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 id="2147483676" r:id="rId3"/>
  </p:sldMasterIdLst>
  <p:notesMasterIdLst>
    <p:notesMasterId r:id="rId83"/>
  </p:notesMasterIdLst>
  <p:sldIdLst>
    <p:sldId id="256" r:id="rId4"/>
    <p:sldId id="704" r:id="rId5"/>
    <p:sldId id="887" r:id="rId6"/>
    <p:sldId id="358" r:id="rId7"/>
    <p:sldId id="257" r:id="rId8"/>
    <p:sldId id="454" r:id="rId9"/>
    <p:sldId id="455" r:id="rId10"/>
    <p:sldId id="456" r:id="rId11"/>
    <p:sldId id="457" r:id="rId12"/>
    <p:sldId id="458" r:id="rId13"/>
    <p:sldId id="459" r:id="rId14"/>
    <p:sldId id="460" r:id="rId15"/>
    <p:sldId id="461" r:id="rId16"/>
    <p:sldId id="258" r:id="rId17"/>
    <p:sldId id="259" r:id="rId18"/>
    <p:sldId id="436" r:id="rId19"/>
    <p:sldId id="986" r:id="rId20"/>
    <p:sldId id="262" r:id="rId21"/>
    <p:sldId id="264" r:id="rId22"/>
    <p:sldId id="265" r:id="rId23"/>
    <p:sldId id="351" r:id="rId24"/>
    <p:sldId id="352" r:id="rId25"/>
    <p:sldId id="353" r:id="rId26"/>
    <p:sldId id="266" r:id="rId27"/>
    <p:sldId id="347" r:id="rId28"/>
    <p:sldId id="271" r:id="rId29"/>
    <p:sldId id="272" r:id="rId30"/>
    <p:sldId id="273" r:id="rId31"/>
    <p:sldId id="462" r:id="rId32"/>
    <p:sldId id="276" r:id="rId33"/>
    <p:sldId id="535" r:id="rId34"/>
    <p:sldId id="543" r:id="rId35"/>
    <p:sldId id="354" r:id="rId36"/>
    <p:sldId id="1112" r:id="rId37"/>
    <p:sldId id="1111" r:id="rId38"/>
    <p:sldId id="1110" r:id="rId39"/>
    <p:sldId id="544" r:id="rId40"/>
    <p:sldId id="269" r:id="rId41"/>
    <p:sldId id="545" r:id="rId42"/>
    <p:sldId id="1114" r:id="rId43"/>
    <p:sldId id="1115" r:id="rId44"/>
    <p:sldId id="463" r:id="rId45"/>
    <p:sldId id="546" r:id="rId46"/>
    <p:sldId id="547" r:id="rId47"/>
    <p:sldId id="1063" r:id="rId48"/>
    <p:sldId id="1064" r:id="rId49"/>
    <p:sldId id="407" r:id="rId50"/>
    <p:sldId id="1116" r:id="rId51"/>
    <p:sldId id="1117" r:id="rId52"/>
    <p:sldId id="550" r:id="rId53"/>
    <p:sldId id="1118" r:id="rId54"/>
    <p:sldId id="552" r:id="rId55"/>
    <p:sldId id="1065" r:id="rId56"/>
    <p:sldId id="408" r:id="rId57"/>
    <p:sldId id="437" r:id="rId58"/>
    <p:sldId id="355" r:id="rId59"/>
    <p:sldId id="554" r:id="rId60"/>
    <p:sldId id="1119" r:id="rId61"/>
    <p:sldId id="471" r:id="rId62"/>
    <p:sldId id="409" r:id="rId63"/>
    <p:sldId id="556" r:id="rId64"/>
    <p:sldId id="557" r:id="rId65"/>
    <p:sldId id="558" r:id="rId66"/>
    <p:sldId id="559" r:id="rId67"/>
    <p:sldId id="410" r:id="rId68"/>
    <p:sldId id="1120" r:id="rId69"/>
    <p:sldId id="279" r:id="rId70"/>
    <p:sldId id="560" r:id="rId71"/>
    <p:sldId id="561" r:id="rId72"/>
    <p:sldId id="562" r:id="rId73"/>
    <p:sldId id="867" r:id="rId74"/>
    <p:sldId id="563" r:id="rId75"/>
    <p:sldId id="869" r:id="rId76"/>
    <p:sldId id="705" r:id="rId77"/>
    <p:sldId id="838" r:id="rId78"/>
    <p:sldId id="293" r:id="rId79"/>
    <p:sldId id="1041" r:id="rId80"/>
    <p:sldId id="957" r:id="rId81"/>
    <p:sldId id="975" r:id="rId82"/>
  </p:sldIdLst>
  <p:sldSz cx="9144000" cy="6858000" type="screen4x3"/>
  <p:notesSz cx="7099300" cy="10234613"/>
  <p:custDataLst>
    <p:tags r:id="rId84"/>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7" userDrawn="1">
          <p15:clr>
            <a:srgbClr val="A4A3A4"/>
          </p15:clr>
        </p15:guide>
        <p15:guide id="2" pos="27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FF0066"/>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D282CB-99EC-EA48-8A46-C97D8B5A242B}" v="67" dt="2024-04-14T15:48:31.704"/>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64"/>
    <p:restoredTop sz="96327"/>
  </p:normalViewPr>
  <p:slideViewPr>
    <p:cSldViewPr showGuides="1">
      <p:cViewPr varScale="1">
        <p:scale>
          <a:sx n="119" d="100"/>
          <a:sy n="119" d="100"/>
        </p:scale>
        <p:origin x="1200" y="184"/>
      </p:cViewPr>
      <p:guideLst>
        <p:guide orient="horz" pos="2147"/>
        <p:guide pos="2799"/>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67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tags" Target="tags/tag1.xml"/><Relationship Id="rId89" Type="http://schemas.microsoft.com/office/2016/11/relationships/changesInfo" Target="changesInfos/changesInfo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microsoft.com/office/2015/10/relationships/revisionInfo" Target="revisionInfo.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theme" Target="theme/theme1.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huan Li" userId="31ef2ba0f36c268c" providerId="LiveId" clId="{18D282CB-99EC-EA48-8A46-C97D8B5A242B}"/>
    <pc:docChg chg="undo custSel addSld delSld modSld sldOrd">
      <pc:chgData name="Youhuan Li" userId="31ef2ba0f36c268c" providerId="LiveId" clId="{18D282CB-99EC-EA48-8A46-C97D8B5A242B}" dt="2024-04-14T15:50:10.402" v="4028" actId="2696"/>
      <pc:docMkLst>
        <pc:docMk/>
      </pc:docMkLst>
      <pc:sldChg chg="modSp mod">
        <pc:chgData name="Youhuan Li" userId="31ef2ba0f36c268c" providerId="LiveId" clId="{18D282CB-99EC-EA48-8A46-C97D8B5A242B}" dt="2024-04-14T15:45:21.076" v="4004" actId="20577"/>
        <pc:sldMkLst>
          <pc:docMk/>
          <pc:sldMk cId="0" sldId="256"/>
        </pc:sldMkLst>
        <pc:spChg chg="mod">
          <ac:chgData name="Youhuan Li" userId="31ef2ba0f36c268c" providerId="LiveId" clId="{18D282CB-99EC-EA48-8A46-C97D8B5A242B}" dt="2024-04-14T15:45:21.076" v="4004" actId="20577"/>
          <ac:spMkLst>
            <pc:docMk/>
            <pc:sldMk cId="0" sldId="256"/>
            <ac:spMk id="3" creationId="{00000000-0000-0000-0000-000000000000}"/>
          </ac:spMkLst>
        </pc:spChg>
        <pc:spChg chg="mod">
          <ac:chgData name="Youhuan Li" userId="31ef2ba0f36c268c" providerId="LiveId" clId="{18D282CB-99EC-EA48-8A46-C97D8B5A242B}" dt="2024-04-14T14:27:39.971" v="2313" actId="20577"/>
          <ac:spMkLst>
            <pc:docMk/>
            <pc:sldMk cId="0" sldId="256"/>
            <ac:spMk id="2053" creationId="{00000000-0000-0000-0000-000000000000}"/>
          </ac:spMkLst>
        </pc:spChg>
      </pc:sldChg>
      <pc:sldChg chg="addSp modSp mod">
        <pc:chgData name="Youhuan Li" userId="31ef2ba0f36c268c" providerId="LiveId" clId="{18D282CB-99EC-EA48-8A46-C97D8B5A242B}" dt="2024-04-14T13:23:29.103" v="6" actId="1076"/>
        <pc:sldMkLst>
          <pc:docMk/>
          <pc:sldMk cId="0" sldId="259"/>
        </pc:sldMkLst>
        <pc:spChg chg="add mod">
          <ac:chgData name="Youhuan Li" userId="31ef2ba0f36c268c" providerId="LiveId" clId="{18D282CB-99EC-EA48-8A46-C97D8B5A242B}" dt="2024-04-14T13:23:29.103" v="6" actId="1076"/>
          <ac:spMkLst>
            <pc:docMk/>
            <pc:sldMk cId="0" sldId="259"/>
            <ac:spMk id="3" creationId="{9CFBAA20-35A6-4C97-2A13-2F34A84F5791}"/>
          </ac:spMkLst>
        </pc:spChg>
        <pc:spChg chg="mod">
          <ac:chgData name="Youhuan Li" userId="31ef2ba0f36c268c" providerId="LiveId" clId="{18D282CB-99EC-EA48-8A46-C97D8B5A242B}" dt="2024-04-14T13:23:25.862" v="5" actId="15"/>
          <ac:spMkLst>
            <pc:docMk/>
            <pc:sldMk cId="0" sldId="259"/>
            <ac:spMk id="8195" creationId="{00000000-0000-0000-0000-000000000000}"/>
          </ac:spMkLst>
        </pc:spChg>
      </pc:sldChg>
      <pc:sldChg chg="modSp add mod">
        <pc:chgData name="Youhuan Li" userId="31ef2ba0f36c268c" providerId="LiveId" clId="{18D282CB-99EC-EA48-8A46-C97D8B5A242B}" dt="2024-04-14T13:32:19.666" v="356" actId="1076"/>
        <pc:sldMkLst>
          <pc:docMk/>
          <pc:sldMk cId="0" sldId="262"/>
        </pc:sldMkLst>
        <pc:spChg chg="mod">
          <ac:chgData name="Youhuan Li" userId="31ef2ba0f36c268c" providerId="LiveId" clId="{18D282CB-99EC-EA48-8A46-C97D8B5A242B}" dt="2024-04-14T13:31:57.040" v="340" actId="404"/>
          <ac:spMkLst>
            <pc:docMk/>
            <pc:sldMk cId="0" sldId="262"/>
            <ac:spMk id="11266" creationId="{00000000-0000-0000-0000-000000000000}"/>
          </ac:spMkLst>
        </pc:spChg>
        <pc:spChg chg="mod">
          <ac:chgData name="Youhuan Li" userId="31ef2ba0f36c268c" providerId="LiveId" clId="{18D282CB-99EC-EA48-8A46-C97D8B5A242B}" dt="2024-04-14T13:30:54.486" v="319" actId="13926"/>
          <ac:spMkLst>
            <pc:docMk/>
            <pc:sldMk cId="0" sldId="262"/>
            <ac:spMk id="11267" creationId="{00000000-0000-0000-0000-000000000000}"/>
          </ac:spMkLst>
        </pc:spChg>
        <pc:spChg chg="mod">
          <ac:chgData name="Youhuan Li" userId="31ef2ba0f36c268c" providerId="LiveId" clId="{18D282CB-99EC-EA48-8A46-C97D8B5A242B}" dt="2024-04-14T13:32:19.666" v="356" actId="1076"/>
          <ac:spMkLst>
            <pc:docMk/>
            <pc:sldMk cId="0" sldId="262"/>
            <ac:spMk id="11268" creationId="{00000000-0000-0000-0000-000000000000}"/>
          </ac:spMkLst>
        </pc:spChg>
      </pc:sldChg>
      <pc:sldChg chg="add">
        <pc:chgData name="Youhuan Li" userId="31ef2ba0f36c268c" providerId="LiveId" clId="{18D282CB-99EC-EA48-8A46-C97D8B5A242B}" dt="2024-04-14T13:30:34.112" v="285"/>
        <pc:sldMkLst>
          <pc:docMk/>
          <pc:sldMk cId="0" sldId="264"/>
        </pc:sldMkLst>
      </pc:sldChg>
      <pc:sldChg chg="add">
        <pc:chgData name="Youhuan Li" userId="31ef2ba0f36c268c" providerId="LiveId" clId="{18D282CB-99EC-EA48-8A46-C97D8B5A242B}" dt="2024-04-14T13:30:34.112" v="285"/>
        <pc:sldMkLst>
          <pc:docMk/>
          <pc:sldMk cId="0" sldId="265"/>
        </pc:sldMkLst>
      </pc:sldChg>
      <pc:sldChg chg="addSp delSp modSp add mod">
        <pc:chgData name="Youhuan Li" userId="31ef2ba0f36c268c" providerId="LiveId" clId="{18D282CB-99EC-EA48-8A46-C97D8B5A242B}" dt="2024-04-14T13:39:38.332" v="703" actId="1076"/>
        <pc:sldMkLst>
          <pc:docMk/>
          <pc:sldMk cId="0" sldId="266"/>
        </pc:sldMkLst>
        <pc:spChg chg="add mod">
          <ac:chgData name="Youhuan Li" userId="31ef2ba0f36c268c" providerId="LiveId" clId="{18D282CB-99EC-EA48-8A46-C97D8B5A242B}" dt="2024-04-14T13:36:43.990" v="483" actId="1076"/>
          <ac:spMkLst>
            <pc:docMk/>
            <pc:sldMk cId="0" sldId="266"/>
            <ac:spMk id="2" creationId="{BDA139A5-38A5-D24E-2004-B785634BEF41}"/>
          </ac:spMkLst>
        </pc:spChg>
        <pc:spChg chg="mod">
          <ac:chgData name="Youhuan Li" userId="31ef2ba0f36c268c" providerId="LiveId" clId="{18D282CB-99EC-EA48-8A46-C97D8B5A242B}" dt="2024-04-14T13:35:56.850" v="426" actId="20577"/>
          <ac:spMkLst>
            <pc:docMk/>
            <pc:sldMk cId="0" sldId="266"/>
            <ac:spMk id="15362" creationId="{00000000-0000-0000-0000-000000000000}"/>
          </ac:spMkLst>
        </pc:spChg>
        <pc:spChg chg="mod">
          <ac:chgData name="Youhuan Li" userId="31ef2ba0f36c268c" providerId="LiveId" clId="{18D282CB-99EC-EA48-8A46-C97D8B5A242B}" dt="2024-04-14T13:37:31.832" v="496" actId="207"/>
          <ac:spMkLst>
            <pc:docMk/>
            <pc:sldMk cId="0" sldId="266"/>
            <ac:spMk id="15365" creationId="{00000000-0000-0000-0000-000000000000}"/>
          </ac:spMkLst>
        </pc:spChg>
        <pc:spChg chg="mod">
          <ac:chgData name="Youhuan Li" userId="31ef2ba0f36c268c" providerId="LiveId" clId="{18D282CB-99EC-EA48-8A46-C97D8B5A242B}" dt="2024-04-14T13:37:22.056" v="495" actId="207"/>
          <ac:spMkLst>
            <pc:docMk/>
            <pc:sldMk cId="0" sldId="266"/>
            <ac:spMk id="15366" creationId="{00000000-0000-0000-0000-000000000000}"/>
          </ac:spMkLst>
        </pc:spChg>
        <pc:spChg chg="mod">
          <ac:chgData name="Youhuan Li" userId="31ef2ba0f36c268c" providerId="LiveId" clId="{18D282CB-99EC-EA48-8A46-C97D8B5A242B}" dt="2024-04-14T13:39:15.013" v="702" actId="13926"/>
          <ac:spMkLst>
            <pc:docMk/>
            <pc:sldMk cId="0" sldId="266"/>
            <ac:spMk id="15371" creationId="{00000000-0000-0000-0000-000000000000}"/>
          </ac:spMkLst>
        </pc:spChg>
        <pc:spChg chg="del mod">
          <ac:chgData name="Youhuan Li" userId="31ef2ba0f36c268c" providerId="LiveId" clId="{18D282CB-99EC-EA48-8A46-C97D8B5A242B}" dt="2024-04-14T13:37:38.632" v="499" actId="478"/>
          <ac:spMkLst>
            <pc:docMk/>
            <pc:sldMk cId="0" sldId="266"/>
            <ac:spMk id="15372" creationId="{00000000-0000-0000-0000-000000000000}"/>
          </ac:spMkLst>
        </pc:spChg>
        <pc:graphicFrameChg chg="mod">
          <ac:chgData name="Youhuan Li" userId="31ef2ba0f36c268c" providerId="LiveId" clId="{18D282CB-99EC-EA48-8A46-C97D8B5A242B}" dt="2024-04-14T13:39:38.332" v="703" actId="1076"/>
          <ac:graphicFrameMkLst>
            <pc:docMk/>
            <pc:sldMk cId="0" sldId="266"/>
            <ac:graphicFrameMk id="2050" creationId="{00000000-0000-0000-0000-000000000000}"/>
          </ac:graphicFrameMkLst>
        </pc:graphicFrameChg>
      </pc:sldChg>
      <pc:sldChg chg="add del">
        <pc:chgData name="Youhuan Li" userId="31ef2ba0f36c268c" providerId="LiveId" clId="{18D282CB-99EC-EA48-8A46-C97D8B5A242B}" dt="2024-04-14T14:02:27.541" v="1134"/>
        <pc:sldMkLst>
          <pc:docMk/>
          <pc:sldMk cId="0" sldId="269"/>
        </pc:sldMkLst>
      </pc:sldChg>
      <pc:sldChg chg="modSp mod">
        <pc:chgData name="Youhuan Li" userId="31ef2ba0f36c268c" providerId="LiveId" clId="{18D282CB-99EC-EA48-8A46-C97D8B5A242B}" dt="2024-04-14T13:40:31.717" v="711" actId="20577"/>
        <pc:sldMkLst>
          <pc:docMk/>
          <pc:sldMk cId="0" sldId="272"/>
        </pc:sldMkLst>
        <pc:spChg chg="mod">
          <ac:chgData name="Youhuan Li" userId="31ef2ba0f36c268c" providerId="LiveId" clId="{18D282CB-99EC-EA48-8A46-C97D8B5A242B}" dt="2024-04-14T13:40:31.717" v="711" actId="20577"/>
          <ac:spMkLst>
            <pc:docMk/>
            <pc:sldMk cId="0" sldId="272"/>
            <ac:spMk id="24578" creationId="{00000000-0000-0000-0000-000000000000}"/>
          </ac:spMkLst>
        </pc:spChg>
      </pc:sldChg>
      <pc:sldChg chg="add del">
        <pc:chgData name="Youhuan Li" userId="31ef2ba0f36c268c" providerId="LiveId" clId="{18D282CB-99EC-EA48-8A46-C97D8B5A242B}" dt="2024-04-14T13:22:57.724" v="1"/>
        <pc:sldMkLst>
          <pc:docMk/>
          <pc:sldMk cId="0" sldId="276"/>
        </pc:sldMkLst>
      </pc:sldChg>
      <pc:sldChg chg="addSp delSp modSp add mod">
        <pc:chgData name="Youhuan Li" userId="31ef2ba0f36c268c" providerId="LiveId" clId="{18D282CB-99EC-EA48-8A46-C97D8B5A242B}" dt="2024-04-14T15:33:18.525" v="3654" actId="20577"/>
        <pc:sldMkLst>
          <pc:docMk/>
          <pc:sldMk cId="0" sldId="279"/>
        </pc:sldMkLst>
        <pc:spChg chg="add mod">
          <ac:chgData name="Youhuan Li" userId="31ef2ba0f36c268c" providerId="LiveId" clId="{18D282CB-99EC-EA48-8A46-C97D8B5A242B}" dt="2024-04-14T15:30:04.762" v="3313" actId="1076"/>
          <ac:spMkLst>
            <pc:docMk/>
            <pc:sldMk cId="0" sldId="279"/>
            <ac:spMk id="3" creationId="{01DDD3E9-D810-72EF-97BE-E83CE2C6968C}"/>
          </ac:spMkLst>
        </pc:spChg>
        <pc:spChg chg="add mod">
          <ac:chgData name="Youhuan Li" userId="31ef2ba0f36c268c" providerId="LiveId" clId="{18D282CB-99EC-EA48-8A46-C97D8B5A242B}" dt="2024-04-14T15:30:04.762" v="3313" actId="1076"/>
          <ac:spMkLst>
            <pc:docMk/>
            <pc:sldMk cId="0" sldId="279"/>
            <ac:spMk id="5" creationId="{771A09B5-9E22-B377-E8FF-642DF5415227}"/>
          </ac:spMkLst>
        </pc:spChg>
        <pc:spChg chg="add mod">
          <ac:chgData name="Youhuan Li" userId="31ef2ba0f36c268c" providerId="LiveId" clId="{18D282CB-99EC-EA48-8A46-C97D8B5A242B}" dt="2024-04-14T15:29:36.265" v="3307" actId="14100"/>
          <ac:spMkLst>
            <pc:docMk/>
            <pc:sldMk cId="0" sldId="279"/>
            <ac:spMk id="6" creationId="{3060A7B7-D862-53FE-695A-05888C5B955A}"/>
          </ac:spMkLst>
        </pc:spChg>
        <pc:spChg chg="add mod">
          <ac:chgData name="Youhuan Li" userId="31ef2ba0f36c268c" providerId="LiveId" clId="{18D282CB-99EC-EA48-8A46-C97D8B5A242B}" dt="2024-04-14T15:33:18.525" v="3654" actId="20577"/>
          <ac:spMkLst>
            <pc:docMk/>
            <pc:sldMk cId="0" sldId="279"/>
            <ac:spMk id="8" creationId="{72D32B73-CD69-CAC5-F7C0-624762E55482}"/>
          </ac:spMkLst>
        </pc:spChg>
        <pc:spChg chg="mod">
          <ac:chgData name="Youhuan Li" userId="31ef2ba0f36c268c" providerId="LiveId" clId="{18D282CB-99EC-EA48-8A46-C97D8B5A242B}" dt="2024-04-14T15:29:51.908" v="3311" actId="404"/>
          <ac:spMkLst>
            <pc:docMk/>
            <pc:sldMk cId="0" sldId="279"/>
            <ac:spMk id="28675" creationId="{00000000-0000-0000-0000-000000000000}"/>
          </ac:spMkLst>
        </pc:spChg>
        <pc:grpChg chg="mod">
          <ac:chgData name="Youhuan Li" userId="31ef2ba0f36c268c" providerId="LiveId" clId="{18D282CB-99EC-EA48-8A46-C97D8B5A242B}" dt="2024-04-14T15:29:57.735" v="3312" actId="1076"/>
          <ac:grpSpMkLst>
            <pc:docMk/>
            <pc:sldMk cId="0" sldId="279"/>
            <ac:grpSpMk id="86057" creationId="{00000000-0000-0000-0000-000000000000}"/>
          </ac:grpSpMkLst>
        </pc:grpChg>
        <pc:graphicFrameChg chg="del">
          <ac:chgData name="Youhuan Li" userId="31ef2ba0f36c268c" providerId="LiveId" clId="{18D282CB-99EC-EA48-8A46-C97D8B5A242B}" dt="2024-04-14T15:18:34.237" v="2930" actId="478"/>
          <ac:graphicFrameMkLst>
            <pc:docMk/>
            <pc:sldMk cId="0" sldId="279"/>
            <ac:graphicFrameMk id="28817" creationId="{00000000-0000-0000-0000-000000000000}"/>
          </ac:graphicFrameMkLst>
        </pc:graphicFrameChg>
        <pc:graphicFrameChg chg="del">
          <ac:chgData name="Youhuan Li" userId="31ef2ba0f36c268c" providerId="LiveId" clId="{18D282CB-99EC-EA48-8A46-C97D8B5A242B}" dt="2024-04-14T15:18:36.009" v="2931" actId="478"/>
          <ac:graphicFrameMkLst>
            <pc:docMk/>
            <pc:sldMk cId="0" sldId="279"/>
            <ac:graphicFrameMk id="28818" creationId="{00000000-0000-0000-0000-000000000000}"/>
          </ac:graphicFrameMkLst>
        </pc:graphicFrameChg>
      </pc:sldChg>
      <pc:sldChg chg="add del">
        <pc:chgData name="Youhuan Li" userId="31ef2ba0f36c268c" providerId="LiveId" clId="{18D282CB-99EC-EA48-8A46-C97D8B5A242B}" dt="2024-04-14T15:45:40.984" v="4005" actId="2696"/>
        <pc:sldMkLst>
          <pc:docMk/>
          <pc:sldMk cId="0" sldId="283"/>
        </pc:sldMkLst>
      </pc:sldChg>
      <pc:sldChg chg="add del">
        <pc:chgData name="Youhuan Li" userId="31ef2ba0f36c268c" providerId="LiveId" clId="{18D282CB-99EC-EA48-8A46-C97D8B5A242B}" dt="2024-04-14T15:45:40.984" v="4005" actId="2696"/>
        <pc:sldMkLst>
          <pc:docMk/>
          <pc:sldMk cId="0" sldId="284"/>
        </pc:sldMkLst>
      </pc:sldChg>
      <pc:sldChg chg="modSp add del mod">
        <pc:chgData name="Youhuan Li" userId="31ef2ba0f36c268c" providerId="LiveId" clId="{18D282CB-99EC-EA48-8A46-C97D8B5A242B}" dt="2024-04-14T15:49:52.856" v="4026" actId="13926"/>
        <pc:sldMkLst>
          <pc:docMk/>
          <pc:sldMk cId="0" sldId="293"/>
        </pc:sldMkLst>
        <pc:spChg chg="mod">
          <ac:chgData name="Youhuan Li" userId="31ef2ba0f36c268c" providerId="LiveId" clId="{18D282CB-99EC-EA48-8A46-C97D8B5A242B}" dt="2024-04-14T15:49:52.856" v="4026" actId="13926"/>
          <ac:spMkLst>
            <pc:docMk/>
            <pc:sldMk cId="0" sldId="293"/>
            <ac:spMk id="101381" creationId="{00000000-0000-0000-0000-000000000000}"/>
          </ac:spMkLst>
        </pc:spChg>
        <pc:spChg chg="mod">
          <ac:chgData name="Youhuan Li" userId="31ef2ba0f36c268c" providerId="LiveId" clId="{18D282CB-99EC-EA48-8A46-C97D8B5A242B}" dt="2024-04-14T15:39:49.364" v="3994" actId="404"/>
          <ac:spMkLst>
            <pc:docMk/>
            <pc:sldMk cId="0" sldId="293"/>
            <ac:spMk id="101386" creationId="{00000000-0000-0000-0000-000000000000}"/>
          </ac:spMkLst>
        </pc:spChg>
        <pc:spChg chg="mod">
          <ac:chgData name="Youhuan Li" userId="31ef2ba0f36c268c" providerId="LiveId" clId="{18D282CB-99EC-EA48-8A46-C97D8B5A242B}" dt="2024-04-14T15:39:42.087" v="3981" actId="404"/>
          <ac:spMkLst>
            <pc:docMk/>
            <pc:sldMk cId="0" sldId="293"/>
            <ac:spMk id="101387" creationId="{00000000-0000-0000-0000-000000000000}"/>
          </ac:spMkLst>
        </pc:spChg>
        <pc:spChg chg="mod">
          <ac:chgData name="Youhuan Li" userId="31ef2ba0f36c268c" providerId="LiveId" clId="{18D282CB-99EC-EA48-8A46-C97D8B5A242B}" dt="2024-04-14T15:39:33.364" v="3969" actId="404"/>
          <ac:spMkLst>
            <pc:docMk/>
            <pc:sldMk cId="0" sldId="293"/>
            <ac:spMk id="101388" creationId="{00000000-0000-0000-0000-000000000000}"/>
          </ac:spMkLst>
        </pc:spChg>
      </pc:sldChg>
      <pc:sldChg chg="modSp add mod">
        <pc:chgData name="Youhuan Li" userId="31ef2ba0f36c268c" providerId="LiveId" clId="{18D282CB-99EC-EA48-8A46-C97D8B5A242B}" dt="2024-04-14T13:33:28.669" v="363" actId="14100"/>
        <pc:sldMkLst>
          <pc:docMk/>
          <pc:sldMk cId="0" sldId="351"/>
        </pc:sldMkLst>
        <pc:spChg chg="mod">
          <ac:chgData name="Youhuan Li" userId="31ef2ba0f36c268c" providerId="LiveId" clId="{18D282CB-99EC-EA48-8A46-C97D8B5A242B}" dt="2024-04-14T13:33:28.669" v="363" actId="14100"/>
          <ac:spMkLst>
            <pc:docMk/>
            <pc:sldMk cId="0" sldId="351"/>
            <ac:spMk id="102404" creationId="{00000000-0000-0000-0000-000000000000}"/>
          </ac:spMkLst>
        </pc:spChg>
      </pc:sldChg>
      <pc:sldChg chg="addSp delSp modSp add mod">
        <pc:chgData name="Youhuan Li" userId="31ef2ba0f36c268c" providerId="LiveId" clId="{18D282CB-99EC-EA48-8A46-C97D8B5A242B}" dt="2024-04-14T13:34:34.394" v="414" actId="478"/>
        <pc:sldMkLst>
          <pc:docMk/>
          <pc:sldMk cId="0" sldId="352"/>
        </pc:sldMkLst>
        <pc:spChg chg="add mod">
          <ac:chgData name="Youhuan Li" userId="31ef2ba0f36c268c" providerId="LiveId" clId="{18D282CB-99EC-EA48-8A46-C97D8B5A242B}" dt="2024-04-14T13:34:10.257" v="410" actId="13822"/>
          <ac:spMkLst>
            <pc:docMk/>
            <pc:sldMk cId="0" sldId="352"/>
            <ac:spMk id="3" creationId="{34FC460C-E599-9D48-6291-6A0D85785854}"/>
          </ac:spMkLst>
        </pc:spChg>
        <pc:spChg chg="mod">
          <ac:chgData name="Youhuan Li" userId="31ef2ba0f36c268c" providerId="LiveId" clId="{18D282CB-99EC-EA48-8A46-C97D8B5A242B}" dt="2024-04-14T13:33:46.024" v="365"/>
          <ac:spMkLst>
            <pc:docMk/>
            <pc:sldMk cId="0" sldId="352"/>
            <ac:spMk id="1042" creationId="{00000000-0000-0000-0000-000000000000}"/>
          </ac:spMkLst>
        </pc:spChg>
        <pc:spChg chg="del mod">
          <ac:chgData name="Youhuan Li" userId="31ef2ba0f36c268c" providerId="LiveId" clId="{18D282CB-99EC-EA48-8A46-C97D8B5A242B}" dt="2024-04-14T13:34:34.394" v="414" actId="478"/>
          <ac:spMkLst>
            <pc:docMk/>
            <pc:sldMk cId="0" sldId="352"/>
            <ac:spMk id="103445" creationId="{00000000-0000-0000-0000-000000000000}"/>
          </ac:spMkLst>
        </pc:spChg>
        <pc:graphicFrameChg chg="mod">
          <ac:chgData name="Youhuan Li" userId="31ef2ba0f36c268c" providerId="LiveId" clId="{18D282CB-99EC-EA48-8A46-C97D8B5A242B}" dt="2024-04-14T13:34:19.163" v="411" actId="1076"/>
          <ac:graphicFrameMkLst>
            <pc:docMk/>
            <pc:sldMk cId="0" sldId="352"/>
            <ac:graphicFrameMk id="1028" creationId="{00000000-0000-0000-0000-000000000000}"/>
          </ac:graphicFrameMkLst>
        </pc:graphicFrameChg>
        <pc:graphicFrameChg chg="mod">
          <ac:chgData name="Youhuan Li" userId="31ef2ba0f36c268c" providerId="LiveId" clId="{18D282CB-99EC-EA48-8A46-C97D8B5A242B}" dt="2024-04-14T13:34:22.857" v="412" actId="1076"/>
          <ac:graphicFrameMkLst>
            <pc:docMk/>
            <pc:sldMk cId="0" sldId="352"/>
            <ac:graphicFrameMk id="1029" creationId="{00000000-0000-0000-0000-000000000000}"/>
          </ac:graphicFrameMkLst>
        </pc:graphicFrameChg>
      </pc:sldChg>
      <pc:sldChg chg="delSp modSp add mod">
        <pc:chgData name="Youhuan Li" userId="31ef2ba0f36c268c" providerId="LiveId" clId="{18D282CB-99EC-EA48-8A46-C97D8B5A242B}" dt="2024-04-14T13:35:15.869" v="420" actId="1076"/>
        <pc:sldMkLst>
          <pc:docMk/>
          <pc:sldMk cId="0" sldId="353"/>
        </pc:sldMkLst>
        <pc:spChg chg="del mod">
          <ac:chgData name="Youhuan Li" userId="31ef2ba0f36c268c" providerId="LiveId" clId="{18D282CB-99EC-EA48-8A46-C97D8B5A242B}" dt="2024-04-14T13:34:50.452" v="417" actId="478"/>
          <ac:spMkLst>
            <pc:docMk/>
            <pc:sldMk cId="0" sldId="353"/>
            <ac:spMk id="67591" creationId="{00000000-0000-0000-0000-000000000000}"/>
          </ac:spMkLst>
        </pc:spChg>
        <pc:spChg chg="mod">
          <ac:chgData name="Youhuan Li" userId="31ef2ba0f36c268c" providerId="LiveId" clId="{18D282CB-99EC-EA48-8A46-C97D8B5A242B}" dt="2024-04-14T13:35:13.439" v="419" actId="1076"/>
          <ac:spMkLst>
            <pc:docMk/>
            <pc:sldMk cId="0" sldId="353"/>
            <ac:spMk id="67596" creationId="{00000000-0000-0000-0000-000000000000}"/>
          </ac:spMkLst>
        </pc:spChg>
        <pc:spChg chg="mod">
          <ac:chgData name="Youhuan Li" userId="31ef2ba0f36c268c" providerId="LiveId" clId="{18D282CB-99EC-EA48-8A46-C97D8B5A242B}" dt="2024-04-14T13:35:15.869" v="420" actId="1076"/>
          <ac:spMkLst>
            <pc:docMk/>
            <pc:sldMk cId="0" sldId="353"/>
            <ac:spMk id="67597" creationId="{00000000-0000-0000-0000-000000000000}"/>
          </ac:spMkLst>
        </pc:spChg>
        <pc:spChg chg="mod">
          <ac:chgData name="Youhuan Li" userId="31ef2ba0f36c268c" providerId="LiveId" clId="{18D282CB-99EC-EA48-8A46-C97D8B5A242B}" dt="2024-04-14T13:35:04.245" v="418" actId="13926"/>
          <ac:spMkLst>
            <pc:docMk/>
            <pc:sldMk cId="0" sldId="353"/>
            <ac:spMk id="104453" creationId="{00000000-0000-0000-0000-000000000000}"/>
          </ac:spMkLst>
        </pc:spChg>
        <pc:spChg chg="del">
          <ac:chgData name="Youhuan Li" userId="31ef2ba0f36c268c" providerId="LiveId" clId="{18D282CB-99EC-EA48-8A46-C97D8B5A242B}" dt="2024-04-14T13:34:40.473" v="415" actId="478"/>
          <ac:spMkLst>
            <pc:docMk/>
            <pc:sldMk cId="0" sldId="353"/>
            <ac:spMk id="104456" creationId="{00000000-0000-0000-0000-000000000000}"/>
          </ac:spMkLst>
        </pc:spChg>
      </pc:sldChg>
      <pc:sldChg chg="addSp delSp modSp add del mod">
        <pc:chgData name="Youhuan Li" userId="31ef2ba0f36c268c" providerId="LiveId" clId="{18D282CB-99EC-EA48-8A46-C97D8B5A242B}" dt="2024-04-14T13:59:50.334" v="1129" actId="13926"/>
        <pc:sldMkLst>
          <pc:docMk/>
          <pc:sldMk cId="0" sldId="354"/>
        </pc:sldMkLst>
        <pc:spChg chg="add del mod">
          <ac:chgData name="Youhuan Li" userId="31ef2ba0f36c268c" providerId="LiveId" clId="{18D282CB-99EC-EA48-8A46-C97D8B5A242B}" dt="2024-04-14T13:56:35.435" v="952" actId="21"/>
          <ac:spMkLst>
            <pc:docMk/>
            <pc:sldMk cId="0" sldId="354"/>
            <ac:spMk id="3" creationId="{6C01E02A-ED96-C321-50FD-730200D93E6F}"/>
          </ac:spMkLst>
        </pc:spChg>
        <pc:spChg chg="add mod">
          <ac:chgData name="Youhuan Li" userId="31ef2ba0f36c268c" providerId="LiveId" clId="{18D282CB-99EC-EA48-8A46-C97D8B5A242B}" dt="2024-04-14T13:57:04.469" v="1011" actId="207"/>
          <ac:spMkLst>
            <pc:docMk/>
            <pc:sldMk cId="0" sldId="354"/>
            <ac:spMk id="4" creationId="{FAACD68E-4FF1-5F9D-A27C-FBB3B3A063E4}"/>
          </ac:spMkLst>
        </pc:spChg>
        <pc:spChg chg="add mod">
          <ac:chgData name="Youhuan Li" userId="31ef2ba0f36c268c" providerId="LiveId" clId="{18D282CB-99EC-EA48-8A46-C97D8B5A242B}" dt="2024-04-14T13:59:50.334" v="1129" actId="13926"/>
          <ac:spMkLst>
            <pc:docMk/>
            <pc:sldMk cId="0" sldId="354"/>
            <ac:spMk id="6" creationId="{C9A3368A-B373-C4F0-6332-8256665B0AAA}"/>
          </ac:spMkLst>
        </pc:spChg>
      </pc:sldChg>
      <pc:sldChg chg="modSp add mod">
        <pc:chgData name="Youhuan Li" userId="31ef2ba0f36c268c" providerId="LiveId" clId="{18D282CB-99EC-EA48-8A46-C97D8B5A242B}" dt="2024-04-14T14:49:55.889" v="2549" actId="1076"/>
        <pc:sldMkLst>
          <pc:docMk/>
          <pc:sldMk cId="0" sldId="355"/>
        </pc:sldMkLst>
        <pc:spChg chg="mod">
          <ac:chgData name="Youhuan Li" userId="31ef2ba0f36c268c" providerId="LiveId" clId="{18D282CB-99EC-EA48-8A46-C97D8B5A242B}" dt="2024-04-14T14:49:49.634" v="2548" actId="20577"/>
          <ac:spMkLst>
            <pc:docMk/>
            <pc:sldMk cId="0" sldId="355"/>
            <ac:spMk id="106499" creationId="{00000000-0000-0000-0000-000000000000}"/>
          </ac:spMkLst>
        </pc:spChg>
        <pc:grpChg chg="mod">
          <ac:chgData name="Youhuan Li" userId="31ef2ba0f36c268c" providerId="LiveId" clId="{18D282CB-99EC-EA48-8A46-C97D8B5A242B}" dt="2024-04-14T14:49:55.889" v="2549" actId="1076"/>
          <ac:grpSpMkLst>
            <pc:docMk/>
            <pc:sldMk cId="0" sldId="355"/>
            <ac:grpSpMk id="79877" creationId="{00000000-0000-0000-0000-000000000000}"/>
          </ac:grpSpMkLst>
        </pc:grpChg>
      </pc:sldChg>
      <pc:sldChg chg="addSp modSp mod">
        <pc:chgData name="Youhuan Li" userId="31ef2ba0f36c268c" providerId="LiveId" clId="{18D282CB-99EC-EA48-8A46-C97D8B5A242B}" dt="2024-04-14T14:55:22.548" v="2568" actId="1076"/>
        <pc:sldMkLst>
          <pc:docMk/>
          <pc:sldMk cId="0" sldId="358"/>
        </pc:sldMkLst>
        <pc:spChg chg="add mod">
          <ac:chgData name="Youhuan Li" userId="31ef2ba0f36c268c" providerId="LiveId" clId="{18D282CB-99EC-EA48-8A46-C97D8B5A242B}" dt="2024-04-14T14:54:56.600" v="2562" actId="14100"/>
          <ac:spMkLst>
            <pc:docMk/>
            <pc:sldMk cId="0" sldId="358"/>
            <ac:spMk id="3" creationId="{D0E804A8-248F-52A4-5F98-054719ABC45C}"/>
          </ac:spMkLst>
        </pc:spChg>
        <pc:spChg chg="add mod">
          <ac:chgData name="Youhuan Li" userId="31ef2ba0f36c268c" providerId="LiveId" clId="{18D282CB-99EC-EA48-8A46-C97D8B5A242B}" dt="2024-04-14T14:55:11.777" v="2566" actId="1076"/>
          <ac:spMkLst>
            <pc:docMk/>
            <pc:sldMk cId="0" sldId="358"/>
            <ac:spMk id="5" creationId="{1864B317-E5FB-B325-9DA9-03E00A0843C9}"/>
          </ac:spMkLst>
        </pc:spChg>
        <pc:spChg chg="add mod">
          <ac:chgData name="Youhuan Li" userId="31ef2ba0f36c268c" providerId="LiveId" clId="{18D282CB-99EC-EA48-8A46-C97D8B5A242B}" dt="2024-04-14T14:55:22.548" v="2568" actId="1076"/>
          <ac:spMkLst>
            <pc:docMk/>
            <pc:sldMk cId="0" sldId="358"/>
            <ac:spMk id="7" creationId="{851846B3-8775-9FB7-4052-995E81F41E27}"/>
          </ac:spMkLst>
        </pc:spChg>
      </pc:sldChg>
      <pc:sldChg chg="modSp add del mod">
        <pc:chgData name="Youhuan Li" userId="31ef2ba0f36c268c" providerId="LiveId" clId="{18D282CB-99EC-EA48-8A46-C97D8B5A242B}" dt="2024-04-14T14:05:47.286" v="1198" actId="404"/>
        <pc:sldMkLst>
          <pc:docMk/>
          <pc:sldMk cId="0" sldId="407"/>
        </pc:sldMkLst>
        <pc:spChg chg="mod">
          <ac:chgData name="Youhuan Li" userId="31ef2ba0f36c268c" providerId="LiveId" clId="{18D282CB-99EC-EA48-8A46-C97D8B5A242B}" dt="2024-04-14T14:05:47.286" v="1198" actId="404"/>
          <ac:spMkLst>
            <pc:docMk/>
            <pc:sldMk cId="0" sldId="407"/>
            <ac:spMk id="168962" creationId="{00000000-0000-0000-0000-000000000000}"/>
          </ac:spMkLst>
        </pc:spChg>
      </pc:sldChg>
      <pc:sldChg chg="modSp add del mod">
        <pc:chgData name="Youhuan Li" userId="31ef2ba0f36c268c" providerId="LiveId" clId="{18D282CB-99EC-EA48-8A46-C97D8B5A242B}" dt="2024-04-14T14:24:59.674" v="2262" actId="20577"/>
        <pc:sldMkLst>
          <pc:docMk/>
          <pc:sldMk cId="0" sldId="408"/>
        </pc:sldMkLst>
        <pc:spChg chg="mod">
          <ac:chgData name="Youhuan Li" userId="31ef2ba0f36c268c" providerId="LiveId" clId="{18D282CB-99EC-EA48-8A46-C97D8B5A242B}" dt="2024-04-14T14:24:59.674" v="2262" actId="20577"/>
          <ac:spMkLst>
            <pc:docMk/>
            <pc:sldMk cId="0" sldId="408"/>
            <ac:spMk id="169986" creationId="{00000000-0000-0000-0000-000000000000}"/>
          </ac:spMkLst>
        </pc:spChg>
      </pc:sldChg>
      <pc:sldChg chg="modSp add mod">
        <pc:chgData name="Youhuan Li" userId="31ef2ba0f36c268c" providerId="LiveId" clId="{18D282CB-99EC-EA48-8A46-C97D8B5A242B}" dt="2024-04-14T14:48:11.826" v="2500" actId="20577"/>
        <pc:sldMkLst>
          <pc:docMk/>
          <pc:sldMk cId="0" sldId="409"/>
        </pc:sldMkLst>
        <pc:spChg chg="mod">
          <ac:chgData name="Youhuan Li" userId="31ef2ba0f36c268c" providerId="LiveId" clId="{18D282CB-99EC-EA48-8A46-C97D8B5A242B}" dt="2024-04-14T14:48:11.826" v="2500" actId="20577"/>
          <ac:spMkLst>
            <pc:docMk/>
            <pc:sldMk cId="0" sldId="409"/>
            <ac:spMk id="177154" creationId="{00000000-0000-0000-0000-000000000000}"/>
          </ac:spMkLst>
        </pc:spChg>
      </pc:sldChg>
      <pc:sldChg chg="addSp delSp modSp add del mod">
        <pc:chgData name="Youhuan Li" userId="31ef2ba0f36c268c" providerId="LiveId" clId="{18D282CB-99EC-EA48-8A46-C97D8B5A242B}" dt="2024-04-14T15:19:04.655" v="2934" actId="1076"/>
        <pc:sldMkLst>
          <pc:docMk/>
          <pc:sldMk cId="0" sldId="410"/>
        </pc:sldMkLst>
        <pc:spChg chg="add del mod">
          <ac:chgData name="Youhuan Li" userId="31ef2ba0f36c268c" providerId="LiveId" clId="{18D282CB-99EC-EA48-8A46-C97D8B5A242B}" dt="2024-04-14T14:59:46.342" v="2646" actId="478"/>
          <ac:spMkLst>
            <pc:docMk/>
            <pc:sldMk cId="0" sldId="410"/>
            <ac:spMk id="3" creationId="{8126F867-4AEE-0372-A2FD-769529A90580}"/>
          </ac:spMkLst>
        </pc:spChg>
        <pc:spChg chg="add mod">
          <ac:chgData name="Youhuan Li" userId="31ef2ba0f36c268c" providerId="LiveId" clId="{18D282CB-99EC-EA48-8A46-C97D8B5A242B}" dt="2024-04-14T15:10:29.674" v="2851" actId="20577"/>
          <ac:spMkLst>
            <pc:docMk/>
            <pc:sldMk cId="0" sldId="410"/>
            <ac:spMk id="6" creationId="{E15CEB33-CC07-E56B-F36C-CDF7DE4C6170}"/>
          </ac:spMkLst>
        </pc:spChg>
        <pc:spChg chg="add mod">
          <ac:chgData name="Youhuan Li" userId="31ef2ba0f36c268c" providerId="LiveId" clId="{18D282CB-99EC-EA48-8A46-C97D8B5A242B}" dt="2024-04-14T15:19:04.655" v="2934" actId="1076"/>
          <ac:spMkLst>
            <pc:docMk/>
            <pc:sldMk cId="0" sldId="410"/>
            <ac:spMk id="8" creationId="{C3BAA981-6658-9B69-9FA8-CA0A6EA075B9}"/>
          </ac:spMkLst>
        </pc:spChg>
        <pc:spChg chg="mod">
          <ac:chgData name="Youhuan Li" userId="31ef2ba0f36c268c" providerId="LiveId" clId="{18D282CB-99EC-EA48-8A46-C97D8B5A242B}" dt="2024-04-14T14:59:40.798" v="2644" actId="20577"/>
          <ac:spMkLst>
            <pc:docMk/>
            <pc:sldMk cId="0" sldId="410"/>
            <ac:spMk id="179202" creationId="{00000000-0000-0000-0000-000000000000}"/>
          </ac:spMkLst>
        </pc:spChg>
        <pc:graphicFrameChg chg="add mod">
          <ac:chgData name="Youhuan Li" userId="31ef2ba0f36c268c" providerId="LiveId" clId="{18D282CB-99EC-EA48-8A46-C97D8B5A242B}" dt="2024-04-14T15:08:11.699" v="2648"/>
          <ac:graphicFrameMkLst>
            <pc:docMk/>
            <pc:sldMk cId="0" sldId="410"/>
            <ac:graphicFrameMk id="4" creationId="{D705182F-01CC-653B-1572-1B99341CF687}"/>
          </ac:graphicFrameMkLst>
        </pc:graphicFrameChg>
        <pc:graphicFrameChg chg="del">
          <ac:chgData name="Youhuan Li" userId="31ef2ba0f36c268c" providerId="LiveId" clId="{18D282CB-99EC-EA48-8A46-C97D8B5A242B}" dt="2024-04-14T14:59:43.608" v="2645" actId="478"/>
          <ac:graphicFrameMkLst>
            <pc:docMk/>
            <pc:sldMk cId="0" sldId="410"/>
            <ac:graphicFrameMk id="179231" creationId="{00000000-0000-0000-0000-000000000000}"/>
          </ac:graphicFrameMkLst>
        </pc:graphicFrameChg>
      </pc:sldChg>
      <pc:sldChg chg="add">
        <pc:chgData name="Youhuan Li" userId="31ef2ba0f36c268c" providerId="LiveId" clId="{18D282CB-99EC-EA48-8A46-C97D8B5A242B}" dt="2024-04-14T14:42:38.644" v="2378"/>
        <pc:sldMkLst>
          <pc:docMk/>
          <pc:sldMk cId="0" sldId="437"/>
        </pc:sldMkLst>
      </pc:sldChg>
      <pc:sldChg chg="modSp add del mod">
        <pc:chgData name="Youhuan Li" userId="31ef2ba0f36c268c" providerId="LiveId" clId="{18D282CB-99EC-EA48-8A46-C97D8B5A242B}" dt="2024-04-14T13:41:43.324" v="712" actId="20577"/>
        <pc:sldMkLst>
          <pc:docMk/>
          <pc:sldMk cId="0" sldId="462"/>
        </pc:sldMkLst>
        <pc:spChg chg="mod">
          <ac:chgData name="Youhuan Li" userId="31ef2ba0f36c268c" providerId="LiveId" clId="{18D282CB-99EC-EA48-8A46-C97D8B5A242B}" dt="2024-04-14T13:41:43.324" v="712" actId="20577"/>
          <ac:spMkLst>
            <pc:docMk/>
            <pc:sldMk cId="0" sldId="462"/>
            <ac:spMk id="32771" creationId="{00000000-0000-0000-0000-000000000000}"/>
          </ac:spMkLst>
        </pc:spChg>
      </pc:sldChg>
      <pc:sldChg chg="add del">
        <pc:chgData name="Youhuan Li" userId="31ef2ba0f36c268c" providerId="LiveId" clId="{18D282CB-99EC-EA48-8A46-C97D8B5A242B}" dt="2024-04-14T14:04:18.099" v="1137"/>
        <pc:sldMkLst>
          <pc:docMk/>
          <pc:sldMk cId="0" sldId="463"/>
        </pc:sldMkLst>
      </pc:sldChg>
      <pc:sldChg chg="addSp delSp modSp add mod">
        <pc:chgData name="Youhuan Li" userId="31ef2ba0f36c268c" providerId="LiveId" clId="{18D282CB-99EC-EA48-8A46-C97D8B5A242B}" dt="2024-04-14T15:15:39.704" v="2873" actId="1076"/>
        <pc:sldMkLst>
          <pc:docMk/>
          <pc:sldMk cId="0" sldId="471"/>
        </pc:sldMkLst>
        <pc:spChg chg="add del mod">
          <ac:chgData name="Youhuan Li" userId="31ef2ba0f36c268c" providerId="LiveId" clId="{18D282CB-99EC-EA48-8A46-C97D8B5A242B}" dt="2024-04-14T15:15:15.581" v="2858" actId="22"/>
          <ac:spMkLst>
            <pc:docMk/>
            <pc:sldMk cId="0" sldId="471"/>
            <ac:spMk id="3" creationId="{0FCC24E2-2D6D-6F8C-47D3-E5A06A6EC057}"/>
          </ac:spMkLst>
        </pc:spChg>
        <pc:spChg chg="add mod">
          <ac:chgData name="Youhuan Li" userId="31ef2ba0f36c268c" providerId="LiveId" clId="{18D282CB-99EC-EA48-8A46-C97D8B5A242B}" dt="2024-04-14T15:15:39.704" v="2873" actId="1076"/>
          <ac:spMkLst>
            <pc:docMk/>
            <pc:sldMk cId="0" sldId="471"/>
            <ac:spMk id="5" creationId="{38782EFF-1E2A-9522-CB99-63DA7565140F}"/>
          </ac:spMkLst>
        </pc:spChg>
      </pc:sldChg>
      <pc:sldChg chg="add del">
        <pc:chgData name="Youhuan Li" userId="31ef2ba0f36c268c" providerId="LiveId" clId="{18D282CB-99EC-EA48-8A46-C97D8B5A242B}" dt="2024-04-14T13:22:57.724" v="1"/>
        <pc:sldMkLst>
          <pc:docMk/>
          <pc:sldMk cId="0" sldId="535"/>
        </pc:sldMkLst>
      </pc:sldChg>
      <pc:sldChg chg="modSp add del mod">
        <pc:chgData name="Youhuan Li" userId="31ef2ba0f36c268c" providerId="LiveId" clId="{18D282CB-99EC-EA48-8A46-C97D8B5A242B}" dt="2024-04-14T15:45:40.984" v="4005" actId="2696"/>
        <pc:sldMkLst>
          <pc:docMk/>
          <pc:sldMk cId="0" sldId="536"/>
        </pc:sldMkLst>
        <pc:spChg chg="mod">
          <ac:chgData name="Youhuan Li" userId="31ef2ba0f36c268c" providerId="LiveId" clId="{18D282CB-99EC-EA48-8A46-C97D8B5A242B}" dt="2024-04-14T13:47:18.682" v="799" actId="20577"/>
          <ac:spMkLst>
            <pc:docMk/>
            <pc:sldMk cId="0" sldId="536"/>
            <ac:spMk id="50179" creationId="{00000000-0000-0000-0000-000000000000}"/>
          </ac:spMkLst>
        </pc:spChg>
      </pc:sldChg>
      <pc:sldChg chg="del">
        <pc:chgData name="Youhuan Li" userId="31ef2ba0f36c268c" providerId="LiveId" clId="{18D282CB-99EC-EA48-8A46-C97D8B5A242B}" dt="2024-04-14T15:45:40.984" v="4005" actId="2696"/>
        <pc:sldMkLst>
          <pc:docMk/>
          <pc:sldMk cId="0" sldId="538"/>
        </pc:sldMkLst>
      </pc:sldChg>
      <pc:sldChg chg="del">
        <pc:chgData name="Youhuan Li" userId="31ef2ba0f36c268c" providerId="LiveId" clId="{18D282CB-99EC-EA48-8A46-C97D8B5A242B}" dt="2024-04-14T15:45:40.984" v="4005" actId="2696"/>
        <pc:sldMkLst>
          <pc:docMk/>
          <pc:sldMk cId="0" sldId="539"/>
        </pc:sldMkLst>
      </pc:sldChg>
      <pc:sldChg chg="del">
        <pc:chgData name="Youhuan Li" userId="31ef2ba0f36c268c" providerId="LiveId" clId="{18D282CB-99EC-EA48-8A46-C97D8B5A242B}" dt="2024-04-14T15:45:40.984" v="4005" actId="2696"/>
        <pc:sldMkLst>
          <pc:docMk/>
          <pc:sldMk cId="0" sldId="540"/>
        </pc:sldMkLst>
      </pc:sldChg>
      <pc:sldChg chg="del">
        <pc:chgData name="Youhuan Li" userId="31ef2ba0f36c268c" providerId="LiveId" clId="{18D282CB-99EC-EA48-8A46-C97D8B5A242B}" dt="2024-04-14T13:48:18.230" v="800" actId="2696"/>
        <pc:sldMkLst>
          <pc:docMk/>
          <pc:sldMk cId="3399404644" sldId="543"/>
        </pc:sldMkLst>
      </pc:sldChg>
      <pc:sldChg chg="addSp delSp modSp add mod">
        <pc:chgData name="Youhuan Li" userId="31ef2ba0f36c268c" providerId="LiveId" clId="{18D282CB-99EC-EA48-8A46-C97D8B5A242B}" dt="2024-04-14T13:55:38.758" v="945" actId="22"/>
        <pc:sldMkLst>
          <pc:docMk/>
          <pc:sldMk cId="3399404644" sldId="543"/>
        </pc:sldMkLst>
        <pc:spChg chg="add del">
          <ac:chgData name="Youhuan Li" userId="31ef2ba0f36c268c" providerId="LiveId" clId="{18D282CB-99EC-EA48-8A46-C97D8B5A242B}" dt="2024-04-14T13:55:36.688" v="943" actId="22"/>
          <ac:spMkLst>
            <pc:docMk/>
            <pc:sldMk cId="3399404644" sldId="543"/>
            <ac:spMk id="3" creationId="{B1738BA0-E329-0348-F573-B14D357C5DD3}"/>
          </ac:spMkLst>
        </pc:spChg>
        <pc:spChg chg="add del">
          <ac:chgData name="Youhuan Li" userId="31ef2ba0f36c268c" providerId="LiveId" clId="{18D282CB-99EC-EA48-8A46-C97D8B5A242B}" dt="2024-04-14T13:55:38.758" v="945" actId="22"/>
          <ac:spMkLst>
            <pc:docMk/>
            <pc:sldMk cId="3399404644" sldId="543"/>
            <ac:spMk id="5" creationId="{5054EE78-66D3-2169-4834-B75AFDF92B90}"/>
          </ac:spMkLst>
        </pc:spChg>
        <pc:spChg chg="mod">
          <ac:chgData name="Youhuan Li" userId="31ef2ba0f36c268c" providerId="LiveId" clId="{18D282CB-99EC-EA48-8A46-C97D8B5A242B}" dt="2024-04-14T13:52:55.964" v="881" actId="20577"/>
          <ac:spMkLst>
            <pc:docMk/>
            <pc:sldMk cId="3399404644" sldId="543"/>
            <ac:spMk id="57346" creationId="{00000000-0000-0000-0000-000000000000}"/>
          </ac:spMkLst>
        </pc:spChg>
        <pc:spChg chg="mod">
          <ac:chgData name="Youhuan Li" userId="31ef2ba0f36c268c" providerId="LiveId" clId="{18D282CB-99EC-EA48-8A46-C97D8B5A242B}" dt="2024-04-14T13:54:42.041" v="941" actId="13926"/>
          <ac:spMkLst>
            <pc:docMk/>
            <pc:sldMk cId="3399404644" sldId="543"/>
            <ac:spMk id="57347" creationId="{00000000-0000-0000-0000-000000000000}"/>
          </ac:spMkLst>
        </pc:spChg>
      </pc:sldChg>
      <pc:sldChg chg="add">
        <pc:chgData name="Youhuan Li" userId="31ef2ba0f36c268c" providerId="LiveId" clId="{18D282CB-99EC-EA48-8A46-C97D8B5A242B}" dt="2024-04-14T13:48:41.963" v="801"/>
        <pc:sldMkLst>
          <pc:docMk/>
          <pc:sldMk cId="598147336" sldId="544"/>
        </pc:sldMkLst>
      </pc:sldChg>
      <pc:sldChg chg="del">
        <pc:chgData name="Youhuan Li" userId="31ef2ba0f36c268c" providerId="LiveId" clId="{18D282CB-99EC-EA48-8A46-C97D8B5A242B}" dt="2024-04-14T13:48:18.230" v="800" actId="2696"/>
        <pc:sldMkLst>
          <pc:docMk/>
          <pc:sldMk cId="598147336" sldId="544"/>
        </pc:sldMkLst>
      </pc:sldChg>
      <pc:sldChg chg="del">
        <pc:chgData name="Youhuan Li" userId="31ef2ba0f36c268c" providerId="LiveId" clId="{18D282CB-99EC-EA48-8A46-C97D8B5A242B}" dt="2024-04-14T13:48:18.230" v="800" actId="2696"/>
        <pc:sldMkLst>
          <pc:docMk/>
          <pc:sldMk cId="1872344075" sldId="545"/>
        </pc:sldMkLst>
      </pc:sldChg>
      <pc:sldChg chg="modSp add mod">
        <pc:chgData name="Youhuan Li" userId="31ef2ba0f36c268c" providerId="LiveId" clId="{18D282CB-99EC-EA48-8A46-C97D8B5A242B}" dt="2024-04-14T14:13:38.438" v="1479" actId="20577"/>
        <pc:sldMkLst>
          <pc:docMk/>
          <pc:sldMk cId="1872344075" sldId="545"/>
        </pc:sldMkLst>
        <pc:spChg chg="mod">
          <ac:chgData name="Youhuan Li" userId="31ef2ba0f36c268c" providerId="LiveId" clId="{18D282CB-99EC-EA48-8A46-C97D8B5A242B}" dt="2024-04-14T14:13:04.550" v="1417" actId="20577"/>
          <ac:spMkLst>
            <pc:docMk/>
            <pc:sldMk cId="1872344075" sldId="545"/>
            <ac:spMk id="59394" creationId="{00000000-0000-0000-0000-000000000000}"/>
          </ac:spMkLst>
        </pc:spChg>
        <pc:spChg chg="mod">
          <ac:chgData name="Youhuan Li" userId="31ef2ba0f36c268c" providerId="LiveId" clId="{18D282CB-99EC-EA48-8A46-C97D8B5A242B}" dt="2024-04-14T14:13:38.438" v="1479" actId="20577"/>
          <ac:spMkLst>
            <pc:docMk/>
            <pc:sldMk cId="1872344075" sldId="545"/>
            <ac:spMk id="59395" creationId="{00000000-0000-0000-0000-000000000000}"/>
          </ac:spMkLst>
        </pc:spChg>
      </pc:sldChg>
      <pc:sldChg chg="del">
        <pc:chgData name="Youhuan Li" userId="31ef2ba0f36c268c" providerId="LiveId" clId="{18D282CB-99EC-EA48-8A46-C97D8B5A242B}" dt="2024-04-14T13:48:18.230" v="800" actId="2696"/>
        <pc:sldMkLst>
          <pc:docMk/>
          <pc:sldMk cId="3596947178" sldId="546"/>
        </pc:sldMkLst>
      </pc:sldChg>
      <pc:sldChg chg="add">
        <pc:chgData name="Youhuan Li" userId="31ef2ba0f36c268c" providerId="LiveId" clId="{18D282CB-99EC-EA48-8A46-C97D8B5A242B}" dt="2024-04-14T13:48:41.963" v="801"/>
        <pc:sldMkLst>
          <pc:docMk/>
          <pc:sldMk cId="3596947178" sldId="546"/>
        </pc:sldMkLst>
      </pc:sldChg>
      <pc:sldChg chg="add">
        <pc:chgData name="Youhuan Li" userId="31ef2ba0f36c268c" providerId="LiveId" clId="{18D282CB-99EC-EA48-8A46-C97D8B5A242B}" dt="2024-04-14T13:48:41.963" v="801"/>
        <pc:sldMkLst>
          <pc:docMk/>
          <pc:sldMk cId="4285619738" sldId="547"/>
        </pc:sldMkLst>
      </pc:sldChg>
      <pc:sldChg chg="del">
        <pc:chgData name="Youhuan Li" userId="31ef2ba0f36c268c" providerId="LiveId" clId="{18D282CB-99EC-EA48-8A46-C97D8B5A242B}" dt="2024-04-14T13:48:18.230" v="800" actId="2696"/>
        <pc:sldMkLst>
          <pc:docMk/>
          <pc:sldMk cId="4285619738" sldId="547"/>
        </pc:sldMkLst>
      </pc:sldChg>
      <pc:sldChg chg="del">
        <pc:chgData name="Youhuan Li" userId="31ef2ba0f36c268c" providerId="LiveId" clId="{18D282CB-99EC-EA48-8A46-C97D8B5A242B}" dt="2024-04-14T13:48:18.230" v="800" actId="2696"/>
        <pc:sldMkLst>
          <pc:docMk/>
          <pc:sldMk cId="3863060049" sldId="550"/>
        </pc:sldMkLst>
      </pc:sldChg>
      <pc:sldChg chg="addSp modSp add mod ord">
        <pc:chgData name="Youhuan Li" userId="31ef2ba0f36c268c" providerId="LiveId" clId="{18D282CB-99EC-EA48-8A46-C97D8B5A242B}" dt="2024-04-14T14:39:46.241" v="2377" actId="1076"/>
        <pc:sldMkLst>
          <pc:docMk/>
          <pc:sldMk cId="3863060049" sldId="550"/>
        </pc:sldMkLst>
        <pc:spChg chg="add mod">
          <ac:chgData name="Youhuan Li" userId="31ef2ba0f36c268c" providerId="LiveId" clId="{18D282CB-99EC-EA48-8A46-C97D8B5A242B}" dt="2024-04-14T14:39:42.680" v="2375" actId="1076"/>
          <ac:spMkLst>
            <pc:docMk/>
            <pc:sldMk cId="3863060049" sldId="550"/>
            <ac:spMk id="3" creationId="{DEC99A85-3A09-EF9F-6253-D1805178B42F}"/>
          </ac:spMkLst>
        </pc:spChg>
        <pc:spChg chg="add mod">
          <ac:chgData name="Youhuan Li" userId="31ef2ba0f36c268c" providerId="LiveId" clId="{18D282CB-99EC-EA48-8A46-C97D8B5A242B}" dt="2024-04-14T14:39:42.680" v="2375" actId="1076"/>
          <ac:spMkLst>
            <pc:docMk/>
            <pc:sldMk cId="3863060049" sldId="550"/>
            <ac:spMk id="4" creationId="{5B1108A5-7C70-2E2E-ED3F-7F1C722443E2}"/>
          </ac:spMkLst>
        </pc:spChg>
        <pc:spChg chg="mod">
          <ac:chgData name="Youhuan Li" userId="31ef2ba0f36c268c" providerId="LiveId" clId="{18D282CB-99EC-EA48-8A46-C97D8B5A242B}" dt="2024-04-14T14:09:17.242" v="1276" actId="20577"/>
          <ac:spMkLst>
            <pc:docMk/>
            <pc:sldMk cId="3863060049" sldId="550"/>
            <ac:spMk id="64514" creationId="{00000000-0000-0000-0000-000000000000}"/>
          </ac:spMkLst>
        </pc:spChg>
        <pc:spChg chg="mod">
          <ac:chgData name="Youhuan Li" userId="31ef2ba0f36c268c" providerId="LiveId" clId="{18D282CB-99EC-EA48-8A46-C97D8B5A242B}" dt="2024-04-14T14:39:38.341" v="2374" actId="404"/>
          <ac:spMkLst>
            <pc:docMk/>
            <pc:sldMk cId="3863060049" sldId="550"/>
            <ac:spMk id="64515" creationId="{00000000-0000-0000-0000-000000000000}"/>
          </ac:spMkLst>
        </pc:spChg>
        <pc:picChg chg="add mod">
          <ac:chgData name="Youhuan Li" userId="31ef2ba0f36c268c" providerId="LiveId" clId="{18D282CB-99EC-EA48-8A46-C97D8B5A242B}" dt="2024-04-14T14:39:46.241" v="2377" actId="1076"/>
          <ac:picMkLst>
            <pc:docMk/>
            <pc:sldMk cId="3863060049" sldId="550"/>
            <ac:picMk id="5" creationId="{98881CE4-D883-5AF5-B6C2-E5F690CAF1AC}"/>
          </ac:picMkLst>
        </pc:picChg>
      </pc:sldChg>
      <pc:sldChg chg="add">
        <pc:chgData name="Youhuan Li" userId="31ef2ba0f36c268c" providerId="LiveId" clId="{18D282CB-99EC-EA48-8A46-C97D8B5A242B}" dt="2024-04-14T13:48:41.963" v="801"/>
        <pc:sldMkLst>
          <pc:docMk/>
          <pc:sldMk cId="375768888" sldId="551"/>
        </pc:sldMkLst>
      </pc:sldChg>
      <pc:sldChg chg="del">
        <pc:chgData name="Youhuan Li" userId="31ef2ba0f36c268c" providerId="LiveId" clId="{18D282CB-99EC-EA48-8A46-C97D8B5A242B}" dt="2024-04-14T15:46:28.423" v="4007" actId="2696"/>
        <pc:sldMkLst>
          <pc:docMk/>
          <pc:sldMk cId="375768888" sldId="551"/>
        </pc:sldMkLst>
      </pc:sldChg>
      <pc:sldChg chg="del">
        <pc:chgData name="Youhuan Li" userId="31ef2ba0f36c268c" providerId="LiveId" clId="{18D282CB-99EC-EA48-8A46-C97D8B5A242B}" dt="2024-04-14T13:48:18.230" v="800" actId="2696"/>
        <pc:sldMkLst>
          <pc:docMk/>
          <pc:sldMk cId="3926523526" sldId="552"/>
        </pc:sldMkLst>
      </pc:sldChg>
      <pc:sldChg chg="add">
        <pc:chgData name="Youhuan Li" userId="31ef2ba0f36c268c" providerId="LiveId" clId="{18D282CB-99EC-EA48-8A46-C97D8B5A242B}" dt="2024-04-14T13:48:41.963" v="801"/>
        <pc:sldMkLst>
          <pc:docMk/>
          <pc:sldMk cId="3926523526" sldId="552"/>
        </pc:sldMkLst>
      </pc:sldChg>
      <pc:sldChg chg="add del">
        <pc:chgData name="Youhuan Li" userId="31ef2ba0f36c268c" providerId="LiveId" clId="{18D282CB-99EC-EA48-8A46-C97D8B5A242B}" dt="2024-04-14T14:48:59.247" v="2503"/>
        <pc:sldMkLst>
          <pc:docMk/>
          <pc:sldMk cId="1310079774" sldId="554"/>
        </pc:sldMkLst>
      </pc:sldChg>
      <pc:sldChg chg="add del">
        <pc:chgData name="Youhuan Li" userId="31ef2ba0f36c268c" providerId="LiveId" clId="{18D282CB-99EC-EA48-8A46-C97D8B5A242B}" dt="2024-04-14T14:48:49.318" v="2501" actId="2696"/>
        <pc:sldMkLst>
          <pc:docMk/>
          <pc:sldMk cId="1804533417" sldId="554"/>
        </pc:sldMkLst>
      </pc:sldChg>
      <pc:sldChg chg="del">
        <pc:chgData name="Youhuan Li" userId="31ef2ba0f36c268c" providerId="LiveId" clId="{18D282CB-99EC-EA48-8A46-C97D8B5A242B}" dt="2024-04-14T13:48:18.230" v="800" actId="2696"/>
        <pc:sldMkLst>
          <pc:docMk/>
          <pc:sldMk cId="3037999162" sldId="554"/>
        </pc:sldMkLst>
      </pc:sldChg>
      <pc:sldChg chg="add">
        <pc:chgData name="Youhuan Li" userId="31ef2ba0f36c268c" providerId="LiveId" clId="{18D282CB-99EC-EA48-8A46-C97D8B5A242B}" dt="2024-04-14T14:48:59.273" v="2504"/>
        <pc:sldMkLst>
          <pc:docMk/>
          <pc:sldMk cId="3037999162" sldId="554"/>
        </pc:sldMkLst>
      </pc:sldChg>
      <pc:sldChg chg="del">
        <pc:chgData name="Youhuan Li" userId="31ef2ba0f36c268c" providerId="LiveId" clId="{18D282CB-99EC-EA48-8A46-C97D8B5A242B}" dt="2024-04-14T15:46:12.537" v="4006" actId="2696"/>
        <pc:sldMkLst>
          <pc:docMk/>
          <pc:sldMk cId="2547485499" sldId="555"/>
        </pc:sldMkLst>
      </pc:sldChg>
      <pc:sldChg chg="add">
        <pc:chgData name="Youhuan Li" userId="31ef2ba0f36c268c" providerId="LiveId" clId="{18D282CB-99EC-EA48-8A46-C97D8B5A242B}" dt="2024-04-14T13:48:41.963" v="801"/>
        <pc:sldMkLst>
          <pc:docMk/>
          <pc:sldMk cId="2547485499" sldId="555"/>
        </pc:sldMkLst>
      </pc:sldChg>
      <pc:sldChg chg="add">
        <pc:chgData name="Youhuan Li" userId="31ef2ba0f36c268c" providerId="LiveId" clId="{18D282CB-99EC-EA48-8A46-C97D8B5A242B}" dt="2024-04-14T13:48:41.963" v="801"/>
        <pc:sldMkLst>
          <pc:docMk/>
          <pc:sldMk cId="3896569213" sldId="556"/>
        </pc:sldMkLst>
      </pc:sldChg>
      <pc:sldChg chg="del">
        <pc:chgData name="Youhuan Li" userId="31ef2ba0f36c268c" providerId="LiveId" clId="{18D282CB-99EC-EA48-8A46-C97D8B5A242B}" dt="2024-04-14T13:48:18.230" v="800" actId="2696"/>
        <pc:sldMkLst>
          <pc:docMk/>
          <pc:sldMk cId="3896569213" sldId="556"/>
        </pc:sldMkLst>
      </pc:sldChg>
      <pc:sldChg chg="add">
        <pc:chgData name="Youhuan Li" userId="31ef2ba0f36c268c" providerId="LiveId" clId="{18D282CB-99EC-EA48-8A46-C97D8B5A242B}" dt="2024-04-14T13:48:41.963" v="801"/>
        <pc:sldMkLst>
          <pc:docMk/>
          <pc:sldMk cId="1578196389" sldId="557"/>
        </pc:sldMkLst>
      </pc:sldChg>
      <pc:sldChg chg="del">
        <pc:chgData name="Youhuan Li" userId="31ef2ba0f36c268c" providerId="LiveId" clId="{18D282CB-99EC-EA48-8A46-C97D8B5A242B}" dt="2024-04-14T13:48:18.230" v="800" actId="2696"/>
        <pc:sldMkLst>
          <pc:docMk/>
          <pc:sldMk cId="1578196389" sldId="557"/>
        </pc:sldMkLst>
      </pc:sldChg>
      <pc:sldChg chg="del">
        <pc:chgData name="Youhuan Li" userId="31ef2ba0f36c268c" providerId="LiveId" clId="{18D282CB-99EC-EA48-8A46-C97D8B5A242B}" dt="2024-04-14T13:48:18.230" v="800" actId="2696"/>
        <pc:sldMkLst>
          <pc:docMk/>
          <pc:sldMk cId="3300942972" sldId="558"/>
        </pc:sldMkLst>
      </pc:sldChg>
      <pc:sldChg chg="add">
        <pc:chgData name="Youhuan Li" userId="31ef2ba0f36c268c" providerId="LiveId" clId="{18D282CB-99EC-EA48-8A46-C97D8B5A242B}" dt="2024-04-14T13:48:41.963" v="801"/>
        <pc:sldMkLst>
          <pc:docMk/>
          <pc:sldMk cId="3300942972" sldId="558"/>
        </pc:sldMkLst>
      </pc:sldChg>
      <pc:sldChg chg="add">
        <pc:chgData name="Youhuan Li" userId="31ef2ba0f36c268c" providerId="LiveId" clId="{18D282CB-99EC-EA48-8A46-C97D8B5A242B}" dt="2024-04-14T13:48:41.963" v="801"/>
        <pc:sldMkLst>
          <pc:docMk/>
          <pc:sldMk cId="1589938171" sldId="559"/>
        </pc:sldMkLst>
      </pc:sldChg>
      <pc:sldChg chg="modSp del mod">
        <pc:chgData name="Youhuan Li" userId="31ef2ba0f36c268c" providerId="LiveId" clId="{18D282CB-99EC-EA48-8A46-C97D8B5A242B}" dt="2024-04-14T15:47:51.479" v="4015" actId="20577"/>
        <pc:sldMkLst>
          <pc:docMk/>
          <pc:sldMk cId="1589938171" sldId="559"/>
        </pc:sldMkLst>
        <pc:spChg chg="mod">
          <ac:chgData name="Youhuan Li" userId="31ef2ba0f36c268c" providerId="LiveId" clId="{18D282CB-99EC-EA48-8A46-C97D8B5A242B}" dt="2024-04-14T15:47:51.479" v="4015" actId="20577"/>
          <ac:spMkLst>
            <pc:docMk/>
            <pc:sldMk cId="1589938171" sldId="559"/>
            <ac:spMk id="73730" creationId="{00000000-0000-0000-0000-000000000000}"/>
          </ac:spMkLst>
        </pc:spChg>
      </pc:sldChg>
      <pc:sldChg chg="modSp add mod">
        <pc:chgData name="Youhuan Li" userId="31ef2ba0f36c268c" providerId="LiveId" clId="{18D282CB-99EC-EA48-8A46-C97D8B5A242B}" dt="2024-04-14T15:38:54.655" v="3894" actId="20577"/>
        <pc:sldMkLst>
          <pc:docMk/>
          <pc:sldMk cId="1177700568" sldId="560"/>
        </pc:sldMkLst>
        <pc:spChg chg="mod">
          <ac:chgData name="Youhuan Li" userId="31ef2ba0f36c268c" providerId="LiveId" clId="{18D282CB-99EC-EA48-8A46-C97D8B5A242B}" dt="2024-04-14T15:34:55.840" v="3748" actId="20577"/>
          <ac:spMkLst>
            <pc:docMk/>
            <pc:sldMk cId="1177700568" sldId="560"/>
            <ac:spMk id="74754" creationId="{00000000-0000-0000-0000-000000000000}"/>
          </ac:spMkLst>
        </pc:spChg>
        <pc:spChg chg="mod">
          <ac:chgData name="Youhuan Li" userId="31ef2ba0f36c268c" providerId="LiveId" clId="{18D282CB-99EC-EA48-8A46-C97D8B5A242B}" dt="2024-04-14T15:38:54.655" v="3894" actId="20577"/>
          <ac:spMkLst>
            <pc:docMk/>
            <pc:sldMk cId="1177700568" sldId="560"/>
            <ac:spMk id="74755" creationId="{00000000-0000-0000-0000-000000000000}"/>
          </ac:spMkLst>
        </pc:spChg>
      </pc:sldChg>
      <pc:sldChg chg="modSp del">
        <pc:chgData name="Youhuan Li" userId="31ef2ba0f36c268c" providerId="LiveId" clId="{18D282CB-99EC-EA48-8A46-C97D8B5A242B}" dt="2024-04-14T15:48:30.471" v="4016" actId="20578"/>
        <pc:sldMkLst>
          <pc:docMk/>
          <pc:sldMk cId="1177700568" sldId="560"/>
        </pc:sldMkLst>
        <pc:spChg chg="mod">
          <ac:chgData name="Youhuan Li" userId="31ef2ba0f36c268c" providerId="LiveId" clId="{18D282CB-99EC-EA48-8A46-C97D8B5A242B}" dt="2024-04-14T15:48:30.471" v="4016" actId="20578"/>
          <ac:spMkLst>
            <pc:docMk/>
            <pc:sldMk cId="1177700568" sldId="560"/>
            <ac:spMk id="74755" creationId="{00000000-0000-0000-0000-000000000000}"/>
          </ac:spMkLst>
        </pc:spChg>
      </pc:sldChg>
      <pc:sldChg chg="modSp add mod">
        <pc:chgData name="Youhuan Li" userId="31ef2ba0f36c268c" providerId="LiveId" clId="{18D282CB-99EC-EA48-8A46-C97D8B5A242B}" dt="2024-04-14T15:35:10.065" v="3765" actId="20577"/>
        <pc:sldMkLst>
          <pc:docMk/>
          <pc:sldMk cId="2571424418" sldId="561"/>
        </pc:sldMkLst>
        <pc:spChg chg="mod">
          <ac:chgData name="Youhuan Li" userId="31ef2ba0f36c268c" providerId="LiveId" clId="{18D282CB-99EC-EA48-8A46-C97D8B5A242B}" dt="2024-04-14T15:35:10.065" v="3765" actId="20577"/>
          <ac:spMkLst>
            <pc:docMk/>
            <pc:sldMk cId="2571424418" sldId="561"/>
            <ac:spMk id="75778" creationId="{00000000-0000-0000-0000-000000000000}"/>
          </ac:spMkLst>
        </pc:spChg>
      </pc:sldChg>
      <pc:sldChg chg="del">
        <pc:chgData name="Youhuan Li" userId="31ef2ba0f36c268c" providerId="LiveId" clId="{18D282CB-99EC-EA48-8A46-C97D8B5A242B}" dt="2024-04-14T13:48:18.230" v="800" actId="2696"/>
        <pc:sldMkLst>
          <pc:docMk/>
          <pc:sldMk cId="2571424418" sldId="561"/>
        </pc:sldMkLst>
      </pc:sldChg>
      <pc:sldChg chg="modSp add mod">
        <pc:chgData name="Youhuan Li" userId="31ef2ba0f36c268c" providerId="LiveId" clId="{18D282CB-99EC-EA48-8A46-C97D8B5A242B}" dt="2024-04-14T15:36:18.176" v="3794" actId="20577"/>
        <pc:sldMkLst>
          <pc:docMk/>
          <pc:sldMk cId="883498977" sldId="562"/>
        </pc:sldMkLst>
        <pc:spChg chg="mod">
          <ac:chgData name="Youhuan Li" userId="31ef2ba0f36c268c" providerId="LiveId" clId="{18D282CB-99EC-EA48-8A46-C97D8B5A242B}" dt="2024-04-14T15:36:18.176" v="3794" actId="20577"/>
          <ac:spMkLst>
            <pc:docMk/>
            <pc:sldMk cId="883498977" sldId="562"/>
            <ac:spMk id="76802" creationId="{00000000-0000-0000-0000-000000000000}"/>
          </ac:spMkLst>
        </pc:spChg>
      </pc:sldChg>
      <pc:sldChg chg="del">
        <pc:chgData name="Youhuan Li" userId="31ef2ba0f36c268c" providerId="LiveId" clId="{18D282CB-99EC-EA48-8A46-C97D8B5A242B}" dt="2024-04-14T13:48:18.230" v="800" actId="2696"/>
        <pc:sldMkLst>
          <pc:docMk/>
          <pc:sldMk cId="883498977" sldId="562"/>
        </pc:sldMkLst>
      </pc:sldChg>
      <pc:sldChg chg="del">
        <pc:chgData name="Youhuan Li" userId="31ef2ba0f36c268c" providerId="LiveId" clId="{18D282CB-99EC-EA48-8A46-C97D8B5A242B}" dt="2024-04-14T13:48:18.230" v="800" actId="2696"/>
        <pc:sldMkLst>
          <pc:docMk/>
          <pc:sldMk cId="1240515340" sldId="563"/>
        </pc:sldMkLst>
      </pc:sldChg>
      <pc:sldChg chg="add">
        <pc:chgData name="Youhuan Li" userId="31ef2ba0f36c268c" providerId="LiveId" clId="{18D282CB-99EC-EA48-8A46-C97D8B5A242B}" dt="2024-04-14T13:48:41.963" v="801"/>
        <pc:sldMkLst>
          <pc:docMk/>
          <pc:sldMk cId="1240515340" sldId="563"/>
        </pc:sldMkLst>
      </pc:sldChg>
      <pc:sldChg chg="add">
        <pc:chgData name="Youhuan Li" userId="31ef2ba0f36c268c" providerId="LiveId" clId="{18D282CB-99EC-EA48-8A46-C97D8B5A242B}" dt="2024-04-14T13:48:41.963" v="801"/>
        <pc:sldMkLst>
          <pc:docMk/>
          <pc:sldMk cId="4233457727" sldId="564"/>
        </pc:sldMkLst>
      </pc:sldChg>
      <pc:sldChg chg="del">
        <pc:chgData name="Youhuan Li" userId="31ef2ba0f36c268c" providerId="LiveId" clId="{18D282CB-99EC-EA48-8A46-C97D8B5A242B}" dt="2024-04-14T15:50:02.796" v="4027" actId="2696"/>
        <pc:sldMkLst>
          <pc:docMk/>
          <pc:sldMk cId="4233457727" sldId="564"/>
        </pc:sldMkLst>
      </pc:sldChg>
      <pc:sldChg chg="del">
        <pc:chgData name="Youhuan Li" userId="31ef2ba0f36c268c" providerId="LiveId" clId="{18D282CB-99EC-EA48-8A46-C97D8B5A242B}" dt="2024-04-14T15:45:40.984" v="4005" actId="2696"/>
        <pc:sldMkLst>
          <pc:docMk/>
          <pc:sldMk cId="1723169185" sldId="569"/>
        </pc:sldMkLst>
      </pc:sldChg>
      <pc:sldChg chg="add">
        <pc:chgData name="Youhuan Li" userId="31ef2ba0f36c268c" providerId="LiveId" clId="{18D282CB-99EC-EA48-8A46-C97D8B5A242B}" dt="2024-04-14T13:48:41.963" v="801"/>
        <pc:sldMkLst>
          <pc:docMk/>
          <pc:sldMk cId="1723169185" sldId="569"/>
        </pc:sldMkLst>
      </pc:sldChg>
      <pc:sldChg chg="del">
        <pc:chgData name="Youhuan Li" userId="31ef2ba0f36c268c" providerId="LiveId" clId="{18D282CB-99EC-EA48-8A46-C97D8B5A242B}" dt="2024-04-14T15:45:40.984" v="4005" actId="2696"/>
        <pc:sldMkLst>
          <pc:docMk/>
          <pc:sldMk cId="527017863" sldId="571"/>
        </pc:sldMkLst>
      </pc:sldChg>
      <pc:sldChg chg="add">
        <pc:chgData name="Youhuan Li" userId="31ef2ba0f36c268c" providerId="LiveId" clId="{18D282CB-99EC-EA48-8A46-C97D8B5A242B}" dt="2024-04-14T13:48:41.963" v="801"/>
        <pc:sldMkLst>
          <pc:docMk/>
          <pc:sldMk cId="527017863" sldId="571"/>
        </pc:sldMkLst>
      </pc:sldChg>
      <pc:sldChg chg="add">
        <pc:chgData name="Youhuan Li" userId="31ef2ba0f36c268c" providerId="LiveId" clId="{18D282CB-99EC-EA48-8A46-C97D8B5A242B}" dt="2024-04-14T13:48:41.963" v="801"/>
        <pc:sldMkLst>
          <pc:docMk/>
          <pc:sldMk cId="3123372007" sldId="572"/>
        </pc:sldMkLst>
      </pc:sldChg>
      <pc:sldChg chg="del">
        <pc:chgData name="Youhuan Li" userId="31ef2ba0f36c268c" providerId="LiveId" clId="{18D282CB-99EC-EA48-8A46-C97D8B5A242B}" dt="2024-04-14T15:45:40.984" v="4005" actId="2696"/>
        <pc:sldMkLst>
          <pc:docMk/>
          <pc:sldMk cId="3123372007" sldId="572"/>
        </pc:sldMkLst>
      </pc:sldChg>
      <pc:sldChg chg="del">
        <pc:chgData name="Youhuan Li" userId="31ef2ba0f36c268c" providerId="LiveId" clId="{18D282CB-99EC-EA48-8A46-C97D8B5A242B}" dt="2024-04-14T15:45:40.984" v="4005" actId="2696"/>
        <pc:sldMkLst>
          <pc:docMk/>
          <pc:sldMk cId="658743764" sldId="579"/>
        </pc:sldMkLst>
      </pc:sldChg>
      <pc:sldChg chg="add">
        <pc:chgData name="Youhuan Li" userId="31ef2ba0f36c268c" providerId="LiveId" clId="{18D282CB-99EC-EA48-8A46-C97D8B5A242B}" dt="2024-04-14T13:48:41.963" v="801"/>
        <pc:sldMkLst>
          <pc:docMk/>
          <pc:sldMk cId="658743764" sldId="579"/>
        </pc:sldMkLst>
      </pc:sldChg>
      <pc:sldChg chg="add">
        <pc:chgData name="Youhuan Li" userId="31ef2ba0f36c268c" providerId="LiveId" clId="{18D282CB-99EC-EA48-8A46-C97D8B5A242B}" dt="2024-04-14T13:48:41.963" v="801"/>
        <pc:sldMkLst>
          <pc:docMk/>
          <pc:sldMk cId="1927574881" sldId="583"/>
        </pc:sldMkLst>
      </pc:sldChg>
      <pc:sldChg chg="del">
        <pc:chgData name="Youhuan Li" userId="31ef2ba0f36c268c" providerId="LiveId" clId="{18D282CB-99EC-EA48-8A46-C97D8B5A242B}" dt="2024-04-14T15:45:40.984" v="4005" actId="2696"/>
        <pc:sldMkLst>
          <pc:docMk/>
          <pc:sldMk cId="1927574881" sldId="583"/>
        </pc:sldMkLst>
      </pc:sldChg>
      <pc:sldChg chg="add del">
        <pc:chgData name="Youhuan Li" userId="31ef2ba0f36c268c" providerId="LiveId" clId="{18D282CB-99EC-EA48-8A46-C97D8B5A242B}" dt="2024-04-14T15:45:40.984" v="4005" actId="2696"/>
        <pc:sldMkLst>
          <pc:docMk/>
          <pc:sldMk cId="0" sldId="584"/>
        </pc:sldMkLst>
      </pc:sldChg>
      <pc:sldChg chg="del">
        <pc:chgData name="Youhuan Li" userId="31ef2ba0f36c268c" providerId="LiveId" clId="{18D282CB-99EC-EA48-8A46-C97D8B5A242B}" dt="2024-04-14T15:45:40.984" v="4005" actId="2696"/>
        <pc:sldMkLst>
          <pc:docMk/>
          <pc:sldMk cId="0" sldId="585"/>
        </pc:sldMkLst>
      </pc:sldChg>
      <pc:sldChg chg="del">
        <pc:chgData name="Youhuan Li" userId="31ef2ba0f36c268c" providerId="LiveId" clId="{18D282CB-99EC-EA48-8A46-C97D8B5A242B}" dt="2024-04-14T15:45:40.984" v="4005" actId="2696"/>
        <pc:sldMkLst>
          <pc:docMk/>
          <pc:sldMk cId="0" sldId="587"/>
        </pc:sldMkLst>
      </pc:sldChg>
      <pc:sldChg chg="del">
        <pc:chgData name="Youhuan Li" userId="31ef2ba0f36c268c" providerId="LiveId" clId="{18D282CB-99EC-EA48-8A46-C97D8B5A242B}" dt="2024-04-14T15:45:40.984" v="4005" actId="2696"/>
        <pc:sldMkLst>
          <pc:docMk/>
          <pc:sldMk cId="0" sldId="588"/>
        </pc:sldMkLst>
      </pc:sldChg>
      <pc:sldChg chg="del">
        <pc:chgData name="Youhuan Li" userId="31ef2ba0f36c268c" providerId="LiveId" clId="{18D282CB-99EC-EA48-8A46-C97D8B5A242B}" dt="2024-04-14T15:45:40.984" v="4005" actId="2696"/>
        <pc:sldMkLst>
          <pc:docMk/>
          <pc:sldMk cId="0" sldId="589"/>
        </pc:sldMkLst>
      </pc:sldChg>
      <pc:sldChg chg="add del">
        <pc:chgData name="Youhuan Li" userId="31ef2ba0f36c268c" providerId="LiveId" clId="{18D282CB-99EC-EA48-8A46-C97D8B5A242B}" dt="2024-04-14T15:45:40.984" v="4005" actId="2696"/>
        <pc:sldMkLst>
          <pc:docMk/>
          <pc:sldMk cId="0" sldId="590"/>
        </pc:sldMkLst>
      </pc:sldChg>
      <pc:sldChg chg="del">
        <pc:chgData name="Youhuan Li" userId="31ef2ba0f36c268c" providerId="LiveId" clId="{18D282CB-99EC-EA48-8A46-C97D8B5A242B}" dt="2024-04-14T13:48:18.230" v="800" actId="2696"/>
        <pc:sldMkLst>
          <pc:docMk/>
          <pc:sldMk cId="4171604914" sldId="705"/>
        </pc:sldMkLst>
      </pc:sldChg>
      <pc:sldChg chg="modSp add mod">
        <pc:chgData name="Youhuan Li" userId="31ef2ba0f36c268c" providerId="LiveId" clId="{18D282CB-99EC-EA48-8A46-C97D8B5A242B}" dt="2024-04-14T15:39:09.620" v="3947" actId="20577"/>
        <pc:sldMkLst>
          <pc:docMk/>
          <pc:sldMk cId="4171604914" sldId="705"/>
        </pc:sldMkLst>
        <pc:spChg chg="mod">
          <ac:chgData name="Youhuan Li" userId="31ef2ba0f36c268c" providerId="LiveId" clId="{18D282CB-99EC-EA48-8A46-C97D8B5A242B}" dt="2024-04-14T15:39:09.620" v="3947" actId="20577"/>
          <ac:spMkLst>
            <pc:docMk/>
            <pc:sldMk cId="4171604914" sldId="705"/>
            <ac:spMk id="77827" creationId="{00000000-0000-0000-0000-000000000000}"/>
          </ac:spMkLst>
        </pc:spChg>
      </pc:sldChg>
      <pc:sldChg chg="del">
        <pc:chgData name="Youhuan Li" userId="31ef2ba0f36c268c" providerId="LiveId" clId="{18D282CB-99EC-EA48-8A46-C97D8B5A242B}" dt="2024-04-14T13:48:18.230" v="800" actId="2696"/>
        <pc:sldMkLst>
          <pc:docMk/>
          <pc:sldMk cId="311230025" sldId="838"/>
        </pc:sldMkLst>
      </pc:sldChg>
      <pc:sldChg chg="addSp modSp add mod ord">
        <pc:chgData name="Youhuan Li" userId="31ef2ba0f36c268c" providerId="LiveId" clId="{18D282CB-99EC-EA48-8A46-C97D8B5A242B}" dt="2024-04-14T15:40:22.392" v="4002" actId="1076"/>
        <pc:sldMkLst>
          <pc:docMk/>
          <pc:sldMk cId="311230025" sldId="838"/>
        </pc:sldMkLst>
        <pc:spChg chg="add mod">
          <ac:chgData name="Youhuan Li" userId="31ef2ba0f36c268c" providerId="LiveId" clId="{18D282CB-99EC-EA48-8A46-C97D8B5A242B}" dt="2024-04-14T15:40:22.392" v="4002" actId="1076"/>
          <ac:spMkLst>
            <pc:docMk/>
            <pc:sldMk cId="311230025" sldId="838"/>
            <ac:spMk id="3" creationId="{81ED1A72-A5EC-BAD2-E72E-A16EC2AB4B88}"/>
          </ac:spMkLst>
        </pc:spChg>
      </pc:sldChg>
      <pc:sldChg chg="add">
        <pc:chgData name="Youhuan Li" userId="31ef2ba0f36c268c" providerId="LiveId" clId="{18D282CB-99EC-EA48-8A46-C97D8B5A242B}" dt="2024-04-14T13:48:41.963" v="801"/>
        <pc:sldMkLst>
          <pc:docMk/>
          <pc:sldMk cId="2805108418" sldId="851"/>
        </pc:sldMkLst>
      </pc:sldChg>
      <pc:sldChg chg="del">
        <pc:chgData name="Youhuan Li" userId="31ef2ba0f36c268c" providerId="LiveId" clId="{18D282CB-99EC-EA48-8A46-C97D8B5A242B}" dt="2024-04-14T15:50:10.402" v="4028" actId="2696"/>
        <pc:sldMkLst>
          <pc:docMk/>
          <pc:sldMk cId="2805108418" sldId="851"/>
        </pc:sldMkLst>
      </pc:sldChg>
      <pc:sldChg chg="add">
        <pc:chgData name="Youhuan Li" userId="31ef2ba0f36c268c" providerId="LiveId" clId="{18D282CB-99EC-EA48-8A46-C97D8B5A242B}" dt="2024-04-14T13:48:41.963" v="801"/>
        <pc:sldMkLst>
          <pc:docMk/>
          <pc:sldMk cId="3807247571" sldId="853"/>
        </pc:sldMkLst>
      </pc:sldChg>
      <pc:sldChg chg="del">
        <pc:chgData name="Youhuan Li" userId="31ef2ba0f36c268c" providerId="LiveId" clId="{18D282CB-99EC-EA48-8A46-C97D8B5A242B}" dt="2024-04-14T15:45:40.984" v="4005" actId="2696"/>
        <pc:sldMkLst>
          <pc:docMk/>
          <pc:sldMk cId="3807247571" sldId="853"/>
        </pc:sldMkLst>
      </pc:sldChg>
      <pc:sldChg chg="add">
        <pc:chgData name="Youhuan Li" userId="31ef2ba0f36c268c" providerId="LiveId" clId="{18D282CB-99EC-EA48-8A46-C97D8B5A242B}" dt="2024-04-14T13:48:41.963" v="801"/>
        <pc:sldMkLst>
          <pc:docMk/>
          <pc:sldMk cId="195534454" sldId="854"/>
        </pc:sldMkLst>
      </pc:sldChg>
      <pc:sldChg chg="del">
        <pc:chgData name="Youhuan Li" userId="31ef2ba0f36c268c" providerId="LiveId" clId="{18D282CB-99EC-EA48-8A46-C97D8B5A242B}" dt="2024-04-14T15:45:40.984" v="4005" actId="2696"/>
        <pc:sldMkLst>
          <pc:docMk/>
          <pc:sldMk cId="195534454" sldId="854"/>
        </pc:sldMkLst>
      </pc:sldChg>
      <pc:sldChg chg="add">
        <pc:chgData name="Youhuan Li" userId="31ef2ba0f36c268c" providerId="LiveId" clId="{18D282CB-99EC-EA48-8A46-C97D8B5A242B}" dt="2024-04-14T13:48:41.963" v="801"/>
        <pc:sldMkLst>
          <pc:docMk/>
          <pc:sldMk cId="2651539718" sldId="856"/>
        </pc:sldMkLst>
      </pc:sldChg>
      <pc:sldChg chg="del">
        <pc:chgData name="Youhuan Li" userId="31ef2ba0f36c268c" providerId="LiveId" clId="{18D282CB-99EC-EA48-8A46-C97D8B5A242B}" dt="2024-04-14T15:45:40.984" v="4005" actId="2696"/>
        <pc:sldMkLst>
          <pc:docMk/>
          <pc:sldMk cId="2651539718" sldId="856"/>
        </pc:sldMkLst>
      </pc:sldChg>
      <pc:sldChg chg="modSp add mod">
        <pc:chgData name="Youhuan Li" userId="31ef2ba0f36c268c" providerId="LiveId" clId="{18D282CB-99EC-EA48-8A46-C97D8B5A242B}" dt="2024-04-14T15:36:22.452" v="3807" actId="20577"/>
        <pc:sldMkLst>
          <pc:docMk/>
          <pc:sldMk cId="299457378" sldId="867"/>
        </pc:sldMkLst>
        <pc:spChg chg="mod">
          <ac:chgData name="Youhuan Li" userId="31ef2ba0f36c268c" providerId="LiveId" clId="{18D282CB-99EC-EA48-8A46-C97D8B5A242B}" dt="2024-04-14T15:36:22.452" v="3807" actId="20577"/>
          <ac:spMkLst>
            <pc:docMk/>
            <pc:sldMk cId="299457378" sldId="867"/>
            <ac:spMk id="76802" creationId="{00000000-0000-0000-0000-000000000000}"/>
          </ac:spMkLst>
        </pc:spChg>
      </pc:sldChg>
      <pc:sldChg chg="del">
        <pc:chgData name="Youhuan Li" userId="31ef2ba0f36c268c" providerId="LiveId" clId="{18D282CB-99EC-EA48-8A46-C97D8B5A242B}" dt="2024-04-14T13:48:18.230" v="800" actId="2696"/>
        <pc:sldMkLst>
          <pc:docMk/>
          <pc:sldMk cId="299457378" sldId="867"/>
        </pc:sldMkLst>
      </pc:sldChg>
      <pc:sldChg chg="addSp modSp del mod">
        <pc:chgData name="Youhuan Li" userId="31ef2ba0f36c268c" providerId="LiveId" clId="{18D282CB-99EC-EA48-8A46-C97D8B5A242B}" dt="2024-04-14T15:48:52.329" v="4025" actId="1076"/>
        <pc:sldMkLst>
          <pc:docMk/>
          <pc:sldMk cId="3519997105" sldId="869"/>
        </pc:sldMkLst>
        <pc:spChg chg="add mod">
          <ac:chgData name="Youhuan Li" userId="31ef2ba0f36c268c" providerId="LiveId" clId="{18D282CB-99EC-EA48-8A46-C97D8B5A242B}" dt="2024-04-14T15:48:52.329" v="4025" actId="1076"/>
          <ac:spMkLst>
            <pc:docMk/>
            <pc:sldMk cId="3519997105" sldId="869"/>
            <ac:spMk id="7" creationId="{9698CBE4-8187-F5B4-A446-96B23943279A}"/>
          </ac:spMkLst>
        </pc:spChg>
      </pc:sldChg>
      <pc:sldChg chg="modSp add mod">
        <pc:chgData name="Youhuan Li" userId="31ef2ba0f36c268c" providerId="LiveId" clId="{18D282CB-99EC-EA48-8A46-C97D8B5A242B}" dt="2024-04-14T15:35:54.223" v="3781" actId="13926"/>
        <pc:sldMkLst>
          <pc:docMk/>
          <pc:sldMk cId="3519997105" sldId="869"/>
        </pc:sldMkLst>
        <pc:spChg chg="mod">
          <ac:chgData name="Youhuan Li" userId="31ef2ba0f36c268c" providerId="LiveId" clId="{18D282CB-99EC-EA48-8A46-C97D8B5A242B}" dt="2024-04-14T15:35:54.223" v="3781" actId="13926"/>
          <ac:spMkLst>
            <pc:docMk/>
            <pc:sldMk cId="3519997105" sldId="869"/>
            <ac:spMk id="67" creationId="{00000000-0000-0000-0000-000000000000}"/>
          </ac:spMkLst>
        </pc:spChg>
      </pc:sldChg>
      <pc:sldChg chg="add">
        <pc:chgData name="Youhuan Li" userId="31ef2ba0f36c268c" providerId="LiveId" clId="{18D282CB-99EC-EA48-8A46-C97D8B5A242B}" dt="2024-04-14T13:48:41.963" v="801"/>
        <pc:sldMkLst>
          <pc:docMk/>
          <pc:sldMk cId="757003117" sldId="870"/>
        </pc:sldMkLst>
      </pc:sldChg>
      <pc:sldChg chg="del">
        <pc:chgData name="Youhuan Li" userId="31ef2ba0f36c268c" providerId="LiveId" clId="{18D282CB-99EC-EA48-8A46-C97D8B5A242B}" dt="2024-04-14T15:50:02.796" v="4027" actId="2696"/>
        <pc:sldMkLst>
          <pc:docMk/>
          <pc:sldMk cId="757003117" sldId="870"/>
        </pc:sldMkLst>
      </pc:sldChg>
      <pc:sldChg chg="del">
        <pc:chgData name="Youhuan Li" userId="31ef2ba0f36c268c" providerId="LiveId" clId="{18D282CB-99EC-EA48-8A46-C97D8B5A242B}" dt="2024-04-14T13:48:18.230" v="800" actId="2696"/>
        <pc:sldMkLst>
          <pc:docMk/>
          <pc:sldMk cId="2273300919" sldId="957"/>
        </pc:sldMkLst>
      </pc:sldChg>
      <pc:sldChg chg="add">
        <pc:chgData name="Youhuan Li" userId="31ef2ba0f36c268c" providerId="LiveId" clId="{18D282CB-99EC-EA48-8A46-C97D8B5A242B}" dt="2024-04-14T13:48:41.963" v="801"/>
        <pc:sldMkLst>
          <pc:docMk/>
          <pc:sldMk cId="2273300919" sldId="957"/>
        </pc:sldMkLst>
      </pc:sldChg>
      <pc:sldChg chg="del">
        <pc:chgData name="Youhuan Li" userId="31ef2ba0f36c268c" providerId="LiveId" clId="{18D282CB-99EC-EA48-8A46-C97D8B5A242B}" dt="2024-04-14T15:45:40.984" v="4005" actId="2696"/>
        <pc:sldMkLst>
          <pc:docMk/>
          <pc:sldMk cId="0" sldId="970"/>
        </pc:sldMkLst>
      </pc:sldChg>
      <pc:sldChg chg="del">
        <pc:chgData name="Youhuan Li" userId="31ef2ba0f36c268c" providerId="LiveId" clId="{18D282CB-99EC-EA48-8A46-C97D8B5A242B}" dt="2024-04-14T15:45:40.984" v="4005" actId="2696"/>
        <pc:sldMkLst>
          <pc:docMk/>
          <pc:sldMk cId="0" sldId="971"/>
        </pc:sldMkLst>
      </pc:sldChg>
      <pc:sldChg chg="del">
        <pc:chgData name="Youhuan Li" userId="31ef2ba0f36c268c" providerId="LiveId" clId="{18D282CB-99EC-EA48-8A46-C97D8B5A242B}" dt="2024-04-14T15:45:40.984" v="4005" actId="2696"/>
        <pc:sldMkLst>
          <pc:docMk/>
          <pc:sldMk cId="0" sldId="972"/>
        </pc:sldMkLst>
      </pc:sldChg>
      <pc:sldChg chg="del">
        <pc:chgData name="Youhuan Li" userId="31ef2ba0f36c268c" providerId="LiveId" clId="{18D282CB-99EC-EA48-8A46-C97D8B5A242B}" dt="2024-04-14T15:45:40.984" v="4005" actId="2696"/>
        <pc:sldMkLst>
          <pc:docMk/>
          <pc:sldMk cId="2091319294" sldId="976"/>
        </pc:sldMkLst>
      </pc:sldChg>
      <pc:sldChg chg="add">
        <pc:chgData name="Youhuan Li" userId="31ef2ba0f36c268c" providerId="LiveId" clId="{18D282CB-99EC-EA48-8A46-C97D8B5A242B}" dt="2024-04-14T13:48:41.963" v="801"/>
        <pc:sldMkLst>
          <pc:docMk/>
          <pc:sldMk cId="2091319294" sldId="976"/>
        </pc:sldMkLst>
      </pc:sldChg>
      <pc:sldChg chg="del">
        <pc:chgData name="Youhuan Li" userId="31ef2ba0f36c268c" providerId="LiveId" clId="{18D282CB-99EC-EA48-8A46-C97D8B5A242B}" dt="2024-04-14T15:45:40.984" v="4005" actId="2696"/>
        <pc:sldMkLst>
          <pc:docMk/>
          <pc:sldMk cId="3191856912" sldId="978"/>
        </pc:sldMkLst>
      </pc:sldChg>
      <pc:sldChg chg="add">
        <pc:chgData name="Youhuan Li" userId="31ef2ba0f36c268c" providerId="LiveId" clId="{18D282CB-99EC-EA48-8A46-C97D8B5A242B}" dt="2024-04-14T13:48:41.963" v="801"/>
        <pc:sldMkLst>
          <pc:docMk/>
          <pc:sldMk cId="3191856912" sldId="978"/>
        </pc:sldMkLst>
      </pc:sldChg>
      <pc:sldChg chg="del">
        <pc:chgData name="Youhuan Li" userId="31ef2ba0f36c268c" providerId="LiveId" clId="{18D282CB-99EC-EA48-8A46-C97D8B5A242B}" dt="2024-04-14T15:45:40.984" v="4005" actId="2696"/>
        <pc:sldMkLst>
          <pc:docMk/>
          <pc:sldMk cId="3990965183" sldId="979"/>
        </pc:sldMkLst>
      </pc:sldChg>
      <pc:sldChg chg="add">
        <pc:chgData name="Youhuan Li" userId="31ef2ba0f36c268c" providerId="LiveId" clId="{18D282CB-99EC-EA48-8A46-C97D8B5A242B}" dt="2024-04-14T13:48:41.963" v="801"/>
        <pc:sldMkLst>
          <pc:docMk/>
          <pc:sldMk cId="3990965183" sldId="979"/>
        </pc:sldMkLst>
      </pc:sldChg>
      <pc:sldChg chg="del">
        <pc:chgData name="Youhuan Li" userId="31ef2ba0f36c268c" providerId="LiveId" clId="{18D282CB-99EC-EA48-8A46-C97D8B5A242B}" dt="2024-04-14T15:45:40.984" v="4005" actId="2696"/>
        <pc:sldMkLst>
          <pc:docMk/>
          <pc:sldMk cId="1422754546" sldId="981"/>
        </pc:sldMkLst>
      </pc:sldChg>
      <pc:sldChg chg="add">
        <pc:chgData name="Youhuan Li" userId="31ef2ba0f36c268c" providerId="LiveId" clId="{18D282CB-99EC-EA48-8A46-C97D8B5A242B}" dt="2024-04-14T13:48:41.963" v="801"/>
        <pc:sldMkLst>
          <pc:docMk/>
          <pc:sldMk cId="1422754546" sldId="981"/>
        </pc:sldMkLst>
      </pc:sldChg>
      <pc:sldChg chg="del">
        <pc:chgData name="Youhuan Li" userId="31ef2ba0f36c268c" providerId="LiveId" clId="{18D282CB-99EC-EA48-8A46-C97D8B5A242B}" dt="2024-04-14T15:45:40.984" v="4005" actId="2696"/>
        <pc:sldMkLst>
          <pc:docMk/>
          <pc:sldMk cId="2087671419" sldId="982"/>
        </pc:sldMkLst>
      </pc:sldChg>
      <pc:sldChg chg="add">
        <pc:chgData name="Youhuan Li" userId="31ef2ba0f36c268c" providerId="LiveId" clId="{18D282CB-99EC-EA48-8A46-C97D8B5A242B}" dt="2024-04-14T13:48:41.963" v="801"/>
        <pc:sldMkLst>
          <pc:docMk/>
          <pc:sldMk cId="2087671419" sldId="982"/>
        </pc:sldMkLst>
      </pc:sldChg>
      <pc:sldChg chg="del">
        <pc:chgData name="Youhuan Li" userId="31ef2ba0f36c268c" providerId="LiveId" clId="{18D282CB-99EC-EA48-8A46-C97D8B5A242B}" dt="2024-04-14T15:45:40.984" v="4005" actId="2696"/>
        <pc:sldMkLst>
          <pc:docMk/>
          <pc:sldMk cId="1269168826" sldId="983"/>
        </pc:sldMkLst>
      </pc:sldChg>
      <pc:sldChg chg="add">
        <pc:chgData name="Youhuan Li" userId="31ef2ba0f36c268c" providerId="LiveId" clId="{18D282CB-99EC-EA48-8A46-C97D8B5A242B}" dt="2024-04-14T13:48:41.963" v="801"/>
        <pc:sldMkLst>
          <pc:docMk/>
          <pc:sldMk cId="1269168826" sldId="983"/>
        </pc:sldMkLst>
      </pc:sldChg>
      <pc:sldChg chg="add">
        <pc:chgData name="Youhuan Li" userId="31ef2ba0f36c268c" providerId="LiveId" clId="{18D282CB-99EC-EA48-8A46-C97D8B5A242B}" dt="2024-04-14T13:48:41.963" v="801"/>
        <pc:sldMkLst>
          <pc:docMk/>
          <pc:sldMk cId="2647540042" sldId="984"/>
        </pc:sldMkLst>
      </pc:sldChg>
      <pc:sldChg chg="del">
        <pc:chgData name="Youhuan Li" userId="31ef2ba0f36c268c" providerId="LiveId" clId="{18D282CB-99EC-EA48-8A46-C97D8B5A242B}" dt="2024-04-14T15:45:40.984" v="4005" actId="2696"/>
        <pc:sldMkLst>
          <pc:docMk/>
          <pc:sldMk cId="2647540042" sldId="984"/>
        </pc:sldMkLst>
      </pc:sldChg>
      <pc:sldChg chg="add">
        <pc:chgData name="Youhuan Li" userId="31ef2ba0f36c268c" providerId="LiveId" clId="{18D282CB-99EC-EA48-8A46-C97D8B5A242B}" dt="2024-04-14T13:48:41.963" v="801"/>
        <pc:sldMkLst>
          <pc:docMk/>
          <pc:sldMk cId="3378542580" sldId="985"/>
        </pc:sldMkLst>
      </pc:sldChg>
      <pc:sldChg chg="del">
        <pc:chgData name="Youhuan Li" userId="31ef2ba0f36c268c" providerId="LiveId" clId="{18D282CB-99EC-EA48-8A46-C97D8B5A242B}" dt="2024-04-14T15:45:40.984" v="4005" actId="2696"/>
        <pc:sldMkLst>
          <pc:docMk/>
          <pc:sldMk cId="3378542580" sldId="985"/>
        </pc:sldMkLst>
      </pc:sldChg>
      <pc:sldChg chg="modSp mod">
        <pc:chgData name="Youhuan Li" userId="31ef2ba0f36c268c" providerId="LiveId" clId="{18D282CB-99EC-EA48-8A46-C97D8B5A242B}" dt="2024-04-14T13:25:47.913" v="284" actId="13926"/>
        <pc:sldMkLst>
          <pc:docMk/>
          <pc:sldMk cId="3511118688" sldId="986"/>
        </pc:sldMkLst>
        <pc:spChg chg="mod">
          <ac:chgData name="Youhuan Li" userId="31ef2ba0f36c268c" providerId="LiveId" clId="{18D282CB-99EC-EA48-8A46-C97D8B5A242B}" dt="2024-04-14T13:25:47.913" v="284" actId="13926"/>
          <ac:spMkLst>
            <pc:docMk/>
            <pc:sldMk cId="3511118688" sldId="986"/>
            <ac:spMk id="223347" creationId="{00000000-0000-0000-0000-000000000000}"/>
          </ac:spMkLst>
        </pc:spChg>
      </pc:sldChg>
      <pc:sldChg chg="del">
        <pc:chgData name="Youhuan Li" userId="31ef2ba0f36c268c" providerId="LiveId" clId="{18D282CB-99EC-EA48-8A46-C97D8B5A242B}" dt="2024-04-14T15:45:40.984" v="4005" actId="2696"/>
        <pc:sldMkLst>
          <pc:docMk/>
          <pc:sldMk cId="0" sldId="994"/>
        </pc:sldMkLst>
      </pc:sldChg>
      <pc:sldChg chg="add">
        <pc:chgData name="Youhuan Li" userId="31ef2ba0f36c268c" providerId="LiveId" clId="{18D282CB-99EC-EA48-8A46-C97D8B5A242B}" dt="2024-04-14T13:48:41.963" v="801"/>
        <pc:sldMkLst>
          <pc:docMk/>
          <pc:sldMk cId="408890908" sldId="1041"/>
        </pc:sldMkLst>
      </pc:sldChg>
      <pc:sldChg chg="del">
        <pc:chgData name="Youhuan Li" userId="31ef2ba0f36c268c" providerId="LiveId" clId="{18D282CB-99EC-EA48-8A46-C97D8B5A242B}" dt="2024-04-14T13:48:18.230" v="800" actId="2696"/>
        <pc:sldMkLst>
          <pc:docMk/>
          <pc:sldMk cId="408890908" sldId="1041"/>
        </pc:sldMkLst>
      </pc:sldChg>
      <pc:sldChg chg="add">
        <pc:chgData name="Youhuan Li" userId="31ef2ba0f36c268c" providerId="LiveId" clId="{18D282CB-99EC-EA48-8A46-C97D8B5A242B}" dt="2024-04-14T13:48:41.963" v="801"/>
        <pc:sldMkLst>
          <pc:docMk/>
          <pc:sldMk cId="991267013" sldId="1063"/>
        </pc:sldMkLst>
      </pc:sldChg>
      <pc:sldChg chg="del">
        <pc:chgData name="Youhuan Li" userId="31ef2ba0f36c268c" providerId="LiveId" clId="{18D282CB-99EC-EA48-8A46-C97D8B5A242B}" dt="2024-04-14T13:48:18.230" v="800" actId="2696"/>
        <pc:sldMkLst>
          <pc:docMk/>
          <pc:sldMk cId="991267013" sldId="1063"/>
        </pc:sldMkLst>
      </pc:sldChg>
      <pc:sldChg chg="del">
        <pc:chgData name="Youhuan Li" userId="31ef2ba0f36c268c" providerId="LiveId" clId="{18D282CB-99EC-EA48-8A46-C97D8B5A242B}" dt="2024-04-14T13:48:18.230" v="800" actId="2696"/>
        <pc:sldMkLst>
          <pc:docMk/>
          <pc:sldMk cId="2574011063" sldId="1064"/>
        </pc:sldMkLst>
      </pc:sldChg>
      <pc:sldChg chg="add">
        <pc:chgData name="Youhuan Li" userId="31ef2ba0f36c268c" providerId="LiveId" clId="{18D282CB-99EC-EA48-8A46-C97D8B5A242B}" dt="2024-04-14T13:48:41.963" v="801"/>
        <pc:sldMkLst>
          <pc:docMk/>
          <pc:sldMk cId="2574011063" sldId="1064"/>
        </pc:sldMkLst>
      </pc:sldChg>
      <pc:sldChg chg="add">
        <pc:chgData name="Youhuan Li" userId="31ef2ba0f36c268c" providerId="LiveId" clId="{18D282CB-99EC-EA48-8A46-C97D8B5A242B}" dt="2024-04-14T13:48:41.963" v="801"/>
        <pc:sldMkLst>
          <pc:docMk/>
          <pc:sldMk cId="10031706" sldId="1065"/>
        </pc:sldMkLst>
      </pc:sldChg>
      <pc:sldChg chg="del">
        <pc:chgData name="Youhuan Li" userId="31ef2ba0f36c268c" providerId="LiveId" clId="{18D282CB-99EC-EA48-8A46-C97D8B5A242B}" dt="2024-04-14T13:48:18.230" v="800" actId="2696"/>
        <pc:sldMkLst>
          <pc:docMk/>
          <pc:sldMk cId="10031706" sldId="1065"/>
        </pc:sldMkLst>
      </pc:sldChg>
      <pc:sldChg chg="del">
        <pc:chgData name="Youhuan Li" userId="31ef2ba0f36c268c" providerId="LiveId" clId="{18D282CB-99EC-EA48-8A46-C97D8B5A242B}" dt="2024-04-14T15:45:40.984" v="4005" actId="2696"/>
        <pc:sldMkLst>
          <pc:docMk/>
          <pc:sldMk cId="0" sldId="1108"/>
        </pc:sldMkLst>
      </pc:sldChg>
      <pc:sldChg chg="del">
        <pc:chgData name="Youhuan Li" userId="31ef2ba0f36c268c" providerId="LiveId" clId="{18D282CB-99EC-EA48-8A46-C97D8B5A242B}" dt="2024-04-14T15:45:40.984" v="4005" actId="2696"/>
        <pc:sldMkLst>
          <pc:docMk/>
          <pc:sldMk cId="0" sldId="1109"/>
        </pc:sldMkLst>
      </pc:sldChg>
      <pc:sldChg chg="add">
        <pc:chgData name="Youhuan Li" userId="31ef2ba0f36c268c" providerId="LiveId" clId="{18D282CB-99EC-EA48-8A46-C97D8B5A242B}" dt="2024-04-14T13:50:23.269" v="803" actId="2890"/>
        <pc:sldMkLst>
          <pc:docMk/>
          <pc:sldMk cId="3501916915" sldId="1110"/>
        </pc:sldMkLst>
      </pc:sldChg>
      <pc:sldChg chg="add">
        <pc:chgData name="Youhuan Li" userId="31ef2ba0f36c268c" providerId="LiveId" clId="{18D282CB-99EC-EA48-8A46-C97D8B5A242B}" dt="2024-04-14T13:51:37.713" v="804" actId="2890"/>
        <pc:sldMkLst>
          <pc:docMk/>
          <pc:sldMk cId="3048983990" sldId="1111"/>
        </pc:sldMkLst>
      </pc:sldChg>
      <pc:sldChg chg="add">
        <pc:chgData name="Youhuan Li" userId="31ef2ba0f36c268c" providerId="LiveId" clId="{18D282CB-99EC-EA48-8A46-C97D8B5A242B}" dt="2024-04-14T13:52:10.791" v="824" actId="2890"/>
        <pc:sldMkLst>
          <pc:docMk/>
          <pc:sldMk cId="2249196439" sldId="1112"/>
        </pc:sldMkLst>
      </pc:sldChg>
      <pc:sldChg chg="add del">
        <pc:chgData name="Youhuan Li" userId="31ef2ba0f36c268c" providerId="LiveId" clId="{18D282CB-99EC-EA48-8A46-C97D8B5A242B}" dt="2024-04-14T14:11:48.945" v="1313" actId="2696"/>
        <pc:sldMkLst>
          <pc:docMk/>
          <pc:sldMk cId="0" sldId="1113"/>
        </pc:sldMkLst>
      </pc:sldChg>
      <pc:sldChg chg="add del">
        <pc:chgData name="Youhuan Li" userId="31ef2ba0f36c268c" providerId="LiveId" clId="{18D282CB-99EC-EA48-8A46-C97D8B5A242B}" dt="2024-04-14T14:01:33.568" v="1131" actId="2696"/>
        <pc:sldMkLst>
          <pc:docMk/>
          <pc:sldMk cId="3826778863" sldId="1113"/>
        </pc:sldMkLst>
      </pc:sldChg>
      <pc:sldChg chg="add del">
        <pc:chgData name="Youhuan Li" userId="31ef2ba0f36c268c" providerId="LiveId" clId="{18D282CB-99EC-EA48-8A46-C97D8B5A242B}" dt="2024-04-14T14:04:18.099" v="1137"/>
        <pc:sldMkLst>
          <pc:docMk/>
          <pc:sldMk cId="0" sldId="1114"/>
        </pc:sldMkLst>
      </pc:sldChg>
      <pc:sldChg chg="add del">
        <pc:chgData name="Youhuan Li" userId="31ef2ba0f36c268c" providerId="LiveId" clId="{18D282CB-99EC-EA48-8A46-C97D8B5A242B}" dt="2024-04-14T14:04:18.099" v="1137"/>
        <pc:sldMkLst>
          <pc:docMk/>
          <pc:sldMk cId="0" sldId="1115"/>
        </pc:sldMkLst>
      </pc:sldChg>
      <pc:sldChg chg="add">
        <pc:chgData name="Youhuan Li" userId="31ef2ba0f36c268c" providerId="LiveId" clId="{18D282CB-99EC-EA48-8A46-C97D8B5A242B}" dt="2024-04-14T14:08:21.838" v="1199"/>
        <pc:sldMkLst>
          <pc:docMk/>
          <pc:sldMk cId="0" sldId="1116"/>
        </pc:sldMkLst>
      </pc:sldChg>
      <pc:sldChg chg="addSp modSp add mod">
        <pc:chgData name="Youhuan Li" userId="31ef2ba0f36c268c" providerId="LiveId" clId="{18D282CB-99EC-EA48-8A46-C97D8B5A242B}" dt="2024-04-14T14:22:53.563" v="2157" actId="20577"/>
        <pc:sldMkLst>
          <pc:docMk/>
          <pc:sldMk cId="0" sldId="1117"/>
        </pc:sldMkLst>
        <pc:spChg chg="mod">
          <ac:chgData name="Youhuan Li" userId="31ef2ba0f36c268c" providerId="LiveId" clId="{18D282CB-99EC-EA48-8A46-C97D8B5A242B}" dt="2024-04-14T14:19:57.084" v="1763" actId="20577"/>
          <ac:spMkLst>
            <pc:docMk/>
            <pc:sldMk cId="0" sldId="1117"/>
            <ac:spMk id="4103" creationId="{00000000-0000-0000-0000-000000000000}"/>
          </ac:spMkLst>
        </pc:spChg>
        <pc:spChg chg="mod">
          <ac:chgData name="Youhuan Li" userId="31ef2ba0f36c268c" providerId="LiveId" clId="{18D282CB-99EC-EA48-8A46-C97D8B5A242B}" dt="2024-04-14T14:22:53.563" v="2157" actId="20577"/>
          <ac:spMkLst>
            <pc:docMk/>
            <pc:sldMk cId="0" sldId="1117"/>
            <ac:spMk id="21507" creationId="{00000000-0000-0000-0000-000000000000}"/>
          </ac:spMkLst>
        </pc:spChg>
        <pc:grpChg chg="mod">
          <ac:chgData name="Youhuan Li" userId="31ef2ba0f36c268c" providerId="LiveId" clId="{18D282CB-99EC-EA48-8A46-C97D8B5A242B}" dt="2024-04-14T14:21:45.713" v="2116" actId="1076"/>
          <ac:grpSpMkLst>
            <pc:docMk/>
            <pc:sldMk cId="0" sldId="1117"/>
            <ac:grpSpMk id="4102" creationId="{00000000-0000-0000-0000-000000000000}"/>
          </ac:grpSpMkLst>
        </pc:grpChg>
        <pc:picChg chg="add mod">
          <ac:chgData name="Youhuan Li" userId="31ef2ba0f36c268c" providerId="LiveId" clId="{18D282CB-99EC-EA48-8A46-C97D8B5A242B}" dt="2024-04-14T14:21:53.732" v="2119" actId="1440"/>
          <ac:picMkLst>
            <pc:docMk/>
            <pc:sldMk cId="0" sldId="1117"/>
            <ac:picMk id="2" creationId="{13698DF2-FCC5-5926-B558-7A61807EAF67}"/>
          </ac:picMkLst>
        </pc:picChg>
      </pc:sldChg>
      <pc:sldChg chg="modSp add mod">
        <pc:chgData name="Youhuan Li" userId="31ef2ba0f36c268c" providerId="LiveId" clId="{18D282CB-99EC-EA48-8A46-C97D8B5A242B}" dt="2024-04-14T14:23:40.918" v="2219" actId="20577"/>
        <pc:sldMkLst>
          <pc:docMk/>
          <pc:sldMk cId="0" sldId="1118"/>
        </pc:sldMkLst>
        <pc:spChg chg="mod">
          <ac:chgData name="Youhuan Li" userId="31ef2ba0f36c268c" providerId="LiveId" clId="{18D282CB-99EC-EA48-8A46-C97D8B5A242B}" dt="2024-04-14T14:23:40.918" v="2219" actId="20577"/>
          <ac:spMkLst>
            <pc:docMk/>
            <pc:sldMk cId="0" sldId="1118"/>
            <ac:spMk id="22531" creationId="{00000000-0000-0000-0000-000000000000}"/>
          </ac:spMkLst>
        </pc:spChg>
      </pc:sldChg>
      <pc:sldChg chg="modSp add mod">
        <pc:chgData name="Youhuan Li" userId="31ef2ba0f36c268c" providerId="LiveId" clId="{18D282CB-99EC-EA48-8A46-C97D8B5A242B}" dt="2024-04-14T14:47:59.654" v="2479" actId="20577"/>
        <pc:sldMkLst>
          <pc:docMk/>
          <pc:sldMk cId="0" sldId="1119"/>
        </pc:sldMkLst>
        <pc:spChg chg="mod">
          <ac:chgData name="Youhuan Li" userId="31ef2ba0f36c268c" providerId="LiveId" clId="{18D282CB-99EC-EA48-8A46-C97D8B5A242B}" dt="2024-04-14T14:47:59.654" v="2479" actId="20577"/>
          <ac:spMkLst>
            <pc:docMk/>
            <pc:sldMk cId="0" sldId="1119"/>
            <ac:spMk id="25603" creationId="{00000000-0000-0000-0000-000000000000}"/>
          </ac:spMkLst>
        </pc:spChg>
      </pc:sldChg>
      <pc:sldChg chg="add del">
        <pc:chgData name="Youhuan Li" userId="31ef2ba0f36c268c" providerId="LiveId" clId="{18D282CB-99EC-EA48-8A46-C97D8B5A242B}" dt="2024-04-14T14:59:12.304" v="2570" actId="2696"/>
        <pc:sldMkLst>
          <pc:docMk/>
          <pc:sldMk cId="3451312422" sldId="1120"/>
        </pc:sldMkLst>
      </pc:sldChg>
      <pc:sldChg chg="addSp modSp add mod">
        <pc:chgData name="Youhuan Li" userId="31ef2ba0f36c268c" providerId="LiveId" clId="{18D282CB-99EC-EA48-8A46-C97D8B5A242B}" dt="2024-04-14T15:22:14.408" v="3017" actId="14100"/>
        <pc:sldMkLst>
          <pc:docMk/>
          <pc:sldMk cId="3968827464" sldId="1120"/>
        </pc:sldMkLst>
        <pc:spChg chg="add mod">
          <ac:chgData name="Youhuan Li" userId="31ef2ba0f36c268c" providerId="LiveId" clId="{18D282CB-99EC-EA48-8A46-C97D8B5A242B}" dt="2024-04-14T15:18:07.079" v="2927" actId="14100"/>
          <ac:spMkLst>
            <pc:docMk/>
            <pc:sldMk cId="3968827464" sldId="1120"/>
            <ac:spMk id="8" creationId="{B02A9D53-FD3E-324A-D046-552C196EBD8B}"/>
          </ac:spMkLst>
        </pc:spChg>
        <pc:spChg chg="add mod">
          <ac:chgData name="Youhuan Li" userId="31ef2ba0f36c268c" providerId="LiveId" clId="{18D282CB-99EC-EA48-8A46-C97D8B5A242B}" dt="2024-04-14T15:22:14.408" v="3017" actId="14100"/>
          <ac:spMkLst>
            <pc:docMk/>
            <pc:sldMk cId="3968827464" sldId="1120"/>
            <ac:spMk id="10" creationId="{F38356F6-2379-9B5E-837C-FDE632A47B91}"/>
          </ac:spMkLst>
        </pc:spChg>
        <pc:picChg chg="add mod">
          <ac:chgData name="Youhuan Li" userId="31ef2ba0f36c268c" providerId="LiveId" clId="{18D282CB-99EC-EA48-8A46-C97D8B5A242B}" dt="2024-04-14T15:16:22.457" v="2875" actId="1076"/>
          <ac:picMkLst>
            <pc:docMk/>
            <pc:sldMk cId="3968827464" sldId="1120"/>
            <ac:picMk id="2" creationId="{FD8A0848-509E-C7A7-B8BD-709B870CB3E3}"/>
          </ac:picMkLst>
        </pc:picChg>
        <pc:picChg chg="add mod">
          <ac:chgData name="Youhuan Li" userId="31ef2ba0f36c268c" providerId="LiveId" clId="{18D282CB-99EC-EA48-8A46-C97D8B5A242B}" dt="2024-04-14T15:17:36.359" v="2889" actId="1076"/>
          <ac:picMkLst>
            <pc:docMk/>
            <pc:sldMk cId="3968827464" sldId="1120"/>
            <ac:picMk id="3" creationId="{1083806D-12BF-6307-B861-9F844641B913}"/>
          </ac:picMkLst>
        </pc:picChg>
        <pc:picChg chg="add mod">
          <ac:chgData name="Youhuan Li" userId="31ef2ba0f36c268c" providerId="LiveId" clId="{18D282CB-99EC-EA48-8A46-C97D8B5A242B}" dt="2024-04-14T15:17:37.625" v="2890" actId="1076"/>
          <ac:picMkLst>
            <pc:docMk/>
            <pc:sldMk cId="3968827464" sldId="1120"/>
            <ac:picMk id="4" creationId="{17A9AAC4-12AC-8561-7CE1-A4F979772FD6}"/>
          </ac:picMkLst>
        </pc:picChg>
        <pc:picChg chg="add mod">
          <ac:chgData name="Youhuan Li" userId="31ef2ba0f36c268c" providerId="LiveId" clId="{18D282CB-99EC-EA48-8A46-C97D8B5A242B}" dt="2024-04-14T15:17:38.990" v="2891" actId="1076"/>
          <ac:picMkLst>
            <pc:docMk/>
            <pc:sldMk cId="3968827464" sldId="1120"/>
            <ac:picMk id="5" creationId="{7F2FF94E-5418-8BAA-9127-2C19DA9EB629}"/>
          </ac:picMkLst>
        </pc:picChg>
        <pc:picChg chg="add mod">
          <ac:chgData name="Youhuan Li" userId="31ef2ba0f36c268c" providerId="LiveId" clId="{18D282CB-99EC-EA48-8A46-C97D8B5A242B}" dt="2024-04-14T15:17:50.789" v="2897" actId="1440"/>
          <ac:picMkLst>
            <pc:docMk/>
            <pc:sldMk cId="3968827464" sldId="1120"/>
            <ac:picMk id="6" creationId="{F556B9BF-50F6-5E0C-374B-759C2317421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491779CB-2D3D-EC43-92A3-067A1173D788}" type="datetimeFigureOut">
              <a:rPr kumimoji="1" lang="zh-CN" altLang="en-US" smtClean="0"/>
              <a:t>2024/4/14</a:t>
            </a:fld>
            <a:endParaRPr kumimoji="1" lang="zh-CN" altLang="en-US"/>
          </a:p>
        </p:txBody>
      </p:sp>
      <p:sp>
        <p:nvSpPr>
          <p:cNvPr id="4" name="幻灯片图像占位符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411EAE93-680D-CE40-806F-570CB168E8BD}" type="slidenum">
              <a:rPr kumimoji="1" lang="zh-CN" altLang="en-US" smtClean="0"/>
              <a:t>‹#›</a:t>
            </a:fld>
            <a:endParaRPr kumimoji="1" lang="zh-CN" altLang="en-US"/>
          </a:p>
        </p:txBody>
      </p:sp>
    </p:spTree>
    <p:extLst>
      <p:ext uri="{BB962C8B-B14F-4D97-AF65-F5344CB8AC3E}">
        <p14:creationId xmlns:p14="http://schemas.microsoft.com/office/powerpoint/2010/main" val="834364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p:cNvSpPr>
            <a:spLocks noGrp="1" noRot="1" noChangeAspect="1" noTextEdit="1"/>
          </p:cNvSpPr>
          <p:nvPr>
            <p:ph type="sldImg"/>
          </p:nvPr>
        </p:nvSpPr>
        <p:spPr bwMode="auto">
          <a:noFill/>
          <a:ln>
            <a:solidFill>
              <a:srgbClr val="000000"/>
            </a:solidFill>
            <a:miter lim="800000"/>
            <a:headEnd/>
            <a:tailEnd/>
          </a:ln>
        </p:spPr>
      </p:sp>
      <p:sp>
        <p:nvSpPr>
          <p:cNvPr id="1699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6998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D26BB82-C221-4DB1-B3ED-87E3B88207AF}" type="slidenum">
              <a:rPr kumimoji="1" lang="zh-CN" altLang="en-US" sz="1200" b="0" i="0" u="none" strike="noStrike" kern="1200" cap="none" spc="0" normalizeH="0" baseline="0" noProof="0" smtClean="0">
                <a:ln>
                  <a:noFill/>
                </a:ln>
                <a:solidFill>
                  <a:prstClr val="black"/>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bwMode="auto">
          <a:noFill/>
          <a:ln>
            <a:solidFill>
              <a:srgbClr val="000000"/>
            </a:solidFill>
            <a:miter lim="800000"/>
            <a:headEnd/>
            <a:tailEnd/>
          </a:ln>
        </p:spPr>
      </p:sp>
      <p:sp>
        <p:nvSpPr>
          <p:cNvPr id="1822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8227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3AFFB6-5DBB-4738-823B-5FE3B0846503}" type="slidenum">
              <a:rPr kumimoji="1" lang="zh-CN" altLang="en-US" sz="1200" b="0" i="0" u="none" strike="noStrike" kern="1200" cap="none" spc="0" normalizeH="0" baseline="0" noProof="0" smtClean="0">
                <a:ln>
                  <a:noFill/>
                </a:ln>
                <a:solidFill>
                  <a:prstClr val="black"/>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zh-CN" altLang="en-US" sz="1200" b="0"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幻灯片图像占位符 1"/>
          <p:cNvSpPr>
            <a:spLocks noGrp="1" noRot="1" noChangeAspect="1" noTextEdit="1"/>
          </p:cNvSpPr>
          <p:nvPr>
            <p:ph type="sldImg"/>
          </p:nvPr>
        </p:nvSpPr>
        <p:spPr bwMode="auto">
          <a:noFill/>
          <a:ln>
            <a:solidFill>
              <a:srgbClr val="000000"/>
            </a:solidFill>
            <a:miter lim="800000"/>
            <a:headEnd/>
            <a:tailEnd/>
          </a:ln>
        </p:spPr>
      </p:sp>
      <p:sp>
        <p:nvSpPr>
          <p:cNvPr id="18329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833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2F6DBA7-B70E-4536-9637-D7CCBDCFDFB0}" type="slidenum">
              <a:rPr kumimoji="1" lang="zh-CN" altLang="en-US" sz="1200" b="0" i="0" u="none" strike="noStrike" kern="1200" cap="none" spc="0" normalizeH="0" baseline="0" noProof="0" smtClean="0">
                <a:ln>
                  <a:noFill/>
                </a:ln>
                <a:solidFill>
                  <a:prstClr val="black"/>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zh-CN" altLang="en-US" sz="1200" b="0"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2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8432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D323327-29E5-4FBE-BD44-5B870429384C}" type="slidenum">
              <a:rPr kumimoji="1" lang="zh-CN" altLang="en-US" sz="1200" b="0" i="0" u="none" strike="noStrike" kern="1200" cap="none" spc="0" normalizeH="0" baseline="0" noProof="0" smtClean="0">
                <a:ln>
                  <a:noFill/>
                </a:ln>
                <a:solidFill>
                  <a:prstClr val="black"/>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1" lang="zh-CN" altLang="en-US" sz="1200" b="0"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幻灯片图像占位符 1"/>
          <p:cNvSpPr>
            <a:spLocks noGrp="1" noRot="1" noChangeAspect="1" noTextEdit="1"/>
          </p:cNvSpPr>
          <p:nvPr>
            <p:ph type="sldImg"/>
          </p:nvPr>
        </p:nvSpPr>
        <p:spPr bwMode="auto">
          <a:noFill/>
          <a:ln>
            <a:solidFill>
              <a:srgbClr val="000000"/>
            </a:solidFill>
            <a:miter lim="800000"/>
            <a:headEnd/>
            <a:tailEnd/>
          </a:ln>
        </p:spPr>
      </p:sp>
      <p:sp>
        <p:nvSpPr>
          <p:cNvPr id="1853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8534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9A3CEE5-E8FD-49BB-AAA6-4DE11484BD72}" type="slidenum">
              <a:rPr lang="zh-CN" altLang="en-US" smtClean="0"/>
              <a:pPr/>
              <a:t>48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bwMode="auto">
          <a:noFill/>
          <a:ln>
            <a:solidFill>
              <a:srgbClr val="000000"/>
            </a:solidFill>
            <a:miter lim="800000"/>
            <a:headEnd/>
            <a:tailEnd/>
          </a:ln>
        </p:spPr>
      </p:sp>
      <p:sp>
        <p:nvSpPr>
          <p:cNvPr id="1863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8637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8828E30-C7B6-4094-8B65-3B16B8ACBEB9}" type="slidenum">
              <a:rPr lang="zh-CN" altLang="en-US" smtClean="0"/>
              <a:pPr/>
              <a:t>49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幻灯片图像占位符 1"/>
          <p:cNvSpPr>
            <a:spLocks noGrp="1" noRot="1" noChangeAspect="1" noTextEdit="1"/>
          </p:cNvSpPr>
          <p:nvPr>
            <p:ph type="sldImg"/>
          </p:nvPr>
        </p:nvSpPr>
        <p:spPr bwMode="auto">
          <a:noFill/>
          <a:ln>
            <a:solidFill>
              <a:srgbClr val="000000"/>
            </a:solidFill>
            <a:miter lim="800000"/>
            <a:headEnd/>
            <a:tailEnd/>
          </a:ln>
        </p:spPr>
      </p:sp>
      <p:sp>
        <p:nvSpPr>
          <p:cNvPr id="187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873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A05BEB9-E6D7-43DF-AB9C-B2C713908D05}" type="slidenum">
              <a:rPr lang="zh-CN" altLang="en-US" smtClean="0"/>
              <a:pPr/>
              <a:t>51</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p:cNvSpPr>
            <a:spLocks noGrp="1" noRot="1" noChangeAspect="1" noTextEdit="1"/>
          </p:cNvSpPr>
          <p:nvPr>
            <p:ph type="sldImg"/>
          </p:nvPr>
        </p:nvSpPr>
        <p:spPr bwMode="auto">
          <a:noFill/>
          <a:ln>
            <a:solidFill>
              <a:srgbClr val="000000"/>
            </a:solidFill>
            <a:miter lim="800000"/>
            <a:headEnd/>
            <a:tailEnd/>
          </a:ln>
        </p:spPr>
      </p:sp>
      <p:sp>
        <p:nvSpPr>
          <p:cNvPr id="1884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8842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19DF75D-276D-4272-9457-CADF18461716}" type="slidenum">
              <a:rPr kumimoji="1" lang="zh-CN" altLang="en-US" sz="1200" b="0" i="0" u="none" strike="noStrike" kern="1200" cap="none" spc="0" normalizeH="0" baseline="0" noProof="0" smtClean="0">
                <a:ln>
                  <a:noFill/>
                </a:ln>
                <a:solidFill>
                  <a:prstClr val="black"/>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1" lang="zh-CN" altLang="en-US" sz="1200" b="0"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幻灯片图像占位符 1"/>
          <p:cNvSpPr>
            <a:spLocks noGrp="1" noRot="1" noChangeAspect="1" noTextEdit="1"/>
          </p:cNvSpPr>
          <p:nvPr>
            <p:ph type="sldImg"/>
          </p:nvPr>
        </p:nvSpPr>
        <p:spPr bwMode="auto">
          <a:noFill/>
          <a:ln>
            <a:solidFill>
              <a:srgbClr val="000000"/>
            </a:solidFill>
            <a:miter lim="800000"/>
            <a:headEnd/>
            <a:tailEnd/>
          </a:ln>
        </p:spPr>
      </p:sp>
      <p:sp>
        <p:nvSpPr>
          <p:cNvPr id="18944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8944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EDC3480-7361-42B6-9DE7-F82D5CC6CF26}" type="slidenum">
              <a:rPr lang="zh-CN" altLang="en-US" smtClean="0"/>
              <a:pPr/>
              <a:t>55</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bwMode="auto">
          <a:noFill/>
          <a:ln>
            <a:solidFill>
              <a:srgbClr val="000000"/>
            </a:solidFill>
            <a:miter lim="800000"/>
            <a:headEnd/>
            <a:tailEnd/>
          </a:ln>
        </p:spPr>
      </p:sp>
      <p:sp>
        <p:nvSpPr>
          <p:cNvPr id="1904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9046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0F86568-D4AD-47A4-A246-F73BD1B72A4D}" type="slidenum">
              <a:rPr lang="zh-CN" altLang="en-US" smtClean="0"/>
              <a:pPr/>
              <a:t>58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幻灯片图像占位符 1"/>
          <p:cNvSpPr>
            <a:spLocks noGrp="1" noRot="1" noChangeAspect="1" noTextEdit="1"/>
          </p:cNvSpPr>
          <p:nvPr>
            <p:ph type="sldImg"/>
          </p:nvPr>
        </p:nvSpPr>
        <p:spPr bwMode="auto">
          <a:noFill/>
          <a:ln>
            <a:solidFill>
              <a:srgbClr val="000000"/>
            </a:solidFill>
            <a:miter lim="800000"/>
            <a:headEnd/>
            <a:tailEnd/>
          </a:ln>
        </p:spPr>
      </p:sp>
      <p:sp>
        <p:nvSpPr>
          <p:cNvPr id="1955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9558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BA0AD5F-193D-42A2-A7CD-48A6D165F9EB}" type="slidenum">
              <a:rPr lang="zh-CN" altLang="en-US" smtClean="0"/>
              <a:pPr/>
              <a:t>59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10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101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9D4B434-D3CF-4D4B-8BA4-5E84FE5E474A}" type="slidenum">
              <a:rPr kumimoji="1" lang="zh-CN" altLang="en-US" sz="1200" b="0" i="0" u="none" strike="noStrike" kern="1200" cap="none" spc="0" normalizeH="0" baseline="0" noProof="0" smtClean="0">
                <a:ln>
                  <a:noFill/>
                </a:ln>
                <a:solidFill>
                  <a:prstClr val="black"/>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幻灯片图像占位符 1"/>
          <p:cNvSpPr>
            <a:spLocks noGrp="1" noRot="1" noChangeAspect="1" noTextEdit="1"/>
          </p:cNvSpPr>
          <p:nvPr>
            <p:ph type="sldImg"/>
          </p:nvPr>
        </p:nvSpPr>
        <p:spPr bwMode="auto">
          <a:noFill/>
          <a:ln>
            <a:solidFill>
              <a:srgbClr val="000000"/>
            </a:solidFill>
            <a:miter lim="800000"/>
            <a:headEnd/>
            <a:tailEnd/>
          </a:ln>
        </p:spPr>
      </p:sp>
      <p:sp>
        <p:nvSpPr>
          <p:cNvPr id="1914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9149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6BE8DA5-747F-4CFE-92A8-F74EDE93450A}" type="slidenum">
              <a:rPr lang="zh-CN" altLang="en-US" smtClean="0"/>
              <a:pPr/>
              <a:t>60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
          <p:cNvSpPr>
            <a:spLocks noGrp="1" noRot="1" noChangeAspect="1" noTextEdit="1"/>
          </p:cNvSpPr>
          <p:nvPr>
            <p:ph type="sldImg"/>
          </p:nvPr>
        </p:nvSpPr>
        <p:spPr bwMode="auto">
          <a:noFill/>
          <a:ln>
            <a:solidFill>
              <a:srgbClr val="000000"/>
            </a:solidFill>
            <a:miter lim="800000"/>
            <a:headEnd/>
            <a:tailEnd/>
          </a:ln>
        </p:spPr>
      </p:sp>
      <p:sp>
        <p:nvSpPr>
          <p:cNvPr id="1925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925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BB015BA-F5C8-4AF6-860A-F01B6A303F9F}" type="slidenum">
              <a:rPr kumimoji="1" lang="zh-CN" altLang="en-US" sz="1200" b="0" i="0" u="none" strike="noStrike" kern="1200" cap="none" spc="0" normalizeH="0" baseline="0" noProof="0" smtClean="0">
                <a:ln>
                  <a:noFill/>
                </a:ln>
                <a:solidFill>
                  <a:prstClr val="black"/>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1" lang="zh-CN" altLang="en-US" sz="1200" b="0"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
          <p:cNvSpPr>
            <a:spLocks noGrp="1" noRot="1" noChangeAspect="1" noTextEdit="1"/>
          </p:cNvSpPr>
          <p:nvPr>
            <p:ph type="sldImg"/>
          </p:nvPr>
        </p:nvSpPr>
        <p:spPr bwMode="auto">
          <a:noFill/>
          <a:ln>
            <a:solidFill>
              <a:srgbClr val="000000"/>
            </a:solidFill>
            <a:miter lim="800000"/>
            <a:headEnd/>
            <a:tailEnd/>
          </a:ln>
        </p:spPr>
      </p:sp>
      <p:sp>
        <p:nvSpPr>
          <p:cNvPr id="1925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925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BB015BA-F5C8-4AF6-860A-F01B6A303F9F}" type="slidenum">
              <a:rPr kumimoji="1" lang="zh-CN" altLang="en-US" sz="1200" b="0" i="0" u="none" strike="noStrike" kern="1200" cap="none" spc="0" normalizeH="0" baseline="0" noProof="0" smtClean="0">
                <a:ln>
                  <a:noFill/>
                </a:ln>
                <a:solidFill>
                  <a:prstClr val="black"/>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1" lang="zh-CN" altLang="en-US" sz="1200" b="0"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Tree>
    <p:extLst>
      <p:ext uri="{BB962C8B-B14F-4D97-AF65-F5344CB8AC3E}">
        <p14:creationId xmlns:p14="http://schemas.microsoft.com/office/powerpoint/2010/main" val="3915986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bwMode="auto">
          <a:noFill/>
          <a:ln>
            <a:solidFill>
              <a:srgbClr val="000000"/>
            </a:solidFill>
            <a:miter lim="800000"/>
            <a:headEnd/>
            <a:tailEnd/>
          </a:ln>
        </p:spPr>
      </p:sp>
      <p:sp>
        <p:nvSpPr>
          <p:cNvPr id="17305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306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B611E40-EB81-48F8-839C-36BBD3F5B8BB}" type="slidenum">
              <a:rPr lang="zh-CN" altLang="en-US" smtClean="0"/>
              <a:pPr/>
              <a:t>18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幻灯片图像占位符 1"/>
          <p:cNvSpPr>
            <a:spLocks noGrp="1" noRot="1" noChangeAspect="1" noTextEdit="1"/>
          </p:cNvSpPr>
          <p:nvPr>
            <p:ph type="sldImg"/>
          </p:nvPr>
        </p:nvSpPr>
        <p:spPr bwMode="auto">
          <a:noFill/>
          <a:ln>
            <a:solidFill>
              <a:srgbClr val="000000"/>
            </a:solidFill>
            <a:miter lim="800000"/>
            <a:headEnd/>
            <a:tailEnd/>
          </a:ln>
        </p:spPr>
      </p:sp>
      <p:sp>
        <p:nvSpPr>
          <p:cNvPr id="17408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08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9276AAF-F769-438E-AB94-0DE06EF4EABE}" type="slidenum">
              <a:rPr lang="zh-CN" altLang="en-US" smtClean="0"/>
              <a:pPr/>
              <a:t>19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幻灯片图像占位符 1"/>
          <p:cNvSpPr>
            <a:spLocks noGrp="1" noRot="1" noChangeAspect="1" noTextEdit="1"/>
          </p:cNvSpPr>
          <p:nvPr>
            <p:ph type="sldImg"/>
          </p:nvPr>
        </p:nvSpPr>
        <p:spPr bwMode="auto">
          <a:noFill/>
          <a:ln>
            <a:solidFill>
              <a:srgbClr val="000000"/>
            </a:solidFill>
            <a:miter lim="800000"/>
            <a:headEnd/>
            <a:tailEnd/>
          </a:ln>
        </p:spPr>
      </p:sp>
      <p:sp>
        <p:nvSpPr>
          <p:cNvPr id="1751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51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6498AA9-BAA9-400D-A932-A1586A07E36A}" type="slidenum">
              <a:rPr lang="zh-CN" altLang="en-US" smtClean="0"/>
              <a:pPr/>
              <a:t>20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
          <p:cNvSpPr>
            <a:spLocks noGrp="1" noRot="1" noChangeAspect="1" noTextEdit="1"/>
          </p:cNvSpPr>
          <p:nvPr>
            <p:ph type="sldImg"/>
          </p:nvPr>
        </p:nvSpPr>
        <p:spPr bwMode="auto">
          <a:noFill/>
          <a:ln>
            <a:solidFill>
              <a:srgbClr val="000000"/>
            </a:solidFill>
            <a:miter lim="800000"/>
            <a:headEnd/>
            <a:tailEnd/>
          </a:ln>
        </p:spPr>
      </p:sp>
      <p:sp>
        <p:nvSpPr>
          <p:cNvPr id="1761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613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025239C-9123-4E49-8F1C-E9AA0F7677F1}" type="slidenum">
              <a:rPr lang="zh-CN" altLang="en-US" smtClean="0"/>
              <a:pPr/>
              <a:t>21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幻灯片图像占位符 1"/>
          <p:cNvSpPr>
            <a:spLocks noGrp="1" noRot="1" noChangeAspect="1" noTextEdit="1"/>
          </p:cNvSpPr>
          <p:nvPr>
            <p:ph type="sldImg"/>
          </p:nvPr>
        </p:nvSpPr>
        <p:spPr bwMode="auto">
          <a:noFill/>
          <a:ln>
            <a:solidFill>
              <a:srgbClr val="000000"/>
            </a:solidFill>
            <a:miter lim="800000"/>
            <a:headEnd/>
            <a:tailEnd/>
          </a:ln>
        </p:spPr>
      </p:sp>
      <p:sp>
        <p:nvSpPr>
          <p:cNvPr id="1771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715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57EDECF-02DC-4AF1-9EFA-7CB198D5D014}" type="slidenum">
              <a:rPr lang="zh-CN" altLang="en-US" smtClean="0"/>
              <a:pPr/>
              <a:t>24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bwMode="auto">
          <a:noFill/>
          <a:ln>
            <a:solidFill>
              <a:srgbClr val="000000"/>
            </a:solidFill>
            <a:miter lim="800000"/>
            <a:headEnd/>
            <a:tailEnd/>
          </a:ln>
        </p:spPr>
      </p:sp>
      <p:sp>
        <p:nvSpPr>
          <p:cNvPr id="1802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8022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D1E398E-A0BA-43DA-B48F-E071BEB76EC3}" type="slidenum">
              <a:rPr kumimoji="1" lang="zh-CN" altLang="en-US" sz="1200" b="0" i="0" u="none" strike="noStrike" kern="1200" cap="none" spc="0" normalizeH="0" baseline="0" noProof="0" smtClean="0">
                <a:ln>
                  <a:noFill/>
                </a:ln>
                <a:solidFill>
                  <a:prstClr val="black"/>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1" lang="zh-CN" altLang="en-US" sz="1200" b="0"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幻灯片图像占位符 1"/>
          <p:cNvSpPr>
            <a:spLocks noGrp="1" noRot="1" noChangeAspect="1" noTextEdit="1"/>
          </p:cNvSpPr>
          <p:nvPr>
            <p:ph type="sldImg"/>
          </p:nvPr>
        </p:nvSpPr>
        <p:spPr bwMode="auto">
          <a:noFill/>
          <a:ln>
            <a:solidFill>
              <a:srgbClr val="000000"/>
            </a:solidFill>
            <a:miter lim="800000"/>
            <a:headEnd/>
            <a:tailEnd/>
          </a:ln>
        </p:spPr>
      </p:sp>
      <p:sp>
        <p:nvSpPr>
          <p:cNvPr id="18125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8125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D6AC760-B238-459D-9DAC-7EE1497E62CE}" type="slidenum">
              <a:rPr kumimoji="1" lang="zh-CN" altLang="en-US" sz="1200" b="0" i="0" u="none" strike="noStrike" kern="1200" cap="none" spc="0" normalizeH="0" baseline="0" noProof="0" smtClean="0">
                <a:ln>
                  <a:noFill/>
                </a:ln>
                <a:solidFill>
                  <a:prstClr val="black"/>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zh-CN" altLang="en-US" sz="1200" b="0"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0"/>
            <a:ext cx="2019300" cy="6096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0"/>
            <a:ext cx="5905500" cy="6096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524000"/>
            <a:ext cx="38100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524000"/>
            <a:ext cx="38100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62000" y="1524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381000" y="1676400"/>
            <a:ext cx="8534400" cy="4800600"/>
          </a:xfrm>
        </p:spPr>
        <p:txBody>
          <a:bodyPr vert="horz" wrap="square" lIns="91440" tIns="45720" rIns="91440" bIns="45720" numCol="1" anchor="t" anchorCtr="0" compatLnSpc="1"/>
          <a:lstStyle/>
          <a:p>
            <a:pPr marL="609600" marR="0" lvl="0" indent="-609600" algn="l" defTabSz="914400" rtl="0" eaLnBrk="0" fontAlgn="base" latinLnBrk="0" hangingPunct="0">
              <a:lnSpc>
                <a:spcPct val="100000"/>
              </a:lnSpc>
              <a:spcBef>
                <a:spcPct val="10000"/>
              </a:spcBef>
              <a:spcAft>
                <a:spcPct val="0"/>
              </a:spcAft>
              <a:buClr>
                <a:srgbClr val="FF5050"/>
              </a:buClr>
              <a:buSzTx/>
              <a:buFont typeface="Wingdings" panose="05000000000000000000" pitchFamily="2" charset="2"/>
              <a:buChar char="Ø"/>
              <a:defRPr/>
            </a:pPr>
            <a:endParaRPr kumimoji="1" lang="zh-CN" altLang="en-US" sz="24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charset="-122"/>
                <a:ea typeface="微软雅黑" panose="020B0503020204020204"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lnSpc>
                <a:spcPct val="150000"/>
              </a:lnSpc>
              <a:defRPr sz="2400">
                <a:latin typeface="微软雅黑" panose="020B0503020204020204" charset="-122"/>
                <a:ea typeface="微软雅黑" panose="020B0503020204020204" charset="-122"/>
              </a:defRPr>
            </a:lvl1pPr>
            <a:lvl2pPr>
              <a:lnSpc>
                <a:spcPct val="150000"/>
              </a:lnSpc>
              <a:defRPr sz="2400">
                <a:latin typeface="微软雅黑" panose="020B0503020204020204" charset="-122"/>
                <a:ea typeface="微软雅黑" panose="020B0503020204020204" charset="-122"/>
              </a:defRPr>
            </a:lvl2pPr>
            <a:lvl3pPr>
              <a:lnSpc>
                <a:spcPct val="150000"/>
              </a:lnSpc>
              <a:defRPr sz="2400">
                <a:latin typeface="微软雅黑" panose="020B0503020204020204" charset="-122"/>
                <a:ea typeface="微软雅黑" panose="020B0503020204020204" charset="-122"/>
              </a:defRPr>
            </a:lvl3pPr>
            <a:lvl4pPr>
              <a:lnSpc>
                <a:spcPct val="150000"/>
              </a:lnSpc>
              <a:defRPr sz="2400">
                <a:latin typeface="微软雅黑" panose="020B0503020204020204" charset="-122"/>
                <a:ea typeface="微软雅黑" panose="020B0503020204020204" charset="-122"/>
              </a:defRPr>
            </a:lvl4pPr>
            <a:lvl5pPr>
              <a:lnSpc>
                <a:spcPct val="150000"/>
              </a:lnSpc>
              <a:defRPr sz="2400">
                <a:latin typeface="微软雅黑" panose="020B0503020204020204" charset="-122"/>
                <a:ea typeface="微软雅黑" panose="020B050302020402020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charset="-122"/>
                <a:ea typeface="微软雅黑" panose="020B0503020204020204"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lnSpc>
                <a:spcPct val="150000"/>
              </a:lnSpc>
              <a:defRPr sz="2400">
                <a:latin typeface="微软雅黑" panose="020B0503020204020204" charset="-122"/>
                <a:ea typeface="微软雅黑" panose="020B0503020204020204" charset="-122"/>
              </a:defRPr>
            </a:lvl1pPr>
            <a:lvl2pPr>
              <a:lnSpc>
                <a:spcPct val="150000"/>
              </a:lnSpc>
              <a:defRPr sz="2400">
                <a:latin typeface="微软雅黑" panose="020B0503020204020204" charset="-122"/>
                <a:ea typeface="微软雅黑" panose="020B0503020204020204" charset="-122"/>
              </a:defRPr>
            </a:lvl2pPr>
            <a:lvl3pPr>
              <a:lnSpc>
                <a:spcPct val="150000"/>
              </a:lnSpc>
              <a:defRPr sz="2400">
                <a:latin typeface="微软雅黑" panose="020B0503020204020204" charset="-122"/>
                <a:ea typeface="微软雅黑" panose="020B0503020204020204" charset="-122"/>
              </a:defRPr>
            </a:lvl3pPr>
            <a:lvl4pPr>
              <a:lnSpc>
                <a:spcPct val="150000"/>
              </a:lnSpc>
              <a:defRPr sz="2400">
                <a:latin typeface="微软雅黑" panose="020B0503020204020204" charset="-122"/>
                <a:ea typeface="微软雅黑" panose="020B0503020204020204" charset="-122"/>
              </a:defRPr>
            </a:lvl4pPr>
            <a:lvl5pPr>
              <a:lnSpc>
                <a:spcPct val="150000"/>
              </a:lnSpc>
              <a:defRPr sz="2400">
                <a:latin typeface="微软雅黑" panose="020B0503020204020204" charset="-122"/>
                <a:ea typeface="微软雅黑" panose="020B050302020402020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0"/>
            <a:ext cx="2019300" cy="6096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0"/>
            <a:ext cx="5905500" cy="6096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524000"/>
            <a:ext cx="38100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524000"/>
            <a:ext cx="38100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62000" y="1524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381000" y="1676400"/>
            <a:ext cx="8534400" cy="4800600"/>
          </a:xfrm>
        </p:spPr>
        <p:txBody>
          <a:bodyPr vert="horz" wrap="square" lIns="91440" tIns="45720" rIns="91440" bIns="45720" numCol="1" anchor="t" anchorCtr="0" compatLnSpc="1"/>
          <a:lstStyle/>
          <a:p>
            <a:pPr marL="609600" marR="0" lvl="0" indent="-609600" algn="l" defTabSz="914400" rtl="0" eaLnBrk="0" fontAlgn="base" latinLnBrk="0" hangingPunct="0">
              <a:lnSpc>
                <a:spcPct val="100000"/>
              </a:lnSpc>
              <a:spcBef>
                <a:spcPct val="10000"/>
              </a:spcBef>
              <a:spcAft>
                <a:spcPct val="0"/>
              </a:spcAft>
              <a:buClr>
                <a:srgbClr val="FF5050"/>
              </a:buClr>
              <a:buSzTx/>
              <a:buFont typeface="Wingdings" panose="05000000000000000000" pitchFamily="2" charset="2"/>
              <a:buChar char="Ø"/>
              <a:defRPr/>
            </a:pPr>
            <a:endParaRPr kumimoji="1" lang="zh-CN" altLang="en-US" sz="24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B645AF0C-A13C-4A5D-B17C-101141E92EC1}" type="slidenum">
              <a:rPr lang="zh-CN" altLang="en-US"/>
              <a:pPr>
                <a:defRPr/>
              </a:pPr>
              <a:t>‹#›</a:t>
            </a:fld>
            <a:endParaRPr lang="en-US" altLang="zh-CN"/>
          </a:p>
        </p:txBody>
      </p:sp>
    </p:spTree>
    <p:extLst>
      <p:ext uri="{BB962C8B-B14F-4D97-AF65-F5344CB8AC3E}">
        <p14:creationId xmlns:p14="http://schemas.microsoft.com/office/powerpoint/2010/main" val="33316267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4DA6144-CBF3-4D36-A228-EF9E4C941BBF}" type="slidenum">
              <a:rPr lang="zh-CN" altLang="en-US"/>
              <a:pPr>
                <a:defRPr/>
              </a:pPr>
              <a:t>‹#›</a:t>
            </a:fld>
            <a:endParaRPr lang="en-US" altLang="zh-CN"/>
          </a:p>
        </p:txBody>
      </p:sp>
    </p:spTree>
    <p:extLst>
      <p:ext uri="{BB962C8B-B14F-4D97-AF65-F5344CB8AC3E}">
        <p14:creationId xmlns:p14="http://schemas.microsoft.com/office/powerpoint/2010/main" val="25191690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6DCBEAC3-274B-4F31-B2B2-13133DF1FE48}" type="slidenum">
              <a:rPr lang="zh-CN" altLang="en-US"/>
              <a:pPr>
                <a:defRPr/>
              </a:pPr>
              <a:t>‹#›</a:t>
            </a:fld>
            <a:endParaRPr lang="en-US" altLang="zh-CN"/>
          </a:p>
        </p:txBody>
      </p:sp>
    </p:spTree>
    <p:extLst>
      <p:ext uri="{BB962C8B-B14F-4D97-AF65-F5344CB8AC3E}">
        <p14:creationId xmlns:p14="http://schemas.microsoft.com/office/powerpoint/2010/main" val="3388227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88913" y="1295400"/>
            <a:ext cx="432435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5663" y="1295400"/>
            <a:ext cx="4325937"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8C068772-D759-4D22-AB53-DD4E91CE65D8}" type="slidenum">
              <a:rPr lang="zh-CN" altLang="en-US"/>
              <a:pPr>
                <a:defRPr/>
              </a:pPr>
              <a:t>‹#›</a:t>
            </a:fld>
            <a:endParaRPr lang="en-US" altLang="zh-CN"/>
          </a:p>
        </p:txBody>
      </p:sp>
    </p:spTree>
    <p:extLst>
      <p:ext uri="{BB962C8B-B14F-4D97-AF65-F5344CB8AC3E}">
        <p14:creationId xmlns:p14="http://schemas.microsoft.com/office/powerpoint/2010/main" val="21724557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2F83FD63-2E31-4707-A54C-A2741E2C8AB0}" type="slidenum">
              <a:rPr lang="zh-CN" altLang="en-US"/>
              <a:pPr>
                <a:defRPr/>
              </a:pPr>
              <a:t>‹#›</a:t>
            </a:fld>
            <a:endParaRPr lang="en-US" altLang="zh-CN"/>
          </a:p>
        </p:txBody>
      </p:sp>
    </p:spTree>
    <p:extLst>
      <p:ext uri="{BB962C8B-B14F-4D97-AF65-F5344CB8AC3E}">
        <p14:creationId xmlns:p14="http://schemas.microsoft.com/office/powerpoint/2010/main" val="18133235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E4655AF1-3F1A-40E1-B6BF-4C08666F53FB}" type="slidenum">
              <a:rPr lang="zh-CN" altLang="en-US"/>
              <a:pPr>
                <a:defRPr/>
              </a:pPr>
              <a:t>‹#›</a:t>
            </a:fld>
            <a:endParaRPr lang="en-US" altLang="zh-CN"/>
          </a:p>
        </p:txBody>
      </p:sp>
    </p:spTree>
    <p:extLst>
      <p:ext uri="{BB962C8B-B14F-4D97-AF65-F5344CB8AC3E}">
        <p14:creationId xmlns:p14="http://schemas.microsoft.com/office/powerpoint/2010/main" val="18103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67204315-08A9-4CF0-988B-99D854A96F5B}" type="slidenum">
              <a:rPr lang="zh-CN" altLang="en-US"/>
              <a:pPr>
                <a:defRPr/>
              </a:pPr>
              <a:t>‹#›</a:t>
            </a:fld>
            <a:endParaRPr lang="en-US" altLang="zh-CN"/>
          </a:p>
        </p:txBody>
      </p:sp>
    </p:spTree>
    <p:extLst>
      <p:ext uri="{BB962C8B-B14F-4D97-AF65-F5344CB8AC3E}">
        <p14:creationId xmlns:p14="http://schemas.microsoft.com/office/powerpoint/2010/main" val="26221104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07D82679-AA2E-44D3-9C40-868F4E3AF72F}" type="slidenum">
              <a:rPr lang="zh-CN" altLang="en-US"/>
              <a:pPr>
                <a:defRPr/>
              </a:pPr>
              <a:t>‹#›</a:t>
            </a:fld>
            <a:endParaRPr lang="en-US" altLang="zh-CN"/>
          </a:p>
        </p:txBody>
      </p:sp>
    </p:spTree>
    <p:extLst>
      <p:ext uri="{BB962C8B-B14F-4D97-AF65-F5344CB8AC3E}">
        <p14:creationId xmlns:p14="http://schemas.microsoft.com/office/powerpoint/2010/main" val="24427497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A9746F8A-0E91-4CE5-A4B5-ADE2F58852B6}" type="slidenum">
              <a:rPr lang="zh-CN" altLang="en-US"/>
              <a:pPr>
                <a:defRPr/>
              </a:pPr>
              <a:t>‹#›</a:t>
            </a:fld>
            <a:endParaRPr lang="en-US" altLang="zh-CN"/>
          </a:p>
        </p:txBody>
      </p:sp>
    </p:spTree>
    <p:extLst>
      <p:ext uri="{BB962C8B-B14F-4D97-AF65-F5344CB8AC3E}">
        <p14:creationId xmlns:p14="http://schemas.microsoft.com/office/powerpoint/2010/main" val="25375065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1827DDB4-B12A-46AA-8AD2-C42ED1FD2E5F}" type="slidenum">
              <a:rPr lang="zh-CN" altLang="en-US"/>
              <a:pPr>
                <a:defRPr/>
              </a:pPr>
              <a:t>‹#›</a:t>
            </a:fld>
            <a:endParaRPr lang="en-US" altLang="zh-CN"/>
          </a:p>
        </p:txBody>
      </p:sp>
    </p:spTree>
    <p:extLst>
      <p:ext uri="{BB962C8B-B14F-4D97-AF65-F5344CB8AC3E}">
        <p14:creationId xmlns:p14="http://schemas.microsoft.com/office/powerpoint/2010/main" val="33278187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1325" y="152400"/>
            <a:ext cx="2200275" cy="6477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88913" y="152400"/>
            <a:ext cx="6450012" cy="6477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5950376-64F0-4A13-B19F-43FCD608B38C}" type="slidenum">
              <a:rPr lang="zh-CN" altLang="en-US"/>
              <a:pPr>
                <a:defRPr/>
              </a:pPr>
              <a:t>‹#›</a:t>
            </a:fld>
            <a:endParaRPr lang="en-US" altLang="zh-CN"/>
          </a:p>
        </p:txBody>
      </p:sp>
    </p:spTree>
    <p:extLst>
      <p:ext uri="{BB962C8B-B14F-4D97-AF65-F5344CB8AC3E}">
        <p14:creationId xmlns:p14="http://schemas.microsoft.com/office/powerpoint/2010/main" val="25351574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152400"/>
            <a:ext cx="7793037" cy="860425"/>
          </a:xfrm>
        </p:spPr>
        <p:txBody>
          <a:bodyPr/>
          <a:lstStyle/>
          <a:p>
            <a:r>
              <a:rPr lang="zh-CN" altLang="en-US"/>
              <a:t>单击此处编辑母版标题样式</a:t>
            </a:r>
          </a:p>
        </p:txBody>
      </p:sp>
      <p:sp>
        <p:nvSpPr>
          <p:cNvPr id="3" name="文本占位符 2"/>
          <p:cNvSpPr>
            <a:spLocks noGrp="1"/>
          </p:cNvSpPr>
          <p:nvPr>
            <p:ph type="body" sz="half" idx="1"/>
          </p:nvPr>
        </p:nvSpPr>
        <p:spPr>
          <a:xfrm>
            <a:off x="188913" y="1295400"/>
            <a:ext cx="4324350" cy="5334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5663" y="1295400"/>
            <a:ext cx="4325937" cy="5334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7F6F4EB7-F8C2-469C-AAB8-3F4C51135451}" type="slidenum">
              <a:rPr lang="zh-CN" altLang="en-US"/>
              <a:pPr>
                <a:defRPr/>
              </a:pPr>
              <a:t>‹#›</a:t>
            </a:fld>
            <a:endParaRPr lang="en-US" altLang="zh-CN"/>
          </a:p>
        </p:txBody>
      </p:sp>
    </p:spTree>
    <p:extLst>
      <p:ext uri="{BB962C8B-B14F-4D97-AF65-F5344CB8AC3E}">
        <p14:creationId xmlns:p14="http://schemas.microsoft.com/office/powerpoint/2010/main" val="23456688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152400"/>
            <a:ext cx="7793037" cy="860425"/>
          </a:xfrm>
        </p:spPr>
        <p:txBody>
          <a:bodyPr/>
          <a:lstStyle/>
          <a:p>
            <a:r>
              <a:rPr lang="zh-CN" altLang="en-US"/>
              <a:t>单击此处编辑母版标题样式</a:t>
            </a:r>
          </a:p>
        </p:txBody>
      </p:sp>
      <p:sp>
        <p:nvSpPr>
          <p:cNvPr id="3" name="表格占位符 2"/>
          <p:cNvSpPr>
            <a:spLocks noGrp="1"/>
          </p:cNvSpPr>
          <p:nvPr>
            <p:ph type="tbl" idx="1"/>
          </p:nvPr>
        </p:nvSpPr>
        <p:spPr>
          <a:xfrm>
            <a:off x="188913" y="1295400"/>
            <a:ext cx="8802687" cy="5334000"/>
          </a:xfrm>
        </p:spPr>
        <p:txBody>
          <a:bodyPr/>
          <a:lstStyle/>
          <a:p>
            <a:pPr lvl="0"/>
            <a:endParaRPr lang="zh-CN" altLang="en-US" noProof="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E0C83631-AA61-4D7E-9658-A669E83476BF}" type="slidenum">
              <a:rPr lang="zh-CN" altLang="en-US"/>
              <a:pPr>
                <a:defRPr/>
              </a:pPr>
              <a:t>‹#›</a:t>
            </a:fld>
            <a:endParaRPr lang="en-US" altLang="zh-CN"/>
          </a:p>
        </p:txBody>
      </p:sp>
    </p:spTree>
    <p:extLst>
      <p:ext uri="{BB962C8B-B14F-4D97-AF65-F5344CB8AC3E}">
        <p14:creationId xmlns:p14="http://schemas.microsoft.com/office/powerpoint/2010/main" val="193457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152400"/>
            <a:ext cx="7793037" cy="860425"/>
          </a:xfrm>
        </p:spPr>
        <p:txBody>
          <a:bodyPr/>
          <a:lstStyle/>
          <a:p>
            <a:r>
              <a:rPr lang="zh-CN" altLang="en-US"/>
              <a:t>单击此处编辑母版标题样式</a:t>
            </a:r>
          </a:p>
        </p:txBody>
      </p:sp>
      <p:sp>
        <p:nvSpPr>
          <p:cNvPr id="3" name="文本占位符 2"/>
          <p:cNvSpPr>
            <a:spLocks noGrp="1"/>
          </p:cNvSpPr>
          <p:nvPr>
            <p:ph type="body" sz="half" idx="1"/>
          </p:nvPr>
        </p:nvSpPr>
        <p:spPr>
          <a:xfrm>
            <a:off x="188913" y="1295400"/>
            <a:ext cx="4324350" cy="5334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65663" y="1295400"/>
            <a:ext cx="4325937" cy="2590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65663" y="4038600"/>
            <a:ext cx="4325937" cy="2590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C2F418C9-4ADC-488F-BCE7-A73063A88595}" type="slidenum">
              <a:rPr lang="zh-CN" altLang="en-US"/>
              <a:pPr>
                <a:defRPr/>
              </a:pPr>
              <a:t>‹#›</a:t>
            </a:fld>
            <a:endParaRPr lang="en-US" altLang="zh-CN"/>
          </a:p>
        </p:txBody>
      </p:sp>
    </p:spTree>
    <p:extLst>
      <p:ext uri="{BB962C8B-B14F-4D97-AF65-F5344CB8AC3E}">
        <p14:creationId xmlns:p14="http://schemas.microsoft.com/office/powerpoint/2010/main" val="3967689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990600" y="0"/>
            <a:ext cx="7772400" cy="11430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idx="1"/>
          </p:nvPr>
        </p:nvSpPr>
        <p:spPr>
          <a:xfrm>
            <a:off x="685800" y="1524000"/>
            <a:ext cx="7772400" cy="45720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
        <p:nvSpPr>
          <p:cNvPr id="1031" name="Line 7"/>
          <p:cNvSpPr/>
          <p:nvPr userDrawn="1"/>
        </p:nvSpPr>
        <p:spPr>
          <a:xfrm>
            <a:off x="533400" y="1295400"/>
            <a:ext cx="8610600" cy="0"/>
          </a:xfrm>
          <a:prstGeom prst="line">
            <a:avLst/>
          </a:prstGeom>
          <a:ln w="9525" cap="flat" cmpd="sng">
            <a:solidFill>
              <a:srgbClr val="FF6600"/>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kumimoji="1" sz="4000" b="1">
          <a:solidFill>
            <a:schemeClr val="accent2"/>
          </a:solidFill>
          <a:latin typeface="+mj-lt"/>
          <a:ea typeface="+mj-ea"/>
          <a:cs typeface="+mj-cs"/>
        </a:defRPr>
      </a:lvl1pPr>
      <a:lvl2pPr algn="ctr" rtl="0" eaLnBrk="0" fontAlgn="base" hangingPunct="0">
        <a:spcBef>
          <a:spcPct val="0"/>
        </a:spcBef>
        <a:spcAft>
          <a:spcPct val="0"/>
        </a:spcAft>
        <a:defRPr kumimoji="1" sz="4000" b="1">
          <a:solidFill>
            <a:schemeClr val="accent2"/>
          </a:solidFill>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kumimoji="1" sz="4000" b="1">
          <a:solidFill>
            <a:schemeClr val="accent2"/>
          </a:solidFill>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kumimoji="1" sz="4000" b="1">
          <a:solidFill>
            <a:schemeClr val="accent2"/>
          </a:solidFill>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kumimoji="1" sz="4000" b="1">
          <a:solidFill>
            <a:schemeClr val="accent2"/>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kumimoji="1" sz="4000" b="1">
          <a:solidFill>
            <a:schemeClr val="accent2"/>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kumimoji="1" sz="4000" b="1">
          <a:solidFill>
            <a:schemeClr val="accent2"/>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kumimoji="1" sz="4000" b="1">
          <a:solidFill>
            <a:schemeClr val="accent2"/>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kumimoji="1" sz="4000" b="1">
          <a:solidFill>
            <a:schemeClr val="accent2"/>
          </a:solidFill>
          <a:latin typeface="Comic Sans MS" panose="030F0702030302020204" pitchFamily="66"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990600" y="0"/>
            <a:ext cx="7772400" cy="11430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idx="1"/>
          </p:nvPr>
        </p:nvSpPr>
        <p:spPr>
          <a:xfrm>
            <a:off x="685800" y="1524000"/>
            <a:ext cx="7772400" cy="45720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
        <p:nvSpPr>
          <p:cNvPr id="1031" name="Line 7"/>
          <p:cNvSpPr/>
          <p:nvPr userDrawn="1"/>
        </p:nvSpPr>
        <p:spPr>
          <a:xfrm>
            <a:off x="533400" y="1295400"/>
            <a:ext cx="8610600" cy="0"/>
          </a:xfrm>
          <a:prstGeom prst="line">
            <a:avLst/>
          </a:prstGeom>
          <a:ln w="9525" cap="flat" cmpd="sng">
            <a:solidFill>
              <a:srgbClr val="FF6600"/>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dt="0"/>
  <p:txStyles>
    <p:titleStyle>
      <a:lvl1pPr algn="ctr" rtl="0" eaLnBrk="0" fontAlgn="base" hangingPunct="0">
        <a:spcBef>
          <a:spcPct val="0"/>
        </a:spcBef>
        <a:spcAft>
          <a:spcPct val="0"/>
        </a:spcAft>
        <a:defRPr kumimoji="1" sz="4000" b="1">
          <a:solidFill>
            <a:schemeClr val="accent2"/>
          </a:solidFill>
          <a:latin typeface="+mj-lt"/>
          <a:ea typeface="+mj-ea"/>
          <a:cs typeface="+mj-cs"/>
        </a:defRPr>
      </a:lvl1pPr>
      <a:lvl2pPr algn="ctr" rtl="0" eaLnBrk="0" fontAlgn="base" hangingPunct="0">
        <a:spcBef>
          <a:spcPct val="0"/>
        </a:spcBef>
        <a:spcAft>
          <a:spcPct val="0"/>
        </a:spcAft>
        <a:defRPr kumimoji="1" sz="4000" b="1">
          <a:solidFill>
            <a:schemeClr val="accent2"/>
          </a:solidFill>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kumimoji="1" sz="4000" b="1">
          <a:solidFill>
            <a:schemeClr val="accent2"/>
          </a:solidFill>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kumimoji="1" sz="4000" b="1">
          <a:solidFill>
            <a:schemeClr val="accent2"/>
          </a:solidFill>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kumimoji="1" sz="4000" b="1">
          <a:solidFill>
            <a:schemeClr val="accent2"/>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kumimoji="1" sz="4000" b="1">
          <a:solidFill>
            <a:schemeClr val="accent2"/>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kumimoji="1" sz="4000" b="1">
          <a:solidFill>
            <a:schemeClr val="accent2"/>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kumimoji="1" sz="4000" b="1">
          <a:solidFill>
            <a:schemeClr val="accent2"/>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kumimoji="1" sz="4000" b="1">
          <a:solidFill>
            <a:schemeClr val="accent2"/>
          </a:solidFill>
          <a:latin typeface="Comic Sans MS" panose="030F0702030302020204" pitchFamily="66"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ltGray">
          <a:xfrm>
            <a:off x="417513" y="350838"/>
            <a:ext cx="438150" cy="474662"/>
          </a:xfrm>
          <a:prstGeom prst="rect">
            <a:avLst/>
          </a:prstGeom>
          <a:solidFill>
            <a:schemeClr val="accent2"/>
          </a:solidFill>
          <a:ln w="9525">
            <a:noFill/>
            <a:miter lim="800000"/>
            <a:headEnd/>
            <a:tailEnd/>
          </a:ln>
          <a:effectLst/>
        </p:spPr>
        <p:txBody>
          <a:bodyPr wrap="none" anchor="ctr"/>
          <a:lstStyle/>
          <a:p>
            <a:pPr algn="ctr">
              <a:defRPr/>
            </a:pPr>
            <a:endParaRPr lang="zh-CN" altLang="en-US"/>
          </a:p>
        </p:txBody>
      </p:sp>
      <p:sp>
        <p:nvSpPr>
          <p:cNvPr id="5123" name="Rectangle 3"/>
          <p:cNvSpPr>
            <a:spLocks noChangeArrowheads="1"/>
          </p:cNvSpPr>
          <p:nvPr/>
        </p:nvSpPr>
        <p:spPr bwMode="ltGray">
          <a:xfrm>
            <a:off x="800100" y="3508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en-US"/>
          </a:p>
        </p:txBody>
      </p:sp>
      <p:sp>
        <p:nvSpPr>
          <p:cNvPr id="5124" name="Rectangle 4"/>
          <p:cNvSpPr>
            <a:spLocks noChangeArrowheads="1"/>
          </p:cNvSpPr>
          <p:nvPr/>
        </p:nvSpPr>
        <p:spPr bwMode="ltGray">
          <a:xfrm>
            <a:off x="541338" y="773113"/>
            <a:ext cx="422275" cy="474662"/>
          </a:xfrm>
          <a:prstGeom prst="rect">
            <a:avLst/>
          </a:prstGeom>
          <a:solidFill>
            <a:schemeClr val="folHlink"/>
          </a:solidFill>
          <a:ln w="9525">
            <a:noFill/>
            <a:miter lim="800000"/>
            <a:headEnd/>
            <a:tailEnd/>
          </a:ln>
          <a:effectLst/>
        </p:spPr>
        <p:txBody>
          <a:bodyPr wrap="none" anchor="ctr"/>
          <a:lstStyle/>
          <a:p>
            <a:pPr algn="ctr">
              <a:defRPr/>
            </a:pPr>
            <a:endParaRPr lang="zh-CN" altLang="en-US"/>
          </a:p>
        </p:txBody>
      </p:sp>
      <p:sp>
        <p:nvSpPr>
          <p:cNvPr id="5125" name="Rectangle 5"/>
          <p:cNvSpPr>
            <a:spLocks noChangeArrowheads="1"/>
          </p:cNvSpPr>
          <p:nvPr/>
        </p:nvSpPr>
        <p:spPr bwMode="ltGray">
          <a:xfrm>
            <a:off x="911225" y="773113"/>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a:p>
        </p:txBody>
      </p:sp>
      <p:sp>
        <p:nvSpPr>
          <p:cNvPr id="5126" name="Rectangle 6"/>
          <p:cNvSpPr>
            <a:spLocks noChangeArrowheads="1"/>
          </p:cNvSpPr>
          <p:nvPr/>
        </p:nvSpPr>
        <p:spPr bwMode="ltGray">
          <a:xfrm>
            <a:off x="127000" y="7000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lang="zh-CN" altLang="en-US"/>
          </a:p>
        </p:txBody>
      </p:sp>
      <p:sp>
        <p:nvSpPr>
          <p:cNvPr id="5127" name="Rectangle 7"/>
          <p:cNvSpPr>
            <a:spLocks noChangeArrowheads="1"/>
          </p:cNvSpPr>
          <p:nvPr/>
        </p:nvSpPr>
        <p:spPr bwMode="gray">
          <a:xfrm>
            <a:off x="762000" y="242888"/>
            <a:ext cx="31750" cy="1052512"/>
          </a:xfrm>
          <a:prstGeom prst="rect">
            <a:avLst/>
          </a:prstGeom>
          <a:solidFill>
            <a:schemeClr val="bg2"/>
          </a:solidFill>
          <a:ln w="9525">
            <a:noFill/>
            <a:miter lim="800000"/>
            <a:headEnd/>
            <a:tailEnd/>
          </a:ln>
          <a:effectLst/>
        </p:spPr>
        <p:txBody>
          <a:bodyPr wrap="none" anchor="ctr"/>
          <a:lstStyle/>
          <a:p>
            <a:pPr algn="ctr">
              <a:defRPr/>
            </a:pPr>
            <a:endParaRPr lang="zh-CN" altLang="en-US"/>
          </a:p>
        </p:txBody>
      </p:sp>
      <p:sp>
        <p:nvSpPr>
          <p:cNvPr id="5128" name="Rectangle 8"/>
          <p:cNvSpPr>
            <a:spLocks noChangeArrowheads="1"/>
          </p:cNvSpPr>
          <p:nvPr/>
        </p:nvSpPr>
        <p:spPr bwMode="gray">
          <a:xfrm>
            <a:off x="442913" y="103346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en-US"/>
          </a:p>
        </p:txBody>
      </p:sp>
      <p:sp>
        <p:nvSpPr>
          <p:cNvPr id="5129" name="Rectangle 9"/>
          <p:cNvSpPr>
            <a:spLocks noGrp="1" noChangeArrowheads="1"/>
          </p:cNvSpPr>
          <p:nvPr>
            <p:ph type="title"/>
          </p:nvPr>
        </p:nvSpPr>
        <p:spPr bwMode="auto">
          <a:xfrm>
            <a:off x="1150938" y="152400"/>
            <a:ext cx="7793037" cy="860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5130" name="Rectangle 10"/>
          <p:cNvSpPr>
            <a:spLocks noGrp="1" noChangeArrowheads="1"/>
          </p:cNvSpPr>
          <p:nvPr>
            <p:ph type="body" idx="1"/>
          </p:nvPr>
        </p:nvSpPr>
        <p:spPr bwMode="auto">
          <a:xfrm>
            <a:off x="188913" y="1295400"/>
            <a:ext cx="8802687"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3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ea typeface="宋体" pitchFamily="2" charset="-122"/>
              </a:defRPr>
            </a:lvl1pPr>
          </a:lstStyle>
          <a:p>
            <a:pPr>
              <a:defRPr/>
            </a:pPr>
            <a:endParaRPr lang="en-US" altLang="zh-CN"/>
          </a:p>
        </p:txBody>
      </p:sp>
      <p:sp>
        <p:nvSpPr>
          <p:cNvPr id="513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ea typeface="宋体" pitchFamily="2" charset="-122"/>
              </a:defRPr>
            </a:lvl1pPr>
          </a:lstStyle>
          <a:p>
            <a:pPr>
              <a:defRPr/>
            </a:pPr>
            <a:endParaRPr lang="en-US" altLang="zh-CN"/>
          </a:p>
        </p:txBody>
      </p:sp>
      <p:sp>
        <p:nvSpPr>
          <p:cNvPr id="5133"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ea typeface="宋体" pitchFamily="2" charset="-122"/>
              </a:defRPr>
            </a:lvl1pPr>
          </a:lstStyle>
          <a:p>
            <a:pPr>
              <a:defRPr/>
            </a:pPr>
            <a:fld id="{3828CA3B-4B4E-4A20-BF94-71A925205E8E}" type="slidenum">
              <a:rPr lang="zh-CN" altLang="en-US"/>
              <a:pPr>
                <a:defRPr/>
              </a:pPr>
              <a:t>‹#›</a:t>
            </a:fld>
            <a:endParaRPr lang="en-US" altLang="zh-CN"/>
          </a:p>
        </p:txBody>
      </p:sp>
    </p:spTree>
    <p:extLst>
      <p:ext uri="{BB962C8B-B14F-4D97-AF65-F5344CB8AC3E}">
        <p14:creationId xmlns:p14="http://schemas.microsoft.com/office/powerpoint/2010/main" val="142039132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Lst>
  <p:txStyles>
    <p:titleStyle>
      <a:lvl1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2pPr>
      <a:lvl3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3pPr>
      <a:lvl4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4pPr>
      <a:lvl5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5pPr>
      <a:lvl6pPr marL="4572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6pPr>
      <a:lvl7pPr marL="9144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7pPr>
      <a:lvl8pPr marL="13716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8pPr>
      <a:lvl9pPr marL="18288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9pPr>
    </p:titleStyle>
    <p:bodyStyle>
      <a:lvl1pPr marL="342900" indent="-342900" algn="just"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effectLst>
            <a:outerShdw blurRad="38100" dist="38100" dir="2700000" algn="tl">
              <a:srgbClr val="C0C0C0"/>
            </a:outerShdw>
          </a:effectLst>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itchFamily="2" charset="2"/>
        <a:buChar char="n"/>
        <a:defRPr kumimoji="1" sz="2800">
          <a:solidFill>
            <a:srgbClr val="98469E"/>
          </a:solidFill>
          <a:latin typeface="+mn-lt"/>
          <a:ea typeface="华文新魏" pitchFamily="2" charset="-122"/>
        </a:defRPr>
      </a:lvl2pPr>
      <a:lvl3pPr marL="1143000" indent="-228600" algn="just" rtl="0" eaLnBrk="0" fontAlgn="base" hangingPunct="0">
        <a:spcBef>
          <a:spcPct val="20000"/>
        </a:spcBef>
        <a:spcAft>
          <a:spcPct val="0"/>
        </a:spcAft>
        <a:buClr>
          <a:schemeClr val="folHlink"/>
        </a:buClr>
        <a:buSzPct val="50000"/>
        <a:buFont typeface="Wingdings" pitchFamily="2" charset="2"/>
        <a:buChar char="n"/>
        <a:defRPr kumimoji="1" sz="2400">
          <a:solidFill>
            <a:srgbClr val="800000"/>
          </a:solidFill>
          <a:latin typeface="+mn-lt"/>
          <a:ea typeface="华文新魏" pitchFamily="2" charset="-122"/>
        </a:defRPr>
      </a:lvl3pPr>
      <a:lvl4pPr marL="1600200" indent="-228600" algn="just"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华文新魏" pitchFamily="2" charset="-122"/>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emf"/><Relationship Id="rId7"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8.xml"/><Relationship Id="rId6" Type="http://schemas.openxmlformats.org/officeDocument/2006/relationships/oleObject" Target="../embeddings/oleObject3.bin"/><Relationship Id="rId5" Type="http://schemas.openxmlformats.org/officeDocument/2006/relationships/image" Target="../media/image2.emf"/><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7.xml"/><Relationship Id="rId1" Type="http://schemas.openxmlformats.org/officeDocument/2006/relationships/slideLayout" Target="../slideLayouts/slideLayout28.xml"/><Relationship Id="rId4" Type="http://schemas.openxmlformats.org/officeDocument/2006/relationships/image" Target="../media/image1.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4.xml"/><Relationship Id="rId1" Type="http://schemas.openxmlformats.org/officeDocument/2006/relationships/slideLayout" Target="../slideLayouts/slideLayout28.xml"/><Relationship Id="rId6" Type="http://schemas.openxmlformats.org/officeDocument/2006/relationships/image" Target="../media/image4.png"/><Relationship Id="rId5" Type="http://schemas.openxmlformats.org/officeDocument/2006/relationships/oleObject" Target="../embeddings/oleObject7.bin"/><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9.xml"/></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3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7.xml.rels><?xml version="1.0" encoding="UTF-8" standalone="yes"?>
<Relationships xmlns="http://schemas.openxmlformats.org/package/2006/relationships"><Relationship Id="rId3" Type="http://schemas.openxmlformats.org/officeDocument/2006/relationships/hyperlink" Target="https://en.wikipedia.org/wiki/Data_redundancy" TargetMode="External"/><Relationship Id="rId2" Type="http://schemas.openxmlformats.org/officeDocument/2006/relationships/hyperlink" Target="https://en.wikipedia.org/wiki/Third_normal_form" TargetMode="External"/><Relationship Id="rId1" Type="http://schemas.openxmlformats.org/officeDocument/2006/relationships/slideLayout" Target="../slideLayouts/slideLayout28.xml"/><Relationship Id="rId4" Type="http://schemas.openxmlformats.org/officeDocument/2006/relationships/hyperlink" Target="https://en.wikipedia.org/wiki/Functional_dependency"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 name="Group 5"/>
          <p:cNvGrpSpPr/>
          <p:nvPr/>
        </p:nvGrpSpPr>
        <p:grpSpPr>
          <a:xfrm>
            <a:off x="6629400" y="4876800"/>
            <a:ext cx="1524000" cy="1714500"/>
            <a:chOff x="4734" y="3198"/>
            <a:chExt cx="960" cy="1080"/>
          </a:xfrm>
        </p:grpSpPr>
        <p:sp>
          <p:nvSpPr>
            <p:cNvPr id="2057" name="Freeform 6"/>
            <p:cNvSpPr/>
            <p:nvPr/>
          </p:nvSpPr>
          <p:spPr>
            <a:xfrm>
              <a:off x="4734" y="3942"/>
              <a:ext cx="960" cy="336"/>
            </a:xfrm>
            <a:custGeom>
              <a:avLst/>
              <a:gdLst>
                <a:gd name="txL" fmla="*/ 0 w 1453"/>
                <a:gd name="txT" fmla="*/ 0 h 374"/>
                <a:gd name="txR" fmla="*/ 1453 w 1453"/>
                <a:gd name="txB" fmla="*/ 374 h 374"/>
              </a:gdLst>
              <a:ahLst/>
              <a:cxnLst>
                <a:cxn ang="0">
                  <a:pos x="124" y="5"/>
                </a:cxn>
                <a:cxn ang="0">
                  <a:pos x="102" y="12"/>
                </a:cxn>
                <a:cxn ang="0">
                  <a:pos x="81" y="42"/>
                </a:cxn>
                <a:cxn ang="0">
                  <a:pos x="58" y="66"/>
                </a:cxn>
                <a:cxn ang="0">
                  <a:pos x="36" y="72"/>
                </a:cxn>
                <a:cxn ang="0">
                  <a:pos x="15" y="84"/>
                </a:cxn>
                <a:cxn ang="0">
                  <a:pos x="0" y="114"/>
                </a:cxn>
                <a:cxn ang="0">
                  <a:pos x="0" y="150"/>
                </a:cxn>
                <a:cxn ang="0">
                  <a:pos x="7" y="187"/>
                </a:cxn>
                <a:cxn ang="0">
                  <a:pos x="29" y="192"/>
                </a:cxn>
                <a:cxn ang="0">
                  <a:pos x="51" y="180"/>
                </a:cxn>
                <a:cxn ang="0">
                  <a:pos x="69" y="192"/>
                </a:cxn>
                <a:cxn ang="0">
                  <a:pos x="88" y="228"/>
                </a:cxn>
                <a:cxn ang="0">
                  <a:pos x="110" y="252"/>
                </a:cxn>
                <a:cxn ang="0">
                  <a:pos x="135" y="252"/>
                </a:cxn>
                <a:cxn ang="0">
                  <a:pos x="158" y="246"/>
                </a:cxn>
                <a:cxn ang="0">
                  <a:pos x="180" y="265"/>
                </a:cxn>
                <a:cxn ang="0">
                  <a:pos x="202" y="288"/>
                </a:cxn>
                <a:cxn ang="0">
                  <a:pos x="234" y="295"/>
                </a:cxn>
                <a:cxn ang="0">
                  <a:pos x="285" y="295"/>
                </a:cxn>
                <a:cxn ang="0">
                  <a:pos x="307" y="288"/>
                </a:cxn>
                <a:cxn ang="0">
                  <a:pos x="330" y="282"/>
                </a:cxn>
                <a:cxn ang="0">
                  <a:pos x="351" y="270"/>
                </a:cxn>
                <a:cxn ang="0">
                  <a:pos x="373" y="265"/>
                </a:cxn>
                <a:cxn ang="0">
                  <a:pos x="396" y="270"/>
                </a:cxn>
                <a:cxn ang="0">
                  <a:pos x="418" y="282"/>
                </a:cxn>
                <a:cxn ang="0">
                  <a:pos x="454" y="295"/>
                </a:cxn>
                <a:cxn ang="0">
                  <a:pos x="495" y="295"/>
                </a:cxn>
                <a:cxn ang="0">
                  <a:pos x="531" y="288"/>
                </a:cxn>
                <a:cxn ang="0">
                  <a:pos x="553" y="265"/>
                </a:cxn>
                <a:cxn ang="0">
                  <a:pos x="578" y="241"/>
                </a:cxn>
                <a:cxn ang="0">
                  <a:pos x="601" y="228"/>
                </a:cxn>
                <a:cxn ang="0">
                  <a:pos x="622" y="222"/>
                </a:cxn>
                <a:cxn ang="0">
                  <a:pos x="630" y="205"/>
                </a:cxn>
                <a:cxn ang="0">
                  <a:pos x="618" y="168"/>
                </a:cxn>
                <a:cxn ang="0">
                  <a:pos x="630" y="132"/>
                </a:cxn>
                <a:cxn ang="0">
                  <a:pos x="630" y="96"/>
                </a:cxn>
                <a:cxn ang="0">
                  <a:pos x="611" y="66"/>
                </a:cxn>
                <a:cxn ang="0">
                  <a:pos x="590" y="66"/>
                </a:cxn>
                <a:cxn ang="0">
                  <a:pos x="568" y="66"/>
                </a:cxn>
                <a:cxn ang="0">
                  <a:pos x="546" y="59"/>
                </a:cxn>
                <a:cxn ang="0">
                  <a:pos x="524" y="54"/>
                </a:cxn>
                <a:cxn ang="0">
                  <a:pos x="502" y="59"/>
                </a:cxn>
                <a:cxn ang="0">
                  <a:pos x="483" y="48"/>
                </a:cxn>
                <a:cxn ang="0">
                  <a:pos x="461" y="24"/>
                </a:cxn>
                <a:cxn ang="0">
                  <a:pos x="439" y="18"/>
                </a:cxn>
                <a:cxn ang="0">
                  <a:pos x="414" y="5"/>
                </a:cxn>
                <a:cxn ang="0">
                  <a:pos x="392" y="18"/>
                </a:cxn>
                <a:cxn ang="0">
                  <a:pos x="370" y="24"/>
                </a:cxn>
                <a:cxn ang="0">
                  <a:pos x="348" y="24"/>
                </a:cxn>
                <a:cxn ang="0">
                  <a:pos x="326" y="18"/>
                </a:cxn>
                <a:cxn ang="0">
                  <a:pos x="304" y="5"/>
                </a:cxn>
                <a:cxn ang="0">
                  <a:pos x="282" y="5"/>
                </a:cxn>
                <a:cxn ang="0">
                  <a:pos x="260" y="18"/>
                </a:cxn>
                <a:cxn ang="0">
                  <a:pos x="238" y="24"/>
                </a:cxn>
                <a:cxn ang="0">
                  <a:pos x="212" y="5"/>
                </a:cxn>
                <a:cxn ang="0">
                  <a:pos x="190" y="0"/>
                </a:cxn>
                <a:cxn ang="0">
                  <a:pos x="168" y="0"/>
                </a:cxn>
                <a:cxn ang="0">
                  <a:pos x="139" y="10"/>
                </a:cxn>
                <a:cxn ang="0">
                  <a:pos x="117" y="48"/>
                </a:cxn>
                <a:cxn ang="0">
                  <a:pos x="102" y="59"/>
                </a:cxn>
                <a:cxn ang="0">
                  <a:pos x="94" y="46"/>
                </a:cxn>
              </a:cxnLst>
              <a:rect l="txL" t="txT" r="txR" b="txB"/>
              <a:pathLst>
                <a:path w="1453" h="374">
                  <a:moveTo>
                    <a:pt x="319" y="12"/>
                  </a:moveTo>
                  <a:lnTo>
                    <a:pt x="285" y="7"/>
                  </a:lnTo>
                  <a:lnTo>
                    <a:pt x="260" y="7"/>
                  </a:lnTo>
                  <a:lnTo>
                    <a:pt x="234" y="15"/>
                  </a:lnTo>
                  <a:lnTo>
                    <a:pt x="209" y="37"/>
                  </a:lnTo>
                  <a:lnTo>
                    <a:pt x="184" y="52"/>
                  </a:lnTo>
                  <a:lnTo>
                    <a:pt x="159" y="67"/>
                  </a:lnTo>
                  <a:lnTo>
                    <a:pt x="133" y="82"/>
                  </a:lnTo>
                  <a:lnTo>
                    <a:pt x="109" y="89"/>
                  </a:lnTo>
                  <a:lnTo>
                    <a:pt x="83" y="89"/>
                  </a:lnTo>
                  <a:lnTo>
                    <a:pt x="58" y="89"/>
                  </a:lnTo>
                  <a:lnTo>
                    <a:pt x="34" y="104"/>
                  </a:lnTo>
                  <a:lnTo>
                    <a:pt x="8" y="119"/>
                  </a:lnTo>
                  <a:lnTo>
                    <a:pt x="0" y="141"/>
                  </a:lnTo>
                  <a:lnTo>
                    <a:pt x="0" y="164"/>
                  </a:lnTo>
                  <a:lnTo>
                    <a:pt x="0" y="186"/>
                  </a:lnTo>
                  <a:lnTo>
                    <a:pt x="8" y="208"/>
                  </a:lnTo>
                  <a:lnTo>
                    <a:pt x="17" y="231"/>
                  </a:lnTo>
                  <a:lnTo>
                    <a:pt x="42" y="231"/>
                  </a:lnTo>
                  <a:lnTo>
                    <a:pt x="66" y="238"/>
                  </a:lnTo>
                  <a:lnTo>
                    <a:pt x="92" y="238"/>
                  </a:lnTo>
                  <a:lnTo>
                    <a:pt x="117" y="223"/>
                  </a:lnTo>
                  <a:lnTo>
                    <a:pt x="142" y="216"/>
                  </a:lnTo>
                  <a:lnTo>
                    <a:pt x="159" y="238"/>
                  </a:lnTo>
                  <a:lnTo>
                    <a:pt x="176" y="261"/>
                  </a:lnTo>
                  <a:lnTo>
                    <a:pt x="201" y="283"/>
                  </a:lnTo>
                  <a:lnTo>
                    <a:pt x="226" y="298"/>
                  </a:lnTo>
                  <a:lnTo>
                    <a:pt x="251" y="313"/>
                  </a:lnTo>
                  <a:lnTo>
                    <a:pt x="285" y="321"/>
                  </a:lnTo>
                  <a:lnTo>
                    <a:pt x="310" y="313"/>
                  </a:lnTo>
                  <a:lnTo>
                    <a:pt x="335" y="305"/>
                  </a:lnTo>
                  <a:lnTo>
                    <a:pt x="361" y="305"/>
                  </a:lnTo>
                  <a:lnTo>
                    <a:pt x="385" y="313"/>
                  </a:lnTo>
                  <a:lnTo>
                    <a:pt x="411" y="328"/>
                  </a:lnTo>
                  <a:lnTo>
                    <a:pt x="436" y="335"/>
                  </a:lnTo>
                  <a:lnTo>
                    <a:pt x="461" y="357"/>
                  </a:lnTo>
                  <a:lnTo>
                    <a:pt x="486" y="365"/>
                  </a:lnTo>
                  <a:lnTo>
                    <a:pt x="536" y="365"/>
                  </a:lnTo>
                  <a:lnTo>
                    <a:pt x="587" y="365"/>
                  </a:lnTo>
                  <a:lnTo>
                    <a:pt x="654" y="365"/>
                  </a:lnTo>
                  <a:lnTo>
                    <a:pt x="680" y="365"/>
                  </a:lnTo>
                  <a:lnTo>
                    <a:pt x="704" y="357"/>
                  </a:lnTo>
                  <a:lnTo>
                    <a:pt x="730" y="357"/>
                  </a:lnTo>
                  <a:lnTo>
                    <a:pt x="755" y="350"/>
                  </a:lnTo>
                  <a:lnTo>
                    <a:pt x="780" y="342"/>
                  </a:lnTo>
                  <a:lnTo>
                    <a:pt x="805" y="335"/>
                  </a:lnTo>
                  <a:lnTo>
                    <a:pt x="831" y="328"/>
                  </a:lnTo>
                  <a:lnTo>
                    <a:pt x="855" y="328"/>
                  </a:lnTo>
                  <a:lnTo>
                    <a:pt x="881" y="335"/>
                  </a:lnTo>
                  <a:lnTo>
                    <a:pt x="906" y="335"/>
                  </a:lnTo>
                  <a:lnTo>
                    <a:pt x="931" y="342"/>
                  </a:lnTo>
                  <a:lnTo>
                    <a:pt x="956" y="350"/>
                  </a:lnTo>
                  <a:lnTo>
                    <a:pt x="990" y="365"/>
                  </a:lnTo>
                  <a:lnTo>
                    <a:pt x="1040" y="365"/>
                  </a:lnTo>
                  <a:lnTo>
                    <a:pt x="1107" y="373"/>
                  </a:lnTo>
                  <a:lnTo>
                    <a:pt x="1133" y="365"/>
                  </a:lnTo>
                  <a:lnTo>
                    <a:pt x="1183" y="365"/>
                  </a:lnTo>
                  <a:lnTo>
                    <a:pt x="1217" y="357"/>
                  </a:lnTo>
                  <a:lnTo>
                    <a:pt x="1241" y="335"/>
                  </a:lnTo>
                  <a:lnTo>
                    <a:pt x="1267" y="328"/>
                  </a:lnTo>
                  <a:lnTo>
                    <a:pt x="1301" y="313"/>
                  </a:lnTo>
                  <a:lnTo>
                    <a:pt x="1325" y="298"/>
                  </a:lnTo>
                  <a:lnTo>
                    <a:pt x="1351" y="290"/>
                  </a:lnTo>
                  <a:lnTo>
                    <a:pt x="1376" y="283"/>
                  </a:lnTo>
                  <a:lnTo>
                    <a:pt x="1400" y="275"/>
                  </a:lnTo>
                  <a:lnTo>
                    <a:pt x="1426" y="275"/>
                  </a:lnTo>
                  <a:lnTo>
                    <a:pt x="1452" y="275"/>
                  </a:lnTo>
                  <a:lnTo>
                    <a:pt x="1443" y="254"/>
                  </a:lnTo>
                  <a:lnTo>
                    <a:pt x="1426" y="231"/>
                  </a:lnTo>
                  <a:lnTo>
                    <a:pt x="1417" y="208"/>
                  </a:lnTo>
                  <a:lnTo>
                    <a:pt x="1426" y="186"/>
                  </a:lnTo>
                  <a:lnTo>
                    <a:pt x="1443" y="164"/>
                  </a:lnTo>
                  <a:lnTo>
                    <a:pt x="1452" y="141"/>
                  </a:lnTo>
                  <a:lnTo>
                    <a:pt x="1443" y="119"/>
                  </a:lnTo>
                  <a:lnTo>
                    <a:pt x="1426" y="97"/>
                  </a:lnTo>
                  <a:lnTo>
                    <a:pt x="1400" y="82"/>
                  </a:lnTo>
                  <a:lnTo>
                    <a:pt x="1376" y="82"/>
                  </a:lnTo>
                  <a:lnTo>
                    <a:pt x="1351" y="82"/>
                  </a:lnTo>
                  <a:lnTo>
                    <a:pt x="1325" y="82"/>
                  </a:lnTo>
                  <a:lnTo>
                    <a:pt x="1301" y="82"/>
                  </a:lnTo>
                  <a:lnTo>
                    <a:pt x="1275" y="82"/>
                  </a:lnTo>
                  <a:lnTo>
                    <a:pt x="1250" y="74"/>
                  </a:lnTo>
                  <a:lnTo>
                    <a:pt x="1225" y="67"/>
                  </a:lnTo>
                  <a:lnTo>
                    <a:pt x="1200" y="67"/>
                  </a:lnTo>
                  <a:lnTo>
                    <a:pt x="1174" y="67"/>
                  </a:lnTo>
                  <a:lnTo>
                    <a:pt x="1150" y="74"/>
                  </a:lnTo>
                  <a:lnTo>
                    <a:pt x="1124" y="82"/>
                  </a:lnTo>
                  <a:lnTo>
                    <a:pt x="1107" y="59"/>
                  </a:lnTo>
                  <a:lnTo>
                    <a:pt x="1082" y="45"/>
                  </a:lnTo>
                  <a:lnTo>
                    <a:pt x="1057" y="30"/>
                  </a:lnTo>
                  <a:lnTo>
                    <a:pt x="1032" y="30"/>
                  </a:lnTo>
                  <a:lnTo>
                    <a:pt x="1006" y="22"/>
                  </a:lnTo>
                  <a:lnTo>
                    <a:pt x="973" y="15"/>
                  </a:lnTo>
                  <a:lnTo>
                    <a:pt x="948" y="7"/>
                  </a:lnTo>
                  <a:lnTo>
                    <a:pt x="922" y="7"/>
                  </a:lnTo>
                  <a:lnTo>
                    <a:pt x="898" y="22"/>
                  </a:lnTo>
                  <a:lnTo>
                    <a:pt x="872" y="30"/>
                  </a:lnTo>
                  <a:lnTo>
                    <a:pt x="847" y="30"/>
                  </a:lnTo>
                  <a:lnTo>
                    <a:pt x="822" y="30"/>
                  </a:lnTo>
                  <a:lnTo>
                    <a:pt x="797" y="30"/>
                  </a:lnTo>
                  <a:lnTo>
                    <a:pt x="771" y="30"/>
                  </a:lnTo>
                  <a:lnTo>
                    <a:pt x="747" y="22"/>
                  </a:lnTo>
                  <a:lnTo>
                    <a:pt x="721" y="15"/>
                  </a:lnTo>
                  <a:lnTo>
                    <a:pt x="696" y="7"/>
                  </a:lnTo>
                  <a:lnTo>
                    <a:pt x="671" y="7"/>
                  </a:lnTo>
                  <a:lnTo>
                    <a:pt x="646" y="7"/>
                  </a:lnTo>
                  <a:lnTo>
                    <a:pt x="620" y="7"/>
                  </a:lnTo>
                  <a:lnTo>
                    <a:pt x="596" y="22"/>
                  </a:lnTo>
                  <a:lnTo>
                    <a:pt x="570" y="30"/>
                  </a:lnTo>
                  <a:lnTo>
                    <a:pt x="545" y="30"/>
                  </a:lnTo>
                  <a:lnTo>
                    <a:pt x="520" y="22"/>
                  </a:lnTo>
                  <a:lnTo>
                    <a:pt x="486" y="7"/>
                  </a:lnTo>
                  <a:lnTo>
                    <a:pt x="461" y="7"/>
                  </a:lnTo>
                  <a:lnTo>
                    <a:pt x="436" y="0"/>
                  </a:lnTo>
                  <a:lnTo>
                    <a:pt x="411" y="0"/>
                  </a:lnTo>
                  <a:lnTo>
                    <a:pt x="385" y="0"/>
                  </a:lnTo>
                  <a:lnTo>
                    <a:pt x="361" y="7"/>
                  </a:lnTo>
                  <a:lnTo>
                    <a:pt x="319" y="12"/>
                  </a:lnTo>
                  <a:lnTo>
                    <a:pt x="293" y="45"/>
                  </a:lnTo>
                  <a:lnTo>
                    <a:pt x="268" y="59"/>
                  </a:lnTo>
                  <a:lnTo>
                    <a:pt x="260" y="82"/>
                  </a:lnTo>
                  <a:lnTo>
                    <a:pt x="234" y="74"/>
                  </a:lnTo>
                  <a:lnTo>
                    <a:pt x="209" y="67"/>
                  </a:lnTo>
                  <a:lnTo>
                    <a:pt x="217" y="57"/>
                  </a:lnTo>
                </a:path>
              </a:pathLst>
            </a:custGeom>
            <a:gradFill rotWithShape="0">
              <a:gsLst>
                <a:gs pos="0">
                  <a:srgbClr val="F5EACB">
                    <a:alpha val="100000"/>
                  </a:srgbClr>
                </a:gs>
                <a:gs pos="100000">
                  <a:srgbClr val="CC9900">
                    <a:alpha val="100000"/>
                  </a:srgbClr>
                </a:gs>
              </a:gsLst>
              <a:lin ang="5400000" scaled="1"/>
              <a:tileRect/>
            </a:gradFill>
            <a:ln w="12700" cap="rnd" cmpd="sng">
              <a:solidFill>
                <a:srgbClr val="996633">
                  <a:alpha val="100000"/>
                </a:srgbClr>
              </a:solidFill>
              <a:prstDash val="solid"/>
              <a:round/>
              <a:headEnd type="none" w="sm" len="sm"/>
              <a:tailEnd type="none" w="sm" len="sm"/>
            </a:ln>
          </p:spPr>
          <p:txBody>
            <a:bodyPr/>
            <a:lstStyle/>
            <a:p>
              <a:endParaRPr lang="zh-CN" altLang="en-US"/>
            </a:p>
          </p:txBody>
        </p:sp>
        <p:grpSp>
          <p:nvGrpSpPr>
            <p:cNvPr id="2058" name="Group 7"/>
            <p:cNvGrpSpPr/>
            <p:nvPr/>
          </p:nvGrpSpPr>
          <p:grpSpPr>
            <a:xfrm>
              <a:off x="4800" y="3198"/>
              <a:ext cx="864" cy="1008"/>
              <a:chOff x="0" y="3182"/>
              <a:chExt cx="808" cy="998"/>
            </a:xfrm>
          </p:grpSpPr>
          <p:grpSp>
            <p:nvGrpSpPr>
              <p:cNvPr id="2066" name="Group 8"/>
              <p:cNvGrpSpPr/>
              <p:nvPr/>
            </p:nvGrpSpPr>
            <p:grpSpPr>
              <a:xfrm>
                <a:off x="0" y="3182"/>
                <a:ext cx="506" cy="927"/>
                <a:chOff x="1685" y="1023"/>
                <a:chExt cx="506" cy="927"/>
              </a:xfrm>
            </p:grpSpPr>
            <p:sp>
              <p:nvSpPr>
                <p:cNvPr id="2079" name="Freeform 9"/>
                <p:cNvSpPr/>
                <p:nvPr/>
              </p:nvSpPr>
              <p:spPr>
                <a:xfrm>
                  <a:off x="1733" y="1329"/>
                  <a:ext cx="76" cy="621"/>
                </a:xfrm>
                <a:custGeom>
                  <a:avLst/>
                  <a:gdLst>
                    <a:gd name="txL" fmla="*/ 0 w 76"/>
                    <a:gd name="txT" fmla="*/ 0 h 621"/>
                    <a:gd name="txR" fmla="*/ 76 w 76"/>
                    <a:gd name="txB" fmla="*/ 621 h 621"/>
                  </a:gdLst>
                  <a:ahLst/>
                  <a:cxnLst>
                    <a:cxn ang="0">
                      <a:pos x="0" y="54"/>
                    </a:cxn>
                    <a:cxn ang="0">
                      <a:pos x="11" y="269"/>
                    </a:cxn>
                    <a:cxn ang="0">
                      <a:pos x="22" y="442"/>
                    </a:cxn>
                    <a:cxn ang="0">
                      <a:pos x="30" y="570"/>
                    </a:cxn>
                    <a:cxn ang="0">
                      <a:pos x="28" y="620"/>
                    </a:cxn>
                    <a:cxn ang="0">
                      <a:pos x="44" y="620"/>
                    </a:cxn>
                    <a:cxn ang="0">
                      <a:pos x="49" y="546"/>
                    </a:cxn>
                    <a:cxn ang="0">
                      <a:pos x="52" y="434"/>
                    </a:cxn>
                    <a:cxn ang="0">
                      <a:pos x="58" y="329"/>
                    </a:cxn>
                    <a:cxn ang="0">
                      <a:pos x="61" y="250"/>
                    </a:cxn>
                    <a:cxn ang="0">
                      <a:pos x="67" y="135"/>
                    </a:cxn>
                    <a:cxn ang="0">
                      <a:pos x="75" y="36"/>
                    </a:cxn>
                    <a:cxn ang="0">
                      <a:pos x="70" y="11"/>
                    </a:cxn>
                    <a:cxn ang="0">
                      <a:pos x="62" y="0"/>
                    </a:cxn>
                    <a:cxn ang="0">
                      <a:pos x="53" y="121"/>
                    </a:cxn>
                    <a:cxn ang="0">
                      <a:pos x="45" y="224"/>
                    </a:cxn>
                    <a:cxn ang="0">
                      <a:pos x="43" y="305"/>
                    </a:cxn>
                    <a:cxn ang="0">
                      <a:pos x="40" y="390"/>
                    </a:cxn>
                    <a:cxn ang="0">
                      <a:pos x="34" y="475"/>
                    </a:cxn>
                    <a:cxn ang="0">
                      <a:pos x="25" y="327"/>
                    </a:cxn>
                    <a:cxn ang="0">
                      <a:pos x="15" y="187"/>
                    </a:cxn>
                    <a:cxn ang="0">
                      <a:pos x="0" y="54"/>
                    </a:cxn>
                  </a:cxnLst>
                  <a:rect l="txL" t="txT" r="txR" b="tx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195"/>
                  </a:srgbClr>
                </a:solidFill>
                <a:ln w="9525">
                  <a:noFill/>
                </a:ln>
              </p:spPr>
              <p:txBody>
                <a:bodyPr/>
                <a:lstStyle/>
                <a:p>
                  <a:endParaRPr lang="zh-CN" altLang="en-US"/>
                </a:p>
              </p:txBody>
            </p:sp>
            <p:sp>
              <p:nvSpPr>
                <p:cNvPr id="2080" name="Freeform 10"/>
                <p:cNvSpPr/>
                <p:nvPr/>
              </p:nvSpPr>
              <p:spPr>
                <a:xfrm>
                  <a:off x="1790" y="1583"/>
                  <a:ext cx="120" cy="349"/>
                </a:xfrm>
                <a:custGeom>
                  <a:avLst/>
                  <a:gdLst>
                    <a:gd name="txL" fmla="*/ 0 w 120"/>
                    <a:gd name="txT" fmla="*/ 0 h 349"/>
                    <a:gd name="txR" fmla="*/ 120 w 120"/>
                    <a:gd name="txB" fmla="*/ 349 h 349"/>
                  </a:gdLst>
                  <a:ahLst/>
                  <a:cxnLst>
                    <a:cxn ang="0">
                      <a:pos x="0" y="161"/>
                    </a:cxn>
                    <a:cxn ang="0">
                      <a:pos x="10" y="232"/>
                    </a:cxn>
                    <a:cxn ang="0">
                      <a:pos x="20" y="289"/>
                    </a:cxn>
                    <a:cxn ang="0">
                      <a:pos x="26" y="331"/>
                    </a:cxn>
                    <a:cxn ang="0">
                      <a:pos x="25" y="348"/>
                    </a:cxn>
                    <a:cxn ang="0">
                      <a:pos x="39" y="348"/>
                    </a:cxn>
                    <a:cxn ang="0">
                      <a:pos x="43" y="323"/>
                    </a:cxn>
                    <a:cxn ang="0">
                      <a:pos x="45" y="286"/>
                    </a:cxn>
                    <a:cxn ang="0">
                      <a:pos x="51" y="252"/>
                    </a:cxn>
                    <a:cxn ang="0">
                      <a:pos x="54" y="226"/>
                    </a:cxn>
                    <a:cxn ang="0">
                      <a:pos x="59" y="188"/>
                    </a:cxn>
                    <a:cxn ang="0">
                      <a:pos x="66" y="156"/>
                    </a:cxn>
                    <a:cxn ang="0">
                      <a:pos x="71" y="127"/>
                    </a:cxn>
                    <a:cxn ang="0">
                      <a:pos x="77" y="96"/>
                    </a:cxn>
                    <a:cxn ang="0">
                      <a:pos x="86" y="66"/>
                    </a:cxn>
                    <a:cxn ang="0">
                      <a:pos x="96" y="40"/>
                    </a:cxn>
                    <a:cxn ang="0">
                      <a:pos x="113" y="15"/>
                    </a:cxn>
                    <a:cxn ang="0">
                      <a:pos x="119" y="5"/>
                    </a:cxn>
                    <a:cxn ang="0">
                      <a:pos x="112" y="0"/>
                    </a:cxn>
                    <a:cxn ang="0">
                      <a:pos x="101" y="10"/>
                    </a:cxn>
                    <a:cxn ang="0">
                      <a:pos x="86" y="33"/>
                    </a:cxn>
                    <a:cxn ang="0">
                      <a:pos x="75" y="57"/>
                    </a:cxn>
                    <a:cxn ang="0">
                      <a:pos x="66" y="81"/>
                    </a:cxn>
                    <a:cxn ang="0">
                      <a:pos x="60" y="113"/>
                    </a:cxn>
                    <a:cxn ang="0">
                      <a:pos x="55" y="144"/>
                    </a:cxn>
                    <a:cxn ang="0">
                      <a:pos x="47" y="184"/>
                    </a:cxn>
                    <a:cxn ang="0">
                      <a:pos x="40" y="217"/>
                    </a:cxn>
                    <a:cxn ang="0">
                      <a:pos x="37" y="244"/>
                    </a:cxn>
                    <a:cxn ang="0">
                      <a:pos x="36" y="272"/>
                    </a:cxn>
                    <a:cxn ang="0">
                      <a:pos x="30" y="300"/>
                    </a:cxn>
                    <a:cxn ang="0">
                      <a:pos x="22" y="251"/>
                    </a:cxn>
                    <a:cxn ang="0">
                      <a:pos x="13" y="205"/>
                    </a:cxn>
                    <a:cxn ang="0">
                      <a:pos x="0" y="161"/>
                    </a:cxn>
                  </a:cxnLst>
                  <a:rect l="txL" t="txT" r="txR" b="tx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195"/>
                  </a:srgbClr>
                </a:solidFill>
                <a:ln w="9525">
                  <a:noFill/>
                </a:ln>
              </p:spPr>
              <p:txBody>
                <a:bodyPr/>
                <a:lstStyle/>
                <a:p>
                  <a:endParaRPr lang="zh-CN" altLang="en-US"/>
                </a:p>
              </p:txBody>
            </p:sp>
            <p:sp>
              <p:nvSpPr>
                <p:cNvPr id="2081" name="Freeform 11"/>
                <p:cNvSpPr/>
                <p:nvPr/>
              </p:nvSpPr>
              <p:spPr>
                <a:xfrm>
                  <a:off x="1685" y="1239"/>
                  <a:ext cx="266" cy="391"/>
                </a:xfrm>
                <a:custGeom>
                  <a:avLst/>
                  <a:gdLst>
                    <a:gd name="txL" fmla="*/ 0 w 266"/>
                    <a:gd name="txT" fmla="*/ 0 h 391"/>
                    <a:gd name="txR" fmla="*/ 266 w 266"/>
                    <a:gd name="txB" fmla="*/ 391 h 391"/>
                  </a:gdLst>
                  <a:ahLst/>
                  <a:cxnLst>
                    <a:cxn ang="0">
                      <a:pos x="107" y="123"/>
                    </a:cxn>
                    <a:cxn ang="0">
                      <a:pos x="116" y="135"/>
                    </a:cxn>
                    <a:cxn ang="0">
                      <a:pos x="163" y="114"/>
                    </a:cxn>
                    <a:cxn ang="0">
                      <a:pos x="211" y="81"/>
                    </a:cxn>
                    <a:cxn ang="0">
                      <a:pos x="233" y="46"/>
                    </a:cxn>
                    <a:cxn ang="0">
                      <a:pos x="220" y="76"/>
                    </a:cxn>
                    <a:cxn ang="0">
                      <a:pos x="183" y="109"/>
                    </a:cxn>
                    <a:cxn ang="0">
                      <a:pos x="142" y="138"/>
                    </a:cxn>
                    <a:cxn ang="0">
                      <a:pos x="102" y="159"/>
                    </a:cxn>
                    <a:cxn ang="0">
                      <a:pos x="119" y="178"/>
                    </a:cxn>
                    <a:cxn ang="0">
                      <a:pos x="155" y="180"/>
                    </a:cxn>
                    <a:cxn ang="0">
                      <a:pos x="202" y="187"/>
                    </a:cxn>
                    <a:cxn ang="0">
                      <a:pos x="239" y="204"/>
                    </a:cxn>
                    <a:cxn ang="0">
                      <a:pos x="251" y="215"/>
                    </a:cxn>
                    <a:cxn ang="0">
                      <a:pos x="213" y="204"/>
                    </a:cxn>
                    <a:cxn ang="0">
                      <a:pos x="162" y="198"/>
                    </a:cxn>
                    <a:cxn ang="0">
                      <a:pos x="114" y="195"/>
                    </a:cxn>
                    <a:cxn ang="0">
                      <a:pos x="88" y="203"/>
                    </a:cxn>
                    <a:cxn ang="0">
                      <a:pos x="93" y="248"/>
                    </a:cxn>
                    <a:cxn ang="0">
                      <a:pos x="93" y="307"/>
                    </a:cxn>
                    <a:cxn ang="0">
                      <a:pos x="77" y="354"/>
                    </a:cxn>
                    <a:cxn ang="0">
                      <a:pos x="46" y="390"/>
                    </a:cxn>
                    <a:cxn ang="0">
                      <a:pos x="50" y="346"/>
                    </a:cxn>
                    <a:cxn ang="0">
                      <a:pos x="61" y="299"/>
                    </a:cxn>
                    <a:cxn ang="0">
                      <a:pos x="67" y="238"/>
                    </a:cxn>
                    <a:cxn ang="0">
                      <a:pos x="64" y="198"/>
                    </a:cxn>
                    <a:cxn ang="0">
                      <a:pos x="48" y="221"/>
                    </a:cxn>
                    <a:cxn ang="0">
                      <a:pos x="39" y="273"/>
                    </a:cxn>
                    <a:cxn ang="0">
                      <a:pos x="32" y="325"/>
                    </a:cxn>
                    <a:cxn ang="0">
                      <a:pos x="10" y="364"/>
                    </a:cxn>
                    <a:cxn ang="0">
                      <a:pos x="2" y="364"/>
                    </a:cxn>
                    <a:cxn ang="0">
                      <a:pos x="2" y="324"/>
                    </a:cxn>
                    <a:cxn ang="0">
                      <a:pos x="17" y="287"/>
                    </a:cxn>
                    <a:cxn ang="0">
                      <a:pos x="34" y="239"/>
                    </a:cxn>
                    <a:cxn ang="0">
                      <a:pos x="42" y="204"/>
                    </a:cxn>
                    <a:cxn ang="0">
                      <a:pos x="26" y="182"/>
                    </a:cxn>
                    <a:cxn ang="0">
                      <a:pos x="2" y="184"/>
                    </a:cxn>
                    <a:cxn ang="0">
                      <a:pos x="2" y="184"/>
                    </a:cxn>
                    <a:cxn ang="0">
                      <a:pos x="2" y="184"/>
                    </a:cxn>
                    <a:cxn ang="0">
                      <a:pos x="2" y="184"/>
                    </a:cxn>
                    <a:cxn ang="0">
                      <a:pos x="2" y="184"/>
                    </a:cxn>
                    <a:cxn ang="0">
                      <a:pos x="2" y="184"/>
                    </a:cxn>
                    <a:cxn ang="0">
                      <a:pos x="13" y="161"/>
                    </a:cxn>
                    <a:cxn ang="0">
                      <a:pos x="13" y="138"/>
                    </a:cxn>
                    <a:cxn ang="0">
                      <a:pos x="2" y="105"/>
                    </a:cxn>
                    <a:cxn ang="0">
                      <a:pos x="2" y="105"/>
                    </a:cxn>
                    <a:cxn ang="0">
                      <a:pos x="2" y="105"/>
                    </a:cxn>
                    <a:cxn ang="0">
                      <a:pos x="2" y="105"/>
                    </a:cxn>
                    <a:cxn ang="0">
                      <a:pos x="24" y="122"/>
                    </a:cxn>
                    <a:cxn ang="0">
                      <a:pos x="53" y="157"/>
                    </a:cxn>
                    <a:cxn ang="0">
                      <a:pos x="55" y="130"/>
                    </a:cxn>
                    <a:cxn ang="0">
                      <a:pos x="24" y="91"/>
                    </a:cxn>
                    <a:cxn ang="0">
                      <a:pos x="2" y="65"/>
                    </a:cxn>
                    <a:cxn ang="0">
                      <a:pos x="2" y="65"/>
                    </a:cxn>
                    <a:cxn ang="0">
                      <a:pos x="2" y="48"/>
                    </a:cxn>
                    <a:cxn ang="0">
                      <a:pos x="30" y="87"/>
                    </a:cxn>
                    <a:cxn ang="0">
                      <a:pos x="61" y="138"/>
                    </a:cxn>
                    <a:cxn ang="0">
                      <a:pos x="80" y="127"/>
                    </a:cxn>
                    <a:cxn ang="0">
                      <a:pos x="106" y="87"/>
                    </a:cxn>
                    <a:cxn ang="0">
                      <a:pos x="139" y="39"/>
                    </a:cxn>
                    <a:cxn ang="0">
                      <a:pos x="165" y="6"/>
                    </a:cxn>
                    <a:cxn ang="0">
                      <a:pos x="163" y="29"/>
                    </a:cxn>
                    <a:cxn ang="0">
                      <a:pos x="137" y="76"/>
                    </a:cxn>
                  </a:cxnLst>
                  <a:rect l="txL" t="txT" r="txR" b="tx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64"/>
                      </a:lnTo>
                      <a:lnTo>
                        <a:pt x="2" y="34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6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44"/>
                      </a:lnTo>
                      <a:lnTo>
                        <a:pt x="2" y="65"/>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195"/>
                  </a:srgbClr>
                </a:solidFill>
                <a:ln w="9525">
                  <a:noFill/>
                </a:ln>
              </p:spPr>
              <p:txBody>
                <a:bodyPr/>
                <a:lstStyle/>
                <a:p>
                  <a:endParaRPr lang="zh-CN" altLang="en-US"/>
                </a:p>
              </p:txBody>
            </p:sp>
            <p:grpSp>
              <p:nvGrpSpPr>
                <p:cNvPr id="2082" name="Group 12"/>
                <p:cNvGrpSpPr/>
                <p:nvPr/>
              </p:nvGrpSpPr>
              <p:grpSpPr>
                <a:xfrm>
                  <a:off x="1707" y="1466"/>
                  <a:ext cx="484" cy="368"/>
                  <a:chOff x="1707" y="1466"/>
                  <a:chExt cx="484" cy="368"/>
                </a:xfrm>
              </p:grpSpPr>
              <p:sp>
                <p:nvSpPr>
                  <p:cNvPr id="2084" name="Freeform 13"/>
                  <p:cNvSpPr/>
                  <p:nvPr/>
                </p:nvSpPr>
                <p:spPr>
                  <a:xfrm>
                    <a:off x="1751" y="1466"/>
                    <a:ext cx="440" cy="342"/>
                  </a:xfrm>
                  <a:custGeom>
                    <a:avLst/>
                    <a:gdLst>
                      <a:gd name="txL" fmla="*/ 0 w 440"/>
                      <a:gd name="txT" fmla="*/ 0 h 342"/>
                      <a:gd name="txR" fmla="*/ 440 w 440"/>
                      <a:gd name="txB" fmla="*/ 342 h 342"/>
                    </a:gdLst>
                    <a:ahLst/>
                    <a:cxnLst>
                      <a:cxn ang="0">
                        <a:pos x="167" y="42"/>
                      </a:cxn>
                      <a:cxn ang="0">
                        <a:pos x="202" y="14"/>
                      </a:cxn>
                      <a:cxn ang="0">
                        <a:pos x="245" y="3"/>
                      </a:cxn>
                      <a:cxn ang="0">
                        <a:pos x="292" y="2"/>
                      </a:cxn>
                      <a:cxn ang="0">
                        <a:pos x="304" y="7"/>
                      </a:cxn>
                      <a:cxn ang="0">
                        <a:pos x="272" y="15"/>
                      </a:cxn>
                      <a:cxn ang="0">
                        <a:pos x="236" y="26"/>
                      </a:cxn>
                      <a:cxn ang="0">
                        <a:pos x="195" y="55"/>
                      </a:cxn>
                      <a:cxn ang="0">
                        <a:pos x="191" y="94"/>
                      </a:cxn>
                      <a:cxn ang="0">
                        <a:pos x="252" y="70"/>
                      </a:cxn>
                      <a:cxn ang="0">
                        <a:pos x="301" y="67"/>
                      </a:cxn>
                      <a:cxn ang="0">
                        <a:pos x="354" y="72"/>
                      </a:cxn>
                      <a:cxn ang="0">
                        <a:pos x="416" y="79"/>
                      </a:cxn>
                      <a:cxn ang="0">
                        <a:pos x="417" y="80"/>
                      </a:cxn>
                      <a:cxn ang="0">
                        <a:pos x="357" y="83"/>
                      </a:cxn>
                      <a:cxn ang="0">
                        <a:pos x="302" y="84"/>
                      </a:cxn>
                      <a:cxn ang="0">
                        <a:pos x="254" y="90"/>
                      </a:cxn>
                      <a:cxn ang="0">
                        <a:pos x="200" y="103"/>
                      </a:cxn>
                      <a:cxn ang="0">
                        <a:pos x="222" y="123"/>
                      </a:cxn>
                      <a:cxn ang="0">
                        <a:pos x="238" y="142"/>
                      </a:cxn>
                      <a:cxn ang="0">
                        <a:pos x="184" y="125"/>
                      </a:cxn>
                      <a:cxn ang="0">
                        <a:pos x="173" y="136"/>
                      </a:cxn>
                      <a:cxn ang="0">
                        <a:pos x="232" y="145"/>
                      </a:cxn>
                      <a:cxn ang="0">
                        <a:pos x="282" y="157"/>
                      </a:cxn>
                      <a:cxn ang="0">
                        <a:pos x="321" y="190"/>
                      </a:cxn>
                      <a:cxn ang="0">
                        <a:pos x="351" y="234"/>
                      </a:cxn>
                      <a:cxn ang="0">
                        <a:pos x="344" y="242"/>
                      </a:cxn>
                      <a:cxn ang="0">
                        <a:pos x="304" y="214"/>
                      </a:cxn>
                      <a:cxn ang="0">
                        <a:pos x="259" y="183"/>
                      </a:cxn>
                      <a:cxn ang="0">
                        <a:pos x="211" y="162"/>
                      </a:cxn>
                      <a:cxn ang="0">
                        <a:pos x="180" y="155"/>
                      </a:cxn>
                      <a:cxn ang="0">
                        <a:pos x="206" y="189"/>
                      </a:cxn>
                      <a:cxn ang="0">
                        <a:pos x="238" y="234"/>
                      </a:cxn>
                      <a:cxn ang="0">
                        <a:pos x="256" y="275"/>
                      </a:cxn>
                      <a:cxn ang="0">
                        <a:pos x="255" y="313"/>
                      </a:cxn>
                      <a:cxn ang="0">
                        <a:pos x="232" y="271"/>
                      </a:cxn>
                      <a:cxn ang="0">
                        <a:pos x="208" y="226"/>
                      </a:cxn>
                      <a:cxn ang="0">
                        <a:pos x="181" y="185"/>
                      </a:cxn>
                      <a:cxn ang="0">
                        <a:pos x="157" y="149"/>
                      </a:cxn>
                      <a:cxn ang="0">
                        <a:pos x="115" y="170"/>
                      </a:cxn>
                      <a:cxn ang="0">
                        <a:pos x="80" y="221"/>
                      </a:cxn>
                      <a:cxn ang="0">
                        <a:pos x="51" y="273"/>
                      </a:cxn>
                      <a:cxn ang="0">
                        <a:pos x="18" y="321"/>
                      </a:cxn>
                      <a:cxn ang="0">
                        <a:pos x="8" y="315"/>
                      </a:cxn>
                      <a:cxn ang="0">
                        <a:pos x="47" y="255"/>
                      </a:cxn>
                      <a:cxn ang="0">
                        <a:pos x="82" y="208"/>
                      </a:cxn>
                      <a:cxn ang="0">
                        <a:pos x="112" y="162"/>
                      </a:cxn>
                      <a:cxn ang="0">
                        <a:pos x="139" y="126"/>
                      </a:cxn>
                      <a:cxn ang="0">
                        <a:pos x="99" y="83"/>
                      </a:cxn>
                      <a:cxn ang="0">
                        <a:pos x="43" y="60"/>
                      </a:cxn>
                      <a:cxn ang="0">
                        <a:pos x="20" y="47"/>
                      </a:cxn>
                      <a:cxn ang="0">
                        <a:pos x="63" y="61"/>
                      </a:cxn>
                      <a:cxn ang="0">
                        <a:pos x="122" y="90"/>
                      </a:cxn>
                    </a:cxnLst>
                    <a:rect l="txL" t="txT" r="txR" b="tx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195"/>
                    </a:srgbClr>
                  </a:solidFill>
                  <a:ln w="9525">
                    <a:noFill/>
                  </a:ln>
                </p:spPr>
                <p:txBody>
                  <a:bodyPr/>
                  <a:lstStyle/>
                  <a:p>
                    <a:endParaRPr lang="zh-CN" altLang="en-US"/>
                  </a:p>
                </p:txBody>
              </p:sp>
              <p:sp>
                <p:nvSpPr>
                  <p:cNvPr id="2085" name="Freeform 14"/>
                  <p:cNvSpPr/>
                  <p:nvPr/>
                </p:nvSpPr>
                <p:spPr>
                  <a:xfrm>
                    <a:off x="1900" y="1641"/>
                    <a:ext cx="39" cy="193"/>
                  </a:xfrm>
                  <a:custGeom>
                    <a:avLst/>
                    <a:gdLst>
                      <a:gd name="txL" fmla="*/ 0 w 39"/>
                      <a:gd name="txT" fmla="*/ 0 h 193"/>
                      <a:gd name="txR" fmla="*/ 39 w 39"/>
                      <a:gd name="txB" fmla="*/ 193 h 193"/>
                    </a:gdLst>
                    <a:ahLst/>
                    <a:cxnLst>
                      <a:cxn ang="0">
                        <a:pos x="20" y="0"/>
                      </a:cxn>
                      <a:cxn ang="0">
                        <a:pos x="25" y="9"/>
                      </a:cxn>
                      <a:cxn ang="0">
                        <a:pos x="28" y="15"/>
                      </a:cxn>
                      <a:cxn ang="0">
                        <a:pos x="34" y="24"/>
                      </a:cxn>
                      <a:cxn ang="0">
                        <a:pos x="36" y="33"/>
                      </a:cxn>
                      <a:cxn ang="0">
                        <a:pos x="37" y="43"/>
                      </a:cxn>
                      <a:cxn ang="0">
                        <a:pos x="37" y="56"/>
                      </a:cxn>
                      <a:cxn ang="0">
                        <a:pos x="38" y="64"/>
                      </a:cxn>
                      <a:cxn ang="0">
                        <a:pos x="37" y="75"/>
                      </a:cxn>
                      <a:cxn ang="0">
                        <a:pos x="36" y="86"/>
                      </a:cxn>
                      <a:cxn ang="0">
                        <a:pos x="34" y="97"/>
                      </a:cxn>
                      <a:cxn ang="0">
                        <a:pos x="31" y="113"/>
                      </a:cxn>
                      <a:cxn ang="0">
                        <a:pos x="29" y="122"/>
                      </a:cxn>
                      <a:cxn ang="0">
                        <a:pos x="24" y="132"/>
                      </a:cxn>
                      <a:cxn ang="0">
                        <a:pos x="18" y="144"/>
                      </a:cxn>
                      <a:cxn ang="0">
                        <a:pos x="12" y="155"/>
                      </a:cxn>
                      <a:cxn ang="0">
                        <a:pos x="7" y="165"/>
                      </a:cxn>
                      <a:cxn ang="0">
                        <a:pos x="3" y="174"/>
                      </a:cxn>
                      <a:cxn ang="0">
                        <a:pos x="0" y="192"/>
                      </a:cxn>
                      <a:cxn ang="0">
                        <a:pos x="1" y="174"/>
                      </a:cxn>
                      <a:cxn ang="0">
                        <a:pos x="3" y="162"/>
                      </a:cxn>
                      <a:cxn ang="0">
                        <a:pos x="4" y="151"/>
                      </a:cxn>
                      <a:cxn ang="0">
                        <a:pos x="5" y="139"/>
                      </a:cxn>
                      <a:cxn ang="0">
                        <a:pos x="7" y="124"/>
                      </a:cxn>
                      <a:cxn ang="0">
                        <a:pos x="10" y="113"/>
                      </a:cxn>
                      <a:cxn ang="0">
                        <a:pos x="12" y="102"/>
                      </a:cxn>
                      <a:cxn ang="0">
                        <a:pos x="15" y="93"/>
                      </a:cxn>
                      <a:cxn ang="0">
                        <a:pos x="18" y="82"/>
                      </a:cxn>
                      <a:cxn ang="0">
                        <a:pos x="20" y="72"/>
                      </a:cxn>
                      <a:cxn ang="0">
                        <a:pos x="22" y="61"/>
                      </a:cxn>
                      <a:cxn ang="0">
                        <a:pos x="23" y="52"/>
                      </a:cxn>
                      <a:cxn ang="0">
                        <a:pos x="24" y="41"/>
                      </a:cxn>
                      <a:cxn ang="0">
                        <a:pos x="24" y="30"/>
                      </a:cxn>
                      <a:cxn ang="0">
                        <a:pos x="24" y="15"/>
                      </a:cxn>
                      <a:cxn ang="0">
                        <a:pos x="22" y="8"/>
                      </a:cxn>
                      <a:cxn ang="0">
                        <a:pos x="20" y="0"/>
                      </a:cxn>
                    </a:cxnLst>
                    <a:rect l="txL" t="txT" r="txR" b="tx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195"/>
                    </a:srgbClr>
                  </a:solidFill>
                  <a:ln w="9525">
                    <a:noFill/>
                  </a:ln>
                </p:spPr>
                <p:txBody>
                  <a:bodyPr/>
                  <a:lstStyle/>
                  <a:p>
                    <a:endParaRPr lang="zh-CN" altLang="en-US"/>
                  </a:p>
                </p:txBody>
              </p:sp>
              <p:sp>
                <p:nvSpPr>
                  <p:cNvPr id="2086" name="Freeform 15"/>
                  <p:cNvSpPr/>
                  <p:nvPr/>
                </p:nvSpPr>
                <p:spPr>
                  <a:xfrm>
                    <a:off x="1716" y="1535"/>
                    <a:ext cx="171" cy="50"/>
                  </a:xfrm>
                  <a:custGeom>
                    <a:avLst/>
                    <a:gdLst>
                      <a:gd name="txL" fmla="*/ 0 w 171"/>
                      <a:gd name="txT" fmla="*/ 0 h 50"/>
                      <a:gd name="txR" fmla="*/ 171 w 171"/>
                      <a:gd name="txB" fmla="*/ 50 h 50"/>
                    </a:gdLst>
                    <a:ahLst/>
                    <a:cxnLst>
                      <a:cxn ang="0">
                        <a:pos x="170" y="49"/>
                      </a:cxn>
                      <a:cxn ang="0">
                        <a:pos x="167" y="40"/>
                      </a:cxn>
                      <a:cxn ang="0">
                        <a:pos x="163" y="33"/>
                      </a:cxn>
                      <a:cxn ang="0">
                        <a:pos x="160" y="31"/>
                      </a:cxn>
                      <a:cxn ang="0">
                        <a:pos x="153" y="29"/>
                      </a:cxn>
                      <a:cxn ang="0">
                        <a:pos x="147" y="27"/>
                      </a:cxn>
                      <a:cxn ang="0">
                        <a:pos x="140" y="29"/>
                      </a:cxn>
                      <a:cxn ang="0">
                        <a:pos x="132" y="30"/>
                      </a:cxn>
                      <a:cxn ang="0">
                        <a:pos x="123" y="27"/>
                      </a:cxn>
                      <a:cxn ang="0">
                        <a:pos x="111" y="22"/>
                      </a:cxn>
                      <a:cxn ang="0">
                        <a:pos x="100" y="18"/>
                      </a:cxn>
                      <a:cxn ang="0">
                        <a:pos x="92" y="16"/>
                      </a:cxn>
                      <a:cxn ang="0">
                        <a:pos x="80" y="12"/>
                      </a:cxn>
                      <a:cxn ang="0">
                        <a:pos x="67" y="8"/>
                      </a:cxn>
                      <a:cxn ang="0">
                        <a:pos x="55" y="5"/>
                      </a:cxn>
                      <a:cxn ang="0">
                        <a:pos x="42" y="1"/>
                      </a:cxn>
                      <a:cxn ang="0">
                        <a:pos x="28" y="1"/>
                      </a:cxn>
                      <a:cxn ang="0">
                        <a:pos x="15" y="0"/>
                      </a:cxn>
                      <a:cxn ang="0">
                        <a:pos x="12" y="1"/>
                      </a:cxn>
                      <a:cxn ang="0">
                        <a:pos x="7" y="4"/>
                      </a:cxn>
                      <a:cxn ang="0">
                        <a:pos x="3" y="7"/>
                      </a:cxn>
                      <a:cxn ang="0">
                        <a:pos x="0" y="11"/>
                      </a:cxn>
                      <a:cxn ang="0">
                        <a:pos x="5" y="11"/>
                      </a:cxn>
                      <a:cxn ang="0">
                        <a:pos x="12" y="12"/>
                      </a:cxn>
                      <a:cxn ang="0">
                        <a:pos x="19" y="12"/>
                      </a:cxn>
                      <a:cxn ang="0">
                        <a:pos x="23" y="11"/>
                      </a:cxn>
                      <a:cxn ang="0">
                        <a:pos x="30" y="11"/>
                      </a:cxn>
                      <a:cxn ang="0">
                        <a:pos x="39" y="11"/>
                      </a:cxn>
                      <a:cxn ang="0">
                        <a:pos x="51" y="11"/>
                      </a:cxn>
                      <a:cxn ang="0">
                        <a:pos x="61" y="12"/>
                      </a:cxn>
                      <a:cxn ang="0">
                        <a:pos x="71" y="14"/>
                      </a:cxn>
                      <a:cxn ang="0">
                        <a:pos x="81" y="15"/>
                      </a:cxn>
                      <a:cxn ang="0">
                        <a:pos x="91" y="16"/>
                      </a:cxn>
                      <a:cxn ang="0">
                        <a:pos x="99" y="19"/>
                      </a:cxn>
                      <a:cxn ang="0">
                        <a:pos x="108" y="23"/>
                      </a:cxn>
                      <a:cxn ang="0">
                        <a:pos x="116" y="27"/>
                      </a:cxn>
                      <a:cxn ang="0">
                        <a:pos x="125" y="31"/>
                      </a:cxn>
                      <a:cxn ang="0">
                        <a:pos x="129" y="32"/>
                      </a:cxn>
                      <a:cxn ang="0">
                        <a:pos x="134" y="31"/>
                      </a:cxn>
                      <a:cxn ang="0">
                        <a:pos x="140" y="34"/>
                      </a:cxn>
                      <a:cxn ang="0">
                        <a:pos x="146" y="37"/>
                      </a:cxn>
                      <a:cxn ang="0">
                        <a:pos x="152" y="40"/>
                      </a:cxn>
                      <a:cxn ang="0">
                        <a:pos x="161" y="44"/>
                      </a:cxn>
                      <a:cxn ang="0">
                        <a:pos x="167" y="46"/>
                      </a:cxn>
                      <a:cxn ang="0">
                        <a:pos x="170" y="49"/>
                      </a:cxn>
                    </a:cxnLst>
                    <a:rect l="txL" t="txT" r="txR" b="tx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195"/>
                    </a:srgbClr>
                  </a:solidFill>
                  <a:ln w="9525">
                    <a:noFill/>
                  </a:ln>
                </p:spPr>
                <p:txBody>
                  <a:bodyPr/>
                  <a:lstStyle/>
                  <a:p>
                    <a:endParaRPr lang="zh-CN" altLang="en-US"/>
                  </a:p>
                </p:txBody>
              </p:sp>
              <p:sp>
                <p:nvSpPr>
                  <p:cNvPr id="2087" name="Freeform 16"/>
                  <p:cNvSpPr/>
                  <p:nvPr/>
                </p:nvSpPr>
                <p:spPr>
                  <a:xfrm>
                    <a:off x="1707" y="1563"/>
                    <a:ext cx="177" cy="21"/>
                  </a:xfrm>
                  <a:custGeom>
                    <a:avLst/>
                    <a:gdLst>
                      <a:gd name="txL" fmla="*/ 0 w 177"/>
                      <a:gd name="txT" fmla="*/ 0 h 21"/>
                      <a:gd name="txR" fmla="*/ 177 w 177"/>
                      <a:gd name="txB" fmla="*/ 21 h 21"/>
                    </a:gdLst>
                    <a:ahLst/>
                    <a:cxnLst>
                      <a:cxn ang="0">
                        <a:pos x="176" y="20"/>
                      </a:cxn>
                      <a:cxn ang="0">
                        <a:pos x="171" y="18"/>
                      </a:cxn>
                      <a:cxn ang="0">
                        <a:pos x="166" y="16"/>
                      </a:cxn>
                      <a:cxn ang="0">
                        <a:pos x="161" y="13"/>
                      </a:cxn>
                      <a:cxn ang="0">
                        <a:pos x="155" y="12"/>
                      </a:cxn>
                      <a:cxn ang="0">
                        <a:pos x="149" y="10"/>
                      </a:cxn>
                      <a:cxn ang="0">
                        <a:pos x="141" y="6"/>
                      </a:cxn>
                      <a:cxn ang="0">
                        <a:pos x="134" y="3"/>
                      </a:cxn>
                      <a:cxn ang="0">
                        <a:pos x="128" y="2"/>
                      </a:cxn>
                      <a:cxn ang="0">
                        <a:pos x="120" y="3"/>
                      </a:cxn>
                      <a:cxn ang="0">
                        <a:pos x="110" y="5"/>
                      </a:cxn>
                      <a:cxn ang="0">
                        <a:pos x="106" y="5"/>
                      </a:cxn>
                      <a:cxn ang="0">
                        <a:pos x="93" y="3"/>
                      </a:cxn>
                      <a:cxn ang="0">
                        <a:pos x="78" y="1"/>
                      </a:cxn>
                      <a:cxn ang="0">
                        <a:pos x="69" y="0"/>
                      </a:cxn>
                      <a:cxn ang="0">
                        <a:pos x="57" y="0"/>
                      </a:cxn>
                      <a:cxn ang="0">
                        <a:pos x="44" y="0"/>
                      </a:cxn>
                      <a:cxn ang="0">
                        <a:pos x="36" y="1"/>
                      </a:cxn>
                      <a:cxn ang="0">
                        <a:pos x="27" y="2"/>
                      </a:cxn>
                      <a:cxn ang="0">
                        <a:pos x="18" y="3"/>
                      </a:cxn>
                      <a:cxn ang="0">
                        <a:pos x="9" y="4"/>
                      </a:cxn>
                      <a:cxn ang="0">
                        <a:pos x="8" y="8"/>
                      </a:cxn>
                      <a:cxn ang="0">
                        <a:pos x="7" y="11"/>
                      </a:cxn>
                      <a:cxn ang="0">
                        <a:pos x="4" y="15"/>
                      </a:cxn>
                      <a:cxn ang="0">
                        <a:pos x="0" y="17"/>
                      </a:cxn>
                      <a:cxn ang="0">
                        <a:pos x="7" y="16"/>
                      </a:cxn>
                      <a:cxn ang="0">
                        <a:pos x="15" y="14"/>
                      </a:cxn>
                      <a:cxn ang="0">
                        <a:pos x="22" y="12"/>
                      </a:cxn>
                      <a:cxn ang="0">
                        <a:pos x="29" y="11"/>
                      </a:cxn>
                      <a:cxn ang="0">
                        <a:pos x="37" y="10"/>
                      </a:cxn>
                      <a:cxn ang="0">
                        <a:pos x="50" y="10"/>
                      </a:cxn>
                      <a:cxn ang="0">
                        <a:pos x="63" y="8"/>
                      </a:cxn>
                      <a:cxn ang="0">
                        <a:pos x="79" y="8"/>
                      </a:cxn>
                      <a:cxn ang="0">
                        <a:pos x="94" y="7"/>
                      </a:cxn>
                      <a:cxn ang="0">
                        <a:pos x="108" y="6"/>
                      </a:cxn>
                      <a:cxn ang="0">
                        <a:pos x="120" y="7"/>
                      </a:cxn>
                      <a:cxn ang="0">
                        <a:pos x="129" y="10"/>
                      </a:cxn>
                      <a:cxn ang="0">
                        <a:pos x="138" y="12"/>
                      </a:cxn>
                      <a:cxn ang="0">
                        <a:pos x="148" y="14"/>
                      </a:cxn>
                      <a:cxn ang="0">
                        <a:pos x="159" y="17"/>
                      </a:cxn>
                      <a:cxn ang="0">
                        <a:pos x="167" y="18"/>
                      </a:cxn>
                      <a:cxn ang="0">
                        <a:pos x="176" y="20"/>
                      </a:cxn>
                    </a:cxnLst>
                    <a:rect l="txL" t="txT" r="txR" b="tx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195"/>
                    </a:srgbClr>
                  </a:solidFill>
                  <a:ln w="9525">
                    <a:noFill/>
                  </a:ln>
                </p:spPr>
                <p:txBody>
                  <a:bodyPr/>
                  <a:lstStyle/>
                  <a:p>
                    <a:endParaRPr lang="zh-CN" altLang="en-US"/>
                  </a:p>
                </p:txBody>
              </p:sp>
            </p:grpSp>
            <p:sp>
              <p:nvSpPr>
                <p:cNvPr id="2083" name="Freeform 17"/>
                <p:cNvSpPr/>
                <p:nvPr/>
              </p:nvSpPr>
              <p:spPr>
                <a:xfrm>
                  <a:off x="1691" y="1023"/>
                  <a:ext cx="261" cy="374"/>
                </a:xfrm>
                <a:custGeom>
                  <a:avLst/>
                  <a:gdLst>
                    <a:gd name="txL" fmla="*/ 0 w 261"/>
                    <a:gd name="txT" fmla="*/ 0 h 374"/>
                    <a:gd name="txR" fmla="*/ 261 w 261"/>
                    <a:gd name="txB" fmla="*/ 374 h 374"/>
                  </a:gdLst>
                  <a:ahLst/>
                  <a:cxnLst>
                    <a:cxn ang="0">
                      <a:pos x="82" y="162"/>
                    </a:cxn>
                    <a:cxn ang="0">
                      <a:pos x="90" y="154"/>
                    </a:cxn>
                    <a:cxn ang="0">
                      <a:pos x="76" y="104"/>
                    </a:cxn>
                    <a:cxn ang="0">
                      <a:pos x="54" y="56"/>
                    </a:cxn>
                    <a:cxn ang="0">
                      <a:pos x="31" y="33"/>
                    </a:cxn>
                    <a:cxn ang="0">
                      <a:pos x="51" y="45"/>
                    </a:cxn>
                    <a:cxn ang="0">
                      <a:pos x="72" y="84"/>
                    </a:cxn>
                    <a:cxn ang="0">
                      <a:pos x="92" y="126"/>
                    </a:cxn>
                    <a:cxn ang="0">
                      <a:pos x="106" y="168"/>
                    </a:cxn>
                    <a:cxn ang="0">
                      <a:pos x="118" y="150"/>
                    </a:cxn>
                    <a:cxn ang="0">
                      <a:pos x="121" y="114"/>
                    </a:cxn>
                    <a:cxn ang="0">
                      <a:pos x="125" y="65"/>
                    </a:cxn>
                    <a:cxn ang="0">
                      <a:pos x="136" y="26"/>
                    </a:cxn>
                    <a:cxn ang="0">
                      <a:pos x="143" y="12"/>
                    </a:cxn>
                    <a:cxn ang="0">
                      <a:pos x="136" y="53"/>
                    </a:cxn>
                    <a:cxn ang="0">
                      <a:pos x="132" y="106"/>
                    </a:cxn>
                    <a:cxn ang="0">
                      <a:pos x="130" y="155"/>
                    </a:cxn>
                    <a:cxn ang="0">
                      <a:pos x="136" y="183"/>
                    </a:cxn>
                    <a:cxn ang="0">
                      <a:pos x="166" y="177"/>
                    </a:cxn>
                    <a:cxn ang="0">
                      <a:pos x="205" y="178"/>
                    </a:cxn>
                    <a:cxn ang="0">
                      <a:pos x="236" y="193"/>
                    </a:cxn>
                    <a:cxn ang="0">
                      <a:pos x="260" y="227"/>
                    </a:cxn>
                    <a:cxn ang="0">
                      <a:pos x="231" y="222"/>
                    </a:cxn>
                    <a:cxn ang="0">
                      <a:pos x="200" y="211"/>
                    </a:cxn>
                    <a:cxn ang="0">
                      <a:pos x="159" y="204"/>
                    </a:cxn>
                    <a:cxn ang="0">
                      <a:pos x="132" y="208"/>
                    </a:cxn>
                    <a:cxn ang="0">
                      <a:pos x="147" y="224"/>
                    </a:cxn>
                    <a:cxn ang="0">
                      <a:pos x="182" y="233"/>
                    </a:cxn>
                    <a:cxn ang="0">
                      <a:pos x="217" y="240"/>
                    </a:cxn>
                    <a:cxn ang="0">
                      <a:pos x="243" y="264"/>
                    </a:cxn>
                    <a:cxn ang="0">
                      <a:pos x="256" y="297"/>
                    </a:cxn>
                    <a:cxn ang="0">
                      <a:pos x="224" y="277"/>
                    </a:cxn>
                    <a:cxn ang="0">
                      <a:pos x="191" y="256"/>
                    </a:cxn>
                    <a:cxn ang="0">
                      <a:pos x="160" y="238"/>
                    </a:cxn>
                    <a:cxn ang="0">
                      <a:pos x="136" y="230"/>
                    </a:cxn>
                    <a:cxn ang="0">
                      <a:pos x="121" y="246"/>
                    </a:cxn>
                    <a:cxn ang="0">
                      <a:pos x="135" y="290"/>
                    </a:cxn>
                    <a:cxn ang="0">
                      <a:pos x="145" y="342"/>
                    </a:cxn>
                    <a:cxn ang="0">
                      <a:pos x="127" y="346"/>
                    </a:cxn>
                    <a:cxn ang="0">
                      <a:pos x="116" y="290"/>
                    </a:cxn>
                    <a:cxn ang="0">
                      <a:pos x="101" y="256"/>
                    </a:cxn>
                    <a:cxn ang="0">
                      <a:pos x="83" y="274"/>
                    </a:cxn>
                    <a:cxn ang="0">
                      <a:pos x="64" y="309"/>
                    </a:cxn>
                    <a:cxn ang="0">
                      <a:pos x="44" y="360"/>
                    </a:cxn>
                    <a:cxn ang="0">
                      <a:pos x="51" y="314"/>
                    </a:cxn>
                    <a:cxn ang="0">
                      <a:pos x="69" y="272"/>
                    </a:cxn>
                    <a:cxn ang="0">
                      <a:pos x="91" y="238"/>
                    </a:cxn>
                    <a:cxn ang="0">
                      <a:pos x="99" y="212"/>
                    </a:cxn>
                    <a:cxn ang="0">
                      <a:pos x="77" y="226"/>
                    </a:cxn>
                    <a:cxn ang="0">
                      <a:pos x="52" y="261"/>
                    </a:cxn>
                    <a:cxn ang="0">
                      <a:pos x="28" y="301"/>
                    </a:cxn>
                    <a:cxn ang="0">
                      <a:pos x="24" y="288"/>
                    </a:cxn>
                    <a:cxn ang="0">
                      <a:pos x="42" y="262"/>
                    </a:cxn>
                    <a:cxn ang="0">
                      <a:pos x="71" y="229"/>
                    </a:cxn>
                    <a:cxn ang="0">
                      <a:pos x="101" y="206"/>
                    </a:cxn>
                    <a:cxn ang="0">
                      <a:pos x="73" y="180"/>
                    </a:cxn>
                    <a:cxn ang="0">
                      <a:pos x="46" y="148"/>
                    </a:cxn>
                    <a:cxn ang="0">
                      <a:pos x="17" y="118"/>
                    </a:cxn>
                    <a:cxn ang="0">
                      <a:pos x="3" y="98"/>
                    </a:cxn>
                    <a:cxn ang="0">
                      <a:pos x="32" y="115"/>
                    </a:cxn>
                    <a:cxn ang="0">
                      <a:pos x="64" y="145"/>
                    </a:cxn>
                  </a:cxnLst>
                  <a:rect l="txL" t="txT" r="txR" b="tx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195"/>
                  </a:srgbClr>
                </a:solidFill>
                <a:ln w="9525">
                  <a:noFill/>
                </a:ln>
              </p:spPr>
              <p:txBody>
                <a:bodyPr/>
                <a:lstStyle/>
                <a:p>
                  <a:endParaRPr lang="zh-CN" altLang="en-US"/>
                </a:p>
              </p:txBody>
            </p:sp>
          </p:grpSp>
          <p:grpSp>
            <p:nvGrpSpPr>
              <p:cNvPr id="2067" name="Group 18"/>
              <p:cNvGrpSpPr/>
              <p:nvPr/>
            </p:nvGrpSpPr>
            <p:grpSpPr>
              <a:xfrm>
                <a:off x="300" y="3360"/>
                <a:ext cx="508" cy="820"/>
                <a:chOff x="1985" y="1201"/>
                <a:chExt cx="508" cy="820"/>
              </a:xfrm>
            </p:grpSpPr>
            <p:grpSp>
              <p:nvGrpSpPr>
                <p:cNvPr id="2068" name="Group 19"/>
                <p:cNvGrpSpPr/>
                <p:nvPr/>
              </p:nvGrpSpPr>
              <p:grpSpPr>
                <a:xfrm>
                  <a:off x="2247" y="1201"/>
                  <a:ext cx="246" cy="810"/>
                  <a:chOff x="2247" y="1201"/>
                  <a:chExt cx="246" cy="810"/>
                </a:xfrm>
              </p:grpSpPr>
              <p:sp>
                <p:nvSpPr>
                  <p:cNvPr id="2077" name="Freeform 20"/>
                  <p:cNvSpPr/>
                  <p:nvPr/>
                </p:nvSpPr>
                <p:spPr>
                  <a:xfrm>
                    <a:off x="2392" y="1373"/>
                    <a:ext cx="92" cy="638"/>
                  </a:xfrm>
                  <a:custGeom>
                    <a:avLst/>
                    <a:gdLst>
                      <a:gd name="txL" fmla="*/ 0 w 92"/>
                      <a:gd name="txT" fmla="*/ 0 h 638"/>
                      <a:gd name="txR" fmla="*/ 92 w 92"/>
                      <a:gd name="txB" fmla="*/ 638 h 638"/>
                    </a:gdLst>
                    <a:ahLst/>
                    <a:cxnLst>
                      <a:cxn ang="0">
                        <a:pos x="91" y="296"/>
                      </a:cxn>
                      <a:cxn ang="0">
                        <a:pos x="83" y="425"/>
                      </a:cxn>
                      <a:cxn ang="0">
                        <a:pos x="75" y="529"/>
                      </a:cxn>
                      <a:cxn ang="0">
                        <a:pos x="70" y="606"/>
                      </a:cxn>
                      <a:cxn ang="0">
                        <a:pos x="71" y="637"/>
                      </a:cxn>
                      <a:cxn ang="0">
                        <a:pos x="60" y="637"/>
                      </a:cxn>
                      <a:cxn ang="0">
                        <a:pos x="57" y="592"/>
                      </a:cxn>
                      <a:cxn ang="0">
                        <a:pos x="55" y="524"/>
                      </a:cxn>
                      <a:cxn ang="0">
                        <a:pos x="51" y="461"/>
                      </a:cxn>
                      <a:cxn ang="0">
                        <a:pos x="49" y="414"/>
                      </a:cxn>
                      <a:cxn ang="0">
                        <a:pos x="45" y="345"/>
                      </a:cxn>
                      <a:cxn ang="0">
                        <a:pos x="40" y="285"/>
                      </a:cxn>
                      <a:cxn ang="0">
                        <a:pos x="35" y="233"/>
                      </a:cxn>
                      <a:cxn ang="0">
                        <a:pos x="31" y="177"/>
                      </a:cxn>
                      <a:cxn ang="0">
                        <a:pos x="24" y="121"/>
                      </a:cxn>
                      <a:cxn ang="0">
                        <a:pos x="17" y="74"/>
                      </a:cxn>
                      <a:cxn ang="0">
                        <a:pos x="4" y="28"/>
                      </a:cxn>
                      <a:cxn ang="0">
                        <a:pos x="0" y="10"/>
                      </a:cxn>
                      <a:cxn ang="0">
                        <a:pos x="5" y="0"/>
                      </a:cxn>
                      <a:cxn ang="0">
                        <a:pos x="13" y="18"/>
                      </a:cxn>
                      <a:cxn ang="0">
                        <a:pos x="24" y="61"/>
                      </a:cxn>
                      <a:cxn ang="0">
                        <a:pos x="33" y="104"/>
                      </a:cxn>
                      <a:cxn ang="0">
                        <a:pos x="40" y="150"/>
                      </a:cxn>
                      <a:cxn ang="0">
                        <a:pos x="44" y="208"/>
                      </a:cxn>
                      <a:cxn ang="0">
                        <a:pos x="48" y="263"/>
                      </a:cxn>
                      <a:cxn ang="0">
                        <a:pos x="55" y="337"/>
                      </a:cxn>
                      <a:cxn ang="0">
                        <a:pos x="59" y="398"/>
                      </a:cxn>
                      <a:cxn ang="0">
                        <a:pos x="61" y="447"/>
                      </a:cxn>
                      <a:cxn ang="0">
                        <a:pos x="63" y="498"/>
                      </a:cxn>
                      <a:cxn ang="0">
                        <a:pos x="68" y="550"/>
                      </a:cxn>
                      <a:cxn ang="0">
                        <a:pos x="73" y="460"/>
                      </a:cxn>
                      <a:cxn ang="0">
                        <a:pos x="80" y="376"/>
                      </a:cxn>
                      <a:cxn ang="0">
                        <a:pos x="91" y="296"/>
                      </a:cxn>
                    </a:cxnLst>
                    <a:rect l="txL" t="txT" r="txR" b="txB"/>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195"/>
                    </a:srgbClr>
                  </a:solidFill>
                  <a:ln w="9525">
                    <a:noFill/>
                  </a:ln>
                </p:spPr>
                <p:txBody>
                  <a:bodyPr/>
                  <a:lstStyle/>
                  <a:p>
                    <a:endParaRPr lang="zh-CN" altLang="en-US"/>
                  </a:p>
                </p:txBody>
              </p:sp>
              <p:sp>
                <p:nvSpPr>
                  <p:cNvPr id="2078" name="Freeform 21"/>
                  <p:cNvSpPr/>
                  <p:nvPr/>
                </p:nvSpPr>
                <p:spPr>
                  <a:xfrm>
                    <a:off x="2247" y="1201"/>
                    <a:ext cx="246" cy="466"/>
                  </a:xfrm>
                  <a:custGeom>
                    <a:avLst/>
                    <a:gdLst>
                      <a:gd name="txL" fmla="*/ 0 w 246"/>
                      <a:gd name="txT" fmla="*/ 0 h 466"/>
                      <a:gd name="txR" fmla="*/ 246 w 246"/>
                      <a:gd name="txB" fmla="*/ 466 h 466"/>
                    </a:gdLst>
                    <a:ahLst/>
                    <a:cxnLst>
                      <a:cxn ang="0">
                        <a:pos x="136" y="67"/>
                      </a:cxn>
                      <a:cxn ang="0">
                        <a:pos x="105" y="12"/>
                      </a:cxn>
                      <a:cxn ang="0">
                        <a:pos x="55" y="1"/>
                      </a:cxn>
                      <a:cxn ang="0">
                        <a:pos x="58" y="12"/>
                      </a:cxn>
                      <a:cxn ang="0">
                        <a:pos x="96" y="39"/>
                      </a:cxn>
                      <a:cxn ang="0">
                        <a:pos x="130" y="134"/>
                      </a:cxn>
                      <a:cxn ang="0">
                        <a:pos x="73" y="85"/>
                      </a:cxn>
                      <a:cxn ang="0">
                        <a:pos x="32" y="75"/>
                      </a:cxn>
                      <a:cxn ang="0">
                        <a:pos x="7" y="103"/>
                      </a:cxn>
                      <a:cxn ang="0">
                        <a:pos x="38" y="103"/>
                      </a:cxn>
                      <a:cxn ang="0">
                        <a:pos x="108" y="129"/>
                      </a:cxn>
                      <a:cxn ang="0">
                        <a:pos x="104" y="146"/>
                      </a:cxn>
                      <a:cxn ang="0">
                        <a:pos x="92" y="171"/>
                      </a:cxn>
                      <a:cxn ang="0">
                        <a:pos x="126" y="170"/>
                      </a:cxn>
                      <a:cxn ang="0">
                        <a:pos x="69" y="193"/>
                      </a:cxn>
                      <a:cxn ang="0">
                        <a:pos x="37" y="233"/>
                      </a:cxn>
                      <a:cxn ang="0">
                        <a:pos x="6" y="325"/>
                      </a:cxn>
                      <a:cxn ang="0">
                        <a:pos x="72" y="231"/>
                      </a:cxn>
                      <a:cxn ang="0">
                        <a:pos x="118" y="194"/>
                      </a:cxn>
                      <a:cxn ang="0">
                        <a:pos x="94" y="269"/>
                      </a:cxn>
                      <a:cxn ang="0">
                        <a:pos x="76" y="338"/>
                      </a:cxn>
                      <a:cxn ang="0">
                        <a:pos x="71" y="408"/>
                      </a:cxn>
                      <a:cxn ang="0">
                        <a:pos x="98" y="303"/>
                      </a:cxn>
                      <a:cxn ang="0">
                        <a:pos x="124" y="236"/>
                      </a:cxn>
                      <a:cxn ang="0">
                        <a:pos x="125" y="214"/>
                      </a:cxn>
                      <a:cxn ang="0">
                        <a:pos x="118" y="323"/>
                      </a:cxn>
                      <a:cxn ang="0">
                        <a:pos x="138" y="439"/>
                      </a:cxn>
                      <a:cxn ang="0">
                        <a:pos x="128" y="313"/>
                      </a:cxn>
                      <a:cxn ang="0">
                        <a:pos x="127" y="223"/>
                      </a:cxn>
                      <a:cxn ang="0">
                        <a:pos x="147" y="189"/>
                      </a:cxn>
                      <a:cxn ang="0">
                        <a:pos x="188" y="298"/>
                      </a:cxn>
                      <a:cxn ang="0">
                        <a:pos x="223" y="411"/>
                      </a:cxn>
                      <a:cxn ang="0">
                        <a:pos x="193" y="292"/>
                      </a:cxn>
                      <a:cxn ang="0">
                        <a:pos x="160" y="190"/>
                      </a:cxn>
                      <a:cxn ang="0">
                        <a:pos x="164" y="121"/>
                      </a:cxn>
                      <a:cxn ang="0">
                        <a:pos x="194" y="130"/>
                      </a:cxn>
                      <a:cxn ang="0">
                        <a:pos x="240" y="125"/>
                      </a:cxn>
                      <a:cxn ang="0">
                        <a:pos x="216" y="122"/>
                      </a:cxn>
                      <a:cxn ang="0">
                        <a:pos x="163" y="144"/>
                      </a:cxn>
                      <a:cxn ang="0">
                        <a:pos x="194" y="109"/>
                      </a:cxn>
                      <a:cxn ang="0">
                        <a:pos x="244" y="101"/>
                      </a:cxn>
                      <a:cxn ang="0">
                        <a:pos x="229" y="88"/>
                      </a:cxn>
                      <a:cxn ang="0">
                        <a:pos x="163" y="138"/>
                      </a:cxn>
                      <a:cxn ang="0">
                        <a:pos x="172" y="99"/>
                      </a:cxn>
                      <a:cxn ang="0">
                        <a:pos x="226" y="61"/>
                      </a:cxn>
                      <a:cxn ang="0">
                        <a:pos x="188" y="82"/>
                      </a:cxn>
                      <a:cxn ang="0">
                        <a:pos x="147" y="109"/>
                      </a:cxn>
                    </a:cxnLst>
                    <a:rect l="txL" t="txT" r="txR" b="txB"/>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195"/>
                    </a:srgbClr>
                  </a:solidFill>
                  <a:ln w="9525">
                    <a:noFill/>
                  </a:ln>
                </p:spPr>
                <p:txBody>
                  <a:bodyPr/>
                  <a:lstStyle/>
                  <a:p>
                    <a:endParaRPr lang="zh-CN" altLang="en-US"/>
                  </a:p>
                </p:txBody>
              </p:sp>
            </p:grpSp>
            <p:grpSp>
              <p:nvGrpSpPr>
                <p:cNvPr id="2069" name="Group 22"/>
                <p:cNvGrpSpPr/>
                <p:nvPr/>
              </p:nvGrpSpPr>
              <p:grpSpPr>
                <a:xfrm>
                  <a:off x="1985" y="1419"/>
                  <a:ext cx="465" cy="602"/>
                  <a:chOff x="1985" y="1419"/>
                  <a:chExt cx="465" cy="602"/>
                </a:xfrm>
              </p:grpSpPr>
              <p:sp>
                <p:nvSpPr>
                  <p:cNvPr id="2070" name="Freeform 23"/>
                  <p:cNvSpPr/>
                  <p:nvPr/>
                </p:nvSpPr>
                <p:spPr>
                  <a:xfrm>
                    <a:off x="2164" y="1525"/>
                    <a:ext cx="130" cy="496"/>
                  </a:xfrm>
                  <a:custGeom>
                    <a:avLst/>
                    <a:gdLst>
                      <a:gd name="txL" fmla="*/ 0 w 130"/>
                      <a:gd name="txT" fmla="*/ 0 h 496"/>
                      <a:gd name="txR" fmla="*/ 130 w 130"/>
                      <a:gd name="txB" fmla="*/ 496 h 496"/>
                    </a:gdLst>
                    <a:ahLst/>
                    <a:cxnLst>
                      <a:cxn ang="0">
                        <a:pos x="129" y="230"/>
                      </a:cxn>
                      <a:cxn ang="0">
                        <a:pos x="118" y="330"/>
                      </a:cxn>
                      <a:cxn ang="0">
                        <a:pos x="107" y="411"/>
                      </a:cxn>
                      <a:cxn ang="0">
                        <a:pos x="100" y="471"/>
                      </a:cxn>
                      <a:cxn ang="0">
                        <a:pos x="101" y="495"/>
                      </a:cxn>
                      <a:cxn ang="0">
                        <a:pos x="86" y="495"/>
                      </a:cxn>
                      <a:cxn ang="0">
                        <a:pos x="81" y="460"/>
                      </a:cxn>
                      <a:cxn ang="0">
                        <a:pos x="79" y="408"/>
                      </a:cxn>
                      <a:cxn ang="0">
                        <a:pos x="73" y="358"/>
                      </a:cxn>
                      <a:cxn ang="0">
                        <a:pos x="70" y="321"/>
                      </a:cxn>
                      <a:cxn ang="0">
                        <a:pos x="64" y="268"/>
                      </a:cxn>
                      <a:cxn ang="0">
                        <a:pos x="56" y="222"/>
                      </a:cxn>
                      <a:cxn ang="0">
                        <a:pos x="51" y="181"/>
                      </a:cxn>
                      <a:cxn ang="0">
                        <a:pos x="45" y="137"/>
                      </a:cxn>
                      <a:cxn ang="0">
                        <a:pos x="35" y="94"/>
                      </a:cxn>
                      <a:cxn ang="0">
                        <a:pos x="24" y="57"/>
                      </a:cxn>
                      <a:cxn ang="0">
                        <a:pos x="6" y="21"/>
                      </a:cxn>
                      <a:cxn ang="0">
                        <a:pos x="0" y="8"/>
                      </a:cxn>
                      <a:cxn ang="0">
                        <a:pos x="7" y="0"/>
                      </a:cxn>
                      <a:cxn ang="0">
                        <a:pos x="19" y="14"/>
                      </a:cxn>
                      <a:cxn ang="0">
                        <a:pos x="35" y="47"/>
                      </a:cxn>
                      <a:cxn ang="0">
                        <a:pos x="47" y="81"/>
                      </a:cxn>
                      <a:cxn ang="0">
                        <a:pos x="56" y="116"/>
                      </a:cxn>
                      <a:cxn ang="0">
                        <a:pos x="63" y="161"/>
                      </a:cxn>
                      <a:cxn ang="0">
                        <a:pos x="69" y="204"/>
                      </a:cxn>
                      <a:cxn ang="0">
                        <a:pos x="77" y="262"/>
                      </a:cxn>
                      <a:cxn ang="0">
                        <a:pos x="84" y="309"/>
                      </a:cxn>
                      <a:cxn ang="0">
                        <a:pos x="87" y="347"/>
                      </a:cxn>
                      <a:cxn ang="0">
                        <a:pos x="90" y="386"/>
                      </a:cxn>
                      <a:cxn ang="0">
                        <a:pos x="96" y="427"/>
                      </a:cxn>
                      <a:cxn ang="0">
                        <a:pos x="104" y="357"/>
                      </a:cxn>
                      <a:cxn ang="0">
                        <a:pos x="114" y="292"/>
                      </a:cxn>
                      <a:cxn ang="0">
                        <a:pos x="129" y="230"/>
                      </a:cxn>
                    </a:cxnLst>
                    <a:rect l="txL" t="txT" r="txR" b="txB"/>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195"/>
                    </a:srgbClr>
                  </a:solidFill>
                  <a:ln w="9525">
                    <a:noFill/>
                  </a:ln>
                </p:spPr>
                <p:txBody>
                  <a:bodyPr/>
                  <a:lstStyle/>
                  <a:p>
                    <a:endParaRPr lang="zh-CN" altLang="en-US"/>
                  </a:p>
                </p:txBody>
              </p:sp>
              <p:sp>
                <p:nvSpPr>
                  <p:cNvPr id="2071" name="Freeform 24"/>
                  <p:cNvSpPr/>
                  <p:nvPr/>
                </p:nvSpPr>
                <p:spPr>
                  <a:xfrm>
                    <a:off x="2204" y="1606"/>
                    <a:ext cx="229" cy="358"/>
                  </a:xfrm>
                  <a:custGeom>
                    <a:avLst/>
                    <a:gdLst>
                      <a:gd name="txL" fmla="*/ 0 w 229"/>
                      <a:gd name="txT" fmla="*/ 0 h 358"/>
                      <a:gd name="txR" fmla="*/ 229 w 229"/>
                      <a:gd name="txB" fmla="*/ 358 h 358"/>
                    </a:gdLst>
                    <a:ahLst/>
                    <a:cxnLst>
                      <a:cxn ang="0">
                        <a:pos x="60" y="58"/>
                      </a:cxn>
                      <a:cxn ang="0">
                        <a:pos x="67" y="44"/>
                      </a:cxn>
                      <a:cxn ang="0">
                        <a:pos x="64" y="5"/>
                      </a:cxn>
                      <a:cxn ang="0">
                        <a:pos x="64" y="5"/>
                      </a:cxn>
                      <a:cxn ang="0">
                        <a:pos x="64" y="5"/>
                      </a:cxn>
                      <a:cxn ang="0">
                        <a:pos x="64" y="5"/>
                      </a:cxn>
                      <a:cxn ang="0">
                        <a:pos x="64" y="5"/>
                      </a:cxn>
                      <a:cxn ang="0">
                        <a:pos x="70" y="2"/>
                      </a:cxn>
                      <a:cxn ang="0">
                        <a:pos x="82" y="66"/>
                      </a:cxn>
                      <a:cxn ang="0">
                        <a:pos x="94" y="39"/>
                      </a:cxn>
                      <a:cxn ang="0">
                        <a:pos x="101" y="5"/>
                      </a:cxn>
                      <a:cxn ang="0">
                        <a:pos x="104" y="5"/>
                      </a:cxn>
                      <a:cxn ang="0">
                        <a:pos x="103" y="5"/>
                      </a:cxn>
                      <a:cxn ang="0">
                        <a:pos x="104" y="5"/>
                      </a:cxn>
                      <a:cxn ang="0">
                        <a:pos x="102" y="5"/>
                      </a:cxn>
                      <a:cxn ang="0">
                        <a:pos x="103" y="5"/>
                      </a:cxn>
                      <a:cxn ang="0">
                        <a:pos x="105" y="47"/>
                      </a:cxn>
                      <a:cxn ang="0">
                        <a:pos x="111" y="88"/>
                      </a:cxn>
                      <a:cxn ang="0">
                        <a:pos x="139" y="79"/>
                      </a:cxn>
                      <a:cxn ang="0">
                        <a:pos x="176" y="81"/>
                      </a:cxn>
                      <a:cxn ang="0">
                        <a:pos x="205" y="104"/>
                      </a:cxn>
                      <a:cxn ang="0">
                        <a:pos x="228" y="155"/>
                      </a:cxn>
                      <a:cxn ang="0">
                        <a:pos x="200" y="147"/>
                      </a:cxn>
                      <a:cxn ang="0">
                        <a:pos x="171" y="131"/>
                      </a:cxn>
                      <a:cxn ang="0">
                        <a:pos x="132" y="121"/>
                      </a:cxn>
                      <a:cxn ang="0">
                        <a:pos x="107" y="125"/>
                      </a:cxn>
                      <a:cxn ang="0">
                        <a:pos x="122" y="150"/>
                      </a:cxn>
                      <a:cxn ang="0">
                        <a:pos x="154" y="165"/>
                      </a:cxn>
                      <a:cxn ang="0">
                        <a:pos x="187" y="175"/>
                      </a:cxn>
                      <a:cxn ang="0">
                        <a:pos x="212" y="212"/>
                      </a:cxn>
                      <a:cxn ang="0">
                        <a:pos x="224" y="262"/>
                      </a:cxn>
                      <a:cxn ang="0">
                        <a:pos x="194" y="231"/>
                      </a:cxn>
                      <a:cxn ang="0">
                        <a:pos x="163" y="199"/>
                      </a:cxn>
                      <a:cxn ang="0">
                        <a:pos x="133" y="172"/>
                      </a:cxn>
                      <a:cxn ang="0">
                        <a:pos x="111" y="159"/>
                      </a:cxn>
                      <a:cxn ang="0">
                        <a:pos x="97" y="185"/>
                      </a:cxn>
                      <a:cxn ang="0">
                        <a:pos x="115" y="245"/>
                      </a:cxn>
                      <a:cxn ang="0">
                        <a:pos x="132" y="312"/>
                      </a:cxn>
                      <a:cxn ang="0">
                        <a:pos x="114" y="328"/>
                      </a:cxn>
                      <a:cxn ang="0">
                        <a:pos x="95" y="236"/>
                      </a:cxn>
                      <a:cxn ang="0">
                        <a:pos x="78" y="179"/>
                      </a:cxn>
                      <a:cxn ang="0">
                        <a:pos x="73" y="197"/>
                      </a:cxn>
                      <a:cxn ang="0">
                        <a:pos x="74" y="186"/>
                      </a:cxn>
                      <a:cxn ang="0">
                        <a:pos x="70" y="206"/>
                      </a:cxn>
                      <a:cxn ang="0">
                        <a:pos x="51" y="257"/>
                      </a:cxn>
                      <a:cxn ang="0">
                        <a:pos x="32" y="322"/>
                      </a:cxn>
                      <a:cxn ang="0">
                        <a:pos x="28" y="304"/>
                      </a:cxn>
                      <a:cxn ang="0">
                        <a:pos x="38" y="249"/>
                      </a:cxn>
                      <a:cxn ang="0">
                        <a:pos x="59" y="189"/>
                      </a:cxn>
                      <a:cxn ang="0">
                        <a:pos x="82" y="143"/>
                      </a:cxn>
                      <a:cxn ang="0">
                        <a:pos x="65" y="139"/>
                      </a:cxn>
                      <a:cxn ang="0">
                        <a:pos x="40" y="189"/>
                      </a:cxn>
                      <a:cxn ang="0">
                        <a:pos x="18" y="243"/>
                      </a:cxn>
                      <a:cxn ang="0">
                        <a:pos x="2" y="278"/>
                      </a:cxn>
                      <a:cxn ang="0">
                        <a:pos x="13" y="229"/>
                      </a:cxn>
                      <a:cxn ang="0">
                        <a:pos x="37" y="179"/>
                      </a:cxn>
                      <a:cxn ang="0">
                        <a:pos x="70" y="130"/>
                      </a:cxn>
                      <a:cxn ang="0">
                        <a:pos x="62" y="99"/>
                      </a:cxn>
                      <a:cxn ang="0">
                        <a:pos x="37" y="59"/>
                      </a:cxn>
                      <a:cxn ang="0">
                        <a:pos x="11" y="12"/>
                      </a:cxn>
                      <a:cxn ang="0">
                        <a:pos x="14" y="5"/>
                      </a:cxn>
                      <a:cxn ang="0">
                        <a:pos x="27" y="5"/>
                      </a:cxn>
                      <a:cxn ang="0">
                        <a:pos x="31" y="10"/>
                      </a:cxn>
                    </a:cxnLst>
                    <a:rect l="txL" t="txT" r="txR" b="txB"/>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101" y="5"/>
                        </a:lnTo>
                        <a:lnTo>
                          <a:pt x="102" y="5"/>
                        </a:lnTo>
                        <a:lnTo>
                          <a:pt x="103" y="5"/>
                        </a:lnTo>
                        <a:lnTo>
                          <a:pt x="104" y="5"/>
                        </a:lnTo>
                        <a:lnTo>
                          <a:pt x="105" y="5"/>
                        </a:lnTo>
                        <a:lnTo>
                          <a:pt x="104" y="5"/>
                        </a:lnTo>
                        <a:lnTo>
                          <a:pt x="102" y="5"/>
                        </a:lnTo>
                        <a:lnTo>
                          <a:pt x="103" y="5"/>
                        </a:lnTo>
                        <a:lnTo>
                          <a:pt x="105" y="5"/>
                        </a:lnTo>
                        <a:lnTo>
                          <a:pt x="103" y="5"/>
                        </a:lnTo>
                        <a:lnTo>
                          <a:pt x="101" y="5"/>
                        </a:lnTo>
                        <a:lnTo>
                          <a:pt x="102" y="5"/>
                        </a:lnTo>
                        <a:lnTo>
                          <a:pt x="101" y="5"/>
                        </a:lnTo>
                        <a:lnTo>
                          <a:pt x="104" y="5"/>
                        </a:lnTo>
                        <a:lnTo>
                          <a:pt x="103" y="5"/>
                        </a:lnTo>
                        <a:lnTo>
                          <a:pt x="100" y="5"/>
                        </a:lnTo>
                        <a:lnTo>
                          <a:pt x="101" y="5"/>
                        </a:lnTo>
                        <a:lnTo>
                          <a:pt x="103" y="5"/>
                        </a:lnTo>
                        <a:lnTo>
                          <a:pt x="102"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27" y="5"/>
                        </a:lnTo>
                        <a:lnTo>
                          <a:pt x="31" y="10"/>
                        </a:lnTo>
                        <a:lnTo>
                          <a:pt x="37" y="22"/>
                        </a:lnTo>
                        <a:lnTo>
                          <a:pt x="43" y="31"/>
                        </a:lnTo>
                      </a:path>
                    </a:pathLst>
                  </a:custGeom>
                  <a:solidFill>
                    <a:srgbClr val="037C03">
                      <a:alpha val="50195"/>
                    </a:srgbClr>
                  </a:solidFill>
                  <a:ln w="9525">
                    <a:noFill/>
                  </a:ln>
                </p:spPr>
                <p:txBody>
                  <a:bodyPr/>
                  <a:lstStyle/>
                  <a:p>
                    <a:endParaRPr lang="zh-CN" altLang="en-US"/>
                  </a:p>
                </p:txBody>
              </p:sp>
              <p:grpSp>
                <p:nvGrpSpPr>
                  <p:cNvPr id="2072" name="Group 25"/>
                  <p:cNvGrpSpPr/>
                  <p:nvPr/>
                </p:nvGrpSpPr>
                <p:grpSpPr>
                  <a:xfrm>
                    <a:off x="1985" y="1419"/>
                    <a:ext cx="465" cy="349"/>
                    <a:chOff x="1985" y="1419"/>
                    <a:chExt cx="465" cy="349"/>
                  </a:xfrm>
                </p:grpSpPr>
                <p:sp>
                  <p:nvSpPr>
                    <p:cNvPr id="2073" name="Freeform 26"/>
                    <p:cNvSpPr/>
                    <p:nvPr/>
                  </p:nvSpPr>
                  <p:spPr>
                    <a:xfrm>
                      <a:off x="2030" y="1419"/>
                      <a:ext cx="420" cy="326"/>
                    </a:xfrm>
                    <a:custGeom>
                      <a:avLst/>
                      <a:gdLst>
                        <a:gd name="txL" fmla="*/ 0 w 420"/>
                        <a:gd name="txT" fmla="*/ 0 h 326"/>
                        <a:gd name="txR" fmla="*/ 420 w 420"/>
                        <a:gd name="txB" fmla="*/ 326 h 326"/>
                      </a:gdLst>
                      <a:ahLst/>
                      <a:cxnLst>
                        <a:cxn ang="0">
                          <a:pos x="159" y="41"/>
                        </a:cxn>
                        <a:cxn ang="0">
                          <a:pos x="193" y="13"/>
                        </a:cxn>
                        <a:cxn ang="0">
                          <a:pos x="233" y="2"/>
                        </a:cxn>
                        <a:cxn ang="0">
                          <a:pos x="279" y="2"/>
                        </a:cxn>
                        <a:cxn ang="0">
                          <a:pos x="290" y="6"/>
                        </a:cxn>
                        <a:cxn ang="0">
                          <a:pos x="260" y="14"/>
                        </a:cxn>
                        <a:cxn ang="0">
                          <a:pos x="225" y="25"/>
                        </a:cxn>
                        <a:cxn ang="0">
                          <a:pos x="186" y="52"/>
                        </a:cxn>
                        <a:cxn ang="0">
                          <a:pos x="183" y="89"/>
                        </a:cxn>
                        <a:cxn ang="0">
                          <a:pos x="240" y="66"/>
                        </a:cxn>
                        <a:cxn ang="0">
                          <a:pos x="288" y="64"/>
                        </a:cxn>
                        <a:cxn ang="0">
                          <a:pos x="338" y="69"/>
                        </a:cxn>
                        <a:cxn ang="0">
                          <a:pos x="397" y="75"/>
                        </a:cxn>
                        <a:cxn ang="0">
                          <a:pos x="398" y="76"/>
                        </a:cxn>
                        <a:cxn ang="0">
                          <a:pos x="341" y="79"/>
                        </a:cxn>
                        <a:cxn ang="0">
                          <a:pos x="288" y="80"/>
                        </a:cxn>
                        <a:cxn ang="0">
                          <a:pos x="242" y="86"/>
                        </a:cxn>
                        <a:cxn ang="0">
                          <a:pos x="191" y="98"/>
                        </a:cxn>
                        <a:cxn ang="0">
                          <a:pos x="212" y="118"/>
                        </a:cxn>
                        <a:cxn ang="0">
                          <a:pos x="227" y="136"/>
                        </a:cxn>
                        <a:cxn ang="0">
                          <a:pos x="175" y="119"/>
                        </a:cxn>
                        <a:cxn ang="0">
                          <a:pos x="165" y="129"/>
                        </a:cxn>
                        <a:cxn ang="0">
                          <a:pos x="221" y="138"/>
                        </a:cxn>
                        <a:cxn ang="0">
                          <a:pos x="269" y="150"/>
                        </a:cxn>
                        <a:cxn ang="0">
                          <a:pos x="306" y="181"/>
                        </a:cxn>
                        <a:cxn ang="0">
                          <a:pos x="335" y="223"/>
                        </a:cxn>
                        <a:cxn ang="0">
                          <a:pos x="329" y="231"/>
                        </a:cxn>
                        <a:cxn ang="0">
                          <a:pos x="290" y="204"/>
                        </a:cxn>
                        <a:cxn ang="0">
                          <a:pos x="248" y="174"/>
                        </a:cxn>
                        <a:cxn ang="0">
                          <a:pos x="202" y="154"/>
                        </a:cxn>
                        <a:cxn ang="0">
                          <a:pos x="173" y="148"/>
                        </a:cxn>
                        <a:cxn ang="0">
                          <a:pos x="196" y="181"/>
                        </a:cxn>
                        <a:cxn ang="0">
                          <a:pos x="227" y="223"/>
                        </a:cxn>
                        <a:cxn ang="0">
                          <a:pos x="244" y="262"/>
                        </a:cxn>
                        <a:cxn ang="0">
                          <a:pos x="243" y="299"/>
                        </a:cxn>
                        <a:cxn ang="0">
                          <a:pos x="222" y="259"/>
                        </a:cxn>
                        <a:cxn ang="0">
                          <a:pos x="199" y="215"/>
                        </a:cxn>
                        <a:cxn ang="0">
                          <a:pos x="173" y="177"/>
                        </a:cxn>
                        <a:cxn ang="0">
                          <a:pos x="150" y="142"/>
                        </a:cxn>
                        <a:cxn ang="0">
                          <a:pos x="109" y="162"/>
                        </a:cxn>
                        <a:cxn ang="0">
                          <a:pos x="77" y="210"/>
                        </a:cxn>
                        <a:cxn ang="0">
                          <a:pos x="49" y="260"/>
                        </a:cxn>
                        <a:cxn ang="0">
                          <a:pos x="18" y="306"/>
                        </a:cxn>
                        <a:cxn ang="0">
                          <a:pos x="8" y="301"/>
                        </a:cxn>
                        <a:cxn ang="0">
                          <a:pos x="45" y="243"/>
                        </a:cxn>
                        <a:cxn ang="0">
                          <a:pos x="78" y="198"/>
                        </a:cxn>
                        <a:cxn ang="0">
                          <a:pos x="107" y="154"/>
                        </a:cxn>
                        <a:cxn ang="0">
                          <a:pos x="132" y="120"/>
                        </a:cxn>
                        <a:cxn ang="0">
                          <a:pos x="95" y="79"/>
                        </a:cxn>
                        <a:cxn ang="0">
                          <a:pos x="42" y="57"/>
                        </a:cxn>
                        <a:cxn ang="0">
                          <a:pos x="19" y="45"/>
                        </a:cxn>
                        <a:cxn ang="0">
                          <a:pos x="60" y="58"/>
                        </a:cxn>
                        <a:cxn ang="0">
                          <a:pos x="116" y="86"/>
                        </a:cxn>
                      </a:cxnLst>
                      <a:rect l="txL" t="txT" r="txR" b="txB"/>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195"/>
                      </a:srgbClr>
                    </a:solidFill>
                    <a:ln w="9525">
                      <a:noFill/>
                    </a:ln>
                  </p:spPr>
                  <p:txBody>
                    <a:bodyPr/>
                    <a:lstStyle/>
                    <a:p>
                      <a:endParaRPr lang="zh-CN" altLang="en-US"/>
                    </a:p>
                  </p:txBody>
                </p:sp>
                <p:sp>
                  <p:nvSpPr>
                    <p:cNvPr id="2074" name="Freeform 27"/>
                    <p:cNvSpPr/>
                    <p:nvPr/>
                  </p:nvSpPr>
                  <p:spPr>
                    <a:xfrm>
                      <a:off x="2175" y="1587"/>
                      <a:ext cx="38" cy="181"/>
                    </a:xfrm>
                    <a:custGeom>
                      <a:avLst/>
                      <a:gdLst>
                        <a:gd name="txL" fmla="*/ 0 w 38"/>
                        <a:gd name="txT" fmla="*/ 0 h 181"/>
                        <a:gd name="txR" fmla="*/ 38 w 38"/>
                        <a:gd name="txB" fmla="*/ 181 h 181"/>
                      </a:gdLst>
                      <a:ahLst/>
                      <a:cxnLst>
                        <a:cxn ang="0">
                          <a:pos x="20" y="0"/>
                        </a:cxn>
                        <a:cxn ang="0">
                          <a:pos x="24" y="8"/>
                        </a:cxn>
                        <a:cxn ang="0">
                          <a:pos x="27" y="14"/>
                        </a:cxn>
                        <a:cxn ang="0">
                          <a:pos x="33" y="22"/>
                        </a:cxn>
                        <a:cxn ang="0">
                          <a:pos x="35" y="30"/>
                        </a:cxn>
                        <a:cxn ang="0">
                          <a:pos x="36" y="41"/>
                        </a:cxn>
                        <a:cxn ang="0">
                          <a:pos x="36" y="53"/>
                        </a:cxn>
                        <a:cxn ang="0">
                          <a:pos x="37" y="61"/>
                        </a:cxn>
                        <a:cxn ang="0">
                          <a:pos x="36" y="70"/>
                        </a:cxn>
                        <a:cxn ang="0">
                          <a:pos x="35" y="81"/>
                        </a:cxn>
                        <a:cxn ang="0">
                          <a:pos x="33" y="91"/>
                        </a:cxn>
                        <a:cxn ang="0">
                          <a:pos x="30" y="106"/>
                        </a:cxn>
                        <a:cxn ang="0">
                          <a:pos x="28" y="114"/>
                        </a:cxn>
                        <a:cxn ang="0">
                          <a:pos x="23" y="124"/>
                        </a:cxn>
                        <a:cxn ang="0">
                          <a:pos x="17" y="135"/>
                        </a:cxn>
                        <a:cxn ang="0">
                          <a:pos x="12" y="145"/>
                        </a:cxn>
                        <a:cxn ang="0">
                          <a:pos x="7" y="155"/>
                        </a:cxn>
                        <a:cxn ang="0">
                          <a:pos x="3" y="163"/>
                        </a:cxn>
                        <a:cxn ang="0">
                          <a:pos x="0" y="180"/>
                        </a:cxn>
                        <a:cxn ang="0">
                          <a:pos x="1" y="163"/>
                        </a:cxn>
                        <a:cxn ang="0">
                          <a:pos x="3" y="152"/>
                        </a:cxn>
                        <a:cxn ang="0">
                          <a:pos x="4" y="141"/>
                        </a:cxn>
                        <a:cxn ang="0">
                          <a:pos x="5" y="130"/>
                        </a:cxn>
                        <a:cxn ang="0">
                          <a:pos x="7" y="116"/>
                        </a:cxn>
                        <a:cxn ang="0">
                          <a:pos x="9" y="106"/>
                        </a:cxn>
                        <a:cxn ang="0">
                          <a:pos x="12" y="96"/>
                        </a:cxn>
                        <a:cxn ang="0">
                          <a:pos x="15" y="87"/>
                        </a:cxn>
                        <a:cxn ang="0">
                          <a:pos x="17" y="77"/>
                        </a:cxn>
                        <a:cxn ang="0">
                          <a:pos x="20" y="67"/>
                        </a:cxn>
                        <a:cxn ang="0">
                          <a:pos x="21" y="57"/>
                        </a:cxn>
                        <a:cxn ang="0">
                          <a:pos x="22" y="49"/>
                        </a:cxn>
                        <a:cxn ang="0">
                          <a:pos x="23" y="39"/>
                        </a:cxn>
                        <a:cxn ang="0">
                          <a:pos x="23" y="28"/>
                        </a:cxn>
                        <a:cxn ang="0">
                          <a:pos x="23" y="14"/>
                        </a:cxn>
                        <a:cxn ang="0">
                          <a:pos x="22" y="8"/>
                        </a:cxn>
                        <a:cxn ang="0">
                          <a:pos x="20" y="0"/>
                        </a:cxn>
                      </a:cxnLst>
                      <a:rect l="txL" t="txT" r="txR" b="txB"/>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195"/>
                      </a:srgbClr>
                    </a:solidFill>
                    <a:ln w="9525">
                      <a:noFill/>
                    </a:ln>
                  </p:spPr>
                  <p:txBody>
                    <a:bodyPr/>
                    <a:lstStyle/>
                    <a:p>
                      <a:endParaRPr lang="zh-CN" altLang="en-US"/>
                    </a:p>
                  </p:txBody>
                </p:sp>
                <p:sp>
                  <p:nvSpPr>
                    <p:cNvPr id="2075" name="Freeform 28"/>
                    <p:cNvSpPr/>
                    <p:nvPr/>
                  </p:nvSpPr>
                  <p:spPr>
                    <a:xfrm>
                      <a:off x="1991" y="1486"/>
                      <a:ext cx="168" cy="48"/>
                    </a:xfrm>
                    <a:custGeom>
                      <a:avLst/>
                      <a:gdLst>
                        <a:gd name="txL" fmla="*/ 0 w 168"/>
                        <a:gd name="txT" fmla="*/ 0 h 48"/>
                        <a:gd name="txR" fmla="*/ 168 w 168"/>
                        <a:gd name="txB" fmla="*/ 48 h 48"/>
                      </a:gdLst>
                      <a:ahLst/>
                      <a:cxnLst>
                        <a:cxn ang="0">
                          <a:pos x="167" y="47"/>
                        </a:cxn>
                        <a:cxn ang="0">
                          <a:pos x="164" y="38"/>
                        </a:cxn>
                        <a:cxn ang="0">
                          <a:pos x="160" y="31"/>
                        </a:cxn>
                        <a:cxn ang="0">
                          <a:pos x="157" y="30"/>
                        </a:cxn>
                        <a:cxn ang="0">
                          <a:pos x="150" y="28"/>
                        </a:cxn>
                        <a:cxn ang="0">
                          <a:pos x="144" y="26"/>
                        </a:cxn>
                        <a:cxn ang="0">
                          <a:pos x="137" y="28"/>
                        </a:cxn>
                        <a:cxn ang="0">
                          <a:pos x="130" y="29"/>
                        </a:cxn>
                        <a:cxn ang="0">
                          <a:pos x="121" y="25"/>
                        </a:cxn>
                        <a:cxn ang="0">
                          <a:pos x="109" y="21"/>
                        </a:cxn>
                        <a:cxn ang="0">
                          <a:pos x="98" y="17"/>
                        </a:cxn>
                        <a:cxn ang="0">
                          <a:pos x="91" y="15"/>
                        </a:cxn>
                        <a:cxn ang="0">
                          <a:pos x="78" y="12"/>
                        </a:cxn>
                        <a:cxn ang="0">
                          <a:pos x="66" y="8"/>
                        </a:cxn>
                        <a:cxn ang="0">
                          <a:pos x="54" y="4"/>
                        </a:cxn>
                        <a:cxn ang="0">
                          <a:pos x="41" y="1"/>
                        </a:cxn>
                        <a:cxn ang="0">
                          <a:pos x="28" y="0"/>
                        </a:cxn>
                        <a:cxn ang="0">
                          <a:pos x="15" y="0"/>
                        </a:cxn>
                        <a:cxn ang="0">
                          <a:pos x="12" y="1"/>
                        </a:cxn>
                        <a:cxn ang="0">
                          <a:pos x="7" y="4"/>
                        </a:cxn>
                        <a:cxn ang="0">
                          <a:pos x="3" y="7"/>
                        </a:cxn>
                        <a:cxn ang="0">
                          <a:pos x="0" y="10"/>
                        </a:cxn>
                        <a:cxn ang="0">
                          <a:pos x="5" y="10"/>
                        </a:cxn>
                        <a:cxn ang="0">
                          <a:pos x="12" y="11"/>
                        </a:cxn>
                        <a:cxn ang="0">
                          <a:pos x="18" y="12"/>
                        </a:cxn>
                        <a:cxn ang="0">
                          <a:pos x="23" y="11"/>
                        </a:cxn>
                        <a:cxn ang="0">
                          <a:pos x="29" y="10"/>
                        </a:cxn>
                        <a:cxn ang="0">
                          <a:pos x="38" y="10"/>
                        </a:cxn>
                        <a:cxn ang="0">
                          <a:pos x="50" y="10"/>
                        </a:cxn>
                        <a:cxn ang="0">
                          <a:pos x="60" y="12"/>
                        </a:cxn>
                        <a:cxn ang="0">
                          <a:pos x="70" y="13"/>
                        </a:cxn>
                        <a:cxn ang="0">
                          <a:pos x="79" y="15"/>
                        </a:cxn>
                        <a:cxn ang="0">
                          <a:pos x="89" y="16"/>
                        </a:cxn>
                        <a:cxn ang="0">
                          <a:pos x="98" y="18"/>
                        </a:cxn>
                        <a:cxn ang="0">
                          <a:pos x="106" y="22"/>
                        </a:cxn>
                        <a:cxn ang="0">
                          <a:pos x="114" y="26"/>
                        </a:cxn>
                        <a:cxn ang="0">
                          <a:pos x="123" y="30"/>
                        </a:cxn>
                        <a:cxn ang="0">
                          <a:pos x="127" y="30"/>
                        </a:cxn>
                        <a:cxn ang="0">
                          <a:pos x="131" y="30"/>
                        </a:cxn>
                        <a:cxn ang="0">
                          <a:pos x="137" y="33"/>
                        </a:cxn>
                        <a:cxn ang="0">
                          <a:pos x="144" y="36"/>
                        </a:cxn>
                        <a:cxn ang="0">
                          <a:pos x="150" y="38"/>
                        </a:cxn>
                        <a:cxn ang="0">
                          <a:pos x="158" y="42"/>
                        </a:cxn>
                        <a:cxn ang="0">
                          <a:pos x="164" y="45"/>
                        </a:cxn>
                        <a:cxn ang="0">
                          <a:pos x="167" y="47"/>
                        </a:cxn>
                      </a:cxnLst>
                      <a:rect l="txL" t="txT" r="txR" b="txB"/>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195"/>
                      </a:srgbClr>
                    </a:solidFill>
                    <a:ln w="9525">
                      <a:noFill/>
                    </a:ln>
                  </p:spPr>
                  <p:txBody>
                    <a:bodyPr/>
                    <a:lstStyle/>
                    <a:p>
                      <a:endParaRPr lang="zh-CN" altLang="en-US"/>
                    </a:p>
                  </p:txBody>
                </p:sp>
                <p:sp>
                  <p:nvSpPr>
                    <p:cNvPr id="2076" name="Freeform 29"/>
                    <p:cNvSpPr/>
                    <p:nvPr/>
                  </p:nvSpPr>
                  <p:spPr>
                    <a:xfrm>
                      <a:off x="1985" y="1514"/>
                      <a:ext cx="173" cy="20"/>
                    </a:xfrm>
                    <a:custGeom>
                      <a:avLst/>
                      <a:gdLst>
                        <a:gd name="txL" fmla="*/ 0 w 173"/>
                        <a:gd name="txT" fmla="*/ 0 h 20"/>
                        <a:gd name="txR" fmla="*/ 173 w 173"/>
                        <a:gd name="txB" fmla="*/ 20 h 20"/>
                      </a:gdLst>
                      <a:ahLst/>
                      <a:cxnLst>
                        <a:cxn ang="0">
                          <a:pos x="172" y="19"/>
                        </a:cxn>
                        <a:cxn ang="0">
                          <a:pos x="167" y="17"/>
                        </a:cxn>
                        <a:cxn ang="0">
                          <a:pos x="163" y="15"/>
                        </a:cxn>
                        <a:cxn ang="0">
                          <a:pos x="157" y="13"/>
                        </a:cxn>
                        <a:cxn ang="0">
                          <a:pos x="152" y="11"/>
                        </a:cxn>
                        <a:cxn ang="0">
                          <a:pos x="146" y="9"/>
                        </a:cxn>
                        <a:cxn ang="0">
                          <a:pos x="138" y="6"/>
                        </a:cxn>
                        <a:cxn ang="0">
                          <a:pos x="131" y="2"/>
                        </a:cxn>
                        <a:cxn ang="0">
                          <a:pos x="125" y="2"/>
                        </a:cxn>
                        <a:cxn ang="0">
                          <a:pos x="118" y="3"/>
                        </a:cxn>
                        <a:cxn ang="0">
                          <a:pos x="108" y="5"/>
                        </a:cxn>
                        <a:cxn ang="0">
                          <a:pos x="103" y="5"/>
                        </a:cxn>
                        <a:cxn ang="0">
                          <a:pos x="91" y="3"/>
                        </a:cxn>
                        <a:cxn ang="0">
                          <a:pos x="77" y="1"/>
                        </a:cxn>
                        <a:cxn ang="0">
                          <a:pos x="67" y="0"/>
                        </a:cxn>
                        <a:cxn ang="0">
                          <a:pos x="55" y="0"/>
                        </a:cxn>
                        <a:cxn ang="0">
                          <a:pos x="43" y="0"/>
                        </a:cxn>
                        <a:cxn ang="0">
                          <a:pos x="35" y="1"/>
                        </a:cxn>
                        <a:cxn ang="0">
                          <a:pos x="26" y="2"/>
                        </a:cxn>
                        <a:cxn ang="0">
                          <a:pos x="18" y="3"/>
                        </a:cxn>
                        <a:cxn ang="0">
                          <a:pos x="9" y="4"/>
                        </a:cxn>
                        <a:cxn ang="0">
                          <a:pos x="8" y="8"/>
                        </a:cxn>
                        <a:cxn ang="0">
                          <a:pos x="6" y="11"/>
                        </a:cxn>
                        <a:cxn ang="0">
                          <a:pos x="4" y="14"/>
                        </a:cxn>
                        <a:cxn ang="0">
                          <a:pos x="0" y="16"/>
                        </a:cxn>
                        <a:cxn ang="0">
                          <a:pos x="7" y="15"/>
                        </a:cxn>
                        <a:cxn ang="0">
                          <a:pos x="15" y="13"/>
                        </a:cxn>
                        <a:cxn ang="0">
                          <a:pos x="21" y="12"/>
                        </a:cxn>
                        <a:cxn ang="0">
                          <a:pos x="29" y="11"/>
                        </a:cxn>
                        <a:cxn ang="0">
                          <a:pos x="36" y="10"/>
                        </a:cxn>
                        <a:cxn ang="0">
                          <a:pos x="49" y="9"/>
                        </a:cxn>
                        <a:cxn ang="0">
                          <a:pos x="62" y="8"/>
                        </a:cxn>
                        <a:cxn ang="0">
                          <a:pos x="77" y="7"/>
                        </a:cxn>
                        <a:cxn ang="0">
                          <a:pos x="92" y="6"/>
                        </a:cxn>
                        <a:cxn ang="0">
                          <a:pos x="106" y="6"/>
                        </a:cxn>
                        <a:cxn ang="0">
                          <a:pos x="118" y="7"/>
                        </a:cxn>
                        <a:cxn ang="0">
                          <a:pos x="126" y="9"/>
                        </a:cxn>
                        <a:cxn ang="0">
                          <a:pos x="135" y="11"/>
                        </a:cxn>
                        <a:cxn ang="0">
                          <a:pos x="145" y="13"/>
                        </a:cxn>
                        <a:cxn ang="0">
                          <a:pos x="155" y="16"/>
                        </a:cxn>
                        <a:cxn ang="0">
                          <a:pos x="163" y="17"/>
                        </a:cxn>
                        <a:cxn ang="0">
                          <a:pos x="172" y="19"/>
                        </a:cxn>
                      </a:cxnLst>
                      <a:rect l="txL" t="txT" r="txR" b="txB"/>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195"/>
                      </a:srgbClr>
                    </a:solidFill>
                    <a:ln w="9525">
                      <a:noFill/>
                    </a:ln>
                  </p:spPr>
                  <p:txBody>
                    <a:bodyPr/>
                    <a:lstStyle/>
                    <a:p>
                      <a:endParaRPr lang="zh-CN" altLang="en-US"/>
                    </a:p>
                  </p:txBody>
                </p:sp>
              </p:grpSp>
            </p:grpSp>
          </p:grpSp>
        </p:grpSp>
        <p:grpSp>
          <p:nvGrpSpPr>
            <p:cNvPr id="2059" name="Group 30"/>
            <p:cNvGrpSpPr/>
            <p:nvPr/>
          </p:nvGrpSpPr>
          <p:grpSpPr>
            <a:xfrm>
              <a:off x="4998" y="3858"/>
              <a:ext cx="203" cy="265"/>
              <a:chOff x="112" y="4288"/>
              <a:chExt cx="439" cy="478"/>
            </a:xfrm>
          </p:grpSpPr>
          <p:grpSp>
            <p:nvGrpSpPr>
              <p:cNvPr id="2060" name="Group 31"/>
              <p:cNvGrpSpPr/>
              <p:nvPr/>
            </p:nvGrpSpPr>
            <p:grpSpPr>
              <a:xfrm>
                <a:off x="259" y="4288"/>
                <a:ext cx="148" cy="478"/>
                <a:chOff x="259" y="4288"/>
                <a:chExt cx="148" cy="478"/>
              </a:xfrm>
            </p:grpSpPr>
            <p:sp>
              <p:nvSpPr>
                <p:cNvPr id="2064" name="Freeform 32"/>
                <p:cNvSpPr/>
                <p:nvPr/>
              </p:nvSpPr>
              <p:spPr>
                <a:xfrm>
                  <a:off x="260" y="4288"/>
                  <a:ext cx="147" cy="478"/>
                </a:xfrm>
                <a:custGeom>
                  <a:avLst/>
                  <a:gdLst>
                    <a:gd name="txL" fmla="*/ 0 w 147"/>
                    <a:gd name="txT" fmla="*/ 0 h 478"/>
                    <a:gd name="txR" fmla="*/ 147 w 147"/>
                    <a:gd name="txB" fmla="*/ 478 h 478"/>
                  </a:gdLst>
                  <a:ahLst/>
                  <a:cxnLst>
                    <a:cxn ang="0">
                      <a:pos x="49" y="188"/>
                    </a:cxn>
                    <a:cxn ang="0">
                      <a:pos x="131" y="472"/>
                    </a:cxn>
                    <a:cxn ang="0">
                      <a:pos x="135" y="475"/>
                    </a:cxn>
                    <a:cxn ang="0">
                      <a:pos x="139" y="477"/>
                    </a:cxn>
                    <a:cxn ang="0">
                      <a:pos x="142" y="475"/>
                    </a:cxn>
                    <a:cxn ang="0">
                      <a:pos x="144" y="472"/>
                    </a:cxn>
                    <a:cxn ang="0">
                      <a:pos x="146" y="468"/>
                    </a:cxn>
                    <a:cxn ang="0">
                      <a:pos x="146" y="463"/>
                    </a:cxn>
                    <a:cxn ang="0">
                      <a:pos x="143" y="455"/>
                    </a:cxn>
                    <a:cxn ang="0">
                      <a:pos x="61" y="176"/>
                    </a:cxn>
                    <a:cxn ang="0">
                      <a:pos x="9" y="5"/>
                    </a:cxn>
                    <a:cxn ang="0">
                      <a:pos x="6" y="2"/>
                    </a:cxn>
                    <a:cxn ang="0">
                      <a:pos x="4" y="1"/>
                    </a:cxn>
                    <a:cxn ang="0">
                      <a:pos x="1" y="0"/>
                    </a:cxn>
                    <a:cxn ang="0">
                      <a:pos x="0" y="2"/>
                    </a:cxn>
                    <a:cxn ang="0">
                      <a:pos x="0" y="6"/>
                    </a:cxn>
                    <a:cxn ang="0">
                      <a:pos x="0" y="10"/>
                    </a:cxn>
                    <a:cxn ang="0">
                      <a:pos x="49" y="188"/>
                    </a:cxn>
                  </a:cxnLst>
                  <a:rect l="txL" t="txT" r="txR" b="txB"/>
                  <a:pathLst>
                    <a:path w="147" h="478">
                      <a:moveTo>
                        <a:pt x="49" y="188"/>
                      </a:moveTo>
                      <a:lnTo>
                        <a:pt x="131" y="472"/>
                      </a:lnTo>
                      <a:lnTo>
                        <a:pt x="135" y="475"/>
                      </a:lnTo>
                      <a:lnTo>
                        <a:pt x="139" y="477"/>
                      </a:lnTo>
                      <a:lnTo>
                        <a:pt x="142" y="475"/>
                      </a:lnTo>
                      <a:lnTo>
                        <a:pt x="144" y="472"/>
                      </a:lnTo>
                      <a:lnTo>
                        <a:pt x="146" y="468"/>
                      </a:lnTo>
                      <a:lnTo>
                        <a:pt x="146" y="463"/>
                      </a:lnTo>
                      <a:lnTo>
                        <a:pt x="143" y="455"/>
                      </a:lnTo>
                      <a:lnTo>
                        <a:pt x="61" y="176"/>
                      </a:lnTo>
                      <a:lnTo>
                        <a:pt x="9" y="5"/>
                      </a:lnTo>
                      <a:lnTo>
                        <a:pt x="6" y="2"/>
                      </a:lnTo>
                      <a:lnTo>
                        <a:pt x="4" y="1"/>
                      </a:lnTo>
                      <a:lnTo>
                        <a:pt x="1" y="0"/>
                      </a:lnTo>
                      <a:lnTo>
                        <a:pt x="0" y="2"/>
                      </a:lnTo>
                      <a:lnTo>
                        <a:pt x="0" y="6"/>
                      </a:lnTo>
                      <a:lnTo>
                        <a:pt x="0" y="10"/>
                      </a:lnTo>
                      <a:lnTo>
                        <a:pt x="49" y="188"/>
                      </a:lnTo>
                    </a:path>
                  </a:pathLst>
                </a:custGeom>
                <a:solidFill>
                  <a:srgbClr val="C0C0C0">
                    <a:alpha val="100000"/>
                  </a:srgbClr>
                </a:solidFill>
                <a:ln w="9525">
                  <a:noFill/>
                </a:ln>
              </p:spPr>
              <p:txBody>
                <a:bodyPr/>
                <a:lstStyle/>
                <a:p>
                  <a:endParaRPr lang="zh-CN" altLang="en-US"/>
                </a:p>
              </p:txBody>
            </p:sp>
            <p:sp>
              <p:nvSpPr>
                <p:cNvPr id="2065" name="Freeform 33"/>
                <p:cNvSpPr/>
                <p:nvPr/>
              </p:nvSpPr>
              <p:spPr>
                <a:xfrm>
                  <a:off x="259" y="4289"/>
                  <a:ext cx="146" cy="477"/>
                </a:xfrm>
                <a:custGeom>
                  <a:avLst/>
                  <a:gdLst>
                    <a:gd name="txL" fmla="*/ 0 w 146"/>
                    <a:gd name="txT" fmla="*/ 0 h 477"/>
                    <a:gd name="txR" fmla="*/ 146 w 146"/>
                    <a:gd name="txB" fmla="*/ 477 h 477"/>
                  </a:gdLst>
                  <a:ahLst/>
                  <a:cxnLst>
                    <a:cxn ang="0">
                      <a:pos x="50" y="186"/>
                    </a:cxn>
                    <a:cxn ang="0">
                      <a:pos x="131" y="471"/>
                    </a:cxn>
                    <a:cxn ang="0">
                      <a:pos x="133" y="474"/>
                    </a:cxn>
                    <a:cxn ang="0">
                      <a:pos x="138" y="476"/>
                    </a:cxn>
                    <a:cxn ang="0">
                      <a:pos x="141" y="474"/>
                    </a:cxn>
                    <a:cxn ang="0">
                      <a:pos x="144" y="473"/>
                    </a:cxn>
                    <a:cxn ang="0">
                      <a:pos x="145" y="467"/>
                    </a:cxn>
                    <a:cxn ang="0">
                      <a:pos x="145" y="462"/>
                    </a:cxn>
                    <a:cxn ang="0">
                      <a:pos x="143" y="454"/>
                    </a:cxn>
                    <a:cxn ang="0">
                      <a:pos x="61" y="174"/>
                    </a:cxn>
                    <a:cxn ang="0">
                      <a:pos x="9" y="4"/>
                    </a:cxn>
                    <a:cxn ang="0">
                      <a:pos x="6" y="2"/>
                    </a:cxn>
                    <a:cxn ang="0">
                      <a:pos x="4" y="0"/>
                    </a:cxn>
                    <a:cxn ang="0">
                      <a:pos x="2" y="0"/>
                    </a:cxn>
                    <a:cxn ang="0">
                      <a:pos x="1" y="2"/>
                    </a:cxn>
                    <a:cxn ang="0">
                      <a:pos x="0" y="5"/>
                    </a:cxn>
                    <a:cxn ang="0">
                      <a:pos x="0" y="9"/>
                    </a:cxn>
                    <a:cxn ang="0">
                      <a:pos x="50" y="186"/>
                    </a:cxn>
                  </a:cxnLst>
                  <a:rect l="txL" t="txT" r="txR" b="txB"/>
                  <a:pathLst>
                    <a:path w="146" h="477">
                      <a:moveTo>
                        <a:pt x="50" y="186"/>
                      </a:moveTo>
                      <a:lnTo>
                        <a:pt x="131" y="471"/>
                      </a:lnTo>
                      <a:lnTo>
                        <a:pt x="133" y="474"/>
                      </a:lnTo>
                      <a:lnTo>
                        <a:pt x="138" y="476"/>
                      </a:lnTo>
                      <a:lnTo>
                        <a:pt x="141" y="474"/>
                      </a:lnTo>
                      <a:lnTo>
                        <a:pt x="144" y="473"/>
                      </a:lnTo>
                      <a:lnTo>
                        <a:pt x="145" y="467"/>
                      </a:lnTo>
                      <a:lnTo>
                        <a:pt x="145" y="462"/>
                      </a:lnTo>
                      <a:lnTo>
                        <a:pt x="143" y="454"/>
                      </a:lnTo>
                      <a:lnTo>
                        <a:pt x="61" y="174"/>
                      </a:lnTo>
                      <a:lnTo>
                        <a:pt x="9" y="4"/>
                      </a:lnTo>
                      <a:lnTo>
                        <a:pt x="6" y="2"/>
                      </a:lnTo>
                      <a:lnTo>
                        <a:pt x="4" y="0"/>
                      </a:lnTo>
                      <a:lnTo>
                        <a:pt x="2" y="0"/>
                      </a:lnTo>
                      <a:lnTo>
                        <a:pt x="1" y="2"/>
                      </a:lnTo>
                      <a:lnTo>
                        <a:pt x="0" y="5"/>
                      </a:lnTo>
                      <a:lnTo>
                        <a:pt x="0" y="9"/>
                      </a:lnTo>
                      <a:lnTo>
                        <a:pt x="50" y="186"/>
                      </a:lnTo>
                    </a:path>
                  </a:pathLst>
                </a:custGeom>
                <a:solidFill>
                  <a:srgbClr val="9F9F9F">
                    <a:alpha val="100000"/>
                  </a:srgbClr>
                </a:solidFill>
                <a:ln w="9525">
                  <a:noFill/>
                </a:ln>
              </p:spPr>
              <p:txBody>
                <a:bodyPr/>
                <a:lstStyle/>
                <a:p>
                  <a:endParaRPr lang="zh-CN" altLang="en-US"/>
                </a:p>
              </p:txBody>
            </p:sp>
          </p:grpSp>
          <p:grpSp>
            <p:nvGrpSpPr>
              <p:cNvPr id="2061" name="Group 34"/>
              <p:cNvGrpSpPr/>
              <p:nvPr/>
            </p:nvGrpSpPr>
            <p:grpSpPr>
              <a:xfrm>
                <a:off x="112" y="4295"/>
                <a:ext cx="439" cy="321"/>
                <a:chOff x="112" y="4295"/>
                <a:chExt cx="439" cy="321"/>
              </a:xfrm>
            </p:grpSpPr>
            <p:sp>
              <p:nvSpPr>
                <p:cNvPr id="2062" name="Freeform 35"/>
                <p:cNvSpPr/>
                <p:nvPr/>
              </p:nvSpPr>
              <p:spPr>
                <a:xfrm>
                  <a:off x="191" y="4304"/>
                  <a:ext cx="273" cy="276"/>
                </a:xfrm>
                <a:custGeom>
                  <a:avLst/>
                  <a:gdLst>
                    <a:gd name="txL" fmla="*/ 0 w 273"/>
                    <a:gd name="txT" fmla="*/ 0 h 276"/>
                    <a:gd name="txR" fmla="*/ 273 w 273"/>
                    <a:gd name="txB" fmla="*/ 276 h 276"/>
                  </a:gdLst>
                  <a:ahLst/>
                  <a:cxnLst>
                    <a:cxn ang="0">
                      <a:pos x="43" y="32"/>
                    </a:cxn>
                    <a:cxn ang="0">
                      <a:pos x="69" y="13"/>
                    </a:cxn>
                    <a:cxn ang="0">
                      <a:pos x="92" y="4"/>
                    </a:cxn>
                    <a:cxn ang="0">
                      <a:pos x="123" y="0"/>
                    </a:cxn>
                    <a:cxn ang="0">
                      <a:pos x="154" y="9"/>
                    </a:cxn>
                    <a:cxn ang="0">
                      <a:pos x="194" y="36"/>
                    </a:cxn>
                    <a:cxn ang="0">
                      <a:pos x="232" y="75"/>
                    </a:cxn>
                    <a:cxn ang="0">
                      <a:pos x="265" y="128"/>
                    </a:cxn>
                    <a:cxn ang="0">
                      <a:pos x="268" y="156"/>
                    </a:cxn>
                    <a:cxn ang="0">
                      <a:pos x="261" y="146"/>
                    </a:cxn>
                    <a:cxn ang="0">
                      <a:pos x="253" y="138"/>
                    </a:cxn>
                    <a:cxn ang="0">
                      <a:pos x="242" y="133"/>
                    </a:cxn>
                    <a:cxn ang="0">
                      <a:pos x="232" y="132"/>
                    </a:cxn>
                    <a:cxn ang="0">
                      <a:pos x="220" y="133"/>
                    </a:cxn>
                    <a:cxn ang="0">
                      <a:pos x="209" y="137"/>
                    </a:cxn>
                    <a:cxn ang="0">
                      <a:pos x="201" y="144"/>
                    </a:cxn>
                    <a:cxn ang="0">
                      <a:pos x="193" y="155"/>
                    </a:cxn>
                    <a:cxn ang="0">
                      <a:pos x="187" y="167"/>
                    </a:cxn>
                    <a:cxn ang="0">
                      <a:pos x="184" y="181"/>
                    </a:cxn>
                    <a:cxn ang="0">
                      <a:pos x="186" y="196"/>
                    </a:cxn>
                    <a:cxn ang="0">
                      <a:pos x="166" y="150"/>
                    </a:cxn>
                    <a:cxn ang="0">
                      <a:pos x="99" y="225"/>
                    </a:cxn>
                    <a:cxn ang="0">
                      <a:pos x="99" y="231"/>
                    </a:cxn>
                    <a:cxn ang="0">
                      <a:pos x="92" y="221"/>
                    </a:cxn>
                    <a:cxn ang="0">
                      <a:pos x="83" y="212"/>
                    </a:cxn>
                    <a:cxn ang="0">
                      <a:pos x="73" y="207"/>
                    </a:cxn>
                    <a:cxn ang="0">
                      <a:pos x="63" y="204"/>
                    </a:cxn>
                    <a:cxn ang="0">
                      <a:pos x="53" y="206"/>
                    </a:cxn>
                    <a:cxn ang="0">
                      <a:pos x="43" y="208"/>
                    </a:cxn>
                    <a:cxn ang="0">
                      <a:pos x="33" y="214"/>
                    </a:cxn>
                    <a:cxn ang="0">
                      <a:pos x="25" y="222"/>
                    </a:cxn>
                    <a:cxn ang="0">
                      <a:pos x="19" y="231"/>
                    </a:cxn>
                    <a:cxn ang="0">
                      <a:pos x="15" y="243"/>
                    </a:cxn>
                    <a:cxn ang="0">
                      <a:pos x="14" y="258"/>
                    </a:cxn>
                    <a:cxn ang="0">
                      <a:pos x="17" y="275"/>
                    </a:cxn>
                    <a:cxn ang="0">
                      <a:pos x="3" y="229"/>
                    </a:cxn>
                    <a:cxn ang="0">
                      <a:pos x="0" y="173"/>
                    </a:cxn>
                    <a:cxn ang="0">
                      <a:pos x="4" y="119"/>
                    </a:cxn>
                    <a:cxn ang="0">
                      <a:pos x="30" y="48"/>
                    </a:cxn>
                  </a:cxnLst>
                  <a:rect l="txL" t="txT" r="txR" b="txB"/>
                  <a:pathLst>
                    <a:path w="273" h="276">
                      <a:moveTo>
                        <a:pt x="30" y="48"/>
                      </a:moveTo>
                      <a:lnTo>
                        <a:pt x="43" y="32"/>
                      </a:lnTo>
                      <a:lnTo>
                        <a:pt x="55" y="21"/>
                      </a:lnTo>
                      <a:lnTo>
                        <a:pt x="69" y="13"/>
                      </a:lnTo>
                      <a:lnTo>
                        <a:pt x="78" y="8"/>
                      </a:lnTo>
                      <a:lnTo>
                        <a:pt x="92" y="4"/>
                      </a:lnTo>
                      <a:lnTo>
                        <a:pt x="108" y="0"/>
                      </a:lnTo>
                      <a:lnTo>
                        <a:pt x="123" y="0"/>
                      </a:lnTo>
                      <a:lnTo>
                        <a:pt x="144" y="4"/>
                      </a:lnTo>
                      <a:lnTo>
                        <a:pt x="154" y="9"/>
                      </a:lnTo>
                      <a:lnTo>
                        <a:pt x="173" y="20"/>
                      </a:lnTo>
                      <a:lnTo>
                        <a:pt x="194" y="36"/>
                      </a:lnTo>
                      <a:lnTo>
                        <a:pt x="213" y="55"/>
                      </a:lnTo>
                      <a:lnTo>
                        <a:pt x="232" y="75"/>
                      </a:lnTo>
                      <a:lnTo>
                        <a:pt x="247" y="105"/>
                      </a:lnTo>
                      <a:lnTo>
                        <a:pt x="265" y="128"/>
                      </a:lnTo>
                      <a:lnTo>
                        <a:pt x="272" y="165"/>
                      </a:lnTo>
                      <a:lnTo>
                        <a:pt x="268" y="156"/>
                      </a:lnTo>
                      <a:lnTo>
                        <a:pt x="265" y="150"/>
                      </a:lnTo>
                      <a:lnTo>
                        <a:pt x="261" y="146"/>
                      </a:lnTo>
                      <a:lnTo>
                        <a:pt x="256" y="142"/>
                      </a:lnTo>
                      <a:lnTo>
                        <a:pt x="253" y="138"/>
                      </a:lnTo>
                      <a:lnTo>
                        <a:pt x="247" y="136"/>
                      </a:lnTo>
                      <a:lnTo>
                        <a:pt x="242" y="133"/>
                      </a:lnTo>
                      <a:lnTo>
                        <a:pt x="237" y="132"/>
                      </a:lnTo>
                      <a:lnTo>
                        <a:pt x="232" y="132"/>
                      </a:lnTo>
                      <a:lnTo>
                        <a:pt x="226" y="132"/>
                      </a:lnTo>
                      <a:lnTo>
                        <a:pt x="220" y="133"/>
                      </a:lnTo>
                      <a:lnTo>
                        <a:pt x="215" y="134"/>
                      </a:lnTo>
                      <a:lnTo>
                        <a:pt x="209" y="137"/>
                      </a:lnTo>
                      <a:lnTo>
                        <a:pt x="205" y="141"/>
                      </a:lnTo>
                      <a:lnTo>
                        <a:pt x="201" y="144"/>
                      </a:lnTo>
                      <a:lnTo>
                        <a:pt x="196" y="149"/>
                      </a:lnTo>
                      <a:lnTo>
                        <a:pt x="193" y="155"/>
                      </a:lnTo>
                      <a:lnTo>
                        <a:pt x="190" y="161"/>
                      </a:lnTo>
                      <a:lnTo>
                        <a:pt x="187" y="167"/>
                      </a:lnTo>
                      <a:lnTo>
                        <a:pt x="186" y="175"/>
                      </a:lnTo>
                      <a:lnTo>
                        <a:pt x="184" y="181"/>
                      </a:lnTo>
                      <a:lnTo>
                        <a:pt x="185" y="190"/>
                      </a:lnTo>
                      <a:lnTo>
                        <a:pt x="186" y="196"/>
                      </a:lnTo>
                      <a:lnTo>
                        <a:pt x="187" y="203"/>
                      </a:lnTo>
                      <a:lnTo>
                        <a:pt x="166" y="150"/>
                      </a:lnTo>
                      <a:lnTo>
                        <a:pt x="98" y="175"/>
                      </a:lnTo>
                      <a:lnTo>
                        <a:pt x="99" y="225"/>
                      </a:lnTo>
                      <a:lnTo>
                        <a:pt x="102" y="239"/>
                      </a:lnTo>
                      <a:lnTo>
                        <a:pt x="99" y="231"/>
                      </a:lnTo>
                      <a:lnTo>
                        <a:pt x="96" y="226"/>
                      </a:lnTo>
                      <a:lnTo>
                        <a:pt x="92" y="221"/>
                      </a:lnTo>
                      <a:lnTo>
                        <a:pt x="87" y="217"/>
                      </a:lnTo>
                      <a:lnTo>
                        <a:pt x="83" y="212"/>
                      </a:lnTo>
                      <a:lnTo>
                        <a:pt x="78" y="210"/>
                      </a:lnTo>
                      <a:lnTo>
                        <a:pt x="73" y="207"/>
                      </a:lnTo>
                      <a:lnTo>
                        <a:pt x="68" y="206"/>
                      </a:lnTo>
                      <a:lnTo>
                        <a:pt x="63" y="204"/>
                      </a:lnTo>
                      <a:lnTo>
                        <a:pt x="58" y="204"/>
                      </a:lnTo>
                      <a:lnTo>
                        <a:pt x="53" y="206"/>
                      </a:lnTo>
                      <a:lnTo>
                        <a:pt x="48" y="206"/>
                      </a:lnTo>
                      <a:lnTo>
                        <a:pt x="43" y="208"/>
                      </a:lnTo>
                      <a:lnTo>
                        <a:pt x="38" y="211"/>
                      </a:lnTo>
                      <a:lnTo>
                        <a:pt x="33" y="214"/>
                      </a:lnTo>
                      <a:lnTo>
                        <a:pt x="28" y="218"/>
                      </a:lnTo>
                      <a:lnTo>
                        <a:pt x="25" y="222"/>
                      </a:lnTo>
                      <a:lnTo>
                        <a:pt x="22" y="226"/>
                      </a:lnTo>
                      <a:lnTo>
                        <a:pt x="19" y="231"/>
                      </a:lnTo>
                      <a:lnTo>
                        <a:pt x="17" y="238"/>
                      </a:lnTo>
                      <a:lnTo>
                        <a:pt x="15" y="243"/>
                      </a:lnTo>
                      <a:lnTo>
                        <a:pt x="14" y="252"/>
                      </a:lnTo>
                      <a:lnTo>
                        <a:pt x="14" y="258"/>
                      </a:lnTo>
                      <a:lnTo>
                        <a:pt x="15" y="264"/>
                      </a:lnTo>
                      <a:lnTo>
                        <a:pt x="17" y="275"/>
                      </a:lnTo>
                      <a:lnTo>
                        <a:pt x="12" y="262"/>
                      </a:lnTo>
                      <a:lnTo>
                        <a:pt x="3" y="229"/>
                      </a:lnTo>
                      <a:lnTo>
                        <a:pt x="2" y="207"/>
                      </a:lnTo>
                      <a:lnTo>
                        <a:pt x="0" y="173"/>
                      </a:lnTo>
                      <a:lnTo>
                        <a:pt x="0" y="144"/>
                      </a:lnTo>
                      <a:lnTo>
                        <a:pt x="4" y="119"/>
                      </a:lnTo>
                      <a:lnTo>
                        <a:pt x="11" y="84"/>
                      </a:lnTo>
                      <a:lnTo>
                        <a:pt x="30" y="48"/>
                      </a:lnTo>
                    </a:path>
                  </a:pathLst>
                </a:custGeom>
                <a:solidFill>
                  <a:srgbClr val="FFFFFF">
                    <a:alpha val="100000"/>
                  </a:srgbClr>
                </a:solidFill>
                <a:ln w="9525">
                  <a:noFill/>
                </a:ln>
              </p:spPr>
              <p:txBody>
                <a:bodyPr/>
                <a:lstStyle/>
                <a:p>
                  <a:endParaRPr lang="zh-CN" altLang="en-US"/>
                </a:p>
              </p:txBody>
            </p:sp>
            <p:sp>
              <p:nvSpPr>
                <p:cNvPr id="2063" name="Freeform 36"/>
                <p:cNvSpPr/>
                <p:nvPr/>
              </p:nvSpPr>
              <p:spPr>
                <a:xfrm>
                  <a:off x="112" y="4295"/>
                  <a:ext cx="439" cy="321"/>
                </a:xfrm>
                <a:custGeom>
                  <a:avLst/>
                  <a:gdLst>
                    <a:gd name="txL" fmla="*/ 0 w 439"/>
                    <a:gd name="txT" fmla="*/ 0 h 321"/>
                    <a:gd name="txR" fmla="*/ 439 w 439"/>
                    <a:gd name="txB" fmla="*/ 321 h 321"/>
                  </a:gdLst>
                  <a:ahLst/>
                  <a:cxnLst>
                    <a:cxn ang="0">
                      <a:pos x="146" y="22"/>
                    </a:cxn>
                    <a:cxn ang="0">
                      <a:pos x="113" y="43"/>
                    </a:cxn>
                    <a:cxn ang="0">
                      <a:pos x="83" y="67"/>
                    </a:cxn>
                    <a:cxn ang="0">
                      <a:pos x="57" y="96"/>
                    </a:cxn>
                    <a:cxn ang="0">
                      <a:pos x="31" y="134"/>
                    </a:cxn>
                    <a:cxn ang="0">
                      <a:pos x="12" y="177"/>
                    </a:cxn>
                    <a:cxn ang="0">
                      <a:pos x="1" y="227"/>
                    </a:cxn>
                    <a:cxn ang="0">
                      <a:pos x="0" y="278"/>
                    </a:cxn>
                    <a:cxn ang="0">
                      <a:pos x="9" y="320"/>
                    </a:cxn>
                    <a:cxn ang="0">
                      <a:pos x="10" y="282"/>
                    </a:cxn>
                    <a:cxn ang="0">
                      <a:pos x="29" y="258"/>
                    </a:cxn>
                    <a:cxn ang="0">
                      <a:pos x="55" y="250"/>
                    </a:cxn>
                    <a:cxn ang="0">
                      <a:pos x="81" y="260"/>
                    </a:cxn>
                    <a:cxn ang="0">
                      <a:pos x="94" y="276"/>
                    </a:cxn>
                    <a:cxn ang="0">
                      <a:pos x="84" y="229"/>
                    </a:cxn>
                    <a:cxn ang="0">
                      <a:pos x="81" y="178"/>
                    </a:cxn>
                    <a:cxn ang="0">
                      <a:pos x="85" y="129"/>
                    </a:cxn>
                    <a:cxn ang="0">
                      <a:pos x="96" y="91"/>
                    </a:cxn>
                    <a:cxn ang="0">
                      <a:pos x="113" y="57"/>
                    </a:cxn>
                    <a:cxn ang="0">
                      <a:pos x="138" y="30"/>
                    </a:cxn>
                    <a:cxn ang="0">
                      <a:pos x="149" y="30"/>
                    </a:cxn>
                    <a:cxn ang="0">
                      <a:pos x="146" y="71"/>
                    </a:cxn>
                    <a:cxn ang="0">
                      <a:pos x="150" y="116"/>
                    </a:cxn>
                    <a:cxn ang="0">
                      <a:pos x="161" y="172"/>
                    </a:cxn>
                    <a:cxn ang="0">
                      <a:pos x="174" y="220"/>
                    </a:cxn>
                    <a:cxn ang="0">
                      <a:pos x="179" y="231"/>
                    </a:cxn>
                    <a:cxn ang="0">
                      <a:pos x="189" y="196"/>
                    </a:cxn>
                    <a:cxn ang="0">
                      <a:pos x="217" y="178"/>
                    </a:cxn>
                    <a:cxn ang="0">
                      <a:pos x="247" y="184"/>
                    </a:cxn>
                    <a:cxn ang="0">
                      <a:pos x="262" y="198"/>
                    </a:cxn>
                    <a:cxn ang="0">
                      <a:pos x="248" y="158"/>
                    </a:cxn>
                    <a:cxn ang="0">
                      <a:pos x="231" y="115"/>
                    </a:cxn>
                    <a:cxn ang="0">
                      <a:pos x="211" y="75"/>
                    </a:cxn>
                    <a:cxn ang="0">
                      <a:pos x="192" y="44"/>
                    </a:cxn>
                    <a:cxn ang="0">
                      <a:pos x="170" y="20"/>
                    </a:cxn>
                    <a:cxn ang="0">
                      <a:pos x="183" y="12"/>
                    </a:cxn>
                    <a:cxn ang="0">
                      <a:pos x="217" y="14"/>
                    </a:cxn>
                    <a:cxn ang="0">
                      <a:pos x="251" y="30"/>
                    </a:cxn>
                    <a:cxn ang="0">
                      <a:pos x="278" y="52"/>
                    </a:cxn>
                    <a:cxn ang="0">
                      <a:pos x="303" y="80"/>
                    </a:cxn>
                    <a:cxn ang="0">
                      <a:pos x="324" y="112"/>
                    </a:cxn>
                    <a:cxn ang="0">
                      <a:pos x="341" y="149"/>
                    </a:cxn>
                    <a:cxn ang="0">
                      <a:pos x="350" y="157"/>
                    </a:cxn>
                    <a:cxn ang="0">
                      <a:pos x="360" y="125"/>
                    </a:cxn>
                    <a:cxn ang="0">
                      <a:pos x="383" y="106"/>
                    </a:cxn>
                    <a:cxn ang="0">
                      <a:pos x="407" y="106"/>
                    </a:cxn>
                    <a:cxn ang="0">
                      <a:pos x="430" y="125"/>
                    </a:cxn>
                    <a:cxn ang="0">
                      <a:pos x="430" y="116"/>
                    </a:cxn>
                    <a:cxn ang="0">
                      <a:pos x="411" y="83"/>
                    </a:cxn>
                    <a:cxn ang="0">
                      <a:pos x="387" y="53"/>
                    </a:cxn>
                    <a:cxn ang="0">
                      <a:pos x="356" y="29"/>
                    </a:cxn>
                    <a:cxn ang="0">
                      <a:pos x="324" y="13"/>
                    </a:cxn>
                    <a:cxn ang="0">
                      <a:pos x="291" y="4"/>
                    </a:cxn>
                    <a:cxn ang="0">
                      <a:pos x="256" y="0"/>
                    </a:cxn>
                    <a:cxn ang="0">
                      <a:pos x="217" y="1"/>
                    </a:cxn>
                    <a:cxn ang="0">
                      <a:pos x="180" y="9"/>
                    </a:cxn>
                  </a:cxnLst>
                  <a:rect l="txL" t="txT" r="txR" b="txB"/>
                  <a:pathLst>
                    <a:path w="439" h="321">
                      <a:moveTo>
                        <a:pt x="172" y="12"/>
                      </a:moveTo>
                      <a:lnTo>
                        <a:pt x="162" y="16"/>
                      </a:lnTo>
                      <a:lnTo>
                        <a:pt x="157" y="17"/>
                      </a:lnTo>
                      <a:lnTo>
                        <a:pt x="152" y="20"/>
                      </a:lnTo>
                      <a:lnTo>
                        <a:pt x="146" y="22"/>
                      </a:lnTo>
                      <a:lnTo>
                        <a:pt x="138" y="26"/>
                      </a:lnTo>
                      <a:lnTo>
                        <a:pt x="132" y="30"/>
                      </a:lnTo>
                      <a:lnTo>
                        <a:pt x="126" y="33"/>
                      </a:lnTo>
                      <a:lnTo>
                        <a:pt x="119" y="38"/>
                      </a:lnTo>
                      <a:lnTo>
                        <a:pt x="113" y="43"/>
                      </a:lnTo>
                      <a:lnTo>
                        <a:pt x="107" y="47"/>
                      </a:lnTo>
                      <a:lnTo>
                        <a:pt x="101" y="52"/>
                      </a:lnTo>
                      <a:lnTo>
                        <a:pt x="94" y="57"/>
                      </a:lnTo>
                      <a:lnTo>
                        <a:pt x="88" y="61"/>
                      </a:lnTo>
                      <a:lnTo>
                        <a:pt x="83" y="67"/>
                      </a:lnTo>
                      <a:lnTo>
                        <a:pt x="77" y="72"/>
                      </a:lnTo>
                      <a:lnTo>
                        <a:pt x="72" y="79"/>
                      </a:lnTo>
                      <a:lnTo>
                        <a:pt x="66" y="84"/>
                      </a:lnTo>
                      <a:lnTo>
                        <a:pt x="61" y="90"/>
                      </a:lnTo>
                      <a:lnTo>
                        <a:pt x="57" y="96"/>
                      </a:lnTo>
                      <a:lnTo>
                        <a:pt x="51" y="103"/>
                      </a:lnTo>
                      <a:lnTo>
                        <a:pt x="46" y="110"/>
                      </a:lnTo>
                      <a:lnTo>
                        <a:pt x="41" y="118"/>
                      </a:lnTo>
                      <a:lnTo>
                        <a:pt x="36" y="126"/>
                      </a:lnTo>
                      <a:lnTo>
                        <a:pt x="31" y="134"/>
                      </a:lnTo>
                      <a:lnTo>
                        <a:pt x="27" y="141"/>
                      </a:lnTo>
                      <a:lnTo>
                        <a:pt x="23" y="150"/>
                      </a:lnTo>
                      <a:lnTo>
                        <a:pt x="18" y="160"/>
                      </a:lnTo>
                      <a:lnTo>
                        <a:pt x="15" y="169"/>
                      </a:lnTo>
                      <a:lnTo>
                        <a:pt x="12" y="177"/>
                      </a:lnTo>
                      <a:lnTo>
                        <a:pt x="9" y="186"/>
                      </a:lnTo>
                      <a:lnTo>
                        <a:pt x="6" y="196"/>
                      </a:lnTo>
                      <a:lnTo>
                        <a:pt x="4" y="207"/>
                      </a:lnTo>
                      <a:lnTo>
                        <a:pt x="3" y="216"/>
                      </a:lnTo>
                      <a:lnTo>
                        <a:pt x="1" y="227"/>
                      </a:lnTo>
                      <a:lnTo>
                        <a:pt x="0" y="239"/>
                      </a:lnTo>
                      <a:lnTo>
                        <a:pt x="0" y="250"/>
                      </a:lnTo>
                      <a:lnTo>
                        <a:pt x="0" y="260"/>
                      </a:lnTo>
                      <a:lnTo>
                        <a:pt x="0" y="270"/>
                      </a:lnTo>
                      <a:lnTo>
                        <a:pt x="0" y="278"/>
                      </a:lnTo>
                      <a:lnTo>
                        <a:pt x="1" y="286"/>
                      </a:lnTo>
                      <a:lnTo>
                        <a:pt x="3" y="294"/>
                      </a:lnTo>
                      <a:lnTo>
                        <a:pt x="4" y="302"/>
                      </a:lnTo>
                      <a:lnTo>
                        <a:pt x="6" y="310"/>
                      </a:lnTo>
                      <a:lnTo>
                        <a:pt x="9" y="320"/>
                      </a:lnTo>
                      <a:lnTo>
                        <a:pt x="7" y="310"/>
                      </a:lnTo>
                      <a:lnTo>
                        <a:pt x="7" y="302"/>
                      </a:lnTo>
                      <a:lnTo>
                        <a:pt x="7" y="295"/>
                      </a:lnTo>
                      <a:lnTo>
                        <a:pt x="9" y="289"/>
                      </a:lnTo>
                      <a:lnTo>
                        <a:pt x="10" y="282"/>
                      </a:lnTo>
                      <a:lnTo>
                        <a:pt x="13" y="276"/>
                      </a:lnTo>
                      <a:lnTo>
                        <a:pt x="16" y="271"/>
                      </a:lnTo>
                      <a:lnTo>
                        <a:pt x="21" y="264"/>
                      </a:lnTo>
                      <a:lnTo>
                        <a:pt x="25" y="260"/>
                      </a:lnTo>
                      <a:lnTo>
                        <a:pt x="29" y="258"/>
                      </a:lnTo>
                      <a:lnTo>
                        <a:pt x="33" y="255"/>
                      </a:lnTo>
                      <a:lnTo>
                        <a:pt x="39" y="252"/>
                      </a:lnTo>
                      <a:lnTo>
                        <a:pt x="45" y="251"/>
                      </a:lnTo>
                      <a:lnTo>
                        <a:pt x="50" y="250"/>
                      </a:lnTo>
                      <a:lnTo>
                        <a:pt x="55" y="250"/>
                      </a:lnTo>
                      <a:lnTo>
                        <a:pt x="60" y="251"/>
                      </a:lnTo>
                      <a:lnTo>
                        <a:pt x="66" y="252"/>
                      </a:lnTo>
                      <a:lnTo>
                        <a:pt x="72" y="255"/>
                      </a:lnTo>
                      <a:lnTo>
                        <a:pt x="75" y="258"/>
                      </a:lnTo>
                      <a:lnTo>
                        <a:pt x="81" y="260"/>
                      </a:lnTo>
                      <a:lnTo>
                        <a:pt x="85" y="266"/>
                      </a:lnTo>
                      <a:lnTo>
                        <a:pt x="89" y="271"/>
                      </a:lnTo>
                      <a:lnTo>
                        <a:pt x="93" y="278"/>
                      </a:lnTo>
                      <a:lnTo>
                        <a:pt x="96" y="285"/>
                      </a:lnTo>
                      <a:lnTo>
                        <a:pt x="94" y="276"/>
                      </a:lnTo>
                      <a:lnTo>
                        <a:pt x="92" y="268"/>
                      </a:lnTo>
                      <a:lnTo>
                        <a:pt x="89" y="259"/>
                      </a:lnTo>
                      <a:lnTo>
                        <a:pt x="87" y="248"/>
                      </a:lnTo>
                      <a:lnTo>
                        <a:pt x="86" y="239"/>
                      </a:lnTo>
                      <a:lnTo>
                        <a:pt x="84" y="229"/>
                      </a:lnTo>
                      <a:lnTo>
                        <a:pt x="83" y="220"/>
                      </a:lnTo>
                      <a:lnTo>
                        <a:pt x="82" y="211"/>
                      </a:lnTo>
                      <a:lnTo>
                        <a:pt x="81" y="200"/>
                      </a:lnTo>
                      <a:lnTo>
                        <a:pt x="81" y="189"/>
                      </a:lnTo>
                      <a:lnTo>
                        <a:pt x="81" y="178"/>
                      </a:lnTo>
                      <a:lnTo>
                        <a:pt x="81" y="166"/>
                      </a:lnTo>
                      <a:lnTo>
                        <a:pt x="82" y="155"/>
                      </a:lnTo>
                      <a:lnTo>
                        <a:pt x="83" y="147"/>
                      </a:lnTo>
                      <a:lnTo>
                        <a:pt x="84" y="138"/>
                      </a:lnTo>
                      <a:lnTo>
                        <a:pt x="85" y="129"/>
                      </a:lnTo>
                      <a:lnTo>
                        <a:pt x="87" y="119"/>
                      </a:lnTo>
                      <a:lnTo>
                        <a:pt x="90" y="111"/>
                      </a:lnTo>
                      <a:lnTo>
                        <a:pt x="92" y="103"/>
                      </a:lnTo>
                      <a:lnTo>
                        <a:pt x="93" y="96"/>
                      </a:lnTo>
                      <a:lnTo>
                        <a:pt x="96" y="91"/>
                      </a:lnTo>
                      <a:lnTo>
                        <a:pt x="99" y="86"/>
                      </a:lnTo>
                      <a:lnTo>
                        <a:pt x="102" y="77"/>
                      </a:lnTo>
                      <a:lnTo>
                        <a:pt x="105" y="69"/>
                      </a:lnTo>
                      <a:lnTo>
                        <a:pt x="109" y="63"/>
                      </a:lnTo>
                      <a:lnTo>
                        <a:pt x="113" y="57"/>
                      </a:lnTo>
                      <a:lnTo>
                        <a:pt x="117" y="52"/>
                      </a:lnTo>
                      <a:lnTo>
                        <a:pt x="123" y="45"/>
                      </a:lnTo>
                      <a:lnTo>
                        <a:pt x="127" y="40"/>
                      </a:lnTo>
                      <a:lnTo>
                        <a:pt x="132" y="34"/>
                      </a:lnTo>
                      <a:lnTo>
                        <a:pt x="138" y="30"/>
                      </a:lnTo>
                      <a:lnTo>
                        <a:pt x="144" y="26"/>
                      </a:lnTo>
                      <a:lnTo>
                        <a:pt x="150" y="22"/>
                      </a:lnTo>
                      <a:lnTo>
                        <a:pt x="154" y="21"/>
                      </a:lnTo>
                      <a:lnTo>
                        <a:pt x="151" y="25"/>
                      </a:lnTo>
                      <a:lnTo>
                        <a:pt x="149" y="30"/>
                      </a:lnTo>
                      <a:lnTo>
                        <a:pt x="147" y="38"/>
                      </a:lnTo>
                      <a:lnTo>
                        <a:pt x="147" y="47"/>
                      </a:lnTo>
                      <a:lnTo>
                        <a:pt x="146" y="53"/>
                      </a:lnTo>
                      <a:lnTo>
                        <a:pt x="146" y="63"/>
                      </a:lnTo>
                      <a:lnTo>
                        <a:pt x="146" y="71"/>
                      </a:lnTo>
                      <a:lnTo>
                        <a:pt x="146" y="77"/>
                      </a:lnTo>
                      <a:lnTo>
                        <a:pt x="147" y="87"/>
                      </a:lnTo>
                      <a:lnTo>
                        <a:pt x="147" y="98"/>
                      </a:lnTo>
                      <a:lnTo>
                        <a:pt x="149" y="107"/>
                      </a:lnTo>
                      <a:lnTo>
                        <a:pt x="150" y="116"/>
                      </a:lnTo>
                      <a:lnTo>
                        <a:pt x="152" y="129"/>
                      </a:lnTo>
                      <a:lnTo>
                        <a:pt x="154" y="139"/>
                      </a:lnTo>
                      <a:lnTo>
                        <a:pt x="156" y="151"/>
                      </a:lnTo>
                      <a:lnTo>
                        <a:pt x="159" y="162"/>
                      </a:lnTo>
                      <a:lnTo>
                        <a:pt x="161" y="172"/>
                      </a:lnTo>
                      <a:lnTo>
                        <a:pt x="163" y="181"/>
                      </a:lnTo>
                      <a:lnTo>
                        <a:pt x="165" y="190"/>
                      </a:lnTo>
                      <a:lnTo>
                        <a:pt x="168" y="200"/>
                      </a:lnTo>
                      <a:lnTo>
                        <a:pt x="171" y="209"/>
                      </a:lnTo>
                      <a:lnTo>
                        <a:pt x="174" y="220"/>
                      </a:lnTo>
                      <a:lnTo>
                        <a:pt x="176" y="229"/>
                      </a:lnTo>
                      <a:lnTo>
                        <a:pt x="178" y="237"/>
                      </a:lnTo>
                      <a:lnTo>
                        <a:pt x="181" y="248"/>
                      </a:lnTo>
                      <a:lnTo>
                        <a:pt x="180" y="240"/>
                      </a:lnTo>
                      <a:lnTo>
                        <a:pt x="179" y="231"/>
                      </a:lnTo>
                      <a:lnTo>
                        <a:pt x="180" y="223"/>
                      </a:lnTo>
                      <a:lnTo>
                        <a:pt x="180" y="216"/>
                      </a:lnTo>
                      <a:lnTo>
                        <a:pt x="183" y="209"/>
                      </a:lnTo>
                      <a:lnTo>
                        <a:pt x="186" y="203"/>
                      </a:lnTo>
                      <a:lnTo>
                        <a:pt x="189" y="196"/>
                      </a:lnTo>
                      <a:lnTo>
                        <a:pt x="193" y="190"/>
                      </a:lnTo>
                      <a:lnTo>
                        <a:pt x="198" y="186"/>
                      </a:lnTo>
                      <a:lnTo>
                        <a:pt x="204" y="182"/>
                      </a:lnTo>
                      <a:lnTo>
                        <a:pt x="210" y="178"/>
                      </a:lnTo>
                      <a:lnTo>
                        <a:pt x="217" y="178"/>
                      </a:lnTo>
                      <a:lnTo>
                        <a:pt x="223" y="177"/>
                      </a:lnTo>
                      <a:lnTo>
                        <a:pt x="230" y="177"/>
                      </a:lnTo>
                      <a:lnTo>
                        <a:pt x="236" y="178"/>
                      </a:lnTo>
                      <a:lnTo>
                        <a:pt x="243" y="181"/>
                      </a:lnTo>
                      <a:lnTo>
                        <a:pt x="247" y="184"/>
                      </a:lnTo>
                      <a:lnTo>
                        <a:pt x="252" y="188"/>
                      </a:lnTo>
                      <a:lnTo>
                        <a:pt x="256" y="193"/>
                      </a:lnTo>
                      <a:lnTo>
                        <a:pt x="261" y="198"/>
                      </a:lnTo>
                      <a:lnTo>
                        <a:pt x="267" y="212"/>
                      </a:lnTo>
                      <a:lnTo>
                        <a:pt x="262" y="198"/>
                      </a:lnTo>
                      <a:lnTo>
                        <a:pt x="259" y="190"/>
                      </a:lnTo>
                      <a:lnTo>
                        <a:pt x="257" y="184"/>
                      </a:lnTo>
                      <a:lnTo>
                        <a:pt x="255" y="176"/>
                      </a:lnTo>
                      <a:lnTo>
                        <a:pt x="252" y="168"/>
                      </a:lnTo>
                      <a:lnTo>
                        <a:pt x="248" y="158"/>
                      </a:lnTo>
                      <a:lnTo>
                        <a:pt x="244" y="149"/>
                      </a:lnTo>
                      <a:lnTo>
                        <a:pt x="241" y="139"/>
                      </a:lnTo>
                      <a:lnTo>
                        <a:pt x="238" y="131"/>
                      </a:lnTo>
                      <a:lnTo>
                        <a:pt x="234" y="123"/>
                      </a:lnTo>
                      <a:lnTo>
                        <a:pt x="231" y="115"/>
                      </a:lnTo>
                      <a:lnTo>
                        <a:pt x="227" y="106"/>
                      </a:lnTo>
                      <a:lnTo>
                        <a:pt x="222" y="98"/>
                      </a:lnTo>
                      <a:lnTo>
                        <a:pt x="219" y="90"/>
                      </a:lnTo>
                      <a:lnTo>
                        <a:pt x="215" y="83"/>
                      </a:lnTo>
                      <a:lnTo>
                        <a:pt x="211" y="75"/>
                      </a:lnTo>
                      <a:lnTo>
                        <a:pt x="207" y="68"/>
                      </a:lnTo>
                      <a:lnTo>
                        <a:pt x="204" y="61"/>
                      </a:lnTo>
                      <a:lnTo>
                        <a:pt x="201" y="55"/>
                      </a:lnTo>
                      <a:lnTo>
                        <a:pt x="196" y="49"/>
                      </a:lnTo>
                      <a:lnTo>
                        <a:pt x="192" y="44"/>
                      </a:lnTo>
                      <a:lnTo>
                        <a:pt x="188" y="37"/>
                      </a:lnTo>
                      <a:lnTo>
                        <a:pt x="184" y="32"/>
                      </a:lnTo>
                      <a:lnTo>
                        <a:pt x="180" y="28"/>
                      </a:lnTo>
                      <a:lnTo>
                        <a:pt x="175" y="24"/>
                      </a:lnTo>
                      <a:lnTo>
                        <a:pt x="170" y="20"/>
                      </a:lnTo>
                      <a:lnTo>
                        <a:pt x="165" y="18"/>
                      </a:lnTo>
                      <a:lnTo>
                        <a:pt x="161" y="17"/>
                      </a:lnTo>
                      <a:lnTo>
                        <a:pt x="169" y="14"/>
                      </a:lnTo>
                      <a:lnTo>
                        <a:pt x="176" y="13"/>
                      </a:lnTo>
                      <a:lnTo>
                        <a:pt x="183" y="12"/>
                      </a:lnTo>
                      <a:lnTo>
                        <a:pt x="190" y="12"/>
                      </a:lnTo>
                      <a:lnTo>
                        <a:pt x="198" y="12"/>
                      </a:lnTo>
                      <a:lnTo>
                        <a:pt x="205" y="12"/>
                      </a:lnTo>
                      <a:lnTo>
                        <a:pt x="211" y="13"/>
                      </a:lnTo>
                      <a:lnTo>
                        <a:pt x="217" y="14"/>
                      </a:lnTo>
                      <a:lnTo>
                        <a:pt x="224" y="17"/>
                      </a:lnTo>
                      <a:lnTo>
                        <a:pt x="231" y="20"/>
                      </a:lnTo>
                      <a:lnTo>
                        <a:pt x="238" y="24"/>
                      </a:lnTo>
                      <a:lnTo>
                        <a:pt x="245" y="26"/>
                      </a:lnTo>
                      <a:lnTo>
                        <a:pt x="251" y="30"/>
                      </a:lnTo>
                      <a:lnTo>
                        <a:pt x="256" y="33"/>
                      </a:lnTo>
                      <a:lnTo>
                        <a:pt x="261" y="37"/>
                      </a:lnTo>
                      <a:lnTo>
                        <a:pt x="267" y="43"/>
                      </a:lnTo>
                      <a:lnTo>
                        <a:pt x="273" y="47"/>
                      </a:lnTo>
                      <a:lnTo>
                        <a:pt x="278" y="52"/>
                      </a:lnTo>
                      <a:lnTo>
                        <a:pt x="284" y="57"/>
                      </a:lnTo>
                      <a:lnTo>
                        <a:pt x="289" y="63"/>
                      </a:lnTo>
                      <a:lnTo>
                        <a:pt x="294" y="68"/>
                      </a:lnTo>
                      <a:lnTo>
                        <a:pt x="298" y="73"/>
                      </a:lnTo>
                      <a:lnTo>
                        <a:pt x="303" y="80"/>
                      </a:lnTo>
                      <a:lnTo>
                        <a:pt x="308" y="87"/>
                      </a:lnTo>
                      <a:lnTo>
                        <a:pt x="312" y="92"/>
                      </a:lnTo>
                      <a:lnTo>
                        <a:pt x="315" y="99"/>
                      </a:lnTo>
                      <a:lnTo>
                        <a:pt x="320" y="106"/>
                      </a:lnTo>
                      <a:lnTo>
                        <a:pt x="324" y="112"/>
                      </a:lnTo>
                      <a:lnTo>
                        <a:pt x="327" y="119"/>
                      </a:lnTo>
                      <a:lnTo>
                        <a:pt x="331" y="126"/>
                      </a:lnTo>
                      <a:lnTo>
                        <a:pt x="335" y="134"/>
                      </a:lnTo>
                      <a:lnTo>
                        <a:pt x="338" y="141"/>
                      </a:lnTo>
                      <a:lnTo>
                        <a:pt x="341" y="149"/>
                      </a:lnTo>
                      <a:lnTo>
                        <a:pt x="345" y="157"/>
                      </a:lnTo>
                      <a:lnTo>
                        <a:pt x="348" y="165"/>
                      </a:lnTo>
                      <a:lnTo>
                        <a:pt x="351" y="176"/>
                      </a:lnTo>
                      <a:lnTo>
                        <a:pt x="350" y="164"/>
                      </a:lnTo>
                      <a:lnTo>
                        <a:pt x="350" y="157"/>
                      </a:lnTo>
                      <a:lnTo>
                        <a:pt x="350" y="149"/>
                      </a:lnTo>
                      <a:lnTo>
                        <a:pt x="351" y="142"/>
                      </a:lnTo>
                      <a:lnTo>
                        <a:pt x="354" y="135"/>
                      </a:lnTo>
                      <a:lnTo>
                        <a:pt x="356" y="130"/>
                      </a:lnTo>
                      <a:lnTo>
                        <a:pt x="360" y="125"/>
                      </a:lnTo>
                      <a:lnTo>
                        <a:pt x="364" y="119"/>
                      </a:lnTo>
                      <a:lnTo>
                        <a:pt x="369" y="114"/>
                      </a:lnTo>
                      <a:lnTo>
                        <a:pt x="374" y="111"/>
                      </a:lnTo>
                      <a:lnTo>
                        <a:pt x="378" y="108"/>
                      </a:lnTo>
                      <a:lnTo>
                        <a:pt x="383" y="106"/>
                      </a:lnTo>
                      <a:lnTo>
                        <a:pt x="388" y="104"/>
                      </a:lnTo>
                      <a:lnTo>
                        <a:pt x="393" y="103"/>
                      </a:lnTo>
                      <a:lnTo>
                        <a:pt x="398" y="103"/>
                      </a:lnTo>
                      <a:lnTo>
                        <a:pt x="402" y="104"/>
                      </a:lnTo>
                      <a:lnTo>
                        <a:pt x="407" y="106"/>
                      </a:lnTo>
                      <a:lnTo>
                        <a:pt x="412" y="108"/>
                      </a:lnTo>
                      <a:lnTo>
                        <a:pt x="417" y="111"/>
                      </a:lnTo>
                      <a:lnTo>
                        <a:pt x="422" y="114"/>
                      </a:lnTo>
                      <a:lnTo>
                        <a:pt x="426" y="119"/>
                      </a:lnTo>
                      <a:lnTo>
                        <a:pt x="430" y="125"/>
                      </a:lnTo>
                      <a:lnTo>
                        <a:pt x="434" y="130"/>
                      </a:lnTo>
                      <a:lnTo>
                        <a:pt x="438" y="137"/>
                      </a:lnTo>
                      <a:lnTo>
                        <a:pt x="435" y="129"/>
                      </a:lnTo>
                      <a:lnTo>
                        <a:pt x="432" y="123"/>
                      </a:lnTo>
                      <a:lnTo>
                        <a:pt x="430" y="116"/>
                      </a:lnTo>
                      <a:lnTo>
                        <a:pt x="427" y="110"/>
                      </a:lnTo>
                      <a:lnTo>
                        <a:pt x="423" y="103"/>
                      </a:lnTo>
                      <a:lnTo>
                        <a:pt x="420" y="95"/>
                      </a:lnTo>
                      <a:lnTo>
                        <a:pt x="415" y="88"/>
                      </a:lnTo>
                      <a:lnTo>
                        <a:pt x="411" y="83"/>
                      </a:lnTo>
                      <a:lnTo>
                        <a:pt x="407" y="76"/>
                      </a:lnTo>
                      <a:lnTo>
                        <a:pt x="402" y="69"/>
                      </a:lnTo>
                      <a:lnTo>
                        <a:pt x="396" y="64"/>
                      </a:lnTo>
                      <a:lnTo>
                        <a:pt x="392" y="59"/>
                      </a:lnTo>
                      <a:lnTo>
                        <a:pt x="387" y="53"/>
                      </a:lnTo>
                      <a:lnTo>
                        <a:pt x="381" y="48"/>
                      </a:lnTo>
                      <a:lnTo>
                        <a:pt x="375" y="43"/>
                      </a:lnTo>
                      <a:lnTo>
                        <a:pt x="369" y="38"/>
                      </a:lnTo>
                      <a:lnTo>
                        <a:pt x="362" y="33"/>
                      </a:lnTo>
                      <a:lnTo>
                        <a:pt x="356" y="29"/>
                      </a:lnTo>
                      <a:lnTo>
                        <a:pt x="350" y="26"/>
                      </a:lnTo>
                      <a:lnTo>
                        <a:pt x="343" y="22"/>
                      </a:lnTo>
                      <a:lnTo>
                        <a:pt x="337" y="20"/>
                      </a:lnTo>
                      <a:lnTo>
                        <a:pt x="330" y="16"/>
                      </a:lnTo>
                      <a:lnTo>
                        <a:pt x="324" y="13"/>
                      </a:lnTo>
                      <a:lnTo>
                        <a:pt x="317" y="10"/>
                      </a:lnTo>
                      <a:lnTo>
                        <a:pt x="310" y="9"/>
                      </a:lnTo>
                      <a:lnTo>
                        <a:pt x="304" y="6"/>
                      </a:lnTo>
                      <a:lnTo>
                        <a:pt x="297" y="5"/>
                      </a:lnTo>
                      <a:lnTo>
                        <a:pt x="291" y="4"/>
                      </a:lnTo>
                      <a:lnTo>
                        <a:pt x="285" y="2"/>
                      </a:lnTo>
                      <a:lnTo>
                        <a:pt x="279" y="1"/>
                      </a:lnTo>
                      <a:lnTo>
                        <a:pt x="270" y="0"/>
                      </a:lnTo>
                      <a:lnTo>
                        <a:pt x="263" y="0"/>
                      </a:lnTo>
                      <a:lnTo>
                        <a:pt x="256" y="0"/>
                      </a:lnTo>
                      <a:lnTo>
                        <a:pt x="249" y="0"/>
                      </a:lnTo>
                      <a:lnTo>
                        <a:pt x="240" y="0"/>
                      </a:lnTo>
                      <a:lnTo>
                        <a:pt x="232" y="0"/>
                      </a:lnTo>
                      <a:lnTo>
                        <a:pt x="225" y="0"/>
                      </a:lnTo>
                      <a:lnTo>
                        <a:pt x="217" y="1"/>
                      </a:lnTo>
                      <a:lnTo>
                        <a:pt x="209" y="2"/>
                      </a:lnTo>
                      <a:lnTo>
                        <a:pt x="203" y="4"/>
                      </a:lnTo>
                      <a:lnTo>
                        <a:pt x="196" y="5"/>
                      </a:lnTo>
                      <a:lnTo>
                        <a:pt x="189" y="8"/>
                      </a:lnTo>
                      <a:lnTo>
                        <a:pt x="180" y="9"/>
                      </a:lnTo>
                      <a:lnTo>
                        <a:pt x="172" y="12"/>
                      </a:lnTo>
                    </a:path>
                  </a:pathLst>
                </a:custGeom>
                <a:solidFill>
                  <a:srgbClr val="FF0000">
                    <a:alpha val="100000"/>
                  </a:srgbClr>
                </a:solidFill>
                <a:ln w="9525">
                  <a:noFill/>
                </a:ln>
              </p:spPr>
              <p:txBody>
                <a:bodyPr/>
                <a:lstStyle/>
                <a:p>
                  <a:endParaRPr lang="zh-CN" altLang="en-US"/>
                </a:p>
              </p:txBody>
            </p:sp>
          </p:grpSp>
        </p:grpSp>
      </p:grpSp>
      <p:grpSp>
        <p:nvGrpSpPr>
          <p:cNvPr id="2052" name="Group 37"/>
          <p:cNvGrpSpPr/>
          <p:nvPr/>
        </p:nvGrpSpPr>
        <p:grpSpPr>
          <a:xfrm>
            <a:off x="457200" y="762000"/>
            <a:ext cx="1055688" cy="815975"/>
            <a:chOff x="20" y="0"/>
            <a:chExt cx="665" cy="514"/>
          </a:xfrm>
        </p:grpSpPr>
        <p:sp>
          <p:nvSpPr>
            <p:cNvPr id="2" name="Oval 38"/>
            <p:cNvSpPr>
              <a:spLocks noChangeArrowheads="1"/>
            </p:cNvSpPr>
            <p:nvPr/>
          </p:nvSpPr>
          <p:spPr bwMode="ltGray">
            <a:xfrm>
              <a:off x="90" y="0"/>
              <a:ext cx="528" cy="492"/>
            </a:xfrm>
            <a:prstGeom prst="ellipse">
              <a:avLst/>
            </a:prstGeom>
            <a:gradFill rotWithShape="0">
              <a:gsLst>
                <a:gs pos="0">
                  <a:schemeClr val="hlink"/>
                </a:gs>
                <a:gs pos="100000">
                  <a:schemeClr val="hlink">
                    <a:gamma/>
                    <a:tint val="70196"/>
                    <a:invGamma/>
                  </a:schemeClr>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5" name="Freeform 39"/>
            <p:cNvSpPr/>
            <p:nvPr/>
          </p:nvSpPr>
          <p:spPr>
            <a:xfrm>
              <a:off x="20" y="213"/>
              <a:ext cx="246" cy="94"/>
            </a:xfrm>
            <a:custGeom>
              <a:avLst/>
              <a:gdLst>
                <a:gd name="txL" fmla="*/ 0 w 246"/>
                <a:gd name="txT" fmla="*/ 0 h 94"/>
                <a:gd name="txR" fmla="*/ 246 w 246"/>
                <a:gd name="txB" fmla="*/ 94 h 94"/>
              </a:gdLst>
              <a:ahLst/>
              <a:cxnLst>
                <a:cxn ang="0">
                  <a:pos x="7" y="52"/>
                </a:cxn>
                <a:cxn ang="0">
                  <a:pos x="22" y="48"/>
                </a:cxn>
                <a:cxn ang="0">
                  <a:pos x="38" y="48"/>
                </a:cxn>
                <a:cxn ang="0">
                  <a:pos x="53" y="50"/>
                </a:cxn>
                <a:cxn ang="0">
                  <a:pos x="69" y="54"/>
                </a:cxn>
                <a:cxn ang="0">
                  <a:pos x="84" y="59"/>
                </a:cxn>
                <a:cxn ang="0">
                  <a:pos x="99" y="65"/>
                </a:cxn>
                <a:cxn ang="0">
                  <a:pos x="113" y="72"/>
                </a:cxn>
                <a:cxn ang="0">
                  <a:pos x="124" y="66"/>
                </a:cxn>
                <a:cxn ang="0">
                  <a:pos x="136" y="48"/>
                </a:cxn>
                <a:cxn ang="0">
                  <a:pos x="150" y="35"/>
                </a:cxn>
                <a:cxn ang="0">
                  <a:pos x="166" y="24"/>
                </a:cxn>
                <a:cxn ang="0">
                  <a:pos x="183" y="16"/>
                </a:cxn>
                <a:cxn ang="0">
                  <a:pos x="201" y="9"/>
                </a:cxn>
                <a:cxn ang="0">
                  <a:pos x="219" y="5"/>
                </a:cxn>
                <a:cxn ang="0">
                  <a:pos x="237" y="1"/>
                </a:cxn>
                <a:cxn ang="0">
                  <a:pos x="237" y="3"/>
                </a:cxn>
                <a:cxn ang="0">
                  <a:pos x="222" y="11"/>
                </a:cxn>
                <a:cxn ang="0">
                  <a:pos x="207" y="19"/>
                </a:cxn>
                <a:cxn ang="0">
                  <a:pos x="191" y="28"/>
                </a:cxn>
                <a:cxn ang="0">
                  <a:pos x="177" y="39"/>
                </a:cxn>
                <a:cxn ang="0">
                  <a:pos x="163" y="51"/>
                </a:cxn>
                <a:cxn ang="0">
                  <a:pos x="152" y="64"/>
                </a:cxn>
                <a:cxn ang="0">
                  <a:pos x="142" y="79"/>
                </a:cxn>
                <a:cxn ang="0">
                  <a:pos x="135" y="90"/>
                </a:cxn>
                <a:cxn ang="0">
                  <a:pos x="130" y="93"/>
                </a:cxn>
                <a:cxn ang="0">
                  <a:pos x="123" y="90"/>
                </a:cxn>
                <a:cxn ang="0">
                  <a:pos x="116" y="87"/>
                </a:cxn>
                <a:cxn ang="0">
                  <a:pos x="107" y="84"/>
                </a:cxn>
                <a:cxn ang="0">
                  <a:pos x="93" y="78"/>
                </a:cxn>
                <a:cxn ang="0">
                  <a:pos x="79" y="71"/>
                </a:cxn>
                <a:cxn ang="0">
                  <a:pos x="63" y="64"/>
                </a:cxn>
                <a:cxn ang="0">
                  <a:pos x="47" y="58"/>
                </a:cxn>
                <a:cxn ang="0">
                  <a:pos x="31" y="54"/>
                </a:cxn>
                <a:cxn ang="0">
                  <a:pos x="17" y="52"/>
                </a:cxn>
                <a:cxn ang="0">
                  <a:pos x="5" y="53"/>
                </a:cxn>
              </a:cxnLst>
              <a:rect l="txL" t="txT" r="txR" b="tx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alpha val="100000"/>
              </a:schemeClr>
            </a:solidFill>
            <a:ln w="9525">
              <a:noFill/>
            </a:ln>
          </p:spPr>
          <p:txBody>
            <a:bodyPr/>
            <a:lstStyle/>
            <a:p>
              <a:endParaRPr lang="zh-CN" altLang="en-US"/>
            </a:p>
          </p:txBody>
        </p:sp>
        <p:sp>
          <p:nvSpPr>
            <p:cNvPr id="2056" name="Freeform 40"/>
            <p:cNvSpPr/>
            <p:nvPr/>
          </p:nvSpPr>
          <p:spPr>
            <a:xfrm>
              <a:off x="390" y="402"/>
              <a:ext cx="295" cy="112"/>
            </a:xfrm>
            <a:custGeom>
              <a:avLst/>
              <a:gdLst>
                <a:gd name="txL" fmla="*/ 0 w 295"/>
                <a:gd name="txT" fmla="*/ 0 h 112"/>
                <a:gd name="txR" fmla="*/ 295 w 295"/>
                <a:gd name="txB" fmla="*/ 112 h 112"/>
              </a:gdLst>
              <a:ahLst/>
              <a:cxnLst>
                <a:cxn ang="0">
                  <a:pos x="8" y="62"/>
                </a:cxn>
                <a:cxn ang="0">
                  <a:pos x="26" y="57"/>
                </a:cxn>
                <a:cxn ang="0">
                  <a:pos x="45" y="57"/>
                </a:cxn>
                <a:cxn ang="0">
                  <a:pos x="63" y="59"/>
                </a:cxn>
                <a:cxn ang="0">
                  <a:pos x="82" y="64"/>
                </a:cxn>
                <a:cxn ang="0">
                  <a:pos x="100" y="70"/>
                </a:cxn>
                <a:cxn ang="0">
                  <a:pos x="118" y="77"/>
                </a:cxn>
                <a:cxn ang="0">
                  <a:pos x="135" y="85"/>
                </a:cxn>
                <a:cxn ang="0">
                  <a:pos x="148" y="78"/>
                </a:cxn>
                <a:cxn ang="0">
                  <a:pos x="163" y="57"/>
                </a:cxn>
                <a:cxn ang="0">
                  <a:pos x="180" y="41"/>
                </a:cxn>
                <a:cxn ang="0">
                  <a:pos x="199" y="28"/>
                </a:cxn>
                <a:cxn ang="0">
                  <a:pos x="219" y="19"/>
                </a:cxn>
                <a:cxn ang="0">
                  <a:pos x="241" y="10"/>
                </a:cxn>
                <a:cxn ang="0">
                  <a:pos x="262" y="5"/>
                </a:cxn>
                <a:cxn ang="0">
                  <a:pos x="284" y="1"/>
                </a:cxn>
                <a:cxn ang="0">
                  <a:pos x="284" y="3"/>
                </a:cxn>
                <a:cxn ang="0">
                  <a:pos x="266" y="13"/>
                </a:cxn>
                <a:cxn ang="0">
                  <a:pos x="248" y="22"/>
                </a:cxn>
                <a:cxn ang="0">
                  <a:pos x="229" y="33"/>
                </a:cxn>
                <a:cxn ang="0">
                  <a:pos x="212" y="46"/>
                </a:cxn>
                <a:cxn ang="0">
                  <a:pos x="195" y="60"/>
                </a:cxn>
                <a:cxn ang="0">
                  <a:pos x="182" y="76"/>
                </a:cxn>
                <a:cxn ang="0">
                  <a:pos x="170" y="94"/>
                </a:cxn>
                <a:cxn ang="0">
                  <a:pos x="162" y="107"/>
                </a:cxn>
                <a:cxn ang="0">
                  <a:pos x="156" y="111"/>
                </a:cxn>
                <a:cxn ang="0">
                  <a:pos x="147" y="107"/>
                </a:cxn>
                <a:cxn ang="0">
                  <a:pos x="139" y="103"/>
                </a:cxn>
                <a:cxn ang="0">
                  <a:pos x="128" y="100"/>
                </a:cxn>
                <a:cxn ang="0">
                  <a:pos x="111" y="93"/>
                </a:cxn>
                <a:cxn ang="0">
                  <a:pos x="94" y="84"/>
                </a:cxn>
                <a:cxn ang="0">
                  <a:pos x="75" y="76"/>
                </a:cxn>
                <a:cxn ang="0">
                  <a:pos x="56" y="69"/>
                </a:cxn>
                <a:cxn ang="0">
                  <a:pos x="37" y="64"/>
                </a:cxn>
                <a:cxn ang="0">
                  <a:pos x="20" y="62"/>
                </a:cxn>
                <a:cxn ang="0">
                  <a:pos x="6" y="63"/>
                </a:cxn>
              </a:cxnLst>
              <a:rect l="txL" t="txT" r="txR" b="tx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alpha val="100000"/>
              </a:schemeClr>
            </a:solidFill>
            <a:ln w="9525">
              <a:noFill/>
            </a:ln>
          </p:spPr>
          <p:txBody>
            <a:bodyPr/>
            <a:lstStyle/>
            <a:p>
              <a:endParaRPr lang="zh-CN" altLang="en-US"/>
            </a:p>
          </p:txBody>
        </p:sp>
      </p:grpSp>
      <p:sp>
        <p:nvSpPr>
          <p:cNvPr id="2053" name="Rectangle 41"/>
          <p:cNvSpPr/>
          <p:nvPr/>
        </p:nvSpPr>
        <p:spPr>
          <a:xfrm>
            <a:off x="52705" y="1993900"/>
            <a:ext cx="9038590" cy="2057400"/>
          </a:xfrm>
          <a:prstGeom prst="rect">
            <a:avLst/>
          </a:prstGeom>
          <a:noFill/>
          <a:ln w="9525">
            <a:noFill/>
          </a:ln>
        </p:spPr>
        <p:txBody>
          <a:bodyPr anchor="ctr"/>
          <a:lstStyle/>
          <a:p>
            <a:pPr algn="ctr"/>
            <a:r>
              <a:rPr lang="zh-CN" altLang="en-US" sz="3600" b="1" dirty="0">
                <a:solidFill>
                  <a:srgbClr val="0000FF"/>
                </a:solidFill>
                <a:latin typeface="微软雅黑" panose="020B0503020204020204" charset="-122"/>
                <a:ea typeface="微软雅黑" panose="020B0503020204020204" charset="-122"/>
                <a:sym typeface="+mn-ea"/>
              </a:rPr>
              <a:t>第八章   数据库设计</a:t>
            </a:r>
            <a:r>
              <a:rPr lang="en-US" altLang="zh-CN" sz="3600" b="1" dirty="0">
                <a:solidFill>
                  <a:srgbClr val="0000FF"/>
                </a:solidFill>
                <a:latin typeface="微软雅黑" panose="020B0503020204020204" charset="-122"/>
                <a:ea typeface="微软雅黑" panose="020B0503020204020204" charset="-122"/>
                <a:sym typeface="+mn-ea"/>
              </a:rPr>
              <a:t>(Database Design)</a:t>
            </a:r>
            <a:br>
              <a:rPr lang="en-US" altLang="zh-CN" sz="4000" dirty="0">
                <a:latin typeface="微软雅黑" panose="020B0503020204020204" charset="-122"/>
                <a:ea typeface="微软雅黑" panose="020B0503020204020204" charset="-122"/>
                <a:sym typeface="+mn-ea"/>
              </a:rPr>
            </a:br>
            <a:br>
              <a:rPr lang="en-US" altLang="zh-CN" sz="3600" b="1" dirty="0">
                <a:solidFill>
                  <a:srgbClr val="0000FF"/>
                </a:solidFill>
                <a:latin typeface="微软雅黑" panose="020B0503020204020204" charset="-122"/>
                <a:ea typeface="微软雅黑" panose="020B0503020204020204" charset="-122"/>
                <a:sym typeface="+mn-ea"/>
              </a:rPr>
            </a:br>
            <a:br>
              <a:rPr lang="en-US" altLang="zh-CN" sz="800" b="1" dirty="0">
                <a:solidFill>
                  <a:srgbClr val="0000FF"/>
                </a:solidFill>
                <a:latin typeface="微软雅黑" panose="020B0503020204020204" charset="-122"/>
                <a:ea typeface="微软雅黑" panose="020B0503020204020204" charset="-122"/>
              </a:rPr>
            </a:br>
            <a:r>
              <a:rPr lang="en-US" altLang="zh-CN" sz="3600" b="1" dirty="0">
                <a:solidFill>
                  <a:srgbClr val="0000FF"/>
                </a:solidFill>
                <a:latin typeface="微软雅黑" panose="020B0503020204020204" charset="-122"/>
                <a:ea typeface="微软雅黑" panose="020B0503020204020204" charset="-122"/>
                <a:sym typeface="+mn-ea"/>
              </a:rPr>
              <a:t>section 4  </a:t>
            </a:r>
            <a:r>
              <a:rPr lang="zh-CN" sz="3600" b="1" dirty="0">
                <a:solidFill>
                  <a:srgbClr val="0000FF"/>
                </a:solidFill>
                <a:latin typeface="微软雅黑" panose="020B0503020204020204" charset="-122"/>
                <a:ea typeface="微软雅黑" panose="020B0503020204020204" charset="-122"/>
                <a:sym typeface="+mn-ea"/>
              </a:rPr>
              <a:t>设计合理性验证</a:t>
            </a:r>
            <a:endParaRPr lang="en-US" altLang="zh-CN" sz="3600" b="1" dirty="0">
              <a:solidFill>
                <a:srgbClr val="0000FF"/>
              </a:solidFill>
              <a:latin typeface="微软雅黑" panose="020B0503020204020204" charset="-122"/>
              <a:ea typeface="微软雅黑" panose="020B0503020204020204" charset="-122"/>
              <a:sym typeface="+mn-ea"/>
            </a:endParaRPr>
          </a:p>
          <a:p>
            <a:pPr algn="ctr"/>
            <a:r>
              <a:rPr lang="zh-CN" altLang="en-US" sz="3600" b="1" dirty="0">
                <a:solidFill>
                  <a:schemeClr val="bg1">
                    <a:lumMod val="50000"/>
                  </a:schemeClr>
                </a:solidFill>
                <a:latin typeface="微软雅黑" panose="020B0503020204020204" charset="-122"/>
                <a:ea typeface="微软雅黑" panose="020B0503020204020204" charset="-122"/>
                <a:sym typeface="+mn-ea"/>
              </a:rPr>
              <a:t>关系规范化 </a:t>
            </a:r>
            <a:r>
              <a:rPr lang="en-US" altLang="zh-CN" sz="3600" b="1" dirty="0">
                <a:solidFill>
                  <a:schemeClr val="bg1">
                    <a:lumMod val="50000"/>
                  </a:schemeClr>
                </a:solidFill>
                <a:latin typeface="微软雅黑" panose="020B0503020204020204" charset="-122"/>
                <a:ea typeface="微软雅黑" panose="020B0503020204020204" charset="-122"/>
                <a:sym typeface="+mn-ea"/>
              </a:rPr>
              <a:t>Normalization</a:t>
            </a:r>
            <a:endParaRPr lang="zh-CN" sz="3600" b="1" dirty="0">
              <a:solidFill>
                <a:schemeClr val="bg1">
                  <a:lumMod val="50000"/>
                </a:schemeClr>
              </a:solidFill>
              <a:latin typeface="微软雅黑" panose="020B0503020204020204" charset="-122"/>
              <a:ea typeface="微软雅黑" panose="020B0503020204020204" charset="-122"/>
              <a:sym typeface="+mn-ea"/>
            </a:endParaRPr>
          </a:p>
        </p:txBody>
      </p:sp>
      <p:sp>
        <p:nvSpPr>
          <p:cNvPr id="3" name="Rectangle 4"/>
          <p:cNvSpPr/>
          <p:nvPr/>
        </p:nvSpPr>
        <p:spPr>
          <a:xfrm>
            <a:off x="419100" y="4572000"/>
            <a:ext cx="8305800" cy="1981200"/>
          </a:xfrm>
          <a:prstGeom prst="rect">
            <a:avLst/>
          </a:prstGeom>
          <a:noFill/>
          <a:ln w="9525">
            <a:noFill/>
          </a:ln>
        </p:spPr>
        <p:txBody>
          <a:bodyPr/>
          <a:lstStyle/>
          <a:p>
            <a:pPr marL="342900" indent="-342900" algn="ctr">
              <a:spcBef>
                <a:spcPct val="20000"/>
              </a:spcBef>
              <a:buChar char="•"/>
            </a:pPr>
            <a:r>
              <a:rPr lang="zh-CN" altLang="en-US" dirty="0">
                <a:solidFill>
                  <a:srgbClr val="FF0000"/>
                </a:solidFill>
                <a:latin typeface="微软雅黑" panose="020B0503020204020204" charset="-122"/>
                <a:ea typeface="微软雅黑" panose="020B0503020204020204" charset="-122"/>
              </a:rPr>
              <a:t>信息科学与工程学院 李友焕</a:t>
            </a:r>
          </a:p>
          <a:p>
            <a:pPr marL="342900" indent="-342900" algn="ctr">
              <a:spcBef>
                <a:spcPct val="20000"/>
              </a:spcBef>
              <a:buChar char="•"/>
            </a:pPr>
            <a:endParaRPr lang="zh-CN" altLang="en-US" dirty="0">
              <a:solidFill>
                <a:srgbClr val="FF0000"/>
              </a:solidFill>
              <a:latin typeface="微软雅黑" panose="020B0503020204020204" charset="-122"/>
              <a:ea typeface="微软雅黑" panose="020B0503020204020204" charset="-122"/>
            </a:endParaRPr>
          </a:p>
          <a:p>
            <a:pPr marL="342900" indent="-342900" algn="ctr">
              <a:spcBef>
                <a:spcPct val="20000"/>
              </a:spcBef>
              <a:buChar char="•"/>
            </a:pPr>
            <a:r>
              <a:rPr lang="en-US" altLang="zh-CN" dirty="0">
                <a:solidFill>
                  <a:srgbClr val="FF0000"/>
                </a:solidFill>
                <a:latin typeface="微软雅黑" panose="020B0503020204020204" charset="-122"/>
                <a:ea typeface="微软雅黑" panose="020B0503020204020204" charset="-122"/>
              </a:rPr>
              <a:t>2024.04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143510" y="0"/>
            <a:ext cx="8891905" cy="1143000"/>
          </a:xfrm>
        </p:spPr>
        <p:txBody>
          <a:bodyPr vert="horz" wrap="square" lIns="91440" tIns="45720" rIns="91440" bIns="45720" anchor="ctr"/>
          <a:lstStyle/>
          <a:p>
            <a:pPr eaLnBrk="1" hangingPunct="1"/>
            <a:r>
              <a:rPr lang="zh-CN" altLang="en-US" sz="3600" dirty="0">
                <a:latin typeface="微软雅黑" panose="020B0503020204020204" charset="-122"/>
                <a:ea typeface="微软雅黑" panose="020B0503020204020204" charset="-122"/>
                <a:sym typeface="+mn-ea"/>
              </a:rPr>
              <a:t>带来的问题</a:t>
            </a:r>
            <a:r>
              <a:rPr lang="en-US" altLang="zh-CN" sz="3600" dirty="0">
                <a:latin typeface="微软雅黑" panose="020B0503020204020204" charset="-122"/>
                <a:ea typeface="微软雅黑" panose="020B0503020204020204" charset="-122"/>
                <a:sym typeface="+mn-ea"/>
              </a:rPr>
              <a:t>3</a:t>
            </a:r>
            <a:r>
              <a:rPr lang="zh-CN" altLang="en-US" sz="3600" dirty="0">
                <a:latin typeface="微软雅黑" panose="020B0503020204020204" charset="-122"/>
                <a:ea typeface="微软雅黑" panose="020B0503020204020204" charset="-122"/>
                <a:sym typeface="+mn-ea"/>
              </a:rPr>
              <a:t>：添加异常：添加操作被抵制</a:t>
            </a:r>
            <a:endParaRPr lang="en-US" altLang="zh-CN" sz="3600" dirty="0">
              <a:ea typeface="华文中宋" panose="02010600040101010101" pitchFamily="2" charset="-122"/>
            </a:endParaRPr>
          </a:p>
        </p:txBody>
      </p:sp>
      <p:sp>
        <p:nvSpPr>
          <p:cNvPr id="16387" name="Rectangle 3"/>
          <p:cNvSpPr>
            <a:spLocks noGrp="1"/>
          </p:cNvSpPr>
          <p:nvPr>
            <p:ph idx="1"/>
          </p:nvPr>
        </p:nvSpPr>
        <p:spPr>
          <a:xfrm>
            <a:off x="142875" y="5472113"/>
            <a:ext cx="8893175" cy="1341437"/>
          </a:xfrm>
        </p:spPr>
        <p:txBody>
          <a:bodyPr vert="horz" wrap="square" lIns="91440" tIns="45720" rIns="91440" bIns="45720" anchor="t"/>
          <a:lstStyle/>
          <a:p>
            <a:pPr marL="342900" indent="-342900" eaLnBrk="1" hangingPunct="1">
              <a:buNone/>
            </a:pPr>
            <a:r>
              <a:rPr lang="zh-CN" altLang="en-US" b="1" dirty="0">
                <a:latin typeface="华文中宋" panose="02010600040101010101" pitchFamily="2" charset="-122"/>
              </a:rPr>
              <a:t>问题：</a:t>
            </a:r>
            <a:r>
              <a:rPr lang="en-US" altLang="zh-CN" b="1" dirty="0">
                <a:latin typeface="华文中宋" panose="02010600040101010101" pitchFamily="2" charset="-122"/>
              </a:rPr>
              <a:t>3) </a:t>
            </a:r>
            <a:r>
              <a:rPr lang="zh-CN" altLang="en-US" b="1" dirty="0">
                <a:latin typeface="华文中宋" panose="02010600040101010101" pitchFamily="2" charset="-122"/>
              </a:rPr>
              <a:t>插入问题：例如，新建一个学院信息时，由于还</a:t>
            </a:r>
          </a:p>
          <a:p>
            <a:pPr marL="342900" indent="-342900" eaLnBrk="1" hangingPunct="1">
              <a:buNone/>
            </a:pPr>
            <a:r>
              <a:rPr lang="zh-CN" altLang="en-US" b="1" dirty="0">
                <a:latin typeface="华文中宋" panose="02010600040101010101" pitchFamily="2" charset="-122"/>
              </a:rPr>
              <a:t>         没有学生，出现插入不成功的问题；</a:t>
            </a:r>
            <a:r>
              <a:rPr lang="zh-CN" altLang="en-US" sz="1800" b="1" dirty="0">
                <a:solidFill>
                  <a:srgbClr val="D60093"/>
                </a:solidFill>
                <a:latin typeface="华文中宋" panose="02010600040101010101" pitchFamily="2" charset="-122"/>
                <a:sym typeface="+mn-ea"/>
              </a:rPr>
              <a:t> 解决方法 ：数据库设计</a:t>
            </a:r>
            <a:endParaRPr lang="zh-CN" altLang="en-US" sz="1800" b="1" dirty="0">
              <a:solidFill>
                <a:srgbClr val="D60093"/>
              </a:solidFill>
              <a:latin typeface="华文中宋" panose="02010600040101010101" pitchFamily="2" charset="-122"/>
            </a:endParaRPr>
          </a:p>
          <a:p>
            <a:pPr marL="342900" indent="-342900" eaLnBrk="1" hangingPunct="1">
              <a:buNone/>
            </a:pPr>
            <a:endParaRPr lang="zh-CN" altLang="en-US" sz="900" b="1" dirty="0">
              <a:latin typeface="华文中宋" panose="02010600040101010101" pitchFamily="2" charset="-122"/>
            </a:endParaRPr>
          </a:p>
          <a:p>
            <a:pPr marL="342900" indent="-342900" eaLnBrk="1" hangingPunct="1">
              <a:buNone/>
            </a:pPr>
            <a:r>
              <a:rPr lang="zh-CN" altLang="en-US" sz="1800" b="1" dirty="0">
                <a:solidFill>
                  <a:srgbClr val="D60093"/>
                </a:solidFill>
                <a:latin typeface="华文中宋" panose="02010600040101010101" pitchFamily="2" charset="-122"/>
              </a:rPr>
              <a:t>         </a:t>
            </a:r>
          </a:p>
        </p:txBody>
      </p:sp>
      <p:graphicFrame>
        <p:nvGraphicFramePr>
          <p:cNvPr id="154628" name="Group 4"/>
          <p:cNvGraphicFramePr>
            <a:graphicFrameLocks noGrp="1"/>
          </p:cNvGraphicFramePr>
          <p:nvPr/>
        </p:nvGraphicFramePr>
        <p:xfrm>
          <a:off x="336550" y="1893888"/>
          <a:ext cx="8426450" cy="3363936"/>
        </p:xfrm>
        <a:graphic>
          <a:graphicData uri="http://schemas.openxmlformats.org/drawingml/2006/table">
            <a:tbl>
              <a:tblPr/>
              <a:tblGrid>
                <a:gridCol w="669925">
                  <a:extLst>
                    <a:ext uri="{9D8B030D-6E8A-4147-A177-3AD203B41FA5}">
                      <a16:colId xmlns:a16="http://schemas.microsoft.com/office/drawing/2014/main" val="20000"/>
                    </a:ext>
                  </a:extLst>
                </a:gridCol>
                <a:gridCol w="1200150">
                  <a:extLst>
                    <a:ext uri="{9D8B030D-6E8A-4147-A177-3AD203B41FA5}">
                      <a16:colId xmlns:a16="http://schemas.microsoft.com/office/drawing/2014/main" val="20001"/>
                    </a:ext>
                  </a:extLst>
                </a:gridCol>
                <a:gridCol w="638175">
                  <a:extLst>
                    <a:ext uri="{9D8B030D-6E8A-4147-A177-3AD203B41FA5}">
                      <a16:colId xmlns:a16="http://schemas.microsoft.com/office/drawing/2014/main" val="20002"/>
                    </a:ext>
                  </a:extLst>
                </a:gridCol>
                <a:gridCol w="1111250">
                  <a:extLst>
                    <a:ext uri="{9D8B030D-6E8A-4147-A177-3AD203B41FA5}">
                      <a16:colId xmlns:a16="http://schemas.microsoft.com/office/drawing/2014/main" val="20003"/>
                    </a:ext>
                  </a:extLst>
                </a:gridCol>
                <a:gridCol w="1571625">
                  <a:extLst>
                    <a:ext uri="{9D8B030D-6E8A-4147-A177-3AD203B41FA5}">
                      <a16:colId xmlns:a16="http://schemas.microsoft.com/office/drawing/2014/main" val="20004"/>
                    </a:ext>
                  </a:extLst>
                </a:gridCol>
                <a:gridCol w="1082675">
                  <a:extLst>
                    <a:ext uri="{9D8B030D-6E8A-4147-A177-3AD203B41FA5}">
                      <a16:colId xmlns:a16="http://schemas.microsoft.com/office/drawing/2014/main" val="20005"/>
                    </a:ext>
                  </a:extLst>
                </a:gridCol>
                <a:gridCol w="963613">
                  <a:extLst>
                    <a:ext uri="{9D8B030D-6E8A-4147-A177-3AD203B41FA5}">
                      <a16:colId xmlns:a16="http://schemas.microsoft.com/office/drawing/2014/main" val="20006"/>
                    </a:ext>
                  </a:extLst>
                </a:gridCol>
                <a:gridCol w="1189037">
                  <a:extLst>
                    <a:ext uri="{9D8B030D-6E8A-4147-A177-3AD203B41FA5}">
                      <a16:colId xmlns:a16="http://schemas.microsoft.com/office/drawing/2014/main" val="20007"/>
                    </a:ext>
                  </a:extLst>
                </a:gridCol>
              </a:tblGrid>
              <a:tr h="335248">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Name</a:t>
                      </a:r>
                    </a:p>
                  </a:txBody>
                  <a:tcPr marT="45716" marB="45716"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studentNo</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sex</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birthdate</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deptName</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deptNo</a:t>
                      </a:r>
                    </a:p>
                  </a:txBody>
                  <a:tcPr marT="45716" marB="45716"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deptDean</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Address</a:t>
                      </a:r>
                    </a:p>
                  </a:txBody>
                  <a:tcPr marT="45716" marB="45716"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58741">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周强</a:t>
                      </a:r>
                    </a:p>
                  </a:txBody>
                  <a:tcPr marT="45716" marB="45716"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2008043101</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男</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1990/12/14</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软件学院</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01</a:t>
                      </a:r>
                    </a:p>
                  </a:txBody>
                  <a:tcPr marT="45716" marB="45716"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林亚平</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软件大楼</a:t>
                      </a:r>
                    </a:p>
                  </a:txBody>
                  <a:tcPr marT="45716" marB="45716"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58741">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汪涵</a:t>
                      </a:r>
                    </a:p>
                  </a:txBody>
                  <a:tcPr marT="45716" marB="45716"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2008043214</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1992/02/21</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金融学院</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03</a:t>
                      </a:r>
                    </a:p>
                  </a:txBody>
                  <a:tcPr marT="45716" marB="45716"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杨胜刚</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红叶楼</a:t>
                      </a:r>
                    </a:p>
                  </a:txBody>
                  <a:tcPr marT="45716" marB="45716"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9696">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张珊</a:t>
                      </a:r>
                    </a:p>
                  </a:txBody>
                  <a:tcPr marT="45716" marB="45716"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2008043332</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1988/07/09</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会计学院</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04</a:t>
                      </a:r>
                    </a:p>
                  </a:txBody>
                  <a:tcPr marT="45716" marB="45716"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黄立红</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逸夫楼</a:t>
                      </a:r>
                    </a:p>
                  </a:txBody>
                  <a:tcPr marT="45716" marB="45716"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5726">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刘丽</a:t>
                      </a:r>
                    </a:p>
                  </a:txBody>
                  <a:tcPr marT="45716" marB="45716"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2008043315</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1988/01/29</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会计学院</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04</a:t>
                      </a:r>
                    </a:p>
                  </a:txBody>
                  <a:tcPr marT="45716" marB="45716"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黄立红</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逸夫楼</a:t>
                      </a:r>
                    </a:p>
                  </a:txBody>
                  <a:tcPr marT="45716" marB="45716"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40">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李娜</a:t>
                      </a:r>
                    </a:p>
                  </a:txBody>
                  <a:tcPr marT="45716" marB="45716"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2008043358</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1988/11/13</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软件学院</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01</a:t>
                      </a:r>
                    </a:p>
                  </a:txBody>
                  <a:tcPr marT="45716" marB="45716"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林亚平</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软件大楼</a:t>
                      </a:r>
                    </a:p>
                  </a:txBody>
                  <a:tcPr marT="45716" marB="45716"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40">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张军</a:t>
                      </a:r>
                    </a:p>
                  </a:txBody>
                  <a:tcPr marT="45716" marB="45716"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2008043375</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男</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1988/09/09</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软件学院</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01</a:t>
                      </a:r>
                    </a:p>
                  </a:txBody>
                  <a:tcPr marT="45716" marB="45716"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林亚平</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软件大楼</a:t>
                      </a:r>
                    </a:p>
                  </a:txBody>
                  <a:tcPr marT="45716" marB="45716"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440">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谢莎</a:t>
                      </a:r>
                    </a:p>
                  </a:txBody>
                  <a:tcPr marT="45716" marB="45716"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2008043398</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1988/09/09</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软件学院</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01</a:t>
                      </a:r>
                    </a:p>
                  </a:txBody>
                  <a:tcPr marT="45716" marB="45716"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林亚平</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软件大楼</a:t>
                      </a:r>
                    </a:p>
                  </a:txBody>
                  <a:tcPr marT="45716" marB="45716"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1440">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量子计算学院</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59</a:t>
                      </a:r>
                    </a:p>
                  </a:txBody>
                  <a:tcPr marT="45716" marB="45716"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毛先生</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6" marB="45716"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solidFill>
                      <a:srgbClr val="FF66FF"/>
                    </a:solidFill>
                  </a:tcPr>
                </a:tc>
                <a:extLst>
                  <a:ext uri="{0D108BD9-81ED-4DB2-BD59-A6C34878D82A}">
                    <a16:rowId xmlns:a16="http://schemas.microsoft.com/office/drawing/2014/main" val="10008"/>
                  </a:ext>
                </a:extLst>
              </a:tr>
            </a:tbl>
          </a:graphicData>
        </a:graphic>
      </p:graphicFrame>
      <p:sp>
        <p:nvSpPr>
          <p:cNvPr id="16480" name="Rectangle 96"/>
          <p:cNvSpPr/>
          <p:nvPr/>
        </p:nvSpPr>
        <p:spPr>
          <a:xfrm>
            <a:off x="304800" y="1503363"/>
            <a:ext cx="2971800" cy="457200"/>
          </a:xfrm>
          <a:prstGeom prst="rect">
            <a:avLst/>
          </a:prstGeom>
          <a:noFill/>
          <a:ln w="12700">
            <a:noFill/>
          </a:ln>
        </p:spPr>
        <p:txBody>
          <a:bodyPr anchor="ctr">
            <a:spAutoFit/>
          </a:bodyPr>
          <a:lstStyle/>
          <a:p>
            <a:pPr eaLnBrk="0" hangingPunct="0"/>
            <a:r>
              <a:rPr lang="en-US" altLang="zh-CN" dirty="0">
                <a:latin typeface="Times New Roman" panose="02020603050405020304" pitchFamily="18" charset="0"/>
              </a:rPr>
              <a:t>student-department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152400" y="0"/>
            <a:ext cx="8610600" cy="1143000"/>
          </a:xfrm>
        </p:spPr>
        <p:txBody>
          <a:bodyPr vert="horz" wrap="square" lIns="91440" tIns="45720" rIns="91440" bIns="45720" anchor="ctr"/>
          <a:lstStyle/>
          <a:p>
            <a:pPr eaLnBrk="1" hangingPunct="1"/>
            <a:r>
              <a:rPr lang="zh-CN" altLang="en-US" sz="3600" dirty="0">
                <a:latin typeface="微软雅黑" panose="020B0503020204020204" charset="-122"/>
                <a:ea typeface="微软雅黑" panose="020B0503020204020204" charset="-122"/>
                <a:sym typeface="+mn-ea"/>
              </a:rPr>
              <a:t>带来的问题</a:t>
            </a:r>
            <a:r>
              <a:rPr lang="en-US" altLang="zh-CN" sz="3600" dirty="0">
                <a:latin typeface="微软雅黑" panose="020B0503020204020204" charset="-122"/>
                <a:ea typeface="微软雅黑" panose="020B0503020204020204" charset="-122"/>
                <a:sym typeface="+mn-ea"/>
              </a:rPr>
              <a:t>4</a:t>
            </a:r>
            <a:r>
              <a:rPr lang="zh-CN" altLang="en-US" sz="3600" dirty="0">
                <a:latin typeface="微软雅黑" panose="020B0503020204020204" charset="-122"/>
                <a:ea typeface="微软雅黑" panose="020B0503020204020204" charset="-122"/>
                <a:sym typeface="+mn-ea"/>
              </a:rPr>
              <a:t>：修改异常：数据不一致</a:t>
            </a:r>
            <a:endParaRPr lang="en-US" altLang="zh-CN" sz="3600" dirty="0">
              <a:ea typeface="华文中宋" panose="02010600040101010101" pitchFamily="2" charset="-122"/>
            </a:endParaRPr>
          </a:p>
        </p:txBody>
      </p:sp>
      <p:sp>
        <p:nvSpPr>
          <p:cNvPr id="17411" name="Rectangle 3"/>
          <p:cNvSpPr>
            <a:spLocks noGrp="1"/>
          </p:cNvSpPr>
          <p:nvPr>
            <p:ph idx="1"/>
          </p:nvPr>
        </p:nvSpPr>
        <p:spPr>
          <a:xfrm>
            <a:off x="0" y="5410200"/>
            <a:ext cx="8893175" cy="1304925"/>
          </a:xfrm>
        </p:spPr>
        <p:txBody>
          <a:bodyPr vert="horz" wrap="square" lIns="91440" tIns="45720" rIns="91440" bIns="45720" anchor="t"/>
          <a:lstStyle/>
          <a:p>
            <a:pPr eaLnBrk="1" hangingPunct="1">
              <a:lnSpc>
                <a:spcPct val="80000"/>
              </a:lnSpc>
              <a:buNone/>
            </a:pPr>
            <a:r>
              <a:rPr lang="zh-CN" altLang="en-US" b="1" dirty="0">
                <a:latin typeface="华文中宋" panose="02010600040101010101" pitchFamily="2" charset="-122"/>
              </a:rPr>
              <a:t>问题：</a:t>
            </a:r>
            <a:r>
              <a:rPr lang="en-US" altLang="zh-CN" b="1" dirty="0">
                <a:latin typeface="华文中宋" panose="02010600040101010101" pitchFamily="2" charset="-122"/>
              </a:rPr>
              <a:t>4) </a:t>
            </a:r>
            <a:r>
              <a:rPr lang="zh-CN" altLang="en-US" b="1" dirty="0">
                <a:latin typeface="华文中宋" panose="02010600040101010101" pitchFamily="2" charset="-122"/>
              </a:rPr>
              <a:t>修改问题：例如，修改软件学院的地址时，</a:t>
            </a:r>
          </a:p>
          <a:p>
            <a:pPr eaLnBrk="1" hangingPunct="1">
              <a:lnSpc>
                <a:spcPct val="80000"/>
              </a:lnSpc>
              <a:buNone/>
            </a:pPr>
            <a:r>
              <a:rPr lang="zh-CN" altLang="en-US" b="1" dirty="0">
                <a:latin typeface="华文中宋" panose="02010600040101010101" pitchFamily="2" charset="-122"/>
              </a:rPr>
              <a:t>         要修改多行记录，而不是一条记录；</a:t>
            </a:r>
          </a:p>
          <a:p>
            <a:pPr eaLnBrk="1" hangingPunct="1">
              <a:lnSpc>
                <a:spcPct val="80000"/>
              </a:lnSpc>
              <a:buNone/>
            </a:pPr>
            <a:r>
              <a:rPr lang="zh-CN" altLang="en-US" sz="1200" b="1" dirty="0">
                <a:latin typeface="华文中宋" panose="02010600040101010101" pitchFamily="2" charset="-122"/>
              </a:rPr>
              <a:t>          </a:t>
            </a:r>
          </a:p>
          <a:p>
            <a:pPr eaLnBrk="1" hangingPunct="1">
              <a:lnSpc>
                <a:spcPct val="80000"/>
              </a:lnSpc>
              <a:buNone/>
            </a:pPr>
            <a:r>
              <a:rPr lang="zh-CN" altLang="en-US" b="1" dirty="0">
                <a:solidFill>
                  <a:srgbClr val="D60093"/>
                </a:solidFill>
                <a:latin typeface="华文中宋" panose="02010600040101010101" pitchFamily="2" charset="-122"/>
              </a:rPr>
              <a:t>          解决方法 ：数据库设计</a:t>
            </a:r>
          </a:p>
        </p:txBody>
      </p:sp>
      <p:graphicFrame>
        <p:nvGraphicFramePr>
          <p:cNvPr id="155738" name="Group 90"/>
          <p:cNvGraphicFramePr>
            <a:graphicFrameLocks noGrp="1"/>
          </p:cNvGraphicFramePr>
          <p:nvPr/>
        </p:nvGraphicFramePr>
        <p:xfrm>
          <a:off x="152400" y="2036763"/>
          <a:ext cx="8458200" cy="2992462"/>
        </p:xfrm>
        <a:graphic>
          <a:graphicData uri="http://schemas.openxmlformats.org/drawingml/2006/table">
            <a:tbl>
              <a:tblPr/>
              <a:tblGrid>
                <a:gridCol w="777875">
                  <a:extLst>
                    <a:ext uri="{9D8B030D-6E8A-4147-A177-3AD203B41FA5}">
                      <a16:colId xmlns:a16="http://schemas.microsoft.com/office/drawing/2014/main" val="20000"/>
                    </a:ext>
                  </a:extLst>
                </a:gridCol>
                <a:gridCol w="1200150">
                  <a:extLst>
                    <a:ext uri="{9D8B030D-6E8A-4147-A177-3AD203B41FA5}">
                      <a16:colId xmlns:a16="http://schemas.microsoft.com/office/drawing/2014/main" val="20001"/>
                    </a:ext>
                  </a:extLst>
                </a:gridCol>
                <a:gridCol w="638175">
                  <a:extLst>
                    <a:ext uri="{9D8B030D-6E8A-4147-A177-3AD203B41FA5}">
                      <a16:colId xmlns:a16="http://schemas.microsoft.com/office/drawing/2014/main" val="20002"/>
                    </a:ext>
                  </a:extLst>
                </a:gridCol>
                <a:gridCol w="1111250">
                  <a:extLst>
                    <a:ext uri="{9D8B030D-6E8A-4147-A177-3AD203B41FA5}">
                      <a16:colId xmlns:a16="http://schemas.microsoft.com/office/drawing/2014/main" val="20003"/>
                    </a:ext>
                  </a:extLst>
                </a:gridCol>
                <a:gridCol w="1571625">
                  <a:extLst>
                    <a:ext uri="{9D8B030D-6E8A-4147-A177-3AD203B41FA5}">
                      <a16:colId xmlns:a16="http://schemas.microsoft.com/office/drawing/2014/main" val="20004"/>
                    </a:ext>
                  </a:extLst>
                </a:gridCol>
                <a:gridCol w="1082675">
                  <a:extLst>
                    <a:ext uri="{9D8B030D-6E8A-4147-A177-3AD203B41FA5}">
                      <a16:colId xmlns:a16="http://schemas.microsoft.com/office/drawing/2014/main" val="20005"/>
                    </a:ext>
                  </a:extLst>
                </a:gridCol>
                <a:gridCol w="963613">
                  <a:extLst>
                    <a:ext uri="{9D8B030D-6E8A-4147-A177-3AD203B41FA5}">
                      <a16:colId xmlns:a16="http://schemas.microsoft.com/office/drawing/2014/main" val="20006"/>
                    </a:ext>
                  </a:extLst>
                </a:gridCol>
                <a:gridCol w="1112837">
                  <a:extLst>
                    <a:ext uri="{9D8B030D-6E8A-4147-A177-3AD203B41FA5}">
                      <a16:colId xmlns:a16="http://schemas.microsoft.com/office/drawing/2014/main" val="20007"/>
                    </a:ext>
                  </a:extLst>
                </a:gridCol>
              </a:tblGrid>
              <a:tr h="335244">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Name</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studentNo</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sex</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birthdate</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deptName</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deptNo</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deptDean</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Address</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58737">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周强</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2008043101</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男</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1990/12/14</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01</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林亚平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软件大楼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66FF"/>
                    </a:solidFill>
                  </a:tcPr>
                </a:tc>
                <a:extLst>
                  <a:ext uri="{0D108BD9-81ED-4DB2-BD59-A6C34878D82A}">
                    <a16:rowId xmlns:a16="http://schemas.microsoft.com/office/drawing/2014/main" val="10001"/>
                  </a:ext>
                </a:extLst>
              </a:tr>
              <a:tr h="358737">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汪涵</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2008043214</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1992/02/21</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金融学院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03</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杨胜刚</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红叶楼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9691">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张珊</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2008043332</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1988/07/09</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会计学院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04</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黄立红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逸夫楼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5722">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刘丽</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2008043315</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1988/01/29</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会计学院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04</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黄立红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逸夫楼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35">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李娜</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2008043358</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1988/11/13</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01</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林亚平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软件大楼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extLst>
                  <a:ext uri="{0D108BD9-81ED-4DB2-BD59-A6C34878D82A}">
                    <a16:rowId xmlns:a16="http://schemas.microsoft.com/office/drawing/2014/main" val="10005"/>
                  </a:ext>
                </a:extLst>
              </a:tr>
              <a:tr h="371435">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张军</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2008043375</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男</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1988/09/09</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01</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林亚平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软件大楼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extLst>
                  <a:ext uri="{0D108BD9-81ED-4DB2-BD59-A6C34878D82A}">
                    <a16:rowId xmlns:a16="http://schemas.microsoft.com/office/drawing/2014/main" val="10006"/>
                  </a:ext>
                </a:extLst>
              </a:tr>
              <a:tr h="371435">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谢莎</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2008043398</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1988/09/09</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01</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林亚平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软件大楼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solidFill>
                      <a:srgbClr val="FF66FF"/>
                    </a:solidFill>
                  </a:tcPr>
                </a:tc>
                <a:extLst>
                  <a:ext uri="{0D108BD9-81ED-4DB2-BD59-A6C34878D82A}">
                    <a16:rowId xmlns:a16="http://schemas.microsoft.com/office/drawing/2014/main" val="10007"/>
                  </a:ext>
                </a:extLst>
              </a:tr>
            </a:tbl>
          </a:graphicData>
        </a:graphic>
      </p:graphicFrame>
      <p:sp>
        <p:nvSpPr>
          <p:cNvPr id="17495" name="Rectangle 87"/>
          <p:cNvSpPr/>
          <p:nvPr/>
        </p:nvSpPr>
        <p:spPr>
          <a:xfrm>
            <a:off x="304800" y="1503363"/>
            <a:ext cx="2971800" cy="457200"/>
          </a:xfrm>
          <a:prstGeom prst="rect">
            <a:avLst/>
          </a:prstGeom>
          <a:noFill/>
          <a:ln w="12700">
            <a:noFill/>
          </a:ln>
        </p:spPr>
        <p:txBody>
          <a:bodyPr anchor="ctr">
            <a:spAutoFit/>
          </a:bodyPr>
          <a:lstStyle/>
          <a:p>
            <a:pPr eaLnBrk="0" hangingPunct="0"/>
            <a:r>
              <a:rPr lang="en-US" altLang="zh-CN" dirty="0">
                <a:latin typeface="Times New Roman" panose="02020603050405020304" pitchFamily="18" charset="0"/>
              </a:rPr>
              <a:t>student-department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457200" y="152400"/>
            <a:ext cx="8077200" cy="1143000"/>
          </a:xfrm>
        </p:spPr>
        <p:txBody>
          <a:bodyPr vert="horz" wrap="square" lIns="91440" tIns="45720" rIns="91440" bIns="45720" anchor="ctr"/>
          <a:lstStyle/>
          <a:p>
            <a:pPr eaLnBrk="1" hangingPunct="1"/>
            <a:r>
              <a:rPr lang="zh-CN" altLang="en-US" sz="3200" dirty="0">
                <a:latin typeface="微软雅黑" panose="020B0503020204020204" charset="-122"/>
                <a:ea typeface="微软雅黑" panose="020B0503020204020204" charset="-122"/>
                <a:sym typeface="+mn-ea"/>
              </a:rPr>
              <a:t>带来的问题</a:t>
            </a:r>
            <a:r>
              <a:rPr lang="en-US" altLang="zh-CN" sz="3200" dirty="0">
                <a:latin typeface="微软雅黑" panose="020B0503020204020204" charset="-122"/>
                <a:ea typeface="微软雅黑" panose="020B0503020204020204" charset="-122"/>
                <a:sym typeface="+mn-ea"/>
              </a:rPr>
              <a:t>5</a:t>
            </a:r>
            <a:r>
              <a:rPr lang="zh-CN" altLang="en-US" sz="3200" dirty="0">
                <a:latin typeface="微软雅黑" panose="020B0503020204020204" charset="-122"/>
                <a:ea typeface="微软雅黑" panose="020B0503020204020204" charset="-122"/>
                <a:sym typeface="+mn-ea"/>
              </a:rPr>
              <a:t>：数据结果错误</a:t>
            </a:r>
            <a:endParaRPr lang="en-US" altLang="zh-CN" sz="3200" dirty="0">
              <a:ea typeface="华文中宋" panose="02010600040101010101" pitchFamily="2" charset="-122"/>
            </a:endParaRPr>
          </a:p>
        </p:txBody>
      </p:sp>
      <p:sp>
        <p:nvSpPr>
          <p:cNvPr id="18435" name="Rectangle 3"/>
          <p:cNvSpPr>
            <a:spLocks noGrp="1"/>
          </p:cNvSpPr>
          <p:nvPr>
            <p:ph idx="1"/>
          </p:nvPr>
        </p:nvSpPr>
        <p:spPr>
          <a:xfrm>
            <a:off x="0" y="5373688"/>
            <a:ext cx="8893175" cy="1341437"/>
          </a:xfrm>
        </p:spPr>
        <p:txBody>
          <a:bodyPr vert="horz" wrap="square" lIns="91440" tIns="45720" rIns="91440" bIns="45720" anchor="t"/>
          <a:lstStyle/>
          <a:p>
            <a:pPr marL="342900" indent="-342900" eaLnBrk="1" hangingPunct="1">
              <a:lnSpc>
                <a:spcPct val="90000"/>
              </a:lnSpc>
              <a:buNone/>
            </a:pPr>
            <a:r>
              <a:rPr lang="zh-CN" altLang="en-US" b="1" dirty="0">
                <a:latin typeface="华文中宋" panose="02010600040101010101" pitchFamily="2" charset="-122"/>
              </a:rPr>
              <a:t>问题：  </a:t>
            </a:r>
            <a:r>
              <a:rPr lang="en-US" altLang="zh-CN" b="1" dirty="0">
                <a:latin typeface="华文中宋" panose="02010600040101010101" pitchFamily="2" charset="-122"/>
              </a:rPr>
              <a:t>5) </a:t>
            </a:r>
            <a:r>
              <a:rPr lang="zh-CN" altLang="en-US" b="1" dirty="0">
                <a:latin typeface="华文中宋" panose="02010600040101010101" pitchFamily="2" charset="-122"/>
              </a:rPr>
              <a:t>统计问题：例如，统计有多少个学院时，由于信息</a:t>
            </a:r>
          </a:p>
          <a:p>
            <a:pPr marL="342900" indent="-342900" eaLnBrk="1" hangingPunct="1">
              <a:lnSpc>
                <a:spcPct val="90000"/>
              </a:lnSpc>
              <a:buNone/>
            </a:pPr>
            <a:r>
              <a:rPr lang="zh-CN" altLang="en-US" b="1" dirty="0">
                <a:latin typeface="华文中宋" panose="02010600040101010101" pitchFamily="2" charset="-122"/>
              </a:rPr>
              <a:t>        重复出现使得统计困难；</a:t>
            </a:r>
          </a:p>
          <a:p>
            <a:pPr marL="342900" indent="-342900" eaLnBrk="1" hangingPunct="1">
              <a:lnSpc>
                <a:spcPct val="90000"/>
              </a:lnSpc>
              <a:buNone/>
            </a:pPr>
            <a:r>
              <a:rPr lang="zh-CN" altLang="en-US" sz="1200" b="1" dirty="0">
                <a:latin typeface="华文中宋" panose="02010600040101010101" pitchFamily="2" charset="-122"/>
              </a:rPr>
              <a:t>          </a:t>
            </a:r>
          </a:p>
          <a:p>
            <a:pPr marL="342900" indent="-342900" eaLnBrk="1" hangingPunct="1">
              <a:lnSpc>
                <a:spcPct val="90000"/>
              </a:lnSpc>
              <a:buNone/>
            </a:pPr>
            <a:r>
              <a:rPr lang="zh-CN" altLang="en-US" b="1" dirty="0">
                <a:solidFill>
                  <a:srgbClr val="D60093"/>
                </a:solidFill>
                <a:latin typeface="华文中宋" panose="02010600040101010101" pitchFamily="2" charset="-122"/>
              </a:rPr>
              <a:t>        解决方法 ：数据库设计</a:t>
            </a:r>
          </a:p>
        </p:txBody>
      </p:sp>
      <p:sp>
        <p:nvSpPr>
          <p:cNvPr id="18436" name="Rectangle 4"/>
          <p:cNvSpPr/>
          <p:nvPr/>
        </p:nvSpPr>
        <p:spPr>
          <a:xfrm>
            <a:off x="304800" y="1503363"/>
            <a:ext cx="2971800" cy="457200"/>
          </a:xfrm>
          <a:prstGeom prst="rect">
            <a:avLst/>
          </a:prstGeom>
          <a:noFill/>
          <a:ln w="12700">
            <a:noFill/>
          </a:ln>
        </p:spPr>
        <p:txBody>
          <a:bodyPr anchor="ctr">
            <a:spAutoFit/>
          </a:bodyPr>
          <a:lstStyle/>
          <a:p>
            <a:pPr eaLnBrk="0" hangingPunct="0"/>
            <a:r>
              <a:rPr lang="en-US" altLang="zh-CN" dirty="0">
                <a:latin typeface="Times New Roman" panose="02020603050405020304" pitchFamily="18" charset="0"/>
              </a:rPr>
              <a:t>student-department</a:t>
            </a:r>
          </a:p>
        </p:txBody>
      </p:sp>
      <p:graphicFrame>
        <p:nvGraphicFramePr>
          <p:cNvPr id="156761" name="Group 89"/>
          <p:cNvGraphicFramePr>
            <a:graphicFrameLocks noGrp="1"/>
          </p:cNvGraphicFramePr>
          <p:nvPr/>
        </p:nvGraphicFramePr>
        <p:xfrm>
          <a:off x="304800" y="1960563"/>
          <a:ext cx="8458200" cy="2992462"/>
        </p:xfrm>
        <a:graphic>
          <a:graphicData uri="http://schemas.openxmlformats.org/drawingml/2006/table">
            <a:tbl>
              <a:tblPr/>
              <a:tblGrid>
                <a:gridCol w="701675">
                  <a:extLst>
                    <a:ext uri="{9D8B030D-6E8A-4147-A177-3AD203B41FA5}">
                      <a16:colId xmlns:a16="http://schemas.microsoft.com/office/drawing/2014/main" val="20000"/>
                    </a:ext>
                  </a:extLst>
                </a:gridCol>
                <a:gridCol w="1200150">
                  <a:extLst>
                    <a:ext uri="{9D8B030D-6E8A-4147-A177-3AD203B41FA5}">
                      <a16:colId xmlns:a16="http://schemas.microsoft.com/office/drawing/2014/main" val="20001"/>
                    </a:ext>
                  </a:extLst>
                </a:gridCol>
                <a:gridCol w="638175">
                  <a:extLst>
                    <a:ext uri="{9D8B030D-6E8A-4147-A177-3AD203B41FA5}">
                      <a16:colId xmlns:a16="http://schemas.microsoft.com/office/drawing/2014/main" val="20002"/>
                    </a:ext>
                  </a:extLst>
                </a:gridCol>
                <a:gridCol w="1111250">
                  <a:extLst>
                    <a:ext uri="{9D8B030D-6E8A-4147-A177-3AD203B41FA5}">
                      <a16:colId xmlns:a16="http://schemas.microsoft.com/office/drawing/2014/main" val="20003"/>
                    </a:ext>
                  </a:extLst>
                </a:gridCol>
                <a:gridCol w="1571625">
                  <a:extLst>
                    <a:ext uri="{9D8B030D-6E8A-4147-A177-3AD203B41FA5}">
                      <a16:colId xmlns:a16="http://schemas.microsoft.com/office/drawing/2014/main" val="20004"/>
                    </a:ext>
                  </a:extLst>
                </a:gridCol>
                <a:gridCol w="1082675">
                  <a:extLst>
                    <a:ext uri="{9D8B030D-6E8A-4147-A177-3AD203B41FA5}">
                      <a16:colId xmlns:a16="http://schemas.microsoft.com/office/drawing/2014/main" val="20005"/>
                    </a:ext>
                  </a:extLst>
                </a:gridCol>
                <a:gridCol w="963613">
                  <a:extLst>
                    <a:ext uri="{9D8B030D-6E8A-4147-A177-3AD203B41FA5}">
                      <a16:colId xmlns:a16="http://schemas.microsoft.com/office/drawing/2014/main" val="20006"/>
                    </a:ext>
                  </a:extLst>
                </a:gridCol>
                <a:gridCol w="1189037">
                  <a:extLst>
                    <a:ext uri="{9D8B030D-6E8A-4147-A177-3AD203B41FA5}">
                      <a16:colId xmlns:a16="http://schemas.microsoft.com/office/drawing/2014/main" val="20007"/>
                    </a:ext>
                  </a:extLst>
                </a:gridCol>
              </a:tblGrid>
              <a:tr h="335244">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Name</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studentNo</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sex</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birthdate</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deptName</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deptNo</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deptDean</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Address</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58737">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周强</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2008043101</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男</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1990/12/14</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01</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林亚平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软件大楼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ECFF"/>
                    </a:solidFill>
                  </a:tcPr>
                </a:tc>
                <a:extLst>
                  <a:ext uri="{0D108BD9-81ED-4DB2-BD59-A6C34878D82A}">
                    <a16:rowId xmlns:a16="http://schemas.microsoft.com/office/drawing/2014/main" val="10001"/>
                  </a:ext>
                </a:extLst>
              </a:tr>
              <a:tr h="358737">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汪涵</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2008043214</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1992/02/21</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金融学院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03</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杨胜刚</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红叶楼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9691">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张珊</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2008043332</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1988/07/09</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会计学院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04</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黄立红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逸夫楼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extLst>
                  <a:ext uri="{0D108BD9-81ED-4DB2-BD59-A6C34878D82A}">
                    <a16:rowId xmlns:a16="http://schemas.microsoft.com/office/drawing/2014/main" val="10003"/>
                  </a:ext>
                </a:extLst>
              </a:tr>
              <a:tr h="385722">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刘丽</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2008043315</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1988/01/29</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会计学院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04</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黄立红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逸夫楼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extLst>
                  <a:ext uri="{0D108BD9-81ED-4DB2-BD59-A6C34878D82A}">
                    <a16:rowId xmlns:a16="http://schemas.microsoft.com/office/drawing/2014/main" val="10004"/>
                  </a:ext>
                </a:extLst>
              </a:tr>
              <a:tr h="371435">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李娜</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2008043358</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1988/11/13</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01</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林亚平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软件大楼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5"/>
                  </a:ext>
                </a:extLst>
              </a:tr>
              <a:tr h="371435">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张军</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2008043375</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男</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1988/09/09</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01</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林亚平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软件大楼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6"/>
                  </a:ext>
                </a:extLst>
              </a:tr>
              <a:tr h="371435">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谢莎</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2008043398</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1988/09/09</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01</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林亚平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软件大楼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solidFill>
                      <a:srgbClr val="CCECFF"/>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vert="horz" wrap="square" lIns="91440" tIns="45720" rIns="91440" bIns="45720" anchor="ctr"/>
          <a:lstStyle/>
          <a:p>
            <a:pPr eaLnBrk="1" hangingPunct="1"/>
            <a:r>
              <a:rPr lang="zh-CN" altLang="en-US" dirty="0">
                <a:latin typeface="微软雅黑" panose="020B0503020204020204" charset="-122"/>
                <a:ea typeface="微软雅黑" panose="020B0503020204020204" charset="-122"/>
              </a:rPr>
              <a:t>正确的数据库设计</a:t>
            </a:r>
          </a:p>
        </p:txBody>
      </p:sp>
      <p:sp>
        <p:nvSpPr>
          <p:cNvPr id="19459" name="Rectangle 3"/>
          <p:cNvSpPr/>
          <p:nvPr/>
        </p:nvSpPr>
        <p:spPr>
          <a:xfrm>
            <a:off x="395288" y="1412875"/>
            <a:ext cx="2286000" cy="396875"/>
          </a:xfrm>
          <a:prstGeom prst="rect">
            <a:avLst/>
          </a:prstGeom>
          <a:noFill/>
          <a:ln w="12700">
            <a:noFill/>
          </a:ln>
        </p:spPr>
        <p:txBody>
          <a:bodyPr anchor="ctr">
            <a:spAutoFit/>
          </a:bodyPr>
          <a:lstStyle/>
          <a:p>
            <a:pPr eaLnBrk="0" hangingPunct="0"/>
            <a:r>
              <a:rPr lang="en-US" altLang="zh-CN" sz="2000" dirty="0">
                <a:latin typeface="Times New Roman" panose="02020603050405020304" pitchFamily="18" charset="0"/>
              </a:rPr>
              <a:t>student</a:t>
            </a:r>
          </a:p>
        </p:txBody>
      </p:sp>
      <p:graphicFrame>
        <p:nvGraphicFramePr>
          <p:cNvPr id="157788" name="Group 92"/>
          <p:cNvGraphicFramePr>
            <a:graphicFrameLocks noGrp="1"/>
          </p:cNvGraphicFramePr>
          <p:nvPr/>
        </p:nvGraphicFramePr>
        <p:xfrm>
          <a:off x="457200" y="1844675"/>
          <a:ext cx="4340225" cy="3222626"/>
        </p:xfrm>
        <a:graphic>
          <a:graphicData uri="http://schemas.openxmlformats.org/drawingml/2006/table">
            <a:tbl>
              <a:tblPr/>
              <a:tblGrid>
                <a:gridCol w="608013">
                  <a:extLst>
                    <a:ext uri="{9D8B030D-6E8A-4147-A177-3AD203B41FA5}">
                      <a16:colId xmlns:a16="http://schemas.microsoft.com/office/drawing/2014/main" val="20000"/>
                    </a:ext>
                  </a:extLst>
                </a:gridCol>
                <a:gridCol w="1200150">
                  <a:extLst>
                    <a:ext uri="{9D8B030D-6E8A-4147-A177-3AD203B41FA5}">
                      <a16:colId xmlns:a16="http://schemas.microsoft.com/office/drawing/2014/main" val="20001"/>
                    </a:ext>
                  </a:extLst>
                </a:gridCol>
                <a:gridCol w="604837">
                  <a:extLst>
                    <a:ext uri="{9D8B030D-6E8A-4147-A177-3AD203B41FA5}">
                      <a16:colId xmlns:a16="http://schemas.microsoft.com/office/drawing/2014/main" val="20002"/>
                    </a:ext>
                  </a:extLst>
                </a:gridCol>
                <a:gridCol w="1144588">
                  <a:extLst>
                    <a:ext uri="{9D8B030D-6E8A-4147-A177-3AD203B41FA5}">
                      <a16:colId xmlns:a16="http://schemas.microsoft.com/office/drawing/2014/main" val="20003"/>
                    </a:ext>
                  </a:extLst>
                </a:gridCol>
                <a:gridCol w="782637">
                  <a:extLst>
                    <a:ext uri="{9D8B030D-6E8A-4147-A177-3AD203B41FA5}">
                      <a16:colId xmlns:a16="http://schemas.microsoft.com/office/drawing/2014/main" val="20004"/>
                    </a:ext>
                  </a:extLst>
                </a:gridCol>
              </a:tblGrid>
              <a:tr h="579177">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Name</a:t>
                      </a:r>
                    </a:p>
                  </a:txBody>
                  <a:tcPr marT="45724" marB="4572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studentNo</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sex</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birthdate</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deptNo</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58810">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周强</a:t>
                      </a:r>
                    </a:p>
                  </a:txBody>
                  <a:tcPr marT="45724" marB="4572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2008043101</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男</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1990/12/14</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01</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58810">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汪涵</a:t>
                      </a:r>
                    </a:p>
                  </a:txBody>
                  <a:tcPr marT="45724" marB="4572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2008043214</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1992/02/21</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03</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9781">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张珊</a:t>
                      </a:r>
                    </a:p>
                  </a:txBody>
                  <a:tcPr marT="45724" marB="4572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2008043332</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1988/07/09</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04</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512">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刘丽</a:t>
                      </a:r>
                    </a:p>
                  </a:txBody>
                  <a:tcPr marT="45724" marB="4572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2008043315</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1988/01/29</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04</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512">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李娜</a:t>
                      </a:r>
                    </a:p>
                  </a:txBody>
                  <a:tcPr marT="45724" marB="4572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2008043358</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1988/11/13</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01</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512">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张军</a:t>
                      </a:r>
                    </a:p>
                  </a:txBody>
                  <a:tcPr marT="45724" marB="4572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2008043375</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男</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1988/09/09</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01</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512">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谢莎</a:t>
                      </a:r>
                    </a:p>
                  </a:txBody>
                  <a:tcPr marT="45724" marB="4572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2008043398</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1988/09/09</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01</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57789" name="Group 93"/>
          <p:cNvGraphicFramePr>
            <a:graphicFrameLocks noGrp="1"/>
          </p:cNvGraphicFramePr>
          <p:nvPr>
            <p:ph sz="half" idx="1"/>
          </p:nvPr>
        </p:nvGraphicFramePr>
        <p:xfrm>
          <a:off x="5316538" y="2189163"/>
          <a:ext cx="3575050" cy="1285875"/>
        </p:xfrm>
        <a:graphic>
          <a:graphicData uri="http://schemas.openxmlformats.org/drawingml/2006/table">
            <a:tbl>
              <a:tblPr/>
              <a:tblGrid>
                <a:gridCol w="981075">
                  <a:extLst>
                    <a:ext uri="{9D8B030D-6E8A-4147-A177-3AD203B41FA5}">
                      <a16:colId xmlns:a16="http://schemas.microsoft.com/office/drawing/2014/main" val="20000"/>
                    </a:ext>
                  </a:extLst>
                </a:gridCol>
                <a:gridCol w="631825">
                  <a:extLst>
                    <a:ext uri="{9D8B030D-6E8A-4147-A177-3AD203B41FA5}">
                      <a16:colId xmlns:a16="http://schemas.microsoft.com/office/drawing/2014/main" val="20001"/>
                    </a:ext>
                  </a:extLst>
                </a:gridCol>
                <a:gridCol w="911225">
                  <a:extLst>
                    <a:ext uri="{9D8B030D-6E8A-4147-A177-3AD203B41FA5}">
                      <a16:colId xmlns:a16="http://schemas.microsoft.com/office/drawing/2014/main" val="20002"/>
                    </a:ext>
                  </a:extLst>
                </a:gridCol>
                <a:gridCol w="1050925">
                  <a:extLst>
                    <a:ext uri="{9D8B030D-6E8A-4147-A177-3AD203B41FA5}">
                      <a16:colId xmlns:a16="http://schemas.microsoft.com/office/drawing/2014/main" val="20003"/>
                    </a:ext>
                  </a:extLst>
                </a:gridCol>
              </a:tblGrid>
              <a:tr h="377825">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deptName</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deptNo</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Dean</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Address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4325">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软件学院</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01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林亚平</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软件大楼</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4325">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金融学院</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03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杨胜刚</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红叶楼</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9400">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会计学院</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04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黄立红</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逸夫楼</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9543" name="Rectangle 87"/>
          <p:cNvSpPr/>
          <p:nvPr/>
        </p:nvSpPr>
        <p:spPr>
          <a:xfrm>
            <a:off x="5219700" y="1557338"/>
            <a:ext cx="2286000" cy="396875"/>
          </a:xfrm>
          <a:prstGeom prst="rect">
            <a:avLst/>
          </a:prstGeom>
          <a:noFill/>
          <a:ln w="12700">
            <a:noFill/>
          </a:ln>
        </p:spPr>
        <p:txBody>
          <a:bodyPr anchor="ctr">
            <a:spAutoFit/>
          </a:bodyPr>
          <a:lstStyle/>
          <a:p>
            <a:pPr eaLnBrk="0" hangingPunct="0"/>
            <a:r>
              <a:rPr lang="en-US" altLang="zh-CN" sz="2000" dirty="0">
                <a:latin typeface="Times New Roman" panose="02020603050405020304" pitchFamily="18" charset="0"/>
              </a:rPr>
              <a:t>department</a:t>
            </a:r>
          </a:p>
        </p:txBody>
      </p:sp>
      <p:sp>
        <p:nvSpPr>
          <p:cNvPr id="19544" name="Freeform 88"/>
          <p:cNvSpPr/>
          <p:nvPr/>
        </p:nvSpPr>
        <p:spPr>
          <a:xfrm>
            <a:off x="4284663" y="3530600"/>
            <a:ext cx="2303462" cy="1919288"/>
          </a:xfrm>
          <a:custGeom>
            <a:avLst/>
            <a:gdLst/>
            <a:ahLst/>
            <a:cxnLst>
              <a:cxn ang="0">
                <a:pos x="0" y="2058968986"/>
              </a:cxn>
              <a:cxn ang="0">
                <a:pos x="912296364" y="2147483647"/>
              </a:cxn>
              <a:cxn ang="0">
                <a:pos x="2147483647" y="2147483647"/>
              </a:cxn>
              <a:cxn ang="0">
                <a:pos x="2147483647" y="0"/>
              </a:cxn>
            </a:cxnLst>
            <a:rect l="0" t="0" r="0" b="0"/>
            <a:pathLst>
              <a:path w="1451" h="1209">
                <a:moveTo>
                  <a:pt x="0" y="817"/>
                </a:moveTo>
                <a:cubicBezTo>
                  <a:pt x="86" y="983"/>
                  <a:pt x="173" y="1149"/>
                  <a:pt x="362" y="1179"/>
                </a:cubicBezTo>
                <a:cubicBezTo>
                  <a:pt x="551" y="1209"/>
                  <a:pt x="953" y="1194"/>
                  <a:pt x="1134" y="998"/>
                </a:cubicBezTo>
                <a:cubicBezTo>
                  <a:pt x="1315" y="802"/>
                  <a:pt x="1383" y="401"/>
                  <a:pt x="1451" y="0"/>
                </a:cubicBezTo>
              </a:path>
            </a:pathLst>
          </a:custGeom>
          <a:noFill/>
          <a:ln w="25400" cap="flat" cmpd="sng">
            <a:solidFill>
              <a:srgbClr val="FF0000">
                <a:alpha val="100000"/>
              </a:srgbClr>
            </a:solidFill>
            <a:prstDash val="solid"/>
            <a:round/>
            <a:headEnd type="none" w="med" len="med"/>
            <a:tailEnd type="triangle" w="med" len="lg"/>
          </a:ln>
        </p:spPr>
        <p:txBody>
          <a:bodyPr/>
          <a:lstStyle/>
          <a:p>
            <a:endParaRPr lang="zh-CN" altLang="en-US"/>
          </a:p>
        </p:txBody>
      </p:sp>
      <p:sp>
        <p:nvSpPr>
          <p:cNvPr id="19545" name="Text Box 89"/>
          <p:cNvSpPr txBox="1"/>
          <p:nvPr/>
        </p:nvSpPr>
        <p:spPr>
          <a:xfrm>
            <a:off x="5562600" y="4495800"/>
            <a:ext cx="796925" cy="457200"/>
          </a:xfrm>
          <a:prstGeom prst="rect">
            <a:avLst/>
          </a:prstGeom>
          <a:noFill/>
          <a:ln w="9525">
            <a:noFill/>
          </a:ln>
        </p:spPr>
        <p:txBody>
          <a:bodyPr wrap="none">
            <a:spAutoFit/>
          </a:bodyPr>
          <a:lstStyle/>
          <a:p>
            <a:r>
              <a:rPr lang="zh-CN" altLang="en-US" b="1" dirty="0">
                <a:latin typeface="Times New Roman" panose="02020603050405020304" pitchFamily="18" charset="0"/>
              </a:rPr>
              <a:t>引用</a:t>
            </a:r>
          </a:p>
        </p:txBody>
      </p:sp>
      <p:sp>
        <p:nvSpPr>
          <p:cNvPr id="19546" name="Text Box 90"/>
          <p:cNvSpPr txBox="1"/>
          <p:nvPr/>
        </p:nvSpPr>
        <p:spPr>
          <a:xfrm>
            <a:off x="95250" y="5664200"/>
            <a:ext cx="8936355" cy="521970"/>
          </a:xfrm>
          <a:prstGeom prst="rect">
            <a:avLst/>
          </a:prstGeom>
          <a:noFill/>
          <a:ln w="9525">
            <a:noFill/>
          </a:ln>
        </p:spPr>
        <p:txBody>
          <a:bodyPr wrap="none">
            <a:spAutoFit/>
          </a:bodyPr>
          <a:lstStyle/>
          <a:p>
            <a:r>
              <a:rPr lang="zh-CN" altLang="en-US" sz="2800" b="1" dirty="0">
                <a:solidFill>
                  <a:srgbClr val="FF0000"/>
                </a:solidFill>
                <a:latin typeface="微软雅黑" panose="020B0503020204020204" charset="-122"/>
                <a:ea typeface="微软雅黑" panose="020B0503020204020204" charset="-122"/>
              </a:rPr>
              <a:t>将上述表分解成两个表后，上述</a:t>
            </a:r>
            <a:r>
              <a:rPr lang="en-US" altLang="zh-CN" sz="2800" b="1" dirty="0">
                <a:solidFill>
                  <a:srgbClr val="FF0000"/>
                </a:solidFill>
                <a:latin typeface="微软雅黑" panose="020B0503020204020204" charset="-122"/>
                <a:ea typeface="微软雅黑" panose="020B0503020204020204" charset="-122"/>
              </a:rPr>
              <a:t>5</a:t>
            </a:r>
            <a:r>
              <a:rPr lang="zh-CN" altLang="en-US" sz="2800" b="1" dirty="0">
                <a:solidFill>
                  <a:srgbClr val="FF0000"/>
                </a:solidFill>
                <a:latin typeface="微软雅黑" panose="020B0503020204020204" charset="-122"/>
                <a:ea typeface="微软雅黑" panose="020B0503020204020204" charset="-122"/>
              </a:rPr>
              <a:t>种问题全部自然消失；</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152400"/>
            <a:ext cx="8458200" cy="838200"/>
          </a:xfrm>
        </p:spPr>
        <p:txBody>
          <a:bodyPr/>
          <a:lstStyle/>
          <a:p>
            <a:pPr eaLnBrk="1" hangingPunct="1">
              <a:defRPr/>
            </a:pPr>
            <a:r>
              <a:rPr lang="zh-CN" altLang="en-US"/>
              <a:t>关系模式的设计问题</a:t>
            </a:r>
          </a:p>
        </p:txBody>
      </p:sp>
      <p:sp>
        <p:nvSpPr>
          <p:cNvPr id="7171" name="Rectangle 3"/>
          <p:cNvSpPr>
            <a:spLocks noGrp="1" noChangeArrowheads="1"/>
          </p:cNvSpPr>
          <p:nvPr>
            <p:ph type="body" idx="1"/>
          </p:nvPr>
        </p:nvSpPr>
        <p:spPr>
          <a:xfrm>
            <a:off x="188913" y="1295400"/>
            <a:ext cx="8802687" cy="1019175"/>
          </a:xfrm>
        </p:spPr>
        <p:txBody>
          <a:bodyPr/>
          <a:lstStyle/>
          <a:p>
            <a:pPr eaLnBrk="1" hangingPunct="1">
              <a:lnSpc>
                <a:spcPct val="90000"/>
              </a:lnSpc>
              <a:defRPr/>
            </a:pPr>
            <a:r>
              <a:rPr lang="zh-CN" altLang="en-US"/>
              <a:t>示例</a:t>
            </a:r>
          </a:p>
          <a:p>
            <a:pPr lvl="1" eaLnBrk="1" hangingPunct="1">
              <a:lnSpc>
                <a:spcPct val="90000"/>
              </a:lnSpc>
              <a:buFont typeface="Wingdings" pitchFamily="2" charset="2"/>
              <a:buNone/>
              <a:defRPr/>
            </a:pPr>
            <a:r>
              <a:rPr lang="zh-CN" altLang="en-US"/>
              <a:t>	考虑为管理职工的工资信息而设计一个关系模式</a:t>
            </a:r>
          </a:p>
        </p:txBody>
      </p:sp>
      <p:graphicFrame>
        <p:nvGraphicFramePr>
          <p:cNvPr id="7287" name="Group 119"/>
          <p:cNvGraphicFramePr>
            <a:graphicFrameLocks noGrp="1"/>
          </p:cNvGraphicFramePr>
          <p:nvPr/>
        </p:nvGraphicFramePr>
        <p:xfrm>
          <a:off x="2057400" y="2997200"/>
          <a:ext cx="5029200" cy="3108960"/>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a:ln>
                            <a:noFill/>
                          </a:ln>
                          <a:solidFill>
                            <a:schemeClr val="hlink"/>
                          </a:solidFill>
                          <a:effectLst/>
                          <a:latin typeface="华文新魏" pitchFamily="2" charset="-122"/>
                          <a:ea typeface="华文新魏" pitchFamily="2" charset="-122"/>
                        </a:rPr>
                        <a:t>职工</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a:ln>
                            <a:noFill/>
                          </a:ln>
                          <a:solidFill>
                            <a:schemeClr val="tx1"/>
                          </a:solidFill>
                          <a:effectLst/>
                          <a:latin typeface="华文新魏" pitchFamily="2" charset="-122"/>
                          <a:ea typeface="华文新魏" pitchFamily="2" charset="-122"/>
                        </a:rPr>
                        <a:t>级别</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a:ln>
                            <a:noFill/>
                          </a:ln>
                          <a:solidFill>
                            <a:schemeClr val="tx1"/>
                          </a:solidFill>
                          <a:effectLst/>
                          <a:latin typeface="华文新魏" pitchFamily="2" charset="-122"/>
                          <a:ea typeface="华文新魏" pitchFamily="2" charset="-122"/>
                        </a:rPr>
                        <a:t>工资</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a:ln>
                          <a:noFill/>
                        </a:ln>
                        <a:solidFill>
                          <a:schemeClr val="tx1"/>
                        </a:solidFill>
                        <a:effectLst/>
                        <a:latin typeface="华文新魏" pitchFamily="2" charset="-122"/>
                        <a:ea typeface="华文新魏"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zh-CN" sz="2800" b="0" i="0" u="none" strike="noStrike" cap="none" normalizeH="0" baseline="0">
                        <a:ln>
                          <a:noFill/>
                        </a:ln>
                        <a:solidFill>
                          <a:schemeClr val="tx1"/>
                        </a:solidFill>
                        <a:effectLst/>
                        <a:latin typeface="华文新魏" pitchFamily="2" charset="-122"/>
                        <a:ea typeface="华文新魏"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zh-CN" sz="2800" b="0" i="0" u="none" strike="noStrike" cap="none" normalizeH="0" baseline="0">
                        <a:ln>
                          <a:noFill/>
                        </a:ln>
                        <a:solidFill>
                          <a:schemeClr val="tx1"/>
                        </a:solidFill>
                        <a:effectLst/>
                        <a:latin typeface="华文新魏" pitchFamily="2" charset="-122"/>
                        <a:ea typeface="华文新魏"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a:ln>
                            <a:noFill/>
                          </a:ln>
                          <a:solidFill>
                            <a:schemeClr val="tx1"/>
                          </a:solidFill>
                          <a:effectLst/>
                          <a:latin typeface="华文新魏" pitchFamily="2" charset="-122"/>
                          <a:ea typeface="华文新魏" pitchFamily="2" charset="-122"/>
                        </a:rPr>
                        <a:t>钱广</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华文新魏" pitchFamily="2" charset="-122"/>
                          <a:ea typeface="华文新魏" pitchFamily="2" charset="-122"/>
                        </a:rPr>
                        <a:t>5</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华文新魏" pitchFamily="2" charset="-122"/>
                          <a:ea typeface="华文新魏" pitchFamily="2" charset="-122"/>
                        </a:rPr>
                        <a:t>600</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a:ln>
                            <a:noFill/>
                          </a:ln>
                          <a:solidFill>
                            <a:schemeClr val="tx1"/>
                          </a:solidFill>
                          <a:effectLst/>
                          <a:latin typeface="华文新魏" pitchFamily="2" charset="-122"/>
                          <a:ea typeface="华文新魏" pitchFamily="2" charset="-122"/>
                        </a:rPr>
                        <a:t>孙志</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华文新魏" pitchFamily="2" charset="-122"/>
                          <a:ea typeface="华文新魏" pitchFamily="2" charset="-122"/>
                        </a:rPr>
                        <a:t>6</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华文新魏" pitchFamily="2" charset="-122"/>
                          <a:ea typeface="华文新魏" pitchFamily="2" charset="-122"/>
                        </a:rPr>
                        <a:t>700</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a:ln>
                            <a:noFill/>
                          </a:ln>
                          <a:solidFill>
                            <a:schemeClr val="tx1"/>
                          </a:solidFill>
                          <a:effectLst/>
                          <a:latin typeface="华文新魏" pitchFamily="2" charset="-122"/>
                          <a:ea typeface="华文新魏" pitchFamily="2" charset="-122"/>
                        </a:rPr>
                        <a:t>李开</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华文新魏" pitchFamily="2" charset="-122"/>
                          <a:ea typeface="华文新魏" pitchFamily="2" charset="-122"/>
                        </a:rPr>
                        <a:t>5</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华文新魏" pitchFamily="2" charset="-122"/>
                          <a:ea typeface="华文新魏" pitchFamily="2" charset="-122"/>
                        </a:rPr>
                        <a:t>600</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a:ln>
                            <a:noFill/>
                          </a:ln>
                          <a:solidFill>
                            <a:schemeClr val="tx1"/>
                          </a:solidFill>
                          <a:effectLst/>
                          <a:latin typeface="华文新魏" pitchFamily="2" charset="-122"/>
                          <a:ea typeface="华文新魏" pitchFamily="2" charset="-122"/>
                        </a:rPr>
                        <a:t>周祥</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华文新魏" pitchFamily="2" charset="-122"/>
                          <a:ea typeface="华文新魏" pitchFamily="2" charset="-122"/>
                        </a:rPr>
                        <a:t>6</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华文新魏" pitchFamily="2" charset="-122"/>
                          <a:ea typeface="华文新魏" pitchFamily="2" charset="-122"/>
                        </a:rPr>
                        <a:t>700</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288" name="Text Box 120"/>
          <p:cNvSpPr txBox="1">
            <a:spLocks noChangeArrowheads="1"/>
          </p:cNvSpPr>
          <p:nvPr/>
        </p:nvSpPr>
        <p:spPr bwMode="auto">
          <a:xfrm>
            <a:off x="2339975" y="3500438"/>
            <a:ext cx="1079500" cy="519112"/>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0000"/>
                </a:solidFill>
                <a:effectLst/>
                <a:uLnTx/>
                <a:uFillTx/>
                <a:latin typeface="华文新魏" pitchFamily="2" charset="-122"/>
                <a:ea typeface="华文新魏" pitchFamily="2" charset="-122"/>
                <a:cs typeface="+mn-cs"/>
              </a:rPr>
              <a:t>赵明</a:t>
            </a:r>
            <a:endParaRPr kumimoji="1" lang="zh-CN" altLang="en-US" sz="2400" b="0" i="0" u="none" strike="noStrike" kern="1200" cap="none" spc="0" normalizeH="0" baseline="0" noProof="0">
              <a:ln>
                <a:noFill/>
              </a:ln>
              <a:solidFill>
                <a:srgbClr val="000000"/>
              </a:solidFill>
              <a:effectLst/>
              <a:uLnTx/>
              <a:uFillTx/>
              <a:latin typeface="华文新魏" pitchFamily="2" charset="-122"/>
              <a:ea typeface="华文新魏" pitchFamily="2" charset="-122"/>
              <a:cs typeface="+mn-cs"/>
            </a:endParaRPr>
          </a:p>
        </p:txBody>
      </p:sp>
      <p:sp>
        <p:nvSpPr>
          <p:cNvPr id="7289" name="Text Box 121"/>
          <p:cNvSpPr txBox="1">
            <a:spLocks noChangeArrowheads="1"/>
          </p:cNvSpPr>
          <p:nvPr/>
        </p:nvSpPr>
        <p:spPr bwMode="auto">
          <a:xfrm>
            <a:off x="4068763" y="3500438"/>
            <a:ext cx="1079500" cy="519112"/>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000000"/>
                </a:solidFill>
                <a:effectLst/>
                <a:uLnTx/>
                <a:uFillTx/>
                <a:latin typeface="Times New Roman" pitchFamily="18" charset="0"/>
                <a:ea typeface="楷体_GB2312" pitchFamily="49" charset="-122"/>
                <a:cs typeface="+mn-cs"/>
              </a:rPr>
              <a:t>4</a:t>
            </a:r>
            <a:endParaRPr kumimoji="1" lang="zh-CN" altLang="en-US" sz="2800" b="0" i="0" u="none" strike="noStrike" kern="1200" cap="none" spc="0" normalizeH="0" baseline="0" noProof="0">
              <a:ln>
                <a:noFill/>
              </a:ln>
              <a:solidFill>
                <a:srgbClr val="000000"/>
              </a:solidFill>
              <a:effectLst/>
              <a:uLnTx/>
              <a:uFillTx/>
              <a:latin typeface="Times New Roman" pitchFamily="18" charset="0"/>
              <a:ea typeface="楷体_GB2312" pitchFamily="49" charset="-122"/>
              <a:cs typeface="+mn-cs"/>
            </a:endParaRPr>
          </a:p>
        </p:txBody>
      </p:sp>
      <p:sp>
        <p:nvSpPr>
          <p:cNvPr id="7290" name="Text Box 122"/>
          <p:cNvSpPr txBox="1">
            <a:spLocks noChangeArrowheads="1"/>
          </p:cNvSpPr>
          <p:nvPr/>
        </p:nvSpPr>
        <p:spPr bwMode="auto">
          <a:xfrm>
            <a:off x="5653088" y="3500438"/>
            <a:ext cx="1079500" cy="519112"/>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000000"/>
                </a:solidFill>
                <a:effectLst/>
                <a:uLnTx/>
                <a:uFillTx/>
                <a:latin typeface="Times New Roman" pitchFamily="18" charset="0"/>
                <a:ea typeface="楷体_GB2312" pitchFamily="49" charset="-122"/>
                <a:cs typeface="+mn-cs"/>
              </a:rPr>
              <a:t>500</a:t>
            </a:r>
            <a:endParaRPr kumimoji="1" lang="zh-CN" altLang="en-US" sz="2800" b="0" i="0" u="none" strike="noStrike" kern="1200" cap="none" spc="0" normalizeH="0" baseline="0" noProof="0">
              <a:ln>
                <a:noFill/>
              </a:ln>
              <a:solidFill>
                <a:srgbClr val="000000"/>
              </a:solidFill>
              <a:effectLst/>
              <a:uLnTx/>
              <a:uFillTx/>
              <a:latin typeface="Times New Roman" pitchFamily="18" charset="0"/>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3" fill="hold" grpId="0" nodeType="clickEffect">
                                  <p:stCondLst>
                                    <p:cond delay="0"/>
                                  </p:stCondLst>
                                  <p:childTnLst>
                                    <p:anim calcmode="lin" valueType="num">
                                      <p:cBhvr additive="base">
                                        <p:cTn id="6" dur="1000"/>
                                        <p:tgtEl>
                                          <p:spTgt spid="7288"/>
                                        </p:tgtEl>
                                        <p:attrNameLst>
                                          <p:attrName>ppt_x</p:attrName>
                                        </p:attrNameLst>
                                      </p:cBhvr>
                                      <p:tavLst>
                                        <p:tav tm="0">
                                          <p:val>
                                            <p:strVal val="ppt_x"/>
                                          </p:val>
                                        </p:tav>
                                        <p:tav tm="100000">
                                          <p:val>
                                            <p:strVal val="1+ppt_w/2"/>
                                          </p:val>
                                        </p:tav>
                                      </p:tavLst>
                                    </p:anim>
                                    <p:anim calcmode="lin" valueType="num">
                                      <p:cBhvr additive="base">
                                        <p:cTn id="7" dur="1000"/>
                                        <p:tgtEl>
                                          <p:spTgt spid="7288"/>
                                        </p:tgtEl>
                                        <p:attrNameLst>
                                          <p:attrName>ppt_y</p:attrName>
                                        </p:attrNameLst>
                                      </p:cBhvr>
                                      <p:tavLst>
                                        <p:tav tm="0">
                                          <p:val>
                                            <p:strVal val="ppt_y"/>
                                          </p:val>
                                        </p:tav>
                                        <p:tav tm="100000">
                                          <p:val>
                                            <p:strVal val="0-ppt_h/2"/>
                                          </p:val>
                                        </p:tav>
                                      </p:tavLst>
                                    </p:anim>
                                    <p:set>
                                      <p:cBhvr>
                                        <p:cTn id="8" dur="1" fill="hold">
                                          <p:stCondLst>
                                            <p:cond delay="999"/>
                                          </p:stCondLst>
                                        </p:cTn>
                                        <p:tgtEl>
                                          <p:spTgt spid="728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3" fill="hold" grpId="0" nodeType="clickEffect">
                                  <p:stCondLst>
                                    <p:cond delay="0"/>
                                  </p:stCondLst>
                                  <p:childTnLst>
                                    <p:anim calcmode="lin" valueType="num">
                                      <p:cBhvr additive="base">
                                        <p:cTn id="12" dur="1000"/>
                                        <p:tgtEl>
                                          <p:spTgt spid="7289"/>
                                        </p:tgtEl>
                                        <p:attrNameLst>
                                          <p:attrName>ppt_x</p:attrName>
                                        </p:attrNameLst>
                                      </p:cBhvr>
                                      <p:tavLst>
                                        <p:tav tm="0">
                                          <p:val>
                                            <p:strVal val="ppt_x"/>
                                          </p:val>
                                        </p:tav>
                                        <p:tav tm="100000">
                                          <p:val>
                                            <p:strVal val="1+ppt_w/2"/>
                                          </p:val>
                                        </p:tav>
                                      </p:tavLst>
                                    </p:anim>
                                    <p:anim calcmode="lin" valueType="num">
                                      <p:cBhvr additive="base">
                                        <p:cTn id="13" dur="1000"/>
                                        <p:tgtEl>
                                          <p:spTgt spid="7289"/>
                                        </p:tgtEl>
                                        <p:attrNameLst>
                                          <p:attrName>ppt_y</p:attrName>
                                        </p:attrNameLst>
                                      </p:cBhvr>
                                      <p:tavLst>
                                        <p:tav tm="0">
                                          <p:val>
                                            <p:strVal val="ppt_y"/>
                                          </p:val>
                                        </p:tav>
                                        <p:tav tm="100000">
                                          <p:val>
                                            <p:strVal val="0-ppt_h/2"/>
                                          </p:val>
                                        </p:tav>
                                      </p:tavLst>
                                    </p:anim>
                                    <p:set>
                                      <p:cBhvr>
                                        <p:cTn id="14" dur="1" fill="hold">
                                          <p:stCondLst>
                                            <p:cond delay="999"/>
                                          </p:stCondLst>
                                        </p:cTn>
                                        <p:tgtEl>
                                          <p:spTgt spid="7289"/>
                                        </p:tgtEl>
                                        <p:attrNameLst>
                                          <p:attrName>style.visibility</p:attrName>
                                        </p:attrNameLst>
                                      </p:cBhvr>
                                      <p:to>
                                        <p:strVal val="hidden"/>
                                      </p:to>
                                    </p:set>
                                  </p:childTnLst>
                                </p:cTn>
                              </p:par>
                            </p:childTnLst>
                          </p:cTn>
                        </p:par>
                        <p:par>
                          <p:cTn id="15" fill="hold">
                            <p:stCondLst>
                              <p:cond delay="1000"/>
                            </p:stCondLst>
                            <p:childTnLst>
                              <p:par>
                                <p:cTn id="16" presetID="2" presetClass="exit" presetSubtype="3" fill="hold" grpId="0" nodeType="afterEffect">
                                  <p:stCondLst>
                                    <p:cond delay="0"/>
                                  </p:stCondLst>
                                  <p:childTnLst>
                                    <p:anim calcmode="lin" valueType="num">
                                      <p:cBhvr additive="base">
                                        <p:cTn id="17" dur="1000"/>
                                        <p:tgtEl>
                                          <p:spTgt spid="7290"/>
                                        </p:tgtEl>
                                        <p:attrNameLst>
                                          <p:attrName>ppt_x</p:attrName>
                                        </p:attrNameLst>
                                      </p:cBhvr>
                                      <p:tavLst>
                                        <p:tav tm="0">
                                          <p:val>
                                            <p:strVal val="ppt_x"/>
                                          </p:val>
                                        </p:tav>
                                        <p:tav tm="100000">
                                          <p:val>
                                            <p:strVal val="1+ppt_w/2"/>
                                          </p:val>
                                        </p:tav>
                                      </p:tavLst>
                                    </p:anim>
                                    <p:anim calcmode="lin" valueType="num">
                                      <p:cBhvr additive="base">
                                        <p:cTn id="18" dur="1000"/>
                                        <p:tgtEl>
                                          <p:spTgt spid="7290"/>
                                        </p:tgtEl>
                                        <p:attrNameLst>
                                          <p:attrName>ppt_y</p:attrName>
                                        </p:attrNameLst>
                                      </p:cBhvr>
                                      <p:tavLst>
                                        <p:tav tm="0">
                                          <p:val>
                                            <p:strVal val="ppt_y"/>
                                          </p:val>
                                        </p:tav>
                                        <p:tav tm="100000">
                                          <p:val>
                                            <p:strVal val="0-ppt_h/2"/>
                                          </p:val>
                                        </p:tav>
                                      </p:tavLst>
                                    </p:anim>
                                    <p:set>
                                      <p:cBhvr>
                                        <p:cTn id="19" dur="1" fill="hold">
                                          <p:stCondLst>
                                            <p:cond delay="999"/>
                                          </p:stCondLst>
                                        </p:cTn>
                                        <p:tgtEl>
                                          <p:spTgt spid="72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8" grpId="0"/>
      <p:bldP spid="7289" grpId="0"/>
      <p:bldP spid="729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52400"/>
            <a:ext cx="8382000" cy="838200"/>
          </a:xfrm>
        </p:spPr>
        <p:txBody>
          <a:bodyPr/>
          <a:lstStyle/>
          <a:p>
            <a:pPr eaLnBrk="1" hangingPunct="1">
              <a:defRPr/>
            </a:pPr>
            <a:r>
              <a:rPr lang="zh-CN" altLang="en-US"/>
              <a:t>关系模式的设计问题</a:t>
            </a:r>
          </a:p>
        </p:txBody>
      </p:sp>
      <p:sp>
        <p:nvSpPr>
          <p:cNvPr id="8195" name="Rectangle 3"/>
          <p:cNvSpPr>
            <a:spLocks noGrp="1" noChangeArrowheads="1"/>
          </p:cNvSpPr>
          <p:nvPr>
            <p:ph type="body" idx="1"/>
          </p:nvPr>
        </p:nvSpPr>
        <p:spPr/>
        <p:txBody>
          <a:bodyPr/>
          <a:lstStyle/>
          <a:p>
            <a:pPr eaLnBrk="1" hangingPunct="1">
              <a:lnSpc>
                <a:spcPct val="90000"/>
              </a:lnSpc>
              <a:defRPr/>
            </a:pPr>
            <a:r>
              <a:rPr lang="zh-CN" altLang="en-US" dirty="0"/>
              <a:t>问题：</a:t>
            </a:r>
            <a:endParaRPr lang="en-US" altLang="zh-CN" dirty="0"/>
          </a:p>
          <a:p>
            <a:pPr lvl="1" eaLnBrk="1" hangingPunct="1">
              <a:lnSpc>
                <a:spcPct val="90000"/>
              </a:lnSpc>
              <a:defRPr/>
            </a:pPr>
            <a:r>
              <a:rPr lang="zh-CN" altLang="en-US" b="1" dirty="0">
                <a:solidFill>
                  <a:srgbClr val="FF3300"/>
                </a:solidFill>
              </a:rPr>
              <a:t>信息的不可表示问题</a:t>
            </a:r>
          </a:p>
          <a:p>
            <a:pPr lvl="2" eaLnBrk="1" hangingPunct="1">
              <a:lnSpc>
                <a:spcPct val="95000"/>
              </a:lnSpc>
              <a:spcBef>
                <a:spcPct val="50000"/>
              </a:spcBef>
              <a:defRPr/>
            </a:pPr>
            <a:r>
              <a:rPr lang="zh-CN" altLang="en-US" b="1" dirty="0">
                <a:solidFill>
                  <a:srgbClr val="FF3300"/>
                </a:solidFill>
              </a:rPr>
              <a:t>插入异常</a:t>
            </a:r>
            <a:r>
              <a:rPr lang="zh-CN" altLang="en-US" dirty="0"/>
              <a:t>：如果没有职工具有8级工资，则8级工资的工资数额就难以插入</a:t>
            </a:r>
          </a:p>
          <a:p>
            <a:pPr lvl="2" eaLnBrk="1" hangingPunct="1">
              <a:lnSpc>
                <a:spcPct val="95000"/>
              </a:lnSpc>
              <a:defRPr/>
            </a:pPr>
            <a:r>
              <a:rPr lang="zh-CN" altLang="en-US" b="1" dirty="0">
                <a:solidFill>
                  <a:srgbClr val="FF3300"/>
                </a:solidFill>
              </a:rPr>
              <a:t>删除异常</a:t>
            </a:r>
            <a:r>
              <a:rPr lang="zh-CN" altLang="en-US" dirty="0"/>
              <a:t>：如果仅有职工赵明具有4级工资，如果将赵明删除，则有关4级工资的工资数额信息也随之删除了</a:t>
            </a:r>
          </a:p>
          <a:p>
            <a:pPr lvl="1" eaLnBrk="1" hangingPunct="1">
              <a:lnSpc>
                <a:spcPct val="95000"/>
              </a:lnSpc>
              <a:defRPr/>
            </a:pPr>
            <a:r>
              <a:rPr lang="zh-CN" altLang="en-US" b="1" dirty="0">
                <a:solidFill>
                  <a:srgbClr val="FF3300"/>
                </a:solidFill>
              </a:rPr>
              <a:t>信息的冗余问题</a:t>
            </a:r>
          </a:p>
          <a:p>
            <a:pPr lvl="2" eaLnBrk="1" hangingPunct="1">
              <a:lnSpc>
                <a:spcPct val="95000"/>
              </a:lnSpc>
              <a:defRPr/>
            </a:pPr>
            <a:r>
              <a:rPr lang="zh-CN" altLang="en-US" b="1" dirty="0">
                <a:solidFill>
                  <a:srgbClr val="FF3300"/>
                </a:solidFill>
              </a:rPr>
              <a:t>数据冗余</a:t>
            </a:r>
            <a:r>
              <a:rPr lang="zh-CN" altLang="en-US" dirty="0"/>
              <a:t>：职工很多，工资级别有限，每一级别的工资数额反复存储多次</a:t>
            </a:r>
          </a:p>
          <a:p>
            <a:pPr lvl="2" eaLnBrk="1" hangingPunct="1">
              <a:lnSpc>
                <a:spcPct val="95000"/>
              </a:lnSpc>
              <a:defRPr/>
            </a:pPr>
            <a:r>
              <a:rPr lang="zh-CN" altLang="en-US" b="1" dirty="0">
                <a:solidFill>
                  <a:srgbClr val="FF3300"/>
                </a:solidFill>
              </a:rPr>
              <a:t>更新异常</a:t>
            </a:r>
            <a:r>
              <a:rPr lang="zh-CN" altLang="en-US" dirty="0"/>
              <a:t>：如果将5级工资的工资数额调为620，则需要找到每个具有5级工资的职工，逐一修改</a:t>
            </a:r>
          </a:p>
        </p:txBody>
      </p:sp>
      <p:sp>
        <p:nvSpPr>
          <p:cNvPr id="3" name="文本框 2">
            <a:extLst>
              <a:ext uri="{FF2B5EF4-FFF2-40B4-BE49-F238E27FC236}">
                <a16:creationId xmlns:a16="http://schemas.microsoft.com/office/drawing/2014/main" id="{9CFBAA20-35A6-4C97-2A13-2F34A84F5791}"/>
              </a:ext>
            </a:extLst>
          </p:cNvPr>
          <p:cNvSpPr txBox="1"/>
          <p:nvPr/>
        </p:nvSpPr>
        <p:spPr>
          <a:xfrm>
            <a:off x="2627784" y="6088472"/>
            <a:ext cx="4572000" cy="757130"/>
          </a:xfrm>
          <a:prstGeom prst="rect">
            <a:avLst/>
          </a:prstGeom>
          <a:noFill/>
        </p:spPr>
        <p:txBody>
          <a:bodyPr wrap="square">
            <a:spAutoFit/>
          </a:bodyPr>
          <a:lstStyle/>
          <a:p>
            <a:pPr eaLnBrk="1" hangingPunct="1">
              <a:lnSpc>
                <a:spcPct val="90000"/>
              </a:lnSpc>
              <a:defRPr/>
            </a:pPr>
            <a:r>
              <a:rPr lang="zh-CN" altLang="en-US" dirty="0"/>
              <a:t>麻烦</a:t>
            </a:r>
            <a:r>
              <a:rPr lang="zh-CN" altLang="en-US" dirty="0">
                <a:latin typeface="楷体_GB2312" pitchFamily="49" charset="-122"/>
              </a:rPr>
              <a:t>! </a:t>
            </a:r>
            <a:r>
              <a:rPr lang="zh-CN" altLang="en-US" dirty="0"/>
              <a:t>麻烦</a:t>
            </a:r>
            <a:r>
              <a:rPr lang="zh-CN" altLang="en-US" dirty="0">
                <a:latin typeface="楷体_GB2312" pitchFamily="49" charset="-122"/>
              </a:rPr>
              <a:t>!! 好</a:t>
            </a:r>
            <a:r>
              <a:rPr lang="zh-CN" altLang="en-US" dirty="0"/>
              <a:t>麻烦</a:t>
            </a:r>
            <a:r>
              <a:rPr lang="zh-CN" altLang="en-US" dirty="0">
                <a:latin typeface="楷体_GB2312" pitchFamily="49" charset="-122"/>
              </a:rPr>
              <a:t>!!!</a:t>
            </a:r>
          </a:p>
          <a:p>
            <a:pPr lvl="1" algn="ctr" eaLnBrk="1" hangingPunct="1">
              <a:lnSpc>
                <a:spcPct val="90000"/>
              </a:lnSpc>
              <a:buFont typeface="Wingdings" pitchFamily="2" charset="2"/>
              <a:buNone/>
              <a:defRPr/>
            </a:pPr>
            <a:r>
              <a:rPr lang="zh-CN" altLang="en-US" dirty="0"/>
              <a:t>唉，剪不断，理还乱</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zh-CN" altLang="en-US"/>
              <a:t>关系模式的设计问题</a:t>
            </a:r>
          </a:p>
        </p:txBody>
      </p:sp>
      <p:sp>
        <p:nvSpPr>
          <p:cNvPr id="223236" name="Rectangle 4"/>
          <p:cNvSpPr>
            <a:spLocks noGrp="1" noChangeArrowheads="1"/>
          </p:cNvSpPr>
          <p:nvPr>
            <p:ph type="body" idx="1"/>
          </p:nvPr>
        </p:nvSpPr>
        <p:spPr>
          <a:xfrm>
            <a:off x="260350" y="2852738"/>
            <a:ext cx="8343900" cy="1223962"/>
          </a:xfrm>
        </p:spPr>
        <p:txBody>
          <a:bodyPr/>
          <a:lstStyle/>
          <a:p>
            <a:pPr eaLnBrk="1" hangingPunct="1">
              <a:defRPr/>
            </a:pPr>
            <a:r>
              <a:rPr lang="zh-CN" altLang="en-US" sz="2800">
                <a:latin typeface="隶书" pitchFamily="49" charset="-122"/>
              </a:rPr>
              <a:t>解决之道：分解! 分解!! 再分解!!!</a:t>
            </a:r>
          </a:p>
          <a:p>
            <a:pPr lvl="1" eaLnBrk="1" hangingPunct="1">
              <a:defRPr/>
            </a:pPr>
            <a:r>
              <a:rPr lang="zh-CN" altLang="en-US">
                <a:effectLst>
                  <a:outerShdw blurRad="38100" dist="38100" dir="2700000" algn="tl">
                    <a:srgbClr val="C0C0C0"/>
                  </a:outerShdw>
                </a:effectLst>
                <a:latin typeface="隶书" pitchFamily="49" charset="-122"/>
                <a:ea typeface="隶书" pitchFamily="49" charset="-122"/>
              </a:rPr>
              <a:t>哇，原来生活可以如此简单</a:t>
            </a:r>
          </a:p>
        </p:txBody>
      </p:sp>
      <p:sp>
        <p:nvSpPr>
          <p:cNvPr id="223347" name="Rectangle 115"/>
          <p:cNvSpPr>
            <a:spLocks noChangeArrowheads="1"/>
          </p:cNvSpPr>
          <p:nvPr/>
        </p:nvSpPr>
        <p:spPr bwMode="auto">
          <a:xfrm>
            <a:off x="250825" y="1268413"/>
            <a:ext cx="4613275" cy="519112"/>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1" lang="zh-CN" altLang="en-US" sz="2800" b="0" i="0" u="none" strike="noStrike" kern="1200" cap="none" spc="0" normalizeH="0" baseline="0" noProof="0">
                <a:ln>
                  <a:noFill/>
                </a:ln>
                <a:solidFill>
                  <a:srgbClr val="3333CC"/>
                </a:solidFill>
                <a:effectLst>
                  <a:outerShdw blurRad="38100" dist="38100" dir="2700000" algn="tl">
                    <a:srgbClr val="C0C0C0"/>
                  </a:outerShdw>
                </a:effectLst>
                <a:uLnTx/>
                <a:uFillTx/>
                <a:latin typeface="Tahoma" pitchFamily="34" charset="0"/>
                <a:ea typeface="隶书" pitchFamily="49" charset="-122"/>
                <a:cs typeface="+mn-cs"/>
              </a:rPr>
              <a:t>望闻问切：不良的</a:t>
            </a:r>
            <a:r>
              <a:rPr kumimoji="1" lang="zh-CN" altLang="en-US" sz="2800" b="0" i="0" u="none" strike="noStrike" kern="1200" cap="none" spc="0" normalizeH="0" baseline="0" noProof="0">
                <a:ln>
                  <a:noFill/>
                </a:ln>
                <a:solidFill>
                  <a:srgbClr val="FF3300"/>
                </a:solidFill>
                <a:effectLst>
                  <a:outerShdw blurRad="38100" dist="38100" dir="2700000" algn="tl">
                    <a:srgbClr val="C0C0C0"/>
                  </a:outerShdw>
                </a:effectLst>
                <a:uLnTx/>
                <a:uFillTx/>
                <a:latin typeface="Tahoma" pitchFamily="34" charset="0"/>
                <a:ea typeface="隶书" pitchFamily="49" charset="-122"/>
                <a:cs typeface="+mn-cs"/>
              </a:rPr>
              <a:t>数据依赖</a:t>
            </a:r>
          </a:p>
        </p:txBody>
      </p:sp>
      <p:grpSp>
        <p:nvGrpSpPr>
          <p:cNvPr id="61445" name="Group 116"/>
          <p:cNvGrpSpPr>
            <a:grpSpLocks/>
          </p:cNvGrpSpPr>
          <p:nvPr/>
        </p:nvGrpSpPr>
        <p:grpSpPr bwMode="auto">
          <a:xfrm>
            <a:off x="1908175" y="2217738"/>
            <a:ext cx="5384800" cy="528637"/>
            <a:chOff x="1030" y="1480"/>
            <a:chExt cx="3392" cy="333"/>
          </a:xfrm>
        </p:grpSpPr>
        <p:sp>
          <p:nvSpPr>
            <p:cNvPr id="61486" name="Rectangle 117"/>
            <p:cNvSpPr>
              <a:spLocks noChangeArrowheads="1"/>
            </p:cNvSpPr>
            <p:nvPr/>
          </p:nvSpPr>
          <p:spPr bwMode="auto">
            <a:xfrm>
              <a:off x="1030" y="1480"/>
              <a:ext cx="570" cy="333"/>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spAutoFit/>
              <a:flatTx/>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0000"/>
                  </a:solidFill>
                  <a:effectLst/>
                  <a:uLnTx/>
                  <a:uFillTx/>
                  <a:latin typeface="Tahoma" pitchFamily="34" charset="0"/>
                  <a:ea typeface="隶书" pitchFamily="49" charset="-122"/>
                  <a:cs typeface="+mn-cs"/>
                </a:rPr>
                <a:t>职工</a:t>
              </a:r>
            </a:p>
          </p:txBody>
        </p:sp>
        <p:sp>
          <p:nvSpPr>
            <p:cNvPr id="61487" name="Rectangle 118"/>
            <p:cNvSpPr>
              <a:spLocks noChangeArrowheads="1"/>
            </p:cNvSpPr>
            <p:nvPr/>
          </p:nvSpPr>
          <p:spPr bwMode="auto">
            <a:xfrm>
              <a:off x="2446" y="1480"/>
              <a:ext cx="570" cy="333"/>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spAutoFit/>
              <a:flatTx/>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0000"/>
                  </a:solidFill>
                  <a:effectLst/>
                  <a:uLnTx/>
                  <a:uFillTx/>
                  <a:latin typeface="Tahoma" pitchFamily="34" charset="0"/>
                  <a:ea typeface="隶书" pitchFamily="49" charset="-122"/>
                  <a:cs typeface="+mn-cs"/>
                </a:rPr>
                <a:t>级别</a:t>
              </a:r>
            </a:p>
          </p:txBody>
        </p:sp>
        <p:sp>
          <p:nvSpPr>
            <p:cNvPr id="61488" name="Rectangle 119"/>
            <p:cNvSpPr>
              <a:spLocks noChangeArrowheads="1"/>
            </p:cNvSpPr>
            <p:nvPr/>
          </p:nvSpPr>
          <p:spPr bwMode="auto">
            <a:xfrm>
              <a:off x="3852" y="1480"/>
              <a:ext cx="570" cy="333"/>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spAutoFit/>
              <a:flatTx/>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0000"/>
                  </a:solidFill>
                  <a:effectLst/>
                  <a:uLnTx/>
                  <a:uFillTx/>
                  <a:latin typeface="Tahoma" pitchFamily="34" charset="0"/>
                  <a:ea typeface="隶书" pitchFamily="49" charset="-122"/>
                  <a:cs typeface="+mn-cs"/>
                </a:rPr>
                <a:t>工资</a:t>
              </a:r>
            </a:p>
          </p:txBody>
        </p:sp>
        <p:cxnSp>
          <p:nvCxnSpPr>
            <p:cNvPr id="61489" name="AutoShape 120"/>
            <p:cNvCxnSpPr>
              <a:cxnSpLocks noChangeShapeType="1"/>
              <a:stCxn id="61486" idx="3"/>
              <a:endCxn id="61487" idx="1"/>
            </p:cNvCxnSpPr>
            <p:nvPr/>
          </p:nvCxnSpPr>
          <p:spPr bwMode="auto">
            <a:xfrm>
              <a:off x="1600" y="1647"/>
              <a:ext cx="846" cy="0"/>
            </a:xfrm>
            <a:prstGeom prst="straightConnector1">
              <a:avLst/>
            </a:prstGeom>
            <a:noFill/>
            <a:ln w="9525">
              <a:solidFill>
                <a:schemeClr val="tx1"/>
              </a:solidFill>
              <a:miter lim="800000"/>
              <a:headEnd/>
              <a:tailEnd type="triangle" w="med" len="med"/>
            </a:ln>
          </p:spPr>
        </p:cxnSp>
        <p:cxnSp>
          <p:nvCxnSpPr>
            <p:cNvPr id="61490" name="AutoShape 121"/>
            <p:cNvCxnSpPr>
              <a:cxnSpLocks noChangeShapeType="1"/>
              <a:stCxn id="61487" idx="3"/>
              <a:endCxn id="61488" idx="1"/>
            </p:cNvCxnSpPr>
            <p:nvPr/>
          </p:nvCxnSpPr>
          <p:spPr bwMode="auto">
            <a:xfrm>
              <a:off x="3016" y="1647"/>
              <a:ext cx="836" cy="0"/>
            </a:xfrm>
            <a:prstGeom prst="straightConnector1">
              <a:avLst/>
            </a:prstGeom>
            <a:noFill/>
            <a:ln w="9525">
              <a:solidFill>
                <a:schemeClr val="tx1"/>
              </a:solidFill>
              <a:miter lim="800000"/>
              <a:headEnd/>
              <a:tailEnd type="triangle" w="med" len="med"/>
            </a:ln>
          </p:spPr>
        </p:cxnSp>
      </p:grpSp>
      <p:graphicFrame>
        <p:nvGraphicFramePr>
          <p:cNvPr id="223553" name="Group 321"/>
          <p:cNvGraphicFramePr>
            <a:graphicFrameLocks noGrp="1"/>
          </p:cNvGraphicFramePr>
          <p:nvPr/>
        </p:nvGraphicFramePr>
        <p:xfrm>
          <a:off x="900113" y="4005263"/>
          <a:ext cx="3352800" cy="2743200"/>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296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hlink"/>
                          </a:solidFill>
                          <a:effectLst/>
                          <a:latin typeface="Times New Roman" pitchFamily="18" charset="0"/>
                          <a:ea typeface="楷体_GB2312" pitchFamily="49" charset="-122"/>
                        </a:rPr>
                        <a:t>职工</a:t>
                      </a:r>
                      <a:endParaRPr kumimoji="1" lang="zh-CN" altLang="en-US" sz="2400" b="0" i="0" u="none" strike="noStrike" cap="none" normalizeH="0" baseline="0">
                        <a:ln>
                          <a:noFill/>
                        </a:ln>
                        <a:solidFill>
                          <a:schemeClr val="hlink"/>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级别</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6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itchFamily="18" charset="0"/>
                          <a:ea typeface="楷体_GB2312" pitchFamily="49" charset="-122"/>
                        </a:rPr>
                        <a:t>赵明</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4</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84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钱广</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5</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6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孙志</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6</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6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李开</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5</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6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周祥</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楷体_GB2312" pitchFamily="49" charset="-122"/>
                        </a:rPr>
                        <a:t>6</a:t>
                      </a:r>
                      <a:endParaRPr kumimoji="1" lang="en-US" altLang="zh-CN" sz="24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223587" name="Group 355"/>
          <p:cNvGraphicFramePr>
            <a:graphicFrameLocks noGrp="1"/>
          </p:cNvGraphicFramePr>
          <p:nvPr/>
        </p:nvGraphicFramePr>
        <p:xfrm>
          <a:off x="5003800" y="4292600"/>
          <a:ext cx="2952750" cy="2286000"/>
        </p:xfrm>
        <a:graphic>
          <a:graphicData uri="http://schemas.openxmlformats.org/drawingml/2006/table">
            <a:tbl>
              <a:tblPr/>
              <a:tblGrid>
                <a:gridCol w="1476375">
                  <a:extLst>
                    <a:ext uri="{9D8B030D-6E8A-4147-A177-3AD203B41FA5}">
                      <a16:colId xmlns:a16="http://schemas.microsoft.com/office/drawing/2014/main" val="20000"/>
                    </a:ext>
                  </a:extLst>
                </a:gridCol>
                <a:gridCol w="1476375">
                  <a:extLst>
                    <a:ext uri="{9D8B030D-6E8A-4147-A177-3AD203B41FA5}">
                      <a16:colId xmlns:a16="http://schemas.microsoft.com/office/drawing/2014/main" val="20001"/>
                    </a:ext>
                  </a:extLst>
                </a:gridCol>
              </a:tblGrid>
              <a:tr h="2905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hlink"/>
                          </a:solidFill>
                          <a:effectLst/>
                          <a:latin typeface="Times New Roman" pitchFamily="18" charset="0"/>
                          <a:ea typeface="楷体_GB2312" pitchFamily="49" charset="-122"/>
                        </a:rPr>
                        <a:t>级别</a:t>
                      </a:r>
                      <a:endParaRPr kumimoji="1" lang="zh-CN" altLang="en-US" sz="2400" b="0" i="0" u="none" strike="noStrike" cap="none" normalizeH="0" baseline="0">
                        <a:ln>
                          <a:noFill/>
                        </a:ln>
                        <a:solidFill>
                          <a:schemeClr val="hlink"/>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工资</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21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4</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500</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05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5</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600</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05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楷体_GB2312" pitchFamily="49" charset="-122"/>
                        </a:rPr>
                        <a:t>6</a:t>
                      </a:r>
                      <a:endParaRPr kumimoji="1" lang="en-US" altLang="zh-CN" sz="24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楷体_GB2312" pitchFamily="49" charset="-122"/>
                        </a:rPr>
                        <a:t>700</a:t>
                      </a:r>
                      <a:endParaRPr kumimoji="1" lang="en-US" altLang="zh-CN" sz="24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05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6808711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zh-CN" altLang="en-US" dirty="0"/>
              <a:t>关系模式的设计问题</a:t>
            </a:r>
          </a:p>
        </p:txBody>
      </p:sp>
      <p:sp>
        <p:nvSpPr>
          <p:cNvPr id="223347" name="Rectangle 115"/>
          <p:cNvSpPr>
            <a:spLocks noChangeArrowheads="1"/>
          </p:cNvSpPr>
          <p:nvPr/>
        </p:nvSpPr>
        <p:spPr bwMode="auto">
          <a:xfrm>
            <a:off x="250825" y="1268413"/>
            <a:ext cx="8569647" cy="2554545"/>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1" lang="zh-CN" altLang="en-US" sz="20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Tahoma" pitchFamily="34" charset="0"/>
                <a:ea typeface="隶书" pitchFamily="49" charset="-122"/>
                <a:cs typeface="+mn-cs"/>
              </a:rPr>
              <a:t>保留黄色高亮，还是红色高亮？</a:t>
            </a:r>
            <a:endParaRPr kumimoji="1" lang="en-US" altLang="zh-CN" sz="20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Tahoma" pitchFamily="34" charset="0"/>
              <a:ea typeface="隶书" pitchFamily="49" charset="-122"/>
              <a:cs typeface="+mn-cs"/>
            </a:endParaRPr>
          </a:p>
          <a:p>
            <a:pPr marL="457200" marR="0" lvl="1" indent="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1" lang="zh-CN" altLang="en-US" sz="20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Tahoma" pitchFamily="34" charset="0"/>
                <a:ea typeface="隶书" pitchFamily="49" charset="-122"/>
                <a:cs typeface="+mn-cs"/>
              </a:rPr>
              <a:t>学生表（学号，</a:t>
            </a:r>
            <a:r>
              <a:rPr kumimoji="1" lang="zh-CN" altLang="en-US" sz="2000" b="0" i="0" u="none" strike="noStrike" kern="1200" cap="none" spc="0" normalizeH="0" baseline="0" noProof="0" dirty="0">
                <a:ln>
                  <a:noFill/>
                </a:ln>
                <a:solidFill>
                  <a:srgbClr val="3333CC"/>
                </a:solidFill>
                <a:effectLst>
                  <a:outerShdw blurRad="38100" dist="38100" dir="2700000" algn="tl">
                    <a:srgbClr val="C0C0C0"/>
                  </a:outerShdw>
                </a:effectLst>
                <a:highlight>
                  <a:srgbClr val="FFFF00"/>
                </a:highlight>
                <a:uLnTx/>
                <a:uFillTx/>
                <a:latin typeface="Tahoma" pitchFamily="34" charset="0"/>
                <a:ea typeface="隶书" pitchFamily="49" charset="-122"/>
                <a:cs typeface="+mn-cs"/>
              </a:rPr>
              <a:t>学生姓名，</a:t>
            </a:r>
            <a:r>
              <a:rPr kumimoji="1" lang="zh-CN" altLang="en-US" sz="20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Tahoma" pitchFamily="34" charset="0"/>
                <a:ea typeface="隶书" pitchFamily="49" charset="-122"/>
                <a:cs typeface="+mn-cs"/>
              </a:rPr>
              <a:t>性别，出生日期，学院号）</a:t>
            </a:r>
            <a:endParaRPr kumimoji="1" lang="en-US" altLang="zh-CN" sz="20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Tahoma" pitchFamily="34" charset="0"/>
              <a:ea typeface="隶书" pitchFamily="49" charset="-122"/>
              <a:cs typeface="+mn-cs"/>
            </a:endParaRPr>
          </a:p>
          <a:p>
            <a:pPr marL="457200" marR="0" lvl="1" indent="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1" lang="zh-CN" altLang="en-US" sz="20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Tahoma" pitchFamily="34" charset="0"/>
                <a:ea typeface="隶书" pitchFamily="49" charset="-122"/>
                <a:cs typeface="+mn-cs"/>
              </a:rPr>
              <a:t>选课表（学号，课程号，</a:t>
            </a:r>
            <a:r>
              <a:rPr kumimoji="1" lang="zh-CN" altLang="en-US" sz="2000" b="0" i="0" u="none" strike="noStrike" kern="1200" cap="none" spc="0" normalizeH="0" baseline="0" noProof="0" dirty="0">
                <a:ln>
                  <a:noFill/>
                </a:ln>
                <a:solidFill>
                  <a:srgbClr val="3333CC"/>
                </a:solidFill>
                <a:effectLst>
                  <a:outerShdw blurRad="38100" dist="38100" dir="2700000" algn="tl">
                    <a:srgbClr val="C0C0C0"/>
                  </a:outerShdw>
                </a:effectLst>
                <a:highlight>
                  <a:srgbClr val="FF0000"/>
                </a:highlight>
                <a:uLnTx/>
                <a:uFillTx/>
                <a:latin typeface="Tahoma" pitchFamily="34" charset="0"/>
                <a:ea typeface="隶书" pitchFamily="49" charset="-122"/>
                <a:cs typeface="+mn-cs"/>
              </a:rPr>
              <a:t>学生姓名</a:t>
            </a:r>
            <a:r>
              <a:rPr kumimoji="1" lang="zh-CN" altLang="en-US" sz="20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Tahoma" pitchFamily="34" charset="0"/>
                <a:ea typeface="隶书" pitchFamily="49" charset="-122"/>
                <a:cs typeface="+mn-cs"/>
              </a:rPr>
              <a:t>）</a:t>
            </a:r>
            <a:endParaRPr kumimoji="1" lang="en-US" altLang="zh-CN" sz="2000" dirty="0">
              <a:solidFill>
                <a:srgbClr val="3333CC"/>
              </a:solidFill>
              <a:effectLst>
                <a:outerShdw blurRad="38100" dist="38100" dir="2700000" algn="tl">
                  <a:srgbClr val="C0C0C0"/>
                </a:outerShdw>
              </a:effectLst>
              <a:latin typeface="Tahoma" pitchFamily="34" charset="0"/>
              <a:ea typeface="隶书" pitchFamily="49" charset="-122"/>
            </a:endParaRPr>
          </a:p>
          <a:p>
            <a:pPr>
              <a:spcBef>
                <a:spcPct val="20000"/>
              </a:spcBef>
              <a:buClr>
                <a:srgbClr val="3333CC"/>
              </a:buClr>
              <a:buSzPct val="60000"/>
              <a:buFont typeface="Wingdings" pitchFamily="2" charset="2"/>
              <a:buChar char="n"/>
              <a:defRPr/>
            </a:pPr>
            <a:endParaRPr kumimoji="1" lang="en-US" altLang="zh-CN" sz="20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Tahoma" pitchFamily="34" charset="0"/>
              <a:ea typeface="隶书" pitchFamily="49" charset="-122"/>
              <a:cs typeface="+mn-cs"/>
            </a:endParaRPr>
          </a:p>
          <a:p>
            <a:pPr>
              <a:spcBef>
                <a:spcPct val="20000"/>
              </a:spcBef>
              <a:buClr>
                <a:srgbClr val="3333CC"/>
              </a:buClr>
              <a:buSzPct val="60000"/>
              <a:buFont typeface="Wingdings" pitchFamily="2" charset="2"/>
              <a:buChar char="n"/>
              <a:defRPr/>
            </a:pPr>
            <a:r>
              <a:rPr kumimoji="1" lang="zh-CN" altLang="en-US" sz="20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Tahoma" pitchFamily="34" charset="0"/>
                <a:ea typeface="隶书" pitchFamily="49" charset="-122"/>
                <a:cs typeface="+mn-cs"/>
              </a:rPr>
              <a:t>从更本质的角度上，如何理解？</a:t>
            </a:r>
            <a:endParaRPr kumimoji="1" lang="en-US" altLang="zh-CN" sz="20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Tahoma" pitchFamily="34" charset="0"/>
              <a:ea typeface="隶书" pitchFamily="49" charset="-122"/>
              <a:cs typeface="+mn-cs"/>
            </a:endParaRPr>
          </a:p>
          <a:p>
            <a:pPr lvl="1">
              <a:spcBef>
                <a:spcPct val="20000"/>
              </a:spcBef>
              <a:buClr>
                <a:srgbClr val="3333CC"/>
              </a:buClr>
              <a:buSzPct val="60000"/>
              <a:buFont typeface="Wingdings" pitchFamily="2" charset="2"/>
              <a:buChar char="n"/>
              <a:defRPr/>
            </a:pPr>
            <a:r>
              <a:rPr kumimoji="1" lang="zh-CN" altLang="en-US" sz="2000" dirty="0">
                <a:solidFill>
                  <a:srgbClr val="3333CC"/>
                </a:solidFill>
                <a:effectLst>
                  <a:outerShdw blurRad="38100" dist="38100" dir="2700000" algn="tl">
                    <a:srgbClr val="C0C0C0"/>
                  </a:outerShdw>
                </a:effectLst>
                <a:latin typeface="Tahoma" pitchFamily="34" charset="0"/>
                <a:ea typeface="隶书" pitchFamily="49" charset="-122"/>
              </a:rPr>
              <a:t>选课表</a:t>
            </a:r>
            <a:r>
              <a:rPr kumimoji="1" lang="zh-CN" altLang="en-US" sz="2000" dirty="0">
                <a:solidFill>
                  <a:srgbClr val="3333CC"/>
                </a:solidFill>
                <a:effectLst>
                  <a:outerShdw blurRad="38100" dist="38100" dir="2700000" algn="tl">
                    <a:srgbClr val="C0C0C0"/>
                  </a:outerShdw>
                </a:effectLst>
                <a:highlight>
                  <a:srgbClr val="FFFF00"/>
                </a:highlight>
                <a:latin typeface="Tahoma" pitchFamily="34" charset="0"/>
                <a:ea typeface="隶书" pitchFamily="49" charset="-122"/>
              </a:rPr>
              <a:t>学号</a:t>
            </a:r>
            <a:r>
              <a:rPr kumimoji="1" lang="zh-CN" altLang="en-US" sz="2000" dirty="0">
                <a:solidFill>
                  <a:srgbClr val="3333CC"/>
                </a:solidFill>
                <a:effectLst>
                  <a:outerShdw blurRad="38100" dist="38100" dir="2700000" algn="tl">
                    <a:srgbClr val="C0C0C0"/>
                  </a:outerShdw>
                </a:effectLst>
                <a:latin typeface="Tahoma" pitchFamily="34" charset="0"/>
                <a:ea typeface="隶书" pitchFamily="49" charset="-122"/>
              </a:rPr>
              <a:t>对</a:t>
            </a:r>
            <a:r>
              <a:rPr kumimoji="1" lang="zh-CN" altLang="en-US" sz="2000" dirty="0">
                <a:solidFill>
                  <a:srgbClr val="3333CC"/>
                </a:solidFill>
                <a:effectLst>
                  <a:outerShdw blurRad="38100" dist="38100" dir="2700000" algn="tl">
                    <a:srgbClr val="C0C0C0"/>
                  </a:outerShdw>
                </a:effectLst>
                <a:highlight>
                  <a:srgbClr val="FFFF00"/>
                </a:highlight>
                <a:latin typeface="Tahoma" pitchFamily="34" charset="0"/>
                <a:ea typeface="隶书" pitchFamily="49" charset="-122"/>
              </a:rPr>
              <a:t>姓名</a:t>
            </a:r>
            <a:r>
              <a:rPr kumimoji="1" lang="zh-CN" altLang="en-US" sz="2000" dirty="0">
                <a:solidFill>
                  <a:srgbClr val="3333CC"/>
                </a:solidFill>
                <a:effectLst>
                  <a:outerShdw blurRad="38100" dist="38100" dir="2700000" algn="tl">
                    <a:srgbClr val="C0C0C0"/>
                  </a:outerShdw>
                </a:effectLst>
                <a:latin typeface="Tahoma" pitchFamily="34" charset="0"/>
                <a:ea typeface="隶书" pitchFamily="49" charset="-122"/>
              </a:rPr>
              <a:t>有决定性影响（</a:t>
            </a:r>
            <a:r>
              <a:rPr kumimoji="1" lang="zh-CN" altLang="en-US" sz="2000" dirty="0">
                <a:solidFill>
                  <a:srgbClr val="3333CC"/>
                </a:solidFill>
                <a:effectLst>
                  <a:outerShdw blurRad="38100" dist="38100" dir="2700000" algn="tl">
                    <a:srgbClr val="C0C0C0"/>
                  </a:outerShdw>
                </a:effectLst>
                <a:highlight>
                  <a:srgbClr val="FFFF00"/>
                </a:highlight>
                <a:latin typeface="Tahoma" pitchFamily="34" charset="0"/>
                <a:ea typeface="隶书" pitchFamily="49" charset="-122"/>
              </a:rPr>
              <a:t>姓名对学号有依赖性</a:t>
            </a:r>
            <a:r>
              <a:rPr kumimoji="1" lang="zh-CN" altLang="en-US" sz="2000" dirty="0">
                <a:solidFill>
                  <a:srgbClr val="3333CC"/>
                </a:solidFill>
                <a:effectLst>
                  <a:outerShdw blurRad="38100" dist="38100" dir="2700000" algn="tl">
                    <a:srgbClr val="C0C0C0"/>
                  </a:outerShdw>
                </a:effectLst>
                <a:latin typeface="Tahoma" pitchFamily="34" charset="0"/>
                <a:ea typeface="隶书" pitchFamily="49" charset="-122"/>
              </a:rPr>
              <a:t>），而表中</a:t>
            </a:r>
            <a:r>
              <a:rPr kumimoji="1" lang="zh-CN" altLang="en-US" sz="2000" dirty="0">
                <a:solidFill>
                  <a:srgbClr val="3333CC"/>
                </a:solidFill>
                <a:effectLst>
                  <a:outerShdw blurRad="38100" dist="38100" dir="2700000" algn="tl">
                    <a:srgbClr val="C0C0C0"/>
                  </a:outerShdw>
                </a:effectLst>
                <a:highlight>
                  <a:srgbClr val="FFFF00"/>
                </a:highlight>
                <a:latin typeface="Tahoma" pitchFamily="34" charset="0"/>
                <a:ea typeface="隶书" pitchFamily="49" charset="-122"/>
              </a:rPr>
              <a:t>学号</a:t>
            </a:r>
            <a:r>
              <a:rPr kumimoji="1" lang="zh-CN" altLang="en-US" sz="2000" dirty="0">
                <a:solidFill>
                  <a:srgbClr val="3333CC"/>
                </a:solidFill>
                <a:effectLst>
                  <a:outerShdw blurRad="38100" dist="38100" dir="2700000" algn="tl">
                    <a:srgbClr val="C0C0C0"/>
                  </a:outerShdw>
                </a:effectLst>
                <a:latin typeface="Tahoma" pitchFamily="34" charset="0"/>
                <a:ea typeface="隶书" pitchFamily="49" charset="-122"/>
              </a:rPr>
              <a:t>重复，带来副作用：</a:t>
            </a:r>
            <a:r>
              <a:rPr kumimoji="1" lang="zh-CN" altLang="en-US" sz="2000" dirty="0">
                <a:solidFill>
                  <a:srgbClr val="3333CC"/>
                </a:solidFill>
                <a:effectLst>
                  <a:outerShdw blurRad="38100" dist="38100" dir="2700000" algn="tl">
                    <a:srgbClr val="C0C0C0"/>
                  </a:outerShdw>
                </a:effectLst>
                <a:highlight>
                  <a:srgbClr val="FFFF00"/>
                </a:highlight>
                <a:latin typeface="Tahoma" pitchFamily="34" charset="0"/>
                <a:ea typeface="隶书" pitchFamily="49" charset="-122"/>
              </a:rPr>
              <a:t>姓名</a:t>
            </a:r>
            <a:r>
              <a:rPr kumimoji="1" lang="zh-CN" altLang="en-US" sz="2000" dirty="0">
                <a:solidFill>
                  <a:srgbClr val="3333CC"/>
                </a:solidFill>
                <a:effectLst>
                  <a:outerShdw blurRad="38100" dist="38100" dir="2700000" algn="tl">
                    <a:srgbClr val="C0C0C0"/>
                  </a:outerShdw>
                </a:effectLst>
                <a:latin typeface="Tahoma" pitchFamily="34" charset="0"/>
                <a:ea typeface="隶书" pitchFamily="49" charset="-122"/>
              </a:rPr>
              <a:t>重复，即冗余情况 </a:t>
            </a:r>
            <a:endParaRPr kumimoji="1" lang="zh-CN" altLang="en-US" sz="2000" b="0" i="0" u="none" strike="noStrike" kern="1200" cap="none" spc="0" normalizeH="0" baseline="0" noProof="0" dirty="0">
              <a:ln>
                <a:noFill/>
              </a:ln>
              <a:solidFill>
                <a:srgbClr val="FF3300"/>
              </a:solidFill>
              <a:effectLst>
                <a:outerShdw blurRad="38100" dist="38100" dir="2700000" algn="tl">
                  <a:srgbClr val="C0C0C0"/>
                </a:outerShdw>
              </a:effectLst>
              <a:uLnTx/>
              <a:uFillTx/>
              <a:latin typeface="Tahoma" pitchFamily="34" charset="0"/>
              <a:ea typeface="隶书" pitchFamily="49" charset="-122"/>
              <a:cs typeface="+mn-cs"/>
            </a:endParaRPr>
          </a:p>
        </p:txBody>
      </p:sp>
    </p:spTree>
    <p:extLst>
      <p:ext uri="{BB962C8B-B14F-4D97-AF65-F5344CB8AC3E}">
        <p14:creationId xmlns:p14="http://schemas.microsoft.com/office/powerpoint/2010/main" val="3511118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zh-CN" altLang="en-US" sz="3200" dirty="0"/>
              <a:t>函数依赖</a:t>
            </a:r>
            <a:br>
              <a:rPr lang="en-US" altLang="zh-CN" sz="3200" dirty="0"/>
            </a:br>
            <a:r>
              <a:rPr lang="zh-CN" altLang="en-US" sz="2000" dirty="0">
                <a:solidFill>
                  <a:schemeClr val="bg1">
                    <a:lumMod val="50000"/>
                  </a:schemeClr>
                </a:solidFill>
              </a:rPr>
              <a:t>（</a:t>
            </a:r>
            <a:r>
              <a:rPr lang="en-US" altLang="zh-CN" sz="2000" dirty="0">
                <a:solidFill>
                  <a:schemeClr val="bg1">
                    <a:lumMod val="50000"/>
                  </a:schemeClr>
                </a:solidFill>
              </a:rPr>
              <a:t>functional dependency </a:t>
            </a:r>
            <a:r>
              <a:rPr lang="zh-CN" altLang="en-US" sz="2000" dirty="0">
                <a:solidFill>
                  <a:schemeClr val="bg1">
                    <a:lumMod val="50000"/>
                  </a:schemeClr>
                </a:solidFill>
              </a:rPr>
              <a:t>，</a:t>
            </a:r>
            <a:r>
              <a:rPr lang="en-US" altLang="zh-CN" sz="2000" dirty="0">
                <a:solidFill>
                  <a:schemeClr val="bg1">
                    <a:lumMod val="50000"/>
                  </a:schemeClr>
                </a:solidFill>
              </a:rPr>
              <a:t>FD</a:t>
            </a:r>
            <a:r>
              <a:rPr lang="zh-CN" altLang="en-US" sz="2000" dirty="0">
                <a:solidFill>
                  <a:schemeClr val="bg1">
                    <a:lumMod val="50000"/>
                  </a:schemeClr>
                </a:solidFill>
              </a:rPr>
              <a:t>）</a:t>
            </a:r>
            <a:endParaRPr lang="zh-CN" altLang="en-US" sz="3200" dirty="0">
              <a:solidFill>
                <a:schemeClr val="bg1">
                  <a:lumMod val="50000"/>
                </a:schemeClr>
              </a:solidFill>
            </a:endParaRPr>
          </a:p>
        </p:txBody>
      </p:sp>
      <p:sp>
        <p:nvSpPr>
          <p:cNvPr id="11267" name="Rectangle 3"/>
          <p:cNvSpPr>
            <a:spLocks noGrp="1" noChangeArrowheads="1"/>
          </p:cNvSpPr>
          <p:nvPr>
            <p:ph type="body" idx="1"/>
          </p:nvPr>
        </p:nvSpPr>
        <p:spPr>
          <a:xfrm>
            <a:off x="228600" y="1219200"/>
            <a:ext cx="8610600" cy="4657725"/>
          </a:xfrm>
        </p:spPr>
        <p:txBody>
          <a:bodyPr/>
          <a:lstStyle/>
          <a:p>
            <a:pPr eaLnBrk="1" hangingPunct="1">
              <a:defRPr/>
            </a:pPr>
            <a:r>
              <a:rPr lang="zh-CN" altLang="en-US" b="1" dirty="0"/>
              <a:t>函数依赖</a:t>
            </a:r>
          </a:p>
          <a:p>
            <a:pPr lvl="1" eaLnBrk="1" hangingPunct="1">
              <a:lnSpc>
                <a:spcPct val="110000"/>
              </a:lnSpc>
              <a:buFont typeface="Wingdings" pitchFamily="2" charset="2"/>
              <a:buNone/>
              <a:defRPr/>
            </a:pPr>
            <a:r>
              <a:rPr lang="zh-CN" altLang="en-US" dirty="0"/>
              <a:t>	设</a:t>
            </a:r>
            <a:r>
              <a:rPr lang="en-US" altLang="zh-CN" dirty="0"/>
              <a:t>R(U)</a:t>
            </a:r>
            <a:r>
              <a:rPr lang="zh-CN" altLang="en-US" dirty="0"/>
              <a:t>是属性集</a:t>
            </a:r>
            <a:r>
              <a:rPr lang="en-US" altLang="zh-CN" dirty="0"/>
              <a:t>U</a:t>
            </a:r>
            <a:r>
              <a:rPr lang="zh-CN" altLang="en-US" dirty="0"/>
              <a:t>上的关系模式（</a:t>
            </a:r>
            <a:r>
              <a:rPr lang="zh-CN" altLang="en-US" dirty="0">
                <a:highlight>
                  <a:srgbClr val="FFFF00"/>
                </a:highlight>
              </a:rPr>
              <a:t>概念层次</a:t>
            </a:r>
            <a:r>
              <a:rPr lang="zh-CN" altLang="en-US" dirty="0"/>
              <a:t>），</a:t>
            </a:r>
            <a:r>
              <a:rPr lang="en-US" altLang="zh-CN" dirty="0"/>
              <a:t>X , Y </a:t>
            </a:r>
            <a:r>
              <a:rPr lang="en-US" altLang="zh-CN" dirty="0">
                <a:sym typeface="Symbol" pitchFamily="18" charset="2"/>
              </a:rPr>
              <a:t> U， r</a:t>
            </a:r>
            <a:r>
              <a:rPr lang="zh-CN" altLang="en-US" dirty="0">
                <a:sym typeface="Symbol" pitchFamily="18" charset="2"/>
              </a:rPr>
              <a:t>是</a:t>
            </a:r>
            <a:r>
              <a:rPr lang="en-US" altLang="zh-CN" dirty="0"/>
              <a:t>R(U)</a:t>
            </a:r>
            <a:r>
              <a:rPr lang="en-US" altLang="zh-CN" dirty="0">
                <a:sym typeface="Symbol" pitchFamily="18" charset="2"/>
              </a:rPr>
              <a:t> </a:t>
            </a:r>
            <a:r>
              <a:rPr lang="zh-CN" altLang="en-US" dirty="0">
                <a:sym typeface="Symbol" pitchFamily="18" charset="2"/>
              </a:rPr>
              <a:t>上的任意一个关系（</a:t>
            </a:r>
            <a:r>
              <a:rPr lang="zh-CN" altLang="en-US" dirty="0">
                <a:highlight>
                  <a:srgbClr val="FFFF00"/>
                </a:highlight>
                <a:sym typeface="Symbol" pitchFamily="18" charset="2"/>
              </a:rPr>
              <a:t>逻辑层次</a:t>
            </a:r>
            <a:r>
              <a:rPr lang="zh-CN" altLang="en-US" dirty="0">
                <a:sym typeface="Symbol" pitchFamily="18" charset="2"/>
              </a:rPr>
              <a:t>），如果成立</a:t>
            </a:r>
          </a:p>
          <a:p>
            <a:pPr lvl="1" algn="ctr" eaLnBrk="1" hangingPunct="1">
              <a:lnSpc>
                <a:spcPct val="110000"/>
              </a:lnSpc>
              <a:spcBef>
                <a:spcPct val="40000"/>
              </a:spcBef>
              <a:buFont typeface="Wingdings" pitchFamily="2" charset="2"/>
              <a:buNone/>
              <a:defRPr/>
            </a:pPr>
            <a:r>
              <a:rPr lang="zh-CN" altLang="en-US" u="sng" dirty="0">
                <a:solidFill>
                  <a:schemeClr val="hlink"/>
                </a:solidFill>
                <a:effectLst>
                  <a:outerShdw blurRad="38100" dist="38100" dir="2700000" algn="tl">
                    <a:srgbClr val="C0C0C0"/>
                  </a:outerShdw>
                </a:effectLst>
                <a:sym typeface="Symbol" pitchFamily="18" charset="2"/>
              </a:rPr>
              <a:t>对</a:t>
            </a:r>
            <a:r>
              <a:rPr lang="en-US" altLang="zh-CN" u="sng" dirty="0">
                <a:solidFill>
                  <a:schemeClr val="hlink"/>
                </a:solidFill>
                <a:effectLst>
                  <a:outerShdw blurRad="38100" dist="38100" dir="2700000" algn="tl">
                    <a:srgbClr val="C0C0C0"/>
                  </a:outerShdw>
                </a:effectLst>
                <a:sym typeface="Symbol" pitchFamily="18" charset="2"/>
              </a:rPr>
              <a:t>t</a:t>
            </a:r>
            <a:r>
              <a:rPr lang="en-US" altLang="zh-CN" u="sng" dirty="0">
                <a:solidFill>
                  <a:schemeClr val="hlink"/>
                </a:solidFill>
                <a:effectLst>
                  <a:outerShdw blurRad="38100" dist="38100" dir="2700000" algn="tl">
                    <a:srgbClr val="C0C0C0"/>
                  </a:outerShdw>
                </a:effectLst>
              </a:rPr>
              <a:t> , </a:t>
            </a:r>
            <a:r>
              <a:rPr lang="en-US" altLang="zh-CN" u="sng" dirty="0">
                <a:solidFill>
                  <a:schemeClr val="hlink"/>
                </a:solidFill>
                <a:effectLst>
                  <a:outerShdw blurRad="38100" dist="38100" dir="2700000" algn="tl">
                    <a:srgbClr val="C0C0C0"/>
                  </a:outerShdw>
                </a:effectLst>
                <a:sym typeface="Symbol" pitchFamily="18" charset="2"/>
              </a:rPr>
              <a:t>s  r，</a:t>
            </a:r>
            <a:r>
              <a:rPr lang="zh-CN" altLang="en-US" u="sng" dirty="0">
                <a:solidFill>
                  <a:schemeClr val="hlink"/>
                </a:solidFill>
                <a:effectLst>
                  <a:outerShdw blurRad="38100" dist="38100" dir="2700000" algn="tl">
                    <a:srgbClr val="C0C0C0"/>
                  </a:outerShdw>
                </a:effectLst>
                <a:sym typeface="Symbol" pitchFamily="18" charset="2"/>
              </a:rPr>
              <a:t>若</a:t>
            </a:r>
            <a:r>
              <a:rPr lang="en-US" altLang="zh-CN" u="sng" dirty="0">
                <a:solidFill>
                  <a:schemeClr val="hlink"/>
                </a:solidFill>
                <a:effectLst>
                  <a:outerShdw blurRad="38100" dist="38100" dir="2700000" algn="tl">
                    <a:srgbClr val="C0C0C0"/>
                  </a:outerShdw>
                </a:effectLst>
                <a:sym typeface="Symbol" pitchFamily="18" charset="2"/>
              </a:rPr>
              <a:t>t[X] = s[X]，</a:t>
            </a:r>
            <a:r>
              <a:rPr lang="zh-CN" altLang="en-US" u="sng" dirty="0">
                <a:solidFill>
                  <a:schemeClr val="hlink"/>
                </a:solidFill>
                <a:effectLst>
                  <a:outerShdw blurRad="38100" dist="38100" dir="2700000" algn="tl">
                    <a:srgbClr val="C0C0C0"/>
                  </a:outerShdw>
                </a:effectLst>
                <a:sym typeface="Symbol" pitchFamily="18" charset="2"/>
              </a:rPr>
              <a:t>则</a:t>
            </a:r>
            <a:r>
              <a:rPr lang="en-US" altLang="zh-CN" u="sng" dirty="0">
                <a:solidFill>
                  <a:schemeClr val="hlink"/>
                </a:solidFill>
                <a:effectLst>
                  <a:outerShdw blurRad="38100" dist="38100" dir="2700000" algn="tl">
                    <a:srgbClr val="C0C0C0"/>
                  </a:outerShdw>
                </a:effectLst>
                <a:sym typeface="Symbol" pitchFamily="18" charset="2"/>
              </a:rPr>
              <a:t>t[Y] = s[Y]</a:t>
            </a:r>
          </a:p>
          <a:p>
            <a:pPr lvl="1" eaLnBrk="1" hangingPunct="1">
              <a:lnSpc>
                <a:spcPct val="110000"/>
              </a:lnSpc>
              <a:spcBef>
                <a:spcPct val="40000"/>
              </a:spcBef>
              <a:buFont typeface="Wingdings" pitchFamily="2" charset="2"/>
              <a:buNone/>
              <a:defRPr/>
            </a:pPr>
            <a:r>
              <a:rPr lang="zh-CN" altLang="en-US" dirty="0">
                <a:sym typeface="Symbol" pitchFamily="18" charset="2"/>
              </a:rPr>
              <a:t>	那么称“</a:t>
            </a:r>
            <a:r>
              <a:rPr lang="en-US" altLang="zh-CN" dirty="0">
                <a:sym typeface="Symbol" pitchFamily="18" charset="2"/>
              </a:rPr>
              <a:t>X</a:t>
            </a:r>
            <a:r>
              <a:rPr lang="zh-CN" altLang="en-US" b="1" dirty="0">
                <a:sym typeface="Symbol" pitchFamily="18" charset="2"/>
              </a:rPr>
              <a:t>函数决定</a:t>
            </a:r>
            <a:r>
              <a:rPr lang="en-US" altLang="zh-CN" dirty="0">
                <a:sym typeface="Symbol" pitchFamily="18" charset="2"/>
              </a:rPr>
              <a:t>Y”，</a:t>
            </a:r>
            <a:r>
              <a:rPr lang="zh-CN" altLang="en-US" dirty="0">
                <a:sym typeface="Symbol" pitchFamily="18" charset="2"/>
              </a:rPr>
              <a:t>或“</a:t>
            </a:r>
            <a:r>
              <a:rPr lang="en-US" altLang="zh-CN" dirty="0">
                <a:sym typeface="Symbol" pitchFamily="18" charset="2"/>
              </a:rPr>
              <a:t>Y</a:t>
            </a:r>
            <a:r>
              <a:rPr lang="zh-CN" altLang="en-US" b="1" dirty="0">
                <a:sym typeface="Symbol" pitchFamily="18" charset="2"/>
              </a:rPr>
              <a:t>函数依赖</a:t>
            </a:r>
            <a:r>
              <a:rPr lang="zh-CN" altLang="en-US" dirty="0">
                <a:sym typeface="Symbol" pitchFamily="18" charset="2"/>
              </a:rPr>
              <a:t>于</a:t>
            </a:r>
            <a:r>
              <a:rPr lang="en-US" altLang="zh-CN" dirty="0">
                <a:sym typeface="Symbol" pitchFamily="18" charset="2"/>
              </a:rPr>
              <a:t>X”，</a:t>
            </a:r>
            <a:r>
              <a:rPr lang="zh-CN" altLang="en-US" dirty="0">
                <a:sym typeface="Symbol" pitchFamily="18" charset="2"/>
              </a:rPr>
              <a:t>记作</a:t>
            </a:r>
            <a:r>
              <a:rPr lang="en-US" altLang="zh-CN" b="1" dirty="0">
                <a:solidFill>
                  <a:srgbClr val="FF3300"/>
                </a:solidFill>
                <a:sym typeface="Symbol" pitchFamily="18" charset="2"/>
              </a:rPr>
              <a:t>XY</a:t>
            </a:r>
            <a:endParaRPr lang="en-US" altLang="zh-CN" dirty="0">
              <a:sym typeface="Symbol" pitchFamily="18" charset="2"/>
            </a:endParaRPr>
          </a:p>
          <a:p>
            <a:pPr lvl="1" eaLnBrk="1" hangingPunct="1">
              <a:lnSpc>
                <a:spcPct val="110000"/>
              </a:lnSpc>
              <a:spcBef>
                <a:spcPct val="40000"/>
              </a:spcBef>
              <a:buFont typeface="Wingdings" pitchFamily="2" charset="2"/>
              <a:buNone/>
              <a:defRPr/>
            </a:pPr>
            <a:r>
              <a:rPr lang="zh-CN" altLang="en-US" dirty="0">
                <a:sym typeface="Symbol" pitchFamily="18" charset="2"/>
              </a:rPr>
              <a:t>	称</a:t>
            </a:r>
            <a:r>
              <a:rPr lang="en-US" altLang="zh-CN" dirty="0">
                <a:sym typeface="Symbol" pitchFamily="18" charset="2"/>
              </a:rPr>
              <a:t>X</a:t>
            </a:r>
            <a:r>
              <a:rPr lang="zh-CN" altLang="en-US" dirty="0">
                <a:sym typeface="Symbol" pitchFamily="18" charset="2"/>
              </a:rPr>
              <a:t>为</a:t>
            </a:r>
            <a:r>
              <a:rPr lang="zh-CN" altLang="en-US" b="1" dirty="0">
                <a:sym typeface="Symbol" pitchFamily="18" charset="2"/>
              </a:rPr>
              <a:t>决定因素</a:t>
            </a:r>
            <a:endParaRPr lang="zh-CN" altLang="en-US" dirty="0">
              <a:sym typeface="Symbol" pitchFamily="18" charset="2"/>
            </a:endParaRPr>
          </a:p>
          <a:p>
            <a:pPr lvl="1" algn="ctr" eaLnBrk="1" hangingPunct="1">
              <a:lnSpc>
                <a:spcPct val="110000"/>
              </a:lnSpc>
              <a:buFont typeface="Wingdings" pitchFamily="2" charset="2"/>
              <a:buNone/>
              <a:defRPr/>
            </a:pPr>
            <a:r>
              <a:rPr lang="zh-CN" altLang="en-US" dirty="0">
                <a:sym typeface="Symbol" pitchFamily="18" charset="2"/>
              </a:rPr>
              <a:t>	如</a:t>
            </a:r>
            <a:r>
              <a:rPr lang="en-US" altLang="zh-CN" dirty="0">
                <a:sym typeface="Symbol" pitchFamily="18" charset="2"/>
              </a:rPr>
              <a:t>S# </a:t>
            </a:r>
            <a:r>
              <a:rPr lang="en-US" altLang="zh-CN" b="1" dirty="0">
                <a:sym typeface="Symbol" pitchFamily="18" charset="2"/>
              </a:rPr>
              <a:t></a:t>
            </a:r>
            <a:r>
              <a:rPr lang="en-US" altLang="zh-CN" dirty="0">
                <a:sym typeface="Symbol" pitchFamily="18" charset="2"/>
              </a:rPr>
              <a:t> SN， （S#，C#）</a:t>
            </a:r>
            <a:r>
              <a:rPr lang="en-US" altLang="zh-CN" b="1" dirty="0">
                <a:sym typeface="Symbol" pitchFamily="18" charset="2"/>
              </a:rPr>
              <a:t></a:t>
            </a:r>
            <a:r>
              <a:rPr lang="en-US" altLang="zh-CN" dirty="0">
                <a:sym typeface="Symbol" pitchFamily="18" charset="2"/>
              </a:rPr>
              <a:t> G</a:t>
            </a:r>
          </a:p>
        </p:txBody>
      </p:sp>
      <p:sp>
        <p:nvSpPr>
          <p:cNvPr id="11268" name="Rectangle 4"/>
          <p:cNvSpPr>
            <a:spLocks noChangeArrowheads="1"/>
          </p:cNvSpPr>
          <p:nvPr/>
        </p:nvSpPr>
        <p:spPr bwMode="auto">
          <a:xfrm>
            <a:off x="1150938" y="6243935"/>
            <a:ext cx="7422225" cy="461665"/>
          </a:xfrm>
          <a:prstGeom prst="rect">
            <a:avLst/>
          </a:prstGeom>
          <a:noFill/>
          <a:ln w="9525">
            <a:noFill/>
            <a:miter lim="800000"/>
            <a:headEnd/>
            <a:tailEnd/>
          </a:ln>
          <a:effectLst/>
        </p:spPr>
        <p:txBody>
          <a:bodyPr wrap="none">
            <a:spAutoFit/>
          </a:bodyPr>
          <a:lstStyle/>
          <a:p>
            <a:pPr>
              <a:defRPr/>
            </a:pPr>
            <a:r>
              <a:rPr lang="zh-CN" altLang="en-US" u="sng" dirty="0">
                <a:solidFill>
                  <a:schemeClr val="hlink"/>
                </a:solidFill>
                <a:effectLst>
                  <a:outerShdw blurRad="38100" dist="38100" dir="2700000" algn="tl">
                    <a:srgbClr val="C0C0C0"/>
                  </a:outerShdw>
                </a:effectLst>
                <a:latin typeface="华文新魏" pitchFamily="2" charset="-122"/>
                <a:ea typeface="华文新魏" pitchFamily="2" charset="-122"/>
                <a:sym typeface="Symbol" pitchFamily="18" charset="2"/>
              </a:rPr>
              <a:t>换句话说：不存在</a:t>
            </a:r>
            <a:r>
              <a:rPr lang="en-US" altLang="zh-CN" u="sng" dirty="0">
                <a:solidFill>
                  <a:schemeClr val="hlink"/>
                </a:solidFill>
                <a:effectLst>
                  <a:outerShdw blurRad="38100" dist="38100" dir="2700000" algn="tl">
                    <a:srgbClr val="C0C0C0"/>
                  </a:outerShdw>
                </a:effectLst>
                <a:latin typeface="华文新魏" pitchFamily="2" charset="-122"/>
                <a:ea typeface="华文新魏" pitchFamily="2" charset="-122"/>
                <a:sym typeface="Symbol" pitchFamily="18" charset="2"/>
              </a:rPr>
              <a:t>t</a:t>
            </a:r>
            <a:r>
              <a:rPr lang="en-US" altLang="zh-CN" u="sng" dirty="0">
                <a:solidFill>
                  <a:schemeClr val="hlink"/>
                </a:solidFill>
                <a:effectLst>
                  <a:outerShdw blurRad="38100" dist="38100" dir="2700000" algn="tl">
                    <a:srgbClr val="C0C0C0"/>
                  </a:outerShdw>
                </a:effectLst>
                <a:latin typeface="华文新魏" pitchFamily="2" charset="-122"/>
                <a:ea typeface="华文新魏" pitchFamily="2" charset="-122"/>
              </a:rPr>
              <a:t> , </a:t>
            </a:r>
            <a:r>
              <a:rPr lang="en-US" altLang="zh-CN" u="sng" dirty="0">
                <a:solidFill>
                  <a:schemeClr val="hlink"/>
                </a:solidFill>
                <a:effectLst>
                  <a:outerShdw blurRad="38100" dist="38100" dir="2700000" algn="tl">
                    <a:srgbClr val="C0C0C0"/>
                  </a:outerShdw>
                </a:effectLst>
                <a:latin typeface="华文新魏" pitchFamily="2" charset="-122"/>
                <a:ea typeface="华文新魏" pitchFamily="2" charset="-122"/>
                <a:sym typeface="Symbol" pitchFamily="18" charset="2"/>
              </a:rPr>
              <a:t>s  </a:t>
            </a:r>
            <a:r>
              <a:rPr lang="en-US" altLang="zh-CN" u="sng" dirty="0" err="1">
                <a:solidFill>
                  <a:schemeClr val="hlink"/>
                </a:solidFill>
                <a:effectLst>
                  <a:outerShdw blurRad="38100" dist="38100" dir="2700000" algn="tl">
                    <a:srgbClr val="C0C0C0"/>
                  </a:outerShdw>
                </a:effectLst>
                <a:latin typeface="华文新魏" pitchFamily="2" charset="-122"/>
                <a:ea typeface="华文新魏" pitchFamily="2" charset="-122"/>
                <a:sym typeface="Symbol" pitchFamily="18" charset="2"/>
              </a:rPr>
              <a:t>r，t</a:t>
            </a:r>
            <a:r>
              <a:rPr lang="en-US" altLang="zh-CN" u="sng" dirty="0">
                <a:solidFill>
                  <a:schemeClr val="hlink"/>
                </a:solidFill>
                <a:effectLst>
                  <a:outerShdw blurRad="38100" dist="38100" dir="2700000" algn="tl">
                    <a:srgbClr val="C0C0C0"/>
                  </a:outerShdw>
                </a:effectLst>
                <a:latin typeface="华文新魏" pitchFamily="2" charset="-122"/>
                <a:ea typeface="华文新魏" pitchFamily="2" charset="-122"/>
                <a:sym typeface="Symbol" pitchFamily="18" charset="2"/>
              </a:rPr>
              <a:t>[X] = s[X]，</a:t>
            </a:r>
            <a:r>
              <a:rPr lang="zh-CN" altLang="en-US" u="sng" dirty="0">
                <a:solidFill>
                  <a:schemeClr val="hlink"/>
                </a:solidFill>
                <a:effectLst>
                  <a:outerShdw blurRad="38100" dist="38100" dir="2700000" algn="tl">
                    <a:srgbClr val="C0C0C0"/>
                  </a:outerShdw>
                </a:effectLst>
                <a:latin typeface="华文新魏" pitchFamily="2" charset="-122"/>
                <a:ea typeface="华文新魏" pitchFamily="2" charset="-122"/>
                <a:sym typeface="Symbol" pitchFamily="18" charset="2"/>
              </a:rPr>
              <a:t>但</a:t>
            </a:r>
            <a:r>
              <a:rPr lang="en-US" altLang="zh-CN" u="sng" dirty="0">
                <a:solidFill>
                  <a:schemeClr val="hlink"/>
                </a:solidFill>
                <a:effectLst>
                  <a:outerShdw blurRad="38100" dist="38100" dir="2700000" algn="tl">
                    <a:srgbClr val="C0C0C0"/>
                  </a:outerShdw>
                </a:effectLst>
                <a:latin typeface="华文新魏" pitchFamily="2" charset="-122"/>
                <a:ea typeface="华文新魏" pitchFamily="2" charset="-122"/>
                <a:sym typeface="Symbol" pitchFamily="18" charset="2"/>
              </a:rPr>
              <a:t>t[Y] ≠ s[Y]</a:t>
            </a:r>
            <a:endParaRPr lang="zh-CN" altLang="en-US" u="sng" dirty="0">
              <a:solidFill>
                <a:schemeClr val="hlink"/>
              </a:solidFill>
              <a:effectLst>
                <a:outerShdw blurRad="38100" dist="38100" dir="2700000" algn="tl">
                  <a:srgbClr val="C0C0C0"/>
                </a:outerShdw>
              </a:effectLst>
              <a:latin typeface="华文新魏" pitchFamily="2" charset="-122"/>
              <a:ea typeface="华文新魏" pitchFamily="2"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p:cTn id="7" dur="1000" fill="hold"/>
                                        <p:tgtEl>
                                          <p:spTgt spid="11268"/>
                                        </p:tgtEl>
                                        <p:attrNameLst>
                                          <p:attrName>ppt_w</p:attrName>
                                        </p:attrNameLst>
                                      </p:cBhvr>
                                      <p:tavLst>
                                        <p:tav tm="0">
                                          <p:val>
                                            <p:fltVal val="0"/>
                                          </p:val>
                                        </p:tav>
                                        <p:tav tm="100000">
                                          <p:val>
                                            <p:strVal val="#ppt_w"/>
                                          </p:val>
                                        </p:tav>
                                      </p:tavLst>
                                    </p:anim>
                                    <p:anim calcmode="lin" valueType="num">
                                      <p:cBhvr>
                                        <p:cTn id="8" dur="1000" fill="hold"/>
                                        <p:tgtEl>
                                          <p:spTgt spid="11268"/>
                                        </p:tgtEl>
                                        <p:attrNameLst>
                                          <p:attrName>ppt_h</p:attrName>
                                        </p:attrNameLst>
                                      </p:cBhvr>
                                      <p:tavLst>
                                        <p:tav tm="0">
                                          <p:val>
                                            <p:fltVal val="0"/>
                                          </p:val>
                                        </p:tav>
                                        <p:tav tm="100000">
                                          <p:val>
                                            <p:strVal val="#ppt_h"/>
                                          </p:val>
                                        </p:tav>
                                      </p:tavLst>
                                    </p:anim>
                                    <p:anim calcmode="lin" valueType="num">
                                      <p:cBhvr>
                                        <p:cTn id="9" dur="1000" fill="hold"/>
                                        <p:tgtEl>
                                          <p:spTgt spid="1126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26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zh-CN" altLang="en-US"/>
              <a:t>水中习水</a:t>
            </a:r>
          </a:p>
        </p:txBody>
      </p:sp>
      <p:sp>
        <p:nvSpPr>
          <p:cNvPr id="13315" name="Rectangle 3"/>
          <p:cNvSpPr>
            <a:spLocks noGrp="1" noChangeArrowheads="1"/>
          </p:cNvSpPr>
          <p:nvPr>
            <p:ph type="body" idx="1"/>
          </p:nvPr>
        </p:nvSpPr>
        <p:spPr>
          <a:xfrm>
            <a:off x="188913" y="5013325"/>
            <a:ext cx="8802687" cy="1439863"/>
          </a:xfrm>
        </p:spPr>
        <p:txBody>
          <a:bodyPr/>
          <a:lstStyle/>
          <a:p>
            <a:pPr eaLnBrk="1" hangingPunct="1">
              <a:defRPr/>
            </a:pPr>
            <a:r>
              <a:rPr lang="zh-CN" altLang="en-US" sz="2800" dirty="0"/>
              <a:t>辨识：</a:t>
            </a:r>
          </a:p>
          <a:p>
            <a:pPr lvl="1" eaLnBrk="1" hangingPunct="1">
              <a:defRPr/>
            </a:pPr>
            <a:r>
              <a:rPr lang="zh-CN" altLang="en-US" sz="2400" dirty="0"/>
              <a:t>满足依赖的关系：依赖在模式的某个关系实例上成立</a:t>
            </a:r>
          </a:p>
          <a:p>
            <a:pPr lvl="1" eaLnBrk="1" hangingPunct="1">
              <a:defRPr/>
            </a:pPr>
            <a:r>
              <a:rPr lang="zh-CN" altLang="en-US" sz="2400" dirty="0"/>
              <a:t>模式上成立的依赖：依赖在模式的所有关系实例上都成立</a:t>
            </a:r>
          </a:p>
        </p:txBody>
      </p:sp>
      <p:graphicFrame>
        <p:nvGraphicFramePr>
          <p:cNvPr id="13316" name="Group 4"/>
          <p:cNvGraphicFramePr>
            <a:graphicFrameLocks noGrp="1"/>
          </p:cNvGraphicFramePr>
          <p:nvPr/>
        </p:nvGraphicFramePr>
        <p:xfrm>
          <a:off x="1524000" y="1196975"/>
          <a:ext cx="6096000" cy="274320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209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b1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7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b2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d2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7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a2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b2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d2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7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a2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b3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d3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7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a3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b3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d4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3353" name="Rectangle 41"/>
          <p:cNvSpPr>
            <a:spLocks noChangeArrowheads="1"/>
          </p:cNvSpPr>
          <p:nvPr/>
        </p:nvSpPr>
        <p:spPr bwMode="auto">
          <a:xfrm>
            <a:off x="2411413" y="4287838"/>
            <a:ext cx="4338637" cy="457200"/>
          </a:xfrm>
          <a:prstGeom prst="rect">
            <a:avLst/>
          </a:prstGeom>
          <a:solidFill>
            <a:srgbClr val="FF00FF"/>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00FF"/>
            </a:extrusionClr>
          </a:sp3d>
        </p:spPr>
        <p:txBody>
          <a:bodyPr wrap="none">
            <a:spAutoFit/>
            <a:flatTx/>
          </a:bodyPr>
          <a:lstStyle/>
          <a:p>
            <a:pPr>
              <a:defRPr/>
            </a:pPr>
            <a:r>
              <a:rPr lang="zh-CN" altLang="en-US">
                <a:solidFill>
                  <a:schemeClr val="folHlink"/>
                </a:solidFill>
                <a:effectLst>
                  <a:outerShdw blurRad="38100" dist="38100" dir="2700000" algn="tl">
                    <a:srgbClr val="000000"/>
                  </a:outerShdw>
                </a:effectLst>
                <a:latin typeface="华文新魏" pitchFamily="2" charset="-122"/>
                <a:ea typeface="华文新魏" pitchFamily="2" charset="-122"/>
              </a:rPr>
              <a:t>检验：</a:t>
            </a:r>
            <a:r>
              <a:rPr lang="en-US" altLang="zh-CN">
                <a:solidFill>
                  <a:schemeClr val="folHlink"/>
                </a:solidFill>
                <a:effectLst>
                  <a:outerShdw blurRad="38100" dist="38100" dir="2700000" algn="tl">
                    <a:srgbClr val="000000"/>
                  </a:outerShdw>
                </a:effectLst>
                <a:latin typeface="华文新魏" pitchFamily="2" charset="-122"/>
                <a:ea typeface="华文新魏" pitchFamily="2" charset="-122"/>
              </a:rPr>
              <a:t>A→C？C→A？AB→D？</a:t>
            </a:r>
            <a:endParaRPr lang="zh-CN" altLang="en-US">
              <a:solidFill>
                <a:schemeClr val="folHlink"/>
              </a:solidFill>
              <a:effectLst>
                <a:outerShdw blurRad="38100" dist="38100" dir="2700000" algn="tl">
                  <a:srgbClr val="000000"/>
                </a:outerShdw>
              </a:effectLst>
              <a:latin typeface="华文新魏" pitchFamily="2" charset="-122"/>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p:cTn id="7" dur="1000" fill="hold"/>
                                        <p:tgtEl>
                                          <p:spTgt spid="1331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331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331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13315">
                                            <p:txEl>
                                              <p:pRg st="0" end="0"/>
                                            </p:txEl>
                                          </p:spTgt>
                                        </p:tgtEl>
                                      </p:cBhvr>
                                    </p:animEffect>
                                  </p:childTnLst>
                                </p:cTn>
                              </p:par>
                              <p:par>
                                <p:cTn id="11" presetID="31" presetClass="entr" presetSubtype="0" fill="hold" grpId="0" nodeType="withEffect">
                                  <p:stCondLst>
                                    <p:cond delay="0"/>
                                  </p:stCondLst>
                                  <p:iterate type="lt">
                                    <p:tmPct val="5000"/>
                                  </p:iterate>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p:cTn id="13" dur="1000" fill="hold"/>
                                        <p:tgtEl>
                                          <p:spTgt spid="13315">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13315">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13315">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13315">
                                            <p:txEl>
                                              <p:pRg st="1" end="1"/>
                                            </p:txEl>
                                          </p:spTgt>
                                        </p:tgtEl>
                                      </p:cBhvr>
                                    </p:animEffect>
                                  </p:childTnLst>
                                </p:cTn>
                              </p:par>
                              <p:par>
                                <p:cTn id="17" presetID="31" presetClass="entr" presetSubtype="0" fill="hold" grpId="0" nodeType="withEffect">
                                  <p:stCondLst>
                                    <p:cond delay="0"/>
                                  </p:stCondLst>
                                  <p:iterate type="lt">
                                    <p:tmPct val="5000"/>
                                  </p:iterate>
                                  <p:childTnLst>
                                    <p:set>
                                      <p:cBhvr>
                                        <p:cTn id="18" dur="1" fill="hold">
                                          <p:stCondLst>
                                            <p:cond delay="0"/>
                                          </p:stCondLst>
                                        </p:cTn>
                                        <p:tgtEl>
                                          <p:spTgt spid="13315">
                                            <p:txEl>
                                              <p:pRg st="2" end="2"/>
                                            </p:txEl>
                                          </p:spTgt>
                                        </p:tgtEl>
                                        <p:attrNameLst>
                                          <p:attrName>style.visibility</p:attrName>
                                        </p:attrNameLst>
                                      </p:cBhvr>
                                      <p:to>
                                        <p:strVal val="visible"/>
                                      </p:to>
                                    </p:set>
                                    <p:anim calcmode="lin" valueType="num">
                                      <p:cBhvr>
                                        <p:cTn id="19" dur="1000" fill="hold"/>
                                        <p:tgtEl>
                                          <p:spTgt spid="13315">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13315">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13315">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13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右箭头 21"/>
          <p:cNvSpPr/>
          <p:nvPr/>
        </p:nvSpPr>
        <p:spPr>
          <a:xfrm>
            <a:off x="5107940" y="6148070"/>
            <a:ext cx="1555115" cy="360045"/>
          </a:xfrm>
          <a:prstGeom prst="right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147" name="Text Box 23"/>
          <p:cNvSpPr txBox="1"/>
          <p:nvPr/>
        </p:nvSpPr>
        <p:spPr>
          <a:xfrm>
            <a:off x="260985" y="3712210"/>
            <a:ext cx="1873250" cy="831850"/>
          </a:xfrm>
          <a:prstGeom prst="rect">
            <a:avLst/>
          </a:prstGeom>
          <a:solidFill>
            <a:srgbClr val="99CCFF"/>
          </a:solidFill>
          <a:ln w="9525" cap="flat" cmpd="sng">
            <a:solidFill>
              <a:schemeClr val="tx1"/>
            </a:solidFill>
            <a:prstDash val="solid"/>
            <a:miter/>
            <a:headEnd type="none" w="med" len="med"/>
            <a:tailEnd type="none" w="med" len="med"/>
          </a:ln>
          <a:effectLst>
            <a:outerShdw dist="216273" dir="13785818" algn="ctr" rotWithShape="0">
              <a:schemeClr val="bg2">
                <a:alpha val="50000"/>
              </a:schemeClr>
            </a:outerShdw>
          </a:effectLst>
        </p:spPr>
        <p:txBody>
          <a:bodyPr>
            <a:spAutoFit/>
          </a:bodyPr>
          <a:lstStyle/>
          <a:p>
            <a:pPr algn="ctr"/>
            <a:r>
              <a:rPr lang="en-US" altLang="zh-CN" dirty="0">
                <a:latin typeface="Comic Sans MS" panose="030F0702030302020204" pitchFamily="66" charset="0"/>
              </a:rPr>
              <a:t>Individual </a:t>
            </a:r>
          </a:p>
          <a:p>
            <a:pPr algn="ctr"/>
            <a:r>
              <a:rPr lang="en-US" altLang="zh-CN" dirty="0">
                <a:latin typeface="Comic Sans MS" panose="030F0702030302020204" pitchFamily="66" charset="0"/>
              </a:rPr>
              <a:t>Part   1</a:t>
            </a:r>
          </a:p>
        </p:txBody>
      </p:sp>
      <p:sp>
        <p:nvSpPr>
          <p:cNvPr id="6149" name="Text Box 27"/>
          <p:cNvSpPr txBox="1"/>
          <p:nvPr/>
        </p:nvSpPr>
        <p:spPr>
          <a:xfrm>
            <a:off x="251143" y="5942965"/>
            <a:ext cx="1873250" cy="831850"/>
          </a:xfrm>
          <a:prstGeom prst="rect">
            <a:avLst/>
          </a:prstGeom>
          <a:solidFill>
            <a:srgbClr val="00FF00"/>
          </a:solidFill>
          <a:ln w="9525" cap="flat" cmpd="sng">
            <a:solidFill>
              <a:schemeClr val="tx1"/>
            </a:solidFill>
            <a:prstDash val="solid"/>
            <a:miter/>
            <a:headEnd type="none" w="med" len="med"/>
            <a:tailEnd type="none" w="med" len="med"/>
          </a:ln>
          <a:effectLst>
            <a:outerShdw dist="216273" dir="13785818" algn="ctr" rotWithShape="0">
              <a:schemeClr val="bg2">
                <a:alpha val="50000"/>
              </a:schemeClr>
            </a:outerShdw>
          </a:effectLst>
        </p:spPr>
        <p:txBody>
          <a:bodyPr>
            <a:spAutoFit/>
          </a:bodyPr>
          <a:lstStyle/>
          <a:p>
            <a:pPr algn="ctr"/>
            <a:r>
              <a:rPr lang="en-US" altLang="zh-CN" dirty="0">
                <a:latin typeface="Comic Sans MS" panose="030F0702030302020204" pitchFamily="66" charset="0"/>
              </a:rPr>
              <a:t>Individual </a:t>
            </a:r>
          </a:p>
          <a:p>
            <a:pPr algn="ctr"/>
            <a:r>
              <a:rPr lang="en-US" altLang="zh-CN" dirty="0">
                <a:latin typeface="Comic Sans MS" panose="030F0702030302020204" pitchFamily="66" charset="0"/>
              </a:rPr>
              <a:t>Part    n</a:t>
            </a:r>
          </a:p>
        </p:txBody>
      </p:sp>
      <p:sp>
        <p:nvSpPr>
          <p:cNvPr id="6150" name="Line 28"/>
          <p:cNvSpPr/>
          <p:nvPr/>
        </p:nvSpPr>
        <p:spPr>
          <a:xfrm>
            <a:off x="2134235" y="4560570"/>
            <a:ext cx="1449705" cy="1211580"/>
          </a:xfrm>
          <a:prstGeom prst="line">
            <a:avLst/>
          </a:prstGeom>
          <a:ln w="57150" cap="flat" cmpd="sng">
            <a:solidFill>
              <a:srgbClr val="0000CC"/>
            </a:solidFill>
            <a:prstDash val="solid"/>
            <a:headEnd type="none" w="med" len="med"/>
            <a:tailEnd type="triangle" w="med" len="med"/>
          </a:ln>
        </p:spPr>
        <p:txBody>
          <a:bodyPr/>
          <a:lstStyle/>
          <a:p>
            <a:endParaRPr lang="zh-CN" altLang="en-US"/>
          </a:p>
        </p:txBody>
      </p:sp>
      <p:sp>
        <p:nvSpPr>
          <p:cNvPr id="6151" name="Line 29"/>
          <p:cNvSpPr/>
          <p:nvPr/>
        </p:nvSpPr>
        <p:spPr>
          <a:xfrm>
            <a:off x="2134235" y="5654040"/>
            <a:ext cx="1388745" cy="421640"/>
          </a:xfrm>
          <a:prstGeom prst="line">
            <a:avLst/>
          </a:prstGeom>
          <a:ln w="57150" cap="flat" cmpd="sng">
            <a:solidFill>
              <a:srgbClr val="0000CC"/>
            </a:solidFill>
            <a:prstDash val="solid"/>
            <a:headEnd type="none" w="med" len="med"/>
            <a:tailEnd type="triangle" w="med" len="med"/>
          </a:ln>
        </p:spPr>
        <p:txBody>
          <a:bodyPr/>
          <a:lstStyle/>
          <a:p>
            <a:endParaRPr lang="zh-CN" altLang="en-US"/>
          </a:p>
        </p:txBody>
      </p:sp>
      <p:sp>
        <p:nvSpPr>
          <p:cNvPr id="6153" name="Text Box 31"/>
          <p:cNvSpPr txBox="1"/>
          <p:nvPr/>
        </p:nvSpPr>
        <p:spPr>
          <a:xfrm>
            <a:off x="7120890" y="2604770"/>
            <a:ext cx="1897380" cy="893445"/>
          </a:xfrm>
          <a:prstGeom prst="rect">
            <a:avLst/>
          </a:prstGeom>
          <a:solidFill>
            <a:srgbClr val="FFCC99"/>
          </a:solidFill>
          <a:ln w="76200" cap="flat" cmpd="tri">
            <a:solidFill>
              <a:schemeClr val="tx1"/>
            </a:solidFill>
            <a:prstDash val="solid"/>
            <a:miter/>
            <a:headEnd type="none" w="med" len="med"/>
            <a:tailEnd type="none" w="med" len="med"/>
          </a:ln>
          <a:effectLst>
            <a:outerShdw dist="216273" dir="13785818" algn="ctr" rotWithShape="0">
              <a:srgbClr val="00FF00">
                <a:alpha val="50000"/>
              </a:srgbClr>
            </a:outerShdw>
          </a:effectLst>
        </p:spPr>
        <p:txBody>
          <a:bodyPr wrap="square" lIns="0" tIns="262800" rIns="0" bIns="262800">
            <a:spAutoFit/>
          </a:bodyPr>
          <a:lstStyle/>
          <a:p>
            <a:pPr algn="ctr"/>
            <a:r>
              <a:rPr lang="en-US" altLang="zh-CN" dirty="0">
                <a:latin typeface="Comic Sans MS" panose="030F0702030302020204" pitchFamily="66" charset="0"/>
              </a:rPr>
              <a:t>ER</a:t>
            </a:r>
            <a:r>
              <a:rPr lang="zh-CN" altLang="en-US" dirty="0">
                <a:latin typeface="Comic Sans MS" panose="030F0702030302020204" pitchFamily="66" charset="0"/>
              </a:rPr>
              <a:t>图</a:t>
            </a:r>
          </a:p>
        </p:txBody>
      </p:sp>
      <p:sp>
        <p:nvSpPr>
          <p:cNvPr id="6154" name="Text Box 32"/>
          <p:cNvSpPr txBox="1"/>
          <p:nvPr/>
        </p:nvSpPr>
        <p:spPr>
          <a:xfrm>
            <a:off x="251143" y="4822190"/>
            <a:ext cx="1873250" cy="831850"/>
          </a:xfrm>
          <a:prstGeom prst="rect">
            <a:avLst/>
          </a:prstGeom>
          <a:solidFill>
            <a:srgbClr val="FF99CC"/>
          </a:solidFill>
          <a:ln w="9525" cap="flat" cmpd="sng">
            <a:solidFill>
              <a:schemeClr val="tx1"/>
            </a:solidFill>
            <a:prstDash val="solid"/>
            <a:miter/>
            <a:headEnd type="none" w="med" len="med"/>
            <a:tailEnd type="none" w="med" len="med"/>
          </a:ln>
          <a:effectLst>
            <a:outerShdw dist="216273" dir="13785818" algn="ctr" rotWithShape="0">
              <a:schemeClr val="bg2">
                <a:alpha val="50000"/>
              </a:schemeClr>
            </a:outerShdw>
          </a:effectLst>
        </p:spPr>
        <p:txBody>
          <a:bodyPr>
            <a:spAutoFit/>
          </a:bodyPr>
          <a:lstStyle/>
          <a:p>
            <a:pPr algn="ctr"/>
            <a:r>
              <a:rPr lang="en-US" altLang="zh-CN" dirty="0">
                <a:latin typeface="Comic Sans MS" panose="030F0702030302020204" pitchFamily="66" charset="0"/>
              </a:rPr>
              <a:t>Individual </a:t>
            </a:r>
          </a:p>
          <a:p>
            <a:pPr algn="ctr"/>
            <a:r>
              <a:rPr lang="en-US" altLang="zh-CN" dirty="0">
                <a:latin typeface="Comic Sans MS" panose="030F0702030302020204" pitchFamily="66" charset="0"/>
              </a:rPr>
              <a:t>Part    i</a:t>
            </a:r>
          </a:p>
        </p:txBody>
      </p:sp>
      <p:sp>
        <p:nvSpPr>
          <p:cNvPr id="6155" name="Line 33"/>
          <p:cNvSpPr/>
          <p:nvPr/>
        </p:nvSpPr>
        <p:spPr>
          <a:xfrm flipV="1">
            <a:off x="2144395" y="6369050"/>
            <a:ext cx="1378585" cy="233045"/>
          </a:xfrm>
          <a:prstGeom prst="line">
            <a:avLst/>
          </a:prstGeom>
          <a:ln w="57150" cap="flat" cmpd="sng">
            <a:solidFill>
              <a:srgbClr val="0000CC"/>
            </a:solidFill>
            <a:prstDash val="solid"/>
            <a:headEnd type="none" w="med" len="med"/>
            <a:tailEnd type="triangle" w="med" len="med"/>
          </a:ln>
        </p:spPr>
        <p:txBody>
          <a:bodyPr/>
          <a:lstStyle/>
          <a:p>
            <a:endParaRPr lang="zh-CN" altLang="en-US"/>
          </a:p>
        </p:txBody>
      </p:sp>
      <p:sp>
        <p:nvSpPr>
          <p:cNvPr id="6156" name="Text Box 34"/>
          <p:cNvSpPr txBox="1"/>
          <p:nvPr/>
        </p:nvSpPr>
        <p:spPr>
          <a:xfrm>
            <a:off x="6734810" y="5881053"/>
            <a:ext cx="2232025" cy="893445"/>
          </a:xfrm>
          <a:prstGeom prst="rect">
            <a:avLst/>
          </a:prstGeom>
          <a:solidFill>
            <a:srgbClr val="FFCC99"/>
          </a:solidFill>
          <a:ln w="76200" cap="flat" cmpd="tri">
            <a:solidFill>
              <a:schemeClr val="tx1"/>
            </a:solidFill>
            <a:prstDash val="solid"/>
            <a:miter/>
            <a:headEnd type="none" w="med" len="med"/>
            <a:tailEnd type="none" w="med" len="med"/>
          </a:ln>
          <a:effectLst>
            <a:outerShdw dist="216273" dir="13785818" algn="ctr" rotWithShape="0">
              <a:srgbClr val="00FF00">
                <a:alpha val="50000"/>
              </a:srgbClr>
            </a:outerShdw>
          </a:effectLst>
        </p:spPr>
        <p:txBody>
          <a:bodyPr lIns="0" tIns="262800" rIns="0" bIns="262800">
            <a:spAutoFit/>
          </a:bodyPr>
          <a:lstStyle/>
          <a:p>
            <a:pPr algn="ctr"/>
            <a:r>
              <a:rPr lang="zh-CN" altLang="en-US" dirty="0">
                <a:latin typeface="Comic Sans MS" panose="030F0702030302020204" pitchFamily="66" charset="0"/>
              </a:rPr>
              <a:t>需求分析报告</a:t>
            </a:r>
          </a:p>
        </p:txBody>
      </p:sp>
      <p:sp>
        <p:nvSpPr>
          <p:cNvPr id="2" name="Text Box 31"/>
          <p:cNvSpPr txBox="1"/>
          <p:nvPr/>
        </p:nvSpPr>
        <p:spPr>
          <a:xfrm>
            <a:off x="4735830" y="346710"/>
            <a:ext cx="2066290" cy="882015"/>
          </a:xfrm>
          <a:prstGeom prst="rect">
            <a:avLst/>
          </a:prstGeom>
          <a:solidFill>
            <a:srgbClr val="FFCC99"/>
          </a:solidFill>
          <a:ln w="76200" cap="flat" cmpd="tri">
            <a:solidFill>
              <a:schemeClr val="tx1"/>
            </a:solidFill>
            <a:prstDash val="solid"/>
            <a:miter/>
            <a:headEnd type="none" w="med" len="med"/>
            <a:tailEnd type="none" w="med" len="med"/>
          </a:ln>
          <a:effectLst>
            <a:outerShdw dist="216273" dir="13785818" algn="ctr" rotWithShape="0">
              <a:srgbClr val="00FF00">
                <a:alpha val="50000"/>
              </a:srgbClr>
            </a:outerShdw>
          </a:effectLst>
        </p:spPr>
        <p:txBody>
          <a:bodyPr wrap="square" lIns="0" tIns="71755" rIns="0" bIns="71755">
            <a:spAutoFit/>
          </a:bodyPr>
          <a:lstStyle/>
          <a:p>
            <a:pPr algn="ctr"/>
            <a:r>
              <a:rPr lang="zh-CN" altLang="en-US" dirty="0">
                <a:latin typeface="Comic Sans MS" panose="030F0702030302020204" pitchFamily="66" charset="0"/>
              </a:rPr>
              <a:t>数据库</a:t>
            </a:r>
          </a:p>
          <a:p>
            <a:pPr algn="ctr"/>
            <a:r>
              <a:rPr lang="en-US" altLang="zh-CN" dirty="0">
                <a:latin typeface="Comic Sans MS" panose="030F0702030302020204" pitchFamily="66" charset="0"/>
              </a:rPr>
              <a:t>Relations</a:t>
            </a:r>
          </a:p>
        </p:txBody>
      </p:sp>
      <p:sp>
        <p:nvSpPr>
          <p:cNvPr id="3" name="Text Box 31"/>
          <p:cNvSpPr txBox="1"/>
          <p:nvPr/>
        </p:nvSpPr>
        <p:spPr>
          <a:xfrm>
            <a:off x="71755" y="1955800"/>
            <a:ext cx="2108835" cy="893445"/>
          </a:xfrm>
          <a:prstGeom prst="rect">
            <a:avLst/>
          </a:prstGeom>
          <a:solidFill>
            <a:srgbClr val="FFCC99"/>
          </a:solidFill>
          <a:ln w="76200" cap="flat" cmpd="tri">
            <a:solidFill>
              <a:schemeClr val="tx1"/>
            </a:solidFill>
            <a:prstDash val="solid"/>
            <a:miter/>
            <a:headEnd type="none" w="med" len="med"/>
            <a:tailEnd type="none" w="med" len="med"/>
          </a:ln>
          <a:effectLst>
            <a:outerShdw dist="216273" dir="13785818" algn="ctr" rotWithShape="0">
              <a:srgbClr val="00FF00">
                <a:alpha val="50000"/>
              </a:srgbClr>
            </a:outerShdw>
          </a:effectLst>
        </p:spPr>
        <p:txBody>
          <a:bodyPr wrap="square" lIns="0" tIns="262800" rIns="0" bIns="262800">
            <a:spAutoFit/>
          </a:bodyPr>
          <a:lstStyle/>
          <a:p>
            <a:r>
              <a:rPr lang="zh-CN" altLang="en-US" dirty="0">
                <a:latin typeface="Comic Sans MS" panose="030F0702030302020204" pitchFamily="66" charset="0"/>
              </a:rPr>
              <a:t>存储过程</a:t>
            </a:r>
            <a:r>
              <a:rPr lang="en-US" altLang="zh-CN" dirty="0">
                <a:latin typeface="Comic Sans MS" panose="030F0702030302020204" pitchFamily="66" charset="0"/>
              </a:rPr>
              <a:t>/</a:t>
            </a:r>
            <a:r>
              <a:rPr lang="zh-CN" altLang="en-US" dirty="0">
                <a:latin typeface="Comic Sans MS" panose="030F0702030302020204" pitchFamily="66" charset="0"/>
              </a:rPr>
              <a:t>视图</a:t>
            </a:r>
          </a:p>
        </p:txBody>
      </p:sp>
      <p:sp>
        <p:nvSpPr>
          <p:cNvPr id="5" name="任意多边形 4"/>
          <p:cNvSpPr/>
          <p:nvPr/>
        </p:nvSpPr>
        <p:spPr>
          <a:xfrm>
            <a:off x="72390" y="2848610"/>
            <a:ext cx="596900" cy="3094355"/>
          </a:xfrm>
          <a:custGeom>
            <a:avLst/>
            <a:gdLst>
              <a:gd name="connisteX0" fmla="*/ 381961 w 381961"/>
              <a:gd name="connsiteY0" fmla="*/ 0 h 1450340"/>
              <a:gd name="connisteX1" fmla="*/ 1596 w 381961"/>
              <a:gd name="connsiteY1" fmla="*/ 577215 h 1450340"/>
              <a:gd name="connisteX2" fmla="*/ 268931 w 381961"/>
              <a:gd name="connsiteY2" fmla="*/ 1450340 h 1450340"/>
            </a:gdLst>
            <a:ahLst/>
            <a:cxnLst>
              <a:cxn ang="0">
                <a:pos x="connisteX0" y="connsiteY0"/>
              </a:cxn>
              <a:cxn ang="0">
                <a:pos x="connisteX1" y="connsiteY1"/>
              </a:cxn>
              <a:cxn ang="0">
                <a:pos x="connisteX2" y="connsiteY2"/>
              </a:cxn>
            </a:cxnLst>
            <a:rect l="l" t="t" r="r" b="b"/>
            <a:pathLst>
              <a:path w="381961" h="1450340">
                <a:moveTo>
                  <a:pt x="381961" y="0"/>
                </a:moveTo>
                <a:cubicBezTo>
                  <a:pt x="300681" y="97790"/>
                  <a:pt x="24456" y="287020"/>
                  <a:pt x="1596" y="577215"/>
                </a:cubicBezTo>
                <a:cubicBezTo>
                  <a:pt x="-21264" y="867410"/>
                  <a:pt x="207971" y="1287145"/>
                  <a:pt x="268931" y="1450340"/>
                </a:cubicBezTo>
              </a:path>
            </a:pathLst>
          </a:custGeom>
          <a:noFill/>
          <a:ln w="57150" cap="flat" cmpd="sng" algn="ctr">
            <a:solidFill>
              <a:srgbClr val="FF0000"/>
            </a:solidFill>
            <a:prstDash val="solid"/>
            <a:round/>
            <a:headEnd type="none" w="med" len="med"/>
            <a:tailEnd type="triangl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 name="任意多边形 5"/>
          <p:cNvSpPr/>
          <p:nvPr/>
        </p:nvSpPr>
        <p:spPr>
          <a:xfrm flipH="1">
            <a:off x="1672590" y="2848610"/>
            <a:ext cx="279400" cy="1973580"/>
          </a:xfrm>
          <a:custGeom>
            <a:avLst/>
            <a:gdLst>
              <a:gd name="connisteX0" fmla="*/ 381961 w 381961"/>
              <a:gd name="connsiteY0" fmla="*/ 0 h 1450340"/>
              <a:gd name="connisteX1" fmla="*/ 1596 w 381961"/>
              <a:gd name="connsiteY1" fmla="*/ 577215 h 1450340"/>
              <a:gd name="connisteX2" fmla="*/ 268931 w 381961"/>
              <a:gd name="connsiteY2" fmla="*/ 1450340 h 1450340"/>
            </a:gdLst>
            <a:ahLst/>
            <a:cxnLst>
              <a:cxn ang="0">
                <a:pos x="connisteX0" y="connsiteY0"/>
              </a:cxn>
              <a:cxn ang="0">
                <a:pos x="connisteX1" y="connsiteY1"/>
              </a:cxn>
              <a:cxn ang="0">
                <a:pos x="connisteX2" y="connsiteY2"/>
              </a:cxn>
            </a:cxnLst>
            <a:rect l="l" t="t" r="r" b="b"/>
            <a:pathLst>
              <a:path w="381961" h="1450340">
                <a:moveTo>
                  <a:pt x="381961" y="0"/>
                </a:moveTo>
                <a:cubicBezTo>
                  <a:pt x="300681" y="97790"/>
                  <a:pt x="24456" y="287020"/>
                  <a:pt x="1596" y="577215"/>
                </a:cubicBezTo>
                <a:cubicBezTo>
                  <a:pt x="-21264" y="867410"/>
                  <a:pt x="207971" y="1287145"/>
                  <a:pt x="268931" y="1450340"/>
                </a:cubicBezTo>
              </a:path>
            </a:pathLst>
          </a:custGeom>
          <a:noFill/>
          <a:ln w="57150" cap="flat" cmpd="sng" algn="ctr">
            <a:solidFill>
              <a:srgbClr val="FF0000"/>
            </a:solidFill>
            <a:prstDash val="solid"/>
            <a:round/>
            <a:headEnd type="none" w="med" len="med"/>
            <a:tailEnd type="triangl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3" name="Text Box 31"/>
          <p:cNvSpPr txBox="1"/>
          <p:nvPr/>
        </p:nvSpPr>
        <p:spPr>
          <a:xfrm>
            <a:off x="129540" y="290195"/>
            <a:ext cx="2066290" cy="1097915"/>
          </a:xfrm>
          <a:prstGeom prst="rect">
            <a:avLst/>
          </a:prstGeom>
          <a:solidFill>
            <a:srgbClr val="FFCC99"/>
          </a:solidFill>
          <a:ln w="76200" cap="flat" cmpd="tri">
            <a:solidFill>
              <a:schemeClr val="tx1"/>
            </a:solidFill>
            <a:prstDash val="solid"/>
            <a:miter/>
            <a:headEnd type="none" w="med" len="med"/>
            <a:tailEnd type="none" w="med" len="med"/>
          </a:ln>
          <a:effectLst>
            <a:outerShdw dist="216273" dir="13785818" algn="ctr" rotWithShape="0">
              <a:srgbClr val="00FF00">
                <a:alpha val="50000"/>
              </a:srgbClr>
            </a:outerShdw>
          </a:effectLst>
        </p:spPr>
        <p:txBody>
          <a:bodyPr wrap="square" lIns="0" tIns="179705" rIns="0" bIns="179705">
            <a:spAutoFit/>
          </a:bodyPr>
          <a:lstStyle/>
          <a:p>
            <a:pPr algn="ctr"/>
            <a:r>
              <a:rPr lang="zh-CN" altLang="en-US" dirty="0">
                <a:latin typeface="Comic Sans MS" panose="030F0702030302020204" pitchFamily="66" charset="0"/>
              </a:rPr>
              <a:t>合理的数据库</a:t>
            </a:r>
          </a:p>
          <a:p>
            <a:pPr algn="ctr"/>
            <a:r>
              <a:rPr lang="en-US" altLang="zh-CN" dirty="0">
                <a:latin typeface="Comic Sans MS" panose="030F0702030302020204" pitchFamily="66" charset="0"/>
              </a:rPr>
              <a:t>Relations</a:t>
            </a:r>
          </a:p>
        </p:txBody>
      </p:sp>
      <p:sp>
        <p:nvSpPr>
          <p:cNvPr id="17" name="左箭头 16"/>
          <p:cNvSpPr/>
          <p:nvPr/>
        </p:nvSpPr>
        <p:spPr>
          <a:xfrm>
            <a:off x="2195830" y="454660"/>
            <a:ext cx="2376170" cy="360045"/>
          </a:xfrm>
          <a:prstGeom prst="left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nvGrpSpPr>
          <p:cNvPr id="18" name="组合 17"/>
          <p:cNvGrpSpPr/>
          <p:nvPr/>
        </p:nvGrpSpPr>
        <p:grpSpPr>
          <a:xfrm>
            <a:off x="3314065" y="5481320"/>
            <a:ext cx="2231390" cy="1332865"/>
            <a:chOff x="10332" y="5163"/>
            <a:chExt cx="3514" cy="2099"/>
          </a:xfrm>
        </p:grpSpPr>
        <p:sp>
          <p:nvSpPr>
            <p:cNvPr id="19" name="椭圆 18"/>
            <p:cNvSpPr/>
            <p:nvPr/>
          </p:nvSpPr>
          <p:spPr>
            <a:xfrm>
              <a:off x="10547" y="5163"/>
              <a:ext cx="2907" cy="2099"/>
            </a:xfrm>
            <a:prstGeom prst="ellipse">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0" name="文本框 19"/>
            <p:cNvSpPr txBox="1"/>
            <p:nvPr/>
          </p:nvSpPr>
          <p:spPr>
            <a:xfrm>
              <a:off x="10332" y="5560"/>
              <a:ext cx="3514" cy="1307"/>
            </a:xfrm>
            <a:prstGeom prst="rect">
              <a:avLst/>
            </a:prstGeom>
            <a:noFill/>
          </p:spPr>
          <p:txBody>
            <a:bodyPr wrap="square" rtlCol="0">
              <a:spAutoFit/>
            </a:bodyPr>
            <a:lstStyle/>
            <a:p>
              <a:pPr algn="ctr"/>
              <a:r>
                <a:rPr lang="zh-CN" altLang="en-US">
                  <a:latin typeface="微软雅黑" panose="020B0503020204020204" charset="-122"/>
                  <a:ea typeface="微软雅黑" panose="020B0503020204020204" charset="-122"/>
                </a:rPr>
                <a:t>整理</a:t>
              </a:r>
            </a:p>
            <a:p>
              <a:pPr algn="ctr"/>
              <a:r>
                <a:rPr lang="zh-CN" altLang="en-US">
                  <a:latin typeface="微软雅黑" panose="020B0503020204020204" charset="-122"/>
                  <a:ea typeface="微软雅黑" panose="020B0503020204020204" charset="-122"/>
                </a:rPr>
                <a:t>加工</a:t>
              </a:r>
            </a:p>
          </p:txBody>
        </p:sp>
      </p:grpSp>
      <p:sp>
        <p:nvSpPr>
          <p:cNvPr id="21" name="Line 38"/>
          <p:cNvSpPr/>
          <p:nvPr/>
        </p:nvSpPr>
        <p:spPr>
          <a:xfrm>
            <a:off x="1188085" y="2848610"/>
            <a:ext cx="0" cy="792006"/>
          </a:xfrm>
          <a:prstGeom prst="line">
            <a:avLst/>
          </a:prstGeom>
          <a:ln w="57150" cap="flat" cmpd="sng">
            <a:solidFill>
              <a:srgbClr val="FF0000"/>
            </a:solidFill>
            <a:prstDash val="solid"/>
            <a:headEnd type="none" w="med" len="med"/>
            <a:tailEnd type="triangle" w="med" len="med"/>
          </a:ln>
        </p:spPr>
        <p:txBody>
          <a:bodyPr/>
          <a:lstStyle/>
          <a:p>
            <a:endParaRPr lang="zh-CN" altLang="en-US"/>
          </a:p>
        </p:txBody>
      </p:sp>
      <p:sp>
        <p:nvSpPr>
          <p:cNvPr id="23" name="上箭头 22"/>
          <p:cNvSpPr/>
          <p:nvPr/>
        </p:nvSpPr>
        <p:spPr>
          <a:xfrm>
            <a:off x="7956550" y="3498215"/>
            <a:ext cx="287655" cy="2235200"/>
          </a:xfrm>
          <a:prstGeom prst="up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nvGrpSpPr>
          <p:cNvPr id="9" name="组合 8"/>
          <p:cNvGrpSpPr/>
          <p:nvPr/>
        </p:nvGrpSpPr>
        <p:grpSpPr>
          <a:xfrm>
            <a:off x="6984365" y="3969385"/>
            <a:ext cx="2231390" cy="1332865"/>
            <a:chOff x="10332" y="5163"/>
            <a:chExt cx="3514" cy="2099"/>
          </a:xfrm>
        </p:grpSpPr>
        <p:sp>
          <p:nvSpPr>
            <p:cNvPr id="7" name="椭圆 6"/>
            <p:cNvSpPr/>
            <p:nvPr/>
          </p:nvSpPr>
          <p:spPr>
            <a:xfrm>
              <a:off x="10547" y="5163"/>
              <a:ext cx="2907" cy="2099"/>
            </a:xfrm>
            <a:prstGeom prst="ellipse">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8" name="文本框 7"/>
            <p:cNvSpPr txBox="1"/>
            <p:nvPr/>
          </p:nvSpPr>
          <p:spPr>
            <a:xfrm>
              <a:off x="10332" y="5560"/>
              <a:ext cx="3514" cy="1307"/>
            </a:xfrm>
            <a:prstGeom prst="rect">
              <a:avLst/>
            </a:prstGeom>
            <a:noFill/>
          </p:spPr>
          <p:txBody>
            <a:bodyPr wrap="square" rtlCol="0">
              <a:spAutoFit/>
            </a:bodyPr>
            <a:lstStyle/>
            <a:p>
              <a:pPr algn="ctr"/>
              <a:r>
                <a:rPr lang="zh-CN" altLang="en-US">
                  <a:latin typeface="微软雅黑" panose="020B0503020204020204" charset="-122"/>
                  <a:ea typeface="微软雅黑" panose="020B0503020204020204" charset="-122"/>
                </a:rPr>
                <a:t>建模</a:t>
              </a:r>
            </a:p>
            <a:p>
              <a:pPr algn="ctr"/>
              <a:r>
                <a:rPr lang="en-US" altLang="zh-CN">
                  <a:latin typeface="微软雅黑" panose="020B0503020204020204" charset="-122"/>
                  <a:ea typeface="微软雅黑" panose="020B0503020204020204" charset="-122"/>
                </a:rPr>
                <a:t>modeling</a:t>
              </a:r>
            </a:p>
          </p:txBody>
        </p:sp>
      </p:grpSp>
      <p:grpSp>
        <p:nvGrpSpPr>
          <p:cNvPr id="14" name="组合 13"/>
          <p:cNvGrpSpPr/>
          <p:nvPr/>
        </p:nvGrpSpPr>
        <p:grpSpPr>
          <a:xfrm>
            <a:off x="2504440" y="38100"/>
            <a:ext cx="2231390" cy="1332865"/>
            <a:chOff x="10332" y="5163"/>
            <a:chExt cx="3514" cy="2099"/>
          </a:xfrm>
        </p:grpSpPr>
        <p:sp>
          <p:nvSpPr>
            <p:cNvPr id="15" name="椭圆 14"/>
            <p:cNvSpPr/>
            <p:nvPr/>
          </p:nvSpPr>
          <p:spPr>
            <a:xfrm>
              <a:off x="10547" y="5163"/>
              <a:ext cx="2907" cy="2099"/>
            </a:xfrm>
            <a:prstGeom prst="ellipse">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6" name="文本框 15"/>
            <p:cNvSpPr txBox="1"/>
            <p:nvPr/>
          </p:nvSpPr>
          <p:spPr>
            <a:xfrm>
              <a:off x="10332" y="5560"/>
              <a:ext cx="3514" cy="1307"/>
            </a:xfrm>
            <a:prstGeom prst="rect">
              <a:avLst/>
            </a:prstGeom>
            <a:noFill/>
          </p:spPr>
          <p:txBody>
            <a:bodyPr wrap="square" rtlCol="0">
              <a:spAutoFit/>
            </a:bodyPr>
            <a:lstStyle/>
            <a:p>
              <a:pPr algn="ctr"/>
              <a:r>
                <a:rPr lang="zh-CN" altLang="en-US" b="1">
                  <a:solidFill>
                    <a:srgbClr val="FF0000"/>
                  </a:solidFill>
                  <a:latin typeface="微软雅黑" panose="020B0503020204020204" charset="-122"/>
                  <a:ea typeface="微软雅黑" panose="020B0503020204020204" charset="-122"/>
                </a:rPr>
                <a:t>验证</a:t>
              </a:r>
            </a:p>
            <a:p>
              <a:pPr algn="ctr"/>
              <a:r>
                <a:rPr lang="en-US" altLang="zh-CN" b="1">
                  <a:solidFill>
                    <a:srgbClr val="FF0000"/>
                  </a:solidFill>
                  <a:latin typeface="微软雅黑" panose="020B0503020204020204" charset="-122"/>
                  <a:ea typeface="微软雅黑" panose="020B0503020204020204" charset="-122"/>
                </a:rPr>
                <a:t>validate</a:t>
              </a:r>
            </a:p>
          </p:txBody>
        </p:sp>
      </p:grpSp>
      <p:sp>
        <p:nvSpPr>
          <p:cNvPr id="24" name="左箭头 23"/>
          <p:cNvSpPr/>
          <p:nvPr/>
        </p:nvSpPr>
        <p:spPr>
          <a:xfrm>
            <a:off x="6802120" y="398780"/>
            <a:ext cx="1368425" cy="360045"/>
          </a:xfrm>
          <a:prstGeom prst="left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5" name="矩形 24"/>
          <p:cNvSpPr/>
          <p:nvPr/>
        </p:nvSpPr>
        <p:spPr>
          <a:xfrm>
            <a:off x="8014335" y="620395"/>
            <a:ext cx="172801" cy="1872615"/>
          </a:xfrm>
          <a:prstGeom prst="rect">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nvGrpSpPr>
          <p:cNvPr id="10" name="组合 9"/>
          <p:cNvGrpSpPr/>
          <p:nvPr/>
        </p:nvGrpSpPr>
        <p:grpSpPr>
          <a:xfrm>
            <a:off x="7120890" y="873760"/>
            <a:ext cx="2231390" cy="1332865"/>
            <a:chOff x="10332" y="5163"/>
            <a:chExt cx="3514" cy="2099"/>
          </a:xfrm>
        </p:grpSpPr>
        <p:sp>
          <p:nvSpPr>
            <p:cNvPr id="11" name="椭圆 10"/>
            <p:cNvSpPr/>
            <p:nvPr/>
          </p:nvSpPr>
          <p:spPr>
            <a:xfrm>
              <a:off x="10547" y="5163"/>
              <a:ext cx="2907" cy="2099"/>
            </a:xfrm>
            <a:prstGeom prst="ellipse">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2" name="文本框 11"/>
            <p:cNvSpPr txBox="1"/>
            <p:nvPr/>
          </p:nvSpPr>
          <p:spPr>
            <a:xfrm>
              <a:off x="10332" y="5560"/>
              <a:ext cx="3514" cy="1307"/>
            </a:xfrm>
            <a:prstGeom prst="rect">
              <a:avLst/>
            </a:prstGeom>
            <a:noFill/>
          </p:spPr>
          <p:txBody>
            <a:bodyPr wrap="square" rtlCol="0">
              <a:spAutoFit/>
            </a:bodyPr>
            <a:lstStyle/>
            <a:p>
              <a:pPr algn="ctr"/>
              <a:r>
                <a:rPr lang="zh-CN" altLang="en-US">
                  <a:latin typeface="微软雅黑" panose="020B0503020204020204" charset="-122"/>
                  <a:ea typeface="微软雅黑" panose="020B0503020204020204" charset="-122"/>
                </a:rPr>
                <a:t>转换</a:t>
              </a:r>
            </a:p>
            <a:p>
              <a:pPr algn="ctr"/>
              <a:r>
                <a:rPr lang="en-US" altLang="zh-CN">
                  <a:latin typeface="微软雅黑" panose="020B0503020204020204" charset="-122"/>
                  <a:ea typeface="微软雅黑" panose="020B0503020204020204" charset="-122"/>
                </a:rPr>
                <a:t>convert</a:t>
              </a:r>
            </a:p>
          </p:txBody>
        </p:sp>
      </p:grpSp>
      <p:sp>
        <p:nvSpPr>
          <p:cNvPr id="26" name="Line 38"/>
          <p:cNvSpPr/>
          <p:nvPr/>
        </p:nvSpPr>
        <p:spPr>
          <a:xfrm>
            <a:off x="669290" y="1409700"/>
            <a:ext cx="0" cy="576004"/>
          </a:xfrm>
          <a:prstGeom prst="line">
            <a:avLst/>
          </a:prstGeom>
          <a:ln w="69850" cap="flat" cmpd="sng">
            <a:solidFill>
              <a:srgbClr val="FF0000"/>
            </a:solidFill>
            <a:prstDash val="solid"/>
            <a:bevel/>
            <a:headEnd type="none" w="med" len="med"/>
            <a:tailEnd type="none" w="med" len="med"/>
          </a:ln>
        </p:spPr>
        <p:txBody>
          <a:bodyPr/>
          <a:lstStyle/>
          <a:p>
            <a:endParaRPr lang="zh-CN" altLang="en-US"/>
          </a:p>
        </p:txBody>
      </p:sp>
      <p:sp>
        <p:nvSpPr>
          <p:cNvPr id="27" name="Line 38"/>
          <p:cNvSpPr/>
          <p:nvPr/>
        </p:nvSpPr>
        <p:spPr>
          <a:xfrm>
            <a:off x="993140" y="1372870"/>
            <a:ext cx="0" cy="576004"/>
          </a:xfrm>
          <a:prstGeom prst="line">
            <a:avLst/>
          </a:prstGeom>
          <a:ln w="69850" cap="flat" cmpd="sng">
            <a:solidFill>
              <a:srgbClr val="FF0000"/>
            </a:solidFill>
            <a:prstDash val="solid"/>
            <a:bevel/>
            <a:headEnd type="none" w="med" len="med"/>
            <a:tailEnd type="none" w="med" len="med"/>
          </a:ln>
        </p:spPr>
        <p:txBody>
          <a:bodyPr/>
          <a:lstStyle/>
          <a:p>
            <a:endParaRPr lang="zh-CN" altLang="en-US"/>
          </a:p>
        </p:txBody>
      </p:sp>
      <p:sp>
        <p:nvSpPr>
          <p:cNvPr id="28" name="Line 38"/>
          <p:cNvSpPr/>
          <p:nvPr/>
        </p:nvSpPr>
        <p:spPr>
          <a:xfrm>
            <a:off x="1457960" y="1409700"/>
            <a:ext cx="0" cy="576004"/>
          </a:xfrm>
          <a:prstGeom prst="line">
            <a:avLst/>
          </a:prstGeom>
          <a:ln w="69850" cap="flat" cmpd="sng">
            <a:solidFill>
              <a:srgbClr val="FF0000"/>
            </a:solidFill>
            <a:prstDash val="solid"/>
            <a:bevel/>
            <a:headEnd type="none" w="med" len="med"/>
            <a:tailEnd type="none" w="med" len="med"/>
          </a:ln>
        </p:spPr>
        <p:txBody>
          <a:bodyPr/>
          <a:lstStyle/>
          <a:p>
            <a:endParaRPr lang="zh-CN" altLang="en-US"/>
          </a:p>
        </p:txBody>
      </p:sp>
      <p:sp>
        <p:nvSpPr>
          <p:cNvPr id="30" name="文本框 29"/>
          <p:cNvSpPr txBox="1"/>
          <p:nvPr/>
        </p:nvSpPr>
        <p:spPr>
          <a:xfrm>
            <a:off x="3119755" y="3220720"/>
            <a:ext cx="3455670" cy="583565"/>
          </a:xfrm>
          <a:prstGeom prst="rect">
            <a:avLst/>
          </a:prstGeom>
          <a:noFill/>
        </p:spPr>
        <p:txBody>
          <a:bodyPr wrap="square" rtlCol="0">
            <a:spAutoFit/>
          </a:bodyPr>
          <a:lstStyle/>
          <a:p>
            <a:r>
              <a:rPr lang="zh-CN" altLang="en-US" sz="3200" b="1">
                <a:solidFill>
                  <a:srgbClr val="0000FF"/>
                </a:solidFill>
                <a:latin typeface="微软雅黑" panose="020B0503020204020204" charset="-122"/>
                <a:ea typeface="微软雅黑" panose="020B0503020204020204" charset="-122"/>
              </a:rPr>
              <a:t>数据库设计流程</a:t>
            </a:r>
          </a:p>
        </p:txBody>
      </p:sp>
      <p:sp>
        <p:nvSpPr>
          <p:cNvPr id="35" name="任意多边形 34"/>
          <p:cNvSpPr/>
          <p:nvPr/>
        </p:nvSpPr>
        <p:spPr>
          <a:xfrm>
            <a:off x="2430145" y="2058670"/>
            <a:ext cx="4304665" cy="2907030"/>
          </a:xfrm>
          <a:custGeom>
            <a:avLst/>
            <a:gdLst>
              <a:gd name="connisteX0" fmla="*/ 422910 w 5018034"/>
              <a:gd name="connsiteY0" fmla="*/ 2686510 h 3338549"/>
              <a:gd name="connisteX1" fmla="*/ 1112520 w 5018034"/>
              <a:gd name="connsiteY1" fmla="*/ 3080845 h 3338549"/>
              <a:gd name="connisteX2" fmla="*/ 1802765 w 5018034"/>
              <a:gd name="connsiteY2" fmla="*/ 3291665 h 3338549"/>
              <a:gd name="connisteX3" fmla="*/ 2647315 w 5018034"/>
              <a:gd name="connsiteY3" fmla="*/ 3320240 h 3338549"/>
              <a:gd name="connisteX4" fmla="*/ 3759835 w 5018034"/>
              <a:gd name="connsiteY4" fmla="*/ 3122755 h 3338549"/>
              <a:gd name="connisteX5" fmla="*/ 4506595 w 5018034"/>
              <a:gd name="connsiteY5" fmla="*/ 2657935 h 3338549"/>
              <a:gd name="connisteX6" fmla="*/ 4900930 w 5018034"/>
              <a:gd name="connsiteY6" fmla="*/ 2109295 h 3338549"/>
              <a:gd name="connisteX7" fmla="*/ 5013325 w 5018034"/>
              <a:gd name="connsiteY7" fmla="*/ 1630505 h 3338549"/>
              <a:gd name="connisteX8" fmla="*/ 4816475 w 5018034"/>
              <a:gd name="connsiteY8" fmla="*/ 996775 h 3338549"/>
              <a:gd name="connisteX9" fmla="*/ 4154170 w 5018034"/>
              <a:gd name="connsiteY9" fmla="*/ 475440 h 3338549"/>
              <a:gd name="connisteX10" fmla="*/ 3041650 w 5018034"/>
              <a:gd name="connsiteY10" fmla="*/ 81105 h 3338549"/>
              <a:gd name="connisteX11" fmla="*/ 1732280 w 5018034"/>
              <a:gd name="connsiteY11" fmla="*/ 24590 h 3338549"/>
              <a:gd name="connisteX12" fmla="*/ 788670 w 5018034"/>
              <a:gd name="connsiteY12" fmla="*/ 292560 h 3338549"/>
              <a:gd name="connisteX13" fmla="*/ 183515 w 5018034"/>
              <a:gd name="connsiteY13" fmla="*/ 855805 h 3338549"/>
              <a:gd name="connisteX14" fmla="*/ 0 w 5018034"/>
              <a:gd name="connsiteY14" fmla="*/ 1292050 h 333854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Lst>
            <a:rect l="l" t="t" r="r" b="b"/>
            <a:pathLst>
              <a:path w="5018034" h="3338549">
                <a:moveTo>
                  <a:pt x="422910" y="2686511"/>
                </a:moveTo>
                <a:cubicBezTo>
                  <a:pt x="546735" y="2761441"/>
                  <a:pt x="836295" y="2959561"/>
                  <a:pt x="1112520" y="3080846"/>
                </a:cubicBezTo>
                <a:cubicBezTo>
                  <a:pt x="1388745" y="3202131"/>
                  <a:pt x="1496060" y="3244041"/>
                  <a:pt x="1802765" y="3291666"/>
                </a:cubicBezTo>
                <a:cubicBezTo>
                  <a:pt x="2109470" y="3339291"/>
                  <a:pt x="2256155" y="3353896"/>
                  <a:pt x="2647315" y="3320241"/>
                </a:cubicBezTo>
                <a:cubicBezTo>
                  <a:pt x="3038475" y="3286586"/>
                  <a:pt x="3387725" y="3255471"/>
                  <a:pt x="3759835" y="3122756"/>
                </a:cubicBezTo>
                <a:cubicBezTo>
                  <a:pt x="4131945" y="2990041"/>
                  <a:pt x="4278630" y="2860501"/>
                  <a:pt x="4506595" y="2657936"/>
                </a:cubicBezTo>
                <a:cubicBezTo>
                  <a:pt x="4734560" y="2455371"/>
                  <a:pt x="4799330" y="2315036"/>
                  <a:pt x="4900930" y="2109296"/>
                </a:cubicBezTo>
                <a:cubicBezTo>
                  <a:pt x="5002530" y="1903556"/>
                  <a:pt x="5030470" y="1852756"/>
                  <a:pt x="5013325" y="1630506"/>
                </a:cubicBezTo>
                <a:cubicBezTo>
                  <a:pt x="4996180" y="1408256"/>
                  <a:pt x="4988560" y="1227916"/>
                  <a:pt x="4816475" y="996776"/>
                </a:cubicBezTo>
                <a:cubicBezTo>
                  <a:pt x="4644390" y="765636"/>
                  <a:pt x="4509135" y="658321"/>
                  <a:pt x="4154170" y="475441"/>
                </a:cubicBezTo>
                <a:cubicBezTo>
                  <a:pt x="3799205" y="292561"/>
                  <a:pt x="3526155" y="171276"/>
                  <a:pt x="3041650" y="81106"/>
                </a:cubicBezTo>
                <a:cubicBezTo>
                  <a:pt x="2557145" y="-9064"/>
                  <a:pt x="2183130" y="-17954"/>
                  <a:pt x="1732280" y="24591"/>
                </a:cubicBezTo>
                <a:cubicBezTo>
                  <a:pt x="1281430" y="67136"/>
                  <a:pt x="1098550" y="126191"/>
                  <a:pt x="788670" y="292561"/>
                </a:cubicBezTo>
                <a:cubicBezTo>
                  <a:pt x="478790" y="458931"/>
                  <a:pt x="340995" y="655781"/>
                  <a:pt x="183515" y="855806"/>
                </a:cubicBezTo>
                <a:cubicBezTo>
                  <a:pt x="26035" y="1055831"/>
                  <a:pt x="24765" y="1215851"/>
                  <a:pt x="0" y="1292051"/>
                </a:cubicBezTo>
              </a:path>
            </a:pathLst>
          </a:custGeom>
          <a:noFill/>
          <a:ln w="111125" cap="flat" cmpd="sng" algn="ctr">
            <a:solidFill>
              <a:srgbClr val="FF0000"/>
            </a:solidFill>
            <a:prstDash val="solid"/>
            <a:round/>
            <a:headEnd type="none" w="med" len="med"/>
            <a:tailEnd type="stealth" w="lg" len="lg"/>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Group 2"/>
          <p:cNvGraphicFramePr>
            <a:graphicFrameLocks noGrp="1"/>
          </p:cNvGraphicFramePr>
          <p:nvPr/>
        </p:nvGraphicFramePr>
        <p:xfrm>
          <a:off x="1524000" y="1676400"/>
          <a:ext cx="6096000" cy="228600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590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51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51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4360" name="Rectangle 24"/>
          <p:cNvSpPr>
            <a:spLocks noGrp="1" noChangeArrowheads="1"/>
          </p:cNvSpPr>
          <p:nvPr>
            <p:ph type="title"/>
          </p:nvPr>
        </p:nvSpPr>
        <p:spPr/>
        <p:txBody>
          <a:bodyPr/>
          <a:lstStyle/>
          <a:p>
            <a:pPr eaLnBrk="1" hangingPunct="1">
              <a:defRPr/>
            </a:pPr>
            <a:r>
              <a:rPr lang="zh-CN" altLang="en-US"/>
              <a:t>再作冯妇</a:t>
            </a:r>
          </a:p>
        </p:txBody>
      </p:sp>
      <p:sp>
        <p:nvSpPr>
          <p:cNvPr id="14361" name="Rectangle 25"/>
          <p:cNvSpPr>
            <a:spLocks noChangeArrowheads="1"/>
          </p:cNvSpPr>
          <p:nvPr/>
        </p:nvSpPr>
        <p:spPr bwMode="auto">
          <a:xfrm>
            <a:off x="2362200" y="4781550"/>
            <a:ext cx="4419600" cy="476250"/>
          </a:xfrm>
          <a:prstGeom prst="rect">
            <a:avLst/>
          </a:prstGeom>
          <a:solidFill>
            <a:schemeClr val="accent1"/>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a:spAutoFit/>
            <a:flatTx/>
          </a:bodyPr>
          <a:lstStyle/>
          <a:p>
            <a:pPr algn="ctr">
              <a:lnSpc>
                <a:spcPct val="90000"/>
              </a:lnSpc>
              <a:spcBef>
                <a:spcPct val="20000"/>
              </a:spcBef>
              <a:buClr>
                <a:schemeClr val="bg2"/>
              </a:buClr>
              <a:buFont typeface="Monotype Sorts" pitchFamily="2" charset="2"/>
              <a:buNone/>
              <a:defRPr/>
            </a:pPr>
            <a:r>
              <a:rPr lang="zh-CN" altLang="en-US" sz="2800">
                <a:solidFill>
                  <a:schemeClr val="hlink"/>
                </a:solidFill>
                <a:effectLst>
                  <a:outerShdw blurRad="38100" dist="38100" dir="2700000" algn="tl">
                    <a:srgbClr val="000000"/>
                  </a:outerShdw>
                </a:effectLst>
                <a:latin typeface="Times New Roman" pitchFamily="18" charset="0"/>
                <a:ea typeface="华文新魏" pitchFamily="2" charset="-122"/>
              </a:rPr>
              <a:t>找出可能的函数依赖</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026"/>
          <p:cNvSpPr>
            <a:spLocks noGrp="1" noChangeArrowheads="1"/>
          </p:cNvSpPr>
          <p:nvPr>
            <p:ph type="title"/>
          </p:nvPr>
        </p:nvSpPr>
        <p:spPr/>
        <p:txBody>
          <a:bodyPr/>
          <a:lstStyle/>
          <a:p>
            <a:pPr eaLnBrk="1" hangingPunct="1">
              <a:defRPr/>
            </a:pPr>
            <a:r>
              <a:rPr lang="zh-CN" altLang="en-US" b="0">
                <a:sym typeface="Symbol" pitchFamily="18" charset="2"/>
              </a:rPr>
              <a:t>平凡函数依赖</a:t>
            </a:r>
          </a:p>
        </p:txBody>
      </p:sp>
      <p:sp>
        <p:nvSpPr>
          <p:cNvPr id="102404" name="Rectangle 1028"/>
          <p:cNvSpPr>
            <a:spLocks noChangeArrowheads="1"/>
          </p:cNvSpPr>
          <p:nvPr/>
        </p:nvSpPr>
        <p:spPr bwMode="auto">
          <a:xfrm>
            <a:off x="1187450" y="4497388"/>
            <a:ext cx="7200974" cy="15240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anchor="ctr">
            <a:flatTx/>
          </a:bodyPr>
          <a:lstStyle/>
          <a:p>
            <a:pPr algn="ctr"/>
            <a:r>
              <a:rPr lang="zh-CN" altLang="en-US" sz="2800" dirty="0">
                <a:latin typeface="华文新魏" pitchFamily="2" charset="-122"/>
                <a:ea typeface="华文新魏" pitchFamily="2" charset="-122"/>
              </a:rPr>
              <a:t>课后思考：一个关系模式有</a:t>
            </a:r>
            <a:r>
              <a:rPr lang="en-US" altLang="zh-CN" sz="2800" dirty="0">
                <a:latin typeface="华文新魏" pitchFamily="2" charset="-122"/>
                <a:ea typeface="华文新魏" pitchFamily="2" charset="-122"/>
              </a:rPr>
              <a:t>n</a:t>
            </a:r>
            <a:r>
              <a:rPr lang="zh-CN" altLang="en-US" sz="2800" dirty="0">
                <a:latin typeface="华文新魏" pitchFamily="2" charset="-122"/>
                <a:ea typeface="华文新魏" pitchFamily="2" charset="-122"/>
              </a:rPr>
              <a:t>个属性，那么在它上面成立的所有可能的函数依赖有多少个？非平凡的函数依赖又有多少个？</a:t>
            </a:r>
          </a:p>
        </p:txBody>
      </p:sp>
      <p:sp>
        <p:nvSpPr>
          <p:cNvPr id="66564" name="Rectangle 1030"/>
          <p:cNvSpPr>
            <a:spLocks noChangeArrowheads="1"/>
          </p:cNvSpPr>
          <p:nvPr/>
        </p:nvSpPr>
        <p:spPr bwMode="auto">
          <a:xfrm>
            <a:off x="755650" y="1844675"/>
            <a:ext cx="7488238" cy="1801813"/>
          </a:xfrm>
          <a:prstGeom prst="rect">
            <a:avLst/>
          </a:prstGeom>
          <a:noFill/>
          <a:ln w="9525">
            <a:noFill/>
            <a:miter lim="800000"/>
            <a:headEnd/>
            <a:tailEnd/>
          </a:ln>
        </p:spPr>
        <p:txBody>
          <a:bodyPr>
            <a:spAutoFit/>
          </a:bodyPr>
          <a:lstStyle/>
          <a:p>
            <a:pPr lvl="1">
              <a:lnSpc>
                <a:spcPct val="120000"/>
              </a:lnSpc>
              <a:spcBef>
                <a:spcPct val="40000"/>
              </a:spcBef>
            </a:pPr>
            <a:r>
              <a:rPr lang="zh-CN" altLang="en-US" sz="2800">
                <a:solidFill>
                  <a:schemeClr val="folHlink"/>
                </a:solidFill>
                <a:latin typeface="隶书" pitchFamily="49" charset="-122"/>
                <a:ea typeface="隶书" pitchFamily="49" charset="-122"/>
                <a:sym typeface="Symbol" pitchFamily="18" charset="2"/>
              </a:rPr>
              <a:t>如果</a:t>
            </a:r>
            <a:r>
              <a:rPr lang="en-US" altLang="zh-CN" sz="2800">
                <a:solidFill>
                  <a:schemeClr val="folHlink"/>
                </a:solidFill>
                <a:latin typeface="隶书" pitchFamily="49" charset="-122"/>
                <a:ea typeface="隶书" pitchFamily="49" charset="-122"/>
                <a:sym typeface="Symbol" pitchFamily="18" charset="2"/>
              </a:rPr>
              <a:t>X </a:t>
            </a:r>
            <a:r>
              <a:rPr lang="en-US" altLang="zh-CN" sz="2800" b="1">
                <a:solidFill>
                  <a:schemeClr val="folHlink"/>
                </a:solidFill>
                <a:latin typeface="隶书" pitchFamily="49" charset="-122"/>
                <a:ea typeface="隶书" pitchFamily="49" charset="-122"/>
                <a:sym typeface="Symbol" pitchFamily="18" charset="2"/>
              </a:rPr>
              <a:t></a:t>
            </a:r>
            <a:r>
              <a:rPr lang="en-US" altLang="zh-CN" sz="2800">
                <a:solidFill>
                  <a:schemeClr val="folHlink"/>
                </a:solidFill>
                <a:latin typeface="隶书" pitchFamily="49" charset="-122"/>
                <a:ea typeface="隶书" pitchFamily="49" charset="-122"/>
                <a:sym typeface="Symbol" pitchFamily="18" charset="2"/>
              </a:rPr>
              <a:t> Y，</a:t>
            </a:r>
            <a:r>
              <a:rPr lang="zh-CN" altLang="en-US" sz="2800">
                <a:solidFill>
                  <a:schemeClr val="folHlink"/>
                </a:solidFill>
                <a:latin typeface="隶书" pitchFamily="49" charset="-122"/>
                <a:ea typeface="隶书" pitchFamily="49" charset="-122"/>
                <a:sym typeface="Symbol" pitchFamily="18" charset="2"/>
              </a:rPr>
              <a:t>但</a:t>
            </a:r>
            <a:r>
              <a:rPr lang="en-US" altLang="zh-CN" sz="2800">
                <a:solidFill>
                  <a:schemeClr val="folHlink"/>
                </a:solidFill>
                <a:latin typeface="隶书" pitchFamily="49" charset="-122"/>
                <a:ea typeface="隶书" pitchFamily="49" charset="-122"/>
                <a:sym typeface="Symbol" pitchFamily="18" charset="2"/>
              </a:rPr>
              <a:t>Y  X，</a:t>
            </a:r>
            <a:r>
              <a:rPr lang="zh-CN" altLang="en-US" sz="2800">
                <a:solidFill>
                  <a:schemeClr val="folHlink"/>
                </a:solidFill>
                <a:latin typeface="隶书" pitchFamily="49" charset="-122"/>
                <a:ea typeface="隶书" pitchFamily="49" charset="-122"/>
                <a:sym typeface="Symbol" pitchFamily="18" charset="2"/>
              </a:rPr>
              <a:t>则称其为非平凡的函数依赖，否则称为平凡的函数依赖</a:t>
            </a:r>
          </a:p>
          <a:p>
            <a:pPr lvl="1">
              <a:lnSpc>
                <a:spcPct val="120000"/>
              </a:lnSpc>
              <a:spcBef>
                <a:spcPct val="40000"/>
              </a:spcBef>
            </a:pPr>
            <a:r>
              <a:rPr lang="zh-CN" altLang="en-US" sz="2800">
                <a:solidFill>
                  <a:schemeClr val="folHlink"/>
                </a:solidFill>
                <a:latin typeface="隶书" pitchFamily="49" charset="-122"/>
                <a:ea typeface="隶书" pitchFamily="49" charset="-122"/>
                <a:sym typeface="Symbol" pitchFamily="18" charset="2"/>
              </a:rPr>
              <a:t>如（</a:t>
            </a:r>
            <a:r>
              <a:rPr lang="en-US" altLang="zh-CN" sz="2800">
                <a:solidFill>
                  <a:schemeClr val="folHlink"/>
                </a:solidFill>
                <a:latin typeface="隶书" pitchFamily="49" charset="-122"/>
                <a:ea typeface="隶书" pitchFamily="49" charset="-122"/>
                <a:sym typeface="Symbol" pitchFamily="18" charset="2"/>
              </a:rPr>
              <a:t>S#，SN）</a:t>
            </a:r>
            <a:r>
              <a:rPr lang="en-US" altLang="zh-CN" sz="2800" b="1">
                <a:solidFill>
                  <a:schemeClr val="folHlink"/>
                </a:solidFill>
                <a:latin typeface="隶书" pitchFamily="49" charset="-122"/>
                <a:ea typeface="隶书" pitchFamily="49" charset="-122"/>
                <a:sym typeface="Symbol" pitchFamily="18" charset="2"/>
              </a:rPr>
              <a:t></a:t>
            </a:r>
            <a:r>
              <a:rPr lang="en-US" altLang="zh-CN" sz="2800">
                <a:solidFill>
                  <a:schemeClr val="folHlink"/>
                </a:solidFill>
                <a:latin typeface="隶书" pitchFamily="49" charset="-122"/>
                <a:ea typeface="隶书" pitchFamily="49" charset="-122"/>
                <a:sym typeface="Symbol" pitchFamily="18" charset="2"/>
              </a:rPr>
              <a:t> SN</a:t>
            </a:r>
            <a:r>
              <a:rPr lang="zh-CN" altLang="en-US" sz="2800">
                <a:solidFill>
                  <a:schemeClr val="folHlink"/>
                </a:solidFill>
                <a:latin typeface="隶书" pitchFamily="49" charset="-122"/>
                <a:ea typeface="隶书" pitchFamily="49" charset="-122"/>
                <a:sym typeface="Symbol" pitchFamily="18" charset="2"/>
              </a:rPr>
              <a:t>是平凡的函数依赖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102404"/>
                                        </p:tgtEl>
                                        <p:attrNameLst>
                                          <p:attrName>style.visibility</p:attrName>
                                        </p:attrNameLst>
                                      </p:cBhvr>
                                      <p:to>
                                        <p:strVal val="visible"/>
                                      </p:to>
                                    </p:set>
                                    <p:anim calcmode="lin" valueType="num">
                                      <p:cBhvr>
                                        <p:cTn id="7" dur="500" decel="50000" fill="hold">
                                          <p:stCondLst>
                                            <p:cond delay="0"/>
                                          </p:stCondLst>
                                        </p:cTn>
                                        <p:tgtEl>
                                          <p:spTgt spid="10240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240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2404"/>
                                        </p:tgtEl>
                                        <p:attrNameLst>
                                          <p:attrName>ppt_w</p:attrName>
                                        </p:attrNameLst>
                                      </p:cBhvr>
                                      <p:tavLst>
                                        <p:tav tm="0">
                                          <p:val>
                                            <p:strVal val="#ppt_w*.05"/>
                                          </p:val>
                                        </p:tav>
                                        <p:tav tm="100000">
                                          <p:val>
                                            <p:strVal val="#ppt_w"/>
                                          </p:val>
                                        </p:tav>
                                      </p:tavLst>
                                    </p:anim>
                                    <p:anim calcmode="lin" valueType="num">
                                      <p:cBhvr>
                                        <p:cTn id="10" dur="1000" fill="hold"/>
                                        <p:tgtEl>
                                          <p:spTgt spid="10240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240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240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240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2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26"/>
          <p:cNvSpPr>
            <a:spLocks noGrp="1" noChangeArrowheads="1"/>
          </p:cNvSpPr>
          <p:nvPr>
            <p:ph type="title"/>
          </p:nvPr>
        </p:nvSpPr>
        <p:spPr/>
        <p:txBody>
          <a:bodyPr/>
          <a:lstStyle/>
          <a:p>
            <a:pPr eaLnBrk="1" hangingPunct="1">
              <a:defRPr/>
            </a:pPr>
            <a:r>
              <a:rPr lang="zh-CN" altLang="en-US" b="0"/>
              <a:t>部分函数依赖</a:t>
            </a:r>
          </a:p>
        </p:txBody>
      </p:sp>
      <p:sp>
        <p:nvSpPr>
          <p:cNvPr id="103427" name="Rectangle 1027"/>
          <p:cNvSpPr>
            <a:spLocks noGrp="1" noChangeArrowheads="1"/>
          </p:cNvSpPr>
          <p:nvPr>
            <p:ph type="body" idx="1"/>
          </p:nvPr>
        </p:nvSpPr>
        <p:spPr>
          <a:xfrm>
            <a:off x="188913" y="3716338"/>
            <a:ext cx="8802687" cy="2913062"/>
          </a:xfrm>
        </p:spPr>
        <p:txBody>
          <a:bodyPr/>
          <a:lstStyle/>
          <a:p>
            <a:pPr eaLnBrk="1" hangingPunct="1">
              <a:lnSpc>
                <a:spcPct val="105000"/>
              </a:lnSpc>
              <a:spcBef>
                <a:spcPct val="25000"/>
              </a:spcBef>
              <a:defRPr/>
            </a:pPr>
            <a:endParaRPr lang="zh-CN" altLang="en-US" b="1" dirty="0"/>
          </a:p>
          <a:p>
            <a:pPr lvl="1" eaLnBrk="1" hangingPunct="1">
              <a:lnSpc>
                <a:spcPct val="105000"/>
              </a:lnSpc>
              <a:spcBef>
                <a:spcPct val="25000"/>
              </a:spcBef>
              <a:buFont typeface="Wingdings" pitchFamily="2" charset="2"/>
              <a:buNone/>
              <a:defRPr/>
            </a:pPr>
            <a:r>
              <a:rPr lang="zh-CN" altLang="en-US" dirty="0"/>
              <a:t>	</a:t>
            </a:r>
            <a:endParaRPr lang="en-US" altLang="zh-CN" dirty="0"/>
          </a:p>
          <a:p>
            <a:pPr lvl="1" eaLnBrk="1" hangingPunct="1">
              <a:lnSpc>
                <a:spcPct val="105000"/>
              </a:lnSpc>
              <a:spcBef>
                <a:spcPct val="25000"/>
              </a:spcBef>
              <a:buFont typeface="Wingdings" pitchFamily="2" charset="2"/>
              <a:buNone/>
              <a:defRPr/>
            </a:pPr>
            <a:r>
              <a:rPr lang="zh-CN" altLang="en-US" dirty="0"/>
              <a:t>	</a:t>
            </a:r>
            <a:endParaRPr lang="en-US" altLang="zh-CN" dirty="0"/>
          </a:p>
        </p:txBody>
      </p:sp>
      <p:grpSp>
        <p:nvGrpSpPr>
          <p:cNvPr id="1032" name="Group 1055"/>
          <p:cNvGrpSpPr>
            <a:grpSpLocks/>
          </p:cNvGrpSpPr>
          <p:nvPr/>
        </p:nvGrpSpPr>
        <p:grpSpPr bwMode="auto">
          <a:xfrm>
            <a:off x="2590800" y="4037013"/>
            <a:ext cx="3419475" cy="682625"/>
            <a:chOff x="1632" y="2634"/>
            <a:chExt cx="2154" cy="430"/>
          </a:xfrm>
        </p:grpSpPr>
        <p:sp>
          <p:nvSpPr>
            <p:cNvPr id="103439" name="Rectangle 1039"/>
            <p:cNvSpPr>
              <a:spLocks noChangeArrowheads="1"/>
            </p:cNvSpPr>
            <p:nvPr/>
          </p:nvSpPr>
          <p:spPr bwMode="auto">
            <a:xfrm>
              <a:off x="1632" y="2737"/>
              <a:ext cx="2154" cy="327"/>
            </a:xfrm>
            <a:prstGeom prst="rect">
              <a:avLst/>
            </a:prstGeom>
            <a:noFill/>
            <a:ln w="9525">
              <a:noFill/>
              <a:miter lim="800000"/>
              <a:headEnd/>
              <a:tailEnd/>
            </a:ln>
            <a:effectLst/>
          </p:spPr>
          <p:txBody>
            <a:bodyPr wrap="none">
              <a:spAutoFit/>
            </a:bodyPr>
            <a:lstStyle/>
            <a:p>
              <a:pPr>
                <a:defRPr/>
              </a:pPr>
              <a:r>
                <a:rPr lang="en-US" altLang="zh-CN" sz="2800">
                  <a:effectLst>
                    <a:outerShdw blurRad="38100" dist="38100" dir="2700000" algn="tl">
                      <a:srgbClr val="C0C0C0"/>
                    </a:outerShdw>
                  </a:effectLst>
                  <a:ea typeface="华文行楷" pitchFamily="2" charset="-122"/>
                </a:rPr>
                <a:t>（S#，C#）         G</a:t>
              </a:r>
              <a:endParaRPr lang="zh-CN" altLang="en-US" sz="2800">
                <a:effectLst>
                  <a:outerShdw blurRad="38100" dist="38100" dir="2700000" algn="tl">
                    <a:srgbClr val="C0C0C0"/>
                  </a:outerShdw>
                </a:effectLst>
                <a:ea typeface="华文行楷" pitchFamily="2" charset="-122"/>
              </a:endParaRPr>
            </a:p>
          </p:txBody>
        </p:sp>
        <p:graphicFrame>
          <p:nvGraphicFramePr>
            <p:cNvPr id="1029" name="Object 1109"/>
            <p:cNvGraphicFramePr>
              <a:graphicFrameLocks noChangeAspect="1"/>
            </p:cNvGraphicFramePr>
            <p:nvPr>
              <p:extLst>
                <p:ext uri="{D42A27DB-BD31-4B8C-83A1-F6EECF244321}">
                  <p14:modId xmlns:p14="http://schemas.microsoft.com/office/powerpoint/2010/main" val="3667304287"/>
                </p:ext>
              </p:extLst>
            </p:nvPr>
          </p:nvGraphicFramePr>
          <p:xfrm>
            <a:off x="2740" y="2634"/>
            <a:ext cx="672" cy="424"/>
          </p:xfrm>
          <a:graphic>
            <a:graphicData uri="http://schemas.openxmlformats.org/presentationml/2006/ole">
              <mc:AlternateContent xmlns:mc="http://schemas.openxmlformats.org/markup-compatibility/2006">
                <mc:Choice xmlns:v="urn:schemas-microsoft-com:vml" Requires="v">
                  <p:oleObj r:id="rId2" imgW="457200" imgH="279400" progId="Equation.3">
                    <p:embed/>
                  </p:oleObj>
                </mc:Choice>
                <mc:Fallback>
                  <p:oleObj r:id="rId2" imgW="457200" imgH="279400" progId="Equation.3">
                    <p:embed/>
                    <p:pic>
                      <p:nvPicPr>
                        <p:cNvPr id="1029" name="Object 11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0" y="2634"/>
                          <a:ext cx="672" cy="4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33" name="Group 1044"/>
          <p:cNvGrpSpPr>
            <a:grpSpLocks/>
          </p:cNvGrpSpPr>
          <p:nvPr/>
        </p:nvGrpSpPr>
        <p:grpSpPr bwMode="auto">
          <a:xfrm>
            <a:off x="2124075" y="4819653"/>
            <a:ext cx="4186238" cy="755651"/>
            <a:chOff x="1440" y="2936"/>
            <a:chExt cx="2637" cy="476"/>
          </a:xfrm>
        </p:grpSpPr>
        <p:sp>
          <p:nvSpPr>
            <p:cNvPr id="1046" name="Rectangle 1042"/>
            <p:cNvSpPr>
              <a:spLocks noChangeArrowheads="1"/>
            </p:cNvSpPr>
            <p:nvPr/>
          </p:nvSpPr>
          <p:spPr bwMode="auto">
            <a:xfrm>
              <a:off x="1440" y="3072"/>
              <a:ext cx="2637" cy="340"/>
            </a:xfrm>
            <a:prstGeom prst="rect">
              <a:avLst/>
            </a:prstGeom>
            <a:noFill/>
            <a:ln w="9525">
              <a:noFill/>
              <a:miter lim="800000"/>
              <a:headEnd/>
              <a:tailEnd/>
            </a:ln>
          </p:spPr>
          <p:txBody>
            <a:bodyPr wrap="none">
              <a:spAutoFit/>
            </a:bodyPr>
            <a:lstStyle/>
            <a:p>
              <a:pPr lvl="1">
                <a:lnSpc>
                  <a:spcPct val="105000"/>
                </a:lnSpc>
                <a:spcBef>
                  <a:spcPct val="25000"/>
                </a:spcBef>
                <a:buClr>
                  <a:schemeClr val="hlink"/>
                </a:buClr>
                <a:buSzPct val="55000"/>
                <a:buFont typeface="Wingdings" pitchFamily="2" charset="2"/>
                <a:buNone/>
              </a:pPr>
              <a:r>
                <a:rPr lang="en-US" altLang="zh-CN" sz="2800">
                  <a:ea typeface="华文新魏" pitchFamily="2" charset="-122"/>
                </a:rPr>
                <a:t>（S#，C#）          SN</a:t>
              </a:r>
              <a:endParaRPr lang="zh-CN" altLang="en-US" sz="2800">
                <a:ea typeface="华文新魏" pitchFamily="2" charset="-122"/>
              </a:endParaRPr>
            </a:p>
          </p:txBody>
        </p:sp>
        <p:graphicFrame>
          <p:nvGraphicFramePr>
            <p:cNvPr id="1028" name="Object 1108"/>
            <p:cNvGraphicFramePr>
              <a:graphicFrameLocks noChangeAspect="1"/>
            </p:cNvGraphicFramePr>
            <p:nvPr>
              <p:extLst>
                <p:ext uri="{D42A27DB-BD31-4B8C-83A1-F6EECF244321}">
                  <p14:modId xmlns:p14="http://schemas.microsoft.com/office/powerpoint/2010/main" val="4174606993"/>
                </p:ext>
              </p:extLst>
            </p:nvPr>
          </p:nvGraphicFramePr>
          <p:xfrm>
            <a:off x="2818" y="2936"/>
            <a:ext cx="720" cy="445"/>
          </p:xfrm>
          <a:graphic>
            <a:graphicData uri="http://schemas.openxmlformats.org/presentationml/2006/ole">
              <mc:AlternateContent xmlns:mc="http://schemas.openxmlformats.org/markup-compatibility/2006">
                <mc:Choice xmlns:v="urn:schemas-microsoft-com:vml" Requires="v">
                  <p:oleObj r:id="rId4" imgW="457200" imgH="279400" progId="Equation.3">
                    <p:embed/>
                  </p:oleObj>
                </mc:Choice>
                <mc:Fallback>
                  <p:oleObj r:id="rId4" imgW="457200" imgH="279400" progId="Equation.3">
                    <p:embed/>
                    <p:pic>
                      <p:nvPicPr>
                        <p:cNvPr id="1028" name="Object 11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8" y="2936"/>
                          <a:ext cx="720" cy="4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35" name="Group 1050"/>
          <p:cNvGrpSpPr>
            <a:grpSpLocks/>
          </p:cNvGrpSpPr>
          <p:nvPr/>
        </p:nvGrpSpPr>
        <p:grpSpPr bwMode="auto">
          <a:xfrm>
            <a:off x="15875" y="1389063"/>
            <a:ext cx="8804275" cy="1176337"/>
            <a:chOff x="192" y="754"/>
            <a:chExt cx="5546" cy="741"/>
          </a:xfrm>
        </p:grpSpPr>
        <p:grpSp>
          <p:nvGrpSpPr>
            <p:cNvPr id="1040" name="Group 1049"/>
            <p:cNvGrpSpPr>
              <a:grpSpLocks/>
            </p:cNvGrpSpPr>
            <p:nvPr/>
          </p:nvGrpSpPr>
          <p:grpSpPr bwMode="auto">
            <a:xfrm>
              <a:off x="4803" y="1071"/>
              <a:ext cx="935" cy="424"/>
              <a:chOff x="839" y="1752"/>
              <a:chExt cx="935" cy="424"/>
            </a:xfrm>
          </p:grpSpPr>
          <p:sp>
            <p:nvSpPr>
              <p:cNvPr id="103428" name="Rectangle 1028"/>
              <p:cNvSpPr>
                <a:spLocks noChangeArrowheads="1"/>
              </p:cNvSpPr>
              <p:nvPr/>
            </p:nvSpPr>
            <p:spPr bwMode="auto">
              <a:xfrm>
                <a:off x="839" y="1822"/>
                <a:ext cx="935" cy="327"/>
              </a:xfrm>
              <a:prstGeom prst="rect">
                <a:avLst/>
              </a:prstGeom>
              <a:noFill/>
              <a:ln w="9525">
                <a:noFill/>
                <a:miter lim="800000"/>
                <a:headEnd/>
                <a:tailEnd/>
              </a:ln>
              <a:effectLst/>
            </p:spPr>
            <p:txBody>
              <a:bodyPr wrap="none">
                <a:spAutoFit/>
              </a:bodyPr>
              <a:lstStyle/>
              <a:p>
                <a:pPr>
                  <a:defRPr/>
                </a:pPr>
                <a:r>
                  <a:rPr lang="en-US" altLang="zh-CN" sz="2800">
                    <a:effectLst>
                      <a:outerShdw blurRad="38100" dist="38100" dir="2700000" algn="tl">
                        <a:srgbClr val="C0C0C0"/>
                      </a:outerShdw>
                    </a:effectLst>
                    <a:ea typeface="华文行楷" pitchFamily="2" charset="-122"/>
                    <a:sym typeface="Symbol" pitchFamily="18" charset="2"/>
                  </a:rPr>
                  <a:t>X        Y</a:t>
                </a:r>
                <a:endParaRPr lang="zh-CN" altLang="en-US" sz="2800">
                  <a:effectLst>
                    <a:outerShdw blurRad="38100" dist="38100" dir="2700000" algn="tl">
                      <a:srgbClr val="C0C0C0"/>
                    </a:outerShdw>
                  </a:effectLst>
                  <a:ea typeface="华文行楷" pitchFamily="2" charset="-122"/>
                  <a:sym typeface="Symbol" pitchFamily="18" charset="2"/>
                </a:endParaRPr>
              </a:p>
            </p:txBody>
          </p:sp>
          <p:graphicFrame>
            <p:nvGraphicFramePr>
              <p:cNvPr id="1027" name="Object 1107"/>
              <p:cNvGraphicFramePr>
                <a:graphicFrameLocks noChangeAspect="1"/>
              </p:cNvGraphicFramePr>
              <p:nvPr/>
            </p:nvGraphicFramePr>
            <p:xfrm>
              <a:off x="1020" y="1752"/>
              <a:ext cx="545" cy="424"/>
            </p:xfrm>
            <a:graphic>
              <a:graphicData uri="http://schemas.openxmlformats.org/presentationml/2006/ole">
                <mc:AlternateContent xmlns:mc="http://schemas.openxmlformats.org/markup-compatibility/2006">
                  <mc:Choice xmlns:v="urn:schemas-microsoft-com:vml" Requires="v">
                    <p:oleObj name="公式" r:id="rId6" imgW="457200" imgH="279360" progId="Equation.3">
                      <p:embed/>
                    </p:oleObj>
                  </mc:Choice>
                  <mc:Fallback>
                    <p:oleObj name="公式" r:id="rId6" imgW="457200" imgH="279360" progId="Equation.3">
                      <p:embed/>
                      <p:pic>
                        <p:nvPicPr>
                          <p:cNvPr id="1027" name="Object 110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0" y="1752"/>
                            <a:ext cx="545" cy="4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41" name="Group 1048"/>
            <p:cNvGrpSpPr>
              <a:grpSpLocks/>
            </p:cNvGrpSpPr>
            <p:nvPr/>
          </p:nvGrpSpPr>
          <p:grpSpPr bwMode="auto">
            <a:xfrm>
              <a:off x="930" y="1146"/>
              <a:ext cx="758" cy="327"/>
              <a:chOff x="930" y="1146"/>
              <a:chExt cx="758" cy="327"/>
            </a:xfrm>
          </p:grpSpPr>
          <p:sp>
            <p:nvSpPr>
              <p:cNvPr id="103436" name="Rectangle 1036"/>
              <p:cNvSpPr>
                <a:spLocks noChangeArrowheads="1"/>
              </p:cNvSpPr>
              <p:nvPr/>
            </p:nvSpPr>
            <p:spPr bwMode="auto">
              <a:xfrm>
                <a:off x="930" y="1146"/>
                <a:ext cx="758" cy="327"/>
              </a:xfrm>
              <a:prstGeom prst="rect">
                <a:avLst/>
              </a:prstGeom>
              <a:noFill/>
              <a:ln w="9525">
                <a:noFill/>
                <a:miter lim="800000"/>
                <a:headEnd/>
                <a:tailEnd/>
              </a:ln>
              <a:effectLst/>
            </p:spPr>
            <p:txBody>
              <a:bodyPr wrap="none">
                <a:spAutoFit/>
              </a:bodyPr>
              <a:lstStyle/>
              <a:p>
                <a:pPr>
                  <a:defRPr/>
                </a:pPr>
                <a:r>
                  <a:rPr lang="en-US" altLang="zh-CN" sz="2800">
                    <a:effectLst>
                      <a:outerShdw blurRad="38100" dist="38100" dir="2700000" algn="tl">
                        <a:srgbClr val="C0C0C0"/>
                      </a:outerShdw>
                    </a:effectLst>
                    <a:ea typeface="华文行楷" pitchFamily="2" charset="-122"/>
                  </a:rPr>
                  <a:t>X</a:t>
                </a:r>
                <a:r>
                  <a:rPr lang="en-US" altLang="zh-CN" sz="2800">
                    <a:effectLst>
                      <a:outerShdw blurRad="38100" dist="38100" dir="2700000" algn="tl">
                        <a:srgbClr val="C0C0C0"/>
                      </a:outerShdw>
                    </a:effectLst>
                    <a:latin typeface="Times New Roman" pitchFamily="18" charset="0"/>
                    <a:ea typeface="华文行楷" pitchFamily="2" charset="-122"/>
                    <a:cs typeface="Times New Roman" pitchFamily="18" charset="0"/>
                  </a:rPr>
                  <a:t>' </a:t>
                </a:r>
                <a:r>
                  <a:rPr lang="en-US" altLang="zh-CN" sz="2800" b="1">
                    <a:effectLst>
                      <a:outerShdw blurRad="38100" dist="38100" dir="2700000" algn="tl">
                        <a:srgbClr val="C0C0C0"/>
                      </a:outerShdw>
                    </a:effectLst>
                    <a:ea typeface="华文行楷" pitchFamily="2" charset="-122"/>
                    <a:sym typeface="Symbol" pitchFamily="18" charset="2"/>
                  </a:rPr>
                  <a:t> </a:t>
                </a:r>
                <a:r>
                  <a:rPr lang="en-US" altLang="zh-CN" sz="2800">
                    <a:effectLst>
                      <a:outerShdw blurRad="38100" dist="38100" dir="2700000" algn="tl">
                        <a:srgbClr val="C0C0C0"/>
                      </a:outerShdw>
                    </a:effectLst>
                    <a:ea typeface="华文行楷" pitchFamily="2" charset="-122"/>
                    <a:sym typeface="Symbol" pitchFamily="18" charset="2"/>
                  </a:rPr>
                  <a:t>Y</a:t>
                </a:r>
                <a:endParaRPr lang="zh-CN" altLang="en-US" sz="2800">
                  <a:effectLst>
                    <a:outerShdw blurRad="38100" dist="38100" dir="2700000" algn="tl">
                      <a:srgbClr val="C0C0C0"/>
                    </a:outerShdw>
                  </a:effectLst>
                  <a:ea typeface="华文行楷" pitchFamily="2" charset="-122"/>
                  <a:sym typeface="Symbol" pitchFamily="18" charset="2"/>
                </a:endParaRPr>
              </a:p>
            </p:txBody>
          </p:sp>
          <p:sp>
            <p:nvSpPr>
              <p:cNvPr id="1044" name="Line 1037"/>
              <p:cNvSpPr>
                <a:spLocks noChangeShapeType="1"/>
              </p:cNvSpPr>
              <p:nvPr/>
            </p:nvSpPr>
            <p:spPr bwMode="auto">
              <a:xfrm>
                <a:off x="1247" y="1242"/>
                <a:ext cx="96" cy="192"/>
              </a:xfrm>
              <a:prstGeom prst="line">
                <a:avLst/>
              </a:prstGeom>
              <a:noFill/>
              <a:ln w="19050">
                <a:solidFill>
                  <a:schemeClr val="tx1"/>
                </a:solidFill>
                <a:round/>
                <a:headEnd/>
                <a:tailEnd/>
              </a:ln>
            </p:spPr>
            <p:txBody>
              <a:bodyPr/>
              <a:lstStyle/>
              <a:p>
                <a:endParaRPr lang="zh-CN" altLang="en-US"/>
              </a:p>
            </p:txBody>
          </p:sp>
        </p:grpSp>
        <p:sp>
          <p:nvSpPr>
            <p:cNvPr id="1042" name="Rectangle 1047"/>
            <p:cNvSpPr>
              <a:spLocks noChangeArrowheads="1"/>
            </p:cNvSpPr>
            <p:nvPr/>
          </p:nvSpPr>
          <p:spPr bwMode="auto">
            <a:xfrm>
              <a:off x="192" y="754"/>
              <a:ext cx="5226" cy="689"/>
            </a:xfrm>
            <a:prstGeom prst="rect">
              <a:avLst/>
            </a:prstGeom>
            <a:noFill/>
            <a:ln w="9525">
              <a:noFill/>
              <a:miter lim="800000"/>
              <a:headEnd/>
              <a:tailEnd/>
            </a:ln>
          </p:spPr>
          <p:txBody>
            <a:bodyPr wrap="none">
              <a:spAutoFit/>
            </a:bodyPr>
            <a:lstStyle/>
            <a:p>
              <a:pPr lvl="1">
                <a:lnSpc>
                  <a:spcPct val="105000"/>
                </a:lnSpc>
                <a:spcBef>
                  <a:spcPct val="25000"/>
                </a:spcBef>
                <a:buClr>
                  <a:schemeClr val="hlink"/>
                </a:buClr>
                <a:buSzPct val="55000"/>
                <a:buFont typeface="Wingdings" pitchFamily="2" charset="2"/>
                <a:buNone/>
              </a:pPr>
              <a:r>
                <a:rPr lang="zh-CN" altLang="en-US" sz="2800" dirty="0">
                  <a:ea typeface="华文新魏" pitchFamily="2" charset="-122"/>
                </a:rPr>
                <a:t>在</a:t>
              </a:r>
              <a:r>
                <a:rPr lang="en-US" altLang="zh-CN" sz="2800" dirty="0">
                  <a:ea typeface="华文新魏" pitchFamily="2" charset="-122"/>
                </a:rPr>
                <a:t>R(U)</a:t>
              </a:r>
              <a:r>
                <a:rPr lang="zh-CN" altLang="en-US" sz="2800" dirty="0">
                  <a:ea typeface="华文新魏" pitchFamily="2" charset="-122"/>
                </a:rPr>
                <a:t>中，如果</a:t>
              </a:r>
              <a:r>
                <a:rPr lang="en-US" altLang="zh-CN" sz="2800" dirty="0">
                  <a:ea typeface="华文新魏" pitchFamily="2" charset="-122"/>
                  <a:sym typeface="Symbol" pitchFamily="18" charset="2"/>
                </a:rPr>
                <a:t>X</a:t>
              </a:r>
              <a:r>
                <a:rPr lang="en-US" altLang="zh-CN" sz="2800" b="1" dirty="0">
                  <a:ea typeface="华文新魏" pitchFamily="2" charset="-122"/>
                  <a:sym typeface="Symbol" pitchFamily="18" charset="2"/>
                </a:rPr>
                <a:t></a:t>
              </a:r>
              <a:r>
                <a:rPr lang="en-US" altLang="zh-CN" sz="2800" dirty="0">
                  <a:ea typeface="华文新魏" pitchFamily="2" charset="-122"/>
                  <a:sym typeface="Symbol" pitchFamily="18" charset="2"/>
                </a:rPr>
                <a:t>Y</a:t>
              </a:r>
              <a:r>
                <a:rPr lang="en-US" altLang="zh-CN" sz="2800" dirty="0">
                  <a:ea typeface="华文新魏" pitchFamily="2" charset="-122"/>
                </a:rPr>
                <a:t>，</a:t>
              </a:r>
              <a:r>
                <a:rPr lang="zh-CN" altLang="en-US" sz="2800" dirty="0">
                  <a:ea typeface="华文新魏" pitchFamily="2" charset="-122"/>
                </a:rPr>
                <a:t>且对于任意</a:t>
              </a:r>
              <a:r>
                <a:rPr lang="en-US" altLang="zh-CN" sz="2800" dirty="0">
                  <a:ea typeface="华文新魏" pitchFamily="2" charset="-122"/>
                </a:rPr>
                <a:t>X</a:t>
              </a:r>
              <a:r>
                <a:rPr lang="zh-CN" altLang="en-US" sz="2800" dirty="0">
                  <a:ea typeface="华文新魏" pitchFamily="2" charset="-122"/>
                </a:rPr>
                <a:t>的真子集</a:t>
              </a:r>
              <a:r>
                <a:rPr lang="en-US" altLang="zh-CN" sz="2800" dirty="0">
                  <a:ea typeface="华文新魏" pitchFamily="2" charset="-122"/>
                </a:rPr>
                <a:t>X</a:t>
              </a:r>
              <a:r>
                <a:rPr lang="en-US" altLang="zh-CN" sz="2800" dirty="0">
                  <a:latin typeface="Times New Roman" pitchFamily="18" charset="0"/>
                  <a:ea typeface="华文新魏" pitchFamily="2" charset="-122"/>
                  <a:cs typeface="Times New Roman" pitchFamily="18" charset="0"/>
                </a:rPr>
                <a:t>'</a:t>
              </a:r>
              <a:r>
                <a:rPr lang="en-US" altLang="zh-CN" sz="2800" dirty="0">
                  <a:ea typeface="华文新魏" pitchFamily="2" charset="-122"/>
                </a:rPr>
                <a:t>，</a:t>
              </a:r>
            </a:p>
            <a:p>
              <a:pPr lvl="1">
                <a:lnSpc>
                  <a:spcPct val="105000"/>
                </a:lnSpc>
                <a:spcBef>
                  <a:spcPct val="25000"/>
                </a:spcBef>
                <a:buClr>
                  <a:schemeClr val="hlink"/>
                </a:buClr>
                <a:buSzPct val="55000"/>
                <a:buFont typeface="Wingdings" pitchFamily="2" charset="2"/>
                <a:buNone/>
              </a:pPr>
              <a:r>
                <a:rPr lang="zh-CN" altLang="en-US" sz="2800" dirty="0">
                  <a:ea typeface="华文新魏" pitchFamily="2" charset="-122"/>
                </a:rPr>
                <a:t>都有          </a:t>
              </a:r>
              <a:r>
                <a:rPr lang="en-US" altLang="zh-CN" sz="2800" dirty="0">
                  <a:ea typeface="华文新魏" pitchFamily="2" charset="-122"/>
                </a:rPr>
                <a:t>，</a:t>
              </a:r>
              <a:r>
                <a:rPr lang="zh-CN" altLang="en-US" sz="2800" dirty="0">
                  <a:ea typeface="华文新魏" pitchFamily="2" charset="-122"/>
                </a:rPr>
                <a:t>则称</a:t>
              </a:r>
              <a:r>
                <a:rPr lang="en-US" altLang="zh-CN" sz="2800" dirty="0">
                  <a:ea typeface="华文新魏" pitchFamily="2" charset="-122"/>
                </a:rPr>
                <a:t>Y</a:t>
              </a:r>
              <a:r>
                <a:rPr lang="zh-CN" altLang="en-US" sz="2800" dirty="0">
                  <a:ea typeface="华文新魏" pitchFamily="2" charset="-122"/>
                </a:rPr>
                <a:t>对</a:t>
              </a:r>
              <a:r>
                <a:rPr lang="en-US" altLang="zh-CN" sz="2800" dirty="0">
                  <a:ea typeface="华文新魏" pitchFamily="2" charset="-122"/>
                </a:rPr>
                <a:t>X</a:t>
              </a:r>
              <a:r>
                <a:rPr lang="zh-CN" altLang="en-US" sz="2800" dirty="0">
                  <a:ea typeface="华文新魏" pitchFamily="2" charset="-122"/>
                </a:rPr>
                <a:t>完全函数依赖，记作</a:t>
              </a:r>
            </a:p>
          </p:txBody>
        </p:sp>
      </p:grpSp>
      <p:grpSp>
        <p:nvGrpSpPr>
          <p:cNvPr id="1036" name="Group 1054"/>
          <p:cNvGrpSpPr>
            <a:grpSpLocks/>
          </p:cNvGrpSpPr>
          <p:nvPr/>
        </p:nvGrpSpPr>
        <p:grpSpPr bwMode="auto">
          <a:xfrm>
            <a:off x="611188" y="2852738"/>
            <a:ext cx="7500937" cy="652462"/>
            <a:chOff x="431" y="1933"/>
            <a:chExt cx="4725" cy="411"/>
          </a:xfrm>
        </p:grpSpPr>
        <p:grpSp>
          <p:nvGrpSpPr>
            <p:cNvPr id="1037" name="Group 1053"/>
            <p:cNvGrpSpPr>
              <a:grpSpLocks/>
            </p:cNvGrpSpPr>
            <p:nvPr/>
          </p:nvGrpSpPr>
          <p:grpSpPr bwMode="auto">
            <a:xfrm>
              <a:off x="4151" y="1933"/>
              <a:ext cx="1005" cy="411"/>
              <a:chOff x="4151" y="2058"/>
              <a:chExt cx="1005" cy="411"/>
            </a:xfrm>
          </p:grpSpPr>
          <p:sp>
            <p:nvSpPr>
              <p:cNvPr id="103432" name="Rectangle 1032"/>
              <p:cNvSpPr>
                <a:spLocks noChangeArrowheads="1"/>
              </p:cNvSpPr>
              <p:nvPr/>
            </p:nvSpPr>
            <p:spPr bwMode="auto">
              <a:xfrm>
                <a:off x="4151" y="2142"/>
                <a:ext cx="1005" cy="327"/>
              </a:xfrm>
              <a:prstGeom prst="rect">
                <a:avLst/>
              </a:prstGeom>
              <a:noFill/>
              <a:ln w="9525">
                <a:noFill/>
                <a:miter lim="800000"/>
                <a:headEnd/>
                <a:tailEnd/>
              </a:ln>
              <a:effectLst/>
            </p:spPr>
            <p:txBody>
              <a:bodyPr wrap="none">
                <a:spAutoFit/>
              </a:bodyPr>
              <a:lstStyle/>
              <a:p>
                <a:pPr>
                  <a:defRPr/>
                </a:pPr>
                <a:r>
                  <a:rPr lang="en-US" altLang="zh-CN" sz="2800">
                    <a:effectLst>
                      <a:outerShdw blurRad="38100" dist="38100" dir="2700000" algn="tl">
                        <a:srgbClr val="C0C0C0"/>
                      </a:outerShdw>
                    </a:effectLst>
                    <a:ea typeface="华文行楷" pitchFamily="2" charset="-122"/>
                    <a:sym typeface="Symbol" pitchFamily="18" charset="2"/>
                  </a:rPr>
                  <a:t>X         Y</a:t>
                </a:r>
                <a:endParaRPr lang="zh-CN" altLang="en-US" sz="2800">
                  <a:effectLst>
                    <a:outerShdw blurRad="38100" dist="38100" dir="2700000" algn="tl">
                      <a:srgbClr val="C0C0C0"/>
                    </a:outerShdw>
                  </a:effectLst>
                  <a:ea typeface="华文行楷" pitchFamily="2" charset="-122"/>
                  <a:sym typeface="Symbol" pitchFamily="18" charset="2"/>
                </a:endParaRPr>
              </a:p>
            </p:txBody>
          </p:sp>
          <p:graphicFrame>
            <p:nvGraphicFramePr>
              <p:cNvPr id="1026" name="Object 1106"/>
              <p:cNvGraphicFramePr>
                <a:graphicFrameLocks noChangeAspect="1"/>
              </p:cNvGraphicFramePr>
              <p:nvPr/>
            </p:nvGraphicFramePr>
            <p:xfrm>
              <a:off x="4372" y="2058"/>
              <a:ext cx="549" cy="411"/>
            </p:xfrm>
            <a:graphic>
              <a:graphicData uri="http://schemas.openxmlformats.org/presentationml/2006/ole">
                <mc:AlternateContent xmlns:mc="http://schemas.openxmlformats.org/markup-compatibility/2006">
                  <mc:Choice xmlns:v="urn:schemas-microsoft-com:vml" Requires="v">
                    <p:oleObj r:id="rId8" imgW="457200" imgH="279400" progId="Equation.3">
                      <p:embed/>
                    </p:oleObj>
                  </mc:Choice>
                  <mc:Fallback>
                    <p:oleObj r:id="rId8" imgW="457200" imgH="279400" progId="Equation.3">
                      <p:embed/>
                      <p:pic>
                        <p:nvPicPr>
                          <p:cNvPr id="1026" name="Object 11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2" y="2058"/>
                            <a:ext cx="549" cy="4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38" name="Rectangle 1052"/>
            <p:cNvSpPr>
              <a:spLocks noChangeArrowheads="1"/>
            </p:cNvSpPr>
            <p:nvPr/>
          </p:nvSpPr>
          <p:spPr bwMode="auto">
            <a:xfrm>
              <a:off x="431" y="1990"/>
              <a:ext cx="3799" cy="340"/>
            </a:xfrm>
            <a:prstGeom prst="rect">
              <a:avLst/>
            </a:prstGeom>
            <a:noFill/>
            <a:ln w="9525">
              <a:noFill/>
              <a:miter lim="800000"/>
              <a:headEnd/>
              <a:tailEnd/>
            </a:ln>
          </p:spPr>
          <p:txBody>
            <a:bodyPr wrap="none">
              <a:spAutoFit/>
            </a:bodyPr>
            <a:lstStyle/>
            <a:p>
              <a:pPr lvl="1">
                <a:lnSpc>
                  <a:spcPct val="105000"/>
                </a:lnSpc>
                <a:spcBef>
                  <a:spcPct val="25000"/>
                </a:spcBef>
                <a:buClr>
                  <a:schemeClr val="hlink"/>
                </a:buClr>
                <a:buSzPct val="55000"/>
                <a:buFont typeface="Wingdings" pitchFamily="2" charset="2"/>
                <a:buNone/>
              </a:pPr>
              <a:r>
                <a:rPr lang="zh-CN" altLang="en-US" sz="2800">
                  <a:ea typeface="华文新魏" pitchFamily="2" charset="-122"/>
                </a:rPr>
                <a:t>否则称为</a:t>
              </a:r>
              <a:r>
                <a:rPr lang="en-US" altLang="zh-CN" sz="2800">
                  <a:ea typeface="华文新魏" pitchFamily="2" charset="-122"/>
                </a:rPr>
                <a:t>Y</a:t>
              </a:r>
              <a:r>
                <a:rPr lang="zh-CN" altLang="en-US" sz="2800">
                  <a:ea typeface="华文新魏" pitchFamily="2" charset="-122"/>
                </a:rPr>
                <a:t>对</a:t>
              </a:r>
              <a:r>
                <a:rPr lang="en-US" altLang="zh-CN" sz="2800">
                  <a:ea typeface="华文新魏" pitchFamily="2" charset="-122"/>
                </a:rPr>
                <a:t>X</a:t>
              </a:r>
              <a:r>
                <a:rPr lang="zh-CN" altLang="en-US" sz="2800">
                  <a:ea typeface="华文新魏" pitchFamily="2" charset="-122"/>
                </a:rPr>
                <a:t>部分函数依赖，记作</a:t>
              </a:r>
            </a:p>
          </p:txBody>
        </p:sp>
      </p:grpSp>
      <p:sp>
        <p:nvSpPr>
          <p:cNvPr id="3" name="文本框 2">
            <a:extLst>
              <a:ext uri="{FF2B5EF4-FFF2-40B4-BE49-F238E27FC236}">
                <a16:creationId xmlns:a16="http://schemas.microsoft.com/office/drawing/2014/main" id="{34FC460C-E599-9D48-6291-6A0D85785854}"/>
              </a:ext>
            </a:extLst>
          </p:cNvPr>
          <p:cNvSpPr txBox="1"/>
          <p:nvPr/>
        </p:nvSpPr>
        <p:spPr>
          <a:xfrm>
            <a:off x="6269437" y="3870771"/>
            <a:ext cx="2685650"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400" dirty="0">
                <a:ea typeface="华文新魏" pitchFamily="2" charset="-122"/>
              </a:rPr>
              <a:t>完全地： </a:t>
            </a:r>
            <a:r>
              <a:rPr lang="en-US" altLang="zh-CN" sz="2400" dirty="0">
                <a:ea typeface="华文新魏" pitchFamily="2" charset="-122"/>
              </a:rPr>
              <a:t>Fully</a:t>
            </a:r>
          </a:p>
          <a:p>
            <a:r>
              <a:rPr lang="zh-CN" altLang="en-US" dirty="0">
                <a:ea typeface="华文新魏" pitchFamily="2" charset="-122"/>
              </a:rPr>
              <a:t>部分地： </a:t>
            </a:r>
            <a:r>
              <a:rPr lang="en-US" altLang="zh-CN" dirty="0">
                <a:ea typeface="华文新魏" pitchFamily="2" charset="-122"/>
              </a:rPr>
              <a:t>Partially</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defRPr/>
            </a:pPr>
            <a:r>
              <a:rPr lang="zh-CN" altLang="en-US" b="0"/>
              <a:t>传递函数依赖</a:t>
            </a:r>
          </a:p>
        </p:txBody>
      </p:sp>
      <p:sp>
        <p:nvSpPr>
          <p:cNvPr id="104451" name="Rectangle 3"/>
          <p:cNvSpPr>
            <a:spLocks noGrp="1" noChangeArrowheads="1"/>
          </p:cNvSpPr>
          <p:nvPr>
            <p:ph type="body" idx="1"/>
          </p:nvPr>
        </p:nvSpPr>
        <p:spPr/>
        <p:txBody>
          <a:bodyPr/>
          <a:lstStyle/>
          <a:p>
            <a:pPr eaLnBrk="1" hangingPunct="1">
              <a:lnSpc>
                <a:spcPct val="105000"/>
              </a:lnSpc>
              <a:spcBef>
                <a:spcPct val="25000"/>
              </a:spcBef>
              <a:defRPr/>
            </a:pPr>
            <a:endParaRPr lang="zh-CN" altLang="en-US" b="1"/>
          </a:p>
          <a:p>
            <a:pPr lvl="1" eaLnBrk="1" hangingPunct="1">
              <a:lnSpc>
                <a:spcPct val="105000"/>
              </a:lnSpc>
              <a:spcBef>
                <a:spcPct val="25000"/>
              </a:spcBef>
              <a:buFont typeface="Wingdings" pitchFamily="2" charset="2"/>
              <a:buNone/>
              <a:defRPr/>
            </a:pPr>
            <a:endParaRPr lang="zh-CN" altLang="en-US"/>
          </a:p>
          <a:p>
            <a:pPr lvl="1" eaLnBrk="1" hangingPunct="1">
              <a:lnSpc>
                <a:spcPct val="105000"/>
              </a:lnSpc>
              <a:spcBef>
                <a:spcPct val="25000"/>
              </a:spcBef>
              <a:buFont typeface="Wingdings" pitchFamily="2" charset="2"/>
              <a:buNone/>
              <a:defRPr/>
            </a:pPr>
            <a:endParaRPr lang="zh-CN" altLang="en-US"/>
          </a:p>
          <a:p>
            <a:pPr lvl="1" eaLnBrk="1" hangingPunct="1">
              <a:lnSpc>
                <a:spcPct val="105000"/>
              </a:lnSpc>
              <a:spcBef>
                <a:spcPct val="25000"/>
              </a:spcBef>
              <a:buFont typeface="Wingdings" pitchFamily="2" charset="2"/>
              <a:buNone/>
              <a:defRPr/>
            </a:pPr>
            <a:endParaRPr lang="zh-CN" altLang="en-US"/>
          </a:p>
          <a:p>
            <a:pPr eaLnBrk="1" hangingPunct="1">
              <a:defRPr/>
            </a:pPr>
            <a:endParaRPr lang="zh-CN" altLang="en-US"/>
          </a:p>
        </p:txBody>
      </p:sp>
      <p:sp>
        <p:nvSpPr>
          <p:cNvPr id="67589" name="Rectangle 15"/>
          <p:cNvSpPr>
            <a:spLocks noChangeArrowheads="1"/>
          </p:cNvSpPr>
          <p:nvPr/>
        </p:nvSpPr>
        <p:spPr bwMode="auto">
          <a:xfrm>
            <a:off x="2386013" y="4005263"/>
            <a:ext cx="4371975" cy="539750"/>
          </a:xfrm>
          <a:prstGeom prst="rect">
            <a:avLst/>
          </a:prstGeom>
          <a:noFill/>
          <a:ln w="9525">
            <a:noFill/>
            <a:miter lim="800000"/>
            <a:headEnd/>
            <a:tailEnd/>
          </a:ln>
        </p:spPr>
        <p:txBody>
          <a:bodyPr wrap="none">
            <a:spAutoFit/>
          </a:bodyPr>
          <a:lstStyle/>
          <a:p>
            <a:pPr lvl="1">
              <a:lnSpc>
                <a:spcPct val="105000"/>
              </a:lnSpc>
              <a:spcBef>
                <a:spcPct val="20000"/>
              </a:spcBef>
              <a:buClr>
                <a:schemeClr val="hlink"/>
              </a:buClr>
              <a:buSzPct val="55000"/>
              <a:buFont typeface="Wingdings" pitchFamily="2" charset="2"/>
              <a:buNone/>
            </a:pPr>
            <a:r>
              <a:rPr lang="en-US" altLang="zh-CN" sz="2800">
                <a:ea typeface="华文新魏" pitchFamily="2" charset="-122"/>
              </a:rPr>
              <a:t>S# </a:t>
            </a:r>
            <a:r>
              <a:rPr lang="en-US" altLang="zh-CN" sz="2800" b="1">
                <a:ea typeface="华文新魏" pitchFamily="2" charset="-122"/>
                <a:sym typeface="Symbol" pitchFamily="18" charset="2"/>
              </a:rPr>
              <a:t></a:t>
            </a:r>
            <a:r>
              <a:rPr lang="en-US" altLang="zh-CN" sz="2800">
                <a:ea typeface="华文新魏" pitchFamily="2" charset="-122"/>
              </a:rPr>
              <a:t> SD，SD </a:t>
            </a:r>
            <a:r>
              <a:rPr lang="en-US" altLang="zh-CN" sz="2800" b="1">
                <a:ea typeface="华文新魏" pitchFamily="2" charset="-122"/>
                <a:sym typeface="Symbol" pitchFamily="18" charset="2"/>
              </a:rPr>
              <a:t></a:t>
            </a:r>
            <a:r>
              <a:rPr lang="en-US" altLang="zh-CN" sz="2800">
                <a:ea typeface="华文新魏" pitchFamily="2" charset="-122"/>
              </a:rPr>
              <a:t> DEAN</a:t>
            </a:r>
          </a:p>
        </p:txBody>
      </p:sp>
      <p:grpSp>
        <p:nvGrpSpPr>
          <p:cNvPr id="67590" name="Group 21"/>
          <p:cNvGrpSpPr>
            <a:grpSpLocks/>
          </p:cNvGrpSpPr>
          <p:nvPr/>
        </p:nvGrpSpPr>
        <p:grpSpPr bwMode="auto">
          <a:xfrm>
            <a:off x="1187450" y="1628775"/>
            <a:ext cx="6550025" cy="2070100"/>
            <a:chOff x="748" y="1026"/>
            <a:chExt cx="4126" cy="1304"/>
          </a:xfrm>
        </p:grpSpPr>
        <p:sp>
          <p:nvSpPr>
            <p:cNvPr id="67592" name="Rectangle 11"/>
            <p:cNvSpPr>
              <a:spLocks noChangeArrowheads="1"/>
            </p:cNvSpPr>
            <p:nvPr/>
          </p:nvSpPr>
          <p:spPr bwMode="auto">
            <a:xfrm>
              <a:off x="748" y="1026"/>
              <a:ext cx="2206" cy="340"/>
            </a:xfrm>
            <a:prstGeom prst="rect">
              <a:avLst/>
            </a:prstGeom>
            <a:noFill/>
            <a:ln w="9525">
              <a:noFill/>
              <a:miter lim="800000"/>
              <a:headEnd/>
              <a:tailEnd/>
            </a:ln>
          </p:spPr>
          <p:txBody>
            <a:bodyPr wrap="none">
              <a:spAutoFit/>
            </a:bodyPr>
            <a:lstStyle/>
            <a:p>
              <a:pPr lvl="1">
                <a:lnSpc>
                  <a:spcPct val="105000"/>
                </a:lnSpc>
                <a:spcBef>
                  <a:spcPct val="25000"/>
                </a:spcBef>
                <a:buClr>
                  <a:schemeClr val="hlink"/>
                </a:buClr>
                <a:buSzPct val="55000"/>
                <a:buFont typeface="Wingdings" pitchFamily="2" charset="2"/>
                <a:buNone/>
              </a:pPr>
              <a:r>
                <a:rPr lang="zh-CN" altLang="en-US" sz="2800">
                  <a:ea typeface="华文新魏" pitchFamily="2" charset="-122"/>
                </a:rPr>
                <a:t>在</a:t>
              </a:r>
              <a:r>
                <a:rPr lang="en-US" altLang="zh-CN" sz="2800">
                  <a:ea typeface="华文新魏" pitchFamily="2" charset="-122"/>
                </a:rPr>
                <a:t>R(U)</a:t>
              </a:r>
              <a:r>
                <a:rPr lang="zh-CN" altLang="en-US" sz="2800">
                  <a:ea typeface="华文新魏" pitchFamily="2" charset="-122"/>
                </a:rPr>
                <a:t>中，如果：</a:t>
              </a:r>
            </a:p>
          </p:txBody>
        </p:sp>
        <p:sp>
          <p:nvSpPr>
            <p:cNvPr id="67593" name="Rectangle 13"/>
            <p:cNvSpPr>
              <a:spLocks noChangeArrowheads="1"/>
            </p:cNvSpPr>
            <p:nvPr/>
          </p:nvSpPr>
          <p:spPr bwMode="auto">
            <a:xfrm>
              <a:off x="793" y="1990"/>
              <a:ext cx="2675" cy="340"/>
            </a:xfrm>
            <a:prstGeom prst="rect">
              <a:avLst/>
            </a:prstGeom>
            <a:noFill/>
            <a:ln w="9525">
              <a:noFill/>
              <a:miter lim="800000"/>
              <a:headEnd/>
              <a:tailEnd/>
            </a:ln>
          </p:spPr>
          <p:txBody>
            <a:bodyPr wrap="none">
              <a:spAutoFit/>
            </a:bodyPr>
            <a:lstStyle/>
            <a:p>
              <a:pPr lvl="1">
                <a:lnSpc>
                  <a:spcPct val="105000"/>
                </a:lnSpc>
                <a:spcBef>
                  <a:spcPct val="25000"/>
                </a:spcBef>
                <a:buClr>
                  <a:schemeClr val="hlink"/>
                </a:buClr>
                <a:buSzPct val="55000"/>
                <a:buFont typeface="Wingdings" pitchFamily="2" charset="2"/>
                <a:buNone/>
              </a:pPr>
              <a:r>
                <a:rPr lang="zh-CN" altLang="en-US" sz="2800">
                  <a:ea typeface="华文新魏" pitchFamily="2" charset="-122"/>
                </a:rPr>
                <a:t>则称</a:t>
              </a:r>
              <a:r>
                <a:rPr lang="en-US" altLang="zh-CN" sz="2800">
                  <a:ea typeface="华文新魏" pitchFamily="2" charset="-122"/>
                </a:rPr>
                <a:t>Z</a:t>
              </a:r>
              <a:r>
                <a:rPr lang="zh-CN" altLang="en-US" sz="2800">
                  <a:ea typeface="华文新魏" pitchFamily="2" charset="-122"/>
                </a:rPr>
                <a:t>对</a:t>
              </a:r>
              <a:r>
                <a:rPr lang="en-US" altLang="zh-CN" sz="2800">
                  <a:ea typeface="华文新魏" pitchFamily="2" charset="-122"/>
                </a:rPr>
                <a:t>X</a:t>
              </a:r>
              <a:r>
                <a:rPr lang="zh-CN" altLang="en-US" sz="2800">
                  <a:ea typeface="华文新魏" pitchFamily="2" charset="-122"/>
                </a:rPr>
                <a:t>传递函数依赖</a:t>
              </a:r>
            </a:p>
          </p:txBody>
        </p:sp>
        <p:grpSp>
          <p:nvGrpSpPr>
            <p:cNvPr id="67594" name="Group 20"/>
            <p:cNvGrpSpPr>
              <a:grpSpLocks/>
            </p:cNvGrpSpPr>
            <p:nvPr/>
          </p:nvGrpSpPr>
          <p:grpSpPr bwMode="auto">
            <a:xfrm>
              <a:off x="833" y="1525"/>
              <a:ext cx="4041" cy="368"/>
              <a:chOff x="833" y="1525"/>
              <a:chExt cx="4041" cy="368"/>
            </a:xfrm>
          </p:grpSpPr>
          <p:sp>
            <p:nvSpPr>
              <p:cNvPr id="104453" name="Rectangle 5"/>
              <p:cNvSpPr>
                <a:spLocks noChangeArrowheads="1"/>
              </p:cNvSpPr>
              <p:nvPr/>
            </p:nvSpPr>
            <p:spPr bwMode="auto">
              <a:xfrm>
                <a:off x="833" y="1525"/>
                <a:ext cx="4041" cy="368"/>
              </a:xfrm>
              <a:prstGeom prst="rect">
                <a:avLst/>
              </a:prstGeom>
              <a:noFill/>
              <a:ln w="9525">
                <a:noFill/>
                <a:miter lim="800000"/>
                <a:headEnd/>
                <a:tailEnd/>
              </a:ln>
              <a:effectLst/>
            </p:spPr>
            <p:txBody>
              <a:bodyPr wrap="none">
                <a:spAutoFit/>
              </a:bodyPr>
              <a:lstStyle/>
              <a:p>
                <a:pPr>
                  <a:defRPr/>
                </a:pPr>
                <a:r>
                  <a:rPr lang="en-US" altLang="zh-CN" sz="3200" dirty="0">
                    <a:effectLst>
                      <a:outerShdw blurRad="38100" dist="38100" dir="2700000" algn="tl">
                        <a:srgbClr val="C0C0C0"/>
                      </a:outerShdw>
                    </a:effectLst>
                    <a:ea typeface="华文行楷" pitchFamily="2" charset="-122"/>
                    <a:sym typeface="Symbol" pitchFamily="18" charset="2"/>
                  </a:rPr>
                  <a:t>X </a:t>
                </a:r>
                <a:r>
                  <a:rPr lang="en-US" altLang="zh-CN" sz="3200" b="1" dirty="0">
                    <a:effectLst>
                      <a:outerShdw blurRad="38100" dist="38100" dir="2700000" algn="tl">
                        <a:srgbClr val="C0C0C0"/>
                      </a:outerShdw>
                    </a:effectLst>
                    <a:ea typeface="华文行楷" pitchFamily="2" charset="-122"/>
                    <a:sym typeface="Symbol" pitchFamily="18" charset="2"/>
                  </a:rPr>
                  <a:t> </a:t>
                </a:r>
                <a:r>
                  <a:rPr lang="en-US" altLang="zh-CN" sz="3200" dirty="0">
                    <a:effectLst>
                      <a:outerShdw blurRad="38100" dist="38100" dir="2700000" algn="tl">
                        <a:srgbClr val="C0C0C0"/>
                      </a:outerShdw>
                    </a:effectLst>
                    <a:ea typeface="华文行楷" pitchFamily="2" charset="-122"/>
                    <a:sym typeface="Symbol" pitchFamily="18" charset="2"/>
                  </a:rPr>
                  <a:t>Y</a:t>
                </a:r>
                <a:r>
                  <a:rPr lang="en-US" altLang="zh-CN" sz="3200" dirty="0">
                    <a:effectLst>
                      <a:outerShdw blurRad="38100" dist="38100" dir="2700000" algn="tl">
                        <a:srgbClr val="C0C0C0"/>
                      </a:outerShdw>
                    </a:effectLst>
                    <a:ea typeface="华文行楷" pitchFamily="2" charset="-122"/>
                  </a:rPr>
                  <a:t>，Y </a:t>
                </a:r>
                <a:r>
                  <a:rPr lang="en-US" altLang="zh-CN" sz="3200" b="1" dirty="0">
                    <a:effectLst>
                      <a:outerShdw blurRad="38100" dist="38100" dir="2700000" algn="tl">
                        <a:srgbClr val="C0C0C0"/>
                      </a:outerShdw>
                    </a:effectLst>
                    <a:ea typeface="华文行楷" pitchFamily="2" charset="-122"/>
                    <a:sym typeface="Symbol" pitchFamily="18" charset="2"/>
                  </a:rPr>
                  <a:t></a:t>
                </a:r>
                <a:r>
                  <a:rPr lang="en-US" altLang="zh-CN" sz="3200" dirty="0">
                    <a:effectLst>
                      <a:outerShdw blurRad="38100" dist="38100" dir="2700000" algn="tl">
                        <a:srgbClr val="C0C0C0"/>
                      </a:outerShdw>
                    </a:effectLst>
                    <a:ea typeface="华文行楷" pitchFamily="2" charset="-122"/>
                  </a:rPr>
                  <a:t> Z，</a:t>
                </a:r>
                <a:r>
                  <a:rPr lang="en-US" altLang="zh-CN" sz="3200" dirty="0">
                    <a:effectLst>
                      <a:outerShdw blurRad="38100" dist="38100" dir="2700000" algn="tl">
                        <a:srgbClr val="C0C0C0"/>
                      </a:outerShdw>
                    </a:effectLst>
                    <a:highlight>
                      <a:srgbClr val="FFFF00"/>
                    </a:highlight>
                    <a:ea typeface="华文行楷" pitchFamily="2" charset="-122"/>
                  </a:rPr>
                  <a:t>Y </a:t>
                </a:r>
                <a:r>
                  <a:rPr lang="en-US" altLang="zh-CN" sz="3200" b="1" dirty="0">
                    <a:effectLst>
                      <a:outerShdw blurRad="38100" dist="38100" dir="2700000" algn="tl">
                        <a:srgbClr val="C0C0C0"/>
                      </a:outerShdw>
                    </a:effectLst>
                    <a:highlight>
                      <a:srgbClr val="FFFF00"/>
                    </a:highlight>
                    <a:ea typeface="华文行楷" pitchFamily="2" charset="-122"/>
                    <a:sym typeface="Symbol" pitchFamily="18" charset="2"/>
                  </a:rPr>
                  <a:t></a:t>
                </a:r>
                <a:r>
                  <a:rPr lang="en-US" altLang="zh-CN" sz="3200" dirty="0">
                    <a:effectLst>
                      <a:outerShdw blurRad="38100" dist="38100" dir="2700000" algn="tl">
                        <a:srgbClr val="C0C0C0"/>
                      </a:outerShdw>
                    </a:effectLst>
                    <a:highlight>
                      <a:srgbClr val="FFFF00"/>
                    </a:highlight>
                    <a:ea typeface="华文行楷" pitchFamily="2" charset="-122"/>
                  </a:rPr>
                  <a:t> X</a:t>
                </a:r>
                <a:r>
                  <a:rPr lang="en-US" altLang="zh-CN" sz="3200" dirty="0">
                    <a:effectLst>
                      <a:outerShdw blurRad="38100" dist="38100" dir="2700000" algn="tl">
                        <a:srgbClr val="C0C0C0"/>
                      </a:outerShdw>
                    </a:effectLst>
                    <a:ea typeface="华文行楷" pitchFamily="2" charset="-122"/>
                  </a:rPr>
                  <a:t>，</a:t>
                </a:r>
                <a:r>
                  <a:rPr lang="zh-CN" altLang="en-US" sz="3200" dirty="0">
                    <a:effectLst>
                      <a:outerShdw blurRad="38100" dist="38100" dir="2700000" algn="tl">
                        <a:srgbClr val="C0C0C0"/>
                      </a:outerShdw>
                    </a:effectLst>
                    <a:ea typeface="华文行楷" pitchFamily="2" charset="-122"/>
                  </a:rPr>
                  <a:t>且</a:t>
                </a:r>
                <a:r>
                  <a:rPr lang="en-US" altLang="zh-CN" sz="3200" dirty="0">
                    <a:effectLst>
                      <a:outerShdw blurRad="38100" dist="38100" dir="2700000" algn="tl">
                        <a:srgbClr val="C0C0C0"/>
                      </a:outerShdw>
                    </a:effectLst>
                    <a:ea typeface="华文行楷" pitchFamily="2" charset="-122"/>
                  </a:rPr>
                  <a:t>Z </a:t>
                </a:r>
                <a:r>
                  <a:rPr lang="en-US" altLang="zh-CN" sz="3200" dirty="0">
                    <a:effectLst>
                      <a:outerShdw blurRad="38100" dist="38100" dir="2700000" algn="tl">
                        <a:srgbClr val="C0C0C0"/>
                      </a:outerShdw>
                    </a:effectLst>
                    <a:ea typeface="华文行楷" pitchFamily="2" charset="-122"/>
                    <a:sym typeface="Symbol" pitchFamily="18" charset="2"/>
                  </a:rPr>
                  <a:t></a:t>
                </a:r>
                <a:r>
                  <a:rPr lang="en-US" altLang="zh-CN" sz="3200" dirty="0">
                    <a:effectLst>
                      <a:outerShdw blurRad="38100" dist="38100" dir="2700000" algn="tl">
                        <a:srgbClr val="C0C0C0"/>
                      </a:outerShdw>
                    </a:effectLst>
                    <a:ea typeface="华文行楷" pitchFamily="2" charset="-122"/>
                  </a:rPr>
                  <a:t> Y</a:t>
                </a:r>
                <a:endParaRPr lang="zh-CN" altLang="en-US" sz="3200" dirty="0">
                  <a:effectLst>
                    <a:outerShdw blurRad="38100" dist="38100" dir="2700000" algn="tl">
                      <a:srgbClr val="C0C0C0"/>
                    </a:outerShdw>
                  </a:effectLst>
                  <a:ea typeface="华文行楷" pitchFamily="2" charset="-122"/>
                </a:endParaRPr>
              </a:p>
            </p:txBody>
          </p:sp>
          <p:sp>
            <p:nvSpPr>
              <p:cNvPr id="67596" name="Line 6"/>
              <p:cNvSpPr>
                <a:spLocks noChangeShapeType="1"/>
              </p:cNvSpPr>
              <p:nvPr/>
            </p:nvSpPr>
            <p:spPr bwMode="auto">
              <a:xfrm>
                <a:off x="3179" y="1627"/>
                <a:ext cx="96" cy="192"/>
              </a:xfrm>
              <a:prstGeom prst="line">
                <a:avLst/>
              </a:prstGeom>
              <a:noFill/>
              <a:ln w="28575">
                <a:solidFill>
                  <a:schemeClr val="tx1"/>
                </a:solidFill>
                <a:round/>
                <a:headEnd/>
                <a:tailEnd/>
              </a:ln>
            </p:spPr>
            <p:txBody>
              <a:bodyPr/>
              <a:lstStyle/>
              <a:p>
                <a:endParaRPr lang="zh-CN" altLang="en-US"/>
              </a:p>
            </p:txBody>
          </p:sp>
          <p:sp>
            <p:nvSpPr>
              <p:cNvPr id="67597" name="Line 19"/>
              <p:cNvSpPr>
                <a:spLocks noChangeShapeType="1"/>
              </p:cNvSpPr>
              <p:nvPr/>
            </p:nvSpPr>
            <p:spPr bwMode="auto">
              <a:xfrm>
                <a:off x="4377" y="1612"/>
                <a:ext cx="136" cy="227"/>
              </a:xfrm>
              <a:prstGeom prst="line">
                <a:avLst/>
              </a:prstGeom>
              <a:noFill/>
              <a:ln w="28575">
                <a:solidFill>
                  <a:schemeClr val="tx1"/>
                </a:solidFill>
                <a:round/>
                <a:headEnd/>
                <a:tailEnd/>
              </a:ln>
            </p:spPr>
            <p:txBody>
              <a:bodyPr/>
              <a:lstStyle/>
              <a:p>
                <a:endParaRPr lang="zh-CN" altLang="en-US"/>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zh-CN" altLang="en-US" dirty="0"/>
              <a:t>键之大观园</a:t>
            </a:r>
          </a:p>
        </p:txBody>
      </p:sp>
      <p:sp>
        <p:nvSpPr>
          <p:cNvPr id="15365" name="Rectangle 5"/>
          <p:cNvSpPr>
            <a:spLocks noChangeArrowheads="1"/>
          </p:cNvSpPr>
          <p:nvPr/>
        </p:nvSpPr>
        <p:spPr bwMode="auto">
          <a:xfrm>
            <a:off x="323850" y="1531938"/>
            <a:ext cx="8458200" cy="946150"/>
          </a:xfrm>
          <a:prstGeom prst="rect">
            <a:avLst/>
          </a:prstGeom>
          <a:solidFill>
            <a:schemeClr val="bg1"/>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a:spAutoFit/>
            <a:flatTx/>
          </a:bodyPr>
          <a:lstStyle/>
          <a:p>
            <a:pPr>
              <a:defRPr/>
            </a:pPr>
            <a:r>
              <a:rPr lang="zh-CN" altLang="en-US" sz="2800" b="1" dirty="0">
                <a:solidFill>
                  <a:srgbClr val="FF3300"/>
                </a:solidFill>
                <a:effectLst>
                  <a:outerShdw blurRad="38100" dist="38100" dir="2700000" algn="tl">
                    <a:srgbClr val="000000"/>
                  </a:outerShdw>
                </a:effectLst>
                <a:ea typeface="华文行楷" pitchFamily="2" charset="-122"/>
              </a:rPr>
              <a:t>超键</a:t>
            </a:r>
            <a:r>
              <a:rPr lang="zh-CN" altLang="en-US" sz="2800" dirty="0">
                <a:solidFill>
                  <a:schemeClr val="folHlink"/>
                </a:solidFill>
                <a:effectLst>
                  <a:outerShdw blurRad="38100" dist="38100" dir="2700000" algn="tl">
                    <a:srgbClr val="000000"/>
                  </a:outerShdw>
                </a:effectLst>
                <a:ea typeface="华文行楷" pitchFamily="2" charset="-122"/>
              </a:rPr>
              <a:t>：</a:t>
            </a:r>
            <a:r>
              <a:rPr lang="zh-CN" altLang="en-US" sz="2800" dirty="0">
                <a:effectLst>
                  <a:outerShdw blurRad="38100" dist="38100" dir="2700000" algn="tl">
                    <a:srgbClr val="FFFFFF"/>
                  </a:outerShdw>
                </a:effectLst>
                <a:ea typeface="华文行楷" pitchFamily="2" charset="-122"/>
              </a:rPr>
              <a:t>设</a:t>
            </a:r>
            <a:r>
              <a:rPr lang="en-US" altLang="zh-CN" sz="2800" dirty="0">
                <a:effectLst>
                  <a:outerShdw blurRad="38100" dist="38100" dir="2700000" algn="tl">
                    <a:srgbClr val="FFFFFF"/>
                  </a:outerShdw>
                </a:effectLst>
                <a:ea typeface="华文行楷" pitchFamily="2" charset="-122"/>
              </a:rPr>
              <a:t>K</a:t>
            </a:r>
            <a:r>
              <a:rPr lang="zh-CN" altLang="en-US" sz="2800" dirty="0">
                <a:effectLst>
                  <a:outerShdw blurRad="38100" dist="38100" dir="2700000" algn="tl">
                    <a:srgbClr val="FFFFFF"/>
                  </a:outerShdw>
                </a:effectLst>
                <a:ea typeface="华文行楷" pitchFamily="2" charset="-122"/>
              </a:rPr>
              <a:t>为</a:t>
            </a:r>
            <a:r>
              <a:rPr lang="en-US" altLang="zh-CN" sz="2800" dirty="0">
                <a:effectLst>
                  <a:outerShdw blurRad="38100" dist="38100" dir="2700000" algn="tl">
                    <a:srgbClr val="FFFFFF"/>
                  </a:outerShdw>
                </a:effectLst>
                <a:ea typeface="华文行楷" pitchFamily="2" charset="-122"/>
              </a:rPr>
              <a:t>R&lt; U , F &gt;</a:t>
            </a:r>
            <a:r>
              <a:rPr lang="zh-CN" altLang="en-US" sz="2800" dirty="0">
                <a:effectLst>
                  <a:outerShdw blurRad="38100" dist="38100" dir="2700000" algn="tl">
                    <a:srgbClr val="FFFFFF"/>
                  </a:outerShdw>
                </a:effectLst>
                <a:ea typeface="华文行楷" pitchFamily="2" charset="-122"/>
              </a:rPr>
              <a:t>的属性或属性组，若</a:t>
            </a:r>
            <a:r>
              <a:rPr lang="en-US" altLang="zh-CN" sz="2800" dirty="0">
                <a:effectLst>
                  <a:outerShdw blurRad="38100" dist="38100" dir="2700000" algn="tl">
                    <a:srgbClr val="FFFFFF"/>
                  </a:outerShdw>
                </a:effectLst>
                <a:ea typeface="华文行楷" pitchFamily="2" charset="-122"/>
              </a:rPr>
              <a:t>K</a:t>
            </a:r>
            <a:r>
              <a:rPr lang="en-US" altLang="zh-CN" sz="2800" b="1" dirty="0">
                <a:effectLst>
                  <a:outerShdw blurRad="38100" dist="38100" dir="2700000" algn="tl">
                    <a:srgbClr val="FFFFFF"/>
                  </a:outerShdw>
                </a:effectLst>
                <a:ea typeface="华文行楷" pitchFamily="2" charset="-122"/>
                <a:sym typeface="Symbol" pitchFamily="18" charset="2"/>
              </a:rPr>
              <a:t></a:t>
            </a:r>
            <a:r>
              <a:rPr lang="en-US" altLang="zh-CN" sz="2800" dirty="0">
                <a:effectLst>
                  <a:outerShdw blurRad="38100" dist="38100" dir="2700000" algn="tl">
                    <a:srgbClr val="FFFFFF"/>
                  </a:outerShdw>
                </a:effectLst>
                <a:ea typeface="华文行楷" pitchFamily="2" charset="-122"/>
              </a:rPr>
              <a:t> U，</a:t>
            </a:r>
            <a:r>
              <a:rPr lang="zh-CN" altLang="en-US" sz="2800" dirty="0">
                <a:effectLst>
                  <a:outerShdw blurRad="38100" dist="38100" dir="2700000" algn="tl">
                    <a:srgbClr val="FFFFFF"/>
                  </a:outerShdw>
                </a:effectLst>
                <a:ea typeface="华文行楷" pitchFamily="2" charset="-122"/>
              </a:rPr>
              <a:t>则称</a:t>
            </a:r>
            <a:r>
              <a:rPr lang="en-US" altLang="zh-CN" sz="2800" dirty="0">
                <a:effectLst>
                  <a:outerShdw blurRad="38100" dist="38100" dir="2700000" algn="tl">
                    <a:srgbClr val="FFFFFF"/>
                  </a:outerShdw>
                </a:effectLst>
                <a:ea typeface="华文行楷" pitchFamily="2" charset="-122"/>
              </a:rPr>
              <a:t>K</a:t>
            </a:r>
            <a:r>
              <a:rPr lang="zh-CN" altLang="en-US" sz="2800" dirty="0">
                <a:effectLst>
                  <a:outerShdw blurRad="38100" dist="38100" dir="2700000" algn="tl">
                    <a:srgbClr val="FFFFFF"/>
                  </a:outerShdw>
                </a:effectLst>
                <a:ea typeface="华文行楷" pitchFamily="2" charset="-122"/>
              </a:rPr>
              <a:t>为</a:t>
            </a:r>
            <a:r>
              <a:rPr lang="en-US" altLang="zh-CN" sz="2800" dirty="0">
                <a:effectLst>
                  <a:outerShdw blurRad="38100" dist="38100" dir="2700000" algn="tl">
                    <a:srgbClr val="FFFFFF"/>
                  </a:outerShdw>
                </a:effectLst>
                <a:ea typeface="华文行楷" pitchFamily="2" charset="-122"/>
              </a:rPr>
              <a:t>R</a:t>
            </a:r>
            <a:r>
              <a:rPr lang="zh-CN" altLang="en-US" sz="2800" dirty="0">
                <a:effectLst>
                  <a:outerShdw blurRad="38100" dist="38100" dir="2700000" algn="tl">
                    <a:srgbClr val="FFFFFF"/>
                  </a:outerShdw>
                </a:effectLst>
                <a:ea typeface="华文行楷" pitchFamily="2" charset="-122"/>
              </a:rPr>
              <a:t>的超键</a:t>
            </a:r>
          </a:p>
        </p:txBody>
      </p:sp>
      <p:grpSp>
        <p:nvGrpSpPr>
          <p:cNvPr id="2053" name="Group 13"/>
          <p:cNvGrpSpPr>
            <a:grpSpLocks/>
          </p:cNvGrpSpPr>
          <p:nvPr/>
        </p:nvGrpSpPr>
        <p:grpSpPr bwMode="auto">
          <a:xfrm>
            <a:off x="323850" y="2890838"/>
            <a:ext cx="8458200" cy="1171575"/>
            <a:chOff x="288" y="1538"/>
            <a:chExt cx="5328" cy="738"/>
          </a:xfrm>
        </p:grpSpPr>
        <p:sp>
          <p:nvSpPr>
            <p:cNvPr id="15366" name="Rectangle 6"/>
            <p:cNvSpPr>
              <a:spLocks noChangeArrowheads="1"/>
            </p:cNvSpPr>
            <p:nvPr/>
          </p:nvSpPr>
          <p:spPr bwMode="auto">
            <a:xfrm>
              <a:off x="288" y="1680"/>
              <a:ext cx="5328" cy="596"/>
            </a:xfrm>
            <a:prstGeom prst="rect">
              <a:avLst/>
            </a:prstGeom>
            <a:solidFill>
              <a:schemeClr val="bg1"/>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a:spAutoFit/>
              <a:flatTx/>
            </a:bodyPr>
            <a:lstStyle/>
            <a:p>
              <a:pPr>
                <a:defRPr/>
              </a:pPr>
              <a:r>
                <a:rPr lang="zh-CN" altLang="en-US" sz="2800" b="1" dirty="0">
                  <a:solidFill>
                    <a:srgbClr val="FF3300"/>
                  </a:solidFill>
                  <a:effectLst>
                    <a:outerShdw blurRad="38100" dist="38100" dir="2700000" algn="tl">
                      <a:srgbClr val="000000"/>
                    </a:outerShdw>
                  </a:effectLst>
                  <a:ea typeface="华文行楷" pitchFamily="2" charset="-122"/>
                </a:rPr>
                <a:t>候选码</a:t>
              </a:r>
              <a:r>
                <a:rPr lang="zh-CN" altLang="en-US" sz="2800" dirty="0">
                  <a:solidFill>
                    <a:schemeClr val="folHlink"/>
                  </a:solidFill>
                  <a:effectLst>
                    <a:outerShdw blurRad="38100" dist="38100" dir="2700000" algn="tl">
                      <a:srgbClr val="000000"/>
                    </a:outerShdw>
                  </a:effectLst>
                  <a:ea typeface="华文行楷" pitchFamily="2" charset="-122"/>
                </a:rPr>
                <a:t>：</a:t>
              </a:r>
              <a:r>
                <a:rPr lang="zh-CN" altLang="en-US" sz="2800" dirty="0">
                  <a:effectLst>
                    <a:outerShdw blurRad="38100" dist="38100" dir="2700000" algn="tl">
                      <a:srgbClr val="FFFFFF"/>
                    </a:outerShdw>
                  </a:effectLst>
                  <a:ea typeface="华文行楷" pitchFamily="2" charset="-122"/>
                </a:rPr>
                <a:t>设</a:t>
              </a:r>
              <a:r>
                <a:rPr lang="en-US" altLang="zh-CN" sz="2800" dirty="0">
                  <a:effectLst>
                    <a:outerShdw blurRad="38100" dist="38100" dir="2700000" algn="tl">
                      <a:srgbClr val="FFFFFF"/>
                    </a:outerShdw>
                  </a:effectLst>
                  <a:ea typeface="华文行楷" pitchFamily="2" charset="-122"/>
                </a:rPr>
                <a:t>K</a:t>
              </a:r>
              <a:r>
                <a:rPr lang="zh-CN" altLang="en-US" sz="2800" dirty="0">
                  <a:effectLst>
                    <a:outerShdw blurRad="38100" dist="38100" dir="2700000" algn="tl">
                      <a:srgbClr val="FFFFFF"/>
                    </a:outerShdw>
                  </a:effectLst>
                  <a:ea typeface="华文行楷" pitchFamily="2" charset="-122"/>
                </a:rPr>
                <a:t>为</a:t>
              </a:r>
              <a:r>
                <a:rPr lang="en-US" altLang="zh-CN" sz="2800" dirty="0">
                  <a:effectLst>
                    <a:outerShdw blurRad="38100" dist="38100" dir="2700000" algn="tl">
                      <a:srgbClr val="FFFFFF"/>
                    </a:outerShdw>
                  </a:effectLst>
                  <a:ea typeface="华文行楷" pitchFamily="2" charset="-122"/>
                </a:rPr>
                <a:t>R&lt; U , F &gt;</a:t>
              </a:r>
              <a:r>
                <a:rPr lang="zh-CN" altLang="en-US" sz="2800" dirty="0">
                  <a:effectLst>
                    <a:outerShdw blurRad="38100" dist="38100" dir="2700000" algn="tl">
                      <a:srgbClr val="FFFFFF"/>
                    </a:outerShdw>
                  </a:effectLst>
                  <a:ea typeface="华文行楷" pitchFamily="2" charset="-122"/>
                </a:rPr>
                <a:t>的超码，若</a:t>
              </a:r>
              <a:r>
                <a:rPr lang="en-US" altLang="zh-CN" sz="2800" dirty="0">
                  <a:effectLst>
                    <a:outerShdw blurRad="38100" dist="38100" dir="2700000" algn="tl">
                      <a:srgbClr val="FFFFFF"/>
                    </a:outerShdw>
                  </a:effectLst>
                  <a:ea typeface="华文行楷" pitchFamily="2" charset="-122"/>
                </a:rPr>
                <a:t>K         U，</a:t>
              </a:r>
              <a:r>
                <a:rPr lang="zh-CN" altLang="en-US" sz="2800" dirty="0">
                  <a:effectLst>
                    <a:outerShdw blurRad="38100" dist="38100" dir="2700000" algn="tl">
                      <a:srgbClr val="FFFFFF"/>
                    </a:outerShdw>
                  </a:effectLst>
                  <a:ea typeface="华文行楷" pitchFamily="2" charset="-122"/>
                </a:rPr>
                <a:t>则称</a:t>
              </a:r>
              <a:r>
                <a:rPr lang="en-US" altLang="zh-CN" sz="2800" dirty="0">
                  <a:effectLst>
                    <a:outerShdw blurRad="38100" dist="38100" dir="2700000" algn="tl">
                      <a:srgbClr val="FFFFFF"/>
                    </a:outerShdw>
                  </a:effectLst>
                  <a:ea typeface="华文行楷" pitchFamily="2" charset="-122"/>
                </a:rPr>
                <a:t>K</a:t>
              </a:r>
              <a:r>
                <a:rPr lang="zh-CN" altLang="en-US" sz="2800" dirty="0">
                  <a:effectLst>
                    <a:outerShdw blurRad="38100" dist="38100" dir="2700000" algn="tl">
                      <a:srgbClr val="FFFFFF"/>
                    </a:outerShdw>
                  </a:effectLst>
                  <a:ea typeface="华文行楷" pitchFamily="2" charset="-122"/>
                </a:rPr>
                <a:t>为</a:t>
              </a:r>
              <a:r>
                <a:rPr lang="en-US" altLang="zh-CN" sz="2800" dirty="0">
                  <a:effectLst>
                    <a:outerShdw blurRad="38100" dist="38100" dir="2700000" algn="tl">
                      <a:srgbClr val="FFFFFF"/>
                    </a:outerShdw>
                  </a:effectLst>
                  <a:ea typeface="华文行楷" pitchFamily="2" charset="-122"/>
                </a:rPr>
                <a:t>R</a:t>
              </a:r>
              <a:r>
                <a:rPr lang="zh-CN" altLang="en-US" sz="2800" dirty="0">
                  <a:effectLst>
                    <a:outerShdw blurRad="38100" dist="38100" dir="2700000" algn="tl">
                      <a:srgbClr val="FFFFFF"/>
                    </a:outerShdw>
                  </a:effectLst>
                  <a:ea typeface="华文行楷" pitchFamily="2" charset="-122"/>
                </a:rPr>
                <a:t>的候选码</a:t>
              </a:r>
            </a:p>
          </p:txBody>
        </p:sp>
        <p:graphicFrame>
          <p:nvGraphicFramePr>
            <p:cNvPr id="2050" name="Object 148"/>
            <p:cNvGraphicFramePr>
              <a:graphicFrameLocks noChangeAspect="1"/>
            </p:cNvGraphicFramePr>
            <p:nvPr>
              <p:extLst>
                <p:ext uri="{D42A27DB-BD31-4B8C-83A1-F6EECF244321}">
                  <p14:modId xmlns:p14="http://schemas.microsoft.com/office/powerpoint/2010/main" val="2374606145"/>
                </p:ext>
              </p:extLst>
            </p:nvPr>
          </p:nvGraphicFramePr>
          <p:xfrm>
            <a:off x="4053" y="1538"/>
            <a:ext cx="592" cy="432"/>
          </p:xfrm>
          <a:graphic>
            <a:graphicData uri="http://schemas.openxmlformats.org/presentationml/2006/ole">
              <mc:AlternateContent xmlns:mc="http://schemas.openxmlformats.org/markup-compatibility/2006">
                <mc:Choice xmlns:v="urn:schemas-microsoft-com:vml" Requires="v">
                  <p:oleObj r:id="rId3" imgW="457200" imgH="279400" progId="Equation.3">
                    <p:embed/>
                  </p:oleObj>
                </mc:Choice>
                <mc:Fallback>
                  <p:oleObj r:id="rId3" imgW="457200" imgH="279400" progId="Equation.3">
                    <p:embed/>
                    <p:pic>
                      <p:nvPicPr>
                        <p:cNvPr id="2050" name="Object 1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3" y="1538"/>
                          <a:ext cx="592"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371" name="Rectangle 11"/>
          <p:cNvSpPr>
            <a:spLocks noChangeArrowheads="1"/>
          </p:cNvSpPr>
          <p:nvPr/>
        </p:nvSpPr>
        <p:spPr bwMode="auto">
          <a:xfrm>
            <a:off x="323850" y="4781550"/>
            <a:ext cx="8458200" cy="1815882"/>
          </a:xfrm>
          <a:prstGeom prst="rect">
            <a:avLst/>
          </a:prstGeom>
          <a:solidFill>
            <a:schemeClr val="bg1"/>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a:spAutoFit/>
            <a:flatTx/>
          </a:bodyPr>
          <a:lstStyle/>
          <a:p>
            <a:pPr>
              <a:defRPr/>
            </a:pPr>
            <a:r>
              <a:rPr lang="zh-CN" altLang="en-US" sz="2800" b="1" dirty="0">
                <a:solidFill>
                  <a:srgbClr val="FF3300"/>
                </a:solidFill>
                <a:effectLst>
                  <a:outerShdw blurRad="38100" dist="38100" dir="2700000" algn="tl">
                    <a:srgbClr val="000000"/>
                  </a:outerShdw>
                </a:effectLst>
                <a:ea typeface="华文行楷" pitchFamily="2" charset="-122"/>
              </a:rPr>
              <a:t>主属性（</a:t>
            </a:r>
            <a:r>
              <a:rPr lang="en-US" altLang="zh-CN" sz="2800" b="1" dirty="0">
                <a:solidFill>
                  <a:srgbClr val="FF3300"/>
                </a:solidFill>
                <a:effectLst>
                  <a:outerShdw blurRad="38100" dist="38100" dir="2700000" algn="tl">
                    <a:srgbClr val="000000"/>
                  </a:outerShdw>
                </a:effectLst>
                <a:ea typeface="华文行楷" pitchFamily="2" charset="-122"/>
              </a:rPr>
              <a:t>prime</a:t>
            </a:r>
            <a:r>
              <a:rPr lang="zh-CN" altLang="en-US" sz="2800" b="1" dirty="0">
                <a:solidFill>
                  <a:srgbClr val="FF3300"/>
                </a:solidFill>
                <a:effectLst>
                  <a:outerShdw blurRad="38100" dist="38100" dir="2700000" algn="tl">
                    <a:srgbClr val="000000"/>
                  </a:outerShdw>
                </a:effectLst>
                <a:ea typeface="华文行楷" pitchFamily="2" charset="-122"/>
              </a:rPr>
              <a:t> </a:t>
            </a:r>
            <a:r>
              <a:rPr lang="en-US" altLang="zh-CN" sz="2800" b="1" dirty="0">
                <a:solidFill>
                  <a:srgbClr val="FF3300"/>
                </a:solidFill>
                <a:effectLst>
                  <a:outerShdw blurRad="38100" dist="38100" dir="2700000" algn="tl">
                    <a:srgbClr val="000000"/>
                  </a:outerShdw>
                </a:effectLst>
                <a:ea typeface="华文行楷" pitchFamily="2" charset="-122"/>
              </a:rPr>
              <a:t>attribute</a:t>
            </a:r>
            <a:r>
              <a:rPr lang="zh-CN" altLang="en-US" sz="2800" b="1" dirty="0">
                <a:solidFill>
                  <a:srgbClr val="FF3300"/>
                </a:solidFill>
                <a:effectLst>
                  <a:outerShdw blurRad="38100" dist="38100" dir="2700000" algn="tl">
                    <a:srgbClr val="000000"/>
                  </a:outerShdw>
                </a:effectLst>
                <a:ea typeface="华文行楷" pitchFamily="2" charset="-122"/>
              </a:rPr>
              <a:t>）</a:t>
            </a:r>
            <a:r>
              <a:rPr lang="zh-CN" altLang="en-US" sz="2800" dirty="0">
                <a:solidFill>
                  <a:schemeClr val="folHlink"/>
                </a:solidFill>
                <a:effectLst>
                  <a:outerShdw blurRad="38100" dist="38100" dir="2700000" algn="tl">
                    <a:srgbClr val="000000"/>
                  </a:outerShdw>
                </a:effectLst>
                <a:ea typeface="华文行楷" pitchFamily="2" charset="-122"/>
              </a:rPr>
              <a:t>：</a:t>
            </a:r>
            <a:r>
              <a:rPr lang="zh-CN" altLang="en-US" sz="2800" dirty="0">
                <a:solidFill>
                  <a:schemeClr val="folHlink"/>
                </a:solidFill>
                <a:effectLst>
                  <a:outerShdw blurRad="38100" dist="38100" dir="2700000" algn="tl">
                    <a:srgbClr val="FFFFFF"/>
                  </a:outerShdw>
                </a:effectLst>
                <a:highlight>
                  <a:srgbClr val="FFFF00"/>
                </a:highlight>
                <a:ea typeface="华文行楷" pitchFamily="2" charset="-122"/>
              </a:rPr>
              <a:t>存在于任意</a:t>
            </a:r>
            <a:r>
              <a:rPr lang="zh-CN" altLang="en-US" sz="2800" dirty="0">
                <a:effectLst>
                  <a:outerShdw blurRad="38100" dist="38100" dir="2700000" algn="tl">
                    <a:srgbClr val="FFFFFF"/>
                  </a:outerShdw>
                </a:effectLst>
                <a:ea typeface="华文行楷" pitchFamily="2" charset="-122"/>
              </a:rPr>
              <a:t>一个候选码中的属性，都称作</a:t>
            </a:r>
            <a:r>
              <a:rPr lang="zh-CN" altLang="en-US" sz="2800" dirty="0">
                <a:effectLst>
                  <a:outerShdw blurRad="38100" dist="38100" dir="2700000" algn="tl">
                    <a:srgbClr val="FFFFFF"/>
                  </a:outerShdw>
                </a:effectLst>
                <a:highlight>
                  <a:srgbClr val="FFFF00"/>
                </a:highlight>
                <a:ea typeface="华文行楷" pitchFamily="2" charset="-122"/>
              </a:rPr>
              <a:t>主属性</a:t>
            </a:r>
            <a:r>
              <a:rPr lang="zh-CN" altLang="en-US" sz="2800" dirty="0">
                <a:effectLst>
                  <a:outerShdw blurRad="38100" dist="38100" dir="2700000" algn="tl">
                    <a:srgbClr val="FFFFFF"/>
                  </a:outerShdw>
                </a:effectLst>
                <a:ea typeface="华文行楷" pitchFamily="2" charset="-122"/>
              </a:rPr>
              <a:t>，其它属性（即不存在与任何候选码中的属性）称为 </a:t>
            </a:r>
            <a:r>
              <a:rPr lang="zh-CN" altLang="en-US" sz="2800" dirty="0">
                <a:effectLst>
                  <a:outerShdw blurRad="38100" dist="38100" dir="2700000" algn="tl">
                    <a:srgbClr val="FFFFFF"/>
                  </a:outerShdw>
                </a:effectLst>
                <a:highlight>
                  <a:srgbClr val="FFFF00"/>
                </a:highlight>
                <a:ea typeface="华文行楷" pitchFamily="2" charset="-122"/>
              </a:rPr>
              <a:t>非主属性</a:t>
            </a:r>
            <a:r>
              <a:rPr lang="zh-CN" altLang="en-US" sz="2800" dirty="0">
                <a:effectLst>
                  <a:outerShdw blurRad="38100" dist="38100" dir="2700000" algn="tl">
                    <a:srgbClr val="FFFFFF"/>
                  </a:outerShdw>
                </a:effectLst>
                <a:ea typeface="华文行楷" pitchFamily="2" charset="-122"/>
              </a:rPr>
              <a:t>（</a:t>
            </a:r>
            <a:r>
              <a:rPr lang="en-US" altLang="zh-CN" sz="2800" dirty="0">
                <a:effectLst>
                  <a:outerShdw blurRad="38100" dist="38100" dir="2700000" algn="tl">
                    <a:srgbClr val="FFFFFF"/>
                  </a:outerShdw>
                </a:effectLst>
                <a:ea typeface="华文行楷" pitchFamily="2" charset="-122"/>
              </a:rPr>
              <a:t>non-prime</a:t>
            </a:r>
            <a:r>
              <a:rPr lang="zh-CN" altLang="en-US" sz="2800" dirty="0">
                <a:effectLst>
                  <a:outerShdw blurRad="38100" dist="38100" dir="2700000" algn="tl">
                    <a:srgbClr val="FFFFFF"/>
                  </a:outerShdw>
                </a:effectLst>
                <a:ea typeface="华文行楷" pitchFamily="2" charset="-122"/>
              </a:rPr>
              <a:t> </a:t>
            </a:r>
            <a:r>
              <a:rPr lang="en-US" altLang="zh-CN" sz="2800" dirty="0">
                <a:effectLst>
                  <a:outerShdw blurRad="38100" dist="38100" dir="2700000" algn="tl">
                    <a:srgbClr val="FFFFFF"/>
                  </a:outerShdw>
                </a:effectLst>
                <a:ea typeface="华文行楷" pitchFamily="2" charset="-122"/>
              </a:rPr>
              <a:t>attribute)</a:t>
            </a:r>
            <a:endParaRPr lang="zh-CN" altLang="en-US" sz="2800" dirty="0">
              <a:effectLst>
                <a:outerShdw blurRad="38100" dist="38100" dir="2700000" algn="tl">
                  <a:srgbClr val="FFFFFF"/>
                </a:outerShdw>
              </a:effectLst>
              <a:ea typeface="华文行楷" pitchFamily="2" charset="-122"/>
            </a:endParaRPr>
          </a:p>
        </p:txBody>
      </p:sp>
      <p:sp>
        <p:nvSpPr>
          <p:cNvPr id="2" name="文本框 1">
            <a:extLst>
              <a:ext uri="{FF2B5EF4-FFF2-40B4-BE49-F238E27FC236}">
                <a16:creationId xmlns:a16="http://schemas.microsoft.com/office/drawing/2014/main" id="{BDA139A5-38A5-D24E-2004-B785634BEF41}"/>
              </a:ext>
            </a:extLst>
          </p:cNvPr>
          <p:cNvSpPr txBox="1"/>
          <p:nvPr/>
        </p:nvSpPr>
        <p:spPr>
          <a:xfrm>
            <a:off x="6935584" y="121581"/>
            <a:ext cx="2000250"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a:ea typeface="华文新魏" pitchFamily="2" charset="-122"/>
              </a:rPr>
              <a:t>U</a:t>
            </a:r>
            <a:r>
              <a:rPr lang="zh-CN" altLang="en-US" sz="2400" dirty="0">
                <a:ea typeface="华文新魏" pitchFamily="2" charset="-122"/>
              </a:rPr>
              <a:t>： 属性集</a:t>
            </a:r>
            <a:r>
              <a:rPr lang="zh-CN" altLang="en-US" dirty="0">
                <a:ea typeface="华文新魏" pitchFamily="2" charset="-122"/>
              </a:rPr>
              <a:t>   </a:t>
            </a:r>
            <a:r>
              <a:rPr lang="en-US" altLang="zh-CN" dirty="0">
                <a:ea typeface="华文新魏" pitchFamily="2" charset="-122"/>
              </a:rPr>
              <a:t>F</a:t>
            </a:r>
            <a:r>
              <a:rPr lang="zh-CN" altLang="en-US" dirty="0">
                <a:ea typeface="华文新魏" pitchFamily="2" charset="-122"/>
              </a:rPr>
              <a:t>： 依赖关系</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p:txBody>
          <a:bodyPr vert="horz" wrap="square" lIns="91440" tIns="45720" rIns="91440" bIns="45720" anchor="ctr"/>
          <a:lstStyle/>
          <a:p>
            <a:pPr eaLnBrk="1" hangingPunct="1"/>
            <a:r>
              <a:rPr lang="zh-CN" altLang="en-US" dirty="0"/>
              <a:t>一个关系</a:t>
            </a:r>
            <a:r>
              <a:rPr lang="en-US" altLang="zh-CN" dirty="0"/>
              <a:t>(Relation )</a:t>
            </a:r>
            <a:r>
              <a:rPr lang="zh-CN" altLang="en-US" dirty="0"/>
              <a:t>的规范化</a:t>
            </a:r>
          </a:p>
        </p:txBody>
      </p:sp>
      <p:sp>
        <p:nvSpPr>
          <p:cNvPr id="20483" name="Rectangle 3"/>
          <p:cNvSpPr>
            <a:spLocks noGrp="1"/>
          </p:cNvSpPr>
          <p:nvPr>
            <p:ph idx="1"/>
          </p:nvPr>
        </p:nvSpPr>
        <p:spPr>
          <a:xfrm>
            <a:off x="201930" y="1226503"/>
            <a:ext cx="8740775" cy="5516562"/>
          </a:xfrm>
        </p:spPr>
        <p:txBody>
          <a:bodyPr vert="horz" wrap="square" lIns="91440" tIns="45720" rIns="91440" bIns="45720" anchor="t"/>
          <a:lstStyle/>
          <a:p>
            <a:pPr eaLnBrk="1" hangingPunct="1">
              <a:lnSpc>
                <a:spcPct val="150000"/>
              </a:lnSpc>
              <a:spcBef>
                <a:spcPct val="30000"/>
              </a:spcBef>
              <a:buClr>
                <a:srgbClr val="FF0066"/>
              </a:buClr>
              <a:buFont typeface="Wingdings" panose="05000000000000000000" pitchFamily="2" charset="2"/>
              <a:buNone/>
            </a:pPr>
            <a:r>
              <a:rPr lang="en-US" altLang="zh-CN" b="1" dirty="0">
                <a:solidFill>
                  <a:srgbClr val="FF0066"/>
                </a:solidFill>
              </a:rPr>
              <a:t>Input</a:t>
            </a:r>
            <a:r>
              <a:rPr lang="en-US" altLang="zh-CN" dirty="0"/>
              <a:t> :   a relation schema R= {A</a:t>
            </a:r>
            <a:r>
              <a:rPr lang="en-US" altLang="zh-CN" baseline="-25000" dirty="0"/>
              <a:t>1</a:t>
            </a:r>
            <a:r>
              <a:rPr lang="en-US" altLang="zh-CN" dirty="0"/>
              <a:t>, A</a:t>
            </a:r>
            <a:r>
              <a:rPr lang="en-US" altLang="zh-CN" baseline="-25000" dirty="0"/>
              <a:t>2</a:t>
            </a:r>
            <a:r>
              <a:rPr lang="en-US" altLang="zh-CN" dirty="0"/>
              <a:t>, .., A</a:t>
            </a:r>
            <a:r>
              <a:rPr lang="en-US" altLang="zh-CN" baseline="-25000" dirty="0"/>
              <a:t>n</a:t>
            </a:r>
            <a:r>
              <a:rPr lang="en-US" altLang="zh-CN" dirty="0"/>
              <a:t>}.</a:t>
            </a:r>
          </a:p>
          <a:p>
            <a:pPr eaLnBrk="1" hangingPunct="1">
              <a:lnSpc>
                <a:spcPct val="150000"/>
              </a:lnSpc>
              <a:spcBef>
                <a:spcPct val="30000"/>
              </a:spcBef>
              <a:buClr>
                <a:srgbClr val="FF0066"/>
              </a:buClr>
              <a:buFont typeface="Wingdings" panose="05000000000000000000" pitchFamily="2" charset="2"/>
              <a:buNone/>
            </a:pPr>
            <a:r>
              <a:rPr lang="en-US" altLang="zh-CN" b="1" dirty="0">
                <a:solidFill>
                  <a:srgbClr val="FF0066"/>
                </a:solidFill>
              </a:rPr>
              <a:t>Output</a:t>
            </a:r>
            <a:r>
              <a:rPr lang="en-US" altLang="zh-CN" dirty="0"/>
              <a:t>:  one or more relation schemas.</a:t>
            </a:r>
          </a:p>
          <a:p>
            <a:pPr eaLnBrk="1" hangingPunct="1">
              <a:lnSpc>
                <a:spcPct val="150000"/>
              </a:lnSpc>
              <a:spcBef>
                <a:spcPct val="30000"/>
              </a:spcBef>
              <a:buClr>
                <a:srgbClr val="FF0066"/>
              </a:buClr>
              <a:buFont typeface="Wingdings" panose="05000000000000000000" pitchFamily="2" charset="2"/>
              <a:buNone/>
            </a:pPr>
            <a:r>
              <a:rPr lang="en-US" altLang="zh-CN" b="1" dirty="0">
                <a:solidFill>
                  <a:srgbClr val="FF0066"/>
                </a:solidFill>
              </a:rPr>
              <a:t>处理思想: </a:t>
            </a:r>
            <a:r>
              <a:rPr lang="en-US" altLang="zh-CN" dirty="0"/>
              <a:t> </a:t>
            </a:r>
            <a:r>
              <a:rPr lang="zh-CN" altLang="en-US" dirty="0"/>
              <a:t>检查输入关系中的属性，它们彼此之间的联系</a:t>
            </a:r>
            <a:r>
              <a:rPr lang="en-US" altLang="zh-CN" dirty="0"/>
              <a:t>(</a:t>
            </a:r>
            <a:r>
              <a:rPr lang="en-US" altLang="zh-CN" dirty="0">
                <a:sym typeface="+mn-ea"/>
              </a:rPr>
              <a:t>relationship)</a:t>
            </a:r>
            <a:r>
              <a:rPr lang="zh-CN" altLang="en-US" dirty="0"/>
              <a:t>，根据</a:t>
            </a:r>
            <a:r>
              <a:rPr lang="zh-CN" altLang="en-US" b="1" dirty="0">
                <a:solidFill>
                  <a:srgbClr val="0000FF"/>
                </a:solidFill>
              </a:rPr>
              <a:t>函数依赖理论</a:t>
            </a:r>
            <a:r>
              <a:rPr lang="zh-CN" altLang="en-US" dirty="0"/>
              <a:t>，来判别哪些属性应该合到一起构成一个关系</a:t>
            </a:r>
            <a:r>
              <a:rPr lang="en-US" altLang="zh-CN" dirty="0">
                <a:sym typeface="+mn-ea"/>
              </a:rPr>
              <a:t>(Relation)</a:t>
            </a:r>
            <a:r>
              <a:rPr lang="zh-CN" altLang="en-US" dirty="0"/>
              <a:t>，哪些属性不能在一个关系</a:t>
            </a:r>
            <a:r>
              <a:rPr lang="en-US" altLang="zh-CN" dirty="0">
                <a:sym typeface="+mn-ea"/>
              </a:rPr>
              <a:t>(Relation)</a:t>
            </a:r>
            <a:r>
              <a:rPr lang="zh-CN" altLang="en-US" dirty="0"/>
              <a:t>中</a:t>
            </a:r>
            <a:r>
              <a:rPr lang="en-US" altLang="zh-CN" dirty="0"/>
              <a:t>. </a:t>
            </a:r>
          </a:p>
          <a:p>
            <a:pPr eaLnBrk="1" hangingPunct="1">
              <a:lnSpc>
                <a:spcPct val="150000"/>
              </a:lnSpc>
              <a:spcBef>
                <a:spcPct val="30000"/>
              </a:spcBef>
              <a:buClr>
                <a:srgbClr val="FF0066"/>
              </a:buClr>
              <a:buFont typeface="Wingdings" panose="05000000000000000000" pitchFamily="2" charset="2"/>
              <a:buChar char="Ø"/>
            </a:pPr>
            <a:r>
              <a:rPr lang="zh-CN" altLang="en-US" b="1" dirty="0">
                <a:solidFill>
                  <a:srgbClr val="FF0066"/>
                </a:solidFill>
              </a:rPr>
              <a:t>意义：</a:t>
            </a:r>
            <a:endParaRPr lang="en-US" altLang="zh-CN" dirty="0"/>
          </a:p>
          <a:p>
            <a:pPr eaLnBrk="1" hangingPunct="1">
              <a:lnSpc>
                <a:spcPct val="150000"/>
              </a:lnSpc>
              <a:spcBef>
                <a:spcPct val="30000"/>
              </a:spcBef>
              <a:buClr>
                <a:srgbClr val="FF0066"/>
              </a:buClr>
              <a:buFont typeface="Wingdings" panose="05000000000000000000" pitchFamily="2" charset="2"/>
              <a:buNone/>
            </a:pPr>
            <a:r>
              <a:rPr lang="en-US" altLang="zh-CN" dirty="0"/>
              <a:t>1) </a:t>
            </a:r>
            <a:r>
              <a:rPr lang="zh-CN" altLang="en-US" b="1" dirty="0">
                <a:solidFill>
                  <a:srgbClr val="0000FF"/>
                </a:solidFill>
              </a:rPr>
              <a:t>判定合理性</a:t>
            </a:r>
            <a:r>
              <a:rPr lang="zh-CN" altLang="en-US" dirty="0"/>
              <a:t>，</a:t>
            </a:r>
            <a:r>
              <a:rPr lang="zh-CN" altLang="en-US" b="1" dirty="0">
                <a:solidFill>
                  <a:srgbClr val="0000FF"/>
                </a:solidFill>
              </a:rPr>
              <a:t>纠正不合理性</a:t>
            </a:r>
            <a:r>
              <a:rPr lang="zh-CN" altLang="en-US" dirty="0"/>
              <a:t>；</a:t>
            </a:r>
          </a:p>
          <a:p>
            <a:pPr eaLnBrk="1" hangingPunct="1">
              <a:lnSpc>
                <a:spcPct val="150000"/>
              </a:lnSpc>
              <a:spcBef>
                <a:spcPct val="30000"/>
              </a:spcBef>
              <a:buClr>
                <a:srgbClr val="FF0066"/>
              </a:buClr>
              <a:buFont typeface="Wingdings" panose="05000000000000000000" pitchFamily="2" charset="2"/>
              <a:buNone/>
            </a:pPr>
            <a:r>
              <a:rPr lang="en-US" altLang="zh-CN" dirty="0"/>
              <a:t>2</a:t>
            </a:r>
            <a:r>
              <a:rPr lang="zh-CN" altLang="en-US" dirty="0"/>
              <a:t>）也应该成为我们设计数据库的基本思维模式；</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928688" y="142875"/>
            <a:ext cx="7772400" cy="1143000"/>
          </a:xfrm>
        </p:spPr>
        <p:txBody>
          <a:bodyPr vert="horz" wrap="square" lIns="91440" tIns="45720" rIns="91440" bIns="45720" anchor="ctr"/>
          <a:lstStyle/>
          <a:p>
            <a:pPr eaLnBrk="1" hangingPunct="1"/>
            <a:r>
              <a:rPr lang="zh-CN" altLang="en-US" dirty="0"/>
              <a:t>期望的关系模式特性</a:t>
            </a:r>
          </a:p>
        </p:txBody>
      </p:sp>
      <p:sp>
        <p:nvSpPr>
          <p:cNvPr id="23555" name="Rectangle 3"/>
          <p:cNvSpPr>
            <a:spLocks noGrp="1"/>
          </p:cNvSpPr>
          <p:nvPr>
            <p:ph idx="1"/>
          </p:nvPr>
        </p:nvSpPr>
        <p:spPr>
          <a:xfrm>
            <a:off x="114300" y="1600200"/>
            <a:ext cx="8915400" cy="4739640"/>
          </a:xfrm>
        </p:spPr>
        <p:txBody>
          <a:bodyPr vert="horz" wrap="square" lIns="91440" tIns="45720" rIns="91440" bIns="45720" anchor="t"/>
          <a:lstStyle/>
          <a:p>
            <a:pPr eaLnBrk="1" hangingPunct="1">
              <a:lnSpc>
                <a:spcPct val="125000"/>
              </a:lnSpc>
              <a:spcAft>
                <a:spcPts val="600"/>
              </a:spcAft>
              <a:buNone/>
            </a:pPr>
            <a:r>
              <a:rPr lang="zh-CN" altLang="en-US" sz="2400" dirty="0"/>
              <a:t>设计得好的关系模式具有如下</a:t>
            </a:r>
            <a:r>
              <a:rPr lang="en-US" altLang="zh-CN" sz="2400" dirty="0"/>
              <a:t>3</a:t>
            </a:r>
            <a:r>
              <a:rPr lang="zh-CN" altLang="en-US" sz="2400" dirty="0"/>
              <a:t>个重要的属性：</a:t>
            </a:r>
            <a:endParaRPr lang="en-US" altLang="zh-CN" sz="2400" dirty="0"/>
          </a:p>
          <a:p>
            <a:pPr eaLnBrk="1" hangingPunct="1">
              <a:lnSpc>
                <a:spcPct val="125000"/>
              </a:lnSpc>
              <a:spcAft>
                <a:spcPts val="600"/>
              </a:spcAft>
              <a:buNone/>
            </a:pPr>
            <a:r>
              <a:rPr lang="en-US" altLang="zh-CN" sz="2400" dirty="0"/>
              <a:t> 1) </a:t>
            </a:r>
            <a:r>
              <a:rPr lang="zh-CN" altLang="en-US" sz="2400" dirty="0"/>
              <a:t>一个关系</a:t>
            </a:r>
            <a:r>
              <a:rPr lang="en-US" altLang="zh-CN" sz="2400" dirty="0"/>
              <a:t>(</a:t>
            </a:r>
            <a:r>
              <a:rPr lang="en-US" altLang="zh-CN" dirty="0">
                <a:sym typeface="Symbol" panose="05050102010706020507" pitchFamily="18" charset="2"/>
              </a:rPr>
              <a:t>relation</a:t>
            </a:r>
            <a:r>
              <a:rPr lang="zh-CN" altLang="en-US" dirty="0">
                <a:sym typeface="Symbol" panose="05050102010706020507" pitchFamily="18" charset="2"/>
              </a:rPr>
              <a:t>）：</a:t>
            </a:r>
            <a:r>
              <a:rPr lang="zh-CN" altLang="en-US" b="1" dirty="0">
                <a:solidFill>
                  <a:srgbClr val="FF0000"/>
                </a:solidFill>
                <a:sym typeface="Symbol" panose="05050102010706020507" pitchFamily="18" charset="2"/>
              </a:rPr>
              <a:t>表达</a:t>
            </a:r>
            <a:r>
              <a:rPr lang="zh-CN" altLang="en-US" dirty="0">
                <a:sym typeface="Symbol" panose="05050102010706020507" pitchFamily="18" charset="2"/>
              </a:rPr>
              <a:t>一个</a:t>
            </a:r>
            <a:r>
              <a:rPr lang="zh-CN" altLang="en-US" b="1" dirty="0">
                <a:solidFill>
                  <a:srgbClr val="0000FF"/>
                </a:solidFill>
                <a:sym typeface="Symbol" panose="05050102010706020507" pitchFamily="18" charset="2"/>
              </a:rPr>
              <a:t>实体（Entity）</a:t>
            </a:r>
            <a:r>
              <a:rPr lang="zh-CN" altLang="en-US" dirty="0">
                <a:sym typeface="Symbol" panose="05050102010706020507" pitchFamily="18" charset="2"/>
              </a:rPr>
              <a:t>，或者一个</a:t>
            </a:r>
            <a:r>
              <a:rPr lang="zh-CN" altLang="en-US" b="1" dirty="0">
                <a:solidFill>
                  <a:srgbClr val="FF0000"/>
                </a:solidFill>
                <a:sym typeface="Symbol" panose="05050102010706020507" pitchFamily="18" charset="2"/>
              </a:rPr>
              <a:t>多对多</a:t>
            </a:r>
            <a:r>
              <a:rPr lang="zh-CN" altLang="en-US" dirty="0">
                <a:sym typeface="Symbol" panose="05050102010706020507" pitchFamily="18" charset="2"/>
              </a:rPr>
              <a:t>的</a:t>
            </a:r>
            <a:r>
              <a:rPr lang="zh-CN" altLang="en-US" b="1" dirty="0">
                <a:solidFill>
                  <a:srgbClr val="0000FF"/>
                </a:solidFill>
                <a:sym typeface="Symbol" panose="05050102010706020507" pitchFamily="18" charset="2"/>
              </a:rPr>
              <a:t>二元联系，</a:t>
            </a:r>
            <a:r>
              <a:rPr lang="zh-CN" altLang="en-US" dirty="0">
                <a:sym typeface="Symbol" panose="05050102010706020507" pitchFamily="18" charset="2"/>
              </a:rPr>
              <a:t>或者</a:t>
            </a:r>
            <a:r>
              <a:rPr lang="zh-CN" altLang="en-US" b="1" dirty="0">
                <a:solidFill>
                  <a:srgbClr val="FF0000"/>
                </a:solidFill>
                <a:sym typeface="Symbol" panose="05050102010706020507" pitchFamily="18" charset="2"/>
              </a:rPr>
              <a:t>多元</a:t>
            </a:r>
            <a:r>
              <a:rPr lang="zh-CN" altLang="en-US" b="1" dirty="0">
                <a:solidFill>
                  <a:srgbClr val="0000FF"/>
                </a:solidFill>
                <a:sym typeface="Symbol" panose="05050102010706020507" pitchFamily="18" charset="2"/>
              </a:rPr>
              <a:t>联系</a:t>
            </a:r>
            <a:r>
              <a:rPr lang="zh-CN" altLang="en-US" dirty="0">
                <a:sym typeface="Symbol" panose="05050102010706020507" pitchFamily="18" charset="2"/>
              </a:rPr>
              <a:t>。它</a:t>
            </a:r>
            <a:r>
              <a:rPr lang="zh-CN" altLang="en-US" sz="2400" dirty="0"/>
              <a:t>由一组逻辑上相关联的属性构成。</a:t>
            </a:r>
            <a:endParaRPr lang="en-US" altLang="zh-CN" sz="2400" dirty="0"/>
          </a:p>
          <a:p>
            <a:pPr eaLnBrk="1" hangingPunct="1">
              <a:lnSpc>
                <a:spcPct val="125000"/>
              </a:lnSpc>
              <a:spcBef>
                <a:spcPct val="50000"/>
              </a:spcBef>
              <a:spcAft>
                <a:spcPts val="600"/>
              </a:spcAft>
              <a:buNone/>
            </a:pPr>
            <a:r>
              <a:rPr lang="en-US" altLang="zh-CN" sz="2400" dirty="0"/>
              <a:t> 2) </a:t>
            </a:r>
            <a:r>
              <a:rPr lang="zh-CN" altLang="en-US" sz="2400" b="1" dirty="0">
                <a:solidFill>
                  <a:srgbClr val="0000FF"/>
                </a:solidFill>
              </a:rPr>
              <a:t>无损联接性</a:t>
            </a:r>
            <a:r>
              <a:rPr lang="zh-CN" altLang="en-US" sz="2400" dirty="0"/>
              <a:t>是指将一个关系</a:t>
            </a:r>
            <a:r>
              <a:rPr lang="en-US" altLang="zh-CN" dirty="0">
                <a:sym typeface="+mn-ea"/>
              </a:rPr>
              <a:t>(</a:t>
            </a:r>
            <a:r>
              <a:rPr lang="en-US" altLang="zh-CN" dirty="0">
                <a:sym typeface="Symbol" panose="05050102010706020507" pitchFamily="18" charset="2"/>
              </a:rPr>
              <a:t>relation</a:t>
            </a:r>
            <a:r>
              <a:rPr lang="zh-CN" altLang="en-US" dirty="0">
                <a:sym typeface="Symbol" panose="05050102010706020507" pitchFamily="18" charset="2"/>
              </a:rPr>
              <a:t>）</a:t>
            </a:r>
            <a:r>
              <a:rPr lang="zh-CN" altLang="en-US" sz="2400" dirty="0"/>
              <a:t>分解成</a:t>
            </a:r>
            <a:r>
              <a:rPr lang="en-US" altLang="zh-CN" sz="2400" dirty="0"/>
              <a:t>2</a:t>
            </a:r>
            <a:r>
              <a:rPr lang="zh-CN" altLang="en-US" sz="2400" dirty="0"/>
              <a:t>个或多个关系</a:t>
            </a:r>
            <a:r>
              <a:rPr lang="en-US" altLang="zh-CN" dirty="0">
                <a:sym typeface="+mn-ea"/>
              </a:rPr>
              <a:t>(</a:t>
            </a:r>
            <a:r>
              <a:rPr lang="en-US" altLang="zh-CN" dirty="0">
                <a:sym typeface="Symbol" panose="05050102010706020507" pitchFamily="18" charset="2"/>
              </a:rPr>
              <a:t>relation</a:t>
            </a:r>
            <a:r>
              <a:rPr lang="zh-CN" altLang="en-US" dirty="0">
                <a:sym typeface="Symbol" panose="05050102010706020507" pitchFamily="18" charset="2"/>
              </a:rPr>
              <a:t>）</a:t>
            </a:r>
            <a:r>
              <a:rPr lang="zh-CN" altLang="en-US" sz="2400" dirty="0"/>
              <a:t>之后，原有的关系能够通过做</a:t>
            </a:r>
            <a:r>
              <a:rPr lang="zh-CN" altLang="en-US" sz="2400" b="1" dirty="0">
                <a:solidFill>
                  <a:srgbClr val="0000FF"/>
                </a:solidFill>
              </a:rPr>
              <a:t>自然联接</a:t>
            </a:r>
            <a:r>
              <a:rPr lang="zh-CN" altLang="en-US" sz="2400" dirty="0"/>
              <a:t>来</a:t>
            </a:r>
            <a:r>
              <a:rPr lang="zh-CN" altLang="en-US" sz="2400" b="1" dirty="0">
                <a:solidFill>
                  <a:srgbClr val="FF0000"/>
                </a:solidFill>
              </a:rPr>
              <a:t>复原</a:t>
            </a:r>
            <a:r>
              <a:rPr lang="zh-CN" altLang="en-US" sz="2400" dirty="0"/>
              <a:t>。</a:t>
            </a:r>
            <a:endParaRPr lang="en-US" altLang="zh-CN" sz="2400" dirty="0"/>
          </a:p>
          <a:p>
            <a:pPr eaLnBrk="1" hangingPunct="1">
              <a:lnSpc>
                <a:spcPct val="125000"/>
              </a:lnSpc>
              <a:spcBef>
                <a:spcPct val="50000"/>
              </a:spcBef>
              <a:spcAft>
                <a:spcPts val="600"/>
              </a:spcAft>
              <a:buNone/>
            </a:pPr>
            <a:r>
              <a:rPr lang="en-US" altLang="zh-CN" sz="2400" dirty="0"/>
              <a:t> 3) </a:t>
            </a:r>
            <a:r>
              <a:rPr lang="zh-CN" altLang="en-US" sz="2400" b="1" dirty="0">
                <a:solidFill>
                  <a:srgbClr val="0000FF"/>
                </a:solidFill>
              </a:rPr>
              <a:t>依赖保留性</a:t>
            </a:r>
            <a:r>
              <a:rPr lang="zh-CN" altLang="en-US" sz="2400" dirty="0"/>
              <a:t>指将一个关系分解成</a:t>
            </a:r>
            <a:r>
              <a:rPr lang="en-US" altLang="zh-CN" sz="2400" dirty="0"/>
              <a:t>2</a:t>
            </a:r>
            <a:r>
              <a:rPr lang="zh-CN" altLang="en-US" sz="2400" dirty="0"/>
              <a:t>个或多个关系，分</a:t>
            </a:r>
            <a:r>
              <a:rPr lang="zh-CN" altLang="en-US" sz="2400" b="1" dirty="0">
                <a:solidFill>
                  <a:srgbClr val="FF0000"/>
                </a:solidFill>
              </a:rPr>
              <a:t>解前的函数依赖性在分解之后仍然存在</a:t>
            </a:r>
            <a:r>
              <a:rPr lang="zh-CN" altLang="en-US" sz="2400" dirty="0"/>
              <a:t>，其具体情况看后面的</a:t>
            </a:r>
            <a:r>
              <a:rPr lang="en-US" altLang="zh-CN" sz="2400" dirty="0"/>
              <a:t>BC</a:t>
            </a:r>
            <a:r>
              <a:rPr lang="zh-CN" altLang="en-US" sz="2400" dirty="0"/>
              <a:t>范式。</a:t>
            </a:r>
            <a:endParaRPr lang="en-US" altLang="zh-CN"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685800" y="152400"/>
            <a:ext cx="7772400" cy="1143000"/>
          </a:xfrm>
        </p:spPr>
        <p:txBody>
          <a:bodyPr vert="horz" wrap="square" lIns="91440" tIns="45720" rIns="91440" bIns="45720" anchor="ctr"/>
          <a:lstStyle/>
          <a:p>
            <a:pPr algn="ctr" eaLnBrk="1" hangingPunct="1"/>
            <a:r>
              <a:rPr lang="zh-CN" altLang="en-US" dirty="0"/>
              <a:t>附：函数依赖的含义</a:t>
            </a:r>
          </a:p>
        </p:txBody>
      </p:sp>
      <p:sp>
        <p:nvSpPr>
          <p:cNvPr id="24579" name="Rectangle 3"/>
          <p:cNvSpPr>
            <a:spLocks noGrp="1"/>
          </p:cNvSpPr>
          <p:nvPr>
            <p:ph idx="1"/>
          </p:nvPr>
        </p:nvSpPr>
        <p:spPr>
          <a:xfrm>
            <a:off x="51435" y="1295400"/>
            <a:ext cx="9092565" cy="5257800"/>
          </a:xfrm>
        </p:spPr>
        <p:txBody>
          <a:bodyPr vert="horz" wrap="square" lIns="91440" tIns="45720" rIns="91440" bIns="45720" anchor="t"/>
          <a:lstStyle/>
          <a:p>
            <a:pPr marL="0" indent="0" eaLnBrk="1" hangingPunct="1">
              <a:lnSpc>
                <a:spcPct val="130000"/>
              </a:lnSpc>
              <a:spcBef>
                <a:spcPts val="20"/>
              </a:spcBef>
              <a:spcAft>
                <a:spcPts val="2400"/>
              </a:spcAft>
              <a:buNone/>
            </a:pPr>
            <a:r>
              <a:rPr lang="zh-CN" altLang="en-US" sz="2400" dirty="0"/>
              <a:t>函数： </a:t>
            </a:r>
            <a:r>
              <a:rPr lang="en-US" altLang="zh-CN" sz="2400" dirty="0"/>
              <a:t>Y = f(X)</a:t>
            </a:r>
            <a:r>
              <a:rPr lang="zh-CN" altLang="en-US" sz="2400" dirty="0"/>
              <a:t>： 给定变量</a:t>
            </a:r>
            <a:r>
              <a:rPr lang="en-US" altLang="zh-CN" sz="2400" dirty="0"/>
              <a:t>X</a:t>
            </a:r>
            <a:r>
              <a:rPr lang="zh-CN" altLang="en-US" sz="2400" dirty="0"/>
              <a:t>的一个值，那么就有唯一的一个</a:t>
            </a:r>
            <a:r>
              <a:rPr lang="en-US" altLang="zh-CN" sz="2400" dirty="0"/>
              <a:t>y</a:t>
            </a:r>
            <a:r>
              <a:rPr lang="zh-CN" altLang="en-US" sz="2400" dirty="0"/>
              <a:t>值与其对应。记为：</a:t>
            </a:r>
            <a:r>
              <a:rPr lang="en-US" altLang="zh-CN" sz="2400" dirty="0"/>
              <a:t>X</a:t>
            </a:r>
            <a:r>
              <a:rPr lang="en-US" altLang="zh-CN" dirty="0">
                <a:sym typeface="+mn-ea"/>
              </a:rPr>
              <a:t>→Y</a:t>
            </a:r>
            <a:r>
              <a:rPr lang="zh-CN" altLang="en-US" dirty="0">
                <a:sym typeface="+mn-ea"/>
              </a:rPr>
              <a:t>，</a:t>
            </a:r>
            <a:r>
              <a:rPr lang="en-US" altLang="zh-CN" dirty="0">
                <a:sym typeface="+mn-ea"/>
              </a:rPr>
              <a:t>X</a:t>
            </a:r>
            <a:r>
              <a:rPr lang="zh-CN" altLang="en-US" dirty="0">
                <a:sym typeface="+mn-ea"/>
              </a:rPr>
              <a:t>决定</a:t>
            </a:r>
            <a:r>
              <a:rPr lang="en-US" altLang="zh-CN" dirty="0">
                <a:sym typeface="+mn-ea"/>
              </a:rPr>
              <a:t>Y</a:t>
            </a:r>
            <a:r>
              <a:rPr lang="zh-CN" altLang="en-US" dirty="0">
                <a:sym typeface="+mn-ea"/>
              </a:rPr>
              <a:t>，或者说，</a:t>
            </a:r>
            <a:r>
              <a:rPr lang="en-US" altLang="zh-CN" dirty="0">
                <a:sym typeface="+mn-ea"/>
              </a:rPr>
              <a:t>Y</a:t>
            </a:r>
            <a:r>
              <a:rPr lang="zh-CN" altLang="en-US" dirty="0">
                <a:sym typeface="+mn-ea"/>
              </a:rPr>
              <a:t>依赖于</a:t>
            </a:r>
            <a:r>
              <a:rPr lang="en-US" altLang="zh-CN" dirty="0">
                <a:sym typeface="+mn-ea"/>
              </a:rPr>
              <a:t>X</a:t>
            </a:r>
            <a:r>
              <a:rPr lang="zh-CN" altLang="en-US" dirty="0">
                <a:sym typeface="+mn-ea"/>
              </a:rPr>
              <a:t>。</a:t>
            </a:r>
          </a:p>
          <a:p>
            <a:pPr marL="0" indent="0" eaLnBrk="1" hangingPunct="1">
              <a:lnSpc>
                <a:spcPct val="130000"/>
              </a:lnSpc>
              <a:spcBef>
                <a:spcPts val="20"/>
              </a:spcBef>
              <a:spcAft>
                <a:spcPts val="2400"/>
              </a:spcAft>
              <a:buNone/>
            </a:pPr>
            <a:r>
              <a:rPr lang="zh-CN" altLang="en-US" dirty="0">
                <a:sym typeface="+mn-ea"/>
              </a:rPr>
              <a:t>将该思想应用到数据库中，对于一个关系中的属性，它们之间是否也存在依赖性？</a:t>
            </a:r>
            <a:r>
              <a:rPr lang="en-US" altLang="zh-CN" sz="2400" dirty="0"/>
              <a:t> </a:t>
            </a:r>
          </a:p>
          <a:p>
            <a:pPr marL="0" indent="0" eaLnBrk="1" hangingPunct="1">
              <a:lnSpc>
                <a:spcPct val="130000"/>
              </a:lnSpc>
              <a:spcBef>
                <a:spcPts val="20"/>
              </a:spcBef>
              <a:spcAft>
                <a:spcPts val="2400"/>
              </a:spcAft>
              <a:buNone/>
            </a:pPr>
            <a:r>
              <a:rPr lang="en-US" altLang="zh-CN" sz="2400" dirty="0"/>
              <a:t> </a:t>
            </a:r>
            <a:r>
              <a:rPr lang="zh-CN" altLang="en-US" dirty="0">
                <a:sym typeface="+mn-ea"/>
              </a:rPr>
              <a:t>对于一个关系中的属性，</a:t>
            </a:r>
            <a:r>
              <a:rPr lang="zh-CN" altLang="en-US" sz="2400" b="1" dirty="0">
                <a:solidFill>
                  <a:srgbClr val="0000FF"/>
                </a:solidFill>
              </a:rPr>
              <a:t>函数依赖</a:t>
            </a:r>
            <a:r>
              <a:rPr lang="en-US" altLang="zh-CN" sz="2400" dirty="0"/>
              <a:t>( </a:t>
            </a:r>
            <a:r>
              <a:rPr lang="en-US" altLang="zh-CN" sz="2400" b="1" dirty="0">
                <a:solidFill>
                  <a:schemeClr val="accent2"/>
                </a:solidFill>
              </a:rPr>
              <a:t>functional dependency</a:t>
            </a:r>
            <a:r>
              <a:rPr lang="en-US" altLang="zh-CN" sz="2400" dirty="0"/>
              <a:t> (FD))</a:t>
            </a:r>
            <a:r>
              <a:rPr lang="zh-CN" altLang="en-US" sz="2400" dirty="0"/>
              <a:t>描述属性之间的关系</a:t>
            </a:r>
            <a:r>
              <a:rPr lang="en-US" altLang="zh-CN" sz="2400" dirty="0"/>
              <a:t>(relationship);</a:t>
            </a:r>
          </a:p>
          <a:p>
            <a:pPr marL="0" indent="0" eaLnBrk="1" hangingPunct="1">
              <a:lnSpc>
                <a:spcPct val="130000"/>
              </a:lnSpc>
              <a:spcBef>
                <a:spcPts val="20"/>
              </a:spcBef>
              <a:spcAft>
                <a:spcPts val="2400"/>
              </a:spcAft>
              <a:buNone/>
            </a:pPr>
            <a:r>
              <a:rPr lang="en-US" altLang="zh-CN" sz="2400" dirty="0"/>
              <a:t>X</a:t>
            </a:r>
            <a:r>
              <a:rPr lang="zh-CN" altLang="en-US" sz="2400" dirty="0"/>
              <a:t>表示</a:t>
            </a:r>
            <a:r>
              <a:rPr lang="zh-CN" altLang="en-US" dirty="0">
                <a:sym typeface="+mn-ea"/>
              </a:rPr>
              <a:t>属性的集合</a:t>
            </a:r>
            <a:r>
              <a:rPr lang="zh-CN" altLang="en-US" sz="2400" dirty="0"/>
              <a:t>，</a:t>
            </a:r>
            <a:r>
              <a:rPr lang="en-US" altLang="zh-CN" dirty="0">
                <a:sym typeface="+mn-ea"/>
              </a:rPr>
              <a:t>Y</a:t>
            </a:r>
            <a:r>
              <a:rPr lang="zh-CN" altLang="en-US" dirty="0">
                <a:sym typeface="+mn-ea"/>
              </a:rPr>
              <a:t>表示一个属性。</a:t>
            </a:r>
            <a:r>
              <a:rPr lang="zh-CN" altLang="en-US" sz="2400" dirty="0"/>
              <a:t>记作</a:t>
            </a:r>
            <a:r>
              <a:rPr lang="en-US" altLang="zh-CN" sz="2400" dirty="0"/>
              <a:t>: </a:t>
            </a:r>
            <a:r>
              <a:rPr lang="en-US" altLang="zh-CN" sz="2400" b="1" dirty="0">
                <a:solidFill>
                  <a:srgbClr val="FF0000"/>
                </a:solidFill>
              </a:rPr>
              <a:t>X → Y</a:t>
            </a:r>
            <a:r>
              <a:rPr lang="zh-CN" altLang="en-US" sz="2400" b="1" dirty="0">
                <a:solidFill>
                  <a:srgbClr val="FF0000"/>
                </a:solidFill>
              </a:rPr>
              <a:t>，其含义是</a:t>
            </a:r>
            <a:r>
              <a:rPr lang="en-US" altLang="zh-CN" b="1" dirty="0">
                <a:solidFill>
                  <a:srgbClr val="FF0000"/>
                </a:solidFill>
                <a:sym typeface="+mn-ea"/>
              </a:rPr>
              <a:t>X</a:t>
            </a:r>
            <a:r>
              <a:rPr lang="zh-CN" altLang="en-US" b="1" dirty="0">
                <a:solidFill>
                  <a:srgbClr val="FF0000"/>
                </a:solidFill>
                <a:sym typeface="+mn-ea"/>
              </a:rPr>
              <a:t>决定</a:t>
            </a:r>
            <a:r>
              <a:rPr lang="en-US" altLang="zh-CN" b="1" dirty="0">
                <a:solidFill>
                  <a:srgbClr val="FF0000"/>
                </a:solidFill>
                <a:sym typeface="+mn-ea"/>
              </a:rPr>
              <a:t>Y</a:t>
            </a:r>
            <a:r>
              <a:rPr lang="zh-CN" altLang="en-US" b="1" dirty="0">
                <a:solidFill>
                  <a:srgbClr val="FF0000"/>
                </a:solidFill>
                <a:sym typeface="+mn-ea"/>
              </a:rPr>
              <a:t>，或者说，</a:t>
            </a:r>
            <a:r>
              <a:rPr lang="en-US" altLang="zh-CN" b="1" dirty="0">
                <a:solidFill>
                  <a:srgbClr val="FF0000"/>
                </a:solidFill>
                <a:sym typeface="+mn-ea"/>
              </a:rPr>
              <a:t>Y</a:t>
            </a:r>
            <a:r>
              <a:rPr lang="zh-CN" altLang="en-US" b="1" dirty="0">
                <a:solidFill>
                  <a:srgbClr val="FF0000"/>
                </a:solidFill>
                <a:sym typeface="+mn-ea"/>
              </a:rPr>
              <a:t>依赖于</a:t>
            </a:r>
            <a:r>
              <a:rPr lang="en-US" altLang="zh-CN" b="1" dirty="0">
                <a:solidFill>
                  <a:srgbClr val="FF0000"/>
                </a:solidFill>
                <a:sym typeface="+mn-ea"/>
              </a:rPr>
              <a:t>X</a:t>
            </a:r>
            <a:r>
              <a:rPr lang="zh-CN" altLang="en-US" dirty="0">
                <a:sym typeface="+mn-ea"/>
              </a:rPr>
              <a:t>。</a:t>
            </a:r>
            <a:endParaRPr lang="en-US" altLang="zh-CN"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p:txBody>
          <a:bodyPr vert="horz" wrap="square" lIns="91440" tIns="45720" rIns="91440" bIns="45720" anchor="ctr"/>
          <a:lstStyle/>
          <a:p>
            <a:pPr eaLnBrk="1" hangingPunct="1"/>
            <a:r>
              <a:rPr lang="zh-CN" altLang="en-US" sz="3600" dirty="0"/>
              <a:t>函数依赖的例子</a:t>
            </a:r>
          </a:p>
        </p:txBody>
      </p:sp>
      <p:sp>
        <p:nvSpPr>
          <p:cNvPr id="25603" name="Rectangle 3"/>
          <p:cNvSpPr>
            <a:spLocks noGrp="1"/>
          </p:cNvSpPr>
          <p:nvPr>
            <p:ph idx="1"/>
          </p:nvPr>
        </p:nvSpPr>
        <p:spPr>
          <a:xfrm>
            <a:off x="1466215" y="4373245"/>
            <a:ext cx="6656070" cy="1709420"/>
          </a:xfrm>
        </p:spPr>
        <p:txBody>
          <a:bodyPr vert="horz" wrap="square" lIns="91440" tIns="45720" rIns="91440" bIns="45720" anchor="t"/>
          <a:lstStyle/>
          <a:p>
            <a:pPr eaLnBrk="1" hangingPunct="1">
              <a:lnSpc>
                <a:spcPct val="90000"/>
              </a:lnSpc>
              <a:buNone/>
            </a:pPr>
            <a:r>
              <a:rPr lang="en-US" altLang="zh-CN" dirty="0"/>
              <a:t>eno, pno → hours</a:t>
            </a:r>
          </a:p>
          <a:p>
            <a:pPr eaLnBrk="1" hangingPunct="1">
              <a:lnSpc>
                <a:spcPct val="90000"/>
              </a:lnSpc>
              <a:buNone/>
            </a:pPr>
            <a:r>
              <a:rPr lang="en-US" altLang="zh-CN" dirty="0"/>
              <a:t>eno, pno → resp</a:t>
            </a:r>
          </a:p>
          <a:p>
            <a:pPr eaLnBrk="1" hangingPunct="1">
              <a:lnSpc>
                <a:spcPct val="90000"/>
              </a:lnSpc>
              <a:buNone/>
            </a:pPr>
            <a:endParaRPr lang="en-US" altLang="zh-CN" dirty="0"/>
          </a:p>
          <a:p>
            <a:pPr eaLnBrk="1" hangingPunct="1">
              <a:lnSpc>
                <a:spcPct val="90000"/>
              </a:lnSpc>
              <a:buNone/>
            </a:pPr>
            <a:r>
              <a:rPr lang="en-US" altLang="zh-CN" dirty="0"/>
              <a:t>eno, pno → hours, resp</a:t>
            </a:r>
            <a:endParaRPr lang="en-US" altLang="zh-CN" sz="2400" dirty="0"/>
          </a:p>
        </p:txBody>
      </p:sp>
      <p:sp>
        <p:nvSpPr>
          <p:cNvPr id="20605" name="Rectangle 221"/>
          <p:cNvSpPr/>
          <p:nvPr/>
        </p:nvSpPr>
        <p:spPr>
          <a:xfrm>
            <a:off x="1560830" y="1950720"/>
            <a:ext cx="777240" cy="524510"/>
          </a:xfrm>
          <a:prstGeom prst="rect">
            <a:avLst/>
          </a:prstGeom>
          <a:noFill/>
          <a:ln w="9525">
            <a:noFill/>
          </a:ln>
        </p:spPr>
        <p:txBody>
          <a:bodyPr/>
          <a:lstStyle/>
          <a:p>
            <a:pPr algn="just"/>
            <a:r>
              <a:rPr lang="en-US" altLang="zh-CN" sz="2000" b="1" dirty="0">
                <a:solidFill>
                  <a:srgbClr val="FF5050"/>
                </a:solidFill>
                <a:latin typeface="Times New Roman" panose="02020603050405020304" pitchFamily="18" charset="0"/>
              </a:rPr>
              <a:t>ENo</a:t>
            </a:r>
          </a:p>
          <a:p>
            <a:pPr algn="just" eaLnBrk="0" hangingPunct="0"/>
            <a:endParaRPr lang="en-US" altLang="zh-CN" sz="2000" dirty="0">
              <a:latin typeface="Times New Roman" panose="02020603050405020304" pitchFamily="18" charset="0"/>
            </a:endParaRPr>
          </a:p>
        </p:txBody>
      </p:sp>
      <p:sp>
        <p:nvSpPr>
          <p:cNvPr id="20606" name="Rectangle 261"/>
          <p:cNvSpPr/>
          <p:nvPr/>
        </p:nvSpPr>
        <p:spPr>
          <a:xfrm>
            <a:off x="1466215" y="1950720"/>
            <a:ext cx="965835" cy="524510"/>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0603" name="Rectangle 222"/>
          <p:cNvSpPr/>
          <p:nvPr/>
        </p:nvSpPr>
        <p:spPr>
          <a:xfrm>
            <a:off x="2526665" y="1950720"/>
            <a:ext cx="753110" cy="524510"/>
          </a:xfrm>
          <a:prstGeom prst="rect">
            <a:avLst/>
          </a:prstGeom>
          <a:noFill/>
          <a:ln w="9525">
            <a:noFill/>
          </a:ln>
        </p:spPr>
        <p:txBody>
          <a:bodyPr/>
          <a:lstStyle/>
          <a:p>
            <a:pPr algn="just"/>
            <a:r>
              <a:rPr lang="en-US" altLang="zh-CN" sz="2000" b="1" dirty="0">
                <a:solidFill>
                  <a:srgbClr val="FF5050"/>
                </a:solidFill>
                <a:latin typeface="Times New Roman" panose="02020603050405020304" pitchFamily="18" charset="0"/>
              </a:rPr>
              <a:t>PNo</a:t>
            </a:r>
          </a:p>
          <a:p>
            <a:pPr algn="just" eaLnBrk="0" hangingPunct="0"/>
            <a:endParaRPr lang="en-US" altLang="zh-CN" sz="2000" b="1" dirty="0">
              <a:solidFill>
                <a:srgbClr val="FF5050"/>
              </a:solidFill>
              <a:latin typeface="Times New Roman" panose="02020603050405020304" pitchFamily="18" charset="0"/>
            </a:endParaRPr>
          </a:p>
        </p:txBody>
      </p:sp>
      <p:sp>
        <p:nvSpPr>
          <p:cNvPr id="20604" name="Rectangle 263"/>
          <p:cNvSpPr/>
          <p:nvPr/>
        </p:nvSpPr>
        <p:spPr>
          <a:xfrm>
            <a:off x="2432050" y="1950720"/>
            <a:ext cx="941705" cy="524510"/>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0601" name="Rectangle 223"/>
          <p:cNvSpPr/>
          <p:nvPr/>
        </p:nvSpPr>
        <p:spPr>
          <a:xfrm>
            <a:off x="3468370" y="1950720"/>
            <a:ext cx="1975485" cy="524510"/>
          </a:xfrm>
          <a:prstGeom prst="rect">
            <a:avLst/>
          </a:prstGeom>
          <a:noFill/>
          <a:ln w="9525">
            <a:noFill/>
          </a:ln>
        </p:spPr>
        <p:txBody>
          <a:bodyPr/>
          <a:lstStyle/>
          <a:p>
            <a:pPr algn="just"/>
            <a:r>
              <a:rPr lang="en-US" altLang="zh-CN" sz="2000" b="1" dirty="0">
                <a:solidFill>
                  <a:srgbClr val="FF5050"/>
                </a:solidFill>
                <a:latin typeface="Times New Roman" panose="02020603050405020304" pitchFamily="18" charset="0"/>
              </a:rPr>
              <a:t> Resp</a:t>
            </a:r>
          </a:p>
          <a:p>
            <a:pPr algn="just" eaLnBrk="0" hangingPunct="0"/>
            <a:endParaRPr lang="en-US" altLang="zh-CN" sz="2000" dirty="0">
              <a:latin typeface="Times New Roman" panose="02020603050405020304" pitchFamily="18" charset="0"/>
            </a:endParaRPr>
          </a:p>
        </p:txBody>
      </p:sp>
      <p:sp>
        <p:nvSpPr>
          <p:cNvPr id="20602" name="Rectangle 265"/>
          <p:cNvSpPr/>
          <p:nvPr/>
        </p:nvSpPr>
        <p:spPr>
          <a:xfrm>
            <a:off x="3373755" y="1950720"/>
            <a:ext cx="2164080" cy="524510"/>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0599" name="Rectangle 224"/>
          <p:cNvSpPr/>
          <p:nvPr/>
        </p:nvSpPr>
        <p:spPr>
          <a:xfrm>
            <a:off x="5632450" y="1950720"/>
            <a:ext cx="1365250" cy="524510"/>
          </a:xfrm>
          <a:prstGeom prst="rect">
            <a:avLst/>
          </a:prstGeom>
          <a:noFill/>
          <a:ln w="9525">
            <a:noFill/>
          </a:ln>
        </p:spPr>
        <p:txBody>
          <a:bodyPr/>
          <a:lstStyle/>
          <a:p>
            <a:pPr algn="just"/>
            <a:r>
              <a:rPr lang="en-US" altLang="zh-CN" sz="2000" b="1" dirty="0">
                <a:solidFill>
                  <a:srgbClr val="FF5050"/>
                </a:solidFill>
                <a:latin typeface="Times New Roman" panose="02020603050405020304" pitchFamily="18" charset="0"/>
              </a:rPr>
              <a:t>Duration</a:t>
            </a:r>
          </a:p>
          <a:p>
            <a:pPr algn="just" eaLnBrk="0" hangingPunct="0"/>
            <a:endParaRPr lang="en-US" altLang="zh-CN" sz="2000" dirty="0">
              <a:latin typeface="Times New Roman" panose="02020603050405020304" pitchFamily="18" charset="0"/>
            </a:endParaRPr>
          </a:p>
        </p:txBody>
      </p:sp>
      <p:sp>
        <p:nvSpPr>
          <p:cNvPr id="20600" name="Rectangle 267"/>
          <p:cNvSpPr/>
          <p:nvPr/>
        </p:nvSpPr>
        <p:spPr>
          <a:xfrm>
            <a:off x="5537835" y="1950720"/>
            <a:ext cx="1553845" cy="524510"/>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0597" name="Rectangle 225"/>
          <p:cNvSpPr/>
          <p:nvPr/>
        </p:nvSpPr>
        <p:spPr>
          <a:xfrm>
            <a:off x="1560830" y="2475230"/>
            <a:ext cx="777240" cy="381635"/>
          </a:xfrm>
          <a:prstGeom prst="rect">
            <a:avLst/>
          </a:prstGeom>
          <a:noFill/>
          <a:ln w="9525">
            <a:noFill/>
          </a:ln>
        </p:spPr>
        <p:txBody>
          <a:bodyPr/>
          <a:lstStyle/>
          <a:p>
            <a:pPr algn="just"/>
            <a:r>
              <a:rPr lang="en-US" altLang="zh-CN" sz="2000" dirty="0">
                <a:latin typeface="Times New Roman" panose="02020603050405020304" pitchFamily="18" charset="0"/>
              </a:rPr>
              <a:t>E1</a:t>
            </a:r>
          </a:p>
          <a:p>
            <a:pPr algn="just" eaLnBrk="0" hangingPunct="0"/>
            <a:endParaRPr lang="en-US" altLang="zh-CN" sz="2000" dirty="0">
              <a:latin typeface="Times New Roman" panose="02020603050405020304" pitchFamily="18" charset="0"/>
            </a:endParaRPr>
          </a:p>
        </p:txBody>
      </p:sp>
      <p:sp>
        <p:nvSpPr>
          <p:cNvPr id="20598" name="Rectangle 269"/>
          <p:cNvSpPr/>
          <p:nvPr/>
        </p:nvSpPr>
        <p:spPr>
          <a:xfrm>
            <a:off x="1466215" y="2475230"/>
            <a:ext cx="965835" cy="381635"/>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0595" name="Rectangle 226"/>
          <p:cNvSpPr/>
          <p:nvPr/>
        </p:nvSpPr>
        <p:spPr>
          <a:xfrm>
            <a:off x="2526665" y="2475230"/>
            <a:ext cx="753110" cy="381635"/>
          </a:xfrm>
          <a:prstGeom prst="rect">
            <a:avLst/>
          </a:prstGeom>
          <a:noFill/>
          <a:ln w="9525">
            <a:noFill/>
          </a:ln>
        </p:spPr>
        <p:txBody>
          <a:bodyPr/>
          <a:lstStyle/>
          <a:p>
            <a:pPr algn="just"/>
            <a:r>
              <a:rPr lang="en-US" altLang="zh-CN" sz="2000" dirty="0">
                <a:latin typeface="Times New Roman" panose="02020603050405020304" pitchFamily="18" charset="0"/>
              </a:rPr>
              <a:t> P1</a:t>
            </a:r>
          </a:p>
          <a:p>
            <a:pPr algn="just" eaLnBrk="0" hangingPunct="0"/>
            <a:endParaRPr lang="en-US" altLang="zh-CN" sz="2000" dirty="0">
              <a:latin typeface="Times New Roman" panose="02020603050405020304" pitchFamily="18" charset="0"/>
            </a:endParaRPr>
          </a:p>
        </p:txBody>
      </p:sp>
      <p:sp>
        <p:nvSpPr>
          <p:cNvPr id="20596" name="Rectangle 271"/>
          <p:cNvSpPr/>
          <p:nvPr/>
        </p:nvSpPr>
        <p:spPr>
          <a:xfrm>
            <a:off x="2432050" y="2475230"/>
            <a:ext cx="941705" cy="381635"/>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0593" name="Rectangle 227"/>
          <p:cNvSpPr/>
          <p:nvPr/>
        </p:nvSpPr>
        <p:spPr>
          <a:xfrm>
            <a:off x="3468370" y="2475230"/>
            <a:ext cx="1975485" cy="381635"/>
          </a:xfrm>
          <a:prstGeom prst="rect">
            <a:avLst/>
          </a:prstGeom>
          <a:noFill/>
          <a:ln w="9525">
            <a:noFill/>
          </a:ln>
        </p:spPr>
        <p:txBody>
          <a:bodyPr/>
          <a:lstStyle/>
          <a:p>
            <a:pPr algn="just"/>
            <a:r>
              <a:rPr lang="en-US" altLang="zh-CN" sz="2000" dirty="0">
                <a:latin typeface="Times New Roman" panose="02020603050405020304" pitchFamily="18" charset="0"/>
              </a:rPr>
              <a:t> Manager</a:t>
            </a:r>
          </a:p>
          <a:p>
            <a:pPr algn="just" eaLnBrk="0" hangingPunct="0"/>
            <a:endParaRPr lang="en-US" altLang="zh-CN" sz="2000" dirty="0">
              <a:latin typeface="Times New Roman" panose="02020603050405020304" pitchFamily="18" charset="0"/>
            </a:endParaRPr>
          </a:p>
        </p:txBody>
      </p:sp>
      <p:sp>
        <p:nvSpPr>
          <p:cNvPr id="20594" name="Rectangle 273"/>
          <p:cNvSpPr/>
          <p:nvPr/>
        </p:nvSpPr>
        <p:spPr>
          <a:xfrm>
            <a:off x="3373755" y="2475230"/>
            <a:ext cx="2164080" cy="381635"/>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0591" name="Rectangle 228"/>
          <p:cNvSpPr/>
          <p:nvPr/>
        </p:nvSpPr>
        <p:spPr>
          <a:xfrm>
            <a:off x="5632450" y="2475230"/>
            <a:ext cx="1365250" cy="381635"/>
          </a:xfrm>
          <a:prstGeom prst="rect">
            <a:avLst/>
          </a:prstGeom>
          <a:noFill/>
          <a:ln w="9525">
            <a:noFill/>
          </a:ln>
        </p:spPr>
        <p:txBody>
          <a:bodyPr/>
          <a:lstStyle/>
          <a:p>
            <a:pPr algn="just"/>
            <a:r>
              <a:rPr lang="en-US" altLang="zh-CN" sz="2000" dirty="0">
                <a:latin typeface="Times New Roman" panose="02020603050405020304" pitchFamily="18" charset="0"/>
              </a:rPr>
              <a:t> 12</a:t>
            </a:r>
          </a:p>
          <a:p>
            <a:pPr algn="just" eaLnBrk="0" hangingPunct="0"/>
            <a:endParaRPr lang="en-US" altLang="zh-CN" sz="2000" dirty="0">
              <a:latin typeface="Times New Roman" panose="02020603050405020304" pitchFamily="18" charset="0"/>
            </a:endParaRPr>
          </a:p>
        </p:txBody>
      </p:sp>
      <p:sp>
        <p:nvSpPr>
          <p:cNvPr id="20592" name="Rectangle 275"/>
          <p:cNvSpPr/>
          <p:nvPr/>
        </p:nvSpPr>
        <p:spPr>
          <a:xfrm>
            <a:off x="5537835" y="2475230"/>
            <a:ext cx="1553845" cy="381635"/>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0589" name="Rectangle 229"/>
          <p:cNvSpPr/>
          <p:nvPr/>
        </p:nvSpPr>
        <p:spPr>
          <a:xfrm>
            <a:off x="1560830" y="2856865"/>
            <a:ext cx="777240" cy="381635"/>
          </a:xfrm>
          <a:prstGeom prst="rect">
            <a:avLst/>
          </a:prstGeom>
          <a:noFill/>
          <a:ln w="9525">
            <a:noFill/>
          </a:ln>
        </p:spPr>
        <p:txBody>
          <a:bodyPr/>
          <a:lstStyle/>
          <a:p>
            <a:pPr algn="just"/>
            <a:r>
              <a:rPr lang="en-US" altLang="zh-CN" sz="2000" dirty="0">
                <a:latin typeface="Times New Roman" panose="02020603050405020304" pitchFamily="18" charset="0"/>
              </a:rPr>
              <a:t>E2</a:t>
            </a:r>
          </a:p>
          <a:p>
            <a:pPr algn="just" eaLnBrk="0" hangingPunct="0"/>
            <a:endParaRPr lang="en-US" altLang="zh-CN" sz="2000" dirty="0">
              <a:latin typeface="Times New Roman" panose="02020603050405020304" pitchFamily="18" charset="0"/>
            </a:endParaRPr>
          </a:p>
        </p:txBody>
      </p:sp>
      <p:sp>
        <p:nvSpPr>
          <p:cNvPr id="20590" name="Rectangle 277"/>
          <p:cNvSpPr/>
          <p:nvPr/>
        </p:nvSpPr>
        <p:spPr>
          <a:xfrm>
            <a:off x="1466215" y="2856865"/>
            <a:ext cx="965835" cy="381635"/>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0587" name="Rectangle 230"/>
          <p:cNvSpPr/>
          <p:nvPr/>
        </p:nvSpPr>
        <p:spPr>
          <a:xfrm>
            <a:off x="2526665" y="2856865"/>
            <a:ext cx="753110" cy="381635"/>
          </a:xfrm>
          <a:prstGeom prst="rect">
            <a:avLst/>
          </a:prstGeom>
          <a:noFill/>
          <a:ln w="9525">
            <a:noFill/>
          </a:ln>
        </p:spPr>
        <p:txBody>
          <a:bodyPr/>
          <a:lstStyle/>
          <a:p>
            <a:pPr algn="just"/>
            <a:r>
              <a:rPr lang="en-US" altLang="zh-CN" sz="2000" dirty="0">
                <a:latin typeface="Times New Roman" panose="02020603050405020304" pitchFamily="18" charset="0"/>
              </a:rPr>
              <a:t> P1</a:t>
            </a:r>
          </a:p>
          <a:p>
            <a:pPr algn="just" eaLnBrk="0" hangingPunct="0"/>
            <a:endParaRPr lang="en-US" altLang="zh-CN" sz="2000" dirty="0">
              <a:latin typeface="Times New Roman" panose="02020603050405020304" pitchFamily="18" charset="0"/>
            </a:endParaRPr>
          </a:p>
        </p:txBody>
      </p:sp>
      <p:sp>
        <p:nvSpPr>
          <p:cNvPr id="20588" name="Rectangle 279"/>
          <p:cNvSpPr/>
          <p:nvPr/>
        </p:nvSpPr>
        <p:spPr>
          <a:xfrm>
            <a:off x="2432050" y="2856865"/>
            <a:ext cx="941705" cy="381635"/>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0585" name="Rectangle 231"/>
          <p:cNvSpPr/>
          <p:nvPr/>
        </p:nvSpPr>
        <p:spPr>
          <a:xfrm>
            <a:off x="3468370" y="2856865"/>
            <a:ext cx="1975485" cy="381635"/>
          </a:xfrm>
          <a:prstGeom prst="rect">
            <a:avLst/>
          </a:prstGeom>
          <a:noFill/>
          <a:ln w="9525">
            <a:noFill/>
          </a:ln>
        </p:spPr>
        <p:txBody>
          <a:bodyPr/>
          <a:lstStyle/>
          <a:p>
            <a:pPr algn="just"/>
            <a:r>
              <a:rPr lang="en-US" altLang="zh-CN" sz="2000" dirty="0">
                <a:latin typeface="Times New Roman" panose="02020603050405020304" pitchFamily="18" charset="0"/>
              </a:rPr>
              <a:t> Analyst</a:t>
            </a:r>
          </a:p>
          <a:p>
            <a:pPr algn="just" eaLnBrk="0" hangingPunct="0"/>
            <a:endParaRPr lang="en-US" altLang="zh-CN" sz="2000" dirty="0">
              <a:latin typeface="Times New Roman" panose="02020603050405020304" pitchFamily="18" charset="0"/>
            </a:endParaRPr>
          </a:p>
        </p:txBody>
      </p:sp>
      <p:sp>
        <p:nvSpPr>
          <p:cNvPr id="20586" name="Rectangle 281"/>
          <p:cNvSpPr/>
          <p:nvPr/>
        </p:nvSpPr>
        <p:spPr>
          <a:xfrm>
            <a:off x="3373755" y="2856865"/>
            <a:ext cx="2164080" cy="381635"/>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0583" name="Rectangle 232"/>
          <p:cNvSpPr/>
          <p:nvPr/>
        </p:nvSpPr>
        <p:spPr>
          <a:xfrm>
            <a:off x="5632450" y="2856865"/>
            <a:ext cx="1365250" cy="381635"/>
          </a:xfrm>
          <a:prstGeom prst="rect">
            <a:avLst/>
          </a:prstGeom>
          <a:noFill/>
          <a:ln w="9525">
            <a:noFill/>
          </a:ln>
        </p:spPr>
        <p:txBody>
          <a:bodyPr/>
          <a:lstStyle/>
          <a:p>
            <a:pPr algn="just"/>
            <a:r>
              <a:rPr lang="en-US" altLang="zh-CN" sz="2000" dirty="0">
                <a:latin typeface="Times New Roman" panose="02020603050405020304" pitchFamily="18" charset="0"/>
              </a:rPr>
              <a:t> 24</a:t>
            </a:r>
          </a:p>
          <a:p>
            <a:pPr algn="just" eaLnBrk="0" hangingPunct="0"/>
            <a:endParaRPr lang="en-US" altLang="zh-CN" sz="2000" dirty="0">
              <a:latin typeface="Times New Roman" panose="02020603050405020304" pitchFamily="18" charset="0"/>
            </a:endParaRPr>
          </a:p>
        </p:txBody>
      </p:sp>
      <p:sp>
        <p:nvSpPr>
          <p:cNvPr id="20584" name="Rectangle 283"/>
          <p:cNvSpPr/>
          <p:nvPr/>
        </p:nvSpPr>
        <p:spPr>
          <a:xfrm>
            <a:off x="5537835" y="2856865"/>
            <a:ext cx="1553845" cy="381635"/>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0581" name="Rectangle 233"/>
          <p:cNvSpPr/>
          <p:nvPr/>
        </p:nvSpPr>
        <p:spPr>
          <a:xfrm>
            <a:off x="1560830" y="3237865"/>
            <a:ext cx="777240" cy="381635"/>
          </a:xfrm>
          <a:prstGeom prst="rect">
            <a:avLst/>
          </a:prstGeom>
          <a:noFill/>
          <a:ln w="9525">
            <a:noFill/>
          </a:ln>
        </p:spPr>
        <p:txBody>
          <a:bodyPr/>
          <a:lstStyle/>
          <a:p>
            <a:pPr algn="just"/>
            <a:r>
              <a:rPr lang="en-US" altLang="zh-CN" sz="2000" dirty="0">
                <a:latin typeface="Times New Roman" panose="02020603050405020304" pitchFamily="18" charset="0"/>
              </a:rPr>
              <a:t>E2</a:t>
            </a:r>
          </a:p>
          <a:p>
            <a:pPr algn="just" eaLnBrk="0" hangingPunct="0"/>
            <a:endParaRPr lang="en-US" altLang="zh-CN" sz="2000" dirty="0">
              <a:latin typeface="Times New Roman" panose="02020603050405020304" pitchFamily="18" charset="0"/>
            </a:endParaRPr>
          </a:p>
        </p:txBody>
      </p:sp>
      <p:sp>
        <p:nvSpPr>
          <p:cNvPr id="20582" name="Rectangle 285"/>
          <p:cNvSpPr/>
          <p:nvPr/>
        </p:nvSpPr>
        <p:spPr>
          <a:xfrm>
            <a:off x="1466215" y="3237865"/>
            <a:ext cx="965835" cy="381635"/>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0579" name="Rectangle 234"/>
          <p:cNvSpPr/>
          <p:nvPr/>
        </p:nvSpPr>
        <p:spPr>
          <a:xfrm>
            <a:off x="2526665" y="3237865"/>
            <a:ext cx="753110" cy="381635"/>
          </a:xfrm>
          <a:prstGeom prst="rect">
            <a:avLst/>
          </a:prstGeom>
          <a:noFill/>
          <a:ln w="9525">
            <a:noFill/>
          </a:ln>
        </p:spPr>
        <p:txBody>
          <a:bodyPr/>
          <a:lstStyle/>
          <a:p>
            <a:pPr algn="just"/>
            <a:r>
              <a:rPr lang="en-US" altLang="zh-CN" sz="2000" dirty="0">
                <a:latin typeface="Times New Roman" panose="02020603050405020304" pitchFamily="18" charset="0"/>
              </a:rPr>
              <a:t> P2</a:t>
            </a:r>
          </a:p>
          <a:p>
            <a:pPr algn="just" eaLnBrk="0" hangingPunct="0"/>
            <a:endParaRPr lang="en-US" altLang="zh-CN" sz="2000" dirty="0">
              <a:latin typeface="Times New Roman" panose="02020603050405020304" pitchFamily="18" charset="0"/>
            </a:endParaRPr>
          </a:p>
        </p:txBody>
      </p:sp>
      <p:sp>
        <p:nvSpPr>
          <p:cNvPr id="20580" name="Rectangle 287"/>
          <p:cNvSpPr/>
          <p:nvPr/>
        </p:nvSpPr>
        <p:spPr>
          <a:xfrm>
            <a:off x="2432050" y="3237865"/>
            <a:ext cx="941705" cy="381635"/>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0577" name="Rectangle 235"/>
          <p:cNvSpPr/>
          <p:nvPr/>
        </p:nvSpPr>
        <p:spPr>
          <a:xfrm>
            <a:off x="3468370" y="3237865"/>
            <a:ext cx="1975485" cy="381635"/>
          </a:xfrm>
          <a:prstGeom prst="rect">
            <a:avLst/>
          </a:prstGeom>
          <a:noFill/>
          <a:ln w="9525">
            <a:noFill/>
          </a:ln>
        </p:spPr>
        <p:txBody>
          <a:bodyPr/>
          <a:lstStyle/>
          <a:p>
            <a:pPr algn="just"/>
            <a:r>
              <a:rPr lang="en-US" altLang="zh-CN" sz="2000" dirty="0">
                <a:latin typeface="Times New Roman" panose="02020603050405020304" pitchFamily="18" charset="0"/>
              </a:rPr>
              <a:t> Analyst</a:t>
            </a:r>
          </a:p>
          <a:p>
            <a:pPr algn="just" eaLnBrk="0" hangingPunct="0"/>
            <a:endParaRPr lang="en-US" altLang="zh-CN" sz="2000" dirty="0">
              <a:latin typeface="Times New Roman" panose="02020603050405020304" pitchFamily="18" charset="0"/>
            </a:endParaRPr>
          </a:p>
        </p:txBody>
      </p:sp>
      <p:sp>
        <p:nvSpPr>
          <p:cNvPr id="20578" name="Rectangle 289"/>
          <p:cNvSpPr/>
          <p:nvPr/>
        </p:nvSpPr>
        <p:spPr>
          <a:xfrm>
            <a:off x="3373755" y="3237865"/>
            <a:ext cx="2164080" cy="381635"/>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0575" name="Rectangle 236"/>
          <p:cNvSpPr/>
          <p:nvPr/>
        </p:nvSpPr>
        <p:spPr>
          <a:xfrm>
            <a:off x="5632450" y="3237865"/>
            <a:ext cx="1365250" cy="381635"/>
          </a:xfrm>
          <a:prstGeom prst="rect">
            <a:avLst/>
          </a:prstGeom>
          <a:noFill/>
          <a:ln w="9525">
            <a:noFill/>
          </a:ln>
        </p:spPr>
        <p:txBody>
          <a:bodyPr/>
          <a:lstStyle/>
          <a:p>
            <a:pPr algn="just"/>
            <a:r>
              <a:rPr lang="en-US" altLang="zh-CN" sz="2000" dirty="0">
                <a:latin typeface="Times New Roman" panose="02020603050405020304" pitchFamily="18" charset="0"/>
              </a:rPr>
              <a:t> 6</a:t>
            </a:r>
          </a:p>
          <a:p>
            <a:pPr algn="just" eaLnBrk="0" hangingPunct="0"/>
            <a:endParaRPr lang="en-US" altLang="zh-CN" sz="2000" dirty="0">
              <a:latin typeface="Times New Roman" panose="02020603050405020304" pitchFamily="18" charset="0"/>
            </a:endParaRPr>
          </a:p>
        </p:txBody>
      </p:sp>
      <p:sp>
        <p:nvSpPr>
          <p:cNvPr id="20576" name="Rectangle 291"/>
          <p:cNvSpPr/>
          <p:nvPr/>
        </p:nvSpPr>
        <p:spPr>
          <a:xfrm>
            <a:off x="5537835" y="3237865"/>
            <a:ext cx="1553845" cy="381635"/>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0486" name="Rectangle 342"/>
          <p:cNvSpPr/>
          <p:nvPr/>
        </p:nvSpPr>
        <p:spPr>
          <a:xfrm>
            <a:off x="1459865" y="1948180"/>
            <a:ext cx="5638800" cy="1675765"/>
          </a:xfrm>
          <a:prstGeom prst="rect">
            <a:avLst/>
          </a:prstGeom>
          <a:noFill/>
          <a:ln w="9525"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0483" name="Rectangle 3"/>
          <p:cNvSpPr>
            <a:spLocks noGrp="1"/>
          </p:cNvSpPr>
          <p:nvPr/>
        </p:nvSpPr>
        <p:spPr>
          <a:xfrm>
            <a:off x="1163955" y="1497965"/>
            <a:ext cx="3429000" cy="533400"/>
          </a:xfrm>
          <a:prstGeom prst="rect">
            <a:avLst/>
          </a:prstGeom>
          <a:noFill/>
          <a:ln w="9525">
            <a:noFill/>
          </a:ln>
        </p:spPr>
        <p:txBody>
          <a:bodyPr vert="horz" wrap="square" lIns="91440" tIns="45720" rIns="91440" bIns="45720" anchor="t"/>
          <a:lstStyle>
            <a:lvl1pPr marL="609600" indent="-609600" algn="l" rtl="0" eaLnBrk="0" fontAlgn="base" hangingPunct="0">
              <a:spcBef>
                <a:spcPct val="10000"/>
              </a:spcBef>
              <a:spcAft>
                <a:spcPct val="0"/>
              </a:spcAft>
              <a:buClr>
                <a:srgbClr val="FF5050"/>
              </a:buClr>
              <a:buFont typeface="Wingdings" panose="05000000000000000000" pitchFamily="2" charset="2"/>
              <a:buChar char="Ø"/>
              <a:defRPr kumimoji="1" sz="2400">
                <a:solidFill>
                  <a:schemeClr val="tx1"/>
                </a:solidFill>
                <a:latin typeface="+mn-lt"/>
                <a:ea typeface="+mn-ea"/>
                <a:cs typeface="+mn-cs"/>
              </a:defRPr>
            </a:lvl1pPr>
            <a:lvl2pPr marL="990600" indent="-533400" algn="l" rtl="0" eaLnBrk="0" fontAlgn="base" hangingPunct="0">
              <a:spcBef>
                <a:spcPct val="10000"/>
              </a:spcBef>
              <a:spcAft>
                <a:spcPct val="0"/>
              </a:spcAft>
              <a:buAutoNum type="arabicParenR"/>
              <a:defRPr kumimoji="1" sz="2400">
                <a:solidFill>
                  <a:schemeClr val="tx1"/>
                </a:solidFill>
                <a:latin typeface="+mn-lt"/>
                <a:ea typeface="+mn-ea"/>
              </a:defRPr>
            </a:lvl2pPr>
            <a:lvl3pPr marL="1371600" indent="-457200" algn="l" rtl="0" eaLnBrk="0" fontAlgn="base" hangingPunct="0">
              <a:spcBef>
                <a:spcPct val="10000"/>
              </a:spcBef>
              <a:spcAft>
                <a:spcPct val="0"/>
              </a:spcAft>
              <a:defRPr kumimoji="1" sz="2400">
                <a:solidFill>
                  <a:schemeClr val="tx1"/>
                </a:solidFill>
                <a:latin typeface="+mn-lt"/>
                <a:ea typeface="+mn-ea"/>
              </a:defRPr>
            </a:lvl3pPr>
            <a:lvl4pPr marL="1752600" indent="-381000" algn="l" rtl="0" eaLnBrk="0" fontAlgn="base" hangingPunct="0">
              <a:spcBef>
                <a:spcPct val="10000"/>
              </a:spcBef>
              <a:spcAft>
                <a:spcPct val="0"/>
              </a:spcAft>
              <a:buChar char="–"/>
              <a:defRPr kumimoji="1" sz="2400">
                <a:solidFill>
                  <a:schemeClr val="tx1"/>
                </a:solidFill>
                <a:latin typeface="+mn-lt"/>
                <a:ea typeface="+mn-ea"/>
              </a:defRPr>
            </a:lvl4pPr>
            <a:lvl5pPr marL="2209800" indent="-381000" algn="l" rtl="0" eaLnBrk="0" fontAlgn="base" hangingPunct="0">
              <a:spcBef>
                <a:spcPct val="10000"/>
              </a:spcBef>
              <a:spcAft>
                <a:spcPct val="0"/>
              </a:spcAft>
              <a:buChar char="»"/>
              <a:defRPr kumimoji="1" sz="2400">
                <a:solidFill>
                  <a:schemeClr val="tx1"/>
                </a:solidFill>
                <a:latin typeface="+mn-lt"/>
                <a:ea typeface="+mn-ea"/>
              </a:defRPr>
            </a:lvl5pPr>
            <a:lvl6pPr marL="2667000" indent="-381000" algn="l" rtl="0" fontAlgn="base">
              <a:spcBef>
                <a:spcPct val="10000"/>
              </a:spcBef>
              <a:spcAft>
                <a:spcPct val="0"/>
              </a:spcAft>
              <a:buChar char="»"/>
              <a:defRPr kumimoji="1" sz="2400">
                <a:solidFill>
                  <a:schemeClr val="tx1"/>
                </a:solidFill>
                <a:latin typeface="+mn-lt"/>
                <a:ea typeface="+mn-ea"/>
              </a:defRPr>
            </a:lvl6pPr>
            <a:lvl7pPr marL="3124200" indent="-381000" algn="l" rtl="0" fontAlgn="base">
              <a:spcBef>
                <a:spcPct val="10000"/>
              </a:spcBef>
              <a:spcAft>
                <a:spcPct val="0"/>
              </a:spcAft>
              <a:buChar char="»"/>
              <a:defRPr kumimoji="1" sz="2400">
                <a:solidFill>
                  <a:schemeClr val="tx1"/>
                </a:solidFill>
                <a:latin typeface="+mn-lt"/>
                <a:ea typeface="+mn-ea"/>
              </a:defRPr>
            </a:lvl7pPr>
            <a:lvl8pPr marL="3581400" indent="-381000" algn="l" rtl="0" fontAlgn="base">
              <a:spcBef>
                <a:spcPct val="10000"/>
              </a:spcBef>
              <a:spcAft>
                <a:spcPct val="0"/>
              </a:spcAft>
              <a:buChar char="»"/>
              <a:defRPr kumimoji="1" sz="2400">
                <a:solidFill>
                  <a:schemeClr val="tx1"/>
                </a:solidFill>
                <a:latin typeface="+mn-lt"/>
                <a:ea typeface="+mn-ea"/>
              </a:defRPr>
            </a:lvl8pPr>
            <a:lvl9pPr marL="4038600" indent="-381000" algn="l" rtl="0" fontAlgn="base">
              <a:spcBef>
                <a:spcPct val="10000"/>
              </a:spcBef>
              <a:spcAft>
                <a:spcPct val="0"/>
              </a:spcAft>
              <a:buChar char="»"/>
              <a:defRPr kumimoji="1" sz="2400">
                <a:solidFill>
                  <a:schemeClr val="tx1"/>
                </a:solidFill>
                <a:latin typeface="+mn-lt"/>
                <a:ea typeface="+mn-ea"/>
              </a:defRPr>
            </a:lvl9pPr>
          </a:lstStyle>
          <a:p>
            <a:pPr marL="0" indent="482600" defTabSz="0" eaLnBrk="1" hangingPunct="1">
              <a:buNone/>
              <a:tabLst>
                <a:tab pos="952500" algn="l"/>
              </a:tabLst>
            </a:pPr>
            <a:r>
              <a:rPr lang="en-US" altLang="zh-CN" dirty="0">
                <a:latin typeface="Times New Roman" panose="02020603050405020304" pitchFamily="18" charset="0"/>
                <a:cs typeface="Times New Roman" panose="02020603050405020304" pitchFamily="18" charset="0"/>
              </a:rPr>
              <a:t>WorksOn Relation</a:t>
            </a:r>
            <a:r>
              <a:rPr lang="en-US" altLang="zh-CN"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161290" y="0"/>
            <a:ext cx="8601710" cy="1143000"/>
          </a:xfrm>
        </p:spPr>
        <p:txBody>
          <a:bodyPr vert="horz" wrap="square" lIns="91440" tIns="45720" rIns="91440" bIns="45720" anchor="ctr"/>
          <a:lstStyle/>
          <a:p>
            <a:pPr eaLnBrk="1" hangingPunct="1"/>
            <a:r>
              <a:rPr lang="zh-CN" altLang="en-US" sz="3600" dirty="0"/>
              <a:t>函数依赖能够用来确定一个关系的键</a:t>
            </a:r>
          </a:p>
        </p:txBody>
      </p:sp>
      <p:sp>
        <p:nvSpPr>
          <p:cNvPr id="32771" name="Rectangle 3"/>
          <p:cNvSpPr>
            <a:spLocks noGrp="1"/>
          </p:cNvSpPr>
          <p:nvPr>
            <p:ph idx="1"/>
          </p:nvPr>
        </p:nvSpPr>
        <p:spPr>
          <a:xfrm>
            <a:off x="228600" y="5029200"/>
            <a:ext cx="8915400" cy="1752600"/>
          </a:xfrm>
        </p:spPr>
        <p:txBody>
          <a:bodyPr vert="horz" wrap="square" lIns="91440" tIns="45720" rIns="91440" bIns="45720" anchor="t"/>
          <a:lstStyle/>
          <a:p>
            <a:pPr marL="0" indent="0" eaLnBrk="1" hangingPunct="1">
              <a:lnSpc>
                <a:spcPct val="90000"/>
              </a:lnSpc>
              <a:buNone/>
            </a:pPr>
            <a:r>
              <a:rPr lang="en-US" altLang="zh-CN" sz="2400" dirty="0"/>
              <a:t>ENo → EName, BDate, Title, SuperNo, DNo</a:t>
            </a:r>
          </a:p>
          <a:p>
            <a:pPr marL="0" indent="0" eaLnBrk="1" hangingPunct="1">
              <a:lnSpc>
                <a:spcPct val="90000"/>
              </a:lnSpc>
              <a:buNone/>
            </a:pPr>
            <a:r>
              <a:rPr lang="en-US" altLang="zh-CN" sz="2400" dirty="0"/>
              <a:t>DNo → DName, MgreNo</a:t>
            </a:r>
          </a:p>
          <a:p>
            <a:pPr marL="0" indent="0" eaLnBrk="1" hangingPunct="1">
              <a:lnSpc>
                <a:spcPct val="90000"/>
              </a:lnSpc>
              <a:buNone/>
            </a:pPr>
            <a:r>
              <a:rPr lang="en-US" altLang="zh-CN" sz="2400" dirty="0"/>
              <a:t>Title  → salary</a:t>
            </a:r>
          </a:p>
          <a:p>
            <a:pPr marL="0" indent="0" eaLnBrk="1" hangingPunct="1">
              <a:lnSpc>
                <a:spcPct val="90000"/>
              </a:lnSpc>
              <a:buNone/>
            </a:pPr>
            <a:r>
              <a:rPr lang="en-US" altLang="zh-CN" sz="2800" b="1" dirty="0">
                <a:solidFill>
                  <a:srgbClr val="FF0000"/>
                </a:solidFill>
              </a:rPr>
              <a:t>Question</a:t>
            </a:r>
            <a:r>
              <a:rPr lang="en-US" altLang="zh-CN" sz="2800" dirty="0">
                <a:solidFill>
                  <a:srgbClr val="FF0000"/>
                </a:solidFill>
              </a:rPr>
              <a:t>: </a:t>
            </a:r>
            <a:r>
              <a:rPr lang="zh-CN" altLang="en-US" sz="2800" dirty="0">
                <a:solidFill>
                  <a:srgbClr val="FF0000"/>
                </a:solidFill>
              </a:rPr>
              <a:t>写出该关系的候选键</a:t>
            </a:r>
            <a:r>
              <a:rPr lang="en-US" altLang="zh-CN" sz="2800" dirty="0">
                <a:solidFill>
                  <a:srgbClr val="FF0000"/>
                </a:solidFill>
              </a:rPr>
              <a:t>.</a:t>
            </a:r>
          </a:p>
        </p:txBody>
      </p:sp>
      <p:grpSp>
        <p:nvGrpSpPr>
          <p:cNvPr id="32772" name="Group 4"/>
          <p:cNvGrpSpPr/>
          <p:nvPr/>
        </p:nvGrpSpPr>
        <p:grpSpPr>
          <a:xfrm>
            <a:off x="76200" y="1905000"/>
            <a:ext cx="8839200" cy="2895600"/>
            <a:chOff x="-3" y="-3"/>
            <a:chExt cx="4759" cy="5309"/>
          </a:xfrm>
        </p:grpSpPr>
        <p:grpSp>
          <p:nvGrpSpPr>
            <p:cNvPr id="32774" name="Group 5"/>
            <p:cNvGrpSpPr/>
            <p:nvPr/>
          </p:nvGrpSpPr>
          <p:grpSpPr>
            <a:xfrm>
              <a:off x="0" y="0"/>
              <a:ext cx="4753" cy="5303"/>
              <a:chOff x="0" y="0"/>
              <a:chExt cx="4753" cy="5303"/>
            </a:xfrm>
          </p:grpSpPr>
          <p:grpSp>
            <p:nvGrpSpPr>
              <p:cNvPr id="32776" name="Group 6"/>
              <p:cNvGrpSpPr/>
              <p:nvPr/>
            </p:nvGrpSpPr>
            <p:grpSpPr>
              <a:xfrm>
                <a:off x="0" y="0"/>
                <a:ext cx="430" cy="652"/>
                <a:chOff x="0" y="0"/>
                <a:chExt cx="430" cy="652"/>
              </a:xfrm>
            </p:grpSpPr>
            <p:sp>
              <p:nvSpPr>
                <p:cNvPr id="33017" name="Rectangle 7"/>
                <p:cNvSpPr/>
                <p:nvPr/>
              </p:nvSpPr>
              <p:spPr>
                <a:xfrm>
                  <a:off x="43" y="0"/>
                  <a:ext cx="344" cy="652"/>
                </a:xfrm>
                <a:prstGeom prst="rect">
                  <a:avLst/>
                </a:prstGeom>
                <a:noFill/>
                <a:ln w="9525">
                  <a:noFill/>
                </a:ln>
              </p:spPr>
              <p:txBody>
                <a:bodyPr lIns="0" rIns="0"/>
                <a:lstStyle/>
                <a:p>
                  <a:pPr algn="ctr"/>
                  <a:r>
                    <a:rPr lang="en-US" altLang="zh-CN" sz="1600" b="1" dirty="0">
                      <a:solidFill>
                        <a:srgbClr val="FF0000"/>
                      </a:solidFill>
                      <a:latin typeface="Times New Roman" panose="02020603050405020304" pitchFamily="18" charset="0"/>
                    </a:rPr>
                    <a:t>ENo</a:t>
                  </a:r>
                  <a:endParaRPr lang="en-US" altLang="zh-CN" sz="1600" b="1" dirty="0">
                    <a:latin typeface="Times New Roman" panose="02020603050405020304" pitchFamily="18" charset="0"/>
                  </a:endParaRPr>
                </a:p>
                <a:p>
                  <a:pPr algn="ctr" eaLnBrk="0" hangingPunct="0"/>
                  <a:endParaRPr lang="en-US" altLang="zh-CN" sz="1600" b="1" dirty="0">
                    <a:latin typeface="Times New Roman" panose="02020603050405020304" pitchFamily="18" charset="0"/>
                  </a:endParaRPr>
                </a:p>
              </p:txBody>
            </p:sp>
            <p:sp>
              <p:nvSpPr>
                <p:cNvPr id="33018" name="Rectangle 8"/>
                <p:cNvSpPr/>
                <p:nvPr/>
              </p:nvSpPr>
              <p:spPr>
                <a:xfrm>
                  <a:off x="0" y="0"/>
                  <a:ext cx="430" cy="652"/>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777" name="Group 9"/>
              <p:cNvGrpSpPr/>
              <p:nvPr/>
            </p:nvGrpSpPr>
            <p:grpSpPr>
              <a:xfrm>
                <a:off x="430" y="0"/>
                <a:ext cx="614" cy="652"/>
                <a:chOff x="430" y="0"/>
                <a:chExt cx="614" cy="652"/>
              </a:xfrm>
            </p:grpSpPr>
            <p:sp>
              <p:nvSpPr>
                <p:cNvPr id="33015" name="Rectangle 10"/>
                <p:cNvSpPr/>
                <p:nvPr/>
              </p:nvSpPr>
              <p:spPr>
                <a:xfrm>
                  <a:off x="473" y="0"/>
                  <a:ext cx="528" cy="652"/>
                </a:xfrm>
                <a:prstGeom prst="rect">
                  <a:avLst/>
                </a:prstGeom>
                <a:noFill/>
                <a:ln w="9525">
                  <a:noFill/>
                </a:ln>
              </p:spPr>
              <p:txBody>
                <a:bodyPr lIns="0" rIns="0"/>
                <a:lstStyle/>
                <a:p>
                  <a:pPr algn="ctr"/>
                  <a:r>
                    <a:rPr lang="en-US" altLang="zh-CN" sz="1600" b="1" dirty="0">
                      <a:solidFill>
                        <a:srgbClr val="FF0000"/>
                      </a:solidFill>
                      <a:latin typeface="Times New Roman" panose="02020603050405020304" pitchFamily="18" charset="0"/>
                    </a:rPr>
                    <a:t>EName</a:t>
                  </a:r>
                  <a:endParaRPr lang="en-US" altLang="zh-CN" sz="1600" b="1" dirty="0">
                    <a:latin typeface="Times New Roman" panose="02020603050405020304" pitchFamily="18" charset="0"/>
                  </a:endParaRPr>
                </a:p>
                <a:p>
                  <a:pPr algn="ctr" eaLnBrk="0" hangingPunct="0"/>
                  <a:endParaRPr lang="en-US" altLang="zh-CN" sz="1600" b="1" dirty="0">
                    <a:latin typeface="Times New Roman" panose="02020603050405020304" pitchFamily="18" charset="0"/>
                  </a:endParaRPr>
                </a:p>
              </p:txBody>
            </p:sp>
            <p:sp>
              <p:nvSpPr>
                <p:cNvPr id="33016" name="Rectangle 11"/>
                <p:cNvSpPr/>
                <p:nvPr/>
              </p:nvSpPr>
              <p:spPr>
                <a:xfrm>
                  <a:off x="430" y="0"/>
                  <a:ext cx="614" cy="652"/>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778" name="Group 12"/>
              <p:cNvGrpSpPr/>
              <p:nvPr/>
            </p:nvGrpSpPr>
            <p:grpSpPr>
              <a:xfrm>
                <a:off x="1044" y="0"/>
                <a:ext cx="604" cy="652"/>
                <a:chOff x="1044" y="0"/>
                <a:chExt cx="604" cy="652"/>
              </a:xfrm>
            </p:grpSpPr>
            <p:sp>
              <p:nvSpPr>
                <p:cNvPr id="33013" name="Rectangle 13"/>
                <p:cNvSpPr/>
                <p:nvPr/>
              </p:nvSpPr>
              <p:spPr>
                <a:xfrm>
                  <a:off x="1087" y="0"/>
                  <a:ext cx="518" cy="652"/>
                </a:xfrm>
                <a:prstGeom prst="rect">
                  <a:avLst/>
                </a:prstGeom>
                <a:noFill/>
                <a:ln w="9525">
                  <a:noFill/>
                </a:ln>
              </p:spPr>
              <p:txBody>
                <a:bodyPr lIns="0" rIns="0"/>
                <a:lstStyle/>
                <a:p>
                  <a:pPr algn="ctr"/>
                  <a:r>
                    <a:rPr lang="en-US" altLang="zh-CN" sz="1600" b="1" dirty="0">
                      <a:solidFill>
                        <a:srgbClr val="FF0000"/>
                      </a:solidFill>
                      <a:latin typeface="Times New Roman" panose="02020603050405020304" pitchFamily="18" charset="0"/>
                    </a:rPr>
                    <a:t>BDate</a:t>
                  </a:r>
                  <a:endParaRPr lang="en-US" altLang="zh-CN" sz="1600" b="1" dirty="0">
                    <a:latin typeface="Times New Roman" panose="02020603050405020304" pitchFamily="18" charset="0"/>
                  </a:endParaRPr>
                </a:p>
                <a:p>
                  <a:pPr algn="ctr" eaLnBrk="0" hangingPunct="0"/>
                  <a:endParaRPr lang="en-US" altLang="zh-CN" sz="1600" b="1" dirty="0">
                    <a:latin typeface="Times New Roman" panose="02020603050405020304" pitchFamily="18" charset="0"/>
                  </a:endParaRPr>
                </a:p>
              </p:txBody>
            </p:sp>
            <p:sp>
              <p:nvSpPr>
                <p:cNvPr id="33014" name="Rectangle 14"/>
                <p:cNvSpPr/>
                <p:nvPr/>
              </p:nvSpPr>
              <p:spPr>
                <a:xfrm>
                  <a:off x="1044" y="0"/>
                  <a:ext cx="604" cy="652"/>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779" name="Group 15"/>
              <p:cNvGrpSpPr/>
              <p:nvPr/>
            </p:nvGrpSpPr>
            <p:grpSpPr>
              <a:xfrm>
                <a:off x="1648" y="0"/>
                <a:ext cx="397" cy="652"/>
                <a:chOff x="1648" y="0"/>
                <a:chExt cx="397" cy="652"/>
              </a:xfrm>
            </p:grpSpPr>
            <p:sp>
              <p:nvSpPr>
                <p:cNvPr id="33011" name="Rectangle 16"/>
                <p:cNvSpPr/>
                <p:nvPr/>
              </p:nvSpPr>
              <p:spPr>
                <a:xfrm>
                  <a:off x="1691" y="0"/>
                  <a:ext cx="311" cy="652"/>
                </a:xfrm>
                <a:prstGeom prst="rect">
                  <a:avLst/>
                </a:prstGeom>
                <a:noFill/>
                <a:ln w="9525">
                  <a:noFill/>
                </a:ln>
              </p:spPr>
              <p:txBody>
                <a:bodyPr lIns="0" rIns="0"/>
                <a:lstStyle/>
                <a:p>
                  <a:pPr algn="ctr"/>
                  <a:r>
                    <a:rPr lang="en-US" altLang="zh-CN" sz="1600" b="1" dirty="0">
                      <a:solidFill>
                        <a:srgbClr val="FF0000"/>
                      </a:solidFill>
                      <a:latin typeface="Times New Roman" panose="02020603050405020304" pitchFamily="18" charset="0"/>
                    </a:rPr>
                    <a:t>Title</a:t>
                  </a:r>
                  <a:endParaRPr lang="en-US" altLang="zh-CN" sz="1600" b="1" dirty="0">
                    <a:latin typeface="Times New Roman" panose="02020603050405020304" pitchFamily="18" charset="0"/>
                  </a:endParaRPr>
                </a:p>
                <a:p>
                  <a:pPr algn="ctr" eaLnBrk="0" hangingPunct="0"/>
                  <a:endParaRPr lang="en-US" altLang="zh-CN" sz="1600" b="1" dirty="0">
                    <a:latin typeface="Times New Roman" panose="02020603050405020304" pitchFamily="18" charset="0"/>
                  </a:endParaRPr>
                </a:p>
              </p:txBody>
            </p:sp>
            <p:sp>
              <p:nvSpPr>
                <p:cNvPr id="33012" name="Rectangle 17"/>
                <p:cNvSpPr/>
                <p:nvPr/>
              </p:nvSpPr>
              <p:spPr>
                <a:xfrm>
                  <a:off x="1648" y="0"/>
                  <a:ext cx="397" cy="652"/>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780" name="Group 18"/>
              <p:cNvGrpSpPr/>
              <p:nvPr/>
            </p:nvGrpSpPr>
            <p:grpSpPr>
              <a:xfrm>
                <a:off x="2045" y="0"/>
                <a:ext cx="500" cy="652"/>
                <a:chOff x="2045" y="0"/>
                <a:chExt cx="500" cy="652"/>
              </a:xfrm>
            </p:grpSpPr>
            <p:sp>
              <p:nvSpPr>
                <p:cNvPr id="33009" name="Rectangle 19"/>
                <p:cNvSpPr/>
                <p:nvPr/>
              </p:nvSpPr>
              <p:spPr>
                <a:xfrm>
                  <a:off x="2088" y="0"/>
                  <a:ext cx="414" cy="652"/>
                </a:xfrm>
                <a:prstGeom prst="rect">
                  <a:avLst/>
                </a:prstGeom>
                <a:noFill/>
                <a:ln w="9525">
                  <a:noFill/>
                </a:ln>
              </p:spPr>
              <p:txBody>
                <a:bodyPr lIns="0" rIns="0"/>
                <a:lstStyle/>
                <a:p>
                  <a:pPr algn="ctr"/>
                  <a:r>
                    <a:rPr lang="en-US" altLang="zh-CN" sz="1600" b="1" dirty="0">
                      <a:solidFill>
                        <a:srgbClr val="FF0000"/>
                      </a:solidFill>
                      <a:latin typeface="Times New Roman" panose="02020603050405020304" pitchFamily="18" charset="0"/>
                    </a:rPr>
                    <a:t>Salary</a:t>
                  </a:r>
                  <a:endParaRPr lang="en-US" altLang="zh-CN" sz="1600" b="1" dirty="0">
                    <a:latin typeface="Times New Roman" panose="02020603050405020304" pitchFamily="18" charset="0"/>
                  </a:endParaRPr>
                </a:p>
                <a:p>
                  <a:pPr algn="ctr" eaLnBrk="0" hangingPunct="0"/>
                  <a:endParaRPr lang="en-US" altLang="zh-CN" sz="1600" b="1" dirty="0">
                    <a:latin typeface="Times New Roman" panose="02020603050405020304" pitchFamily="18" charset="0"/>
                  </a:endParaRPr>
                </a:p>
              </p:txBody>
            </p:sp>
            <p:sp>
              <p:nvSpPr>
                <p:cNvPr id="33010" name="Rectangle 20"/>
                <p:cNvSpPr/>
                <p:nvPr/>
              </p:nvSpPr>
              <p:spPr>
                <a:xfrm>
                  <a:off x="2045" y="0"/>
                  <a:ext cx="500" cy="652"/>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781" name="Group 21"/>
              <p:cNvGrpSpPr/>
              <p:nvPr/>
            </p:nvGrpSpPr>
            <p:grpSpPr>
              <a:xfrm>
                <a:off x="2545" y="0"/>
                <a:ext cx="500" cy="652"/>
                <a:chOff x="2545" y="0"/>
                <a:chExt cx="500" cy="652"/>
              </a:xfrm>
            </p:grpSpPr>
            <p:sp>
              <p:nvSpPr>
                <p:cNvPr id="33007" name="Rectangle 22"/>
                <p:cNvSpPr/>
                <p:nvPr/>
              </p:nvSpPr>
              <p:spPr>
                <a:xfrm>
                  <a:off x="2588" y="0"/>
                  <a:ext cx="414" cy="652"/>
                </a:xfrm>
                <a:prstGeom prst="rect">
                  <a:avLst/>
                </a:prstGeom>
                <a:noFill/>
                <a:ln w="9525">
                  <a:noFill/>
                </a:ln>
              </p:spPr>
              <p:txBody>
                <a:bodyPr lIns="0" rIns="0"/>
                <a:lstStyle/>
                <a:p>
                  <a:pPr algn="ctr"/>
                  <a:r>
                    <a:rPr lang="en-US" altLang="zh-CN" sz="1600" b="1" dirty="0">
                      <a:solidFill>
                        <a:srgbClr val="FF0000"/>
                      </a:solidFill>
                      <a:latin typeface="Times New Roman" panose="02020603050405020304" pitchFamily="18" charset="0"/>
                    </a:rPr>
                    <a:t>SuperNo</a:t>
                  </a:r>
                  <a:endParaRPr lang="en-US" altLang="zh-CN" sz="1600" b="1" dirty="0">
                    <a:latin typeface="Times New Roman" panose="02020603050405020304" pitchFamily="18" charset="0"/>
                  </a:endParaRPr>
                </a:p>
                <a:p>
                  <a:pPr algn="ctr" eaLnBrk="0" hangingPunct="0"/>
                  <a:endParaRPr lang="en-US" altLang="zh-CN" sz="1600" b="1" dirty="0">
                    <a:latin typeface="Times New Roman" panose="02020603050405020304" pitchFamily="18" charset="0"/>
                  </a:endParaRPr>
                </a:p>
              </p:txBody>
            </p:sp>
            <p:sp>
              <p:nvSpPr>
                <p:cNvPr id="33008" name="Rectangle 23"/>
                <p:cNvSpPr/>
                <p:nvPr/>
              </p:nvSpPr>
              <p:spPr>
                <a:xfrm>
                  <a:off x="2545" y="0"/>
                  <a:ext cx="500" cy="652"/>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782" name="Group 24"/>
              <p:cNvGrpSpPr/>
              <p:nvPr/>
            </p:nvGrpSpPr>
            <p:grpSpPr>
              <a:xfrm>
                <a:off x="3045" y="0"/>
                <a:ext cx="397" cy="652"/>
                <a:chOff x="3045" y="0"/>
                <a:chExt cx="397" cy="652"/>
              </a:xfrm>
            </p:grpSpPr>
            <p:sp>
              <p:nvSpPr>
                <p:cNvPr id="33005" name="Rectangle 25"/>
                <p:cNvSpPr/>
                <p:nvPr/>
              </p:nvSpPr>
              <p:spPr>
                <a:xfrm>
                  <a:off x="3088" y="0"/>
                  <a:ext cx="311" cy="652"/>
                </a:xfrm>
                <a:prstGeom prst="rect">
                  <a:avLst/>
                </a:prstGeom>
                <a:noFill/>
                <a:ln w="9525">
                  <a:noFill/>
                </a:ln>
              </p:spPr>
              <p:txBody>
                <a:bodyPr lIns="0" rIns="0"/>
                <a:lstStyle/>
                <a:p>
                  <a:pPr algn="ctr"/>
                  <a:r>
                    <a:rPr lang="en-US" altLang="zh-CN" sz="1600" b="1" dirty="0">
                      <a:solidFill>
                        <a:srgbClr val="FF0000"/>
                      </a:solidFill>
                      <a:latin typeface="Times New Roman" panose="02020603050405020304" pitchFamily="18" charset="0"/>
                    </a:rPr>
                    <a:t>DNo</a:t>
                  </a:r>
                  <a:endParaRPr lang="en-US" altLang="zh-CN" sz="1600" b="1" dirty="0">
                    <a:latin typeface="Times New Roman" panose="02020603050405020304" pitchFamily="18" charset="0"/>
                  </a:endParaRPr>
                </a:p>
                <a:p>
                  <a:pPr algn="ctr" eaLnBrk="0" hangingPunct="0"/>
                  <a:r>
                    <a:rPr lang="en-US" altLang="zh-CN" sz="1600" b="1" dirty="0">
                      <a:latin typeface="Times New Roman" panose="02020603050405020304" pitchFamily="18" charset="0"/>
                    </a:rPr>
                    <a:t> </a:t>
                  </a:r>
                </a:p>
                <a:p>
                  <a:pPr algn="ctr" eaLnBrk="0" hangingPunct="0"/>
                  <a:endParaRPr lang="en-US" altLang="zh-CN" sz="1600" b="1" dirty="0">
                    <a:latin typeface="Times New Roman" panose="02020603050405020304" pitchFamily="18" charset="0"/>
                  </a:endParaRPr>
                </a:p>
              </p:txBody>
            </p:sp>
            <p:sp>
              <p:nvSpPr>
                <p:cNvPr id="33006" name="Rectangle 26"/>
                <p:cNvSpPr/>
                <p:nvPr/>
              </p:nvSpPr>
              <p:spPr>
                <a:xfrm>
                  <a:off x="3045" y="0"/>
                  <a:ext cx="397" cy="652"/>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783" name="Group 27"/>
              <p:cNvGrpSpPr/>
              <p:nvPr/>
            </p:nvGrpSpPr>
            <p:grpSpPr>
              <a:xfrm>
                <a:off x="3442" y="0"/>
                <a:ext cx="811" cy="652"/>
                <a:chOff x="3442" y="0"/>
                <a:chExt cx="811" cy="652"/>
              </a:xfrm>
            </p:grpSpPr>
            <p:sp>
              <p:nvSpPr>
                <p:cNvPr id="33003" name="Rectangle 28"/>
                <p:cNvSpPr/>
                <p:nvPr/>
              </p:nvSpPr>
              <p:spPr>
                <a:xfrm>
                  <a:off x="3485" y="0"/>
                  <a:ext cx="725" cy="652"/>
                </a:xfrm>
                <a:prstGeom prst="rect">
                  <a:avLst/>
                </a:prstGeom>
                <a:noFill/>
                <a:ln w="9525">
                  <a:noFill/>
                </a:ln>
              </p:spPr>
              <p:txBody>
                <a:bodyPr lIns="0" rIns="0"/>
                <a:lstStyle/>
                <a:p>
                  <a:pPr algn="ctr"/>
                  <a:r>
                    <a:rPr lang="en-US" altLang="zh-CN" sz="1600" b="1" dirty="0">
                      <a:solidFill>
                        <a:srgbClr val="FF0000"/>
                      </a:solidFill>
                      <a:latin typeface="Times New Roman" panose="02020603050405020304" pitchFamily="18" charset="0"/>
                    </a:rPr>
                    <a:t>DName</a:t>
                  </a:r>
                  <a:endParaRPr lang="en-US" altLang="zh-CN" sz="1600" b="1" dirty="0">
                    <a:latin typeface="Times New Roman" panose="02020603050405020304" pitchFamily="18" charset="0"/>
                  </a:endParaRPr>
                </a:p>
                <a:p>
                  <a:pPr algn="ctr" eaLnBrk="0" hangingPunct="0"/>
                  <a:endParaRPr lang="en-US" altLang="zh-CN" sz="1600" b="1" dirty="0">
                    <a:latin typeface="Times New Roman" panose="02020603050405020304" pitchFamily="18" charset="0"/>
                  </a:endParaRPr>
                </a:p>
              </p:txBody>
            </p:sp>
            <p:sp>
              <p:nvSpPr>
                <p:cNvPr id="33004" name="Rectangle 29"/>
                <p:cNvSpPr/>
                <p:nvPr/>
              </p:nvSpPr>
              <p:spPr>
                <a:xfrm>
                  <a:off x="3442" y="0"/>
                  <a:ext cx="811" cy="652"/>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784" name="Group 30"/>
              <p:cNvGrpSpPr/>
              <p:nvPr/>
            </p:nvGrpSpPr>
            <p:grpSpPr>
              <a:xfrm>
                <a:off x="4253" y="0"/>
                <a:ext cx="500" cy="652"/>
                <a:chOff x="4253" y="0"/>
                <a:chExt cx="500" cy="652"/>
              </a:xfrm>
            </p:grpSpPr>
            <p:sp>
              <p:nvSpPr>
                <p:cNvPr id="33001" name="Rectangle 31"/>
                <p:cNvSpPr/>
                <p:nvPr/>
              </p:nvSpPr>
              <p:spPr>
                <a:xfrm>
                  <a:off x="4296" y="0"/>
                  <a:ext cx="414" cy="652"/>
                </a:xfrm>
                <a:prstGeom prst="rect">
                  <a:avLst/>
                </a:prstGeom>
                <a:noFill/>
                <a:ln w="9525">
                  <a:noFill/>
                </a:ln>
              </p:spPr>
              <p:txBody>
                <a:bodyPr lIns="0" rIns="0"/>
                <a:lstStyle/>
                <a:p>
                  <a:pPr algn="ctr"/>
                  <a:r>
                    <a:rPr lang="en-US" altLang="zh-CN" sz="1400" b="1" dirty="0">
                      <a:solidFill>
                        <a:srgbClr val="FF0000"/>
                      </a:solidFill>
                      <a:latin typeface="Times New Roman" panose="02020603050405020304" pitchFamily="18" charset="0"/>
                    </a:rPr>
                    <a:t>MgrNo</a:t>
                  </a:r>
                  <a:endParaRPr lang="en-US" altLang="zh-CN" sz="1400" b="1" dirty="0">
                    <a:latin typeface="Times New Roman" panose="02020603050405020304" pitchFamily="18" charset="0"/>
                  </a:endParaRPr>
                </a:p>
                <a:p>
                  <a:pPr algn="ctr" eaLnBrk="0" hangingPunct="0"/>
                  <a:endParaRPr lang="en-US" altLang="zh-CN" sz="1600" b="1" dirty="0">
                    <a:latin typeface="Times New Roman" panose="02020603050405020304" pitchFamily="18" charset="0"/>
                  </a:endParaRPr>
                </a:p>
              </p:txBody>
            </p:sp>
            <p:sp>
              <p:nvSpPr>
                <p:cNvPr id="33002" name="Rectangle 32"/>
                <p:cNvSpPr/>
                <p:nvPr/>
              </p:nvSpPr>
              <p:spPr>
                <a:xfrm>
                  <a:off x="4253" y="0"/>
                  <a:ext cx="500" cy="652"/>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785" name="Group 33"/>
              <p:cNvGrpSpPr/>
              <p:nvPr/>
            </p:nvGrpSpPr>
            <p:grpSpPr>
              <a:xfrm>
                <a:off x="0" y="652"/>
                <a:ext cx="430" cy="759"/>
                <a:chOff x="0" y="652"/>
                <a:chExt cx="430" cy="759"/>
              </a:xfrm>
            </p:grpSpPr>
            <p:sp>
              <p:nvSpPr>
                <p:cNvPr id="32999" name="Rectangle 34"/>
                <p:cNvSpPr/>
                <p:nvPr/>
              </p:nvSpPr>
              <p:spPr>
                <a:xfrm>
                  <a:off x="43" y="652"/>
                  <a:ext cx="344" cy="759"/>
                </a:xfrm>
                <a:prstGeom prst="rect">
                  <a:avLst/>
                </a:prstGeom>
                <a:noFill/>
                <a:ln w="9525">
                  <a:noFill/>
                </a:ln>
              </p:spPr>
              <p:txBody>
                <a:bodyPr lIns="0" rIns="0"/>
                <a:lstStyle/>
                <a:p>
                  <a:r>
                    <a:rPr lang="en-US" altLang="zh-CN" sz="1600" b="1" dirty="0">
                      <a:latin typeface="Times New Roman" panose="02020603050405020304" pitchFamily="18" charset="0"/>
                    </a:rPr>
                    <a:t>E1</a:t>
                  </a:r>
                </a:p>
                <a:p>
                  <a:pPr eaLnBrk="0" hangingPunct="0"/>
                  <a:endParaRPr lang="en-US" altLang="zh-CN" sz="1600" b="1" dirty="0">
                    <a:latin typeface="Times New Roman" panose="02020603050405020304" pitchFamily="18" charset="0"/>
                  </a:endParaRPr>
                </a:p>
              </p:txBody>
            </p:sp>
            <p:sp>
              <p:nvSpPr>
                <p:cNvPr id="33000" name="Rectangle 35"/>
                <p:cNvSpPr/>
                <p:nvPr/>
              </p:nvSpPr>
              <p:spPr>
                <a:xfrm>
                  <a:off x="0" y="652"/>
                  <a:ext cx="430" cy="759"/>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786" name="Group 36"/>
              <p:cNvGrpSpPr/>
              <p:nvPr/>
            </p:nvGrpSpPr>
            <p:grpSpPr>
              <a:xfrm>
                <a:off x="430" y="652"/>
                <a:ext cx="614" cy="759"/>
                <a:chOff x="430" y="652"/>
                <a:chExt cx="614" cy="759"/>
              </a:xfrm>
            </p:grpSpPr>
            <p:sp>
              <p:nvSpPr>
                <p:cNvPr id="32997" name="Rectangle 37"/>
                <p:cNvSpPr/>
                <p:nvPr/>
              </p:nvSpPr>
              <p:spPr>
                <a:xfrm>
                  <a:off x="473" y="652"/>
                  <a:ext cx="528" cy="759"/>
                </a:xfrm>
                <a:prstGeom prst="rect">
                  <a:avLst/>
                </a:prstGeom>
                <a:noFill/>
                <a:ln w="9525">
                  <a:noFill/>
                </a:ln>
              </p:spPr>
              <p:txBody>
                <a:bodyPr lIns="0" rIns="0"/>
                <a:lstStyle/>
                <a:p>
                  <a:r>
                    <a:rPr lang="en-US" altLang="zh-CN" sz="1600" b="1" dirty="0">
                      <a:latin typeface="Times New Roman" panose="02020603050405020304" pitchFamily="18" charset="0"/>
                    </a:rPr>
                    <a:t>J. Doe</a:t>
                  </a:r>
                </a:p>
                <a:p>
                  <a:pPr eaLnBrk="0" hangingPunct="0"/>
                  <a:endParaRPr lang="en-US" altLang="zh-CN" sz="1600" b="1" dirty="0">
                    <a:latin typeface="Times New Roman" panose="02020603050405020304" pitchFamily="18" charset="0"/>
                  </a:endParaRPr>
                </a:p>
              </p:txBody>
            </p:sp>
            <p:sp>
              <p:nvSpPr>
                <p:cNvPr id="32998" name="Rectangle 38"/>
                <p:cNvSpPr/>
                <p:nvPr/>
              </p:nvSpPr>
              <p:spPr>
                <a:xfrm>
                  <a:off x="430" y="652"/>
                  <a:ext cx="614" cy="759"/>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787" name="Group 39"/>
              <p:cNvGrpSpPr/>
              <p:nvPr/>
            </p:nvGrpSpPr>
            <p:grpSpPr>
              <a:xfrm>
                <a:off x="1044" y="652"/>
                <a:ext cx="604" cy="759"/>
                <a:chOff x="1044" y="652"/>
                <a:chExt cx="604" cy="759"/>
              </a:xfrm>
            </p:grpSpPr>
            <p:sp>
              <p:nvSpPr>
                <p:cNvPr id="32995" name="Rectangle 40"/>
                <p:cNvSpPr/>
                <p:nvPr/>
              </p:nvSpPr>
              <p:spPr>
                <a:xfrm>
                  <a:off x="1087" y="652"/>
                  <a:ext cx="518" cy="759"/>
                </a:xfrm>
                <a:prstGeom prst="rect">
                  <a:avLst/>
                </a:prstGeom>
                <a:noFill/>
                <a:ln w="9525">
                  <a:noFill/>
                </a:ln>
              </p:spPr>
              <p:txBody>
                <a:bodyPr lIns="0" rIns="0"/>
                <a:lstStyle/>
                <a:p>
                  <a:r>
                    <a:rPr lang="en-US" altLang="zh-CN" sz="1600" b="1" dirty="0">
                      <a:latin typeface="Times New Roman" panose="02020603050405020304" pitchFamily="18" charset="0"/>
                    </a:rPr>
                    <a:t>01-05-75</a:t>
                  </a:r>
                </a:p>
                <a:p>
                  <a:pPr eaLnBrk="0" hangingPunct="0"/>
                  <a:endParaRPr lang="en-US" altLang="zh-CN" sz="1600" b="1" dirty="0">
                    <a:latin typeface="Times New Roman" panose="02020603050405020304" pitchFamily="18" charset="0"/>
                  </a:endParaRPr>
                </a:p>
              </p:txBody>
            </p:sp>
            <p:sp>
              <p:nvSpPr>
                <p:cNvPr id="32996" name="Rectangle 41"/>
                <p:cNvSpPr/>
                <p:nvPr/>
              </p:nvSpPr>
              <p:spPr>
                <a:xfrm>
                  <a:off x="1044" y="652"/>
                  <a:ext cx="604" cy="759"/>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788" name="Group 42"/>
              <p:cNvGrpSpPr/>
              <p:nvPr/>
            </p:nvGrpSpPr>
            <p:grpSpPr>
              <a:xfrm>
                <a:off x="1648" y="652"/>
                <a:ext cx="397" cy="759"/>
                <a:chOff x="1648" y="652"/>
                <a:chExt cx="397" cy="759"/>
              </a:xfrm>
            </p:grpSpPr>
            <p:sp>
              <p:nvSpPr>
                <p:cNvPr id="32993" name="Rectangle 43"/>
                <p:cNvSpPr/>
                <p:nvPr/>
              </p:nvSpPr>
              <p:spPr>
                <a:xfrm>
                  <a:off x="1691" y="652"/>
                  <a:ext cx="311" cy="759"/>
                </a:xfrm>
                <a:prstGeom prst="rect">
                  <a:avLst/>
                </a:prstGeom>
                <a:noFill/>
                <a:ln w="9525">
                  <a:noFill/>
                </a:ln>
              </p:spPr>
              <p:txBody>
                <a:bodyPr lIns="0" rIns="0" bIns="0"/>
                <a:lstStyle/>
                <a:p>
                  <a:r>
                    <a:rPr lang="en-US" altLang="zh-CN" sz="1600" b="1" dirty="0">
                      <a:latin typeface="Times New Roman" panose="02020603050405020304" pitchFamily="18" charset="0"/>
                      <a:cs typeface="Times New Roman" panose="02020603050405020304" pitchFamily="18" charset="0"/>
                    </a:rPr>
                    <a:t>EE</a:t>
                  </a:r>
                </a:p>
                <a:p>
                  <a:pPr eaLnBrk="0" hangingPunct="0"/>
                  <a:endParaRPr lang="en-US" altLang="zh-CN" sz="1600" b="1" dirty="0">
                    <a:latin typeface="Times New Roman" panose="02020603050405020304" pitchFamily="18" charset="0"/>
                  </a:endParaRPr>
                </a:p>
              </p:txBody>
            </p:sp>
            <p:sp>
              <p:nvSpPr>
                <p:cNvPr id="32994" name="Rectangle 44"/>
                <p:cNvSpPr/>
                <p:nvPr/>
              </p:nvSpPr>
              <p:spPr>
                <a:xfrm>
                  <a:off x="1648" y="652"/>
                  <a:ext cx="397" cy="759"/>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789" name="Group 45"/>
              <p:cNvGrpSpPr/>
              <p:nvPr/>
            </p:nvGrpSpPr>
            <p:grpSpPr>
              <a:xfrm>
                <a:off x="2045" y="652"/>
                <a:ext cx="500" cy="759"/>
                <a:chOff x="2045" y="652"/>
                <a:chExt cx="500" cy="759"/>
              </a:xfrm>
            </p:grpSpPr>
            <p:sp>
              <p:nvSpPr>
                <p:cNvPr id="32991" name="Rectangle 46"/>
                <p:cNvSpPr/>
                <p:nvPr/>
              </p:nvSpPr>
              <p:spPr>
                <a:xfrm>
                  <a:off x="2088" y="652"/>
                  <a:ext cx="414" cy="759"/>
                </a:xfrm>
                <a:prstGeom prst="rect">
                  <a:avLst/>
                </a:prstGeom>
                <a:noFill/>
                <a:ln w="9525">
                  <a:noFill/>
                </a:ln>
              </p:spPr>
              <p:txBody>
                <a:bodyPr lIns="0" rIns="0"/>
                <a:lstStyle/>
                <a:p>
                  <a:r>
                    <a:rPr lang="en-US" altLang="zh-CN" sz="1600" b="1" dirty="0">
                      <a:latin typeface="Times New Roman" panose="02020603050405020304" pitchFamily="18" charset="0"/>
                    </a:rPr>
                    <a:t>30000</a:t>
                  </a:r>
                </a:p>
                <a:p>
                  <a:pPr eaLnBrk="0" hangingPunct="0"/>
                  <a:endParaRPr lang="en-US" altLang="zh-CN" sz="1600" b="1" dirty="0">
                    <a:latin typeface="Times New Roman" panose="02020603050405020304" pitchFamily="18" charset="0"/>
                  </a:endParaRPr>
                </a:p>
              </p:txBody>
            </p:sp>
            <p:sp>
              <p:nvSpPr>
                <p:cNvPr id="32992" name="Rectangle 47"/>
                <p:cNvSpPr/>
                <p:nvPr/>
              </p:nvSpPr>
              <p:spPr>
                <a:xfrm>
                  <a:off x="2045" y="652"/>
                  <a:ext cx="500" cy="759"/>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790" name="Group 48"/>
              <p:cNvGrpSpPr/>
              <p:nvPr/>
            </p:nvGrpSpPr>
            <p:grpSpPr>
              <a:xfrm>
                <a:off x="2545" y="652"/>
                <a:ext cx="500" cy="759"/>
                <a:chOff x="2545" y="652"/>
                <a:chExt cx="500" cy="759"/>
              </a:xfrm>
            </p:grpSpPr>
            <p:sp>
              <p:nvSpPr>
                <p:cNvPr id="32989" name="Rectangle 49"/>
                <p:cNvSpPr/>
                <p:nvPr/>
              </p:nvSpPr>
              <p:spPr>
                <a:xfrm>
                  <a:off x="2588" y="652"/>
                  <a:ext cx="414" cy="759"/>
                </a:xfrm>
                <a:prstGeom prst="rect">
                  <a:avLst/>
                </a:prstGeom>
                <a:noFill/>
                <a:ln w="9525">
                  <a:noFill/>
                </a:ln>
              </p:spPr>
              <p:txBody>
                <a:bodyPr lIns="0" rIns="0"/>
                <a:lstStyle/>
                <a:p>
                  <a:r>
                    <a:rPr lang="en-US" altLang="zh-CN" sz="1600" b="1" dirty="0">
                      <a:latin typeface="Times New Roman" panose="02020603050405020304" pitchFamily="18" charset="0"/>
                    </a:rPr>
                    <a:t> E2</a:t>
                  </a:r>
                </a:p>
                <a:p>
                  <a:pPr eaLnBrk="0" hangingPunct="0"/>
                  <a:endParaRPr lang="en-US" altLang="zh-CN" sz="1600" b="1" dirty="0">
                    <a:latin typeface="Times New Roman" panose="02020603050405020304" pitchFamily="18" charset="0"/>
                  </a:endParaRPr>
                </a:p>
              </p:txBody>
            </p:sp>
            <p:sp>
              <p:nvSpPr>
                <p:cNvPr id="32990" name="Rectangle 50"/>
                <p:cNvSpPr/>
                <p:nvPr/>
              </p:nvSpPr>
              <p:spPr>
                <a:xfrm>
                  <a:off x="2545" y="652"/>
                  <a:ext cx="500" cy="759"/>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791" name="Group 51"/>
              <p:cNvGrpSpPr/>
              <p:nvPr/>
            </p:nvGrpSpPr>
            <p:grpSpPr>
              <a:xfrm>
                <a:off x="3045" y="652"/>
                <a:ext cx="397" cy="759"/>
                <a:chOff x="3045" y="652"/>
                <a:chExt cx="397" cy="759"/>
              </a:xfrm>
            </p:grpSpPr>
            <p:sp>
              <p:nvSpPr>
                <p:cNvPr id="32987" name="Rectangle 52"/>
                <p:cNvSpPr/>
                <p:nvPr/>
              </p:nvSpPr>
              <p:spPr>
                <a:xfrm>
                  <a:off x="3088" y="652"/>
                  <a:ext cx="311" cy="759"/>
                </a:xfrm>
                <a:prstGeom prst="rect">
                  <a:avLst/>
                </a:prstGeom>
                <a:noFill/>
                <a:ln w="9525">
                  <a:noFill/>
                </a:ln>
              </p:spPr>
              <p:txBody>
                <a:bodyPr lIns="0" rIns="0"/>
                <a:lstStyle/>
                <a:p>
                  <a:pPr algn="just"/>
                  <a:r>
                    <a:rPr lang="en-US" altLang="zh-CN" sz="1600" b="1" dirty="0">
                      <a:latin typeface="Times New Roman" panose="02020603050405020304" pitchFamily="18" charset="0"/>
                    </a:rPr>
                    <a:t>null</a:t>
                  </a:r>
                </a:p>
                <a:p>
                  <a:pPr algn="just" eaLnBrk="0" hangingPunct="0"/>
                  <a:endParaRPr lang="en-US" altLang="zh-CN" sz="1600" b="1" dirty="0">
                    <a:latin typeface="Times New Roman" panose="02020603050405020304" pitchFamily="18" charset="0"/>
                  </a:endParaRPr>
                </a:p>
              </p:txBody>
            </p:sp>
            <p:sp>
              <p:nvSpPr>
                <p:cNvPr id="32988" name="Rectangle 53"/>
                <p:cNvSpPr/>
                <p:nvPr/>
              </p:nvSpPr>
              <p:spPr>
                <a:xfrm>
                  <a:off x="3045" y="652"/>
                  <a:ext cx="397" cy="759"/>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792" name="Group 54"/>
              <p:cNvGrpSpPr/>
              <p:nvPr/>
            </p:nvGrpSpPr>
            <p:grpSpPr>
              <a:xfrm>
                <a:off x="3442" y="652"/>
                <a:ext cx="811" cy="759"/>
                <a:chOff x="3442" y="652"/>
                <a:chExt cx="811" cy="759"/>
              </a:xfrm>
            </p:grpSpPr>
            <p:sp>
              <p:nvSpPr>
                <p:cNvPr id="32985" name="Rectangle 55"/>
                <p:cNvSpPr/>
                <p:nvPr/>
              </p:nvSpPr>
              <p:spPr>
                <a:xfrm>
                  <a:off x="3485" y="652"/>
                  <a:ext cx="725" cy="759"/>
                </a:xfrm>
                <a:prstGeom prst="rect">
                  <a:avLst/>
                </a:prstGeom>
                <a:noFill/>
                <a:ln w="9525">
                  <a:noFill/>
                </a:ln>
              </p:spPr>
              <p:txBody>
                <a:bodyPr lIns="0" rIns="0"/>
                <a:lstStyle/>
                <a:p>
                  <a:pPr algn="just"/>
                  <a:r>
                    <a:rPr lang="en-US" altLang="zh-CN" sz="1600" b="1" dirty="0">
                      <a:latin typeface="Times New Roman" panose="02020603050405020304" pitchFamily="18" charset="0"/>
                    </a:rPr>
                    <a:t>null</a:t>
                  </a:r>
                </a:p>
                <a:p>
                  <a:pPr algn="just" eaLnBrk="0" hangingPunct="0"/>
                  <a:endParaRPr lang="en-US" altLang="zh-CN" sz="1600" b="1" dirty="0">
                    <a:latin typeface="Times New Roman" panose="02020603050405020304" pitchFamily="18" charset="0"/>
                  </a:endParaRPr>
                </a:p>
              </p:txBody>
            </p:sp>
            <p:sp>
              <p:nvSpPr>
                <p:cNvPr id="32986" name="Rectangle 56"/>
                <p:cNvSpPr/>
                <p:nvPr/>
              </p:nvSpPr>
              <p:spPr>
                <a:xfrm>
                  <a:off x="3442" y="652"/>
                  <a:ext cx="811" cy="759"/>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793" name="Group 57"/>
              <p:cNvGrpSpPr/>
              <p:nvPr/>
            </p:nvGrpSpPr>
            <p:grpSpPr>
              <a:xfrm>
                <a:off x="4253" y="652"/>
                <a:ext cx="500" cy="759"/>
                <a:chOff x="4253" y="652"/>
                <a:chExt cx="500" cy="759"/>
              </a:xfrm>
            </p:grpSpPr>
            <p:sp>
              <p:nvSpPr>
                <p:cNvPr id="32983" name="Rectangle 58"/>
                <p:cNvSpPr/>
                <p:nvPr/>
              </p:nvSpPr>
              <p:spPr>
                <a:xfrm>
                  <a:off x="4296" y="652"/>
                  <a:ext cx="414" cy="759"/>
                </a:xfrm>
                <a:prstGeom prst="rect">
                  <a:avLst/>
                </a:prstGeom>
                <a:noFill/>
                <a:ln w="9525">
                  <a:noFill/>
                </a:ln>
              </p:spPr>
              <p:txBody>
                <a:bodyPr lIns="0" rIns="0"/>
                <a:lstStyle/>
                <a:p>
                  <a:pPr algn="just"/>
                  <a:r>
                    <a:rPr lang="en-US" altLang="zh-CN" sz="1600" b="1" dirty="0">
                      <a:latin typeface="Times New Roman" panose="02020603050405020304" pitchFamily="18" charset="0"/>
                    </a:rPr>
                    <a:t>null</a:t>
                  </a:r>
                </a:p>
                <a:p>
                  <a:pPr algn="just" eaLnBrk="0" hangingPunct="0"/>
                  <a:endParaRPr lang="en-US" altLang="zh-CN" sz="1600" b="1" dirty="0">
                    <a:latin typeface="Times New Roman" panose="02020603050405020304" pitchFamily="18" charset="0"/>
                  </a:endParaRPr>
                </a:p>
              </p:txBody>
            </p:sp>
            <p:sp>
              <p:nvSpPr>
                <p:cNvPr id="32984" name="Rectangle 59"/>
                <p:cNvSpPr/>
                <p:nvPr/>
              </p:nvSpPr>
              <p:spPr>
                <a:xfrm>
                  <a:off x="4253" y="652"/>
                  <a:ext cx="500" cy="759"/>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794" name="Group 60"/>
              <p:cNvGrpSpPr/>
              <p:nvPr/>
            </p:nvGrpSpPr>
            <p:grpSpPr>
              <a:xfrm>
                <a:off x="0" y="1411"/>
                <a:ext cx="430" cy="556"/>
                <a:chOff x="0" y="1411"/>
                <a:chExt cx="430" cy="556"/>
              </a:xfrm>
            </p:grpSpPr>
            <p:sp>
              <p:nvSpPr>
                <p:cNvPr id="32981" name="Rectangle 61"/>
                <p:cNvSpPr/>
                <p:nvPr/>
              </p:nvSpPr>
              <p:spPr>
                <a:xfrm>
                  <a:off x="43" y="1411"/>
                  <a:ext cx="344" cy="556"/>
                </a:xfrm>
                <a:prstGeom prst="rect">
                  <a:avLst/>
                </a:prstGeom>
                <a:noFill/>
                <a:ln w="9525">
                  <a:noFill/>
                </a:ln>
              </p:spPr>
              <p:txBody>
                <a:bodyPr lIns="0" rIns="0"/>
                <a:lstStyle/>
                <a:p>
                  <a:r>
                    <a:rPr lang="en-US" altLang="zh-CN" sz="1600" b="1" dirty="0">
                      <a:latin typeface="Times New Roman" panose="02020603050405020304" pitchFamily="18" charset="0"/>
                    </a:rPr>
                    <a:t>E2</a:t>
                  </a:r>
                </a:p>
                <a:p>
                  <a:pPr eaLnBrk="0" hangingPunct="0"/>
                  <a:endParaRPr lang="en-US" altLang="zh-CN" sz="1600" b="1" dirty="0">
                    <a:latin typeface="Times New Roman" panose="02020603050405020304" pitchFamily="18" charset="0"/>
                  </a:endParaRPr>
                </a:p>
              </p:txBody>
            </p:sp>
            <p:sp>
              <p:nvSpPr>
                <p:cNvPr id="32982" name="Rectangle 62"/>
                <p:cNvSpPr/>
                <p:nvPr/>
              </p:nvSpPr>
              <p:spPr>
                <a:xfrm>
                  <a:off x="0" y="1411"/>
                  <a:ext cx="430"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795" name="Group 63"/>
              <p:cNvGrpSpPr/>
              <p:nvPr/>
            </p:nvGrpSpPr>
            <p:grpSpPr>
              <a:xfrm>
                <a:off x="430" y="1411"/>
                <a:ext cx="614" cy="556"/>
                <a:chOff x="430" y="1411"/>
                <a:chExt cx="614" cy="556"/>
              </a:xfrm>
            </p:grpSpPr>
            <p:sp>
              <p:nvSpPr>
                <p:cNvPr id="32979" name="Rectangle 64"/>
                <p:cNvSpPr/>
                <p:nvPr/>
              </p:nvSpPr>
              <p:spPr>
                <a:xfrm>
                  <a:off x="473" y="1411"/>
                  <a:ext cx="528" cy="556"/>
                </a:xfrm>
                <a:prstGeom prst="rect">
                  <a:avLst/>
                </a:prstGeom>
                <a:noFill/>
                <a:ln w="9525">
                  <a:noFill/>
                </a:ln>
              </p:spPr>
              <p:txBody>
                <a:bodyPr lIns="0" rIns="0"/>
                <a:lstStyle/>
                <a:p>
                  <a:r>
                    <a:rPr lang="en-US" altLang="zh-CN" sz="1600" b="1" dirty="0">
                      <a:latin typeface="Times New Roman" panose="02020603050405020304" pitchFamily="18" charset="0"/>
                    </a:rPr>
                    <a:t>M.Smith</a:t>
                  </a:r>
                </a:p>
                <a:p>
                  <a:pPr eaLnBrk="0" hangingPunct="0"/>
                  <a:endParaRPr lang="en-US" altLang="zh-CN" sz="1600" b="1" dirty="0">
                    <a:latin typeface="Times New Roman" panose="02020603050405020304" pitchFamily="18" charset="0"/>
                  </a:endParaRPr>
                </a:p>
              </p:txBody>
            </p:sp>
            <p:sp>
              <p:nvSpPr>
                <p:cNvPr id="32980" name="Rectangle 65"/>
                <p:cNvSpPr/>
                <p:nvPr/>
              </p:nvSpPr>
              <p:spPr>
                <a:xfrm>
                  <a:off x="430" y="1411"/>
                  <a:ext cx="614"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796" name="Group 66"/>
              <p:cNvGrpSpPr/>
              <p:nvPr/>
            </p:nvGrpSpPr>
            <p:grpSpPr>
              <a:xfrm>
                <a:off x="1044" y="1411"/>
                <a:ext cx="604" cy="556"/>
                <a:chOff x="1044" y="1411"/>
                <a:chExt cx="604" cy="556"/>
              </a:xfrm>
            </p:grpSpPr>
            <p:sp>
              <p:nvSpPr>
                <p:cNvPr id="32977" name="Rectangle 67"/>
                <p:cNvSpPr/>
                <p:nvPr/>
              </p:nvSpPr>
              <p:spPr>
                <a:xfrm>
                  <a:off x="1087" y="1411"/>
                  <a:ext cx="518" cy="556"/>
                </a:xfrm>
                <a:prstGeom prst="rect">
                  <a:avLst/>
                </a:prstGeom>
                <a:noFill/>
                <a:ln w="9525">
                  <a:noFill/>
                </a:ln>
              </p:spPr>
              <p:txBody>
                <a:bodyPr lIns="0" rIns="0"/>
                <a:lstStyle/>
                <a:p>
                  <a:r>
                    <a:rPr lang="en-US" altLang="zh-CN" sz="1600" b="1" dirty="0">
                      <a:latin typeface="Times New Roman" panose="02020603050405020304" pitchFamily="18" charset="0"/>
                    </a:rPr>
                    <a:t>06-04-66</a:t>
                  </a:r>
                </a:p>
                <a:p>
                  <a:pPr eaLnBrk="0" hangingPunct="0"/>
                  <a:endParaRPr lang="en-US" altLang="zh-CN" sz="1600" b="1" dirty="0">
                    <a:latin typeface="Times New Roman" panose="02020603050405020304" pitchFamily="18" charset="0"/>
                  </a:endParaRPr>
                </a:p>
              </p:txBody>
            </p:sp>
            <p:sp>
              <p:nvSpPr>
                <p:cNvPr id="32978" name="Rectangle 68"/>
                <p:cNvSpPr/>
                <p:nvPr/>
              </p:nvSpPr>
              <p:spPr>
                <a:xfrm>
                  <a:off x="1044" y="1411"/>
                  <a:ext cx="604"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797" name="Group 69"/>
              <p:cNvGrpSpPr/>
              <p:nvPr/>
            </p:nvGrpSpPr>
            <p:grpSpPr>
              <a:xfrm>
                <a:off x="1648" y="1411"/>
                <a:ext cx="397" cy="556"/>
                <a:chOff x="1648" y="1411"/>
                <a:chExt cx="397" cy="556"/>
              </a:xfrm>
            </p:grpSpPr>
            <p:sp>
              <p:nvSpPr>
                <p:cNvPr id="32975" name="Rectangle 70"/>
                <p:cNvSpPr/>
                <p:nvPr/>
              </p:nvSpPr>
              <p:spPr>
                <a:xfrm>
                  <a:off x="1691" y="1411"/>
                  <a:ext cx="311" cy="556"/>
                </a:xfrm>
                <a:prstGeom prst="rect">
                  <a:avLst/>
                </a:prstGeom>
                <a:noFill/>
                <a:ln w="9525">
                  <a:noFill/>
                </a:ln>
              </p:spPr>
              <p:txBody>
                <a:bodyPr lIns="0" rIns="0"/>
                <a:lstStyle/>
                <a:p>
                  <a:r>
                    <a:rPr lang="en-US" altLang="zh-CN" sz="1600" b="1" dirty="0">
                      <a:latin typeface="Times New Roman" panose="02020603050405020304" pitchFamily="18" charset="0"/>
                    </a:rPr>
                    <a:t>SA</a:t>
                  </a:r>
                </a:p>
                <a:p>
                  <a:pPr eaLnBrk="0" hangingPunct="0"/>
                  <a:endParaRPr lang="en-US" altLang="zh-CN" sz="1600" b="1" dirty="0">
                    <a:latin typeface="Times New Roman" panose="02020603050405020304" pitchFamily="18" charset="0"/>
                  </a:endParaRPr>
                </a:p>
              </p:txBody>
            </p:sp>
            <p:sp>
              <p:nvSpPr>
                <p:cNvPr id="32976" name="Rectangle 71"/>
                <p:cNvSpPr/>
                <p:nvPr/>
              </p:nvSpPr>
              <p:spPr>
                <a:xfrm>
                  <a:off x="1648" y="1411"/>
                  <a:ext cx="397"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798" name="Group 72"/>
              <p:cNvGrpSpPr/>
              <p:nvPr/>
            </p:nvGrpSpPr>
            <p:grpSpPr>
              <a:xfrm>
                <a:off x="2045" y="1411"/>
                <a:ext cx="500" cy="556"/>
                <a:chOff x="2045" y="1411"/>
                <a:chExt cx="500" cy="556"/>
              </a:xfrm>
            </p:grpSpPr>
            <p:sp>
              <p:nvSpPr>
                <p:cNvPr id="32973" name="Rectangle 73"/>
                <p:cNvSpPr/>
                <p:nvPr/>
              </p:nvSpPr>
              <p:spPr>
                <a:xfrm>
                  <a:off x="2088" y="1411"/>
                  <a:ext cx="414" cy="556"/>
                </a:xfrm>
                <a:prstGeom prst="rect">
                  <a:avLst/>
                </a:prstGeom>
                <a:noFill/>
                <a:ln w="9525">
                  <a:noFill/>
                </a:ln>
              </p:spPr>
              <p:txBody>
                <a:bodyPr lIns="0" rIns="0"/>
                <a:lstStyle/>
                <a:p>
                  <a:r>
                    <a:rPr lang="en-US" altLang="zh-CN" sz="1600" b="1" dirty="0">
                      <a:latin typeface="Times New Roman" panose="02020603050405020304" pitchFamily="18" charset="0"/>
                    </a:rPr>
                    <a:t>50000</a:t>
                  </a:r>
                </a:p>
                <a:p>
                  <a:pPr eaLnBrk="0" hangingPunct="0"/>
                  <a:endParaRPr lang="en-US" altLang="zh-CN" sz="1600" b="1" dirty="0">
                    <a:latin typeface="Times New Roman" panose="02020603050405020304" pitchFamily="18" charset="0"/>
                  </a:endParaRPr>
                </a:p>
              </p:txBody>
            </p:sp>
            <p:sp>
              <p:nvSpPr>
                <p:cNvPr id="32974" name="Rectangle 74"/>
                <p:cNvSpPr/>
                <p:nvPr/>
              </p:nvSpPr>
              <p:spPr>
                <a:xfrm>
                  <a:off x="2045" y="1411"/>
                  <a:ext cx="500"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799" name="Group 75"/>
              <p:cNvGrpSpPr/>
              <p:nvPr/>
            </p:nvGrpSpPr>
            <p:grpSpPr>
              <a:xfrm>
                <a:off x="2545" y="1411"/>
                <a:ext cx="500" cy="556"/>
                <a:chOff x="2545" y="1411"/>
                <a:chExt cx="500" cy="556"/>
              </a:xfrm>
            </p:grpSpPr>
            <p:sp>
              <p:nvSpPr>
                <p:cNvPr id="32971" name="Rectangle 76"/>
                <p:cNvSpPr/>
                <p:nvPr/>
              </p:nvSpPr>
              <p:spPr>
                <a:xfrm>
                  <a:off x="2588" y="1411"/>
                  <a:ext cx="414" cy="556"/>
                </a:xfrm>
                <a:prstGeom prst="rect">
                  <a:avLst/>
                </a:prstGeom>
                <a:noFill/>
                <a:ln w="9525">
                  <a:noFill/>
                </a:ln>
              </p:spPr>
              <p:txBody>
                <a:bodyPr lIns="0" rIns="0"/>
                <a:lstStyle/>
                <a:p>
                  <a:r>
                    <a:rPr lang="en-US" altLang="zh-CN" sz="1600" b="1" dirty="0">
                      <a:latin typeface="Times New Roman" panose="02020603050405020304" pitchFamily="18" charset="0"/>
                    </a:rPr>
                    <a:t> E5</a:t>
                  </a:r>
                </a:p>
                <a:p>
                  <a:pPr eaLnBrk="0" hangingPunct="0"/>
                  <a:endParaRPr lang="en-US" altLang="zh-CN" sz="1600" b="1" dirty="0">
                    <a:latin typeface="Times New Roman" panose="02020603050405020304" pitchFamily="18" charset="0"/>
                  </a:endParaRPr>
                </a:p>
              </p:txBody>
            </p:sp>
            <p:sp>
              <p:nvSpPr>
                <p:cNvPr id="32972" name="Rectangle 77"/>
                <p:cNvSpPr/>
                <p:nvPr/>
              </p:nvSpPr>
              <p:spPr>
                <a:xfrm>
                  <a:off x="2545" y="1411"/>
                  <a:ext cx="500"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00" name="Group 78"/>
              <p:cNvGrpSpPr/>
              <p:nvPr/>
            </p:nvGrpSpPr>
            <p:grpSpPr>
              <a:xfrm>
                <a:off x="3045" y="1411"/>
                <a:ext cx="397" cy="556"/>
                <a:chOff x="3045" y="1411"/>
                <a:chExt cx="397" cy="556"/>
              </a:xfrm>
            </p:grpSpPr>
            <p:sp>
              <p:nvSpPr>
                <p:cNvPr id="32969" name="Rectangle 79"/>
                <p:cNvSpPr/>
                <p:nvPr/>
              </p:nvSpPr>
              <p:spPr>
                <a:xfrm>
                  <a:off x="3088" y="1411"/>
                  <a:ext cx="311" cy="556"/>
                </a:xfrm>
                <a:prstGeom prst="rect">
                  <a:avLst/>
                </a:prstGeom>
                <a:noFill/>
                <a:ln w="9525">
                  <a:noFill/>
                </a:ln>
              </p:spPr>
              <p:txBody>
                <a:bodyPr lIns="0" rIns="0"/>
                <a:lstStyle/>
                <a:p>
                  <a:pPr algn="just"/>
                  <a:r>
                    <a:rPr lang="en-US" altLang="zh-CN" sz="1600" b="1" dirty="0">
                      <a:latin typeface="Times New Roman" panose="02020603050405020304" pitchFamily="18" charset="0"/>
                    </a:rPr>
                    <a:t>D3</a:t>
                  </a:r>
                </a:p>
                <a:p>
                  <a:pPr algn="just" eaLnBrk="0" hangingPunct="0"/>
                  <a:endParaRPr lang="en-US" altLang="zh-CN" sz="1600" b="1" dirty="0">
                    <a:latin typeface="Times New Roman" panose="02020603050405020304" pitchFamily="18" charset="0"/>
                  </a:endParaRPr>
                </a:p>
              </p:txBody>
            </p:sp>
            <p:sp>
              <p:nvSpPr>
                <p:cNvPr id="32970" name="Rectangle 80"/>
                <p:cNvSpPr/>
                <p:nvPr/>
              </p:nvSpPr>
              <p:spPr>
                <a:xfrm>
                  <a:off x="3045" y="1411"/>
                  <a:ext cx="397"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01" name="Group 81"/>
              <p:cNvGrpSpPr/>
              <p:nvPr/>
            </p:nvGrpSpPr>
            <p:grpSpPr>
              <a:xfrm>
                <a:off x="3442" y="1411"/>
                <a:ext cx="811" cy="556"/>
                <a:chOff x="3442" y="1411"/>
                <a:chExt cx="811" cy="556"/>
              </a:xfrm>
            </p:grpSpPr>
            <p:sp>
              <p:nvSpPr>
                <p:cNvPr id="32967" name="Rectangle 82"/>
                <p:cNvSpPr/>
                <p:nvPr/>
              </p:nvSpPr>
              <p:spPr>
                <a:xfrm>
                  <a:off x="3485" y="1411"/>
                  <a:ext cx="725" cy="556"/>
                </a:xfrm>
                <a:prstGeom prst="rect">
                  <a:avLst/>
                </a:prstGeom>
                <a:noFill/>
                <a:ln w="9525">
                  <a:noFill/>
                </a:ln>
              </p:spPr>
              <p:txBody>
                <a:bodyPr lIns="0" rIns="0"/>
                <a:lstStyle/>
                <a:p>
                  <a:pPr algn="just"/>
                  <a:r>
                    <a:rPr lang="en-US" altLang="zh-CN" sz="1600" b="1" dirty="0">
                      <a:latin typeface="Times New Roman" panose="02020603050405020304" pitchFamily="18" charset="0"/>
                    </a:rPr>
                    <a:t>Accounting</a:t>
                  </a:r>
                </a:p>
                <a:p>
                  <a:pPr algn="just" eaLnBrk="0" hangingPunct="0"/>
                  <a:endParaRPr lang="en-US" altLang="zh-CN" sz="1600" b="1" dirty="0">
                    <a:latin typeface="Times New Roman" panose="02020603050405020304" pitchFamily="18" charset="0"/>
                  </a:endParaRPr>
                </a:p>
              </p:txBody>
            </p:sp>
            <p:sp>
              <p:nvSpPr>
                <p:cNvPr id="32968" name="Rectangle 83"/>
                <p:cNvSpPr/>
                <p:nvPr/>
              </p:nvSpPr>
              <p:spPr>
                <a:xfrm>
                  <a:off x="3442" y="1411"/>
                  <a:ext cx="811"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02" name="Group 84"/>
              <p:cNvGrpSpPr/>
              <p:nvPr/>
            </p:nvGrpSpPr>
            <p:grpSpPr>
              <a:xfrm>
                <a:off x="4253" y="1411"/>
                <a:ext cx="500" cy="556"/>
                <a:chOff x="4253" y="1411"/>
                <a:chExt cx="500" cy="556"/>
              </a:xfrm>
            </p:grpSpPr>
            <p:sp>
              <p:nvSpPr>
                <p:cNvPr id="32965" name="Rectangle 85"/>
                <p:cNvSpPr/>
                <p:nvPr/>
              </p:nvSpPr>
              <p:spPr>
                <a:xfrm>
                  <a:off x="4296" y="1411"/>
                  <a:ext cx="414" cy="556"/>
                </a:xfrm>
                <a:prstGeom prst="rect">
                  <a:avLst/>
                </a:prstGeom>
                <a:noFill/>
                <a:ln w="9525">
                  <a:noFill/>
                </a:ln>
              </p:spPr>
              <p:txBody>
                <a:bodyPr lIns="0" rIns="0"/>
                <a:lstStyle/>
                <a:p>
                  <a:pPr algn="just"/>
                  <a:r>
                    <a:rPr lang="en-US" altLang="zh-CN" sz="1600" b="1" dirty="0">
                      <a:latin typeface="Times New Roman" panose="02020603050405020304" pitchFamily="18" charset="0"/>
                    </a:rPr>
                    <a:t> E5</a:t>
                  </a:r>
                </a:p>
                <a:p>
                  <a:pPr algn="just" eaLnBrk="0" hangingPunct="0"/>
                  <a:endParaRPr lang="en-US" altLang="zh-CN" sz="1600" b="1" dirty="0">
                    <a:latin typeface="Times New Roman" panose="02020603050405020304" pitchFamily="18" charset="0"/>
                  </a:endParaRPr>
                </a:p>
              </p:txBody>
            </p:sp>
            <p:sp>
              <p:nvSpPr>
                <p:cNvPr id="32966" name="Rectangle 86"/>
                <p:cNvSpPr/>
                <p:nvPr/>
              </p:nvSpPr>
              <p:spPr>
                <a:xfrm>
                  <a:off x="4253" y="1411"/>
                  <a:ext cx="500"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03" name="Group 87"/>
              <p:cNvGrpSpPr/>
              <p:nvPr/>
            </p:nvGrpSpPr>
            <p:grpSpPr>
              <a:xfrm>
                <a:off x="0" y="1967"/>
                <a:ext cx="430" cy="556"/>
                <a:chOff x="0" y="1967"/>
                <a:chExt cx="430" cy="556"/>
              </a:xfrm>
            </p:grpSpPr>
            <p:sp>
              <p:nvSpPr>
                <p:cNvPr id="32963" name="Rectangle 88"/>
                <p:cNvSpPr/>
                <p:nvPr/>
              </p:nvSpPr>
              <p:spPr>
                <a:xfrm>
                  <a:off x="43" y="1967"/>
                  <a:ext cx="344" cy="556"/>
                </a:xfrm>
                <a:prstGeom prst="rect">
                  <a:avLst/>
                </a:prstGeom>
                <a:noFill/>
                <a:ln w="9525">
                  <a:noFill/>
                </a:ln>
              </p:spPr>
              <p:txBody>
                <a:bodyPr lIns="0" rIns="0"/>
                <a:lstStyle/>
                <a:p>
                  <a:pPr algn="just"/>
                  <a:r>
                    <a:rPr lang="en-US" altLang="zh-CN" sz="1600" b="1" dirty="0">
                      <a:latin typeface="Times New Roman" panose="02020603050405020304" pitchFamily="18" charset="0"/>
                    </a:rPr>
                    <a:t>E3</a:t>
                  </a:r>
                </a:p>
                <a:p>
                  <a:pPr algn="just" eaLnBrk="0" hangingPunct="0"/>
                  <a:endParaRPr lang="en-US" altLang="zh-CN" sz="1600" b="1" dirty="0">
                    <a:latin typeface="Times New Roman" panose="02020603050405020304" pitchFamily="18" charset="0"/>
                  </a:endParaRPr>
                </a:p>
              </p:txBody>
            </p:sp>
            <p:sp>
              <p:nvSpPr>
                <p:cNvPr id="32964" name="Rectangle 89"/>
                <p:cNvSpPr/>
                <p:nvPr/>
              </p:nvSpPr>
              <p:spPr>
                <a:xfrm>
                  <a:off x="0" y="1967"/>
                  <a:ext cx="430"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04" name="Group 90"/>
              <p:cNvGrpSpPr/>
              <p:nvPr/>
            </p:nvGrpSpPr>
            <p:grpSpPr>
              <a:xfrm>
                <a:off x="430" y="1967"/>
                <a:ext cx="614" cy="556"/>
                <a:chOff x="430" y="1967"/>
                <a:chExt cx="614" cy="556"/>
              </a:xfrm>
            </p:grpSpPr>
            <p:sp>
              <p:nvSpPr>
                <p:cNvPr id="32961" name="Rectangle 91"/>
                <p:cNvSpPr/>
                <p:nvPr/>
              </p:nvSpPr>
              <p:spPr>
                <a:xfrm>
                  <a:off x="473" y="1967"/>
                  <a:ext cx="528" cy="556"/>
                </a:xfrm>
                <a:prstGeom prst="rect">
                  <a:avLst/>
                </a:prstGeom>
                <a:noFill/>
                <a:ln w="9525">
                  <a:noFill/>
                </a:ln>
              </p:spPr>
              <p:txBody>
                <a:bodyPr lIns="0" rIns="0"/>
                <a:lstStyle/>
                <a:p>
                  <a:pPr algn="just"/>
                  <a:r>
                    <a:rPr lang="en-US" altLang="zh-CN" sz="1600" b="1" dirty="0">
                      <a:latin typeface="Times New Roman" panose="02020603050405020304" pitchFamily="18" charset="0"/>
                    </a:rPr>
                    <a:t>A. Lee</a:t>
                  </a:r>
                </a:p>
                <a:p>
                  <a:pPr algn="just" eaLnBrk="0" hangingPunct="0"/>
                  <a:endParaRPr lang="en-US" altLang="zh-CN" sz="1600" b="1" dirty="0">
                    <a:latin typeface="Times New Roman" panose="02020603050405020304" pitchFamily="18" charset="0"/>
                  </a:endParaRPr>
                </a:p>
              </p:txBody>
            </p:sp>
            <p:sp>
              <p:nvSpPr>
                <p:cNvPr id="32962" name="Rectangle 92"/>
                <p:cNvSpPr/>
                <p:nvPr/>
              </p:nvSpPr>
              <p:spPr>
                <a:xfrm>
                  <a:off x="430" y="1967"/>
                  <a:ext cx="614"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05" name="Group 93"/>
              <p:cNvGrpSpPr/>
              <p:nvPr/>
            </p:nvGrpSpPr>
            <p:grpSpPr>
              <a:xfrm>
                <a:off x="1044" y="1967"/>
                <a:ext cx="604" cy="556"/>
                <a:chOff x="1044" y="1967"/>
                <a:chExt cx="604" cy="556"/>
              </a:xfrm>
            </p:grpSpPr>
            <p:sp>
              <p:nvSpPr>
                <p:cNvPr id="32959" name="Rectangle 94"/>
                <p:cNvSpPr/>
                <p:nvPr/>
              </p:nvSpPr>
              <p:spPr>
                <a:xfrm>
                  <a:off x="1087" y="1967"/>
                  <a:ext cx="518" cy="556"/>
                </a:xfrm>
                <a:prstGeom prst="rect">
                  <a:avLst/>
                </a:prstGeom>
                <a:noFill/>
                <a:ln w="9525">
                  <a:noFill/>
                </a:ln>
              </p:spPr>
              <p:txBody>
                <a:bodyPr lIns="0" rIns="0"/>
                <a:lstStyle/>
                <a:p>
                  <a:pPr algn="just"/>
                  <a:r>
                    <a:rPr lang="en-US" altLang="zh-CN" sz="1600" b="1" dirty="0">
                      <a:latin typeface="Times New Roman" panose="02020603050405020304" pitchFamily="18" charset="0"/>
                    </a:rPr>
                    <a:t>07-05-66</a:t>
                  </a:r>
                </a:p>
                <a:p>
                  <a:pPr algn="just" eaLnBrk="0" hangingPunct="0"/>
                  <a:endParaRPr lang="en-US" altLang="zh-CN" sz="1600" b="1" dirty="0">
                    <a:latin typeface="Times New Roman" panose="02020603050405020304" pitchFamily="18" charset="0"/>
                  </a:endParaRPr>
                </a:p>
              </p:txBody>
            </p:sp>
            <p:sp>
              <p:nvSpPr>
                <p:cNvPr id="32960" name="Rectangle 95"/>
                <p:cNvSpPr/>
                <p:nvPr/>
              </p:nvSpPr>
              <p:spPr>
                <a:xfrm>
                  <a:off x="1044" y="1967"/>
                  <a:ext cx="604"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06" name="Group 96"/>
              <p:cNvGrpSpPr/>
              <p:nvPr/>
            </p:nvGrpSpPr>
            <p:grpSpPr>
              <a:xfrm>
                <a:off x="1648" y="1967"/>
                <a:ext cx="397" cy="556"/>
                <a:chOff x="1648" y="1967"/>
                <a:chExt cx="397" cy="556"/>
              </a:xfrm>
            </p:grpSpPr>
            <p:sp>
              <p:nvSpPr>
                <p:cNvPr id="32957" name="Rectangle 97"/>
                <p:cNvSpPr/>
                <p:nvPr/>
              </p:nvSpPr>
              <p:spPr>
                <a:xfrm>
                  <a:off x="1691" y="1967"/>
                  <a:ext cx="311" cy="556"/>
                </a:xfrm>
                <a:prstGeom prst="rect">
                  <a:avLst/>
                </a:prstGeom>
                <a:noFill/>
                <a:ln w="9525">
                  <a:noFill/>
                </a:ln>
              </p:spPr>
              <p:txBody>
                <a:bodyPr lIns="0" rIns="0"/>
                <a:lstStyle/>
                <a:p>
                  <a:pPr algn="just"/>
                  <a:r>
                    <a:rPr lang="en-US" altLang="zh-CN" sz="1600" b="1" dirty="0">
                      <a:latin typeface="Times New Roman" panose="02020603050405020304" pitchFamily="18" charset="0"/>
                    </a:rPr>
                    <a:t>ME</a:t>
                  </a:r>
                </a:p>
                <a:p>
                  <a:pPr algn="just" eaLnBrk="0" hangingPunct="0"/>
                  <a:endParaRPr lang="en-US" altLang="zh-CN" sz="1600" b="1" dirty="0">
                    <a:latin typeface="Times New Roman" panose="02020603050405020304" pitchFamily="18" charset="0"/>
                  </a:endParaRPr>
                </a:p>
              </p:txBody>
            </p:sp>
            <p:sp>
              <p:nvSpPr>
                <p:cNvPr id="32958" name="Rectangle 98"/>
                <p:cNvSpPr/>
                <p:nvPr/>
              </p:nvSpPr>
              <p:spPr>
                <a:xfrm>
                  <a:off x="1648" y="1967"/>
                  <a:ext cx="397"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07" name="Group 99"/>
              <p:cNvGrpSpPr/>
              <p:nvPr/>
            </p:nvGrpSpPr>
            <p:grpSpPr>
              <a:xfrm>
                <a:off x="2045" y="1967"/>
                <a:ext cx="500" cy="556"/>
                <a:chOff x="2045" y="1967"/>
                <a:chExt cx="500" cy="556"/>
              </a:xfrm>
            </p:grpSpPr>
            <p:sp>
              <p:nvSpPr>
                <p:cNvPr id="32955" name="Rectangle 100"/>
                <p:cNvSpPr/>
                <p:nvPr/>
              </p:nvSpPr>
              <p:spPr>
                <a:xfrm>
                  <a:off x="2088" y="1967"/>
                  <a:ext cx="414" cy="556"/>
                </a:xfrm>
                <a:prstGeom prst="rect">
                  <a:avLst/>
                </a:prstGeom>
                <a:noFill/>
                <a:ln w="9525">
                  <a:noFill/>
                </a:ln>
              </p:spPr>
              <p:txBody>
                <a:bodyPr lIns="0" rIns="0"/>
                <a:lstStyle/>
                <a:p>
                  <a:pPr algn="just"/>
                  <a:r>
                    <a:rPr lang="en-US" altLang="zh-CN" sz="1600" b="1" dirty="0">
                      <a:latin typeface="Times New Roman" panose="02020603050405020304" pitchFamily="18" charset="0"/>
                    </a:rPr>
                    <a:t>40000</a:t>
                  </a:r>
                </a:p>
                <a:p>
                  <a:pPr algn="just" eaLnBrk="0" hangingPunct="0"/>
                  <a:endParaRPr lang="en-US" altLang="zh-CN" sz="1600" b="1" dirty="0">
                    <a:latin typeface="Times New Roman" panose="02020603050405020304" pitchFamily="18" charset="0"/>
                  </a:endParaRPr>
                </a:p>
              </p:txBody>
            </p:sp>
            <p:sp>
              <p:nvSpPr>
                <p:cNvPr id="32956" name="Rectangle 101"/>
                <p:cNvSpPr/>
                <p:nvPr/>
              </p:nvSpPr>
              <p:spPr>
                <a:xfrm>
                  <a:off x="2045" y="1967"/>
                  <a:ext cx="500"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08" name="Group 102"/>
              <p:cNvGrpSpPr/>
              <p:nvPr/>
            </p:nvGrpSpPr>
            <p:grpSpPr>
              <a:xfrm>
                <a:off x="2545" y="1967"/>
                <a:ext cx="500" cy="556"/>
                <a:chOff x="2545" y="1967"/>
                <a:chExt cx="500" cy="556"/>
              </a:xfrm>
            </p:grpSpPr>
            <p:sp>
              <p:nvSpPr>
                <p:cNvPr id="32953" name="Rectangle 103"/>
                <p:cNvSpPr/>
                <p:nvPr/>
              </p:nvSpPr>
              <p:spPr>
                <a:xfrm>
                  <a:off x="2588" y="1967"/>
                  <a:ext cx="414" cy="556"/>
                </a:xfrm>
                <a:prstGeom prst="rect">
                  <a:avLst/>
                </a:prstGeom>
                <a:noFill/>
                <a:ln w="9525">
                  <a:noFill/>
                </a:ln>
              </p:spPr>
              <p:txBody>
                <a:bodyPr lIns="0" rIns="0"/>
                <a:lstStyle/>
                <a:p>
                  <a:pPr algn="just"/>
                  <a:r>
                    <a:rPr lang="en-US" altLang="zh-CN" sz="1600" b="1" dirty="0">
                      <a:latin typeface="Times New Roman" panose="02020603050405020304" pitchFamily="18" charset="0"/>
                    </a:rPr>
                    <a:t> E7</a:t>
                  </a:r>
                </a:p>
                <a:p>
                  <a:pPr algn="just" eaLnBrk="0" hangingPunct="0"/>
                  <a:endParaRPr lang="en-US" altLang="zh-CN" sz="1600" b="1" dirty="0">
                    <a:latin typeface="Times New Roman" panose="02020603050405020304" pitchFamily="18" charset="0"/>
                  </a:endParaRPr>
                </a:p>
              </p:txBody>
            </p:sp>
            <p:sp>
              <p:nvSpPr>
                <p:cNvPr id="32954" name="Rectangle 104"/>
                <p:cNvSpPr/>
                <p:nvPr/>
              </p:nvSpPr>
              <p:spPr>
                <a:xfrm>
                  <a:off x="2545" y="1967"/>
                  <a:ext cx="500"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09" name="Group 105"/>
              <p:cNvGrpSpPr/>
              <p:nvPr/>
            </p:nvGrpSpPr>
            <p:grpSpPr>
              <a:xfrm>
                <a:off x="3045" y="1967"/>
                <a:ext cx="397" cy="556"/>
                <a:chOff x="3045" y="1967"/>
                <a:chExt cx="397" cy="556"/>
              </a:xfrm>
            </p:grpSpPr>
            <p:sp>
              <p:nvSpPr>
                <p:cNvPr id="32951" name="Rectangle 106"/>
                <p:cNvSpPr/>
                <p:nvPr/>
              </p:nvSpPr>
              <p:spPr>
                <a:xfrm>
                  <a:off x="3088" y="1967"/>
                  <a:ext cx="311" cy="556"/>
                </a:xfrm>
                <a:prstGeom prst="rect">
                  <a:avLst/>
                </a:prstGeom>
                <a:noFill/>
                <a:ln w="9525">
                  <a:noFill/>
                </a:ln>
              </p:spPr>
              <p:txBody>
                <a:bodyPr lIns="0" rIns="0"/>
                <a:lstStyle/>
                <a:p>
                  <a:pPr algn="just"/>
                  <a:r>
                    <a:rPr lang="en-US" altLang="zh-CN" sz="1600" b="1" dirty="0">
                      <a:latin typeface="Times New Roman" panose="02020603050405020304" pitchFamily="18" charset="0"/>
                    </a:rPr>
                    <a:t>D2</a:t>
                  </a:r>
                </a:p>
                <a:p>
                  <a:pPr algn="just" eaLnBrk="0" hangingPunct="0"/>
                  <a:endParaRPr lang="en-US" altLang="zh-CN" sz="1600" b="1" dirty="0">
                    <a:latin typeface="Times New Roman" panose="02020603050405020304" pitchFamily="18" charset="0"/>
                  </a:endParaRPr>
                </a:p>
              </p:txBody>
            </p:sp>
            <p:sp>
              <p:nvSpPr>
                <p:cNvPr id="32952" name="Rectangle 107"/>
                <p:cNvSpPr/>
                <p:nvPr/>
              </p:nvSpPr>
              <p:spPr>
                <a:xfrm>
                  <a:off x="3045" y="1967"/>
                  <a:ext cx="397"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10" name="Group 108"/>
              <p:cNvGrpSpPr/>
              <p:nvPr/>
            </p:nvGrpSpPr>
            <p:grpSpPr>
              <a:xfrm>
                <a:off x="3442" y="1967"/>
                <a:ext cx="811" cy="556"/>
                <a:chOff x="3442" y="1967"/>
                <a:chExt cx="811" cy="556"/>
              </a:xfrm>
            </p:grpSpPr>
            <p:sp>
              <p:nvSpPr>
                <p:cNvPr id="32949" name="Rectangle 109"/>
                <p:cNvSpPr/>
                <p:nvPr/>
              </p:nvSpPr>
              <p:spPr>
                <a:xfrm>
                  <a:off x="3485" y="1967"/>
                  <a:ext cx="725" cy="556"/>
                </a:xfrm>
                <a:prstGeom prst="rect">
                  <a:avLst/>
                </a:prstGeom>
                <a:noFill/>
                <a:ln w="9525">
                  <a:noFill/>
                </a:ln>
              </p:spPr>
              <p:txBody>
                <a:bodyPr lIns="0" rIns="0"/>
                <a:lstStyle/>
                <a:p>
                  <a:pPr algn="just"/>
                  <a:r>
                    <a:rPr lang="en-US" altLang="zh-CN" sz="1600" b="1" dirty="0">
                      <a:latin typeface="Times New Roman" panose="02020603050405020304" pitchFamily="18" charset="0"/>
                    </a:rPr>
                    <a:t>Consulting</a:t>
                  </a:r>
                </a:p>
                <a:p>
                  <a:pPr algn="just" eaLnBrk="0" hangingPunct="0"/>
                  <a:endParaRPr lang="en-US" altLang="zh-CN" sz="1600" b="1" dirty="0">
                    <a:latin typeface="Times New Roman" panose="02020603050405020304" pitchFamily="18" charset="0"/>
                  </a:endParaRPr>
                </a:p>
              </p:txBody>
            </p:sp>
            <p:sp>
              <p:nvSpPr>
                <p:cNvPr id="32950" name="Rectangle 110"/>
                <p:cNvSpPr/>
                <p:nvPr/>
              </p:nvSpPr>
              <p:spPr>
                <a:xfrm>
                  <a:off x="3442" y="1967"/>
                  <a:ext cx="811"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11" name="Group 111"/>
              <p:cNvGrpSpPr/>
              <p:nvPr/>
            </p:nvGrpSpPr>
            <p:grpSpPr>
              <a:xfrm>
                <a:off x="4253" y="1967"/>
                <a:ext cx="500" cy="556"/>
                <a:chOff x="4253" y="1967"/>
                <a:chExt cx="500" cy="556"/>
              </a:xfrm>
            </p:grpSpPr>
            <p:sp>
              <p:nvSpPr>
                <p:cNvPr id="32947" name="Rectangle 112"/>
                <p:cNvSpPr/>
                <p:nvPr/>
              </p:nvSpPr>
              <p:spPr>
                <a:xfrm>
                  <a:off x="4296" y="1967"/>
                  <a:ext cx="414" cy="556"/>
                </a:xfrm>
                <a:prstGeom prst="rect">
                  <a:avLst/>
                </a:prstGeom>
                <a:noFill/>
                <a:ln w="9525">
                  <a:noFill/>
                </a:ln>
              </p:spPr>
              <p:txBody>
                <a:bodyPr lIns="0" rIns="0"/>
                <a:lstStyle/>
                <a:p>
                  <a:pPr algn="just"/>
                  <a:r>
                    <a:rPr lang="en-US" altLang="zh-CN" sz="1600" b="1" dirty="0">
                      <a:latin typeface="Times New Roman" panose="02020603050405020304" pitchFamily="18" charset="0"/>
                    </a:rPr>
                    <a:t> E7</a:t>
                  </a:r>
                </a:p>
                <a:p>
                  <a:pPr algn="just" eaLnBrk="0" hangingPunct="0"/>
                  <a:endParaRPr lang="en-US" altLang="zh-CN" sz="1600" b="1" dirty="0">
                    <a:latin typeface="Times New Roman" panose="02020603050405020304" pitchFamily="18" charset="0"/>
                  </a:endParaRPr>
                </a:p>
              </p:txBody>
            </p:sp>
            <p:sp>
              <p:nvSpPr>
                <p:cNvPr id="32948" name="Rectangle 113"/>
                <p:cNvSpPr/>
                <p:nvPr/>
              </p:nvSpPr>
              <p:spPr>
                <a:xfrm>
                  <a:off x="4253" y="1967"/>
                  <a:ext cx="500"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12" name="Group 114"/>
              <p:cNvGrpSpPr/>
              <p:nvPr/>
            </p:nvGrpSpPr>
            <p:grpSpPr>
              <a:xfrm>
                <a:off x="0" y="2523"/>
                <a:ext cx="430" cy="556"/>
                <a:chOff x="0" y="2523"/>
                <a:chExt cx="430" cy="556"/>
              </a:xfrm>
            </p:grpSpPr>
            <p:sp>
              <p:nvSpPr>
                <p:cNvPr id="32945" name="Rectangle 115"/>
                <p:cNvSpPr/>
                <p:nvPr/>
              </p:nvSpPr>
              <p:spPr>
                <a:xfrm>
                  <a:off x="43" y="2523"/>
                  <a:ext cx="344" cy="556"/>
                </a:xfrm>
                <a:prstGeom prst="rect">
                  <a:avLst/>
                </a:prstGeom>
                <a:noFill/>
                <a:ln w="9525">
                  <a:noFill/>
                </a:ln>
              </p:spPr>
              <p:txBody>
                <a:bodyPr lIns="0" rIns="0"/>
                <a:lstStyle/>
                <a:p>
                  <a:pPr algn="just"/>
                  <a:r>
                    <a:rPr lang="en-US" altLang="zh-CN" sz="1600" b="1" dirty="0">
                      <a:latin typeface="Times New Roman" panose="02020603050405020304" pitchFamily="18" charset="0"/>
                    </a:rPr>
                    <a:t>E4</a:t>
                  </a:r>
                </a:p>
                <a:p>
                  <a:pPr algn="just" eaLnBrk="0" hangingPunct="0"/>
                  <a:endParaRPr lang="en-US" altLang="zh-CN" sz="1600" b="1" dirty="0">
                    <a:latin typeface="Times New Roman" panose="02020603050405020304" pitchFamily="18" charset="0"/>
                  </a:endParaRPr>
                </a:p>
              </p:txBody>
            </p:sp>
            <p:sp>
              <p:nvSpPr>
                <p:cNvPr id="32946" name="Rectangle 116"/>
                <p:cNvSpPr/>
                <p:nvPr/>
              </p:nvSpPr>
              <p:spPr>
                <a:xfrm>
                  <a:off x="0" y="2523"/>
                  <a:ext cx="430"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13" name="Group 117"/>
              <p:cNvGrpSpPr/>
              <p:nvPr/>
            </p:nvGrpSpPr>
            <p:grpSpPr>
              <a:xfrm>
                <a:off x="430" y="2523"/>
                <a:ext cx="614" cy="556"/>
                <a:chOff x="430" y="2523"/>
                <a:chExt cx="614" cy="556"/>
              </a:xfrm>
            </p:grpSpPr>
            <p:sp>
              <p:nvSpPr>
                <p:cNvPr id="32943" name="Rectangle 118"/>
                <p:cNvSpPr/>
                <p:nvPr/>
              </p:nvSpPr>
              <p:spPr>
                <a:xfrm>
                  <a:off x="473" y="2523"/>
                  <a:ext cx="528" cy="556"/>
                </a:xfrm>
                <a:prstGeom prst="rect">
                  <a:avLst/>
                </a:prstGeom>
                <a:noFill/>
                <a:ln w="9525">
                  <a:noFill/>
                </a:ln>
              </p:spPr>
              <p:txBody>
                <a:bodyPr lIns="0" rIns="0"/>
                <a:lstStyle/>
                <a:p>
                  <a:pPr algn="just"/>
                  <a:r>
                    <a:rPr lang="en-US" altLang="zh-CN" sz="1600" b="1" dirty="0">
                      <a:latin typeface="Times New Roman" panose="02020603050405020304" pitchFamily="18" charset="0"/>
                    </a:rPr>
                    <a:t>J. Miller</a:t>
                  </a:r>
                </a:p>
                <a:p>
                  <a:pPr algn="just" eaLnBrk="0" hangingPunct="0"/>
                  <a:endParaRPr lang="en-US" altLang="zh-CN" sz="1600" b="1" dirty="0">
                    <a:latin typeface="Times New Roman" panose="02020603050405020304" pitchFamily="18" charset="0"/>
                  </a:endParaRPr>
                </a:p>
              </p:txBody>
            </p:sp>
            <p:sp>
              <p:nvSpPr>
                <p:cNvPr id="32944" name="Rectangle 119"/>
                <p:cNvSpPr/>
                <p:nvPr/>
              </p:nvSpPr>
              <p:spPr>
                <a:xfrm>
                  <a:off x="430" y="2523"/>
                  <a:ext cx="614"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14" name="Group 120"/>
              <p:cNvGrpSpPr/>
              <p:nvPr/>
            </p:nvGrpSpPr>
            <p:grpSpPr>
              <a:xfrm>
                <a:off x="1044" y="2523"/>
                <a:ext cx="604" cy="556"/>
                <a:chOff x="1044" y="2523"/>
                <a:chExt cx="604" cy="556"/>
              </a:xfrm>
            </p:grpSpPr>
            <p:sp>
              <p:nvSpPr>
                <p:cNvPr id="32941" name="Rectangle 121"/>
                <p:cNvSpPr/>
                <p:nvPr/>
              </p:nvSpPr>
              <p:spPr>
                <a:xfrm>
                  <a:off x="1087" y="2523"/>
                  <a:ext cx="518" cy="556"/>
                </a:xfrm>
                <a:prstGeom prst="rect">
                  <a:avLst/>
                </a:prstGeom>
                <a:noFill/>
                <a:ln w="9525">
                  <a:noFill/>
                </a:ln>
              </p:spPr>
              <p:txBody>
                <a:bodyPr lIns="0" rIns="0"/>
                <a:lstStyle/>
                <a:p>
                  <a:pPr algn="just"/>
                  <a:r>
                    <a:rPr lang="en-US" altLang="zh-CN" sz="1600" b="1" dirty="0">
                      <a:latin typeface="Times New Roman" panose="02020603050405020304" pitchFamily="18" charset="0"/>
                    </a:rPr>
                    <a:t>09-01-50</a:t>
                  </a:r>
                </a:p>
                <a:p>
                  <a:pPr algn="just" eaLnBrk="0" hangingPunct="0"/>
                  <a:endParaRPr lang="en-US" altLang="zh-CN" sz="1600" b="1" dirty="0">
                    <a:latin typeface="Times New Roman" panose="02020603050405020304" pitchFamily="18" charset="0"/>
                  </a:endParaRPr>
                </a:p>
              </p:txBody>
            </p:sp>
            <p:sp>
              <p:nvSpPr>
                <p:cNvPr id="32942" name="Rectangle 122"/>
                <p:cNvSpPr/>
                <p:nvPr/>
              </p:nvSpPr>
              <p:spPr>
                <a:xfrm>
                  <a:off x="1044" y="2523"/>
                  <a:ext cx="604"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15" name="Group 123"/>
              <p:cNvGrpSpPr/>
              <p:nvPr/>
            </p:nvGrpSpPr>
            <p:grpSpPr>
              <a:xfrm>
                <a:off x="1648" y="2523"/>
                <a:ext cx="397" cy="556"/>
                <a:chOff x="1648" y="2523"/>
                <a:chExt cx="397" cy="556"/>
              </a:xfrm>
            </p:grpSpPr>
            <p:sp>
              <p:nvSpPr>
                <p:cNvPr id="32939" name="Rectangle 124"/>
                <p:cNvSpPr/>
                <p:nvPr/>
              </p:nvSpPr>
              <p:spPr>
                <a:xfrm>
                  <a:off x="1691" y="2523"/>
                  <a:ext cx="311" cy="556"/>
                </a:xfrm>
                <a:prstGeom prst="rect">
                  <a:avLst/>
                </a:prstGeom>
                <a:noFill/>
                <a:ln w="9525">
                  <a:noFill/>
                </a:ln>
              </p:spPr>
              <p:txBody>
                <a:bodyPr lIns="0" rIns="0"/>
                <a:lstStyle/>
                <a:p>
                  <a:pPr algn="just"/>
                  <a:r>
                    <a:rPr lang="en-US" altLang="zh-CN" sz="1600" b="1" dirty="0">
                      <a:latin typeface="Times New Roman" panose="02020603050405020304" pitchFamily="18" charset="0"/>
                    </a:rPr>
                    <a:t>PR</a:t>
                  </a:r>
                </a:p>
                <a:p>
                  <a:pPr algn="just" eaLnBrk="0" hangingPunct="0"/>
                  <a:endParaRPr lang="en-US" altLang="zh-CN" sz="1600" b="1" dirty="0">
                    <a:latin typeface="Times New Roman" panose="02020603050405020304" pitchFamily="18" charset="0"/>
                  </a:endParaRPr>
                </a:p>
              </p:txBody>
            </p:sp>
            <p:sp>
              <p:nvSpPr>
                <p:cNvPr id="32940" name="Rectangle 125"/>
                <p:cNvSpPr/>
                <p:nvPr/>
              </p:nvSpPr>
              <p:spPr>
                <a:xfrm>
                  <a:off x="1648" y="2523"/>
                  <a:ext cx="397"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16" name="Group 126"/>
              <p:cNvGrpSpPr/>
              <p:nvPr/>
            </p:nvGrpSpPr>
            <p:grpSpPr>
              <a:xfrm>
                <a:off x="2045" y="2523"/>
                <a:ext cx="500" cy="556"/>
                <a:chOff x="2045" y="2523"/>
                <a:chExt cx="500" cy="556"/>
              </a:xfrm>
            </p:grpSpPr>
            <p:sp>
              <p:nvSpPr>
                <p:cNvPr id="32937" name="Rectangle 127"/>
                <p:cNvSpPr/>
                <p:nvPr/>
              </p:nvSpPr>
              <p:spPr>
                <a:xfrm>
                  <a:off x="2088" y="2523"/>
                  <a:ext cx="414" cy="556"/>
                </a:xfrm>
                <a:prstGeom prst="rect">
                  <a:avLst/>
                </a:prstGeom>
                <a:noFill/>
                <a:ln w="9525">
                  <a:noFill/>
                </a:ln>
              </p:spPr>
              <p:txBody>
                <a:bodyPr lIns="0" rIns="0"/>
                <a:lstStyle/>
                <a:p>
                  <a:pPr algn="just"/>
                  <a:r>
                    <a:rPr lang="en-US" altLang="zh-CN" sz="1600" b="1" dirty="0">
                      <a:latin typeface="Times New Roman" panose="02020603050405020304" pitchFamily="18" charset="0"/>
                    </a:rPr>
                    <a:t>20000</a:t>
                  </a:r>
                </a:p>
                <a:p>
                  <a:pPr algn="just" eaLnBrk="0" hangingPunct="0"/>
                  <a:endParaRPr lang="en-US" altLang="zh-CN" sz="1600" b="1" dirty="0">
                    <a:latin typeface="Times New Roman" panose="02020603050405020304" pitchFamily="18" charset="0"/>
                  </a:endParaRPr>
                </a:p>
              </p:txBody>
            </p:sp>
            <p:sp>
              <p:nvSpPr>
                <p:cNvPr id="32938" name="Rectangle 128"/>
                <p:cNvSpPr/>
                <p:nvPr/>
              </p:nvSpPr>
              <p:spPr>
                <a:xfrm>
                  <a:off x="2045" y="2523"/>
                  <a:ext cx="500"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17" name="Group 129"/>
              <p:cNvGrpSpPr/>
              <p:nvPr/>
            </p:nvGrpSpPr>
            <p:grpSpPr>
              <a:xfrm>
                <a:off x="2545" y="2523"/>
                <a:ext cx="500" cy="556"/>
                <a:chOff x="2545" y="2523"/>
                <a:chExt cx="500" cy="556"/>
              </a:xfrm>
            </p:grpSpPr>
            <p:sp>
              <p:nvSpPr>
                <p:cNvPr id="32935" name="Rectangle 130"/>
                <p:cNvSpPr/>
                <p:nvPr/>
              </p:nvSpPr>
              <p:spPr>
                <a:xfrm>
                  <a:off x="2588" y="2523"/>
                  <a:ext cx="414" cy="556"/>
                </a:xfrm>
                <a:prstGeom prst="rect">
                  <a:avLst/>
                </a:prstGeom>
                <a:noFill/>
                <a:ln w="9525">
                  <a:noFill/>
                </a:ln>
              </p:spPr>
              <p:txBody>
                <a:bodyPr lIns="0" rIns="0"/>
                <a:lstStyle/>
                <a:p>
                  <a:pPr algn="just"/>
                  <a:r>
                    <a:rPr lang="en-US" altLang="zh-CN" sz="1600" b="1" dirty="0">
                      <a:latin typeface="Times New Roman" panose="02020603050405020304" pitchFamily="18" charset="0"/>
                    </a:rPr>
                    <a:t> E6</a:t>
                  </a:r>
                </a:p>
                <a:p>
                  <a:pPr algn="just" eaLnBrk="0" hangingPunct="0"/>
                  <a:endParaRPr lang="en-US" altLang="zh-CN" sz="1600" b="1" dirty="0">
                    <a:latin typeface="Times New Roman" panose="02020603050405020304" pitchFamily="18" charset="0"/>
                  </a:endParaRPr>
                </a:p>
              </p:txBody>
            </p:sp>
            <p:sp>
              <p:nvSpPr>
                <p:cNvPr id="32936" name="Rectangle 131"/>
                <p:cNvSpPr/>
                <p:nvPr/>
              </p:nvSpPr>
              <p:spPr>
                <a:xfrm>
                  <a:off x="2545" y="2523"/>
                  <a:ext cx="500"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18" name="Group 132"/>
              <p:cNvGrpSpPr/>
              <p:nvPr/>
            </p:nvGrpSpPr>
            <p:grpSpPr>
              <a:xfrm>
                <a:off x="3045" y="2523"/>
                <a:ext cx="397" cy="556"/>
                <a:chOff x="3045" y="2523"/>
                <a:chExt cx="397" cy="556"/>
              </a:xfrm>
            </p:grpSpPr>
            <p:sp>
              <p:nvSpPr>
                <p:cNvPr id="32933" name="Rectangle 133"/>
                <p:cNvSpPr/>
                <p:nvPr/>
              </p:nvSpPr>
              <p:spPr>
                <a:xfrm>
                  <a:off x="3088" y="2523"/>
                  <a:ext cx="311" cy="556"/>
                </a:xfrm>
                <a:prstGeom prst="rect">
                  <a:avLst/>
                </a:prstGeom>
                <a:noFill/>
                <a:ln w="9525">
                  <a:noFill/>
                </a:ln>
              </p:spPr>
              <p:txBody>
                <a:bodyPr lIns="0" rIns="0"/>
                <a:lstStyle/>
                <a:p>
                  <a:pPr algn="just"/>
                  <a:r>
                    <a:rPr lang="en-US" altLang="zh-CN" sz="1600" b="1" dirty="0">
                      <a:latin typeface="Times New Roman" panose="02020603050405020304" pitchFamily="18" charset="0"/>
                    </a:rPr>
                    <a:t>D3</a:t>
                  </a:r>
                </a:p>
                <a:p>
                  <a:pPr algn="just" eaLnBrk="0" hangingPunct="0"/>
                  <a:endParaRPr lang="en-US" altLang="zh-CN" sz="1600" b="1" dirty="0">
                    <a:latin typeface="Times New Roman" panose="02020603050405020304" pitchFamily="18" charset="0"/>
                  </a:endParaRPr>
                </a:p>
              </p:txBody>
            </p:sp>
            <p:sp>
              <p:nvSpPr>
                <p:cNvPr id="32934" name="Rectangle 134"/>
                <p:cNvSpPr/>
                <p:nvPr/>
              </p:nvSpPr>
              <p:spPr>
                <a:xfrm>
                  <a:off x="3045" y="2523"/>
                  <a:ext cx="397"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19" name="Group 135"/>
              <p:cNvGrpSpPr/>
              <p:nvPr/>
            </p:nvGrpSpPr>
            <p:grpSpPr>
              <a:xfrm>
                <a:off x="3442" y="2523"/>
                <a:ext cx="811" cy="556"/>
                <a:chOff x="3442" y="2523"/>
                <a:chExt cx="811" cy="556"/>
              </a:xfrm>
            </p:grpSpPr>
            <p:sp>
              <p:nvSpPr>
                <p:cNvPr id="32931" name="Rectangle 136"/>
                <p:cNvSpPr/>
                <p:nvPr/>
              </p:nvSpPr>
              <p:spPr>
                <a:xfrm>
                  <a:off x="3485" y="2523"/>
                  <a:ext cx="725" cy="556"/>
                </a:xfrm>
                <a:prstGeom prst="rect">
                  <a:avLst/>
                </a:prstGeom>
                <a:noFill/>
                <a:ln w="9525">
                  <a:noFill/>
                </a:ln>
              </p:spPr>
              <p:txBody>
                <a:bodyPr lIns="0" rIns="0"/>
                <a:lstStyle/>
                <a:p>
                  <a:pPr algn="just"/>
                  <a:r>
                    <a:rPr lang="en-US" altLang="zh-CN" sz="1600" b="1" dirty="0">
                      <a:latin typeface="Times New Roman" panose="02020603050405020304" pitchFamily="18" charset="0"/>
                    </a:rPr>
                    <a:t>Accounting</a:t>
                  </a:r>
                </a:p>
                <a:p>
                  <a:pPr algn="just" eaLnBrk="0" hangingPunct="0"/>
                  <a:endParaRPr lang="en-US" altLang="zh-CN" sz="1600" b="1" dirty="0">
                    <a:latin typeface="Times New Roman" panose="02020603050405020304" pitchFamily="18" charset="0"/>
                  </a:endParaRPr>
                </a:p>
              </p:txBody>
            </p:sp>
            <p:sp>
              <p:nvSpPr>
                <p:cNvPr id="32932" name="Rectangle 137"/>
                <p:cNvSpPr/>
                <p:nvPr/>
              </p:nvSpPr>
              <p:spPr>
                <a:xfrm>
                  <a:off x="3442" y="2523"/>
                  <a:ext cx="811"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20" name="Group 138"/>
              <p:cNvGrpSpPr/>
              <p:nvPr/>
            </p:nvGrpSpPr>
            <p:grpSpPr>
              <a:xfrm>
                <a:off x="4253" y="2523"/>
                <a:ext cx="500" cy="556"/>
                <a:chOff x="4253" y="2523"/>
                <a:chExt cx="500" cy="556"/>
              </a:xfrm>
            </p:grpSpPr>
            <p:sp>
              <p:nvSpPr>
                <p:cNvPr id="32929" name="Rectangle 139"/>
                <p:cNvSpPr/>
                <p:nvPr/>
              </p:nvSpPr>
              <p:spPr>
                <a:xfrm>
                  <a:off x="4296" y="2523"/>
                  <a:ext cx="414" cy="556"/>
                </a:xfrm>
                <a:prstGeom prst="rect">
                  <a:avLst/>
                </a:prstGeom>
                <a:noFill/>
                <a:ln w="9525">
                  <a:noFill/>
                </a:ln>
              </p:spPr>
              <p:txBody>
                <a:bodyPr lIns="0" rIns="0"/>
                <a:lstStyle/>
                <a:p>
                  <a:pPr algn="just"/>
                  <a:r>
                    <a:rPr lang="en-US" altLang="zh-CN" sz="1600" b="1" dirty="0">
                      <a:latin typeface="Times New Roman" panose="02020603050405020304" pitchFamily="18" charset="0"/>
                    </a:rPr>
                    <a:t> E5</a:t>
                  </a:r>
                </a:p>
                <a:p>
                  <a:pPr algn="just" eaLnBrk="0" hangingPunct="0"/>
                  <a:endParaRPr lang="en-US" altLang="zh-CN" sz="1600" b="1" dirty="0">
                    <a:latin typeface="Times New Roman" panose="02020603050405020304" pitchFamily="18" charset="0"/>
                  </a:endParaRPr>
                </a:p>
              </p:txBody>
            </p:sp>
            <p:sp>
              <p:nvSpPr>
                <p:cNvPr id="32930" name="Rectangle 140"/>
                <p:cNvSpPr/>
                <p:nvPr/>
              </p:nvSpPr>
              <p:spPr>
                <a:xfrm>
                  <a:off x="4253" y="2523"/>
                  <a:ext cx="500"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21" name="Group 141"/>
              <p:cNvGrpSpPr/>
              <p:nvPr/>
            </p:nvGrpSpPr>
            <p:grpSpPr>
              <a:xfrm>
                <a:off x="0" y="3079"/>
                <a:ext cx="430" cy="556"/>
                <a:chOff x="0" y="3079"/>
                <a:chExt cx="430" cy="556"/>
              </a:xfrm>
            </p:grpSpPr>
            <p:sp>
              <p:nvSpPr>
                <p:cNvPr id="32927" name="Rectangle 142"/>
                <p:cNvSpPr/>
                <p:nvPr/>
              </p:nvSpPr>
              <p:spPr>
                <a:xfrm>
                  <a:off x="43" y="3079"/>
                  <a:ext cx="344" cy="556"/>
                </a:xfrm>
                <a:prstGeom prst="rect">
                  <a:avLst/>
                </a:prstGeom>
                <a:noFill/>
                <a:ln w="9525">
                  <a:noFill/>
                </a:ln>
              </p:spPr>
              <p:txBody>
                <a:bodyPr lIns="0" rIns="0"/>
                <a:lstStyle/>
                <a:p>
                  <a:pPr algn="just"/>
                  <a:r>
                    <a:rPr lang="en-US" altLang="zh-CN" sz="1600" b="1" dirty="0">
                      <a:latin typeface="Times New Roman" panose="02020603050405020304" pitchFamily="18" charset="0"/>
                    </a:rPr>
                    <a:t>E5</a:t>
                  </a:r>
                </a:p>
                <a:p>
                  <a:pPr algn="just" eaLnBrk="0" hangingPunct="0"/>
                  <a:endParaRPr lang="en-US" altLang="zh-CN" sz="1600" b="1" dirty="0">
                    <a:latin typeface="Times New Roman" panose="02020603050405020304" pitchFamily="18" charset="0"/>
                  </a:endParaRPr>
                </a:p>
              </p:txBody>
            </p:sp>
            <p:sp>
              <p:nvSpPr>
                <p:cNvPr id="32928" name="Rectangle 143"/>
                <p:cNvSpPr/>
                <p:nvPr/>
              </p:nvSpPr>
              <p:spPr>
                <a:xfrm>
                  <a:off x="0" y="3079"/>
                  <a:ext cx="430"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22" name="Group 144"/>
              <p:cNvGrpSpPr/>
              <p:nvPr/>
            </p:nvGrpSpPr>
            <p:grpSpPr>
              <a:xfrm>
                <a:off x="430" y="3079"/>
                <a:ext cx="614" cy="556"/>
                <a:chOff x="430" y="3079"/>
                <a:chExt cx="614" cy="556"/>
              </a:xfrm>
            </p:grpSpPr>
            <p:sp>
              <p:nvSpPr>
                <p:cNvPr id="32925" name="Rectangle 145"/>
                <p:cNvSpPr/>
                <p:nvPr/>
              </p:nvSpPr>
              <p:spPr>
                <a:xfrm>
                  <a:off x="473" y="3079"/>
                  <a:ext cx="528" cy="556"/>
                </a:xfrm>
                <a:prstGeom prst="rect">
                  <a:avLst/>
                </a:prstGeom>
                <a:noFill/>
                <a:ln w="9525">
                  <a:noFill/>
                </a:ln>
              </p:spPr>
              <p:txBody>
                <a:bodyPr lIns="0" rIns="0"/>
                <a:lstStyle/>
                <a:p>
                  <a:pPr algn="just"/>
                  <a:r>
                    <a:rPr lang="en-US" altLang="zh-CN" sz="1600" b="1" dirty="0">
                      <a:latin typeface="Times New Roman" panose="02020603050405020304" pitchFamily="18" charset="0"/>
                    </a:rPr>
                    <a:t>B. Casey</a:t>
                  </a:r>
                </a:p>
                <a:p>
                  <a:pPr algn="just" eaLnBrk="0" hangingPunct="0"/>
                  <a:endParaRPr lang="en-US" altLang="zh-CN" sz="1600" b="1" dirty="0">
                    <a:latin typeface="Times New Roman" panose="02020603050405020304" pitchFamily="18" charset="0"/>
                  </a:endParaRPr>
                </a:p>
              </p:txBody>
            </p:sp>
            <p:sp>
              <p:nvSpPr>
                <p:cNvPr id="32926" name="Rectangle 146"/>
                <p:cNvSpPr/>
                <p:nvPr/>
              </p:nvSpPr>
              <p:spPr>
                <a:xfrm>
                  <a:off x="430" y="3079"/>
                  <a:ext cx="614"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23" name="Group 147"/>
              <p:cNvGrpSpPr/>
              <p:nvPr/>
            </p:nvGrpSpPr>
            <p:grpSpPr>
              <a:xfrm>
                <a:off x="1044" y="3079"/>
                <a:ext cx="604" cy="556"/>
                <a:chOff x="1044" y="3079"/>
                <a:chExt cx="604" cy="556"/>
              </a:xfrm>
            </p:grpSpPr>
            <p:sp>
              <p:nvSpPr>
                <p:cNvPr id="32923" name="Rectangle 148"/>
                <p:cNvSpPr/>
                <p:nvPr/>
              </p:nvSpPr>
              <p:spPr>
                <a:xfrm>
                  <a:off x="1087" y="3079"/>
                  <a:ext cx="518" cy="556"/>
                </a:xfrm>
                <a:prstGeom prst="rect">
                  <a:avLst/>
                </a:prstGeom>
                <a:noFill/>
                <a:ln w="9525">
                  <a:noFill/>
                </a:ln>
              </p:spPr>
              <p:txBody>
                <a:bodyPr lIns="0" rIns="0"/>
                <a:lstStyle/>
                <a:p>
                  <a:pPr algn="just"/>
                  <a:r>
                    <a:rPr lang="en-US" altLang="zh-CN" sz="1600" b="1" dirty="0">
                      <a:latin typeface="Times New Roman" panose="02020603050405020304" pitchFamily="18" charset="0"/>
                    </a:rPr>
                    <a:t>12-25-71</a:t>
                  </a:r>
                </a:p>
                <a:p>
                  <a:pPr algn="just" eaLnBrk="0" hangingPunct="0"/>
                  <a:endParaRPr lang="en-US" altLang="zh-CN" sz="1600" b="1" dirty="0">
                    <a:latin typeface="Times New Roman" panose="02020603050405020304" pitchFamily="18" charset="0"/>
                  </a:endParaRPr>
                </a:p>
              </p:txBody>
            </p:sp>
            <p:sp>
              <p:nvSpPr>
                <p:cNvPr id="32924" name="Rectangle 149"/>
                <p:cNvSpPr/>
                <p:nvPr/>
              </p:nvSpPr>
              <p:spPr>
                <a:xfrm>
                  <a:off x="1044" y="3079"/>
                  <a:ext cx="604"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24" name="Group 150"/>
              <p:cNvGrpSpPr/>
              <p:nvPr/>
            </p:nvGrpSpPr>
            <p:grpSpPr>
              <a:xfrm>
                <a:off x="1648" y="3079"/>
                <a:ext cx="397" cy="556"/>
                <a:chOff x="1648" y="3079"/>
                <a:chExt cx="397" cy="556"/>
              </a:xfrm>
            </p:grpSpPr>
            <p:sp>
              <p:nvSpPr>
                <p:cNvPr id="32921" name="Rectangle 151"/>
                <p:cNvSpPr/>
                <p:nvPr/>
              </p:nvSpPr>
              <p:spPr>
                <a:xfrm>
                  <a:off x="1691" y="3079"/>
                  <a:ext cx="311" cy="556"/>
                </a:xfrm>
                <a:prstGeom prst="rect">
                  <a:avLst/>
                </a:prstGeom>
                <a:noFill/>
                <a:ln w="9525">
                  <a:noFill/>
                </a:ln>
              </p:spPr>
              <p:txBody>
                <a:bodyPr lIns="0" rIns="0"/>
                <a:lstStyle/>
                <a:p>
                  <a:pPr algn="just"/>
                  <a:r>
                    <a:rPr lang="en-US" altLang="zh-CN" sz="1600" b="1" dirty="0">
                      <a:latin typeface="Times New Roman" panose="02020603050405020304" pitchFamily="18" charset="0"/>
                    </a:rPr>
                    <a:t>SA</a:t>
                  </a:r>
                </a:p>
                <a:p>
                  <a:pPr algn="just" eaLnBrk="0" hangingPunct="0"/>
                  <a:endParaRPr lang="en-US" altLang="zh-CN" sz="1600" b="1" dirty="0">
                    <a:latin typeface="Times New Roman" panose="02020603050405020304" pitchFamily="18" charset="0"/>
                  </a:endParaRPr>
                </a:p>
              </p:txBody>
            </p:sp>
            <p:sp>
              <p:nvSpPr>
                <p:cNvPr id="32922" name="Rectangle 152"/>
                <p:cNvSpPr/>
                <p:nvPr/>
              </p:nvSpPr>
              <p:spPr>
                <a:xfrm>
                  <a:off x="1648" y="3079"/>
                  <a:ext cx="397"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25" name="Group 153"/>
              <p:cNvGrpSpPr/>
              <p:nvPr/>
            </p:nvGrpSpPr>
            <p:grpSpPr>
              <a:xfrm>
                <a:off x="2045" y="3079"/>
                <a:ext cx="500" cy="556"/>
                <a:chOff x="2045" y="3079"/>
                <a:chExt cx="500" cy="556"/>
              </a:xfrm>
            </p:grpSpPr>
            <p:sp>
              <p:nvSpPr>
                <p:cNvPr id="32919" name="Rectangle 154"/>
                <p:cNvSpPr/>
                <p:nvPr/>
              </p:nvSpPr>
              <p:spPr>
                <a:xfrm>
                  <a:off x="2088" y="3079"/>
                  <a:ext cx="414" cy="556"/>
                </a:xfrm>
                <a:prstGeom prst="rect">
                  <a:avLst/>
                </a:prstGeom>
                <a:noFill/>
                <a:ln w="9525">
                  <a:noFill/>
                </a:ln>
              </p:spPr>
              <p:txBody>
                <a:bodyPr lIns="0" rIns="0"/>
                <a:lstStyle/>
                <a:p>
                  <a:pPr algn="just"/>
                  <a:r>
                    <a:rPr lang="en-US" altLang="zh-CN" sz="1600" b="1" dirty="0">
                      <a:latin typeface="Times New Roman" panose="02020603050405020304" pitchFamily="18" charset="0"/>
                    </a:rPr>
                    <a:t>50000</a:t>
                  </a:r>
                </a:p>
                <a:p>
                  <a:pPr algn="just" eaLnBrk="0" hangingPunct="0"/>
                  <a:endParaRPr lang="en-US" altLang="zh-CN" sz="1600" b="1" dirty="0">
                    <a:latin typeface="Times New Roman" panose="02020603050405020304" pitchFamily="18" charset="0"/>
                  </a:endParaRPr>
                </a:p>
              </p:txBody>
            </p:sp>
            <p:sp>
              <p:nvSpPr>
                <p:cNvPr id="32920" name="Rectangle 155"/>
                <p:cNvSpPr/>
                <p:nvPr/>
              </p:nvSpPr>
              <p:spPr>
                <a:xfrm>
                  <a:off x="2045" y="3079"/>
                  <a:ext cx="500"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26" name="Group 156"/>
              <p:cNvGrpSpPr/>
              <p:nvPr/>
            </p:nvGrpSpPr>
            <p:grpSpPr>
              <a:xfrm>
                <a:off x="2545" y="3079"/>
                <a:ext cx="500" cy="556"/>
                <a:chOff x="2545" y="3079"/>
                <a:chExt cx="500" cy="556"/>
              </a:xfrm>
            </p:grpSpPr>
            <p:sp>
              <p:nvSpPr>
                <p:cNvPr id="32917" name="Rectangle 157"/>
                <p:cNvSpPr/>
                <p:nvPr/>
              </p:nvSpPr>
              <p:spPr>
                <a:xfrm>
                  <a:off x="2588" y="3079"/>
                  <a:ext cx="414" cy="556"/>
                </a:xfrm>
                <a:prstGeom prst="rect">
                  <a:avLst/>
                </a:prstGeom>
                <a:noFill/>
                <a:ln w="9525">
                  <a:noFill/>
                </a:ln>
              </p:spPr>
              <p:txBody>
                <a:bodyPr lIns="0" rIns="0"/>
                <a:lstStyle/>
                <a:p>
                  <a:pPr algn="just"/>
                  <a:r>
                    <a:rPr lang="en-US" altLang="zh-CN" sz="1600" b="1" dirty="0">
                      <a:latin typeface="Times New Roman" panose="02020603050405020304" pitchFamily="18" charset="0"/>
                    </a:rPr>
                    <a:t> E8</a:t>
                  </a:r>
                </a:p>
                <a:p>
                  <a:pPr algn="just" eaLnBrk="0" hangingPunct="0"/>
                  <a:endParaRPr lang="en-US" altLang="zh-CN" sz="1600" b="1" dirty="0">
                    <a:latin typeface="Times New Roman" panose="02020603050405020304" pitchFamily="18" charset="0"/>
                  </a:endParaRPr>
                </a:p>
              </p:txBody>
            </p:sp>
            <p:sp>
              <p:nvSpPr>
                <p:cNvPr id="32918" name="Rectangle 158"/>
                <p:cNvSpPr/>
                <p:nvPr/>
              </p:nvSpPr>
              <p:spPr>
                <a:xfrm>
                  <a:off x="2545" y="3079"/>
                  <a:ext cx="500"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27" name="Group 159"/>
              <p:cNvGrpSpPr/>
              <p:nvPr/>
            </p:nvGrpSpPr>
            <p:grpSpPr>
              <a:xfrm>
                <a:off x="3045" y="3079"/>
                <a:ext cx="397" cy="556"/>
                <a:chOff x="3045" y="3079"/>
                <a:chExt cx="397" cy="556"/>
              </a:xfrm>
            </p:grpSpPr>
            <p:sp>
              <p:nvSpPr>
                <p:cNvPr id="32915" name="Rectangle 160"/>
                <p:cNvSpPr/>
                <p:nvPr/>
              </p:nvSpPr>
              <p:spPr>
                <a:xfrm>
                  <a:off x="3088" y="3079"/>
                  <a:ext cx="311" cy="556"/>
                </a:xfrm>
                <a:prstGeom prst="rect">
                  <a:avLst/>
                </a:prstGeom>
                <a:noFill/>
                <a:ln w="9525">
                  <a:noFill/>
                </a:ln>
              </p:spPr>
              <p:txBody>
                <a:bodyPr lIns="0" rIns="0"/>
                <a:lstStyle/>
                <a:p>
                  <a:pPr algn="just"/>
                  <a:r>
                    <a:rPr lang="en-US" altLang="zh-CN" sz="1600" b="1" dirty="0">
                      <a:latin typeface="Times New Roman" panose="02020603050405020304" pitchFamily="18" charset="0"/>
                    </a:rPr>
                    <a:t>D3</a:t>
                  </a:r>
                </a:p>
                <a:p>
                  <a:pPr algn="just" eaLnBrk="0" hangingPunct="0"/>
                  <a:endParaRPr lang="en-US" altLang="zh-CN" sz="1600" b="1" dirty="0">
                    <a:latin typeface="Times New Roman" panose="02020603050405020304" pitchFamily="18" charset="0"/>
                  </a:endParaRPr>
                </a:p>
              </p:txBody>
            </p:sp>
            <p:sp>
              <p:nvSpPr>
                <p:cNvPr id="32916" name="Rectangle 161"/>
                <p:cNvSpPr/>
                <p:nvPr/>
              </p:nvSpPr>
              <p:spPr>
                <a:xfrm>
                  <a:off x="3045" y="3079"/>
                  <a:ext cx="397"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28" name="Group 162"/>
              <p:cNvGrpSpPr/>
              <p:nvPr/>
            </p:nvGrpSpPr>
            <p:grpSpPr>
              <a:xfrm>
                <a:off x="3442" y="3079"/>
                <a:ext cx="811" cy="556"/>
                <a:chOff x="3442" y="3079"/>
                <a:chExt cx="811" cy="556"/>
              </a:xfrm>
            </p:grpSpPr>
            <p:sp>
              <p:nvSpPr>
                <p:cNvPr id="32913" name="Rectangle 163"/>
                <p:cNvSpPr/>
                <p:nvPr/>
              </p:nvSpPr>
              <p:spPr>
                <a:xfrm>
                  <a:off x="3485" y="3079"/>
                  <a:ext cx="725" cy="556"/>
                </a:xfrm>
                <a:prstGeom prst="rect">
                  <a:avLst/>
                </a:prstGeom>
                <a:noFill/>
                <a:ln w="9525">
                  <a:noFill/>
                </a:ln>
              </p:spPr>
              <p:txBody>
                <a:bodyPr lIns="0" rIns="0"/>
                <a:lstStyle/>
                <a:p>
                  <a:pPr algn="just"/>
                  <a:r>
                    <a:rPr lang="en-US" altLang="zh-CN" sz="1600" b="1" dirty="0">
                      <a:latin typeface="Times New Roman" panose="02020603050405020304" pitchFamily="18" charset="0"/>
                    </a:rPr>
                    <a:t>Accounting</a:t>
                  </a:r>
                </a:p>
                <a:p>
                  <a:pPr algn="just" eaLnBrk="0" hangingPunct="0"/>
                  <a:endParaRPr lang="en-US" altLang="zh-CN" sz="1600" b="1" dirty="0">
                    <a:latin typeface="Times New Roman" panose="02020603050405020304" pitchFamily="18" charset="0"/>
                  </a:endParaRPr>
                </a:p>
              </p:txBody>
            </p:sp>
            <p:sp>
              <p:nvSpPr>
                <p:cNvPr id="32914" name="Rectangle 164"/>
                <p:cNvSpPr/>
                <p:nvPr/>
              </p:nvSpPr>
              <p:spPr>
                <a:xfrm>
                  <a:off x="3442" y="3079"/>
                  <a:ext cx="811"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29" name="Group 165"/>
              <p:cNvGrpSpPr/>
              <p:nvPr/>
            </p:nvGrpSpPr>
            <p:grpSpPr>
              <a:xfrm>
                <a:off x="4253" y="3079"/>
                <a:ext cx="500" cy="556"/>
                <a:chOff x="4253" y="3079"/>
                <a:chExt cx="500" cy="556"/>
              </a:xfrm>
            </p:grpSpPr>
            <p:sp>
              <p:nvSpPr>
                <p:cNvPr id="32911" name="Rectangle 166"/>
                <p:cNvSpPr/>
                <p:nvPr/>
              </p:nvSpPr>
              <p:spPr>
                <a:xfrm>
                  <a:off x="4296" y="3079"/>
                  <a:ext cx="414" cy="556"/>
                </a:xfrm>
                <a:prstGeom prst="rect">
                  <a:avLst/>
                </a:prstGeom>
                <a:noFill/>
                <a:ln w="9525">
                  <a:noFill/>
                </a:ln>
              </p:spPr>
              <p:txBody>
                <a:bodyPr lIns="0" rIns="0"/>
                <a:lstStyle/>
                <a:p>
                  <a:pPr algn="just"/>
                  <a:r>
                    <a:rPr lang="en-US" altLang="zh-CN" sz="1600" b="1" dirty="0">
                      <a:latin typeface="Times New Roman" panose="02020603050405020304" pitchFamily="18" charset="0"/>
                    </a:rPr>
                    <a:t> E5</a:t>
                  </a:r>
                </a:p>
                <a:p>
                  <a:pPr algn="just" eaLnBrk="0" hangingPunct="0"/>
                  <a:endParaRPr lang="en-US" altLang="zh-CN" sz="1600" b="1" dirty="0">
                    <a:latin typeface="Times New Roman" panose="02020603050405020304" pitchFamily="18" charset="0"/>
                  </a:endParaRPr>
                </a:p>
              </p:txBody>
            </p:sp>
            <p:sp>
              <p:nvSpPr>
                <p:cNvPr id="32912" name="Rectangle 167"/>
                <p:cNvSpPr/>
                <p:nvPr/>
              </p:nvSpPr>
              <p:spPr>
                <a:xfrm>
                  <a:off x="4253" y="3079"/>
                  <a:ext cx="500"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30" name="Group 168"/>
              <p:cNvGrpSpPr/>
              <p:nvPr/>
            </p:nvGrpSpPr>
            <p:grpSpPr>
              <a:xfrm>
                <a:off x="0" y="3635"/>
                <a:ext cx="430" cy="556"/>
                <a:chOff x="0" y="3635"/>
                <a:chExt cx="430" cy="556"/>
              </a:xfrm>
            </p:grpSpPr>
            <p:sp>
              <p:nvSpPr>
                <p:cNvPr id="32909" name="Rectangle 169"/>
                <p:cNvSpPr/>
                <p:nvPr/>
              </p:nvSpPr>
              <p:spPr>
                <a:xfrm>
                  <a:off x="43" y="3635"/>
                  <a:ext cx="344" cy="556"/>
                </a:xfrm>
                <a:prstGeom prst="rect">
                  <a:avLst/>
                </a:prstGeom>
                <a:noFill/>
                <a:ln w="9525">
                  <a:noFill/>
                </a:ln>
              </p:spPr>
              <p:txBody>
                <a:bodyPr lIns="0" rIns="0"/>
                <a:lstStyle/>
                <a:p>
                  <a:pPr algn="just"/>
                  <a:r>
                    <a:rPr lang="en-US" altLang="zh-CN" sz="1600" b="1" dirty="0">
                      <a:latin typeface="Times New Roman" panose="02020603050405020304" pitchFamily="18" charset="0"/>
                    </a:rPr>
                    <a:t>E6</a:t>
                  </a:r>
                </a:p>
                <a:p>
                  <a:pPr algn="just" eaLnBrk="0" hangingPunct="0"/>
                  <a:endParaRPr lang="en-US" altLang="zh-CN" sz="1600" b="1" dirty="0">
                    <a:latin typeface="Times New Roman" panose="02020603050405020304" pitchFamily="18" charset="0"/>
                  </a:endParaRPr>
                </a:p>
              </p:txBody>
            </p:sp>
            <p:sp>
              <p:nvSpPr>
                <p:cNvPr id="32910" name="Rectangle 170"/>
                <p:cNvSpPr/>
                <p:nvPr/>
              </p:nvSpPr>
              <p:spPr>
                <a:xfrm>
                  <a:off x="0" y="3635"/>
                  <a:ext cx="430"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31" name="Group 171"/>
              <p:cNvGrpSpPr/>
              <p:nvPr/>
            </p:nvGrpSpPr>
            <p:grpSpPr>
              <a:xfrm>
                <a:off x="430" y="3635"/>
                <a:ext cx="614" cy="556"/>
                <a:chOff x="430" y="3635"/>
                <a:chExt cx="614" cy="556"/>
              </a:xfrm>
            </p:grpSpPr>
            <p:sp>
              <p:nvSpPr>
                <p:cNvPr id="32907" name="Rectangle 172"/>
                <p:cNvSpPr/>
                <p:nvPr/>
              </p:nvSpPr>
              <p:spPr>
                <a:xfrm>
                  <a:off x="473" y="3635"/>
                  <a:ext cx="528" cy="556"/>
                </a:xfrm>
                <a:prstGeom prst="rect">
                  <a:avLst/>
                </a:prstGeom>
                <a:noFill/>
                <a:ln w="9525">
                  <a:noFill/>
                </a:ln>
              </p:spPr>
              <p:txBody>
                <a:bodyPr lIns="0" rIns="0"/>
                <a:lstStyle/>
                <a:p>
                  <a:pPr algn="just"/>
                  <a:r>
                    <a:rPr lang="en-US" altLang="zh-CN" sz="1600" b="1" dirty="0">
                      <a:latin typeface="Times New Roman" panose="02020603050405020304" pitchFamily="18" charset="0"/>
                    </a:rPr>
                    <a:t>L. Chu</a:t>
                  </a:r>
                </a:p>
                <a:p>
                  <a:pPr algn="just" eaLnBrk="0" hangingPunct="0"/>
                  <a:endParaRPr lang="en-US" altLang="zh-CN" sz="1600" b="1" dirty="0">
                    <a:latin typeface="Times New Roman" panose="02020603050405020304" pitchFamily="18" charset="0"/>
                  </a:endParaRPr>
                </a:p>
              </p:txBody>
            </p:sp>
            <p:sp>
              <p:nvSpPr>
                <p:cNvPr id="32908" name="Rectangle 173"/>
                <p:cNvSpPr/>
                <p:nvPr/>
              </p:nvSpPr>
              <p:spPr>
                <a:xfrm>
                  <a:off x="430" y="3635"/>
                  <a:ext cx="614"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32" name="Group 174"/>
              <p:cNvGrpSpPr/>
              <p:nvPr/>
            </p:nvGrpSpPr>
            <p:grpSpPr>
              <a:xfrm>
                <a:off x="1044" y="3635"/>
                <a:ext cx="604" cy="556"/>
                <a:chOff x="1044" y="3635"/>
                <a:chExt cx="604" cy="556"/>
              </a:xfrm>
            </p:grpSpPr>
            <p:sp>
              <p:nvSpPr>
                <p:cNvPr id="32905" name="Rectangle 175"/>
                <p:cNvSpPr/>
                <p:nvPr/>
              </p:nvSpPr>
              <p:spPr>
                <a:xfrm>
                  <a:off x="1087" y="3635"/>
                  <a:ext cx="518" cy="556"/>
                </a:xfrm>
                <a:prstGeom prst="rect">
                  <a:avLst/>
                </a:prstGeom>
                <a:noFill/>
                <a:ln w="9525">
                  <a:noFill/>
                </a:ln>
              </p:spPr>
              <p:txBody>
                <a:bodyPr lIns="0" rIns="0"/>
                <a:lstStyle/>
                <a:p>
                  <a:pPr algn="just"/>
                  <a:r>
                    <a:rPr lang="en-US" altLang="zh-CN" sz="1600" b="1" dirty="0">
                      <a:latin typeface="Times New Roman" panose="02020603050405020304" pitchFamily="18" charset="0"/>
                    </a:rPr>
                    <a:t>11-30-65</a:t>
                  </a:r>
                </a:p>
                <a:p>
                  <a:pPr algn="just" eaLnBrk="0" hangingPunct="0"/>
                  <a:endParaRPr lang="en-US" altLang="zh-CN" sz="1600" b="1" dirty="0">
                    <a:latin typeface="Times New Roman" panose="02020603050405020304" pitchFamily="18" charset="0"/>
                  </a:endParaRPr>
                </a:p>
              </p:txBody>
            </p:sp>
            <p:sp>
              <p:nvSpPr>
                <p:cNvPr id="32906" name="Rectangle 176"/>
                <p:cNvSpPr/>
                <p:nvPr/>
              </p:nvSpPr>
              <p:spPr>
                <a:xfrm>
                  <a:off x="1044" y="3635"/>
                  <a:ext cx="604"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33" name="Group 177"/>
              <p:cNvGrpSpPr/>
              <p:nvPr/>
            </p:nvGrpSpPr>
            <p:grpSpPr>
              <a:xfrm>
                <a:off x="1648" y="3635"/>
                <a:ext cx="397" cy="556"/>
                <a:chOff x="1648" y="3635"/>
                <a:chExt cx="397" cy="556"/>
              </a:xfrm>
            </p:grpSpPr>
            <p:sp>
              <p:nvSpPr>
                <p:cNvPr id="32903" name="Rectangle 178"/>
                <p:cNvSpPr/>
                <p:nvPr/>
              </p:nvSpPr>
              <p:spPr>
                <a:xfrm>
                  <a:off x="1691" y="3635"/>
                  <a:ext cx="311" cy="556"/>
                </a:xfrm>
                <a:prstGeom prst="rect">
                  <a:avLst/>
                </a:prstGeom>
                <a:noFill/>
                <a:ln w="9525">
                  <a:noFill/>
                </a:ln>
              </p:spPr>
              <p:txBody>
                <a:bodyPr lIns="0" rIns="0"/>
                <a:lstStyle/>
                <a:p>
                  <a:pPr algn="just"/>
                  <a:r>
                    <a:rPr lang="en-US" altLang="zh-CN" sz="1600" b="1" dirty="0">
                      <a:latin typeface="Times New Roman" panose="02020603050405020304" pitchFamily="18" charset="0"/>
                    </a:rPr>
                    <a:t>EE</a:t>
                  </a:r>
                </a:p>
                <a:p>
                  <a:pPr algn="just" eaLnBrk="0" hangingPunct="0"/>
                  <a:endParaRPr lang="en-US" altLang="zh-CN" sz="1600" b="1" dirty="0">
                    <a:latin typeface="Times New Roman" panose="02020603050405020304" pitchFamily="18" charset="0"/>
                  </a:endParaRPr>
                </a:p>
              </p:txBody>
            </p:sp>
            <p:sp>
              <p:nvSpPr>
                <p:cNvPr id="32904" name="Rectangle 179"/>
                <p:cNvSpPr/>
                <p:nvPr/>
              </p:nvSpPr>
              <p:spPr>
                <a:xfrm>
                  <a:off x="1648" y="3635"/>
                  <a:ext cx="397"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34" name="Group 180"/>
              <p:cNvGrpSpPr/>
              <p:nvPr/>
            </p:nvGrpSpPr>
            <p:grpSpPr>
              <a:xfrm>
                <a:off x="2045" y="3635"/>
                <a:ext cx="500" cy="556"/>
                <a:chOff x="2045" y="3635"/>
                <a:chExt cx="500" cy="556"/>
              </a:xfrm>
            </p:grpSpPr>
            <p:sp>
              <p:nvSpPr>
                <p:cNvPr id="32901" name="Rectangle 181"/>
                <p:cNvSpPr/>
                <p:nvPr/>
              </p:nvSpPr>
              <p:spPr>
                <a:xfrm>
                  <a:off x="2088" y="3635"/>
                  <a:ext cx="414" cy="556"/>
                </a:xfrm>
                <a:prstGeom prst="rect">
                  <a:avLst/>
                </a:prstGeom>
                <a:noFill/>
                <a:ln w="9525">
                  <a:noFill/>
                </a:ln>
              </p:spPr>
              <p:txBody>
                <a:bodyPr lIns="0" rIns="0"/>
                <a:lstStyle/>
                <a:p>
                  <a:pPr algn="just"/>
                  <a:r>
                    <a:rPr lang="en-US" altLang="zh-CN" sz="1600" b="1" dirty="0">
                      <a:latin typeface="Times New Roman" panose="02020603050405020304" pitchFamily="18" charset="0"/>
                    </a:rPr>
                    <a:t>30000</a:t>
                  </a:r>
                </a:p>
                <a:p>
                  <a:pPr algn="just" eaLnBrk="0" hangingPunct="0"/>
                  <a:endParaRPr lang="en-US" altLang="zh-CN" sz="1600" b="1" dirty="0">
                    <a:latin typeface="Times New Roman" panose="02020603050405020304" pitchFamily="18" charset="0"/>
                  </a:endParaRPr>
                </a:p>
              </p:txBody>
            </p:sp>
            <p:sp>
              <p:nvSpPr>
                <p:cNvPr id="32902" name="Rectangle 182"/>
                <p:cNvSpPr/>
                <p:nvPr/>
              </p:nvSpPr>
              <p:spPr>
                <a:xfrm>
                  <a:off x="2045" y="3635"/>
                  <a:ext cx="500"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35" name="Group 183"/>
              <p:cNvGrpSpPr/>
              <p:nvPr/>
            </p:nvGrpSpPr>
            <p:grpSpPr>
              <a:xfrm>
                <a:off x="2545" y="3635"/>
                <a:ext cx="500" cy="556"/>
                <a:chOff x="2545" y="3635"/>
                <a:chExt cx="500" cy="556"/>
              </a:xfrm>
            </p:grpSpPr>
            <p:sp>
              <p:nvSpPr>
                <p:cNvPr id="32899" name="Rectangle 184"/>
                <p:cNvSpPr/>
                <p:nvPr/>
              </p:nvSpPr>
              <p:spPr>
                <a:xfrm>
                  <a:off x="2588" y="3635"/>
                  <a:ext cx="414" cy="556"/>
                </a:xfrm>
                <a:prstGeom prst="rect">
                  <a:avLst/>
                </a:prstGeom>
                <a:noFill/>
                <a:ln w="9525">
                  <a:noFill/>
                </a:ln>
              </p:spPr>
              <p:txBody>
                <a:bodyPr lIns="0" rIns="0"/>
                <a:lstStyle/>
                <a:p>
                  <a:pPr algn="just"/>
                  <a:r>
                    <a:rPr lang="en-US" altLang="zh-CN" sz="1600" b="1" dirty="0">
                      <a:latin typeface="Times New Roman" panose="02020603050405020304" pitchFamily="18" charset="0"/>
                    </a:rPr>
                    <a:t> E7</a:t>
                  </a:r>
                </a:p>
                <a:p>
                  <a:pPr algn="just" eaLnBrk="0" hangingPunct="0"/>
                  <a:endParaRPr lang="en-US" altLang="zh-CN" sz="1600" b="1" dirty="0">
                    <a:latin typeface="Times New Roman" panose="02020603050405020304" pitchFamily="18" charset="0"/>
                  </a:endParaRPr>
                </a:p>
              </p:txBody>
            </p:sp>
            <p:sp>
              <p:nvSpPr>
                <p:cNvPr id="32900" name="Rectangle 185"/>
                <p:cNvSpPr/>
                <p:nvPr/>
              </p:nvSpPr>
              <p:spPr>
                <a:xfrm>
                  <a:off x="2545" y="3635"/>
                  <a:ext cx="500"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36" name="Group 186"/>
              <p:cNvGrpSpPr/>
              <p:nvPr/>
            </p:nvGrpSpPr>
            <p:grpSpPr>
              <a:xfrm>
                <a:off x="3045" y="3635"/>
                <a:ext cx="397" cy="556"/>
                <a:chOff x="3045" y="3635"/>
                <a:chExt cx="397" cy="556"/>
              </a:xfrm>
            </p:grpSpPr>
            <p:sp>
              <p:nvSpPr>
                <p:cNvPr id="32897" name="Rectangle 187"/>
                <p:cNvSpPr/>
                <p:nvPr/>
              </p:nvSpPr>
              <p:spPr>
                <a:xfrm>
                  <a:off x="3088" y="3635"/>
                  <a:ext cx="311" cy="556"/>
                </a:xfrm>
                <a:prstGeom prst="rect">
                  <a:avLst/>
                </a:prstGeom>
                <a:noFill/>
                <a:ln w="9525">
                  <a:noFill/>
                </a:ln>
              </p:spPr>
              <p:txBody>
                <a:bodyPr lIns="0" rIns="0"/>
                <a:lstStyle/>
                <a:p>
                  <a:pPr algn="just"/>
                  <a:r>
                    <a:rPr lang="en-US" altLang="zh-CN" sz="1600" b="1" dirty="0">
                      <a:latin typeface="Times New Roman" panose="02020603050405020304" pitchFamily="18" charset="0"/>
                    </a:rPr>
                    <a:t>D2</a:t>
                  </a:r>
                </a:p>
                <a:p>
                  <a:pPr algn="just" eaLnBrk="0" hangingPunct="0"/>
                  <a:endParaRPr lang="en-US" altLang="zh-CN" sz="1600" b="1" dirty="0">
                    <a:latin typeface="Times New Roman" panose="02020603050405020304" pitchFamily="18" charset="0"/>
                  </a:endParaRPr>
                </a:p>
              </p:txBody>
            </p:sp>
            <p:sp>
              <p:nvSpPr>
                <p:cNvPr id="32898" name="Rectangle 188"/>
                <p:cNvSpPr/>
                <p:nvPr/>
              </p:nvSpPr>
              <p:spPr>
                <a:xfrm>
                  <a:off x="3045" y="3635"/>
                  <a:ext cx="397"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37" name="Group 189"/>
              <p:cNvGrpSpPr/>
              <p:nvPr/>
            </p:nvGrpSpPr>
            <p:grpSpPr>
              <a:xfrm>
                <a:off x="3442" y="3635"/>
                <a:ext cx="811" cy="556"/>
                <a:chOff x="3442" y="3635"/>
                <a:chExt cx="811" cy="556"/>
              </a:xfrm>
            </p:grpSpPr>
            <p:sp>
              <p:nvSpPr>
                <p:cNvPr id="32895" name="Rectangle 190"/>
                <p:cNvSpPr/>
                <p:nvPr/>
              </p:nvSpPr>
              <p:spPr>
                <a:xfrm>
                  <a:off x="3485" y="3635"/>
                  <a:ext cx="725" cy="556"/>
                </a:xfrm>
                <a:prstGeom prst="rect">
                  <a:avLst/>
                </a:prstGeom>
                <a:noFill/>
                <a:ln w="9525">
                  <a:noFill/>
                </a:ln>
              </p:spPr>
              <p:txBody>
                <a:bodyPr lIns="0" rIns="0"/>
                <a:lstStyle/>
                <a:p>
                  <a:pPr algn="just"/>
                  <a:r>
                    <a:rPr lang="en-US" altLang="zh-CN" sz="1600" b="1" dirty="0">
                      <a:latin typeface="Times New Roman" panose="02020603050405020304" pitchFamily="18" charset="0"/>
                    </a:rPr>
                    <a:t>Consulting</a:t>
                  </a:r>
                </a:p>
                <a:p>
                  <a:pPr algn="just" eaLnBrk="0" hangingPunct="0"/>
                  <a:endParaRPr lang="en-US" altLang="zh-CN" sz="1600" b="1" dirty="0">
                    <a:latin typeface="Times New Roman" panose="02020603050405020304" pitchFamily="18" charset="0"/>
                  </a:endParaRPr>
                </a:p>
              </p:txBody>
            </p:sp>
            <p:sp>
              <p:nvSpPr>
                <p:cNvPr id="32896" name="Rectangle 191"/>
                <p:cNvSpPr/>
                <p:nvPr/>
              </p:nvSpPr>
              <p:spPr>
                <a:xfrm>
                  <a:off x="3442" y="3635"/>
                  <a:ext cx="811"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38" name="Group 192"/>
              <p:cNvGrpSpPr/>
              <p:nvPr/>
            </p:nvGrpSpPr>
            <p:grpSpPr>
              <a:xfrm>
                <a:off x="4253" y="3635"/>
                <a:ext cx="500" cy="556"/>
                <a:chOff x="4253" y="3635"/>
                <a:chExt cx="500" cy="556"/>
              </a:xfrm>
            </p:grpSpPr>
            <p:sp>
              <p:nvSpPr>
                <p:cNvPr id="32893" name="Rectangle 193"/>
                <p:cNvSpPr/>
                <p:nvPr/>
              </p:nvSpPr>
              <p:spPr>
                <a:xfrm>
                  <a:off x="4296" y="3635"/>
                  <a:ext cx="414" cy="556"/>
                </a:xfrm>
                <a:prstGeom prst="rect">
                  <a:avLst/>
                </a:prstGeom>
                <a:noFill/>
                <a:ln w="9525">
                  <a:noFill/>
                </a:ln>
              </p:spPr>
              <p:txBody>
                <a:bodyPr lIns="0" rIns="0"/>
                <a:lstStyle/>
                <a:p>
                  <a:pPr algn="just"/>
                  <a:r>
                    <a:rPr lang="en-US" altLang="zh-CN" sz="1600" b="1" dirty="0">
                      <a:latin typeface="Times New Roman" panose="02020603050405020304" pitchFamily="18" charset="0"/>
                    </a:rPr>
                    <a:t> E7</a:t>
                  </a:r>
                </a:p>
                <a:p>
                  <a:pPr algn="just" eaLnBrk="0" hangingPunct="0"/>
                  <a:endParaRPr lang="en-US" altLang="zh-CN" sz="1600" b="1" dirty="0">
                    <a:latin typeface="Times New Roman" panose="02020603050405020304" pitchFamily="18" charset="0"/>
                  </a:endParaRPr>
                </a:p>
              </p:txBody>
            </p:sp>
            <p:sp>
              <p:nvSpPr>
                <p:cNvPr id="32894" name="Rectangle 194"/>
                <p:cNvSpPr/>
                <p:nvPr/>
              </p:nvSpPr>
              <p:spPr>
                <a:xfrm>
                  <a:off x="4253" y="3635"/>
                  <a:ext cx="500"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39" name="Group 195"/>
              <p:cNvGrpSpPr/>
              <p:nvPr/>
            </p:nvGrpSpPr>
            <p:grpSpPr>
              <a:xfrm>
                <a:off x="0" y="4191"/>
                <a:ext cx="430" cy="556"/>
                <a:chOff x="0" y="4191"/>
                <a:chExt cx="430" cy="556"/>
              </a:xfrm>
            </p:grpSpPr>
            <p:sp>
              <p:nvSpPr>
                <p:cNvPr id="32891" name="Rectangle 196"/>
                <p:cNvSpPr/>
                <p:nvPr/>
              </p:nvSpPr>
              <p:spPr>
                <a:xfrm>
                  <a:off x="43" y="4191"/>
                  <a:ext cx="344" cy="556"/>
                </a:xfrm>
                <a:prstGeom prst="rect">
                  <a:avLst/>
                </a:prstGeom>
                <a:noFill/>
                <a:ln w="9525">
                  <a:noFill/>
                </a:ln>
              </p:spPr>
              <p:txBody>
                <a:bodyPr lIns="0" rIns="0"/>
                <a:lstStyle/>
                <a:p>
                  <a:pPr algn="just"/>
                  <a:r>
                    <a:rPr lang="en-US" altLang="zh-CN" sz="1600" b="1" dirty="0">
                      <a:latin typeface="Times New Roman" panose="02020603050405020304" pitchFamily="18" charset="0"/>
                    </a:rPr>
                    <a:t>E7</a:t>
                  </a:r>
                </a:p>
                <a:p>
                  <a:pPr algn="just" eaLnBrk="0" hangingPunct="0"/>
                  <a:endParaRPr lang="en-US" altLang="zh-CN" sz="1600" b="1" dirty="0">
                    <a:latin typeface="Times New Roman" panose="02020603050405020304" pitchFamily="18" charset="0"/>
                  </a:endParaRPr>
                </a:p>
              </p:txBody>
            </p:sp>
            <p:sp>
              <p:nvSpPr>
                <p:cNvPr id="32892" name="Rectangle 197"/>
                <p:cNvSpPr/>
                <p:nvPr/>
              </p:nvSpPr>
              <p:spPr>
                <a:xfrm>
                  <a:off x="0" y="4191"/>
                  <a:ext cx="430"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40" name="Group 198"/>
              <p:cNvGrpSpPr/>
              <p:nvPr/>
            </p:nvGrpSpPr>
            <p:grpSpPr>
              <a:xfrm>
                <a:off x="430" y="4191"/>
                <a:ext cx="614" cy="556"/>
                <a:chOff x="430" y="4191"/>
                <a:chExt cx="614" cy="556"/>
              </a:xfrm>
            </p:grpSpPr>
            <p:sp>
              <p:nvSpPr>
                <p:cNvPr id="32889" name="Rectangle 199"/>
                <p:cNvSpPr/>
                <p:nvPr/>
              </p:nvSpPr>
              <p:spPr>
                <a:xfrm>
                  <a:off x="473" y="4191"/>
                  <a:ext cx="528" cy="556"/>
                </a:xfrm>
                <a:prstGeom prst="rect">
                  <a:avLst/>
                </a:prstGeom>
                <a:noFill/>
                <a:ln w="9525">
                  <a:noFill/>
                </a:ln>
              </p:spPr>
              <p:txBody>
                <a:bodyPr lIns="0" rIns="0"/>
                <a:lstStyle/>
                <a:p>
                  <a:pPr algn="just"/>
                  <a:r>
                    <a:rPr lang="en-US" altLang="zh-CN" sz="1600" b="1" dirty="0">
                      <a:latin typeface="Times New Roman" panose="02020603050405020304" pitchFamily="18" charset="0"/>
                    </a:rPr>
                    <a:t>R. Davis</a:t>
                  </a:r>
                </a:p>
                <a:p>
                  <a:pPr algn="just" eaLnBrk="0" hangingPunct="0"/>
                  <a:endParaRPr lang="en-US" altLang="zh-CN" sz="1600" b="1" dirty="0">
                    <a:latin typeface="Times New Roman" panose="02020603050405020304" pitchFamily="18" charset="0"/>
                  </a:endParaRPr>
                </a:p>
              </p:txBody>
            </p:sp>
            <p:sp>
              <p:nvSpPr>
                <p:cNvPr id="32890" name="Rectangle 200"/>
                <p:cNvSpPr/>
                <p:nvPr/>
              </p:nvSpPr>
              <p:spPr>
                <a:xfrm>
                  <a:off x="430" y="4191"/>
                  <a:ext cx="614"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41" name="Group 201"/>
              <p:cNvGrpSpPr/>
              <p:nvPr/>
            </p:nvGrpSpPr>
            <p:grpSpPr>
              <a:xfrm>
                <a:off x="1044" y="4191"/>
                <a:ext cx="604" cy="556"/>
                <a:chOff x="1044" y="4191"/>
                <a:chExt cx="604" cy="556"/>
              </a:xfrm>
            </p:grpSpPr>
            <p:sp>
              <p:nvSpPr>
                <p:cNvPr id="32887" name="Rectangle 202"/>
                <p:cNvSpPr/>
                <p:nvPr/>
              </p:nvSpPr>
              <p:spPr>
                <a:xfrm>
                  <a:off x="1087" y="4191"/>
                  <a:ext cx="518" cy="556"/>
                </a:xfrm>
                <a:prstGeom prst="rect">
                  <a:avLst/>
                </a:prstGeom>
                <a:noFill/>
                <a:ln w="9525">
                  <a:noFill/>
                </a:ln>
              </p:spPr>
              <p:txBody>
                <a:bodyPr lIns="0" rIns="0"/>
                <a:lstStyle/>
                <a:p>
                  <a:pPr algn="just"/>
                  <a:r>
                    <a:rPr lang="en-US" altLang="zh-CN" sz="1600" b="1" dirty="0">
                      <a:latin typeface="Times New Roman" panose="02020603050405020304" pitchFamily="18" charset="0"/>
                    </a:rPr>
                    <a:t>09-08-77</a:t>
                  </a:r>
                </a:p>
                <a:p>
                  <a:pPr algn="just" eaLnBrk="0" hangingPunct="0"/>
                  <a:endParaRPr lang="en-US" altLang="zh-CN" sz="1600" b="1" dirty="0">
                    <a:latin typeface="Times New Roman" panose="02020603050405020304" pitchFamily="18" charset="0"/>
                  </a:endParaRPr>
                </a:p>
              </p:txBody>
            </p:sp>
            <p:sp>
              <p:nvSpPr>
                <p:cNvPr id="32888" name="Rectangle 203"/>
                <p:cNvSpPr/>
                <p:nvPr/>
              </p:nvSpPr>
              <p:spPr>
                <a:xfrm>
                  <a:off x="1044" y="4191"/>
                  <a:ext cx="604"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42" name="Group 204"/>
              <p:cNvGrpSpPr/>
              <p:nvPr/>
            </p:nvGrpSpPr>
            <p:grpSpPr>
              <a:xfrm>
                <a:off x="1648" y="4191"/>
                <a:ext cx="397" cy="556"/>
                <a:chOff x="1648" y="4191"/>
                <a:chExt cx="397" cy="556"/>
              </a:xfrm>
            </p:grpSpPr>
            <p:sp>
              <p:nvSpPr>
                <p:cNvPr id="32885" name="Rectangle 205"/>
                <p:cNvSpPr/>
                <p:nvPr/>
              </p:nvSpPr>
              <p:spPr>
                <a:xfrm>
                  <a:off x="1691" y="4191"/>
                  <a:ext cx="311" cy="556"/>
                </a:xfrm>
                <a:prstGeom prst="rect">
                  <a:avLst/>
                </a:prstGeom>
                <a:noFill/>
                <a:ln w="9525">
                  <a:noFill/>
                </a:ln>
              </p:spPr>
              <p:txBody>
                <a:bodyPr lIns="0" rIns="0"/>
                <a:lstStyle/>
                <a:p>
                  <a:pPr algn="just"/>
                  <a:r>
                    <a:rPr lang="en-US" altLang="zh-CN" sz="1600" b="1" dirty="0">
                      <a:latin typeface="Times New Roman" panose="02020603050405020304" pitchFamily="18" charset="0"/>
                    </a:rPr>
                    <a:t>ME</a:t>
                  </a:r>
                </a:p>
                <a:p>
                  <a:pPr algn="just" eaLnBrk="0" hangingPunct="0"/>
                  <a:endParaRPr lang="en-US" altLang="zh-CN" sz="1600" b="1" dirty="0">
                    <a:latin typeface="Times New Roman" panose="02020603050405020304" pitchFamily="18" charset="0"/>
                  </a:endParaRPr>
                </a:p>
              </p:txBody>
            </p:sp>
            <p:sp>
              <p:nvSpPr>
                <p:cNvPr id="32886" name="Rectangle 206"/>
                <p:cNvSpPr/>
                <p:nvPr/>
              </p:nvSpPr>
              <p:spPr>
                <a:xfrm>
                  <a:off x="1648" y="4191"/>
                  <a:ext cx="397"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43" name="Group 207"/>
              <p:cNvGrpSpPr/>
              <p:nvPr/>
            </p:nvGrpSpPr>
            <p:grpSpPr>
              <a:xfrm>
                <a:off x="2045" y="4191"/>
                <a:ext cx="500" cy="556"/>
                <a:chOff x="2045" y="4191"/>
                <a:chExt cx="500" cy="556"/>
              </a:xfrm>
            </p:grpSpPr>
            <p:sp>
              <p:nvSpPr>
                <p:cNvPr id="32883" name="Rectangle 208"/>
                <p:cNvSpPr/>
                <p:nvPr/>
              </p:nvSpPr>
              <p:spPr>
                <a:xfrm>
                  <a:off x="2088" y="4191"/>
                  <a:ext cx="414" cy="556"/>
                </a:xfrm>
                <a:prstGeom prst="rect">
                  <a:avLst/>
                </a:prstGeom>
                <a:noFill/>
                <a:ln w="9525">
                  <a:noFill/>
                </a:ln>
              </p:spPr>
              <p:txBody>
                <a:bodyPr lIns="0" rIns="0"/>
                <a:lstStyle/>
                <a:p>
                  <a:pPr algn="just"/>
                  <a:r>
                    <a:rPr lang="en-US" altLang="zh-CN" sz="1600" b="1" dirty="0">
                      <a:latin typeface="Times New Roman" panose="02020603050405020304" pitchFamily="18" charset="0"/>
                    </a:rPr>
                    <a:t>40000</a:t>
                  </a:r>
                </a:p>
                <a:p>
                  <a:pPr algn="just" eaLnBrk="0" hangingPunct="0"/>
                  <a:endParaRPr lang="en-US" altLang="zh-CN" sz="1600" b="1" dirty="0">
                    <a:latin typeface="Times New Roman" panose="02020603050405020304" pitchFamily="18" charset="0"/>
                  </a:endParaRPr>
                </a:p>
              </p:txBody>
            </p:sp>
            <p:sp>
              <p:nvSpPr>
                <p:cNvPr id="32884" name="Rectangle 209"/>
                <p:cNvSpPr/>
                <p:nvPr/>
              </p:nvSpPr>
              <p:spPr>
                <a:xfrm>
                  <a:off x="2045" y="4191"/>
                  <a:ext cx="500"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44" name="Group 210"/>
              <p:cNvGrpSpPr/>
              <p:nvPr/>
            </p:nvGrpSpPr>
            <p:grpSpPr>
              <a:xfrm>
                <a:off x="2545" y="4191"/>
                <a:ext cx="500" cy="556"/>
                <a:chOff x="2545" y="4191"/>
                <a:chExt cx="500" cy="556"/>
              </a:xfrm>
            </p:grpSpPr>
            <p:sp>
              <p:nvSpPr>
                <p:cNvPr id="32881" name="Rectangle 211"/>
                <p:cNvSpPr/>
                <p:nvPr/>
              </p:nvSpPr>
              <p:spPr>
                <a:xfrm>
                  <a:off x="2588" y="4191"/>
                  <a:ext cx="414" cy="556"/>
                </a:xfrm>
                <a:prstGeom prst="rect">
                  <a:avLst/>
                </a:prstGeom>
                <a:noFill/>
                <a:ln w="9525">
                  <a:noFill/>
                </a:ln>
              </p:spPr>
              <p:txBody>
                <a:bodyPr lIns="0" rIns="0"/>
                <a:lstStyle/>
                <a:p>
                  <a:pPr algn="just"/>
                  <a:r>
                    <a:rPr lang="en-US" altLang="zh-CN" sz="1600" b="1" dirty="0">
                      <a:latin typeface="Times New Roman" panose="02020603050405020304" pitchFamily="18" charset="0"/>
                    </a:rPr>
                    <a:t> E8</a:t>
                  </a:r>
                </a:p>
                <a:p>
                  <a:pPr algn="just" eaLnBrk="0" hangingPunct="0"/>
                  <a:endParaRPr lang="en-US" altLang="zh-CN" sz="1600" b="1" dirty="0">
                    <a:latin typeface="Times New Roman" panose="02020603050405020304" pitchFamily="18" charset="0"/>
                  </a:endParaRPr>
                </a:p>
              </p:txBody>
            </p:sp>
            <p:sp>
              <p:nvSpPr>
                <p:cNvPr id="32882" name="Rectangle 212"/>
                <p:cNvSpPr/>
                <p:nvPr/>
              </p:nvSpPr>
              <p:spPr>
                <a:xfrm>
                  <a:off x="2545" y="4191"/>
                  <a:ext cx="500"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45" name="Group 213"/>
              <p:cNvGrpSpPr/>
              <p:nvPr/>
            </p:nvGrpSpPr>
            <p:grpSpPr>
              <a:xfrm>
                <a:off x="3045" y="4191"/>
                <a:ext cx="397" cy="556"/>
                <a:chOff x="3045" y="4191"/>
                <a:chExt cx="397" cy="556"/>
              </a:xfrm>
            </p:grpSpPr>
            <p:sp>
              <p:nvSpPr>
                <p:cNvPr id="32879" name="Rectangle 214"/>
                <p:cNvSpPr/>
                <p:nvPr/>
              </p:nvSpPr>
              <p:spPr>
                <a:xfrm>
                  <a:off x="3088" y="4191"/>
                  <a:ext cx="311" cy="556"/>
                </a:xfrm>
                <a:prstGeom prst="rect">
                  <a:avLst/>
                </a:prstGeom>
                <a:noFill/>
                <a:ln w="9525">
                  <a:noFill/>
                </a:ln>
              </p:spPr>
              <p:txBody>
                <a:bodyPr lIns="0" rIns="0"/>
                <a:lstStyle/>
                <a:p>
                  <a:pPr algn="just"/>
                  <a:r>
                    <a:rPr lang="en-US" altLang="zh-CN" sz="1600" b="1" dirty="0">
                      <a:latin typeface="Times New Roman" panose="02020603050405020304" pitchFamily="18" charset="0"/>
                    </a:rPr>
                    <a:t>D1</a:t>
                  </a:r>
                </a:p>
                <a:p>
                  <a:pPr algn="just" eaLnBrk="0" hangingPunct="0"/>
                  <a:endParaRPr lang="en-US" altLang="zh-CN" sz="1600" b="1" dirty="0">
                    <a:latin typeface="Times New Roman" panose="02020603050405020304" pitchFamily="18" charset="0"/>
                  </a:endParaRPr>
                </a:p>
              </p:txBody>
            </p:sp>
            <p:sp>
              <p:nvSpPr>
                <p:cNvPr id="32880" name="Rectangle 215"/>
                <p:cNvSpPr/>
                <p:nvPr/>
              </p:nvSpPr>
              <p:spPr>
                <a:xfrm>
                  <a:off x="3045" y="4191"/>
                  <a:ext cx="397"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46" name="Group 216"/>
              <p:cNvGrpSpPr/>
              <p:nvPr/>
            </p:nvGrpSpPr>
            <p:grpSpPr>
              <a:xfrm>
                <a:off x="3442" y="4191"/>
                <a:ext cx="811" cy="556"/>
                <a:chOff x="3442" y="4191"/>
                <a:chExt cx="811" cy="556"/>
              </a:xfrm>
            </p:grpSpPr>
            <p:sp>
              <p:nvSpPr>
                <p:cNvPr id="32877" name="Rectangle 217"/>
                <p:cNvSpPr/>
                <p:nvPr/>
              </p:nvSpPr>
              <p:spPr>
                <a:xfrm>
                  <a:off x="3485" y="4191"/>
                  <a:ext cx="725" cy="556"/>
                </a:xfrm>
                <a:prstGeom prst="rect">
                  <a:avLst/>
                </a:prstGeom>
                <a:noFill/>
                <a:ln w="9525">
                  <a:noFill/>
                </a:ln>
              </p:spPr>
              <p:txBody>
                <a:bodyPr lIns="0" rIns="0"/>
                <a:lstStyle/>
                <a:p>
                  <a:pPr algn="just"/>
                  <a:r>
                    <a:rPr lang="en-US" altLang="zh-CN" sz="1600" b="1" dirty="0">
                      <a:latin typeface="Times New Roman" panose="02020603050405020304" pitchFamily="18" charset="0"/>
                    </a:rPr>
                    <a:t>Management</a:t>
                  </a:r>
                </a:p>
                <a:p>
                  <a:pPr algn="just" eaLnBrk="0" hangingPunct="0"/>
                  <a:endParaRPr lang="en-US" altLang="zh-CN" sz="1600" b="1" dirty="0">
                    <a:latin typeface="Times New Roman" panose="02020603050405020304" pitchFamily="18" charset="0"/>
                  </a:endParaRPr>
                </a:p>
              </p:txBody>
            </p:sp>
            <p:sp>
              <p:nvSpPr>
                <p:cNvPr id="32878" name="Rectangle 218"/>
                <p:cNvSpPr/>
                <p:nvPr/>
              </p:nvSpPr>
              <p:spPr>
                <a:xfrm>
                  <a:off x="3442" y="4191"/>
                  <a:ext cx="811"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47" name="Group 219"/>
              <p:cNvGrpSpPr/>
              <p:nvPr/>
            </p:nvGrpSpPr>
            <p:grpSpPr>
              <a:xfrm>
                <a:off x="4253" y="4191"/>
                <a:ext cx="500" cy="556"/>
                <a:chOff x="4253" y="4191"/>
                <a:chExt cx="500" cy="556"/>
              </a:xfrm>
            </p:grpSpPr>
            <p:sp>
              <p:nvSpPr>
                <p:cNvPr id="32875" name="Rectangle 220"/>
                <p:cNvSpPr/>
                <p:nvPr/>
              </p:nvSpPr>
              <p:spPr>
                <a:xfrm>
                  <a:off x="4296" y="4191"/>
                  <a:ext cx="414" cy="556"/>
                </a:xfrm>
                <a:prstGeom prst="rect">
                  <a:avLst/>
                </a:prstGeom>
                <a:noFill/>
                <a:ln w="9525">
                  <a:noFill/>
                </a:ln>
              </p:spPr>
              <p:txBody>
                <a:bodyPr lIns="0" rIns="0"/>
                <a:lstStyle/>
                <a:p>
                  <a:pPr algn="just"/>
                  <a:r>
                    <a:rPr lang="en-US" altLang="zh-CN" sz="1600" b="1" dirty="0">
                      <a:latin typeface="Times New Roman" panose="02020603050405020304" pitchFamily="18" charset="0"/>
                    </a:rPr>
                    <a:t> E8</a:t>
                  </a:r>
                </a:p>
                <a:p>
                  <a:pPr algn="just" eaLnBrk="0" hangingPunct="0"/>
                  <a:endParaRPr lang="en-US" altLang="zh-CN" sz="1600" b="1" dirty="0">
                    <a:latin typeface="Times New Roman" panose="02020603050405020304" pitchFamily="18" charset="0"/>
                  </a:endParaRPr>
                </a:p>
              </p:txBody>
            </p:sp>
            <p:sp>
              <p:nvSpPr>
                <p:cNvPr id="32876" name="Rectangle 221"/>
                <p:cNvSpPr/>
                <p:nvPr/>
              </p:nvSpPr>
              <p:spPr>
                <a:xfrm>
                  <a:off x="4253" y="4191"/>
                  <a:ext cx="500"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48" name="Group 222"/>
              <p:cNvGrpSpPr/>
              <p:nvPr/>
            </p:nvGrpSpPr>
            <p:grpSpPr>
              <a:xfrm>
                <a:off x="0" y="4747"/>
                <a:ext cx="430" cy="556"/>
                <a:chOff x="0" y="4747"/>
                <a:chExt cx="430" cy="556"/>
              </a:xfrm>
            </p:grpSpPr>
            <p:sp>
              <p:nvSpPr>
                <p:cNvPr id="32873" name="Rectangle 223"/>
                <p:cNvSpPr/>
                <p:nvPr/>
              </p:nvSpPr>
              <p:spPr>
                <a:xfrm>
                  <a:off x="43" y="4747"/>
                  <a:ext cx="344" cy="556"/>
                </a:xfrm>
                <a:prstGeom prst="rect">
                  <a:avLst/>
                </a:prstGeom>
                <a:noFill/>
                <a:ln w="9525">
                  <a:noFill/>
                </a:ln>
              </p:spPr>
              <p:txBody>
                <a:bodyPr lIns="0" rIns="0"/>
                <a:lstStyle/>
                <a:p>
                  <a:pPr algn="just"/>
                  <a:r>
                    <a:rPr lang="en-US" altLang="zh-CN" sz="1600" b="1" dirty="0">
                      <a:latin typeface="Times New Roman" panose="02020603050405020304" pitchFamily="18" charset="0"/>
                    </a:rPr>
                    <a:t>E8</a:t>
                  </a:r>
                </a:p>
                <a:p>
                  <a:pPr algn="just" eaLnBrk="0" hangingPunct="0"/>
                  <a:endParaRPr lang="en-US" altLang="zh-CN" sz="1600" b="1" dirty="0">
                    <a:latin typeface="Times New Roman" panose="02020603050405020304" pitchFamily="18" charset="0"/>
                  </a:endParaRPr>
                </a:p>
              </p:txBody>
            </p:sp>
            <p:sp>
              <p:nvSpPr>
                <p:cNvPr id="32874" name="Rectangle 224"/>
                <p:cNvSpPr/>
                <p:nvPr/>
              </p:nvSpPr>
              <p:spPr>
                <a:xfrm>
                  <a:off x="0" y="4747"/>
                  <a:ext cx="430"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49" name="Group 225"/>
              <p:cNvGrpSpPr/>
              <p:nvPr/>
            </p:nvGrpSpPr>
            <p:grpSpPr>
              <a:xfrm>
                <a:off x="430" y="4747"/>
                <a:ext cx="614" cy="556"/>
                <a:chOff x="430" y="4747"/>
                <a:chExt cx="614" cy="556"/>
              </a:xfrm>
            </p:grpSpPr>
            <p:sp>
              <p:nvSpPr>
                <p:cNvPr id="32871" name="Rectangle 226"/>
                <p:cNvSpPr/>
                <p:nvPr/>
              </p:nvSpPr>
              <p:spPr>
                <a:xfrm>
                  <a:off x="473" y="4747"/>
                  <a:ext cx="528" cy="556"/>
                </a:xfrm>
                <a:prstGeom prst="rect">
                  <a:avLst/>
                </a:prstGeom>
                <a:noFill/>
                <a:ln w="9525">
                  <a:noFill/>
                </a:ln>
              </p:spPr>
              <p:txBody>
                <a:bodyPr lIns="0" rIns="0"/>
                <a:lstStyle/>
                <a:p>
                  <a:pPr algn="just"/>
                  <a:r>
                    <a:rPr lang="en-US" altLang="zh-CN" sz="1600" b="1" dirty="0">
                      <a:latin typeface="Times New Roman" panose="02020603050405020304" pitchFamily="18" charset="0"/>
                    </a:rPr>
                    <a:t>J. Jones</a:t>
                  </a:r>
                </a:p>
                <a:p>
                  <a:pPr algn="just" eaLnBrk="0" hangingPunct="0"/>
                  <a:endParaRPr lang="en-US" altLang="zh-CN" sz="1600" b="1" dirty="0">
                    <a:latin typeface="Times New Roman" panose="02020603050405020304" pitchFamily="18" charset="0"/>
                  </a:endParaRPr>
                </a:p>
              </p:txBody>
            </p:sp>
            <p:sp>
              <p:nvSpPr>
                <p:cNvPr id="32872" name="Rectangle 227"/>
                <p:cNvSpPr/>
                <p:nvPr/>
              </p:nvSpPr>
              <p:spPr>
                <a:xfrm>
                  <a:off x="430" y="4747"/>
                  <a:ext cx="614"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50" name="Group 228"/>
              <p:cNvGrpSpPr/>
              <p:nvPr/>
            </p:nvGrpSpPr>
            <p:grpSpPr>
              <a:xfrm>
                <a:off x="1044" y="4747"/>
                <a:ext cx="604" cy="556"/>
                <a:chOff x="1044" y="4747"/>
                <a:chExt cx="604" cy="556"/>
              </a:xfrm>
            </p:grpSpPr>
            <p:sp>
              <p:nvSpPr>
                <p:cNvPr id="32869" name="Rectangle 229"/>
                <p:cNvSpPr/>
                <p:nvPr/>
              </p:nvSpPr>
              <p:spPr>
                <a:xfrm>
                  <a:off x="1087" y="4747"/>
                  <a:ext cx="518" cy="556"/>
                </a:xfrm>
                <a:prstGeom prst="rect">
                  <a:avLst/>
                </a:prstGeom>
                <a:noFill/>
                <a:ln w="9525">
                  <a:noFill/>
                </a:ln>
              </p:spPr>
              <p:txBody>
                <a:bodyPr lIns="0" rIns="0"/>
                <a:lstStyle/>
                <a:p>
                  <a:pPr algn="just"/>
                  <a:r>
                    <a:rPr lang="en-US" altLang="zh-CN" sz="1600" b="1" dirty="0">
                      <a:latin typeface="Times New Roman" panose="02020603050405020304" pitchFamily="18" charset="0"/>
                    </a:rPr>
                    <a:t>10-11-72</a:t>
                  </a:r>
                </a:p>
                <a:p>
                  <a:pPr algn="just" eaLnBrk="0" hangingPunct="0"/>
                  <a:endParaRPr lang="en-US" altLang="zh-CN" sz="1600" b="1" dirty="0">
                    <a:latin typeface="Times New Roman" panose="02020603050405020304" pitchFamily="18" charset="0"/>
                  </a:endParaRPr>
                </a:p>
              </p:txBody>
            </p:sp>
            <p:sp>
              <p:nvSpPr>
                <p:cNvPr id="32870" name="Rectangle 230"/>
                <p:cNvSpPr/>
                <p:nvPr/>
              </p:nvSpPr>
              <p:spPr>
                <a:xfrm>
                  <a:off x="1044" y="4747"/>
                  <a:ext cx="604"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51" name="Group 231"/>
              <p:cNvGrpSpPr/>
              <p:nvPr/>
            </p:nvGrpSpPr>
            <p:grpSpPr>
              <a:xfrm>
                <a:off x="1648" y="4747"/>
                <a:ext cx="397" cy="556"/>
                <a:chOff x="1648" y="4747"/>
                <a:chExt cx="397" cy="556"/>
              </a:xfrm>
            </p:grpSpPr>
            <p:sp>
              <p:nvSpPr>
                <p:cNvPr id="32867" name="Rectangle 232"/>
                <p:cNvSpPr/>
                <p:nvPr/>
              </p:nvSpPr>
              <p:spPr>
                <a:xfrm>
                  <a:off x="1691" y="4747"/>
                  <a:ext cx="311" cy="556"/>
                </a:xfrm>
                <a:prstGeom prst="rect">
                  <a:avLst/>
                </a:prstGeom>
                <a:noFill/>
                <a:ln w="9525">
                  <a:noFill/>
                </a:ln>
              </p:spPr>
              <p:txBody>
                <a:bodyPr lIns="0" rIns="0"/>
                <a:lstStyle/>
                <a:p>
                  <a:pPr algn="just"/>
                  <a:r>
                    <a:rPr lang="en-US" altLang="zh-CN" sz="1600" b="1" dirty="0">
                      <a:latin typeface="Times New Roman" panose="02020603050405020304" pitchFamily="18" charset="0"/>
                    </a:rPr>
                    <a:t>SA</a:t>
                  </a:r>
                </a:p>
                <a:p>
                  <a:pPr algn="just" eaLnBrk="0" hangingPunct="0"/>
                  <a:endParaRPr lang="en-US" altLang="zh-CN" sz="1600" b="1" dirty="0">
                    <a:latin typeface="Times New Roman" panose="02020603050405020304" pitchFamily="18" charset="0"/>
                  </a:endParaRPr>
                </a:p>
              </p:txBody>
            </p:sp>
            <p:sp>
              <p:nvSpPr>
                <p:cNvPr id="32868" name="Rectangle 233"/>
                <p:cNvSpPr/>
                <p:nvPr/>
              </p:nvSpPr>
              <p:spPr>
                <a:xfrm>
                  <a:off x="1648" y="4747"/>
                  <a:ext cx="397"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52" name="Group 234"/>
              <p:cNvGrpSpPr/>
              <p:nvPr/>
            </p:nvGrpSpPr>
            <p:grpSpPr>
              <a:xfrm>
                <a:off x="2045" y="4747"/>
                <a:ext cx="500" cy="556"/>
                <a:chOff x="2045" y="4747"/>
                <a:chExt cx="500" cy="556"/>
              </a:xfrm>
            </p:grpSpPr>
            <p:sp>
              <p:nvSpPr>
                <p:cNvPr id="32865" name="Rectangle 235"/>
                <p:cNvSpPr/>
                <p:nvPr/>
              </p:nvSpPr>
              <p:spPr>
                <a:xfrm>
                  <a:off x="2088" y="4747"/>
                  <a:ext cx="414" cy="556"/>
                </a:xfrm>
                <a:prstGeom prst="rect">
                  <a:avLst/>
                </a:prstGeom>
                <a:noFill/>
                <a:ln w="9525">
                  <a:noFill/>
                </a:ln>
              </p:spPr>
              <p:txBody>
                <a:bodyPr lIns="0" rIns="0"/>
                <a:lstStyle/>
                <a:p>
                  <a:pPr algn="just"/>
                  <a:r>
                    <a:rPr lang="en-US" altLang="zh-CN" sz="1600" b="1" dirty="0">
                      <a:latin typeface="Times New Roman" panose="02020603050405020304" pitchFamily="18" charset="0"/>
                    </a:rPr>
                    <a:t>50000</a:t>
                  </a:r>
                </a:p>
                <a:p>
                  <a:pPr algn="just" eaLnBrk="0" hangingPunct="0"/>
                  <a:endParaRPr lang="en-US" altLang="zh-CN" sz="1600" b="1" dirty="0">
                    <a:latin typeface="Times New Roman" panose="02020603050405020304" pitchFamily="18" charset="0"/>
                  </a:endParaRPr>
                </a:p>
              </p:txBody>
            </p:sp>
            <p:sp>
              <p:nvSpPr>
                <p:cNvPr id="32866" name="Rectangle 236"/>
                <p:cNvSpPr/>
                <p:nvPr/>
              </p:nvSpPr>
              <p:spPr>
                <a:xfrm>
                  <a:off x="2045" y="4747"/>
                  <a:ext cx="500"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53" name="Group 237"/>
              <p:cNvGrpSpPr/>
              <p:nvPr/>
            </p:nvGrpSpPr>
            <p:grpSpPr>
              <a:xfrm>
                <a:off x="2545" y="4747"/>
                <a:ext cx="500" cy="556"/>
                <a:chOff x="2545" y="4747"/>
                <a:chExt cx="500" cy="556"/>
              </a:xfrm>
            </p:grpSpPr>
            <p:sp>
              <p:nvSpPr>
                <p:cNvPr id="32863" name="Rectangle 238"/>
                <p:cNvSpPr/>
                <p:nvPr/>
              </p:nvSpPr>
              <p:spPr>
                <a:xfrm>
                  <a:off x="2588" y="4747"/>
                  <a:ext cx="414" cy="556"/>
                </a:xfrm>
                <a:prstGeom prst="rect">
                  <a:avLst/>
                </a:prstGeom>
                <a:noFill/>
                <a:ln w="9525">
                  <a:noFill/>
                </a:ln>
              </p:spPr>
              <p:txBody>
                <a:bodyPr lIns="0" rIns="0"/>
                <a:lstStyle/>
                <a:p>
                  <a:pPr algn="just"/>
                  <a:r>
                    <a:rPr lang="en-US" altLang="zh-CN" sz="1600" b="1" dirty="0">
                      <a:latin typeface="Times New Roman" panose="02020603050405020304" pitchFamily="18" charset="0"/>
                    </a:rPr>
                    <a:t>null</a:t>
                  </a:r>
                </a:p>
                <a:p>
                  <a:pPr algn="just" eaLnBrk="0" hangingPunct="0"/>
                  <a:endParaRPr lang="en-US" altLang="zh-CN" sz="1600" b="1" dirty="0">
                    <a:latin typeface="Times New Roman" panose="02020603050405020304" pitchFamily="18" charset="0"/>
                  </a:endParaRPr>
                </a:p>
              </p:txBody>
            </p:sp>
            <p:sp>
              <p:nvSpPr>
                <p:cNvPr id="32864" name="Rectangle 239"/>
                <p:cNvSpPr/>
                <p:nvPr/>
              </p:nvSpPr>
              <p:spPr>
                <a:xfrm>
                  <a:off x="2545" y="4747"/>
                  <a:ext cx="500"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54" name="Group 240"/>
              <p:cNvGrpSpPr/>
              <p:nvPr/>
            </p:nvGrpSpPr>
            <p:grpSpPr>
              <a:xfrm>
                <a:off x="3045" y="4747"/>
                <a:ext cx="397" cy="556"/>
                <a:chOff x="3045" y="4747"/>
                <a:chExt cx="397" cy="556"/>
              </a:xfrm>
            </p:grpSpPr>
            <p:sp>
              <p:nvSpPr>
                <p:cNvPr id="32861" name="Rectangle 241"/>
                <p:cNvSpPr/>
                <p:nvPr/>
              </p:nvSpPr>
              <p:spPr>
                <a:xfrm>
                  <a:off x="3088" y="4747"/>
                  <a:ext cx="311" cy="556"/>
                </a:xfrm>
                <a:prstGeom prst="rect">
                  <a:avLst/>
                </a:prstGeom>
                <a:noFill/>
                <a:ln w="9525">
                  <a:noFill/>
                </a:ln>
              </p:spPr>
              <p:txBody>
                <a:bodyPr lIns="0" rIns="0"/>
                <a:lstStyle/>
                <a:p>
                  <a:pPr algn="just"/>
                  <a:r>
                    <a:rPr lang="en-US" altLang="zh-CN" sz="1600" b="1" dirty="0">
                      <a:latin typeface="Times New Roman" panose="02020603050405020304" pitchFamily="18" charset="0"/>
                    </a:rPr>
                    <a:t>D1</a:t>
                  </a:r>
                </a:p>
                <a:p>
                  <a:pPr algn="just" eaLnBrk="0" hangingPunct="0"/>
                  <a:endParaRPr lang="en-US" altLang="zh-CN" sz="1600" b="1" dirty="0">
                    <a:latin typeface="Times New Roman" panose="02020603050405020304" pitchFamily="18" charset="0"/>
                  </a:endParaRPr>
                </a:p>
              </p:txBody>
            </p:sp>
            <p:sp>
              <p:nvSpPr>
                <p:cNvPr id="32862" name="Rectangle 242"/>
                <p:cNvSpPr/>
                <p:nvPr/>
              </p:nvSpPr>
              <p:spPr>
                <a:xfrm>
                  <a:off x="3045" y="4747"/>
                  <a:ext cx="397"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55" name="Group 243"/>
              <p:cNvGrpSpPr/>
              <p:nvPr/>
            </p:nvGrpSpPr>
            <p:grpSpPr>
              <a:xfrm>
                <a:off x="3442" y="4747"/>
                <a:ext cx="811" cy="556"/>
                <a:chOff x="3442" y="4747"/>
                <a:chExt cx="811" cy="556"/>
              </a:xfrm>
            </p:grpSpPr>
            <p:sp>
              <p:nvSpPr>
                <p:cNvPr id="32859" name="Rectangle 244"/>
                <p:cNvSpPr/>
                <p:nvPr/>
              </p:nvSpPr>
              <p:spPr>
                <a:xfrm>
                  <a:off x="3485" y="4747"/>
                  <a:ext cx="725" cy="556"/>
                </a:xfrm>
                <a:prstGeom prst="rect">
                  <a:avLst/>
                </a:prstGeom>
                <a:noFill/>
                <a:ln w="9525">
                  <a:noFill/>
                </a:ln>
              </p:spPr>
              <p:txBody>
                <a:bodyPr lIns="0" rIns="0"/>
                <a:lstStyle/>
                <a:p>
                  <a:pPr algn="just"/>
                  <a:r>
                    <a:rPr lang="en-US" altLang="zh-CN" sz="1600" b="1" dirty="0">
                      <a:latin typeface="Times New Roman" panose="02020603050405020304" pitchFamily="18" charset="0"/>
                    </a:rPr>
                    <a:t>Management</a:t>
                  </a:r>
                </a:p>
                <a:p>
                  <a:pPr algn="just" eaLnBrk="0" hangingPunct="0"/>
                  <a:endParaRPr lang="en-US" altLang="zh-CN" sz="1600" b="1" dirty="0">
                    <a:latin typeface="Times New Roman" panose="02020603050405020304" pitchFamily="18" charset="0"/>
                  </a:endParaRPr>
                </a:p>
              </p:txBody>
            </p:sp>
            <p:sp>
              <p:nvSpPr>
                <p:cNvPr id="32860" name="Rectangle 245"/>
                <p:cNvSpPr/>
                <p:nvPr/>
              </p:nvSpPr>
              <p:spPr>
                <a:xfrm>
                  <a:off x="3442" y="4747"/>
                  <a:ext cx="811"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nvGrpSpPr>
              <p:cNvPr id="32856" name="Group 246"/>
              <p:cNvGrpSpPr/>
              <p:nvPr/>
            </p:nvGrpSpPr>
            <p:grpSpPr>
              <a:xfrm>
                <a:off x="4253" y="4747"/>
                <a:ext cx="500" cy="556"/>
                <a:chOff x="4253" y="4747"/>
                <a:chExt cx="500" cy="556"/>
              </a:xfrm>
            </p:grpSpPr>
            <p:sp>
              <p:nvSpPr>
                <p:cNvPr id="32857" name="Rectangle 247"/>
                <p:cNvSpPr/>
                <p:nvPr/>
              </p:nvSpPr>
              <p:spPr>
                <a:xfrm>
                  <a:off x="4296" y="4747"/>
                  <a:ext cx="414" cy="556"/>
                </a:xfrm>
                <a:prstGeom prst="rect">
                  <a:avLst/>
                </a:prstGeom>
                <a:noFill/>
                <a:ln w="9525">
                  <a:noFill/>
                </a:ln>
              </p:spPr>
              <p:txBody>
                <a:bodyPr lIns="0" rIns="0"/>
                <a:lstStyle/>
                <a:p>
                  <a:pPr algn="just"/>
                  <a:r>
                    <a:rPr lang="en-US" altLang="zh-CN" sz="1600" b="1" dirty="0">
                      <a:latin typeface="Times New Roman" panose="02020603050405020304" pitchFamily="18" charset="0"/>
                    </a:rPr>
                    <a:t> E8</a:t>
                  </a:r>
                </a:p>
                <a:p>
                  <a:pPr algn="just" eaLnBrk="0" hangingPunct="0"/>
                  <a:endParaRPr lang="en-US" altLang="zh-CN" sz="1600" b="1" dirty="0">
                    <a:latin typeface="Times New Roman" panose="02020603050405020304" pitchFamily="18" charset="0"/>
                  </a:endParaRPr>
                </a:p>
              </p:txBody>
            </p:sp>
            <p:sp>
              <p:nvSpPr>
                <p:cNvPr id="32858" name="Rectangle 248"/>
                <p:cNvSpPr/>
                <p:nvPr/>
              </p:nvSpPr>
              <p:spPr>
                <a:xfrm>
                  <a:off x="4253" y="4747"/>
                  <a:ext cx="500" cy="556"/>
                </a:xfrm>
                <a:prstGeom prst="rect">
                  <a:avLst/>
                </a:prstGeom>
                <a:noFill/>
                <a:ln w="7"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grpSp>
        <p:sp>
          <p:nvSpPr>
            <p:cNvPr id="32775" name="Rectangle 249"/>
            <p:cNvSpPr/>
            <p:nvPr/>
          </p:nvSpPr>
          <p:spPr>
            <a:xfrm>
              <a:off x="-3" y="-3"/>
              <a:ext cx="4759" cy="5309"/>
            </a:xfrm>
            <a:prstGeom prst="rect">
              <a:avLst/>
            </a:prstGeom>
            <a:noFill/>
            <a:ln w="9525" cap="flat" cmpd="sng">
              <a:solidFill>
                <a:srgbClr val="A0A0A0"/>
              </a:solidFill>
              <a:prstDash val="solid"/>
              <a:miter/>
              <a:headEnd type="none" w="med" len="med"/>
              <a:tailEnd type="none" w="med" len="med"/>
            </a:ln>
          </p:spPr>
          <p:txBody>
            <a:bodyPr lIns="0" rIns="0"/>
            <a:lstStyle/>
            <a:p>
              <a:endParaRPr lang="zh-CN" altLang="en-US" dirty="0">
                <a:latin typeface="Times New Roman" panose="02020603050405020304" pitchFamily="18" charset="0"/>
              </a:endParaRPr>
            </a:p>
          </p:txBody>
        </p:sp>
      </p:grpSp>
      <p:sp>
        <p:nvSpPr>
          <p:cNvPr id="32773" name="Text Box 250"/>
          <p:cNvSpPr txBox="1"/>
          <p:nvPr/>
        </p:nvSpPr>
        <p:spPr>
          <a:xfrm>
            <a:off x="304800" y="1447800"/>
            <a:ext cx="3825875" cy="460375"/>
          </a:xfrm>
          <a:prstGeom prst="rect">
            <a:avLst/>
          </a:prstGeom>
          <a:noFill/>
          <a:ln w="9525">
            <a:noFill/>
          </a:ln>
        </p:spPr>
        <p:txBody>
          <a:bodyPr>
            <a:spAutoFit/>
          </a:bodyPr>
          <a:lstStyle/>
          <a:p>
            <a:r>
              <a:rPr lang="en-US" altLang="zh-CN" dirty="0">
                <a:latin typeface="Comic Sans MS" panose="030F0702030302020204" pitchFamily="66" charset="0"/>
              </a:rPr>
              <a:t>EmpDept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p:cNvSpPr>
          <p:nvPr>
            <p:ph type="title"/>
          </p:nvPr>
        </p:nvSpPr>
        <p:spPr>
          <a:xfrm>
            <a:off x="-57785" y="30480"/>
            <a:ext cx="9131300" cy="1143000"/>
          </a:xfrm>
        </p:spPr>
        <p:txBody>
          <a:bodyPr vert="horz" wrap="square" lIns="91440" tIns="45720" rIns="91440" bIns="45720" anchor="ctr"/>
          <a:lstStyle/>
          <a:p>
            <a:pPr eaLnBrk="1" latinLnBrk="0" hangingPunct="1">
              <a:lnSpc>
                <a:spcPct val="130000"/>
              </a:lnSpc>
            </a:pPr>
            <a:r>
              <a:rPr lang="en-US" altLang="zh-CN" sz="3600" dirty="0">
                <a:latin typeface="微软雅黑" panose="020B0503020204020204" charset="-122"/>
                <a:ea typeface="微软雅黑" panose="020B0503020204020204" charset="-122"/>
              </a:rPr>
              <a:t>ER</a:t>
            </a:r>
            <a:r>
              <a:rPr lang="zh-CN" altLang="en-US" sz="3600" dirty="0">
                <a:latin typeface="微软雅黑" panose="020B0503020204020204" charset="-122"/>
                <a:ea typeface="微软雅黑" panose="020B0503020204020204" charset="-122"/>
              </a:rPr>
              <a:t>模型 </a:t>
            </a:r>
            <a:r>
              <a:rPr lang="zh-CN" altLang="en-US" sz="3600" dirty="0">
                <a:latin typeface="微软雅黑" panose="020B0503020204020204" charset="-122"/>
                <a:ea typeface="微软雅黑" panose="020B0503020204020204" charset="-122"/>
                <a:sym typeface="Symbol" panose="05050102010706020507" charset="0"/>
              </a:rPr>
              <a:t> </a:t>
            </a:r>
            <a:r>
              <a:rPr lang="zh-CN" altLang="en-US" sz="3600" dirty="0">
                <a:latin typeface="微软雅黑" panose="020B0503020204020204" charset="-122"/>
                <a:ea typeface="微软雅黑" panose="020B0503020204020204" charset="-122"/>
              </a:rPr>
              <a:t>关系模型</a:t>
            </a:r>
            <a:br>
              <a:rPr lang="zh-CN" altLang="en-US" sz="3600" dirty="0">
                <a:latin typeface="微软雅黑" panose="020B0503020204020204" charset="-122"/>
                <a:ea typeface="微软雅黑" panose="020B0503020204020204" charset="-122"/>
              </a:rPr>
            </a:br>
            <a:r>
              <a:rPr lang="en-US" altLang="zh-CN" sz="3600" dirty="0">
                <a:latin typeface="微软雅黑" panose="020B0503020204020204" charset="-122"/>
                <a:ea typeface="微软雅黑" panose="020B0503020204020204" charset="-122"/>
              </a:rPr>
              <a:t>ER</a:t>
            </a:r>
            <a:r>
              <a:rPr lang="zh-CN" altLang="en-US" sz="3600" dirty="0">
                <a:latin typeface="微软雅黑" panose="020B0503020204020204" charset="-122"/>
                <a:ea typeface="微软雅黑" panose="020B0503020204020204" charset="-122"/>
              </a:rPr>
              <a:t>图</a:t>
            </a:r>
            <a:r>
              <a:rPr lang="en-US" altLang="zh-CN" sz="3600">
                <a:sym typeface="+mn-ea"/>
              </a:rPr>
              <a:t>(ER diagram)</a:t>
            </a:r>
            <a:r>
              <a:rPr lang="zh-CN" altLang="en-US" sz="3600" dirty="0">
                <a:sym typeface="+mn-ea"/>
              </a:rPr>
              <a:t>  </a:t>
            </a:r>
            <a:r>
              <a:rPr lang="zh-CN" altLang="en-US" sz="3600" dirty="0">
                <a:sym typeface="Symbol" panose="05050102010706020507" charset="0"/>
              </a:rPr>
              <a:t> </a:t>
            </a:r>
            <a:r>
              <a:rPr lang="zh-CN" altLang="en-US" sz="3600" dirty="0">
                <a:latin typeface="微软雅黑" panose="020B0503020204020204" charset="-122"/>
                <a:ea typeface="微软雅黑" panose="020B0503020204020204" charset="-122"/>
              </a:rPr>
              <a:t>关系模式</a:t>
            </a:r>
            <a:r>
              <a:rPr lang="en-US" altLang="zh-CN" sz="3600" dirty="0">
                <a:latin typeface="微软雅黑" panose="020B0503020204020204" charset="-122"/>
                <a:ea typeface="微软雅黑" panose="020B0503020204020204" charset="-122"/>
              </a:rPr>
              <a:t>(Schema)</a:t>
            </a:r>
          </a:p>
        </p:txBody>
      </p:sp>
      <p:sp>
        <p:nvSpPr>
          <p:cNvPr id="7171" name="矩形 1"/>
          <p:cNvSpPr/>
          <p:nvPr/>
        </p:nvSpPr>
        <p:spPr>
          <a:xfrm>
            <a:off x="107950" y="1665288"/>
            <a:ext cx="8964613" cy="4410710"/>
          </a:xfrm>
          <a:prstGeom prst="rect">
            <a:avLst/>
          </a:prstGeom>
          <a:noFill/>
          <a:ln w="9525">
            <a:noFill/>
          </a:ln>
        </p:spPr>
        <p:txBody>
          <a:bodyPr wrap="square">
            <a:spAutoFit/>
          </a:bodyPr>
          <a:lstStyle/>
          <a:p>
            <a:pPr>
              <a:lnSpc>
                <a:spcPct val="150000"/>
              </a:lnSpc>
              <a:spcBef>
                <a:spcPct val="30000"/>
              </a:spcBef>
              <a:buClr>
                <a:srgbClr val="FF0000"/>
              </a:buClr>
              <a:buFont typeface="Wingdings" panose="05000000000000000000" pitchFamily="2" charset="2"/>
              <a:buChar char="l"/>
            </a:pPr>
            <a:r>
              <a:rPr lang="zh-CN" altLang="en-US" b="1" dirty="0">
                <a:latin typeface="微软雅黑" panose="020B0503020204020204" charset="-122"/>
                <a:ea typeface="微软雅黑" panose="020B0503020204020204" charset="-122"/>
              </a:rPr>
              <a:t>  将</a:t>
            </a:r>
            <a:r>
              <a:rPr lang="en-US" altLang="zh-CN">
                <a:latin typeface="微软雅黑" panose="020B0503020204020204" charset="-122"/>
                <a:ea typeface="微软雅黑" panose="020B0503020204020204" charset="-122"/>
                <a:sym typeface="+mn-ea"/>
              </a:rPr>
              <a:t>ER </a:t>
            </a:r>
            <a:r>
              <a:rPr lang="zh-CN" altLang="en-US">
                <a:latin typeface="微软雅黑" panose="020B0503020204020204" charset="-122"/>
                <a:ea typeface="微软雅黑" panose="020B0503020204020204" charset="-122"/>
                <a:sym typeface="+mn-ea"/>
              </a:rPr>
              <a:t>图</a:t>
            </a:r>
            <a:r>
              <a:rPr lang="en-US" altLang="zh-CN">
                <a:latin typeface="微软雅黑" panose="020B0503020204020204" charset="-122"/>
                <a:ea typeface="微软雅黑" panose="020B0503020204020204" charset="-122"/>
                <a:sym typeface="+mn-ea"/>
              </a:rPr>
              <a:t>(diagram) (</a:t>
            </a:r>
            <a:r>
              <a:rPr lang="zh-CN" altLang="en-US" b="1">
                <a:solidFill>
                  <a:srgbClr val="0000FF"/>
                </a:solidFill>
                <a:latin typeface="微软雅黑" panose="020B0503020204020204" charset="-122"/>
                <a:ea typeface="微软雅黑" panose="020B0503020204020204" charset="-122"/>
                <a:sym typeface="+mn-ea"/>
              </a:rPr>
              <a:t>数据库概念模型</a:t>
            </a:r>
            <a:r>
              <a:rPr lang="zh-CN" altLang="en-US">
                <a:latin typeface="微软雅黑" panose="020B0503020204020204" charset="-122"/>
                <a:ea typeface="微软雅黑" panose="020B0503020204020204" charset="-122"/>
                <a:sym typeface="+mn-ea"/>
              </a:rPr>
              <a:t>）转换成对应的关系模式（</a:t>
            </a:r>
            <a:r>
              <a:rPr lang="zh-CN" altLang="en-US" b="1">
                <a:solidFill>
                  <a:srgbClr val="0000FF"/>
                </a:solidFill>
                <a:latin typeface="微软雅黑" panose="020B0503020204020204" charset="-122"/>
                <a:ea typeface="微软雅黑" panose="020B0503020204020204" charset="-122"/>
                <a:sym typeface="+mn-ea"/>
              </a:rPr>
              <a:t>数据库逻辑模型</a:t>
            </a:r>
            <a:r>
              <a:rPr lang="zh-CN" altLang="en-US">
                <a:latin typeface="微软雅黑" panose="020B0503020204020204" charset="-122"/>
                <a:ea typeface="微软雅黑" panose="020B0503020204020204" charset="-122"/>
                <a:sym typeface="+mn-ea"/>
              </a:rPr>
              <a:t>）。</a:t>
            </a:r>
          </a:p>
          <a:p>
            <a:pPr>
              <a:lnSpc>
                <a:spcPct val="150000"/>
              </a:lnSpc>
              <a:spcBef>
                <a:spcPct val="30000"/>
              </a:spcBef>
              <a:buClr>
                <a:srgbClr val="FF0000"/>
              </a:buClr>
              <a:buFont typeface="Wingdings" panose="05000000000000000000" pitchFamily="2" charset="2"/>
              <a:buChar char="l"/>
            </a:pPr>
            <a:endParaRPr lang="zh-CN" altLang="en-US" dirty="0">
              <a:latin typeface="微软雅黑" panose="020B0503020204020204" charset="-122"/>
              <a:ea typeface="微软雅黑" panose="020B0503020204020204" charset="-122"/>
            </a:endParaRPr>
          </a:p>
          <a:p>
            <a:pPr>
              <a:lnSpc>
                <a:spcPct val="150000"/>
              </a:lnSpc>
              <a:spcBef>
                <a:spcPct val="30000"/>
              </a:spcBef>
              <a:buClr>
                <a:srgbClr val="FF0000"/>
              </a:buClr>
              <a:buFont typeface="Wingdings" panose="05000000000000000000" pitchFamily="2" charset="2"/>
              <a:buChar char="l"/>
            </a:pPr>
            <a:r>
              <a:rPr lang="zh-CN" altLang="en-US" dirty="0">
                <a:latin typeface="微软雅黑" panose="020B0503020204020204" charset="-122"/>
                <a:ea typeface="微软雅黑" panose="020B0503020204020204" charset="-122"/>
              </a:rPr>
              <a:t>得到</a:t>
            </a:r>
            <a:r>
              <a:rPr lang="zh-CN" altLang="en-US">
                <a:latin typeface="微软雅黑" panose="020B0503020204020204" charset="-122"/>
                <a:ea typeface="微软雅黑" panose="020B0503020204020204" charset="-122"/>
                <a:sym typeface="+mn-ea"/>
              </a:rPr>
              <a:t>关系模式后，对照业务需求逐一检查，看设计是否能够</a:t>
            </a:r>
            <a:r>
              <a:rPr lang="zh-CN" altLang="en-US" b="1">
                <a:solidFill>
                  <a:srgbClr val="FF0000"/>
                </a:solidFill>
                <a:latin typeface="微软雅黑" panose="020B0503020204020204" charset="-122"/>
                <a:ea typeface="微软雅黑" panose="020B0503020204020204" charset="-122"/>
                <a:sym typeface="+mn-ea"/>
              </a:rPr>
              <a:t>满足业务需求</a:t>
            </a:r>
            <a:r>
              <a:rPr lang="zh-CN" altLang="en-US">
                <a:latin typeface="微软雅黑" panose="020B0503020204020204" charset="-122"/>
                <a:ea typeface="微软雅黑" panose="020B0503020204020204" charset="-122"/>
                <a:sym typeface="+mn-ea"/>
              </a:rPr>
              <a:t>。不行的话，</a:t>
            </a:r>
            <a:r>
              <a:rPr lang="zh-CN" altLang="en-US" b="1">
                <a:solidFill>
                  <a:srgbClr val="FF0000"/>
                </a:solidFill>
                <a:latin typeface="微软雅黑" panose="020B0503020204020204" charset="-122"/>
                <a:ea typeface="微软雅黑" panose="020B0503020204020204" charset="-122"/>
                <a:sym typeface="+mn-ea"/>
              </a:rPr>
              <a:t>对设计(ER图）进行调整和完善</a:t>
            </a:r>
            <a:r>
              <a:rPr lang="zh-CN" altLang="en-US">
                <a:latin typeface="微软雅黑" panose="020B0503020204020204" charset="-122"/>
                <a:ea typeface="微软雅黑" panose="020B0503020204020204" charset="-122"/>
                <a:sym typeface="+mn-ea"/>
              </a:rPr>
              <a:t>。</a:t>
            </a:r>
          </a:p>
          <a:p>
            <a:pPr>
              <a:lnSpc>
                <a:spcPct val="150000"/>
              </a:lnSpc>
              <a:spcBef>
                <a:spcPct val="30000"/>
              </a:spcBef>
              <a:buClr>
                <a:srgbClr val="FF0000"/>
              </a:buClr>
              <a:buFont typeface="Wingdings" panose="05000000000000000000" pitchFamily="2" charset="2"/>
              <a:buChar char="l"/>
            </a:pPr>
            <a:endParaRPr lang="zh-CN" altLang="en-US">
              <a:latin typeface="微软雅黑" panose="020B0503020204020204" charset="-122"/>
              <a:ea typeface="微软雅黑" panose="020B0503020204020204" charset="-122"/>
              <a:sym typeface="+mn-ea"/>
            </a:endParaRPr>
          </a:p>
          <a:p>
            <a:pPr>
              <a:lnSpc>
                <a:spcPct val="150000"/>
              </a:lnSpc>
              <a:spcBef>
                <a:spcPct val="30000"/>
              </a:spcBef>
              <a:buClr>
                <a:srgbClr val="FF0000"/>
              </a:buClr>
              <a:buFont typeface="Wingdings" panose="05000000000000000000" pitchFamily="2" charset="2"/>
              <a:buChar char="l"/>
            </a:pPr>
            <a:r>
              <a:rPr lang="zh-CN" altLang="en-US">
                <a:latin typeface="微软雅黑" panose="020B0503020204020204" charset="-122"/>
                <a:ea typeface="微软雅黑" panose="020B0503020204020204" charset="-122"/>
                <a:sym typeface="+mn-ea"/>
              </a:rPr>
              <a:t>采用范式对得到的关系模式进行</a:t>
            </a:r>
            <a:r>
              <a:rPr lang="zh-CN" altLang="en-US" b="1">
                <a:solidFill>
                  <a:srgbClr val="FF0000"/>
                </a:solidFill>
                <a:latin typeface="微软雅黑" panose="020B0503020204020204" charset="-122"/>
                <a:ea typeface="微软雅黑" panose="020B0503020204020204" charset="-122"/>
                <a:sym typeface="+mn-ea"/>
              </a:rPr>
              <a:t>合理性验证</a:t>
            </a:r>
            <a:r>
              <a:rPr lang="zh-CN" altLang="en-US">
                <a:latin typeface="微软雅黑" panose="020B0503020204020204" charset="-122"/>
                <a:ea typeface="微软雅黑" panose="020B0503020204020204" charset="-122"/>
                <a:sym typeface="+mn-ea"/>
              </a:rPr>
              <a:t>。</a:t>
            </a:r>
            <a:endParaRPr lang="zh-CN" altLang="en-US" dirty="0">
              <a:latin typeface="微软雅黑" panose="020B0503020204020204" charset="-122"/>
              <a:ea typeface="微软雅黑" panose="020B050302020402020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990600" y="143510"/>
            <a:ext cx="7772400" cy="1143000"/>
          </a:xfrm>
        </p:spPr>
        <p:txBody>
          <a:bodyPr vert="horz" wrap="square" lIns="91440" tIns="45720" rIns="91440" bIns="45720" anchor="ctr"/>
          <a:lstStyle/>
          <a:p>
            <a:pPr eaLnBrk="1" hangingPunct="1"/>
            <a:r>
              <a:rPr lang="zh-CN" altLang="en-US" sz="3200" dirty="0"/>
              <a:t>可有可无的</a:t>
            </a:r>
            <a:r>
              <a:rPr lang="en-US" altLang="zh-CN" sz="3200" dirty="0"/>
              <a:t>(trivial)</a:t>
            </a:r>
            <a:r>
              <a:rPr lang="zh-CN" altLang="en-US" sz="3200" dirty="0"/>
              <a:t>函数依赖</a:t>
            </a:r>
          </a:p>
        </p:txBody>
      </p:sp>
      <p:sp>
        <p:nvSpPr>
          <p:cNvPr id="28675" name="Rectangle 3"/>
          <p:cNvSpPr>
            <a:spLocks noGrp="1"/>
          </p:cNvSpPr>
          <p:nvPr>
            <p:ph idx="1"/>
          </p:nvPr>
        </p:nvSpPr>
        <p:spPr>
          <a:xfrm>
            <a:off x="152400" y="1588135"/>
            <a:ext cx="8790305" cy="3919220"/>
          </a:xfrm>
        </p:spPr>
        <p:txBody>
          <a:bodyPr vert="horz" wrap="square" lIns="91440" tIns="45720" rIns="91440" bIns="45720" anchor="t"/>
          <a:lstStyle/>
          <a:p>
            <a:pPr marL="0" indent="0" eaLnBrk="1" hangingPunct="1">
              <a:buNone/>
            </a:pPr>
            <a:r>
              <a:rPr lang="zh-CN" altLang="en-US" sz="2800" dirty="0"/>
              <a:t>例如</a:t>
            </a:r>
            <a:r>
              <a:rPr lang="en-US" altLang="zh-CN" sz="2800" dirty="0"/>
              <a:t>:       </a:t>
            </a:r>
            <a:r>
              <a:rPr lang="en-US" altLang="zh-CN" sz="2800" b="1" dirty="0">
                <a:solidFill>
                  <a:srgbClr val="FF0000"/>
                </a:solidFill>
              </a:rPr>
              <a:t>eno → eno</a:t>
            </a:r>
          </a:p>
          <a:p>
            <a:pPr marL="0" indent="0" eaLnBrk="1" hangingPunct="1">
              <a:buNone/>
            </a:pPr>
            <a:r>
              <a:rPr lang="en-US" altLang="zh-CN" sz="2800" dirty="0"/>
              <a:t>               </a:t>
            </a:r>
            <a:r>
              <a:rPr lang="en-US" altLang="zh-CN" sz="2800" b="1" dirty="0">
                <a:solidFill>
                  <a:srgbClr val="CC0066"/>
                </a:solidFill>
              </a:rPr>
              <a:t>eno, ename → eno</a:t>
            </a:r>
          </a:p>
          <a:p>
            <a:pPr marL="0" indent="0" eaLnBrk="1" hangingPunct="1">
              <a:buNone/>
            </a:pPr>
            <a:r>
              <a:rPr lang="en-US" altLang="zh-CN" sz="2800" dirty="0"/>
              <a:t>               </a:t>
            </a:r>
            <a:r>
              <a:rPr lang="en-US" altLang="zh-CN" sz="2800" b="1" dirty="0">
                <a:solidFill>
                  <a:srgbClr val="CC0066"/>
                </a:solidFill>
              </a:rPr>
              <a:t>eno, pno, duration → eno, Duration</a:t>
            </a:r>
          </a:p>
          <a:p>
            <a:pPr marL="0" indent="0" eaLnBrk="1" hangingPunct="1">
              <a:buNone/>
            </a:pPr>
            <a:endParaRPr lang="en-US" altLang="zh-CN" sz="2800" b="1" dirty="0">
              <a:solidFill>
                <a:srgbClr val="CC0066"/>
              </a:solidFill>
            </a:endParaRPr>
          </a:p>
          <a:p>
            <a:pPr marL="0" indent="0" eaLnBrk="1" hangingPunct="1">
              <a:buNone/>
            </a:pPr>
            <a:r>
              <a:rPr lang="en-US" altLang="zh-CN" sz="2800" dirty="0"/>
              <a:t>   </a:t>
            </a:r>
            <a:r>
              <a:rPr lang="zh-CN" altLang="en-US" sz="2800" b="1" dirty="0">
                <a:solidFill>
                  <a:schemeClr val="accent2"/>
                </a:solidFill>
              </a:rPr>
              <a:t>我们仅只关心有实质含义的函数依赖；</a:t>
            </a:r>
            <a:endParaRPr lang="zh-CN" alt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114300" y="76200"/>
            <a:ext cx="9029065" cy="1143000"/>
          </a:xfrm>
        </p:spPr>
        <p:txBody>
          <a:bodyPr vert="horz" wrap="square" lIns="91440" tIns="45720" rIns="91440" bIns="45720" anchor="ctr"/>
          <a:lstStyle/>
          <a:p>
            <a:pPr eaLnBrk="1" hangingPunct="1"/>
            <a:r>
              <a:rPr lang="zh-CN" altLang="en-US" sz="3200" dirty="0"/>
              <a:t>完全函数依赖（</a:t>
            </a:r>
            <a:r>
              <a:rPr lang="en-US" altLang="zh-CN" sz="3200" dirty="0"/>
              <a:t>Full FD</a:t>
            </a:r>
            <a:r>
              <a:rPr lang="zh-CN" altLang="en-US" sz="3200" dirty="0"/>
              <a:t>）与部分函数依赖</a:t>
            </a:r>
            <a:r>
              <a:rPr lang="en-US" altLang="zh-CN" sz="3200" dirty="0"/>
              <a:t>(Partial FD)</a:t>
            </a:r>
          </a:p>
        </p:txBody>
      </p:sp>
      <p:sp>
        <p:nvSpPr>
          <p:cNvPr id="55299" name="Rectangle 3"/>
          <p:cNvSpPr>
            <a:spLocks noGrp="1"/>
          </p:cNvSpPr>
          <p:nvPr>
            <p:ph idx="1"/>
          </p:nvPr>
        </p:nvSpPr>
        <p:spPr>
          <a:xfrm>
            <a:off x="228600" y="1371600"/>
            <a:ext cx="8915400" cy="5410200"/>
          </a:xfrm>
        </p:spPr>
        <p:txBody>
          <a:bodyPr vert="horz" wrap="square" lIns="91440" tIns="45720" rIns="91440" bIns="45720" anchor="t"/>
          <a:lstStyle/>
          <a:p>
            <a:pPr marL="0" indent="0" eaLnBrk="1" hangingPunct="1">
              <a:lnSpc>
                <a:spcPct val="110000"/>
              </a:lnSpc>
              <a:spcBef>
                <a:spcPct val="40000"/>
              </a:spcBef>
              <a:buNone/>
            </a:pPr>
            <a:r>
              <a:rPr lang="zh-CN" altLang="en-US" sz="2400" dirty="0">
                <a:latin typeface="Times New Roman" panose="02020603050405020304" pitchFamily="18" charset="0"/>
                <a:ea typeface="华文中宋" panose="02010600040101010101" pitchFamily="2" charset="-122"/>
              </a:rPr>
              <a:t>定义</a:t>
            </a:r>
            <a:r>
              <a:rPr lang="en-US" altLang="zh-CN" sz="2400" dirty="0">
                <a:latin typeface="Times New Roman" panose="02020603050405020304" pitchFamily="18" charset="0"/>
                <a:ea typeface="华文中宋" panose="02010600040101010101" pitchFamily="2" charset="-122"/>
              </a:rPr>
              <a:t>:  </a:t>
            </a:r>
            <a:r>
              <a:rPr lang="zh-CN" altLang="en-US" sz="2400" dirty="0">
                <a:latin typeface="Times New Roman" panose="02020603050405020304" pitchFamily="18" charset="0"/>
                <a:ea typeface="华文中宋" panose="02010600040101010101" pitchFamily="2" charset="-122"/>
              </a:rPr>
              <a:t>对于函数依赖</a:t>
            </a:r>
            <a:r>
              <a:rPr lang="en-US" altLang="zh-CN" sz="2400" dirty="0">
                <a:latin typeface="Times New Roman" panose="02020603050405020304" pitchFamily="18" charset="0"/>
                <a:ea typeface="华文中宋" panose="02010600040101010101" pitchFamily="2" charset="-122"/>
              </a:rPr>
              <a:t>A → B</a:t>
            </a:r>
            <a:r>
              <a:rPr lang="zh-CN" altLang="en-US" sz="2400" dirty="0">
                <a:latin typeface="Times New Roman" panose="02020603050405020304" pitchFamily="18" charset="0"/>
                <a:ea typeface="华文中宋" panose="02010600040101010101" pitchFamily="2" charset="-122"/>
              </a:rPr>
              <a:t>，如果从</a:t>
            </a:r>
            <a:r>
              <a:rPr lang="en-US" altLang="zh-CN" sz="2400" dirty="0">
                <a:latin typeface="Times New Roman" panose="02020603050405020304" pitchFamily="18" charset="0"/>
                <a:ea typeface="华文中宋" panose="02010600040101010101" pitchFamily="2" charset="-122"/>
              </a:rPr>
              <a:t>A</a:t>
            </a:r>
            <a:r>
              <a:rPr lang="zh-CN" altLang="en-US" sz="2400" dirty="0">
                <a:latin typeface="Times New Roman" panose="02020603050405020304" pitchFamily="18" charset="0"/>
                <a:ea typeface="华文中宋" panose="02010600040101010101" pitchFamily="2" charset="-122"/>
              </a:rPr>
              <a:t>中去掉任一个属性，依赖关系不再成立，那么 </a:t>
            </a:r>
            <a:r>
              <a:rPr lang="en-US" altLang="zh-CN" sz="2400" dirty="0">
                <a:latin typeface="Times New Roman" panose="02020603050405020304" pitchFamily="18" charset="0"/>
                <a:ea typeface="华文中宋" panose="02010600040101010101" pitchFamily="2" charset="-122"/>
              </a:rPr>
              <a:t>A → B</a:t>
            </a:r>
            <a:r>
              <a:rPr lang="zh-CN" altLang="en-US" sz="2400" dirty="0">
                <a:latin typeface="Times New Roman" panose="02020603050405020304" pitchFamily="18" charset="0"/>
                <a:ea typeface="华文中宋" panose="02010600040101010101" pitchFamily="2" charset="-122"/>
              </a:rPr>
              <a:t>是一个完全函数依赖。</a:t>
            </a:r>
          </a:p>
          <a:p>
            <a:pPr marL="0" indent="0" eaLnBrk="1" hangingPunct="1">
              <a:lnSpc>
                <a:spcPct val="110000"/>
              </a:lnSpc>
              <a:spcBef>
                <a:spcPct val="40000"/>
              </a:spcBef>
              <a:buNone/>
            </a:pPr>
            <a:r>
              <a:rPr lang="zh-CN" altLang="en-US" sz="2400" dirty="0">
                <a:latin typeface="Times New Roman" panose="02020603050405020304" pitchFamily="18" charset="0"/>
                <a:ea typeface="华文中宋" panose="02010600040101010101" pitchFamily="2" charset="-122"/>
              </a:rPr>
              <a:t>也说，</a:t>
            </a:r>
            <a:r>
              <a:rPr lang="en-US" altLang="zh-CN" sz="2400" dirty="0">
                <a:latin typeface="Times New Roman" panose="02020603050405020304" pitchFamily="18" charset="0"/>
                <a:ea typeface="华文中宋" panose="02010600040101010101" pitchFamily="2" charset="-122"/>
              </a:rPr>
              <a:t>B</a:t>
            </a:r>
            <a:r>
              <a:rPr lang="zh-CN" altLang="en-US" sz="2400" dirty="0">
                <a:latin typeface="Times New Roman" panose="02020603050405020304" pitchFamily="18" charset="0"/>
                <a:ea typeface="华文中宋" panose="02010600040101010101" pitchFamily="2" charset="-122"/>
              </a:rPr>
              <a:t>完全函数依赖于</a:t>
            </a:r>
            <a:r>
              <a:rPr lang="en-US" altLang="zh-CN" sz="2400" dirty="0">
                <a:latin typeface="Times New Roman" panose="02020603050405020304" pitchFamily="18" charset="0"/>
                <a:ea typeface="华文中宋" panose="02010600040101010101" pitchFamily="2" charset="-122"/>
              </a:rPr>
              <a:t>A</a:t>
            </a:r>
            <a:r>
              <a:rPr lang="zh-CN" altLang="en-US" sz="2400" dirty="0">
                <a:latin typeface="Times New Roman" panose="02020603050405020304" pitchFamily="18" charset="0"/>
                <a:ea typeface="华文中宋" panose="02010600040101010101" pitchFamily="2" charset="-122"/>
              </a:rPr>
              <a:t>；</a:t>
            </a:r>
          </a:p>
          <a:p>
            <a:pPr marL="0" indent="0" eaLnBrk="1" hangingPunct="1">
              <a:lnSpc>
                <a:spcPct val="110000"/>
              </a:lnSpc>
              <a:spcBef>
                <a:spcPct val="40000"/>
              </a:spcBef>
              <a:buNone/>
            </a:pPr>
            <a:r>
              <a:rPr lang="zh-CN" altLang="en-US" sz="2400" dirty="0">
                <a:latin typeface="Times New Roman" panose="02020603050405020304" pitchFamily="18" charset="0"/>
                <a:ea typeface="华文中宋" panose="02010600040101010101" pitchFamily="2" charset="-122"/>
              </a:rPr>
              <a:t>如果从</a:t>
            </a:r>
            <a:r>
              <a:rPr lang="en-US" altLang="zh-CN" sz="2400" dirty="0">
                <a:latin typeface="Times New Roman" panose="02020603050405020304" pitchFamily="18" charset="0"/>
                <a:ea typeface="华文中宋" panose="02010600040101010101" pitchFamily="2" charset="-122"/>
              </a:rPr>
              <a:t>A</a:t>
            </a:r>
            <a:r>
              <a:rPr lang="zh-CN" altLang="en-US" sz="2400" dirty="0">
                <a:latin typeface="Times New Roman" panose="02020603050405020304" pitchFamily="18" charset="0"/>
                <a:ea typeface="华文中宋" panose="02010600040101010101" pitchFamily="2" charset="-122"/>
              </a:rPr>
              <a:t>中去掉任一个属性，依赖关系依然成立，那么就说 </a:t>
            </a:r>
            <a:r>
              <a:rPr lang="en-US" altLang="zh-CN" sz="2400" dirty="0">
                <a:latin typeface="Times New Roman" panose="02020603050405020304" pitchFamily="18" charset="0"/>
                <a:ea typeface="华文中宋" panose="02010600040101010101" pitchFamily="2" charset="-122"/>
              </a:rPr>
              <a:t>B</a:t>
            </a:r>
            <a:r>
              <a:rPr lang="zh-CN" altLang="en-US" sz="2400" dirty="0">
                <a:latin typeface="Times New Roman" panose="02020603050405020304" pitchFamily="18" charset="0"/>
                <a:ea typeface="华文中宋" panose="02010600040101010101" pitchFamily="2" charset="-122"/>
              </a:rPr>
              <a:t>部分函数依赖于</a:t>
            </a:r>
            <a:r>
              <a:rPr lang="en-US" altLang="zh-CN" sz="2400" dirty="0">
                <a:latin typeface="Times New Roman" panose="02020603050405020304" pitchFamily="18" charset="0"/>
                <a:ea typeface="华文中宋" panose="02010600040101010101" pitchFamily="2" charset="-122"/>
              </a:rPr>
              <a:t>A</a:t>
            </a:r>
            <a:r>
              <a:rPr lang="zh-CN" altLang="en-US" sz="2400" dirty="0">
                <a:latin typeface="Times New Roman" panose="02020603050405020304" pitchFamily="18" charset="0"/>
                <a:ea typeface="华文中宋" panose="02010600040101010101" pitchFamily="2" charset="-122"/>
              </a:rPr>
              <a:t>；</a:t>
            </a:r>
          </a:p>
          <a:p>
            <a:pPr marL="0" indent="0" eaLnBrk="1" hangingPunct="1">
              <a:lnSpc>
                <a:spcPct val="110000"/>
              </a:lnSpc>
              <a:spcBef>
                <a:spcPct val="40000"/>
              </a:spcBef>
              <a:buClr>
                <a:srgbClr val="FF0066"/>
              </a:buClr>
              <a:buFont typeface="Wingdings" panose="05000000000000000000" pitchFamily="2" charset="2"/>
              <a:buNone/>
            </a:pPr>
            <a:endParaRPr lang="zh-CN" altLang="en-US" sz="2400" dirty="0">
              <a:latin typeface="Times New Roman" panose="02020603050405020304" pitchFamily="18" charset="0"/>
              <a:ea typeface="华文中宋" panose="02010600040101010101" pitchFamily="2" charset="-122"/>
            </a:endParaRPr>
          </a:p>
          <a:p>
            <a:pPr marL="0" indent="0" eaLnBrk="1" hangingPunct="1">
              <a:lnSpc>
                <a:spcPct val="110000"/>
              </a:lnSpc>
              <a:spcBef>
                <a:spcPct val="40000"/>
              </a:spcBef>
              <a:buNone/>
            </a:pPr>
            <a:r>
              <a:rPr lang="zh-CN" altLang="en-US" sz="2400" dirty="0">
                <a:latin typeface="Times New Roman" panose="02020603050405020304" pitchFamily="18" charset="0"/>
                <a:ea typeface="华文中宋" panose="02010600040101010101" pitchFamily="2" charset="-122"/>
              </a:rPr>
              <a:t>例子</a:t>
            </a:r>
            <a:r>
              <a:rPr lang="en-US" altLang="zh-CN" sz="2400" dirty="0">
                <a:latin typeface="Times New Roman" panose="02020603050405020304" pitchFamily="18" charset="0"/>
                <a:ea typeface="华文中宋" panose="02010600040101010101" pitchFamily="2" charset="-122"/>
              </a:rPr>
              <a:t>:</a:t>
            </a:r>
          </a:p>
          <a:p>
            <a:pPr marL="0" indent="0" eaLnBrk="1" hangingPunct="1">
              <a:lnSpc>
                <a:spcPct val="110000"/>
              </a:lnSpc>
              <a:spcBef>
                <a:spcPct val="40000"/>
              </a:spcBef>
              <a:buNone/>
            </a:pPr>
            <a:r>
              <a:rPr lang="en-US" altLang="zh-CN" sz="2400" dirty="0">
                <a:latin typeface="Times New Roman" panose="02020603050405020304" pitchFamily="18" charset="0"/>
                <a:ea typeface="华文中宋" panose="02010600040101010101" pitchFamily="2" charset="-122"/>
              </a:rPr>
              <a:t>eno → ename (</a:t>
            </a:r>
            <a:r>
              <a:rPr lang="zh-CN" altLang="en-US" sz="2400" dirty="0">
                <a:latin typeface="Times New Roman" panose="02020603050405020304" pitchFamily="18" charset="0"/>
                <a:ea typeface="华文中宋" panose="02010600040101010101" pitchFamily="2" charset="-122"/>
              </a:rPr>
              <a:t>完全</a:t>
            </a:r>
            <a:r>
              <a:rPr lang="en-US" altLang="zh-CN" sz="2400" dirty="0">
                <a:latin typeface="Times New Roman" panose="02020603050405020304" pitchFamily="18" charset="0"/>
                <a:ea typeface="华文中宋" panose="02010600040101010101" pitchFamily="2" charset="-122"/>
              </a:rPr>
              <a:t>FD)</a:t>
            </a:r>
          </a:p>
          <a:p>
            <a:pPr marL="0" indent="0" eaLnBrk="1" hangingPunct="1">
              <a:lnSpc>
                <a:spcPct val="110000"/>
              </a:lnSpc>
              <a:spcBef>
                <a:spcPct val="40000"/>
              </a:spcBef>
              <a:buNone/>
            </a:pPr>
            <a:r>
              <a:rPr lang="en-US" altLang="zh-CN" sz="2400" dirty="0">
                <a:latin typeface="Times New Roman" panose="02020603050405020304" pitchFamily="18" charset="0"/>
                <a:ea typeface="华文中宋" panose="02010600040101010101" pitchFamily="2" charset="-122"/>
              </a:rPr>
              <a:t>eno, ename → salary, title (</a:t>
            </a:r>
            <a:r>
              <a:rPr lang="zh-CN" altLang="en-US" sz="2400" dirty="0">
                <a:latin typeface="Times New Roman" panose="02020603050405020304" pitchFamily="18" charset="0"/>
                <a:ea typeface="华文中宋" panose="02010600040101010101" pitchFamily="2" charset="-122"/>
              </a:rPr>
              <a:t>部分 </a:t>
            </a:r>
            <a:r>
              <a:rPr lang="en-US" altLang="zh-CN" sz="2400" dirty="0">
                <a:latin typeface="Times New Roman" panose="02020603050405020304" pitchFamily="18" charset="0"/>
                <a:ea typeface="华文中宋" panose="02010600040101010101" pitchFamily="2" charset="-122"/>
              </a:rPr>
              <a:t>FD, </a:t>
            </a:r>
            <a:r>
              <a:rPr lang="zh-CN" altLang="en-US" sz="2400" b="1" dirty="0">
                <a:solidFill>
                  <a:srgbClr val="FF0000"/>
                </a:solidFill>
                <a:latin typeface="Times New Roman" panose="02020603050405020304" pitchFamily="18" charset="0"/>
                <a:ea typeface="华文中宋" panose="02010600040101010101" pitchFamily="2" charset="-122"/>
              </a:rPr>
              <a:t>只依赖</a:t>
            </a:r>
            <a:r>
              <a:rPr lang="en-US" altLang="zh-CN" sz="2400" b="1" dirty="0">
                <a:solidFill>
                  <a:srgbClr val="FF0000"/>
                </a:solidFill>
                <a:latin typeface="Times New Roman" panose="02020603050405020304" pitchFamily="18" charset="0"/>
                <a:ea typeface="华文中宋" panose="02010600040101010101" pitchFamily="2" charset="-122"/>
              </a:rPr>
              <a:t>eno</a:t>
            </a:r>
            <a:r>
              <a:rPr lang="en-US" altLang="zh-CN" sz="2400" dirty="0">
                <a:latin typeface="Times New Roman" panose="02020603050405020304" pitchFamily="18" charset="0"/>
                <a:ea typeface="华文中宋" panose="02010600040101010101" pitchFamily="2" charset="-122"/>
              </a:rPr>
              <a:t>)</a:t>
            </a:r>
          </a:p>
          <a:p>
            <a:pPr marL="0" indent="0" eaLnBrk="1" hangingPunct="1">
              <a:lnSpc>
                <a:spcPct val="110000"/>
              </a:lnSpc>
              <a:spcBef>
                <a:spcPct val="40000"/>
              </a:spcBef>
              <a:buNone/>
            </a:pPr>
            <a:r>
              <a:rPr lang="en-US" altLang="zh-CN" sz="2400" dirty="0">
                <a:latin typeface="Times New Roman" panose="02020603050405020304" pitchFamily="18" charset="0"/>
                <a:ea typeface="华文中宋" panose="02010600040101010101" pitchFamily="2" charset="-122"/>
              </a:rPr>
              <a:t>eno, pno → hours, resp (</a:t>
            </a:r>
            <a:r>
              <a:rPr lang="zh-CN" altLang="en-US" sz="2400" dirty="0">
                <a:latin typeface="Times New Roman" panose="02020603050405020304" pitchFamily="18" charset="0"/>
                <a:ea typeface="华文中宋" panose="02010600040101010101" pitchFamily="2" charset="-122"/>
              </a:rPr>
              <a:t>完全 </a:t>
            </a:r>
            <a:r>
              <a:rPr lang="en-US" altLang="zh-CN" sz="2400" dirty="0">
                <a:latin typeface="Times New Roman" panose="02020603050405020304" pitchFamily="18" charset="0"/>
                <a:ea typeface="华文中宋" panose="02010600040101010101" pitchFamily="2" charset="-122"/>
              </a:rPr>
              <a:t>FD)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990600" y="76200"/>
            <a:ext cx="7772400" cy="1143000"/>
          </a:xfrm>
        </p:spPr>
        <p:txBody>
          <a:bodyPr vert="horz" wrap="square" lIns="91440" tIns="45720" rIns="91440" bIns="45720" anchor="ctr"/>
          <a:lstStyle/>
          <a:p>
            <a:pPr eaLnBrk="1" hangingPunct="1"/>
            <a:r>
              <a:rPr lang="zh-CN" altLang="en-US" sz="3600" dirty="0"/>
              <a:t>数据库规范化 </a:t>
            </a:r>
            <a:r>
              <a:rPr lang="en-US" altLang="zh-CN" sz="1600" b="0" i="0" dirty="0">
                <a:solidFill>
                  <a:srgbClr val="000000"/>
                </a:solidFill>
                <a:effectLst/>
                <a:highlight>
                  <a:srgbClr val="FFFFFF"/>
                </a:highlight>
                <a:latin typeface="Linux Libertine"/>
              </a:rPr>
              <a:t>Database normalization</a:t>
            </a:r>
            <a:br>
              <a:rPr lang="en-US" altLang="zh-CN" sz="1600" b="0" i="0" dirty="0">
                <a:solidFill>
                  <a:srgbClr val="000000"/>
                </a:solidFill>
                <a:effectLst/>
                <a:highlight>
                  <a:srgbClr val="FFFFFF"/>
                </a:highlight>
                <a:latin typeface="Linux Libertine"/>
              </a:rPr>
            </a:br>
            <a:r>
              <a:rPr lang="zh-CN" altLang="en-US" sz="1600" b="0" i="0" dirty="0">
                <a:solidFill>
                  <a:srgbClr val="000000"/>
                </a:solidFill>
                <a:effectLst/>
                <a:highlight>
                  <a:srgbClr val="FFFFFF"/>
                </a:highlight>
                <a:latin typeface="Linux Libertine"/>
              </a:rPr>
              <a:t>又称：关系规范化</a:t>
            </a:r>
            <a:endParaRPr lang="zh-CN" altLang="en-US" sz="3600" dirty="0"/>
          </a:p>
        </p:txBody>
      </p:sp>
      <p:sp>
        <p:nvSpPr>
          <p:cNvPr id="57347" name="Rectangle 3"/>
          <p:cNvSpPr>
            <a:spLocks noGrp="1"/>
          </p:cNvSpPr>
          <p:nvPr>
            <p:ph idx="1"/>
          </p:nvPr>
        </p:nvSpPr>
        <p:spPr>
          <a:xfrm>
            <a:off x="228600" y="1371600"/>
            <a:ext cx="8915400" cy="5410200"/>
          </a:xfrm>
        </p:spPr>
        <p:txBody>
          <a:bodyPr vert="horz" wrap="square" lIns="91440" tIns="45720" rIns="91440" bIns="45720" anchor="t"/>
          <a:lstStyle/>
          <a:p>
            <a:pPr marL="0" indent="0" eaLnBrk="1" hangingPunct="1">
              <a:lnSpc>
                <a:spcPct val="140000"/>
              </a:lnSpc>
              <a:spcBef>
                <a:spcPct val="70000"/>
              </a:spcBef>
              <a:buNone/>
            </a:pPr>
            <a:r>
              <a:rPr lang="zh-CN" altLang="en-US" sz="2400" dirty="0"/>
              <a:t>数据库规范化</a:t>
            </a:r>
            <a:endParaRPr lang="en-US" altLang="zh-CN" sz="2400" dirty="0"/>
          </a:p>
          <a:p>
            <a:pPr marL="0" indent="0" eaLnBrk="1" hangingPunct="1">
              <a:lnSpc>
                <a:spcPct val="140000"/>
              </a:lnSpc>
              <a:spcBef>
                <a:spcPct val="70000"/>
              </a:spcBef>
              <a:buNone/>
            </a:pPr>
            <a:r>
              <a:rPr lang="en-US" altLang="zh-CN" dirty="0"/>
              <a:t>	</a:t>
            </a:r>
            <a:r>
              <a:rPr lang="zh-CN" altLang="en-US" sz="2400" dirty="0">
                <a:highlight>
                  <a:srgbClr val="FFFF00"/>
                </a:highlight>
              </a:rPr>
              <a:t>是</a:t>
            </a:r>
            <a:r>
              <a:rPr lang="zh-CN" altLang="en-US" sz="2400" dirty="0"/>
              <a:t>根据一系列所谓的</a:t>
            </a:r>
            <a:r>
              <a:rPr lang="zh-CN" altLang="en-US" sz="2400" dirty="0">
                <a:highlight>
                  <a:srgbClr val="FF0000"/>
                </a:highlight>
              </a:rPr>
              <a:t>规范形式（范式，</a:t>
            </a:r>
            <a:r>
              <a:rPr lang="en-US" altLang="zh-CN" sz="2400" dirty="0">
                <a:highlight>
                  <a:srgbClr val="FF0000"/>
                </a:highlight>
              </a:rPr>
              <a:t>Normal</a:t>
            </a:r>
            <a:r>
              <a:rPr lang="zh-CN" altLang="en-US" sz="2400" dirty="0">
                <a:highlight>
                  <a:srgbClr val="FF0000"/>
                </a:highlight>
              </a:rPr>
              <a:t> </a:t>
            </a:r>
            <a:r>
              <a:rPr lang="en-US" altLang="zh-CN" sz="2400" dirty="0">
                <a:highlight>
                  <a:srgbClr val="FF0000"/>
                </a:highlight>
              </a:rPr>
              <a:t>form)</a:t>
            </a:r>
            <a:r>
              <a:rPr lang="zh-CN" altLang="en-US" sz="2400" dirty="0">
                <a:highlight>
                  <a:srgbClr val="FF0000"/>
                </a:highlight>
              </a:rPr>
              <a:t> </a:t>
            </a:r>
            <a:r>
              <a:rPr lang="zh-CN" altLang="en-US" sz="2400" dirty="0"/>
              <a:t>构建</a:t>
            </a:r>
            <a:r>
              <a:rPr lang="zh-CN" altLang="en-US" dirty="0"/>
              <a:t>、完善</a:t>
            </a:r>
            <a:r>
              <a:rPr lang="zh-CN" altLang="en-US" sz="2400" dirty="0"/>
              <a:t>关系数据库的</a:t>
            </a:r>
            <a:r>
              <a:rPr lang="zh-CN" altLang="en-US" sz="2400" dirty="0">
                <a:highlight>
                  <a:srgbClr val="FFFF00"/>
                </a:highlight>
              </a:rPr>
              <a:t>过程</a:t>
            </a:r>
            <a:r>
              <a:rPr lang="zh-CN" altLang="en-US" sz="2400" dirty="0"/>
              <a:t>，目的是</a:t>
            </a:r>
            <a:r>
              <a:rPr lang="zh-CN" altLang="en-US" sz="2400" dirty="0">
                <a:highlight>
                  <a:srgbClr val="FFFF00"/>
                </a:highlight>
              </a:rPr>
              <a:t>减少数据冗余</a:t>
            </a:r>
            <a:r>
              <a:rPr lang="zh-CN" altLang="en-US" sz="2400" dirty="0"/>
              <a:t>，</a:t>
            </a:r>
            <a:r>
              <a:rPr lang="zh-CN" altLang="en-US" sz="2400" dirty="0">
                <a:highlight>
                  <a:srgbClr val="FFFF00"/>
                </a:highlight>
              </a:rPr>
              <a:t>提高数据完整性。</a:t>
            </a:r>
            <a:endParaRPr lang="en-US" altLang="zh-CN" sz="2400" dirty="0">
              <a:highlight>
                <a:srgbClr val="FFFF00"/>
              </a:highlight>
            </a:endParaRPr>
          </a:p>
          <a:p>
            <a:pPr marL="0" indent="0" eaLnBrk="1" hangingPunct="1">
              <a:lnSpc>
                <a:spcPct val="140000"/>
              </a:lnSpc>
              <a:spcBef>
                <a:spcPct val="70000"/>
              </a:spcBef>
              <a:buNone/>
            </a:pPr>
            <a:endParaRPr lang="zh-CN" altLang="en-US" sz="2400" dirty="0"/>
          </a:p>
        </p:txBody>
      </p:sp>
    </p:spTree>
    <p:extLst>
      <p:ext uri="{BB962C8B-B14F-4D97-AF65-F5344CB8AC3E}">
        <p14:creationId xmlns:p14="http://schemas.microsoft.com/office/powerpoint/2010/main" val="33994046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26"/>
          <p:cNvSpPr>
            <a:spLocks noGrp="1" noChangeArrowheads="1"/>
          </p:cNvSpPr>
          <p:nvPr>
            <p:ph type="title"/>
          </p:nvPr>
        </p:nvSpPr>
        <p:spPr/>
        <p:txBody>
          <a:bodyPr/>
          <a:lstStyle/>
          <a:p>
            <a:pPr eaLnBrk="1" hangingPunct="1">
              <a:defRPr/>
            </a:pPr>
            <a:r>
              <a:rPr lang="zh-CN" altLang="en-US"/>
              <a:t>范式</a:t>
            </a:r>
          </a:p>
        </p:txBody>
      </p:sp>
      <p:sp>
        <p:nvSpPr>
          <p:cNvPr id="105476" name="Rectangle 1028"/>
          <p:cNvSpPr>
            <a:spLocks noGrp="1" noChangeArrowheads="1"/>
          </p:cNvSpPr>
          <p:nvPr>
            <p:ph type="body" idx="1"/>
          </p:nvPr>
        </p:nvSpPr>
        <p:spPr>
          <a:xfrm>
            <a:off x="228600" y="1219200"/>
            <a:ext cx="8610600" cy="1981200"/>
          </a:xfrm>
        </p:spPr>
        <p:txBody>
          <a:bodyPr/>
          <a:lstStyle/>
          <a:p>
            <a:pPr eaLnBrk="1" hangingPunct="1">
              <a:lnSpc>
                <a:spcPct val="90000"/>
              </a:lnSpc>
              <a:defRPr/>
            </a:pPr>
            <a:r>
              <a:rPr lang="zh-CN" altLang="en-US" dirty="0"/>
              <a:t>定义</a:t>
            </a:r>
          </a:p>
          <a:p>
            <a:pPr lvl="1" eaLnBrk="1" hangingPunct="1">
              <a:lnSpc>
                <a:spcPct val="90000"/>
              </a:lnSpc>
              <a:defRPr/>
            </a:pPr>
            <a:r>
              <a:rPr lang="zh-CN" altLang="en-US" dirty="0"/>
              <a:t>范式是对关系的不同</a:t>
            </a:r>
            <a:r>
              <a:rPr lang="zh-CN" altLang="en-US" u="sng" dirty="0"/>
              <a:t>数据依赖程度</a:t>
            </a:r>
            <a:r>
              <a:rPr lang="zh-CN" altLang="en-US" dirty="0"/>
              <a:t>的要求</a:t>
            </a:r>
          </a:p>
          <a:p>
            <a:pPr lvl="1" eaLnBrk="1" hangingPunct="1">
              <a:lnSpc>
                <a:spcPct val="90000"/>
              </a:lnSpc>
              <a:defRPr/>
            </a:pPr>
            <a:r>
              <a:rPr lang="zh-CN" altLang="en-US" dirty="0"/>
              <a:t>通过模式分解将一个低级范式转换为若干个高级范式的过程称作规范化（</a:t>
            </a:r>
            <a:r>
              <a:rPr lang="zh-CN" altLang="en-US" dirty="0">
                <a:solidFill>
                  <a:schemeClr val="hlink"/>
                </a:solidFill>
              </a:rPr>
              <a:t>概念的纯粹化</a:t>
            </a:r>
            <a:r>
              <a:rPr lang="zh-CN" altLang="en-US" dirty="0"/>
              <a:t>）</a:t>
            </a:r>
          </a:p>
        </p:txBody>
      </p:sp>
      <p:grpSp>
        <p:nvGrpSpPr>
          <p:cNvPr id="69636" name="Group 1029"/>
          <p:cNvGrpSpPr>
            <a:grpSpLocks/>
          </p:cNvGrpSpPr>
          <p:nvPr/>
        </p:nvGrpSpPr>
        <p:grpSpPr bwMode="auto">
          <a:xfrm>
            <a:off x="2667000" y="3124200"/>
            <a:ext cx="3806825" cy="3657600"/>
            <a:chOff x="1632" y="1824"/>
            <a:chExt cx="2446" cy="2448"/>
          </a:xfrm>
        </p:grpSpPr>
        <p:sp>
          <p:nvSpPr>
            <p:cNvPr id="69637" name="Oval 1030"/>
            <p:cNvSpPr>
              <a:spLocks noChangeArrowheads="1"/>
            </p:cNvSpPr>
            <p:nvPr/>
          </p:nvSpPr>
          <p:spPr bwMode="auto">
            <a:xfrm>
              <a:off x="2592" y="2834"/>
              <a:ext cx="576" cy="576"/>
            </a:xfrm>
            <a:prstGeom prst="ellipse">
              <a:avLst/>
            </a:prstGeom>
            <a:no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
          <p:nvSpPr>
            <p:cNvPr id="69638" name="Oval 1031"/>
            <p:cNvSpPr>
              <a:spLocks noChangeAspect="1" noChangeArrowheads="1"/>
            </p:cNvSpPr>
            <p:nvPr/>
          </p:nvSpPr>
          <p:spPr bwMode="auto">
            <a:xfrm>
              <a:off x="2400" y="2629"/>
              <a:ext cx="973" cy="973"/>
            </a:xfrm>
            <a:prstGeom prst="ellipse">
              <a:avLst/>
            </a:prstGeom>
            <a:no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
          <p:nvSpPr>
            <p:cNvPr id="69639" name="Oval 1032"/>
            <p:cNvSpPr>
              <a:spLocks noChangeAspect="1" noChangeArrowheads="1"/>
            </p:cNvSpPr>
            <p:nvPr/>
          </p:nvSpPr>
          <p:spPr bwMode="auto">
            <a:xfrm>
              <a:off x="2237" y="2431"/>
              <a:ext cx="1315" cy="1315"/>
            </a:xfrm>
            <a:prstGeom prst="ellipse">
              <a:avLst/>
            </a:prstGeom>
            <a:no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
          <p:nvSpPr>
            <p:cNvPr id="69640" name="Oval 1033"/>
            <p:cNvSpPr>
              <a:spLocks noChangeAspect="1" noChangeArrowheads="1"/>
            </p:cNvSpPr>
            <p:nvPr/>
          </p:nvSpPr>
          <p:spPr bwMode="auto">
            <a:xfrm>
              <a:off x="2064" y="2249"/>
              <a:ext cx="1650" cy="1650"/>
            </a:xfrm>
            <a:prstGeom prst="ellipse">
              <a:avLst/>
            </a:prstGeom>
            <a:no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
          <p:nvSpPr>
            <p:cNvPr id="69641" name="Oval 1034"/>
            <p:cNvSpPr>
              <a:spLocks noChangeAspect="1" noChangeArrowheads="1"/>
            </p:cNvSpPr>
            <p:nvPr/>
          </p:nvSpPr>
          <p:spPr bwMode="auto">
            <a:xfrm>
              <a:off x="1850" y="2044"/>
              <a:ext cx="2038" cy="2038"/>
            </a:xfrm>
            <a:prstGeom prst="ellipse">
              <a:avLst/>
            </a:prstGeom>
            <a:no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
          <p:nvSpPr>
            <p:cNvPr id="69642" name="Oval 1035"/>
            <p:cNvSpPr>
              <a:spLocks noChangeAspect="1" noChangeArrowheads="1"/>
            </p:cNvSpPr>
            <p:nvPr/>
          </p:nvSpPr>
          <p:spPr bwMode="auto">
            <a:xfrm>
              <a:off x="1632" y="1826"/>
              <a:ext cx="2446" cy="2446"/>
            </a:xfrm>
            <a:prstGeom prst="ellipse">
              <a:avLst/>
            </a:prstGeom>
            <a:no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
          <p:nvSpPr>
            <p:cNvPr id="69643" name="Text Box 1036"/>
            <p:cNvSpPr txBox="1">
              <a:spLocks noChangeArrowheads="1"/>
            </p:cNvSpPr>
            <p:nvPr/>
          </p:nvSpPr>
          <p:spPr bwMode="auto">
            <a:xfrm>
              <a:off x="2688" y="1824"/>
              <a:ext cx="528" cy="306"/>
            </a:xfrm>
            <a:prstGeom prst="rect">
              <a:avLst/>
            </a:prstGeom>
            <a:noFill/>
            <a:ln w="9525">
              <a:noFill/>
              <a:miter lim="800000"/>
              <a:headEnd/>
              <a:tailEnd/>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1</a:t>
              </a: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NF</a:t>
              </a:r>
            </a:p>
          </p:txBody>
        </p:sp>
        <p:sp>
          <p:nvSpPr>
            <p:cNvPr id="69644" name="Text Box 1037"/>
            <p:cNvSpPr txBox="1">
              <a:spLocks noChangeArrowheads="1"/>
            </p:cNvSpPr>
            <p:nvPr/>
          </p:nvSpPr>
          <p:spPr bwMode="auto">
            <a:xfrm>
              <a:off x="2688" y="2018"/>
              <a:ext cx="528" cy="306"/>
            </a:xfrm>
            <a:prstGeom prst="rect">
              <a:avLst/>
            </a:prstGeom>
            <a:noFill/>
            <a:ln w="9525">
              <a:noFill/>
              <a:miter lim="800000"/>
              <a:headEnd/>
              <a:tailEnd/>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2</a:t>
              </a: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NF</a:t>
              </a:r>
            </a:p>
          </p:txBody>
        </p:sp>
        <p:sp>
          <p:nvSpPr>
            <p:cNvPr id="69645" name="Text Box 1038"/>
            <p:cNvSpPr txBox="1">
              <a:spLocks noChangeArrowheads="1"/>
            </p:cNvSpPr>
            <p:nvPr/>
          </p:nvSpPr>
          <p:spPr bwMode="auto">
            <a:xfrm>
              <a:off x="2688" y="2208"/>
              <a:ext cx="528" cy="306"/>
            </a:xfrm>
            <a:prstGeom prst="rect">
              <a:avLst/>
            </a:prstGeom>
            <a:noFill/>
            <a:ln w="9525">
              <a:noFill/>
              <a:miter lim="800000"/>
              <a:headEnd/>
              <a:tailEnd/>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3</a:t>
              </a: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NF</a:t>
              </a:r>
            </a:p>
          </p:txBody>
        </p:sp>
        <p:sp>
          <p:nvSpPr>
            <p:cNvPr id="69646" name="Text Box 1039"/>
            <p:cNvSpPr txBox="1">
              <a:spLocks noChangeArrowheads="1"/>
            </p:cNvSpPr>
            <p:nvPr/>
          </p:nvSpPr>
          <p:spPr bwMode="auto">
            <a:xfrm>
              <a:off x="2688" y="2594"/>
              <a:ext cx="528" cy="306"/>
            </a:xfrm>
            <a:prstGeom prst="rect">
              <a:avLst/>
            </a:prstGeom>
            <a:noFill/>
            <a:ln w="9525">
              <a:noFill/>
              <a:miter lim="800000"/>
              <a:headEnd/>
              <a:tailEnd/>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4</a:t>
              </a: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NF</a:t>
              </a:r>
            </a:p>
          </p:txBody>
        </p:sp>
        <p:sp>
          <p:nvSpPr>
            <p:cNvPr id="69647" name="Text Box 1040"/>
            <p:cNvSpPr txBox="1">
              <a:spLocks noChangeArrowheads="1"/>
            </p:cNvSpPr>
            <p:nvPr/>
          </p:nvSpPr>
          <p:spPr bwMode="auto">
            <a:xfrm>
              <a:off x="2592" y="2402"/>
              <a:ext cx="720" cy="306"/>
            </a:xfrm>
            <a:prstGeom prst="rect">
              <a:avLst/>
            </a:prstGeom>
            <a:noFill/>
            <a:ln w="9525">
              <a:noFill/>
              <a:miter lim="800000"/>
              <a:headEnd/>
              <a:tailEnd/>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BCNF</a:t>
              </a:r>
            </a:p>
          </p:txBody>
        </p:sp>
        <p:sp>
          <p:nvSpPr>
            <p:cNvPr id="69648" name="Text Box 1041"/>
            <p:cNvSpPr txBox="1">
              <a:spLocks noChangeArrowheads="1"/>
            </p:cNvSpPr>
            <p:nvPr/>
          </p:nvSpPr>
          <p:spPr bwMode="auto">
            <a:xfrm>
              <a:off x="2688" y="2978"/>
              <a:ext cx="528" cy="306"/>
            </a:xfrm>
            <a:prstGeom prst="rect">
              <a:avLst/>
            </a:prstGeom>
            <a:noFill/>
            <a:ln w="9525">
              <a:noFill/>
              <a:miter lim="800000"/>
              <a:headEnd/>
              <a:tailEnd/>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5</a:t>
              </a: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NF</a:t>
              </a:r>
            </a:p>
          </p:txBody>
        </p:sp>
      </p:grpSp>
      <p:sp>
        <p:nvSpPr>
          <p:cNvPr id="4" name="文本框 3">
            <a:extLst>
              <a:ext uri="{FF2B5EF4-FFF2-40B4-BE49-F238E27FC236}">
                <a16:creationId xmlns:a16="http://schemas.microsoft.com/office/drawing/2014/main" id="{FAACD68E-4FF1-5F9D-A27C-FBB3B3A063E4}"/>
              </a:ext>
            </a:extLst>
          </p:cNvPr>
          <p:cNvSpPr txBox="1"/>
          <p:nvPr/>
        </p:nvSpPr>
        <p:spPr>
          <a:xfrm>
            <a:off x="1763688" y="1184649"/>
            <a:ext cx="6912768" cy="461665"/>
          </a:xfrm>
          <a:prstGeom prst="rect">
            <a:avLst/>
          </a:prstGeom>
          <a:noFill/>
        </p:spPr>
        <p:txBody>
          <a:bodyPr wrap="square">
            <a:spAutoFit/>
          </a:bodyPr>
          <a:lstStyle/>
          <a:p>
            <a:r>
              <a:rPr lang="zh-CN" altLang="en-US" dirty="0">
                <a:solidFill>
                  <a:schemeClr val="bg1">
                    <a:lumMod val="50000"/>
                  </a:schemeClr>
                </a:solidFill>
              </a:rPr>
              <a:t>数据依赖程度：可以先简单理解为数据合理性程度</a:t>
            </a:r>
          </a:p>
        </p:txBody>
      </p:sp>
      <p:sp>
        <p:nvSpPr>
          <p:cNvPr id="6" name="文本框 5">
            <a:extLst>
              <a:ext uri="{FF2B5EF4-FFF2-40B4-BE49-F238E27FC236}">
                <a16:creationId xmlns:a16="http://schemas.microsoft.com/office/drawing/2014/main" id="{C9A3368A-B373-C4F0-6332-8256665B0AAA}"/>
              </a:ext>
            </a:extLst>
          </p:cNvPr>
          <p:cNvSpPr txBox="1"/>
          <p:nvPr/>
        </p:nvSpPr>
        <p:spPr>
          <a:xfrm>
            <a:off x="6680820" y="3271767"/>
            <a:ext cx="2370311" cy="3170099"/>
          </a:xfrm>
          <a:prstGeom prst="rect">
            <a:avLst/>
          </a:prstGeom>
          <a:noFill/>
        </p:spPr>
        <p:txBody>
          <a:bodyPr wrap="square">
            <a:spAutoFit/>
          </a:bodyPr>
          <a:lstStyle/>
          <a:p>
            <a:r>
              <a:rPr lang="zh-CN" altLang="en-US" sz="2000" b="0" i="0" dirty="0">
                <a:solidFill>
                  <a:srgbClr val="191B1F"/>
                </a:solidFill>
                <a:effectLst/>
                <a:highlight>
                  <a:srgbClr val="FFFFFF"/>
                </a:highlight>
                <a:latin typeface="-apple-system"/>
              </a:rPr>
              <a:t>实际上你可以把范式粗略地理解为</a:t>
            </a:r>
            <a:r>
              <a:rPr lang="zh-CN" altLang="en-US" sz="2000" b="1" i="0" dirty="0">
                <a:solidFill>
                  <a:srgbClr val="FF0000"/>
                </a:solidFill>
                <a:effectLst/>
                <a:highlight>
                  <a:srgbClr val="FFFFFF"/>
                </a:highlight>
                <a:latin typeface="-apple-system"/>
              </a:rPr>
              <a:t>数据表结构所需要符合的</a:t>
            </a:r>
            <a:r>
              <a:rPr lang="zh-CN" altLang="en-US" sz="2000" b="1" i="0" dirty="0">
                <a:solidFill>
                  <a:srgbClr val="FF0000"/>
                </a:solidFill>
                <a:effectLst/>
                <a:highlight>
                  <a:srgbClr val="FFFF00"/>
                </a:highlight>
                <a:latin typeface="-apple-system"/>
              </a:rPr>
              <a:t>某种标准级别</a:t>
            </a:r>
            <a:endParaRPr lang="en-US" altLang="zh-CN" sz="2000" b="1" i="0" dirty="0">
              <a:solidFill>
                <a:srgbClr val="FF0000"/>
              </a:solidFill>
              <a:effectLst/>
              <a:highlight>
                <a:srgbClr val="FFFF00"/>
              </a:highlight>
              <a:latin typeface="-apple-system"/>
            </a:endParaRPr>
          </a:p>
          <a:p>
            <a:endParaRPr lang="en-US" altLang="zh-CN" sz="2000" b="1" dirty="0">
              <a:solidFill>
                <a:srgbClr val="FF0000"/>
              </a:solidFill>
              <a:highlight>
                <a:srgbClr val="FFFFFF"/>
              </a:highlight>
              <a:latin typeface="-apple-system"/>
            </a:endParaRPr>
          </a:p>
          <a:p>
            <a:r>
              <a:rPr lang="zh-CN" altLang="en-US" sz="2000" b="1" dirty="0">
                <a:solidFill>
                  <a:srgbClr val="FF0000"/>
                </a:solidFill>
                <a:highlight>
                  <a:srgbClr val="FFFFFF"/>
                </a:highlight>
                <a:latin typeface="-apple-system"/>
              </a:rPr>
              <a:t>低级范式就是低级级别</a:t>
            </a:r>
            <a:endParaRPr lang="en-US" altLang="zh-CN" sz="2000" b="1" dirty="0">
              <a:solidFill>
                <a:srgbClr val="FF0000"/>
              </a:solidFill>
              <a:highlight>
                <a:srgbClr val="FFFFFF"/>
              </a:highlight>
              <a:latin typeface="-apple-system"/>
            </a:endParaRPr>
          </a:p>
          <a:p>
            <a:endParaRPr lang="en-US" altLang="zh-CN" sz="2000" b="1" dirty="0">
              <a:solidFill>
                <a:srgbClr val="FF0000"/>
              </a:solidFill>
              <a:highlight>
                <a:srgbClr val="FFFFFF"/>
              </a:highlight>
              <a:latin typeface="-apple-system"/>
            </a:endParaRPr>
          </a:p>
          <a:p>
            <a:r>
              <a:rPr lang="zh-CN" altLang="en-US" sz="2000" b="1" dirty="0">
                <a:solidFill>
                  <a:srgbClr val="FF0000"/>
                </a:solidFill>
                <a:highlight>
                  <a:srgbClr val="FFFFFF"/>
                </a:highlight>
                <a:latin typeface="-apple-system"/>
              </a:rPr>
              <a:t>高级范式就是高级级别</a:t>
            </a:r>
            <a:endParaRPr lang="zh-CN" altLang="en-US" sz="2000" dirty="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990600" y="76200"/>
            <a:ext cx="7772400" cy="1143000"/>
          </a:xfrm>
        </p:spPr>
        <p:txBody>
          <a:bodyPr vert="horz" wrap="square" lIns="91440" tIns="45720" rIns="91440" bIns="45720" anchor="ctr"/>
          <a:lstStyle/>
          <a:p>
            <a:pPr eaLnBrk="1" hangingPunct="1"/>
            <a:r>
              <a:rPr lang="zh-CN" altLang="en-US" sz="3600" dirty="0"/>
              <a:t>范式（</a:t>
            </a:r>
            <a:r>
              <a:rPr lang="en-US" altLang="zh-CN" sz="3600" dirty="0"/>
              <a:t>Normal Form</a:t>
            </a:r>
            <a:r>
              <a:rPr lang="zh-CN" altLang="en-US" sz="3600" dirty="0"/>
              <a:t>）</a:t>
            </a:r>
          </a:p>
        </p:txBody>
      </p:sp>
      <p:sp>
        <p:nvSpPr>
          <p:cNvPr id="57347" name="Rectangle 3"/>
          <p:cNvSpPr>
            <a:spLocks noGrp="1"/>
          </p:cNvSpPr>
          <p:nvPr>
            <p:ph idx="1"/>
          </p:nvPr>
        </p:nvSpPr>
        <p:spPr>
          <a:xfrm>
            <a:off x="228600" y="1371600"/>
            <a:ext cx="8915400" cy="5410200"/>
          </a:xfrm>
        </p:spPr>
        <p:txBody>
          <a:bodyPr vert="horz" wrap="square" lIns="91440" tIns="45720" rIns="91440" bIns="45720" anchor="t"/>
          <a:lstStyle/>
          <a:p>
            <a:pPr marL="0" indent="0" eaLnBrk="1" hangingPunct="1">
              <a:lnSpc>
                <a:spcPct val="140000"/>
              </a:lnSpc>
              <a:spcBef>
                <a:spcPct val="70000"/>
              </a:spcBef>
              <a:buNone/>
            </a:pPr>
            <a:r>
              <a:rPr lang="en-US" altLang="zh-CN" sz="2400" dirty="0"/>
              <a:t>Codd introduced the concept of normalization and what is now known as the first normal form (1NF) in 1970.</a:t>
            </a:r>
          </a:p>
          <a:p>
            <a:pPr marL="0" indent="0" eaLnBrk="1" hangingPunct="1">
              <a:lnSpc>
                <a:spcPct val="140000"/>
              </a:lnSpc>
              <a:spcBef>
                <a:spcPct val="70000"/>
              </a:spcBef>
              <a:buNone/>
            </a:pPr>
            <a:endParaRPr lang="en-US" altLang="zh-CN" dirty="0"/>
          </a:p>
          <a:p>
            <a:pPr marL="0" indent="0" eaLnBrk="1" hangingPunct="1">
              <a:lnSpc>
                <a:spcPct val="140000"/>
              </a:lnSpc>
              <a:spcBef>
                <a:spcPct val="70000"/>
              </a:spcBef>
              <a:buNone/>
            </a:pPr>
            <a:r>
              <a:rPr lang="en-US" altLang="zh-CN" sz="2400" dirty="0"/>
              <a:t> Codd went on to define the second normal form (2NF) and third normal form (3NF) in 1971,</a:t>
            </a:r>
            <a:r>
              <a:rPr lang="zh-CN" altLang="en-US" sz="2400" dirty="0"/>
              <a:t> </a:t>
            </a:r>
            <a:endParaRPr lang="en-US" altLang="zh-CN" sz="2400" dirty="0"/>
          </a:p>
          <a:p>
            <a:pPr marL="0" indent="0" eaLnBrk="1" hangingPunct="1">
              <a:lnSpc>
                <a:spcPct val="140000"/>
              </a:lnSpc>
              <a:spcBef>
                <a:spcPct val="70000"/>
              </a:spcBef>
              <a:buNone/>
            </a:pPr>
            <a:endParaRPr lang="en-US" altLang="zh-CN" dirty="0"/>
          </a:p>
          <a:p>
            <a:pPr marL="0" indent="0" eaLnBrk="1" hangingPunct="1">
              <a:lnSpc>
                <a:spcPct val="140000"/>
              </a:lnSpc>
              <a:spcBef>
                <a:spcPct val="70000"/>
              </a:spcBef>
              <a:buNone/>
            </a:pPr>
            <a:r>
              <a:rPr lang="en-US" altLang="zh-CN" sz="2400" dirty="0"/>
              <a:t>and Codd and Raymond F. Boyce defined the Boyce–Codd normal form (BCNF) in 1974</a:t>
            </a:r>
            <a:endParaRPr lang="zh-CN" altLang="en-US" sz="2400" dirty="0"/>
          </a:p>
        </p:txBody>
      </p:sp>
    </p:spTree>
    <p:extLst>
      <p:ext uri="{BB962C8B-B14F-4D97-AF65-F5344CB8AC3E}">
        <p14:creationId xmlns:p14="http://schemas.microsoft.com/office/powerpoint/2010/main" val="2249196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990600" y="76200"/>
            <a:ext cx="7772400" cy="1143000"/>
          </a:xfrm>
        </p:spPr>
        <p:txBody>
          <a:bodyPr vert="horz" wrap="square" lIns="91440" tIns="45720" rIns="91440" bIns="45720" anchor="ctr"/>
          <a:lstStyle/>
          <a:p>
            <a:pPr eaLnBrk="1" hangingPunct="1"/>
            <a:r>
              <a:rPr lang="zh-CN" altLang="en-US" sz="3600" dirty="0"/>
              <a:t>范式（</a:t>
            </a:r>
            <a:r>
              <a:rPr lang="en-US" altLang="zh-CN" sz="3600" dirty="0"/>
              <a:t>Normal Form</a:t>
            </a:r>
            <a:r>
              <a:rPr lang="zh-CN" altLang="en-US" sz="3600" dirty="0"/>
              <a:t>）</a:t>
            </a:r>
          </a:p>
        </p:txBody>
      </p:sp>
      <p:sp>
        <p:nvSpPr>
          <p:cNvPr id="57347" name="Rectangle 3"/>
          <p:cNvSpPr>
            <a:spLocks noGrp="1"/>
          </p:cNvSpPr>
          <p:nvPr>
            <p:ph idx="1"/>
          </p:nvPr>
        </p:nvSpPr>
        <p:spPr>
          <a:xfrm>
            <a:off x="228600" y="1371600"/>
            <a:ext cx="8915400" cy="5410200"/>
          </a:xfrm>
        </p:spPr>
        <p:txBody>
          <a:bodyPr vert="horz" wrap="square" lIns="91440" tIns="45720" rIns="91440" bIns="45720" anchor="t"/>
          <a:lstStyle/>
          <a:p>
            <a:pPr marL="0" indent="0" eaLnBrk="1" hangingPunct="1">
              <a:lnSpc>
                <a:spcPct val="140000"/>
              </a:lnSpc>
              <a:spcBef>
                <a:spcPct val="70000"/>
              </a:spcBef>
              <a:buNone/>
            </a:pPr>
            <a:r>
              <a:rPr lang="zh-CN" altLang="en-US" sz="2400" dirty="0"/>
              <a:t>就关系</a:t>
            </a:r>
            <a:r>
              <a:rPr lang="en-US" altLang="zh-CN" sz="2400" dirty="0"/>
              <a:t>(Relation)</a:t>
            </a:r>
            <a:r>
              <a:rPr lang="zh-CN" altLang="en-US" sz="2400" dirty="0"/>
              <a:t>的模式</a:t>
            </a:r>
            <a:r>
              <a:rPr lang="en-US" altLang="zh-CN" sz="2400" dirty="0"/>
              <a:t>(Schema)</a:t>
            </a:r>
            <a:r>
              <a:rPr lang="zh-CN" altLang="en-US" sz="2400" dirty="0"/>
              <a:t>合理性而言，可从</a:t>
            </a:r>
            <a:r>
              <a:rPr lang="en-US" altLang="zh-CN" sz="2400" dirty="0"/>
              <a:t>5</a:t>
            </a:r>
            <a:r>
              <a:rPr lang="zh-CN" altLang="en-US" sz="2400" dirty="0"/>
              <a:t>个层面来检测关系是否会存在有</a:t>
            </a:r>
            <a:r>
              <a:rPr lang="zh-CN" altLang="en-US" sz="2400" b="1" dirty="0">
                <a:solidFill>
                  <a:srgbClr val="FF0000"/>
                </a:solidFill>
              </a:rPr>
              <a:t>潜在的冗余和更新异常</a:t>
            </a:r>
            <a:r>
              <a:rPr lang="zh-CN" altLang="en-US" sz="2400" dirty="0"/>
              <a:t>。当达到第</a:t>
            </a:r>
            <a:r>
              <a:rPr lang="en-US" altLang="zh-CN" sz="2400" dirty="0"/>
              <a:t>5</a:t>
            </a:r>
            <a:r>
              <a:rPr lang="zh-CN" altLang="en-US" sz="2400" dirty="0"/>
              <a:t>个层面时，则不会有潜在的冗余和更新异常</a:t>
            </a:r>
            <a:r>
              <a:rPr lang="en-US" altLang="zh-CN" sz="2400" dirty="0"/>
              <a:t>.</a:t>
            </a:r>
          </a:p>
          <a:p>
            <a:pPr marL="0" indent="0" eaLnBrk="1" hangingPunct="1">
              <a:lnSpc>
                <a:spcPct val="140000"/>
              </a:lnSpc>
              <a:spcBef>
                <a:spcPct val="70000"/>
              </a:spcBef>
              <a:buNone/>
            </a:pPr>
            <a:r>
              <a:rPr lang="zh-CN" altLang="en-US" sz="2400" dirty="0"/>
              <a:t>共有</a:t>
            </a:r>
            <a:r>
              <a:rPr lang="en-US" altLang="zh-CN" sz="2400" dirty="0"/>
              <a:t>6</a:t>
            </a:r>
            <a:r>
              <a:rPr lang="zh-CN" altLang="en-US" sz="2400" dirty="0"/>
              <a:t>个范式</a:t>
            </a:r>
            <a:r>
              <a:rPr lang="en-US" altLang="zh-CN" sz="2400" dirty="0"/>
              <a:t>: </a:t>
            </a:r>
            <a:r>
              <a:rPr lang="en-US" altLang="zh-CN" sz="2400" b="1" dirty="0">
                <a:solidFill>
                  <a:srgbClr val="0000FF"/>
                </a:solidFill>
              </a:rPr>
              <a:t>1NF,  2NF,  3NF, BCNF ( Boyce-Codd) ,  4NF,  5NF</a:t>
            </a:r>
            <a:r>
              <a:rPr lang="en-US" altLang="zh-CN" sz="2400" dirty="0"/>
              <a:t>;</a:t>
            </a:r>
          </a:p>
          <a:p>
            <a:pPr marL="0" indent="0" eaLnBrk="1" hangingPunct="1">
              <a:lnSpc>
                <a:spcPct val="140000"/>
              </a:lnSpc>
              <a:spcBef>
                <a:spcPct val="70000"/>
              </a:spcBef>
              <a:buNone/>
            </a:pPr>
            <a:r>
              <a:rPr lang="zh-CN" altLang="en-US" sz="2400" dirty="0"/>
              <a:t>特征：</a:t>
            </a:r>
            <a:r>
              <a:rPr lang="en-US" altLang="zh-CN" sz="2400" dirty="0"/>
              <a:t>6</a:t>
            </a:r>
            <a:r>
              <a:rPr lang="zh-CN" altLang="en-US" sz="2400" dirty="0"/>
              <a:t>个范式中，</a:t>
            </a:r>
            <a:r>
              <a:rPr lang="zh-CN" altLang="en-US" sz="2400" b="1" dirty="0">
                <a:solidFill>
                  <a:srgbClr val="FF0000"/>
                </a:solidFill>
              </a:rPr>
              <a:t>后面范式是在前面范式基础上，进一步增加约束条件，因此也就更严格</a:t>
            </a:r>
            <a:r>
              <a:rPr lang="zh-CN" altLang="en-US" sz="2400" dirty="0"/>
              <a:t>；</a:t>
            </a:r>
          </a:p>
          <a:p>
            <a:pPr marL="0" indent="0" eaLnBrk="1" hangingPunct="1">
              <a:lnSpc>
                <a:spcPct val="140000"/>
              </a:lnSpc>
              <a:spcBef>
                <a:spcPct val="70000"/>
              </a:spcBef>
              <a:buNone/>
            </a:pPr>
            <a:r>
              <a:rPr lang="zh-CN" altLang="en-US" sz="2400" dirty="0"/>
              <a:t>比如</a:t>
            </a:r>
            <a:r>
              <a:rPr lang="en-US" altLang="zh-CN" sz="2400" dirty="0"/>
              <a:t>, 3NF </a:t>
            </a:r>
            <a:r>
              <a:rPr lang="zh-CN" altLang="en-US" sz="2400" dirty="0"/>
              <a:t>比 </a:t>
            </a:r>
            <a:r>
              <a:rPr lang="en-US" altLang="zh-CN" sz="2400" dirty="0"/>
              <a:t>2NF</a:t>
            </a:r>
            <a:r>
              <a:rPr lang="zh-CN" altLang="en-US" sz="2400" dirty="0"/>
              <a:t>更严格，它对关系</a:t>
            </a:r>
            <a:r>
              <a:rPr lang="en-US" altLang="zh-CN" sz="2400" dirty="0"/>
              <a:t>(Relation)</a:t>
            </a:r>
            <a:r>
              <a:rPr lang="zh-CN" altLang="en-US" sz="2400" dirty="0"/>
              <a:t>的模式</a:t>
            </a:r>
            <a:r>
              <a:rPr lang="en-US" altLang="zh-CN" sz="2400" dirty="0"/>
              <a:t>(Schema)</a:t>
            </a:r>
            <a:r>
              <a:rPr lang="zh-CN" altLang="en-US" sz="2400" dirty="0"/>
              <a:t>，相对于</a:t>
            </a:r>
            <a:r>
              <a:rPr lang="en-US" altLang="zh-CN" sz="2400" dirty="0"/>
              <a:t>2NF</a:t>
            </a:r>
            <a:r>
              <a:rPr lang="zh-CN" altLang="en-US" sz="2400" dirty="0"/>
              <a:t>而言，能够</a:t>
            </a:r>
            <a:r>
              <a:rPr lang="zh-CN" altLang="en-US" sz="2400" b="1" dirty="0">
                <a:solidFill>
                  <a:srgbClr val="FF0000"/>
                </a:solidFill>
              </a:rPr>
              <a:t>更进一步去除冗余和更新异常</a:t>
            </a:r>
            <a:r>
              <a:rPr lang="zh-CN" altLang="en-US" sz="2400" dirty="0"/>
              <a:t>。</a:t>
            </a:r>
          </a:p>
        </p:txBody>
      </p:sp>
    </p:spTree>
    <p:extLst>
      <p:ext uri="{BB962C8B-B14F-4D97-AF65-F5344CB8AC3E}">
        <p14:creationId xmlns:p14="http://schemas.microsoft.com/office/powerpoint/2010/main" val="3048983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990600" y="76200"/>
            <a:ext cx="7772400" cy="1143000"/>
          </a:xfrm>
        </p:spPr>
        <p:txBody>
          <a:bodyPr vert="horz" wrap="square" lIns="91440" tIns="45720" rIns="91440" bIns="45720" anchor="ctr"/>
          <a:lstStyle/>
          <a:p>
            <a:pPr eaLnBrk="1" hangingPunct="1"/>
            <a:r>
              <a:rPr lang="zh-CN" altLang="en-US" sz="3600" dirty="0"/>
              <a:t>范式（</a:t>
            </a:r>
            <a:r>
              <a:rPr lang="en-US" altLang="zh-CN" sz="3600" dirty="0"/>
              <a:t>Normal Form</a:t>
            </a:r>
            <a:r>
              <a:rPr lang="zh-CN" altLang="en-US" sz="3600" dirty="0"/>
              <a:t>）</a:t>
            </a:r>
          </a:p>
        </p:txBody>
      </p:sp>
      <p:sp>
        <p:nvSpPr>
          <p:cNvPr id="57347" name="Rectangle 3"/>
          <p:cNvSpPr>
            <a:spLocks noGrp="1"/>
          </p:cNvSpPr>
          <p:nvPr>
            <p:ph idx="1"/>
          </p:nvPr>
        </p:nvSpPr>
        <p:spPr>
          <a:xfrm>
            <a:off x="228600" y="1371600"/>
            <a:ext cx="8915400" cy="5410200"/>
          </a:xfrm>
        </p:spPr>
        <p:txBody>
          <a:bodyPr vert="horz" wrap="square" lIns="91440" tIns="45720" rIns="91440" bIns="45720" anchor="t"/>
          <a:lstStyle/>
          <a:p>
            <a:pPr marL="0" indent="0" eaLnBrk="1" hangingPunct="1">
              <a:lnSpc>
                <a:spcPct val="140000"/>
              </a:lnSpc>
              <a:spcBef>
                <a:spcPct val="70000"/>
              </a:spcBef>
              <a:buNone/>
            </a:pPr>
            <a:r>
              <a:rPr lang="zh-CN" altLang="en-US" sz="2400" dirty="0"/>
              <a:t>就关系</a:t>
            </a:r>
            <a:r>
              <a:rPr lang="en-US" altLang="zh-CN" sz="2400" dirty="0"/>
              <a:t>(Relation)</a:t>
            </a:r>
            <a:r>
              <a:rPr lang="zh-CN" altLang="en-US" sz="2400" dirty="0"/>
              <a:t>的模式</a:t>
            </a:r>
            <a:r>
              <a:rPr lang="en-US" altLang="zh-CN" sz="2400" dirty="0"/>
              <a:t>(Schema)</a:t>
            </a:r>
            <a:r>
              <a:rPr lang="zh-CN" altLang="en-US" sz="2400" dirty="0"/>
              <a:t>合理性而言，可从</a:t>
            </a:r>
            <a:r>
              <a:rPr lang="en-US" altLang="zh-CN" sz="2400" dirty="0"/>
              <a:t>5</a:t>
            </a:r>
            <a:r>
              <a:rPr lang="zh-CN" altLang="en-US" sz="2400" dirty="0"/>
              <a:t>个层面来检测关系是否会存在有</a:t>
            </a:r>
            <a:r>
              <a:rPr lang="zh-CN" altLang="en-US" sz="2400" b="1" dirty="0">
                <a:solidFill>
                  <a:srgbClr val="FF0000"/>
                </a:solidFill>
              </a:rPr>
              <a:t>潜在的冗余和更新异常</a:t>
            </a:r>
            <a:r>
              <a:rPr lang="zh-CN" altLang="en-US" sz="2400" dirty="0"/>
              <a:t>。当达到第</a:t>
            </a:r>
            <a:r>
              <a:rPr lang="en-US" altLang="zh-CN" sz="2400" dirty="0"/>
              <a:t>5</a:t>
            </a:r>
            <a:r>
              <a:rPr lang="zh-CN" altLang="en-US" sz="2400" dirty="0"/>
              <a:t>个层面时，则不会有潜在的冗余和更新异常</a:t>
            </a:r>
            <a:r>
              <a:rPr lang="en-US" altLang="zh-CN" sz="2400" dirty="0"/>
              <a:t>.</a:t>
            </a:r>
          </a:p>
          <a:p>
            <a:pPr marL="0" indent="0" eaLnBrk="1" hangingPunct="1">
              <a:lnSpc>
                <a:spcPct val="140000"/>
              </a:lnSpc>
              <a:spcBef>
                <a:spcPct val="70000"/>
              </a:spcBef>
              <a:buNone/>
            </a:pPr>
            <a:r>
              <a:rPr lang="zh-CN" altLang="en-US" sz="2400" dirty="0"/>
              <a:t>共有</a:t>
            </a:r>
            <a:r>
              <a:rPr lang="en-US" altLang="zh-CN" sz="2400" dirty="0"/>
              <a:t>6</a:t>
            </a:r>
            <a:r>
              <a:rPr lang="zh-CN" altLang="en-US" sz="2400" dirty="0"/>
              <a:t>个范式</a:t>
            </a:r>
            <a:r>
              <a:rPr lang="en-US" altLang="zh-CN" sz="2400" dirty="0"/>
              <a:t>: </a:t>
            </a:r>
            <a:r>
              <a:rPr lang="en-US" altLang="zh-CN" sz="2400" b="1" dirty="0">
                <a:solidFill>
                  <a:srgbClr val="0000FF"/>
                </a:solidFill>
              </a:rPr>
              <a:t>1NF,  2NF,  3NF, BCNF ( Boyce-Codd) ,  4NF,  5NF</a:t>
            </a:r>
            <a:r>
              <a:rPr lang="en-US" altLang="zh-CN" sz="2400" dirty="0"/>
              <a:t>;</a:t>
            </a:r>
          </a:p>
          <a:p>
            <a:pPr marL="0" indent="0" eaLnBrk="1" hangingPunct="1">
              <a:lnSpc>
                <a:spcPct val="140000"/>
              </a:lnSpc>
              <a:spcBef>
                <a:spcPct val="70000"/>
              </a:spcBef>
              <a:buNone/>
            </a:pPr>
            <a:r>
              <a:rPr lang="zh-CN" altLang="en-US" sz="2400" dirty="0"/>
              <a:t>特征：</a:t>
            </a:r>
            <a:r>
              <a:rPr lang="en-US" altLang="zh-CN" sz="2400" dirty="0"/>
              <a:t>6</a:t>
            </a:r>
            <a:r>
              <a:rPr lang="zh-CN" altLang="en-US" sz="2400" dirty="0"/>
              <a:t>个范式中，</a:t>
            </a:r>
            <a:r>
              <a:rPr lang="zh-CN" altLang="en-US" sz="2400" b="1" dirty="0">
                <a:solidFill>
                  <a:srgbClr val="FF0000"/>
                </a:solidFill>
              </a:rPr>
              <a:t>后面范式是在前面范式基础上，进一步增加约束条件，因此也就更严格</a:t>
            </a:r>
            <a:r>
              <a:rPr lang="zh-CN" altLang="en-US" sz="2400" dirty="0"/>
              <a:t>；</a:t>
            </a:r>
          </a:p>
          <a:p>
            <a:pPr marL="0" indent="0" eaLnBrk="1" hangingPunct="1">
              <a:lnSpc>
                <a:spcPct val="140000"/>
              </a:lnSpc>
              <a:spcBef>
                <a:spcPct val="70000"/>
              </a:spcBef>
              <a:buNone/>
            </a:pPr>
            <a:r>
              <a:rPr lang="zh-CN" altLang="en-US" sz="2400" dirty="0"/>
              <a:t>比如</a:t>
            </a:r>
            <a:r>
              <a:rPr lang="en-US" altLang="zh-CN" sz="2400" dirty="0"/>
              <a:t>, 3NF </a:t>
            </a:r>
            <a:r>
              <a:rPr lang="zh-CN" altLang="en-US" sz="2400" dirty="0"/>
              <a:t>比 </a:t>
            </a:r>
            <a:r>
              <a:rPr lang="en-US" altLang="zh-CN" sz="2400" dirty="0"/>
              <a:t>2NF</a:t>
            </a:r>
            <a:r>
              <a:rPr lang="zh-CN" altLang="en-US" sz="2400" dirty="0"/>
              <a:t>更严格，它对关系</a:t>
            </a:r>
            <a:r>
              <a:rPr lang="en-US" altLang="zh-CN" sz="2400" dirty="0"/>
              <a:t>(Relation)</a:t>
            </a:r>
            <a:r>
              <a:rPr lang="zh-CN" altLang="en-US" sz="2400" dirty="0"/>
              <a:t>的模式</a:t>
            </a:r>
            <a:r>
              <a:rPr lang="en-US" altLang="zh-CN" sz="2400" dirty="0"/>
              <a:t>(Schema)</a:t>
            </a:r>
            <a:r>
              <a:rPr lang="zh-CN" altLang="en-US" sz="2400" dirty="0"/>
              <a:t>，相对于</a:t>
            </a:r>
            <a:r>
              <a:rPr lang="en-US" altLang="zh-CN" sz="2400" dirty="0"/>
              <a:t>2NF</a:t>
            </a:r>
            <a:r>
              <a:rPr lang="zh-CN" altLang="en-US" sz="2400" dirty="0"/>
              <a:t>而言，能够</a:t>
            </a:r>
            <a:r>
              <a:rPr lang="zh-CN" altLang="en-US" sz="2400" b="1" dirty="0">
                <a:solidFill>
                  <a:srgbClr val="FF0000"/>
                </a:solidFill>
              </a:rPr>
              <a:t>更进一步去除冗余和更新异常</a:t>
            </a:r>
            <a:r>
              <a:rPr lang="zh-CN" altLang="en-US" sz="2400" dirty="0"/>
              <a:t>。</a:t>
            </a:r>
          </a:p>
        </p:txBody>
      </p:sp>
    </p:spTree>
    <p:extLst>
      <p:ext uri="{BB962C8B-B14F-4D97-AF65-F5344CB8AC3E}">
        <p14:creationId xmlns:p14="http://schemas.microsoft.com/office/powerpoint/2010/main" val="3501916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a:xfrm>
            <a:off x="990600" y="76200"/>
            <a:ext cx="7772400" cy="1143000"/>
          </a:xfrm>
        </p:spPr>
        <p:txBody>
          <a:bodyPr vert="horz" wrap="square" lIns="91440" tIns="45720" rIns="91440" bIns="45720" anchor="ctr"/>
          <a:lstStyle/>
          <a:p>
            <a:pPr eaLnBrk="1" hangingPunct="1"/>
            <a:r>
              <a:rPr lang="zh-CN" altLang="en-US" sz="3600" dirty="0">
                <a:solidFill>
                  <a:srgbClr val="0000FF"/>
                </a:solidFill>
                <a:sym typeface="+mn-ea"/>
              </a:rPr>
              <a:t>后面范式比前面范式更严格</a:t>
            </a:r>
          </a:p>
        </p:txBody>
      </p:sp>
      <p:sp>
        <p:nvSpPr>
          <p:cNvPr id="58371" name="Rectangle 3"/>
          <p:cNvSpPr>
            <a:spLocks noGrp="1"/>
          </p:cNvSpPr>
          <p:nvPr>
            <p:ph idx="1"/>
          </p:nvPr>
        </p:nvSpPr>
        <p:spPr>
          <a:xfrm>
            <a:off x="228600" y="1371600"/>
            <a:ext cx="8915400" cy="5410200"/>
          </a:xfrm>
        </p:spPr>
        <p:txBody>
          <a:bodyPr vert="horz" wrap="square" lIns="91440" tIns="45720" rIns="91440" bIns="45720" anchor="t"/>
          <a:lstStyle/>
          <a:p>
            <a:pPr marL="0" indent="0" algn="ctr" eaLnBrk="1" hangingPunct="1">
              <a:lnSpc>
                <a:spcPct val="120000"/>
              </a:lnSpc>
              <a:spcBef>
                <a:spcPts val="20"/>
              </a:spcBef>
              <a:spcAft>
                <a:spcPts val="0"/>
              </a:spcAft>
              <a:buNone/>
            </a:pPr>
            <a:r>
              <a:rPr lang="en-US" altLang="zh-CN" dirty="0"/>
              <a:t>All relations (non-normalized)</a:t>
            </a:r>
          </a:p>
          <a:p>
            <a:pPr marL="0" indent="0" algn="ctr" eaLnBrk="1" hangingPunct="1">
              <a:lnSpc>
                <a:spcPct val="120000"/>
              </a:lnSpc>
              <a:spcBef>
                <a:spcPts val="20"/>
              </a:spcBef>
              <a:spcAft>
                <a:spcPts val="0"/>
              </a:spcAft>
              <a:buNone/>
            </a:pPr>
            <a:r>
              <a:rPr lang="en-US" altLang="zh-CN" dirty="0"/>
              <a:t>1NF (First Normal Form)</a:t>
            </a:r>
          </a:p>
          <a:p>
            <a:pPr marL="0" indent="0" algn="ctr" eaLnBrk="1" hangingPunct="1">
              <a:lnSpc>
                <a:spcPct val="120000"/>
              </a:lnSpc>
              <a:spcBef>
                <a:spcPts val="20"/>
              </a:spcBef>
              <a:spcAft>
                <a:spcPts val="0"/>
              </a:spcAft>
              <a:buNone/>
            </a:pPr>
            <a:r>
              <a:rPr lang="en-US" altLang="zh-CN" dirty="0"/>
              <a:t>2NF (Second Normal Form)</a:t>
            </a:r>
          </a:p>
          <a:p>
            <a:pPr marL="0" indent="0" algn="ctr" eaLnBrk="1" hangingPunct="1">
              <a:lnSpc>
                <a:spcPct val="120000"/>
              </a:lnSpc>
              <a:spcBef>
                <a:spcPts val="20"/>
              </a:spcBef>
              <a:spcAft>
                <a:spcPts val="0"/>
              </a:spcAft>
              <a:buNone/>
            </a:pPr>
            <a:r>
              <a:rPr lang="en-US" altLang="zh-CN" dirty="0"/>
              <a:t>3NF (Third Normal Form)</a:t>
            </a:r>
          </a:p>
          <a:p>
            <a:pPr marL="0" indent="0" algn="ctr" eaLnBrk="1" hangingPunct="1">
              <a:lnSpc>
                <a:spcPct val="120000"/>
              </a:lnSpc>
              <a:spcBef>
                <a:spcPts val="20"/>
              </a:spcBef>
              <a:spcAft>
                <a:spcPts val="0"/>
              </a:spcAft>
              <a:buNone/>
            </a:pPr>
            <a:r>
              <a:rPr lang="en-US" altLang="zh-CN" dirty="0"/>
              <a:t>BCNF (Boyce-Codd NF)</a:t>
            </a:r>
          </a:p>
          <a:p>
            <a:pPr marL="0" indent="0" algn="ctr" eaLnBrk="1" hangingPunct="1">
              <a:lnSpc>
                <a:spcPct val="120000"/>
              </a:lnSpc>
              <a:spcBef>
                <a:spcPts val="20"/>
              </a:spcBef>
              <a:spcAft>
                <a:spcPts val="0"/>
              </a:spcAft>
              <a:buNone/>
            </a:pPr>
            <a:r>
              <a:rPr lang="en-US" altLang="zh-CN" dirty="0"/>
              <a:t>4NF (Fourth NF)</a:t>
            </a:r>
          </a:p>
          <a:p>
            <a:pPr marL="0" indent="0" algn="ctr" eaLnBrk="1" hangingPunct="1">
              <a:lnSpc>
                <a:spcPct val="120000"/>
              </a:lnSpc>
              <a:spcBef>
                <a:spcPts val="20"/>
              </a:spcBef>
              <a:spcAft>
                <a:spcPts val="0"/>
              </a:spcAft>
              <a:buNone/>
            </a:pPr>
            <a:r>
              <a:rPr lang="en-US" altLang="zh-CN" dirty="0"/>
              <a:t>5NF (Fifth NF)</a:t>
            </a:r>
          </a:p>
        </p:txBody>
      </p:sp>
      <p:sp>
        <p:nvSpPr>
          <p:cNvPr id="58372" name="Rectangle 4"/>
          <p:cNvSpPr/>
          <p:nvPr/>
        </p:nvSpPr>
        <p:spPr>
          <a:xfrm>
            <a:off x="1709738" y="1400175"/>
            <a:ext cx="6248400" cy="5000625"/>
          </a:xfrm>
          <a:prstGeom prst="rect">
            <a:avLst/>
          </a:prstGeom>
          <a:noFill/>
          <a:ln w="25400"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58373" name="Rectangle 5"/>
          <p:cNvSpPr/>
          <p:nvPr/>
        </p:nvSpPr>
        <p:spPr>
          <a:xfrm>
            <a:off x="2128838" y="1828800"/>
            <a:ext cx="5334000" cy="4191000"/>
          </a:xfrm>
          <a:prstGeom prst="rect">
            <a:avLst/>
          </a:prstGeom>
          <a:noFill/>
          <a:ln w="25400"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58374" name="Rectangle 6"/>
          <p:cNvSpPr/>
          <p:nvPr/>
        </p:nvSpPr>
        <p:spPr>
          <a:xfrm>
            <a:off x="2490788" y="2209800"/>
            <a:ext cx="4724400" cy="3505200"/>
          </a:xfrm>
          <a:prstGeom prst="rect">
            <a:avLst/>
          </a:prstGeom>
          <a:noFill/>
          <a:ln w="25400"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58375" name="Rectangle 7"/>
          <p:cNvSpPr/>
          <p:nvPr/>
        </p:nvSpPr>
        <p:spPr>
          <a:xfrm>
            <a:off x="2747963" y="2743200"/>
            <a:ext cx="3962400" cy="2667000"/>
          </a:xfrm>
          <a:prstGeom prst="rect">
            <a:avLst/>
          </a:prstGeom>
          <a:noFill/>
          <a:ln w="25400"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58376" name="Rectangle 8"/>
          <p:cNvSpPr/>
          <p:nvPr/>
        </p:nvSpPr>
        <p:spPr>
          <a:xfrm>
            <a:off x="2971800" y="3124200"/>
            <a:ext cx="3352800" cy="1981200"/>
          </a:xfrm>
          <a:prstGeom prst="rect">
            <a:avLst/>
          </a:prstGeom>
          <a:noFill/>
          <a:ln w="25400"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58377" name="Rectangle 9"/>
          <p:cNvSpPr/>
          <p:nvPr/>
        </p:nvSpPr>
        <p:spPr>
          <a:xfrm>
            <a:off x="3124200" y="3600450"/>
            <a:ext cx="2971800" cy="1219200"/>
          </a:xfrm>
          <a:prstGeom prst="rect">
            <a:avLst/>
          </a:prstGeom>
          <a:noFill/>
          <a:ln w="25400"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58378" name="Rectangle 10"/>
          <p:cNvSpPr/>
          <p:nvPr/>
        </p:nvSpPr>
        <p:spPr>
          <a:xfrm>
            <a:off x="3448050" y="3990975"/>
            <a:ext cx="2428875" cy="609600"/>
          </a:xfrm>
          <a:prstGeom prst="rect">
            <a:avLst/>
          </a:prstGeom>
          <a:noFill/>
          <a:ln w="25400"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Tree>
    <p:extLst>
      <p:ext uri="{BB962C8B-B14F-4D97-AF65-F5344CB8AC3E}">
        <p14:creationId xmlns:p14="http://schemas.microsoft.com/office/powerpoint/2010/main" val="598147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zh-CN" altLang="en-US"/>
              <a:t>1</a:t>
            </a:r>
            <a:r>
              <a:rPr lang="en-US" altLang="zh-CN"/>
              <a:t>NF</a:t>
            </a:r>
          </a:p>
        </p:txBody>
      </p:sp>
      <p:sp>
        <p:nvSpPr>
          <p:cNvPr id="18435" name="Rectangle 3"/>
          <p:cNvSpPr>
            <a:spLocks noGrp="1" noChangeArrowheads="1"/>
          </p:cNvSpPr>
          <p:nvPr>
            <p:ph type="body" idx="1"/>
          </p:nvPr>
        </p:nvSpPr>
        <p:spPr>
          <a:xfrm>
            <a:off x="188913" y="1295400"/>
            <a:ext cx="8802687" cy="1701800"/>
          </a:xfrm>
        </p:spPr>
        <p:txBody>
          <a:bodyPr/>
          <a:lstStyle/>
          <a:p>
            <a:pPr eaLnBrk="1" hangingPunct="1">
              <a:defRPr/>
            </a:pPr>
            <a:r>
              <a:rPr lang="zh-CN" altLang="en-US"/>
              <a:t>定义</a:t>
            </a:r>
          </a:p>
          <a:p>
            <a:pPr lvl="1" eaLnBrk="1" hangingPunct="1">
              <a:buFont typeface="Wingdings" pitchFamily="2" charset="2"/>
              <a:buNone/>
              <a:defRPr/>
            </a:pPr>
            <a:r>
              <a:rPr lang="zh-CN" altLang="en-US"/>
              <a:t>	关系中每一分量不可再分。即不能以集合、序列等作为属性值</a:t>
            </a:r>
          </a:p>
        </p:txBody>
      </p:sp>
      <p:graphicFrame>
        <p:nvGraphicFramePr>
          <p:cNvPr id="18436" name="Group 4"/>
          <p:cNvGraphicFramePr>
            <a:graphicFrameLocks noGrp="1"/>
          </p:cNvGraphicFramePr>
          <p:nvPr/>
        </p:nvGraphicFramePr>
        <p:xfrm>
          <a:off x="468313" y="3406775"/>
          <a:ext cx="3505200" cy="1041400"/>
        </p:xfrm>
        <a:graphic>
          <a:graphicData uri="http://schemas.openxmlformats.org/drawingml/2006/table">
            <a:tbl>
              <a:tblPr/>
              <a:tblGrid>
                <a:gridCol w="990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5207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a:t>
                      </a:r>
                      <a:r>
                        <a:rPr kumimoji="1" lang="en-US"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C1，C2，C3}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447" name="Group 15"/>
          <p:cNvGraphicFramePr>
            <a:graphicFrameLocks noGrp="1"/>
          </p:cNvGraphicFramePr>
          <p:nvPr/>
        </p:nvGraphicFramePr>
        <p:xfrm>
          <a:off x="5638800" y="2924175"/>
          <a:ext cx="2971800" cy="2336800"/>
        </p:xfrm>
        <a:graphic>
          <a:graphicData uri="http://schemas.openxmlformats.org/drawingml/2006/table">
            <a:tbl>
              <a:tblPr/>
              <a:tblGrid>
                <a:gridCol w="1524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584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4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C1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4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C2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4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C3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0688" name="AutoShape 32"/>
          <p:cNvSpPr>
            <a:spLocks noChangeArrowheads="1"/>
          </p:cNvSpPr>
          <p:nvPr/>
        </p:nvSpPr>
        <p:spPr bwMode="auto">
          <a:xfrm>
            <a:off x="4211638" y="3716338"/>
            <a:ext cx="1152525" cy="647700"/>
          </a:xfrm>
          <a:prstGeom prst="rightArrow">
            <a:avLst>
              <a:gd name="adj1" fmla="val 50000"/>
              <a:gd name="adj2" fmla="val 44485"/>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Tahoma" pitchFamily="34" charset="0"/>
                <a:ea typeface="宋体" pitchFamily="2" charset="-122"/>
                <a:cs typeface="+mn-cs"/>
              </a:rPr>
              <a:t>1NF</a:t>
            </a:r>
          </a:p>
        </p:txBody>
      </p:sp>
      <p:sp>
        <p:nvSpPr>
          <p:cNvPr id="70689" name="AutoShape 4"/>
          <p:cNvSpPr>
            <a:spLocks noChangeArrowheads="1"/>
          </p:cNvSpPr>
          <p:nvPr/>
        </p:nvSpPr>
        <p:spPr bwMode="auto">
          <a:xfrm>
            <a:off x="250825" y="5229225"/>
            <a:ext cx="2952750" cy="865188"/>
          </a:xfrm>
          <a:prstGeom prst="wedgeRoundRectCallout">
            <a:avLst>
              <a:gd name="adj1" fmla="val 24625"/>
              <a:gd name="adj2" fmla="val -125046"/>
              <a:gd name="adj3" fmla="val 16667"/>
            </a:avLst>
          </a:prstGeom>
          <a:solidFill>
            <a:schemeClr val="accent1"/>
          </a:solidFill>
          <a:ln w="9525">
            <a:solidFill>
              <a:schemeClr val="tx1"/>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800000"/>
                </a:solidFill>
                <a:effectLst/>
                <a:uLnTx/>
                <a:uFillTx/>
                <a:latin typeface="Tahoma" pitchFamily="34" charset="0"/>
                <a:ea typeface="华文新魏" pitchFamily="2" charset="-122"/>
                <a:cs typeface="+mn-cs"/>
              </a:rPr>
              <a:t>对象－关系数据库</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800000"/>
                </a:solidFill>
                <a:effectLst/>
                <a:uLnTx/>
                <a:uFillTx/>
                <a:latin typeface="Tahoma" pitchFamily="34" charset="0"/>
                <a:ea typeface="华文新魏" pitchFamily="2" charset="-122"/>
                <a:cs typeface="+mn-cs"/>
              </a:rPr>
              <a:t>嵌套关系</a:t>
            </a:r>
          </a:p>
        </p:txBody>
      </p:sp>
      <p:sp>
        <p:nvSpPr>
          <p:cNvPr id="70690" name="AutoShape 5"/>
          <p:cNvSpPr>
            <a:spLocks noChangeArrowheads="1"/>
          </p:cNvSpPr>
          <p:nvPr/>
        </p:nvSpPr>
        <p:spPr bwMode="auto">
          <a:xfrm>
            <a:off x="5435600" y="5803900"/>
            <a:ext cx="1943100" cy="865188"/>
          </a:xfrm>
          <a:prstGeom prst="wedgeRoundRectCallout">
            <a:avLst>
              <a:gd name="adj1" fmla="val 38481"/>
              <a:gd name="adj2" fmla="val -107431"/>
              <a:gd name="adj3" fmla="val 16667"/>
            </a:avLst>
          </a:prstGeom>
          <a:solidFill>
            <a:schemeClr val="accent1"/>
          </a:solidFill>
          <a:ln w="9525">
            <a:solidFill>
              <a:schemeClr val="tx1"/>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800000"/>
                </a:solidFill>
                <a:effectLst/>
                <a:uLnTx/>
                <a:uFillTx/>
                <a:latin typeface="Tahoma" pitchFamily="34" charset="0"/>
                <a:ea typeface="华文新魏" pitchFamily="2" charset="-122"/>
                <a:cs typeface="+mn-cs"/>
              </a:rPr>
              <a:t>传统数据库</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800000"/>
                </a:solidFill>
                <a:effectLst/>
                <a:uLnTx/>
                <a:uFillTx/>
                <a:latin typeface="Tahoma" pitchFamily="34" charset="0"/>
                <a:ea typeface="华文新魏" pitchFamily="2" charset="-122"/>
                <a:cs typeface="+mn-cs"/>
              </a:rPr>
              <a:t>平面关系</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a:xfrm>
            <a:off x="214313" y="0"/>
            <a:ext cx="8929687" cy="1143000"/>
          </a:xfrm>
        </p:spPr>
        <p:txBody>
          <a:bodyPr vert="horz" wrap="square" lIns="91440" tIns="45720" rIns="91440" bIns="45720" anchor="ctr"/>
          <a:lstStyle/>
          <a:p>
            <a:pPr eaLnBrk="1" hangingPunct="1"/>
            <a:r>
              <a:rPr lang="en-US" altLang="zh-CN" sz="3600" dirty="0"/>
              <a:t>1NF</a:t>
            </a:r>
            <a:r>
              <a:rPr lang="zh-CN" altLang="en-US" sz="3600" dirty="0"/>
              <a:t> </a:t>
            </a:r>
            <a:endParaRPr lang="en-US" altLang="zh-CN" sz="3600" dirty="0"/>
          </a:p>
        </p:txBody>
      </p:sp>
      <p:sp>
        <p:nvSpPr>
          <p:cNvPr id="59395" name="Rectangle 3"/>
          <p:cNvSpPr>
            <a:spLocks noGrp="1"/>
          </p:cNvSpPr>
          <p:nvPr>
            <p:ph idx="1"/>
          </p:nvPr>
        </p:nvSpPr>
        <p:spPr>
          <a:xfrm>
            <a:off x="228600" y="1600200"/>
            <a:ext cx="8763000" cy="4953000"/>
          </a:xfrm>
        </p:spPr>
        <p:txBody>
          <a:bodyPr vert="horz" wrap="square" lIns="91440" tIns="45720" rIns="91440" bIns="45720" anchor="t"/>
          <a:lstStyle/>
          <a:p>
            <a:pPr marL="0" indent="0" eaLnBrk="1" hangingPunct="1">
              <a:lnSpc>
                <a:spcPct val="140000"/>
              </a:lnSpc>
              <a:spcBef>
                <a:spcPct val="70000"/>
              </a:spcBef>
              <a:buNone/>
            </a:pPr>
            <a:r>
              <a:rPr lang="zh-CN" altLang="en-US" sz="2400" dirty="0"/>
              <a:t>函数依赖的存在性：设一个关系</a:t>
            </a:r>
            <a:r>
              <a:rPr lang="en-US" altLang="zh-CN" sz="2400" dirty="0"/>
              <a:t>R</a:t>
            </a:r>
            <a:r>
              <a:rPr lang="zh-CN" altLang="en-US" sz="2400" dirty="0"/>
              <a:t>，它的属性集为</a:t>
            </a:r>
            <a:r>
              <a:rPr lang="en-US" altLang="zh-CN" sz="2400" dirty="0"/>
              <a:t>A</a:t>
            </a:r>
            <a:r>
              <a:rPr lang="zh-CN" altLang="en-US" sz="2400" dirty="0"/>
              <a:t>，</a:t>
            </a:r>
            <a:r>
              <a:rPr lang="zh-CN" altLang="en-US" sz="2400" strike="sngStrike" dirty="0"/>
              <a:t>对于它的任一</a:t>
            </a:r>
            <a:r>
              <a:rPr lang="zh-CN" altLang="en-US" sz="2400" b="1" strike="sngStrike" dirty="0"/>
              <a:t>候选键</a:t>
            </a:r>
            <a:r>
              <a:rPr lang="en-US" altLang="zh-CN" sz="2400" strike="sngStrike" dirty="0"/>
              <a:t>K</a:t>
            </a:r>
            <a:r>
              <a:rPr lang="zh-CN" altLang="en-US" sz="2400" strike="sngStrike" dirty="0"/>
              <a:t>，如果</a:t>
            </a:r>
            <a:r>
              <a:rPr lang="en-US" altLang="zh-CN" sz="2400" b="1" strike="sngStrike" dirty="0">
                <a:solidFill>
                  <a:srgbClr val="FF0000"/>
                </a:solidFill>
              </a:rPr>
              <a:t>K→A</a:t>
            </a:r>
            <a:r>
              <a:rPr lang="zh-CN" altLang="en-US" sz="2400" b="1" strike="sngStrike" dirty="0">
                <a:solidFill>
                  <a:srgbClr val="FF0000"/>
                </a:solidFill>
              </a:rPr>
              <a:t>成立 </a:t>
            </a:r>
            <a:r>
              <a:rPr lang="zh-CN" altLang="en-US" sz="2400" b="1" dirty="0">
                <a:solidFill>
                  <a:srgbClr val="FF0000"/>
                </a:solidFill>
                <a:highlight>
                  <a:srgbClr val="FFFF00"/>
                </a:highlight>
              </a:rPr>
              <a:t>如果存在一个属性组</a:t>
            </a:r>
            <a:r>
              <a:rPr lang="en-US" altLang="zh-CN" sz="2400" b="1" dirty="0">
                <a:solidFill>
                  <a:srgbClr val="FF0000"/>
                </a:solidFill>
                <a:highlight>
                  <a:srgbClr val="FFFF00"/>
                </a:highlight>
              </a:rPr>
              <a:t>K</a:t>
            </a:r>
            <a:r>
              <a:rPr lang="zh-CN" altLang="en-US" sz="2400" b="1" dirty="0">
                <a:solidFill>
                  <a:srgbClr val="FF0000"/>
                </a:solidFill>
                <a:highlight>
                  <a:srgbClr val="FFFF00"/>
                </a:highlight>
              </a:rPr>
              <a:t>，使得</a:t>
            </a:r>
            <a:r>
              <a:rPr lang="en-US" altLang="zh-CN" sz="2400" b="1" dirty="0">
                <a:solidFill>
                  <a:srgbClr val="FF0000"/>
                </a:solidFill>
                <a:highlight>
                  <a:srgbClr val="FFFF00"/>
                </a:highlight>
              </a:rPr>
              <a:t>K-&gt;A</a:t>
            </a:r>
            <a:r>
              <a:rPr lang="zh-CN" altLang="en-US" sz="2400" b="1" dirty="0">
                <a:solidFill>
                  <a:srgbClr val="FF0000"/>
                </a:solidFill>
                <a:highlight>
                  <a:srgbClr val="FFFF00"/>
                </a:highlight>
              </a:rPr>
              <a:t>成立</a:t>
            </a:r>
            <a:r>
              <a:rPr lang="zh-CN" altLang="en-US" sz="2400" dirty="0"/>
              <a:t>，</a:t>
            </a:r>
            <a:r>
              <a:rPr lang="zh-CN" altLang="en-US" dirty="0">
                <a:sym typeface="+mn-ea"/>
              </a:rPr>
              <a:t>就说它</a:t>
            </a:r>
            <a:r>
              <a:rPr lang="en-US" altLang="zh-CN" b="1" dirty="0" err="1">
                <a:solidFill>
                  <a:srgbClr val="FF0000"/>
                </a:solidFill>
                <a:sym typeface="+mn-ea"/>
              </a:rPr>
              <a:t>满足第一范式</a:t>
            </a:r>
            <a:r>
              <a:rPr lang="zh-CN" altLang="en-US" dirty="0">
                <a:sym typeface="+mn-ea"/>
              </a:rPr>
              <a:t>。 （可以忽略这个定义，采用上页定义）</a:t>
            </a:r>
          </a:p>
          <a:p>
            <a:pPr marL="0" indent="0" eaLnBrk="1" hangingPunct="1">
              <a:lnSpc>
                <a:spcPct val="140000"/>
              </a:lnSpc>
              <a:spcBef>
                <a:spcPct val="70000"/>
              </a:spcBef>
              <a:buNone/>
            </a:pPr>
            <a:r>
              <a:rPr lang="zh-CN" altLang="en-US" sz="2400" b="1" dirty="0"/>
              <a:t>口语话的表达</a:t>
            </a:r>
            <a:r>
              <a:rPr lang="zh-CN" altLang="en-US" sz="2400" dirty="0"/>
              <a:t>：对它的任意元组，其所有属性的取值都是原子型。不允许出现</a:t>
            </a:r>
            <a:r>
              <a:rPr lang="zh-CN" altLang="en-US" b="1" dirty="0">
                <a:solidFill>
                  <a:srgbClr val="FF0066"/>
                </a:solidFill>
                <a:sym typeface="+mn-ea"/>
              </a:rPr>
              <a:t>多值属性</a:t>
            </a:r>
            <a:r>
              <a:rPr lang="zh-CN" altLang="en-US" sz="2400" dirty="0"/>
              <a:t>。</a:t>
            </a:r>
          </a:p>
          <a:p>
            <a:pPr marL="0" indent="0" eaLnBrk="1" hangingPunct="1">
              <a:lnSpc>
                <a:spcPct val="140000"/>
              </a:lnSpc>
              <a:spcBef>
                <a:spcPct val="70000"/>
              </a:spcBef>
              <a:buNone/>
            </a:pPr>
            <a:r>
              <a:rPr lang="zh-CN" altLang="en-US" sz="2400" dirty="0"/>
              <a:t>在</a:t>
            </a:r>
            <a:r>
              <a:rPr lang="en-US" altLang="zh-CN" sz="2400" b="1" dirty="0">
                <a:solidFill>
                  <a:srgbClr val="FF0000"/>
                </a:solidFill>
              </a:rPr>
              <a:t>关系型DBMS中，1NF 是基本要求</a:t>
            </a:r>
            <a:r>
              <a:rPr lang="en-US" altLang="zh-CN" sz="2400" dirty="0"/>
              <a:t>.</a:t>
            </a:r>
          </a:p>
          <a:p>
            <a:pPr marL="0" indent="0" eaLnBrk="1" hangingPunct="1">
              <a:lnSpc>
                <a:spcPct val="140000"/>
              </a:lnSpc>
              <a:spcBef>
                <a:spcPct val="70000"/>
              </a:spcBef>
              <a:buNone/>
            </a:pPr>
            <a:r>
              <a:rPr lang="zh-CN" altLang="en-US" sz="2400" dirty="0"/>
              <a:t>不满足</a:t>
            </a:r>
            <a:r>
              <a:rPr lang="en-US" altLang="zh-CN" sz="2400" dirty="0"/>
              <a:t>1NF</a:t>
            </a:r>
            <a:r>
              <a:rPr lang="zh-CN" altLang="en-US" sz="2400" dirty="0"/>
              <a:t>的关系是一个不规范</a:t>
            </a:r>
            <a:r>
              <a:rPr lang="en-US" altLang="zh-CN" sz="2400" dirty="0"/>
              <a:t>(</a:t>
            </a:r>
            <a:r>
              <a:rPr lang="en-US" altLang="zh-CN" sz="2400" b="1" dirty="0">
                <a:solidFill>
                  <a:srgbClr val="0000FF"/>
                </a:solidFill>
              </a:rPr>
              <a:t>unnormalized</a:t>
            </a:r>
            <a:r>
              <a:rPr lang="en-US" altLang="zh-CN" sz="2400" dirty="0"/>
              <a:t>)</a:t>
            </a:r>
            <a:r>
              <a:rPr lang="zh-CN" altLang="en-US" sz="2400" dirty="0"/>
              <a:t>的关系</a:t>
            </a:r>
            <a:r>
              <a:rPr lang="en-US" altLang="zh-CN" sz="2400" dirty="0"/>
              <a:t>.</a:t>
            </a:r>
          </a:p>
        </p:txBody>
      </p:sp>
    </p:spTree>
    <p:extLst>
      <p:ext uri="{BB962C8B-B14F-4D97-AF65-F5344CB8AC3E}">
        <p14:creationId xmlns:p14="http://schemas.microsoft.com/office/powerpoint/2010/main" val="1872344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90600" y="152400"/>
            <a:ext cx="7772400" cy="1143000"/>
          </a:xfrm>
        </p:spPr>
        <p:txBody>
          <a:bodyPr vert="horz" wrap="square" lIns="91440" tIns="45720" rIns="91440" bIns="45720" anchor="ctr"/>
          <a:lstStyle/>
          <a:p>
            <a:pPr eaLnBrk="1" hangingPunct="1"/>
            <a:r>
              <a:rPr lang="zh-CN" altLang="en-US" sz="3600" dirty="0"/>
              <a:t>章节目录</a:t>
            </a:r>
          </a:p>
        </p:txBody>
      </p:sp>
      <p:sp>
        <p:nvSpPr>
          <p:cNvPr id="4099" name="Rectangle 3"/>
          <p:cNvSpPr>
            <a:spLocks noGrp="1"/>
          </p:cNvSpPr>
          <p:nvPr>
            <p:ph idx="1"/>
          </p:nvPr>
        </p:nvSpPr>
        <p:spPr>
          <a:xfrm>
            <a:off x="323850" y="1484313"/>
            <a:ext cx="8496300" cy="5373687"/>
          </a:xfrm>
        </p:spPr>
        <p:txBody>
          <a:bodyPr vert="horz" wrap="square" lIns="91440" tIns="45720" rIns="91440" bIns="45720" anchor="t"/>
          <a:lstStyle/>
          <a:p>
            <a:pPr marL="0" indent="0" eaLnBrk="1" hangingPunct="1">
              <a:lnSpc>
                <a:spcPct val="110000"/>
              </a:lnSpc>
              <a:spcBef>
                <a:spcPct val="0"/>
              </a:spcBef>
              <a:spcAft>
                <a:spcPct val="50000"/>
              </a:spcAft>
              <a:buNone/>
            </a:pPr>
            <a:r>
              <a:rPr lang="en-US" altLang="zh-CN" sz="2400" dirty="0">
                <a:solidFill>
                  <a:srgbClr val="FF0066"/>
                </a:solidFill>
                <a:sym typeface="Symbol" panose="05050102010706020507" pitchFamily="18" charset="2"/>
              </a:rPr>
              <a:t></a:t>
            </a:r>
            <a:r>
              <a:rPr lang="en-US" altLang="zh-CN" sz="2400" dirty="0"/>
              <a:t> </a:t>
            </a:r>
            <a:r>
              <a:rPr lang="zh-CN" altLang="en-US" sz="2400" dirty="0"/>
              <a:t>数据库设计的合理性评判标准</a:t>
            </a:r>
          </a:p>
          <a:p>
            <a:pPr marL="0" indent="0" eaLnBrk="1" hangingPunct="1">
              <a:lnSpc>
                <a:spcPct val="110000"/>
              </a:lnSpc>
              <a:spcBef>
                <a:spcPct val="0"/>
              </a:spcBef>
              <a:spcAft>
                <a:spcPct val="50000"/>
              </a:spcAft>
              <a:buNone/>
            </a:pPr>
            <a:r>
              <a:rPr lang="en-US" altLang="zh-CN" sz="2400" dirty="0">
                <a:solidFill>
                  <a:srgbClr val="FF0066"/>
                </a:solidFill>
                <a:sym typeface="Symbol" panose="05050102010706020507" pitchFamily="18" charset="2"/>
              </a:rPr>
              <a:t></a:t>
            </a:r>
            <a:r>
              <a:rPr lang="en-US" altLang="zh-CN" sz="2400" dirty="0"/>
              <a:t> </a:t>
            </a:r>
            <a:r>
              <a:rPr lang="zh-CN" altLang="en-US" sz="2400" dirty="0"/>
              <a:t>如何使得数据库设计变得合理；</a:t>
            </a:r>
          </a:p>
          <a:p>
            <a:pPr marL="0" indent="0" eaLnBrk="1" hangingPunct="1">
              <a:lnSpc>
                <a:spcPct val="110000"/>
              </a:lnSpc>
              <a:spcBef>
                <a:spcPct val="0"/>
              </a:spcBef>
              <a:spcAft>
                <a:spcPct val="50000"/>
              </a:spcAft>
              <a:buNone/>
            </a:pPr>
            <a:r>
              <a:rPr lang="en-US" altLang="zh-CN" sz="2400" dirty="0">
                <a:solidFill>
                  <a:srgbClr val="FF0066"/>
                </a:solidFill>
                <a:sym typeface="Symbol" panose="05050102010706020507" pitchFamily="18" charset="2"/>
              </a:rPr>
              <a:t></a:t>
            </a:r>
            <a:r>
              <a:rPr lang="en-US" altLang="zh-CN" sz="2400" dirty="0"/>
              <a:t> </a:t>
            </a:r>
            <a:r>
              <a:rPr lang="zh-CN" altLang="en-US" sz="2400" dirty="0"/>
              <a:t>函数依赖理论；</a:t>
            </a:r>
          </a:p>
          <a:p>
            <a:pPr marL="0" indent="0" eaLnBrk="1" hangingPunct="1">
              <a:lnSpc>
                <a:spcPct val="110000"/>
              </a:lnSpc>
              <a:spcBef>
                <a:spcPct val="0"/>
              </a:spcBef>
              <a:spcAft>
                <a:spcPct val="50000"/>
              </a:spcAft>
              <a:buFont typeface="Symbol" panose="05050102010706020507" pitchFamily="18" charset="2"/>
              <a:buNone/>
            </a:pPr>
            <a:r>
              <a:rPr lang="en-US" altLang="zh-CN" sz="2400" dirty="0">
                <a:solidFill>
                  <a:srgbClr val="FF0066"/>
                </a:solidFill>
                <a:sym typeface="Symbol" panose="05050102010706020507" pitchFamily="18" charset="2"/>
              </a:rPr>
              <a:t></a:t>
            </a:r>
            <a:r>
              <a:rPr lang="en-US" altLang="zh-CN" sz="2400" dirty="0"/>
              <a:t> </a:t>
            </a:r>
            <a:r>
              <a:rPr lang="zh-CN" altLang="en-US" sz="2400" dirty="0"/>
              <a:t>函数依赖理论在数据库设计中的应用；</a:t>
            </a:r>
          </a:p>
          <a:p>
            <a:pPr marL="0" indent="0" eaLnBrk="1" hangingPunct="1">
              <a:lnSpc>
                <a:spcPct val="110000"/>
              </a:lnSpc>
              <a:spcBef>
                <a:spcPct val="0"/>
              </a:spcBef>
              <a:spcAft>
                <a:spcPct val="50000"/>
              </a:spcAft>
              <a:buFont typeface="Symbol" panose="05050102010706020507" pitchFamily="18" charset="2"/>
              <a:buNone/>
            </a:pPr>
            <a:r>
              <a:rPr lang="en-US" altLang="zh-CN" sz="2400" dirty="0">
                <a:solidFill>
                  <a:srgbClr val="FF0066"/>
                </a:solidFill>
                <a:sym typeface="Symbol" panose="05050102010706020507" pitchFamily="18" charset="2"/>
              </a:rPr>
              <a:t></a:t>
            </a:r>
            <a:r>
              <a:rPr lang="en-US" altLang="zh-CN" sz="2400" dirty="0"/>
              <a:t> </a:t>
            </a:r>
            <a:r>
              <a:rPr lang="zh-CN" altLang="en-US" sz="2400" dirty="0"/>
              <a:t>五个范式</a:t>
            </a:r>
            <a:r>
              <a:rPr lang="en-US" altLang="zh-CN" sz="2400" dirty="0"/>
              <a:t>?</a:t>
            </a:r>
          </a:p>
          <a:p>
            <a:pPr marL="0" indent="0" eaLnBrk="1" hangingPunct="1">
              <a:lnSpc>
                <a:spcPct val="110000"/>
              </a:lnSpc>
              <a:spcBef>
                <a:spcPct val="0"/>
              </a:spcBef>
              <a:spcAft>
                <a:spcPct val="50000"/>
              </a:spcAft>
              <a:buNone/>
            </a:pPr>
            <a:r>
              <a:rPr lang="en-US" altLang="zh-CN" sz="2400" dirty="0">
                <a:solidFill>
                  <a:srgbClr val="FF0066"/>
                </a:solidFill>
                <a:sym typeface="Symbol" panose="05050102010706020507" pitchFamily="18" charset="2"/>
              </a:rPr>
              <a:t></a:t>
            </a:r>
            <a:r>
              <a:rPr lang="en-US" altLang="zh-CN" sz="2400" dirty="0"/>
              <a:t> </a:t>
            </a:r>
            <a:r>
              <a:rPr lang="zh-CN" altLang="en-US" sz="2400" dirty="0"/>
              <a:t>范式在判定数据库设计合理性中应用</a:t>
            </a:r>
            <a:r>
              <a:rPr lang="en-US" altLang="zh-CN" sz="2400" dirty="0"/>
              <a:t>.</a:t>
            </a:r>
          </a:p>
        </p:txBody>
      </p:sp>
      <p:sp>
        <p:nvSpPr>
          <p:cNvPr id="3" name="文本框 2">
            <a:extLst>
              <a:ext uri="{FF2B5EF4-FFF2-40B4-BE49-F238E27FC236}">
                <a16:creationId xmlns:a16="http://schemas.microsoft.com/office/drawing/2014/main" id="{D0E804A8-248F-52A4-5F98-054719ABC45C}"/>
              </a:ext>
            </a:extLst>
          </p:cNvPr>
          <p:cNvSpPr txBox="1"/>
          <p:nvPr/>
        </p:nvSpPr>
        <p:spPr>
          <a:xfrm>
            <a:off x="2502768" y="6057649"/>
            <a:ext cx="4450630" cy="338554"/>
          </a:xfrm>
          <a:prstGeom prst="rect">
            <a:avLst/>
          </a:prstGeom>
          <a:noFill/>
        </p:spPr>
        <p:txBody>
          <a:bodyPr wrap="square">
            <a:spAutoFit/>
          </a:bodyPr>
          <a:lstStyle/>
          <a:p>
            <a:r>
              <a:rPr lang="zh-CN" altLang="en-US" sz="1600" dirty="0"/>
              <a:t>https://www.zhihu.com/question/24696366</a:t>
            </a:r>
          </a:p>
        </p:txBody>
      </p:sp>
      <p:sp>
        <p:nvSpPr>
          <p:cNvPr id="5" name="文本框 4">
            <a:extLst>
              <a:ext uri="{FF2B5EF4-FFF2-40B4-BE49-F238E27FC236}">
                <a16:creationId xmlns:a16="http://schemas.microsoft.com/office/drawing/2014/main" id="{1864B317-E5FB-B325-9DA9-03E00A0843C9}"/>
              </a:ext>
            </a:extLst>
          </p:cNvPr>
          <p:cNvSpPr txBox="1"/>
          <p:nvPr/>
        </p:nvSpPr>
        <p:spPr>
          <a:xfrm>
            <a:off x="2498412" y="5624639"/>
            <a:ext cx="6029672" cy="338554"/>
          </a:xfrm>
          <a:prstGeom prst="rect">
            <a:avLst/>
          </a:prstGeom>
          <a:noFill/>
        </p:spPr>
        <p:txBody>
          <a:bodyPr wrap="square">
            <a:spAutoFit/>
          </a:bodyPr>
          <a:lstStyle/>
          <a:p>
            <a:r>
              <a:rPr lang="zh-CN" altLang="en-US" sz="1600" dirty="0"/>
              <a:t>https://en.wikipedia.org/wiki/Database_normalization#Normal_forms</a:t>
            </a:r>
          </a:p>
        </p:txBody>
      </p:sp>
      <p:sp>
        <p:nvSpPr>
          <p:cNvPr id="7" name="文本框 6">
            <a:extLst>
              <a:ext uri="{FF2B5EF4-FFF2-40B4-BE49-F238E27FC236}">
                <a16:creationId xmlns:a16="http://schemas.microsoft.com/office/drawing/2014/main" id="{851846B3-8775-9FB7-4052-995E81F41E27}"/>
              </a:ext>
            </a:extLst>
          </p:cNvPr>
          <p:cNvSpPr txBox="1"/>
          <p:nvPr/>
        </p:nvSpPr>
        <p:spPr>
          <a:xfrm>
            <a:off x="2498412" y="6443654"/>
            <a:ext cx="6937944" cy="338554"/>
          </a:xfrm>
          <a:prstGeom prst="rect">
            <a:avLst/>
          </a:prstGeom>
          <a:noFill/>
        </p:spPr>
        <p:txBody>
          <a:bodyPr wrap="square">
            <a:spAutoFit/>
          </a:bodyPr>
          <a:lstStyle/>
          <a:p>
            <a:r>
              <a:rPr lang="zh-CN" altLang="en-US" sz="1600" dirty="0"/>
              <a:t>https://blog.csdn.net/ljp812184246/article/details/50706596</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eaLnBrk="1" hangingPunct="1">
              <a:defRPr/>
            </a:pPr>
            <a:r>
              <a:rPr lang="en-US" altLang="zh-CN"/>
              <a:t>1NF</a:t>
            </a:r>
          </a:p>
        </p:txBody>
      </p:sp>
      <p:graphicFrame>
        <p:nvGraphicFramePr>
          <p:cNvPr id="289796" name="Group 4"/>
          <p:cNvGraphicFramePr>
            <a:graphicFrameLocks noGrp="1"/>
          </p:cNvGraphicFramePr>
          <p:nvPr/>
        </p:nvGraphicFramePr>
        <p:xfrm>
          <a:off x="973138" y="3716338"/>
          <a:ext cx="3024187" cy="1041400"/>
        </p:xfrm>
        <a:graphic>
          <a:graphicData uri="http://schemas.openxmlformats.org/drawingml/2006/table">
            <a:tbl>
              <a:tblPr/>
              <a:tblGrid>
                <a:gridCol w="854075">
                  <a:extLst>
                    <a:ext uri="{9D8B030D-6E8A-4147-A177-3AD203B41FA5}">
                      <a16:colId xmlns:a16="http://schemas.microsoft.com/office/drawing/2014/main" val="20000"/>
                    </a:ext>
                  </a:extLst>
                </a:gridCol>
                <a:gridCol w="2170112">
                  <a:extLst>
                    <a:ext uri="{9D8B030D-6E8A-4147-A177-3AD203B41FA5}">
                      <a16:colId xmlns:a16="http://schemas.microsoft.com/office/drawing/2014/main" val="20001"/>
                    </a:ext>
                  </a:extLst>
                </a:gridCol>
              </a:tblGrid>
              <a:tr h="5207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a:t>
                      </a: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C1，C2，C3}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1694" name="AutoShape 33"/>
          <p:cNvSpPr>
            <a:spLocks noChangeArrowheads="1"/>
          </p:cNvSpPr>
          <p:nvPr/>
        </p:nvSpPr>
        <p:spPr bwMode="auto">
          <a:xfrm>
            <a:off x="1189038" y="1844675"/>
            <a:ext cx="2519362" cy="865188"/>
          </a:xfrm>
          <a:prstGeom prst="wedgeRoundRectCallout">
            <a:avLst>
              <a:gd name="adj1" fmla="val -282"/>
              <a:gd name="adj2" fmla="val 158074"/>
              <a:gd name="adj3" fmla="val 16667"/>
            </a:avLst>
          </a:prstGeom>
          <a:solidFill>
            <a:schemeClr val="accent1"/>
          </a:solidFill>
          <a:ln w="9525">
            <a:solidFill>
              <a:schemeClr val="tx1"/>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800000"/>
                </a:solidFill>
                <a:effectLst/>
                <a:uLnTx/>
                <a:uFillTx/>
                <a:latin typeface="Tahoma" pitchFamily="34" charset="0"/>
                <a:ea typeface="华文新魏" pitchFamily="2" charset="-122"/>
                <a:cs typeface="+mn-cs"/>
              </a:rPr>
              <a:t>适合于查询每个学生的选修课程</a:t>
            </a:r>
          </a:p>
        </p:txBody>
      </p:sp>
      <p:graphicFrame>
        <p:nvGraphicFramePr>
          <p:cNvPr id="289842" name="Group 50"/>
          <p:cNvGraphicFramePr>
            <a:graphicFrameLocks noGrp="1"/>
          </p:cNvGraphicFramePr>
          <p:nvPr/>
        </p:nvGraphicFramePr>
        <p:xfrm>
          <a:off x="5005388" y="3716338"/>
          <a:ext cx="2735262" cy="1041400"/>
        </p:xfrm>
        <a:graphic>
          <a:graphicData uri="http://schemas.openxmlformats.org/drawingml/2006/table">
            <a:tbl>
              <a:tblPr/>
              <a:tblGrid>
                <a:gridCol w="2078037">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tblGrid>
              <a:tr h="5207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{S1, S2, S3}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C1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1706" name="AutoShape 45"/>
          <p:cNvSpPr>
            <a:spLocks noChangeArrowheads="1"/>
          </p:cNvSpPr>
          <p:nvPr/>
        </p:nvSpPr>
        <p:spPr bwMode="auto">
          <a:xfrm>
            <a:off x="5221288" y="1844675"/>
            <a:ext cx="2519362" cy="865188"/>
          </a:xfrm>
          <a:prstGeom prst="wedgeRoundRectCallout">
            <a:avLst>
              <a:gd name="adj1" fmla="val -282"/>
              <a:gd name="adj2" fmla="val 158074"/>
              <a:gd name="adj3" fmla="val 16667"/>
            </a:avLst>
          </a:prstGeom>
          <a:solidFill>
            <a:schemeClr val="accent1"/>
          </a:solidFill>
          <a:ln w="9525">
            <a:solidFill>
              <a:schemeClr val="tx1"/>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800000"/>
                </a:solidFill>
                <a:effectLst/>
                <a:uLnTx/>
                <a:uFillTx/>
                <a:latin typeface="Tahoma" pitchFamily="34" charset="0"/>
                <a:ea typeface="华文新魏" pitchFamily="2" charset="-122"/>
                <a:cs typeface="+mn-cs"/>
              </a:rPr>
              <a:t>适合于查询每门课程的选修学生</a:t>
            </a:r>
          </a:p>
        </p:txBody>
      </p:sp>
      <p:sp>
        <p:nvSpPr>
          <p:cNvPr id="71707" name="Text Box 51"/>
          <p:cNvSpPr txBox="1">
            <a:spLocks noChangeArrowheads="1"/>
          </p:cNvSpPr>
          <p:nvPr/>
        </p:nvSpPr>
        <p:spPr bwMode="auto">
          <a:xfrm>
            <a:off x="2448719" y="5157192"/>
            <a:ext cx="5040312" cy="46166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Char char="•"/>
              <a:tabLst/>
              <a:defRPr/>
            </a:pPr>
            <a:r>
              <a:rPr kumimoji="1" lang="zh-CN" altLang="en-US" sz="2400" b="0" i="0" u="none" strike="noStrike" kern="1200" cap="none" spc="0" normalizeH="0" baseline="0" noProof="0" dirty="0">
                <a:ln>
                  <a:noFill/>
                </a:ln>
                <a:solidFill>
                  <a:srgbClr val="000000"/>
                </a:solidFill>
                <a:effectLst/>
                <a:uLnTx/>
                <a:uFillTx/>
                <a:latin typeface="Tahoma" pitchFamily="34" charset="0"/>
                <a:ea typeface="华文新魏" pitchFamily="2" charset="-122"/>
                <a:cs typeface="+mn-cs"/>
              </a:rPr>
              <a:t>数据冗余，更新困难</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pPr eaLnBrk="1" hangingPunct="1">
              <a:defRPr/>
            </a:pPr>
            <a:r>
              <a:rPr lang="zh-CN" altLang="en-US"/>
              <a:t>1</a:t>
            </a:r>
            <a:r>
              <a:rPr lang="en-US" altLang="zh-CN"/>
              <a:t>NF</a:t>
            </a:r>
            <a:endParaRPr lang="zh-CN" altLang="en-US"/>
          </a:p>
        </p:txBody>
      </p:sp>
      <p:sp>
        <p:nvSpPr>
          <p:cNvPr id="288771" name="Rectangle 3"/>
          <p:cNvSpPr>
            <a:spLocks noGrp="1" noChangeArrowheads="1"/>
          </p:cNvSpPr>
          <p:nvPr>
            <p:ph type="body" idx="1"/>
          </p:nvPr>
        </p:nvSpPr>
        <p:spPr/>
        <p:txBody>
          <a:bodyPr/>
          <a:lstStyle/>
          <a:p>
            <a:pPr eaLnBrk="1" hangingPunct="1">
              <a:defRPr/>
            </a:pPr>
            <a:r>
              <a:rPr lang="zh-CN" altLang="en-US"/>
              <a:t>原子粒度的选择</a:t>
            </a:r>
          </a:p>
          <a:p>
            <a:pPr lvl="1" eaLnBrk="1" hangingPunct="1">
              <a:defRPr/>
            </a:pPr>
            <a:r>
              <a:rPr lang="zh-CN" altLang="en-US"/>
              <a:t>分量是否需要再分，与具体应用有关。如果用到值的一部分，则需要进一步分割</a:t>
            </a:r>
          </a:p>
          <a:p>
            <a:pPr lvl="1" eaLnBrk="1" hangingPunct="1">
              <a:defRPr/>
            </a:pPr>
            <a:r>
              <a:rPr lang="zh-CN" altLang="en-US"/>
              <a:t>否则需要应用编码解析</a:t>
            </a:r>
          </a:p>
          <a:p>
            <a:pPr eaLnBrk="1" hangingPunct="1">
              <a:defRPr/>
            </a:pPr>
            <a:endParaRPr lang="zh-CN" altLang="en-US"/>
          </a:p>
        </p:txBody>
      </p:sp>
      <p:graphicFrame>
        <p:nvGraphicFramePr>
          <p:cNvPr id="288815" name="Group 47"/>
          <p:cNvGraphicFramePr>
            <a:graphicFrameLocks noGrp="1"/>
          </p:cNvGraphicFramePr>
          <p:nvPr/>
        </p:nvGraphicFramePr>
        <p:xfrm>
          <a:off x="755650" y="4775200"/>
          <a:ext cx="1995488" cy="1828800"/>
        </p:xfrm>
        <a:graphic>
          <a:graphicData uri="http://schemas.openxmlformats.org/drawingml/2006/table">
            <a:tbl>
              <a:tblPr/>
              <a:tblGrid>
                <a:gridCol w="793750">
                  <a:extLst>
                    <a:ext uri="{9D8B030D-6E8A-4147-A177-3AD203B41FA5}">
                      <a16:colId xmlns:a16="http://schemas.microsoft.com/office/drawing/2014/main" val="20000"/>
                    </a:ext>
                  </a:extLst>
                </a:gridCol>
                <a:gridCol w="1201738">
                  <a:extLst>
                    <a:ext uri="{9D8B030D-6E8A-4147-A177-3AD203B41FA5}">
                      <a16:colId xmlns:a16="http://schemas.microsoft.com/office/drawing/2014/main" val="20001"/>
                    </a:ext>
                  </a:extLst>
                </a:gridCol>
              </a:tblGrid>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姓名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生日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22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王军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68.7.10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38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张立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69.7.10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3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李明</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80.3.28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88822" name="Group 54"/>
          <p:cNvGraphicFramePr>
            <a:graphicFrameLocks noGrp="1"/>
          </p:cNvGraphicFramePr>
          <p:nvPr/>
        </p:nvGraphicFramePr>
        <p:xfrm>
          <a:off x="3403600" y="4797425"/>
          <a:ext cx="2105025" cy="1833563"/>
        </p:xfrm>
        <a:graphic>
          <a:graphicData uri="http://schemas.openxmlformats.org/drawingml/2006/table">
            <a:tbl>
              <a:tblPr/>
              <a:tblGrid>
                <a:gridCol w="793750">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793750">
                  <a:extLst>
                    <a:ext uri="{9D8B030D-6E8A-4147-A177-3AD203B41FA5}">
                      <a16:colId xmlns:a16="http://schemas.microsoft.com/office/drawing/2014/main" val="20002"/>
                    </a:ext>
                  </a:extLst>
                </a:gridCol>
              </a:tblGrid>
              <a:tr h="350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姓名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月日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7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王军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7.10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03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张立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7.10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57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李明</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3.28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2747" name="AutoShape 46"/>
          <p:cNvSpPr>
            <a:spLocks noChangeArrowheads="1"/>
          </p:cNvSpPr>
          <p:nvPr/>
        </p:nvSpPr>
        <p:spPr bwMode="auto">
          <a:xfrm>
            <a:off x="755650" y="3500438"/>
            <a:ext cx="1584325" cy="865187"/>
          </a:xfrm>
          <a:prstGeom prst="wedgeRoundRectCallout">
            <a:avLst>
              <a:gd name="adj1" fmla="val 33167"/>
              <a:gd name="adj2" fmla="val 94403"/>
              <a:gd name="adj3" fmla="val 16667"/>
            </a:avLst>
          </a:prstGeom>
          <a:solidFill>
            <a:schemeClr val="accent1"/>
          </a:solidFill>
          <a:ln w="9525">
            <a:solidFill>
              <a:schemeClr val="tx1"/>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800000"/>
                </a:solidFill>
                <a:effectLst/>
                <a:uLnTx/>
                <a:uFillTx/>
                <a:latin typeface="Tahoma" pitchFamily="34" charset="0"/>
                <a:ea typeface="华文新魏" pitchFamily="2" charset="-122"/>
                <a:cs typeface="+mn-cs"/>
              </a:rPr>
              <a:t>只是查询出生日期</a:t>
            </a:r>
          </a:p>
        </p:txBody>
      </p:sp>
      <p:sp>
        <p:nvSpPr>
          <p:cNvPr id="72748" name="AutoShape 49"/>
          <p:cNvSpPr>
            <a:spLocks noChangeArrowheads="1"/>
          </p:cNvSpPr>
          <p:nvPr/>
        </p:nvSpPr>
        <p:spPr bwMode="auto">
          <a:xfrm>
            <a:off x="3392488" y="3571875"/>
            <a:ext cx="1871662" cy="865188"/>
          </a:xfrm>
          <a:prstGeom prst="wedgeRoundRectCallout">
            <a:avLst>
              <a:gd name="adj1" fmla="val 20398"/>
              <a:gd name="adj2" fmla="val 94403"/>
              <a:gd name="adj3" fmla="val 16667"/>
            </a:avLst>
          </a:prstGeom>
          <a:solidFill>
            <a:schemeClr val="accent1"/>
          </a:solidFill>
          <a:ln w="9525">
            <a:solidFill>
              <a:schemeClr val="tx1"/>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800000"/>
                </a:solidFill>
                <a:effectLst/>
                <a:uLnTx/>
                <a:uFillTx/>
                <a:latin typeface="Tahoma" pitchFamily="34" charset="0"/>
                <a:ea typeface="华文新魏" pitchFamily="2" charset="-122"/>
                <a:cs typeface="+mn-cs"/>
              </a:rPr>
              <a:t>比较两人生肖是否相同</a:t>
            </a:r>
          </a:p>
        </p:txBody>
      </p:sp>
      <p:graphicFrame>
        <p:nvGraphicFramePr>
          <p:cNvPr id="288864" name="Group 96"/>
          <p:cNvGraphicFramePr>
            <a:graphicFrameLocks noGrp="1"/>
          </p:cNvGraphicFramePr>
          <p:nvPr/>
        </p:nvGraphicFramePr>
        <p:xfrm>
          <a:off x="6211888" y="4799013"/>
          <a:ext cx="2319337" cy="1833563"/>
        </p:xfrm>
        <a:graphic>
          <a:graphicData uri="http://schemas.openxmlformats.org/drawingml/2006/table">
            <a:tbl>
              <a:tblPr/>
              <a:tblGrid>
                <a:gridCol w="793750">
                  <a:extLst>
                    <a:ext uri="{9D8B030D-6E8A-4147-A177-3AD203B41FA5}">
                      <a16:colId xmlns:a16="http://schemas.microsoft.com/office/drawing/2014/main" val="20000"/>
                    </a:ext>
                  </a:extLst>
                </a:gridCol>
                <a:gridCol w="519112">
                  <a:extLst>
                    <a:ext uri="{9D8B030D-6E8A-4147-A177-3AD203B41FA5}">
                      <a16:colId xmlns:a16="http://schemas.microsoft.com/office/drawing/2014/main" val="20001"/>
                    </a:ext>
                  </a:extLst>
                </a:gridCol>
                <a:gridCol w="488950">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tblGrid>
              <a:tr h="350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姓名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日</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7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王军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03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张立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57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李明</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28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2776" name="AutoShape 77"/>
          <p:cNvSpPr>
            <a:spLocks noChangeArrowheads="1"/>
          </p:cNvSpPr>
          <p:nvPr/>
        </p:nvSpPr>
        <p:spPr bwMode="auto">
          <a:xfrm>
            <a:off x="6661150" y="3573463"/>
            <a:ext cx="1871663" cy="865187"/>
          </a:xfrm>
          <a:prstGeom prst="wedgeRoundRectCallout">
            <a:avLst>
              <a:gd name="adj1" fmla="val 20398"/>
              <a:gd name="adj2" fmla="val 94403"/>
              <a:gd name="adj3" fmla="val 16667"/>
            </a:avLst>
          </a:prstGeom>
          <a:solidFill>
            <a:schemeClr val="accent1"/>
          </a:solidFill>
          <a:ln w="9525">
            <a:solidFill>
              <a:schemeClr val="tx1"/>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800000"/>
                </a:solidFill>
                <a:effectLst/>
                <a:uLnTx/>
                <a:uFillTx/>
                <a:latin typeface="Tahoma" pitchFamily="34" charset="0"/>
                <a:ea typeface="华文新魏" pitchFamily="2" charset="-122"/>
                <a:cs typeface="+mn-cs"/>
              </a:rPr>
              <a:t>比较两人生日是否相同</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pPr eaLnBrk="1" hangingPunct="1">
              <a:defRPr/>
            </a:pPr>
            <a:r>
              <a:rPr lang="en-US" altLang="zh-CN"/>
              <a:t>1NF</a:t>
            </a:r>
          </a:p>
        </p:txBody>
      </p:sp>
      <p:sp>
        <p:nvSpPr>
          <p:cNvPr id="290819" name="Rectangle 3"/>
          <p:cNvSpPr>
            <a:spLocks noGrp="1" noChangeArrowheads="1"/>
          </p:cNvSpPr>
          <p:nvPr>
            <p:ph type="body" idx="1"/>
          </p:nvPr>
        </p:nvSpPr>
        <p:spPr/>
        <p:txBody>
          <a:bodyPr/>
          <a:lstStyle/>
          <a:p>
            <a:pPr eaLnBrk="1" hangingPunct="1">
              <a:defRPr/>
            </a:pPr>
            <a:r>
              <a:rPr lang="zh-CN" altLang="en-US"/>
              <a:t>较细的原子粒度有助于标准化，施加约束，避免输入错误，从而提高数据质量</a:t>
            </a:r>
          </a:p>
        </p:txBody>
      </p:sp>
      <p:sp>
        <p:nvSpPr>
          <p:cNvPr id="73732" name="Text Box 4"/>
          <p:cNvSpPr txBox="1">
            <a:spLocks noChangeArrowheads="1"/>
          </p:cNvSpPr>
          <p:nvPr/>
        </p:nvSpPr>
        <p:spPr bwMode="auto">
          <a:xfrm>
            <a:off x="1187450" y="2781300"/>
            <a:ext cx="6624638" cy="466725"/>
          </a:xfrm>
          <a:prstGeom prst="rect">
            <a:avLst/>
          </a:prstGeom>
          <a:noFill/>
          <a:ln w="9525">
            <a:solidFill>
              <a:schemeClr val="tx1"/>
            </a:solid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华文新魏" pitchFamily="2" charset="-122"/>
                <a:ea typeface="华文新魏" pitchFamily="2" charset="-122"/>
                <a:cs typeface="+mn-cs"/>
              </a:rPr>
              <a:t>北京大学，北京，中国，</a:t>
            </a:r>
            <a:r>
              <a:rPr kumimoji="1" lang="en-US" altLang="zh-CN" sz="2400" b="0" i="0" u="none" strike="noStrike" kern="1200" cap="none" spc="0" normalizeH="0" baseline="0" noProof="0">
                <a:ln>
                  <a:noFill/>
                </a:ln>
                <a:solidFill>
                  <a:srgbClr val="000000"/>
                </a:solidFill>
                <a:effectLst/>
                <a:uLnTx/>
                <a:uFillTx/>
                <a:latin typeface="华文新魏" pitchFamily="2" charset="-122"/>
                <a:ea typeface="华文新魏" pitchFamily="2" charset="-122"/>
                <a:cs typeface="+mn-cs"/>
              </a:rPr>
              <a:t>100871</a:t>
            </a:r>
            <a:r>
              <a:rPr kumimoji="1" lang="zh-CN" altLang="en-US" sz="2400" b="0" i="0" u="none" strike="noStrike" kern="1200" cap="none" spc="0" normalizeH="0" baseline="0" noProof="0">
                <a:ln>
                  <a:noFill/>
                </a:ln>
                <a:solidFill>
                  <a:srgbClr val="000000"/>
                </a:solidFill>
                <a:effectLst/>
                <a:uLnTx/>
                <a:uFillTx/>
                <a:latin typeface="华文新魏" pitchFamily="2" charset="-122"/>
                <a:ea typeface="华文新魏" pitchFamily="2" charset="-122"/>
                <a:cs typeface="+mn-cs"/>
              </a:rPr>
              <a:t>，</a:t>
            </a:r>
            <a:r>
              <a:rPr kumimoji="1" lang="en-US" altLang="zh-CN" sz="2400" b="0" i="0" u="none" strike="noStrike" kern="1200" cap="none" spc="0" normalizeH="0" baseline="0" noProof="0">
                <a:ln>
                  <a:noFill/>
                </a:ln>
                <a:solidFill>
                  <a:srgbClr val="000000"/>
                </a:solidFill>
                <a:effectLst/>
                <a:uLnTx/>
                <a:uFillTx/>
                <a:latin typeface="华文新魏" pitchFamily="2" charset="-122"/>
                <a:ea typeface="华文新魏" pitchFamily="2" charset="-122"/>
                <a:cs typeface="+mn-cs"/>
              </a:rPr>
              <a:t>11/25/2006</a:t>
            </a:r>
          </a:p>
        </p:txBody>
      </p:sp>
      <p:sp>
        <p:nvSpPr>
          <p:cNvPr id="73733" name="Text Box 6"/>
          <p:cNvSpPr txBox="1">
            <a:spLocks noChangeArrowheads="1"/>
          </p:cNvSpPr>
          <p:nvPr/>
        </p:nvSpPr>
        <p:spPr bwMode="auto">
          <a:xfrm>
            <a:off x="1187450" y="3970338"/>
            <a:ext cx="6624638" cy="466725"/>
          </a:xfrm>
          <a:prstGeom prst="rect">
            <a:avLst/>
          </a:prstGeom>
          <a:noFill/>
          <a:ln w="9525">
            <a:solidFill>
              <a:schemeClr val="tx1"/>
            </a:solid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华文新魏" pitchFamily="2" charset="-122"/>
                <a:ea typeface="华文新魏" pitchFamily="2" charset="-122"/>
                <a:cs typeface="+mn-cs"/>
              </a:rPr>
              <a:t>中国，北京，北京大学，</a:t>
            </a:r>
            <a:r>
              <a:rPr kumimoji="1" lang="en-US" altLang="zh-CN" sz="2400" b="0" i="0" u="none" strike="noStrike" kern="1200" cap="none" spc="0" normalizeH="0" baseline="0" noProof="0">
                <a:ln>
                  <a:noFill/>
                </a:ln>
                <a:solidFill>
                  <a:srgbClr val="000000"/>
                </a:solidFill>
                <a:effectLst/>
                <a:uLnTx/>
                <a:uFillTx/>
                <a:latin typeface="华文新魏" pitchFamily="2" charset="-122"/>
                <a:ea typeface="华文新魏" pitchFamily="2" charset="-122"/>
                <a:cs typeface="+mn-cs"/>
              </a:rPr>
              <a:t>100871</a:t>
            </a:r>
            <a:r>
              <a:rPr kumimoji="1" lang="zh-CN" altLang="en-US" sz="2400" b="0" i="0" u="none" strike="noStrike" kern="1200" cap="none" spc="0" normalizeH="0" baseline="0" noProof="0">
                <a:ln>
                  <a:noFill/>
                </a:ln>
                <a:solidFill>
                  <a:srgbClr val="000000"/>
                </a:solidFill>
                <a:effectLst/>
                <a:uLnTx/>
                <a:uFillTx/>
                <a:latin typeface="华文新魏" pitchFamily="2" charset="-122"/>
                <a:ea typeface="华文新魏" pitchFamily="2" charset="-122"/>
                <a:cs typeface="+mn-cs"/>
              </a:rPr>
              <a:t>，</a:t>
            </a:r>
            <a:r>
              <a:rPr kumimoji="1" lang="en-US" altLang="zh-CN" sz="2400" b="0" i="0" u="none" strike="noStrike" kern="1200" cap="none" spc="0" normalizeH="0" baseline="0" noProof="0">
                <a:ln>
                  <a:noFill/>
                </a:ln>
                <a:solidFill>
                  <a:srgbClr val="000000"/>
                </a:solidFill>
                <a:effectLst/>
                <a:uLnTx/>
                <a:uFillTx/>
                <a:latin typeface="华文新魏" pitchFamily="2" charset="-122"/>
                <a:ea typeface="华文新魏" pitchFamily="2" charset="-122"/>
                <a:cs typeface="+mn-cs"/>
              </a:rPr>
              <a:t>25/11/2006</a:t>
            </a:r>
          </a:p>
        </p:txBody>
      </p:sp>
      <p:graphicFrame>
        <p:nvGraphicFramePr>
          <p:cNvPr id="290895" name="Group 79"/>
          <p:cNvGraphicFramePr>
            <a:graphicFrameLocks noGrp="1"/>
          </p:cNvGraphicFramePr>
          <p:nvPr/>
        </p:nvGraphicFramePr>
        <p:xfrm>
          <a:off x="1116013" y="5084763"/>
          <a:ext cx="6848475" cy="938213"/>
        </p:xfrm>
        <a:graphic>
          <a:graphicData uri="http://schemas.openxmlformats.org/drawingml/2006/table">
            <a:tbl>
              <a:tblPr/>
              <a:tblGrid>
                <a:gridCol w="854075">
                  <a:extLst>
                    <a:ext uri="{9D8B030D-6E8A-4147-A177-3AD203B41FA5}">
                      <a16:colId xmlns:a16="http://schemas.microsoft.com/office/drawing/2014/main" val="20000"/>
                    </a:ext>
                  </a:extLst>
                </a:gridCol>
                <a:gridCol w="854075">
                  <a:extLst>
                    <a:ext uri="{9D8B030D-6E8A-4147-A177-3AD203B41FA5}">
                      <a16:colId xmlns:a16="http://schemas.microsoft.com/office/drawing/2014/main" val="20001"/>
                    </a:ext>
                  </a:extLst>
                </a:gridCol>
                <a:gridCol w="1403350">
                  <a:extLst>
                    <a:ext uri="{9D8B030D-6E8A-4147-A177-3AD203B41FA5}">
                      <a16:colId xmlns:a16="http://schemas.microsoft.com/office/drawing/2014/main" val="20002"/>
                    </a:ext>
                  </a:extLst>
                </a:gridCol>
                <a:gridCol w="1130300">
                  <a:extLst>
                    <a:ext uri="{9D8B030D-6E8A-4147-A177-3AD203B41FA5}">
                      <a16:colId xmlns:a16="http://schemas.microsoft.com/office/drawing/2014/main" val="20003"/>
                    </a:ext>
                  </a:extLst>
                </a:gridCol>
                <a:gridCol w="898525">
                  <a:extLst>
                    <a:ext uri="{9D8B030D-6E8A-4147-A177-3AD203B41FA5}">
                      <a16:colId xmlns:a16="http://schemas.microsoft.com/office/drawing/2014/main" val="20004"/>
                    </a:ext>
                  </a:extLst>
                </a:gridCol>
                <a:gridCol w="854075">
                  <a:extLst>
                    <a:ext uri="{9D8B030D-6E8A-4147-A177-3AD203B41FA5}">
                      <a16:colId xmlns:a16="http://schemas.microsoft.com/office/drawing/2014/main" val="20005"/>
                    </a:ext>
                  </a:extLst>
                </a:gridCol>
                <a:gridCol w="854075">
                  <a:extLst>
                    <a:ext uri="{9D8B030D-6E8A-4147-A177-3AD203B41FA5}">
                      <a16:colId xmlns:a16="http://schemas.microsoft.com/office/drawing/2014/main" val="20006"/>
                    </a:ext>
                  </a:extLst>
                </a:gridCol>
              </a:tblGrid>
              <a:tr h="3222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国家</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城市</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单位</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邮编</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年</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月</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日</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10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tx1"/>
                          </a:solidFill>
                          <a:effectLst/>
                          <a:latin typeface="华文新魏" pitchFamily="2" charset="-122"/>
                          <a:ea typeface="华文新魏" pitchFamily="2" charset="-122"/>
                        </a:rPr>
                        <a:t>中国</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tx1"/>
                          </a:solidFill>
                          <a:effectLst/>
                          <a:latin typeface="华文新魏" pitchFamily="2" charset="-122"/>
                          <a:ea typeface="华文新魏" pitchFamily="2" charset="-122"/>
                        </a:rPr>
                        <a:t>北京</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tx1"/>
                          </a:solidFill>
                          <a:effectLst/>
                          <a:latin typeface="华文新魏" pitchFamily="2" charset="-122"/>
                          <a:ea typeface="华文新魏" pitchFamily="2" charset="-122"/>
                        </a:rPr>
                        <a:t>北京大学</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华文新魏" pitchFamily="2" charset="-122"/>
                          <a:ea typeface="华文新魏" pitchFamily="2" charset="-122"/>
                        </a:rPr>
                        <a:t>100871</a:t>
                      </a:r>
                      <a:endParaRPr kumimoji="1" lang="zh-CN" altLang="en-US" sz="2400" b="0" i="0" u="none" strike="noStrike" cap="none" normalizeH="0" baseline="0">
                        <a:ln>
                          <a:noFill/>
                        </a:ln>
                        <a:solidFill>
                          <a:schemeClr val="tx1"/>
                        </a:solidFill>
                        <a:effectLst/>
                        <a:latin typeface="华文新魏" pitchFamily="2" charset="-122"/>
                        <a:ea typeface="华文新魏"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华文新魏" pitchFamily="2" charset="-122"/>
                          <a:ea typeface="华文新魏" pitchFamily="2" charset="-122"/>
                        </a:rPr>
                        <a:t>2006</a:t>
                      </a:r>
                      <a:endParaRPr kumimoji="1" lang="zh-CN" altLang="en-US" sz="2400" b="0" i="0" u="none" strike="noStrike" cap="none" normalizeH="0" baseline="0">
                        <a:ln>
                          <a:noFill/>
                        </a:ln>
                        <a:solidFill>
                          <a:schemeClr val="tx1"/>
                        </a:solidFill>
                        <a:effectLst/>
                        <a:latin typeface="华文新魏" pitchFamily="2" charset="-122"/>
                        <a:ea typeface="华文新魏"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华文新魏" pitchFamily="2" charset="-122"/>
                          <a:ea typeface="华文新魏" pitchFamily="2" charset="-122"/>
                        </a:rPr>
                        <a:t>11</a:t>
                      </a:r>
                      <a:endParaRPr kumimoji="1" lang="zh-CN" altLang="en-US" sz="2400" b="0" i="0" u="none" strike="noStrike" cap="none" normalizeH="0" baseline="0">
                        <a:ln>
                          <a:noFill/>
                        </a:ln>
                        <a:solidFill>
                          <a:schemeClr val="tx1"/>
                        </a:solidFill>
                        <a:effectLst/>
                        <a:latin typeface="华文新魏" pitchFamily="2" charset="-122"/>
                        <a:ea typeface="华文新魏"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华文新魏" pitchFamily="2" charset="-122"/>
                          <a:ea typeface="华文新魏" pitchFamily="2" charset="-122"/>
                        </a:rPr>
                        <a:t>25</a:t>
                      </a:r>
                      <a:endParaRPr kumimoji="1" lang="zh-CN" altLang="en-US" sz="2400" b="0" i="0" u="none" strike="noStrike" cap="none" normalizeH="0" baseline="0">
                        <a:ln>
                          <a:noFill/>
                        </a:ln>
                        <a:solidFill>
                          <a:schemeClr val="tx1"/>
                        </a:solidFill>
                        <a:effectLst/>
                        <a:latin typeface="华文新魏" pitchFamily="2" charset="-122"/>
                        <a:ea typeface="华文新魏"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5920" name="Group 32"/>
          <p:cNvGraphicFramePr>
            <a:graphicFrameLocks noGrp="1"/>
          </p:cNvGraphicFramePr>
          <p:nvPr>
            <p:custDataLst>
              <p:tags r:id="rId1"/>
            </p:custDataLst>
          </p:nvPr>
        </p:nvGraphicFramePr>
        <p:xfrm>
          <a:off x="228600" y="1905000"/>
          <a:ext cx="8650288" cy="2960732"/>
        </p:xfrm>
        <a:graphic>
          <a:graphicData uri="http://schemas.openxmlformats.org/drawingml/2006/table">
            <a:tbl>
              <a:tblPr/>
              <a:tblGrid>
                <a:gridCol w="1257300">
                  <a:extLst>
                    <a:ext uri="{9D8B030D-6E8A-4147-A177-3AD203B41FA5}">
                      <a16:colId xmlns:a16="http://schemas.microsoft.com/office/drawing/2014/main" val="20000"/>
                    </a:ext>
                  </a:extLst>
                </a:gridCol>
                <a:gridCol w="2439988">
                  <a:extLst>
                    <a:ext uri="{9D8B030D-6E8A-4147-A177-3AD203B41FA5}">
                      <a16:colId xmlns:a16="http://schemas.microsoft.com/office/drawing/2014/main" val="20001"/>
                    </a:ext>
                  </a:extLst>
                </a:gridCol>
                <a:gridCol w="2741295">
                  <a:extLst>
                    <a:ext uri="{9D8B030D-6E8A-4147-A177-3AD203B41FA5}">
                      <a16:colId xmlns:a16="http://schemas.microsoft.com/office/drawing/2014/main" val="20002"/>
                    </a:ext>
                  </a:extLst>
                </a:gridCol>
                <a:gridCol w="2211705">
                  <a:extLst>
                    <a:ext uri="{9D8B030D-6E8A-4147-A177-3AD203B41FA5}">
                      <a16:colId xmlns:a16="http://schemas.microsoft.com/office/drawing/2014/main" val="20003"/>
                    </a:ext>
                  </a:extLst>
                </a:gridCol>
              </a:tblGrid>
              <a:tr h="603452">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title</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FF"/>
                    </a:solid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authors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FF"/>
                    </a:solid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Publisher</a:t>
                      </a:r>
                    </a:p>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endPar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FF"/>
                    </a:solid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Keywords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FF"/>
                    </a:solidFill>
                  </a:tcPr>
                </a:tc>
                <a:extLst>
                  <a:ext uri="{0D108BD9-81ED-4DB2-BD59-A6C34878D82A}">
                    <a16:rowId xmlns:a16="http://schemas.microsoft.com/office/drawing/2014/main" val="10000"/>
                  </a:ext>
                </a:extLst>
              </a:tr>
              <a:tr h="742886">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compiler</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{smith,John}</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(Oxford, Beijing)</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{word, sentence, syntax}</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3682">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network</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{Jack, Smith}</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(Amason, Changsha)</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(transport, fault-tolerance}</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0668">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database</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{Jim, Tom, Phillipe}</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(Greatwall, Changsha)</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{relation, record, foreign key}</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7678" name="Text Box 30"/>
          <p:cNvSpPr txBox="1"/>
          <p:nvPr/>
        </p:nvSpPr>
        <p:spPr>
          <a:xfrm>
            <a:off x="304800" y="1447800"/>
            <a:ext cx="1319213" cy="457200"/>
          </a:xfrm>
          <a:prstGeom prst="rect">
            <a:avLst/>
          </a:prstGeom>
          <a:noFill/>
          <a:ln w="9525">
            <a:noFill/>
          </a:ln>
        </p:spPr>
        <p:txBody>
          <a:bodyPr wrap="none">
            <a:spAutoFit/>
          </a:bodyPr>
          <a:lstStyle/>
          <a:p>
            <a:r>
              <a:rPr lang="en-US" altLang="zh-CN" b="1" dirty="0">
                <a:latin typeface="Times New Roman" panose="02020603050405020304" pitchFamily="18" charset="0"/>
              </a:rPr>
              <a:t>textbook</a:t>
            </a:r>
          </a:p>
        </p:txBody>
      </p:sp>
      <p:sp>
        <p:nvSpPr>
          <p:cNvPr id="59394" name="Rectangle 2"/>
          <p:cNvSpPr>
            <a:spLocks noGrp="1"/>
          </p:cNvSpPr>
          <p:nvPr>
            <p:ph type="title"/>
          </p:nvPr>
        </p:nvSpPr>
        <p:spPr>
          <a:xfrm>
            <a:off x="214313" y="0"/>
            <a:ext cx="8929687" cy="1143000"/>
          </a:xfrm>
        </p:spPr>
        <p:txBody>
          <a:bodyPr vert="horz" wrap="square" lIns="91440" tIns="45720" rIns="91440" bIns="45720" anchor="ctr"/>
          <a:lstStyle/>
          <a:p>
            <a:pPr eaLnBrk="1" hangingPunct="1"/>
            <a:r>
              <a:rPr lang="zh-CN" altLang="en-US" sz="3600" dirty="0"/>
              <a:t>不满足第一范式</a:t>
            </a:r>
            <a:r>
              <a:rPr lang="zh-CN" sz="3600" dirty="0"/>
              <a:t>的例子</a:t>
            </a:r>
          </a:p>
        </p:txBody>
      </p:sp>
      <p:sp>
        <p:nvSpPr>
          <p:cNvPr id="3" name="文本框 2"/>
          <p:cNvSpPr txBox="1"/>
          <p:nvPr/>
        </p:nvSpPr>
        <p:spPr>
          <a:xfrm>
            <a:off x="1098550" y="5057140"/>
            <a:ext cx="4934585" cy="1753235"/>
          </a:xfrm>
          <a:prstGeom prst="rect">
            <a:avLst/>
          </a:prstGeom>
          <a:noFill/>
        </p:spPr>
        <p:txBody>
          <a:bodyPr wrap="square" rtlCol="0">
            <a:spAutoFit/>
          </a:bodyPr>
          <a:lstStyle/>
          <a:p>
            <a:pPr>
              <a:lnSpc>
                <a:spcPct val="150000"/>
              </a:lnSpc>
            </a:pPr>
            <a:r>
              <a:rPr lang="zh-CN" altLang="en-US">
                <a:latin typeface="微软雅黑" panose="020B0503020204020204" charset="-122"/>
                <a:ea typeface="微软雅黑" panose="020B0503020204020204" charset="-122"/>
              </a:rPr>
              <a:t>这个例子中，</a:t>
            </a:r>
            <a:r>
              <a:rPr lang="en-US" altLang="zh-CN">
                <a:latin typeface="微软雅黑" panose="020B0503020204020204" charset="-122"/>
                <a:ea typeface="微软雅黑" panose="020B0503020204020204" charset="-122"/>
              </a:rPr>
              <a:t>title</a:t>
            </a:r>
            <a:r>
              <a:rPr lang="zh-CN" altLang="en-US">
                <a:latin typeface="微软雅黑" panose="020B0503020204020204" charset="-122"/>
                <a:ea typeface="微软雅黑" panose="020B0503020204020204" charset="-122"/>
              </a:rPr>
              <a:t>属性为主键，</a:t>
            </a:r>
          </a:p>
          <a:p>
            <a:pPr>
              <a:lnSpc>
                <a:spcPct val="150000"/>
              </a:lnSpc>
            </a:pPr>
            <a:r>
              <a:rPr lang="en-US" altLang="zh-CN">
                <a:latin typeface="微软雅黑" panose="020B0503020204020204" charset="-122"/>
                <a:ea typeface="微软雅黑" panose="020B0503020204020204" charset="-122"/>
              </a:rPr>
              <a:t>tilte → authors, keywords</a:t>
            </a:r>
            <a:r>
              <a:rPr lang="zh-CN" altLang="en-US">
                <a:latin typeface="微软雅黑" panose="020B0503020204020204" charset="-122"/>
                <a:ea typeface="微软雅黑" panose="020B0503020204020204" charset="-122"/>
              </a:rPr>
              <a:t>不成立，因此不满足</a:t>
            </a:r>
            <a:r>
              <a:rPr lang="en-US" altLang="zh-CN">
                <a:latin typeface="微软雅黑" panose="020B0503020204020204" charset="-122"/>
                <a:ea typeface="微软雅黑" panose="020B0503020204020204" charset="-122"/>
              </a:rPr>
              <a:t>1NF</a:t>
            </a:r>
          </a:p>
        </p:txBody>
      </p:sp>
    </p:spTree>
    <p:extLst>
      <p:ext uri="{BB962C8B-B14F-4D97-AF65-F5344CB8AC3E}">
        <p14:creationId xmlns:p14="http://schemas.microsoft.com/office/powerpoint/2010/main" val="35969471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a:xfrm>
            <a:off x="381000" y="0"/>
            <a:ext cx="8382000" cy="1143000"/>
          </a:xfrm>
        </p:spPr>
        <p:txBody>
          <a:bodyPr vert="horz" wrap="square" lIns="91440" tIns="45720" rIns="91440" bIns="45720" anchor="ctr"/>
          <a:lstStyle/>
          <a:p>
            <a:pPr eaLnBrk="1" hangingPunct="1"/>
            <a:r>
              <a:rPr lang="zh-CN" altLang="en-US" sz="3600" dirty="0"/>
              <a:t>不满足</a:t>
            </a:r>
            <a:r>
              <a:rPr lang="en-US" altLang="zh-CN" sz="3600" dirty="0"/>
              <a:t>1NF  </a:t>
            </a:r>
            <a:r>
              <a:rPr lang="zh-CN" altLang="en-US" sz="3600" dirty="0"/>
              <a:t>→  满足</a:t>
            </a:r>
            <a:r>
              <a:rPr lang="en-US" altLang="zh-CN" sz="3600" dirty="0"/>
              <a:t>1NF</a:t>
            </a:r>
            <a:r>
              <a:rPr lang="zh-CN" altLang="en-US" sz="3600" dirty="0"/>
              <a:t>：拆分</a:t>
            </a:r>
          </a:p>
        </p:txBody>
      </p:sp>
      <p:graphicFrame>
        <p:nvGraphicFramePr>
          <p:cNvPr id="165920" name="Group 32"/>
          <p:cNvGraphicFramePr>
            <a:graphicFrameLocks noGrp="1"/>
          </p:cNvGraphicFramePr>
          <p:nvPr/>
        </p:nvGraphicFramePr>
        <p:xfrm>
          <a:off x="290830" y="1692275"/>
          <a:ext cx="3736975" cy="1590024"/>
        </p:xfrm>
        <a:graphic>
          <a:graphicData uri="http://schemas.openxmlformats.org/drawingml/2006/table">
            <a:tbl>
              <a:tblPr/>
              <a:tblGrid>
                <a:gridCol w="1257300">
                  <a:extLst>
                    <a:ext uri="{9D8B030D-6E8A-4147-A177-3AD203B41FA5}">
                      <a16:colId xmlns:a16="http://schemas.microsoft.com/office/drawing/2014/main" val="20000"/>
                    </a:ext>
                  </a:extLst>
                </a:gridCol>
                <a:gridCol w="2479675">
                  <a:extLst>
                    <a:ext uri="{9D8B030D-6E8A-4147-A177-3AD203B41FA5}">
                      <a16:colId xmlns:a16="http://schemas.microsoft.com/office/drawing/2014/main" val="20001"/>
                    </a:ext>
                  </a:extLst>
                </a:gridCol>
              </a:tblGrid>
              <a:tr h="267970">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title</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FF"/>
                    </a:solid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Publisher</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FF"/>
                    </a:solidFill>
                  </a:tcPr>
                </a:tc>
                <a:extLst>
                  <a:ext uri="{0D108BD9-81ED-4DB2-BD59-A6C34878D82A}">
                    <a16:rowId xmlns:a16="http://schemas.microsoft.com/office/drawing/2014/main" val="10000"/>
                  </a:ext>
                </a:extLst>
              </a:tr>
              <a:tr h="460375">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compiler</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(Oxford, Beijing)</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9105">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network</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(Amason, Changsha)</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database</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(Greatwall, Changsha)</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7678" name="Text Box 30"/>
          <p:cNvSpPr txBox="1"/>
          <p:nvPr/>
        </p:nvSpPr>
        <p:spPr>
          <a:xfrm>
            <a:off x="116840" y="1295400"/>
            <a:ext cx="1319213" cy="457200"/>
          </a:xfrm>
          <a:prstGeom prst="rect">
            <a:avLst/>
          </a:prstGeom>
          <a:noFill/>
          <a:ln w="9525">
            <a:noFill/>
          </a:ln>
        </p:spPr>
        <p:txBody>
          <a:bodyPr wrap="none">
            <a:spAutoFit/>
          </a:bodyPr>
          <a:lstStyle/>
          <a:p>
            <a:r>
              <a:rPr lang="en-US" altLang="zh-CN" b="1" dirty="0">
                <a:latin typeface="Times New Roman" panose="02020603050405020304" pitchFamily="18" charset="0"/>
              </a:rPr>
              <a:t>textbook</a:t>
            </a:r>
          </a:p>
        </p:txBody>
      </p:sp>
      <p:sp>
        <p:nvSpPr>
          <p:cNvPr id="4" name="Text Box 30"/>
          <p:cNvSpPr txBox="1"/>
          <p:nvPr/>
        </p:nvSpPr>
        <p:spPr>
          <a:xfrm>
            <a:off x="44450" y="3501390"/>
            <a:ext cx="1706880" cy="460375"/>
          </a:xfrm>
          <a:prstGeom prst="rect">
            <a:avLst/>
          </a:prstGeom>
          <a:noFill/>
          <a:ln w="9525">
            <a:noFill/>
          </a:ln>
        </p:spPr>
        <p:txBody>
          <a:bodyPr wrap="none">
            <a:spAutoFit/>
          </a:bodyPr>
          <a:lstStyle/>
          <a:p>
            <a:r>
              <a:rPr lang="en-US" altLang="zh-CN" b="1" dirty="0">
                <a:latin typeface="Times New Roman" panose="02020603050405020304" pitchFamily="18" charset="0"/>
              </a:rPr>
              <a:t>text_author</a:t>
            </a:r>
          </a:p>
        </p:txBody>
      </p:sp>
      <p:graphicFrame>
        <p:nvGraphicFramePr>
          <p:cNvPr id="5" name="Group 32"/>
          <p:cNvGraphicFramePr>
            <a:graphicFrameLocks noGrp="1"/>
          </p:cNvGraphicFramePr>
          <p:nvPr>
            <p:custDataLst>
              <p:tags r:id="rId1"/>
            </p:custDataLst>
          </p:nvPr>
        </p:nvGraphicFramePr>
        <p:xfrm>
          <a:off x="217170" y="3958590"/>
          <a:ext cx="2472690" cy="2711394"/>
        </p:xfrm>
        <a:graphic>
          <a:graphicData uri="http://schemas.openxmlformats.org/drawingml/2006/table">
            <a:tbl>
              <a:tblPr/>
              <a:tblGrid>
                <a:gridCol w="1257300">
                  <a:extLst>
                    <a:ext uri="{9D8B030D-6E8A-4147-A177-3AD203B41FA5}">
                      <a16:colId xmlns:a16="http://schemas.microsoft.com/office/drawing/2014/main" val="20000"/>
                    </a:ext>
                  </a:extLst>
                </a:gridCol>
                <a:gridCol w="1215390">
                  <a:extLst>
                    <a:ext uri="{9D8B030D-6E8A-4147-A177-3AD203B41FA5}">
                      <a16:colId xmlns:a16="http://schemas.microsoft.com/office/drawing/2014/main" val="20001"/>
                    </a:ext>
                  </a:extLst>
                </a:gridCol>
              </a:tblGrid>
              <a:tr h="278765">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title</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FF"/>
                    </a:solid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author</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FF"/>
                    </a:solidFill>
                  </a:tcPr>
                </a:tc>
                <a:extLst>
                  <a:ext uri="{0D108BD9-81ED-4DB2-BD59-A6C34878D82A}">
                    <a16:rowId xmlns:a16="http://schemas.microsoft.com/office/drawing/2014/main" val="10000"/>
                  </a:ext>
                </a:extLst>
              </a:tr>
              <a:tr h="229870">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compiler</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smith</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3690">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compiler</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John</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2580">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network</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Jack</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4490">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network</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Smith</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8135">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database</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Jim</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6385">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a:ln>
                            <a:noFill/>
                          </a:ln>
                          <a:effectLst/>
                          <a:latin typeface="Comic Sans MS" panose="030F0702030302020204" pitchFamily="66" charset="0"/>
                          <a:ea typeface="宋体" panose="02010600030101010101" pitchFamily="2" charset="-122"/>
                          <a:sym typeface="+mn-ea"/>
                        </a:rPr>
                        <a:t>database</a:t>
                      </a:r>
                      <a:endPar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a:ln>
                            <a:noFill/>
                          </a:ln>
                          <a:effectLst/>
                          <a:latin typeface="Comic Sans MS" panose="030F0702030302020204" pitchFamily="66" charset="0"/>
                          <a:ea typeface="宋体" panose="02010600030101010101" pitchFamily="2" charset="-122"/>
                          <a:sym typeface="+mn-ea"/>
                        </a:rPr>
                        <a:t>Tom</a:t>
                      </a:r>
                      <a:endPar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sym typeface="+mn-ea"/>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8135">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a:ln>
                            <a:noFill/>
                          </a:ln>
                          <a:effectLst/>
                          <a:latin typeface="Comic Sans MS" panose="030F0702030302020204" pitchFamily="66" charset="0"/>
                          <a:ea typeface="宋体" panose="02010600030101010101" pitchFamily="2" charset="-122"/>
                          <a:sym typeface="+mn-ea"/>
                        </a:rPr>
                        <a:t>database</a:t>
                      </a:r>
                      <a:endPar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a:ln>
                            <a:noFill/>
                          </a:ln>
                          <a:effectLst/>
                          <a:latin typeface="Comic Sans MS" panose="030F0702030302020204" pitchFamily="66" charset="0"/>
                          <a:ea typeface="宋体" panose="02010600030101010101" pitchFamily="2" charset="-122"/>
                          <a:sym typeface="+mn-ea"/>
                        </a:rPr>
                        <a:t>Phillipe</a:t>
                      </a:r>
                      <a:endPar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sym typeface="+mn-ea"/>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8" name="Group 32"/>
          <p:cNvGraphicFramePr>
            <a:graphicFrameLocks noGrp="1"/>
          </p:cNvGraphicFramePr>
          <p:nvPr/>
        </p:nvGraphicFramePr>
        <p:xfrm>
          <a:off x="3221355" y="3917315"/>
          <a:ext cx="3079750" cy="2752677"/>
        </p:xfrm>
        <a:graphic>
          <a:graphicData uri="http://schemas.openxmlformats.org/drawingml/2006/table">
            <a:tbl>
              <a:tblPr/>
              <a:tblGrid>
                <a:gridCol w="1257300">
                  <a:extLst>
                    <a:ext uri="{9D8B030D-6E8A-4147-A177-3AD203B41FA5}">
                      <a16:colId xmlns:a16="http://schemas.microsoft.com/office/drawing/2014/main" val="20000"/>
                    </a:ext>
                  </a:extLst>
                </a:gridCol>
                <a:gridCol w="1822450">
                  <a:extLst>
                    <a:ext uri="{9D8B030D-6E8A-4147-A177-3AD203B41FA5}">
                      <a16:colId xmlns:a16="http://schemas.microsoft.com/office/drawing/2014/main" val="20001"/>
                    </a:ext>
                  </a:extLst>
                </a:gridCol>
              </a:tblGrid>
              <a:tr h="376555">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title</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FF"/>
                    </a:solid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keyword</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FF"/>
                    </a:solidFill>
                  </a:tcPr>
                </a:tc>
                <a:extLst>
                  <a:ext uri="{0D108BD9-81ED-4DB2-BD59-A6C34878D82A}">
                    <a16:rowId xmlns:a16="http://schemas.microsoft.com/office/drawing/2014/main" val="10000"/>
                  </a:ext>
                </a:extLst>
              </a:tr>
              <a:tr h="229870">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compiler</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a:ln>
                            <a:noFill/>
                          </a:ln>
                          <a:effectLst/>
                          <a:latin typeface="Comic Sans MS" panose="030F0702030302020204" pitchFamily="66" charset="0"/>
                          <a:ea typeface="宋体" panose="02010600030101010101" pitchFamily="2" charset="-122"/>
                          <a:sym typeface="+mn-ea"/>
                        </a:rPr>
                        <a:t>wordword</a:t>
                      </a:r>
                      <a:endPar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3690">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compiler</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a:ln>
                            <a:noFill/>
                          </a:ln>
                          <a:effectLst/>
                          <a:latin typeface="Comic Sans MS" panose="030F0702030302020204" pitchFamily="66" charset="0"/>
                          <a:ea typeface="宋体" panose="02010600030101010101" pitchFamily="2" charset="-122"/>
                          <a:sym typeface="+mn-ea"/>
                        </a:rPr>
                        <a:t>syntax</a:t>
                      </a:r>
                      <a:endPar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2580">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network</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a:ln>
                            <a:noFill/>
                          </a:ln>
                          <a:effectLst/>
                          <a:latin typeface="Comic Sans MS" panose="030F0702030302020204" pitchFamily="66" charset="0"/>
                          <a:ea typeface="宋体" panose="02010600030101010101" pitchFamily="2" charset="-122"/>
                          <a:sym typeface="+mn-ea"/>
                        </a:rPr>
                        <a:t>transport</a:t>
                      </a:r>
                      <a:endPar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4490">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network</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a:ln>
                            <a:noFill/>
                          </a:ln>
                          <a:effectLst/>
                          <a:latin typeface="Comic Sans MS" panose="030F0702030302020204" pitchFamily="66" charset="0"/>
                          <a:ea typeface="宋体" panose="02010600030101010101" pitchFamily="2" charset="-122"/>
                          <a:sym typeface="+mn-ea"/>
                        </a:rPr>
                        <a:t>fault-tolerance</a:t>
                      </a:r>
                      <a:endPar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8135">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database</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a:ln>
                            <a:noFill/>
                          </a:ln>
                          <a:effectLst/>
                          <a:latin typeface="Comic Sans MS" panose="030F0702030302020204" pitchFamily="66" charset="0"/>
                          <a:ea typeface="宋体" panose="02010600030101010101" pitchFamily="2" charset="-122"/>
                          <a:sym typeface="+mn-ea"/>
                        </a:rPr>
                        <a:t>relation</a:t>
                      </a:r>
                      <a:endPar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6385">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a:ln>
                            <a:noFill/>
                          </a:ln>
                          <a:effectLst/>
                          <a:latin typeface="Comic Sans MS" panose="030F0702030302020204" pitchFamily="66" charset="0"/>
                          <a:ea typeface="宋体" panose="02010600030101010101" pitchFamily="2" charset="-122"/>
                          <a:sym typeface="+mn-ea"/>
                        </a:rPr>
                        <a:t>database</a:t>
                      </a:r>
                      <a:endPar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a:ln>
                            <a:noFill/>
                          </a:ln>
                          <a:effectLst/>
                          <a:latin typeface="Comic Sans MS" panose="030F0702030302020204" pitchFamily="66" charset="0"/>
                          <a:ea typeface="宋体" panose="02010600030101010101" pitchFamily="2" charset="-122"/>
                          <a:sym typeface="+mn-ea"/>
                        </a:rPr>
                        <a:t>foreign key</a:t>
                      </a:r>
                      <a:endPar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sym typeface="+mn-ea"/>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8135">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a:ln>
                            <a:noFill/>
                          </a:ln>
                          <a:effectLst/>
                          <a:latin typeface="Comic Sans MS" panose="030F0702030302020204" pitchFamily="66" charset="0"/>
                          <a:ea typeface="宋体" panose="02010600030101010101" pitchFamily="2" charset="-122"/>
                          <a:sym typeface="+mn-ea"/>
                        </a:rPr>
                        <a:t>database</a:t>
                      </a:r>
                      <a:endPar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1">
                          <a:ln>
                            <a:noFill/>
                          </a:ln>
                          <a:effectLst/>
                          <a:latin typeface="Comic Sans MS" panose="030F0702030302020204" pitchFamily="66" charset="0"/>
                          <a:ea typeface="宋体" panose="02010600030101010101" pitchFamily="2" charset="-122"/>
                          <a:sym typeface="+mn-ea"/>
                        </a:rPr>
                        <a:t>record</a:t>
                      </a:r>
                      <a:endPar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sym typeface="+mn-ea"/>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9" name="Text Box 30"/>
          <p:cNvSpPr txBox="1"/>
          <p:nvPr/>
        </p:nvSpPr>
        <p:spPr>
          <a:xfrm>
            <a:off x="3221355" y="3456940"/>
            <a:ext cx="1960880" cy="460375"/>
          </a:xfrm>
          <a:prstGeom prst="rect">
            <a:avLst/>
          </a:prstGeom>
          <a:noFill/>
          <a:ln w="9525">
            <a:noFill/>
          </a:ln>
        </p:spPr>
        <p:txBody>
          <a:bodyPr wrap="none">
            <a:spAutoFit/>
          </a:bodyPr>
          <a:lstStyle/>
          <a:p>
            <a:r>
              <a:rPr lang="en-US" altLang="zh-CN" b="1" dirty="0">
                <a:latin typeface="Times New Roman" panose="02020603050405020304" pitchFamily="18" charset="0"/>
              </a:rPr>
              <a:t>text_keyword</a:t>
            </a:r>
          </a:p>
        </p:txBody>
      </p:sp>
      <p:sp>
        <p:nvSpPr>
          <p:cNvPr id="10" name="文本框 9"/>
          <p:cNvSpPr txBox="1"/>
          <p:nvPr/>
        </p:nvSpPr>
        <p:spPr>
          <a:xfrm>
            <a:off x="5487035" y="1334135"/>
            <a:ext cx="3575050" cy="2122805"/>
          </a:xfrm>
          <a:prstGeom prst="rect">
            <a:avLst/>
          </a:prstGeom>
          <a:noFill/>
        </p:spPr>
        <p:txBody>
          <a:bodyPr wrap="square" rtlCol="0">
            <a:spAutoFit/>
          </a:bodyPr>
          <a:lstStyle/>
          <a:p>
            <a:r>
              <a:rPr lang="zh-CN" altLang="en-US" sz="2200" b="1">
                <a:solidFill>
                  <a:srgbClr val="FF0000"/>
                </a:solidFill>
                <a:latin typeface="微软雅黑" panose="020B0503020204020204" charset="-122"/>
                <a:ea typeface="微软雅黑" panose="020B0503020204020204" charset="-122"/>
              </a:rPr>
              <a:t>主键发生变化</a:t>
            </a:r>
            <a:r>
              <a:rPr lang="zh-CN" altLang="en-US" sz="2200">
                <a:latin typeface="微软雅黑" panose="020B0503020204020204" charset="-122"/>
                <a:ea typeface="微软雅黑" panose="020B0503020204020204" charset="-122"/>
              </a:rPr>
              <a:t>：</a:t>
            </a:r>
          </a:p>
          <a:p>
            <a:r>
              <a:rPr lang="en-US" altLang="zh-CN" sz="2200">
                <a:latin typeface="微软雅黑" panose="020B0503020204020204" charset="-122"/>
                <a:ea typeface="微软雅黑" panose="020B0503020204020204" charset="-122"/>
              </a:rPr>
              <a:t>text_author</a:t>
            </a:r>
            <a:r>
              <a:rPr lang="zh-CN" altLang="en-US" sz="2200">
                <a:latin typeface="微软雅黑" panose="020B0503020204020204" charset="-122"/>
                <a:ea typeface="微软雅黑" panose="020B0503020204020204" charset="-122"/>
              </a:rPr>
              <a:t>表的主键为：</a:t>
            </a:r>
          </a:p>
          <a:p>
            <a:r>
              <a:rPr lang="en-US" altLang="zh-CN" sz="2200">
                <a:latin typeface="微软雅黑" panose="020B0503020204020204" charset="-122"/>
                <a:ea typeface="微软雅黑" panose="020B0503020204020204" charset="-122"/>
              </a:rPr>
              <a:t>title</a:t>
            </a:r>
            <a:r>
              <a:rPr lang="zh-CN" altLang="en-US" sz="2200">
                <a:latin typeface="微软雅黑" panose="020B0503020204020204" charset="-122"/>
                <a:ea typeface="微软雅黑" panose="020B0503020204020204" charset="-122"/>
              </a:rPr>
              <a:t>，</a:t>
            </a:r>
            <a:r>
              <a:rPr lang="en-US" altLang="zh-CN" sz="2200">
                <a:latin typeface="微软雅黑" panose="020B0503020204020204" charset="-122"/>
                <a:ea typeface="微软雅黑" panose="020B0503020204020204" charset="-122"/>
              </a:rPr>
              <a:t>author</a:t>
            </a:r>
          </a:p>
          <a:p>
            <a:endParaRPr lang="en-US" altLang="zh-CN" sz="2200">
              <a:latin typeface="微软雅黑" panose="020B0503020204020204" charset="-122"/>
              <a:ea typeface="微软雅黑" panose="020B0503020204020204" charset="-122"/>
            </a:endParaRPr>
          </a:p>
          <a:p>
            <a:r>
              <a:rPr lang="en-US" altLang="zh-CN" sz="2200">
                <a:latin typeface="微软雅黑" panose="020B0503020204020204" charset="-122"/>
                <a:ea typeface="微软雅黑" panose="020B0503020204020204" charset="-122"/>
                <a:sym typeface="+mn-ea"/>
              </a:rPr>
              <a:t>text_keword</a:t>
            </a:r>
            <a:r>
              <a:rPr lang="zh-CN" altLang="en-US" sz="2200">
                <a:latin typeface="微软雅黑" panose="020B0503020204020204" charset="-122"/>
                <a:ea typeface="微软雅黑" panose="020B0503020204020204" charset="-122"/>
                <a:sym typeface="+mn-ea"/>
              </a:rPr>
              <a:t>表的主键为：</a:t>
            </a:r>
            <a:endParaRPr lang="zh-CN" altLang="en-US" sz="2200">
              <a:latin typeface="微软雅黑" panose="020B0503020204020204" charset="-122"/>
              <a:ea typeface="微软雅黑" panose="020B0503020204020204" charset="-122"/>
            </a:endParaRPr>
          </a:p>
          <a:p>
            <a:r>
              <a:rPr lang="en-US" altLang="zh-CN" sz="2200">
                <a:latin typeface="微软雅黑" panose="020B0503020204020204" charset="-122"/>
                <a:ea typeface="微软雅黑" panose="020B0503020204020204" charset="-122"/>
                <a:sym typeface="+mn-ea"/>
              </a:rPr>
              <a:t>title</a:t>
            </a:r>
            <a:r>
              <a:rPr lang="zh-CN" altLang="en-US" sz="2200">
                <a:latin typeface="微软雅黑" panose="020B0503020204020204" charset="-122"/>
                <a:ea typeface="微软雅黑" panose="020B0503020204020204" charset="-122"/>
                <a:sym typeface="+mn-ea"/>
              </a:rPr>
              <a:t>，</a:t>
            </a:r>
            <a:r>
              <a:rPr lang="en-US" altLang="zh-CN" sz="2200">
                <a:latin typeface="微软雅黑" panose="020B0503020204020204" charset="-122"/>
                <a:ea typeface="微软雅黑" panose="020B0503020204020204" charset="-122"/>
                <a:sym typeface="+mn-ea"/>
              </a:rPr>
              <a:t>keword</a:t>
            </a:r>
            <a:endParaRPr lang="en-US" altLang="zh-CN" sz="2200">
              <a:latin typeface="微软雅黑" panose="020B0503020204020204" charset="-122"/>
              <a:ea typeface="微软雅黑" panose="020B0503020204020204" charset="-122"/>
            </a:endParaRPr>
          </a:p>
        </p:txBody>
      </p:sp>
      <p:sp>
        <p:nvSpPr>
          <p:cNvPr id="2" name="文本框 1"/>
          <p:cNvSpPr txBox="1"/>
          <p:nvPr/>
        </p:nvSpPr>
        <p:spPr>
          <a:xfrm>
            <a:off x="6559550" y="4353560"/>
            <a:ext cx="2203450" cy="1291590"/>
          </a:xfrm>
          <a:prstGeom prst="rect">
            <a:avLst/>
          </a:prstGeom>
          <a:noFill/>
        </p:spPr>
        <p:txBody>
          <a:bodyPr wrap="square" rtlCol="0" anchor="t">
            <a:spAutoFit/>
          </a:bodyPr>
          <a:lstStyle/>
          <a:p>
            <a:pPr>
              <a:lnSpc>
                <a:spcPct val="150000"/>
              </a:lnSpc>
            </a:pPr>
            <a:r>
              <a:rPr lang="zh-CN" altLang="en-US" b="1" dirty="0">
                <a:solidFill>
                  <a:srgbClr val="0000FF"/>
                </a:solidFill>
                <a:latin typeface="微软雅黑" panose="020B0503020204020204" charset="-122"/>
                <a:ea typeface="微软雅黑" panose="020B0503020204020204" charset="-122"/>
                <a:sym typeface="+mn-ea"/>
              </a:rPr>
              <a:t>拆分原则：</a:t>
            </a:r>
          </a:p>
          <a:p>
            <a:pPr>
              <a:lnSpc>
                <a:spcPct val="150000"/>
              </a:lnSpc>
            </a:pPr>
            <a:r>
              <a:rPr lang="zh-CN" altLang="en-US" sz="2800" b="1" dirty="0">
                <a:solidFill>
                  <a:srgbClr val="FF0000"/>
                </a:solidFill>
                <a:latin typeface="微软雅黑" panose="020B0503020204020204" charset="-122"/>
                <a:ea typeface="微软雅黑" panose="020B0503020204020204" charset="-122"/>
                <a:sym typeface="+mn-ea"/>
              </a:rPr>
              <a:t>无损联接性</a:t>
            </a:r>
          </a:p>
        </p:txBody>
      </p:sp>
    </p:spTree>
    <p:extLst>
      <p:ext uri="{BB962C8B-B14F-4D97-AF65-F5344CB8AC3E}">
        <p14:creationId xmlns:p14="http://schemas.microsoft.com/office/powerpoint/2010/main" val="42856197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1"/>
            </p:custDataLst>
          </p:nvPr>
        </p:nvGraphicFramePr>
        <p:xfrm>
          <a:off x="251460" y="188595"/>
          <a:ext cx="5826125" cy="6705600"/>
        </p:xfrm>
        <a:graphic>
          <a:graphicData uri="http://schemas.openxmlformats.org/drawingml/2006/table">
            <a:tbl>
              <a:tblPr firstRow="1" bandRow="1">
                <a:tableStyleId>{5940675A-B579-460E-94D1-54222C63F5DA}</a:tableStyleId>
              </a:tblPr>
              <a:tblGrid>
                <a:gridCol w="1047115">
                  <a:extLst>
                    <a:ext uri="{9D8B030D-6E8A-4147-A177-3AD203B41FA5}">
                      <a16:colId xmlns:a16="http://schemas.microsoft.com/office/drawing/2014/main" val="20000"/>
                    </a:ext>
                  </a:extLst>
                </a:gridCol>
                <a:gridCol w="875665">
                  <a:extLst>
                    <a:ext uri="{9D8B030D-6E8A-4147-A177-3AD203B41FA5}">
                      <a16:colId xmlns:a16="http://schemas.microsoft.com/office/drawing/2014/main" val="20001"/>
                    </a:ext>
                  </a:extLst>
                </a:gridCol>
                <a:gridCol w="1120140">
                  <a:extLst>
                    <a:ext uri="{9D8B030D-6E8A-4147-A177-3AD203B41FA5}">
                      <a16:colId xmlns:a16="http://schemas.microsoft.com/office/drawing/2014/main" val="20002"/>
                    </a:ext>
                  </a:extLst>
                </a:gridCol>
                <a:gridCol w="1113155">
                  <a:extLst>
                    <a:ext uri="{9D8B030D-6E8A-4147-A177-3AD203B41FA5}">
                      <a16:colId xmlns:a16="http://schemas.microsoft.com/office/drawing/2014/main" val="20003"/>
                    </a:ext>
                  </a:extLst>
                </a:gridCol>
                <a:gridCol w="1670050">
                  <a:extLst>
                    <a:ext uri="{9D8B030D-6E8A-4147-A177-3AD203B41FA5}">
                      <a16:colId xmlns:a16="http://schemas.microsoft.com/office/drawing/2014/main" val="20004"/>
                    </a:ext>
                  </a:extLst>
                </a:gridCol>
              </a:tblGrid>
              <a:tr h="335280">
                <a:tc>
                  <a:txBody>
                    <a:bodyPr/>
                    <a:lstStyle/>
                    <a:p>
                      <a:pPr indent="0" algn="ctr">
                        <a:buNone/>
                      </a:pPr>
                      <a:r>
                        <a:rPr lang="en-US" sz="2000" b="0">
                          <a:latin typeface="Calibri" panose="020F0502020204030204" charset="0"/>
                          <a:cs typeface="Calibri" panose="020F0502020204030204" charset="0"/>
                        </a:rPr>
                        <a:t>title</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9050"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66FF"/>
                    </a:solidFill>
                  </a:tcPr>
                </a:tc>
                <a:tc>
                  <a:txBody>
                    <a:bodyPr/>
                    <a:lstStyle/>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a</a:t>
                      </a:r>
                      <a:r>
                        <a:rPr lang="en-US" sz="2000" b="0">
                          <a:latin typeface="Calibri" panose="020F0502020204030204" charset="0"/>
                          <a:cs typeface="Calibri" panose="020F0502020204030204" charset="0"/>
                        </a:rPr>
                        <a:t>uthor</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66FF"/>
                    </a:solidFill>
                  </a:tcPr>
                </a:tc>
                <a:tc>
                  <a:txBody>
                    <a:bodyPr/>
                    <a:lstStyle/>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p_</a:t>
                      </a:r>
                      <a:r>
                        <a:rPr lang="en-US" sz="2000" b="0">
                          <a:latin typeface="Calibri" panose="020F0502020204030204" charset="0"/>
                          <a:cs typeface="Calibri" panose="020F0502020204030204" charset="0"/>
                        </a:rPr>
                        <a:t>name</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66FF"/>
                    </a:solidFill>
                  </a:tcPr>
                </a:tc>
                <a:tc>
                  <a:txBody>
                    <a:bodyPr/>
                    <a:lstStyle/>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p_</a:t>
                      </a:r>
                      <a:r>
                        <a:rPr lang="en-US" sz="2000" b="0">
                          <a:latin typeface="Calibri" panose="020F0502020204030204" charset="0"/>
                          <a:cs typeface="Calibri" panose="020F0502020204030204" charset="0"/>
                        </a:rPr>
                        <a:t>branch</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66FF"/>
                    </a:solidFill>
                  </a:tcPr>
                </a:tc>
                <a:tc>
                  <a:txBody>
                    <a:bodyPr/>
                    <a:lstStyle/>
                    <a:p>
                      <a:pPr indent="0" algn="ctr">
                        <a:buNone/>
                      </a:pPr>
                      <a:r>
                        <a:rPr lang="en-US" sz="2000" b="0">
                          <a:latin typeface="Calibri" panose="020F0502020204030204" charset="0"/>
                          <a:cs typeface="Calibri" panose="020F0502020204030204" charset="0"/>
                        </a:rPr>
                        <a:t>Keyword</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66FF"/>
                    </a:solidFill>
                  </a:tcPr>
                </a:tc>
                <a:extLst>
                  <a:ext uri="{0D108BD9-81ED-4DB2-BD59-A6C34878D82A}">
                    <a16:rowId xmlns:a16="http://schemas.microsoft.com/office/drawing/2014/main" val="10000"/>
                  </a:ext>
                </a:extLst>
              </a:tr>
              <a:tr h="335280">
                <a:tc>
                  <a:txBody>
                    <a:bodyPr/>
                    <a:lstStyle/>
                    <a:p>
                      <a:pPr indent="0" algn="ctr">
                        <a:buNone/>
                      </a:pPr>
                      <a:r>
                        <a:rPr lang="en-US" sz="2000" b="0">
                          <a:latin typeface="Calibri" panose="020F0502020204030204" charset="0"/>
                          <a:cs typeface="Calibri" panose="020F0502020204030204" charset="0"/>
                        </a:rPr>
                        <a:t>compiler</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S</a:t>
                      </a:r>
                      <a:r>
                        <a:rPr lang="en-US" sz="2000" b="0">
                          <a:latin typeface="Calibri" panose="020F0502020204030204" charset="0"/>
                          <a:cs typeface="Calibri" panose="020F0502020204030204" charset="0"/>
                        </a:rPr>
                        <a:t>mith</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Oxford</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Beijing</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FF0000"/>
                          </a:solidFill>
                          <a:latin typeface="Calibri" panose="020F0502020204030204" charset="0"/>
                          <a:cs typeface="Calibri" panose="020F0502020204030204" charset="0"/>
                        </a:rPr>
                        <a:t>word</a:t>
                      </a:r>
                      <a:endParaRPr lang="en-US" altLang="en-US" sz="2000" b="1">
                        <a:solidFill>
                          <a:srgbClr val="FF0000"/>
                        </a:solidFill>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80">
                <a:tc>
                  <a:txBody>
                    <a:bodyPr/>
                    <a:lstStyle/>
                    <a:p>
                      <a:pPr indent="0" algn="ctr">
                        <a:buNone/>
                      </a:pPr>
                      <a:r>
                        <a:rPr lang="en-US" sz="2000" b="0">
                          <a:latin typeface="Calibri" panose="020F0502020204030204" charset="0"/>
                          <a:cs typeface="Calibri" panose="020F0502020204030204" charset="0"/>
                        </a:rPr>
                        <a:t>compiler</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S</a:t>
                      </a:r>
                      <a:r>
                        <a:rPr lang="en-US" sz="2000" b="0">
                          <a:latin typeface="Calibri" panose="020F0502020204030204" charset="0"/>
                          <a:cs typeface="Calibri" panose="020F0502020204030204" charset="0"/>
                        </a:rPr>
                        <a:t>mith</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Oxford</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Beijing</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FF0000"/>
                          </a:solidFill>
                          <a:latin typeface="Calibri" panose="020F0502020204030204" charset="0"/>
                          <a:cs typeface="Calibri" panose="020F0502020204030204" charset="0"/>
                        </a:rPr>
                        <a:t>sentence</a:t>
                      </a:r>
                      <a:endParaRPr lang="en-US" altLang="en-US" sz="2000" b="1">
                        <a:solidFill>
                          <a:srgbClr val="FF0000"/>
                        </a:solidFill>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280">
                <a:tc>
                  <a:txBody>
                    <a:bodyPr/>
                    <a:lstStyle/>
                    <a:p>
                      <a:pPr indent="0" algn="ctr">
                        <a:buNone/>
                      </a:pPr>
                      <a:r>
                        <a:rPr lang="en-US" sz="2000" b="0">
                          <a:latin typeface="Calibri" panose="020F0502020204030204" charset="0"/>
                          <a:cs typeface="Calibri" panose="020F0502020204030204" charset="0"/>
                        </a:rPr>
                        <a:t>compiler</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S</a:t>
                      </a:r>
                      <a:r>
                        <a:rPr lang="en-US" sz="2000" b="0">
                          <a:latin typeface="Calibri" panose="020F0502020204030204" charset="0"/>
                          <a:cs typeface="Calibri" panose="020F0502020204030204" charset="0"/>
                        </a:rPr>
                        <a:t>mith</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Oxford</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Beijing</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FF0000"/>
                          </a:solidFill>
                          <a:latin typeface="Calibri" panose="020F0502020204030204" charset="0"/>
                          <a:cs typeface="Calibri" panose="020F0502020204030204" charset="0"/>
                        </a:rPr>
                        <a:t>syntax</a:t>
                      </a:r>
                      <a:endParaRPr lang="en-US" altLang="en-US" sz="2000" b="1">
                        <a:solidFill>
                          <a:srgbClr val="FF0000"/>
                        </a:solidFill>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80">
                <a:tc>
                  <a:txBody>
                    <a:bodyPr/>
                    <a:lstStyle/>
                    <a:p>
                      <a:pPr indent="0" algn="ctr">
                        <a:buNone/>
                      </a:pPr>
                      <a:r>
                        <a:rPr lang="en-US" sz="2000" b="0">
                          <a:latin typeface="Calibri" panose="020F0502020204030204" charset="0"/>
                          <a:cs typeface="Calibri" panose="020F0502020204030204" charset="0"/>
                        </a:rPr>
                        <a:t>compiler</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FF"/>
                          </a:solidFill>
                          <a:latin typeface="Calibri" panose="020F0502020204030204" charset="0"/>
                          <a:cs typeface="Calibri" panose="020F0502020204030204" charset="0"/>
                        </a:rPr>
                        <a:t>John</a:t>
                      </a:r>
                      <a:endParaRPr lang="en-US" altLang="en-US" sz="2000" b="1">
                        <a:solidFill>
                          <a:srgbClr val="0000FF"/>
                        </a:solidFill>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Oxford</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Beijing</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word</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280">
                <a:tc>
                  <a:txBody>
                    <a:bodyPr/>
                    <a:lstStyle/>
                    <a:p>
                      <a:pPr indent="0" algn="ctr">
                        <a:buNone/>
                      </a:pPr>
                      <a:r>
                        <a:rPr lang="en-US" sz="2000" b="0">
                          <a:latin typeface="Calibri" panose="020F0502020204030204" charset="0"/>
                          <a:cs typeface="Calibri" panose="020F0502020204030204" charset="0"/>
                        </a:rPr>
                        <a:t>compiler</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FF"/>
                          </a:solidFill>
                          <a:latin typeface="Calibri" panose="020F0502020204030204" charset="0"/>
                          <a:cs typeface="Calibri" panose="020F0502020204030204" charset="0"/>
                        </a:rPr>
                        <a:t>John</a:t>
                      </a:r>
                      <a:endParaRPr lang="en-US" altLang="en-US" sz="2000" b="1">
                        <a:solidFill>
                          <a:srgbClr val="0000FF"/>
                        </a:solidFill>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Oxford</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Beijing</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sentence</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280">
                <a:tc>
                  <a:txBody>
                    <a:bodyPr/>
                    <a:lstStyle/>
                    <a:p>
                      <a:pPr indent="0" algn="ctr">
                        <a:buNone/>
                      </a:pPr>
                      <a:r>
                        <a:rPr lang="en-US" sz="2000" b="0">
                          <a:latin typeface="Calibri" panose="020F0502020204030204" charset="0"/>
                          <a:cs typeface="Calibri" panose="020F0502020204030204" charset="0"/>
                        </a:rPr>
                        <a:t>compiler</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FF"/>
                          </a:solidFill>
                          <a:latin typeface="Calibri" panose="020F0502020204030204" charset="0"/>
                          <a:cs typeface="Calibri" panose="020F0502020204030204" charset="0"/>
                        </a:rPr>
                        <a:t>John</a:t>
                      </a:r>
                      <a:endParaRPr lang="en-US" altLang="en-US" sz="2000" b="1">
                        <a:solidFill>
                          <a:srgbClr val="0000FF"/>
                        </a:solidFill>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Oxford</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Beijing</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syntax</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280">
                <a:tc>
                  <a:txBody>
                    <a:bodyPr/>
                    <a:lstStyle/>
                    <a:p>
                      <a:pPr indent="0" algn="ctr">
                        <a:buNone/>
                      </a:pPr>
                      <a:r>
                        <a:rPr lang="en-US" sz="2000" b="0">
                          <a:latin typeface="Calibri" panose="020F0502020204030204" charset="0"/>
                          <a:cs typeface="Calibri" panose="020F0502020204030204" charset="0"/>
                        </a:rPr>
                        <a:t>network</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Jack</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Amason</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Changsha</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FF0000"/>
                          </a:solidFill>
                          <a:latin typeface="Calibri" panose="020F0502020204030204" charset="0"/>
                          <a:cs typeface="Calibri" panose="020F0502020204030204" charset="0"/>
                        </a:rPr>
                        <a:t>transport</a:t>
                      </a:r>
                      <a:endParaRPr lang="en-US" altLang="en-US" sz="2000" b="1">
                        <a:solidFill>
                          <a:srgbClr val="FF0000"/>
                        </a:solidFill>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280">
                <a:tc>
                  <a:txBody>
                    <a:bodyPr/>
                    <a:lstStyle/>
                    <a:p>
                      <a:pPr indent="0" algn="ctr">
                        <a:buNone/>
                      </a:pPr>
                      <a:r>
                        <a:rPr lang="en-US" sz="2000" b="0">
                          <a:latin typeface="Calibri" panose="020F0502020204030204" charset="0"/>
                          <a:cs typeface="Calibri" panose="020F0502020204030204" charset="0"/>
                        </a:rPr>
                        <a:t>network</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Jack</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Amason</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Changsha</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FF0000"/>
                          </a:solidFill>
                          <a:latin typeface="Calibri" panose="020F0502020204030204" charset="0"/>
                          <a:cs typeface="Calibri" panose="020F0502020204030204" charset="0"/>
                        </a:rPr>
                        <a:t>fault-tolerance</a:t>
                      </a:r>
                      <a:endParaRPr lang="en-US" altLang="en-US" sz="2000" b="1">
                        <a:solidFill>
                          <a:srgbClr val="FF0000"/>
                        </a:solidFill>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5280">
                <a:tc>
                  <a:txBody>
                    <a:bodyPr/>
                    <a:lstStyle/>
                    <a:p>
                      <a:pPr indent="0" algn="ctr">
                        <a:buNone/>
                      </a:pPr>
                      <a:r>
                        <a:rPr lang="en-US" sz="2000" b="0">
                          <a:latin typeface="Calibri" panose="020F0502020204030204" charset="0"/>
                          <a:cs typeface="Calibri" panose="020F0502020204030204" charset="0"/>
                        </a:rPr>
                        <a:t>network</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FF"/>
                          </a:solidFill>
                          <a:latin typeface="Calibri" panose="020F0502020204030204" charset="0"/>
                          <a:cs typeface="Calibri" panose="020F0502020204030204" charset="0"/>
                        </a:rPr>
                        <a:t>Smith</a:t>
                      </a:r>
                      <a:endParaRPr lang="en-US" altLang="en-US" sz="2000" b="1">
                        <a:solidFill>
                          <a:srgbClr val="0000FF"/>
                        </a:solidFill>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Amason</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Changsha</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transport</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5280">
                <a:tc>
                  <a:txBody>
                    <a:bodyPr/>
                    <a:lstStyle/>
                    <a:p>
                      <a:pPr indent="0" algn="ctr">
                        <a:buNone/>
                      </a:pPr>
                      <a:r>
                        <a:rPr lang="en-US" sz="2000" b="0">
                          <a:latin typeface="Calibri" panose="020F0502020204030204" charset="0"/>
                          <a:cs typeface="Calibri" panose="020F0502020204030204" charset="0"/>
                        </a:rPr>
                        <a:t>network</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FF"/>
                          </a:solidFill>
                          <a:latin typeface="Calibri" panose="020F0502020204030204" charset="0"/>
                          <a:cs typeface="Calibri" panose="020F0502020204030204" charset="0"/>
                        </a:rPr>
                        <a:t>Smith</a:t>
                      </a:r>
                      <a:endParaRPr lang="en-US" altLang="en-US" sz="2000" b="1">
                        <a:solidFill>
                          <a:srgbClr val="0000FF"/>
                        </a:solidFill>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Amason</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Changsha</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fault-tolerance</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5280">
                <a:tc>
                  <a:txBody>
                    <a:bodyPr/>
                    <a:lstStyle/>
                    <a:p>
                      <a:pPr indent="0" algn="ctr">
                        <a:buNone/>
                      </a:pPr>
                      <a:r>
                        <a:rPr lang="en-US" sz="2000" b="0">
                          <a:latin typeface="Calibri" panose="020F0502020204030204" charset="0"/>
                          <a:cs typeface="Calibri" panose="020F0502020204030204" charset="0"/>
                        </a:rPr>
                        <a:t>database</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Jim</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Greatwall</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Changsha</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FF0000"/>
                          </a:solidFill>
                          <a:latin typeface="Calibri" panose="020F0502020204030204" charset="0"/>
                          <a:cs typeface="Calibri" panose="020F0502020204030204" charset="0"/>
                        </a:rPr>
                        <a:t>relation</a:t>
                      </a:r>
                      <a:endParaRPr lang="en-US" altLang="en-US" sz="2000" b="1">
                        <a:solidFill>
                          <a:srgbClr val="FF0000"/>
                        </a:solidFill>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5280">
                <a:tc>
                  <a:txBody>
                    <a:bodyPr/>
                    <a:lstStyle/>
                    <a:p>
                      <a:pPr indent="0" algn="ctr">
                        <a:buNone/>
                      </a:pPr>
                      <a:r>
                        <a:rPr lang="en-US" sz="2000" b="0">
                          <a:latin typeface="Calibri" panose="020F0502020204030204" charset="0"/>
                          <a:cs typeface="Calibri" panose="020F0502020204030204" charset="0"/>
                        </a:rPr>
                        <a:t>database</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Jim</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Greatwall</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Changsha</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FF0000"/>
                          </a:solidFill>
                          <a:latin typeface="Calibri" panose="020F0502020204030204" charset="0"/>
                          <a:cs typeface="Calibri" panose="020F0502020204030204" charset="0"/>
                        </a:rPr>
                        <a:t> record</a:t>
                      </a:r>
                      <a:endParaRPr lang="en-US" altLang="en-US" sz="2000" b="1">
                        <a:solidFill>
                          <a:srgbClr val="FF0000"/>
                        </a:solidFill>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35280">
                <a:tc>
                  <a:txBody>
                    <a:bodyPr/>
                    <a:lstStyle/>
                    <a:p>
                      <a:pPr indent="0" algn="ctr">
                        <a:buNone/>
                      </a:pPr>
                      <a:r>
                        <a:rPr lang="en-US" sz="2000" b="0">
                          <a:latin typeface="Calibri" panose="020F0502020204030204" charset="0"/>
                          <a:cs typeface="Calibri" panose="020F0502020204030204" charset="0"/>
                        </a:rPr>
                        <a:t>database</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Jim</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Greatwall</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Changsha</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FF0000"/>
                          </a:solidFill>
                          <a:latin typeface="Calibri" panose="020F0502020204030204" charset="0"/>
                          <a:cs typeface="Calibri" panose="020F0502020204030204" charset="0"/>
                        </a:rPr>
                        <a:t>foreign key</a:t>
                      </a:r>
                      <a:endParaRPr lang="en-US" altLang="en-US" sz="2000" b="1">
                        <a:solidFill>
                          <a:srgbClr val="FF0000"/>
                        </a:solidFill>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35280">
                <a:tc>
                  <a:txBody>
                    <a:bodyPr/>
                    <a:lstStyle/>
                    <a:p>
                      <a:pPr indent="0" algn="ctr">
                        <a:buNone/>
                      </a:pPr>
                      <a:r>
                        <a:rPr lang="en-US" sz="2000" b="0">
                          <a:latin typeface="Calibri" panose="020F0502020204030204" charset="0"/>
                          <a:cs typeface="Calibri" panose="020F0502020204030204" charset="0"/>
                        </a:rPr>
                        <a:t>database</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FF"/>
                          </a:solidFill>
                          <a:latin typeface="Calibri" panose="020F0502020204030204" charset="0"/>
                          <a:cs typeface="Calibri" panose="020F0502020204030204" charset="0"/>
                        </a:rPr>
                        <a:t>Tom</a:t>
                      </a:r>
                      <a:endParaRPr lang="en-US" altLang="en-US" sz="2000" b="1">
                        <a:solidFill>
                          <a:srgbClr val="0000FF"/>
                        </a:solidFill>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Greatwall</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Changsha</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relation</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35280">
                <a:tc>
                  <a:txBody>
                    <a:bodyPr/>
                    <a:lstStyle/>
                    <a:p>
                      <a:pPr indent="0" algn="ctr">
                        <a:buNone/>
                      </a:pPr>
                      <a:r>
                        <a:rPr lang="en-US" sz="2000" b="0">
                          <a:latin typeface="Calibri" panose="020F0502020204030204" charset="0"/>
                          <a:cs typeface="Calibri" panose="020F0502020204030204" charset="0"/>
                        </a:rPr>
                        <a:t>database</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FF"/>
                          </a:solidFill>
                          <a:latin typeface="Calibri" panose="020F0502020204030204" charset="0"/>
                          <a:cs typeface="Calibri" panose="020F0502020204030204" charset="0"/>
                        </a:rPr>
                        <a:t>Tom</a:t>
                      </a:r>
                      <a:endParaRPr lang="en-US" altLang="en-US" sz="2000" b="1">
                        <a:solidFill>
                          <a:srgbClr val="0000FF"/>
                        </a:solidFill>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Greatwall</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Changsha</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 record</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335280">
                <a:tc>
                  <a:txBody>
                    <a:bodyPr/>
                    <a:lstStyle/>
                    <a:p>
                      <a:pPr indent="0" algn="ctr">
                        <a:buNone/>
                      </a:pPr>
                      <a:r>
                        <a:rPr lang="en-US" sz="2000" b="0">
                          <a:latin typeface="Calibri" panose="020F0502020204030204" charset="0"/>
                          <a:cs typeface="Calibri" panose="020F0502020204030204" charset="0"/>
                        </a:rPr>
                        <a:t>database</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FF"/>
                          </a:solidFill>
                          <a:latin typeface="Calibri" panose="020F0502020204030204" charset="0"/>
                          <a:cs typeface="Calibri" panose="020F0502020204030204" charset="0"/>
                        </a:rPr>
                        <a:t>Tom</a:t>
                      </a:r>
                      <a:endParaRPr lang="en-US" altLang="en-US" sz="2000" b="1">
                        <a:solidFill>
                          <a:srgbClr val="0000FF"/>
                        </a:solidFill>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Greatwall</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Changsha</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foreign key</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335280">
                <a:tc>
                  <a:txBody>
                    <a:bodyPr/>
                    <a:lstStyle/>
                    <a:p>
                      <a:pPr indent="0" algn="ctr">
                        <a:buNone/>
                      </a:pPr>
                      <a:r>
                        <a:rPr lang="en-US" sz="2000" b="0">
                          <a:latin typeface="Calibri" panose="020F0502020204030204" charset="0"/>
                          <a:cs typeface="Calibri" panose="020F0502020204030204" charset="0"/>
                        </a:rPr>
                        <a:t>database</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Phillipe</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Greatwall</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Changsha</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FF"/>
                          </a:solidFill>
                          <a:latin typeface="Calibri" panose="020F0502020204030204" charset="0"/>
                          <a:cs typeface="Calibri" panose="020F0502020204030204" charset="0"/>
                        </a:rPr>
                        <a:t>relation</a:t>
                      </a:r>
                      <a:endParaRPr lang="en-US" altLang="en-US" sz="2000" b="1">
                        <a:solidFill>
                          <a:srgbClr val="0000FF"/>
                        </a:solidFill>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335280">
                <a:tc>
                  <a:txBody>
                    <a:bodyPr/>
                    <a:lstStyle/>
                    <a:p>
                      <a:pPr indent="0" algn="ctr">
                        <a:buNone/>
                      </a:pPr>
                      <a:r>
                        <a:rPr lang="en-US" sz="2000" b="0">
                          <a:latin typeface="Calibri" panose="020F0502020204030204" charset="0"/>
                          <a:cs typeface="Calibri" panose="020F0502020204030204" charset="0"/>
                        </a:rPr>
                        <a:t>database</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Phillipe</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Greatwall</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Changsha</a:t>
                      </a:r>
                      <a:endParaRPr lang="en-US" altLang="en-US" sz="2000" b="0">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FF"/>
                          </a:solidFill>
                          <a:latin typeface="Calibri" panose="020F0502020204030204" charset="0"/>
                          <a:cs typeface="Calibri" panose="020F0502020204030204" charset="0"/>
                        </a:rPr>
                        <a:t> record</a:t>
                      </a:r>
                      <a:endParaRPr lang="en-US" altLang="en-US" sz="2000" b="1">
                        <a:solidFill>
                          <a:srgbClr val="0000FF"/>
                        </a:solidFill>
                        <a:latin typeface="Calibri" panose="020F0502020204030204" charset="0"/>
                        <a:ea typeface="Calibri" panose="020F0502020204030204" charset="0"/>
                        <a:cs typeface="Calibri" panose="020F0502020204030204" charset="0"/>
                      </a:endParaRPr>
                    </a:p>
                  </a:txBody>
                  <a:tcPr marL="17779"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335280">
                <a:tc>
                  <a:txBody>
                    <a:bodyPr/>
                    <a:lstStyle/>
                    <a:p>
                      <a:pPr indent="0" algn="ctr">
                        <a:buNone/>
                      </a:pPr>
                      <a:r>
                        <a:rPr lang="en-US" sz="2000" b="0">
                          <a:latin typeface="Calibri" panose="020F0502020204030204" charset="0"/>
                          <a:cs typeface="Calibri" panose="020F0502020204030204" charset="0"/>
                        </a:rPr>
                        <a:t>database</a:t>
                      </a:r>
                      <a:endParaRPr lang="en-US" altLang="en-US" sz="2000" b="0">
                        <a:latin typeface="Calibri" panose="020F0502020204030204" charset="0"/>
                        <a:ea typeface="Calibri" panose="020F0502020204030204" charset="0"/>
                        <a:cs typeface="Calibri" panose="020F05020202040302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Phillipe</a:t>
                      </a:r>
                      <a:endParaRPr lang="en-US" altLang="en-US" sz="2000" b="0">
                        <a:latin typeface="Calibri" panose="020F0502020204030204" charset="0"/>
                        <a:ea typeface="Calibri" panose="020F0502020204030204" charset="0"/>
                        <a:cs typeface="Calibri" panose="020F05020202040302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Greatwall</a:t>
                      </a:r>
                      <a:endParaRPr lang="en-US" altLang="en-US" sz="2000" b="0">
                        <a:latin typeface="Calibri" panose="020F0502020204030204" charset="0"/>
                        <a:ea typeface="Calibri" panose="020F0502020204030204" charset="0"/>
                        <a:cs typeface="Calibri" panose="020F05020202040302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Calibri" panose="020F0502020204030204" charset="0"/>
                          <a:cs typeface="Calibri" panose="020F0502020204030204" charset="0"/>
                        </a:rPr>
                        <a:t>Changsha</a:t>
                      </a:r>
                      <a:endParaRPr lang="en-US" altLang="en-US" sz="2000" b="0">
                        <a:latin typeface="Calibri" panose="020F0502020204030204" charset="0"/>
                        <a:ea typeface="Calibri" panose="020F0502020204030204" charset="0"/>
                        <a:cs typeface="Calibri" panose="020F05020202040302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FF"/>
                          </a:solidFill>
                          <a:latin typeface="Calibri" panose="020F0502020204030204" charset="0"/>
                          <a:cs typeface="Calibri" panose="020F0502020204030204" charset="0"/>
                        </a:rPr>
                        <a:t>foreign key</a:t>
                      </a:r>
                      <a:endParaRPr lang="en-US" altLang="en-US" sz="2000" b="1">
                        <a:solidFill>
                          <a:srgbClr val="0000FF"/>
                        </a:solidFill>
                        <a:latin typeface="Calibri" panose="020F0502020204030204" charset="0"/>
                        <a:ea typeface="Calibri" panose="020F0502020204030204" charset="0"/>
                        <a:cs typeface="Calibri" panose="020F05020202040302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bl>
          </a:graphicData>
        </a:graphic>
      </p:graphicFrame>
      <p:sp>
        <p:nvSpPr>
          <p:cNvPr id="3" name="文本框 2"/>
          <p:cNvSpPr txBox="1"/>
          <p:nvPr/>
        </p:nvSpPr>
        <p:spPr>
          <a:xfrm>
            <a:off x="6300470" y="1628775"/>
            <a:ext cx="2795270" cy="1837690"/>
          </a:xfrm>
          <a:prstGeom prst="rect">
            <a:avLst/>
          </a:prstGeom>
          <a:noFill/>
        </p:spPr>
        <p:txBody>
          <a:bodyPr wrap="square" rtlCol="0">
            <a:spAutoFit/>
          </a:bodyPr>
          <a:lstStyle/>
          <a:p>
            <a:pPr>
              <a:lnSpc>
                <a:spcPct val="100000"/>
              </a:lnSpc>
              <a:spcBef>
                <a:spcPts val="0"/>
              </a:spcBef>
              <a:spcAft>
                <a:spcPts val="2100"/>
              </a:spcAft>
            </a:pPr>
            <a:r>
              <a:rPr lang="zh-CN" altLang="en-US" b="1">
                <a:latin typeface="微软雅黑" panose="020B0503020204020204" charset="-122"/>
                <a:ea typeface="微软雅黑" panose="020B0503020204020204" charset="-122"/>
              </a:rPr>
              <a:t>这个表的主键由三个字段构成：</a:t>
            </a:r>
          </a:p>
          <a:p>
            <a:r>
              <a:rPr lang="en-US" altLang="zh-CN" b="1">
                <a:latin typeface="微软雅黑" panose="020B0503020204020204" charset="-122"/>
                <a:ea typeface="微软雅黑" panose="020B0503020204020204" charset="-122"/>
              </a:rPr>
              <a:t>(title</a:t>
            </a:r>
            <a:r>
              <a:rPr lang="zh-CN" altLang="en-US" b="1">
                <a:latin typeface="微软雅黑" panose="020B0503020204020204" charset="-122"/>
                <a:ea typeface="微软雅黑" panose="020B0503020204020204" charset="-122"/>
              </a:rPr>
              <a:t>，</a:t>
            </a:r>
            <a:r>
              <a:rPr lang="en-US" altLang="zh-CN" b="1">
                <a:latin typeface="微软雅黑" panose="020B0503020204020204" charset="-122"/>
                <a:ea typeface="微软雅黑" panose="020B0503020204020204" charset="-122"/>
              </a:rPr>
              <a:t>author</a:t>
            </a:r>
            <a:r>
              <a:rPr lang="zh-CN" altLang="en-US" b="1">
                <a:latin typeface="微软雅黑" panose="020B0503020204020204" charset="-122"/>
                <a:ea typeface="微软雅黑" panose="020B0503020204020204" charset="-122"/>
              </a:rPr>
              <a:t>，</a:t>
            </a:r>
            <a:r>
              <a:rPr lang="en-US" altLang="zh-CN" b="1">
                <a:latin typeface="微软雅黑" panose="020B0503020204020204" charset="-122"/>
                <a:ea typeface="微软雅黑" panose="020B0503020204020204" charset="-122"/>
              </a:rPr>
              <a:t>keword)</a:t>
            </a:r>
          </a:p>
        </p:txBody>
      </p:sp>
    </p:spTree>
    <p:extLst>
      <p:ext uri="{BB962C8B-B14F-4D97-AF65-F5344CB8AC3E}">
        <p14:creationId xmlns:p14="http://schemas.microsoft.com/office/powerpoint/2010/main" val="9912670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p:nvPr>
        </p:nvSpPr>
        <p:spPr/>
        <p:txBody>
          <a:bodyPr vert="horz" wrap="square" lIns="91440" tIns="45720" rIns="91440" bIns="45720" anchor="ctr"/>
          <a:lstStyle/>
          <a:p>
            <a:pPr eaLnBrk="1" hangingPunct="1"/>
            <a:r>
              <a:rPr lang="zh-CN" altLang="en-US" dirty="0"/>
              <a:t>关系的属性之间存在的依赖</a:t>
            </a:r>
          </a:p>
        </p:txBody>
      </p:sp>
      <p:graphicFrame>
        <p:nvGraphicFramePr>
          <p:cNvPr id="53301" name="Group 53"/>
          <p:cNvGraphicFramePr>
            <a:graphicFrameLocks noGrp="1"/>
          </p:cNvGraphicFramePr>
          <p:nvPr>
            <p:custDataLst>
              <p:tags r:id="rId1"/>
            </p:custDataLst>
          </p:nvPr>
        </p:nvGraphicFramePr>
        <p:xfrm>
          <a:off x="650240" y="2699385"/>
          <a:ext cx="7190740" cy="806450"/>
        </p:xfrm>
        <a:graphic>
          <a:graphicData uri="http://schemas.openxmlformats.org/drawingml/2006/table">
            <a:tbl>
              <a:tblPr/>
              <a:tblGrid>
                <a:gridCol w="1143000">
                  <a:extLst>
                    <a:ext uri="{9D8B030D-6E8A-4147-A177-3AD203B41FA5}">
                      <a16:colId xmlns:a16="http://schemas.microsoft.com/office/drawing/2014/main" val="20000"/>
                    </a:ext>
                  </a:extLst>
                </a:gridCol>
                <a:gridCol w="1353185">
                  <a:extLst>
                    <a:ext uri="{9D8B030D-6E8A-4147-A177-3AD203B41FA5}">
                      <a16:colId xmlns:a16="http://schemas.microsoft.com/office/drawing/2014/main" val="20001"/>
                    </a:ext>
                  </a:extLst>
                </a:gridCol>
                <a:gridCol w="1778635">
                  <a:extLst>
                    <a:ext uri="{9D8B030D-6E8A-4147-A177-3AD203B41FA5}">
                      <a16:colId xmlns:a16="http://schemas.microsoft.com/office/drawing/2014/main" val="20002"/>
                    </a:ext>
                  </a:extLst>
                </a:gridCol>
                <a:gridCol w="1437005">
                  <a:extLst>
                    <a:ext uri="{9D8B030D-6E8A-4147-A177-3AD203B41FA5}">
                      <a16:colId xmlns:a16="http://schemas.microsoft.com/office/drawing/2014/main" val="20003"/>
                    </a:ext>
                  </a:extLst>
                </a:gridCol>
                <a:gridCol w="1478915">
                  <a:extLst>
                    <a:ext uri="{9D8B030D-6E8A-4147-A177-3AD203B41FA5}">
                      <a16:colId xmlns:a16="http://schemas.microsoft.com/office/drawing/2014/main" val="20004"/>
                    </a:ext>
                  </a:extLst>
                </a:gridCol>
              </a:tblGrid>
              <a:tr h="8064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微软雅黑" panose="020B0503020204020204" charset="-122"/>
                          <a:ea typeface="微软雅黑" panose="020B0503020204020204" charset="-122"/>
                        </a:rPr>
                        <a:t>title</a:t>
                      </a:r>
                    </a:p>
                  </a:txBody>
                  <a:tcPr marT="45775" marB="457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微软雅黑" panose="020B0503020204020204" charset="-122"/>
                          <a:ea typeface="微软雅黑" panose="020B0503020204020204" charset="-122"/>
                        </a:rPr>
                        <a:t>author</a:t>
                      </a: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微软雅黑" panose="020B0503020204020204" charset="-122"/>
                          <a:ea typeface="微软雅黑" panose="020B0503020204020204" charset="-122"/>
                        </a:rPr>
                        <a:t>keyword</a:t>
                      </a: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微软雅黑" panose="020B0503020204020204" charset="-122"/>
                          <a:ea typeface="微软雅黑" panose="020B0503020204020204" charset="-122"/>
                        </a:rPr>
                        <a:t>p_name</a:t>
                      </a: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lang="en-US" altLang="zh-CN" sz="2000" b="1" i="0" u="none" baseline="0">
                          <a:solidFill>
                            <a:schemeClr val="tx1"/>
                          </a:solidFill>
                          <a:latin typeface="微软雅黑" panose="020B0503020204020204" charset="-122"/>
                          <a:ea typeface="微软雅黑" panose="020B0503020204020204" charset="-122"/>
                        </a:rPr>
                        <a:t>p_branch</a:t>
                      </a:r>
                      <a:endParaRPr kumimoji="1" lang="en-US" altLang="zh-CN" sz="20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6592" name="Text Box 51"/>
          <p:cNvSpPr txBox="1"/>
          <p:nvPr/>
        </p:nvSpPr>
        <p:spPr>
          <a:xfrm>
            <a:off x="726440" y="2232660"/>
            <a:ext cx="910590" cy="423545"/>
          </a:xfrm>
          <a:prstGeom prst="rect">
            <a:avLst/>
          </a:prstGeom>
          <a:noFill/>
          <a:ln w="9525">
            <a:noFill/>
          </a:ln>
        </p:spPr>
        <p:txBody>
          <a:bodyPr wrap="none">
            <a:spAutoFit/>
          </a:bodyPr>
          <a:lstStyle/>
          <a:p>
            <a:pPr>
              <a:lnSpc>
                <a:spcPct val="90000"/>
              </a:lnSpc>
              <a:spcBef>
                <a:spcPct val="20000"/>
              </a:spcBef>
            </a:pPr>
            <a:r>
              <a:rPr lang="en-US" altLang="zh-CN" b="1" dirty="0">
                <a:latin typeface="Arial" panose="020B0604020202020204" pitchFamily="34" charset="0"/>
                <a:cs typeface="Arial" panose="020B0604020202020204" pitchFamily="34" charset="0"/>
              </a:rPr>
              <a:t>book</a:t>
            </a:r>
          </a:p>
        </p:txBody>
      </p:sp>
      <p:sp>
        <p:nvSpPr>
          <p:cNvPr id="66602" name="Freeform 64"/>
          <p:cNvSpPr/>
          <p:nvPr/>
        </p:nvSpPr>
        <p:spPr>
          <a:xfrm>
            <a:off x="1085850" y="3568065"/>
            <a:ext cx="6403340" cy="457200"/>
          </a:xfrm>
          <a:custGeom>
            <a:avLst/>
            <a:gdLst>
              <a:gd name="txL" fmla="*/ 0 w 576"/>
              <a:gd name="txT" fmla="*/ 0 h 288"/>
              <a:gd name="txR" fmla="*/ 576 w 576"/>
              <a:gd name="txB" fmla="*/ 288 h 288"/>
            </a:gdLst>
            <a:ahLst/>
            <a:cxnLst>
              <a:cxn ang="0">
                <a:pos x="0" y="0"/>
              </a:cxn>
              <a:cxn ang="0">
                <a:pos x="0" y="725805000"/>
              </a:cxn>
              <a:cxn ang="0">
                <a:pos x="2147483647" y="725805000"/>
              </a:cxn>
              <a:cxn ang="0">
                <a:pos x="2147483647" y="0"/>
              </a:cxn>
            </a:cxnLst>
            <a:rect l="txL" t="txT" r="txR" b="txB"/>
            <a:pathLst>
              <a:path w="576" h="288">
                <a:moveTo>
                  <a:pt x="0" y="0"/>
                </a:moveTo>
                <a:lnTo>
                  <a:pt x="0" y="288"/>
                </a:lnTo>
                <a:lnTo>
                  <a:pt x="576" y="288"/>
                </a:lnTo>
                <a:lnTo>
                  <a:pt x="576" y="0"/>
                </a:lnTo>
              </a:path>
            </a:pathLst>
          </a:custGeom>
          <a:noFill/>
          <a:ln w="9525" cap="flat" cmpd="sng">
            <a:solidFill>
              <a:schemeClr val="tx1">
                <a:alpha val="100000"/>
              </a:schemeClr>
            </a:solidFill>
            <a:prstDash val="solid"/>
            <a:round/>
            <a:headEnd type="none" w="med" len="med"/>
            <a:tailEnd type="triangle" w="med" len="lg"/>
          </a:ln>
        </p:spPr>
        <p:txBody>
          <a:bodyPr/>
          <a:lstStyle/>
          <a:p>
            <a:endParaRPr lang="zh-CN" altLang="en-US"/>
          </a:p>
        </p:txBody>
      </p:sp>
      <p:sp>
        <p:nvSpPr>
          <p:cNvPr id="66603" name="Line 65"/>
          <p:cNvSpPr/>
          <p:nvPr/>
        </p:nvSpPr>
        <p:spPr>
          <a:xfrm flipV="1">
            <a:off x="5787390" y="3581083"/>
            <a:ext cx="0" cy="4318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66604" name="Line 66"/>
          <p:cNvSpPr/>
          <p:nvPr/>
        </p:nvSpPr>
        <p:spPr>
          <a:xfrm flipH="1">
            <a:off x="3806825" y="3593465"/>
            <a:ext cx="0" cy="431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6608" name="Text Box 70"/>
          <p:cNvSpPr txBox="1"/>
          <p:nvPr/>
        </p:nvSpPr>
        <p:spPr>
          <a:xfrm>
            <a:off x="1172210" y="4727575"/>
            <a:ext cx="704850" cy="457200"/>
          </a:xfrm>
          <a:prstGeom prst="rect">
            <a:avLst/>
          </a:prstGeom>
          <a:noFill/>
          <a:ln w="9525">
            <a:noFill/>
          </a:ln>
        </p:spPr>
        <p:txBody>
          <a:bodyPr wrap="none">
            <a:spAutoFit/>
          </a:bodyPr>
          <a:lstStyle/>
          <a:p>
            <a:r>
              <a:rPr lang="en-US" altLang="zh-CN" dirty="0">
                <a:latin typeface="Comic Sans MS" panose="030F0702030302020204" pitchFamily="66" charset="0"/>
              </a:rPr>
              <a:t>fd2</a:t>
            </a:r>
          </a:p>
        </p:txBody>
      </p:sp>
      <p:sp>
        <p:nvSpPr>
          <p:cNvPr id="66609" name="Text Box 71"/>
          <p:cNvSpPr txBox="1"/>
          <p:nvPr/>
        </p:nvSpPr>
        <p:spPr>
          <a:xfrm>
            <a:off x="7924165" y="3568065"/>
            <a:ext cx="654050" cy="423545"/>
          </a:xfrm>
          <a:prstGeom prst="rect">
            <a:avLst/>
          </a:prstGeom>
          <a:noFill/>
          <a:ln w="9525">
            <a:noFill/>
          </a:ln>
        </p:spPr>
        <p:txBody>
          <a:bodyPr wrap="none">
            <a:spAutoFit/>
          </a:bodyPr>
          <a:lstStyle/>
          <a:p>
            <a:pPr>
              <a:lnSpc>
                <a:spcPct val="90000"/>
              </a:lnSpc>
              <a:spcBef>
                <a:spcPct val="20000"/>
              </a:spcBef>
            </a:pPr>
            <a:r>
              <a:rPr lang="en-US" altLang="zh-CN" dirty="0">
                <a:latin typeface="Comic Sans MS" panose="030F0702030302020204" pitchFamily="66" charset="0"/>
              </a:rPr>
              <a:t>fd1</a:t>
            </a:r>
            <a:endParaRPr lang="en-US" altLang="zh-CN" dirty="0">
              <a:latin typeface="Times New Roman" panose="02020603050405020304" pitchFamily="18" charset="0"/>
            </a:endParaRPr>
          </a:p>
        </p:txBody>
      </p:sp>
      <p:sp>
        <p:nvSpPr>
          <p:cNvPr id="2" name="Freeform 67"/>
          <p:cNvSpPr/>
          <p:nvPr/>
        </p:nvSpPr>
        <p:spPr>
          <a:xfrm>
            <a:off x="1085850" y="4163695"/>
            <a:ext cx="6324600" cy="457200"/>
          </a:xfrm>
          <a:custGeom>
            <a:avLst/>
            <a:gdLst>
              <a:gd name="txL" fmla="*/ 0 w 576"/>
              <a:gd name="txT" fmla="*/ 0 h 288"/>
              <a:gd name="txR" fmla="*/ 576 w 576"/>
              <a:gd name="txB" fmla="*/ 288 h 288"/>
            </a:gdLst>
            <a:ahLst/>
            <a:cxnLst>
              <a:cxn ang="0">
                <a:pos x="0" y="0"/>
              </a:cxn>
              <a:cxn ang="0">
                <a:pos x="0" y="725805000"/>
              </a:cxn>
              <a:cxn ang="0">
                <a:pos x="2147483647" y="725805000"/>
              </a:cxn>
              <a:cxn ang="0">
                <a:pos x="2147483647" y="0"/>
              </a:cxn>
            </a:cxnLst>
            <a:rect l="txL" t="txT" r="txR" b="txB"/>
            <a:pathLst>
              <a:path w="576" h="288">
                <a:moveTo>
                  <a:pt x="0" y="0"/>
                </a:moveTo>
                <a:lnTo>
                  <a:pt x="0" y="288"/>
                </a:lnTo>
                <a:lnTo>
                  <a:pt x="576" y="288"/>
                </a:lnTo>
                <a:lnTo>
                  <a:pt x="576" y="0"/>
                </a:lnTo>
              </a:path>
            </a:pathLst>
          </a:custGeom>
          <a:noFill/>
          <a:ln w="9525" cap="flat" cmpd="sng">
            <a:solidFill>
              <a:schemeClr val="tx1">
                <a:alpha val="100000"/>
              </a:schemeClr>
            </a:solidFill>
            <a:prstDash val="solid"/>
            <a:round/>
            <a:headEnd type="none" w="med" len="med"/>
            <a:tailEnd type="triangle" w="med" len="lg"/>
          </a:ln>
        </p:spPr>
        <p:txBody>
          <a:bodyPr/>
          <a:lstStyle/>
          <a:p>
            <a:endParaRPr lang="zh-CN" altLang="en-US"/>
          </a:p>
        </p:txBody>
      </p:sp>
      <p:sp>
        <p:nvSpPr>
          <p:cNvPr id="4" name="Line 66"/>
          <p:cNvSpPr/>
          <p:nvPr/>
        </p:nvSpPr>
        <p:spPr>
          <a:xfrm flipH="1">
            <a:off x="2570480" y="3576955"/>
            <a:ext cx="0" cy="431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 name="Line 65"/>
          <p:cNvSpPr/>
          <p:nvPr/>
        </p:nvSpPr>
        <p:spPr>
          <a:xfrm flipV="1">
            <a:off x="5797550" y="4138613"/>
            <a:ext cx="0" cy="4318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Tree>
    <p:extLst>
      <p:ext uri="{BB962C8B-B14F-4D97-AF65-F5344CB8AC3E}">
        <p14:creationId xmlns:p14="http://schemas.microsoft.com/office/powerpoint/2010/main" val="25740110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439453" y="201842"/>
            <a:ext cx="8458200" cy="838200"/>
          </a:xfrm>
        </p:spPr>
        <p:txBody>
          <a:bodyPr/>
          <a:lstStyle/>
          <a:p>
            <a:pPr eaLnBrk="1" hangingPunct="1">
              <a:defRPr/>
            </a:pPr>
            <a:r>
              <a:rPr lang="zh-CN" altLang="en-US" sz="3600" dirty="0"/>
              <a:t>假设：当前的</a:t>
            </a:r>
            <a:r>
              <a:rPr lang="zh-CN" altLang="en-US" sz="3600" dirty="0">
                <a:highlight>
                  <a:srgbClr val="FFFF00"/>
                </a:highlight>
              </a:rPr>
              <a:t>学生信息管理设计</a:t>
            </a:r>
            <a:endParaRPr lang="en-US" altLang="zh-CN" sz="3600" dirty="0">
              <a:highlight>
                <a:srgbClr val="FFFF00"/>
              </a:highlight>
            </a:endParaRPr>
          </a:p>
        </p:txBody>
      </p:sp>
      <p:graphicFrame>
        <p:nvGraphicFramePr>
          <p:cNvPr id="168968" name="Group 8"/>
          <p:cNvGraphicFramePr>
            <a:graphicFrameLocks noGrp="1"/>
          </p:cNvGraphicFramePr>
          <p:nvPr/>
        </p:nvGraphicFramePr>
        <p:xfrm>
          <a:off x="250825" y="5503863"/>
          <a:ext cx="8640763" cy="518160"/>
        </p:xfrm>
        <a:graphic>
          <a:graphicData uri="http://schemas.openxmlformats.org/drawingml/2006/table">
            <a:tbl>
              <a:tblPr/>
              <a:tblGrid>
                <a:gridCol w="144145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1133475">
                  <a:extLst>
                    <a:ext uri="{9D8B030D-6E8A-4147-A177-3AD203B41FA5}">
                      <a16:colId xmlns:a16="http://schemas.microsoft.com/office/drawing/2014/main" val="20002"/>
                    </a:ext>
                  </a:extLst>
                </a:gridCol>
                <a:gridCol w="277813">
                  <a:extLst>
                    <a:ext uri="{9D8B030D-6E8A-4147-A177-3AD203B41FA5}">
                      <a16:colId xmlns:a16="http://schemas.microsoft.com/office/drawing/2014/main" val="20003"/>
                    </a:ext>
                  </a:extLst>
                </a:gridCol>
                <a:gridCol w="1163637">
                  <a:extLst>
                    <a:ext uri="{9D8B030D-6E8A-4147-A177-3AD203B41FA5}">
                      <a16:colId xmlns:a16="http://schemas.microsoft.com/office/drawing/2014/main" val="20004"/>
                    </a:ext>
                  </a:extLst>
                </a:gridCol>
                <a:gridCol w="249238">
                  <a:extLst>
                    <a:ext uri="{9D8B030D-6E8A-4147-A177-3AD203B41FA5}">
                      <a16:colId xmlns:a16="http://schemas.microsoft.com/office/drawing/2014/main" val="20005"/>
                    </a:ext>
                  </a:extLst>
                </a:gridCol>
                <a:gridCol w="1190625">
                  <a:extLst>
                    <a:ext uri="{9D8B030D-6E8A-4147-A177-3AD203B41FA5}">
                      <a16:colId xmlns:a16="http://schemas.microsoft.com/office/drawing/2014/main" val="20006"/>
                    </a:ext>
                  </a:extLst>
                </a:gridCol>
                <a:gridCol w="306387">
                  <a:extLst>
                    <a:ext uri="{9D8B030D-6E8A-4147-A177-3AD203B41FA5}">
                      <a16:colId xmlns:a16="http://schemas.microsoft.com/office/drawing/2014/main" val="20007"/>
                    </a:ext>
                  </a:extLst>
                </a:gridCol>
                <a:gridCol w="1133475">
                  <a:extLst>
                    <a:ext uri="{9D8B030D-6E8A-4147-A177-3AD203B41FA5}">
                      <a16:colId xmlns:a16="http://schemas.microsoft.com/office/drawing/2014/main" val="20008"/>
                    </a:ext>
                  </a:extLst>
                </a:gridCol>
                <a:gridCol w="277813">
                  <a:extLst>
                    <a:ext uri="{9D8B030D-6E8A-4147-A177-3AD203B41FA5}">
                      <a16:colId xmlns:a16="http://schemas.microsoft.com/office/drawing/2014/main" val="20009"/>
                    </a:ext>
                  </a:extLst>
                </a:gridCol>
                <a:gridCol w="1162050">
                  <a:extLst>
                    <a:ext uri="{9D8B030D-6E8A-4147-A177-3AD203B41FA5}">
                      <a16:colId xmlns:a16="http://schemas.microsoft.com/office/drawing/2014/main" val="20010"/>
                    </a:ext>
                  </a:extLst>
                </a:gridCol>
              </a:tblGrid>
              <a:tr h="2317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rPr>
                        <a:t>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SN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SD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folHlink"/>
                          </a:solidFill>
                          <a:effectLst>
                            <a:outerShdw blurRad="38100" dist="38100" dir="2700000" algn="tl">
                              <a:srgbClr val="C0C0C0"/>
                            </a:outerShdw>
                          </a:effectLst>
                          <a:latin typeface="Tahoma" pitchFamily="34" charset="0"/>
                          <a:ea typeface="隶书" pitchFamily="49" charset="-122"/>
                        </a:rPr>
                        <a:t>DEAN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8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rPr>
                        <a: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folHlink"/>
                          </a:solidFill>
                          <a:effectLst>
                            <a:outerShdw blurRad="38100" dist="38100" dir="2700000" algn="tl">
                              <a:srgbClr val="C0C0C0"/>
                            </a:outerShdw>
                          </a:effectLst>
                          <a:latin typeface="Tahoma" pitchFamily="34" charset="0"/>
                          <a:ea typeface="隶书" pitchFamily="49" charset="-122"/>
                        </a:rPr>
                        <a:t>G</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4791" name="AutoShape 54"/>
          <p:cNvCxnSpPr>
            <a:cxnSpLocks noChangeShapeType="1"/>
          </p:cNvCxnSpPr>
          <p:nvPr/>
        </p:nvCxnSpPr>
        <p:spPr bwMode="auto">
          <a:xfrm rot="5400000" flipV="1">
            <a:off x="1766888" y="4708525"/>
            <a:ext cx="1587" cy="1592263"/>
          </a:xfrm>
          <a:prstGeom prst="bentConnector3">
            <a:avLst>
              <a:gd name="adj1" fmla="val -14400005"/>
            </a:avLst>
          </a:prstGeom>
          <a:noFill/>
          <a:ln w="9525">
            <a:solidFill>
              <a:schemeClr val="tx1"/>
            </a:solidFill>
            <a:miter lim="800000"/>
            <a:headEnd/>
            <a:tailEnd type="triangle" w="med" len="med"/>
          </a:ln>
        </p:spPr>
      </p:cxnSp>
      <p:cxnSp>
        <p:nvCxnSpPr>
          <p:cNvPr id="74792" name="AutoShape 56"/>
          <p:cNvCxnSpPr>
            <a:cxnSpLocks noChangeShapeType="1"/>
          </p:cNvCxnSpPr>
          <p:nvPr/>
        </p:nvCxnSpPr>
        <p:spPr bwMode="auto">
          <a:xfrm rot="16200000" flipH="1">
            <a:off x="4640263" y="2352675"/>
            <a:ext cx="1587" cy="7339013"/>
          </a:xfrm>
          <a:prstGeom prst="bentConnector3">
            <a:avLst>
              <a:gd name="adj1" fmla="val 30500009"/>
            </a:avLst>
          </a:prstGeom>
          <a:noFill/>
          <a:ln w="9525">
            <a:solidFill>
              <a:schemeClr val="tx1"/>
            </a:solidFill>
            <a:miter lim="800000"/>
            <a:headEnd/>
            <a:tailEnd type="triangle" w="med" len="med"/>
          </a:ln>
        </p:spPr>
      </p:cxnSp>
      <p:cxnSp>
        <p:nvCxnSpPr>
          <p:cNvPr id="74793" name="AutoShape 57"/>
          <p:cNvCxnSpPr>
            <a:cxnSpLocks noChangeShapeType="1"/>
          </p:cNvCxnSpPr>
          <p:nvPr/>
        </p:nvCxnSpPr>
        <p:spPr bwMode="auto">
          <a:xfrm rot="16200000" flipH="1">
            <a:off x="7596982" y="5309394"/>
            <a:ext cx="1587" cy="1425575"/>
          </a:xfrm>
          <a:prstGeom prst="bentConnector3">
            <a:avLst>
              <a:gd name="adj1" fmla="val 30400009"/>
            </a:avLst>
          </a:prstGeom>
          <a:noFill/>
          <a:ln w="9525">
            <a:solidFill>
              <a:schemeClr val="tx1"/>
            </a:solidFill>
            <a:miter lim="800000"/>
            <a:headEnd/>
            <a:tailEnd type="triangle" w="med" len="med"/>
          </a:ln>
        </p:spPr>
      </p:cxnSp>
      <p:cxnSp>
        <p:nvCxnSpPr>
          <p:cNvPr id="74794" name="AutoShape 58"/>
          <p:cNvCxnSpPr>
            <a:cxnSpLocks noChangeShapeType="1"/>
          </p:cNvCxnSpPr>
          <p:nvPr/>
        </p:nvCxnSpPr>
        <p:spPr bwMode="auto">
          <a:xfrm rot="10800000" flipH="1" flipV="1">
            <a:off x="250825" y="5762625"/>
            <a:ext cx="3740150" cy="258763"/>
          </a:xfrm>
          <a:prstGeom prst="bentConnector4">
            <a:avLst>
              <a:gd name="adj1" fmla="val -4079"/>
              <a:gd name="adj2" fmla="val 188343"/>
            </a:avLst>
          </a:prstGeom>
          <a:noFill/>
          <a:ln w="9525">
            <a:solidFill>
              <a:schemeClr val="tx1"/>
            </a:solidFill>
            <a:miter lim="800000"/>
            <a:headEnd/>
            <a:tailEnd type="triangle" w="med" len="med"/>
          </a:ln>
        </p:spPr>
      </p:cxnSp>
      <p:graphicFrame>
        <p:nvGraphicFramePr>
          <p:cNvPr id="169019" name="Group 59"/>
          <p:cNvGraphicFramePr>
            <a:graphicFrameLocks noGrp="1"/>
          </p:cNvGraphicFramePr>
          <p:nvPr/>
        </p:nvGraphicFramePr>
        <p:xfrm>
          <a:off x="1403350" y="1341438"/>
          <a:ext cx="6408738" cy="3200400"/>
        </p:xfrm>
        <a:graphic>
          <a:graphicData uri="http://schemas.openxmlformats.org/drawingml/2006/table">
            <a:tbl>
              <a:tblPr/>
              <a:tblGrid>
                <a:gridCol w="1068388">
                  <a:extLst>
                    <a:ext uri="{9D8B030D-6E8A-4147-A177-3AD203B41FA5}">
                      <a16:colId xmlns:a16="http://schemas.microsoft.com/office/drawing/2014/main" val="20000"/>
                    </a:ext>
                  </a:extLst>
                </a:gridCol>
                <a:gridCol w="1068387">
                  <a:extLst>
                    <a:ext uri="{9D8B030D-6E8A-4147-A177-3AD203B41FA5}">
                      <a16:colId xmlns:a16="http://schemas.microsoft.com/office/drawing/2014/main" val="20001"/>
                    </a:ext>
                  </a:extLst>
                </a:gridCol>
                <a:gridCol w="1068388">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8387">
                  <a:extLst>
                    <a:ext uri="{9D8B030D-6E8A-4147-A177-3AD203B41FA5}">
                      <a16:colId xmlns:a16="http://schemas.microsoft.com/office/drawing/2014/main" val="20004"/>
                    </a:ext>
                  </a:extLst>
                </a:gridCol>
                <a:gridCol w="1068388">
                  <a:extLst>
                    <a:ext uri="{9D8B030D-6E8A-4147-A177-3AD203B41FA5}">
                      <a16:colId xmlns:a16="http://schemas.microsoft.com/office/drawing/2014/main" val="20005"/>
                    </a:ext>
                  </a:extLst>
                </a:gridCol>
              </a:tblGrid>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hlink"/>
                          </a:solidFill>
                          <a:effectLst/>
                          <a:latin typeface="Times New Roman" pitchFamily="18" charset="0"/>
                          <a:ea typeface="楷体_GB2312" pitchFamily="49" charset="-122"/>
                        </a:rPr>
                        <a:t>S#</a:t>
                      </a:r>
                      <a:endParaRPr kumimoji="1" lang="en-US" altLang="zh-CN" sz="2400" b="0" i="0" u="none" strike="noStrike" cap="none" normalizeH="0" baseline="0">
                        <a:ln>
                          <a:noFill/>
                        </a:ln>
                        <a:solidFill>
                          <a:schemeClr val="hlink"/>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folHlink"/>
                          </a:solidFill>
                          <a:effectLst/>
                          <a:latin typeface="Times New Roman" pitchFamily="18" charset="0"/>
                          <a:ea typeface="楷体_GB2312" pitchFamily="49" charset="-122"/>
                        </a:rPr>
                        <a:t>SN</a:t>
                      </a:r>
                      <a:endParaRPr kumimoji="1" lang="en-US" altLang="zh-CN" sz="2400" b="0" i="0" u="none" strike="noStrike" cap="none" normalizeH="0" baseline="0">
                        <a:ln>
                          <a:noFill/>
                        </a:ln>
                        <a:solidFill>
                          <a:schemeClr val="folHlink"/>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folHlink"/>
                          </a:solidFill>
                          <a:effectLst/>
                          <a:latin typeface="Times New Roman" pitchFamily="18" charset="0"/>
                          <a:ea typeface="楷体_GB2312" pitchFamily="49" charset="-122"/>
                        </a:rPr>
                        <a:t>SD</a:t>
                      </a:r>
                      <a:endParaRPr kumimoji="1" lang="en-US" altLang="zh-CN" sz="2400" b="0" i="0" u="none" strike="noStrike" cap="none" normalizeH="0" baseline="0">
                        <a:ln>
                          <a:noFill/>
                        </a:ln>
                        <a:solidFill>
                          <a:schemeClr val="folHlink"/>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folHlink"/>
                          </a:solidFill>
                          <a:effectLst/>
                          <a:latin typeface="Times New Roman" pitchFamily="18" charset="0"/>
                          <a:ea typeface="楷体_GB2312" pitchFamily="49" charset="-122"/>
                        </a:rPr>
                        <a:t>DEAN</a:t>
                      </a:r>
                      <a:endParaRPr kumimoji="1" lang="en-US" altLang="zh-CN" sz="2400" b="0" i="0" u="none" strike="noStrike" cap="none" normalizeH="0" baseline="0">
                        <a:ln>
                          <a:noFill/>
                        </a:ln>
                        <a:solidFill>
                          <a:schemeClr val="folHlink"/>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hlink"/>
                          </a:solidFill>
                          <a:effectLst/>
                          <a:latin typeface="Times New Roman" pitchFamily="18" charset="0"/>
                          <a:ea typeface="楷体_GB2312" pitchFamily="49" charset="-122"/>
                        </a:rPr>
                        <a:t>C#</a:t>
                      </a:r>
                      <a:endParaRPr kumimoji="1" lang="en-US" altLang="zh-CN" sz="2400" b="0" i="0" u="none" strike="noStrike" cap="none" normalizeH="0" baseline="0">
                        <a:ln>
                          <a:noFill/>
                        </a:ln>
                        <a:solidFill>
                          <a:schemeClr val="hlink"/>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rgbClr val="98469E"/>
                          </a:solidFill>
                          <a:effectLst/>
                          <a:latin typeface="Times New Roman" pitchFamily="18" charset="0"/>
                          <a:ea typeface="楷体_GB2312" pitchFamily="49" charset="-122"/>
                        </a:rPr>
                        <a:t>G</a:t>
                      </a:r>
                      <a:endParaRPr kumimoji="1" lang="en-US" altLang="zh-CN" sz="2400" b="0" i="0" u="none" strike="noStrike" cap="none" normalizeH="0" baseline="0">
                        <a:ln>
                          <a:noFill/>
                        </a:ln>
                        <a:solidFill>
                          <a:srgbClr val="98469E"/>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S01</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杨明</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D01</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思齐</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C01</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90</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S02</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李婉</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D01</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思齐</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C01</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87</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S01</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杨明</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D01</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思齐</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C02</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92</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S03</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刘海</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D02</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述圣</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C01</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95</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S04</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安然</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D02</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述圣</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C02</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78</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S05</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乐天</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D03</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省身</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C01</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82</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cxnSp>
        <p:nvCxnSpPr>
          <p:cNvPr id="74853" name="AutoShape 118"/>
          <p:cNvCxnSpPr>
            <a:cxnSpLocks noChangeShapeType="1"/>
          </p:cNvCxnSpPr>
          <p:nvPr/>
        </p:nvCxnSpPr>
        <p:spPr bwMode="auto">
          <a:xfrm rot="10800000" flipH="1">
            <a:off x="250825" y="5503863"/>
            <a:ext cx="5165725" cy="258762"/>
          </a:xfrm>
          <a:prstGeom prst="bentConnector4">
            <a:avLst>
              <a:gd name="adj1" fmla="val -1787"/>
              <a:gd name="adj2" fmla="val 320245"/>
            </a:avLst>
          </a:prstGeom>
          <a:noFill/>
          <a:ln w="9525">
            <a:solidFill>
              <a:schemeClr val="tx1"/>
            </a:solidFill>
            <a:miter lim="800000"/>
            <a:headEnd/>
            <a:tailEnd type="triangle" w="med" len="med"/>
          </a:ln>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zh-CN" altLang="en-US"/>
              <a:t>2</a:t>
            </a:r>
            <a:r>
              <a:rPr lang="en-US" altLang="zh-CN"/>
              <a:t>NF</a:t>
            </a:r>
          </a:p>
        </p:txBody>
      </p:sp>
      <p:sp>
        <p:nvSpPr>
          <p:cNvPr id="20483" name="Rectangle 3"/>
          <p:cNvSpPr>
            <a:spLocks noGrp="1" noChangeArrowheads="1"/>
          </p:cNvSpPr>
          <p:nvPr>
            <p:ph type="body" idx="1"/>
          </p:nvPr>
        </p:nvSpPr>
        <p:spPr/>
        <p:txBody>
          <a:bodyPr/>
          <a:lstStyle/>
          <a:p>
            <a:pPr eaLnBrk="1" hangingPunct="1">
              <a:defRPr/>
            </a:pPr>
            <a:r>
              <a:rPr lang="zh-CN" altLang="en-US"/>
              <a:t>不良特性</a:t>
            </a:r>
          </a:p>
          <a:p>
            <a:pPr lvl="1" eaLnBrk="1" hangingPunct="1">
              <a:lnSpc>
                <a:spcPct val="105000"/>
              </a:lnSpc>
              <a:spcBef>
                <a:spcPct val="30000"/>
              </a:spcBef>
              <a:defRPr/>
            </a:pPr>
            <a:r>
              <a:rPr lang="zh-CN" altLang="en-US"/>
              <a:t>插入异常：如果学生没有选课，关于他的个人信息及所在系的信息就无法插入</a:t>
            </a:r>
          </a:p>
          <a:p>
            <a:pPr lvl="1" eaLnBrk="1" hangingPunct="1">
              <a:lnSpc>
                <a:spcPct val="105000"/>
              </a:lnSpc>
              <a:spcBef>
                <a:spcPct val="30000"/>
              </a:spcBef>
              <a:defRPr/>
            </a:pPr>
            <a:r>
              <a:rPr lang="zh-CN" altLang="en-US"/>
              <a:t>删除异常：如果删除学生的选课信息，则有关他的个人信息及所在系的信息也随之删除了</a:t>
            </a:r>
          </a:p>
          <a:p>
            <a:pPr lvl="1" eaLnBrk="1" hangingPunct="1">
              <a:lnSpc>
                <a:spcPct val="105000"/>
              </a:lnSpc>
              <a:spcBef>
                <a:spcPct val="30000"/>
              </a:spcBef>
              <a:defRPr/>
            </a:pPr>
            <a:r>
              <a:rPr lang="zh-CN" altLang="en-US"/>
              <a:t>更新异常：如果学生转系，若他选修了</a:t>
            </a:r>
            <a:r>
              <a:rPr lang="en-US" altLang="zh-CN"/>
              <a:t>k</a:t>
            </a:r>
            <a:r>
              <a:rPr lang="zh-CN" altLang="en-US"/>
              <a:t>门课，则需要修改</a:t>
            </a:r>
            <a:r>
              <a:rPr lang="en-US" altLang="zh-CN"/>
              <a:t>k</a:t>
            </a:r>
            <a:r>
              <a:rPr lang="zh-CN" altLang="en-US"/>
              <a:t>次</a:t>
            </a:r>
          </a:p>
          <a:p>
            <a:pPr lvl="1" eaLnBrk="1" hangingPunct="1">
              <a:lnSpc>
                <a:spcPct val="105000"/>
              </a:lnSpc>
              <a:spcBef>
                <a:spcPct val="30000"/>
              </a:spcBef>
              <a:defRPr/>
            </a:pPr>
            <a:r>
              <a:rPr lang="zh-CN" altLang="en-US"/>
              <a:t>数据冗余：如果一个学生选修了</a:t>
            </a:r>
            <a:r>
              <a:rPr lang="en-US" altLang="zh-CN"/>
              <a:t>k</a:t>
            </a:r>
            <a:r>
              <a:rPr lang="zh-CN" altLang="en-US"/>
              <a:t>门课，则有关他的所在系的信息重复</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zh-CN" altLang="en-US"/>
              <a:t>2</a:t>
            </a:r>
            <a:r>
              <a:rPr lang="en-US" altLang="zh-CN"/>
              <a:t>NF</a:t>
            </a:r>
          </a:p>
        </p:txBody>
      </p:sp>
      <p:sp>
        <p:nvSpPr>
          <p:cNvPr id="21507" name="Rectangle 3"/>
          <p:cNvSpPr>
            <a:spLocks noGrp="1" noChangeArrowheads="1"/>
          </p:cNvSpPr>
          <p:nvPr>
            <p:ph type="body" idx="1"/>
          </p:nvPr>
        </p:nvSpPr>
        <p:spPr>
          <a:xfrm>
            <a:off x="228600" y="1371600"/>
            <a:ext cx="8610600" cy="5257800"/>
          </a:xfrm>
        </p:spPr>
        <p:txBody>
          <a:bodyPr/>
          <a:lstStyle/>
          <a:p>
            <a:pPr eaLnBrk="1" hangingPunct="1">
              <a:lnSpc>
                <a:spcPct val="105000"/>
              </a:lnSpc>
              <a:spcBef>
                <a:spcPct val="25000"/>
              </a:spcBef>
              <a:defRPr/>
            </a:pPr>
            <a:r>
              <a:rPr lang="zh-CN" altLang="en-US" sz="2800" dirty="0"/>
              <a:t>定义</a:t>
            </a:r>
          </a:p>
          <a:p>
            <a:pPr lvl="1" eaLnBrk="1" hangingPunct="1">
              <a:spcBef>
                <a:spcPct val="35000"/>
              </a:spcBef>
              <a:defRPr/>
            </a:pPr>
            <a:r>
              <a:rPr lang="zh-CN" altLang="en-US" sz="2400" dirty="0"/>
              <a:t>若</a:t>
            </a:r>
            <a:r>
              <a:rPr lang="en-US" altLang="zh-CN" sz="2400" dirty="0"/>
              <a:t>R</a:t>
            </a:r>
            <a:r>
              <a:rPr lang="en-US" altLang="zh-CN" sz="2400" dirty="0">
                <a:sym typeface="Symbol" pitchFamily="18" charset="2"/>
              </a:rPr>
              <a:t></a:t>
            </a:r>
            <a:r>
              <a:rPr lang="en-US" altLang="zh-CN" sz="2400" dirty="0"/>
              <a:t>1NF</a:t>
            </a:r>
            <a:r>
              <a:rPr lang="zh-CN" altLang="en-US" sz="2400" dirty="0"/>
              <a:t>（关系模式</a:t>
            </a:r>
            <a:r>
              <a:rPr lang="en-US" altLang="zh-CN" sz="2400" dirty="0"/>
              <a:t>R</a:t>
            </a:r>
            <a:r>
              <a:rPr lang="zh-CN" altLang="en-US" sz="2400" dirty="0"/>
              <a:t>满足</a:t>
            </a:r>
            <a:r>
              <a:rPr lang="en-US" altLang="zh-CN" sz="2400" dirty="0"/>
              <a:t>1NF</a:t>
            </a:r>
            <a:r>
              <a:rPr lang="zh-CN" altLang="en-US" sz="2400" dirty="0"/>
              <a:t>）</a:t>
            </a:r>
            <a:r>
              <a:rPr lang="en-US" altLang="zh-CN" sz="2400" dirty="0"/>
              <a:t>，</a:t>
            </a:r>
            <a:r>
              <a:rPr lang="zh-CN" altLang="en-US" sz="2400" dirty="0"/>
              <a:t>且每个</a:t>
            </a:r>
            <a:r>
              <a:rPr lang="zh-CN" altLang="en-US" sz="2400" dirty="0">
                <a:solidFill>
                  <a:schemeClr val="hlink"/>
                </a:solidFill>
              </a:rPr>
              <a:t>非</a:t>
            </a:r>
            <a:r>
              <a:rPr lang="zh-CN" altLang="en-US" sz="2400" dirty="0"/>
              <a:t>主属性完全依赖于</a:t>
            </a:r>
            <a:r>
              <a:rPr lang="zh-CN" altLang="en-US" sz="2400" dirty="0">
                <a:highlight>
                  <a:srgbClr val="FFFF00"/>
                </a:highlight>
              </a:rPr>
              <a:t>任一候选键</a:t>
            </a:r>
            <a:r>
              <a:rPr lang="zh-CN" altLang="en-US" sz="2400" dirty="0"/>
              <a:t>，则称</a:t>
            </a:r>
            <a:r>
              <a:rPr lang="en-US" altLang="zh-CN" sz="2400" dirty="0"/>
              <a:t>R</a:t>
            </a:r>
            <a:r>
              <a:rPr lang="en-US" altLang="zh-CN" sz="2400" dirty="0">
                <a:sym typeface="Symbol" pitchFamily="18" charset="2"/>
              </a:rPr>
              <a:t>2</a:t>
            </a:r>
            <a:r>
              <a:rPr lang="en-US" altLang="zh-CN" sz="2400" dirty="0"/>
              <a:t>NF</a:t>
            </a:r>
          </a:p>
          <a:p>
            <a:pPr lvl="1" eaLnBrk="1" hangingPunct="1">
              <a:spcBef>
                <a:spcPct val="35000"/>
              </a:spcBef>
              <a:defRPr/>
            </a:pPr>
            <a:r>
              <a:rPr lang="zh-CN" altLang="en-US" sz="2400" dirty="0"/>
              <a:t>消除非主属性对候选键的部分依赖</a:t>
            </a:r>
            <a:endParaRPr lang="en-US" altLang="zh-CN" sz="2400" dirty="0"/>
          </a:p>
          <a:p>
            <a:pPr lvl="2" eaLnBrk="1" hangingPunct="1">
              <a:spcBef>
                <a:spcPct val="35000"/>
              </a:spcBef>
              <a:defRPr/>
            </a:pPr>
            <a:r>
              <a:rPr lang="zh-CN" altLang="en-US" sz="2000" dirty="0"/>
              <a:t>候选键的真子集往往会有行重复，如果非主属性</a:t>
            </a:r>
            <a:r>
              <a:rPr lang="en-US" altLang="zh-CN" sz="2000" dirty="0"/>
              <a:t>Y</a:t>
            </a:r>
            <a:r>
              <a:rPr lang="zh-CN" altLang="en-US" sz="2000" dirty="0"/>
              <a:t>对候选键是部分依赖，则对候选键的某个真子集才是完全依赖，也就是说，</a:t>
            </a:r>
            <a:r>
              <a:rPr lang="en-US" altLang="zh-CN" sz="2000" dirty="0"/>
              <a:t>Y</a:t>
            </a:r>
            <a:r>
              <a:rPr lang="zh-CN" altLang="en-US" sz="2000" dirty="0"/>
              <a:t>完全依赖了</a:t>
            </a:r>
            <a:r>
              <a:rPr lang="zh-CN" altLang="en-US" sz="2000" dirty="0">
                <a:highlight>
                  <a:srgbClr val="FFFF00"/>
                </a:highlight>
              </a:rPr>
              <a:t>有重复行的</a:t>
            </a:r>
            <a:r>
              <a:rPr lang="zh-CN" altLang="en-US" sz="2000" dirty="0"/>
              <a:t>属性组，进而该非主属性</a:t>
            </a:r>
            <a:r>
              <a:rPr lang="en-US" altLang="zh-CN" sz="2000" dirty="0"/>
              <a:t>Y</a:t>
            </a:r>
            <a:r>
              <a:rPr lang="zh-CN" altLang="en-US" sz="2000" dirty="0"/>
              <a:t>会有不必要的冗余情况</a:t>
            </a:r>
          </a:p>
          <a:p>
            <a:pPr lvl="1" eaLnBrk="1" hangingPunct="1">
              <a:spcBef>
                <a:spcPct val="35000"/>
              </a:spcBef>
              <a:buFont typeface="Wingdings" pitchFamily="2" charset="2"/>
              <a:buNone/>
              <a:defRPr/>
            </a:pPr>
            <a:r>
              <a:rPr lang="zh-CN" altLang="en-US" sz="2400" dirty="0"/>
              <a:t>	如</a:t>
            </a:r>
            <a:r>
              <a:rPr lang="en-US" altLang="zh-CN" sz="2400" dirty="0"/>
              <a:t>S</a:t>
            </a:r>
            <a:r>
              <a:rPr lang="en-US" altLang="zh-CN" sz="2400" dirty="0">
                <a:sym typeface="Symbol" pitchFamily="18" charset="2"/>
              </a:rPr>
              <a:t>2NF，</a:t>
            </a:r>
            <a:r>
              <a:rPr lang="zh-CN" altLang="en-US" sz="2400" dirty="0">
                <a:sym typeface="Symbol" pitchFamily="18" charset="2"/>
              </a:rPr>
              <a:t>因为</a:t>
            </a:r>
            <a:endParaRPr lang="en-US" altLang="zh-CN" sz="2400" dirty="0">
              <a:sym typeface="Wingdings" pitchFamily="2" charset="2"/>
            </a:endParaRPr>
          </a:p>
        </p:txBody>
      </p:sp>
      <p:grpSp>
        <p:nvGrpSpPr>
          <p:cNvPr id="4102" name="Group 12"/>
          <p:cNvGrpSpPr>
            <a:grpSpLocks/>
          </p:cNvGrpSpPr>
          <p:nvPr/>
        </p:nvGrpSpPr>
        <p:grpSpPr bwMode="auto">
          <a:xfrm>
            <a:off x="3275856" y="4325937"/>
            <a:ext cx="4572000" cy="1160463"/>
            <a:chOff x="1440" y="2688"/>
            <a:chExt cx="2880" cy="731"/>
          </a:xfrm>
        </p:grpSpPr>
        <p:graphicFrame>
          <p:nvGraphicFramePr>
            <p:cNvPr id="4098" name="Object 1030"/>
            <p:cNvGraphicFramePr>
              <a:graphicFrameLocks noChangeAspect="1"/>
            </p:cNvGraphicFramePr>
            <p:nvPr/>
          </p:nvGraphicFramePr>
          <p:xfrm>
            <a:off x="3024" y="2688"/>
            <a:ext cx="528" cy="326"/>
          </p:xfrm>
          <a:graphic>
            <a:graphicData uri="http://schemas.openxmlformats.org/presentationml/2006/ole">
              <mc:AlternateContent xmlns:mc="http://schemas.openxmlformats.org/markup-compatibility/2006">
                <mc:Choice xmlns:v="urn:schemas-microsoft-com:vml" Requires="v">
                  <p:oleObj r:id="rId3" imgW="457200" imgH="279400" progId="Equation.3">
                    <p:embed/>
                  </p:oleObj>
                </mc:Choice>
                <mc:Fallback>
                  <p:oleObj r:id="rId3" imgW="457200" imgH="279400" progId="Equation.3">
                    <p:embed/>
                    <p:pic>
                      <p:nvPicPr>
                        <p:cNvPr id="4098" name="Object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 y="2688"/>
                          <a:ext cx="528" cy="3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1031"/>
            <p:cNvGraphicFramePr>
              <a:graphicFrameLocks noChangeAspect="1"/>
            </p:cNvGraphicFramePr>
            <p:nvPr/>
          </p:nvGraphicFramePr>
          <p:xfrm>
            <a:off x="3024" y="3072"/>
            <a:ext cx="528" cy="326"/>
          </p:xfrm>
          <a:graphic>
            <a:graphicData uri="http://schemas.openxmlformats.org/presentationml/2006/ole">
              <mc:AlternateContent xmlns:mc="http://schemas.openxmlformats.org/markup-compatibility/2006">
                <mc:Choice xmlns:v="urn:schemas-microsoft-com:vml" Requires="v">
                  <p:oleObj r:id="rId5" imgW="457200" imgH="279400" progId="Equation.3">
                    <p:embed/>
                  </p:oleObj>
                </mc:Choice>
                <mc:Fallback>
                  <p:oleObj r:id="rId5" imgW="457200" imgH="279400" progId="Equation.3">
                    <p:embed/>
                    <p:pic>
                      <p:nvPicPr>
                        <p:cNvPr id="4099" name="Object 1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 y="3072"/>
                          <a:ext cx="528" cy="3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3" name="Rectangle 11"/>
            <p:cNvSpPr>
              <a:spLocks noChangeArrowheads="1"/>
            </p:cNvSpPr>
            <p:nvPr/>
          </p:nvSpPr>
          <p:spPr bwMode="auto">
            <a:xfrm>
              <a:off x="1440" y="2688"/>
              <a:ext cx="2880" cy="731"/>
            </a:xfrm>
            <a:prstGeom prst="rect">
              <a:avLst/>
            </a:prstGeom>
            <a:noFill/>
            <a:ln w="9525">
              <a:noFill/>
              <a:miter lim="800000"/>
              <a:headEnd/>
              <a:tailEnd/>
            </a:ln>
          </p:spPr>
          <p:txBody>
            <a:bodyPr>
              <a:spAutoFit/>
            </a:bodyPr>
            <a:lstStyle/>
            <a:p>
              <a:pPr lvl="1">
                <a:spcBef>
                  <a:spcPct val="50000"/>
                </a:spcBef>
                <a:buClr>
                  <a:schemeClr val="hlink"/>
                </a:buClr>
                <a:buSzPct val="55000"/>
                <a:buFont typeface="Wingdings" pitchFamily="2" charset="2"/>
                <a:buNone/>
              </a:pPr>
              <a:r>
                <a:rPr lang="zh-CN" altLang="en-US" sz="2800" dirty="0">
                  <a:ea typeface="华文新魏" pitchFamily="2" charset="-122"/>
                  <a:sym typeface="Wingdings" pitchFamily="2" charset="2"/>
                </a:rPr>
                <a:t>（</a:t>
              </a:r>
              <a:r>
                <a:rPr lang="en-US" altLang="zh-CN" sz="2800" dirty="0">
                  <a:ea typeface="华文新魏" pitchFamily="2" charset="-122"/>
                  <a:sym typeface="Wingdings" pitchFamily="2" charset="2"/>
                </a:rPr>
                <a:t>S#，C#）	      SN </a:t>
              </a:r>
            </a:p>
            <a:p>
              <a:pPr lvl="1">
                <a:spcBef>
                  <a:spcPct val="50000"/>
                </a:spcBef>
                <a:buClr>
                  <a:schemeClr val="hlink"/>
                </a:buClr>
                <a:buSzPct val="55000"/>
                <a:buFont typeface="Wingdings" pitchFamily="2" charset="2"/>
                <a:buNone/>
              </a:pPr>
              <a:r>
                <a:rPr lang="en-US" altLang="zh-CN" sz="2800" dirty="0">
                  <a:ea typeface="华文新魏" pitchFamily="2" charset="-122"/>
                  <a:sym typeface="Wingdings" pitchFamily="2" charset="2"/>
                </a:rPr>
                <a:t>（S#，C#）         </a:t>
              </a:r>
              <a:r>
                <a:rPr lang="zh-CN" altLang="en-US" sz="2800" dirty="0">
                  <a:ea typeface="华文新魏" pitchFamily="2" charset="-122"/>
                  <a:sym typeface="Wingdings" pitchFamily="2" charset="2"/>
                </a:rPr>
                <a:t>  </a:t>
              </a:r>
              <a:r>
                <a:rPr lang="en-US" altLang="zh-CN" sz="2800" dirty="0">
                  <a:ea typeface="华文新魏" pitchFamily="2" charset="-122"/>
                  <a:sym typeface="Wingdings" pitchFamily="2" charset="2"/>
                </a:rPr>
                <a:t>SD</a:t>
              </a:r>
            </a:p>
          </p:txBody>
        </p:sp>
      </p:grpSp>
      <p:pic>
        <p:nvPicPr>
          <p:cNvPr id="2" name="图片 1">
            <a:extLst>
              <a:ext uri="{FF2B5EF4-FFF2-40B4-BE49-F238E27FC236}">
                <a16:creationId xmlns:a16="http://schemas.microsoft.com/office/drawing/2014/main" id="{13698DF2-FCC5-5926-B558-7A61807EAF67}"/>
              </a:ext>
            </a:extLst>
          </p:cNvPr>
          <p:cNvPicPr>
            <a:picLocks noChangeAspect="1"/>
          </p:cNvPicPr>
          <p:nvPr/>
        </p:nvPicPr>
        <p:blipFill>
          <a:blip r:embed="rId6"/>
          <a:stretch>
            <a:fillRect/>
          </a:stretch>
        </p:blipFill>
        <p:spPr>
          <a:xfrm>
            <a:off x="1691680" y="5811569"/>
            <a:ext cx="4320480" cy="50416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179388" y="0"/>
            <a:ext cx="8964612" cy="1143000"/>
          </a:xfrm>
        </p:spPr>
        <p:txBody>
          <a:bodyPr vert="horz" wrap="square" lIns="91440" tIns="45720" rIns="91440" bIns="45720" anchor="ctr"/>
          <a:lstStyle/>
          <a:p>
            <a:pPr eaLnBrk="1" hangingPunct="1"/>
            <a:r>
              <a:rPr lang="zh-CN" altLang="en-US" dirty="0"/>
              <a:t>数据库设计合理性的含义</a:t>
            </a:r>
          </a:p>
        </p:txBody>
      </p:sp>
      <p:sp>
        <p:nvSpPr>
          <p:cNvPr id="6147" name="Rectangle 3"/>
          <p:cNvSpPr>
            <a:spLocks noGrp="1"/>
          </p:cNvSpPr>
          <p:nvPr>
            <p:ph idx="1"/>
          </p:nvPr>
        </p:nvSpPr>
        <p:spPr>
          <a:xfrm>
            <a:off x="76200" y="1371600"/>
            <a:ext cx="8915400" cy="5486400"/>
          </a:xfrm>
        </p:spPr>
        <p:txBody>
          <a:bodyPr vert="horz" wrap="square" lIns="91440" tIns="45720" rIns="91440" bIns="45720" anchor="t"/>
          <a:lstStyle/>
          <a:p>
            <a:pPr eaLnBrk="1" hangingPunct="1">
              <a:lnSpc>
                <a:spcPct val="150000"/>
              </a:lnSpc>
              <a:spcBef>
                <a:spcPts val="30"/>
              </a:spcBef>
              <a:spcAft>
                <a:spcPts val="2000"/>
              </a:spcAft>
              <a:buClr>
                <a:srgbClr val="FF0066"/>
              </a:buClr>
              <a:buFont typeface="Wingdings" panose="05000000000000000000" pitchFamily="2" charset="2"/>
              <a:buChar char="Ø"/>
            </a:pPr>
            <a:r>
              <a:rPr lang="zh-CN" altLang="en-US" dirty="0"/>
              <a:t>逻辑数据库设计后，得到了一个</a:t>
            </a:r>
            <a:r>
              <a:rPr lang="zh-CN" altLang="en-US" b="1" dirty="0">
                <a:solidFill>
                  <a:srgbClr val="0000FF"/>
                </a:solidFill>
              </a:rPr>
              <a:t>数据库的模式</a:t>
            </a:r>
            <a:r>
              <a:rPr lang="en-US" altLang="zh-CN" b="1" dirty="0">
                <a:solidFill>
                  <a:srgbClr val="0000FF"/>
                </a:solidFill>
              </a:rPr>
              <a:t>(database schema)</a:t>
            </a:r>
            <a:r>
              <a:rPr lang="zh-CN" altLang="en-US" dirty="0"/>
              <a:t>，数据库是表的集合，其中的每个表有其模式。因此，数据库模式等于</a:t>
            </a:r>
            <a:r>
              <a:rPr lang="zh-CN" altLang="en-US" b="1" dirty="0">
                <a:solidFill>
                  <a:srgbClr val="0000FF"/>
                </a:solidFill>
              </a:rPr>
              <a:t>表模式(Relation Schema)</a:t>
            </a:r>
            <a:r>
              <a:rPr lang="zh-CN" altLang="en-US" dirty="0"/>
              <a:t>的</a:t>
            </a:r>
            <a:r>
              <a:rPr lang="zh-CN" altLang="en-US" b="1" dirty="0">
                <a:solidFill>
                  <a:srgbClr val="FF0000"/>
                </a:solidFill>
              </a:rPr>
              <a:t>集合</a:t>
            </a:r>
            <a:r>
              <a:rPr lang="zh-CN" altLang="en-US" dirty="0"/>
              <a:t>。</a:t>
            </a:r>
          </a:p>
          <a:p>
            <a:pPr eaLnBrk="1" hangingPunct="1">
              <a:lnSpc>
                <a:spcPct val="150000"/>
              </a:lnSpc>
              <a:spcBef>
                <a:spcPts val="30"/>
              </a:spcBef>
              <a:spcAft>
                <a:spcPts val="2000"/>
              </a:spcAft>
              <a:buClr>
                <a:srgbClr val="FF0066"/>
              </a:buClr>
              <a:buFont typeface="Wingdings" panose="05000000000000000000" pitchFamily="2" charset="2"/>
              <a:buChar char="Ø"/>
            </a:pPr>
            <a:r>
              <a:rPr lang="zh-CN" altLang="en-US" dirty="0"/>
              <a:t>数据库中的每个表设计是否合理，就是看数据库中的每个表是否存在</a:t>
            </a:r>
            <a:r>
              <a:rPr lang="zh-CN" altLang="en-US" b="1" dirty="0">
                <a:solidFill>
                  <a:srgbClr val="FF0000"/>
                </a:solidFill>
              </a:rPr>
              <a:t>数据冗余问题</a:t>
            </a:r>
            <a:r>
              <a:rPr lang="zh-CN" altLang="en-US" dirty="0"/>
              <a:t>，</a:t>
            </a:r>
            <a:r>
              <a:rPr lang="zh-CN" altLang="en-US" b="1" dirty="0">
                <a:solidFill>
                  <a:srgbClr val="FF0000"/>
                </a:solidFill>
              </a:rPr>
              <a:t>更新异常问题</a:t>
            </a:r>
            <a:r>
              <a:rPr lang="zh-CN" altLang="en-US" dirty="0"/>
              <a:t>，</a:t>
            </a:r>
            <a:r>
              <a:rPr lang="zh-CN" altLang="en-US" b="1" dirty="0">
                <a:solidFill>
                  <a:srgbClr val="FF0000"/>
                </a:solidFill>
              </a:rPr>
              <a:t>数据不正确问题</a:t>
            </a:r>
            <a:r>
              <a:rPr lang="zh-CN" altLang="en-US" dirty="0"/>
              <a:t>。</a:t>
            </a:r>
          </a:p>
          <a:p>
            <a:pPr eaLnBrk="1" hangingPunct="1">
              <a:lnSpc>
                <a:spcPct val="150000"/>
              </a:lnSpc>
              <a:spcBef>
                <a:spcPts val="30"/>
              </a:spcBef>
              <a:spcAft>
                <a:spcPts val="2000"/>
              </a:spcAft>
              <a:buClr>
                <a:srgbClr val="FF0066"/>
              </a:buClr>
              <a:buFont typeface="Wingdings" panose="05000000000000000000" pitchFamily="2" charset="2"/>
              <a:buChar char="Ø"/>
            </a:pPr>
            <a:r>
              <a:rPr lang="zh-CN" altLang="en-US" b="1" dirty="0">
                <a:solidFill>
                  <a:srgbClr val="FF0000"/>
                </a:solidFill>
              </a:rPr>
              <a:t>数据冗余</a:t>
            </a:r>
            <a:r>
              <a:rPr lang="zh-CN" altLang="en-US" dirty="0"/>
              <a:t> </a:t>
            </a:r>
            <a:r>
              <a:rPr lang="zh-CN" altLang="en-US" dirty="0">
                <a:latin typeface="Arial" panose="020B0604020202020204" pitchFamily="34" charset="0"/>
              </a:rPr>
              <a:t>→ </a:t>
            </a:r>
            <a:r>
              <a:rPr lang="zh-CN" altLang="en-US" b="1" dirty="0">
                <a:solidFill>
                  <a:srgbClr val="FF0000"/>
                </a:solidFill>
              </a:rPr>
              <a:t>浪费存储空间</a:t>
            </a:r>
            <a:r>
              <a:rPr lang="zh-CN" altLang="en-US" dirty="0">
                <a:latin typeface="Arial" panose="020B0604020202020204" pitchFamily="34" charset="0"/>
              </a:rPr>
              <a:t>，</a:t>
            </a:r>
            <a:r>
              <a:rPr lang="zh-CN" altLang="en-US" b="1" dirty="0">
                <a:solidFill>
                  <a:srgbClr val="FF0000"/>
                </a:solidFill>
              </a:rPr>
              <a:t>影响性能</a:t>
            </a:r>
            <a:r>
              <a:rPr lang="zh-CN" altLang="en-US" dirty="0">
                <a:latin typeface="Arial" panose="020B0604020202020204" pitchFamily="34" charset="0"/>
              </a:rPr>
              <a:t>，</a:t>
            </a:r>
            <a:r>
              <a:rPr lang="zh-CN" altLang="en-US" b="1" dirty="0">
                <a:solidFill>
                  <a:srgbClr val="FF0000"/>
                </a:solidFill>
              </a:rPr>
              <a:t>更新异常</a:t>
            </a:r>
            <a:r>
              <a:rPr lang="zh-CN" altLang="en-US" dirty="0"/>
              <a:t>，</a:t>
            </a:r>
            <a:r>
              <a:rPr lang="zh-CN" altLang="en-US" b="1" dirty="0">
                <a:solidFill>
                  <a:srgbClr val="FF0000"/>
                </a:solidFill>
                <a:sym typeface="+mn-ea"/>
              </a:rPr>
              <a:t>数据不正确</a:t>
            </a:r>
            <a:r>
              <a:rPr lang="zh-CN" altLang="en-US" dirty="0"/>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a:xfrm>
            <a:off x="0" y="215265"/>
            <a:ext cx="9144000" cy="1143000"/>
          </a:xfrm>
        </p:spPr>
        <p:txBody>
          <a:bodyPr vert="horz" wrap="square" lIns="91440" tIns="45720" rIns="91440" bIns="45720" anchor="ctr"/>
          <a:lstStyle/>
          <a:p>
            <a:pPr eaLnBrk="1" hangingPunct="1"/>
            <a:r>
              <a:rPr lang="zh-CN" altLang="en-US" dirty="0"/>
              <a:t>更松一点的定义：</a:t>
            </a:r>
            <a:r>
              <a:rPr lang="en-US" altLang="zh-CN" dirty="0"/>
              <a:t>(2NF)</a:t>
            </a:r>
          </a:p>
        </p:txBody>
      </p:sp>
      <p:sp>
        <p:nvSpPr>
          <p:cNvPr id="64515" name="Rectangle 3"/>
          <p:cNvSpPr>
            <a:spLocks noGrp="1"/>
          </p:cNvSpPr>
          <p:nvPr>
            <p:ph idx="1"/>
          </p:nvPr>
        </p:nvSpPr>
        <p:spPr>
          <a:xfrm>
            <a:off x="105410" y="1374200"/>
            <a:ext cx="9038590" cy="4430395"/>
          </a:xfrm>
        </p:spPr>
        <p:txBody>
          <a:bodyPr vert="horz" wrap="square" lIns="91440" tIns="45720" rIns="91440" bIns="45720" anchor="t"/>
          <a:lstStyle/>
          <a:p>
            <a:pPr eaLnBrk="1" hangingPunct="1">
              <a:lnSpc>
                <a:spcPct val="130000"/>
              </a:lnSpc>
              <a:buNone/>
            </a:pPr>
            <a:r>
              <a:rPr lang="zh-CN" altLang="en-US" sz="1800" dirty="0"/>
              <a:t>一个关系</a:t>
            </a:r>
            <a:r>
              <a:rPr lang="en-US" altLang="zh-CN" sz="1800" dirty="0"/>
              <a:t>R</a:t>
            </a:r>
            <a:r>
              <a:rPr lang="zh-CN" altLang="en-US" sz="1800" dirty="0"/>
              <a:t>满足</a:t>
            </a:r>
            <a:r>
              <a:rPr lang="en-US" altLang="zh-CN" sz="1800" dirty="0"/>
              <a:t>2NF</a:t>
            </a:r>
            <a:r>
              <a:rPr lang="zh-CN" altLang="en-US" sz="1800" dirty="0"/>
              <a:t>，当且仅当：</a:t>
            </a:r>
          </a:p>
          <a:p>
            <a:pPr lvl="1" eaLnBrk="1" hangingPunct="1">
              <a:lnSpc>
                <a:spcPct val="130000"/>
              </a:lnSpc>
              <a:buClr>
                <a:srgbClr val="FF0066"/>
              </a:buClr>
              <a:buFont typeface="Wingdings" panose="05000000000000000000" pitchFamily="2" charset="2"/>
              <a:buChar char="§"/>
            </a:pPr>
            <a:r>
              <a:rPr lang="zh-CN" altLang="en-US" sz="1800" dirty="0"/>
              <a:t>满足</a:t>
            </a:r>
            <a:r>
              <a:rPr lang="en-US" altLang="zh-CN" sz="1800" dirty="0"/>
              <a:t>1NF</a:t>
            </a:r>
            <a:r>
              <a:rPr lang="zh-CN" altLang="en-US" sz="1800" dirty="0"/>
              <a:t>；</a:t>
            </a:r>
          </a:p>
          <a:p>
            <a:pPr lvl="1" eaLnBrk="1" hangingPunct="1">
              <a:lnSpc>
                <a:spcPct val="130000"/>
              </a:lnSpc>
              <a:buClr>
                <a:srgbClr val="FF0066"/>
              </a:buClr>
              <a:buFont typeface="Wingdings" panose="05000000000000000000" pitchFamily="2" charset="2"/>
              <a:buChar char="§"/>
            </a:pPr>
            <a:r>
              <a:rPr lang="zh-CN" altLang="en-US" sz="1800" dirty="0"/>
              <a:t>它的所有</a:t>
            </a:r>
            <a:r>
              <a:rPr lang="zh-CN" altLang="en-US" sz="1800" dirty="0">
                <a:cs typeface="+mn-ea"/>
              </a:rPr>
              <a:t>非主键属性</a:t>
            </a:r>
            <a:r>
              <a:rPr lang="zh-CN" altLang="en-US" sz="1800" dirty="0"/>
              <a:t>都</a:t>
            </a:r>
            <a:r>
              <a:rPr lang="zh-CN" altLang="en-US" sz="1800" b="1" dirty="0">
                <a:solidFill>
                  <a:srgbClr val="0000FF"/>
                </a:solidFill>
                <a:cs typeface="+mn-ea"/>
              </a:rPr>
              <a:t>完全函数依赖</a:t>
            </a:r>
            <a:r>
              <a:rPr lang="zh-CN" altLang="en-US" sz="1800" dirty="0">
                <a:cs typeface="+mn-ea"/>
              </a:rPr>
              <a:t>于</a:t>
            </a:r>
            <a:r>
              <a:rPr lang="zh-CN" altLang="en-US" sz="1800" dirty="0"/>
              <a:t>它的</a:t>
            </a:r>
            <a:r>
              <a:rPr lang="zh-CN" altLang="en-US" sz="1800" b="1" dirty="0">
                <a:solidFill>
                  <a:srgbClr val="FF0000"/>
                </a:solidFill>
              </a:rPr>
              <a:t>主键</a:t>
            </a:r>
            <a:r>
              <a:rPr lang="zh-CN" altLang="en-US" sz="1800" dirty="0"/>
              <a:t>；</a:t>
            </a:r>
          </a:p>
          <a:p>
            <a:pPr lvl="1" eaLnBrk="1" hangingPunct="1">
              <a:lnSpc>
                <a:spcPct val="130000"/>
              </a:lnSpc>
              <a:buClr>
                <a:srgbClr val="FF0066"/>
              </a:buClr>
              <a:buFont typeface="Wingdings" panose="05000000000000000000" pitchFamily="2" charset="2"/>
              <a:buChar char="§"/>
            </a:pPr>
            <a:endParaRPr lang="zh-CN" altLang="en-US" sz="1800" dirty="0"/>
          </a:p>
          <a:p>
            <a:pPr lvl="1" eaLnBrk="1" hangingPunct="1">
              <a:lnSpc>
                <a:spcPct val="130000"/>
              </a:lnSpc>
              <a:buClr>
                <a:srgbClr val="FF0066"/>
              </a:buClr>
              <a:buFont typeface="Wingdings" panose="05000000000000000000" pitchFamily="2" charset="2"/>
              <a:buChar char="§"/>
            </a:pPr>
            <a:r>
              <a:rPr lang="zh-CN" altLang="en-US" sz="1800" b="1" dirty="0">
                <a:solidFill>
                  <a:srgbClr val="0000FF"/>
                </a:solidFill>
                <a:cs typeface="+mn-ea"/>
                <a:sym typeface="+mn-ea"/>
              </a:rPr>
              <a:t>完全函数依赖</a:t>
            </a:r>
            <a:r>
              <a:rPr lang="zh-CN" altLang="en-US" sz="1800" b="1" dirty="0">
                <a:solidFill>
                  <a:srgbClr val="FF0000"/>
                </a:solidFill>
                <a:cs typeface="+mn-ea"/>
                <a:sym typeface="+mn-ea"/>
              </a:rPr>
              <a:t>：</a:t>
            </a:r>
            <a:r>
              <a:rPr lang="zh-CN" altLang="en-US" sz="1800" dirty="0">
                <a:sym typeface="+mn-ea"/>
              </a:rPr>
              <a:t>设一个关系</a:t>
            </a:r>
            <a:r>
              <a:rPr lang="en-US" altLang="zh-CN" sz="1800" dirty="0">
                <a:sym typeface="+mn-ea"/>
              </a:rPr>
              <a:t>R</a:t>
            </a:r>
            <a:r>
              <a:rPr lang="zh-CN" altLang="en-US" sz="1800" dirty="0">
                <a:sym typeface="+mn-ea"/>
              </a:rPr>
              <a:t>，它的属性集为</a:t>
            </a:r>
            <a:r>
              <a:rPr lang="en-US" altLang="zh-CN" sz="1800" dirty="0">
                <a:sym typeface="+mn-ea"/>
              </a:rPr>
              <a:t>A</a:t>
            </a:r>
            <a:r>
              <a:rPr lang="zh-CN" altLang="en-US" sz="1800" dirty="0">
                <a:sym typeface="+mn-ea"/>
              </a:rPr>
              <a:t>，它的候选键为</a:t>
            </a:r>
            <a:r>
              <a:rPr lang="en-US" altLang="zh-CN" sz="1800" dirty="0">
                <a:sym typeface="+mn-ea"/>
              </a:rPr>
              <a:t>K</a:t>
            </a:r>
            <a:r>
              <a:rPr lang="zh-CN" altLang="en-US" sz="1800" dirty="0">
                <a:sym typeface="+mn-ea"/>
              </a:rPr>
              <a:t>，如果</a:t>
            </a:r>
            <a:r>
              <a:rPr lang="zh-CN" altLang="en-US" sz="1800" b="1" dirty="0">
                <a:solidFill>
                  <a:srgbClr val="0000FF"/>
                </a:solidFill>
                <a:sym typeface="+mn-ea"/>
              </a:rPr>
              <a:t>存在</a:t>
            </a:r>
            <a:r>
              <a:rPr lang="en-US" altLang="zh-CN" sz="1800" b="1" dirty="0">
                <a:solidFill>
                  <a:srgbClr val="0000FF"/>
                </a:solidFill>
                <a:sym typeface="+mn-ea"/>
              </a:rPr>
              <a:t>K</a:t>
            </a:r>
            <a:r>
              <a:rPr lang="zh-CN" altLang="en-US" sz="1800" b="1" dirty="0">
                <a:solidFill>
                  <a:srgbClr val="0000FF"/>
                </a:solidFill>
                <a:sym typeface="+mn-ea"/>
              </a:rPr>
              <a:t>的真子集</a:t>
            </a:r>
            <a:r>
              <a:rPr lang="en-US" altLang="zh-CN" sz="1800" b="1" dirty="0">
                <a:solidFill>
                  <a:srgbClr val="0000FF"/>
                </a:solidFill>
                <a:sym typeface="+mn-ea"/>
              </a:rPr>
              <a:t>K</a:t>
            </a:r>
            <a:r>
              <a:rPr lang="en-US" altLang="zh-CN" sz="1800" b="1" baseline="-25000" dirty="0">
                <a:solidFill>
                  <a:srgbClr val="0000FF"/>
                </a:solidFill>
                <a:sym typeface="+mn-ea"/>
              </a:rPr>
              <a:t>1</a:t>
            </a:r>
            <a:r>
              <a:rPr lang="zh-CN" altLang="en-US" sz="1800" b="1" dirty="0">
                <a:solidFill>
                  <a:srgbClr val="0000FF"/>
                </a:solidFill>
                <a:sym typeface="+mn-ea"/>
              </a:rPr>
              <a:t>，以及</a:t>
            </a:r>
            <a:r>
              <a:rPr lang="zh-CN" altLang="en-US" sz="1800" b="1" dirty="0">
                <a:solidFill>
                  <a:srgbClr val="0000FF"/>
                </a:solidFill>
                <a:highlight>
                  <a:srgbClr val="FFFF00"/>
                </a:highlight>
                <a:sym typeface="+mn-ea"/>
              </a:rPr>
              <a:t>非主属性</a:t>
            </a:r>
            <a:r>
              <a:rPr lang="en-US" altLang="zh-CN" sz="1800" b="1" dirty="0">
                <a:solidFill>
                  <a:srgbClr val="0000FF"/>
                </a:solidFill>
                <a:sym typeface="+mn-ea"/>
              </a:rPr>
              <a:t>Y</a:t>
            </a:r>
            <a:r>
              <a:rPr lang="en-US" altLang="zh-CN" sz="1800" b="1" dirty="0">
                <a:solidFill>
                  <a:srgbClr val="0000FF"/>
                </a:solidFill>
                <a:sym typeface="Symbol" panose="05050102010706020507" pitchFamily="18" charset="2"/>
              </a:rPr>
              <a:t> </a:t>
            </a:r>
            <a:r>
              <a:rPr lang="en-US" altLang="zh-CN" sz="1800" b="1" dirty="0">
                <a:solidFill>
                  <a:srgbClr val="0000FF"/>
                </a:solidFill>
                <a:sym typeface="+mn-ea"/>
              </a:rPr>
              <a:t>A</a:t>
            </a:r>
            <a:r>
              <a:rPr lang="zh-CN" altLang="en-US" sz="1800" b="1" dirty="0">
                <a:solidFill>
                  <a:srgbClr val="0000FF"/>
                </a:solidFill>
                <a:sym typeface="+mn-ea"/>
              </a:rPr>
              <a:t>，且</a:t>
            </a:r>
            <a:r>
              <a:rPr lang="en-US" altLang="zh-CN" sz="1800" b="1" dirty="0">
                <a:solidFill>
                  <a:srgbClr val="0000FF"/>
                </a:solidFill>
                <a:sym typeface="+mn-ea"/>
              </a:rPr>
              <a:t>K</a:t>
            </a:r>
            <a:r>
              <a:rPr lang="en-US" altLang="zh-CN" sz="1800" b="1" baseline="-25000" dirty="0">
                <a:solidFill>
                  <a:srgbClr val="0000FF"/>
                </a:solidFill>
                <a:cs typeface="+mn-ea"/>
                <a:sym typeface="+mn-ea"/>
              </a:rPr>
              <a:t>1</a:t>
            </a:r>
            <a:r>
              <a:rPr lang="en-US" altLang="zh-CN" sz="1800" b="1" dirty="0">
                <a:solidFill>
                  <a:srgbClr val="0000FF"/>
                </a:solidFill>
                <a:sym typeface="+mn-ea"/>
              </a:rPr>
              <a:t>→Y</a:t>
            </a:r>
            <a:r>
              <a:rPr lang="zh-CN" altLang="en-US" sz="1800" b="1" dirty="0">
                <a:solidFill>
                  <a:srgbClr val="0000FF"/>
                </a:solidFill>
                <a:sym typeface="+mn-ea"/>
              </a:rPr>
              <a:t>成立</a:t>
            </a:r>
            <a:r>
              <a:rPr lang="zh-CN" altLang="en-US" sz="1800" b="1" dirty="0">
                <a:solidFill>
                  <a:srgbClr val="FF0000"/>
                </a:solidFill>
                <a:sym typeface="+mn-ea"/>
              </a:rPr>
              <a:t>，那么</a:t>
            </a:r>
            <a:r>
              <a:rPr lang="en-US" altLang="zh-CN" sz="1800" b="1" dirty="0">
                <a:solidFill>
                  <a:srgbClr val="FF0000"/>
                </a:solidFill>
                <a:sym typeface="+mn-ea"/>
              </a:rPr>
              <a:t>K→</a:t>
            </a:r>
            <a:r>
              <a:rPr lang="en-US" altLang="zh-CN" sz="1800" b="1" dirty="0">
                <a:solidFill>
                  <a:srgbClr val="FF0000"/>
                </a:solidFill>
                <a:highlight>
                  <a:srgbClr val="FFFF00"/>
                </a:highlight>
                <a:sym typeface="+mn-ea"/>
              </a:rPr>
              <a:t>Y</a:t>
            </a:r>
            <a:r>
              <a:rPr lang="zh-CN" altLang="en-US" sz="1800" b="1" dirty="0">
                <a:solidFill>
                  <a:srgbClr val="FF0000"/>
                </a:solidFill>
                <a:sym typeface="+mn-ea"/>
              </a:rPr>
              <a:t>就不是</a:t>
            </a:r>
            <a:r>
              <a:rPr lang="zh-CN" altLang="en-US" sz="1800" b="1" dirty="0">
                <a:solidFill>
                  <a:srgbClr val="0000FF"/>
                </a:solidFill>
                <a:cs typeface="+mn-ea"/>
                <a:sym typeface="+mn-ea"/>
              </a:rPr>
              <a:t>完全函数依赖</a:t>
            </a:r>
            <a:r>
              <a:rPr lang="zh-CN" altLang="en-US" sz="1800" b="1" dirty="0">
                <a:solidFill>
                  <a:srgbClr val="FF0066"/>
                </a:solidFill>
                <a:sym typeface="+mn-ea"/>
              </a:rPr>
              <a:t>。</a:t>
            </a:r>
            <a:endParaRPr lang="zh-CN" altLang="en-US" sz="1800" dirty="0">
              <a:sym typeface="+mn-ea"/>
            </a:endParaRPr>
          </a:p>
        </p:txBody>
      </p:sp>
      <p:sp>
        <p:nvSpPr>
          <p:cNvPr id="3" name="文本框 2">
            <a:extLst>
              <a:ext uri="{FF2B5EF4-FFF2-40B4-BE49-F238E27FC236}">
                <a16:creationId xmlns:a16="http://schemas.microsoft.com/office/drawing/2014/main" id="{DEC99A85-3A09-EF9F-6253-D1805178B42F}"/>
              </a:ext>
            </a:extLst>
          </p:cNvPr>
          <p:cNvSpPr txBox="1"/>
          <p:nvPr/>
        </p:nvSpPr>
        <p:spPr>
          <a:xfrm>
            <a:off x="3260202" y="3836372"/>
            <a:ext cx="4582274"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dirty="0">
                <a:cs typeface="+mn-ea"/>
              </a:rPr>
              <a:t>原版是 </a:t>
            </a:r>
            <a:r>
              <a:rPr lang="en-US" altLang="zh-CN" dirty="0">
                <a:cs typeface="+mn-ea"/>
              </a:rPr>
              <a:t>K</a:t>
            </a:r>
            <a:r>
              <a:rPr lang="en-US" altLang="zh-CN" dirty="0">
                <a:cs typeface="+mn-ea"/>
                <a:sym typeface="Wingdings" pitchFamily="2" charset="2"/>
              </a:rPr>
              <a:t>A</a:t>
            </a:r>
            <a:r>
              <a:rPr lang="zh-CN" altLang="en-US" dirty="0">
                <a:cs typeface="+mn-ea"/>
                <a:sym typeface="Wingdings" pitchFamily="2" charset="2"/>
              </a:rPr>
              <a:t>，已纠正为</a:t>
            </a:r>
            <a:r>
              <a:rPr lang="en-US" altLang="zh-CN" dirty="0">
                <a:cs typeface="+mn-ea"/>
                <a:sym typeface="Wingdings" pitchFamily="2" charset="2"/>
              </a:rPr>
              <a:t>K</a:t>
            </a:r>
            <a:r>
              <a:rPr lang="zh-CN" altLang="en-US" dirty="0">
                <a:cs typeface="+mn-ea"/>
                <a:sym typeface="Wingdings" pitchFamily="2" charset="2"/>
              </a:rPr>
              <a:t> </a:t>
            </a:r>
            <a:r>
              <a:rPr lang="en-US" altLang="zh-CN" dirty="0">
                <a:cs typeface="+mn-ea"/>
                <a:sym typeface="Wingdings" pitchFamily="2" charset="2"/>
              </a:rPr>
              <a:t>Y</a:t>
            </a:r>
            <a:endParaRPr lang="zh-CN" altLang="en-US" dirty="0"/>
          </a:p>
        </p:txBody>
      </p:sp>
      <p:sp>
        <p:nvSpPr>
          <p:cNvPr id="4" name="文本框 3">
            <a:extLst>
              <a:ext uri="{FF2B5EF4-FFF2-40B4-BE49-F238E27FC236}">
                <a16:creationId xmlns:a16="http://schemas.microsoft.com/office/drawing/2014/main" id="{5B1108A5-7C70-2E2E-ED3F-7F1C722443E2}"/>
              </a:ext>
            </a:extLst>
          </p:cNvPr>
          <p:cNvSpPr txBox="1"/>
          <p:nvPr/>
        </p:nvSpPr>
        <p:spPr>
          <a:xfrm>
            <a:off x="611560" y="4509120"/>
            <a:ext cx="813899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dirty="0">
                <a:cs typeface="+mn-ea"/>
              </a:rPr>
              <a:t>可以忽略这个定义，采用上页定义，也是</a:t>
            </a:r>
            <a:r>
              <a:rPr lang="en-US" altLang="zh-CN" dirty="0" err="1">
                <a:cs typeface="+mn-ea"/>
              </a:rPr>
              <a:t>wikipedia</a:t>
            </a:r>
            <a:r>
              <a:rPr lang="zh-CN" altLang="en-US" dirty="0">
                <a:cs typeface="+mn-ea"/>
              </a:rPr>
              <a:t>的定义</a:t>
            </a:r>
            <a:endParaRPr lang="zh-CN" altLang="en-US" dirty="0"/>
          </a:p>
        </p:txBody>
      </p:sp>
      <p:pic>
        <p:nvPicPr>
          <p:cNvPr id="5" name="图片 4">
            <a:extLst>
              <a:ext uri="{FF2B5EF4-FFF2-40B4-BE49-F238E27FC236}">
                <a16:creationId xmlns:a16="http://schemas.microsoft.com/office/drawing/2014/main" id="{98881CE4-D883-5AF5-B6C2-E5F690CAF1AC}"/>
              </a:ext>
            </a:extLst>
          </p:cNvPr>
          <p:cNvPicPr>
            <a:picLocks noChangeAspect="1"/>
          </p:cNvPicPr>
          <p:nvPr/>
        </p:nvPicPr>
        <p:blipFill>
          <a:blip r:embed="rId2"/>
          <a:stretch>
            <a:fillRect/>
          </a:stretch>
        </p:blipFill>
        <p:spPr>
          <a:xfrm>
            <a:off x="685800" y="5483800"/>
            <a:ext cx="7772400" cy="1014486"/>
          </a:xfrm>
          <a:prstGeom prst="rect">
            <a:avLst/>
          </a:prstGeom>
        </p:spPr>
      </p:pic>
    </p:spTree>
    <p:extLst>
      <p:ext uri="{BB962C8B-B14F-4D97-AF65-F5344CB8AC3E}">
        <p14:creationId xmlns:p14="http://schemas.microsoft.com/office/powerpoint/2010/main" val="3863060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zh-CN" altLang="en-US"/>
              <a:t>2</a:t>
            </a:r>
            <a:r>
              <a:rPr lang="en-US" altLang="zh-CN"/>
              <a:t>NF</a:t>
            </a:r>
          </a:p>
        </p:txBody>
      </p:sp>
      <p:sp>
        <p:nvSpPr>
          <p:cNvPr id="22531" name="Rectangle 3"/>
          <p:cNvSpPr>
            <a:spLocks noGrp="1" noChangeArrowheads="1"/>
          </p:cNvSpPr>
          <p:nvPr>
            <p:ph type="body" idx="1"/>
          </p:nvPr>
        </p:nvSpPr>
        <p:spPr/>
        <p:txBody>
          <a:bodyPr/>
          <a:lstStyle/>
          <a:p>
            <a:pPr eaLnBrk="1" hangingPunct="1">
              <a:defRPr/>
            </a:pPr>
            <a:r>
              <a:rPr lang="zh-CN" altLang="en-US" dirty="0">
                <a:sym typeface="Wingdings" pitchFamily="2" charset="2"/>
              </a:rPr>
              <a:t>改造</a:t>
            </a:r>
          </a:p>
          <a:p>
            <a:pPr lvl="1" eaLnBrk="1" hangingPunct="1">
              <a:buFont typeface="Wingdings" pitchFamily="2" charset="2"/>
              <a:buNone/>
              <a:defRPr/>
            </a:pPr>
            <a:r>
              <a:rPr lang="zh-CN" altLang="en-US" dirty="0">
                <a:sym typeface="Wingdings" pitchFamily="2" charset="2"/>
              </a:rPr>
              <a:t>	非主属性有两种，一种完全依赖于候选键，一种部分依赖于候选键。</a:t>
            </a:r>
          </a:p>
          <a:p>
            <a:pPr lvl="1" eaLnBrk="1" hangingPunct="1">
              <a:buFont typeface="Wingdings" pitchFamily="2" charset="2"/>
              <a:buNone/>
              <a:defRPr/>
            </a:pPr>
            <a:r>
              <a:rPr lang="zh-CN" altLang="en-US" dirty="0">
                <a:sym typeface="Wingdings" pitchFamily="2" charset="2"/>
              </a:rPr>
              <a:t>	将</a:t>
            </a:r>
            <a:r>
              <a:rPr lang="en-US" altLang="zh-CN" dirty="0">
                <a:sym typeface="Wingdings" pitchFamily="2" charset="2"/>
              </a:rPr>
              <a:t>S</a:t>
            </a:r>
            <a:r>
              <a:rPr lang="zh-CN" altLang="en-US" dirty="0">
                <a:sym typeface="Wingdings" pitchFamily="2" charset="2"/>
              </a:rPr>
              <a:t>分解为： </a:t>
            </a:r>
            <a:r>
              <a:rPr lang="zh-CN" altLang="en-US" dirty="0">
                <a:highlight>
                  <a:srgbClr val="FFFF00"/>
                </a:highlight>
                <a:sym typeface="Wingdings" pitchFamily="2" charset="2"/>
              </a:rPr>
              <a:t>（选主键，再带上完全依赖该主键的属性，构成的整体属性集用来建表，依次迭代）</a:t>
            </a:r>
          </a:p>
          <a:p>
            <a:pPr lvl="1" eaLnBrk="1" hangingPunct="1">
              <a:buFont typeface="Wingdings" pitchFamily="2" charset="2"/>
              <a:buNone/>
              <a:defRPr/>
            </a:pPr>
            <a:r>
              <a:rPr lang="en-US" altLang="zh-CN" dirty="0">
                <a:sym typeface="Wingdings" pitchFamily="2" charset="2"/>
              </a:rPr>
              <a:t>				SC(S# , C# , G)</a:t>
            </a:r>
          </a:p>
          <a:p>
            <a:pPr lvl="1" eaLnBrk="1" hangingPunct="1">
              <a:buFont typeface="Wingdings" pitchFamily="2" charset="2"/>
              <a:buNone/>
              <a:defRPr/>
            </a:pPr>
            <a:r>
              <a:rPr lang="en-US" altLang="zh-CN" dirty="0">
                <a:sym typeface="Wingdings" pitchFamily="2" charset="2"/>
              </a:rPr>
              <a:t>				S_SD(S# , SN , SD , DEAN)</a:t>
            </a:r>
          </a:p>
          <a:p>
            <a:pPr eaLnBrk="1" hangingPunct="1">
              <a:defRPr/>
            </a:pPr>
            <a:r>
              <a:rPr lang="zh-CN" altLang="en-US" dirty="0"/>
              <a:t>课后思考</a:t>
            </a:r>
          </a:p>
          <a:p>
            <a:pPr lvl="1" eaLnBrk="1" hangingPunct="1">
              <a:lnSpc>
                <a:spcPct val="130000"/>
              </a:lnSpc>
              <a:buFont typeface="Wingdings" pitchFamily="2" charset="2"/>
              <a:buNone/>
              <a:defRPr/>
            </a:pPr>
            <a:r>
              <a:rPr lang="zh-CN" altLang="en-US" dirty="0"/>
              <a:t>	关系模式</a:t>
            </a:r>
            <a:r>
              <a:rPr lang="en-US" altLang="zh-CN" dirty="0"/>
              <a:t>R（A，B，C，D），</a:t>
            </a:r>
            <a:r>
              <a:rPr lang="zh-CN" altLang="en-US" dirty="0"/>
              <a:t>主键为</a:t>
            </a:r>
            <a:r>
              <a:rPr lang="en-US" altLang="zh-CN" dirty="0"/>
              <a:t>AB，</a:t>
            </a:r>
            <a:r>
              <a:rPr lang="zh-CN" altLang="en-US" dirty="0"/>
              <a:t>给出它的一个函数依赖集，使得</a:t>
            </a:r>
            <a:r>
              <a:rPr lang="en-US" altLang="zh-CN" dirty="0"/>
              <a:t>R</a:t>
            </a:r>
            <a:r>
              <a:rPr lang="zh-CN" altLang="en-US" dirty="0"/>
              <a:t>属于1</a:t>
            </a:r>
            <a:r>
              <a:rPr lang="en-US" altLang="zh-CN" dirty="0"/>
              <a:t>NF</a:t>
            </a:r>
            <a:r>
              <a:rPr lang="zh-CN" altLang="en-US" dirty="0"/>
              <a:t>而不属于2</a:t>
            </a:r>
            <a:r>
              <a:rPr lang="en-US" altLang="zh-CN" dirty="0"/>
              <a:t>NF</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p:nvPr>
        </p:nvSpPr>
        <p:spPr/>
        <p:txBody>
          <a:bodyPr vert="horz" wrap="square" lIns="91440" tIns="45720" rIns="91440" bIns="45720" anchor="ctr"/>
          <a:lstStyle/>
          <a:p>
            <a:pPr eaLnBrk="1" hangingPunct="1"/>
            <a:r>
              <a:rPr lang="en-US" altLang="zh-CN" dirty="0">
                <a:ea typeface="黑体" panose="02010609060101010101" pitchFamily="49" charset="-122"/>
              </a:rPr>
              <a:t>2NF</a:t>
            </a:r>
            <a:r>
              <a:rPr lang="zh-CN" altLang="en-US" dirty="0">
                <a:ea typeface="黑体" panose="02010609060101010101" pitchFamily="49" charset="-122"/>
              </a:rPr>
              <a:t>例子</a:t>
            </a:r>
          </a:p>
        </p:txBody>
      </p:sp>
      <p:sp>
        <p:nvSpPr>
          <p:cNvPr id="66563" name="Rectangle 3"/>
          <p:cNvSpPr>
            <a:spLocks noGrp="1"/>
          </p:cNvSpPr>
          <p:nvPr>
            <p:ph idx="1"/>
          </p:nvPr>
        </p:nvSpPr>
        <p:spPr>
          <a:xfrm>
            <a:off x="2910840" y="4700270"/>
            <a:ext cx="5515610" cy="2072005"/>
          </a:xfrm>
        </p:spPr>
        <p:txBody>
          <a:bodyPr vert="horz" wrap="square" lIns="91440" tIns="45720" rIns="91440" bIns="45720" anchor="t"/>
          <a:lstStyle/>
          <a:p>
            <a:pPr eaLnBrk="1" hangingPunct="1">
              <a:buNone/>
            </a:pPr>
            <a:r>
              <a:rPr lang="en-US" altLang="zh-CN" sz="2400" dirty="0"/>
              <a:t> Emp (</a:t>
            </a:r>
            <a:r>
              <a:rPr lang="en-US" altLang="zh-CN" sz="2400" u="sng" dirty="0"/>
              <a:t>eno</a:t>
            </a:r>
            <a:r>
              <a:rPr lang="en-US" altLang="zh-CN" sz="2400" dirty="0"/>
              <a:t>, ename)</a:t>
            </a:r>
            <a:r>
              <a:rPr lang="zh-CN" altLang="en-US" sz="2400" dirty="0"/>
              <a:t>；</a:t>
            </a:r>
          </a:p>
          <a:p>
            <a:pPr eaLnBrk="1" hangingPunct="1">
              <a:buNone/>
            </a:pPr>
            <a:r>
              <a:rPr lang="en-US" altLang="zh-CN" sz="2400" dirty="0"/>
              <a:t> Proj (</a:t>
            </a:r>
            <a:r>
              <a:rPr lang="en-US" altLang="zh-CN" sz="2400" u="sng" dirty="0"/>
              <a:t>pno</a:t>
            </a:r>
            <a:r>
              <a:rPr lang="en-US" altLang="zh-CN" sz="2400" dirty="0"/>
              <a:t>, pname)</a:t>
            </a:r>
            <a:r>
              <a:rPr lang="zh-CN" altLang="en-US" sz="2400" dirty="0"/>
              <a:t>；</a:t>
            </a:r>
          </a:p>
          <a:p>
            <a:pPr eaLnBrk="1" hangingPunct="1">
              <a:buNone/>
            </a:pPr>
            <a:r>
              <a:rPr lang="en-US" altLang="zh-CN" dirty="0">
                <a:sym typeface="+mn-ea"/>
              </a:rPr>
              <a:t> WorksOn (</a:t>
            </a:r>
            <a:r>
              <a:rPr lang="en-US" altLang="zh-CN" u="sng" dirty="0">
                <a:sym typeface="+mn-ea"/>
              </a:rPr>
              <a:t>eno</a:t>
            </a:r>
            <a:r>
              <a:rPr lang="en-US" altLang="zh-CN" dirty="0">
                <a:sym typeface="+mn-ea"/>
              </a:rPr>
              <a:t>, </a:t>
            </a:r>
            <a:r>
              <a:rPr lang="en-US" altLang="zh-CN" u="sng" dirty="0">
                <a:sym typeface="+mn-ea"/>
              </a:rPr>
              <a:t>pno</a:t>
            </a:r>
            <a:r>
              <a:rPr lang="en-US" altLang="zh-CN" dirty="0">
                <a:sym typeface="+mn-ea"/>
              </a:rPr>
              <a:t>, resp, hours)</a:t>
            </a:r>
            <a:r>
              <a:rPr lang="zh-CN" altLang="en-US" dirty="0">
                <a:sym typeface="+mn-ea"/>
              </a:rPr>
              <a:t>；</a:t>
            </a:r>
            <a:endParaRPr lang="zh-CN" altLang="en-US" sz="2400" dirty="0">
              <a:sym typeface="+mn-ea"/>
            </a:endParaRPr>
          </a:p>
        </p:txBody>
      </p:sp>
      <p:graphicFrame>
        <p:nvGraphicFramePr>
          <p:cNvPr id="53301" name="Group 53"/>
          <p:cNvGraphicFramePr>
            <a:graphicFrameLocks noGrp="1"/>
          </p:cNvGraphicFramePr>
          <p:nvPr/>
        </p:nvGraphicFramePr>
        <p:xfrm>
          <a:off x="363220" y="1838325"/>
          <a:ext cx="7273925" cy="628650"/>
        </p:xfrm>
        <a:graphic>
          <a:graphicData uri="http://schemas.openxmlformats.org/drawingml/2006/table">
            <a:tbl>
              <a:tblPr/>
              <a:tblGrid>
                <a:gridCol w="896620">
                  <a:extLst>
                    <a:ext uri="{9D8B030D-6E8A-4147-A177-3AD203B41FA5}">
                      <a16:colId xmlns:a16="http://schemas.microsoft.com/office/drawing/2014/main" val="20000"/>
                    </a:ext>
                  </a:extLst>
                </a:gridCol>
                <a:gridCol w="1290955">
                  <a:extLst>
                    <a:ext uri="{9D8B030D-6E8A-4147-A177-3AD203B41FA5}">
                      <a16:colId xmlns:a16="http://schemas.microsoft.com/office/drawing/2014/main" val="20001"/>
                    </a:ext>
                  </a:extLst>
                </a:gridCol>
                <a:gridCol w="845185">
                  <a:extLst>
                    <a:ext uri="{9D8B030D-6E8A-4147-A177-3AD203B41FA5}">
                      <a16:colId xmlns:a16="http://schemas.microsoft.com/office/drawing/2014/main" val="20002"/>
                    </a:ext>
                  </a:extLst>
                </a:gridCol>
                <a:gridCol w="1449070">
                  <a:extLst>
                    <a:ext uri="{9D8B030D-6E8A-4147-A177-3AD203B41FA5}">
                      <a16:colId xmlns:a16="http://schemas.microsoft.com/office/drawing/2014/main" val="20003"/>
                    </a:ext>
                  </a:extLst>
                </a:gridCol>
                <a:gridCol w="1160145">
                  <a:extLst>
                    <a:ext uri="{9D8B030D-6E8A-4147-A177-3AD203B41FA5}">
                      <a16:colId xmlns:a16="http://schemas.microsoft.com/office/drawing/2014/main" val="20004"/>
                    </a:ext>
                  </a:extLst>
                </a:gridCol>
                <a:gridCol w="1631950">
                  <a:extLst>
                    <a:ext uri="{9D8B030D-6E8A-4147-A177-3AD203B41FA5}">
                      <a16:colId xmlns:a16="http://schemas.microsoft.com/office/drawing/2014/main" val="20005"/>
                    </a:ext>
                  </a:extLst>
                </a:gridCol>
              </a:tblGrid>
              <a:tr h="6286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微软雅黑" panose="020B0503020204020204" charset="-122"/>
                          <a:ea typeface="微软雅黑" panose="020B0503020204020204" charset="-122"/>
                        </a:rPr>
                        <a:t>eno</a:t>
                      </a:r>
                    </a:p>
                  </a:txBody>
                  <a:tcPr marT="45775" marB="457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微软雅黑" panose="020B0503020204020204" charset="-122"/>
                          <a:ea typeface="微软雅黑" panose="020B0503020204020204" charset="-122"/>
                        </a:rPr>
                        <a:t>enName</a:t>
                      </a: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微软雅黑" panose="020B0503020204020204" charset="-122"/>
                          <a:ea typeface="微软雅黑" panose="020B0503020204020204" charset="-122"/>
                        </a:rPr>
                        <a:t>pno</a:t>
                      </a: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微软雅黑" panose="020B0503020204020204" charset="-122"/>
                          <a:ea typeface="微软雅黑" panose="020B0503020204020204" charset="-122"/>
                        </a:rPr>
                        <a:t>pname</a:t>
                      </a: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lang="en-US" altLang="zh-CN" sz="2000" b="1" i="0" u="none" baseline="0">
                          <a:solidFill>
                            <a:schemeClr val="tx1"/>
                          </a:solidFill>
                          <a:latin typeface="微软雅黑" panose="020B0503020204020204" charset="-122"/>
                          <a:ea typeface="微软雅黑" panose="020B0503020204020204" charset="-122"/>
                        </a:rPr>
                        <a:t>resp</a:t>
                      </a:r>
                      <a:endParaRPr kumimoji="1" lang="en-US" altLang="zh-CN" sz="20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微软雅黑" panose="020B0503020204020204" charset="-122"/>
                          <a:ea typeface="微软雅黑" panose="020B0503020204020204" charset="-122"/>
                        </a:rPr>
                        <a:t>hours</a:t>
                      </a:r>
                    </a:p>
                  </a:txBody>
                  <a:tcPr marT="45775" marB="457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6592" name="Text Box 51"/>
          <p:cNvSpPr txBox="1"/>
          <p:nvPr/>
        </p:nvSpPr>
        <p:spPr>
          <a:xfrm>
            <a:off x="439420" y="1371600"/>
            <a:ext cx="2644775" cy="420688"/>
          </a:xfrm>
          <a:prstGeom prst="rect">
            <a:avLst/>
          </a:prstGeom>
          <a:noFill/>
          <a:ln w="9525">
            <a:noFill/>
          </a:ln>
        </p:spPr>
        <p:txBody>
          <a:bodyPr wrap="none">
            <a:spAutoFit/>
          </a:bodyPr>
          <a:lstStyle/>
          <a:p>
            <a:pPr>
              <a:lnSpc>
                <a:spcPct val="90000"/>
              </a:lnSpc>
              <a:spcBef>
                <a:spcPct val="20000"/>
              </a:spcBef>
            </a:pPr>
            <a:r>
              <a:rPr lang="en-US" altLang="zh-CN" dirty="0">
                <a:latin typeface="Comic Sans MS" panose="030F0702030302020204" pitchFamily="66" charset="0"/>
              </a:rPr>
              <a:t>EmpProj relation:</a:t>
            </a:r>
            <a:endParaRPr lang="en-US" altLang="zh-CN" dirty="0">
              <a:latin typeface="Times New Roman" panose="02020603050405020304" pitchFamily="18" charset="0"/>
            </a:endParaRPr>
          </a:p>
        </p:txBody>
      </p:sp>
      <p:sp>
        <p:nvSpPr>
          <p:cNvPr id="66602" name="Freeform 64"/>
          <p:cNvSpPr/>
          <p:nvPr/>
        </p:nvSpPr>
        <p:spPr>
          <a:xfrm>
            <a:off x="798830" y="2707005"/>
            <a:ext cx="6403340" cy="457200"/>
          </a:xfrm>
          <a:custGeom>
            <a:avLst/>
            <a:gdLst>
              <a:gd name="txL" fmla="*/ 0 w 576"/>
              <a:gd name="txT" fmla="*/ 0 h 288"/>
              <a:gd name="txR" fmla="*/ 576 w 576"/>
              <a:gd name="txB" fmla="*/ 288 h 288"/>
            </a:gdLst>
            <a:ahLst/>
            <a:cxnLst>
              <a:cxn ang="0">
                <a:pos x="0" y="0"/>
              </a:cxn>
              <a:cxn ang="0">
                <a:pos x="0" y="725805000"/>
              </a:cxn>
              <a:cxn ang="0">
                <a:pos x="2147483647" y="725805000"/>
              </a:cxn>
              <a:cxn ang="0">
                <a:pos x="2147483647" y="0"/>
              </a:cxn>
            </a:cxnLst>
            <a:rect l="txL" t="txT" r="txR" b="txB"/>
            <a:pathLst>
              <a:path w="576" h="288">
                <a:moveTo>
                  <a:pt x="0" y="0"/>
                </a:moveTo>
                <a:lnTo>
                  <a:pt x="0" y="288"/>
                </a:lnTo>
                <a:lnTo>
                  <a:pt x="576" y="288"/>
                </a:lnTo>
                <a:lnTo>
                  <a:pt x="576" y="0"/>
                </a:lnTo>
              </a:path>
            </a:pathLst>
          </a:custGeom>
          <a:noFill/>
          <a:ln w="9525" cap="flat" cmpd="sng">
            <a:solidFill>
              <a:schemeClr val="tx1">
                <a:alpha val="100000"/>
              </a:schemeClr>
            </a:solidFill>
            <a:prstDash val="solid"/>
            <a:round/>
            <a:headEnd type="none" w="med" len="med"/>
            <a:tailEnd type="triangle" w="med" len="lg"/>
          </a:ln>
        </p:spPr>
        <p:txBody>
          <a:bodyPr/>
          <a:lstStyle/>
          <a:p>
            <a:endParaRPr lang="zh-CN" altLang="en-US"/>
          </a:p>
        </p:txBody>
      </p:sp>
      <p:sp>
        <p:nvSpPr>
          <p:cNvPr id="66603" name="Line 65"/>
          <p:cNvSpPr/>
          <p:nvPr/>
        </p:nvSpPr>
        <p:spPr>
          <a:xfrm flipV="1">
            <a:off x="5500370" y="2720023"/>
            <a:ext cx="0" cy="4318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66604" name="Line 66"/>
          <p:cNvSpPr/>
          <p:nvPr/>
        </p:nvSpPr>
        <p:spPr>
          <a:xfrm>
            <a:off x="2875915" y="2732405"/>
            <a:ext cx="0" cy="431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6605" name="Freeform 67"/>
          <p:cNvSpPr/>
          <p:nvPr/>
        </p:nvSpPr>
        <p:spPr>
          <a:xfrm>
            <a:off x="2862580" y="3299460"/>
            <a:ext cx="1129665" cy="457200"/>
          </a:xfrm>
          <a:custGeom>
            <a:avLst/>
            <a:gdLst>
              <a:gd name="txL" fmla="*/ 0 w 576"/>
              <a:gd name="txT" fmla="*/ 0 h 288"/>
              <a:gd name="txR" fmla="*/ 576 w 576"/>
              <a:gd name="txB" fmla="*/ 288 h 288"/>
            </a:gdLst>
            <a:ahLst/>
            <a:cxnLst>
              <a:cxn ang="0">
                <a:pos x="0" y="0"/>
              </a:cxn>
              <a:cxn ang="0">
                <a:pos x="0" y="725805000"/>
              </a:cxn>
              <a:cxn ang="0">
                <a:pos x="2147483647" y="725805000"/>
              </a:cxn>
              <a:cxn ang="0">
                <a:pos x="2147483647" y="0"/>
              </a:cxn>
            </a:cxnLst>
            <a:rect l="txL" t="txT" r="txR" b="txB"/>
            <a:pathLst>
              <a:path w="576" h="288">
                <a:moveTo>
                  <a:pt x="0" y="0"/>
                </a:moveTo>
                <a:lnTo>
                  <a:pt x="0" y="288"/>
                </a:lnTo>
                <a:lnTo>
                  <a:pt x="576" y="288"/>
                </a:lnTo>
                <a:lnTo>
                  <a:pt x="576" y="0"/>
                </a:lnTo>
              </a:path>
            </a:pathLst>
          </a:custGeom>
          <a:noFill/>
          <a:ln w="9525" cap="flat" cmpd="sng">
            <a:solidFill>
              <a:schemeClr val="tx1">
                <a:alpha val="100000"/>
              </a:schemeClr>
            </a:solidFill>
            <a:prstDash val="solid"/>
            <a:round/>
            <a:headEnd type="none" w="med" len="med"/>
            <a:tailEnd type="triangle" w="med" len="lg"/>
          </a:ln>
        </p:spPr>
        <p:txBody>
          <a:bodyPr/>
          <a:lstStyle/>
          <a:p>
            <a:endParaRPr lang="zh-CN" altLang="en-US"/>
          </a:p>
        </p:txBody>
      </p:sp>
      <p:sp>
        <p:nvSpPr>
          <p:cNvPr id="66608" name="Text Box 70"/>
          <p:cNvSpPr txBox="1"/>
          <p:nvPr/>
        </p:nvSpPr>
        <p:spPr>
          <a:xfrm>
            <a:off x="885190" y="3866515"/>
            <a:ext cx="704850" cy="457200"/>
          </a:xfrm>
          <a:prstGeom prst="rect">
            <a:avLst/>
          </a:prstGeom>
          <a:noFill/>
          <a:ln w="9525">
            <a:noFill/>
          </a:ln>
        </p:spPr>
        <p:txBody>
          <a:bodyPr wrap="none">
            <a:spAutoFit/>
          </a:bodyPr>
          <a:lstStyle/>
          <a:p>
            <a:r>
              <a:rPr lang="en-US" altLang="zh-CN" dirty="0">
                <a:latin typeface="Comic Sans MS" panose="030F0702030302020204" pitchFamily="66" charset="0"/>
              </a:rPr>
              <a:t>fd2</a:t>
            </a:r>
          </a:p>
        </p:txBody>
      </p:sp>
      <p:sp>
        <p:nvSpPr>
          <p:cNvPr id="66609" name="Text Box 71"/>
          <p:cNvSpPr txBox="1"/>
          <p:nvPr/>
        </p:nvSpPr>
        <p:spPr>
          <a:xfrm>
            <a:off x="7637145" y="2707005"/>
            <a:ext cx="654050" cy="423545"/>
          </a:xfrm>
          <a:prstGeom prst="rect">
            <a:avLst/>
          </a:prstGeom>
          <a:noFill/>
          <a:ln w="9525">
            <a:noFill/>
          </a:ln>
        </p:spPr>
        <p:txBody>
          <a:bodyPr wrap="none">
            <a:spAutoFit/>
          </a:bodyPr>
          <a:lstStyle/>
          <a:p>
            <a:pPr>
              <a:lnSpc>
                <a:spcPct val="90000"/>
              </a:lnSpc>
              <a:spcBef>
                <a:spcPct val="20000"/>
              </a:spcBef>
            </a:pPr>
            <a:r>
              <a:rPr lang="en-US" altLang="zh-CN" dirty="0">
                <a:latin typeface="Comic Sans MS" panose="030F0702030302020204" pitchFamily="66" charset="0"/>
              </a:rPr>
              <a:t>fd1</a:t>
            </a:r>
            <a:endParaRPr lang="en-US" altLang="zh-CN" dirty="0">
              <a:latin typeface="Times New Roman" panose="02020603050405020304" pitchFamily="18" charset="0"/>
            </a:endParaRPr>
          </a:p>
        </p:txBody>
      </p:sp>
      <p:sp>
        <p:nvSpPr>
          <p:cNvPr id="66610" name="Text Box 72"/>
          <p:cNvSpPr txBox="1"/>
          <p:nvPr/>
        </p:nvSpPr>
        <p:spPr>
          <a:xfrm>
            <a:off x="3074670" y="3866198"/>
            <a:ext cx="702945" cy="460375"/>
          </a:xfrm>
          <a:prstGeom prst="rect">
            <a:avLst/>
          </a:prstGeom>
          <a:noFill/>
          <a:ln w="9525">
            <a:noFill/>
          </a:ln>
        </p:spPr>
        <p:txBody>
          <a:bodyPr wrap="none">
            <a:spAutoFit/>
          </a:bodyPr>
          <a:lstStyle/>
          <a:p>
            <a:r>
              <a:rPr lang="en-US" altLang="zh-CN" dirty="0">
                <a:latin typeface="Comic Sans MS" panose="030F0702030302020204" pitchFamily="66" charset="0"/>
              </a:rPr>
              <a:t>fd3</a:t>
            </a:r>
          </a:p>
        </p:txBody>
      </p:sp>
      <p:sp>
        <p:nvSpPr>
          <p:cNvPr id="2" name="Freeform 67"/>
          <p:cNvSpPr/>
          <p:nvPr/>
        </p:nvSpPr>
        <p:spPr>
          <a:xfrm>
            <a:off x="798830" y="3302635"/>
            <a:ext cx="1025525" cy="457200"/>
          </a:xfrm>
          <a:custGeom>
            <a:avLst/>
            <a:gdLst>
              <a:gd name="txL" fmla="*/ 0 w 576"/>
              <a:gd name="txT" fmla="*/ 0 h 288"/>
              <a:gd name="txR" fmla="*/ 576 w 576"/>
              <a:gd name="txB" fmla="*/ 288 h 288"/>
            </a:gdLst>
            <a:ahLst/>
            <a:cxnLst>
              <a:cxn ang="0">
                <a:pos x="0" y="0"/>
              </a:cxn>
              <a:cxn ang="0">
                <a:pos x="0" y="725805000"/>
              </a:cxn>
              <a:cxn ang="0">
                <a:pos x="2147483647" y="725805000"/>
              </a:cxn>
              <a:cxn ang="0">
                <a:pos x="2147483647" y="0"/>
              </a:cxn>
            </a:cxnLst>
            <a:rect l="txL" t="txT" r="txR" b="txB"/>
            <a:pathLst>
              <a:path w="576" h="288">
                <a:moveTo>
                  <a:pt x="0" y="0"/>
                </a:moveTo>
                <a:lnTo>
                  <a:pt x="0" y="288"/>
                </a:lnTo>
                <a:lnTo>
                  <a:pt x="576" y="288"/>
                </a:lnTo>
                <a:lnTo>
                  <a:pt x="576" y="0"/>
                </a:lnTo>
              </a:path>
            </a:pathLst>
          </a:custGeom>
          <a:noFill/>
          <a:ln w="9525" cap="flat" cmpd="sng">
            <a:solidFill>
              <a:schemeClr val="tx1">
                <a:alpha val="100000"/>
              </a:schemeClr>
            </a:solidFill>
            <a:prstDash val="solid"/>
            <a:round/>
            <a:headEnd type="none" w="med" len="med"/>
            <a:tailEnd type="triangle" w="med" len="lg"/>
          </a:ln>
        </p:spPr>
        <p:txBody>
          <a:bodyPr/>
          <a:lstStyle/>
          <a:p>
            <a:endParaRPr lang="zh-CN" altLang="en-US"/>
          </a:p>
        </p:txBody>
      </p:sp>
      <p:sp>
        <p:nvSpPr>
          <p:cNvPr id="3" name="文本框 2"/>
          <p:cNvSpPr txBox="1"/>
          <p:nvPr/>
        </p:nvSpPr>
        <p:spPr>
          <a:xfrm>
            <a:off x="241300" y="4847590"/>
            <a:ext cx="2621280" cy="460375"/>
          </a:xfrm>
          <a:prstGeom prst="rect">
            <a:avLst/>
          </a:prstGeom>
          <a:noFill/>
        </p:spPr>
        <p:txBody>
          <a:bodyPr wrap="none" rtlCol="0">
            <a:spAutoFit/>
          </a:bodyPr>
          <a:lstStyle/>
          <a:p>
            <a:r>
              <a:rPr lang="zh-CN" altLang="en-US" b="1">
                <a:solidFill>
                  <a:srgbClr val="FF0000"/>
                </a:solidFill>
                <a:latin typeface="微软雅黑" panose="020B0503020204020204" charset="-122"/>
                <a:ea typeface="微软雅黑" panose="020B0503020204020204" charset="-122"/>
              </a:rPr>
              <a:t>分解成三个关系：</a:t>
            </a:r>
          </a:p>
        </p:txBody>
      </p:sp>
    </p:spTree>
    <p:extLst>
      <p:ext uri="{BB962C8B-B14F-4D97-AF65-F5344CB8AC3E}">
        <p14:creationId xmlns:p14="http://schemas.microsoft.com/office/powerpoint/2010/main" val="39265235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p:nvPr>
        </p:nvSpPr>
        <p:spPr/>
        <p:txBody>
          <a:bodyPr vert="horz" wrap="square" lIns="91440" tIns="45720" rIns="91440" bIns="45720" anchor="ctr"/>
          <a:lstStyle/>
          <a:p>
            <a:pPr eaLnBrk="1" hangingPunct="1"/>
            <a:r>
              <a:rPr lang="zh-CN" altLang="en-US" dirty="0"/>
              <a:t>关系的属性之间存在的依赖</a:t>
            </a:r>
          </a:p>
        </p:txBody>
      </p:sp>
      <p:graphicFrame>
        <p:nvGraphicFramePr>
          <p:cNvPr id="53301" name="Group 53"/>
          <p:cNvGraphicFramePr>
            <a:graphicFrameLocks noGrp="1"/>
          </p:cNvGraphicFramePr>
          <p:nvPr>
            <p:custDataLst>
              <p:tags r:id="rId1"/>
            </p:custDataLst>
          </p:nvPr>
        </p:nvGraphicFramePr>
        <p:xfrm>
          <a:off x="363220" y="1838325"/>
          <a:ext cx="7190740" cy="806450"/>
        </p:xfrm>
        <a:graphic>
          <a:graphicData uri="http://schemas.openxmlformats.org/drawingml/2006/table">
            <a:tbl>
              <a:tblPr/>
              <a:tblGrid>
                <a:gridCol w="1143000">
                  <a:extLst>
                    <a:ext uri="{9D8B030D-6E8A-4147-A177-3AD203B41FA5}">
                      <a16:colId xmlns:a16="http://schemas.microsoft.com/office/drawing/2014/main" val="20000"/>
                    </a:ext>
                  </a:extLst>
                </a:gridCol>
                <a:gridCol w="1353185">
                  <a:extLst>
                    <a:ext uri="{9D8B030D-6E8A-4147-A177-3AD203B41FA5}">
                      <a16:colId xmlns:a16="http://schemas.microsoft.com/office/drawing/2014/main" val="20001"/>
                    </a:ext>
                  </a:extLst>
                </a:gridCol>
                <a:gridCol w="1778635">
                  <a:extLst>
                    <a:ext uri="{9D8B030D-6E8A-4147-A177-3AD203B41FA5}">
                      <a16:colId xmlns:a16="http://schemas.microsoft.com/office/drawing/2014/main" val="20002"/>
                    </a:ext>
                  </a:extLst>
                </a:gridCol>
                <a:gridCol w="1437005">
                  <a:extLst>
                    <a:ext uri="{9D8B030D-6E8A-4147-A177-3AD203B41FA5}">
                      <a16:colId xmlns:a16="http://schemas.microsoft.com/office/drawing/2014/main" val="20003"/>
                    </a:ext>
                  </a:extLst>
                </a:gridCol>
                <a:gridCol w="1478915">
                  <a:extLst>
                    <a:ext uri="{9D8B030D-6E8A-4147-A177-3AD203B41FA5}">
                      <a16:colId xmlns:a16="http://schemas.microsoft.com/office/drawing/2014/main" val="20004"/>
                    </a:ext>
                  </a:extLst>
                </a:gridCol>
              </a:tblGrid>
              <a:tr h="8064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微软雅黑" panose="020B0503020204020204" charset="-122"/>
                          <a:ea typeface="微软雅黑" panose="020B0503020204020204" charset="-122"/>
                        </a:rPr>
                        <a:t>title</a:t>
                      </a:r>
                    </a:p>
                  </a:txBody>
                  <a:tcPr marT="45775" marB="457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微软雅黑" panose="020B0503020204020204" charset="-122"/>
                          <a:ea typeface="微软雅黑" panose="020B0503020204020204" charset="-122"/>
                        </a:rPr>
                        <a:t>author</a:t>
                      </a: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微软雅黑" panose="020B0503020204020204" charset="-122"/>
                          <a:ea typeface="微软雅黑" panose="020B0503020204020204" charset="-122"/>
                        </a:rPr>
                        <a:t>keyword</a:t>
                      </a: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微软雅黑" panose="020B0503020204020204" charset="-122"/>
                          <a:ea typeface="微软雅黑" panose="020B0503020204020204" charset="-122"/>
                        </a:rPr>
                        <a:t>p_name</a:t>
                      </a: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lang="en-US" altLang="zh-CN" sz="2000" b="1" i="0" u="none" baseline="0">
                          <a:solidFill>
                            <a:schemeClr val="tx1"/>
                          </a:solidFill>
                          <a:latin typeface="微软雅黑" panose="020B0503020204020204" charset="-122"/>
                          <a:ea typeface="微软雅黑" panose="020B0503020204020204" charset="-122"/>
                        </a:rPr>
                        <a:t>p_branch</a:t>
                      </a:r>
                      <a:endParaRPr kumimoji="1" lang="en-US" altLang="zh-CN" sz="20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6592" name="Text Box 51"/>
          <p:cNvSpPr txBox="1"/>
          <p:nvPr/>
        </p:nvSpPr>
        <p:spPr>
          <a:xfrm>
            <a:off x="439420" y="1371600"/>
            <a:ext cx="910590" cy="423545"/>
          </a:xfrm>
          <a:prstGeom prst="rect">
            <a:avLst/>
          </a:prstGeom>
          <a:noFill/>
          <a:ln w="9525">
            <a:noFill/>
          </a:ln>
        </p:spPr>
        <p:txBody>
          <a:bodyPr wrap="none">
            <a:spAutoFit/>
          </a:bodyPr>
          <a:lstStyle/>
          <a:p>
            <a:pPr>
              <a:lnSpc>
                <a:spcPct val="90000"/>
              </a:lnSpc>
              <a:spcBef>
                <a:spcPct val="20000"/>
              </a:spcBef>
            </a:pPr>
            <a:r>
              <a:rPr lang="en-US" altLang="zh-CN" b="1" dirty="0">
                <a:latin typeface="Arial" panose="020B0604020202020204" pitchFamily="34" charset="0"/>
                <a:cs typeface="Arial" panose="020B0604020202020204" pitchFamily="34" charset="0"/>
              </a:rPr>
              <a:t>book</a:t>
            </a:r>
          </a:p>
        </p:txBody>
      </p:sp>
      <p:sp>
        <p:nvSpPr>
          <p:cNvPr id="66602" name="Freeform 64"/>
          <p:cNvSpPr/>
          <p:nvPr/>
        </p:nvSpPr>
        <p:spPr>
          <a:xfrm>
            <a:off x="798830" y="2707005"/>
            <a:ext cx="6403340" cy="457200"/>
          </a:xfrm>
          <a:custGeom>
            <a:avLst/>
            <a:gdLst>
              <a:gd name="txL" fmla="*/ 0 w 576"/>
              <a:gd name="txT" fmla="*/ 0 h 288"/>
              <a:gd name="txR" fmla="*/ 576 w 576"/>
              <a:gd name="txB" fmla="*/ 288 h 288"/>
            </a:gdLst>
            <a:ahLst/>
            <a:cxnLst>
              <a:cxn ang="0">
                <a:pos x="0" y="0"/>
              </a:cxn>
              <a:cxn ang="0">
                <a:pos x="0" y="725805000"/>
              </a:cxn>
              <a:cxn ang="0">
                <a:pos x="2147483647" y="725805000"/>
              </a:cxn>
              <a:cxn ang="0">
                <a:pos x="2147483647" y="0"/>
              </a:cxn>
            </a:cxnLst>
            <a:rect l="txL" t="txT" r="txR" b="txB"/>
            <a:pathLst>
              <a:path w="576" h="288">
                <a:moveTo>
                  <a:pt x="0" y="0"/>
                </a:moveTo>
                <a:lnTo>
                  <a:pt x="0" y="288"/>
                </a:lnTo>
                <a:lnTo>
                  <a:pt x="576" y="288"/>
                </a:lnTo>
                <a:lnTo>
                  <a:pt x="576" y="0"/>
                </a:lnTo>
              </a:path>
            </a:pathLst>
          </a:custGeom>
          <a:noFill/>
          <a:ln w="9525" cap="flat" cmpd="sng">
            <a:solidFill>
              <a:schemeClr val="tx1">
                <a:alpha val="100000"/>
              </a:schemeClr>
            </a:solidFill>
            <a:prstDash val="solid"/>
            <a:round/>
            <a:headEnd type="none" w="med" len="med"/>
            <a:tailEnd type="triangle" w="med" len="lg"/>
          </a:ln>
        </p:spPr>
        <p:txBody>
          <a:bodyPr/>
          <a:lstStyle/>
          <a:p>
            <a:endParaRPr lang="zh-CN" altLang="en-US"/>
          </a:p>
        </p:txBody>
      </p:sp>
      <p:sp>
        <p:nvSpPr>
          <p:cNvPr id="66603" name="Line 65"/>
          <p:cNvSpPr/>
          <p:nvPr/>
        </p:nvSpPr>
        <p:spPr>
          <a:xfrm flipV="1">
            <a:off x="5500370" y="2720023"/>
            <a:ext cx="0" cy="4318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66604" name="Line 66"/>
          <p:cNvSpPr/>
          <p:nvPr/>
        </p:nvSpPr>
        <p:spPr>
          <a:xfrm flipH="1">
            <a:off x="3519805" y="2732405"/>
            <a:ext cx="0" cy="431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6608" name="Text Box 70"/>
          <p:cNvSpPr txBox="1"/>
          <p:nvPr/>
        </p:nvSpPr>
        <p:spPr>
          <a:xfrm>
            <a:off x="885190" y="3866515"/>
            <a:ext cx="704850" cy="457200"/>
          </a:xfrm>
          <a:prstGeom prst="rect">
            <a:avLst/>
          </a:prstGeom>
          <a:noFill/>
          <a:ln w="9525">
            <a:noFill/>
          </a:ln>
        </p:spPr>
        <p:txBody>
          <a:bodyPr wrap="none">
            <a:spAutoFit/>
          </a:bodyPr>
          <a:lstStyle/>
          <a:p>
            <a:r>
              <a:rPr lang="en-US" altLang="zh-CN" dirty="0">
                <a:latin typeface="Comic Sans MS" panose="030F0702030302020204" pitchFamily="66" charset="0"/>
              </a:rPr>
              <a:t>fd2</a:t>
            </a:r>
          </a:p>
        </p:txBody>
      </p:sp>
      <p:sp>
        <p:nvSpPr>
          <p:cNvPr id="66609" name="Text Box 71"/>
          <p:cNvSpPr txBox="1"/>
          <p:nvPr/>
        </p:nvSpPr>
        <p:spPr>
          <a:xfrm>
            <a:off x="7637145" y="2707005"/>
            <a:ext cx="654050" cy="423545"/>
          </a:xfrm>
          <a:prstGeom prst="rect">
            <a:avLst/>
          </a:prstGeom>
          <a:noFill/>
          <a:ln w="9525">
            <a:noFill/>
          </a:ln>
        </p:spPr>
        <p:txBody>
          <a:bodyPr wrap="none">
            <a:spAutoFit/>
          </a:bodyPr>
          <a:lstStyle/>
          <a:p>
            <a:pPr>
              <a:lnSpc>
                <a:spcPct val="90000"/>
              </a:lnSpc>
              <a:spcBef>
                <a:spcPct val="20000"/>
              </a:spcBef>
            </a:pPr>
            <a:r>
              <a:rPr lang="en-US" altLang="zh-CN" dirty="0">
                <a:latin typeface="Comic Sans MS" panose="030F0702030302020204" pitchFamily="66" charset="0"/>
              </a:rPr>
              <a:t>fd1</a:t>
            </a:r>
            <a:endParaRPr lang="en-US" altLang="zh-CN" dirty="0">
              <a:latin typeface="Times New Roman" panose="02020603050405020304" pitchFamily="18" charset="0"/>
            </a:endParaRPr>
          </a:p>
        </p:txBody>
      </p:sp>
      <p:sp>
        <p:nvSpPr>
          <p:cNvPr id="2" name="Freeform 67"/>
          <p:cNvSpPr/>
          <p:nvPr/>
        </p:nvSpPr>
        <p:spPr>
          <a:xfrm>
            <a:off x="798830" y="3302635"/>
            <a:ext cx="6324600" cy="457200"/>
          </a:xfrm>
          <a:custGeom>
            <a:avLst/>
            <a:gdLst>
              <a:gd name="txL" fmla="*/ 0 w 576"/>
              <a:gd name="txT" fmla="*/ 0 h 288"/>
              <a:gd name="txR" fmla="*/ 576 w 576"/>
              <a:gd name="txB" fmla="*/ 288 h 288"/>
            </a:gdLst>
            <a:ahLst/>
            <a:cxnLst>
              <a:cxn ang="0">
                <a:pos x="0" y="0"/>
              </a:cxn>
              <a:cxn ang="0">
                <a:pos x="0" y="725805000"/>
              </a:cxn>
              <a:cxn ang="0">
                <a:pos x="2147483647" y="725805000"/>
              </a:cxn>
              <a:cxn ang="0">
                <a:pos x="2147483647" y="0"/>
              </a:cxn>
            </a:cxnLst>
            <a:rect l="txL" t="txT" r="txR" b="txB"/>
            <a:pathLst>
              <a:path w="576" h="288">
                <a:moveTo>
                  <a:pt x="0" y="0"/>
                </a:moveTo>
                <a:lnTo>
                  <a:pt x="0" y="288"/>
                </a:lnTo>
                <a:lnTo>
                  <a:pt x="576" y="288"/>
                </a:lnTo>
                <a:lnTo>
                  <a:pt x="576" y="0"/>
                </a:lnTo>
              </a:path>
            </a:pathLst>
          </a:custGeom>
          <a:noFill/>
          <a:ln w="9525" cap="flat" cmpd="sng">
            <a:solidFill>
              <a:schemeClr val="tx1">
                <a:alpha val="100000"/>
              </a:schemeClr>
            </a:solidFill>
            <a:prstDash val="solid"/>
            <a:round/>
            <a:headEnd type="none" w="med" len="med"/>
            <a:tailEnd type="triangle" w="med" len="lg"/>
          </a:ln>
        </p:spPr>
        <p:txBody>
          <a:bodyPr/>
          <a:lstStyle/>
          <a:p>
            <a:endParaRPr lang="zh-CN" altLang="en-US"/>
          </a:p>
        </p:txBody>
      </p:sp>
      <p:sp>
        <p:nvSpPr>
          <p:cNvPr id="4" name="Line 66"/>
          <p:cNvSpPr/>
          <p:nvPr/>
        </p:nvSpPr>
        <p:spPr>
          <a:xfrm flipH="1">
            <a:off x="2283460" y="2715895"/>
            <a:ext cx="0" cy="431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 name="Line 65"/>
          <p:cNvSpPr/>
          <p:nvPr/>
        </p:nvSpPr>
        <p:spPr>
          <a:xfrm flipV="1">
            <a:off x="5510530" y="3277553"/>
            <a:ext cx="0" cy="4318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Tree>
    <p:extLst>
      <p:ext uri="{BB962C8B-B14F-4D97-AF65-F5344CB8AC3E}">
        <p14:creationId xmlns:p14="http://schemas.microsoft.com/office/powerpoint/2010/main" val="100317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defRPr/>
            </a:pPr>
            <a:r>
              <a:rPr lang="zh-CN" altLang="en-US" dirty="0"/>
              <a:t>改善后的设计</a:t>
            </a:r>
            <a:endParaRPr lang="en-US" altLang="zh-CN" dirty="0"/>
          </a:p>
        </p:txBody>
      </p:sp>
      <p:graphicFrame>
        <p:nvGraphicFramePr>
          <p:cNvPr id="170147" name="Group 163"/>
          <p:cNvGraphicFramePr>
            <a:graphicFrameLocks noGrp="1"/>
          </p:cNvGraphicFramePr>
          <p:nvPr/>
        </p:nvGraphicFramePr>
        <p:xfrm>
          <a:off x="468313" y="1446213"/>
          <a:ext cx="4321175" cy="2743200"/>
        </p:xfrm>
        <a:graphic>
          <a:graphicData uri="http://schemas.openxmlformats.org/drawingml/2006/table">
            <a:tbl>
              <a:tblPr/>
              <a:tblGrid>
                <a:gridCol w="1081087">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gridCol w="1081088">
                  <a:extLst>
                    <a:ext uri="{9D8B030D-6E8A-4147-A177-3AD203B41FA5}">
                      <a16:colId xmlns:a16="http://schemas.microsoft.com/office/drawing/2014/main" val="20002"/>
                    </a:ext>
                  </a:extLst>
                </a:gridCol>
                <a:gridCol w="1079500">
                  <a:extLst>
                    <a:ext uri="{9D8B030D-6E8A-4147-A177-3AD203B41FA5}">
                      <a16:colId xmlns:a16="http://schemas.microsoft.com/office/drawing/2014/main" val="20003"/>
                    </a:ext>
                  </a:extLst>
                </a:gridCol>
              </a:tblGrid>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hlink"/>
                          </a:solidFill>
                          <a:effectLst/>
                          <a:latin typeface="Times New Roman" pitchFamily="18" charset="0"/>
                          <a:ea typeface="楷体_GB2312" pitchFamily="49" charset="-122"/>
                        </a:rPr>
                        <a:t>S#</a:t>
                      </a:r>
                      <a:endParaRPr kumimoji="1" lang="en-US" altLang="zh-CN" sz="2400" b="0" i="0" u="none" strike="noStrike" cap="none" normalizeH="0" baseline="0">
                        <a:ln>
                          <a:noFill/>
                        </a:ln>
                        <a:solidFill>
                          <a:schemeClr val="hlink"/>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SN</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SD</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DEAN</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S01</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杨明</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D01</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思齐</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S02</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李婉</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D01</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思齐</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S03</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刘海</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D02</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述圣</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S04</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安然</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D02</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述圣</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S05</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乐天</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D03</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省身</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70280" name="Group 296"/>
          <p:cNvGraphicFramePr>
            <a:graphicFrameLocks noGrp="1"/>
          </p:cNvGraphicFramePr>
          <p:nvPr/>
        </p:nvGraphicFramePr>
        <p:xfrm>
          <a:off x="5581650" y="1236663"/>
          <a:ext cx="2662238" cy="3200400"/>
        </p:xfrm>
        <a:graphic>
          <a:graphicData uri="http://schemas.openxmlformats.org/drawingml/2006/table">
            <a:tbl>
              <a:tblPr/>
              <a:tblGrid>
                <a:gridCol w="887413">
                  <a:extLst>
                    <a:ext uri="{9D8B030D-6E8A-4147-A177-3AD203B41FA5}">
                      <a16:colId xmlns:a16="http://schemas.microsoft.com/office/drawing/2014/main" val="20000"/>
                    </a:ext>
                  </a:extLst>
                </a:gridCol>
                <a:gridCol w="887412">
                  <a:extLst>
                    <a:ext uri="{9D8B030D-6E8A-4147-A177-3AD203B41FA5}">
                      <a16:colId xmlns:a16="http://schemas.microsoft.com/office/drawing/2014/main" val="20001"/>
                    </a:ext>
                  </a:extLst>
                </a:gridCol>
                <a:gridCol w="887413">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hlink"/>
                          </a:solidFill>
                          <a:effectLst/>
                          <a:latin typeface="Times New Roman" pitchFamily="18" charset="0"/>
                          <a:ea typeface="楷体_GB2312" pitchFamily="49" charset="-122"/>
                        </a:rPr>
                        <a:t>S#</a:t>
                      </a:r>
                      <a:endParaRPr kumimoji="1" lang="en-US" altLang="zh-CN" sz="2400" b="0" i="0" u="none" strike="noStrike" cap="none" normalizeH="0" baseline="0">
                        <a:ln>
                          <a:noFill/>
                        </a:ln>
                        <a:solidFill>
                          <a:schemeClr val="hlink"/>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hlink"/>
                          </a:solidFill>
                          <a:effectLst/>
                          <a:latin typeface="Times New Roman" pitchFamily="18" charset="0"/>
                          <a:ea typeface="楷体_GB2312" pitchFamily="49" charset="-122"/>
                        </a:rPr>
                        <a:t>C#</a:t>
                      </a:r>
                      <a:endParaRPr kumimoji="1" lang="en-US" altLang="zh-CN" sz="2400" b="0" i="0" u="none" strike="noStrike" cap="none" normalizeH="0" baseline="0">
                        <a:ln>
                          <a:noFill/>
                        </a:ln>
                        <a:solidFill>
                          <a:schemeClr val="hlink"/>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G</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S01</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C01</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90</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S02</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C01</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87</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S01</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C02</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92</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S03</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C01</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95</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S04</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C02</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78</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S05</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C01</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82</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70283" name="Group 299"/>
          <p:cNvGraphicFramePr>
            <a:graphicFrameLocks noGrp="1"/>
          </p:cNvGraphicFramePr>
          <p:nvPr/>
        </p:nvGraphicFramePr>
        <p:xfrm>
          <a:off x="1692275" y="4941888"/>
          <a:ext cx="5761038" cy="518160"/>
        </p:xfrm>
        <a:graphic>
          <a:graphicData uri="http://schemas.openxmlformats.org/drawingml/2006/table">
            <a:tbl>
              <a:tblPr/>
              <a:tblGrid>
                <a:gridCol w="144145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1133475">
                  <a:extLst>
                    <a:ext uri="{9D8B030D-6E8A-4147-A177-3AD203B41FA5}">
                      <a16:colId xmlns:a16="http://schemas.microsoft.com/office/drawing/2014/main" val="20002"/>
                    </a:ext>
                  </a:extLst>
                </a:gridCol>
                <a:gridCol w="277813">
                  <a:extLst>
                    <a:ext uri="{9D8B030D-6E8A-4147-A177-3AD203B41FA5}">
                      <a16:colId xmlns:a16="http://schemas.microsoft.com/office/drawing/2014/main" val="20003"/>
                    </a:ext>
                  </a:extLst>
                </a:gridCol>
                <a:gridCol w="1163637">
                  <a:extLst>
                    <a:ext uri="{9D8B030D-6E8A-4147-A177-3AD203B41FA5}">
                      <a16:colId xmlns:a16="http://schemas.microsoft.com/office/drawing/2014/main" val="20004"/>
                    </a:ext>
                  </a:extLst>
                </a:gridCol>
                <a:gridCol w="249238">
                  <a:extLst>
                    <a:ext uri="{9D8B030D-6E8A-4147-A177-3AD203B41FA5}">
                      <a16:colId xmlns:a16="http://schemas.microsoft.com/office/drawing/2014/main" val="20005"/>
                    </a:ext>
                  </a:extLst>
                </a:gridCol>
                <a:gridCol w="1190625">
                  <a:extLst>
                    <a:ext uri="{9D8B030D-6E8A-4147-A177-3AD203B41FA5}">
                      <a16:colId xmlns:a16="http://schemas.microsoft.com/office/drawing/2014/main" val="20006"/>
                    </a:ext>
                  </a:extLst>
                </a:gridCol>
              </a:tblGrid>
              <a:tr h="2317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rPr>
                        <a:t>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SN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SD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DEA 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7922" name="AutoShape 329"/>
          <p:cNvCxnSpPr>
            <a:cxnSpLocks noChangeShapeType="1"/>
          </p:cNvCxnSpPr>
          <p:nvPr/>
        </p:nvCxnSpPr>
        <p:spPr bwMode="auto">
          <a:xfrm rot="5400000" flipV="1">
            <a:off x="3208338" y="4146550"/>
            <a:ext cx="1587" cy="1592263"/>
          </a:xfrm>
          <a:prstGeom prst="bentConnector3">
            <a:avLst>
              <a:gd name="adj1" fmla="val -14400005"/>
            </a:avLst>
          </a:prstGeom>
          <a:noFill/>
          <a:ln w="9525">
            <a:solidFill>
              <a:schemeClr val="tx1"/>
            </a:solidFill>
            <a:miter lim="800000"/>
            <a:headEnd/>
            <a:tailEnd type="triangle" w="med" len="med"/>
          </a:ln>
        </p:spPr>
      </p:cxnSp>
      <p:cxnSp>
        <p:nvCxnSpPr>
          <p:cNvPr id="77923" name="AutoShape 330"/>
          <p:cNvCxnSpPr>
            <a:cxnSpLocks noChangeShapeType="1"/>
          </p:cNvCxnSpPr>
          <p:nvPr/>
        </p:nvCxnSpPr>
        <p:spPr bwMode="auto">
          <a:xfrm rot="5400000" flipV="1">
            <a:off x="6144419" y="4229894"/>
            <a:ext cx="1587" cy="1425575"/>
          </a:xfrm>
          <a:prstGeom prst="bentConnector3">
            <a:avLst>
              <a:gd name="adj1" fmla="val -14400005"/>
            </a:avLst>
          </a:prstGeom>
          <a:noFill/>
          <a:ln w="9525">
            <a:solidFill>
              <a:schemeClr val="tx1"/>
            </a:solidFill>
            <a:miter lim="800000"/>
            <a:headEnd/>
            <a:tailEnd type="triangle" w="med" len="med"/>
          </a:ln>
        </p:spPr>
      </p:cxnSp>
      <p:graphicFrame>
        <p:nvGraphicFramePr>
          <p:cNvPr id="170315" name="Group 331"/>
          <p:cNvGraphicFramePr>
            <a:graphicFrameLocks noGrp="1"/>
          </p:cNvGraphicFramePr>
          <p:nvPr/>
        </p:nvGraphicFramePr>
        <p:xfrm>
          <a:off x="2339975" y="6022975"/>
          <a:ext cx="4321175" cy="518160"/>
        </p:xfrm>
        <a:graphic>
          <a:graphicData uri="http://schemas.openxmlformats.org/drawingml/2006/table">
            <a:tbl>
              <a:tblPr/>
              <a:tblGrid>
                <a:gridCol w="1441450">
                  <a:extLst>
                    <a:ext uri="{9D8B030D-6E8A-4147-A177-3AD203B41FA5}">
                      <a16:colId xmlns:a16="http://schemas.microsoft.com/office/drawing/2014/main" val="20000"/>
                    </a:ext>
                  </a:extLst>
                </a:gridCol>
                <a:gridCol w="306388">
                  <a:extLst>
                    <a:ext uri="{9D8B030D-6E8A-4147-A177-3AD203B41FA5}">
                      <a16:colId xmlns:a16="http://schemas.microsoft.com/office/drawing/2014/main" val="20001"/>
                    </a:ext>
                  </a:extLst>
                </a:gridCol>
                <a:gridCol w="1133475">
                  <a:extLst>
                    <a:ext uri="{9D8B030D-6E8A-4147-A177-3AD203B41FA5}">
                      <a16:colId xmlns:a16="http://schemas.microsoft.com/office/drawing/2014/main" val="20002"/>
                    </a:ext>
                  </a:extLst>
                </a:gridCol>
                <a:gridCol w="277812">
                  <a:extLst>
                    <a:ext uri="{9D8B030D-6E8A-4147-A177-3AD203B41FA5}">
                      <a16:colId xmlns:a16="http://schemas.microsoft.com/office/drawing/2014/main" val="20003"/>
                    </a:ext>
                  </a:extLst>
                </a:gridCol>
                <a:gridCol w="1162050">
                  <a:extLst>
                    <a:ext uri="{9D8B030D-6E8A-4147-A177-3AD203B41FA5}">
                      <a16:colId xmlns:a16="http://schemas.microsoft.com/office/drawing/2014/main" val="20004"/>
                    </a:ext>
                  </a:extLst>
                </a:gridCol>
              </a:tblGrid>
              <a:tr h="2317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rPr>
                        <a:t>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8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rPr>
                        <a: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G</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77942" name="AutoShape 353"/>
          <p:cNvCxnSpPr>
            <a:cxnSpLocks noChangeShapeType="1"/>
          </p:cNvCxnSpPr>
          <p:nvPr/>
        </p:nvCxnSpPr>
        <p:spPr bwMode="auto">
          <a:xfrm rot="16200000" flipH="1">
            <a:off x="4569619" y="5031581"/>
            <a:ext cx="1588" cy="3019425"/>
          </a:xfrm>
          <a:prstGeom prst="bentConnector3">
            <a:avLst>
              <a:gd name="adj1" fmla="val 14400005"/>
            </a:avLst>
          </a:prstGeom>
          <a:noFill/>
          <a:ln w="9525">
            <a:solidFill>
              <a:schemeClr val="tx1"/>
            </a:solidFill>
            <a:miter lim="800000"/>
            <a:headEnd/>
            <a:tailEnd type="triangle" w="med" len="med"/>
          </a:ln>
        </p:spPr>
      </p:cxnSp>
      <p:cxnSp>
        <p:nvCxnSpPr>
          <p:cNvPr id="77943" name="AutoShape 354"/>
          <p:cNvCxnSpPr>
            <a:cxnSpLocks noChangeShapeType="1"/>
          </p:cNvCxnSpPr>
          <p:nvPr/>
        </p:nvCxnSpPr>
        <p:spPr bwMode="auto">
          <a:xfrm rot="16200000" flipH="1">
            <a:off x="5366544" y="5828506"/>
            <a:ext cx="1588" cy="1425575"/>
          </a:xfrm>
          <a:prstGeom prst="bentConnector3">
            <a:avLst>
              <a:gd name="adj1" fmla="val 14400005"/>
            </a:avLst>
          </a:prstGeom>
          <a:noFill/>
          <a:ln w="9525">
            <a:solidFill>
              <a:schemeClr val="tx1"/>
            </a:solidFill>
            <a:miter lim="800000"/>
            <a:headEnd/>
            <a:tailEnd type="triangle" w="med" len="med"/>
          </a:ln>
        </p:spPr>
      </p:cxnSp>
      <p:cxnSp>
        <p:nvCxnSpPr>
          <p:cNvPr id="77944" name="AutoShape 355"/>
          <p:cNvCxnSpPr>
            <a:cxnSpLocks noChangeShapeType="1"/>
          </p:cNvCxnSpPr>
          <p:nvPr/>
        </p:nvCxnSpPr>
        <p:spPr bwMode="auto">
          <a:xfrm rot="16200000" flipH="1">
            <a:off x="3921919" y="3950494"/>
            <a:ext cx="1587" cy="3019425"/>
          </a:xfrm>
          <a:prstGeom prst="bentConnector3">
            <a:avLst>
              <a:gd name="adj1" fmla="val 14400005"/>
            </a:avLst>
          </a:prstGeom>
          <a:noFill/>
          <a:ln w="9525">
            <a:solidFill>
              <a:schemeClr val="tx1"/>
            </a:solidFill>
            <a:miter lim="800000"/>
            <a:headEnd/>
            <a:tailEnd type="triangle" w="med" len="med"/>
          </a:ln>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pPr eaLnBrk="1" hangingPunct="1">
              <a:defRPr/>
            </a:pPr>
            <a:r>
              <a:rPr lang="zh-CN" altLang="en-US"/>
              <a:t>3</a:t>
            </a:r>
            <a:r>
              <a:rPr lang="en-US" altLang="zh-CN"/>
              <a:t>NF</a:t>
            </a:r>
            <a:endParaRPr lang="zh-CN" altLang="en-US"/>
          </a:p>
        </p:txBody>
      </p:sp>
      <p:sp>
        <p:nvSpPr>
          <p:cNvPr id="262147" name="Rectangle 3"/>
          <p:cNvSpPr>
            <a:spLocks noGrp="1" noChangeArrowheads="1"/>
          </p:cNvSpPr>
          <p:nvPr>
            <p:ph type="body" idx="1"/>
          </p:nvPr>
        </p:nvSpPr>
        <p:spPr/>
        <p:txBody>
          <a:bodyPr/>
          <a:lstStyle/>
          <a:p>
            <a:pPr lvl="1" algn="ctr" eaLnBrk="1" hangingPunct="1">
              <a:buFont typeface="Wingdings" pitchFamily="2" charset="2"/>
              <a:buNone/>
              <a:defRPr/>
            </a:pPr>
            <a:r>
              <a:rPr lang="en-US" altLang="zh-CN" sz="3200">
                <a:solidFill>
                  <a:schemeClr val="hlink"/>
                </a:solidFill>
                <a:effectLst>
                  <a:outerShdw blurRad="38100" dist="38100" dir="2700000" algn="tl">
                    <a:srgbClr val="C0C0C0"/>
                  </a:outerShdw>
                </a:effectLst>
                <a:sym typeface="Wingdings" pitchFamily="2" charset="2"/>
              </a:rPr>
              <a:t>S_SD(S# , SN , SD , DEAN)</a:t>
            </a:r>
            <a:endParaRPr lang="en-US" altLang="zh-CN" sz="3200">
              <a:solidFill>
                <a:schemeClr val="hlink"/>
              </a:solidFill>
              <a:effectLst>
                <a:outerShdw blurRad="38100" dist="38100" dir="2700000" algn="tl">
                  <a:srgbClr val="C0C0C0"/>
                </a:outerShdw>
              </a:effectLst>
            </a:endParaRPr>
          </a:p>
          <a:p>
            <a:pPr eaLnBrk="1" hangingPunct="1">
              <a:defRPr/>
            </a:pPr>
            <a:r>
              <a:rPr lang="zh-CN" altLang="en-US"/>
              <a:t>不良特性</a:t>
            </a:r>
          </a:p>
          <a:p>
            <a:pPr lvl="1" eaLnBrk="1" hangingPunct="1">
              <a:defRPr/>
            </a:pPr>
            <a:r>
              <a:rPr lang="zh-CN" altLang="en-US"/>
              <a:t>插入异常：如果系中没有学生，则有关系的信息就无法插入</a:t>
            </a:r>
          </a:p>
          <a:p>
            <a:pPr lvl="1" eaLnBrk="1" hangingPunct="1">
              <a:defRPr/>
            </a:pPr>
            <a:r>
              <a:rPr lang="zh-CN" altLang="en-US"/>
              <a:t>删除异常：如果学生全部毕业了，则在删除学生信息的同时有关系的信息也随之删除了</a:t>
            </a:r>
          </a:p>
          <a:p>
            <a:pPr lvl="1" eaLnBrk="1" hangingPunct="1">
              <a:defRPr/>
            </a:pPr>
            <a:r>
              <a:rPr lang="zh-CN" altLang="en-US"/>
              <a:t>更新异常：如果学生转系，不但要修改</a:t>
            </a:r>
            <a:r>
              <a:rPr lang="en-US" altLang="zh-CN"/>
              <a:t>SD，</a:t>
            </a:r>
            <a:r>
              <a:rPr lang="zh-CN" altLang="en-US"/>
              <a:t>还要修改</a:t>
            </a:r>
            <a:r>
              <a:rPr lang="en-US" altLang="zh-CN"/>
              <a:t>DEAN，</a:t>
            </a:r>
            <a:r>
              <a:rPr lang="zh-CN" altLang="en-US"/>
              <a:t>如果换系主任，则该系每个学生元组都要做相应修改</a:t>
            </a:r>
          </a:p>
          <a:p>
            <a:pPr lvl="1" eaLnBrk="1" hangingPunct="1">
              <a:defRPr/>
            </a:pPr>
            <a:r>
              <a:rPr lang="zh-CN" altLang="en-US"/>
              <a:t>数据冗余：每个学生都存储所在系的系主任的信息</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defRPr/>
            </a:pPr>
            <a:r>
              <a:rPr lang="zh-CN" altLang="en-US"/>
              <a:t>3</a:t>
            </a:r>
            <a:r>
              <a:rPr lang="en-US" altLang="zh-CN"/>
              <a:t>NF</a:t>
            </a:r>
            <a:endParaRPr lang="zh-CN" altLang="en-US"/>
          </a:p>
        </p:txBody>
      </p:sp>
      <p:sp>
        <p:nvSpPr>
          <p:cNvPr id="106499" name="Rectangle 3"/>
          <p:cNvSpPr>
            <a:spLocks noGrp="1" noChangeArrowheads="1"/>
          </p:cNvSpPr>
          <p:nvPr>
            <p:ph type="body" idx="1"/>
          </p:nvPr>
        </p:nvSpPr>
        <p:spPr/>
        <p:txBody>
          <a:bodyPr/>
          <a:lstStyle/>
          <a:p>
            <a:pPr eaLnBrk="1" hangingPunct="1">
              <a:defRPr/>
            </a:pPr>
            <a:r>
              <a:rPr lang="zh-CN" altLang="en-US" dirty="0"/>
              <a:t>定义</a:t>
            </a:r>
          </a:p>
          <a:p>
            <a:pPr lvl="1" eaLnBrk="1" hangingPunct="1">
              <a:lnSpc>
                <a:spcPct val="105000"/>
              </a:lnSpc>
              <a:spcBef>
                <a:spcPct val="35000"/>
              </a:spcBef>
              <a:defRPr/>
            </a:pPr>
            <a:r>
              <a:rPr lang="zh-CN" altLang="en-US" dirty="0"/>
              <a:t>关系模式</a:t>
            </a:r>
            <a:r>
              <a:rPr lang="en-US" altLang="zh-CN" dirty="0"/>
              <a:t>R∈2NF</a:t>
            </a:r>
            <a:r>
              <a:rPr lang="zh-CN" altLang="en-US" dirty="0"/>
              <a:t>，若</a:t>
            </a:r>
            <a:r>
              <a:rPr lang="zh-CN" altLang="en-US" dirty="0">
                <a:highlight>
                  <a:srgbClr val="FFFF00"/>
                </a:highlight>
              </a:rPr>
              <a:t>不存在</a:t>
            </a:r>
            <a:r>
              <a:rPr lang="zh-CN" altLang="en-US" dirty="0"/>
              <a:t>这样的候选键</a:t>
            </a:r>
            <a:r>
              <a:rPr lang="en-US" altLang="zh-CN" dirty="0"/>
              <a:t>X，</a:t>
            </a:r>
            <a:r>
              <a:rPr lang="zh-CN" altLang="en-US" dirty="0"/>
              <a:t>属性组</a:t>
            </a:r>
            <a:r>
              <a:rPr lang="en-US" altLang="zh-CN" dirty="0"/>
              <a:t>Y</a:t>
            </a:r>
            <a:r>
              <a:rPr lang="zh-CN" altLang="en-US" dirty="0"/>
              <a:t>及</a:t>
            </a:r>
            <a:r>
              <a:rPr lang="zh-CN" altLang="en-US" dirty="0">
                <a:solidFill>
                  <a:schemeClr val="hlink"/>
                </a:solidFill>
              </a:rPr>
              <a:t>非</a:t>
            </a:r>
            <a:r>
              <a:rPr lang="zh-CN" altLang="en-US" dirty="0"/>
              <a:t>主属性</a:t>
            </a:r>
            <a:r>
              <a:rPr lang="en-US" altLang="zh-CN" dirty="0"/>
              <a:t>Z(Z     Y)，</a:t>
            </a:r>
            <a:r>
              <a:rPr lang="zh-CN" altLang="en-US" dirty="0"/>
              <a:t>使得下式成立，</a:t>
            </a:r>
          </a:p>
          <a:p>
            <a:pPr lvl="1" algn="ctr" eaLnBrk="1" hangingPunct="1">
              <a:lnSpc>
                <a:spcPct val="105000"/>
              </a:lnSpc>
              <a:spcBef>
                <a:spcPct val="35000"/>
              </a:spcBef>
              <a:buFont typeface="Wingdings" pitchFamily="2" charset="2"/>
              <a:buNone/>
              <a:defRPr/>
            </a:pPr>
            <a:r>
              <a:rPr lang="en-US" altLang="zh-CN" dirty="0"/>
              <a:t>X</a:t>
            </a:r>
            <a:r>
              <a:rPr lang="en-US" altLang="zh-CN" dirty="0">
                <a:sym typeface="Symbol" pitchFamily="18" charset="2"/>
              </a:rPr>
              <a:t></a:t>
            </a:r>
            <a:r>
              <a:rPr lang="en-US" altLang="zh-CN" dirty="0"/>
              <a:t>Y , Y</a:t>
            </a:r>
            <a:r>
              <a:rPr lang="en-US" altLang="zh-CN" dirty="0">
                <a:sym typeface="Symbol" pitchFamily="18" charset="2"/>
              </a:rPr>
              <a:t></a:t>
            </a:r>
            <a:r>
              <a:rPr lang="en-US" altLang="zh-CN" dirty="0"/>
              <a:t>Z , Y</a:t>
            </a:r>
            <a:r>
              <a:rPr lang="en-US" altLang="zh-CN" dirty="0">
                <a:sym typeface="Symbol" pitchFamily="18" charset="2"/>
              </a:rPr>
              <a:t></a:t>
            </a:r>
            <a:r>
              <a:rPr lang="en-US" altLang="zh-CN" dirty="0"/>
              <a:t>X</a:t>
            </a:r>
          </a:p>
          <a:p>
            <a:pPr lvl="1" eaLnBrk="1" hangingPunct="1">
              <a:lnSpc>
                <a:spcPct val="105000"/>
              </a:lnSpc>
              <a:spcBef>
                <a:spcPct val="35000"/>
              </a:spcBef>
              <a:buFont typeface="Wingdings" pitchFamily="2" charset="2"/>
              <a:buNone/>
              <a:defRPr/>
            </a:pPr>
            <a:r>
              <a:rPr lang="en-US" altLang="zh-CN" dirty="0"/>
              <a:t>	</a:t>
            </a:r>
            <a:r>
              <a:rPr lang="zh-CN" altLang="en-US" dirty="0"/>
              <a:t>则称</a:t>
            </a:r>
            <a:r>
              <a:rPr lang="en-US" altLang="zh-CN" dirty="0"/>
              <a:t>R</a:t>
            </a:r>
            <a:r>
              <a:rPr lang="en-US" altLang="zh-CN" dirty="0">
                <a:sym typeface="Symbol" pitchFamily="18" charset="2"/>
              </a:rPr>
              <a:t>3</a:t>
            </a:r>
            <a:r>
              <a:rPr lang="en-US" altLang="zh-CN" dirty="0"/>
              <a:t>NF</a:t>
            </a:r>
          </a:p>
          <a:p>
            <a:pPr lvl="1" eaLnBrk="1" hangingPunct="1">
              <a:lnSpc>
                <a:spcPct val="105000"/>
              </a:lnSpc>
              <a:spcBef>
                <a:spcPct val="35000"/>
              </a:spcBef>
              <a:defRPr/>
            </a:pPr>
            <a:r>
              <a:rPr lang="zh-CN" altLang="en-US" dirty="0"/>
              <a:t>消除非主属性对候选键（</a:t>
            </a:r>
            <a:r>
              <a:rPr lang="zh-CN" altLang="en-US" sz="2000" dirty="0">
                <a:solidFill>
                  <a:schemeClr val="bg1">
                    <a:lumMod val="50000"/>
                  </a:schemeClr>
                </a:solidFill>
              </a:rPr>
              <a:t>原定义这里用主键</a:t>
            </a:r>
            <a:r>
              <a:rPr lang="zh-CN" altLang="en-US" dirty="0"/>
              <a:t>）的传递依赖</a:t>
            </a:r>
          </a:p>
          <a:p>
            <a:pPr lvl="1" eaLnBrk="1" hangingPunct="1">
              <a:lnSpc>
                <a:spcPct val="105000"/>
              </a:lnSpc>
              <a:spcBef>
                <a:spcPct val="35000"/>
              </a:spcBef>
              <a:buFont typeface="Wingdings" pitchFamily="2" charset="2"/>
              <a:buNone/>
              <a:defRPr/>
            </a:pPr>
            <a:r>
              <a:rPr lang="zh-CN" altLang="en-US" dirty="0"/>
              <a:t>	如</a:t>
            </a:r>
            <a:r>
              <a:rPr lang="en-US" altLang="zh-CN" dirty="0">
                <a:sym typeface="Wingdings" pitchFamily="2" charset="2"/>
              </a:rPr>
              <a:t>S_SD</a:t>
            </a:r>
            <a:r>
              <a:rPr lang="en-US" altLang="zh-CN" dirty="0"/>
              <a:t> </a:t>
            </a:r>
            <a:r>
              <a:rPr lang="en-US" altLang="zh-CN" dirty="0">
                <a:sym typeface="Symbol" pitchFamily="18" charset="2"/>
              </a:rPr>
              <a:t>3NF，</a:t>
            </a:r>
            <a:r>
              <a:rPr lang="zh-CN" altLang="en-US" dirty="0">
                <a:sym typeface="Symbol" pitchFamily="18" charset="2"/>
              </a:rPr>
              <a:t>因为有</a:t>
            </a:r>
            <a:r>
              <a:rPr lang="en-US" altLang="zh-CN" dirty="0">
                <a:sym typeface="Symbol" pitchFamily="18" charset="2"/>
              </a:rPr>
              <a:t>S#SD，SDDEAN</a:t>
            </a:r>
            <a:endParaRPr lang="zh-CN" altLang="en-US" dirty="0"/>
          </a:p>
        </p:txBody>
      </p:sp>
      <p:sp>
        <p:nvSpPr>
          <p:cNvPr id="79876" name="Line 5"/>
          <p:cNvSpPr>
            <a:spLocks noChangeShapeType="1"/>
          </p:cNvSpPr>
          <p:nvPr/>
        </p:nvSpPr>
        <p:spPr bwMode="auto">
          <a:xfrm>
            <a:off x="5816600" y="3086100"/>
            <a:ext cx="76200" cy="381000"/>
          </a:xfrm>
          <a:prstGeom prst="line">
            <a:avLst/>
          </a:prstGeom>
          <a:noFill/>
          <a:ln w="28575">
            <a:solidFill>
              <a:srgbClr val="98469E"/>
            </a:solidFill>
            <a:round/>
            <a:headEnd/>
            <a:tailEnd/>
          </a:ln>
        </p:spPr>
        <p:txBody>
          <a:bodyPr wrap="none"/>
          <a:lstStyle/>
          <a:p>
            <a:endParaRPr lang="zh-CN" altLang="en-US"/>
          </a:p>
        </p:txBody>
      </p:sp>
      <p:grpSp>
        <p:nvGrpSpPr>
          <p:cNvPr id="79877" name="Group 8"/>
          <p:cNvGrpSpPr>
            <a:grpSpLocks/>
          </p:cNvGrpSpPr>
          <p:nvPr/>
        </p:nvGrpSpPr>
        <p:grpSpPr bwMode="auto">
          <a:xfrm>
            <a:off x="3968738" y="2276872"/>
            <a:ext cx="576262" cy="596900"/>
            <a:chOff x="612" y="3657"/>
            <a:chExt cx="363" cy="376"/>
          </a:xfrm>
        </p:grpSpPr>
        <p:sp>
          <p:nvSpPr>
            <p:cNvPr id="106502" name="Text Box 6"/>
            <p:cNvSpPr txBox="1">
              <a:spLocks noChangeArrowheads="1"/>
            </p:cNvSpPr>
            <p:nvPr/>
          </p:nvSpPr>
          <p:spPr bwMode="auto">
            <a:xfrm>
              <a:off x="612" y="3657"/>
              <a:ext cx="363" cy="365"/>
            </a:xfrm>
            <a:prstGeom prst="rect">
              <a:avLst/>
            </a:prstGeom>
            <a:noFill/>
            <a:ln w="9525">
              <a:noFill/>
              <a:miter lim="800000"/>
              <a:headEnd/>
              <a:tailEnd/>
            </a:ln>
            <a:effectLst/>
          </p:spPr>
          <p:txBody>
            <a:bodyPr>
              <a:spAutoFit/>
            </a:bodyPr>
            <a:lstStyle/>
            <a:p>
              <a:pPr>
                <a:spcBef>
                  <a:spcPct val="50000"/>
                </a:spcBef>
                <a:defRPr/>
              </a:pPr>
              <a:r>
                <a:rPr lang="en-US" altLang="zh-CN" sz="3200" dirty="0">
                  <a:solidFill>
                    <a:srgbClr val="98469E"/>
                  </a:solidFill>
                  <a:effectLst>
                    <a:outerShdw blurRad="38100" dist="38100" dir="2700000" algn="tl">
                      <a:srgbClr val="C0C0C0"/>
                    </a:outerShdw>
                  </a:effectLst>
                  <a:ea typeface="华文行楷" pitchFamily="2" charset="-122"/>
                  <a:sym typeface="Symbol" pitchFamily="18" charset="2"/>
                </a:rPr>
                <a:t></a:t>
              </a:r>
              <a:endParaRPr lang="zh-CN" altLang="en-US" sz="3200" dirty="0">
                <a:solidFill>
                  <a:srgbClr val="98469E"/>
                </a:solidFill>
                <a:effectLst>
                  <a:outerShdw blurRad="38100" dist="38100" dir="2700000" algn="tl">
                    <a:srgbClr val="C0C0C0"/>
                  </a:outerShdw>
                </a:effectLst>
                <a:ea typeface="华文行楷" pitchFamily="2" charset="-122"/>
                <a:sym typeface="Symbol" pitchFamily="18" charset="2"/>
              </a:endParaRPr>
            </a:p>
          </p:txBody>
        </p:sp>
        <p:sp>
          <p:nvSpPr>
            <p:cNvPr id="79879" name="Line 7"/>
            <p:cNvSpPr>
              <a:spLocks noChangeShapeType="1"/>
            </p:cNvSpPr>
            <p:nvPr/>
          </p:nvSpPr>
          <p:spPr bwMode="auto">
            <a:xfrm>
              <a:off x="719" y="3716"/>
              <a:ext cx="91" cy="317"/>
            </a:xfrm>
            <a:prstGeom prst="line">
              <a:avLst/>
            </a:prstGeom>
            <a:noFill/>
            <a:ln w="28575">
              <a:solidFill>
                <a:srgbClr val="98469E"/>
              </a:solidFill>
              <a:miter lim="800000"/>
              <a:headEnd/>
              <a:tailEnd/>
            </a:ln>
          </p:spPr>
          <p:txBody>
            <a:bodyPr wrap="none"/>
            <a:lstStyle/>
            <a:p>
              <a:endParaRPr lang="zh-CN" altLang="en-US"/>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a:xfrm>
            <a:off x="990600" y="152400"/>
            <a:ext cx="7772400" cy="1143000"/>
          </a:xfrm>
        </p:spPr>
        <p:txBody>
          <a:bodyPr vert="horz" wrap="square" lIns="91440" tIns="45720" rIns="91440" bIns="45720" anchor="ctr"/>
          <a:lstStyle/>
          <a:p>
            <a:pPr eaLnBrk="1" hangingPunct="1"/>
            <a:r>
              <a:rPr lang="en-US" altLang="zh-CN" sz="3600" dirty="0"/>
              <a:t>Third Normal Form (3NF)</a:t>
            </a:r>
          </a:p>
        </p:txBody>
      </p:sp>
      <p:sp>
        <p:nvSpPr>
          <p:cNvPr id="68611" name="Rectangle 3"/>
          <p:cNvSpPr>
            <a:spLocks noGrp="1"/>
          </p:cNvSpPr>
          <p:nvPr>
            <p:ph idx="1"/>
          </p:nvPr>
        </p:nvSpPr>
        <p:spPr>
          <a:xfrm>
            <a:off x="152400" y="1447800"/>
            <a:ext cx="8991600" cy="5410200"/>
          </a:xfrm>
        </p:spPr>
        <p:txBody>
          <a:bodyPr vert="horz" wrap="square" lIns="91440" tIns="45720" rIns="91440" bIns="45720" anchor="t"/>
          <a:lstStyle/>
          <a:p>
            <a:pPr eaLnBrk="1" hangingPunct="1">
              <a:lnSpc>
                <a:spcPct val="130000"/>
              </a:lnSpc>
              <a:spcBef>
                <a:spcPct val="60000"/>
              </a:spcBef>
              <a:buNone/>
            </a:pPr>
            <a:r>
              <a:rPr lang="en-US" altLang="zh-CN" sz="2800" dirty="0"/>
              <a:t>3NF</a:t>
            </a:r>
            <a:r>
              <a:rPr lang="zh-CN" altLang="en-US" sz="2800" dirty="0"/>
              <a:t>是基于</a:t>
            </a:r>
            <a:r>
              <a:rPr lang="zh-CN" altLang="en-US" sz="2800" b="1" dirty="0">
                <a:solidFill>
                  <a:srgbClr val="0000FF"/>
                </a:solidFill>
              </a:rPr>
              <a:t>传递依赖</a:t>
            </a:r>
            <a:r>
              <a:rPr lang="zh-CN" altLang="en-US" sz="2800" dirty="0"/>
              <a:t>概念而来的</a:t>
            </a:r>
            <a:r>
              <a:rPr lang="en-US" altLang="zh-CN" sz="2800" dirty="0"/>
              <a:t>. </a:t>
            </a:r>
          </a:p>
          <a:p>
            <a:pPr eaLnBrk="1" hangingPunct="1">
              <a:lnSpc>
                <a:spcPct val="130000"/>
              </a:lnSpc>
              <a:spcBef>
                <a:spcPct val="60000"/>
              </a:spcBef>
              <a:buNone/>
            </a:pPr>
            <a:r>
              <a:rPr lang="zh-CN" altLang="en-US" sz="2800" b="1" dirty="0">
                <a:solidFill>
                  <a:srgbClr val="0000FF"/>
                </a:solidFill>
              </a:rPr>
              <a:t>传递依赖</a:t>
            </a:r>
            <a:r>
              <a:rPr lang="zh-CN" altLang="en-US" sz="2800" dirty="0"/>
              <a:t>：是指函数依赖</a:t>
            </a:r>
            <a:r>
              <a:rPr lang="zh-CN" altLang="en-US" sz="2800" b="1" dirty="0"/>
              <a:t>：</a:t>
            </a:r>
            <a:r>
              <a:rPr lang="en-US" altLang="zh-CN" sz="2800" dirty="0"/>
              <a:t>A → C </a:t>
            </a:r>
            <a:r>
              <a:rPr lang="zh-CN" altLang="en-US" sz="2800" dirty="0"/>
              <a:t>是基于</a:t>
            </a:r>
            <a:r>
              <a:rPr lang="zh-CN" altLang="en-US" sz="2800" dirty="0">
                <a:sym typeface="+mn-ea"/>
              </a:rPr>
              <a:t>函数依赖</a:t>
            </a:r>
            <a:r>
              <a:rPr lang="zh-CN" altLang="en-US" sz="2800" dirty="0"/>
              <a:t> </a:t>
            </a:r>
            <a:r>
              <a:rPr lang="en-US" altLang="zh-CN" sz="2800" dirty="0"/>
              <a:t>A → B </a:t>
            </a:r>
            <a:r>
              <a:rPr lang="zh-CN" altLang="en-US" sz="2800" dirty="0"/>
              <a:t>和 </a:t>
            </a:r>
            <a:r>
              <a:rPr lang="en-US" altLang="zh-CN" sz="2800" dirty="0"/>
              <a:t>B → C</a:t>
            </a:r>
            <a:r>
              <a:rPr lang="zh-CN" altLang="en-US" sz="2800" dirty="0"/>
              <a:t>推理出来的</a:t>
            </a:r>
            <a:r>
              <a:rPr lang="en-US" altLang="zh-CN" sz="2800" dirty="0"/>
              <a:t>.</a:t>
            </a:r>
          </a:p>
          <a:p>
            <a:pPr eaLnBrk="1" hangingPunct="1">
              <a:lnSpc>
                <a:spcPct val="130000"/>
              </a:lnSpc>
              <a:spcBef>
                <a:spcPct val="60000"/>
              </a:spcBef>
              <a:buNone/>
            </a:pPr>
            <a:endParaRPr lang="en-US" altLang="zh-CN" sz="800" dirty="0"/>
          </a:p>
          <a:p>
            <a:pPr eaLnBrk="1" hangingPunct="1">
              <a:lnSpc>
                <a:spcPct val="130000"/>
              </a:lnSpc>
              <a:spcBef>
                <a:spcPct val="60000"/>
              </a:spcBef>
              <a:buNone/>
            </a:pPr>
            <a:r>
              <a:rPr lang="zh-CN" altLang="en-US" sz="2800" dirty="0"/>
              <a:t>一个关系</a:t>
            </a:r>
            <a:r>
              <a:rPr lang="en-US" altLang="zh-CN" sz="2800" dirty="0"/>
              <a:t>R</a:t>
            </a:r>
            <a:r>
              <a:rPr lang="zh-CN" altLang="en-US" sz="2800" dirty="0"/>
              <a:t>满足</a:t>
            </a:r>
            <a:r>
              <a:rPr lang="en-US" altLang="zh-CN" sz="2800" dirty="0"/>
              <a:t>3NF</a:t>
            </a:r>
            <a:r>
              <a:rPr lang="zh-CN" altLang="en-US" sz="2800" dirty="0"/>
              <a:t>，当且仅当：</a:t>
            </a:r>
          </a:p>
          <a:p>
            <a:pPr lvl="1" eaLnBrk="1" hangingPunct="1">
              <a:lnSpc>
                <a:spcPct val="130000"/>
              </a:lnSpc>
              <a:spcBef>
                <a:spcPct val="60000"/>
              </a:spcBef>
              <a:buClr>
                <a:srgbClr val="FF0066"/>
              </a:buClr>
              <a:buFont typeface="Wingdings" panose="05000000000000000000" pitchFamily="2" charset="2"/>
              <a:buChar char="§"/>
            </a:pPr>
            <a:r>
              <a:rPr lang="zh-CN" altLang="en-US" sz="2800" dirty="0"/>
              <a:t>满足</a:t>
            </a:r>
            <a:r>
              <a:rPr lang="en-US" altLang="zh-CN" sz="2800" dirty="0"/>
              <a:t>2NF</a:t>
            </a:r>
            <a:r>
              <a:rPr lang="zh-CN" altLang="en-US" sz="2800" dirty="0"/>
              <a:t>；</a:t>
            </a:r>
          </a:p>
          <a:p>
            <a:pPr lvl="1" eaLnBrk="1" hangingPunct="1">
              <a:lnSpc>
                <a:spcPct val="130000"/>
              </a:lnSpc>
              <a:spcBef>
                <a:spcPct val="60000"/>
              </a:spcBef>
              <a:buClr>
                <a:srgbClr val="FF0066"/>
              </a:buClr>
              <a:buFont typeface="Wingdings" panose="05000000000000000000" pitchFamily="2" charset="2"/>
              <a:buChar char="§"/>
            </a:pPr>
            <a:r>
              <a:rPr lang="zh-CN" altLang="en-US" sz="2800" dirty="0"/>
              <a:t>不存在</a:t>
            </a:r>
            <a:r>
              <a:rPr lang="zh-CN" altLang="en-US" sz="2800" b="1" dirty="0">
                <a:solidFill>
                  <a:srgbClr val="FF0000"/>
                </a:solidFill>
              </a:rPr>
              <a:t>非主键属性</a:t>
            </a:r>
            <a:r>
              <a:rPr lang="zh-CN" altLang="en-US" sz="2800" b="1" dirty="0">
                <a:solidFill>
                  <a:srgbClr val="0000FF"/>
                </a:solidFill>
              </a:rPr>
              <a:t>传递依赖</a:t>
            </a:r>
            <a:r>
              <a:rPr lang="zh-CN" altLang="en-US" sz="2800" dirty="0">
                <a:cs typeface="+mn-ea"/>
              </a:rPr>
              <a:t>于</a:t>
            </a:r>
            <a:r>
              <a:rPr lang="zh-CN" altLang="en-US" sz="2800" dirty="0"/>
              <a:t>它的</a:t>
            </a:r>
            <a:r>
              <a:rPr lang="zh-CN" altLang="en-US" sz="2800" b="1" dirty="0">
                <a:solidFill>
                  <a:srgbClr val="FF0000"/>
                </a:solidFill>
                <a:cs typeface="+mn-ea"/>
              </a:rPr>
              <a:t>主键</a:t>
            </a:r>
            <a:r>
              <a:rPr lang="zh-CN" altLang="en-US" sz="2800" dirty="0"/>
              <a:t>；</a:t>
            </a:r>
          </a:p>
        </p:txBody>
      </p:sp>
    </p:spTree>
    <p:extLst>
      <p:ext uri="{BB962C8B-B14F-4D97-AF65-F5344CB8AC3E}">
        <p14:creationId xmlns:p14="http://schemas.microsoft.com/office/powerpoint/2010/main" val="30379991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zh-CN" altLang="en-US"/>
              <a:t>3</a:t>
            </a:r>
            <a:r>
              <a:rPr lang="en-US" altLang="zh-CN"/>
              <a:t>NF</a:t>
            </a:r>
          </a:p>
        </p:txBody>
      </p:sp>
      <p:sp>
        <p:nvSpPr>
          <p:cNvPr id="25603" name="Rectangle 3"/>
          <p:cNvSpPr>
            <a:spLocks noGrp="1" noChangeArrowheads="1"/>
          </p:cNvSpPr>
          <p:nvPr>
            <p:ph type="body" idx="1"/>
          </p:nvPr>
        </p:nvSpPr>
        <p:spPr/>
        <p:txBody>
          <a:bodyPr/>
          <a:lstStyle/>
          <a:p>
            <a:pPr eaLnBrk="1" hangingPunct="1">
              <a:lnSpc>
                <a:spcPct val="105000"/>
              </a:lnSpc>
              <a:spcBef>
                <a:spcPct val="35000"/>
              </a:spcBef>
              <a:defRPr/>
            </a:pPr>
            <a:r>
              <a:rPr lang="zh-CN" altLang="en-US" dirty="0">
                <a:sym typeface="Wingdings" pitchFamily="2" charset="2"/>
              </a:rPr>
              <a:t>改造</a:t>
            </a:r>
          </a:p>
          <a:p>
            <a:pPr lvl="1" eaLnBrk="1" hangingPunct="1">
              <a:lnSpc>
                <a:spcPct val="105000"/>
              </a:lnSpc>
              <a:spcBef>
                <a:spcPct val="35000"/>
              </a:spcBef>
              <a:buFont typeface="Wingdings" pitchFamily="2" charset="2"/>
              <a:buNone/>
              <a:defRPr/>
            </a:pPr>
            <a:r>
              <a:rPr lang="zh-CN" altLang="en-US" dirty="0">
                <a:sym typeface="Wingdings" pitchFamily="2" charset="2"/>
              </a:rPr>
              <a:t>	将</a:t>
            </a:r>
            <a:r>
              <a:rPr lang="en-US" altLang="zh-CN" dirty="0">
                <a:sym typeface="Wingdings" pitchFamily="2" charset="2"/>
              </a:rPr>
              <a:t>S</a:t>
            </a:r>
            <a:r>
              <a:rPr lang="zh-CN" altLang="en-US" dirty="0">
                <a:sym typeface="Wingdings" pitchFamily="2" charset="2"/>
              </a:rPr>
              <a:t>分解为</a:t>
            </a:r>
          </a:p>
          <a:p>
            <a:pPr lvl="1" eaLnBrk="1" hangingPunct="1">
              <a:lnSpc>
                <a:spcPct val="105000"/>
              </a:lnSpc>
              <a:spcBef>
                <a:spcPct val="35000"/>
              </a:spcBef>
              <a:buFont typeface="Wingdings" pitchFamily="2" charset="2"/>
              <a:buNone/>
              <a:defRPr/>
            </a:pPr>
            <a:r>
              <a:rPr lang="en-US" altLang="zh-CN" dirty="0">
                <a:sym typeface="Wingdings" pitchFamily="2" charset="2"/>
              </a:rPr>
              <a:t>				STUDENT(S# , SN , SD)</a:t>
            </a:r>
          </a:p>
          <a:p>
            <a:pPr lvl="1" eaLnBrk="1" hangingPunct="1">
              <a:lnSpc>
                <a:spcPct val="105000"/>
              </a:lnSpc>
              <a:buFont typeface="Wingdings" pitchFamily="2" charset="2"/>
              <a:buNone/>
              <a:defRPr/>
            </a:pPr>
            <a:r>
              <a:rPr lang="en-US" altLang="zh-CN" dirty="0">
                <a:sym typeface="Wingdings" pitchFamily="2" charset="2"/>
              </a:rPr>
              <a:t>				DEPT(SD , DEAN)</a:t>
            </a:r>
          </a:p>
          <a:p>
            <a:pPr eaLnBrk="1" hangingPunct="1">
              <a:defRPr/>
            </a:pPr>
            <a:r>
              <a:rPr lang="zh-CN" altLang="en-US" dirty="0"/>
              <a:t>课后思考</a:t>
            </a:r>
          </a:p>
          <a:p>
            <a:pPr lvl="1" eaLnBrk="1" hangingPunct="1">
              <a:lnSpc>
                <a:spcPct val="130000"/>
              </a:lnSpc>
              <a:buFont typeface="Wingdings" pitchFamily="2" charset="2"/>
              <a:buNone/>
              <a:defRPr/>
            </a:pPr>
            <a:r>
              <a:rPr lang="zh-CN" altLang="en-US" dirty="0"/>
              <a:t>	关系模式</a:t>
            </a:r>
            <a:r>
              <a:rPr lang="en-US" altLang="zh-CN" dirty="0"/>
              <a:t>R（A，B，C，D），</a:t>
            </a:r>
            <a:r>
              <a:rPr lang="zh-CN" altLang="en-US" dirty="0"/>
              <a:t>码为</a:t>
            </a:r>
            <a:r>
              <a:rPr lang="en-US" altLang="zh-CN" dirty="0"/>
              <a:t>AB，</a:t>
            </a:r>
            <a:r>
              <a:rPr lang="zh-CN" altLang="en-US" dirty="0"/>
              <a:t>给出它的一个函数依赖集，使得</a:t>
            </a:r>
            <a:r>
              <a:rPr lang="en-US" altLang="zh-CN" dirty="0"/>
              <a:t>R</a:t>
            </a:r>
            <a:r>
              <a:rPr lang="zh-CN" altLang="en-US" dirty="0"/>
              <a:t>属于2</a:t>
            </a:r>
            <a:r>
              <a:rPr lang="en-US" altLang="zh-CN" dirty="0"/>
              <a:t>NF</a:t>
            </a:r>
            <a:r>
              <a:rPr lang="zh-CN" altLang="en-US" dirty="0"/>
              <a:t>而不属于3</a:t>
            </a:r>
            <a:r>
              <a:rPr lang="en-US" altLang="zh-CN" dirty="0"/>
              <a:t>NF</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pPr eaLnBrk="1" hangingPunct="1">
              <a:defRPr/>
            </a:pPr>
            <a:r>
              <a:rPr lang="en-US" altLang="zh-CN"/>
              <a:t>3NF</a:t>
            </a:r>
            <a:r>
              <a:rPr lang="zh-CN" altLang="en-US"/>
              <a:t>的另外一种定义</a:t>
            </a:r>
          </a:p>
        </p:txBody>
      </p:sp>
      <p:sp>
        <p:nvSpPr>
          <p:cNvPr id="299011" name="Rectangle 3"/>
          <p:cNvSpPr>
            <a:spLocks noGrp="1" noChangeArrowheads="1"/>
          </p:cNvSpPr>
          <p:nvPr>
            <p:ph type="body" idx="1"/>
          </p:nvPr>
        </p:nvSpPr>
        <p:spPr/>
        <p:txBody>
          <a:bodyPr/>
          <a:lstStyle/>
          <a:p>
            <a:pPr eaLnBrk="1" hangingPunct="1">
              <a:lnSpc>
                <a:spcPct val="105000"/>
              </a:lnSpc>
              <a:defRPr/>
            </a:pPr>
            <a:r>
              <a:rPr lang="zh-CN" altLang="en-US" dirty="0"/>
              <a:t>关系模式</a:t>
            </a:r>
            <a:r>
              <a:rPr lang="en-US" altLang="zh-CN" dirty="0"/>
              <a:t>R&lt; U , F &gt;</a:t>
            </a:r>
            <a:r>
              <a:rPr lang="zh-CN" altLang="en-US" dirty="0"/>
              <a:t>中，对于函数依赖</a:t>
            </a:r>
            <a:r>
              <a:rPr lang="en-US" altLang="zh-CN" dirty="0"/>
              <a:t>X</a:t>
            </a:r>
            <a:r>
              <a:rPr lang="en-US" altLang="zh-CN" dirty="0">
                <a:sym typeface="Symbol" pitchFamily="18" charset="2"/>
              </a:rPr>
              <a:t></a:t>
            </a:r>
            <a:r>
              <a:rPr lang="en-US" altLang="zh-CN" dirty="0"/>
              <a:t>Y</a:t>
            </a:r>
            <a:r>
              <a:rPr lang="zh-CN" altLang="en-US" dirty="0"/>
              <a:t>，满足下述条件之一：</a:t>
            </a:r>
          </a:p>
          <a:p>
            <a:pPr lvl="1" eaLnBrk="1" hangingPunct="1">
              <a:lnSpc>
                <a:spcPct val="105000"/>
              </a:lnSpc>
              <a:defRPr/>
            </a:pPr>
            <a:r>
              <a:rPr lang="en-US" altLang="zh-CN" dirty="0"/>
              <a:t>X</a:t>
            </a:r>
            <a:r>
              <a:rPr lang="en-US" altLang="zh-CN" dirty="0">
                <a:sym typeface="Symbol" pitchFamily="18" charset="2"/>
              </a:rPr>
              <a:t></a:t>
            </a:r>
            <a:r>
              <a:rPr lang="en-US" altLang="zh-CN" dirty="0"/>
              <a:t>Y</a:t>
            </a:r>
            <a:r>
              <a:rPr lang="zh-CN" altLang="en-US" dirty="0"/>
              <a:t>是平凡的函数依赖</a:t>
            </a:r>
          </a:p>
          <a:p>
            <a:pPr lvl="1" eaLnBrk="1" hangingPunct="1">
              <a:lnSpc>
                <a:spcPct val="105000"/>
              </a:lnSpc>
              <a:defRPr/>
            </a:pPr>
            <a:r>
              <a:rPr lang="en-US" altLang="zh-CN" dirty="0"/>
              <a:t>X</a:t>
            </a:r>
            <a:r>
              <a:rPr lang="zh-CN" altLang="en-US" dirty="0"/>
              <a:t>是</a:t>
            </a:r>
            <a:r>
              <a:rPr lang="en-US" altLang="zh-CN" dirty="0"/>
              <a:t>R</a:t>
            </a:r>
            <a:r>
              <a:rPr lang="zh-CN" altLang="en-US" dirty="0"/>
              <a:t>的码</a:t>
            </a:r>
          </a:p>
          <a:p>
            <a:pPr lvl="1" eaLnBrk="1" hangingPunct="1">
              <a:lnSpc>
                <a:spcPct val="105000"/>
              </a:lnSpc>
              <a:defRPr/>
            </a:pPr>
            <a:r>
              <a:rPr lang="en-US" altLang="zh-CN" dirty="0"/>
              <a:t>Y</a:t>
            </a:r>
            <a:r>
              <a:rPr lang="zh-CN" altLang="en-US" dirty="0"/>
              <a:t>是主属性</a:t>
            </a:r>
            <a:endParaRPr lang="zh-CN" altLang="en-US" dirty="0">
              <a:sym typeface="Symbol" pitchFamily="18" charset="2"/>
            </a:endParaRPr>
          </a:p>
        </p:txBody>
      </p:sp>
      <p:sp>
        <p:nvSpPr>
          <p:cNvPr id="5" name="文本框 4">
            <a:extLst>
              <a:ext uri="{FF2B5EF4-FFF2-40B4-BE49-F238E27FC236}">
                <a16:creationId xmlns:a16="http://schemas.microsoft.com/office/drawing/2014/main" id="{38782EFF-1E2A-9522-CB99-63DA7565140F}"/>
              </a:ext>
            </a:extLst>
          </p:cNvPr>
          <p:cNvSpPr txBox="1"/>
          <p:nvPr/>
        </p:nvSpPr>
        <p:spPr>
          <a:xfrm>
            <a:off x="737828" y="4509120"/>
            <a:ext cx="7704856" cy="1938992"/>
          </a:xfrm>
          <a:prstGeom prst="rect">
            <a:avLst/>
          </a:prstGeom>
          <a:noFill/>
        </p:spPr>
        <p:txBody>
          <a:bodyPr wrap="square">
            <a:spAutoFit/>
          </a:bodyPr>
          <a:lstStyle/>
          <a:p>
            <a:r>
              <a:rPr lang="en-US" altLang="zh-CN" dirty="0"/>
              <a:t>Informally, a relational database relation is often described as "normalized" if it meets third normal form.</a:t>
            </a:r>
          </a:p>
          <a:p>
            <a:endParaRPr lang="en-US" altLang="zh-CN" dirty="0"/>
          </a:p>
          <a:p>
            <a:r>
              <a:rPr lang="en-US" altLang="zh-CN" dirty="0"/>
              <a:t>Most 3NF relations are free of insertion, update, and deletion anomalies.</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p:nvPr/>
        </p:nvSpPr>
        <p:spPr>
          <a:xfrm>
            <a:off x="250825" y="2205038"/>
            <a:ext cx="6121400" cy="4537075"/>
          </a:xfrm>
          <a:prstGeom prst="rect">
            <a:avLst/>
          </a:prstGeom>
          <a:solidFill>
            <a:srgbClr val="CCFFFF"/>
          </a:solidFill>
          <a:ln w="19050"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2291" name="Rectangle 3"/>
          <p:cNvSpPr>
            <a:spLocks noGrp="1"/>
          </p:cNvSpPr>
          <p:nvPr>
            <p:ph type="title"/>
          </p:nvPr>
        </p:nvSpPr>
        <p:spPr>
          <a:xfrm>
            <a:off x="175260" y="152400"/>
            <a:ext cx="8359140" cy="1143000"/>
          </a:xfrm>
        </p:spPr>
        <p:txBody>
          <a:bodyPr vert="horz" wrap="square" lIns="91440" tIns="45720" rIns="91440" bIns="45720" anchor="ctr"/>
          <a:lstStyle/>
          <a:p>
            <a:pPr eaLnBrk="1" hangingPunct="1"/>
            <a:r>
              <a:rPr lang="zh-CN" altLang="en-US" dirty="0">
                <a:latin typeface="微软雅黑" panose="020B0503020204020204" charset="-122"/>
                <a:ea typeface="微软雅黑" panose="020B0503020204020204" charset="-122"/>
              </a:rPr>
              <a:t>业务表单和数据库中表的不一致性</a:t>
            </a:r>
          </a:p>
        </p:txBody>
      </p:sp>
      <p:graphicFrame>
        <p:nvGraphicFramePr>
          <p:cNvPr id="150569" name="Group 41"/>
          <p:cNvGraphicFramePr>
            <a:graphicFrameLocks noGrp="1"/>
          </p:cNvGraphicFramePr>
          <p:nvPr>
            <p:ph idx="1"/>
          </p:nvPr>
        </p:nvGraphicFramePr>
        <p:xfrm>
          <a:off x="827088" y="3289300"/>
          <a:ext cx="5400675" cy="2447926"/>
        </p:xfrm>
        <a:graphic>
          <a:graphicData uri="http://schemas.openxmlformats.org/drawingml/2006/table">
            <a:tbl>
              <a:tblPr/>
              <a:tblGrid>
                <a:gridCol w="1349375">
                  <a:extLst>
                    <a:ext uri="{9D8B030D-6E8A-4147-A177-3AD203B41FA5}">
                      <a16:colId xmlns:a16="http://schemas.microsoft.com/office/drawing/2014/main" val="20000"/>
                    </a:ext>
                  </a:extLst>
                </a:gridCol>
                <a:gridCol w="1350962">
                  <a:extLst>
                    <a:ext uri="{9D8B030D-6E8A-4147-A177-3AD203B41FA5}">
                      <a16:colId xmlns:a16="http://schemas.microsoft.com/office/drawing/2014/main" val="20001"/>
                    </a:ext>
                  </a:extLst>
                </a:gridCol>
                <a:gridCol w="1350963">
                  <a:extLst>
                    <a:ext uri="{9D8B030D-6E8A-4147-A177-3AD203B41FA5}">
                      <a16:colId xmlns:a16="http://schemas.microsoft.com/office/drawing/2014/main" val="20002"/>
                    </a:ext>
                  </a:extLst>
                </a:gridCol>
                <a:gridCol w="1349375">
                  <a:extLst>
                    <a:ext uri="{9D8B030D-6E8A-4147-A177-3AD203B41FA5}">
                      <a16:colId xmlns:a16="http://schemas.microsoft.com/office/drawing/2014/main" val="20003"/>
                    </a:ext>
                  </a:extLst>
                </a:gridCol>
              </a:tblGrid>
              <a:tr h="488950">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姓名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性别</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出生日期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0538">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周强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1990/12/14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汪涵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2008043214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1992/02/21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0538">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张珊</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1988/07/09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刘丽</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1988/01/29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324" name="Text Box 36"/>
          <p:cNvSpPr txBox="1"/>
          <p:nvPr/>
        </p:nvSpPr>
        <p:spPr>
          <a:xfrm>
            <a:off x="611188" y="2249488"/>
            <a:ext cx="4676775" cy="895350"/>
          </a:xfrm>
          <a:prstGeom prst="rect">
            <a:avLst/>
          </a:prstGeom>
          <a:noFill/>
          <a:ln w="9525">
            <a:noFill/>
          </a:ln>
        </p:spPr>
        <p:txBody>
          <a:bodyPr wrap="none">
            <a:spAutoFit/>
          </a:bodyPr>
          <a:lstStyle/>
          <a:p>
            <a:pPr>
              <a:spcBef>
                <a:spcPct val="40000"/>
              </a:spcBef>
            </a:pPr>
            <a:r>
              <a:rPr lang="zh-CN" altLang="en-US" sz="2200" b="1" dirty="0">
                <a:latin typeface="Times New Roman" panose="02020603050405020304" pitchFamily="18" charset="0"/>
              </a:rPr>
              <a:t>学院名称：软件学院    学院编号：</a:t>
            </a:r>
            <a:r>
              <a:rPr lang="en-US" altLang="zh-CN" sz="2200" b="1" dirty="0">
                <a:latin typeface="Times New Roman" panose="02020603050405020304" pitchFamily="18" charset="0"/>
              </a:rPr>
              <a:t>01</a:t>
            </a:r>
          </a:p>
          <a:p>
            <a:pPr>
              <a:spcBef>
                <a:spcPct val="40000"/>
              </a:spcBef>
            </a:pPr>
            <a:r>
              <a:rPr lang="zh-CN" altLang="en-US" sz="2200" b="1" dirty="0">
                <a:latin typeface="Times New Roman" panose="02020603050405020304" pitchFamily="18" charset="0"/>
              </a:rPr>
              <a:t>地址：湖南大学软件大楼</a:t>
            </a:r>
          </a:p>
        </p:txBody>
      </p:sp>
      <p:sp>
        <p:nvSpPr>
          <p:cNvPr id="12325" name="Text Box 37"/>
          <p:cNvSpPr txBox="1"/>
          <p:nvPr/>
        </p:nvSpPr>
        <p:spPr>
          <a:xfrm>
            <a:off x="3563938" y="6092825"/>
            <a:ext cx="2022475" cy="457200"/>
          </a:xfrm>
          <a:prstGeom prst="rect">
            <a:avLst/>
          </a:prstGeom>
          <a:noFill/>
          <a:ln w="9525">
            <a:noFill/>
          </a:ln>
        </p:spPr>
        <p:txBody>
          <a:bodyPr wrap="none">
            <a:spAutoFit/>
          </a:bodyPr>
          <a:lstStyle/>
          <a:p>
            <a:r>
              <a:rPr lang="zh-CN" altLang="en-US" b="1" dirty="0">
                <a:latin typeface="Times New Roman" panose="02020603050405020304" pitchFamily="18" charset="0"/>
              </a:rPr>
              <a:t>院长：林亚平</a:t>
            </a:r>
          </a:p>
        </p:txBody>
      </p:sp>
      <p:sp>
        <p:nvSpPr>
          <p:cNvPr id="12326" name="Text Box 38"/>
          <p:cNvSpPr txBox="1"/>
          <p:nvPr/>
        </p:nvSpPr>
        <p:spPr>
          <a:xfrm>
            <a:off x="6818313" y="4581525"/>
            <a:ext cx="1627187" cy="800100"/>
          </a:xfrm>
          <a:prstGeom prst="rect">
            <a:avLst/>
          </a:prstGeom>
          <a:noFill/>
          <a:ln w="38100" cap="flat" cmpd="dbl">
            <a:solidFill>
              <a:schemeClr val="tx1"/>
            </a:solidFill>
            <a:prstDash val="solid"/>
            <a:miter/>
            <a:headEnd type="none" w="med" len="med"/>
            <a:tailEnd type="none" w="med" len="med"/>
          </a:ln>
        </p:spPr>
        <p:txBody>
          <a:bodyPr wrap="none">
            <a:spAutoFit/>
          </a:bodyPr>
          <a:lstStyle/>
          <a:p>
            <a:r>
              <a:rPr lang="zh-CN" altLang="en-US" sz="2200" b="1" dirty="0">
                <a:latin typeface="Times New Roman" panose="02020603050405020304" pitchFamily="18" charset="0"/>
              </a:rPr>
              <a:t>学生信息；</a:t>
            </a:r>
          </a:p>
          <a:p>
            <a:r>
              <a:rPr lang="zh-CN" altLang="en-US" sz="2200" b="1" dirty="0">
                <a:latin typeface="Times New Roman" panose="02020603050405020304" pitchFamily="18" charset="0"/>
              </a:rPr>
              <a:t>学院信息；</a:t>
            </a:r>
          </a:p>
        </p:txBody>
      </p:sp>
      <p:sp>
        <p:nvSpPr>
          <p:cNvPr id="12327" name="Text Box 39"/>
          <p:cNvSpPr txBox="1"/>
          <p:nvPr/>
        </p:nvSpPr>
        <p:spPr>
          <a:xfrm>
            <a:off x="6516688" y="4005263"/>
            <a:ext cx="2713037" cy="427037"/>
          </a:xfrm>
          <a:prstGeom prst="rect">
            <a:avLst/>
          </a:prstGeom>
          <a:noFill/>
          <a:ln w="9525">
            <a:noFill/>
          </a:ln>
        </p:spPr>
        <p:txBody>
          <a:bodyPr wrap="none">
            <a:spAutoFit/>
          </a:bodyPr>
          <a:lstStyle/>
          <a:p>
            <a:r>
              <a:rPr lang="zh-CN" altLang="en-US" sz="2200" b="1" dirty="0">
                <a:latin typeface="Times New Roman" panose="02020603050405020304" pitchFamily="18" charset="0"/>
              </a:rPr>
              <a:t>该表单包含的信息：</a:t>
            </a:r>
          </a:p>
        </p:txBody>
      </p:sp>
      <p:sp>
        <p:nvSpPr>
          <p:cNvPr id="12328" name="Text Box 40"/>
          <p:cNvSpPr txBox="1"/>
          <p:nvPr/>
        </p:nvSpPr>
        <p:spPr>
          <a:xfrm>
            <a:off x="2679700" y="1484313"/>
            <a:ext cx="1403350" cy="457200"/>
          </a:xfrm>
          <a:prstGeom prst="rect">
            <a:avLst/>
          </a:prstGeom>
          <a:noFill/>
          <a:ln w="9525">
            <a:noFill/>
          </a:ln>
        </p:spPr>
        <p:txBody>
          <a:bodyPr wrap="none">
            <a:spAutoFit/>
          </a:bodyPr>
          <a:lstStyle/>
          <a:p>
            <a:r>
              <a:rPr lang="zh-CN" altLang="en-US" b="1" dirty="0">
                <a:latin typeface="Times New Roman" panose="02020603050405020304" pitchFamily="18" charset="0"/>
                <a:ea typeface="黑体" panose="02010609060101010101" pitchFamily="49" charset="-122"/>
              </a:rPr>
              <a:t>学生表单</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defRPr/>
            </a:pPr>
            <a:r>
              <a:rPr lang="zh-CN" altLang="en-US" dirty="0"/>
              <a:t>改善后的例子</a:t>
            </a:r>
            <a:endParaRPr lang="en-US" altLang="zh-CN" dirty="0"/>
          </a:p>
        </p:txBody>
      </p:sp>
      <p:graphicFrame>
        <p:nvGraphicFramePr>
          <p:cNvPr id="177275" name="Group 123"/>
          <p:cNvGraphicFramePr>
            <a:graphicFrameLocks noGrp="1"/>
          </p:cNvGraphicFramePr>
          <p:nvPr/>
        </p:nvGraphicFramePr>
        <p:xfrm>
          <a:off x="900113" y="2630488"/>
          <a:ext cx="3384550" cy="2743200"/>
        </p:xfrm>
        <a:graphic>
          <a:graphicData uri="http://schemas.openxmlformats.org/drawingml/2006/table">
            <a:tbl>
              <a:tblPr/>
              <a:tblGrid>
                <a:gridCol w="1128712">
                  <a:extLst>
                    <a:ext uri="{9D8B030D-6E8A-4147-A177-3AD203B41FA5}">
                      <a16:colId xmlns:a16="http://schemas.microsoft.com/office/drawing/2014/main" val="20000"/>
                    </a:ext>
                  </a:extLst>
                </a:gridCol>
                <a:gridCol w="1127125">
                  <a:extLst>
                    <a:ext uri="{9D8B030D-6E8A-4147-A177-3AD203B41FA5}">
                      <a16:colId xmlns:a16="http://schemas.microsoft.com/office/drawing/2014/main" val="20001"/>
                    </a:ext>
                  </a:extLst>
                </a:gridCol>
                <a:gridCol w="1128713">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S#</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SN</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SD</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S01</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杨明</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D01</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S02</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李婉</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D01</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S03</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刘海</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D02</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S04</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安然</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D02</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S05</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乐天</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D03</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77328" name="Group 176"/>
          <p:cNvGraphicFramePr>
            <a:graphicFrameLocks noGrp="1"/>
          </p:cNvGraphicFramePr>
          <p:nvPr/>
        </p:nvGraphicFramePr>
        <p:xfrm>
          <a:off x="4979988" y="3040063"/>
          <a:ext cx="2471737" cy="1828800"/>
        </p:xfrm>
        <a:graphic>
          <a:graphicData uri="http://schemas.openxmlformats.org/drawingml/2006/table">
            <a:tbl>
              <a:tblPr/>
              <a:tblGrid>
                <a:gridCol w="1236662">
                  <a:extLst>
                    <a:ext uri="{9D8B030D-6E8A-4147-A177-3AD203B41FA5}">
                      <a16:colId xmlns:a16="http://schemas.microsoft.com/office/drawing/2014/main" val="20000"/>
                    </a:ext>
                  </a:extLst>
                </a:gridCol>
                <a:gridCol w="1235075">
                  <a:extLst>
                    <a:ext uri="{9D8B030D-6E8A-4147-A177-3AD203B41FA5}">
                      <a16:colId xmlns:a16="http://schemas.microsoft.com/office/drawing/2014/main" val="20001"/>
                    </a:ext>
                  </a:extLst>
                </a:gridCol>
              </a:tblGrid>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SD</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DEAN</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D01</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思齐</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D02</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述圣</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D03</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省身</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a:xfrm>
            <a:off x="990600" y="152400"/>
            <a:ext cx="7772400" cy="1143000"/>
          </a:xfrm>
        </p:spPr>
        <p:txBody>
          <a:bodyPr vert="horz" wrap="square" lIns="91440" tIns="45720" rIns="91440" bIns="45720" anchor="ctr"/>
          <a:lstStyle/>
          <a:p>
            <a:pPr eaLnBrk="1" hangingPunct="1"/>
            <a:r>
              <a:rPr lang="en-US" altLang="zh-CN" sz="3600" dirty="0"/>
              <a:t>Third Normal Form (3NF)</a:t>
            </a:r>
          </a:p>
        </p:txBody>
      </p:sp>
      <p:sp>
        <p:nvSpPr>
          <p:cNvPr id="70659" name="Rectangle 3"/>
          <p:cNvSpPr>
            <a:spLocks noGrp="1"/>
          </p:cNvSpPr>
          <p:nvPr>
            <p:ph idx="1"/>
          </p:nvPr>
        </p:nvSpPr>
        <p:spPr>
          <a:xfrm>
            <a:off x="381000" y="3926205"/>
            <a:ext cx="5411470" cy="1066800"/>
          </a:xfrm>
        </p:spPr>
        <p:txBody>
          <a:bodyPr vert="horz" wrap="square" lIns="91440" tIns="45720" rIns="91440" bIns="45720" anchor="t"/>
          <a:lstStyle/>
          <a:p>
            <a:pPr eaLnBrk="1" hangingPunct="1">
              <a:buNone/>
            </a:pPr>
            <a:r>
              <a:rPr lang="zh-CN" altLang="en-US" sz="2400" b="1" dirty="0">
                <a:solidFill>
                  <a:srgbClr val="FF0000"/>
                </a:solidFill>
              </a:rPr>
              <a:t>分解成</a:t>
            </a:r>
            <a:r>
              <a:rPr lang="zh-CN" sz="2400" b="1" dirty="0">
                <a:solidFill>
                  <a:srgbClr val="FF0000"/>
                </a:solidFill>
              </a:rPr>
              <a:t>两个关系：</a:t>
            </a:r>
            <a:endParaRPr lang="zh-CN" altLang="zh-CN" sz="2400" b="1" dirty="0">
              <a:solidFill>
                <a:srgbClr val="FF0000"/>
              </a:solidFill>
            </a:endParaRPr>
          </a:p>
        </p:txBody>
      </p:sp>
      <p:graphicFrame>
        <p:nvGraphicFramePr>
          <p:cNvPr id="56421" name="Group 101"/>
          <p:cNvGraphicFramePr>
            <a:graphicFrameLocks noGrp="1"/>
          </p:cNvGraphicFramePr>
          <p:nvPr/>
        </p:nvGraphicFramePr>
        <p:xfrm>
          <a:off x="1295400" y="2066925"/>
          <a:ext cx="5791200" cy="628650"/>
        </p:xfrm>
        <a:graphic>
          <a:graphicData uri="http://schemas.openxmlformats.org/drawingml/2006/table">
            <a:tbl>
              <a:tblPr/>
              <a:tblGrid>
                <a:gridCol w="622300">
                  <a:extLst>
                    <a:ext uri="{9D8B030D-6E8A-4147-A177-3AD203B41FA5}">
                      <a16:colId xmlns:a16="http://schemas.microsoft.com/office/drawing/2014/main" val="20000"/>
                    </a:ext>
                  </a:extLst>
                </a:gridCol>
                <a:gridCol w="977900">
                  <a:extLst>
                    <a:ext uri="{9D8B030D-6E8A-4147-A177-3AD203B41FA5}">
                      <a16:colId xmlns:a16="http://schemas.microsoft.com/office/drawing/2014/main" val="20001"/>
                    </a:ext>
                  </a:extLst>
                </a:gridCol>
                <a:gridCol w="815975">
                  <a:extLst>
                    <a:ext uri="{9D8B030D-6E8A-4147-A177-3AD203B41FA5}">
                      <a16:colId xmlns:a16="http://schemas.microsoft.com/office/drawing/2014/main" val="20002"/>
                    </a:ext>
                  </a:extLst>
                </a:gridCol>
                <a:gridCol w="777875">
                  <a:extLst>
                    <a:ext uri="{9D8B030D-6E8A-4147-A177-3AD203B41FA5}">
                      <a16:colId xmlns:a16="http://schemas.microsoft.com/office/drawing/2014/main" val="20003"/>
                    </a:ext>
                  </a:extLst>
                </a:gridCol>
                <a:gridCol w="942975">
                  <a:extLst>
                    <a:ext uri="{9D8B030D-6E8A-4147-A177-3AD203B41FA5}">
                      <a16:colId xmlns:a16="http://schemas.microsoft.com/office/drawing/2014/main" val="20004"/>
                    </a:ext>
                  </a:extLst>
                </a:gridCol>
                <a:gridCol w="957263">
                  <a:extLst>
                    <a:ext uri="{9D8B030D-6E8A-4147-A177-3AD203B41FA5}">
                      <a16:colId xmlns:a16="http://schemas.microsoft.com/office/drawing/2014/main" val="20005"/>
                    </a:ext>
                  </a:extLst>
                </a:gridCol>
                <a:gridCol w="696912">
                  <a:extLst>
                    <a:ext uri="{9D8B030D-6E8A-4147-A177-3AD203B41FA5}">
                      <a16:colId xmlns:a16="http://schemas.microsoft.com/office/drawing/2014/main" val="20006"/>
                    </a:ext>
                  </a:extLst>
                </a:gridCol>
              </a:tblGrid>
              <a:tr h="6286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ENo</a:t>
                      </a:r>
                    </a:p>
                  </a:txBody>
                  <a:tcPr marT="45775" marB="457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EName</a:t>
                      </a: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BDate</a:t>
                      </a: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Title</a:t>
                      </a: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Salary</a:t>
                      </a: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SuperNo</a:t>
                      </a: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DNo</a:t>
                      </a:r>
                    </a:p>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75" marB="457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0678" name="Text Box 22"/>
          <p:cNvSpPr txBox="1"/>
          <p:nvPr/>
        </p:nvSpPr>
        <p:spPr>
          <a:xfrm>
            <a:off x="1612900" y="1600200"/>
            <a:ext cx="2057400" cy="420688"/>
          </a:xfrm>
          <a:prstGeom prst="rect">
            <a:avLst/>
          </a:prstGeom>
          <a:noFill/>
          <a:ln w="9525">
            <a:noFill/>
          </a:ln>
        </p:spPr>
        <p:txBody>
          <a:bodyPr wrap="none">
            <a:spAutoFit/>
          </a:bodyPr>
          <a:lstStyle/>
          <a:p>
            <a:pPr>
              <a:lnSpc>
                <a:spcPct val="90000"/>
              </a:lnSpc>
              <a:spcBef>
                <a:spcPct val="20000"/>
              </a:spcBef>
            </a:pPr>
            <a:r>
              <a:rPr lang="en-US" altLang="zh-CN" dirty="0">
                <a:latin typeface="Comic Sans MS" panose="030F0702030302020204" pitchFamily="66" charset="0"/>
              </a:rPr>
              <a:t>Emp relation:</a:t>
            </a:r>
            <a:endParaRPr lang="en-US" altLang="zh-CN" dirty="0">
              <a:latin typeface="Times New Roman" panose="02020603050405020304" pitchFamily="18" charset="0"/>
            </a:endParaRPr>
          </a:p>
        </p:txBody>
      </p:sp>
      <p:sp>
        <p:nvSpPr>
          <p:cNvPr id="70679" name="Line 23"/>
          <p:cNvSpPr/>
          <p:nvPr/>
        </p:nvSpPr>
        <p:spPr>
          <a:xfrm flipV="1">
            <a:off x="6489700" y="2667000"/>
            <a:ext cx="0" cy="3810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70680" name="Line 24"/>
          <p:cNvSpPr/>
          <p:nvPr/>
        </p:nvSpPr>
        <p:spPr>
          <a:xfrm flipV="1">
            <a:off x="5727700" y="2667000"/>
            <a:ext cx="0" cy="3810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70681" name="Line 25"/>
          <p:cNvSpPr/>
          <p:nvPr/>
        </p:nvSpPr>
        <p:spPr>
          <a:xfrm flipV="1">
            <a:off x="4889500" y="2667000"/>
            <a:ext cx="0" cy="3810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70682" name="Line 26"/>
          <p:cNvSpPr/>
          <p:nvPr/>
        </p:nvSpPr>
        <p:spPr>
          <a:xfrm flipV="1">
            <a:off x="4175125" y="2662238"/>
            <a:ext cx="0" cy="3810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70683" name="Line 27"/>
          <p:cNvSpPr/>
          <p:nvPr/>
        </p:nvSpPr>
        <p:spPr>
          <a:xfrm flipV="1">
            <a:off x="3441700" y="2671763"/>
            <a:ext cx="0" cy="3810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70684" name="Line 28"/>
          <p:cNvSpPr/>
          <p:nvPr/>
        </p:nvSpPr>
        <p:spPr>
          <a:xfrm flipV="1">
            <a:off x="2603500" y="2671763"/>
            <a:ext cx="0" cy="3810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70685" name="Line 29"/>
          <p:cNvSpPr/>
          <p:nvPr/>
        </p:nvSpPr>
        <p:spPr>
          <a:xfrm flipV="1">
            <a:off x="1841500" y="3048000"/>
            <a:ext cx="46482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0686" name="Line 30"/>
          <p:cNvSpPr/>
          <p:nvPr/>
        </p:nvSpPr>
        <p:spPr>
          <a:xfrm>
            <a:off x="1841500" y="2714625"/>
            <a:ext cx="0" cy="341313"/>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0687" name="Freeform 31"/>
          <p:cNvSpPr/>
          <p:nvPr/>
        </p:nvSpPr>
        <p:spPr>
          <a:xfrm>
            <a:off x="3975100" y="3086100"/>
            <a:ext cx="914400" cy="457200"/>
          </a:xfrm>
          <a:custGeom>
            <a:avLst/>
            <a:gdLst>
              <a:gd name="txL" fmla="*/ 0 w 576"/>
              <a:gd name="txT" fmla="*/ 0 h 288"/>
              <a:gd name="txR" fmla="*/ 576 w 576"/>
              <a:gd name="txB" fmla="*/ 288 h 288"/>
            </a:gdLst>
            <a:ahLst/>
            <a:cxnLst>
              <a:cxn ang="0">
                <a:pos x="0" y="0"/>
              </a:cxn>
              <a:cxn ang="0">
                <a:pos x="0" y="725805000"/>
              </a:cxn>
              <a:cxn ang="0">
                <a:pos x="1451610000" y="725805000"/>
              </a:cxn>
              <a:cxn ang="0">
                <a:pos x="1451610000" y="0"/>
              </a:cxn>
            </a:cxnLst>
            <a:rect l="txL" t="txT" r="txR" b="txB"/>
            <a:pathLst>
              <a:path w="576" h="288">
                <a:moveTo>
                  <a:pt x="0" y="0"/>
                </a:moveTo>
                <a:lnTo>
                  <a:pt x="0" y="288"/>
                </a:lnTo>
                <a:lnTo>
                  <a:pt x="576" y="288"/>
                </a:lnTo>
                <a:lnTo>
                  <a:pt x="576" y="0"/>
                </a:lnTo>
              </a:path>
            </a:pathLst>
          </a:custGeom>
          <a:noFill/>
          <a:ln w="9525" cap="flat" cmpd="sng">
            <a:solidFill>
              <a:schemeClr val="tx1">
                <a:alpha val="100000"/>
              </a:schemeClr>
            </a:solidFill>
            <a:prstDash val="solid"/>
            <a:round/>
            <a:headEnd type="none" w="med" len="med"/>
            <a:tailEnd type="triangle" w="med" len="lg"/>
          </a:ln>
        </p:spPr>
        <p:txBody>
          <a:bodyPr/>
          <a:lstStyle/>
          <a:p>
            <a:endParaRPr lang="zh-CN" altLang="en-US"/>
          </a:p>
        </p:txBody>
      </p:sp>
      <p:sp>
        <p:nvSpPr>
          <p:cNvPr id="70688" name="Freeform 32"/>
          <p:cNvSpPr/>
          <p:nvPr/>
        </p:nvSpPr>
        <p:spPr>
          <a:xfrm>
            <a:off x="6934200" y="5791200"/>
            <a:ext cx="1238250" cy="457200"/>
          </a:xfrm>
          <a:custGeom>
            <a:avLst/>
            <a:gdLst>
              <a:gd name="txL" fmla="*/ 0 w 576"/>
              <a:gd name="txT" fmla="*/ 0 h 288"/>
              <a:gd name="txR" fmla="*/ 576 w 576"/>
              <a:gd name="txB" fmla="*/ 288 h 288"/>
            </a:gdLst>
            <a:ahLst/>
            <a:cxnLst>
              <a:cxn ang="0">
                <a:pos x="0" y="0"/>
              </a:cxn>
              <a:cxn ang="0">
                <a:pos x="0" y="725805000"/>
              </a:cxn>
              <a:cxn ang="0">
                <a:pos x="2147483647" y="725805000"/>
              </a:cxn>
              <a:cxn ang="0">
                <a:pos x="2147483647" y="0"/>
              </a:cxn>
            </a:cxnLst>
            <a:rect l="txL" t="txT" r="txR" b="txB"/>
            <a:pathLst>
              <a:path w="576" h="288">
                <a:moveTo>
                  <a:pt x="0" y="0"/>
                </a:moveTo>
                <a:lnTo>
                  <a:pt x="0" y="288"/>
                </a:lnTo>
                <a:lnTo>
                  <a:pt x="576" y="288"/>
                </a:lnTo>
                <a:lnTo>
                  <a:pt x="576" y="0"/>
                </a:lnTo>
              </a:path>
            </a:pathLst>
          </a:custGeom>
          <a:noFill/>
          <a:ln w="9525" cap="flat" cmpd="sng">
            <a:solidFill>
              <a:schemeClr val="tx1">
                <a:alpha val="100000"/>
              </a:schemeClr>
            </a:solidFill>
            <a:prstDash val="solid"/>
            <a:round/>
            <a:headEnd type="none" w="med" len="med"/>
            <a:tailEnd type="triangle" w="med" len="lg"/>
          </a:ln>
        </p:spPr>
        <p:txBody>
          <a:bodyPr/>
          <a:lstStyle/>
          <a:p>
            <a:endParaRPr lang="zh-CN" altLang="en-US"/>
          </a:p>
        </p:txBody>
      </p:sp>
      <p:sp>
        <p:nvSpPr>
          <p:cNvPr id="70689" name="Text Box 37"/>
          <p:cNvSpPr txBox="1"/>
          <p:nvPr/>
        </p:nvSpPr>
        <p:spPr>
          <a:xfrm>
            <a:off x="1219200" y="2667000"/>
            <a:ext cx="655638" cy="457200"/>
          </a:xfrm>
          <a:prstGeom prst="rect">
            <a:avLst/>
          </a:prstGeom>
          <a:noFill/>
          <a:ln w="9525">
            <a:noFill/>
          </a:ln>
        </p:spPr>
        <p:txBody>
          <a:bodyPr wrap="none">
            <a:spAutoFit/>
          </a:bodyPr>
          <a:lstStyle/>
          <a:p>
            <a:r>
              <a:rPr lang="en-US" altLang="zh-CN" dirty="0">
                <a:latin typeface="Comic Sans MS" panose="030F0702030302020204" pitchFamily="66" charset="0"/>
              </a:rPr>
              <a:t>fd1</a:t>
            </a:r>
          </a:p>
        </p:txBody>
      </p:sp>
      <p:sp>
        <p:nvSpPr>
          <p:cNvPr id="70690" name="Text Box 38"/>
          <p:cNvSpPr txBox="1"/>
          <p:nvPr/>
        </p:nvSpPr>
        <p:spPr>
          <a:xfrm>
            <a:off x="3136900" y="3124200"/>
            <a:ext cx="704850" cy="457200"/>
          </a:xfrm>
          <a:prstGeom prst="rect">
            <a:avLst/>
          </a:prstGeom>
          <a:noFill/>
          <a:ln w="9525">
            <a:noFill/>
          </a:ln>
        </p:spPr>
        <p:txBody>
          <a:bodyPr wrap="none">
            <a:spAutoFit/>
          </a:bodyPr>
          <a:lstStyle/>
          <a:p>
            <a:r>
              <a:rPr lang="en-US" altLang="zh-CN" dirty="0">
                <a:latin typeface="Comic Sans MS" panose="030F0702030302020204" pitchFamily="66" charset="0"/>
              </a:rPr>
              <a:t>fd2</a:t>
            </a:r>
          </a:p>
        </p:txBody>
      </p:sp>
      <p:sp>
        <p:nvSpPr>
          <p:cNvPr id="70691" name="Text Box 39"/>
          <p:cNvSpPr txBox="1"/>
          <p:nvPr/>
        </p:nvSpPr>
        <p:spPr>
          <a:xfrm>
            <a:off x="6115050" y="5867400"/>
            <a:ext cx="704850" cy="420688"/>
          </a:xfrm>
          <a:prstGeom prst="rect">
            <a:avLst/>
          </a:prstGeom>
          <a:noFill/>
          <a:ln w="9525">
            <a:noFill/>
          </a:ln>
        </p:spPr>
        <p:txBody>
          <a:bodyPr wrap="none">
            <a:spAutoFit/>
          </a:bodyPr>
          <a:lstStyle/>
          <a:p>
            <a:pPr>
              <a:lnSpc>
                <a:spcPct val="90000"/>
              </a:lnSpc>
              <a:spcBef>
                <a:spcPct val="20000"/>
              </a:spcBef>
            </a:pPr>
            <a:r>
              <a:rPr lang="en-US" altLang="zh-CN" dirty="0">
                <a:latin typeface="Comic Sans MS" panose="030F0702030302020204" pitchFamily="66" charset="0"/>
              </a:rPr>
              <a:t>fd2</a:t>
            </a:r>
            <a:endParaRPr lang="en-US" altLang="zh-CN" dirty="0">
              <a:latin typeface="Times New Roman" panose="02020603050405020304" pitchFamily="18" charset="0"/>
            </a:endParaRPr>
          </a:p>
        </p:txBody>
      </p:sp>
      <p:graphicFrame>
        <p:nvGraphicFramePr>
          <p:cNvPr id="56385" name="Group 65"/>
          <p:cNvGraphicFramePr>
            <a:graphicFrameLocks noGrp="1"/>
          </p:cNvGraphicFramePr>
          <p:nvPr/>
        </p:nvGraphicFramePr>
        <p:xfrm>
          <a:off x="6724650" y="5181600"/>
          <a:ext cx="1809750" cy="533400"/>
        </p:xfrm>
        <a:graphic>
          <a:graphicData uri="http://schemas.openxmlformats.org/drawingml/2006/table">
            <a:tbl>
              <a:tblPr/>
              <a:tblGrid>
                <a:gridCol w="74295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Title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0700" name="Text Box 64"/>
          <p:cNvSpPr txBox="1"/>
          <p:nvPr/>
        </p:nvSpPr>
        <p:spPr>
          <a:xfrm>
            <a:off x="6496050" y="4572000"/>
            <a:ext cx="1939925" cy="420688"/>
          </a:xfrm>
          <a:prstGeom prst="rect">
            <a:avLst/>
          </a:prstGeom>
          <a:noFill/>
          <a:ln w="9525">
            <a:noFill/>
          </a:ln>
        </p:spPr>
        <p:txBody>
          <a:bodyPr wrap="none">
            <a:spAutoFit/>
          </a:bodyPr>
          <a:lstStyle/>
          <a:p>
            <a:pPr>
              <a:lnSpc>
                <a:spcPct val="90000"/>
              </a:lnSpc>
              <a:spcBef>
                <a:spcPct val="20000"/>
              </a:spcBef>
            </a:pPr>
            <a:r>
              <a:rPr lang="en-US" altLang="zh-CN" dirty="0">
                <a:latin typeface="Comic Sans MS" panose="030F0702030302020204" pitchFamily="66" charset="0"/>
              </a:rPr>
              <a:t>Pay relation:</a:t>
            </a:r>
            <a:endParaRPr lang="en-US" altLang="zh-CN" dirty="0">
              <a:latin typeface="Times New Roman" panose="02020603050405020304" pitchFamily="18" charset="0"/>
            </a:endParaRPr>
          </a:p>
        </p:txBody>
      </p:sp>
      <p:graphicFrame>
        <p:nvGraphicFramePr>
          <p:cNvPr id="56423" name="Group 103"/>
          <p:cNvGraphicFramePr>
            <a:graphicFrameLocks noGrp="1"/>
          </p:cNvGraphicFramePr>
          <p:nvPr/>
        </p:nvGraphicFramePr>
        <p:xfrm>
          <a:off x="609600" y="5114925"/>
          <a:ext cx="5105400" cy="628650"/>
        </p:xfrm>
        <a:graphic>
          <a:graphicData uri="http://schemas.openxmlformats.org/drawingml/2006/table">
            <a:tbl>
              <a:tblPr/>
              <a:tblGrid>
                <a:gridCol w="609600">
                  <a:extLst>
                    <a:ext uri="{9D8B030D-6E8A-4147-A177-3AD203B41FA5}">
                      <a16:colId xmlns:a16="http://schemas.microsoft.com/office/drawing/2014/main" val="20000"/>
                    </a:ext>
                  </a:extLst>
                </a:gridCol>
                <a:gridCol w="935038">
                  <a:extLst>
                    <a:ext uri="{9D8B030D-6E8A-4147-A177-3AD203B41FA5}">
                      <a16:colId xmlns:a16="http://schemas.microsoft.com/office/drawing/2014/main" val="20001"/>
                    </a:ext>
                  </a:extLst>
                </a:gridCol>
                <a:gridCol w="1000125">
                  <a:extLst>
                    <a:ext uri="{9D8B030D-6E8A-4147-A177-3AD203B41FA5}">
                      <a16:colId xmlns:a16="http://schemas.microsoft.com/office/drawing/2014/main" val="20002"/>
                    </a:ext>
                  </a:extLst>
                </a:gridCol>
                <a:gridCol w="731837">
                  <a:extLst>
                    <a:ext uri="{9D8B030D-6E8A-4147-A177-3AD203B41FA5}">
                      <a16:colId xmlns:a16="http://schemas.microsoft.com/office/drawing/2014/main" val="20003"/>
                    </a:ext>
                  </a:extLst>
                </a:gridCol>
                <a:gridCol w="1093788">
                  <a:extLst>
                    <a:ext uri="{9D8B030D-6E8A-4147-A177-3AD203B41FA5}">
                      <a16:colId xmlns:a16="http://schemas.microsoft.com/office/drawing/2014/main" val="20004"/>
                    </a:ext>
                  </a:extLst>
                </a:gridCol>
                <a:gridCol w="735012">
                  <a:extLst>
                    <a:ext uri="{9D8B030D-6E8A-4147-A177-3AD203B41FA5}">
                      <a16:colId xmlns:a16="http://schemas.microsoft.com/office/drawing/2014/main" val="20005"/>
                    </a:ext>
                  </a:extLst>
                </a:gridCol>
              </a:tblGrid>
              <a:tr h="6286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ENo</a:t>
                      </a:r>
                    </a:p>
                  </a:txBody>
                  <a:tcPr marT="45775" marB="457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EName</a:t>
                      </a: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BDate</a:t>
                      </a: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Title</a:t>
                      </a: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SuperNo</a:t>
                      </a: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DNo</a:t>
                      </a:r>
                    </a:p>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75" marB="457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0717" name="Text Box 84"/>
          <p:cNvSpPr txBox="1"/>
          <p:nvPr/>
        </p:nvSpPr>
        <p:spPr>
          <a:xfrm>
            <a:off x="685800" y="4648200"/>
            <a:ext cx="2057400" cy="420688"/>
          </a:xfrm>
          <a:prstGeom prst="rect">
            <a:avLst/>
          </a:prstGeom>
          <a:noFill/>
          <a:ln w="9525">
            <a:noFill/>
          </a:ln>
        </p:spPr>
        <p:txBody>
          <a:bodyPr wrap="none">
            <a:spAutoFit/>
          </a:bodyPr>
          <a:lstStyle/>
          <a:p>
            <a:pPr>
              <a:lnSpc>
                <a:spcPct val="90000"/>
              </a:lnSpc>
              <a:spcBef>
                <a:spcPct val="20000"/>
              </a:spcBef>
            </a:pPr>
            <a:r>
              <a:rPr lang="en-US" altLang="zh-CN" dirty="0">
                <a:latin typeface="Comic Sans MS" panose="030F0702030302020204" pitchFamily="66" charset="0"/>
              </a:rPr>
              <a:t>Emp relation:</a:t>
            </a:r>
            <a:endParaRPr lang="en-US" altLang="zh-CN" dirty="0">
              <a:latin typeface="Times New Roman" panose="02020603050405020304" pitchFamily="18" charset="0"/>
            </a:endParaRPr>
          </a:p>
        </p:txBody>
      </p:sp>
      <p:sp>
        <p:nvSpPr>
          <p:cNvPr id="70718" name="Line 85"/>
          <p:cNvSpPr/>
          <p:nvPr/>
        </p:nvSpPr>
        <p:spPr>
          <a:xfrm flipV="1">
            <a:off x="5410200" y="5715000"/>
            <a:ext cx="0" cy="3810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70719" name="Line 86"/>
          <p:cNvSpPr/>
          <p:nvPr/>
        </p:nvSpPr>
        <p:spPr>
          <a:xfrm flipV="1">
            <a:off x="4572000" y="5715000"/>
            <a:ext cx="0" cy="3810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70720" name="Line 87"/>
          <p:cNvSpPr/>
          <p:nvPr/>
        </p:nvSpPr>
        <p:spPr>
          <a:xfrm flipV="1">
            <a:off x="3581400" y="5715000"/>
            <a:ext cx="0" cy="3810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70721" name="Line 89"/>
          <p:cNvSpPr/>
          <p:nvPr/>
        </p:nvSpPr>
        <p:spPr>
          <a:xfrm flipV="1">
            <a:off x="2514600" y="5719763"/>
            <a:ext cx="0" cy="3810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70722" name="Line 90"/>
          <p:cNvSpPr/>
          <p:nvPr/>
        </p:nvSpPr>
        <p:spPr>
          <a:xfrm flipV="1">
            <a:off x="1676400" y="5719763"/>
            <a:ext cx="0" cy="3810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70723" name="Line 91"/>
          <p:cNvSpPr/>
          <p:nvPr/>
        </p:nvSpPr>
        <p:spPr>
          <a:xfrm flipV="1">
            <a:off x="914400" y="6096000"/>
            <a:ext cx="44958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0724" name="Line 92"/>
          <p:cNvSpPr/>
          <p:nvPr/>
        </p:nvSpPr>
        <p:spPr>
          <a:xfrm>
            <a:off x="914400" y="5762625"/>
            <a:ext cx="0" cy="341313"/>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0726" name="Text Box 94"/>
          <p:cNvSpPr txBox="1"/>
          <p:nvPr/>
        </p:nvSpPr>
        <p:spPr>
          <a:xfrm>
            <a:off x="292100" y="5715000"/>
            <a:ext cx="655638" cy="457200"/>
          </a:xfrm>
          <a:prstGeom prst="rect">
            <a:avLst/>
          </a:prstGeom>
          <a:noFill/>
          <a:ln w="9525">
            <a:noFill/>
          </a:ln>
        </p:spPr>
        <p:txBody>
          <a:bodyPr wrap="none">
            <a:spAutoFit/>
          </a:bodyPr>
          <a:lstStyle/>
          <a:p>
            <a:r>
              <a:rPr lang="en-US" altLang="zh-CN" dirty="0">
                <a:latin typeface="Comic Sans MS" panose="030F0702030302020204" pitchFamily="66" charset="0"/>
              </a:rPr>
              <a:t>fd1</a:t>
            </a:r>
          </a:p>
        </p:txBody>
      </p:sp>
    </p:spTree>
    <p:extLst>
      <p:ext uri="{BB962C8B-B14F-4D97-AF65-F5344CB8AC3E}">
        <p14:creationId xmlns:p14="http://schemas.microsoft.com/office/powerpoint/2010/main" val="38965692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a:xfrm>
            <a:off x="250825" y="152400"/>
            <a:ext cx="8512175" cy="1143000"/>
          </a:xfrm>
        </p:spPr>
        <p:txBody>
          <a:bodyPr vert="horz" wrap="square" lIns="91440" tIns="45720" rIns="91440" bIns="45720" anchor="ctr"/>
          <a:lstStyle/>
          <a:p>
            <a:pPr eaLnBrk="1" hangingPunct="1"/>
            <a:r>
              <a:rPr lang="zh-CN" altLang="en-US" sz="3600" dirty="0"/>
              <a:t>更完备的</a:t>
            </a:r>
            <a:r>
              <a:rPr lang="en-US" altLang="zh-CN" sz="3600" dirty="0"/>
              <a:t>2NF</a:t>
            </a:r>
            <a:r>
              <a:rPr lang="zh-CN" altLang="en-US" sz="3600" dirty="0"/>
              <a:t>和</a:t>
            </a:r>
            <a:r>
              <a:rPr lang="en-US" altLang="zh-CN" sz="3600" dirty="0"/>
              <a:t>3NF</a:t>
            </a:r>
          </a:p>
        </p:txBody>
      </p:sp>
      <p:sp>
        <p:nvSpPr>
          <p:cNvPr id="71683" name="Rectangle 3"/>
          <p:cNvSpPr>
            <a:spLocks noGrp="1"/>
          </p:cNvSpPr>
          <p:nvPr>
            <p:ph idx="1"/>
          </p:nvPr>
        </p:nvSpPr>
        <p:spPr>
          <a:xfrm>
            <a:off x="152400" y="1447800"/>
            <a:ext cx="8991600" cy="5653088"/>
          </a:xfrm>
        </p:spPr>
        <p:txBody>
          <a:bodyPr vert="horz" wrap="square" lIns="91440" tIns="45720" rIns="91440" bIns="45720" anchor="t"/>
          <a:lstStyle/>
          <a:p>
            <a:pPr marL="0" indent="0" eaLnBrk="1" hangingPunct="1">
              <a:lnSpc>
                <a:spcPct val="120000"/>
              </a:lnSpc>
              <a:spcBef>
                <a:spcPct val="40000"/>
              </a:spcBef>
              <a:buNone/>
            </a:pPr>
            <a:r>
              <a:rPr lang="zh-CN" altLang="en-US" sz="2400" dirty="0"/>
              <a:t>前面的 </a:t>
            </a:r>
            <a:r>
              <a:rPr lang="en-US" altLang="zh-CN" sz="2400" dirty="0"/>
              <a:t>2NF and 3NF </a:t>
            </a:r>
            <a:r>
              <a:rPr lang="zh-CN" altLang="en-US" sz="2400" dirty="0"/>
              <a:t>仅就关系的</a:t>
            </a:r>
            <a:r>
              <a:rPr lang="zh-CN" altLang="en-US" sz="2400" b="1" dirty="0">
                <a:solidFill>
                  <a:srgbClr val="FF0000"/>
                </a:solidFill>
              </a:rPr>
              <a:t>主键</a:t>
            </a:r>
            <a:r>
              <a:rPr lang="zh-CN" altLang="en-US" sz="2400" dirty="0"/>
              <a:t>而言，其实还可以延伸到</a:t>
            </a:r>
            <a:r>
              <a:rPr lang="zh-CN" altLang="en-US" sz="2400" b="1" dirty="0">
                <a:solidFill>
                  <a:srgbClr val="FF0000"/>
                </a:solidFill>
              </a:rPr>
              <a:t>候选键</a:t>
            </a:r>
            <a:r>
              <a:rPr lang="zh-CN" altLang="en-US" sz="2400" dirty="0"/>
              <a:t>（ </a:t>
            </a:r>
            <a:r>
              <a:rPr lang="en-US" altLang="zh-CN" sz="2400" dirty="0"/>
              <a:t>candidate keys</a:t>
            </a:r>
            <a:r>
              <a:rPr lang="zh-CN" altLang="en-US" sz="2400" dirty="0"/>
              <a:t>）</a:t>
            </a:r>
          </a:p>
          <a:p>
            <a:pPr marL="0" indent="0" eaLnBrk="1" hangingPunct="1">
              <a:lnSpc>
                <a:spcPct val="120000"/>
              </a:lnSpc>
              <a:spcBef>
                <a:spcPct val="40000"/>
              </a:spcBef>
              <a:buNone/>
            </a:pPr>
            <a:endParaRPr lang="zh-CN" altLang="en-US" sz="800" dirty="0"/>
          </a:p>
          <a:p>
            <a:pPr marL="0" indent="0" eaLnBrk="1" hangingPunct="1">
              <a:lnSpc>
                <a:spcPct val="120000"/>
              </a:lnSpc>
              <a:spcBef>
                <a:spcPct val="40000"/>
              </a:spcBef>
              <a:buNone/>
            </a:pPr>
            <a:r>
              <a:rPr lang="zh-CN" altLang="en-US" sz="2400" b="1" dirty="0">
                <a:solidFill>
                  <a:schemeClr val="tx1"/>
                </a:solidFill>
              </a:rPr>
              <a:t>完备的</a:t>
            </a:r>
            <a:r>
              <a:rPr lang="en-US" altLang="zh-CN" sz="2400" b="1" dirty="0">
                <a:solidFill>
                  <a:schemeClr val="tx1"/>
                </a:solidFill>
              </a:rPr>
              <a:t>2NF:</a:t>
            </a:r>
          </a:p>
          <a:p>
            <a:pPr marL="0" indent="0" eaLnBrk="1" hangingPunct="1">
              <a:lnSpc>
                <a:spcPct val="120000"/>
              </a:lnSpc>
              <a:spcBef>
                <a:spcPct val="40000"/>
              </a:spcBef>
              <a:buNone/>
            </a:pPr>
            <a:r>
              <a:rPr lang="zh-CN" altLang="en-US" sz="2400" dirty="0"/>
              <a:t>对关系</a:t>
            </a:r>
            <a:r>
              <a:rPr lang="en-US" altLang="zh-CN" sz="2400" dirty="0"/>
              <a:t>R</a:t>
            </a:r>
            <a:r>
              <a:rPr lang="zh-CN" altLang="en-US" sz="2400" dirty="0"/>
              <a:t>，满足</a:t>
            </a:r>
            <a:r>
              <a:rPr lang="en-US" altLang="zh-CN" sz="2400" dirty="0"/>
              <a:t>1NF</a:t>
            </a:r>
            <a:r>
              <a:rPr lang="zh-CN" altLang="en-US" sz="2400" dirty="0"/>
              <a:t>；它的</a:t>
            </a:r>
            <a:r>
              <a:rPr lang="zh-CN" altLang="en-US" sz="2400" b="1" dirty="0">
                <a:solidFill>
                  <a:srgbClr val="FF0000"/>
                </a:solidFill>
              </a:rPr>
              <a:t>任意候选键</a:t>
            </a:r>
            <a:r>
              <a:rPr lang="en-US" altLang="zh-CN" sz="2400" dirty="0"/>
              <a:t>X</a:t>
            </a:r>
            <a:r>
              <a:rPr lang="zh-CN" altLang="en-US" sz="2400" dirty="0"/>
              <a:t>，其它不在</a:t>
            </a:r>
            <a:r>
              <a:rPr lang="en-US" altLang="zh-CN" sz="2400" dirty="0"/>
              <a:t>X</a:t>
            </a:r>
            <a:r>
              <a:rPr lang="zh-CN" altLang="en-US" sz="2400" dirty="0"/>
              <a:t>中的属性都</a:t>
            </a:r>
            <a:r>
              <a:rPr lang="zh-CN" altLang="en-US" sz="2400" b="1" dirty="0">
                <a:solidFill>
                  <a:srgbClr val="0000FF"/>
                </a:solidFill>
              </a:rPr>
              <a:t>完全函数依赖于</a:t>
            </a:r>
            <a:r>
              <a:rPr lang="en-US" altLang="zh-CN" sz="2400" dirty="0"/>
              <a:t>X</a:t>
            </a:r>
            <a:r>
              <a:rPr lang="zh-CN" altLang="en-US" sz="2400" dirty="0"/>
              <a:t>；</a:t>
            </a:r>
            <a:r>
              <a:rPr lang="en-US" altLang="zh-CN" sz="2400" dirty="0">
                <a:solidFill>
                  <a:schemeClr val="accent2"/>
                </a:solidFill>
              </a:rPr>
              <a:t>.</a:t>
            </a:r>
          </a:p>
          <a:p>
            <a:pPr marL="0" indent="0" eaLnBrk="1" hangingPunct="1">
              <a:lnSpc>
                <a:spcPct val="120000"/>
              </a:lnSpc>
              <a:spcBef>
                <a:spcPct val="40000"/>
              </a:spcBef>
              <a:buNone/>
            </a:pPr>
            <a:endParaRPr lang="en-US" altLang="zh-CN" sz="800" dirty="0">
              <a:solidFill>
                <a:schemeClr val="accent2"/>
              </a:solidFill>
            </a:endParaRPr>
          </a:p>
          <a:p>
            <a:pPr marL="0" indent="0" eaLnBrk="1" hangingPunct="1">
              <a:lnSpc>
                <a:spcPct val="120000"/>
              </a:lnSpc>
              <a:spcBef>
                <a:spcPct val="40000"/>
              </a:spcBef>
              <a:buNone/>
            </a:pPr>
            <a:r>
              <a:rPr lang="zh-CN" altLang="en-US" sz="2400" b="1" dirty="0"/>
              <a:t>完备的3NF:</a:t>
            </a:r>
            <a:endParaRPr lang="en-US" altLang="zh-CN" sz="2400" b="1" dirty="0">
              <a:solidFill>
                <a:srgbClr val="0000FF"/>
              </a:solidFill>
            </a:endParaRPr>
          </a:p>
          <a:p>
            <a:pPr marL="0" indent="0" eaLnBrk="1" hangingPunct="1">
              <a:lnSpc>
                <a:spcPct val="120000"/>
              </a:lnSpc>
              <a:spcBef>
                <a:spcPct val="40000"/>
              </a:spcBef>
              <a:buNone/>
            </a:pPr>
            <a:r>
              <a:rPr lang="zh-CN" altLang="en-US" sz="2400" dirty="0"/>
              <a:t>对关系</a:t>
            </a:r>
            <a:r>
              <a:rPr lang="en-US" altLang="zh-CN" sz="2400" dirty="0"/>
              <a:t>R</a:t>
            </a:r>
            <a:r>
              <a:rPr lang="zh-CN" altLang="en-US" sz="2400" dirty="0"/>
              <a:t>，满足</a:t>
            </a:r>
            <a:r>
              <a:rPr lang="en-US" altLang="zh-CN" sz="2400" dirty="0"/>
              <a:t>2NF</a:t>
            </a:r>
            <a:r>
              <a:rPr lang="zh-CN" altLang="en-US" sz="2400" dirty="0"/>
              <a:t>；它的</a:t>
            </a:r>
            <a:r>
              <a:rPr lang="zh-CN" altLang="en-US" sz="2400" b="1" dirty="0">
                <a:solidFill>
                  <a:srgbClr val="FF0000"/>
                </a:solidFill>
              </a:rPr>
              <a:t>任意候选键</a:t>
            </a:r>
            <a:r>
              <a:rPr lang="en-US" altLang="zh-CN" sz="2400" dirty="0"/>
              <a:t>X</a:t>
            </a:r>
            <a:r>
              <a:rPr lang="zh-CN" altLang="en-US" sz="2400" dirty="0"/>
              <a:t>，对其它不在</a:t>
            </a:r>
            <a:r>
              <a:rPr lang="en-US" altLang="zh-CN" sz="2400" dirty="0"/>
              <a:t>X</a:t>
            </a:r>
            <a:r>
              <a:rPr lang="zh-CN" altLang="en-US" sz="2400" dirty="0"/>
              <a:t>中的属性，</a:t>
            </a:r>
            <a:r>
              <a:rPr lang="zh-CN" altLang="en-US" sz="2400" b="1" dirty="0">
                <a:solidFill>
                  <a:srgbClr val="0000FF"/>
                </a:solidFill>
              </a:rPr>
              <a:t>不存在传递依赖</a:t>
            </a:r>
            <a:r>
              <a:rPr lang="zh-CN" altLang="en-US" sz="2400" dirty="0"/>
              <a:t>于</a:t>
            </a:r>
            <a:r>
              <a:rPr lang="en-US" altLang="zh-CN" sz="2400" dirty="0"/>
              <a:t>X</a:t>
            </a:r>
            <a:r>
              <a:rPr lang="zh-CN" altLang="en-US" sz="2400" dirty="0"/>
              <a:t>情况；</a:t>
            </a:r>
          </a:p>
        </p:txBody>
      </p:sp>
    </p:spTree>
    <p:extLst>
      <p:ext uri="{BB962C8B-B14F-4D97-AF65-F5344CB8AC3E}">
        <p14:creationId xmlns:p14="http://schemas.microsoft.com/office/powerpoint/2010/main" val="15781963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a:xfrm>
            <a:off x="990600" y="152400"/>
            <a:ext cx="7772400" cy="1143000"/>
          </a:xfrm>
        </p:spPr>
        <p:txBody>
          <a:bodyPr vert="horz" wrap="square" lIns="91440" tIns="45720" rIns="91440" bIns="45720" anchor="ctr"/>
          <a:lstStyle/>
          <a:p>
            <a:pPr eaLnBrk="1" hangingPunct="1"/>
            <a:r>
              <a:rPr lang="zh-CN" altLang="en-US" sz="3600" dirty="0"/>
              <a:t>更完备的</a:t>
            </a:r>
            <a:r>
              <a:rPr lang="en-US" altLang="zh-CN" sz="3600" dirty="0"/>
              <a:t>3NF</a:t>
            </a:r>
            <a:r>
              <a:rPr lang="zh-CN" altLang="en-US" sz="3600" dirty="0"/>
              <a:t>例子</a:t>
            </a:r>
          </a:p>
        </p:txBody>
      </p:sp>
      <p:sp>
        <p:nvSpPr>
          <p:cNvPr id="72707" name="Rectangle 3"/>
          <p:cNvSpPr>
            <a:spLocks noGrp="1"/>
          </p:cNvSpPr>
          <p:nvPr>
            <p:ph idx="1"/>
          </p:nvPr>
        </p:nvSpPr>
        <p:spPr>
          <a:xfrm>
            <a:off x="511175" y="4900930"/>
            <a:ext cx="8915400" cy="734695"/>
          </a:xfrm>
        </p:spPr>
        <p:txBody>
          <a:bodyPr vert="horz" wrap="square" lIns="91440" tIns="45720" rIns="91440" bIns="45720" anchor="t"/>
          <a:lstStyle/>
          <a:p>
            <a:pPr marL="0" indent="0" eaLnBrk="1" hangingPunct="1">
              <a:lnSpc>
                <a:spcPct val="120000"/>
              </a:lnSpc>
              <a:spcBef>
                <a:spcPct val="60000"/>
              </a:spcBef>
              <a:buNone/>
            </a:pPr>
            <a:r>
              <a:rPr lang="zh-CN" altLang="en-US" sz="2400" dirty="0">
                <a:latin typeface="华文中宋" panose="02010600040101010101" pitchFamily="2" charset="-122"/>
                <a:ea typeface="华文中宋" panose="02010600040101010101" pitchFamily="2" charset="-122"/>
              </a:rPr>
              <a:t>满足完备的</a:t>
            </a:r>
            <a:r>
              <a:rPr lang="en-US" altLang="zh-CN" sz="2400" dirty="0">
                <a:latin typeface="华文中宋" panose="02010600040101010101" pitchFamily="2" charset="-122"/>
                <a:ea typeface="华文中宋" panose="02010600040101010101" pitchFamily="2" charset="-122"/>
              </a:rPr>
              <a:t>3NF</a:t>
            </a:r>
            <a:r>
              <a:rPr lang="zh-CN" altLang="en-US" sz="2400" dirty="0">
                <a:latin typeface="华文中宋" panose="02010600040101010101" pitchFamily="2" charset="-122"/>
                <a:ea typeface="华文中宋" panose="02010600040101010101" pitchFamily="2" charset="-122"/>
              </a:rPr>
              <a:t>，因为</a:t>
            </a:r>
            <a:r>
              <a:rPr lang="en-US" altLang="zh-CN" sz="2400" dirty="0">
                <a:latin typeface="华文中宋" panose="02010600040101010101" pitchFamily="2" charset="-122"/>
                <a:ea typeface="华文中宋" panose="02010600040101010101" pitchFamily="2" charset="-122"/>
              </a:rPr>
              <a:t>SSN </a:t>
            </a:r>
            <a:r>
              <a:rPr lang="zh-CN" altLang="en-US" sz="2400" dirty="0">
                <a:latin typeface="华文中宋" panose="02010600040101010101" pitchFamily="2" charset="-122"/>
                <a:ea typeface="华文中宋" panose="02010600040101010101" pitchFamily="2" charset="-122"/>
              </a:rPr>
              <a:t>属性是候选键；</a:t>
            </a:r>
          </a:p>
          <a:p>
            <a:pPr marL="0" indent="0" eaLnBrk="1" hangingPunct="1">
              <a:buNone/>
            </a:pPr>
            <a:endParaRPr lang="zh-CN" altLang="en-US" sz="2400" dirty="0">
              <a:latin typeface="华文中宋" panose="02010600040101010101" pitchFamily="2" charset="-122"/>
              <a:ea typeface="华文中宋" panose="02010600040101010101" pitchFamily="2" charset="-122"/>
            </a:endParaRPr>
          </a:p>
          <a:p>
            <a:pPr marL="0" indent="0" eaLnBrk="1" hangingPunct="1">
              <a:spcBef>
                <a:spcPct val="40000"/>
              </a:spcBef>
              <a:spcAft>
                <a:spcPct val="40000"/>
              </a:spcAft>
              <a:buNone/>
            </a:pPr>
            <a:r>
              <a:rPr lang="en-US" altLang="zh-CN" sz="2800" dirty="0"/>
              <a:t>.</a:t>
            </a:r>
          </a:p>
        </p:txBody>
      </p:sp>
      <p:graphicFrame>
        <p:nvGraphicFramePr>
          <p:cNvPr id="59432" name="Group 40"/>
          <p:cNvGraphicFramePr>
            <a:graphicFrameLocks noGrp="1"/>
          </p:cNvGraphicFramePr>
          <p:nvPr/>
        </p:nvGraphicFramePr>
        <p:xfrm>
          <a:off x="979488" y="1914525"/>
          <a:ext cx="7173912" cy="628650"/>
        </p:xfrm>
        <a:graphic>
          <a:graphicData uri="http://schemas.openxmlformats.org/drawingml/2006/table">
            <a:tbl>
              <a:tblPr/>
              <a:tblGrid>
                <a:gridCol w="655637">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858838">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gridCol w="992187">
                  <a:extLst>
                    <a:ext uri="{9D8B030D-6E8A-4147-A177-3AD203B41FA5}">
                      <a16:colId xmlns:a16="http://schemas.microsoft.com/office/drawing/2014/main" val="20004"/>
                    </a:ext>
                  </a:extLst>
                </a:gridCol>
                <a:gridCol w="939800">
                  <a:extLst>
                    <a:ext uri="{9D8B030D-6E8A-4147-A177-3AD203B41FA5}">
                      <a16:colId xmlns:a16="http://schemas.microsoft.com/office/drawing/2014/main" val="20005"/>
                    </a:ext>
                  </a:extLst>
                </a:gridCol>
                <a:gridCol w="939800">
                  <a:extLst>
                    <a:ext uri="{9D8B030D-6E8A-4147-A177-3AD203B41FA5}">
                      <a16:colId xmlns:a16="http://schemas.microsoft.com/office/drawing/2014/main" val="20006"/>
                    </a:ext>
                  </a:extLst>
                </a:gridCol>
                <a:gridCol w="939800">
                  <a:extLst>
                    <a:ext uri="{9D8B030D-6E8A-4147-A177-3AD203B41FA5}">
                      <a16:colId xmlns:a16="http://schemas.microsoft.com/office/drawing/2014/main" val="20007"/>
                    </a:ext>
                  </a:extLst>
                </a:gridCol>
              </a:tblGrid>
              <a:tr h="6286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ENo</a:t>
                      </a:r>
                    </a:p>
                  </a:txBody>
                  <a:tcPr marT="45775" marB="457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EName</a:t>
                      </a: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BDate</a:t>
                      </a: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Title</a:t>
                      </a: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Salary</a:t>
                      </a: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SuperNo</a:t>
                      </a: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DNo</a:t>
                      </a:r>
                    </a:p>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SSN</a:t>
                      </a:r>
                    </a:p>
                  </a:txBody>
                  <a:tcPr marT="45775" marB="457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2728" name="Text Box 22"/>
          <p:cNvSpPr txBox="1"/>
          <p:nvPr/>
        </p:nvSpPr>
        <p:spPr>
          <a:xfrm>
            <a:off x="1296988" y="1447800"/>
            <a:ext cx="2057400" cy="420688"/>
          </a:xfrm>
          <a:prstGeom prst="rect">
            <a:avLst/>
          </a:prstGeom>
          <a:noFill/>
          <a:ln w="9525">
            <a:noFill/>
          </a:ln>
        </p:spPr>
        <p:txBody>
          <a:bodyPr wrap="none">
            <a:spAutoFit/>
          </a:bodyPr>
          <a:lstStyle/>
          <a:p>
            <a:pPr>
              <a:lnSpc>
                <a:spcPct val="90000"/>
              </a:lnSpc>
              <a:spcBef>
                <a:spcPct val="20000"/>
              </a:spcBef>
            </a:pPr>
            <a:r>
              <a:rPr lang="en-US" altLang="zh-CN" dirty="0">
                <a:latin typeface="Comic Sans MS" panose="030F0702030302020204" pitchFamily="66" charset="0"/>
              </a:rPr>
              <a:t>Emp relation:</a:t>
            </a:r>
            <a:endParaRPr lang="en-US" altLang="zh-CN" dirty="0">
              <a:latin typeface="Times New Roman" panose="02020603050405020304" pitchFamily="18" charset="0"/>
            </a:endParaRPr>
          </a:p>
        </p:txBody>
      </p:sp>
      <p:sp>
        <p:nvSpPr>
          <p:cNvPr id="72729" name="Line 23"/>
          <p:cNvSpPr/>
          <p:nvPr/>
        </p:nvSpPr>
        <p:spPr>
          <a:xfrm flipV="1">
            <a:off x="5856288" y="2514600"/>
            <a:ext cx="0" cy="3810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72730" name="Line 24"/>
          <p:cNvSpPr/>
          <p:nvPr/>
        </p:nvSpPr>
        <p:spPr>
          <a:xfrm flipV="1">
            <a:off x="6770688" y="2514600"/>
            <a:ext cx="0" cy="3810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72731" name="Line 25"/>
          <p:cNvSpPr/>
          <p:nvPr/>
        </p:nvSpPr>
        <p:spPr>
          <a:xfrm flipV="1">
            <a:off x="4789488" y="2514600"/>
            <a:ext cx="0" cy="3810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72732" name="Line 26"/>
          <p:cNvSpPr/>
          <p:nvPr/>
        </p:nvSpPr>
        <p:spPr>
          <a:xfrm flipV="1">
            <a:off x="3875088" y="2509838"/>
            <a:ext cx="0" cy="3810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72733" name="Line 27"/>
          <p:cNvSpPr/>
          <p:nvPr/>
        </p:nvSpPr>
        <p:spPr>
          <a:xfrm flipV="1">
            <a:off x="2973388" y="2519363"/>
            <a:ext cx="0" cy="3810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72734" name="Line 28"/>
          <p:cNvSpPr/>
          <p:nvPr/>
        </p:nvSpPr>
        <p:spPr>
          <a:xfrm flipV="1">
            <a:off x="2135188" y="2519363"/>
            <a:ext cx="0" cy="3810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72735" name="Line 29"/>
          <p:cNvSpPr/>
          <p:nvPr/>
        </p:nvSpPr>
        <p:spPr>
          <a:xfrm flipV="1">
            <a:off x="1373188" y="2909888"/>
            <a:ext cx="60833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2736" name="Line 30"/>
          <p:cNvSpPr/>
          <p:nvPr/>
        </p:nvSpPr>
        <p:spPr>
          <a:xfrm>
            <a:off x="1373188" y="2562225"/>
            <a:ext cx="0" cy="341313"/>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2737" name="Freeform 31"/>
          <p:cNvSpPr/>
          <p:nvPr/>
        </p:nvSpPr>
        <p:spPr>
          <a:xfrm flipH="1">
            <a:off x="1360488" y="3048000"/>
            <a:ext cx="6096000" cy="457200"/>
          </a:xfrm>
          <a:custGeom>
            <a:avLst/>
            <a:gdLst>
              <a:gd name="txL" fmla="*/ 0 w 576"/>
              <a:gd name="txT" fmla="*/ 0 h 288"/>
              <a:gd name="txR" fmla="*/ 576 w 576"/>
              <a:gd name="txB" fmla="*/ 288 h 288"/>
            </a:gdLst>
            <a:ahLst/>
            <a:cxnLst>
              <a:cxn ang="0">
                <a:pos x="0" y="0"/>
              </a:cxn>
              <a:cxn ang="0">
                <a:pos x="0" y="725805000"/>
              </a:cxn>
              <a:cxn ang="0">
                <a:pos x="2147483647" y="725805000"/>
              </a:cxn>
              <a:cxn ang="0">
                <a:pos x="2147483647" y="0"/>
              </a:cxn>
            </a:cxnLst>
            <a:rect l="txL" t="txT" r="txR" b="txB"/>
            <a:pathLst>
              <a:path w="576" h="288">
                <a:moveTo>
                  <a:pt x="0" y="0"/>
                </a:moveTo>
                <a:lnTo>
                  <a:pt x="0" y="288"/>
                </a:lnTo>
                <a:lnTo>
                  <a:pt x="576" y="288"/>
                </a:lnTo>
                <a:lnTo>
                  <a:pt x="576" y="0"/>
                </a:lnTo>
              </a:path>
            </a:pathLst>
          </a:custGeom>
          <a:noFill/>
          <a:ln w="9525" cap="flat" cmpd="sng">
            <a:solidFill>
              <a:schemeClr val="tx1">
                <a:alpha val="100000"/>
              </a:schemeClr>
            </a:solidFill>
            <a:prstDash val="solid"/>
            <a:round/>
            <a:headEnd type="none" w="med" len="med"/>
            <a:tailEnd type="triangle" w="med" len="lg"/>
          </a:ln>
        </p:spPr>
        <p:txBody>
          <a:bodyPr/>
          <a:lstStyle/>
          <a:p>
            <a:endParaRPr lang="zh-CN" altLang="en-US"/>
          </a:p>
        </p:txBody>
      </p:sp>
      <p:sp>
        <p:nvSpPr>
          <p:cNvPr id="72738" name="Text Box 32"/>
          <p:cNvSpPr txBox="1"/>
          <p:nvPr/>
        </p:nvSpPr>
        <p:spPr>
          <a:xfrm>
            <a:off x="598488" y="2514600"/>
            <a:ext cx="655637" cy="457200"/>
          </a:xfrm>
          <a:prstGeom prst="rect">
            <a:avLst/>
          </a:prstGeom>
          <a:noFill/>
          <a:ln w="9525">
            <a:noFill/>
          </a:ln>
        </p:spPr>
        <p:txBody>
          <a:bodyPr wrap="none">
            <a:spAutoFit/>
          </a:bodyPr>
          <a:lstStyle/>
          <a:p>
            <a:r>
              <a:rPr lang="en-US" altLang="zh-CN" dirty="0">
                <a:latin typeface="Comic Sans MS" panose="030F0702030302020204" pitchFamily="66" charset="0"/>
              </a:rPr>
              <a:t>fd1</a:t>
            </a:r>
          </a:p>
        </p:txBody>
      </p:sp>
      <p:sp>
        <p:nvSpPr>
          <p:cNvPr id="72739" name="Text Box 33"/>
          <p:cNvSpPr txBox="1"/>
          <p:nvPr/>
        </p:nvSpPr>
        <p:spPr>
          <a:xfrm>
            <a:off x="598488" y="3048000"/>
            <a:ext cx="704850" cy="457200"/>
          </a:xfrm>
          <a:prstGeom prst="rect">
            <a:avLst/>
          </a:prstGeom>
          <a:noFill/>
          <a:ln w="9525">
            <a:noFill/>
          </a:ln>
        </p:spPr>
        <p:txBody>
          <a:bodyPr wrap="none">
            <a:spAutoFit/>
          </a:bodyPr>
          <a:lstStyle/>
          <a:p>
            <a:r>
              <a:rPr lang="en-US" altLang="zh-CN" dirty="0">
                <a:latin typeface="Comic Sans MS" panose="030F0702030302020204" pitchFamily="66" charset="0"/>
              </a:rPr>
              <a:t>fd2</a:t>
            </a:r>
          </a:p>
        </p:txBody>
      </p:sp>
      <p:sp>
        <p:nvSpPr>
          <p:cNvPr id="72740" name="Line 41"/>
          <p:cNvSpPr/>
          <p:nvPr/>
        </p:nvSpPr>
        <p:spPr>
          <a:xfrm flipV="1">
            <a:off x="7456488" y="2514600"/>
            <a:ext cx="0" cy="3810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72741" name="Line 42"/>
          <p:cNvSpPr/>
          <p:nvPr/>
        </p:nvSpPr>
        <p:spPr>
          <a:xfrm flipV="1">
            <a:off x="5843588" y="3109913"/>
            <a:ext cx="0" cy="3810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72742" name="Line 43"/>
          <p:cNvSpPr/>
          <p:nvPr/>
        </p:nvSpPr>
        <p:spPr>
          <a:xfrm flipV="1">
            <a:off x="6757988" y="3109913"/>
            <a:ext cx="0" cy="3810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72743" name="Line 44"/>
          <p:cNvSpPr/>
          <p:nvPr/>
        </p:nvSpPr>
        <p:spPr>
          <a:xfrm flipV="1">
            <a:off x="4776788" y="3109913"/>
            <a:ext cx="0" cy="3810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72744" name="Line 45"/>
          <p:cNvSpPr/>
          <p:nvPr/>
        </p:nvSpPr>
        <p:spPr>
          <a:xfrm flipV="1">
            <a:off x="3862388" y="3105150"/>
            <a:ext cx="0" cy="3810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72745" name="Line 46"/>
          <p:cNvSpPr/>
          <p:nvPr/>
        </p:nvSpPr>
        <p:spPr>
          <a:xfrm flipV="1">
            <a:off x="2960688" y="3114675"/>
            <a:ext cx="0" cy="3810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72746" name="Line 47"/>
          <p:cNvSpPr/>
          <p:nvPr/>
        </p:nvSpPr>
        <p:spPr>
          <a:xfrm flipV="1">
            <a:off x="2122488" y="3114675"/>
            <a:ext cx="0" cy="3810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Tree>
    <p:extLst>
      <p:ext uri="{BB962C8B-B14F-4D97-AF65-F5344CB8AC3E}">
        <p14:creationId xmlns:p14="http://schemas.microsoft.com/office/powerpoint/2010/main" val="33009429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a:xfrm>
            <a:off x="990600" y="152400"/>
            <a:ext cx="7772400" cy="1143000"/>
          </a:xfrm>
        </p:spPr>
        <p:txBody>
          <a:bodyPr vert="horz" wrap="square" lIns="91440" tIns="45720" rIns="91440" bIns="45720" anchor="ctr"/>
          <a:lstStyle/>
          <a:p>
            <a:pPr eaLnBrk="1" hangingPunct="1"/>
            <a:r>
              <a:rPr lang="zh-CN" altLang="en-US" sz="3600" dirty="0"/>
              <a:t>课后测试</a:t>
            </a:r>
            <a:endParaRPr lang="en-US" altLang="zh-CN" sz="3600" dirty="0"/>
          </a:p>
        </p:txBody>
      </p:sp>
      <p:sp>
        <p:nvSpPr>
          <p:cNvPr id="73731" name="Rectangle 3"/>
          <p:cNvSpPr>
            <a:spLocks noGrp="1"/>
          </p:cNvSpPr>
          <p:nvPr>
            <p:ph idx="1"/>
          </p:nvPr>
        </p:nvSpPr>
        <p:spPr>
          <a:xfrm>
            <a:off x="152400" y="1447800"/>
            <a:ext cx="8915400" cy="4953000"/>
          </a:xfrm>
        </p:spPr>
        <p:txBody>
          <a:bodyPr vert="horz" wrap="square" lIns="91440" tIns="45720" rIns="91440" bIns="45720" anchor="t"/>
          <a:lstStyle/>
          <a:p>
            <a:pPr marL="0" indent="0" eaLnBrk="1" hangingPunct="1">
              <a:buNone/>
            </a:pPr>
            <a:r>
              <a:rPr lang="zh-CN" altLang="en-US" sz="2800" dirty="0"/>
              <a:t>已知关系</a:t>
            </a:r>
            <a:r>
              <a:rPr lang="en-US" altLang="zh-CN" sz="2800" dirty="0"/>
              <a:t>R(A, B, C, D, E, F, G, H, I, J) </a:t>
            </a:r>
            <a:r>
              <a:rPr lang="zh-CN" altLang="en-US" sz="2800" dirty="0"/>
              <a:t>，函数依赖集</a:t>
            </a:r>
            <a:r>
              <a:rPr lang="en-US" altLang="zh-CN" sz="2800" dirty="0"/>
              <a:t>F= { A,B → C ;  A → D, E ;  B → F ;  F → G,H ;  D → I, J</a:t>
            </a:r>
            <a:r>
              <a:rPr lang="en-US" altLang="zh-CN" sz="2800" i="1" dirty="0"/>
              <a:t> </a:t>
            </a:r>
            <a:r>
              <a:rPr lang="en-US" altLang="zh-CN" sz="2800" dirty="0"/>
              <a:t>}</a:t>
            </a:r>
          </a:p>
          <a:p>
            <a:pPr marL="0" indent="0" eaLnBrk="1" hangingPunct="1">
              <a:buNone/>
            </a:pPr>
            <a:endParaRPr lang="en-US" altLang="zh-CN" sz="2800" dirty="0"/>
          </a:p>
          <a:p>
            <a:pPr marL="0" indent="0" eaLnBrk="1" hangingPunct="1">
              <a:buNone/>
            </a:pPr>
            <a:r>
              <a:rPr lang="zh-CN" altLang="en-US" sz="2800" b="1" dirty="0">
                <a:solidFill>
                  <a:srgbClr val="FF0000"/>
                </a:solidFill>
              </a:rPr>
              <a:t>求出</a:t>
            </a:r>
            <a:r>
              <a:rPr lang="en-US" altLang="zh-CN" sz="2800" b="1" dirty="0">
                <a:solidFill>
                  <a:srgbClr val="FF0000"/>
                </a:solidFill>
              </a:rPr>
              <a:t>R</a:t>
            </a:r>
            <a:r>
              <a:rPr lang="zh-CN" altLang="en-US" sz="2800" b="1" dirty="0">
                <a:solidFill>
                  <a:srgbClr val="FF0000"/>
                </a:solidFill>
              </a:rPr>
              <a:t>的候选键；</a:t>
            </a:r>
          </a:p>
          <a:p>
            <a:pPr marL="0" indent="0" eaLnBrk="1" hangingPunct="1">
              <a:buNone/>
            </a:pPr>
            <a:r>
              <a:rPr lang="zh-CN" altLang="en-US" sz="2800" b="1" dirty="0">
                <a:solidFill>
                  <a:srgbClr val="FF0000"/>
                </a:solidFill>
              </a:rPr>
              <a:t>把</a:t>
            </a:r>
            <a:r>
              <a:rPr lang="en-US" altLang="zh-CN" sz="2800" b="1" dirty="0">
                <a:solidFill>
                  <a:srgbClr val="FF0000"/>
                </a:solidFill>
              </a:rPr>
              <a:t>R</a:t>
            </a:r>
            <a:r>
              <a:rPr lang="zh-CN" altLang="en-US" sz="2800" b="1" dirty="0">
                <a:solidFill>
                  <a:srgbClr val="FF0000"/>
                </a:solidFill>
              </a:rPr>
              <a:t>分解成第二范式和第三范式</a:t>
            </a:r>
            <a:r>
              <a:rPr lang="en-US" altLang="zh-CN" sz="2800" b="1" dirty="0">
                <a:solidFill>
                  <a:srgbClr val="FF0000"/>
                </a:solidFill>
              </a:rPr>
              <a:t>.</a:t>
            </a:r>
          </a:p>
        </p:txBody>
      </p:sp>
    </p:spTree>
    <p:extLst>
      <p:ext uri="{BB962C8B-B14F-4D97-AF65-F5344CB8AC3E}">
        <p14:creationId xmlns:p14="http://schemas.microsoft.com/office/powerpoint/2010/main" val="15899381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eaLnBrk="1" hangingPunct="1">
              <a:defRPr/>
            </a:pPr>
            <a:r>
              <a:rPr lang="en-US" altLang="zh-CN" dirty="0"/>
              <a:t>BCNF</a:t>
            </a:r>
            <a:r>
              <a:rPr lang="zh-CN" altLang="en-US" dirty="0"/>
              <a:t>的背景</a:t>
            </a:r>
            <a:endParaRPr lang="en-US" altLang="zh-CN" dirty="0"/>
          </a:p>
        </p:txBody>
      </p:sp>
      <p:sp>
        <p:nvSpPr>
          <p:cNvPr id="6" name="文本框 5">
            <a:extLst>
              <a:ext uri="{FF2B5EF4-FFF2-40B4-BE49-F238E27FC236}">
                <a16:creationId xmlns:a16="http://schemas.microsoft.com/office/drawing/2014/main" id="{E15CEB33-CC07-E56B-F36C-CDF7DE4C6170}"/>
              </a:ext>
            </a:extLst>
          </p:cNvPr>
          <p:cNvSpPr txBox="1"/>
          <p:nvPr/>
        </p:nvSpPr>
        <p:spPr>
          <a:xfrm>
            <a:off x="333784" y="1772816"/>
            <a:ext cx="8476431" cy="4524315"/>
          </a:xfrm>
          <a:prstGeom prst="rect">
            <a:avLst/>
          </a:prstGeom>
          <a:noFill/>
        </p:spPr>
        <p:txBody>
          <a:bodyPr wrap="square">
            <a:spAutoFit/>
          </a:bodyPr>
          <a:lstStyle/>
          <a:p>
            <a:pPr algn="l"/>
            <a:r>
              <a:rPr lang="zh-CN" altLang="en-US" b="0" i="0" dirty="0">
                <a:solidFill>
                  <a:srgbClr val="000000"/>
                </a:solidFill>
                <a:effectLst/>
                <a:highlight>
                  <a:srgbClr val="FFFFFF"/>
                </a:highlight>
                <a:latin typeface="-apple-system"/>
              </a:rPr>
              <a:t>假设仓库管理关系表为</a:t>
            </a:r>
            <a:r>
              <a:rPr lang="en-US" altLang="zh-CN" b="0" i="0" dirty="0" err="1">
                <a:solidFill>
                  <a:srgbClr val="000000"/>
                </a:solidFill>
                <a:effectLst/>
                <a:highlight>
                  <a:srgbClr val="FFFFFF"/>
                </a:highlight>
                <a:latin typeface="-apple-system"/>
              </a:rPr>
              <a:t>StorehouseManage</a:t>
            </a:r>
            <a:r>
              <a:rPr lang="en-US" altLang="zh-CN" b="0" i="0" dirty="0">
                <a:solidFill>
                  <a:srgbClr val="000000"/>
                </a:solidFill>
                <a:effectLst/>
                <a:highlight>
                  <a:srgbClr val="FFFFFF"/>
                </a:highlight>
                <a:latin typeface="-apple-system"/>
              </a:rPr>
              <a:t>(</a:t>
            </a:r>
            <a:r>
              <a:rPr lang="zh-CN" altLang="en-US" b="0" i="0" dirty="0">
                <a:solidFill>
                  <a:srgbClr val="FF0000"/>
                </a:solidFill>
                <a:effectLst/>
                <a:highlight>
                  <a:srgbClr val="FFFFFF"/>
                </a:highlight>
                <a:latin typeface="-apple-system"/>
              </a:rPr>
              <a:t>仓库</a:t>
            </a:r>
            <a:r>
              <a:rPr lang="en-US" altLang="zh-CN" b="0" i="0" dirty="0">
                <a:solidFill>
                  <a:srgbClr val="FF0000"/>
                </a:solidFill>
                <a:effectLst/>
                <a:highlight>
                  <a:srgbClr val="FFFFFF"/>
                </a:highlight>
                <a:latin typeface="-apple-system"/>
              </a:rPr>
              <a:t>ID, </a:t>
            </a:r>
            <a:r>
              <a:rPr lang="zh-CN" altLang="en-US" b="0" i="0" dirty="0">
                <a:solidFill>
                  <a:srgbClr val="FF0000"/>
                </a:solidFill>
                <a:effectLst/>
                <a:highlight>
                  <a:srgbClr val="FFFFFF"/>
                </a:highlight>
                <a:latin typeface="-apple-system"/>
              </a:rPr>
              <a:t>存储物品</a:t>
            </a:r>
            <a:r>
              <a:rPr lang="en-US" altLang="zh-CN" b="0" i="0" dirty="0">
                <a:solidFill>
                  <a:srgbClr val="FF0000"/>
                </a:solidFill>
                <a:effectLst/>
                <a:highlight>
                  <a:srgbClr val="FFFFFF"/>
                </a:highlight>
                <a:latin typeface="-apple-system"/>
              </a:rPr>
              <a:t>ID, </a:t>
            </a:r>
            <a:r>
              <a:rPr lang="zh-CN" altLang="en-US" b="0" i="0" dirty="0">
                <a:solidFill>
                  <a:srgbClr val="FF0000"/>
                </a:solidFill>
                <a:effectLst/>
                <a:highlight>
                  <a:srgbClr val="FFFFFF"/>
                </a:highlight>
                <a:latin typeface="-apple-system"/>
              </a:rPr>
              <a:t>管理员</a:t>
            </a:r>
            <a:r>
              <a:rPr lang="en-US" altLang="zh-CN" b="0" i="0" dirty="0">
                <a:solidFill>
                  <a:srgbClr val="FF0000"/>
                </a:solidFill>
                <a:effectLst/>
                <a:highlight>
                  <a:srgbClr val="FFFFFF"/>
                </a:highlight>
                <a:latin typeface="-apple-system"/>
              </a:rPr>
              <a:t>ID, </a:t>
            </a:r>
            <a:r>
              <a:rPr lang="zh-CN" altLang="en-US" b="0" i="0" dirty="0">
                <a:solidFill>
                  <a:srgbClr val="FF0000"/>
                </a:solidFill>
                <a:effectLst/>
                <a:highlight>
                  <a:srgbClr val="FFFFFF"/>
                </a:highlight>
                <a:latin typeface="-apple-system"/>
              </a:rPr>
              <a:t>数量</a:t>
            </a:r>
            <a:r>
              <a:rPr lang="en-US" altLang="zh-CN" b="0" i="0" dirty="0">
                <a:solidFill>
                  <a:srgbClr val="000000"/>
                </a:solidFill>
                <a:effectLst/>
                <a:highlight>
                  <a:srgbClr val="FFFFFF"/>
                </a:highlight>
                <a:latin typeface="-apple-system"/>
              </a:rPr>
              <a:t>)</a:t>
            </a:r>
            <a:r>
              <a:rPr lang="zh-CN" altLang="en-US" b="0" i="0" dirty="0">
                <a:solidFill>
                  <a:srgbClr val="000000"/>
                </a:solidFill>
                <a:effectLst/>
                <a:highlight>
                  <a:srgbClr val="FFFFFF"/>
                </a:highlight>
                <a:latin typeface="-apple-system"/>
              </a:rPr>
              <a:t>，且有一个管理员只在一个仓库工作；一个仓库可以存储多种物品。这个数据库表中存在如下决定关系：</a:t>
            </a:r>
          </a:p>
          <a:p>
            <a:pPr algn="l"/>
            <a:r>
              <a:rPr lang="zh-CN" altLang="en-US" b="0" i="0" dirty="0">
                <a:solidFill>
                  <a:srgbClr val="000000"/>
                </a:solidFill>
                <a:effectLst/>
                <a:highlight>
                  <a:srgbClr val="FFFFFF"/>
                </a:highlight>
                <a:latin typeface="-apple-system"/>
              </a:rPr>
              <a:t> </a:t>
            </a:r>
          </a:p>
          <a:p>
            <a:pPr algn="l"/>
            <a:r>
              <a:rPr lang="en-US" altLang="zh-CN" b="0" i="0" dirty="0">
                <a:solidFill>
                  <a:srgbClr val="000000"/>
                </a:solidFill>
                <a:effectLst/>
                <a:highlight>
                  <a:srgbClr val="FFFFFF"/>
                </a:highlight>
                <a:latin typeface="-apple-system"/>
              </a:rPr>
              <a:t>(</a:t>
            </a:r>
            <a:r>
              <a:rPr lang="zh-CN" altLang="en-US" b="0" i="0" dirty="0">
                <a:solidFill>
                  <a:srgbClr val="FF0000"/>
                </a:solidFill>
                <a:effectLst/>
                <a:highlight>
                  <a:srgbClr val="FFFFFF"/>
                </a:highlight>
                <a:latin typeface="-apple-system"/>
              </a:rPr>
              <a:t>仓库</a:t>
            </a:r>
            <a:r>
              <a:rPr lang="en-US" altLang="zh-CN" b="0" i="0" dirty="0">
                <a:solidFill>
                  <a:srgbClr val="FF0000"/>
                </a:solidFill>
                <a:effectLst/>
                <a:highlight>
                  <a:srgbClr val="FFFFFF"/>
                </a:highlight>
                <a:latin typeface="-apple-system"/>
              </a:rPr>
              <a:t>ID, </a:t>
            </a:r>
            <a:r>
              <a:rPr lang="zh-CN" altLang="en-US" b="0" i="0" dirty="0">
                <a:solidFill>
                  <a:srgbClr val="FF0000"/>
                </a:solidFill>
                <a:effectLst/>
                <a:highlight>
                  <a:srgbClr val="FFFFFF"/>
                </a:highlight>
                <a:latin typeface="-apple-system"/>
              </a:rPr>
              <a:t>存储物品</a:t>
            </a:r>
            <a:r>
              <a:rPr lang="en-US" altLang="zh-CN" b="0" i="0" dirty="0">
                <a:solidFill>
                  <a:srgbClr val="FF0000"/>
                </a:solidFill>
                <a:effectLst/>
                <a:highlight>
                  <a:srgbClr val="FFFFFF"/>
                </a:highlight>
                <a:latin typeface="-apple-system"/>
              </a:rPr>
              <a:t>ID</a:t>
            </a:r>
            <a:r>
              <a:rPr lang="en-US" altLang="zh-CN" b="0" i="0" dirty="0">
                <a:solidFill>
                  <a:srgbClr val="000000"/>
                </a:solidFill>
                <a:effectLst/>
                <a:highlight>
                  <a:srgbClr val="FFFFFF"/>
                </a:highlight>
                <a:latin typeface="-apple-system"/>
              </a:rPr>
              <a:t>) →(</a:t>
            </a:r>
            <a:r>
              <a:rPr lang="zh-CN" altLang="en-US" b="0" i="0" dirty="0">
                <a:solidFill>
                  <a:srgbClr val="FF0000"/>
                </a:solidFill>
                <a:effectLst/>
                <a:highlight>
                  <a:srgbClr val="FFFFFF"/>
                </a:highlight>
                <a:latin typeface="-apple-system"/>
              </a:rPr>
              <a:t>管理员</a:t>
            </a:r>
            <a:r>
              <a:rPr lang="en-US" altLang="zh-CN" b="0" i="0" dirty="0">
                <a:solidFill>
                  <a:srgbClr val="FF0000"/>
                </a:solidFill>
                <a:effectLst/>
                <a:highlight>
                  <a:srgbClr val="FFFFFF"/>
                </a:highlight>
                <a:latin typeface="-apple-system"/>
              </a:rPr>
              <a:t>ID, </a:t>
            </a:r>
            <a:r>
              <a:rPr lang="zh-CN" altLang="en-US" b="0" i="0" dirty="0">
                <a:solidFill>
                  <a:srgbClr val="FF0000"/>
                </a:solidFill>
                <a:effectLst/>
                <a:highlight>
                  <a:srgbClr val="FFFFFF"/>
                </a:highlight>
                <a:latin typeface="-apple-system"/>
              </a:rPr>
              <a:t>数量</a:t>
            </a:r>
            <a:r>
              <a:rPr lang="en-US" altLang="zh-CN" b="0" i="0" dirty="0">
                <a:solidFill>
                  <a:srgbClr val="000000"/>
                </a:solidFill>
                <a:effectLst/>
                <a:highlight>
                  <a:srgbClr val="FFFFFF"/>
                </a:highlight>
                <a:latin typeface="-apple-system"/>
              </a:rPr>
              <a:t>)</a:t>
            </a:r>
          </a:p>
          <a:p>
            <a:pPr algn="l"/>
            <a:r>
              <a:rPr lang="en-US" altLang="zh-CN" b="0" i="0" dirty="0">
                <a:solidFill>
                  <a:srgbClr val="000000"/>
                </a:solidFill>
                <a:effectLst/>
                <a:highlight>
                  <a:srgbClr val="FFFFFF"/>
                </a:highlight>
                <a:latin typeface="-apple-system"/>
              </a:rPr>
              <a:t> </a:t>
            </a:r>
          </a:p>
          <a:p>
            <a:pPr algn="l"/>
            <a:r>
              <a:rPr lang="en-US" altLang="zh-CN" b="0" i="0" dirty="0">
                <a:solidFill>
                  <a:srgbClr val="000000"/>
                </a:solidFill>
                <a:effectLst/>
                <a:highlight>
                  <a:srgbClr val="FFFFFF"/>
                </a:highlight>
                <a:latin typeface="-apple-system"/>
              </a:rPr>
              <a:t>(</a:t>
            </a:r>
            <a:r>
              <a:rPr lang="zh-CN" altLang="en-US" b="0" i="0" dirty="0">
                <a:solidFill>
                  <a:srgbClr val="FF0000"/>
                </a:solidFill>
                <a:effectLst/>
                <a:highlight>
                  <a:srgbClr val="FFFFFF"/>
                </a:highlight>
                <a:latin typeface="-apple-system"/>
              </a:rPr>
              <a:t>管理员</a:t>
            </a:r>
            <a:r>
              <a:rPr lang="en-US" altLang="zh-CN" b="0" i="0" dirty="0">
                <a:solidFill>
                  <a:srgbClr val="FF0000"/>
                </a:solidFill>
                <a:effectLst/>
                <a:highlight>
                  <a:srgbClr val="FFFFFF"/>
                </a:highlight>
                <a:latin typeface="-apple-system"/>
              </a:rPr>
              <a:t>ID, </a:t>
            </a:r>
            <a:r>
              <a:rPr lang="zh-CN" altLang="en-US" b="0" i="0" dirty="0">
                <a:solidFill>
                  <a:srgbClr val="FF0000"/>
                </a:solidFill>
                <a:effectLst/>
                <a:highlight>
                  <a:srgbClr val="FFFFFF"/>
                </a:highlight>
                <a:latin typeface="-apple-system"/>
              </a:rPr>
              <a:t>存储物品</a:t>
            </a:r>
            <a:r>
              <a:rPr lang="en-US" altLang="zh-CN" b="0" i="0" dirty="0">
                <a:solidFill>
                  <a:srgbClr val="FF0000"/>
                </a:solidFill>
                <a:effectLst/>
                <a:highlight>
                  <a:srgbClr val="FFFFFF"/>
                </a:highlight>
                <a:latin typeface="-apple-system"/>
              </a:rPr>
              <a:t>ID</a:t>
            </a:r>
            <a:r>
              <a:rPr lang="en-US" altLang="zh-CN" b="0" i="0" dirty="0">
                <a:solidFill>
                  <a:srgbClr val="000000"/>
                </a:solidFill>
                <a:effectLst/>
                <a:highlight>
                  <a:srgbClr val="FFFFFF"/>
                </a:highlight>
                <a:latin typeface="-apple-system"/>
              </a:rPr>
              <a:t>) → (</a:t>
            </a:r>
            <a:r>
              <a:rPr lang="zh-CN" altLang="en-US" b="0" i="0" dirty="0">
                <a:solidFill>
                  <a:srgbClr val="FF0000"/>
                </a:solidFill>
                <a:effectLst/>
                <a:highlight>
                  <a:srgbClr val="FFFFFF"/>
                </a:highlight>
                <a:latin typeface="-apple-system"/>
              </a:rPr>
              <a:t>仓库</a:t>
            </a:r>
            <a:r>
              <a:rPr lang="en-US" altLang="zh-CN" b="0" i="0" dirty="0">
                <a:solidFill>
                  <a:srgbClr val="FF0000"/>
                </a:solidFill>
                <a:effectLst/>
                <a:highlight>
                  <a:srgbClr val="FFFFFF"/>
                </a:highlight>
                <a:latin typeface="-apple-system"/>
              </a:rPr>
              <a:t>ID, </a:t>
            </a:r>
            <a:r>
              <a:rPr lang="zh-CN" altLang="en-US" b="0" i="0" dirty="0">
                <a:solidFill>
                  <a:srgbClr val="FF0000"/>
                </a:solidFill>
                <a:effectLst/>
                <a:highlight>
                  <a:srgbClr val="FFFFFF"/>
                </a:highlight>
                <a:latin typeface="-apple-system"/>
              </a:rPr>
              <a:t>数量</a:t>
            </a:r>
            <a:r>
              <a:rPr lang="en-US" altLang="zh-CN" b="0" i="0" dirty="0">
                <a:solidFill>
                  <a:srgbClr val="000000"/>
                </a:solidFill>
                <a:effectLst/>
                <a:highlight>
                  <a:srgbClr val="FFFFFF"/>
                </a:highlight>
                <a:latin typeface="-apple-system"/>
              </a:rPr>
              <a:t>)</a:t>
            </a:r>
          </a:p>
          <a:p>
            <a:pPr algn="l"/>
            <a:r>
              <a:rPr lang="en-US" altLang="zh-CN" b="0" i="0" dirty="0">
                <a:solidFill>
                  <a:srgbClr val="000000"/>
                </a:solidFill>
                <a:effectLst/>
                <a:highlight>
                  <a:srgbClr val="FFFFFF"/>
                </a:highlight>
                <a:latin typeface="-apple-system"/>
              </a:rPr>
              <a:t> </a:t>
            </a:r>
          </a:p>
          <a:p>
            <a:pPr algn="l"/>
            <a:r>
              <a:rPr lang="zh-CN" altLang="en-US" b="0" i="0" dirty="0">
                <a:solidFill>
                  <a:srgbClr val="000000"/>
                </a:solidFill>
                <a:effectLst/>
                <a:highlight>
                  <a:srgbClr val="FFFFFF"/>
                </a:highlight>
                <a:latin typeface="-apple-system"/>
              </a:rPr>
              <a:t>所以，</a:t>
            </a:r>
            <a:r>
              <a:rPr lang="en-US" altLang="zh-CN" b="0" i="0" dirty="0">
                <a:solidFill>
                  <a:srgbClr val="000000"/>
                </a:solidFill>
                <a:effectLst/>
                <a:highlight>
                  <a:srgbClr val="FFFFFF"/>
                </a:highlight>
                <a:latin typeface="-apple-system"/>
              </a:rPr>
              <a:t>(</a:t>
            </a:r>
            <a:r>
              <a:rPr lang="zh-CN" altLang="en-US" b="0" i="0" dirty="0">
                <a:solidFill>
                  <a:srgbClr val="FF0000"/>
                </a:solidFill>
                <a:effectLst/>
                <a:highlight>
                  <a:srgbClr val="FFFFFF"/>
                </a:highlight>
                <a:latin typeface="-apple-system"/>
              </a:rPr>
              <a:t>仓库</a:t>
            </a:r>
            <a:r>
              <a:rPr lang="en-US" altLang="zh-CN" b="0" i="0" dirty="0">
                <a:solidFill>
                  <a:srgbClr val="FF0000"/>
                </a:solidFill>
                <a:effectLst/>
                <a:highlight>
                  <a:srgbClr val="FFFFFF"/>
                </a:highlight>
                <a:latin typeface="-apple-system"/>
              </a:rPr>
              <a:t>ID, </a:t>
            </a:r>
            <a:r>
              <a:rPr lang="zh-CN" altLang="en-US" b="0" i="0" dirty="0">
                <a:solidFill>
                  <a:srgbClr val="FF0000"/>
                </a:solidFill>
                <a:effectLst/>
                <a:highlight>
                  <a:srgbClr val="FFFFFF"/>
                </a:highlight>
                <a:latin typeface="-apple-system"/>
              </a:rPr>
              <a:t>存储物品</a:t>
            </a:r>
            <a:r>
              <a:rPr lang="en-US" altLang="zh-CN" b="0" i="0" dirty="0">
                <a:solidFill>
                  <a:srgbClr val="FF0000"/>
                </a:solidFill>
                <a:effectLst/>
                <a:highlight>
                  <a:srgbClr val="FFFFFF"/>
                </a:highlight>
                <a:latin typeface="-apple-system"/>
              </a:rPr>
              <a:t>ID</a:t>
            </a:r>
            <a:r>
              <a:rPr lang="en-US" altLang="zh-CN" b="0" i="0" dirty="0">
                <a:solidFill>
                  <a:srgbClr val="000000"/>
                </a:solidFill>
                <a:effectLst/>
                <a:highlight>
                  <a:srgbClr val="FFFFFF"/>
                </a:highlight>
                <a:latin typeface="-apple-system"/>
              </a:rPr>
              <a:t>)</a:t>
            </a:r>
            <a:r>
              <a:rPr lang="zh-CN" altLang="en-US" b="0" i="0" dirty="0">
                <a:solidFill>
                  <a:srgbClr val="000000"/>
                </a:solidFill>
                <a:effectLst/>
                <a:highlight>
                  <a:srgbClr val="FFFFFF"/>
                </a:highlight>
                <a:latin typeface="-apple-system"/>
              </a:rPr>
              <a:t>和</a:t>
            </a:r>
            <a:r>
              <a:rPr lang="en-US" altLang="zh-CN" b="0" i="0" dirty="0">
                <a:solidFill>
                  <a:srgbClr val="000000"/>
                </a:solidFill>
                <a:effectLst/>
                <a:highlight>
                  <a:srgbClr val="FFFFFF"/>
                </a:highlight>
                <a:latin typeface="-apple-system"/>
              </a:rPr>
              <a:t>(</a:t>
            </a:r>
            <a:r>
              <a:rPr lang="zh-CN" altLang="en-US" b="0" i="0" dirty="0">
                <a:solidFill>
                  <a:srgbClr val="FF0000"/>
                </a:solidFill>
                <a:effectLst/>
                <a:highlight>
                  <a:srgbClr val="FFFFFF"/>
                </a:highlight>
                <a:latin typeface="-apple-system"/>
              </a:rPr>
              <a:t>管理员</a:t>
            </a:r>
            <a:r>
              <a:rPr lang="en-US" altLang="zh-CN" b="0" i="0" dirty="0">
                <a:solidFill>
                  <a:srgbClr val="FF0000"/>
                </a:solidFill>
                <a:effectLst/>
                <a:highlight>
                  <a:srgbClr val="FFFFFF"/>
                </a:highlight>
                <a:latin typeface="-apple-system"/>
              </a:rPr>
              <a:t>ID, </a:t>
            </a:r>
            <a:r>
              <a:rPr lang="zh-CN" altLang="en-US" b="0" i="0" dirty="0">
                <a:solidFill>
                  <a:srgbClr val="FF0000"/>
                </a:solidFill>
                <a:effectLst/>
                <a:highlight>
                  <a:srgbClr val="FFFFFF"/>
                </a:highlight>
                <a:latin typeface="-apple-system"/>
              </a:rPr>
              <a:t>存储物品</a:t>
            </a:r>
            <a:r>
              <a:rPr lang="en-US" altLang="zh-CN" b="0" i="0" dirty="0">
                <a:solidFill>
                  <a:srgbClr val="FF0000"/>
                </a:solidFill>
                <a:effectLst/>
                <a:highlight>
                  <a:srgbClr val="FFFFFF"/>
                </a:highlight>
                <a:latin typeface="-apple-system"/>
              </a:rPr>
              <a:t>ID</a:t>
            </a:r>
            <a:r>
              <a:rPr lang="en-US" altLang="zh-CN" b="0" i="0" dirty="0">
                <a:solidFill>
                  <a:srgbClr val="000000"/>
                </a:solidFill>
                <a:effectLst/>
                <a:highlight>
                  <a:srgbClr val="FFFFFF"/>
                </a:highlight>
                <a:latin typeface="-apple-system"/>
              </a:rPr>
              <a:t>)</a:t>
            </a:r>
            <a:r>
              <a:rPr lang="zh-CN" altLang="en-US" b="0" i="0" dirty="0">
                <a:solidFill>
                  <a:srgbClr val="000000"/>
                </a:solidFill>
                <a:effectLst/>
                <a:highlight>
                  <a:srgbClr val="FFFFFF"/>
                </a:highlight>
                <a:latin typeface="-apple-system"/>
              </a:rPr>
              <a:t>都是</a:t>
            </a:r>
            <a:r>
              <a:rPr lang="en-US" altLang="zh-CN" b="0" i="0" dirty="0" err="1">
                <a:solidFill>
                  <a:srgbClr val="000000"/>
                </a:solidFill>
                <a:effectLst/>
                <a:highlight>
                  <a:srgbClr val="FFFFFF"/>
                </a:highlight>
                <a:latin typeface="-apple-system"/>
              </a:rPr>
              <a:t>StorehouseManage</a:t>
            </a:r>
            <a:r>
              <a:rPr lang="zh-CN" altLang="en-US" b="0" i="0" dirty="0">
                <a:solidFill>
                  <a:srgbClr val="000000"/>
                </a:solidFill>
                <a:effectLst/>
                <a:highlight>
                  <a:srgbClr val="FFFFFF"/>
                </a:highlight>
                <a:latin typeface="-apple-system"/>
              </a:rPr>
              <a:t>的候选关键字，表中的唯一</a:t>
            </a:r>
            <a:r>
              <a:rPr lang="zh-CN" altLang="en-US" b="0" i="0" dirty="0">
                <a:solidFill>
                  <a:srgbClr val="000000"/>
                </a:solidFill>
                <a:effectLst/>
                <a:highlight>
                  <a:srgbClr val="FFFF00"/>
                </a:highlight>
                <a:latin typeface="-apple-system"/>
              </a:rPr>
              <a:t>非主属性</a:t>
            </a:r>
            <a:r>
              <a:rPr lang="zh-CN" altLang="en-US" b="0" i="0" dirty="0">
                <a:solidFill>
                  <a:srgbClr val="000000"/>
                </a:solidFill>
                <a:effectLst/>
                <a:highlight>
                  <a:srgbClr val="FFFFFF"/>
                </a:highlight>
                <a:latin typeface="-apple-system"/>
              </a:rPr>
              <a:t>为</a:t>
            </a:r>
            <a:r>
              <a:rPr lang="zh-CN" altLang="en-US" b="0" i="0" dirty="0">
                <a:solidFill>
                  <a:srgbClr val="FF0000"/>
                </a:solidFill>
                <a:effectLst/>
                <a:highlight>
                  <a:srgbClr val="FFFFFF"/>
                </a:highlight>
                <a:latin typeface="-apple-system"/>
              </a:rPr>
              <a:t>数量</a:t>
            </a:r>
            <a:r>
              <a:rPr lang="zh-CN" altLang="en-US" b="0" i="0" dirty="0">
                <a:solidFill>
                  <a:srgbClr val="000000"/>
                </a:solidFill>
                <a:effectLst/>
                <a:highlight>
                  <a:srgbClr val="FFFFFF"/>
                </a:highlight>
                <a:latin typeface="-apple-system"/>
              </a:rPr>
              <a:t>，</a:t>
            </a:r>
            <a:r>
              <a:rPr lang="zh-CN" altLang="en-US" b="0" i="0" dirty="0">
                <a:solidFill>
                  <a:srgbClr val="000000"/>
                </a:solidFill>
                <a:effectLst/>
                <a:highlight>
                  <a:srgbClr val="FFFF00"/>
                </a:highlight>
                <a:latin typeface="-apple-system"/>
              </a:rPr>
              <a:t>它是符合第三范式的</a:t>
            </a:r>
            <a:r>
              <a:rPr lang="zh-CN" altLang="en-US" b="0" i="0" dirty="0">
                <a:solidFill>
                  <a:srgbClr val="000000"/>
                </a:solidFill>
                <a:effectLst/>
                <a:highlight>
                  <a:srgbClr val="FFFFFF"/>
                </a:highlight>
                <a:latin typeface="-apple-system"/>
              </a:rPr>
              <a:t>。 （属性值不可再分，没有</a:t>
            </a:r>
            <a:r>
              <a:rPr lang="zh-CN" altLang="en-US" dirty="0">
                <a:solidFill>
                  <a:srgbClr val="000000"/>
                </a:solidFill>
                <a:highlight>
                  <a:srgbClr val="FFFFFF"/>
                </a:highlight>
                <a:latin typeface="-apple-system"/>
              </a:rPr>
              <a:t>非主属性对候选键的部分依赖，也没有传递依赖）</a:t>
            </a:r>
            <a:endParaRPr lang="zh-CN" altLang="en-US" b="0" i="0" dirty="0">
              <a:solidFill>
                <a:srgbClr val="000000"/>
              </a:solidFill>
              <a:effectLst/>
              <a:highlight>
                <a:srgbClr val="FFFFFF"/>
              </a:highlight>
              <a:latin typeface="-apple-system"/>
            </a:endParaRPr>
          </a:p>
        </p:txBody>
      </p:sp>
      <p:sp>
        <p:nvSpPr>
          <p:cNvPr id="8" name="文本框 7">
            <a:extLst>
              <a:ext uri="{FF2B5EF4-FFF2-40B4-BE49-F238E27FC236}">
                <a16:creationId xmlns:a16="http://schemas.microsoft.com/office/drawing/2014/main" id="{C3BAA981-6658-9B69-9FA8-CA0A6EA075B9}"/>
              </a:ext>
            </a:extLst>
          </p:cNvPr>
          <p:cNvSpPr txBox="1"/>
          <p:nvPr/>
        </p:nvSpPr>
        <p:spPr>
          <a:xfrm>
            <a:off x="3419872" y="1161988"/>
            <a:ext cx="4572000" cy="461665"/>
          </a:xfrm>
          <a:prstGeom prst="rect">
            <a:avLst/>
          </a:prstGeom>
          <a:noFill/>
        </p:spPr>
        <p:txBody>
          <a:bodyPr wrap="square">
            <a:spAutoFit/>
          </a:bodyPr>
          <a:lstStyle/>
          <a:p>
            <a:pPr algn="l"/>
            <a:r>
              <a:rPr lang="en-US" altLang="zh-CN" b="0" i="0" dirty="0">
                <a:solidFill>
                  <a:srgbClr val="000000"/>
                </a:solidFill>
                <a:effectLst/>
                <a:highlight>
                  <a:srgbClr val="FFFFFF"/>
                </a:highlight>
                <a:latin typeface="Linux Libertine"/>
              </a:rPr>
              <a:t>Boyce–Codd normal form</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eaLnBrk="1" hangingPunct="1">
              <a:defRPr/>
            </a:pPr>
            <a:r>
              <a:rPr lang="en-US" altLang="zh-CN" dirty="0"/>
              <a:t>BCNF</a:t>
            </a:r>
            <a:r>
              <a:rPr lang="zh-CN" altLang="en-US" dirty="0"/>
              <a:t>的背景</a:t>
            </a:r>
            <a:endParaRPr lang="en-US" altLang="zh-CN" dirty="0"/>
          </a:p>
        </p:txBody>
      </p:sp>
      <p:pic>
        <p:nvPicPr>
          <p:cNvPr id="2" name="图片 1">
            <a:extLst>
              <a:ext uri="{FF2B5EF4-FFF2-40B4-BE49-F238E27FC236}">
                <a16:creationId xmlns:a16="http://schemas.microsoft.com/office/drawing/2014/main" id="{FD8A0848-509E-C7A7-B8BD-709B870CB3E3}"/>
              </a:ext>
            </a:extLst>
          </p:cNvPr>
          <p:cNvPicPr>
            <a:picLocks noChangeAspect="1"/>
          </p:cNvPicPr>
          <p:nvPr/>
        </p:nvPicPr>
        <p:blipFill>
          <a:blip r:embed="rId3"/>
          <a:stretch>
            <a:fillRect/>
          </a:stretch>
        </p:blipFill>
        <p:spPr>
          <a:xfrm>
            <a:off x="323528" y="1484784"/>
            <a:ext cx="1512168" cy="966796"/>
          </a:xfrm>
          <a:prstGeom prst="rect">
            <a:avLst/>
          </a:prstGeom>
          <a:ln>
            <a:noFill/>
          </a:ln>
          <a:effectLst>
            <a:outerShdw blurRad="292100" dist="139700" dir="2700000" algn="tl" rotWithShape="0">
              <a:srgbClr val="333333">
                <a:alpha val="65000"/>
              </a:srgbClr>
            </a:outerShdw>
          </a:effectLst>
        </p:spPr>
      </p:pic>
      <p:pic>
        <p:nvPicPr>
          <p:cNvPr id="3" name="图片 2">
            <a:extLst>
              <a:ext uri="{FF2B5EF4-FFF2-40B4-BE49-F238E27FC236}">
                <a16:creationId xmlns:a16="http://schemas.microsoft.com/office/drawing/2014/main" id="{1083806D-12BF-6307-B861-9F844641B913}"/>
              </a:ext>
            </a:extLst>
          </p:cNvPr>
          <p:cNvPicPr>
            <a:picLocks noChangeAspect="1"/>
          </p:cNvPicPr>
          <p:nvPr/>
        </p:nvPicPr>
        <p:blipFill>
          <a:blip r:embed="rId4"/>
          <a:stretch>
            <a:fillRect/>
          </a:stretch>
        </p:blipFill>
        <p:spPr>
          <a:xfrm>
            <a:off x="323528" y="2624859"/>
            <a:ext cx="7198568" cy="1329856"/>
          </a:xfrm>
          <a:prstGeom prst="rect">
            <a:avLst/>
          </a:prstGeom>
          <a:ln>
            <a:noFill/>
          </a:ln>
          <a:effectLst>
            <a:outerShdw blurRad="292100" dist="139700" dir="2700000" algn="tl" rotWithShape="0">
              <a:srgbClr val="333333">
                <a:alpha val="65000"/>
              </a:srgbClr>
            </a:outerShdw>
          </a:effectLst>
        </p:spPr>
      </p:pic>
      <p:pic>
        <p:nvPicPr>
          <p:cNvPr id="4" name="图片 3">
            <a:extLst>
              <a:ext uri="{FF2B5EF4-FFF2-40B4-BE49-F238E27FC236}">
                <a16:creationId xmlns:a16="http://schemas.microsoft.com/office/drawing/2014/main" id="{17A9AAC4-12AC-8561-7CE1-A4F979772FD6}"/>
              </a:ext>
            </a:extLst>
          </p:cNvPr>
          <p:cNvPicPr>
            <a:picLocks noChangeAspect="1"/>
          </p:cNvPicPr>
          <p:nvPr/>
        </p:nvPicPr>
        <p:blipFill>
          <a:blip r:embed="rId5"/>
          <a:stretch>
            <a:fillRect/>
          </a:stretch>
        </p:blipFill>
        <p:spPr>
          <a:xfrm>
            <a:off x="323528" y="4062735"/>
            <a:ext cx="4031332" cy="1153242"/>
          </a:xfrm>
          <a:prstGeom prst="rect">
            <a:avLst/>
          </a:prstGeom>
          <a:ln>
            <a:noFill/>
          </a:ln>
          <a:effectLst>
            <a:outerShdw blurRad="292100" dist="139700" dir="2700000" algn="tl" rotWithShape="0">
              <a:srgbClr val="333333">
                <a:alpha val="65000"/>
              </a:srgbClr>
            </a:outerShdw>
          </a:effectLst>
        </p:spPr>
      </p:pic>
      <p:pic>
        <p:nvPicPr>
          <p:cNvPr id="5" name="图片 4">
            <a:extLst>
              <a:ext uri="{FF2B5EF4-FFF2-40B4-BE49-F238E27FC236}">
                <a16:creationId xmlns:a16="http://schemas.microsoft.com/office/drawing/2014/main" id="{7F2FF94E-5418-8BAA-9127-2C19DA9EB629}"/>
              </a:ext>
            </a:extLst>
          </p:cNvPr>
          <p:cNvPicPr>
            <a:picLocks noChangeAspect="1"/>
          </p:cNvPicPr>
          <p:nvPr/>
        </p:nvPicPr>
        <p:blipFill>
          <a:blip r:embed="rId6"/>
          <a:stretch>
            <a:fillRect/>
          </a:stretch>
        </p:blipFill>
        <p:spPr>
          <a:xfrm>
            <a:off x="323528" y="5376198"/>
            <a:ext cx="4515325" cy="1329856"/>
          </a:xfrm>
          <a:prstGeom prst="rect">
            <a:avLst/>
          </a:prstGeom>
          <a:ln>
            <a:noFill/>
          </a:ln>
          <a:effectLst>
            <a:outerShdw blurRad="292100" dist="139700" dir="2700000" algn="tl" rotWithShape="0">
              <a:srgbClr val="333333">
                <a:alpha val="65000"/>
              </a:srgbClr>
            </a:outerShdw>
          </a:effectLst>
        </p:spPr>
      </p:pic>
      <p:pic>
        <p:nvPicPr>
          <p:cNvPr id="6" name="图片 5">
            <a:extLst>
              <a:ext uri="{FF2B5EF4-FFF2-40B4-BE49-F238E27FC236}">
                <a16:creationId xmlns:a16="http://schemas.microsoft.com/office/drawing/2014/main" id="{F556B9BF-50F6-5E0C-374B-759C23174218}"/>
              </a:ext>
            </a:extLst>
          </p:cNvPr>
          <p:cNvPicPr>
            <a:picLocks noChangeAspect="1"/>
          </p:cNvPicPr>
          <p:nvPr/>
        </p:nvPicPr>
        <p:blipFill>
          <a:blip r:embed="rId7"/>
          <a:stretch>
            <a:fillRect/>
          </a:stretch>
        </p:blipFill>
        <p:spPr>
          <a:xfrm>
            <a:off x="5797500" y="5037513"/>
            <a:ext cx="3022972" cy="16569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文本框 7">
            <a:extLst>
              <a:ext uri="{FF2B5EF4-FFF2-40B4-BE49-F238E27FC236}">
                <a16:creationId xmlns:a16="http://schemas.microsoft.com/office/drawing/2014/main" id="{B02A9D53-FD3E-324A-D046-552C196EBD8B}"/>
              </a:ext>
            </a:extLst>
          </p:cNvPr>
          <p:cNvSpPr txBox="1"/>
          <p:nvPr/>
        </p:nvSpPr>
        <p:spPr>
          <a:xfrm>
            <a:off x="5797500" y="4575848"/>
            <a:ext cx="1654820" cy="461665"/>
          </a:xfrm>
          <a:prstGeom prst="rect">
            <a:avLst/>
          </a:prstGeom>
          <a:noFill/>
        </p:spPr>
        <p:txBody>
          <a:bodyPr wrap="square">
            <a:spAutoFit/>
          </a:bodyPr>
          <a:lstStyle/>
          <a:p>
            <a:r>
              <a:rPr lang="zh-CN" altLang="en-US" dirty="0"/>
              <a:t>解决办法：</a:t>
            </a:r>
          </a:p>
        </p:txBody>
      </p:sp>
      <p:sp>
        <p:nvSpPr>
          <p:cNvPr id="10" name="文本框 9">
            <a:extLst>
              <a:ext uri="{FF2B5EF4-FFF2-40B4-BE49-F238E27FC236}">
                <a16:creationId xmlns:a16="http://schemas.microsoft.com/office/drawing/2014/main" id="{F38356F6-2379-9B5E-837C-FDE632A47B91}"/>
              </a:ext>
            </a:extLst>
          </p:cNvPr>
          <p:cNvSpPr txBox="1"/>
          <p:nvPr/>
        </p:nvSpPr>
        <p:spPr>
          <a:xfrm>
            <a:off x="2051220" y="1737349"/>
            <a:ext cx="5761139" cy="461665"/>
          </a:xfrm>
          <a:prstGeom prst="rect">
            <a:avLst/>
          </a:prstGeom>
          <a:noFill/>
        </p:spPr>
        <p:txBody>
          <a:bodyPr wrap="square">
            <a:spAutoFit/>
          </a:bodyPr>
          <a:lstStyle/>
          <a:p>
            <a:r>
              <a:rPr lang="zh-CN" altLang="en-US" dirty="0"/>
              <a:t>主属性对候选键存在部分或传递依赖</a:t>
            </a:r>
          </a:p>
        </p:txBody>
      </p:sp>
    </p:spTree>
    <p:extLst>
      <p:ext uri="{BB962C8B-B14F-4D97-AF65-F5344CB8AC3E}">
        <p14:creationId xmlns:p14="http://schemas.microsoft.com/office/powerpoint/2010/main" val="39688274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altLang="zh-CN"/>
              <a:t>BCNF</a:t>
            </a:r>
          </a:p>
        </p:txBody>
      </p:sp>
      <p:sp>
        <p:nvSpPr>
          <p:cNvPr id="28675" name="Rectangle 3"/>
          <p:cNvSpPr>
            <a:spLocks noGrp="1" noChangeArrowheads="1"/>
          </p:cNvSpPr>
          <p:nvPr>
            <p:ph type="body" idx="1"/>
          </p:nvPr>
        </p:nvSpPr>
        <p:spPr>
          <a:xfrm>
            <a:off x="188913" y="1295400"/>
            <a:ext cx="8802687" cy="3285728"/>
          </a:xfrm>
        </p:spPr>
        <p:txBody>
          <a:bodyPr/>
          <a:lstStyle/>
          <a:p>
            <a:pPr eaLnBrk="1" hangingPunct="1">
              <a:defRPr/>
            </a:pPr>
            <a:r>
              <a:rPr lang="zh-CN" altLang="en-US" sz="2800" dirty="0"/>
              <a:t>定义</a:t>
            </a:r>
          </a:p>
          <a:p>
            <a:pPr lvl="1" eaLnBrk="1" hangingPunct="1">
              <a:lnSpc>
                <a:spcPct val="105000"/>
              </a:lnSpc>
              <a:defRPr/>
            </a:pPr>
            <a:r>
              <a:rPr lang="zh-CN" altLang="en-US" sz="2400" dirty="0"/>
              <a:t>关系模式</a:t>
            </a:r>
            <a:r>
              <a:rPr lang="en-US" altLang="zh-CN" sz="2400" dirty="0">
                <a:highlight>
                  <a:srgbClr val="FFFF00"/>
                </a:highlight>
              </a:rPr>
              <a:t>R</a:t>
            </a:r>
            <a:r>
              <a:rPr lang="zh-CN" altLang="en-US" sz="2400" dirty="0">
                <a:highlight>
                  <a:srgbClr val="FFFF00"/>
                </a:highlight>
              </a:rPr>
              <a:t>属于</a:t>
            </a:r>
            <a:r>
              <a:rPr lang="en-US" altLang="zh-CN" sz="2400" dirty="0">
                <a:highlight>
                  <a:srgbClr val="FFFF00"/>
                </a:highlight>
              </a:rPr>
              <a:t>3NF</a:t>
            </a:r>
            <a:r>
              <a:rPr lang="zh-CN" altLang="en-US" sz="2400" dirty="0"/>
              <a:t>，对于属性组</a:t>
            </a:r>
            <a:r>
              <a:rPr lang="en-US" altLang="zh-CN" sz="2400" dirty="0"/>
              <a:t>X，Y，</a:t>
            </a:r>
            <a:r>
              <a:rPr lang="zh-CN" altLang="en-US" sz="2400" dirty="0"/>
              <a:t>若</a:t>
            </a:r>
            <a:r>
              <a:rPr lang="en-US" altLang="zh-CN" sz="2400" dirty="0"/>
              <a:t>X</a:t>
            </a:r>
            <a:r>
              <a:rPr lang="en-US" altLang="zh-CN" sz="2400" dirty="0">
                <a:sym typeface="Symbol" pitchFamily="18" charset="2"/>
              </a:rPr>
              <a:t></a:t>
            </a:r>
            <a:r>
              <a:rPr lang="en-US" altLang="zh-CN" sz="2400" dirty="0"/>
              <a:t>Y</a:t>
            </a:r>
            <a:r>
              <a:rPr lang="zh-CN" altLang="en-US" sz="2400" dirty="0"/>
              <a:t>且</a:t>
            </a:r>
            <a:r>
              <a:rPr lang="en-US" altLang="zh-CN" sz="2400" dirty="0"/>
              <a:t>Y    X</a:t>
            </a:r>
            <a:r>
              <a:rPr lang="zh-CN" altLang="en-US" sz="2400" dirty="0"/>
              <a:t>时，</a:t>
            </a:r>
            <a:r>
              <a:rPr lang="en-US" altLang="zh-CN" sz="2400" dirty="0"/>
              <a:t>X</a:t>
            </a:r>
            <a:r>
              <a:rPr lang="zh-CN" altLang="en-US" sz="2400" dirty="0"/>
              <a:t>必是超键，则</a:t>
            </a:r>
            <a:r>
              <a:rPr lang="en-US" altLang="zh-CN" sz="2400" dirty="0"/>
              <a:t>R&lt; U , F &gt; </a:t>
            </a:r>
            <a:r>
              <a:rPr lang="en-US" altLang="zh-CN" sz="2400" dirty="0">
                <a:sym typeface="Symbol" pitchFamily="18" charset="2"/>
              </a:rPr>
              <a:t></a:t>
            </a:r>
            <a:r>
              <a:rPr lang="en-US" altLang="zh-CN" sz="2400" dirty="0"/>
              <a:t>BCNF</a:t>
            </a:r>
          </a:p>
          <a:p>
            <a:pPr lvl="2" eaLnBrk="1" hangingPunct="1">
              <a:lnSpc>
                <a:spcPct val="105000"/>
              </a:lnSpc>
              <a:defRPr/>
            </a:pPr>
            <a:r>
              <a:rPr lang="zh-CN" altLang="en-US" sz="2000" dirty="0">
                <a:latin typeface="华文新魏" pitchFamily="2" charset="-122"/>
                <a:ea typeface="华文新魏" pitchFamily="2" charset="-122"/>
              </a:rPr>
              <a:t>消除主属性对候选键的部分函数依赖和传递函数依赖</a:t>
            </a:r>
            <a:endParaRPr lang="en-US" altLang="zh-CN" sz="2000" dirty="0">
              <a:latin typeface="华文新魏" pitchFamily="2" charset="-122"/>
              <a:ea typeface="华文新魏" pitchFamily="2" charset="-122"/>
            </a:endParaRPr>
          </a:p>
          <a:p>
            <a:pPr lvl="2" eaLnBrk="1" hangingPunct="1">
              <a:lnSpc>
                <a:spcPct val="105000"/>
              </a:lnSpc>
              <a:defRPr/>
            </a:pPr>
            <a:endParaRPr lang="en-US" altLang="zh-CN" sz="2000" dirty="0"/>
          </a:p>
          <a:p>
            <a:pPr lvl="1" eaLnBrk="1" hangingPunct="1">
              <a:lnSpc>
                <a:spcPct val="105000"/>
              </a:lnSpc>
              <a:buFont typeface="Wingdings" pitchFamily="2" charset="2"/>
              <a:buNone/>
              <a:defRPr/>
            </a:pPr>
            <a:r>
              <a:rPr lang="en-US" altLang="zh-CN" sz="2400" dirty="0"/>
              <a:t>	</a:t>
            </a:r>
            <a:endParaRPr lang="zh-CN" altLang="en-US" sz="2400" dirty="0">
              <a:sym typeface="Symbol" pitchFamily="18" charset="2"/>
            </a:endParaRPr>
          </a:p>
        </p:txBody>
      </p:sp>
      <p:grpSp>
        <p:nvGrpSpPr>
          <p:cNvPr id="86057" name="Group 18"/>
          <p:cNvGrpSpPr>
            <a:grpSpLocks/>
          </p:cNvGrpSpPr>
          <p:nvPr/>
        </p:nvGrpSpPr>
        <p:grpSpPr bwMode="auto">
          <a:xfrm>
            <a:off x="7884368" y="1611409"/>
            <a:ext cx="576262" cy="596900"/>
            <a:chOff x="612" y="3657"/>
            <a:chExt cx="363" cy="376"/>
          </a:xfrm>
        </p:grpSpPr>
        <p:sp>
          <p:nvSpPr>
            <p:cNvPr id="58387" name="Text Box 19"/>
            <p:cNvSpPr txBox="1">
              <a:spLocks noChangeArrowheads="1"/>
            </p:cNvSpPr>
            <p:nvPr/>
          </p:nvSpPr>
          <p:spPr bwMode="auto">
            <a:xfrm>
              <a:off x="612" y="3657"/>
              <a:ext cx="363" cy="365"/>
            </a:xfrm>
            <a:prstGeom prst="rect">
              <a:avLst/>
            </a:prstGeom>
            <a:noFill/>
            <a:ln w="9525">
              <a:noFill/>
              <a:miter lim="800000"/>
              <a:headEnd/>
              <a:tailEnd/>
            </a:ln>
            <a:effectLst/>
          </p:spPr>
          <p:txBody>
            <a:bodyPr>
              <a:spAutoFit/>
            </a:bodyPr>
            <a:lstStyle/>
            <a:p>
              <a:pPr>
                <a:spcBef>
                  <a:spcPct val="50000"/>
                </a:spcBef>
                <a:defRPr/>
              </a:pPr>
              <a:r>
                <a:rPr lang="en-US" altLang="zh-CN" sz="3200" dirty="0">
                  <a:solidFill>
                    <a:srgbClr val="98469E"/>
                  </a:solidFill>
                  <a:effectLst>
                    <a:outerShdw blurRad="38100" dist="38100" dir="2700000" algn="tl">
                      <a:srgbClr val="C0C0C0"/>
                    </a:outerShdw>
                  </a:effectLst>
                  <a:ea typeface="华文行楷" pitchFamily="2" charset="-122"/>
                  <a:sym typeface="Symbol" pitchFamily="18" charset="2"/>
                </a:rPr>
                <a:t></a:t>
              </a:r>
              <a:endParaRPr lang="zh-CN" altLang="en-US" sz="3200" dirty="0">
                <a:solidFill>
                  <a:srgbClr val="98469E"/>
                </a:solidFill>
                <a:effectLst>
                  <a:outerShdw blurRad="38100" dist="38100" dir="2700000" algn="tl">
                    <a:srgbClr val="C0C0C0"/>
                  </a:outerShdw>
                </a:effectLst>
                <a:ea typeface="华文行楷" pitchFamily="2" charset="-122"/>
                <a:sym typeface="Symbol" pitchFamily="18" charset="2"/>
              </a:endParaRPr>
            </a:p>
          </p:txBody>
        </p:sp>
        <p:sp>
          <p:nvSpPr>
            <p:cNvPr id="86059" name="Line 20"/>
            <p:cNvSpPr>
              <a:spLocks noChangeShapeType="1"/>
            </p:cNvSpPr>
            <p:nvPr/>
          </p:nvSpPr>
          <p:spPr bwMode="auto">
            <a:xfrm>
              <a:off x="719" y="3716"/>
              <a:ext cx="91" cy="317"/>
            </a:xfrm>
            <a:prstGeom prst="line">
              <a:avLst/>
            </a:prstGeom>
            <a:noFill/>
            <a:ln w="28575">
              <a:solidFill>
                <a:srgbClr val="98469E"/>
              </a:solidFill>
              <a:miter lim="800000"/>
              <a:headEnd/>
              <a:tailEnd/>
            </a:ln>
          </p:spPr>
          <p:txBody>
            <a:bodyPr wrap="none"/>
            <a:lstStyle/>
            <a:p>
              <a:endParaRPr lang="zh-CN" altLang="en-US"/>
            </a:p>
          </p:txBody>
        </p:sp>
      </p:grpSp>
      <p:sp>
        <p:nvSpPr>
          <p:cNvPr id="3" name="文本框 2">
            <a:extLst>
              <a:ext uri="{FF2B5EF4-FFF2-40B4-BE49-F238E27FC236}">
                <a16:creationId xmlns:a16="http://schemas.microsoft.com/office/drawing/2014/main" id="{01DDD3E9-D810-72EF-97BE-E83CE2C6968C}"/>
              </a:ext>
            </a:extLst>
          </p:cNvPr>
          <p:cNvSpPr txBox="1"/>
          <p:nvPr/>
        </p:nvSpPr>
        <p:spPr>
          <a:xfrm>
            <a:off x="544252" y="3626094"/>
            <a:ext cx="8236024" cy="1077218"/>
          </a:xfrm>
          <a:prstGeom prst="rect">
            <a:avLst/>
          </a:prstGeom>
          <a:noFill/>
        </p:spPr>
        <p:txBody>
          <a:bodyPr wrap="square">
            <a:spAutoFit/>
          </a:bodyPr>
          <a:lstStyle/>
          <a:p>
            <a:r>
              <a:rPr lang="en-US" altLang="zh-CN" sz="1600" b="0" i="0" dirty="0">
                <a:solidFill>
                  <a:srgbClr val="202122"/>
                </a:solidFill>
                <a:effectLst/>
                <a:highlight>
                  <a:srgbClr val="FFFFFF"/>
                </a:highlight>
                <a:latin typeface="Arial" panose="020B0604020202020204" pitchFamily="34" charset="0"/>
              </a:rPr>
              <a:t>It is a slightly stricter version of the </a:t>
            </a:r>
            <a:r>
              <a:rPr lang="en-US" altLang="zh-CN" sz="1600" b="0" i="0" u="none" strike="noStrike" dirty="0">
                <a:solidFill>
                  <a:srgbClr val="3366CC"/>
                </a:solidFill>
                <a:effectLst/>
                <a:highlight>
                  <a:srgbClr val="FFFFFF"/>
                </a:highlight>
                <a:latin typeface="Arial" panose="020B0604020202020204" pitchFamily="34" charset="0"/>
                <a:hlinkClick r:id="rId2" tooltip="Third normal form"/>
              </a:rPr>
              <a:t>third normal form</a:t>
            </a:r>
            <a:r>
              <a:rPr lang="en-US" altLang="zh-CN" sz="1600" b="0" i="0" dirty="0">
                <a:solidFill>
                  <a:srgbClr val="202122"/>
                </a:solidFill>
                <a:effectLst/>
                <a:highlight>
                  <a:srgbClr val="FFFFFF"/>
                </a:highlight>
                <a:latin typeface="Arial" panose="020B0604020202020204" pitchFamily="34" charset="0"/>
              </a:rPr>
              <a:t> (3NF). </a:t>
            </a:r>
          </a:p>
          <a:p>
            <a:endParaRPr lang="en-US" altLang="zh-CN" sz="1600" dirty="0">
              <a:solidFill>
                <a:srgbClr val="202122"/>
              </a:solidFill>
              <a:highlight>
                <a:srgbClr val="FFFFFF"/>
              </a:highlight>
              <a:latin typeface="Arial" panose="020B0604020202020204" pitchFamily="34" charset="0"/>
            </a:endParaRPr>
          </a:p>
          <a:p>
            <a:r>
              <a:rPr lang="en-US" altLang="zh-CN" sz="1600" b="0" i="0" dirty="0">
                <a:solidFill>
                  <a:srgbClr val="202122"/>
                </a:solidFill>
                <a:effectLst/>
                <a:highlight>
                  <a:srgbClr val="FFFFFF"/>
                </a:highlight>
                <a:latin typeface="Arial" panose="020B0604020202020204" pitchFamily="34" charset="0"/>
              </a:rPr>
              <a:t>By using BCNF, a database will remove all </a:t>
            </a:r>
            <a:r>
              <a:rPr lang="en-US" altLang="zh-CN" sz="1600" b="0" i="0" u="none" strike="noStrike" dirty="0">
                <a:solidFill>
                  <a:srgbClr val="3366CC"/>
                </a:solidFill>
                <a:effectLst/>
                <a:highlight>
                  <a:srgbClr val="FFFFFF"/>
                </a:highlight>
                <a:latin typeface="Arial" panose="020B0604020202020204" pitchFamily="34" charset="0"/>
                <a:hlinkClick r:id="rId3" tooltip="Data redundancy"/>
              </a:rPr>
              <a:t>redundancies</a:t>
            </a:r>
            <a:r>
              <a:rPr lang="en-US" altLang="zh-CN" sz="1600" b="0" i="0" dirty="0">
                <a:solidFill>
                  <a:srgbClr val="202122"/>
                </a:solidFill>
                <a:effectLst/>
                <a:highlight>
                  <a:srgbClr val="FFFFFF"/>
                </a:highlight>
                <a:latin typeface="Arial" panose="020B0604020202020204" pitchFamily="34" charset="0"/>
              </a:rPr>
              <a:t> based on </a:t>
            </a:r>
            <a:r>
              <a:rPr lang="en-US" altLang="zh-CN" sz="1600" b="0" i="0" u="none" strike="noStrike" dirty="0">
                <a:solidFill>
                  <a:srgbClr val="3366CC"/>
                </a:solidFill>
                <a:effectLst/>
                <a:highlight>
                  <a:srgbClr val="FFFFFF"/>
                </a:highlight>
                <a:latin typeface="Arial" panose="020B0604020202020204" pitchFamily="34" charset="0"/>
                <a:hlinkClick r:id="rId4"/>
              </a:rPr>
              <a:t>functional dependencies</a:t>
            </a:r>
            <a:r>
              <a:rPr lang="en-US" altLang="zh-CN" sz="1600" b="0" i="0" dirty="0">
                <a:solidFill>
                  <a:srgbClr val="202122"/>
                </a:solidFill>
                <a:effectLst/>
                <a:highlight>
                  <a:srgbClr val="FFFFFF"/>
                </a:highlight>
                <a:latin typeface="Arial" panose="020B0604020202020204" pitchFamily="34" charset="0"/>
              </a:rPr>
              <a:t>.</a:t>
            </a:r>
            <a:endParaRPr lang="zh-CN" altLang="en-US" sz="1600" dirty="0"/>
          </a:p>
        </p:txBody>
      </p:sp>
      <p:sp>
        <p:nvSpPr>
          <p:cNvPr id="5" name="文本框 4">
            <a:extLst>
              <a:ext uri="{FF2B5EF4-FFF2-40B4-BE49-F238E27FC236}">
                <a16:creationId xmlns:a16="http://schemas.microsoft.com/office/drawing/2014/main" id="{771A09B5-9E22-B377-E8FF-642DF5415227}"/>
              </a:ext>
            </a:extLst>
          </p:cNvPr>
          <p:cNvSpPr txBox="1"/>
          <p:nvPr/>
        </p:nvSpPr>
        <p:spPr>
          <a:xfrm>
            <a:off x="323528" y="3068755"/>
            <a:ext cx="4572000" cy="461665"/>
          </a:xfrm>
          <a:prstGeom prst="rect">
            <a:avLst/>
          </a:prstGeom>
          <a:noFill/>
        </p:spPr>
        <p:txBody>
          <a:bodyPr wrap="square">
            <a:spAutoFit/>
          </a:bodyPr>
          <a:lstStyle/>
          <a:p>
            <a:r>
              <a:rPr lang="en-US" altLang="zh-CN" b="1" i="0" dirty="0">
                <a:solidFill>
                  <a:srgbClr val="000000"/>
                </a:solidFill>
                <a:effectLst/>
                <a:highlight>
                  <a:srgbClr val="FFFFFF"/>
                </a:highlight>
                <a:latin typeface="-apple-system"/>
              </a:rPr>
              <a:t>BCNF</a:t>
            </a:r>
            <a:r>
              <a:rPr lang="zh-CN" altLang="en-US" b="1" i="0" dirty="0">
                <a:solidFill>
                  <a:srgbClr val="000000"/>
                </a:solidFill>
                <a:effectLst/>
                <a:highlight>
                  <a:srgbClr val="FFFFFF"/>
                </a:highlight>
                <a:latin typeface="-apple-system"/>
              </a:rPr>
              <a:t>是</a:t>
            </a:r>
            <a:r>
              <a:rPr lang="en-US" altLang="zh-CN" b="1" i="0" dirty="0">
                <a:solidFill>
                  <a:srgbClr val="000000"/>
                </a:solidFill>
                <a:effectLst/>
                <a:highlight>
                  <a:srgbClr val="FFFFFF"/>
                </a:highlight>
                <a:latin typeface="-apple-system"/>
              </a:rPr>
              <a:t>3NF</a:t>
            </a:r>
            <a:r>
              <a:rPr lang="zh-CN" altLang="en-US" b="1" i="0" dirty="0">
                <a:solidFill>
                  <a:srgbClr val="000000"/>
                </a:solidFill>
                <a:effectLst/>
                <a:highlight>
                  <a:srgbClr val="FFFFFF"/>
                </a:highlight>
                <a:latin typeface="-apple-system"/>
              </a:rPr>
              <a:t>的改进形式</a:t>
            </a:r>
            <a:endParaRPr lang="zh-CN" altLang="en-US" dirty="0"/>
          </a:p>
        </p:txBody>
      </p:sp>
      <p:sp>
        <p:nvSpPr>
          <p:cNvPr id="6" name="文本框 5">
            <a:extLst>
              <a:ext uri="{FF2B5EF4-FFF2-40B4-BE49-F238E27FC236}">
                <a16:creationId xmlns:a16="http://schemas.microsoft.com/office/drawing/2014/main" id="{3060A7B7-D862-53FE-695A-05888C5B955A}"/>
              </a:ext>
            </a:extLst>
          </p:cNvPr>
          <p:cNvSpPr txBox="1"/>
          <p:nvPr/>
        </p:nvSpPr>
        <p:spPr>
          <a:xfrm>
            <a:off x="2987824" y="1526232"/>
            <a:ext cx="2880320" cy="338554"/>
          </a:xfrm>
          <a:prstGeom prst="rect">
            <a:avLst/>
          </a:prstGeom>
          <a:noFill/>
        </p:spPr>
        <p:txBody>
          <a:bodyPr wrap="square">
            <a:spAutoFit/>
          </a:bodyPr>
          <a:lstStyle/>
          <a:p>
            <a:r>
              <a:rPr lang="zh-CN" altLang="en-US" sz="1600" dirty="0"/>
              <a:t>高亮部分可以不需要明确提及</a:t>
            </a:r>
          </a:p>
        </p:txBody>
      </p:sp>
      <p:sp>
        <p:nvSpPr>
          <p:cNvPr id="8" name="文本框 7">
            <a:extLst>
              <a:ext uri="{FF2B5EF4-FFF2-40B4-BE49-F238E27FC236}">
                <a16:creationId xmlns:a16="http://schemas.microsoft.com/office/drawing/2014/main" id="{72D32B73-CD69-CAC5-F7C0-624762E55482}"/>
              </a:ext>
            </a:extLst>
          </p:cNvPr>
          <p:cNvSpPr txBox="1"/>
          <p:nvPr/>
        </p:nvSpPr>
        <p:spPr>
          <a:xfrm>
            <a:off x="722531" y="4798986"/>
            <a:ext cx="8188399" cy="1925527"/>
          </a:xfrm>
          <a:prstGeom prst="rect">
            <a:avLst/>
          </a:prstGeom>
          <a:noFill/>
        </p:spPr>
        <p:txBody>
          <a:bodyPr wrap="square">
            <a:spAutoFit/>
          </a:bodyPr>
          <a:lstStyle/>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1" lang="en-US" altLang="zh-CN" b="0" i="0" u="none" strike="noStrike" kern="0" cap="none" spc="0" normalizeH="0" baseline="0" noProof="0" dirty="0" err="1">
                <a:ln>
                  <a:noFill/>
                </a:ln>
                <a:solidFill>
                  <a:srgbClr val="3333CC"/>
                </a:solidFill>
                <a:effectLst>
                  <a:outerShdw blurRad="38100" dist="38100" dir="2700000" algn="tl">
                    <a:srgbClr val="C0C0C0"/>
                  </a:outerShdw>
                </a:effectLst>
                <a:uLnTx/>
                <a:uFillTx/>
                <a:latin typeface="Tahoma"/>
                <a:ea typeface="隶书"/>
                <a:cs typeface="+mn-cs"/>
              </a:rPr>
              <a:t>wikipedia</a:t>
            </a:r>
            <a:r>
              <a:rPr kumimoji="1" lang="zh-CN" altLang="en-US" b="0" i="0" u="none" strike="noStrike" kern="0" cap="none" spc="0" normalizeH="0" baseline="0" noProof="0" dirty="0">
                <a:ln>
                  <a:noFill/>
                </a:ln>
                <a:solidFill>
                  <a:srgbClr val="3333CC"/>
                </a:solidFill>
                <a:effectLst>
                  <a:outerShdw blurRad="38100" dist="38100" dir="2700000" algn="tl">
                    <a:srgbClr val="C0C0C0"/>
                  </a:outerShdw>
                </a:effectLst>
                <a:uLnTx/>
                <a:uFillTx/>
                <a:latin typeface="Tahoma"/>
                <a:ea typeface="隶书"/>
                <a:cs typeface="+mn-cs"/>
              </a:rPr>
              <a:t>定义</a:t>
            </a:r>
          </a:p>
          <a:p>
            <a:pPr marL="742950" marR="0" lvl="1" indent="-285750" algn="just" defTabSz="914400" rtl="0" eaLnBrk="1" fontAlgn="base" latinLnBrk="0" hangingPunct="1">
              <a:lnSpc>
                <a:spcPct val="105000"/>
              </a:lnSpc>
              <a:spcBef>
                <a:spcPct val="20000"/>
              </a:spcBef>
              <a:spcAft>
                <a:spcPct val="0"/>
              </a:spcAft>
              <a:buClr>
                <a:srgbClr val="FF0000"/>
              </a:buClr>
              <a:buSzPct val="55000"/>
              <a:buFont typeface="Wingdings" pitchFamily="2" charset="2"/>
              <a:buChar char="n"/>
              <a:tabLst/>
              <a:defRPr/>
            </a:pPr>
            <a:r>
              <a:rPr kumimoji="1" lang="zh-CN" altLang="en-US" sz="2000" b="0" i="0" u="none" strike="noStrike" kern="0" cap="none" spc="0" normalizeH="0" baseline="0" noProof="0" dirty="0">
                <a:ln>
                  <a:noFill/>
                </a:ln>
                <a:solidFill>
                  <a:srgbClr val="98469E"/>
                </a:solidFill>
                <a:effectLst/>
                <a:uLnTx/>
                <a:uFillTx/>
                <a:latin typeface="Tahoma"/>
                <a:ea typeface="华文新魏" pitchFamily="2" charset="-122"/>
              </a:rPr>
              <a:t>关系模式</a:t>
            </a:r>
            <a:r>
              <a:rPr kumimoji="1" lang="en-US" altLang="zh-CN" sz="2000" b="0" i="0" u="none" strike="noStrike" kern="0" cap="none" spc="0" normalizeH="0" baseline="0" noProof="0" dirty="0">
                <a:ln>
                  <a:noFill/>
                </a:ln>
                <a:solidFill>
                  <a:srgbClr val="98469E"/>
                </a:solidFill>
                <a:effectLst/>
                <a:uLnTx/>
                <a:uFillTx/>
                <a:latin typeface="Tahoma"/>
                <a:ea typeface="华文新魏" pitchFamily="2" charset="-122"/>
              </a:rPr>
              <a:t>R</a:t>
            </a:r>
            <a:r>
              <a:rPr kumimoji="1" lang="zh-CN" altLang="en-US" sz="2000" kern="0" dirty="0">
                <a:solidFill>
                  <a:srgbClr val="98469E"/>
                </a:solidFill>
                <a:latin typeface="Tahoma"/>
                <a:ea typeface="华文新魏" pitchFamily="2" charset="-122"/>
              </a:rPr>
              <a:t>属于</a:t>
            </a:r>
            <a:r>
              <a:rPr kumimoji="1" lang="en-US" altLang="zh-CN" sz="2000" kern="0" dirty="0">
                <a:solidFill>
                  <a:srgbClr val="98469E"/>
                </a:solidFill>
                <a:latin typeface="Tahoma"/>
                <a:ea typeface="华文新魏" pitchFamily="2" charset="-122"/>
              </a:rPr>
              <a:t>BCNF</a:t>
            </a:r>
            <a:r>
              <a:rPr kumimoji="1" lang="zh-CN" altLang="en-US" sz="2000" kern="0" dirty="0">
                <a:solidFill>
                  <a:srgbClr val="98469E"/>
                </a:solidFill>
                <a:latin typeface="Tahoma"/>
                <a:ea typeface="华文新魏" pitchFamily="2" charset="-122"/>
              </a:rPr>
              <a:t>当且仅当其上的任意一个函数依赖</a:t>
            </a:r>
            <a:r>
              <a:rPr kumimoji="1" lang="en-US" altLang="zh-CN" sz="2000" kern="0" dirty="0">
                <a:solidFill>
                  <a:srgbClr val="98469E"/>
                </a:solidFill>
                <a:latin typeface="Tahoma"/>
                <a:ea typeface="华文新魏" pitchFamily="2" charset="-122"/>
              </a:rPr>
              <a:t>X</a:t>
            </a:r>
            <a:r>
              <a:rPr kumimoji="1" lang="en-US" altLang="zh-CN" sz="2000" kern="0" dirty="0">
                <a:solidFill>
                  <a:srgbClr val="98469E"/>
                </a:solidFill>
                <a:latin typeface="Tahoma"/>
                <a:ea typeface="华文新魏" pitchFamily="2" charset="-122"/>
                <a:sym typeface="Wingdings" pitchFamily="2" charset="2"/>
              </a:rPr>
              <a:t>Y</a:t>
            </a:r>
            <a:r>
              <a:rPr kumimoji="1" lang="zh-CN" altLang="en-US" sz="2000" kern="0" dirty="0">
                <a:solidFill>
                  <a:srgbClr val="98469E"/>
                </a:solidFill>
                <a:latin typeface="Tahoma"/>
                <a:ea typeface="华文新魏" pitchFamily="2" charset="-122"/>
                <a:sym typeface="Wingdings" pitchFamily="2" charset="2"/>
              </a:rPr>
              <a:t>，均</a:t>
            </a:r>
            <a:r>
              <a:rPr kumimoji="1" lang="zh-CN" altLang="en-US" sz="2000" kern="0" dirty="0">
                <a:solidFill>
                  <a:srgbClr val="98469E"/>
                </a:solidFill>
                <a:latin typeface="Tahoma"/>
                <a:ea typeface="华文新魏" pitchFamily="2" charset="-122"/>
              </a:rPr>
              <a:t>至少满足以下条件中的一个：</a:t>
            </a:r>
            <a:endParaRPr kumimoji="1" lang="en-US" altLang="zh-CN" sz="2000" kern="0" dirty="0">
              <a:solidFill>
                <a:srgbClr val="98469E"/>
              </a:solidFill>
              <a:latin typeface="Tahoma"/>
              <a:ea typeface="华文新魏" pitchFamily="2" charset="-122"/>
            </a:endParaRPr>
          </a:p>
          <a:p>
            <a:pPr marL="1200150" lvl="2" indent="-285750" algn="just">
              <a:lnSpc>
                <a:spcPct val="105000"/>
              </a:lnSpc>
              <a:spcBef>
                <a:spcPct val="20000"/>
              </a:spcBef>
              <a:buClr>
                <a:srgbClr val="FF0000"/>
              </a:buClr>
              <a:buSzPct val="55000"/>
              <a:buFont typeface="Wingdings" pitchFamily="2" charset="2"/>
              <a:buChar char="n"/>
              <a:defRPr/>
            </a:pPr>
            <a:r>
              <a:rPr kumimoji="1" lang="zh-CN" altLang="en-US" sz="2000" b="0" i="0" u="none" strike="noStrike" kern="0" cap="none" spc="0" normalizeH="0" baseline="0" noProof="0" dirty="0">
                <a:ln>
                  <a:noFill/>
                </a:ln>
                <a:solidFill>
                  <a:srgbClr val="98469E"/>
                </a:solidFill>
                <a:effectLst/>
                <a:uLnTx/>
                <a:uFillTx/>
                <a:latin typeface="Tahoma"/>
                <a:ea typeface="华文新魏" pitchFamily="2" charset="-122"/>
              </a:rPr>
              <a:t>这个依赖是平凡函数依赖</a:t>
            </a:r>
            <a:endParaRPr kumimoji="1" lang="en-US" altLang="zh-CN" sz="2000" b="0" i="0" u="none" strike="noStrike" kern="0" cap="none" spc="0" normalizeH="0" baseline="0" noProof="0" dirty="0">
              <a:ln>
                <a:noFill/>
              </a:ln>
              <a:solidFill>
                <a:srgbClr val="98469E"/>
              </a:solidFill>
              <a:effectLst/>
              <a:uLnTx/>
              <a:uFillTx/>
              <a:latin typeface="Tahoma"/>
              <a:ea typeface="华文新魏" pitchFamily="2" charset="-122"/>
            </a:endParaRPr>
          </a:p>
          <a:p>
            <a:pPr marL="1200150" lvl="2" indent="-285750" algn="just">
              <a:lnSpc>
                <a:spcPct val="105000"/>
              </a:lnSpc>
              <a:spcBef>
                <a:spcPct val="20000"/>
              </a:spcBef>
              <a:buClr>
                <a:srgbClr val="FF0000"/>
              </a:buClr>
              <a:buSzPct val="55000"/>
              <a:buFont typeface="Wingdings" pitchFamily="2" charset="2"/>
              <a:buChar char="n"/>
              <a:defRPr/>
            </a:pPr>
            <a:r>
              <a:rPr kumimoji="1" lang="en-US" altLang="zh-CN" sz="2000" kern="0" dirty="0">
                <a:solidFill>
                  <a:srgbClr val="98469E"/>
                </a:solidFill>
                <a:latin typeface="Tahoma"/>
                <a:ea typeface="华文新魏" pitchFamily="2" charset="-122"/>
              </a:rPr>
              <a:t>X</a:t>
            </a:r>
            <a:r>
              <a:rPr kumimoji="1" lang="zh-CN" altLang="en-US" sz="2000" kern="0" dirty="0">
                <a:solidFill>
                  <a:srgbClr val="98469E"/>
                </a:solidFill>
                <a:latin typeface="Tahoma"/>
                <a:ea typeface="华文新魏" pitchFamily="2" charset="-122"/>
              </a:rPr>
              <a:t>在</a:t>
            </a:r>
            <a:r>
              <a:rPr kumimoji="1" lang="en-US" altLang="zh-CN" sz="2000" kern="0" dirty="0">
                <a:solidFill>
                  <a:srgbClr val="98469E"/>
                </a:solidFill>
                <a:latin typeface="Tahoma"/>
                <a:ea typeface="华文新魏" pitchFamily="2" charset="-122"/>
              </a:rPr>
              <a:t>R</a:t>
            </a:r>
            <a:r>
              <a:rPr kumimoji="1" lang="zh-CN" altLang="en-US" sz="2000" kern="0" dirty="0">
                <a:solidFill>
                  <a:srgbClr val="98469E"/>
                </a:solidFill>
                <a:latin typeface="Tahoma"/>
                <a:ea typeface="华文新魏" pitchFamily="2" charset="-122"/>
              </a:rPr>
              <a:t>中是超键</a:t>
            </a:r>
            <a:endParaRPr kumimoji="1" lang="en-US" altLang="zh-CN" sz="2000" b="0" i="0" u="none" strike="noStrike" kern="0" cap="none" spc="0" normalizeH="0" baseline="0" noProof="0" dirty="0">
              <a:ln>
                <a:noFill/>
              </a:ln>
              <a:solidFill>
                <a:srgbClr val="98469E"/>
              </a:solidFill>
              <a:effectLst/>
              <a:uLnTx/>
              <a:uFillTx/>
              <a:latin typeface="Tahoma"/>
              <a:ea typeface="华文新魏"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a:xfrm>
            <a:off x="990600" y="152400"/>
            <a:ext cx="7772400" cy="1143000"/>
          </a:xfrm>
        </p:spPr>
        <p:txBody>
          <a:bodyPr vert="horz" wrap="square" lIns="91440" tIns="45720" rIns="91440" bIns="45720" anchor="ctr"/>
          <a:lstStyle/>
          <a:p>
            <a:pPr eaLnBrk="1" hangingPunct="1"/>
            <a:r>
              <a:rPr lang="zh-CN" altLang="en-US" sz="3600" dirty="0"/>
              <a:t>不够完备的定义：</a:t>
            </a:r>
            <a:r>
              <a:rPr lang="en-US" altLang="zh-CN" sz="3600" dirty="0"/>
              <a:t>(BCNF)</a:t>
            </a:r>
          </a:p>
        </p:txBody>
      </p:sp>
      <p:sp>
        <p:nvSpPr>
          <p:cNvPr id="74755" name="Rectangle 3"/>
          <p:cNvSpPr>
            <a:spLocks noGrp="1"/>
          </p:cNvSpPr>
          <p:nvPr>
            <p:ph idx="1"/>
          </p:nvPr>
        </p:nvSpPr>
        <p:spPr>
          <a:xfrm>
            <a:off x="228600" y="1371600"/>
            <a:ext cx="8915400" cy="5486400"/>
          </a:xfrm>
        </p:spPr>
        <p:txBody>
          <a:bodyPr vert="horz" wrap="square" lIns="91440" tIns="45720" rIns="91440" bIns="45720" anchor="t"/>
          <a:lstStyle/>
          <a:p>
            <a:pPr marL="0" indent="0" eaLnBrk="1" hangingPunct="1">
              <a:lnSpc>
                <a:spcPct val="120000"/>
              </a:lnSpc>
              <a:spcBef>
                <a:spcPct val="30000"/>
              </a:spcBef>
              <a:buNone/>
            </a:pPr>
            <a:r>
              <a:rPr lang="zh-CN" altLang="en-US" sz="2400" dirty="0"/>
              <a:t>一个关系满足 </a:t>
            </a:r>
            <a:r>
              <a:rPr lang="en-US" altLang="zh-CN" sz="2400" b="1" dirty="0">
                <a:solidFill>
                  <a:schemeClr val="accent2"/>
                </a:solidFill>
              </a:rPr>
              <a:t>BCNF</a:t>
            </a:r>
            <a:r>
              <a:rPr lang="zh-CN" altLang="en-US" sz="2400" dirty="0"/>
              <a:t>，当且仅当：任一</a:t>
            </a:r>
            <a:r>
              <a:rPr lang="zh-CN" altLang="en-US" sz="2400" dirty="0">
                <a:highlight>
                  <a:srgbClr val="FFFF00"/>
                </a:highlight>
              </a:rPr>
              <a:t>确定因子</a:t>
            </a:r>
            <a:r>
              <a:rPr lang="en-US" altLang="zh-CN" sz="2400" dirty="0">
                <a:highlight>
                  <a:srgbClr val="FFFF00"/>
                </a:highlight>
              </a:rPr>
              <a:t>(determinant)</a:t>
            </a:r>
            <a:r>
              <a:rPr lang="zh-CN" altLang="en-US" sz="2400" dirty="0"/>
              <a:t>都是候选键</a:t>
            </a:r>
            <a:r>
              <a:rPr lang="en-US" altLang="zh-CN" sz="2400" dirty="0"/>
              <a:t>;</a:t>
            </a:r>
            <a:r>
              <a:rPr lang="zh-CN" altLang="en-US" sz="2400" dirty="0"/>
              <a:t>  （</a:t>
            </a:r>
            <a:r>
              <a:rPr lang="zh-CN" altLang="en-US" sz="2400" dirty="0">
                <a:solidFill>
                  <a:schemeClr val="bg1">
                    <a:lumMod val="50000"/>
                  </a:schemeClr>
                </a:solidFill>
              </a:rPr>
              <a:t>需要一个前提假设： 不考虑平凡函数依赖</a:t>
            </a:r>
            <a:r>
              <a:rPr lang="zh-CN" altLang="en-US" sz="2400" dirty="0"/>
              <a:t>）</a:t>
            </a:r>
            <a:endParaRPr lang="en-US" altLang="zh-CN" sz="2400" dirty="0"/>
          </a:p>
          <a:p>
            <a:pPr marL="0" indent="0" eaLnBrk="1" hangingPunct="1">
              <a:lnSpc>
                <a:spcPct val="120000"/>
              </a:lnSpc>
              <a:spcBef>
                <a:spcPct val="30000"/>
              </a:spcBef>
              <a:buNone/>
            </a:pPr>
            <a:endParaRPr lang="en-US" altLang="zh-CN" sz="900" dirty="0"/>
          </a:p>
          <a:p>
            <a:pPr marL="0" indent="0" eaLnBrk="1" hangingPunct="1">
              <a:lnSpc>
                <a:spcPct val="120000"/>
              </a:lnSpc>
              <a:spcBef>
                <a:spcPct val="30000"/>
              </a:spcBef>
              <a:buNone/>
            </a:pPr>
            <a:r>
              <a:rPr lang="zh-CN" altLang="en-US" sz="2400" dirty="0"/>
              <a:t>对关系</a:t>
            </a:r>
            <a:r>
              <a:rPr lang="en-US" altLang="zh-CN" sz="2400" dirty="0"/>
              <a:t>R, FD: X → Y </a:t>
            </a:r>
            <a:r>
              <a:rPr lang="zh-CN" altLang="en-US" sz="2400" dirty="0"/>
              <a:t>，那么</a:t>
            </a:r>
            <a:r>
              <a:rPr lang="en-US" altLang="zh-CN" sz="2400" dirty="0"/>
              <a:t>X</a:t>
            </a:r>
            <a:r>
              <a:rPr lang="zh-CN" altLang="en-US" sz="2400" dirty="0"/>
              <a:t>就为确定因子；</a:t>
            </a:r>
          </a:p>
          <a:p>
            <a:pPr marL="0" indent="0" eaLnBrk="1" hangingPunct="1">
              <a:lnSpc>
                <a:spcPct val="120000"/>
              </a:lnSpc>
              <a:spcBef>
                <a:spcPct val="30000"/>
              </a:spcBef>
              <a:buNone/>
            </a:pPr>
            <a:endParaRPr lang="zh-CN" altLang="en-US" sz="900" dirty="0"/>
          </a:p>
          <a:p>
            <a:pPr marL="0" indent="0" eaLnBrk="1" hangingPunct="1">
              <a:lnSpc>
                <a:spcPct val="120000"/>
              </a:lnSpc>
              <a:spcBef>
                <a:spcPct val="30000"/>
              </a:spcBef>
              <a:buNone/>
            </a:pPr>
            <a:r>
              <a:rPr lang="en-US" altLang="zh-CN" sz="2400" b="1" dirty="0">
                <a:solidFill>
                  <a:srgbClr val="FF0066"/>
                </a:solidFill>
              </a:rPr>
              <a:t>3NF </a:t>
            </a:r>
            <a:r>
              <a:rPr lang="zh-CN" altLang="en-US" sz="2400" b="1" dirty="0">
                <a:solidFill>
                  <a:srgbClr val="FF0066"/>
                </a:solidFill>
              </a:rPr>
              <a:t>和 </a:t>
            </a:r>
            <a:r>
              <a:rPr lang="en-US" altLang="zh-CN" sz="2400" b="1" dirty="0">
                <a:solidFill>
                  <a:srgbClr val="FF0066"/>
                </a:solidFill>
              </a:rPr>
              <a:t>BCNF </a:t>
            </a:r>
            <a:r>
              <a:rPr lang="zh-CN" altLang="en-US" sz="2400" b="1" dirty="0">
                <a:solidFill>
                  <a:srgbClr val="FF0066"/>
                </a:solidFill>
              </a:rPr>
              <a:t>的差异在于：</a:t>
            </a:r>
          </a:p>
          <a:p>
            <a:pPr marL="663575" lvl="1" indent="-374650" eaLnBrk="1" hangingPunct="1">
              <a:lnSpc>
                <a:spcPct val="120000"/>
              </a:lnSpc>
              <a:spcBef>
                <a:spcPct val="30000"/>
              </a:spcBef>
              <a:buClr>
                <a:srgbClr val="FF0066"/>
              </a:buClr>
              <a:buFont typeface="Wingdings" panose="05000000000000000000" pitchFamily="2" charset="2"/>
              <a:buChar char="§"/>
            </a:pPr>
            <a:r>
              <a:rPr lang="zh-CN" altLang="en-US" sz="2400" dirty="0"/>
              <a:t>对</a:t>
            </a:r>
            <a:r>
              <a:rPr lang="en-US" altLang="zh-CN" sz="2400" dirty="0"/>
              <a:t>FD: X → Y</a:t>
            </a:r>
            <a:r>
              <a:rPr lang="zh-CN" altLang="en-US" sz="2400" dirty="0"/>
              <a:t>，如果</a:t>
            </a:r>
            <a:r>
              <a:rPr lang="en-US" altLang="zh-CN" sz="2400" dirty="0"/>
              <a:t>Y</a:t>
            </a:r>
            <a:r>
              <a:rPr lang="zh-CN" altLang="en-US" sz="2400" dirty="0"/>
              <a:t>是一个主键的成员属性，并且</a:t>
            </a:r>
            <a:r>
              <a:rPr lang="en-US" altLang="zh-CN" sz="2400" dirty="0"/>
              <a:t>X</a:t>
            </a:r>
            <a:r>
              <a:rPr lang="zh-CN" altLang="en-US" sz="2400" dirty="0"/>
              <a:t>不是候选键，</a:t>
            </a:r>
            <a:r>
              <a:rPr lang="en-US" altLang="zh-CN" sz="2400" dirty="0"/>
              <a:t>3NF</a:t>
            </a:r>
            <a:r>
              <a:rPr lang="zh-CN" altLang="en-US" sz="2400" dirty="0"/>
              <a:t>对该情况是允许的；</a:t>
            </a:r>
          </a:p>
          <a:p>
            <a:pPr marL="663575" lvl="1" indent="-374650" eaLnBrk="1" hangingPunct="1">
              <a:lnSpc>
                <a:spcPct val="120000"/>
              </a:lnSpc>
              <a:spcBef>
                <a:spcPct val="30000"/>
              </a:spcBef>
              <a:buClr>
                <a:srgbClr val="FF0066"/>
              </a:buClr>
              <a:buFont typeface="Wingdings" panose="05000000000000000000" pitchFamily="2" charset="2"/>
              <a:buChar char="§"/>
            </a:pPr>
            <a:r>
              <a:rPr lang="en-US" altLang="zh-CN" sz="2400" dirty="0"/>
              <a:t>BCNF </a:t>
            </a:r>
            <a:r>
              <a:rPr lang="zh-CN" altLang="en-US" sz="2400" dirty="0"/>
              <a:t>要求</a:t>
            </a:r>
            <a:r>
              <a:rPr lang="en-US" altLang="zh-CN" sz="2400" dirty="0"/>
              <a:t>X</a:t>
            </a:r>
            <a:r>
              <a:rPr lang="zh-CN" altLang="en-US" sz="2400" dirty="0"/>
              <a:t>是一个候选键</a:t>
            </a:r>
            <a:r>
              <a:rPr lang="en-US" altLang="zh-CN" sz="2400" dirty="0"/>
              <a:t>;</a:t>
            </a:r>
          </a:p>
          <a:p>
            <a:pPr marL="0" indent="0" eaLnBrk="1" hangingPunct="1">
              <a:lnSpc>
                <a:spcPct val="120000"/>
              </a:lnSpc>
              <a:spcBef>
                <a:spcPct val="30000"/>
              </a:spcBef>
              <a:buNone/>
            </a:pPr>
            <a:endParaRPr lang="en-US" altLang="zh-CN" sz="1000" dirty="0"/>
          </a:p>
          <a:p>
            <a:pPr marL="0" indent="0" eaLnBrk="1" hangingPunct="1">
              <a:lnSpc>
                <a:spcPct val="120000"/>
              </a:lnSpc>
              <a:spcBef>
                <a:spcPct val="30000"/>
              </a:spcBef>
              <a:buNone/>
            </a:pPr>
            <a:r>
              <a:rPr lang="en-US" altLang="zh-CN" sz="2400" b="1" dirty="0">
                <a:solidFill>
                  <a:srgbClr val="FF0066"/>
                </a:solidFill>
              </a:rPr>
              <a:t>BCNF </a:t>
            </a:r>
            <a:r>
              <a:rPr lang="zh-CN" altLang="en-US" sz="2400" b="1" dirty="0">
                <a:solidFill>
                  <a:srgbClr val="FF0066"/>
                </a:solidFill>
              </a:rPr>
              <a:t>比 </a:t>
            </a:r>
            <a:r>
              <a:rPr lang="en-US" altLang="zh-CN" sz="2400" b="1" dirty="0">
                <a:solidFill>
                  <a:srgbClr val="FF0066"/>
                </a:solidFill>
              </a:rPr>
              <a:t>3NF </a:t>
            </a:r>
            <a:r>
              <a:rPr lang="zh-CN" altLang="en-US" sz="2400" b="1" dirty="0">
                <a:solidFill>
                  <a:srgbClr val="FF0066"/>
                </a:solidFill>
              </a:rPr>
              <a:t>更严格</a:t>
            </a:r>
            <a:r>
              <a:rPr lang="en-US" altLang="zh-CN" sz="2400" dirty="0"/>
              <a:t>.</a:t>
            </a:r>
          </a:p>
        </p:txBody>
      </p:sp>
    </p:spTree>
    <p:extLst>
      <p:ext uri="{BB962C8B-B14F-4D97-AF65-F5344CB8AC3E}">
        <p14:creationId xmlns:p14="http://schemas.microsoft.com/office/powerpoint/2010/main" val="11777005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a:xfrm>
            <a:off x="990600" y="152400"/>
            <a:ext cx="7772400" cy="1143000"/>
          </a:xfrm>
        </p:spPr>
        <p:txBody>
          <a:bodyPr vert="horz" wrap="square" lIns="91440" tIns="45720" rIns="91440" bIns="45720" anchor="ctr"/>
          <a:lstStyle/>
          <a:p>
            <a:pPr eaLnBrk="1" hangingPunct="1"/>
            <a:r>
              <a:rPr lang="zh-CN" altLang="en-US" sz="3600" dirty="0"/>
              <a:t>课后学习：</a:t>
            </a:r>
            <a:r>
              <a:rPr lang="en-US" altLang="zh-CN" sz="3600" dirty="0"/>
              <a:t>BCNF</a:t>
            </a:r>
            <a:r>
              <a:rPr lang="zh-CN" altLang="en-US" sz="3600" dirty="0"/>
              <a:t>例子</a:t>
            </a:r>
          </a:p>
        </p:txBody>
      </p:sp>
      <p:sp>
        <p:nvSpPr>
          <p:cNvPr id="75779" name="Rectangle 3"/>
          <p:cNvSpPr>
            <a:spLocks noGrp="1"/>
          </p:cNvSpPr>
          <p:nvPr>
            <p:ph idx="1"/>
          </p:nvPr>
        </p:nvSpPr>
        <p:spPr>
          <a:xfrm>
            <a:off x="228600" y="1371600"/>
            <a:ext cx="8915400" cy="4648200"/>
          </a:xfrm>
        </p:spPr>
        <p:txBody>
          <a:bodyPr vert="horz" wrap="square" lIns="91440" tIns="45720" rIns="91440" bIns="45720" anchor="t"/>
          <a:lstStyle/>
          <a:p>
            <a:pPr marL="0" indent="0" eaLnBrk="1" hangingPunct="1">
              <a:buNone/>
            </a:pPr>
            <a:endParaRPr lang="en-US" altLang="zh-CN" sz="2400" dirty="0"/>
          </a:p>
          <a:p>
            <a:pPr marL="0" indent="0" eaLnBrk="1" hangingPunct="1">
              <a:buNone/>
            </a:pPr>
            <a:endParaRPr lang="en-US" altLang="zh-CN" sz="2400" dirty="0"/>
          </a:p>
        </p:txBody>
      </p:sp>
      <p:sp>
        <p:nvSpPr>
          <p:cNvPr id="75780" name="Freeform 4"/>
          <p:cNvSpPr/>
          <p:nvPr/>
        </p:nvSpPr>
        <p:spPr>
          <a:xfrm flipH="1">
            <a:off x="1012825" y="2418715"/>
            <a:ext cx="4953000" cy="457200"/>
          </a:xfrm>
          <a:custGeom>
            <a:avLst/>
            <a:gdLst>
              <a:gd name="txL" fmla="*/ 0 w 576"/>
              <a:gd name="txT" fmla="*/ 0 h 288"/>
              <a:gd name="txR" fmla="*/ 576 w 576"/>
              <a:gd name="txB" fmla="*/ 288 h 288"/>
            </a:gdLst>
            <a:ahLst/>
            <a:cxnLst>
              <a:cxn ang="0">
                <a:pos x="0" y="0"/>
              </a:cxn>
              <a:cxn ang="0">
                <a:pos x="0" y="725805000"/>
              </a:cxn>
              <a:cxn ang="0">
                <a:pos x="2147483647" y="725805000"/>
              </a:cxn>
              <a:cxn ang="0">
                <a:pos x="2147483647" y="0"/>
              </a:cxn>
            </a:cxnLst>
            <a:rect l="txL" t="txT" r="txR" b="txB"/>
            <a:pathLst>
              <a:path w="576" h="288">
                <a:moveTo>
                  <a:pt x="0" y="0"/>
                </a:moveTo>
                <a:lnTo>
                  <a:pt x="0" y="288"/>
                </a:lnTo>
                <a:lnTo>
                  <a:pt x="576" y="288"/>
                </a:lnTo>
                <a:lnTo>
                  <a:pt x="576" y="0"/>
                </a:lnTo>
              </a:path>
            </a:pathLst>
          </a:custGeom>
          <a:noFill/>
          <a:ln w="9525" cap="flat" cmpd="sng">
            <a:solidFill>
              <a:schemeClr val="tx1">
                <a:alpha val="100000"/>
              </a:schemeClr>
            </a:solidFill>
            <a:prstDash val="solid"/>
            <a:round/>
            <a:headEnd type="none" w="med" len="med"/>
            <a:tailEnd type="triangle" w="med" len="lg"/>
          </a:ln>
        </p:spPr>
        <p:txBody>
          <a:bodyPr/>
          <a:lstStyle/>
          <a:p>
            <a:endParaRPr lang="zh-CN" altLang="en-US"/>
          </a:p>
        </p:txBody>
      </p:sp>
      <p:sp>
        <p:nvSpPr>
          <p:cNvPr id="75781" name="Line 5"/>
          <p:cNvSpPr/>
          <p:nvPr/>
        </p:nvSpPr>
        <p:spPr>
          <a:xfrm flipV="1">
            <a:off x="4518025" y="3866515"/>
            <a:ext cx="0" cy="4318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75782" name="Line 6"/>
          <p:cNvSpPr/>
          <p:nvPr/>
        </p:nvSpPr>
        <p:spPr>
          <a:xfrm>
            <a:off x="6042025" y="4730115"/>
            <a:ext cx="0" cy="431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5783" name="Text Box 7"/>
          <p:cNvSpPr txBox="1"/>
          <p:nvPr/>
        </p:nvSpPr>
        <p:spPr>
          <a:xfrm>
            <a:off x="22225" y="2571115"/>
            <a:ext cx="655638" cy="420688"/>
          </a:xfrm>
          <a:prstGeom prst="rect">
            <a:avLst/>
          </a:prstGeom>
          <a:noFill/>
          <a:ln w="9525">
            <a:noFill/>
          </a:ln>
        </p:spPr>
        <p:txBody>
          <a:bodyPr wrap="none">
            <a:spAutoFit/>
          </a:bodyPr>
          <a:lstStyle/>
          <a:p>
            <a:pPr>
              <a:lnSpc>
                <a:spcPct val="90000"/>
              </a:lnSpc>
              <a:spcBef>
                <a:spcPct val="20000"/>
              </a:spcBef>
            </a:pPr>
            <a:r>
              <a:rPr lang="en-US" altLang="zh-CN" dirty="0">
                <a:latin typeface="Comic Sans MS" panose="030F0702030302020204" pitchFamily="66" charset="0"/>
              </a:rPr>
              <a:t>fd1</a:t>
            </a:r>
            <a:endParaRPr lang="en-US" altLang="zh-CN" dirty="0">
              <a:latin typeface="Times New Roman" panose="02020603050405020304" pitchFamily="18" charset="0"/>
            </a:endParaRPr>
          </a:p>
        </p:txBody>
      </p:sp>
      <p:graphicFrame>
        <p:nvGraphicFramePr>
          <p:cNvPr id="62502" name="Group 38"/>
          <p:cNvGraphicFramePr>
            <a:graphicFrameLocks noGrp="1"/>
          </p:cNvGraphicFramePr>
          <p:nvPr/>
        </p:nvGraphicFramePr>
        <p:xfrm>
          <a:off x="403225" y="1961515"/>
          <a:ext cx="8077200" cy="457200"/>
        </p:xfrm>
        <a:graphic>
          <a:graphicData uri="http://schemas.openxmlformats.org/drawingml/2006/table">
            <a:tbl>
              <a:tblPr/>
              <a:tblGrid>
                <a:gridCol w="11430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1368425">
                  <a:extLst>
                    <a:ext uri="{9D8B030D-6E8A-4147-A177-3AD203B41FA5}">
                      <a16:colId xmlns:a16="http://schemas.microsoft.com/office/drawing/2014/main" val="20003"/>
                    </a:ext>
                  </a:extLst>
                </a:gridCol>
                <a:gridCol w="1831975">
                  <a:extLst>
                    <a:ext uri="{9D8B030D-6E8A-4147-A177-3AD203B41FA5}">
                      <a16:colId xmlns:a16="http://schemas.microsoft.com/office/drawing/2014/main" val="2000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ClientNo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InterviewDate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InterviwTime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StaffNo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RoomNo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5798" name="Freeform 20"/>
          <p:cNvSpPr/>
          <p:nvPr/>
        </p:nvSpPr>
        <p:spPr>
          <a:xfrm>
            <a:off x="2536825" y="4696778"/>
            <a:ext cx="5105400" cy="457200"/>
          </a:xfrm>
          <a:custGeom>
            <a:avLst/>
            <a:gdLst>
              <a:gd name="txL" fmla="*/ 0 w 576"/>
              <a:gd name="txT" fmla="*/ 0 h 288"/>
              <a:gd name="txR" fmla="*/ 576 w 576"/>
              <a:gd name="txB" fmla="*/ 288 h 288"/>
            </a:gdLst>
            <a:ahLst/>
            <a:cxnLst>
              <a:cxn ang="0">
                <a:pos x="0" y="0"/>
              </a:cxn>
              <a:cxn ang="0">
                <a:pos x="0" y="725805000"/>
              </a:cxn>
              <a:cxn ang="0">
                <a:pos x="2147483647" y="725805000"/>
              </a:cxn>
              <a:cxn ang="0">
                <a:pos x="2147483647" y="0"/>
              </a:cxn>
            </a:cxnLst>
            <a:rect l="txL" t="txT" r="txR" b="txB"/>
            <a:pathLst>
              <a:path w="576" h="288">
                <a:moveTo>
                  <a:pt x="0" y="0"/>
                </a:moveTo>
                <a:lnTo>
                  <a:pt x="0" y="288"/>
                </a:lnTo>
                <a:lnTo>
                  <a:pt x="576" y="288"/>
                </a:lnTo>
                <a:lnTo>
                  <a:pt x="576" y="0"/>
                </a:lnTo>
              </a:path>
            </a:pathLst>
          </a:custGeom>
          <a:noFill/>
          <a:ln w="9525" cap="flat" cmpd="sng">
            <a:solidFill>
              <a:schemeClr val="tx1">
                <a:alpha val="100000"/>
              </a:schemeClr>
            </a:solidFill>
            <a:prstDash val="solid"/>
            <a:round/>
            <a:headEnd type="none" w="med" len="med"/>
            <a:tailEnd type="triangle" w="med" len="lg"/>
          </a:ln>
        </p:spPr>
        <p:txBody>
          <a:bodyPr/>
          <a:lstStyle/>
          <a:p>
            <a:endParaRPr lang="zh-CN" altLang="en-US"/>
          </a:p>
        </p:txBody>
      </p:sp>
      <p:sp>
        <p:nvSpPr>
          <p:cNvPr id="75799" name="Text Box 21"/>
          <p:cNvSpPr txBox="1"/>
          <p:nvPr/>
        </p:nvSpPr>
        <p:spPr>
          <a:xfrm>
            <a:off x="22225" y="3256915"/>
            <a:ext cx="704850" cy="420688"/>
          </a:xfrm>
          <a:prstGeom prst="rect">
            <a:avLst/>
          </a:prstGeom>
          <a:noFill/>
          <a:ln w="9525">
            <a:noFill/>
          </a:ln>
        </p:spPr>
        <p:txBody>
          <a:bodyPr wrap="none">
            <a:spAutoFit/>
          </a:bodyPr>
          <a:lstStyle/>
          <a:p>
            <a:pPr>
              <a:lnSpc>
                <a:spcPct val="90000"/>
              </a:lnSpc>
              <a:spcBef>
                <a:spcPct val="20000"/>
              </a:spcBef>
            </a:pPr>
            <a:r>
              <a:rPr lang="en-US" altLang="zh-CN" dirty="0">
                <a:latin typeface="Comic Sans MS" panose="030F0702030302020204" pitchFamily="66" charset="0"/>
              </a:rPr>
              <a:t>fd2</a:t>
            </a:r>
            <a:endParaRPr lang="en-US" altLang="zh-CN" dirty="0">
              <a:latin typeface="Times New Roman" panose="02020603050405020304" pitchFamily="18" charset="0"/>
            </a:endParaRPr>
          </a:p>
        </p:txBody>
      </p:sp>
      <p:sp>
        <p:nvSpPr>
          <p:cNvPr id="75800" name="Text Box 22"/>
          <p:cNvSpPr txBox="1"/>
          <p:nvPr/>
        </p:nvSpPr>
        <p:spPr>
          <a:xfrm>
            <a:off x="479425" y="1428115"/>
            <a:ext cx="3590925" cy="420688"/>
          </a:xfrm>
          <a:prstGeom prst="rect">
            <a:avLst/>
          </a:prstGeom>
          <a:noFill/>
          <a:ln w="9525">
            <a:noFill/>
          </a:ln>
        </p:spPr>
        <p:txBody>
          <a:bodyPr wrap="none">
            <a:spAutoFit/>
          </a:bodyPr>
          <a:lstStyle/>
          <a:p>
            <a:pPr>
              <a:lnSpc>
                <a:spcPct val="90000"/>
              </a:lnSpc>
              <a:spcBef>
                <a:spcPct val="20000"/>
              </a:spcBef>
            </a:pPr>
            <a:r>
              <a:rPr lang="en-US" altLang="zh-CN" dirty="0">
                <a:latin typeface="Comic Sans MS" panose="030F0702030302020204" pitchFamily="66" charset="0"/>
              </a:rPr>
              <a:t>ClientInterview relation</a:t>
            </a:r>
          </a:p>
        </p:txBody>
      </p:sp>
      <p:sp>
        <p:nvSpPr>
          <p:cNvPr id="75801" name="Text Box 23"/>
          <p:cNvSpPr txBox="1"/>
          <p:nvPr/>
        </p:nvSpPr>
        <p:spPr>
          <a:xfrm>
            <a:off x="762000" y="6172200"/>
            <a:ext cx="6172200" cy="457200"/>
          </a:xfrm>
          <a:prstGeom prst="rect">
            <a:avLst/>
          </a:prstGeom>
          <a:noFill/>
          <a:ln w="9525">
            <a:noFill/>
          </a:ln>
        </p:spPr>
        <p:txBody>
          <a:bodyPr>
            <a:spAutoFit/>
          </a:bodyPr>
          <a:lstStyle/>
          <a:p>
            <a:r>
              <a:rPr lang="en-US" altLang="zh-CN" dirty="0">
                <a:latin typeface="Comic Sans MS" panose="030F0702030302020204" pitchFamily="66" charset="0"/>
              </a:rPr>
              <a:t>The relation is in 3NF but not BCNF.</a:t>
            </a:r>
          </a:p>
        </p:txBody>
      </p:sp>
      <p:sp>
        <p:nvSpPr>
          <p:cNvPr id="75802" name="Line 39"/>
          <p:cNvSpPr/>
          <p:nvPr/>
        </p:nvSpPr>
        <p:spPr>
          <a:xfrm>
            <a:off x="4441825" y="2418715"/>
            <a:ext cx="0" cy="457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5803" name="Line 40"/>
          <p:cNvSpPr/>
          <p:nvPr/>
        </p:nvSpPr>
        <p:spPr>
          <a:xfrm>
            <a:off x="2460625" y="2418715"/>
            <a:ext cx="0" cy="457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5804" name="Line 41"/>
          <p:cNvSpPr/>
          <p:nvPr/>
        </p:nvSpPr>
        <p:spPr>
          <a:xfrm>
            <a:off x="5965825" y="2875915"/>
            <a:ext cx="16002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5805" name="Line 42"/>
          <p:cNvSpPr/>
          <p:nvPr/>
        </p:nvSpPr>
        <p:spPr>
          <a:xfrm>
            <a:off x="7566025" y="2418715"/>
            <a:ext cx="0" cy="457200"/>
          </a:xfrm>
          <a:prstGeom prst="line">
            <a:avLst/>
          </a:prstGeom>
          <a:ln w="9525" cap="flat" cmpd="sng">
            <a:solidFill>
              <a:schemeClr val="tx1"/>
            </a:solidFill>
            <a:prstDash val="solid"/>
            <a:headEnd type="triangle" w="med" len="lg"/>
            <a:tailEnd type="none" w="med" len="med"/>
          </a:ln>
        </p:spPr>
        <p:txBody>
          <a:bodyPr/>
          <a:lstStyle/>
          <a:p>
            <a:endParaRPr lang="zh-CN" altLang="en-US"/>
          </a:p>
        </p:txBody>
      </p:sp>
      <p:sp>
        <p:nvSpPr>
          <p:cNvPr id="75806" name="Freeform 43"/>
          <p:cNvSpPr/>
          <p:nvPr/>
        </p:nvSpPr>
        <p:spPr>
          <a:xfrm flipH="1">
            <a:off x="1012825" y="3180715"/>
            <a:ext cx="6553200" cy="457200"/>
          </a:xfrm>
          <a:custGeom>
            <a:avLst/>
            <a:gdLst>
              <a:gd name="txL" fmla="*/ 0 w 576"/>
              <a:gd name="txT" fmla="*/ 0 h 288"/>
              <a:gd name="txR" fmla="*/ 576 w 576"/>
              <a:gd name="txB" fmla="*/ 288 h 288"/>
            </a:gdLst>
            <a:ahLst/>
            <a:cxnLst>
              <a:cxn ang="0">
                <a:pos x="0" y="0"/>
              </a:cxn>
              <a:cxn ang="0">
                <a:pos x="0" y="725805000"/>
              </a:cxn>
              <a:cxn ang="0">
                <a:pos x="2147483647" y="725805000"/>
              </a:cxn>
              <a:cxn ang="0">
                <a:pos x="2147483647" y="0"/>
              </a:cxn>
            </a:cxnLst>
            <a:rect l="txL" t="txT" r="txR" b="txB"/>
            <a:pathLst>
              <a:path w="576" h="288">
                <a:moveTo>
                  <a:pt x="0" y="0"/>
                </a:moveTo>
                <a:lnTo>
                  <a:pt x="0" y="288"/>
                </a:lnTo>
                <a:lnTo>
                  <a:pt x="576" y="288"/>
                </a:lnTo>
                <a:lnTo>
                  <a:pt x="576" y="0"/>
                </a:lnTo>
              </a:path>
            </a:pathLst>
          </a:custGeom>
          <a:noFill/>
          <a:ln w="9525" cap="flat" cmpd="sng">
            <a:solidFill>
              <a:schemeClr val="tx1">
                <a:alpha val="100000"/>
              </a:schemeClr>
            </a:solidFill>
            <a:prstDash val="solid"/>
            <a:round/>
            <a:headEnd type="none" w="med" len="med"/>
            <a:tailEnd type="triangle" w="med" len="lg"/>
          </a:ln>
        </p:spPr>
        <p:txBody>
          <a:bodyPr/>
          <a:lstStyle/>
          <a:p>
            <a:endParaRPr lang="zh-CN" altLang="en-US"/>
          </a:p>
        </p:txBody>
      </p:sp>
      <p:sp>
        <p:nvSpPr>
          <p:cNvPr id="75807" name="Line 44"/>
          <p:cNvSpPr/>
          <p:nvPr/>
        </p:nvSpPr>
        <p:spPr>
          <a:xfrm>
            <a:off x="4479925" y="3180715"/>
            <a:ext cx="0" cy="457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5808" name="Line 45"/>
          <p:cNvSpPr/>
          <p:nvPr/>
        </p:nvSpPr>
        <p:spPr>
          <a:xfrm>
            <a:off x="2498725" y="3180715"/>
            <a:ext cx="0" cy="457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5809" name="Line 46"/>
          <p:cNvSpPr/>
          <p:nvPr/>
        </p:nvSpPr>
        <p:spPr>
          <a:xfrm>
            <a:off x="6032500" y="3180715"/>
            <a:ext cx="0" cy="457200"/>
          </a:xfrm>
          <a:prstGeom prst="line">
            <a:avLst/>
          </a:prstGeom>
          <a:ln w="9525" cap="flat" cmpd="sng">
            <a:solidFill>
              <a:schemeClr val="tx1"/>
            </a:solidFill>
            <a:prstDash val="solid"/>
            <a:headEnd type="triangle" w="med" len="lg"/>
            <a:tailEnd type="none" w="med" len="med"/>
          </a:ln>
        </p:spPr>
        <p:txBody>
          <a:bodyPr/>
          <a:lstStyle/>
          <a:p>
            <a:endParaRPr lang="zh-CN" altLang="en-US"/>
          </a:p>
        </p:txBody>
      </p:sp>
      <p:sp>
        <p:nvSpPr>
          <p:cNvPr id="75810" name="Text Box 47"/>
          <p:cNvSpPr txBox="1"/>
          <p:nvPr/>
        </p:nvSpPr>
        <p:spPr>
          <a:xfrm>
            <a:off x="1546225" y="4704715"/>
            <a:ext cx="704850" cy="420688"/>
          </a:xfrm>
          <a:prstGeom prst="rect">
            <a:avLst/>
          </a:prstGeom>
          <a:noFill/>
          <a:ln w="9525">
            <a:noFill/>
          </a:ln>
        </p:spPr>
        <p:txBody>
          <a:bodyPr wrap="none">
            <a:spAutoFit/>
          </a:bodyPr>
          <a:lstStyle/>
          <a:p>
            <a:pPr>
              <a:lnSpc>
                <a:spcPct val="90000"/>
              </a:lnSpc>
              <a:spcBef>
                <a:spcPct val="20000"/>
              </a:spcBef>
            </a:pPr>
            <a:r>
              <a:rPr lang="en-US" altLang="zh-CN" dirty="0">
                <a:latin typeface="Comic Sans MS" panose="030F0702030302020204" pitchFamily="66" charset="0"/>
              </a:rPr>
              <a:t>fd4</a:t>
            </a:r>
            <a:endParaRPr lang="en-US" altLang="zh-CN" dirty="0">
              <a:latin typeface="Times New Roman" panose="02020603050405020304" pitchFamily="18" charset="0"/>
            </a:endParaRPr>
          </a:p>
        </p:txBody>
      </p:sp>
      <p:sp>
        <p:nvSpPr>
          <p:cNvPr id="75811" name="Freeform 48"/>
          <p:cNvSpPr/>
          <p:nvPr/>
        </p:nvSpPr>
        <p:spPr>
          <a:xfrm>
            <a:off x="1012825" y="3866515"/>
            <a:ext cx="6553200" cy="457200"/>
          </a:xfrm>
          <a:custGeom>
            <a:avLst/>
            <a:gdLst>
              <a:gd name="txL" fmla="*/ 0 w 576"/>
              <a:gd name="txT" fmla="*/ 0 h 288"/>
              <a:gd name="txR" fmla="*/ 576 w 576"/>
              <a:gd name="txB" fmla="*/ 288 h 288"/>
            </a:gdLst>
            <a:ahLst/>
            <a:cxnLst>
              <a:cxn ang="0">
                <a:pos x="0" y="0"/>
              </a:cxn>
              <a:cxn ang="0">
                <a:pos x="0" y="725805000"/>
              </a:cxn>
              <a:cxn ang="0">
                <a:pos x="2147483647" y="725805000"/>
              </a:cxn>
              <a:cxn ang="0">
                <a:pos x="2147483647" y="0"/>
              </a:cxn>
            </a:cxnLst>
            <a:rect l="txL" t="txT" r="txR" b="txB"/>
            <a:pathLst>
              <a:path w="576" h="288">
                <a:moveTo>
                  <a:pt x="0" y="0"/>
                </a:moveTo>
                <a:lnTo>
                  <a:pt x="0" y="288"/>
                </a:lnTo>
                <a:lnTo>
                  <a:pt x="576" y="288"/>
                </a:lnTo>
                <a:lnTo>
                  <a:pt x="576" y="0"/>
                </a:lnTo>
              </a:path>
            </a:pathLst>
          </a:custGeom>
          <a:noFill/>
          <a:ln w="9525" cap="flat" cmpd="sng">
            <a:solidFill>
              <a:schemeClr val="tx1">
                <a:alpha val="100000"/>
              </a:schemeClr>
            </a:solidFill>
            <a:prstDash val="solid"/>
            <a:round/>
            <a:headEnd type="none" w="med" len="med"/>
            <a:tailEnd type="triangle" w="med" len="lg"/>
          </a:ln>
        </p:spPr>
        <p:txBody>
          <a:bodyPr/>
          <a:lstStyle/>
          <a:p>
            <a:endParaRPr lang="zh-CN" altLang="en-US"/>
          </a:p>
        </p:txBody>
      </p:sp>
      <p:sp>
        <p:nvSpPr>
          <p:cNvPr id="75812" name="Line 50"/>
          <p:cNvSpPr/>
          <p:nvPr/>
        </p:nvSpPr>
        <p:spPr>
          <a:xfrm>
            <a:off x="2493963" y="3866515"/>
            <a:ext cx="0" cy="457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5813" name="Line 51"/>
          <p:cNvSpPr/>
          <p:nvPr/>
        </p:nvSpPr>
        <p:spPr>
          <a:xfrm>
            <a:off x="6027738" y="3866515"/>
            <a:ext cx="0" cy="457200"/>
          </a:xfrm>
          <a:prstGeom prst="line">
            <a:avLst/>
          </a:prstGeom>
          <a:ln w="9525" cap="flat" cmpd="sng">
            <a:solidFill>
              <a:schemeClr val="tx1"/>
            </a:solidFill>
            <a:prstDash val="solid"/>
            <a:headEnd type="triangle" w="med" len="lg"/>
            <a:tailEnd type="none" w="med" len="med"/>
          </a:ln>
        </p:spPr>
        <p:txBody>
          <a:bodyPr/>
          <a:lstStyle/>
          <a:p>
            <a:endParaRPr lang="zh-CN" altLang="en-US"/>
          </a:p>
        </p:txBody>
      </p:sp>
      <p:sp>
        <p:nvSpPr>
          <p:cNvPr id="75814" name="Text Box 52"/>
          <p:cNvSpPr txBox="1"/>
          <p:nvPr/>
        </p:nvSpPr>
        <p:spPr>
          <a:xfrm>
            <a:off x="22225" y="3866515"/>
            <a:ext cx="704850" cy="420688"/>
          </a:xfrm>
          <a:prstGeom prst="rect">
            <a:avLst/>
          </a:prstGeom>
          <a:noFill/>
          <a:ln w="9525">
            <a:noFill/>
          </a:ln>
        </p:spPr>
        <p:txBody>
          <a:bodyPr wrap="none">
            <a:spAutoFit/>
          </a:bodyPr>
          <a:lstStyle/>
          <a:p>
            <a:pPr>
              <a:lnSpc>
                <a:spcPct val="90000"/>
              </a:lnSpc>
              <a:spcBef>
                <a:spcPct val="20000"/>
              </a:spcBef>
            </a:pPr>
            <a:r>
              <a:rPr lang="en-US" altLang="zh-CN" dirty="0">
                <a:latin typeface="Comic Sans MS" panose="030F0702030302020204" pitchFamily="66" charset="0"/>
              </a:rPr>
              <a:t>fd3</a:t>
            </a: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2571424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vert="horz" wrap="square" lIns="91440" tIns="45720" rIns="91440" bIns="45720" anchor="ctr"/>
          <a:lstStyle/>
          <a:p>
            <a:pPr eaLnBrk="1" hangingPunct="1"/>
            <a:r>
              <a:rPr lang="zh-CN" altLang="en-US" dirty="0">
                <a:latin typeface="微软雅黑" panose="020B0503020204020204" charset="-122"/>
                <a:ea typeface="微软雅黑" panose="020B0503020204020204" charset="-122"/>
              </a:rPr>
              <a:t>不正确的数据库设计</a:t>
            </a:r>
          </a:p>
        </p:txBody>
      </p:sp>
      <p:graphicFrame>
        <p:nvGraphicFramePr>
          <p:cNvPr id="151555" name="Group 3"/>
          <p:cNvGraphicFramePr>
            <a:graphicFrameLocks noGrp="1"/>
          </p:cNvGraphicFramePr>
          <p:nvPr/>
        </p:nvGraphicFramePr>
        <p:xfrm>
          <a:off x="569913" y="2414588"/>
          <a:ext cx="8150225" cy="2978175"/>
        </p:xfrm>
        <a:graphic>
          <a:graphicData uri="http://schemas.openxmlformats.org/drawingml/2006/table">
            <a:tbl>
              <a:tblPr/>
              <a:tblGrid>
                <a:gridCol w="669925">
                  <a:extLst>
                    <a:ext uri="{9D8B030D-6E8A-4147-A177-3AD203B41FA5}">
                      <a16:colId xmlns:a16="http://schemas.microsoft.com/office/drawing/2014/main" val="20000"/>
                    </a:ext>
                  </a:extLst>
                </a:gridCol>
                <a:gridCol w="1200150">
                  <a:extLst>
                    <a:ext uri="{9D8B030D-6E8A-4147-A177-3AD203B41FA5}">
                      <a16:colId xmlns:a16="http://schemas.microsoft.com/office/drawing/2014/main" val="20001"/>
                    </a:ext>
                  </a:extLst>
                </a:gridCol>
                <a:gridCol w="638175">
                  <a:extLst>
                    <a:ext uri="{9D8B030D-6E8A-4147-A177-3AD203B41FA5}">
                      <a16:colId xmlns:a16="http://schemas.microsoft.com/office/drawing/2014/main" val="20002"/>
                    </a:ext>
                  </a:extLst>
                </a:gridCol>
                <a:gridCol w="1111250">
                  <a:extLst>
                    <a:ext uri="{9D8B030D-6E8A-4147-A177-3AD203B41FA5}">
                      <a16:colId xmlns:a16="http://schemas.microsoft.com/office/drawing/2014/main" val="20003"/>
                    </a:ext>
                  </a:extLst>
                </a:gridCol>
                <a:gridCol w="1571625">
                  <a:extLst>
                    <a:ext uri="{9D8B030D-6E8A-4147-A177-3AD203B41FA5}">
                      <a16:colId xmlns:a16="http://schemas.microsoft.com/office/drawing/2014/main" val="20004"/>
                    </a:ext>
                  </a:extLst>
                </a:gridCol>
                <a:gridCol w="782637">
                  <a:extLst>
                    <a:ext uri="{9D8B030D-6E8A-4147-A177-3AD203B41FA5}">
                      <a16:colId xmlns:a16="http://schemas.microsoft.com/office/drawing/2014/main" val="20005"/>
                    </a:ext>
                  </a:extLst>
                </a:gridCol>
                <a:gridCol w="963613">
                  <a:extLst>
                    <a:ext uri="{9D8B030D-6E8A-4147-A177-3AD203B41FA5}">
                      <a16:colId xmlns:a16="http://schemas.microsoft.com/office/drawing/2014/main" val="20006"/>
                    </a:ext>
                  </a:extLst>
                </a:gridCol>
                <a:gridCol w="1212850">
                  <a:extLst>
                    <a:ext uri="{9D8B030D-6E8A-4147-A177-3AD203B41FA5}">
                      <a16:colId xmlns:a16="http://schemas.microsoft.com/office/drawing/2014/main" val="20007"/>
                    </a:ext>
                  </a:extLst>
                </a:gridCol>
              </a:tblGrid>
              <a:tr h="335244">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Name</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studentNo</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sex</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birthdate</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deptName</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deptNo</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deptDean</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Address</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58737">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张强</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2008043101</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男</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1990/12/14</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软件学院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01</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林亚平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软件大楼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58737">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汪涵</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2008043214</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1992/02/21</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金融学院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03</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杨胜刚</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红叶楼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9691">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张珊</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2008043332</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1988/07/09</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会计学院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04</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黄立红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逸夫楼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35">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刘丽</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2008043315</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1988/01/29</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会计学院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04</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黄立红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逸夫楼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35">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李娜</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2008043358</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1988/11/13</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软件学院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01</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林亚平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软件大楼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35">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张军</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2008043375</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男</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1988/09/09</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软件学院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01</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林亚平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软件大楼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435">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谢莎</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2008043398</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1988/09/09</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软件学院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01</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林亚平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中宋" panose="02010600040101010101" pitchFamily="2" charset="-122"/>
                          <a:ea typeface="宋体" panose="02010600030101010101" pitchFamily="2" charset="-122"/>
                        </a:rPr>
                        <a:t>软件大楼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3398" name="Rectangle 86"/>
          <p:cNvSpPr/>
          <p:nvPr/>
        </p:nvSpPr>
        <p:spPr>
          <a:xfrm>
            <a:off x="533400" y="1905000"/>
            <a:ext cx="2971800" cy="457200"/>
          </a:xfrm>
          <a:prstGeom prst="rect">
            <a:avLst/>
          </a:prstGeom>
          <a:noFill/>
          <a:ln w="12700">
            <a:noFill/>
          </a:ln>
        </p:spPr>
        <p:txBody>
          <a:bodyPr anchor="ctr">
            <a:spAutoFit/>
          </a:bodyPr>
          <a:lstStyle/>
          <a:p>
            <a:pPr eaLnBrk="0" hangingPunct="0"/>
            <a:r>
              <a:rPr lang="en-US" altLang="zh-CN" dirty="0">
                <a:latin typeface="Times New Roman" panose="02020603050405020304" pitchFamily="18" charset="0"/>
              </a:rPr>
              <a:t>student-department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p:nvPr>
        </p:nvSpPr>
        <p:spPr>
          <a:xfrm>
            <a:off x="876300" y="141605"/>
            <a:ext cx="7772400" cy="1143000"/>
          </a:xfrm>
        </p:spPr>
        <p:txBody>
          <a:bodyPr vert="horz" wrap="square" lIns="91440" tIns="45720" rIns="91440" bIns="45720" anchor="ctr"/>
          <a:lstStyle/>
          <a:p>
            <a:pPr eaLnBrk="1" hangingPunct="1"/>
            <a:r>
              <a:rPr lang="zh-CN" altLang="en-US" sz="3600" dirty="0"/>
              <a:t>课后学习：范式分析例子</a:t>
            </a:r>
          </a:p>
        </p:txBody>
      </p:sp>
      <p:sp>
        <p:nvSpPr>
          <p:cNvPr id="76803" name="Rectangle 3"/>
          <p:cNvSpPr>
            <a:spLocks noGrp="1"/>
          </p:cNvSpPr>
          <p:nvPr>
            <p:ph idx="1"/>
          </p:nvPr>
        </p:nvSpPr>
        <p:spPr>
          <a:xfrm>
            <a:off x="81915" y="1099185"/>
            <a:ext cx="8915400" cy="609600"/>
          </a:xfrm>
        </p:spPr>
        <p:txBody>
          <a:bodyPr vert="horz" wrap="square" lIns="91440" tIns="45720" rIns="91440" bIns="45720" anchor="t"/>
          <a:lstStyle/>
          <a:p>
            <a:pPr marL="0" indent="0" eaLnBrk="1" hangingPunct="1">
              <a:buNone/>
            </a:pPr>
            <a:r>
              <a:rPr lang="en-US" altLang="zh-CN" sz="2400" dirty="0"/>
              <a:t>ClientInterview</a:t>
            </a:r>
          </a:p>
          <a:p>
            <a:pPr marL="0" indent="0" eaLnBrk="1" hangingPunct="1">
              <a:buNone/>
            </a:pPr>
            <a:endParaRPr lang="en-US" altLang="zh-CN" sz="2400" dirty="0"/>
          </a:p>
        </p:txBody>
      </p:sp>
      <p:sp>
        <p:nvSpPr>
          <p:cNvPr id="76804" name="Freeform 4"/>
          <p:cNvSpPr/>
          <p:nvPr/>
        </p:nvSpPr>
        <p:spPr>
          <a:xfrm flipH="1">
            <a:off x="1148715" y="2242185"/>
            <a:ext cx="4953000" cy="304800"/>
          </a:xfrm>
          <a:custGeom>
            <a:avLst/>
            <a:gdLst>
              <a:gd name="txL" fmla="*/ 0 w 576"/>
              <a:gd name="txT" fmla="*/ 0 h 288"/>
              <a:gd name="txR" fmla="*/ 576 w 576"/>
              <a:gd name="txB" fmla="*/ 288 h 288"/>
            </a:gdLst>
            <a:ahLst/>
            <a:cxnLst>
              <a:cxn ang="0">
                <a:pos x="0" y="0"/>
              </a:cxn>
              <a:cxn ang="0">
                <a:pos x="0" y="322580000"/>
              </a:cxn>
              <a:cxn ang="0">
                <a:pos x="2147483647" y="322580000"/>
              </a:cxn>
              <a:cxn ang="0">
                <a:pos x="2147483647" y="0"/>
              </a:cxn>
            </a:cxnLst>
            <a:rect l="txL" t="txT" r="txR" b="txB"/>
            <a:pathLst>
              <a:path w="576" h="288">
                <a:moveTo>
                  <a:pt x="0" y="0"/>
                </a:moveTo>
                <a:lnTo>
                  <a:pt x="0" y="288"/>
                </a:lnTo>
                <a:lnTo>
                  <a:pt x="576" y="288"/>
                </a:lnTo>
                <a:lnTo>
                  <a:pt x="576" y="0"/>
                </a:lnTo>
              </a:path>
            </a:pathLst>
          </a:custGeom>
          <a:noFill/>
          <a:ln w="9525" cap="flat" cmpd="sng">
            <a:solidFill>
              <a:schemeClr val="tx1">
                <a:alpha val="100000"/>
              </a:schemeClr>
            </a:solidFill>
            <a:prstDash val="solid"/>
            <a:round/>
            <a:headEnd type="none" w="med" len="med"/>
            <a:tailEnd type="triangle" w="med" len="lg"/>
          </a:ln>
        </p:spPr>
        <p:txBody>
          <a:bodyPr/>
          <a:lstStyle/>
          <a:p>
            <a:endParaRPr lang="zh-CN" altLang="en-US"/>
          </a:p>
        </p:txBody>
      </p:sp>
      <p:sp>
        <p:nvSpPr>
          <p:cNvPr id="76805" name="Line 5"/>
          <p:cNvSpPr/>
          <p:nvPr/>
        </p:nvSpPr>
        <p:spPr>
          <a:xfrm flipV="1">
            <a:off x="4653915" y="3193098"/>
            <a:ext cx="0" cy="32385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76806" name="Line 6"/>
          <p:cNvSpPr/>
          <p:nvPr/>
        </p:nvSpPr>
        <p:spPr>
          <a:xfrm>
            <a:off x="6101715" y="3675698"/>
            <a:ext cx="0" cy="287337"/>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6807" name="Text Box 7"/>
          <p:cNvSpPr txBox="1"/>
          <p:nvPr/>
        </p:nvSpPr>
        <p:spPr>
          <a:xfrm>
            <a:off x="234315" y="2278698"/>
            <a:ext cx="655638" cy="420687"/>
          </a:xfrm>
          <a:prstGeom prst="rect">
            <a:avLst/>
          </a:prstGeom>
          <a:noFill/>
          <a:ln w="9525">
            <a:noFill/>
          </a:ln>
        </p:spPr>
        <p:txBody>
          <a:bodyPr wrap="none">
            <a:spAutoFit/>
          </a:bodyPr>
          <a:lstStyle/>
          <a:p>
            <a:pPr>
              <a:lnSpc>
                <a:spcPct val="90000"/>
              </a:lnSpc>
              <a:spcBef>
                <a:spcPct val="20000"/>
              </a:spcBef>
            </a:pPr>
            <a:r>
              <a:rPr lang="en-US" altLang="zh-CN" dirty="0">
                <a:latin typeface="Comic Sans MS" panose="030F0702030302020204" pitchFamily="66" charset="0"/>
              </a:rPr>
              <a:t>fd1</a:t>
            </a:r>
            <a:endParaRPr lang="en-US" altLang="zh-CN" dirty="0">
              <a:latin typeface="Times New Roman" panose="02020603050405020304" pitchFamily="18" charset="0"/>
            </a:endParaRPr>
          </a:p>
        </p:txBody>
      </p:sp>
      <p:graphicFrame>
        <p:nvGraphicFramePr>
          <p:cNvPr id="63496" name="Group 8"/>
          <p:cNvGraphicFramePr>
            <a:graphicFrameLocks noGrp="1"/>
          </p:cNvGraphicFramePr>
          <p:nvPr/>
        </p:nvGraphicFramePr>
        <p:xfrm>
          <a:off x="539115" y="1784985"/>
          <a:ext cx="8077200" cy="457200"/>
        </p:xfrm>
        <a:graphic>
          <a:graphicData uri="http://schemas.openxmlformats.org/drawingml/2006/table">
            <a:tbl>
              <a:tblPr/>
              <a:tblGrid>
                <a:gridCol w="11430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1368425">
                  <a:extLst>
                    <a:ext uri="{9D8B030D-6E8A-4147-A177-3AD203B41FA5}">
                      <a16:colId xmlns:a16="http://schemas.microsoft.com/office/drawing/2014/main" val="20003"/>
                    </a:ext>
                  </a:extLst>
                </a:gridCol>
                <a:gridCol w="1831975">
                  <a:extLst>
                    <a:ext uri="{9D8B030D-6E8A-4147-A177-3AD203B41FA5}">
                      <a16:colId xmlns:a16="http://schemas.microsoft.com/office/drawing/2014/main" val="20004"/>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ClientNo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InterviewDate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InterviwTime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StaffNo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RoomNo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22" name="Freeform 22"/>
          <p:cNvSpPr/>
          <p:nvPr/>
        </p:nvSpPr>
        <p:spPr>
          <a:xfrm>
            <a:off x="2596515" y="3642360"/>
            <a:ext cx="5105400" cy="323850"/>
          </a:xfrm>
          <a:custGeom>
            <a:avLst/>
            <a:gdLst>
              <a:gd name="txL" fmla="*/ 0 w 576"/>
              <a:gd name="txT" fmla="*/ 0 h 288"/>
              <a:gd name="txR" fmla="*/ 576 w 576"/>
              <a:gd name="txB" fmla="*/ 288 h 288"/>
            </a:gdLst>
            <a:ahLst/>
            <a:cxnLst>
              <a:cxn ang="0">
                <a:pos x="0" y="0"/>
              </a:cxn>
              <a:cxn ang="0">
                <a:pos x="0" y="364162578"/>
              </a:cxn>
              <a:cxn ang="0">
                <a:pos x="2147483647" y="364162578"/>
              </a:cxn>
              <a:cxn ang="0">
                <a:pos x="2147483647" y="0"/>
              </a:cxn>
            </a:cxnLst>
            <a:rect l="txL" t="txT" r="txR" b="txB"/>
            <a:pathLst>
              <a:path w="576" h="288">
                <a:moveTo>
                  <a:pt x="0" y="0"/>
                </a:moveTo>
                <a:lnTo>
                  <a:pt x="0" y="288"/>
                </a:lnTo>
                <a:lnTo>
                  <a:pt x="576" y="288"/>
                </a:lnTo>
                <a:lnTo>
                  <a:pt x="576" y="0"/>
                </a:lnTo>
              </a:path>
            </a:pathLst>
          </a:custGeom>
          <a:noFill/>
          <a:ln w="9525" cap="flat" cmpd="sng">
            <a:solidFill>
              <a:schemeClr val="tx1">
                <a:alpha val="100000"/>
              </a:schemeClr>
            </a:solidFill>
            <a:prstDash val="solid"/>
            <a:round/>
            <a:headEnd type="none" w="med" len="med"/>
            <a:tailEnd type="triangle" w="med" len="lg"/>
          </a:ln>
        </p:spPr>
        <p:txBody>
          <a:bodyPr/>
          <a:lstStyle/>
          <a:p>
            <a:endParaRPr lang="zh-CN" altLang="en-US"/>
          </a:p>
        </p:txBody>
      </p:sp>
      <p:sp>
        <p:nvSpPr>
          <p:cNvPr id="76823" name="Text Box 23"/>
          <p:cNvSpPr txBox="1"/>
          <p:nvPr/>
        </p:nvSpPr>
        <p:spPr>
          <a:xfrm>
            <a:off x="158115" y="2775585"/>
            <a:ext cx="704850" cy="420688"/>
          </a:xfrm>
          <a:prstGeom prst="rect">
            <a:avLst/>
          </a:prstGeom>
          <a:noFill/>
          <a:ln w="9525">
            <a:noFill/>
          </a:ln>
        </p:spPr>
        <p:txBody>
          <a:bodyPr wrap="none">
            <a:spAutoFit/>
          </a:bodyPr>
          <a:lstStyle/>
          <a:p>
            <a:pPr>
              <a:lnSpc>
                <a:spcPct val="90000"/>
              </a:lnSpc>
              <a:spcBef>
                <a:spcPct val="20000"/>
              </a:spcBef>
            </a:pPr>
            <a:r>
              <a:rPr lang="en-US" altLang="zh-CN" dirty="0">
                <a:latin typeface="Comic Sans MS" panose="030F0702030302020204" pitchFamily="66" charset="0"/>
              </a:rPr>
              <a:t>fd2</a:t>
            </a:r>
            <a:endParaRPr lang="en-US" altLang="zh-CN" dirty="0">
              <a:latin typeface="Times New Roman" panose="02020603050405020304" pitchFamily="18" charset="0"/>
            </a:endParaRPr>
          </a:p>
        </p:txBody>
      </p:sp>
      <p:sp>
        <p:nvSpPr>
          <p:cNvPr id="76824" name="Text Box 25"/>
          <p:cNvSpPr txBox="1"/>
          <p:nvPr/>
        </p:nvSpPr>
        <p:spPr>
          <a:xfrm>
            <a:off x="645795" y="6318250"/>
            <a:ext cx="8233410" cy="460375"/>
          </a:xfrm>
          <a:prstGeom prst="rect">
            <a:avLst/>
          </a:prstGeom>
          <a:noFill/>
          <a:ln w="9525">
            <a:noFill/>
          </a:ln>
        </p:spPr>
        <p:txBody>
          <a:bodyPr wrap="square">
            <a:spAutoFit/>
          </a:bodyPr>
          <a:lstStyle/>
          <a:p>
            <a:r>
              <a:rPr lang="zh-CN" altLang="en-US" b="1" dirty="0">
                <a:solidFill>
                  <a:srgbClr val="FF0000"/>
                </a:solidFill>
                <a:latin typeface="微软雅黑" panose="020B0503020204020204" charset="-122"/>
                <a:ea typeface="微软雅黑" panose="020B0503020204020204" charset="-122"/>
              </a:rPr>
              <a:t>注意：分解以后函数依赖</a:t>
            </a:r>
            <a:r>
              <a:rPr lang="en-US" altLang="zh-CN" b="1" dirty="0">
                <a:solidFill>
                  <a:srgbClr val="FF0000"/>
                </a:solidFill>
                <a:latin typeface="微软雅黑" panose="020B0503020204020204" charset="-122"/>
                <a:ea typeface="微软雅黑" panose="020B0503020204020204" charset="-122"/>
              </a:rPr>
              <a:t> fd2</a:t>
            </a:r>
            <a:r>
              <a:rPr lang="zh-CN" altLang="en-US" b="1" dirty="0">
                <a:solidFill>
                  <a:srgbClr val="FF0000"/>
                </a:solidFill>
                <a:latin typeface="微软雅黑" panose="020B0503020204020204" charset="-122"/>
                <a:ea typeface="微软雅黑" panose="020B0503020204020204" charset="-122"/>
              </a:rPr>
              <a:t>没有被保留下来</a:t>
            </a:r>
            <a:r>
              <a:rPr lang="en-US" altLang="zh-CN" b="1" dirty="0">
                <a:solidFill>
                  <a:srgbClr val="FF0000"/>
                </a:solidFill>
                <a:latin typeface="微软雅黑" panose="020B0503020204020204" charset="-122"/>
                <a:ea typeface="微软雅黑" panose="020B0503020204020204" charset="-122"/>
              </a:rPr>
              <a:t>. </a:t>
            </a:r>
          </a:p>
        </p:txBody>
      </p:sp>
      <p:sp>
        <p:nvSpPr>
          <p:cNvPr id="76825" name="Line 26"/>
          <p:cNvSpPr/>
          <p:nvPr/>
        </p:nvSpPr>
        <p:spPr>
          <a:xfrm>
            <a:off x="4577715" y="2242185"/>
            <a:ext cx="0" cy="287338"/>
          </a:xfrm>
          <a:prstGeom prst="line">
            <a:avLst/>
          </a:prstGeom>
          <a:ln w="44450" cap="flat" cmpd="sng">
            <a:solidFill>
              <a:srgbClr val="0000FF"/>
            </a:solidFill>
            <a:prstDash val="solid"/>
            <a:headEnd type="none" w="med" len="med"/>
            <a:tailEnd type="none" w="med" len="med"/>
          </a:ln>
        </p:spPr>
        <p:txBody>
          <a:bodyPr/>
          <a:lstStyle/>
          <a:p>
            <a:endParaRPr lang="zh-CN" altLang="en-US"/>
          </a:p>
        </p:txBody>
      </p:sp>
      <p:sp>
        <p:nvSpPr>
          <p:cNvPr id="76826" name="Line 27"/>
          <p:cNvSpPr/>
          <p:nvPr/>
        </p:nvSpPr>
        <p:spPr>
          <a:xfrm>
            <a:off x="2596515" y="2242185"/>
            <a:ext cx="0" cy="287338"/>
          </a:xfrm>
          <a:prstGeom prst="line">
            <a:avLst/>
          </a:prstGeom>
          <a:ln w="44450" cap="flat" cmpd="sng">
            <a:solidFill>
              <a:srgbClr val="0000FF"/>
            </a:solidFill>
            <a:prstDash val="solid"/>
            <a:headEnd type="none" w="med" len="med"/>
            <a:tailEnd type="none" w="med" len="med"/>
          </a:ln>
        </p:spPr>
        <p:txBody>
          <a:bodyPr/>
          <a:lstStyle/>
          <a:p>
            <a:endParaRPr lang="zh-CN" altLang="en-US"/>
          </a:p>
        </p:txBody>
      </p:sp>
      <p:sp>
        <p:nvSpPr>
          <p:cNvPr id="76827" name="Line 28"/>
          <p:cNvSpPr/>
          <p:nvPr/>
        </p:nvSpPr>
        <p:spPr>
          <a:xfrm>
            <a:off x="6101715" y="2546985"/>
            <a:ext cx="16002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6828" name="Line 29"/>
          <p:cNvSpPr/>
          <p:nvPr/>
        </p:nvSpPr>
        <p:spPr>
          <a:xfrm>
            <a:off x="7701915" y="2242185"/>
            <a:ext cx="0" cy="287338"/>
          </a:xfrm>
          <a:prstGeom prst="line">
            <a:avLst/>
          </a:prstGeom>
          <a:ln w="9525" cap="flat" cmpd="sng">
            <a:solidFill>
              <a:schemeClr val="tx1"/>
            </a:solidFill>
            <a:prstDash val="solid"/>
            <a:headEnd type="triangle" w="med" len="lg"/>
            <a:tailEnd type="none" w="med" len="med"/>
          </a:ln>
        </p:spPr>
        <p:txBody>
          <a:bodyPr/>
          <a:lstStyle/>
          <a:p>
            <a:endParaRPr lang="zh-CN" altLang="en-US"/>
          </a:p>
        </p:txBody>
      </p:sp>
      <p:sp>
        <p:nvSpPr>
          <p:cNvPr id="76829" name="Freeform 30"/>
          <p:cNvSpPr/>
          <p:nvPr/>
        </p:nvSpPr>
        <p:spPr>
          <a:xfrm flipH="1">
            <a:off x="1148715" y="2699385"/>
            <a:ext cx="6553200" cy="323850"/>
          </a:xfrm>
          <a:custGeom>
            <a:avLst/>
            <a:gdLst>
              <a:gd name="txL" fmla="*/ 0 w 576"/>
              <a:gd name="txT" fmla="*/ 0 h 288"/>
              <a:gd name="txR" fmla="*/ 576 w 576"/>
              <a:gd name="txB" fmla="*/ 288 h 288"/>
            </a:gdLst>
            <a:ahLst/>
            <a:cxnLst>
              <a:cxn ang="0">
                <a:pos x="0" y="0"/>
              </a:cxn>
              <a:cxn ang="0">
                <a:pos x="0" y="364162578"/>
              </a:cxn>
              <a:cxn ang="0">
                <a:pos x="2147483647" y="364162578"/>
              </a:cxn>
              <a:cxn ang="0">
                <a:pos x="2147483647" y="0"/>
              </a:cxn>
            </a:cxnLst>
            <a:rect l="txL" t="txT" r="txR" b="txB"/>
            <a:pathLst>
              <a:path w="576" h="288">
                <a:moveTo>
                  <a:pt x="0" y="0"/>
                </a:moveTo>
                <a:lnTo>
                  <a:pt x="0" y="288"/>
                </a:lnTo>
                <a:lnTo>
                  <a:pt x="576" y="288"/>
                </a:lnTo>
                <a:lnTo>
                  <a:pt x="576" y="0"/>
                </a:lnTo>
              </a:path>
            </a:pathLst>
          </a:custGeom>
          <a:noFill/>
          <a:ln w="9525" cap="flat" cmpd="sng">
            <a:solidFill>
              <a:schemeClr val="tx1">
                <a:alpha val="100000"/>
              </a:schemeClr>
            </a:solidFill>
            <a:prstDash val="solid"/>
            <a:round/>
            <a:headEnd type="none" w="med" len="med"/>
            <a:tailEnd type="triangle" w="med" len="lg"/>
          </a:ln>
        </p:spPr>
        <p:txBody>
          <a:bodyPr/>
          <a:lstStyle/>
          <a:p>
            <a:endParaRPr lang="zh-CN" altLang="en-US"/>
          </a:p>
        </p:txBody>
      </p:sp>
      <p:sp>
        <p:nvSpPr>
          <p:cNvPr id="76830" name="Line 31"/>
          <p:cNvSpPr/>
          <p:nvPr/>
        </p:nvSpPr>
        <p:spPr>
          <a:xfrm>
            <a:off x="4615815" y="2699385"/>
            <a:ext cx="0" cy="32385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6831" name="Line 32"/>
          <p:cNvSpPr/>
          <p:nvPr/>
        </p:nvSpPr>
        <p:spPr>
          <a:xfrm>
            <a:off x="2634615" y="2699385"/>
            <a:ext cx="0" cy="32385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6832" name="Line 33"/>
          <p:cNvSpPr/>
          <p:nvPr/>
        </p:nvSpPr>
        <p:spPr>
          <a:xfrm>
            <a:off x="6168390" y="2699385"/>
            <a:ext cx="0" cy="323850"/>
          </a:xfrm>
          <a:prstGeom prst="line">
            <a:avLst/>
          </a:prstGeom>
          <a:ln w="9525" cap="flat" cmpd="sng">
            <a:solidFill>
              <a:schemeClr val="tx1"/>
            </a:solidFill>
            <a:prstDash val="solid"/>
            <a:headEnd type="triangle" w="med" len="lg"/>
            <a:tailEnd type="none" w="med" len="med"/>
          </a:ln>
        </p:spPr>
        <p:txBody>
          <a:bodyPr/>
          <a:lstStyle/>
          <a:p>
            <a:endParaRPr lang="zh-CN" altLang="en-US"/>
          </a:p>
        </p:txBody>
      </p:sp>
      <p:sp>
        <p:nvSpPr>
          <p:cNvPr id="76833" name="Text Box 34"/>
          <p:cNvSpPr txBox="1"/>
          <p:nvPr/>
        </p:nvSpPr>
        <p:spPr>
          <a:xfrm>
            <a:off x="1682115" y="3650298"/>
            <a:ext cx="704850" cy="420687"/>
          </a:xfrm>
          <a:prstGeom prst="rect">
            <a:avLst/>
          </a:prstGeom>
          <a:noFill/>
          <a:ln w="9525">
            <a:noFill/>
          </a:ln>
        </p:spPr>
        <p:txBody>
          <a:bodyPr wrap="none">
            <a:spAutoFit/>
          </a:bodyPr>
          <a:lstStyle/>
          <a:p>
            <a:pPr>
              <a:lnSpc>
                <a:spcPct val="90000"/>
              </a:lnSpc>
              <a:spcBef>
                <a:spcPct val="20000"/>
              </a:spcBef>
            </a:pPr>
            <a:r>
              <a:rPr lang="en-US" altLang="zh-CN" dirty="0">
                <a:latin typeface="Comic Sans MS" panose="030F0702030302020204" pitchFamily="66" charset="0"/>
              </a:rPr>
              <a:t>fd4</a:t>
            </a:r>
            <a:endParaRPr lang="en-US" altLang="zh-CN" dirty="0">
              <a:latin typeface="Times New Roman" panose="02020603050405020304" pitchFamily="18" charset="0"/>
            </a:endParaRPr>
          </a:p>
        </p:txBody>
      </p:sp>
      <p:sp>
        <p:nvSpPr>
          <p:cNvPr id="76834" name="Freeform 35"/>
          <p:cNvSpPr/>
          <p:nvPr/>
        </p:nvSpPr>
        <p:spPr>
          <a:xfrm>
            <a:off x="1148715" y="3193098"/>
            <a:ext cx="6553200" cy="323850"/>
          </a:xfrm>
          <a:custGeom>
            <a:avLst/>
            <a:gdLst>
              <a:gd name="txL" fmla="*/ 0 w 576"/>
              <a:gd name="txT" fmla="*/ 0 h 288"/>
              <a:gd name="txR" fmla="*/ 576 w 576"/>
              <a:gd name="txB" fmla="*/ 288 h 288"/>
            </a:gdLst>
            <a:ahLst/>
            <a:cxnLst>
              <a:cxn ang="0">
                <a:pos x="0" y="0"/>
              </a:cxn>
              <a:cxn ang="0">
                <a:pos x="0" y="364162578"/>
              </a:cxn>
              <a:cxn ang="0">
                <a:pos x="2147483647" y="364162578"/>
              </a:cxn>
              <a:cxn ang="0">
                <a:pos x="2147483647" y="0"/>
              </a:cxn>
            </a:cxnLst>
            <a:rect l="txL" t="txT" r="txR" b="txB"/>
            <a:pathLst>
              <a:path w="576" h="288">
                <a:moveTo>
                  <a:pt x="0" y="0"/>
                </a:moveTo>
                <a:lnTo>
                  <a:pt x="0" y="288"/>
                </a:lnTo>
                <a:lnTo>
                  <a:pt x="576" y="288"/>
                </a:lnTo>
                <a:lnTo>
                  <a:pt x="576" y="0"/>
                </a:lnTo>
              </a:path>
            </a:pathLst>
          </a:custGeom>
          <a:noFill/>
          <a:ln w="9525" cap="flat" cmpd="sng">
            <a:solidFill>
              <a:schemeClr val="tx1">
                <a:alpha val="100000"/>
              </a:schemeClr>
            </a:solidFill>
            <a:prstDash val="solid"/>
            <a:round/>
            <a:headEnd type="none" w="med" len="med"/>
            <a:tailEnd type="triangle" w="med" len="lg"/>
          </a:ln>
        </p:spPr>
        <p:txBody>
          <a:bodyPr/>
          <a:lstStyle/>
          <a:p>
            <a:endParaRPr lang="zh-CN" altLang="en-US"/>
          </a:p>
        </p:txBody>
      </p:sp>
      <p:sp>
        <p:nvSpPr>
          <p:cNvPr id="76835" name="Line 36"/>
          <p:cNvSpPr/>
          <p:nvPr/>
        </p:nvSpPr>
        <p:spPr>
          <a:xfrm>
            <a:off x="2629853" y="3193098"/>
            <a:ext cx="0" cy="32385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6836" name="Line 37"/>
          <p:cNvSpPr/>
          <p:nvPr/>
        </p:nvSpPr>
        <p:spPr>
          <a:xfrm>
            <a:off x="6163628" y="3193098"/>
            <a:ext cx="0" cy="323850"/>
          </a:xfrm>
          <a:prstGeom prst="line">
            <a:avLst/>
          </a:prstGeom>
          <a:ln w="9525" cap="flat" cmpd="sng">
            <a:solidFill>
              <a:schemeClr val="tx1"/>
            </a:solidFill>
            <a:prstDash val="solid"/>
            <a:headEnd type="triangle" w="med" len="lg"/>
            <a:tailEnd type="none" w="med" len="med"/>
          </a:ln>
        </p:spPr>
        <p:txBody>
          <a:bodyPr/>
          <a:lstStyle/>
          <a:p>
            <a:endParaRPr lang="zh-CN" altLang="en-US"/>
          </a:p>
        </p:txBody>
      </p:sp>
      <p:sp>
        <p:nvSpPr>
          <p:cNvPr id="76837" name="Text Box 38"/>
          <p:cNvSpPr txBox="1"/>
          <p:nvPr/>
        </p:nvSpPr>
        <p:spPr>
          <a:xfrm>
            <a:off x="158115" y="3193098"/>
            <a:ext cx="704850" cy="420687"/>
          </a:xfrm>
          <a:prstGeom prst="rect">
            <a:avLst/>
          </a:prstGeom>
          <a:noFill/>
          <a:ln w="9525">
            <a:noFill/>
          </a:ln>
        </p:spPr>
        <p:txBody>
          <a:bodyPr wrap="none">
            <a:spAutoFit/>
          </a:bodyPr>
          <a:lstStyle/>
          <a:p>
            <a:pPr>
              <a:lnSpc>
                <a:spcPct val="90000"/>
              </a:lnSpc>
              <a:spcBef>
                <a:spcPct val="20000"/>
              </a:spcBef>
            </a:pPr>
            <a:r>
              <a:rPr lang="en-US" altLang="zh-CN" dirty="0">
                <a:latin typeface="Comic Sans MS" panose="030F0702030302020204" pitchFamily="66" charset="0"/>
              </a:rPr>
              <a:t>fd3</a:t>
            </a:r>
            <a:endParaRPr lang="en-US" altLang="zh-CN" dirty="0">
              <a:latin typeface="Times New Roman" panose="02020603050405020304" pitchFamily="18" charset="0"/>
            </a:endParaRPr>
          </a:p>
        </p:txBody>
      </p:sp>
      <p:graphicFrame>
        <p:nvGraphicFramePr>
          <p:cNvPr id="63581" name="Group 93"/>
          <p:cNvGraphicFramePr>
            <a:graphicFrameLocks noGrp="1"/>
          </p:cNvGraphicFramePr>
          <p:nvPr/>
        </p:nvGraphicFramePr>
        <p:xfrm>
          <a:off x="158115" y="4854575"/>
          <a:ext cx="4800600" cy="490220"/>
        </p:xfrm>
        <a:graphic>
          <a:graphicData uri="http://schemas.openxmlformats.org/drawingml/2006/table">
            <a:tbl>
              <a:tblPr/>
              <a:tblGrid>
                <a:gridCol w="996315">
                  <a:extLst>
                    <a:ext uri="{9D8B030D-6E8A-4147-A177-3AD203B41FA5}">
                      <a16:colId xmlns:a16="http://schemas.microsoft.com/office/drawing/2014/main" val="20000"/>
                    </a:ext>
                  </a:extLst>
                </a:gridCol>
                <a:gridCol w="1443990">
                  <a:extLst>
                    <a:ext uri="{9D8B030D-6E8A-4147-A177-3AD203B41FA5}">
                      <a16:colId xmlns:a16="http://schemas.microsoft.com/office/drawing/2014/main" val="20001"/>
                    </a:ext>
                  </a:extLst>
                </a:gridCol>
                <a:gridCol w="1511935">
                  <a:extLst>
                    <a:ext uri="{9D8B030D-6E8A-4147-A177-3AD203B41FA5}">
                      <a16:colId xmlns:a16="http://schemas.microsoft.com/office/drawing/2014/main" val="20002"/>
                    </a:ext>
                  </a:extLst>
                </a:gridCol>
                <a:gridCol w="848360">
                  <a:extLst>
                    <a:ext uri="{9D8B030D-6E8A-4147-A177-3AD203B41FA5}">
                      <a16:colId xmlns:a16="http://schemas.microsoft.com/office/drawing/2014/main" val="20003"/>
                    </a:ext>
                  </a:extLst>
                </a:gridCol>
              </a:tblGrid>
              <a:tr h="49022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ClientNo</a:t>
                      </a:r>
                    </a:p>
                  </a:txBody>
                  <a:tcPr marL="0" marR="0" marT="71755" marB="717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InterviewDate</a:t>
                      </a:r>
                    </a:p>
                  </a:txBody>
                  <a:tcPr marL="0" marR="0" marT="71755" marB="717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InterviwTime</a:t>
                      </a:r>
                    </a:p>
                  </a:txBody>
                  <a:tcPr marL="0" marR="0" marT="71755" marB="717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StaffNo</a:t>
                      </a:r>
                    </a:p>
                  </a:txBody>
                  <a:tcPr marL="0" marR="0" marT="71755" marB="717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63580" name="Group 92"/>
          <p:cNvGraphicFramePr>
            <a:graphicFrameLocks noGrp="1"/>
          </p:cNvGraphicFramePr>
          <p:nvPr/>
        </p:nvGraphicFramePr>
        <p:xfrm>
          <a:off x="5421630" y="4855210"/>
          <a:ext cx="3575685" cy="463550"/>
        </p:xfrm>
        <a:graphic>
          <a:graphicData uri="http://schemas.openxmlformats.org/drawingml/2006/table">
            <a:tbl>
              <a:tblPr/>
              <a:tblGrid>
                <a:gridCol w="976630">
                  <a:extLst>
                    <a:ext uri="{9D8B030D-6E8A-4147-A177-3AD203B41FA5}">
                      <a16:colId xmlns:a16="http://schemas.microsoft.com/office/drawing/2014/main" val="20000"/>
                    </a:ext>
                  </a:extLst>
                </a:gridCol>
                <a:gridCol w="1407160">
                  <a:extLst>
                    <a:ext uri="{9D8B030D-6E8A-4147-A177-3AD203B41FA5}">
                      <a16:colId xmlns:a16="http://schemas.microsoft.com/office/drawing/2014/main" val="20001"/>
                    </a:ext>
                  </a:extLst>
                </a:gridCol>
                <a:gridCol w="1191895">
                  <a:extLst>
                    <a:ext uri="{9D8B030D-6E8A-4147-A177-3AD203B41FA5}">
                      <a16:colId xmlns:a16="http://schemas.microsoft.com/office/drawing/2014/main" val="20002"/>
                    </a:ext>
                  </a:extLst>
                </a:gridCol>
              </a:tblGrid>
              <a:tr h="4635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StaffNo</a:t>
                      </a:r>
                    </a:p>
                  </a:txBody>
                  <a:tcPr marL="0" marR="0"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InterviwDate</a:t>
                      </a:r>
                    </a:p>
                  </a:txBody>
                  <a:tcPr marL="0" marR="0"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RoomNo</a:t>
                      </a:r>
                    </a:p>
                  </a:txBody>
                  <a:tcPr marL="0" marR="0"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60" name="Text Box 94"/>
          <p:cNvSpPr txBox="1"/>
          <p:nvPr/>
        </p:nvSpPr>
        <p:spPr>
          <a:xfrm>
            <a:off x="156210" y="4469765"/>
            <a:ext cx="2439988" cy="457200"/>
          </a:xfrm>
          <a:prstGeom prst="rect">
            <a:avLst/>
          </a:prstGeom>
          <a:noFill/>
          <a:ln w="9525">
            <a:noFill/>
          </a:ln>
        </p:spPr>
        <p:txBody>
          <a:bodyPr wrap="none">
            <a:spAutoFit/>
          </a:bodyPr>
          <a:lstStyle/>
          <a:p>
            <a:r>
              <a:rPr lang="en-US" altLang="zh-CN" dirty="0">
                <a:latin typeface="Times New Roman" panose="02020603050405020304" pitchFamily="18" charset="0"/>
              </a:rPr>
              <a:t>Interview relation:</a:t>
            </a:r>
          </a:p>
        </p:txBody>
      </p:sp>
      <p:sp>
        <p:nvSpPr>
          <p:cNvPr id="76861" name="Text Box 95"/>
          <p:cNvSpPr txBox="1"/>
          <p:nvPr/>
        </p:nvSpPr>
        <p:spPr>
          <a:xfrm>
            <a:off x="5596890" y="4434205"/>
            <a:ext cx="2605405" cy="460375"/>
          </a:xfrm>
          <a:prstGeom prst="rect">
            <a:avLst/>
          </a:prstGeom>
          <a:noFill/>
          <a:ln w="9525">
            <a:noFill/>
          </a:ln>
        </p:spPr>
        <p:txBody>
          <a:bodyPr wrap="none">
            <a:spAutoFit/>
          </a:bodyPr>
          <a:lstStyle/>
          <a:p>
            <a:r>
              <a:rPr lang="en-US" altLang="zh-CN" dirty="0">
                <a:latin typeface="Times New Roman" panose="02020603050405020304" pitchFamily="18" charset="0"/>
              </a:rPr>
              <a:t>StaffRoom relation:</a:t>
            </a:r>
          </a:p>
        </p:txBody>
      </p:sp>
      <p:sp>
        <p:nvSpPr>
          <p:cNvPr id="2" name="Text Box 25"/>
          <p:cNvSpPr txBox="1"/>
          <p:nvPr/>
        </p:nvSpPr>
        <p:spPr>
          <a:xfrm>
            <a:off x="234315" y="4070985"/>
            <a:ext cx="1405890" cy="460375"/>
          </a:xfrm>
          <a:prstGeom prst="rect">
            <a:avLst/>
          </a:prstGeom>
          <a:noFill/>
          <a:ln w="9525">
            <a:noFill/>
          </a:ln>
        </p:spPr>
        <p:txBody>
          <a:bodyPr wrap="square">
            <a:spAutoFit/>
          </a:bodyPr>
          <a:lstStyle/>
          <a:p>
            <a:r>
              <a:rPr lang="zh-CN" altLang="en-US" b="1" dirty="0">
                <a:solidFill>
                  <a:srgbClr val="FF0000"/>
                </a:solidFill>
                <a:latin typeface="微软雅黑" panose="020B0503020204020204" charset="-122"/>
                <a:ea typeface="微软雅黑" panose="020B0503020204020204" charset="-122"/>
              </a:rPr>
              <a:t>分解</a:t>
            </a:r>
            <a:r>
              <a:rPr lang="zh-CN" b="1" dirty="0">
                <a:solidFill>
                  <a:srgbClr val="FF0000"/>
                </a:solidFill>
                <a:latin typeface="微软雅黑" panose="020B0503020204020204" charset="-122"/>
                <a:ea typeface="微软雅黑" panose="020B0503020204020204" charset="-122"/>
              </a:rPr>
              <a:t>成：</a:t>
            </a:r>
          </a:p>
        </p:txBody>
      </p:sp>
      <p:sp>
        <p:nvSpPr>
          <p:cNvPr id="3" name="Text Box 95"/>
          <p:cNvSpPr txBox="1"/>
          <p:nvPr/>
        </p:nvSpPr>
        <p:spPr>
          <a:xfrm>
            <a:off x="81915" y="5615940"/>
            <a:ext cx="4018915" cy="460375"/>
          </a:xfrm>
          <a:prstGeom prst="rect">
            <a:avLst/>
          </a:prstGeom>
          <a:noFill/>
          <a:ln w="9525">
            <a:noFill/>
          </a:ln>
        </p:spPr>
        <p:txBody>
          <a:bodyPr wrap="square">
            <a:spAutoFit/>
          </a:bodyPr>
          <a:lstStyle/>
          <a:p>
            <a:r>
              <a:rPr lang="zh-CN" altLang="en-US" dirty="0">
                <a:solidFill>
                  <a:schemeClr val="tx1"/>
                </a:solidFill>
                <a:latin typeface="微软雅黑" panose="020B0503020204020204" charset="-122"/>
                <a:ea typeface="微软雅黑" panose="020B0503020204020204" charset="-122"/>
              </a:rPr>
              <a:t>从</a:t>
            </a:r>
            <a:r>
              <a:rPr lang="en-US" altLang="zh-CN" dirty="0">
                <a:solidFill>
                  <a:schemeClr val="tx1"/>
                </a:solidFill>
                <a:latin typeface="微软雅黑" panose="020B0503020204020204" charset="-122"/>
                <a:ea typeface="微软雅黑" panose="020B0503020204020204" charset="-122"/>
              </a:rPr>
              <a:t>fd1</a:t>
            </a:r>
            <a:r>
              <a:rPr lang="zh-CN" altLang="en-US" dirty="0">
                <a:solidFill>
                  <a:schemeClr val="tx1"/>
                </a:solidFill>
                <a:latin typeface="微软雅黑" panose="020B0503020204020204" charset="-122"/>
                <a:ea typeface="微软雅黑" panose="020B0503020204020204" charset="-122"/>
              </a:rPr>
              <a:t>和</a:t>
            </a:r>
            <a:r>
              <a:rPr lang="en-US" altLang="zh-CN" dirty="0">
                <a:solidFill>
                  <a:schemeClr val="tx1"/>
                </a:solidFill>
                <a:latin typeface="微软雅黑" panose="020B0503020204020204" charset="-122"/>
                <a:ea typeface="微软雅黑" panose="020B0503020204020204" charset="-122"/>
              </a:rPr>
              <a:t>fd4</a:t>
            </a:r>
            <a:r>
              <a:rPr lang="zh-CN" altLang="en-US" dirty="0">
                <a:solidFill>
                  <a:schemeClr val="tx1"/>
                </a:solidFill>
                <a:latin typeface="微软雅黑" panose="020B0503020204020204" charset="-122"/>
                <a:ea typeface="微软雅黑" panose="020B0503020204020204" charset="-122"/>
              </a:rPr>
              <a:t>来看，违背</a:t>
            </a:r>
            <a:r>
              <a:rPr lang="en-US" altLang="zh-CN" dirty="0">
                <a:solidFill>
                  <a:schemeClr val="tx1"/>
                </a:solidFill>
                <a:latin typeface="微软雅黑" panose="020B0503020204020204" charset="-122"/>
                <a:ea typeface="微软雅黑" panose="020B0503020204020204" charset="-122"/>
              </a:rPr>
              <a:t>2NF:</a:t>
            </a:r>
          </a:p>
        </p:txBody>
      </p:sp>
      <p:grpSp>
        <p:nvGrpSpPr>
          <p:cNvPr id="44" name="组合 43"/>
          <p:cNvGrpSpPr/>
          <p:nvPr/>
        </p:nvGrpSpPr>
        <p:grpSpPr>
          <a:xfrm>
            <a:off x="4199255" y="5504180"/>
            <a:ext cx="4561205" cy="742315"/>
            <a:chOff x="691" y="4284"/>
            <a:chExt cx="9367" cy="1169"/>
          </a:xfrm>
        </p:grpSpPr>
        <p:sp>
          <p:nvSpPr>
            <p:cNvPr id="15" name="矩形 14"/>
            <p:cNvSpPr/>
            <p:nvPr/>
          </p:nvSpPr>
          <p:spPr>
            <a:xfrm>
              <a:off x="692" y="4670"/>
              <a:ext cx="2835" cy="276"/>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6" name="矩形 15"/>
            <p:cNvSpPr/>
            <p:nvPr/>
          </p:nvSpPr>
          <p:spPr>
            <a:xfrm>
              <a:off x="3936" y="4670"/>
              <a:ext cx="6123" cy="276"/>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17" name="直接连接符 16"/>
            <p:cNvCxnSpPr/>
            <p:nvPr/>
          </p:nvCxnSpPr>
          <p:spPr>
            <a:xfrm>
              <a:off x="691" y="5039"/>
              <a:ext cx="2835" cy="0"/>
            </a:xfrm>
            <a:prstGeom prst="line">
              <a:avLst/>
            </a:prstGeom>
            <a:solidFill>
              <a:schemeClr val="accent1"/>
            </a:solidFill>
            <a:ln w="69850" cap="flat" cmpd="sng" algn="ctr">
              <a:solidFill>
                <a:srgbClr val="0000FF"/>
              </a:solidFill>
              <a:prstDash val="solid"/>
              <a:round/>
              <a:headEnd type="none" w="med" len="med"/>
              <a:tailEnd type="none" w="med" len="med"/>
            </a:ln>
          </p:spPr>
        </p:cxnSp>
        <p:sp>
          <p:nvSpPr>
            <p:cNvPr id="18" name="Freeform 22"/>
            <p:cNvSpPr/>
            <p:nvPr/>
          </p:nvSpPr>
          <p:spPr>
            <a:xfrm>
              <a:off x="2493" y="5039"/>
              <a:ext cx="3388" cy="414"/>
            </a:xfrm>
            <a:custGeom>
              <a:avLst/>
              <a:gdLst>
                <a:gd name="txL" fmla="*/ 0 w 576"/>
                <a:gd name="txT" fmla="*/ 0 h 288"/>
                <a:gd name="txR" fmla="*/ 576 w 576"/>
                <a:gd name="txB" fmla="*/ 288 h 288"/>
              </a:gdLst>
              <a:ahLst/>
              <a:cxnLst>
                <a:cxn ang="0">
                  <a:pos x="0" y="0"/>
                </a:cxn>
                <a:cxn ang="0">
                  <a:pos x="0" y="364162578"/>
                </a:cxn>
                <a:cxn ang="0">
                  <a:pos x="2147483647" y="364162578"/>
                </a:cxn>
                <a:cxn ang="0">
                  <a:pos x="2147483647" y="0"/>
                </a:cxn>
              </a:cxnLst>
              <a:rect l="txL" t="txT" r="txR" b="txB"/>
              <a:pathLst>
                <a:path w="576" h="288">
                  <a:moveTo>
                    <a:pt x="0" y="0"/>
                  </a:moveTo>
                  <a:lnTo>
                    <a:pt x="0" y="288"/>
                  </a:lnTo>
                  <a:lnTo>
                    <a:pt x="576" y="288"/>
                  </a:lnTo>
                  <a:lnTo>
                    <a:pt x="576" y="0"/>
                  </a:lnTo>
                </a:path>
              </a:pathLst>
            </a:custGeom>
            <a:noFill/>
            <a:ln w="38100" cap="flat" cmpd="sng">
              <a:solidFill>
                <a:srgbClr val="0000FF">
                  <a:alpha val="100000"/>
                </a:srgbClr>
              </a:solidFill>
              <a:prstDash val="solid"/>
              <a:round/>
              <a:headEnd type="none" w="med" len="med"/>
              <a:tailEnd type="triangle" w="med" len="lg"/>
            </a:ln>
          </p:spPr>
          <p:txBody>
            <a:bodyPr/>
            <a:lstStyle/>
            <a:p>
              <a:endParaRPr lang="zh-CN" altLang="en-US"/>
            </a:p>
          </p:txBody>
        </p:sp>
        <p:cxnSp>
          <p:nvCxnSpPr>
            <p:cNvPr id="19" name="直接连接符 18"/>
            <p:cNvCxnSpPr/>
            <p:nvPr/>
          </p:nvCxnSpPr>
          <p:spPr>
            <a:xfrm>
              <a:off x="3919" y="5039"/>
              <a:ext cx="6123" cy="0"/>
            </a:xfrm>
            <a:prstGeom prst="line">
              <a:avLst/>
            </a:prstGeom>
            <a:solidFill>
              <a:schemeClr val="accent1"/>
            </a:solidFill>
            <a:ln w="69850" cap="flat" cmpd="sng" algn="ctr">
              <a:solidFill>
                <a:srgbClr val="0000FF"/>
              </a:solidFill>
              <a:prstDash val="solid"/>
              <a:round/>
              <a:headEnd type="none" w="med" len="med"/>
              <a:tailEnd type="none" w="med" len="med"/>
            </a:ln>
          </p:spPr>
        </p:cxnSp>
        <p:cxnSp>
          <p:nvCxnSpPr>
            <p:cNvPr id="9" name="直接连接符 8"/>
            <p:cNvCxnSpPr/>
            <p:nvPr/>
          </p:nvCxnSpPr>
          <p:spPr>
            <a:xfrm flipV="1">
              <a:off x="1785" y="4547"/>
              <a:ext cx="1757" cy="0"/>
            </a:xfrm>
            <a:prstGeom prst="line">
              <a:avLst/>
            </a:prstGeom>
            <a:solidFill>
              <a:schemeClr val="accent1"/>
            </a:solidFill>
            <a:ln w="69850" cap="flat" cmpd="sng" algn="ctr">
              <a:solidFill>
                <a:srgbClr val="FF0000"/>
              </a:solidFill>
              <a:prstDash val="solid"/>
              <a:round/>
              <a:headEnd type="none" w="med" len="med"/>
              <a:tailEnd type="none" w="med" len="med"/>
            </a:ln>
          </p:spPr>
        </p:cxnSp>
        <p:cxnSp>
          <p:nvCxnSpPr>
            <p:cNvPr id="21" name="直接箭头连接符 20"/>
            <p:cNvCxnSpPr/>
            <p:nvPr/>
          </p:nvCxnSpPr>
          <p:spPr>
            <a:xfrm flipH="1">
              <a:off x="8106" y="4286"/>
              <a:ext cx="0" cy="398"/>
            </a:xfrm>
            <a:prstGeom prst="straightConnector1">
              <a:avLst/>
            </a:prstGeom>
            <a:solidFill>
              <a:schemeClr val="accent1"/>
            </a:solidFill>
            <a:ln w="38100" cap="flat" cmpd="sng" algn="ctr">
              <a:solidFill>
                <a:srgbClr val="FF0000"/>
              </a:solidFill>
              <a:prstDash val="solid"/>
              <a:round/>
              <a:headEnd type="none" w="med" len="med"/>
              <a:tailEnd type="arrow" w="med" len="med"/>
            </a:ln>
          </p:spPr>
        </p:cxnSp>
        <p:cxnSp>
          <p:nvCxnSpPr>
            <p:cNvPr id="22" name="直接连接符 21"/>
            <p:cNvCxnSpPr/>
            <p:nvPr/>
          </p:nvCxnSpPr>
          <p:spPr>
            <a:xfrm>
              <a:off x="2493" y="4287"/>
              <a:ext cx="5601" cy="0"/>
            </a:xfrm>
            <a:prstGeom prst="line">
              <a:avLst/>
            </a:prstGeom>
            <a:solidFill>
              <a:schemeClr val="accent1"/>
            </a:solidFill>
            <a:ln w="38100" cap="flat" cmpd="sng" algn="ctr">
              <a:solidFill>
                <a:srgbClr val="FF0000"/>
              </a:solidFill>
              <a:prstDash val="solid"/>
              <a:round/>
              <a:headEnd type="none" w="med" len="med"/>
              <a:tailEnd type="none" w="med" len="med"/>
            </a:ln>
          </p:spPr>
        </p:cxnSp>
        <p:cxnSp>
          <p:nvCxnSpPr>
            <p:cNvPr id="23" name="直接连接符 22"/>
            <p:cNvCxnSpPr/>
            <p:nvPr/>
          </p:nvCxnSpPr>
          <p:spPr>
            <a:xfrm flipH="1">
              <a:off x="2504" y="4284"/>
              <a:ext cx="0" cy="230"/>
            </a:xfrm>
            <a:prstGeom prst="line">
              <a:avLst/>
            </a:prstGeom>
            <a:solidFill>
              <a:schemeClr val="accent1"/>
            </a:solidFill>
            <a:ln w="38100" cap="flat" cmpd="sng" algn="ctr">
              <a:solidFill>
                <a:srgbClr val="FF0000"/>
              </a:solidFill>
              <a:prstDash val="solid"/>
              <a:round/>
              <a:headEnd type="none" w="med" len="med"/>
              <a:tailEnd type="none" w="med" len="med"/>
            </a:ln>
          </p:spPr>
        </p:cxnSp>
        <p:sp>
          <p:nvSpPr>
            <p:cNvPr id="60" name="矩形 59"/>
            <p:cNvSpPr/>
            <p:nvPr/>
          </p:nvSpPr>
          <p:spPr>
            <a:xfrm>
              <a:off x="7854" y="4670"/>
              <a:ext cx="567" cy="276"/>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sp>
        <p:nvSpPr>
          <p:cNvPr id="4" name="Line 26"/>
          <p:cNvSpPr/>
          <p:nvPr/>
        </p:nvSpPr>
        <p:spPr>
          <a:xfrm>
            <a:off x="6108065" y="2259330"/>
            <a:ext cx="0" cy="287338"/>
          </a:xfrm>
          <a:prstGeom prst="line">
            <a:avLst/>
          </a:prstGeom>
          <a:ln w="44450" cap="flat" cmpd="sng">
            <a:solidFill>
              <a:srgbClr val="0000FF"/>
            </a:solidFill>
            <a:prstDash val="solid"/>
            <a:headEnd type="none" w="med" len="med"/>
            <a:tailEnd type="none" w="med" len="med"/>
          </a:ln>
        </p:spPr>
        <p:txBody>
          <a:bodyPr/>
          <a:lstStyle/>
          <a:p>
            <a:endParaRPr lang="zh-CN" altLang="en-US"/>
          </a:p>
        </p:txBody>
      </p:sp>
    </p:spTree>
    <p:extLst>
      <p:ext uri="{BB962C8B-B14F-4D97-AF65-F5344CB8AC3E}">
        <p14:creationId xmlns:p14="http://schemas.microsoft.com/office/powerpoint/2010/main" val="8834989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p:nvPr>
        </p:nvSpPr>
        <p:spPr>
          <a:xfrm>
            <a:off x="876300" y="141605"/>
            <a:ext cx="7772400" cy="1143000"/>
          </a:xfrm>
        </p:spPr>
        <p:txBody>
          <a:bodyPr vert="horz" wrap="square" lIns="91440" tIns="45720" rIns="91440" bIns="45720" anchor="ctr"/>
          <a:lstStyle/>
          <a:p>
            <a:pPr eaLnBrk="1" hangingPunct="1"/>
            <a:r>
              <a:rPr lang="zh-CN" altLang="en-US" sz="3600" dirty="0"/>
              <a:t>课后学习：满足</a:t>
            </a:r>
            <a:r>
              <a:rPr lang="en-US" altLang="zh-CN" sz="3600" dirty="0"/>
              <a:t>3NF</a:t>
            </a:r>
            <a:r>
              <a:rPr lang="zh-CN" altLang="en-US" sz="3600" dirty="0"/>
              <a:t>但是不满足</a:t>
            </a:r>
            <a:r>
              <a:rPr lang="en-US" altLang="zh-CN" sz="3600" dirty="0"/>
              <a:t>BCNF</a:t>
            </a:r>
            <a:r>
              <a:rPr lang="zh-CN" altLang="en-US" sz="3600" dirty="0"/>
              <a:t>的例子</a:t>
            </a:r>
            <a:endParaRPr lang="en-US" altLang="zh-CN" sz="3600" dirty="0"/>
          </a:p>
        </p:txBody>
      </p:sp>
      <p:sp>
        <p:nvSpPr>
          <p:cNvPr id="76803" name="Rectangle 3"/>
          <p:cNvSpPr>
            <a:spLocks noGrp="1"/>
          </p:cNvSpPr>
          <p:nvPr>
            <p:ph idx="1"/>
          </p:nvPr>
        </p:nvSpPr>
        <p:spPr>
          <a:xfrm>
            <a:off x="81915" y="1099185"/>
            <a:ext cx="8915400" cy="609600"/>
          </a:xfrm>
        </p:spPr>
        <p:txBody>
          <a:bodyPr vert="horz" wrap="square" lIns="91440" tIns="45720" rIns="91440" bIns="45720" anchor="t"/>
          <a:lstStyle/>
          <a:p>
            <a:pPr marL="0" indent="0" eaLnBrk="1" hangingPunct="1">
              <a:buNone/>
            </a:pPr>
            <a:r>
              <a:rPr lang="en-US" altLang="zh-CN" sz="2400" dirty="0"/>
              <a:t>ClientInterview</a:t>
            </a:r>
          </a:p>
          <a:p>
            <a:pPr marL="0" indent="0" eaLnBrk="1" hangingPunct="1">
              <a:buNone/>
            </a:pPr>
            <a:endParaRPr lang="en-US" altLang="zh-CN" sz="2400" dirty="0"/>
          </a:p>
        </p:txBody>
      </p:sp>
      <p:sp>
        <p:nvSpPr>
          <p:cNvPr id="76804" name="Freeform 4"/>
          <p:cNvSpPr/>
          <p:nvPr/>
        </p:nvSpPr>
        <p:spPr>
          <a:xfrm flipH="1">
            <a:off x="1148715" y="2242185"/>
            <a:ext cx="4953000" cy="304800"/>
          </a:xfrm>
          <a:custGeom>
            <a:avLst/>
            <a:gdLst>
              <a:gd name="txL" fmla="*/ 0 w 576"/>
              <a:gd name="txT" fmla="*/ 0 h 288"/>
              <a:gd name="txR" fmla="*/ 576 w 576"/>
              <a:gd name="txB" fmla="*/ 288 h 288"/>
            </a:gdLst>
            <a:ahLst/>
            <a:cxnLst>
              <a:cxn ang="0">
                <a:pos x="0" y="0"/>
              </a:cxn>
              <a:cxn ang="0">
                <a:pos x="0" y="322580000"/>
              </a:cxn>
              <a:cxn ang="0">
                <a:pos x="2147483647" y="322580000"/>
              </a:cxn>
              <a:cxn ang="0">
                <a:pos x="2147483647" y="0"/>
              </a:cxn>
            </a:cxnLst>
            <a:rect l="txL" t="txT" r="txR" b="txB"/>
            <a:pathLst>
              <a:path w="576" h="288">
                <a:moveTo>
                  <a:pt x="0" y="0"/>
                </a:moveTo>
                <a:lnTo>
                  <a:pt x="0" y="288"/>
                </a:lnTo>
                <a:lnTo>
                  <a:pt x="576" y="288"/>
                </a:lnTo>
                <a:lnTo>
                  <a:pt x="576" y="0"/>
                </a:lnTo>
              </a:path>
            </a:pathLst>
          </a:custGeom>
          <a:noFill/>
          <a:ln w="9525" cap="flat" cmpd="sng">
            <a:solidFill>
              <a:schemeClr val="tx1">
                <a:alpha val="100000"/>
              </a:schemeClr>
            </a:solidFill>
            <a:prstDash val="solid"/>
            <a:round/>
            <a:headEnd type="none" w="med" len="med"/>
            <a:tailEnd type="triangle" w="med" len="lg"/>
          </a:ln>
        </p:spPr>
        <p:txBody>
          <a:bodyPr/>
          <a:lstStyle/>
          <a:p>
            <a:endParaRPr lang="zh-CN" altLang="en-US"/>
          </a:p>
        </p:txBody>
      </p:sp>
      <p:sp>
        <p:nvSpPr>
          <p:cNvPr id="76805" name="Line 5"/>
          <p:cNvSpPr/>
          <p:nvPr/>
        </p:nvSpPr>
        <p:spPr>
          <a:xfrm flipV="1">
            <a:off x="4653915" y="3193098"/>
            <a:ext cx="0" cy="32385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76806" name="Line 6"/>
          <p:cNvSpPr/>
          <p:nvPr/>
        </p:nvSpPr>
        <p:spPr>
          <a:xfrm>
            <a:off x="6101715" y="3675698"/>
            <a:ext cx="0" cy="287337"/>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6807" name="Text Box 7"/>
          <p:cNvSpPr txBox="1"/>
          <p:nvPr/>
        </p:nvSpPr>
        <p:spPr>
          <a:xfrm>
            <a:off x="234315" y="2278698"/>
            <a:ext cx="655638" cy="420687"/>
          </a:xfrm>
          <a:prstGeom prst="rect">
            <a:avLst/>
          </a:prstGeom>
          <a:noFill/>
          <a:ln w="9525">
            <a:noFill/>
          </a:ln>
        </p:spPr>
        <p:txBody>
          <a:bodyPr wrap="none">
            <a:spAutoFit/>
          </a:bodyPr>
          <a:lstStyle/>
          <a:p>
            <a:pPr>
              <a:lnSpc>
                <a:spcPct val="90000"/>
              </a:lnSpc>
              <a:spcBef>
                <a:spcPct val="20000"/>
              </a:spcBef>
            </a:pPr>
            <a:r>
              <a:rPr lang="en-US" altLang="zh-CN" dirty="0">
                <a:latin typeface="Comic Sans MS" panose="030F0702030302020204" pitchFamily="66" charset="0"/>
              </a:rPr>
              <a:t>fd1</a:t>
            </a:r>
            <a:endParaRPr lang="en-US" altLang="zh-CN" dirty="0">
              <a:latin typeface="Times New Roman" panose="02020603050405020304" pitchFamily="18" charset="0"/>
            </a:endParaRPr>
          </a:p>
        </p:txBody>
      </p:sp>
      <p:graphicFrame>
        <p:nvGraphicFramePr>
          <p:cNvPr id="63496" name="Group 8"/>
          <p:cNvGraphicFramePr>
            <a:graphicFrameLocks noGrp="1"/>
          </p:cNvGraphicFramePr>
          <p:nvPr/>
        </p:nvGraphicFramePr>
        <p:xfrm>
          <a:off x="539115" y="1784985"/>
          <a:ext cx="8077200" cy="457200"/>
        </p:xfrm>
        <a:graphic>
          <a:graphicData uri="http://schemas.openxmlformats.org/drawingml/2006/table">
            <a:tbl>
              <a:tblPr/>
              <a:tblGrid>
                <a:gridCol w="11430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1368425">
                  <a:extLst>
                    <a:ext uri="{9D8B030D-6E8A-4147-A177-3AD203B41FA5}">
                      <a16:colId xmlns:a16="http://schemas.microsoft.com/office/drawing/2014/main" val="20003"/>
                    </a:ext>
                  </a:extLst>
                </a:gridCol>
                <a:gridCol w="1831975">
                  <a:extLst>
                    <a:ext uri="{9D8B030D-6E8A-4147-A177-3AD203B41FA5}">
                      <a16:colId xmlns:a16="http://schemas.microsoft.com/office/drawing/2014/main" val="2000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ClientNo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InterviewDate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InterviwTime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StaffNo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RoomNo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22" name="Freeform 22"/>
          <p:cNvSpPr/>
          <p:nvPr/>
        </p:nvSpPr>
        <p:spPr>
          <a:xfrm>
            <a:off x="2596515" y="3642360"/>
            <a:ext cx="5105400" cy="323850"/>
          </a:xfrm>
          <a:custGeom>
            <a:avLst/>
            <a:gdLst>
              <a:gd name="txL" fmla="*/ 0 w 576"/>
              <a:gd name="txT" fmla="*/ 0 h 288"/>
              <a:gd name="txR" fmla="*/ 576 w 576"/>
              <a:gd name="txB" fmla="*/ 288 h 288"/>
            </a:gdLst>
            <a:ahLst/>
            <a:cxnLst>
              <a:cxn ang="0">
                <a:pos x="0" y="0"/>
              </a:cxn>
              <a:cxn ang="0">
                <a:pos x="0" y="364162578"/>
              </a:cxn>
              <a:cxn ang="0">
                <a:pos x="2147483647" y="364162578"/>
              </a:cxn>
              <a:cxn ang="0">
                <a:pos x="2147483647" y="0"/>
              </a:cxn>
            </a:cxnLst>
            <a:rect l="txL" t="txT" r="txR" b="txB"/>
            <a:pathLst>
              <a:path w="576" h="288">
                <a:moveTo>
                  <a:pt x="0" y="0"/>
                </a:moveTo>
                <a:lnTo>
                  <a:pt x="0" y="288"/>
                </a:lnTo>
                <a:lnTo>
                  <a:pt x="576" y="288"/>
                </a:lnTo>
                <a:lnTo>
                  <a:pt x="576" y="0"/>
                </a:lnTo>
              </a:path>
            </a:pathLst>
          </a:custGeom>
          <a:noFill/>
          <a:ln w="9525" cap="flat" cmpd="sng">
            <a:solidFill>
              <a:schemeClr val="tx1">
                <a:alpha val="100000"/>
              </a:schemeClr>
            </a:solidFill>
            <a:prstDash val="solid"/>
            <a:round/>
            <a:headEnd type="none" w="med" len="med"/>
            <a:tailEnd type="triangle" w="med" len="lg"/>
          </a:ln>
        </p:spPr>
        <p:txBody>
          <a:bodyPr/>
          <a:lstStyle/>
          <a:p>
            <a:endParaRPr lang="zh-CN" altLang="en-US"/>
          </a:p>
        </p:txBody>
      </p:sp>
      <p:sp>
        <p:nvSpPr>
          <p:cNvPr id="76823" name="Text Box 23"/>
          <p:cNvSpPr txBox="1"/>
          <p:nvPr/>
        </p:nvSpPr>
        <p:spPr>
          <a:xfrm>
            <a:off x="158115" y="2775585"/>
            <a:ext cx="704850" cy="420688"/>
          </a:xfrm>
          <a:prstGeom prst="rect">
            <a:avLst/>
          </a:prstGeom>
          <a:noFill/>
          <a:ln w="9525">
            <a:noFill/>
          </a:ln>
        </p:spPr>
        <p:txBody>
          <a:bodyPr wrap="none">
            <a:spAutoFit/>
          </a:bodyPr>
          <a:lstStyle/>
          <a:p>
            <a:pPr>
              <a:lnSpc>
                <a:spcPct val="90000"/>
              </a:lnSpc>
              <a:spcBef>
                <a:spcPct val="20000"/>
              </a:spcBef>
            </a:pPr>
            <a:r>
              <a:rPr lang="en-US" altLang="zh-CN" dirty="0">
                <a:latin typeface="Comic Sans MS" panose="030F0702030302020204" pitchFamily="66" charset="0"/>
              </a:rPr>
              <a:t>fd2</a:t>
            </a:r>
            <a:endParaRPr lang="en-US" altLang="zh-CN" dirty="0">
              <a:latin typeface="Times New Roman" panose="02020603050405020304" pitchFamily="18" charset="0"/>
            </a:endParaRPr>
          </a:p>
        </p:txBody>
      </p:sp>
      <p:sp>
        <p:nvSpPr>
          <p:cNvPr id="76824" name="Text Box 25"/>
          <p:cNvSpPr txBox="1"/>
          <p:nvPr/>
        </p:nvSpPr>
        <p:spPr>
          <a:xfrm>
            <a:off x="645795" y="6348095"/>
            <a:ext cx="8233410" cy="460375"/>
          </a:xfrm>
          <a:prstGeom prst="rect">
            <a:avLst/>
          </a:prstGeom>
          <a:noFill/>
          <a:ln w="9525">
            <a:noFill/>
          </a:ln>
        </p:spPr>
        <p:txBody>
          <a:bodyPr wrap="square">
            <a:spAutoFit/>
          </a:bodyPr>
          <a:lstStyle/>
          <a:p>
            <a:r>
              <a:rPr lang="zh-CN" altLang="en-US" b="1" dirty="0">
                <a:solidFill>
                  <a:srgbClr val="FF0000"/>
                </a:solidFill>
                <a:latin typeface="微软雅黑" panose="020B0503020204020204" charset="-122"/>
                <a:ea typeface="微软雅黑" panose="020B0503020204020204" charset="-122"/>
              </a:rPr>
              <a:t>注意：分解以后函数依赖</a:t>
            </a:r>
            <a:r>
              <a:rPr lang="en-US" altLang="zh-CN" b="1" dirty="0">
                <a:solidFill>
                  <a:srgbClr val="FF0000"/>
                </a:solidFill>
                <a:latin typeface="微软雅黑" panose="020B0503020204020204" charset="-122"/>
                <a:ea typeface="微软雅黑" panose="020B0503020204020204" charset="-122"/>
              </a:rPr>
              <a:t> fd2</a:t>
            </a:r>
            <a:r>
              <a:rPr lang="zh-CN" altLang="en-US" b="1" dirty="0">
                <a:solidFill>
                  <a:srgbClr val="FF0000"/>
                </a:solidFill>
                <a:latin typeface="微软雅黑" panose="020B0503020204020204" charset="-122"/>
                <a:ea typeface="微软雅黑" panose="020B0503020204020204" charset="-122"/>
              </a:rPr>
              <a:t>没有被保留下来</a:t>
            </a:r>
            <a:r>
              <a:rPr lang="en-US" altLang="zh-CN" b="1" dirty="0">
                <a:solidFill>
                  <a:srgbClr val="FF0000"/>
                </a:solidFill>
                <a:latin typeface="微软雅黑" panose="020B0503020204020204" charset="-122"/>
                <a:ea typeface="微软雅黑" panose="020B0503020204020204" charset="-122"/>
              </a:rPr>
              <a:t>. </a:t>
            </a:r>
          </a:p>
        </p:txBody>
      </p:sp>
      <p:sp>
        <p:nvSpPr>
          <p:cNvPr id="76825" name="Line 26"/>
          <p:cNvSpPr/>
          <p:nvPr/>
        </p:nvSpPr>
        <p:spPr>
          <a:xfrm>
            <a:off x="4577715" y="2242185"/>
            <a:ext cx="0" cy="287338"/>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6826" name="Line 27"/>
          <p:cNvSpPr/>
          <p:nvPr/>
        </p:nvSpPr>
        <p:spPr>
          <a:xfrm>
            <a:off x="2596515" y="2242185"/>
            <a:ext cx="0" cy="287338"/>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6827" name="Line 28"/>
          <p:cNvSpPr/>
          <p:nvPr/>
        </p:nvSpPr>
        <p:spPr>
          <a:xfrm>
            <a:off x="6101715" y="2546985"/>
            <a:ext cx="16002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6828" name="Line 29"/>
          <p:cNvSpPr/>
          <p:nvPr/>
        </p:nvSpPr>
        <p:spPr>
          <a:xfrm>
            <a:off x="7701915" y="2242185"/>
            <a:ext cx="0" cy="287338"/>
          </a:xfrm>
          <a:prstGeom prst="line">
            <a:avLst/>
          </a:prstGeom>
          <a:ln w="9525" cap="flat" cmpd="sng">
            <a:solidFill>
              <a:schemeClr val="tx1"/>
            </a:solidFill>
            <a:prstDash val="solid"/>
            <a:headEnd type="triangle" w="med" len="lg"/>
            <a:tailEnd type="none" w="med" len="med"/>
          </a:ln>
        </p:spPr>
        <p:txBody>
          <a:bodyPr/>
          <a:lstStyle/>
          <a:p>
            <a:endParaRPr lang="zh-CN" altLang="en-US"/>
          </a:p>
        </p:txBody>
      </p:sp>
      <p:sp>
        <p:nvSpPr>
          <p:cNvPr id="76829" name="Freeform 30"/>
          <p:cNvSpPr/>
          <p:nvPr/>
        </p:nvSpPr>
        <p:spPr>
          <a:xfrm flipH="1">
            <a:off x="1148715" y="2699385"/>
            <a:ext cx="6553200" cy="323850"/>
          </a:xfrm>
          <a:custGeom>
            <a:avLst/>
            <a:gdLst>
              <a:gd name="txL" fmla="*/ 0 w 576"/>
              <a:gd name="txT" fmla="*/ 0 h 288"/>
              <a:gd name="txR" fmla="*/ 576 w 576"/>
              <a:gd name="txB" fmla="*/ 288 h 288"/>
            </a:gdLst>
            <a:ahLst/>
            <a:cxnLst>
              <a:cxn ang="0">
                <a:pos x="0" y="0"/>
              </a:cxn>
              <a:cxn ang="0">
                <a:pos x="0" y="364162578"/>
              </a:cxn>
              <a:cxn ang="0">
                <a:pos x="2147483647" y="364162578"/>
              </a:cxn>
              <a:cxn ang="0">
                <a:pos x="2147483647" y="0"/>
              </a:cxn>
            </a:cxnLst>
            <a:rect l="txL" t="txT" r="txR" b="txB"/>
            <a:pathLst>
              <a:path w="576" h="288">
                <a:moveTo>
                  <a:pt x="0" y="0"/>
                </a:moveTo>
                <a:lnTo>
                  <a:pt x="0" y="288"/>
                </a:lnTo>
                <a:lnTo>
                  <a:pt x="576" y="288"/>
                </a:lnTo>
                <a:lnTo>
                  <a:pt x="576" y="0"/>
                </a:lnTo>
              </a:path>
            </a:pathLst>
          </a:custGeom>
          <a:noFill/>
          <a:ln w="9525" cap="flat" cmpd="sng">
            <a:solidFill>
              <a:schemeClr val="tx1">
                <a:alpha val="100000"/>
              </a:schemeClr>
            </a:solidFill>
            <a:prstDash val="solid"/>
            <a:round/>
            <a:headEnd type="none" w="med" len="med"/>
            <a:tailEnd type="triangle" w="med" len="lg"/>
          </a:ln>
        </p:spPr>
        <p:txBody>
          <a:bodyPr/>
          <a:lstStyle/>
          <a:p>
            <a:endParaRPr lang="zh-CN" altLang="en-US"/>
          </a:p>
        </p:txBody>
      </p:sp>
      <p:sp>
        <p:nvSpPr>
          <p:cNvPr id="76830" name="Line 31"/>
          <p:cNvSpPr/>
          <p:nvPr/>
        </p:nvSpPr>
        <p:spPr>
          <a:xfrm>
            <a:off x="4615815" y="2699385"/>
            <a:ext cx="0" cy="32385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6831" name="Line 32"/>
          <p:cNvSpPr/>
          <p:nvPr/>
        </p:nvSpPr>
        <p:spPr>
          <a:xfrm>
            <a:off x="2634615" y="2699385"/>
            <a:ext cx="0" cy="32385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6832" name="Line 33"/>
          <p:cNvSpPr/>
          <p:nvPr/>
        </p:nvSpPr>
        <p:spPr>
          <a:xfrm>
            <a:off x="6168390" y="2699385"/>
            <a:ext cx="0" cy="323850"/>
          </a:xfrm>
          <a:prstGeom prst="line">
            <a:avLst/>
          </a:prstGeom>
          <a:ln w="9525" cap="flat" cmpd="sng">
            <a:solidFill>
              <a:schemeClr val="tx1"/>
            </a:solidFill>
            <a:prstDash val="solid"/>
            <a:headEnd type="triangle" w="med" len="lg"/>
            <a:tailEnd type="none" w="med" len="med"/>
          </a:ln>
        </p:spPr>
        <p:txBody>
          <a:bodyPr/>
          <a:lstStyle/>
          <a:p>
            <a:endParaRPr lang="zh-CN" altLang="en-US"/>
          </a:p>
        </p:txBody>
      </p:sp>
      <p:sp>
        <p:nvSpPr>
          <p:cNvPr id="76833" name="Text Box 34"/>
          <p:cNvSpPr txBox="1"/>
          <p:nvPr/>
        </p:nvSpPr>
        <p:spPr>
          <a:xfrm>
            <a:off x="1682115" y="3650298"/>
            <a:ext cx="704850" cy="420687"/>
          </a:xfrm>
          <a:prstGeom prst="rect">
            <a:avLst/>
          </a:prstGeom>
          <a:noFill/>
          <a:ln w="9525">
            <a:noFill/>
          </a:ln>
        </p:spPr>
        <p:txBody>
          <a:bodyPr wrap="none">
            <a:spAutoFit/>
          </a:bodyPr>
          <a:lstStyle/>
          <a:p>
            <a:pPr>
              <a:lnSpc>
                <a:spcPct val="90000"/>
              </a:lnSpc>
              <a:spcBef>
                <a:spcPct val="20000"/>
              </a:spcBef>
            </a:pPr>
            <a:r>
              <a:rPr lang="en-US" altLang="zh-CN" dirty="0">
                <a:latin typeface="Comic Sans MS" panose="030F0702030302020204" pitchFamily="66" charset="0"/>
              </a:rPr>
              <a:t>fd4</a:t>
            </a:r>
            <a:endParaRPr lang="en-US" altLang="zh-CN" dirty="0">
              <a:latin typeface="Times New Roman" panose="02020603050405020304" pitchFamily="18" charset="0"/>
            </a:endParaRPr>
          </a:p>
        </p:txBody>
      </p:sp>
      <p:sp>
        <p:nvSpPr>
          <p:cNvPr id="76834" name="Freeform 35"/>
          <p:cNvSpPr/>
          <p:nvPr/>
        </p:nvSpPr>
        <p:spPr>
          <a:xfrm>
            <a:off x="1148715" y="3193098"/>
            <a:ext cx="6553200" cy="323850"/>
          </a:xfrm>
          <a:custGeom>
            <a:avLst/>
            <a:gdLst>
              <a:gd name="txL" fmla="*/ 0 w 576"/>
              <a:gd name="txT" fmla="*/ 0 h 288"/>
              <a:gd name="txR" fmla="*/ 576 w 576"/>
              <a:gd name="txB" fmla="*/ 288 h 288"/>
            </a:gdLst>
            <a:ahLst/>
            <a:cxnLst>
              <a:cxn ang="0">
                <a:pos x="0" y="0"/>
              </a:cxn>
              <a:cxn ang="0">
                <a:pos x="0" y="364162578"/>
              </a:cxn>
              <a:cxn ang="0">
                <a:pos x="2147483647" y="364162578"/>
              </a:cxn>
              <a:cxn ang="0">
                <a:pos x="2147483647" y="0"/>
              </a:cxn>
            </a:cxnLst>
            <a:rect l="txL" t="txT" r="txR" b="txB"/>
            <a:pathLst>
              <a:path w="576" h="288">
                <a:moveTo>
                  <a:pt x="0" y="0"/>
                </a:moveTo>
                <a:lnTo>
                  <a:pt x="0" y="288"/>
                </a:lnTo>
                <a:lnTo>
                  <a:pt x="576" y="288"/>
                </a:lnTo>
                <a:lnTo>
                  <a:pt x="576" y="0"/>
                </a:lnTo>
              </a:path>
            </a:pathLst>
          </a:custGeom>
          <a:noFill/>
          <a:ln w="9525" cap="flat" cmpd="sng">
            <a:solidFill>
              <a:schemeClr val="tx1">
                <a:alpha val="100000"/>
              </a:schemeClr>
            </a:solidFill>
            <a:prstDash val="solid"/>
            <a:round/>
            <a:headEnd type="none" w="med" len="med"/>
            <a:tailEnd type="triangle" w="med" len="lg"/>
          </a:ln>
        </p:spPr>
        <p:txBody>
          <a:bodyPr/>
          <a:lstStyle/>
          <a:p>
            <a:endParaRPr lang="zh-CN" altLang="en-US"/>
          </a:p>
        </p:txBody>
      </p:sp>
      <p:sp>
        <p:nvSpPr>
          <p:cNvPr id="76835" name="Line 36"/>
          <p:cNvSpPr/>
          <p:nvPr/>
        </p:nvSpPr>
        <p:spPr>
          <a:xfrm>
            <a:off x="2629853" y="3193098"/>
            <a:ext cx="0" cy="32385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6836" name="Line 37"/>
          <p:cNvSpPr/>
          <p:nvPr/>
        </p:nvSpPr>
        <p:spPr>
          <a:xfrm>
            <a:off x="6163628" y="3193098"/>
            <a:ext cx="0" cy="323850"/>
          </a:xfrm>
          <a:prstGeom prst="line">
            <a:avLst/>
          </a:prstGeom>
          <a:ln w="9525" cap="flat" cmpd="sng">
            <a:solidFill>
              <a:schemeClr val="tx1"/>
            </a:solidFill>
            <a:prstDash val="solid"/>
            <a:headEnd type="triangle" w="med" len="lg"/>
            <a:tailEnd type="none" w="med" len="med"/>
          </a:ln>
        </p:spPr>
        <p:txBody>
          <a:bodyPr/>
          <a:lstStyle/>
          <a:p>
            <a:endParaRPr lang="zh-CN" altLang="en-US"/>
          </a:p>
        </p:txBody>
      </p:sp>
      <p:sp>
        <p:nvSpPr>
          <p:cNvPr id="76837" name="Text Box 38"/>
          <p:cNvSpPr txBox="1"/>
          <p:nvPr/>
        </p:nvSpPr>
        <p:spPr>
          <a:xfrm>
            <a:off x="158115" y="3193098"/>
            <a:ext cx="704850" cy="420687"/>
          </a:xfrm>
          <a:prstGeom prst="rect">
            <a:avLst/>
          </a:prstGeom>
          <a:noFill/>
          <a:ln w="9525">
            <a:noFill/>
          </a:ln>
        </p:spPr>
        <p:txBody>
          <a:bodyPr wrap="none">
            <a:spAutoFit/>
          </a:bodyPr>
          <a:lstStyle/>
          <a:p>
            <a:pPr>
              <a:lnSpc>
                <a:spcPct val="90000"/>
              </a:lnSpc>
              <a:spcBef>
                <a:spcPct val="20000"/>
              </a:spcBef>
            </a:pPr>
            <a:r>
              <a:rPr lang="en-US" altLang="zh-CN" dirty="0">
                <a:latin typeface="Comic Sans MS" panose="030F0702030302020204" pitchFamily="66" charset="0"/>
              </a:rPr>
              <a:t>fd3</a:t>
            </a:r>
            <a:endParaRPr lang="en-US" altLang="zh-CN" dirty="0">
              <a:latin typeface="Times New Roman" panose="02020603050405020304" pitchFamily="18" charset="0"/>
            </a:endParaRPr>
          </a:p>
        </p:txBody>
      </p:sp>
      <p:sp>
        <p:nvSpPr>
          <p:cNvPr id="3" name="Text Box 95"/>
          <p:cNvSpPr txBox="1"/>
          <p:nvPr/>
        </p:nvSpPr>
        <p:spPr>
          <a:xfrm>
            <a:off x="158115" y="4570730"/>
            <a:ext cx="2709545" cy="460375"/>
          </a:xfrm>
          <a:prstGeom prst="rect">
            <a:avLst/>
          </a:prstGeom>
          <a:noFill/>
          <a:ln w="9525">
            <a:noFill/>
          </a:ln>
        </p:spPr>
        <p:txBody>
          <a:bodyPr wrap="square">
            <a:spAutoFit/>
          </a:bodyPr>
          <a:lstStyle/>
          <a:p>
            <a:r>
              <a:rPr lang="zh-CN" altLang="en-US" dirty="0">
                <a:solidFill>
                  <a:schemeClr val="tx1"/>
                </a:solidFill>
                <a:latin typeface="微软雅黑" panose="020B0503020204020204" charset="-122"/>
                <a:ea typeface="微软雅黑" panose="020B0503020204020204" charset="-122"/>
              </a:rPr>
              <a:t>从</a:t>
            </a:r>
            <a:r>
              <a:rPr lang="en-US" altLang="zh-CN" dirty="0">
                <a:solidFill>
                  <a:schemeClr val="tx1"/>
                </a:solidFill>
                <a:latin typeface="微软雅黑" panose="020B0503020204020204" charset="-122"/>
                <a:ea typeface="微软雅黑" panose="020B0503020204020204" charset="-122"/>
              </a:rPr>
              <a:t>fd3</a:t>
            </a:r>
            <a:r>
              <a:rPr lang="zh-CN" altLang="en-US" dirty="0">
                <a:solidFill>
                  <a:schemeClr val="tx1"/>
                </a:solidFill>
                <a:latin typeface="微软雅黑" panose="020B0503020204020204" charset="-122"/>
                <a:ea typeface="微软雅黑" panose="020B0503020204020204" charset="-122"/>
              </a:rPr>
              <a:t>和</a:t>
            </a:r>
            <a:r>
              <a:rPr lang="en-US" altLang="zh-CN" dirty="0">
                <a:solidFill>
                  <a:schemeClr val="tx1"/>
                </a:solidFill>
                <a:latin typeface="微软雅黑" panose="020B0503020204020204" charset="-122"/>
                <a:ea typeface="微软雅黑" panose="020B0503020204020204" charset="-122"/>
              </a:rPr>
              <a:t>fd4</a:t>
            </a:r>
            <a:r>
              <a:rPr lang="zh-CN" altLang="en-US" dirty="0">
                <a:solidFill>
                  <a:schemeClr val="tx1"/>
                </a:solidFill>
                <a:latin typeface="微软雅黑" panose="020B0503020204020204" charset="-122"/>
                <a:ea typeface="微软雅黑" panose="020B0503020204020204" charset="-122"/>
              </a:rPr>
              <a:t>来看</a:t>
            </a:r>
            <a:r>
              <a:rPr lang="en-US" altLang="zh-CN" dirty="0">
                <a:solidFill>
                  <a:schemeClr val="tx1"/>
                </a:solidFill>
                <a:latin typeface="微软雅黑" panose="020B0503020204020204" charset="-122"/>
                <a:ea typeface="微软雅黑" panose="020B0503020204020204" charset="-122"/>
              </a:rPr>
              <a:t>:</a:t>
            </a:r>
          </a:p>
        </p:txBody>
      </p:sp>
      <p:grpSp>
        <p:nvGrpSpPr>
          <p:cNvPr id="7" name="组合 6"/>
          <p:cNvGrpSpPr/>
          <p:nvPr/>
        </p:nvGrpSpPr>
        <p:grpSpPr>
          <a:xfrm>
            <a:off x="2930525" y="4364990"/>
            <a:ext cx="5948045" cy="766445"/>
            <a:chOff x="556" y="7607"/>
            <a:chExt cx="9367" cy="1207"/>
          </a:xfrm>
        </p:grpSpPr>
        <p:sp>
          <p:nvSpPr>
            <p:cNvPr id="39" name="矩形 38"/>
            <p:cNvSpPr/>
            <p:nvPr/>
          </p:nvSpPr>
          <p:spPr>
            <a:xfrm>
              <a:off x="573" y="8031"/>
              <a:ext cx="2835" cy="276"/>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40" name="矩形 39"/>
            <p:cNvSpPr/>
            <p:nvPr/>
          </p:nvSpPr>
          <p:spPr>
            <a:xfrm>
              <a:off x="3801" y="8031"/>
              <a:ext cx="6123" cy="276"/>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41" name="直接连接符 40"/>
            <p:cNvCxnSpPr/>
            <p:nvPr/>
          </p:nvCxnSpPr>
          <p:spPr>
            <a:xfrm>
              <a:off x="556" y="8400"/>
              <a:ext cx="2835" cy="0"/>
            </a:xfrm>
            <a:prstGeom prst="line">
              <a:avLst/>
            </a:prstGeom>
            <a:solidFill>
              <a:schemeClr val="accent1"/>
            </a:solidFill>
            <a:ln w="69850" cap="flat" cmpd="sng" algn="ctr">
              <a:solidFill>
                <a:srgbClr val="0000FF"/>
              </a:solidFill>
              <a:prstDash val="solid"/>
              <a:round/>
              <a:headEnd type="none" w="med" len="med"/>
              <a:tailEnd type="none" w="med" len="med"/>
            </a:ln>
          </p:spPr>
        </p:cxnSp>
        <p:sp>
          <p:nvSpPr>
            <p:cNvPr id="42" name="Freeform 22"/>
            <p:cNvSpPr/>
            <p:nvPr/>
          </p:nvSpPr>
          <p:spPr>
            <a:xfrm>
              <a:off x="2358" y="8400"/>
              <a:ext cx="3388" cy="414"/>
            </a:xfrm>
            <a:custGeom>
              <a:avLst/>
              <a:gdLst>
                <a:gd name="txL" fmla="*/ 0 w 576"/>
                <a:gd name="txT" fmla="*/ 0 h 288"/>
                <a:gd name="txR" fmla="*/ 576 w 576"/>
                <a:gd name="txB" fmla="*/ 288 h 288"/>
              </a:gdLst>
              <a:ahLst/>
              <a:cxnLst>
                <a:cxn ang="0">
                  <a:pos x="0" y="0"/>
                </a:cxn>
                <a:cxn ang="0">
                  <a:pos x="0" y="364162578"/>
                </a:cxn>
                <a:cxn ang="0">
                  <a:pos x="2147483647" y="364162578"/>
                </a:cxn>
                <a:cxn ang="0">
                  <a:pos x="2147483647" y="0"/>
                </a:cxn>
              </a:cxnLst>
              <a:rect l="txL" t="txT" r="txR" b="txB"/>
              <a:pathLst>
                <a:path w="576" h="288">
                  <a:moveTo>
                    <a:pt x="0" y="0"/>
                  </a:moveTo>
                  <a:lnTo>
                    <a:pt x="0" y="288"/>
                  </a:lnTo>
                  <a:lnTo>
                    <a:pt x="576" y="288"/>
                  </a:lnTo>
                  <a:lnTo>
                    <a:pt x="576" y="0"/>
                  </a:lnTo>
                </a:path>
              </a:pathLst>
            </a:custGeom>
            <a:noFill/>
            <a:ln w="38100" cap="flat" cmpd="sng">
              <a:solidFill>
                <a:srgbClr val="0000FF">
                  <a:alpha val="100000"/>
                </a:srgbClr>
              </a:solidFill>
              <a:prstDash val="solid"/>
              <a:round/>
              <a:headEnd type="none" w="med" len="med"/>
              <a:tailEnd type="triangle" w="med" len="lg"/>
            </a:ln>
          </p:spPr>
          <p:txBody>
            <a:bodyPr/>
            <a:lstStyle/>
            <a:p>
              <a:endParaRPr lang="zh-CN" altLang="en-US"/>
            </a:p>
          </p:txBody>
        </p:sp>
        <p:cxnSp>
          <p:nvCxnSpPr>
            <p:cNvPr id="43" name="直接连接符 42"/>
            <p:cNvCxnSpPr/>
            <p:nvPr/>
          </p:nvCxnSpPr>
          <p:spPr>
            <a:xfrm>
              <a:off x="3784" y="8400"/>
              <a:ext cx="6123" cy="0"/>
            </a:xfrm>
            <a:prstGeom prst="line">
              <a:avLst/>
            </a:prstGeom>
            <a:solidFill>
              <a:schemeClr val="accent1"/>
            </a:solidFill>
            <a:ln w="69850" cap="flat" cmpd="sng" algn="ctr">
              <a:solidFill>
                <a:srgbClr val="0000FF"/>
              </a:solidFill>
              <a:prstDash val="solid"/>
              <a:round/>
              <a:headEnd type="none" w="med" len="med"/>
              <a:tailEnd type="none" w="med" len="med"/>
            </a:ln>
          </p:spPr>
        </p:cxnSp>
        <p:sp>
          <p:nvSpPr>
            <p:cNvPr id="45" name="矩形 44"/>
            <p:cNvSpPr/>
            <p:nvPr/>
          </p:nvSpPr>
          <p:spPr>
            <a:xfrm>
              <a:off x="7983" y="8030"/>
              <a:ext cx="567" cy="276"/>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49" name="直接连接符 48"/>
            <p:cNvCxnSpPr/>
            <p:nvPr/>
          </p:nvCxnSpPr>
          <p:spPr>
            <a:xfrm>
              <a:off x="2764" y="7931"/>
              <a:ext cx="1757" cy="0"/>
            </a:xfrm>
            <a:prstGeom prst="line">
              <a:avLst/>
            </a:prstGeom>
            <a:solidFill>
              <a:schemeClr val="accent1"/>
            </a:solidFill>
            <a:ln w="69850" cap="flat" cmpd="sng" algn="ctr">
              <a:solidFill>
                <a:srgbClr val="FF0000"/>
              </a:solidFill>
              <a:prstDash val="solid"/>
              <a:round/>
              <a:headEnd type="none" w="med" len="med"/>
              <a:tailEnd type="none" w="med" len="med"/>
            </a:ln>
          </p:spPr>
        </p:cxnSp>
        <p:grpSp>
          <p:nvGrpSpPr>
            <p:cNvPr id="64" name="组合 63"/>
            <p:cNvGrpSpPr/>
            <p:nvPr/>
          </p:nvGrpSpPr>
          <p:grpSpPr>
            <a:xfrm>
              <a:off x="3679" y="7607"/>
              <a:ext cx="4710" cy="423"/>
              <a:chOff x="3731" y="8898"/>
              <a:chExt cx="4545" cy="520"/>
            </a:xfrm>
          </p:grpSpPr>
          <p:cxnSp>
            <p:nvCxnSpPr>
              <p:cNvPr id="50" name="直接箭头连接符 49"/>
              <p:cNvCxnSpPr/>
              <p:nvPr/>
            </p:nvCxnSpPr>
            <p:spPr>
              <a:xfrm flipH="1">
                <a:off x="8276" y="8900"/>
                <a:ext cx="0" cy="519"/>
              </a:xfrm>
              <a:prstGeom prst="straightConnector1">
                <a:avLst/>
              </a:prstGeom>
              <a:solidFill>
                <a:schemeClr val="accent1"/>
              </a:solidFill>
              <a:ln w="38100" cap="flat" cmpd="sng" algn="ctr">
                <a:solidFill>
                  <a:srgbClr val="FF0000"/>
                </a:solidFill>
                <a:prstDash val="solid"/>
                <a:round/>
                <a:headEnd type="none" w="med" len="med"/>
                <a:tailEnd type="arrow" w="med" len="med"/>
              </a:ln>
            </p:spPr>
          </p:cxnSp>
          <p:cxnSp>
            <p:nvCxnSpPr>
              <p:cNvPr id="51" name="直接连接符 50"/>
              <p:cNvCxnSpPr/>
              <p:nvPr/>
            </p:nvCxnSpPr>
            <p:spPr>
              <a:xfrm>
                <a:off x="3731" y="8901"/>
                <a:ext cx="4535" cy="0"/>
              </a:xfrm>
              <a:prstGeom prst="line">
                <a:avLst/>
              </a:prstGeom>
              <a:solidFill>
                <a:schemeClr val="accent1"/>
              </a:solidFill>
              <a:ln w="38100" cap="flat" cmpd="sng" algn="ctr">
                <a:solidFill>
                  <a:srgbClr val="FF0000"/>
                </a:solidFill>
                <a:prstDash val="solid"/>
                <a:round/>
                <a:headEnd type="none" w="med" len="med"/>
                <a:tailEnd type="none" w="med" len="med"/>
              </a:ln>
            </p:spPr>
          </p:cxnSp>
          <p:cxnSp>
            <p:nvCxnSpPr>
              <p:cNvPr id="52" name="直接连接符 51"/>
              <p:cNvCxnSpPr/>
              <p:nvPr/>
            </p:nvCxnSpPr>
            <p:spPr>
              <a:xfrm flipH="1">
                <a:off x="3740" y="8898"/>
                <a:ext cx="0" cy="340"/>
              </a:xfrm>
              <a:prstGeom prst="line">
                <a:avLst/>
              </a:prstGeom>
              <a:solidFill>
                <a:schemeClr val="accent1"/>
              </a:solidFill>
              <a:ln w="38100" cap="flat" cmpd="sng" algn="ctr">
                <a:solidFill>
                  <a:srgbClr val="FF0000"/>
                </a:solidFill>
                <a:prstDash val="solid"/>
                <a:round/>
                <a:headEnd type="none" w="med" len="med"/>
                <a:tailEnd type="none" w="med" len="med"/>
              </a:ln>
            </p:spPr>
          </p:cxnSp>
        </p:grpSp>
      </p:grpSp>
      <p:grpSp>
        <p:nvGrpSpPr>
          <p:cNvPr id="10" name="组合 9"/>
          <p:cNvGrpSpPr/>
          <p:nvPr/>
        </p:nvGrpSpPr>
        <p:grpSpPr>
          <a:xfrm>
            <a:off x="3006090" y="5334118"/>
            <a:ext cx="5948680" cy="766962"/>
            <a:chOff x="556" y="7606"/>
            <a:chExt cx="9368" cy="1208"/>
          </a:xfrm>
        </p:grpSpPr>
        <p:sp>
          <p:nvSpPr>
            <p:cNvPr id="11" name="矩形 10"/>
            <p:cNvSpPr/>
            <p:nvPr/>
          </p:nvSpPr>
          <p:spPr>
            <a:xfrm>
              <a:off x="573" y="8031"/>
              <a:ext cx="2835" cy="276"/>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2" name="矩形 11"/>
            <p:cNvSpPr/>
            <p:nvPr/>
          </p:nvSpPr>
          <p:spPr>
            <a:xfrm>
              <a:off x="3801" y="8031"/>
              <a:ext cx="6123" cy="276"/>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14" name="直接连接符 13"/>
            <p:cNvCxnSpPr/>
            <p:nvPr/>
          </p:nvCxnSpPr>
          <p:spPr>
            <a:xfrm>
              <a:off x="556" y="8400"/>
              <a:ext cx="2835" cy="0"/>
            </a:xfrm>
            <a:prstGeom prst="line">
              <a:avLst/>
            </a:prstGeom>
            <a:solidFill>
              <a:schemeClr val="accent1"/>
            </a:solidFill>
            <a:ln w="69850" cap="flat" cmpd="sng" algn="ctr">
              <a:solidFill>
                <a:srgbClr val="0000FF"/>
              </a:solidFill>
              <a:prstDash val="solid"/>
              <a:round/>
              <a:headEnd type="none" w="med" len="med"/>
              <a:tailEnd type="none" w="med" len="med"/>
            </a:ln>
          </p:spPr>
        </p:cxnSp>
        <p:sp>
          <p:nvSpPr>
            <p:cNvPr id="20" name="Freeform 22"/>
            <p:cNvSpPr/>
            <p:nvPr/>
          </p:nvSpPr>
          <p:spPr>
            <a:xfrm>
              <a:off x="2358" y="8400"/>
              <a:ext cx="3388" cy="414"/>
            </a:xfrm>
            <a:custGeom>
              <a:avLst/>
              <a:gdLst>
                <a:gd name="txL" fmla="*/ 0 w 576"/>
                <a:gd name="txT" fmla="*/ 0 h 288"/>
                <a:gd name="txR" fmla="*/ 576 w 576"/>
                <a:gd name="txB" fmla="*/ 288 h 288"/>
              </a:gdLst>
              <a:ahLst/>
              <a:cxnLst>
                <a:cxn ang="0">
                  <a:pos x="0" y="0"/>
                </a:cxn>
                <a:cxn ang="0">
                  <a:pos x="0" y="364162578"/>
                </a:cxn>
                <a:cxn ang="0">
                  <a:pos x="2147483647" y="364162578"/>
                </a:cxn>
                <a:cxn ang="0">
                  <a:pos x="2147483647" y="0"/>
                </a:cxn>
              </a:cxnLst>
              <a:rect l="txL" t="txT" r="txR" b="txB"/>
              <a:pathLst>
                <a:path w="576" h="288">
                  <a:moveTo>
                    <a:pt x="0" y="0"/>
                  </a:moveTo>
                  <a:lnTo>
                    <a:pt x="0" y="288"/>
                  </a:lnTo>
                  <a:lnTo>
                    <a:pt x="576" y="288"/>
                  </a:lnTo>
                  <a:lnTo>
                    <a:pt x="576" y="0"/>
                  </a:lnTo>
                </a:path>
              </a:pathLst>
            </a:custGeom>
            <a:noFill/>
            <a:ln w="38100" cap="flat" cmpd="sng">
              <a:solidFill>
                <a:srgbClr val="0000FF">
                  <a:alpha val="100000"/>
                </a:srgbClr>
              </a:solidFill>
              <a:prstDash val="solid"/>
              <a:round/>
              <a:headEnd type="none" w="med" len="med"/>
              <a:tailEnd type="triangle" w="med" len="lg"/>
            </a:ln>
          </p:spPr>
          <p:txBody>
            <a:bodyPr/>
            <a:lstStyle/>
            <a:p>
              <a:endParaRPr lang="zh-CN" altLang="en-US"/>
            </a:p>
          </p:txBody>
        </p:sp>
        <p:cxnSp>
          <p:nvCxnSpPr>
            <p:cNvPr id="24" name="直接连接符 23"/>
            <p:cNvCxnSpPr/>
            <p:nvPr/>
          </p:nvCxnSpPr>
          <p:spPr>
            <a:xfrm>
              <a:off x="3784" y="8400"/>
              <a:ext cx="6123" cy="0"/>
            </a:xfrm>
            <a:prstGeom prst="line">
              <a:avLst/>
            </a:prstGeom>
            <a:solidFill>
              <a:schemeClr val="accent1"/>
            </a:solidFill>
            <a:ln w="69850" cap="flat" cmpd="sng" algn="ctr">
              <a:solidFill>
                <a:srgbClr val="0000FF"/>
              </a:solidFill>
              <a:prstDash val="solid"/>
              <a:round/>
              <a:headEnd type="none" w="med" len="med"/>
              <a:tailEnd type="none" w="med" len="med"/>
            </a:ln>
          </p:spPr>
        </p:cxnSp>
        <p:sp>
          <p:nvSpPr>
            <p:cNvPr id="25" name="矩形 24"/>
            <p:cNvSpPr/>
            <p:nvPr/>
          </p:nvSpPr>
          <p:spPr>
            <a:xfrm>
              <a:off x="1666" y="8031"/>
              <a:ext cx="567" cy="276"/>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26" name="直接连接符 25"/>
            <p:cNvCxnSpPr/>
            <p:nvPr/>
          </p:nvCxnSpPr>
          <p:spPr>
            <a:xfrm>
              <a:off x="2764" y="7931"/>
              <a:ext cx="1757" cy="0"/>
            </a:xfrm>
            <a:prstGeom prst="line">
              <a:avLst/>
            </a:prstGeom>
            <a:solidFill>
              <a:schemeClr val="accent1"/>
            </a:solidFill>
            <a:ln w="69850" cap="flat" cmpd="sng" algn="ctr">
              <a:solidFill>
                <a:srgbClr val="FF0000"/>
              </a:solidFill>
              <a:prstDash val="solid"/>
              <a:round/>
              <a:headEnd type="none" w="med" len="med"/>
              <a:tailEnd type="none" w="med" len="med"/>
            </a:ln>
          </p:spPr>
        </p:cxnSp>
        <p:grpSp>
          <p:nvGrpSpPr>
            <p:cNvPr id="33" name="组合 32"/>
            <p:cNvGrpSpPr/>
            <p:nvPr/>
          </p:nvGrpSpPr>
          <p:grpSpPr>
            <a:xfrm>
              <a:off x="1858" y="7606"/>
              <a:ext cx="1821" cy="422"/>
              <a:chOff x="1974" y="8897"/>
              <a:chExt cx="1757" cy="519"/>
            </a:xfrm>
          </p:grpSpPr>
          <p:cxnSp>
            <p:nvCxnSpPr>
              <p:cNvPr id="34" name="直接箭头连接符 33"/>
              <p:cNvCxnSpPr/>
              <p:nvPr/>
            </p:nvCxnSpPr>
            <p:spPr>
              <a:xfrm flipH="1">
                <a:off x="2004" y="8897"/>
                <a:ext cx="0" cy="519"/>
              </a:xfrm>
              <a:prstGeom prst="straightConnector1">
                <a:avLst/>
              </a:prstGeom>
              <a:solidFill>
                <a:schemeClr val="accent1"/>
              </a:solidFill>
              <a:ln w="38100" cap="flat" cmpd="sng" algn="ctr">
                <a:solidFill>
                  <a:srgbClr val="FF0000"/>
                </a:solidFill>
                <a:prstDash val="solid"/>
                <a:round/>
                <a:headEnd type="none" w="med" len="med"/>
                <a:tailEnd type="arrow" w="med" len="med"/>
              </a:ln>
            </p:spPr>
          </p:cxnSp>
          <p:cxnSp>
            <p:nvCxnSpPr>
              <p:cNvPr id="35" name="直接连接符 34"/>
              <p:cNvCxnSpPr/>
              <p:nvPr/>
            </p:nvCxnSpPr>
            <p:spPr>
              <a:xfrm flipH="1">
                <a:off x="1974" y="8909"/>
                <a:ext cx="1757" cy="0"/>
              </a:xfrm>
              <a:prstGeom prst="line">
                <a:avLst/>
              </a:prstGeom>
              <a:solidFill>
                <a:schemeClr val="accent1"/>
              </a:solidFill>
              <a:ln w="38100" cap="flat" cmpd="sng" algn="ctr">
                <a:solidFill>
                  <a:srgbClr val="FF0000"/>
                </a:solidFill>
                <a:prstDash val="solid"/>
                <a:round/>
                <a:headEnd type="none" w="med" len="med"/>
                <a:tailEnd type="none" w="med" len="med"/>
              </a:ln>
            </p:spPr>
          </p:cxnSp>
          <p:cxnSp>
            <p:nvCxnSpPr>
              <p:cNvPr id="38" name="直接连接符 37"/>
              <p:cNvCxnSpPr/>
              <p:nvPr/>
            </p:nvCxnSpPr>
            <p:spPr>
              <a:xfrm flipH="1">
                <a:off x="3726" y="8898"/>
                <a:ext cx="0" cy="340"/>
              </a:xfrm>
              <a:prstGeom prst="line">
                <a:avLst/>
              </a:prstGeom>
              <a:solidFill>
                <a:schemeClr val="accent1"/>
              </a:solidFill>
              <a:ln w="38100" cap="flat" cmpd="sng" algn="ctr">
                <a:solidFill>
                  <a:srgbClr val="FF0000"/>
                </a:solidFill>
                <a:prstDash val="solid"/>
                <a:round/>
                <a:headEnd type="none" w="med" len="med"/>
                <a:tailEnd type="none" w="med" len="med"/>
              </a:ln>
            </p:spPr>
          </p:cxnSp>
        </p:grpSp>
      </p:grpSp>
      <p:sp>
        <p:nvSpPr>
          <p:cNvPr id="4" name="Text Box 95"/>
          <p:cNvSpPr txBox="1"/>
          <p:nvPr/>
        </p:nvSpPr>
        <p:spPr>
          <a:xfrm>
            <a:off x="158115" y="5509895"/>
            <a:ext cx="2709545" cy="460375"/>
          </a:xfrm>
          <a:prstGeom prst="rect">
            <a:avLst/>
          </a:prstGeom>
          <a:noFill/>
          <a:ln w="9525">
            <a:noFill/>
          </a:ln>
        </p:spPr>
        <p:txBody>
          <a:bodyPr wrap="square">
            <a:spAutoFit/>
          </a:bodyPr>
          <a:lstStyle/>
          <a:p>
            <a:r>
              <a:rPr lang="zh-CN" altLang="en-US" dirty="0">
                <a:solidFill>
                  <a:schemeClr val="tx1"/>
                </a:solidFill>
                <a:latin typeface="微软雅黑" panose="020B0503020204020204" charset="-122"/>
                <a:ea typeface="微软雅黑" panose="020B0503020204020204" charset="-122"/>
              </a:rPr>
              <a:t>从</a:t>
            </a:r>
            <a:r>
              <a:rPr lang="en-US" altLang="zh-CN" dirty="0">
                <a:solidFill>
                  <a:schemeClr val="tx1"/>
                </a:solidFill>
                <a:latin typeface="微软雅黑" panose="020B0503020204020204" charset="-122"/>
                <a:ea typeface="微软雅黑" panose="020B0503020204020204" charset="-122"/>
              </a:rPr>
              <a:t>fd2</a:t>
            </a:r>
            <a:r>
              <a:rPr lang="zh-CN" altLang="en-US" dirty="0">
                <a:solidFill>
                  <a:schemeClr val="tx1"/>
                </a:solidFill>
                <a:latin typeface="微软雅黑" panose="020B0503020204020204" charset="-122"/>
                <a:ea typeface="微软雅黑" panose="020B0503020204020204" charset="-122"/>
              </a:rPr>
              <a:t>和</a:t>
            </a:r>
            <a:r>
              <a:rPr lang="en-US" altLang="zh-CN" dirty="0">
                <a:solidFill>
                  <a:schemeClr val="tx1"/>
                </a:solidFill>
                <a:latin typeface="微软雅黑" panose="020B0503020204020204" charset="-122"/>
                <a:ea typeface="微软雅黑" panose="020B0503020204020204" charset="-122"/>
              </a:rPr>
              <a:t>fd4</a:t>
            </a:r>
            <a:r>
              <a:rPr lang="zh-CN" altLang="en-US" dirty="0">
                <a:solidFill>
                  <a:schemeClr val="tx1"/>
                </a:solidFill>
                <a:latin typeface="微软雅黑" panose="020B0503020204020204" charset="-122"/>
                <a:ea typeface="微软雅黑" panose="020B0503020204020204" charset="-122"/>
              </a:rPr>
              <a:t>来看</a:t>
            </a:r>
            <a:r>
              <a:rPr lang="en-US" altLang="zh-CN" dirty="0">
                <a:solidFill>
                  <a:schemeClr val="tx1"/>
                </a:solidFill>
                <a:latin typeface="微软雅黑" panose="020B0503020204020204" charset="-122"/>
                <a:ea typeface="微软雅黑" panose="020B0503020204020204" charset="-122"/>
              </a:rPr>
              <a:t>:</a:t>
            </a:r>
          </a:p>
        </p:txBody>
      </p:sp>
    </p:spTree>
    <p:extLst>
      <p:ext uri="{BB962C8B-B14F-4D97-AF65-F5344CB8AC3E}">
        <p14:creationId xmlns:p14="http://schemas.microsoft.com/office/powerpoint/2010/main" val="2994573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a:xfrm>
            <a:off x="990600" y="152400"/>
            <a:ext cx="7772400" cy="1143000"/>
          </a:xfrm>
        </p:spPr>
        <p:txBody>
          <a:bodyPr vert="horz" wrap="square" lIns="91440" tIns="45720" rIns="91440" bIns="45720" anchor="ctr"/>
          <a:lstStyle/>
          <a:p>
            <a:pPr eaLnBrk="1" hangingPunct="1"/>
            <a:r>
              <a:rPr lang="zh-CN" altLang="en-US" sz="3600" dirty="0"/>
              <a:t>不满足</a:t>
            </a:r>
            <a:r>
              <a:rPr lang="en-US" altLang="zh-CN" sz="3600" dirty="0"/>
              <a:t>BCNF</a:t>
            </a:r>
            <a:r>
              <a:rPr lang="zh-CN" altLang="en-US" sz="3600" dirty="0"/>
              <a:t>的基本条件</a:t>
            </a:r>
          </a:p>
        </p:txBody>
      </p:sp>
      <p:sp>
        <p:nvSpPr>
          <p:cNvPr id="77827" name="Rectangle 3"/>
          <p:cNvSpPr>
            <a:spLocks noGrp="1"/>
          </p:cNvSpPr>
          <p:nvPr>
            <p:ph idx="1"/>
          </p:nvPr>
        </p:nvSpPr>
        <p:spPr>
          <a:xfrm>
            <a:off x="142875" y="1590675"/>
            <a:ext cx="8696325" cy="5114925"/>
          </a:xfrm>
        </p:spPr>
        <p:txBody>
          <a:bodyPr vert="horz" wrap="square" lIns="91440" tIns="45720" rIns="91440" bIns="45720" anchor="t"/>
          <a:lstStyle/>
          <a:p>
            <a:pPr marL="0" indent="282575" eaLnBrk="1" hangingPunct="1">
              <a:lnSpc>
                <a:spcPct val="140000"/>
              </a:lnSpc>
              <a:buNone/>
            </a:pPr>
            <a:r>
              <a:rPr lang="zh-CN" altLang="en-US" sz="2800" b="1" dirty="0">
                <a:solidFill>
                  <a:srgbClr val="FF0066"/>
                </a:solidFill>
                <a:cs typeface="微软雅黑" panose="020B0503020204020204" charset="-122"/>
              </a:rPr>
              <a:t>满足</a:t>
            </a:r>
            <a:r>
              <a:rPr lang="en-US" altLang="zh-CN" sz="2800" b="1" dirty="0">
                <a:solidFill>
                  <a:srgbClr val="FF0066"/>
                </a:solidFill>
                <a:cs typeface="微软雅黑" panose="020B0503020204020204" charset="-122"/>
              </a:rPr>
              <a:t>3NF</a:t>
            </a:r>
            <a:r>
              <a:rPr lang="zh-CN" altLang="en-US" sz="2800" b="1" dirty="0">
                <a:solidFill>
                  <a:srgbClr val="FF0066"/>
                </a:solidFill>
                <a:cs typeface="微软雅黑" panose="020B0503020204020204" charset="-122"/>
              </a:rPr>
              <a:t>而不满足</a:t>
            </a:r>
            <a:r>
              <a:rPr lang="en-US" altLang="zh-CN" sz="2800" b="1" dirty="0">
                <a:solidFill>
                  <a:srgbClr val="FF0066"/>
                </a:solidFill>
                <a:cs typeface="微软雅黑" panose="020B0503020204020204" charset="-122"/>
              </a:rPr>
              <a:t>BCNF</a:t>
            </a:r>
            <a:r>
              <a:rPr lang="zh-CN" altLang="en-US" sz="2800" b="1" dirty="0">
                <a:solidFill>
                  <a:srgbClr val="FF0066"/>
                </a:solidFill>
                <a:cs typeface="微软雅黑" panose="020B0503020204020204" charset="-122"/>
              </a:rPr>
              <a:t>的情况非常少见</a:t>
            </a:r>
            <a:r>
              <a:rPr lang="zh-CN" altLang="en-US" sz="2800" dirty="0">
                <a:cs typeface="微软雅黑" panose="020B0503020204020204" charset="-122"/>
              </a:rPr>
              <a:t>；</a:t>
            </a:r>
          </a:p>
          <a:p>
            <a:pPr marL="0" indent="282575" eaLnBrk="1" hangingPunct="1">
              <a:lnSpc>
                <a:spcPct val="140000"/>
              </a:lnSpc>
              <a:buNone/>
            </a:pPr>
            <a:endParaRPr lang="zh-CN" altLang="en-US" sz="2800" dirty="0">
              <a:cs typeface="微软雅黑" panose="020B0503020204020204" charset="-122"/>
            </a:endParaRPr>
          </a:p>
          <a:p>
            <a:pPr marL="0" indent="282575" eaLnBrk="1" hangingPunct="1">
              <a:lnSpc>
                <a:spcPct val="140000"/>
              </a:lnSpc>
              <a:buNone/>
            </a:pPr>
            <a:r>
              <a:rPr lang="zh-CN" altLang="en-US" sz="2800" dirty="0">
                <a:cs typeface="微软雅黑" panose="020B0503020204020204" charset="-122"/>
              </a:rPr>
              <a:t>满足</a:t>
            </a:r>
            <a:r>
              <a:rPr lang="en-US" altLang="zh-CN" sz="2800" dirty="0">
                <a:cs typeface="微软雅黑" panose="020B0503020204020204" charset="-122"/>
              </a:rPr>
              <a:t>3NF</a:t>
            </a:r>
            <a:r>
              <a:rPr lang="zh-CN" altLang="en-US" sz="2800" dirty="0">
                <a:cs typeface="微软雅黑" panose="020B0503020204020204" charset="-122"/>
              </a:rPr>
              <a:t>而不满足</a:t>
            </a:r>
            <a:r>
              <a:rPr lang="en-US" altLang="zh-CN" sz="2800" dirty="0">
                <a:cs typeface="微软雅黑" panose="020B0503020204020204" charset="-122"/>
              </a:rPr>
              <a:t>BCNF</a:t>
            </a:r>
            <a:r>
              <a:rPr lang="zh-CN" altLang="en-US" sz="2800" dirty="0">
                <a:cs typeface="微软雅黑" panose="020B0503020204020204" charset="-122"/>
              </a:rPr>
              <a:t>的基本条件是：</a:t>
            </a:r>
          </a:p>
          <a:p>
            <a:pPr marL="863600" lvl="1" indent="-390525" eaLnBrk="1" hangingPunct="1">
              <a:lnSpc>
                <a:spcPct val="140000"/>
              </a:lnSpc>
              <a:buClr>
                <a:srgbClr val="FF0066"/>
              </a:buClr>
              <a:buFont typeface="Wingdings" panose="05000000000000000000" pitchFamily="2" charset="2"/>
              <a:buChar char="§"/>
            </a:pPr>
            <a:r>
              <a:rPr lang="zh-CN" altLang="en-US" dirty="0">
                <a:cs typeface="微软雅黑" panose="020B0503020204020204" charset="-122"/>
              </a:rPr>
              <a:t>至少有两个或以上的</a:t>
            </a:r>
            <a:r>
              <a:rPr lang="zh-CN" altLang="en-US" b="1" dirty="0">
                <a:solidFill>
                  <a:srgbClr val="0000FF"/>
                </a:solidFill>
                <a:cs typeface="微软雅黑" panose="020B0503020204020204" charset="-122"/>
              </a:rPr>
              <a:t>组合性候选键</a:t>
            </a:r>
            <a:r>
              <a:rPr lang="zh-CN" altLang="en-US" dirty="0">
                <a:cs typeface="微软雅黑" panose="020B0503020204020204" charset="-122"/>
              </a:rPr>
              <a:t>；</a:t>
            </a:r>
          </a:p>
          <a:p>
            <a:pPr marL="863600" lvl="1" indent="-390525" eaLnBrk="1" hangingPunct="1">
              <a:lnSpc>
                <a:spcPct val="140000"/>
              </a:lnSpc>
              <a:buClr>
                <a:srgbClr val="FF0066"/>
              </a:buClr>
              <a:buFont typeface="Wingdings" panose="05000000000000000000" pitchFamily="2" charset="2"/>
              <a:buChar char="§"/>
            </a:pPr>
            <a:r>
              <a:rPr lang="zh-CN" altLang="en-US" dirty="0">
                <a:cs typeface="微软雅黑" panose="020B0503020204020204" charset="-122"/>
              </a:rPr>
              <a:t>候选键之间存在</a:t>
            </a:r>
            <a:r>
              <a:rPr lang="zh-CN" altLang="en-US" b="1" dirty="0">
                <a:solidFill>
                  <a:srgbClr val="0000FF"/>
                </a:solidFill>
                <a:cs typeface="微软雅黑" panose="020B0503020204020204" charset="-122"/>
              </a:rPr>
              <a:t>交集</a:t>
            </a:r>
            <a:r>
              <a:rPr lang="zh-CN" altLang="en-US" dirty="0">
                <a:cs typeface="微软雅黑" panose="020B0503020204020204" charset="-122"/>
              </a:rPr>
              <a:t>，即它们之间有公共属性。</a:t>
            </a:r>
          </a:p>
          <a:p>
            <a:pPr marL="863600" lvl="1" indent="-390525" eaLnBrk="1" hangingPunct="1">
              <a:lnSpc>
                <a:spcPct val="140000"/>
              </a:lnSpc>
              <a:buClr>
                <a:srgbClr val="FF0066"/>
              </a:buClr>
              <a:buFont typeface="Wingdings" panose="05000000000000000000" pitchFamily="2" charset="2"/>
              <a:buChar char="§"/>
            </a:pPr>
            <a:endParaRPr lang="en-US" altLang="zh-CN" sz="2400" dirty="0">
              <a:cs typeface="微软雅黑" panose="020B0503020204020204" charset="-122"/>
            </a:endParaRPr>
          </a:p>
        </p:txBody>
      </p:sp>
    </p:spTree>
    <p:extLst>
      <p:ext uri="{BB962C8B-B14F-4D97-AF65-F5344CB8AC3E}">
        <p14:creationId xmlns:p14="http://schemas.microsoft.com/office/powerpoint/2010/main" val="12405153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a:xfrm>
            <a:off x="990600" y="152400"/>
            <a:ext cx="7772400" cy="1143000"/>
          </a:xfrm>
        </p:spPr>
        <p:txBody>
          <a:bodyPr vert="horz" wrap="square" lIns="91440" tIns="45720" rIns="91440" bIns="45720" anchor="ctr"/>
          <a:lstStyle/>
          <a:p>
            <a:pPr eaLnBrk="1" hangingPunct="1"/>
            <a:r>
              <a:rPr lang="zh-CN" altLang="en-US" sz="3600" dirty="0"/>
              <a:t>满足</a:t>
            </a:r>
            <a:r>
              <a:rPr lang="en-US" altLang="zh-CN" sz="3600" dirty="0"/>
              <a:t>1NF,2NF,3NF,BCNF</a:t>
            </a:r>
            <a:r>
              <a:rPr lang="zh-CN" altLang="en-US" sz="3600" dirty="0"/>
              <a:t>的条件</a:t>
            </a:r>
          </a:p>
        </p:txBody>
      </p:sp>
      <p:grpSp>
        <p:nvGrpSpPr>
          <p:cNvPr id="4" name="组合 3"/>
          <p:cNvGrpSpPr/>
          <p:nvPr/>
        </p:nvGrpSpPr>
        <p:grpSpPr>
          <a:xfrm>
            <a:off x="1134745" y="1705610"/>
            <a:ext cx="6588760" cy="1222375"/>
            <a:chOff x="92" y="2008"/>
            <a:chExt cx="10376" cy="786"/>
          </a:xfrm>
        </p:grpSpPr>
        <p:sp>
          <p:nvSpPr>
            <p:cNvPr id="2" name="矩形 1"/>
            <p:cNvSpPr/>
            <p:nvPr/>
          </p:nvSpPr>
          <p:spPr>
            <a:xfrm>
              <a:off x="558" y="2093"/>
              <a:ext cx="2835" cy="276"/>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 name="矩形 2"/>
            <p:cNvSpPr/>
            <p:nvPr/>
          </p:nvSpPr>
          <p:spPr>
            <a:xfrm>
              <a:off x="3802" y="2093"/>
              <a:ext cx="6123" cy="276"/>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5" name="直接连接符 4"/>
            <p:cNvCxnSpPr/>
            <p:nvPr/>
          </p:nvCxnSpPr>
          <p:spPr>
            <a:xfrm>
              <a:off x="573" y="2462"/>
              <a:ext cx="2835" cy="0"/>
            </a:xfrm>
            <a:prstGeom prst="line">
              <a:avLst/>
            </a:prstGeom>
            <a:solidFill>
              <a:schemeClr val="accent1"/>
            </a:solidFill>
            <a:ln w="69850" cap="flat" cmpd="sng" algn="ctr">
              <a:solidFill>
                <a:srgbClr val="0000FF"/>
              </a:solidFill>
              <a:prstDash val="solid"/>
              <a:round/>
              <a:headEnd type="none" w="med" len="med"/>
              <a:tailEnd type="none" w="med" len="med"/>
            </a:ln>
          </p:spPr>
        </p:cxnSp>
        <p:sp>
          <p:nvSpPr>
            <p:cNvPr id="8" name="Freeform 22"/>
            <p:cNvSpPr/>
            <p:nvPr/>
          </p:nvSpPr>
          <p:spPr>
            <a:xfrm>
              <a:off x="2375" y="2462"/>
              <a:ext cx="3388" cy="332"/>
            </a:xfrm>
            <a:custGeom>
              <a:avLst/>
              <a:gdLst>
                <a:gd name="txL" fmla="*/ 0 w 576"/>
                <a:gd name="txT" fmla="*/ 0 h 288"/>
                <a:gd name="txR" fmla="*/ 576 w 576"/>
                <a:gd name="txB" fmla="*/ 288 h 288"/>
              </a:gdLst>
              <a:ahLst/>
              <a:cxnLst>
                <a:cxn ang="0">
                  <a:pos x="0" y="0"/>
                </a:cxn>
                <a:cxn ang="0">
                  <a:pos x="0" y="364162578"/>
                </a:cxn>
                <a:cxn ang="0">
                  <a:pos x="2147483647" y="364162578"/>
                </a:cxn>
                <a:cxn ang="0">
                  <a:pos x="2147483647" y="0"/>
                </a:cxn>
              </a:cxnLst>
              <a:rect l="txL" t="txT" r="txR" b="txB"/>
              <a:pathLst>
                <a:path w="576" h="288">
                  <a:moveTo>
                    <a:pt x="0" y="0"/>
                  </a:moveTo>
                  <a:lnTo>
                    <a:pt x="0" y="288"/>
                  </a:lnTo>
                  <a:lnTo>
                    <a:pt x="576" y="288"/>
                  </a:lnTo>
                  <a:lnTo>
                    <a:pt x="576" y="0"/>
                  </a:lnTo>
                </a:path>
              </a:pathLst>
            </a:custGeom>
            <a:noFill/>
            <a:ln w="38100" cap="flat" cmpd="sng">
              <a:solidFill>
                <a:srgbClr val="0000FF">
                  <a:alpha val="100000"/>
                </a:srgbClr>
              </a:solidFill>
              <a:prstDash val="solid"/>
              <a:round/>
              <a:headEnd type="none" w="med" len="med"/>
              <a:tailEnd type="triangle" w="med" len="lg"/>
            </a:ln>
          </p:spPr>
          <p:txBody>
            <a:bodyPr/>
            <a:lstStyle/>
            <a:p>
              <a:endParaRPr lang="zh-CN" altLang="en-US"/>
            </a:p>
          </p:txBody>
        </p:sp>
        <p:cxnSp>
          <p:nvCxnSpPr>
            <p:cNvPr id="13" name="直接连接符 12"/>
            <p:cNvCxnSpPr/>
            <p:nvPr/>
          </p:nvCxnSpPr>
          <p:spPr>
            <a:xfrm>
              <a:off x="3801" y="2462"/>
              <a:ext cx="6123" cy="0"/>
            </a:xfrm>
            <a:prstGeom prst="line">
              <a:avLst/>
            </a:prstGeom>
            <a:solidFill>
              <a:schemeClr val="accent1"/>
            </a:solidFill>
            <a:ln w="69850" cap="flat" cmpd="sng" algn="ctr">
              <a:solidFill>
                <a:srgbClr val="0000FF"/>
              </a:solidFill>
              <a:prstDash val="solid"/>
              <a:round/>
              <a:headEnd type="none" w="med" len="med"/>
              <a:tailEnd type="none" w="med" len="med"/>
            </a:ln>
          </p:spPr>
        </p:cxnSp>
        <p:sp>
          <p:nvSpPr>
            <p:cNvPr id="65" name="Text Box 34"/>
            <p:cNvSpPr txBox="1"/>
            <p:nvPr/>
          </p:nvSpPr>
          <p:spPr>
            <a:xfrm>
              <a:off x="9890" y="2034"/>
              <a:ext cx="578" cy="272"/>
            </a:xfrm>
            <a:prstGeom prst="rect">
              <a:avLst/>
            </a:prstGeom>
            <a:noFill/>
            <a:ln w="9525">
              <a:noFill/>
            </a:ln>
          </p:spPr>
          <p:txBody>
            <a:bodyPr wrap="square">
              <a:spAutoFit/>
            </a:bodyPr>
            <a:lstStyle/>
            <a:p>
              <a:pPr>
                <a:lnSpc>
                  <a:spcPct val="90000"/>
                </a:lnSpc>
                <a:spcBef>
                  <a:spcPct val="20000"/>
                </a:spcBef>
              </a:pPr>
              <a:r>
                <a:rPr lang="en-US" altLang="zh-CN" dirty="0">
                  <a:latin typeface="微软雅黑" panose="020B0503020204020204" charset="-122"/>
                  <a:ea typeface="微软雅黑" panose="020B0503020204020204" charset="-122"/>
                </a:rPr>
                <a:t>Y</a:t>
              </a:r>
              <a:endParaRPr lang="zh-CN" altLang="en-US" dirty="0">
                <a:latin typeface="微软雅黑" panose="020B0503020204020204" charset="-122"/>
                <a:ea typeface="微软雅黑" panose="020B0503020204020204" charset="-122"/>
              </a:endParaRPr>
            </a:p>
          </p:txBody>
        </p:sp>
        <p:sp>
          <p:nvSpPr>
            <p:cNvPr id="66" name="Text Box 34"/>
            <p:cNvSpPr txBox="1"/>
            <p:nvPr/>
          </p:nvSpPr>
          <p:spPr>
            <a:xfrm>
              <a:off x="92" y="2008"/>
              <a:ext cx="593" cy="272"/>
            </a:xfrm>
            <a:prstGeom prst="rect">
              <a:avLst/>
            </a:prstGeom>
            <a:noFill/>
            <a:ln w="9525">
              <a:noFill/>
            </a:ln>
          </p:spPr>
          <p:txBody>
            <a:bodyPr wrap="square">
              <a:spAutoFit/>
            </a:bodyPr>
            <a:lstStyle/>
            <a:p>
              <a:pPr>
                <a:lnSpc>
                  <a:spcPct val="90000"/>
                </a:lnSpc>
                <a:spcBef>
                  <a:spcPct val="20000"/>
                </a:spcBef>
              </a:pPr>
              <a:r>
                <a:rPr lang="en-US" altLang="zh-CN" dirty="0">
                  <a:latin typeface="微软雅黑" panose="020B0503020204020204" charset="-122"/>
                  <a:ea typeface="微软雅黑" panose="020B0503020204020204" charset="-122"/>
                </a:rPr>
                <a:t>K</a:t>
              </a:r>
              <a:endParaRPr lang="zh-CN" altLang="en-US" dirty="0">
                <a:latin typeface="微软雅黑" panose="020B0503020204020204" charset="-122"/>
                <a:ea typeface="微软雅黑" panose="020B0503020204020204" charset="-122"/>
              </a:endParaRPr>
            </a:p>
          </p:txBody>
        </p:sp>
      </p:grpSp>
      <p:sp>
        <p:nvSpPr>
          <p:cNvPr id="67" name="Text Box 34"/>
          <p:cNvSpPr txBox="1"/>
          <p:nvPr/>
        </p:nvSpPr>
        <p:spPr>
          <a:xfrm>
            <a:off x="898525" y="3461385"/>
            <a:ext cx="7864475" cy="2558415"/>
          </a:xfrm>
          <a:prstGeom prst="rect">
            <a:avLst/>
          </a:prstGeom>
          <a:noFill/>
          <a:ln w="9525">
            <a:noFill/>
          </a:ln>
        </p:spPr>
        <p:txBody>
          <a:bodyPr wrap="square">
            <a:spAutoFit/>
          </a:bodyPr>
          <a:lstStyle/>
          <a:p>
            <a:pPr algn="l">
              <a:lnSpc>
                <a:spcPct val="125000"/>
              </a:lnSpc>
              <a:spcBef>
                <a:spcPts val="20"/>
              </a:spcBef>
              <a:spcAft>
                <a:spcPts val="1200"/>
              </a:spcAft>
            </a:pPr>
            <a:r>
              <a:rPr lang="zh-CN" sz="2800" b="1" dirty="0">
                <a:solidFill>
                  <a:srgbClr val="FF0000"/>
                </a:solidFill>
                <a:latin typeface="微软雅黑" panose="020B0503020204020204" charset="-122"/>
                <a:ea typeface="微软雅黑" panose="020B0503020204020204" charset="-122"/>
              </a:rPr>
              <a:t>当且仅当只存在函数依赖：</a:t>
            </a:r>
            <a:r>
              <a:rPr lang="zh-CN" altLang="en-US" sz="2800" b="1" dirty="0">
                <a:solidFill>
                  <a:srgbClr val="FF0000"/>
                </a:solidFill>
                <a:highlight>
                  <a:srgbClr val="FFFF00"/>
                </a:highlight>
                <a:latin typeface="微软雅黑" panose="020B0503020204020204" charset="-122"/>
                <a:ea typeface="微软雅黑" panose="020B0503020204020204" charset="-122"/>
                <a:sym typeface="+mn-ea"/>
              </a:rPr>
              <a:t>候选键</a:t>
            </a:r>
            <a:r>
              <a:rPr lang="en-US" altLang="zh-CN" sz="2800" b="1" dirty="0">
                <a:solidFill>
                  <a:srgbClr val="FF0000"/>
                </a:solidFill>
                <a:highlight>
                  <a:srgbClr val="FFFF00"/>
                </a:highlight>
                <a:latin typeface="微软雅黑" panose="020B0503020204020204" charset="-122"/>
                <a:ea typeface="微软雅黑" panose="020B0503020204020204" charset="-122"/>
                <a:sym typeface="+mn-ea"/>
              </a:rPr>
              <a:t>K</a:t>
            </a:r>
            <a:r>
              <a:rPr lang="en-US" altLang="zh-CN" sz="2800" b="1" dirty="0">
                <a:solidFill>
                  <a:srgbClr val="FF0000"/>
                </a:solidFill>
                <a:latin typeface="微软雅黑" panose="020B0503020204020204" charset="-122"/>
                <a:ea typeface="微软雅黑" panose="020B0503020204020204" charset="-122"/>
                <a:sym typeface="+mn-ea"/>
              </a:rPr>
              <a:t>→Y</a:t>
            </a:r>
            <a:r>
              <a:rPr lang="zh-CN" altLang="en-US" sz="2800" b="1" dirty="0">
                <a:solidFill>
                  <a:srgbClr val="FF0000"/>
                </a:solidFill>
                <a:latin typeface="微软雅黑" panose="020B0503020204020204" charset="-122"/>
                <a:ea typeface="微软雅黑" panose="020B0503020204020204" charset="-122"/>
                <a:sym typeface="+mn-ea"/>
              </a:rPr>
              <a:t>；</a:t>
            </a:r>
          </a:p>
          <a:p>
            <a:pPr algn="l">
              <a:lnSpc>
                <a:spcPct val="125000"/>
              </a:lnSpc>
              <a:spcBef>
                <a:spcPts val="20"/>
              </a:spcBef>
              <a:spcAft>
                <a:spcPts val="1200"/>
              </a:spcAft>
            </a:pPr>
            <a:endParaRPr lang="zh-CN" altLang="en-US" sz="2800" b="1" dirty="0">
              <a:solidFill>
                <a:srgbClr val="FF0000"/>
              </a:solidFill>
              <a:latin typeface="微软雅黑" panose="020B0503020204020204" charset="-122"/>
              <a:ea typeface="微软雅黑" panose="020B0503020204020204" charset="-122"/>
              <a:sym typeface="+mn-ea"/>
            </a:endParaRPr>
          </a:p>
          <a:p>
            <a:pPr algn="l">
              <a:lnSpc>
                <a:spcPct val="125000"/>
              </a:lnSpc>
              <a:spcBef>
                <a:spcPts val="20"/>
              </a:spcBef>
              <a:spcAft>
                <a:spcPts val="1200"/>
              </a:spcAft>
            </a:pPr>
            <a:r>
              <a:rPr lang="zh-CN" altLang="en-US" sz="2800" dirty="0">
                <a:solidFill>
                  <a:schemeClr val="tx1"/>
                </a:solidFill>
                <a:latin typeface="微软雅黑" panose="020B0503020204020204" charset="-122"/>
                <a:ea typeface="微软雅黑" panose="020B0503020204020204" charset="-122"/>
                <a:sym typeface="+mn-ea"/>
              </a:rPr>
              <a:t>自然而然，</a:t>
            </a:r>
            <a:r>
              <a:rPr lang="zh-CN" altLang="en-US" sz="2800" b="1" dirty="0">
                <a:solidFill>
                  <a:srgbClr val="0000FF"/>
                </a:solidFill>
                <a:latin typeface="微软雅黑" panose="020B0503020204020204" charset="-122"/>
                <a:ea typeface="微软雅黑" panose="020B0503020204020204" charset="-122"/>
                <a:sym typeface="+mn-ea"/>
              </a:rPr>
              <a:t>对于</a:t>
            </a:r>
            <a:r>
              <a:rPr lang="en-US" altLang="zh-CN" sz="2800" b="1" dirty="0">
                <a:solidFill>
                  <a:srgbClr val="0000FF"/>
                </a:solidFill>
                <a:latin typeface="微软雅黑" panose="020B0503020204020204" charset="-122"/>
                <a:ea typeface="微软雅黑" panose="020B0503020204020204" charset="-122"/>
                <a:sym typeface="+mn-ea"/>
              </a:rPr>
              <a:t>K</a:t>
            </a:r>
            <a:r>
              <a:rPr lang="zh-CN" altLang="en-US" sz="2800" b="1" dirty="0">
                <a:solidFill>
                  <a:srgbClr val="0000FF"/>
                </a:solidFill>
                <a:latin typeface="微软雅黑" panose="020B0503020204020204" charset="-122"/>
                <a:ea typeface="微软雅黑" panose="020B0503020204020204" charset="-122"/>
                <a:sym typeface="+mn-ea"/>
              </a:rPr>
              <a:t>中的属性，</a:t>
            </a:r>
            <a:r>
              <a:rPr lang="zh-CN" altLang="en-US" sz="2800" b="1" dirty="0">
                <a:solidFill>
                  <a:srgbClr val="FF0000"/>
                </a:solidFill>
                <a:latin typeface="微软雅黑" panose="020B0503020204020204" charset="-122"/>
                <a:ea typeface="微软雅黑" panose="020B0503020204020204" charset="-122"/>
                <a:sym typeface="+mn-ea"/>
              </a:rPr>
              <a:t>它们之间彼此相互独立，不存在函数依赖关系</a:t>
            </a:r>
            <a:r>
              <a:rPr lang="zh-CN" altLang="en-US" sz="2800" b="1" dirty="0">
                <a:solidFill>
                  <a:srgbClr val="0000FF"/>
                </a:solidFill>
                <a:latin typeface="微软雅黑" panose="020B0503020204020204" charset="-122"/>
                <a:ea typeface="微软雅黑" panose="020B0503020204020204" charset="-122"/>
                <a:sym typeface="+mn-ea"/>
              </a:rPr>
              <a:t>；</a:t>
            </a:r>
          </a:p>
        </p:txBody>
      </p:sp>
      <p:sp>
        <p:nvSpPr>
          <p:cNvPr id="7" name="文本框 6">
            <a:extLst>
              <a:ext uri="{FF2B5EF4-FFF2-40B4-BE49-F238E27FC236}">
                <a16:creationId xmlns:a16="http://schemas.microsoft.com/office/drawing/2014/main" id="{9698CBE4-8187-F5B4-A446-96B23943279A}"/>
              </a:ext>
            </a:extLst>
          </p:cNvPr>
          <p:cNvSpPr txBox="1"/>
          <p:nvPr/>
        </p:nvSpPr>
        <p:spPr>
          <a:xfrm>
            <a:off x="4139952" y="3957856"/>
            <a:ext cx="4393863" cy="362728"/>
          </a:xfrm>
          <a:prstGeom prst="rect">
            <a:avLst/>
          </a:prstGeom>
          <a:noFill/>
        </p:spPr>
        <p:txBody>
          <a:bodyPr wrap="square">
            <a:spAutoFit/>
          </a:bodyPr>
          <a:lstStyle/>
          <a:p>
            <a:pPr marL="0" marR="0" lvl="0" indent="0" algn="l" defTabSz="914400" rtl="0" eaLnBrk="1" fontAlgn="base" latinLnBrk="0" hangingPunct="1">
              <a:lnSpc>
                <a:spcPct val="120000"/>
              </a:lnSpc>
              <a:spcBef>
                <a:spcPct val="30000"/>
              </a:spcBef>
              <a:spcAft>
                <a:spcPct val="0"/>
              </a:spcAft>
              <a:buClrTx/>
              <a:buSzTx/>
              <a:buFontTx/>
              <a:buNone/>
              <a:tabLst/>
              <a:defRPr/>
            </a:pPr>
            <a:r>
              <a:rPr kumimoji="1"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r>
              <a:rPr kumimoji="1" lang="zh-CN" altLang="en-US" sz="1600" b="0" i="0" u="none" strike="noStrike" kern="0" cap="none" spc="0" normalizeH="0" baseline="0" noProof="0" dirty="0">
                <a:ln>
                  <a:noFill/>
                </a:ln>
                <a:solidFill>
                  <a:srgbClr val="FFFFFF">
                    <a:lumMod val="50000"/>
                  </a:srgbClr>
                </a:solidFill>
                <a:effectLst/>
                <a:uLnTx/>
                <a:uFillTx/>
                <a:latin typeface="微软雅黑" panose="020B0503020204020204" charset="-122"/>
                <a:ea typeface="微软雅黑" panose="020B0503020204020204" charset="-122"/>
                <a:cs typeface="+mn-cs"/>
              </a:rPr>
              <a:t>需要一个前提假设： 不考虑平凡函数依赖</a:t>
            </a:r>
            <a:r>
              <a:rPr kumimoji="1"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1" lang="en-US" altLang="zh-CN"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Tree>
    <p:extLst>
      <p:ext uri="{BB962C8B-B14F-4D97-AF65-F5344CB8AC3E}">
        <p14:creationId xmlns:p14="http://schemas.microsoft.com/office/powerpoint/2010/main" val="35199971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a:xfrm>
            <a:off x="990600" y="152400"/>
            <a:ext cx="7772400" cy="1143000"/>
          </a:xfrm>
        </p:spPr>
        <p:txBody>
          <a:bodyPr vert="horz" wrap="square" lIns="91440" tIns="45720" rIns="91440" bIns="45720" anchor="ctr"/>
          <a:lstStyle/>
          <a:p>
            <a:pPr eaLnBrk="1" hangingPunct="1"/>
            <a:r>
              <a:rPr lang="zh-CN" altLang="en-US" sz="3600" dirty="0"/>
              <a:t>对</a:t>
            </a:r>
            <a:r>
              <a:rPr lang="en-US" altLang="zh-CN" sz="3600" dirty="0"/>
              <a:t>1NF,2NF,3NF,BCNF</a:t>
            </a:r>
            <a:r>
              <a:rPr lang="zh-CN" altLang="en-US" sz="3600" dirty="0"/>
              <a:t>的总结</a:t>
            </a:r>
          </a:p>
        </p:txBody>
      </p:sp>
      <p:sp>
        <p:nvSpPr>
          <p:cNvPr id="77827" name="Rectangle 3"/>
          <p:cNvSpPr>
            <a:spLocks noGrp="1"/>
          </p:cNvSpPr>
          <p:nvPr>
            <p:ph idx="1"/>
          </p:nvPr>
        </p:nvSpPr>
        <p:spPr>
          <a:xfrm>
            <a:off x="113665" y="1371600"/>
            <a:ext cx="8725535" cy="2423795"/>
          </a:xfrm>
        </p:spPr>
        <p:txBody>
          <a:bodyPr vert="horz" wrap="square" lIns="91440" tIns="45720" rIns="91440" bIns="45720" anchor="t"/>
          <a:lstStyle/>
          <a:p>
            <a:pPr marL="324485" lvl="1" indent="-292100" eaLnBrk="1" hangingPunct="1">
              <a:lnSpc>
                <a:spcPct val="140000"/>
              </a:lnSpc>
              <a:buClr>
                <a:srgbClr val="FF0066"/>
              </a:buClr>
              <a:buFont typeface="Wingdings" panose="05000000000000000000" pitchFamily="2" charset="2"/>
              <a:buChar char="§"/>
            </a:pPr>
            <a:r>
              <a:rPr lang="zh-CN" altLang="en-US" sz="2400" dirty="0"/>
              <a:t>已知关系</a:t>
            </a:r>
            <a:r>
              <a:rPr lang="en-US" altLang="zh-CN" sz="2400" dirty="0"/>
              <a:t>R</a:t>
            </a:r>
            <a:r>
              <a:rPr lang="zh-CN" altLang="en-US" sz="2400" dirty="0"/>
              <a:t>，其属性集为</a:t>
            </a:r>
            <a:r>
              <a:rPr lang="en-US" altLang="zh-CN" sz="2400" dirty="0"/>
              <a:t>A</a:t>
            </a:r>
            <a:r>
              <a:rPr lang="zh-CN" altLang="en-US" sz="2400" dirty="0"/>
              <a:t>，对于候选键</a:t>
            </a:r>
            <a:r>
              <a:rPr lang="en-US" altLang="zh-CN" sz="2400" dirty="0"/>
              <a:t>K</a:t>
            </a:r>
            <a:r>
              <a:rPr lang="zh-CN" altLang="en-US" sz="2400" dirty="0"/>
              <a:t>：</a:t>
            </a:r>
          </a:p>
          <a:p>
            <a:pPr marL="324485" lvl="1" indent="-292100" eaLnBrk="1" hangingPunct="1">
              <a:lnSpc>
                <a:spcPct val="140000"/>
              </a:lnSpc>
              <a:buClr>
                <a:srgbClr val="FF0066"/>
              </a:buClr>
              <a:buFont typeface="Wingdings" panose="05000000000000000000" pitchFamily="2" charset="2"/>
              <a:buChar char="§"/>
            </a:pPr>
            <a:r>
              <a:rPr lang="en-US" altLang="zh-CN" sz="2400" dirty="0"/>
              <a:t>1NF</a:t>
            </a:r>
            <a:r>
              <a:rPr lang="zh-CN" altLang="en-US" sz="2400" dirty="0"/>
              <a:t>：</a:t>
            </a:r>
            <a:r>
              <a:rPr lang="en-US" altLang="zh-CN" sz="2400" dirty="0"/>
              <a:t>A-K</a:t>
            </a:r>
            <a:r>
              <a:rPr lang="zh-CN" altLang="en-US" sz="2400" dirty="0"/>
              <a:t>中的其它任何一个属性，都要</a:t>
            </a:r>
            <a:r>
              <a:rPr lang="zh-CN" altLang="en-US" sz="2400" b="1" dirty="0">
                <a:solidFill>
                  <a:srgbClr val="0000FF"/>
                </a:solidFill>
              </a:rPr>
              <a:t>函数依赖</a:t>
            </a:r>
            <a:r>
              <a:rPr lang="zh-CN" altLang="en-US" sz="2400" dirty="0"/>
              <a:t>于</a:t>
            </a:r>
            <a:r>
              <a:rPr lang="en-US" altLang="zh-CN" sz="2400" dirty="0"/>
              <a:t>K</a:t>
            </a:r>
            <a:r>
              <a:rPr lang="zh-CN" altLang="en-US" sz="2400" dirty="0"/>
              <a:t>；</a:t>
            </a:r>
          </a:p>
          <a:p>
            <a:pPr marL="32385" lvl="1" indent="0" eaLnBrk="1" hangingPunct="1">
              <a:lnSpc>
                <a:spcPct val="140000"/>
              </a:lnSpc>
              <a:buClr>
                <a:srgbClr val="FF0066"/>
              </a:buClr>
              <a:buFont typeface="Wingdings" panose="05000000000000000000" pitchFamily="2" charset="2"/>
              <a:buNone/>
            </a:pPr>
            <a:r>
              <a:rPr lang="zh-CN" altLang="en-US" b="1" dirty="0">
                <a:solidFill>
                  <a:srgbClr val="FF0000"/>
                </a:solidFill>
                <a:cs typeface="+mn-ea"/>
                <a:sym typeface="+mn-ea"/>
              </a:rPr>
              <a:t>              不能出现</a:t>
            </a:r>
            <a:r>
              <a:rPr lang="zh-CN" altLang="en-US" b="1" dirty="0">
                <a:solidFill>
                  <a:srgbClr val="0000FF"/>
                </a:solidFill>
                <a:cs typeface="+mn-ea"/>
                <a:sym typeface="+mn-ea"/>
              </a:rPr>
              <a:t>非函数依赖</a:t>
            </a:r>
            <a:r>
              <a:rPr lang="zh-CN" altLang="en-US" b="1" dirty="0">
                <a:solidFill>
                  <a:srgbClr val="FF0000"/>
                </a:solidFill>
                <a:cs typeface="+mn-ea"/>
                <a:sym typeface="+mn-ea"/>
              </a:rPr>
              <a:t>；</a:t>
            </a:r>
            <a:endParaRPr lang="zh-CN" altLang="en-US" sz="2400" dirty="0"/>
          </a:p>
          <a:p>
            <a:pPr marL="324485" lvl="1" indent="-292100" eaLnBrk="1" hangingPunct="1">
              <a:lnSpc>
                <a:spcPct val="140000"/>
              </a:lnSpc>
              <a:buClr>
                <a:srgbClr val="FF0066"/>
              </a:buClr>
              <a:buFont typeface="Wingdings" panose="05000000000000000000" pitchFamily="2" charset="2"/>
              <a:buChar char="§"/>
            </a:pPr>
            <a:r>
              <a:rPr lang="en-US" altLang="zh-CN" dirty="0">
                <a:sym typeface="+mn-ea"/>
              </a:rPr>
              <a:t>2NF</a:t>
            </a:r>
            <a:r>
              <a:rPr lang="zh-CN" altLang="en-US" dirty="0">
                <a:sym typeface="+mn-ea"/>
              </a:rPr>
              <a:t>：</a:t>
            </a:r>
            <a:r>
              <a:rPr lang="en-US" altLang="zh-CN" dirty="0">
                <a:sym typeface="+mn-ea"/>
              </a:rPr>
              <a:t>A-K</a:t>
            </a:r>
            <a:r>
              <a:rPr lang="zh-CN" altLang="en-US" dirty="0">
                <a:sym typeface="+mn-ea"/>
              </a:rPr>
              <a:t>中的其它任何一个属性，都要</a:t>
            </a:r>
            <a:r>
              <a:rPr lang="zh-CN" altLang="en-US" b="1" dirty="0">
                <a:solidFill>
                  <a:srgbClr val="0000FF"/>
                </a:solidFill>
                <a:cs typeface="+mn-ea"/>
                <a:sym typeface="+mn-ea"/>
              </a:rPr>
              <a:t>完全函数依赖</a:t>
            </a:r>
            <a:r>
              <a:rPr lang="zh-CN" altLang="en-US" dirty="0">
                <a:sym typeface="+mn-ea"/>
              </a:rPr>
              <a:t>于</a:t>
            </a:r>
            <a:r>
              <a:rPr lang="en-US" altLang="zh-CN" dirty="0">
                <a:sym typeface="+mn-ea"/>
              </a:rPr>
              <a:t>K</a:t>
            </a:r>
            <a:r>
              <a:rPr lang="zh-CN" altLang="en-US" dirty="0">
                <a:sym typeface="+mn-ea"/>
              </a:rPr>
              <a:t>；</a:t>
            </a:r>
          </a:p>
          <a:p>
            <a:pPr marL="0" lvl="1" indent="0" eaLnBrk="1" hangingPunct="1">
              <a:lnSpc>
                <a:spcPct val="140000"/>
              </a:lnSpc>
              <a:buClr>
                <a:srgbClr val="FF0066"/>
              </a:buClr>
              <a:buFont typeface="Wingdings" panose="05000000000000000000" pitchFamily="2" charset="2"/>
              <a:buNone/>
            </a:pPr>
            <a:r>
              <a:rPr lang="zh-CN" altLang="en-US" b="1" dirty="0">
                <a:solidFill>
                  <a:srgbClr val="FF0000"/>
                </a:solidFill>
                <a:cs typeface="+mn-ea"/>
                <a:sym typeface="+mn-ea"/>
              </a:rPr>
              <a:t>              不能出现</a:t>
            </a:r>
            <a:r>
              <a:rPr lang="zh-CN" altLang="en-US" b="1" dirty="0">
                <a:solidFill>
                  <a:srgbClr val="0000FF"/>
                </a:solidFill>
                <a:cs typeface="+mn-ea"/>
                <a:sym typeface="+mn-ea"/>
              </a:rPr>
              <a:t>部分函数依赖</a:t>
            </a:r>
            <a:r>
              <a:rPr lang="zh-CN" altLang="en-US" b="1" dirty="0">
                <a:solidFill>
                  <a:srgbClr val="FF0000"/>
                </a:solidFill>
                <a:cs typeface="+mn-ea"/>
                <a:sym typeface="+mn-ea"/>
              </a:rPr>
              <a:t>；</a:t>
            </a:r>
            <a:endParaRPr lang="zh-CN" altLang="en-US" dirty="0">
              <a:sym typeface="+mn-ea"/>
            </a:endParaRPr>
          </a:p>
          <a:p>
            <a:pPr marL="324485" lvl="1" indent="-292100" eaLnBrk="1" hangingPunct="1">
              <a:lnSpc>
                <a:spcPct val="140000"/>
              </a:lnSpc>
              <a:buClr>
                <a:srgbClr val="FF0066"/>
              </a:buClr>
              <a:buFont typeface="Wingdings" panose="05000000000000000000" pitchFamily="2" charset="2"/>
              <a:buChar char="§"/>
            </a:pPr>
            <a:r>
              <a:rPr lang="en-US" altLang="zh-CN" dirty="0">
                <a:sym typeface="+mn-ea"/>
              </a:rPr>
              <a:t>3NF</a:t>
            </a:r>
            <a:r>
              <a:rPr lang="zh-CN" altLang="en-US" dirty="0">
                <a:sym typeface="+mn-ea"/>
              </a:rPr>
              <a:t>：</a:t>
            </a:r>
            <a:r>
              <a:rPr lang="en-US" altLang="zh-CN" dirty="0">
                <a:sym typeface="+mn-ea"/>
              </a:rPr>
              <a:t>A-K</a:t>
            </a:r>
            <a:r>
              <a:rPr lang="zh-CN" altLang="en-US" dirty="0">
                <a:sym typeface="+mn-ea"/>
              </a:rPr>
              <a:t>中的其它任何一个属性，都要</a:t>
            </a:r>
            <a:r>
              <a:rPr lang="zh-CN" altLang="en-US" b="1" dirty="0">
                <a:solidFill>
                  <a:srgbClr val="0000FF"/>
                </a:solidFill>
                <a:cs typeface="+mn-ea"/>
                <a:sym typeface="+mn-ea"/>
              </a:rPr>
              <a:t>直接函数依赖</a:t>
            </a:r>
            <a:r>
              <a:rPr lang="zh-CN" altLang="en-US" dirty="0">
                <a:sym typeface="+mn-ea"/>
              </a:rPr>
              <a:t>于</a:t>
            </a:r>
            <a:r>
              <a:rPr lang="en-US" altLang="zh-CN" dirty="0">
                <a:sym typeface="+mn-ea"/>
              </a:rPr>
              <a:t>K</a:t>
            </a:r>
            <a:r>
              <a:rPr lang="zh-CN" altLang="en-US" dirty="0">
                <a:sym typeface="+mn-ea"/>
              </a:rPr>
              <a:t>；</a:t>
            </a:r>
          </a:p>
          <a:p>
            <a:pPr marL="0" lvl="1" indent="0" eaLnBrk="1" hangingPunct="1">
              <a:lnSpc>
                <a:spcPct val="140000"/>
              </a:lnSpc>
              <a:buClr>
                <a:srgbClr val="FF0066"/>
              </a:buClr>
              <a:buFont typeface="Wingdings" panose="05000000000000000000" pitchFamily="2" charset="2"/>
              <a:buNone/>
            </a:pPr>
            <a:r>
              <a:rPr lang="zh-CN" altLang="en-US" b="1" dirty="0">
                <a:solidFill>
                  <a:srgbClr val="FF0000"/>
                </a:solidFill>
                <a:sym typeface="+mn-ea"/>
              </a:rPr>
              <a:t>               不能出现</a:t>
            </a:r>
            <a:r>
              <a:rPr lang="zh-CN" altLang="en-US" b="1" dirty="0">
                <a:solidFill>
                  <a:srgbClr val="0000FF"/>
                </a:solidFill>
                <a:cs typeface="+mn-ea"/>
                <a:sym typeface="+mn-ea"/>
              </a:rPr>
              <a:t>间接函数依赖</a:t>
            </a:r>
            <a:r>
              <a:rPr lang="zh-CN" altLang="en-US" b="1" dirty="0">
                <a:solidFill>
                  <a:srgbClr val="FF0000"/>
                </a:solidFill>
                <a:cs typeface="+mn-ea"/>
                <a:sym typeface="+mn-ea"/>
              </a:rPr>
              <a:t>；</a:t>
            </a:r>
            <a:endParaRPr lang="zh-CN" altLang="en-US" dirty="0">
              <a:sym typeface="+mn-ea"/>
            </a:endParaRPr>
          </a:p>
          <a:p>
            <a:pPr marL="324485" lvl="1" indent="-292100" eaLnBrk="1" hangingPunct="1">
              <a:lnSpc>
                <a:spcPct val="140000"/>
              </a:lnSpc>
              <a:buClr>
                <a:srgbClr val="FF0066"/>
              </a:buClr>
              <a:buFont typeface="Wingdings" panose="05000000000000000000" pitchFamily="2" charset="2"/>
              <a:buChar char="§"/>
            </a:pPr>
            <a:r>
              <a:rPr lang="en-US" altLang="zh-CN" sz="2400" dirty="0"/>
              <a:t>BCNF</a:t>
            </a:r>
            <a:r>
              <a:rPr lang="zh-CN" altLang="en-US" sz="2400" dirty="0"/>
              <a:t>：</a:t>
            </a:r>
            <a:r>
              <a:rPr lang="zh-CN" altLang="en-US" b="1" dirty="0">
                <a:solidFill>
                  <a:srgbClr val="FF0000"/>
                </a:solidFill>
                <a:sym typeface="+mn-ea"/>
              </a:rPr>
              <a:t>不能出现</a:t>
            </a:r>
            <a:r>
              <a:rPr lang="zh-CN" altLang="en-US" b="1" dirty="0">
                <a:solidFill>
                  <a:srgbClr val="0000FF"/>
                </a:solidFill>
                <a:cs typeface="+mn-ea"/>
                <a:sym typeface="+mn-ea"/>
              </a:rPr>
              <a:t>K→Y以外的依赖</a:t>
            </a:r>
            <a:r>
              <a:rPr lang="zh-CN" altLang="en-US" dirty="0">
                <a:sym typeface="+mn-ea"/>
              </a:rPr>
              <a:t>；（</a:t>
            </a:r>
            <a:r>
              <a:rPr lang="zh-CN" altLang="en-US" dirty="0">
                <a:solidFill>
                  <a:schemeClr val="bg1">
                    <a:lumMod val="50000"/>
                  </a:schemeClr>
                </a:solidFill>
                <a:sym typeface="+mn-ea"/>
              </a:rPr>
              <a:t>需要一个前提假设：不考虑平凡函数依赖</a:t>
            </a:r>
            <a:r>
              <a:rPr lang="zh-CN" altLang="en-US" dirty="0">
                <a:sym typeface="+mn-ea"/>
              </a:rPr>
              <a:t>）</a:t>
            </a:r>
          </a:p>
          <a:p>
            <a:pPr marL="324485" lvl="1" indent="-292100" eaLnBrk="1" hangingPunct="1">
              <a:lnSpc>
                <a:spcPct val="140000"/>
              </a:lnSpc>
              <a:buClr>
                <a:srgbClr val="FF0066"/>
              </a:buClr>
              <a:buFont typeface="Wingdings" panose="05000000000000000000" pitchFamily="2" charset="2"/>
              <a:buChar char="§"/>
            </a:pPr>
            <a:endParaRPr lang="zh-CN" altLang="en-US" sz="2400" dirty="0"/>
          </a:p>
        </p:txBody>
      </p:sp>
    </p:spTree>
    <p:extLst>
      <p:ext uri="{BB962C8B-B14F-4D97-AF65-F5344CB8AC3E}">
        <p14:creationId xmlns:p14="http://schemas.microsoft.com/office/powerpoint/2010/main" val="41716049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a:xfrm>
            <a:off x="990600" y="152400"/>
            <a:ext cx="7772400" cy="1143000"/>
          </a:xfrm>
        </p:spPr>
        <p:txBody>
          <a:bodyPr vert="horz" wrap="square" lIns="91440" tIns="45720" rIns="91440" bIns="45720" anchor="ctr"/>
          <a:lstStyle/>
          <a:p>
            <a:pPr eaLnBrk="1" hangingPunct="1"/>
            <a:r>
              <a:rPr lang="zh-CN" altLang="en-US" sz="3600" dirty="0"/>
              <a:t>不满足</a:t>
            </a:r>
            <a:r>
              <a:rPr lang="en-US" altLang="zh-CN" sz="3600" dirty="0"/>
              <a:t>1NF,2NF,3NF,BCNF</a:t>
            </a:r>
            <a:r>
              <a:rPr lang="zh-CN" altLang="en-US" sz="3600" dirty="0"/>
              <a:t>的总结</a:t>
            </a:r>
          </a:p>
        </p:txBody>
      </p:sp>
      <p:sp>
        <p:nvSpPr>
          <p:cNvPr id="76833" name="Text Box 34"/>
          <p:cNvSpPr txBox="1"/>
          <p:nvPr/>
        </p:nvSpPr>
        <p:spPr>
          <a:xfrm>
            <a:off x="4149090" y="1642428"/>
            <a:ext cx="3818890" cy="423545"/>
          </a:xfrm>
          <a:prstGeom prst="rect">
            <a:avLst/>
          </a:prstGeom>
          <a:noFill/>
          <a:ln w="9525">
            <a:noFill/>
          </a:ln>
        </p:spPr>
        <p:txBody>
          <a:bodyPr wrap="none">
            <a:spAutoFit/>
          </a:bodyPr>
          <a:lstStyle/>
          <a:p>
            <a:pPr>
              <a:lnSpc>
                <a:spcPct val="90000"/>
              </a:lnSpc>
              <a:spcBef>
                <a:spcPct val="20000"/>
              </a:spcBef>
            </a:pPr>
            <a:r>
              <a:rPr lang="zh-CN" altLang="en-US" dirty="0">
                <a:latin typeface="微软雅黑" panose="020B0503020204020204" charset="-122"/>
                <a:ea typeface="微软雅黑" panose="020B0503020204020204" charset="-122"/>
              </a:rPr>
              <a:t>违背</a:t>
            </a:r>
            <a:r>
              <a:rPr lang="en-US" altLang="zh-CN" dirty="0">
                <a:latin typeface="微软雅黑" panose="020B0503020204020204" charset="-122"/>
                <a:ea typeface="微软雅黑" panose="020B0503020204020204" charset="-122"/>
              </a:rPr>
              <a:t>1NF</a:t>
            </a:r>
            <a:r>
              <a:rPr lang="zh-CN" altLang="en-US" dirty="0">
                <a:latin typeface="微软雅黑" panose="020B0503020204020204" charset="-122"/>
                <a:ea typeface="微软雅黑" panose="020B0503020204020204" charset="-122"/>
              </a:rPr>
              <a:t>，存在非函数依赖</a:t>
            </a:r>
          </a:p>
        </p:txBody>
      </p:sp>
      <p:sp>
        <p:nvSpPr>
          <p:cNvPr id="61" name="Text Box 34"/>
          <p:cNvSpPr txBox="1"/>
          <p:nvPr/>
        </p:nvSpPr>
        <p:spPr>
          <a:xfrm>
            <a:off x="4213860" y="2879408"/>
            <a:ext cx="4123690" cy="423545"/>
          </a:xfrm>
          <a:prstGeom prst="rect">
            <a:avLst/>
          </a:prstGeom>
          <a:noFill/>
          <a:ln w="9525">
            <a:noFill/>
          </a:ln>
        </p:spPr>
        <p:txBody>
          <a:bodyPr wrap="none">
            <a:spAutoFit/>
          </a:bodyPr>
          <a:lstStyle/>
          <a:p>
            <a:pPr>
              <a:lnSpc>
                <a:spcPct val="90000"/>
              </a:lnSpc>
              <a:spcBef>
                <a:spcPct val="20000"/>
              </a:spcBef>
            </a:pPr>
            <a:r>
              <a:rPr lang="zh-CN" altLang="en-US" dirty="0">
                <a:latin typeface="微软雅黑" panose="020B0503020204020204" charset="-122"/>
                <a:ea typeface="微软雅黑" panose="020B0503020204020204" charset="-122"/>
              </a:rPr>
              <a:t>违背</a:t>
            </a:r>
            <a:r>
              <a:rPr lang="en-US" altLang="zh-CN" dirty="0">
                <a:latin typeface="微软雅黑" panose="020B0503020204020204" charset="-122"/>
                <a:ea typeface="微软雅黑" panose="020B0503020204020204" charset="-122"/>
              </a:rPr>
              <a:t>2NF</a:t>
            </a:r>
            <a:r>
              <a:rPr lang="zh-CN" altLang="en-US" dirty="0">
                <a:latin typeface="微软雅黑" panose="020B0503020204020204" charset="-122"/>
                <a:ea typeface="微软雅黑" panose="020B0503020204020204" charset="-122"/>
              </a:rPr>
              <a:t>：存在部分函数依赖</a:t>
            </a:r>
          </a:p>
        </p:txBody>
      </p:sp>
      <p:sp>
        <p:nvSpPr>
          <p:cNvPr id="62" name="Text Box 34"/>
          <p:cNvSpPr txBox="1"/>
          <p:nvPr/>
        </p:nvSpPr>
        <p:spPr>
          <a:xfrm>
            <a:off x="4282440" y="4005263"/>
            <a:ext cx="4123690" cy="423545"/>
          </a:xfrm>
          <a:prstGeom prst="rect">
            <a:avLst/>
          </a:prstGeom>
          <a:noFill/>
          <a:ln w="9525">
            <a:noFill/>
          </a:ln>
        </p:spPr>
        <p:txBody>
          <a:bodyPr wrap="none">
            <a:spAutoFit/>
          </a:bodyPr>
          <a:lstStyle/>
          <a:p>
            <a:pPr>
              <a:lnSpc>
                <a:spcPct val="90000"/>
              </a:lnSpc>
              <a:spcBef>
                <a:spcPct val="20000"/>
              </a:spcBef>
            </a:pPr>
            <a:r>
              <a:rPr lang="zh-CN" altLang="en-US" dirty="0">
                <a:latin typeface="微软雅黑" panose="020B0503020204020204" charset="-122"/>
                <a:ea typeface="微软雅黑" panose="020B0503020204020204" charset="-122"/>
              </a:rPr>
              <a:t>违背</a:t>
            </a:r>
            <a:r>
              <a:rPr lang="en-US" altLang="zh-CN" dirty="0">
                <a:latin typeface="微软雅黑" panose="020B0503020204020204" charset="-122"/>
                <a:ea typeface="微软雅黑" panose="020B0503020204020204" charset="-122"/>
              </a:rPr>
              <a:t>3NF</a:t>
            </a:r>
            <a:r>
              <a:rPr lang="zh-CN" altLang="en-US" dirty="0">
                <a:latin typeface="微软雅黑" panose="020B0503020204020204" charset="-122"/>
                <a:ea typeface="微软雅黑" panose="020B0503020204020204" charset="-122"/>
              </a:rPr>
              <a:t>：存在传递函数依赖</a:t>
            </a:r>
          </a:p>
        </p:txBody>
      </p:sp>
      <p:sp>
        <p:nvSpPr>
          <p:cNvPr id="63" name="Text Box 34"/>
          <p:cNvSpPr txBox="1"/>
          <p:nvPr/>
        </p:nvSpPr>
        <p:spPr>
          <a:xfrm>
            <a:off x="3790315" y="6426518"/>
            <a:ext cx="5346700" cy="423545"/>
          </a:xfrm>
          <a:prstGeom prst="rect">
            <a:avLst/>
          </a:prstGeom>
          <a:noFill/>
          <a:ln w="9525">
            <a:noFill/>
          </a:ln>
        </p:spPr>
        <p:txBody>
          <a:bodyPr wrap="none">
            <a:spAutoFit/>
          </a:bodyPr>
          <a:lstStyle/>
          <a:p>
            <a:pPr>
              <a:lnSpc>
                <a:spcPct val="90000"/>
              </a:lnSpc>
              <a:spcBef>
                <a:spcPct val="20000"/>
              </a:spcBef>
            </a:pPr>
            <a:r>
              <a:rPr lang="zh-CN" altLang="en-US" dirty="0">
                <a:latin typeface="微软雅黑" panose="020B0503020204020204" charset="-122"/>
                <a:ea typeface="微软雅黑" panose="020B0503020204020204" charset="-122"/>
              </a:rPr>
              <a:t>违背</a:t>
            </a:r>
            <a:r>
              <a:rPr lang="en-US" altLang="zh-CN" dirty="0">
                <a:latin typeface="微软雅黑" panose="020B0503020204020204" charset="-122"/>
                <a:ea typeface="微软雅黑" panose="020B0503020204020204" charset="-122"/>
              </a:rPr>
              <a:t>BCNF</a:t>
            </a:r>
            <a:r>
              <a:rPr lang="zh-CN" altLang="en-US" dirty="0">
                <a:latin typeface="微软雅黑" panose="020B0503020204020204" charset="-122"/>
                <a:ea typeface="微软雅黑" panose="020B0503020204020204" charset="-122"/>
              </a:rPr>
              <a:t>：存在</a:t>
            </a:r>
            <a:r>
              <a:rPr lang="en-US" altLang="zh-CN" dirty="0">
                <a:latin typeface="微软雅黑" panose="020B0503020204020204" charset="-122"/>
                <a:ea typeface="微软雅黑" panose="020B0503020204020204" charset="-122"/>
              </a:rPr>
              <a:t>K</a:t>
            </a:r>
            <a:r>
              <a:rPr lang="en-US" altLang="zh-CN" dirty="0">
                <a:latin typeface="Arial" panose="020B0604020202020204" pitchFamily="34" charset="0"/>
                <a:ea typeface="微软雅黑" panose="020B0503020204020204" charset="-122"/>
              </a:rPr>
              <a:t>→Y</a:t>
            </a:r>
            <a:r>
              <a:rPr lang="zh-CN" altLang="en-US" dirty="0">
                <a:latin typeface="Arial" panose="020B0604020202020204" pitchFamily="34" charset="0"/>
                <a:ea typeface="微软雅黑" panose="020B0503020204020204" charset="-122"/>
              </a:rPr>
              <a:t>之外的</a:t>
            </a:r>
            <a:r>
              <a:rPr lang="zh-CN" altLang="en-US" dirty="0">
                <a:latin typeface="微软雅黑" panose="020B0503020204020204" charset="-122"/>
                <a:ea typeface="微软雅黑" panose="020B0503020204020204" charset="-122"/>
              </a:rPr>
              <a:t>函数依赖</a:t>
            </a:r>
          </a:p>
        </p:txBody>
      </p:sp>
      <p:sp>
        <p:nvSpPr>
          <p:cNvPr id="27" name="矩形 26"/>
          <p:cNvSpPr/>
          <p:nvPr/>
        </p:nvSpPr>
        <p:spPr>
          <a:xfrm>
            <a:off x="374650" y="3651885"/>
            <a:ext cx="1800225" cy="17526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8" name="矩形 27"/>
          <p:cNvSpPr/>
          <p:nvPr/>
        </p:nvSpPr>
        <p:spPr>
          <a:xfrm>
            <a:off x="2424430" y="3651885"/>
            <a:ext cx="3888105" cy="17526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29" name="直接连接符 28"/>
          <p:cNvCxnSpPr/>
          <p:nvPr/>
        </p:nvCxnSpPr>
        <p:spPr>
          <a:xfrm>
            <a:off x="363855" y="3886200"/>
            <a:ext cx="1800225" cy="0"/>
          </a:xfrm>
          <a:prstGeom prst="line">
            <a:avLst/>
          </a:prstGeom>
          <a:solidFill>
            <a:schemeClr val="accent1"/>
          </a:solidFill>
          <a:ln w="69850" cap="flat" cmpd="sng" algn="ctr">
            <a:solidFill>
              <a:srgbClr val="0000FF"/>
            </a:solidFill>
            <a:prstDash val="solid"/>
            <a:round/>
            <a:headEnd type="none" w="med" len="med"/>
            <a:tailEnd type="none" w="med" len="med"/>
          </a:ln>
        </p:spPr>
      </p:cxnSp>
      <p:sp>
        <p:nvSpPr>
          <p:cNvPr id="30" name="Freeform 22"/>
          <p:cNvSpPr/>
          <p:nvPr/>
        </p:nvSpPr>
        <p:spPr>
          <a:xfrm>
            <a:off x="1508125" y="3886200"/>
            <a:ext cx="2151380" cy="262890"/>
          </a:xfrm>
          <a:custGeom>
            <a:avLst/>
            <a:gdLst>
              <a:gd name="txL" fmla="*/ 0 w 576"/>
              <a:gd name="txT" fmla="*/ 0 h 288"/>
              <a:gd name="txR" fmla="*/ 576 w 576"/>
              <a:gd name="txB" fmla="*/ 288 h 288"/>
            </a:gdLst>
            <a:ahLst/>
            <a:cxnLst>
              <a:cxn ang="0">
                <a:pos x="0" y="0"/>
              </a:cxn>
              <a:cxn ang="0">
                <a:pos x="0" y="364162578"/>
              </a:cxn>
              <a:cxn ang="0">
                <a:pos x="2147483647" y="364162578"/>
              </a:cxn>
              <a:cxn ang="0">
                <a:pos x="2147483647" y="0"/>
              </a:cxn>
            </a:cxnLst>
            <a:rect l="txL" t="txT" r="txR" b="txB"/>
            <a:pathLst>
              <a:path w="576" h="288">
                <a:moveTo>
                  <a:pt x="0" y="0"/>
                </a:moveTo>
                <a:lnTo>
                  <a:pt x="0" y="288"/>
                </a:lnTo>
                <a:lnTo>
                  <a:pt x="576" y="288"/>
                </a:lnTo>
                <a:lnTo>
                  <a:pt x="576" y="0"/>
                </a:lnTo>
              </a:path>
            </a:pathLst>
          </a:custGeom>
          <a:noFill/>
          <a:ln w="38100" cap="flat" cmpd="sng">
            <a:solidFill>
              <a:srgbClr val="0000FF">
                <a:alpha val="100000"/>
              </a:srgbClr>
            </a:solidFill>
            <a:prstDash val="solid"/>
            <a:round/>
            <a:headEnd type="none" w="med" len="med"/>
            <a:tailEnd type="triangle" w="med" len="lg"/>
          </a:ln>
        </p:spPr>
        <p:txBody>
          <a:bodyPr/>
          <a:lstStyle/>
          <a:p>
            <a:endParaRPr lang="zh-CN" altLang="en-US"/>
          </a:p>
        </p:txBody>
      </p:sp>
      <p:cxnSp>
        <p:nvCxnSpPr>
          <p:cNvPr id="31" name="直接连接符 30"/>
          <p:cNvCxnSpPr/>
          <p:nvPr/>
        </p:nvCxnSpPr>
        <p:spPr>
          <a:xfrm>
            <a:off x="2413635" y="3886200"/>
            <a:ext cx="3888105" cy="0"/>
          </a:xfrm>
          <a:prstGeom prst="line">
            <a:avLst/>
          </a:prstGeom>
          <a:solidFill>
            <a:schemeClr val="accent1"/>
          </a:solidFill>
          <a:ln w="69850" cap="flat" cmpd="sng" algn="ctr">
            <a:solidFill>
              <a:srgbClr val="0000FF"/>
            </a:solidFill>
            <a:prstDash val="solid"/>
            <a:round/>
            <a:headEnd type="none" w="med" len="med"/>
            <a:tailEnd type="none" w="med" len="med"/>
          </a:ln>
        </p:spPr>
      </p:cxnSp>
      <p:sp>
        <p:nvSpPr>
          <p:cNvPr id="32" name="矩形 31"/>
          <p:cNvSpPr/>
          <p:nvPr/>
        </p:nvSpPr>
        <p:spPr>
          <a:xfrm>
            <a:off x="4358005" y="3658235"/>
            <a:ext cx="360045" cy="17526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6" name="矩形 35"/>
          <p:cNvSpPr/>
          <p:nvPr/>
        </p:nvSpPr>
        <p:spPr>
          <a:xfrm>
            <a:off x="5008245" y="3651250"/>
            <a:ext cx="360045" cy="17526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7" name="Freeform 22"/>
          <p:cNvSpPr/>
          <p:nvPr/>
        </p:nvSpPr>
        <p:spPr>
          <a:xfrm flipV="1">
            <a:off x="4514215" y="3446780"/>
            <a:ext cx="654050" cy="229870"/>
          </a:xfrm>
          <a:custGeom>
            <a:avLst/>
            <a:gdLst>
              <a:gd name="txL" fmla="*/ 0 w 576"/>
              <a:gd name="txT" fmla="*/ 0 h 288"/>
              <a:gd name="txR" fmla="*/ 576 w 576"/>
              <a:gd name="txB" fmla="*/ 288 h 288"/>
            </a:gdLst>
            <a:ahLst/>
            <a:cxnLst>
              <a:cxn ang="0">
                <a:pos x="0" y="0"/>
              </a:cxn>
              <a:cxn ang="0">
                <a:pos x="0" y="364162578"/>
              </a:cxn>
              <a:cxn ang="0">
                <a:pos x="2147483647" y="364162578"/>
              </a:cxn>
              <a:cxn ang="0">
                <a:pos x="2147483647" y="0"/>
              </a:cxn>
            </a:cxnLst>
            <a:rect l="txL" t="txT" r="txR" b="txB"/>
            <a:pathLst>
              <a:path w="576" h="288">
                <a:moveTo>
                  <a:pt x="0" y="0"/>
                </a:moveTo>
                <a:lnTo>
                  <a:pt x="0" y="288"/>
                </a:lnTo>
                <a:lnTo>
                  <a:pt x="576" y="288"/>
                </a:lnTo>
                <a:lnTo>
                  <a:pt x="576" y="0"/>
                </a:lnTo>
              </a:path>
            </a:pathLst>
          </a:custGeom>
          <a:noFill/>
          <a:ln w="38100" cap="flat" cmpd="sng">
            <a:solidFill>
              <a:srgbClr val="FF0000">
                <a:alpha val="100000"/>
              </a:srgbClr>
            </a:solidFill>
            <a:prstDash val="solid"/>
            <a:round/>
            <a:headEnd type="none" w="med" len="med"/>
            <a:tailEnd type="triangle" w="med" len="lg"/>
          </a:ln>
        </p:spPr>
        <p:txBody>
          <a:bodyPr/>
          <a:lstStyle/>
          <a:p>
            <a:endParaRPr lang="zh-CN" altLang="en-US"/>
          </a:p>
        </p:txBody>
      </p:sp>
      <p:grpSp>
        <p:nvGrpSpPr>
          <p:cNvPr id="7" name="组合 6"/>
          <p:cNvGrpSpPr/>
          <p:nvPr/>
        </p:nvGrpSpPr>
        <p:grpSpPr>
          <a:xfrm>
            <a:off x="353060" y="4902200"/>
            <a:ext cx="5948045" cy="766445"/>
            <a:chOff x="556" y="7607"/>
            <a:chExt cx="9367" cy="1207"/>
          </a:xfrm>
        </p:grpSpPr>
        <p:sp>
          <p:nvSpPr>
            <p:cNvPr id="39" name="矩形 38"/>
            <p:cNvSpPr/>
            <p:nvPr/>
          </p:nvSpPr>
          <p:spPr>
            <a:xfrm>
              <a:off x="573" y="8031"/>
              <a:ext cx="2835" cy="276"/>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40" name="矩形 39"/>
            <p:cNvSpPr/>
            <p:nvPr/>
          </p:nvSpPr>
          <p:spPr>
            <a:xfrm>
              <a:off x="3801" y="8031"/>
              <a:ext cx="6123" cy="276"/>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41" name="直接连接符 40"/>
            <p:cNvCxnSpPr/>
            <p:nvPr/>
          </p:nvCxnSpPr>
          <p:spPr>
            <a:xfrm>
              <a:off x="556" y="8400"/>
              <a:ext cx="2835" cy="0"/>
            </a:xfrm>
            <a:prstGeom prst="line">
              <a:avLst/>
            </a:prstGeom>
            <a:solidFill>
              <a:schemeClr val="accent1"/>
            </a:solidFill>
            <a:ln w="69850" cap="flat" cmpd="sng" algn="ctr">
              <a:solidFill>
                <a:srgbClr val="0000FF"/>
              </a:solidFill>
              <a:prstDash val="solid"/>
              <a:round/>
              <a:headEnd type="none" w="med" len="med"/>
              <a:tailEnd type="none" w="med" len="med"/>
            </a:ln>
          </p:spPr>
        </p:cxnSp>
        <p:sp>
          <p:nvSpPr>
            <p:cNvPr id="42" name="Freeform 22"/>
            <p:cNvSpPr/>
            <p:nvPr/>
          </p:nvSpPr>
          <p:spPr>
            <a:xfrm>
              <a:off x="2358" y="8400"/>
              <a:ext cx="3388" cy="414"/>
            </a:xfrm>
            <a:custGeom>
              <a:avLst/>
              <a:gdLst>
                <a:gd name="txL" fmla="*/ 0 w 576"/>
                <a:gd name="txT" fmla="*/ 0 h 288"/>
                <a:gd name="txR" fmla="*/ 576 w 576"/>
                <a:gd name="txB" fmla="*/ 288 h 288"/>
              </a:gdLst>
              <a:ahLst/>
              <a:cxnLst>
                <a:cxn ang="0">
                  <a:pos x="0" y="0"/>
                </a:cxn>
                <a:cxn ang="0">
                  <a:pos x="0" y="364162578"/>
                </a:cxn>
                <a:cxn ang="0">
                  <a:pos x="2147483647" y="364162578"/>
                </a:cxn>
                <a:cxn ang="0">
                  <a:pos x="2147483647" y="0"/>
                </a:cxn>
              </a:cxnLst>
              <a:rect l="txL" t="txT" r="txR" b="txB"/>
              <a:pathLst>
                <a:path w="576" h="288">
                  <a:moveTo>
                    <a:pt x="0" y="0"/>
                  </a:moveTo>
                  <a:lnTo>
                    <a:pt x="0" y="288"/>
                  </a:lnTo>
                  <a:lnTo>
                    <a:pt x="576" y="288"/>
                  </a:lnTo>
                  <a:lnTo>
                    <a:pt x="576" y="0"/>
                  </a:lnTo>
                </a:path>
              </a:pathLst>
            </a:custGeom>
            <a:noFill/>
            <a:ln w="38100" cap="flat" cmpd="sng">
              <a:solidFill>
                <a:srgbClr val="0000FF">
                  <a:alpha val="100000"/>
                </a:srgbClr>
              </a:solidFill>
              <a:prstDash val="solid"/>
              <a:round/>
              <a:headEnd type="none" w="med" len="med"/>
              <a:tailEnd type="triangle" w="med" len="lg"/>
            </a:ln>
          </p:spPr>
          <p:txBody>
            <a:bodyPr/>
            <a:lstStyle/>
            <a:p>
              <a:endParaRPr lang="zh-CN" altLang="en-US"/>
            </a:p>
          </p:txBody>
        </p:sp>
        <p:cxnSp>
          <p:nvCxnSpPr>
            <p:cNvPr id="43" name="直接连接符 42"/>
            <p:cNvCxnSpPr/>
            <p:nvPr/>
          </p:nvCxnSpPr>
          <p:spPr>
            <a:xfrm>
              <a:off x="3784" y="8400"/>
              <a:ext cx="6123" cy="0"/>
            </a:xfrm>
            <a:prstGeom prst="line">
              <a:avLst/>
            </a:prstGeom>
            <a:solidFill>
              <a:schemeClr val="accent1"/>
            </a:solidFill>
            <a:ln w="69850" cap="flat" cmpd="sng" algn="ctr">
              <a:solidFill>
                <a:srgbClr val="0000FF"/>
              </a:solidFill>
              <a:prstDash val="solid"/>
              <a:round/>
              <a:headEnd type="none" w="med" len="med"/>
              <a:tailEnd type="none" w="med" len="med"/>
            </a:ln>
          </p:spPr>
        </p:cxnSp>
        <p:sp>
          <p:nvSpPr>
            <p:cNvPr id="45" name="矩形 44"/>
            <p:cNvSpPr/>
            <p:nvPr/>
          </p:nvSpPr>
          <p:spPr>
            <a:xfrm>
              <a:off x="7983" y="8030"/>
              <a:ext cx="567" cy="276"/>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49" name="直接连接符 48"/>
            <p:cNvCxnSpPr/>
            <p:nvPr/>
          </p:nvCxnSpPr>
          <p:spPr>
            <a:xfrm>
              <a:off x="2764" y="7931"/>
              <a:ext cx="1757" cy="0"/>
            </a:xfrm>
            <a:prstGeom prst="line">
              <a:avLst/>
            </a:prstGeom>
            <a:solidFill>
              <a:schemeClr val="accent1"/>
            </a:solidFill>
            <a:ln w="69850" cap="flat" cmpd="sng" algn="ctr">
              <a:solidFill>
                <a:srgbClr val="FF0000"/>
              </a:solidFill>
              <a:prstDash val="solid"/>
              <a:round/>
              <a:headEnd type="none" w="med" len="med"/>
              <a:tailEnd type="none" w="med" len="med"/>
            </a:ln>
          </p:spPr>
        </p:cxnSp>
        <p:grpSp>
          <p:nvGrpSpPr>
            <p:cNvPr id="64" name="组合 63"/>
            <p:cNvGrpSpPr/>
            <p:nvPr/>
          </p:nvGrpSpPr>
          <p:grpSpPr>
            <a:xfrm>
              <a:off x="3679" y="7607"/>
              <a:ext cx="4710" cy="423"/>
              <a:chOff x="3731" y="8898"/>
              <a:chExt cx="4545" cy="520"/>
            </a:xfrm>
          </p:grpSpPr>
          <p:cxnSp>
            <p:nvCxnSpPr>
              <p:cNvPr id="50" name="直接箭头连接符 49"/>
              <p:cNvCxnSpPr/>
              <p:nvPr/>
            </p:nvCxnSpPr>
            <p:spPr>
              <a:xfrm flipH="1">
                <a:off x="8276" y="8900"/>
                <a:ext cx="0" cy="519"/>
              </a:xfrm>
              <a:prstGeom prst="straightConnector1">
                <a:avLst/>
              </a:prstGeom>
              <a:solidFill>
                <a:schemeClr val="accent1"/>
              </a:solidFill>
              <a:ln w="38100" cap="flat" cmpd="sng" algn="ctr">
                <a:solidFill>
                  <a:srgbClr val="FF0000"/>
                </a:solidFill>
                <a:prstDash val="solid"/>
                <a:round/>
                <a:headEnd type="none" w="med" len="med"/>
                <a:tailEnd type="arrow" w="med" len="med"/>
              </a:ln>
            </p:spPr>
          </p:cxnSp>
          <p:cxnSp>
            <p:nvCxnSpPr>
              <p:cNvPr id="51" name="直接连接符 50"/>
              <p:cNvCxnSpPr/>
              <p:nvPr/>
            </p:nvCxnSpPr>
            <p:spPr>
              <a:xfrm>
                <a:off x="3731" y="8901"/>
                <a:ext cx="4535" cy="0"/>
              </a:xfrm>
              <a:prstGeom prst="line">
                <a:avLst/>
              </a:prstGeom>
              <a:solidFill>
                <a:schemeClr val="accent1"/>
              </a:solidFill>
              <a:ln w="38100" cap="flat" cmpd="sng" algn="ctr">
                <a:solidFill>
                  <a:srgbClr val="FF0000"/>
                </a:solidFill>
                <a:prstDash val="solid"/>
                <a:round/>
                <a:headEnd type="none" w="med" len="med"/>
                <a:tailEnd type="none" w="med" len="med"/>
              </a:ln>
            </p:spPr>
          </p:cxnSp>
          <p:cxnSp>
            <p:nvCxnSpPr>
              <p:cNvPr id="52" name="直接连接符 51"/>
              <p:cNvCxnSpPr/>
              <p:nvPr/>
            </p:nvCxnSpPr>
            <p:spPr>
              <a:xfrm flipH="1">
                <a:off x="3740" y="8898"/>
                <a:ext cx="0" cy="340"/>
              </a:xfrm>
              <a:prstGeom prst="line">
                <a:avLst/>
              </a:prstGeom>
              <a:solidFill>
                <a:schemeClr val="accent1"/>
              </a:solidFill>
              <a:ln w="38100" cap="flat" cmpd="sng" algn="ctr">
                <a:solidFill>
                  <a:srgbClr val="FF0000"/>
                </a:solidFill>
                <a:prstDash val="solid"/>
                <a:round/>
                <a:headEnd type="none" w="med" len="med"/>
                <a:tailEnd type="none" w="med" len="med"/>
              </a:ln>
            </p:spPr>
          </p:cxnSp>
        </p:grpSp>
      </p:grpSp>
      <p:sp>
        <p:nvSpPr>
          <p:cNvPr id="54" name="矩形 53"/>
          <p:cNvSpPr/>
          <p:nvPr/>
        </p:nvSpPr>
        <p:spPr>
          <a:xfrm>
            <a:off x="342900" y="1350010"/>
            <a:ext cx="1800225" cy="17526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55" name="矩形 54"/>
          <p:cNvSpPr/>
          <p:nvPr/>
        </p:nvSpPr>
        <p:spPr>
          <a:xfrm>
            <a:off x="2402840" y="1350010"/>
            <a:ext cx="3888105" cy="17526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56" name="直接连接符 55"/>
          <p:cNvCxnSpPr/>
          <p:nvPr/>
        </p:nvCxnSpPr>
        <p:spPr>
          <a:xfrm>
            <a:off x="352425" y="1584325"/>
            <a:ext cx="1800225" cy="0"/>
          </a:xfrm>
          <a:prstGeom prst="line">
            <a:avLst/>
          </a:prstGeom>
          <a:solidFill>
            <a:schemeClr val="accent1"/>
          </a:solidFill>
          <a:ln w="69850" cap="flat" cmpd="sng" algn="ctr">
            <a:solidFill>
              <a:srgbClr val="0000FF"/>
            </a:solidFill>
            <a:prstDash val="solid"/>
            <a:round/>
            <a:headEnd type="none" w="med" len="med"/>
            <a:tailEnd type="none" w="med" len="med"/>
          </a:ln>
        </p:spPr>
      </p:cxnSp>
      <p:sp>
        <p:nvSpPr>
          <p:cNvPr id="57" name="Freeform 22"/>
          <p:cNvSpPr/>
          <p:nvPr/>
        </p:nvSpPr>
        <p:spPr>
          <a:xfrm>
            <a:off x="1496695" y="1584325"/>
            <a:ext cx="2151380" cy="262890"/>
          </a:xfrm>
          <a:custGeom>
            <a:avLst/>
            <a:gdLst>
              <a:gd name="txL" fmla="*/ 0 w 576"/>
              <a:gd name="txT" fmla="*/ 0 h 288"/>
              <a:gd name="txR" fmla="*/ 576 w 576"/>
              <a:gd name="txB" fmla="*/ 288 h 288"/>
            </a:gdLst>
            <a:ahLst/>
            <a:cxnLst>
              <a:cxn ang="0">
                <a:pos x="0" y="0"/>
              </a:cxn>
              <a:cxn ang="0">
                <a:pos x="0" y="364162578"/>
              </a:cxn>
              <a:cxn ang="0">
                <a:pos x="2147483647" y="364162578"/>
              </a:cxn>
              <a:cxn ang="0">
                <a:pos x="2147483647" y="0"/>
              </a:cxn>
            </a:cxnLst>
            <a:rect l="txL" t="txT" r="txR" b="txB"/>
            <a:pathLst>
              <a:path w="576" h="288">
                <a:moveTo>
                  <a:pt x="0" y="0"/>
                </a:moveTo>
                <a:lnTo>
                  <a:pt x="0" y="288"/>
                </a:lnTo>
                <a:lnTo>
                  <a:pt x="576" y="288"/>
                </a:lnTo>
                <a:lnTo>
                  <a:pt x="576" y="0"/>
                </a:lnTo>
              </a:path>
            </a:pathLst>
          </a:custGeom>
          <a:noFill/>
          <a:ln w="38100" cap="flat" cmpd="sng">
            <a:solidFill>
              <a:srgbClr val="0000FF">
                <a:alpha val="100000"/>
              </a:srgbClr>
            </a:solidFill>
            <a:prstDash val="solid"/>
            <a:round/>
            <a:headEnd type="none" w="med" len="med"/>
            <a:tailEnd type="triangle" w="med" len="lg"/>
          </a:ln>
        </p:spPr>
        <p:txBody>
          <a:bodyPr/>
          <a:lstStyle/>
          <a:p>
            <a:endParaRPr lang="zh-CN" altLang="en-US"/>
          </a:p>
        </p:txBody>
      </p:sp>
      <p:cxnSp>
        <p:nvCxnSpPr>
          <p:cNvPr id="58" name="直接连接符 57"/>
          <p:cNvCxnSpPr/>
          <p:nvPr/>
        </p:nvCxnSpPr>
        <p:spPr>
          <a:xfrm>
            <a:off x="2402205" y="1584325"/>
            <a:ext cx="1727835" cy="0"/>
          </a:xfrm>
          <a:prstGeom prst="line">
            <a:avLst/>
          </a:prstGeom>
          <a:solidFill>
            <a:schemeClr val="accent1"/>
          </a:solidFill>
          <a:ln w="69850" cap="flat" cmpd="sng" algn="ctr">
            <a:solidFill>
              <a:srgbClr val="0000FF"/>
            </a:solidFill>
            <a:prstDash val="solid"/>
            <a:round/>
            <a:headEnd type="none" w="med" len="med"/>
            <a:tailEnd type="none" w="med" len="med"/>
          </a:ln>
        </p:spPr>
      </p:cxnSp>
      <p:cxnSp>
        <p:nvCxnSpPr>
          <p:cNvPr id="59" name="直接连接符 58"/>
          <p:cNvCxnSpPr/>
          <p:nvPr/>
        </p:nvCxnSpPr>
        <p:spPr>
          <a:xfrm>
            <a:off x="4562475" y="1584325"/>
            <a:ext cx="1727835" cy="0"/>
          </a:xfrm>
          <a:prstGeom prst="line">
            <a:avLst/>
          </a:prstGeom>
          <a:solidFill>
            <a:schemeClr val="accent1"/>
          </a:solidFill>
          <a:ln w="69850" cap="flat" cmpd="sng" algn="ctr">
            <a:solidFill>
              <a:srgbClr val="0000FF"/>
            </a:solidFill>
            <a:prstDash val="solid"/>
            <a:round/>
            <a:headEnd type="none" w="med" len="med"/>
            <a:tailEnd type="none" w="med" len="med"/>
          </a:ln>
        </p:spPr>
      </p:cxnSp>
      <p:sp>
        <p:nvSpPr>
          <p:cNvPr id="6" name="矩形 5"/>
          <p:cNvSpPr/>
          <p:nvPr/>
        </p:nvSpPr>
        <p:spPr>
          <a:xfrm>
            <a:off x="4149090" y="1350010"/>
            <a:ext cx="360045" cy="17526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nvGrpSpPr>
          <p:cNvPr id="44" name="组合 43"/>
          <p:cNvGrpSpPr/>
          <p:nvPr/>
        </p:nvGrpSpPr>
        <p:grpSpPr>
          <a:xfrm>
            <a:off x="438785" y="2289810"/>
            <a:ext cx="5948045" cy="742315"/>
            <a:chOff x="691" y="4284"/>
            <a:chExt cx="9367" cy="1169"/>
          </a:xfrm>
        </p:grpSpPr>
        <p:sp>
          <p:nvSpPr>
            <p:cNvPr id="15" name="矩形 14"/>
            <p:cNvSpPr/>
            <p:nvPr/>
          </p:nvSpPr>
          <p:spPr>
            <a:xfrm>
              <a:off x="692" y="4670"/>
              <a:ext cx="2835" cy="276"/>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6" name="矩形 15"/>
            <p:cNvSpPr/>
            <p:nvPr/>
          </p:nvSpPr>
          <p:spPr>
            <a:xfrm>
              <a:off x="3936" y="4670"/>
              <a:ext cx="6123" cy="276"/>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17" name="直接连接符 16"/>
            <p:cNvCxnSpPr/>
            <p:nvPr/>
          </p:nvCxnSpPr>
          <p:spPr>
            <a:xfrm>
              <a:off x="691" y="5039"/>
              <a:ext cx="2835" cy="0"/>
            </a:xfrm>
            <a:prstGeom prst="line">
              <a:avLst/>
            </a:prstGeom>
            <a:solidFill>
              <a:schemeClr val="accent1"/>
            </a:solidFill>
            <a:ln w="69850" cap="flat" cmpd="sng" algn="ctr">
              <a:solidFill>
                <a:srgbClr val="0000FF"/>
              </a:solidFill>
              <a:prstDash val="solid"/>
              <a:round/>
              <a:headEnd type="none" w="med" len="med"/>
              <a:tailEnd type="none" w="med" len="med"/>
            </a:ln>
          </p:spPr>
        </p:cxnSp>
        <p:sp>
          <p:nvSpPr>
            <p:cNvPr id="18" name="Freeform 22"/>
            <p:cNvSpPr/>
            <p:nvPr/>
          </p:nvSpPr>
          <p:spPr>
            <a:xfrm>
              <a:off x="2493" y="5039"/>
              <a:ext cx="3388" cy="414"/>
            </a:xfrm>
            <a:custGeom>
              <a:avLst/>
              <a:gdLst>
                <a:gd name="txL" fmla="*/ 0 w 576"/>
                <a:gd name="txT" fmla="*/ 0 h 288"/>
                <a:gd name="txR" fmla="*/ 576 w 576"/>
                <a:gd name="txB" fmla="*/ 288 h 288"/>
              </a:gdLst>
              <a:ahLst/>
              <a:cxnLst>
                <a:cxn ang="0">
                  <a:pos x="0" y="0"/>
                </a:cxn>
                <a:cxn ang="0">
                  <a:pos x="0" y="364162578"/>
                </a:cxn>
                <a:cxn ang="0">
                  <a:pos x="2147483647" y="364162578"/>
                </a:cxn>
                <a:cxn ang="0">
                  <a:pos x="2147483647" y="0"/>
                </a:cxn>
              </a:cxnLst>
              <a:rect l="txL" t="txT" r="txR" b="txB"/>
              <a:pathLst>
                <a:path w="576" h="288">
                  <a:moveTo>
                    <a:pt x="0" y="0"/>
                  </a:moveTo>
                  <a:lnTo>
                    <a:pt x="0" y="288"/>
                  </a:lnTo>
                  <a:lnTo>
                    <a:pt x="576" y="288"/>
                  </a:lnTo>
                  <a:lnTo>
                    <a:pt x="576" y="0"/>
                  </a:lnTo>
                </a:path>
              </a:pathLst>
            </a:custGeom>
            <a:noFill/>
            <a:ln w="38100" cap="flat" cmpd="sng">
              <a:solidFill>
                <a:srgbClr val="0000FF">
                  <a:alpha val="100000"/>
                </a:srgbClr>
              </a:solidFill>
              <a:prstDash val="solid"/>
              <a:round/>
              <a:headEnd type="none" w="med" len="med"/>
              <a:tailEnd type="triangle" w="med" len="lg"/>
            </a:ln>
          </p:spPr>
          <p:txBody>
            <a:bodyPr/>
            <a:lstStyle/>
            <a:p>
              <a:endParaRPr lang="zh-CN" altLang="en-US"/>
            </a:p>
          </p:txBody>
        </p:sp>
        <p:cxnSp>
          <p:nvCxnSpPr>
            <p:cNvPr id="19" name="直接连接符 18"/>
            <p:cNvCxnSpPr/>
            <p:nvPr/>
          </p:nvCxnSpPr>
          <p:spPr>
            <a:xfrm>
              <a:off x="3919" y="5039"/>
              <a:ext cx="6123" cy="0"/>
            </a:xfrm>
            <a:prstGeom prst="line">
              <a:avLst/>
            </a:prstGeom>
            <a:solidFill>
              <a:schemeClr val="accent1"/>
            </a:solidFill>
            <a:ln w="69850" cap="flat" cmpd="sng" algn="ctr">
              <a:solidFill>
                <a:srgbClr val="0000FF"/>
              </a:solidFill>
              <a:prstDash val="solid"/>
              <a:round/>
              <a:headEnd type="none" w="med" len="med"/>
              <a:tailEnd type="none" w="med" len="med"/>
            </a:ln>
          </p:spPr>
        </p:cxnSp>
        <p:cxnSp>
          <p:nvCxnSpPr>
            <p:cNvPr id="9" name="直接连接符 8"/>
            <p:cNvCxnSpPr/>
            <p:nvPr/>
          </p:nvCxnSpPr>
          <p:spPr>
            <a:xfrm flipV="1">
              <a:off x="1785" y="4547"/>
              <a:ext cx="1757" cy="0"/>
            </a:xfrm>
            <a:prstGeom prst="line">
              <a:avLst/>
            </a:prstGeom>
            <a:solidFill>
              <a:schemeClr val="accent1"/>
            </a:solidFill>
            <a:ln w="69850" cap="flat" cmpd="sng" algn="ctr">
              <a:solidFill>
                <a:srgbClr val="FF0000"/>
              </a:solidFill>
              <a:prstDash val="solid"/>
              <a:round/>
              <a:headEnd type="none" w="med" len="med"/>
              <a:tailEnd type="none" w="med" len="med"/>
            </a:ln>
          </p:spPr>
        </p:cxnSp>
        <p:cxnSp>
          <p:nvCxnSpPr>
            <p:cNvPr id="21" name="直接箭头连接符 20"/>
            <p:cNvCxnSpPr/>
            <p:nvPr/>
          </p:nvCxnSpPr>
          <p:spPr>
            <a:xfrm flipH="1">
              <a:off x="8106" y="4286"/>
              <a:ext cx="0" cy="398"/>
            </a:xfrm>
            <a:prstGeom prst="straightConnector1">
              <a:avLst/>
            </a:prstGeom>
            <a:solidFill>
              <a:schemeClr val="accent1"/>
            </a:solidFill>
            <a:ln w="38100" cap="flat" cmpd="sng" algn="ctr">
              <a:solidFill>
                <a:srgbClr val="FF0000"/>
              </a:solidFill>
              <a:prstDash val="solid"/>
              <a:round/>
              <a:headEnd type="none" w="med" len="med"/>
              <a:tailEnd type="arrow" w="med" len="med"/>
            </a:ln>
          </p:spPr>
        </p:cxnSp>
        <p:cxnSp>
          <p:nvCxnSpPr>
            <p:cNvPr id="22" name="直接连接符 21"/>
            <p:cNvCxnSpPr/>
            <p:nvPr/>
          </p:nvCxnSpPr>
          <p:spPr>
            <a:xfrm>
              <a:off x="2493" y="4287"/>
              <a:ext cx="5601" cy="0"/>
            </a:xfrm>
            <a:prstGeom prst="line">
              <a:avLst/>
            </a:prstGeom>
            <a:solidFill>
              <a:schemeClr val="accent1"/>
            </a:solidFill>
            <a:ln w="38100" cap="flat" cmpd="sng" algn="ctr">
              <a:solidFill>
                <a:srgbClr val="FF0000"/>
              </a:solidFill>
              <a:prstDash val="solid"/>
              <a:round/>
              <a:headEnd type="none" w="med" len="med"/>
              <a:tailEnd type="none" w="med" len="med"/>
            </a:ln>
          </p:spPr>
        </p:cxnSp>
        <p:cxnSp>
          <p:nvCxnSpPr>
            <p:cNvPr id="23" name="直接连接符 22"/>
            <p:cNvCxnSpPr/>
            <p:nvPr/>
          </p:nvCxnSpPr>
          <p:spPr>
            <a:xfrm flipH="1">
              <a:off x="2504" y="4284"/>
              <a:ext cx="0" cy="230"/>
            </a:xfrm>
            <a:prstGeom prst="line">
              <a:avLst/>
            </a:prstGeom>
            <a:solidFill>
              <a:schemeClr val="accent1"/>
            </a:solidFill>
            <a:ln w="38100" cap="flat" cmpd="sng" algn="ctr">
              <a:solidFill>
                <a:srgbClr val="FF0000"/>
              </a:solidFill>
              <a:prstDash val="solid"/>
              <a:round/>
              <a:headEnd type="none" w="med" len="med"/>
              <a:tailEnd type="none" w="med" len="med"/>
            </a:ln>
          </p:spPr>
        </p:cxnSp>
        <p:sp>
          <p:nvSpPr>
            <p:cNvPr id="60" name="矩形 59"/>
            <p:cNvSpPr/>
            <p:nvPr/>
          </p:nvSpPr>
          <p:spPr>
            <a:xfrm>
              <a:off x="7854" y="4670"/>
              <a:ext cx="567" cy="276"/>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grpSp>
        <p:nvGrpSpPr>
          <p:cNvPr id="10" name="组合 9"/>
          <p:cNvGrpSpPr/>
          <p:nvPr/>
        </p:nvGrpSpPr>
        <p:grpSpPr>
          <a:xfrm>
            <a:off x="428625" y="5871328"/>
            <a:ext cx="5948680" cy="766962"/>
            <a:chOff x="556" y="7606"/>
            <a:chExt cx="9368" cy="1208"/>
          </a:xfrm>
        </p:grpSpPr>
        <p:sp>
          <p:nvSpPr>
            <p:cNvPr id="11" name="矩形 10"/>
            <p:cNvSpPr/>
            <p:nvPr/>
          </p:nvSpPr>
          <p:spPr>
            <a:xfrm>
              <a:off x="573" y="8031"/>
              <a:ext cx="2835" cy="276"/>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2" name="矩形 11"/>
            <p:cNvSpPr/>
            <p:nvPr/>
          </p:nvSpPr>
          <p:spPr>
            <a:xfrm>
              <a:off x="3801" y="8031"/>
              <a:ext cx="6123" cy="276"/>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14" name="直接连接符 13"/>
            <p:cNvCxnSpPr/>
            <p:nvPr/>
          </p:nvCxnSpPr>
          <p:spPr>
            <a:xfrm>
              <a:off x="556" y="8400"/>
              <a:ext cx="2835" cy="0"/>
            </a:xfrm>
            <a:prstGeom prst="line">
              <a:avLst/>
            </a:prstGeom>
            <a:solidFill>
              <a:schemeClr val="accent1"/>
            </a:solidFill>
            <a:ln w="69850" cap="flat" cmpd="sng" algn="ctr">
              <a:solidFill>
                <a:srgbClr val="0000FF"/>
              </a:solidFill>
              <a:prstDash val="solid"/>
              <a:round/>
              <a:headEnd type="none" w="med" len="med"/>
              <a:tailEnd type="none" w="med" len="med"/>
            </a:ln>
          </p:spPr>
        </p:cxnSp>
        <p:sp>
          <p:nvSpPr>
            <p:cNvPr id="20" name="Freeform 22"/>
            <p:cNvSpPr/>
            <p:nvPr/>
          </p:nvSpPr>
          <p:spPr>
            <a:xfrm>
              <a:off x="2358" y="8400"/>
              <a:ext cx="3388" cy="414"/>
            </a:xfrm>
            <a:custGeom>
              <a:avLst/>
              <a:gdLst>
                <a:gd name="txL" fmla="*/ 0 w 576"/>
                <a:gd name="txT" fmla="*/ 0 h 288"/>
                <a:gd name="txR" fmla="*/ 576 w 576"/>
                <a:gd name="txB" fmla="*/ 288 h 288"/>
              </a:gdLst>
              <a:ahLst/>
              <a:cxnLst>
                <a:cxn ang="0">
                  <a:pos x="0" y="0"/>
                </a:cxn>
                <a:cxn ang="0">
                  <a:pos x="0" y="364162578"/>
                </a:cxn>
                <a:cxn ang="0">
                  <a:pos x="2147483647" y="364162578"/>
                </a:cxn>
                <a:cxn ang="0">
                  <a:pos x="2147483647" y="0"/>
                </a:cxn>
              </a:cxnLst>
              <a:rect l="txL" t="txT" r="txR" b="txB"/>
              <a:pathLst>
                <a:path w="576" h="288">
                  <a:moveTo>
                    <a:pt x="0" y="0"/>
                  </a:moveTo>
                  <a:lnTo>
                    <a:pt x="0" y="288"/>
                  </a:lnTo>
                  <a:lnTo>
                    <a:pt x="576" y="288"/>
                  </a:lnTo>
                  <a:lnTo>
                    <a:pt x="576" y="0"/>
                  </a:lnTo>
                </a:path>
              </a:pathLst>
            </a:custGeom>
            <a:noFill/>
            <a:ln w="38100" cap="flat" cmpd="sng">
              <a:solidFill>
                <a:srgbClr val="0000FF">
                  <a:alpha val="100000"/>
                </a:srgbClr>
              </a:solidFill>
              <a:prstDash val="solid"/>
              <a:round/>
              <a:headEnd type="none" w="med" len="med"/>
              <a:tailEnd type="triangle" w="med" len="lg"/>
            </a:ln>
          </p:spPr>
          <p:txBody>
            <a:bodyPr/>
            <a:lstStyle/>
            <a:p>
              <a:endParaRPr lang="zh-CN" altLang="en-US"/>
            </a:p>
          </p:txBody>
        </p:sp>
        <p:cxnSp>
          <p:nvCxnSpPr>
            <p:cNvPr id="24" name="直接连接符 23"/>
            <p:cNvCxnSpPr/>
            <p:nvPr/>
          </p:nvCxnSpPr>
          <p:spPr>
            <a:xfrm>
              <a:off x="3784" y="8400"/>
              <a:ext cx="6123" cy="0"/>
            </a:xfrm>
            <a:prstGeom prst="line">
              <a:avLst/>
            </a:prstGeom>
            <a:solidFill>
              <a:schemeClr val="accent1"/>
            </a:solidFill>
            <a:ln w="69850" cap="flat" cmpd="sng" algn="ctr">
              <a:solidFill>
                <a:srgbClr val="0000FF"/>
              </a:solidFill>
              <a:prstDash val="solid"/>
              <a:round/>
              <a:headEnd type="none" w="med" len="med"/>
              <a:tailEnd type="none" w="med" len="med"/>
            </a:ln>
          </p:spPr>
        </p:cxnSp>
        <p:sp>
          <p:nvSpPr>
            <p:cNvPr id="25" name="矩形 24"/>
            <p:cNvSpPr/>
            <p:nvPr/>
          </p:nvSpPr>
          <p:spPr>
            <a:xfrm>
              <a:off x="1666" y="8031"/>
              <a:ext cx="567" cy="276"/>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26" name="直接连接符 25"/>
            <p:cNvCxnSpPr/>
            <p:nvPr/>
          </p:nvCxnSpPr>
          <p:spPr>
            <a:xfrm>
              <a:off x="2764" y="7931"/>
              <a:ext cx="1757" cy="0"/>
            </a:xfrm>
            <a:prstGeom prst="line">
              <a:avLst/>
            </a:prstGeom>
            <a:solidFill>
              <a:schemeClr val="accent1"/>
            </a:solidFill>
            <a:ln w="69850" cap="flat" cmpd="sng" algn="ctr">
              <a:solidFill>
                <a:srgbClr val="FF0000"/>
              </a:solidFill>
              <a:prstDash val="solid"/>
              <a:round/>
              <a:headEnd type="none" w="med" len="med"/>
              <a:tailEnd type="none" w="med" len="med"/>
            </a:ln>
          </p:spPr>
        </p:cxnSp>
        <p:grpSp>
          <p:nvGrpSpPr>
            <p:cNvPr id="33" name="组合 32"/>
            <p:cNvGrpSpPr/>
            <p:nvPr/>
          </p:nvGrpSpPr>
          <p:grpSpPr>
            <a:xfrm>
              <a:off x="1858" y="7606"/>
              <a:ext cx="1821" cy="422"/>
              <a:chOff x="1974" y="8897"/>
              <a:chExt cx="1757" cy="519"/>
            </a:xfrm>
          </p:grpSpPr>
          <p:cxnSp>
            <p:nvCxnSpPr>
              <p:cNvPr id="34" name="直接箭头连接符 33"/>
              <p:cNvCxnSpPr/>
              <p:nvPr/>
            </p:nvCxnSpPr>
            <p:spPr>
              <a:xfrm flipH="1">
                <a:off x="2004" y="8897"/>
                <a:ext cx="0" cy="519"/>
              </a:xfrm>
              <a:prstGeom prst="straightConnector1">
                <a:avLst/>
              </a:prstGeom>
              <a:solidFill>
                <a:schemeClr val="accent1"/>
              </a:solidFill>
              <a:ln w="38100" cap="flat" cmpd="sng" algn="ctr">
                <a:solidFill>
                  <a:srgbClr val="FF0000"/>
                </a:solidFill>
                <a:prstDash val="solid"/>
                <a:round/>
                <a:headEnd type="none" w="med" len="med"/>
                <a:tailEnd type="arrow" w="med" len="med"/>
              </a:ln>
            </p:spPr>
          </p:cxnSp>
          <p:cxnSp>
            <p:nvCxnSpPr>
              <p:cNvPr id="35" name="直接连接符 34"/>
              <p:cNvCxnSpPr/>
              <p:nvPr/>
            </p:nvCxnSpPr>
            <p:spPr>
              <a:xfrm flipH="1">
                <a:off x="1974" y="8909"/>
                <a:ext cx="1757" cy="0"/>
              </a:xfrm>
              <a:prstGeom prst="line">
                <a:avLst/>
              </a:prstGeom>
              <a:solidFill>
                <a:schemeClr val="accent1"/>
              </a:solidFill>
              <a:ln w="38100" cap="flat" cmpd="sng" algn="ctr">
                <a:solidFill>
                  <a:srgbClr val="FF0000"/>
                </a:solidFill>
                <a:prstDash val="solid"/>
                <a:round/>
                <a:headEnd type="none" w="med" len="med"/>
                <a:tailEnd type="none" w="med" len="med"/>
              </a:ln>
            </p:spPr>
          </p:cxnSp>
          <p:cxnSp>
            <p:nvCxnSpPr>
              <p:cNvPr id="38" name="直接连接符 37"/>
              <p:cNvCxnSpPr/>
              <p:nvPr/>
            </p:nvCxnSpPr>
            <p:spPr>
              <a:xfrm flipH="1">
                <a:off x="3726" y="8898"/>
                <a:ext cx="0" cy="340"/>
              </a:xfrm>
              <a:prstGeom prst="line">
                <a:avLst/>
              </a:prstGeom>
              <a:solidFill>
                <a:schemeClr val="accent1"/>
              </a:solidFill>
              <a:ln w="38100" cap="flat" cmpd="sng" algn="ctr">
                <a:solidFill>
                  <a:srgbClr val="FF0000"/>
                </a:solidFill>
                <a:prstDash val="solid"/>
                <a:round/>
                <a:headEnd type="none" w="med" len="med"/>
                <a:tailEnd type="none" w="med" len="med"/>
              </a:ln>
            </p:spPr>
          </p:cxnSp>
        </p:grpSp>
      </p:grpSp>
      <p:sp>
        <p:nvSpPr>
          <p:cNvPr id="3" name="文本框 2">
            <a:extLst>
              <a:ext uri="{FF2B5EF4-FFF2-40B4-BE49-F238E27FC236}">
                <a16:creationId xmlns:a16="http://schemas.microsoft.com/office/drawing/2014/main" id="{81ED1A72-A5EC-BAD2-E72E-A16EC2AB4B88}"/>
              </a:ext>
            </a:extLst>
          </p:cNvPr>
          <p:cNvSpPr txBox="1"/>
          <p:nvPr/>
        </p:nvSpPr>
        <p:spPr>
          <a:xfrm>
            <a:off x="6463665" y="5754505"/>
            <a:ext cx="2520277" cy="646331"/>
          </a:xfrm>
          <a:prstGeom prst="rect">
            <a:avLst/>
          </a:prstGeom>
          <a:noFill/>
        </p:spPr>
        <p:txBody>
          <a:bodyPr wrap="square">
            <a:spAutoFit/>
          </a:bodyPr>
          <a:lstStyle/>
          <a:p>
            <a:r>
              <a:rPr kumimoji="1" lang="zh-CN" altLang="en-US" sz="18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sym typeface="+mn-ea"/>
              </a:rPr>
              <a:t>（</a:t>
            </a:r>
            <a:r>
              <a:rPr kumimoji="1" lang="zh-CN" altLang="en-US" sz="1800" b="0" i="0" u="none" strike="noStrike" kern="0" cap="none" spc="0" normalizeH="0" baseline="0" noProof="0" dirty="0">
                <a:ln>
                  <a:noFill/>
                </a:ln>
                <a:solidFill>
                  <a:srgbClr val="FFFFFF">
                    <a:lumMod val="50000"/>
                  </a:srgbClr>
                </a:solidFill>
                <a:effectLst/>
                <a:uLnTx/>
                <a:uFillTx/>
                <a:latin typeface="微软雅黑" panose="020B0503020204020204" charset="-122"/>
                <a:ea typeface="微软雅黑" panose="020B0503020204020204" charset="-122"/>
                <a:cs typeface="+mn-cs"/>
                <a:sym typeface="+mn-ea"/>
              </a:rPr>
              <a:t>需要一个前提假设：不考虑平凡函数依赖</a:t>
            </a:r>
            <a:r>
              <a:rPr kumimoji="1" lang="zh-CN" altLang="en-US" sz="18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sym typeface="+mn-ea"/>
              </a:rPr>
              <a:t>）</a:t>
            </a:r>
            <a:endParaRPr lang="zh-CN" altLang="en-US" sz="1800" dirty="0"/>
          </a:p>
        </p:txBody>
      </p:sp>
    </p:spTree>
    <p:extLst>
      <p:ext uri="{BB962C8B-B14F-4D97-AF65-F5344CB8AC3E}">
        <p14:creationId xmlns:p14="http://schemas.microsoft.com/office/powerpoint/2010/main" val="3112300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defRPr/>
            </a:pPr>
            <a:r>
              <a:rPr lang="zh-CN" altLang="en-US"/>
              <a:t>范式之间的关系</a:t>
            </a:r>
          </a:p>
        </p:txBody>
      </p:sp>
      <p:grpSp>
        <p:nvGrpSpPr>
          <p:cNvPr id="101379" name="Group 24"/>
          <p:cNvGrpSpPr>
            <a:grpSpLocks/>
          </p:cNvGrpSpPr>
          <p:nvPr/>
        </p:nvGrpSpPr>
        <p:grpSpPr bwMode="auto">
          <a:xfrm>
            <a:off x="1600200" y="1371600"/>
            <a:ext cx="6496050" cy="5257800"/>
            <a:chOff x="1008" y="864"/>
            <a:chExt cx="4092" cy="3312"/>
          </a:xfrm>
        </p:grpSpPr>
        <p:sp>
          <p:nvSpPr>
            <p:cNvPr id="101380" name="Rectangle 4"/>
            <p:cNvSpPr>
              <a:spLocks noChangeArrowheads="1"/>
            </p:cNvSpPr>
            <p:nvPr/>
          </p:nvSpPr>
          <p:spPr bwMode="auto">
            <a:xfrm>
              <a:off x="1008" y="1584"/>
              <a:ext cx="1200" cy="432"/>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5E9EFF"/>
              </a:extrusionClr>
            </a:sp3d>
          </p:spPr>
          <p:txBody>
            <a:bodyPr wrap="none" anchor="ctr">
              <a:flatTx/>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a:ln>
                    <a:noFill/>
                  </a:ln>
                  <a:solidFill>
                    <a:srgbClr val="000000"/>
                  </a:solidFill>
                  <a:effectLst/>
                  <a:uLnTx/>
                  <a:uFillTx/>
                  <a:latin typeface="华文新魏" pitchFamily="2" charset="-122"/>
                  <a:ea typeface="华文新魏" pitchFamily="2" charset="-122"/>
                  <a:cs typeface="+mn-cs"/>
                </a:rPr>
                <a:t>2</a:t>
              </a:r>
              <a:r>
                <a:rPr kumimoji="1" lang="en-US" altLang="zh-CN" sz="3600" b="0" i="0" u="none" strike="noStrike" kern="1200" cap="none" spc="0" normalizeH="0" baseline="0" noProof="0">
                  <a:ln>
                    <a:noFill/>
                  </a:ln>
                  <a:solidFill>
                    <a:srgbClr val="000000"/>
                  </a:solidFill>
                  <a:effectLst/>
                  <a:uLnTx/>
                  <a:uFillTx/>
                  <a:latin typeface="华文新魏" pitchFamily="2" charset="-122"/>
                  <a:ea typeface="华文新魏" pitchFamily="2" charset="-122"/>
                  <a:cs typeface="+mn-cs"/>
                </a:rPr>
                <a:t>NF</a:t>
              </a:r>
            </a:p>
          </p:txBody>
        </p:sp>
        <p:sp>
          <p:nvSpPr>
            <p:cNvPr id="101381" name="Rectangle 5"/>
            <p:cNvSpPr>
              <a:spLocks noChangeArrowheads="1"/>
            </p:cNvSpPr>
            <p:nvPr/>
          </p:nvSpPr>
          <p:spPr bwMode="auto">
            <a:xfrm>
              <a:off x="1008" y="3744"/>
              <a:ext cx="1200" cy="432"/>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5E9EFF"/>
              </a:extrusionClr>
            </a:sp3d>
          </p:spPr>
          <p:txBody>
            <a:bodyPr wrap="none" anchor="ctr">
              <a:flatTx/>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solidFill>
                    <a:srgbClr val="000000"/>
                  </a:solidFill>
                  <a:effectLst/>
                  <a:highlight>
                    <a:srgbClr val="FFFF00"/>
                  </a:highlight>
                  <a:uLnTx/>
                  <a:uFillTx/>
                  <a:latin typeface="华文新魏" pitchFamily="2" charset="-122"/>
                  <a:ea typeface="华文新魏" pitchFamily="2" charset="-122"/>
                  <a:cs typeface="+mn-cs"/>
                </a:rPr>
                <a:t>4</a:t>
              </a:r>
              <a:r>
                <a:rPr kumimoji="1" lang="en-US" altLang="zh-CN" sz="3600" b="0" i="0" u="none" strike="noStrike" kern="1200" cap="none" spc="0" normalizeH="0" baseline="0" noProof="0" dirty="0">
                  <a:ln>
                    <a:noFill/>
                  </a:ln>
                  <a:solidFill>
                    <a:srgbClr val="000000"/>
                  </a:solidFill>
                  <a:effectLst/>
                  <a:highlight>
                    <a:srgbClr val="FFFF00"/>
                  </a:highlight>
                  <a:uLnTx/>
                  <a:uFillTx/>
                  <a:latin typeface="华文新魏" pitchFamily="2" charset="-122"/>
                  <a:ea typeface="华文新魏" pitchFamily="2" charset="-122"/>
                  <a:cs typeface="+mn-cs"/>
                </a:rPr>
                <a:t>NF</a:t>
              </a:r>
            </a:p>
          </p:txBody>
        </p:sp>
        <p:sp>
          <p:nvSpPr>
            <p:cNvPr id="101382" name="AutoShape 6"/>
            <p:cNvSpPr>
              <a:spLocks noChangeArrowheads="1"/>
            </p:cNvSpPr>
            <p:nvPr/>
          </p:nvSpPr>
          <p:spPr bwMode="auto">
            <a:xfrm>
              <a:off x="1488" y="1264"/>
              <a:ext cx="288" cy="288"/>
            </a:xfrm>
            <a:prstGeom prst="downArrow">
              <a:avLst>
                <a:gd name="adj1" fmla="val 50000"/>
                <a:gd name="adj2" fmla="val 25000"/>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华文新魏" pitchFamily="2" charset="-122"/>
                <a:ea typeface="华文新魏" pitchFamily="2" charset="-122"/>
                <a:cs typeface="+mn-cs"/>
              </a:endParaRPr>
            </a:p>
          </p:txBody>
        </p:sp>
        <p:sp>
          <p:nvSpPr>
            <p:cNvPr id="101383" name="Rectangle 7"/>
            <p:cNvSpPr>
              <a:spLocks noChangeArrowheads="1"/>
            </p:cNvSpPr>
            <p:nvPr/>
          </p:nvSpPr>
          <p:spPr bwMode="auto">
            <a:xfrm>
              <a:off x="1008" y="864"/>
              <a:ext cx="1200" cy="432"/>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5E9EFF"/>
              </a:extrusionClr>
            </a:sp3d>
          </p:spPr>
          <p:txBody>
            <a:bodyPr wrap="none" anchor="ctr">
              <a:flatTx/>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a:ln>
                    <a:noFill/>
                  </a:ln>
                  <a:solidFill>
                    <a:srgbClr val="000000"/>
                  </a:solidFill>
                  <a:effectLst/>
                  <a:uLnTx/>
                  <a:uFillTx/>
                  <a:latin typeface="华文新魏" pitchFamily="2" charset="-122"/>
                  <a:ea typeface="华文新魏" pitchFamily="2" charset="-122"/>
                  <a:cs typeface="+mn-cs"/>
                </a:rPr>
                <a:t>1</a:t>
              </a:r>
              <a:r>
                <a:rPr kumimoji="1" lang="en-US" altLang="zh-CN" sz="3600" b="0" i="0" u="none" strike="noStrike" kern="1200" cap="none" spc="0" normalizeH="0" baseline="0" noProof="0">
                  <a:ln>
                    <a:noFill/>
                  </a:ln>
                  <a:solidFill>
                    <a:srgbClr val="000000"/>
                  </a:solidFill>
                  <a:effectLst/>
                  <a:uLnTx/>
                  <a:uFillTx/>
                  <a:latin typeface="华文新魏" pitchFamily="2" charset="-122"/>
                  <a:ea typeface="华文新魏" pitchFamily="2" charset="-122"/>
                  <a:cs typeface="+mn-cs"/>
                </a:rPr>
                <a:t>NF</a:t>
              </a:r>
            </a:p>
          </p:txBody>
        </p:sp>
        <p:sp>
          <p:nvSpPr>
            <p:cNvPr id="101384" name="Rectangle 10"/>
            <p:cNvSpPr>
              <a:spLocks noChangeArrowheads="1"/>
            </p:cNvSpPr>
            <p:nvPr/>
          </p:nvSpPr>
          <p:spPr bwMode="auto">
            <a:xfrm>
              <a:off x="1008" y="2304"/>
              <a:ext cx="1200" cy="432"/>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5E9EFF"/>
              </a:extrusionClr>
            </a:sp3d>
          </p:spPr>
          <p:txBody>
            <a:bodyPr wrap="none" anchor="ctr">
              <a:flatTx/>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a:ln>
                    <a:noFill/>
                  </a:ln>
                  <a:solidFill>
                    <a:srgbClr val="000000"/>
                  </a:solidFill>
                  <a:effectLst/>
                  <a:uLnTx/>
                  <a:uFillTx/>
                  <a:latin typeface="华文新魏" pitchFamily="2" charset="-122"/>
                  <a:ea typeface="华文新魏" pitchFamily="2" charset="-122"/>
                  <a:cs typeface="+mn-cs"/>
                </a:rPr>
                <a:t>3</a:t>
              </a:r>
              <a:r>
                <a:rPr kumimoji="1" lang="en-US" altLang="zh-CN" sz="3600" b="0" i="0" u="none" strike="noStrike" kern="1200" cap="none" spc="0" normalizeH="0" baseline="0" noProof="0">
                  <a:ln>
                    <a:noFill/>
                  </a:ln>
                  <a:solidFill>
                    <a:srgbClr val="000000"/>
                  </a:solidFill>
                  <a:effectLst/>
                  <a:uLnTx/>
                  <a:uFillTx/>
                  <a:latin typeface="华文新魏" pitchFamily="2" charset="-122"/>
                  <a:ea typeface="华文新魏" pitchFamily="2" charset="-122"/>
                  <a:cs typeface="+mn-cs"/>
                </a:rPr>
                <a:t>NF</a:t>
              </a:r>
            </a:p>
          </p:txBody>
        </p:sp>
        <p:sp>
          <p:nvSpPr>
            <p:cNvPr id="101385" name="AutoShape 11"/>
            <p:cNvSpPr>
              <a:spLocks noChangeArrowheads="1"/>
            </p:cNvSpPr>
            <p:nvPr/>
          </p:nvSpPr>
          <p:spPr bwMode="auto">
            <a:xfrm>
              <a:off x="1488" y="3424"/>
              <a:ext cx="288" cy="288"/>
            </a:xfrm>
            <a:prstGeom prst="downArrow">
              <a:avLst>
                <a:gd name="adj1" fmla="val 50000"/>
                <a:gd name="adj2" fmla="val 25000"/>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华文新魏" pitchFamily="2" charset="-122"/>
                <a:ea typeface="华文新魏" pitchFamily="2" charset="-122"/>
                <a:cs typeface="+mn-cs"/>
              </a:endParaRPr>
            </a:p>
          </p:txBody>
        </p:sp>
        <p:sp>
          <p:nvSpPr>
            <p:cNvPr id="101386" name="Rectangle 12"/>
            <p:cNvSpPr>
              <a:spLocks noChangeArrowheads="1"/>
            </p:cNvSpPr>
            <p:nvPr/>
          </p:nvSpPr>
          <p:spPr bwMode="auto">
            <a:xfrm>
              <a:off x="2880" y="1095"/>
              <a:ext cx="2220" cy="523"/>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5E9EFF"/>
              </a:extrusionClr>
            </a:sp3d>
          </p:spPr>
          <p:txBody>
            <a:bodyPr anchor="ctr">
              <a:spAutoFit/>
              <a:flatTx/>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0" i="0" u="none" strike="noStrike" kern="1200" cap="none" spc="0" normalizeH="0" baseline="0" noProof="0" dirty="0">
                  <a:ln>
                    <a:noFill/>
                  </a:ln>
                  <a:solidFill>
                    <a:srgbClr val="000000"/>
                  </a:solidFill>
                  <a:effectLst/>
                  <a:uLnTx/>
                  <a:uFillTx/>
                  <a:latin typeface="华文新魏" pitchFamily="2" charset="-122"/>
                  <a:ea typeface="华文新魏" pitchFamily="2" charset="-122"/>
                  <a:cs typeface="+mn-cs"/>
                </a:rPr>
                <a:t>消除非主属性对候选键的部分函数依赖</a:t>
              </a:r>
            </a:p>
          </p:txBody>
        </p:sp>
        <p:sp>
          <p:nvSpPr>
            <p:cNvPr id="101387" name="Rectangle 13"/>
            <p:cNvSpPr>
              <a:spLocks noChangeArrowheads="1"/>
            </p:cNvSpPr>
            <p:nvPr/>
          </p:nvSpPr>
          <p:spPr bwMode="auto">
            <a:xfrm>
              <a:off x="2880" y="1869"/>
              <a:ext cx="2220" cy="523"/>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5E9EFF"/>
              </a:extrusionClr>
            </a:sp3d>
          </p:spPr>
          <p:txBody>
            <a:bodyPr anchor="ctr">
              <a:spAutoFit/>
              <a:flatTx/>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0" i="0" u="none" strike="noStrike" kern="1200" cap="none" spc="0" normalizeH="0" baseline="0" noProof="0" dirty="0">
                  <a:ln>
                    <a:noFill/>
                  </a:ln>
                  <a:solidFill>
                    <a:srgbClr val="000000"/>
                  </a:solidFill>
                  <a:effectLst/>
                  <a:uLnTx/>
                  <a:uFillTx/>
                  <a:latin typeface="华文新魏" pitchFamily="2" charset="-122"/>
                  <a:ea typeface="华文新魏" pitchFamily="2" charset="-122"/>
                  <a:cs typeface="+mn-cs"/>
                </a:rPr>
                <a:t>消除非主属性对候选键的传递函数依赖</a:t>
              </a:r>
            </a:p>
          </p:txBody>
        </p:sp>
        <p:sp>
          <p:nvSpPr>
            <p:cNvPr id="101388" name="Rectangle 14"/>
            <p:cNvSpPr>
              <a:spLocks noChangeArrowheads="1"/>
            </p:cNvSpPr>
            <p:nvPr/>
          </p:nvSpPr>
          <p:spPr bwMode="auto">
            <a:xfrm>
              <a:off x="2880" y="2640"/>
              <a:ext cx="2220" cy="523"/>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5E9EFF"/>
              </a:extrusionClr>
            </a:sp3d>
          </p:spPr>
          <p:txBody>
            <a:bodyPr anchor="ctr">
              <a:spAutoFit/>
              <a:flatTx/>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0" i="0" u="none" strike="noStrike" kern="1200" cap="none" spc="0" normalizeH="0" baseline="0" noProof="0" dirty="0">
                  <a:ln>
                    <a:noFill/>
                  </a:ln>
                  <a:solidFill>
                    <a:srgbClr val="000000"/>
                  </a:solidFill>
                  <a:effectLst/>
                  <a:uLnTx/>
                  <a:uFillTx/>
                  <a:latin typeface="华文新魏" pitchFamily="2" charset="-122"/>
                  <a:ea typeface="华文新魏" pitchFamily="2" charset="-122"/>
                  <a:cs typeface="+mn-cs"/>
                </a:rPr>
                <a:t>消除主属性对候选键的部分及传递函数依赖</a:t>
              </a:r>
            </a:p>
          </p:txBody>
        </p:sp>
        <p:sp>
          <p:nvSpPr>
            <p:cNvPr id="101389" name="Rectangle 15"/>
            <p:cNvSpPr>
              <a:spLocks noChangeArrowheads="1"/>
            </p:cNvSpPr>
            <p:nvPr/>
          </p:nvSpPr>
          <p:spPr bwMode="auto">
            <a:xfrm>
              <a:off x="2880" y="3468"/>
              <a:ext cx="2220" cy="333"/>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5E9EFF"/>
              </a:extrusionClr>
            </a:sp3d>
          </p:spPr>
          <p:txBody>
            <a:bodyPr anchor="ctr">
              <a:spAutoFit/>
              <a:flatTx/>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0000"/>
                  </a:solidFill>
                  <a:effectLst/>
                  <a:uLnTx/>
                  <a:uFillTx/>
                  <a:latin typeface="华文新魏" pitchFamily="2" charset="-122"/>
                  <a:ea typeface="华文新魏" pitchFamily="2" charset="-122"/>
                  <a:cs typeface="+mn-cs"/>
                </a:rPr>
                <a:t>消除非平凡多值依赖</a:t>
              </a:r>
            </a:p>
          </p:txBody>
        </p:sp>
        <p:sp>
          <p:nvSpPr>
            <p:cNvPr id="101390" name="AutoShape 16"/>
            <p:cNvSpPr>
              <a:spLocks noChangeArrowheads="1"/>
            </p:cNvSpPr>
            <p:nvPr/>
          </p:nvSpPr>
          <p:spPr bwMode="auto">
            <a:xfrm>
              <a:off x="1776" y="1312"/>
              <a:ext cx="1104" cy="144"/>
            </a:xfrm>
            <a:prstGeom prst="leftArrow">
              <a:avLst>
                <a:gd name="adj1" fmla="val 50000"/>
                <a:gd name="adj2" fmla="val 191667"/>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华文新魏" pitchFamily="2" charset="-122"/>
                <a:ea typeface="华文新魏" pitchFamily="2" charset="-122"/>
                <a:cs typeface="+mn-cs"/>
              </a:endParaRPr>
            </a:p>
          </p:txBody>
        </p:sp>
        <p:sp>
          <p:nvSpPr>
            <p:cNvPr id="101391" name="AutoShape 17"/>
            <p:cNvSpPr>
              <a:spLocks noChangeArrowheads="1"/>
            </p:cNvSpPr>
            <p:nvPr/>
          </p:nvSpPr>
          <p:spPr bwMode="auto">
            <a:xfrm>
              <a:off x="1776" y="2071"/>
              <a:ext cx="1104" cy="144"/>
            </a:xfrm>
            <a:prstGeom prst="leftArrow">
              <a:avLst>
                <a:gd name="adj1" fmla="val 50000"/>
                <a:gd name="adj2" fmla="val 191667"/>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华文新魏" pitchFamily="2" charset="-122"/>
                <a:ea typeface="华文新魏" pitchFamily="2" charset="-122"/>
                <a:cs typeface="+mn-cs"/>
              </a:endParaRPr>
            </a:p>
          </p:txBody>
        </p:sp>
        <p:sp>
          <p:nvSpPr>
            <p:cNvPr id="101392" name="AutoShape 18"/>
            <p:cNvSpPr>
              <a:spLocks noChangeArrowheads="1"/>
            </p:cNvSpPr>
            <p:nvPr/>
          </p:nvSpPr>
          <p:spPr bwMode="auto">
            <a:xfrm>
              <a:off x="1776" y="2770"/>
              <a:ext cx="1104" cy="144"/>
            </a:xfrm>
            <a:prstGeom prst="leftArrow">
              <a:avLst>
                <a:gd name="adj1" fmla="val 50000"/>
                <a:gd name="adj2" fmla="val 191667"/>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华文新魏" pitchFamily="2" charset="-122"/>
                <a:ea typeface="华文新魏" pitchFamily="2" charset="-122"/>
                <a:cs typeface="+mn-cs"/>
              </a:endParaRPr>
            </a:p>
          </p:txBody>
        </p:sp>
        <p:sp>
          <p:nvSpPr>
            <p:cNvPr id="101393" name="AutoShape 19"/>
            <p:cNvSpPr>
              <a:spLocks noChangeArrowheads="1"/>
            </p:cNvSpPr>
            <p:nvPr/>
          </p:nvSpPr>
          <p:spPr bwMode="auto">
            <a:xfrm>
              <a:off x="1776" y="3520"/>
              <a:ext cx="1104" cy="144"/>
            </a:xfrm>
            <a:prstGeom prst="leftArrow">
              <a:avLst>
                <a:gd name="adj1" fmla="val 50000"/>
                <a:gd name="adj2" fmla="val 191667"/>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华文新魏" pitchFamily="2" charset="-122"/>
                <a:ea typeface="华文新魏" pitchFamily="2" charset="-122"/>
                <a:cs typeface="+mn-cs"/>
              </a:endParaRPr>
            </a:p>
          </p:txBody>
        </p:sp>
        <p:sp>
          <p:nvSpPr>
            <p:cNvPr id="101394" name="Rectangle 20"/>
            <p:cNvSpPr>
              <a:spLocks noChangeArrowheads="1"/>
            </p:cNvSpPr>
            <p:nvPr/>
          </p:nvSpPr>
          <p:spPr bwMode="auto">
            <a:xfrm>
              <a:off x="1008" y="3024"/>
              <a:ext cx="1200" cy="432"/>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5E9EFF"/>
              </a:extrusionClr>
            </a:sp3d>
          </p:spPr>
          <p:txBody>
            <a:bodyPr wrap="none" anchor="ctr">
              <a:flatTx/>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0000"/>
                  </a:solidFill>
                  <a:effectLst/>
                  <a:uLnTx/>
                  <a:uFillTx/>
                  <a:latin typeface="华文新魏" pitchFamily="2" charset="-122"/>
                  <a:ea typeface="华文新魏" pitchFamily="2" charset="-122"/>
                  <a:cs typeface="+mn-cs"/>
                </a:rPr>
                <a:t>BCNF</a:t>
              </a:r>
            </a:p>
          </p:txBody>
        </p:sp>
        <p:sp>
          <p:nvSpPr>
            <p:cNvPr id="101395" name="AutoShape 21"/>
            <p:cNvSpPr>
              <a:spLocks noChangeArrowheads="1"/>
            </p:cNvSpPr>
            <p:nvPr/>
          </p:nvSpPr>
          <p:spPr bwMode="auto">
            <a:xfrm>
              <a:off x="1488" y="2704"/>
              <a:ext cx="288" cy="288"/>
            </a:xfrm>
            <a:prstGeom prst="downArrow">
              <a:avLst>
                <a:gd name="adj1" fmla="val 50000"/>
                <a:gd name="adj2" fmla="val 25000"/>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华文新魏" pitchFamily="2" charset="-122"/>
                <a:ea typeface="华文新魏" pitchFamily="2" charset="-122"/>
                <a:cs typeface="+mn-cs"/>
              </a:endParaRPr>
            </a:p>
          </p:txBody>
        </p:sp>
        <p:sp>
          <p:nvSpPr>
            <p:cNvPr id="101396" name="AutoShape 22"/>
            <p:cNvSpPr>
              <a:spLocks noChangeArrowheads="1"/>
            </p:cNvSpPr>
            <p:nvPr/>
          </p:nvSpPr>
          <p:spPr bwMode="auto">
            <a:xfrm>
              <a:off x="1488" y="1984"/>
              <a:ext cx="288" cy="288"/>
            </a:xfrm>
            <a:prstGeom prst="downArrow">
              <a:avLst>
                <a:gd name="adj1" fmla="val 50000"/>
                <a:gd name="adj2" fmla="val 25000"/>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华文新魏" pitchFamily="2" charset="-122"/>
                <a:ea typeface="华文新魏" pitchFamily="2" charset="-122"/>
                <a:cs typeface="+mn-cs"/>
              </a:endParaRPr>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a:xfrm>
            <a:off x="990600" y="152400"/>
            <a:ext cx="7772400" cy="1143000"/>
          </a:xfrm>
        </p:spPr>
        <p:txBody>
          <a:bodyPr vert="horz" wrap="square" lIns="91440" tIns="45720" rIns="91440" bIns="45720" anchor="ctr"/>
          <a:lstStyle/>
          <a:p>
            <a:pPr eaLnBrk="1" hangingPunct="1"/>
            <a:r>
              <a:rPr lang="zh-CN" altLang="en-US" sz="3600" dirty="0"/>
              <a:t>不满足</a:t>
            </a:r>
            <a:r>
              <a:rPr lang="en-US" altLang="zh-CN" sz="3600" dirty="0"/>
              <a:t>1NF,2NF,3NF,BCNF</a:t>
            </a:r>
            <a:r>
              <a:rPr lang="zh-CN" altLang="en-US" sz="3600" dirty="0"/>
              <a:t>的总结</a:t>
            </a:r>
          </a:p>
        </p:txBody>
      </p:sp>
      <p:sp>
        <p:nvSpPr>
          <p:cNvPr id="76833" name="Text Box 34"/>
          <p:cNvSpPr txBox="1"/>
          <p:nvPr/>
        </p:nvSpPr>
        <p:spPr>
          <a:xfrm>
            <a:off x="4149090" y="1642428"/>
            <a:ext cx="3818890" cy="423545"/>
          </a:xfrm>
          <a:prstGeom prst="rect">
            <a:avLst/>
          </a:prstGeom>
          <a:noFill/>
          <a:ln w="9525">
            <a:noFill/>
          </a:ln>
        </p:spPr>
        <p:txBody>
          <a:bodyPr wrap="none">
            <a:spAutoFit/>
          </a:bodyPr>
          <a:lstStyle/>
          <a:p>
            <a:pPr>
              <a:lnSpc>
                <a:spcPct val="90000"/>
              </a:lnSpc>
              <a:spcBef>
                <a:spcPct val="20000"/>
              </a:spcBef>
            </a:pPr>
            <a:r>
              <a:rPr lang="zh-CN" altLang="en-US" dirty="0">
                <a:latin typeface="微软雅黑" panose="020B0503020204020204" charset="-122"/>
                <a:ea typeface="微软雅黑" panose="020B0503020204020204" charset="-122"/>
              </a:rPr>
              <a:t>违背</a:t>
            </a:r>
            <a:r>
              <a:rPr lang="en-US" altLang="zh-CN" dirty="0">
                <a:latin typeface="微软雅黑" panose="020B0503020204020204" charset="-122"/>
                <a:ea typeface="微软雅黑" panose="020B0503020204020204" charset="-122"/>
              </a:rPr>
              <a:t>1NF</a:t>
            </a:r>
            <a:r>
              <a:rPr lang="zh-CN" altLang="en-US" dirty="0">
                <a:latin typeface="微软雅黑" panose="020B0503020204020204" charset="-122"/>
                <a:ea typeface="微软雅黑" panose="020B0503020204020204" charset="-122"/>
              </a:rPr>
              <a:t>，存在</a:t>
            </a:r>
            <a:r>
              <a:rPr lang="zh-CN" altLang="en-US" b="1" dirty="0">
                <a:solidFill>
                  <a:srgbClr val="FF0000"/>
                </a:solidFill>
                <a:latin typeface="微软雅黑" panose="020B0503020204020204" charset="-122"/>
                <a:ea typeface="微软雅黑" panose="020B0503020204020204" charset="-122"/>
              </a:rPr>
              <a:t>非</a:t>
            </a:r>
            <a:r>
              <a:rPr lang="zh-CN" altLang="en-US" b="1" dirty="0">
                <a:solidFill>
                  <a:srgbClr val="0000FF"/>
                </a:solidFill>
                <a:latin typeface="微软雅黑" panose="020B0503020204020204" charset="-122"/>
                <a:ea typeface="微软雅黑" panose="020B0503020204020204" charset="-122"/>
              </a:rPr>
              <a:t>函数依赖</a:t>
            </a:r>
            <a:endParaRPr lang="zh-CN" altLang="en-US" b="1" dirty="0">
              <a:solidFill>
                <a:srgbClr val="FF0000"/>
              </a:solidFill>
              <a:latin typeface="微软雅黑" panose="020B0503020204020204" charset="-122"/>
              <a:ea typeface="微软雅黑" panose="020B0503020204020204" charset="-122"/>
            </a:endParaRPr>
          </a:p>
        </p:txBody>
      </p:sp>
      <p:sp>
        <p:nvSpPr>
          <p:cNvPr id="61" name="Text Box 34"/>
          <p:cNvSpPr txBox="1"/>
          <p:nvPr/>
        </p:nvSpPr>
        <p:spPr>
          <a:xfrm>
            <a:off x="4213860" y="2879408"/>
            <a:ext cx="4123690" cy="423545"/>
          </a:xfrm>
          <a:prstGeom prst="rect">
            <a:avLst/>
          </a:prstGeom>
          <a:noFill/>
          <a:ln w="9525">
            <a:noFill/>
          </a:ln>
        </p:spPr>
        <p:txBody>
          <a:bodyPr wrap="none">
            <a:spAutoFit/>
          </a:bodyPr>
          <a:lstStyle/>
          <a:p>
            <a:pPr>
              <a:lnSpc>
                <a:spcPct val="90000"/>
              </a:lnSpc>
              <a:spcBef>
                <a:spcPct val="20000"/>
              </a:spcBef>
            </a:pPr>
            <a:r>
              <a:rPr lang="zh-CN" altLang="en-US" dirty="0">
                <a:latin typeface="微软雅黑" panose="020B0503020204020204" charset="-122"/>
                <a:ea typeface="微软雅黑" panose="020B0503020204020204" charset="-122"/>
              </a:rPr>
              <a:t>违背</a:t>
            </a:r>
            <a:r>
              <a:rPr lang="en-US" altLang="zh-CN" dirty="0">
                <a:latin typeface="微软雅黑" panose="020B0503020204020204" charset="-122"/>
                <a:ea typeface="微软雅黑" panose="020B0503020204020204" charset="-122"/>
              </a:rPr>
              <a:t>2NF</a:t>
            </a:r>
            <a:r>
              <a:rPr lang="zh-CN" altLang="en-US" dirty="0">
                <a:latin typeface="微软雅黑" panose="020B0503020204020204" charset="-122"/>
                <a:ea typeface="微软雅黑" panose="020B0503020204020204" charset="-122"/>
              </a:rPr>
              <a:t>：存在</a:t>
            </a:r>
            <a:r>
              <a:rPr lang="zh-CN" altLang="en-US" b="1" dirty="0">
                <a:solidFill>
                  <a:srgbClr val="FF0000"/>
                </a:solidFill>
                <a:latin typeface="微软雅黑" panose="020B0503020204020204" charset="-122"/>
                <a:ea typeface="微软雅黑" panose="020B0503020204020204" charset="-122"/>
              </a:rPr>
              <a:t>部分</a:t>
            </a:r>
            <a:r>
              <a:rPr lang="zh-CN" altLang="en-US" b="1" dirty="0">
                <a:solidFill>
                  <a:srgbClr val="0000FF"/>
                </a:solidFill>
                <a:latin typeface="微软雅黑" panose="020B0503020204020204" charset="-122"/>
                <a:ea typeface="微软雅黑" panose="020B0503020204020204" charset="-122"/>
              </a:rPr>
              <a:t>函数依赖</a:t>
            </a:r>
            <a:endParaRPr lang="zh-CN" altLang="en-US" dirty="0">
              <a:latin typeface="微软雅黑" panose="020B0503020204020204" charset="-122"/>
              <a:ea typeface="微软雅黑" panose="020B0503020204020204" charset="-122"/>
            </a:endParaRPr>
          </a:p>
        </p:txBody>
      </p:sp>
      <p:sp>
        <p:nvSpPr>
          <p:cNvPr id="62" name="Text Box 34"/>
          <p:cNvSpPr txBox="1"/>
          <p:nvPr/>
        </p:nvSpPr>
        <p:spPr>
          <a:xfrm>
            <a:off x="4282440" y="4005263"/>
            <a:ext cx="4123690" cy="423545"/>
          </a:xfrm>
          <a:prstGeom prst="rect">
            <a:avLst/>
          </a:prstGeom>
          <a:noFill/>
          <a:ln w="9525">
            <a:noFill/>
          </a:ln>
        </p:spPr>
        <p:txBody>
          <a:bodyPr wrap="none">
            <a:spAutoFit/>
          </a:bodyPr>
          <a:lstStyle/>
          <a:p>
            <a:pPr>
              <a:lnSpc>
                <a:spcPct val="90000"/>
              </a:lnSpc>
              <a:spcBef>
                <a:spcPct val="20000"/>
              </a:spcBef>
            </a:pPr>
            <a:r>
              <a:rPr lang="zh-CN" altLang="en-US" dirty="0">
                <a:latin typeface="微软雅黑" panose="020B0503020204020204" charset="-122"/>
                <a:ea typeface="微软雅黑" panose="020B0503020204020204" charset="-122"/>
              </a:rPr>
              <a:t>违背</a:t>
            </a:r>
            <a:r>
              <a:rPr lang="en-US" altLang="zh-CN" dirty="0">
                <a:latin typeface="微软雅黑" panose="020B0503020204020204" charset="-122"/>
                <a:ea typeface="微软雅黑" panose="020B0503020204020204" charset="-122"/>
              </a:rPr>
              <a:t>3NF</a:t>
            </a:r>
            <a:r>
              <a:rPr lang="zh-CN" altLang="en-US" dirty="0">
                <a:latin typeface="微软雅黑" panose="020B0503020204020204" charset="-122"/>
                <a:ea typeface="微软雅黑" panose="020B0503020204020204" charset="-122"/>
              </a:rPr>
              <a:t>：存在</a:t>
            </a:r>
            <a:r>
              <a:rPr lang="zh-CN" altLang="en-US" b="1" dirty="0">
                <a:solidFill>
                  <a:srgbClr val="FF0000"/>
                </a:solidFill>
                <a:latin typeface="微软雅黑" panose="020B0503020204020204" charset="-122"/>
                <a:ea typeface="微软雅黑" panose="020B0503020204020204" charset="-122"/>
              </a:rPr>
              <a:t>传递</a:t>
            </a:r>
            <a:r>
              <a:rPr lang="zh-CN" altLang="en-US" b="1" dirty="0">
                <a:solidFill>
                  <a:srgbClr val="0000FF"/>
                </a:solidFill>
                <a:latin typeface="微软雅黑" panose="020B0503020204020204" charset="-122"/>
                <a:ea typeface="微软雅黑" panose="020B0503020204020204" charset="-122"/>
              </a:rPr>
              <a:t>函数依赖</a:t>
            </a:r>
          </a:p>
        </p:txBody>
      </p:sp>
      <p:sp>
        <p:nvSpPr>
          <p:cNvPr id="63" name="Text Box 34"/>
          <p:cNvSpPr txBox="1"/>
          <p:nvPr/>
        </p:nvSpPr>
        <p:spPr>
          <a:xfrm>
            <a:off x="3797300" y="5623243"/>
            <a:ext cx="5346700" cy="423545"/>
          </a:xfrm>
          <a:prstGeom prst="rect">
            <a:avLst/>
          </a:prstGeom>
          <a:noFill/>
          <a:ln w="9525">
            <a:noFill/>
          </a:ln>
        </p:spPr>
        <p:txBody>
          <a:bodyPr wrap="none">
            <a:spAutoFit/>
          </a:bodyPr>
          <a:lstStyle/>
          <a:p>
            <a:pPr>
              <a:lnSpc>
                <a:spcPct val="90000"/>
              </a:lnSpc>
              <a:spcBef>
                <a:spcPct val="20000"/>
              </a:spcBef>
            </a:pPr>
            <a:r>
              <a:rPr lang="zh-CN" altLang="en-US" dirty="0">
                <a:latin typeface="微软雅黑" panose="020B0503020204020204" charset="-122"/>
                <a:ea typeface="微软雅黑" panose="020B0503020204020204" charset="-122"/>
              </a:rPr>
              <a:t>违背</a:t>
            </a:r>
            <a:r>
              <a:rPr lang="en-US" altLang="zh-CN" dirty="0">
                <a:latin typeface="微软雅黑" panose="020B0503020204020204" charset="-122"/>
                <a:ea typeface="微软雅黑" panose="020B0503020204020204" charset="-122"/>
              </a:rPr>
              <a:t>BCNF</a:t>
            </a:r>
            <a:r>
              <a:rPr lang="zh-CN" altLang="en-US" dirty="0">
                <a:latin typeface="微软雅黑" panose="020B0503020204020204" charset="-122"/>
                <a:ea typeface="微软雅黑" panose="020B0503020204020204" charset="-122"/>
              </a:rPr>
              <a:t>：存在</a:t>
            </a:r>
            <a:r>
              <a:rPr lang="en-US" altLang="zh-CN" dirty="0">
                <a:latin typeface="微软雅黑" panose="020B0503020204020204" charset="-122"/>
                <a:ea typeface="微软雅黑" panose="020B0503020204020204" charset="-122"/>
              </a:rPr>
              <a:t>K</a:t>
            </a:r>
            <a:r>
              <a:rPr lang="en-US" altLang="zh-CN" dirty="0">
                <a:latin typeface="Arial" panose="020B0604020202020204" pitchFamily="34" charset="0"/>
                <a:ea typeface="微软雅黑" panose="020B0503020204020204" charset="-122"/>
              </a:rPr>
              <a:t>→Y</a:t>
            </a:r>
            <a:r>
              <a:rPr lang="zh-CN" altLang="en-US" dirty="0">
                <a:latin typeface="Arial" panose="020B0604020202020204" pitchFamily="34" charset="0"/>
                <a:ea typeface="微软雅黑" panose="020B0503020204020204" charset="-122"/>
              </a:rPr>
              <a:t>之外的</a:t>
            </a:r>
            <a:r>
              <a:rPr lang="zh-CN" altLang="en-US" dirty="0">
                <a:latin typeface="微软雅黑" panose="020B0503020204020204" charset="-122"/>
                <a:ea typeface="微软雅黑" panose="020B0503020204020204" charset="-122"/>
              </a:rPr>
              <a:t>函数依赖</a:t>
            </a:r>
          </a:p>
        </p:txBody>
      </p:sp>
      <p:sp>
        <p:nvSpPr>
          <p:cNvPr id="27" name="矩形 26"/>
          <p:cNvSpPr/>
          <p:nvPr/>
        </p:nvSpPr>
        <p:spPr>
          <a:xfrm>
            <a:off x="374650" y="3651885"/>
            <a:ext cx="1800225" cy="17526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8" name="矩形 27"/>
          <p:cNvSpPr/>
          <p:nvPr/>
        </p:nvSpPr>
        <p:spPr>
          <a:xfrm>
            <a:off x="2424430" y="3651885"/>
            <a:ext cx="3888105" cy="17526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29" name="直接连接符 28"/>
          <p:cNvCxnSpPr/>
          <p:nvPr/>
        </p:nvCxnSpPr>
        <p:spPr>
          <a:xfrm>
            <a:off x="363855" y="3886200"/>
            <a:ext cx="1800225" cy="0"/>
          </a:xfrm>
          <a:prstGeom prst="line">
            <a:avLst/>
          </a:prstGeom>
          <a:solidFill>
            <a:schemeClr val="accent1"/>
          </a:solidFill>
          <a:ln w="69850" cap="flat" cmpd="sng" algn="ctr">
            <a:solidFill>
              <a:srgbClr val="0000FF"/>
            </a:solidFill>
            <a:prstDash val="solid"/>
            <a:round/>
            <a:headEnd type="none" w="med" len="med"/>
            <a:tailEnd type="none" w="med" len="med"/>
          </a:ln>
        </p:spPr>
      </p:cxnSp>
      <p:sp>
        <p:nvSpPr>
          <p:cNvPr id="30" name="Freeform 22"/>
          <p:cNvSpPr/>
          <p:nvPr/>
        </p:nvSpPr>
        <p:spPr>
          <a:xfrm>
            <a:off x="1508125" y="3886200"/>
            <a:ext cx="2151380" cy="262890"/>
          </a:xfrm>
          <a:custGeom>
            <a:avLst/>
            <a:gdLst>
              <a:gd name="txL" fmla="*/ 0 w 576"/>
              <a:gd name="txT" fmla="*/ 0 h 288"/>
              <a:gd name="txR" fmla="*/ 576 w 576"/>
              <a:gd name="txB" fmla="*/ 288 h 288"/>
            </a:gdLst>
            <a:ahLst/>
            <a:cxnLst>
              <a:cxn ang="0">
                <a:pos x="0" y="0"/>
              </a:cxn>
              <a:cxn ang="0">
                <a:pos x="0" y="364162578"/>
              </a:cxn>
              <a:cxn ang="0">
                <a:pos x="2147483647" y="364162578"/>
              </a:cxn>
              <a:cxn ang="0">
                <a:pos x="2147483647" y="0"/>
              </a:cxn>
            </a:cxnLst>
            <a:rect l="txL" t="txT" r="txR" b="txB"/>
            <a:pathLst>
              <a:path w="576" h="288">
                <a:moveTo>
                  <a:pt x="0" y="0"/>
                </a:moveTo>
                <a:lnTo>
                  <a:pt x="0" y="288"/>
                </a:lnTo>
                <a:lnTo>
                  <a:pt x="576" y="288"/>
                </a:lnTo>
                <a:lnTo>
                  <a:pt x="576" y="0"/>
                </a:lnTo>
              </a:path>
            </a:pathLst>
          </a:custGeom>
          <a:noFill/>
          <a:ln w="38100" cap="flat" cmpd="sng">
            <a:solidFill>
              <a:srgbClr val="0000FF">
                <a:alpha val="100000"/>
              </a:srgbClr>
            </a:solidFill>
            <a:prstDash val="solid"/>
            <a:round/>
            <a:headEnd type="none" w="med" len="med"/>
            <a:tailEnd type="triangle" w="med" len="lg"/>
          </a:ln>
        </p:spPr>
        <p:txBody>
          <a:bodyPr/>
          <a:lstStyle/>
          <a:p>
            <a:endParaRPr lang="zh-CN" altLang="en-US"/>
          </a:p>
        </p:txBody>
      </p:sp>
      <p:cxnSp>
        <p:nvCxnSpPr>
          <p:cNvPr id="31" name="直接连接符 30"/>
          <p:cNvCxnSpPr/>
          <p:nvPr/>
        </p:nvCxnSpPr>
        <p:spPr>
          <a:xfrm>
            <a:off x="2413635" y="3886200"/>
            <a:ext cx="3888105" cy="0"/>
          </a:xfrm>
          <a:prstGeom prst="line">
            <a:avLst/>
          </a:prstGeom>
          <a:solidFill>
            <a:schemeClr val="accent1"/>
          </a:solidFill>
          <a:ln w="69850" cap="flat" cmpd="sng" algn="ctr">
            <a:solidFill>
              <a:srgbClr val="0000FF"/>
            </a:solidFill>
            <a:prstDash val="solid"/>
            <a:round/>
            <a:headEnd type="none" w="med" len="med"/>
            <a:tailEnd type="none" w="med" len="med"/>
          </a:ln>
        </p:spPr>
      </p:cxnSp>
      <p:sp>
        <p:nvSpPr>
          <p:cNvPr id="32" name="矩形 31"/>
          <p:cNvSpPr/>
          <p:nvPr/>
        </p:nvSpPr>
        <p:spPr>
          <a:xfrm>
            <a:off x="4358005" y="3658235"/>
            <a:ext cx="360045" cy="17526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6" name="矩形 35"/>
          <p:cNvSpPr/>
          <p:nvPr/>
        </p:nvSpPr>
        <p:spPr>
          <a:xfrm>
            <a:off x="5008245" y="3651250"/>
            <a:ext cx="360045" cy="17526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7" name="Freeform 22"/>
          <p:cNvSpPr/>
          <p:nvPr/>
        </p:nvSpPr>
        <p:spPr>
          <a:xfrm flipV="1">
            <a:off x="4514215" y="3446780"/>
            <a:ext cx="654050" cy="229870"/>
          </a:xfrm>
          <a:custGeom>
            <a:avLst/>
            <a:gdLst>
              <a:gd name="txL" fmla="*/ 0 w 576"/>
              <a:gd name="txT" fmla="*/ 0 h 288"/>
              <a:gd name="txR" fmla="*/ 576 w 576"/>
              <a:gd name="txB" fmla="*/ 288 h 288"/>
            </a:gdLst>
            <a:ahLst/>
            <a:cxnLst>
              <a:cxn ang="0">
                <a:pos x="0" y="0"/>
              </a:cxn>
              <a:cxn ang="0">
                <a:pos x="0" y="364162578"/>
              </a:cxn>
              <a:cxn ang="0">
                <a:pos x="2147483647" y="364162578"/>
              </a:cxn>
              <a:cxn ang="0">
                <a:pos x="2147483647" y="0"/>
              </a:cxn>
            </a:cxnLst>
            <a:rect l="txL" t="txT" r="txR" b="txB"/>
            <a:pathLst>
              <a:path w="576" h="288">
                <a:moveTo>
                  <a:pt x="0" y="0"/>
                </a:moveTo>
                <a:lnTo>
                  <a:pt x="0" y="288"/>
                </a:lnTo>
                <a:lnTo>
                  <a:pt x="576" y="288"/>
                </a:lnTo>
                <a:lnTo>
                  <a:pt x="576" y="0"/>
                </a:lnTo>
              </a:path>
            </a:pathLst>
          </a:custGeom>
          <a:noFill/>
          <a:ln w="38100" cap="flat" cmpd="sng">
            <a:solidFill>
              <a:srgbClr val="FF0000">
                <a:alpha val="100000"/>
              </a:srgbClr>
            </a:solidFill>
            <a:prstDash val="solid"/>
            <a:round/>
            <a:headEnd type="none" w="med" len="med"/>
            <a:tailEnd type="triangle" w="med" len="lg"/>
          </a:ln>
        </p:spPr>
        <p:txBody>
          <a:bodyPr/>
          <a:lstStyle/>
          <a:p>
            <a:endParaRPr lang="zh-CN" altLang="en-US"/>
          </a:p>
        </p:txBody>
      </p:sp>
      <p:grpSp>
        <p:nvGrpSpPr>
          <p:cNvPr id="7" name="组合 6"/>
          <p:cNvGrpSpPr/>
          <p:nvPr/>
        </p:nvGrpSpPr>
        <p:grpSpPr>
          <a:xfrm>
            <a:off x="353060" y="4902200"/>
            <a:ext cx="5948045" cy="766445"/>
            <a:chOff x="556" y="7607"/>
            <a:chExt cx="9367" cy="1207"/>
          </a:xfrm>
        </p:grpSpPr>
        <p:sp>
          <p:nvSpPr>
            <p:cNvPr id="39" name="矩形 38"/>
            <p:cNvSpPr/>
            <p:nvPr/>
          </p:nvSpPr>
          <p:spPr>
            <a:xfrm>
              <a:off x="573" y="8031"/>
              <a:ext cx="2835" cy="276"/>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40" name="矩形 39"/>
            <p:cNvSpPr/>
            <p:nvPr/>
          </p:nvSpPr>
          <p:spPr>
            <a:xfrm>
              <a:off x="3801" y="8031"/>
              <a:ext cx="6123" cy="276"/>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41" name="直接连接符 40"/>
            <p:cNvCxnSpPr/>
            <p:nvPr/>
          </p:nvCxnSpPr>
          <p:spPr>
            <a:xfrm>
              <a:off x="556" y="8400"/>
              <a:ext cx="2835" cy="0"/>
            </a:xfrm>
            <a:prstGeom prst="line">
              <a:avLst/>
            </a:prstGeom>
            <a:solidFill>
              <a:schemeClr val="accent1"/>
            </a:solidFill>
            <a:ln w="69850" cap="flat" cmpd="sng" algn="ctr">
              <a:solidFill>
                <a:srgbClr val="0000FF"/>
              </a:solidFill>
              <a:prstDash val="solid"/>
              <a:round/>
              <a:headEnd type="none" w="med" len="med"/>
              <a:tailEnd type="none" w="med" len="med"/>
            </a:ln>
          </p:spPr>
        </p:cxnSp>
        <p:sp>
          <p:nvSpPr>
            <p:cNvPr id="42" name="Freeform 22"/>
            <p:cNvSpPr/>
            <p:nvPr/>
          </p:nvSpPr>
          <p:spPr>
            <a:xfrm>
              <a:off x="2358" y="8400"/>
              <a:ext cx="3388" cy="414"/>
            </a:xfrm>
            <a:custGeom>
              <a:avLst/>
              <a:gdLst>
                <a:gd name="txL" fmla="*/ 0 w 576"/>
                <a:gd name="txT" fmla="*/ 0 h 288"/>
                <a:gd name="txR" fmla="*/ 576 w 576"/>
                <a:gd name="txB" fmla="*/ 288 h 288"/>
              </a:gdLst>
              <a:ahLst/>
              <a:cxnLst>
                <a:cxn ang="0">
                  <a:pos x="0" y="0"/>
                </a:cxn>
                <a:cxn ang="0">
                  <a:pos x="0" y="364162578"/>
                </a:cxn>
                <a:cxn ang="0">
                  <a:pos x="2147483647" y="364162578"/>
                </a:cxn>
                <a:cxn ang="0">
                  <a:pos x="2147483647" y="0"/>
                </a:cxn>
              </a:cxnLst>
              <a:rect l="txL" t="txT" r="txR" b="txB"/>
              <a:pathLst>
                <a:path w="576" h="288">
                  <a:moveTo>
                    <a:pt x="0" y="0"/>
                  </a:moveTo>
                  <a:lnTo>
                    <a:pt x="0" y="288"/>
                  </a:lnTo>
                  <a:lnTo>
                    <a:pt x="576" y="288"/>
                  </a:lnTo>
                  <a:lnTo>
                    <a:pt x="576" y="0"/>
                  </a:lnTo>
                </a:path>
              </a:pathLst>
            </a:custGeom>
            <a:noFill/>
            <a:ln w="38100" cap="flat" cmpd="sng">
              <a:solidFill>
                <a:srgbClr val="0000FF">
                  <a:alpha val="100000"/>
                </a:srgbClr>
              </a:solidFill>
              <a:prstDash val="solid"/>
              <a:round/>
              <a:headEnd type="none" w="med" len="med"/>
              <a:tailEnd type="triangle" w="med" len="lg"/>
            </a:ln>
          </p:spPr>
          <p:txBody>
            <a:bodyPr/>
            <a:lstStyle/>
            <a:p>
              <a:endParaRPr lang="zh-CN" altLang="en-US"/>
            </a:p>
          </p:txBody>
        </p:sp>
        <p:cxnSp>
          <p:nvCxnSpPr>
            <p:cNvPr id="43" name="直接连接符 42"/>
            <p:cNvCxnSpPr/>
            <p:nvPr/>
          </p:nvCxnSpPr>
          <p:spPr>
            <a:xfrm>
              <a:off x="3784" y="8400"/>
              <a:ext cx="6123" cy="0"/>
            </a:xfrm>
            <a:prstGeom prst="line">
              <a:avLst/>
            </a:prstGeom>
            <a:solidFill>
              <a:schemeClr val="accent1"/>
            </a:solidFill>
            <a:ln w="69850" cap="flat" cmpd="sng" algn="ctr">
              <a:solidFill>
                <a:srgbClr val="0000FF"/>
              </a:solidFill>
              <a:prstDash val="solid"/>
              <a:round/>
              <a:headEnd type="none" w="med" len="med"/>
              <a:tailEnd type="none" w="med" len="med"/>
            </a:ln>
          </p:spPr>
        </p:cxnSp>
        <p:sp>
          <p:nvSpPr>
            <p:cNvPr id="45" name="矩形 44"/>
            <p:cNvSpPr/>
            <p:nvPr/>
          </p:nvSpPr>
          <p:spPr>
            <a:xfrm>
              <a:off x="7983" y="8030"/>
              <a:ext cx="567" cy="276"/>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49" name="直接连接符 48"/>
            <p:cNvCxnSpPr/>
            <p:nvPr/>
          </p:nvCxnSpPr>
          <p:spPr>
            <a:xfrm>
              <a:off x="2764" y="7931"/>
              <a:ext cx="1757" cy="0"/>
            </a:xfrm>
            <a:prstGeom prst="line">
              <a:avLst/>
            </a:prstGeom>
            <a:solidFill>
              <a:schemeClr val="accent1"/>
            </a:solidFill>
            <a:ln w="69850" cap="flat" cmpd="sng" algn="ctr">
              <a:solidFill>
                <a:srgbClr val="FF0000"/>
              </a:solidFill>
              <a:prstDash val="solid"/>
              <a:round/>
              <a:headEnd type="none" w="med" len="med"/>
              <a:tailEnd type="none" w="med" len="med"/>
            </a:ln>
          </p:spPr>
        </p:cxnSp>
        <p:grpSp>
          <p:nvGrpSpPr>
            <p:cNvPr id="64" name="组合 63"/>
            <p:cNvGrpSpPr/>
            <p:nvPr/>
          </p:nvGrpSpPr>
          <p:grpSpPr>
            <a:xfrm>
              <a:off x="3679" y="7607"/>
              <a:ext cx="4710" cy="423"/>
              <a:chOff x="3731" y="8898"/>
              <a:chExt cx="4545" cy="520"/>
            </a:xfrm>
          </p:grpSpPr>
          <p:cxnSp>
            <p:nvCxnSpPr>
              <p:cNvPr id="50" name="直接箭头连接符 49"/>
              <p:cNvCxnSpPr/>
              <p:nvPr/>
            </p:nvCxnSpPr>
            <p:spPr>
              <a:xfrm flipH="1">
                <a:off x="8276" y="8900"/>
                <a:ext cx="0" cy="519"/>
              </a:xfrm>
              <a:prstGeom prst="straightConnector1">
                <a:avLst/>
              </a:prstGeom>
              <a:solidFill>
                <a:schemeClr val="accent1"/>
              </a:solidFill>
              <a:ln w="38100" cap="flat" cmpd="sng" algn="ctr">
                <a:solidFill>
                  <a:srgbClr val="FF0000"/>
                </a:solidFill>
                <a:prstDash val="solid"/>
                <a:round/>
                <a:headEnd type="none" w="med" len="med"/>
                <a:tailEnd type="arrow" w="med" len="med"/>
              </a:ln>
            </p:spPr>
          </p:cxnSp>
          <p:cxnSp>
            <p:nvCxnSpPr>
              <p:cNvPr id="51" name="直接连接符 50"/>
              <p:cNvCxnSpPr/>
              <p:nvPr/>
            </p:nvCxnSpPr>
            <p:spPr>
              <a:xfrm>
                <a:off x="3731" y="8901"/>
                <a:ext cx="4535" cy="0"/>
              </a:xfrm>
              <a:prstGeom prst="line">
                <a:avLst/>
              </a:prstGeom>
              <a:solidFill>
                <a:schemeClr val="accent1"/>
              </a:solidFill>
              <a:ln w="38100" cap="flat" cmpd="sng" algn="ctr">
                <a:solidFill>
                  <a:srgbClr val="FF0000"/>
                </a:solidFill>
                <a:prstDash val="solid"/>
                <a:round/>
                <a:headEnd type="none" w="med" len="med"/>
                <a:tailEnd type="none" w="med" len="med"/>
              </a:ln>
            </p:spPr>
          </p:cxnSp>
          <p:cxnSp>
            <p:nvCxnSpPr>
              <p:cNvPr id="52" name="直接连接符 51"/>
              <p:cNvCxnSpPr/>
              <p:nvPr/>
            </p:nvCxnSpPr>
            <p:spPr>
              <a:xfrm flipH="1">
                <a:off x="3740" y="8898"/>
                <a:ext cx="0" cy="340"/>
              </a:xfrm>
              <a:prstGeom prst="line">
                <a:avLst/>
              </a:prstGeom>
              <a:solidFill>
                <a:schemeClr val="accent1"/>
              </a:solidFill>
              <a:ln w="38100" cap="flat" cmpd="sng" algn="ctr">
                <a:solidFill>
                  <a:srgbClr val="FF0000"/>
                </a:solidFill>
                <a:prstDash val="solid"/>
                <a:round/>
                <a:headEnd type="none" w="med" len="med"/>
                <a:tailEnd type="none" w="med" len="med"/>
              </a:ln>
            </p:spPr>
          </p:cxnSp>
        </p:grpSp>
      </p:grpSp>
      <p:sp>
        <p:nvSpPr>
          <p:cNvPr id="54" name="矩形 53"/>
          <p:cNvSpPr/>
          <p:nvPr/>
        </p:nvSpPr>
        <p:spPr>
          <a:xfrm>
            <a:off x="342900" y="1350010"/>
            <a:ext cx="1800225" cy="17526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55" name="矩形 54"/>
          <p:cNvSpPr/>
          <p:nvPr/>
        </p:nvSpPr>
        <p:spPr>
          <a:xfrm>
            <a:off x="2402840" y="1350010"/>
            <a:ext cx="3888105" cy="17526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56" name="直接连接符 55"/>
          <p:cNvCxnSpPr/>
          <p:nvPr/>
        </p:nvCxnSpPr>
        <p:spPr>
          <a:xfrm>
            <a:off x="352425" y="1584325"/>
            <a:ext cx="1800225" cy="0"/>
          </a:xfrm>
          <a:prstGeom prst="line">
            <a:avLst/>
          </a:prstGeom>
          <a:solidFill>
            <a:schemeClr val="accent1"/>
          </a:solidFill>
          <a:ln w="69850" cap="flat" cmpd="sng" algn="ctr">
            <a:solidFill>
              <a:srgbClr val="0000FF"/>
            </a:solidFill>
            <a:prstDash val="solid"/>
            <a:round/>
            <a:headEnd type="none" w="med" len="med"/>
            <a:tailEnd type="none" w="med" len="med"/>
          </a:ln>
        </p:spPr>
      </p:cxnSp>
      <p:sp>
        <p:nvSpPr>
          <p:cNvPr id="57" name="Freeform 22"/>
          <p:cNvSpPr/>
          <p:nvPr/>
        </p:nvSpPr>
        <p:spPr>
          <a:xfrm>
            <a:off x="1496695" y="1584325"/>
            <a:ext cx="2151380" cy="262890"/>
          </a:xfrm>
          <a:custGeom>
            <a:avLst/>
            <a:gdLst>
              <a:gd name="txL" fmla="*/ 0 w 576"/>
              <a:gd name="txT" fmla="*/ 0 h 288"/>
              <a:gd name="txR" fmla="*/ 576 w 576"/>
              <a:gd name="txB" fmla="*/ 288 h 288"/>
            </a:gdLst>
            <a:ahLst/>
            <a:cxnLst>
              <a:cxn ang="0">
                <a:pos x="0" y="0"/>
              </a:cxn>
              <a:cxn ang="0">
                <a:pos x="0" y="364162578"/>
              </a:cxn>
              <a:cxn ang="0">
                <a:pos x="2147483647" y="364162578"/>
              </a:cxn>
              <a:cxn ang="0">
                <a:pos x="2147483647" y="0"/>
              </a:cxn>
            </a:cxnLst>
            <a:rect l="txL" t="txT" r="txR" b="txB"/>
            <a:pathLst>
              <a:path w="576" h="288">
                <a:moveTo>
                  <a:pt x="0" y="0"/>
                </a:moveTo>
                <a:lnTo>
                  <a:pt x="0" y="288"/>
                </a:lnTo>
                <a:lnTo>
                  <a:pt x="576" y="288"/>
                </a:lnTo>
                <a:lnTo>
                  <a:pt x="576" y="0"/>
                </a:lnTo>
              </a:path>
            </a:pathLst>
          </a:custGeom>
          <a:noFill/>
          <a:ln w="38100" cap="flat" cmpd="sng">
            <a:solidFill>
              <a:srgbClr val="0000FF">
                <a:alpha val="100000"/>
              </a:srgbClr>
            </a:solidFill>
            <a:prstDash val="solid"/>
            <a:round/>
            <a:headEnd type="none" w="med" len="med"/>
            <a:tailEnd type="triangle" w="med" len="lg"/>
          </a:ln>
        </p:spPr>
        <p:txBody>
          <a:bodyPr/>
          <a:lstStyle/>
          <a:p>
            <a:endParaRPr lang="zh-CN" altLang="en-US"/>
          </a:p>
        </p:txBody>
      </p:sp>
      <p:cxnSp>
        <p:nvCxnSpPr>
          <p:cNvPr id="58" name="直接连接符 57"/>
          <p:cNvCxnSpPr/>
          <p:nvPr/>
        </p:nvCxnSpPr>
        <p:spPr>
          <a:xfrm>
            <a:off x="2402205" y="1584325"/>
            <a:ext cx="1727835" cy="0"/>
          </a:xfrm>
          <a:prstGeom prst="line">
            <a:avLst/>
          </a:prstGeom>
          <a:solidFill>
            <a:schemeClr val="accent1"/>
          </a:solidFill>
          <a:ln w="69850" cap="flat" cmpd="sng" algn="ctr">
            <a:solidFill>
              <a:srgbClr val="0000FF"/>
            </a:solidFill>
            <a:prstDash val="solid"/>
            <a:round/>
            <a:headEnd type="none" w="med" len="med"/>
            <a:tailEnd type="none" w="med" len="med"/>
          </a:ln>
        </p:spPr>
      </p:cxnSp>
      <p:cxnSp>
        <p:nvCxnSpPr>
          <p:cNvPr id="59" name="直接连接符 58"/>
          <p:cNvCxnSpPr/>
          <p:nvPr/>
        </p:nvCxnSpPr>
        <p:spPr>
          <a:xfrm>
            <a:off x="4562475" y="1584325"/>
            <a:ext cx="1727835" cy="0"/>
          </a:xfrm>
          <a:prstGeom prst="line">
            <a:avLst/>
          </a:prstGeom>
          <a:solidFill>
            <a:schemeClr val="accent1"/>
          </a:solidFill>
          <a:ln w="69850" cap="flat" cmpd="sng" algn="ctr">
            <a:solidFill>
              <a:srgbClr val="0000FF"/>
            </a:solidFill>
            <a:prstDash val="solid"/>
            <a:round/>
            <a:headEnd type="none" w="med" len="med"/>
            <a:tailEnd type="none" w="med" len="med"/>
          </a:ln>
        </p:spPr>
      </p:cxnSp>
      <p:sp>
        <p:nvSpPr>
          <p:cNvPr id="6" name="矩形 5"/>
          <p:cNvSpPr/>
          <p:nvPr/>
        </p:nvSpPr>
        <p:spPr>
          <a:xfrm>
            <a:off x="4149090" y="1350010"/>
            <a:ext cx="360045" cy="17526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nvGrpSpPr>
          <p:cNvPr id="44" name="组合 43"/>
          <p:cNvGrpSpPr/>
          <p:nvPr/>
        </p:nvGrpSpPr>
        <p:grpSpPr>
          <a:xfrm>
            <a:off x="438785" y="2289810"/>
            <a:ext cx="5948045" cy="742315"/>
            <a:chOff x="691" y="4284"/>
            <a:chExt cx="9367" cy="1169"/>
          </a:xfrm>
        </p:grpSpPr>
        <p:sp>
          <p:nvSpPr>
            <p:cNvPr id="15" name="矩形 14"/>
            <p:cNvSpPr/>
            <p:nvPr/>
          </p:nvSpPr>
          <p:spPr>
            <a:xfrm>
              <a:off x="692" y="4670"/>
              <a:ext cx="2835" cy="276"/>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6" name="矩形 15"/>
            <p:cNvSpPr/>
            <p:nvPr/>
          </p:nvSpPr>
          <p:spPr>
            <a:xfrm>
              <a:off x="3936" y="4670"/>
              <a:ext cx="6123" cy="276"/>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17" name="直接连接符 16"/>
            <p:cNvCxnSpPr/>
            <p:nvPr/>
          </p:nvCxnSpPr>
          <p:spPr>
            <a:xfrm>
              <a:off x="691" y="5039"/>
              <a:ext cx="2835" cy="0"/>
            </a:xfrm>
            <a:prstGeom prst="line">
              <a:avLst/>
            </a:prstGeom>
            <a:solidFill>
              <a:schemeClr val="accent1"/>
            </a:solidFill>
            <a:ln w="69850" cap="flat" cmpd="sng" algn="ctr">
              <a:solidFill>
                <a:srgbClr val="0000FF"/>
              </a:solidFill>
              <a:prstDash val="solid"/>
              <a:round/>
              <a:headEnd type="none" w="med" len="med"/>
              <a:tailEnd type="none" w="med" len="med"/>
            </a:ln>
          </p:spPr>
        </p:cxnSp>
        <p:sp>
          <p:nvSpPr>
            <p:cNvPr id="18" name="Freeform 22"/>
            <p:cNvSpPr/>
            <p:nvPr/>
          </p:nvSpPr>
          <p:spPr>
            <a:xfrm>
              <a:off x="2493" y="5039"/>
              <a:ext cx="3388" cy="414"/>
            </a:xfrm>
            <a:custGeom>
              <a:avLst/>
              <a:gdLst>
                <a:gd name="txL" fmla="*/ 0 w 576"/>
                <a:gd name="txT" fmla="*/ 0 h 288"/>
                <a:gd name="txR" fmla="*/ 576 w 576"/>
                <a:gd name="txB" fmla="*/ 288 h 288"/>
              </a:gdLst>
              <a:ahLst/>
              <a:cxnLst>
                <a:cxn ang="0">
                  <a:pos x="0" y="0"/>
                </a:cxn>
                <a:cxn ang="0">
                  <a:pos x="0" y="364162578"/>
                </a:cxn>
                <a:cxn ang="0">
                  <a:pos x="2147483647" y="364162578"/>
                </a:cxn>
                <a:cxn ang="0">
                  <a:pos x="2147483647" y="0"/>
                </a:cxn>
              </a:cxnLst>
              <a:rect l="txL" t="txT" r="txR" b="txB"/>
              <a:pathLst>
                <a:path w="576" h="288">
                  <a:moveTo>
                    <a:pt x="0" y="0"/>
                  </a:moveTo>
                  <a:lnTo>
                    <a:pt x="0" y="288"/>
                  </a:lnTo>
                  <a:lnTo>
                    <a:pt x="576" y="288"/>
                  </a:lnTo>
                  <a:lnTo>
                    <a:pt x="576" y="0"/>
                  </a:lnTo>
                </a:path>
              </a:pathLst>
            </a:custGeom>
            <a:noFill/>
            <a:ln w="38100" cap="flat" cmpd="sng">
              <a:solidFill>
                <a:srgbClr val="0000FF">
                  <a:alpha val="100000"/>
                </a:srgbClr>
              </a:solidFill>
              <a:prstDash val="solid"/>
              <a:round/>
              <a:headEnd type="none" w="med" len="med"/>
              <a:tailEnd type="triangle" w="med" len="lg"/>
            </a:ln>
          </p:spPr>
          <p:txBody>
            <a:bodyPr/>
            <a:lstStyle/>
            <a:p>
              <a:endParaRPr lang="zh-CN" altLang="en-US"/>
            </a:p>
          </p:txBody>
        </p:sp>
        <p:cxnSp>
          <p:nvCxnSpPr>
            <p:cNvPr id="19" name="直接连接符 18"/>
            <p:cNvCxnSpPr/>
            <p:nvPr/>
          </p:nvCxnSpPr>
          <p:spPr>
            <a:xfrm>
              <a:off x="3919" y="5039"/>
              <a:ext cx="6123" cy="0"/>
            </a:xfrm>
            <a:prstGeom prst="line">
              <a:avLst/>
            </a:prstGeom>
            <a:solidFill>
              <a:schemeClr val="accent1"/>
            </a:solidFill>
            <a:ln w="69850" cap="flat" cmpd="sng" algn="ctr">
              <a:solidFill>
                <a:srgbClr val="0000FF"/>
              </a:solidFill>
              <a:prstDash val="solid"/>
              <a:round/>
              <a:headEnd type="none" w="med" len="med"/>
              <a:tailEnd type="none" w="med" len="med"/>
            </a:ln>
          </p:spPr>
        </p:cxnSp>
        <p:cxnSp>
          <p:nvCxnSpPr>
            <p:cNvPr id="9" name="直接连接符 8"/>
            <p:cNvCxnSpPr/>
            <p:nvPr/>
          </p:nvCxnSpPr>
          <p:spPr>
            <a:xfrm flipV="1">
              <a:off x="1785" y="4547"/>
              <a:ext cx="1757" cy="0"/>
            </a:xfrm>
            <a:prstGeom prst="line">
              <a:avLst/>
            </a:prstGeom>
            <a:solidFill>
              <a:schemeClr val="accent1"/>
            </a:solidFill>
            <a:ln w="69850" cap="flat" cmpd="sng" algn="ctr">
              <a:solidFill>
                <a:srgbClr val="FF0000"/>
              </a:solidFill>
              <a:prstDash val="solid"/>
              <a:round/>
              <a:headEnd type="none" w="med" len="med"/>
              <a:tailEnd type="none" w="med" len="med"/>
            </a:ln>
          </p:spPr>
        </p:cxnSp>
        <p:cxnSp>
          <p:nvCxnSpPr>
            <p:cNvPr id="21" name="直接箭头连接符 20"/>
            <p:cNvCxnSpPr/>
            <p:nvPr/>
          </p:nvCxnSpPr>
          <p:spPr>
            <a:xfrm flipH="1">
              <a:off x="8106" y="4286"/>
              <a:ext cx="0" cy="398"/>
            </a:xfrm>
            <a:prstGeom prst="straightConnector1">
              <a:avLst/>
            </a:prstGeom>
            <a:solidFill>
              <a:schemeClr val="accent1"/>
            </a:solidFill>
            <a:ln w="38100" cap="flat" cmpd="sng" algn="ctr">
              <a:solidFill>
                <a:srgbClr val="FF0000"/>
              </a:solidFill>
              <a:prstDash val="solid"/>
              <a:round/>
              <a:headEnd type="none" w="med" len="med"/>
              <a:tailEnd type="arrow" w="med" len="med"/>
            </a:ln>
          </p:spPr>
        </p:cxnSp>
        <p:cxnSp>
          <p:nvCxnSpPr>
            <p:cNvPr id="22" name="直接连接符 21"/>
            <p:cNvCxnSpPr/>
            <p:nvPr/>
          </p:nvCxnSpPr>
          <p:spPr>
            <a:xfrm>
              <a:off x="2493" y="4287"/>
              <a:ext cx="5601" cy="0"/>
            </a:xfrm>
            <a:prstGeom prst="line">
              <a:avLst/>
            </a:prstGeom>
            <a:solidFill>
              <a:schemeClr val="accent1"/>
            </a:solidFill>
            <a:ln w="38100" cap="flat" cmpd="sng" algn="ctr">
              <a:solidFill>
                <a:srgbClr val="FF0000"/>
              </a:solidFill>
              <a:prstDash val="solid"/>
              <a:round/>
              <a:headEnd type="none" w="med" len="med"/>
              <a:tailEnd type="none" w="med" len="med"/>
            </a:ln>
          </p:spPr>
        </p:cxnSp>
        <p:cxnSp>
          <p:nvCxnSpPr>
            <p:cNvPr id="23" name="直接连接符 22"/>
            <p:cNvCxnSpPr/>
            <p:nvPr/>
          </p:nvCxnSpPr>
          <p:spPr>
            <a:xfrm flipH="1">
              <a:off x="2504" y="4284"/>
              <a:ext cx="0" cy="230"/>
            </a:xfrm>
            <a:prstGeom prst="line">
              <a:avLst/>
            </a:prstGeom>
            <a:solidFill>
              <a:schemeClr val="accent1"/>
            </a:solidFill>
            <a:ln w="38100" cap="flat" cmpd="sng" algn="ctr">
              <a:solidFill>
                <a:srgbClr val="FF0000"/>
              </a:solidFill>
              <a:prstDash val="solid"/>
              <a:round/>
              <a:headEnd type="none" w="med" len="med"/>
              <a:tailEnd type="none" w="med" len="med"/>
            </a:ln>
          </p:spPr>
        </p:cxnSp>
        <p:sp>
          <p:nvSpPr>
            <p:cNvPr id="60" name="矩形 59"/>
            <p:cNvSpPr/>
            <p:nvPr/>
          </p:nvSpPr>
          <p:spPr>
            <a:xfrm>
              <a:off x="7854" y="4670"/>
              <a:ext cx="567" cy="276"/>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grpSp>
        <p:nvGrpSpPr>
          <p:cNvPr id="10" name="组合 9"/>
          <p:cNvGrpSpPr/>
          <p:nvPr/>
        </p:nvGrpSpPr>
        <p:grpSpPr>
          <a:xfrm>
            <a:off x="428625" y="5871328"/>
            <a:ext cx="5948680" cy="766962"/>
            <a:chOff x="556" y="7606"/>
            <a:chExt cx="9368" cy="1208"/>
          </a:xfrm>
        </p:grpSpPr>
        <p:sp>
          <p:nvSpPr>
            <p:cNvPr id="11" name="矩形 10"/>
            <p:cNvSpPr/>
            <p:nvPr/>
          </p:nvSpPr>
          <p:spPr>
            <a:xfrm>
              <a:off x="573" y="8031"/>
              <a:ext cx="2835" cy="276"/>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2" name="矩形 11"/>
            <p:cNvSpPr/>
            <p:nvPr/>
          </p:nvSpPr>
          <p:spPr>
            <a:xfrm>
              <a:off x="3801" y="8031"/>
              <a:ext cx="6123" cy="276"/>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14" name="直接连接符 13"/>
            <p:cNvCxnSpPr/>
            <p:nvPr/>
          </p:nvCxnSpPr>
          <p:spPr>
            <a:xfrm>
              <a:off x="556" y="8400"/>
              <a:ext cx="2835" cy="0"/>
            </a:xfrm>
            <a:prstGeom prst="line">
              <a:avLst/>
            </a:prstGeom>
            <a:solidFill>
              <a:schemeClr val="accent1"/>
            </a:solidFill>
            <a:ln w="69850" cap="flat" cmpd="sng" algn="ctr">
              <a:solidFill>
                <a:srgbClr val="0000FF"/>
              </a:solidFill>
              <a:prstDash val="solid"/>
              <a:round/>
              <a:headEnd type="none" w="med" len="med"/>
              <a:tailEnd type="none" w="med" len="med"/>
            </a:ln>
          </p:spPr>
        </p:cxnSp>
        <p:sp>
          <p:nvSpPr>
            <p:cNvPr id="20" name="Freeform 22"/>
            <p:cNvSpPr/>
            <p:nvPr/>
          </p:nvSpPr>
          <p:spPr>
            <a:xfrm>
              <a:off x="2358" y="8400"/>
              <a:ext cx="3388" cy="414"/>
            </a:xfrm>
            <a:custGeom>
              <a:avLst/>
              <a:gdLst>
                <a:gd name="txL" fmla="*/ 0 w 576"/>
                <a:gd name="txT" fmla="*/ 0 h 288"/>
                <a:gd name="txR" fmla="*/ 576 w 576"/>
                <a:gd name="txB" fmla="*/ 288 h 288"/>
              </a:gdLst>
              <a:ahLst/>
              <a:cxnLst>
                <a:cxn ang="0">
                  <a:pos x="0" y="0"/>
                </a:cxn>
                <a:cxn ang="0">
                  <a:pos x="0" y="364162578"/>
                </a:cxn>
                <a:cxn ang="0">
                  <a:pos x="2147483647" y="364162578"/>
                </a:cxn>
                <a:cxn ang="0">
                  <a:pos x="2147483647" y="0"/>
                </a:cxn>
              </a:cxnLst>
              <a:rect l="txL" t="txT" r="txR" b="txB"/>
              <a:pathLst>
                <a:path w="576" h="288">
                  <a:moveTo>
                    <a:pt x="0" y="0"/>
                  </a:moveTo>
                  <a:lnTo>
                    <a:pt x="0" y="288"/>
                  </a:lnTo>
                  <a:lnTo>
                    <a:pt x="576" y="288"/>
                  </a:lnTo>
                  <a:lnTo>
                    <a:pt x="576" y="0"/>
                  </a:lnTo>
                </a:path>
              </a:pathLst>
            </a:custGeom>
            <a:noFill/>
            <a:ln w="38100" cap="flat" cmpd="sng">
              <a:solidFill>
                <a:srgbClr val="0000FF">
                  <a:alpha val="100000"/>
                </a:srgbClr>
              </a:solidFill>
              <a:prstDash val="solid"/>
              <a:round/>
              <a:headEnd type="none" w="med" len="med"/>
              <a:tailEnd type="triangle" w="med" len="lg"/>
            </a:ln>
          </p:spPr>
          <p:txBody>
            <a:bodyPr/>
            <a:lstStyle/>
            <a:p>
              <a:endParaRPr lang="zh-CN" altLang="en-US"/>
            </a:p>
          </p:txBody>
        </p:sp>
        <p:cxnSp>
          <p:nvCxnSpPr>
            <p:cNvPr id="24" name="直接连接符 23"/>
            <p:cNvCxnSpPr/>
            <p:nvPr/>
          </p:nvCxnSpPr>
          <p:spPr>
            <a:xfrm>
              <a:off x="3784" y="8400"/>
              <a:ext cx="6123" cy="0"/>
            </a:xfrm>
            <a:prstGeom prst="line">
              <a:avLst/>
            </a:prstGeom>
            <a:solidFill>
              <a:schemeClr val="accent1"/>
            </a:solidFill>
            <a:ln w="69850" cap="flat" cmpd="sng" algn="ctr">
              <a:solidFill>
                <a:srgbClr val="0000FF"/>
              </a:solidFill>
              <a:prstDash val="solid"/>
              <a:round/>
              <a:headEnd type="none" w="med" len="med"/>
              <a:tailEnd type="none" w="med" len="med"/>
            </a:ln>
          </p:spPr>
        </p:cxnSp>
        <p:sp>
          <p:nvSpPr>
            <p:cNvPr id="25" name="矩形 24"/>
            <p:cNvSpPr/>
            <p:nvPr/>
          </p:nvSpPr>
          <p:spPr>
            <a:xfrm>
              <a:off x="1666" y="8031"/>
              <a:ext cx="567" cy="276"/>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26" name="直接连接符 25"/>
            <p:cNvCxnSpPr/>
            <p:nvPr/>
          </p:nvCxnSpPr>
          <p:spPr>
            <a:xfrm>
              <a:off x="2764" y="7931"/>
              <a:ext cx="1757" cy="0"/>
            </a:xfrm>
            <a:prstGeom prst="line">
              <a:avLst/>
            </a:prstGeom>
            <a:solidFill>
              <a:schemeClr val="accent1"/>
            </a:solidFill>
            <a:ln w="69850" cap="flat" cmpd="sng" algn="ctr">
              <a:solidFill>
                <a:srgbClr val="FF0000"/>
              </a:solidFill>
              <a:prstDash val="solid"/>
              <a:round/>
              <a:headEnd type="none" w="med" len="med"/>
              <a:tailEnd type="none" w="med" len="med"/>
            </a:ln>
          </p:spPr>
        </p:cxnSp>
        <p:grpSp>
          <p:nvGrpSpPr>
            <p:cNvPr id="33" name="组合 32"/>
            <p:cNvGrpSpPr/>
            <p:nvPr/>
          </p:nvGrpSpPr>
          <p:grpSpPr>
            <a:xfrm>
              <a:off x="1858" y="7606"/>
              <a:ext cx="1821" cy="422"/>
              <a:chOff x="1974" y="8897"/>
              <a:chExt cx="1757" cy="519"/>
            </a:xfrm>
          </p:grpSpPr>
          <p:cxnSp>
            <p:nvCxnSpPr>
              <p:cNvPr id="34" name="直接箭头连接符 33"/>
              <p:cNvCxnSpPr/>
              <p:nvPr/>
            </p:nvCxnSpPr>
            <p:spPr>
              <a:xfrm flipH="1">
                <a:off x="2004" y="8897"/>
                <a:ext cx="0" cy="519"/>
              </a:xfrm>
              <a:prstGeom prst="straightConnector1">
                <a:avLst/>
              </a:prstGeom>
              <a:solidFill>
                <a:schemeClr val="accent1"/>
              </a:solidFill>
              <a:ln w="38100" cap="flat" cmpd="sng" algn="ctr">
                <a:solidFill>
                  <a:srgbClr val="FF0000"/>
                </a:solidFill>
                <a:prstDash val="solid"/>
                <a:round/>
                <a:headEnd type="none" w="med" len="med"/>
                <a:tailEnd type="arrow" w="med" len="med"/>
              </a:ln>
            </p:spPr>
          </p:cxnSp>
          <p:cxnSp>
            <p:nvCxnSpPr>
              <p:cNvPr id="35" name="直接连接符 34"/>
              <p:cNvCxnSpPr/>
              <p:nvPr/>
            </p:nvCxnSpPr>
            <p:spPr>
              <a:xfrm flipH="1">
                <a:off x="1974" y="8909"/>
                <a:ext cx="1757" cy="0"/>
              </a:xfrm>
              <a:prstGeom prst="line">
                <a:avLst/>
              </a:prstGeom>
              <a:solidFill>
                <a:schemeClr val="accent1"/>
              </a:solidFill>
              <a:ln w="38100" cap="flat" cmpd="sng" algn="ctr">
                <a:solidFill>
                  <a:srgbClr val="FF0000"/>
                </a:solidFill>
                <a:prstDash val="solid"/>
                <a:round/>
                <a:headEnd type="none" w="med" len="med"/>
                <a:tailEnd type="none" w="med" len="med"/>
              </a:ln>
            </p:spPr>
          </p:cxnSp>
          <p:cxnSp>
            <p:nvCxnSpPr>
              <p:cNvPr id="38" name="直接连接符 37"/>
              <p:cNvCxnSpPr/>
              <p:nvPr/>
            </p:nvCxnSpPr>
            <p:spPr>
              <a:xfrm flipH="1">
                <a:off x="3726" y="8898"/>
                <a:ext cx="0" cy="340"/>
              </a:xfrm>
              <a:prstGeom prst="line">
                <a:avLst/>
              </a:prstGeom>
              <a:solidFill>
                <a:schemeClr val="accent1"/>
              </a:solidFill>
              <a:ln w="38100" cap="flat" cmpd="sng" algn="ctr">
                <a:solidFill>
                  <a:srgbClr val="FF0000"/>
                </a:solidFill>
                <a:prstDash val="solid"/>
                <a:round/>
                <a:headEnd type="none" w="med" len="med"/>
                <a:tailEnd type="none" w="med" len="med"/>
              </a:ln>
            </p:spPr>
          </p:cxnSp>
        </p:grpSp>
      </p:grpSp>
      <p:sp>
        <p:nvSpPr>
          <p:cNvPr id="2" name="Text Box 34"/>
          <p:cNvSpPr txBox="1"/>
          <p:nvPr/>
        </p:nvSpPr>
        <p:spPr>
          <a:xfrm>
            <a:off x="6585585" y="6375083"/>
            <a:ext cx="2011680" cy="423545"/>
          </a:xfrm>
          <a:prstGeom prst="rect">
            <a:avLst/>
          </a:prstGeom>
          <a:noFill/>
          <a:ln w="9525">
            <a:noFill/>
          </a:ln>
        </p:spPr>
        <p:txBody>
          <a:bodyPr wrap="none">
            <a:spAutoFit/>
          </a:bodyPr>
          <a:lstStyle/>
          <a:p>
            <a:pPr>
              <a:lnSpc>
                <a:spcPct val="90000"/>
              </a:lnSpc>
              <a:spcBef>
                <a:spcPct val="20000"/>
              </a:spcBef>
            </a:pPr>
            <a:r>
              <a:rPr lang="zh-CN" altLang="en-US" b="1" dirty="0">
                <a:solidFill>
                  <a:srgbClr val="FF0000"/>
                </a:solidFill>
                <a:latin typeface="微软雅黑" panose="020B0503020204020204" charset="-122"/>
                <a:ea typeface="微软雅黑" panose="020B0503020204020204" charset="-122"/>
              </a:rPr>
              <a:t>多个</a:t>
            </a:r>
            <a:r>
              <a:rPr lang="zh-CN" altLang="en-US" b="1" dirty="0">
                <a:solidFill>
                  <a:srgbClr val="0000FF"/>
                </a:solidFill>
                <a:latin typeface="微软雅黑" panose="020B0503020204020204" charset="-122"/>
                <a:ea typeface="微软雅黑" panose="020B0503020204020204" charset="-122"/>
              </a:rPr>
              <a:t>函数依赖</a:t>
            </a:r>
            <a:endParaRPr lang="zh-CN" altLang="en-US"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088909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p:nvPr>
        </p:nvSpPr>
        <p:spPr>
          <a:xfrm>
            <a:off x="990600" y="152400"/>
            <a:ext cx="7772400" cy="1143000"/>
          </a:xfrm>
        </p:spPr>
        <p:txBody>
          <a:bodyPr vert="horz" wrap="square" lIns="91440" tIns="45720" rIns="91440" bIns="45720" anchor="ctr"/>
          <a:lstStyle/>
          <a:p>
            <a:pPr eaLnBrk="1" hangingPunct="1"/>
            <a:r>
              <a:rPr lang="zh-CN" altLang="en-US" sz="3600" dirty="0"/>
              <a:t>对</a:t>
            </a:r>
            <a:r>
              <a:rPr lang="en-US" altLang="zh-CN" sz="3600" dirty="0"/>
              <a:t>1NF</a:t>
            </a:r>
            <a:r>
              <a:rPr lang="zh-CN" altLang="en-US" sz="3600" dirty="0"/>
              <a:t>，</a:t>
            </a:r>
            <a:r>
              <a:rPr lang="en-US" altLang="zh-CN" sz="3600" dirty="0"/>
              <a:t>2NF</a:t>
            </a:r>
            <a:r>
              <a:rPr lang="zh-CN" altLang="en-US" sz="3600" dirty="0"/>
              <a:t>，</a:t>
            </a:r>
            <a:r>
              <a:rPr lang="en-US" altLang="zh-CN" sz="3600" dirty="0"/>
              <a:t>3NF</a:t>
            </a:r>
            <a:r>
              <a:rPr lang="zh-CN" altLang="en-US" sz="3600" dirty="0"/>
              <a:t>，</a:t>
            </a:r>
            <a:r>
              <a:rPr lang="en-US" altLang="zh-CN" sz="3600" dirty="0"/>
              <a:t>BCNF </a:t>
            </a:r>
            <a:r>
              <a:rPr lang="zh-CN" altLang="en-US" sz="3600" dirty="0"/>
              <a:t>的总结</a:t>
            </a:r>
          </a:p>
        </p:txBody>
      </p:sp>
      <p:sp>
        <p:nvSpPr>
          <p:cNvPr id="78851" name="Rectangle 3"/>
          <p:cNvSpPr>
            <a:spLocks noGrp="1"/>
          </p:cNvSpPr>
          <p:nvPr>
            <p:ph idx="1"/>
          </p:nvPr>
        </p:nvSpPr>
        <p:spPr>
          <a:xfrm>
            <a:off x="1130935" y="1443990"/>
            <a:ext cx="6579870" cy="5059680"/>
          </a:xfrm>
        </p:spPr>
        <p:txBody>
          <a:bodyPr vert="horz" wrap="square" lIns="91440" tIns="45720" rIns="91440" bIns="45720" anchor="t"/>
          <a:lstStyle/>
          <a:p>
            <a:pPr marL="0" indent="282575" eaLnBrk="1" latinLnBrk="0" hangingPunct="1">
              <a:lnSpc>
                <a:spcPct val="150000"/>
              </a:lnSpc>
              <a:spcBef>
                <a:spcPts val="0"/>
              </a:spcBef>
              <a:spcAft>
                <a:spcPts val="1200"/>
              </a:spcAft>
              <a:buNone/>
            </a:pPr>
            <a:r>
              <a:rPr lang="zh-CN" altLang="en-US" sz="2800" dirty="0">
                <a:solidFill>
                  <a:schemeClr val="tx1"/>
                </a:solidFill>
              </a:rPr>
              <a:t>对</a:t>
            </a:r>
            <a:r>
              <a:rPr lang="zh-CN" altLang="en-US" sz="2800" b="1" dirty="0">
                <a:solidFill>
                  <a:srgbClr val="0000FF"/>
                </a:solidFill>
              </a:rPr>
              <a:t>函数依赖</a:t>
            </a:r>
            <a:r>
              <a:rPr lang="zh-CN" altLang="en-US" sz="2800" dirty="0">
                <a:solidFill>
                  <a:schemeClr val="tx1"/>
                </a:solidFill>
              </a:rPr>
              <a:t>的</a:t>
            </a:r>
            <a:r>
              <a:rPr lang="zh-CN" altLang="en-US" sz="2800" b="1" dirty="0">
                <a:solidFill>
                  <a:srgbClr val="FF0000"/>
                </a:solidFill>
              </a:rPr>
              <a:t>强化</a:t>
            </a:r>
            <a:r>
              <a:rPr lang="zh-CN" altLang="en-US" sz="2800" dirty="0">
                <a:solidFill>
                  <a:schemeClr val="tx1"/>
                </a:solidFill>
              </a:rPr>
              <a:t>：</a:t>
            </a:r>
          </a:p>
          <a:p>
            <a:pPr marL="0" indent="282575" eaLnBrk="1" latinLnBrk="0" hangingPunct="1">
              <a:lnSpc>
                <a:spcPct val="150000"/>
              </a:lnSpc>
              <a:spcBef>
                <a:spcPts val="0"/>
              </a:spcBef>
              <a:spcAft>
                <a:spcPts val="1200"/>
              </a:spcAft>
              <a:buNone/>
            </a:pPr>
            <a:r>
              <a:rPr lang="zh-CN" altLang="en-US" sz="2800" b="1" dirty="0">
                <a:solidFill>
                  <a:srgbClr val="0000FF"/>
                </a:solidFill>
              </a:rPr>
              <a:t>候选键</a:t>
            </a:r>
            <a:r>
              <a:rPr lang="zh-CN" altLang="en-US" sz="2800" dirty="0">
                <a:solidFill>
                  <a:schemeClr val="tx1"/>
                </a:solidFill>
              </a:rPr>
              <a:t>与任一</a:t>
            </a:r>
            <a:r>
              <a:rPr lang="zh-CN" altLang="en-US" sz="2800" b="1" dirty="0">
                <a:solidFill>
                  <a:srgbClr val="0000FF"/>
                </a:solidFill>
              </a:rPr>
              <a:t>属性</a:t>
            </a:r>
            <a:r>
              <a:rPr lang="zh-CN" altLang="en-US" sz="2800" dirty="0">
                <a:solidFill>
                  <a:schemeClr val="tx1"/>
                </a:solidFill>
              </a:rPr>
              <a:t>之间的关系；</a:t>
            </a:r>
          </a:p>
          <a:p>
            <a:pPr marL="457200" indent="325755" eaLnBrk="1" latinLnBrk="0" hangingPunct="1">
              <a:lnSpc>
                <a:spcPct val="150000"/>
              </a:lnSpc>
              <a:spcBef>
                <a:spcPts val="0"/>
              </a:spcBef>
              <a:spcAft>
                <a:spcPts val="1200"/>
              </a:spcAft>
              <a:buClr>
                <a:srgbClr val="FF0000"/>
              </a:buClr>
              <a:buFont typeface="Wingdings" panose="05000000000000000000" charset="0"/>
              <a:buChar char="l"/>
            </a:pPr>
            <a:r>
              <a:rPr lang="en-US" sz="2800" b="1" dirty="0">
                <a:solidFill>
                  <a:schemeClr val="tx1"/>
                </a:solidFill>
              </a:rPr>
              <a:t>1NF</a:t>
            </a:r>
            <a:r>
              <a:rPr lang="zh-CN" altLang="en-US" sz="2800" b="1" dirty="0">
                <a:solidFill>
                  <a:schemeClr val="tx1"/>
                </a:solidFill>
              </a:rPr>
              <a:t>：</a:t>
            </a:r>
            <a:r>
              <a:rPr lang="zh-CN" altLang="en-US" sz="2800" b="1" dirty="0">
                <a:solidFill>
                  <a:srgbClr val="FF0000"/>
                </a:solidFill>
              </a:rPr>
              <a:t>是</a:t>
            </a:r>
            <a:r>
              <a:rPr lang="zh-CN" altLang="en-US" sz="2800" b="1" dirty="0">
                <a:solidFill>
                  <a:schemeClr val="tx1"/>
                </a:solidFill>
              </a:rPr>
              <a:t>；</a:t>
            </a:r>
          </a:p>
          <a:p>
            <a:pPr marL="457200" indent="325755" eaLnBrk="1" latinLnBrk="0" hangingPunct="1">
              <a:lnSpc>
                <a:spcPct val="150000"/>
              </a:lnSpc>
              <a:spcBef>
                <a:spcPts val="0"/>
              </a:spcBef>
              <a:spcAft>
                <a:spcPts val="1200"/>
              </a:spcAft>
              <a:buClr>
                <a:srgbClr val="FF0000"/>
              </a:buClr>
              <a:buFont typeface="Wingdings" panose="05000000000000000000" charset="0"/>
              <a:buChar char="l"/>
            </a:pPr>
            <a:r>
              <a:rPr lang="en-US" altLang="zh-CN" sz="2800" b="1" dirty="0">
                <a:solidFill>
                  <a:schemeClr val="tx1"/>
                </a:solidFill>
                <a:sym typeface="+mn-ea"/>
              </a:rPr>
              <a:t>2NF</a:t>
            </a:r>
            <a:r>
              <a:rPr lang="zh-CN" altLang="en-US" sz="2800" b="1" dirty="0">
                <a:solidFill>
                  <a:schemeClr val="tx1"/>
                </a:solidFill>
                <a:sym typeface="+mn-ea"/>
              </a:rPr>
              <a:t>：</a:t>
            </a:r>
            <a:r>
              <a:rPr lang="zh-CN" altLang="en-US" sz="2800" b="1" dirty="0">
                <a:solidFill>
                  <a:srgbClr val="FF0000"/>
                </a:solidFill>
                <a:sym typeface="+mn-ea"/>
              </a:rPr>
              <a:t>完全</a:t>
            </a:r>
            <a:r>
              <a:rPr lang="zh-CN" altLang="en-US" sz="2800" b="1" dirty="0">
                <a:solidFill>
                  <a:schemeClr val="tx1"/>
                </a:solidFill>
                <a:sym typeface="+mn-ea"/>
              </a:rPr>
              <a:t>；</a:t>
            </a:r>
          </a:p>
          <a:p>
            <a:pPr marL="457200" indent="325755" eaLnBrk="1" latinLnBrk="0" hangingPunct="1">
              <a:lnSpc>
                <a:spcPct val="150000"/>
              </a:lnSpc>
              <a:spcBef>
                <a:spcPts val="0"/>
              </a:spcBef>
              <a:spcAft>
                <a:spcPts val="1200"/>
              </a:spcAft>
              <a:buClr>
                <a:srgbClr val="FF0000"/>
              </a:buClr>
              <a:buFont typeface="Wingdings" panose="05000000000000000000" charset="0"/>
              <a:buChar char="l"/>
            </a:pPr>
            <a:r>
              <a:rPr lang="en-US" altLang="zh-CN" sz="2800" b="1" dirty="0">
                <a:solidFill>
                  <a:schemeClr val="tx1"/>
                </a:solidFill>
                <a:sym typeface="+mn-ea"/>
              </a:rPr>
              <a:t>3NF</a:t>
            </a:r>
            <a:r>
              <a:rPr lang="zh-CN" altLang="en-US" sz="2800" b="1" dirty="0">
                <a:solidFill>
                  <a:schemeClr val="tx1"/>
                </a:solidFill>
                <a:sym typeface="+mn-ea"/>
              </a:rPr>
              <a:t>：</a:t>
            </a:r>
            <a:r>
              <a:rPr lang="zh-CN" altLang="en-US" sz="2800" b="1" dirty="0">
                <a:solidFill>
                  <a:srgbClr val="FF0000"/>
                </a:solidFill>
                <a:sym typeface="+mn-ea"/>
              </a:rPr>
              <a:t>直接</a:t>
            </a:r>
            <a:r>
              <a:rPr lang="zh-CN" altLang="en-US" sz="2800" b="1" dirty="0">
                <a:solidFill>
                  <a:schemeClr val="tx1"/>
                </a:solidFill>
                <a:sym typeface="+mn-ea"/>
              </a:rPr>
              <a:t>；</a:t>
            </a:r>
          </a:p>
          <a:p>
            <a:pPr marL="457200" indent="325755" eaLnBrk="1" latinLnBrk="0" hangingPunct="1">
              <a:lnSpc>
                <a:spcPct val="150000"/>
              </a:lnSpc>
              <a:spcBef>
                <a:spcPts val="0"/>
              </a:spcBef>
              <a:spcAft>
                <a:spcPts val="1200"/>
              </a:spcAft>
              <a:buClr>
                <a:srgbClr val="FF0000"/>
              </a:buClr>
              <a:buFont typeface="Wingdings" panose="05000000000000000000" charset="0"/>
              <a:buChar char="l"/>
            </a:pPr>
            <a:r>
              <a:rPr lang="en-US" altLang="zh-CN" sz="2800" b="1" dirty="0">
                <a:solidFill>
                  <a:schemeClr val="tx1"/>
                </a:solidFill>
                <a:sym typeface="+mn-ea"/>
              </a:rPr>
              <a:t>BCNF</a:t>
            </a:r>
            <a:r>
              <a:rPr lang="zh-CN" altLang="en-US" sz="2800" b="1" dirty="0">
                <a:solidFill>
                  <a:schemeClr val="tx1"/>
                </a:solidFill>
                <a:sym typeface="+mn-ea"/>
              </a:rPr>
              <a:t>：</a:t>
            </a:r>
            <a:r>
              <a:rPr lang="zh-CN" altLang="en-US" sz="2800" b="1" dirty="0">
                <a:solidFill>
                  <a:srgbClr val="FF0000"/>
                </a:solidFill>
                <a:sym typeface="+mn-ea"/>
              </a:rPr>
              <a:t>唯一</a:t>
            </a:r>
            <a:r>
              <a:rPr lang="zh-CN" altLang="en-US" sz="2800" b="1" dirty="0">
                <a:solidFill>
                  <a:schemeClr val="tx1"/>
                </a:solidFill>
                <a:sym typeface="+mn-ea"/>
              </a:rPr>
              <a:t>；</a:t>
            </a:r>
          </a:p>
        </p:txBody>
      </p:sp>
    </p:spTree>
    <p:extLst>
      <p:ext uri="{BB962C8B-B14F-4D97-AF65-F5344CB8AC3E}">
        <p14:creationId xmlns:p14="http://schemas.microsoft.com/office/powerpoint/2010/main" val="22733009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31"/>
          <p:cNvSpPr/>
          <p:nvPr/>
        </p:nvSpPr>
        <p:spPr>
          <a:xfrm>
            <a:off x="3492500" y="260350"/>
            <a:ext cx="2374900" cy="829945"/>
          </a:xfrm>
          <a:prstGeom prst="rect">
            <a:avLst/>
          </a:prstGeom>
          <a:noFill/>
          <a:ln w="9525">
            <a:noFill/>
          </a:ln>
        </p:spPr>
        <p:txBody>
          <a:bodyPr wrap="none">
            <a:spAutoFit/>
          </a:bodyPr>
          <a:lstStyle/>
          <a:p>
            <a:pPr>
              <a:buFont typeface="Arial" panose="020B0604020202020204" pitchFamily="34" charset="0"/>
              <a:buNone/>
            </a:pPr>
            <a:r>
              <a:rPr lang="zh-CN" altLang="en-US" sz="4800" b="1" dirty="0">
                <a:solidFill>
                  <a:srgbClr val="0000FF"/>
                </a:solidFill>
                <a:latin typeface="微软雅黑" panose="020B0503020204020204" charset="-122"/>
                <a:ea typeface="微软雅黑" panose="020B0503020204020204" charset="-122"/>
                <a:cs typeface="微软雅黑" panose="020B0503020204020204" charset="-122"/>
              </a:rPr>
              <a:t>谢  谢！</a:t>
            </a:r>
          </a:p>
        </p:txBody>
      </p:sp>
      <p:pic>
        <p:nvPicPr>
          <p:cNvPr id="433155" name="Picture 3" descr="the masters of light"/>
          <p:cNvPicPr>
            <a:picLocks noChangeAspect="1"/>
          </p:cNvPicPr>
          <p:nvPr/>
        </p:nvPicPr>
        <p:blipFill>
          <a:blip r:embed="rId2"/>
          <a:stretch>
            <a:fillRect/>
          </a:stretch>
        </p:blipFill>
        <p:spPr>
          <a:xfrm>
            <a:off x="1042988" y="1700213"/>
            <a:ext cx="6911975" cy="412273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withEffect">
                                  <p:stCondLst>
                                    <p:cond delay="0"/>
                                  </p:stCondLst>
                                  <p:childTnLst>
                                    <p:set>
                                      <p:cBhvr>
                                        <p:cTn id="6" dur="1" fill="hold">
                                          <p:stCondLst>
                                            <p:cond delay="0"/>
                                          </p:stCondLst>
                                        </p:cTn>
                                        <p:tgtEl>
                                          <p:spTgt spid="433155"/>
                                        </p:tgtEl>
                                        <p:attrNameLst>
                                          <p:attrName>style.visibility</p:attrName>
                                        </p:attrNameLst>
                                      </p:cBhvr>
                                      <p:to>
                                        <p:strVal val="visible"/>
                                      </p:to>
                                    </p:set>
                                    <p:animEffect transition="in" filter="box(out)">
                                      <p:cBhvr>
                                        <p:cTn id="7" dur="500"/>
                                        <p:tgtEl>
                                          <p:spTgt spid="433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vert="horz" wrap="square" lIns="91440" tIns="45720" rIns="91440" bIns="45720" anchor="ctr"/>
          <a:lstStyle/>
          <a:p>
            <a:pPr eaLnBrk="1" hangingPunct="1"/>
            <a:r>
              <a:rPr lang="zh-CN" altLang="en-US" dirty="0">
                <a:latin typeface="微软雅黑" panose="020B0503020204020204" charset="-122"/>
                <a:ea typeface="微软雅黑" panose="020B0503020204020204" charset="-122"/>
              </a:rPr>
              <a:t>带来的问题</a:t>
            </a:r>
            <a:r>
              <a:rPr lang="en-US" altLang="zh-CN" dirty="0">
                <a:latin typeface="微软雅黑" panose="020B0503020204020204" charset="-122"/>
                <a:ea typeface="微软雅黑" panose="020B0503020204020204" charset="-122"/>
              </a:rPr>
              <a:t>1</a:t>
            </a:r>
            <a:r>
              <a:rPr lang="zh-CN" altLang="en-US"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sym typeface="+mn-ea"/>
              </a:rPr>
              <a:t>数据冗余问题</a:t>
            </a:r>
            <a:endParaRPr lang="en-US" altLang="zh-CN" dirty="0">
              <a:latin typeface="微软雅黑" panose="020B0503020204020204" charset="-122"/>
              <a:ea typeface="微软雅黑" panose="020B0503020204020204" charset="-122"/>
            </a:endParaRPr>
          </a:p>
        </p:txBody>
      </p:sp>
      <p:sp>
        <p:nvSpPr>
          <p:cNvPr id="14339" name="Rectangle 3"/>
          <p:cNvSpPr>
            <a:spLocks noGrp="1"/>
          </p:cNvSpPr>
          <p:nvPr>
            <p:ph idx="1"/>
          </p:nvPr>
        </p:nvSpPr>
        <p:spPr>
          <a:xfrm>
            <a:off x="107950" y="5589588"/>
            <a:ext cx="8893175" cy="1009650"/>
          </a:xfrm>
        </p:spPr>
        <p:txBody>
          <a:bodyPr vert="horz" wrap="square" lIns="91440" tIns="45720" rIns="91440" bIns="45720" anchor="t"/>
          <a:lstStyle/>
          <a:p>
            <a:pPr marL="342900" indent="-342900" eaLnBrk="1" hangingPunct="1">
              <a:buNone/>
            </a:pPr>
            <a:r>
              <a:rPr lang="zh-CN" altLang="en-US" b="1" dirty="0">
                <a:latin typeface="华文中宋" panose="02010600040101010101" pitchFamily="2" charset="-122"/>
              </a:rPr>
              <a:t>问题：    </a:t>
            </a:r>
            <a:r>
              <a:rPr lang="en-US" altLang="zh-CN" b="1" dirty="0">
                <a:latin typeface="华文中宋" panose="02010600040101010101" pitchFamily="2" charset="-122"/>
              </a:rPr>
              <a:t>1) </a:t>
            </a:r>
            <a:r>
              <a:rPr lang="zh-CN" altLang="en-US" b="1" dirty="0">
                <a:latin typeface="华文中宋" panose="02010600040101010101" pitchFamily="2" charset="-122"/>
              </a:rPr>
              <a:t>数据冗余问题：例如，软件学院信息多个地方重复；</a:t>
            </a:r>
          </a:p>
          <a:p>
            <a:pPr marL="342900" indent="-342900" eaLnBrk="1" hangingPunct="1">
              <a:buNone/>
            </a:pPr>
            <a:r>
              <a:rPr lang="zh-CN" altLang="en-US" sz="900" b="1" dirty="0">
                <a:latin typeface="华文中宋" panose="02010600040101010101" pitchFamily="2" charset="-122"/>
              </a:rPr>
              <a:t>          </a:t>
            </a:r>
            <a:r>
              <a:rPr lang="zh-CN" altLang="en-US" b="1" dirty="0">
                <a:solidFill>
                  <a:srgbClr val="D60093"/>
                </a:solidFill>
                <a:latin typeface="华文中宋" panose="02010600040101010101" pitchFamily="2" charset="-122"/>
              </a:rPr>
              <a:t>          解决方法 ：数据库设计</a:t>
            </a:r>
          </a:p>
        </p:txBody>
      </p:sp>
      <p:graphicFrame>
        <p:nvGraphicFramePr>
          <p:cNvPr id="152580" name="Group 4"/>
          <p:cNvGraphicFramePr>
            <a:graphicFrameLocks noGrp="1"/>
          </p:cNvGraphicFramePr>
          <p:nvPr/>
        </p:nvGraphicFramePr>
        <p:xfrm>
          <a:off x="381000" y="2057400"/>
          <a:ext cx="8113713" cy="2978175"/>
        </p:xfrm>
        <a:graphic>
          <a:graphicData uri="http://schemas.openxmlformats.org/drawingml/2006/table">
            <a:tbl>
              <a:tblPr/>
              <a:tblGrid>
                <a:gridCol w="669925">
                  <a:extLst>
                    <a:ext uri="{9D8B030D-6E8A-4147-A177-3AD203B41FA5}">
                      <a16:colId xmlns:a16="http://schemas.microsoft.com/office/drawing/2014/main" val="20000"/>
                    </a:ext>
                  </a:extLst>
                </a:gridCol>
                <a:gridCol w="1200150">
                  <a:extLst>
                    <a:ext uri="{9D8B030D-6E8A-4147-A177-3AD203B41FA5}">
                      <a16:colId xmlns:a16="http://schemas.microsoft.com/office/drawing/2014/main" val="20001"/>
                    </a:ext>
                  </a:extLst>
                </a:gridCol>
                <a:gridCol w="638175">
                  <a:extLst>
                    <a:ext uri="{9D8B030D-6E8A-4147-A177-3AD203B41FA5}">
                      <a16:colId xmlns:a16="http://schemas.microsoft.com/office/drawing/2014/main" val="20002"/>
                    </a:ext>
                  </a:extLst>
                </a:gridCol>
                <a:gridCol w="1111250">
                  <a:extLst>
                    <a:ext uri="{9D8B030D-6E8A-4147-A177-3AD203B41FA5}">
                      <a16:colId xmlns:a16="http://schemas.microsoft.com/office/drawing/2014/main" val="20003"/>
                    </a:ext>
                  </a:extLst>
                </a:gridCol>
                <a:gridCol w="1571625">
                  <a:extLst>
                    <a:ext uri="{9D8B030D-6E8A-4147-A177-3AD203B41FA5}">
                      <a16:colId xmlns:a16="http://schemas.microsoft.com/office/drawing/2014/main" val="20004"/>
                    </a:ext>
                  </a:extLst>
                </a:gridCol>
                <a:gridCol w="782638">
                  <a:extLst>
                    <a:ext uri="{9D8B030D-6E8A-4147-A177-3AD203B41FA5}">
                      <a16:colId xmlns:a16="http://schemas.microsoft.com/office/drawing/2014/main" val="20005"/>
                    </a:ext>
                  </a:extLst>
                </a:gridCol>
                <a:gridCol w="963612">
                  <a:extLst>
                    <a:ext uri="{9D8B030D-6E8A-4147-A177-3AD203B41FA5}">
                      <a16:colId xmlns:a16="http://schemas.microsoft.com/office/drawing/2014/main" val="20006"/>
                    </a:ext>
                  </a:extLst>
                </a:gridCol>
                <a:gridCol w="1176338">
                  <a:extLst>
                    <a:ext uri="{9D8B030D-6E8A-4147-A177-3AD203B41FA5}">
                      <a16:colId xmlns:a16="http://schemas.microsoft.com/office/drawing/2014/main" val="20007"/>
                    </a:ext>
                  </a:extLst>
                </a:gridCol>
              </a:tblGrid>
              <a:tr h="335244">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Name</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studentNo</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sex</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birthdate</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deptName</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deptNo</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deptDean</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Address</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58737">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周强</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2008043101</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男</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1990/12/14</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01</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林亚平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软件大楼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66FF"/>
                    </a:solidFill>
                  </a:tcPr>
                </a:tc>
                <a:extLst>
                  <a:ext uri="{0D108BD9-81ED-4DB2-BD59-A6C34878D82A}">
                    <a16:rowId xmlns:a16="http://schemas.microsoft.com/office/drawing/2014/main" val="10001"/>
                  </a:ext>
                </a:extLst>
              </a:tr>
              <a:tr h="358737">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汪涵</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2008043214</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1992/02/21</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金融学院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03</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杨胜刚</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红叶楼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9691">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张珊</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2008043332</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1988/07/09</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会计学院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04</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黄立红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逸夫楼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35">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刘丽</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2008043315</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1988/01/29</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会计学院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04</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黄立红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逸夫楼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35">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李娜</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2008043358</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1988/11/13</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01</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林亚平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软件大楼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extLst>
                  <a:ext uri="{0D108BD9-81ED-4DB2-BD59-A6C34878D82A}">
                    <a16:rowId xmlns:a16="http://schemas.microsoft.com/office/drawing/2014/main" val="10005"/>
                  </a:ext>
                </a:extLst>
              </a:tr>
              <a:tr h="371435">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张军</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2008043375</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男</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1988/09/09</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01</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林亚平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软件大楼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extLst>
                  <a:ext uri="{0D108BD9-81ED-4DB2-BD59-A6C34878D82A}">
                    <a16:rowId xmlns:a16="http://schemas.microsoft.com/office/drawing/2014/main" val="10006"/>
                  </a:ext>
                </a:extLst>
              </a:tr>
              <a:tr h="371435">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谢莎</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2008043398</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1988/09/09</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01</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林亚平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软件大楼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solidFill>
                      <a:srgbClr val="FF66FF"/>
                    </a:solidFill>
                  </a:tcPr>
                </a:tc>
                <a:extLst>
                  <a:ext uri="{0D108BD9-81ED-4DB2-BD59-A6C34878D82A}">
                    <a16:rowId xmlns:a16="http://schemas.microsoft.com/office/drawing/2014/main" val="10007"/>
                  </a:ext>
                </a:extLst>
              </a:tr>
            </a:tbl>
          </a:graphicData>
        </a:graphic>
      </p:graphicFrame>
      <p:sp>
        <p:nvSpPr>
          <p:cNvPr id="14423" name="Rectangle 87"/>
          <p:cNvSpPr/>
          <p:nvPr/>
        </p:nvSpPr>
        <p:spPr>
          <a:xfrm>
            <a:off x="304800" y="1503363"/>
            <a:ext cx="2971800" cy="457200"/>
          </a:xfrm>
          <a:prstGeom prst="rect">
            <a:avLst/>
          </a:prstGeom>
          <a:noFill/>
          <a:ln w="12700">
            <a:noFill/>
          </a:ln>
        </p:spPr>
        <p:txBody>
          <a:bodyPr anchor="ctr">
            <a:spAutoFit/>
          </a:bodyPr>
          <a:lstStyle/>
          <a:p>
            <a:pPr eaLnBrk="0" hangingPunct="0"/>
            <a:r>
              <a:rPr lang="en-US" altLang="zh-CN" dirty="0">
                <a:latin typeface="Times New Roman" panose="02020603050405020304" pitchFamily="18" charset="0"/>
              </a:rPr>
              <a:t>student-department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304800" y="0"/>
            <a:ext cx="8458200" cy="1143000"/>
          </a:xfrm>
        </p:spPr>
        <p:txBody>
          <a:bodyPr vert="horz" wrap="square" lIns="91440" tIns="45720" rIns="91440" bIns="45720" anchor="ctr"/>
          <a:lstStyle/>
          <a:p>
            <a:pPr eaLnBrk="1" hangingPunct="1"/>
            <a:r>
              <a:rPr lang="zh-CN" altLang="en-US" sz="3200" dirty="0">
                <a:latin typeface="微软雅黑" panose="020B0503020204020204" charset="-122"/>
                <a:ea typeface="微软雅黑" panose="020B0503020204020204" charset="-122"/>
                <a:sym typeface="+mn-ea"/>
              </a:rPr>
              <a:t>带来的问题</a:t>
            </a:r>
            <a:r>
              <a:rPr lang="en-US" altLang="zh-CN" sz="3200" dirty="0">
                <a:latin typeface="微软雅黑" panose="020B0503020204020204" charset="-122"/>
                <a:ea typeface="微软雅黑" panose="020B0503020204020204" charset="-122"/>
                <a:sym typeface="+mn-ea"/>
              </a:rPr>
              <a:t>2</a:t>
            </a:r>
            <a:r>
              <a:rPr lang="zh-CN" altLang="en-US" sz="3200" dirty="0">
                <a:latin typeface="微软雅黑" panose="020B0503020204020204" charset="-122"/>
                <a:ea typeface="微软雅黑" panose="020B0503020204020204" charset="-122"/>
                <a:sym typeface="+mn-ea"/>
              </a:rPr>
              <a:t>：删除异常：无形中的数据丢失</a:t>
            </a:r>
            <a:endParaRPr lang="en-US" altLang="zh-CN" sz="3200" dirty="0"/>
          </a:p>
        </p:txBody>
      </p:sp>
      <p:sp>
        <p:nvSpPr>
          <p:cNvPr id="15363" name="Rectangle 3"/>
          <p:cNvSpPr>
            <a:spLocks noGrp="1"/>
          </p:cNvSpPr>
          <p:nvPr>
            <p:ph idx="1"/>
          </p:nvPr>
        </p:nvSpPr>
        <p:spPr>
          <a:xfrm>
            <a:off x="125413" y="5257800"/>
            <a:ext cx="8893175" cy="1555750"/>
          </a:xfrm>
        </p:spPr>
        <p:txBody>
          <a:bodyPr vert="horz" wrap="square" lIns="91440" tIns="45720" rIns="91440" bIns="45720" anchor="t"/>
          <a:lstStyle/>
          <a:p>
            <a:pPr marL="342900" indent="-342900" eaLnBrk="1" hangingPunct="1">
              <a:buNone/>
            </a:pPr>
            <a:r>
              <a:rPr lang="zh-CN" altLang="en-US" sz="2000" b="1" dirty="0">
                <a:latin typeface="华文中宋" panose="02010600040101010101" pitchFamily="2" charset="-122"/>
              </a:rPr>
              <a:t>问题：    </a:t>
            </a:r>
            <a:r>
              <a:rPr lang="en-US" altLang="zh-CN" sz="2000" b="1" dirty="0">
                <a:latin typeface="华文中宋" panose="02010600040101010101" pitchFamily="2" charset="-122"/>
              </a:rPr>
              <a:t>2) </a:t>
            </a:r>
            <a:r>
              <a:rPr lang="zh-CN" altLang="en-US" sz="2000" b="1" dirty="0">
                <a:latin typeface="华文中宋" panose="02010600040101010101" pitchFamily="2" charset="-122"/>
              </a:rPr>
              <a:t>删除问题：例如，删除一个学院信息时，附带也把其学生</a:t>
            </a:r>
          </a:p>
          <a:p>
            <a:pPr marL="342900" indent="-342900" eaLnBrk="1" hangingPunct="1">
              <a:buNone/>
            </a:pPr>
            <a:r>
              <a:rPr lang="zh-CN" altLang="en-US" sz="2000" b="1" dirty="0">
                <a:latin typeface="华文中宋" panose="02010600040101010101" pitchFamily="2" charset="-122"/>
              </a:rPr>
              <a:t>             信息也删除了；</a:t>
            </a:r>
            <a:r>
              <a:rPr lang="zh-CN" altLang="en-US" sz="1000" b="1" dirty="0">
                <a:latin typeface="华文中宋" panose="02010600040101010101" pitchFamily="2" charset="-122"/>
              </a:rPr>
              <a:t>          </a:t>
            </a:r>
          </a:p>
          <a:p>
            <a:pPr marL="342900" indent="-342900" eaLnBrk="1" hangingPunct="1">
              <a:buNone/>
            </a:pPr>
            <a:r>
              <a:rPr lang="zh-CN" altLang="en-US" sz="2000" b="1" dirty="0">
                <a:solidFill>
                  <a:srgbClr val="D60093"/>
                </a:solidFill>
                <a:latin typeface="华文中宋" panose="02010600040101010101" pitchFamily="2" charset="-122"/>
              </a:rPr>
              <a:t>          解决方法 ：数据库设计</a:t>
            </a:r>
          </a:p>
        </p:txBody>
      </p:sp>
      <p:graphicFrame>
        <p:nvGraphicFramePr>
          <p:cNvPr id="153689" name="Group 89"/>
          <p:cNvGraphicFramePr>
            <a:graphicFrameLocks noGrp="1"/>
          </p:cNvGraphicFramePr>
          <p:nvPr/>
        </p:nvGraphicFramePr>
        <p:xfrm>
          <a:off x="304800" y="1960563"/>
          <a:ext cx="8458200" cy="2992462"/>
        </p:xfrm>
        <a:graphic>
          <a:graphicData uri="http://schemas.openxmlformats.org/drawingml/2006/table">
            <a:tbl>
              <a:tblPr/>
              <a:tblGrid>
                <a:gridCol w="701675">
                  <a:extLst>
                    <a:ext uri="{9D8B030D-6E8A-4147-A177-3AD203B41FA5}">
                      <a16:colId xmlns:a16="http://schemas.microsoft.com/office/drawing/2014/main" val="20000"/>
                    </a:ext>
                  </a:extLst>
                </a:gridCol>
                <a:gridCol w="1200150">
                  <a:extLst>
                    <a:ext uri="{9D8B030D-6E8A-4147-A177-3AD203B41FA5}">
                      <a16:colId xmlns:a16="http://schemas.microsoft.com/office/drawing/2014/main" val="20001"/>
                    </a:ext>
                  </a:extLst>
                </a:gridCol>
                <a:gridCol w="638175">
                  <a:extLst>
                    <a:ext uri="{9D8B030D-6E8A-4147-A177-3AD203B41FA5}">
                      <a16:colId xmlns:a16="http://schemas.microsoft.com/office/drawing/2014/main" val="20002"/>
                    </a:ext>
                  </a:extLst>
                </a:gridCol>
                <a:gridCol w="1111250">
                  <a:extLst>
                    <a:ext uri="{9D8B030D-6E8A-4147-A177-3AD203B41FA5}">
                      <a16:colId xmlns:a16="http://schemas.microsoft.com/office/drawing/2014/main" val="20003"/>
                    </a:ext>
                  </a:extLst>
                </a:gridCol>
                <a:gridCol w="1571625">
                  <a:extLst>
                    <a:ext uri="{9D8B030D-6E8A-4147-A177-3AD203B41FA5}">
                      <a16:colId xmlns:a16="http://schemas.microsoft.com/office/drawing/2014/main" val="20004"/>
                    </a:ext>
                  </a:extLst>
                </a:gridCol>
                <a:gridCol w="1082675">
                  <a:extLst>
                    <a:ext uri="{9D8B030D-6E8A-4147-A177-3AD203B41FA5}">
                      <a16:colId xmlns:a16="http://schemas.microsoft.com/office/drawing/2014/main" val="20005"/>
                    </a:ext>
                  </a:extLst>
                </a:gridCol>
                <a:gridCol w="963613">
                  <a:extLst>
                    <a:ext uri="{9D8B030D-6E8A-4147-A177-3AD203B41FA5}">
                      <a16:colId xmlns:a16="http://schemas.microsoft.com/office/drawing/2014/main" val="20006"/>
                    </a:ext>
                  </a:extLst>
                </a:gridCol>
                <a:gridCol w="1189037">
                  <a:extLst>
                    <a:ext uri="{9D8B030D-6E8A-4147-A177-3AD203B41FA5}">
                      <a16:colId xmlns:a16="http://schemas.microsoft.com/office/drawing/2014/main" val="20007"/>
                    </a:ext>
                  </a:extLst>
                </a:gridCol>
              </a:tblGrid>
              <a:tr h="335244">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Name</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studentNo</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sex</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birthdate</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deptName</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deptNo</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deptDean</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Arial" panose="020B0604020202020204" pitchFamily="34" charset="0"/>
                        </a:rPr>
                        <a:t>Address</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58737">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周强</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2008043101</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男</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1990/12/14</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01</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林亚平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软件大楼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58737">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汪涵</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2008043214</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1992/02/21</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金融学院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03</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杨胜刚</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红叶楼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9691">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张珊</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2008043332</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1988/07/09</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会计学院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04</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黄立红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逸夫楼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extLst>
                  <a:ext uri="{0D108BD9-81ED-4DB2-BD59-A6C34878D82A}">
                    <a16:rowId xmlns:a16="http://schemas.microsoft.com/office/drawing/2014/main" val="10003"/>
                  </a:ext>
                </a:extLst>
              </a:tr>
              <a:tr h="385722">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刘丽</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2008043315</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1988/01/29</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01</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林亚平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软件大楼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35">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李娜</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2008043358</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1988/11/13</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01</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林亚平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软件大楼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35">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张军</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2008043375</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男</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1988/09/09</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会计学院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04</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黄立红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逸夫楼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66FF"/>
                    </a:solidFill>
                  </a:tcPr>
                </a:tc>
                <a:extLst>
                  <a:ext uri="{0D108BD9-81ED-4DB2-BD59-A6C34878D82A}">
                    <a16:rowId xmlns:a16="http://schemas.microsoft.com/office/drawing/2014/main" val="10006"/>
                  </a:ext>
                </a:extLst>
              </a:tr>
              <a:tr h="371435">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谢莎</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2008043398</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1988/09/09</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软件学院</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01</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林亚平</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rgbClr val="FF5050"/>
                        </a:buClr>
                        <a:buSzTx/>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软件大楼</a:t>
                      </a:r>
                    </a:p>
                  </a:txBody>
                  <a:tcPr marT="45715" marB="4571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5447" name="Rectangle 87"/>
          <p:cNvSpPr/>
          <p:nvPr/>
        </p:nvSpPr>
        <p:spPr>
          <a:xfrm>
            <a:off x="304800" y="1503363"/>
            <a:ext cx="2971800" cy="457200"/>
          </a:xfrm>
          <a:prstGeom prst="rect">
            <a:avLst/>
          </a:prstGeom>
          <a:noFill/>
          <a:ln w="12700">
            <a:noFill/>
          </a:ln>
        </p:spPr>
        <p:txBody>
          <a:bodyPr anchor="ctr">
            <a:spAutoFit/>
          </a:bodyPr>
          <a:lstStyle/>
          <a:p>
            <a:pPr eaLnBrk="0" hangingPunct="0"/>
            <a:r>
              <a:rPr lang="en-US" altLang="zh-CN" dirty="0">
                <a:latin typeface="Times New Roman" panose="02020603050405020304" pitchFamily="18" charset="0"/>
              </a:rPr>
              <a:t>student-department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b079540a-9870-4fa4-9985-a91d13e6147b"/>
  <p:tag name="COMMONDATA" val="eyJoZGlkIjoiYzQ3MzAwZjMwZmRlYjYzY2MwNTYwZDAyOTkwNjcwMDc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0076f576-dcd3-4479-8fbf-66c9391f6347}"/>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adb7b185-dc61-4bab-89ac-1938be5e5493}"/>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7fef8bb7-680a-4e35-97fd-5fc87832d5e6}"/>
  <p:tag name="TABLE_ENDDRAG_ORIGIN_RECT" val="389*417"/>
  <p:tag name="TABLE_ENDDRAG_RECT" val="119*12*389*417"/>
</p:tagLst>
</file>

<file path=ppt/tags/tag5.xml><?xml version="1.0" encoding="utf-8"?>
<p:tagLst xmlns:a="http://schemas.openxmlformats.org/drawingml/2006/main" xmlns:r="http://schemas.openxmlformats.org/officeDocument/2006/relationships" xmlns:p="http://schemas.openxmlformats.org/presentationml/2006/main">
  <p:tag name="TABLE_ENDDRAG_ORIGIN_RECT" val="566*63"/>
  <p:tag name="TABLE_ENDDRAG_RECT" val="28*144*566*63"/>
</p:tagLst>
</file>

<file path=ppt/tags/tag6.xml><?xml version="1.0" encoding="utf-8"?>
<p:tagLst xmlns:a="http://schemas.openxmlformats.org/drawingml/2006/main" xmlns:r="http://schemas.openxmlformats.org/officeDocument/2006/relationships" xmlns:p="http://schemas.openxmlformats.org/presentationml/2006/main">
  <p:tag name="TABLE_ENDDRAG_ORIGIN_RECT" val="566*63"/>
  <p:tag name="TABLE_ENDDRAG_RECT" val="28*144*566*63"/>
</p:tagLst>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152</TotalTime>
  <Words>6509</Words>
  <Application>Microsoft Macintosh PowerPoint</Application>
  <PresentationFormat>全屏显示(4:3)</PresentationFormat>
  <Paragraphs>1601</Paragraphs>
  <Slides>79</Slides>
  <Notes>22</Notes>
  <HiddenSlides>0</HiddenSlides>
  <MMClips>0</MMClips>
  <ScaleCrop>false</ScaleCrop>
  <HeadingPairs>
    <vt:vector size="8" baseType="variant">
      <vt:variant>
        <vt:lpstr>已用的字体</vt:lpstr>
      </vt:variant>
      <vt:variant>
        <vt:i4>19</vt:i4>
      </vt:variant>
      <vt:variant>
        <vt:lpstr>主题</vt:lpstr>
      </vt:variant>
      <vt:variant>
        <vt:i4>3</vt:i4>
      </vt:variant>
      <vt:variant>
        <vt:lpstr>嵌入 OLE 服务器</vt:lpstr>
      </vt:variant>
      <vt:variant>
        <vt:i4>2</vt:i4>
      </vt:variant>
      <vt:variant>
        <vt:lpstr>幻灯片标题</vt:lpstr>
      </vt:variant>
      <vt:variant>
        <vt:i4>79</vt:i4>
      </vt:variant>
    </vt:vector>
  </HeadingPairs>
  <TitlesOfParts>
    <vt:vector size="103" baseType="lpstr">
      <vt:lpstr>-apple-system</vt:lpstr>
      <vt:lpstr>等线</vt:lpstr>
      <vt:lpstr>黑体</vt:lpstr>
      <vt:lpstr>华文新魏</vt:lpstr>
      <vt:lpstr>华文行楷</vt:lpstr>
      <vt:lpstr>华文中宋</vt:lpstr>
      <vt:lpstr>楷体_GB2312</vt:lpstr>
      <vt:lpstr>隶书</vt:lpstr>
      <vt:lpstr>宋体</vt:lpstr>
      <vt:lpstr>微软雅黑</vt:lpstr>
      <vt:lpstr>Linux Libertine</vt:lpstr>
      <vt:lpstr>Arial</vt:lpstr>
      <vt:lpstr>Calibri</vt:lpstr>
      <vt:lpstr>Comic Sans MS</vt:lpstr>
      <vt:lpstr>Monotype Sorts</vt:lpstr>
      <vt:lpstr>Symbol</vt:lpstr>
      <vt:lpstr>Tahoma</vt:lpstr>
      <vt:lpstr>Times New Roman</vt:lpstr>
      <vt:lpstr>Wingdings</vt:lpstr>
      <vt:lpstr>默认设计模板</vt:lpstr>
      <vt:lpstr>1_默认设计模板</vt:lpstr>
      <vt:lpstr>Blends</vt:lpstr>
      <vt:lpstr>Equation.3</vt:lpstr>
      <vt:lpstr>公式</vt:lpstr>
      <vt:lpstr>PowerPoint 演示文稿</vt:lpstr>
      <vt:lpstr>PowerPoint 演示文稿</vt:lpstr>
      <vt:lpstr>ER模型  关系模型 ER图(ER diagram)   关系模式(Schema)</vt:lpstr>
      <vt:lpstr>章节目录</vt:lpstr>
      <vt:lpstr>数据库设计合理性的含义</vt:lpstr>
      <vt:lpstr>业务表单和数据库中表的不一致性</vt:lpstr>
      <vt:lpstr>不正确的数据库设计</vt:lpstr>
      <vt:lpstr>带来的问题1：数据冗余问题</vt:lpstr>
      <vt:lpstr>带来的问题2：删除异常：无形中的数据丢失</vt:lpstr>
      <vt:lpstr>带来的问题3：添加异常：添加操作被抵制</vt:lpstr>
      <vt:lpstr>带来的问题4：修改异常：数据不一致</vt:lpstr>
      <vt:lpstr>带来的问题5：数据结果错误</vt:lpstr>
      <vt:lpstr>正确的数据库设计</vt:lpstr>
      <vt:lpstr>关系模式的设计问题</vt:lpstr>
      <vt:lpstr>关系模式的设计问题</vt:lpstr>
      <vt:lpstr>关系模式的设计问题</vt:lpstr>
      <vt:lpstr>关系模式的设计问题</vt:lpstr>
      <vt:lpstr>函数依赖 （functional dependency ，FD）</vt:lpstr>
      <vt:lpstr>水中习水</vt:lpstr>
      <vt:lpstr>再作冯妇</vt:lpstr>
      <vt:lpstr>平凡函数依赖</vt:lpstr>
      <vt:lpstr>部分函数依赖</vt:lpstr>
      <vt:lpstr>传递函数依赖</vt:lpstr>
      <vt:lpstr>键之大观园</vt:lpstr>
      <vt:lpstr>一个关系(Relation )的规范化</vt:lpstr>
      <vt:lpstr>期望的关系模式特性</vt:lpstr>
      <vt:lpstr>附：函数依赖的含义</vt:lpstr>
      <vt:lpstr>函数依赖的例子</vt:lpstr>
      <vt:lpstr>函数依赖能够用来确定一个关系的键</vt:lpstr>
      <vt:lpstr>可有可无的(trivial)函数依赖</vt:lpstr>
      <vt:lpstr>完全函数依赖（Full FD）与部分函数依赖(Partial FD)</vt:lpstr>
      <vt:lpstr>数据库规范化 Database normalization 又称：关系规范化</vt:lpstr>
      <vt:lpstr>范式</vt:lpstr>
      <vt:lpstr>范式（Normal Form）</vt:lpstr>
      <vt:lpstr>范式（Normal Form）</vt:lpstr>
      <vt:lpstr>范式（Normal Form）</vt:lpstr>
      <vt:lpstr>后面范式比前面范式更严格</vt:lpstr>
      <vt:lpstr>1NF</vt:lpstr>
      <vt:lpstr>1NF </vt:lpstr>
      <vt:lpstr>1NF</vt:lpstr>
      <vt:lpstr>1NF</vt:lpstr>
      <vt:lpstr>1NF</vt:lpstr>
      <vt:lpstr>不满足第一范式的例子</vt:lpstr>
      <vt:lpstr>不满足1NF  →  满足1NF：拆分</vt:lpstr>
      <vt:lpstr>PowerPoint 演示文稿</vt:lpstr>
      <vt:lpstr>关系的属性之间存在的依赖</vt:lpstr>
      <vt:lpstr>假设：当前的学生信息管理设计</vt:lpstr>
      <vt:lpstr>2NF</vt:lpstr>
      <vt:lpstr>2NF</vt:lpstr>
      <vt:lpstr>更松一点的定义：(2NF)</vt:lpstr>
      <vt:lpstr>2NF</vt:lpstr>
      <vt:lpstr>2NF例子</vt:lpstr>
      <vt:lpstr>关系的属性之间存在的依赖</vt:lpstr>
      <vt:lpstr>改善后的设计</vt:lpstr>
      <vt:lpstr>3NF</vt:lpstr>
      <vt:lpstr>3NF</vt:lpstr>
      <vt:lpstr>Third Normal Form (3NF)</vt:lpstr>
      <vt:lpstr>3NF</vt:lpstr>
      <vt:lpstr>3NF的另外一种定义</vt:lpstr>
      <vt:lpstr>改善后的例子</vt:lpstr>
      <vt:lpstr>Third Normal Form (3NF)</vt:lpstr>
      <vt:lpstr>更完备的2NF和3NF</vt:lpstr>
      <vt:lpstr>更完备的3NF例子</vt:lpstr>
      <vt:lpstr>课后测试</vt:lpstr>
      <vt:lpstr>BCNF的背景</vt:lpstr>
      <vt:lpstr>BCNF的背景</vt:lpstr>
      <vt:lpstr>BCNF</vt:lpstr>
      <vt:lpstr>不够完备的定义：(BCNF)</vt:lpstr>
      <vt:lpstr>课后学习：BCNF例子</vt:lpstr>
      <vt:lpstr>课后学习：范式分析例子</vt:lpstr>
      <vt:lpstr>课后学习：满足3NF但是不满足BCNF的例子</vt:lpstr>
      <vt:lpstr>不满足BCNF的基本条件</vt:lpstr>
      <vt:lpstr>满足1NF,2NF,3NF,BCNF的条件</vt:lpstr>
      <vt:lpstr>对1NF,2NF,3NF,BCNF的总结</vt:lpstr>
      <vt:lpstr>不满足1NF,2NF,3NF,BCNF的总结</vt:lpstr>
      <vt:lpstr>范式之间的关系</vt:lpstr>
      <vt:lpstr>不满足1NF,2NF,3NF,BCNF的总结</vt:lpstr>
      <vt:lpstr>对1NF，2NF，3NF，BCNF 的总结</vt:lpstr>
      <vt:lpstr>PowerPoint 演示文稿</vt:lpstr>
    </vt:vector>
  </TitlesOfParts>
  <Company>bds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dc:title>
  <dc:creator>yjm</dc:creator>
  <cp:lastModifiedBy>Youhuan Li</cp:lastModifiedBy>
  <cp:revision>163</cp:revision>
  <dcterms:created xsi:type="dcterms:W3CDTF">2005-09-04T03:16:00Z</dcterms:created>
  <dcterms:modified xsi:type="dcterms:W3CDTF">2024-04-14T15:50:13Z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704DE941F7A3429A8EAF6E96D067853E</vt:lpwstr>
  </property>
</Properties>
</file>