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699" r:id="rId2"/>
    <p:sldId id="628" r:id="rId3"/>
    <p:sldId id="2423" r:id="rId4"/>
    <p:sldId id="2425" r:id="rId5"/>
    <p:sldId id="2424" r:id="rId6"/>
    <p:sldId id="2426" r:id="rId7"/>
    <p:sldId id="2251" r:id="rId8"/>
    <p:sldId id="2254" r:id="rId9"/>
    <p:sldId id="2252" r:id="rId10"/>
    <p:sldId id="2253" r:id="rId11"/>
    <p:sldId id="2450" r:id="rId12"/>
    <p:sldId id="1568" r:id="rId13"/>
    <p:sldId id="1567" r:id="rId14"/>
    <p:sldId id="1569" r:id="rId15"/>
    <p:sldId id="1972" r:id="rId16"/>
    <p:sldId id="1973" r:id="rId17"/>
    <p:sldId id="1570" r:id="rId18"/>
    <p:sldId id="2201" r:id="rId19"/>
    <p:sldId id="2202" r:id="rId20"/>
    <p:sldId id="2418" r:id="rId21"/>
    <p:sldId id="2445" r:id="rId22"/>
    <p:sldId id="2422" r:id="rId23"/>
    <p:sldId id="1860" r:id="rId24"/>
    <p:sldId id="2612" r:id="rId25"/>
    <p:sldId id="1488" r:id="rId26"/>
    <p:sldId id="2250" r:id="rId27"/>
    <p:sldId id="1489" r:id="rId28"/>
    <p:sldId id="1490" r:id="rId29"/>
    <p:sldId id="1491" r:id="rId30"/>
    <p:sldId id="1492" r:id="rId31"/>
    <p:sldId id="1493" r:id="rId32"/>
    <p:sldId id="1494" r:id="rId33"/>
    <p:sldId id="1495" r:id="rId34"/>
    <p:sldId id="1496" r:id="rId35"/>
    <p:sldId id="1615" r:id="rId36"/>
    <p:sldId id="2249" r:id="rId37"/>
    <p:sldId id="1863" r:id="rId38"/>
    <p:sldId id="2381" r:id="rId39"/>
    <p:sldId id="2384" r:id="rId40"/>
    <p:sldId id="995" r:id="rId41"/>
    <p:sldId id="996" r:id="rId42"/>
    <p:sldId id="2382" r:id="rId43"/>
    <p:sldId id="2383" r:id="rId44"/>
    <p:sldId id="1376" r:id="rId45"/>
    <p:sldId id="1377" r:id="rId46"/>
    <p:sldId id="1378" r:id="rId47"/>
    <p:sldId id="617" r:id="rId48"/>
    <p:sldId id="618" r:id="rId49"/>
    <p:sldId id="794" r:id="rId50"/>
    <p:sldId id="1211" r:id="rId51"/>
    <p:sldId id="1379" r:id="rId52"/>
    <p:sldId id="1682" r:id="rId53"/>
    <p:sldId id="2021" r:id="rId54"/>
    <p:sldId id="1683" r:id="rId55"/>
    <p:sldId id="2613" r:id="rId56"/>
    <p:sldId id="1069" r:id="rId57"/>
    <p:sldId id="1002" r:id="rId58"/>
    <p:sldId id="1001" r:id="rId59"/>
    <p:sldId id="998" r:id="rId60"/>
    <p:sldId id="1003" r:id="rId61"/>
    <p:sldId id="1005" r:id="rId62"/>
    <p:sldId id="1497" r:id="rId63"/>
    <p:sldId id="1006" r:id="rId64"/>
    <p:sldId id="1004" r:id="rId65"/>
    <p:sldId id="1065" r:id="rId66"/>
    <p:sldId id="1064" r:id="rId67"/>
    <p:sldId id="1068" r:id="rId68"/>
    <p:sldId id="1565" r:id="rId69"/>
    <p:sldId id="796" r:id="rId70"/>
    <p:sldId id="1767" r:id="rId71"/>
    <p:sldId id="1768" r:id="rId72"/>
    <p:sldId id="1773" r:id="rId73"/>
    <p:sldId id="1774" r:id="rId74"/>
    <p:sldId id="2554" r:id="rId75"/>
    <p:sldId id="2611" r:id="rId76"/>
    <p:sldId id="1571" r:id="rId77"/>
    <p:sldId id="1861" r:id="rId78"/>
    <p:sldId id="2465" r:id="rId79"/>
    <p:sldId id="1212" r:id="rId80"/>
    <p:sldId id="1213" r:id="rId81"/>
    <p:sldId id="1214" r:id="rId82"/>
    <p:sldId id="619" r:id="rId83"/>
    <p:sldId id="769" r:id="rId84"/>
    <p:sldId id="749" r:id="rId85"/>
    <p:sldId id="750" r:id="rId86"/>
    <p:sldId id="620" r:id="rId87"/>
    <p:sldId id="770" r:id="rId88"/>
    <p:sldId id="1217" r:id="rId89"/>
    <p:sldId id="1216" r:id="rId90"/>
    <p:sldId id="771" r:id="rId91"/>
    <p:sldId id="793" r:id="rId92"/>
    <p:sldId id="772" r:id="rId93"/>
    <p:sldId id="625" r:id="rId94"/>
    <p:sldId id="626" r:id="rId95"/>
    <p:sldId id="623" r:id="rId96"/>
    <p:sldId id="1132" r:id="rId97"/>
    <p:sldId id="822" r:id="rId98"/>
    <p:sldId id="1484" r:id="rId99"/>
    <p:sldId id="1681" r:id="rId100"/>
    <p:sldId id="1771" r:id="rId101"/>
    <p:sldId id="2107" r:id="rId102"/>
    <p:sldId id="1772" r:id="rId103"/>
  </p:sldIdLst>
  <p:sldSz cx="9144000" cy="6858000" type="screen4x3"/>
  <p:notesSz cx="6858000" cy="9144000"/>
  <p:custDataLst>
    <p:tags r:id="rId10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姚芋头" initials="姚芋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D4242"/>
    <a:srgbClr val="FF66FF"/>
    <a:srgbClr val="00FF00"/>
    <a:srgbClr val="FD6464"/>
    <a:srgbClr val="FD88A1"/>
    <a:srgbClr val="FD88DA"/>
    <a:srgbClr val="F68BF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97C05-F470-D249-B318-162CB03D7E52}" v="3" dt="2024-04-26T15:46:4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howGuides="1">
      <p:cViewPr varScale="1">
        <p:scale>
          <a:sx n="124" d="100"/>
          <a:sy n="124" d="100"/>
        </p:scale>
        <p:origin x="1728" y="168"/>
      </p:cViewPr>
      <p:guideLst>
        <p:guide orient="horz" pos="2208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huan Li" userId="31ef2ba0f36c268c" providerId="LiveId" clId="{BCA97C05-F470-D249-B318-162CB03D7E52}"/>
    <pc:docChg chg="custSel addSld delSld modSld">
      <pc:chgData name="Youhuan Li" userId="31ef2ba0f36c268c" providerId="LiveId" clId="{BCA97C05-F470-D249-B318-162CB03D7E52}" dt="2024-04-26T15:46:46.953" v="170"/>
      <pc:docMkLst>
        <pc:docMk/>
      </pc:docMkLst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619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277702224" sldId="619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620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4196524149" sldId="620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623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3662813105" sldId="623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625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3389303584" sldId="625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626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3824947407" sldId="626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749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1293434319" sldId="749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750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2749642994" sldId="750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769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1690856265" sldId="769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770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1056614473" sldId="770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771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1980819410" sldId="771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772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3386208317" sldId="772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793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3564003331" sldId="793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822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4279770825" sldId="822"/>
        </pc:sldMkLst>
      </pc:sldChg>
      <pc:sldChg chg="addSp delSp modSp del mod">
        <pc:chgData name="Youhuan Li" userId="31ef2ba0f36c268c" providerId="LiveId" clId="{BCA97C05-F470-D249-B318-162CB03D7E52}" dt="2024-04-26T15:44:08.582" v="137" actId="2696"/>
        <pc:sldMkLst>
          <pc:docMk/>
          <pc:sldMk cId="2943055232" sldId="997"/>
        </pc:sldMkLst>
        <pc:spChg chg="del">
          <ac:chgData name="Youhuan Li" userId="31ef2ba0f36c268c" providerId="LiveId" clId="{BCA97C05-F470-D249-B318-162CB03D7E52}" dt="2024-04-26T15:42:24.442" v="128" actId="478"/>
          <ac:spMkLst>
            <pc:docMk/>
            <pc:sldMk cId="2943055232" sldId="997"/>
            <ac:spMk id="40" creationId="{00000000-0000-0000-0000-000000000000}"/>
          </ac:spMkLst>
        </pc:spChg>
        <pc:spChg chg="mod">
          <ac:chgData name="Youhuan Li" userId="31ef2ba0f36c268c" providerId="LiveId" clId="{BCA97C05-F470-D249-B318-162CB03D7E52}" dt="2024-04-26T15:42:21.486" v="127" actId="20577"/>
          <ac:spMkLst>
            <pc:docMk/>
            <pc:sldMk cId="2943055232" sldId="997"/>
            <ac:spMk id="337922" creationId="{00000000-0000-0000-0000-000000000000}"/>
          </ac:spMkLst>
        </pc:spChg>
        <pc:picChg chg="add mod modCrop">
          <ac:chgData name="Youhuan Li" userId="31ef2ba0f36c268c" providerId="LiveId" clId="{BCA97C05-F470-D249-B318-162CB03D7E52}" dt="2024-04-26T15:42:41.004" v="135" actId="1076"/>
          <ac:picMkLst>
            <pc:docMk/>
            <pc:sldMk cId="2943055232" sldId="997"/>
            <ac:picMk id="2" creationId="{3C42DAE3-F53B-B98D-9B34-4426062542D9}"/>
          </ac:picMkLst>
        </pc:picChg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2937104448" sldId="998"/>
        </pc:sldMkLst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2969564476" sldId="998"/>
        </pc:sldMkLst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1154344877" sldId="1001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3485081219" sldId="1001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306210927" sldId="1002"/>
        </pc:sldMkLst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319047512" sldId="1002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3861070818" sldId="1003"/>
        </pc:sldMkLst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4261630492" sldId="1003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726659633" sldId="1004"/>
        </pc:sldMkLst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2531486791" sldId="1004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932411793" sldId="1005"/>
        </pc:sldMkLst>
      </pc:sldChg>
      <pc:sldChg chg="modSp del mod">
        <pc:chgData name="Youhuan Li" userId="31ef2ba0f36c268c" providerId="LiveId" clId="{BCA97C05-F470-D249-B318-162CB03D7E52}" dt="2024-04-26T15:45:51.232" v="169" actId="2696"/>
        <pc:sldMkLst>
          <pc:docMk/>
          <pc:sldMk cId="4233713628" sldId="1005"/>
        </pc:sldMkLst>
        <pc:spChg chg="mod">
          <ac:chgData name="Youhuan Li" userId="31ef2ba0f36c268c" providerId="LiveId" clId="{BCA97C05-F470-D249-B318-162CB03D7E52}" dt="2024-04-26T15:44:58.785" v="167" actId="13926"/>
          <ac:spMkLst>
            <pc:docMk/>
            <pc:sldMk cId="4233713628" sldId="1005"/>
            <ac:spMk id="253955" creationId="{00000000-0000-0000-0000-000000000000}"/>
          </ac:spMkLst>
        </pc:spChg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839444031" sldId="1006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2606537216" sldId="1006"/>
        </pc:sldMkLst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302337031" sldId="1064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2166857415" sldId="1064"/>
        </pc:sldMkLst>
      </pc:sldChg>
      <pc:sldChg chg="modSp del mod">
        <pc:chgData name="Youhuan Li" userId="31ef2ba0f36c268c" providerId="LiveId" clId="{BCA97C05-F470-D249-B318-162CB03D7E52}" dt="2024-04-26T15:45:51.232" v="169" actId="2696"/>
        <pc:sldMkLst>
          <pc:docMk/>
          <pc:sldMk cId="23376777" sldId="1065"/>
        </pc:sldMkLst>
        <pc:spChg chg="mod">
          <ac:chgData name="Youhuan Li" userId="31ef2ba0f36c268c" providerId="LiveId" clId="{BCA97C05-F470-D249-B318-162CB03D7E52}" dt="2024-04-26T15:45:36.351" v="168" actId="13926"/>
          <ac:spMkLst>
            <pc:docMk/>
            <pc:sldMk cId="23376777" sldId="1065"/>
            <ac:spMk id="253955" creationId="{00000000-0000-0000-0000-000000000000}"/>
          </ac:spMkLst>
        </pc:spChg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1160214141" sldId="1065"/>
        </pc:sldMkLst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1476906590" sldId="1068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3509765435" sldId="1068"/>
        </pc:sldMkLst>
      </pc:sldChg>
      <pc:sldChg chg="addSp modSp del mod">
        <pc:chgData name="Youhuan Li" userId="31ef2ba0f36c268c" providerId="LiveId" clId="{BCA97C05-F470-D249-B318-162CB03D7E52}" dt="2024-04-26T15:45:51.232" v="169" actId="2696"/>
        <pc:sldMkLst>
          <pc:docMk/>
          <pc:sldMk cId="3417127983" sldId="1069"/>
        </pc:sldMkLst>
        <pc:spChg chg="add mod">
          <ac:chgData name="Youhuan Li" userId="31ef2ba0f36c268c" providerId="LiveId" clId="{BCA97C05-F470-D249-B318-162CB03D7E52}" dt="2024-04-26T15:44:39.912" v="166" actId="1076"/>
          <ac:spMkLst>
            <pc:docMk/>
            <pc:sldMk cId="3417127983" sldId="1069"/>
            <ac:spMk id="4" creationId="{E4FAA594-77B6-DB93-8F4F-AFD50A4E20F5}"/>
          </ac:spMkLst>
        </pc:spChg>
        <pc:spChg chg="mod">
          <ac:chgData name="Youhuan Li" userId="31ef2ba0f36c268c" providerId="LiveId" clId="{BCA97C05-F470-D249-B318-162CB03D7E52}" dt="2024-04-26T15:44:18.040" v="160" actId="20577"/>
          <ac:spMkLst>
            <pc:docMk/>
            <pc:sldMk cId="3417127983" sldId="1069"/>
            <ac:spMk id="253954" creationId="{00000000-0000-0000-0000-000000000000}"/>
          </ac:spMkLst>
        </pc:spChg>
        <pc:graphicFrameChg chg="mod modGraphic">
          <ac:chgData name="Youhuan Li" userId="31ef2ba0f36c268c" providerId="LiveId" clId="{BCA97C05-F470-D249-B318-162CB03D7E52}" dt="2024-04-26T15:44:27.017" v="163" actId="14100"/>
          <ac:graphicFrameMkLst>
            <pc:docMk/>
            <pc:sldMk cId="3417127983" sldId="1069"/>
            <ac:graphicFrameMk id="3" creationId="{00000000-0000-0000-0000-000000000000}"/>
          </ac:graphicFrameMkLst>
        </pc:graphicFrameChg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4040547607" sldId="1069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132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3574355430" sldId="1132"/>
        </pc:sldMkLst>
      </pc:sldChg>
      <pc:sldChg chg="modSp mod">
        <pc:chgData name="Youhuan Li" userId="31ef2ba0f36c268c" providerId="LiveId" clId="{BCA97C05-F470-D249-B318-162CB03D7E52}" dt="2024-04-26T15:32:26.840" v="112" actId="13926"/>
        <pc:sldMkLst>
          <pc:docMk/>
          <pc:sldMk cId="0" sldId="1211"/>
        </pc:sldMkLst>
        <pc:spChg chg="mod">
          <ac:chgData name="Youhuan Li" userId="31ef2ba0f36c268c" providerId="LiveId" clId="{BCA97C05-F470-D249-B318-162CB03D7E52}" dt="2024-04-26T15:32:26.840" v="112" actId="13926"/>
          <ac:spMkLst>
            <pc:docMk/>
            <pc:sldMk cId="0" sldId="1211"/>
            <ac:spMk id="396291" creationId="{00000000-0000-0000-0000-000000000000}"/>
          </ac:spMkLst>
        </pc:spChg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212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1165407370" sldId="1212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213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811861345" sldId="1213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214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2766500216" sldId="1214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216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2166703476" sldId="1216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217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295628719" sldId="1217"/>
        </pc:sldMkLst>
      </pc:sldChg>
      <pc:sldChg chg="modSp mod">
        <pc:chgData name="Youhuan Li" userId="31ef2ba0f36c268c" providerId="LiveId" clId="{BCA97C05-F470-D249-B318-162CB03D7E52}" dt="2024-04-26T15:25:24.906" v="36" actId="404"/>
        <pc:sldMkLst>
          <pc:docMk/>
          <pc:sldMk cId="0" sldId="1378"/>
        </pc:sldMkLst>
        <pc:spChg chg="mod">
          <ac:chgData name="Youhuan Li" userId="31ef2ba0f36c268c" providerId="LiveId" clId="{BCA97C05-F470-D249-B318-162CB03D7E52}" dt="2024-04-26T15:25:24.906" v="36" actId="404"/>
          <ac:spMkLst>
            <pc:docMk/>
            <pc:sldMk cId="0" sldId="1378"/>
            <ac:spMk id="396291" creationId="{00000000-0000-0000-0000-000000000000}"/>
          </ac:spMkLst>
        </pc:spChg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484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1939423071" sldId="1484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245950152" sldId="1497"/>
        </pc:sldMkLst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3804852760" sldId="1497"/>
        </pc:sldMkLst>
      </pc:sldChg>
      <pc:sldChg chg="del">
        <pc:chgData name="Youhuan Li" userId="31ef2ba0f36c268c" providerId="LiveId" clId="{BCA97C05-F470-D249-B318-162CB03D7E52}" dt="2024-04-26T15:45:51.232" v="169" actId="2696"/>
        <pc:sldMkLst>
          <pc:docMk/>
          <pc:sldMk cId="1149906560" sldId="1565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2312866285" sldId="1565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681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1058935976" sldId="1681"/>
        </pc:sldMkLst>
      </pc:sldChg>
      <pc:sldChg chg="modSp mod">
        <pc:chgData name="Youhuan Li" userId="31ef2ba0f36c268c" providerId="LiveId" clId="{BCA97C05-F470-D249-B318-162CB03D7E52}" dt="2024-04-26T15:36:14.858" v="115" actId="13926"/>
        <pc:sldMkLst>
          <pc:docMk/>
          <pc:sldMk cId="0" sldId="1683"/>
        </pc:sldMkLst>
        <pc:spChg chg="mod">
          <ac:chgData name="Youhuan Li" userId="31ef2ba0f36c268c" providerId="LiveId" clId="{BCA97C05-F470-D249-B318-162CB03D7E52}" dt="2024-04-26T15:36:14.858" v="115" actId="13926"/>
          <ac:spMkLst>
            <pc:docMk/>
            <pc:sldMk cId="0" sldId="1683"/>
            <ac:spMk id="4" creationId="{00000000-0000-0000-0000-000000000000}"/>
          </ac:spMkLst>
        </pc:spChg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771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3836232378" sldId="1771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1772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1753276026" sldId="1772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2107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4220937667" sldId="2107"/>
        </pc:sldMkLst>
      </pc:sldChg>
      <pc:sldChg chg="del">
        <pc:chgData name="Youhuan Li" userId="31ef2ba0f36c268c" providerId="LiveId" clId="{BCA97C05-F470-D249-B318-162CB03D7E52}" dt="2024-04-26T15:34:17.499" v="113" actId="2696"/>
        <pc:sldMkLst>
          <pc:docMk/>
          <pc:sldMk cId="0" sldId="2465"/>
        </pc:sldMkLst>
      </pc:sldChg>
      <pc:sldChg chg="add">
        <pc:chgData name="Youhuan Li" userId="31ef2ba0f36c268c" providerId="LiveId" clId="{BCA97C05-F470-D249-B318-162CB03D7E52}" dt="2024-04-26T15:34:20.892" v="114"/>
        <pc:sldMkLst>
          <pc:docMk/>
          <pc:sldMk cId="3704737964" sldId="2465"/>
        </pc:sldMkLst>
      </pc:sldChg>
      <pc:sldChg chg="modSp mod">
        <pc:chgData name="Youhuan Li" userId="31ef2ba0f36c268c" providerId="LiveId" clId="{BCA97C05-F470-D249-B318-162CB03D7E52}" dt="2024-04-26T15:37:57.430" v="116" actId="13926"/>
        <pc:sldMkLst>
          <pc:docMk/>
          <pc:sldMk cId="0" sldId="2554"/>
        </pc:sldMkLst>
        <pc:spChg chg="mod">
          <ac:chgData name="Youhuan Li" userId="31ef2ba0f36c268c" providerId="LiveId" clId="{BCA97C05-F470-D249-B318-162CB03D7E52}" dt="2024-04-26T15:37:57.430" v="116" actId="13926"/>
          <ac:spMkLst>
            <pc:docMk/>
            <pc:sldMk cId="0" sldId="2554"/>
            <ac:spMk id="405507" creationId="{00000000-0000-0000-0000-000000000000}"/>
          </ac:spMkLst>
        </pc:spChg>
      </pc:sldChg>
      <pc:sldChg chg="add del">
        <pc:chgData name="Youhuan Li" userId="31ef2ba0f36c268c" providerId="LiveId" clId="{BCA97C05-F470-D249-B318-162CB03D7E52}" dt="2024-04-26T15:45:51.232" v="169" actId="2696"/>
        <pc:sldMkLst>
          <pc:docMk/>
          <pc:sldMk cId="513656992" sldId="2613"/>
        </pc:sldMkLst>
      </pc:sldChg>
      <pc:sldChg chg="add">
        <pc:chgData name="Youhuan Li" userId="31ef2ba0f36c268c" providerId="LiveId" clId="{BCA97C05-F470-D249-B318-162CB03D7E52}" dt="2024-04-26T15:46:46.953" v="170"/>
        <pc:sldMkLst>
          <pc:docMk/>
          <pc:sldMk cId="1953429186" sldId="2613"/>
        </pc:sldMkLst>
      </pc:sldChg>
    </pc:docChg>
  </pc:docChgLst>
  <pc:docChgLst>
    <pc:chgData name="Li Youhuan" userId="31ef2ba0f36c268c" providerId="LiveId" clId="{16C7B454-E7D5-437A-B0F8-EF6BD055A0B6}"/>
    <pc:docChg chg="undo custSel addSld delSld modSld">
      <pc:chgData name="Li Youhuan" userId="31ef2ba0f36c268c" providerId="LiveId" clId="{16C7B454-E7D5-437A-B0F8-EF6BD055A0B6}" dt="2024-04-23T13:59:34.735" v="367"/>
      <pc:docMkLst>
        <pc:docMk/>
      </pc:docMkLst>
      <pc:sldChg chg="addSp modSp mod">
        <pc:chgData name="Li Youhuan" userId="31ef2ba0f36c268c" providerId="LiveId" clId="{16C7B454-E7D5-437A-B0F8-EF6BD055A0B6}" dt="2024-04-23T13:59:19.998" v="353" actId="1076"/>
        <pc:sldMkLst>
          <pc:docMk/>
          <pc:sldMk cId="0" sldId="617"/>
        </pc:sldMkLst>
        <pc:spChg chg="add mod">
          <ac:chgData name="Li Youhuan" userId="31ef2ba0f36c268c" providerId="LiveId" clId="{16C7B454-E7D5-437A-B0F8-EF6BD055A0B6}" dt="2024-04-23T13:59:19.998" v="353" actId="1076"/>
          <ac:spMkLst>
            <pc:docMk/>
            <pc:sldMk cId="0" sldId="617"/>
            <ac:spMk id="6" creationId="{94008548-DF0F-41E2-8F3A-980234A7BEC6}"/>
          </ac:spMkLst>
        </pc:spChg>
      </pc:sldChg>
      <pc:sldChg chg="addSp modSp mod">
        <pc:chgData name="Li Youhuan" userId="31ef2ba0f36c268c" providerId="LiveId" clId="{16C7B454-E7D5-437A-B0F8-EF6BD055A0B6}" dt="2024-04-23T13:13:31.821" v="103" actId="13822"/>
        <pc:sldMkLst>
          <pc:docMk/>
          <pc:sldMk cId="0" sldId="619"/>
        </pc:sldMkLst>
        <pc:spChg chg="add mod">
          <ac:chgData name="Li Youhuan" userId="31ef2ba0f36c268c" providerId="LiveId" clId="{16C7B454-E7D5-437A-B0F8-EF6BD055A0B6}" dt="2024-04-23T13:13:31.821" v="103" actId="13822"/>
          <ac:spMkLst>
            <pc:docMk/>
            <pc:sldMk cId="0" sldId="619"/>
            <ac:spMk id="5" creationId="{045BDB93-6680-45AA-9B47-B385F4948B9A}"/>
          </ac:spMkLst>
        </pc:spChg>
      </pc:sldChg>
      <pc:sldChg chg="modSp mod">
        <pc:chgData name="Li Youhuan" userId="31ef2ba0f36c268c" providerId="LiveId" clId="{16C7B454-E7D5-437A-B0F8-EF6BD055A0B6}" dt="2024-04-23T13:46:04.143" v="249" actId="207"/>
        <pc:sldMkLst>
          <pc:docMk/>
          <pc:sldMk cId="0" sldId="628"/>
        </pc:sldMkLst>
        <pc:spChg chg="mod">
          <ac:chgData name="Li Youhuan" userId="31ef2ba0f36c268c" providerId="LiveId" clId="{16C7B454-E7D5-437A-B0F8-EF6BD055A0B6}" dt="2024-04-23T13:46:04.143" v="249" actId="207"/>
          <ac:spMkLst>
            <pc:docMk/>
            <pc:sldMk cId="0" sldId="628"/>
            <ac:spMk id="405507" creationId="{00000000-0000-0000-0000-000000000000}"/>
          </ac:spMkLst>
        </pc:spChg>
      </pc:sldChg>
      <pc:sldChg chg="modSp mod">
        <pc:chgData name="Li Youhuan" userId="31ef2ba0f36c268c" providerId="LiveId" clId="{16C7B454-E7D5-437A-B0F8-EF6BD055A0B6}" dt="2024-04-23T12:54:47.804" v="36" actId="20577"/>
        <pc:sldMkLst>
          <pc:docMk/>
          <pc:sldMk cId="0" sldId="699"/>
        </pc:sldMkLst>
        <pc:spChg chg="mod">
          <ac:chgData name="Li Youhuan" userId="31ef2ba0f36c268c" providerId="LiveId" clId="{16C7B454-E7D5-437A-B0F8-EF6BD055A0B6}" dt="2024-04-23T12:54:47.804" v="36" actId="20577"/>
          <ac:spMkLst>
            <pc:docMk/>
            <pc:sldMk cId="0" sldId="699"/>
            <ac:spMk id="3" creationId="{00000000-0000-0000-0000-000000000000}"/>
          </ac:spMkLst>
        </pc:spChg>
      </pc:sldChg>
      <pc:sldChg chg="modSp mod">
        <pc:chgData name="Li Youhuan" userId="31ef2ba0f36c268c" providerId="LiveId" clId="{16C7B454-E7D5-437A-B0F8-EF6BD055A0B6}" dt="2024-04-23T13:14:33.097" v="105"/>
        <pc:sldMkLst>
          <pc:docMk/>
          <pc:sldMk cId="0" sldId="749"/>
        </pc:sldMkLst>
        <pc:spChg chg="mod">
          <ac:chgData name="Li Youhuan" userId="31ef2ba0f36c268c" providerId="LiveId" clId="{16C7B454-E7D5-437A-B0F8-EF6BD055A0B6}" dt="2024-04-23T13:14:33.097" v="105"/>
          <ac:spMkLst>
            <pc:docMk/>
            <pc:sldMk cId="0" sldId="749"/>
            <ac:spMk id="396291" creationId="{00000000-0000-0000-0000-000000000000}"/>
          </ac:spMkLst>
        </pc:spChg>
      </pc:sldChg>
      <pc:sldChg chg="modSp mod">
        <pc:chgData name="Li Youhuan" userId="31ef2ba0f36c268c" providerId="LiveId" clId="{16C7B454-E7D5-437A-B0F8-EF6BD055A0B6}" dt="2024-04-23T13:22:38.054" v="129" actId="13926"/>
        <pc:sldMkLst>
          <pc:docMk/>
          <pc:sldMk cId="0" sldId="793"/>
        </pc:sldMkLst>
        <pc:spChg chg="mod">
          <ac:chgData name="Li Youhuan" userId="31ef2ba0f36c268c" providerId="LiveId" clId="{16C7B454-E7D5-437A-B0F8-EF6BD055A0B6}" dt="2024-04-23T13:22:38.054" v="129" actId="13926"/>
          <ac:spMkLst>
            <pc:docMk/>
            <pc:sldMk cId="0" sldId="793"/>
            <ac:spMk id="396291" creationId="{00000000-0000-0000-0000-000000000000}"/>
          </ac:spMkLst>
        </pc:spChg>
      </pc:sldChg>
      <pc:sldChg chg="modSp mod">
        <pc:chgData name="Li Youhuan" userId="31ef2ba0f36c268c" providerId="LiveId" clId="{16C7B454-E7D5-437A-B0F8-EF6BD055A0B6}" dt="2024-04-23T13:59:34.735" v="367"/>
        <pc:sldMkLst>
          <pc:docMk/>
          <pc:sldMk cId="0" sldId="794"/>
        </pc:sldMkLst>
        <pc:spChg chg="mod">
          <ac:chgData name="Li Youhuan" userId="31ef2ba0f36c268c" providerId="LiveId" clId="{16C7B454-E7D5-437A-B0F8-EF6BD055A0B6}" dt="2024-04-23T13:59:34.735" v="367"/>
          <ac:spMkLst>
            <pc:docMk/>
            <pc:sldMk cId="0" sldId="794"/>
            <ac:spMk id="394242" creationId="{00000000-0000-0000-0000-000000000000}"/>
          </ac:spMkLst>
        </pc:spChg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2368111497" sldId="995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2368111497" sldId="995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1861718534" sldId="996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1861718534" sldId="996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2943055232" sldId="997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2943055232" sldId="997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2969564476" sldId="998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2969564476" sldId="998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1154344877" sldId="1001"/>
        </pc:sldMkLst>
      </pc:sldChg>
      <pc:sldChg chg="modSp del mod">
        <pc:chgData name="Li Youhuan" userId="31ef2ba0f36c268c" providerId="LiveId" clId="{16C7B454-E7D5-437A-B0F8-EF6BD055A0B6}" dt="2024-04-23T13:58:18.226" v="329" actId="2696"/>
        <pc:sldMkLst>
          <pc:docMk/>
          <pc:sldMk cId="1154344877" sldId="1001"/>
        </pc:sldMkLst>
        <pc:spChg chg="mod">
          <ac:chgData name="Li Youhuan" userId="31ef2ba0f36c268c" providerId="LiveId" clId="{16C7B454-E7D5-437A-B0F8-EF6BD055A0B6}" dt="2024-04-23T13:35:15.751" v="136" actId="404"/>
          <ac:spMkLst>
            <pc:docMk/>
            <pc:sldMk cId="1154344877" sldId="1001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319047512" sldId="1002"/>
        </pc:sldMkLst>
      </pc:sldChg>
      <pc:sldChg chg="modSp del mod">
        <pc:chgData name="Li Youhuan" userId="31ef2ba0f36c268c" providerId="LiveId" clId="{16C7B454-E7D5-437A-B0F8-EF6BD055A0B6}" dt="2024-04-23T13:58:18.226" v="329" actId="2696"/>
        <pc:sldMkLst>
          <pc:docMk/>
          <pc:sldMk cId="319047512" sldId="1002"/>
        </pc:sldMkLst>
        <pc:spChg chg="mod">
          <ac:chgData name="Li Youhuan" userId="31ef2ba0f36c268c" providerId="LiveId" clId="{16C7B454-E7D5-437A-B0F8-EF6BD055A0B6}" dt="2024-04-23T13:35:04.216" v="133" actId="404"/>
          <ac:spMkLst>
            <pc:docMk/>
            <pc:sldMk cId="319047512" sldId="1002"/>
            <ac:spMk id="253955" creationId="{00000000-0000-0000-0000-000000000000}"/>
          </ac:spMkLst>
        </pc:spChg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4261630492" sldId="1003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4261630492" sldId="1003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2531486791" sldId="1004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2531486791" sldId="1004"/>
        </pc:sldMkLst>
      </pc:sldChg>
      <pc:sldChg chg="modSp del mod">
        <pc:chgData name="Li Youhuan" userId="31ef2ba0f36c268c" providerId="LiveId" clId="{16C7B454-E7D5-437A-B0F8-EF6BD055A0B6}" dt="2024-04-23T13:58:18.226" v="329" actId="2696"/>
        <pc:sldMkLst>
          <pc:docMk/>
          <pc:sldMk cId="4233713628" sldId="1005"/>
        </pc:sldMkLst>
        <pc:spChg chg="mod">
          <ac:chgData name="Li Youhuan" userId="31ef2ba0f36c268c" providerId="LiveId" clId="{16C7B454-E7D5-437A-B0F8-EF6BD055A0B6}" dt="2024-04-23T13:36:52.541" v="139" actId="404"/>
          <ac:spMkLst>
            <pc:docMk/>
            <pc:sldMk cId="4233713628" sldId="1005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4233713628" sldId="1005"/>
        </pc:sldMkLst>
      </pc:sldChg>
      <pc:sldChg chg="modSp del mod">
        <pc:chgData name="Li Youhuan" userId="31ef2ba0f36c268c" providerId="LiveId" clId="{16C7B454-E7D5-437A-B0F8-EF6BD055A0B6}" dt="2024-04-23T13:58:18.226" v="329" actId="2696"/>
        <pc:sldMkLst>
          <pc:docMk/>
          <pc:sldMk cId="839444031" sldId="1006"/>
        </pc:sldMkLst>
        <pc:spChg chg="mod">
          <ac:chgData name="Li Youhuan" userId="31ef2ba0f36c268c" providerId="LiveId" clId="{16C7B454-E7D5-437A-B0F8-EF6BD055A0B6}" dt="2024-04-23T13:37:04.892" v="142" actId="404"/>
          <ac:spMkLst>
            <pc:docMk/>
            <pc:sldMk cId="839444031" sldId="1006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839444031" sldId="1006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302337031" sldId="1064"/>
        </pc:sldMkLst>
      </pc:sldChg>
      <pc:sldChg chg="modSp del mod">
        <pc:chgData name="Li Youhuan" userId="31ef2ba0f36c268c" providerId="LiveId" clId="{16C7B454-E7D5-437A-B0F8-EF6BD055A0B6}" dt="2024-04-23T13:58:18.226" v="329" actId="2696"/>
        <pc:sldMkLst>
          <pc:docMk/>
          <pc:sldMk cId="302337031" sldId="1064"/>
        </pc:sldMkLst>
        <pc:spChg chg="mod">
          <ac:chgData name="Li Youhuan" userId="31ef2ba0f36c268c" providerId="LiveId" clId="{16C7B454-E7D5-437A-B0F8-EF6BD055A0B6}" dt="2024-04-23T13:37:23.735" v="145" actId="404"/>
          <ac:spMkLst>
            <pc:docMk/>
            <pc:sldMk cId="302337031" sldId="1064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23376777" sldId="1065"/>
        </pc:sldMkLst>
      </pc:sldChg>
      <pc:sldChg chg="modSp del mod">
        <pc:chgData name="Li Youhuan" userId="31ef2ba0f36c268c" providerId="LiveId" clId="{16C7B454-E7D5-437A-B0F8-EF6BD055A0B6}" dt="2024-04-23T13:58:18.226" v="329" actId="2696"/>
        <pc:sldMkLst>
          <pc:docMk/>
          <pc:sldMk cId="23376777" sldId="1065"/>
        </pc:sldMkLst>
        <pc:spChg chg="mod">
          <ac:chgData name="Li Youhuan" userId="31ef2ba0f36c268c" providerId="LiveId" clId="{16C7B454-E7D5-437A-B0F8-EF6BD055A0B6}" dt="2024-04-23T13:37:15.125" v="144" actId="404"/>
          <ac:spMkLst>
            <pc:docMk/>
            <pc:sldMk cId="23376777" sldId="1065"/>
            <ac:spMk id="253955" creationId="{00000000-0000-0000-0000-000000000000}"/>
          </ac:spMkLst>
        </pc:spChg>
      </pc:sldChg>
      <pc:sldChg chg="modSp del mod">
        <pc:chgData name="Li Youhuan" userId="31ef2ba0f36c268c" providerId="LiveId" clId="{16C7B454-E7D5-437A-B0F8-EF6BD055A0B6}" dt="2024-04-23T13:58:18.226" v="329" actId="2696"/>
        <pc:sldMkLst>
          <pc:docMk/>
          <pc:sldMk cId="1476906590" sldId="1068"/>
        </pc:sldMkLst>
        <pc:spChg chg="mod">
          <ac:chgData name="Li Youhuan" userId="31ef2ba0f36c268c" providerId="LiveId" clId="{16C7B454-E7D5-437A-B0F8-EF6BD055A0B6}" dt="2024-04-23T13:37:33.179" v="148" actId="404"/>
          <ac:spMkLst>
            <pc:docMk/>
            <pc:sldMk cId="1476906590" sldId="1068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1476906590" sldId="1068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3417127983" sldId="1069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3417127983" sldId="1069"/>
        </pc:sldMkLst>
      </pc:sldChg>
      <pc:sldChg chg="modSp mod">
        <pc:chgData name="Li Youhuan" userId="31ef2ba0f36c268c" providerId="LiveId" clId="{16C7B454-E7D5-437A-B0F8-EF6BD055A0B6}" dt="2024-04-23T13:00:03.226" v="71" actId="114"/>
        <pc:sldMkLst>
          <pc:docMk/>
          <pc:sldMk cId="0" sldId="1211"/>
        </pc:sldMkLst>
        <pc:spChg chg="mod">
          <ac:chgData name="Li Youhuan" userId="31ef2ba0f36c268c" providerId="LiveId" clId="{16C7B454-E7D5-437A-B0F8-EF6BD055A0B6}" dt="2024-04-23T13:00:03.226" v="71" actId="114"/>
          <ac:spMkLst>
            <pc:docMk/>
            <pc:sldMk cId="0" sldId="1211"/>
            <ac:spMk id="396291" creationId="{00000000-0000-0000-0000-000000000000}"/>
          </ac:spMkLst>
        </pc:spChg>
      </pc:sldChg>
      <pc:sldChg chg="modSp mod">
        <pc:chgData name="Li Youhuan" userId="31ef2ba0f36c268c" providerId="LiveId" clId="{16C7B454-E7D5-437A-B0F8-EF6BD055A0B6}" dt="2024-04-23T13:59:00.368" v="347"/>
        <pc:sldMkLst>
          <pc:docMk/>
          <pc:sldMk cId="0" sldId="1376"/>
        </pc:sldMkLst>
        <pc:spChg chg="mod">
          <ac:chgData name="Li Youhuan" userId="31ef2ba0f36c268c" providerId="LiveId" clId="{16C7B454-E7D5-437A-B0F8-EF6BD055A0B6}" dt="2024-04-23T13:59:00.368" v="347"/>
          <ac:spMkLst>
            <pc:docMk/>
            <pc:sldMk cId="0" sldId="1376"/>
            <ac:spMk id="396290" creationId="{00000000-0000-0000-0000-000000000000}"/>
          </ac:spMkLst>
        </pc:spChg>
      </pc:sldChg>
      <pc:sldChg chg="modSp mod">
        <pc:chgData name="Li Youhuan" userId="31ef2ba0f36c268c" providerId="LiveId" clId="{16C7B454-E7D5-437A-B0F8-EF6BD055A0B6}" dt="2024-04-23T13:59:10.193" v="352"/>
        <pc:sldMkLst>
          <pc:docMk/>
          <pc:sldMk cId="0" sldId="1377"/>
        </pc:sldMkLst>
        <pc:spChg chg="mod">
          <ac:chgData name="Li Youhuan" userId="31ef2ba0f36c268c" providerId="LiveId" clId="{16C7B454-E7D5-437A-B0F8-EF6BD055A0B6}" dt="2024-04-23T13:59:10.193" v="352"/>
          <ac:spMkLst>
            <pc:docMk/>
            <pc:sldMk cId="0" sldId="1377"/>
            <ac:spMk id="396290" creationId="{00000000-0000-0000-0000-000000000000}"/>
          </ac:spMkLst>
        </pc:spChg>
      </pc:sldChg>
      <pc:sldChg chg="modSp mod">
        <pc:chgData name="Li Youhuan" userId="31ef2ba0f36c268c" providerId="LiveId" clId="{16C7B454-E7D5-437A-B0F8-EF6BD055A0B6}" dt="2024-04-23T12:54:37.531" v="27"/>
        <pc:sldMkLst>
          <pc:docMk/>
          <pc:sldMk cId="0" sldId="1378"/>
        </pc:sldMkLst>
        <pc:spChg chg="mod">
          <ac:chgData name="Li Youhuan" userId="31ef2ba0f36c268c" providerId="LiveId" clId="{16C7B454-E7D5-437A-B0F8-EF6BD055A0B6}" dt="2024-04-23T12:54:37.531" v="27"/>
          <ac:spMkLst>
            <pc:docMk/>
            <pc:sldMk cId="0" sldId="1378"/>
            <ac:spMk id="396291" creationId="{00000000-0000-0000-0000-000000000000}"/>
          </ac:spMkLst>
        </pc:spChg>
      </pc:sldChg>
      <pc:sldChg chg="del">
        <pc:chgData name="Li Youhuan" userId="31ef2ba0f36c268c" providerId="LiveId" clId="{16C7B454-E7D5-437A-B0F8-EF6BD055A0B6}" dt="2024-04-23T13:57:35.377" v="327" actId="2696"/>
        <pc:sldMkLst>
          <pc:docMk/>
          <pc:sldMk cId="3277777621" sldId="1488"/>
        </pc:sldMkLst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3277777621" sldId="1488"/>
        </pc:sldMkLst>
      </pc:sldChg>
      <pc:sldChg chg="del">
        <pc:chgData name="Li Youhuan" userId="31ef2ba0f36c268c" providerId="LiveId" clId="{16C7B454-E7D5-437A-B0F8-EF6BD055A0B6}" dt="2024-04-23T13:57:35.377" v="327" actId="2696"/>
        <pc:sldMkLst>
          <pc:docMk/>
          <pc:sldMk cId="2021657514" sldId="1489"/>
        </pc:sldMkLst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2021657514" sldId="1489"/>
        </pc:sldMkLst>
      </pc:sldChg>
      <pc:sldChg chg="del">
        <pc:chgData name="Li Youhuan" userId="31ef2ba0f36c268c" providerId="LiveId" clId="{16C7B454-E7D5-437A-B0F8-EF6BD055A0B6}" dt="2024-04-23T13:57:35.377" v="327" actId="2696"/>
        <pc:sldMkLst>
          <pc:docMk/>
          <pc:sldMk cId="940099794" sldId="1490"/>
        </pc:sldMkLst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940099794" sldId="1490"/>
        </pc:sldMkLst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1514136753" sldId="1491"/>
        </pc:sldMkLst>
      </pc:sldChg>
      <pc:sldChg chg="del">
        <pc:chgData name="Li Youhuan" userId="31ef2ba0f36c268c" providerId="LiveId" clId="{16C7B454-E7D5-437A-B0F8-EF6BD055A0B6}" dt="2024-04-23T13:57:35.377" v="327" actId="2696"/>
        <pc:sldMkLst>
          <pc:docMk/>
          <pc:sldMk cId="1514136753" sldId="1491"/>
        </pc:sldMkLst>
      </pc:sldChg>
      <pc:sldChg chg="del">
        <pc:chgData name="Li Youhuan" userId="31ef2ba0f36c268c" providerId="LiveId" clId="{16C7B454-E7D5-437A-B0F8-EF6BD055A0B6}" dt="2024-04-23T13:57:35.377" v="327" actId="2696"/>
        <pc:sldMkLst>
          <pc:docMk/>
          <pc:sldMk cId="102925325" sldId="1492"/>
        </pc:sldMkLst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102925325" sldId="1492"/>
        </pc:sldMkLst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2603795604" sldId="1493"/>
        </pc:sldMkLst>
      </pc:sldChg>
      <pc:sldChg chg="del">
        <pc:chgData name="Li Youhuan" userId="31ef2ba0f36c268c" providerId="LiveId" clId="{16C7B454-E7D5-437A-B0F8-EF6BD055A0B6}" dt="2024-04-23T13:57:35.377" v="327" actId="2696"/>
        <pc:sldMkLst>
          <pc:docMk/>
          <pc:sldMk cId="2603795604" sldId="1493"/>
        </pc:sldMkLst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3275694751" sldId="1494"/>
        </pc:sldMkLst>
      </pc:sldChg>
      <pc:sldChg chg="addSp modSp del mod">
        <pc:chgData name="Li Youhuan" userId="31ef2ba0f36c268c" providerId="LiveId" clId="{16C7B454-E7D5-437A-B0F8-EF6BD055A0B6}" dt="2024-04-23T13:57:35.377" v="327" actId="2696"/>
        <pc:sldMkLst>
          <pc:docMk/>
          <pc:sldMk cId="3275694751" sldId="1494"/>
        </pc:sldMkLst>
        <pc:spChg chg="add mod">
          <ac:chgData name="Li Youhuan" userId="31ef2ba0f36c268c" providerId="LiveId" clId="{16C7B454-E7D5-437A-B0F8-EF6BD055A0B6}" dt="2024-04-23T13:50:51.593" v="275"/>
          <ac:spMkLst>
            <pc:docMk/>
            <pc:sldMk cId="3275694751" sldId="1494"/>
            <ac:spMk id="5" creationId="{2B82645F-A149-48A4-8B40-412061EB13DE}"/>
          </ac:spMkLst>
        </pc:spChg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3802368862" sldId="1495"/>
        </pc:sldMkLst>
      </pc:sldChg>
      <pc:sldChg chg="addSp modSp del mod">
        <pc:chgData name="Li Youhuan" userId="31ef2ba0f36c268c" providerId="LiveId" clId="{16C7B454-E7D5-437A-B0F8-EF6BD055A0B6}" dt="2024-04-23T13:57:35.377" v="327" actId="2696"/>
        <pc:sldMkLst>
          <pc:docMk/>
          <pc:sldMk cId="3802368862" sldId="1495"/>
        </pc:sldMkLst>
        <pc:spChg chg="add mod">
          <ac:chgData name="Li Youhuan" userId="31ef2ba0f36c268c" providerId="LiveId" clId="{16C7B454-E7D5-437A-B0F8-EF6BD055A0B6}" dt="2024-04-23T13:52:41.690" v="288" actId="113"/>
          <ac:spMkLst>
            <pc:docMk/>
            <pc:sldMk cId="3802368862" sldId="1495"/>
            <ac:spMk id="12" creationId="{FD3CE4AA-F824-499F-ABFA-C46650C23684}"/>
          </ac:spMkLst>
        </pc:spChg>
        <pc:spChg chg="add mod">
          <ac:chgData name="Li Youhuan" userId="31ef2ba0f36c268c" providerId="LiveId" clId="{16C7B454-E7D5-437A-B0F8-EF6BD055A0B6}" dt="2024-04-23T13:56:04.116" v="326" actId="1076"/>
          <ac:spMkLst>
            <pc:docMk/>
            <pc:sldMk cId="3802368862" sldId="1495"/>
            <ac:spMk id="14" creationId="{16D5C8BE-97E7-498F-B753-9D28EF23A1E7}"/>
          </ac:spMkLst>
        </pc:spChg>
        <pc:spChg chg="mod">
          <ac:chgData name="Li Youhuan" userId="31ef2ba0f36c268c" providerId="LiveId" clId="{16C7B454-E7D5-437A-B0F8-EF6BD055A0B6}" dt="2024-04-23T13:52:22.682" v="280" actId="14100"/>
          <ac:spMkLst>
            <pc:docMk/>
            <pc:sldMk cId="3802368862" sldId="1495"/>
            <ac:spMk id="22531" creationId="{00000000-0000-0000-0000-000000000000}"/>
          </ac:spMkLst>
        </pc:spChg>
        <pc:spChg chg="mod">
          <ac:chgData name="Li Youhuan" userId="31ef2ba0f36c268c" providerId="LiveId" clId="{16C7B454-E7D5-437A-B0F8-EF6BD055A0B6}" dt="2024-04-23T13:55:27.614" v="308" actId="404"/>
          <ac:spMkLst>
            <pc:docMk/>
            <pc:sldMk cId="3802368862" sldId="1495"/>
            <ac:spMk id="22532" creationId="{00000000-0000-0000-0000-000000000000}"/>
          </ac:spMkLst>
        </pc:spChg>
        <pc:spChg chg="mod">
          <ac:chgData name="Li Youhuan" userId="31ef2ba0f36c268c" providerId="LiveId" clId="{16C7B454-E7D5-437A-B0F8-EF6BD055A0B6}" dt="2024-04-23T13:55:35.690" v="312" actId="1076"/>
          <ac:spMkLst>
            <pc:docMk/>
            <pc:sldMk cId="3802368862" sldId="1495"/>
            <ac:spMk id="22533" creationId="{00000000-0000-0000-0000-000000000000}"/>
          </ac:spMkLst>
        </pc:spChg>
        <pc:spChg chg="mod">
          <ac:chgData name="Li Youhuan" userId="31ef2ba0f36c268c" providerId="LiveId" clId="{16C7B454-E7D5-437A-B0F8-EF6BD055A0B6}" dt="2024-04-23T13:55:30.683" v="310" actId="404"/>
          <ac:spMkLst>
            <pc:docMk/>
            <pc:sldMk cId="3802368862" sldId="1495"/>
            <ac:spMk id="22534" creationId="{00000000-0000-0000-0000-000000000000}"/>
          </ac:spMkLst>
        </pc:spChg>
        <pc:spChg chg="mod">
          <ac:chgData name="Li Youhuan" userId="31ef2ba0f36c268c" providerId="LiveId" clId="{16C7B454-E7D5-437A-B0F8-EF6BD055A0B6}" dt="2024-04-23T13:55:33.853" v="311" actId="1076"/>
          <ac:spMkLst>
            <pc:docMk/>
            <pc:sldMk cId="3802368862" sldId="1495"/>
            <ac:spMk id="22535" creationId="{00000000-0000-0000-0000-000000000000}"/>
          </ac:spMkLst>
        </pc:spChg>
        <pc:spChg chg="mod">
          <ac:chgData name="Li Youhuan" userId="31ef2ba0f36c268c" providerId="LiveId" clId="{16C7B454-E7D5-437A-B0F8-EF6BD055A0B6}" dt="2024-04-23T13:55:41.667" v="314" actId="1076"/>
          <ac:spMkLst>
            <pc:docMk/>
            <pc:sldMk cId="3802368862" sldId="1495"/>
            <ac:spMk id="22536" creationId="{00000000-0000-0000-0000-000000000000}"/>
          </ac:spMkLst>
        </pc:spChg>
        <pc:spChg chg="mod">
          <ac:chgData name="Li Youhuan" userId="31ef2ba0f36c268c" providerId="LiveId" clId="{16C7B454-E7D5-437A-B0F8-EF6BD055A0B6}" dt="2024-04-23T13:55:39.178" v="313" actId="1076"/>
          <ac:spMkLst>
            <pc:docMk/>
            <pc:sldMk cId="3802368862" sldId="1495"/>
            <ac:spMk id="22537" creationId="{00000000-0000-0000-0000-000000000000}"/>
          </ac:spMkLst>
        </pc:spChg>
      </pc:sldChg>
      <pc:sldChg chg="addSp modSp del mod">
        <pc:chgData name="Li Youhuan" userId="31ef2ba0f36c268c" providerId="LiveId" clId="{16C7B454-E7D5-437A-B0F8-EF6BD055A0B6}" dt="2024-04-23T13:57:35.377" v="327" actId="2696"/>
        <pc:sldMkLst>
          <pc:docMk/>
          <pc:sldMk cId="2695730208" sldId="1496"/>
        </pc:sldMkLst>
        <pc:spChg chg="add mod">
          <ac:chgData name="Li Youhuan" userId="31ef2ba0f36c268c" providerId="LiveId" clId="{16C7B454-E7D5-437A-B0F8-EF6BD055A0B6}" dt="2024-04-23T13:53:54.626" v="292" actId="1076"/>
          <ac:spMkLst>
            <pc:docMk/>
            <pc:sldMk cId="2695730208" sldId="1496"/>
            <ac:spMk id="23" creationId="{8464D2DE-DEAE-45AB-A0E8-B094864183AE}"/>
          </ac:spMkLst>
        </pc:spChg>
        <pc:spChg chg="add mod">
          <ac:chgData name="Li Youhuan" userId="31ef2ba0f36c268c" providerId="LiveId" clId="{16C7B454-E7D5-437A-B0F8-EF6BD055A0B6}" dt="2024-04-23T13:54:18.432" v="298" actId="1076"/>
          <ac:spMkLst>
            <pc:docMk/>
            <pc:sldMk cId="2695730208" sldId="1496"/>
            <ac:spMk id="25" creationId="{17265FE9-6FDF-422F-B4D9-DC2C05251FD3}"/>
          </ac:spMkLst>
        </pc:spChg>
        <pc:spChg chg="add mod">
          <ac:chgData name="Li Youhuan" userId="31ef2ba0f36c268c" providerId="LiveId" clId="{16C7B454-E7D5-437A-B0F8-EF6BD055A0B6}" dt="2024-04-23T13:54:50.847" v="304" actId="1076"/>
          <ac:spMkLst>
            <pc:docMk/>
            <pc:sldMk cId="2695730208" sldId="1496"/>
            <ac:spMk id="27" creationId="{BB057361-73ED-48B0-B0D3-8FF871EDC52D}"/>
          </ac:spMkLst>
        </pc:spChg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2695730208" sldId="1496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3804852760" sldId="1497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3804852760" sldId="1497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1149906560" sldId="1565"/>
        </pc:sldMkLst>
      </pc:sldChg>
      <pc:sldChg chg="addSp modSp del mod">
        <pc:chgData name="Li Youhuan" userId="31ef2ba0f36c268c" providerId="LiveId" clId="{16C7B454-E7D5-437A-B0F8-EF6BD055A0B6}" dt="2024-04-23T13:58:18.226" v="329" actId="2696"/>
        <pc:sldMkLst>
          <pc:docMk/>
          <pc:sldMk cId="1149906560" sldId="1565"/>
        </pc:sldMkLst>
        <pc:spChg chg="add mod">
          <ac:chgData name="Li Youhuan" userId="31ef2ba0f36c268c" providerId="LiveId" clId="{16C7B454-E7D5-437A-B0F8-EF6BD055A0B6}" dt="2024-04-23T13:38:04.869" v="182" actId="14100"/>
          <ac:spMkLst>
            <pc:docMk/>
            <pc:sldMk cId="1149906560" sldId="1565"/>
            <ac:spMk id="5" creationId="{CCEDB016-0671-4378-91A2-E52F35E00DB7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2026924182" sldId="1567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2026924182" sldId="1567"/>
        </pc:sldMkLst>
        <pc:spChg chg="mod">
          <ac:chgData name="Li Youhuan" userId="31ef2ba0f36c268c" providerId="LiveId" clId="{16C7B454-E7D5-437A-B0F8-EF6BD055A0B6}" dt="2024-04-23T13:40:33.247" v="193" actId="207"/>
          <ac:spMkLst>
            <pc:docMk/>
            <pc:sldMk cId="2026924182" sldId="1567"/>
            <ac:spMk id="112667" creationId="{00000000-0000-0000-0000-000000000000}"/>
          </ac:spMkLst>
        </pc:spChg>
      </pc:sldChg>
      <pc:sldChg chg="del">
        <pc:chgData name="Li Youhuan" userId="31ef2ba0f36c268c" providerId="LiveId" clId="{16C7B454-E7D5-437A-B0F8-EF6BD055A0B6}" dt="2024-04-23T13:45:39.168" v="248" actId="2696"/>
        <pc:sldMkLst>
          <pc:docMk/>
          <pc:sldMk cId="3655013176" sldId="1568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3655013176" sldId="1568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1283013217" sldId="1569"/>
        </pc:sldMkLst>
        <pc:spChg chg="mod">
          <ac:chgData name="Li Youhuan" userId="31ef2ba0f36c268c" providerId="LiveId" clId="{16C7B454-E7D5-437A-B0F8-EF6BD055A0B6}" dt="2024-04-23T13:41:16.520" v="201" actId="1076"/>
          <ac:spMkLst>
            <pc:docMk/>
            <pc:sldMk cId="1283013217" sldId="1569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1283013217" sldId="1569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554124882" sldId="1570"/>
        </pc:sldMkLst>
        <pc:spChg chg="mod">
          <ac:chgData name="Li Youhuan" userId="31ef2ba0f36c268c" providerId="LiveId" clId="{16C7B454-E7D5-437A-B0F8-EF6BD055A0B6}" dt="2024-04-23T13:42:37.055" v="214" actId="404"/>
          <ac:spMkLst>
            <pc:docMk/>
            <pc:sldMk cId="554124882" sldId="1570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554124882" sldId="1570"/>
        </pc:sldMkLst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1630947362" sldId="1615"/>
        </pc:sldMkLst>
      </pc:sldChg>
      <pc:sldChg chg="del">
        <pc:chgData name="Li Youhuan" userId="31ef2ba0f36c268c" providerId="LiveId" clId="{16C7B454-E7D5-437A-B0F8-EF6BD055A0B6}" dt="2024-04-23T13:57:35.377" v="327" actId="2696"/>
        <pc:sldMkLst>
          <pc:docMk/>
          <pc:sldMk cId="1630947362" sldId="1615"/>
        </pc:sldMkLst>
      </pc:sldChg>
      <pc:sldChg chg="del">
        <pc:chgData name="Li Youhuan" userId="31ef2ba0f36c268c" providerId="LiveId" clId="{16C7B454-E7D5-437A-B0F8-EF6BD055A0B6}" dt="2024-04-23T13:45:39.168" v="248" actId="2696"/>
        <pc:sldMkLst>
          <pc:docMk/>
          <pc:sldMk cId="1074684966" sldId="1860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1074684966" sldId="1860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3700235048" sldId="1863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3700235048" sldId="1863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3486091742" sldId="1972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3486091742" sldId="1972"/>
        </pc:sldMkLst>
        <pc:spChg chg="mod">
          <ac:chgData name="Li Youhuan" userId="31ef2ba0f36c268c" providerId="LiveId" clId="{16C7B454-E7D5-437A-B0F8-EF6BD055A0B6}" dt="2024-04-23T13:42:12.576" v="207" actId="20577"/>
          <ac:spMkLst>
            <pc:docMk/>
            <pc:sldMk cId="3486091742" sldId="1972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2750041543" sldId="1973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2750041543" sldId="1973"/>
        </pc:sldMkLst>
        <pc:spChg chg="mod">
          <ac:chgData name="Li Youhuan" userId="31ef2ba0f36c268c" providerId="LiveId" clId="{16C7B454-E7D5-437A-B0F8-EF6BD055A0B6}" dt="2024-04-23T13:42:27.958" v="211" actId="1076"/>
          <ac:spMkLst>
            <pc:docMk/>
            <pc:sldMk cId="2750041543" sldId="1973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132826808" sldId="2201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132826808" sldId="2201"/>
        </pc:sldMkLst>
        <pc:spChg chg="mod">
          <ac:chgData name="Li Youhuan" userId="31ef2ba0f36c268c" providerId="LiveId" clId="{16C7B454-E7D5-437A-B0F8-EF6BD055A0B6}" dt="2024-04-23T13:43:58.595" v="222" actId="1076"/>
          <ac:spMkLst>
            <pc:docMk/>
            <pc:sldMk cId="132826808" sldId="2201"/>
            <ac:spMk id="253955" creationId="{00000000-0000-0000-0000-000000000000}"/>
          </ac:spMkLst>
        </pc:spChg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1463975971" sldId="2202"/>
        </pc:sldMkLst>
        <pc:spChg chg="mod">
          <ac:chgData name="Li Youhuan" userId="31ef2ba0f36c268c" providerId="LiveId" clId="{16C7B454-E7D5-437A-B0F8-EF6BD055A0B6}" dt="2024-04-23T13:44:13.747" v="226" actId="404"/>
          <ac:spMkLst>
            <pc:docMk/>
            <pc:sldMk cId="1463975971" sldId="2202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1463975971" sldId="2202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870532452" sldId="2249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870532452" sldId="2249"/>
        </pc:sldMkLst>
      </pc:sldChg>
      <pc:sldChg chg="del">
        <pc:chgData name="Li Youhuan" userId="31ef2ba0f36c268c" providerId="LiveId" clId="{16C7B454-E7D5-437A-B0F8-EF6BD055A0B6}" dt="2024-04-23T13:57:35.377" v="327" actId="2696"/>
        <pc:sldMkLst>
          <pc:docMk/>
          <pc:sldMk cId="2828445920" sldId="2250"/>
        </pc:sldMkLst>
      </pc:sldChg>
      <pc:sldChg chg="add">
        <pc:chgData name="Li Youhuan" userId="31ef2ba0f36c268c" providerId="LiveId" clId="{16C7B454-E7D5-437A-B0F8-EF6BD055A0B6}" dt="2024-04-23T13:57:50.166" v="328"/>
        <pc:sldMkLst>
          <pc:docMk/>
          <pc:sldMk cId="2828445920" sldId="2250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3396875825" sldId="2251"/>
        </pc:sldMkLst>
        <pc:spChg chg="mod">
          <ac:chgData name="Li Youhuan" userId="31ef2ba0f36c268c" providerId="LiveId" clId="{16C7B454-E7D5-437A-B0F8-EF6BD055A0B6}" dt="2024-04-23T13:39:07.275" v="183" actId="404"/>
          <ac:spMkLst>
            <pc:docMk/>
            <pc:sldMk cId="3396875825" sldId="2251"/>
            <ac:spMk id="339971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3396875825" sldId="2251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3389993493" sldId="2252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3389993493" sldId="2252"/>
        </pc:sldMkLst>
        <pc:spChg chg="mod">
          <ac:chgData name="Li Youhuan" userId="31ef2ba0f36c268c" providerId="LiveId" clId="{16C7B454-E7D5-437A-B0F8-EF6BD055A0B6}" dt="2024-04-23T13:39:29.291" v="190"/>
          <ac:spMkLst>
            <pc:docMk/>
            <pc:sldMk cId="3389993493" sldId="2252"/>
            <ac:spMk id="339971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3398609368" sldId="2253"/>
        </pc:sldMkLst>
      </pc:sldChg>
      <pc:sldChg chg="del">
        <pc:chgData name="Li Youhuan" userId="31ef2ba0f36c268c" providerId="LiveId" clId="{16C7B454-E7D5-437A-B0F8-EF6BD055A0B6}" dt="2024-04-23T13:45:39.168" v="248" actId="2696"/>
        <pc:sldMkLst>
          <pc:docMk/>
          <pc:sldMk cId="3398609368" sldId="2253"/>
        </pc:sldMkLst>
      </pc:sldChg>
      <pc:sldChg chg="del">
        <pc:chgData name="Li Youhuan" userId="31ef2ba0f36c268c" providerId="LiveId" clId="{16C7B454-E7D5-437A-B0F8-EF6BD055A0B6}" dt="2024-04-23T13:45:39.168" v="248" actId="2696"/>
        <pc:sldMkLst>
          <pc:docMk/>
          <pc:sldMk cId="2020913481" sldId="2254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2020913481" sldId="2254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713034697" sldId="2381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713034697" sldId="2381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2712269967" sldId="2382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2712269967" sldId="2382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2593544441" sldId="2383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2593544441" sldId="2383"/>
        </pc:sldMkLst>
      </pc:sldChg>
      <pc:sldChg chg="del">
        <pc:chgData name="Li Youhuan" userId="31ef2ba0f36c268c" providerId="LiveId" clId="{16C7B454-E7D5-437A-B0F8-EF6BD055A0B6}" dt="2024-04-23T13:58:18.226" v="329" actId="2696"/>
        <pc:sldMkLst>
          <pc:docMk/>
          <pc:sldMk cId="2716952007" sldId="2384"/>
        </pc:sldMkLst>
      </pc:sldChg>
      <pc:sldChg chg="add">
        <pc:chgData name="Li Youhuan" userId="31ef2ba0f36c268c" providerId="LiveId" clId="{16C7B454-E7D5-437A-B0F8-EF6BD055A0B6}" dt="2024-04-23T13:58:38.672" v="330"/>
        <pc:sldMkLst>
          <pc:docMk/>
          <pc:sldMk cId="2716952007" sldId="2384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1252827022" sldId="2418"/>
        </pc:sldMkLst>
        <pc:spChg chg="mod">
          <ac:chgData name="Li Youhuan" userId="31ef2ba0f36c268c" providerId="LiveId" clId="{16C7B454-E7D5-437A-B0F8-EF6BD055A0B6}" dt="2024-04-23T13:44:28.446" v="230" actId="1076"/>
          <ac:spMkLst>
            <pc:docMk/>
            <pc:sldMk cId="1252827022" sldId="2418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1252827022" sldId="2418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2579098777" sldId="2422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2579098777" sldId="2422"/>
        </pc:sldMkLst>
        <pc:spChg chg="mod">
          <ac:chgData name="Li Youhuan" userId="31ef2ba0f36c268c" providerId="LiveId" clId="{16C7B454-E7D5-437A-B0F8-EF6BD055A0B6}" dt="2024-04-23T13:45:05.121" v="247"/>
          <ac:spMkLst>
            <pc:docMk/>
            <pc:sldMk cId="2579098777" sldId="2422"/>
            <ac:spMk id="16" creationId="{00000000-0000-0000-0000-000000000000}"/>
          </ac:spMkLst>
        </pc:spChg>
      </pc:sldChg>
      <pc:sldChg chg="del">
        <pc:chgData name="Li Youhuan" userId="31ef2ba0f36c268c" providerId="LiveId" clId="{16C7B454-E7D5-437A-B0F8-EF6BD055A0B6}" dt="2024-04-23T13:45:39.168" v="248" actId="2696"/>
        <pc:sldMkLst>
          <pc:docMk/>
          <pc:sldMk cId="3939866941" sldId="2423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3939866941" sldId="2423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2295732438" sldId="2424"/>
        </pc:sldMkLst>
      </pc:sldChg>
      <pc:sldChg chg="del">
        <pc:chgData name="Li Youhuan" userId="31ef2ba0f36c268c" providerId="LiveId" clId="{16C7B454-E7D5-437A-B0F8-EF6BD055A0B6}" dt="2024-04-23T13:45:39.168" v="248" actId="2696"/>
        <pc:sldMkLst>
          <pc:docMk/>
          <pc:sldMk cId="2295732438" sldId="2424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3235582474" sldId="2425"/>
        </pc:sldMkLst>
      </pc:sldChg>
      <pc:sldChg chg="del">
        <pc:chgData name="Li Youhuan" userId="31ef2ba0f36c268c" providerId="LiveId" clId="{16C7B454-E7D5-437A-B0F8-EF6BD055A0B6}" dt="2024-04-23T13:45:39.168" v="248" actId="2696"/>
        <pc:sldMkLst>
          <pc:docMk/>
          <pc:sldMk cId="3235582474" sldId="2425"/>
        </pc:sldMkLst>
      </pc:sldChg>
      <pc:sldChg chg="del">
        <pc:chgData name="Li Youhuan" userId="31ef2ba0f36c268c" providerId="LiveId" clId="{16C7B454-E7D5-437A-B0F8-EF6BD055A0B6}" dt="2024-04-23T13:45:39.168" v="248" actId="2696"/>
        <pc:sldMkLst>
          <pc:docMk/>
          <pc:sldMk cId="2298945226" sldId="2426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2298945226" sldId="2426"/>
        </pc:sldMkLst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505616431" sldId="2445"/>
        </pc:sldMkLst>
      </pc:sldChg>
      <pc:sldChg chg="modSp del mod">
        <pc:chgData name="Li Youhuan" userId="31ef2ba0f36c268c" providerId="LiveId" clId="{16C7B454-E7D5-437A-B0F8-EF6BD055A0B6}" dt="2024-04-23T13:45:39.168" v="248" actId="2696"/>
        <pc:sldMkLst>
          <pc:docMk/>
          <pc:sldMk cId="505616431" sldId="2445"/>
        </pc:sldMkLst>
        <pc:spChg chg="mod">
          <ac:chgData name="Li Youhuan" userId="31ef2ba0f36c268c" providerId="LiveId" clId="{16C7B454-E7D5-437A-B0F8-EF6BD055A0B6}" dt="2024-04-23T13:44:36.030" v="233" actId="404"/>
          <ac:spMkLst>
            <pc:docMk/>
            <pc:sldMk cId="505616431" sldId="2445"/>
            <ac:spMk id="253955" creationId="{00000000-0000-0000-0000-000000000000}"/>
          </ac:spMkLst>
        </pc:spChg>
      </pc:sldChg>
      <pc:sldChg chg="add">
        <pc:chgData name="Li Youhuan" userId="31ef2ba0f36c268c" providerId="LiveId" clId="{16C7B454-E7D5-437A-B0F8-EF6BD055A0B6}" dt="2024-04-23T13:46:07.745" v="250"/>
        <pc:sldMkLst>
          <pc:docMk/>
          <pc:sldMk cId="2020996748" sldId="2450"/>
        </pc:sldMkLst>
      </pc:sldChg>
      <pc:sldChg chg="del">
        <pc:chgData name="Li Youhuan" userId="31ef2ba0f36c268c" providerId="LiveId" clId="{16C7B454-E7D5-437A-B0F8-EF6BD055A0B6}" dt="2024-04-23T13:45:39.168" v="248" actId="2696"/>
        <pc:sldMkLst>
          <pc:docMk/>
          <pc:sldMk cId="2020996748" sldId="2450"/>
        </pc:sldMkLst>
      </pc:sldChg>
      <pc:sldChg chg="addSp delSp modSp new mod">
        <pc:chgData name="Li Youhuan" userId="31ef2ba0f36c268c" providerId="LiveId" clId="{16C7B454-E7D5-437A-B0F8-EF6BD055A0B6}" dt="2024-04-23T13:47:28.359" v="258" actId="1076"/>
        <pc:sldMkLst>
          <pc:docMk/>
          <pc:sldMk cId="1710116556" sldId="2612"/>
        </pc:sldMkLst>
        <pc:spChg chg="del">
          <ac:chgData name="Li Youhuan" userId="31ef2ba0f36c268c" providerId="LiveId" clId="{16C7B454-E7D5-437A-B0F8-EF6BD055A0B6}" dt="2024-04-23T13:46:47.504" v="253" actId="478"/>
          <ac:spMkLst>
            <pc:docMk/>
            <pc:sldMk cId="1710116556" sldId="2612"/>
            <ac:spMk id="2" creationId="{E47C3FFA-CECA-4F00-8C35-1B8581A73020}"/>
          </ac:spMkLst>
        </pc:spChg>
        <pc:spChg chg="del">
          <ac:chgData name="Li Youhuan" userId="31ef2ba0f36c268c" providerId="LiveId" clId="{16C7B454-E7D5-437A-B0F8-EF6BD055A0B6}" dt="2024-04-23T13:46:45.734" v="252" actId="478"/>
          <ac:spMkLst>
            <pc:docMk/>
            <pc:sldMk cId="1710116556" sldId="2612"/>
            <ac:spMk id="3" creationId="{C1D97D28-C8B3-407E-A6E7-85EC6D28FCCD}"/>
          </ac:spMkLst>
        </pc:spChg>
        <pc:picChg chg="add mod">
          <ac:chgData name="Li Youhuan" userId="31ef2ba0f36c268c" providerId="LiveId" clId="{16C7B454-E7D5-437A-B0F8-EF6BD055A0B6}" dt="2024-04-23T13:47:21.255" v="255" actId="1076"/>
          <ac:picMkLst>
            <pc:docMk/>
            <pc:sldMk cId="1710116556" sldId="2612"/>
            <ac:picMk id="4" creationId="{31798E3B-B7BB-4BA5-B668-8625EF747FDA}"/>
          </ac:picMkLst>
        </pc:picChg>
        <pc:picChg chg="add mod">
          <ac:chgData name="Li Youhuan" userId="31ef2ba0f36c268c" providerId="LiveId" clId="{16C7B454-E7D5-437A-B0F8-EF6BD055A0B6}" dt="2024-04-23T13:47:23.295" v="256" actId="1076"/>
          <ac:picMkLst>
            <pc:docMk/>
            <pc:sldMk cId="1710116556" sldId="2612"/>
            <ac:picMk id="5" creationId="{4E81C4A9-A274-4770-A9A3-36D741ECA19A}"/>
          </ac:picMkLst>
        </pc:picChg>
        <pc:picChg chg="add mod">
          <ac:chgData name="Li Youhuan" userId="31ef2ba0f36c268c" providerId="LiveId" clId="{16C7B454-E7D5-437A-B0F8-EF6BD055A0B6}" dt="2024-04-23T13:47:28.359" v="258" actId="1076"/>
          <ac:picMkLst>
            <pc:docMk/>
            <pc:sldMk cId="1710116556" sldId="2612"/>
            <ac:picMk id="6" creationId="{5FF9B55B-1D15-4063-9976-FBE9DF266E02}"/>
          </ac:picMkLst>
        </pc:picChg>
        <pc:picChg chg="add mod">
          <ac:chgData name="Li Youhuan" userId="31ef2ba0f36c268c" providerId="LiveId" clId="{16C7B454-E7D5-437A-B0F8-EF6BD055A0B6}" dt="2024-04-23T13:47:16.737" v="254"/>
          <ac:picMkLst>
            <pc:docMk/>
            <pc:sldMk cId="1710116556" sldId="2612"/>
            <ac:picMk id="7" creationId="{6E387100-077E-4F36-BCA5-AA790D3705CC}"/>
          </ac:picMkLst>
        </pc:picChg>
        <pc:picChg chg="add mod">
          <ac:chgData name="Li Youhuan" userId="31ef2ba0f36c268c" providerId="LiveId" clId="{16C7B454-E7D5-437A-B0F8-EF6BD055A0B6}" dt="2024-04-23T13:47:25.657" v="257" actId="1076"/>
          <ac:picMkLst>
            <pc:docMk/>
            <pc:sldMk cId="1710116556" sldId="2612"/>
            <ac:picMk id="8" creationId="{14059F76-F9B4-4151-BDDC-E3C473CB1C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4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3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3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59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5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2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6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65022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2049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7710" y="1371600"/>
            <a:ext cx="3920490" cy="4724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00100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31" name="组合 1030"/>
          <p:cNvGrpSpPr/>
          <p:nvPr userDrawn="1"/>
        </p:nvGrpSpPr>
        <p:grpSpPr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32" name="组合 1031"/>
            <p:cNvGrpSpPr/>
            <p:nvPr/>
          </p:nvGrpSpPr>
          <p:grpSpPr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33" name="任意多边形 1032"/>
              <p:cNvSpPr/>
              <p:nvPr/>
            </p:nvSpPr>
            <p:spPr>
              <a:xfrm>
                <a:off x="1733" y="1329"/>
                <a:ext cx="76" cy="621"/>
              </a:xfrm>
              <a:custGeom>
                <a:avLst/>
                <a:gdLst/>
                <a:ahLst/>
                <a:cxnLst/>
                <a:rect l="0" t="0" r="0" b="0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" name="任意多边形 1033"/>
              <p:cNvSpPr/>
              <p:nvPr/>
            </p:nvSpPr>
            <p:spPr>
              <a:xfrm>
                <a:off x="1790" y="1583"/>
                <a:ext cx="120" cy="349"/>
              </a:xfrm>
              <a:custGeom>
                <a:avLst/>
                <a:gdLst/>
                <a:ahLst/>
                <a:cxnLst/>
                <a:rect l="0" t="0" r="0" b="0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任意多边形 1034"/>
              <p:cNvSpPr/>
              <p:nvPr/>
            </p:nvSpPr>
            <p:spPr>
              <a:xfrm>
                <a:off x="1685" y="1239"/>
                <a:ext cx="266" cy="391"/>
              </a:xfrm>
              <a:custGeom>
                <a:avLst/>
                <a:gdLst/>
                <a:ahLst/>
                <a:cxnLst/>
                <a:rect l="0" t="0" r="0" b="0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6" name="组合 1035"/>
              <p:cNvGrpSpPr/>
              <p:nvPr/>
            </p:nvGrpSpPr>
            <p:grpSpPr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37" name="任意多边形 1036"/>
                <p:cNvSpPr/>
                <p:nvPr/>
              </p:nvSpPr>
              <p:spPr>
                <a:xfrm>
                  <a:off x="1751" y="1466"/>
                  <a:ext cx="440" cy="3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8" name="任意多边形 1037"/>
                <p:cNvSpPr/>
                <p:nvPr/>
              </p:nvSpPr>
              <p:spPr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9" name="任意多边形 1038"/>
                <p:cNvSpPr/>
                <p:nvPr/>
              </p:nvSpPr>
              <p:spPr>
                <a:xfrm>
                  <a:off x="1716" y="1535"/>
                  <a:ext cx="171" cy="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" name="任意多边形 1039"/>
                <p:cNvSpPr/>
                <p:nvPr/>
              </p:nvSpPr>
              <p:spPr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1" name="任意多边形 1040"/>
              <p:cNvSpPr/>
              <p:nvPr/>
            </p:nvSpPr>
            <p:spPr>
              <a:xfrm>
                <a:off x="1691" y="1023"/>
                <a:ext cx="261" cy="374"/>
              </a:xfrm>
              <a:custGeom>
                <a:avLst/>
                <a:gdLst/>
                <a:ahLst/>
                <a:cxnLst/>
                <a:rect l="0" t="0" r="0" b="0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2" name="组合 1041"/>
            <p:cNvGrpSpPr/>
            <p:nvPr/>
          </p:nvGrpSpPr>
          <p:grpSpPr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3" name="组合 1042"/>
              <p:cNvGrpSpPr/>
              <p:nvPr/>
            </p:nvGrpSpPr>
            <p:grpSpPr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44" name="任意多边形 1043"/>
                <p:cNvSpPr/>
                <p:nvPr/>
              </p:nvSpPr>
              <p:spPr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任意多边形 1044"/>
                <p:cNvSpPr/>
                <p:nvPr/>
              </p:nvSpPr>
              <p:spPr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6" name="组合 1045"/>
              <p:cNvGrpSpPr/>
              <p:nvPr/>
            </p:nvGrpSpPr>
            <p:grpSpPr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47" name="任意多边形 1046"/>
                <p:cNvSpPr/>
                <p:nvPr/>
              </p:nvSpPr>
              <p:spPr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任意多边形 1047"/>
                <p:cNvSpPr/>
                <p:nvPr/>
              </p:nvSpPr>
              <p:spPr>
                <a:xfrm>
                  <a:off x="2204" y="1606"/>
                  <a:ext cx="229" cy="3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49" name="组合 1048"/>
                <p:cNvGrpSpPr/>
                <p:nvPr/>
              </p:nvGrpSpPr>
              <p:grpSpPr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0" name="任意多边形 1049"/>
                  <p:cNvSpPr/>
                  <p:nvPr/>
                </p:nvSpPr>
                <p:spPr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" name="任意多边形 1050"/>
                  <p:cNvSpPr/>
                  <p:nvPr/>
                </p:nvSpPr>
                <p:spPr>
                  <a:xfrm>
                    <a:off x="2175" y="1587"/>
                    <a:ext cx="38" cy="1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2" name="任意多边形 1051"/>
                  <p:cNvSpPr/>
                  <p:nvPr/>
                </p:nvSpPr>
                <p:spPr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" name="任意多边形 1052"/>
                  <p:cNvSpPr/>
                  <p:nvPr/>
                </p:nvSpPr>
                <p:spPr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pic>
        <p:nvPicPr>
          <p:cNvPr id="1054" name="图片 1053" descr="index1_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200" y="92075"/>
            <a:ext cx="10795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5" name="直接连接符 1054"/>
          <p:cNvSpPr/>
          <p:nvPr userDrawn="1"/>
        </p:nvSpPr>
        <p:spPr>
          <a:xfrm>
            <a:off x="762000" y="1155700"/>
            <a:ext cx="8229600" cy="0"/>
          </a:xfrm>
          <a:prstGeom prst="line">
            <a:avLst/>
          </a:prstGeom>
          <a:ln w="76200" cap="flat" cmpd="tri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1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5"/>
          <p:cNvGrpSpPr/>
          <p:nvPr/>
        </p:nvGrpSpPr>
        <p:grpSpPr>
          <a:xfrm>
            <a:off x="6629400" y="4876800"/>
            <a:ext cx="1524000" cy="1714500"/>
            <a:chOff x="4734" y="3198"/>
            <a:chExt cx="960" cy="1080"/>
          </a:xfrm>
        </p:grpSpPr>
        <p:sp>
          <p:nvSpPr>
            <p:cNvPr id="2057" name="Freeform 6"/>
            <p:cNvSpPr/>
            <p:nvPr/>
          </p:nvSpPr>
          <p:spPr>
            <a:xfrm>
              <a:off x="4734" y="3942"/>
              <a:ext cx="960" cy="336"/>
            </a:xfrm>
            <a:custGeom>
              <a:avLst/>
              <a:gdLst>
                <a:gd name="txL" fmla="*/ 0 w 1453"/>
                <a:gd name="txT" fmla="*/ 0 h 374"/>
                <a:gd name="txR" fmla="*/ 1453 w 1453"/>
                <a:gd name="txB" fmla="*/ 374 h 374"/>
              </a:gdLst>
              <a:ahLst/>
              <a:cxnLst>
                <a:cxn ang="0">
                  <a:pos x="124" y="5"/>
                </a:cxn>
                <a:cxn ang="0">
                  <a:pos x="102" y="12"/>
                </a:cxn>
                <a:cxn ang="0">
                  <a:pos x="81" y="42"/>
                </a:cxn>
                <a:cxn ang="0">
                  <a:pos x="58" y="66"/>
                </a:cxn>
                <a:cxn ang="0">
                  <a:pos x="36" y="72"/>
                </a:cxn>
                <a:cxn ang="0">
                  <a:pos x="15" y="84"/>
                </a:cxn>
                <a:cxn ang="0">
                  <a:pos x="0" y="114"/>
                </a:cxn>
                <a:cxn ang="0">
                  <a:pos x="0" y="150"/>
                </a:cxn>
                <a:cxn ang="0">
                  <a:pos x="7" y="187"/>
                </a:cxn>
                <a:cxn ang="0">
                  <a:pos x="29" y="192"/>
                </a:cxn>
                <a:cxn ang="0">
                  <a:pos x="51" y="180"/>
                </a:cxn>
                <a:cxn ang="0">
                  <a:pos x="69" y="192"/>
                </a:cxn>
                <a:cxn ang="0">
                  <a:pos x="88" y="228"/>
                </a:cxn>
                <a:cxn ang="0">
                  <a:pos x="110" y="252"/>
                </a:cxn>
                <a:cxn ang="0">
                  <a:pos x="135" y="252"/>
                </a:cxn>
                <a:cxn ang="0">
                  <a:pos x="158" y="246"/>
                </a:cxn>
                <a:cxn ang="0">
                  <a:pos x="180" y="265"/>
                </a:cxn>
                <a:cxn ang="0">
                  <a:pos x="202" y="288"/>
                </a:cxn>
                <a:cxn ang="0">
                  <a:pos x="234" y="295"/>
                </a:cxn>
                <a:cxn ang="0">
                  <a:pos x="285" y="295"/>
                </a:cxn>
                <a:cxn ang="0">
                  <a:pos x="307" y="288"/>
                </a:cxn>
                <a:cxn ang="0">
                  <a:pos x="330" y="282"/>
                </a:cxn>
                <a:cxn ang="0">
                  <a:pos x="351" y="270"/>
                </a:cxn>
                <a:cxn ang="0">
                  <a:pos x="373" y="265"/>
                </a:cxn>
                <a:cxn ang="0">
                  <a:pos x="396" y="270"/>
                </a:cxn>
                <a:cxn ang="0">
                  <a:pos x="418" y="282"/>
                </a:cxn>
                <a:cxn ang="0">
                  <a:pos x="454" y="295"/>
                </a:cxn>
                <a:cxn ang="0">
                  <a:pos x="495" y="295"/>
                </a:cxn>
                <a:cxn ang="0">
                  <a:pos x="531" y="288"/>
                </a:cxn>
                <a:cxn ang="0">
                  <a:pos x="553" y="265"/>
                </a:cxn>
                <a:cxn ang="0">
                  <a:pos x="578" y="241"/>
                </a:cxn>
                <a:cxn ang="0">
                  <a:pos x="601" y="228"/>
                </a:cxn>
                <a:cxn ang="0">
                  <a:pos x="622" y="222"/>
                </a:cxn>
                <a:cxn ang="0">
                  <a:pos x="630" y="205"/>
                </a:cxn>
                <a:cxn ang="0">
                  <a:pos x="618" y="168"/>
                </a:cxn>
                <a:cxn ang="0">
                  <a:pos x="630" y="132"/>
                </a:cxn>
                <a:cxn ang="0">
                  <a:pos x="630" y="96"/>
                </a:cxn>
                <a:cxn ang="0">
                  <a:pos x="611" y="66"/>
                </a:cxn>
                <a:cxn ang="0">
                  <a:pos x="590" y="66"/>
                </a:cxn>
                <a:cxn ang="0">
                  <a:pos x="568" y="66"/>
                </a:cxn>
                <a:cxn ang="0">
                  <a:pos x="546" y="59"/>
                </a:cxn>
                <a:cxn ang="0">
                  <a:pos x="524" y="54"/>
                </a:cxn>
                <a:cxn ang="0">
                  <a:pos x="502" y="59"/>
                </a:cxn>
                <a:cxn ang="0">
                  <a:pos x="483" y="48"/>
                </a:cxn>
                <a:cxn ang="0">
                  <a:pos x="461" y="24"/>
                </a:cxn>
                <a:cxn ang="0">
                  <a:pos x="439" y="18"/>
                </a:cxn>
                <a:cxn ang="0">
                  <a:pos x="414" y="5"/>
                </a:cxn>
                <a:cxn ang="0">
                  <a:pos x="392" y="18"/>
                </a:cxn>
                <a:cxn ang="0">
                  <a:pos x="370" y="24"/>
                </a:cxn>
                <a:cxn ang="0">
                  <a:pos x="348" y="24"/>
                </a:cxn>
                <a:cxn ang="0">
                  <a:pos x="326" y="18"/>
                </a:cxn>
                <a:cxn ang="0">
                  <a:pos x="304" y="5"/>
                </a:cxn>
                <a:cxn ang="0">
                  <a:pos x="282" y="5"/>
                </a:cxn>
                <a:cxn ang="0">
                  <a:pos x="260" y="18"/>
                </a:cxn>
                <a:cxn ang="0">
                  <a:pos x="238" y="24"/>
                </a:cxn>
                <a:cxn ang="0">
                  <a:pos x="212" y="5"/>
                </a:cxn>
                <a:cxn ang="0">
                  <a:pos x="190" y="0"/>
                </a:cxn>
                <a:cxn ang="0">
                  <a:pos x="168" y="0"/>
                </a:cxn>
                <a:cxn ang="0">
                  <a:pos x="139" y="10"/>
                </a:cxn>
                <a:cxn ang="0">
                  <a:pos x="117" y="48"/>
                </a:cxn>
                <a:cxn ang="0">
                  <a:pos x="102" y="59"/>
                </a:cxn>
                <a:cxn ang="0">
                  <a:pos x="94" y="46"/>
                </a:cxn>
              </a:cxnLst>
              <a:rect l="txL" t="txT" r="txR" b="txB"/>
              <a:pathLst>
                <a:path w="1453" h="374">
                  <a:moveTo>
                    <a:pt x="319" y="12"/>
                  </a:moveTo>
                  <a:lnTo>
                    <a:pt x="285" y="7"/>
                  </a:lnTo>
                  <a:lnTo>
                    <a:pt x="260" y="7"/>
                  </a:lnTo>
                  <a:lnTo>
                    <a:pt x="234" y="15"/>
                  </a:lnTo>
                  <a:lnTo>
                    <a:pt x="209" y="37"/>
                  </a:lnTo>
                  <a:lnTo>
                    <a:pt x="184" y="52"/>
                  </a:lnTo>
                  <a:lnTo>
                    <a:pt x="159" y="67"/>
                  </a:lnTo>
                  <a:lnTo>
                    <a:pt x="133" y="82"/>
                  </a:lnTo>
                  <a:lnTo>
                    <a:pt x="109" y="89"/>
                  </a:lnTo>
                  <a:lnTo>
                    <a:pt x="83" y="89"/>
                  </a:lnTo>
                  <a:lnTo>
                    <a:pt x="58" y="89"/>
                  </a:lnTo>
                  <a:lnTo>
                    <a:pt x="34" y="104"/>
                  </a:lnTo>
                  <a:lnTo>
                    <a:pt x="8" y="119"/>
                  </a:lnTo>
                  <a:lnTo>
                    <a:pt x="0" y="141"/>
                  </a:lnTo>
                  <a:lnTo>
                    <a:pt x="0" y="164"/>
                  </a:lnTo>
                  <a:lnTo>
                    <a:pt x="0" y="186"/>
                  </a:lnTo>
                  <a:lnTo>
                    <a:pt x="8" y="208"/>
                  </a:lnTo>
                  <a:lnTo>
                    <a:pt x="17" y="231"/>
                  </a:lnTo>
                  <a:lnTo>
                    <a:pt x="42" y="231"/>
                  </a:lnTo>
                  <a:lnTo>
                    <a:pt x="66" y="238"/>
                  </a:lnTo>
                  <a:lnTo>
                    <a:pt x="92" y="238"/>
                  </a:lnTo>
                  <a:lnTo>
                    <a:pt x="117" y="223"/>
                  </a:lnTo>
                  <a:lnTo>
                    <a:pt x="142" y="216"/>
                  </a:lnTo>
                  <a:lnTo>
                    <a:pt x="159" y="238"/>
                  </a:lnTo>
                  <a:lnTo>
                    <a:pt x="176" y="261"/>
                  </a:lnTo>
                  <a:lnTo>
                    <a:pt x="201" y="283"/>
                  </a:lnTo>
                  <a:lnTo>
                    <a:pt x="226" y="298"/>
                  </a:lnTo>
                  <a:lnTo>
                    <a:pt x="251" y="313"/>
                  </a:lnTo>
                  <a:lnTo>
                    <a:pt x="285" y="321"/>
                  </a:lnTo>
                  <a:lnTo>
                    <a:pt x="310" y="313"/>
                  </a:lnTo>
                  <a:lnTo>
                    <a:pt x="335" y="305"/>
                  </a:lnTo>
                  <a:lnTo>
                    <a:pt x="361" y="305"/>
                  </a:lnTo>
                  <a:lnTo>
                    <a:pt x="385" y="313"/>
                  </a:lnTo>
                  <a:lnTo>
                    <a:pt x="411" y="328"/>
                  </a:lnTo>
                  <a:lnTo>
                    <a:pt x="436" y="335"/>
                  </a:lnTo>
                  <a:lnTo>
                    <a:pt x="461" y="357"/>
                  </a:lnTo>
                  <a:lnTo>
                    <a:pt x="486" y="365"/>
                  </a:lnTo>
                  <a:lnTo>
                    <a:pt x="536" y="365"/>
                  </a:lnTo>
                  <a:lnTo>
                    <a:pt x="587" y="365"/>
                  </a:lnTo>
                  <a:lnTo>
                    <a:pt x="654" y="365"/>
                  </a:lnTo>
                  <a:lnTo>
                    <a:pt x="680" y="365"/>
                  </a:lnTo>
                  <a:lnTo>
                    <a:pt x="704" y="357"/>
                  </a:lnTo>
                  <a:lnTo>
                    <a:pt x="730" y="357"/>
                  </a:lnTo>
                  <a:lnTo>
                    <a:pt x="755" y="350"/>
                  </a:lnTo>
                  <a:lnTo>
                    <a:pt x="780" y="342"/>
                  </a:lnTo>
                  <a:lnTo>
                    <a:pt x="805" y="335"/>
                  </a:lnTo>
                  <a:lnTo>
                    <a:pt x="831" y="328"/>
                  </a:lnTo>
                  <a:lnTo>
                    <a:pt x="855" y="328"/>
                  </a:lnTo>
                  <a:lnTo>
                    <a:pt x="881" y="335"/>
                  </a:lnTo>
                  <a:lnTo>
                    <a:pt x="906" y="335"/>
                  </a:lnTo>
                  <a:lnTo>
                    <a:pt x="931" y="342"/>
                  </a:lnTo>
                  <a:lnTo>
                    <a:pt x="956" y="350"/>
                  </a:lnTo>
                  <a:lnTo>
                    <a:pt x="990" y="365"/>
                  </a:lnTo>
                  <a:lnTo>
                    <a:pt x="1040" y="365"/>
                  </a:lnTo>
                  <a:lnTo>
                    <a:pt x="1107" y="373"/>
                  </a:lnTo>
                  <a:lnTo>
                    <a:pt x="1133" y="365"/>
                  </a:lnTo>
                  <a:lnTo>
                    <a:pt x="1183" y="365"/>
                  </a:lnTo>
                  <a:lnTo>
                    <a:pt x="1217" y="357"/>
                  </a:lnTo>
                  <a:lnTo>
                    <a:pt x="1241" y="335"/>
                  </a:lnTo>
                  <a:lnTo>
                    <a:pt x="1267" y="328"/>
                  </a:lnTo>
                  <a:lnTo>
                    <a:pt x="1301" y="313"/>
                  </a:lnTo>
                  <a:lnTo>
                    <a:pt x="1325" y="298"/>
                  </a:lnTo>
                  <a:lnTo>
                    <a:pt x="1351" y="290"/>
                  </a:lnTo>
                  <a:lnTo>
                    <a:pt x="1376" y="283"/>
                  </a:lnTo>
                  <a:lnTo>
                    <a:pt x="1400" y="275"/>
                  </a:lnTo>
                  <a:lnTo>
                    <a:pt x="1426" y="275"/>
                  </a:lnTo>
                  <a:lnTo>
                    <a:pt x="1452" y="275"/>
                  </a:lnTo>
                  <a:lnTo>
                    <a:pt x="1443" y="254"/>
                  </a:lnTo>
                  <a:lnTo>
                    <a:pt x="1426" y="231"/>
                  </a:lnTo>
                  <a:lnTo>
                    <a:pt x="1417" y="208"/>
                  </a:lnTo>
                  <a:lnTo>
                    <a:pt x="1426" y="186"/>
                  </a:lnTo>
                  <a:lnTo>
                    <a:pt x="1443" y="164"/>
                  </a:lnTo>
                  <a:lnTo>
                    <a:pt x="1452" y="141"/>
                  </a:lnTo>
                  <a:lnTo>
                    <a:pt x="1443" y="119"/>
                  </a:lnTo>
                  <a:lnTo>
                    <a:pt x="1426" y="97"/>
                  </a:lnTo>
                  <a:lnTo>
                    <a:pt x="1400" y="82"/>
                  </a:lnTo>
                  <a:lnTo>
                    <a:pt x="1376" y="82"/>
                  </a:lnTo>
                  <a:lnTo>
                    <a:pt x="1351" y="82"/>
                  </a:lnTo>
                  <a:lnTo>
                    <a:pt x="1325" y="82"/>
                  </a:lnTo>
                  <a:lnTo>
                    <a:pt x="1301" y="82"/>
                  </a:lnTo>
                  <a:lnTo>
                    <a:pt x="1275" y="82"/>
                  </a:lnTo>
                  <a:lnTo>
                    <a:pt x="1250" y="74"/>
                  </a:lnTo>
                  <a:lnTo>
                    <a:pt x="1225" y="67"/>
                  </a:lnTo>
                  <a:lnTo>
                    <a:pt x="1200" y="67"/>
                  </a:lnTo>
                  <a:lnTo>
                    <a:pt x="1174" y="67"/>
                  </a:lnTo>
                  <a:lnTo>
                    <a:pt x="1150" y="74"/>
                  </a:lnTo>
                  <a:lnTo>
                    <a:pt x="1124" y="82"/>
                  </a:lnTo>
                  <a:lnTo>
                    <a:pt x="1107" y="59"/>
                  </a:lnTo>
                  <a:lnTo>
                    <a:pt x="1082" y="45"/>
                  </a:lnTo>
                  <a:lnTo>
                    <a:pt x="1057" y="30"/>
                  </a:lnTo>
                  <a:lnTo>
                    <a:pt x="1032" y="30"/>
                  </a:lnTo>
                  <a:lnTo>
                    <a:pt x="1006" y="22"/>
                  </a:lnTo>
                  <a:lnTo>
                    <a:pt x="973" y="15"/>
                  </a:lnTo>
                  <a:lnTo>
                    <a:pt x="948" y="7"/>
                  </a:lnTo>
                  <a:lnTo>
                    <a:pt x="922" y="7"/>
                  </a:lnTo>
                  <a:lnTo>
                    <a:pt x="898" y="22"/>
                  </a:lnTo>
                  <a:lnTo>
                    <a:pt x="872" y="30"/>
                  </a:lnTo>
                  <a:lnTo>
                    <a:pt x="847" y="30"/>
                  </a:lnTo>
                  <a:lnTo>
                    <a:pt x="822" y="30"/>
                  </a:lnTo>
                  <a:lnTo>
                    <a:pt x="797" y="30"/>
                  </a:lnTo>
                  <a:lnTo>
                    <a:pt x="771" y="30"/>
                  </a:lnTo>
                  <a:lnTo>
                    <a:pt x="747" y="22"/>
                  </a:lnTo>
                  <a:lnTo>
                    <a:pt x="721" y="15"/>
                  </a:lnTo>
                  <a:lnTo>
                    <a:pt x="696" y="7"/>
                  </a:lnTo>
                  <a:lnTo>
                    <a:pt x="671" y="7"/>
                  </a:lnTo>
                  <a:lnTo>
                    <a:pt x="646" y="7"/>
                  </a:lnTo>
                  <a:lnTo>
                    <a:pt x="620" y="7"/>
                  </a:lnTo>
                  <a:lnTo>
                    <a:pt x="596" y="22"/>
                  </a:lnTo>
                  <a:lnTo>
                    <a:pt x="570" y="30"/>
                  </a:lnTo>
                  <a:lnTo>
                    <a:pt x="545" y="30"/>
                  </a:lnTo>
                  <a:lnTo>
                    <a:pt x="520" y="22"/>
                  </a:lnTo>
                  <a:lnTo>
                    <a:pt x="486" y="7"/>
                  </a:lnTo>
                  <a:lnTo>
                    <a:pt x="461" y="7"/>
                  </a:lnTo>
                  <a:lnTo>
                    <a:pt x="436" y="0"/>
                  </a:lnTo>
                  <a:lnTo>
                    <a:pt x="411" y="0"/>
                  </a:lnTo>
                  <a:lnTo>
                    <a:pt x="385" y="0"/>
                  </a:lnTo>
                  <a:lnTo>
                    <a:pt x="361" y="7"/>
                  </a:lnTo>
                  <a:lnTo>
                    <a:pt x="319" y="12"/>
                  </a:lnTo>
                  <a:lnTo>
                    <a:pt x="293" y="45"/>
                  </a:lnTo>
                  <a:lnTo>
                    <a:pt x="268" y="59"/>
                  </a:lnTo>
                  <a:lnTo>
                    <a:pt x="260" y="82"/>
                  </a:lnTo>
                  <a:lnTo>
                    <a:pt x="234" y="74"/>
                  </a:lnTo>
                  <a:lnTo>
                    <a:pt x="209" y="67"/>
                  </a:lnTo>
                  <a:lnTo>
                    <a:pt x="217" y="57"/>
                  </a:lnTo>
                </a:path>
              </a:pathLst>
            </a:custGeom>
            <a:gradFill rotWithShape="0">
              <a:gsLst>
                <a:gs pos="0">
                  <a:srgbClr val="F5EACB">
                    <a:alpha val="100000"/>
                  </a:srgbClr>
                </a:gs>
                <a:gs pos="100000">
                  <a:srgbClr val="CC9900">
                    <a:alpha val="100000"/>
                  </a:srgbClr>
                </a:gs>
              </a:gsLst>
              <a:lin ang="5400000" scaled="1"/>
              <a:tileRect/>
            </a:gradFill>
            <a:ln w="12700" cap="rnd" cmpd="sng">
              <a:solidFill>
                <a:srgbClr val="996633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8" name="Group 7"/>
            <p:cNvGrpSpPr/>
            <p:nvPr/>
          </p:nvGrpSpPr>
          <p:grpSpPr>
            <a:xfrm>
              <a:off x="4800" y="3198"/>
              <a:ext cx="864" cy="1008"/>
              <a:chOff x="0" y="3182"/>
              <a:chExt cx="808" cy="998"/>
            </a:xfrm>
          </p:grpSpPr>
          <p:grpSp>
            <p:nvGrpSpPr>
              <p:cNvPr id="2066" name="Group 8"/>
              <p:cNvGrpSpPr/>
              <p:nvPr/>
            </p:nvGrpSpPr>
            <p:grpSpPr>
              <a:xfrm>
                <a:off x="0" y="3182"/>
                <a:ext cx="506" cy="927"/>
                <a:chOff x="1685" y="1023"/>
                <a:chExt cx="506" cy="927"/>
              </a:xfrm>
            </p:grpSpPr>
            <p:sp>
              <p:nvSpPr>
                <p:cNvPr id="2079" name="Freeform 9"/>
                <p:cNvSpPr/>
                <p:nvPr/>
              </p:nvSpPr>
              <p:spPr>
                <a:xfrm>
                  <a:off x="1733" y="1329"/>
                  <a:ext cx="76" cy="621"/>
                </a:xfrm>
                <a:custGeom>
                  <a:avLst/>
                  <a:gdLst>
                    <a:gd name="txL" fmla="*/ 0 w 76"/>
                    <a:gd name="txT" fmla="*/ 0 h 621"/>
                    <a:gd name="txR" fmla="*/ 76 w 76"/>
                    <a:gd name="txB" fmla="*/ 621 h 621"/>
                  </a:gdLst>
                  <a:ahLst/>
                  <a:cxnLst>
                    <a:cxn ang="0">
                      <a:pos x="0" y="54"/>
                    </a:cxn>
                    <a:cxn ang="0">
                      <a:pos x="11" y="269"/>
                    </a:cxn>
                    <a:cxn ang="0">
                      <a:pos x="22" y="442"/>
                    </a:cxn>
                    <a:cxn ang="0">
                      <a:pos x="30" y="570"/>
                    </a:cxn>
                    <a:cxn ang="0">
                      <a:pos x="28" y="620"/>
                    </a:cxn>
                    <a:cxn ang="0">
                      <a:pos x="44" y="620"/>
                    </a:cxn>
                    <a:cxn ang="0">
                      <a:pos x="49" y="546"/>
                    </a:cxn>
                    <a:cxn ang="0">
                      <a:pos x="52" y="434"/>
                    </a:cxn>
                    <a:cxn ang="0">
                      <a:pos x="58" y="329"/>
                    </a:cxn>
                    <a:cxn ang="0">
                      <a:pos x="61" y="250"/>
                    </a:cxn>
                    <a:cxn ang="0">
                      <a:pos x="67" y="135"/>
                    </a:cxn>
                    <a:cxn ang="0">
                      <a:pos x="75" y="36"/>
                    </a:cxn>
                    <a:cxn ang="0">
                      <a:pos x="70" y="11"/>
                    </a:cxn>
                    <a:cxn ang="0">
                      <a:pos x="62" y="0"/>
                    </a:cxn>
                    <a:cxn ang="0">
                      <a:pos x="53" y="121"/>
                    </a:cxn>
                    <a:cxn ang="0">
                      <a:pos x="45" y="224"/>
                    </a:cxn>
                    <a:cxn ang="0">
                      <a:pos x="43" y="305"/>
                    </a:cxn>
                    <a:cxn ang="0">
                      <a:pos x="40" y="390"/>
                    </a:cxn>
                    <a:cxn ang="0">
                      <a:pos x="34" y="475"/>
                    </a:cxn>
                    <a:cxn ang="0">
                      <a:pos x="25" y="327"/>
                    </a:cxn>
                    <a:cxn ang="0">
                      <a:pos x="15" y="187"/>
                    </a:cxn>
                    <a:cxn ang="0">
                      <a:pos x="0" y="54"/>
                    </a:cxn>
                  </a:cxnLst>
                  <a:rect l="txL" t="txT" r="txR" b="txB"/>
                  <a:pathLst>
                    <a:path w="76" h="621">
                      <a:moveTo>
                        <a:pt x="0" y="54"/>
                      </a:moveTo>
                      <a:lnTo>
                        <a:pt x="11" y="269"/>
                      </a:lnTo>
                      <a:lnTo>
                        <a:pt x="22" y="442"/>
                      </a:lnTo>
                      <a:lnTo>
                        <a:pt x="30" y="570"/>
                      </a:lnTo>
                      <a:lnTo>
                        <a:pt x="28" y="620"/>
                      </a:lnTo>
                      <a:lnTo>
                        <a:pt x="44" y="620"/>
                      </a:lnTo>
                      <a:lnTo>
                        <a:pt x="49" y="546"/>
                      </a:lnTo>
                      <a:lnTo>
                        <a:pt x="52" y="434"/>
                      </a:lnTo>
                      <a:lnTo>
                        <a:pt x="58" y="329"/>
                      </a:lnTo>
                      <a:lnTo>
                        <a:pt x="61" y="250"/>
                      </a:lnTo>
                      <a:lnTo>
                        <a:pt x="67" y="135"/>
                      </a:lnTo>
                      <a:lnTo>
                        <a:pt x="75" y="36"/>
                      </a:lnTo>
                      <a:lnTo>
                        <a:pt x="70" y="11"/>
                      </a:lnTo>
                      <a:lnTo>
                        <a:pt x="62" y="0"/>
                      </a:lnTo>
                      <a:lnTo>
                        <a:pt x="53" y="121"/>
                      </a:lnTo>
                      <a:lnTo>
                        <a:pt x="45" y="224"/>
                      </a:lnTo>
                      <a:lnTo>
                        <a:pt x="43" y="305"/>
                      </a:lnTo>
                      <a:lnTo>
                        <a:pt x="40" y="390"/>
                      </a:lnTo>
                      <a:lnTo>
                        <a:pt x="34" y="475"/>
                      </a:lnTo>
                      <a:lnTo>
                        <a:pt x="25" y="327"/>
                      </a:lnTo>
                      <a:lnTo>
                        <a:pt x="15" y="187"/>
                      </a:lnTo>
                      <a:lnTo>
                        <a:pt x="0" y="54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0" name="Freeform 10"/>
                <p:cNvSpPr/>
                <p:nvPr/>
              </p:nvSpPr>
              <p:spPr>
                <a:xfrm>
                  <a:off x="1790" y="1583"/>
                  <a:ext cx="120" cy="349"/>
                </a:xfrm>
                <a:custGeom>
                  <a:avLst/>
                  <a:gdLst>
                    <a:gd name="txL" fmla="*/ 0 w 120"/>
                    <a:gd name="txT" fmla="*/ 0 h 349"/>
                    <a:gd name="txR" fmla="*/ 120 w 120"/>
                    <a:gd name="txB" fmla="*/ 349 h 349"/>
                  </a:gdLst>
                  <a:ahLst/>
                  <a:cxnLst>
                    <a:cxn ang="0">
                      <a:pos x="0" y="161"/>
                    </a:cxn>
                    <a:cxn ang="0">
                      <a:pos x="10" y="232"/>
                    </a:cxn>
                    <a:cxn ang="0">
                      <a:pos x="20" y="289"/>
                    </a:cxn>
                    <a:cxn ang="0">
                      <a:pos x="26" y="331"/>
                    </a:cxn>
                    <a:cxn ang="0">
                      <a:pos x="25" y="348"/>
                    </a:cxn>
                    <a:cxn ang="0">
                      <a:pos x="39" y="348"/>
                    </a:cxn>
                    <a:cxn ang="0">
                      <a:pos x="43" y="323"/>
                    </a:cxn>
                    <a:cxn ang="0">
                      <a:pos x="45" y="286"/>
                    </a:cxn>
                    <a:cxn ang="0">
                      <a:pos x="51" y="252"/>
                    </a:cxn>
                    <a:cxn ang="0">
                      <a:pos x="54" y="226"/>
                    </a:cxn>
                    <a:cxn ang="0">
                      <a:pos x="59" y="188"/>
                    </a:cxn>
                    <a:cxn ang="0">
                      <a:pos x="66" y="156"/>
                    </a:cxn>
                    <a:cxn ang="0">
                      <a:pos x="71" y="127"/>
                    </a:cxn>
                    <a:cxn ang="0">
                      <a:pos x="77" y="96"/>
                    </a:cxn>
                    <a:cxn ang="0">
                      <a:pos x="86" y="66"/>
                    </a:cxn>
                    <a:cxn ang="0">
                      <a:pos x="96" y="40"/>
                    </a:cxn>
                    <a:cxn ang="0">
                      <a:pos x="113" y="15"/>
                    </a:cxn>
                    <a:cxn ang="0">
                      <a:pos x="119" y="5"/>
                    </a:cxn>
                    <a:cxn ang="0">
                      <a:pos x="112" y="0"/>
                    </a:cxn>
                    <a:cxn ang="0">
                      <a:pos x="101" y="10"/>
                    </a:cxn>
                    <a:cxn ang="0">
                      <a:pos x="86" y="33"/>
                    </a:cxn>
                    <a:cxn ang="0">
                      <a:pos x="75" y="57"/>
                    </a:cxn>
                    <a:cxn ang="0">
                      <a:pos x="66" y="81"/>
                    </a:cxn>
                    <a:cxn ang="0">
                      <a:pos x="60" y="113"/>
                    </a:cxn>
                    <a:cxn ang="0">
                      <a:pos x="55" y="144"/>
                    </a:cxn>
                    <a:cxn ang="0">
                      <a:pos x="47" y="184"/>
                    </a:cxn>
                    <a:cxn ang="0">
                      <a:pos x="40" y="217"/>
                    </a:cxn>
                    <a:cxn ang="0">
                      <a:pos x="37" y="244"/>
                    </a:cxn>
                    <a:cxn ang="0">
                      <a:pos x="36" y="272"/>
                    </a:cxn>
                    <a:cxn ang="0">
                      <a:pos x="30" y="300"/>
                    </a:cxn>
                    <a:cxn ang="0">
                      <a:pos x="22" y="251"/>
                    </a:cxn>
                    <a:cxn ang="0">
                      <a:pos x="13" y="205"/>
                    </a:cxn>
                    <a:cxn ang="0">
                      <a:pos x="0" y="161"/>
                    </a:cxn>
                  </a:cxnLst>
                  <a:rect l="txL" t="txT" r="txR" b="txB"/>
                  <a:pathLst>
                    <a:path w="120" h="349">
                      <a:moveTo>
                        <a:pt x="0" y="161"/>
                      </a:moveTo>
                      <a:lnTo>
                        <a:pt x="10" y="232"/>
                      </a:lnTo>
                      <a:lnTo>
                        <a:pt x="20" y="289"/>
                      </a:lnTo>
                      <a:lnTo>
                        <a:pt x="26" y="331"/>
                      </a:lnTo>
                      <a:lnTo>
                        <a:pt x="25" y="348"/>
                      </a:lnTo>
                      <a:lnTo>
                        <a:pt x="39" y="348"/>
                      </a:lnTo>
                      <a:lnTo>
                        <a:pt x="43" y="323"/>
                      </a:lnTo>
                      <a:lnTo>
                        <a:pt x="45" y="286"/>
                      </a:lnTo>
                      <a:lnTo>
                        <a:pt x="51" y="252"/>
                      </a:lnTo>
                      <a:lnTo>
                        <a:pt x="54" y="226"/>
                      </a:lnTo>
                      <a:lnTo>
                        <a:pt x="59" y="188"/>
                      </a:lnTo>
                      <a:lnTo>
                        <a:pt x="66" y="156"/>
                      </a:lnTo>
                      <a:lnTo>
                        <a:pt x="71" y="127"/>
                      </a:lnTo>
                      <a:lnTo>
                        <a:pt x="77" y="96"/>
                      </a:lnTo>
                      <a:lnTo>
                        <a:pt x="86" y="66"/>
                      </a:lnTo>
                      <a:lnTo>
                        <a:pt x="96" y="40"/>
                      </a:lnTo>
                      <a:lnTo>
                        <a:pt x="113" y="15"/>
                      </a:lnTo>
                      <a:lnTo>
                        <a:pt x="119" y="5"/>
                      </a:lnTo>
                      <a:lnTo>
                        <a:pt x="112" y="0"/>
                      </a:lnTo>
                      <a:lnTo>
                        <a:pt x="101" y="10"/>
                      </a:lnTo>
                      <a:lnTo>
                        <a:pt x="86" y="33"/>
                      </a:lnTo>
                      <a:lnTo>
                        <a:pt x="75" y="57"/>
                      </a:lnTo>
                      <a:lnTo>
                        <a:pt x="66" y="81"/>
                      </a:lnTo>
                      <a:lnTo>
                        <a:pt x="60" y="113"/>
                      </a:lnTo>
                      <a:lnTo>
                        <a:pt x="55" y="144"/>
                      </a:lnTo>
                      <a:lnTo>
                        <a:pt x="47" y="184"/>
                      </a:lnTo>
                      <a:lnTo>
                        <a:pt x="40" y="217"/>
                      </a:lnTo>
                      <a:lnTo>
                        <a:pt x="37" y="244"/>
                      </a:lnTo>
                      <a:lnTo>
                        <a:pt x="36" y="272"/>
                      </a:lnTo>
                      <a:lnTo>
                        <a:pt x="30" y="300"/>
                      </a:lnTo>
                      <a:lnTo>
                        <a:pt x="22" y="251"/>
                      </a:lnTo>
                      <a:lnTo>
                        <a:pt x="13" y="205"/>
                      </a:lnTo>
                      <a:lnTo>
                        <a:pt x="0" y="161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1" name="Freeform 11"/>
                <p:cNvSpPr/>
                <p:nvPr/>
              </p:nvSpPr>
              <p:spPr>
                <a:xfrm>
                  <a:off x="1685" y="1239"/>
                  <a:ext cx="266" cy="391"/>
                </a:xfrm>
                <a:custGeom>
                  <a:avLst/>
                  <a:gdLst>
                    <a:gd name="txL" fmla="*/ 0 w 266"/>
                    <a:gd name="txT" fmla="*/ 0 h 391"/>
                    <a:gd name="txR" fmla="*/ 266 w 266"/>
                    <a:gd name="txB" fmla="*/ 391 h 391"/>
                  </a:gdLst>
                  <a:ahLst/>
                  <a:cxnLst>
                    <a:cxn ang="0">
                      <a:pos x="107" y="123"/>
                    </a:cxn>
                    <a:cxn ang="0">
                      <a:pos x="116" y="135"/>
                    </a:cxn>
                    <a:cxn ang="0">
                      <a:pos x="163" y="114"/>
                    </a:cxn>
                    <a:cxn ang="0">
                      <a:pos x="211" y="81"/>
                    </a:cxn>
                    <a:cxn ang="0">
                      <a:pos x="233" y="46"/>
                    </a:cxn>
                    <a:cxn ang="0">
                      <a:pos x="220" y="76"/>
                    </a:cxn>
                    <a:cxn ang="0">
                      <a:pos x="183" y="109"/>
                    </a:cxn>
                    <a:cxn ang="0">
                      <a:pos x="142" y="138"/>
                    </a:cxn>
                    <a:cxn ang="0">
                      <a:pos x="102" y="159"/>
                    </a:cxn>
                    <a:cxn ang="0">
                      <a:pos x="119" y="178"/>
                    </a:cxn>
                    <a:cxn ang="0">
                      <a:pos x="155" y="180"/>
                    </a:cxn>
                    <a:cxn ang="0">
                      <a:pos x="202" y="187"/>
                    </a:cxn>
                    <a:cxn ang="0">
                      <a:pos x="239" y="204"/>
                    </a:cxn>
                    <a:cxn ang="0">
                      <a:pos x="251" y="215"/>
                    </a:cxn>
                    <a:cxn ang="0">
                      <a:pos x="213" y="204"/>
                    </a:cxn>
                    <a:cxn ang="0">
                      <a:pos x="162" y="198"/>
                    </a:cxn>
                    <a:cxn ang="0">
                      <a:pos x="114" y="195"/>
                    </a:cxn>
                    <a:cxn ang="0">
                      <a:pos x="88" y="203"/>
                    </a:cxn>
                    <a:cxn ang="0">
                      <a:pos x="93" y="248"/>
                    </a:cxn>
                    <a:cxn ang="0">
                      <a:pos x="93" y="307"/>
                    </a:cxn>
                    <a:cxn ang="0">
                      <a:pos x="77" y="354"/>
                    </a:cxn>
                    <a:cxn ang="0">
                      <a:pos x="46" y="390"/>
                    </a:cxn>
                    <a:cxn ang="0">
                      <a:pos x="50" y="346"/>
                    </a:cxn>
                    <a:cxn ang="0">
                      <a:pos x="61" y="299"/>
                    </a:cxn>
                    <a:cxn ang="0">
                      <a:pos x="67" y="238"/>
                    </a:cxn>
                    <a:cxn ang="0">
                      <a:pos x="64" y="198"/>
                    </a:cxn>
                    <a:cxn ang="0">
                      <a:pos x="48" y="221"/>
                    </a:cxn>
                    <a:cxn ang="0">
                      <a:pos x="39" y="273"/>
                    </a:cxn>
                    <a:cxn ang="0">
                      <a:pos x="32" y="325"/>
                    </a:cxn>
                    <a:cxn ang="0">
                      <a:pos x="10" y="364"/>
                    </a:cxn>
                    <a:cxn ang="0">
                      <a:pos x="2" y="364"/>
                    </a:cxn>
                    <a:cxn ang="0">
                      <a:pos x="2" y="324"/>
                    </a:cxn>
                    <a:cxn ang="0">
                      <a:pos x="17" y="287"/>
                    </a:cxn>
                    <a:cxn ang="0">
                      <a:pos x="34" y="239"/>
                    </a:cxn>
                    <a:cxn ang="0">
                      <a:pos x="42" y="204"/>
                    </a:cxn>
                    <a:cxn ang="0">
                      <a:pos x="26" y="182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2" y="184"/>
                    </a:cxn>
                    <a:cxn ang="0">
                      <a:pos x="13" y="161"/>
                    </a:cxn>
                    <a:cxn ang="0">
                      <a:pos x="13" y="138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" y="105"/>
                    </a:cxn>
                    <a:cxn ang="0">
                      <a:pos x="24" y="122"/>
                    </a:cxn>
                    <a:cxn ang="0">
                      <a:pos x="53" y="157"/>
                    </a:cxn>
                    <a:cxn ang="0">
                      <a:pos x="55" y="130"/>
                    </a:cxn>
                    <a:cxn ang="0">
                      <a:pos x="24" y="91"/>
                    </a:cxn>
                    <a:cxn ang="0">
                      <a:pos x="2" y="65"/>
                    </a:cxn>
                    <a:cxn ang="0">
                      <a:pos x="2" y="65"/>
                    </a:cxn>
                    <a:cxn ang="0">
                      <a:pos x="2" y="48"/>
                    </a:cxn>
                    <a:cxn ang="0">
                      <a:pos x="30" y="87"/>
                    </a:cxn>
                    <a:cxn ang="0">
                      <a:pos x="61" y="138"/>
                    </a:cxn>
                    <a:cxn ang="0">
                      <a:pos x="80" y="127"/>
                    </a:cxn>
                    <a:cxn ang="0">
                      <a:pos x="106" y="87"/>
                    </a:cxn>
                    <a:cxn ang="0">
                      <a:pos x="139" y="39"/>
                    </a:cxn>
                    <a:cxn ang="0">
                      <a:pos x="165" y="6"/>
                    </a:cxn>
                    <a:cxn ang="0">
                      <a:pos x="163" y="29"/>
                    </a:cxn>
                    <a:cxn ang="0">
                      <a:pos x="137" y="76"/>
                    </a:cxn>
                  </a:cxnLst>
                  <a:rect l="txL" t="txT" r="txR" b="txB"/>
                  <a:pathLst>
                    <a:path w="266" h="391">
                      <a:moveTo>
                        <a:pt x="124" y="95"/>
                      </a:moveTo>
                      <a:lnTo>
                        <a:pt x="119" y="101"/>
                      </a:lnTo>
                      <a:lnTo>
                        <a:pt x="115" y="108"/>
                      </a:lnTo>
                      <a:lnTo>
                        <a:pt x="111" y="115"/>
                      </a:lnTo>
                      <a:lnTo>
                        <a:pt x="107" y="123"/>
                      </a:lnTo>
                      <a:lnTo>
                        <a:pt x="104" y="129"/>
                      </a:lnTo>
                      <a:lnTo>
                        <a:pt x="102" y="136"/>
                      </a:lnTo>
                      <a:lnTo>
                        <a:pt x="100" y="142"/>
                      </a:lnTo>
                      <a:lnTo>
                        <a:pt x="107" y="138"/>
                      </a:lnTo>
                      <a:lnTo>
                        <a:pt x="116" y="135"/>
                      </a:lnTo>
                      <a:lnTo>
                        <a:pt x="125" y="131"/>
                      </a:lnTo>
                      <a:lnTo>
                        <a:pt x="134" y="127"/>
                      </a:lnTo>
                      <a:lnTo>
                        <a:pt x="144" y="124"/>
                      </a:lnTo>
                      <a:lnTo>
                        <a:pt x="154" y="119"/>
                      </a:lnTo>
                      <a:lnTo>
                        <a:pt x="163" y="114"/>
                      </a:lnTo>
                      <a:lnTo>
                        <a:pt x="175" y="107"/>
                      </a:lnTo>
                      <a:lnTo>
                        <a:pt x="184" y="101"/>
                      </a:lnTo>
                      <a:lnTo>
                        <a:pt x="195" y="93"/>
                      </a:lnTo>
                      <a:lnTo>
                        <a:pt x="203" y="89"/>
                      </a:lnTo>
                      <a:lnTo>
                        <a:pt x="211" y="81"/>
                      </a:lnTo>
                      <a:lnTo>
                        <a:pt x="218" y="75"/>
                      </a:lnTo>
                      <a:lnTo>
                        <a:pt x="224" y="66"/>
                      </a:lnTo>
                      <a:lnTo>
                        <a:pt x="227" y="59"/>
                      </a:lnTo>
                      <a:lnTo>
                        <a:pt x="230" y="51"/>
                      </a:lnTo>
                      <a:lnTo>
                        <a:pt x="233" y="46"/>
                      </a:lnTo>
                      <a:lnTo>
                        <a:pt x="233" y="52"/>
                      </a:lnTo>
                      <a:lnTo>
                        <a:pt x="233" y="56"/>
                      </a:lnTo>
                      <a:lnTo>
                        <a:pt x="231" y="61"/>
                      </a:lnTo>
                      <a:lnTo>
                        <a:pt x="227" y="67"/>
                      </a:lnTo>
                      <a:lnTo>
                        <a:pt x="220" y="76"/>
                      </a:lnTo>
                      <a:lnTo>
                        <a:pt x="217" y="83"/>
                      </a:lnTo>
                      <a:lnTo>
                        <a:pt x="210" y="88"/>
                      </a:lnTo>
                      <a:lnTo>
                        <a:pt x="202" y="94"/>
                      </a:lnTo>
                      <a:lnTo>
                        <a:pt x="192" y="101"/>
                      </a:lnTo>
                      <a:lnTo>
                        <a:pt x="183" y="109"/>
                      </a:lnTo>
                      <a:lnTo>
                        <a:pt x="173" y="116"/>
                      </a:lnTo>
                      <a:lnTo>
                        <a:pt x="167" y="122"/>
                      </a:lnTo>
                      <a:lnTo>
                        <a:pt x="159" y="129"/>
                      </a:lnTo>
                      <a:lnTo>
                        <a:pt x="151" y="133"/>
                      </a:lnTo>
                      <a:lnTo>
                        <a:pt x="142" y="138"/>
                      </a:lnTo>
                      <a:lnTo>
                        <a:pt x="133" y="143"/>
                      </a:lnTo>
                      <a:lnTo>
                        <a:pt x="125" y="148"/>
                      </a:lnTo>
                      <a:lnTo>
                        <a:pt x="118" y="152"/>
                      </a:lnTo>
                      <a:lnTo>
                        <a:pt x="109" y="156"/>
                      </a:lnTo>
                      <a:lnTo>
                        <a:pt x="102" y="159"/>
                      </a:lnTo>
                      <a:lnTo>
                        <a:pt x="100" y="161"/>
                      </a:lnTo>
                      <a:lnTo>
                        <a:pt x="102" y="165"/>
                      </a:lnTo>
                      <a:lnTo>
                        <a:pt x="106" y="170"/>
                      </a:lnTo>
                      <a:lnTo>
                        <a:pt x="110" y="176"/>
                      </a:lnTo>
                      <a:lnTo>
                        <a:pt x="119" y="178"/>
                      </a:lnTo>
                      <a:lnTo>
                        <a:pt x="125" y="178"/>
                      </a:lnTo>
                      <a:lnTo>
                        <a:pt x="135" y="180"/>
                      </a:lnTo>
                      <a:lnTo>
                        <a:pt x="144" y="180"/>
                      </a:lnTo>
                      <a:lnTo>
                        <a:pt x="155" y="180"/>
                      </a:lnTo>
                      <a:lnTo>
                        <a:pt x="165" y="182"/>
                      </a:lnTo>
                      <a:lnTo>
                        <a:pt x="175" y="182"/>
                      </a:lnTo>
                      <a:lnTo>
                        <a:pt x="185" y="184"/>
                      </a:lnTo>
                      <a:lnTo>
                        <a:pt x="193" y="185"/>
                      </a:lnTo>
                      <a:lnTo>
                        <a:pt x="202" y="187"/>
                      </a:lnTo>
                      <a:lnTo>
                        <a:pt x="208" y="189"/>
                      </a:lnTo>
                      <a:lnTo>
                        <a:pt x="215" y="193"/>
                      </a:lnTo>
                      <a:lnTo>
                        <a:pt x="221" y="196"/>
                      </a:lnTo>
                      <a:lnTo>
                        <a:pt x="229" y="200"/>
                      </a:lnTo>
                      <a:lnTo>
                        <a:pt x="239" y="204"/>
                      </a:lnTo>
                      <a:lnTo>
                        <a:pt x="249" y="208"/>
                      </a:lnTo>
                      <a:lnTo>
                        <a:pt x="256" y="211"/>
                      </a:lnTo>
                      <a:lnTo>
                        <a:pt x="265" y="214"/>
                      </a:lnTo>
                      <a:lnTo>
                        <a:pt x="258" y="215"/>
                      </a:lnTo>
                      <a:lnTo>
                        <a:pt x="251" y="215"/>
                      </a:lnTo>
                      <a:lnTo>
                        <a:pt x="244" y="213"/>
                      </a:lnTo>
                      <a:lnTo>
                        <a:pt x="236" y="211"/>
                      </a:lnTo>
                      <a:lnTo>
                        <a:pt x="226" y="207"/>
                      </a:lnTo>
                      <a:lnTo>
                        <a:pt x="219" y="206"/>
                      </a:lnTo>
                      <a:lnTo>
                        <a:pt x="213" y="204"/>
                      </a:lnTo>
                      <a:lnTo>
                        <a:pt x="204" y="202"/>
                      </a:lnTo>
                      <a:lnTo>
                        <a:pt x="195" y="201"/>
                      </a:lnTo>
                      <a:lnTo>
                        <a:pt x="184" y="200"/>
                      </a:lnTo>
                      <a:lnTo>
                        <a:pt x="173" y="199"/>
                      </a:lnTo>
                      <a:lnTo>
                        <a:pt x="162" y="198"/>
                      </a:lnTo>
                      <a:lnTo>
                        <a:pt x="152" y="198"/>
                      </a:lnTo>
                      <a:lnTo>
                        <a:pt x="142" y="198"/>
                      </a:lnTo>
                      <a:lnTo>
                        <a:pt x="134" y="197"/>
                      </a:lnTo>
                      <a:lnTo>
                        <a:pt x="124" y="197"/>
                      </a:lnTo>
                      <a:lnTo>
                        <a:pt x="114" y="195"/>
                      </a:lnTo>
                      <a:lnTo>
                        <a:pt x="102" y="192"/>
                      </a:lnTo>
                      <a:lnTo>
                        <a:pt x="92" y="189"/>
                      </a:lnTo>
                      <a:lnTo>
                        <a:pt x="80" y="188"/>
                      </a:lnTo>
                      <a:lnTo>
                        <a:pt x="84" y="195"/>
                      </a:lnTo>
                      <a:lnTo>
                        <a:pt x="88" y="203"/>
                      </a:lnTo>
                      <a:lnTo>
                        <a:pt x="93" y="215"/>
                      </a:lnTo>
                      <a:lnTo>
                        <a:pt x="94" y="223"/>
                      </a:lnTo>
                      <a:lnTo>
                        <a:pt x="95" y="233"/>
                      </a:lnTo>
                      <a:lnTo>
                        <a:pt x="94" y="241"/>
                      </a:lnTo>
                      <a:lnTo>
                        <a:pt x="93" y="248"/>
                      </a:lnTo>
                      <a:lnTo>
                        <a:pt x="93" y="259"/>
                      </a:lnTo>
                      <a:lnTo>
                        <a:pt x="92" y="273"/>
                      </a:lnTo>
                      <a:lnTo>
                        <a:pt x="92" y="285"/>
                      </a:lnTo>
                      <a:lnTo>
                        <a:pt x="93" y="297"/>
                      </a:lnTo>
                      <a:lnTo>
                        <a:pt x="93" y="307"/>
                      </a:lnTo>
                      <a:lnTo>
                        <a:pt x="92" y="316"/>
                      </a:lnTo>
                      <a:lnTo>
                        <a:pt x="89" y="326"/>
                      </a:lnTo>
                      <a:lnTo>
                        <a:pt x="85" y="338"/>
                      </a:lnTo>
                      <a:lnTo>
                        <a:pt x="82" y="346"/>
                      </a:lnTo>
                      <a:lnTo>
                        <a:pt x="77" y="354"/>
                      </a:lnTo>
                      <a:lnTo>
                        <a:pt x="73" y="363"/>
                      </a:lnTo>
                      <a:lnTo>
                        <a:pt x="69" y="369"/>
                      </a:lnTo>
                      <a:lnTo>
                        <a:pt x="62" y="376"/>
                      </a:lnTo>
                      <a:lnTo>
                        <a:pt x="53" y="382"/>
                      </a:lnTo>
                      <a:lnTo>
                        <a:pt x="46" y="390"/>
                      </a:lnTo>
                      <a:lnTo>
                        <a:pt x="45" y="382"/>
                      </a:lnTo>
                      <a:lnTo>
                        <a:pt x="46" y="372"/>
                      </a:lnTo>
                      <a:lnTo>
                        <a:pt x="47" y="362"/>
                      </a:lnTo>
                      <a:lnTo>
                        <a:pt x="48" y="353"/>
                      </a:lnTo>
                      <a:lnTo>
                        <a:pt x="50" y="346"/>
                      </a:lnTo>
                      <a:lnTo>
                        <a:pt x="53" y="337"/>
                      </a:lnTo>
                      <a:lnTo>
                        <a:pt x="56" y="328"/>
                      </a:lnTo>
                      <a:lnTo>
                        <a:pt x="58" y="320"/>
                      </a:lnTo>
                      <a:lnTo>
                        <a:pt x="59" y="313"/>
                      </a:lnTo>
                      <a:lnTo>
                        <a:pt x="61" y="299"/>
                      </a:lnTo>
                      <a:lnTo>
                        <a:pt x="62" y="285"/>
                      </a:lnTo>
                      <a:lnTo>
                        <a:pt x="63" y="273"/>
                      </a:lnTo>
                      <a:lnTo>
                        <a:pt x="65" y="260"/>
                      </a:lnTo>
                      <a:lnTo>
                        <a:pt x="67" y="247"/>
                      </a:lnTo>
                      <a:lnTo>
                        <a:pt x="67" y="238"/>
                      </a:lnTo>
                      <a:lnTo>
                        <a:pt x="67" y="231"/>
                      </a:lnTo>
                      <a:lnTo>
                        <a:pt x="68" y="222"/>
                      </a:lnTo>
                      <a:lnTo>
                        <a:pt x="67" y="212"/>
                      </a:lnTo>
                      <a:lnTo>
                        <a:pt x="66" y="206"/>
                      </a:lnTo>
                      <a:lnTo>
                        <a:pt x="64" y="198"/>
                      </a:lnTo>
                      <a:lnTo>
                        <a:pt x="62" y="187"/>
                      </a:lnTo>
                      <a:lnTo>
                        <a:pt x="58" y="195"/>
                      </a:lnTo>
                      <a:lnTo>
                        <a:pt x="54" y="203"/>
                      </a:lnTo>
                      <a:lnTo>
                        <a:pt x="50" y="212"/>
                      </a:lnTo>
                      <a:lnTo>
                        <a:pt x="48" y="221"/>
                      </a:lnTo>
                      <a:lnTo>
                        <a:pt x="46" y="232"/>
                      </a:lnTo>
                      <a:lnTo>
                        <a:pt x="44" y="239"/>
                      </a:lnTo>
                      <a:lnTo>
                        <a:pt x="43" y="249"/>
                      </a:lnTo>
                      <a:lnTo>
                        <a:pt x="41" y="260"/>
                      </a:lnTo>
                      <a:lnTo>
                        <a:pt x="39" y="273"/>
                      </a:lnTo>
                      <a:lnTo>
                        <a:pt x="38" y="283"/>
                      </a:lnTo>
                      <a:lnTo>
                        <a:pt x="37" y="295"/>
                      </a:lnTo>
                      <a:lnTo>
                        <a:pt x="36" y="305"/>
                      </a:lnTo>
                      <a:lnTo>
                        <a:pt x="33" y="315"/>
                      </a:lnTo>
                      <a:lnTo>
                        <a:pt x="32" y="325"/>
                      </a:lnTo>
                      <a:lnTo>
                        <a:pt x="30" y="333"/>
                      </a:lnTo>
                      <a:lnTo>
                        <a:pt x="26" y="340"/>
                      </a:lnTo>
                      <a:lnTo>
                        <a:pt x="21" y="348"/>
                      </a:lnTo>
                      <a:lnTo>
                        <a:pt x="15" y="356"/>
                      </a:lnTo>
                      <a:lnTo>
                        <a:pt x="10" y="364"/>
                      </a:lnTo>
                      <a:lnTo>
                        <a:pt x="5" y="368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64"/>
                      </a:lnTo>
                      <a:lnTo>
                        <a:pt x="2" y="344"/>
                      </a:lnTo>
                      <a:lnTo>
                        <a:pt x="2" y="324"/>
                      </a:lnTo>
                      <a:lnTo>
                        <a:pt x="5" y="316"/>
                      </a:lnTo>
                      <a:lnTo>
                        <a:pt x="9" y="306"/>
                      </a:lnTo>
                      <a:lnTo>
                        <a:pt x="13" y="297"/>
                      </a:lnTo>
                      <a:lnTo>
                        <a:pt x="17" y="287"/>
                      </a:lnTo>
                      <a:lnTo>
                        <a:pt x="21" y="278"/>
                      </a:lnTo>
                      <a:lnTo>
                        <a:pt x="25" y="268"/>
                      </a:lnTo>
                      <a:lnTo>
                        <a:pt x="28" y="259"/>
                      </a:lnTo>
                      <a:lnTo>
                        <a:pt x="31" y="249"/>
                      </a:lnTo>
                      <a:lnTo>
                        <a:pt x="34" y="239"/>
                      </a:lnTo>
                      <a:lnTo>
                        <a:pt x="36" y="233"/>
                      </a:lnTo>
                      <a:lnTo>
                        <a:pt x="38" y="225"/>
                      </a:lnTo>
                      <a:lnTo>
                        <a:pt x="41" y="216"/>
                      </a:lnTo>
                      <a:lnTo>
                        <a:pt x="44" y="210"/>
                      </a:lnTo>
                      <a:lnTo>
                        <a:pt x="42" y="204"/>
                      </a:lnTo>
                      <a:lnTo>
                        <a:pt x="41" y="197"/>
                      </a:lnTo>
                      <a:lnTo>
                        <a:pt x="42" y="192"/>
                      </a:lnTo>
                      <a:lnTo>
                        <a:pt x="43" y="185"/>
                      </a:lnTo>
                      <a:lnTo>
                        <a:pt x="36" y="184"/>
                      </a:lnTo>
                      <a:lnTo>
                        <a:pt x="26" y="182"/>
                      </a:lnTo>
                      <a:lnTo>
                        <a:pt x="18" y="187"/>
                      </a:lnTo>
                      <a:lnTo>
                        <a:pt x="11" y="191"/>
                      </a:lnTo>
                      <a:lnTo>
                        <a:pt x="3" y="195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2" y="184"/>
                      </a:lnTo>
                      <a:lnTo>
                        <a:pt x="2" y="164"/>
                      </a:lnTo>
                      <a:lnTo>
                        <a:pt x="5" y="164"/>
                      </a:lnTo>
                      <a:lnTo>
                        <a:pt x="13" y="161"/>
                      </a:lnTo>
                      <a:lnTo>
                        <a:pt x="15" y="156"/>
                      </a:lnTo>
                      <a:lnTo>
                        <a:pt x="17" y="151"/>
                      </a:lnTo>
                      <a:lnTo>
                        <a:pt x="19" y="146"/>
                      </a:lnTo>
                      <a:lnTo>
                        <a:pt x="18" y="144"/>
                      </a:lnTo>
                      <a:lnTo>
                        <a:pt x="13" y="138"/>
                      </a:lnTo>
                      <a:lnTo>
                        <a:pt x="6" y="132"/>
                      </a:lnTo>
                      <a:lnTo>
                        <a:pt x="0" y="125"/>
                      </a:lnTo>
                      <a:lnTo>
                        <a:pt x="2" y="124"/>
                      </a:lnTo>
                      <a:lnTo>
                        <a:pt x="2" y="105"/>
                      </a:lnTo>
                      <a:lnTo>
                        <a:pt x="1" y="103"/>
                      </a:lnTo>
                      <a:lnTo>
                        <a:pt x="11" y="110"/>
                      </a:lnTo>
                      <a:lnTo>
                        <a:pt x="19" y="117"/>
                      </a:lnTo>
                      <a:lnTo>
                        <a:pt x="24" y="122"/>
                      </a:lnTo>
                      <a:lnTo>
                        <a:pt x="28" y="128"/>
                      </a:lnTo>
                      <a:lnTo>
                        <a:pt x="35" y="137"/>
                      </a:lnTo>
                      <a:lnTo>
                        <a:pt x="40" y="143"/>
                      </a:lnTo>
                      <a:lnTo>
                        <a:pt x="46" y="150"/>
                      </a:lnTo>
                      <a:lnTo>
                        <a:pt x="53" y="157"/>
                      </a:lnTo>
                      <a:lnTo>
                        <a:pt x="55" y="155"/>
                      </a:lnTo>
                      <a:lnTo>
                        <a:pt x="59" y="148"/>
                      </a:lnTo>
                      <a:lnTo>
                        <a:pt x="62" y="143"/>
                      </a:lnTo>
                      <a:lnTo>
                        <a:pt x="60" y="138"/>
                      </a:lnTo>
                      <a:lnTo>
                        <a:pt x="55" y="130"/>
                      </a:lnTo>
                      <a:lnTo>
                        <a:pt x="51" y="123"/>
                      </a:lnTo>
                      <a:lnTo>
                        <a:pt x="46" y="115"/>
                      </a:lnTo>
                      <a:lnTo>
                        <a:pt x="40" y="109"/>
                      </a:lnTo>
                      <a:lnTo>
                        <a:pt x="31" y="100"/>
                      </a:lnTo>
                      <a:lnTo>
                        <a:pt x="24" y="91"/>
                      </a:lnTo>
                      <a:lnTo>
                        <a:pt x="17" y="84"/>
                      </a:lnTo>
                      <a:lnTo>
                        <a:pt x="12" y="78"/>
                      </a:lnTo>
                      <a:lnTo>
                        <a:pt x="6" y="70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65"/>
                      </a:lnTo>
                      <a:lnTo>
                        <a:pt x="2" y="44"/>
                      </a:lnTo>
                      <a:lnTo>
                        <a:pt x="2" y="53"/>
                      </a:lnTo>
                      <a:lnTo>
                        <a:pt x="2" y="48"/>
                      </a:lnTo>
                      <a:lnTo>
                        <a:pt x="4" y="55"/>
                      </a:lnTo>
                      <a:lnTo>
                        <a:pt x="11" y="63"/>
                      </a:lnTo>
                      <a:lnTo>
                        <a:pt x="17" y="70"/>
                      </a:lnTo>
                      <a:lnTo>
                        <a:pt x="25" y="80"/>
                      </a:lnTo>
                      <a:lnTo>
                        <a:pt x="30" y="87"/>
                      </a:lnTo>
                      <a:lnTo>
                        <a:pt x="37" y="95"/>
                      </a:lnTo>
                      <a:lnTo>
                        <a:pt x="43" y="106"/>
                      </a:lnTo>
                      <a:lnTo>
                        <a:pt x="48" y="115"/>
                      </a:lnTo>
                      <a:lnTo>
                        <a:pt x="54" y="124"/>
                      </a:lnTo>
                      <a:lnTo>
                        <a:pt x="61" y="138"/>
                      </a:lnTo>
                      <a:lnTo>
                        <a:pt x="64" y="146"/>
                      </a:lnTo>
                      <a:lnTo>
                        <a:pt x="66" y="151"/>
                      </a:lnTo>
                      <a:lnTo>
                        <a:pt x="70" y="143"/>
                      </a:lnTo>
                      <a:lnTo>
                        <a:pt x="75" y="135"/>
                      </a:lnTo>
                      <a:lnTo>
                        <a:pt x="80" y="127"/>
                      </a:lnTo>
                      <a:lnTo>
                        <a:pt x="85" y="118"/>
                      </a:lnTo>
                      <a:lnTo>
                        <a:pt x="90" y="110"/>
                      </a:lnTo>
                      <a:lnTo>
                        <a:pt x="94" y="103"/>
                      </a:lnTo>
                      <a:lnTo>
                        <a:pt x="100" y="96"/>
                      </a:lnTo>
                      <a:lnTo>
                        <a:pt x="106" y="87"/>
                      </a:lnTo>
                      <a:lnTo>
                        <a:pt x="113" y="78"/>
                      </a:lnTo>
                      <a:lnTo>
                        <a:pt x="120" y="68"/>
                      </a:lnTo>
                      <a:lnTo>
                        <a:pt x="127" y="58"/>
                      </a:lnTo>
                      <a:lnTo>
                        <a:pt x="132" y="50"/>
                      </a:lnTo>
                      <a:lnTo>
                        <a:pt x="139" y="39"/>
                      </a:lnTo>
                      <a:lnTo>
                        <a:pt x="144" y="33"/>
                      </a:lnTo>
                      <a:lnTo>
                        <a:pt x="150" y="26"/>
                      </a:lnTo>
                      <a:lnTo>
                        <a:pt x="156" y="21"/>
                      </a:lnTo>
                      <a:lnTo>
                        <a:pt x="161" y="15"/>
                      </a:lnTo>
                      <a:lnTo>
                        <a:pt x="165" y="6"/>
                      </a:lnTo>
                      <a:lnTo>
                        <a:pt x="170" y="0"/>
                      </a:lnTo>
                      <a:lnTo>
                        <a:pt x="169" y="5"/>
                      </a:lnTo>
                      <a:lnTo>
                        <a:pt x="168" y="13"/>
                      </a:lnTo>
                      <a:lnTo>
                        <a:pt x="166" y="21"/>
                      </a:lnTo>
                      <a:lnTo>
                        <a:pt x="163" y="29"/>
                      </a:lnTo>
                      <a:lnTo>
                        <a:pt x="159" y="37"/>
                      </a:lnTo>
                      <a:lnTo>
                        <a:pt x="153" y="47"/>
                      </a:lnTo>
                      <a:lnTo>
                        <a:pt x="148" y="56"/>
                      </a:lnTo>
                      <a:lnTo>
                        <a:pt x="143" y="67"/>
                      </a:lnTo>
                      <a:lnTo>
                        <a:pt x="137" y="76"/>
                      </a:lnTo>
                      <a:lnTo>
                        <a:pt x="130" y="87"/>
                      </a:lnTo>
                      <a:lnTo>
                        <a:pt x="124" y="9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82" name="Group 12"/>
                <p:cNvGrpSpPr/>
                <p:nvPr/>
              </p:nvGrpSpPr>
              <p:grpSpPr>
                <a:xfrm>
                  <a:off x="1707" y="1466"/>
                  <a:ext cx="484" cy="368"/>
                  <a:chOff x="1707" y="1466"/>
                  <a:chExt cx="484" cy="368"/>
                </a:xfrm>
              </p:grpSpPr>
              <p:sp>
                <p:nvSpPr>
                  <p:cNvPr id="2084" name="Freeform 13"/>
                  <p:cNvSpPr/>
                  <p:nvPr/>
                </p:nvSpPr>
                <p:spPr>
                  <a:xfrm>
                    <a:off x="1751" y="1466"/>
                    <a:ext cx="440" cy="342"/>
                  </a:xfrm>
                  <a:custGeom>
                    <a:avLst/>
                    <a:gdLst>
                      <a:gd name="txL" fmla="*/ 0 w 440"/>
                      <a:gd name="txT" fmla="*/ 0 h 342"/>
                      <a:gd name="txR" fmla="*/ 440 w 440"/>
                      <a:gd name="txB" fmla="*/ 342 h 342"/>
                    </a:gdLst>
                    <a:ahLst/>
                    <a:cxnLst>
                      <a:cxn ang="0">
                        <a:pos x="167" y="42"/>
                      </a:cxn>
                      <a:cxn ang="0">
                        <a:pos x="202" y="14"/>
                      </a:cxn>
                      <a:cxn ang="0">
                        <a:pos x="245" y="3"/>
                      </a:cxn>
                      <a:cxn ang="0">
                        <a:pos x="292" y="2"/>
                      </a:cxn>
                      <a:cxn ang="0">
                        <a:pos x="304" y="7"/>
                      </a:cxn>
                      <a:cxn ang="0">
                        <a:pos x="272" y="15"/>
                      </a:cxn>
                      <a:cxn ang="0">
                        <a:pos x="236" y="26"/>
                      </a:cxn>
                      <a:cxn ang="0">
                        <a:pos x="195" y="55"/>
                      </a:cxn>
                      <a:cxn ang="0">
                        <a:pos x="191" y="94"/>
                      </a:cxn>
                      <a:cxn ang="0">
                        <a:pos x="252" y="70"/>
                      </a:cxn>
                      <a:cxn ang="0">
                        <a:pos x="301" y="67"/>
                      </a:cxn>
                      <a:cxn ang="0">
                        <a:pos x="354" y="72"/>
                      </a:cxn>
                      <a:cxn ang="0">
                        <a:pos x="416" y="79"/>
                      </a:cxn>
                      <a:cxn ang="0">
                        <a:pos x="417" y="80"/>
                      </a:cxn>
                      <a:cxn ang="0">
                        <a:pos x="357" y="83"/>
                      </a:cxn>
                      <a:cxn ang="0">
                        <a:pos x="302" y="84"/>
                      </a:cxn>
                      <a:cxn ang="0">
                        <a:pos x="254" y="90"/>
                      </a:cxn>
                      <a:cxn ang="0">
                        <a:pos x="200" y="103"/>
                      </a:cxn>
                      <a:cxn ang="0">
                        <a:pos x="222" y="123"/>
                      </a:cxn>
                      <a:cxn ang="0">
                        <a:pos x="238" y="142"/>
                      </a:cxn>
                      <a:cxn ang="0">
                        <a:pos x="184" y="125"/>
                      </a:cxn>
                      <a:cxn ang="0">
                        <a:pos x="173" y="136"/>
                      </a:cxn>
                      <a:cxn ang="0">
                        <a:pos x="232" y="145"/>
                      </a:cxn>
                      <a:cxn ang="0">
                        <a:pos x="282" y="157"/>
                      </a:cxn>
                      <a:cxn ang="0">
                        <a:pos x="321" y="190"/>
                      </a:cxn>
                      <a:cxn ang="0">
                        <a:pos x="351" y="234"/>
                      </a:cxn>
                      <a:cxn ang="0">
                        <a:pos x="344" y="242"/>
                      </a:cxn>
                      <a:cxn ang="0">
                        <a:pos x="304" y="214"/>
                      </a:cxn>
                      <a:cxn ang="0">
                        <a:pos x="259" y="183"/>
                      </a:cxn>
                      <a:cxn ang="0">
                        <a:pos x="211" y="162"/>
                      </a:cxn>
                      <a:cxn ang="0">
                        <a:pos x="180" y="155"/>
                      </a:cxn>
                      <a:cxn ang="0">
                        <a:pos x="206" y="189"/>
                      </a:cxn>
                      <a:cxn ang="0">
                        <a:pos x="238" y="234"/>
                      </a:cxn>
                      <a:cxn ang="0">
                        <a:pos x="256" y="275"/>
                      </a:cxn>
                      <a:cxn ang="0">
                        <a:pos x="255" y="313"/>
                      </a:cxn>
                      <a:cxn ang="0">
                        <a:pos x="232" y="271"/>
                      </a:cxn>
                      <a:cxn ang="0">
                        <a:pos x="208" y="226"/>
                      </a:cxn>
                      <a:cxn ang="0">
                        <a:pos x="181" y="185"/>
                      </a:cxn>
                      <a:cxn ang="0">
                        <a:pos x="157" y="149"/>
                      </a:cxn>
                      <a:cxn ang="0">
                        <a:pos x="115" y="170"/>
                      </a:cxn>
                      <a:cxn ang="0">
                        <a:pos x="80" y="221"/>
                      </a:cxn>
                      <a:cxn ang="0">
                        <a:pos x="51" y="273"/>
                      </a:cxn>
                      <a:cxn ang="0">
                        <a:pos x="18" y="321"/>
                      </a:cxn>
                      <a:cxn ang="0">
                        <a:pos x="8" y="315"/>
                      </a:cxn>
                      <a:cxn ang="0">
                        <a:pos x="47" y="255"/>
                      </a:cxn>
                      <a:cxn ang="0">
                        <a:pos x="82" y="208"/>
                      </a:cxn>
                      <a:cxn ang="0">
                        <a:pos x="112" y="162"/>
                      </a:cxn>
                      <a:cxn ang="0">
                        <a:pos x="139" y="126"/>
                      </a:cxn>
                      <a:cxn ang="0">
                        <a:pos x="99" y="83"/>
                      </a:cxn>
                      <a:cxn ang="0">
                        <a:pos x="43" y="60"/>
                      </a:cxn>
                      <a:cxn ang="0">
                        <a:pos x="20" y="47"/>
                      </a:cxn>
                      <a:cxn ang="0">
                        <a:pos x="63" y="61"/>
                      </a:cxn>
                      <a:cxn ang="0">
                        <a:pos x="122" y="90"/>
                      </a:cxn>
                    </a:cxnLst>
                    <a:rect l="txL" t="txT" r="txR" b="txB"/>
                    <a:pathLst>
                      <a:path w="440" h="342">
                        <a:moveTo>
                          <a:pt x="138" y="87"/>
                        </a:moveTo>
                        <a:lnTo>
                          <a:pt x="141" y="78"/>
                        </a:lnTo>
                        <a:lnTo>
                          <a:pt x="146" y="69"/>
                        </a:lnTo>
                        <a:lnTo>
                          <a:pt x="153" y="59"/>
                        </a:lnTo>
                        <a:lnTo>
                          <a:pt x="160" y="51"/>
                        </a:lnTo>
                        <a:lnTo>
                          <a:pt x="167" y="42"/>
                        </a:lnTo>
                        <a:lnTo>
                          <a:pt x="172" y="36"/>
                        </a:lnTo>
                        <a:lnTo>
                          <a:pt x="178" y="31"/>
                        </a:lnTo>
                        <a:lnTo>
                          <a:pt x="184" y="26"/>
                        </a:lnTo>
                        <a:lnTo>
                          <a:pt x="190" y="21"/>
                        </a:lnTo>
                        <a:lnTo>
                          <a:pt x="196" y="17"/>
                        </a:lnTo>
                        <a:lnTo>
                          <a:pt x="202" y="14"/>
                        </a:lnTo>
                        <a:lnTo>
                          <a:pt x="208" y="11"/>
                        </a:lnTo>
                        <a:lnTo>
                          <a:pt x="215" y="8"/>
                        </a:lnTo>
                        <a:lnTo>
                          <a:pt x="222" y="7"/>
                        </a:lnTo>
                        <a:lnTo>
                          <a:pt x="230" y="5"/>
                        </a:lnTo>
                        <a:lnTo>
                          <a:pt x="237" y="3"/>
                        </a:lnTo>
                        <a:lnTo>
                          <a:pt x="245" y="3"/>
                        </a:lnTo>
                        <a:lnTo>
                          <a:pt x="252" y="2"/>
                        </a:lnTo>
                        <a:lnTo>
                          <a:pt x="260" y="2"/>
                        </a:lnTo>
                        <a:lnTo>
                          <a:pt x="270" y="1"/>
                        </a:lnTo>
                        <a:lnTo>
                          <a:pt x="278" y="2"/>
                        </a:lnTo>
                        <a:lnTo>
                          <a:pt x="285" y="2"/>
                        </a:lnTo>
                        <a:lnTo>
                          <a:pt x="292" y="2"/>
                        </a:lnTo>
                        <a:lnTo>
                          <a:pt x="299" y="2"/>
                        </a:lnTo>
                        <a:lnTo>
                          <a:pt x="307" y="1"/>
                        </a:lnTo>
                        <a:lnTo>
                          <a:pt x="314" y="0"/>
                        </a:lnTo>
                        <a:lnTo>
                          <a:pt x="310" y="2"/>
                        </a:lnTo>
                        <a:lnTo>
                          <a:pt x="307" y="4"/>
                        </a:lnTo>
                        <a:lnTo>
                          <a:pt x="304" y="7"/>
                        </a:lnTo>
                        <a:lnTo>
                          <a:pt x="301" y="10"/>
                        </a:lnTo>
                        <a:lnTo>
                          <a:pt x="295" y="10"/>
                        </a:lnTo>
                        <a:lnTo>
                          <a:pt x="288" y="11"/>
                        </a:lnTo>
                        <a:lnTo>
                          <a:pt x="284" y="12"/>
                        </a:lnTo>
                        <a:lnTo>
                          <a:pt x="278" y="13"/>
                        </a:lnTo>
                        <a:lnTo>
                          <a:pt x="272" y="15"/>
                        </a:lnTo>
                        <a:lnTo>
                          <a:pt x="266" y="16"/>
                        </a:lnTo>
                        <a:lnTo>
                          <a:pt x="260" y="17"/>
                        </a:lnTo>
                        <a:lnTo>
                          <a:pt x="254" y="19"/>
                        </a:lnTo>
                        <a:lnTo>
                          <a:pt x="248" y="21"/>
                        </a:lnTo>
                        <a:lnTo>
                          <a:pt x="241" y="23"/>
                        </a:lnTo>
                        <a:lnTo>
                          <a:pt x="236" y="26"/>
                        </a:lnTo>
                        <a:lnTo>
                          <a:pt x="229" y="29"/>
                        </a:lnTo>
                        <a:lnTo>
                          <a:pt x="222" y="32"/>
                        </a:lnTo>
                        <a:lnTo>
                          <a:pt x="215" y="36"/>
                        </a:lnTo>
                        <a:lnTo>
                          <a:pt x="208" y="41"/>
                        </a:lnTo>
                        <a:lnTo>
                          <a:pt x="201" y="47"/>
                        </a:lnTo>
                        <a:lnTo>
                          <a:pt x="195" y="55"/>
                        </a:lnTo>
                        <a:lnTo>
                          <a:pt x="189" y="64"/>
                        </a:lnTo>
                        <a:lnTo>
                          <a:pt x="181" y="77"/>
                        </a:lnTo>
                        <a:lnTo>
                          <a:pt x="175" y="90"/>
                        </a:lnTo>
                        <a:lnTo>
                          <a:pt x="167" y="106"/>
                        </a:lnTo>
                        <a:lnTo>
                          <a:pt x="180" y="99"/>
                        </a:lnTo>
                        <a:lnTo>
                          <a:pt x="191" y="94"/>
                        </a:lnTo>
                        <a:lnTo>
                          <a:pt x="206" y="86"/>
                        </a:lnTo>
                        <a:lnTo>
                          <a:pt x="222" y="78"/>
                        </a:lnTo>
                        <a:lnTo>
                          <a:pt x="229" y="77"/>
                        </a:lnTo>
                        <a:lnTo>
                          <a:pt x="236" y="74"/>
                        </a:lnTo>
                        <a:lnTo>
                          <a:pt x="243" y="72"/>
                        </a:lnTo>
                        <a:lnTo>
                          <a:pt x="252" y="70"/>
                        </a:lnTo>
                        <a:lnTo>
                          <a:pt x="261" y="68"/>
                        </a:lnTo>
                        <a:lnTo>
                          <a:pt x="269" y="68"/>
                        </a:lnTo>
                        <a:lnTo>
                          <a:pt x="275" y="67"/>
                        </a:lnTo>
                        <a:lnTo>
                          <a:pt x="285" y="66"/>
                        </a:lnTo>
                        <a:lnTo>
                          <a:pt x="294" y="66"/>
                        </a:lnTo>
                        <a:lnTo>
                          <a:pt x="301" y="67"/>
                        </a:lnTo>
                        <a:lnTo>
                          <a:pt x="311" y="68"/>
                        </a:lnTo>
                        <a:lnTo>
                          <a:pt x="319" y="69"/>
                        </a:lnTo>
                        <a:lnTo>
                          <a:pt x="328" y="69"/>
                        </a:lnTo>
                        <a:lnTo>
                          <a:pt x="336" y="70"/>
                        </a:lnTo>
                        <a:lnTo>
                          <a:pt x="345" y="71"/>
                        </a:lnTo>
                        <a:lnTo>
                          <a:pt x="354" y="72"/>
                        </a:lnTo>
                        <a:lnTo>
                          <a:pt x="363" y="73"/>
                        </a:lnTo>
                        <a:lnTo>
                          <a:pt x="371" y="74"/>
                        </a:lnTo>
                        <a:lnTo>
                          <a:pt x="381" y="75"/>
                        </a:lnTo>
                        <a:lnTo>
                          <a:pt x="392" y="76"/>
                        </a:lnTo>
                        <a:lnTo>
                          <a:pt x="401" y="77"/>
                        </a:lnTo>
                        <a:lnTo>
                          <a:pt x="416" y="79"/>
                        </a:lnTo>
                        <a:lnTo>
                          <a:pt x="421" y="79"/>
                        </a:lnTo>
                        <a:lnTo>
                          <a:pt x="425" y="79"/>
                        </a:lnTo>
                        <a:lnTo>
                          <a:pt x="430" y="81"/>
                        </a:lnTo>
                        <a:lnTo>
                          <a:pt x="439" y="84"/>
                        </a:lnTo>
                        <a:lnTo>
                          <a:pt x="424" y="81"/>
                        </a:lnTo>
                        <a:lnTo>
                          <a:pt x="417" y="80"/>
                        </a:lnTo>
                        <a:lnTo>
                          <a:pt x="411" y="80"/>
                        </a:lnTo>
                        <a:lnTo>
                          <a:pt x="397" y="81"/>
                        </a:lnTo>
                        <a:lnTo>
                          <a:pt x="388" y="82"/>
                        </a:lnTo>
                        <a:lnTo>
                          <a:pt x="377" y="82"/>
                        </a:lnTo>
                        <a:lnTo>
                          <a:pt x="367" y="82"/>
                        </a:lnTo>
                        <a:lnTo>
                          <a:pt x="357" y="83"/>
                        </a:lnTo>
                        <a:lnTo>
                          <a:pt x="348" y="83"/>
                        </a:lnTo>
                        <a:lnTo>
                          <a:pt x="340" y="82"/>
                        </a:lnTo>
                        <a:lnTo>
                          <a:pt x="330" y="82"/>
                        </a:lnTo>
                        <a:lnTo>
                          <a:pt x="319" y="82"/>
                        </a:lnTo>
                        <a:lnTo>
                          <a:pt x="310" y="83"/>
                        </a:lnTo>
                        <a:lnTo>
                          <a:pt x="302" y="84"/>
                        </a:lnTo>
                        <a:lnTo>
                          <a:pt x="292" y="84"/>
                        </a:lnTo>
                        <a:lnTo>
                          <a:pt x="285" y="84"/>
                        </a:lnTo>
                        <a:lnTo>
                          <a:pt x="276" y="85"/>
                        </a:lnTo>
                        <a:lnTo>
                          <a:pt x="269" y="87"/>
                        </a:lnTo>
                        <a:lnTo>
                          <a:pt x="261" y="88"/>
                        </a:lnTo>
                        <a:lnTo>
                          <a:pt x="254" y="90"/>
                        </a:lnTo>
                        <a:lnTo>
                          <a:pt x="246" y="92"/>
                        </a:lnTo>
                        <a:lnTo>
                          <a:pt x="238" y="94"/>
                        </a:lnTo>
                        <a:lnTo>
                          <a:pt x="229" y="96"/>
                        </a:lnTo>
                        <a:lnTo>
                          <a:pt x="222" y="98"/>
                        </a:lnTo>
                        <a:lnTo>
                          <a:pt x="208" y="102"/>
                        </a:lnTo>
                        <a:lnTo>
                          <a:pt x="200" y="103"/>
                        </a:lnTo>
                        <a:lnTo>
                          <a:pt x="189" y="108"/>
                        </a:lnTo>
                        <a:lnTo>
                          <a:pt x="172" y="115"/>
                        </a:lnTo>
                        <a:lnTo>
                          <a:pt x="189" y="117"/>
                        </a:lnTo>
                        <a:lnTo>
                          <a:pt x="209" y="118"/>
                        </a:lnTo>
                        <a:lnTo>
                          <a:pt x="213" y="118"/>
                        </a:lnTo>
                        <a:lnTo>
                          <a:pt x="222" y="123"/>
                        </a:lnTo>
                        <a:lnTo>
                          <a:pt x="228" y="126"/>
                        </a:lnTo>
                        <a:lnTo>
                          <a:pt x="234" y="129"/>
                        </a:lnTo>
                        <a:lnTo>
                          <a:pt x="235" y="131"/>
                        </a:lnTo>
                        <a:lnTo>
                          <a:pt x="238" y="137"/>
                        </a:lnTo>
                        <a:lnTo>
                          <a:pt x="245" y="146"/>
                        </a:lnTo>
                        <a:lnTo>
                          <a:pt x="238" y="142"/>
                        </a:lnTo>
                        <a:lnTo>
                          <a:pt x="229" y="137"/>
                        </a:lnTo>
                        <a:lnTo>
                          <a:pt x="222" y="135"/>
                        </a:lnTo>
                        <a:lnTo>
                          <a:pt x="209" y="132"/>
                        </a:lnTo>
                        <a:lnTo>
                          <a:pt x="199" y="129"/>
                        </a:lnTo>
                        <a:lnTo>
                          <a:pt x="189" y="126"/>
                        </a:lnTo>
                        <a:lnTo>
                          <a:pt x="184" y="125"/>
                        </a:lnTo>
                        <a:lnTo>
                          <a:pt x="172" y="126"/>
                        </a:lnTo>
                        <a:lnTo>
                          <a:pt x="165" y="127"/>
                        </a:lnTo>
                        <a:lnTo>
                          <a:pt x="155" y="129"/>
                        </a:lnTo>
                        <a:lnTo>
                          <a:pt x="160" y="131"/>
                        </a:lnTo>
                        <a:lnTo>
                          <a:pt x="166" y="132"/>
                        </a:lnTo>
                        <a:lnTo>
                          <a:pt x="173" y="136"/>
                        </a:lnTo>
                        <a:lnTo>
                          <a:pt x="181" y="135"/>
                        </a:lnTo>
                        <a:lnTo>
                          <a:pt x="195" y="136"/>
                        </a:lnTo>
                        <a:lnTo>
                          <a:pt x="203" y="137"/>
                        </a:lnTo>
                        <a:lnTo>
                          <a:pt x="215" y="140"/>
                        </a:lnTo>
                        <a:lnTo>
                          <a:pt x="222" y="143"/>
                        </a:lnTo>
                        <a:lnTo>
                          <a:pt x="232" y="145"/>
                        </a:lnTo>
                        <a:lnTo>
                          <a:pt x="242" y="148"/>
                        </a:lnTo>
                        <a:lnTo>
                          <a:pt x="251" y="151"/>
                        </a:lnTo>
                        <a:lnTo>
                          <a:pt x="259" y="152"/>
                        </a:lnTo>
                        <a:lnTo>
                          <a:pt x="266" y="153"/>
                        </a:lnTo>
                        <a:lnTo>
                          <a:pt x="273" y="155"/>
                        </a:lnTo>
                        <a:lnTo>
                          <a:pt x="282" y="157"/>
                        </a:lnTo>
                        <a:lnTo>
                          <a:pt x="291" y="161"/>
                        </a:lnTo>
                        <a:lnTo>
                          <a:pt x="299" y="165"/>
                        </a:lnTo>
                        <a:lnTo>
                          <a:pt x="303" y="169"/>
                        </a:lnTo>
                        <a:lnTo>
                          <a:pt x="309" y="175"/>
                        </a:lnTo>
                        <a:lnTo>
                          <a:pt x="316" y="183"/>
                        </a:lnTo>
                        <a:lnTo>
                          <a:pt x="321" y="190"/>
                        </a:lnTo>
                        <a:lnTo>
                          <a:pt x="326" y="197"/>
                        </a:lnTo>
                        <a:lnTo>
                          <a:pt x="331" y="204"/>
                        </a:lnTo>
                        <a:lnTo>
                          <a:pt x="335" y="212"/>
                        </a:lnTo>
                        <a:lnTo>
                          <a:pt x="340" y="218"/>
                        </a:lnTo>
                        <a:lnTo>
                          <a:pt x="345" y="226"/>
                        </a:lnTo>
                        <a:lnTo>
                          <a:pt x="351" y="234"/>
                        </a:lnTo>
                        <a:lnTo>
                          <a:pt x="356" y="243"/>
                        </a:lnTo>
                        <a:lnTo>
                          <a:pt x="361" y="250"/>
                        </a:lnTo>
                        <a:lnTo>
                          <a:pt x="368" y="258"/>
                        </a:lnTo>
                        <a:lnTo>
                          <a:pt x="359" y="251"/>
                        </a:lnTo>
                        <a:lnTo>
                          <a:pt x="353" y="247"/>
                        </a:lnTo>
                        <a:lnTo>
                          <a:pt x="344" y="242"/>
                        </a:lnTo>
                        <a:lnTo>
                          <a:pt x="336" y="236"/>
                        </a:lnTo>
                        <a:lnTo>
                          <a:pt x="330" y="231"/>
                        </a:lnTo>
                        <a:lnTo>
                          <a:pt x="323" y="226"/>
                        </a:lnTo>
                        <a:lnTo>
                          <a:pt x="317" y="222"/>
                        </a:lnTo>
                        <a:lnTo>
                          <a:pt x="311" y="218"/>
                        </a:lnTo>
                        <a:lnTo>
                          <a:pt x="304" y="214"/>
                        </a:lnTo>
                        <a:lnTo>
                          <a:pt x="297" y="210"/>
                        </a:lnTo>
                        <a:lnTo>
                          <a:pt x="291" y="205"/>
                        </a:lnTo>
                        <a:lnTo>
                          <a:pt x="284" y="200"/>
                        </a:lnTo>
                        <a:lnTo>
                          <a:pt x="275" y="195"/>
                        </a:lnTo>
                        <a:lnTo>
                          <a:pt x="267" y="189"/>
                        </a:lnTo>
                        <a:lnTo>
                          <a:pt x="259" y="183"/>
                        </a:lnTo>
                        <a:lnTo>
                          <a:pt x="252" y="179"/>
                        </a:lnTo>
                        <a:lnTo>
                          <a:pt x="245" y="174"/>
                        </a:lnTo>
                        <a:lnTo>
                          <a:pt x="237" y="170"/>
                        </a:lnTo>
                        <a:lnTo>
                          <a:pt x="229" y="167"/>
                        </a:lnTo>
                        <a:lnTo>
                          <a:pt x="222" y="165"/>
                        </a:lnTo>
                        <a:lnTo>
                          <a:pt x="211" y="162"/>
                        </a:lnTo>
                        <a:lnTo>
                          <a:pt x="201" y="159"/>
                        </a:lnTo>
                        <a:lnTo>
                          <a:pt x="194" y="157"/>
                        </a:lnTo>
                        <a:lnTo>
                          <a:pt x="186" y="155"/>
                        </a:lnTo>
                        <a:lnTo>
                          <a:pt x="175" y="149"/>
                        </a:lnTo>
                        <a:lnTo>
                          <a:pt x="163" y="144"/>
                        </a:lnTo>
                        <a:lnTo>
                          <a:pt x="180" y="155"/>
                        </a:lnTo>
                        <a:lnTo>
                          <a:pt x="182" y="157"/>
                        </a:lnTo>
                        <a:lnTo>
                          <a:pt x="186" y="162"/>
                        </a:lnTo>
                        <a:lnTo>
                          <a:pt x="190" y="168"/>
                        </a:lnTo>
                        <a:lnTo>
                          <a:pt x="195" y="175"/>
                        </a:lnTo>
                        <a:lnTo>
                          <a:pt x="201" y="182"/>
                        </a:lnTo>
                        <a:lnTo>
                          <a:pt x="206" y="189"/>
                        </a:lnTo>
                        <a:lnTo>
                          <a:pt x="212" y="197"/>
                        </a:lnTo>
                        <a:lnTo>
                          <a:pt x="217" y="204"/>
                        </a:lnTo>
                        <a:lnTo>
                          <a:pt x="222" y="210"/>
                        </a:lnTo>
                        <a:lnTo>
                          <a:pt x="227" y="217"/>
                        </a:lnTo>
                        <a:lnTo>
                          <a:pt x="233" y="227"/>
                        </a:lnTo>
                        <a:lnTo>
                          <a:pt x="238" y="234"/>
                        </a:lnTo>
                        <a:lnTo>
                          <a:pt x="242" y="241"/>
                        </a:lnTo>
                        <a:lnTo>
                          <a:pt x="246" y="248"/>
                        </a:lnTo>
                        <a:lnTo>
                          <a:pt x="250" y="255"/>
                        </a:lnTo>
                        <a:lnTo>
                          <a:pt x="252" y="262"/>
                        </a:lnTo>
                        <a:lnTo>
                          <a:pt x="254" y="267"/>
                        </a:lnTo>
                        <a:lnTo>
                          <a:pt x="256" y="275"/>
                        </a:lnTo>
                        <a:lnTo>
                          <a:pt x="257" y="285"/>
                        </a:lnTo>
                        <a:lnTo>
                          <a:pt x="258" y="294"/>
                        </a:lnTo>
                        <a:lnTo>
                          <a:pt x="259" y="304"/>
                        </a:lnTo>
                        <a:lnTo>
                          <a:pt x="261" y="313"/>
                        </a:lnTo>
                        <a:lnTo>
                          <a:pt x="262" y="323"/>
                        </a:lnTo>
                        <a:lnTo>
                          <a:pt x="255" y="313"/>
                        </a:lnTo>
                        <a:lnTo>
                          <a:pt x="249" y="307"/>
                        </a:lnTo>
                        <a:lnTo>
                          <a:pt x="245" y="300"/>
                        </a:lnTo>
                        <a:lnTo>
                          <a:pt x="241" y="295"/>
                        </a:lnTo>
                        <a:lnTo>
                          <a:pt x="238" y="288"/>
                        </a:lnTo>
                        <a:lnTo>
                          <a:pt x="236" y="280"/>
                        </a:lnTo>
                        <a:lnTo>
                          <a:pt x="232" y="271"/>
                        </a:lnTo>
                        <a:lnTo>
                          <a:pt x="228" y="263"/>
                        </a:lnTo>
                        <a:lnTo>
                          <a:pt x="224" y="254"/>
                        </a:lnTo>
                        <a:lnTo>
                          <a:pt x="221" y="246"/>
                        </a:lnTo>
                        <a:lnTo>
                          <a:pt x="217" y="238"/>
                        </a:lnTo>
                        <a:lnTo>
                          <a:pt x="212" y="232"/>
                        </a:lnTo>
                        <a:lnTo>
                          <a:pt x="208" y="226"/>
                        </a:lnTo>
                        <a:lnTo>
                          <a:pt x="202" y="218"/>
                        </a:lnTo>
                        <a:lnTo>
                          <a:pt x="196" y="211"/>
                        </a:lnTo>
                        <a:lnTo>
                          <a:pt x="191" y="205"/>
                        </a:lnTo>
                        <a:lnTo>
                          <a:pt x="186" y="199"/>
                        </a:lnTo>
                        <a:lnTo>
                          <a:pt x="185" y="194"/>
                        </a:lnTo>
                        <a:lnTo>
                          <a:pt x="181" y="185"/>
                        </a:lnTo>
                        <a:lnTo>
                          <a:pt x="177" y="179"/>
                        </a:lnTo>
                        <a:lnTo>
                          <a:pt x="174" y="171"/>
                        </a:lnTo>
                        <a:lnTo>
                          <a:pt x="172" y="169"/>
                        </a:lnTo>
                        <a:lnTo>
                          <a:pt x="165" y="162"/>
                        </a:lnTo>
                        <a:lnTo>
                          <a:pt x="161" y="155"/>
                        </a:lnTo>
                        <a:lnTo>
                          <a:pt x="157" y="149"/>
                        </a:lnTo>
                        <a:lnTo>
                          <a:pt x="153" y="143"/>
                        </a:lnTo>
                        <a:lnTo>
                          <a:pt x="145" y="146"/>
                        </a:lnTo>
                        <a:lnTo>
                          <a:pt x="137" y="151"/>
                        </a:lnTo>
                        <a:lnTo>
                          <a:pt x="129" y="158"/>
                        </a:lnTo>
                        <a:lnTo>
                          <a:pt x="121" y="164"/>
                        </a:lnTo>
                        <a:lnTo>
                          <a:pt x="115" y="170"/>
                        </a:lnTo>
                        <a:lnTo>
                          <a:pt x="110" y="176"/>
                        </a:lnTo>
                        <a:lnTo>
                          <a:pt x="104" y="185"/>
                        </a:lnTo>
                        <a:lnTo>
                          <a:pt x="97" y="195"/>
                        </a:lnTo>
                        <a:lnTo>
                          <a:pt x="92" y="203"/>
                        </a:lnTo>
                        <a:lnTo>
                          <a:pt x="85" y="212"/>
                        </a:lnTo>
                        <a:lnTo>
                          <a:pt x="80" y="221"/>
                        </a:lnTo>
                        <a:lnTo>
                          <a:pt x="76" y="229"/>
                        </a:lnTo>
                        <a:lnTo>
                          <a:pt x="71" y="237"/>
                        </a:lnTo>
                        <a:lnTo>
                          <a:pt x="67" y="245"/>
                        </a:lnTo>
                        <a:lnTo>
                          <a:pt x="62" y="254"/>
                        </a:lnTo>
                        <a:lnTo>
                          <a:pt x="58" y="263"/>
                        </a:lnTo>
                        <a:lnTo>
                          <a:pt x="51" y="273"/>
                        </a:lnTo>
                        <a:lnTo>
                          <a:pt x="45" y="283"/>
                        </a:lnTo>
                        <a:lnTo>
                          <a:pt x="38" y="294"/>
                        </a:lnTo>
                        <a:lnTo>
                          <a:pt x="33" y="303"/>
                        </a:lnTo>
                        <a:lnTo>
                          <a:pt x="28" y="309"/>
                        </a:lnTo>
                        <a:lnTo>
                          <a:pt x="24" y="315"/>
                        </a:lnTo>
                        <a:lnTo>
                          <a:pt x="18" y="321"/>
                        </a:lnTo>
                        <a:lnTo>
                          <a:pt x="13" y="327"/>
                        </a:lnTo>
                        <a:lnTo>
                          <a:pt x="7" y="333"/>
                        </a:lnTo>
                        <a:lnTo>
                          <a:pt x="0" y="341"/>
                        </a:lnTo>
                        <a:lnTo>
                          <a:pt x="2" y="331"/>
                        </a:lnTo>
                        <a:lnTo>
                          <a:pt x="5" y="324"/>
                        </a:lnTo>
                        <a:lnTo>
                          <a:pt x="8" y="315"/>
                        </a:lnTo>
                        <a:lnTo>
                          <a:pt x="13" y="309"/>
                        </a:lnTo>
                        <a:lnTo>
                          <a:pt x="20" y="298"/>
                        </a:lnTo>
                        <a:lnTo>
                          <a:pt x="27" y="287"/>
                        </a:lnTo>
                        <a:lnTo>
                          <a:pt x="35" y="275"/>
                        </a:lnTo>
                        <a:lnTo>
                          <a:pt x="41" y="265"/>
                        </a:lnTo>
                        <a:lnTo>
                          <a:pt x="47" y="255"/>
                        </a:lnTo>
                        <a:lnTo>
                          <a:pt x="54" y="246"/>
                        </a:lnTo>
                        <a:lnTo>
                          <a:pt x="59" y="238"/>
                        </a:lnTo>
                        <a:lnTo>
                          <a:pt x="64" y="231"/>
                        </a:lnTo>
                        <a:lnTo>
                          <a:pt x="69" y="224"/>
                        </a:lnTo>
                        <a:lnTo>
                          <a:pt x="76" y="216"/>
                        </a:lnTo>
                        <a:lnTo>
                          <a:pt x="82" y="208"/>
                        </a:lnTo>
                        <a:lnTo>
                          <a:pt x="88" y="199"/>
                        </a:lnTo>
                        <a:lnTo>
                          <a:pt x="95" y="190"/>
                        </a:lnTo>
                        <a:lnTo>
                          <a:pt x="100" y="183"/>
                        </a:lnTo>
                        <a:lnTo>
                          <a:pt x="105" y="175"/>
                        </a:lnTo>
                        <a:lnTo>
                          <a:pt x="110" y="167"/>
                        </a:lnTo>
                        <a:lnTo>
                          <a:pt x="112" y="162"/>
                        </a:lnTo>
                        <a:lnTo>
                          <a:pt x="114" y="156"/>
                        </a:lnTo>
                        <a:lnTo>
                          <a:pt x="118" y="151"/>
                        </a:lnTo>
                        <a:lnTo>
                          <a:pt x="122" y="145"/>
                        </a:lnTo>
                        <a:lnTo>
                          <a:pt x="129" y="138"/>
                        </a:lnTo>
                        <a:lnTo>
                          <a:pt x="134" y="131"/>
                        </a:lnTo>
                        <a:lnTo>
                          <a:pt x="139" y="126"/>
                        </a:lnTo>
                        <a:lnTo>
                          <a:pt x="143" y="119"/>
                        </a:lnTo>
                        <a:lnTo>
                          <a:pt x="141" y="114"/>
                        </a:lnTo>
                        <a:lnTo>
                          <a:pt x="139" y="106"/>
                        </a:lnTo>
                        <a:lnTo>
                          <a:pt x="127" y="102"/>
                        </a:lnTo>
                        <a:lnTo>
                          <a:pt x="113" y="92"/>
                        </a:lnTo>
                        <a:lnTo>
                          <a:pt x="99" y="83"/>
                        </a:lnTo>
                        <a:lnTo>
                          <a:pt x="92" y="78"/>
                        </a:lnTo>
                        <a:lnTo>
                          <a:pt x="86" y="74"/>
                        </a:lnTo>
                        <a:lnTo>
                          <a:pt x="75" y="70"/>
                        </a:lnTo>
                        <a:lnTo>
                          <a:pt x="64" y="66"/>
                        </a:lnTo>
                        <a:lnTo>
                          <a:pt x="52" y="63"/>
                        </a:lnTo>
                        <a:lnTo>
                          <a:pt x="43" y="60"/>
                        </a:lnTo>
                        <a:lnTo>
                          <a:pt x="33" y="56"/>
                        </a:lnTo>
                        <a:lnTo>
                          <a:pt x="24" y="53"/>
                        </a:lnTo>
                        <a:lnTo>
                          <a:pt x="15" y="51"/>
                        </a:lnTo>
                        <a:lnTo>
                          <a:pt x="8" y="49"/>
                        </a:lnTo>
                        <a:lnTo>
                          <a:pt x="15" y="49"/>
                        </a:lnTo>
                        <a:lnTo>
                          <a:pt x="20" y="47"/>
                        </a:lnTo>
                        <a:lnTo>
                          <a:pt x="25" y="47"/>
                        </a:lnTo>
                        <a:lnTo>
                          <a:pt x="29" y="46"/>
                        </a:lnTo>
                        <a:lnTo>
                          <a:pt x="34" y="47"/>
                        </a:lnTo>
                        <a:lnTo>
                          <a:pt x="45" y="51"/>
                        </a:lnTo>
                        <a:lnTo>
                          <a:pt x="53" y="56"/>
                        </a:lnTo>
                        <a:lnTo>
                          <a:pt x="63" y="61"/>
                        </a:lnTo>
                        <a:lnTo>
                          <a:pt x="72" y="66"/>
                        </a:lnTo>
                        <a:lnTo>
                          <a:pt x="84" y="71"/>
                        </a:lnTo>
                        <a:lnTo>
                          <a:pt x="93" y="77"/>
                        </a:lnTo>
                        <a:lnTo>
                          <a:pt x="101" y="81"/>
                        </a:lnTo>
                        <a:lnTo>
                          <a:pt x="115" y="88"/>
                        </a:lnTo>
                        <a:lnTo>
                          <a:pt x="122" y="90"/>
                        </a:lnTo>
                        <a:lnTo>
                          <a:pt x="128" y="89"/>
                        </a:lnTo>
                        <a:lnTo>
                          <a:pt x="133" y="88"/>
                        </a:lnTo>
                        <a:lnTo>
                          <a:pt x="138" y="8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5" name="Freeform 14"/>
                  <p:cNvSpPr/>
                  <p:nvPr/>
                </p:nvSpPr>
                <p:spPr>
                  <a:xfrm>
                    <a:off x="1900" y="1641"/>
                    <a:ext cx="39" cy="193"/>
                  </a:xfrm>
                  <a:custGeom>
                    <a:avLst/>
                    <a:gdLst>
                      <a:gd name="txL" fmla="*/ 0 w 39"/>
                      <a:gd name="txT" fmla="*/ 0 h 193"/>
                      <a:gd name="txR" fmla="*/ 39 w 39"/>
                      <a:gd name="txB" fmla="*/ 193 h 193"/>
                    </a:gdLst>
                    <a:ahLst/>
                    <a:cxnLst>
                      <a:cxn ang="0">
                        <a:pos x="20" y="0"/>
                      </a:cxn>
                      <a:cxn ang="0">
                        <a:pos x="25" y="9"/>
                      </a:cxn>
                      <a:cxn ang="0">
                        <a:pos x="28" y="15"/>
                      </a:cxn>
                      <a:cxn ang="0">
                        <a:pos x="34" y="24"/>
                      </a:cxn>
                      <a:cxn ang="0">
                        <a:pos x="36" y="33"/>
                      </a:cxn>
                      <a:cxn ang="0">
                        <a:pos x="37" y="43"/>
                      </a:cxn>
                      <a:cxn ang="0">
                        <a:pos x="37" y="56"/>
                      </a:cxn>
                      <a:cxn ang="0">
                        <a:pos x="38" y="64"/>
                      </a:cxn>
                      <a:cxn ang="0">
                        <a:pos x="37" y="75"/>
                      </a:cxn>
                      <a:cxn ang="0">
                        <a:pos x="36" y="86"/>
                      </a:cxn>
                      <a:cxn ang="0">
                        <a:pos x="34" y="97"/>
                      </a:cxn>
                      <a:cxn ang="0">
                        <a:pos x="31" y="113"/>
                      </a:cxn>
                      <a:cxn ang="0">
                        <a:pos x="29" y="122"/>
                      </a:cxn>
                      <a:cxn ang="0">
                        <a:pos x="24" y="132"/>
                      </a:cxn>
                      <a:cxn ang="0">
                        <a:pos x="18" y="144"/>
                      </a:cxn>
                      <a:cxn ang="0">
                        <a:pos x="12" y="155"/>
                      </a:cxn>
                      <a:cxn ang="0">
                        <a:pos x="7" y="165"/>
                      </a:cxn>
                      <a:cxn ang="0">
                        <a:pos x="3" y="174"/>
                      </a:cxn>
                      <a:cxn ang="0">
                        <a:pos x="0" y="192"/>
                      </a:cxn>
                      <a:cxn ang="0">
                        <a:pos x="1" y="174"/>
                      </a:cxn>
                      <a:cxn ang="0">
                        <a:pos x="3" y="162"/>
                      </a:cxn>
                      <a:cxn ang="0">
                        <a:pos x="4" y="151"/>
                      </a:cxn>
                      <a:cxn ang="0">
                        <a:pos x="5" y="139"/>
                      </a:cxn>
                      <a:cxn ang="0">
                        <a:pos x="7" y="124"/>
                      </a:cxn>
                      <a:cxn ang="0">
                        <a:pos x="10" y="113"/>
                      </a:cxn>
                      <a:cxn ang="0">
                        <a:pos x="12" y="102"/>
                      </a:cxn>
                      <a:cxn ang="0">
                        <a:pos x="15" y="93"/>
                      </a:cxn>
                      <a:cxn ang="0">
                        <a:pos x="18" y="82"/>
                      </a:cxn>
                      <a:cxn ang="0">
                        <a:pos x="20" y="72"/>
                      </a:cxn>
                      <a:cxn ang="0">
                        <a:pos x="22" y="61"/>
                      </a:cxn>
                      <a:cxn ang="0">
                        <a:pos x="23" y="52"/>
                      </a:cxn>
                      <a:cxn ang="0">
                        <a:pos x="24" y="41"/>
                      </a:cxn>
                      <a:cxn ang="0">
                        <a:pos x="24" y="30"/>
                      </a:cxn>
                      <a:cxn ang="0">
                        <a:pos x="24" y="15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txL" t="txT" r="txR" b="txB"/>
                    <a:pathLst>
                      <a:path w="39" h="193">
                        <a:moveTo>
                          <a:pt x="20" y="0"/>
                        </a:moveTo>
                        <a:lnTo>
                          <a:pt x="25" y="9"/>
                        </a:lnTo>
                        <a:lnTo>
                          <a:pt x="28" y="15"/>
                        </a:lnTo>
                        <a:lnTo>
                          <a:pt x="34" y="24"/>
                        </a:lnTo>
                        <a:lnTo>
                          <a:pt x="36" y="33"/>
                        </a:lnTo>
                        <a:lnTo>
                          <a:pt x="37" y="43"/>
                        </a:lnTo>
                        <a:lnTo>
                          <a:pt x="37" y="56"/>
                        </a:lnTo>
                        <a:lnTo>
                          <a:pt x="38" y="64"/>
                        </a:lnTo>
                        <a:lnTo>
                          <a:pt x="37" y="75"/>
                        </a:lnTo>
                        <a:lnTo>
                          <a:pt x="36" y="86"/>
                        </a:lnTo>
                        <a:lnTo>
                          <a:pt x="34" y="97"/>
                        </a:lnTo>
                        <a:lnTo>
                          <a:pt x="31" y="113"/>
                        </a:lnTo>
                        <a:lnTo>
                          <a:pt x="29" y="122"/>
                        </a:lnTo>
                        <a:lnTo>
                          <a:pt x="24" y="132"/>
                        </a:lnTo>
                        <a:lnTo>
                          <a:pt x="18" y="144"/>
                        </a:lnTo>
                        <a:lnTo>
                          <a:pt x="12" y="155"/>
                        </a:lnTo>
                        <a:lnTo>
                          <a:pt x="7" y="165"/>
                        </a:lnTo>
                        <a:lnTo>
                          <a:pt x="3" y="174"/>
                        </a:lnTo>
                        <a:lnTo>
                          <a:pt x="0" y="192"/>
                        </a:lnTo>
                        <a:lnTo>
                          <a:pt x="1" y="174"/>
                        </a:lnTo>
                        <a:lnTo>
                          <a:pt x="3" y="162"/>
                        </a:lnTo>
                        <a:lnTo>
                          <a:pt x="4" y="151"/>
                        </a:lnTo>
                        <a:lnTo>
                          <a:pt x="5" y="139"/>
                        </a:lnTo>
                        <a:lnTo>
                          <a:pt x="7" y="124"/>
                        </a:lnTo>
                        <a:lnTo>
                          <a:pt x="10" y="113"/>
                        </a:lnTo>
                        <a:lnTo>
                          <a:pt x="12" y="102"/>
                        </a:lnTo>
                        <a:lnTo>
                          <a:pt x="15" y="93"/>
                        </a:lnTo>
                        <a:lnTo>
                          <a:pt x="18" y="82"/>
                        </a:lnTo>
                        <a:lnTo>
                          <a:pt x="20" y="72"/>
                        </a:lnTo>
                        <a:lnTo>
                          <a:pt x="22" y="61"/>
                        </a:lnTo>
                        <a:lnTo>
                          <a:pt x="23" y="52"/>
                        </a:lnTo>
                        <a:lnTo>
                          <a:pt x="24" y="41"/>
                        </a:lnTo>
                        <a:lnTo>
                          <a:pt x="24" y="30"/>
                        </a:lnTo>
                        <a:lnTo>
                          <a:pt x="24" y="15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6" name="Freeform 15"/>
                  <p:cNvSpPr/>
                  <p:nvPr/>
                </p:nvSpPr>
                <p:spPr>
                  <a:xfrm>
                    <a:off x="1716" y="1535"/>
                    <a:ext cx="171" cy="50"/>
                  </a:xfrm>
                  <a:custGeom>
                    <a:avLst/>
                    <a:gdLst>
                      <a:gd name="txL" fmla="*/ 0 w 171"/>
                      <a:gd name="txT" fmla="*/ 0 h 50"/>
                      <a:gd name="txR" fmla="*/ 171 w 171"/>
                      <a:gd name="txB" fmla="*/ 50 h 50"/>
                    </a:gdLst>
                    <a:ahLst/>
                    <a:cxnLst>
                      <a:cxn ang="0">
                        <a:pos x="170" y="49"/>
                      </a:cxn>
                      <a:cxn ang="0">
                        <a:pos x="167" y="40"/>
                      </a:cxn>
                      <a:cxn ang="0">
                        <a:pos x="163" y="33"/>
                      </a:cxn>
                      <a:cxn ang="0">
                        <a:pos x="160" y="31"/>
                      </a:cxn>
                      <a:cxn ang="0">
                        <a:pos x="153" y="29"/>
                      </a:cxn>
                      <a:cxn ang="0">
                        <a:pos x="147" y="27"/>
                      </a:cxn>
                      <a:cxn ang="0">
                        <a:pos x="140" y="29"/>
                      </a:cxn>
                      <a:cxn ang="0">
                        <a:pos x="132" y="30"/>
                      </a:cxn>
                      <a:cxn ang="0">
                        <a:pos x="123" y="27"/>
                      </a:cxn>
                      <a:cxn ang="0">
                        <a:pos x="111" y="22"/>
                      </a:cxn>
                      <a:cxn ang="0">
                        <a:pos x="100" y="18"/>
                      </a:cxn>
                      <a:cxn ang="0">
                        <a:pos x="92" y="16"/>
                      </a:cxn>
                      <a:cxn ang="0">
                        <a:pos x="80" y="12"/>
                      </a:cxn>
                      <a:cxn ang="0">
                        <a:pos x="67" y="8"/>
                      </a:cxn>
                      <a:cxn ang="0">
                        <a:pos x="55" y="5"/>
                      </a:cxn>
                      <a:cxn ang="0">
                        <a:pos x="42" y="1"/>
                      </a:cxn>
                      <a:cxn ang="0">
                        <a:pos x="28" y="1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1"/>
                      </a:cxn>
                      <a:cxn ang="0">
                        <a:pos x="5" y="11"/>
                      </a:cxn>
                      <a:cxn ang="0">
                        <a:pos x="12" y="12"/>
                      </a:cxn>
                      <a:cxn ang="0">
                        <a:pos x="19" y="12"/>
                      </a:cxn>
                      <a:cxn ang="0">
                        <a:pos x="23" y="11"/>
                      </a:cxn>
                      <a:cxn ang="0">
                        <a:pos x="30" y="11"/>
                      </a:cxn>
                      <a:cxn ang="0">
                        <a:pos x="39" y="11"/>
                      </a:cxn>
                      <a:cxn ang="0">
                        <a:pos x="51" y="11"/>
                      </a:cxn>
                      <a:cxn ang="0">
                        <a:pos x="61" y="12"/>
                      </a:cxn>
                      <a:cxn ang="0">
                        <a:pos x="71" y="14"/>
                      </a:cxn>
                      <a:cxn ang="0">
                        <a:pos x="81" y="15"/>
                      </a:cxn>
                      <a:cxn ang="0">
                        <a:pos x="91" y="16"/>
                      </a:cxn>
                      <a:cxn ang="0">
                        <a:pos x="99" y="19"/>
                      </a:cxn>
                      <a:cxn ang="0">
                        <a:pos x="108" y="23"/>
                      </a:cxn>
                      <a:cxn ang="0">
                        <a:pos x="116" y="27"/>
                      </a:cxn>
                      <a:cxn ang="0">
                        <a:pos x="125" y="31"/>
                      </a:cxn>
                      <a:cxn ang="0">
                        <a:pos x="129" y="32"/>
                      </a:cxn>
                      <a:cxn ang="0">
                        <a:pos x="134" y="31"/>
                      </a:cxn>
                      <a:cxn ang="0">
                        <a:pos x="140" y="34"/>
                      </a:cxn>
                      <a:cxn ang="0">
                        <a:pos x="146" y="37"/>
                      </a:cxn>
                      <a:cxn ang="0">
                        <a:pos x="152" y="40"/>
                      </a:cxn>
                      <a:cxn ang="0">
                        <a:pos x="161" y="44"/>
                      </a:cxn>
                      <a:cxn ang="0">
                        <a:pos x="167" y="46"/>
                      </a:cxn>
                      <a:cxn ang="0">
                        <a:pos x="170" y="49"/>
                      </a:cxn>
                    </a:cxnLst>
                    <a:rect l="txL" t="txT" r="txR" b="txB"/>
                    <a:pathLst>
                      <a:path w="171" h="50">
                        <a:moveTo>
                          <a:pt x="170" y="49"/>
                        </a:moveTo>
                        <a:lnTo>
                          <a:pt x="167" y="40"/>
                        </a:lnTo>
                        <a:lnTo>
                          <a:pt x="163" y="33"/>
                        </a:lnTo>
                        <a:lnTo>
                          <a:pt x="160" y="31"/>
                        </a:lnTo>
                        <a:lnTo>
                          <a:pt x="153" y="29"/>
                        </a:lnTo>
                        <a:lnTo>
                          <a:pt x="147" y="27"/>
                        </a:lnTo>
                        <a:lnTo>
                          <a:pt x="140" y="29"/>
                        </a:lnTo>
                        <a:lnTo>
                          <a:pt x="132" y="30"/>
                        </a:lnTo>
                        <a:lnTo>
                          <a:pt x="123" y="27"/>
                        </a:lnTo>
                        <a:lnTo>
                          <a:pt x="111" y="22"/>
                        </a:lnTo>
                        <a:lnTo>
                          <a:pt x="100" y="18"/>
                        </a:lnTo>
                        <a:lnTo>
                          <a:pt x="92" y="16"/>
                        </a:lnTo>
                        <a:lnTo>
                          <a:pt x="80" y="12"/>
                        </a:lnTo>
                        <a:lnTo>
                          <a:pt x="67" y="8"/>
                        </a:lnTo>
                        <a:lnTo>
                          <a:pt x="55" y="5"/>
                        </a:lnTo>
                        <a:lnTo>
                          <a:pt x="42" y="1"/>
                        </a:lnTo>
                        <a:lnTo>
                          <a:pt x="28" y="1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1"/>
                        </a:lnTo>
                        <a:lnTo>
                          <a:pt x="5" y="11"/>
                        </a:lnTo>
                        <a:lnTo>
                          <a:pt x="12" y="12"/>
                        </a:lnTo>
                        <a:lnTo>
                          <a:pt x="19" y="12"/>
                        </a:lnTo>
                        <a:lnTo>
                          <a:pt x="23" y="11"/>
                        </a:lnTo>
                        <a:lnTo>
                          <a:pt x="30" y="11"/>
                        </a:lnTo>
                        <a:lnTo>
                          <a:pt x="39" y="11"/>
                        </a:lnTo>
                        <a:lnTo>
                          <a:pt x="51" y="11"/>
                        </a:lnTo>
                        <a:lnTo>
                          <a:pt x="61" y="12"/>
                        </a:lnTo>
                        <a:lnTo>
                          <a:pt x="71" y="14"/>
                        </a:lnTo>
                        <a:lnTo>
                          <a:pt x="81" y="15"/>
                        </a:lnTo>
                        <a:lnTo>
                          <a:pt x="91" y="16"/>
                        </a:lnTo>
                        <a:lnTo>
                          <a:pt x="99" y="19"/>
                        </a:lnTo>
                        <a:lnTo>
                          <a:pt x="108" y="23"/>
                        </a:lnTo>
                        <a:lnTo>
                          <a:pt x="116" y="27"/>
                        </a:lnTo>
                        <a:lnTo>
                          <a:pt x="125" y="31"/>
                        </a:lnTo>
                        <a:lnTo>
                          <a:pt x="129" y="32"/>
                        </a:lnTo>
                        <a:lnTo>
                          <a:pt x="134" y="31"/>
                        </a:lnTo>
                        <a:lnTo>
                          <a:pt x="140" y="34"/>
                        </a:lnTo>
                        <a:lnTo>
                          <a:pt x="146" y="37"/>
                        </a:lnTo>
                        <a:lnTo>
                          <a:pt x="152" y="40"/>
                        </a:lnTo>
                        <a:lnTo>
                          <a:pt x="161" y="44"/>
                        </a:lnTo>
                        <a:lnTo>
                          <a:pt x="167" y="46"/>
                        </a:lnTo>
                        <a:lnTo>
                          <a:pt x="170" y="4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7" name="Freeform 16"/>
                  <p:cNvSpPr/>
                  <p:nvPr/>
                </p:nvSpPr>
                <p:spPr>
                  <a:xfrm>
                    <a:off x="1707" y="1563"/>
                    <a:ext cx="177" cy="21"/>
                  </a:xfrm>
                  <a:custGeom>
                    <a:avLst/>
                    <a:gdLst>
                      <a:gd name="txL" fmla="*/ 0 w 177"/>
                      <a:gd name="txT" fmla="*/ 0 h 21"/>
                      <a:gd name="txR" fmla="*/ 177 w 177"/>
                      <a:gd name="txB" fmla="*/ 21 h 21"/>
                    </a:gdLst>
                    <a:ahLst/>
                    <a:cxnLst>
                      <a:cxn ang="0">
                        <a:pos x="176" y="20"/>
                      </a:cxn>
                      <a:cxn ang="0">
                        <a:pos x="171" y="18"/>
                      </a:cxn>
                      <a:cxn ang="0">
                        <a:pos x="166" y="16"/>
                      </a:cxn>
                      <a:cxn ang="0">
                        <a:pos x="161" y="13"/>
                      </a:cxn>
                      <a:cxn ang="0">
                        <a:pos x="155" y="12"/>
                      </a:cxn>
                      <a:cxn ang="0">
                        <a:pos x="149" y="10"/>
                      </a:cxn>
                      <a:cxn ang="0">
                        <a:pos x="141" y="6"/>
                      </a:cxn>
                      <a:cxn ang="0">
                        <a:pos x="134" y="3"/>
                      </a:cxn>
                      <a:cxn ang="0">
                        <a:pos x="128" y="2"/>
                      </a:cxn>
                      <a:cxn ang="0">
                        <a:pos x="120" y="3"/>
                      </a:cxn>
                      <a:cxn ang="0">
                        <a:pos x="110" y="5"/>
                      </a:cxn>
                      <a:cxn ang="0">
                        <a:pos x="106" y="5"/>
                      </a:cxn>
                      <a:cxn ang="0">
                        <a:pos x="93" y="3"/>
                      </a:cxn>
                      <a:cxn ang="0">
                        <a:pos x="78" y="1"/>
                      </a:cxn>
                      <a:cxn ang="0">
                        <a:pos x="69" y="0"/>
                      </a:cxn>
                      <a:cxn ang="0">
                        <a:pos x="57" y="0"/>
                      </a:cxn>
                      <a:cxn ang="0">
                        <a:pos x="44" y="0"/>
                      </a:cxn>
                      <a:cxn ang="0">
                        <a:pos x="36" y="1"/>
                      </a:cxn>
                      <a:cxn ang="0">
                        <a:pos x="27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7" y="11"/>
                      </a:cxn>
                      <a:cxn ang="0">
                        <a:pos x="4" y="15"/>
                      </a:cxn>
                      <a:cxn ang="0">
                        <a:pos x="0" y="17"/>
                      </a:cxn>
                      <a:cxn ang="0">
                        <a:pos x="7" y="16"/>
                      </a:cxn>
                      <a:cxn ang="0">
                        <a:pos x="15" y="14"/>
                      </a:cxn>
                      <a:cxn ang="0">
                        <a:pos x="22" y="12"/>
                      </a:cxn>
                      <a:cxn ang="0">
                        <a:pos x="29" y="11"/>
                      </a:cxn>
                      <a:cxn ang="0">
                        <a:pos x="37" y="10"/>
                      </a:cxn>
                      <a:cxn ang="0">
                        <a:pos x="50" y="10"/>
                      </a:cxn>
                      <a:cxn ang="0">
                        <a:pos x="63" y="8"/>
                      </a:cxn>
                      <a:cxn ang="0">
                        <a:pos x="79" y="8"/>
                      </a:cxn>
                      <a:cxn ang="0">
                        <a:pos x="94" y="7"/>
                      </a:cxn>
                      <a:cxn ang="0">
                        <a:pos x="108" y="6"/>
                      </a:cxn>
                      <a:cxn ang="0">
                        <a:pos x="120" y="7"/>
                      </a:cxn>
                      <a:cxn ang="0">
                        <a:pos x="129" y="10"/>
                      </a:cxn>
                      <a:cxn ang="0">
                        <a:pos x="138" y="12"/>
                      </a:cxn>
                      <a:cxn ang="0">
                        <a:pos x="148" y="14"/>
                      </a:cxn>
                      <a:cxn ang="0">
                        <a:pos x="159" y="17"/>
                      </a:cxn>
                      <a:cxn ang="0">
                        <a:pos x="167" y="18"/>
                      </a:cxn>
                      <a:cxn ang="0">
                        <a:pos x="176" y="20"/>
                      </a:cxn>
                    </a:cxnLst>
                    <a:rect l="txL" t="txT" r="txR" b="txB"/>
                    <a:pathLst>
                      <a:path w="177" h="21">
                        <a:moveTo>
                          <a:pt x="176" y="20"/>
                        </a:moveTo>
                        <a:lnTo>
                          <a:pt x="171" y="18"/>
                        </a:lnTo>
                        <a:lnTo>
                          <a:pt x="166" y="16"/>
                        </a:lnTo>
                        <a:lnTo>
                          <a:pt x="161" y="13"/>
                        </a:lnTo>
                        <a:lnTo>
                          <a:pt x="155" y="12"/>
                        </a:lnTo>
                        <a:lnTo>
                          <a:pt x="149" y="10"/>
                        </a:lnTo>
                        <a:lnTo>
                          <a:pt x="141" y="6"/>
                        </a:lnTo>
                        <a:lnTo>
                          <a:pt x="134" y="3"/>
                        </a:lnTo>
                        <a:lnTo>
                          <a:pt x="128" y="2"/>
                        </a:lnTo>
                        <a:lnTo>
                          <a:pt x="120" y="3"/>
                        </a:lnTo>
                        <a:lnTo>
                          <a:pt x="110" y="5"/>
                        </a:lnTo>
                        <a:lnTo>
                          <a:pt x="106" y="5"/>
                        </a:lnTo>
                        <a:lnTo>
                          <a:pt x="93" y="3"/>
                        </a:lnTo>
                        <a:lnTo>
                          <a:pt x="78" y="1"/>
                        </a:lnTo>
                        <a:lnTo>
                          <a:pt x="69" y="0"/>
                        </a:lnTo>
                        <a:lnTo>
                          <a:pt x="57" y="0"/>
                        </a:lnTo>
                        <a:lnTo>
                          <a:pt x="44" y="0"/>
                        </a:lnTo>
                        <a:lnTo>
                          <a:pt x="36" y="1"/>
                        </a:lnTo>
                        <a:lnTo>
                          <a:pt x="27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7" y="11"/>
                        </a:lnTo>
                        <a:lnTo>
                          <a:pt x="4" y="15"/>
                        </a:lnTo>
                        <a:lnTo>
                          <a:pt x="0" y="17"/>
                        </a:lnTo>
                        <a:lnTo>
                          <a:pt x="7" y="16"/>
                        </a:lnTo>
                        <a:lnTo>
                          <a:pt x="15" y="14"/>
                        </a:lnTo>
                        <a:lnTo>
                          <a:pt x="22" y="12"/>
                        </a:lnTo>
                        <a:lnTo>
                          <a:pt x="29" y="11"/>
                        </a:lnTo>
                        <a:lnTo>
                          <a:pt x="37" y="10"/>
                        </a:lnTo>
                        <a:lnTo>
                          <a:pt x="50" y="10"/>
                        </a:lnTo>
                        <a:lnTo>
                          <a:pt x="63" y="8"/>
                        </a:lnTo>
                        <a:lnTo>
                          <a:pt x="79" y="8"/>
                        </a:lnTo>
                        <a:lnTo>
                          <a:pt x="94" y="7"/>
                        </a:lnTo>
                        <a:lnTo>
                          <a:pt x="108" y="6"/>
                        </a:lnTo>
                        <a:lnTo>
                          <a:pt x="120" y="7"/>
                        </a:lnTo>
                        <a:lnTo>
                          <a:pt x="129" y="10"/>
                        </a:lnTo>
                        <a:lnTo>
                          <a:pt x="138" y="12"/>
                        </a:lnTo>
                        <a:lnTo>
                          <a:pt x="148" y="14"/>
                        </a:lnTo>
                        <a:lnTo>
                          <a:pt x="159" y="17"/>
                        </a:lnTo>
                        <a:lnTo>
                          <a:pt x="167" y="18"/>
                        </a:lnTo>
                        <a:lnTo>
                          <a:pt x="176" y="2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83" name="Freeform 17"/>
                <p:cNvSpPr/>
                <p:nvPr/>
              </p:nvSpPr>
              <p:spPr>
                <a:xfrm>
                  <a:off x="1691" y="1023"/>
                  <a:ext cx="261" cy="374"/>
                </a:xfrm>
                <a:custGeom>
                  <a:avLst/>
                  <a:gdLst>
                    <a:gd name="txL" fmla="*/ 0 w 261"/>
                    <a:gd name="txT" fmla="*/ 0 h 374"/>
                    <a:gd name="txR" fmla="*/ 261 w 261"/>
                    <a:gd name="txB" fmla="*/ 374 h 374"/>
                  </a:gdLst>
                  <a:ahLst/>
                  <a:cxnLst>
                    <a:cxn ang="0">
                      <a:pos x="82" y="162"/>
                    </a:cxn>
                    <a:cxn ang="0">
                      <a:pos x="90" y="154"/>
                    </a:cxn>
                    <a:cxn ang="0">
                      <a:pos x="76" y="104"/>
                    </a:cxn>
                    <a:cxn ang="0">
                      <a:pos x="54" y="56"/>
                    </a:cxn>
                    <a:cxn ang="0">
                      <a:pos x="31" y="33"/>
                    </a:cxn>
                    <a:cxn ang="0">
                      <a:pos x="51" y="45"/>
                    </a:cxn>
                    <a:cxn ang="0">
                      <a:pos x="72" y="84"/>
                    </a:cxn>
                    <a:cxn ang="0">
                      <a:pos x="92" y="126"/>
                    </a:cxn>
                    <a:cxn ang="0">
                      <a:pos x="106" y="168"/>
                    </a:cxn>
                    <a:cxn ang="0">
                      <a:pos x="118" y="150"/>
                    </a:cxn>
                    <a:cxn ang="0">
                      <a:pos x="121" y="114"/>
                    </a:cxn>
                    <a:cxn ang="0">
                      <a:pos x="125" y="65"/>
                    </a:cxn>
                    <a:cxn ang="0">
                      <a:pos x="136" y="26"/>
                    </a:cxn>
                    <a:cxn ang="0">
                      <a:pos x="143" y="12"/>
                    </a:cxn>
                    <a:cxn ang="0">
                      <a:pos x="136" y="53"/>
                    </a:cxn>
                    <a:cxn ang="0">
                      <a:pos x="132" y="106"/>
                    </a:cxn>
                    <a:cxn ang="0">
                      <a:pos x="130" y="155"/>
                    </a:cxn>
                    <a:cxn ang="0">
                      <a:pos x="136" y="183"/>
                    </a:cxn>
                    <a:cxn ang="0">
                      <a:pos x="166" y="177"/>
                    </a:cxn>
                    <a:cxn ang="0">
                      <a:pos x="205" y="178"/>
                    </a:cxn>
                    <a:cxn ang="0">
                      <a:pos x="236" y="193"/>
                    </a:cxn>
                    <a:cxn ang="0">
                      <a:pos x="260" y="227"/>
                    </a:cxn>
                    <a:cxn ang="0">
                      <a:pos x="231" y="222"/>
                    </a:cxn>
                    <a:cxn ang="0">
                      <a:pos x="200" y="211"/>
                    </a:cxn>
                    <a:cxn ang="0">
                      <a:pos x="159" y="204"/>
                    </a:cxn>
                    <a:cxn ang="0">
                      <a:pos x="132" y="208"/>
                    </a:cxn>
                    <a:cxn ang="0">
                      <a:pos x="147" y="224"/>
                    </a:cxn>
                    <a:cxn ang="0">
                      <a:pos x="182" y="233"/>
                    </a:cxn>
                    <a:cxn ang="0">
                      <a:pos x="217" y="240"/>
                    </a:cxn>
                    <a:cxn ang="0">
                      <a:pos x="243" y="264"/>
                    </a:cxn>
                    <a:cxn ang="0">
                      <a:pos x="256" y="297"/>
                    </a:cxn>
                    <a:cxn ang="0">
                      <a:pos x="224" y="277"/>
                    </a:cxn>
                    <a:cxn ang="0">
                      <a:pos x="191" y="256"/>
                    </a:cxn>
                    <a:cxn ang="0">
                      <a:pos x="160" y="238"/>
                    </a:cxn>
                    <a:cxn ang="0">
                      <a:pos x="136" y="230"/>
                    </a:cxn>
                    <a:cxn ang="0">
                      <a:pos x="121" y="246"/>
                    </a:cxn>
                    <a:cxn ang="0">
                      <a:pos x="135" y="290"/>
                    </a:cxn>
                    <a:cxn ang="0">
                      <a:pos x="145" y="342"/>
                    </a:cxn>
                    <a:cxn ang="0">
                      <a:pos x="127" y="346"/>
                    </a:cxn>
                    <a:cxn ang="0">
                      <a:pos x="116" y="290"/>
                    </a:cxn>
                    <a:cxn ang="0">
                      <a:pos x="101" y="256"/>
                    </a:cxn>
                    <a:cxn ang="0">
                      <a:pos x="83" y="274"/>
                    </a:cxn>
                    <a:cxn ang="0">
                      <a:pos x="64" y="309"/>
                    </a:cxn>
                    <a:cxn ang="0">
                      <a:pos x="44" y="360"/>
                    </a:cxn>
                    <a:cxn ang="0">
                      <a:pos x="51" y="314"/>
                    </a:cxn>
                    <a:cxn ang="0">
                      <a:pos x="69" y="272"/>
                    </a:cxn>
                    <a:cxn ang="0">
                      <a:pos x="91" y="238"/>
                    </a:cxn>
                    <a:cxn ang="0">
                      <a:pos x="99" y="212"/>
                    </a:cxn>
                    <a:cxn ang="0">
                      <a:pos x="77" y="226"/>
                    </a:cxn>
                    <a:cxn ang="0">
                      <a:pos x="52" y="261"/>
                    </a:cxn>
                    <a:cxn ang="0">
                      <a:pos x="28" y="301"/>
                    </a:cxn>
                    <a:cxn ang="0">
                      <a:pos x="24" y="288"/>
                    </a:cxn>
                    <a:cxn ang="0">
                      <a:pos x="42" y="262"/>
                    </a:cxn>
                    <a:cxn ang="0">
                      <a:pos x="71" y="229"/>
                    </a:cxn>
                    <a:cxn ang="0">
                      <a:pos x="101" y="206"/>
                    </a:cxn>
                    <a:cxn ang="0">
                      <a:pos x="73" y="180"/>
                    </a:cxn>
                    <a:cxn ang="0">
                      <a:pos x="46" y="148"/>
                    </a:cxn>
                    <a:cxn ang="0">
                      <a:pos x="17" y="118"/>
                    </a:cxn>
                    <a:cxn ang="0">
                      <a:pos x="3" y="98"/>
                    </a:cxn>
                    <a:cxn ang="0">
                      <a:pos x="32" y="115"/>
                    </a:cxn>
                    <a:cxn ang="0">
                      <a:pos x="64" y="145"/>
                    </a:cxn>
                  </a:cxnLst>
                  <a:rect l="txL" t="txT" r="txR" b="txB"/>
                  <a:pathLst>
                    <a:path w="261" h="374">
                      <a:moveTo>
                        <a:pt x="64" y="145"/>
                      </a:moveTo>
                      <a:lnTo>
                        <a:pt x="68" y="150"/>
                      </a:lnTo>
                      <a:lnTo>
                        <a:pt x="72" y="154"/>
                      </a:lnTo>
                      <a:lnTo>
                        <a:pt x="77" y="157"/>
                      </a:lnTo>
                      <a:lnTo>
                        <a:pt x="82" y="162"/>
                      </a:lnTo>
                      <a:lnTo>
                        <a:pt x="86" y="165"/>
                      </a:lnTo>
                      <a:lnTo>
                        <a:pt x="91" y="168"/>
                      </a:lnTo>
                      <a:lnTo>
                        <a:pt x="94" y="170"/>
                      </a:lnTo>
                      <a:lnTo>
                        <a:pt x="92" y="162"/>
                      </a:lnTo>
                      <a:lnTo>
                        <a:pt x="90" y="154"/>
                      </a:lnTo>
                      <a:lnTo>
                        <a:pt x="87" y="143"/>
                      </a:lnTo>
                      <a:lnTo>
                        <a:pt x="85" y="134"/>
                      </a:lnTo>
                      <a:lnTo>
                        <a:pt x="82" y="124"/>
                      </a:lnTo>
                      <a:lnTo>
                        <a:pt x="80" y="114"/>
                      </a:lnTo>
                      <a:lnTo>
                        <a:pt x="76" y="104"/>
                      </a:lnTo>
                      <a:lnTo>
                        <a:pt x="72" y="93"/>
                      </a:lnTo>
                      <a:lnTo>
                        <a:pt x="68" y="84"/>
                      </a:lnTo>
                      <a:lnTo>
                        <a:pt x="63" y="71"/>
                      </a:lnTo>
                      <a:lnTo>
                        <a:pt x="59" y="63"/>
                      </a:lnTo>
                      <a:lnTo>
                        <a:pt x="54" y="56"/>
                      </a:lnTo>
                      <a:lnTo>
                        <a:pt x="50" y="48"/>
                      </a:lnTo>
                      <a:lnTo>
                        <a:pt x="44" y="42"/>
                      </a:lnTo>
                      <a:lnTo>
                        <a:pt x="39" y="38"/>
                      </a:lnTo>
                      <a:lnTo>
                        <a:pt x="34" y="35"/>
                      </a:lnTo>
                      <a:lnTo>
                        <a:pt x="31" y="33"/>
                      </a:lnTo>
                      <a:lnTo>
                        <a:pt x="35" y="32"/>
                      </a:lnTo>
                      <a:lnTo>
                        <a:pt x="37" y="33"/>
                      </a:lnTo>
                      <a:lnTo>
                        <a:pt x="41" y="34"/>
                      </a:lnTo>
                      <a:lnTo>
                        <a:pt x="45" y="39"/>
                      </a:lnTo>
                      <a:lnTo>
                        <a:pt x="51" y="45"/>
                      </a:lnTo>
                      <a:lnTo>
                        <a:pt x="55" y="50"/>
                      </a:lnTo>
                      <a:lnTo>
                        <a:pt x="58" y="56"/>
                      </a:lnTo>
                      <a:lnTo>
                        <a:pt x="63" y="64"/>
                      </a:lnTo>
                      <a:lnTo>
                        <a:pt x="68" y="75"/>
                      </a:lnTo>
                      <a:lnTo>
                        <a:pt x="72" y="84"/>
                      </a:lnTo>
                      <a:lnTo>
                        <a:pt x="77" y="94"/>
                      </a:lnTo>
                      <a:lnTo>
                        <a:pt x="81" y="101"/>
                      </a:lnTo>
                      <a:lnTo>
                        <a:pt x="86" y="109"/>
                      </a:lnTo>
                      <a:lnTo>
                        <a:pt x="89" y="117"/>
                      </a:lnTo>
                      <a:lnTo>
                        <a:pt x="92" y="126"/>
                      </a:lnTo>
                      <a:lnTo>
                        <a:pt x="95" y="135"/>
                      </a:lnTo>
                      <a:lnTo>
                        <a:pt x="99" y="143"/>
                      </a:lnTo>
                      <a:lnTo>
                        <a:pt x="101" y="151"/>
                      </a:lnTo>
                      <a:lnTo>
                        <a:pt x="104" y="161"/>
                      </a:lnTo>
                      <a:lnTo>
                        <a:pt x="106" y="168"/>
                      </a:lnTo>
                      <a:lnTo>
                        <a:pt x="107" y="171"/>
                      </a:lnTo>
                      <a:lnTo>
                        <a:pt x="110" y="168"/>
                      </a:lnTo>
                      <a:lnTo>
                        <a:pt x="113" y="164"/>
                      </a:lnTo>
                      <a:lnTo>
                        <a:pt x="117" y="159"/>
                      </a:lnTo>
                      <a:lnTo>
                        <a:pt x="118" y="150"/>
                      </a:lnTo>
                      <a:lnTo>
                        <a:pt x="119" y="143"/>
                      </a:lnTo>
                      <a:lnTo>
                        <a:pt x="120" y="133"/>
                      </a:lnTo>
                      <a:lnTo>
                        <a:pt x="121" y="124"/>
                      </a:lnTo>
                      <a:lnTo>
                        <a:pt x="120" y="124"/>
                      </a:lnTo>
                      <a:lnTo>
                        <a:pt x="121" y="114"/>
                      </a:lnTo>
                      <a:lnTo>
                        <a:pt x="121" y="103"/>
                      </a:lnTo>
                      <a:lnTo>
                        <a:pt x="122" y="92"/>
                      </a:lnTo>
                      <a:lnTo>
                        <a:pt x="122" y="82"/>
                      </a:lnTo>
                      <a:lnTo>
                        <a:pt x="123" y="75"/>
                      </a:lnTo>
                      <a:lnTo>
                        <a:pt x="125" y="65"/>
                      </a:lnTo>
                      <a:lnTo>
                        <a:pt x="127" y="58"/>
                      </a:lnTo>
                      <a:lnTo>
                        <a:pt x="128" y="50"/>
                      </a:lnTo>
                      <a:lnTo>
                        <a:pt x="131" y="44"/>
                      </a:lnTo>
                      <a:lnTo>
                        <a:pt x="133" y="36"/>
                      </a:lnTo>
                      <a:lnTo>
                        <a:pt x="136" y="26"/>
                      </a:lnTo>
                      <a:lnTo>
                        <a:pt x="139" y="16"/>
                      </a:lnTo>
                      <a:lnTo>
                        <a:pt x="140" y="7"/>
                      </a:lnTo>
                      <a:lnTo>
                        <a:pt x="143" y="0"/>
                      </a:lnTo>
                      <a:lnTo>
                        <a:pt x="144" y="6"/>
                      </a:lnTo>
                      <a:lnTo>
                        <a:pt x="143" y="12"/>
                      </a:lnTo>
                      <a:lnTo>
                        <a:pt x="142" y="21"/>
                      </a:lnTo>
                      <a:lnTo>
                        <a:pt x="140" y="28"/>
                      </a:lnTo>
                      <a:lnTo>
                        <a:pt x="138" y="40"/>
                      </a:lnTo>
                      <a:lnTo>
                        <a:pt x="137" y="47"/>
                      </a:lnTo>
                      <a:lnTo>
                        <a:pt x="136" y="53"/>
                      </a:lnTo>
                      <a:lnTo>
                        <a:pt x="135" y="62"/>
                      </a:lnTo>
                      <a:lnTo>
                        <a:pt x="134" y="72"/>
                      </a:lnTo>
                      <a:lnTo>
                        <a:pt x="134" y="83"/>
                      </a:lnTo>
                      <a:lnTo>
                        <a:pt x="133" y="94"/>
                      </a:lnTo>
                      <a:lnTo>
                        <a:pt x="132" y="106"/>
                      </a:lnTo>
                      <a:lnTo>
                        <a:pt x="132" y="116"/>
                      </a:lnTo>
                      <a:lnTo>
                        <a:pt x="132" y="126"/>
                      </a:lnTo>
                      <a:lnTo>
                        <a:pt x="131" y="134"/>
                      </a:lnTo>
                      <a:lnTo>
                        <a:pt x="131" y="145"/>
                      </a:lnTo>
                      <a:lnTo>
                        <a:pt x="130" y="155"/>
                      </a:lnTo>
                      <a:lnTo>
                        <a:pt x="128" y="168"/>
                      </a:lnTo>
                      <a:lnTo>
                        <a:pt x="127" y="178"/>
                      </a:lnTo>
                      <a:lnTo>
                        <a:pt x="125" y="190"/>
                      </a:lnTo>
                      <a:lnTo>
                        <a:pt x="130" y="187"/>
                      </a:lnTo>
                      <a:lnTo>
                        <a:pt x="136" y="183"/>
                      </a:lnTo>
                      <a:lnTo>
                        <a:pt x="143" y="178"/>
                      </a:lnTo>
                      <a:lnTo>
                        <a:pt x="149" y="176"/>
                      </a:lnTo>
                      <a:lnTo>
                        <a:pt x="156" y="176"/>
                      </a:lnTo>
                      <a:lnTo>
                        <a:pt x="160" y="176"/>
                      </a:lnTo>
                      <a:lnTo>
                        <a:pt x="166" y="177"/>
                      </a:lnTo>
                      <a:lnTo>
                        <a:pt x="173" y="178"/>
                      </a:lnTo>
                      <a:lnTo>
                        <a:pt x="182" y="179"/>
                      </a:lnTo>
                      <a:lnTo>
                        <a:pt x="190" y="178"/>
                      </a:lnTo>
                      <a:lnTo>
                        <a:pt x="198" y="178"/>
                      </a:lnTo>
                      <a:lnTo>
                        <a:pt x="205" y="178"/>
                      </a:lnTo>
                      <a:lnTo>
                        <a:pt x="211" y="179"/>
                      </a:lnTo>
                      <a:lnTo>
                        <a:pt x="217" y="182"/>
                      </a:lnTo>
                      <a:lnTo>
                        <a:pt x="225" y="185"/>
                      </a:lnTo>
                      <a:lnTo>
                        <a:pt x="231" y="189"/>
                      </a:lnTo>
                      <a:lnTo>
                        <a:pt x="236" y="193"/>
                      </a:lnTo>
                      <a:lnTo>
                        <a:pt x="242" y="199"/>
                      </a:lnTo>
                      <a:lnTo>
                        <a:pt x="245" y="202"/>
                      </a:lnTo>
                      <a:lnTo>
                        <a:pt x="251" y="210"/>
                      </a:lnTo>
                      <a:lnTo>
                        <a:pt x="255" y="218"/>
                      </a:lnTo>
                      <a:lnTo>
                        <a:pt x="260" y="227"/>
                      </a:lnTo>
                      <a:lnTo>
                        <a:pt x="254" y="227"/>
                      </a:lnTo>
                      <a:lnTo>
                        <a:pt x="248" y="226"/>
                      </a:lnTo>
                      <a:lnTo>
                        <a:pt x="241" y="224"/>
                      </a:lnTo>
                      <a:lnTo>
                        <a:pt x="235" y="224"/>
                      </a:lnTo>
                      <a:lnTo>
                        <a:pt x="231" y="222"/>
                      </a:lnTo>
                      <a:lnTo>
                        <a:pt x="224" y="218"/>
                      </a:lnTo>
                      <a:lnTo>
                        <a:pt x="218" y="216"/>
                      </a:lnTo>
                      <a:lnTo>
                        <a:pt x="213" y="213"/>
                      </a:lnTo>
                      <a:lnTo>
                        <a:pt x="209" y="212"/>
                      </a:lnTo>
                      <a:lnTo>
                        <a:pt x="200" y="211"/>
                      </a:lnTo>
                      <a:lnTo>
                        <a:pt x="190" y="210"/>
                      </a:lnTo>
                      <a:lnTo>
                        <a:pt x="182" y="208"/>
                      </a:lnTo>
                      <a:lnTo>
                        <a:pt x="173" y="206"/>
                      </a:lnTo>
                      <a:lnTo>
                        <a:pt x="165" y="205"/>
                      </a:lnTo>
                      <a:lnTo>
                        <a:pt x="159" y="204"/>
                      </a:lnTo>
                      <a:lnTo>
                        <a:pt x="154" y="204"/>
                      </a:lnTo>
                      <a:lnTo>
                        <a:pt x="148" y="203"/>
                      </a:lnTo>
                      <a:lnTo>
                        <a:pt x="142" y="204"/>
                      </a:lnTo>
                      <a:lnTo>
                        <a:pt x="137" y="205"/>
                      </a:lnTo>
                      <a:lnTo>
                        <a:pt x="132" y="208"/>
                      </a:lnTo>
                      <a:lnTo>
                        <a:pt x="125" y="210"/>
                      </a:lnTo>
                      <a:lnTo>
                        <a:pt x="130" y="213"/>
                      </a:lnTo>
                      <a:lnTo>
                        <a:pt x="136" y="217"/>
                      </a:lnTo>
                      <a:lnTo>
                        <a:pt x="141" y="222"/>
                      </a:lnTo>
                      <a:lnTo>
                        <a:pt x="147" y="224"/>
                      </a:lnTo>
                      <a:lnTo>
                        <a:pt x="154" y="227"/>
                      </a:lnTo>
                      <a:lnTo>
                        <a:pt x="160" y="229"/>
                      </a:lnTo>
                      <a:lnTo>
                        <a:pt x="166" y="229"/>
                      </a:lnTo>
                      <a:lnTo>
                        <a:pt x="173" y="231"/>
                      </a:lnTo>
                      <a:lnTo>
                        <a:pt x="182" y="233"/>
                      </a:lnTo>
                      <a:lnTo>
                        <a:pt x="189" y="235"/>
                      </a:lnTo>
                      <a:lnTo>
                        <a:pt x="197" y="235"/>
                      </a:lnTo>
                      <a:lnTo>
                        <a:pt x="203" y="237"/>
                      </a:lnTo>
                      <a:lnTo>
                        <a:pt x="210" y="239"/>
                      </a:lnTo>
                      <a:lnTo>
                        <a:pt x="217" y="240"/>
                      </a:lnTo>
                      <a:lnTo>
                        <a:pt x="222" y="243"/>
                      </a:lnTo>
                      <a:lnTo>
                        <a:pt x="227" y="247"/>
                      </a:lnTo>
                      <a:lnTo>
                        <a:pt x="232" y="252"/>
                      </a:lnTo>
                      <a:lnTo>
                        <a:pt x="238" y="257"/>
                      </a:lnTo>
                      <a:lnTo>
                        <a:pt x="243" y="264"/>
                      </a:lnTo>
                      <a:lnTo>
                        <a:pt x="245" y="268"/>
                      </a:lnTo>
                      <a:lnTo>
                        <a:pt x="248" y="275"/>
                      </a:lnTo>
                      <a:lnTo>
                        <a:pt x="250" y="283"/>
                      </a:lnTo>
                      <a:lnTo>
                        <a:pt x="253" y="291"/>
                      </a:lnTo>
                      <a:lnTo>
                        <a:pt x="256" y="297"/>
                      </a:lnTo>
                      <a:lnTo>
                        <a:pt x="250" y="293"/>
                      </a:lnTo>
                      <a:lnTo>
                        <a:pt x="243" y="289"/>
                      </a:lnTo>
                      <a:lnTo>
                        <a:pt x="238" y="286"/>
                      </a:lnTo>
                      <a:lnTo>
                        <a:pt x="231" y="281"/>
                      </a:lnTo>
                      <a:lnTo>
                        <a:pt x="224" y="277"/>
                      </a:lnTo>
                      <a:lnTo>
                        <a:pt x="218" y="273"/>
                      </a:lnTo>
                      <a:lnTo>
                        <a:pt x="211" y="269"/>
                      </a:lnTo>
                      <a:lnTo>
                        <a:pt x="204" y="264"/>
                      </a:lnTo>
                      <a:lnTo>
                        <a:pt x="198" y="260"/>
                      </a:lnTo>
                      <a:lnTo>
                        <a:pt x="191" y="256"/>
                      </a:lnTo>
                      <a:lnTo>
                        <a:pt x="186" y="252"/>
                      </a:lnTo>
                      <a:lnTo>
                        <a:pt x="179" y="248"/>
                      </a:lnTo>
                      <a:lnTo>
                        <a:pt x="173" y="245"/>
                      </a:lnTo>
                      <a:lnTo>
                        <a:pt x="166" y="241"/>
                      </a:lnTo>
                      <a:lnTo>
                        <a:pt x="160" y="238"/>
                      </a:lnTo>
                      <a:lnTo>
                        <a:pt x="155" y="237"/>
                      </a:lnTo>
                      <a:lnTo>
                        <a:pt x="150" y="234"/>
                      </a:lnTo>
                      <a:lnTo>
                        <a:pt x="144" y="231"/>
                      </a:lnTo>
                      <a:lnTo>
                        <a:pt x="140" y="229"/>
                      </a:lnTo>
                      <a:lnTo>
                        <a:pt x="136" y="230"/>
                      </a:lnTo>
                      <a:lnTo>
                        <a:pt x="131" y="231"/>
                      </a:lnTo>
                      <a:lnTo>
                        <a:pt x="128" y="231"/>
                      </a:lnTo>
                      <a:lnTo>
                        <a:pt x="123" y="229"/>
                      </a:lnTo>
                      <a:lnTo>
                        <a:pt x="123" y="237"/>
                      </a:lnTo>
                      <a:lnTo>
                        <a:pt x="121" y="246"/>
                      </a:lnTo>
                      <a:lnTo>
                        <a:pt x="124" y="254"/>
                      </a:lnTo>
                      <a:lnTo>
                        <a:pt x="127" y="263"/>
                      </a:lnTo>
                      <a:lnTo>
                        <a:pt x="130" y="271"/>
                      </a:lnTo>
                      <a:lnTo>
                        <a:pt x="132" y="280"/>
                      </a:lnTo>
                      <a:lnTo>
                        <a:pt x="135" y="290"/>
                      </a:lnTo>
                      <a:lnTo>
                        <a:pt x="138" y="302"/>
                      </a:lnTo>
                      <a:lnTo>
                        <a:pt x="139" y="311"/>
                      </a:lnTo>
                      <a:lnTo>
                        <a:pt x="142" y="321"/>
                      </a:lnTo>
                      <a:lnTo>
                        <a:pt x="143" y="330"/>
                      </a:lnTo>
                      <a:lnTo>
                        <a:pt x="145" y="342"/>
                      </a:lnTo>
                      <a:lnTo>
                        <a:pt x="148" y="355"/>
                      </a:lnTo>
                      <a:lnTo>
                        <a:pt x="150" y="373"/>
                      </a:lnTo>
                      <a:lnTo>
                        <a:pt x="130" y="373"/>
                      </a:lnTo>
                      <a:lnTo>
                        <a:pt x="128" y="357"/>
                      </a:lnTo>
                      <a:lnTo>
                        <a:pt x="127" y="346"/>
                      </a:lnTo>
                      <a:lnTo>
                        <a:pt x="124" y="332"/>
                      </a:lnTo>
                      <a:lnTo>
                        <a:pt x="122" y="319"/>
                      </a:lnTo>
                      <a:lnTo>
                        <a:pt x="120" y="308"/>
                      </a:lnTo>
                      <a:lnTo>
                        <a:pt x="118" y="298"/>
                      </a:lnTo>
                      <a:lnTo>
                        <a:pt x="116" y="290"/>
                      </a:lnTo>
                      <a:lnTo>
                        <a:pt x="113" y="279"/>
                      </a:lnTo>
                      <a:lnTo>
                        <a:pt x="109" y="269"/>
                      </a:lnTo>
                      <a:lnTo>
                        <a:pt x="107" y="260"/>
                      </a:lnTo>
                      <a:lnTo>
                        <a:pt x="104" y="258"/>
                      </a:lnTo>
                      <a:lnTo>
                        <a:pt x="101" y="256"/>
                      </a:lnTo>
                      <a:lnTo>
                        <a:pt x="98" y="254"/>
                      </a:lnTo>
                      <a:lnTo>
                        <a:pt x="96" y="255"/>
                      </a:lnTo>
                      <a:lnTo>
                        <a:pt x="93" y="260"/>
                      </a:lnTo>
                      <a:lnTo>
                        <a:pt x="87" y="268"/>
                      </a:lnTo>
                      <a:lnTo>
                        <a:pt x="83" y="274"/>
                      </a:lnTo>
                      <a:lnTo>
                        <a:pt x="79" y="280"/>
                      </a:lnTo>
                      <a:lnTo>
                        <a:pt x="76" y="288"/>
                      </a:lnTo>
                      <a:lnTo>
                        <a:pt x="72" y="293"/>
                      </a:lnTo>
                      <a:lnTo>
                        <a:pt x="68" y="301"/>
                      </a:lnTo>
                      <a:lnTo>
                        <a:pt x="64" y="309"/>
                      </a:lnTo>
                      <a:lnTo>
                        <a:pt x="61" y="318"/>
                      </a:lnTo>
                      <a:lnTo>
                        <a:pt x="57" y="327"/>
                      </a:lnTo>
                      <a:lnTo>
                        <a:pt x="53" y="337"/>
                      </a:lnTo>
                      <a:lnTo>
                        <a:pt x="49" y="348"/>
                      </a:lnTo>
                      <a:lnTo>
                        <a:pt x="44" y="360"/>
                      </a:lnTo>
                      <a:lnTo>
                        <a:pt x="46" y="346"/>
                      </a:lnTo>
                      <a:lnTo>
                        <a:pt x="47" y="336"/>
                      </a:lnTo>
                      <a:lnTo>
                        <a:pt x="48" y="325"/>
                      </a:lnTo>
                      <a:lnTo>
                        <a:pt x="50" y="319"/>
                      </a:lnTo>
                      <a:lnTo>
                        <a:pt x="51" y="314"/>
                      </a:lnTo>
                      <a:lnTo>
                        <a:pt x="54" y="305"/>
                      </a:lnTo>
                      <a:lnTo>
                        <a:pt x="57" y="295"/>
                      </a:lnTo>
                      <a:lnTo>
                        <a:pt x="59" y="288"/>
                      </a:lnTo>
                      <a:lnTo>
                        <a:pt x="64" y="280"/>
                      </a:lnTo>
                      <a:lnTo>
                        <a:pt x="69" y="272"/>
                      </a:lnTo>
                      <a:lnTo>
                        <a:pt x="73" y="263"/>
                      </a:lnTo>
                      <a:lnTo>
                        <a:pt x="78" y="254"/>
                      </a:lnTo>
                      <a:lnTo>
                        <a:pt x="81" y="249"/>
                      </a:lnTo>
                      <a:lnTo>
                        <a:pt x="86" y="244"/>
                      </a:lnTo>
                      <a:lnTo>
                        <a:pt x="91" y="238"/>
                      </a:lnTo>
                      <a:lnTo>
                        <a:pt x="95" y="232"/>
                      </a:lnTo>
                      <a:lnTo>
                        <a:pt x="100" y="226"/>
                      </a:lnTo>
                      <a:lnTo>
                        <a:pt x="105" y="218"/>
                      </a:lnTo>
                      <a:lnTo>
                        <a:pt x="103" y="216"/>
                      </a:lnTo>
                      <a:lnTo>
                        <a:pt x="99" y="212"/>
                      </a:lnTo>
                      <a:lnTo>
                        <a:pt x="96" y="210"/>
                      </a:lnTo>
                      <a:lnTo>
                        <a:pt x="93" y="211"/>
                      </a:lnTo>
                      <a:lnTo>
                        <a:pt x="87" y="216"/>
                      </a:lnTo>
                      <a:lnTo>
                        <a:pt x="82" y="221"/>
                      </a:lnTo>
                      <a:lnTo>
                        <a:pt x="77" y="226"/>
                      </a:lnTo>
                      <a:lnTo>
                        <a:pt x="72" y="232"/>
                      </a:lnTo>
                      <a:lnTo>
                        <a:pt x="67" y="241"/>
                      </a:lnTo>
                      <a:lnTo>
                        <a:pt x="61" y="249"/>
                      </a:lnTo>
                      <a:lnTo>
                        <a:pt x="56" y="255"/>
                      </a:lnTo>
                      <a:lnTo>
                        <a:pt x="52" y="261"/>
                      </a:lnTo>
                      <a:lnTo>
                        <a:pt x="47" y="268"/>
                      </a:lnTo>
                      <a:lnTo>
                        <a:pt x="42" y="276"/>
                      </a:lnTo>
                      <a:lnTo>
                        <a:pt x="38" y="284"/>
                      </a:lnTo>
                      <a:lnTo>
                        <a:pt x="33" y="293"/>
                      </a:lnTo>
                      <a:lnTo>
                        <a:pt x="28" y="301"/>
                      </a:lnTo>
                      <a:lnTo>
                        <a:pt x="24" y="310"/>
                      </a:lnTo>
                      <a:lnTo>
                        <a:pt x="18" y="321"/>
                      </a:lnTo>
                      <a:lnTo>
                        <a:pt x="21" y="307"/>
                      </a:lnTo>
                      <a:lnTo>
                        <a:pt x="22" y="297"/>
                      </a:lnTo>
                      <a:lnTo>
                        <a:pt x="24" y="288"/>
                      </a:lnTo>
                      <a:lnTo>
                        <a:pt x="25" y="286"/>
                      </a:lnTo>
                      <a:lnTo>
                        <a:pt x="28" y="281"/>
                      </a:lnTo>
                      <a:lnTo>
                        <a:pt x="32" y="275"/>
                      </a:lnTo>
                      <a:lnTo>
                        <a:pt x="37" y="269"/>
                      </a:lnTo>
                      <a:lnTo>
                        <a:pt x="42" y="262"/>
                      </a:lnTo>
                      <a:lnTo>
                        <a:pt x="47" y="256"/>
                      </a:lnTo>
                      <a:lnTo>
                        <a:pt x="54" y="248"/>
                      </a:lnTo>
                      <a:lnTo>
                        <a:pt x="58" y="243"/>
                      </a:lnTo>
                      <a:lnTo>
                        <a:pt x="64" y="236"/>
                      </a:lnTo>
                      <a:lnTo>
                        <a:pt x="71" y="229"/>
                      </a:lnTo>
                      <a:lnTo>
                        <a:pt x="77" y="224"/>
                      </a:lnTo>
                      <a:lnTo>
                        <a:pt x="83" y="218"/>
                      </a:lnTo>
                      <a:lnTo>
                        <a:pt x="93" y="210"/>
                      </a:lnTo>
                      <a:lnTo>
                        <a:pt x="98" y="208"/>
                      </a:lnTo>
                      <a:lnTo>
                        <a:pt x="101" y="206"/>
                      </a:lnTo>
                      <a:lnTo>
                        <a:pt x="95" y="202"/>
                      </a:lnTo>
                      <a:lnTo>
                        <a:pt x="90" y="196"/>
                      </a:lnTo>
                      <a:lnTo>
                        <a:pt x="84" y="190"/>
                      </a:lnTo>
                      <a:lnTo>
                        <a:pt x="79" y="185"/>
                      </a:lnTo>
                      <a:lnTo>
                        <a:pt x="73" y="180"/>
                      </a:lnTo>
                      <a:lnTo>
                        <a:pt x="69" y="176"/>
                      </a:lnTo>
                      <a:lnTo>
                        <a:pt x="65" y="170"/>
                      </a:lnTo>
                      <a:lnTo>
                        <a:pt x="58" y="163"/>
                      </a:lnTo>
                      <a:lnTo>
                        <a:pt x="52" y="156"/>
                      </a:lnTo>
                      <a:lnTo>
                        <a:pt x="46" y="148"/>
                      </a:lnTo>
                      <a:lnTo>
                        <a:pt x="39" y="141"/>
                      </a:lnTo>
                      <a:lnTo>
                        <a:pt x="33" y="136"/>
                      </a:lnTo>
                      <a:lnTo>
                        <a:pt x="26" y="129"/>
                      </a:lnTo>
                      <a:lnTo>
                        <a:pt x="22" y="125"/>
                      </a:lnTo>
                      <a:lnTo>
                        <a:pt x="17" y="118"/>
                      </a:lnTo>
                      <a:lnTo>
                        <a:pt x="14" y="112"/>
                      </a:lnTo>
                      <a:lnTo>
                        <a:pt x="10" y="108"/>
                      </a:lnTo>
                      <a:lnTo>
                        <a:pt x="4" y="102"/>
                      </a:lnTo>
                      <a:lnTo>
                        <a:pt x="0" y="98"/>
                      </a:lnTo>
                      <a:lnTo>
                        <a:pt x="3" y="98"/>
                      </a:lnTo>
                      <a:lnTo>
                        <a:pt x="9" y="100"/>
                      </a:lnTo>
                      <a:lnTo>
                        <a:pt x="14" y="101"/>
                      </a:lnTo>
                      <a:lnTo>
                        <a:pt x="20" y="104"/>
                      </a:lnTo>
                      <a:lnTo>
                        <a:pt x="25" y="109"/>
                      </a:lnTo>
                      <a:lnTo>
                        <a:pt x="32" y="115"/>
                      </a:lnTo>
                      <a:lnTo>
                        <a:pt x="38" y="120"/>
                      </a:lnTo>
                      <a:lnTo>
                        <a:pt x="45" y="125"/>
                      </a:lnTo>
                      <a:lnTo>
                        <a:pt x="51" y="132"/>
                      </a:lnTo>
                      <a:lnTo>
                        <a:pt x="58" y="139"/>
                      </a:lnTo>
                      <a:lnTo>
                        <a:pt x="64" y="145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7" name="Group 18"/>
              <p:cNvGrpSpPr/>
              <p:nvPr/>
            </p:nvGrpSpPr>
            <p:grpSpPr>
              <a:xfrm>
                <a:off x="300" y="3360"/>
                <a:ext cx="508" cy="820"/>
                <a:chOff x="1985" y="1201"/>
                <a:chExt cx="508" cy="820"/>
              </a:xfrm>
            </p:grpSpPr>
            <p:grpSp>
              <p:nvGrpSpPr>
                <p:cNvPr id="2068" name="Group 19"/>
                <p:cNvGrpSpPr/>
                <p:nvPr/>
              </p:nvGrpSpPr>
              <p:grpSpPr>
                <a:xfrm>
                  <a:off x="2247" y="1201"/>
                  <a:ext cx="246" cy="810"/>
                  <a:chOff x="2247" y="1201"/>
                  <a:chExt cx="246" cy="810"/>
                </a:xfrm>
              </p:grpSpPr>
              <p:sp>
                <p:nvSpPr>
                  <p:cNvPr id="2077" name="Freeform 20"/>
                  <p:cNvSpPr/>
                  <p:nvPr/>
                </p:nvSpPr>
                <p:spPr>
                  <a:xfrm>
                    <a:off x="2392" y="1373"/>
                    <a:ext cx="92" cy="638"/>
                  </a:xfrm>
                  <a:custGeom>
                    <a:avLst/>
                    <a:gdLst>
                      <a:gd name="txL" fmla="*/ 0 w 92"/>
                      <a:gd name="txT" fmla="*/ 0 h 638"/>
                      <a:gd name="txR" fmla="*/ 92 w 92"/>
                      <a:gd name="txB" fmla="*/ 638 h 638"/>
                    </a:gdLst>
                    <a:ahLst/>
                    <a:cxnLst>
                      <a:cxn ang="0">
                        <a:pos x="91" y="296"/>
                      </a:cxn>
                      <a:cxn ang="0">
                        <a:pos x="83" y="425"/>
                      </a:cxn>
                      <a:cxn ang="0">
                        <a:pos x="75" y="529"/>
                      </a:cxn>
                      <a:cxn ang="0">
                        <a:pos x="70" y="606"/>
                      </a:cxn>
                      <a:cxn ang="0">
                        <a:pos x="71" y="637"/>
                      </a:cxn>
                      <a:cxn ang="0">
                        <a:pos x="60" y="637"/>
                      </a:cxn>
                      <a:cxn ang="0">
                        <a:pos x="57" y="592"/>
                      </a:cxn>
                      <a:cxn ang="0">
                        <a:pos x="55" y="524"/>
                      </a:cxn>
                      <a:cxn ang="0">
                        <a:pos x="51" y="461"/>
                      </a:cxn>
                      <a:cxn ang="0">
                        <a:pos x="49" y="414"/>
                      </a:cxn>
                      <a:cxn ang="0">
                        <a:pos x="45" y="345"/>
                      </a:cxn>
                      <a:cxn ang="0">
                        <a:pos x="40" y="285"/>
                      </a:cxn>
                      <a:cxn ang="0">
                        <a:pos x="35" y="233"/>
                      </a:cxn>
                      <a:cxn ang="0">
                        <a:pos x="31" y="177"/>
                      </a:cxn>
                      <a:cxn ang="0">
                        <a:pos x="24" y="121"/>
                      </a:cxn>
                      <a:cxn ang="0">
                        <a:pos x="17" y="74"/>
                      </a:cxn>
                      <a:cxn ang="0">
                        <a:pos x="4" y="28"/>
                      </a:cxn>
                      <a:cxn ang="0">
                        <a:pos x="0" y="10"/>
                      </a:cxn>
                      <a:cxn ang="0">
                        <a:pos x="5" y="0"/>
                      </a:cxn>
                      <a:cxn ang="0">
                        <a:pos x="13" y="18"/>
                      </a:cxn>
                      <a:cxn ang="0">
                        <a:pos x="24" y="61"/>
                      </a:cxn>
                      <a:cxn ang="0">
                        <a:pos x="33" y="104"/>
                      </a:cxn>
                      <a:cxn ang="0">
                        <a:pos x="40" y="150"/>
                      </a:cxn>
                      <a:cxn ang="0">
                        <a:pos x="44" y="208"/>
                      </a:cxn>
                      <a:cxn ang="0">
                        <a:pos x="48" y="263"/>
                      </a:cxn>
                      <a:cxn ang="0">
                        <a:pos x="55" y="337"/>
                      </a:cxn>
                      <a:cxn ang="0">
                        <a:pos x="59" y="398"/>
                      </a:cxn>
                      <a:cxn ang="0">
                        <a:pos x="61" y="447"/>
                      </a:cxn>
                      <a:cxn ang="0">
                        <a:pos x="63" y="498"/>
                      </a:cxn>
                      <a:cxn ang="0">
                        <a:pos x="68" y="550"/>
                      </a:cxn>
                      <a:cxn ang="0">
                        <a:pos x="73" y="460"/>
                      </a:cxn>
                      <a:cxn ang="0">
                        <a:pos x="80" y="376"/>
                      </a:cxn>
                      <a:cxn ang="0">
                        <a:pos x="91" y="296"/>
                      </a:cxn>
                    </a:cxnLst>
                    <a:rect l="txL" t="txT" r="txR" b="txB"/>
                    <a:pathLst>
                      <a:path w="92" h="638">
                        <a:moveTo>
                          <a:pt x="91" y="296"/>
                        </a:moveTo>
                        <a:lnTo>
                          <a:pt x="83" y="425"/>
                        </a:lnTo>
                        <a:lnTo>
                          <a:pt x="75" y="529"/>
                        </a:lnTo>
                        <a:lnTo>
                          <a:pt x="70" y="606"/>
                        </a:lnTo>
                        <a:lnTo>
                          <a:pt x="71" y="637"/>
                        </a:lnTo>
                        <a:lnTo>
                          <a:pt x="60" y="637"/>
                        </a:lnTo>
                        <a:lnTo>
                          <a:pt x="57" y="592"/>
                        </a:lnTo>
                        <a:lnTo>
                          <a:pt x="55" y="524"/>
                        </a:lnTo>
                        <a:lnTo>
                          <a:pt x="51" y="461"/>
                        </a:lnTo>
                        <a:lnTo>
                          <a:pt x="49" y="414"/>
                        </a:lnTo>
                        <a:lnTo>
                          <a:pt x="45" y="345"/>
                        </a:lnTo>
                        <a:lnTo>
                          <a:pt x="40" y="285"/>
                        </a:lnTo>
                        <a:lnTo>
                          <a:pt x="35" y="233"/>
                        </a:lnTo>
                        <a:lnTo>
                          <a:pt x="31" y="177"/>
                        </a:lnTo>
                        <a:lnTo>
                          <a:pt x="24" y="121"/>
                        </a:lnTo>
                        <a:lnTo>
                          <a:pt x="17" y="74"/>
                        </a:lnTo>
                        <a:lnTo>
                          <a:pt x="4" y="28"/>
                        </a:lnTo>
                        <a:lnTo>
                          <a:pt x="0" y="10"/>
                        </a:lnTo>
                        <a:lnTo>
                          <a:pt x="5" y="0"/>
                        </a:lnTo>
                        <a:lnTo>
                          <a:pt x="13" y="18"/>
                        </a:lnTo>
                        <a:lnTo>
                          <a:pt x="24" y="61"/>
                        </a:lnTo>
                        <a:lnTo>
                          <a:pt x="33" y="104"/>
                        </a:lnTo>
                        <a:lnTo>
                          <a:pt x="40" y="150"/>
                        </a:lnTo>
                        <a:lnTo>
                          <a:pt x="44" y="208"/>
                        </a:lnTo>
                        <a:lnTo>
                          <a:pt x="48" y="263"/>
                        </a:lnTo>
                        <a:lnTo>
                          <a:pt x="55" y="337"/>
                        </a:lnTo>
                        <a:lnTo>
                          <a:pt x="59" y="398"/>
                        </a:lnTo>
                        <a:lnTo>
                          <a:pt x="61" y="447"/>
                        </a:lnTo>
                        <a:lnTo>
                          <a:pt x="63" y="498"/>
                        </a:lnTo>
                        <a:lnTo>
                          <a:pt x="68" y="550"/>
                        </a:lnTo>
                        <a:lnTo>
                          <a:pt x="73" y="460"/>
                        </a:lnTo>
                        <a:lnTo>
                          <a:pt x="80" y="376"/>
                        </a:lnTo>
                        <a:lnTo>
                          <a:pt x="91" y="296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8" name="Freeform 21"/>
                  <p:cNvSpPr/>
                  <p:nvPr/>
                </p:nvSpPr>
                <p:spPr>
                  <a:xfrm>
                    <a:off x="2247" y="1201"/>
                    <a:ext cx="246" cy="466"/>
                  </a:xfrm>
                  <a:custGeom>
                    <a:avLst/>
                    <a:gdLst>
                      <a:gd name="txL" fmla="*/ 0 w 246"/>
                      <a:gd name="txT" fmla="*/ 0 h 466"/>
                      <a:gd name="txR" fmla="*/ 246 w 246"/>
                      <a:gd name="txB" fmla="*/ 466 h 466"/>
                    </a:gdLst>
                    <a:ahLst/>
                    <a:cxnLst>
                      <a:cxn ang="0">
                        <a:pos x="136" y="67"/>
                      </a:cxn>
                      <a:cxn ang="0">
                        <a:pos x="105" y="12"/>
                      </a:cxn>
                      <a:cxn ang="0">
                        <a:pos x="55" y="1"/>
                      </a:cxn>
                      <a:cxn ang="0">
                        <a:pos x="58" y="12"/>
                      </a:cxn>
                      <a:cxn ang="0">
                        <a:pos x="96" y="39"/>
                      </a:cxn>
                      <a:cxn ang="0">
                        <a:pos x="130" y="134"/>
                      </a:cxn>
                      <a:cxn ang="0">
                        <a:pos x="73" y="85"/>
                      </a:cxn>
                      <a:cxn ang="0">
                        <a:pos x="32" y="75"/>
                      </a:cxn>
                      <a:cxn ang="0">
                        <a:pos x="7" y="103"/>
                      </a:cxn>
                      <a:cxn ang="0">
                        <a:pos x="38" y="103"/>
                      </a:cxn>
                      <a:cxn ang="0">
                        <a:pos x="108" y="129"/>
                      </a:cxn>
                      <a:cxn ang="0">
                        <a:pos x="104" y="146"/>
                      </a:cxn>
                      <a:cxn ang="0">
                        <a:pos x="92" y="171"/>
                      </a:cxn>
                      <a:cxn ang="0">
                        <a:pos x="126" y="170"/>
                      </a:cxn>
                      <a:cxn ang="0">
                        <a:pos x="69" y="193"/>
                      </a:cxn>
                      <a:cxn ang="0">
                        <a:pos x="37" y="233"/>
                      </a:cxn>
                      <a:cxn ang="0">
                        <a:pos x="6" y="325"/>
                      </a:cxn>
                      <a:cxn ang="0">
                        <a:pos x="72" y="231"/>
                      </a:cxn>
                      <a:cxn ang="0">
                        <a:pos x="118" y="194"/>
                      </a:cxn>
                      <a:cxn ang="0">
                        <a:pos x="94" y="269"/>
                      </a:cxn>
                      <a:cxn ang="0">
                        <a:pos x="76" y="338"/>
                      </a:cxn>
                      <a:cxn ang="0">
                        <a:pos x="71" y="408"/>
                      </a:cxn>
                      <a:cxn ang="0">
                        <a:pos x="98" y="303"/>
                      </a:cxn>
                      <a:cxn ang="0">
                        <a:pos x="124" y="236"/>
                      </a:cxn>
                      <a:cxn ang="0">
                        <a:pos x="125" y="214"/>
                      </a:cxn>
                      <a:cxn ang="0">
                        <a:pos x="118" y="323"/>
                      </a:cxn>
                      <a:cxn ang="0">
                        <a:pos x="138" y="439"/>
                      </a:cxn>
                      <a:cxn ang="0">
                        <a:pos x="128" y="313"/>
                      </a:cxn>
                      <a:cxn ang="0">
                        <a:pos x="127" y="223"/>
                      </a:cxn>
                      <a:cxn ang="0">
                        <a:pos x="147" y="189"/>
                      </a:cxn>
                      <a:cxn ang="0">
                        <a:pos x="188" y="298"/>
                      </a:cxn>
                      <a:cxn ang="0">
                        <a:pos x="223" y="411"/>
                      </a:cxn>
                      <a:cxn ang="0">
                        <a:pos x="193" y="292"/>
                      </a:cxn>
                      <a:cxn ang="0">
                        <a:pos x="160" y="190"/>
                      </a:cxn>
                      <a:cxn ang="0">
                        <a:pos x="164" y="121"/>
                      </a:cxn>
                      <a:cxn ang="0">
                        <a:pos x="194" y="130"/>
                      </a:cxn>
                      <a:cxn ang="0">
                        <a:pos x="240" y="125"/>
                      </a:cxn>
                      <a:cxn ang="0">
                        <a:pos x="216" y="122"/>
                      </a:cxn>
                      <a:cxn ang="0">
                        <a:pos x="163" y="144"/>
                      </a:cxn>
                      <a:cxn ang="0">
                        <a:pos x="194" y="109"/>
                      </a:cxn>
                      <a:cxn ang="0">
                        <a:pos x="244" y="101"/>
                      </a:cxn>
                      <a:cxn ang="0">
                        <a:pos x="229" y="88"/>
                      </a:cxn>
                      <a:cxn ang="0">
                        <a:pos x="163" y="138"/>
                      </a:cxn>
                      <a:cxn ang="0">
                        <a:pos x="172" y="99"/>
                      </a:cxn>
                      <a:cxn ang="0">
                        <a:pos x="226" y="61"/>
                      </a:cxn>
                      <a:cxn ang="0">
                        <a:pos x="188" y="82"/>
                      </a:cxn>
                      <a:cxn ang="0">
                        <a:pos x="147" y="109"/>
                      </a:cxn>
                    </a:cxnLst>
                    <a:rect l="txL" t="txT" r="txR" b="txB"/>
                    <a:pathLst>
                      <a:path w="246" h="466">
                        <a:moveTo>
                          <a:pt x="147" y="109"/>
                        </a:moveTo>
                        <a:lnTo>
                          <a:pt x="143" y="88"/>
                        </a:lnTo>
                        <a:lnTo>
                          <a:pt x="136" y="67"/>
                        </a:lnTo>
                        <a:lnTo>
                          <a:pt x="127" y="44"/>
                        </a:lnTo>
                        <a:lnTo>
                          <a:pt x="117" y="27"/>
                        </a:lnTo>
                        <a:lnTo>
                          <a:pt x="105" y="12"/>
                        </a:lnTo>
                        <a:lnTo>
                          <a:pt x="89" y="5"/>
                        </a:lnTo>
                        <a:lnTo>
                          <a:pt x="69" y="0"/>
                        </a:lnTo>
                        <a:lnTo>
                          <a:pt x="55" y="1"/>
                        </a:lnTo>
                        <a:lnTo>
                          <a:pt x="39" y="0"/>
                        </a:lnTo>
                        <a:lnTo>
                          <a:pt x="49" y="11"/>
                        </a:lnTo>
                        <a:lnTo>
                          <a:pt x="58" y="12"/>
                        </a:lnTo>
                        <a:lnTo>
                          <a:pt x="69" y="19"/>
                        </a:lnTo>
                        <a:lnTo>
                          <a:pt x="80" y="25"/>
                        </a:lnTo>
                        <a:lnTo>
                          <a:pt x="96" y="39"/>
                        </a:lnTo>
                        <a:lnTo>
                          <a:pt x="109" y="58"/>
                        </a:lnTo>
                        <a:lnTo>
                          <a:pt x="118" y="82"/>
                        </a:lnTo>
                        <a:lnTo>
                          <a:pt x="130" y="134"/>
                        </a:lnTo>
                        <a:lnTo>
                          <a:pt x="96" y="99"/>
                        </a:lnTo>
                        <a:lnTo>
                          <a:pt x="85" y="91"/>
                        </a:lnTo>
                        <a:lnTo>
                          <a:pt x="73" y="85"/>
                        </a:lnTo>
                        <a:lnTo>
                          <a:pt x="61" y="83"/>
                        </a:lnTo>
                        <a:lnTo>
                          <a:pt x="54" y="80"/>
                        </a:lnTo>
                        <a:lnTo>
                          <a:pt x="32" y="75"/>
                        </a:lnTo>
                        <a:lnTo>
                          <a:pt x="0" y="72"/>
                        </a:lnTo>
                        <a:lnTo>
                          <a:pt x="0" y="103"/>
                        </a:lnTo>
                        <a:lnTo>
                          <a:pt x="7" y="103"/>
                        </a:lnTo>
                        <a:lnTo>
                          <a:pt x="17" y="104"/>
                        </a:lnTo>
                        <a:lnTo>
                          <a:pt x="29" y="103"/>
                        </a:lnTo>
                        <a:lnTo>
                          <a:pt x="38" y="103"/>
                        </a:lnTo>
                        <a:lnTo>
                          <a:pt x="62" y="107"/>
                        </a:lnTo>
                        <a:lnTo>
                          <a:pt x="72" y="111"/>
                        </a:lnTo>
                        <a:lnTo>
                          <a:pt x="108" y="129"/>
                        </a:lnTo>
                        <a:lnTo>
                          <a:pt x="127" y="144"/>
                        </a:lnTo>
                        <a:lnTo>
                          <a:pt x="113" y="146"/>
                        </a:lnTo>
                        <a:lnTo>
                          <a:pt x="104" y="146"/>
                        </a:lnTo>
                        <a:lnTo>
                          <a:pt x="89" y="161"/>
                        </a:lnTo>
                        <a:lnTo>
                          <a:pt x="82" y="183"/>
                        </a:lnTo>
                        <a:lnTo>
                          <a:pt x="92" y="171"/>
                        </a:lnTo>
                        <a:lnTo>
                          <a:pt x="120" y="155"/>
                        </a:lnTo>
                        <a:lnTo>
                          <a:pt x="137" y="162"/>
                        </a:lnTo>
                        <a:lnTo>
                          <a:pt x="126" y="170"/>
                        </a:lnTo>
                        <a:lnTo>
                          <a:pt x="113" y="171"/>
                        </a:lnTo>
                        <a:lnTo>
                          <a:pt x="79" y="189"/>
                        </a:lnTo>
                        <a:lnTo>
                          <a:pt x="69" y="193"/>
                        </a:lnTo>
                        <a:lnTo>
                          <a:pt x="57" y="199"/>
                        </a:lnTo>
                        <a:lnTo>
                          <a:pt x="48" y="209"/>
                        </a:lnTo>
                        <a:lnTo>
                          <a:pt x="37" y="233"/>
                        </a:lnTo>
                        <a:lnTo>
                          <a:pt x="31" y="251"/>
                        </a:lnTo>
                        <a:lnTo>
                          <a:pt x="13" y="310"/>
                        </a:lnTo>
                        <a:lnTo>
                          <a:pt x="6" y="325"/>
                        </a:lnTo>
                        <a:lnTo>
                          <a:pt x="36" y="281"/>
                        </a:lnTo>
                        <a:lnTo>
                          <a:pt x="50" y="265"/>
                        </a:lnTo>
                        <a:lnTo>
                          <a:pt x="72" y="231"/>
                        </a:lnTo>
                        <a:lnTo>
                          <a:pt x="83" y="218"/>
                        </a:lnTo>
                        <a:lnTo>
                          <a:pt x="92" y="209"/>
                        </a:lnTo>
                        <a:lnTo>
                          <a:pt x="118" y="194"/>
                        </a:lnTo>
                        <a:lnTo>
                          <a:pt x="132" y="181"/>
                        </a:lnTo>
                        <a:lnTo>
                          <a:pt x="121" y="195"/>
                        </a:lnTo>
                        <a:lnTo>
                          <a:pt x="94" y="269"/>
                        </a:lnTo>
                        <a:lnTo>
                          <a:pt x="84" y="302"/>
                        </a:lnTo>
                        <a:lnTo>
                          <a:pt x="79" y="320"/>
                        </a:lnTo>
                        <a:lnTo>
                          <a:pt x="76" y="338"/>
                        </a:lnTo>
                        <a:lnTo>
                          <a:pt x="75" y="359"/>
                        </a:lnTo>
                        <a:lnTo>
                          <a:pt x="74" y="375"/>
                        </a:lnTo>
                        <a:lnTo>
                          <a:pt x="71" y="408"/>
                        </a:lnTo>
                        <a:lnTo>
                          <a:pt x="84" y="375"/>
                        </a:lnTo>
                        <a:lnTo>
                          <a:pt x="92" y="330"/>
                        </a:lnTo>
                        <a:lnTo>
                          <a:pt x="98" y="303"/>
                        </a:lnTo>
                        <a:lnTo>
                          <a:pt x="104" y="286"/>
                        </a:lnTo>
                        <a:lnTo>
                          <a:pt x="118" y="252"/>
                        </a:lnTo>
                        <a:lnTo>
                          <a:pt x="124" y="236"/>
                        </a:lnTo>
                        <a:lnTo>
                          <a:pt x="128" y="216"/>
                        </a:lnTo>
                        <a:lnTo>
                          <a:pt x="137" y="188"/>
                        </a:lnTo>
                        <a:lnTo>
                          <a:pt x="125" y="214"/>
                        </a:lnTo>
                        <a:lnTo>
                          <a:pt x="119" y="243"/>
                        </a:lnTo>
                        <a:lnTo>
                          <a:pt x="117" y="302"/>
                        </a:lnTo>
                        <a:lnTo>
                          <a:pt x="118" y="323"/>
                        </a:lnTo>
                        <a:lnTo>
                          <a:pt x="120" y="362"/>
                        </a:lnTo>
                        <a:lnTo>
                          <a:pt x="123" y="377"/>
                        </a:lnTo>
                        <a:lnTo>
                          <a:pt x="138" y="439"/>
                        </a:lnTo>
                        <a:lnTo>
                          <a:pt x="141" y="465"/>
                        </a:lnTo>
                        <a:lnTo>
                          <a:pt x="137" y="379"/>
                        </a:lnTo>
                        <a:lnTo>
                          <a:pt x="128" y="313"/>
                        </a:lnTo>
                        <a:lnTo>
                          <a:pt x="126" y="291"/>
                        </a:lnTo>
                        <a:lnTo>
                          <a:pt x="125" y="238"/>
                        </a:lnTo>
                        <a:lnTo>
                          <a:pt x="127" y="223"/>
                        </a:lnTo>
                        <a:lnTo>
                          <a:pt x="133" y="196"/>
                        </a:lnTo>
                        <a:lnTo>
                          <a:pt x="138" y="179"/>
                        </a:lnTo>
                        <a:lnTo>
                          <a:pt x="147" y="189"/>
                        </a:lnTo>
                        <a:lnTo>
                          <a:pt x="161" y="212"/>
                        </a:lnTo>
                        <a:lnTo>
                          <a:pt x="177" y="259"/>
                        </a:lnTo>
                        <a:lnTo>
                          <a:pt x="188" y="298"/>
                        </a:lnTo>
                        <a:lnTo>
                          <a:pt x="197" y="333"/>
                        </a:lnTo>
                        <a:lnTo>
                          <a:pt x="213" y="384"/>
                        </a:lnTo>
                        <a:lnTo>
                          <a:pt x="223" y="411"/>
                        </a:lnTo>
                        <a:lnTo>
                          <a:pt x="232" y="429"/>
                        </a:lnTo>
                        <a:lnTo>
                          <a:pt x="228" y="403"/>
                        </a:lnTo>
                        <a:lnTo>
                          <a:pt x="193" y="292"/>
                        </a:lnTo>
                        <a:lnTo>
                          <a:pt x="171" y="232"/>
                        </a:lnTo>
                        <a:lnTo>
                          <a:pt x="165" y="210"/>
                        </a:lnTo>
                        <a:lnTo>
                          <a:pt x="160" y="190"/>
                        </a:lnTo>
                        <a:lnTo>
                          <a:pt x="144" y="150"/>
                        </a:lnTo>
                        <a:lnTo>
                          <a:pt x="147" y="132"/>
                        </a:lnTo>
                        <a:lnTo>
                          <a:pt x="164" y="121"/>
                        </a:lnTo>
                        <a:lnTo>
                          <a:pt x="172" y="125"/>
                        </a:lnTo>
                        <a:lnTo>
                          <a:pt x="183" y="126"/>
                        </a:lnTo>
                        <a:lnTo>
                          <a:pt x="194" y="130"/>
                        </a:lnTo>
                        <a:lnTo>
                          <a:pt x="239" y="136"/>
                        </a:lnTo>
                        <a:lnTo>
                          <a:pt x="236" y="136"/>
                        </a:lnTo>
                        <a:lnTo>
                          <a:pt x="240" y="125"/>
                        </a:lnTo>
                        <a:lnTo>
                          <a:pt x="242" y="125"/>
                        </a:lnTo>
                        <a:lnTo>
                          <a:pt x="230" y="122"/>
                        </a:lnTo>
                        <a:lnTo>
                          <a:pt x="216" y="122"/>
                        </a:lnTo>
                        <a:lnTo>
                          <a:pt x="199" y="127"/>
                        </a:lnTo>
                        <a:lnTo>
                          <a:pt x="180" y="135"/>
                        </a:lnTo>
                        <a:lnTo>
                          <a:pt x="163" y="144"/>
                        </a:lnTo>
                        <a:lnTo>
                          <a:pt x="150" y="149"/>
                        </a:lnTo>
                        <a:lnTo>
                          <a:pt x="168" y="129"/>
                        </a:lnTo>
                        <a:lnTo>
                          <a:pt x="194" y="109"/>
                        </a:lnTo>
                        <a:lnTo>
                          <a:pt x="220" y="100"/>
                        </a:lnTo>
                        <a:lnTo>
                          <a:pt x="232" y="100"/>
                        </a:lnTo>
                        <a:lnTo>
                          <a:pt x="244" y="101"/>
                        </a:lnTo>
                        <a:lnTo>
                          <a:pt x="239" y="101"/>
                        </a:lnTo>
                        <a:lnTo>
                          <a:pt x="245" y="85"/>
                        </a:lnTo>
                        <a:lnTo>
                          <a:pt x="229" y="88"/>
                        </a:lnTo>
                        <a:lnTo>
                          <a:pt x="212" y="97"/>
                        </a:lnTo>
                        <a:lnTo>
                          <a:pt x="193" y="111"/>
                        </a:lnTo>
                        <a:lnTo>
                          <a:pt x="163" y="138"/>
                        </a:lnTo>
                        <a:lnTo>
                          <a:pt x="150" y="149"/>
                        </a:lnTo>
                        <a:lnTo>
                          <a:pt x="157" y="114"/>
                        </a:lnTo>
                        <a:lnTo>
                          <a:pt x="172" y="99"/>
                        </a:lnTo>
                        <a:lnTo>
                          <a:pt x="190" y="85"/>
                        </a:lnTo>
                        <a:lnTo>
                          <a:pt x="214" y="67"/>
                        </a:lnTo>
                        <a:lnTo>
                          <a:pt x="226" y="61"/>
                        </a:lnTo>
                        <a:lnTo>
                          <a:pt x="212" y="57"/>
                        </a:lnTo>
                        <a:lnTo>
                          <a:pt x="200" y="67"/>
                        </a:lnTo>
                        <a:lnTo>
                          <a:pt x="188" y="82"/>
                        </a:lnTo>
                        <a:lnTo>
                          <a:pt x="178" y="93"/>
                        </a:lnTo>
                        <a:lnTo>
                          <a:pt x="163" y="115"/>
                        </a:lnTo>
                        <a:lnTo>
                          <a:pt x="147" y="10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69" name="Group 22"/>
                <p:cNvGrpSpPr/>
                <p:nvPr/>
              </p:nvGrpSpPr>
              <p:grpSpPr>
                <a:xfrm>
                  <a:off x="1985" y="1419"/>
                  <a:ext cx="465" cy="602"/>
                  <a:chOff x="1985" y="1419"/>
                  <a:chExt cx="465" cy="602"/>
                </a:xfrm>
              </p:grpSpPr>
              <p:sp>
                <p:nvSpPr>
                  <p:cNvPr id="2070" name="Freeform 23"/>
                  <p:cNvSpPr/>
                  <p:nvPr/>
                </p:nvSpPr>
                <p:spPr>
                  <a:xfrm>
                    <a:off x="2164" y="1525"/>
                    <a:ext cx="130" cy="496"/>
                  </a:xfrm>
                  <a:custGeom>
                    <a:avLst/>
                    <a:gdLst>
                      <a:gd name="txL" fmla="*/ 0 w 130"/>
                      <a:gd name="txT" fmla="*/ 0 h 496"/>
                      <a:gd name="txR" fmla="*/ 130 w 130"/>
                      <a:gd name="txB" fmla="*/ 496 h 496"/>
                    </a:gdLst>
                    <a:ahLst/>
                    <a:cxnLst>
                      <a:cxn ang="0">
                        <a:pos x="129" y="230"/>
                      </a:cxn>
                      <a:cxn ang="0">
                        <a:pos x="118" y="330"/>
                      </a:cxn>
                      <a:cxn ang="0">
                        <a:pos x="107" y="411"/>
                      </a:cxn>
                      <a:cxn ang="0">
                        <a:pos x="100" y="471"/>
                      </a:cxn>
                      <a:cxn ang="0">
                        <a:pos x="101" y="495"/>
                      </a:cxn>
                      <a:cxn ang="0">
                        <a:pos x="86" y="495"/>
                      </a:cxn>
                      <a:cxn ang="0">
                        <a:pos x="81" y="460"/>
                      </a:cxn>
                      <a:cxn ang="0">
                        <a:pos x="79" y="408"/>
                      </a:cxn>
                      <a:cxn ang="0">
                        <a:pos x="73" y="358"/>
                      </a:cxn>
                      <a:cxn ang="0">
                        <a:pos x="70" y="321"/>
                      </a:cxn>
                      <a:cxn ang="0">
                        <a:pos x="64" y="268"/>
                      </a:cxn>
                      <a:cxn ang="0">
                        <a:pos x="56" y="222"/>
                      </a:cxn>
                      <a:cxn ang="0">
                        <a:pos x="51" y="181"/>
                      </a:cxn>
                      <a:cxn ang="0">
                        <a:pos x="45" y="137"/>
                      </a:cxn>
                      <a:cxn ang="0">
                        <a:pos x="35" y="94"/>
                      </a:cxn>
                      <a:cxn ang="0">
                        <a:pos x="24" y="57"/>
                      </a:cxn>
                      <a:cxn ang="0">
                        <a:pos x="6" y="21"/>
                      </a:cxn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19" y="14"/>
                      </a:cxn>
                      <a:cxn ang="0">
                        <a:pos x="35" y="47"/>
                      </a:cxn>
                      <a:cxn ang="0">
                        <a:pos x="47" y="81"/>
                      </a:cxn>
                      <a:cxn ang="0">
                        <a:pos x="56" y="116"/>
                      </a:cxn>
                      <a:cxn ang="0">
                        <a:pos x="63" y="161"/>
                      </a:cxn>
                      <a:cxn ang="0">
                        <a:pos x="69" y="204"/>
                      </a:cxn>
                      <a:cxn ang="0">
                        <a:pos x="77" y="262"/>
                      </a:cxn>
                      <a:cxn ang="0">
                        <a:pos x="84" y="309"/>
                      </a:cxn>
                      <a:cxn ang="0">
                        <a:pos x="87" y="347"/>
                      </a:cxn>
                      <a:cxn ang="0">
                        <a:pos x="90" y="386"/>
                      </a:cxn>
                      <a:cxn ang="0">
                        <a:pos x="96" y="427"/>
                      </a:cxn>
                      <a:cxn ang="0">
                        <a:pos x="104" y="357"/>
                      </a:cxn>
                      <a:cxn ang="0">
                        <a:pos x="114" y="292"/>
                      </a:cxn>
                      <a:cxn ang="0">
                        <a:pos x="129" y="230"/>
                      </a:cxn>
                    </a:cxnLst>
                    <a:rect l="txL" t="txT" r="txR" b="txB"/>
                    <a:pathLst>
                      <a:path w="130" h="496">
                        <a:moveTo>
                          <a:pt x="129" y="230"/>
                        </a:moveTo>
                        <a:lnTo>
                          <a:pt x="118" y="330"/>
                        </a:lnTo>
                        <a:lnTo>
                          <a:pt x="107" y="411"/>
                        </a:lnTo>
                        <a:lnTo>
                          <a:pt x="100" y="471"/>
                        </a:lnTo>
                        <a:lnTo>
                          <a:pt x="101" y="495"/>
                        </a:lnTo>
                        <a:lnTo>
                          <a:pt x="86" y="495"/>
                        </a:lnTo>
                        <a:lnTo>
                          <a:pt x="81" y="460"/>
                        </a:lnTo>
                        <a:lnTo>
                          <a:pt x="79" y="408"/>
                        </a:lnTo>
                        <a:lnTo>
                          <a:pt x="73" y="358"/>
                        </a:lnTo>
                        <a:lnTo>
                          <a:pt x="70" y="321"/>
                        </a:lnTo>
                        <a:lnTo>
                          <a:pt x="64" y="268"/>
                        </a:lnTo>
                        <a:lnTo>
                          <a:pt x="56" y="222"/>
                        </a:lnTo>
                        <a:lnTo>
                          <a:pt x="51" y="181"/>
                        </a:lnTo>
                        <a:lnTo>
                          <a:pt x="45" y="137"/>
                        </a:lnTo>
                        <a:lnTo>
                          <a:pt x="35" y="94"/>
                        </a:lnTo>
                        <a:lnTo>
                          <a:pt x="24" y="57"/>
                        </a:lnTo>
                        <a:lnTo>
                          <a:pt x="6" y="21"/>
                        </a:lnTo>
                        <a:lnTo>
                          <a:pt x="0" y="8"/>
                        </a:lnTo>
                        <a:lnTo>
                          <a:pt x="7" y="0"/>
                        </a:lnTo>
                        <a:lnTo>
                          <a:pt x="19" y="14"/>
                        </a:lnTo>
                        <a:lnTo>
                          <a:pt x="35" y="47"/>
                        </a:lnTo>
                        <a:lnTo>
                          <a:pt x="47" y="81"/>
                        </a:lnTo>
                        <a:lnTo>
                          <a:pt x="56" y="116"/>
                        </a:lnTo>
                        <a:lnTo>
                          <a:pt x="63" y="161"/>
                        </a:lnTo>
                        <a:lnTo>
                          <a:pt x="69" y="204"/>
                        </a:lnTo>
                        <a:lnTo>
                          <a:pt x="77" y="262"/>
                        </a:lnTo>
                        <a:lnTo>
                          <a:pt x="84" y="309"/>
                        </a:lnTo>
                        <a:lnTo>
                          <a:pt x="87" y="347"/>
                        </a:lnTo>
                        <a:lnTo>
                          <a:pt x="90" y="386"/>
                        </a:lnTo>
                        <a:lnTo>
                          <a:pt x="96" y="427"/>
                        </a:lnTo>
                        <a:lnTo>
                          <a:pt x="104" y="357"/>
                        </a:lnTo>
                        <a:lnTo>
                          <a:pt x="114" y="292"/>
                        </a:lnTo>
                        <a:lnTo>
                          <a:pt x="129" y="230"/>
                        </a:lnTo>
                      </a:path>
                    </a:pathLst>
                  </a:custGeom>
                  <a:solidFill>
                    <a:srgbClr val="3C002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1" name="Freeform 24"/>
                  <p:cNvSpPr/>
                  <p:nvPr/>
                </p:nvSpPr>
                <p:spPr>
                  <a:xfrm>
                    <a:off x="2204" y="1606"/>
                    <a:ext cx="229" cy="358"/>
                  </a:xfrm>
                  <a:custGeom>
                    <a:avLst/>
                    <a:gdLst>
                      <a:gd name="txL" fmla="*/ 0 w 229"/>
                      <a:gd name="txT" fmla="*/ 0 h 358"/>
                      <a:gd name="txR" fmla="*/ 229 w 229"/>
                      <a:gd name="txB" fmla="*/ 358 h 358"/>
                    </a:gdLst>
                    <a:ahLst/>
                    <a:cxnLst>
                      <a:cxn ang="0">
                        <a:pos x="60" y="58"/>
                      </a:cxn>
                      <a:cxn ang="0">
                        <a:pos x="67" y="44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64" y="5"/>
                      </a:cxn>
                      <a:cxn ang="0">
                        <a:pos x="70" y="2"/>
                      </a:cxn>
                      <a:cxn ang="0">
                        <a:pos x="82" y="66"/>
                      </a:cxn>
                      <a:cxn ang="0">
                        <a:pos x="94" y="39"/>
                      </a:cxn>
                      <a:cxn ang="0">
                        <a:pos x="101" y="5"/>
                      </a:cxn>
                      <a:cxn ang="0">
                        <a:pos x="104" y="5"/>
                      </a:cxn>
                      <a:cxn ang="0">
                        <a:pos x="103" y="5"/>
                      </a:cxn>
                      <a:cxn ang="0">
                        <a:pos x="104" y="5"/>
                      </a:cxn>
                      <a:cxn ang="0">
                        <a:pos x="102" y="5"/>
                      </a:cxn>
                      <a:cxn ang="0">
                        <a:pos x="103" y="5"/>
                      </a:cxn>
                      <a:cxn ang="0">
                        <a:pos x="105" y="47"/>
                      </a:cxn>
                      <a:cxn ang="0">
                        <a:pos x="111" y="88"/>
                      </a:cxn>
                      <a:cxn ang="0">
                        <a:pos x="139" y="79"/>
                      </a:cxn>
                      <a:cxn ang="0">
                        <a:pos x="176" y="81"/>
                      </a:cxn>
                      <a:cxn ang="0">
                        <a:pos x="205" y="104"/>
                      </a:cxn>
                      <a:cxn ang="0">
                        <a:pos x="228" y="155"/>
                      </a:cxn>
                      <a:cxn ang="0">
                        <a:pos x="200" y="147"/>
                      </a:cxn>
                      <a:cxn ang="0">
                        <a:pos x="171" y="131"/>
                      </a:cxn>
                      <a:cxn ang="0">
                        <a:pos x="132" y="121"/>
                      </a:cxn>
                      <a:cxn ang="0">
                        <a:pos x="107" y="125"/>
                      </a:cxn>
                      <a:cxn ang="0">
                        <a:pos x="122" y="150"/>
                      </a:cxn>
                      <a:cxn ang="0">
                        <a:pos x="154" y="165"/>
                      </a:cxn>
                      <a:cxn ang="0">
                        <a:pos x="187" y="175"/>
                      </a:cxn>
                      <a:cxn ang="0">
                        <a:pos x="212" y="212"/>
                      </a:cxn>
                      <a:cxn ang="0">
                        <a:pos x="224" y="262"/>
                      </a:cxn>
                      <a:cxn ang="0">
                        <a:pos x="194" y="231"/>
                      </a:cxn>
                      <a:cxn ang="0">
                        <a:pos x="163" y="199"/>
                      </a:cxn>
                      <a:cxn ang="0">
                        <a:pos x="133" y="172"/>
                      </a:cxn>
                      <a:cxn ang="0">
                        <a:pos x="111" y="159"/>
                      </a:cxn>
                      <a:cxn ang="0">
                        <a:pos x="97" y="185"/>
                      </a:cxn>
                      <a:cxn ang="0">
                        <a:pos x="115" y="245"/>
                      </a:cxn>
                      <a:cxn ang="0">
                        <a:pos x="132" y="312"/>
                      </a:cxn>
                      <a:cxn ang="0">
                        <a:pos x="114" y="328"/>
                      </a:cxn>
                      <a:cxn ang="0">
                        <a:pos x="95" y="236"/>
                      </a:cxn>
                      <a:cxn ang="0">
                        <a:pos x="78" y="179"/>
                      </a:cxn>
                      <a:cxn ang="0">
                        <a:pos x="73" y="197"/>
                      </a:cxn>
                      <a:cxn ang="0">
                        <a:pos x="74" y="186"/>
                      </a:cxn>
                      <a:cxn ang="0">
                        <a:pos x="70" y="206"/>
                      </a:cxn>
                      <a:cxn ang="0">
                        <a:pos x="51" y="257"/>
                      </a:cxn>
                      <a:cxn ang="0">
                        <a:pos x="32" y="322"/>
                      </a:cxn>
                      <a:cxn ang="0">
                        <a:pos x="28" y="304"/>
                      </a:cxn>
                      <a:cxn ang="0">
                        <a:pos x="38" y="249"/>
                      </a:cxn>
                      <a:cxn ang="0">
                        <a:pos x="59" y="189"/>
                      </a:cxn>
                      <a:cxn ang="0">
                        <a:pos x="82" y="143"/>
                      </a:cxn>
                      <a:cxn ang="0">
                        <a:pos x="65" y="139"/>
                      </a:cxn>
                      <a:cxn ang="0">
                        <a:pos x="40" y="189"/>
                      </a:cxn>
                      <a:cxn ang="0">
                        <a:pos x="18" y="243"/>
                      </a:cxn>
                      <a:cxn ang="0">
                        <a:pos x="2" y="278"/>
                      </a:cxn>
                      <a:cxn ang="0">
                        <a:pos x="13" y="229"/>
                      </a:cxn>
                      <a:cxn ang="0">
                        <a:pos x="37" y="179"/>
                      </a:cxn>
                      <a:cxn ang="0">
                        <a:pos x="70" y="130"/>
                      </a:cxn>
                      <a:cxn ang="0">
                        <a:pos x="62" y="99"/>
                      </a:cxn>
                      <a:cxn ang="0">
                        <a:pos x="37" y="59"/>
                      </a:cxn>
                      <a:cxn ang="0">
                        <a:pos x="11" y="12"/>
                      </a:cxn>
                      <a:cxn ang="0">
                        <a:pos x="14" y="5"/>
                      </a:cxn>
                      <a:cxn ang="0">
                        <a:pos x="27" y="5"/>
                      </a:cxn>
                      <a:cxn ang="0">
                        <a:pos x="31" y="10"/>
                      </a:cxn>
                    </a:cxnLst>
                    <a:rect l="txL" t="txT" r="txR" b="txB"/>
                    <a:pathLst>
                      <a:path w="229" h="358">
                        <a:moveTo>
                          <a:pt x="43" y="31"/>
                        </a:moveTo>
                        <a:lnTo>
                          <a:pt x="47" y="39"/>
                        </a:lnTo>
                        <a:lnTo>
                          <a:pt x="51" y="44"/>
                        </a:lnTo>
                        <a:lnTo>
                          <a:pt x="55" y="51"/>
                        </a:lnTo>
                        <a:lnTo>
                          <a:pt x="60" y="58"/>
                        </a:lnTo>
                        <a:lnTo>
                          <a:pt x="64" y="63"/>
                        </a:lnTo>
                        <a:lnTo>
                          <a:pt x="68" y="66"/>
                        </a:lnTo>
                        <a:lnTo>
                          <a:pt x="72" y="69"/>
                        </a:lnTo>
                        <a:lnTo>
                          <a:pt x="70" y="58"/>
                        </a:lnTo>
                        <a:lnTo>
                          <a:pt x="67" y="44"/>
                        </a:lnTo>
                        <a:lnTo>
                          <a:pt x="65" y="30"/>
                        </a:lnTo>
                        <a:lnTo>
                          <a:pt x="63" y="15"/>
                        </a:lnTo>
                        <a:lnTo>
                          <a:pt x="64" y="5"/>
                        </a:lnTo>
                        <a:lnTo>
                          <a:pt x="69" y="5"/>
                        </a:lnTo>
                        <a:lnTo>
                          <a:pt x="70" y="5"/>
                        </a:lnTo>
                        <a:lnTo>
                          <a:pt x="70" y="2"/>
                        </a:lnTo>
                        <a:lnTo>
                          <a:pt x="73" y="16"/>
                        </a:lnTo>
                        <a:lnTo>
                          <a:pt x="76" y="30"/>
                        </a:lnTo>
                        <a:lnTo>
                          <a:pt x="78" y="41"/>
                        </a:lnTo>
                        <a:lnTo>
                          <a:pt x="81" y="56"/>
                        </a:lnTo>
                        <a:lnTo>
                          <a:pt x="82" y="66"/>
                        </a:lnTo>
                        <a:lnTo>
                          <a:pt x="84" y="71"/>
                        </a:lnTo>
                        <a:lnTo>
                          <a:pt x="87" y="66"/>
                        </a:lnTo>
                        <a:lnTo>
                          <a:pt x="89" y="59"/>
                        </a:lnTo>
                        <a:lnTo>
                          <a:pt x="93" y="52"/>
                        </a:lnTo>
                        <a:lnTo>
                          <a:pt x="94" y="39"/>
                        </a:lnTo>
                        <a:lnTo>
                          <a:pt x="95" y="30"/>
                        </a:lnTo>
                        <a:lnTo>
                          <a:pt x="96" y="14"/>
                        </a:lnTo>
                        <a:lnTo>
                          <a:pt x="96" y="0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5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3" y="5"/>
                        </a:lnTo>
                        <a:lnTo>
                          <a:pt x="105" y="5"/>
                        </a:lnTo>
                        <a:lnTo>
                          <a:pt x="103" y="5"/>
                        </a:lnTo>
                        <a:lnTo>
                          <a:pt x="101" y="5"/>
                        </a:lnTo>
                        <a:lnTo>
                          <a:pt x="102" y="5"/>
                        </a:lnTo>
                        <a:lnTo>
                          <a:pt x="101" y="5"/>
                        </a:lnTo>
                        <a:lnTo>
                          <a:pt x="104" y="5"/>
                        </a:lnTo>
                        <a:lnTo>
                          <a:pt x="103" y="5"/>
                        </a:lnTo>
                        <a:lnTo>
                          <a:pt x="100" y="5"/>
                        </a:lnTo>
                        <a:lnTo>
                          <a:pt x="101" y="5"/>
                        </a:lnTo>
                        <a:lnTo>
                          <a:pt x="103" y="5"/>
                        </a:lnTo>
                        <a:lnTo>
                          <a:pt x="102" y="5"/>
                        </a:lnTo>
                        <a:lnTo>
                          <a:pt x="104" y="5"/>
                        </a:lnTo>
                        <a:lnTo>
                          <a:pt x="102" y="5"/>
                        </a:lnTo>
                        <a:lnTo>
                          <a:pt x="107" y="5"/>
                        </a:lnTo>
                        <a:lnTo>
                          <a:pt x="103" y="5"/>
                        </a:lnTo>
                        <a:lnTo>
                          <a:pt x="104" y="5"/>
                        </a:lnTo>
                        <a:lnTo>
                          <a:pt x="107" y="2"/>
                        </a:lnTo>
                        <a:lnTo>
                          <a:pt x="107" y="15"/>
                        </a:lnTo>
                        <a:lnTo>
                          <a:pt x="106" y="31"/>
                        </a:lnTo>
                        <a:lnTo>
                          <a:pt x="105" y="47"/>
                        </a:lnTo>
                        <a:lnTo>
                          <a:pt x="103" y="66"/>
                        </a:lnTo>
                        <a:lnTo>
                          <a:pt x="102" y="83"/>
                        </a:lnTo>
                        <a:lnTo>
                          <a:pt x="101" y="100"/>
                        </a:lnTo>
                        <a:lnTo>
                          <a:pt x="105" y="95"/>
                        </a:lnTo>
                        <a:lnTo>
                          <a:pt x="111" y="88"/>
                        </a:lnTo>
                        <a:lnTo>
                          <a:pt x="118" y="80"/>
                        </a:lnTo>
                        <a:lnTo>
                          <a:pt x="123" y="78"/>
                        </a:lnTo>
                        <a:lnTo>
                          <a:pt x="129" y="76"/>
                        </a:lnTo>
                        <a:lnTo>
                          <a:pt x="134" y="79"/>
                        </a:lnTo>
                        <a:lnTo>
                          <a:pt x="139" y="79"/>
                        </a:lnTo>
                        <a:lnTo>
                          <a:pt x="146" y="81"/>
                        </a:lnTo>
                        <a:lnTo>
                          <a:pt x="154" y="83"/>
                        </a:lnTo>
                        <a:lnTo>
                          <a:pt x="162" y="83"/>
                        </a:lnTo>
                        <a:lnTo>
                          <a:pt x="169" y="81"/>
                        </a:lnTo>
                        <a:lnTo>
                          <a:pt x="176" y="81"/>
                        </a:lnTo>
                        <a:lnTo>
                          <a:pt x="182" y="83"/>
                        </a:lnTo>
                        <a:lnTo>
                          <a:pt x="188" y="88"/>
                        </a:lnTo>
                        <a:lnTo>
                          <a:pt x="195" y="93"/>
                        </a:lnTo>
                        <a:lnTo>
                          <a:pt x="200" y="98"/>
                        </a:lnTo>
                        <a:lnTo>
                          <a:pt x="205" y="104"/>
                        </a:lnTo>
                        <a:lnTo>
                          <a:pt x="211" y="112"/>
                        </a:lnTo>
                        <a:lnTo>
                          <a:pt x="214" y="117"/>
                        </a:lnTo>
                        <a:lnTo>
                          <a:pt x="220" y="129"/>
                        </a:lnTo>
                        <a:lnTo>
                          <a:pt x="223" y="142"/>
                        </a:lnTo>
                        <a:lnTo>
                          <a:pt x="228" y="155"/>
                        </a:lnTo>
                        <a:lnTo>
                          <a:pt x="223" y="156"/>
                        </a:lnTo>
                        <a:lnTo>
                          <a:pt x="217" y="154"/>
                        </a:lnTo>
                        <a:lnTo>
                          <a:pt x="210" y="152"/>
                        </a:lnTo>
                        <a:lnTo>
                          <a:pt x="205" y="150"/>
                        </a:lnTo>
                        <a:lnTo>
                          <a:pt x="200" y="147"/>
                        </a:lnTo>
                        <a:lnTo>
                          <a:pt x="195" y="143"/>
                        </a:lnTo>
                        <a:lnTo>
                          <a:pt x="189" y="138"/>
                        </a:lnTo>
                        <a:lnTo>
                          <a:pt x="184" y="135"/>
                        </a:lnTo>
                        <a:lnTo>
                          <a:pt x="179" y="133"/>
                        </a:lnTo>
                        <a:lnTo>
                          <a:pt x="171" y="131"/>
                        </a:lnTo>
                        <a:lnTo>
                          <a:pt x="162" y="129"/>
                        </a:lnTo>
                        <a:lnTo>
                          <a:pt x="154" y="126"/>
                        </a:lnTo>
                        <a:lnTo>
                          <a:pt x="146" y="124"/>
                        </a:lnTo>
                        <a:lnTo>
                          <a:pt x="138" y="122"/>
                        </a:lnTo>
                        <a:lnTo>
                          <a:pt x="132" y="121"/>
                        </a:lnTo>
                        <a:lnTo>
                          <a:pt x="128" y="120"/>
                        </a:lnTo>
                        <a:lnTo>
                          <a:pt x="122" y="120"/>
                        </a:lnTo>
                        <a:lnTo>
                          <a:pt x="116" y="121"/>
                        </a:lnTo>
                        <a:lnTo>
                          <a:pt x="112" y="122"/>
                        </a:lnTo>
                        <a:lnTo>
                          <a:pt x="107" y="125"/>
                        </a:lnTo>
                        <a:lnTo>
                          <a:pt x="100" y="129"/>
                        </a:lnTo>
                        <a:lnTo>
                          <a:pt x="105" y="135"/>
                        </a:lnTo>
                        <a:lnTo>
                          <a:pt x="111" y="140"/>
                        </a:lnTo>
                        <a:lnTo>
                          <a:pt x="116" y="147"/>
                        </a:lnTo>
                        <a:lnTo>
                          <a:pt x="122" y="150"/>
                        </a:lnTo>
                        <a:lnTo>
                          <a:pt x="129" y="155"/>
                        </a:lnTo>
                        <a:lnTo>
                          <a:pt x="133" y="158"/>
                        </a:lnTo>
                        <a:lnTo>
                          <a:pt x="139" y="159"/>
                        </a:lnTo>
                        <a:lnTo>
                          <a:pt x="147" y="162"/>
                        </a:lnTo>
                        <a:lnTo>
                          <a:pt x="154" y="165"/>
                        </a:lnTo>
                        <a:lnTo>
                          <a:pt x="161" y="167"/>
                        </a:lnTo>
                        <a:lnTo>
                          <a:pt x="168" y="169"/>
                        </a:lnTo>
                        <a:lnTo>
                          <a:pt x="174" y="170"/>
                        </a:lnTo>
                        <a:lnTo>
                          <a:pt x="181" y="174"/>
                        </a:lnTo>
                        <a:lnTo>
                          <a:pt x="187" y="175"/>
                        </a:lnTo>
                        <a:lnTo>
                          <a:pt x="191" y="179"/>
                        </a:lnTo>
                        <a:lnTo>
                          <a:pt x="197" y="186"/>
                        </a:lnTo>
                        <a:lnTo>
                          <a:pt x="202" y="193"/>
                        </a:lnTo>
                        <a:lnTo>
                          <a:pt x="206" y="202"/>
                        </a:lnTo>
                        <a:lnTo>
                          <a:pt x="212" y="212"/>
                        </a:lnTo>
                        <a:lnTo>
                          <a:pt x="214" y="218"/>
                        </a:lnTo>
                        <a:lnTo>
                          <a:pt x="217" y="229"/>
                        </a:lnTo>
                        <a:lnTo>
                          <a:pt x="219" y="240"/>
                        </a:lnTo>
                        <a:lnTo>
                          <a:pt x="221" y="253"/>
                        </a:lnTo>
                        <a:lnTo>
                          <a:pt x="224" y="262"/>
                        </a:lnTo>
                        <a:lnTo>
                          <a:pt x="219" y="257"/>
                        </a:lnTo>
                        <a:lnTo>
                          <a:pt x="212" y="250"/>
                        </a:lnTo>
                        <a:lnTo>
                          <a:pt x="206" y="245"/>
                        </a:lnTo>
                        <a:lnTo>
                          <a:pt x="200" y="238"/>
                        </a:lnTo>
                        <a:lnTo>
                          <a:pt x="194" y="231"/>
                        </a:lnTo>
                        <a:lnTo>
                          <a:pt x="188" y="226"/>
                        </a:lnTo>
                        <a:lnTo>
                          <a:pt x="182" y="219"/>
                        </a:lnTo>
                        <a:lnTo>
                          <a:pt x="176" y="213"/>
                        </a:lnTo>
                        <a:lnTo>
                          <a:pt x="169" y="206"/>
                        </a:lnTo>
                        <a:lnTo>
                          <a:pt x="163" y="199"/>
                        </a:lnTo>
                        <a:lnTo>
                          <a:pt x="158" y="194"/>
                        </a:lnTo>
                        <a:lnTo>
                          <a:pt x="151" y="187"/>
                        </a:lnTo>
                        <a:lnTo>
                          <a:pt x="145" y="182"/>
                        </a:lnTo>
                        <a:lnTo>
                          <a:pt x="139" y="177"/>
                        </a:lnTo>
                        <a:lnTo>
                          <a:pt x="133" y="172"/>
                        </a:lnTo>
                        <a:lnTo>
                          <a:pt x="129" y="170"/>
                        </a:lnTo>
                        <a:lnTo>
                          <a:pt x="125" y="166"/>
                        </a:lnTo>
                        <a:lnTo>
                          <a:pt x="119" y="162"/>
                        </a:lnTo>
                        <a:lnTo>
                          <a:pt x="115" y="158"/>
                        </a:lnTo>
                        <a:lnTo>
                          <a:pt x="111" y="159"/>
                        </a:lnTo>
                        <a:lnTo>
                          <a:pt x="107" y="162"/>
                        </a:lnTo>
                        <a:lnTo>
                          <a:pt x="103" y="161"/>
                        </a:lnTo>
                        <a:lnTo>
                          <a:pt x="99" y="158"/>
                        </a:lnTo>
                        <a:lnTo>
                          <a:pt x="98" y="170"/>
                        </a:lnTo>
                        <a:lnTo>
                          <a:pt x="97" y="185"/>
                        </a:lnTo>
                        <a:lnTo>
                          <a:pt x="100" y="197"/>
                        </a:lnTo>
                        <a:lnTo>
                          <a:pt x="102" y="211"/>
                        </a:lnTo>
                        <a:lnTo>
                          <a:pt x="107" y="220"/>
                        </a:lnTo>
                        <a:lnTo>
                          <a:pt x="111" y="231"/>
                        </a:lnTo>
                        <a:lnTo>
                          <a:pt x="115" y="245"/>
                        </a:lnTo>
                        <a:lnTo>
                          <a:pt x="119" y="259"/>
                        </a:lnTo>
                        <a:lnTo>
                          <a:pt x="123" y="268"/>
                        </a:lnTo>
                        <a:lnTo>
                          <a:pt x="127" y="278"/>
                        </a:lnTo>
                        <a:lnTo>
                          <a:pt x="131" y="297"/>
                        </a:lnTo>
                        <a:lnTo>
                          <a:pt x="132" y="312"/>
                        </a:lnTo>
                        <a:lnTo>
                          <a:pt x="135" y="331"/>
                        </a:lnTo>
                        <a:lnTo>
                          <a:pt x="138" y="349"/>
                        </a:lnTo>
                        <a:lnTo>
                          <a:pt x="125" y="349"/>
                        </a:lnTo>
                        <a:lnTo>
                          <a:pt x="122" y="349"/>
                        </a:lnTo>
                        <a:lnTo>
                          <a:pt x="114" y="328"/>
                        </a:lnTo>
                        <a:lnTo>
                          <a:pt x="108" y="307"/>
                        </a:lnTo>
                        <a:lnTo>
                          <a:pt x="103" y="290"/>
                        </a:lnTo>
                        <a:lnTo>
                          <a:pt x="100" y="273"/>
                        </a:lnTo>
                        <a:lnTo>
                          <a:pt x="98" y="255"/>
                        </a:lnTo>
                        <a:lnTo>
                          <a:pt x="95" y="236"/>
                        </a:lnTo>
                        <a:lnTo>
                          <a:pt x="90" y="209"/>
                        </a:lnTo>
                        <a:lnTo>
                          <a:pt x="87" y="200"/>
                        </a:lnTo>
                        <a:lnTo>
                          <a:pt x="84" y="184"/>
                        </a:lnTo>
                        <a:lnTo>
                          <a:pt x="81" y="177"/>
                        </a:lnTo>
                        <a:lnTo>
                          <a:pt x="78" y="179"/>
                        </a:lnTo>
                        <a:lnTo>
                          <a:pt x="75" y="181"/>
                        </a:lnTo>
                        <a:lnTo>
                          <a:pt x="74" y="191"/>
                        </a:lnTo>
                        <a:lnTo>
                          <a:pt x="74" y="186"/>
                        </a:lnTo>
                        <a:lnTo>
                          <a:pt x="74" y="192"/>
                        </a:lnTo>
                        <a:lnTo>
                          <a:pt x="73" y="197"/>
                        </a:lnTo>
                        <a:lnTo>
                          <a:pt x="72" y="198"/>
                        </a:lnTo>
                        <a:lnTo>
                          <a:pt x="74" y="197"/>
                        </a:lnTo>
                        <a:lnTo>
                          <a:pt x="73" y="194"/>
                        </a:lnTo>
                        <a:lnTo>
                          <a:pt x="74" y="189"/>
                        </a:lnTo>
                        <a:lnTo>
                          <a:pt x="74" y="186"/>
                        </a:lnTo>
                        <a:lnTo>
                          <a:pt x="74" y="187"/>
                        </a:lnTo>
                        <a:lnTo>
                          <a:pt x="74" y="192"/>
                        </a:lnTo>
                        <a:lnTo>
                          <a:pt x="75" y="197"/>
                        </a:lnTo>
                        <a:lnTo>
                          <a:pt x="73" y="198"/>
                        </a:lnTo>
                        <a:lnTo>
                          <a:pt x="70" y="206"/>
                        </a:lnTo>
                        <a:lnTo>
                          <a:pt x="65" y="218"/>
                        </a:lnTo>
                        <a:lnTo>
                          <a:pt x="61" y="227"/>
                        </a:lnTo>
                        <a:lnTo>
                          <a:pt x="58" y="236"/>
                        </a:lnTo>
                        <a:lnTo>
                          <a:pt x="54" y="248"/>
                        </a:lnTo>
                        <a:lnTo>
                          <a:pt x="51" y="257"/>
                        </a:lnTo>
                        <a:lnTo>
                          <a:pt x="47" y="268"/>
                        </a:lnTo>
                        <a:lnTo>
                          <a:pt x="43" y="280"/>
                        </a:lnTo>
                        <a:lnTo>
                          <a:pt x="40" y="293"/>
                        </a:lnTo>
                        <a:lnTo>
                          <a:pt x="36" y="307"/>
                        </a:lnTo>
                        <a:lnTo>
                          <a:pt x="32" y="322"/>
                        </a:lnTo>
                        <a:lnTo>
                          <a:pt x="29" y="339"/>
                        </a:lnTo>
                        <a:lnTo>
                          <a:pt x="24" y="357"/>
                        </a:lnTo>
                        <a:lnTo>
                          <a:pt x="26" y="335"/>
                        </a:lnTo>
                        <a:lnTo>
                          <a:pt x="27" y="321"/>
                        </a:lnTo>
                        <a:lnTo>
                          <a:pt x="28" y="304"/>
                        </a:lnTo>
                        <a:lnTo>
                          <a:pt x="29" y="295"/>
                        </a:lnTo>
                        <a:lnTo>
                          <a:pt x="31" y="287"/>
                        </a:lnTo>
                        <a:lnTo>
                          <a:pt x="33" y="273"/>
                        </a:lnTo>
                        <a:lnTo>
                          <a:pt x="36" y="260"/>
                        </a:lnTo>
                        <a:lnTo>
                          <a:pt x="38" y="249"/>
                        </a:lnTo>
                        <a:lnTo>
                          <a:pt x="43" y="236"/>
                        </a:lnTo>
                        <a:lnTo>
                          <a:pt x="47" y="224"/>
                        </a:lnTo>
                        <a:lnTo>
                          <a:pt x="52" y="211"/>
                        </a:lnTo>
                        <a:lnTo>
                          <a:pt x="56" y="197"/>
                        </a:lnTo>
                        <a:lnTo>
                          <a:pt x="59" y="189"/>
                        </a:lnTo>
                        <a:lnTo>
                          <a:pt x="63" y="181"/>
                        </a:lnTo>
                        <a:lnTo>
                          <a:pt x="68" y="172"/>
                        </a:lnTo>
                        <a:lnTo>
                          <a:pt x="73" y="164"/>
                        </a:lnTo>
                        <a:lnTo>
                          <a:pt x="77" y="154"/>
                        </a:lnTo>
                        <a:lnTo>
                          <a:pt x="82" y="143"/>
                        </a:lnTo>
                        <a:lnTo>
                          <a:pt x="80" y="139"/>
                        </a:lnTo>
                        <a:lnTo>
                          <a:pt x="76" y="133"/>
                        </a:lnTo>
                        <a:lnTo>
                          <a:pt x="73" y="129"/>
                        </a:lnTo>
                        <a:lnTo>
                          <a:pt x="70" y="132"/>
                        </a:lnTo>
                        <a:lnTo>
                          <a:pt x="65" y="139"/>
                        </a:lnTo>
                        <a:lnTo>
                          <a:pt x="60" y="147"/>
                        </a:lnTo>
                        <a:lnTo>
                          <a:pt x="55" y="154"/>
                        </a:lnTo>
                        <a:lnTo>
                          <a:pt x="51" y="164"/>
                        </a:lnTo>
                        <a:lnTo>
                          <a:pt x="45" y="177"/>
                        </a:lnTo>
                        <a:lnTo>
                          <a:pt x="40" y="189"/>
                        </a:lnTo>
                        <a:lnTo>
                          <a:pt x="36" y="199"/>
                        </a:lnTo>
                        <a:lnTo>
                          <a:pt x="31" y="207"/>
                        </a:lnTo>
                        <a:lnTo>
                          <a:pt x="27" y="218"/>
                        </a:lnTo>
                        <a:lnTo>
                          <a:pt x="22" y="230"/>
                        </a:lnTo>
                        <a:lnTo>
                          <a:pt x="18" y="243"/>
                        </a:lnTo>
                        <a:lnTo>
                          <a:pt x="14" y="255"/>
                        </a:lnTo>
                        <a:lnTo>
                          <a:pt x="9" y="268"/>
                        </a:lnTo>
                        <a:lnTo>
                          <a:pt x="5" y="282"/>
                        </a:lnTo>
                        <a:lnTo>
                          <a:pt x="0" y="298"/>
                        </a:lnTo>
                        <a:lnTo>
                          <a:pt x="2" y="278"/>
                        </a:lnTo>
                        <a:lnTo>
                          <a:pt x="4" y="262"/>
                        </a:lnTo>
                        <a:lnTo>
                          <a:pt x="5" y="248"/>
                        </a:lnTo>
                        <a:lnTo>
                          <a:pt x="6" y="244"/>
                        </a:lnTo>
                        <a:lnTo>
                          <a:pt x="9" y="238"/>
                        </a:lnTo>
                        <a:lnTo>
                          <a:pt x="13" y="229"/>
                        </a:lnTo>
                        <a:lnTo>
                          <a:pt x="17" y="219"/>
                        </a:lnTo>
                        <a:lnTo>
                          <a:pt x="22" y="209"/>
                        </a:lnTo>
                        <a:lnTo>
                          <a:pt x="27" y="199"/>
                        </a:lnTo>
                        <a:lnTo>
                          <a:pt x="33" y="187"/>
                        </a:lnTo>
                        <a:lnTo>
                          <a:pt x="37" y="179"/>
                        </a:lnTo>
                        <a:lnTo>
                          <a:pt x="43" y="170"/>
                        </a:lnTo>
                        <a:lnTo>
                          <a:pt x="49" y="159"/>
                        </a:lnTo>
                        <a:lnTo>
                          <a:pt x="55" y="149"/>
                        </a:lnTo>
                        <a:lnTo>
                          <a:pt x="60" y="142"/>
                        </a:lnTo>
                        <a:lnTo>
                          <a:pt x="70" y="130"/>
                        </a:lnTo>
                        <a:lnTo>
                          <a:pt x="75" y="125"/>
                        </a:lnTo>
                        <a:lnTo>
                          <a:pt x="78" y="123"/>
                        </a:lnTo>
                        <a:lnTo>
                          <a:pt x="73" y="117"/>
                        </a:lnTo>
                        <a:lnTo>
                          <a:pt x="67" y="108"/>
                        </a:lnTo>
                        <a:lnTo>
                          <a:pt x="62" y="99"/>
                        </a:lnTo>
                        <a:lnTo>
                          <a:pt x="57" y="92"/>
                        </a:lnTo>
                        <a:lnTo>
                          <a:pt x="52" y="85"/>
                        </a:lnTo>
                        <a:lnTo>
                          <a:pt x="47" y="78"/>
                        </a:lnTo>
                        <a:lnTo>
                          <a:pt x="43" y="71"/>
                        </a:lnTo>
                        <a:lnTo>
                          <a:pt x="37" y="59"/>
                        </a:lnTo>
                        <a:lnTo>
                          <a:pt x="32" y="48"/>
                        </a:lnTo>
                        <a:lnTo>
                          <a:pt x="26" y="38"/>
                        </a:lnTo>
                        <a:lnTo>
                          <a:pt x="19" y="26"/>
                        </a:lnTo>
                        <a:lnTo>
                          <a:pt x="14" y="19"/>
                        </a:lnTo>
                        <a:lnTo>
                          <a:pt x="11" y="12"/>
                        </a:lnTo>
                        <a:lnTo>
                          <a:pt x="7" y="4"/>
                        </a:lnTo>
                        <a:lnTo>
                          <a:pt x="14" y="5"/>
                        </a:lnTo>
                        <a:lnTo>
                          <a:pt x="27" y="5"/>
                        </a:lnTo>
                        <a:lnTo>
                          <a:pt x="31" y="10"/>
                        </a:lnTo>
                        <a:lnTo>
                          <a:pt x="37" y="22"/>
                        </a:lnTo>
                        <a:lnTo>
                          <a:pt x="43" y="31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072" name="Group 25"/>
                  <p:cNvGrpSpPr/>
                  <p:nvPr/>
                </p:nvGrpSpPr>
                <p:grpSpPr>
                  <a:xfrm>
                    <a:off x="1985" y="1419"/>
                    <a:ext cx="465" cy="349"/>
                    <a:chOff x="1985" y="1419"/>
                    <a:chExt cx="465" cy="349"/>
                  </a:xfrm>
                </p:grpSpPr>
                <p:sp>
                  <p:nvSpPr>
                    <p:cNvPr id="2073" name="Freeform 26"/>
                    <p:cNvSpPr/>
                    <p:nvPr/>
                  </p:nvSpPr>
                  <p:spPr>
                    <a:xfrm>
                      <a:off x="2030" y="1419"/>
                      <a:ext cx="420" cy="326"/>
                    </a:xfrm>
                    <a:custGeom>
                      <a:avLst/>
                      <a:gdLst>
                        <a:gd name="txL" fmla="*/ 0 w 420"/>
                        <a:gd name="txT" fmla="*/ 0 h 326"/>
                        <a:gd name="txR" fmla="*/ 420 w 420"/>
                        <a:gd name="txB" fmla="*/ 326 h 326"/>
                      </a:gdLst>
                      <a:ahLst/>
                      <a:cxnLst>
                        <a:cxn ang="0">
                          <a:pos x="159" y="41"/>
                        </a:cxn>
                        <a:cxn ang="0">
                          <a:pos x="193" y="13"/>
                        </a:cxn>
                        <a:cxn ang="0">
                          <a:pos x="233" y="2"/>
                        </a:cxn>
                        <a:cxn ang="0">
                          <a:pos x="279" y="2"/>
                        </a:cxn>
                        <a:cxn ang="0">
                          <a:pos x="290" y="6"/>
                        </a:cxn>
                        <a:cxn ang="0">
                          <a:pos x="260" y="14"/>
                        </a:cxn>
                        <a:cxn ang="0">
                          <a:pos x="225" y="25"/>
                        </a:cxn>
                        <a:cxn ang="0">
                          <a:pos x="186" y="52"/>
                        </a:cxn>
                        <a:cxn ang="0">
                          <a:pos x="183" y="89"/>
                        </a:cxn>
                        <a:cxn ang="0">
                          <a:pos x="240" y="66"/>
                        </a:cxn>
                        <a:cxn ang="0">
                          <a:pos x="288" y="64"/>
                        </a:cxn>
                        <a:cxn ang="0">
                          <a:pos x="338" y="69"/>
                        </a:cxn>
                        <a:cxn ang="0">
                          <a:pos x="397" y="75"/>
                        </a:cxn>
                        <a:cxn ang="0">
                          <a:pos x="398" y="76"/>
                        </a:cxn>
                        <a:cxn ang="0">
                          <a:pos x="341" y="79"/>
                        </a:cxn>
                        <a:cxn ang="0">
                          <a:pos x="288" y="80"/>
                        </a:cxn>
                        <a:cxn ang="0">
                          <a:pos x="242" y="86"/>
                        </a:cxn>
                        <a:cxn ang="0">
                          <a:pos x="191" y="98"/>
                        </a:cxn>
                        <a:cxn ang="0">
                          <a:pos x="212" y="118"/>
                        </a:cxn>
                        <a:cxn ang="0">
                          <a:pos x="227" y="136"/>
                        </a:cxn>
                        <a:cxn ang="0">
                          <a:pos x="175" y="119"/>
                        </a:cxn>
                        <a:cxn ang="0">
                          <a:pos x="165" y="129"/>
                        </a:cxn>
                        <a:cxn ang="0">
                          <a:pos x="221" y="138"/>
                        </a:cxn>
                        <a:cxn ang="0">
                          <a:pos x="269" y="150"/>
                        </a:cxn>
                        <a:cxn ang="0">
                          <a:pos x="306" y="181"/>
                        </a:cxn>
                        <a:cxn ang="0">
                          <a:pos x="335" y="223"/>
                        </a:cxn>
                        <a:cxn ang="0">
                          <a:pos x="329" y="231"/>
                        </a:cxn>
                        <a:cxn ang="0">
                          <a:pos x="290" y="204"/>
                        </a:cxn>
                        <a:cxn ang="0">
                          <a:pos x="248" y="174"/>
                        </a:cxn>
                        <a:cxn ang="0">
                          <a:pos x="202" y="154"/>
                        </a:cxn>
                        <a:cxn ang="0">
                          <a:pos x="173" y="148"/>
                        </a:cxn>
                        <a:cxn ang="0">
                          <a:pos x="196" y="181"/>
                        </a:cxn>
                        <a:cxn ang="0">
                          <a:pos x="227" y="223"/>
                        </a:cxn>
                        <a:cxn ang="0">
                          <a:pos x="244" y="262"/>
                        </a:cxn>
                        <a:cxn ang="0">
                          <a:pos x="243" y="299"/>
                        </a:cxn>
                        <a:cxn ang="0">
                          <a:pos x="222" y="259"/>
                        </a:cxn>
                        <a:cxn ang="0">
                          <a:pos x="199" y="215"/>
                        </a:cxn>
                        <a:cxn ang="0">
                          <a:pos x="173" y="177"/>
                        </a:cxn>
                        <a:cxn ang="0">
                          <a:pos x="150" y="142"/>
                        </a:cxn>
                        <a:cxn ang="0">
                          <a:pos x="109" y="162"/>
                        </a:cxn>
                        <a:cxn ang="0">
                          <a:pos x="77" y="210"/>
                        </a:cxn>
                        <a:cxn ang="0">
                          <a:pos x="49" y="260"/>
                        </a:cxn>
                        <a:cxn ang="0">
                          <a:pos x="18" y="306"/>
                        </a:cxn>
                        <a:cxn ang="0">
                          <a:pos x="8" y="301"/>
                        </a:cxn>
                        <a:cxn ang="0">
                          <a:pos x="45" y="243"/>
                        </a:cxn>
                        <a:cxn ang="0">
                          <a:pos x="78" y="198"/>
                        </a:cxn>
                        <a:cxn ang="0">
                          <a:pos x="107" y="154"/>
                        </a:cxn>
                        <a:cxn ang="0">
                          <a:pos x="132" y="120"/>
                        </a:cxn>
                        <a:cxn ang="0">
                          <a:pos x="95" y="79"/>
                        </a:cxn>
                        <a:cxn ang="0">
                          <a:pos x="42" y="57"/>
                        </a:cxn>
                        <a:cxn ang="0">
                          <a:pos x="19" y="45"/>
                        </a:cxn>
                        <a:cxn ang="0">
                          <a:pos x="60" y="58"/>
                        </a:cxn>
                        <a:cxn ang="0">
                          <a:pos x="116" y="86"/>
                        </a:cxn>
                      </a:cxnLst>
                      <a:rect l="txL" t="txT" r="txR" b="txB"/>
                      <a:pathLst>
                        <a:path w="420" h="326">
                          <a:moveTo>
                            <a:pt x="132" y="83"/>
                          </a:moveTo>
                          <a:lnTo>
                            <a:pt x="135" y="74"/>
                          </a:lnTo>
                          <a:lnTo>
                            <a:pt x="140" y="65"/>
                          </a:lnTo>
                          <a:lnTo>
                            <a:pt x="146" y="57"/>
                          </a:lnTo>
                          <a:lnTo>
                            <a:pt x="152" y="48"/>
                          </a:lnTo>
                          <a:lnTo>
                            <a:pt x="159" y="41"/>
                          </a:lnTo>
                          <a:lnTo>
                            <a:pt x="164" y="34"/>
                          </a:lnTo>
                          <a:lnTo>
                            <a:pt x="170" y="29"/>
                          </a:lnTo>
                          <a:lnTo>
                            <a:pt x="176" y="25"/>
                          </a:lnTo>
                          <a:lnTo>
                            <a:pt x="181" y="20"/>
                          </a:lnTo>
                          <a:lnTo>
                            <a:pt x="187" y="17"/>
                          </a:lnTo>
                          <a:lnTo>
                            <a:pt x="193" y="13"/>
                          </a:lnTo>
                          <a:lnTo>
                            <a:pt x="199" y="10"/>
                          </a:lnTo>
                          <a:lnTo>
                            <a:pt x="204" y="8"/>
                          </a:lnTo>
                          <a:lnTo>
                            <a:pt x="212" y="6"/>
                          </a:lnTo>
                          <a:lnTo>
                            <a:pt x="220" y="5"/>
                          </a:lnTo>
                          <a:lnTo>
                            <a:pt x="226" y="3"/>
                          </a:lnTo>
                          <a:lnTo>
                            <a:pt x="233" y="2"/>
                          </a:lnTo>
                          <a:lnTo>
                            <a:pt x="241" y="2"/>
                          </a:lnTo>
                          <a:lnTo>
                            <a:pt x="248" y="1"/>
                          </a:lnTo>
                          <a:lnTo>
                            <a:pt x="258" y="1"/>
                          </a:lnTo>
                          <a:lnTo>
                            <a:pt x="265" y="1"/>
                          </a:lnTo>
                          <a:lnTo>
                            <a:pt x="272" y="2"/>
                          </a:lnTo>
                          <a:lnTo>
                            <a:pt x="279" y="2"/>
                          </a:lnTo>
                          <a:lnTo>
                            <a:pt x="285" y="1"/>
                          </a:lnTo>
                          <a:lnTo>
                            <a:pt x="293" y="1"/>
                          </a:lnTo>
                          <a:lnTo>
                            <a:pt x="300" y="0"/>
                          </a:lnTo>
                          <a:lnTo>
                            <a:pt x="296" y="2"/>
                          </a:lnTo>
                          <a:lnTo>
                            <a:pt x="293" y="3"/>
                          </a:lnTo>
                          <a:lnTo>
                            <a:pt x="290" y="6"/>
                          </a:lnTo>
                          <a:lnTo>
                            <a:pt x="287" y="10"/>
                          </a:lnTo>
                          <a:lnTo>
                            <a:pt x="281" y="10"/>
                          </a:lnTo>
                          <a:lnTo>
                            <a:pt x="275" y="10"/>
                          </a:lnTo>
                          <a:lnTo>
                            <a:pt x="270" y="11"/>
                          </a:lnTo>
                          <a:lnTo>
                            <a:pt x="265" y="12"/>
                          </a:lnTo>
                          <a:lnTo>
                            <a:pt x="260" y="14"/>
                          </a:lnTo>
                          <a:lnTo>
                            <a:pt x="254" y="15"/>
                          </a:lnTo>
                          <a:lnTo>
                            <a:pt x="248" y="17"/>
                          </a:lnTo>
                          <a:lnTo>
                            <a:pt x="242" y="19"/>
                          </a:lnTo>
                          <a:lnTo>
                            <a:pt x="236" y="20"/>
                          </a:lnTo>
                          <a:lnTo>
                            <a:pt x="231" y="22"/>
                          </a:lnTo>
                          <a:lnTo>
                            <a:pt x="225" y="25"/>
                          </a:lnTo>
                          <a:lnTo>
                            <a:pt x="218" y="28"/>
                          </a:lnTo>
                          <a:lnTo>
                            <a:pt x="212" y="31"/>
                          </a:lnTo>
                          <a:lnTo>
                            <a:pt x="205" y="35"/>
                          </a:lnTo>
                          <a:lnTo>
                            <a:pt x="199" y="39"/>
                          </a:lnTo>
                          <a:lnTo>
                            <a:pt x="192" y="45"/>
                          </a:lnTo>
                          <a:lnTo>
                            <a:pt x="186" y="52"/>
                          </a:lnTo>
                          <a:lnTo>
                            <a:pt x="180" y="61"/>
                          </a:lnTo>
                          <a:lnTo>
                            <a:pt x="173" y="73"/>
                          </a:lnTo>
                          <a:lnTo>
                            <a:pt x="167" y="86"/>
                          </a:lnTo>
                          <a:lnTo>
                            <a:pt x="159" y="101"/>
                          </a:lnTo>
                          <a:lnTo>
                            <a:pt x="172" y="95"/>
                          </a:lnTo>
                          <a:lnTo>
                            <a:pt x="183" y="89"/>
                          </a:lnTo>
                          <a:lnTo>
                            <a:pt x="197" y="82"/>
                          </a:lnTo>
                          <a:lnTo>
                            <a:pt x="212" y="75"/>
                          </a:lnTo>
                          <a:lnTo>
                            <a:pt x="218" y="73"/>
                          </a:lnTo>
                          <a:lnTo>
                            <a:pt x="225" y="70"/>
                          </a:lnTo>
                          <a:lnTo>
                            <a:pt x="232" y="69"/>
                          </a:lnTo>
                          <a:lnTo>
                            <a:pt x="240" y="66"/>
                          </a:lnTo>
                          <a:lnTo>
                            <a:pt x="249" y="65"/>
                          </a:lnTo>
                          <a:lnTo>
                            <a:pt x="256" y="64"/>
                          </a:lnTo>
                          <a:lnTo>
                            <a:pt x="263" y="64"/>
                          </a:lnTo>
                          <a:lnTo>
                            <a:pt x="272" y="63"/>
                          </a:lnTo>
                          <a:lnTo>
                            <a:pt x="281" y="64"/>
                          </a:lnTo>
                          <a:lnTo>
                            <a:pt x="288" y="64"/>
                          </a:lnTo>
                          <a:lnTo>
                            <a:pt x="297" y="65"/>
                          </a:lnTo>
                          <a:lnTo>
                            <a:pt x="305" y="65"/>
                          </a:lnTo>
                          <a:lnTo>
                            <a:pt x="313" y="66"/>
                          </a:lnTo>
                          <a:lnTo>
                            <a:pt x="321" y="67"/>
                          </a:lnTo>
                          <a:lnTo>
                            <a:pt x="329" y="68"/>
                          </a:lnTo>
                          <a:lnTo>
                            <a:pt x="338" y="69"/>
                          </a:lnTo>
                          <a:lnTo>
                            <a:pt x="346" y="69"/>
                          </a:lnTo>
                          <a:lnTo>
                            <a:pt x="354" y="70"/>
                          </a:lnTo>
                          <a:lnTo>
                            <a:pt x="364" y="71"/>
                          </a:lnTo>
                          <a:lnTo>
                            <a:pt x="374" y="72"/>
                          </a:lnTo>
                          <a:lnTo>
                            <a:pt x="383" y="74"/>
                          </a:lnTo>
                          <a:lnTo>
                            <a:pt x="397" y="75"/>
                          </a:lnTo>
                          <a:lnTo>
                            <a:pt x="402" y="75"/>
                          </a:lnTo>
                          <a:lnTo>
                            <a:pt x="406" y="75"/>
                          </a:lnTo>
                          <a:lnTo>
                            <a:pt x="411" y="77"/>
                          </a:lnTo>
                          <a:lnTo>
                            <a:pt x="419" y="80"/>
                          </a:lnTo>
                          <a:lnTo>
                            <a:pt x="404" y="77"/>
                          </a:lnTo>
                          <a:lnTo>
                            <a:pt x="398" y="76"/>
                          </a:lnTo>
                          <a:lnTo>
                            <a:pt x="392" y="76"/>
                          </a:lnTo>
                          <a:lnTo>
                            <a:pt x="379" y="77"/>
                          </a:lnTo>
                          <a:lnTo>
                            <a:pt x="370" y="78"/>
                          </a:lnTo>
                          <a:lnTo>
                            <a:pt x="360" y="78"/>
                          </a:lnTo>
                          <a:lnTo>
                            <a:pt x="350" y="78"/>
                          </a:lnTo>
                          <a:lnTo>
                            <a:pt x="341" y="79"/>
                          </a:lnTo>
                          <a:lnTo>
                            <a:pt x="332" y="79"/>
                          </a:lnTo>
                          <a:lnTo>
                            <a:pt x="325" y="78"/>
                          </a:lnTo>
                          <a:lnTo>
                            <a:pt x="315" y="78"/>
                          </a:lnTo>
                          <a:lnTo>
                            <a:pt x="305" y="78"/>
                          </a:lnTo>
                          <a:lnTo>
                            <a:pt x="296" y="79"/>
                          </a:lnTo>
                          <a:lnTo>
                            <a:pt x="288" y="80"/>
                          </a:lnTo>
                          <a:lnTo>
                            <a:pt x="279" y="80"/>
                          </a:lnTo>
                          <a:lnTo>
                            <a:pt x="272" y="80"/>
                          </a:lnTo>
                          <a:lnTo>
                            <a:pt x="264" y="81"/>
                          </a:lnTo>
                          <a:lnTo>
                            <a:pt x="256" y="83"/>
                          </a:lnTo>
                          <a:lnTo>
                            <a:pt x="249" y="84"/>
                          </a:lnTo>
                          <a:lnTo>
                            <a:pt x="242" y="86"/>
                          </a:lnTo>
                          <a:lnTo>
                            <a:pt x="235" y="87"/>
                          </a:lnTo>
                          <a:lnTo>
                            <a:pt x="227" y="89"/>
                          </a:lnTo>
                          <a:lnTo>
                            <a:pt x="219" y="92"/>
                          </a:lnTo>
                          <a:lnTo>
                            <a:pt x="212" y="93"/>
                          </a:lnTo>
                          <a:lnTo>
                            <a:pt x="199" y="97"/>
                          </a:lnTo>
                          <a:lnTo>
                            <a:pt x="191" y="98"/>
                          </a:lnTo>
                          <a:lnTo>
                            <a:pt x="180" y="104"/>
                          </a:lnTo>
                          <a:lnTo>
                            <a:pt x="164" y="109"/>
                          </a:lnTo>
                          <a:lnTo>
                            <a:pt x="180" y="111"/>
                          </a:lnTo>
                          <a:lnTo>
                            <a:pt x="199" y="112"/>
                          </a:lnTo>
                          <a:lnTo>
                            <a:pt x="203" y="113"/>
                          </a:lnTo>
                          <a:lnTo>
                            <a:pt x="212" y="118"/>
                          </a:lnTo>
                          <a:lnTo>
                            <a:pt x="217" y="120"/>
                          </a:lnTo>
                          <a:lnTo>
                            <a:pt x="223" y="123"/>
                          </a:lnTo>
                          <a:lnTo>
                            <a:pt x="224" y="125"/>
                          </a:lnTo>
                          <a:lnTo>
                            <a:pt x="227" y="130"/>
                          </a:lnTo>
                          <a:lnTo>
                            <a:pt x="233" y="140"/>
                          </a:lnTo>
                          <a:lnTo>
                            <a:pt x="227" y="136"/>
                          </a:lnTo>
                          <a:lnTo>
                            <a:pt x="219" y="131"/>
                          </a:lnTo>
                          <a:lnTo>
                            <a:pt x="212" y="129"/>
                          </a:lnTo>
                          <a:lnTo>
                            <a:pt x="199" y="125"/>
                          </a:lnTo>
                          <a:lnTo>
                            <a:pt x="190" y="123"/>
                          </a:lnTo>
                          <a:lnTo>
                            <a:pt x="180" y="120"/>
                          </a:lnTo>
                          <a:lnTo>
                            <a:pt x="175" y="119"/>
                          </a:lnTo>
                          <a:lnTo>
                            <a:pt x="165" y="120"/>
                          </a:lnTo>
                          <a:lnTo>
                            <a:pt x="158" y="122"/>
                          </a:lnTo>
                          <a:lnTo>
                            <a:pt x="148" y="123"/>
                          </a:lnTo>
                          <a:lnTo>
                            <a:pt x="153" y="125"/>
                          </a:lnTo>
                          <a:lnTo>
                            <a:pt x="158" y="127"/>
                          </a:lnTo>
                          <a:lnTo>
                            <a:pt x="165" y="129"/>
                          </a:lnTo>
                          <a:lnTo>
                            <a:pt x="173" y="129"/>
                          </a:lnTo>
                          <a:lnTo>
                            <a:pt x="186" y="129"/>
                          </a:lnTo>
                          <a:lnTo>
                            <a:pt x="194" y="131"/>
                          </a:lnTo>
                          <a:lnTo>
                            <a:pt x="204" y="133"/>
                          </a:lnTo>
                          <a:lnTo>
                            <a:pt x="212" y="136"/>
                          </a:lnTo>
                          <a:lnTo>
                            <a:pt x="221" y="138"/>
                          </a:lnTo>
                          <a:lnTo>
                            <a:pt x="231" y="141"/>
                          </a:lnTo>
                          <a:lnTo>
                            <a:pt x="240" y="143"/>
                          </a:lnTo>
                          <a:lnTo>
                            <a:pt x="248" y="145"/>
                          </a:lnTo>
                          <a:lnTo>
                            <a:pt x="254" y="146"/>
                          </a:lnTo>
                          <a:lnTo>
                            <a:pt x="261" y="148"/>
                          </a:lnTo>
                          <a:lnTo>
                            <a:pt x="269" y="150"/>
                          </a:lnTo>
                          <a:lnTo>
                            <a:pt x="277" y="154"/>
                          </a:lnTo>
                          <a:lnTo>
                            <a:pt x="285" y="158"/>
                          </a:lnTo>
                          <a:lnTo>
                            <a:pt x="289" y="160"/>
                          </a:lnTo>
                          <a:lnTo>
                            <a:pt x="295" y="167"/>
                          </a:lnTo>
                          <a:lnTo>
                            <a:pt x="302" y="174"/>
                          </a:lnTo>
                          <a:lnTo>
                            <a:pt x="306" y="181"/>
                          </a:lnTo>
                          <a:lnTo>
                            <a:pt x="311" y="188"/>
                          </a:lnTo>
                          <a:lnTo>
                            <a:pt x="316" y="195"/>
                          </a:lnTo>
                          <a:lnTo>
                            <a:pt x="320" y="202"/>
                          </a:lnTo>
                          <a:lnTo>
                            <a:pt x="325" y="208"/>
                          </a:lnTo>
                          <a:lnTo>
                            <a:pt x="329" y="215"/>
                          </a:lnTo>
                          <a:lnTo>
                            <a:pt x="335" y="223"/>
                          </a:lnTo>
                          <a:lnTo>
                            <a:pt x="339" y="232"/>
                          </a:lnTo>
                          <a:lnTo>
                            <a:pt x="345" y="238"/>
                          </a:lnTo>
                          <a:lnTo>
                            <a:pt x="351" y="246"/>
                          </a:lnTo>
                          <a:lnTo>
                            <a:pt x="343" y="240"/>
                          </a:lnTo>
                          <a:lnTo>
                            <a:pt x="337" y="236"/>
                          </a:lnTo>
                          <a:lnTo>
                            <a:pt x="329" y="231"/>
                          </a:lnTo>
                          <a:lnTo>
                            <a:pt x="321" y="225"/>
                          </a:lnTo>
                          <a:lnTo>
                            <a:pt x="315" y="220"/>
                          </a:lnTo>
                          <a:lnTo>
                            <a:pt x="309" y="215"/>
                          </a:lnTo>
                          <a:lnTo>
                            <a:pt x="303" y="212"/>
                          </a:lnTo>
                          <a:lnTo>
                            <a:pt x="297" y="208"/>
                          </a:lnTo>
                          <a:lnTo>
                            <a:pt x="290" y="204"/>
                          </a:lnTo>
                          <a:lnTo>
                            <a:pt x="284" y="200"/>
                          </a:lnTo>
                          <a:lnTo>
                            <a:pt x="278" y="196"/>
                          </a:lnTo>
                          <a:lnTo>
                            <a:pt x="271" y="191"/>
                          </a:lnTo>
                          <a:lnTo>
                            <a:pt x="263" y="186"/>
                          </a:lnTo>
                          <a:lnTo>
                            <a:pt x="255" y="179"/>
                          </a:lnTo>
                          <a:lnTo>
                            <a:pt x="248" y="174"/>
                          </a:lnTo>
                          <a:lnTo>
                            <a:pt x="241" y="170"/>
                          </a:lnTo>
                          <a:lnTo>
                            <a:pt x="234" y="166"/>
                          </a:lnTo>
                          <a:lnTo>
                            <a:pt x="226" y="162"/>
                          </a:lnTo>
                          <a:lnTo>
                            <a:pt x="219" y="159"/>
                          </a:lnTo>
                          <a:lnTo>
                            <a:pt x="212" y="157"/>
                          </a:lnTo>
                          <a:lnTo>
                            <a:pt x="202" y="154"/>
                          </a:lnTo>
                          <a:lnTo>
                            <a:pt x="192" y="151"/>
                          </a:lnTo>
                          <a:lnTo>
                            <a:pt x="185" y="150"/>
                          </a:lnTo>
                          <a:lnTo>
                            <a:pt x="178" y="147"/>
                          </a:lnTo>
                          <a:lnTo>
                            <a:pt x="167" y="142"/>
                          </a:lnTo>
                          <a:lnTo>
                            <a:pt x="156" y="137"/>
                          </a:lnTo>
                          <a:lnTo>
                            <a:pt x="173" y="148"/>
                          </a:lnTo>
                          <a:lnTo>
                            <a:pt x="174" y="150"/>
                          </a:lnTo>
                          <a:lnTo>
                            <a:pt x="178" y="155"/>
                          </a:lnTo>
                          <a:lnTo>
                            <a:pt x="182" y="160"/>
                          </a:lnTo>
                          <a:lnTo>
                            <a:pt x="187" y="167"/>
                          </a:lnTo>
                          <a:lnTo>
                            <a:pt x="192" y="173"/>
                          </a:lnTo>
                          <a:lnTo>
                            <a:pt x="196" y="181"/>
                          </a:lnTo>
                          <a:lnTo>
                            <a:pt x="202" y="188"/>
                          </a:lnTo>
                          <a:lnTo>
                            <a:pt x="207" y="194"/>
                          </a:lnTo>
                          <a:lnTo>
                            <a:pt x="212" y="200"/>
                          </a:lnTo>
                          <a:lnTo>
                            <a:pt x="216" y="207"/>
                          </a:lnTo>
                          <a:lnTo>
                            <a:pt x="223" y="216"/>
                          </a:lnTo>
                          <a:lnTo>
                            <a:pt x="227" y="223"/>
                          </a:lnTo>
                          <a:lnTo>
                            <a:pt x="231" y="229"/>
                          </a:lnTo>
                          <a:lnTo>
                            <a:pt x="235" y="236"/>
                          </a:lnTo>
                          <a:lnTo>
                            <a:pt x="238" y="243"/>
                          </a:lnTo>
                          <a:lnTo>
                            <a:pt x="241" y="250"/>
                          </a:lnTo>
                          <a:lnTo>
                            <a:pt x="243" y="255"/>
                          </a:lnTo>
                          <a:lnTo>
                            <a:pt x="244" y="262"/>
                          </a:lnTo>
                          <a:lnTo>
                            <a:pt x="245" y="272"/>
                          </a:lnTo>
                          <a:lnTo>
                            <a:pt x="246" y="281"/>
                          </a:lnTo>
                          <a:lnTo>
                            <a:pt x="247" y="290"/>
                          </a:lnTo>
                          <a:lnTo>
                            <a:pt x="249" y="299"/>
                          </a:lnTo>
                          <a:lnTo>
                            <a:pt x="250" y="308"/>
                          </a:lnTo>
                          <a:lnTo>
                            <a:pt x="243" y="299"/>
                          </a:lnTo>
                          <a:lnTo>
                            <a:pt x="238" y="292"/>
                          </a:lnTo>
                          <a:lnTo>
                            <a:pt x="233" y="286"/>
                          </a:lnTo>
                          <a:lnTo>
                            <a:pt x="231" y="281"/>
                          </a:lnTo>
                          <a:lnTo>
                            <a:pt x="227" y="274"/>
                          </a:lnTo>
                          <a:lnTo>
                            <a:pt x="225" y="267"/>
                          </a:lnTo>
                          <a:lnTo>
                            <a:pt x="222" y="259"/>
                          </a:lnTo>
                          <a:lnTo>
                            <a:pt x="218" y="251"/>
                          </a:lnTo>
                          <a:lnTo>
                            <a:pt x="214" y="242"/>
                          </a:lnTo>
                          <a:lnTo>
                            <a:pt x="211" y="235"/>
                          </a:lnTo>
                          <a:lnTo>
                            <a:pt x="207" y="227"/>
                          </a:lnTo>
                          <a:lnTo>
                            <a:pt x="202" y="220"/>
                          </a:lnTo>
                          <a:lnTo>
                            <a:pt x="199" y="215"/>
                          </a:lnTo>
                          <a:lnTo>
                            <a:pt x="193" y="208"/>
                          </a:lnTo>
                          <a:lnTo>
                            <a:pt x="187" y="201"/>
                          </a:lnTo>
                          <a:lnTo>
                            <a:pt x="182" y="196"/>
                          </a:lnTo>
                          <a:lnTo>
                            <a:pt x="177" y="190"/>
                          </a:lnTo>
                          <a:lnTo>
                            <a:pt x="176" y="184"/>
                          </a:lnTo>
                          <a:lnTo>
                            <a:pt x="173" y="177"/>
                          </a:lnTo>
                          <a:lnTo>
                            <a:pt x="169" y="170"/>
                          </a:lnTo>
                          <a:lnTo>
                            <a:pt x="166" y="163"/>
                          </a:lnTo>
                          <a:lnTo>
                            <a:pt x="164" y="161"/>
                          </a:lnTo>
                          <a:lnTo>
                            <a:pt x="158" y="154"/>
                          </a:lnTo>
                          <a:lnTo>
                            <a:pt x="154" y="148"/>
                          </a:lnTo>
                          <a:lnTo>
                            <a:pt x="150" y="142"/>
                          </a:lnTo>
                          <a:lnTo>
                            <a:pt x="145" y="136"/>
                          </a:lnTo>
                          <a:lnTo>
                            <a:pt x="138" y="140"/>
                          </a:lnTo>
                          <a:lnTo>
                            <a:pt x="131" y="144"/>
                          </a:lnTo>
                          <a:lnTo>
                            <a:pt x="123" y="151"/>
                          </a:lnTo>
                          <a:lnTo>
                            <a:pt x="115" y="156"/>
                          </a:lnTo>
                          <a:lnTo>
                            <a:pt x="109" y="162"/>
                          </a:lnTo>
                          <a:lnTo>
                            <a:pt x="105" y="168"/>
                          </a:lnTo>
                          <a:lnTo>
                            <a:pt x="99" y="176"/>
                          </a:lnTo>
                          <a:lnTo>
                            <a:pt x="93" y="186"/>
                          </a:lnTo>
                          <a:lnTo>
                            <a:pt x="87" y="193"/>
                          </a:lnTo>
                          <a:lnTo>
                            <a:pt x="81" y="202"/>
                          </a:lnTo>
                          <a:lnTo>
                            <a:pt x="77" y="210"/>
                          </a:lnTo>
                          <a:lnTo>
                            <a:pt x="72" y="218"/>
                          </a:lnTo>
                          <a:lnTo>
                            <a:pt x="67" y="226"/>
                          </a:lnTo>
                          <a:lnTo>
                            <a:pt x="64" y="233"/>
                          </a:lnTo>
                          <a:lnTo>
                            <a:pt x="59" y="242"/>
                          </a:lnTo>
                          <a:lnTo>
                            <a:pt x="55" y="250"/>
                          </a:lnTo>
                          <a:lnTo>
                            <a:pt x="49" y="260"/>
                          </a:lnTo>
                          <a:lnTo>
                            <a:pt x="43" y="269"/>
                          </a:lnTo>
                          <a:lnTo>
                            <a:pt x="37" y="280"/>
                          </a:lnTo>
                          <a:lnTo>
                            <a:pt x="31" y="289"/>
                          </a:lnTo>
                          <a:lnTo>
                            <a:pt x="27" y="294"/>
                          </a:lnTo>
                          <a:lnTo>
                            <a:pt x="22" y="300"/>
                          </a:lnTo>
                          <a:lnTo>
                            <a:pt x="18" y="306"/>
                          </a:lnTo>
                          <a:lnTo>
                            <a:pt x="12" y="312"/>
                          </a:lnTo>
                          <a:lnTo>
                            <a:pt x="7" y="317"/>
                          </a:lnTo>
                          <a:lnTo>
                            <a:pt x="0" y="325"/>
                          </a:lnTo>
                          <a:lnTo>
                            <a:pt x="2" y="316"/>
                          </a:lnTo>
                          <a:lnTo>
                            <a:pt x="4" y="309"/>
                          </a:lnTo>
                          <a:lnTo>
                            <a:pt x="8" y="301"/>
                          </a:lnTo>
                          <a:lnTo>
                            <a:pt x="12" y="294"/>
                          </a:lnTo>
                          <a:lnTo>
                            <a:pt x="19" y="284"/>
                          </a:lnTo>
                          <a:lnTo>
                            <a:pt x="26" y="274"/>
                          </a:lnTo>
                          <a:lnTo>
                            <a:pt x="33" y="262"/>
                          </a:lnTo>
                          <a:lnTo>
                            <a:pt x="39" y="253"/>
                          </a:lnTo>
                          <a:lnTo>
                            <a:pt x="45" y="243"/>
                          </a:lnTo>
                          <a:lnTo>
                            <a:pt x="51" y="235"/>
                          </a:lnTo>
                          <a:lnTo>
                            <a:pt x="56" y="227"/>
                          </a:lnTo>
                          <a:lnTo>
                            <a:pt x="61" y="220"/>
                          </a:lnTo>
                          <a:lnTo>
                            <a:pt x="66" y="214"/>
                          </a:lnTo>
                          <a:lnTo>
                            <a:pt x="72" y="206"/>
                          </a:lnTo>
                          <a:lnTo>
                            <a:pt x="78" y="198"/>
                          </a:lnTo>
                          <a:lnTo>
                            <a:pt x="84" y="190"/>
                          </a:lnTo>
                          <a:lnTo>
                            <a:pt x="90" y="181"/>
                          </a:lnTo>
                          <a:lnTo>
                            <a:pt x="95" y="174"/>
                          </a:lnTo>
                          <a:lnTo>
                            <a:pt x="101" y="166"/>
                          </a:lnTo>
                          <a:lnTo>
                            <a:pt x="104" y="160"/>
                          </a:lnTo>
                          <a:lnTo>
                            <a:pt x="107" y="154"/>
                          </a:lnTo>
                          <a:lnTo>
                            <a:pt x="109" y="149"/>
                          </a:lnTo>
                          <a:lnTo>
                            <a:pt x="112" y="143"/>
                          </a:lnTo>
                          <a:lnTo>
                            <a:pt x="116" y="138"/>
                          </a:lnTo>
                          <a:lnTo>
                            <a:pt x="122" y="131"/>
                          </a:lnTo>
                          <a:lnTo>
                            <a:pt x="128" y="125"/>
                          </a:lnTo>
                          <a:lnTo>
                            <a:pt x="132" y="120"/>
                          </a:lnTo>
                          <a:lnTo>
                            <a:pt x="137" y="114"/>
                          </a:lnTo>
                          <a:lnTo>
                            <a:pt x="135" y="109"/>
                          </a:lnTo>
                          <a:lnTo>
                            <a:pt x="133" y="101"/>
                          </a:lnTo>
                          <a:lnTo>
                            <a:pt x="121" y="97"/>
                          </a:lnTo>
                          <a:lnTo>
                            <a:pt x="108" y="88"/>
                          </a:lnTo>
                          <a:lnTo>
                            <a:pt x="95" y="79"/>
                          </a:lnTo>
                          <a:lnTo>
                            <a:pt x="87" y="74"/>
                          </a:lnTo>
                          <a:lnTo>
                            <a:pt x="81" y="71"/>
                          </a:lnTo>
                          <a:lnTo>
                            <a:pt x="71" y="66"/>
                          </a:lnTo>
                          <a:lnTo>
                            <a:pt x="61" y="63"/>
                          </a:lnTo>
                          <a:lnTo>
                            <a:pt x="50" y="60"/>
                          </a:lnTo>
                          <a:lnTo>
                            <a:pt x="42" y="57"/>
                          </a:lnTo>
                          <a:lnTo>
                            <a:pt x="32" y="53"/>
                          </a:lnTo>
                          <a:lnTo>
                            <a:pt x="23" y="51"/>
                          </a:lnTo>
                          <a:lnTo>
                            <a:pt x="14" y="49"/>
                          </a:lnTo>
                          <a:lnTo>
                            <a:pt x="7" y="47"/>
                          </a:lnTo>
                          <a:lnTo>
                            <a:pt x="14" y="46"/>
                          </a:lnTo>
                          <a:lnTo>
                            <a:pt x="19" y="45"/>
                          </a:lnTo>
                          <a:lnTo>
                            <a:pt x="23" y="44"/>
                          </a:lnTo>
                          <a:lnTo>
                            <a:pt x="28" y="44"/>
                          </a:lnTo>
                          <a:lnTo>
                            <a:pt x="33" y="44"/>
                          </a:lnTo>
                          <a:lnTo>
                            <a:pt x="43" y="49"/>
                          </a:lnTo>
                          <a:lnTo>
                            <a:pt x="51" y="53"/>
                          </a:lnTo>
                          <a:lnTo>
                            <a:pt x="60" y="58"/>
                          </a:lnTo>
                          <a:lnTo>
                            <a:pt x="69" y="63"/>
                          </a:lnTo>
                          <a:lnTo>
                            <a:pt x="79" y="68"/>
                          </a:lnTo>
                          <a:lnTo>
                            <a:pt x="89" y="74"/>
                          </a:lnTo>
                          <a:lnTo>
                            <a:pt x="96" y="77"/>
                          </a:lnTo>
                          <a:lnTo>
                            <a:pt x="109" y="84"/>
                          </a:lnTo>
                          <a:lnTo>
                            <a:pt x="116" y="86"/>
                          </a:lnTo>
                          <a:lnTo>
                            <a:pt x="122" y="85"/>
                          </a:lnTo>
                          <a:lnTo>
                            <a:pt x="127" y="84"/>
                          </a:lnTo>
                          <a:lnTo>
                            <a:pt x="132" y="83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4" name="Freeform 27"/>
                    <p:cNvSpPr/>
                    <p:nvPr/>
                  </p:nvSpPr>
                  <p:spPr>
                    <a:xfrm>
                      <a:off x="2175" y="1587"/>
                      <a:ext cx="38" cy="181"/>
                    </a:xfrm>
                    <a:custGeom>
                      <a:avLst/>
                      <a:gdLst>
                        <a:gd name="txL" fmla="*/ 0 w 38"/>
                        <a:gd name="txT" fmla="*/ 0 h 181"/>
                        <a:gd name="txR" fmla="*/ 38 w 38"/>
                        <a:gd name="txB" fmla="*/ 181 h 181"/>
                      </a:gdLst>
                      <a:ahLst/>
                      <a:cxnLst>
                        <a:cxn ang="0">
                          <a:pos x="20" y="0"/>
                        </a:cxn>
                        <a:cxn ang="0">
                          <a:pos x="24" y="8"/>
                        </a:cxn>
                        <a:cxn ang="0">
                          <a:pos x="27" y="14"/>
                        </a:cxn>
                        <a:cxn ang="0">
                          <a:pos x="33" y="22"/>
                        </a:cxn>
                        <a:cxn ang="0">
                          <a:pos x="35" y="30"/>
                        </a:cxn>
                        <a:cxn ang="0">
                          <a:pos x="36" y="41"/>
                        </a:cxn>
                        <a:cxn ang="0">
                          <a:pos x="36" y="53"/>
                        </a:cxn>
                        <a:cxn ang="0">
                          <a:pos x="37" y="61"/>
                        </a:cxn>
                        <a:cxn ang="0">
                          <a:pos x="36" y="70"/>
                        </a:cxn>
                        <a:cxn ang="0">
                          <a:pos x="35" y="81"/>
                        </a:cxn>
                        <a:cxn ang="0">
                          <a:pos x="33" y="91"/>
                        </a:cxn>
                        <a:cxn ang="0">
                          <a:pos x="30" y="106"/>
                        </a:cxn>
                        <a:cxn ang="0">
                          <a:pos x="28" y="114"/>
                        </a:cxn>
                        <a:cxn ang="0">
                          <a:pos x="23" y="124"/>
                        </a:cxn>
                        <a:cxn ang="0">
                          <a:pos x="17" y="135"/>
                        </a:cxn>
                        <a:cxn ang="0">
                          <a:pos x="12" y="145"/>
                        </a:cxn>
                        <a:cxn ang="0">
                          <a:pos x="7" y="155"/>
                        </a:cxn>
                        <a:cxn ang="0">
                          <a:pos x="3" y="163"/>
                        </a:cxn>
                        <a:cxn ang="0">
                          <a:pos x="0" y="180"/>
                        </a:cxn>
                        <a:cxn ang="0">
                          <a:pos x="1" y="163"/>
                        </a:cxn>
                        <a:cxn ang="0">
                          <a:pos x="3" y="152"/>
                        </a:cxn>
                        <a:cxn ang="0">
                          <a:pos x="4" y="141"/>
                        </a:cxn>
                        <a:cxn ang="0">
                          <a:pos x="5" y="130"/>
                        </a:cxn>
                        <a:cxn ang="0">
                          <a:pos x="7" y="116"/>
                        </a:cxn>
                        <a:cxn ang="0">
                          <a:pos x="9" y="106"/>
                        </a:cxn>
                        <a:cxn ang="0">
                          <a:pos x="12" y="96"/>
                        </a:cxn>
                        <a:cxn ang="0">
                          <a:pos x="15" y="87"/>
                        </a:cxn>
                        <a:cxn ang="0">
                          <a:pos x="17" y="77"/>
                        </a:cxn>
                        <a:cxn ang="0">
                          <a:pos x="20" y="67"/>
                        </a:cxn>
                        <a:cxn ang="0">
                          <a:pos x="21" y="57"/>
                        </a:cxn>
                        <a:cxn ang="0">
                          <a:pos x="22" y="49"/>
                        </a:cxn>
                        <a:cxn ang="0">
                          <a:pos x="23" y="39"/>
                        </a:cxn>
                        <a:cxn ang="0">
                          <a:pos x="23" y="28"/>
                        </a:cxn>
                        <a:cxn ang="0">
                          <a:pos x="23" y="14"/>
                        </a:cxn>
                        <a:cxn ang="0">
                          <a:pos x="22" y="8"/>
                        </a:cxn>
                        <a:cxn ang="0">
                          <a:pos x="20" y="0"/>
                        </a:cxn>
                      </a:cxnLst>
                      <a:rect l="txL" t="txT" r="txR" b="txB"/>
                      <a:pathLst>
                        <a:path w="38" h="181">
                          <a:moveTo>
                            <a:pt x="20" y="0"/>
                          </a:moveTo>
                          <a:lnTo>
                            <a:pt x="24" y="8"/>
                          </a:lnTo>
                          <a:lnTo>
                            <a:pt x="27" y="14"/>
                          </a:lnTo>
                          <a:lnTo>
                            <a:pt x="33" y="22"/>
                          </a:lnTo>
                          <a:lnTo>
                            <a:pt x="35" y="30"/>
                          </a:lnTo>
                          <a:lnTo>
                            <a:pt x="36" y="41"/>
                          </a:lnTo>
                          <a:lnTo>
                            <a:pt x="36" y="53"/>
                          </a:lnTo>
                          <a:lnTo>
                            <a:pt x="37" y="61"/>
                          </a:lnTo>
                          <a:lnTo>
                            <a:pt x="36" y="70"/>
                          </a:lnTo>
                          <a:lnTo>
                            <a:pt x="35" y="81"/>
                          </a:lnTo>
                          <a:lnTo>
                            <a:pt x="33" y="91"/>
                          </a:lnTo>
                          <a:lnTo>
                            <a:pt x="30" y="106"/>
                          </a:lnTo>
                          <a:lnTo>
                            <a:pt x="28" y="114"/>
                          </a:lnTo>
                          <a:lnTo>
                            <a:pt x="23" y="124"/>
                          </a:lnTo>
                          <a:lnTo>
                            <a:pt x="17" y="135"/>
                          </a:lnTo>
                          <a:lnTo>
                            <a:pt x="12" y="145"/>
                          </a:lnTo>
                          <a:lnTo>
                            <a:pt x="7" y="155"/>
                          </a:lnTo>
                          <a:lnTo>
                            <a:pt x="3" y="163"/>
                          </a:lnTo>
                          <a:lnTo>
                            <a:pt x="0" y="180"/>
                          </a:lnTo>
                          <a:lnTo>
                            <a:pt x="1" y="163"/>
                          </a:lnTo>
                          <a:lnTo>
                            <a:pt x="3" y="152"/>
                          </a:lnTo>
                          <a:lnTo>
                            <a:pt x="4" y="141"/>
                          </a:lnTo>
                          <a:lnTo>
                            <a:pt x="5" y="130"/>
                          </a:lnTo>
                          <a:lnTo>
                            <a:pt x="7" y="116"/>
                          </a:lnTo>
                          <a:lnTo>
                            <a:pt x="9" y="106"/>
                          </a:lnTo>
                          <a:lnTo>
                            <a:pt x="12" y="96"/>
                          </a:lnTo>
                          <a:lnTo>
                            <a:pt x="15" y="87"/>
                          </a:lnTo>
                          <a:lnTo>
                            <a:pt x="17" y="77"/>
                          </a:lnTo>
                          <a:lnTo>
                            <a:pt x="20" y="67"/>
                          </a:lnTo>
                          <a:lnTo>
                            <a:pt x="21" y="57"/>
                          </a:lnTo>
                          <a:lnTo>
                            <a:pt x="22" y="49"/>
                          </a:lnTo>
                          <a:lnTo>
                            <a:pt x="23" y="39"/>
                          </a:lnTo>
                          <a:lnTo>
                            <a:pt x="23" y="28"/>
                          </a:lnTo>
                          <a:lnTo>
                            <a:pt x="23" y="14"/>
                          </a:lnTo>
                          <a:lnTo>
                            <a:pt x="22" y="8"/>
                          </a:lnTo>
                          <a:lnTo>
                            <a:pt x="20" y="0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5" name="Freeform 28"/>
                    <p:cNvSpPr/>
                    <p:nvPr/>
                  </p:nvSpPr>
                  <p:spPr>
                    <a:xfrm>
                      <a:off x="1991" y="1486"/>
                      <a:ext cx="168" cy="48"/>
                    </a:xfrm>
                    <a:custGeom>
                      <a:avLst/>
                      <a:gdLst>
                        <a:gd name="txL" fmla="*/ 0 w 168"/>
                        <a:gd name="txT" fmla="*/ 0 h 48"/>
                        <a:gd name="txR" fmla="*/ 168 w 168"/>
                        <a:gd name="txB" fmla="*/ 48 h 48"/>
                      </a:gdLst>
                      <a:ahLst/>
                      <a:cxnLst>
                        <a:cxn ang="0">
                          <a:pos x="167" y="47"/>
                        </a:cxn>
                        <a:cxn ang="0">
                          <a:pos x="164" y="38"/>
                        </a:cxn>
                        <a:cxn ang="0">
                          <a:pos x="160" y="31"/>
                        </a:cxn>
                        <a:cxn ang="0">
                          <a:pos x="157" y="30"/>
                        </a:cxn>
                        <a:cxn ang="0">
                          <a:pos x="150" y="28"/>
                        </a:cxn>
                        <a:cxn ang="0">
                          <a:pos x="144" y="26"/>
                        </a:cxn>
                        <a:cxn ang="0">
                          <a:pos x="137" y="28"/>
                        </a:cxn>
                        <a:cxn ang="0">
                          <a:pos x="130" y="29"/>
                        </a:cxn>
                        <a:cxn ang="0">
                          <a:pos x="121" y="25"/>
                        </a:cxn>
                        <a:cxn ang="0">
                          <a:pos x="109" y="21"/>
                        </a:cxn>
                        <a:cxn ang="0">
                          <a:pos x="98" y="17"/>
                        </a:cxn>
                        <a:cxn ang="0">
                          <a:pos x="91" y="15"/>
                        </a:cxn>
                        <a:cxn ang="0">
                          <a:pos x="78" y="12"/>
                        </a:cxn>
                        <a:cxn ang="0">
                          <a:pos x="66" y="8"/>
                        </a:cxn>
                        <a:cxn ang="0">
                          <a:pos x="54" y="4"/>
                        </a:cxn>
                        <a:cxn ang="0">
                          <a:pos x="41" y="1"/>
                        </a:cxn>
                        <a:cxn ang="0">
                          <a:pos x="28" y="0"/>
                        </a:cxn>
                        <a:cxn ang="0">
                          <a:pos x="15" y="0"/>
                        </a:cxn>
                        <a:cxn ang="0">
                          <a:pos x="12" y="1"/>
                        </a:cxn>
                        <a:cxn ang="0">
                          <a:pos x="7" y="4"/>
                        </a:cxn>
                        <a:cxn ang="0">
                          <a:pos x="3" y="7"/>
                        </a:cxn>
                        <a:cxn ang="0">
                          <a:pos x="0" y="10"/>
                        </a:cxn>
                        <a:cxn ang="0">
                          <a:pos x="5" y="10"/>
                        </a:cxn>
                        <a:cxn ang="0">
                          <a:pos x="12" y="11"/>
                        </a:cxn>
                        <a:cxn ang="0">
                          <a:pos x="18" y="12"/>
                        </a:cxn>
                        <a:cxn ang="0">
                          <a:pos x="23" y="11"/>
                        </a:cxn>
                        <a:cxn ang="0">
                          <a:pos x="29" y="10"/>
                        </a:cxn>
                        <a:cxn ang="0">
                          <a:pos x="38" y="10"/>
                        </a:cxn>
                        <a:cxn ang="0">
                          <a:pos x="50" y="10"/>
                        </a:cxn>
                        <a:cxn ang="0">
                          <a:pos x="60" y="12"/>
                        </a:cxn>
                        <a:cxn ang="0">
                          <a:pos x="70" y="13"/>
                        </a:cxn>
                        <a:cxn ang="0">
                          <a:pos x="79" y="15"/>
                        </a:cxn>
                        <a:cxn ang="0">
                          <a:pos x="89" y="16"/>
                        </a:cxn>
                        <a:cxn ang="0">
                          <a:pos x="98" y="18"/>
                        </a:cxn>
                        <a:cxn ang="0">
                          <a:pos x="106" y="22"/>
                        </a:cxn>
                        <a:cxn ang="0">
                          <a:pos x="114" y="26"/>
                        </a:cxn>
                        <a:cxn ang="0">
                          <a:pos x="123" y="30"/>
                        </a:cxn>
                        <a:cxn ang="0">
                          <a:pos x="127" y="30"/>
                        </a:cxn>
                        <a:cxn ang="0">
                          <a:pos x="131" y="30"/>
                        </a:cxn>
                        <a:cxn ang="0">
                          <a:pos x="137" y="33"/>
                        </a:cxn>
                        <a:cxn ang="0">
                          <a:pos x="144" y="36"/>
                        </a:cxn>
                        <a:cxn ang="0">
                          <a:pos x="150" y="38"/>
                        </a:cxn>
                        <a:cxn ang="0">
                          <a:pos x="158" y="42"/>
                        </a:cxn>
                        <a:cxn ang="0">
                          <a:pos x="164" y="45"/>
                        </a:cxn>
                        <a:cxn ang="0">
                          <a:pos x="167" y="47"/>
                        </a:cxn>
                      </a:cxnLst>
                      <a:rect l="txL" t="txT" r="txR" b="txB"/>
                      <a:pathLst>
                        <a:path w="168" h="48">
                          <a:moveTo>
                            <a:pt x="167" y="47"/>
                          </a:moveTo>
                          <a:lnTo>
                            <a:pt x="164" y="38"/>
                          </a:lnTo>
                          <a:lnTo>
                            <a:pt x="160" y="31"/>
                          </a:lnTo>
                          <a:lnTo>
                            <a:pt x="157" y="30"/>
                          </a:lnTo>
                          <a:lnTo>
                            <a:pt x="150" y="28"/>
                          </a:lnTo>
                          <a:lnTo>
                            <a:pt x="144" y="26"/>
                          </a:lnTo>
                          <a:lnTo>
                            <a:pt x="137" y="28"/>
                          </a:lnTo>
                          <a:lnTo>
                            <a:pt x="130" y="29"/>
                          </a:lnTo>
                          <a:lnTo>
                            <a:pt x="121" y="25"/>
                          </a:lnTo>
                          <a:lnTo>
                            <a:pt x="109" y="21"/>
                          </a:lnTo>
                          <a:lnTo>
                            <a:pt x="98" y="17"/>
                          </a:lnTo>
                          <a:lnTo>
                            <a:pt x="91" y="15"/>
                          </a:lnTo>
                          <a:lnTo>
                            <a:pt x="78" y="12"/>
                          </a:lnTo>
                          <a:lnTo>
                            <a:pt x="66" y="8"/>
                          </a:lnTo>
                          <a:lnTo>
                            <a:pt x="54" y="4"/>
                          </a:lnTo>
                          <a:lnTo>
                            <a:pt x="41" y="1"/>
                          </a:lnTo>
                          <a:lnTo>
                            <a:pt x="28" y="0"/>
                          </a:lnTo>
                          <a:lnTo>
                            <a:pt x="15" y="0"/>
                          </a:lnTo>
                          <a:lnTo>
                            <a:pt x="12" y="1"/>
                          </a:lnTo>
                          <a:lnTo>
                            <a:pt x="7" y="4"/>
                          </a:lnTo>
                          <a:lnTo>
                            <a:pt x="3" y="7"/>
                          </a:lnTo>
                          <a:lnTo>
                            <a:pt x="0" y="10"/>
                          </a:lnTo>
                          <a:lnTo>
                            <a:pt x="5" y="10"/>
                          </a:lnTo>
                          <a:lnTo>
                            <a:pt x="12" y="11"/>
                          </a:lnTo>
                          <a:lnTo>
                            <a:pt x="18" y="12"/>
                          </a:lnTo>
                          <a:lnTo>
                            <a:pt x="23" y="11"/>
                          </a:lnTo>
                          <a:lnTo>
                            <a:pt x="29" y="10"/>
                          </a:lnTo>
                          <a:lnTo>
                            <a:pt x="38" y="10"/>
                          </a:lnTo>
                          <a:lnTo>
                            <a:pt x="50" y="10"/>
                          </a:lnTo>
                          <a:lnTo>
                            <a:pt x="60" y="12"/>
                          </a:lnTo>
                          <a:lnTo>
                            <a:pt x="70" y="13"/>
                          </a:lnTo>
                          <a:lnTo>
                            <a:pt x="79" y="15"/>
                          </a:lnTo>
                          <a:lnTo>
                            <a:pt x="89" y="16"/>
                          </a:lnTo>
                          <a:lnTo>
                            <a:pt x="98" y="18"/>
                          </a:lnTo>
                          <a:lnTo>
                            <a:pt x="106" y="22"/>
                          </a:lnTo>
                          <a:lnTo>
                            <a:pt x="114" y="26"/>
                          </a:lnTo>
                          <a:lnTo>
                            <a:pt x="123" y="30"/>
                          </a:lnTo>
                          <a:lnTo>
                            <a:pt x="127" y="30"/>
                          </a:lnTo>
                          <a:lnTo>
                            <a:pt x="131" y="30"/>
                          </a:lnTo>
                          <a:lnTo>
                            <a:pt x="137" y="33"/>
                          </a:lnTo>
                          <a:lnTo>
                            <a:pt x="144" y="36"/>
                          </a:lnTo>
                          <a:lnTo>
                            <a:pt x="150" y="38"/>
                          </a:lnTo>
                          <a:lnTo>
                            <a:pt x="158" y="42"/>
                          </a:lnTo>
                          <a:lnTo>
                            <a:pt x="164" y="45"/>
                          </a:lnTo>
                          <a:lnTo>
                            <a:pt x="167" y="47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076" name="Freeform 29"/>
                    <p:cNvSpPr/>
                    <p:nvPr/>
                  </p:nvSpPr>
                  <p:spPr>
                    <a:xfrm>
                      <a:off x="1985" y="1514"/>
                      <a:ext cx="173" cy="20"/>
                    </a:xfrm>
                    <a:custGeom>
                      <a:avLst/>
                      <a:gdLst>
                        <a:gd name="txL" fmla="*/ 0 w 173"/>
                        <a:gd name="txT" fmla="*/ 0 h 20"/>
                        <a:gd name="txR" fmla="*/ 173 w 173"/>
                        <a:gd name="txB" fmla="*/ 20 h 20"/>
                      </a:gdLst>
                      <a:ahLst/>
                      <a:cxnLst>
                        <a:cxn ang="0">
                          <a:pos x="172" y="19"/>
                        </a:cxn>
                        <a:cxn ang="0">
                          <a:pos x="167" y="17"/>
                        </a:cxn>
                        <a:cxn ang="0">
                          <a:pos x="163" y="15"/>
                        </a:cxn>
                        <a:cxn ang="0">
                          <a:pos x="157" y="13"/>
                        </a:cxn>
                        <a:cxn ang="0">
                          <a:pos x="152" y="11"/>
                        </a:cxn>
                        <a:cxn ang="0">
                          <a:pos x="146" y="9"/>
                        </a:cxn>
                        <a:cxn ang="0">
                          <a:pos x="138" y="6"/>
                        </a:cxn>
                        <a:cxn ang="0">
                          <a:pos x="131" y="2"/>
                        </a:cxn>
                        <a:cxn ang="0">
                          <a:pos x="125" y="2"/>
                        </a:cxn>
                        <a:cxn ang="0">
                          <a:pos x="118" y="3"/>
                        </a:cxn>
                        <a:cxn ang="0">
                          <a:pos x="108" y="5"/>
                        </a:cxn>
                        <a:cxn ang="0">
                          <a:pos x="103" y="5"/>
                        </a:cxn>
                        <a:cxn ang="0">
                          <a:pos x="91" y="3"/>
                        </a:cxn>
                        <a:cxn ang="0">
                          <a:pos x="77" y="1"/>
                        </a:cxn>
                        <a:cxn ang="0">
                          <a:pos x="67" y="0"/>
                        </a:cxn>
                        <a:cxn ang="0">
                          <a:pos x="55" y="0"/>
                        </a:cxn>
                        <a:cxn ang="0">
                          <a:pos x="43" y="0"/>
                        </a:cxn>
                        <a:cxn ang="0">
                          <a:pos x="35" y="1"/>
                        </a:cxn>
                        <a:cxn ang="0">
                          <a:pos x="26" y="2"/>
                        </a:cxn>
                        <a:cxn ang="0">
                          <a:pos x="18" y="3"/>
                        </a:cxn>
                        <a:cxn ang="0">
                          <a:pos x="9" y="4"/>
                        </a:cxn>
                        <a:cxn ang="0">
                          <a:pos x="8" y="8"/>
                        </a:cxn>
                        <a:cxn ang="0">
                          <a:pos x="6" y="11"/>
                        </a:cxn>
                        <a:cxn ang="0">
                          <a:pos x="4" y="14"/>
                        </a:cxn>
                        <a:cxn ang="0">
                          <a:pos x="0" y="16"/>
                        </a:cxn>
                        <a:cxn ang="0">
                          <a:pos x="7" y="15"/>
                        </a:cxn>
                        <a:cxn ang="0">
                          <a:pos x="15" y="13"/>
                        </a:cxn>
                        <a:cxn ang="0">
                          <a:pos x="21" y="12"/>
                        </a:cxn>
                        <a:cxn ang="0">
                          <a:pos x="29" y="11"/>
                        </a:cxn>
                        <a:cxn ang="0">
                          <a:pos x="36" y="10"/>
                        </a:cxn>
                        <a:cxn ang="0">
                          <a:pos x="49" y="9"/>
                        </a:cxn>
                        <a:cxn ang="0">
                          <a:pos x="62" y="8"/>
                        </a:cxn>
                        <a:cxn ang="0">
                          <a:pos x="77" y="7"/>
                        </a:cxn>
                        <a:cxn ang="0">
                          <a:pos x="92" y="6"/>
                        </a:cxn>
                        <a:cxn ang="0">
                          <a:pos x="106" y="6"/>
                        </a:cxn>
                        <a:cxn ang="0">
                          <a:pos x="118" y="7"/>
                        </a:cxn>
                        <a:cxn ang="0">
                          <a:pos x="126" y="9"/>
                        </a:cxn>
                        <a:cxn ang="0">
                          <a:pos x="135" y="11"/>
                        </a:cxn>
                        <a:cxn ang="0">
                          <a:pos x="145" y="13"/>
                        </a:cxn>
                        <a:cxn ang="0">
                          <a:pos x="155" y="16"/>
                        </a:cxn>
                        <a:cxn ang="0">
                          <a:pos x="163" y="17"/>
                        </a:cxn>
                        <a:cxn ang="0">
                          <a:pos x="172" y="19"/>
                        </a:cxn>
                      </a:cxnLst>
                      <a:rect l="txL" t="txT" r="txR" b="txB"/>
                      <a:pathLst>
                        <a:path w="173" h="20">
                          <a:moveTo>
                            <a:pt x="172" y="19"/>
                          </a:moveTo>
                          <a:lnTo>
                            <a:pt x="167" y="17"/>
                          </a:lnTo>
                          <a:lnTo>
                            <a:pt x="163" y="15"/>
                          </a:lnTo>
                          <a:lnTo>
                            <a:pt x="157" y="13"/>
                          </a:lnTo>
                          <a:lnTo>
                            <a:pt x="152" y="11"/>
                          </a:lnTo>
                          <a:lnTo>
                            <a:pt x="146" y="9"/>
                          </a:lnTo>
                          <a:lnTo>
                            <a:pt x="138" y="6"/>
                          </a:lnTo>
                          <a:lnTo>
                            <a:pt x="131" y="2"/>
                          </a:lnTo>
                          <a:lnTo>
                            <a:pt x="125" y="2"/>
                          </a:lnTo>
                          <a:lnTo>
                            <a:pt x="118" y="3"/>
                          </a:lnTo>
                          <a:lnTo>
                            <a:pt x="108" y="5"/>
                          </a:lnTo>
                          <a:lnTo>
                            <a:pt x="103" y="5"/>
                          </a:lnTo>
                          <a:lnTo>
                            <a:pt x="91" y="3"/>
                          </a:lnTo>
                          <a:lnTo>
                            <a:pt x="77" y="1"/>
                          </a:lnTo>
                          <a:lnTo>
                            <a:pt x="67" y="0"/>
                          </a:lnTo>
                          <a:lnTo>
                            <a:pt x="55" y="0"/>
                          </a:lnTo>
                          <a:lnTo>
                            <a:pt x="43" y="0"/>
                          </a:lnTo>
                          <a:lnTo>
                            <a:pt x="35" y="1"/>
                          </a:lnTo>
                          <a:lnTo>
                            <a:pt x="26" y="2"/>
                          </a:lnTo>
                          <a:lnTo>
                            <a:pt x="18" y="3"/>
                          </a:lnTo>
                          <a:lnTo>
                            <a:pt x="9" y="4"/>
                          </a:lnTo>
                          <a:lnTo>
                            <a:pt x="8" y="8"/>
                          </a:lnTo>
                          <a:lnTo>
                            <a:pt x="6" y="11"/>
                          </a:lnTo>
                          <a:lnTo>
                            <a:pt x="4" y="14"/>
                          </a:lnTo>
                          <a:lnTo>
                            <a:pt x="0" y="16"/>
                          </a:lnTo>
                          <a:lnTo>
                            <a:pt x="7" y="15"/>
                          </a:lnTo>
                          <a:lnTo>
                            <a:pt x="15" y="13"/>
                          </a:lnTo>
                          <a:lnTo>
                            <a:pt x="21" y="12"/>
                          </a:lnTo>
                          <a:lnTo>
                            <a:pt x="29" y="11"/>
                          </a:lnTo>
                          <a:lnTo>
                            <a:pt x="36" y="10"/>
                          </a:lnTo>
                          <a:lnTo>
                            <a:pt x="49" y="9"/>
                          </a:lnTo>
                          <a:lnTo>
                            <a:pt x="62" y="8"/>
                          </a:lnTo>
                          <a:lnTo>
                            <a:pt x="77" y="7"/>
                          </a:lnTo>
                          <a:lnTo>
                            <a:pt x="92" y="6"/>
                          </a:lnTo>
                          <a:lnTo>
                            <a:pt x="106" y="6"/>
                          </a:lnTo>
                          <a:lnTo>
                            <a:pt x="118" y="7"/>
                          </a:lnTo>
                          <a:lnTo>
                            <a:pt x="126" y="9"/>
                          </a:lnTo>
                          <a:lnTo>
                            <a:pt x="135" y="11"/>
                          </a:lnTo>
                          <a:lnTo>
                            <a:pt x="145" y="13"/>
                          </a:lnTo>
                          <a:lnTo>
                            <a:pt x="155" y="16"/>
                          </a:lnTo>
                          <a:lnTo>
                            <a:pt x="163" y="17"/>
                          </a:lnTo>
                          <a:lnTo>
                            <a:pt x="172" y="19"/>
                          </a:lnTo>
                        </a:path>
                      </a:pathLst>
                    </a:custGeom>
                    <a:solidFill>
                      <a:srgbClr val="037C03">
                        <a:alpha val="50195"/>
                      </a:srgbClr>
                    </a:solidFill>
                    <a:ln w="9525">
                      <a:noFill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059" name="Group 30"/>
            <p:cNvGrpSpPr/>
            <p:nvPr/>
          </p:nvGrpSpPr>
          <p:grpSpPr>
            <a:xfrm>
              <a:off x="4998" y="3858"/>
              <a:ext cx="203" cy="265"/>
              <a:chOff x="112" y="4288"/>
              <a:chExt cx="439" cy="478"/>
            </a:xfrm>
          </p:grpSpPr>
          <p:grpSp>
            <p:nvGrpSpPr>
              <p:cNvPr id="2060" name="Group 31"/>
              <p:cNvGrpSpPr/>
              <p:nvPr/>
            </p:nvGrpSpPr>
            <p:grpSpPr>
              <a:xfrm>
                <a:off x="259" y="4288"/>
                <a:ext cx="148" cy="478"/>
                <a:chOff x="259" y="4288"/>
                <a:chExt cx="148" cy="478"/>
              </a:xfrm>
            </p:grpSpPr>
            <p:sp>
              <p:nvSpPr>
                <p:cNvPr id="2064" name="Freeform 32"/>
                <p:cNvSpPr/>
                <p:nvPr/>
              </p:nvSpPr>
              <p:spPr>
                <a:xfrm>
                  <a:off x="260" y="4288"/>
                  <a:ext cx="147" cy="478"/>
                </a:xfrm>
                <a:custGeom>
                  <a:avLst/>
                  <a:gdLst>
                    <a:gd name="txL" fmla="*/ 0 w 147"/>
                    <a:gd name="txT" fmla="*/ 0 h 478"/>
                    <a:gd name="txR" fmla="*/ 147 w 147"/>
                    <a:gd name="txB" fmla="*/ 478 h 478"/>
                  </a:gdLst>
                  <a:ahLst/>
                  <a:cxnLst>
                    <a:cxn ang="0">
                      <a:pos x="49" y="188"/>
                    </a:cxn>
                    <a:cxn ang="0">
                      <a:pos x="131" y="472"/>
                    </a:cxn>
                    <a:cxn ang="0">
                      <a:pos x="135" y="475"/>
                    </a:cxn>
                    <a:cxn ang="0">
                      <a:pos x="139" y="477"/>
                    </a:cxn>
                    <a:cxn ang="0">
                      <a:pos x="142" y="475"/>
                    </a:cxn>
                    <a:cxn ang="0">
                      <a:pos x="144" y="472"/>
                    </a:cxn>
                    <a:cxn ang="0">
                      <a:pos x="146" y="468"/>
                    </a:cxn>
                    <a:cxn ang="0">
                      <a:pos x="146" y="463"/>
                    </a:cxn>
                    <a:cxn ang="0">
                      <a:pos x="143" y="455"/>
                    </a:cxn>
                    <a:cxn ang="0">
                      <a:pos x="61" y="176"/>
                    </a:cxn>
                    <a:cxn ang="0">
                      <a:pos x="9" y="5"/>
                    </a:cxn>
                    <a:cxn ang="0">
                      <a:pos x="6" y="2"/>
                    </a:cxn>
                    <a:cxn ang="0">
                      <a:pos x="4" y="1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10"/>
                    </a:cxn>
                    <a:cxn ang="0">
                      <a:pos x="49" y="188"/>
                    </a:cxn>
                  </a:cxnLst>
                  <a:rect l="txL" t="txT" r="txR" b="txB"/>
                  <a:pathLst>
                    <a:path w="147" h="478">
                      <a:moveTo>
                        <a:pt x="49" y="188"/>
                      </a:moveTo>
                      <a:lnTo>
                        <a:pt x="131" y="472"/>
                      </a:lnTo>
                      <a:lnTo>
                        <a:pt x="135" y="475"/>
                      </a:lnTo>
                      <a:lnTo>
                        <a:pt x="139" y="477"/>
                      </a:lnTo>
                      <a:lnTo>
                        <a:pt x="142" y="475"/>
                      </a:lnTo>
                      <a:lnTo>
                        <a:pt x="144" y="472"/>
                      </a:lnTo>
                      <a:lnTo>
                        <a:pt x="146" y="468"/>
                      </a:lnTo>
                      <a:lnTo>
                        <a:pt x="146" y="463"/>
                      </a:lnTo>
                      <a:lnTo>
                        <a:pt x="143" y="455"/>
                      </a:lnTo>
                      <a:lnTo>
                        <a:pt x="61" y="176"/>
                      </a:lnTo>
                      <a:lnTo>
                        <a:pt x="9" y="5"/>
                      </a:lnTo>
                      <a:lnTo>
                        <a:pt x="6" y="2"/>
                      </a:lnTo>
                      <a:lnTo>
                        <a:pt x="4" y="1"/>
                      </a:ln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49" y="188"/>
                      </a:lnTo>
                    </a:path>
                  </a:pathLst>
                </a:custGeom>
                <a:solidFill>
                  <a:srgbClr val="C0C0C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5" name="Freeform 33"/>
                <p:cNvSpPr/>
                <p:nvPr/>
              </p:nvSpPr>
              <p:spPr>
                <a:xfrm>
                  <a:off x="259" y="4289"/>
                  <a:ext cx="146" cy="477"/>
                </a:xfrm>
                <a:custGeom>
                  <a:avLst/>
                  <a:gdLst>
                    <a:gd name="txL" fmla="*/ 0 w 146"/>
                    <a:gd name="txT" fmla="*/ 0 h 477"/>
                    <a:gd name="txR" fmla="*/ 146 w 146"/>
                    <a:gd name="txB" fmla="*/ 477 h 477"/>
                  </a:gdLst>
                  <a:ahLst/>
                  <a:cxnLst>
                    <a:cxn ang="0">
                      <a:pos x="50" y="186"/>
                    </a:cxn>
                    <a:cxn ang="0">
                      <a:pos x="131" y="471"/>
                    </a:cxn>
                    <a:cxn ang="0">
                      <a:pos x="133" y="474"/>
                    </a:cxn>
                    <a:cxn ang="0">
                      <a:pos x="138" y="476"/>
                    </a:cxn>
                    <a:cxn ang="0">
                      <a:pos x="141" y="474"/>
                    </a:cxn>
                    <a:cxn ang="0">
                      <a:pos x="144" y="473"/>
                    </a:cxn>
                    <a:cxn ang="0">
                      <a:pos x="145" y="467"/>
                    </a:cxn>
                    <a:cxn ang="0">
                      <a:pos x="145" y="462"/>
                    </a:cxn>
                    <a:cxn ang="0">
                      <a:pos x="143" y="454"/>
                    </a:cxn>
                    <a:cxn ang="0">
                      <a:pos x="61" y="174"/>
                    </a:cxn>
                    <a:cxn ang="0">
                      <a:pos x="9" y="4"/>
                    </a:cxn>
                    <a:cxn ang="0">
                      <a:pos x="6" y="2"/>
                    </a:cxn>
                    <a:cxn ang="0">
                      <a:pos x="4" y="0"/>
                    </a:cxn>
                    <a:cxn ang="0">
                      <a:pos x="2" y="0"/>
                    </a:cxn>
                    <a:cxn ang="0">
                      <a:pos x="1" y="2"/>
                    </a:cxn>
                    <a:cxn ang="0">
                      <a:pos x="0" y="5"/>
                    </a:cxn>
                    <a:cxn ang="0">
                      <a:pos x="0" y="9"/>
                    </a:cxn>
                    <a:cxn ang="0">
                      <a:pos x="50" y="186"/>
                    </a:cxn>
                  </a:cxnLst>
                  <a:rect l="txL" t="txT" r="txR" b="txB"/>
                  <a:pathLst>
                    <a:path w="146" h="477">
                      <a:moveTo>
                        <a:pt x="50" y="186"/>
                      </a:moveTo>
                      <a:lnTo>
                        <a:pt x="131" y="471"/>
                      </a:lnTo>
                      <a:lnTo>
                        <a:pt x="133" y="474"/>
                      </a:lnTo>
                      <a:lnTo>
                        <a:pt x="138" y="476"/>
                      </a:lnTo>
                      <a:lnTo>
                        <a:pt x="141" y="474"/>
                      </a:lnTo>
                      <a:lnTo>
                        <a:pt x="144" y="473"/>
                      </a:lnTo>
                      <a:lnTo>
                        <a:pt x="145" y="467"/>
                      </a:lnTo>
                      <a:lnTo>
                        <a:pt x="145" y="462"/>
                      </a:lnTo>
                      <a:lnTo>
                        <a:pt x="143" y="454"/>
                      </a:lnTo>
                      <a:lnTo>
                        <a:pt x="61" y="174"/>
                      </a:lnTo>
                      <a:lnTo>
                        <a:pt x="9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50" y="186"/>
                      </a:lnTo>
                    </a:path>
                  </a:pathLst>
                </a:custGeom>
                <a:solidFill>
                  <a:srgbClr val="9F9F9F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61" name="Group 34"/>
              <p:cNvGrpSpPr/>
              <p:nvPr/>
            </p:nvGrpSpPr>
            <p:grpSpPr>
              <a:xfrm>
                <a:off x="112" y="4295"/>
                <a:ext cx="439" cy="321"/>
                <a:chOff x="112" y="4295"/>
                <a:chExt cx="439" cy="321"/>
              </a:xfrm>
            </p:grpSpPr>
            <p:sp>
              <p:nvSpPr>
                <p:cNvPr id="2062" name="Freeform 35"/>
                <p:cNvSpPr/>
                <p:nvPr/>
              </p:nvSpPr>
              <p:spPr>
                <a:xfrm>
                  <a:off x="191" y="4304"/>
                  <a:ext cx="273" cy="276"/>
                </a:xfrm>
                <a:custGeom>
                  <a:avLst/>
                  <a:gdLst>
                    <a:gd name="txL" fmla="*/ 0 w 273"/>
                    <a:gd name="txT" fmla="*/ 0 h 276"/>
                    <a:gd name="txR" fmla="*/ 273 w 273"/>
                    <a:gd name="txB" fmla="*/ 276 h 276"/>
                  </a:gdLst>
                  <a:ahLst/>
                  <a:cxnLst>
                    <a:cxn ang="0">
                      <a:pos x="43" y="32"/>
                    </a:cxn>
                    <a:cxn ang="0">
                      <a:pos x="69" y="13"/>
                    </a:cxn>
                    <a:cxn ang="0">
                      <a:pos x="92" y="4"/>
                    </a:cxn>
                    <a:cxn ang="0">
                      <a:pos x="123" y="0"/>
                    </a:cxn>
                    <a:cxn ang="0">
                      <a:pos x="154" y="9"/>
                    </a:cxn>
                    <a:cxn ang="0">
                      <a:pos x="194" y="36"/>
                    </a:cxn>
                    <a:cxn ang="0">
                      <a:pos x="232" y="75"/>
                    </a:cxn>
                    <a:cxn ang="0">
                      <a:pos x="265" y="128"/>
                    </a:cxn>
                    <a:cxn ang="0">
                      <a:pos x="268" y="156"/>
                    </a:cxn>
                    <a:cxn ang="0">
                      <a:pos x="261" y="146"/>
                    </a:cxn>
                    <a:cxn ang="0">
                      <a:pos x="253" y="138"/>
                    </a:cxn>
                    <a:cxn ang="0">
                      <a:pos x="242" y="133"/>
                    </a:cxn>
                    <a:cxn ang="0">
                      <a:pos x="232" y="132"/>
                    </a:cxn>
                    <a:cxn ang="0">
                      <a:pos x="220" y="133"/>
                    </a:cxn>
                    <a:cxn ang="0">
                      <a:pos x="209" y="137"/>
                    </a:cxn>
                    <a:cxn ang="0">
                      <a:pos x="201" y="144"/>
                    </a:cxn>
                    <a:cxn ang="0">
                      <a:pos x="193" y="155"/>
                    </a:cxn>
                    <a:cxn ang="0">
                      <a:pos x="187" y="167"/>
                    </a:cxn>
                    <a:cxn ang="0">
                      <a:pos x="184" y="181"/>
                    </a:cxn>
                    <a:cxn ang="0">
                      <a:pos x="186" y="196"/>
                    </a:cxn>
                    <a:cxn ang="0">
                      <a:pos x="166" y="150"/>
                    </a:cxn>
                    <a:cxn ang="0">
                      <a:pos x="99" y="225"/>
                    </a:cxn>
                    <a:cxn ang="0">
                      <a:pos x="99" y="231"/>
                    </a:cxn>
                    <a:cxn ang="0">
                      <a:pos x="92" y="221"/>
                    </a:cxn>
                    <a:cxn ang="0">
                      <a:pos x="83" y="212"/>
                    </a:cxn>
                    <a:cxn ang="0">
                      <a:pos x="73" y="207"/>
                    </a:cxn>
                    <a:cxn ang="0">
                      <a:pos x="63" y="204"/>
                    </a:cxn>
                    <a:cxn ang="0">
                      <a:pos x="53" y="206"/>
                    </a:cxn>
                    <a:cxn ang="0">
                      <a:pos x="43" y="208"/>
                    </a:cxn>
                    <a:cxn ang="0">
                      <a:pos x="33" y="214"/>
                    </a:cxn>
                    <a:cxn ang="0">
                      <a:pos x="25" y="222"/>
                    </a:cxn>
                    <a:cxn ang="0">
                      <a:pos x="19" y="231"/>
                    </a:cxn>
                    <a:cxn ang="0">
                      <a:pos x="15" y="243"/>
                    </a:cxn>
                    <a:cxn ang="0">
                      <a:pos x="14" y="258"/>
                    </a:cxn>
                    <a:cxn ang="0">
                      <a:pos x="17" y="275"/>
                    </a:cxn>
                    <a:cxn ang="0">
                      <a:pos x="3" y="229"/>
                    </a:cxn>
                    <a:cxn ang="0">
                      <a:pos x="0" y="173"/>
                    </a:cxn>
                    <a:cxn ang="0">
                      <a:pos x="4" y="119"/>
                    </a:cxn>
                    <a:cxn ang="0">
                      <a:pos x="30" y="48"/>
                    </a:cxn>
                  </a:cxnLst>
                  <a:rect l="txL" t="txT" r="txR" b="txB"/>
                  <a:pathLst>
                    <a:path w="273" h="276">
                      <a:moveTo>
                        <a:pt x="30" y="48"/>
                      </a:moveTo>
                      <a:lnTo>
                        <a:pt x="43" y="32"/>
                      </a:lnTo>
                      <a:lnTo>
                        <a:pt x="55" y="21"/>
                      </a:lnTo>
                      <a:lnTo>
                        <a:pt x="69" y="13"/>
                      </a:lnTo>
                      <a:lnTo>
                        <a:pt x="78" y="8"/>
                      </a:lnTo>
                      <a:lnTo>
                        <a:pt x="92" y="4"/>
                      </a:lnTo>
                      <a:lnTo>
                        <a:pt x="108" y="0"/>
                      </a:lnTo>
                      <a:lnTo>
                        <a:pt x="123" y="0"/>
                      </a:lnTo>
                      <a:lnTo>
                        <a:pt x="144" y="4"/>
                      </a:lnTo>
                      <a:lnTo>
                        <a:pt x="154" y="9"/>
                      </a:lnTo>
                      <a:lnTo>
                        <a:pt x="173" y="20"/>
                      </a:lnTo>
                      <a:lnTo>
                        <a:pt x="194" y="36"/>
                      </a:lnTo>
                      <a:lnTo>
                        <a:pt x="213" y="55"/>
                      </a:lnTo>
                      <a:lnTo>
                        <a:pt x="232" y="75"/>
                      </a:lnTo>
                      <a:lnTo>
                        <a:pt x="247" y="105"/>
                      </a:lnTo>
                      <a:lnTo>
                        <a:pt x="265" y="128"/>
                      </a:lnTo>
                      <a:lnTo>
                        <a:pt x="272" y="165"/>
                      </a:lnTo>
                      <a:lnTo>
                        <a:pt x="268" y="156"/>
                      </a:lnTo>
                      <a:lnTo>
                        <a:pt x="265" y="150"/>
                      </a:lnTo>
                      <a:lnTo>
                        <a:pt x="261" y="146"/>
                      </a:lnTo>
                      <a:lnTo>
                        <a:pt x="256" y="142"/>
                      </a:lnTo>
                      <a:lnTo>
                        <a:pt x="253" y="138"/>
                      </a:lnTo>
                      <a:lnTo>
                        <a:pt x="247" y="136"/>
                      </a:lnTo>
                      <a:lnTo>
                        <a:pt x="242" y="133"/>
                      </a:lnTo>
                      <a:lnTo>
                        <a:pt x="237" y="132"/>
                      </a:lnTo>
                      <a:lnTo>
                        <a:pt x="232" y="132"/>
                      </a:lnTo>
                      <a:lnTo>
                        <a:pt x="226" y="132"/>
                      </a:lnTo>
                      <a:lnTo>
                        <a:pt x="220" y="133"/>
                      </a:lnTo>
                      <a:lnTo>
                        <a:pt x="215" y="134"/>
                      </a:lnTo>
                      <a:lnTo>
                        <a:pt x="209" y="137"/>
                      </a:lnTo>
                      <a:lnTo>
                        <a:pt x="205" y="141"/>
                      </a:lnTo>
                      <a:lnTo>
                        <a:pt x="201" y="144"/>
                      </a:lnTo>
                      <a:lnTo>
                        <a:pt x="196" y="149"/>
                      </a:lnTo>
                      <a:lnTo>
                        <a:pt x="193" y="155"/>
                      </a:lnTo>
                      <a:lnTo>
                        <a:pt x="190" y="161"/>
                      </a:lnTo>
                      <a:lnTo>
                        <a:pt x="187" y="167"/>
                      </a:lnTo>
                      <a:lnTo>
                        <a:pt x="186" y="175"/>
                      </a:lnTo>
                      <a:lnTo>
                        <a:pt x="184" y="181"/>
                      </a:lnTo>
                      <a:lnTo>
                        <a:pt x="185" y="190"/>
                      </a:lnTo>
                      <a:lnTo>
                        <a:pt x="186" y="196"/>
                      </a:lnTo>
                      <a:lnTo>
                        <a:pt x="187" y="203"/>
                      </a:lnTo>
                      <a:lnTo>
                        <a:pt x="166" y="150"/>
                      </a:lnTo>
                      <a:lnTo>
                        <a:pt x="98" y="175"/>
                      </a:lnTo>
                      <a:lnTo>
                        <a:pt x="99" y="225"/>
                      </a:lnTo>
                      <a:lnTo>
                        <a:pt x="102" y="239"/>
                      </a:lnTo>
                      <a:lnTo>
                        <a:pt x="99" y="231"/>
                      </a:lnTo>
                      <a:lnTo>
                        <a:pt x="96" y="226"/>
                      </a:lnTo>
                      <a:lnTo>
                        <a:pt x="92" y="221"/>
                      </a:lnTo>
                      <a:lnTo>
                        <a:pt x="87" y="217"/>
                      </a:lnTo>
                      <a:lnTo>
                        <a:pt x="83" y="212"/>
                      </a:lnTo>
                      <a:lnTo>
                        <a:pt x="78" y="210"/>
                      </a:lnTo>
                      <a:lnTo>
                        <a:pt x="73" y="207"/>
                      </a:lnTo>
                      <a:lnTo>
                        <a:pt x="68" y="206"/>
                      </a:lnTo>
                      <a:lnTo>
                        <a:pt x="63" y="204"/>
                      </a:lnTo>
                      <a:lnTo>
                        <a:pt x="58" y="204"/>
                      </a:lnTo>
                      <a:lnTo>
                        <a:pt x="53" y="206"/>
                      </a:lnTo>
                      <a:lnTo>
                        <a:pt x="48" y="206"/>
                      </a:lnTo>
                      <a:lnTo>
                        <a:pt x="43" y="208"/>
                      </a:lnTo>
                      <a:lnTo>
                        <a:pt x="38" y="211"/>
                      </a:lnTo>
                      <a:lnTo>
                        <a:pt x="33" y="214"/>
                      </a:lnTo>
                      <a:lnTo>
                        <a:pt x="28" y="218"/>
                      </a:lnTo>
                      <a:lnTo>
                        <a:pt x="25" y="222"/>
                      </a:lnTo>
                      <a:lnTo>
                        <a:pt x="22" y="226"/>
                      </a:lnTo>
                      <a:lnTo>
                        <a:pt x="19" y="231"/>
                      </a:lnTo>
                      <a:lnTo>
                        <a:pt x="17" y="238"/>
                      </a:lnTo>
                      <a:lnTo>
                        <a:pt x="15" y="243"/>
                      </a:lnTo>
                      <a:lnTo>
                        <a:pt x="14" y="252"/>
                      </a:lnTo>
                      <a:lnTo>
                        <a:pt x="14" y="258"/>
                      </a:lnTo>
                      <a:lnTo>
                        <a:pt x="15" y="264"/>
                      </a:lnTo>
                      <a:lnTo>
                        <a:pt x="17" y="275"/>
                      </a:lnTo>
                      <a:lnTo>
                        <a:pt x="12" y="262"/>
                      </a:lnTo>
                      <a:lnTo>
                        <a:pt x="3" y="229"/>
                      </a:lnTo>
                      <a:lnTo>
                        <a:pt x="2" y="207"/>
                      </a:lnTo>
                      <a:lnTo>
                        <a:pt x="0" y="173"/>
                      </a:lnTo>
                      <a:lnTo>
                        <a:pt x="0" y="144"/>
                      </a:lnTo>
                      <a:lnTo>
                        <a:pt x="4" y="119"/>
                      </a:lnTo>
                      <a:lnTo>
                        <a:pt x="11" y="84"/>
                      </a:lnTo>
                      <a:lnTo>
                        <a:pt x="30" y="48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3" name="Freeform 36"/>
                <p:cNvSpPr/>
                <p:nvPr/>
              </p:nvSpPr>
              <p:spPr>
                <a:xfrm>
                  <a:off x="112" y="4295"/>
                  <a:ext cx="439" cy="321"/>
                </a:xfrm>
                <a:custGeom>
                  <a:avLst/>
                  <a:gdLst>
                    <a:gd name="txL" fmla="*/ 0 w 439"/>
                    <a:gd name="txT" fmla="*/ 0 h 321"/>
                    <a:gd name="txR" fmla="*/ 439 w 439"/>
                    <a:gd name="txB" fmla="*/ 321 h 321"/>
                  </a:gdLst>
                  <a:ahLst/>
                  <a:cxnLst>
                    <a:cxn ang="0">
                      <a:pos x="146" y="22"/>
                    </a:cxn>
                    <a:cxn ang="0">
                      <a:pos x="113" y="43"/>
                    </a:cxn>
                    <a:cxn ang="0">
                      <a:pos x="83" y="67"/>
                    </a:cxn>
                    <a:cxn ang="0">
                      <a:pos x="57" y="96"/>
                    </a:cxn>
                    <a:cxn ang="0">
                      <a:pos x="31" y="134"/>
                    </a:cxn>
                    <a:cxn ang="0">
                      <a:pos x="12" y="177"/>
                    </a:cxn>
                    <a:cxn ang="0">
                      <a:pos x="1" y="227"/>
                    </a:cxn>
                    <a:cxn ang="0">
                      <a:pos x="0" y="278"/>
                    </a:cxn>
                    <a:cxn ang="0">
                      <a:pos x="9" y="320"/>
                    </a:cxn>
                    <a:cxn ang="0">
                      <a:pos x="10" y="282"/>
                    </a:cxn>
                    <a:cxn ang="0">
                      <a:pos x="29" y="258"/>
                    </a:cxn>
                    <a:cxn ang="0">
                      <a:pos x="55" y="250"/>
                    </a:cxn>
                    <a:cxn ang="0">
                      <a:pos x="81" y="260"/>
                    </a:cxn>
                    <a:cxn ang="0">
                      <a:pos x="94" y="276"/>
                    </a:cxn>
                    <a:cxn ang="0">
                      <a:pos x="84" y="229"/>
                    </a:cxn>
                    <a:cxn ang="0">
                      <a:pos x="81" y="178"/>
                    </a:cxn>
                    <a:cxn ang="0">
                      <a:pos x="85" y="129"/>
                    </a:cxn>
                    <a:cxn ang="0">
                      <a:pos x="96" y="91"/>
                    </a:cxn>
                    <a:cxn ang="0">
                      <a:pos x="113" y="57"/>
                    </a:cxn>
                    <a:cxn ang="0">
                      <a:pos x="138" y="30"/>
                    </a:cxn>
                    <a:cxn ang="0">
                      <a:pos x="149" y="30"/>
                    </a:cxn>
                    <a:cxn ang="0">
                      <a:pos x="146" y="71"/>
                    </a:cxn>
                    <a:cxn ang="0">
                      <a:pos x="150" y="116"/>
                    </a:cxn>
                    <a:cxn ang="0">
                      <a:pos x="161" y="172"/>
                    </a:cxn>
                    <a:cxn ang="0">
                      <a:pos x="174" y="220"/>
                    </a:cxn>
                    <a:cxn ang="0">
                      <a:pos x="179" y="231"/>
                    </a:cxn>
                    <a:cxn ang="0">
                      <a:pos x="189" y="196"/>
                    </a:cxn>
                    <a:cxn ang="0">
                      <a:pos x="217" y="178"/>
                    </a:cxn>
                    <a:cxn ang="0">
                      <a:pos x="247" y="184"/>
                    </a:cxn>
                    <a:cxn ang="0">
                      <a:pos x="262" y="198"/>
                    </a:cxn>
                    <a:cxn ang="0">
                      <a:pos x="248" y="158"/>
                    </a:cxn>
                    <a:cxn ang="0">
                      <a:pos x="231" y="115"/>
                    </a:cxn>
                    <a:cxn ang="0">
                      <a:pos x="211" y="75"/>
                    </a:cxn>
                    <a:cxn ang="0">
                      <a:pos x="192" y="44"/>
                    </a:cxn>
                    <a:cxn ang="0">
                      <a:pos x="170" y="20"/>
                    </a:cxn>
                    <a:cxn ang="0">
                      <a:pos x="183" y="12"/>
                    </a:cxn>
                    <a:cxn ang="0">
                      <a:pos x="217" y="14"/>
                    </a:cxn>
                    <a:cxn ang="0">
                      <a:pos x="251" y="30"/>
                    </a:cxn>
                    <a:cxn ang="0">
                      <a:pos x="278" y="52"/>
                    </a:cxn>
                    <a:cxn ang="0">
                      <a:pos x="303" y="80"/>
                    </a:cxn>
                    <a:cxn ang="0">
                      <a:pos x="324" y="112"/>
                    </a:cxn>
                    <a:cxn ang="0">
                      <a:pos x="341" y="149"/>
                    </a:cxn>
                    <a:cxn ang="0">
                      <a:pos x="350" y="157"/>
                    </a:cxn>
                    <a:cxn ang="0">
                      <a:pos x="360" y="125"/>
                    </a:cxn>
                    <a:cxn ang="0">
                      <a:pos x="383" y="106"/>
                    </a:cxn>
                    <a:cxn ang="0">
                      <a:pos x="407" y="106"/>
                    </a:cxn>
                    <a:cxn ang="0">
                      <a:pos x="430" y="125"/>
                    </a:cxn>
                    <a:cxn ang="0">
                      <a:pos x="430" y="116"/>
                    </a:cxn>
                    <a:cxn ang="0">
                      <a:pos x="411" y="83"/>
                    </a:cxn>
                    <a:cxn ang="0">
                      <a:pos x="387" y="53"/>
                    </a:cxn>
                    <a:cxn ang="0">
                      <a:pos x="356" y="29"/>
                    </a:cxn>
                    <a:cxn ang="0">
                      <a:pos x="324" y="13"/>
                    </a:cxn>
                    <a:cxn ang="0">
                      <a:pos x="291" y="4"/>
                    </a:cxn>
                    <a:cxn ang="0">
                      <a:pos x="256" y="0"/>
                    </a:cxn>
                    <a:cxn ang="0">
                      <a:pos x="217" y="1"/>
                    </a:cxn>
                    <a:cxn ang="0">
                      <a:pos x="180" y="9"/>
                    </a:cxn>
                  </a:cxnLst>
                  <a:rect l="txL" t="txT" r="txR" b="txB"/>
                  <a:pathLst>
                    <a:path w="439" h="321">
                      <a:moveTo>
                        <a:pt x="172" y="12"/>
                      </a:moveTo>
                      <a:lnTo>
                        <a:pt x="162" y="16"/>
                      </a:lnTo>
                      <a:lnTo>
                        <a:pt x="157" y="17"/>
                      </a:lnTo>
                      <a:lnTo>
                        <a:pt x="152" y="20"/>
                      </a:lnTo>
                      <a:lnTo>
                        <a:pt x="146" y="22"/>
                      </a:lnTo>
                      <a:lnTo>
                        <a:pt x="138" y="26"/>
                      </a:lnTo>
                      <a:lnTo>
                        <a:pt x="132" y="30"/>
                      </a:lnTo>
                      <a:lnTo>
                        <a:pt x="126" y="33"/>
                      </a:lnTo>
                      <a:lnTo>
                        <a:pt x="119" y="38"/>
                      </a:lnTo>
                      <a:lnTo>
                        <a:pt x="113" y="43"/>
                      </a:lnTo>
                      <a:lnTo>
                        <a:pt x="107" y="47"/>
                      </a:lnTo>
                      <a:lnTo>
                        <a:pt x="101" y="52"/>
                      </a:lnTo>
                      <a:lnTo>
                        <a:pt x="94" y="57"/>
                      </a:lnTo>
                      <a:lnTo>
                        <a:pt x="88" y="61"/>
                      </a:lnTo>
                      <a:lnTo>
                        <a:pt x="83" y="67"/>
                      </a:lnTo>
                      <a:lnTo>
                        <a:pt x="77" y="72"/>
                      </a:lnTo>
                      <a:lnTo>
                        <a:pt x="72" y="79"/>
                      </a:lnTo>
                      <a:lnTo>
                        <a:pt x="66" y="84"/>
                      </a:lnTo>
                      <a:lnTo>
                        <a:pt x="61" y="90"/>
                      </a:lnTo>
                      <a:lnTo>
                        <a:pt x="57" y="96"/>
                      </a:lnTo>
                      <a:lnTo>
                        <a:pt x="51" y="103"/>
                      </a:lnTo>
                      <a:lnTo>
                        <a:pt x="46" y="110"/>
                      </a:lnTo>
                      <a:lnTo>
                        <a:pt x="41" y="118"/>
                      </a:lnTo>
                      <a:lnTo>
                        <a:pt x="36" y="126"/>
                      </a:lnTo>
                      <a:lnTo>
                        <a:pt x="31" y="134"/>
                      </a:lnTo>
                      <a:lnTo>
                        <a:pt x="27" y="141"/>
                      </a:lnTo>
                      <a:lnTo>
                        <a:pt x="23" y="150"/>
                      </a:lnTo>
                      <a:lnTo>
                        <a:pt x="18" y="160"/>
                      </a:lnTo>
                      <a:lnTo>
                        <a:pt x="15" y="169"/>
                      </a:lnTo>
                      <a:lnTo>
                        <a:pt x="12" y="177"/>
                      </a:lnTo>
                      <a:lnTo>
                        <a:pt x="9" y="186"/>
                      </a:lnTo>
                      <a:lnTo>
                        <a:pt x="6" y="196"/>
                      </a:lnTo>
                      <a:lnTo>
                        <a:pt x="4" y="207"/>
                      </a:lnTo>
                      <a:lnTo>
                        <a:pt x="3" y="216"/>
                      </a:lnTo>
                      <a:lnTo>
                        <a:pt x="1" y="227"/>
                      </a:lnTo>
                      <a:lnTo>
                        <a:pt x="0" y="239"/>
                      </a:lnTo>
                      <a:lnTo>
                        <a:pt x="0" y="250"/>
                      </a:lnTo>
                      <a:lnTo>
                        <a:pt x="0" y="260"/>
                      </a:lnTo>
                      <a:lnTo>
                        <a:pt x="0" y="270"/>
                      </a:lnTo>
                      <a:lnTo>
                        <a:pt x="0" y="278"/>
                      </a:lnTo>
                      <a:lnTo>
                        <a:pt x="1" y="286"/>
                      </a:lnTo>
                      <a:lnTo>
                        <a:pt x="3" y="294"/>
                      </a:lnTo>
                      <a:lnTo>
                        <a:pt x="4" y="302"/>
                      </a:lnTo>
                      <a:lnTo>
                        <a:pt x="6" y="310"/>
                      </a:lnTo>
                      <a:lnTo>
                        <a:pt x="9" y="320"/>
                      </a:lnTo>
                      <a:lnTo>
                        <a:pt x="7" y="310"/>
                      </a:lnTo>
                      <a:lnTo>
                        <a:pt x="7" y="302"/>
                      </a:lnTo>
                      <a:lnTo>
                        <a:pt x="7" y="295"/>
                      </a:lnTo>
                      <a:lnTo>
                        <a:pt x="9" y="289"/>
                      </a:lnTo>
                      <a:lnTo>
                        <a:pt x="10" y="282"/>
                      </a:lnTo>
                      <a:lnTo>
                        <a:pt x="13" y="276"/>
                      </a:lnTo>
                      <a:lnTo>
                        <a:pt x="16" y="271"/>
                      </a:lnTo>
                      <a:lnTo>
                        <a:pt x="21" y="264"/>
                      </a:lnTo>
                      <a:lnTo>
                        <a:pt x="25" y="260"/>
                      </a:lnTo>
                      <a:lnTo>
                        <a:pt x="29" y="258"/>
                      </a:lnTo>
                      <a:lnTo>
                        <a:pt x="33" y="255"/>
                      </a:lnTo>
                      <a:lnTo>
                        <a:pt x="39" y="252"/>
                      </a:lnTo>
                      <a:lnTo>
                        <a:pt x="45" y="251"/>
                      </a:lnTo>
                      <a:lnTo>
                        <a:pt x="50" y="250"/>
                      </a:lnTo>
                      <a:lnTo>
                        <a:pt x="55" y="250"/>
                      </a:lnTo>
                      <a:lnTo>
                        <a:pt x="60" y="251"/>
                      </a:lnTo>
                      <a:lnTo>
                        <a:pt x="66" y="252"/>
                      </a:lnTo>
                      <a:lnTo>
                        <a:pt x="72" y="255"/>
                      </a:lnTo>
                      <a:lnTo>
                        <a:pt x="75" y="258"/>
                      </a:lnTo>
                      <a:lnTo>
                        <a:pt x="81" y="260"/>
                      </a:lnTo>
                      <a:lnTo>
                        <a:pt x="85" y="266"/>
                      </a:lnTo>
                      <a:lnTo>
                        <a:pt x="89" y="271"/>
                      </a:lnTo>
                      <a:lnTo>
                        <a:pt x="93" y="278"/>
                      </a:lnTo>
                      <a:lnTo>
                        <a:pt x="96" y="285"/>
                      </a:lnTo>
                      <a:lnTo>
                        <a:pt x="94" y="276"/>
                      </a:lnTo>
                      <a:lnTo>
                        <a:pt x="92" y="268"/>
                      </a:lnTo>
                      <a:lnTo>
                        <a:pt x="89" y="259"/>
                      </a:lnTo>
                      <a:lnTo>
                        <a:pt x="87" y="248"/>
                      </a:lnTo>
                      <a:lnTo>
                        <a:pt x="86" y="239"/>
                      </a:lnTo>
                      <a:lnTo>
                        <a:pt x="84" y="229"/>
                      </a:lnTo>
                      <a:lnTo>
                        <a:pt x="83" y="220"/>
                      </a:lnTo>
                      <a:lnTo>
                        <a:pt x="82" y="211"/>
                      </a:lnTo>
                      <a:lnTo>
                        <a:pt x="81" y="200"/>
                      </a:lnTo>
                      <a:lnTo>
                        <a:pt x="81" y="189"/>
                      </a:lnTo>
                      <a:lnTo>
                        <a:pt x="81" y="178"/>
                      </a:lnTo>
                      <a:lnTo>
                        <a:pt x="81" y="166"/>
                      </a:lnTo>
                      <a:lnTo>
                        <a:pt x="82" y="155"/>
                      </a:lnTo>
                      <a:lnTo>
                        <a:pt x="83" y="147"/>
                      </a:lnTo>
                      <a:lnTo>
                        <a:pt x="84" y="138"/>
                      </a:lnTo>
                      <a:lnTo>
                        <a:pt x="85" y="129"/>
                      </a:lnTo>
                      <a:lnTo>
                        <a:pt x="87" y="119"/>
                      </a:lnTo>
                      <a:lnTo>
                        <a:pt x="90" y="111"/>
                      </a:lnTo>
                      <a:lnTo>
                        <a:pt x="92" y="103"/>
                      </a:lnTo>
                      <a:lnTo>
                        <a:pt x="93" y="96"/>
                      </a:lnTo>
                      <a:lnTo>
                        <a:pt x="96" y="91"/>
                      </a:lnTo>
                      <a:lnTo>
                        <a:pt x="99" y="86"/>
                      </a:lnTo>
                      <a:lnTo>
                        <a:pt x="102" y="77"/>
                      </a:lnTo>
                      <a:lnTo>
                        <a:pt x="105" y="69"/>
                      </a:lnTo>
                      <a:lnTo>
                        <a:pt x="109" y="63"/>
                      </a:lnTo>
                      <a:lnTo>
                        <a:pt x="113" y="57"/>
                      </a:lnTo>
                      <a:lnTo>
                        <a:pt x="117" y="52"/>
                      </a:lnTo>
                      <a:lnTo>
                        <a:pt x="123" y="45"/>
                      </a:lnTo>
                      <a:lnTo>
                        <a:pt x="127" y="40"/>
                      </a:lnTo>
                      <a:lnTo>
                        <a:pt x="132" y="34"/>
                      </a:lnTo>
                      <a:lnTo>
                        <a:pt x="138" y="30"/>
                      </a:lnTo>
                      <a:lnTo>
                        <a:pt x="144" y="26"/>
                      </a:lnTo>
                      <a:lnTo>
                        <a:pt x="150" y="22"/>
                      </a:lnTo>
                      <a:lnTo>
                        <a:pt x="154" y="21"/>
                      </a:lnTo>
                      <a:lnTo>
                        <a:pt x="151" y="25"/>
                      </a:lnTo>
                      <a:lnTo>
                        <a:pt x="149" y="30"/>
                      </a:lnTo>
                      <a:lnTo>
                        <a:pt x="147" y="38"/>
                      </a:lnTo>
                      <a:lnTo>
                        <a:pt x="147" y="47"/>
                      </a:lnTo>
                      <a:lnTo>
                        <a:pt x="146" y="53"/>
                      </a:lnTo>
                      <a:lnTo>
                        <a:pt x="146" y="63"/>
                      </a:lnTo>
                      <a:lnTo>
                        <a:pt x="146" y="71"/>
                      </a:lnTo>
                      <a:lnTo>
                        <a:pt x="146" y="77"/>
                      </a:lnTo>
                      <a:lnTo>
                        <a:pt x="147" y="87"/>
                      </a:lnTo>
                      <a:lnTo>
                        <a:pt x="147" y="98"/>
                      </a:lnTo>
                      <a:lnTo>
                        <a:pt x="149" y="107"/>
                      </a:lnTo>
                      <a:lnTo>
                        <a:pt x="150" y="116"/>
                      </a:lnTo>
                      <a:lnTo>
                        <a:pt x="152" y="129"/>
                      </a:lnTo>
                      <a:lnTo>
                        <a:pt x="154" y="139"/>
                      </a:lnTo>
                      <a:lnTo>
                        <a:pt x="156" y="151"/>
                      </a:lnTo>
                      <a:lnTo>
                        <a:pt x="159" y="162"/>
                      </a:lnTo>
                      <a:lnTo>
                        <a:pt x="161" y="172"/>
                      </a:lnTo>
                      <a:lnTo>
                        <a:pt x="163" y="181"/>
                      </a:lnTo>
                      <a:lnTo>
                        <a:pt x="165" y="190"/>
                      </a:lnTo>
                      <a:lnTo>
                        <a:pt x="168" y="200"/>
                      </a:lnTo>
                      <a:lnTo>
                        <a:pt x="171" y="209"/>
                      </a:lnTo>
                      <a:lnTo>
                        <a:pt x="174" y="220"/>
                      </a:lnTo>
                      <a:lnTo>
                        <a:pt x="176" y="229"/>
                      </a:lnTo>
                      <a:lnTo>
                        <a:pt x="178" y="237"/>
                      </a:lnTo>
                      <a:lnTo>
                        <a:pt x="181" y="248"/>
                      </a:lnTo>
                      <a:lnTo>
                        <a:pt x="180" y="240"/>
                      </a:lnTo>
                      <a:lnTo>
                        <a:pt x="179" y="231"/>
                      </a:lnTo>
                      <a:lnTo>
                        <a:pt x="180" y="223"/>
                      </a:lnTo>
                      <a:lnTo>
                        <a:pt x="180" y="216"/>
                      </a:lnTo>
                      <a:lnTo>
                        <a:pt x="183" y="209"/>
                      </a:lnTo>
                      <a:lnTo>
                        <a:pt x="186" y="203"/>
                      </a:lnTo>
                      <a:lnTo>
                        <a:pt x="189" y="196"/>
                      </a:lnTo>
                      <a:lnTo>
                        <a:pt x="193" y="190"/>
                      </a:lnTo>
                      <a:lnTo>
                        <a:pt x="198" y="186"/>
                      </a:lnTo>
                      <a:lnTo>
                        <a:pt x="204" y="182"/>
                      </a:lnTo>
                      <a:lnTo>
                        <a:pt x="210" y="178"/>
                      </a:lnTo>
                      <a:lnTo>
                        <a:pt x="217" y="178"/>
                      </a:lnTo>
                      <a:lnTo>
                        <a:pt x="223" y="177"/>
                      </a:lnTo>
                      <a:lnTo>
                        <a:pt x="230" y="177"/>
                      </a:lnTo>
                      <a:lnTo>
                        <a:pt x="236" y="178"/>
                      </a:lnTo>
                      <a:lnTo>
                        <a:pt x="243" y="181"/>
                      </a:lnTo>
                      <a:lnTo>
                        <a:pt x="247" y="184"/>
                      </a:lnTo>
                      <a:lnTo>
                        <a:pt x="252" y="188"/>
                      </a:lnTo>
                      <a:lnTo>
                        <a:pt x="256" y="193"/>
                      </a:lnTo>
                      <a:lnTo>
                        <a:pt x="261" y="198"/>
                      </a:lnTo>
                      <a:lnTo>
                        <a:pt x="267" y="212"/>
                      </a:lnTo>
                      <a:lnTo>
                        <a:pt x="262" y="198"/>
                      </a:lnTo>
                      <a:lnTo>
                        <a:pt x="259" y="190"/>
                      </a:lnTo>
                      <a:lnTo>
                        <a:pt x="257" y="184"/>
                      </a:lnTo>
                      <a:lnTo>
                        <a:pt x="255" y="176"/>
                      </a:lnTo>
                      <a:lnTo>
                        <a:pt x="252" y="168"/>
                      </a:lnTo>
                      <a:lnTo>
                        <a:pt x="248" y="158"/>
                      </a:lnTo>
                      <a:lnTo>
                        <a:pt x="244" y="149"/>
                      </a:lnTo>
                      <a:lnTo>
                        <a:pt x="241" y="139"/>
                      </a:lnTo>
                      <a:lnTo>
                        <a:pt x="238" y="131"/>
                      </a:lnTo>
                      <a:lnTo>
                        <a:pt x="234" y="123"/>
                      </a:lnTo>
                      <a:lnTo>
                        <a:pt x="231" y="115"/>
                      </a:lnTo>
                      <a:lnTo>
                        <a:pt x="227" y="106"/>
                      </a:lnTo>
                      <a:lnTo>
                        <a:pt x="222" y="98"/>
                      </a:lnTo>
                      <a:lnTo>
                        <a:pt x="219" y="90"/>
                      </a:lnTo>
                      <a:lnTo>
                        <a:pt x="215" y="83"/>
                      </a:lnTo>
                      <a:lnTo>
                        <a:pt x="211" y="75"/>
                      </a:lnTo>
                      <a:lnTo>
                        <a:pt x="207" y="68"/>
                      </a:lnTo>
                      <a:lnTo>
                        <a:pt x="204" y="61"/>
                      </a:lnTo>
                      <a:lnTo>
                        <a:pt x="201" y="55"/>
                      </a:lnTo>
                      <a:lnTo>
                        <a:pt x="196" y="49"/>
                      </a:lnTo>
                      <a:lnTo>
                        <a:pt x="192" y="44"/>
                      </a:lnTo>
                      <a:lnTo>
                        <a:pt x="188" y="37"/>
                      </a:lnTo>
                      <a:lnTo>
                        <a:pt x="184" y="32"/>
                      </a:lnTo>
                      <a:lnTo>
                        <a:pt x="180" y="28"/>
                      </a:lnTo>
                      <a:lnTo>
                        <a:pt x="175" y="24"/>
                      </a:lnTo>
                      <a:lnTo>
                        <a:pt x="170" y="20"/>
                      </a:lnTo>
                      <a:lnTo>
                        <a:pt x="165" y="18"/>
                      </a:lnTo>
                      <a:lnTo>
                        <a:pt x="161" y="17"/>
                      </a:lnTo>
                      <a:lnTo>
                        <a:pt x="169" y="14"/>
                      </a:lnTo>
                      <a:lnTo>
                        <a:pt x="176" y="13"/>
                      </a:lnTo>
                      <a:lnTo>
                        <a:pt x="183" y="12"/>
                      </a:lnTo>
                      <a:lnTo>
                        <a:pt x="190" y="12"/>
                      </a:lnTo>
                      <a:lnTo>
                        <a:pt x="198" y="12"/>
                      </a:lnTo>
                      <a:lnTo>
                        <a:pt x="205" y="12"/>
                      </a:lnTo>
                      <a:lnTo>
                        <a:pt x="211" y="13"/>
                      </a:lnTo>
                      <a:lnTo>
                        <a:pt x="217" y="14"/>
                      </a:lnTo>
                      <a:lnTo>
                        <a:pt x="224" y="17"/>
                      </a:lnTo>
                      <a:lnTo>
                        <a:pt x="231" y="20"/>
                      </a:lnTo>
                      <a:lnTo>
                        <a:pt x="238" y="24"/>
                      </a:lnTo>
                      <a:lnTo>
                        <a:pt x="245" y="26"/>
                      </a:lnTo>
                      <a:lnTo>
                        <a:pt x="251" y="30"/>
                      </a:lnTo>
                      <a:lnTo>
                        <a:pt x="256" y="33"/>
                      </a:lnTo>
                      <a:lnTo>
                        <a:pt x="261" y="37"/>
                      </a:lnTo>
                      <a:lnTo>
                        <a:pt x="267" y="43"/>
                      </a:lnTo>
                      <a:lnTo>
                        <a:pt x="273" y="47"/>
                      </a:lnTo>
                      <a:lnTo>
                        <a:pt x="278" y="52"/>
                      </a:lnTo>
                      <a:lnTo>
                        <a:pt x="284" y="57"/>
                      </a:lnTo>
                      <a:lnTo>
                        <a:pt x="289" y="63"/>
                      </a:lnTo>
                      <a:lnTo>
                        <a:pt x="294" y="68"/>
                      </a:lnTo>
                      <a:lnTo>
                        <a:pt x="298" y="73"/>
                      </a:lnTo>
                      <a:lnTo>
                        <a:pt x="303" y="80"/>
                      </a:lnTo>
                      <a:lnTo>
                        <a:pt x="308" y="87"/>
                      </a:lnTo>
                      <a:lnTo>
                        <a:pt x="312" y="92"/>
                      </a:lnTo>
                      <a:lnTo>
                        <a:pt x="315" y="99"/>
                      </a:lnTo>
                      <a:lnTo>
                        <a:pt x="320" y="106"/>
                      </a:lnTo>
                      <a:lnTo>
                        <a:pt x="324" y="112"/>
                      </a:lnTo>
                      <a:lnTo>
                        <a:pt x="327" y="119"/>
                      </a:lnTo>
                      <a:lnTo>
                        <a:pt x="331" y="126"/>
                      </a:lnTo>
                      <a:lnTo>
                        <a:pt x="335" y="134"/>
                      </a:lnTo>
                      <a:lnTo>
                        <a:pt x="338" y="141"/>
                      </a:lnTo>
                      <a:lnTo>
                        <a:pt x="341" y="149"/>
                      </a:lnTo>
                      <a:lnTo>
                        <a:pt x="345" y="157"/>
                      </a:lnTo>
                      <a:lnTo>
                        <a:pt x="348" y="165"/>
                      </a:lnTo>
                      <a:lnTo>
                        <a:pt x="351" y="176"/>
                      </a:lnTo>
                      <a:lnTo>
                        <a:pt x="350" y="164"/>
                      </a:lnTo>
                      <a:lnTo>
                        <a:pt x="350" y="157"/>
                      </a:lnTo>
                      <a:lnTo>
                        <a:pt x="350" y="149"/>
                      </a:lnTo>
                      <a:lnTo>
                        <a:pt x="351" y="142"/>
                      </a:lnTo>
                      <a:lnTo>
                        <a:pt x="354" y="135"/>
                      </a:lnTo>
                      <a:lnTo>
                        <a:pt x="356" y="130"/>
                      </a:lnTo>
                      <a:lnTo>
                        <a:pt x="360" y="125"/>
                      </a:lnTo>
                      <a:lnTo>
                        <a:pt x="364" y="119"/>
                      </a:lnTo>
                      <a:lnTo>
                        <a:pt x="369" y="114"/>
                      </a:lnTo>
                      <a:lnTo>
                        <a:pt x="374" y="111"/>
                      </a:lnTo>
                      <a:lnTo>
                        <a:pt x="378" y="108"/>
                      </a:lnTo>
                      <a:lnTo>
                        <a:pt x="383" y="106"/>
                      </a:lnTo>
                      <a:lnTo>
                        <a:pt x="388" y="104"/>
                      </a:lnTo>
                      <a:lnTo>
                        <a:pt x="393" y="103"/>
                      </a:lnTo>
                      <a:lnTo>
                        <a:pt x="398" y="103"/>
                      </a:lnTo>
                      <a:lnTo>
                        <a:pt x="402" y="104"/>
                      </a:lnTo>
                      <a:lnTo>
                        <a:pt x="407" y="106"/>
                      </a:lnTo>
                      <a:lnTo>
                        <a:pt x="412" y="108"/>
                      </a:lnTo>
                      <a:lnTo>
                        <a:pt x="417" y="111"/>
                      </a:lnTo>
                      <a:lnTo>
                        <a:pt x="422" y="114"/>
                      </a:lnTo>
                      <a:lnTo>
                        <a:pt x="426" y="119"/>
                      </a:lnTo>
                      <a:lnTo>
                        <a:pt x="430" y="125"/>
                      </a:lnTo>
                      <a:lnTo>
                        <a:pt x="434" y="130"/>
                      </a:lnTo>
                      <a:lnTo>
                        <a:pt x="438" y="137"/>
                      </a:lnTo>
                      <a:lnTo>
                        <a:pt x="435" y="129"/>
                      </a:lnTo>
                      <a:lnTo>
                        <a:pt x="432" y="123"/>
                      </a:lnTo>
                      <a:lnTo>
                        <a:pt x="430" y="116"/>
                      </a:lnTo>
                      <a:lnTo>
                        <a:pt x="427" y="110"/>
                      </a:lnTo>
                      <a:lnTo>
                        <a:pt x="423" y="103"/>
                      </a:lnTo>
                      <a:lnTo>
                        <a:pt x="420" y="95"/>
                      </a:lnTo>
                      <a:lnTo>
                        <a:pt x="415" y="88"/>
                      </a:lnTo>
                      <a:lnTo>
                        <a:pt x="411" y="83"/>
                      </a:lnTo>
                      <a:lnTo>
                        <a:pt x="407" y="76"/>
                      </a:lnTo>
                      <a:lnTo>
                        <a:pt x="402" y="69"/>
                      </a:lnTo>
                      <a:lnTo>
                        <a:pt x="396" y="64"/>
                      </a:lnTo>
                      <a:lnTo>
                        <a:pt x="392" y="59"/>
                      </a:lnTo>
                      <a:lnTo>
                        <a:pt x="387" y="53"/>
                      </a:lnTo>
                      <a:lnTo>
                        <a:pt x="381" y="48"/>
                      </a:lnTo>
                      <a:lnTo>
                        <a:pt x="375" y="43"/>
                      </a:lnTo>
                      <a:lnTo>
                        <a:pt x="369" y="38"/>
                      </a:lnTo>
                      <a:lnTo>
                        <a:pt x="362" y="33"/>
                      </a:lnTo>
                      <a:lnTo>
                        <a:pt x="356" y="29"/>
                      </a:lnTo>
                      <a:lnTo>
                        <a:pt x="350" y="26"/>
                      </a:lnTo>
                      <a:lnTo>
                        <a:pt x="343" y="22"/>
                      </a:lnTo>
                      <a:lnTo>
                        <a:pt x="337" y="20"/>
                      </a:lnTo>
                      <a:lnTo>
                        <a:pt x="330" y="16"/>
                      </a:lnTo>
                      <a:lnTo>
                        <a:pt x="324" y="13"/>
                      </a:lnTo>
                      <a:lnTo>
                        <a:pt x="317" y="10"/>
                      </a:lnTo>
                      <a:lnTo>
                        <a:pt x="310" y="9"/>
                      </a:lnTo>
                      <a:lnTo>
                        <a:pt x="304" y="6"/>
                      </a:lnTo>
                      <a:lnTo>
                        <a:pt x="297" y="5"/>
                      </a:lnTo>
                      <a:lnTo>
                        <a:pt x="291" y="4"/>
                      </a:lnTo>
                      <a:lnTo>
                        <a:pt x="285" y="2"/>
                      </a:lnTo>
                      <a:lnTo>
                        <a:pt x="279" y="1"/>
                      </a:lnTo>
                      <a:lnTo>
                        <a:pt x="270" y="0"/>
                      </a:lnTo>
                      <a:lnTo>
                        <a:pt x="263" y="0"/>
                      </a:lnTo>
                      <a:lnTo>
                        <a:pt x="256" y="0"/>
                      </a:lnTo>
                      <a:lnTo>
                        <a:pt x="249" y="0"/>
                      </a:lnTo>
                      <a:lnTo>
                        <a:pt x="240" y="0"/>
                      </a:lnTo>
                      <a:lnTo>
                        <a:pt x="232" y="0"/>
                      </a:lnTo>
                      <a:lnTo>
                        <a:pt x="225" y="0"/>
                      </a:lnTo>
                      <a:lnTo>
                        <a:pt x="217" y="1"/>
                      </a:lnTo>
                      <a:lnTo>
                        <a:pt x="209" y="2"/>
                      </a:lnTo>
                      <a:lnTo>
                        <a:pt x="203" y="4"/>
                      </a:lnTo>
                      <a:lnTo>
                        <a:pt x="196" y="5"/>
                      </a:lnTo>
                      <a:lnTo>
                        <a:pt x="189" y="8"/>
                      </a:lnTo>
                      <a:lnTo>
                        <a:pt x="180" y="9"/>
                      </a:lnTo>
                      <a:lnTo>
                        <a:pt x="172" y="12"/>
                      </a:lnTo>
                    </a:path>
                  </a:pathLst>
                </a:custGeom>
                <a:solidFill>
                  <a:srgbClr val="FF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053" name="Rectangle 41"/>
          <p:cNvSpPr/>
          <p:nvPr/>
        </p:nvSpPr>
        <p:spPr>
          <a:xfrm>
            <a:off x="-45085" y="1437005"/>
            <a:ext cx="9038590" cy="2057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第十章   </a:t>
            </a:r>
            <a:r>
              <a:rPr lang="zh-CN" sz="3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数据库技术的演进</a:t>
            </a:r>
          </a:p>
        </p:txBody>
      </p:sp>
      <p:sp>
        <p:nvSpPr>
          <p:cNvPr id="3" name="Rectangle 4"/>
          <p:cNvSpPr/>
          <p:nvPr/>
        </p:nvSpPr>
        <p:spPr>
          <a:xfrm>
            <a:off x="223520" y="3466465"/>
            <a:ext cx="8305800" cy="240093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信息科学与工程学院软件工程</a:t>
            </a:r>
            <a:r>
              <a:rPr 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342900" indent="-342900" algn="ctr">
              <a:lnSpc>
                <a:spcPct val="150000"/>
              </a:lnSpc>
              <a:spcBef>
                <a:spcPct val="20000"/>
              </a:spcBef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李友焕</a:t>
            </a:r>
          </a:p>
          <a:p>
            <a:pPr marL="342900" indent="-342900" algn="ctr">
              <a:spcBef>
                <a:spcPct val="20000"/>
              </a:spcBef>
              <a:buChar char="•"/>
            </a:pP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ctr">
              <a:spcBef>
                <a:spcPct val="20000"/>
              </a:spcBef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2024.04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云数据库国内产品</a:t>
            </a:r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>
          <a:xfrm>
            <a:off x="395605" y="1916430"/>
            <a:ext cx="8159115" cy="3019425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华为：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GaussDB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腾讯：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TDSQL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阿里：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PolarDB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3986093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面向对象模型的特性</a:t>
            </a:r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>
          <a:xfrm>
            <a:off x="228600" y="1322705"/>
            <a:ext cx="8744585" cy="53225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面向对象模型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树形结构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来组织数据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包含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/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归属的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视角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来看待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事情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对等性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的事情，为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兄弟关系。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例如，学院有学生，老师，教管人员，课程。学生有选课，教管人员有分班排课，老师有开课，登分。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每个学院都有学生表，课程表。每个学生下面，有个选课表。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好处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：每个学生的选课记录聚集在一起存储。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坏处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：对于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公共课程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，要访问每个学院下的课程表。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2323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面向对象模型的特性</a:t>
            </a:r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>
          <a:xfrm>
            <a:off x="179070" y="2132330"/>
            <a:ext cx="8744585" cy="324866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好处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：能够根据应用特性（尤其是访问特性），来</a:t>
            </a:r>
            <a:r>
              <a:rPr 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灵活地组织数据的存储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坏处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引用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标识）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，带上了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物理概念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，跟存储位置有关</a:t>
            </a:r>
            <a:r>
              <a:rPr lang="zh-CN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9376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模型的特性分析</a:t>
            </a:r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>
          <a:xfrm>
            <a:off x="228600" y="1322705"/>
            <a:ext cx="8744585" cy="53225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调整：再设立一个</a:t>
            </a: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公共课程表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。于是每个用户要访问课程时，就只要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两个表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本学院的课程表，公共课程表。而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不是每个学院的课程表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但是当把一门学院专业课改为公共课时，不是一个属性值的修改，而是位置的挪动。从</a:t>
            </a: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某个学院下的课程表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中移到</a:t>
            </a: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公共课程表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中。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物理存储暴露给了用户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。为了维持用户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在逻辑概念上操作数据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，只好将这一物理存储挪动操作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交由应用程序来承担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27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113395" cy="914400"/>
          </a:xfrm>
        </p:spPr>
        <p:txBody>
          <a:bodyPr anchor="ctr"/>
          <a:lstStyle/>
          <a:p>
            <a:r>
              <a:rPr lang="zh-CN" altLang="en-US" sz="3200">
                <a:solidFill>
                  <a:srgbClr val="0001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云计算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的本质</a:t>
            </a:r>
            <a:r>
              <a:rPr lang="en-US" alt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——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辩证法</a:t>
            </a:r>
            <a:r>
              <a:rPr lang="zh-CN" altLang="en-US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，即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中庸之道</a:t>
            </a:r>
            <a:r>
              <a:rPr lang="en-US" alt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>
          <a:xfrm>
            <a:off x="453390" y="1801495"/>
            <a:ext cx="2933065" cy="3446780"/>
          </a:xfrm>
          <a:ln w="44450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pPr marL="0" lvl="1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组大</a:t>
            </a:r>
            <a:r>
              <a:rPr lang="zh-CN" altLang="en-US" b="1" kern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化小</a:t>
            </a:r>
          </a:p>
          <a:p>
            <a:pPr marL="0" lvl="1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抽象</a:t>
            </a:r>
            <a:r>
              <a:rPr lang="zh-CN" altLang="en-US" b="1" kern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具体</a:t>
            </a:r>
          </a:p>
          <a:p>
            <a:pPr marL="0" lvl="1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独立</a:t>
            </a:r>
            <a:r>
              <a:rPr lang="zh-CN" altLang="en-US" b="1" kern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组合</a:t>
            </a:r>
          </a:p>
          <a:p>
            <a:pPr marL="0" lvl="1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随机</a:t>
            </a:r>
            <a:r>
              <a:rPr lang="zh-CN" altLang="en-US" b="1" kern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</a:t>
            </a:r>
          </a:p>
        </p:txBody>
      </p:sp>
      <p:sp>
        <p:nvSpPr>
          <p:cNvPr id="2" name="文本占位符 339970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499610" y="1801495"/>
            <a:ext cx="3084195" cy="3446780"/>
          </a:xfrm>
          <a:prstGeom prst="rect">
            <a:avLst/>
          </a:prstGeom>
          <a:noFill/>
          <a:ln w="44450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1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收益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开销</a:t>
            </a:r>
          </a:p>
          <a:p>
            <a:pPr marL="0" lvl="1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划分</a:t>
            </a:r>
          </a:p>
          <a:p>
            <a:pPr marL="0" lvl="1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串行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</a:t>
            </a:r>
          </a:p>
          <a:p>
            <a:pPr marL="0" lvl="1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拿来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自造</a:t>
            </a:r>
          </a:p>
          <a:p>
            <a:pPr marL="0" lvl="1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099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标题 251905"/>
          <p:cNvSpPr>
            <a:spLocks noGrp="1"/>
          </p:cNvSpPr>
          <p:nvPr>
            <p:ph type="title"/>
          </p:nvPr>
        </p:nvSpPr>
        <p:spPr>
          <a:xfrm>
            <a:off x="958850" y="104775"/>
            <a:ext cx="7772400" cy="9144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数据处理的类型</a:t>
            </a:r>
          </a:p>
        </p:txBody>
      </p:sp>
      <p:sp>
        <p:nvSpPr>
          <p:cNvPr id="251908" name="文本框 251907"/>
          <p:cNvSpPr txBox="1"/>
          <p:nvPr/>
        </p:nvSpPr>
        <p:spPr>
          <a:xfrm>
            <a:off x="381000" y="1905000"/>
            <a:ext cx="3276600" cy="1682750"/>
          </a:xfrm>
          <a:prstGeom prst="rect">
            <a:avLst/>
          </a:prstGeom>
          <a:solidFill>
            <a:srgbClr val="FFCC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lIns="0" tIns="288000" rIns="0" bIns="288000">
            <a:spAutoFit/>
          </a:bodyPr>
          <a:lstStyle/>
          <a:p>
            <a:pPr algn="ctr"/>
            <a:r>
              <a:rPr lang="en-US" altLang="zh-CN" b="0">
                <a:latin typeface="Arial Black" panose="020B0A04020102020204" charset="0"/>
                <a:cs typeface="Arial Black" panose="020B0A04020102020204" charset="0"/>
              </a:rPr>
              <a:t>OLTP</a:t>
            </a:r>
          </a:p>
          <a:p>
            <a:pPr algn="ctr"/>
            <a:r>
              <a:rPr lang="en-US" altLang="zh-CN" b="0">
                <a:latin typeface="Arial Black" panose="020B0A04020102020204" charset="0"/>
                <a:cs typeface="Arial Black" panose="020B0A04020102020204" charset="0"/>
              </a:rPr>
              <a:t>On-line Transaction Processing</a:t>
            </a:r>
          </a:p>
        </p:txBody>
      </p:sp>
      <p:sp>
        <p:nvSpPr>
          <p:cNvPr id="251909" name="文本框 251908"/>
          <p:cNvSpPr txBox="1"/>
          <p:nvPr/>
        </p:nvSpPr>
        <p:spPr>
          <a:xfrm>
            <a:off x="4876800" y="1981200"/>
            <a:ext cx="3938588" cy="1682750"/>
          </a:xfrm>
          <a:prstGeom prst="rect">
            <a:avLst/>
          </a:prstGeom>
          <a:solidFill>
            <a:srgbClr val="FFFF99"/>
          </a:solidFill>
          <a:ln w="76200" cap="flat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216273" dir="13785818" algn="ctr" rotWithShape="0">
              <a:srgbClr val="00FF00">
                <a:alpha val="50000"/>
              </a:srgbClr>
            </a:outerShdw>
          </a:effectLst>
        </p:spPr>
        <p:txBody>
          <a:bodyPr lIns="0" tIns="288000" rIns="0" bIns="288000">
            <a:spAutoFit/>
          </a:bodyPr>
          <a:lstStyle/>
          <a:p>
            <a:pPr algn="ctr"/>
            <a:r>
              <a:rPr lang="en-US" altLang="zh-CN" b="0">
                <a:latin typeface="Arial Black" panose="020B0A04020102020204" charset="0"/>
                <a:cs typeface="Arial Black" panose="020B0A04020102020204" charset="0"/>
              </a:rPr>
              <a:t>OLAP</a:t>
            </a:r>
          </a:p>
          <a:p>
            <a:pPr algn="ctr"/>
            <a:r>
              <a:rPr lang="en-US" altLang="zh-CN" b="0">
                <a:latin typeface="Arial Black" panose="020B0A04020102020204" charset="0"/>
                <a:cs typeface="Arial Black" panose="020B0A04020102020204" charset="0"/>
              </a:rPr>
              <a:t>On-line Analyzing Processing</a:t>
            </a:r>
          </a:p>
        </p:txBody>
      </p:sp>
      <p:sp>
        <p:nvSpPr>
          <p:cNvPr id="251910" name="椭圆 251909"/>
          <p:cNvSpPr/>
          <p:nvPr/>
        </p:nvSpPr>
        <p:spPr>
          <a:xfrm>
            <a:off x="304800" y="4191000"/>
            <a:ext cx="3313113" cy="9144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1911" name="文本框 251910"/>
          <p:cNvSpPr txBox="1"/>
          <p:nvPr/>
        </p:nvSpPr>
        <p:spPr>
          <a:xfrm>
            <a:off x="609600" y="4419600"/>
            <a:ext cx="2828925" cy="460375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处理故障（</a:t>
            </a:r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ACID)</a:t>
            </a:r>
          </a:p>
        </p:txBody>
      </p:sp>
      <p:sp>
        <p:nvSpPr>
          <p:cNvPr id="251912" name="椭圆 251911"/>
          <p:cNvSpPr/>
          <p:nvPr/>
        </p:nvSpPr>
        <p:spPr>
          <a:xfrm>
            <a:off x="4495800" y="4191000"/>
            <a:ext cx="4648200" cy="1066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1913" name="文本框 251912"/>
          <p:cNvSpPr txBox="1"/>
          <p:nvPr/>
        </p:nvSpPr>
        <p:spPr>
          <a:xfrm>
            <a:off x="4800600" y="4495800"/>
            <a:ext cx="4343400" cy="460375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挖掘和提炼信息</a:t>
            </a:r>
          </a:p>
        </p:txBody>
      </p:sp>
      <p:sp>
        <p:nvSpPr>
          <p:cNvPr id="251914" name="文本框 251913"/>
          <p:cNvSpPr txBox="1"/>
          <p:nvPr/>
        </p:nvSpPr>
        <p:spPr>
          <a:xfrm>
            <a:off x="5181600" y="5791200"/>
            <a:ext cx="3276600" cy="4603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lIns="0" rIns="0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决策支持</a:t>
            </a:r>
          </a:p>
        </p:txBody>
      </p:sp>
      <p:sp>
        <p:nvSpPr>
          <p:cNvPr id="251915" name="文本框 251914"/>
          <p:cNvSpPr txBox="1"/>
          <p:nvPr/>
        </p:nvSpPr>
        <p:spPr>
          <a:xfrm>
            <a:off x="685800" y="5791200"/>
            <a:ext cx="2362200" cy="4603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 lIns="0" rIns="0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日常事务工作</a:t>
            </a:r>
          </a:p>
        </p:txBody>
      </p:sp>
      <p:sp>
        <p:nvSpPr>
          <p:cNvPr id="251916" name="直接连接符 251915"/>
          <p:cNvSpPr/>
          <p:nvPr/>
        </p:nvSpPr>
        <p:spPr>
          <a:xfrm>
            <a:off x="4038600" y="1447800"/>
            <a:ext cx="0" cy="525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1917" name="直接连接符 251916"/>
          <p:cNvSpPr/>
          <p:nvPr/>
        </p:nvSpPr>
        <p:spPr>
          <a:xfrm>
            <a:off x="4191000" y="1447800"/>
            <a:ext cx="0" cy="525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970280" y="179705"/>
            <a:ext cx="8112760" cy="6858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数据仓库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(Warehouse)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和数据集市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(Mart)</a:t>
            </a:r>
          </a:p>
        </p:txBody>
      </p:sp>
      <p:grpSp>
        <p:nvGrpSpPr>
          <p:cNvPr id="112643" name="Group 3"/>
          <p:cNvGrpSpPr/>
          <p:nvPr/>
        </p:nvGrpSpPr>
        <p:grpSpPr>
          <a:xfrm>
            <a:off x="228600" y="1235075"/>
            <a:ext cx="8728075" cy="5089525"/>
            <a:chOff x="144" y="778"/>
            <a:chExt cx="5498" cy="3206"/>
          </a:xfrm>
        </p:grpSpPr>
        <p:grpSp>
          <p:nvGrpSpPr>
            <p:cNvPr id="112645" name="Group 4"/>
            <p:cNvGrpSpPr/>
            <p:nvPr/>
          </p:nvGrpSpPr>
          <p:grpSpPr>
            <a:xfrm>
              <a:off x="144" y="778"/>
              <a:ext cx="1000" cy="2444"/>
              <a:chOff x="148" y="1440"/>
              <a:chExt cx="1000" cy="2444"/>
            </a:xfrm>
          </p:grpSpPr>
          <p:sp>
            <p:nvSpPr>
              <p:cNvPr id="112668" name="Oval 5"/>
              <p:cNvSpPr/>
              <p:nvPr/>
            </p:nvSpPr>
            <p:spPr>
              <a:xfrm>
                <a:off x="576" y="2256"/>
                <a:ext cx="472" cy="172"/>
              </a:xfrm>
              <a:prstGeom prst="ellipse">
                <a:avLst/>
              </a:prstGeom>
              <a:solidFill>
                <a:srgbClr val="FCFEB9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69" name="Oval 6"/>
              <p:cNvSpPr/>
              <p:nvPr/>
            </p:nvSpPr>
            <p:spPr>
              <a:xfrm>
                <a:off x="148" y="1440"/>
                <a:ext cx="1000" cy="2444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70" name="Oval 7"/>
              <p:cNvSpPr/>
              <p:nvPr/>
            </p:nvSpPr>
            <p:spPr>
              <a:xfrm>
                <a:off x="240" y="2256"/>
                <a:ext cx="472" cy="172"/>
              </a:xfrm>
              <a:prstGeom prst="ellipse">
                <a:avLst/>
              </a:prstGeom>
              <a:solidFill>
                <a:srgbClr val="FCFEB9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71" name="Rectangle 8"/>
              <p:cNvSpPr/>
              <p:nvPr/>
            </p:nvSpPr>
            <p:spPr>
              <a:xfrm>
                <a:off x="240" y="2448"/>
                <a:ext cx="844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1800" b="0" dirty="0">
                    <a:latin typeface="Times New Roman" panose="02020603050405020304" pitchFamily="18" charset="0"/>
                  </a:rPr>
                  <a:t>Operational</a:t>
                </a:r>
                <a:r>
                  <a:rPr lang="en-US" altLang="zh-CN" b="0" dirty="0">
                    <a:latin typeface="Times New Roman" panose="02020603050405020304" pitchFamily="18" charset="0"/>
                  </a:rPr>
                  <a:t> </a:t>
                </a:r>
              </a:p>
              <a:p>
                <a:pPr eaLnBrk="0" hangingPunct="0"/>
                <a:r>
                  <a:rPr lang="en-US" altLang="zh-CN" b="0" dirty="0">
                    <a:latin typeface="Times New Roman" panose="02020603050405020304" pitchFamily="18" charset="0"/>
                  </a:rPr>
                  <a:t>DBs</a:t>
                </a:r>
              </a:p>
            </p:txBody>
          </p:sp>
          <p:sp>
            <p:nvSpPr>
              <p:cNvPr id="112672" name="Rectangle 9"/>
              <p:cNvSpPr/>
              <p:nvPr/>
            </p:nvSpPr>
            <p:spPr>
              <a:xfrm>
                <a:off x="288" y="1776"/>
                <a:ext cx="692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1800" b="0" dirty="0">
                    <a:latin typeface="Times New Roman" panose="02020603050405020304" pitchFamily="18" charset="0"/>
                  </a:rPr>
                  <a:t>other sources</a:t>
                </a:r>
                <a:endParaRPr lang="en-US" altLang="zh-CN" b="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73" name="AutoShape 10"/>
              <p:cNvSpPr/>
              <p:nvPr/>
            </p:nvSpPr>
            <p:spPr>
              <a:xfrm>
                <a:off x="365" y="3398"/>
                <a:ext cx="441" cy="288"/>
              </a:xfrm>
              <a:prstGeom prst="flowChartMagneticDisk">
                <a:avLst/>
              </a:prstGeom>
              <a:solidFill>
                <a:srgbClr val="9A87F9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74" name="AutoShape 11"/>
              <p:cNvSpPr/>
              <p:nvPr/>
            </p:nvSpPr>
            <p:spPr>
              <a:xfrm>
                <a:off x="461" y="3129"/>
                <a:ext cx="441" cy="288"/>
              </a:xfrm>
              <a:prstGeom prst="flowChartMagneticDisk">
                <a:avLst/>
              </a:prstGeom>
              <a:solidFill>
                <a:srgbClr val="9A87F9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75" name="AutoShape 12"/>
              <p:cNvSpPr/>
              <p:nvPr/>
            </p:nvSpPr>
            <p:spPr>
              <a:xfrm>
                <a:off x="615" y="2851"/>
                <a:ext cx="441" cy="288"/>
              </a:xfrm>
              <a:prstGeom prst="flowChartMagneticDisk">
                <a:avLst/>
              </a:prstGeom>
              <a:solidFill>
                <a:srgbClr val="9A87F9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646" name="Group 13"/>
            <p:cNvGrpSpPr/>
            <p:nvPr/>
          </p:nvGrpSpPr>
          <p:grpSpPr>
            <a:xfrm>
              <a:off x="1200" y="778"/>
              <a:ext cx="4442" cy="3206"/>
              <a:chOff x="1200" y="778"/>
              <a:chExt cx="4442" cy="3206"/>
            </a:xfrm>
          </p:grpSpPr>
          <p:sp>
            <p:nvSpPr>
              <p:cNvPr id="112647" name="AutoShape 14"/>
              <p:cNvSpPr/>
              <p:nvPr/>
            </p:nvSpPr>
            <p:spPr>
              <a:xfrm>
                <a:off x="1968" y="1642"/>
                <a:ext cx="1267" cy="1008"/>
              </a:xfrm>
              <a:prstGeom prst="flowChartMagneticDisk">
                <a:avLst/>
              </a:prstGeom>
              <a:solidFill>
                <a:srgbClr val="6666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48" name="Rectangle 15"/>
              <p:cNvSpPr/>
              <p:nvPr/>
            </p:nvSpPr>
            <p:spPr>
              <a:xfrm>
                <a:off x="2112" y="1978"/>
                <a:ext cx="979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CN" b="0" dirty="0">
                    <a:latin typeface="Times New Roman" panose="02020603050405020304" pitchFamily="18" charset="0"/>
                  </a:rPr>
                  <a:t>Data</a:t>
                </a:r>
              </a:p>
              <a:p>
                <a:pPr algn="ctr" eaLnBrk="0" hangingPunct="0"/>
                <a:r>
                  <a:rPr lang="en-US" altLang="zh-CN" b="0" dirty="0">
                    <a:latin typeface="Times New Roman" panose="02020603050405020304" pitchFamily="18" charset="0"/>
                  </a:rPr>
                  <a:t>Warehouse</a:t>
                </a:r>
              </a:p>
            </p:txBody>
          </p:sp>
          <p:sp>
            <p:nvSpPr>
              <p:cNvPr id="112649" name="Oval 16"/>
              <p:cNvSpPr/>
              <p:nvPr/>
            </p:nvSpPr>
            <p:spPr>
              <a:xfrm>
                <a:off x="4272" y="1114"/>
                <a:ext cx="1240" cy="2248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50" name="AutoShape 17"/>
              <p:cNvSpPr/>
              <p:nvPr/>
            </p:nvSpPr>
            <p:spPr>
              <a:xfrm>
                <a:off x="3504" y="2256"/>
                <a:ext cx="681" cy="472"/>
              </a:xfrm>
              <a:prstGeom prst="rightArrow">
                <a:avLst>
                  <a:gd name="adj1" fmla="val 75009"/>
                  <a:gd name="adj2" fmla="val 60176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2651" name="Group 18"/>
              <p:cNvGrpSpPr/>
              <p:nvPr/>
            </p:nvGrpSpPr>
            <p:grpSpPr>
              <a:xfrm>
                <a:off x="1200" y="1498"/>
                <a:ext cx="774" cy="1384"/>
                <a:chOff x="1238" y="1876"/>
                <a:chExt cx="774" cy="1384"/>
              </a:xfrm>
            </p:grpSpPr>
            <p:sp>
              <p:nvSpPr>
                <p:cNvPr id="112666" name="AutoShape 19"/>
                <p:cNvSpPr/>
                <p:nvPr/>
              </p:nvSpPr>
              <p:spPr>
                <a:xfrm>
                  <a:off x="1252" y="1876"/>
                  <a:ext cx="760" cy="1384"/>
                </a:xfrm>
                <a:prstGeom prst="rightArrow">
                  <a:avLst>
                    <a:gd name="adj1" fmla="val 75009"/>
                    <a:gd name="adj2" fmla="val 50004"/>
                  </a:avLst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667" name="Rectangle 20"/>
                <p:cNvSpPr/>
                <p:nvPr/>
              </p:nvSpPr>
              <p:spPr>
                <a:xfrm>
                  <a:off x="1238" y="2193"/>
                  <a:ext cx="724" cy="7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CN" sz="1800" b="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E</a:t>
                  </a:r>
                  <a:r>
                    <a:rPr lang="en-US" altLang="zh-CN" sz="1800" b="0" dirty="0">
                      <a:latin typeface="Times New Roman" panose="02020603050405020304" pitchFamily="18" charset="0"/>
                    </a:rPr>
                    <a:t>xtract</a:t>
                  </a:r>
                </a:p>
                <a:p>
                  <a:pPr eaLnBrk="0" hangingPunct="0"/>
                  <a:r>
                    <a:rPr lang="en-US" altLang="zh-CN" sz="1800" b="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1800" b="0" dirty="0">
                      <a:latin typeface="Times New Roman" panose="02020603050405020304" pitchFamily="18" charset="0"/>
                    </a:rPr>
                    <a:t>ransform</a:t>
                  </a:r>
                </a:p>
                <a:p>
                  <a:pPr eaLnBrk="0" hangingPunct="0"/>
                  <a:r>
                    <a:rPr lang="en-US" altLang="zh-CN" sz="1800" b="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L</a:t>
                  </a:r>
                  <a:r>
                    <a:rPr lang="en-US" altLang="zh-CN" sz="1800" b="0" dirty="0">
                      <a:latin typeface="Times New Roman" panose="02020603050405020304" pitchFamily="18" charset="0"/>
                    </a:rPr>
                    <a:t>oad</a:t>
                  </a:r>
                </a:p>
                <a:p>
                  <a:pPr eaLnBrk="0" hangingPunct="0"/>
                  <a:r>
                    <a:rPr lang="en-US" altLang="zh-CN" sz="1800" b="0" dirty="0">
                      <a:latin typeface="Times New Roman" panose="02020603050405020304" pitchFamily="18" charset="0"/>
                    </a:rPr>
                    <a:t>Refresh</a:t>
                  </a:r>
                </a:p>
              </p:txBody>
            </p:sp>
          </p:grpSp>
          <p:sp>
            <p:nvSpPr>
              <p:cNvPr id="112652" name="Rectangle 21"/>
              <p:cNvSpPr/>
              <p:nvPr/>
            </p:nvSpPr>
            <p:spPr>
              <a:xfrm>
                <a:off x="3072" y="3754"/>
                <a:ext cx="1200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zh-CN" b="0" dirty="0">
                    <a:latin typeface="Times New Roman" panose="02020603050405020304" pitchFamily="18" charset="0"/>
                  </a:rPr>
                  <a:t>OLAP Engine</a:t>
                </a:r>
              </a:p>
            </p:txBody>
          </p:sp>
          <p:sp>
            <p:nvSpPr>
              <p:cNvPr id="112653" name="Rectangle 22"/>
              <p:cNvSpPr/>
              <p:nvPr/>
            </p:nvSpPr>
            <p:spPr>
              <a:xfrm>
                <a:off x="4464" y="1546"/>
                <a:ext cx="1135" cy="9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dirty="0">
                    <a:solidFill>
                      <a:srgbClr val="CC3399"/>
                    </a:solidFill>
                    <a:latin typeface="Times New Roman" panose="02020603050405020304" pitchFamily="18" charset="0"/>
                  </a:rPr>
                  <a:t>Analysis</a:t>
                </a:r>
              </a:p>
              <a:p>
                <a:pPr eaLnBrk="0" hangingPunct="0"/>
                <a:r>
                  <a:rPr lang="en-US" altLang="zh-CN" dirty="0">
                    <a:solidFill>
                      <a:srgbClr val="CC3399"/>
                    </a:solidFill>
                    <a:latin typeface="Times New Roman" panose="02020603050405020304" pitchFamily="18" charset="0"/>
                  </a:rPr>
                  <a:t>Query</a:t>
                </a:r>
              </a:p>
              <a:p>
                <a:pPr eaLnBrk="0" hangingPunct="0"/>
                <a:r>
                  <a:rPr lang="en-US" altLang="zh-CN" dirty="0">
                    <a:solidFill>
                      <a:srgbClr val="CC3399"/>
                    </a:solidFill>
                    <a:latin typeface="Times New Roman" panose="02020603050405020304" pitchFamily="18" charset="0"/>
                  </a:rPr>
                  <a:t>Reports</a:t>
                </a:r>
              </a:p>
              <a:p>
                <a:pPr eaLnBrk="0" hangingPunct="0"/>
                <a:r>
                  <a:rPr lang="en-US" altLang="zh-CN" dirty="0">
                    <a:solidFill>
                      <a:srgbClr val="CC3399"/>
                    </a:solidFill>
                    <a:latin typeface="Times New Roman" panose="02020603050405020304" pitchFamily="18" charset="0"/>
                  </a:rPr>
                  <a:t>Data mining</a:t>
                </a:r>
              </a:p>
            </p:txBody>
          </p:sp>
          <p:sp>
            <p:nvSpPr>
              <p:cNvPr id="112654" name="Rectangle 23"/>
              <p:cNvSpPr/>
              <p:nvPr/>
            </p:nvSpPr>
            <p:spPr>
              <a:xfrm>
                <a:off x="4368" y="3754"/>
                <a:ext cx="1274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b="0" dirty="0">
                    <a:latin typeface="Times New Roman" panose="02020603050405020304" pitchFamily="18" charset="0"/>
                  </a:rPr>
                  <a:t>Front-End Tools</a:t>
                </a:r>
              </a:p>
            </p:txBody>
          </p:sp>
          <p:sp>
            <p:nvSpPr>
              <p:cNvPr id="112655" name="Rectangle 24"/>
              <p:cNvSpPr/>
              <p:nvPr/>
            </p:nvSpPr>
            <p:spPr>
              <a:xfrm>
                <a:off x="3504" y="2304"/>
                <a:ext cx="726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b="0" dirty="0">
                    <a:latin typeface="Times New Roman" panose="02020603050405020304" pitchFamily="18" charset="0"/>
                  </a:rPr>
                  <a:t>Server</a:t>
                </a:r>
              </a:p>
            </p:txBody>
          </p:sp>
          <p:sp>
            <p:nvSpPr>
              <p:cNvPr id="112656" name="AutoShape 25"/>
              <p:cNvSpPr/>
              <p:nvPr/>
            </p:nvSpPr>
            <p:spPr>
              <a:xfrm>
                <a:off x="3696" y="1728"/>
                <a:ext cx="476" cy="428"/>
              </a:xfrm>
              <a:prstGeom prst="cube">
                <a:avLst>
                  <a:gd name="adj" fmla="val 24995"/>
                </a:avLst>
              </a:prstGeom>
              <a:solidFill>
                <a:srgbClr val="FFFF00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57" name="Line 26"/>
              <p:cNvSpPr/>
              <p:nvPr/>
            </p:nvSpPr>
            <p:spPr>
              <a:xfrm flipV="1">
                <a:off x="3216" y="1968"/>
                <a:ext cx="48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58" name="Line 27"/>
              <p:cNvSpPr/>
              <p:nvPr/>
            </p:nvSpPr>
            <p:spPr>
              <a:xfrm>
                <a:off x="1200" y="778"/>
                <a:ext cx="0" cy="26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59" name="Line 28"/>
              <p:cNvSpPr/>
              <p:nvPr/>
            </p:nvSpPr>
            <p:spPr>
              <a:xfrm>
                <a:off x="3408" y="826"/>
                <a:ext cx="0" cy="25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0" name="Line 29"/>
              <p:cNvSpPr/>
              <p:nvPr/>
            </p:nvSpPr>
            <p:spPr>
              <a:xfrm>
                <a:off x="4176" y="826"/>
                <a:ext cx="0" cy="25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1" name="Text Box 30"/>
              <p:cNvSpPr txBox="1"/>
              <p:nvPr/>
            </p:nvSpPr>
            <p:spPr>
              <a:xfrm>
                <a:off x="1632" y="3754"/>
                <a:ext cx="996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zh-CN" b="0" dirty="0">
                    <a:latin typeface="Times New Roman" panose="02020603050405020304" pitchFamily="18" charset="0"/>
                  </a:rPr>
                  <a:t>Data Storage</a:t>
                </a:r>
              </a:p>
            </p:txBody>
          </p:sp>
          <p:sp>
            <p:nvSpPr>
              <p:cNvPr id="112662" name="AutoShape 31"/>
              <p:cNvSpPr/>
              <p:nvPr/>
            </p:nvSpPr>
            <p:spPr>
              <a:xfrm rot="5400000">
                <a:off x="2208" y="2602"/>
                <a:ext cx="96" cy="2016"/>
              </a:xfrm>
              <a:prstGeom prst="rightBrace">
                <a:avLst>
                  <a:gd name="adj1" fmla="val 175000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63" name="AutoShape 32"/>
              <p:cNvSpPr/>
              <p:nvPr/>
            </p:nvSpPr>
            <p:spPr>
              <a:xfrm rot="5400000">
                <a:off x="3768" y="3250"/>
                <a:ext cx="96" cy="720"/>
              </a:xfrm>
              <a:prstGeom prst="rightBrace">
                <a:avLst>
                  <a:gd name="adj1" fmla="val 62500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64" name="AutoShape 33"/>
              <p:cNvSpPr/>
              <p:nvPr/>
            </p:nvSpPr>
            <p:spPr>
              <a:xfrm rot="5400000">
                <a:off x="4872" y="2962"/>
                <a:ext cx="96" cy="1296"/>
              </a:xfrm>
              <a:prstGeom prst="rightBrace">
                <a:avLst>
                  <a:gd name="adj1" fmla="val 112500"/>
                  <a:gd name="adj2" fmla="val 50000"/>
                </a:avLst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665" name="Rectangle 34"/>
              <p:cNvSpPr/>
              <p:nvPr/>
            </p:nvSpPr>
            <p:spPr>
              <a:xfrm>
                <a:off x="3360" y="1018"/>
                <a:ext cx="960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0" hangingPunct="0"/>
                <a:r>
                  <a:rPr lang="en-US" altLang="zh-CN" sz="2000" b="0" dirty="0">
                    <a:latin typeface="Times New Roman" panose="02020603050405020304" pitchFamily="18" charset="0"/>
                  </a:rPr>
                  <a:t>OLAP Server</a:t>
                </a:r>
                <a:endParaRPr lang="en-US" altLang="zh-CN" b="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2644" name="Rectangle 35"/>
          <p:cNvSpPr/>
          <p:nvPr/>
        </p:nvSpPr>
        <p:spPr>
          <a:xfrm>
            <a:off x="1979613" y="5084763"/>
            <a:ext cx="4029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Study of historical trends</a:t>
            </a:r>
          </a:p>
        </p:txBody>
      </p:sp>
    </p:spTree>
    <p:extLst>
      <p:ext uri="{BB962C8B-B14F-4D97-AF65-F5344CB8AC3E}">
        <p14:creationId xmlns:p14="http://schemas.microsoft.com/office/powerpoint/2010/main" val="2026924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基本概念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395536" y="753745"/>
            <a:ext cx="7763228" cy="5350510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数据分析（Data analysis）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：对数据进行统计分析，找出规律特征；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数据挖掘（Data mining）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从大量的数据中区自动地发现隐藏的特征模式，为决策作支撑；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数据仓库（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data warehouse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）：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将来自多个数据源的数据，以统一的模式，集中存储在某个站点上。其特征：历史数据，海量的数据，数据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只添加，只读，无修改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信息提取（Information-Retrieval）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上的无结构文本数据进行提取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收集、整理、加工，形成有用信息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01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数据仓库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19214" y="1049680"/>
            <a:ext cx="9255125" cy="5000625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面向事务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的设计，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数据仓库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面向决策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设计的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一般存储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在线交易数据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数据仓库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存储的一般是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历史数据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 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设计是尽量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避免冗余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数据仓库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在设计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适当引入冗余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 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</a:pP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是为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捕获数据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而设计，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数据仓库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是为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分析数据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而设计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48609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数据仓库</a:t>
            </a:r>
            <a:r>
              <a:rPr lang="zh-CN" sz="4000" dirty="0">
                <a:latin typeface="微软雅黑" panose="020B0503020204020204" charset="-122"/>
                <a:ea typeface="微软雅黑" panose="020B0503020204020204" charset="-122"/>
              </a:rPr>
              <a:t>的开发过程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0" y="1340768"/>
            <a:ext cx="9144000" cy="505904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确定建立数据仓库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要解决的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，明确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主题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下的查询分析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需求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选择数据仓库软件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包括数据库、建模工具、分析工具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数据仓库的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逻辑模型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，在选定的数据仓库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下加以实现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对来自不同数据源的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异构数据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，根据数据模型进行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清洗和转换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，汇聚到数据仓库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数据收集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数据仓库的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分析应用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75004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大数据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54610" y="1225550"/>
            <a:ext cx="9144000" cy="216598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2013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年马云：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大家还没搞清</a:t>
            </a:r>
            <a:r>
              <a:rPr lang="en-US" altLang="x-none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PC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时代的时候，移动互联网来了，还没搞清移动互联网的时候，大数据时代又来了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。” 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华文中宋" panose="02010600040101010101" pitchFamily="2" charset="-122"/>
              </a:rPr>
              <a:t>2014年，若基亚CEO：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华文中宋" panose="02010600040101010101" pitchFamily="2" charset="-122"/>
              </a:rPr>
              <a:t>“我们没有做错什么，但不知为什么，我们出局了。”</a:t>
            </a:r>
            <a:endParaRPr lang="zh-CN" sz="2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512185"/>
            <a:ext cx="9109075" cy="2665730"/>
            <a:chOff x="0" y="3238"/>
            <a:chExt cx="14345" cy="4198"/>
          </a:xfrm>
        </p:grpSpPr>
        <p:sp>
          <p:nvSpPr>
            <p:cNvPr id="4098" name="Text Box 8"/>
            <p:cNvSpPr/>
            <p:nvPr/>
          </p:nvSpPr>
          <p:spPr>
            <a:xfrm>
              <a:off x="0" y="5739"/>
              <a:ext cx="14345" cy="1697"/>
            </a:xfrm>
            <a:prstGeom prst="rect">
              <a:avLst/>
            </a:prstGeom>
            <a:gradFill rotWithShape="1">
              <a:gsLst>
                <a:gs pos="0">
                  <a:srgbClr val="BBE0E3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100000">
                  <a:srgbClr val="BBE0E3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square" tIns="215900" bIns="215900">
              <a:spAutoFit/>
            </a:bodyPr>
            <a:lstStyle/>
            <a:p>
              <a:pPr lvl="0" algn="ctr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2" charset="-122"/>
                </a:rPr>
                <a:t>比特</a:t>
              </a:r>
              <a:r>
                <a:rPr lang="en-US" altLang="x-none" sz="2800" b="1">
                  <a:solidFill>
                    <a:srgbClr val="CC0000"/>
                  </a:solidFill>
                  <a:latin typeface="新宋体" panose="02010609030101010101" charset="-122"/>
                  <a:ea typeface="新宋体" panose="02010609030101010101" charset="-122"/>
                  <a:sym typeface="新宋体" panose="02010609030101010101" charset="-122"/>
                </a:rPr>
                <a:t>→</a:t>
              </a:r>
              <a:r>
                <a:rPr lang="zh-CN" altLang="en-US" sz="28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2" charset="-122"/>
                </a:rPr>
                <a:t>字节</a:t>
              </a:r>
              <a:r>
                <a:rPr lang="en-US" altLang="x-none" sz="2800" b="1">
                  <a:solidFill>
                    <a:srgbClr val="CC0000"/>
                  </a:solidFill>
                  <a:latin typeface="新宋体" panose="02010609030101010101" charset="-122"/>
                  <a:ea typeface="新宋体" panose="02010609030101010101" charset="-122"/>
                  <a:sym typeface="新宋体" panose="02010609030101010101" charset="-122"/>
                </a:rPr>
                <a:t>→</a:t>
              </a:r>
              <a:r>
                <a:rPr lang="zh-CN" altLang="en-US" sz="28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2" charset="-122"/>
                </a:rPr>
                <a:t>文件系统</a:t>
              </a:r>
              <a:r>
                <a:rPr lang="en-US" altLang="x-none" sz="2800" b="1">
                  <a:solidFill>
                    <a:srgbClr val="CC0000"/>
                  </a:solidFill>
                  <a:latin typeface="新宋体" panose="02010609030101010101" charset="-122"/>
                  <a:ea typeface="新宋体" panose="02010609030101010101" charset="-122"/>
                  <a:sym typeface="新宋体" panose="02010609030101010101" charset="-122"/>
                </a:rPr>
                <a:t>→</a:t>
              </a:r>
              <a:r>
                <a:rPr lang="zh-CN" altLang="en-US" sz="28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2" charset="-122"/>
                </a:rPr>
                <a:t>数据库</a:t>
              </a:r>
              <a:r>
                <a:rPr lang="en-US" altLang="x-none" sz="2800" b="1">
                  <a:solidFill>
                    <a:srgbClr val="CC0000"/>
                  </a:solidFill>
                  <a:latin typeface="新宋体" panose="02010609030101010101" charset="-122"/>
                  <a:ea typeface="新宋体" panose="02010609030101010101" charset="-122"/>
                  <a:sym typeface="新宋体" panose="02010609030101010101" charset="-122"/>
                </a:rPr>
                <a:t>→</a:t>
              </a:r>
              <a:r>
                <a:rPr lang="zh-CN" altLang="en-US" sz="28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sym typeface="新宋体" panose="02010609030101010101" charset="-122"/>
                </a:rPr>
                <a:t>分布式数据库</a:t>
              </a:r>
              <a:r>
                <a:rPr lang="en-US" altLang="x-none" sz="2800">
                  <a:solidFill>
                    <a:srgbClr val="CC0000"/>
                  </a:solidFill>
                  <a:latin typeface="新宋体" panose="02010609030101010101" charset="-122"/>
                  <a:ea typeface="新宋体" panose="02010609030101010101" charset="-122"/>
                  <a:sym typeface="新宋体" panose="02010609030101010101" charset="-122"/>
                </a:rPr>
                <a:t>→</a:t>
              </a:r>
              <a:r>
                <a:rPr lang="zh-CN" altLang="en-US" sz="28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sym typeface="黑体" panose="02010609060101010101" pitchFamily="2" charset="-122"/>
                </a:rPr>
                <a:t>大数据</a:t>
              </a:r>
              <a:endParaRPr lang="zh-CN" altLang="en-US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106" name="组合 11"/>
            <p:cNvGrpSpPr/>
            <p:nvPr/>
          </p:nvGrpSpPr>
          <p:grpSpPr>
            <a:xfrm>
              <a:off x="193" y="3298"/>
              <a:ext cx="14012" cy="2042"/>
              <a:chOff x="0" y="0"/>
              <a:chExt cx="8898281" cy="1296144"/>
            </a:xfrm>
          </p:grpSpPr>
          <p:sp>
            <p:nvSpPr>
              <p:cNvPr id="4107" name="圆角矩形 10"/>
              <p:cNvSpPr/>
              <p:nvPr/>
            </p:nvSpPr>
            <p:spPr>
              <a:xfrm>
                <a:off x="0" y="0"/>
                <a:ext cx="8898281" cy="1296144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EDEEF6">
                      <a:alpha val="100000"/>
                    </a:srgbClr>
                  </a:gs>
                  <a:gs pos="53000">
                    <a:srgbClr val="D4DEFF">
                      <a:alpha val="100000"/>
                    </a:srgbClr>
                  </a:gs>
                  <a:gs pos="81999">
                    <a:srgbClr val="D4DEFF">
                      <a:alpha val="100000"/>
                    </a:srgbClr>
                  </a:gs>
                  <a:gs pos="100000">
                    <a:srgbClr val="96AB94">
                      <a:alpha val="100000"/>
                    </a:srgbClr>
                  </a:gs>
                </a:gsLst>
                <a:lin ang="18900000" scaled="1"/>
                <a:tileRect/>
              </a:gradFill>
              <a:ln w="9525">
                <a:noFill/>
              </a:ln>
            </p:spPr>
            <p:txBody>
              <a:bodyPr lIns="90000" tIns="46800" rIns="90000" bIns="46800" anchor="ctr" anchorCtr="1"/>
              <a:lstStyle/>
              <a:p>
                <a:pPr lvl="0" eaLnBrk="1" hangingPunct="1"/>
                <a:endParaRPr lang="zh-CN" altLang="en-US">
                  <a:latin typeface="楷体_GB2312" pitchFamily="49" charset="-122"/>
                  <a:ea typeface="楷体_GB2312" pitchFamily="49" charset="-122"/>
                  <a:sym typeface="楷体_GB2312" pitchFamily="49" charset="-122"/>
                </a:endParaRPr>
              </a:p>
            </p:txBody>
          </p:sp>
          <p:sp>
            <p:nvSpPr>
              <p:cNvPr id="4108" name="矩形 1"/>
              <p:cNvSpPr/>
              <p:nvPr/>
            </p:nvSpPr>
            <p:spPr>
              <a:xfrm>
                <a:off x="3345534" y="659646"/>
                <a:ext cx="800219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符号</a:t>
                </a:r>
              </a:p>
            </p:txBody>
          </p:sp>
          <p:sp>
            <p:nvSpPr>
              <p:cNvPr id="4109" name="直接箭头连接符 3"/>
              <p:cNvSpPr/>
              <p:nvPr/>
            </p:nvSpPr>
            <p:spPr>
              <a:xfrm>
                <a:off x="574381" y="907076"/>
                <a:ext cx="1029908" cy="1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" name="矩形 12"/>
              <p:cNvSpPr/>
              <p:nvPr/>
            </p:nvSpPr>
            <p:spPr>
              <a:xfrm>
                <a:off x="30424" y="690757"/>
                <a:ext cx="92691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lvl="0"/>
                <a:r>
                  <a:rPr lang="en-US" altLang="x-none" sz="2400" b="1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01</a:t>
                </a:r>
                <a:endParaRPr lang="zh-CN" altLang="en-US" sz="2400" b="1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111" name="矩形 14"/>
              <p:cNvSpPr/>
              <p:nvPr/>
            </p:nvSpPr>
            <p:spPr>
              <a:xfrm>
                <a:off x="2478342" y="106197"/>
                <a:ext cx="697627" cy="40011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dirty="0">
                    <a:solidFill>
                      <a:srgbClr val="CC0099"/>
                    </a:solidFill>
                    <a:latin typeface="黑体" panose="02010609060101010101" pitchFamily="2" charset="-122"/>
                    <a:ea typeface="黑体" panose="02010609060101010101" pitchFamily="2" charset="-122"/>
                    <a:sym typeface="黑体" panose="02010609060101010101" pitchFamily="2" charset="-122"/>
                  </a:rPr>
                  <a:t>编码</a:t>
                </a:r>
                <a:endParaRPr lang="zh-CN" altLang="en-US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4112" name="矩形 15"/>
              <p:cNvSpPr/>
              <p:nvPr/>
            </p:nvSpPr>
            <p:spPr>
              <a:xfrm>
                <a:off x="8098062" y="641883"/>
                <a:ext cx="800219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信息</a:t>
                </a:r>
              </a:p>
            </p:txBody>
          </p:sp>
          <p:sp>
            <p:nvSpPr>
              <p:cNvPr id="4113" name="矩形 16"/>
              <p:cNvSpPr/>
              <p:nvPr/>
            </p:nvSpPr>
            <p:spPr>
              <a:xfrm>
                <a:off x="5130005" y="658855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词</a:t>
                </a:r>
              </a:p>
            </p:txBody>
          </p:sp>
          <p:sp>
            <p:nvSpPr>
              <p:cNvPr id="4114" name="矩形 17"/>
              <p:cNvSpPr/>
              <p:nvPr/>
            </p:nvSpPr>
            <p:spPr>
              <a:xfrm>
                <a:off x="6570165" y="648072"/>
                <a:ext cx="492443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句</a:t>
                </a:r>
              </a:p>
            </p:txBody>
          </p:sp>
          <p:sp>
            <p:nvSpPr>
              <p:cNvPr id="4115" name="矩形 18"/>
              <p:cNvSpPr/>
              <p:nvPr/>
            </p:nvSpPr>
            <p:spPr>
              <a:xfrm>
                <a:off x="7048526" y="103946"/>
                <a:ext cx="697627" cy="40011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dirty="0">
                    <a:solidFill>
                      <a:srgbClr val="CC0099"/>
                    </a:solidFill>
                    <a:latin typeface="黑体" panose="02010609060101010101" pitchFamily="2" charset="-122"/>
                    <a:ea typeface="黑体" panose="02010609060101010101" pitchFamily="2" charset="-122"/>
                    <a:sym typeface="黑体" panose="02010609060101010101" pitchFamily="2" charset="-122"/>
                  </a:rPr>
                  <a:t>语义</a:t>
                </a:r>
              </a:p>
            </p:txBody>
          </p:sp>
          <p:sp>
            <p:nvSpPr>
              <p:cNvPr id="4116" name="矩形 19"/>
              <p:cNvSpPr/>
              <p:nvPr/>
            </p:nvSpPr>
            <p:spPr>
              <a:xfrm>
                <a:off x="1575261" y="666974"/>
                <a:ext cx="800219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字节</a:t>
                </a:r>
              </a:p>
            </p:txBody>
          </p:sp>
          <p:sp>
            <p:nvSpPr>
              <p:cNvPr id="4117" name="直接箭头连接符 21"/>
              <p:cNvSpPr/>
              <p:nvPr/>
            </p:nvSpPr>
            <p:spPr>
              <a:xfrm>
                <a:off x="2312201" y="901232"/>
                <a:ext cx="1029908" cy="1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8" name="直接箭头连接符 22"/>
              <p:cNvSpPr/>
              <p:nvPr/>
            </p:nvSpPr>
            <p:spPr>
              <a:xfrm>
                <a:off x="4109389" y="886718"/>
                <a:ext cx="1029908" cy="1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9" name="直接箭头连接符 23"/>
              <p:cNvSpPr/>
              <p:nvPr/>
            </p:nvSpPr>
            <p:spPr>
              <a:xfrm>
                <a:off x="5557932" y="867256"/>
                <a:ext cx="1029908" cy="1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0" name="直接箭头连接符 24"/>
              <p:cNvSpPr/>
              <p:nvPr/>
            </p:nvSpPr>
            <p:spPr>
              <a:xfrm>
                <a:off x="7027264" y="888368"/>
                <a:ext cx="1029908" cy="1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1" name="矩形 25"/>
              <p:cNvSpPr/>
              <p:nvPr/>
            </p:nvSpPr>
            <p:spPr>
              <a:xfrm>
                <a:off x="5642453" y="97418"/>
                <a:ext cx="697627" cy="40011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dirty="0">
                    <a:solidFill>
                      <a:srgbClr val="CC0099"/>
                    </a:solidFill>
                    <a:latin typeface="黑体" panose="02010609060101010101" pitchFamily="2" charset="-122"/>
                    <a:ea typeface="黑体" panose="02010609060101010101" pitchFamily="2" charset="-122"/>
                    <a:sym typeface="黑体" panose="02010609060101010101" pitchFamily="2" charset="-122"/>
                  </a:rPr>
                  <a:t>语法</a:t>
                </a:r>
              </a:p>
            </p:txBody>
          </p:sp>
          <p:sp>
            <p:nvSpPr>
              <p:cNvPr id="4122" name="矩形 27"/>
              <p:cNvSpPr/>
              <p:nvPr/>
            </p:nvSpPr>
            <p:spPr>
              <a:xfrm>
                <a:off x="4275529" y="112776"/>
                <a:ext cx="697627" cy="40011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dirty="0">
                    <a:solidFill>
                      <a:srgbClr val="CC0099"/>
                    </a:solidFill>
                    <a:latin typeface="黑体" panose="02010609060101010101" pitchFamily="2" charset="-122"/>
                    <a:ea typeface="黑体" panose="02010609060101010101" pitchFamily="2" charset="-122"/>
                    <a:sym typeface="黑体" panose="02010609060101010101" pitchFamily="2" charset="-122"/>
                  </a:rPr>
                  <a:t>组合</a:t>
                </a:r>
              </a:p>
            </p:txBody>
          </p:sp>
          <p:sp>
            <p:nvSpPr>
              <p:cNvPr id="4123" name="矩形 28"/>
              <p:cNvSpPr/>
              <p:nvPr/>
            </p:nvSpPr>
            <p:spPr>
              <a:xfrm>
                <a:off x="637021" y="111932"/>
                <a:ext cx="954107" cy="40011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dirty="0">
                    <a:solidFill>
                      <a:srgbClr val="CC0099"/>
                    </a:solidFill>
                    <a:latin typeface="黑体" panose="02010609060101010101" pitchFamily="2" charset="-122"/>
                    <a:ea typeface="黑体" panose="02010609060101010101" pitchFamily="2" charset="-122"/>
                    <a:sym typeface="黑体" panose="02010609060101010101" pitchFamily="2" charset="-122"/>
                  </a:rPr>
                  <a:t>单元化</a:t>
                </a:r>
              </a:p>
            </p:txBody>
          </p:sp>
          <p:sp>
            <p:nvSpPr>
              <p:cNvPr id="4124" name="直接箭头连接符 9"/>
              <p:cNvSpPr/>
              <p:nvPr/>
            </p:nvSpPr>
            <p:spPr>
              <a:xfrm flipH="1">
                <a:off x="1114074" y="512042"/>
                <a:ext cx="1" cy="374676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5" name="直接箭头连接符 33"/>
              <p:cNvSpPr/>
              <p:nvPr/>
            </p:nvSpPr>
            <p:spPr>
              <a:xfrm flipH="1">
                <a:off x="2827154" y="519988"/>
                <a:ext cx="1" cy="374676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6" name="直接箭头连接符 34"/>
              <p:cNvSpPr/>
              <p:nvPr/>
            </p:nvSpPr>
            <p:spPr>
              <a:xfrm flipH="1">
                <a:off x="4622103" y="512553"/>
                <a:ext cx="1" cy="374676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7" name="直接箭头连接符 35"/>
              <p:cNvSpPr/>
              <p:nvPr/>
            </p:nvSpPr>
            <p:spPr>
              <a:xfrm flipH="1">
                <a:off x="6013233" y="506159"/>
                <a:ext cx="1" cy="374676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8" name="直接箭头连接符 36"/>
              <p:cNvSpPr/>
              <p:nvPr/>
            </p:nvSpPr>
            <p:spPr>
              <a:xfrm flipH="1">
                <a:off x="7397339" y="532399"/>
                <a:ext cx="1" cy="374676"/>
              </a:xfrm>
              <a:prstGeom prst="straightConnector1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29" name="圆角矩形 4"/>
            <p:cNvSpPr/>
            <p:nvPr/>
          </p:nvSpPr>
          <p:spPr>
            <a:xfrm>
              <a:off x="8945" y="3238"/>
              <a:ext cx="5260" cy="2102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ctr" anchorCtr="1"/>
            <a:lstStyle/>
            <a:p>
              <a:pPr lvl="0" eaLnBrk="1" hangingPunct="1"/>
              <a:endParaRPr lang="zh-CN" altLang="en-US">
                <a:latin typeface="楷体_GB2312" pitchFamily="49" charset="-122"/>
                <a:ea typeface="楷体_GB2312" pitchFamily="49" charset="-122"/>
                <a:sym typeface="楷体_GB2312" pitchFamily="49" charset="-122"/>
              </a:endParaRPr>
            </a:p>
          </p:txBody>
        </p:sp>
        <p:sp>
          <p:nvSpPr>
            <p:cNvPr id="4130" name="TextBox 5"/>
            <p:cNvSpPr/>
            <p:nvPr/>
          </p:nvSpPr>
          <p:spPr>
            <a:xfrm>
              <a:off x="9015" y="4708"/>
              <a:ext cx="1260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领域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12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大数据的本质</a:t>
            </a:r>
            <a:endParaRPr lang="zh-CN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179512" y="1352627"/>
            <a:ext cx="8316416" cy="4152746"/>
          </a:xfrm>
        </p:spPr>
        <p:txBody>
          <a:bodyPr/>
          <a:lstStyle/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对于大规模生产，</a:t>
            </a: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</a:rPr>
              <a:t>工厂到底建在哪里合适？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以往，以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工厂为中心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，工厂是建在有利于生产的地方，然后</a:t>
            </a: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</a:rPr>
              <a:t>把原材料</a:t>
            </a:r>
            <a:r>
              <a:rPr 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从产地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运输到</a:t>
            </a:r>
            <a:r>
              <a:rPr 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工厂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原材料的规模变得很大时，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运输变成了瓶颈问题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：运输能力不够，供不应求，导致工厂的设备空转浪费，生产力没有发挥出来；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把工厂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搬到</a:t>
            </a:r>
            <a:r>
              <a:rPr 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原材料产地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algn="l"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同样地，当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数据量大，对其进行加工分析处理，如果结果数据的量远远小于原始数据的量时，那么就把处理程序搬到数据的附近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旁边，这样就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省去了数据运输的问题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2826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123950" y="0"/>
            <a:ext cx="8020050" cy="8382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大数据的本质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把工厂</a:t>
            </a:r>
            <a:r>
              <a:rPr 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搬到</a:t>
            </a:r>
            <a:r>
              <a:rPr 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原材料产地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0" y="1315720"/>
            <a:ext cx="9144635" cy="473583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把工厂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搬到</a:t>
            </a:r>
            <a:r>
              <a:rPr 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原材料产地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，带来了一系列问题：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在原材料产地，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有建工厂和生产的基本条件吗？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例如，有足够的水、电气、吗？能找到高素质的工人吗？生活基础设施能满足要求吗？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当地法规允许吗？污染排放、噪音、辐射等方面，是否会影响本地？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是否与本地习俗冲突？是否会受到本地欢迎？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工厂分散之后，彼此之间要协同交互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：协同产生全局结果，；迭代加工。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97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405505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822325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>
          <a:xfrm>
            <a:off x="284480" y="1526540"/>
            <a:ext cx="8867140" cy="513715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对象数据库、对象关系数据库；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NoSQL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分布式数据库；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云数据库；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大数据处理；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数据仓库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(Warehouse)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、集市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(Mart)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、数据分析与挖掘；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123950" y="0"/>
            <a:ext cx="8020050" cy="8382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把软件</a:t>
            </a:r>
            <a:r>
              <a:rPr lang="zh-CN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搬到</a:t>
            </a:r>
            <a:r>
              <a:rPr 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数据所在地</a:t>
            </a:r>
            <a:r>
              <a:rPr lang="zh-CN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也是如此</a:t>
            </a:r>
            <a:endParaRPr 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-108520" y="1259840"/>
            <a:ext cx="9144635" cy="43383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搬到</a:t>
            </a: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数据所在地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，面临一系列问题：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数据所在地的机器支持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二进制可执行软件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的运行吗？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二进制可执行软件运行所须要的环境，本地能提供吗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</a:p>
          <a:p>
            <a:pPr marL="0" indent="0"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主要问题表现为：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资源冲突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。所须资源不能提供，例如所需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端口号已被其他程序占用，所需文件路径不存在。</a:t>
            </a:r>
          </a:p>
        </p:txBody>
      </p:sp>
    </p:spTree>
    <p:extLst>
      <p:ext uri="{BB962C8B-B14F-4D97-AF65-F5344CB8AC3E}">
        <p14:creationId xmlns:p14="http://schemas.microsoft.com/office/powerpoint/2010/main" val="125282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123950" y="0"/>
            <a:ext cx="8020050" cy="8382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解决之策</a:t>
            </a:r>
            <a:endParaRPr lang="zh-CN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0" y="1713230"/>
            <a:ext cx="9144635" cy="433832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虚拟机；</a:t>
            </a:r>
          </a:p>
          <a:p>
            <a:pPr>
              <a:lnSpc>
                <a:spcPct val="150000"/>
              </a:lnSpc>
              <a:spcBef>
                <a:spcPts val="6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Windows 64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Windows 32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虚拟机，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Linux 32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虚拟机，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Linux64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虚拟机；</a:t>
            </a:r>
          </a:p>
          <a:p>
            <a:pPr>
              <a:lnSpc>
                <a:spcPct val="150000"/>
              </a:lnSpc>
              <a:spcBef>
                <a:spcPts val="6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Linux 32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Windows 32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虚拟机；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6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VMWare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6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Docker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容器；</a:t>
            </a:r>
          </a:p>
        </p:txBody>
      </p:sp>
    </p:spTree>
    <p:extLst>
      <p:ext uri="{BB962C8B-B14F-4D97-AF65-F5344CB8AC3E}">
        <p14:creationId xmlns:p14="http://schemas.microsoft.com/office/powerpoint/2010/main" val="50561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>
          <a:xfrm>
            <a:off x="788670" y="152400"/>
            <a:ext cx="8324850" cy="914400"/>
          </a:xfrm>
        </p:spPr>
        <p:txBody>
          <a:bodyPr anchor="ctr"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大数据的并行处理模型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——Map/Reduce</a:t>
            </a:r>
            <a:endParaRPr lang="zh-CN" sz="32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2180" y="2132330"/>
            <a:ext cx="135953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6655" y="2869565"/>
            <a:ext cx="13595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4210" y="2869565"/>
            <a:ext cx="13595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76190" y="2869565"/>
            <a:ext cx="13595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03745" y="2869565"/>
            <a:ext cx="13595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912620" y="2216744"/>
            <a:ext cx="5927090" cy="640199"/>
            <a:chOff x="3012" y="3386"/>
            <a:chExt cx="9334" cy="2540"/>
          </a:xfrm>
        </p:grpSpPr>
        <p:cxnSp>
          <p:nvCxnSpPr>
            <p:cNvPr id="10" name="直接箭头连接符 9"/>
            <p:cNvCxnSpPr>
              <a:stCxn id="14" idx="2"/>
            </p:cNvCxnSpPr>
            <p:nvPr/>
          </p:nvCxnSpPr>
          <p:spPr>
            <a:xfrm flipH="1">
              <a:off x="3012" y="3386"/>
              <a:ext cx="4239" cy="2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4" idx="2"/>
            </p:cNvCxnSpPr>
            <p:nvPr/>
          </p:nvCxnSpPr>
          <p:spPr>
            <a:xfrm flipH="1">
              <a:off x="6406" y="3386"/>
              <a:ext cx="845" cy="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4" idx="2"/>
            </p:cNvCxnSpPr>
            <p:nvPr/>
          </p:nvCxnSpPr>
          <p:spPr>
            <a:xfrm>
              <a:off x="7251" y="3386"/>
              <a:ext cx="1844" cy="2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4" idx="2"/>
            </p:cNvCxnSpPr>
            <p:nvPr/>
          </p:nvCxnSpPr>
          <p:spPr>
            <a:xfrm>
              <a:off x="7251" y="3386"/>
              <a:ext cx="5095" cy="2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924300" y="1631950"/>
            <a:ext cx="1359535" cy="58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79705" tIns="107950" rIns="179705" bIns="107950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调度者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835" y="5012690"/>
            <a:ext cx="8910320" cy="1685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例子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 </a:t>
            </a:r>
            <a:r>
              <a:rPr lang="en-US" altLang="zh-CN" b="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scala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语言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textFile</a:t>
            </a:r>
            <a:r>
              <a:rPr 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("</a:t>
            </a:r>
            <a:r>
              <a:rPr lang="en-US" b="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hdfs</a:t>
            </a:r>
            <a:r>
              <a:rPr 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:/ data/ document.txt").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flatMap</a:t>
            </a:r>
            <a:r>
              <a:rPr 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(_.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split</a:t>
            </a:r>
            <a:r>
              <a:rPr 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(" ")).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</a:t>
            </a:r>
            <a:r>
              <a:rPr 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((_,1)).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reduceByKey</a:t>
            </a:r>
            <a:r>
              <a:rPr 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(_ + _).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collect</a:t>
            </a:r>
            <a:r>
              <a:rPr 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()</a:t>
            </a:r>
            <a:endParaRPr lang="en-US" altLang="en-US" b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56740" y="3315348"/>
            <a:ext cx="5847715" cy="842593"/>
            <a:chOff x="3016" y="3293"/>
            <a:chExt cx="9209" cy="3343"/>
          </a:xfrm>
        </p:grpSpPr>
        <p:cxnSp>
          <p:nvCxnSpPr>
            <p:cNvPr id="18" name="直接箭头连接符 17"/>
            <p:cNvCxnSpPr>
              <a:stCxn id="3" idx="2"/>
            </p:cNvCxnSpPr>
            <p:nvPr/>
          </p:nvCxnSpPr>
          <p:spPr>
            <a:xfrm>
              <a:off x="3016" y="3351"/>
              <a:ext cx="4025" cy="3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520" y="3293"/>
              <a:ext cx="624" cy="3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2"/>
            </p:cNvCxnSpPr>
            <p:nvPr/>
          </p:nvCxnSpPr>
          <p:spPr>
            <a:xfrm flipH="1">
              <a:off x="7292" y="3351"/>
              <a:ext cx="1865" cy="3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7519" y="3457"/>
              <a:ext cx="4706" cy="3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3851910" y="4142105"/>
            <a:ext cx="1359535" cy="58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79705" tIns="107950" rIns="179705" bIns="107950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汇总者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372225" y="3789045"/>
            <a:ext cx="135953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57909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>
          <a:xfrm>
            <a:off x="788670" y="152400"/>
            <a:ext cx="8324850" cy="914400"/>
          </a:xfrm>
        </p:spPr>
        <p:txBody>
          <a:bodyPr anchor="ctr"/>
          <a:lstStyle/>
          <a:p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Hadoop= HDFS+YARN+Map/Reduce      </a:t>
            </a:r>
            <a:r>
              <a:rPr 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60620" y="1814195"/>
            <a:ext cx="13595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元数据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6665" y="3763010"/>
            <a:ext cx="13595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84220" y="3763010"/>
            <a:ext cx="13595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56200" y="3763010"/>
            <a:ext cx="13595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83755" y="3763010"/>
            <a:ext cx="13595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成员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795" y="1277620"/>
            <a:ext cx="2759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ResourceManager</a:t>
            </a:r>
            <a:endParaRPr lang="en-US" altLang="en-US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" y="1737995"/>
            <a:ext cx="19431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NameNode</a:t>
            </a:r>
            <a:endParaRPr lang="en-US" altLang="en-US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685" y="4504055"/>
            <a:ext cx="2759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NodeManager</a:t>
            </a:r>
            <a:endParaRPr lang="en-US" altLang="en-US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685" y="4964430"/>
            <a:ext cx="2759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DataNode</a:t>
            </a:r>
            <a:endParaRPr lang="en-US" altLang="en-US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" name="直接箭头连接符 9"/>
          <p:cNvCxnSpPr>
            <a:stCxn id="14" idx="2"/>
          </p:cNvCxnSpPr>
          <p:nvPr/>
        </p:nvCxnSpPr>
        <p:spPr>
          <a:xfrm flipH="1">
            <a:off x="1965960" y="2260600"/>
            <a:ext cx="2169160" cy="150241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140200" y="2274570"/>
            <a:ext cx="5080" cy="151447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145280" y="2274570"/>
            <a:ext cx="1630045" cy="148844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145280" y="2274570"/>
            <a:ext cx="3694430" cy="148844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455035" y="1675765"/>
            <a:ext cx="1359535" cy="58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79705" tIns="107950" rIns="179705" bIns="107950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管理者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685" y="5576570"/>
            <a:ext cx="8910320" cy="11988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sc.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textFile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("hdfs:/ data/ document.txt").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flatMap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(_.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split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(" ")).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map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((_,1)).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reduceByKey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(_ + _).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collect</a:t>
            </a:r>
            <a:r>
              <a:rPr lang="en-US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()</a:t>
            </a:r>
            <a:endParaRPr lang="en-US" altLang="en-US" b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84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798E3B-B7BB-4BA5-B668-8625EF74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9974"/>
            <a:ext cx="1927966" cy="6843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81C4A9-A274-4770-A9A3-36D741EC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3" y="60885"/>
            <a:ext cx="1560513" cy="7824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F9B55B-1D15-4063-9976-FBE9DF266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34" y="60885"/>
            <a:ext cx="1294023" cy="11478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387100-077E-4F36-BCA5-AA790D370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43" y="1107571"/>
            <a:ext cx="7451616" cy="52982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059F76-F9B4-4151-BDDC-E3C473CB1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0"/>
            <a:ext cx="857060" cy="10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1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标题 243713"/>
          <p:cNvSpPr>
            <a:spLocks noGrp="1"/>
          </p:cNvSpPr>
          <p:nvPr>
            <p:ph type="title"/>
          </p:nvPr>
        </p:nvSpPr>
        <p:spPr>
          <a:xfrm>
            <a:off x="1106488" y="136525"/>
            <a:ext cx="7561262" cy="944563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分布式数据库</a:t>
            </a:r>
          </a:p>
        </p:txBody>
      </p:sp>
      <p:sp>
        <p:nvSpPr>
          <p:cNvPr id="243715" name="直接连接符 243714"/>
          <p:cNvSpPr/>
          <p:nvPr/>
        </p:nvSpPr>
        <p:spPr>
          <a:xfrm>
            <a:off x="2987675" y="2492375"/>
            <a:ext cx="6477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716" name="文本框 243715"/>
          <p:cNvSpPr txBox="1"/>
          <p:nvPr/>
        </p:nvSpPr>
        <p:spPr>
          <a:xfrm>
            <a:off x="496570" y="4572000"/>
            <a:ext cx="76758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同构系统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 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异构系统，自治系统，邦联系统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</a:t>
            </a:r>
          </a:p>
          <a:p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实现信息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资源共享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提高数据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处理性能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实现容错，保证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可用性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实现数据操作的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简单性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  <p:sp>
        <p:nvSpPr>
          <p:cNvPr id="243717" name="文本框 243716"/>
          <p:cNvSpPr txBox="1"/>
          <p:nvPr/>
        </p:nvSpPr>
        <p:spPr>
          <a:xfrm>
            <a:off x="3851275" y="2852738"/>
            <a:ext cx="1439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network</a:t>
            </a:r>
          </a:p>
        </p:txBody>
      </p:sp>
      <p:sp>
        <p:nvSpPr>
          <p:cNvPr id="243718" name="直接连接符 243717"/>
          <p:cNvSpPr/>
          <p:nvPr/>
        </p:nvSpPr>
        <p:spPr>
          <a:xfrm flipV="1">
            <a:off x="5867400" y="2349500"/>
            <a:ext cx="649288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719" name="Cloud"/>
          <p:cNvSpPr>
            <a:spLocks noChangeAspect="1" noEditPoints="1"/>
          </p:cNvSpPr>
          <p:nvPr/>
        </p:nvSpPr>
        <p:spPr>
          <a:xfrm>
            <a:off x="3203575" y="2205038"/>
            <a:ext cx="2743200" cy="1838325"/>
          </a:xfrm>
          <a:custGeom>
            <a:avLst/>
            <a:gdLst>
              <a:gd name="txL" fmla="*/ 2977 w 21600"/>
              <a:gd name="txT" fmla="*/ 3262 h 21600"/>
              <a:gd name="txR" fmla="*/ 17087 w 21600"/>
              <a:gd name="txB" fmla="*/ 17337 h 21600"/>
            </a:gdLst>
            <a:ahLst/>
            <a:cxnLst>
              <a:cxn ang="0">
                <a:pos x="67" y="10800"/>
              </a:cxn>
              <a:cxn ang="0">
                <a:pos x="10800" y="21577"/>
              </a:cxn>
              <a:cxn ang="0">
                <a:pos x="21582" y="10800"/>
              </a:cxn>
              <a:cxn ang="0">
                <a:pos x="10800" y="1235"/>
              </a:cxn>
            </a:cxnLst>
            <a:rect l="txL" t="txT" r="txR" b="txB"/>
            <a:pathLst>
              <a:path w="21600" h="21600">
                <a:moveTo>
                  <a:pt x="1950" y="7185"/>
                </a:moveTo>
                <a:arcTo wR="2173" hR="2973" stAng="-5658044" swAng="-9152479"/>
                <a:arcTo wR="2180" hR="2959" stAng="-7692391" swAng="-8804134"/>
                <a:arcTo wR="3860" hR="5272" stAng="-13083100" swAng="-4542201"/>
                <a:arcTo wR="3376" hR="4608" stAng="-13342886" swAng="-6909565"/>
                <a:arcTo wR="2893" hR="3934" stAng="-14721123" swAng="-6840787"/>
                <a:arcTo wR="3388" hR="4610" stAng="-16560266" swAng="-7815448"/>
                <a:arcTo wR="2667" hR="3637" stAng="-19780702" swAng="-6541267"/>
                <a:arcTo wR="2429" hR="3298" stAng="-823813" swAng="-7035291"/>
                <a:arcTo wR="2183" hR="2973" stAng="-2764122" swAng="-5984549"/>
                <a:arcTo wR="2667" hR="3634" stAng="-3248686" swAng="-5397590"/>
                <a:arcTo wR="3377" hR="4595" stAng="-4002053" swAng="-7427288"/>
                <a:close/>
              </a:path>
              <a:path w="21600" h="21600" fill="none">
                <a:moveTo>
                  <a:pt x="1080" y="12690"/>
                </a:moveTo>
                <a:arcTo wR="2173" hR="2973" stAng="-14810523" swAng="-1585507"/>
              </a:path>
              <a:path w="21600" h="21600" fill="none">
                <a:moveTo>
                  <a:pt x="2910" y="17640"/>
                </a:moveTo>
                <a:arcTo wR="2180" hR="2959" stAng="-16496524" swAng="-686848"/>
              </a:path>
              <a:path w="21600" h="21600" fill="none">
                <a:moveTo>
                  <a:pt x="7905" y="18675"/>
                </a:moveTo>
                <a:arcTo wR="3376" hR="4608" stAng="-12498111" swAng="-844775"/>
              </a:path>
              <a:path w="21600" h="21600" fill="none">
                <a:moveTo>
                  <a:pt x="14280" y="18330"/>
                </a:moveTo>
                <a:arcTo wR="3376" hR="4608" stAng="-20252451" swAng="-959849"/>
              </a:path>
              <a:path w="21600" h="21600" fill="none">
                <a:moveTo>
                  <a:pt x="18690" y="15045"/>
                </a:moveTo>
                <a:arcTo wR="2893" hR="3934" stAng="-21561910" swAng="-4255046"/>
              </a:path>
              <a:path w="21600" h="21600" fill="none">
                <a:moveTo>
                  <a:pt x="20175" y="9015"/>
                </a:moveTo>
                <a:arcTo wR="2667" hR="3637" stAng="-18115995" swAng="-1664706"/>
              </a:path>
              <a:path w="21600" h="21600" fill="none">
                <a:moveTo>
                  <a:pt x="19200" y="3345"/>
                </a:moveTo>
                <a:arcTo wR="2429" hR="3298" stAng="-21532436" swAng="-891377"/>
              </a:path>
              <a:path w="21600" h="21600" fill="none">
                <a:moveTo>
                  <a:pt x="14910" y="1170"/>
                </a:moveTo>
                <a:arcTo wR="2429" hR="3298" stAng="-7859104" swAng="-1092014"/>
              </a:path>
              <a:path w="21600" h="21600" fill="none">
                <a:moveTo>
                  <a:pt x="11250" y="1665"/>
                </a:moveTo>
                <a:arcTo wR="2183" hR="2973" stAng="-8748671" swAng="-1061506"/>
              </a:path>
              <a:path w="21600" h="21600" fill="none">
                <a:moveTo>
                  <a:pt x="7650" y="3270"/>
                </a:moveTo>
                <a:arcTo wR="3377" hR="4595" stAng="-3262911" swAng="-739142"/>
              </a:path>
              <a:path w="21600" h="21600" fill="none">
                <a:moveTo>
                  <a:pt x="1950" y="7185"/>
                </a:moveTo>
                <a:arcTo wR="3377" hR="4595" stAng="-11429341" swAng="-711586"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43720" name="computr3"/>
          <p:cNvSpPr>
            <a:spLocks noEditPoints="1"/>
          </p:cNvSpPr>
          <p:nvPr/>
        </p:nvSpPr>
        <p:spPr>
          <a:xfrm>
            <a:off x="1835150" y="1628775"/>
            <a:ext cx="1295400" cy="1008063"/>
          </a:xfrm>
          <a:custGeom>
            <a:avLst/>
            <a:gdLst>
              <a:gd name="txL" fmla="*/ 7811 w 21600"/>
              <a:gd name="txT" fmla="*/ 2584 h 21600"/>
              <a:gd name="txR" fmla="*/ 16359 w 21600"/>
              <a:gd name="txB" fmla="*/ 11764 h 21600"/>
            </a:gdLst>
            <a:ahLst/>
            <a:cxnLst>
              <a:cxn ang="0">
                <a:pos x="0" y="10800"/>
              </a:cxn>
              <a:cxn ang="0">
                <a:pos x="10800" y="0"/>
              </a:cxn>
              <a:cxn ang="0">
                <a:pos x="10800" y="21600"/>
              </a:cxn>
              <a:cxn ang="0">
                <a:pos x="18135" y="10800"/>
              </a:cxn>
            </a:cxnLst>
            <a:rect l="txL" t="txT" r="txR" b="txB"/>
            <a:pathLst>
              <a:path w="21600" h="2160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CC99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721" name="computr2"/>
          <p:cNvSpPr>
            <a:spLocks noEditPoints="1"/>
          </p:cNvSpPr>
          <p:nvPr/>
        </p:nvSpPr>
        <p:spPr>
          <a:xfrm>
            <a:off x="6300788" y="1484313"/>
            <a:ext cx="1223962" cy="1152525"/>
          </a:xfrm>
          <a:custGeom>
            <a:avLst/>
            <a:gdLst>
              <a:gd name="txL" fmla="*/ 6194 w 21600"/>
              <a:gd name="txT" fmla="*/ 1913 h 21600"/>
              <a:gd name="txR" fmla="*/ 15565 w 21600"/>
              <a:gd name="txB" fmla="*/ 9747 h 21600"/>
            </a:gdLst>
            <a:ahLst/>
            <a:cxnLst>
              <a:cxn ang="0">
                <a:pos x="10800" y="0"/>
              </a:cxn>
              <a:cxn ang="0">
                <a:pos x="10800" y="21600"/>
              </a:cxn>
              <a:cxn ang="0">
                <a:pos x="17326" y="0"/>
              </a:cxn>
              <a:cxn ang="0">
                <a:pos x="4274" y="0"/>
              </a:cxn>
              <a:cxn ang="0">
                <a:pos x="4274" y="11631"/>
              </a:cxn>
              <a:cxn ang="0">
                <a:pos x="17326" y="11631"/>
              </a:cxn>
              <a:cxn ang="0">
                <a:pos x="4274" y="5816"/>
              </a:cxn>
              <a:cxn ang="0">
                <a:pos x="17326" y="5816"/>
              </a:cxn>
              <a:cxn ang="0">
                <a:pos x="18828" y="15785"/>
              </a:cxn>
              <a:cxn ang="0">
                <a:pos x="2772" y="15785"/>
              </a:cxn>
            </a:cxnLst>
            <a:rect l="txL" t="txT" r="txR" b="txB"/>
            <a:pathLst>
              <a:path w="21600" h="2160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722" name="computr1"/>
          <p:cNvSpPr>
            <a:spLocks noEditPoints="1"/>
          </p:cNvSpPr>
          <p:nvPr/>
        </p:nvSpPr>
        <p:spPr>
          <a:xfrm>
            <a:off x="6227763" y="3357563"/>
            <a:ext cx="935037" cy="1009650"/>
          </a:xfrm>
          <a:custGeom>
            <a:avLst/>
            <a:gdLst>
              <a:gd name="txL" fmla="*/ 4923 w 21600"/>
              <a:gd name="txT" fmla="*/ 2541 h 21600"/>
              <a:gd name="txR" fmla="*/ 16756 w 21600"/>
              <a:gd name="txB" fmla="*/ 11153 h 21600"/>
            </a:gdLst>
            <a:ahLst/>
            <a:cxnLst>
              <a:cxn ang="0">
                <a:pos x="19535" y="0"/>
              </a:cxn>
              <a:cxn ang="0">
                <a:pos x="10800" y="0"/>
              </a:cxn>
              <a:cxn ang="0">
                <a:pos x="2065" y="0"/>
              </a:cxn>
              <a:cxn ang="0">
                <a:pos x="0" y="15388"/>
              </a:cxn>
              <a:cxn ang="0">
                <a:pos x="0" y="21600"/>
              </a:cxn>
              <a:cxn ang="0">
                <a:pos x="10800" y="21600"/>
              </a:cxn>
              <a:cxn ang="0">
                <a:pos x="21600" y="21600"/>
              </a:cxn>
              <a:cxn ang="0">
                <a:pos x="21600" y="15388"/>
              </a:cxn>
              <a:cxn ang="0">
                <a:pos x="19535" y="13553"/>
              </a:cxn>
              <a:cxn ang="0">
                <a:pos x="2065" y="13553"/>
              </a:cxn>
              <a:cxn ang="0">
                <a:pos x="2065" y="6776"/>
              </a:cxn>
              <a:cxn ang="0">
                <a:pos x="19535" y="6776"/>
              </a:cxn>
              <a:cxn ang="0">
                <a:pos x="0" y="18494"/>
              </a:cxn>
              <a:cxn ang="0">
                <a:pos x="21600" y="18494"/>
              </a:cxn>
            </a:cxnLst>
            <a:rect l="txL" t="txT" r="txR" b="txB"/>
            <a:pathLst>
              <a:path w="21600" h="2160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solidFill>
            <a:srgbClr val="99CC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3723" name="直接连接符 243722"/>
          <p:cNvSpPr/>
          <p:nvPr/>
        </p:nvSpPr>
        <p:spPr>
          <a:xfrm>
            <a:off x="5651500" y="3500438"/>
            <a:ext cx="576263" cy="5762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oval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7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/>
          </p:cNvSpPr>
          <p:nvPr>
            <p:ph type="title"/>
          </p:nvPr>
        </p:nvSpPr>
        <p:spPr>
          <a:xfrm>
            <a:off x="1141095" y="0"/>
            <a:ext cx="8002905" cy="1118235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分布式数据库例子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4930" name="Rectangle 3"/>
          <p:cNvSpPr>
            <a:spLocks noGrp="1"/>
          </p:cNvSpPr>
          <p:nvPr>
            <p:ph idx="1"/>
          </p:nvPr>
        </p:nvSpPr>
        <p:spPr>
          <a:xfrm>
            <a:off x="3683635" y="1411605"/>
            <a:ext cx="5360670" cy="5446395"/>
          </a:xfrm>
          <a:ln>
            <a:solidFill>
              <a:schemeClr val="accent1"/>
            </a:solidFill>
          </a:ln>
        </p:spPr>
        <p:txBody>
          <a:bodyPr wrap="square" lIns="91440" tIns="45720" rIns="91440" bIns="45720" anchor="t"/>
          <a:lstStyle/>
          <a:p>
            <a:pPr marL="0" indent="0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l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sz="24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转账事务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update account set balance =balance +1000 where cno ='A1';</a:t>
            </a:r>
          </a:p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update account set balance =balance -1000 where cno ='A4'; </a:t>
            </a:r>
          </a:p>
          <a:p>
            <a:pPr marL="0" indent="0" algn="l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None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indent="0" algn="l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两个子事务：</a:t>
            </a:r>
          </a:p>
          <a:p>
            <a:pPr marL="0" indent="0" algn="l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数据库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</a:p>
          <a:p>
            <a:pPr marL="0" lvl="1" indent="0" algn="l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update account set balance =balance +1000 where cno ='A1';</a:t>
            </a:r>
          </a:p>
          <a:p>
            <a:pPr marL="0" indent="0" algn="l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l"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数据库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</a:p>
          <a:p>
            <a:pPr marL="0" lvl="1" indent="0" algn="l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None/>
            </a:pP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update account set balance =balance -1000 where cno ='A4';</a:t>
            </a:r>
          </a:p>
          <a:p>
            <a:pPr marL="0" indent="0" algn="l" eaLnBrk="1" hangingPunct="1"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l"/>
            </a:pPr>
            <a:endParaRPr lang="zh-CN" altLang="en-US" sz="2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780" y="1732280"/>
            <a:ext cx="3470910" cy="4601210"/>
            <a:chOff x="732" y="2494"/>
            <a:chExt cx="5466" cy="7246"/>
          </a:xfrm>
        </p:grpSpPr>
        <p:grpSp>
          <p:nvGrpSpPr>
            <p:cNvPr id="12" name="组合 11"/>
            <p:cNvGrpSpPr/>
            <p:nvPr/>
          </p:nvGrpSpPr>
          <p:grpSpPr>
            <a:xfrm>
              <a:off x="732" y="3911"/>
              <a:ext cx="5466" cy="5829"/>
              <a:chOff x="732" y="3911"/>
              <a:chExt cx="5466" cy="5829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944" y="3911"/>
                <a:ext cx="3292" cy="1729"/>
              </a:xfrm>
              <a:prstGeom prst="rect">
                <a:avLst/>
              </a:prstGeom>
              <a:noFill/>
              <a:ln w="53975" cmpd="dbl">
                <a:solidFill>
                  <a:srgbClr val="0001FF"/>
                </a:solidFill>
                <a:prstDash val="solid"/>
              </a:ln>
            </p:spPr>
            <p:txBody>
              <a:bodyPr wrap="square" tIns="179705" bIns="179705" rtlCol="0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协调者</a:t>
                </a:r>
                <a:r>
                  <a:rPr lang="en-US" altLang="zh-CN" b="1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DDBMS</a:t>
                </a: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732" y="8011"/>
                <a:ext cx="2045" cy="1729"/>
              </a:xfrm>
              <a:prstGeom prst="rect">
                <a:avLst/>
              </a:prstGeom>
              <a:noFill/>
              <a:ln w="53975" cmpd="dbl">
                <a:solidFill>
                  <a:srgbClr val="FF0000"/>
                </a:solidFill>
                <a:prstDash val="solid"/>
              </a:ln>
            </p:spPr>
            <p:txBody>
              <a:bodyPr wrap="square" tIns="179705" bIns="179705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FF"/>
                    </a:solidFill>
                    <a:sym typeface="+mn-ea"/>
                  </a:rPr>
                  <a:t>DBMS</a:t>
                </a:r>
                <a:endParaRPr lang="en-US" altLang="zh-CN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b="1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DB1</a:t>
                </a: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3683" y="7965"/>
                <a:ext cx="2515" cy="1729"/>
              </a:xfrm>
              <a:prstGeom prst="rect">
                <a:avLst/>
              </a:prstGeom>
              <a:noFill/>
              <a:ln w="53975" cmpd="dbl">
                <a:solidFill>
                  <a:srgbClr val="FF0000"/>
                </a:solidFill>
                <a:prstDash val="solid"/>
              </a:ln>
            </p:spPr>
            <p:txBody>
              <a:bodyPr wrap="square" tIns="179705" bIns="179705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0000FF"/>
                    </a:solidFill>
                    <a:sym typeface="+mn-ea"/>
                  </a:rPr>
                  <a:t>DBMS</a:t>
                </a:r>
                <a:endParaRPr lang="en-US" altLang="zh-CN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b="1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DB2</a:t>
                </a:r>
              </a:p>
            </p:txBody>
          </p:sp>
          <p:cxnSp>
            <p:nvCxnSpPr>
              <p:cNvPr id="6" name="直接连接符 5"/>
              <p:cNvCxnSpPr/>
              <p:nvPr/>
            </p:nvCxnSpPr>
            <p:spPr>
              <a:xfrm>
                <a:off x="2378" y="6831"/>
                <a:ext cx="2551" cy="0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2378" y="6831"/>
                <a:ext cx="0" cy="1134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" name="直接连接符 7"/>
              <p:cNvCxnSpPr/>
              <p:nvPr/>
            </p:nvCxnSpPr>
            <p:spPr>
              <a:xfrm flipH="1">
                <a:off x="4941" y="6831"/>
                <a:ext cx="0" cy="1134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" name="直接连接符 9"/>
              <p:cNvCxnSpPr/>
              <p:nvPr/>
            </p:nvCxnSpPr>
            <p:spPr>
              <a:xfrm>
                <a:off x="3683" y="5640"/>
                <a:ext cx="0" cy="1191"/>
              </a:xfrm>
              <a:prstGeom prst="line">
                <a:avLst/>
              </a:prstGeom>
              <a:solidFill>
                <a:schemeClr val="accent1"/>
              </a:solidFill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" name="直接箭头连接符 4"/>
            <p:cNvCxnSpPr/>
            <p:nvPr/>
          </p:nvCxnSpPr>
          <p:spPr>
            <a:xfrm flipH="1">
              <a:off x="2999" y="2494"/>
              <a:ext cx="0" cy="1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9" name="直接箭头连接符 8"/>
            <p:cNvCxnSpPr/>
            <p:nvPr/>
          </p:nvCxnSpPr>
          <p:spPr>
            <a:xfrm flipV="1">
              <a:off x="4648" y="2494"/>
              <a:ext cx="28" cy="14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1" name="文本框 10"/>
            <p:cNvSpPr txBox="1"/>
            <p:nvPr/>
          </p:nvSpPr>
          <p:spPr>
            <a:xfrm>
              <a:off x="2999" y="2494"/>
              <a:ext cx="12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SQL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76" y="2494"/>
              <a:ext cx="125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结果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79705" y="448627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SQL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682875" y="448627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82844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标题 244737"/>
          <p:cNvSpPr>
            <a:spLocks noGrp="1"/>
          </p:cNvSpPr>
          <p:nvPr>
            <p:ph type="title"/>
          </p:nvPr>
        </p:nvSpPr>
        <p:spPr>
          <a:xfrm>
            <a:off x="1524000" y="0"/>
            <a:ext cx="7315200" cy="11430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Distributed DBMS</a:t>
            </a:r>
          </a:p>
        </p:txBody>
      </p:sp>
      <p:sp>
        <p:nvSpPr>
          <p:cNvPr id="244739" name="文本框 244738"/>
          <p:cNvSpPr txBox="1"/>
          <p:nvPr/>
        </p:nvSpPr>
        <p:spPr>
          <a:xfrm>
            <a:off x="381000" y="4160838"/>
            <a:ext cx="2339975" cy="119697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>
            <a:spAutoFit/>
          </a:bodyPr>
          <a:lstStyle/>
          <a:p>
            <a:pPr algn="ctr"/>
            <a:r>
              <a:rPr lang="zh-CN" altLang="en-US" b="0" dirty="0">
                <a:latin typeface="Times New Roman" panose="02020603050405020304" pitchFamily="18" charset="0"/>
              </a:rPr>
              <a:t>正确性；</a:t>
            </a:r>
          </a:p>
          <a:p>
            <a:pPr algn="ctr"/>
            <a:r>
              <a:rPr lang="zh-CN" altLang="en-US" b="0" dirty="0">
                <a:latin typeface="Times New Roman" panose="02020603050405020304" pitchFamily="18" charset="0"/>
              </a:rPr>
              <a:t>性能；</a:t>
            </a:r>
          </a:p>
          <a:p>
            <a:pPr algn="ctr"/>
            <a:r>
              <a:rPr lang="zh-CN" altLang="en-US" b="0" dirty="0">
                <a:latin typeface="Times New Roman" panose="02020603050405020304" pitchFamily="18" charset="0"/>
              </a:rPr>
              <a:t>简单性；</a:t>
            </a:r>
          </a:p>
        </p:txBody>
      </p:sp>
      <p:sp>
        <p:nvSpPr>
          <p:cNvPr id="244740" name="文本框 244739"/>
          <p:cNvSpPr txBox="1"/>
          <p:nvPr/>
        </p:nvSpPr>
        <p:spPr>
          <a:xfrm>
            <a:off x="381000" y="5410200"/>
            <a:ext cx="2339975" cy="528638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>
                <a:latin typeface="Times New Roman" panose="02020603050405020304" pitchFamily="18" charset="0"/>
              </a:rPr>
              <a:t>操作系统</a:t>
            </a:r>
          </a:p>
        </p:txBody>
      </p:sp>
      <p:sp>
        <p:nvSpPr>
          <p:cNvPr id="244741" name="文本框 244740"/>
          <p:cNvSpPr txBox="1"/>
          <p:nvPr/>
        </p:nvSpPr>
        <p:spPr>
          <a:xfrm>
            <a:off x="5215255" y="1752600"/>
            <a:ext cx="1920875" cy="156845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Schema;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Connection;</a:t>
            </a:r>
          </a:p>
          <a:p>
            <a:pPr algn="l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Fragments;</a:t>
            </a:r>
          </a:p>
          <a:p>
            <a:pPr algn="l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Replica;</a:t>
            </a:r>
          </a:p>
        </p:txBody>
      </p:sp>
      <p:sp>
        <p:nvSpPr>
          <p:cNvPr id="244742" name="文本框 244741"/>
          <p:cNvSpPr txBox="1"/>
          <p:nvPr/>
        </p:nvSpPr>
        <p:spPr>
          <a:xfrm>
            <a:off x="2743200" y="1739900"/>
            <a:ext cx="2011680" cy="156845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</a:rPr>
              <a:t>增强性能；</a:t>
            </a:r>
          </a:p>
          <a:p>
            <a:r>
              <a:rPr lang="zh-CN" altLang="en-US" b="0" dirty="0">
                <a:latin typeface="Times New Roman" panose="02020603050405020304" pitchFamily="18" charset="0"/>
              </a:rPr>
              <a:t>共享</a:t>
            </a:r>
            <a:r>
              <a:rPr lang="zh-CN" altLang="en-US" b="0">
                <a:latin typeface="Times New Roman" panose="02020603050405020304" pitchFamily="18" charset="0"/>
              </a:rPr>
              <a:t>；</a:t>
            </a:r>
          </a:p>
          <a:p>
            <a:r>
              <a:rPr lang="zh-CN" altLang="en-US" b="0" dirty="0">
                <a:latin typeface="Times New Roman" panose="02020603050405020304" pitchFamily="18" charset="0"/>
              </a:rPr>
              <a:t>提高可用性；</a:t>
            </a:r>
          </a:p>
          <a:p>
            <a:r>
              <a:rPr lang="zh-CN" altLang="en-US" b="0" dirty="0">
                <a:latin typeface="Times New Roman" panose="02020603050405020304" pitchFamily="18" charset="0"/>
              </a:rPr>
              <a:t>简化复杂性；</a:t>
            </a:r>
          </a:p>
        </p:txBody>
      </p:sp>
      <p:sp>
        <p:nvSpPr>
          <p:cNvPr id="244743" name="直接连接符 244742"/>
          <p:cNvSpPr/>
          <p:nvPr/>
        </p:nvSpPr>
        <p:spPr>
          <a:xfrm flipH="1">
            <a:off x="2041525" y="3314700"/>
            <a:ext cx="1284288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744" name="文本框 244743"/>
          <p:cNvSpPr txBox="1"/>
          <p:nvPr/>
        </p:nvSpPr>
        <p:spPr>
          <a:xfrm>
            <a:off x="2092325" y="3568700"/>
            <a:ext cx="7016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SQL</a:t>
            </a:r>
          </a:p>
        </p:txBody>
      </p:sp>
      <p:sp>
        <p:nvSpPr>
          <p:cNvPr id="244745" name="直接连接符 244744"/>
          <p:cNvSpPr/>
          <p:nvPr/>
        </p:nvSpPr>
        <p:spPr>
          <a:xfrm>
            <a:off x="1136650" y="5978525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746" name="直接连接符 244745"/>
          <p:cNvSpPr/>
          <p:nvPr/>
        </p:nvSpPr>
        <p:spPr>
          <a:xfrm>
            <a:off x="1136650" y="6435725"/>
            <a:ext cx="4906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747" name="直接连接符 244746"/>
          <p:cNvSpPr/>
          <p:nvPr/>
        </p:nvSpPr>
        <p:spPr>
          <a:xfrm>
            <a:off x="6043613" y="5969000"/>
            <a:ext cx="0" cy="457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748" name="矩形 244747"/>
          <p:cNvSpPr/>
          <p:nvPr/>
        </p:nvSpPr>
        <p:spPr>
          <a:xfrm>
            <a:off x="1966913" y="1676400"/>
            <a:ext cx="5195887" cy="1828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749" name="文本框 244748"/>
          <p:cNvSpPr txBox="1"/>
          <p:nvPr/>
        </p:nvSpPr>
        <p:spPr>
          <a:xfrm>
            <a:off x="3854450" y="1300163"/>
            <a:ext cx="8623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SQL</a:t>
            </a:r>
          </a:p>
        </p:txBody>
      </p:sp>
      <p:sp>
        <p:nvSpPr>
          <p:cNvPr id="244750" name="文本框 244749"/>
          <p:cNvSpPr txBox="1"/>
          <p:nvPr/>
        </p:nvSpPr>
        <p:spPr>
          <a:xfrm>
            <a:off x="2771775" y="4191000"/>
            <a:ext cx="1800225" cy="122555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endParaRPr lang="en-US" altLang="zh-CN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Database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44751" name="文本框 244750"/>
          <p:cNvSpPr txBox="1"/>
          <p:nvPr/>
        </p:nvSpPr>
        <p:spPr>
          <a:xfrm>
            <a:off x="1048068" y="2139950"/>
            <a:ext cx="167259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>
                <a:solidFill>
                  <a:srgbClr val="0000FF"/>
                </a:solidFill>
                <a:latin typeface="Arial" panose="020B0604020202020204" pitchFamily="34" charset="0"/>
              </a:rPr>
              <a:t>DDBMS</a:t>
            </a:r>
          </a:p>
        </p:txBody>
      </p:sp>
      <p:sp>
        <p:nvSpPr>
          <p:cNvPr id="244752" name="文本框 244751"/>
          <p:cNvSpPr txBox="1"/>
          <p:nvPr/>
        </p:nvSpPr>
        <p:spPr>
          <a:xfrm>
            <a:off x="4794250" y="4191000"/>
            <a:ext cx="2341563" cy="1196975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>
            <a:spAutoFit/>
          </a:bodyPr>
          <a:lstStyle/>
          <a:p>
            <a:pPr algn="ctr"/>
            <a:r>
              <a:rPr lang="zh-CN" altLang="en-US" b="0" dirty="0">
                <a:latin typeface="Times New Roman" panose="02020603050405020304" pitchFamily="18" charset="0"/>
              </a:rPr>
              <a:t>正确性；</a:t>
            </a:r>
          </a:p>
          <a:p>
            <a:pPr algn="ctr"/>
            <a:r>
              <a:rPr lang="zh-CN" altLang="en-US" b="0" dirty="0">
                <a:latin typeface="Times New Roman" panose="02020603050405020304" pitchFamily="18" charset="0"/>
              </a:rPr>
              <a:t>性能；</a:t>
            </a:r>
          </a:p>
          <a:p>
            <a:pPr algn="ctr"/>
            <a:r>
              <a:rPr lang="zh-CN" altLang="en-US" b="0" dirty="0">
                <a:latin typeface="Times New Roman" panose="02020603050405020304" pitchFamily="18" charset="0"/>
              </a:rPr>
              <a:t>简单性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244753" name="文本框 244752"/>
          <p:cNvSpPr txBox="1"/>
          <p:nvPr/>
        </p:nvSpPr>
        <p:spPr>
          <a:xfrm>
            <a:off x="4794250" y="5440363"/>
            <a:ext cx="2341563" cy="528637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0" dirty="0">
                <a:latin typeface="Times New Roman" panose="02020603050405020304" pitchFamily="18" charset="0"/>
              </a:rPr>
              <a:t>操作系统</a:t>
            </a:r>
          </a:p>
        </p:txBody>
      </p:sp>
      <p:sp>
        <p:nvSpPr>
          <p:cNvPr id="244754" name="文本框 244753"/>
          <p:cNvSpPr txBox="1"/>
          <p:nvPr/>
        </p:nvSpPr>
        <p:spPr>
          <a:xfrm>
            <a:off x="7135813" y="4221163"/>
            <a:ext cx="1855787" cy="122555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endParaRPr lang="en-US" altLang="zh-CN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Database</a:t>
            </a:r>
          </a:p>
          <a:p>
            <a:pPr algn="ctr"/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44755" name="文本框 244754"/>
          <p:cNvSpPr txBox="1"/>
          <p:nvPr/>
        </p:nvSpPr>
        <p:spPr>
          <a:xfrm>
            <a:off x="3098800" y="6251575"/>
            <a:ext cx="1225550" cy="406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Network</a:t>
            </a:r>
          </a:p>
        </p:txBody>
      </p:sp>
      <p:sp>
        <p:nvSpPr>
          <p:cNvPr id="244756" name="直接连接符 244755"/>
          <p:cNvSpPr/>
          <p:nvPr/>
        </p:nvSpPr>
        <p:spPr>
          <a:xfrm>
            <a:off x="4306888" y="3314700"/>
            <a:ext cx="1435100" cy="8747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4757" name="文本框 244756"/>
          <p:cNvSpPr txBox="1"/>
          <p:nvPr/>
        </p:nvSpPr>
        <p:spPr>
          <a:xfrm>
            <a:off x="6648450" y="6248400"/>
            <a:ext cx="719138" cy="406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DDB</a:t>
            </a:r>
          </a:p>
        </p:txBody>
      </p:sp>
      <p:sp>
        <p:nvSpPr>
          <p:cNvPr id="244758" name="文本框 244757"/>
          <p:cNvSpPr txBox="1"/>
          <p:nvPr/>
        </p:nvSpPr>
        <p:spPr>
          <a:xfrm>
            <a:off x="4835525" y="3581400"/>
            <a:ext cx="7016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SQL</a:t>
            </a:r>
          </a:p>
        </p:txBody>
      </p:sp>
      <p:sp>
        <p:nvSpPr>
          <p:cNvPr id="244759" name="文本框 244758"/>
          <p:cNvSpPr txBox="1"/>
          <p:nvPr/>
        </p:nvSpPr>
        <p:spPr>
          <a:xfrm>
            <a:off x="2743200" y="5410200"/>
            <a:ext cx="1828800" cy="49530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Schema A</a:t>
            </a:r>
          </a:p>
        </p:txBody>
      </p:sp>
      <p:sp>
        <p:nvSpPr>
          <p:cNvPr id="244760" name="文本框 244759"/>
          <p:cNvSpPr txBox="1"/>
          <p:nvPr/>
        </p:nvSpPr>
        <p:spPr>
          <a:xfrm>
            <a:off x="7162800" y="5473700"/>
            <a:ext cx="1828800" cy="46037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Schema B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452043" y="161798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元数据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37120" y="2397125"/>
            <a:ext cx="1402080" cy="142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分解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结果组合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协调一致</a:t>
            </a:r>
          </a:p>
        </p:txBody>
      </p:sp>
    </p:spTree>
    <p:extLst>
      <p:ext uri="{BB962C8B-B14F-4D97-AF65-F5344CB8AC3E}">
        <p14:creationId xmlns:p14="http://schemas.microsoft.com/office/powerpoint/2010/main" val="2021657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标题 248833"/>
          <p:cNvSpPr>
            <a:spLocks noGrp="1"/>
          </p:cNvSpPr>
          <p:nvPr>
            <p:ph type="title"/>
          </p:nvPr>
        </p:nvSpPr>
        <p:spPr>
          <a:xfrm>
            <a:off x="1296670" y="84455"/>
            <a:ext cx="7596188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分段例子（水平分段）</a:t>
            </a:r>
          </a:p>
        </p:txBody>
      </p:sp>
      <p:sp>
        <p:nvSpPr>
          <p:cNvPr id="248835" name="矩形 248834"/>
          <p:cNvSpPr/>
          <p:nvPr/>
        </p:nvSpPr>
        <p:spPr>
          <a:xfrm>
            <a:off x="228600" y="2209800"/>
            <a:ext cx="4176713" cy="23764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10000"/>
              </a:spcBef>
            </a:pPr>
            <a:endParaRPr sz="2200" b="0" dirty="0">
              <a:latin typeface="Comic Sans MS" panose="030F0702030302020204" pitchFamily="66" charset="0"/>
            </a:endParaRPr>
          </a:p>
        </p:txBody>
      </p:sp>
      <p:sp>
        <p:nvSpPr>
          <p:cNvPr id="248836" name="矩形 248835"/>
          <p:cNvSpPr/>
          <p:nvPr/>
        </p:nvSpPr>
        <p:spPr>
          <a:xfrm>
            <a:off x="1231900" y="1970088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Times New Roman" panose="02020603050405020304" pitchFamily="18" charset="0"/>
              </a:rPr>
              <a:t>PROJ</a:t>
            </a:r>
          </a:p>
        </p:txBody>
      </p:sp>
      <p:sp>
        <p:nvSpPr>
          <p:cNvPr id="248837" name="文本框 248836"/>
          <p:cNvSpPr txBox="1"/>
          <p:nvPr/>
        </p:nvSpPr>
        <p:spPr>
          <a:xfrm>
            <a:off x="1246188" y="2690813"/>
            <a:ext cx="506412" cy="1474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P1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P2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P3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P4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P5</a:t>
            </a:r>
          </a:p>
        </p:txBody>
      </p:sp>
      <p:sp>
        <p:nvSpPr>
          <p:cNvPr id="248838" name="文本框 248837"/>
          <p:cNvSpPr txBox="1"/>
          <p:nvPr/>
        </p:nvSpPr>
        <p:spPr>
          <a:xfrm>
            <a:off x="1752600" y="2690813"/>
            <a:ext cx="2162175" cy="1474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Instrumentation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P2 Database Develop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CAD/CAM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Maintenance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CAD/CAM</a:t>
            </a:r>
          </a:p>
        </p:txBody>
      </p:sp>
      <p:sp>
        <p:nvSpPr>
          <p:cNvPr id="248839" name="文本框 248838"/>
          <p:cNvSpPr txBox="1"/>
          <p:nvPr/>
        </p:nvSpPr>
        <p:spPr>
          <a:xfrm>
            <a:off x="3913188" y="2690813"/>
            <a:ext cx="879475" cy="1474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150000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135000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250000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310000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500000</a:t>
            </a:r>
          </a:p>
        </p:txBody>
      </p:sp>
      <p:sp>
        <p:nvSpPr>
          <p:cNvPr id="248840" name="文本框 248839"/>
          <p:cNvSpPr txBox="1"/>
          <p:nvPr/>
        </p:nvSpPr>
        <p:spPr>
          <a:xfrm>
            <a:off x="4794250" y="2690813"/>
            <a:ext cx="1031875" cy="1474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Montreal</a:t>
            </a:r>
          </a:p>
          <a:p>
            <a:pPr eaLnBrk="0" hangingPunct="0"/>
            <a:endParaRPr lang="en-US" altLang="zh-CN" sz="1800" b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1800" b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Paris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Boston</a:t>
            </a:r>
          </a:p>
        </p:txBody>
      </p:sp>
      <p:sp>
        <p:nvSpPr>
          <p:cNvPr id="248841" name="文本框 248840"/>
          <p:cNvSpPr txBox="1"/>
          <p:nvPr/>
        </p:nvSpPr>
        <p:spPr>
          <a:xfrm>
            <a:off x="1247775" y="2354263"/>
            <a:ext cx="503238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PNO</a:t>
            </a:r>
          </a:p>
        </p:txBody>
      </p:sp>
      <p:sp>
        <p:nvSpPr>
          <p:cNvPr id="248842" name="文本框 248841"/>
          <p:cNvSpPr txBox="1"/>
          <p:nvPr/>
        </p:nvSpPr>
        <p:spPr>
          <a:xfrm>
            <a:off x="1752600" y="2346325"/>
            <a:ext cx="21590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PNAME</a:t>
            </a:r>
          </a:p>
        </p:txBody>
      </p:sp>
      <p:sp>
        <p:nvSpPr>
          <p:cNvPr id="248843" name="文本框 248842"/>
          <p:cNvSpPr txBox="1"/>
          <p:nvPr/>
        </p:nvSpPr>
        <p:spPr>
          <a:xfrm>
            <a:off x="3916363" y="2352675"/>
            <a:ext cx="900112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BUDGET</a:t>
            </a:r>
          </a:p>
        </p:txBody>
      </p:sp>
      <p:sp>
        <p:nvSpPr>
          <p:cNvPr id="248844" name="文本框 248843"/>
          <p:cNvSpPr txBox="1"/>
          <p:nvPr/>
        </p:nvSpPr>
        <p:spPr>
          <a:xfrm>
            <a:off x="4816475" y="2346325"/>
            <a:ext cx="1008063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LOC</a:t>
            </a:r>
          </a:p>
        </p:txBody>
      </p:sp>
      <p:sp>
        <p:nvSpPr>
          <p:cNvPr id="248845" name="矩形 248844"/>
          <p:cNvSpPr/>
          <p:nvPr/>
        </p:nvSpPr>
        <p:spPr>
          <a:xfrm>
            <a:off x="179388" y="4937125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Times New Roman" panose="02020603050405020304" pitchFamily="18" charset="0"/>
              </a:rPr>
              <a:t>PROJ1</a:t>
            </a:r>
          </a:p>
        </p:txBody>
      </p:sp>
      <p:sp>
        <p:nvSpPr>
          <p:cNvPr id="248846" name="文本框 248845"/>
          <p:cNvSpPr txBox="1"/>
          <p:nvPr/>
        </p:nvSpPr>
        <p:spPr>
          <a:xfrm>
            <a:off x="193675" y="5657850"/>
            <a:ext cx="506413" cy="65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P1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P2</a:t>
            </a:r>
          </a:p>
        </p:txBody>
      </p:sp>
      <p:sp>
        <p:nvSpPr>
          <p:cNvPr id="248847" name="文本框 248846"/>
          <p:cNvSpPr txBox="1"/>
          <p:nvPr/>
        </p:nvSpPr>
        <p:spPr>
          <a:xfrm>
            <a:off x="700088" y="5657850"/>
            <a:ext cx="2162175" cy="65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Instrumentation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P2 Database Develop</a:t>
            </a:r>
          </a:p>
        </p:txBody>
      </p:sp>
      <p:sp>
        <p:nvSpPr>
          <p:cNvPr id="248848" name="文本框 248847"/>
          <p:cNvSpPr txBox="1"/>
          <p:nvPr/>
        </p:nvSpPr>
        <p:spPr>
          <a:xfrm>
            <a:off x="2860675" y="5657850"/>
            <a:ext cx="879475" cy="65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150000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135000</a:t>
            </a:r>
          </a:p>
        </p:txBody>
      </p:sp>
      <p:sp>
        <p:nvSpPr>
          <p:cNvPr id="248849" name="文本框 248848"/>
          <p:cNvSpPr txBox="1"/>
          <p:nvPr/>
        </p:nvSpPr>
        <p:spPr>
          <a:xfrm>
            <a:off x="3741738" y="5657850"/>
            <a:ext cx="1031875" cy="650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Montreal</a:t>
            </a:r>
          </a:p>
          <a:p>
            <a:pPr eaLnBrk="0" hangingPunct="0"/>
            <a:endParaRPr lang="en-US" altLang="zh-CN" sz="1800" b="0">
              <a:latin typeface="Times New Roman" panose="02020603050405020304" pitchFamily="18" charset="0"/>
            </a:endParaRPr>
          </a:p>
        </p:txBody>
      </p:sp>
      <p:sp>
        <p:nvSpPr>
          <p:cNvPr id="248850" name="文本框 248849"/>
          <p:cNvSpPr txBox="1"/>
          <p:nvPr/>
        </p:nvSpPr>
        <p:spPr>
          <a:xfrm>
            <a:off x="195263" y="5321300"/>
            <a:ext cx="503237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PNO</a:t>
            </a:r>
          </a:p>
        </p:txBody>
      </p:sp>
      <p:sp>
        <p:nvSpPr>
          <p:cNvPr id="248851" name="文本框 248850"/>
          <p:cNvSpPr txBox="1"/>
          <p:nvPr/>
        </p:nvSpPr>
        <p:spPr>
          <a:xfrm>
            <a:off x="700088" y="5329238"/>
            <a:ext cx="2159000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PNAME</a:t>
            </a:r>
          </a:p>
        </p:txBody>
      </p:sp>
      <p:sp>
        <p:nvSpPr>
          <p:cNvPr id="248852" name="文本框 248851"/>
          <p:cNvSpPr txBox="1"/>
          <p:nvPr/>
        </p:nvSpPr>
        <p:spPr>
          <a:xfrm>
            <a:off x="2863850" y="5319713"/>
            <a:ext cx="900113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BUDGET</a:t>
            </a:r>
          </a:p>
        </p:txBody>
      </p:sp>
      <p:sp>
        <p:nvSpPr>
          <p:cNvPr id="248853" name="文本框 248852"/>
          <p:cNvSpPr txBox="1"/>
          <p:nvPr/>
        </p:nvSpPr>
        <p:spPr>
          <a:xfrm>
            <a:off x="3763963" y="5329238"/>
            <a:ext cx="1008062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LOC</a:t>
            </a:r>
          </a:p>
        </p:txBody>
      </p:sp>
      <p:sp>
        <p:nvSpPr>
          <p:cNvPr id="248854" name="矩形 248853"/>
          <p:cNvSpPr/>
          <p:nvPr/>
        </p:nvSpPr>
        <p:spPr>
          <a:xfrm>
            <a:off x="5273675" y="4878388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Times New Roman" panose="02020603050405020304" pitchFamily="18" charset="0"/>
              </a:rPr>
              <a:t>PROJ2</a:t>
            </a:r>
          </a:p>
        </p:txBody>
      </p:sp>
      <p:sp>
        <p:nvSpPr>
          <p:cNvPr id="248855" name="文本框 248854"/>
          <p:cNvSpPr txBox="1"/>
          <p:nvPr/>
        </p:nvSpPr>
        <p:spPr>
          <a:xfrm>
            <a:off x="5287963" y="5599113"/>
            <a:ext cx="506412" cy="9255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P3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P4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P5</a:t>
            </a:r>
          </a:p>
        </p:txBody>
      </p:sp>
      <p:sp>
        <p:nvSpPr>
          <p:cNvPr id="248856" name="文本框 248855"/>
          <p:cNvSpPr txBox="1"/>
          <p:nvPr/>
        </p:nvSpPr>
        <p:spPr>
          <a:xfrm>
            <a:off x="5794375" y="5599113"/>
            <a:ext cx="1374775" cy="9255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CAD/CAM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Maintenance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CAD/CAM</a:t>
            </a:r>
          </a:p>
        </p:txBody>
      </p:sp>
      <p:sp>
        <p:nvSpPr>
          <p:cNvPr id="248857" name="文本框 248856"/>
          <p:cNvSpPr txBox="1"/>
          <p:nvPr/>
        </p:nvSpPr>
        <p:spPr>
          <a:xfrm>
            <a:off x="7170738" y="5599113"/>
            <a:ext cx="879475" cy="9255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250000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310000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500000</a:t>
            </a:r>
          </a:p>
        </p:txBody>
      </p:sp>
      <p:sp>
        <p:nvSpPr>
          <p:cNvPr id="248858" name="文本框 248857"/>
          <p:cNvSpPr txBox="1"/>
          <p:nvPr/>
        </p:nvSpPr>
        <p:spPr>
          <a:xfrm>
            <a:off x="8051800" y="5599113"/>
            <a:ext cx="841375" cy="9255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endParaRPr lang="en-US" altLang="zh-CN" sz="1800" b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Paris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Boston</a:t>
            </a:r>
          </a:p>
        </p:txBody>
      </p:sp>
      <p:sp>
        <p:nvSpPr>
          <p:cNvPr id="248859" name="文本框 248858"/>
          <p:cNvSpPr txBox="1"/>
          <p:nvPr/>
        </p:nvSpPr>
        <p:spPr>
          <a:xfrm>
            <a:off x="5289550" y="5262563"/>
            <a:ext cx="503238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PNO</a:t>
            </a:r>
          </a:p>
        </p:txBody>
      </p:sp>
      <p:sp>
        <p:nvSpPr>
          <p:cNvPr id="248860" name="文本框 248859"/>
          <p:cNvSpPr txBox="1"/>
          <p:nvPr/>
        </p:nvSpPr>
        <p:spPr>
          <a:xfrm>
            <a:off x="5794375" y="5270500"/>
            <a:ext cx="1385888" cy="323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PNAME</a:t>
            </a:r>
          </a:p>
        </p:txBody>
      </p:sp>
      <p:sp>
        <p:nvSpPr>
          <p:cNvPr id="248861" name="文本框 248860"/>
          <p:cNvSpPr txBox="1"/>
          <p:nvPr/>
        </p:nvSpPr>
        <p:spPr>
          <a:xfrm>
            <a:off x="7189788" y="5260975"/>
            <a:ext cx="863600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BUDGET</a:t>
            </a:r>
          </a:p>
        </p:txBody>
      </p:sp>
      <p:sp>
        <p:nvSpPr>
          <p:cNvPr id="248862" name="文本框 248861"/>
          <p:cNvSpPr txBox="1"/>
          <p:nvPr/>
        </p:nvSpPr>
        <p:spPr>
          <a:xfrm>
            <a:off x="8053388" y="5260975"/>
            <a:ext cx="827087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LOC</a:t>
            </a:r>
          </a:p>
        </p:txBody>
      </p:sp>
      <p:sp>
        <p:nvSpPr>
          <p:cNvPr id="248863" name="文本框 248862"/>
          <p:cNvSpPr txBox="1"/>
          <p:nvPr/>
        </p:nvSpPr>
        <p:spPr>
          <a:xfrm>
            <a:off x="2438400" y="4724400"/>
            <a:ext cx="14239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&lt;$200000</a:t>
            </a:r>
          </a:p>
        </p:txBody>
      </p:sp>
      <p:sp>
        <p:nvSpPr>
          <p:cNvPr id="248864" name="文本框 248863"/>
          <p:cNvSpPr txBox="1"/>
          <p:nvPr/>
        </p:nvSpPr>
        <p:spPr>
          <a:xfrm>
            <a:off x="7086600" y="4648200"/>
            <a:ext cx="1597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&gt;=$200000</a:t>
            </a:r>
          </a:p>
        </p:txBody>
      </p:sp>
    </p:spTree>
    <p:extLst>
      <p:ext uri="{BB962C8B-B14F-4D97-AF65-F5344CB8AC3E}">
        <p14:creationId xmlns:p14="http://schemas.microsoft.com/office/powerpoint/2010/main" val="940099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标题 249857"/>
          <p:cNvSpPr>
            <a:spLocks noGrp="1"/>
          </p:cNvSpPr>
          <p:nvPr>
            <p:ph type="title"/>
          </p:nvPr>
        </p:nvSpPr>
        <p:spPr>
          <a:xfrm>
            <a:off x="1403350" y="0"/>
            <a:ext cx="7740650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分段例子（垂直分段）</a:t>
            </a:r>
          </a:p>
        </p:txBody>
      </p:sp>
      <p:sp>
        <p:nvSpPr>
          <p:cNvPr id="249859" name="矩形 249858"/>
          <p:cNvSpPr/>
          <p:nvPr/>
        </p:nvSpPr>
        <p:spPr>
          <a:xfrm>
            <a:off x="2222500" y="1641475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Times New Roman" panose="02020603050405020304" pitchFamily="18" charset="0"/>
              </a:rPr>
              <a:t>PROJ</a:t>
            </a:r>
          </a:p>
        </p:txBody>
      </p:sp>
      <p:sp>
        <p:nvSpPr>
          <p:cNvPr id="249860" name="文本框 249859"/>
          <p:cNvSpPr txBox="1"/>
          <p:nvPr/>
        </p:nvSpPr>
        <p:spPr>
          <a:xfrm>
            <a:off x="2236788" y="2362200"/>
            <a:ext cx="506412" cy="1474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P1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P2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P3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P4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P5</a:t>
            </a:r>
          </a:p>
        </p:txBody>
      </p:sp>
      <p:sp>
        <p:nvSpPr>
          <p:cNvPr id="249861" name="文本框 249860"/>
          <p:cNvSpPr txBox="1"/>
          <p:nvPr/>
        </p:nvSpPr>
        <p:spPr>
          <a:xfrm>
            <a:off x="2743200" y="2362200"/>
            <a:ext cx="2162175" cy="1474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Instrumentation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P2 Database Develop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CAD/CAM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Maintenance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CAD/CAM</a:t>
            </a:r>
          </a:p>
        </p:txBody>
      </p:sp>
      <p:sp>
        <p:nvSpPr>
          <p:cNvPr id="249862" name="文本框 249861"/>
          <p:cNvSpPr txBox="1"/>
          <p:nvPr/>
        </p:nvSpPr>
        <p:spPr>
          <a:xfrm>
            <a:off x="4903788" y="2362200"/>
            <a:ext cx="879475" cy="1474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150000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135000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250000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310000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500000</a:t>
            </a:r>
          </a:p>
        </p:txBody>
      </p:sp>
      <p:sp>
        <p:nvSpPr>
          <p:cNvPr id="249863" name="文本框 249862"/>
          <p:cNvSpPr txBox="1"/>
          <p:nvPr/>
        </p:nvSpPr>
        <p:spPr>
          <a:xfrm>
            <a:off x="5784850" y="2362200"/>
            <a:ext cx="1031875" cy="1474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Montreal</a:t>
            </a:r>
          </a:p>
          <a:p>
            <a:pPr eaLnBrk="0" hangingPunct="0"/>
            <a:endParaRPr lang="en-US" altLang="zh-CN" sz="1800" b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1800" b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Paris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Boston</a:t>
            </a:r>
          </a:p>
        </p:txBody>
      </p:sp>
      <p:sp>
        <p:nvSpPr>
          <p:cNvPr id="249864" name="文本框 249863"/>
          <p:cNvSpPr txBox="1"/>
          <p:nvPr/>
        </p:nvSpPr>
        <p:spPr>
          <a:xfrm>
            <a:off x="2238375" y="2025650"/>
            <a:ext cx="503238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PNO</a:t>
            </a:r>
          </a:p>
        </p:txBody>
      </p:sp>
      <p:sp>
        <p:nvSpPr>
          <p:cNvPr id="249865" name="文本框 249864"/>
          <p:cNvSpPr txBox="1"/>
          <p:nvPr/>
        </p:nvSpPr>
        <p:spPr>
          <a:xfrm>
            <a:off x="2743200" y="2017713"/>
            <a:ext cx="2159000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PNAME</a:t>
            </a:r>
          </a:p>
        </p:txBody>
      </p:sp>
      <p:sp>
        <p:nvSpPr>
          <p:cNvPr id="249866" name="文本框 249865"/>
          <p:cNvSpPr txBox="1"/>
          <p:nvPr/>
        </p:nvSpPr>
        <p:spPr>
          <a:xfrm>
            <a:off x="4906963" y="2024063"/>
            <a:ext cx="900112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BUDGET</a:t>
            </a:r>
          </a:p>
        </p:txBody>
      </p:sp>
      <p:sp>
        <p:nvSpPr>
          <p:cNvPr id="249867" name="文本框 249866"/>
          <p:cNvSpPr txBox="1"/>
          <p:nvPr/>
        </p:nvSpPr>
        <p:spPr>
          <a:xfrm>
            <a:off x="5807075" y="2017713"/>
            <a:ext cx="1008063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LOC</a:t>
            </a:r>
          </a:p>
        </p:txBody>
      </p:sp>
      <p:sp>
        <p:nvSpPr>
          <p:cNvPr id="249868" name="矩形 249867"/>
          <p:cNvSpPr/>
          <p:nvPr/>
        </p:nvSpPr>
        <p:spPr>
          <a:xfrm>
            <a:off x="1295400" y="4433888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Times New Roman" panose="02020603050405020304" pitchFamily="18" charset="0"/>
              </a:rPr>
              <a:t>PROJ1</a:t>
            </a:r>
          </a:p>
        </p:txBody>
      </p:sp>
      <p:sp>
        <p:nvSpPr>
          <p:cNvPr id="249869" name="矩形 249868"/>
          <p:cNvSpPr/>
          <p:nvPr/>
        </p:nvSpPr>
        <p:spPr>
          <a:xfrm>
            <a:off x="4254500" y="4340225"/>
            <a:ext cx="10795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>
                <a:latin typeface="Times New Roman" panose="02020603050405020304" pitchFamily="18" charset="0"/>
              </a:rPr>
              <a:t>PROJ2</a:t>
            </a:r>
          </a:p>
        </p:txBody>
      </p:sp>
      <p:sp>
        <p:nvSpPr>
          <p:cNvPr id="249870" name="文本框 249869"/>
          <p:cNvSpPr txBox="1"/>
          <p:nvPr/>
        </p:nvSpPr>
        <p:spPr>
          <a:xfrm>
            <a:off x="4284663" y="5111750"/>
            <a:ext cx="506412" cy="1474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P1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P2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P3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P4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P5</a:t>
            </a:r>
          </a:p>
        </p:txBody>
      </p:sp>
      <p:sp>
        <p:nvSpPr>
          <p:cNvPr id="249871" name="文本框 249870"/>
          <p:cNvSpPr txBox="1"/>
          <p:nvPr/>
        </p:nvSpPr>
        <p:spPr>
          <a:xfrm>
            <a:off x="4791075" y="5111750"/>
            <a:ext cx="2162175" cy="1474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Instrumentation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P2 Database Develop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CAD/CAM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Maintenance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CAD/CAM</a:t>
            </a:r>
          </a:p>
        </p:txBody>
      </p:sp>
      <p:sp>
        <p:nvSpPr>
          <p:cNvPr id="249872" name="文本框 249871"/>
          <p:cNvSpPr txBox="1"/>
          <p:nvPr/>
        </p:nvSpPr>
        <p:spPr>
          <a:xfrm>
            <a:off x="1855788" y="5154613"/>
            <a:ext cx="879475" cy="1474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150000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135000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250000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310000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500000</a:t>
            </a:r>
          </a:p>
        </p:txBody>
      </p:sp>
      <p:sp>
        <p:nvSpPr>
          <p:cNvPr id="249873" name="文本框 249872"/>
          <p:cNvSpPr txBox="1"/>
          <p:nvPr/>
        </p:nvSpPr>
        <p:spPr>
          <a:xfrm>
            <a:off x="6959600" y="5122863"/>
            <a:ext cx="1031875" cy="1474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Montreal</a:t>
            </a:r>
          </a:p>
          <a:p>
            <a:pPr eaLnBrk="0" hangingPunct="0"/>
            <a:endParaRPr lang="en-US" altLang="zh-CN" sz="1800" b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1800" b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Paris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Boston</a:t>
            </a:r>
          </a:p>
        </p:txBody>
      </p:sp>
      <p:sp>
        <p:nvSpPr>
          <p:cNvPr id="249874" name="文本框 249873"/>
          <p:cNvSpPr txBox="1"/>
          <p:nvPr/>
        </p:nvSpPr>
        <p:spPr>
          <a:xfrm>
            <a:off x="4286250" y="4775200"/>
            <a:ext cx="503238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PNO</a:t>
            </a:r>
          </a:p>
        </p:txBody>
      </p:sp>
      <p:sp>
        <p:nvSpPr>
          <p:cNvPr id="249875" name="文本框 249874"/>
          <p:cNvSpPr txBox="1"/>
          <p:nvPr/>
        </p:nvSpPr>
        <p:spPr>
          <a:xfrm>
            <a:off x="4791075" y="4783138"/>
            <a:ext cx="2195513" cy="3381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PNAME</a:t>
            </a:r>
          </a:p>
        </p:txBody>
      </p:sp>
      <p:sp>
        <p:nvSpPr>
          <p:cNvPr id="249876" name="文本框 249875"/>
          <p:cNvSpPr txBox="1"/>
          <p:nvPr/>
        </p:nvSpPr>
        <p:spPr>
          <a:xfrm>
            <a:off x="1858963" y="4816475"/>
            <a:ext cx="871537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BUDGET</a:t>
            </a:r>
          </a:p>
        </p:txBody>
      </p:sp>
      <p:sp>
        <p:nvSpPr>
          <p:cNvPr id="249877" name="文本框 249876"/>
          <p:cNvSpPr txBox="1"/>
          <p:nvPr/>
        </p:nvSpPr>
        <p:spPr>
          <a:xfrm>
            <a:off x="6981825" y="4778375"/>
            <a:ext cx="1008063" cy="3381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LOC</a:t>
            </a:r>
          </a:p>
        </p:txBody>
      </p:sp>
      <p:sp>
        <p:nvSpPr>
          <p:cNvPr id="249878" name="文本框 249877"/>
          <p:cNvSpPr txBox="1"/>
          <p:nvPr/>
        </p:nvSpPr>
        <p:spPr>
          <a:xfrm>
            <a:off x="1352550" y="5154613"/>
            <a:ext cx="506413" cy="1474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P1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P2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P3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P4</a:t>
            </a:r>
          </a:p>
          <a:p>
            <a:pPr eaLnBrk="0" hangingPunct="0"/>
            <a:r>
              <a:rPr lang="en-US" altLang="zh-CN" sz="1800" b="0">
                <a:latin typeface="Times New Roman" panose="02020603050405020304" pitchFamily="18" charset="0"/>
              </a:rPr>
              <a:t>P5</a:t>
            </a:r>
          </a:p>
        </p:txBody>
      </p:sp>
      <p:sp>
        <p:nvSpPr>
          <p:cNvPr id="249879" name="文本框 249878"/>
          <p:cNvSpPr txBox="1"/>
          <p:nvPr/>
        </p:nvSpPr>
        <p:spPr>
          <a:xfrm>
            <a:off x="1354138" y="4818063"/>
            <a:ext cx="503237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lstStyle/>
          <a:p>
            <a:pPr eaLnBrk="0" hangingPunct="0"/>
            <a:r>
              <a:rPr lang="en-US" altLang="zh-CN" sz="1600" b="0">
                <a:latin typeface="Times New Roman" panose="02020603050405020304" pitchFamily="18" charset="0"/>
              </a:rPr>
              <a:t>PNO</a:t>
            </a:r>
          </a:p>
        </p:txBody>
      </p:sp>
    </p:spTree>
    <p:extLst>
      <p:ext uri="{BB962C8B-B14F-4D97-AF65-F5344CB8AC3E}">
        <p14:creationId xmlns:p14="http://schemas.microsoft.com/office/powerpoint/2010/main" val="151413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云数据库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需求分析</a:t>
            </a:r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>
          <a:xfrm>
            <a:off x="179070" y="1196340"/>
            <a:ext cx="8848725" cy="5643245"/>
          </a:xfrm>
        </p:spPr>
        <p:txBody>
          <a:bodyPr/>
          <a:lstStyle/>
          <a:p>
            <a:pPr marL="0" indent="0"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小企业的业务信息系统：</a:t>
            </a:r>
          </a:p>
          <a:p>
            <a:pPr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基础设施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机房、网络，服务器，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DBMS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</a:t>
            </a:r>
            <a:r>
              <a: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DBA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，系统运维</a:t>
            </a: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系统扩容和升级</a:t>
            </a:r>
            <a:r>
              <a:rPr lang="zh-CN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成本高，风险大，服务间断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业务量的波动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：资源短缺不够用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vs 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资源过剩浪费；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服务不间断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难以取得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功能不够丰富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业务量的波动周期，幅度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8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86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>
          <a:xfrm>
            <a:off x="2113915" y="132715"/>
            <a:ext cx="5614988" cy="9144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DDBMS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形式</a:t>
            </a:r>
          </a:p>
        </p:txBody>
      </p:sp>
      <p:sp>
        <p:nvSpPr>
          <p:cNvPr id="245763" name="文本框 245762"/>
          <p:cNvSpPr txBox="1"/>
          <p:nvPr/>
        </p:nvSpPr>
        <p:spPr>
          <a:xfrm>
            <a:off x="3581400" y="1562100"/>
            <a:ext cx="1308100" cy="466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DDBMS</a:t>
            </a:r>
          </a:p>
        </p:txBody>
      </p:sp>
      <p:sp>
        <p:nvSpPr>
          <p:cNvPr id="245764" name="矩形 245763"/>
          <p:cNvSpPr/>
          <p:nvPr/>
        </p:nvSpPr>
        <p:spPr>
          <a:xfrm>
            <a:off x="3414713" y="1384300"/>
            <a:ext cx="5195887" cy="167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65" name="文本框 245764"/>
          <p:cNvSpPr txBox="1"/>
          <p:nvPr/>
        </p:nvSpPr>
        <p:spPr>
          <a:xfrm>
            <a:off x="381000" y="2057400"/>
            <a:ext cx="1114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形式 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45766" name="文本框 245765"/>
          <p:cNvSpPr txBox="1"/>
          <p:nvPr/>
        </p:nvSpPr>
        <p:spPr>
          <a:xfrm>
            <a:off x="3581400" y="2070100"/>
            <a:ext cx="1295400" cy="83185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45767" name="文本框 245766"/>
          <p:cNvSpPr txBox="1"/>
          <p:nvPr/>
        </p:nvSpPr>
        <p:spPr>
          <a:xfrm>
            <a:off x="5181600" y="1562100"/>
            <a:ext cx="1308100" cy="466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DDBMS</a:t>
            </a:r>
          </a:p>
        </p:txBody>
      </p:sp>
      <p:sp>
        <p:nvSpPr>
          <p:cNvPr id="245768" name="文本框 245767"/>
          <p:cNvSpPr txBox="1"/>
          <p:nvPr/>
        </p:nvSpPr>
        <p:spPr>
          <a:xfrm>
            <a:off x="5181600" y="2070100"/>
            <a:ext cx="1295400" cy="83185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45769" name="文本框 245768"/>
          <p:cNvSpPr txBox="1"/>
          <p:nvPr/>
        </p:nvSpPr>
        <p:spPr>
          <a:xfrm>
            <a:off x="6858000" y="1562100"/>
            <a:ext cx="1308100" cy="466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DDBMS</a:t>
            </a:r>
          </a:p>
        </p:txBody>
      </p:sp>
      <p:sp>
        <p:nvSpPr>
          <p:cNvPr id="245770" name="文本框 245769"/>
          <p:cNvSpPr txBox="1"/>
          <p:nvPr/>
        </p:nvSpPr>
        <p:spPr>
          <a:xfrm>
            <a:off x="6858000" y="2070100"/>
            <a:ext cx="1295400" cy="83185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45771" name="文本框 245770"/>
          <p:cNvSpPr txBox="1"/>
          <p:nvPr/>
        </p:nvSpPr>
        <p:spPr>
          <a:xfrm>
            <a:off x="3581400" y="3467100"/>
            <a:ext cx="1308100" cy="4667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DDBMS</a:t>
            </a:r>
          </a:p>
        </p:txBody>
      </p:sp>
      <p:sp>
        <p:nvSpPr>
          <p:cNvPr id="245772" name="矩形 245771"/>
          <p:cNvSpPr/>
          <p:nvPr/>
        </p:nvSpPr>
        <p:spPr>
          <a:xfrm>
            <a:off x="3414713" y="3289300"/>
            <a:ext cx="5195887" cy="167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73" name="文本框 245772"/>
          <p:cNvSpPr txBox="1"/>
          <p:nvPr/>
        </p:nvSpPr>
        <p:spPr>
          <a:xfrm>
            <a:off x="381000" y="4038600"/>
            <a:ext cx="1114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形式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2 </a:t>
            </a:r>
          </a:p>
        </p:txBody>
      </p:sp>
      <p:sp>
        <p:nvSpPr>
          <p:cNvPr id="245774" name="文本框 245773"/>
          <p:cNvSpPr txBox="1"/>
          <p:nvPr/>
        </p:nvSpPr>
        <p:spPr>
          <a:xfrm>
            <a:off x="3581400" y="3975100"/>
            <a:ext cx="1295400" cy="83185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45775" name="文本框 245774"/>
          <p:cNvSpPr txBox="1"/>
          <p:nvPr/>
        </p:nvSpPr>
        <p:spPr>
          <a:xfrm>
            <a:off x="5181600" y="3975100"/>
            <a:ext cx="1295400" cy="83185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45776" name="文本框 245775"/>
          <p:cNvSpPr txBox="1"/>
          <p:nvPr/>
        </p:nvSpPr>
        <p:spPr>
          <a:xfrm>
            <a:off x="6858000" y="3975100"/>
            <a:ext cx="1295400" cy="83185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45777" name="矩形 245776"/>
          <p:cNvSpPr/>
          <p:nvPr/>
        </p:nvSpPr>
        <p:spPr>
          <a:xfrm>
            <a:off x="1905000" y="5181600"/>
            <a:ext cx="6872288" cy="1524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778" name="文本框 245777"/>
          <p:cNvSpPr txBox="1"/>
          <p:nvPr/>
        </p:nvSpPr>
        <p:spPr>
          <a:xfrm>
            <a:off x="304800" y="5181600"/>
            <a:ext cx="1114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形式</a:t>
            </a:r>
            <a:r>
              <a:rPr lang="en-US" altLang="zh-CN">
                <a:solidFill>
                  <a:srgbClr val="0000FF"/>
                </a:solidFill>
                <a:latin typeface="Comic Sans MS" panose="030F0702030302020204" pitchFamily="66" charset="0"/>
              </a:rPr>
              <a:t>3 </a:t>
            </a:r>
          </a:p>
        </p:txBody>
      </p:sp>
      <p:sp>
        <p:nvSpPr>
          <p:cNvPr id="245779" name="文本框 245778"/>
          <p:cNvSpPr txBox="1"/>
          <p:nvPr/>
        </p:nvSpPr>
        <p:spPr>
          <a:xfrm>
            <a:off x="3581400" y="5791200"/>
            <a:ext cx="1295400" cy="83185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45780" name="文本框 245779"/>
          <p:cNvSpPr txBox="1"/>
          <p:nvPr/>
        </p:nvSpPr>
        <p:spPr>
          <a:xfrm>
            <a:off x="5181600" y="5791200"/>
            <a:ext cx="1295400" cy="831850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45781" name="文本框 245780"/>
          <p:cNvSpPr txBox="1"/>
          <p:nvPr/>
        </p:nvSpPr>
        <p:spPr>
          <a:xfrm>
            <a:off x="2006600" y="5181600"/>
            <a:ext cx="1308100" cy="6635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44000" bIns="14400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DDBMS</a:t>
            </a:r>
          </a:p>
        </p:txBody>
      </p:sp>
      <p:sp>
        <p:nvSpPr>
          <p:cNvPr id="245782" name="文本框 245781"/>
          <p:cNvSpPr txBox="1"/>
          <p:nvPr/>
        </p:nvSpPr>
        <p:spPr>
          <a:xfrm>
            <a:off x="6858000" y="5791200"/>
            <a:ext cx="1295400" cy="83185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2925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标题 246785"/>
          <p:cNvSpPr>
            <a:spLocks noGrp="1"/>
          </p:cNvSpPr>
          <p:nvPr>
            <p:ph type="title"/>
          </p:nvPr>
        </p:nvSpPr>
        <p:spPr>
          <a:xfrm>
            <a:off x="2133600" y="152400"/>
            <a:ext cx="5614988" cy="9144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DDBMS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形式</a:t>
            </a:r>
          </a:p>
        </p:txBody>
      </p:sp>
      <p:sp>
        <p:nvSpPr>
          <p:cNvPr id="246787" name="矩形 246786"/>
          <p:cNvSpPr/>
          <p:nvPr/>
        </p:nvSpPr>
        <p:spPr>
          <a:xfrm>
            <a:off x="3124200" y="1752600"/>
            <a:ext cx="5500688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788" name="文本框 246787"/>
          <p:cNvSpPr txBox="1"/>
          <p:nvPr/>
        </p:nvSpPr>
        <p:spPr>
          <a:xfrm>
            <a:off x="4876800" y="1879600"/>
            <a:ext cx="1079500" cy="719138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46789" name="文本框 246788"/>
          <p:cNvSpPr txBox="1"/>
          <p:nvPr/>
        </p:nvSpPr>
        <p:spPr>
          <a:xfrm>
            <a:off x="6134100" y="1879600"/>
            <a:ext cx="1079500" cy="719138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46790" name="文本框 246789"/>
          <p:cNvSpPr txBox="1"/>
          <p:nvPr/>
        </p:nvSpPr>
        <p:spPr>
          <a:xfrm>
            <a:off x="7391400" y="1879600"/>
            <a:ext cx="1079500" cy="7191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46791" name="文本框 246790"/>
          <p:cNvSpPr txBox="1"/>
          <p:nvPr/>
        </p:nvSpPr>
        <p:spPr>
          <a:xfrm>
            <a:off x="3213100" y="5384800"/>
            <a:ext cx="1308100" cy="6635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44000" bIns="14400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DDBMS</a:t>
            </a:r>
          </a:p>
        </p:txBody>
      </p:sp>
      <p:sp>
        <p:nvSpPr>
          <p:cNvPr id="246792" name="文本框 246791"/>
          <p:cNvSpPr txBox="1"/>
          <p:nvPr/>
        </p:nvSpPr>
        <p:spPr>
          <a:xfrm>
            <a:off x="3238500" y="3556000"/>
            <a:ext cx="1308100" cy="6635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44000" bIns="14400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DDBMS</a:t>
            </a:r>
          </a:p>
        </p:txBody>
      </p:sp>
      <p:sp>
        <p:nvSpPr>
          <p:cNvPr id="246793" name="文本框 246792"/>
          <p:cNvSpPr txBox="1"/>
          <p:nvPr/>
        </p:nvSpPr>
        <p:spPr>
          <a:xfrm>
            <a:off x="3276600" y="1879600"/>
            <a:ext cx="1308100" cy="6635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44000" bIns="14400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DDBMS</a:t>
            </a:r>
          </a:p>
        </p:txBody>
      </p:sp>
      <p:sp>
        <p:nvSpPr>
          <p:cNvPr id="246794" name="矩形 246793"/>
          <p:cNvSpPr/>
          <p:nvPr/>
        </p:nvSpPr>
        <p:spPr>
          <a:xfrm>
            <a:off x="3124200" y="3403600"/>
            <a:ext cx="5462588" cy="1016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795" name="文本框 246794"/>
          <p:cNvSpPr txBox="1"/>
          <p:nvPr/>
        </p:nvSpPr>
        <p:spPr>
          <a:xfrm>
            <a:off x="4852988" y="3556000"/>
            <a:ext cx="1079500" cy="719138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46796" name="文本框 246795"/>
          <p:cNvSpPr txBox="1"/>
          <p:nvPr/>
        </p:nvSpPr>
        <p:spPr>
          <a:xfrm>
            <a:off x="6110288" y="3556000"/>
            <a:ext cx="1079500" cy="719138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46797" name="文本框 246796"/>
          <p:cNvSpPr txBox="1"/>
          <p:nvPr/>
        </p:nvSpPr>
        <p:spPr>
          <a:xfrm>
            <a:off x="7367588" y="3556000"/>
            <a:ext cx="1079500" cy="7191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46798" name="矩形 246797"/>
          <p:cNvSpPr/>
          <p:nvPr/>
        </p:nvSpPr>
        <p:spPr>
          <a:xfrm>
            <a:off x="3124200" y="5181600"/>
            <a:ext cx="5410200" cy="990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799" name="文本框 246798"/>
          <p:cNvSpPr txBox="1"/>
          <p:nvPr/>
        </p:nvSpPr>
        <p:spPr>
          <a:xfrm>
            <a:off x="4800600" y="5334000"/>
            <a:ext cx="1079500" cy="719138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46800" name="文本框 246799"/>
          <p:cNvSpPr txBox="1"/>
          <p:nvPr/>
        </p:nvSpPr>
        <p:spPr>
          <a:xfrm>
            <a:off x="6057900" y="5334000"/>
            <a:ext cx="1079500" cy="719138"/>
          </a:xfrm>
          <a:prstGeom prst="rect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46801" name="文本框 246800"/>
          <p:cNvSpPr txBox="1"/>
          <p:nvPr/>
        </p:nvSpPr>
        <p:spPr>
          <a:xfrm>
            <a:off x="7315200" y="5334000"/>
            <a:ext cx="1079500" cy="7191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DBMS</a:t>
            </a:r>
          </a:p>
          <a:p>
            <a:pPr algn="ctr"/>
            <a:r>
              <a:rPr lang="en-US" altLang="zh-CN">
                <a:solidFill>
                  <a:srgbClr val="D60093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46802" name="文本框 246801"/>
          <p:cNvSpPr txBox="1"/>
          <p:nvPr/>
        </p:nvSpPr>
        <p:spPr>
          <a:xfrm>
            <a:off x="1066800" y="3505200"/>
            <a:ext cx="1308100" cy="949325"/>
          </a:xfrm>
          <a:prstGeom prst="rect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288000" bIns="288000">
            <a:spAutoFit/>
          </a:bodyPr>
          <a:lstStyle/>
          <a:p>
            <a:r>
              <a:rPr lang="en-US" altLang="zh-CN">
                <a:latin typeface="Comic Sans MS" panose="030F0702030302020204" pitchFamily="66" charset="0"/>
              </a:rPr>
              <a:t>DDBMS</a:t>
            </a:r>
          </a:p>
        </p:txBody>
      </p:sp>
      <p:sp>
        <p:nvSpPr>
          <p:cNvPr id="246803" name="矩形 246802"/>
          <p:cNvSpPr/>
          <p:nvPr/>
        </p:nvSpPr>
        <p:spPr>
          <a:xfrm>
            <a:off x="914400" y="1676400"/>
            <a:ext cx="3748088" cy="457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04" name="直接连接符 246803"/>
          <p:cNvSpPr/>
          <p:nvPr/>
        </p:nvSpPr>
        <p:spPr>
          <a:xfrm>
            <a:off x="3962400" y="4724400"/>
            <a:ext cx="396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05" name="直接连接符 246804"/>
          <p:cNvSpPr/>
          <p:nvPr/>
        </p:nvSpPr>
        <p:spPr>
          <a:xfrm>
            <a:off x="3962400" y="41910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06" name="直接连接符 246805"/>
          <p:cNvSpPr/>
          <p:nvPr/>
        </p:nvSpPr>
        <p:spPr>
          <a:xfrm>
            <a:off x="5397500" y="41910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07" name="直接连接符 246806"/>
          <p:cNvSpPr/>
          <p:nvPr/>
        </p:nvSpPr>
        <p:spPr>
          <a:xfrm>
            <a:off x="6629400" y="41910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08" name="直接连接符 246807"/>
          <p:cNvSpPr/>
          <p:nvPr/>
        </p:nvSpPr>
        <p:spPr>
          <a:xfrm>
            <a:off x="7912100" y="41910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09" name="直接连接符 246808"/>
          <p:cNvSpPr/>
          <p:nvPr/>
        </p:nvSpPr>
        <p:spPr>
          <a:xfrm>
            <a:off x="3987800" y="6527800"/>
            <a:ext cx="396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0" name="直接连接符 246809"/>
          <p:cNvSpPr/>
          <p:nvPr/>
        </p:nvSpPr>
        <p:spPr>
          <a:xfrm>
            <a:off x="3987800" y="59944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1" name="直接连接符 246810"/>
          <p:cNvSpPr/>
          <p:nvPr/>
        </p:nvSpPr>
        <p:spPr>
          <a:xfrm>
            <a:off x="5422900" y="59944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2" name="直接连接符 246811"/>
          <p:cNvSpPr/>
          <p:nvPr/>
        </p:nvSpPr>
        <p:spPr>
          <a:xfrm>
            <a:off x="6654800" y="59944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3" name="直接连接符 246812"/>
          <p:cNvSpPr/>
          <p:nvPr/>
        </p:nvSpPr>
        <p:spPr>
          <a:xfrm>
            <a:off x="7937500" y="59944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4" name="直接连接符 246813"/>
          <p:cNvSpPr/>
          <p:nvPr/>
        </p:nvSpPr>
        <p:spPr>
          <a:xfrm>
            <a:off x="3987800" y="3073400"/>
            <a:ext cx="396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5" name="直接连接符 246814"/>
          <p:cNvSpPr/>
          <p:nvPr/>
        </p:nvSpPr>
        <p:spPr>
          <a:xfrm>
            <a:off x="3987800" y="25400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6" name="直接连接符 246815"/>
          <p:cNvSpPr/>
          <p:nvPr/>
        </p:nvSpPr>
        <p:spPr>
          <a:xfrm>
            <a:off x="5422900" y="25400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7" name="直接连接符 246816"/>
          <p:cNvSpPr/>
          <p:nvPr/>
        </p:nvSpPr>
        <p:spPr>
          <a:xfrm>
            <a:off x="6654800" y="25400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8" name="直接连接符 246817"/>
          <p:cNvSpPr/>
          <p:nvPr/>
        </p:nvSpPr>
        <p:spPr>
          <a:xfrm>
            <a:off x="7937500" y="25400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19" name="直接连接符 246818"/>
          <p:cNvSpPr/>
          <p:nvPr/>
        </p:nvSpPr>
        <p:spPr>
          <a:xfrm>
            <a:off x="2819400" y="2209800"/>
            <a:ext cx="0" cy="3505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20" name="直接连接符 246819"/>
          <p:cNvSpPr/>
          <p:nvPr/>
        </p:nvSpPr>
        <p:spPr>
          <a:xfrm>
            <a:off x="2819400" y="5702300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21" name="直接连接符 246820"/>
          <p:cNvSpPr/>
          <p:nvPr/>
        </p:nvSpPr>
        <p:spPr>
          <a:xfrm>
            <a:off x="2806700" y="3886200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22" name="直接连接符 246821"/>
          <p:cNvSpPr/>
          <p:nvPr/>
        </p:nvSpPr>
        <p:spPr>
          <a:xfrm>
            <a:off x="2806700" y="2222500"/>
            <a:ext cx="5397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823" name="直接连接符 246822"/>
          <p:cNvSpPr/>
          <p:nvPr/>
        </p:nvSpPr>
        <p:spPr>
          <a:xfrm>
            <a:off x="2362200" y="4038600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95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标题 247809"/>
          <p:cNvSpPr>
            <a:spLocks noGrp="1"/>
          </p:cNvSpPr>
          <p:nvPr>
            <p:ph type="title"/>
          </p:nvPr>
        </p:nvSpPr>
        <p:spPr>
          <a:xfrm>
            <a:off x="1476375" y="0"/>
            <a:ext cx="6981825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分布式数据库中的透明问题</a:t>
            </a:r>
          </a:p>
        </p:txBody>
      </p:sp>
      <p:sp>
        <p:nvSpPr>
          <p:cNvPr id="247811" name="文本占位符 247810"/>
          <p:cNvSpPr>
            <a:spLocks noGrp="1"/>
          </p:cNvSpPr>
          <p:nvPr>
            <p:ph type="body" idx="1"/>
          </p:nvPr>
        </p:nvSpPr>
        <p:spPr>
          <a:xfrm>
            <a:off x="547688" y="1673225"/>
            <a:ext cx="7861300" cy="4151313"/>
          </a:xfrm>
        </p:spPr>
        <p:txBody>
          <a:bodyPr/>
          <a:lstStyle/>
          <a:p>
            <a:pPr>
              <a:buNone/>
            </a:pPr>
            <a:endParaRPr lang="en-US" altLang="zh-CN" sz="2000" b="1" dirty="0">
              <a:latin typeface="华文中宋" panose="02010600040101010101" pitchFamily="2" charset="-122"/>
            </a:endParaRPr>
          </a:p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网络透明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(Network Transparency)</a:t>
            </a:r>
          </a:p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复制透明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(Replication Transparency)</a:t>
            </a:r>
          </a:p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分段透明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(Fragmentation Transparency)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82645F-A149-48A4-8B40-412061EB13DE}"/>
              </a:ext>
            </a:extLst>
          </p:cNvPr>
          <p:cNvSpPr txBox="1"/>
          <p:nvPr/>
        </p:nvSpPr>
        <p:spPr>
          <a:xfrm>
            <a:off x="1462004" y="486916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透明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用户感知不到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694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066800" y="35560"/>
            <a:ext cx="7772400" cy="114808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手动提交模式下的日志内容</a:t>
            </a:r>
            <a:b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connection.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setAutoCommit (false)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xfrm>
            <a:off x="152400" y="1447800"/>
            <a:ext cx="2819400" cy="3061320"/>
          </a:xfrm>
          <a:solidFill>
            <a:srgbClr val="CCFFFF">
              <a:alpha val="100000"/>
            </a:srgbClr>
          </a:solidFill>
        </p:spPr>
        <p:txBody>
          <a:bodyPr vert="horz" wrap="square" lIns="54000" tIns="45720" rIns="54000" bIns="45720" anchor="t"/>
          <a:lstStyle/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:   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Read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	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A= A – 50;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Write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Read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B =  B + 50;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Write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:    R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ead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C=C- 100;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W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rite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(C);</a:t>
            </a:r>
          </a:p>
        </p:txBody>
      </p:sp>
      <p:sp>
        <p:nvSpPr>
          <p:cNvPr id="22532" name="Text Box 5"/>
          <p:cNvSpPr txBox="1"/>
          <p:nvPr/>
        </p:nvSpPr>
        <p:spPr>
          <a:xfrm>
            <a:off x="3205163" y="1308735"/>
            <a:ext cx="2069734" cy="840230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800" b="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start</a:t>
            </a:r>
            <a:r>
              <a:rPr lang="en-US" altLang="zh-CN" sz="1800" b="0" dirty="0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800" b="0" dirty="0">
                <a:latin typeface="Times New Roman" panose="02020603050405020304" pitchFamily="18" charset="0"/>
              </a:rPr>
              <a:t>, A, 1000, 950&gt;</a:t>
            </a:r>
          </a:p>
          <a:p>
            <a:pPr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o</a:t>
            </a:r>
            <a:r>
              <a:rPr lang="en-US" altLang="zh-CN" sz="1800" b="0" dirty="0">
                <a:latin typeface="Times New Roman" panose="02020603050405020304" pitchFamily="18" charset="0"/>
              </a:rPr>
              <a:t>, B, 2000, 2050&gt;</a:t>
            </a:r>
          </a:p>
        </p:txBody>
      </p:sp>
      <p:sp>
        <p:nvSpPr>
          <p:cNvPr id="22533" name="Text Box 6"/>
          <p:cNvSpPr txBox="1"/>
          <p:nvPr/>
        </p:nvSpPr>
        <p:spPr>
          <a:xfrm>
            <a:off x="3205163" y="2669069"/>
            <a:ext cx="2069734" cy="2086725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&lt;T</a:t>
            </a:r>
            <a:r>
              <a:rPr lang="en-US" altLang="zh-CN" sz="1800" baseline="-250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0</a:t>
            </a:r>
            <a:r>
              <a:rPr lang="en-US" altLang="zh-CN" sz="18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 start&gt;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800" b="0" dirty="0">
                <a:latin typeface="Times New Roman" panose="02020603050405020304" pitchFamily="18" charset="0"/>
              </a:rPr>
              <a:t>, A, 1000, 950&gt;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o</a:t>
            </a:r>
            <a:r>
              <a:rPr lang="en-US" altLang="zh-CN" sz="1800" b="0" dirty="0">
                <a:latin typeface="Times New Roman" panose="02020603050405020304" pitchFamily="18" charset="0"/>
              </a:rPr>
              <a:t>, B, 2000, 2050&gt;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&lt;T</a:t>
            </a:r>
            <a:r>
              <a:rPr lang="en-US" altLang="zh-CN" sz="1800" b="0" baseline="-25000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</a:t>
            </a:r>
            <a:r>
              <a:rPr lang="en-US" altLang="zh-CN" sz="1800" b="0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, Ready&gt;</a:t>
            </a:r>
            <a:endParaRPr lang="en-US" altLang="zh-CN" sz="1800" b="0" dirty="0">
              <a:solidFill>
                <a:srgbClr val="FF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&lt;T</a:t>
            </a:r>
            <a:r>
              <a:rPr lang="en-US" altLang="zh-CN" sz="1800" baseline="-250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o</a:t>
            </a:r>
            <a:r>
              <a:rPr lang="en-US" altLang="zh-CN" sz="1800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, commit&gt;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800" b="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start</a:t>
            </a:r>
            <a:r>
              <a:rPr lang="en-US" altLang="zh-CN" sz="1800" b="0" dirty="0">
                <a:latin typeface="Times New Roman" panose="02020603050405020304" pitchFamily="18" charset="0"/>
              </a:rPr>
              <a:t>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800" b="0" dirty="0">
                <a:latin typeface="Times New Roman" panose="02020603050405020304" pitchFamily="18" charset="0"/>
              </a:rPr>
              <a:t>, C, 700, 600&gt;</a:t>
            </a:r>
          </a:p>
          <a:p>
            <a:pPr>
              <a:lnSpc>
                <a:spcPct val="90000"/>
              </a:lnSpc>
            </a:pPr>
            <a:endParaRPr lang="en-US" altLang="zh-CN" sz="1800" b="0" dirty="0">
              <a:latin typeface="Times New Roman" panose="02020603050405020304" pitchFamily="18" charset="0"/>
            </a:endParaRPr>
          </a:p>
        </p:txBody>
      </p:sp>
      <p:sp>
        <p:nvSpPr>
          <p:cNvPr id="22534" name="Text Box 7"/>
          <p:cNvSpPr txBox="1"/>
          <p:nvPr/>
        </p:nvSpPr>
        <p:spPr>
          <a:xfrm>
            <a:off x="6227763" y="1297623"/>
            <a:ext cx="2069734" cy="2585323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800" b="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start</a:t>
            </a:r>
            <a:r>
              <a:rPr lang="en-US" altLang="zh-CN" sz="1800" b="0" dirty="0">
                <a:latin typeface="Times New Roman" panose="02020603050405020304" pitchFamily="18" charset="0"/>
              </a:rPr>
              <a:t>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800" b="0" dirty="0">
                <a:latin typeface="Times New Roman" panose="02020603050405020304" pitchFamily="18" charset="0"/>
              </a:rPr>
              <a:t>, A, 1000, 950&gt;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o</a:t>
            </a:r>
            <a:r>
              <a:rPr lang="en-US" altLang="zh-CN" sz="1800" b="0" dirty="0">
                <a:latin typeface="Times New Roman" panose="02020603050405020304" pitchFamily="18" charset="0"/>
              </a:rPr>
              <a:t>, B, 2000, 2050&gt;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&lt;T</a:t>
            </a:r>
            <a:r>
              <a:rPr lang="en-US" altLang="zh-CN" sz="1800" b="0" baseline="-25000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</a:t>
            </a:r>
            <a:r>
              <a:rPr lang="en-US" altLang="zh-CN" sz="1800" b="0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, Ready&gt;</a:t>
            </a:r>
            <a:endParaRPr lang="en-US" altLang="zh-CN" sz="1800" b="0" dirty="0">
              <a:solidFill>
                <a:srgbClr val="FF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l">
              <a:lnSpc>
                <a:spcPct val="90000"/>
              </a:lnSpc>
            </a:pPr>
            <a:endParaRPr lang="en-US" altLang="zh-CN" sz="1800" b="0" dirty="0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o</a:t>
            </a:r>
            <a:r>
              <a:rPr lang="en-US" altLang="zh-CN" sz="1800" b="0" dirty="0">
                <a:latin typeface="Times New Roman" panose="02020603050405020304" pitchFamily="18" charset="0"/>
              </a:rPr>
              <a:t>, commit&gt;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800" b="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start</a:t>
            </a:r>
            <a:r>
              <a:rPr lang="en-US" altLang="zh-CN" sz="1800" b="0" dirty="0">
                <a:latin typeface="Times New Roman" panose="02020603050405020304" pitchFamily="18" charset="0"/>
              </a:rPr>
              <a:t>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800" b="0" dirty="0">
                <a:latin typeface="Times New Roman" panose="02020603050405020304" pitchFamily="18" charset="0"/>
              </a:rPr>
              <a:t>, C, 700, 600&gt;</a:t>
            </a: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&lt;T</a:t>
            </a:r>
            <a:r>
              <a:rPr lang="en-US" altLang="zh-CN" sz="1800" b="0" baseline="-25000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1</a:t>
            </a:r>
            <a:r>
              <a:rPr lang="en-US" altLang="zh-CN" sz="1800" b="0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, Ready&gt;</a:t>
            </a:r>
            <a:endParaRPr lang="en-US" altLang="zh-CN" sz="1800" b="0" dirty="0"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&lt;T</a:t>
            </a:r>
            <a:r>
              <a:rPr lang="en-US" altLang="zh-CN" sz="1800" b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800" b="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commit</a:t>
            </a:r>
            <a:r>
              <a:rPr lang="en-US" altLang="zh-CN" sz="1800" b="0" dirty="0">
                <a:latin typeface="Times New Roman" panose="02020603050405020304" pitchFamily="18" charset="0"/>
              </a:rPr>
              <a:t>&gt;</a:t>
            </a:r>
          </a:p>
        </p:txBody>
      </p:sp>
      <p:sp>
        <p:nvSpPr>
          <p:cNvPr id="22535" name="Text Box 8"/>
          <p:cNvSpPr txBox="1"/>
          <p:nvPr/>
        </p:nvSpPr>
        <p:spPr>
          <a:xfrm>
            <a:off x="3797489" y="214896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22536" name="Text Box 9"/>
          <p:cNvSpPr txBox="1"/>
          <p:nvPr/>
        </p:nvSpPr>
        <p:spPr>
          <a:xfrm>
            <a:off x="3780026" y="4788239"/>
            <a:ext cx="557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22537" name="Text Box 10"/>
          <p:cNvSpPr txBox="1"/>
          <p:nvPr/>
        </p:nvSpPr>
        <p:spPr>
          <a:xfrm>
            <a:off x="7001486" y="3864796"/>
            <a:ext cx="5222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(c)</a:t>
            </a:r>
          </a:p>
        </p:txBody>
      </p:sp>
      <p:sp>
        <p:nvSpPr>
          <p:cNvPr id="22538" name="Text Box 11"/>
          <p:cNvSpPr txBox="1"/>
          <p:nvPr/>
        </p:nvSpPr>
        <p:spPr>
          <a:xfrm>
            <a:off x="250825" y="6092825"/>
            <a:ext cx="8748713" cy="511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当重启数据库系统时，检查日志内容，</a:t>
            </a:r>
            <a:r>
              <a:rPr lang="en-US" altLang="zh-CN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(a)/(b)/(c) 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是可能出现的场景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3CE4AA-F824-499F-ABFA-C46650C23684}"/>
              </a:ext>
            </a:extLst>
          </p:cNvPr>
          <p:cNvSpPr txBox="1"/>
          <p:nvPr/>
        </p:nvSpPr>
        <p:spPr>
          <a:xfrm>
            <a:off x="269082" y="4655654"/>
            <a:ext cx="28194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如果每个</a:t>
            </a:r>
            <a:r>
              <a:rPr lang="zh-CN" altLang="en-US" sz="180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数据库</a:t>
            </a:r>
            <a:r>
              <a:rPr lang="zh-CN" altLang="en-US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都回</a:t>
            </a:r>
            <a:r>
              <a:rPr lang="en-US" altLang="zh-CN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ok</a:t>
            </a:r>
            <a:r>
              <a:rPr lang="zh-CN" altLang="en-US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，那就正式</a:t>
            </a:r>
            <a:r>
              <a:rPr lang="zh-CN" altLang="en-US" sz="180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提交</a:t>
            </a:r>
            <a:r>
              <a:rPr lang="zh-CN" altLang="en-US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事务，在各个</a:t>
            </a:r>
            <a:r>
              <a:rPr lang="zh-CN" altLang="en-US" sz="180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数据库</a:t>
            </a:r>
            <a:r>
              <a:rPr lang="zh-CN" altLang="en-US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上执行操作；如果任何其中一个</a:t>
            </a:r>
            <a:r>
              <a:rPr lang="zh-CN" altLang="en-US" sz="180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数据库</a:t>
            </a:r>
            <a:r>
              <a:rPr lang="zh-CN" altLang="en-US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回答不</a:t>
            </a:r>
            <a:r>
              <a:rPr lang="en-US" altLang="zh-CN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ok</a:t>
            </a:r>
            <a:r>
              <a:rPr lang="zh-CN" altLang="en-US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，那么就回滚事务。</a:t>
            </a:r>
            <a:endParaRPr lang="zh-CN" altLang="en-US" sz="1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D5C8BE-97E7-498F-B753-9D28EF23A1E7}"/>
              </a:ext>
            </a:extLst>
          </p:cNvPr>
          <p:cNvSpPr txBox="1"/>
          <p:nvPr/>
        </p:nvSpPr>
        <p:spPr>
          <a:xfrm>
            <a:off x="3591536" y="5297993"/>
            <a:ext cx="367109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200" i="0" dirty="0">
                <a:solidFill>
                  <a:srgbClr val="444444"/>
                </a:solidFill>
                <a:effectLst/>
                <a:latin typeface="PingFang SC"/>
              </a:rPr>
              <a:t>为了解决分布式系统的一致性问题，在长期的研究探索过程中，业内涌现出了一大批经典的一致性协议和算法，其中比较著名的有二阶段提交协议（</a:t>
            </a:r>
            <a:r>
              <a:rPr lang="en-US" altLang="zh-CN" sz="1200" i="0" dirty="0">
                <a:solidFill>
                  <a:srgbClr val="444444"/>
                </a:solidFill>
                <a:effectLst/>
                <a:latin typeface="PingFang SC"/>
              </a:rPr>
              <a:t>2PC</a:t>
            </a:r>
            <a:r>
              <a:rPr lang="zh-CN" altLang="en-US" sz="1200" i="0" dirty="0">
                <a:solidFill>
                  <a:srgbClr val="444444"/>
                </a:solidFill>
                <a:effectLst/>
                <a:latin typeface="PingFang SC"/>
              </a:rPr>
              <a:t>），三阶段提交协议（</a:t>
            </a:r>
            <a:r>
              <a:rPr lang="en-US" altLang="zh-CN" sz="1200" i="0" dirty="0">
                <a:solidFill>
                  <a:srgbClr val="444444"/>
                </a:solidFill>
                <a:effectLst/>
                <a:latin typeface="PingFang SC"/>
              </a:rPr>
              <a:t>3PC</a:t>
            </a:r>
            <a:r>
              <a:rPr lang="zh-CN" altLang="en-US" sz="1200" i="0" dirty="0">
                <a:solidFill>
                  <a:srgbClr val="444444"/>
                </a:solidFill>
                <a:effectLst/>
                <a:latin typeface="PingFang SC"/>
              </a:rPr>
              <a:t>）和 </a:t>
            </a:r>
            <a:r>
              <a:rPr lang="en-US" altLang="zh-CN" sz="1200" i="0" dirty="0" err="1">
                <a:solidFill>
                  <a:srgbClr val="444444"/>
                </a:solidFill>
                <a:effectLst/>
                <a:latin typeface="PingFang SC"/>
              </a:rPr>
              <a:t>Paxos</a:t>
            </a:r>
            <a:r>
              <a:rPr lang="en-US" altLang="zh-CN" sz="1200" i="0" dirty="0">
                <a:solidFill>
                  <a:srgbClr val="444444"/>
                </a:solidFill>
                <a:effectLst/>
                <a:latin typeface="PingFang SC"/>
              </a:rPr>
              <a:t> </a:t>
            </a:r>
            <a:r>
              <a:rPr lang="zh-CN" altLang="en-US" sz="1200" i="0" dirty="0">
                <a:solidFill>
                  <a:srgbClr val="444444"/>
                </a:solidFill>
                <a:effectLst/>
                <a:latin typeface="PingFang SC"/>
              </a:rPr>
              <a:t>算法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2368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标题 251905"/>
          <p:cNvSpPr>
            <a:spLocks noGrp="1"/>
          </p:cNvSpPr>
          <p:nvPr>
            <p:ph type="title"/>
          </p:nvPr>
        </p:nvSpPr>
        <p:spPr>
          <a:xfrm>
            <a:off x="958850" y="104775"/>
            <a:ext cx="7772400" cy="9144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分布式数据库的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2PC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协议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b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手动提交模式下的事物状态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60750" y="1486535"/>
            <a:ext cx="1587500" cy="914400"/>
            <a:chOff x="1079" y="6600"/>
            <a:chExt cx="2500" cy="1440"/>
          </a:xfrm>
        </p:grpSpPr>
        <p:sp>
          <p:nvSpPr>
            <p:cNvPr id="251910" name="椭圆 251909"/>
            <p:cNvSpPr/>
            <p:nvPr/>
          </p:nvSpPr>
          <p:spPr>
            <a:xfrm>
              <a:off x="1079" y="6600"/>
              <a:ext cx="2501" cy="144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911" name="文本框 251910"/>
            <p:cNvSpPr txBox="1"/>
            <p:nvPr/>
          </p:nvSpPr>
          <p:spPr>
            <a:xfrm>
              <a:off x="1305" y="6958"/>
              <a:ext cx="21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altLang="zh-CN" dirty="0">
                  <a:solidFill>
                    <a:srgbClr val="FFFFFF"/>
                  </a:solidFill>
                  <a:latin typeface="Comic Sans MS" panose="030F0702030302020204" pitchFamily="66" charset="0"/>
                  <a:ea typeface="华文中宋" panose="02010600040101010101" pitchFamily="2" charset="-122"/>
                </a:rPr>
                <a:t>Start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18385" y="3315335"/>
            <a:ext cx="1588135" cy="914400"/>
            <a:chOff x="1079" y="6600"/>
            <a:chExt cx="2501" cy="1440"/>
          </a:xfrm>
        </p:grpSpPr>
        <p:sp>
          <p:nvSpPr>
            <p:cNvPr id="4" name="椭圆 3"/>
            <p:cNvSpPr/>
            <p:nvPr/>
          </p:nvSpPr>
          <p:spPr>
            <a:xfrm>
              <a:off x="1079" y="6600"/>
              <a:ext cx="2501" cy="144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5" y="6958"/>
              <a:ext cx="21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altLang="zh-CN" dirty="0">
                  <a:solidFill>
                    <a:srgbClr val="FFFFFF"/>
                  </a:solidFill>
                  <a:latin typeface="Comic Sans MS" panose="030F0702030302020204" pitchFamily="66" charset="0"/>
                  <a:ea typeface="华文中宋" panose="02010600040101010101" pitchFamily="2" charset="-122"/>
                </a:rPr>
                <a:t>Abort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85970" y="3314700"/>
            <a:ext cx="1588135" cy="914400"/>
            <a:chOff x="1079" y="6600"/>
            <a:chExt cx="2501" cy="1440"/>
          </a:xfrm>
        </p:grpSpPr>
        <p:sp>
          <p:nvSpPr>
            <p:cNvPr id="7" name="椭圆 6"/>
            <p:cNvSpPr/>
            <p:nvPr/>
          </p:nvSpPr>
          <p:spPr>
            <a:xfrm>
              <a:off x="1079" y="6600"/>
              <a:ext cx="2501" cy="144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05" y="6958"/>
              <a:ext cx="21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altLang="zh-CN" dirty="0">
                  <a:solidFill>
                    <a:srgbClr val="FFFFFF"/>
                  </a:solidFill>
                  <a:latin typeface="Comic Sans MS" panose="030F0702030302020204" pitchFamily="66" charset="0"/>
                  <a:ea typeface="华文中宋" panose="02010600040101010101" pitchFamily="2" charset="-122"/>
                </a:rPr>
                <a:t>Ready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60750" y="5160010"/>
            <a:ext cx="1588135" cy="914400"/>
            <a:chOff x="1079" y="6600"/>
            <a:chExt cx="2501" cy="1440"/>
          </a:xfrm>
        </p:grpSpPr>
        <p:sp>
          <p:nvSpPr>
            <p:cNvPr id="10" name="椭圆 9"/>
            <p:cNvSpPr/>
            <p:nvPr/>
          </p:nvSpPr>
          <p:spPr>
            <a:xfrm>
              <a:off x="1079" y="6600"/>
              <a:ext cx="2501" cy="144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5" y="6958"/>
              <a:ext cx="21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altLang="zh-CN" dirty="0">
                  <a:solidFill>
                    <a:srgbClr val="FFFFFF"/>
                  </a:solidFill>
                  <a:latin typeface="Comic Sans MS" panose="030F0702030302020204" pitchFamily="66" charset="0"/>
                  <a:ea typeface="华文中宋" panose="02010600040101010101" pitchFamily="2" charset="-122"/>
                </a:rPr>
                <a:t>Abort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28335" y="5159375"/>
            <a:ext cx="1588135" cy="914400"/>
            <a:chOff x="1079" y="6600"/>
            <a:chExt cx="2501" cy="1440"/>
          </a:xfrm>
        </p:grpSpPr>
        <p:sp>
          <p:nvSpPr>
            <p:cNvPr id="13" name="椭圆 12"/>
            <p:cNvSpPr/>
            <p:nvPr/>
          </p:nvSpPr>
          <p:spPr>
            <a:xfrm>
              <a:off x="1079" y="6600"/>
              <a:ext cx="2501" cy="144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05" y="6958"/>
              <a:ext cx="21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altLang="zh-CN" dirty="0">
                  <a:solidFill>
                    <a:srgbClr val="FFFFFF"/>
                  </a:solidFill>
                  <a:latin typeface="Comic Sans MS" panose="030F0702030302020204" pitchFamily="66" charset="0"/>
                  <a:ea typeface="华文中宋" panose="02010600040101010101" pitchFamily="2" charset="-122"/>
                </a:rPr>
                <a:t>Commit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H="1">
            <a:off x="3347720" y="2400935"/>
            <a:ext cx="907415" cy="95504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255135" y="2400935"/>
            <a:ext cx="1078865" cy="91376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426585" y="4229735"/>
            <a:ext cx="907415" cy="95504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85435" y="4248785"/>
            <a:ext cx="1078865" cy="91376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464D2DE-DEAE-45AB-A0E8-B094864183AE}"/>
              </a:ext>
            </a:extLst>
          </p:cNvPr>
          <p:cNvSpPr txBox="1"/>
          <p:nvPr/>
        </p:nvSpPr>
        <p:spPr>
          <a:xfrm>
            <a:off x="259781" y="1486535"/>
            <a:ext cx="2318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二阶段提交</a:t>
            </a:r>
            <a:r>
              <a:rPr lang="zh-CN" altLang="en-US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协议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Two-phase Commit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，即</a:t>
            </a:r>
            <a:r>
              <a:rPr lang="en-US" altLang="zh-CN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2PC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7265FE9-6FDF-422F-B4D9-DC2C05251FD3}"/>
              </a:ext>
            </a:extLst>
          </p:cNvPr>
          <p:cNvSpPr txBox="1"/>
          <p:nvPr/>
        </p:nvSpPr>
        <p:spPr>
          <a:xfrm>
            <a:off x="611560" y="61068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https://matt33.com/2018/07/08/distribute-system-consistency-protocol/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B057361-73ED-48B0-B0D3-8FF871EDC52D}"/>
              </a:ext>
            </a:extLst>
          </p:cNvPr>
          <p:cNvSpPr txBox="1"/>
          <p:nvPr/>
        </p:nvSpPr>
        <p:spPr>
          <a:xfrm>
            <a:off x="5953913" y="1411297"/>
            <a:ext cx="28384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/>
              </a:rPr>
              <a:t>CAP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/>
              </a:rPr>
              <a:t>理论，即对于一个分布式系统而言，它是无法同时满足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/>
              </a:rPr>
              <a:t>Consistency(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/>
              </a:rPr>
              <a:t>强一致性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/>
              </a:rPr>
              <a:t>)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/>
              </a:rPr>
              <a:t>、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/>
              </a:rPr>
              <a:t>Availability(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/>
              </a:rPr>
              <a:t>可用性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/>
              </a:rPr>
              <a:t>)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/>
              </a:rPr>
              <a:t>和 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/>
              </a:rPr>
              <a:t>Partition tolerance(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/>
              </a:rPr>
              <a:t>分区容忍性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PingFang SC"/>
              </a:rPr>
              <a:t>) 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PingFang SC"/>
              </a:rPr>
              <a:t>这三个条件的，最多只能满足其中两个。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5730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标题 247809"/>
          <p:cNvSpPr>
            <a:spLocks noGrp="1"/>
          </p:cNvSpPr>
          <p:nvPr>
            <p:ph type="title"/>
          </p:nvPr>
        </p:nvSpPr>
        <p:spPr>
          <a:xfrm>
            <a:off x="1476375" y="0"/>
            <a:ext cx="6981825" cy="1143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并行处理的三种类型</a:t>
            </a:r>
          </a:p>
        </p:txBody>
      </p:sp>
      <p:sp>
        <p:nvSpPr>
          <p:cNvPr id="247811" name="文本占位符 247810"/>
          <p:cNvSpPr>
            <a:spLocks noGrp="1"/>
          </p:cNvSpPr>
          <p:nvPr>
            <p:ph type="body" idx="1"/>
          </p:nvPr>
        </p:nvSpPr>
        <p:spPr>
          <a:xfrm>
            <a:off x="327025" y="1541780"/>
            <a:ext cx="8489950" cy="4151630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endParaRPr lang="en-US" altLang="zh-CN" sz="2000" b="1">
              <a:latin typeface="华文中宋" panose="02010600040101010101" pitchFamily="2" charset="-122"/>
            </a:endParaRPr>
          </a:p>
          <a:p>
            <a:pPr>
              <a:lnSpc>
                <a:spcPct val="200000"/>
              </a:lnSpc>
              <a:buClr>
                <a:schemeClr val="tx1"/>
              </a:buClr>
              <a:buNone/>
            </a:pP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超算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系统：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{CPU + 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专用网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 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共享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200000"/>
              </a:lnSpc>
              <a:buClr>
                <a:schemeClr val="tx1"/>
              </a:buClr>
              <a:buNone/>
            </a:pP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</a:t>
            </a:r>
            <a:r>
              <a:rPr 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系统：同构计算机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高速局域网</a:t>
            </a:r>
            <a:r>
              <a:rPr 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200000"/>
              </a:lnSpc>
              <a:buClr>
                <a:schemeClr val="tx1"/>
              </a:buClr>
              <a:buNone/>
            </a:pPr>
            <a:r>
              <a:rPr lang="zh-CN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</a:t>
            </a:r>
            <a:r>
              <a:rPr 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系统：异构计算机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Internet;</a:t>
            </a:r>
          </a:p>
        </p:txBody>
      </p:sp>
    </p:spTree>
    <p:extLst>
      <p:ext uri="{BB962C8B-B14F-4D97-AF65-F5344CB8AC3E}">
        <p14:creationId xmlns:p14="http://schemas.microsoft.com/office/powerpoint/2010/main" val="1630947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互联网应用特性</a:t>
            </a:r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>
          <a:xfrm>
            <a:off x="227965" y="1988820"/>
            <a:ext cx="8611235" cy="336359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电商，邮件，银行，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微信，微博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公共数据   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   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每个用户自己的数据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用户自己的数据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最好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聚集存储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532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>
          <a:xfrm>
            <a:off x="971550" y="55245"/>
            <a:ext cx="7772400" cy="975360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互联网应用的背景和特性</a:t>
            </a:r>
            <a:b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的出现背景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>
          <a:xfrm>
            <a:off x="0" y="1412875"/>
            <a:ext cx="9006840" cy="502475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4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关系数据库解决了数据的正确性，即保证了系统的可靠性情形下，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被广泛地应用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24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随着应用的深入，数据库系统越来越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业务化，专业化，规范化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24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规范化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体现在使用</a:t>
            </a: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业务应用程序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来访问数据库。例如电商系统，先登录，再查询和浏览商品，然后下单，支付，收货；</a:t>
            </a:r>
          </a:p>
          <a:p>
            <a:pPr>
              <a:lnSpc>
                <a:spcPct val="150000"/>
              </a:lnSpc>
              <a:spcBef>
                <a:spcPts val="24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用户数，数据量，负载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急剧增加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 </a:t>
            </a: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性能，可伸缩性，可用性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成为了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主要矛盾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235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如何处理？思路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>
          <a:xfrm>
            <a:off x="179070" y="1268730"/>
            <a:ext cx="8926195" cy="541401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数据库服务器成了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负载中心，不堪重负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思路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：为数据库服务器减负：</a:t>
            </a: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分工、分化、分解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关键问题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可分性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安全管理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：只需要数据库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Schema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，这个数据量很小；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数据完整性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：主键和外键。能转移至应用程序的，由应用程序来把关。对于外键所指对象，在操作界面上，用户只能选择，于是就维护了引用完整性。对于主键，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全局性</a:t>
            </a: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由系统控制，例如用户注册，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局部性</a:t>
            </a: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则交由用户控制，例如购物下单；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业务规则约束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：对于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应用程序端缓存的数据，转移至应用端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13034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>
          <a:xfrm>
            <a:off x="635" y="1988820"/>
            <a:ext cx="9074785" cy="336359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</a:t>
            </a:r>
            <a:r>
              <a:rPr lang="zh-CN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数据特性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zh-CN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访问特性</a:t>
            </a:r>
            <a:r>
              <a:rPr 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合理组织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数据的</a:t>
            </a:r>
            <a:r>
              <a:rPr lang="zh-CN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物理存储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sz="32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695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云数据库</a:t>
            </a:r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>
          <a:xfrm>
            <a:off x="179070" y="2852420"/>
            <a:ext cx="8848725" cy="1682115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数据库系统运维的关键问题：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低成本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实惠性；弹性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可伸缩性；可靠性；</a:t>
            </a:r>
          </a:p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582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126730" cy="914400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基于访问特性组织数据的物理存储（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b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以电商数据库为例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41345" y="1366520"/>
            <a:ext cx="219265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    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e-business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845" y="2245360"/>
            <a:ext cx="123571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altLang="zh-CN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4636770" y="2239645"/>
            <a:ext cx="121856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支付</a:t>
            </a:r>
            <a:endParaRPr lang="zh-CN" altLang="en-US" b="0" i="1" baseline="-250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038350" y="1819275"/>
            <a:ext cx="2303780" cy="42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4260215" y="1811655"/>
            <a:ext cx="1872014" cy="43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91440" y="2827020"/>
            <a:ext cx="896112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最大数据是</a:t>
            </a:r>
            <a:r>
              <a:rPr 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交易数据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(client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seller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goods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，logistics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将数据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</a:t>
            </a:r>
            <a:r>
              <a:rPr lang="en-US" alt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 </a:t>
            </a:r>
            <a:r>
              <a:rPr lang="en-US" alt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 value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模型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分别存于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客户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和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卖家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的名下。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即用户表中有个字段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orderSheet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，其取值为一个交易记录</a:t>
            </a:r>
            <a:r>
              <a:rPr 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表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</a:pPr>
            <a:r>
              <a:rPr 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交易记录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复制存储，使得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client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seller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独立。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理由：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最频繁的数据访问：客户、卖家看自己的交易记录；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动机：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提高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数据访问的有效率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；提高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系统的可伸缩性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；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17980" y="2239645"/>
            <a:ext cx="122110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endParaRPr lang="en-US" altLang="zh-CN" baseline="-25000"/>
          </a:p>
        </p:txBody>
      </p:sp>
      <p:sp>
        <p:nvSpPr>
          <p:cNvPr id="44" name="文本框 43"/>
          <p:cNvSpPr txBox="1"/>
          <p:nvPr/>
        </p:nvSpPr>
        <p:spPr>
          <a:xfrm>
            <a:off x="2950845" y="2239645"/>
            <a:ext cx="144399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goods</a:t>
            </a:r>
            <a:endParaRPr lang="en-US" altLang="zh-CN" i="1" baseline="-25000"/>
          </a:p>
        </p:txBody>
      </p:sp>
      <p:cxnSp>
        <p:nvCxnSpPr>
          <p:cNvPr id="46" name="直接连接符 45"/>
          <p:cNvCxnSpPr/>
          <p:nvPr/>
        </p:nvCxnSpPr>
        <p:spPr>
          <a:xfrm flipV="1">
            <a:off x="1264920" y="1844675"/>
            <a:ext cx="2875915" cy="40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3663315" y="1811020"/>
            <a:ext cx="683895" cy="43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23940" y="2239645"/>
            <a:ext cx="121856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物流</a:t>
            </a:r>
            <a:endParaRPr lang="zh-CN" altLang="en-US" b="0" i="1" baseline="-25000"/>
          </a:p>
        </p:txBody>
      </p:sp>
      <p:sp>
        <p:nvSpPr>
          <p:cNvPr id="7" name="文本框 6"/>
          <p:cNvSpPr txBox="1"/>
          <p:nvPr/>
        </p:nvSpPr>
        <p:spPr>
          <a:xfrm>
            <a:off x="7772400" y="2262505"/>
            <a:ext cx="121856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纠纷</a:t>
            </a:r>
            <a:endParaRPr lang="zh-CN" altLang="en-US" b="0" i="1" baseline="-25000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4356100" y="1844675"/>
            <a:ext cx="936007" cy="39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4394835" y="1823085"/>
            <a:ext cx="3399155" cy="445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11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>
          <a:xfrm>
            <a:off x="1066800" y="-8255"/>
            <a:ext cx="8121650" cy="1075055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基于访问特性组织数据的物理存储（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b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以电商数据库为例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-36195" y="1772920"/>
            <a:ext cx="909701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最频繁访问的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全局性数据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商品数据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。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查询模式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通过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应用程序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限定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对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goods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，分类存储，甚至按照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分类树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来组织存储：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key-value  key: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类别 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value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：其它</a:t>
            </a:r>
          </a:p>
          <a:p>
            <a:pPr>
              <a:lnSpc>
                <a:spcPct val="150000"/>
              </a:lnSpc>
            </a:pPr>
            <a:r>
              <a:rPr 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另外：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实现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并行处理，增大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吞吐量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Symbol" panose="05050102010706020507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无序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集合）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 vs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分组(NoSQL)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  vs  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排序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索引）</a:t>
            </a:r>
            <a:endParaRPr lang="zh-CN" altLang="en-US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Symbol" panose="050501020107060205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718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>
          <a:xfrm>
            <a:off x="1066800" y="-8255"/>
            <a:ext cx="8139430" cy="1075055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基于访问特性组织数据的物理存储（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9705" y="1340485"/>
            <a:ext cx="909701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商品数据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：最频繁访问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的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基本信息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（小）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，其次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是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常用信息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（中）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，而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详细信息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（大）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则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很少访问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。因此，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建立对应的三个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列族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。即分解成三个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: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goodsBasic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(goodsId, basic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）；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goodsCommon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(goodsId, common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）；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goodsDetail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(goodsId,detail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）；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动机：提高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数据访问的有效率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；</a:t>
            </a:r>
          </a:p>
          <a:p>
            <a:pPr>
              <a:lnSpc>
                <a:spcPct val="150000"/>
              </a:lnSpc>
            </a:pP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Symbol" panose="05050102010706020507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email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也有这种特性：基本信息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（小）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，正文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（中）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，附件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（大）。</a:t>
            </a:r>
          </a:p>
          <a:p>
            <a:pPr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列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为空就不存储数据, 节省存储空间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Symbol" panose="050501020107060205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69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>
          <a:xfrm>
            <a:off x="1066800" y="-8255"/>
            <a:ext cx="8139430" cy="1075055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基于访问特性组织数据的物理存储（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b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以文档数据库为例</a:t>
            </a:r>
            <a:endParaRPr 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990" y="2420620"/>
            <a:ext cx="9097010" cy="311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</a:pP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文档数据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：常要基于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基本信息查询文档。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</a:pP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文档数据的特征：基本信息的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数据量很小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，文档本身的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数据量很大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于是将其分解成两个表。而且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主键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就是文档的存储地址。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动机：提高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数据访问的有效率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593544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对象模型：从三种基本数据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说起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59690" y="1196975"/>
            <a:ext cx="9024620" cy="57334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层次模型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例如，文件系统，基于分类策略，把数据组织成一棵树。这棵树与实际业务的组织情形完全一致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物理和逻辑的统一性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直观、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易懂</a:t>
            </a:r>
            <a:r>
              <a:rPr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354330" indent="-14605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文件的用场不断增多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存放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地点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也不断增多。更改的时候，通常又只改一处。于是就引发了数据的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不一致问题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网状模型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对一个文件，不是到处存放，而是只存一处。其它地方要使用时，只存一个快捷方式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(链接</a:t>
            </a: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所指对象的物理存储地址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如果文件永恒不移动，非常完美。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对象模型：从关系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说起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38100" y="1551940"/>
            <a:ext cx="9067165" cy="416941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进行了分离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。链接不再是一个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物理地址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，而是一个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逻辑地址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DBMS负责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逻辑对象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物理对象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的转化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特色</a:t>
            </a:r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对象标识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区分成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逻辑标识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物理标识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两个概念。用户基于</a:t>
            </a:r>
            <a:r>
              <a:rPr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逻辑概念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来看待数据，访问数据，处理数据。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通过DBMS，来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隐藏物理概念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。于是，在用户看来，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数据是永恒的，可随时访问到的。这正是人们所期望的一种特质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 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数据正确有理论保障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charset="0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-13970" y="1303020"/>
            <a:ext cx="9171940" cy="54260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特色2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明确界定了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数据单元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，从而使得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数据冗余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数据正确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数据一致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这些概念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不再模糊含混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严格按类分表存储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一个类对应一张表，不同类的数据不能混合存储在一个表中。类的一个实例用一行数据来对应，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一个类的所有实例都存储在一张表中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什么叫一个类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五个范式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关系模式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</a:t>
            </a:r>
            <a:r>
              <a:rPr lang="zh-CN" alt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正确性保证体系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</a:t>
            </a:r>
            <a:r>
              <a:rPr sz="20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数据完整性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约束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  </a:t>
            </a:r>
            <a:r>
              <a:rPr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务</a:t>
            </a:r>
            <a:r>
              <a:rPr sz="20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0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故障恢复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业务表与存储表的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不一致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，既是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劣势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，也是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优势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object-relation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数据模型例子</a:t>
            </a:r>
          </a:p>
        </p:txBody>
      </p:sp>
      <p:graphicFrame>
        <p:nvGraphicFramePr>
          <p:cNvPr id="394243" name="表格 394242"/>
          <p:cNvGraphicFramePr/>
          <p:nvPr>
            <p:custDataLst>
              <p:tags r:id="rId1"/>
            </p:custDataLst>
          </p:nvPr>
        </p:nvGraphicFramePr>
        <p:xfrm>
          <a:off x="246063" y="2590800"/>
          <a:ext cx="8650288" cy="3234436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1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91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Author-set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Publisher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(name, branch)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Keyword-set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smith,John }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(Oxford, Beijing)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{word, sentence, syntax}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 Jack, Smith }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(Amason, Changsha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(transport, fault-tolerance}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{Jim, Tom, Phillipe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zh-CN" alt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(Greatwall, Changsha</a:t>
                      </a: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zh-CN" altLang="en-US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{relation, record, foreign key}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4270" name="文本框 394269"/>
          <p:cNvSpPr txBox="1"/>
          <p:nvPr/>
        </p:nvSpPr>
        <p:spPr>
          <a:xfrm>
            <a:off x="246063" y="2028825"/>
            <a:ext cx="9105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008548-DF0F-41E2-8F3A-980234A7BEC6}"/>
              </a:ext>
            </a:extLst>
          </p:cNvPr>
          <p:cNvSpPr txBox="1"/>
          <p:nvPr/>
        </p:nvSpPr>
        <p:spPr>
          <a:xfrm>
            <a:off x="2843808" y="1159640"/>
            <a:ext cx="457200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 +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面向对象；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标题 395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latin typeface="Arial" panose="020B0604020202020204" pitchFamily="34" charset="0"/>
              </a:rPr>
              <a:t>Relation data model</a:t>
            </a:r>
          </a:p>
        </p:txBody>
      </p:sp>
      <p:graphicFrame>
        <p:nvGraphicFramePr>
          <p:cNvPr id="395267" name="表格 395266"/>
          <p:cNvGraphicFramePr/>
          <p:nvPr/>
        </p:nvGraphicFramePr>
        <p:xfrm>
          <a:off x="1103313" y="5105400"/>
          <a:ext cx="3849688" cy="1751013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title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publisher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branch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compiler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Oxford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Beijing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network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err="1"/>
                        <a:t>Amason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Shanghai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database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err="1"/>
                        <a:t>Greatwall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err="1"/>
                        <a:t>Changsha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5351" name="表格 395350"/>
          <p:cNvGraphicFramePr/>
          <p:nvPr>
            <p:custDataLst>
              <p:tags r:id="rId1"/>
            </p:custDataLst>
          </p:nvPr>
        </p:nvGraphicFramePr>
        <p:xfrm>
          <a:off x="2043113" y="1296353"/>
          <a:ext cx="2495550" cy="320294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title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Author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compiler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smith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compiler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John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network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Jack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network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Smith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database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Jim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database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Tom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database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err="1"/>
                        <a:t>Phillipe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5318" name="表格 395317"/>
          <p:cNvGraphicFramePr/>
          <p:nvPr/>
        </p:nvGraphicFramePr>
        <p:xfrm>
          <a:off x="5461635" y="1665923"/>
          <a:ext cx="3282950" cy="382905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title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Keyword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compiler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word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compiler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sentence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compiler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syntax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network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transport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network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fault-tolerance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database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relation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database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record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database</a:t>
                      </a:r>
                      <a:endParaRPr lang="zh-CN" altLang="en-US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/>
                        <a:t>foreign key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461635" y="1166495"/>
            <a:ext cx="1588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1635" y="1296670"/>
            <a:ext cx="135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1835" y="4572635"/>
            <a:ext cx="1080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flat_book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表（回顾粒度问题）</a:t>
            </a:r>
          </a:p>
        </p:txBody>
      </p:sp>
      <p:graphicFrame>
        <p:nvGraphicFramePr>
          <p:cNvPr id="394243" name="表格 394242"/>
          <p:cNvGraphicFramePr/>
          <p:nvPr>
            <p:custDataLst>
              <p:tags r:id="rId1"/>
            </p:custDataLst>
          </p:nvPr>
        </p:nvGraphicFramePr>
        <p:xfrm>
          <a:off x="246380" y="1647825"/>
          <a:ext cx="7875905" cy="3697605"/>
        </p:xfrm>
        <a:graphic>
          <a:graphicData uri="http://schemas.openxmlformats.org/drawingml/2006/table">
            <a:tbl>
              <a:tblPr/>
              <a:tblGrid>
                <a:gridCol w="1634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09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Publisher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(name, branch)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Keyword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(Oxford, Beijing)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smith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sentence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smith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syntax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John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2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John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sentence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9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John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syntax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4670" y="5829300"/>
            <a:ext cx="4320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表中的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第一行数据的展开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问题的解决思路</a:t>
            </a:r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>
          <a:xfrm>
            <a:off x="147955" y="2204720"/>
            <a:ext cx="8848725" cy="3328035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小企业的业务信息系统：基础设施，运维</a:t>
            </a:r>
            <a:r>
              <a:rPr lang="zh-CN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、扩容这些</a:t>
            </a:r>
            <a:r>
              <a:rPr 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专业的事情外包给专业公司来做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云数据库服务提供商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：利用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规模效应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集约效应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来提供优质服务，降低成本，形成竞争力</a:t>
            </a:r>
            <a:r>
              <a:rPr lang="zh-CN" altLang="en-US" sz="28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8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732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关系数据模型的特性</a:t>
            </a: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74625" y="1313815"/>
            <a:ext cx="8882380" cy="613600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当将一个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事物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看作一个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时，就自然有其类的定义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(Schema)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，自然就是该类表中的一行数据。</a:t>
            </a:r>
          </a:p>
          <a:p>
            <a:pPr>
              <a:lnSpc>
                <a:spcPct val="13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例如，在上一个例子中，如果要将每个作者看作一个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，那么就应该创建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与作者的联系表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Authors;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另外建表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如果把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对象中作者看作是它的一个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，那么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的属性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author =“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smith, John”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即可；（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对象模型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  <a:p>
            <a:pPr>
              <a:lnSpc>
                <a:spcPct val="13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到底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是要将每个作者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，还是将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book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对象中作者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看作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是它的一个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，这要基于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业务需求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而定；</a:t>
            </a:r>
            <a:endParaRPr lang="en-US" altLang="zh-CN" i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（回顾： 类似于日期粒度选取问题）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面向对象数据模型</a:t>
            </a: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74625" y="1313815"/>
            <a:ext cx="8882380" cy="4852670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 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数据模型。</a:t>
            </a:r>
          </a:p>
          <a:p>
            <a:pPr>
              <a:lnSpc>
                <a:spcPct val="13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面向对象重点关注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事物的衍变性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。衍变就是不断分化。分化中既有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，又有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突变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表现为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突变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表现为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事物的发展以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树状结构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形式不断展开。对象不仅有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，还有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。衍变既体现在状态上，也体现在功能上。</a:t>
            </a:r>
          </a:p>
          <a:p>
            <a:pPr>
              <a:lnSpc>
                <a:spcPct val="13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三大特质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多态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。从数据模型来看，就是要考虑如何来刻画这三大特质。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-902335" y="208915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的由来：面向对象模型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与关系模型的结合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08585" y="1528445"/>
            <a:ext cx="9059545" cy="530733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互联网服务的一个基本特征：</a:t>
            </a:r>
          </a:p>
          <a:p>
            <a:pPr marL="0" indent="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）用户数很大，几千万甚至几个亿；</a:t>
            </a:r>
          </a:p>
          <a:p>
            <a:pPr marL="0" indent="0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）每个用户都只访问自己的数据。网购系统，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email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面向对象模型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在建模上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具有灵活性，可通过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从属关系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表达数据的密切关系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。其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层次模型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，有利于实现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高效查询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将每个用户的购物记录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聚集存储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，有好处。将每个用户的聊天记录聚集存储也有好处，能显著提升查询性能。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关系模型的另一弊端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冗余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94243" name="表格 394242"/>
          <p:cNvGraphicFramePr/>
          <p:nvPr>
            <p:custDataLst>
              <p:tags r:id="rId1"/>
            </p:custDataLst>
          </p:nvPr>
        </p:nvGraphicFramePr>
        <p:xfrm>
          <a:off x="260985" y="2149475"/>
          <a:ext cx="7875905" cy="3697605"/>
        </p:xfrm>
        <a:graphic>
          <a:graphicData uri="http://schemas.openxmlformats.org/drawingml/2006/table">
            <a:tbl>
              <a:tblPr/>
              <a:tblGrid>
                <a:gridCol w="219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09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Publisher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(name, branch)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Keyword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(Oxford, Beijing)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smith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sentence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smith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syntax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John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2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John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sentence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93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compiler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John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(Oxford, Beijing)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syntax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54380" y="6238875"/>
            <a:ext cx="719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一对多，多对多：当这个多为很大的值时，冗余严重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1462405"/>
            <a:ext cx="19265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flat_book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模型的特点</a:t>
            </a:r>
            <a:endParaRPr 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73025" y="1270635"/>
            <a:ext cx="8998585" cy="544385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面向对象模型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中没有强调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对象的标识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问题，引用不是逻辑概念，而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中强调使用主键来标识对象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。主键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外键：逻辑概念；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NOSQL模型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提出了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KEY-VALUE模型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兼顾了两者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既可以是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，也可是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物理的（由系统生成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，长度固定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则没有固定， 可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灵活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灵活程度：在用户添加一个对象时，由用户来指定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的数据类型，以及取值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是一个集合类型的实例对象。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因此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VALUE可以是一个表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数据的存储组织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810" y="1409700"/>
            <a:ext cx="9135745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面对的是巨大的用户数，强调的是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查找性能，可扩展性，可用性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；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采用</a:t>
            </a:r>
            <a:r>
              <a:rPr lang="en-US" alt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key-value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 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来实现目标，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使得密切的数据聚集在一起存储；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水平方向具有扩展性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，即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Value可以没有固定的Schema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；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Symbol" panose="05050102010706020507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不能做灵活而复杂的处理：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范围查询，模糊查询，联接运算。</a:t>
            </a:r>
            <a:endParaRPr lang="en-US" altLang="zh-CN" sz="1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Symbol" panose="05050102010706020507" charset="0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只能做等值查询，按照已设计好的层次结构做引导式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roll down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查询。</a:t>
            </a:r>
          </a:p>
        </p:txBody>
      </p:sp>
    </p:spTree>
    <p:extLst>
      <p:ext uri="{BB962C8B-B14F-4D97-AF65-F5344CB8AC3E}">
        <p14:creationId xmlns:p14="http://schemas.microsoft.com/office/powerpoint/2010/main" val="1953429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NOSQL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分类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02871" y="1547835"/>
          <a:ext cx="8141538" cy="418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3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charset="0"/>
                        </a:rPr>
                        <a:t>类型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charset="0"/>
                      </a:endParaRPr>
                    </a:p>
                  </a:txBody>
                  <a:tcPr marL="31750" marR="31750" marT="44450" marB="4445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charset="0"/>
                        </a:rPr>
                        <a:t>产品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charset="0"/>
                        </a:rPr>
                        <a:t>代表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charset="0"/>
                      </a:endParaRPr>
                    </a:p>
                  </a:txBody>
                  <a:tcPr marL="31750" marR="31750" marT="44450" marB="4445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charset="0"/>
                        </a:rPr>
                        <a:t>特点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charset="0"/>
                      </a:endParaRPr>
                    </a:p>
                  </a:txBody>
                  <a:tcPr marL="31750" marR="31750" marT="44450" marB="4445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19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Verdana" panose="020B0604030504040204" charset="0"/>
                        </a:rPr>
                        <a:t>列存储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Verdana" panose="020B0604030504040204" charset="0"/>
                      </a:endParaRPr>
                    </a:p>
                  </a:txBody>
                  <a:tcPr marL="31750" marR="31750" marT="44450" marB="444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Hbase</a:t>
                      </a:r>
                    </a:p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Hypertable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31750" marR="31750" marT="44450" marB="444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 dirty="0" err="1">
                          <a:solidFill>
                            <a:srgbClr val="3333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是按列存储数据。方便做数据压缩，对针对某一列或者某几列的查询有非常大的IO优势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endParaRPr lang="en-US" altLang="en-US" sz="2000" dirty="0">
                        <a:solidFill>
                          <a:srgbClr val="33333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" marR="31750" marT="44450" marB="444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19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文档存储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31750" marR="31750" marT="44450" marB="444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 b="1" dirty="0" err="1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MongDB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endParaRPr lang="en-US" altLang="en-US" sz="2000" b="1" u="sng" dirty="0">
                        <a:solidFill>
                          <a:srgbClr val="0000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31750" marR="31750" marT="44450" marB="444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>
                          <a:solidFill>
                            <a:srgbClr val="3333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用类似Json的格式存储，Schema</a:t>
                      </a:r>
                      <a:r>
                        <a:rPr lang="zh-CN" altLang="en-US" sz="2000">
                          <a:solidFill>
                            <a:srgbClr val="3333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不确定，易变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。有机会对某些字段建立索引。</a:t>
                      </a:r>
                      <a:endParaRPr lang="en-US" altLang="en-US" sz="2000">
                        <a:solidFill>
                          <a:srgbClr val="33333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" marR="31750" marT="44450" marB="444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72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key-value存储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" marR="31750" marT="44450" marB="444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Redis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31750" marR="31750" marT="44450" marB="444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2000" dirty="0" err="1">
                          <a:solidFill>
                            <a:srgbClr val="3333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可以通过key快速查询到其value。一般来说，存储不管value的格式，照单全收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。</a:t>
                      </a:r>
                      <a:endParaRPr lang="en-US" altLang="en-US" sz="2000" dirty="0">
                        <a:solidFill>
                          <a:srgbClr val="333333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31750" marR="31750" marT="44450" marB="444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4FAA594-77B6-DB93-8F4F-AFD50A4E20F5}"/>
              </a:ext>
            </a:extLst>
          </p:cNvPr>
          <p:cNvSpPr txBox="1"/>
          <p:nvPr/>
        </p:nvSpPr>
        <p:spPr>
          <a:xfrm>
            <a:off x="683568" y="5983459"/>
            <a:ext cx="6174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https://www.runoob.com/mongodb/nosql.html</a:t>
            </a:r>
          </a:p>
        </p:txBody>
      </p:sp>
    </p:spTree>
    <p:extLst>
      <p:ext uri="{BB962C8B-B14F-4D97-AF65-F5344CB8AC3E}">
        <p14:creationId xmlns:p14="http://schemas.microsoft.com/office/powerpoint/2010/main" val="40405476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NOSQL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155575" y="1740535"/>
            <a:ext cx="9046845" cy="452691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sz="2800" b="1" dirty="0" err="1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sz="2800" b="1" dirty="0" err="1">
                <a:latin typeface="微软雅黑" panose="020B0503020204020204" charset="-122"/>
                <a:ea typeface="微软雅黑" panose="020B0503020204020204" charset="-122"/>
              </a:rPr>
              <a:t>核心理念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减少CPU开销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I/O开销：减少无效</a:t>
            </a:r>
            <a:r>
              <a:rPr 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运输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换句话说，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提高</a:t>
            </a:r>
            <a:r>
              <a:rPr 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有效率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sz="2800" dirty="0" err="1">
                <a:latin typeface="微软雅黑" panose="020B0503020204020204" charset="-122"/>
                <a:ea typeface="微软雅黑" panose="020B0503020204020204" charset="-122"/>
              </a:rPr>
              <a:t>关系型数据库的核心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：在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数据正确性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上，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ACID属性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上；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有些应用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性能、吞吐量、高扩展性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很高要求，例如微信；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NoSQL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</a:rPr>
              <a:t>主要将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可扩展性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</a:rPr>
              <a:t>放在首位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使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用一个统一的</a:t>
            </a:r>
            <a:r>
              <a:rPr 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key/value模型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06210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NOSQL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——Hbase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155575" y="1580515"/>
            <a:ext cx="9046845" cy="468693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Hbase数据模型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：Row key, Column Family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Column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列可以动态增加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，列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值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为空就不存储数据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节省存储空间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：仅只支持按照Row key来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等值、单表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查询.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仅只支持字符类型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数据操作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：HBase只有很简单的插入、查询、删除；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表和表之间完全独立、无联系。  </a:t>
            </a:r>
          </a:p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存储模式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：每个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列族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都有独立的存储单元。基于列的访问频度</a:t>
            </a:r>
          </a:p>
        </p:txBody>
      </p:sp>
    </p:spTree>
    <p:extLst>
      <p:ext uri="{BB962C8B-B14F-4D97-AF65-F5344CB8AC3E}">
        <p14:creationId xmlns:p14="http://schemas.microsoft.com/office/powerpoint/2010/main" val="3485081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148080" y="228600"/>
            <a:ext cx="7921625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Hbase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数据模型</a:t>
            </a: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 VS 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关系模型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32740" y="115443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Article</a:t>
            </a:r>
            <a:endParaRPr lang="en-US" altLang="en-US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4145" y="1553210"/>
          <a:ext cx="8925560" cy="1296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6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Article_Id {pk}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Title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Content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Keywords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Author_id{fk}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4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HBase Introduction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HBase is hdoop database.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HBase;Hdoop;NoSQL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4145" y="2799080"/>
            <a:ext cx="1714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Author</a:t>
            </a:r>
            <a:endParaRPr lang="en-US" altLang="en-US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44145" y="3259455"/>
          <a:ext cx="6387465" cy="687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Author_id{pk}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name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nickname</a:t>
                      </a:r>
                      <a:endParaRPr lang="en-US" altLang="en-US" sz="2000" b="1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Hu dajun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Tiger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4950" y="429196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Article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234950" y="4752340"/>
          <a:ext cx="701484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Rowkey 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Column Family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Column keys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Id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Article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Title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Content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Keywords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Author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Name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Nickname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0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244600" y="156210"/>
            <a:ext cx="7899400" cy="943610"/>
          </a:xfrm>
        </p:spPr>
        <p:txBody>
          <a:bodyPr anchor="ctr"/>
          <a:lstStyle/>
          <a:p>
            <a:pPr defTabSz="914400" eaLnBrk="1" hangingPunct="1">
              <a:buNone/>
            </a:pP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云计算：业务系统与监控系统的相互透明（南向和北向接口）</a:t>
            </a:r>
            <a:endParaRPr lang="zh-CN" altLang="en-US" sz="3200" kern="120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341" name="AutoShape 14" descr="u=253961785,250415646&amp;fm=23&amp;gp=0"/>
          <p:cNvSpPr>
            <a:spLocks noChangeAspect="1"/>
          </p:cNvSpPr>
          <p:nvPr/>
        </p:nvSpPr>
        <p:spPr>
          <a:xfrm>
            <a:off x="7179945" y="348615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0095" y="4227830"/>
            <a:ext cx="8152130" cy="563880"/>
            <a:chOff x="1197" y="6658"/>
            <a:chExt cx="12838" cy="888"/>
          </a:xfrm>
        </p:grpSpPr>
        <p:sp>
          <p:nvSpPr>
            <p:cNvPr id="3" name="文本框 2"/>
            <p:cNvSpPr txBox="1"/>
            <p:nvPr/>
          </p:nvSpPr>
          <p:spPr>
            <a:xfrm>
              <a:off x="11201" y="6658"/>
              <a:ext cx="2835" cy="878"/>
            </a:xfrm>
            <a:prstGeom prst="rect">
              <a:avLst/>
            </a:prstGeom>
            <a:solidFill>
              <a:schemeClr val="lt1"/>
            </a:solidFill>
            <a:ln w="50800" cmpd="dbl">
              <a:solidFill>
                <a:srgbClr val="0000FF"/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服务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A</a:t>
              </a:r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的实例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2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54" y="6658"/>
              <a:ext cx="3238" cy="864"/>
            </a:xfrm>
            <a:prstGeom prst="rect">
              <a:avLst/>
            </a:prstGeom>
            <a:solidFill>
              <a:schemeClr val="lt1"/>
            </a:solidFill>
            <a:ln w="50800" cmpd="dbl">
              <a:solidFill>
                <a:srgbClr val="0000FF"/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服务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B</a:t>
              </a:r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的实例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1</a:t>
              </a:r>
              <a:endParaRPr lang="zh-CN" altLang="en-US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38" y="6668"/>
              <a:ext cx="2708" cy="878"/>
            </a:xfrm>
            <a:prstGeom prst="rect">
              <a:avLst/>
            </a:prstGeom>
            <a:solidFill>
              <a:schemeClr val="lt1"/>
            </a:solidFill>
            <a:ln w="50800" cmpd="dbl">
              <a:solidFill>
                <a:srgbClr val="0000FF"/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服务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A</a:t>
              </a:r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的实例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97" y="6668"/>
              <a:ext cx="3054" cy="878"/>
            </a:xfrm>
            <a:prstGeom prst="rect">
              <a:avLst/>
            </a:prstGeom>
            <a:solidFill>
              <a:schemeClr val="lt1"/>
            </a:solidFill>
            <a:ln w="50800" cmpd="dbl">
              <a:solidFill>
                <a:srgbClr val="0000FF"/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服务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A</a:t>
              </a:r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的实例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</p:grpSp>
      <p:sp>
        <p:nvSpPr>
          <p:cNvPr id="11" name="文本框 11"/>
          <p:cNvSpPr txBox="1"/>
          <p:nvPr/>
        </p:nvSpPr>
        <p:spPr>
          <a:xfrm>
            <a:off x="3689350" y="1748155"/>
            <a:ext cx="2068830" cy="5575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配置与控制</a:t>
            </a:r>
            <a:r>
              <a:rPr lang="zh-CN" altLang="en-US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中心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5140" y="1758315"/>
            <a:ext cx="1955165" cy="572135"/>
          </a:xfrm>
          <a:prstGeom prst="rect">
            <a:avLst/>
          </a:prstGeom>
          <a:solidFill>
            <a:schemeClr val="lt1"/>
          </a:solidFill>
          <a:ln w="28575" cmpd="sng">
            <a:solidFill>
              <a:srgbClr val="FF0000"/>
            </a:solidFill>
            <a:prstDash val="soli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zh-CN" altLang="en-US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客</a:t>
            </a:r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户需求</a:t>
            </a:r>
          </a:p>
        </p:txBody>
      </p:sp>
      <p:sp>
        <p:nvSpPr>
          <p:cNvPr id="13" name="文本框 13"/>
          <p:cNvSpPr txBox="1"/>
          <p:nvPr/>
        </p:nvSpPr>
        <p:spPr>
          <a:xfrm>
            <a:off x="3239135" y="2597150"/>
            <a:ext cx="2878455" cy="5575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系统运行监测中心</a:t>
            </a:r>
          </a:p>
        </p:txBody>
      </p:sp>
      <p:sp>
        <p:nvSpPr>
          <p:cNvPr id="22" name="文本框 14"/>
          <p:cNvSpPr txBox="1"/>
          <p:nvPr/>
        </p:nvSpPr>
        <p:spPr>
          <a:xfrm>
            <a:off x="2998470" y="3770630"/>
            <a:ext cx="594995" cy="3670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监测</a:t>
            </a:r>
          </a:p>
        </p:txBody>
      </p:sp>
      <p:sp>
        <p:nvSpPr>
          <p:cNvPr id="23" name="文本框 19"/>
          <p:cNvSpPr txBox="1"/>
          <p:nvPr/>
        </p:nvSpPr>
        <p:spPr>
          <a:xfrm>
            <a:off x="3829685" y="3769995"/>
            <a:ext cx="594995" cy="367030"/>
          </a:xfrm>
          <a:prstGeom prst="rect">
            <a:avLst/>
          </a:prstGeom>
          <a:solidFill>
            <a:srgbClr val="FEE3FC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控制</a:t>
            </a:r>
          </a:p>
        </p:txBody>
      </p:sp>
      <p:sp>
        <p:nvSpPr>
          <p:cNvPr id="31" name="文本框 14"/>
          <p:cNvSpPr txBox="1"/>
          <p:nvPr/>
        </p:nvSpPr>
        <p:spPr>
          <a:xfrm>
            <a:off x="810260" y="3766185"/>
            <a:ext cx="594995" cy="3670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监测</a:t>
            </a:r>
          </a:p>
        </p:txBody>
      </p:sp>
      <p:sp>
        <p:nvSpPr>
          <p:cNvPr id="32" name="文本框 19"/>
          <p:cNvSpPr txBox="1"/>
          <p:nvPr/>
        </p:nvSpPr>
        <p:spPr>
          <a:xfrm>
            <a:off x="1641475" y="3765550"/>
            <a:ext cx="594995" cy="367030"/>
          </a:xfrm>
          <a:prstGeom prst="rect">
            <a:avLst/>
          </a:prstGeom>
          <a:solidFill>
            <a:srgbClr val="FEE3FC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控制</a:t>
            </a:r>
          </a:p>
        </p:txBody>
      </p:sp>
      <p:sp>
        <p:nvSpPr>
          <p:cNvPr id="34" name="文本框 14"/>
          <p:cNvSpPr txBox="1"/>
          <p:nvPr/>
        </p:nvSpPr>
        <p:spPr>
          <a:xfrm>
            <a:off x="5163820" y="3761740"/>
            <a:ext cx="594995" cy="3670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监测</a:t>
            </a:r>
          </a:p>
        </p:txBody>
      </p:sp>
      <p:sp>
        <p:nvSpPr>
          <p:cNvPr id="35" name="文本框 19"/>
          <p:cNvSpPr txBox="1"/>
          <p:nvPr/>
        </p:nvSpPr>
        <p:spPr>
          <a:xfrm>
            <a:off x="5995035" y="3761105"/>
            <a:ext cx="594995" cy="367030"/>
          </a:xfrm>
          <a:prstGeom prst="rect">
            <a:avLst/>
          </a:prstGeom>
          <a:solidFill>
            <a:srgbClr val="FEE3FC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控制</a:t>
            </a:r>
          </a:p>
        </p:txBody>
      </p:sp>
      <p:grpSp>
        <p:nvGrpSpPr>
          <p:cNvPr id="42" name="组合 42"/>
          <p:cNvGrpSpPr/>
          <p:nvPr/>
        </p:nvGrpSpPr>
        <p:grpSpPr>
          <a:xfrm>
            <a:off x="1096645" y="3154045"/>
            <a:ext cx="2448560" cy="628650"/>
            <a:chOff x="2785" y="20665"/>
            <a:chExt cx="2333" cy="584"/>
          </a:xfrm>
        </p:grpSpPr>
        <p:cxnSp>
          <p:nvCxnSpPr>
            <p:cNvPr id="39" name="直接箭头连接符 39"/>
            <p:cNvCxnSpPr/>
            <p:nvPr/>
          </p:nvCxnSpPr>
          <p:spPr>
            <a:xfrm flipV="1">
              <a:off x="5118" y="20665"/>
              <a:ext cx="0" cy="2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0"/>
            <p:cNvCxnSpPr/>
            <p:nvPr/>
          </p:nvCxnSpPr>
          <p:spPr>
            <a:xfrm flipH="1" flipV="1">
              <a:off x="2785" y="20853"/>
              <a:ext cx="1" cy="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1"/>
            <p:cNvCxnSpPr/>
            <p:nvPr/>
          </p:nvCxnSpPr>
          <p:spPr>
            <a:xfrm>
              <a:off x="2793" y="20874"/>
              <a:ext cx="232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3"/>
          <p:cNvGrpSpPr/>
          <p:nvPr/>
        </p:nvGrpSpPr>
        <p:grpSpPr>
          <a:xfrm>
            <a:off x="3324225" y="3169920"/>
            <a:ext cx="654685" cy="625475"/>
            <a:chOff x="2785" y="20665"/>
            <a:chExt cx="2333" cy="482"/>
          </a:xfrm>
        </p:grpSpPr>
        <p:cxnSp>
          <p:nvCxnSpPr>
            <p:cNvPr id="44" name="直接箭头连接符 39"/>
            <p:cNvCxnSpPr/>
            <p:nvPr/>
          </p:nvCxnSpPr>
          <p:spPr>
            <a:xfrm flipV="1">
              <a:off x="5118" y="20665"/>
              <a:ext cx="0" cy="2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0"/>
            <p:cNvCxnSpPr/>
            <p:nvPr/>
          </p:nvCxnSpPr>
          <p:spPr>
            <a:xfrm flipH="1" flipV="1">
              <a:off x="2785" y="20865"/>
              <a:ext cx="0" cy="2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1"/>
            <p:cNvCxnSpPr/>
            <p:nvPr/>
          </p:nvCxnSpPr>
          <p:spPr>
            <a:xfrm>
              <a:off x="2793" y="20874"/>
              <a:ext cx="232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2"/>
          <p:cNvGrpSpPr/>
          <p:nvPr/>
        </p:nvGrpSpPr>
        <p:grpSpPr>
          <a:xfrm flipH="1">
            <a:off x="5330190" y="3152775"/>
            <a:ext cx="2117090" cy="621030"/>
            <a:chOff x="2785" y="20665"/>
            <a:chExt cx="2333" cy="615"/>
          </a:xfrm>
        </p:grpSpPr>
        <p:cxnSp>
          <p:nvCxnSpPr>
            <p:cNvPr id="50" name="直接箭头连接符 39"/>
            <p:cNvCxnSpPr/>
            <p:nvPr/>
          </p:nvCxnSpPr>
          <p:spPr>
            <a:xfrm flipV="1">
              <a:off x="5118" y="20665"/>
              <a:ext cx="0" cy="2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40"/>
            <p:cNvCxnSpPr/>
            <p:nvPr/>
          </p:nvCxnSpPr>
          <p:spPr>
            <a:xfrm flipH="1" flipV="1">
              <a:off x="2785" y="20883"/>
              <a:ext cx="1" cy="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41"/>
            <p:cNvCxnSpPr/>
            <p:nvPr/>
          </p:nvCxnSpPr>
          <p:spPr>
            <a:xfrm>
              <a:off x="2793" y="20874"/>
              <a:ext cx="232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43"/>
          <p:cNvGrpSpPr/>
          <p:nvPr/>
        </p:nvGrpSpPr>
        <p:grpSpPr>
          <a:xfrm flipH="1">
            <a:off x="4955540" y="3168015"/>
            <a:ext cx="566420" cy="586740"/>
            <a:chOff x="2785" y="20665"/>
            <a:chExt cx="2333" cy="482"/>
          </a:xfrm>
        </p:grpSpPr>
        <p:cxnSp>
          <p:nvCxnSpPr>
            <p:cNvPr id="54" name="直接箭头连接符 39"/>
            <p:cNvCxnSpPr/>
            <p:nvPr/>
          </p:nvCxnSpPr>
          <p:spPr>
            <a:xfrm flipV="1">
              <a:off x="5118" y="20665"/>
              <a:ext cx="0" cy="2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40"/>
            <p:cNvCxnSpPr/>
            <p:nvPr/>
          </p:nvCxnSpPr>
          <p:spPr>
            <a:xfrm flipH="1" flipV="1">
              <a:off x="2785" y="20865"/>
              <a:ext cx="0" cy="2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41"/>
            <p:cNvCxnSpPr/>
            <p:nvPr/>
          </p:nvCxnSpPr>
          <p:spPr>
            <a:xfrm>
              <a:off x="2793" y="20874"/>
              <a:ext cx="232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上箭头 57"/>
          <p:cNvSpPr/>
          <p:nvPr/>
        </p:nvSpPr>
        <p:spPr>
          <a:xfrm>
            <a:off x="4462780" y="2305685"/>
            <a:ext cx="283845" cy="28384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64" name="直接箭头连接符 39"/>
          <p:cNvCxnSpPr/>
          <p:nvPr/>
        </p:nvCxnSpPr>
        <p:spPr>
          <a:xfrm>
            <a:off x="8237855" y="1983105"/>
            <a:ext cx="1270" cy="178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40"/>
          <p:cNvCxnSpPr/>
          <p:nvPr/>
        </p:nvCxnSpPr>
        <p:spPr>
          <a:xfrm flipH="1">
            <a:off x="2879725" y="2120900"/>
            <a:ext cx="1270" cy="1403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41"/>
          <p:cNvCxnSpPr/>
          <p:nvPr/>
        </p:nvCxnSpPr>
        <p:spPr>
          <a:xfrm flipV="1">
            <a:off x="5786755" y="2126615"/>
            <a:ext cx="534670" cy="1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39"/>
          <p:cNvCxnSpPr/>
          <p:nvPr/>
        </p:nvCxnSpPr>
        <p:spPr>
          <a:xfrm>
            <a:off x="6315710" y="2124075"/>
            <a:ext cx="1270" cy="1648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40"/>
          <p:cNvCxnSpPr/>
          <p:nvPr/>
        </p:nvCxnSpPr>
        <p:spPr>
          <a:xfrm flipH="1">
            <a:off x="2872105" y="3515995"/>
            <a:ext cx="1250315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41"/>
          <p:cNvCxnSpPr/>
          <p:nvPr/>
        </p:nvCxnSpPr>
        <p:spPr>
          <a:xfrm>
            <a:off x="5804535" y="1962150"/>
            <a:ext cx="243967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39"/>
          <p:cNvCxnSpPr/>
          <p:nvPr/>
        </p:nvCxnSpPr>
        <p:spPr>
          <a:xfrm flipH="1">
            <a:off x="4120515" y="3515995"/>
            <a:ext cx="1270" cy="244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40"/>
          <p:cNvCxnSpPr/>
          <p:nvPr/>
        </p:nvCxnSpPr>
        <p:spPr>
          <a:xfrm flipH="1">
            <a:off x="2698115" y="1945640"/>
            <a:ext cx="1270" cy="128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39"/>
          <p:cNvCxnSpPr/>
          <p:nvPr/>
        </p:nvCxnSpPr>
        <p:spPr>
          <a:xfrm flipH="1">
            <a:off x="1947545" y="3212465"/>
            <a:ext cx="1270" cy="548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41"/>
          <p:cNvCxnSpPr/>
          <p:nvPr/>
        </p:nvCxnSpPr>
        <p:spPr>
          <a:xfrm flipV="1">
            <a:off x="1929130" y="3208655"/>
            <a:ext cx="773430" cy="1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41"/>
          <p:cNvCxnSpPr/>
          <p:nvPr/>
        </p:nvCxnSpPr>
        <p:spPr>
          <a:xfrm flipV="1">
            <a:off x="2708275" y="1942465"/>
            <a:ext cx="1012190" cy="1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41"/>
          <p:cNvCxnSpPr/>
          <p:nvPr/>
        </p:nvCxnSpPr>
        <p:spPr>
          <a:xfrm flipV="1">
            <a:off x="2866390" y="2118360"/>
            <a:ext cx="86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4"/>
          <p:cNvSpPr txBox="1"/>
          <p:nvPr/>
        </p:nvSpPr>
        <p:spPr>
          <a:xfrm>
            <a:off x="7146925" y="3756025"/>
            <a:ext cx="594995" cy="366395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监测</a:t>
            </a:r>
          </a:p>
        </p:txBody>
      </p:sp>
      <p:sp>
        <p:nvSpPr>
          <p:cNvPr id="38" name="文本框 19"/>
          <p:cNvSpPr txBox="1"/>
          <p:nvPr/>
        </p:nvSpPr>
        <p:spPr>
          <a:xfrm>
            <a:off x="7978775" y="3754755"/>
            <a:ext cx="594995" cy="366395"/>
          </a:xfrm>
          <a:prstGeom prst="rect">
            <a:avLst/>
          </a:prstGeom>
          <a:solidFill>
            <a:srgbClr val="FEE3FC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控制</a:t>
            </a:r>
          </a:p>
        </p:txBody>
      </p:sp>
      <p:cxnSp>
        <p:nvCxnSpPr>
          <p:cNvPr id="81" name="直接箭头连接符 39"/>
          <p:cNvCxnSpPr/>
          <p:nvPr/>
        </p:nvCxnSpPr>
        <p:spPr>
          <a:xfrm flipH="1" flipV="1">
            <a:off x="2423795" y="2792730"/>
            <a:ext cx="833120" cy="1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下箭头 83"/>
          <p:cNvSpPr/>
          <p:nvPr/>
        </p:nvSpPr>
        <p:spPr>
          <a:xfrm>
            <a:off x="5424805" y="4819650"/>
            <a:ext cx="361950" cy="506730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4" name="下箭头 84"/>
          <p:cNvSpPr/>
          <p:nvPr/>
        </p:nvSpPr>
        <p:spPr>
          <a:xfrm>
            <a:off x="3181985" y="4836160"/>
            <a:ext cx="361950" cy="506730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5" name="下箭头 85"/>
          <p:cNvSpPr/>
          <p:nvPr/>
        </p:nvSpPr>
        <p:spPr>
          <a:xfrm flipV="1">
            <a:off x="3946525" y="4792980"/>
            <a:ext cx="361950" cy="534035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6" name="下箭头 86"/>
          <p:cNvSpPr/>
          <p:nvPr/>
        </p:nvSpPr>
        <p:spPr>
          <a:xfrm flipV="1">
            <a:off x="1879600" y="4799330"/>
            <a:ext cx="361950" cy="534035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7" name="下箭头 87"/>
          <p:cNvSpPr/>
          <p:nvPr/>
        </p:nvSpPr>
        <p:spPr>
          <a:xfrm flipV="1">
            <a:off x="6311265" y="4770120"/>
            <a:ext cx="361950" cy="534035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8" name="左箭头 88"/>
          <p:cNvSpPr/>
          <p:nvPr/>
        </p:nvSpPr>
        <p:spPr>
          <a:xfrm rot="16200000">
            <a:off x="7327020" y="4875525"/>
            <a:ext cx="540000" cy="396000"/>
          </a:xfrm>
          <a:prstGeom prst="lef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9" name="矩形 89"/>
          <p:cNvSpPr/>
          <p:nvPr/>
        </p:nvSpPr>
        <p:spPr>
          <a:xfrm>
            <a:off x="857885" y="5299075"/>
            <a:ext cx="7715885" cy="48196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文本框 17"/>
          <p:cNvSpPr txBox="1"/>
          <p:nvPr/>
        </p:nvSpPr>
        <p:spPr>
          <a:xfrm>
            <a:off x="3239135" y="2596515"/>
            <a:ext cx="2878455" cy="5575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系统运行状态监测中心</a:t>
            </a:r>
          </a:p>
        </p:txBody>
      </p:sp>
      <p:cxnSp>
        <p:nvCxnSpPr>
          <p:cNvPr id="18" name="直接连接符 41"/>
          <p:cNvCxnSpPr/>
          <p:nvPr/>
        </p:nvCxnSpPr>
        <p:spPr>
          <a:xfrm flipV="1">
            <a:off x="1929130" y="3215640"/>
            <a:ext cx="773430" cy="1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0"/>
          <p:cNvSpPr txBox="1"/>
          <p:nvPr/>
        </p:nvSpPr>
        <p:spPr>
          <a:xfrm>
            <a:off x="485140" y="2426970"/>
            <a:ext cx="1938020" cy="487045"/>
          </a:xfrm>
          <a:prstGeom prst="rect">
            <a:avLst/>
          </a:prstGeom>
          <a:solidFill>
            <a:schemeClr val="lt1"/>
          </a:solidFill>
          <a:ln w="22225" cmpd="sng">
            <a:solidFill>
              <a:srgbClr val="FF0000"/>
            </a:solidFill>
            <a:prstDash val="soli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zh-CN" altLang="en-US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特征挖掘</a:t>
            </a:r>
            <a:endParaRPr lang="en-US" altLang="zh-CN" sz="2000" kern="100">
              <a:latin typeface="等线" panose="02010600030101010101" charset="-122"/>
              <a:ea typeface="等线" panose="0201060003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" name="直接箭头连接符 12"/>
          <p:cNvCxnSpPr/>
          <p:nvPr/>
        </p:nvCxnSpPr>
        <p:spPr>
          <a:xfrm flipV="1">
            <a:off x="3015615" y="2230755"/>
            <a:ext cx="705485" cy="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41"/>
          <p:cNvCxnSpPr/>
          <p:nvPr/>
        </p:nvCxnSpPr>
        <p:spPr>
          <a:xfrm flipV="1">
            <a:off x="2440305" y="2510155"/>
            <a:ext cx="58801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41"/>
          <p:cNvCxnSpPr/>
          <p:nvPr/>
        </p:nvCxnSpPr>
        <p:spPr>
          <a:xfrm>
            <a:off x="3016885" y="2229485"/>
            <a:ext cx="1270" cy="295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/>
          <p:nvPr/>
        </p:nvCxnSpPr>
        <p:spPr>
          <a:xfrm flipV="1">
            <a:off x="2435225" y="1842770"/>
            <a:ext cx="12820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45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836930" y="181610"/>
            <a:ext cx="8145780" cy="1022985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一行数据的某个列的值可有多个版本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6210" y="120459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Article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87630" y="1572260"/>
          <a:ext cx="8801100" cy="369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Rowkey Value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Column Family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Column keys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Column key value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Timestamp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en-US" altLang="en-US" sz="2000" b="1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Article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Title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HBase Introduction</a:t>
                      </a:r>
                      <a:endParaRPr lang="en-US" altLang="en-US" sz="2000" b="1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20180818 11:30:49:120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Hbase</a:t>
                      </a:r>
                      <a:endParaRPr lang="en-US" altLang="en-US" sz="2000" b="1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20170518 17:33:57:120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Hbase Essence</a:t>
                      </a:r>
                      <a:endParaRPr lang="en-US" altLang="en-US" sz="2000" b="1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20170218 11:58:11:120</a:t>
                      </a:r>
                      <a:endParaRPr lang="en-US" altLang="en-US" sz="1600" b="1">
                        <a:solidFill>
                          <a:srgbClr val="0070C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Content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Keywords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Author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Name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Nickname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Arial" panose="020B0604020202020204" pitchFamily="34" charset="0"/>
                        </a:rPr>
                        <a:t> </a:t>
                      </a: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en-US" sz="2000" b="1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265" y="5528310"/>
            <a:ext cx="8800465" cy="1175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square" tIns="144145" bIns="107950">
            <a:spAutoFit/>
          </a:bodyPr>
          <a:lstStyle/>
          <a:p>
            <a:r>
              <a:rPr lang="zh-CN" sz="200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key</a:t>
            </a:r>
            <a:r>
              <a:rPr lang="zh-CN" sz="200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】【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Hbase Introduction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TS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000">
                <a:ea typeface="宋体" panose="02010600030101010101" pitchFamily="2" charset="-122"/>
              </a:rPr>
              <a:t>20180819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/TS][/V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】</a:t>
            </a:r>
            <a:r>
              <a:rPr lang="en-US" altLang="zh-CN" sz="2000">
                <a:sym typeface="+mn-ea"/>
              </a:rPr>
              <a:t>Hbase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TS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】</a:t>
            </a:r>
            <a:r>
              <a:rPr lang="en-US" altLang="zh-CN" sz="2000">
                <a:sym typeface="+mn-ea"/>
              </a:rPr>
              <a:t>20180819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/TS][/V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】【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】</a:t>
            </a:r>
            <a:r>
              <a:rPr lang="en-US" altLang="zh-CN" sz="2000">
                <a:sym typeface="+mn-ea"/>
              </a:rPr>
              <a:t>Hbase Essence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TS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】</a:t>
            </a:r>
            <a:r>
              <a:rPr lang="en-US" altLang="zh-CN" sz="2000">
                <a:sym typeface="+mn-ea"/>
              </a:rPr>
              <a:t>20180819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/TS][/V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】</a:t>
            </a:r>
            <a:r>
              <a:rPr lang="zh-CN" sz="200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/C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sz="2000">
                <a:solidFill>
                  <a:srgbClr val="FF0000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000">
                <a:ea typeface="宋体" panose="02010600030101010101" pitchFamily="2" charset="-122"/>
              </a:rPr>
              <a:t>.......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】</a:t>
            </a:r>
            <a:r>
              <a:rPr lang="en-US" altLang="zh-CN" sz="2000">
                <a:ea typeface="宋体" panose="02010600030101010101" pitchFamily="2" charset="-122"/>
              </a:rPr>
              <a:t>......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/C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]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/R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】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8610708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MongDB——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文档数据库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155575" y="1580515"/>
            <a:ext cx="8845550" cy="509778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无定型的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Schema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文档的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数据结构和</a:t>
            </a:r>
            <a:r>
              <a:rPr lang="en-US" altLang="zh-CN" sz="2400" b="1" dirty="0" err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基本一样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一个文档一行，由字段组成，字段又可由集合构成；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文档是一个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键值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(key-value)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。MongoDB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的文档不需要设置相同的字段，并且相同的字段不需要相同的数据类型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可基于任何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字段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构建索引；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用GridFS存放大量的小文件；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Map/Reduce;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411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50177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260465" cy="805180"/>
          </a:xfrm>
        </p:spPr>
        <p:txBody>
          <a:bodyPr anchor="ctr"/>
          <a:lstStyle/>
          <a:p>
            <a:pPr algn="ctr"/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JSON</a:t>
            </a:r>
          </a:p>
        </p:txBody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>
          <a:xfrm>
            <a:off x="855980" y="1115060"/>
            <a:ext cx="7431405" cy="568388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"name": "中国",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"province": [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         "name": "黑龙江",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          "cities": 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                 "city": ["哈尔滨", "大庆"]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        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     }, 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         "name": "广东",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         "cities": 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                  "city": ["广州", "深圳", "珠海"]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        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   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50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972820" y="228600"/>
            <a:ext cx="8057515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数据库中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col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表的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插入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查找，删除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133985" y="1467485"/>
            <a:ext cx="8875395" cy="524383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60000"/>
              </a:spcBef>
              <a:buNone/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&gt;db.col.insert( 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{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title: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'MongoDB 教程', </a:t>
            </a:r>
          </a:p>
          <a:p>
            <a:pPr marL="0" indent="0">
              <a:lnSpc>
                <a:spcPct val="100000"/>
              </a:lnSpc>
              <a:spcBef>
                <a:spcPct val="6000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description: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'MongoDB 是一个 Nosql 数据库',</a:t>
            </a:r>
          </a:p>
          <a:p>
            <a:pPr marL="0" indent="0">
              <a:lnSpc>
                <a:spcPct val="100000"/>
              </a:lnSpc>
              <a:spcBef>
                <a:spcPct val="6000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by: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'w3cschool',</a:t>
            </a:r>
          </a:p>
          <a:p>
            <a:pPr marL="0" indent="0">
              <a:lnSpc>
                <a:spcPct val="100000"/>
              </a:lnSpc>
              <a:spcBef>
                <a:spcPct val="6000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url: 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'http://www.w3cschool.cn',</a:t>
            </a:r>
          </a:p>
          <a:p>
            <a:pPr marL="0" indent="0">
              <a:lnSpc>
                <a:spcPct val="100000"/>
              </a:lnSpc>
              <a:spcBef>
                <a:spcPct val="6000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tags: 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[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'mongodb', 'database', 'NoSQL'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]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ct val="60000"/>
              </a:spcBef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likes: 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100 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}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  )</a:t>
            </a:r>
            <a:endParaRPr lang="zh-CN" sz="24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db.col.find(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{"by":"w3cschool"})</a:t>
            </a:r>
          </a:p>
          <a:p>
            <a:pPr marL="0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zh-CN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db.col.remove(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{'title':'MongoDB 教程'}</a:t>
            </a:r>
          </a:p>
        </p:txBody>
      </p:sp>
    </p:spTree>
    <p:extLst>
      <p:ext uri="{BB962C8B-B14F-4D97-AF65-F5344CB8AC3E}">
        <p14:creationId xmlns:p14="http://schemas.microsoft.com/office/powerpoint/2010/main" val="26065372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MongDB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的文档键</a:t>
            </a:r>
            <a:endParaRPr lang="en-US" altLang="zh-CN" sz="4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155575" y="1580515"/>
            <a:ext cx="9046845" cy="468693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MongoDB中存储的文档必须有一个"_id"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</a:rPr>
              <a:t>字段（主</a:t>
            </a: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键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。这个键的值可以是任何类型的，默认是个</a:t>
            </a:r>
            <a:r>
              <a:rPr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ObjectId</a:t>
            </a: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对象。</a:t>
            </a:r>
          </a:p>
          <a:p>
            <a:pPr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ObjectId</a:t>
            </a: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 是一个12字节 BSON 类型数据，有以下格式：</a:t>
            </a:r>
          </a:p>
          <a:p>
            <a:pPr lvl="1">
              <a:lnSpc>
                <a:spcPct val="120000"/>
              </a:lnSpc>
              <a:spcBef>
                <a:spcPct val="60000"/>
              </a:spcBef>
              <a:buFont typeface="Wingdings" panose="05000000000000000000" charset="0"/>
              <a:buChar char="u"/>
            </a:pP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 前4个字节表示时间戳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sz="240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  <a:spcBef>
                <a:spcPct val="60000"/>
              </a:spcBef>
              <a:buFont typeface="Wingdings" panose="05000000000000000000" charset="0"/>
              <a:buChar char="u"/>
            </a:pP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 接下来的3个字节是机器标识码</a:t>
            </a:r>
          </a:p>
          <a:p>
            <a:pPr lvl="1">
              <a:lnSpc>
                <a:spcPct val="120000"/>
              </a:lnSpc>
              <a:spcBef>
                <a:spcPct val="60000"/>
              </a:spcBef>
              <a:buFont typeface="Wingdings" panose="05000000000000000000" charset="0"/>
              <a:buChar char="u"/>
            </a:pP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 紧接的两个字节由进程id组成（PID）</a:t>
            </a:r>
          </a:p>
          <a:p>
            <a:pPr lvl="1">
              <a:lnSpc>
                <a:spcPct val="120000"/>
              </a:lnSpc>
              <a:spcBef>
                <a:spcPct val="60000"/>
              </a:spcBef>
              <a:buFont typeface="Wingdings" panose="05000000000000000000" charset="0"/>
              <a:buChar char="u"/>
            </a:pP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 最后三个字节是随机数。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60000"/>
              </a:spcBef>
            </a:pPr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6596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95885" y="1514475"/>
            <a:ext cx="8952865" cy="454596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Redis 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</a:rPr>
              <a:t>是完全开源免费的，高性能</a:t>
            </a:r>
            <a:r>
              <a:rPr sz="2800" b="1" dirty="0" err="1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key-value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其特点是：支持存储的value类型相对更多，包括</a:t>
            </a:r>
            <a:r>
              <a:rPr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string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(字符串)、</a:t>
            </a:r>
            <a:r>
              <a:rPr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list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(链表)、</a:t>
            </a:r>
            <a:r>
              <a:rPr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(集合)、</a:t>
            </a:r>
            <a:r>
              <a:rPr sz="28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zset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(sorted set --有序集合)和</a:t>
            </a:r>
            <a:r>
              <a:rPr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（哈希）；</a:t>
            </a:r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Hash（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</a:rPr>
              <a:t>哈希）类型：一个键值对集合：</a:t>
            </a: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&gt; HMSET </a:t>
            </a:r>
            <a:r>
              <a:rPr 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user:1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 username w3cschool.cn password w3cschool.cn points 200</a:t>
            </a: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&gt; HGETALL </a:t>
            </a:r>
            <a:r>
              <a:rPr lang="zh-CN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user:1</a:t>
            </a:r>
          </a:p>
        </p:txBody>
      </p:sp>
    </p:spTree>
    <p:extLst>
      <p:ext uri="{BB962C8B-B14F-4D97-AF65-F5344CB8AC3E}">
        <p14:creationId xmlns:p14="http://schemas.microsoft.com/office/powerpoint/2010/main" val="11602141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155575" y="1580515"/>
            <a:ext cx="9046845" cy="468693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32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List（列表</a:t>
            </a:r>
            <a:r>
              <a:rPr sz="32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sz="32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32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string类型</a:t>
            </a:r>
            <a:r>
              <a:rPr sz="32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sz="3200" dirty="0" err="1">
                <a:latin typeface="微软雅黑" panose="020B0503020204020204" charset="-122"/>
                <a:ea typeface="微软雅黑" panose="020B0503020204020204" charset="-122"/>
              </a:rPr>
              <a:t>列表，按照插入顺序排序。你可以添加一个元素到列表的头部（左边）或者尾部（右边</a:t>
            </a:r>
            <a:r>
              <a:rPr sz="3200" dirty="0">
                <a:latin typeface="微软雅黑" panose="020B0503020204020204" charset="-122"/>
                <a:ea typeface="微软雅黑" panose="020B0503020204020204" charset="-122"/>
              </a:rPr>
              <a:t>）。</a:t>
            </a: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LPUSH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w3cschool.cn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LPUSH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w3cschool.cn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LPUSH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w3cschool.cn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rabitmq</a:t>
            </a:r>
            <a:endParaRPr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 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LRANGE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w3cschool.cn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0 10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ct val="60000"/>
              </a:spcBef>
            </a:pPr>
            <a:endParaRPr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857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标题 253953"/>
          <p:cNvSpPr>
            <a:spLocks noGrp="1"/>
          </p:cNvSpPr>
          <p:nvPr>
            <p:ph type="title"/>
          </p:nvPr>
        </p:nvSpPr>
        <p:spPr>
          <a:xfrm>
            <a:off x="1676400" y="228600"/>
            <a:ext cx="6934200" cy="838200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zh-CN" sz="40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</a:p>
        </p:txBody>
      </p:sp>
      <p:sp>
        <p:nvSpPr>
          <p:cNvPr id="253955" name="文本占位符 253954"/>
          <p:cNvSpPr>
            <a:spLocks noGrp="1"/>
          </p:cNvSpPr>
          <p:nvPr>
            <p:ph type="body"/>
          </p:nvPr>
        </p:nvSpPr>
        <p:spPr>
          <a:xfrm>
            <a:off x="167005" y="1193800"/>
            <a:ext cx="8865870" cy="55435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Set（集合</a:t>
            </a:r>
            <a:r>
              <a:rPr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string类型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的无序集合。集合是通过哈希表实现，添加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查找的复杂度都是O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(1)。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有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</a:rPr>
              <a:t>唯一性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SADD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w3cschool.cn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SADD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w3cschool.cn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mongodb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SADD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w3cschool.cn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rabitmq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spcBef>
                <a:spcPct val="6000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 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SMEMBERS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w3cschool.cn</a:t>
            </a:r>
            <a:endParaRPr sz="1200" b="1" dirty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zset</a:t>
            </a:r>
            <a:r>
              <a:rPr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(sorted </a:t>
            </a:r>
            <a:r>
              <a:rPr sz="2400" b="1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set有序集合</a:t>
            </a:r>
            <a:r>
              <a:rPr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集合中每个元素关联一个double类型的分数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(score)。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元素通过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(score)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分数</a:t>
            </a:r>
            <a:r>
              <a:rPr sz="24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从小到大排序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7654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炒作和忽悠的时代</a:t>
            </a:r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>
          <a:xfrm>
            <a:off x="1066800" y="2367915"/>
            <a:ext cx="6805295" cy="3086100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Font typeface="Symbol" panose="05050102010706020507" pitchFamily="18" charset="2"/>
              <a:buNone/>
            </a:pPr>
            <a:r>
              <a:rPr 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NewSQL   = SQL  +  NoSQL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EDB016-0671-4378-91A2-E52F35E00DB7}"/>
              </a:ext>
            </a:extLst>
          </p:cNvPr>
          <p:cNvSpPr txBox="1"/>
          <p:nvPr/>
        </p:nvSpPr>
        <p:spPr>
          <a:xfrm>
            <a:off x="1691680" y="4725144"/>
            <a:ext cx="5760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NoSQL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Not-only SQL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Non-SQL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866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的共性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08585" y="1209675"/>
            <a:ext cx="8938895" cy="5429250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都有确定的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Schema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，结构轮廓固定，确定了其语义；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程序对数据的处理基于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Schema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，基于概念编程，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运行时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实例化，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实现了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程序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的通用性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扩展性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仅体现在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纵向上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类的实例的数目上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横向无扩展性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，仅在纵向上有扩展性；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横向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要扩展，就要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改变Schema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关系模型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就要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改表的schema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对象模型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通过继承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定义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新的类</a:t>
            </a:r>
            <a:r>
              <a:rPr lang="zh-CN" altLang="en-US"/>
              <a:t>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云数据库</a:t>
            </a:r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>
          <a:xfrm>
            <a:off x="179070" y="1268730"/>
            <a:ext cx="8848725" cy="5643245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数据库系统运维的关键问题：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低成本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实惠性；弹性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可伸缩性；可靠性；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动机：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共享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规模效应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集约效应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特征：</a:t>
            </a:r>
          </a:p>
          <a:p>
            <a: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标准化、专业化、自动化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全方位监控；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  <a:spcBef>
                <a:spcPts val="0"/>
              </a:spcBef>
              <a:spcAft>
                <a:spcPts val="2100"/>
              </a:spcAft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动态部署；</a:t>
            </a:r>
            <a:endParaRPr lang="zh-CN" altLang="en-US" sz="32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关键问题：随处运行；</a:t>
            </a:r>
          </a:p>
        </p:txBody>
      </p:sp>
    </p:spTree>
    <p:extLst>
      <p:ext uri="{BB962C8B-B14F-4D97-AF65-F5344CB8AC3E}">
        <p14:creationId xmlns:p14="http://schemas.microsoft.com/office/powerpoint/2010/main" val="3396875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08585" y="1209675"/>
            <a:ext cx="9059545" cy="56261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彼此不是对立的，而是相互促进的；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层次模型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物理和逻辑的统一，直观，易懂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网状模型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：链接：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物理和逻辑的色彩都有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关系模型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物理与逻辑的分离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；主键与外键；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外键：逻辑概念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面向对象模型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：衍生：共性与个性；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主键与外键：物理概念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对象-关系模型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TABLE +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面向对象；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Key-value模型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灵活性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兼顾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关系模型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对象模型；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7625" y="1440180"/>
            <a:ext cx="9094470" cy="530733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JSON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语义网模型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URI（Universal Resource Identifier), 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RDF (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Resource Descriptiion framework)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三元组: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{ URI, URI, URI }</a:t>
            </a:r>
            <a:endParaRPr lang="en-US" altLang="zh-CN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正则表达式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一维线性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上下文无关文法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树形结构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神经网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结构化数据 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半结构化数据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08585" y="1209675"/>
            <a:ext cx="8938895" cy="5429250"/>
          </a:xfrm>
        </p:spPr>
        <p:txBody>
          <a:bodyPr/>
          <a:lstStyle/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结构化数据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Schema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状态空间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也确定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确定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运行时的实例化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 程序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Schema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  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实例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；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实例具有Schema的完全特征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；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关系数据模型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面向对象数据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模型：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一维线性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数据模型</a:t>
            </a:r>
            <a:r>
              <a:rPr lang="zh-CN" altLang="en-US"/>
              <a:t>；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Schema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是最大的优点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半结构化数据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，例如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，其特例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HTML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JSON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，则是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树形结构数据模型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。也有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Schema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标题 3379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结构化数据的建模方法</a:t>
            </a:r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>
          <a:xfrm>
            <a:off x="228600" y="1322705"/>
            <a:ext cx="8744585" cy="532257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一维线性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树形结构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 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新引入了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层次型结构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新体现了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包含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或者说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归属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关系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关系数据模型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扁平视角，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来观察事情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事物之间具有对等性，彼此之间的联系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不是从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包含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或者说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归属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视角来看待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而是从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量比上看待：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一对一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一对多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多对多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树形结构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则是从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包含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或者说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归属的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视角来看待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事情</a:t>
            </a:r>
            <a:r>
              <a:rPr 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marL="0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树形结构中，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对等性的实例，为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兄弟关系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，彼此之间的关系要另外刻画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。</a:t>
            </a:r>
            <a:endParaRPr lang="zh-CN" altLang="en-US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405505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822325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数据库技术的演进</a:t>
            </a:r>
          </a:p>
        </p:txBody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>
          <a:xfrm>
            <a:off x="179705" y="1196975"/>
            <a:ext cx="8867140" cy="568515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层次模型，网状模型，关系模型，对象模型，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key-value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模型；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XML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/HTML/JSON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; RDF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模型；文法；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对象数据库、对象关系数据库；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分布式数据库；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b="1" dirty="0">
              <a:solidFill>
                <a:srgbClr val="0000FF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NoSQL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</a:t>
            </a:r>
            <a:r>
              <a:rPr lang="en-US" altLang="zh-CN" b="1" dirty="0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云数据库；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大数据处理；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数据仓库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(Warehouse)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、集市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(Mart)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、数据分析与挖掘；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标题 405505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822325"/>
          </a:xfrm>
        </p:spPr>
        <p:txBody>
          <a:bodyPr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数据库技术的演进总结</a:t>
            </a:r>
          </a:p>
        </p:txBody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>
          <a:xfrm>
            <a:off x="-11430" y="1340485"/>
            <a:ext cx="9070975" cy="546100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数据模型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层次模型，网状模型，关系模型，面向对象模型，对象-关系模型，Key-value模型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分布式数据库：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容量，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吞吐量，可用性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SQL数据库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可伸缩性，可用性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吞吐量与性能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云数据库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共享、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规模/集约效应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：性价比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挑战：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DBMS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程序能随处运行；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编程时的逻辑处理 vs 部署运行时的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并行处理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动态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与灵活的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运输程序，而不是数据。挑战：程序随处运行；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数据仓库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集市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数据分析与挖掘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143000" y="260350"/>
            <a:ext cx="7858125" cy="720725"/>
          </a:xfrm>
        </p:spPr>
        <p:txBody>
          <a:bodyPr anchor="ctr"/>
          <a:lstStyle/>
          <a:p>
            <a:pPr defTabSz="914400" eaLnBrk="1" hangingPunct="1">
              <a:buNone/>
            </a:pPr>
            <a:r>
              <a:rPr lang="zh-CN" altLang="en-US" sz="4000" kern="1200" baseline="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多元性的圆梦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新时代</a:t>
            </a:r>
            <a:endParaRPr lang="zh-CN" altLang="en-US" sz="4000" kern="1200" baseline="0" dirty="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6858000" y="5791200"/>
            <a:ext cx="3028950" cy="6492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marL="342900" lvl="0" indent="-342900" algn="just">
              <a:lnSpc>
                <a:spcPct val="90000"/>
              </a:lnSpc>
              <a:spcBef>
                <a:spcPct val="30000"/>
              </a:spcBef>
            </a:pP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  <a:sym typeface="Arial" panose="020B0604020202020204" pitchFamily="34" charset="0"/>
            </a:endParaRPr>
          </a:p>
          <a:p>
            <a:pPr marL="342900" lvl="0" indent="-342900">
              <a:lnSpc>
                <a:spcPct val="90000"/>
              </a:lnSpc>
            </a:pP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华文中宋" panose="02010600040101010101" pitchFamily="2" charset="-122"/>
              <a:sym typeface="Arial" panose="020B0604020202020204" pitchFamily="34" charset="0"/>
            </a:endParaRPr>
          </a:p>
        </p:txBody>
      </p:sp>
      <p:grpSp>
        <p:nvGrpSpPr>
          <p:cNvPr id="15364" name="Group 4"/>
          <p:cNvGrpSpPr/>
          <p:nvPr/>
        </p:nvGrpSpPr>
        <p:grpSpPr>
          <a:xfrm>
            <a:off x="228600" y="1843405"/>
            <a:ext cx="4394200" cy="4115435"/>
            <a:chOff x="0" y="0"/>
            <a:chExt cx="3546" cy="3287"/>
          </a:xfrm>
        </p:grpSpPr>
        <p:sp>
          <p:nvSpPr>
            <p:cNvPr id="15365" name="Freeform 4"/>
            <p:cNvSpPr/>
            <p:nvPr/>
          </p:nvSpPr>
          <p:spPr>
            <a:xfrm>
              <a:off x="233" y="894"/>
              <a:ext cx="408" cy="816"/>
            </a:xfrm>
            <a:custGeom>
              <a:avLst/>
              <a:gdLst>
                <a:gd name="txL" fmla="*/ 0 w 411"/>
                <a:gd name="txT" fmla="*/ 0 h 816"/>
                <a:gd name="txR" fmla="*/ 411 w 411"/>
                <a:gd name="txB" fmla="*/ 816 h 816"/>
              </a:gdLst>
              <a:ahLst/>
              <a:cxnLst>
                <a:cxn ang="0">
                  <a:pos x="130" y="327"/>
                </a:cxn>
                <a:cxn ang="0">
                  <a:pos x="156" y="280"/>
                </a:cxn>
                <a:cxn ang="0">
                  <a:pos x="184" y="235"/>
                </a:cxn>
                <a:cxn ang="0">
                  <a:pos x="211" y="192"/>
                </a:cxn>
                <a:cxn ang="0">
                  <a:pos x="244" y="149"/>
                </a:cxn>
                <a:cxn ang="0">
                  <a:pos x="280" y="110"/>
                </a:cxn>
                <a:cxn ang="0">
                  <a:pos x="319" y="71"/>
                </a:cxn>
                <a:cxn ang="0">
                  <a:pos x="355" y="35"/>
                </a:cxn>
                <a:cxn ang="0">
                  <a:pos x="396" y="0"/>
                </a:cxn>
                <a:cxn ang="0">
                  <a:pos x="366" y="50"/>
                </a:cxn>
                <a:cxn ang="0">
                  <a:pos x="338" y="99"/>
                </a:cxn>
                <a:cxn ang="0">
                  <a:pos x="310" y="149"/>
                </a:cxn>
                <a:cxn ang="0">
                  <a:pos x="280" y="198"/>
                </a:cxn>
                <a:cxn ang="0">
                  <a:pos x="252" y="248"/>
                </a:cxn>
                <a:cxn ang="0">
                  <a:pos x="224" y="297"/>
                </a:cxn>
                <a:cxn ang="0">
                  <a:pos x="200" y="349"/>
                </a:cxn>
                <a:cxn ang="0">
                  <a:pos x="175" y="399"/>
                </a:cxn>
                <a:cxn ang="0">
                  <a:pos x="150" y="450"/>
                </a:cxn>
                <a:cxn ang="0">
                  <a:pos x="124" y="502"/>
                </a:cxn>
                <a:cxn ang="0">
                  <a:pos x="100" y="554"/>
                </a:cxn>
                <a:cxn ang="0">
                  <a:pos x="76" y="605"/>
                </a:cxn>
                <a:cxn ang="0">
                  <a:pos x="60" y="657"/>
                </a:cxn>
                <a:cxn ang="0">
                  <a:pos x="38" y="711"/>
                </a:cxn>
                <a:cxn ang="0">
                  <a:pos x="19" y="763"/>
                </a:cxn>
                <a:cxn ang="0">
                  <a:pos x="0" y="816"/>
                </a:cxn>
                <a:cxn ang="0">
                  <a:pos x="4" y="752"/>
                </a:cxn>
                <a:cxn ang="0">
                  <a:pos x="10" y="689"/>
                </a:cxn>
                <a:cxn ang="0">
                  <a:pos x="23" y="627"/>
                </a:cxn>
                <a:cxn ang="0">
                  <a:pos x="38" y="564"/>
                </a:cxn>
                <a:cxn ang="0">
                  <a:pos x="60" y="504"/>
                </a:cxn>
                <a:cxn ang="0">
                  <a:pos x="76" y="444"/>
                </a:cxn>
                <a:cxn ang="0">
                  <a:pos x="102" y="386"/>
                </a:cxn>
                <a:cxn ang="0">
                  <a:pos x="130" y="327"/>
                </a:cxn>
              </a:cxnLst>
              <a:rect l="txL" t="txT" r="txR" b="txB"/>
              <a:pathLst>
                <a:path w="411" h="816">
                  <a:moveTo>
                    <a:pt x="135" y="327"/>
                  </a:moveTo>
                  <a:lnTo>
                    <a:pt x="161" y="280"/>
                  </a:lnTo>
                  <a:lnTo>
                    <a:pt x="189" y="235"/>
                  </a:lnTo>
                  <a:lnTo>
                    <a:pt x="221" y="192"/>
                  </a:lnTo>
                  <a:lnTo>
                    <a:pt x="254" y="149"/>
                  </a:lnTo>
                  <a:lnTo>
                    <a:pt x="290" y="110"/>
                  </a:lnTo>
                  <a:lnTo>
                    <a:pt x="329" y="71"/>
                  </a:lnTo>
                  <a:lnTo>
                    <a:pt x="370" y="35"/>
                  </a:lnTo>
                  <a:lnTo>
                    <a:pt x="411" y="0"/>
                  </a:lnTo>
                  <a:lnTo>
                    <a:pt x="381" y="50"/>
                  </a:lnTo>
                  <a:lnTo>
                    <a:pt x="351" y="99"/>
                  </a:lnTo>
                  <a:lnTo>
                    <a:pt x="320" y="149"/>
                  </a:lnTo>
                  <a:lnTo>
                    <a:pt x="290" y="198"/>
                  </a:lnTo>
                  <a:lnTo>
                    <a:pt x="262" y="248"/>
                  </a:lnTo>
                  <a:lnTo>
                    <a:pt x="234" y="297"/>
                  </a:lnTo>
                  <a:lnTo>
                    <a:pt x="206" y="349"/>
                  </a:lnTo>
                  <a:lnTo>
                    <a:pt x="180" y="399"/>
                  </a:lnTo>
                  <a:lnTo>
                    <a:pt x="155" y="450"/>
                  </a:lnTo>
                  <a:lnTo>
                    <a:pt x="129" y="502"/>
                  </a:lnTo>
                  <a:lnTo>
                    <a:pt x="105" y="554"/>
                  </a:lnTo>
                  <a:lnTo>
                    <a:pt x="81" y="605"/>
                  </a:lnTo>
                  <a:lnTo>
                    <a:pt x="60" y="657"/>
                  </a:lnTo>
                  <a:lnTo>
                    <a:pt x="38" y="711"/>
                  </a:lnTo>
                  <a:lnTo>
                    <a:pt x="19" y="763"/>
                  </a:lnTo>
                  <a:lnTo>
                    <a:pt x="0" y="816"/>
                  </a:lnTo>
                  <a:lnTo>
                    <a:pt x="4" y="752"/>
                  </a:lnTo>
                  <a:lnTo>
                    <a:pt x="10" y="689"/>
                  </a:lnTo>
                  <a:lnTo>
                    <a:pt x="23" y="627"/>
                  </a:lnTo>
                  <a:lnTo>
                    <a:pt x="38" y="564"/>
                  </a:lnTo>
                  <a:lnTo>
                    <a:pt x="60" y="504"/>
                  </a:lnTo>
                  <a:lnTo>
                    <a:pt x="81" y="444"/>
                  </a:lnTo>
                  <a:lnTo>
                    <a:pt x="107" y="386"/>
                  </a:lnTo>
                  <a:lnTo>
                    <a:pt x="135" y="327"/>
                  </a:lnTo>
                  <a:close/>
                </a:path>
              </a:pathLst>
            </a:custGeom>
            <a:solidFill>
              <a:srgbClr val="33F2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66" name="Freeform 5"/>
            <p:cNvSpPr/>
            <p:nvPr/>
          </p:nvSpPr>
          <p:spPr>
            <a:xfrm>
              <a:off x="0" y="0"/>
              <a:ext cx="3546" cy="3287"/>
            </a:xfrm>
            <a:custGeom>
              <a:avLst/>
              <a:gdLst>
                <a:gd name="txL" fmla="*/ 0 w 3569"/>
                <a:gd name="txT" fmla="*/ 0 h 3287"/>
                <a:gd name="txR" fmla="*/ 3569 w 3569"/>
                <a:gd name="txB" fmla="*/ 3287 h 3287"/>
              </a:gdLst>
              <a:ahLst/>
              <a:cxnLst>
                <a:cxn ang="0">
                  <a:pos x="3101" y="633"/>
                </a:cxn>
                <a:cxn ang="0">
                  <a:pos x="3136" y="461"/>
                </a:cxn>
                <a:cxn ang="0">
                  <a:pos x="3221" y="405"/>
                </a:cxn>
                <a:cxn ang="0">
                  <a:pos x="3332" y="431"/>
                </a:cxn>
                <a:cxn ang="0">
                  <a:pos x="3432" y="545"/>
                </a:cxn>
                <a:cxn ang="0">
                  <a:pos x="3443" y="748"/>
                </a:cxn>
                <a:cxn ang="0">
                  <a:pos x="3343" y="834"/>
                </a:cxn>
                <a:cxn ang="0">
                  <a:pos x="3402" y="1056"/>
                </a:cxn>
                <a:cxn ang="0">
                  <a:pos x="3362" y="1359"/>
                </a:cxn>
                <a:cxn ang="0">
                  <a:pos x="3347" y="1967"/>
                </a:cxn>
                <a:cxn ang="0">
                  <a:pos x="3305" y="2298"/>
                </a:cxn>
                <a:cxn ang="0">
                  <a:pos x="3221" y="2281"/>
                </a:cxn>
                <a:cxn ang="0">
                  <a:pos x="3058" y="1889"/>
                </a:cxn>
                <a:cxn ang="0">
                  <a:pos x="2797" y="2098"/>
                </a:cxn>
                <a:cxn ang="0">
                  <a:pos x="2747" y="2587"/>
                </a:cxn>
                <a:cxn ang="0">
                  <a:pos x="2721" y="2802"/>
                </a:cxn>
                <a:cxn ang="0">
                  <a:pos x="2687" y="2970"/>
                </a:cxn>
                <a:cxn ang="0">
                  <a:pos x="2669" y="3050"/>
                </a:cxn>
                <a:cxn ang="0">
                  <a:pos x="2734" y="3102"/>
                </a:cxn>
                <a:cxn ang="0">
                  <a:pos x="2569" y="3149"/>
                </a:cxn>
                <a:cxn ang="0">
                  <a:pos x="2362" y="3104"/>
                </a:cxn>
                <a:cxn ang="0">
                  <a:pos x="2294" y="3263"/>
                </a:cxn>
                <a:cxn ang="0">
                  <a:pos x="2138" y="3272"/>
                </a:cxn>
                <a:cxn ang="0">
                  <a:pos x="2217" y="3132"/>
                </a:cxn>
                <a:cxn ang="0">
                  <a:pos x="2138" y="3104"/>
                </a:cxn>
                <a:cxn ang="0">
                  <a:pos x="2095" y="3013"/>
                </a:cxn>
                <a:cxn ang="0">
                  <a:pos x="1767" y="2684"/>
                </a:cxn>
                <a:cxn ang="0">
                  <a:pos x="1411" y="2652"/>
                </a:cxn>
                <a:cxn ang="0">
                  <a:pos x="1340" y="2774"/>
                </a:cxn>
                <a:cxn ang="0">
                  <a:pos x="1366" y="3039"/>
                </a:cxn>
                <a:cxn ang="0">
                  <a:pos x="1533" y="3229"/>
                </a:cxn>
                <a:cxn ang="0">
                  <a:pos x="1407" y="3278"/>
                </a:cxn>
                <a:cxn ang="0">
                  <a:pos x="1209" y="3123"/>
                </a:cxn>
                <a:cxn ang="0">
                  <a:pos x="1012" y="2977"/>
                </a:cxn>
                <a:cxn ang="0">
                  <a:pos x="866" y="3044"/>
                </a:cxn>
                <a:cxn ang="0">
                  <a:pos x="875" y="3179"/>
                </a:cxn>
                <a:cxn ang="0">
                  <a:pos x="772" y="3222"/>
                </a:cxn>
                <a:cxn ang="0">
                  <a:pos x="714" y="2759"/>
                </a:cxn>
                <a:cxn ang="0">
                  <a:pos x="637" y="2514"/>
                </a:cxn>
                <a:cxn ang="0">
                  <a:pos x="528" y="2324"/>
                </a:cxn>
                <a:cxn ang="0">
                  <a:pos x="426" y="2477"/>
                </a:cxn>
                <a:cxn ang="0">
                  <a:pos x="358" y="2727"/>
                </a:cxn>
                <a:cxn ang="0">
                  <a:pos x="270" y="2800"/>
                </a:cxn>
                <a:cxn ang="0">
                  <a:pos x="259" y="2662"/>
                </a:cxn>
                <a:cxn ang="0">
                  <a:pos x="206" y="2288"/>
                </a:cxn>
                <a:cxn ang="0">
                  <a:pos x="107" y="2206"/>
                </a:cxn>
                <a:cxn ang="0">
                  <a:pos x="24" y="1749"/>
                </a:cxn>
                <a:cxn ang="0">
                  <a:pos x="75" y="1368"/>
                </a:cxn>
                <a:cxn ang="0">
                  <a:pos x="124" y="1191"/>
                </a:cxn>
                <a:cxn ang="0">
                  <a:pos x="64" y="1129"/>
                </a:cxn>
                <a:cxn ang="0">
                  <a:pos x="298" y="810"/>
                </a:cxn>
                <a:cxn ang="0">
                  <a:pos x="369" y="797"/>
                </a:cxn>
                <a:cxn ang="0">
                  <a:pos x="515" y="853"/>
                </a:cxn>
                <a:cxn ang="0">
                  <a:pos x="605" y="649"/>
                </a:cxn>
                <a:cxn ang="0">
                  <a:pos x="881" y="310"/>
                </a:cxn>
                <a:cxn ang="0">
                  <a:pos x="1168" y="123"/>
                </a:cxn>
                <a:cxn ang="0">
                  <a:pos x="1509" y="17"/>
                </a:cxn>
                <a:cxn ang="0">
                  <a:pos x="1861" y="9"/>
                </a:cxn>
                <a:cxn ang="0">
                  <a:pos x="2193" y="97"/>
                </a:cxn>
                <a:cxn ang="0">
                  <a:pos x="2592" y="362"/>
                </a:cxn>
                <a:cxn ang="0">
                  <a:pos x="2882" y="758"/>
                </a:cxn>
              </a:cxnLst>
              <a:rect l="txL" t="txT" r="txR" b="txB"/>
              <a:pathLst>
                <a:path w="3569" h="3287">
                  <a:moveTo>
                    <a:pt x="2977" y="758"/>
                  </a:moveTo>
                  <a:lnTo>
                    <a:pt x="3134" y="782"/>
                  </a:lnTo>
                  <a:lnTo>
                    <a:pt x="3136" y="754"/>
                  </a:lnTo>
                  <a:lnTo>
                    <a:pt x="3143" y="726"/>
                  </a:lnTo>
                  <a:lnTo>
                    <a:pt x="3153" y="702"/>
                  </a:lnTo>
                  <a:lnTo>
                    <a:pt x="3168" y="677"/>
                  </a:lnTo>
                  <a:lnTo>
                    <a:pt x="3183" y="655"/>
                  </a:lnTo>
                  <a:lnTo>
                    <a:pt x="3203" y="633"/>
                  </a:lnTo>
                  <a:lnTo>
                    <a:pt x="3222" y="612"/>
                  </a:lnTo>
                  <a:lnTo>
                    <a:pt x="3244" y="593"/>
                  </a:lnTo>
                  <a:lnTo>
                    <a:pt x="3250" y="571"/>
                  </a:lnTo>
                  <a:lnTo>
                    <a:pt x="3263" y="549"/>
                  </a:lnTo>
                  <a:lnTo>
                    <a:pt x="3270" y="530"/>
                  </a:lnTo>
                  <a:lnTo>
                    <a:pt x="3252" y="511"/>
                  </a:lnTo>
                  <a:lnTo>
                    <a:pt x="3242" y="483"/>
                  </a:lnTo>
                  <a:lnTo>
                    <a:pt x="3239" y="461"/>
                  </a:lnTo>
                  <a:lnTo>
                    <a:pt x="3246" y="442"/>
                  </a:lnTo>
                  <a:lnTo>
                    <a:pt x="3263" y="427"/>
                  </a:lnTo>
                  <a:lnTo>
                    <a:pt x="3272" y="420"/>
                  </a:lnTo>
                  <a:lnTo>
                    <a:pt x="3283" y="416"/>
                  </a:lnTo>
                  <a:lnTo>
                    <a:pt x="3291" y="412"/>
                  </a:lnTo>
                  <a:lnTo>
                    <a:pt x="3302" y="407"/>
                  </a:lnTo>
                  <a:lnTo>
                    <a:pt x="3313" y="405"/>
                  </a:lnTo>
                  <a:lnTo>
                    <a:pt x="3326" y="405"/>
                  </a:lnTo>
                  <a:lnTo>
                    <a:pt x="3336" y="405"/>
                  </a:lnTo>
                  <a:lnTo>
                    <a:pt x="3347" y="407"/>
                  </a:lnTo>
                  <a:lnTo>
                    <a:pt x="3360" y="414"/>
                  </a:lnTo>
                  <a:lnTo>
                    <a:pt x="3375" y="418"/>
                  </a:lnTo>
                  <a:lnTo>
                    <a:pt x="3392" y="420"/>
                  </a:lnTo>
                  <a:lnTo>
                    <a:pt x="3410" y="422"/>
                  </a:lnTo>
                  <a:lnTo>
                    <a:pt x="3427" y="425"/>
                  </a:lnTo>
                  <a:lnTo>
                    <a:pt x="3442" y="431"/>
                  </a:lnTo>
                  <a:lnTo>
                    <a:pt x="3457" y="440"/>
                  </a:lnTo>
                  <a:lnTo>
                    <a:pt x="3470" y="453"/>
                  </a:lnTo>
                  <a:lnTo>
                    <a:pt x="3487" y="463"/>
                  </a:lnTo>
                  <a:lnTo>
                    <a:pt x="3502" y="478"/>
                  </a:lnTo>
                  <a:lnTo>
                    <a:pt x="3515" y="493"/>
                  </a:lnTo>
                  <a:lnTo>
                    <a:pt x="3526" y="511"/>
                  </a:lnTo>
                  <a:lnTo>
                    <a:pt x="3537" y="528"/>
                  </a:lnTo>
                  <a:lnTo>
                    <a:pt x="3545" y="545"/>
                  </a:lnTo>
                  <a:lnTo>
                    <a:pt x="3556" y="565"/>
                  </a:lnTo>
                  <a:lnTo>
                    <a:pt x="3565" y="582"/>
                  </a:lnTo>
                  <a:lnTo>
                    <a:pt x="3569" y="616"/>
                  </a:lnTo>
                  <a:lnTo>
                    <a:pt x="3565" y="649"/>
                  </a:lnTo>
                  <a:lnTo>
                    <a:pt x="3556" y="681"/>
                  </a:lnTo>
                  <a:lnTo>
                    <a:pt x="3539" y="711"/>
                  </a:lnTo>
                  <a:lnTo>
                    <a:pt x="3548" y="728"/>
                  </a:lnTo>
                  <a:lnTo>
                    <a:pt x="3556" y="748"/>
                  </a:lnTo>
                  <a:lnTo>
                    <a:pt x="3556" y="769"/>
                  </a:lnTo>
                  <a:lnTo>
                    <a:pt x="3545" y="786"/>
                  </a:lnTo>
                  <a:lnTo>
                    <a:pt x="3532" y="801"/>
                  </a:lnTo>
                  <a:lnTo>
                    <a:pt x="3517" y="810"/>
                  </a:lnTo>
                  <a:lnTo>
                    <a:pt x="3502" y="819"/>
                  </a:lnTo>
                  <a:lnTo>
                    <a:pt x="3485" y="823"/>
                  </a:lnTo>
                  <a:lnTo>
                    <a:pt x="3468" y="827"/>
                  </a:lnTo>
                  <a:lnTo>
                    <a:pt x="3453" y="834"/>
                  </a:lnTo>
                  <a:lnTo>
                    <a:pt x="3438" y="842"/>
                  </a:lnTo>
                  <a:lnTo>
                    <a:pt x="3427" y="857"/>
                  </a:lnTo>
                  <a:lnTo>
                    <a:pt x="3451" y="885"/>
                  </a:lnTo>
                  <a:lnTo>
                    <a:pt x="3470" y="916"/>
                  </a:lnTo>
                  <a:lnTo>
                    <a:pt x="3485" y="950"/>
                  </a:lnTo>
                  <a:lnTo>
                    <a:pt x="3498" y="982"/>
                  </a:lnTo>
                  <a:lnTo>
                    <a:pt x="3507" y="1019"/>
                  </a:lnTo>
                  <a:lnTo>
                    <a:pt x="3513" y="1056"/>
                  </a:lnTo>
                  <a:lnTo>
                    <a:pt x="3520" y="1092"/>
                  </a:lnTo>
                  <a:lnTo>
                    <a:pt x="3526" y="1129"/>
                  </a:lnTo>
                  <a:lnTo>
                    <a:pt x="3526" y="1172"/>
                  </a:lnTo>
                  <a:lnTo>
                    <a:pt x="3522" y="1211"/>
                  </a:lnTo>
                  <a:lnTo>
                    <a:pt x="3513" y="1249"/>
                  </a:lnTo>
                  <a:lnTo>
                    <a:pt x="3502" y="1288"/>
                  </a:lnTo>
                  <a:lnTo>
                    <a:pt x="3489" y="1325"/>
                  </a:lnTo>
                  <a:lnTo>
                    <a:pt x="3472" y="1359"/>
                  </a:lnTo>
                  <a:lnTo>
                    <a:pt x="3451" y="1394"/>
                  </a:lnTo>
                  <a:lnTo>
                    <a:pt x="3429" y="1426"/>
                  </a:lnTo>
                  <a:lnTo>
                    <a:pt x="3453" y="1510"/>
                  </a:lnTo>
                  <a:lnTo>
                    <a:pt x="3457" y="1601"/>
                  </a:lnTo>
                  <a:lnTo>
                    <a:pt x="3448" y="1693"/>
                  </a:lnTo>
                  <a:lnTo>
                    <a:pt x="3433" y="1779"/>
                  </a:lnTo>
                  <a:lnTo>
                    <a:pt x="3455" y="1872"/>
                  </a:lnTo>
                  <a:lnTo>
                    <a:pt x="3457" y="1967"/>
                  </a:lnTo>
                  <a:lnTo>
                    <a:pt x="3444" y="2061"/>
                  </a:lnTo>
                  <a:lnTo>
                    <a:pt x="3414" y="2150"/>
                  </a:lnTo>
                  <a:lnTo>
                    <a:pt x="3429" y="2182"/>
                  </a:lnTo>
                  <a:lnTo>
                    <a:pt x="3442" y="2216"/>
                  </a:lnTo>
                  <a:lnTo>
                    <a:pt x="3444" y="2251"/>
                  </a:lnTo>
                  <a:lnTo>
                    <a:pt x="3429" y="2283"/>
                  </a:lnTo>
                  <a:lnTo>
                    <a:pt x="3420" y="2290"/>
                  </a:lnTo>
                  <a:lnTo>
                    <a:pt x="3414" y="2298"/>
                  </a:lnTo>
                  <a:lnTo>
                    <a:pt x="3405" y="2307"/>
                  </a:lnTo>
                  <a:lnTo>
                    <a:pt x="3397" y="2316"/>
                  </a:lnTo>
                  <a:lnTo>
                    <a:pt x="3388" y="2322"/>
                  </a:lnTo>
                  <a:lnTo>
                    <a:pt x="3377" y="2328"/>
                  </a:lnTo>
                  <a:lnTo>
                    <a:pt x="3367" y="2331"/>
                  </a:lnTo>
                  <a:lnTo>
                    <a:pt x="3354" y="2331"/>
                  </a:lnTo>
                  <a:lnTo>
                    <a:pt x="3339" y="2307"/>
                  </a:lnTo>
                  <a:lnTo>
                    <a:pt x="3326" y="2281"/>
                  </a:lnTo>
                  <a:lnTo>
                    <a:pt x="3317" y="2255"/>
                  </a:lnTo>
                  <a:lnTo>
                    <a:pt x="3308" y="2227"/>
                  </a:lnTo>
                  <a:lnTo>
                    <a:pt x="3332" y="2126"/>
                  </a:lnTo>
                  <a:lnTo>
                    <a:pt x="3300" y="2079"/>
                  </a:lnTo>
                  <a:lnTo>
                    <a:pt x="3265" y="2031"/>
                  </a:lnTo>
                  <a:lnTo>
                    <a:pt x="3229" y="1984"/>
                  </a:lnTo>
                  <a:lnTo>
                    <a:pt x="3194" y="1936"/>
                  </a:lnTo>
                  <a:lnTo>
                    <a:pt x="3158" y="1889"/>
                  </a:lnTo>
                  <a:lnTo>
                    <a:pt x="3123" y="1842"/>
                  </a:lnTo>
                  <a:lnTo>
                    <a:pt x="3089" y="1792"/>
                  </a:lnTo>
                  <a:lnTo>
                    <a:pt x="3059" y="1743"/>
                  </a:lnTo>
                  <a:lnTo>
                    <a:pt x="3033" y="1818"/>
                  </a:lnTo>
                  <a:lnTo>
                    <a:pt x="3003" y="1889"/>
                  </a:lnTo>
                  <a:lnTo>
                    <a:pt x="2968" y="1962"/>
                  </a:lnTo>
                  <a:lnTo>
                    <a:pt x="2931" y="2031"/>
                  </a:lnTo>
                  <a:lnTo>
                    <a:pt x="2888" y="2098"/>
                  </a:lnTo>
                  <a:lnTo>
                    <a:pt x="2841" y="2165"/>
                  </a:lnTo>
                  <a:lnTo>
                    <a:pt x="2789" y="2227"/>
                  </a:lnTo>
                  <a:lnTo>
                    <a:pt x="2731" y="2288"/>
                  </a:lnTo>
                  <a:lnTo>
                    <a:pt x="2751" y="2348"/>
                  </a:lnTo>
                  <a:lnTo>
                    <a:pt x="2774" y="2406"/>
                  </a:lnTo>
                  <a:lnTo>
                    <a:pt x="2796" y="2466"/>
                  </a:lnTo>
                  <a:lnTo>
                    <a:pt x="2817" y="2527"/>
                  </a:lnTo>
                  <a:lnTo>
                    <a:pt x="2837" y="2587"/>
                  </a:lnTo>
                  <a:lnTo>
                    <a:pt x="2852" y="2647"/>
                  </a:lnTo>
                  <a:lnTo>
                    <a:pt x="2863" y="2712"/>
                  </a:lnTo>
                  <a:lnTo>
                    <a:pt x="2867" y="2779"/>
                  </a:lnTo>
                  <a:lnTo>
                    <a:pt x="2860" y="2792"/>
                  </a:lnTo>
                  <a:lnTo>
                    <a:pt x="2850" y="2798"/>
                  </a:lnTo>
                  <a:lnTo>
                    <a:pt x="2837" y="2800"/>
                  </a:lnTo>
                  <a:lnTo>
                    <a:pt x="2824" y="2800"/>
                  </a:lnTo>
                  <a:lnTo>
                    <a:pt x="2811" y="2802"/>
                  </a:lnTo>
                  <a:lnTo>
                    <a:pt x="2800" y="2807"/>
                  </a:lnTo>
                  <a:lnTo>
                    <a:pt x="2796" y="2813"/>
                  </a:lnTo>
                  <a:lnTo>
                    <a:pt x="2796" y="2828"/>
                  </a:lnTo>
                  <a:lnTo>
                    <a:pt x="2800" y="2858"/>
                  </a:lnTo>
                  <a:lnTo>
                    <a:pt x="2800" y="2891"/>
                  </a:lnTo>
                  <a:lnTo>
                    <a:pt x="2796" y="2923"/>
                  </a:lnTo>
                  <a:lnTo>
                    <a:pt x="2783" y="2957"/>
                  </a:lnTo>
                  <a:lnTo>
                    <a:pt x="2776" y="2970"/>
                  </a:lnTo>
                  <a:lnTo>
                    <a:pt x="2763" y="2981"/>
                  </a:lnTo>
                  <a:lnTo>
                    <a:pt x="2748" y="2990"/>
                  </a:lnTo>
                  <a:lnTo>
                    <a:pt x="2731" y="2994"/>
                  </a:lnTo>
                  <a:lnTo>
                    <a:pt x="2731" y="3007"/>
                  </a:lnTo>
                  <a:lnTo>
                    <a:pt x="2735" y="3022"/>
                  </a:lnTo>
                  <a:lnTo>
                    <a:pt x="2742" y="3035"/>
                  </a:lnTo>
                  <a:lnTo>
                    <a:pt x="2744" y="3048"/>
                  </a:lnTo>
                  <a:lnTo>
                    <a:pt x="2757" y="3050"/>
                  </a:lnTo>
                  <a:lnTo>
                    <a:pt x="2772" y="3054"/>
                  </a:lnTo>
                  <a:lnTo>
                    <a:pt x="2787" y="3061"/>
                  </a:lnTo>
                  <a:lnTo>
                    <a:pt x="2804" y="3065"/>
                  </a:lnTo>
                  <a:lnTo>
                    <a:pt x="2819" y="3072"/>
                  </a:lnTo>
                  <a:lnTo>
                    <a:pt x="2830" y="3076"/>
                  </a:lnTo>
                  <a:lnTo>
                    <a:pt x="2839" y="3082"/>
                  </a:lnTo>
                  <a:lnTo>
                    <a:pt x="2841" y="3087"/>
                  </a:lnTo>
                  <a:lnTo>
                    <a:pt x="2824" y="3102"/>
                  </a:lnTo>
                  <a:lnTo>
                    <a:pt x="2804" y="3112"/>
                  </a:lnTo>
                  <a:lnTo>
                    <a:pt x="2783" y="3121"/>
                  </a:lnTo>
                  <a:lnTo>
                    <a:pt x="2763" y="3130"/>
                  </a:lnTo>
                  <a:lnTo>
                    <a:pt x="2740" y="3134"/>
                  </a:lnTo>
                  <a:lnTo>
                    <a:pt x="2718" y="3140"/>
                  </a:lnTo>
                  <a:lnTo>
                    <a:pt x="2699" y="3147"/>
                  </a:lnTo>
                  <a:lnTo>
                    <a:pt x="2677" y="3153"/>
                  </a:lnTo>
                  <a:lnTo>
                    <a:pt x="2654" y="3149"/>
                  </a:lnTo>
                  <a:lnTo>
                    <a:pt x="2641" y="3138"/>
                  </a:lnTo>
                  <a:lnTo>
                    <a:pt x="2632" y="3121"/>
                  </a:lnTo>
                  <a:lnTo>
                    <a:pt x="2630" y="3102"/>
                  </a:lnTo>
                  <a:lnTo>
                    <a:pt x="2630" y="3080"/>
                  </a:lnTo>
                  <a:lnTo>
                    <a:pt x="2630" y="3059"/>
                  </a:lnTo>
                  <a:lnTo>
                    <a:pt x="2626" y="3039"/>
                  </a:lnTo>
                  <a:lnTo>
                    <a:pt x="2615" y="3024"/>
                  </a:lnTo>
                  <a:lnTo>
                    <a:pt x="2440" y="3104"/>
                  </a:lnTo>
                  <a:lnTo>
                    <a:pt x="2447" y="3119"/>
                  </a:lnTo>
                  <a:lnTo>
                    <a:pt x="2440" y="3136"/>
                  </a:lnTo>
                  <a:lnTo>
                    <a:pt x="2430" y="3151"/>
                  </a:lnTo>
                  <a:lnTo>
                    <a:pt x="2425" y="3171"/>
                  </a:lnTo>
                  <a:lnTo>
                    <a:pt x="2419" y="3199"/>
                  </a:lnTo>
                  <a:lnTo>
                    <a:pt x="2410" y="3229"/>
                  </a:lnTo>
                  <a:lnTo>
                    <a:pt x="2395" y="3250"/>
                  </a:lnTo>
                  <a:lnTo>
                    <a:pt x="2369" y="3263"/>
                  </a:lnTo>
                  <a:lnTo>
                    <a:pt x="2350" y="3268"/>
                  </a:lnTo>
                  <a:lnTo>
                    <a:pt x="2328" y="3272"/>
                  </a:lnTo>
                  <a:lnTo>
                    <a:pt x="2307" y="3278"/>
                  </a:lnTo>
                  <a:lnTo>
                    <a:pt x="2285" y="3285"/>
                  </a:lnTo>
                  <a:lnTo>
                    <a:pt x="2264" y="3287"/>
                  </a:lnTo>
                  <a:lnTo>
                    <a:pt x="2244" y="3287"/>
                  </a:lnTo>
                  <a:lnTo>
                    <a:pt x="2225" y="3283"/>
                  </a:lnTo>
                  <a:lnTo>
                    <a:pt x="2208" y="3272"/>
                  </a:lnTo>
                  <a:lnTo>
                    <a:pt x="2216" y="3255"/>
                  </a:lnTo>
                  <a:lnTo>
                    <a:pt x="2229" y="3240"/>
                  </a:lnTo>
                  <a:lnTo>
                    <a:pt x="2246" y="3227"/>
                  </a:lnTo>
                  <a:lnTo>
                    <a:pt x="2264" y="3214"/>
                  </a:lnTo>
                  <a:lnTo>
                    <a:pt x="2272" y="3194"/>
                  </a:lnTo>
                  <a:lnTo>
                    <a:pt x="2285" y="3175"/>
                  </a:lnTo>
                  <a:lnTo>
                    <a:pt x="2292" y="3156"/>
                  </a:lnTo>
                  <a:lnTo>
                    <a:pt x="2290" y="3132"/>
                  </a:lnTo>
                  <a:lnTo>
                    <a:pt x="2279" y="3130"/>
                  </a:lnTo>
                  <a:lnTo>
                    <a:pt x="2268" y="3128"/>
                  </a:lnTo>
                  <a:lnTo>
                    <a:pt x="2257" y="3125"/>
                  </a:lnTo>
                  <a:lnTo>
                    <a:pt x="2246" y="3123"/>
                  </a:lnTo>
                  <a:lnTo>
                    <a:pt x="2236" y="3121"/>
                  </a:lnTo>
                  <a:lnTo>
                    <a:pt x="2227" y="3117"/>
                  </a:lnTo>
                  <a:lnTo>
                    <a:pt x="2216" y="3110"/>
                  </a:lnTo>
                  <a:lnTo>
                    <a:pt x="2208" y="3104"/>
                  </a:lnTo>
                  <a:lnTo>
                    <a:pt x="2203" y="3093"/>
                  </a:lnTo>
                  <a:lnTo>
                    <a:pt x="2203" y="3078"/>
                  </a:lnTo>
                  <a:lnTo>
                    <a:pt x="2206" y="3061"/>
                  </a:lnTo>
                  <a:lnTo>
                    <a:pt x="2206" y="3041"/>
                  </a:lnTo>
                  <a:lnTo>
                    <a:pt x="2203" y="3026"/>
                  </a:lnTo>
                  <a:lnTo>
                    <a:pt x="2199" y="3016"/>
                  </a:lnTo>
                  <a:lnTo>
                    <a:pt x="2186" y="3011"/>
                  </a:lnTo>
                  <a:lnTo>
                    <a:pt x="2165" y="3013"/>
                  </a:lnTo>
                  <a:lnTo>
                    <a:pt x="2145" y="2639"/>
                  </a:lnTo>
                  <a:lnTo>
                    <a:pt x="2102" y="2649"/>
                  </a:lnTo>
                  <a:lnTo>
                    <a:pt x="2059" y="2658"/>
                  </a:lnTo>
                  <a:lnTo>
                    <a:pt x="2014" y="2664"/>
                  </a:lnTo>
                  <a:lnTo>
                    <a:pt x="1969" y="2671"/>
                  </a:lnTo>
                  <a:lnTo>
                    <a:pt x="1921" y="2677"/>
                  </a:lnTo>
                  <a:lnTo>
                    <a:pt x="1874" y="2682"/>
                  </a:lnTo>
                  <a:lnTo>
                    <a:pt x="1826" y="2684"/>
                  </a:lnTo>
                  <a:lnTo>
                    <a:pt x="1779" y="2686"/>
                  </a:lnTo>
                  <a:lnTo>
                    <a:pt x="1732" y="2686"/>
                  </a:lnTo>
                  <a:lnTo>
                    <a:pt x="1684" y="2684"/>
                  </a:lnTo>
                  <a:lnTo>
                    <a:pt x="1637" y="2680"/>
                  </a:lnTo>
                  <a:lnTo>
                    <a:pt x="1590" y="2675"/>
                  </a:lnTo>
                  <a:lnTo>
                    <a:pt x="1544" y="2669"/>
                  </a:lnTo>
                  <a:lnTo>
                    <a:pt x="1499" y="2660"/>
                  </a:lnTo>
                  <a:lnTo>
                    <a:pt x="1456" y="2652"/>
                  </a:lnTo>
                  <a:lnTo>
                    <a:pt x="1413" y="2639"/>
                  </a:lnTo>
                  <a:lnTo>
                    <a:pt x="1415" y="2660"/>
                  </a:lnTo>
                  <a:lnTo>
                    <a:pt x="1415" y="2684"/>
                  </a:lnTo>
                  <a:lnTo>
                    <a:pt x="1409" y="2705"/>
                  </a:lnTo>
                  <a:lnTo>
                    <a:pt x="1385" y="2716"/>
                  </a:lnTo>
                  <a:lnTo>
                    <a:pt x="1370" y="2716"/>
                  </a:lnTo>
                  <a:lnTo>
                    <a:pt x="1376" y="2746"/>
                  </a:lnTo>
                  <a:lnTo>
                    <a:pt x="1385" y="2774"/>
                  </a:lnTo>
                  <a:lnTo>
                    <a:pt x="1398" y="2804"/>
                  </a:lnTo>
                  <a:lnTo>
                    <a:pt x="1409" y="2835"/>
                  </a:lnTo>
                  <a:lnTo>
                    <a:pt x="1415" y="2867"/>
                  </a:lnTo>
                  <a:lnTo>
                    <a:pt x="1419" y="2897"/>
                  </a:lnTo>
                  <a:lnTo>
                    <a:pt x="1413" y="2929"/>
                  </a:lnTo>
                  <a:lnTo>
                    <a:pt x="1398" y="2962"/>
                  </a:lnTo>
                  <a:lnTo>
                    <a:pt x="1402" y="3000"/>
                  </a:lnTo>
                  <a:lnTo>
                    <a:pt x="1411" y="3039"/>
                  </a:lnTo>
                  <a:lnTo>
                    <a:pt x="1426" y="3076"/>
                  </a:lnTo>
                  <a:lnTo>
                    <a:pt x="1445" y="3110"/>
                  </a:lnTo>
                  <a:lnTo>
                    <a:pt x="1469" y="3143"/>
                  </a:lnTo>
                  <a:lnTo>
                    <a:pt x="1497" y="3171"/>
                  </a:lnTo>
                  <a:lnTo>
                    <a:pt x="1529" y="3192"/>
                  </a:lnTo>
                  <a:lnTo>
                    <a:pt x="1566" y="3209"/>
                  </a:lnTo>
                  <a:lnTo>
                    <a:pt x="1577" y="3218"/>
                  </a:lnTo>
                  <a:lnTo>
                    <a:pt x="1583" y="3229"/>
                  </a:lnTo>
                  <a:lnTo>
                    <a:pt x="1587" y="3242"/>
                  </a:lnTo>
                  <a:lnTo>
                    <a:pt x="1585" y="3257"/>
                  </a:lnTo>
                  <a:lnTo>
                    <a:pt x="1564" y="3261"/>
                  </a:lnTo>
                  <a:lnTo>
                    <a:pt x="1542" y="3265"/>
                  </a:lnTo>
                  <a:lnTo>
                    <a:pt x="1518" y="3270"/>
                  </a:lnTo>
                  <a:lnTo>
                    <a:pt x="1497" y="3274"/>
                  </a:lnTo>
                  <a:lnTo>
                    <a:pt x="1473" y="3276"/>
                  </a:lnTo>
                  <a:lnTo>
                    <a:pt x="1452" y="3278"/>
                  </a:lnTo>
                  <a:lnTo>
                    <a:pt x="1432" y="3276"/>
                  </a:lnTo>
                  <a:lnTo>
                    <a:pt x="1413" y="3270"/>
                  </a:lnTo>
                  <a:lnTo>
                    <a:pt x="1391" y="3214"/>
                  </a:lnTo>
                  <a:lnTo>
                    <a:pt x="1361" y="3201"/>
                  </a:lnTo>
                  <a:lnTo>
                    <a:pt x="1331" y="3186"/>
                  </a:lnTo>
                  <a:lnTo>
                    <a:pt x="1303" y="3166"/>
                  </a:lnTo>
                  <a:lnTo>
                    <a:pt x="1277" y="3145"/>
                  </a:lnTo>
                  <a:lnTo>
                    <a:pt x="1249" y="3123"/>
                  </a:lnTo>
                  <a:lnTo>
                    <a:pt x="1223" y="3102"/>
                  </a:lnTo>
                  <a:lnTo>
                    <a:pt x="1195" y="3082"/>
                  </a:lnTo>
                  <a:lnTo>
                    <a:pt x="1167" y="3063"/>
                  </a:lnTo>
                  <a:lnTo>
                    <a:pt x="1141" y="3046"/>
                  </a:lnTo>
                  <a:lnTo>
                    <a:pt x="1118" y="3031"/>
                  </a:lnTo>
                  <a:lnTo>
                    <a:pt x="1094" y="3013"/>
                  </a:lnTo>
                  <a:lnTo>
                    <a:pt x="1070" y="2996"/>
                  </a:lnTo>
                  <a:lnTo>
                    <a:pt x="1047" y="2977"/>
                  </a:lnTo>
                  <a:lnTo>
                    <a:pt x="1023" y="2957"/>
                  </a:lnTo>
                  <a:lnTo>
                    <a:pt x="999" y="2938"/>
                  </a:lnTo>
                  <a:lnTo>
                    <a:pt x="978" y="2914"/>
                  </a:lnTo>
                  <a:lnTo>
                    <a:pt x="965" y="2940"/>
                  </a:lnTo>
                  <a:lnTo>
                    <a:pt x="950" y="2968"/>
                  </a:lnTo>
                  <a:lnTo>
                    <a:pt x="933" y="2992"/>
                  </a:lnTo>
                  <a:lnTo>
                    <a:pt x="915" y="3018"/>
                  </a:lnTo>
                  <a:lnTo>
                    <a:pt x="896" y="3044"/>
                  </a:lnTo>
                  <a:lnTo>
                    <a:pt x="879" y="3069"/>
                  </a:lnTo>
                  <a:lnTo>
                    <a:pt x="864" y="3095"/>
                  </a:lnTo>
                  <a:lnTo>
                    <a:pt x="849" y="3123"/>
                  </a:lnTo>
                  <a:lnTo>
                    <a:pt x="855" y="3136"/>
                  </a:lnTo>
                  <a:lnTo>
                    <a:pt x="866" y="3147"/>
                  </a:lnTo>
                  <a:lnTo>
                    <a:pt x="881" y="3158"/>
                  </a:lnTo>
                  <a:lnTo>
                    <a:pt x="894" y="3168"/>
                  </a:lnTo>
                  <a:lnTo>
                    <a:pt x="905" y="3179"/>
                  </a:lnTo>
                  <a:lnTo>
                    <a:pt x="911" y="3190"/>
                  </a:lnTo>
                  <a:lnTo>
                    <a:pt x="909" y="3201"/>
                  </a:lnTo>
                  <a:lnTo>
                    <a:pt x="896" y="3214"/>
                  </a:lnTo>
                  <a:lnTo>
                    <a:pt x="879" y="3214"/>
                  </a:lnTo>
                  <a:lnTo>
                    <a:pt x="859" y="3216"/>
                  </a:lnTo>
                  <a:lnTo>
                    <a:pt x="838" y="3218"/>
                  </a:lnTo>
                  <a:lnTo>
                    <a:pt x="816" y="3220"/>
                  </a:lnTo>
                  <a:lnTo>
                    <a:pt x="797" y="3222"/>
                  </a:lnTo>
                  <a:lnTo>
                    <a:pt x="777" y="3220"/>
                  </a:lnTo>
                  <a:lnTo>
                    <a:pt x="758" y="3212"/>
                  </a:lnTo>
                  <a:lnTo>
                    <a:pt x="743" y="3199"/>
                  </a:lnTo>
                  <a:lnTo>
                    <a:pt x="745" y="3171"/>
                  </a:lnTo>
                  <a:lnTo>
                    <a:pt x="747" y="3143"/>
                  </a:lnTo>
                  <a:lnTo>
                    <a:pt x="752" y="3117"/>
                  </a:lnTo>
                  <a:lnTo>
                    <a:pt x="758" y="3091"/>
                  </a:lnTo>
                  <a:lnTo>
                    <a:pt x="739" y="2759"/>
                  </a:lnTo>
                  <a:lnTo>
                    <a:pt x="730" y="2723"/>
                  </a:lnTo>
                  <a:lnTo>
                    <a:pt x="730" y="2684"/>
                  </a:lnTo>
                  <a:lnTo>
                    <a:pt x="724" y="2649"/>
                  </a:lnTo>
                  <a:lnTo>
                    <a:pt x="700" y="2621"/>
                  </a:lnTo>
                  <a:lnTo>
                    <a:pt x="700" y="2591"/>
                  </a:lnTo>
                  <a:lnTo>
                    <a:pt x="691" y="2563"/>
                  </a:lnTo>
                  <a:lnTo>
                    <a:pt x="676" y="2537"/>
                  </a:lnTo>
                  <a:lnTo>
                    <a:pt x="657" y="2514"/>
                  </a:lnTo>
                  <a:lnTo>
                    <a:pt x="635" y="2492"/>
                  </a:lnTo>
                  <a:lnTo>
                    <a:pt x="614" y="2468"/>
                  </a:lnTo>
                  <a:lnTo>
                    <a:pt x="594" y="2447"/>
                  </a:lnTo>
                  <a:lnTo>
                    <a:pt x="577" y="2421"/>
                  </a:lnTo>
                  <a:lnTo>
                    <a:pt x="564" y="2397"/>
                  </a:lnTo>
                  <a:lnTo>
                    <a:pt x="558" y="2372"/>
                  </a:lnTo>
                  <a:lnTo>
                    <a:pt x="551" y="2346"/>
                  </a:lnTo>
                  <a:lnTo>
                    <a:pt x="543" y="2324"/>
                  </a:lnTo>
                  <a:lnTo>
                    <a:pt x="530" y="2326"/>
                  </a:lnTo>
                  <a:lnTo>
                    <a:pt x="513" y="2328"/>
                  </a:lnTo>
                  <a:lnTo>
                    <a:pt x="497" y="2333"/>
                  </a:lnTo>
                  <a:lnTo>
                    <a:pt x="482" y="2337"/>
                  </a:lnTo>
                  <a:lnTo>
                    <a:pt x="476" y="2374"/>
                  </a:lnTo>
                  <a:lnTo>
                    <a:pt x="465" y="2408"/>
                  </a:lnTo>
                  <a:lnTo>
                    <a:pt x="454" y="2443"/>
                  </a:lnTo>
                  <a:lnTo>
                    <a:pt x="441" y="2477"/>
                  </a:lnTo>
                  <a:lnTo>
                    <a:pt x="429" y="2509"/>
                  </a:lnTo>
                  <a:lnTo>
                    <a:pt x="413" y="2544"/>
                  </a:lnTo>
                  <a:lnTo>
                    <a:pt x="403" y="2578"/>
                  </a:lnTo>
                  <a:lnTo>
                    <a:pt x="392" y="2613"/>
                  </a:lnTo>
                  <a:lnTo>
                    <a:pt x="377" y="2639"/>
                  </a:lnTo>
                  <a:lnTo>
                    <a:pt x="370" y="2667"/>
                  </a:lnTo>
                  <a:lnTo>
                    <a:pt x="368" y="2697"/>
                  </a:lnTo>
                  <a:lnTo>
                    <a:pt x="368" y="2727"/>
                  </a:lnTo>
                  <a:lnTo>
                    <a:pt x="368" y="2755"/>
                  </a:lnTo>
                  <a:lnTo>
                    <a:pt x="362" y="2783"/>
                  </a:lnTo>
                  <a:lnTo>
                    <a:pt x="351" y="2809"/>
                  </a:lnTo>
                  <a:lnTo>
                    <a:pt x="329" y="2830"/>
                  </a:lnTo>
                  <a:lnTo>
                    <a:pt x="317" y="2824"/>
                  </a:lnTo>
                  <a:lnTo>
                    <a:pt x="304" y="2817"/>
                  </a:lnTo>
                  <a:lnTo>
                    <a:pt x="291" y="2809"/>
                  </a:lnTo>
                  <a:lnTo>
                    <a:pt x="280" y="2800"/>
                  </a:lnTo>
                  <a:lnTo>
                    <a:pt x="269" y="2789"/>
                  </a:lnTo>
                  <a:lnTo>
                    <a:pt x="263" y="2776"/>
                  </a:lnTo>
                  <a:lnTo>
                    <a:pt x="256" y="2764"/>
                  </a:lnTo>
                  <a:lnTo>
                    <a:pt x="254" y="2748"/>
                  </a:lnTo>
                  <a:lnTo>
                    <a:pt x="254" y="2725"/>
                  </a:lnTo>
                  <a:lnTo>
                    <a:pt x="256" y="2703"/>
                  </a:lnTo>
                  <a:lnTo>
                    <a:pt x="261" y="2682"/>
                  </a:lnTo>
                  <a:lnTo>
                    <a:pt x="269" y="2662"/>
                  </a:lnTo>
                  <a:lnTo>
                    <a:pt x="261" y="2615"/>
                  </a:lnTo>
                  <a:lnTo>
                    <a:pt x="252" y="2570"/>
                  </a:lnTo>
                  <a:lnTo>
                    <a:pt x="241" y="2524"/>
                  </a:lnTo>
                  <a:lnTo>
                    <a:pt x="230" y="2477"/>
                  </a:lnTo>
                  <a:lnTo>
                    <a:pt x="222" y="2432"/>
                  </a:lnTo>
                  <a:lnTo>
                    <a:pt x="215" y="2384"/>
                  </a:lnTo>
                  <a:lnTo>
                    <a:pt x="211" y="2337"/>
                  </a:lnTo>
                  <a:lnTo>
                    <a:pt x="211" y="2288"/>
                  </a:lnTo>
                  <a:lnTo>
                    <a:pt x="198" y="2277"/>
                  </a:lnTo>
                  <a:lnTo>
                    <a:pt x="185" y="2266"/>
                  </a:lnTo>
                  <a:lnTo>
                    <a:pt x="170" y="2257"/>
                  </a:lnTo>
                  <a:lnTo>
                    <a:pt x="155" y="2249"/>
                  </a:lnTo>
                  <a:lnTo>
                    <a:pt x="142" y="2240"/>
                  </a:lnTo>
                  <a:lnTo>
                    <a:pt x="129" y="2229"/>
                  </a:lnTo>
                  <a:lnTo>
                    <a:pt x="120" y="2219"/>
                  </a:lnTo>
                  <a:lnTo>
                    <a:pt x="112" y="2206"/>
                  </a:lnTo>
                  <a:lnTo>
                    <a:pt x="120" y="2135"/>
                  </a:lnTo>
                  <a:lnTo>
                    <a:pt x="129" y="2064"/>
                  </a:lnTo>
                  <a:lnTo>
                    <a:pt x="140" y="1992"/>
                  </a:lnTo>
                  <a:lnTo>
                    <a:pt x="151" y="1924"/>
                  </a:lnTo>
                  <a:lnTo>
                    <a:pt x="110" y="1885"/>
                  </a:lnTo>
                  <a:lnTo>
                    <a:pt x="75" y="1842"/>
                  </a:lnTo>
                  <a:lnTo>
                    <a:pt x="47" y="1799"/>
                  </a:lnTo>
                  <a:lnTo>
                    <a:pt x="24" y="1749"/>
                  </a:lnTo>
                  <a:lnTo>
                    <a:pt x="8" y="1700"/>
                  </a:lnTo>
                  <a:lnTo>
                    <a:pt x="0" y="1648"/>
                  </a:lnTo>
                  <a:lnTo>
                    <a:pt x="0" y="1594"/>
                  </a:lnTo>
                  <a:lnTo>
                    <a:pt x="11" y="1538"/>
                  </a:lnTo>
                  <a:lnTo>
                    <a:pt x="24" y="1495"/>
                  </a:lnTo>
                  <a:lnTo>
                    <a:pt x="39" y="1452"/>
                  </a:lnTo>
                  <a:lnTo>
                    <a:pt x="56" y="1409"/>
                  </a:lnTo>
                  <a:lnTo>
                    <a:pt x="75" y="1368"/>
                  </a:lnTo>
                  <a:lnTo>
                    <a:pt x="97" y="1327"/>
                  </a:lnTo>
                  <a:lnTo>
                    <a:pt x="120" y="1288"/>
                  </a:lnTo>
                  <a:lnTo>
                    <a:pt x="149" y="1249"/>
                  </a:lnTo>
                  <a:lnTo>
                    <a:pt x="179" y="1213"/>
                  </a:lnTo>
                  <a:lnTo>
                    <a:pt x="166" y="1204"/>
                  </a:lnTo>
                  <a:lnTo>
                    <a:pt x="153" y="1202"/>
                  </a:lnTo>
                  <a:lnTo>
                    <a:pt x="140" y="1198"/>
                  </a:lnTo>
                  <a:lnTo>
                    <a:pt x="129" y="1191"/>
                  </a:lnTo>
                  <a:lnTo>
                    <a:pt x="118" y="1185"/>
                  </a:lnTo>
                  <a:lnTo>
                    <a:pt x="108" y="1181"/>
                  </a:lnTo>
                  <a:lnTo>
                    <a:pt x="95" y="1174"/>
                  </a:lnTo>
                  <a:lnTo>
                    <a:pt x="84" y="1170"/>
                  </a:lnTo>
                  <a:lnTo>
                    <a:pt x="73" y="1161"/>
                  </a:lnTo>
                  <a:lnTo>
                    <a:pt x="67" y="1153"/>
                  </a:lnTo>
                  <a:lnTo>
                    <a:pt x="62" y="1142"/>
                  </a:lnTo>
                  <a:lnTo>
                    <a:pt x="64" y="1129"/>
                  </a:lnTo>
                  <a:lnTo>
                    <a:pt x="99" y="1090"/>
                  </a:lnTo>
                  <a:lnTo>
                    <a:pt x="125" y="1047"/>
                  </a:lnTo>
                  <a:lnTo>
                    <a:pt x="149" y="1002"/>
                  </a:lnTo>
                  <a:lnTo>
                    <a:pt x="170" y="957"/>
                  </a:lnTo>
                  <a:lnTo>
                    <a:pt x="194" y="913"/>
                  </a:lnTo>
                  <a:lnTo>
                    <a:pt x="224" y="873"/>
                  </a:lnTo>
                  <a:lnTo>
                    <a:pt x="261" y="838"/>
                  </a:lnTo>
                  <a:lnTo>
                    <a:pt x="308" y="810"/>
                  </a:lnTo>
                  <a:lnTo>
                    <a:pt x="323" y="806"/>
                  </a:lnTo>
                  <a:lnTo>
                    <a:pt x="336" y="806"/>
                  </a:lnTo>
                  <a:lnTo>
                    <a:pt x="347" y="806"/>
                  </a:lnTo>
                  <a:lnTo>
                    <a:pt x="355" y="806"/>
                  </a:lnTo>
                  <a:lnTo>
                    <a:pt x="362" y="808"/>
                  </a:lnTo>
                  <a:lnTo>
                    <a:pt x="368" y="806"/>
                  </a:lnTo>
                  <a:lnTo>
                    <a:pt x="373" y="804"/>
                  </a:lnTo>
                  <a:lnTo>
                    <a:pt x="379" y="797"/>
                  </a:lnTo>
                  <a:lnTo>
                    <a:pt x="403" y="795"/>
                  </a:lnTo>
                  <a:lnTo>
                    <a:pt x="424" y="797"/>
                  </a:lnTo>
                  <a:lnTo>
                    <a:pt x="446" y="799"/>
                  </a:lnTo>
                  <a:lnTo>
                    <a:pt x="465" y="806"/>
                  </a:lnTo>
                  <a:lnTo>
                    <a:pt x="482" y="814"/>
                  </a:lnTo>
                  <a:lnTo>
                    <a:pt x="500" y="825"/>
                  </a:lnTo>
                  <a:lnTo>
                    <a:pt x="517" y="838"/>
                  </a:lnTo>
                  <a:lnTo>
                    <a:pt x="530" y="853"/>
                  </a:lnTo>
                  <a:lnTo>
                    <a:pt x="538" y="827"/>
                  </a:lnTo>
                  <a:lnTo>
                    <a:pt x="547" y="804"/>
                  </a:lnTo>
                  <a:lnTo>
                    <a:pt x="558" y="778"/>
                  </a:lnTo>
                  <a:lnTo>
                    <a:pt x="569" y="754"/>
                  </a:lnTo>
                  <a:lnTo>
                    <a:pt x="579" y="728"/>
                  </a:lnTo>
                  <a:lnTo>
                    <a:pt x="592" y="702"/>
                  </a:lnTo>
                  <a:lnTo>
                    <a:pt x="607" y="677"/>
                  </a:lnTo>
                  <a:lnTo>
                    <a:pt x="625" y="649"/>
                  </a:lnTo>
                  <a:lnTo>
                    <a:pt x="659" y="590"/>
                  </a:lnTo>
                  <a:lnTo>
                    <a:pt x="691" y="541"/>
                  </a:lnTo>
                  <a:lnTo>
                    <a:pt x="724" y="500"/>
                  </a:lnTo>
                  <a:lnTo>
                    <a:pt x="756" y="461"/>
                  </a:lnTo>
                  <a:lnTo>
                    <a:pt x="788" y="425"/>
                  </a:lnTo>
                  <a:lnTo>
                    <a:pt x="825" y="390"/>
                  </a:lnTo>
                  <a:lnTo>
                    <a:pt x="864" y="351"/>
                  </a:lnTo>
                  <a:lnTo>
                    <a:pt x="911" y="310"/>
                  </a:lnTo>
                  <a:lnTo>
                    <a:pt x="943" y="282"/>
                  </a:lnTo>
                  <a:lnTo>
                    <a:pt x="978" y="257"/>
                  </a:lnTo>
                  <a:lnTo>
                    <a:pt x="1014" y="231"/>
                  </a:lnTo>
                  <a:lnTo>
                    <a:pt x="1051" y="207"/>
                  </a:lnTo>
                  <a:lnTo>
                    <a:pt x="1090" y="183"/>
                  </a:lnTo>
                  <a:lnTo>
                    <a:pt x="1129" y="162"/>
                  </a:lnTo>
                  <a:lnTo>
                    <a:pt x="1167" y="142"/>
                  </a:lnTo>
                  <a:lnTo>
                    <a:pt x="1208" y="123"/>
                  </a:lnTo>
                  <a:lnTo>
                    <a:pt x="1249" y="106"/>
                  </a:lnTo>
                  <a:lnTo>
                    <a:pt x="1292" y="89"/>
                  </a:lnTo>
                  <a:lnTo>
                    <a:pt x="1335" y="73"/>
                  </a:lnTo>
                  <a:lnTo>
                    <a:pt x="1381" y="58"/>
                  </a:lnTo>
                  <a:lnTo>
                    <a:pt x="1424" y="48"/>
                  </a:lnTo>
                  <a:lnTo>
                    <a:pt x="1469" y="35"/>
                  </a:lnTo>
                  <a:lnTo>
                    <a:pt x="1514" y="26"/>
                  </a:lnTo>
                  <a:lnTo>
                    <a:pt x="1559" y="17"/>
                  </a:lnTo>
                  <a:lnTo>
                    <a:pt x="1605" y="11"/>
                  </a:lnTo>
                  <a:lnTo>
                    <a:pt x="1650" y="7"/>
                  </a:lnTo>
                  <a:lnTo>
                    <a:pt x="1695" y="2"/>
                  </a:lnTo>
                  <a:lnTo>
                    <a:pt x="1740" y="0"/>
                  </a:lnTo>
                  <a:lnTo>
                    <a:pt x="1786" y="0"/>
                  </a:lnTo>
                  <a:lnTo>
                    <a:pt x="1831" y="2"/>
                  </a:lnTo>
                  <a:lnTo>
                    <a:pt x="1876" y="5"/>
                  </a:lnTo>
                  <a:lnTo>
                    <a:pt x="1921" y="9"/>
                  </a:lnTo>
                  <a:lnTo>
                    <a:pt x="1964" y="13"/>
                  </a:lnTo>
                  <a:lnTo>
                    <a:pt x="2010" y="20"/>
                  </a:lnTo>
                  <a:lnTo>
                    <a:pt x="2053" y="28"/>
                  </a:lnTo>
                  <a:lnTo>
                    <a:pt x="2096" y="39"/>
                  </a:lnTo>
                  <a:lnTo>
                    <a:pt x="2139" y="52"/>
                  </a:lnTo>
                  <a:lnTo>
                    <a:pt x="2182" y="65"/>
                  </a:lnTo>
                  <a:lnTo>
                    <a:pt x="2223" y="80"/>
                  </a:lnTo>
                  <a:lnTo>
                    <a:pt x="2264" y="97"/>
                  </a:lnTo>
                  <a:lnTo>
                    <a:pt x="2318" y="121"/>
                  </a:lnTo>
                  <a:lnTo>
                    <a:pt x="2371" y="147"/>
                  </a:lnTo>
                  <a:lnTo>
                    <a:pt x="2425" y="177"/>
                  </a:lnTo>
                  <a:lnTo>
                    <a:pt x="2477" y="209"/>
                  </a:lnTo>
                  <a:lnTo>
                    <a:pt x="2529" y="244"/>
                  </a:lnTo>
                  <a:lnTo>
                    <a:pt x="2580" y="280"/>
                  </a:lnTo>
                  <a:lnTo>
                    <a:pt x="2630" y="321"/>
                  </a:lnTo>
                  <a:lnTo>
                    <a:pt x="2677" y="362"/>
                  </a:lnTo>
                  <a:lnTo>
                    <a:pt x="2723" y="407"/>
                  </a:lnTo>
                  <a:lnTo>
                    <a:pt x="2768" y="453"/>
                  </a:lnTo>
                  <a:lnTo>
                    <a:pt x="2809" y="502"/>
                  </a:lnTo>
                  <a:lnTo>
                    <a:pt x="2850" y="549"/>
                  </a:lnTo>
                  <a:lnTo>
                    <a:pt x="2886" y="601"/>
                  </a:lnTo>
                  <a:lnTo>
                    <a:pt x="2919" y="653"/>
                  </a:lnTo>
                  <a:lnTo>
                    <a:pt x="2949" y="705"/>
                  </a:lnTo>
                  <a:lnTo>
                    <a:pt x="2977" y="7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67" name="Freeform 6"/>
            <p:cNvSpPr/>
            <p:nvPr/>
          </p:nvSpPr>
          <p:spPr>
            <a:xfrm>
              <a:off x="1467" y="30"/>
              <a:ext cx="1607" cy="1816"/>
            </a:xfrm>
            <a:custGeom>
              <a:avLst/>
              <a:gdLst>
                <a:gd name="txL" fmla="*/ 0 w 1617"/>
                <a:gd name="txT" fmla="*/ 0 h 1816"/>
                <a:gd name="txR" fmla="*/ 1617 w 1617"/>
                <a:gd name="txB" fmla="*/ 1816 h 1816"/>
              </a:gdLst>
              <a:ahLst/>
              <a:cxnLst>
                <a:cxn ang="0">
                  <a:pos x="761" y="95"/>
                </a:cxn>
                <a:cxn ang="0">
                  <a:pos x="1006" y="233"/>
                </a:cxn>
                <a:cxn ang="0">
                  <a:pos x="1216" y="423"/>
                </a:cxn>
                <a:cxn ang="0">
                  <a:pos x="1389" y="659"/>
                </a:cxn>
                <a:cxn ang="0">
                  <a:pos x="1518" y="980"/>
                </a:cxn>
                <a:cxn ang="0">
                  <a:pos x="1567" y="1347"/>
                </a:cxn>
                <a:cxn ang="0">
                  <a:pos x="1523" y="1482"/>
                </a:cxn>
                <a:cxn ang="0">
                  <a:pos x="1441" y="1538"/>
                </a:cxn>
                <a:cxn ang="0">
                  <a:pos x="1396" y="1590"/>
                </a:cxn>
                <a:cxn ang="0">
                  <a:pos x="1358" y="1648"/>
                </a:cxn>
                <a:cxn ang="0">
                  <a:pos x="1306" y="1721"/>
                </a:cxn>
                <a:cxn ang="0">
                  <a:pos x="1204" y="1786"/>
                </a:cxn>
                <a:cxn ang="0">
                  <a:pos x="1137" y="1792"/>
                </a:cxn>
                <a:cxn ang="0">
                  <a:pos x="1106" y="1743"/>
                </a:cxn>
                <a:cxn ang="0">
                  <a:pos x="1132" y="1667"/>
                </a:cxn>
                <a:cxn ang="0">
                  <a:pos x="1143" y="1577"/>
                </a:cxn>
                <a:cxn ang="0">
                  <a:pos x="1226" y="1532"/>
                </a:cxn>
                <a:cxn ang="0">
                  <a:pos x="1328" y="1525"/>
                </a:cxn>
                <a:cxn ang="0">
                  <a:pos x="1370" y="1471"/>
                </a:cxn>
                <a:cxn ang="0">
                  <a:pos x="1398" y="1424"/>
                </a:cxn>
                <a:cxn ang="0">
                  <a:pos x="1469" y="1413"/>
                </a:cxn>
                <a:cxn ang="0">
                  <a:pos x="1525" y="1344"/>
                </a:cxn>
                <a:cxn ang="0">
                  <a:pos x="1557" y="1275"/>
                </a:cxn>
                <a:cxn ang="0">
                  <a:pos x="1529" y="1235"/>
                </a:cxn>
                <a:cxn ang="0">
                  <a:pos x="1488" y="1232"/>
                </a:cxn>
                <a:cxn ang="0">
                  <a:pos x="1475" y="1183"/>
                </a:cxn>
                <a:cxn ang="0">
                  <a:pos x="1441" y="1110"/>
                </a:cxn>
                <a:cxn ang="0">
                  <a:pos x="1387" y="1151"/>
                </a:cxn>
                <a:cxn ang="0">
                  <a:pos x="1355" y="1254"/>
                </a:cxn>
                <a:cxn ang="0">
                  <a:pos x="1300" y="1329"/>
                </a:cxn>
                <a:cxn ang="0">
                  <a:pos x="1263" y="1405"/>
                </a:cxn>
                <a:cxn ang="0">
                  <a:pos x="1192" y="1426"/>
                </a:cxn>
                <a:cxn ang="0">
                  <a:pos x="1165" y="1329"/>
                </a:cxn>
                <a:cxn ang="0">
                  <a:pos x="1198" y="1191"/>
                </a:cxn>
                <a:cxn ang="0">
                  <a:pos x="1177" y="1101"/>
                </a:cxn>
                <a:cxn ang="0">
                  <a:pos x="1199" y="1049"/>
                </a:cxn>
                <a:cxn ang="0">
                  <a:pos x="1235" y="983"/>
                </a:cxn>
                <a:cxn ang="0">
                  <a:pos x="1199" y="896"/>
                </a:cxn>
                <a:cxn ang="0">
                  <a:pos x="1109" y="851"/>
                </a:cxn>
                <a:cxn ang="0">
                  <a:pos x="1078" y="737"/>
                </a:cxn>
                <a:cxn ang="0">
                  <a:pos x="1143" y="614"/>
                </a:cxn>
                <a:cxn ang="0">
                  <a:pos x="1181" y="498"/>
                </a:cxn>
                <a:cxn ang="0">
                  <a:pos x="1109" y="414"/>
                </a:cxn>
                <a:cxn ang="0">
                  <a:pos x="999" y="388"/>
                </a:cxn>
                <a:cxn ang="0">
                  <a:pos x="896" y="341"/>
                </a:cxn>
                <a:cxn ang="0">
                  <a:pos x="817" y="248"/>
                </a:cxn>
                <a:cxn ang="0">
                  <a:pos x="744" y="192"/>
                </a:cxn>
                <a:cxn ang="0">
                  <a:pos x="718" y="138"/>
                </a:cxn>
                <a:cxn ang="0">
                  <a:pos x="693" y="99"/>
                </a:cxn>
                <a:cxn ang="0">
                  <a:pos x="617" y="108"/>
                </a:cxn>
                <a:cxn ang="0">
                  <a:pos x="532" y="132"/>
                </a:cxn>
                <a:cxn ang="0">
                  <a:pos x="435" y="149"/>
                </a:cxn>
                <a:cxn ang="0">
                  <a:pos x="332" y="119"/>
                </a:cxn>
                <a:cxn ang="0">
                  <a:pos x="204" y="119"/>
                </a:cxn>
                <a:cxn ang="0">
                  <a:pos x="69" y="147"/>
                </a:cxn>
                <a:cxn ang="0">
                  <a:pos x="17" y="61"/>
                </a:cxn>
                <a:cxn ang="0">
                  <a:pos x="75" y="22"/>
                </a:cxn>
                <a:cxn ang="0">
                  <a:pos x="219" y="5"/>
                </a:cxn>
                <a:cxn ang="0">
                  <a:pos x="358" y="3"/>
                </a:cxn>
                <a:cxn ang="0">
                  <a:pos x="497" y="18"/>
                </a:cxn>
              </a:cxnLst>
              <a:rect l="txL" t="txT" r="txR" b="txB"/>
              <a:pathLst>
                <a:path w="1617" h="1816">
                  <a:moveTo>
                    <a:pt x="581" y="31"/>
                  </a:moveTo>
                  <a:lnTo>
                    <a:pt x="650" y="48"/>
                  </a:lnTo>
                  <a:lnTo>
                    <a:pt x="719" y="69"/>
                  </a:lnTo>
                  <a:lnTo>
                    <a:pt x="786" y="95"/>
                  </a:lnTo>
                  <a:lnTo>
                    <a:pt x="851" y="123"/>
                  </a:lnTo>
                  <a:lnTo>
                    <a:pt x="915" y="155"/>
                  </a:lnTo>
                  <a:lnTo>
                    <a:pt x="978" y="192"/>
                  </a:lnTo>
                  <a:lnTo>
                    <a:pt x="1036" y="233"/>
                  </a:lnTo>
                  <a:lnTo>
                    <a:pt x="1094" y="274"/>
                  </a:lnTo>
                  <a:lnTo>
                    <a:pt x="1150" y="321"/>
                  </a:lnTo>
                  <a:lnTo>
                    <a:pt x="1204" y="371"/>
                  </a:lnTo>
                  <a:lnTo>
                    <a:pt x="1256" y="423"/>
                  </a:lnTo>
                  <a:lnTo>
                    <a:pt x="1303" y="479"/>
                  </a:lnTo>
                  <a:lnTo>
                    <a:pt x="1350" y="537"/>
                  </a:lnTo>
                  <a:lnTo>
                    <a:pt x="1393" y="597"/>
                  </a:lnTo>
                  <a:lnTo>
                    <a:pt x="1434" y="659"/>
                  </a:lnTo>
                  <a:lnTo>
                    <a:pt x="1471" y="726"/>
                  </a:lnTo>
                  <a:lnTo>
                    <a:pt x="1508" y="808"/>
                  </a:lnTo>
                  <a:lnTo>
                    <a:pt x="1540" y="892"/>
                  </a:lnTo>
                  <a:lnTo>
                    <a:pt x="1566" y="980"/>
                  </a:lnTo>
                  <a:lnTo>
                    <a:pt x="1589" y="1069"/>
                  </a:lnTo>
                  <a:lnTo>
                    <a:pt x="1604" y="1159"/>
                  </a:lnTo>
                  <a:lnTo>
                    <a:pt x="1615" y="1252"/>
                  </a:lnTo>
                  <a:lnTo>
                    <a:pt x="1617" y="1347"/>
                  </a:lnTo>
                  <a:lnTo>
                    <a:pt x="1611" y="1441"/>
                  </a:lnTo>
                  <a:lnTo>
                    <a:pt x="1602" y="1452"/>
                  </a:lnTo>
                  <a:lnTo>
                    <a:pt x="1589" y="1467"/>
                  </a:lnTo>
                  <a:lnTo>
                    <a:pt x="1572" y="1482"/>
                  </a:lnTo>
                  <a:lnTo>
                    <a:pt x="1553" y="1497"/>
                  </a:lnTo>
                  <a:lnTo>
                    <a:pt x="1529" y="1512"/>
                  </a:lnTo>
                  <a:lnTo>
                    <a:pt x="1508" y="1527"/>
                  </a:lnTo>
                  <a:lnTo>
                    <a:pt x="1486" y="1538"/>
                  </a:lnTo>
                  <a:lnTo>
                    <a:pt x="1464" y="1545"/>
                  </a:lnTo>
                  <a:lnTo>
                    <a:pt x="1467" y="1564"/>
                  </a:lnTo>
                  <a:lnTo>
                    <a:pt x="1454" y="1577"/>
                  </a:lnTo>
                  <a:lnTo>
                    <a:pt x="1441" y="1590"/>
                  </a:lnTo>
                  <a:lnTo>
                    <a:pt x="1430" y="1605"/>
                  </a:lnTo>
                  <a:lnTo>
                    <a:pt x="1419" y="1618"/>
                  </a:lnTo>
                  <a:lnTo>
                    <a:pt x="1411" y="1633"/>
                  </a:lnTo>
                  <a:lnTo>
                    <a:pt x="1402" y="1648"/>
                  </a:lnTo>
                  <a:lnTo>
                    <a:pt x="1396" y="1663"/>
                  </a:lnTo>
                  <a:lnTo>
                    <a:pt x="1389" y="1678"/>
                  </a:lnTo>
                  <a:lnTo>
                    <a:pt x="1368" y="1700"/>
                  </a:lnTo>
                  <a:lnTo>
                    <a:pt x="1346" y="1721"/>
                  </a:lnTo>
                  <a:lnTo>
                    <a:pt x="1320" y="1739"/>
                  </a:lnTo>
                  <a:lnTo>
                    <a:pt x="1296" y="1756"/>
                  </a:lnTo>
                  <a:lnTo>
                    <a:pt x="1271" y="1771"/>
                  </a:lnTo>
                  <a:lnTo>
                    <a:pt x="1243" y="1786"/>
                  </a:lnTo>
                  <a:lnTo>
                    <a:pt x="1217" y="1801"/>
                  </a:lnTo>
                  <a:lnTo>
                    <a:pt x="1191" y="1816"/>
                  </a:lnTo>
                  <a:lnTo>
                    <a:pt x="1180" y="1805"/>
                  </a:lnTo>
                  <a:lnTo>
                    <a:pt x="1172" y="1792"/>
                  </a:lnTo>
                  <a:lnTo>
                    <a:pt x="1161" y="1782"/>
                  </a:lnTo>
                  <a:lnTo>
                    <a:pt x="1152" y="1769"/>
                  </a:lnTo>
                  <a:lnTo>
                    <a:pt x="1146" y="1756"/>
                  </a:lnTo>
                  <a:lnTo>
                    <a:pt x="1141" y="1743"/>
                  </a:lnTo>
                  <a:lnTo>
                    <a:pt x="1144" y="1728"/>
                  </a:lnTo>
                  <a:lnTo>
                    <a:pt x="1152" y="1713"/>
                  </a:lnTo>
                  <a:lnTo>
                    <a:pt x="1163" y="1691"/>
                  </a:lnTo>
                  <a:lnTo>
                    <a:pt x="1167" y="1667"/>
                  </a:lnTo>
                  <a:lnTo>
                    <a:pt x="1167" y="1644"/>
                  </a:lnTo>
                  <a:lnTo>
                    <a:pt x="1169" y="1620"/>
                  </a:lnTo>
                  <a:lnTo>
                    <a:pt x="1172" y="1596"/>
                  </a:lnTo>
                  <a:lnTo>
                    <a:pt x="1178" y="1577"/>
                  </a:lnTo>
                  <a:lnTo>
                    <a:pt x="1193" y="1558"/>
                  </a:lnTo>
                  <a:lnTo>
                    <a:pt x="1217" y="1545"/>
                  </a:lnTo>
                  <a:lnTo>
                    <a:pt x="1240" y="1536"/>
                  </a:lnTo>
                  <a:lnTo>
                    <a:pt x="1266" y="1532"/>
                  </a:lnTo>
                  <a:lnTo>
                    <a:pt x="1292" y="1532"/>
                  </a:lnTo>
                  <a:lnTo>
                    <a:pt x="1318" y="1532"/>
                  </a:lnTo>
                  <a:lnTo>
                    <a:pt x="1344" y="1530"/>
                  </a:lnTo>
                  <a:lnTo>
                    <a:pt x="1368" y="1525"/>
                  </a:lnTo>
                  <a:lnTo>
                    <a:pt x="1387" y="1515"/>
                  </a:lnTo>
                  <a:lnTo>
                    <a:pt x="1402" y="1497"/>
                  </a:lnTo>
                  <a:lnTo>
                    <a:pt x="1408" y="1484"/>
                  </a:lnTo>
                  <a:lnTo>
                    <a:pt x="1415" y="1471"/>
                  </a:lnTo>
                  <a:lnTo>
                    <a:pt x="1421" y="1459"/>
                  </a:lnTo>
                  <a:lnTo>
                    <a:pt x="1428" y="1448"/>
                  </a:lnTo>
                  <a:lnTo>
                    <a:pt x="1434" y="1435"/>
                  </a:lnTo>
                  <a:lnTo>
                    <a:pt x="1443" y="1424"/>
                  </a:lnTo>
                  <a:lnTo>
                    <a:pt x="1454" y="1415"/>
                  </a:lnTo>
                  <a:lnTo>
                    <a:pt x="1467" y="1407"/>
                  </a:lnTo>
                  <a:lnTo>
                    <a:pt x="1492" y="1415"/>
                  </a:lnTo>
                  <a:lnTo>
                    <a:pt x="1514" y="1413"/>
                  </a:lnTo>
                  <a:lnTo>
                    <a:pt x="1531" y="1403"/>
                  </a:lnTo>
                  <a:lnTo>
                    <a:pt x="1546" y="1385"/>
                  </a:lnTo>
                  <a:lnTo>
                    <a:pt x="1559" y="1366"/>
                  </a:lnTo>
                  <a:lnTo>
                    <a:pt x="1574" y="1344"/>
                  </a:lnTo>
                  <a:lnTo>
                    <a:pt x="1587" y="1323"/>
                  </a:lnTo>
                  <a:lnTo>
                    <a:pt x="1604" y="1308"/>
                  </a:lnTo>
                  <a:lnTo>
                    <a:pt x="1609" y="1293"/>
                  </a:lnTo>
                  <a:lnTo>
                    <a:pt x="1607" y="1275"/>
                  </a:lnTo>
                  <a:lnTo>
                    <a:pt x="1602" y="1260"/>
                  </a:lnTo>
                  <a:lnTo>
                    <a:pt x="1596" y="1245"/>
                  </a:lnTo>
                  <a:lnTo>
                    <a:pt x="1587" y="1239"/>
                  </a:lnTo>
                  <a:lnTo>
                    <a:pt x="1579" y="1235"/>
                  </a:lnTo>
                  <a:lnTo>
                    <a:pt x="1568" y="1232"/>
                  </a:lnTo>
                  <a:lnTo>
                    <a:pt x="1557" y="1232"/>
                  </a:lnTo>
                  <a:lnTo>
                    <a:pt x="1544" y="1232"/>
                  </a:lnTo>
                  <a:lnTo>
                    <a:pt x="1533" y="1232"/>
                  </a:lnTo>
                  <a:lnTo>
                    <a:pt x="1523" y="1232"/>
                  </a:lnTo>
                  <a:lnTo>
                    <a:pt x="1512" y="1232"/>
                  </a:lnTo>
                  <a:lnTo>
                    <a:pt x="1520" y="1209"/>
                  </a:lnTo>
                  <a:lnTo>
                    <a:pt x="1520" y="1183"/>
                  </a:lnTo>
                  <a:lnTo>
                    <a:pt x="1516" y="1159"/>
                  </a:lnTo>
                  <a:lnTo>
                    <a:pt x="1510" y="1133"/>
                  </a:lnTo>
                  <a:lnTo>
                    <a:pt x="1499" y="1120"/>
                  </a:lnTo>
                  <a:lnTo>
                    <a:pt x="1486" y="1110"/>
                  </a:lnTo>
                  <a:lnTo>
                    <a:pt x="1469" y="1101"/>
                  </a:lnTo>
                  <a:lnTo>
                    <a:pt x="1452" y="1099"/>
                  </a:lnTo>
                  <a:lnTo>
                    <a:pt x="1439" y="1123"/>
                  </a:lnTo>
                  <a:lnTo>
                    <a:pt x="1432" y="1151"/>
                  </a:lnTo>
                  <a:lnTo>
                    <a:pt x="1426" y="1176"/>
                  </a:lnTo>
                  <a:lnTo>
                    <a:pt x="1419" y="1204"/>
                  </a:lnTo>
                  <a:lnTo>
                    <a:pt x="1411" y="1230"/>
                  </a:lnTo>
                  <a:lnTo>
                    <a:pt x="1398" y="1254"/>
                  </a:lnTo>
                  <a:lnTo>
                    <a:pt x="1380" y="1275"/>
                  </a:lnTo>
                  <a:lnTo>
                    <a:pt x="1355" y="1293"/>
                  </a:lnTo>
                  <a:lnTo>
                    <a:pt x="1346" y="1310"/>
                  </a:lnTo>
                  <a:lnTo>
                    <a:pt x="1340" y="1329"/>
                  </a:lnTo>
                  <a:lnTo>
                    <a:pt x="1333" y="1351"/>
                  </a:lnTo>
                  <a:lnTo>
                    <a:pt x="1327" y="1370"/>
                  </a:lnTo>
                  <a:lnTo>
                    <a:pt x="1316" y="1387"/>
                  </a:lnTo>
                  <a:lnTo>
                    <a:pt x="1303" y="1405"/>
                  </a:lnTo>
                  <a:lnTo>
                    <a:pt x="1288" y="1418"/>
                  </a:lnTo>
                  <a:lnTo>
                    <a:pt x="1264" y="1426"/>
                  </a:lnTo>
                  <a:lnTo>
                    <a:pt x="1247" y="1426"/>
                  </a:lnTo>
                  <a:lnTo>
                    <a:pt x="1230" y="1426"/>
                  </a:lnTo>
                  <a:lnTo>
                    <a:pt x="1212" y="1420"/>
                  </a:lnTo>
                  <a:lnTo>
                    <a:pt x="1202" y="1407"/>
                  </a:lnTo>
                  <a:lnTo>
                    <a:pt x="1197" y="1368"/>
                  </a:lnTo>
                  <a:lnTo>
                    <a:pt x="1200" y="1329"/>
                  </a:lnTo>
                  <a:lnTo>
                    <a:pt x="1210" y="1295"/>
                  </a:lnTo>
                  <a:lnTo>
                    <a:pt x="1221" y="1260"/>
                  </a:lnTo>
                  <a:lnTo>
                    <a:pt x="1232" y="1226"/>
                  </a:lnTo>
                  <a:lnTo>
                    <a:pt x="1236" y="1191"/>
                  </a:lnTo>
                  <a:lnTo>
                    <a:pt x="1236" y="1157"/>
                  </a:lnTo>
                  <a:lnTo>
                    <a:pt x="1223" y="1120"/>
                  </a:lnTo>
                  <a:lnTo>
                    <a:pt x="1215" y="1112"/>
                  </a:lnTo>
                  <a:lnTo>
                    <a:pt x="1212" y="1101"/>
                  </a:lnTo>
                  <a:lnTo>
                    <a:pt x="1215" y="1092"/>
                  </a:lnTo>
                  <a:lnTo>
                    <a:pt x="1217" y="1084"/>
                  </a:lnTo>
                  <a:lnTo>
                    <a:pt x="1225" y="1067"/>
                  </a:lnTo>
                  <a:lnTo>
                    <a:pt x="1238" y="1049"/>
                  </a:lnTo>
                  <a:lnTo>
                    <a:pt x="1249" y="1034"/>
                  </a:lnTo>
                  <a:lnTo>
                    <a:pt x="1260" y="1017"/>
                  </a:lnTo>
                  <a:lnTo>
                    <a:pt x="1268" y="1000"/>
                  </a:lnTo>
                  <a:lnTo>
                    <a:pt x="1275" y="983"/>
                  </a:lnTo>
                  <a:lnTo>
                    <a:pt x="1275" y="963"/>
                  </a:lnTo>
                  <a:lnTo>
                    <a:pt x="1271" y="942"/>
                  </a:lnTo>
                  <a:lnTo>
                    <a:pt x="1258" y="916"/>
                  </a:lnTo>
                  <a:lnTo>
                    <a:pt x="1238" y="896"/>
                  </a:lnTo>
                  <a:lnTo>
                    <a:pt x="1215" y="883"/>
                  </a:lnTo>
                  <a:lnTo>
                    <a:pt x="1191" y="873"/>
                  </a:lnTo>
                  <a:lnTo>
                    <a:pt x="1165" y="864"/>
                  </a:lnTo>
                  <a:lnTo>
                    <a:pt x="1144" y="851"/>
                  </a:lnTo>
                  <a:lnTo>
                    <a:pt x="1126" y="834"/>
                  </a:lnTo>
                  <a:lnTo>
                    <a:pt x="1116" y="808"/>
                  </a:lnTo>
                  <a:lnTo>
                    <a:pt x="1109" y="771"/>
                  </a:lnTo>
                  <a:lnTo>
                    <a:pt x="1113" y="737"/>
                  </a:lnTo>
                  <a:lnTo>
                    <a:pt x="1124" y="705"/>
                  </a:lnTo>
                  <a:lnTo>
                    <a:pt x="1139" y="672"/>
                  </a:lnTo>
                  <a:lnTo>
                    <a:pt x="1156" y="642"/>
                  </a:lnTo>
                  <a:lnTo>
                    <a:pt x="1178" y="614"/>
                  </a:lnTo>
                  <a:lnTo>
                    <a:pt x="1197" y="584"/>
                  </a:lnTo>
                  <a:lnTo>
                    <a:pt x="1215" y="554"/>
                  </a:lnTo>
                  <a:lnTo>
                    <a:pt x="1219" y="526"/>
                  </a:lnTo>
                  <a:lnTo>
                    <a:pt x="1217" y="498"/>
                  </a:lnTo>
                  <a:lnTo>
                    <a:pt x="1206" y="474"/>
                  </a:lnTo>
                  <a:lnTo>
                    <a:pt x="1191" y="451"/>
                  </a:lnTo>
                  <a:lnTo>
                    <a:pt x="1167" y="429"/>
                  </a:lnTo>
                  <a:lnTo>
                    <a:pt x="1144" y="414"/>
                  </a:lnTo>
                  <a:lnTo>
                    <a:pt x="1118" y="403"/>
                  </a:lnTo>
                  <a:lnTo>
                    <a:pt x="1090" y="395"/>
                  </a:lnTo>
                  <a:lnTo>
                    <a:pt x="1060" y="390"/>
                  </a:lnTo>
                  <a:lnTo>
                    <a:pt x="1029" y="388"/>
                  </a:lnTo>
                  <a:lnTo>
                    <a:pt x="999" y="386"/>
                  </a:lnTo>
                  <a:lnTo>
                    <a:pt x="969" y="386"/>
                  </a:lnTo>
                  <a:lnTo>
                    <a:pt x="948" y="364"/>
                  </a:lnTo>
                  <a:lnTo>
                    <a:pt x="926" y="341"/>
                  </a:lnTo>
                  <a:lnTo>
                    <a:pt x="907" y="317"/>
                  </a:lnTo>
                  <a:lnTo>
                    <a:pt x="885" y="293"/>
                  </a:lnTo>
                  <a:lnTo>
                    <a:pt x="866" y="270"/>
                  </a:lnTo>
                  <a:lnTo>
                    <a:pt x="842" y="248"/>
                  </a:lnTo>
                  <a:lnTo>
                    <a:pt x="816" y="231"/>
                  </a:lnTo>
                  <a:lnTo>
                    <a:pt x="788" y="216"/>
                  </a:lnTo>
                  <a:lnTo>
                    <a:pt x="777" y="205"/>
                  </a:lnTo>
                  <a:lnTo>
                    <a:pt x="769" y="192"/>
                  </a:lnTo>
                  <a:lnTo>
                    <a:pt x="760" y="179"/>
                  </a:lnTo>
                  <a:lnTo>
                    <a:pt x="754" y="164"/>
                  </a:lnTo>
                  <a:lnTo>
                    <a:pt x="747" y="151"/>
                  </a:lnTo>
                  <a:lnTo>
                    <a:pt x="741" y="138"/>
                  </a:lnTo>
                  <a:lnTo>
                    <a:pt x="732" y="125"/>
                  </a:lnTo>
                  <a:lnTo>
                    <a:pt x="721" y="115"/>
                  </a:lnTo>
                  <a:lnTo>
                    <a:pt x="719" y="106"/>
                  </a:lnTo>
                  <a:lnTo>
                    <a:pt x="713" y="99"/>
                  </a:lnTo>
                  <a:lnTo>
                    <a:pt x="702" y="93"/>
                  </a:lnTo>
                  <a:lnTo>
                    <a:pt x="693" y="87"/>
                  </a:lnTo>
                  <a:lnTo>
                    <a:pt x="665" y="99"/>
                  </a:lnTo>
                  <a:lnTo>
                    <a:pt x="637" y="108"/>
                  </a:lnTo>
                  <a:lnTo>
                    <a:pt x="614" y="115"/>
                  </a:lnTo>
                  <a:lnTo>
                    <a:pt x="590" y="121"/>
                  </a:lnTo>
                  <a:lnTo>
                    <a:pt x="566" y="125"/>
                  </a:lnTo>
                  <a:lnTo>
                    <a:pt x="547" y="132"/>
                  </a:lnTo>
                  <a:lnTo>
                    <a:pt x="527" y="138"/>
                  </a:lnTo>
                  <a:lnTo>
                    <a:pt x="508" y="147"/>
                  </a:lnTo>
                  <a:lnTo>
                    <a:pt x="478" y="151"/>
                  </a:lnTo>
                  <a:lnTo>
                    <a:pt x="450" y="149"/>
                  </a:lnTo>
                  <a:lnTo>
                    <a:pt x="422" y="145"/>
                  </a:lnTo>
                  <a:lnTo>
                    <a:pt x="396" y="136"/>
                  </a:lnTo>
                  <a:lnTo>
                    <a:pt x="368" y="127"/>
                  </a:lnTo>
                  <a:lnTo>
                    <a:pt x="342" y="119"/>
                  </a:lnTo>
                  <a:lnTo>
                    <a:pt x="314" y="115"/>
                  </a:lnTo>
                  <a:lnTo>
                    <a:pt x="284" y="115"/>
                  </a:lnTo>
                  <a:lnTo>
                    <a:pt x="247" y="110"/>
                  </a:lnTo>
                  <a:lnTo>
                    <a:pt x="209" y="119"/>
                  </a:lnTo>
                  <a:lnTo>
                    <a:pt x="170" y="130"/>
                  </a:lnTo>
                  <a:lnTo>
                    <a:pt x="133" y="143"/>
                  </a:lnTo>
                  <a:lnTo>
                    <a:pt x="99" y="149"/>
                  </a:lnTo>
                  <a:lnTo>
                    <a:pt x="69" y="147"/>
                  </a:lnTo>
                  <a:lnTo>
                    <a:pt x="43" y="127"/>
                  </a:lnTo>
                  <a:lnTo>
                    <a:pt x="23" y="87"/>
                  </a:lnTo>
                  <a:lnTo>
                    <a:pt x="21" y="74"/>
                  </a:lnTo>
                  <a:lnTo>
                    <a:pt x="17" y="61"/>
                  </a:lnTo>
                  <a:lnTo>
                    <a:pt x="11" y="50"/>
                  </a:lnTo>
                  <a:lnTo>
                    <a:pt x="0" y="39"/>
                  </a:lnTo>
                  <a:lnTo>
                    <a:pt x="36" y="31"/>
                  </a:lnTo>
                  <a:lnTo>
                    <a:pt x="75" y="22"/>
                  </a:lnTo>
                  <a:lnTo>
                    <a:pt x="112" y="15"/>
                  </a:lnTo>
                  <a:lnTo>
                    <a:pt x="148" y="11"/>
                  </a:lnTo>
                  <a:lnTo>
                    <a:pt x="187" y="7"/>
                  </a:lnTo>
                  <a:lnTo>
                    <a:pt x="224" y="5"/>
                  </a:lnTo>
                  <a:lnTo>
                    <a:pt x="260" y="3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68" y="3"/>
                  </a:lnTo>
                  <a:lnTo>
                    <a:pt x="405" y="5"/>
                  </a:lnTo>
                  <a:lnTo>
                    <a:pt x="441" y="7"/>
                  </a:lnTo>
                  <a:lnTo>
                    <a:pt x="476" y="11"/>
                  </a:lnTo>
                  <a:lnTo>
                    <a:pt x="512" y="18"/>
                  </a:lnTo>
                  <a:lnTo>
                    <a:pt x="547" y="24"/>
                  </a:lnTo>
                  <a:lnTo>
                    <a:pt x="581" y="31"/>
                  </a:lnTo>
                  <a:close/>
                </a:path>
              </a:pathLst>
            </a:custGeom>
            <a:solidFill>
              <a:srgbClr val="8CF766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68" name="Freeform 7"/>
            <p:cNvSpPr/>
            <p:nvPr/>
          </p:nvSpPr>
          <p:spPr>
            <a:xfrm>
              <a:off x="1195" y="78"/>
              <a:ext cx="1821" cy="2110"/>
            </a:xfrm>
            <a:custGeom>
              <a:avLst/>
              <a:gdLst>
                <a:gd name="txL" fmla="*/ 0 w 1833"/>
                <a:gd name="txT" fmla="*/ 0 h 2110"/>
                <a:gd name="txR" fmla="*/ 1833 w 1833"/>
                <a:gd name="txB" fmla="*/ 2110 h 2110"/>
              </a:gdLst>
              <a:ahLst/>
              <a:cxnLst>
                <a:cxn ang="0">
                  <a:pos x="517" y="110"/>
                </a:cxn>
                <a:cxn ang="0">
                  <a:pos x="688" y="138"/>
                </a:cxn>
                <a:cxn ang="0">
                  <a:pos x="912" y="79"/>
                </a:cxn>
                <a:cxn ang="0">
                  <a:pos x="1126" y="293"/>
                </a:cxn>
                <a:cxn ang="0">
                  <a:pos x="1394" y="441"/>
                </a:cxn>
                <a:cxn ang="0">
                  <a:pos x="1310" y="446"/>
                </a:cxn>
                <a:cxn ang="0">
                  <a:pos x="1192" y="484"/>
                </a:cxn>
                <a:cxn ang="0">
                  <a:pos x="1182" y="652"/>
                </a:cxn>
                <a:cxn ang="0">
                  <a:pos x="1255" y="803"/>
                </a:cxn>
                <a:cxn ang="0">
                  <a:pos x="1310" y="769"/>
                </a:cxn>
                <a:cxn ang="0">
                  <a:pos x="1450" y="889"/>
                </a:cxn>
                <a:cxn ang="0">
                  <a:pos x="1420" y="1107"/>
                </a:cxn>
                <a:cxn ang="0">
                  <a:pos x="1406" y="1387"/>
                </a:cxn>
                <a:cxn ang="0">
                  <a:pos x="1486" y="1421"/>
                </a:cxn>
                <a:cxn ang="0">
                  <a:pos x="1582" y="1350"/>
                </a:cxn>
                <a:cxn ang="0">
                  <a:pos x="1697" y="1141"/>
                </a:cxn>
                <a:cxn ang="0">
                  <a:pos x="1675" y="1314"/>
                </a:cxn>
                <a:cxn ang="0">
                  <a:pos x="1576" y="1430"/>
                </a:cxn>
                <a:cxn ang="0">
                  <a:pos x="1375" y="1492"/>
                </a:cxn>
                <a:cxn ang="0">
                  <a:pos x="1362" y="1757"/>
                </a:cxn>
                <a:cxn ang="0">
                  <a:pos x="1312" y="1693"/>
                </a:cxn>
                <a:cxn ang="0">
                  <a:pos x="1152" y="1467"/>
                </a:cxn>
                <a:cxn ang="0">
                  <a:pos x="953" y="1479"/>
                </a:cxn>
                <a:cxn ang="0">
                  <a:pos x="860" y="1639"/>
                </a:cxn>
                <a:cxn ang="0">
                  <a:pos x="955" y="1850"/>
                </a:cxn>
                <a:cxn ang="0">
                  <a:pos x="959" y="1902"/>
                </a:cxn>
                <a:cxn ang="0">
                  <a:pos x="787" y="1988"/>
                </a:cxn>
                <a:cxn ang="0">
                  <a:pos x="620" y="2046"/>
                </a:cxn>
                <a:cxn ang="0">
                  <a:pos x="489" y="2033"/>
                </a:cxn>
                <a:cxn ang="0">
                  <a:pos x="384" y="1994"/>
                </a:cxn>
                <a:cxn ang="0">
                  <a:pos x="309" y="2046"/>
                </a:cxn>
                <a:cxn ang="0">
                  <a:pos x="67" y="1975"/>
                </a:cxn>
                <a:cxn ang="0">
                  <a:pos x="74" y="1774"/>
                </a:cxn>
                <a:cxn ang="0">
                  <a:pos x="43" y="1643"/>
                </a:cxn>
                <a:cxn ang="0">
                  <a:pos x="101" y="1490"/>
                </a:cxn>
                <a:cxn ang="0">
                  <a:pos x="41" y="1423"/>
                </a:cxn>
                <a:cxn ang="0">
                  <a:pos x="77" y="1367"/>
                </a:cxn>
                <a:cxn ang="0">
                  <a:pos x="226" y="1281"/>
                </a:cxn>
                <a:cxn ang="0">
                  <a:pos x="303" y="1204"/>
                </a:cxn>
                <a:cxn ang="0">
                  <a:pos x="433" y="1143"/>
                </a:cxn>
                <a:cxn ang="0">
                  <a:pos x="517" y="1206"/>
                </a:cxn>
                <a:cxn ang="0">
                  <a:pos x="566" y="1154"/>
                </a:cxn>
                <a:cxn ang="0">
                  <a:pos x="509" y="1064"/>
                </a:cxn>
                <a:cxn ang="0">
                  <a:pos x="433" y="969"/>
                </a:cxn>
                <a:cxn ang="0">
                  <a:pos x="324" y="775"/>
                </a:cxn>
                <a:cxn ang="0">
                  <a:pos x="213" y="706"/>
                </a:cxn>
                <a:cxn ang="0">
                  <a:pos x="142" y="851"/>
                </a:cxn>
                <a:cxn ang="0">
                  <a:pos x="76" y="715"/>
                </a:cxn>
                <a:cxn ang="0">
                  <a:pos x="191" y="620"/>
                </a:cxn>
                <a:cxn ang="0">
                  <a:pos x="322" y="549"/>
                </a:cxn>
                <a:cxn ang="0">
                  <a:pos x="359" y="336"/>
                </a:cxn>
                <a:cxn ang="0">
                  <a:pos x="253" y="286"/>
                </a:cxn>
                <a:cxn ang="0">
                  <a:pos x="178" y="237"/>
                </a:cxn>
                <a:cxn ang="0">
                  <a:pos x="110" y="88"/>
                </a:cxn>
                <a:cxn ang="0">
                  <a:pos x="168" y="17"/>
                </a:cxn>
                <a:cxn ang="0">
                  <a:pos x="294" y="114"/>
                </a:cxn>
              </a:cxnLst>
              <a:rect l="txL" t="txT" r="txR" b="txB"/>
              <a:pathLst>
                <a:path w="1833" h="2110">
                  <a:moveTo>
                    <a:pt x="379" y="148"/>
                  </a:moveTo>
                  <a:lnTo>
                    <a:pt x="399" y="140"/>
                  </a:lnTo>
                  <a:lnTo>
                    <a:pt x="420" y="131"/>
                  </a:lnTo>
                  <a:lnTo>
                    <a:pt x="442" y="125"/>
                  </a:lnTo>
                  <a:lnTo>
                    <a:pt x="463" y="118"/>
                  </a:lnTo>
                  <a:lnTo>
                    <a:pt x="487" y="114"/>
                  </a:lnTo>
                  <a:lnTo>
                    <a:pt x="509" y="112"/>
                  </a:lnTo>
                  <a:lnTo>
                    <a:pt x="532" y="110"/>
                  </a:lnTo>
                  <a:lnTo>
                    <a:pt x="556" y="110"/>
                  </a:lnTo>
                  <a:lnTo>
                    <a:pt x="580" y="110"/>
                  </a:lnTo>
                  <a:lnTo>
                    <a:pt x="601" y="112"/>
                  </a:lnTo>
                  <a:lnTo>
                    <a:pt x="625" y="114"/>
                  </a:lnTo>
                  <a:lnTo>
                    <a:pt x="649" y="118"/>
                  </a:lnTo>
                  <a:lnTo>
                    <a:pt x="670" y="125"/>
                  </a:lnTo>
                  <a:lnTo>
                    <a:pt x="692" y="131"/>
                  </a:lnTo>
                  <a:lnTo>
                    <a:pt x="713" y="138"/>
                  </a:lnTo>
                  <a:lnTo>
                    <a:pt x="735" y="146"/>
                  </a:lnTo>
                  <a:lnTo>
                    <a:pt x="767" y="144"/>
                  </a:lnTo>
                  <a:lnTo>
                    <a:pt x="797" y="135"/>
                  </a:lnTo>
                  <a:lnTo>
                    <a:pt x="825" y="123"/>
                  </a:lnTo>
                  <a:lnTo>
                    <a:pt x="855" y="110"/>
                  </a:lnTo>
                  <a:lnTo>
                    <a:pt x="883" y="97"/>
                  </a:lnTo>
                  <a:lnTo>
                    <a:pt x="911" y="86"/>
                  </a:lnTo>
                  <a:lnTo>
                    <a:pt x="942" y="79"/>
                  </a:lnTo>
                  <a:lnTo>
                    <a:pt x="974" y="79"/>
                  </a:lnTo>
                  <a:lnTo>
                    <a:pt x="985" y="120"/>
                  </a:lnTo>
                  <a:lnTo>
                    <a:pt x="1006" y="153"/>
                  </a:lnTo>
                  <a:lnTo>
                    <a:pt x="1036" y="183"/>
                  </a:lnTo>
                  <a:lnTo>
                    <a:pt x="1069" y="209"/>
                  </a:lnTo>
                  <a:lnTo>
                    <a:pt x="1103" y="235"/>
                  </a:lnTo>
                  <a:lnTo>
                    <a:pt x="1136" y="263"/>
                  </a:lnTo>
                  <a:lnTo>
                    <a:pt x="1164" y="293"/>
                  </a:lnTo>
                  <a:lnTo>
                    <a:pt x="1183" y="329"/>
                  </a:lnTo>
                  <a:lnTo>
                    <a:pt x="1211" y="366"/>
                  </a:lnTo>
                  <a:lnTo>
                    <a:pt x="1252" y="383"/>
                  </a:lnTo>
                  <a:lnTo>
                    <a:pt x="1297" y="390"/>
                  </a:lnTo>
                  <a:lnTo>
                    <a:pt x="1344" y="392"/>
                  </a:lnTo>
                  <a:lnTo>
                    <a:pt x="1388" y="398"/>
                  </a:lnTo>
                  <a:lnTo>
                    <a:pt x="1420" y="411"/>
                  </a:lnTo>
                  <a:lnTo>
                    <a:pt x="1439" y="441"/>
                  </a:lnTo>
                  <a:lnTo>
                    <a:pt x="1439" y="495"/>
                  </a:lnTo>
                  <a:lnTo>
                    <a:pt x="1398" y="560"/>
                  </a:lnTo>
                  <a:lnTo>
                    <a:pt x="1403" y="536"/>
                  </a:lnTo>
                  <a:lnTo>
                    <a:pt x="1400" y="510"/>
                  </a:lnTo>
                  <a:lnTo>
                    <a:pt x="1394" y="487"/>
                  </a:lnTo>
                  <a:lnTo>
                    <a:pt x="1383" y="465"/>
                  </a:lnTo>
                  <a:lnTo>
                    <a:pt x="1370" y="452"/>
                  </a:lnTo>
                  <a:lnTo>
                    <a:pt x="1355" y="446"/>
                  </a:lnTo>
                  <a:lnTo>
                    <a:pt x="1338" y="446"/>
                  </a:lnTo>
                  <a:lnTo>
                    <a:pt x="1321" y="446"/>
                  </a:lnTo>
                  <a:lnTo>
                    <a:pt x="1306" y="450"/>
                  </a:lnTo>
                  <a:lnTo>
                    <a:pt x="1288" y="456"/>
                  </a:lnTo>
                  <a:lnTo>
                    <a:pt x="1273" y="463"/>
                  </a:lnTo>
                  <a:lnTo>
                    <a:pt x="1258" y="467"/>
                  </a:lnTo>
                  <a:lnTo>
                    <a:pt x="1245" y="476"/>
                  </a:lnTo>
                  <a:lnTo>
                    <a:pt x="1232" y="484"/>
                  </a:lnTo>
                  <a:lnTo>
                    <a:pt x="1222" y="497"/>
                  </a:lnTo>
                  <a:lnTo>
                    <a:pt x="1213" y="510"/>
                  </a:lnTo>
                  <a:lnTo>
                    <a:pt x="1204" y="523"/>
                  </a:lnTo>
                  <a:lnTo>
                    <a:pt x="1200" y="536"/>
                  </a:lnTo>
                  <a:lnTo>
                    <a:pt x="1194" y="551"/>
                  </a:lnTo>
                  <a:lnTo>
                    <a:pt x="1192" y="566"/>
                  </a:lnTo>
                  <a:lnTo>
                    <a:pt x="1209" y="609"/>
                  </a:lnTo>
                  <a:lnTo>
                    <a:pt x="1222" y="652"/>
                  </a:lnTo>
                  <a:lnTo>
                    <a:pt x="1232" y="698"/>
                  </a:lnTo>
                  <a:lnTo>
                    <a:pt x="1245" y="743"/>
                  </a:lnTo>
                  <a:lnTo>
                    <a:pt x="1252" y="754"/>
                  </a:lnTo>
                  <a:lnTo>
                    <a:pt x="1258" y="764"/>
                  </a:lnTo>
                  <a:lnTo>
                    <a:pt x="1265" y="777"/>
                  </a:lnTo>
                  <a:lnTo>
                    <a:pt x="1273" y="788"/>
                  </a:lnTo>
                  <a:lnTo>
                    <a:pt x="1282" y="797"/>
                  </a:lnTo>
                  <a:lnTo>
                    <a:pt x="1295" y="803"/>
                  </a:lnTo>
                  <a:lnTo>
                    <a:pt x="1306" y="807"/>
                  </a:lnTo>
                  <a:lnTo>
                    <a:pt x="1321" y="807"/>
                  </a:lnTo>
                  <a:lnTo>
                    <a:pt x="1336" y="788"/>
                  </a:lnTo>
                  <a:lnTo>
                    <a:pt x="1344" y="764"/>
                  </a:lnTo>
                  <a:lnTo>
                    <a:pt x="1347" y="741"/>
                  </a:lnTo>
                  <a:lnTo>
                    <a:pt x="1349" y="717"/>
                  </a:lnTo>
                  <a:lnTo>
                    <a:pt x="1351" y="743"/>
                  </a:lnTo>
                  <a:lnTo>
                    <a:pt x="1355" y="769"/>
                  </a:lnTo>
                  <a:lnTo>
                    <a:pt x="1362" y="795"/>
                  </a:lnTo>
                  <a:lnTo>
                    <a:pt x="1377" y="816"/>
                  </a:lnTo>
                  <a:lnTo>
                    <a:pt x="1394" y="833"/>
                  </a:lnTo>
                  <a:lnTo>
                    <a:pt x="1416" y="846"/>
                  </a:lnTo>
                  <a:lnTo>
                    <a:pt x="1439" y="855"/>
                  </a:lnTo>
                  <a:lnTo>
                    <a:pt x="1465" y="863"/>
                  </a:lnTo>
                  <a:lnTo>
                    <a:pt x="1484" y="874"/>
                  </a:lnTo>
                  <a:lnTo>
                    <a:pt x="1500" y="889"/>
                  </a:lnTo>
                  <a:lnTo>
                    <a:pt x="1504" y="913"/>
                  </a:lnTo>
                  <a:lnTo>
                    <a:pt x="1497" y="945"/>
                  </a:lnTo>
                  <a:lnTo>
                    <a:pt x="1476" y="971"/>
                  </a:lnTo>
                  <a:lnTo>
                    <a:pt x="1456" y="1001"/>
                  </a:lnTo>
                  <a:lnTo>
                    <a:pt x="1446" y="1031"/>
                  </a:lnTo>
                  <a:lnTo>
                    <a:pt x="1446" y="1066"/>
                  </a:lnTo>
                  <a:lnTo>
                    <a:pt x="1461" y="1083"/>
                  </a:lnTo>
                  <a:lnTo>
                    <a:pt x="1467" y="1107"/>
                  </a:lnTo>
                  <a:lnTo>
                    <a:pt x="1465" y="1131"/>
                  </a:lnTo>
                  <a:lnTo>
                    <a:pt x="1463" y="1154"/>
                  </a:lnTo>
                  <a:lnTo>
                    <a:pt x="1448" y="1206"/>
                  </a:lnTo>
                  <a:lnTo>
                    <a:pt x="1437" y="1258"/>
                  </a:lnTo>
                  <a:lnTo>
                    <a:pt x="1435" y="1311"/>
                  </a:lnTo>
                  <a:lnTo>
                    <a:pt x="1439" y="1367"/>
                  </a:lnTo>
                  <a:lnTo>
                    <a:pt x="1446" y="1378"/>
                  </a:lnTo>
                  <a:lnTo>
                    <a:pt x="1452" y="1387"/>
                  </a:lnTo>
                  <a:lnTo>
                    <a:pt x="1461" y="1393"/>
                  </a:lnTo>
                  <a:lnTo>
                    <a:pt x="1472" y="1400"/>
                  </a:lnTo>
                  <a:lnTo>
                    <a:pt x="1480" y="1406"/>
                  </a:lnTo>
                  <a:lnTo>
                    <a:pt x="1489" y="1411"/>
                  </a:lnTo>
                  <a:lnTo>
                    <a:pt x="1500" y="1417"/>
                  </a:lnTo>
                  <a:lnTo>
                    <a:pt x="1508" y="1421"/>
                  </a:lnTo>
                  <a:lnTo>
                    <a:pt x="1523" y="1421"/>
                  </a:lnTo>
                  <a:lnTo>
                    <a:pt x="1536" y="1421"/>
                  </a:lnTo>
                  <a:lnTo>
                    <a:pt x="1549" y="1419"/>
                  </a:lnTo>
                  <a:lnTo>
                    <a:pt x="1562" y="1417"/>
                  </a:lnTo>
                  <a:lnTo>
                    <a:pt x="1573" y="1415"/>
                  </a:lnTo>
                  <a:lnTo>
                    <a:pt x="1584" y="1408"/>
                  </a:lnTo>
                  <a:lnTo>
                    <a:pt x="1594" y="1402"/>
                  </a:lnTo>
                  <a:lnTo>
                    <a:pt x="1605" y="1393"/>
                  </a:lnTo>
                  <a:lnTo>
                    <a:pt x="1620" y="1372"/>
                  </a:lnTo>
                  <a:lnTo>
                    <a:pt x="1635" y="1350"/>
                  </a:lnTo>
                  <a:lnTo>
                    <a:pt x="1646" y="1327"/>
                  </a:lnTo>
                  <a:lnTo>
                    <a:pt x="1657" y="1301"/>
                  </a:lnTo>
                  <a:lnTo>
                    <a:pt x="1670" y="1279"/>
                  </a:lnTo>
                  <a:lnTo>
                    <a:pt x="1683" y="1255"/>
                  </a:lnTo>
                  <a:lnTo>
                    <a:pt x="1702" y="1236"/>
                  </a:lnTo>
                  <a:lnTo>
                    <a:pt x="1724" y="1217"/>
                  </a:lnTo>
                  <a:lnTo>
                    <a:pt x="1749" y="1113"/>
                  </a:lnTo>
                  <a:lnTo>
                    <a:pt x="1752" y="1141"/>
                  </a:lnTo>
                  <a:lnTo>
                    <a:pt x="1745" y="1176"/>
                  </a:lnTo>
                  <a:lnTo>
                    <a:pt x="1749" y="1210"/>
                  </a:lnTo>
                  <a:lnTo>
                    <a:pt x="1777" y="1232"/>
                  </a:lnTo>
                  <a:lnTo>
                    <a:pt x="1833" y="1236"/>
                  </a:lnTo>
                  <a:lnTo>
                    <a:pt x="1782" y="1311"/>
                  </a:lnTo>
                  <a:lnTo>
                    <a:pt x="1764" y="1309"/>
                  </a:lnTo>
                  <a:lnTo>
                    <a:pt x="1747" y="1309"/>
                  </a:lnTo>
                  <a:lnTo>
                    <a:pt x="1730" y="1314"/>
                  </a:lnTo>
                  <a:lnTo>
                    <a:pt x="1713" y="1318"/>
                  </a:lnTo>
                  <a:lnTo>
                    <a:pt x="1698" y="1327"/>
                  </a:lnTo>
                  <a:lnTo>
                    <a:pt x="1683" y="1337"/>
                  </a:lnTo>
                  <a:lnTo>
                    <a:pt x="1672" y="1350"/>
                  </a:lnTo>
                  <a:lnTo>
                    <a:pt x="1663" y="1367"/>
                  </a:lnTo>
                  <a:lnTo>
                    <a:pt x="1652" y="1389"/>
                  </a:lnTo>
                  <a:lnTo>
                    <a:pt x="1642" y="1411"/>
                  </a:lnTo>
                  <a:lnTo>
                    <a:pt x="1629" y="1430"/>
                  </a:lnTo>
                  <a:lnTo>
                    <a:pt x="1607" y="1439"/>
                  </a:lnTo>
                  <a:lnTo>
                    <a:pt x="1579" y="1441"/>
                  </a:lnTo>
                  <a:lnTo>
                    <a:pt x="1551" y="1441"/>
                  </a:lnTo>
                  <a:lnTo>
                    <a:pt x="1521" y="1443"/>
                  </a:lnTo>
                  <a:lnTo>
                    <a:pt x="1491" y="1447"/>
                  </a:lnTo>
                  <a:lnTo>
                    <a:pt x="1465" y="1456"/>
                  </a:lnTo>
                  <a:lnTo>
                    <a:pt x="1439" y="1471"/>
                  </a:lnTo>
                  <a:lnTo>
                    <a:pt x="1420" y="1492"/>
                  </a:lnTo>
                  <a:lnTo>
                    <a:pt x="1405" y="1520"/>
                  </a:lnTo>
                  <a:lnTo>
                    <a:pt x="1396" y="1557"/>
                  </a:lnTo>
                  <a:lnTo>
                    <a:pt x="1396" y="1596"/>
                  </a:lnTo>
                  <a:lnTo>
                    <a:pt x="1394" y="1632"/>
                  </a:lnTo>
                  <a:lnTo>
                    <a:pt x="1377" y="1665"/>
                  </a:lnTo>
                  <a:lnTo>
                    <a:pt x="1379" y="1699"/>
                  </a:lnTo>
                  <a:lnTo>
                    <a:pt x="1390" y="1729"/>
                  </a:lnTo>
                  <a:lnTo>
                    <a:pt x="1407" y="1757"/>
                  </a:lnTo>
                  <a:lnTo>
                    <a:pt x="1426" y="1783"/>
                  </a:lnTo>
                  <a:lnTo>
                    <a:pt x="1413" y="1792"/>
                  </a:lnTo>
                  <a:lnTo>
                    <a:pt x="1400" y="1796"/>
                  </a:lnTo>
                  <a:lnTo>
                    <a:pt x="1385" y="1800"/>
                  </a:lnTo>
                  <a:lnTo>
                    <a:pt x="1370" y="1805"/>
                  </a:lnTo>
                  <a:lnTo>
                    <a:pt x="1368" y="1766"/>
                  </a:lnTo>
                  <a:lnTo>
                    <a:pt x="1364" y="1729"/>
                  </a:lnTo>
                  <a:lnTo>
                    <a:pt x="1357" y="1693"/>
                  </a:lnTo>
                  <a:lnTo>
                    <a:pt x="1349" y="1658"/>
                  </a:lnTo>
                  <a:lnTo>
                    <a:pt x="1336" y="1624"/>
                  </a:lnTo>
                  <a:lnTo>
                    <a:pt x="1319" y="1589"/>
                  </a:lnTo>
                  <a:lnTo>
                    <a:pt x="1301" y="1557"/>
                  </a:lnTo>
                  <a:lnTo>
                    <a:pt x="1280" y="1527"/>
                  </a:lnTo>
                  <a:lnTo>
                    <a:pt x="1250" y="1507"/>
                  </a:lnTo>
                  <a:lnTo>
                    <a:pt x="1222" y="1486"/>
                  </a:lnTo>
                  <a:lnTo>
                    <a:pt x="1192" y="1467"/>
                  </a:lnTo>
                  <a:lnTo>
                    <a:pt x="1159" y="1447"/>
                  </a:lnTo>
                  <a:lnTo>
                    <a:pt x="1127" y="1432"/>
                  </a:lnTo>
                  <a:lnTo>
                    <a:pt x="1095" y="1426"/>
                  </a:lnTo>
                  <a:lnTo>
                    <a:pt x="1058" y="1428"/>
                  </a:lnTo>
                  <a:lnTo>
                    <a:pt x="1021" y="1441"/>
                  </a:lnTo>
                  <a:lnTo>
                    <a:pt x="1006" y="1449"/>
                  </a:lnTo>
                  <a:lnTo>
                    <a:pt x="993" y="1462"/>
                  </a:lnTo>
                  <a:lnTo>
                    <a:pt x="983" y="1479"/>
                  </a:lnTo>
                  <a:lnTo>
                    <a:pt x="976" y="1497"/>
                  </a:lnTo>
                  <a:lnTo>
                    <a:pt x="961" y="1514"/>
                  </a:lnTo>
                  <a:lnTo>
                    <a:pt x="946" y="1533"/>
                  </a:lnTo>
                  <a:lnTo>
                    <a:pt x="931" y="1553"/>
                  </a:lnTo>
                  <a:lnTo>
                    <a:pt x="916" y="1572"/>
                  </a:lnTo>
                  <a:lnTo>
                    <a:pt x="905" y="1594"/>
                  </a:lnTo>
                  <a:lnTo>
                    <a:pt x="894" y="1615"/>
                  </a:lnTo>
                  <a:lnTo>
                    <a:pt x="890" y="1639"/>
                  </a:lnTo>
                  <a:lnTo>
                    <a:pt x="888" y="1663"/>
                  </a:lnTo>
                  <a:lnTo>
                    <a:pt x="918" y="1695"/>
                  </a:lnTo>
                  <a:lnTo>
                    <a:pt x="929" y="1738"/>
                  </a:lnTo>
                  <a:lnTo>
                    <a:pt x="933" y="1783"/>
                  </a:lnTo>
                  <a:lnTo>
                    <a:pt x="950" y="1824"/>
                  </a:lnTo>
                  <a:lnTo>
                    <a:pt x="961" y="1835"/>
                  </a:lnTo>
                  <a:lnTo>
                    <a:pt x="972" y="1843"/>
                  </a:lnTo>
                  <a:lnTo>
                    <a:pt x="985" y="1850"/>
                  </a:lnTo>
                  <a:lnTo>
                    <a:pt x="998" y="1854"/>
                  </a:lnTo>
                  <a:lnTo>
                    <a:pt x="1013" y="1858"/>
                  </a:lnTo>
                  <a:lnTo>
                    <a:pt x="1026" y="1861"/>
                  </a:lnTo>
                  <a:lnTo>
                    <a:pt x="1041" y="1863"/>
                  </a:lnTo>
                  <a:lnTo>
                    <a:pt x="1054" y="1865"/>
                  </a:lnTo>
                  <a:lnTo>
                    <a:pt x="1032" y="1878"/>
                  </a:lnTo>
                  <a:lnTo>
                    <a:pt x="1011" y="1891"/>
                  </a:lnTo>
                  <a:lnTo>
                    <a:pt x="989" y="1902"/>
                  </a:lnTo>
                  <a:lnTo>
                    <a:pt x="967" y="1914"/>
                  </a:lnTo>
                  <a:lnTo>
                    <a:pt x="946" y="1925"/>
                  </a:lnTo>
                  <a:lnTo>
                    <a:pt x="924" y="1936"/>
                  </a:lnTo>
                  <a:lnTo>
                    <a:pt x="903" y="1947"/>
                  </a:lnTo>
                  <a:lnTo>
                    <a:pt x="881" y="1958"/>
                  </a:lnTo>
                  <a:lnTo>
                    <a:pt x="858" y="1968"/>
                  </a:lnTo>
                  <a:lnTo>
                    <a:pt x="836" y="1977"/>
                  </a:lnTo>
                  <a:lnTo>
                    <a:pt x="812" y="1988"/>
                  </a:lnTo>
                  <a:lnTo>
                    <a:pt x="791" y="1998"/>
                  </a:lnTo>
                  <a:lnTo>
                    <a:pt x="767" y="2007"/>
                  </a:lnTo>
                  <a:lnTo>
                    <a:pt x="746" y="2018"/>
                  </a:lnTo>
                  <a:lnTo>
                    <a:pt x="722" y="2026"/>
                  </a:lnTo>
                  <a:lnTo>
                    <a:pt x="700" y="2037"/>
                  </a:lnTo>
                  <a:lnTo>
                    <a:pt x="681" y="2039"/>
                  </a:lnTo>
                  <a:lnTo>
                    <a:pt x="662" y="2044"/>
                  </a:lnTo>
                  <a:lnTo>
                    <a:pt x="640" y="2046"/>
                  </a:lnTo>
                  <a:lnTo>
                    <a:pt x="621" y="2048"/>
                  </a:lnTo>
                  <a:lnTo>
                    <a:pt x="599" y="2052"/>
                  </a:lnTo>
                  <a:lnTo>
                    <a:pt x="580" y="2054"/>
                  </a:lnTo>
                  <a:lnTo>
                    <a:pt x="560" y="2054"/>
                  </a:lnTo>
                  <a:lnTo>
                    <a:pt x="543" y="2057"/>
                  </a:lnTo>
                  <a:lnTo>
                    <a:pt x="532" y="2046"/>
                  </a:lnTo>
                  <a:lnTo>
                    <a:pt x="519" y="2039"/>
                  </a:lnTo>
                  <a:lnTo>
                    <a:pt x="504" y="2033"/>
                  </a:lnTo>
                  <a:lnTo>
                    <a:pt x="489" y="2031"/>
                  </a:lnTo>
                  <a:lnTo>
                    <a:pt x="481" y="2018"/>
                  </a:lnTo>
                  <a:lnTo>
                    <a:pt x="470" y="2009"/>
                  </a:lnTo>
                  <a:lnTo>
                    <a:pt x="457" y="2001"/>
                  </a:lnTo>
                  <a:lnTo>
                    <a:pt x="444" y="1996"/>
                  </a:lnTo>
                  <a:lnTo>
                    <a:pt x="429" y="1992"/>
                  </a:lnTo>
                  <a:lnTo>
                    <a:pt x="414" y="1992"/>
                  </a:lnTo>
                  <a:lnTo>
                    <a:pt x="399" y="1994"/>
                  </a:lnTo>
                  <a:lnTo>
                    <a:pt x="384" y="1996"/>
                  </a:lnTo>
                  <a:lnTo>
                    <a:pt x="373" y="2001"/>
                  </a:lnTo>
                  <a:lnTo>
                    <a:pt x="362" y="2005"/>
                  </a:lnTo>
                  <a:lnTo>
                    <a:pt x="351" y="2011"/>
                  </a:lnTo>
                  <a:lnTo>
                    <a:pt x="343" y="2020"/>
                  </a:lnTo>
                  <a:lnTo>
                    <a:pt x="332" y="2029"/>
                  </a:lnTo>
                  <a:lnTo>
                    <a:pt x="326" y="2037"/>
                  </a:lnTo>
                  <a:lnTo>
                    <a:pt x="319" y="2046"/>
                  </a:lnTo>
                  <a:lnTo>
                    <a:pt x="313" y="2057"/>
                  </a:lnTo>
                  <a:lnTo>
                    <a:pt x="183" y="2110"/>
                  </a:lnTo>
                  <a:lnTo>
                    <a:pt x="158" y="2095"/>
                  </a:lnTo>
                  <a:lnTo>
                    <a:pt x="136" y="2074"/>
                  </a:lnTo>
                  <a:lnTo>
                    <a:pt x="119" y="2052"/>
                  </a:lnTo>
                  <a:lnTo>
                    <a:pt x="102" y="2026"/>
                  </a:lnTo>
                  <a:lnTo>
                    <a:pt x="84" y="2001"/>
                  </a:lnTo>
                  <a:lnTo>
                    <a:pt x="67" y="1975"/>
                  </a:lnTo>
                  <a:lnTo>
                    <a:pt x="48" y="1951"/>
                  </a:lnTo>
                  <a:lnTo>
                    <a:pt x="24" y="1930"/>
                  </a:lnTo>
                  <a:lnTo>
                    <a:pt x="37" y="1906"/>
                  </a:lnTo>
                  <a:lnTo>
                    <a:pt x="48" y="1882"/>
                  </a:lnTo>
                  <a:lnTo>
                    <a:pt x="54" y="1854"/>
                  </a:lnTo>
                  <a:lnTo>
                    <a:pt x="59" y="1828"/>
                  </a:lnTo>
                  <a:lnTo>
                    <a:pt x="65" y="1800"/>
                  </a:lnTo>
                  <a:lnTo>
                    <a:pt x="74" y="1774"/>
                  </a:lnTo>
                  <a:lnTo>
                    <a:pt x="87" y="1749"/>
                  </a:lnTo>
                  <a:lnTo>
                    <a:pt x="104" y="1727"/>
                  </a:lnTo>
                  <a:lnTo>
                    <a:pt x="108" y="1708"/>
                  </a:lnTo>
                  <a:lnTo>
                    <a:pt x="106" y="1688"/>
                  </a:lnTo>
                  <a:lnTo>
                    <a:pt x="95" y="1671"/>
                  </a:lnTo>
                  <a:lnTo>
                    <a:pt x="76" y="1663"/>
                  </a:lnTo>
                  <a:lnTo>
                    <a:pt x="59" y="1654"/>
                  </a:lnTo>
                  <a:lnTo>
                    <a:pt x="43" y="1643"/>
                  </a:lnTo>
                  <a:lnTo>
                    <a:pt x="33" y="1630"/>
                  </a:lnTo>
                  <a:lnTo>
                    <a:pt x="28" y="1611"/>
                  </a:lnTo>
                  <a:lnTo>
                    <a:pt x="46" y="1594"/>
                  </a:lnTo>
                  <a:lnTo>
                    <a:pt x="63" y="1574"/>
                  </a:lnTo>
                  <a:lnTo>
                    <a:pt x="78" y="1555"/>
                  </a:lnTo>
                  <a:lnTo>
                    <a:pt x="91" y="1533"/>
                  </a:lnTo>
                  <a:lnTo>
                    <a:pt x="102" y="1514"/>
                  </a:lnTo>
                  <a:lnTo>
                    <a:pt x="106" y="1490"/>
                  </a:lnTo>
                  <a:lnTo>
                    <a:pt x="106" y="1469"/>
                  </a:lnTo>
                  <a:lnTo>
                    <a:pt x="99" y="1445"/>
                  </a:lnTo>
                  <a:lnTo>
                    <a:pt x="91" y="1436"/>
                  </a:lnTo>
                  <a:lnTo>
                    <a:pt x="82" y="1430"/>
                  </a:lnTo>
                  <a:lnTo>
                    <a:pt x="74" y="1423"/>
                  </a:lnTo>
                  <a:lnTo>
                    <a:pt x="63" y="1421"/>
                  </a:lnTo>
                  <a:lnTo>
                    <a:pt x="52" y="1421"/>
                  </a:lnTo>
                  <a:lnTo>
                    <a:pt x="41" y="1423"/>
                  </a:lnTo>
                  <a:lnTo>
                    <a:pt x="31" y="1426"/>
                  </a:lnTo>
                  <a:lnTo>
                    <a:pt x="20" y="1430"/>
                  </a:lnTo>
                  <a:lnTo>
                    <a:pt x="0" y="1441"/>
                  </a:lnTo>
                  <a:lnTo>
                    <a:pt x="5" y="1423"/>
                  </a:lnTo>
                  <a:lnTo>
                    <a:pt x="18" y="1402"/>
                  </a:lnTo>
                  <a:lnTo>
                    <a:pt x="35" y="1383"/>
                  </a:lnTo>
                  <a:lnTo>
                    <a:pt x="59" y="1370"/>
                  </a:lnTo>
                  <a:lnTo>
                    <a:pt x="82" y="1367"/>
                  </a:lnTo>
                  <a:lnTo>
                    <a:pt x="108" y="1365"/>
                  </a:lnTo>
                  <a:lnTo>
                    <a:pt x="134" y="1361"/>
                  </a:lnTo>
                  <a:lnTo>
                    <a:pt x="158" y="1357"/>
                  </a:lnTo>
                  <a:lnTo>
                    <a:pt x="179" y="1348"/>
                  </a:lnTo>
                  <a:lnTo>
                    <a:pt x="201" y="1337"/>
                  </a:lnTo>
                  <a:lnTo>
                    <a:pt x="216" y="1318"/>
                  </a:lnTo>
                  <a:lnTo>
                    <a:pt x="229" y="1294"/>
                  </a:lnTo>
                  <a:lnTo>
                    <a:pt x="233" y="1281"/>
                  </a:lnTo>
                  <a:lnTo>
                    <a:pt x="237" y="1266"/>
                  </a:lnTo>
                  <a:lnTo>
                    <a:pt x="242" y="1253"/>
                  </a:lnTo>
                  <a:lnTo>
                    <a:pt x="248" y="1240"/>
                  </a:lnTo>
                  <a:lnTo>
                    <a:pt x="257" y="1227"/>
                  </a:lnTo>
                  <a:lnTo>
                    <a:pt x="267" y="1217"/>
                  </a:lnTo>
                  <a:lnTo>
                    <a:pt x="278" y="1208"/>
                  </a:lnTo>
                  <a:lnTo>
                    <a:pt x="293" y="1202"/>
                  </a:lnTo>
                  <a:lnTo>
                    <a:pt x="313" y="1204"/>
                  </a:lnTo>
                  <a:lnTo>
                    <a:pt x="332" y="1204"/>
                  </a:lnTo>
                  <a:lnTo>
                    <a:pt x="351" y="1202"/>
                  </a:lnTo>
                  <a:lnTo>
                    <a:pt x="369" y="1195"/>
                  </a:lnTo>
                  <a:lnTo>
                    <a:pt x="386" y="1189"/>
                  </a:lnTo>
                  <a:lnTo>
                    <a:pt x="403" y="1176"/>
                  </a:lnTo>
                  <a:lnTo>
                    <a:pt x="418" y="1163"/>
                  </a:lnTo>
                  <a:lnTo>
                    <a:pt x="431" y="1146"/>
                  </a:lnTo>
                  <a:lnTo>
                    <a:pt x="448" y="1143"/>
                  </a:lnTo>
                  <a:lnTo>
                    <a:pt x="459" y="1150"/>
                  </a:lnTo>
                  <a:lnTo>
                    <a:pt x="470" y="1159"/>
                  </a:lnTo>
                  <a:lnTo>
                    <a:pt x="479" y="1169"/>
                  </a:lnTo>
                  <a:lnTo>
                    <a:pt x="487" y="1182"/>
                  </a:lnTo>
                  <a:lnTo>
                    <a:pt x="496" y="1193"/>
                  </a:lnTo>
                  <a:lnTo>
                    <a:pt x="507" y="1199"/>
                  </a:lnTo>
                  <a:lnTo>
                    <a:pt x="522" y="1202"/>
                  </a:lnTo>
                  <a:lnTo>
                    <a:pt x="532" y="1206"/>
                  </a:lnTo>
                  <a:lnTo>
                    <a:pt x="541" y="1206"/>
                  </a:lnTo>
                  <a:lnTo>
                    <a:pt x="552" y="1204"/>
                  </a:lnTo>
                  <a:lnTo>
                    <a:pt x="560" y="1199"/>
                  </a:lnTo>
                  <a:lnTo>
                    <a:pt x="569" y="1193"/>
                  </a:lnTo>
                  <a:lnTo>
                    <a:pt x="575" y="1187"/>
                  </a:lnTo>
                  <a:lnTo>
                    <a:pt x="582" y="1178"/>
                  </a:lnTo>
                  <a:lnTo>
                    <a:pt x="588" y="1169"/>
                  </a:lnTo>
                  <a:lnTo>
                    <a:pt x="586" y="1154"/>
                  </a:lnTo>
                  <a:lnTo>
                    <a:pt x="582" y="1141"/>
                  </a:lnTo>
                  <a:lnTo>
                    <a:pt x="575" y="1128"/>
                  </a:lnTo>
                  <a:lnTo>
                    <a:pt x="569" y="1118"/>
                  </a:lnTo>
                  <a:lnTo>
                    <a:pt x="558" y="1105"/>
                  </a:lnTo>
                  <a:lnTo>
                    <a:pt x="547" y="1096"/>
                  </a:lnTo>
                  <a:lnTo>
                    <a:pt x="537" y="1087"/>
                  </a:lnTo>
                  <a:lnTo>
                    <a:pt x="524" y="1079"/>
                  </a:lnTo>
                  <a:lnTo>
                    <a:pt x="524" y="1064"/>
                  </a:lnTo>
                  <a:lnTo>
                    <a:pt x="532" y="1047"/>
                  </a:lnTo>
                  <a:lnTo>
                    <a:pt x="537" y="1029"/>
                  </a:lnTo>
                  <a:lnTo>
                    <a:pt x="532" y="1012"/>
                  </a:lnTo>
                  <a:lnTo>
                    <a:pt x="519" y="995"/>
                  </a:lnTo>
                  <a:lnTo>
                    <a:pt x="504" y="984"/>
                  </a:lnTo>
                  <a:lnTo>
                    <a:pt x="485" y="978"/>
                  </a:lnTo>
                  <a:lnTo>
                    <a:pt x="468" y="973"/>
                  </a:lnTo>
                  <a:lnTo>
                    <a:pt x="448" y="969"/>
                  </a:lnTo>
                  <a:lnTo>
                    <a:pt x="431" y="963"/>
                  </a:lnTo>
                  <a:lnTo>
                    <a:pt x="416" y="952"/>
                  </a:lnTo>
                  <a:lnTo>
                    <a:pt x="405" y="935"/>
                  </a:lnTo>
                  <a:lnTo>
                    <a:pt x="390" y="902"/>
                  </a:lnTo>
                  <a:lnTo>
                    <a:pt x="377" y="870"/>
                  </a:lnTo>
                  <a:lnTo>
                    <a:pt x="364" y="838"/>
                  </a:lnTo>
                  <a:lnTo>
                    <a:pt x="351" y="805"/>
                  </a:lnTo>
                  <a:lnTo>
                    <a:pt x="334" y="775"/>
                  </a:lnTo>
                  <a:lnTo>
                    <a:pt x="317" y="747"/>
                  </a:lnTo>
                  <a:lnTo>
                    <a:pt x="293" y="721"/>
                  </a:lnTo>
                  <a:lnTo>
                    <a:pt x="265" y="698"/>
                  </a:lnTo>
                  <a:lnTo>
                    <a:pt x="255" y="695"/>
                  </a:lnTo>
                  <a:lnTo>
                    <a:pt x="244" y="695"/>
                  </a:lnTo>
                  <a:lnTo>
                    <a:pt x="235" y="698"/>
                  </a:lnTo>
                  <a:lnTo>
                    <a:pt x="224" y="702"/>
                  </a:lnTo>
                  <a:lnTo>
                    <a:pt x="218" y="706"/>
                  </a:lnTo>
                  <a:lnTo>
                    <a:pt x="209" y="713"/>
                  </a:lnTo>
                  <a:lnTo>
                    <a:pt x="203" y="719"/>
                  </a:lnTo>
                  <a:lnTo>
                    <a:pt x="196" y="728"/>
                  </a:lnTo>
                  <a:lnTo>
                    <a:pt x="190" y="760"/>
                  </a:lnTo>
                  <a:lnTo>
                    <a:pt x="186" y="792"/>
                  </a:lnTo>
                  <a:lnTo>
                    <a:pt x="179" y="823"/>
                  </a:lnTo>
                  <a:lnTo>
                    <a:pt x="162" y="851"/>
                  </a:lnTo>
                  <a:lnTo>
                    <a:pt x="147" y="851"/>
                  </a:lnTo>
                  <a:lnTo>
                    <a:pt x="134" y="857"/>
                  </a:lnTo>
                  <a:lnTo>
                    <a:pt x="121" y="868"/>
                  </a:lnTo>
                  <a:lnTo>
                    <a:pt x="104" y="879"/>
                  </a:lnTo>
                  <a:lnTo>
                    <a:pt x="110" y="840"/>
                  </a:lnTo>
                  <a:lnTo>
                    <a:pt x="108" y="801"/>
                  </a:lnTo>
                  <a:lnTo>
                    <a:pt x="93" y="764"/>
                  </a:lnTo>
                  <a:lnTo>
                    <a:pt x="71" y="732"/>
                  </a:lnTo>
                  <a:lnTo>
                    <a:pt x="78" y="715"/>
                  </a:lnTo>
                  <a:lnTo>
                    <a:pt x="87" y="695"/>
                  </a:lnTo>
                  <a:lnTo>
                    <a:pt x="95" y="678"/>
                  </a:lnTo>
                  <a:lnTo>
                    <a:pt x="108" y="661"/>
                  </a:lnTo>
                  <a:lnTo>
                    <a:pt x="121" y="646"/>
                  </a:lnTo>
                  <a:lnTo>
                    <a:pt x="138" y="633"/>
                  </a:lnTo>
                  <a:lnTo>
                    <a:pt x="155" y="624"/>
                  </a:lnTo>
                  <a:lnTo>
                    <a:pt x="175" y="618"/>
                  </a:lnTo>
                  <a:lnTo>
                    <a:pt x="196" y="620"/>
                  </a:lnTo>
                  <a:lnTo>
                    <a:pt x="220" y="624"/>
                  </a:lnTo>
                  <a:lnTo>
                    <a:pt x="242" y="627"/>
                  </a:lnTo>
                  <a:lnTo>
                    <a:pt x="263" y="627"/>
                  </a:lnTo>
                  <a:lnTo>
                    <a:pt x="283" y="624"/>
                  </a:lnTo>
                  <a:lnTo>
                    <a:pt x="302" y="616"/>
                  </a:lnTo>
                  <a:lnTo>
                    <a:pt x="319" y="601"/>
                  </a:lnTo>
                  <a:lnTo>
                    <a:pt x="332" y="579"/>
                  </a:lnTo>
                  <a:lnTo>
                    <a:pt x="332" y="549"/>
                  </a:lnTo>
                  <a:lnTo>
                    <a:pt x="336" y="519"/>
                  </a:lnTo>
                  <a:lnTo>
                    <a:pt x="345" y="493"/>
                  </a:lnTo>
                  <a:lnTo>
                    <a:pt x="356" y="465"/>
                  </a:lnTo>
                  <a:lnTo>
                    <a:pt x="367" y="439"/>
                  </a:lnTo>
                  <a:lnTo>
                    <a:pt x="375" y="413"/>
                  </a:lnTo>
                  <a:lnTo>
                    <a:pt x="379" y="385"/>
                  </a:lnTo>
                  <a:lnTo>
                    <a:pt x="379" y="355"/>
                  </a:lnTo>
                  <a:lnTo>
                    <a:pt x="369" y="336"/>
                  </a:lnTo>
                  <a:lnTo>
                    <a:pt x="354" y="327"/>
                  </a:lnTo>
                  <a:lnTo>
                    <a:pt x="336" y="325"/>
                  </a:lnTo>
                  <a:lnTo>
                    <a:pt x="319" y="325"/>
                  </a:lnTo>
                  <a:lnTo>
                    <a:pt x="304" y="327"/>
                  </a:lnTo>
                  <a:lnTo>
                    <a:pt x="289" y="323"/>
                  </a:lnTo>
                  <a:lnTo>
                    <a:pt x="278" y="314"/>
                  </a:lnTo>
                  <a:lnTo>
                    <a:pt x="272" y="295"/>
                  </a:lnTo>
                  <a:lnTo>
                    <a:pt x="263" y="286"/>
                  </a:lnTo>
                  <a:lnTo>
                    <a:pt x="255" y="280"/>
                  </a:lnTo>
                  <a:lnTo>
                    <a:pt x="244" y="275"/>
                  </a:lnTo>
                  <a:lnTo>
                    <a:pt x="233" y="273"/>
                  </a:lnTo>
                  <a:lnTo>
                    <a:pt x="220" y="271"/>
                  </a:lnTo>
                  <a:lnTo>
                    <a:pt x="207" y="271"/>
                  </a:lnTo>
                  <a:lnTo>
                    <a:pt x="196" y="271"/>
                  </a:lnTo>
                  <a:lnTo>
                    <a:pt x="183" y="271"/>
                  </a:lnTo>
                  <a:lnTo>
                    <a:pt x="183" y="237"/>
                  </a:lnTo>
                  <a:lnTo>
                    <a:pt x="192" y="207"/>
                  </a:lnTo>
                  <a:lnTo>
                    <a:pt x="196" y="176"/>
                  </a:lnTo>
                  <a:lnTo>
                    <a:pt x="186" y="146"/>
                  </a:lnTo>
                  <a:lnTo>
                    <a:pt x="175" y="131"/>
                  </a:lnTo>
                  <a:lnTo>
                    <a:pt x="160" y="118"/>
                  </a:lnTo>
                  <a:lnTo>
                    <a:pt x="145" y="107"/>
                  </a:lnTo>
                  <a:lnTo>
                    <a:pt x="130" y="97"/>
                  </a:lnTo>
                  <a:lnTo>
                    <a:pt x="115" y="88"/>
                  </a:lnTo>
                  <a:lnTo>
                    <a:pt x="99" y="77"/>
                  </a:lnTo>
                  <a:lnTo>
                    <a:pt x="87" y="67"/>
                  </a:lnTo>
                  <a:lnTo>
                    <a:pt x="76" y="54"/>
                  </a:lnTo>
                  <a:lnTo>
                    <a:pt x="95" y="47"/>
                  </a:lnTo>
                  <a:lnTo>
                    <a:pt x="115" y="41"/>
                  </a:lnTo>
                  <a:lnTo>
                    <a:pt x="134" y="32"/>
                  </a:lnTo>
                  <a:lnTo>
                    <a:pt x="153" y="26"/>
                  </a:lnTo>
                  <a:lnTo>
                    <a:pt x="173" y="17"/>
                  </a:lnTo>
                  <a:lnTo>
                    <a:pt x="192" y="11"/>
                  </a:lnTo>
                  <a:lnTo>
                    <a:pt x="211" y="4"/>
                  </a:lnTo>
                  <a:lnTo>
                    <a:pt x="233" y="0"/>
                  </a:lnTo>
                  <a:lnTo>
                    <a:pt x="244" y="21"/>
                  </a:lnTo>
                  <a:lnTo>
                    <a:pt x="255" y="45"/>
                  </a:lnTo>
                  <a:lnTo>
                    <a:pt x="270" y="71"/>
                  </a:lnTo>
                  <a:lnTo>
                    <a:pt x="285" y="92"/>
                  </a:lnTo>
                  <a:lnTo>
                    <a:pt x="304" y="114"/>
                  </a:lnTo>
                  <a:lnTo>
                    <a:pt x="326" y="131"/>
                  </a:lnTo>
                  <a:lnTo>
                    <a:pt x="351" y="144"/>
                  </a:lnTo>
                  <a:lnTo>
                    <a:pt x="379" y="148"/>
                  </a:lnTo>
                  <a:close/>
                </a:path>
              </a:pathLst>
            </a:custGeom>
            <a:solidFill>
              <a:srgbClr val="B7F9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69" name="Freeform 8"/>
            <p:cNvSpPr/>
            <p:nvPr/>
          </p:nvSpPr>
          <p:spPr>
            <a:xfrm>
              <a:off x="493" y="151"/>
              <a:ext cx="1235" cy="1605"/>
            </a:xfrm>
            <a:custGeom>
              <a:avLst/>
              <a:gdLst>
                <a:gd name="txL" fmla="*/ 0 w 1243"/>
                <a:gd name="txT" fmla="*/ 0 h 1605"/>
                <a:gd name="txR" fmla="*/ 1243 w 1243"/>
                <a:gd name="txB" fmla="*/ 1605 h 1605"/>
              </a:gdLst>
              <a:ahLst/>
              <a:cxnLst>
                <a:cxn ang="0">
                  <a:pos x="779" y="45"/>
                </a:cxn>
                <a:cxn ang="0">
                  <a:pos x="828" y="88"/>
                </a:cxn>
                <a:cxn ang="0">
                  <a:pos x="817" y="205"/>
                </a:cxn>
                <a:cxn ang="0">
                  <a:pos x="886" y="241"/>
                </a:cxn>
                <a:cxn ang="0">
                  <a:pos x="920" y="274"/>
                </a:cxn>
                <a:cxn ang="0">
                  <a:pos x="972" y="297"/>
                </a:cxn>
                <a:cxn ang="0">
                  <a:pos x="982" y="381"/>
                </a:cxn>
                <a:cxn ang="0">
                  <a:pos x="899" y="508"/>
                </a:cxn>
                <a:cxn ang="0">
                  <a:pos x="781" y="526"/>
                </a:cxn>
                <a:cxn ang="0">
                  <a:pos x="716" y="605"/>
                </a:cxn>
                <a:cxn ang="0">
                  <a:pos x="740" y="711"/>
                </a:cxn>
                <a:cxn ang="0">
                  <a:pos x="753" y="844"/>
                </a:cxn>
                <a:cxn ang="0">
                  <a:pos x="824" y="831"/>
                </a:cxn>
                <a:cxn ang="0">
                  <a:pos x="888" y="782"/>
                </a:cxn>
                <a:cxn ang="0">
                  <a:pos x="957" y="689"/>
                </a:cxn>
                <a:cxn ang="0">
                  <a:pos x="1012" y="825"/>
                </a:cxn>
                <a:cxn ang="0">
                  <a:pos x="1149" y="943"/>
                </a:cxn>
                <a:cxn ang="0">
                  <a:pos x="1144" y="1021"/>
                </a:cxn>
                <a:cxn ang="0">
                  <a:pos x="1194" y="1055"/>
                </a:cxn>
                <a:cxn ang="0">
                  <a:pos x="1166" y="1075"/>
                </a:cxn>
                <a:cxn ang="0">
                  <a:pos x="1120" y="1030"/>
                </a:cxn>
                <a:cxn ang="0">
                  <a:pos x="1046" y="1051"/>
                </a:cxn>
                <a:cxn ang="0">
                  <a:pos x="979" y="1081"/>
                </a:cxn>
                <a:cxn ang="0">
                  <a:pos x="909" y="1105"/>
                </a:cxn>
                <a:cxn ang="0">
                  <a:pos x="858" y="1200"/>
                </a:cxn>
                <a:cxn ang="0">
                  <a:pos x="774" y="1247"/>
                </a:cxn>
                <a:cxn ang="0">
                  <a:pos x="695" y="1269"/>
                </a:cxn>
                <a:cxn ang="0">
                  <a:pos x="641" y="1333"/>
                </a:cxn>
                <a:cxn ang="0">
                  <a:pos x="603" y="1415"/>
                </a:cxn>
                <a:cxn ang="0">
                  <a:pos x="596" y="1437"/>
                </a:cxn>
                <a:cxn ang="0">
                  <a:pos x="549" y="1413"/>
                </a:cxn>
                <a:cxn ang="0">
                  <a:pos x="521" y="1305"/>
                </a:cxn>
                <a:cxn ang="0">
                  <a:pos x="437" y="1258"/>
                </a:cxn>
                <a:cxn ang="0">
                  <a:pos x="374" y="1208"/>
                </a:cxn>
                <a:cxn ang="0">
                  <a:pos x="281" y="1187"/>
                </a:cxn>
                <a:cxn ang="0">
                  <a:pos x="206" y="1279"/>
                </a:cxn>
                <a:cxn ang="0">
                  <a:pos x="262" y="1378"/>
                </a:cxn>
                <a:cxn ang="0">
                  <a:pos x="283" y="1473"/>
                </a:cxn>
                <a:cxn ang="0">
                  <a:pos x="343" y="1549"/>
                </a:cxn>
                <a:cxn ang="0">
                  <a:pos x="270" y="1577"/>
                </a:cxn>
                <a:cxn ang="0">
                  <a:pos x="198" y="1499"/>
                </a:cxn>
                <a:cxn ang="0">
                  <a:pos x="163" y="1432"/>
                </a:cxn>
                <a:cxn ang="0">
                  <a:pos x="120" y="1344"/>
                </a:cxn>
                <a:cxn ang="0">
                  <a:pos x="105" y="1055"/>
                </a:cxn>
                <a:cxn ang="0">
                  <a:pos x="9" y="885"/>
                </a:cxn>
                <a:cxn ang="0">
                  <a:pos x="43" y="784"/>
                </a:cxn>
                <a:cxn ang="0">
                  <a:pos x="99" y="754"/>
                </a:cxn>
                <a:cxn ang="0">
                  <a:pos x="180" y="681"/>
                </a:cxn>
                <a:cxn ang="0">
                  <a:pos x="211" y="510"/>
                </a:cxn>
                <a:cxn ang="0">
                  <a:pos x="354" y="433"/>
                </a:cxn>
                <a:cxn ang="0">
                  <a:pos x="435" y="205"/>
                </a:cxn>
                <a:cxn ang="0">
                  <a:pos x="457" y="157"/>
                </a:cxn>
                <a:cxn ang="0">
                  <a:pos x="633" y="37"/>
                </a:cxn>
                <a:cxn ang="0">
                  <a:pos x="729" y="30"/>
                </a:cxn>
              </a:cxnLst>
              <a:rect l="txL" t="txT" r="txR" b="txB"/>
              <a:pathLst>
                <a:path w="1243" h="1605">
                  <a:moveTo>
                    <a:pt x="767" y="37"/>
                  </a:moveTo>
                  <a:lnTo>
                    <a:pt x="776" y="37"/>
                  </a:lnTo>
                  <a:lnTo>
                    <a:pt x="786" y="39"/>
                  </a:lnTo>
                  <a:lnTo>
                    <a:pt x="795" y="41"/>
                  </a:lnTo>
                  <a:lnTo>
                    <a:pt x="804" y="45"/>
                  </a:lnTo>
                  <a:lnTo>
                    <a:pt x="814" y="50"/>
                  </a:lnTo>
                  <a:lnTo>
                    <a:pt x="823" y="56"/>
                  </a:lnTo>
                  <a:lnTo>
                    <a:pt x="832" y="60"/>
                  </a:lnTo>
                  <a:lnTo>
                    <a:pt x="840" y="67"/>
                  </a:lnTo>
                  <a:lnTo>
                    <a:pt x="853" y="88"/>
                  </a:lnTo>
                  <a:lnTo>
                    <a:pt x="855" y="112"/>
                  </a:lnTo>
                  <a:lnTo>
                    <a:pt x="851" y="136"/>
                  </a:lnTo>
                  <a:lnTo>
                    <a:pt x="845" y="159"/>
                  </a:lnTo>
                  <a:lnTo>
                    <a:pt x="840" y="183"/>
                  </a:lnTo>
                  <a:lnTo>
                    <a:pt x="842" y="205"/>
                  </a:lnTo>
                  <a:lnTo>
                    <a:pt x="853" y="222"/>
                  </a:lnTo>
                  <a:lnTo>
                    <a:pt x="879" y="237"/>
                  </a:lnTo>
                  <a:lnTo>
                    <a:pt x="890" y="241"/>
                  </a:lnTo>
                  <a:lnTo>
                    <a:pt x="903" y="243"/>
                  </a:lnTo>
                  <a:lnTo>
                    <a:pt x="916" y="241"/>
                  </a:lnTo>
                  <a:lnTo>
                    <a:pt x="929" y="241"/>
                  </a:lnTo>
                  <a:lnTo>
                    <a:pt x="939" y="243"/>
                  </a:lnTo>
                  <a:lnTo>
                    <a:pt x="948" y="248"/>
                  </a:lnTo>
                  <a:lnTo>
                    <a:pt x="952" y="256"/>
                  </a:lnTo>
                  <a:lnTo>
                    <a:pt x="950" y="274"/>
                  </a:lnTo>
                  <a:lnTo>
                    <a:pt x="959" y="282"/>
                  </a:lnTo>
                  <a:lnTo>
                    <a:pt x="967" y="291"/>
                  </a:lnTo>
                  <a:lnTo>
                    <a:pt x="978" y="295"/>
                  </a:lnTo>
                  <a:lnTo>
                    <a:pt x="991" y="295"/>
                  </a:lnTo>
                  <a:lnTo>
                    <a:pt x="1002" y="297"/>
                  </a:lnTo>
                  <a:lnTo>
                    <a:pt x="1015" y="295"/>
                  </a:lnTo>
                  <a:lnTo>
                    <a:pt x="1025" y="295"/>
                  </a:lnTo>
                  <a:lnTo>
                    <a:pt x="1036" y="293"/>
                  </a:lnTo>
                  <a:lnTo>
                    <a:pt x="1025" y="336"/>
                  </a:lnTo>
                  <a:lnTo>
                    <a:pt x="1013" y="381"/>
                  </a:lnTo>
                  <a:lnTo>
                    <a:pt x="1000" y="429"/>
                  </a:lnTo>
                  <a:lnTo>
                    <a:pt x="995" y="478"/>
                  </a:lnTo>
                  <a:lnTo>
                    <a:pt x="976" y="500"/>
                  </a:lnTo>
                  <a:lnTo>
                    <a:pt x="952" y="508"/>
                  </a:lnTo>
                  <a:lnTo>
                    <a:pt x="929" y="508"/>
                  </a:lnTo>
                  <a:lnTo>
                    <a:pt x="903" y="504"/>
                  </a:lnTo>
                  <a:lnTo>
                    <a:pt x="877" y="498"/>
                  </a:lnTo>
                  <a:lnTo>
                    <a:pt x="851" y="498"/>
                  </a:lnTo>
                  <a:lnTo>
                    <a:pt x="827" y="506"/>
                  </a:lnTo>
                  <a:lnTo>
                    <a:pt x="806" y="526"/>
                  </a:lnTo>
                  <a:lnTo>
                    <a:pt x="791" y="541"/>
                  </a:lnTo>
                  <a:lnTo>
                    <a:pt x="778" y="556"/>
                  </a:lnTo>
                  <a:lnTo>
                    <a:pt x="763" y="571"/>
                  </a:lnTo>
                  <a:lnTo>
                    <a:pt x="750" y="588"/>
                  </a:lnTo>
                  <a:lnTo>
                    <a:pt x="741" y="605"/>
                  </a:lnTo>
                  <a:lnTo>
                    <a:pt x="733" y="622"/>
                  </a:lnTo>
                  <a:lnTo>
                    <a:pt x="730" y="642"/>
                  </a:lnTo>
                  <a:lnTo>
                    <a:pt x="733" y="663"/>
                  </a:lnTo>
                  <a:lnTo>
                    <a:pt x="756" y="685"/>
                  </a:lnTo>
                  <a:lnTo>
                    <a:pt x="765" y="711"/>
                  </a:lnTo>
                  <a:lnTo>
                    <a:pt x="767" y="739"/>
                  </a:lnTo>
                  <a:lnTo>
                    <a:pt x="763" y="767"/>
                  </a:lnTo>
                  <a:lnTo>
                    <a:pt x="761" y="795"/>
                  </a:lnTo>
                  <a:lnTo>
                    <a:pt x="765" y="821"/>
                  </a:lnTo>
                  <a:lnTo>
                    <a:pt x="778" y="844"/>
                  </a:lnTo>
                  <a:lnTo>
                    <a:pt x="806" y="862"/>
                  </a:lnTo>
                  <a:lnTo>
                    <a:pt x="819" y="857"/>
                  </a:lnTo>
                  <a:lnTo>
                    <a:pt x="829" y="851"/>
                  </a:lnTo>
                  <a:lnTo>
                    <a:pt x="840" y="842"/>
                  </a:lnTo>
                  <a:lnTo>
                    <a:pt x="849" y="831"/>
                  </a:lnTo>
                  <a:lnTo>
                    <a:pt x="857" y="823"/>
                  </a:lnTo>
                  <a:lnTo>
                    <a:pt x="866" y="816"/>
                  </a:lnTo>
                  <a:lnTo>
                    <a:pt x="879" y="814"/>
                  </a:lnTo>
                  <a:lnTo>
                    <a:pt x="896" y="816"/>
                  </a:lnTo>
                  <a:lnTo>
                    <a:pt x="918" y="782"/>
                  </a:lnTo>
                  <a:lnTo>
                    <a:pt x="929" y="741"/>
                  </a:lnTo>
                  <a:lnTo>
                    <a:pt x="939" y="702"/>
                  </a:lnTo>
                  <a:lnTo>
                    <a:pt x="959" y="668"/>
                  </a:lnTo>
                  <a:lnTo>
                    <a:pt x="974" y="676"/>
                  </a:lnTo>
                  <a:lnTo>
                    <a:pt x="987" y="689"/>
                  </a:lnTo>
                  <a:lnTo>
                    <a:pt x="997" y="702"/>
                  </a:lnTo>
                  <a:lnTo>
                    <a:pt x="1006" y="717"/>
                  </a:lnTo>
                  <a:lnTo>
                    <a:pt x="1019" y="752"/>
                  </a:lnTo>
                  <a:lnTo>
                    <a:pt x="1032" y="788"/>
                  </a:lnTo>
                  <a:lnTo>
                    <a:pt x="1047" y="825"/>
                  </a:lnTo>
                  <a:lnTo>
                    <a:pt x="1064" y="859"/>
                  </a:lnTo>
                  <a:lnTo>
                    <a:pt x="1086" y="892"/>
                  </a:lnTo>
                  <a:lnTo>
                    <a:pt x="1114" y="918"/>
                  </a:lnTo>
                  <a:lnTo>
                    <a:pt x="1146" y="935"/>
                  </a:lnTo>
                  <a:lnTo>
                    <a:pt x="1187" y="943"/>
                  </a:lnTo>
                  <a:lnTo>
                    <a:pt x="1187" y="958"/>
                  </a:lnTo>
                  <a:lnTo>
                    <a:pt x="1181" y="976"/>
                  </a:lnTo>
                  <a:lnTo>
                    <a:pt x="1174" y="991"/>
                  </a:lnTo>
                  <a:lnTo>
                    <a:pt x="1172" y="1010"/>
                  </a:lnTo>
                  <a:lnTo>
                    <a:pt x="1181" y="1021"/>
                  </a:lnTo>
                  <a:lnTo>
                    <a:pt x="1191" y="1030"/>
                  </a:lnTo>
                  <a:lnTo>
                    <a:pt x="1202" y="1034"/>
                  </a:lnTo>
                  <a:lnTo>
                    <a:pt x="1215" y="1040"/>
                  </a:lnTo>
                  <a:lnTo>
                    <a:pt x="1224" y="1047"/>
                  </a:lnTo>
                  <a:lnTo>
                    <a:pt x="1234" y="1055"/>
                  </a:lnTo>
                  <a:lnTo>
                    <a:pt x="1241" y="1066"/>
                  </a:lnTo>
                  <a:lnTo>
                    <a:pt x="1243" y="1081"/>
                  </a:lnTo>
                  <a:lnTo>
                    <a:pt x="1230" y="1083"/>
                  </a:lnTo>
                  <a:lnTo>
                    <a:pt x="1217" y="1081"/>
                  </a:lnTo>
                  <a:lnTo>
                    <a:pt x="1206" y="1075"/>
                  </a:lnTo>
                  <a:lnTo>
                    <a:pt x="1198" y="1064"/>
                  </a:lnTo>
                  <a:lnTo>
                    <a:pt x="1187" y="1053"/>
                  </a:lnTo>
                  <a:lnTo>
                    <a:pt x="1178" y="1042"/>
                  </a:lnTo>
                  <a:lnTo>
                    <a:pt x="1168" y="1034"/>
                  </a:lnTo>
                  <a:lnTo>
                    <a:pt x="1155" y="1030"/>
                  </a:lnTo>
                  <a:lnTo>
                    <a:pt x="1137" y="1025"/>
                  </a:lnTo>
                  <a:lnTo>
                    <a:pt x="1120" y="1025"/>
                  </a:lnTo>
                  <a:lnTo>
                    <a:pt x="1107" y="1032"/>
                  </a:lnTo>
                  <a:lnTo>
                    <a:pt x="1094" y="1040"/>
                  </a:lnTo>
                  <a:lnTo>
                    <a:pt x="1081" y="1051"/>
                  </a:lnTo>
                  <a:lnTo>
                    <a:pt x="1069" y="1064"/>
                  </a:lnTo>
                  <a:lnTo>
                    <a:pt x="1056" y="1075"/>
                  </a:lnTo>
                  <a:lnTo>
                    <a:pt x="1043" y="1083"/>
                  </a:lnTo>
                  <a:lnTo>
                    <a:pt x="1028" y="1081"/>
                  </a:lnTo>
                  <a:lnTo>
                    <a:pt x="1010" y="1081"/>
                  </a:lnTo>
                  <a:lnTo>
                    <a:pt x="995" y="1081"/>
                  </a:lnTo>
                  <a:lnTo>
                    <a:pt x="980" y="1083"/>
                  </a:lnTo>
                  <a:lnTo>
                    <a:pt x="965" y="1090"/>
                  </a:lnTo>
                  <a:lnTo>
                    <a:pt x="952" y="1096"/>
                  </a:lnTo>
                  <a:lnTo>
                    <a:pt x="939" y="1105"/>
                  </a:lnTo>
                  <a:lnTo>
                    <a:pt x="926" y="1116"/>
                  </a:lnTo>
                  <a:lnTo>
                    <a:pt x="913" y="1133"/>
                  </a:lnTo>
                  <a:lnTo>
                    <a:pt x="903" y="1154"/>
                  </a:lnTo>
                  <a:lnTo>
                    <a:pt x="896" y="1178"/>
                  </a:lnTo>
                  <a:lnTo>
                    <a:pt x="888" y="1200"/>
                  </a:lnTo>
                  <a:lnTo>
                    <a:pt x="877" y="1219"/>
                  </a:lnTo>
                  <a:lnTo>
                    <a:pt x="862" y="1236"/>
                  </a:lnTo>
                  <a:lnTo>
                    <a:pt x="842" y="1245"/>
                  </a:lnTo>
                  <a:lnTo>
                    <a:pt x="817" y="1247"/>
                  </a:lnTo>
                  <a:lnTo>
                    <a:pt x="799" y="1247"/>
                  </a:lnTo>
                  <a:lnTo>
                    <a:pt x="782" y="1249"/>
                  </a:lnTo>
                  <a:lnTo>
                    <a:pt x="765" y="1251"/>
                  </a:lnTo>
                  <a:lnTo>
                    <a:pt x="750" y="1256"/>
                  </a:lnTo>
                  <a:lnTo>
                    <a:pt x="735" y="1262"/>
                  </a:lnTo>
                  <a:lnTo>
                    <a:pt x="720" y="1269"/>
                  </a:lnTo>
                  <a:lnTo>
                    <a:pt x="705" y="1275"/>
                  </a:lnTo>
                  <a:lnTo>
                    <a:pt x="692" y="1286"/>
                  </a:lnTo>
                  <a:lnTo>
                    <a:pt x="681" y="1301"/>
                  </a:lnTo>
                  <a:lnTo>
                    <a:pt x="670" y="1316"/>
                  </a:lnTo>
                  <a:lnTo>
                    <a:pt x="661" y="1333"/>
                  </a:lnTo>
                  <a:lnTo>
                    <a:pt x="655" y="1348"/>
                  </a:lnTo>
                  <a:lnTo>
                    <a:pt x="646" y="1366"/>
                  </a:lnTo>
                  <a:lnTo>
                    <a:pt x="640" y="1383"/>
                  </a:lnTo>
                  <a:lnTo>
                    <a:pt x="631" y="1398"/>
                  </a:lnTo>
                  <a:lnTo>
                    <a:pt x="623" y="1415"/>
                  </a:lnTo>
                  <a:lnTo>
                    <a:pt x="625" y="1419"/>
                  </a:lnTo>
                  <a:lnTo>
                    <a:pt x="627" y="1424"/>
                  </a:lnTo>
                  <a:lnTo>
                    <a:pt x="629" y="1430"/>
                  </a:lnTo>
                  <a:lnTo>
                    <a:pt x="629" y="1434"/>
                  </a:lnTo>
                  <a:lnTo>
                    <a:pt x="616" y="1437"/>
                  </a:lnTo>
                  <a:lnTo>
                    <a:pt x="605" y="1437"/>
                  </a:lnTo>
                  <a:lnTo>
                    <a:pt x="595" y="1434"/>
                  </a:lnTo>
                  <a:lnTo>
                    <a:pt x="586" y="1428"/>
                  </a:lnTo>
                  <a:lnTo>
                    <a:pt x="577" y="1422"/>
                  </a:lnTo>
                  <a:lnTo>
                    <a:pt x="569" y="1413"/>
                  </a:lnTo>
                  <a:lnTo>
                    <a:pt x="562" y="1404"/>
                  </a:lnTo>
                  <a:lnTo>
                    <a:pt x="556" y="1394"/>
                  </a:lnTo>
                  <a:lnTo>
                    <a:pt x="554" y="1361"/>
                  </a:lnTo>
                  <a:lnTo>
                    <a:pt x="547" y="1331"/>
                  </a:lnTo>
                  <a:lnTo>
                    <a:pt x="536" y="1305"/>
                  </a:lnTo>
                  <a:lnTo>
                    <a:pt x="517" y="1282"/>
                  </a:lnTo>
                  <a:lnTo>
                    <a:pt x="504" y="1269"/>
                  </a:lnTo>
                  <a:lnTo>
                    <a:pt x="487" y="1262"/>
                  </a:lnTo>
                  <a:lnTo>
                    <a:pt x="470" y="1260"/>
                  </a:lnTo>
                  <a:lnTo>
                    <a:pt x="452" y="1258"/>
                  </a:lnTo>
                  <a:lnTo>
                    <a:pt x="435" y="1256"/>
                  </a:lnTo>
                  <a:lnTo>
                    <a:pt x="420" y="1249"/>
                  </a:lnTo>
                  <a:lnTo>
                    <a:pt x="407" y="1238"/>
                  </a:lnTo>
                  <a:lnTo>
                    <a:pt x="399" y="1221"/>
                  </a:lnTo>
                  <a:lnTo>
                    <a:pt x="384" y="1208"/>
                  </a:lnTo>
                  <a:lnTo>
                    <a:pt x="366" y="1200"/>
                  </a:lnTo>
                  <a:lnTo>
                    <a:pt x="349" y="1193"/>
                  </a:lnTo>
                  <a:lnTo>
                    <a:pt x="330" y="1189"/>
                  </a:lnTo>
                  <a:lnTo>
                    <a:pt x="310" y="1187"/>
                  </a:lnTo>
                  <a:lnTo>
                    <a:pt x="291" y="1187"/>
                  </a:lnTo>
                  <a:lnTo>
                    <a:pt x="272" y="1185"/>
                  </a:lnTo>
                  <a:lnTo>
                    <a:pt x="254" y="1182"/>
                  </a:lnTo>
                  <a:lnTo>
                    <a:pt x="228" y="1210"/>
                  </a:lnTo>
                  <a:lnTo>
                    <a:pt x="216" y="1245"/>
                  </a:lnTo>
                  <a:lnTo>
                    <a:pt x="211" y="1279"/>
                  </a:lnTo>
                  <a:lnTo>
                    <a:pt x="216" y="1316"/>
                  </a:lnTo>
                  <a:lnTo>
                    <a:pt x="228" y="1333"/>
                  </a:lnTo>
                  <a:lnTo>
                    <a:pt x="241" y="1348"/>
                  </a:lnTo>
                  <a:lnTo>
                    <a:pt x="256" y="1363"/>
                  </a:lnTo>
                  <a:lnTo>
                    <a:pt x="272" y="1378"/>
                  </a:lnTo>
                  <a:lnTo>
                    <a:pt x="282" y="1394"/>
                  </a:lnTo>
                  <a:lnTo>
                    <a:pt x="289" y="1411"/>
                  </a:lnTo>
                  <a:lnTo>
                    <a:pt x="291" y="1430"/>
                  </a:lnTo>
                  <a:lnTo>
                    <a:pt x="284" y="1454"/>
                  </a:lnTo>
                  <a:lnTo>
                    <a:pt x="293" y="1473"/>
                  </a:lnTo>
                  <a:lnTo>
                    <a:pt x="306" y="1490"/>
                  </a:lnTo>
                  <a:lnTo>
                    <a:pt x="323" y="1506"/>
                  </a:lnTo>
                  <a:lnTo>
                    <a:pt x="338" y="1518"/>
                  </a:lnTo>
                  <a:lnTo>
                    <a:pt x="349" y="1534"/>
                  </a:lnTo>
                  <a:lnTo>
                    <a:pt x="353" y="1549"/>
                  </a:lnTo>
                  <a:lnTo>
                    <a:pt x="345" y="1566"/>
                  </a:lnTo>
                  <a:lnTo>
                    <a:pt x="325" y="1585"/>
                  </a:lnTo>
                  <a:lnTo>
                    <a:pt x="319" y="1605"/>
                  </a:lnTo>
                  <a:lnTo>
                    <a:pt x="302" y="1590"/>
                  </a:lnTo>
                  <a:lnTo>
                    <a:pt x="280" y="1577"/>
                  </a:lnTo>
                  <a:lnTo>
                    <a:pt x="261" y="1566"/>
                  </a:lnTo>
                  <a:lnTo>
                    <a:pt x="241" y="1553"/>
                  </a:lnTo>
                  <a:lnTo>
                    <a:pt x="224" y="1538"/>
                  </a:lnTo>
                  <a:lnTo>
                    <a:pt x="211" y="1521"/>
                  </a:lnTo>
                  <a:lnTo>
                    <a:pt x="203" y="1499"/>
                  </a:lnTo>
                  <a:lnTo>
                    <a:pt x="203" y="1471"/>
                  </a:lnTo>
                  <a:lnTo>
                    <a:pt x="196" y="1460"/>
                  </a:lnTo>
                  <a:lnTo>
                    <a:pt x="188" y="1450"/>
                  </a:lnTo>
                  <a:lnTo>
                    <a:pt x="179" y="1441"/>
                  </a:lnTo>
                  <a:lnTo>
                    <a:pt x="168" y="1432"/>
                  </a:lnTo>
                  <a:lnTo>
                    <a:pt x="160" y="1424"/>
                  </a:lnTo>
                  <a:lnTo>
                    <a:pt x="149" y="1415"/>
                  </a:lnTo>
                  <a:lnTo>
                    <a:pt x="138" y="1406"/>
                  </a:lnTo>
                  <a:lnTo>
                    <a:pt x="127" y="1400"/>
                  </a:lnTo>
                  <a:lnTo>
                    <a:pt x="125" y="1344"/>
                  </a:lnTo>
                  <a:lnTo>
                    <a:pt x="129" y="1284"/>
                  </a:lnTo>
                  <a:lnTo>
                    <a:pt x="134" y="1223"/>
                  </a:lnTo>
                  <a:lnTo>
                    <a:pt x="134" y="1163"/>
                  </a:lnTo>
                  <a:lnTo>
                    <a:pt x="127" y="1107"/>
                  </a:lnTo>
                  <a:lnTo>
                    <a:pt x="110" y="1055"/>
                  </a:lnTo>
                  <a:lnTo>
                    <a:pt x="76" y="1010"/>
                  </a:lnTo>
                  <a:lnTo>
                    <a:pt x="22" y="974"/>
                  </a:lnTo>
                  <a:lnTo>
                    <a:pt x="0" y="950"/>
                  </a:lnTo>
                  <a:lnTo>
                    <a:pt x="0" y="920"/>
                  </a:lnTo>
                  <a:lnTo>
                    <a:pt x="9" y="885"/>
                  </a:lnTo>
                  <a:lnTo>
                    <a:pt x="17" y="855"/>
                  </a:lnTo>
                  <a:lnTo>
                    <a:pt x="24" y="831"/>
                  </a:lnTo>
                  <a:lnTo>
                    <a:pt x="32" y="808"/>
                  </a:lnTo>
                  <a:lnTo>
                    <a:pt x="41" y="790"/>
                  </a:lnTo>
                  <a:lnTo>
                    <a:pt x="43" y="784"/>
                  </a:lnTo>
                  <a:lnTo>
                    <a:pt x="56" y="784"/>
                  </a:lnTo>
                  <a:lnTo>
                    <a:pt x="69" y="780"/>
                  </a:lnTo>
                  <a:lnTo>
                    <a:pt x="80" y="773"/>
                  </a:lnTo>
                  <a:lnTo>
                    <a:pt x="93" y="762"/>
                  </a:lnTo>
                  <a:lnTo>
                    <a:pt x="104" y="754"/>
                  </a:lnTo>
                  <a:lnTo>
                    <a:pt x="114" y="745"/>
                  </a:lnTo>
                  <a:lnTo>
                    <a:pt x="127" y="739"/>
                  </a:lnTo>
                  <a:lnTo>
                    <a:pt x="140" y="737"/>
                  </a:lnTo>
                  <a:lnTo>
                    <a:pt x="170" y="711"/>
                  </a:lnTo>
                  <a:lnTo>
                    <a:pt x="185" y="681"/>
                  </a:lnTo>
                  <a:lnTo>
                    <a:pt x="192" y="646"/>
                  </a:lnTo>
                  <a:lnTo>
                    <a:pt x="194" y="610"/>
                  </a:lnTo>
                  <a:lnTo>
                    <a:pt x="194" y="575"/>
                  </a:lnTo>
                  <a:lnTo>
                    <a:pt x="200" y="541"/>
                  </a:lnTo>
                  <a:lnTo>
                    <a:pt x="216" y="510"/>
                  </a:lnTo>
                  <a:lnTo>
                    <a:pt x="246" y="487"/>
                  </a:lnTo>
                  <a:lnTo>
                    <a:pt x="276" y="476"/>
                  </a:lnTo>
                  <a:lnTo>
                    <a:pt x="306" y="465"/>
                  </a:lnTo>
                  <a:lnTo>
                    <a:pt x="336" y="450"/>
                  </a:lnTo>
                  <a:lnTo>
                    <a:pt x="364" y="433"/>
                  </a:lnTo>
                  <a:lnTo>
                    <a:pt x="390" y="416"/>
                  </a:lnTo>
                  <a:lnTo>
                    <a:pt x="416" y="394"/>
                  </a:lnTo>
                  <a:lnTo>
                    <a:pt x="437" y="368"/>
                  </a:lnTo>
                  <a:lnTo>
                    <a:pt x="455" y="340"/>
                  </a:lnTo>
                  <a:lnTo>
                    <a:pt x="450" y="205"/>
                  </a:lnTo>
                  <a:lnTo>
                    <a:pt x="446" y="200"/>
                  </a:lnTo>
                  <a:lnTo>
                    <a:pt x="442" y="196"/>
                  </a:lnTo>
                  <a:lnTo>
                    <a:pt x="437" y="192"/>
                  </a:lnTo>
                  <a:lnTo>
                    <a:pt x="437" y="185"/>
                  </a:lnTo>
                  <a:lnTo>
                    <a:pt x="472" y="157"/>
                  </a:lnTo>
                  <a:lnTo>
                    <a:pt x="508" y="129"/>
                  </a:lnTo>
                  <a:lnTo>
                    <a:pt x="543" y="103"/>
                  </a:lnTo>
                  <a:lnTo>
                    <a:pt x="580" y="80"/>
                  </a:lnTo>
                  <a:lnTo>
                    <a:pt x="616" y="58"/>
                  </a:lnTo>
                  <a:lnTo>
                    <a:pt x="653" y="37"/>
                  </a:lnTo>
                  <a:lnTo>
                    <a:pt x="692" y="17"/>
                  </a:lnTo>
                  <a:lnTo>
                    <a:pt x="730" y="0"/>
                  </a:lnTo>
                  <a:lnTo>
                    <a:pt x="741" y="6"/>
                  </a:lnTo>
                  <a:lnTo>
                    <a:pt x="748" y="17"/>
                  </a:lnTo>
                  <a:lnTo>
                    <a:pt x="754" y="30"/>
                  </a:lnTo>
                  <a:lnTo>
                    <a:pt x="767" y="37"/>
                  </a:lnTo>
                  <a:close/>
                </a:path>
              </a:pathLst>
            </a:custGeom>
            <a:solidFill>
              <a:srgbClr val="8CF766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0" name="Freeform 9"/>
            <p:cNvSpPr/>
            <p:nvPr/>
          </p:nvSpPr>
          <p:spPr>
            <a:xfrm>
              <a:off x="1570" y="328"/>
              <a:ext cx="385" cy="620"/>
            </a:xfrm>
            <a:custGeom>
              <a:avLst/>
              <a:gdLst>
                <a:gd name="txL" fmla="*/ 0 w 388"/>
                <a:gd name="txT" fmla="*/ 0 h 620"/>
                <a:gd name="txR" fmla="*/ 388 w 388"/>
                <a:gd name="txB" fmla="*/ 620 h 620"/>
              </a:gdLst>
              <a:ahLst/>
              <a:cxnLst>
                <a:cxn ang="0">
                  <a:pos x="294" y="36"/>
                </a:cxn>
                <a:cxn ang="0">
                  <a:pos x="360" y="127"/>
                </a:cxn>
                <a:cxn ang="0">
                  <a:pos x="358" y="191"/>
                </a:cxn>
                <a:cxn ang="0">
                  <a:pos x="366" y="256"/>
                </a:cxn>
                <a:cxn ang="0">
                  <a:pos x="373" y="318"/>
                </a:cxn>
                <a:cxn ang="0">
                  <a:pos x="366" y="381"/>
                </a:cxn>
                <a:cxn ang="0">
                  <a:pos x="358" y="400"/>
                </a:cxn>
                <a:cxn ang="0">
                  <a:pos x="345" y="415"/>
                </a:cxn>
                <a:cxn ang="0">
                  <a:pos x="330" y="426"/>
                </a:cxn>
                <a:cxn ang="0">
                  <a:pos x="317" y="435"/>
                </a:cxn>
                <a:cxn ang="0">
                  <a:pos x="302" y="443"/>
                </a:cxn>
                <a:cxn ang="0">
                  <a:pos x="285" y="454"/>
                </a:cxn>
                <a:cxn ang="0">
                  <a:pos x="272" y="469"/>
                </a:cxn>
                <a:cxn ang="0">
                  <a:pos x="262" y="486"/>
                </a:cxn>
                <a:cxn ang="0">
                  <a:pos x="257" y="506"/>
                </a:cxn>
                <a:cxn ang="0">
                  <a:pos x="253" y="523"/>
                </a:cxn>
                <a:cxn ang="0">
                  <a:pos x="249" y="542"/>
                </a:cxn>
                <a:cxn ang="0">
                  <a:pos x="242" y="560"/>
                </a:cxn>
                <a:cxn ang="0">
                  <a:pos x="234" y="577"/>
                </a:cxn>
                <a:cxn ang="0">
                  <a:pos x="223" y="592"/>
                </a:cxn>
                <a:cxn ang="0">
                  <a:pos x="210" y="607"/>
                </a:cxn>
                <a:cxn ang="0">
                  <a:pos x="195" y="620"/>
                </a:cxn>
                <a:cxn ang="0">
                  <a:pos x="170" y="609"/>
                </a:cxn>
                <a:cxn ang="0">
                  <a:pos x="146" y="592"/>
                </a:cxn>
                <a:cxn ang="0">
                  <a:pos x="129" y="568"/>
                </a:cxn>
                <a:cxn ang="0">
                  <a:pos x="116" y="542"/>
                </a:cxn>
                <a:cxn ang="0">
                  <a:pos x="105" y="514"/>
                </a:cxn>
                <a:cxn ang="0">
                  <a:pos x="94" y="486"/>
                </a:cxn>
                <a:cxn ang="0">
                  <a:pos x="83" y="456"/>
                </a:cxn>
                <a:cxn ang="0">
                  <a:pos x="71" y="430"/>
                </a:cxn>
                <a:cxn ang="0">
                  <a:pos x="73" y="392"/>
                </a:cxn>
                <a:cxn ang="0">
                  <a:pos x="64" y="357"/>
                </a:cxn>
                <a:cxn ang="0">
                  <a:pos x="54" y="325"/>
                </a:cxn>
                <a:cxn ang="0">
                  <a:pos x="35" y="295"/>
                </a:cxn>
                <a:cxn ang="0">
                  <a:pos x="17" y="265"/>
                </a:cxn>
                <a:cxn ang="0">
                  <a:pos x="4" y="232"/>
                </a:cxn>
                <a:cxn ang="0">
                  <a:pos x="0" y="198"/>
                </a:cxn>
                <a:cxn ang="0">
                  <a:pos x="11" y="159"/>
                </a:cxn>
                <a:cxn ang="0">
                  <a:pos x="30" y="127"/>
                </a:cxn>
                <a:cxn ang="0">
                  <a:pos x="56" y="97"/>
                </a:cxn>
                <a:cxn ang="0">
                  <a:pos x="77" y="69"/>
                </a:cxn>
                <a:cxn ang="0">
                  <a:pos x="107" y="45"/>
                </a:cxn>
                <a:cxn ang="0">
                  <a:pos x="139" y="25"/>
                </a:cxn>
                <a:cxn ang="0">
                  <a:pos x="174" y="10"/>
                </a:cxn>
                <a:cxn ang="0">
                  <a:pos x="206" y="2"/>
                </a:cxn>
                <a:cxn ang="0">
                  <a:pos x="242" y="0"/>
                </a:cxn>
                <a:cxn ang="0">
                  <a:pos x="251" y="15"/>
                </a:cxn>
                <a:cxn ang="0">
                  <a:pos x="266" y="23"/>
                </a:cxn>
                <a:cxn ang="0">
                  <a:pos x="281" y="28"/>
                </a:cxn>
                <a:cxn ang="0">
                  <a:pos x="294" y="36"/>
                </a:cxn>
              </a:cxnLst>
              <a:rect l="txL" t="txT" r="txR" b="txB"/>
              <a:pathLst>
                <a:path w="388" h="620">
                  <a:moveTo>
                    <a:pt x="304" y="36"/>
                  </a:moveTo>
                  <a:lnTo>
                    <a:pt x="375" y="127"/>
                  </a:lnTo>
                  <a:lnTo>
                    <a:pt x="373" y="191"/>
                  </a:lnTo>
                  <a:lnTo>
                    <a:pt x="381" y="256"/>
                  </a:lnTo>
                  <a:lnTo>
                    <a:pt x="388" y="318"/>
                  </a:lnTo>
                  <a:lnTo>
                    <a:pt x="381" y="381"/>
                  </a:lnTo>
                  <a:lnTo>
                    <a:pt x="373" y="400"/>
                  </a:lnTo>
                  <a:lnTo>
                    <a:pt x="360" y="415"/>
                  </a:lnTo>
                  <a:lnTo>
                    <a:pt x="345" y="426"/>
                  </a:lnTo>
                  <a:lnTo>
                    <a:pt x="330" y="435"/>
                  </a:lnTo>
                  <a:lnTo>
                    <a:pt x="312" y="443"/>
                  </a:lnTo>
                  <a:lnTo>
                    <a:pt x="295" y="454"/>
                  </a:lnTo>
                  <a:lnTo>
                    <a:pt x="282" y="469"/>
                  </a:lnTo>
                  <a:lnTo>
                    <a:pt x="272" y="486"/>
                  </a:lnTo>
                  <a:lnTo>
                    <a:pt x="267" y="506"/>
                  </a:lnTo>
                  <a:lnTo>
                    <a:pt x="263" y="523"/>
                  </a:lnTo>
                  <a:lnTo>
                    <a:pt x="259" y="542"/>
                  </a:lnTo>
                  <a:lnTo>
                    <a:pt x="252" y="560"/>
                  </a:lnTo>
                  <a:lnTo>
                    <a:pt x="244" y="577"/>
                  </a:lnTo>
                  <a:lnTo>
                    <a:pt x="233" y="592"/>
                  </a:lnTo>
                  <a:lnTo>
                    <a:pt x="220" y="607"/>
                  </a:lnTo>
                  <a:lnTo>
                    <a:pt x="205" y="620"/>
                  </a:lnTo>
                  <a:lnTo>
                    <a:pt x="175" y="609"/>
                  </a:lnTo>
                  <a:lnTo>
                    <a:pt x="151" y="592"/>
                  </a:lnTo>
                  <a:lnTo>
                    <a:pt x="134" y="568"/>
                  </a:lnTo>
                  <a:lnTo>
                    <a:pt x="121" y="542"/>
                  </a:lnTo>
                  <a:lnTo>
                    <a:pt x="110" y="514"/>
                  </a:lnTo>
                  <a:lnTo>
                    <a:pt x="99" y="486"/>
                  </a:lnTo>
                  <a:lnTo>
                    <a:pt x="88" y="456"/>
                  </a:lnTo>
                  <a:lnTo>
                    <a:pt x="76" y="430"/>
                  </a:lnTo>
                  <a:lnTo>
                    <a:pt x="78" y="392"/>
                  </a:lnTo>
                  <a:lnTo>
                    <a:pt x="69" y="357"/>
                  </a:lnTo>
                  <a:lnTo>
                    <a:pt x="54" y="325"/>
                  </a:lnTo>
                  <a:lnTo>
                    <a:pt x="35" y="295"/>
                  </a:lnTo>
                  <a:lnTo>
                    <a:pt x="17" y="265"/>
                  </a:lnTo>
                  <a:lnTo>
                    <a:pt x="4" y="232"/>
                  </a:lnTo>
                  <a:lnTo>
                    <a:pt x="0" y="198"/>
                  </a:lnTo>
                  <a:lnTo>
                    <a:pt x="11" y="159"/>
                  </a:lnTo>
                  <a:lnTo>
                    <a:pt x="30" y="127"/>
                  </a:lnTo>
                  <a:lnTo>
                    <a:pt x="56" y="97"/>
                  </a:lnTo>
                  <a:lnTo>
                    <a:pt x="82" y="69"/>
                  </a:lnTo>
                  <a:lnTo>
                    <a:pt x="112" y="45"/>
                  </a:lnTo>
                  <a:lnTo>
                    <a:pt x="144" y="25"/>
                  </a:lnTo>
                  <a:lnTo>
                    <a:pt x="179" y="10"/>
                  </a:lnTo>
                  <a:lnTo>
                    <a:pt x="216" y="2"/>
                  </a:lnTo>
                  <a:lnTo>
                    <a:pt x="252" y="0"/>
                  </a:lnTo>
                  <a:lnTo>
                    <a:pt x="261" y="15"/>
                  </a:lnTo>
                  <a:lnTo>
                    <a:pt x="276" y="23"/>
                  </a:lnTo>
                  <a:lnTo>
                    <a:pt x="291" y="28"/>
                  </a:lnTo>
                  <a:lnTo>
                    <a:pt x="30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1" name="Freeform 10"/>
            <p:cNvSpPr/>
            <p:nvPr/>
          </p:nvSpPr>
          <p:spPr>
            <a:xfrm>
              <a:off x="687" y="369"/>
              <a:ext cx="214" cy="243"/>
            </a:xfrm>
            <a:custGeom>
              <a:avLst/>
              <a:gdLst>
                <a:gd name="txL" fmla="*/ 0 w 215"/>
                <a:gd name="txT" fmla="*/ 0 h 243"/>
                <a:gd name="txR" fmla="*/ 215 w 215"/>
                <a:gd name="txB" fmla="*/ 243 h 243"/>
              </a:gdLst>
              <a:ahLst/>
              <a:cxnLst>
                <a:cxn ang="0">
                  <a:pos x="204" y="122"/>
                </a:cxn>
                <a:cxn ang="0">
                  <a:pos x="182" y="146"/>
                </a:cxn>
                <a:cxn ang="0">
                  <a:pos x="157" y="165"/>
                </a:cxn>
                <a:cxn ang="0">
                  <a:pos x="131" y="180"/>
                </a:cxn>
                <a:cxn ang="0">
                  <a:pos x="107" y="193"/>
                </a:cxn>
                <a:cxn ang="0">
                  <a:pos x="82" y="204"/>
                </a:cxn>
                <a:cxn ang="0">
                  <a:pos x="54" y="217"/>
                </a:cxn>
                <a:cxn ang="0">
                  <a:pos x="26" y="228"/>
                </a:cxn>
                <a:cxn ang="0">
                  <a:pos x="0" y="243"/>
                </a:cxn>
                <a:cxn ang="0">
                  <a:pos x="22" y="211"/>
                </a:cxn>
                <a:cxn ang="0">
                  <a:pos x="45" y="180"/>
                </a:cxn>
                <a:cxn ang="0">
                  <a:pos x="69" y="148"/>
                </a:cxn>
                <a:cxn ang="0">
                  <a:pos x="95" y="118"/>
                </a:cxn>
                <a:cxn ang="0">
                  <a:pos x="116" y="88"/>
                </a:cxn>
                <a:cxn ang="0">
                  <a:pos x="144" y="58"/>
                </a:cxn>
                <a:cxn ang="0">
                  <a:pos x="174" y="30"/>
                </a:cxn>
                <a:cxn ang="0">
                  <a:pos x="204" y="0"/>
                </a:cxn>
                <a:cxn ang="0">
                  <a:pos x="206" y="30"/>
                </a:cxn>
                <a:cxn ang="0">
                  <a:pos x="210" y="60"/>
                </a:cxn>
                <a:cxn ang="0">
                  <a:pos x="210" y="92"/>
                </a:cxn>
                <a:cxn ang="0">
                  <a:pos x="204" y="122"/>
                </a:cxn>
              </a:cxnLst>
              <a:rect l="txL" t="txT" r="txR" b="txB"/>
              <a:pathLst>
                <a:path w="215" h="243">
                  <a:moveTo>
                    <a:pt x="209" y="122"/>
                  </a:moveTo>
                  <a:lnTo>
                    <a:pt x="187" y="146"/>
                  </a:lnTo>
                  <a:lnTo>
                    <a:pt x="162" y="165"/>
                  </a:lnTo>
                  <a:lnTo>
                    <a:pt x="136" y="180"/>
                  </a:lnTo>
                  <a:lnTo>
                    <a:pt x="110" y="193"/>
                  </a:lnTo>
                  <a:lnTo>
                    <a:pt x="82" y="204"/>
                  </a:lnTo>
                  <a:lnTo>
                    <a:pt x="54" y="217"/>
                  </a:lnTo>
                  <a:lnTo>
                    <a:pt x="26" y="228"/>
                  </a:lnTo>
                  <a:lnTo>
                    <a:pt x="0" y="243"/>
                  </a:lnTo>
                  <a:lnTo>
                    <a:pt x="22" y="211"/>
                  </a:lnTo>
                  <a:lnTo>
                    <a:pt x="45" y="180"/>
                  </a:lnTo>
                  <a:lnTo>
                    <a:pt x="69" y="148"/>
                  </a:lnTo>
                  <a:lnTo>
                    <a:pt x="95" y="118"/>
                  </a:lnTo>
                  <a:lnTo>
                    <a:pt x="121" y="88"/>
                  </a:lnTo>
                  <a:lnTo>
                    <a:pt x="149" y="58"/>
                  </a:lnTo>
                  <a:lnTo>
                    <a:pt x="179" y="30"/>
                  </a:lnTo>
                  <a:lnTo>
                    <a:pt x="209" y="0"/>
                  </a:lnTo>
                  <a:lnTo>
                    <a:pt x="211" y="30"/>
                  </a:lnTo>
                  <a:lnTo>
                    <a:pt x="215" y="60"/>
                  </a:lnTo>
                  <a:lnTo>
                    <a:pt x="215" y="92"/>
                  </a:lnTo>
                  <a:lnTo>
                    <a:pt x="209" y="122"/>
                  </a:lnTo>
                  <a:close/>
                </a:path>
              </a:pathLst>
            </a:custGeom>
            <a:solidFill>
              <a:srgbClr val="B7F9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2" name="Freeform 11"/>
            <p:cNvSpPr/>
            <p:nvPr/>
          </p:nvSpPr>
          <p:spPr>
            <a:xfrm>
              <a:off x="1607" y="369"/>
              <a:ext cx="310" cy="536"/>
            </a:xfrm>
            <a:custGeom>
              <a:avLst/>
              <a:gdLst>
                <a:gd name="txL" fmla="*/ 0 w 312"/>
                <a:gd name="txT" fmla="*/ 0 h 536"/>
                <a:gd name="txR" fmla="*/ 312 w 312"/>
                <a:gd name="txB" fmla="*/ 536 h 536"/>
              </a:gdLst>
              <a:ahLst/>
              <a:cxnLst>
                <a:cxn ang="0">
                  <a:pos x="287" y="84"/>
                </a:cxn>
                <a:cxn ang="0">
                  <a:pos x="283" y="122"/>
                </a:cxn>
                <a:cxn ang="0">
                  <a:pos x="287" y="165"/>
                </a:cxn>
                <a:cxn ang="0">
                  <a:pos x="293" y="208"/>
                </a:cxn>
                <a:cxn ang="0">
                  <a:pos x="300" y="254"/>
                </a:cxn>
                <a:cxn ang="0">
                  <a:pos x="302" y="295"/>
                </a:cxn>
                <a:cxn ang="0">
                  <a:pos x="291" y="331"/>
                </a:cxn>
                <a:cxn ang="0">
                  <a:pos x="263" y="359"/>
                </a:cxn>
                <a:cxn ang="0">
                  <a:pos x="221" y="379"/>
                </a:cxn>
                <a:cxn ang="0">
                  <a:pos x="206" y="396"/>
                </a:cxn>
                <a:cxn ang="0">
                  <a:pos x="197" y="417"/>
                </a:cxn>
                <a:cxn ang="0">
                  <a:pos x="191" y="439"/>
                </a:cxn>
                <a:cxn ang="0">
                  <a:pos x="184" y="460"/>
                </a:cxn>
                <a:cxn ang="0">
                  <a:pos x="178" y="482"/>
                </a:cxn>
                <a:cxn ang="0">
                  <a:pos x="169" y="504"/>
                </a:cxn>
                <a:cxn ang="0">
                  <a:pos x="156" y="521"/>
                </a:cxn>
                <a:cxn ang="0">
                  <a:pos x="139" y="536"/>
                </a:cxn>
                <a:cxn ang="0">
                  <a:pos x="113" y="501"/>
                </a:cxn>
                <a:cxn ang="0">
                  <a:pos x="94" y="460"/>
                </a:cxn>
                <a:cxn ang="0">
                  <a:pos x="81" y="420"/>
                </a:cxn>
                <a:cxn ang="0">
                  <a:pos x="75" y="376"/>
                </a:cxn>
                <a:cxn ang="0">
                  <a:pos x="64" y="333"/>
                </a:cxn>
                <a:cxn ang="0">
                  <a:pos x="51" y="290"/>
                </a:cxn>
                <a:cxn ang="0">
                  <a:pos x="34" y="249"/>
                </a:cxn>
                <a:cxn ang="0">
                  <a:pos x="11" y="213"/>
                </a:cxn>
                <a:cxn ang="0">
                  <a:pos x="2" y="193"/>
                </a:cxn>
                <a:cxn ang="0">
                  <a:pos x="0" y="174"/>
                </a:cxn>
                <a:cxn ang="0">
                  <a:pos x="4" y="157"/>
                </a:cxn>
                <a:cxn ang="0">
                  <a:pos x="11" y="140"/>
                </a:cxn>
                <a:cxn ang="0">
                  <a:pos x="21" y="124"/>
                </a:cxn>
                <a:cxn ang="0">
                  <a:pos x="34" y="107"/>
                </a:cxn>
                <a:cxn ang="0">
                  <a:pos x="45" y="92"/>
                </a:cxn>
                <a:cxn ang="0">
                  <a:pos x="58" y="77"/>
                </a:cxn>
                <a:cxn ang="0">
                  <a:pos x="75" y="64"/>
                </a:cxn>
                <a:cxn ang="0">
                  <a:pos x="87" y="49"/>
                </a:cxn>
                <a:cxn ang="0">
                  <a:pos x="102" y="36"/>
                </a:cxn>
                <a:cxn ang="0">
                  <a:pos x="122" y="23"/>
                </a:cxn>
                <a:cxn ang="0">
                  <a:pos x="139" y="12"/>
                </a:cxn>
                <a:cxn ang="0">
                  <a:pos x="158" y="4"/>
                </a:cxn>
                <a:cxn ang="0">
                  <a:pos x="180" y="0"/>
                </a:cxn>
                <a:cxn ang="0">
                  <a:pos x="202" y="0"/>
                </a:cxn>
                <a:cxn ang="0">
                  <a:pos x="214" y="6"/>
                </a:cxn>
                <a:cxn ang="0">
                  <a:pos x="227" y="15"/>
                </a:cxn>
                <a:cxn ang="0">
                  <a:pos x="235" y="25"/>
                </a:cxn>
                <a:cxn ang="0">
                  <a:pos x="246" y="36"/>
                </a:cxn>
                <a:cxn ang="0">
                  <a:pos x="257" y="47"/>
                </a:cxn>
                <a:cxn ang="0">
                  <a:pos x="268" y="60"/>
                </a:cxn>
                <a:cxn ang="0">
                  <a:pos x="276" y="73"/>
                </a:cxn>
                <a:cxn ang="0">
                  <a:pos x="287" y="84"/>
                </a:cxn>
              </a:cxnLst>
              <a:rect l="txL" t="txT" r="txR" b="txB"/>
              <a:pathLst>
                <a:path w="312" h="536">
                  <a:moveTo>
                    <a:pt x="297" y="84"/>
                  </a:moveTo>
                  <a:lnTo>
                    <a:pt x="293" y="122"/>
                  </a:lnTo>
                  <a:lnTo>
                    <a:pt x="297" y="165"/>
                  </a:lnTo>
                  <a:lnTo>
                    <a:pt x="303" y="208"/>
                  </a:lnTo>
                  <a:lnTo>
                    <a:pt x="310" y="254"/>
                  </a:lnTo>
                  <a:lnTo>
                    <a:pt x="312" y="295"/>
                  </a:lnTo>
                  <a:lnTo>
                    <a:pt x="301" y="331"/>
                  </a:lnTo>
                  <a:lnTo>
                    <a:pt x="273" y="359"/>
                  </a:lnTo>
                  <a:lnTo>
                    <a:pt x="226" y="379"/>
                  </a:lnTo>
                  <a:lnTo>
                    <a:pt x="211" y="396"/>
                  </a:lnTo>
                  <a:lnTo>
                    <a:pt x="202" y="417"/>
                  </a:lnTo>
                  <a:lnTo>
                    <a:pt x="196" y="439"/>
                  </a:lnTo>
                  <a:lnTo>
                    <a:pt x="189" y="460"/>
                  </a:lnTo>
                  <a:lnTo>
                    <a:pt x="183" y="482"/>
                  </a:lnTo>
                  <a:lnTo>
                    <a:pt x="174" y="504"/>
                  </a:lnTo>
                  <a:lnTo>
                    <a:pt x="161" y="521"/>
                  </a:lnTo>
                  <a:lnTo>
                    <a:pt x="144" y="536"/>
                  </a:lnTo>
                  <a:lnTo>
                    <a:pt x="118" y="501"/>
                  </a:lnTo>
                  <a:lnTo>
                    <a:pt x="99" y="460"/>
                  </a:lnTo>
                  <a:lnTo>
                    <a:pt x="86" y="420"/>
                  </a:lnTo>
                  <a:lnTo>
                    <a:pt x="75" y="376"/>
                  </a:lnTo>
                  <a:lnTo>
                    <a:pt x="64" y="333"/>
                  </a:lnTo>
                  <a:lnTo>
                    <a:pt x="51" y="290"/>
                  </a:lnTo>
                  <a:lnTo>
                    <a:pt x="34" y="249"/>
                  </a:lnTo>
                  <a:lnTo>
                    <a:pt x="11" y="213"/>
                  </a:lnTo>
                  <a:lnTo>
                    <a:pt x="2" y="193"/>
                  </a:lnTo>
                  <a:lnTo>
                    <a:pt x="0" y="174"/>
                  </a:lnTo>
                  <a:lnTo>
                    <a:pt x="4" y="157"/>
                  </a:lnTo>
                  <a:lnTo>
                    <a:pt x="11" y="140"/>
                  </a:lnTo>
                  <a:lnTo>
                    <a:pt x="21" y="124"/>
                  </a:lnTo>
                  <a:lnTo>
                    <a:pt x="34" y="107"/>
                  </a:lnTo>
                  <a:lnTo>
                    <a:pt x="45" y="92"/>
                  </a:lnTo>
                  <a:lnTo>
                    <a:pt x="58" y="77"/>
                  </a:lnTo>
                  <a:lnTo>
                    <a:pt x="75" y="64"/>
                  </a:lnTo>
                  <a:lnTo>
                    <a:pt x="92" y="49"/>
                  </a:lnTo>
                  <a:lnTo>
                    <a:pt x="107" y="36"/>
                  </a:lnTo>
                  <a:lnTo>
                    <a:pt x="127" y="23"/>
                  </a:lnTo>
                  <a:lnTo>
                    <a:pt x="144" y="12"/>
                  </a:lnTo>
                  <a:lnTo>
                    <a:pt x="163" y="4"/>
                  </a:lnTo>
                  <a:lnTo>
                    <a:pt x="185" y="0"/>
                  </a:lnTo>
                  <a:lnTo>
                    <a:pt x="207" y="0"/>
                  </a:lnTo>
                  <a:lnTo>
                    <a:pt x="219" y="6"/>
                  </a:lnTo>
                  <a:lnTo>
                    <a:pt x="232" y="15"/>
                  </a:lnTo>
                  <a:lnTo>
                    <a:pt x="245" y="25"/>
                  </a:lnTo>
                  <a:lnTo>
                    <a:pt x="256" y="36"/>
                  </a:lnTo>
                  <a:lnTo>
                    <a:pt x="267" y="47"/>
                  </a:lnTo>
                  <a:lnTo>
                    <a:pt x="278" y="60"/>
                  </a:lnTo>
                  <a:lnTo>
                    <a:pt x="286" y="73"/>
                  </a:lnTo>
                  <a:lnTo>
                    <a:pt x="297" y="84"/>
                  </a:lnTo>
                  <a:close/>
                </a:path>
              </a:pathLst>
            </a:custGeom>
            <a:solidFill>
              <a:srgbClr val="8CF766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3" name="Freeform 12"/>
            <p:cNvSpPr/>
            <p:nvPr/>
          </p:nvSpPr>
          <p:spPr>
            <a:xfrm>
              <a:off x="3177" y="547"/>
              <a:ext cx="338" cy="351"/>
            </a:xfrm>
            <a:custGeom>
              <a:avLst/>
              <a:gdLst>
                <a:gd name="txL" fmla="*/ 0 w 340"/>
                <a:gd name="txT" fmla="*/ 0 h 351"/>
                <a:gd name="txR" fmla="*/ 340 w 340"/>
                <a:gd name="txB" fmla="*/ 351 h 351"/>
              </a:gdLst>
              <a:ahLst/>
              <a:cxnLst>
                <a:cxn ang="0">
                  <a:pos x="279" y="37"/>
                </a:cxn>
                <a:cxn ang="0">
                  <a:pos x="300" y="71"/>
                </a:cxn>
                <a:cxn ang="0">
                  <a:pos x="309" y="110"/>
                </a:cxn>
                <a:cxn ang="0">
                  <a:pos x="315" y="149"/>
                </a:cxn>
                <a:cxn ang="0">
                  <a:pos x="330" y="183"/>
                </a:cxn>
                <a:cxn ang="0">
                  <a:pos x="328" y="201"/>
                </a:cxn>
                <a:cxn ang="0">
                  <a:pos x="322" y="211"/>
                </a:cxn>
                <a:cxn ang="0">
                  <a:pos x="311" y="222"/>
                </a:cxn>
                <a:cxn ang="0">
                  <a:pos x="298" y="231"/>
                </a:cxn>
                <a:cxn ang="0">
                  <a:pos x="261" y="239"/>
                </a:cxn>
                <a:cxn ang="0">
                  <a:pos x="234" y="257"/>
                </a:cxn>
                <a:cxn ang="0">
                  <a:pos x="204" y="280"/>
                </a:cxn>
                <a:cxn ang="0">
                  <a:pos x="176" y="304"/>
                </a:cxn>
                <a:cxn ang="0">
                  <a:pos x="146" y="328"/>
                </a:cxn>
                <a:cxn ang="0">
                  <a:pos x="116" y="345"/>
                </a:cxn>
                <a:cxn ang="0">
                  <a:pos x="85" y="351"/>
                </a:cxn>
                <a:cxn ang="0">
                  <a:pos x="45" y="347"/>
                </a:cxn>
                <a:cxn ang="0">
                  <a:pos x="19" y="313"/>
                </a:cxn>
                <a:cxn ang="0">
                  <a:pos x="4" y="276"/>
                </a:cxn>
                <a:cxn ang="0">
                  <a:pos x="0" y="235"/>
                </a:cxn>
                <a:cxn ang="0">
                  <a:pos x="4" y="192"/>
                </a:cxn>
                <a:cxn ang="0">
                  <a:pos x="11" y="179"/>
                </a:cxn>
                <a:cxn ang="0">
                  <a:pos x="19" y="166"/>
                </a:cxn>
                <a:cxn ang="0">
                  <a:pos x="26" y="153"/>
                </a:cxn>
                <a:cxn ang="0">
                  <a:pos x="37" y="140"/>
                </a:cxn>
                <a:cxn ang="0">
                  <a:pos x="45" y="127"/>
                </a:cxn>
                <a:cxn ang="0">
                  <a:pos x="56" y="117"/>
                </a:cxn>
                <a:cxn ang="0">
                  <a:pos x="67" y="104"/>
                </a:cxn>
                <a:cxn ang="0">
                  <a:pos x="80" y="93"/>
                </a:cxn>
                <a:cxn ang="0">
                  <a:pos x="88" y="99"/>
                </a:cxn>
                <a:cxn ang="0">
                  <a:pos x="98" y="108"/>
                </a:cxn>
                <a:cxn ang="0">
                  <a:pos x="109" y="117"/>
                </a:cxn>
                <a:cxn ang="0">
                  <a:pos x="122" y="125"/>
                </a:cxn>
                <a:cxn ang="0">
                  <a:pos x="126" y="112"/>
                </a:cxn>
                <a:cxn ang="0">
                  <a:pos x="124" y="99"/>
                </a:cxn>
                <a:cxn ang="0">
                  <a:pos x="118" y="86"/>
                </a:cxn>
                <a:cxn ang="0">
                  <a:pos x="109" y="74"/>
                </a:cxn>
                <a:cxn ang="0">
                  <a:pos x="103" y="63"/>
                </a:cxn>
                <a:cxn ang="0">
                  <a:pos x="101" y="50"/>
                </a:cxn>
                <a:cxn ang="0">
                  <a:pos x="107" y="37"/>
                </a:cxn>
                <a:cxn ang="0">
                  <a:pos x="122" y="24"/>
                </a:cxn>
                <a:cxn ang="0">
                  <a:pos x="139" y="13"/>
                </a:cxn>
                <a:cxn ang="0">
                  <a:pos x="159" y="7"/>
                </a:cxn>
                <a:cxn ang="0">
                  <a:pos x="182" y="2"/>
                </a:cxn>
                <a:cxn ang="0">
                  <a:pos x="204" y="0"/>
                </a:cxn>
                <a:cxn ang="0">
                  <a:pos x="228" y="5"/>
                </a:cxn>
                <a:cxn ang="0">
                  <a:pos x="249" y="11"/>
                </a:cxn>
                <a:cxn ang="0">
                  <a:pos x="264" y="22"/>
                </a:cxn>
                <a:cxn ang="0">
                  <a:pos x="279" y="37"/>
                </a:cxn>
              </a:cxnLst>
              <a:rect l="txL" t="txT" r="txR" b="txB"/>
              <a:pathLst>
                <a:path w="340" h="351">
                  <a:moveTo>
                    <a:pt x="289" y="37"/>
                  </a:moveTo>
                  <a:lnTo>
                    <a:pt x="310" y="71"/>
                  </a:lnTo>
                  <a:lnTo>
                    <a:pt x="319" y="110"/>
                  </a:lnTo>
                  <a:lnTo>
                    <a:pt x="325" y="149"/>
                  </a:lnTo>
                  <a:lnTo>
                    <a:pt x="340" y="183"/>
                  </a:lnTo>
                  <a:lnTo>
                    <a:pt x="338" y="201"/>
                  </a:lnTo>
                  <a:lnTo>
                    <a:pt x="332" y="211"/>
                  </a:lnTo>
                  <a:lnTo>
                    <a:pt x="321" y="222"/>
                  </a:lnTo>
                  <a:lnTo>
                    <a:pt x="308" y="231"/>
                  </a:lnTo>
                  <a:lnTo>
                    <a:pt x="271" y="239"/>
                  </a:lnTo>
                  <a:lnTo>
                    <a:pt x="239" y="257"/>
                  </a:lnTo>
                  <a:lnTo>
                    <a:pt x="209" y="280"/>
                  </a:lnTo>
                  <a:lnTo>
                    <a:pt x="181" y="304"/>
                  </a:lnTo>
                  <a:lnTo>
                    <a:pt x="151" y="328"/>
                  </a:lnTo>
                  <a:lnTo>
                    <a:pt x="121" y="345"/>
                  </a:lnTo>
                  <a:lnTo>
                    <a:pt x="86" y="351"/>
                  </a:lnTo>
                  <a:lnTo>
                    <a:pt x="45" y="347"/>
                  </a:lnTo>
                  <a:lnTo>
                    <a:pt x="19" y="313"/>
                  </a:lnTo>
                  <a:lnTo>
                    <a:pt x="4" y="276"/>
                  </a:lnTo>
                  <a:lnTo>
                    <a:pt x="0" y="235"/>
                  </a:lnTo>
                  <a:lnTo>
                    <a:pt x="4" y="192"/>
                  </a:lnTo>
                  <a:lnTo>
                    <a:pt x="11" y="179"/>
                  </a:lnTo>
                  <a:lnTo>
                    <a:pt x="19" y="166"/>
                  </a:lnTo>
                  <a:lnTo>
                    <a:pt x="26" y="153"/>
                  </a:lnTo>
                  <a:lnTo>
                    <a:pt x="37" y="140"/>
                  </a:lnTo>
                  <a:lnTo>
                    <a:pt x="45" y="127"/>
                  </a:lnTo>
                  <a:lnTo>
                    <a:pt x="56" y="117"/>
                  </a:lnTo>
                  <a:lnTo>
                    <a:pt x="67" y="104"/>
                  </a:lnTo>
                  <a:lnTo>
                    <a:pt x="80" y="93"/>
                  </a:lnTo>
                  <a:lnTo>
                    <a:pt x="93" y="99"/>
                  </a:lnTo>
                  <a:lnTo>
                    <a:pt x="103" y="108"/>
                  </a:lnTo>
                  <a:lnTo>
                    <a:pt x="114" y="117"/>
                  </a:lnTo>
                  <a:lnTo>
                    <a:pt x="127" y="125"/>
                  </a:lnTo>
                  <a:lnTo>
                    <a:pt x="131" y="112"/>
                  </a:lnTo>
                  <a:lnTo>
                    <a:pt x="129" y="99"/>
                  </a:lnTo>
                  <a:lnTo>
                    <a:pt x="123" y="86"/>
                  </a:lnTo>
                  <a:lnTo>
                    <a:pt x="114" y="74"/>
                  </a:lnTo>
                  <a:lnTo>
                    <a:pt x="108" y="63"/>
                  </a:lnTo>
                  <a:lnTo>
                    <a:pt x="106" y="50"/>
                  </a:lnTo>
                  <a:lnTo>
                    <a:pt x="112" y="37"/>
                  </a:lnTo>
                  <a:lnTo>
                    <a:pt x="127" y="24"/>
                  </a:lnTo>
                  <a:lnTo>
                    <a:pt x="144" y="13"/>
                  </a:lnTo>
                  <a:lnTo>
                    <a:pt x="164" y="7"/>
                  </a:lnTo>
                  <a:lnTo>
                    <a:pt x="187" y="2"/>
                  </a:lnTo>
                  <a:lnTo>
                    <a:pt x="209" y="0"/>
                  </a:lnTo>
                  <a:lnTo>
                    <a:pt x="233" y="5"/>
                  </a:lnTo>
                  <a:lnTo>
                    <a:pt x="254" y="11"/>
                  </a:lnTo>
                  <a:lnTo>
                    <a:pt x="274" y="22"/>
                  </a:lnTo>
                  <a:lnTo>
                    <a:pt x="289" y="3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4" name="Freeform 13"/>
            <p:cNvSpPr/>
            <p:nvPr/>
          </p:nvSpPr>
          <p:spPr>
            <a:xfrm>
              <a:off x="2421" y="562"/>
              <a:ext cx="141" cy="285"/>
            </a:xfrm>
            <a:custGeom>
              <a:avLst/>
              <a:gdLst>
                <a:gd name="txL" fmla="*/ 0 w 142"/>
                <a:gd name="txT" fmla="*/ 0 h 285"/>
                <a:gd name="txR" fmla="*/ 142 w 142"/>
                <a:gd name="txB" fmla="*/ 285 h 285"/>
              </a:gdLst>
              <a:ahLst/>
              <a:cxnLst>
                <a:cxn ang="0">
                  <a:pos x="137" y="22"/>
                </a:cxn>
                <a:cxn ang="0">
                  <a:pos x="135" y="56"/>
                </a:cxn>
                <a:cxn ang="0">
                  <a:pos x="124" y="87"/>
                </a:cxn>
                <a:cxn ang="0">
                  <a:pos x="109" y="112"/>
                </a:cxn>
                <a:cxn ang="0">
                  <a:pos x="94" y="140"/>
                </a:cxn>
                <a:cxn ang="0">
                  <a:pos x="90" y="177"/>
                </a:cxn>
                <a:cxn ang="0">
                  <a:pos x="88" y="214"/>
                </a:cxn>
                <a:cxn ang="0">
                  <a:pos x="83" y="250"/>
                </a:cxn>
                <a:cxn ang="0">
                  <a:pos x="75" y="285"/>
                </a:cxn>
                <a:cxn ang="0">
                  <a:pos x="60" y="267"/>
                </a:cxn>
                <a:cxn ang="0">
                  <a:pos x="50" y="246"/>
                </a:cxn>
                <a:cxn ang="0">
                  <a:pos x="41" y="222"/>
                </a:cxn>
                <a:cxn ang="0">
                  <a:pos x="34" y="196"/>
                </a:cxn>
                <a:cxn ang="0">
                  <a:pos x="28" y="171"/>
                </a:cxn>
                <a:cxn ang="0">
                  <a:pos x="22" y="145"/>
                </a:cxn>
                <a:cxn ang="0">
                  <a:pos x="13" y="119"/>
                </a:cxn>
                <a:cxn ang="0">
                  <a:pos x="0" y="97"/>
                </a:cxn>
                <a:cxn ang="0">
                  <a:pos x="2" y="74"/>
                </a:cxn>
                <a:cxn ang="0">
                  <a:pos x="9" y="50"/>
                </a:cxn>
                <a:cxn ang="0">
                  <a:pos x="22" y="28"/>
                </a:cxn>
                <a:cxn ang="0">
                  <a:pos x="41" y="15"/>
                </a:cxn>
                <a:cxn ang="0">
                  <a:pos x="54" y="13"/>
                </a:cxn>
                <a:cxn ang="0">
                  <a:pos x="67" y="9"/>
                </a:cxn>
                <a:cxn ang="0">
                  <a:pos x="75" y="5"/>
                </a:cxn>
                <a:cxn ang="0">
                  <a:pos x="90" y="3"/>
                </a:cxn>
                <a:cxn ang="0">
                  <a:pos x="103" y="0"/>
                </a:cxn>
                <a:cxn ang="0">
                  <a:pos x="116" y="3"/>
                </a:cxn>
                <a:cxn ang="0">
                  <a:pos x="129" y="9"/>
                </a:cxn>
                <a:cxn ang="0">
                  <a:pos x="137" y="22"/>
                </a:cxn>
              </a:cxnLst>
              <a:rect l="txL" t="txT" r="txR" b="txB"/>
              <a:pathLst>
                <a:path w="142" h="285">
                  <a:moveTo>
                    <a:pt x="142" y="22"/>
                  </a:moveTo>
                  <a:lnTo>
                    <a:pt x="140" y="56"/>
                  </a:lnTo>
                  <a:lnTo>
                    <a:pt x="129" y="87"/>
                  </a:lnTo>
                  <a:lnTo>
                    <a:pt x="114" y="112"/>
                  </a:lnTo>
                  <a:lnTo>
                    <a:pt x="99" y="140"/>
                  </a:lnTo>
                  <a:lnTo>
                    <a:pt x="95" y="177"/>
                  </a:lnTo>
                  <a:lnTo>
                    <a:pt x="93" y="214"/>
                  </a:lnTo>
                  <a:lnTo>
                    <a:pt x="88" y="250"/>
                  </a:lnTo>
                  <a:lnTo>
                    <a:pt x="80" y="285"/>
                  </a:lnTo>
                  <a:lnTo>
                    <a:pt x="60" y="267"/>
                  </a:lnTo>
                  <a:lnTo>
                    <a:pt x="50" y="246"/>
                  </a:lnTo>
                  <a:lnTo>
                    <a:pt x="41" y="222"/>
                  </a:lnTo>
                  <a:lnTo>
                    <a:pt x="34" y="196"/>
                  </a:lnTo>
                  <a:lnTo>
                    <a:pt x="28" y="171"/>
                  </a:lnTo>
                  <a:lnTo>
                    <a:pt x="22" y="145"/>
                  </a:lnTo>
                  <a:lnTo>
                    <a:pt x="13" y="119"/>
                  </a:lnTo>
                  <a:lnTo>
                    <a:pt x="0" y="97"/>
                  </a:lnTo>
                  <a:lnTo>
                    <a:pt x="2" y="74"/>
                  </a:lnTo>
                  <a:lnTo>
                    <a:pt x="9" y="50"/>
                  </a:lnTo>
                  <a:lnTo>
                    <a:pt x="22" y="28"/>
                  </a:lnTo>
                  <a:lnTo>
                    <a:pt x="41" y="15"/>
                  </a:lnTo>
                  <a:lnTo>
                    <a:pt x="54" y="13"/>
                  </a:lnTo>
                  <a:lnTo>
                    <a:pt x="67" y="9"/>
                  </a:lnTo>
                  <a:lnTo>
                    <a:pt x="80" y="5"/>
                  </a:lnTo>
                  <a:lnTo>
                    <a:pt x="95" y="3"/>
                  </a:lnTo>
                  <a:lnTo>
                    <a:pt x="108" y="0"/>
                  </a:lnTo>
                  <a:lnTo>
                    <a:pt x="121" y="3"/>
                  </a:lnTo>
                  <a:lnTo>
                    <a:pt x="134" y="9"/>
                  </a:lnTo>
                  <a:lnTo>
                    <a:pt x="142" y="22"/>
                  </a:lnTo>
                  <a:close/>
                </a:path>
              </a:pathLst>
            </a:custGeom>
            <a:solidFill>
              <a:srgbClr val="8CF766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5" name="Freeform 14"/>
            <p:cNvSpPr/>
            <p:nvPr/>
          </p:nvSpPr>
          <p:spPr>
            <a:xfrm>
              <a:off x="1994" y="584"/>
              <a:ext cx="122" cy="146"/>
            </a:xfrm>
            <a:custGeom>
              <a:avLst/>
              <a:gdLst>
                <a:gd name="txL" fmla="*/ 0 w 123"/>
                <a:gd name="txT" fmla="*/ 0 h 146"/>
                <a:gd name="txR" fmla="*/ 123 w 123"/>
                <a:gd name="txB" fmla="*/ 146 h 146"/>
              </a:gdLst>
              <a:ahLst/>
              <a:cxnLst>
                <a:cxn ang="0">
                  <a:pos x="118" y="56"/>
                </a:cxn>
                <a:cxn ang="0">
                  <a:pos x="112" y="84"/>
                </a:cxn>
                <a:cxn ang="0">
                  <a:pos x="97" y="108"/>
                </a:cxn>
                <a:cxn ang="0">
                  <a:pos x="77" y="129"/>
                </a:cxn>
                <a:cxn ang="0">
                  <a:pos x="61" y="146"/>
                </a:cxn>
                <a:cxn ang="0">
                  <a:pos x="41" y="146"/>
                </a:cxn>
                <a:cxn ang="0">
                  <a:pos x="26" y="136"/>
                </a:cxn>
                <a:cxn ang="0">
                  <a:pos x="13" y="123"/>
                </a:cxn>
                <a:cxn ang="0">
                  <a:pos x="0" y="108"/>
                </a:cxn>
                <a:cxn ang="0">
                  <a:pos x="3" y="90"/>
                </a:cxn>
                <a:cxn ang="0">
                  <a:pos x="7" y="73"/>
                </a:cxn>
                <a:cxn ang="0">
                  <a:pos x="16" y="60"/>
                </a:cxn>
                <a:cxn ang="0">
                  <a:pos x="26" y="47"/>
                </a:cxn>
                <a:cxn ang="0">
                  <a:pos x="39" y="34"/>
                </a:cxn>
                <a:cxn ang="0">
                  <a:pos x="52" y="21"/>
                </a:cxn>
                <a:cxn ang="0">
                  <a:pos x="61" y="11"/>
                </a:cxn>
                <a:cxn ang="0">
                  <a:pos x="75" y="0"/>
                </a:cxn>
                <a:cxn ang="0">
                  <a:pos x="95" y="6"/>
                </a:cxn>
                <a:cxn ang="0">
                  <a:pos x="105" y="21"/>
                </a:cxn>
                <a:cxn ang="0">
                  <a:pos x="112" y="39"/>
                </a:cxn>
                <a:cxn ang="0">
                  <a:pos x="118" y="56"/>
                </a:cxn>
              </a:cxnLst>
              <a:rect l="txL" t="txT" r="txR" b="txB"/>
              <a:pathLst>
                <a:path w="123" h="146">
                  <a:moveTo>
                    <a:pt x="123" y="56"/>
                  </a:moveTo>
                  <a:lnTo>
                    <a:pt x="117" y="84"/>
                  </a:lnTo>
                  <a:lnTo>
                    <a:pt x="102" y="108"/>
                  </a:lnTo>
                  <a:lnTo>
                    <a:pt x="82" y="129"/>
                  </a:lnTo>
                  <a:lnTo>
                    <a:pt x="61" y="146"/>
                  </a:lnTo>
                  <a:lnTo>
                    <a:pt x="41" y="146"/>
                  </a:lnTo>
                  <a:lnTo>
                    <a:pt x="26" y="136"/>
                  </a:lnTo>
                  <a:lnTo>
                    <a:pt x="13" y="123"/>
                  </a:lnTo>
                  <a:lnTo>
                    <a:pt x="0" y="108"/>
                  </a:lnTo>
                  <a:lnTo>
                    <a:pt x="3" y="90"/>
                  </a:lnTo>
                  <a:lnTo>
                    <a:pt x="7" y="73"/>
                  </a:lnTo>
                  <a:lnTo>
                    <a:pt x="16" y="60"/>
                  </a:lnTo>
                  <a:lnTo>
                    <a:pt x="26" y="47"/>
                  </a:lnTo>
                  <a:lnTo>
                    <a:pt x="39" y="34"/>
                  </a:lnTo>
                  <a:lnTo>
                    <a:pt x="52" y="21"/>
                  </a:lnTo>
                  <a:lnTo>
                    <a:pt x="65" y="11"/>
                  </a:lnTo>
                  <a:lnTo>
                    <a:pt x="80" y="0"/>
                  </a:lnTo>
                  <a:lnTo>
                    <a:pt x="100" y="6"/>
                  </a:lnTo>
                  <a:lnTo>
                    <a:pt x="110" y="21"/>
                  </a:lnTo>
                  <a:lnTo>
                    <a:pt x="117" y="39"/>
                  </a:lnTo>
                  <a:lnTo>
                    <a:pt x="12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6" name="Freeform 15"/>
            <p:cNvSpPr/>
            <p:nvPr/>
          </p:nvSpPr>
          <p:spPr>
            <a:xfrm>
              <a:off x="2022" y="629"/>
              <a:ext cx="67" cy="71"/>
            </a:xfrm>
            <a:custGeom>
              <a:avLst/>
              <a:gdLst>
                <a:gd name="txL" fmla="*/ 0 w 67"/>
                <a:gd name="txT" fmla="*/ 0 h 71"/>
                <a:gd name="txR" fmla="*/ 67 w 67"/>
                <a:gd name="txB" fmla="*/ 71 h 71"/>
              </a:gdLst>
              <a:ahLst/>
              <a:cxnLst>
                <a:cxn ang="0">
                  <a:pos x="67" y="9"/>
                </a:cxn>
                <a:cxn ang="0">
                  <a:pos x="63" y="26"/>
                </a:cxn>
                <a:cxn ang="0">
                  <a:pos x="54" y="43"/>
                </a:cxn>
                <a:cxn ang="0">
                  <a:pos x="39" y="56"/>
                </a:cxn>
                <a:cxn ang="0">
                  <a:pos x="26" y="71"/>
                </a:cxn>
                <a:cxn ang="0">
                  <a:pos x="20" y="69"/>
                </a:cxn>
                <a:cxn ang="0">
                  <a:pos x="13" y="63"/>
                </a:cxn>
                <a:cxn ang="0">
                  <a:pos x="7" y="58"/>
                </a:cxn>
                <a:cxn ang="0">
                  <a:pos x="0" y="52"/>
                </a:cxn>
                <a:cxn ang="0">
                  <a:pos x="5" y="41"/>
                </a:cxn>
                <a:cxn ang="0">
                  <a:pos x="11" y="30"/>
                </a:cxn>
                <a:cxn ang="0">
                  <a:pos x="20" y="20"/>
                </a:cxn>
                <a:cxn ang="0">
                  <a:pos x="28" y="11"/>
                </a:cxn>
                <a:cxn ang="0">
                  <a:pos x="39" y="4"/>
                </a:cxn>
                <a:cxn ang="0">
                  <a:pos x="50" y="0"/>
                </a:cxn>
                <a:cxn ang="0">
                  <a:pos x="59" y="2"/>
                </a:cxn>
                <a:cxn ang="0">
                  <a:pos x="67" y="9"/>
                </a:cxn>
              </a:cxnLst>
              <a:rect l="txL" t="txT" r="txR" b="txB"/>
              <a:pathLst>
                <a:path w="67" h="71">
                  <a:moveTo>
                    <a:pt x="67" y="9"/>
                  </a:moveTo>
                  <a:lnTo>
                    <a:pt x="63" y="26"/>
                  </a:lnTo>
                  <a:lnTo>
                    <a:pt x="54" y="43"/>
                  </a:lnTo>
                  <a:lnTo>
                    <a:pt x="39" y="56"/>
                  </a:lnTo>
                  <a:lnTo>
                    <a:pt x="26" y="71"/>
                  </a:lnTo>
                  <a:lnTo>
                    <a:pt x="20" y="69"/>
                  </a:lnTo>
                  <a:lnTo>
                    <a:pt x="13" y="63"/>
                  </a:lnTo>
                  <a:lnTo>
                    <a:pt x="7" y="58"/>
                  </a:lnTo>
                  <a:lnTo>
                    <a:pt x="0" y="52"/>
                  </a:lnTo>
                  <a:lnTo>
                    <a:pt x="5" y="41"/>
                  </a:lnTo>
                  <a:lnTo>
                    <a:pt x="11" y="30"/>
                  </a:lnTo>
                  <a:lnTo>
                    <a:pt x="20" y="20"/>
                  </a:lnTo>
                  <a:lnTo>
                    <a:pt x="28" y="11"/>
                  </a:lnTo>
                  <a:lnTo>
                    <a:pt x="39" y="4"/>
                  </a:lnTo>
                  <a:lnTo>
                    <a:pt x="50" y="0"/>
                  </a:lnTo>
                  <a:lnTo>
                    <a:pt x="59" y="2"/>
                  </a:lnTo>
                  <a:lnTo>
                    <a:pt x="67" y="9"/>
                  </a:lnTo>
                  <a:close/>
                </a:path>
              </a:pathLst>
            </a:custGeom>
            <a:solidFill>
              <a:srgbClr val="8CF766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7" name="Freeform 16"/>
            <p:cNvSpPr/>
            <p:nvPr/>
          </p:nvSpPr>
          <p:spPr>
            <a:xfrm>
              <a:off x="553" y="672"/>
              <a:ext cx="94" cy="209"/>
            </a:xfrm>
            <a:custGeom>
              <a:avLst/>
              <a:gdLst>
                <a:gd name="txL" fmla="*/ 0 w 95"/>
                <a:gd name="txT" fmla="*/ 0 h 209"/>
                <a:gd name="txR" fmla="*/ 95 w 95"/>
                <a:gd name="txB" fmla="*/ 209 h 209"/>
              </a:gdLst>
              <a:ahLst/>
              <a:cxnLst>
                <a:cxn ang="0">
                  <a:pos x="58" y="175"/>
                </a:cxn>
                <a:cxn ang="0">
                  <a:pos x="46" y="179"/>
                </a:cxn>
                <a:cxn ang="0">
                  <a:pos x="31" y="188"/>
                </a:cxn>
                <a:cxn ang="0">
                  <a:pos x="16" y="196"/>
                </a:cxn>
                <a:cxn ang="0">
                  <a:pos x="0" y="209"/>
                </a:cxn>
                <a:cxn ang="0">
                  <a:pos x="7" y="190"/>
                </a:cxn>
                <a:cxn ang="0">
                  <a:pos x="13" y="168"/>
                </a:cxn>
                <a:cxn ang="0">
                  <a:pos x="22" y="149"/>
                </a:cxn>
                <a:cxn ang="0">
                  <a:pos x="31" y="127"/>
                </a:cxn>
                <a:cxn ang="0">
                  <a:pos x="41" y="106"/>
                </a:cxn>
                <a:cxn ang="0">
                  <a:pos x="47" y="84"/>
                </a:cxn>
                <a:cxn ang="0">
                  <a:pos x="56" y="65"/>
                </a:cxn>
                <a:cxn ang="0">
                  <a:pos x="67" y="43"/>
                </a:cxn>
                <a:cxn ang="0">
                  <a:pos x="90" y="0"/>
                </a:cxn>
                <a:cxn ang="0">
                  <a:pos x="86" y="43"/>
                </a:cxn>
                <a:cxn ang="0">
                  <a:pos x="86" y="91"/>
                </a:cxn>
                <a:cxn ang="0">
                  <a:pos x="79" y="136"/>
                </a:cxn>
                <a:cxn ang="0">
                  <a:pos x="58" y="175"/>
                </a:cxn>
              </a:cxnLst>
              <a:rect l="txL" t="txT" r="txR" b="txB"/>
              <a:pathLst>
                <a:path w="95" h="209">
                  <a:moveTo>
                    <a:pt x="63" y="175"/>
                  </a:moveTo>
                  <a:lnTo>
                    <a:pt x="46" y="179"/>
                  </a:lnTo>
                  <a:lnTo>
                    <a:pt x="31" y="188"/>
                  </a:lnTo>
                  <a:lnTo>
                    <a:pt x="16" y="196"/>
                  </a:lnTo>
                  <a:lnTo>
                    <a:pt x="0" y="209"/>
                  </a:lnTo>
                  <a:lnTo>
                    <a:pt x="7" y="190"/>
                  </a:lnTo>
                  <a:lnTo>
                    <a:pt x="13" y="168"/>
                  </a:lnTo>
                  <a:lnTo>
                    <a:pt x="22" y="149"/>
                  </a:lnTo>
                  <a:lnTo>
                    <a:pt x="31" y="127"/>
                  </a:lnTo>
                  <a:lnTo>
                    <a:pt x="41" y="106"/>
                  </a:lnTo>
                  <a:lnTo>
                    <a:pt x="52" y="84"/>
                  </a:lnTo>
                  <a:lnTo>
                    <a:pt x="61" y="65"/>
                  </a:lnTo>
                  <a:lnTo>
                    <a:pt x="72" y="43"/>
                  </a:lnTo>
                  <a:lnTo>
                    <a:pt x="95" y="0"/>
                  </a:lnTo>
                  <a:lnTo>
                    <a:pt x="91" y="43"/>
                  </a:lnTo>
                  <a:lnTo>
                    <a:pt x="91" y="91"/>
                  </a:lnTo>
                  <a:lnTo>
                    <a:pt x="84" y="136"/>
                  </a:lnTo>
                  <a:lnTo>
                    <a:pt x="63" y="175"/>
                  </a:lnTo>
                  <a:close/>
                </a:path>
              </a:pathLst>
            </a:custGeom>
            <a:solidFill>
              <a:srgbClr val="B7F9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8" name="Freeform 17"/>
            <p:cNvSpPr/>
            <p:nvPr/>
          </p:nvSpPr>
          <p:spPr>
            <a:xfrm>
              <a:off x="3364" y="687"/>
              <a:ext cx="65" cy="43"/>
            </a:xfrm>
            <a:custGeom>
              <a:avLst/>
              <a:gdLst>
                <a:gd name="txL" fmla="*/ 0 w 65"/>
                <a:gd name="txT" fmla="*/ 0 h 43"/>
                <a:gd name="txR" fmla="*/ 65 w 65"/>
                <a:gd name="txB" fmla="*/ 43 h 43"/>
              </a:gdLst>
              <a:ahLst/>
              <a:cxnLst>
                <a:cxn ang="0">
                  <a:pos x="65" y="43"/>
                </a:cxn>
                <a:cxn ang="0">
                  <a:pos x="56" y="41"/>
                </a:cxn>
                <a:cxn ang="0">
                  <a:pos x="48" y="39"/>
                </a:cxn>
                <a:cxn ang="0">
                  <a:pos x="39" y="37"/>
                </a:cxn>
                <a:cxn ang="0">
                  <a:pos x="31" y="33"/>
                </a:cxn>
                <a:cxn ang="0">
                  <a:pos x="22" y="28"/>
                </a:cxn>
                <a:cxn ang="0">
                  <a:pos x="13" y="24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18" y="0"/>
                </a:cxn>
                <a:cxn ang="0">
                  <a:pos x="33" y="11"/>
                </a:cxn>
                <a:cxn ang="0">
                  <a:pos x="46" y="18"/>
                </a:cxn>
                <a:cxn ang="0">
                  <a:pos x="59" y="28"/>
                </a:cxn>
                <a:cxn ang="0">
                  <a:pos x="65" y="43"/>
                </a:cxn>
              </a:cxnLst>
              <a:rect l="txL" t="txT" r="txR" b="txB"/>
              <a:pathLst>
                <a:path w="65" h="43">
                  <a:moveTo>
                    <a:pt x="65" y="43"/>
                  </a:moveTo>
                  <a:lnTo>
                    <a:pt x="56" y="41"/>
                  </a:lnTo>
                  <a:lnTo>
                    <a:pt x="48" y="39"/>
                  </a:lnTo>
                  <a:lnTo>
                    <a:pt x="39" y="37"/>
                  </a:lnTo>
                  <a:lnTo>
                    <a:pt x="31" y="33"/>
                  </a:lnTo>
                  <a:lnTo>
                    <a:pt x="22" y="28"/>
                  </a:lnTo>
                  <a:lnTo>
                    <a:pt x="13" y="24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18" y="0"/>
                  </a:lnTo>
                  <a:lnTo>
                    <a:pt x="33" y="11"/>
                  </a:lnTo>
                  <a:lnTo>
                    <a:pt x="46" y="18"/>
                  </a:lnTo>
                  <a:lnTo>
                    <a:pt x="59" y="28"/>
                  </a:lnTo>
                  <a:lnTo>
                    <a:pt x="6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79" name="Freeform 18"/>
            <p:cNvSpPr/>
            <p:nvPr/>
          </p:nvSpPr>
          <p:spPr>
            <a:xfrm>
              <a:off x="3233" y="743"/>
              <a:ext cx="47" cy="58"/>
            </a:xfrm>
            <a:custGeom>
              <a:avLst/>
              <a:gdLst>
                <a:gd name="txL" fmla="*/ 0 w 43"/>
                <a:gd name="txT" fmla="*/ 0 h 58"/>
                <a:gd name="txR" fmla="*/ 43 w 43"/>
                <a:gd name="txB" fmla="*/ 58 h 58"/>
              </a:gdLst>
              <a:ahLst/>
              <a:cxnLst>
                <a:cxn ang="0">
                  <a:pos x="67" y="52"/>
                </a:cxn>
                <a:cxn ang="0">
                  <a:pos x="52" y="58"/>
                </a:cxn>
                <a:cxn ang="0">
                  <a:pos x="40" y="56"/>
                </a:cxn>
                <a:cxn ang="0">
                  <a:pos x="27" y="50"/>
                </a:cxn>
                <a:cxn ang="0">
                  <a:pos x="14" y="43"/>
                </a:cxn>
                <a:cxn ang="0">
                  <a:pos x="2" y="35"/>
                </a:cxn>
                <a:cxn ang="0">
                  <a:pos x="0" y="24"/>
                </a:cxn>
                <a:cxn ang="0">
                  <a:pos x="0" y="11"/>
                </a:cxn>
                <a:cxn ang="0">
                  <a:pos x="2" y="0"/>
                </a:cxn>
                <a:cxn ang="0">
                  <a:pos x="34" y="2"/>
                </a:cxn>
                <a:cxn ang="0">
                  <a:pos x="47" y="18"/>
                </a:cxn>
                <a:cxn ang="0">
                  <a:pos x="57" y="35"/>
                </a:cxn>
                <a:cxn ang="0">
                  <a:pos x="67" y="52"/>
                </a:cxn>
              </a:cxnLst>
              <a:rect l="txL" t="txT" r="txR" b="txB"/>
              <a:pathLst>
                <a:path w="43" h="58">
                  <a:moveTo>
                    <a:pt x="43" y="52"/>
                  </a:moveTo>
                  <a:lnTo>
                    <a:pt x="34" y="58"/>
                  </a:lnTo>
                  <a:lnTo>
                    <a:pt x="26" y="56"/>
                  </a:lnTo>
                  <a:lnTo>
                    <a:pt x="17" y="50"/>
                  </a:lnTo>
                  <a:lnTo>
                    <a:pt x="9" y="43"/>
                  </a:lnTo>
                  <a:lnTo>
                    <a:pt x="2" y="35"/>
                  </a:lnTo>
                  <a:lnTo>
                    <a:pt x="0" y="24"/>
                  </a:lnTo>
                  <a:lnTo>
                    <a:pt x="0" y="11"/>
                  </a:lnTo>
                  <a:lnTo>
                    <a:pt x="2" y="0"/>
                  </a:lnTo>
                  <a:lnTo>
                    <a:pt x="22" y="2"/>
                  </a:lnTo>
                  <a:lnTo>
                    <a:pt x="30" y="18"/>
                  </a:lnTo>
                  <a:lnTo>
                    <a:pt x="37" y="35"/>
                  </a:lnTo>
                  <a:lnTo>
                    <a:pt x="43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0" name="Freeform 19"/>
            <p:cNvSpPr/>
            <p:nvPr/>
          </p:nvSpPr>
          <p:spPr>
            <a:xfrm>
              <a:off x="3005" y="801"/>
              <a:ext cx="479" cy="782"/>
            </a:xfrm>
            <a:custGeom>
              <a:avLst/>
              <a:gdLst>
                <a:gd name="txL" fmla="*/ 0 w 482"/>
                <a:gd name="txT" fmla="*/ 0 h 782"/>
                <a:gd name="txR" fmla="*/ 482 w 482"/>
                <a:gd name="txB" fmla="*/ 782 h 782"/>
              </a:gdLst>
              <a:ahLst/>
              <a:cxnLst>
                <a:cxn ang="0">
                  <a:pos x="133" y="37"/>
                </a:cxn>
                <a:cxn ang="0">
                  <a:pos x="150" y="72"/>
                </a:cxn>
                <a:cxn ang="0">
                  <a:pos x="171" y="102"/>
                </a:cxn>
                <a:cxn ang="0">
                  <a:pos x="199" y="125"/>
                </a:cxn>
                <a:cxn ang="0">
                  <a:pos x="238" y="136"/>
                </a:cxn>
                <a:cxn ang="0">
                  <a:pos x="283" y="132"/>
                </a:cxn>
                <a:cxn ang="0">
                  <a:pos x="330" y="117"/>
                </a:cxn>
                <a:cxn ang="0">
                  <a:pos x="373" y="91"/>
                </a:cxn>
                <a:cxn ang="0">
                  <a:pos x="407" y="97"/>
                </a:cxn>
                <a:cxn ang="0">
                  <a:pos x="433" y="145"/>
                </a:cxn>
                <a:cxn ang="0">
                  <a:pos x="448" y="199"/>
                </a:cxn>
                <a:cxn ang="0">
                  <a:pos x="459" y="255"/>
                </a:cxn>
                <a:cxn ang="0">
                  <a:pos x="467" y="349"/>
                </a:cxn>
                <a:cxn ang="0">
                  <a:pos x="444" y="479"/>
                </a:cxn>
                <a:cxn ang="0">
                  <a:pos x="388" y="595"/>
                </a:cxn>
                <a:cxn ang="0">
                  <a:pos x="298" y="690"/>
                </a:cxn>
                <a:cxn ang="0">
                  <a:pos x="227" y="735"/>
                </a:cxn>
                <a:cxn ang="0">
                  <a:pos x="191" y="752"/>
                </a:cxn>
                <a:cxn ang="0">
                  <a:pos x="152" y="765"/>
                </a:cxn>
                <a:cxn ang="0">
                  <a:pos x="115" y="778"/>
                </a:cxn>
                <a:cxn ang="0">
                  <a:pos x="87" y="774"/>
                </a:cxn>
                <a:cxn ang="0">
                  <a:pos x="81" y="748"/>
                </a:cxn>
                <a:cxn ang="0">
                  <a:pos x="115" y="698"/>
                </a:cxn>
                <a:cxn ang="0">
                  <a:pos x="171" y="616"/>
                </a:cxn>
                <a:cxn ang="0">
                  <a:pos x="210" y="528"/>
                </a:cxn>
                <a:cxn ang="0">
                  <a:pos x="236" y="433"/>
                </a:cxn>
                <a:cxn ang="0">
                  <a:pos x="238" y="369"/>
                </a:cxn>
                <a:cxn ang="0">
                  <a:pos x="225" y="339"/>
                </a:cxn>
                <a:cxn ang="0">
                  <a:pos x="208" y="328"/>
                </a:cxn>
                <a:cxn ang="0">
                  <a:pos x="201" y="336"/>
                </a:cxn>
                <a:cxn ang="0">
                  <a:pos x="204" y="373"/>
                </a:cxn>
                <a:cxn ang="0">
                  <a:pos x="197" y="436"/>
                </a:cxn>
                <a:cxn ang="0">
                  <a:pos x="180" y="496"/>
                </a:cxn>
                <a:cxn ang="0">
                  <a:pos x="156" y="552"/>
                </a:cxn>
                <a:cxn ang="0">
                  <a:pos x="115" y="616"/>
                </a:cxn>
                <a:cxn ang="0">
                  <a:pos x="113" y="496"/>
                </a:cxn>
                <a:cxn ang="0">
                  <a:pos x="100" y="375"/>
                </a:cxn>
                <a:cxn ang="0">
                  <a:pos x="80" y="257"/>
                </a:cxn>
                <a:cxn ang="0">
                  <a:pos x="58" y="143"/>
                </a:cxn>
                <a:cxn ang="0">
                  <a:pos x="28" y="61"/>
                </a:cxn>
                <a:cxn ang="0">
                  <a:pos x="0" y="0"/>
                </a:cxn>
                <a:cxn ang="0">
                  <a:pos x="32" y="5"/>
                </a:cxn>
                <a:cxn ang="0">
                  <a:pos x="66" y="7"/>
                </a:cxn>
                <a:cxn ang="0">
                  <a:pos x="96" y="11"/>
                </a:cxn>
                <a:cxn ang="0">
                  <a:pos x="128" y="20"/>
                </a:cxn>
              </a:cxnLst>
              <a:rect l="txL" t="txT" r="txR" b="txB"/>
              <a:pathLst>
                <a:path w="482" h="782">
                  <a:moveTo>
                    <a:pt x="133" y="20"/>
                  </a:moveTo>
                  <a:lnTo>
                    <a:pt x="138" y="37"/>
                  </a:lnTo>
                  <a:lnTo>
                    <a:pt x="146" y="54"/>
                  </a:lnTo>
                  <a:lnTo>
                    <a:pt x="155" y="72"/>
                  </a:lnTo>
                  <a:lnTo>
                    <a:pt x="163" y="87"/>
                  </a:lnTo>
                  <a:lnTo>
                    <a:pt x="176" y="102"/>
                  </a:lnTo>
                  <a:lnTo>
                    <a:pt x="189" y="115"/>
                  </a:lnTo>
                  <a:lnTo>
                    <a:pt x="204" y="125"/>
                  </a:lnTo>
                  <a:lnTo>
                    <a:pt x="219" y="134"/>
                  </a:lnTo>
                  <a:lnTo>
                    <a:pt x="245" y="136"/>
                  </a:lnTo>
                  <a:lnTo>
                    <a:pt x="269" y="136"/>
                  </a:lnTo>
                  <a:lnTo>
                    <a:pt x="293" y="132"/>
                  </a:lnTo>
                  <a:lnTo>
                    <a:pt x="316" y="125"/>
                  </a:lnTo>
                  <a:lnTo>
                    <a:pt x="340" y="117"/>
                  </a:lnTo>
                  <a:lnTo>
                    <a:pt x="362" y="104"/>
                  </a:lnTo>
                  <a:lnTo>
                    <a:pt x="383" y="91"/>
                  </a:lnTo>
                  <a:lnTo>
                    <a:pt x="405" y="76"/>
                  </a:lnTo>
                  <a:lnTo>
                    <a:pt x="422" y="97"/>
                  </a:lnTo>
                  <a:lnTo>
                    <a:pt x="437" y="119"/>
                  </a:lnTo>
                  <a:lnTo>
                    <a:pt x="448" y="145"/>
                  </a:lnTo>
                  <a:lnTo>
                    <a:pt x="456" y="171"/>
                  </a:lnTo>
                  <a:lnTo>
                    <a:pt x="463" y="199"/>
                  </a:lnTo>
                  <a:lnTo>
                    <a:pt x="467" y="227"/>
                  </a:lnTo>
                  <a:lnTo>
                    <a:pt x="474" y="255"/>
                  </a:lnTo>
                  <a:lnTo>
                    <a:pt x="480" y="280"/>
                  </a:lnTo>
                  <a:lnTo>
                    <a:pt x="482" y="349"/>
                  </a:lnTo>
                  <a:lnTo>
                    <a:pt x="476" y="416"/>
                  </a:lnTo>
                  <a:lnTo>
                    <a:pt x="459" y="479"/>
                  </a:lnTo>
                  <a:lnTo>
                    <a:pt x="433" y="539"/>
                  </a:lnTo>
                  <a:lnTo>
                    <a:pt x="398" y="595"/>
                  </a:lnTo>
                  <a:lnTo>
                    <a:pt x="357" y="644"/>
                  </a:lnTo>
                  <a:lnTo>
                    <a:pt x="308" y="690"/>
                  </a:lnTo>
                  <a:lnTo>
                    <a:pt x="252" y="728"/>
                  </a:lnTo>
                  <a:lnTo>
                    <a:pt x="232" y="735"/>
                  </a:lnTo>
                  <a:lnTo>
                    <a:pt x="215" y="744"/>
                  </a:lnTo>
                  <a:lnTo>
                    <a:pt x="196" y="752"/>
                  </a:lnTo>
                  <a:lnTo>
                    <a:pt x="176" y="759"/>
                  </a:lnTo>
                  <a:lnTo>
                    <a:pt x="157" y="765"/>
                  </a:lnTo>
                  <a:lnTo>
                    <a:pt x="138" y="772"/>
                  </a:lnTo>
                  <a:lnTo>
                    <a:pt x="120" y="778"/>
                  </a:lnTo>
                  <a:lnTo>
                    <a:pt x="101" y="782"/>
                  </a:lnTo>
                  <a:lnTo>
                    <a:pt x="92" y="774"/>
                  </a:lnTo>
                  <a:lnTo>
                    <a:pt x="88" y="761"/>
                  </a:lnTo>
                  <a:lnTo>
                    <a:pt x="86" y="748"/>
                  </a:lnTo>
                  <a:lnTo>
                    <a:pt x="86" y="735"/>
                  </a:lnTo>
                  <a:lnTo>
                    <a:pt x="120" y="698"/>
                  </a:lnTo>
                  <a:lnTo>
                    <a:pt x="150" y="657"/>
                  </a:lnTo>
                  <a:lnTo>
                    <a:pt x="176" y="616"/>
                  </a:lnTo>
                  <a:lnTo>
                    <a:pt x="198" y="571"/>
                  </a:lnTo>
                  <a:lnTo>
                    <a:pt x="215" y="528"/>
                  </a:lnTo>
                  <a:lnTo>
                    <a:pt x="230" y="481"/>
                  </a:lnTo>
                  <a:lnTo>
                    <a:pt x="241" y="433"/>
                  </a:lnTo>
                  <a:lnTo>
                    <a:pt x="247" y="384"/>
                  </a:lnTo>
                  <a:lnTo>
                    <a:pt x="245" y="369"/>
                  </a:lnTo>
                  <a:lnTo>
                    <a:pt x="239" y="352"/>
                  </a:lnTo>
                  <a:lnTo>
                    <a:pt x="230" y="339"/>
                  </a:lnTo>
                  <a:lnTo>
                    <a:pt x="219" y="328"/>
                  </a:lnTo>
                  <a:lnTo>
                    <a:pt x="213" y="328"/>
                  </a:lnTo>
                  <a:lnTo>
                    <a:pt x="209" y="330"/>
                  </a:lnTo>
                  <a:lnTo>
                    <a:pt x="206" y="336"/>
                  </a:lnTo>
                  <a:lnTo>
                    <a:pt x="204" y="341"/>
                  </a:lnTo>
                  <a:lnTo>
                    <a:pt x="209" y="373"/>
                  </a:lnTo>
                  <a:lnTo>
                    <a:pt x="206" y="403"/>
                  </a:lnTo>
                  <a:lnTo>
                    <a:pt x="202" y="436"/>
                  </a:lnTo>
                  <a:lnTo>
                    <a:pt x="196" y="466"/>
                  </a:lnTo>
                  <a:lnTo>
                    <a:pt x="185" y="496"/>
                  </a:lnTo>
                  <a:lnTo>
                    <a:pt x="174" y="524"/>
                  </a:lnTo>
                  <a:lnTo>
                    <a:pt x="161" y="552"/>
                  </a:lnTo>
                  <a:lnTo>
                    <a:pt x="148" y="580"/>
                  </a:lnTo>
                  <a:lnTo>
                    <a:pt x="120" y="616"/>
                  </a:lnTo>
                  <a:lnTo>
                    <a:pt x="120" y="556"/>
                  </a:lnTo>
                  <a:lnTo>
                    <a:pt x="118" y="496"/>
                  </a:lnTo>
                  <a:lnTo>
                    <a:pt x="114" y="436"/>
                  </a:lnTo>
                  <a:lnTo>
                    <a:pt x="105" y="375"/>
                  </a:lnTo>
                  <a:lnTo>
                    <a:pt x="94" y="315"/>
                  </a:lnTo>
                  <a:lnTo>
                    <a:pt x="84" y="257"/>
                  </a:lnTo>
                  <a:lnTo>
                    <a:pt x="71" y="199"/>
                  </a:lnTo>
                  <a:lnTo>
                    <a:pt x="58" y="143"/>
                  </a:lnTo>
                  <a:lnTo>
                    <a:pt x="47" y="110"/>
                  </a:lnTo>
                  <a:lnTo>
                    <a:pt x="28" y="61"/>
                  </a:lnTo>
                  <a:lnTo>
                    <a:pt x="8" y="20"/>
                  </a:lnTo>
                  <a:lnTo>
                    <a:pt x="0" y="0"/>
                  </a:lnTo>
                  <a:lnTo>
                    <a:pt x="17" y="3"/>
                  </a:lnTo>
                  <a:lnTo>
                    <a:pt x="32" y="5"/>
                  </a:lnTo>
                  <a:lnTo>
                    <a:pt x="49" y="5"/>
                  </a:lnTo>
                  <a:lnTo>
                    <a:pt x="66" y="7"/>
                  </a:lnTo>
                  <a:lnTo>
                    <a:pt x="84" y="9"/>
                  </a:lnTo>
                  <a:lnTo>
                    <a:pt x="101" y="11"/>
                  </a:lnTo>
                  <a:lnTo>
                    <a:pt x="118" y="13"/>
                  </a:lnTo>
                  <a:lnTo>
                    <a:pt x="133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1" name="Freeform 20"/>
            <p:cNvSpPr/>
            <p:nvPr/>
          </p:nvSpPr>
          <p:spPr>
            <a:xfrm>
              <a:off x="312" y="1025"/>
              <a:ext cx="154" cy="233"/>
            </a:xfrm>
            <a:custGeom>
              <a:avLst/>
              <a:gdLst>
                <a:gd name="txL" fmla="*/ 0 w 155"/>
                <a:gd name="txT" fmla="*/ 0 h 233"/>
                <a:gd name="txR" fmla="*/ 155 w 155"/>
                <a:gd name="txB" fmla="*/ 233 h 233"/>
              </a:gdLst>
              <a:ahLst/>
              <a:cxnLst>
                <a:cxn ang="0">
                  <a:pos x="122" y="209"/>
                </a:cxn>
                <a:cxn ang="0">
                  <a:pos x="116" y="220"/>
                </a:cxn>
                <a:cxn ang="0">
                  <a:pos x="107" y="227"/>
                </a:cxn>
                <a:cxn ang="0">
                  <a:pos x="99" y="231"/>
                </a:cxn>
                <a:cxn ang="0">
                  <a:pos x="88" y="233"/>
                </a:cxn>
                <a:cxn ang="0">
                  <a:pos x="77" y="233"/>
                </a:cxn>
                <a:cxn ang="0">
                  <a:pos x="71" y="231"/>
                </a:cxn>
                <a:cxn ang="0">
                  <a:pos x="58" y="224"/>
                </a:cxn>
                <a:cxn ang="0">
                  <a:pos x="43" y="216"/>
                </a:cxn>
                <a:cxn ang="0">
                  <a:pos x="17" y="194"/>
                </a:cxn>
                <a:cxn ang="0">
                  <a:pos x="5" y="171"/>
                </a:cxn>
                <a:cxn ang="0">
                  <a:pos x="0" y="145"/>
                </a:cxn>
                <a:cxn ang="0">
                  <a:pos x="7" y="117"/>
                </a:cxn>
                <a:cxn ang="0">
                  <a:pos x="13" y="89"/>
                </a:cxn>
                <a:cxn ang="0">
                  <a:pos x="24" y="61"/>
                </a:cxn>
                <a:cxn ang="0">
                  <a:pos x="30" y="35"/>
                </a:cxn>
                <a:cxn ang="0">
                  <a:pos x="33" y="9"/>
                </a:cxn>
                <a:cxn ang="0">
                  <a:pos x="48" y="11"/>
                </a:cxn>
                <a:cxn ang="0">
                  <a:pos x="63" y="13"/>
                </a:cxn>
                <a:cxn ang="0">
                  <a:pos x="77" y="13"/>
                </a:cxn>
                <a:cxn ang="0">
                  <a:pos x="88" y="11"/>
                </a:cxn>
                <a:cxn ang="0">
                  <a:pos x="105" y="9"/>
                </a:cxn>
                <a:cxn ang="0">
                  <a:pos x="120" y="7"/>
                </a:cxn>
                <a:cxn ang="0">
                  <a:pos x="135" y="5"/>
                </a:cxn>
                <a:cxn ang="0">
                  <a:pos x="150" y="0"/>
                </a:cxn>
                <a:cxn ang="0">
                  <a:pos x="144" y="50"/>
                </a:cxn>
                <a:cxn ang="0">
                  <a:pos x="135" y="102"/>
                </a:cxn>
                <a:cxn ang="0">
                  <a:pos x="127" y="156"/>
                </a:cxn>
                <a:cxn ang="0">
                  <a:pos x="122" y="209"/>
                </a:cxn>
              </a:cxnLst>
              <a:rect l="txL" t="txT" r="txR" b="txB"/>
              <a:pathLst>
                <a:path w="155" h="233">
                  <a:moveTo>
                    <a:pt x="127" y="209"/>
                  </a:moveTo>
                  <a:lnTo>
                    <a:pt x="121" y="220"/>
                  </a:lnTo>
                  <a:lnTo>
                    <a:pt x="112" y="227"/>
                  </a:lnTo>
                  <a:lnTo>
                    <a:pt x="104" y="231"/>
                  </a:lnTo>
                  <a:lnTo>
                    <a:pt x="93" y="233"/>
                  </a:lnTo>
                  <a:lnTo>
                    <a:pt x="82" y="233"/>
                  </a:lnTo>
                  <a:lnTo>
                    <a:pt x="71" y="231"/>
                  </a:lnTo>
                  <a:lnTo>
                    <a:pt x="58" y="224"/>
                  </a:lnTo>
                  <a:lnTo>
                    <a:pt x="43" y="216"/>
                  </a:lnTo>
                  <a:lnTo>
                    <a:pt x="17" y="194"/>
                  </a:lnTo>
                  <a:lnTo>
                    <a:pt x="5" y="171"/>
                  </a:lnTo>
                  <a:lnTo>
                    <a:pt x="0" y="145"/>
                  </a:lnTo>
                  <a:lnTo>
                    <a:pt x="7" y="117"/>
                  </a:lnTo>
                  <a:lnTo>
                    <a:pt x="13" y="89"/>
                  </a:lnTo>
                  <a:lnTo>
                    <a:pt x="24" y="61"/>
                  </a:lnTo>
                  <a:lnTo>
                    <a:pt x="30" y="35"/>
                  </a:lnTo>
                  <a:lnTo>
                    <a:pt x="33" y="9"/>
                  </a:lnTo>
                  <a:lnTo>
                    <a:pt x="48" y="11"/>
                  </a:lnTo>
                  <a:lnTo>
                    <a:pt x="63" y="13"/>
                  </a:lnTo>
                  <a:lnTo>
                    <a:pt x="78" y="13"/>
                  </a:lnTo>
                  <a:lnTo>
                    <a:pt x="93" y="11"/>
                  </a:lnTo>
                  <a:lnTo>
                    <a:pt x="110" y="9"/>
                  </a:lnTo>
                  <a:lnTo>
                    <a:pt x="125" y="7"/>
                  </a:lnTo>
                  <a:lnTo>
                    <a:pt x="140" y="5"/>
                  </a:lnTo>
                  <a:lnTo>
                    <a:pt x="155" y="0"/>
                  </a:lnTo>
                  <a:lnTo>
                    <a:pt x="149" y="50"/>
                  </a:lnTo>
                  <a:lnTo>
                    <a:pt x="140" y="102"/>
                  </a:lnTo>
                  <a:lnTo>
                    <a:pt x="132" y="156"/>
                  </a:lnTo>
                  <a:lnTo>
                    <a:pt x="127" y="209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2" name="Freeform 21"/>
            <p:cNvSpPr/>
            <p:nvPr/>
          </p:nvSpPr>
          <p:spPr>
            <a:xfrm>
              <a:off x="353" y="1071"/>
              <a:ext cx="54" cy="45"/>
            </a:xfrm>
            <a:custGeom>
              <a:avLst/>
              <a:gdLst>
                <a:gd name="txL" fmla="*/ 0 w 54"/>
                <a:gd name="txT" fmla="*/ 0 h 45"/>
                <a:gd name="txR" fmla="*/ 54 w 54"/>
                <a:gd name="txB" fmla="*/ 45 h 45"/>
              </a:gdLst>
              <a:ahLst/>
              <a:cxnLst>
                <a:cxn ang="0">
                  <a:pos x="54" y="45"/>
                </a:cxn>
                <a:cxn ang="0">
                  <a:pos x="41" y="38"/>
                </a:cxn>
                <a:cxn ang="0">
                  <a:pos x="28" y="34"/>
                </a:cxn>
                <a:cxn ang="0">
                  <a:pos x="15" y="30"/>
                </a:cxn>
                <a:cxn ang="0">
                  <a:pos x="0" y="23"/>
                </a:cxn>
                <a:cxn ang="0">
                  <a:pos x="0" y="17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7" y="0"/>
                </a:cxn>
                <a:cxn ang="0">
                  <a:pos x="22" y="8"/>
                </a:cxn>
                <a:cxn ang="0">
                  <a:pos x="39" y="17"/>
                </a:cxn>
                <a:cxn ang="0">
                  <a:pos x="52" y="28"/>
                </a:cxn>
                <a:cxn ang="0">
                  <a:pos x="54" y="45"/>
                </a:cxn>
              </a:cxnLst>
              <a:rect l="txL" t="txT" r="txR" b="txB"/>
              <a:pathLst>
                <a:path w="54" h="45">
                  <a:moveTo>
                    <a:pt x="54" y="45"/>
                  </a:moveTo>
                  <a:lnTo>
                    <a:pt x="41" y="38"/>
                  </a:lnTo>
                  <a:lnTo>
                    <a:pt x="28" y="34"/>
                  </a:lnTo>
                  <a:lnTo>
                    <a:pt x="15" y="30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4"/>
                  </a:lnTo>
                  <a:lnTo>
                    <a:pt x="7" y="0"/>
                  </a:lnTo>
                  <a:lnTo>
                    <a:pt x="22" y="8"/>
                  </a:lnTo>
                  <a:lnTo>
                    <a:pt x="39" y="17"/>
                  </a:lnTo>
                  <a:lnTo>
                    <a:pt x="52" y="28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3" name="Freeform 22"/>
            <p:cNvSpPr/>
            <p:nvPr/>
          </p:nvSpPr>
          <p:spPr>
            <a:xfrm>
              <a:off x="474" y="1150"/>
              <a:ext cx="443" cy="855"/>
            </a:xfrm>
            <a:custGeom>
              <a:avLst/>
              <a:gdLst>
                <a:gd name="txL" fmla="*/ 0 w 446"/>
                <a:gd name="txT" fmla="*/ 0 h 855"/>
                <a:gd name="txR" fmla="*/ 446 w 446"/>
                <a:gd name="txB" fmla="*/ 855 h 855"/>
              </a:gdLst>
              <a:ahLst/>
              <a:cxnLst>
                <a:cxn ang="0">
                  <a:pos x="105" y="112"/>
                </a:cxn>
                <a:cxn ang="0">
                  <a:pos x="107" y="183"/>
                </a:cxn>
                <a:cxn ang="0">
                  <a:pos x="105" y="255"/>
                </a:cxn>
                <a:cxn ang="0">
                  <a:pos x="100" y="326"/>
                </a:cxn>
                <a:cxn ang="0">
                  <a:pos x="98" y="395"/>
                </a:cxn>
                <a:cxn ang="0">
                  <a:pos x="107" y="412"/>
                </a:cxn>
                <a:cxn ang="0">
                  <a:pos x="118" y="425"/>
                </a:cxn>
                <a:cxn ang="0">
                  <a:pos x="133" y="433"/>
                </a:cxn>
                <a:cxn ang="0">
                  <a:pos x="148" y="444"/>
                </a:cxn>
                <a:cxn ang="0">
                  <a:pos x="163" y="453"/>
                </a:cxn>
                <a:cxn ang="0">
                  <a:pos x="174" y="466"/>
                </a:cxn>
                <a:cxn ang="0">
                  <a:pos x="182" y="479"/>
                </a:cxn>
                <a:cxn ang="0">
                  <a:pos x="184" y="498"/>
                </a:cxn>
                <a:cxn ang="0">
                  <a:pos x="189" y="526"/>
                </a:cxn>
                <a:cxn ang="0">
                  <a:pos x="199" y="550"/>
                </a:cxn>
                <a:cxn ang="0">
                  <a:pos x="217" y="571"/>
                </a:cxn>
                <a:cxn ang="0">
                  <a:pos x="235" y="586"/>
                </a:cxn>
                <a:cxn ang="0">
                  <a:pos x="248" y="593"/>
                </a:cxn>
                <a:cxn ang="0">
                  <a:pos x="259" y="599"/>
                </a:cxn>
                <a:cxn ang="0">
                  <a:pos x="272" y="608"/>
                </a:cxn>
                <a:cxn ang="0">
                  <a:pos x="285" y="616"/>
                </a:cxn>
                <a:cxn ang="0">
                  <a:pos x="296" y="625"/>
                </a:cxn>
                <a:cxn ang="0">
                  <a:pos x="306" y="634"/>
                </a:cxn>
                <a:cxn ang="0">
                  <a:pos x="317" y="644"/>
                </a:cxn>
                <a:cxn ang="0">
                  <a:pos x="326" y="653"/>
                </a:cxn>
                <a:cxn ang="0">
                  <a:pos x="326" y="681"/>
                </a:cxn>
                <a:cxn ang="0">
                  <a:pos x="332" y="707"/>
                </a:cxn>
                <a:cxn ang="0">
                  <a:pos x="343" y="728"/>
                </a:cxn>
                <a:cxn ang="0">
                  <a:pos x="360" y="750"/>
                </a:cxn>
                <a:cxn ang="0">
                  <a:pos x="372" y="769"/>
                </a:cxn>
                <a:cxn ang="0">
                  <a:pos x="394" y="789"/>
                </a:cxn>
                <a:cxn ang="0">
                  <a:pos x="413" y="808"/>
                </a:cxn>
                <a:cxn ang="0">
                  <a:pos x="431" y="827"/>
                </a:cxn>
                <a:cxn ang="0">
                  <a:pos x="396" y="845"/>
                </a:cxn>
                <a:cxn ang="0">
                  <a:pos x="365" y="853"/>
                </a:cxn>
                <a:cxn ang="0">
                  <a:pos x="328" y="855"/>
                </a:cxn>
                <a:cxn ang="0">
                  <a:pos x="291" y="849"/>
                </a:cxn>
                <a:cxn ang="0">
                  <a:pos x="253" y="842"/>
                </a:cxn>
                <a:cxn ang="0">
                  <a:pos x="218" y="832"/>
                </a:cxn>
                <a:cxn ang="0">
                  <a:pos x="184" y="825"/>
                </a:cxn>
                <a:cxn ang="0">
                  <a:pos x="150" y="819"/>
                </a:cxn>
                <a:cxn ang="0">
                  <a:pos x="128" y="778"/>
                </a:cxn>
                <a:cxn ang="0">
                  <a:pos x="111" y="735"/>
                </a:cxn>
                <a:cxn ang="0">
                  <a:pos x="94" y="690"/>
                </a:cxn>
                <a:cxn ang="0">
                  <a:pos x="81" y="644"/>
                </a:cxn>
                <a:cxn ang="0">
                  <a:pos x="73" y="599"/>
                </a:cxn>
                <a:cxn ang="0">
                  <a:pos x="60" y="554"/>
                </a:cxn>
                <a:cxn ang="0">
                  <a:pos x="45" y="509"/>
                </a:cxn>
                <a:cxn ang="0">
                  <a:pos x="32" y="463"/>
                </a:cxn>
                <a:cxn ang="0">
                  <a:pos x="13" y="360"/>
                </a:cxn>
                <a:cxn ang="0">
                  <a:pos x="2" y="250"/>
                </a:cxn>
                <a:cxn ang="0">
                  <a:pos x="0" y="140"/>
                </a:cxn>
                <a:cxn ang="0">
                  <a:pos x="4" y="31"/>
                </a:cxn>
                <a:cxn ang="0">
                  <a:pos x="17" y="0"/>
                </a:cxn>
                <a:cxn ang="0">
                  <a:pos x="34" y="9"/>
                </a:cxn>
                <a:cxn ang="0">
                  <a:pos x="49" y="20"/>
                </a:cxn>
                <a:cxn ang="0">
                  <a:pos x="62" y="33"/>
                </a:cxn>
                <a:cxn ang="0">
                  <a:pos x="74" y="48"/>
                </a:cxn>
                <a:cxn ang="0">
                  <a:pos x="81" y="63"/>
                </a:cxn>
                <a:cxn ang="0">
                  <a:pos x="92" y="80"/>
                </a:cxn>
                <a:cxn ang="0">
                  <a:pos x="98" y="95"/>
                </a:cxn>
                <a:cxn ang="0">
                  <a:pos x="105" y="112"/>
                </a:cxn>
              </a:cxnLst>
              <a:rect l="txL" t="txT" r="txR" b="txB"/>
              <a:pathLst>
                <a:path w="446" h="855">
                  <a:moveTo>
                    <a:pt x="110" y="112"/>
                  </a:moveTo>
                  <a:lnTo>
                    <a:pt x="112" y="183"/>
                  </a:lnTo>
                  <a:lnTo>
                    <a:pt x="110" y="255"/>
                  </a:lnTo>
                  <a:lnTo>
                    <a:pt x="105" y="326"/>
                  </a:lnTo>
                  <a:lnTo>
                    <a:pt x="103" y="395"/>
                  </a:lnTo>
                  <a:lnTo>
                    <a:pt x="112" y="412"/>
                  </a:lnTo>
                  <a:lnTo>
                    <a:pt x="123" y="425"/>
                  </a:lnTo>
                  <a:lnTo>
                    <a:pt x="138" y="433"/>
                  </a:lnTo>
                  <a:lnTo>
                    <a:pt x="153" y="444"/>
                  </a:lnTo>
                  <a:lnTo>
                    <a:pt x="168" y="453"/>
                  </a:lnTo>
                  <a:lnTo>
                    <a:pt x="179" y="466"/>
                  </a:lnTo>
                  <a:lnTo>
                    <a:pt x="187" y="479"/>
                  </a:lnTo>
                  <a:lnTo>
                    <a:pt x="189" y="498"/>
                  </a:lnTo>
                  <a:lnTo>
                    <a:pt x="194" y="526"/>
                  </a:lnTo>
                  <a:lnTo>
                    <a:pt x="204" y="550"/>
                  </a:lnTo>
                  <a:lnTo>
                    <a:pt x="222" y="571"/>
                  </a:lnTo>
                  <a:lnTo>
                    <a:pt x="245" y="586"/>
                  </a:lnTo>
                  <a:lnTo>
                    <a:pt x="258" y="593"/>
                  </a:lnTo>
                  <a:lnTo>
                    <a:pt x="269" y="599"/>
                  </a:lnTo>
                  <a:lnTo>
                    <a:pt x="282" y="608"/>
                  </a:lnTo>
                  <a:lnTo>
                    <a:pt x="295" y="616"/>
                  </a:lnTo>
                  <a:lnTo>
                    <a:pt x="306" y="625"/>
                  </a:lnTo>
                  <a:lnTo>
                    <a:pt x="316" y="634"/>
                  </a:lnTo>
                  <a:lnTo>
                    <a:pt x="327" y="644"/>
                  </a:lnTo>
                  <a:lnTo>
                    <a:pt x="336" y="653"/>
                  </a:lnTo>
                  <a:lnTo>
                    <a:pt x="336" y="681"/>
                  </a:lnTo>
                  <a:lnTo>
                    <a:pt x="342" y="707"/>
                  </a:lnTo>
                  <a:lnTo>
                    <a:pt x="353" y="728"/>
                  </a:lnTo>
                  <a:lnTo>
                    <a:pt x="370" y="750"/>
                  </a:lnTo>
                  <a:lnTo>
                    <a:pt x="387" y="769"/>
                  </a:lnTo>
                  <a:lnTo>
                    <a:pt x="409" y="789"/>
                  </a:lnTo>
                  <a:lnTo>
                    <a:pt x="428" y="808"/>
                  </a:lnTo>
                  <a:lnTo>
                    <a:pt x="446" y="827"/>
                  </a:lnTo>
                  <a:lnTo>
                    <a:pt x="411" y="845"/>
                  </a:lnTo>
                  <a:lnTo>
                    <a:pt x="377" y="853"/>
                  </a:lnTo>
                  <a:lnTo>
                    <a:pt x="338" y="855"/>
                  </a:lnTo>
                  <a:lnTo>
                    <a:pt x="301" y="849"/>
                  </a:lnTo>
                  <a:lnTo>
                    <a:pt x="263" y="842"/>
                  </a:lnTo>
                  <a:lnTo>
                    <a:pt x="224" y="832"/>
                  </a:lnTo>
                  <a:lnTo>
                    <a:pt x="189" y="825"/>
                  </a:lnTo>
                  <a:lnTo>
                    <a:pt x="155" y="819"/>
                  </a:lnTo>
                  <a:lnTo>
                    <a:pt x="133" y="778"/>
                  </a:lnTo>
                  <a:lnTo>
                    <a:pt x="116" y="735"/>
                  </a:lnTo>
                  <a:lnTo>
                    <a:pt x="99" y="690"/>
                  </a:lnTo>
                  <a:lnTo>
                    <a:pt x="86" y="644"/>
                  </a:lnTo>
                  <a:lnTo>
                    <a:pt x="73" y="599"/>
                  </a:lnTo>
                  <a:lnTo>
                    <a:pt x="60" y="554"/>
                  </a:lnTo>
                  <a:lnTo>
                    <a:pt x="45" y="509"/>
                  </a:lnTo>
                  <a:lnTo>
                    <a:pt x="32" y="463"/>
                  </a:lnTo>
                  <a:lnTo>
                    <a:pt x="13" y="360"/>
                  </a:lnTo>
                  <a:lnTo>
                    <a:pt x="2" y="250"/>
                  </a:lnTo>
                  <a:lnTo>
                    <a:pt x="0" y="140"/>
                  </a:lnTo>
                  <a:lnTo>
                    <a:pt x="4" y="31"/>
                  </a:lnTo>
                  <a:lnTo>
                    <a:pt x="17" y="0"/>
                  </a:lnTo>
                  <a:lnTo>
                    <a:pt x="34" y="9"/>
                  </a:lnTo>
                  <a:lnTo>
                    <a:pt x="49" y="20"/>
                  </a:lnTo>
                  <a:lnTo>
                    <a:pt x="62" y="33"/>
                  </a:lnTo>
                  <a:lnTo>
                    <a:pt x="75" y="48"/>
                  </a:lnTo>
                  <a:lnTo>
                    <a:pt x="86" y="63"/>
                  </a:lnTo>
                  <a:lnTo>
                    <a:pt x="97" y="80"/>
                  </a:lnTo>
                  <a:lnTo>
                    <a:pt x="103" y="95"/>
                  </a:lnTo>
                  <a:lnTo>
                    <a:pt x="110" y="112"/>
                  </a:lnTo>
                  <a:close/>
                </a:path>
              </a:pathLst>
            </a:custGeom>
            <a:solidFill>
              <a:srgbClr val="B7F9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4" name="Freeform 23"/>
            <p:cNvSpPr/>
            <p:nvPr/>
          </p:nvSpPr>
          <p:spPr>
            <a:xfrm>
              <a:off x="366" y="1189"/>
              <a:ext cx="52" cy="48"/>
            </a:xfrm>
            <a:custGeom>
              <a:avLst/>
              <a:gdLst>
                <a:gd name="txL" fmla="*/ 0 w 52"/>
                <a:gd name="txT" fmla="*/ 0 h 48"/>
                <a:gd name="txR" fmla="*/ 52 w 52"/>
                <a:gd name="txB" fmla="*/ 48 h 48"/>
              </a:gdLst>
              <a:ahLst/>
              <a:cxnLst>
                <a:cxn ang="0">
                  <a:pos x="52" y="43"/>
                </a:cxn>
                <a:cxn ang="0">
                  <a:pos x="41" y="48"/>
                </a:cxn>
                <a:cxn ang="0">
                  <a:pos x="32" y="43"/>
                </a:cxn>
                <a:cxn ang="0">
                  <a:pos x="22" y="37"/>
                </a:cxn>
                <a:cxn ang="0">
                  <a:pos x="11" y="30"/>
                </a:cxn>
                <a:cxn ang="0">
                  <a:pos x="4" y="24"/>
                </a:cxn>
                <a:cxn ang="0">
                  <a:pos x="0" y="15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19" y="9"/>
                </a:cxn>
                <a:cxn ang="0">
                  <a:pos x="30" y="20"/>
                </a:cxn>
                <a:cxn ang="0">
                  <a:pos x="41" y="30"/>
                </a:cxn>
                <a:cxn ang="0">
                  <a:pos x="52" y="43"/>
                </a:cxn>
              </a:cxnLst>
              <a:rect l="txL" t="txT" r="txR" b="txB"/>
              <a:pathLst>
                <a:path w="52" h="48">
                  <a:moveTo>
                    <a:pt x="52" y="43"/>
                  </a:moveTo>
                  <a:lnTo>
                    <a:pt x="41" y="48"/>
                  </a:lnTo>
                  <a:lnTo>
                    <a:pt x="32" y="43"/>
                  </a:lnTo>
                  <a:lnTo>
                    <a:pt x="22" y="37"/>
                  </a:lnTo>
                  <a:lnTo>
                    <a:pt x="11" y="30"/>
                  </a:lnTo>
                  <a:lnTo>
                    <a:pt x="4" y="24"/>
                  </a:lnTo>
                  <a:lnTo>
                    <a:pt x="0" y="15"/>
                  </a:lnTo>
                  <a:lnTo>
                    <a:pt x="0" y="7"/>
                  </a:lnTo>
                  <a:lnTo>
                    <a:pt x="7" y="0"/>
                  </a:lnTo>
                  <a:lnTo>
                    <a:pt x="19" y="9"/>
                  </a:lnTo>
                  <a:lnTo>
                    <a:pt x="30" y="20"/>
                  </a:lnTo>
                  <a:lnTo>
                    <a:pt x="41" y="30"/>
                  </a:lnTo>
                  <a:lnTo>
                    <a:pt x="5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5" name="Freeform 24"/>
            <p:cNvSpPr/>
            <p:nvPr/>
          </p:nvSpPr>
          <p:spPr>
            <a:xfrm>
              <a:off x="41" y="1228"/>
              <a:ext cx="552" cy="756"/>
            </a:xfrm>
            <a:custGeom>
              <a:avLst/>
              <a:gdLst>
                <a:gd name="txL" fmla="*/ 0 w 556"/>
                <a:gd name="txT" fmla="*/ 0 h 756"/>
                <a:gd name="txR" fmla="*/ 556 w 556"/>
                <a:gd name="txB" fmla="*/ 756 h 756"/>
              </a:gdLst>
              <a:ahLst/>
              <a:cxnLst>
                <a:cxn ang="0">
                  <a:pos x="263" y="24"/>
                </a:cxn>
                <a:cxn ang="0">
                  <a:pos x="291" y="45"/>
                </a:cxn>
                <a:cxn ang="0">
                  <a:pos x="326" y="58"/>
                </a:cxn>
                <a:cxn ang="0">
                  <a:pos x="357" y="62"/>
                </a:cxn>
                <a:cxn ang="0">
                  <a:pos x="379" y="155"/>
                </a:cxn>
                <a:cxn ang="0">
                  <a:pos x="401" y="336"/>
                </a:cxn>
                <a:cxn ang="0">
                  <a:pos x="444" y="506"/>
                </a:cxn>
                <a:cxn ang="0">
                  <a:pos x="499" y="670"/>
                </a:cxn>
                <a:cxn ang="0">
                  <a:pos x="518" y="747"/>
                </a:cxn>
                <a:cxn ang="0">
                  <a:pos x="484" y="743"/>
                </a:cxn>
                <a:cxn ang="0">
                  <a:pos x="454" y="739"/>
                </a:cxn>
                <a:cxn ang="0">
                  <a:pos x="429" y="721"/>
                </a:cxn>
                <a:cxn ang="0">
                  <a:pos x="390" y="698"/>
                </a:cxn>
                <a:cxn ang="0">
                  <a:pos x="334" y="683"/>
                </a:cxn>
                <a:cxn ang="0">
                  <a:pos x="281" y="659"/>
                </a:cxn>
                <a:cxn ang="0">
                  <a:pos x="240" y="616"/>
                </a:cxn>
                <a:cxn ang="0">
                  <a:pos x="225" y="549"/>
                </a:cxn>
                <a:cxn ang="0">
                  <a:pos x="227" y="482"/>
                </a:cxn>
                <a:cxn ang="0">
                  <a:pos x="242" y="416"/>
                </a:cxn>
                <a:cxn ang="0">
                  <a:pos x="268" y="355"/>
                </a:cxn>
                <a:cxn ang="0">
                  <a:pos x="276" y="319"/>
                </a:cxn>
                <a:cxn ang="0">
                  <a:pos x="257" y="306"/>
                </a:cxn>
                <a:cxn ang="0">
                  <a:pos x="225" y="345"/>
                </a:cxn>
                <a:cxn ang="0">
                  <a:pos x="195" y="426"/>
                </a:cxn>
                <a:cxn ang="0">
                  <a:pos x="184" y="515"/>
                </a:cxn>
                <a:cxn ang="0">
                  <a:pos x="199" y="599"/>
                </a:cxn>
                <a:cxn ang="0">
                  <a:pos x="222" y="648"/>
                </a:cxn>
                <a:cxn ang="0">
                  <a:pos x="240" y="670"/>
                </a:cxn>
                <a:cxn ang="0">
                  <a:pos x="259" y="687"/>
                </a:cxn>
                <a:cxn ang="0">
                  <a:pos x="283" y="702"/>
                </a:cxn>
                <a:cxn ang="0">
                  <a:pos x="296" y="719"/>
                </a:cxn>
                <a:cxn ang="0">
                  <a:pos x="289" y="745"/>
                </a:cxn>
                <a:cxn ang="0">
                  <a:pos x="238" y="743"/>
                </a:cxn>
                <a:cxn ang="0">
                  <a:pos x="152" y="693"/>
                </a:cxn>
                <a:cxn ang="0">
                  <a:pos x="74" y="620"/>
                </a:cxn>
                <a:cxn ang="0">
                  <a:pos x="21" y="534"/>
                </a:cxn>
                <a:cxn ang="0">
                  <a:pos x="0" y="420"/>
                </a:cxn>
                <a:cxn ang="0">
                  <a:pos x="17" y="286"/>
                </a:cxn>
                <a:cxn ang="0">
                  <a:pos x="69" y="164"/>
                </a:cxn>
                <a:cxn ang="0">
                  <a:pos x="137" y="52"/>
                </a:cxn>
                <a:cxn ang="0">
                  <a:pos x="191" y="0"/>
                </a:cxn>
                <a:cxn ang="0">
                  <a:pos x="206" y="4"/>
                </a:cxn>
                <a:cxn ang="0">
                  <a:pos x="225" y="6"/>
                </a:cxn>
                <a:cxn ang="0">
                  <a:pos x="242" y="6"/>
                </a:cxn>
              </a:cxnLst>
              <a:rect l="txL" t="txT" r="txR" b="txB"/>
              <a:pathLst>
                <a:path w="556" h="756">
                  <a:moveTo>
                    <a:pt x="260" y="6"/>
                  </a:moveTo>
                  <a:lnTo>
                    <a:pt x="273" y="24"/>
                  </a:lnTo>
                  <a:lnTo>
                    <a:pt x="286" y="37"/>
                  </a:lnTo>
                  <a:lnTo>
                    <a:pt x="301" y="45"/>
                  </a:lnTo>
                  <a:lnTo>
                    <a:pt x="319" y="54"/>
                  </a:lnTo>
                  <a:lnTo>
                    <a:pt x="336" y="58"/>
                  </a:lnTo>
                  <a:lnTo>
                    <a:pt x="353" y="60"/>
                  </a:lnTo>
                  <a:lnTo>
                    <a:pt x="372" y="62"/>
                  </a:lnTo>
                  <a:lnTo>
                    <a:pt x="392" y="62"/>
                  </a:lnTo>
                  <a:lnTo>
                    <a:pt x="394" y="155"/>
                  </a:lnTo>
                  <a:lnTo>
                    <a:pt x="403" y="245"/>
                  </a:lnTo>
                  <a:lnTo>
                    <a:pt x="416" y="336"/>
                  </a:lnTo>
                  <a:lnTo>
                    <a:pt x="435" y="422"/>
                  </a:lnTo>
                  <a:lnTo>
                    <a:pt x="459" y="506"/>
                  </a:lnTo>
                  <a:lnTo>
                    <a:pt x="487" y="588"/>
                  </a:lnTo>
                  <a:lnTo>
                    <a:pt x="519" y="670"/>
                  </a:lnTo>
                  <a:lnTo>
                    <a:pt x="556" y="749"/>
                  </a:lnTo>
                  <a:lnTo>
                    <a:pt x="538" y="747"/>
                  </a:lnTo>
                  <a:lnTo>
                    <a:pt x="521" y="745"/>
                  </a:lnTo>
                  <a:lnTo>
                    <a:pt x="504" y="743"/>
                  </a:lnTo>
                  <a:lnTo>
                    <a:pt x="487" y="743"/>
                  </a:lnTo>
                  <a:lnTo>
                    <a:pt x="469" y="739"/>
                  </a:lnTo>
                  <a:lnTo>
                    <a:pt x="454" y="732"/>
                  </a:lnTo>
                  <a:lnTo>
                    <a:pt x="444" y="721"/>
                  </a:lnTo>
                  <a:lnTo>
                    <a:pt x="433" y="704"/>
                  </a:lnTo>
                  <a:lnTo>
                    <a:pt x="405" y="698"/>
                  </a:lnTo>
                  <a:lnTo>
                    <a:pt x="375" y="691"/>
                  </a:lnTo>
                  <a:lnTo>
                    <a:pt x="344" y="683"/>
                  </a:lnTo>
                  <a:lnTo>
                    <a:pt x="316" y="672"/>
                  </a:lnTo>
                  <a:lnTo>
                    <a:pt x="291" y="659"/>
                  </a:lnTo>
                  <a:lnTo>
                    <a:pt x="267" y="640"/>
                  </a:lnTo>
                  <a:lnTo>
                    <a:pt x="250" y="616"/>
                  </a:lnTo>
                  <a:lnTo>
                    <a:pt x="239" y="584"/>
                  </a:lnTo>
                  <a:lnTo>
                    <a:pt x="235" y="549"/>
                  </a:lnTo>
                  <a:lnTo>
                    <a:pt x="235" y="515"/>
                  </a:lnTo>
                  <a:lnTo>
                    <a:pt x="237" y="482"/>
                  </a:lnTo>
                  <a:lnTo>
                    <a:pt x="243" y="448"/>
                  </a:lnTo>
                  <a:lnTo>
                    <a:pt x="252" y="416"/>
                  </a:lnTo>
                  <a:lnTo>
                    <a:pt x="265" y="385"/>
                  </a:lnTo>
                  <a:lnTo>
                    <a:pt x="278" y="355"/>
                  </a:lnTo>
                  <a:lnTo>
                    <a:pt x="295" y="327"/>
                  </a:lnTo>
                  <a:lnTo>
                    <a:pt x="286" y="319"/>
                  </a:lnTo>
                  <a:lnTo>
                    <a:pt x="278" y="310"/>
                  </a:lnTo>
                  <a:lnTo>
                    <a:pt x="267" y="306"/>
                  </a:lnTo>
                  <a:lnTo>
                    <a:pt x="256" y="310"/>
                  </a:lnTo>
                  <a:lnTo>
                    <a:pt x="235" y="345"/>
                  </a:lnTo>
                  <a:lnTo>
                    <a:pt x="215" y="385"/>
                  </a:lnTo>
                  <a:lnTo>
                    <a:pt x="200" y="426"/>
                  </a:lnTo>
                  <a:lnTo>
                    <a:pt x="192" y="469"/>
                  </a:lnTo>
                  <a:lnTo>
                    <a:pt x="189" y="515"/>
                  </a:lnTo>
                  <a:lnTo>
                    <a:pt x="194" y="558"/>
                  </a:lnTo>
                  <a:lnTo>
                    <a:pt x="204" y="599"/>
                  </a:lnTo>
                  <a:lnTo>
                    <a:pt x="226" y="637"/>
                  </a:lnTo>
                  <a:lnTo>
                    <a:pt x="232" y="648"/>
                  </a:lnTo>
                  <a:lnTo>
                    <a:pt x="241" y="659"/>
                  </a:lnTo>
                  <a:lnTo>
                    <a:pt x="250" y="670"/>
                  </a:lnTo>
                  <a:lnTo>
                    <a:pt x="258" y="678"/>
                  </a:lnTo>
                  <a:lnTo>
                    <a:pt x="269" y="687"/>
                  </a:lnTo>
                  <a:lnTo>
                    <a:pt x="280" y="696"/>
                  </a:lnTo>
                  <a:lnTo>
                    <a:pt x="293" y="702"/>
                  </a:lnTo>
                  <a:lnTo>
                    <a:pt x="304" y="708"/>
                  </a:lnTo>
                  <a:lnTo>
                    <a:pt x="306" y="719"/>
                  </a:lnTo>
                  <a:lnTo>
                    <a:pt x="304" y="732"/>
                  </a:lnTo>
                  <a:lnTo>
                    <a:pt x="299" y="745"/>
                  </a:lnTo>
                  <a:lnTo>
                    <a:pt x="295" y="756"/>
                  </a:lnTo>
                  <a:lnTo>
                    <a:pt x="248" y="743"/>
                  </a:lnTo>
                  <a:lnTo>
                    <a:pt x="200" y="721"/>
                  </a:lnTo>
                  <a:lnTo>
                    <a:pt x="157" y="693"/>
                  </a:lnTo>
                  <a:lnTo>
                    <a:pt x="116" y="659"/>
                  </a:lnTo>
                  <a:lnTo>
                    <a:pt x="79" y="620"/>
                  </a:lnTo>
                  <a:lnTo>
                    <a:pt x="47" y="579"/>
                  </a:lnTo>
                  <a:lnTo>
                    <a:pt x="21" y="534"/>
                  </a:lnTo>
                  <a:lnTo>
                    <a:pt x="4" y="489"/>
                  </a:lnTo>
                  <a:lnTo>
                    <a:pt x="0" y="420"/>
                  </a:lnTo>
                  <a:lnTo>
                    <a:pt x="4" y="351"/>
                  </a:lnTo>
                  <a:lnTo>
                    <a:pt x="17" y="286"/>
                  </a:lnTo>
                  <a:lnTo>
                    <a:pt x="41" y="224"/>
                  </a:lnTo>
                  <a:lnTo>
                    <a:pt x="69" y="164"/>
                  </a:lnTo>
                  <a:lnTo>
                    <a:pt x="103" y="108"/>
                  </a:lnTo>
                  <a:lnTo>
                    <a:pt x="142" y="52"/>
                  </a:lnTo>
                  <a:lnTo>
                    <a:pt x="185" y="0"/>
                  </a:lnTo>
                  <a:lnTo>
                    <a:pt x="196" y="0"/>
                  </a:lnTo>
                  <a:lnTo>
                    <a:pt x="204" y="2"/>
                  </a:lnTo>
                  <a:lnTo>
                    <a:pt x="215" y="4"/>
                  </a:lnTo>
                  <a:lnTo>
                    <a:pt x="224" y="6"/>
                  </a:lnTo>
                  <a:lnTo>
                    <a:pt x="235" y="6"/>
                  </a:lnTo>
                  <a:lnTo>
                    <a:pt x="243" y="9"/>
                  </a:lnTo>
                  <a:lnTo>
                    <a:pt x="252" y="6"/>
                  </a:lnTo>
                  <a:lnTo>
                    <a:pt x="26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6" name="Freeform 25"/>
            <p:cNvSpPr/>
            <p:nvPr/>
          </p:nvSpPr>
          <p:spPr>
            <a:xfrm>
              <a:off x="741" y="1372"/>
              <a:ext cx="286" cy="289"/>
            </a:xfrm>
            <a:custGeom>
              <a:avLst/>
              <a:gdLst>
                <a:gd name="txL" fmla="*/ 0 w 288"/>
                <a:gd name="txT" fmla="*/ 0 h 289"/>
                <a:gd name="txR" fmla="*/ 288 w 288"/>
                <a:gd name="txB" fmla="*/ 289 h 289"/>
              </a:gdLst>
              <a:ahLst/>
              <a:cxnLst>
                <a:cxn ang="0">
                  <a:pos x="122" y="26"/>
                </a:cxn>
                <a:cxn ang="0">
                  <a:pos x="133" y="48"/>
                </a:cxn>
                <a:cxn ang="0">
                  <a:pos x="148" y="61"/>
                </a:cxn>
                <a:cxn ang="0">
                  <a:pos x="165" y="67"/>
                </a:cxn>
                <a:cxn ang="0">
                  <a:pos x="187" y="71"/>
                </a:cxn>
                <a:cxn ang="0">
                  <a:pos x="208" y="76"/>
                </a:cxn>
                <a:cxn ang="0">
                  <a:pos x="222" y="80"/>
                </a:cxn>
                <a:cxn ang="0">
                  <a:pos x="240" y="91"/>
                </a:cxn>
                <a:cxn ang="0">
                  <a:pos x="253" y="108"/>
                </a:cxn>
                <a:cxn ang="0">
                  <a:pos x="255" y="136"/>
                </a:cxn>
                <a:cxn ang="0">
                  <a:pos x="259" y="164"/>
                </a:cxn>
                <a:cxn ang="0">
                  <a:pos x="266" y="190"/>
                </a:cxn>
                <a:cxn ang="0">
                  <a:pos x="278" y="213"/>
                </a:cxn>
                <a:cxn ang="0">
                  <a:pos x="257" y="220"/>
                </a:cxn>
                <a:cxn ang="0">
                  <a:pos x="235" y="226"/>
                </a:cxn>
                <a:cxn ang="0">
                  <a:pos x="216" y="233"/>
                </a:cxn>
                <a:cxn ang="0">
                  <a:pos x="202" y="241"/>
                </a:cxn>
                <a:cxn ang="0">
                  <a:pos x="182" y="252"/>
                </a:cxn>
                <a:cxn ang="0">
                  <a:pos x="163" y="263"/>
                </a:cxn>
                <a:cxn ang="0">
                  <a:pos x="143" y="276"/>
                </a:cxn>
                <a:cxn ang="0">
                  <a:pos x="126" y="289"/>
                </a:cxn>
                <a:cxn ang="0">
                  <a:pos x="100" y="276"/>
                </a:cxn>
                <a:cxn ang="0">
                  <a:pos x="85" y="259"/>
                </a:cxn>
                <a:cxn ang="0">
                  <a:pos x="79" y="241"/>
                </a:cxn>
                <a:cxn ang="0">
                  <a:pos x="77" y="220"/>
                </a:cxn>
                <a:cxn ang="0">
                  <a:pos x="77" y="201"/>
                </a:cxn>
                <a:cxn ang="0">
                  <a:pos x="75" y="179"/>
                </a:cxn>
                <a:cxn ang="0">
                  <a:pos x="72" y="157"/>
                </a:cxn>
                <a:cxn ang="0">
                  <a:pos x="58" y="138"/>
                </a:cxn>
                <a:cxn ang="0">
                  <a:pos x="47" y="127"/>
                </a:cxn>
                <a:cxn ang="0">
                  <a:pos x="34" y="119"/>
                </a:cxn>
                <a:cxn ang="0">
                  <a:pos x="24" y="108"/>
                </a:cxn>
                <a:cxn ang="0">
                  <a:pos x="13" y="99"/>
                </a:cxn>
                <a:cxn ang="0">
                  <a:pos x="4" y="89"/>
                </a:cxn>
                <a:cxn ang="0">
                  <a:pos x="0" y="76"/>
                </a:cxn>
                <a:cxn ang="0">
                  <a:pos x="0" y="63"/>
                </a:cxn>
                <a:cxn ang="0">
                  <a:pos x="6" y="45"/>
                </a:cxn>
                <a:cxn ang="0">
                  <a:pos x="11" y="35"/>
                </a:cxn>
                <a:cxn ang="0">
                  <a:pos x="17" y="22"/>
                </a:cxn>
                <a:cxn ang="0">
                  <a:pos x="21" y="11"/>
                </a:cxn>
                <a:cxn ang="0">
                  <a:pos x="32" y="0"/>
                </a:cxn>
                <a:cxn ang="0">
                  <a:pos x="45" y="0"/>
                </a:cxn>
                <a:cxn ang="0">
                  <a:pos x="60" y="2"/>
                </a:cxn>
                <a:cxn ang="0">
                  <a:pos x="72" y="2"/>
                </a:cxn>
                <a:cxn ang="0">
                  <a:pos x="81" y="2"/>
                </a:cxn>
                <a:cxn ang="0">
                  <a:pos x="94" y="5"/>
                </a:cxn>
                <a:cxn ang="0">
                  <a:pos x="105" y="9"/>
                </a:cxn>
                <a:cxn ang="0">
                  <a:pos x="113" y="15"/>
                </a:cxn>
                <a:cxn ang="0">
                  <a:pos x="122" y="26"/>
                </a:cxn>
              </a:cxnLst>
              <a:rect l="txL" t="txT" r="txR" b="txB"/>
              <a:pathLst>
                <a:path w="288" h="289">
                  <a:moveTo>
                    <a:pt x="127" y="26"/>
                  </a:moveTo>
                  <a:lnTo>
                    <a:pt x="138" y="48"/>
                  </a:lnTo>
                  <a:lnTo>
                    <a:pt x="153" y="61"/>
                  </a:lnTo>
                  <a:lnTo>
                    <a:pt x="170" y="67"/>
                  </a:lnTo>
                  <a:lnTo>
                    <a:pt x="192" y="71"/>
                  </a:lnTo>
                  <a:lnTo>
                    <a:pt x="213" y="76"/>
                  </a:lnTo>
                  <a:lnTo>
                    <a:pt x="232" y="80"/>
                  </a:lnTo>
                  <a:lnTo>
                    <a:pt x="250" y="91"/>
                  </a:lnTo>
                  <a:lnTo>
                    <a:pt x="263" y="108"/>
                  </a:lnTo>
                  <a:lnTo>
                    <a:pt x="265" y="136"/>
                  </a:lnTo>
                  <a:lnTo>
                    <a:pt x="269" y="164"/>
                  </a:lnTo>
                  <a:lnTo>
                    <a:pt x="276" y="190"/>
                  </a:lnTo>
                  <a:lnTo>
                    <a:pt x="288" y="213"/>
                  </a:lnTo>
                  <a:lnTo>
                    <a:pt x="267" y="220"/>
                  </a:lnTo>
                  <a:lnTo>
                    <a:pt x="245" y="226"/>
                  </a:lnTo>
                  <a:lnTo>
                    <a:pt x="226" y="233"/>
                  </a:lnTo>
                  <a:lnTo>
                    <a:pt x="207" y="241"/>
                  </a:lnTo>
                  <a:lnTo>
                    <a:pt x="187" y="252"/>
                  </a:lnTo>
                  <a:lnTo>
                    <a:pt x="168" y="263"/>
                  </a:lnTo>
                  <a:lnTo>
                    <a:pt x="148" y="276"/>
                  </a:lnTo>
                  <a:lnTo>
                    <a:pt x="131" y="289"/>
                  </a:lnTo>
                  <a:lnTo>
                    <a:pt x="105" y="276"/>
                  </a:lnTo>
                  <a:lnTo>
                    <a:pt x="90" y="259"/>
                  </a:lnTo>
                  <a:lnTo>
                    <a:pt x="84" y="241"/>
                  </a:lnTo>
                  <a:lnTo>
                    <a:pt x="82" y="220"/>
                  </a:lnTo>
                  <a:lnTo>
                    <a:pt x="82" y="201"/>
                  </a:lnTo>
                  <a:lnTo>
                    <a:pt x="80" y="179"/>
                  </a:lnTo>
                  <a:lnTo>
                    <a:pt x="73" y="157"/>
                  </a:lnTo>
                  <a:lnTo>
                    <a:pt x="58" y="138"/>
                  </a:lnTo>
                  <a:lnTo>
                    <a:pt x="47" y="127"/>
                  </a:lnTo>
                  <a:lnTo>
                    <a:pt x="34" y="119"/>
                  </a:lnTo>
                  <a:lnTo>
                    <a:pt x="24" y="108"/>
                  </a:lnTo>
                  <a:lnTo>
                    <a:pt x="13" y="99"/>
                  </a:lnTo>
                  <a:lnTo>
                    <a:pt x="4" y="89"/>
                  </a:lnTo>
                  <a:lnTo>
                    <a:pt x="0" y="76"/>
                  </a:lnTo>
                  <a:lnTo>
                    <a:pt x="0" y="63"/>
                  </a:lnTo>
                  <a:lnTo>
                    <a:pt x="6" y="45"/>
                  </a:lnTo>
                  <a:lnTo>
                    <a:pt x="11" y="35"/>
                  </a:lnTo>
                  <a:lnTo>
                    <a:pt x="17" y="22"/>
                  </a:lnTo>
                  <a:lnTo>
                    <a:pt x="21" y="11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60" y="2"/>
                  </a:lnTo>
                  <a:lnTo>
                    <a:pt x="73" y="2"/>
                  </a:lnTo>
                  <a:lnTo>
                    <a:pt x="86" y="2"/>
                  </a:lnTo>
                  <a:lnTo>
                    <a:pt x="99" y="5"/>
                  </a:lnTo>
                  <a:lnTo>
                    <a:pt x="110" y="9"/>
                  </a:lnTo>
                  <a:lnTo>
                    <a:pt x="118" y="15"/>
                  </a:lnTo>
                  <a:lnTo>
                    <a:pt x="127" y="26"/>
                  </a:lnTo>
                  <a:close/>
                </a:path>
              </a:pathLst>
            </a:custGeom>
            <a:solidFill>
              <a:srgbClr val="B7F9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7" name="Freeform 26"/>
            <p:cNvSpPr/>
            <p:nvPr/>
          </p:nvSpPr>
          <p:spPr>
            <a:xfrm>
              <a:off x="3087" y="1461"/>
              <a:ext cx="329" cy="654"/>
            </a:xfrm>
            <a:custGeom>
              <a:avLst/>
              <a:gdLst>
                <a:gd name="txL" fmla="*/ 0 w 331"/>
                <a:gd name="txT" fmla="*/ 0 h 654"/>
                <a:gd name="txR" fmla="*/ 331 w 331"/>
                <a:gd name="txB" fmla="*/ 654 h 654"/>
              </a:gdLst>
              <a:ahLst/>
              <a:cxnLst>
                <a:cxn ang="0">
                  <a:pos x="298" y="310"/>
                </a:cxn>
                <a:cxn ang="0">
                  <a:pos x="315" y="394"/>
                </a:cxn>
                <a:cxn ang="0">
                  <a:pos x="319" y="480"/>
                </a:cxn>
                <a:cxn ang="0">
                  <a:pos x="313" y="564"/>
                </a:cxn>
                <a:cxn ang="0">
                  <a:pos x="289" y="646"/>
                </a:cxn>
                <a:cxn ang="0">
                  <a:pos x="285" y="648"/>
                </a:cxn>
                <a:cxn ang="0">
                  <a:pos x="278" y="652"/>
                </a:cxn>
                <a:cxn ang="0">
                  <a:pos x="272" y="654"/>
                </a:cxn>
                <a:cxn ang="0">
                  <a:pos x="265" y="648"/>
                </a:cxn>
                <a:cxn ang="0">
                  <a:pos x="89" y="409"/>
                </a:cxn>
                <a:cxn ang="0">
                  <a:pos x="75" y="381"/>
                </a:cxn>
                <a:cxn ang="0">
                  <a:pos x="56" y="353"/>
                </a:cxn>
                <a:cxn ang="0">
                  <a:pos x="38" y="325"/>
                </a:cxn>
                <a:cxn ang="0">
                  <a:pos x="21" y="295"/>
                </a:cxn>
                <a:cxn ang="0">
                  <a:pos x="10" y="264"/>
                </a:cxn>
                <a:cxn ang="0">
                  <a:pos x="2" y="232"/>
                </a:cxn>
                <a:cxn ang="0">
                  <a:pos x="0" y="200"/>
                </a:cxn>
                <a:cxn ang="0">
                  <a:pos x="4" y="168"/>
                </a:cxn>
                <a:cxn ang="0">
                  <a:pos x="12" y="168"/>
                </a:cxn>
                <a:cxn ang="0">
                  <a:pos x="30" y="165"/>
                </a:cxn>
                <a:cxn ang="0">
                  <a:pos x="49" y="161"/>
                </a:cxn>
                <a:cxn ang="0">
                  <a:pos x="64" y="157"/>
                </a:cxn>
                <a:cxn ang="0">
                  <a:pos x="94" y="146"/>
                </a:cxn>
                <a:cxn ang="0">
                  <a:pos x="128" y="131"/>
                </a:cxn>
                <a:cxn ang="0">
                  <a:pos x="160" y="116"/>
                </a:cxn>
                <a:cxn ang="0">
                  <a:pos x="195" y="99"/>
                </a:cxn>
                <a:cxn ang="0">
                  <a:pos x="225" y="77"/>
                </a:cxn>
                <a:cxn ang="0">
                  <a:pos x="252" y="56"/>
                </a:cxn>
                <a:cxn ang="0">
                  <a:pos x="283" y="30"/>
                </a:cxn>
                <a:cxn ang="0">
                  <a:pos x="311" y="0"/>
                </a:cxn>
                <a:cxn ang="0">
                  <a:pos x="321" y="77"/>
                </a:cxn>
                <a:cxn ang="0">
                  <a:pos x="321" y="157"/>
                </a:cxn>
                <a:cxn ang="0">
                  <a:pos x="313" y="234"/>
                </a:cxn>
                <a:cxn ang="0">
                  <a:pos x="298" y="310"/>
                </a:cxn>
              </a:cxnLst>
              <a:rect l="txL" t="txT" r="txR" b="txB"/>
              <a:pathLst>
                <a:path w="331" h="654">
                  <a:moveTo>
                    <a:pt x="308" y="310"/>
                  </a:moveTo>
                  <a:lnTo>
                    <a:pt x="325" y="394"/>
                  </a:lnTo>
                  <a:lnTo>
                    <a:pt x="329" y="480"/>
                  </a:lnTo>
                  <a:lnTo>
                    <a:pt x="323" y="564"/>
                  </a:lnTo>
                  <a:lnTo>
                    <a:pt x="299" y="646"/>
                  </a:lnTo>
                  <a:lnTo>
                    <a:pt x="295" y="648"/>
                  </a:lnTo>
                  <a:lnTo>
                    <a:pt x="288" y="652"/>
                  </a:lnTo>
                  <a:lnTo>
                    <a:pt x="282" y="654"/>
                  </a:lnTo>
                  <a:lnTo>
                    <a:pt x="275" y="648"/>
                  </a:lnTo>
                  <a:lnTo>
                    <a:pt x="94" y="409"/>
                  </a:lnTo>
                  <a:lnTo>
                    <a:pt x="75" y="381"/>
                  </a:lnTo>
                  <a:lnTo>
                    <a:pt x="56" y="353"/>
                  </a:lnTo>
                  <a:lnTo>
                    <a:pt x="38" y="325"/>
                  </a:lnTo>
                  <a:lnTo>
                    <a:pt x="21" y="295"/>
                  </a:lnTo>
                  <a:lnTo>
                    <a:pt x="10" y="264"/>
                  </a:lnTo>
                  <a:lnTo>
                    <a:pt x="2" y="232"/>
                  </a:lnTo>
                  <a:lnTo>
                    <a:pt x="0" y="200"/>
                  </a:lnTo>
                  <a:lnTo>
                    <a:pt x="4" y="168"/>
                  </a:lnTo>
                  <a:lnTo>
                    <a:pt x="12" y="168"/>
                  </a:lnTo>
                  <a:lnTo>
                    <a:pt x="30" y="165"/>
                  </a:lnTo>
                  <a:lnTo>
                    <a:pt x="49" y="161"/>
                  </a:lnTo>
                  <a:lnTo>
                    <a:pt x="64" y="157"/>
                  </a:lnTo>
                  <a:lnTo>
                    <a:pt x="99" y="146"/>
                  </a:lnTo>
                  <a:lnTo>
                    <a:pt x="133" y="131"/>
                  </a:lnTo>
                  <a:lnTo>
                    <a:pt x="165" y="116"/>
                  </a:lnTo>
                  <a:lnTo>
                    <a:pt x="200" y="99"/>
                  </a:lnTo>
                  <a:lnTo>
                    <a:pt x="230" y="77"/>
                  </a:lnTo>
                  <a:lnTo>
                    <a:pt x="262" y="56"/>
                  </a:lnTo>
                  <a:lnTo>
                    <a:pt x="293" y="30"/>
                  </a:lnTo>
                  <a:lnTo>
                    <a:pt x="321" y="0"/>
                  </a:lnTo>
                  <a:lnTo>
                    <a:pt x="331" y="77"/>
                  </a:lnTo>
                  <a:lnTo>
                    <a:pt x="331" y="157"/>
                  </a:lnTo>
                  <a:lnTo>
                    <a:pt x="323" y="234"/>
                  </a:lnTo>
                  <a:lnTo>
                    <a:pt x="308" y="31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8" name="Freeform 27"/>
            <p:cNvSpPr/>
            <p:nvPr/>
          </p:nvSpPr>
          <p:spPr>
            <a:xfrm>
              <a:off x="842" y="1545"/>
              <a:ext cx="417" cy="333"/>
            </a:xfrm>
            <a:custGeom>
              <a:avLst/>
              <a:gdLst>
                <a:gd name="txL" fmla="*/ 0 w 420"/>
                <a:gd name="txT" fmla="*/ 0 h 333"/>
                <a:gd name="txR" fmla="*/ 420 w 420"/>
                <a:gd name="txB" fmla="*/ 333 h 333"/>
              </a:gdLst>
              <a:ahLst/>
              <a:cxnLst>
                <a:cxn ang="0">
                  <a:pos x="405" y="0"/>
                </a:cxn>
                <a:cxn ang="0">
                  <a:pos x="405" y="17"/>
                </a:cxn>
                <a:cxn ang="0">
                  <a:pos x="401" y="32"/>
                </a:cxn>
                <a:cxn ang="0">
                  <a:pos x="392" y="45"/>
                </a:cxn>
                <a:cxn ang="0">
                  <a:pos x="381" y="58"/>
                </a:cxn>
                <a:cxn ang="0">
                  <a:pos x="371" y="68"/>
                </a:cxn>
                <a:cxn ang="0">
                  <a:pos x="358" y="81"/>
                </a:cxn>
                <a:cxn ang="0">
                  <a:pos x="346" y="92"/>
                </a:cxn>
                <a:cxn ang="0">
                  <a:pos x="339" y="103"/>
                </a:cxn>
                <a:cxn ang="0">
                  <a:pos x="313" y="131"/>
                </a:cxn>
                <a:cxn ang="0">
                  <a:pos x="281" y="170"/>
                </a:cxn>
                <a:cxn ang="0">
                  <a:pos x="240" y="211"/>
                </a:cxn>
                <a:cxn ang="0">
                  <a:pos x="202" y="254"/>
                </a:cxn>
                <a:cxn ang="0">
                  <a:pos x="154" y="292"/>
                </a:cxn>
                <a:cxn ang="0">
                  <a:pos x="107" y="320"/>
                </a:cxn>
                <a:cxn ang="0">
                  <a:pos x="67" y="333"/>
                </a:cxn>
                <a:cxn ang="0">
                  <a:pos x="24" y="329"/>
                </a:cxn>
                <a:cxn ang="0">
                  <a:pos x="0" y="303"/>
                </a:cxn>
                <a:cxn ang="0">
                  <a:pos x="0" y="262"/>
                </a:cxn>
                <a:cxn ang="0">
                  <a:pos x="13" y="215"/>
                </a:cxn>
                <a:cxn ang="0">
                  <a:pos x="35" y="176"/>
                </a:cxn>
                <a:cxn ang="0">
                  <a:pos x="65" y="148"/>
                </a:cxn>
                <a:cxn ang="0">
                  <a:pos x="92" y="127"/>
                </a:cxn>
                <a:cxn ang="0">
                  <a:pos x="126" y="109"/>
                </a:cxn>
                <a:cxn ang="0">
                  <a:pos x="163" y="96"/>
                </a:cxn>
                <a:cxn ang="0">
                  <a:pos x="200" y="88"/>
                </a:cxn>
                <a:cxn ang="0">
                  <a:pos x="231" y="81"/>
                </a:cxn>
                <a:cxn ang="0">
                  <a:pos x="270" y="81"/>
                </a:cxn>
                <a:cxn ang="0">
                  <a:pos x="309" y="81"/>
                </a:cxn>
                <a:cxn ang="0">
                  <a:pos x="317" y="68"/>
                </a:cxn>
                <a:cxn ang="0">
                  <a:pos x="328" y="56"/>
                </a:cxn>
                <a:cxn ang="0">
                  <a:pos x="339" y="40"/>
                </a:cxn>
                <a:cxn ang="0">
                  <a:pos x="348" y="28"/>
                </a:cxn>
                <a:cxn ang="0">
                  <a:pos x="360" y="17"/>
                </a:cxn>
                <a:cxn ang="0">
                  <a:pos x="375" y="8"/>
                </a:cxn>
                <a:cxn ang="0">
                  <a:pos x="390" y="2"/>
                </a:cxn>
                <a:cxn ang="0">
                  <a:pos x="405" y="0"/>
                </a:cxn>
              </a:cxnLst>
              <a:rect l="txL" t="txT" r="txR" b="txB"/>
              <a:pathLst>
                <a:path w="420" h="333">
                  <a:moveTo>
                    <a:pt x="420" y="0"/>
                  </a:moveTo>
                  <a:lnTo>
                    <a:pt x="420" y="17"/>
                  </a:lnTo>
                  <a:lnTo>
                    <a:pt x="416" y="32"/>
                  </a:lnTo>
                  <a:lnTo>
                    <a:pt x="407" y="45"/>
                  </a:lnTo>
                  <a:lnTo>
                    <a:pt x="396" y="58"/>
                  </a:lnTo>
                  <a:lnTo>
                    <a:pt x="386" y="68"/>
                  </a:lnTo>
                  <a:lnTo>
                    <a:pt x="373" y="81"/>
                  </a:lnTo>
                  <a:lnTo>
                    <a:pt x="360" y="92"/>
                  </a:lnTo>
                  <a:lnTo>
                    <a:pt x="349" y="103"/>
                  </a:lnTo>
                  <a:lnTo>
                    <a:pt x="323" y="131"/>
                  </a:lnTo>
                  <a:lnTo>
                    <a:pt x="291" y="170"/>
                  </a:lnTo>
                  <a:lnTo>
                    <a:pt x="250" y="211"/>
                  </a:lnTo>
                  <a:lnTo>
                    <a:pt x="207" y="254"/>
                  </a:lnTo>
                  <a:lnTo>
                    <a:pt x="159" y="292"/>
                  </a:lnTo>
                  <a:lnTo>
                    <a:pt x="112" y="320"/>
                  </a:lnTo>
                  <a:lnTo>
                    <a:pt x="67" y="333"/>
                  </a:lnTo>
                  <a:lnTo>
                    <a:pt x="24" y="329"/>
                  </a:lnTo>
                  <a:lnTo>
                    <a:pt x="0" y="303"/>
                  </a:lnTo>
                  <a:lnTo>
                    <a:pt x="0" y="262"/>
                  </a:lnTo>
                  <a:lnTo>
                    <a:pt x="13" y="215"/>
                  </a:lnTo>
                  <a:lnTo>
                    <a:pt x="35" y="176"/>
                  </a:lnTo>
                  <a:lnTo>
                    <a:pt x="65" y="148"/>
                  </a:lnTo>
                  <a:lnTo>
                    <a:pt x="97" y="127"/>
                  </a:lnTo>
                  <a:lnTo>
                    <a:pt x="131" y="109"/>
                  </a:lnTo>
                  <a:lnTo>
                    <a:pt x="168" y="96"/>
                  </a:lnTo>
                  <a:lnTo>
                    <a:pt x="205" y="88"/>
                  </a:lnTo>
                  <a:lnTo>
                    <a:pt x="241" y="81"/>
                  </a:lnTo>
                  <a:lnTo>
                    <a:pt x="280" y="81"/>
                  </a:lnTo>
                  <a:lnTo>
                    <a:pt x="319" y="81"/>
                  </a:lnTo>
                  <a:lnTo>
                    <a:pt x="327" y="68"/>
                  </a:lnTo>
                  <a:lnTo>
                    <a:pt x="338" y="56"/>
                  </a:lnTo>
                  <a:lnTo>
                    <a:pt x="349" y="40"/>
                  </a:lnTo>
                  <a:lnTo>
                    <a:pt x="362" y="28"/>
                  </a:lnTo>
                  <a:lnTo>
                    <a:pt x="375" y="17"/>
                  </a:lnTo>
                  <a:lnTo>
                    <a:pt x="390" y="8"/>
                  </a:lnTo>
                  <a:lnTo>
                    <a:pt x="405" y="2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89" name="Freeform 28"/>
            <p:cNvSpPr/>
            <p:nvPr/>
          </p:nvSpPr>
          <p:spPr>
            <a:xfrm>
              <a:off x="2268" y="1540"/>
              <a:ext cx="276" cy="476"/>
            </a:xfrm>
            <a:custGeom>
              <a:avLst/>
              <a:gdLst>
                <a:gd name="txL" fmla="*/ 0 w 278"/>
                <a:gd name="txT" fmla="*/ 0 h 476"/>
                <a:gd name="txR" fmla="*/ 278 w 278"/>
                <a:gd name="txB" fmla="*/ 476 h 476"/>
              </a:gdLst>
              <a:ahLst/>
              <a:cxnLst>
                <a:cxn ang="0">
                  <a:pos x="195" y="108"/>
                </a:cxn>
                <a:cxn ang="0">
                  <a:pos x="218" y="166"/>
                </a:cxn>
                <a:cxn ang="0">
                  <a:pos x="236" y="231"/>
                </a:cxn>
                <a:cxn ang="0">
                  <a:pos x="244" y="295"/>
                </a:cxn>
                <a:cxn ang="0">
                  <a:pos x="238" y="366"/>
                </a:cxn>
                <a:cxn ang="0">
                  <a:pos x="257" y="440"/>
                </a:cxn>
                <a:cxn ang="0">
                  <a:pos x="259" y="468"/>
                </a:cxn>
                <a:cxn ang="0">
                  <a:pos x="238" y="459"/>
                </a:cxn>
                <a:cxn ang="0">
                  <a:pos x="218" y="455"/>
                </a:cxn>
                <a:cxn ang="0">
                  <a:pos x="212" y="442"/>
                </a:cxn>
                <a:cxn ang="0">
                  <a:pos x="218" y="401"/>
                </a:cxn>
                <a:cxn ang="0">
                  <a:pos x="223" y="349"/>
                </a:cxn>
                <a:cxn ang="0">
                  <a:pos x="229" y="306"/>
                </a:cxn>
                <a:cxn ang="0">
                  <a:pos x="214" y="274"/>
                </a:cxn>
                <a:cxn ang="0">
                  <a:pos x="198" y="241"/>
                </a:cxn>
                <a:cxn ang="0">
                  <a:pos x="195" y="207"/>
                </a:cxn>
                <a:cxn ang="0">
                  <a:pos x="204" y="175"/>
                </a:cxn>
                <a:cxn ang="0">
                  <a:pos x="191" y="155"/>
                </a:cxn>
                <a:cxn ang="0">
                  <a:pos x="172" y="151"/>
                </a:cxn>
                <a:cxn ang="0">
                  <a:pos x="157" y="149"/>
                </a:cxn>
                <a:cxn ang="0">
                  <a:pos x="154" y="127"/>
                </a:cxn>
                <a:cxn ang="0">
                  <a:pos x="150" y="97"/>
                </a:cxn>
                <a:cxn ang="0">
                  <a:pos x="133" y="76"/>
                </a:cxn>
                <a:cxn ang="0">
                  <a:pos x="114" y="67"/>
                </a:cxn>
                <a:cxn ang="0">
                  <a:pos x="107" y="52"/>
                </a:cxn>
                <a:cxn ang="0">
                  <a:pos x="81" y="63"/>
                </a:cxn>
                <a:cxn ang="0">
                  <a:pos x="79" y="54"/>
                </a:cxn>
                <a:cxn ang="0">
                  <a:pos x="70" y="30"/>
                </a:cxn>
                <a:cxn ang="0">
                  <a:pos x="60" y="20"/>
                </a:cxn>
                <a:cxn ang="0">
                  <a:pos x="43" y="20"/>
                </a:cxn>
                <a:cxn ang="0">
                  <a:pos x="24" y="22"/>
                </a:cxn>
                <a:cxn ang="0">
                  <a:pos x="7" y="17"/>
                </a:cxn>
                <a:cxn ang="0">
                  <a:pos x="9" y="9"/>
                </a:cxn>
                <a:cxn ang="0">
                  <a:pos x="28" y="2"/>
                </a:cxn>
                <a:cxn ang="0">
                  <a:pos x="50" y="0"/>
                </a:cxn>
                <a:cxn ang="0">
                  <a:pos x="69" y="2"/>
                </a:cxn>
                <a:cxn ang="0">
                  <a:pos x="180" y="82"/>
                </a:cxn>
              </a:cxnLst>
              <a:rect l="txL" t="txT" r="txR" b="txB"/>
              <a:pathLst>
                <a:path w="278" h="476">
                  <a:moveTo>
                    <a:pt x="185" y="82"/>
                  </a:moveTo>
                  <a:lnTo>
                    <a:pt x="200" y="108"/>
                  </a:lnTo>
                  <a:lnTo>
                    <a:pt x="215" y="138"/>
                  </a:lnTo>
                  <a:lnTo>
                    <a:pt x="228" y="166"/>
                  </a:lnTo>
                  <a:lnTo>
                    <a:pt x="237" y="198"/>
                  </a:lnTo>
                  <a:lnTo>
                    <a:pt x="246" y="231"/>
                  </a:lnTo>
                  <a:lnTo>
                    <a:pt x="252" y="263"/>
                  </a:lnTo>
                  <a:lnTo>
                    <a:pt x="254" y="295"/>
                  </a:lnTo>
                  <a:lnTo>
                    <a:pt x="256" y="330"/>
                  </a:lnTo>
                  <a:lnTo>
                    <a:pt x="248" y="366"/>
                  </a:lnTo>
                  <a:lnTo>
                    <a:pt x="254" y="403"/>
                  </a:lnTo>
                  <a:lnTo>
                    <a:pt x="267" y="440"/>
                  </a:lnTo>
                  <a:lnTo>
                    <a:pt x="278" y="476"/>
                  </a:lnTo>
                  <a:lnTo>
                    <a:pt x="269" y="468"/>
                  </a:lnTo>
                  <a:lnTo>
                    <a:pt x="261" y="463"/>
                  </a:lnTo>
                  <a:lnTo>
                    <a:pt x="248" y="459"/>
                  </a:lnTo>
                  <a:lnTo>
                    <a:pt x="237" y="457"/>
                  </a:lnTo>
                  <a:lnTo>
                    <a:pt x="228" y="455"/>
                  </a:lnTo>
                  <a:lnTo>
                    <a:pt x="222" y="450"/>
                  </a:lnTo>
                  <a:lnTo>
                    <a:pt x="222" y="442"/>
                  </a:lnTo>
                  <a:lnTo>
                    <a:pt x="231" y="427"/>
                  </a:lnTo>
                  <a:lnTo>
                    <a:pt x="228" y="401"/>
                  </a:lnTo>
                  <a:lnTo>
                    <a:pt x="228" y="375"/>
                  </a:lnTo>
                  <a:lnTo>
                    <a:pt x="233" y="349"/>
                  </a:lnTo>
                  <a:lnTo>
                    <a:pt x="239" y="325"/>
                  </a:lnTo>
                  <a:lnTo>
                    <a:pt x="239" y="306"/>
                  </a:lnTo>
                  <a:lnTo>
                    <a:pt x="233" y="289"/>
                  </a:lnTo>
                  <a:lnTo>
                    <a:pt x="224" y="274"/>
                  </a:lnTo>
                  <a:lnTo>
                    <a:pt x="213" y="257"/>
                  </a:lnTo>
                  <a:lnTo>
                    <a:pt x="203" y="241"/>
                  </a:lnTo>
                  <a:lnTo>
                    <a:pt x="198" y="224"/>
                  </a:lnTo>
                  <a:lnTo>
                    <a:pt x="200" y="207"/>
                  </a:lnTo>
                  <a:lnTo>
                    <a:pt x="213" y="188"/>
                  </a:lnTo>
                  <a:lnTo>
                    <a:pt x="211" y="175"/>
                  </a:lnTo>
                  <a:lnTo>
                    <a:pt x="205" y="164"/>
                  </a:lnTo>
                  <a:lnTo>
                    <a:pt x="196" y="155"/>
                  </a:lnTo>
                  <a:lnTo>
                    <a:pt x="185" y="149"/>
                  </a:lnTo>
                  <a:lnTo>
                    <a:pt x="177" y="151"/>
                  </a:lnTo>
                  <a:lnTo>
                    <a:pt x="168" y="151"/>
                  </a:lnTo>
                  <a:lnTo>
                    <a:pt x="162" y="149"/>
                  </a:lnTo>
                  <a:lnTo>
                    <a:pt x="157" y="142"/>
                  </a:lnTo>
                  <a:lnTo>
                    <a:pt x="159" y="127"/>
                  </a:lnTo>
                  <a:lnTo>
                    <a:pt x="159" y="110"/>
                  </a:lnTo>
                  <a:lnTo>
                    <a:pt x="155" y="97"/>
                  </a:lnTo>
                  <a:lnTo>
                    <a:pt x="147" y="86"/>
                  </a:lnTo>
                  <a:lnTo>
                    <a:pt x="138" y="76"/>
                  </a:lnTo>
                  <a:lnTo>
                    <a:pt x="127" y="71"/>
                  </a:lnTo>
                  <a:lnTo>
                    <a:pt x="119" y="67"/>
                  </a:lnTo>
                  <a:lnTo>
                    <a:pt x="119" y="54"/>
                  </a:lnTo>
                  <a:lnTo>
                    <a:pt x="112" y="52"/>
                  </a:lnTo>
                  <a:lnTo>
                    <a:pt x="99" y="56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4" y="54"/>
                  </a:lnTo>
                  <a:lnTo>
                    <a:pt x="82" y="41"/>
                  </a:lnTo>
                  <a:lnTo>
                    <a:pt x="75" y="30"/>
                  </a:lnTo>
                  <a:lnTo>
                    <a:pt x="67" y="24"/>
                  </a:lnTo>
                  <a:lnTo>
                    <a:pt x="60" y="20"/>
                  </a:lnTo>
                  <a:lnTo>
                    <a:pt x="52" y="20"/>
                  </a:lnTo>
                  <a:lnTo>
                    <a:pt x="43" y="20"/>
                  </a:lnTo>
                  <a:lnTo>
                    <a:pt x="32" y="20"/>
                  </a:lnTo>
                  <a:lnTo>
                    <a:pt x="24" y="22"/>
                  </a:lnTo>
                  <a:lnTo>
                    <a:pt x="15" y="22"/>
                  </a:lnTo>
                  <a:lnTo>
                    <a:pt x="7" y="17"/>
                  </a:lnTo>
                  <a:lnTo>
                    <a:pt x="0" y="11"/>
                  </a:lnTo>
                  <a:lnTo>
                    <a:pt x="9" y="9"/>
                  </a:lnTo>
                  <a:lnTo>
                    <a:pt x="17" y="7"/>
                  </a:lnTo>
                  <a:lnTo>
                    <a:pt x="28" y="2"/>
                  </a:lnTo>
                  <a:lnTo>
                    <a:pt x="39" y="2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71" y="2"/>
                  </a:lnTo>
                  <a:lnTo>
                    <a:pt x="82" y="7"/>
                  </a:lnTo>
                  <a:lnTo>
                    <a:pt x="185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0" name="Freeform 29"/>
            <p:cNvSpPr/>
            <p:nvPr/>
          </p:nvSpPr>
          <p:spPr>
            <a:xfrm>
              <a:off x="2886" y="1566"/>
              <a:ext cx="176" cy="203"/>
            </a:xfrm>
            <a:custGeom>
              <a:avLst/>
              <a:gdLst>
                <a:gd name="txL" fmla="*/ 0 w 177"/>
                <a:gd name="txT" fmla="*/ 0 h 203"/>
                <a:gd name="txR" fmla="*/ 177 w 177"/>
                <a:gd name="txB" fmla="*/ 203 h 203"/>
              </a:gdLst>
              <a:ahLst/>
              <a:cxnLst>
                <a:cxn ang="0">
                  <a:pos x="172" y="39"/>
                </a:cxn>
                <a:cxn ang="0">
                  <a:pos x="159" y="58"/>
                </a:cxn>
                <a:cxn ang="0">
                  <a:pos x="150" y="86"/>
                </a:cxn>
                <a:cxn ang="0">
                  <a:pos x="146" y="114"/>
                </a:cxn>
                <a:cxn ang="0">
                  <a:pos x="135" y="138"/>
                </a:cxn>
                <a:cxn ang="0">
                  <a:pos x="52" y="203"/>
                </a:cxn>
                <a:cxn ang="0">
                  <a:pos x="39" y="198"/>
                </a:cxn>
                <a:cxn ang="0">
                  <a:pos x="26" y="187"/>
                </a:cxn>
                <a:cxn ang="0">
                  <a:pos x="13" y="175"/>
                </a:cxn>
                <a:cxn ang="0">
                  <a:pos x="0" y="166"/>
                </a:cxn>
                <a:cxn ang="0">
                  <a:pos x="7" y="140"/>
                </a:cxn>
                <a:cxn ang="0">
                  <a:pos x="20" y="114"/>
                </a:cxn>
                <a:cxn ang="0">
                  <a:pos x="37" y="93"/>
                </a:cxn>
                <a:cxn ang="0">
                  <a:pos x="58" y="80"/>
                </a:cxn>
                <a:cxn ang="0">
                  <a:pos x="48" y="99"/>
                </a:cxn>
                <a:cxn ang="0">
                  <a:pos x="37" y="119"/>
                </a:cxn>
                <a:cxn ang="0">
                  <a:pos x="28" y="140"/>
                </a:cxn>
                <a:cxn ang="0">
                  <a:pos x="24" y="162"/>
                </a:cxn>
                <a:cxn ang="0">
                  <a:pos x="33" y="172"/>
                </a:cxn>
                <a:cxn ang="0">
                  <a:pos x="45" y="179"/>
                </a:cxn>
                <a:cxn ang="0">
                  <a:pos x="56" y="181"/>
                </a:cxn>
                <a:cxn ang="0">
                  <a:pos x="67" y="175"/>
                </a:cxn>
                <a:cxn ang="0">
                  <a:pos x="82" y="140"/>
                </a:cxn>
                <a:cxn ang="0">
                  <a:pos x="92" y="108"/>
                </a:cxn>
                <a:cxn ang="0">
                  <a:pos x="103" y="73"/>
                </a:cxn>
                <a:cxn ang="0">
                  <a:pos x="96" y="37"/>
                </a:cxn>
                <a:cxn ang="0">
                  <a:pos x="161" y="0"/>
                </a:cxn>
                <a:cxn ang="0">
                  <a:pos x="168" y="9"/>
                </a:cxn>
                <a:cxn ang="0">
                  <a:pos x="170" y="19"/>
                </a:cxn>
                <a:cxn ang="0">
                  <a:pos x="170" y="28"/>
                </a:cxn>
                <a:cxn ang="0">
                  <a:pos x="172" y="39"/>
                </a:cxn>
              </a:cxnLst>
              <a:rect l="txL" t="txT" r="txR" b="txB"/>
              <a:pathLst>
                <a:path w="177" h="203">
                  <a:moveTo>
                    <a:pt x="177" y="39"/>
                  </a:moveTo>
                  <a:lnTo>
                    <a:pt x="164" y="58"/>
                  </a:lnTo>
                  <a:lnTo>
                    <a:pt x="155" y="86"/>
                  </a:lnTo>
                  <a:lnTo>
                    <a:pt x="151" y="114"/>
                  </a:lnTo>
                  <a:lnTo>
                    <a:pt x="140" y="138"/>
                  </a:lnTo>
                  <a:lnTo>
                    <a:pt x="52" y="203"/>
                  </a:lnTo>
                  <a:lnTo>
                    <a:pt x="39" y="198"/>
                  </a:lnTo>
                  <a:lnTo>
                    <a:pt x="26" y="187"/>
                  </a:lnTo>
                  <a:lnTo>
                    <a:pt x="13" y="175"/>
                  </a:lnTo>
                  <a:lnTo>
                    <a:pt x="0" y="166"/>
                  </a:lnTo>
                  <a:lnTo>
                    <a:pt x="7" y="140"/>
                  </a:lnTo>
                  <a:lnTo>
                    <a:pt x="20" y="114"/>
                  </a:lnTo>
                  <a:lnTo>
                    <a:pt x="37" y="93"/>
                  </a:lnTo>
                  <a:lnTo>
                    <a:pt x="58" y="80"/>
                  </a:lnTo>
                  <a:lnTo>
                    <a:pt x="48" y="99"/>
                  </a:lnTo>
                  <a:lnTo>
                    <a:pt x="37" y="119"/>
                  </a:lnTo>
                  <a:lnTo>
                    <a:pt x="28" y="140"/>
                  </a:lnTo>
                  <a:lnTo>
                    <a:pt x="24" y="162"/>
                  </a:lnTo>
                  <a:lnTo>
                    <a:pt x="33" y="172"/>
                  </a:lnTo>
                  <a:lnTo>
                    <a:pt x="45" y="179"/>
                  </a:lnTo>
                  <a:lnTo>
                    <a:pt x="56" y="181"/>
                  </a:lnTo>
                  <a:lnTo>
                    <a:pt x="67" y="175"/>
                  </a:lnTo>
                  <a:lnTo>
                    <a:pt x="82" y="140"/>
                  </a:lnTo>
                  <a:lnTo>
                    <a:pt x="97" y="108"/>
                  </a:lnTo>
                  <a:lnTo>
                    <a:pt x="108" y="73"/>
                  </a:lnTo>
                  <a:lnTo>
                    <a:pt x="101" y="37"/>
                  </a:lnTo>
                  <a:lnTo>
                    <a:pt x="166" y="0"/>
                  </a:lnTo>
                  <a:lnTo>
                    <a:pt x="173" y="9"/>
                  </a:lnTo>
                  <a:lnTo>
                    <a:pt x="175" y="19"/>
                  </a:lnTo>
                  <a:lnTo>
                    <a:pt x="175" y="28"/>
                  </a:lnTo>
                  <a:lnTo>
                    <a:pt x="177" y="39"/>
                  </a:lnTo>
                  <a:close/>
                </a:path>
              </a:pathLst>
            </a:custGeom>
            <a:solidFill>
              <a:srgbClr val="8C3F2B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1" name="Freeform 30"/>
            <p:cNvSpPr/>
            <p:nvPr/>
          </p:nvSpPr>
          <p:spPr>
            <a:xfrm>
              <a:off x="2130" y="1618"/>
              <a:ext cx="289" cy="314"/>
            </a:xfrm>
            <a:custGeom>
              <a:avLst/>
              <a:gdLst>
                <a:gd name="txL" fmla="*/ 0 w 291"/>
                <a:gd name="txT" fmla="*/ 0 h 314"/>
                <a:gd name="txR" fmla="*/ 291 w 291"/>
                <a:gd name="txB" fmla="*/ 314 h 314"/>
              </a:gdLst>
              <a:ahLst/>
              <a:cxnLst>
                <a:cxn ang="0">
                  <a:pos x="281" y="275"/>
                </a:cxn>
                <a:cxn ang="0">
                  <a:pos x="275" y="314"/>
                </a:cxn>
                <a:cxn ang="0">
                  <a:pos x="259" y="310"/>
                </a:cxn>
                <a:cxn ang="0">
                  <a:pos x="242" y="306"/>
                </a:cxn>
                <a:cxn ang="0">
                  <a:pos x="225" y="301"/>
                </a:cxn>
                <a:cxn ang="0">
                  <a:pos x="214" y="297"/>
                </a:cxn>
                <a:cxn ang="0">
                  <a:pos x="198" y="295"/>
                </a:cxn>
                <a:cxn ang="0">
                  <a:pos x="183" y="297"/>
                </a:cxn>
                <a:cxn ang="0">
                  <a:pos x="168" y="301"/>
                </a:cxn>
                <a:cxn ang="0">
                  <a:pos x="152" y="312"/>
                </a:cxn>
                <a:cxn ang="0">
                  <a:pos x="140" y="293"/>
                </a:cxn>
                <a:cxn ang="0">
                  <a:pos x="124" y="284"/>
                </a:cxn>
                <a:cxn ang="0">
                  <a:pos x="107" y="280"/>
                </a:cxn>
                <a:cxn ang="0">
                  <a:pos x="88" y="278"/>
                </a:cxn>
                <a:cxn ang="0">
                  <a:pos x="72" y="275"/>
                </a:cxn>
                <a:cxn ang="0">
                  <a:pos x="58" y="271"/>
                </a:cxn>
                <a:cxn ang="0">
                  <a:pos x="48" y="262"/>
                </a:cxn>
                <a:cxn ang="0">
                  <a:pos x="39" y="243"/>
                </a:cxn>
                <a:cxn ang="0">
                  <a:pos x="32" y="209"/>
                </a:cxn>
                <a:cxn ang="0">
                  <a:pos x="30" y="174"/>
                </a:cxn>
                <a:cxn ang="0">
                  <a:pos x="24" y="142"/>
                </a:cxn>
                <a:cxn ang="0">
                  <a:pos x="0" y="118"/>
                </a:cxn>
                <a:cxn ang="0">
                  <a:pos x="0" y="103"/>
                </a:cxn>
                <a:cxn ang="0">
                  <a:pos x="4" y="86"/>
                </a:cxn>
                <a:cxn ang="0">
                  <a:pos x="11" y="71"/>
                </a:cxn>
                <a:cxn ang="0">
                  <a:pos x="22" y="56"/>
                </a:cxn>
                <a:cxn ang="0">
                  <a:pos x="30" y="41"/>
                </a:cxn>
                <a:cxn ang="0">
                  <a:pos x="43" y="26"/>
                </a:cxn>
                <a:cxn ang="0">
                  <a:pos x="54" y="13"/>
                </a:cxn>
                <a:cxn ang="0">
                  <a:pos x="67" y="0"/>
                </a:cxn>
                <a:cxn ang="0">
                  <a:pos x="75" y="43"/>
                </a:cxn>
                <a:cxn ang="0">
                  <a:pos x="92" y="84"/>
                </a:cxn>
                <a:cxn ang="0">
                  <a:pos x="116" y="123"/>
                </a:cxn>
                <a:cxn ang="0">
                  <a:pos x="144" y="159"/>
                </a:cxn>
                <a:cxn ang="0">
                  <a:pos x="176" y="194"/>
                </a:cxn>
                <a:cxn ang="0">
                  <a:pos x="211" y="224"/>
                </a:cxn>
                <a:cxn ang="0">
                  <a:pos x="242" y="252"/>
                </a:cxn>
                <a:cxn ang="0">
                  <a:pos x="281" y="275"/>
                </a:cxn>
              </a:cxnLst>
              <a:rect l="txL" t="txT" r="txR" b="txB"/>
              <a:pathLst>
                <a:path w="291" h="314">
                  <a:moveTo>
                    <a:pt x="291" y="275"/>
                  </a:moveTo>
                  <a:lnTo>
                    <a:pt x="285" y="314"/>
                  </a:lnTo>
                  <a:lnTo>
                    <a:pt x="269" y="310"/>
                  </a:lnTo>
                  <a:lnTo>
                    <a:pt x="252" y="306"/>
                  </a:lnTo>
                  <a:lnTo>
                    <a:pt x="235" y="301"/>
                  </a:lnTo>
                  <a:lnTo>
                    <a:pt x="220" y="297"/>
                  </a:lnTo>
                  <a:lnTo>
                    <a:pt x="203" y="295"/>
                  </a:lnTo>
                  <a:lnTo>
                    <a:pt x="188" y="297"/>
                  </a:lnTo>
                  <a:lnTo>
                    <a:pt x="173" y="301"/>
                  </a:lnTo>
                  <a:lnTo>
                    <a:pt x="157" y="312"/>
                  </a:lnTo>
                  <a:lnTo>
                    <a:pt x="145" y="293"/>
                  </a:lnTo>
                  <a:lnTo>
                    <a:pt x="129" y="284"/>
                  </a:lnTo>
                  <a:lnTo>
                    <a:pt x="112" y="280"/>
                  </a:lnTo>
                  <a:lnTo>
                    <a:pt x="93" y="278"/>
                  </a:lnTo>
                  <a:lnTo>
                    <a:pt x="76" y="275"/>
                  </a:lnTo>
                  <a:lnTo>
                    <a:pt x="58" y="271"/>
                  </a:lnTo>
                  <a:lnTo>
                    <a:pt x="48" y="262"/>
                  </a:lnTo>
                  <a:lnTo>
                    <a:pt x="39" y="243"/>
                  </a:lnTo>
                  <a:lnTo>
                    <a:pt x="32" y="209"/>
                  </a:lnTo>
                  <a:lnTo>
                    <a:pt x="30" y="174"/>
                  </a:lnTo>
                  <a:lnTo>
                    <a:pt x="24" y="142"/>
                  </a:lnTo>
                  <a:lnTo>
                    <a:pt x="0" y="118"/>
                  </a:lnTo>
                  <a:lnTo>
                    <a:pt x="0" y="103"/>
                  </a:lnTo>
                  <a:lnTo>
                    <a:pt x="4" y="86"/>
                  </a:lnTo>
                  <a:lnTo>
                    <a:pt x="11" y="71"/>
                  </a:lnTo>
                  <a:lnTo>
                    <a:pt x="22" y="56"/>
                  </a:lnTo>
                  <a:lnTo>
                    <a:pt x="30" y="41"/>
                  </a:lnTo>
                  <a:lnTo>
                    <a:pt x="43" y="26"/>
                  </a:lnTo>
                  <a:lnTo>
                    <a:pt x="54" y="13"/>
                  </a:lnTo>
                  <a:lnTo>
                    <a:pt x="67" y="0"/>
                  </a:lnTo>
                  <a:lnTo>
                    <a:pt x="80" y="43"/>
                  </a:lnTo>
                  <a:lnTo>
                    <a:pt x="97" y="84"/>
                  </a:lnTo>
                  <a:lnTo>
                    <a:pt x="121" y="123"/>
                  </a:lnTo>
                  <a:lnTo>
                    <a:pt x="149" y="159"/>
                  </a:lnTo>
                  <a:lnTo>
                    <a:pt x="181" y="194"/>
                  </a:lnTo>
                  <a:lnTo>
                    <a:pt x="216" y="224"/>
                  </a:lnTo>
                  <a:lnTo>
                    <a:pt x="252" y="252"/>
                  </a:lnTo>
                  <a:lnTo>
                    <a:pt x="291" y="275"/>
                  </a:lnTo>
                  <a:close/>
                </a:path>
              </a:pathLst>
            </a:custGeom>
            <a:solidFill>
              <a:srgbClr val="8C3F2B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2" name="Freeform 31"/>
            <p:cNvSpPr/>
            <p:nvPr/>
          </p:nvSpPr>
          <p:spPr>
            <a:xfrm>
              <a:off x="2160" y="1689"/>
              <a:ext cx="47" cy="41"/>
            </a:xfrm>
            <a:custGeom>
              <a:avLst/>
              <a:gdLst>
                <a:gd name="txL" fmla="*/ 0 w 39"/>
                <a:gd name="txT" fmla="*/ 0 h 41"/>
                <a:gd name="txR" fmla="*/ 39 w 39"/>
                <a:gd name="txB" fmla="*/ 41 h 41"/>
              </a:gdLst>
              <a:ahLst/>
              <a:cxnLst>
                <a:cxn ang="0">
                  <a:pos x="100" y="24"/>
                </a:cxn>
                <a:cxn ang="0">
                  <a:pos x="100" y="39"/>
                </a:cxn>
                <a:cxn ang="0">
                  <a:pos x="76" y="41"/>
                </a:cxn>
                <a:cxn ang="0">
                  <a:pos x="51" y="34"/>
                </a:cxn>
                <a:cxn ang="0">
                  <a:pos x="28" y="26"/>
                </a:cxn>
                <a:cxn ang="0">
                  <a:pos x="0" y="19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65" y="8"/>
                </a:cxn>
                <a:cxn ang="0">
                  <a:pos x="84" y="17"/>
                </a:cxn>
                <a:cxn ang="0">
                  <a:pos x="100" y="24"/>
                </a:cxn>
              </a:cxnLst>
              <a:rect l="txL" t="txT" r="txR" b="txB"/>
              <a:pathLst>
                <a:path w="39" h="41">
                  <a:moveTo>
                    <a:pt x="39" y="24"/>
                  </a:moveTo>
                  <a:lnTo>
                    <a:pt x="39" y="39"/>
                  </a:lnTo>
                  <a:lnTo>
                    <a:pt x="30" y="41"/>
                  </a:lnTo>
                  <a:lnTo>
                    <a:pt x="20" y="34"/>
                  </a:lnTo>
                  <a:lnTo>
                    <a:pt x="11" y="26"/>
                  </a:lnTo>
                  <a:lnTo>
                    <a:pt x="0" y="19"/>
                  </a:lnTo>
                  <a:lnTo>
                    <a:pt x="9" y="0"/>
                  </a:lnTo>
                  <a:lnTo>
                    <a:pt x="18" y="2"/>
                  </a:lnTo>
                  <a:lnTo>
                    <a:pt x="26" y="8"/>
                  </a:lnTo>
                  <a:lnTo>
                    <a:pt x="33" y="17"/>
                  </a:lnTo>
                  <a:lnTo>
                    <a:pt x="39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3" name="Freeform 32"/>
            <p:cNvSpPr/>
            <p:nvPr/>
          </p:nvSpPr>
          <p:spPr>
            <a:xfrm>
              <a:off x="1019" y="1713"/>
              <a:ext cx="233" cy="275"/>
            </a:xfrm>
            <a:custGeom>
              <a:avLst/>
              <a:gdLst>
                <a:gd name="txL" fmla="*/ 0 w 235"/>
                <a:gd name="txT" fmla="*/ 0 h 275"/>
                <a:gd name="txR" fmla="*/ 235 w 235"/>
                <a:gd name="txB" fmla="*/ 275 h 275"/>
              </a:gdLst>
              <a:ahLst/>
              <a:cxnLst>
                <a:cxn ang="0">
                  <a:pos x="225" y="66"/>
                </a:cxn>
                <a:cxn ang="0">
                  <a:pos x="207" y="88"/>
                </a:cxn>
                <a:cxn ang="0">
                  <a:pos x="194" y="111"/>
                </a:cxn>
                <a:cxn ang="0">
                  <a:pos x="188" y="139"/>
                </a:cxn>
                <a:cxn ang="0">
                  <a:pos x="184" y="165"/>
                </a:cxn>
                <a:cxn ang="0">
                  <a:pos x="177" y="193"/>
                </a:cxn>
                <a:cxn ang="0">
                  <a:pos x="174" y="219"/>
                </a:cxn>
                <a:cxn ang="0">
                  <a:pos x="167" y="245"/>
                </a:cxn>
                <a:cxn ang="0">
                  <a:pos x="152" y="267"/>
                </a:cxn>
                <a:cxn ang="0">
                  <a:pos x="135" y="271"/>
                </a:cxn>
                <a:cxn ang="0">
                  <a:pos x="117" y="273"/>
                </a:cxn>
                <a:cxn ang="0">
                  <a:pos x="98" y="275"/>
                </a:cxn>
                <a:cxn ang="0">
                  <a:pos x="79" y="275"/>
                </a:cxn>
                <a:cxn ang="0">
                  <a:pos x="58" y="275"/>
                </a:cxn>
                <a:cxn ang="0">
                  <a:pos x="43" y="273"/>
                </a:cxn>
                <a:cxn ang="0">
                  <a:pos x="23" y="273"/>
                </a:cxn>
                <a:cxn ang="0">
                  <a:pos x="4" y="271"/>
                </a:cxn>
                <a:cxn ang="0">
                  <a:pos x="6" y="254"/>
                </a:cxn>
                <a:cxn ang="0">
                  <a:pos x="17" y="239"/>
                </a:cxn>
                <a:cxn ang="0">
                  <a:pos x="28" y="226"/>
                </a:cxn>
                <a:cxn ang="0">
                  <a:pos x="23" y="208"/>
                </a:cxn>
                <a:cxn ang="0">
                  <a:pos x="10" y="198"/>
                </a:cxn>
                <a:cxn ang="0">
                  <a:pos x="2" y="185"/>
                </a:cxn>
                <a:cxn ang="0">
                  <a:pos x="0" y="172"/>
                </a:cxn>
                <a:cxn ang="0">
                  <a:pos x="4" y="157"/>
                </a:cxn>
                <a:cxn ang="0">
                  <a:pos x="13" y="150"/>
                </a:cxn>
                <a:cxn ang="0">
                  <a:pos x="23" y="146"/>
                </a:cxn>
                <a:cxn ang="0">
                  <a:pos x="34" y="142"/>
                </a:cxn>
                <a:cxn ang="0">
                  <a:pos x="45" y="135"/>
                </a:cxn>
                <a:cxn ang="0">
                  <a:pos x="56" y="131"/>
                </a:cxn>
                <a:cxn ang="0">
                  <a:pos x="59" y="122"/>
                </a:cxn>
                <a:cxn ang="0">
                  <a:pos x="68" y="114"/>
                </a:cxn>
                <a:cxn ang="0">
                  <a:pos x="72" y="101"/>
                </a:cxn>
                <a:cxn ang="0">
                  <a:pos x="85" y="90"/>
                </a:cxn>
                <a:cxn ang="0">
                  <a:pos x="98" y="79"/>
                </a:cxn>
                <a:cxn ang="0">
                  <a:pos x="111" y="66"/>
                </a:cxn>
                <a:cxn ang="0">
                  <a:pos x="124" y="53"/>
                </a:cxn>
                <a:cxn ang="0">
                  <a:pos x="135" y="40"/>
                </a:cxn>
                <a:cxn ang="0">
                  <a:pos x="145" y="28"/>
                </a:cxn>
                <a:cxn ang="0">
                  <a:pos x="156" y="12"/>
                </a:cxn>
                <a:cxn ang="0">
                  <a:pos x="167" y="0"/>
                </a:cxn>
                <a:cxn ang="0">
                  <a:pos x="173" y="21"/>
                </a:cxn>
                <a:cxn ang="0">
                  <a:pos x="188" y="38"/>
                </a:cxn>
                <a:cxn ang="0">
                  <a:pos x="207" y="53"/>
                </a:cxn>
                <a:cxn ang="0">
                  <a:pos x="225" y="66"/>
                </a:cxn>
              </a:cxnLst>
              <a:rect l="txL" t="txT" r="txR" b="txB"/>
              <a:pathLst>
                <a:path w="235" h="275">
                  <a:moveTo>
                    <a:pt x="235" y="66"/>
                  </a:moveTo>
                  <a:lnTo>
                    <a:pt x="217" y="88"/>
                  </a:lnTo>
                  <a:lnTo>
                    <a:pt x="204" y="111"/>
                  </a:lnTo>
                  <a:lnTo>
                    <a:pt x="198" y="139"/>
                  </a:lnTo>
                  <a:lnTo>
                    <a:pt x="194" y="165"/>
                  </a:lnTo>
                  <a:lnTo>
                    <a:pt x="187" y="193"/>
                  </a:lnTo>
                  <a:lnTo>
                    <a:pt x="183" y="219"/>
                  </a:lnTo>
                  <a:lnTo>
                    <a:pt x="172" y="245"/>
                  </a:lnTo>
                  <a:lnTo>
                    <a:pt x="157" y="267"/>
                  </a:lnTo>
                  <a:lnTo>
                    <a:pt x="140" y="271"/>
                  </a:lnTo>
                  <a:lnTo>
                    <a:pt x="122" y="273"/>
                  </a:lnTo>
                  <a:lnTo>
                    <a:pt x="103" y="275"/>
                  </a:lnTo>
                  <a:lnTo>
                    <a:pt x="84" y="275"/>
                  </a:lnTo>
                  <a:lnTo>
                    <a:pt x="62" y="275"/>
                  </a:lnTo>
                  <a:lnTo>
                    <a:pt x="43" y="273"/>
                  </a:lnTo>
                  <a:lnTo>
                    <a:pt x="23" y="273"/>
                  </a:lnTo>
                  <a:lnTo>
                    <a:pt x="4" y="271"/>
                  </a:lnTo>
                  <a:lnTo>
                    <a:pt x="6" y="254"/>
                  </a:lnTo>
                  <a:lnTo>
                    <a:pt x="17" y="239"/>
                  </a:lnTo>
                  <a:lnTo>
                    <a:pt x="28" y="226"/>
                  </a:lnTo>
                  <a:lnTo>
                    <a:pt x="23" y="208"/>
                  </a:lnTo>
                  <a:lnTo>
                    <a:pt x="10" y="198"/>
                  </a:lnTo>
                  <a:lnTo>
                    <a:pt x="2" y="185"/>
                  </a:lnTo>
                  <a:lnTo>
                    <a:pt x="0" y="172"/>
                  </a:lnTo>
                  <a:lnTo>
                    <a:pt x="4" y="157"/>
                  </a:lnTo>
                  <a:lnTo>
                    <a:pt x="13" y="150"/>
                  </a:lnTo>
                  <a:lnTo>
                    <a:pt x="23" y="146"/>
                  </a:lnTo>
                  <a:lnTo>
                    <a:pt x="34" y="142"/>
                  </a:lnTo>
                  <a:lnTo>
                    <a:pt x="45" y="135"/>
                  </a:lnTo>
                  <a:lnTo>
                    <a:pt x="56" y="131"/>
                  </a:lnTo>
                  <a:lnTo>
                    <a:pt x="64" y="122"/>
                  </a:lnTo>
                  <a:lnTo>
                    <a:pt x="73" y="114"/>
                  </a:lnTo>
                  <a:lnTo>
                    <a:pt x="77" y="101"/>
                  </a:lnTo>
                  <a:lnTo>
                    <a:pt x="90" y="90"/>
                  </a:lnTo>
                  <a:lnTo>
                    <a:pt x="103" y="79"/>
                  </a:lnTo>
                  <a:lnTo>
                    <a:pt x="116" y="66"/>
                  </a:lnTo>
                  <a:lnTo>
                    <a:pt x="129" y="53"/>
                  </a:lnTo>
                  <a:lnTo>
                    <a:pt x="140" y="40"/>
                  </a:lnTo>
                  <a:lnTo>
                    <a:pt x="150" y="28"/>
                  </a:lnTo>
                  <a:lnTo>
                    <a:pt x="161" y="12"/>
                  </a:lnTo>
                  <a:lnTo>
                    <a:pt x="172" y="0"/>
                  </a:lnTo>
                  <a:lnTo>
                    <a:pt x="181" y="21"/>
                  </a:lnTo>
                  <a:lnTo>
                    <a:pt x="198" y="38"/>
                  </a:lnTo>
                  <a:lnTo>
                    <a:pt x="217" y="53"/>
                  </a:lnTo>
                  <a:lnTo>
                    <a:pt x="235" y="66"/>
                  </a:lnTo>
                  <a:close/>
                </a:path>
              </a:pathLst>
            </a:custGeom>
            <a:solidFill>
              <a:srgbClr val="CCA58C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4" name="Freeform 33"/>
            <p:cNvSpPr/>
            <p:nvPr/>
          </p:nvSpPr>
          <p:spPr>
            <a:xfrm>
              <a:off x="2298" y="1747"/>
              <a:ext cx="156" cy="131"/>
            </a:xfrm>
            <a:custGeom>
              <a:avLst/>
              <a:gdLst>
                <a:gd name="txL" fmla="*/ 0 w 157"/>
                <a:gd name="txT" fmla="*/ 0 h 131"/>
                <a:gd name="txR" fmla="*/ 157 w 157"/>
                <a:gd name="txB" fmla="*/ 131 h 131"/>
              </a:gdLst>
              <a:ahLst/>
              <a:cxnLst>
                <a:cxn ang="0">
                  <a:pos x="48" y="34"/>
                </a:cxn>
                <a:cxn ang="0">
                  <a:pos x="58" y="43"/>
                </a:cxn>
                <a:cxn ang="0">
                  <a:pos x="69" y="52"/>
                </a:cxn>
                <a:cxn ang="0">
                  <a:pos x="78" y="58"/>
                </a:cxn>
                <a:cxn ang="0">
                  <a:pos x="79" y="67"/>
                </a:cxn>
                <a:cxn ang="0">
                  <a:pos x="88" y="71"/>
                </a:cxn>
                <a:cxn ang="0">
                  <a:pos x="94" y="73"/>
                </a:cxn>
                <a:cxn ang="0">
                  <a:pos x="103" y="73"/>
                </a:cxn>
                <a:cxn ang="0">
                  <a:pos x="114" y="67"/>
                </a:cxn>
                <a:cxn ang="0">
                  <a:pos x="122" y="86"/>
                </a:cxn>
                <a:cxn ang="0">
                  <a:pos x="135" y="99"/>
                </a:cxn>
                <a:cxn ang="0">
                  <a:pos x="148" y="112"/>
                </a:cxn>
                <a:cxn ang="0">
                  <a:pos x="152" y="131"/>
                </a:cxn>
                <a:cxn ang="0">
                  <a:pos x="131" y="118"/>
                </a:cxn>
                <a:cxn ang="0">
                  <a:pos x="109" y="105"/>
                </a:cxn>
                <a:cxn ang="0">
                  <a:pos x="88" y="90"/>
                </a:cxn>
                <a:cxn ang="0">
                  <a:pos x="73" y="77"/>
                </a:cxn>
                <a:cxn ang="0">
                  <a:pos x="54" y="62"/>
                </a:cxn>
                <a:cxn ang="0">
                  <a:pos x="35" y="45"/>
                </a:cxn>
                <a:cxn ang="0">
                  <a:pos x="17" y="2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22" y="2"/>
                </a:cxn>
                <a:cxn ang="0">
                  <a:pos x="35" y="11"/>
                </a:cxn>
                <a:cxn ang="0">
                  <a:pos x="43" y="22"/>
                </a:cxn>
                <a:cxn ang="0">
                  <a:pos x="48" y="34"/>
                </a:cxn>
              </a:cxnLst>
              <a:rect l="txL" t="txT" r="txR" b="txB"/>
              <a:pathLst>
                <a:path w="157" h="131">
                  <a:moveTo>
                    <a:pt x="48" y="34"/>
                  </a:moveTo>
                  <a:lnTo>
                    <a:pt x="58" y="43"/>
                  </a:lnTo>
                  <a:lnTo>
                    <a:pt x="69" y="52"/>
                  </a:lnTo>
                  <a:lnTo>
                    <a:pt x="78" y="58"/>
                  </a:lnTo>
                  <a:lnTo>
                    <a:pt x="84" y="67"/>
                  </a:lnTo>
                  <a:lnTo>
                    <a:pt x="93" y="71"/>
                  </a:lnTo>
                  <a:lnTo>
                    <a:pt x="99" y="73"/>
                  </a:lnTo>
                  <a:lnTo>
                    <a:pt x="108" y="73"/>
                  </a:lnTo>
                  <a:lnTo>
                    <a:pt x="119" y="67"/>
                  </a:lnTo>
                  <a:lnTo>
                    <a:pt x="127" y="86"/>
                  </a:lnTo>
                  <a:lnTo>
                    <a:pt x="140" y="99"/>
                  </a:lnTo>
                  <a:lnTo>
                    <a:pt x="153" y="112"/>
                  </a:lnTo>
                  <a:lnTo>
                    <a:pt x="157" y="131"/>
                  </a:lnTo>
                  <a:lnTo>
                    <a:pt x="136" y="118"/>
                  </a:lnTo>
                  <a:lnTo>
                    <a:pt x="114" y="105"/>
                  </a:lnTo>
                  <a:lnTo>
                    <a:pt x="93" y="90"/>
                  </a:lnTo>
                  <a:lnTo>
                    <a:pt x="73" y="77"/>
                  </a:lnTo>
                  <a:lnTo>
                    <a:pt x="54" y="62"/>
                  </a:lnTo>
                  <a:lnTo>
                    <a:pt x="35" y="45"/>
                  </a:lnTo>
                  <a:lnTo>
                    <a:pt x="17" y="28"/>
                  </a:lnTo>
                  <a:lnTo>
                    <a:pt x="0" y="9"/>
                  </a:lnTo>
                  <a:lnTo>
                    <a:pt x="9" y="0"/>
                  </a:lnTo>
                  <a:lnTo>
                    <a:pt x="22" y="2"/>
                  </a:lnTo>
                  <a:lnTo>
                    <a:pt x="35" y="11"/>
                  </a:lnTo>
                  <a:lnTo>
                    <a:pt x="43" y="22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5" name="Freeform 34"/>
            <p:cNvSpPr/>
            <p:nvPr/>
          </p:nvSpPr>
          <p:spPr>
            <a:xfrm>
              <a:off x="2744" y="1747"/>
              <a:ext cx="274" cy="441"/>
            </a:xfrm>
            <a:custGeom>
              <a:avLst/>
              <a:gdLst>
                <a:gd name="txL" fmla="*/ 0 w 276"/>
                <a:gd name="txT" fmla="*/ 0 h 441"/>
                <a:gd name="txR" fmla="*/ 276 w 276"/>
                <a:gd name="txB" fmla="*/ 441 h 441"/>
              </a:gdLst>
              <a:ahLst/>
              <a:cxnLst>
                <a:cxn ang="0">
                  <a:pos x="39" y="441"/>
                </a:cxn>
                <a:cxn ang="0">
                  <a:pos x="24" y="426"/>
                </a:cxn>
                <a:cxn ang="0">
                  <a:pos x="13" y="405"/>
                </a:cxn>
                <a:cxn ang="0">
                  <a:pos x="7" y="383"/>
                </a:cxn>
                <a:cxn ang="0">
                  <a:pos x="0" y="362"/>
                </a:cxn>
                <a:cxn ang="0">
                  <a:pos x="191" y="58"/>
                </a:cxn>
                <a:cxn ang="0">
                  <a:pos x="200" y="52"/>
                </a:cxn>
                <a:cxn ang="0">
                  <a:pos x="206" y="45"/>
                </a:cxn>
                <a:cxn ang="0">
                  <a:pos x="216" y="41"/>
                </a:cxn>
                <a:cxn ang="0">
                  <a:pos x="227" y="34"/>
                </a:cxn>
                <a:cxn ang="0">
                  <a:pos x="238" y="28"/>
                </a:cxn>
                <a:cxn ang="0">
                  <a:pos x="249" y="19"/>
                </a:cxn>
                <a:cxn ang="0">
                  <a:pos x="257" y="11"/>
                </a:cxn>
                <a:cxn ang="0">
                  <a:pos x="266" y="0"/>
                </a:cxn>
                <a:cxn ang="0">
                  <a:pos x="249" y="60"/>
                </a:cxn>
                <a:cxn ang="0">
                  <a:pos x="227" y="118"/>
                </a:cxn>
                <a:cxn ang="0">
                  <a:pos x="203" y="177"/>
                </a:cxn>
                <a:cxn ang="0">
                  <a:pos x="178" y="230"/>
                </a:cxn>
                <a:cxn ang="0">
                  <a:pos x="146" y="284"/>
                </a:cxn>
                <a:cxn ang="0">
                  <a:pos x="109" y="338"/>
                </a:cxn>
                <a:cxn ang="0">
                  <a:pos x="73" y="390"/>
                </a:cxn>
                <a:cxn ang="0">
                  <a:pos x="39" y="441"/>
                </a:cxn>
              </a:cxnLst>
              <a:rect l="txL" t="txT" r="txR" b="txB"/>
              <a:pathLst>
                <a:path w="276" h="441">
                  <a:moveTo>
                    <a:pt x="39" y="441"/>
                  </a:moveTo>
                  <a:lnTo>
                    <a:pt x="24" y="426"/>
                  </a:lnTo>
                  <a:lnTo>
                    <a:pt x="13" y="405"/>
                  </a:lnTo>
                  <a:lnTo>
                    <a:pt x="7" y="383"/>
                  </a:lnTo>
                  <a:lnTo>
                    <a:pt x="0" y="362"/>
                  </a:lnTo>
                  <a:lnTo>
                    <a:pt x="196" y="58"/>
                  </a:lnTo>
                  <a:lnTo>
                    <a:pt x="205" y="52"/>
                  </a:lnTo>
                  <a:lnTo>
                    <a:pt x="215" y="45"/>
                  </a:lnTo>
                  <a:lnTo>
                    <a:pt x="226" y="41"/>
                  </a:lnTo>
                  <a:lnTo>
                    <a:pt x="237" y="34"/>
                  </a:lnTo>
                  <a:lnTo>
                    <a:pt x="248" y="28"/>
                  </a:lnTo>
                  <a:lnTo>
                    <a:pt x="259" y="19"/>
                  </a:lnTo>
                  <a:lnTo>
                    <a:pt x="267" y="11"/>
                  </a:lnTo>
                  <a:lnTo>
                    <a:pt x="276" y="0"/>
                  </a:lnTo>
                  <a:lnTo>
                    <a:pt x="259" y="60"/>
                  </a:lnTo>
                  <a:lnTo>
                    <a:pt x="237" y="118"/>
                  </a:lnTo>
                  <a:lnTo>
                    <a:pt x="211" y="177"/>
                  </a:lnTo>
                  <a:lnTo>
                    <a:pt x="183" y="230"/>
                  </a:lnTo>
                  <a:lnTo>
                    <a:pt x="151" y="284"/>
                  </a:lnTo>
                  <a:lnTo>
                    <a:pt x="114" y="338"/>
                  </a:lnTo>
                  <a:lnTo>
                    <a:pt x="78" y="390"/>
                  </a:lnTo>
                  <a:lnTo>
                    <a:pt x="39" y="441"/>
                  </a:lnTo>
                  <a:close/>
                </a:path>
              </a:pathLst>
            </a:custGeom>
            <a:solidFill>
              <a:srgbClr val="8CF766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6" name="Freeform 35"/>
            <p:cNvSpPr/>
            <p:nvPr/>
          </p:nvSpPr>
          <p:spPr>
            <a:xfrm>
              <a:off x="1157" y="1758"/>
              <a:ext cx="47" cy="47"/>
            </a:xfrm>
            <a:custGeom>
              <a:avLst/>
              <a:gdLst>
                <a:gd name="txL" fmla="*/ 0 w 43"/>
                <a:gd name="txT" fmla="*/ 0 h 47"/>
                <a:gd name="txR" fmla="*/ 43 w 43"/>
                <a:gd name="txB" fmla="*/ 47 h 47"/>
              </a:gdLst>
              <a:ahLst/>
              <a:cxnLst>
                <a:cxn ang="0">
                  <a:pos x="67" y="17"/>
                </a:cxn>
                <a:cxn ang="0">
                  <a:pos x="64" y="26"/>
                </a:cxn>
                <a:cxn ang="0">
                  <a:pos x="56" y="34"/>
                </a:cxn>
                <a:cxn ang="0">
                  <a:pos x="52" y="41"/>
                </a:cxn>
                <a:cxn ang="0">
                  <a:pos x="44" y="47"/>
                </a:cxn>
                <a:cxn ang="0">
                  <a:pos x="30" y="43"/>
                </a:cxn>
                <a:cxn ang="0">
                  <a:pos x="15" y="39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8"/>
                </a:cxn>
                <a:cxn ang="0">
                  <a:pos x="27" y="0"/>
                </a:cxn>
                <a:cxn ang="0">
                  <a:pos x="50" y="2"/>
                </a:cxn>
                <a:cxn ang="0">
                  <a:pos x="67" y="17"/>
                </a:cxn>
              </a:cxnLst>
              <a:rect l="txL" t="txT" r="txR" b="txB"/>
              <a:pathLst>
                <a:path w="43" h="47">
                  <a:moveTo>
                    <a:pt x="43" y="17"/>
                  </a:moveTo>
                  <a:lnTo>
                    <a:pt x="41" y="26"/>
                  </a:lnTo>
                  <a:lnTo>
                    <a:pt x="36" y="34"/>
                  </a:lnTo>
                  <a:lnTo>
                    <a:pt x="34" y="41"/>
                  </a:lnTo>
                  <a:lnTo>
                    <a:pt x="28" y="47"/>
                  </a:lnTo>
                  <a:lnTo>
                    <a:pt x="19" y="43"/>
                  </a:lnTo>
                  <a:lnTo>
                    <a:pt x="10" y="39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8"/>
                  </a:lnTo>
                  <a:lnTo>
                    <a:pt x="17" y="0"/>
                  </a:lnTo>
                  <a:lnTo>
                    <a:pt x="32" y="2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7" name="Freeform 36"/>
            <p:cNvSpPr/>
            <p:nvPr/>
          </p:nvSpPr>
          <p:spPr>
            <a:xfrm>
              <a:off x="2591" y="1760"/>
              <a:ext cx="315" cy="355"/>
            </a:xfrm>
            <a:custGeom>
              <a:avLst/>
              <a:gdLst>
                <a:gd name="txL" fmla="*/ 0 w 317"/>
                <a:gd name="txT" fmla="*/ 0 h 355"/>
                <a:gd name="txR" fmla="*/ 317 w 317"/>
                <a:gd name="txB" fmla="*/ 355 h 355"/>
              </a:gdLst>
              <a:ahLst/>
              <a:cxnLst>
                <a:cxn ang="0">
                  <a:pos x="307" y="37"/>
                </a:cxn>
                <a:cxn ang="0">
                  <a:pos x="88" y="355"/>
                </a:cxn>
                <a:cxn ang="0">
                  <a:pos x="79" y="332"/>
                </a:cxn>
                <a:cxn ang="0">
                  <a:pos x="69" y="308"/>
                </a:cxn>
                <a:cxn ang="0">
                  <a:pos x="58" y="284"/>
                </a:cxn>
                <a:cxn ang="0">
                  <a:pos x="48" y="260"/>
                </a:cxn>
                <a:cxn ang="0">
                  <a:pos x="35" y="235"/>
                </a:cxn>
                <a:cxn ang="0">
                  <a:pos x="24" y="211"/>
                </a:cxn>
                <a:cxn ang="0">
                  <a:pos x="11" y="185"/>
                </a:cxn>
                <a:cxn ang="0">
                  <a:pos x="0" y="161"/>
                </a:cxn>
                <a:cxn ang="0">
                  <a:pos x="39" y="148"/>
                </a:cxn>
                <a:cxn ang="0">
                  <a:pos x="76" y="133"/>
                </a:cxn>
                <a:cxn ang="0">
                  <a:pos x="107" y="114"/>
                </a:cxn>
                <a:cxn ang="0">
                  <a:pos x="142" y="95"/>
                </a:cxn>
                <a:cxn ang="0">
                  <a:pos x="176" y="73"/>
                </a:cxn>
                <a:cxn ang="0">
                  <a:pos x="211" y="52"/>
                </a:cxn>
                <a:cxn ang="0">
                  <a:pos x="238" y="26"/>
                </a:cxn>
                <a:cxn ang="0">
                  <a:pos x="270" y="0"/>
                </a:cxn>
                <a:cxn ang="0">
                  <a:pos x="307" y="37"/>
                </a:cxn>
              </a:cxnLst>
              <a:rect l="txL" t="txT" r="txR" b="txB"/>
              <a:pathLst>
                <a:path w="317" h="355">
                  <a:moveTo>
                    <a:pt x="317" y="37"/>
                  </a:moveTo>
                  <a:lnTo>
                    <a:pt x="93" y="355"/>
                  </a:lnTo>
                  <a:lnTo>
                    <a:pt x="82" y="332"/>
                  </a:lnTo>
                  <a:lnTo>
                    <a:pt x="69" y="308"/>
                  </a:lnTo>
                  <a:lnTo>
                    <a:pt x="58" y="284"/>
                  </a:lnTo>
                  <a:lnTo>
                    <a:pt x="48" y="260"/>
                  </a:lnTo>
                  <a:lnTo>
                    <a:pt x="35" y="235"/>
                  </a:lnTo>
                  <a:lnTo>
                    <a:pt x="24" y="211"/>
                  </a:lnTo>
                  <a:lnTo>
                    <a:pt x="11" y="185"/>
                  </a:lnTo>
                  <a:lnTo>
                    <a:pt x="0" y="161"/>
                  </a:lnTo>
                  <a:lnTo>
                    <a:pt x="39" y="148"/>
                  </a:lnTo>
                  <a:lnTo>
                    <a:pt x="76" y="133"/>
                  </a:lnTo>
                  <a:lnTo>
                    <a:pt x="112" y="114"/>
                  </a:lnTo>
                  <a:lnTo>
                    <a:pt x="147" y="95"/>
                  </a:lnTo>
                  <a:lnTo>
                    <a:pt x="181" y="73"/>
                  </a:lnTo>
                  <a:lnTo>
                    <a:pt x="216" y="52"/>
                  </a:lnTo>
                  <a:lnTo>
                    <a:pt x="248" y="26"/>
                  </a:lnTo>
                  <a:lnTo>
                    <a:pt x="280" y="0"/>
                  </a:lnTo>
                  <a:lnTo>
                    <a:pt x="317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8" name="Freeform 37"/>
            <p:cNvSpPr/>
            <p:nvPr/>
          </p:nvSpPr>
          <p:spPr>
            <a:xfrm>
              <a:off x="1277" y="1904"/>
              <a:ext cx="154" cy="213"/>
            </a:xfrm>
            <a:custGeom>
              <a:avLst/>
              <a:gdLst>
                <a:gd name="txL" fmla="*/ 0 w 155"/>
                <a:gd name="txT" fmla="*/ 0 h 213"/>
                <a:gd name="txR" fmla="*/ 155 w 155"/>
                <a:gd name="txB" fmla="*/ 213 h 213"/>
              </a:gdLst>
              <a:ahLst/>
              <a:cxnLst>
                <a:cxn ang="0">
                  <a:pos x="137" y="99"/>
                </a:cxn>
                <a:cxn ang="0">
                  <a:pos x="142" y="127"/>
                </a:cxn>
                <a:cxn ang="0">
                  <a:pos x="144" y="157"/>
                </a:cxn>
                <a:cxn ang="0">
                  <a:pos x="148" y="185"/>
                </a:cxn>
                <a:cxn ang="0">
                  <a:pos x="150" y="213"/>
                </a:cxn>
                <a:cxn ang="0">
                  <a:pos x="131" y="213"/>
                </a:cxn>
                <a:cxn ang="0">
                  <a:pos x="118" y="198"/>
                </a:cxn>
                <a:cxn ang="0">
                  <a:pos x="107" y="177"/>
                </a:cxn>
                <a:cxn ang="0">
                  <a:pos x="96" y="164"/>
                </a:cxn>
                <a:cxn ang="0">
                  <a:pos x="84" y="157"/>
                </a:cxn>
                <a:cxn ang="0">
                  <a:pos x="77" y="151"/>
                </a:cxn>
                <a:cxn ang="0">
                  <a:pos x="67" y="142"/>
                </a:cxn>
                <a:cxn ang="0">
                  <a:pos x="58" y="134"/>
                </a:cxn>
                <a:cxn ang="0">
                  <a:pos x="50" y="125"/>
                </a:cxn>
                <a:cxn ang="0">
                  <a:pos x="41" y="119"/>
                </a:cxn>
                <a:cxn ang="0">
                  <a:pos x="33" y="112"/>
                </a:cxn>
                <a:cxn ang="0">
                  <a:pos x="22" y="108"/>
                </a:cxn>
                <a:cxn ang="0">
                  <a:pos x="9" y="93"/>
                </a:cxn>
                <a:cxn ang="0">
                  <a:pos x="2" y="76"/>
                </a:cxn>
                <a:cxn ang="0">
                  <a:pos x="0" y="56"/>
                </a:cxn>
                <a:cxn ang="0">
                  <a:pos x="5" y="37"/>
                </a:cxn>
                <a:cxn ang="0">
                  <a:pos x="26" y="0"/>
                </a:cxn>
                <a:cxn ang="0">
                  <a:pos x="45" y="4"/>
                </a:cxn>
                <a:cxn ang="0">
                  <a:pos x="63" y="15"/>
                </a:cxn>
                <a:cxn ang="0">
                  <a:pos x="77" y="28"/>
                </a:cxn>
                <a:cxn ang="0">
                  <a:pos x="84" y="43"/>
                </a:cxn>
                <a:cxn ang="0">
                  <a:pos x="96" y="58"/>
                </a:cxn>
                <a:cxn ang="0">
                  <a:pos x="107" y="73"/>
                </a:cxn>
                <a:cxn ang="0">
                  <a:pos x="122" y="88"/>
                </a:cxn>
                <a:cxn ang="0">
                  <a:pos x="137" y="99"/>
                </a:cxn>
              </a:cxnLst>
              <a:rect l="txL" t="txT" r="txR" b="txB"/>
              <a:pathLst>
                <a:path w="155" h="213">
                  <a:moveTo>
                    <a:pt x="142" y="99"/>
                  </a:moveTo>
                  <a:lnTo>
                    <a:pt x="147" y="127"/>
                  </a:lnTo>
                  <a:lnTo>
                    <a:pt x="149" y="157"/>
                  </a:lnTo>
                  <a:lnTo>
                    <a:pt x="153" y="185"/>
                  </a:lnTo>
                  <a:lnTo>
                    <a:pt x="155" y="213"/>
                  </a:lnTo>
                  <a:lnTo>
                    <a:pt x="136" y="213"/>
                  </a:lnTo>
                  <a:lnTo>
                    <a:pt x="123" y="198"/>
                  </a:lnTo>
                  <a:lnTo>
                    <a:pt x="112" y="177"/>
                  </a:lnTo>
                  <a:lnTo>
                    <a:pt x="101" y="164"/>
                  </a:lnTo>
                  <a:lnTo>
                    <a:pt x="89" y="157"/>
                  </a:lnTo>
                  <a:lnTo>
                    <a:pt x="78" y="151"/>
                  </a:lnTo>
                  <a:lnTo>
                    <a:pt x="67" y="142"/>
                  </a:lnTo>
                  <a:lnTo>
                    <a:pt x="58" y="134"/>
                  </a:lnTo>
                  <a:lnTo>
                    <a:pt x="50" y="125"/>
                  </a:lnTo>
                  <a:lnTo>
                    <a:pt x="41" y="119"/>
                  </a:lnTo>
                  <a:lnTo>
                    <a:pt x="33" y="112"/>
                  </a:lnTo>
                  <a:lnTo>
                    <a:pt x="22" y="108"/>
                  </a:lnTo>
                  <a:lnTo>
                    <a:pt x="9" y="93"/>
                  </a:lnTo>
                  <a:lnTo>
                    <a:pt x="2" y="76"/>
                  </a:lnTo>
                  <a:lnTo>
                    <a:pt x="0" y="56"/>
                  </a:lnTo>
                  <a:lnTo>
                    <a:pt x="5" y="37"/>
                  </a:lnTo>
                  <a:lnTo>
                    <a:pt x="26" y="0"/>
                  </a:lnTo>
                  <a:lnTo>
                    <a:pt x="45" y="4"/>
                  </a:lnTo>
                  <a:lnTo>
                    <a:pt x="63" y="15"/>
                  </a:lnTo>
                  <a:lnTo>
                    <a:pt x="78" y="28"/>
                  </a:lnTo>
                  <a:lnTo>
                    <a:pt x="89" y="43"/>
                  </a:lnTo>
                  <a:lnTo>
                    <a:pt x="101" y="58"/>
                  </a:lnTo>
                  <a:lnTo>
                    <a:pt x="112" y="73"/>
                  </a:lnTo>
                  <a:lnTo>
                    <a:pt x="127" y="88"/>
                  </a:lnTo>
                  <a:lnTo>
                    <a:pt x="142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399" name="Freeform 38"/>
            <p:cNvSpPr/>
            <p:nvPr/>
          </p:nvSpPr>
          <p:spPr>
            <a:xfrm>
              <a:off x="930" y="1908"/>
              <a:ext cx="65" cy="63"/>
            </a:xfrm>
            <a:custGeom>
              <a:avLst/>
              <a:gdLst>
                <a:gd name="txL" fmla="*/ 0 w 65"/>
                <a:gd name="txT" fmla="*/ 0 h 63"/>
                <a:gd name="txR" fmla="*/ 65 w 65"/>
                <a:gd name="txB" fmla="*/ 63 h 63"/>
              </a:gdLst>
              <a:ahLst/>
              <a:cxnLst>
                <a:cxn ang="0">
                  <a:pos x="65" y="16"/>
                </a:cxn>
                <a:cxn ang="0">
                  <a:pos x="54" y="31"/>
                </a:cxn>
                <a:cxn ang="0">
                  <a:pos x="50" y="50"/>
                </a:cxn>
                <a:cxn ang="0">
                  <a:pos x="41" y="63"/>
                </a:cxn>
                <a:cxn ang="0">
                  <a:pos x="26" y="61"/>
                </a:cxn>
                <a:cxn ang="0">
                  <a:pos x="18" y="54"/>
                </a:cxn>
                <a:cxn ang="0">
                  <a:pos x="11" y="46"/>
                </a:cxn>
                <a:cxn ang="0">
                  <a:pos x="3" y="39"/>
                </a:cxn>
                <a:cxn ang="0">
                  <a:pos x="0" y="28"/>
                </a:cxn>
                <a:cxn ang="0">
                  <a:pos x="9" y="24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7" y="5"/>
                </a:cxn>
                <a:cxn ang="0">
                  <a:pos x="46" y="3"/>
                </a:cxn>
                <a:cxn ang="0">
                  <a:pos x="52" y="0"/>
                </a:cxn>
                <a:cxn ang="0">
                  <a:pos x="59" y="5"/>
                </a:cxn>
                <a:cxn ang="0">
                  <a:pos x="65" y="16"/>
                </a:cxn>
              </a:cxnLst>
              <a:rect l="txL" t="txT" r="txR" b="txB"/>
              <a:pathLst>
                <a:path w="65" h="63">
                  <a:moveTo>
                    <a:pt x="65" y="16"/>
                  </a:moveTo>
                  <a:lnTo>
                    <a:pt x="54" y="31"/>
                  </a:lnTo>
                  <a:lnTo>
                    <a:pt x="50" y="50"/>
                  </a:lnTo>
                  <a:lnTo>
                    <a:pt x="41" y="63"/>
                  </a:lnTo>
                  <a:lnTo>
                    <a:pt x="26" y="61"/>
                  </a:lnTo>
                  <a:lnTo>
                    <a:pt x="18" y="54"/>
                  </a:lnTo>
                  <a:lnTo>
                    <a:pt x="11" y="46"/>
                  </a:lnTo>
                  <a:lnTo>
                    <a:pt x="3" y="39"/>
                  </a:lnTo>
                  <a:lnTo>
                    <a:pt x="0" y="28"/>
                  </a:lnTo>
                  <a:lnTo>
                    <a:pt x="9" y="24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7" y="5"/>
                  </a:lnTo>
                  <a:lnTo>
                    <a:pt x="46" y="3"/>
                  </a:lnTo>
                  <a:lnTo>
                    <a:pt x="52" y="0"/>
                  </a:lnTo>
                  <a:lnTo>
                    <a:pt x="59" y="5"/>
                  </a:lnTo>
                  <a:lnTo>
                    <a:pt x="65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0" name="Freeform 39"/>
            <p:cNvSpPr/>
            <p:nvPr/>
          </p:nvSpPr>
          <p:spPr>
            <a:xfrm>
              <a:off x="379" y="1952"/>
              <a:ext cx="81" cy="88"/>
            </a:xfrm>
            <a:custGeom>
              <a:avLst/>
              <a:gdLst>
                <a:gd name="txL" fmla="*/ 0 w 82"/>
                <a:gd name="txT" fmla="*/ 0 h 88"/>
                <a:gd name="txR" fmla="*/ 82 w 82"/>
                <a:gd name="txB" fmla="*/ 88 h 88"/>
              </a:gdLst>
              <a:ahLst/>
              <a:cxnLst>
                <a:cxn ang="0">
                  <a:pos x="68" y="12"/>
                </a:cxn>
                <a:cxn ang="0">
                  <a:pos x="68" y="28"/>
                </a:cxn>
                <a:cxn ang="0">
                  <a:pos x="70" y="47"/>
                </a:cxn>
                <a:cxn ang="0">
                  <a:pos x="73" y="66"/>
                </a:cxn>
                <a:cxn ang="0">
                  <a:pos x="77" y="84"/>
                </a:cxn>
                <a:cxn ang="0">
                  <a:pos x="66" y="88"/>
                </a:cxn>
                <a:cxn ang="0">
                  <a:pos x="55" y="88"/>
                </a:cxn>
                <a:cxn ang="0">
                  <a:pos x="45" y="84"/>
                </a:cxn>
                <a:cxn ang="0">
                  <a:pos x="39" y="77"/>
                </a:cxn>
                <a:cxn ang="0">
                  <a:pos x="28" y="71"/>
                </a:cxn>
                <a:cxn ang="0">
                  <a:pos x="17" y="62"/>
                </a:cxn>
                <a:cxn ang="0">
                  <a:pos x="9" y="53"/>
                </a:cxn>
                <a:cxn ang="0">
                  <a:pos x="0" y="47"/>
                </a:cxn>
                <a:cxn ang="0">
                  <a:pos x="2" y="34"/>
                </a:cxn>
                <a:cxn ang="0">
                  <a:pos x="9" y="23"/>
                </a:cxn>
                <a:cxn ang="0">
                  <a:pos x="13" y="12"/>
                </a:cxn>
                <a:cxn ang="0">
                  <a:pos x="17" y="0"/>
                </a:cxn>
                <a:cxn ang="0">
                  <a:pos x="68" y="12"/>
                </a:cxn>
              </a:cxnLst>
              <a:rect l="txL" t="txT" r="txR" b="txB"/>
              <a:pathLst>
                <a:path w="82" h="88">
                  <a:moveTo>
                    <a:pt x="73" y="12"/>
                  </a:moveTo>
                  <a:lnTo>
                    <a:pt x="73" y="28"/>
                  </a:lnTo>
                  <a:lnTo>
                    <a:pt x="75" y="47"/>
                  </a:lnTo>
                  <a:lnTo>
                    <a:pt x="78" y="66"/>
                  </a:lnTo>
                  <a:lnTo>
                    <a:pt x="82" y="84"/>
                  </a:lnTo>
                  <a:lnTo>
                    <a:pt x="71" y="88"/>
                  </a:lnTo>
                  <a:lnTo>
                    <a:pt x="60" y="88"/>
                  </a:lnTo>
                  <a:lnTo>
                    <a:pt x="50" y="84"/>
                  </a:lnTo>
                  <a:lnTo>
                    <a:pt x="39" y="77"/>
                  </a:lnTo>
                  <a:lnTo>
                    <a:pt x="28" y="71"/>
                  </a:lnTo>
                  <a:lnTo>
                    <a:pt x="17" y="62"/>
                  </a:lnTo>
                  <a:lnTo>
                    <a:pt x="9" y="53"/>
                  </a:lnTo>
                  <a:lnTo>
                    <a:pt x="0" y="47"/>
                  </a:lnTo>
                  <a:lnTo>
                    <a:pt x="2" y="34"/>
                  </a:lnTo>
                  <a:lnTo>
                    <a:pt x="9" y="23"/>
                  </a:lnTo>
                  <a:lnTo>
                    <a:pt x="13" y="12"/>
                  </a:lnTo>
                  <a:lnTo>
                    <a:pt x="17" y="0"/>
                  </a:lnTo>
                  <a:lnTo>
                    <a:pt x="73" y="12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1" name="Freeform 40"/>
            <p:cNvSpPr/>
            <p:nvPr/>
          </p:nvSpPr>
          <p:spPr>
            <a:xfrm>
              <a:off x="1310" y="1941"/>
              <a:ext cx="100" cy="135"/>
            </a:xfrm>
            <a:custGeom>
              <a:avLst/>
              <a:gdLst>
                <a:gd name="txL" fmla="*/ 0 w 101"/>
                <a:gd name="txT" fmla="*/ 0 h 135"/>
                <a:gd name="txR" fmla="*/ 101 w 101"/>
                <a:gd name="txB" fmla="*/ 135 h 135"/>
              </a:gdLst>
              <a:ahLst/>
              <a:cxnLst>
                <a:cxn ang="0">
                  <a:pos x="83" y="82"/>
                </a:cxn>
                <a:cxn ang="0">
                  <a:pos x="85" y="92"/>
                </a:cxn>
                <a:cxn ang="0">
                  <a:pos x="91" y="110"/>
                </a:cxn>
                <a:cxn ang="0">
                  <a:pos x="96" y="127"/>
                </a:cxn>
                <a:cxn ang="0">
                  <a:pos x="94" y="135"/>
                </a:cxn>
                <a:cxn ang="0">
                  <a:pos x="83" y="118"/>
                </a:cxn>
                <a:cxn ang="0">
                  <a:pos x="68" y="101"/>
                </a:cxn>
                <a:cxn ang="0">
                  <a:pos x="50" y="86"/>
                </a:cxn>
                <a:cxn ang="0">
                  <a:pos x="36" y="71"/>
                </a:cxn>
                <a:cxn ang="0">
                  <a:pos x="19" y="54"/>
                </a:cxn>
                <a:cxn ang="0">
                  <a:pos x="6" y="36"/>
                </a:cxn>
                <a:cxn ang="0">
                  <a:pos x="0" y="19"/>
                </a:cxn>
                <a:cxn ang="0">
                  <a:pos x="2" y="0"/>
                </a:cxn>
                <a:cxn ang="0">
                  <a:pos x="17" y="4"/>
                </a:cxn>
                <a:cxn ang="0">
                  <a:pos x="28" y="11"/>
                </a:cxn>
                <a:cxn ang="0">
                  <a:pos x="38" y="21"/>
                </a:cxn>
                <a:cxn ang="0">
                  <a:pos x="49" y="34"/>
                </a:cxn>
                <a:cxn ang="0">
                  <a:pos x="53" y="49"/>
                </a:cxn>
                <a:cxn ang="0">
                  <a:pos x="61" y="62"/>
                </a:cxn>
                <a:cxn ang="0">
                  <a:pos x="72" y="73"/>
                </a:cxn>
                <a:cxn ang="0">
                  <a:pos x="83" y="82"/>
                </a:cxn>
              </a:cxnLst>
              <a:rect l="txL" t="txT" r="txR" b="txB"/>
              <a:pathLst>
                <a:path w="101" h="135">
                  <a:moveTo>
                    <a:pt x="88" y="82"/>
                  </a:moveTo>
                  <a:lnTo>
                    <a:pt x="90" y="92"/>
                  </a:lnTo>
                  <a:lnTo>
                    <a:pt x="96" y="110"/>
                  </a:lnTo>
                  <a:lnTo>
                    <a:pt x="101" y="127"/>
                  </a:lnTo>
                  <a:lnTo>
                    <a:pt x="99" y="135"/>
                  </a:lnTo>
                  <a:lnTo>
                    <a:pt x="88" y="118"/>
                  </a:lnTo>
                  <a:lnTo>
                    <a:pt x="73" y="101"/>
                  </a:lnTo>
                  <a:lnTo>
                    <a:pt x="53" y="86"/>
                  </a:lnTo>
                  <a:lnTo>
                    <a:pt x="36" y="71"/>
                  </a:lnTo>
                  <a:lnTo>
                    <a:pt x="19" y="54"/>
                  </a:lnTo>
                  <a:lnTo>
                    <a:pt x="6" y="36"/>
                  </a:lnTo>
                  <a:lnTo>
                    <a:pt x="0" y="19"/>
                  </a:lnTo>
                  <a:lnTo>
                    <a:pt x="2" y="0"/>
                  </a:lnTo>
                  <a:lnTo>
                    <a:pt x="17" y="4"/>
                  </a:lnTo>
                  <a:lnTo>
                    <a:pt x="28" y="11"/>
                  </a:lnTo>
                  <a:lnTo>
                    <a:pt x="38" y="21"/>
                  </a:lnTo>
                  <a:lnTo>
                    <a:pt x="49" y="34"/>
                  </a:lnTo>
                  <a:lnTo>
                    <a:pt x="58" y="49"/>
                  </a:lnTo>
                  <a:lnTo>
                    <a:pt x="66" y="62"/>
                  </a:lnTo>
                  <a:lnTo>
                    <a:pt x="77" y="73"/>
                  </a:lnTo>
                  <a:lnTo>
                    <a:pt x="88" y="82"/>
                  </a:lnTo>
                  <a:close/>
                </a:path>
              </a:pathLst>
            </a:custGeom>
            <a:solidFill>
              <a:srgbClr val="8CF766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2" name="Freeform 41"/>
            <p:cNvSpPr/>
            <p:nvPr/>
          </p:nvSpPr>
          <p:spPr>
            <a:xfrm>
              <a:off x="151" y="1958"/>
              <a:ext cx="575" cy="351"/>
            </a:xfrm>
            <a:custGeom>
              <a:avLst/>
              <a:gdLst>
                <a:gd name="txL" fmla="*/ 0 w 579"/>
                <a:gd name="txT" fmla="*/ 0 h 351"/>
                <a:gd name="txR" fmla="*/ 579 w 579"/>
                <a:gd name="txB" fmla="*/ 351 h 351"/>
              </a:gdLst>
              <a:ahLst/>
              <a:cxnLst>
                <a:cxn ang="0">
                  <a:pos x="237" y="101"/>
                </a:cxn>
                <a:cxn ang="0">
                  <a:pos x="248" y="103"/>
                </a:cxn>
                <a:cxn ang="0">
                  <a:pos x="259" y="108"/>
                </a:cxn>
                <a:cxn ang="0">
                  <a:pos x="270" y="110"/>
                </a:cxn>
                <a:cxn ang="0">
                  <a:pos x="280" y="110"/>
                </a:cxn>
                <a:cxn ang="0">
                  <a:pos x="291" y="112"/>
                </a:cxn>
                <a:cxn ang="0">
                  <a:pos x="302" y="112"/>
                </a:cxn>
                <a:cxn ang="0">
                  <a:pos x="311" y="112"/>
                </a:cxn>
                <a:cxn ang="0">
                  <a:pos x="321" y="112"/>
                </a:cxn>
                <a:cxn ang="0">
                  <a:pos x="351" y="136"/>
                </a:cxn>
                <a:cxn ang="0">
                  <a:pos x="377" y="157"/>
                </a:cxn>
                <a:cxn ang="0">
                  <a:pos x="405" y="179"/>
                </a:cxn>
                <a:cxn ang="0">
                  <a:pos x="435" y="200"/>
                </a:cxn>
                <a:cxn ang="0">
                  <a:pos x="465" y="220"/>
                </a:cxn>
                <a:cxn ang="0">
                  <a:pos x="495" y="237"/>
                </a:cxn>
                <a:cxn ang="0">
                  <a:pos x="525" y="252"/>
                </a:cxn>
                <a:cxn ang="0">
                  <a:pos x="559" y="263"/>
                </a:cxn>
                <a:cxn ang="0">
                  <a:pos x="559" y="276"/>
                </a:cxn>
                <a:cxn ang="0">
                  <a:pos x="555" y="286"/>
                </a:cxn>
                <a:cxn ang="0">
                  <a:pos x="548" y="293"/>
                </a:cxn>
                <a:cxn ang="0">
                  <a:pos x="540" y="297"/>
                </a:cxn>
                <a:cxn ang="0">
                  <a:pos x="529" y="299"/>
                </a:cxn>
                <a:cxn ang="0">
                  <a:pos x="518" y="302"/>
                </a:cxn>
                <a:cxn ang="0">
                  <a:pos x="507" y="304"/>
                </a:cxn>
                <a:cxn ang="0">
                  <a:pos x="499" y="306"/>
                </a:cxn>
                <a:cxn ang="0">
                  <a:pos x="476" y="304"/>
                </a:cxn>
                <a:cxn ang="0">
                  <a:pos x="450" y="306"/>
                </a:cxn>
                <a:cxn ang="0">
                  <a:pos x="424" y="310"/>
                </a:cxn>
                <a:cxn ang="0">
                  <a:pos x="398" y="314"/>
                </a:cxn>
                <a:cxn ang="0">
                  <a:pos x="372" y="319"/>
                </a:cxn>
                <a:cxn ang="0">
                  <a:pos x="351" y="325"/>
                </a:cxn>
                <a:cxn ang="0">
                  <a:pos x="326" y="332"/>
                </a:cxn>
                <a:cxn ang="0">
                  <a:pos x="302" y="338"/>
                </a:cxn>
                <a:cxn ang="0">
                  <a:pos x="276" y="345"/>
                </a:cxn>
                <a:cxn ang="0">
                  <a:pos x="252" y="347"/>
                </a:cxn>
                <a:cxn ang="0">
                  <a:pos x="227" y="351"/>
                </a:cxn>
                <a:cxn ang="0">
                  <a:pos x="206" y="351"/>
                </a:cxn>
                <a:cxn ang="0">
                  <a:pos x="182" y="349"/>
                </a:cxn>
                <a:cxn ang="0">
                  <a:pos x="156" y="342"/>
                </a:cxn>
                <a:cxn ang="0">
                  <a:pos x="130" y="334"/>
                </a:cxn>
                <a:cxn ang="0">
                  <a:pos x="105" y="321"/>
                </a:cxn>
                <a:cxn ang="0">
                  <a:pos x="0" y="250"/>
                </a:cxn>
                <a:cxn ang="0">
                  <a:pos x="6" y="187"/>
                </a:cxn>
                <a:cxn ang="0">
                  <a:pos x="15" y="123"/>
                </a:cxn>
                <a:cxn ang="0">
                  <a:pos x="23" y="60"/>
                </a:cxn>
                <a:cxn ang="0">
                  <a:pos x="36" y="0"/>
                </a:cxn>
                <a:cxn ang="0">
                  <a:pos x="62" y="15"/>
                </a:cxn>
                <a:cxn ang="0">
                  <a:pos x="83" y="26"/>
                </a:cxn>
                <a:cxn ang="0">
                  <a:pos x="111" y="37"/>
                </a:cxn>
                <a:cxn ang="0">
                  <a:pos x="137" y="47"/>
                </a:cxn>
                <a:cxn ang="0">
                  <a:pos x="165" y="58"/>
                </a:cxn>
                <a:cxn ang="0">
                  <a:pos x="191" y="71"/>
                </a:cxn>
                <a:cxn ang="0">
                  <a:pos x="214" y="84"/>
                </a:cxn>
                <a:cxn ang="0">
                  <a:pos x="237" y="101"/>
                </a:cxn>
              </a:cxnLst>
              <a:rect l="txL" t="txT" r="txR" b="txB"/>
              <a:pathLst>
                <a:path w="579" h="351">
                  <a:moveTo>
                    <a:pt x="247" y="101"/>
                  </a:moveTo>
                  <a:lnTo>
                    <a:pt x="258" y="103"/>
                  </a:lnTo>
                  <a:lnTo>
                    <a:pt x="269" y="108"/>
                  </a:lnTo>
                  <a:lnTo>
                    <a:pt x="280" y="110"/>
                  </a:lnTo>
                  <a:lnTo>
                    <a:pt x="290" y="110"/>
                  </a:lnTo>
                  <a:lnTo>
                    <a:pt x="301" y="112"/>
                  </a:lnTo>
                  <a:lnTo>
                    <a:pt x="312" y="112"/>
                  </a:lnTo>
                  <a:lnTo>
                    <a:pt x="321" y="112"/>
                  </a:lnTo>
                  <a:lnTo>
                    <a:pt x="331" y="112"/>
                  </a:lnTo>
                  <a:lnTo>
                    <a:pt x="362" y="136"/>
                  </a:lnTo>
                  <a:lnTo>
                    <a:pt x="392" y="157"/>
                  </a:lnTo>
                  <a:lnTo>
                    <a:pt x="420" y="179"/>
                  </a:lnTo>
                  <a:lnTo>
                    <a:pt x="450" y="200"/>
                  </a:lnTo>
                  <a:lnTo>
                    <a:pt x="480" y="220"/>
                  </a:lnTo>
                  <a:lnTo>
                    <a:pt x="512" y="237"/>
                  </a:lnTo>
                  <a:lnTo>
                    <a:pt x="545" y="252"/>
                  </a:lnTo>
                  <a:lnTo>
                    <a:pt x="579" y="263"/>
                  </a:lnTo>
                  <a:lnTo>
                    <a:pt x="579" y="276"/>
                  </a:lnTo>
                  <a:lnTo>
                    <a:pt x="575" y="286"/>
                  </a:lnTo>
                  <a:lnTo>
                    <a:pt x="568" y="293"/>
                  </a:lnTo>
                  <a:lnTo>
                    <a:pt x="560" y="297"/>
                  </a:lnTo>
                  <a:lnTo>
                    <a:pt x="549" y="299"/>
                  </a:lnTo>
                  <a:lnTo>
                    <a:pt x="538" y="302"/>
                  </a:lnTo>
                  <a:lnTo>
                    <a:pt x="527" y="304"/>
                  </a:lnTo>
                  <a:lnTo>
                    <a:pt x="517" y="306"/>
                  </a:lnTo>
                  <a:lnTo>
                    <a:pt x="491" y="304"/>
                  </a:lnTo>
                  <a:lnTo>
                    <a:pt x="465" y="306"/>
                  </a:lnTo>
                  <a:lnTo>
                    <a:pt x="439" y="310"/>
                  </a:lnTo>
                  <a:lnTo>
                    <a:pt x="413" y="314"/>
                  </a:lnTo>
                  <a:lnTo>
                    <a:pt x="387" y="319"/>
                  </a:lnTo>
                  <a:lnTo>
                    <a:pt x="362" y="325"/>
                  </a:lnTo>
                  <a:lnTo>
                    <a:pt x="336" y="332"/>
                  </a:lnTo>
                  <a:lnTo>
                    <a:pt x="312" y="338"/>
                  </a:lnTo>
                  <a:lnTo>
                    <a:pt x="286" y="345"/>
                  </a:lnTo>
                  <a:lnTo>
                    <a:pt x="262" y="347"/>
                  </a:lnTo>
                  <a:lnTo>
                    <a:pt x="237" y="351"/>
                  </a:lnTo>
                  <a:lnTo>
                    <a:pt x="211" y="351"/>
                  </a:lnTo>
                  <a:lnTo>
                    <a:pt x="187" y="349"/>
                  </a:lnTo>
                  <a:lnTo>
                    <a:pt x="161" y="342"/>
                  </a:lnTo>
                  <a:lnTo>
                    <a:pt x="135" y="334"/>
                  </a:lnTo>
                  <a:lnTo>
                    <a:pt x="110" y="321"/>
                  </a:lnTo>
                  <a:lnTo>
                    <a:pt x="0" y="250"/>
                  </a:lnTo>
                  <a:lnTo>
                    <a:pt x="6" y="187"/>
                  </a:lnTo>
                  <a:lnTo>
                    <a:pt x="15" y="123"/>
                  </a:lnTo>
                  <a:lnTo>
                    <a:pt x="23" y="60"/>
                  </a:lnTo>
                  <a:lnTo>
                    <a:pt x="36" y="0"/>
                  </a:lnTo>
                  <a:lnTo>
                    <a:pt x="62" y="15"/>
                  </a:lnTo>
                  <a:lnTo>
                    <a:pt x="88" y="26"/>
                  </a:lnTo>
                  <a:lnTo>
                    <a:pt x="116" y="37"/>
                  </a:lnTo>
                  <a:lnTo>
                    <a:pt x="142" y="47"/>
                  </a:lnTo>
                  <a:lnTo>
                    <a:pt x="170" y="58"/>
                  </a:lnTo>
                  <a:lnTo>
                    <a:pt x="196" y="71"/>
                  </a:lnTo>
                  <a:lnTo>
                    <a:pt x="222" y="84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3" name="Freeform 42"/>
            <p:cNvSpPr/>
            <p:nvPr/>
          </p:nvSpPr>
          <p:spPr>
            <a:xfrm>
              <a:off x="1747" y="1956"/>
              <a:ext cx="655" cy="325"/>
            </a:xfrm>
            <a:custGeom>
              <a:avLst/>
              <a:gdLst>
                <a:gd name="txL" fmla="*/ 0 w 659"/>
                <a:gd name="txT" fmla="*/ 0 h 325"/>
                <a:gd name="txR" fmla="*/ 659 w 659"/>
                <a:gd name="txB" fmla="*/ 325 h 325"/>
              </a:gdLst>
              <a:ahLst/>
              <a:cxnLst>
                <a:cxn ang="0">
                  <a:pos x="628" y="54"/>
                </a:cxn>
                <a:cxn ang="0">
                  <a:pos x="587" y="127"/>
                </a:cxn>
                <a:cxn ang="0">
                  <a:pos x="536" y="194"/>
                </a:cxn>
                <a:cxn ang="0">
                  <a:pos x="474" y="258"/>
                </a:cxn>
                <a:cxn ang="0">
                  <a:pos x="435" y="299"/>
                </a:cxn>
                <a:cxn ang="0">
                  <a:pos x="413" y="314"/>
                </a:cxn>
                <a:cxn ang="0">
                  <a:pos x="395" y="323"/>
                </a:cxn>
                <a:cxn ang="0">
                  <a:pos x="369" y="323"/>
                </a:cxn>
                <a:cxn ang="0">
                  <a:pos x="337" y="306"/>
                </a:cxn>
                <a:cxn ang="0">
                  <a:pos x="293" y="286"/>
                </a:cxn>
                <a:cxn ang="0">
                  <a:pos x="250" y="273"/>
                </a:cxn>
                <a:cxn ang="0">
                  <a:pos x="210" y="265"/>
                </a:cxn>
                <a:cxn ang="0">
                  <a:pos x="165" y="258"/>
                </a:cxn>
                <a:cxn ang="0">
                  <a:pos x="118" y="256"/>
                </a:cxn>
                <a:cxn ang="0">
                  <a:pos x="73" y="256"/>
                </a:cxn>
                <a:cxn ang="0">
                  <a:pos x="26" y="256"/>
                </a:cxn>
                <a:cxn ang="0">
                  <a:pos x="4" y="241"/>
                </a:cxn>
                <a:cxn ang="0">
                  <a:pos x="23" y="222"/>
                </a:cxn>
                <a:cxn ang="0">
                  <a:pos x="51" y="213"/>
                </a:cxn>
                <a:cxn ang="0">
                  <a:pos x="79" y="211"/>
                </a:cxn>
                <a:cxn ang="0">
                  <a:pos x="122" y="202"/>
                </a:cxn>
                <a:cxn ang="0">
                  <a:pos x="182" y="185"/>
                </a:cxn>
                <a:cxn ang="0">
                  <a:pos x="242" y="166"/>
                </a:cxn>
                <a:cxn ang="0">
                  <a:pos x="293" y="142"/>
                </a:cxn>
                <a:cxn ang="0">
                  <a:pos x="352" y="116"/>
                </a:cxn>
                <a:cxn ang="0">
                  <a:pos x="405" y="88"/>
                </a:cxn>
                <a:cxn ang="0">
                  <a:pos x="459" y="58"/>
                </a:cxn>
                <a:cxn ang="0">
                  <a:pos x="513" y="28"/>
                </a:cxn>
                <a:cxn ang="0">
                  <a:pos x="551" y="4"/>
                </a:cxn>
                <a:cxn ang="0">
                  <a:pos x="573" y="0"/>
                </a:cxn>
                <a:cxn ang="0">
                  <a:pos x="600" y="4"/>
                </a:cxn>
                <a:cxn ang="0">
                  <a:pos x="626" y="11"/>
                </a:cxn>
              </a:cxnLst>
              <a:rect l="txL" t="txT" r="txR" b="txB"/>
              <a:pathLst>
                <a:path w="659" h="325">
                  <a:moveTo>
                    <a:pt x="659" y="13"/>
                  </a:moveTo>
                  <a:lnTo>
                    <a:pt x="648" y="54"/>
                  </a:lnTo>
                  <a:lnTo>
                    <a:pt x="631" y="92"/>
                  </a:lnTo>
                  <a:lnTo>
                    <a:pt x="607" y="127"/>
                  </a:lnTo>
                  <a:lnTo>
                    <a:pt x="579" y="161"/>
                  </a:lnTo>
                  <a:lnTo>
                    <a:pt x="551" y="194"/>
                  </a:lnTo>
                  <a:lnTo>
                    <a:pt x="519" y="226"/>
                  </a:lnTo>
                  <a:lnTo>
                    <a:pt x="489" y="258"/>
                  </a:lnTo>
                  <a:lnTo>
                    <a:pt x="461" y="291"/>
                  </a:lnTo>
                  <a:lnTo>
                    <a:pt x="450" y="299"/>
                  </a:lnTo>
                  <a:lnTo>
                    <a:pt x="439" y="308"/>
                  </a:lnTo>
                  <a:lnTo>
                    <a:pt x="428" y="314"/>
                  </a:lnTo>
                  <a:lnTo>
                    <a:pt x="418" y="321"/>
                  </a:lnTo>
                  <a:lnTo>
                    <a:pt x="405" y="323"/>
                  </a:lnTo>
                  <a:lnTo>
                    <a:pt x="392" y="325"/>
                  </a:lnTo>
                  <a:lnTo>
                    <a:pt x="379" y="323"/>
                  </a:lnTo>
                  <a:lnTo>
                    <a:pt x="366" y="319"/>
                  </a:lnTo>
                  <a:lnTo>
                    <a:pt x="347" y="306"/>
                  </a:lnTo>
                  <a:lnTo>
                    <a:pt x="325" y="297"/>
                  </a:lnTo>
                  <a:lnTo>
                    <a:pt x="303" y="286"/>
                  </a:lnTo>
                  <a:lnTo>
                    <a:pt x="282" y="280"/>
                  </a:lnTo>
                  <a:lnTo>
                    <a:pt x="260" y="273"/>
                  </a:lnTo>
                  <a:lnTo>
                    <a:pt x="239" y="267"/>
                  </a:lnTo>
                  <a:lnTo>
                    <a:pt x="215" y="265"/>
                  </a:lnTo>
                  <a:lnTo>
                    <a:pt x="194" y="260"/>
                  </a:lnTo>
                  <a:lnTo>
                    <a:pt x="170" y="258"/>
                  </a:lnTo>
                  <a:lnTo>
                    <a:pt x="146" y="256"/>
                  </a:lnTo>
                  <a:lnTo>
                    <a:pt x="123" y="256"/>
                  </a:lnTo>
                  <a:lnTo>
                    <a:pt x="99" y="256"/>
                  </a:lnTo>
                  <a:lnTo>
                    <a:pt x="73" y="256"/>
                  </a:lnTo>
                  <a:lnTo>
                    <a:pt x="49" y="256"/>
                  </a:lnTo>
                  <a:lnTo>
                    <a:pt x="26" y="256"/>
                  </a:lnTo>
                  <a:lnTo>
                    <a:pt x="0" y="256"/>
                  </a:lnTo>
                  <a:lnTo>
                    <a:pt x="4" y="241"/>
                  </a:lnTo>
                  <a:lnTo>
                    <a:pt x="13" y="228"/>
                  </a:lnTo>
                  <a:lnTo>
                    <a:pt x="23" y="222"/>
                  </a:lnTo>
                  <a:lnTo>
                    <a:pt x="36" y="215"/>
                  </a:lnTo>
                  <a:lnTo>
                    <a:pt x="51" y="213"/>
                  </a:lnTo>
                  <a:lnTo>
                    <a:pt x="67" y="211"/>
                  </a:lnTo>
                  <a:lnTo>
                    <a:pt x="79" y="211"/>
                  </a:lnTo>
                  <a:lnTo>
                    <a:pt x="95" y="209"/>
                  </a:lnTo>
                  <a:lnTo>
                    <a:pt x="127" y="202"/>
                  </a:lnTo>
                  <a:lnTo>
                    <a:pt x="157" y="194"/>
                  </a:lnTo>
                  <a:lnTo>
                    <a:pt x="187" y="185"/>
                  </a:lnTo>
                  <a:lnTo>
                    <a:pt x="217" y="176"/>
                  </a:lnTo>
                  <a:lnTo>
                    <a:pt x="247" y="166"/>
                  </a:lnTo>
                  <a:lnTo>
                    <a:pt x="275" y="155"/>
                  </a:lnTo>
                  <a:lnTo>
                    <a:pt x="303" y="142"/>
                  </a:lnTo>
                  <a:lnTo>
                    <a:pt x="334" y="129"/>
                  </a:lnTo>
                  <a:lnTo>
                    <a:pt x="362" y="116"/>
                  </a:lnTo>
                  <a:lnTo>
                    <a:pt x="390" y="103"/>
                  </a:lnTo>
                  <a:lnTo>
                    <a:pt x="418" y="88"/>
                  </a:lnTo>
                  <a:lnTo>
                    <a:pt x="446" y="73"/>
                  </a:lnTo>
                  <a:lnTo>
                    <a:pt x="474" y="58"/>
                  </a:lnTo>
                  <a:lnTo>
                    <a:pt x="499" y="43"/>
                  </a:lnTo>
                  <a:lnTo>
                    <a:pt x="528" y="28"/>
                  </a:lnTo>
                  <a:lnTo>
                    <a:pt x="556" y="13"/>
                  </a:lnTo>
                  <a:lnTo>
                    <a:pt x="566" y="4"/>
                  </a:lnTo>
                  <a:lnTo>
                    <a:pt x="579" y="2"/>
                  </a:lnTo>
                  <a:lnTo>
                    <a:pt x="592" y="0"/>
                  </a:lnTo>
                  <a:lnTo>
                    <a:pt x="605" y="0"/>
                  </a:lnTo>
                  <a:lnTo>
                    <a:pt x="620" y="4"/>
                  </a:lnTo>
                  <a:lnTo>
                    <a:pt x="633" y="6"/>
                  </a:lnTo>
                  <a:lnTo>
                    <a:pt x="646" y="11"/>
                  </a:lnTo>
                  <a:lnTo>
                    <a:pt x="659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4" name="Freeform 43"/>
            <p:cNvSpPr/>
            <p:nvPr/>
          </p:nvSpPr>
          <p:spPr>
            <a:xfrm>
              <a:off x="2150" y="1988"/>
              <a:ext cx="674" cy="1012"/>
            </a:xfrm>
            <a:custGeom>
              <a:avLst/>
              <a:gdLst>
                <a:gd name="txL" fmla="*/ 0 w 678"/>
                <a:gd name="txT" fmla="*/ 0 h 1012"/>
                <a:gd name="txR" fmla="*/ 678 w 678"/>
                <a:gd name="txB" fmla="*/ 1012 h 1012"/>
              </a:gdLst>
              <a:ahLst/>
              <a:cxnLst>
                <a:cxn ang="0">
                  <a:pos x="649" y="668"/>
                </a:cxn>
                <a:cxn ang="0">
                  <a:pos x="628" y="782"/>
                </a:cxn>
                <a:cxn ang="0">
                  <a:pos x="545" y="804"/>
                </a:cxn>
                <a:cxn ang="0">
                  <a:pos x="458" y="832"/>
                </a:cxn>
                <a:cxn ang="0">
                  <a:pos x="386" y="866"/>
                </a:cxn>
                <a:cxn ang="0">
                  <a:pos x="317" y="916"/>
                </a:cxn>
                <a:cxn ang="0">
                  <a:pos x="251" y="965"/>
                </a:cxn>
                <a:cxn ang="0">
                  <a:pos x="180" y="1002"/>
                </a:cxn>
                <a:cxn ang="0">
                  <a:pos x="98" y="1012"/>
                </a:cxn>
                <a:cxn ang="0">
                  <a:pos x="38" y="681"/>
                </a:cxn>
                <a:cxn ang="0">
                  <a:pos x="34" y="575"/>
                </a:cxn>
                <a:cxn ang="0">
                  <a:pos x="56" y="474"/>
                </a:cxn>
                <a:cxn ang="0">
                  <a:pos x="91" y="409"/>
                </a:cxn>
                <a:cxn ang="0">
                  <a:pos x="75" y="386"/>
                </a:cxn>
                <a:cxn ang="0">
                  <a:pos x="30" y="431"/>
                </a:cxn>
                <a:cxn ang="0">
                  <a:pos x="2" y="414"/>
                </a:cxn>
                <a:cxn ang="0">
                  <a:pos x="15" y="356"/>
                </a:cxn>
                <a:cxn ang="0">
                  <a:pos x="64" y="308"/>
                </a:cxn>
                <a:cxn ang="0">
                  <a:pos x="113" y="263"/>
                </a:cxn>
                <a:cxn ang="0">
                  <a:pos x="167" y="203"/>
                </a:cxn>
                <a:cxn ang="0">
                  <a:pos x="221" y="136"/>
                </a:cxn>
                <a:cxn ang="0">
                  <a:pos x="265" y="67"/>
                </a:cxn>
                <a:cxn ang="0">
                  <a:pos x="302" y="101"/>
                </a:cxn>
                <a:cxn ang="0">
                  <a:pos x="293" y="203"/>
                </a:cxn>
                <a:cxn ang="0">
                  <a:pos x="332" y="310"/>
                </a:cxn>
                <a:cxn ang="0">
                  <a:pos x="315" y="366"/>
                </a:cxn>
                <a:cxn ang="0">
                  <a:pos x="326" y="418"/>
                </a:cxn>
                <a:cxn ang="0">
                  <a:pos x="345" y="465"/>
                </a:cxn>
                <a:cxn ang="0">
                  <a:pos x="339" y="524"/>
                </a:cxn>
                <a:cxn ang="0">
                  <a:pos x="386" y="590"/>
                </a:cxn>
                <a:cxn ang="0">
                  <a:pos x="356" y="588"/>
                </a:cxn>
                <a:cxn ang="0">
                  <a:pos x="332" y="560"/>
                </a:cxn>
                <a:cxn ang="0">
                  <a:pos x="323" y="586"/>
                </a:cxn>
                <a:cxn ang="0">
                  <a:pos x="367" y="651"/>
                </a:cxn>
                <a:cxn ang="0">
                  <a:pos x="410" y="655"/>
                </a:cxn>
                <a:cxn ang="0">
                  <a:pos x="456" y="580"/>
                </a:cxn>
                <a:cxn ang="0">
                  <a:pos x="448" y="478"/>
                </a:cxn>
                <a:cxn ang="0">
                  <a:pos x="454" y="435"/>
                </a:cxn>
                <a:cxn ang="0">
                  <a:pos x="469" y="388"/>
                </a:cxn>
                <a:cxn ang="0">
                  <a:pos x="456" y="347"/>
                </a:cxn>
                <a:cxn ang="0">
                  <a:pos x="430" y="319"/>
                </a:cxn>
                <a:cxn ang="0">
                  <a:pos x="437" y="284"/>
                </a:cxn>
                <a:cxn ang="0">
                  <a:pos x="424" y="172"/>
                </a:cxn>
                <a:cxn ang="0">
                  <a:pos x="422" y="69"/>
                </a:cxn>
                <a:cxn ang="0">
                  <a:pos x="421" y="17"/>
                </a:cxn>
                <a:cxn ang="0">
                  <a:pos x="495" y="211"/>
                </a:cxn>
                <a:cxn ang="0">
                  <a:pos x="593" y="485"/>
                </a:cxn>
              </a:cxnLst>
              <a:rect l="txL" t="txT" r="txR" b="txB"/>
              <a:pathLst>
                <a:path w="678" h="1012">
                  <a:moveTo>
                    <a:pt x="641" y="562"/>
                  </a:moveTo>
                  <a:lnTo>
                    <a:pt x="657" y="614"/>
                  </a:lnTo>
                  <a:lnTo>
                    <a:pt x="669" y="668"/>
                  </a:lnTo>
                  <a:lnTo>
                    <a:pt x="676" y="722"/>
                  </a:lnTo>
                  <a:lnTo>
                    <a:pt x="678" y="778"/>
                  </a:lnTo>
                  <a:lnTo>
                    <a:pt x="648" y="782"/>
                  </a:lnTo>
                  <a:lnTo>
                    <a:pt x="618" y="788"/>
                  </a:lnTo>
                  <a:lnTo>
                    <a:pt x="590" y="797"/>
                  </a:lnTo>
                  <a:lnTo>
                    <a:pt x="560" y="804"/>
                  </a:lnTo>
                  <a:lnTo>
                    <a:pt x="532" y="812"/>
                  </a:lnTo>
                  <a:lnTo>
                    <a:pt x="501" y="821"/>
                  </a:lnTo>
                  <a:lnTo>
                    <a:pt x="473" y="832"/>
                  </a:lnTo>
                  <a:lnTo>
                    <a:pt x="443" y="840"/>
                  </a:lnTo>
                  <a:lnTo>
                    <a:pt x="420" y="851"/>
                  </a:lnTo>
                  <a:lnTo>
                    <a:pt x="396" y="866"/>
                  </a:lnTo>
                  <a:lnTo>
                    <a:pt x="372" y="881"/>
                  </a:lnTo>
                  <a:lnTo>
                    <a:pt x="349" y="898"/>
                  </a:lnTo>
                  <a:lnTo>
                    <a:pt x="327" y="916"/>
                  </a:lnTo>
                  <a:lnTo>
                    <a:pt x="303" y="933"/>
                  </a:lnTo>
                  <a:lnTo>
                    <a:pt x="282" y="950"/>
                  </a:lnTo>
                  <a:lnTo>
                    <a:pt x="258" y="965"/>
                  </a:lnTo>
                  <a:lnTo>
                    <a:pt x="234" y="980"/>
                  </a:lnTo>
                  <a:lnTo>
                    <a:pt x="209" y="993"/>
                  </a:lnTo>
                  <a:lnTo>
                    <a:pt x="185" y="1002"/>
                  </a:lnTo>
                  <a:lnTo>
                    <a:pt x="159" y="1010"/>
                  </a:lnTo>
                  <a:lnTo>
                    <a:pt x="131" y="1012"/>
                  </a:lnTo>
                  <a:lnTo>
                    <a:pt x="103" y="1012"/>
                  </a:lnTo>
                  <a:lnTo>
                    <a:pt x="73" y="1008"/>
                  </a:lnTo>
                  <a:lnTo>
                    <a:pt x="43" y="997"/>
                  </a:lnTo>
                  <a:lnTo>
                    <a:pt x="38" y="681"/>
                  </a:lnTo>
                  <a:lnTo>
                    <a:pt x="36" y="646"/>
                  </a:lnTo>
                  <a:lnTo>
                    <a:pt x="34" y="612"/>
                  </a:lnTo>
                  <a:lnTo>
                    <a:pt x="34" y="575"/>
                  </a:lnTo>
                  <a:lnTo>
                    <a:pt x="36" y="541"/>
                  </a:lnTo>
                  <a:lnTo>
                    <a:pt x="45" y="506"/>
                  </a:lnTo>
                  <a:lnTo>
                    <a:pt x="56" y="474"/>
                  </a:lnTo>
                  <a:lnTo>
                    <a:pt x="73" y="444"/>
                  </a:lnTo>
                  <a:lnTo>
                    <a:pt x="99" y="418"/>
                  </a:lnTo>
                  <a:lnTo>
                    <a:pt x="96" y="409"/>
                  </a:lnTo>
                  <a:lnTo>
                    <a:pt x="90" y="401"/>
                  </a:lnTo>
                  <a:lnTo>
                    <a:pt x="81" y="394"/>
                  </a:lnTo>
                  <a:lnTo>
                    <a:pt x="75" y="386"/>
                  </a:lnTo>
                  <a:lnTo>
                    <a:pt x="58" y="399"/>
                  </a:lnTo>
                  <a:lnTo>
                    <a:pt x="45" y="414"/>
                  </a:lnTo>
                  <a:lnTo>
                    <a:pt x="30" y="431"/>
                  </a:lnTo>
                  <a:lnTo>
                    <a:pt x="19" y="448"/>
                  </a:lnTo>
                  <a:lnTo>
                    <a:pt x="8" y="433"/>
                  </a:lnTo>
                  <a:lnTo>
                    <a:pt x="2" y="414"/>
                  </a:lnTo>
                  <a:lnTo>
                    <a:pt x="0" y="394"/>
                  </a:lnTo>
                  <a:lnTo>
                    <a:pt x="2" y="375"/>
                  </a:lnTo>
                  <a:lnTo>
                    <a:pt x="15" y="356"/>
                  </a:lnTo>
                  <a:lnTo>
                    <a:pt x="32" y="338"/>
                  </a:lnTo>
                  <a:lnTo>
                    <a:pt x="47" y="323"/>
                  </a:lnTo>
                  <a:lnTo>
                    <a:pt x="64" y="308"/>
                  </a:lnTo>
                  <a:lnTo>
                    <a:pt x="84" y="293"/>
                  </a:lnTo>
                  <a:lnTo>
                    <a:pt x="101" y="278"/>
                  </a:lnTo>
                  <a:lnTo>
                    <a:pt x="118" y="263"/>
                  </a:lnTo>
                  <a:lnTo>
                    <a:pt x="133" y="246"/>
                  </a:lnTo>
                  <a:lnTo>
                    <a:pt x="153" y="224"/>
                  </a:lnTo>
                  <a:lnTo>
                    <a:pt x="172" y="203"/>
                  </a:lnTo>
                  <a:lnTo>
                    <a:pt x="189" y="181"/>
                  </a:lnTo>
                  <a:lnTo>
                    <a:pt x="209" y="157"/>
                  </a:lnTo>
                  <a:lnTo>
                    <a:pt x="226" y="136"/>
                  </a:lnTo>
                  <a:lnTo>
                    <a:pt x="243" y="112"/>
                  </a:lnTo>
                  <a:lnTo>
                    <a:pt x="258" y="91"/>
                  </a:lnTo>
                  <a:lnTo>
                    <a:pt x="275" y="67"/>
                  </a:lnTo>
                  <a:lnTo>
                    <a:pt x="284" y="82"/>
                  </a:lnTo>
                  <a:lnTo>
                    <a:pt x="299" y="93"/>
                  </a:lnTo>
                  <a:lnTo>
                    <a:pt x="312" y="101"/>
                  </a:lnTo>
                  <a:lnTo>
                    <a:pt x="325" y="110"/>
                  </a:lnTo>
                  <a:lnTo>
                    <a:pt x="312" y="155"/>
                  </a:lnTo>
                  <a:lnTo>
                    <a:pt x="303" y="203"/>
                  </a:lnTo>
                  <a:lnTo>
                    <a:pt x="305" y="252"/>
                  </a:lnTo>
                  <a:lnTo>
                    <a:pt x="331" y="291"/>
                  </a:lnTo>
                  <a:lnTo>
                    <a:pt x="342" y="310"/>
                  </a:lnTo>
                  <a:lnTo>
                    <a:pt x="338" y="328"/>
                  </a:lnTo>
                  <a:lnTo>
                    <a:pt x="327" y="345"/>
                  </a:lnTo>
                  <a:lnTo>
                    <a:pt x="325" y="366"/>
                  </a:lnTo>
                  <a:lnTo>
                    <a:pt x="323" y="386"/>
                  </a:lnTo>
                  <a:lnTo>
                    <a:pt x="327" y="403"/>
                  </a:lnTo>
                  <a:lnTo>
                    <a:pt x="336" y="418"/>
                  </a:lnTo>
                  <a:lnTo>
                    <a:pt x="344" y="433"/>
                  </a:lnTo>
                  <a:lnTo>
                    <a:pt x="351" y="450"/>
                  </a:lnTo>
                  <a:lnTo>
                    <a:pt x="355" y="465"/>
                  </a:lnTo>
                  <a:lnTo>
                    <a:pt x="353" y="483"/>
                  </a:lnTo>
                  <a:lnTo>
                    <a:pt x="342" y="502"/>
                  </a:lnTo>
                  <a:lnTo>
                    <a:pt x="349" y="524"/>
                  </a:lnTo>
                  <a:lnTo>
                    <a:pt x="366" y="547"/>
                  </a:lnTo>
                  <a:lnTo>
                    <a:pt x="385" y="571"/>
                  </a:lnTo>
                  <a:lnTo>
                    <a:pt x="396" y="590"/>
                  </a:lnTo>
                  <a:lnTo>
                    <a:pt x="385" y="597"/>
                  </a:lnTo>
                  <a:lnTo>
                    <a:pt x="374" y="595"/>
                  </a:lnTo>
                  <a:lnTo>
                    <a:pt x="366" y="588"/>
                  </a:lnTo>
                  <a:lnTo>
                    <a:pt x="357" y="577"/>
                  </a:lnTo>
                  <a:lnTo>
                    <a:pt x="349" y="569"/>
                  </a:lnTo>
                  <a:lnTo>
                    <a:pt x="342" y="560"/>
                  </a:lnTo>
                  <a:lnTo>
                    <a:pt x="336" y="556"/>
                  </a:lnTo>
                  <a:lnTo>
                    <a:pt x="331" y="560"/>
                  </a:lnTo>
                  <a:lnTo>
                    <a:pt x="333" y="586"/>
                  </a:lnTo>
                  <a:lnTo>
                    <a:pt x="342" y="612"/>
                  </a:lnTo>
                  <a:lnTo>
                    <a:pt x="357" y="633"/>
                  </a:lnTo>
                  <a:lnTo>
                    <a:pt x="377" y="651"/>
                  </a:lnTo>
                  <a:lnTo>
                    <a:pt x="396" y="657"/>
                  </a:lnTo>
                  <a:lnTo>
                    <a:pt x="409" y="657"/>
                  </a:lnTo>
                  <a:lnTo>
                    <a:pt x="420" y="655"/>
                  </a:lnTo>
                  <a:lnTo>
                    <a:pt x="428" y="651"/>
                  </a:lnTo>
                  <a:lnTo>
                    <a:pt x="458" y="618"/>
                  </a:lnTo>
                  <a:lnTo>
                    <a:pt x="471" y="580"/>
                  </a:lnTo>
                  <a:lnTo>
                    <a:pt x="476" y="536"/>
                  </a:lnTo>
                  <a:lnTo>
                    <a:pt x="476" y="493"/>
                  </a:lnTo>
                  <a:lnTo>
                    <a:pt x="463" y="478"/>
                  </a:lnTo>
                  <a:lnTo>
                    <a:pt x="458" y="463"/>
                  </a:lnTo>
                  <a:lnTo>
                    <a:pt x="461" y="448"/>
                  </a:lnTo>
                  <a:lnTo>
                    <a:pt x="469" y="435"/>
                  </a:lnTo>
                  <a:lnTo>
                    <a:pt x="478" y="420"/>
                  </a:lnTo>
                  <a:lnTo>
                    <a:pt x="484" y="405"/>
                  </a:lnTo>
                  <a:lnTo>
                    <a:pt x="484" y="388"/>
                  </a:lnTo>
                  <a:lnTo>
                    <a:pt x="476" y="371"/>
                  </a:lnTo>
                  <a:lnTo>
                    <a:pt x="476" y="358"/>
                  </a:lnTo>
                  <a:lnTo>
                    <a:pt x="471" y="347"/>
                  </a:lnTo>
                  <a:lnTo>
                    <a:pt x="463" y="338"/>
                  </a:lnTo>
                  <a:lnTo>
                    <a:pt x="454" y="328"/>
                  </a:lnTo>
                  <a:lnTo>
                    <a:pt x="445" y="319"/>
                  </a:lnTo>
                  <a:lnTo>
                    <a:pt x="441" y="308"/>
                  </a:lnTo>
                  <a:lnTo>
                    <a:pt x="443" y="297"/>
                  </a:lnTo>
                  <a:lnTo>
                    <a:pt x="452" y="284"/>
                  </a:lnTo>
                  <a:lnTo>
                    <a:pt x="461" y="246"/>
                  </a:lnTo>
                  <a:lnTo>
                    <a:pt x="454" y="207"/>
                  </a:lnTo>
                  <a:lnTo>
                    <a:pt x="439" y="172"/>
                  </a:lnTo>
                  <a:lnTo>
                    <a:pt x="424" y="138"/>
                  </a:lnTo>
                  <a:lnTo>
                    <a:pt x="435" y="106"/>
                  </a:lnTo>
                  <a:lnTo>
                    <a:pt x="437" y="69"/>
                  </a:lnTo>
                  <a:lnTo>
                    <a:pt x="435" y="35"/>
                  </a:lnTo>
                  <a:lnTo>
                    <a:pt x="428" y="0"/>
                  </a:lnTo>
                  <a:lnTo>
                    <a:pt x="435" y="17"/>
                  </a:lnTo>
                  <a:lnTo>
                    <a:pt x="452" y="63"/>
                  </a:lnTo>
                  <a:lnTo>
                    <a:pt x="478" y="129"/>
                  </a:lnTo>
                  <a:lnTo>
                    <a:pt x="510" y="211"/>
                  </a:lnTo>
                  <a:lnTo>
                    <a:pt x="545" y="304"/>
                  </a:lnTo>
                  <a:lnTo>
                    <a:pt x="579" y="396"/>
                  </a:lnTo>
                  <a:lnTo>
                    <a:pt x="613" y="485"/>
                  </a:lnTo>
                  <a:lnTo>
                    <a:pt x="641" y="5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5" name="Freeform 44"/>
            <p:cNvSpPr/>
            <p:nvPr/>
          </p:nvSpPr>
          <p:spPr>
            <a:xfrm>
              <a:off x="491" y="2003"/>
              <a:ext cx="1025" cy="685"/>
            </a:xfrm>
            <a:custGeom>
              <a:avLst/>
              <a:gdLst>
                <a:gd name="txL" fmla="*/ 0 w 1032"/>
                <a:gd name="txT" fmla="*/ 0 h 685"/>
                <a:gd name="txR" fmla="*/ 1032 w 1032"/>
                <a:gd name="txB" fmla="*/ 685 h 685"/>
              </a:gdLst>
              <a:ahLst/>
              <a:cxnLst>
                <a:cxn ang="0">
                  <a:pos x="320" y="45"/>
                </a:cxn>
                <a:cxn ang="0">
                  <a:pos x="399" y="35"/>
                </a:cxn>
                <a:cxn ang="0">
                  <a:pos x="480" y="24"/>
                </a:cxn>
                <a:cxn ang="0">
                  <a:pos x="510" y="24"/>
                </a:cxn>
                <a:cxn ang="0">
                  <a:pos x="572" y="33"/>
                </a:cxn>
                <a:cxn ang="0">
                  <a:pos x="655" y="24"/>
                </a:cxn>
                <a:cxn ang="0">
                  <a:pos x="718" y="67"/>
                </a:cxn>
                <a:cxn ang="0">
                  <a:pos x="770" y="147"/>
                </a:cxn>
                <a:cxn ang="0">
                  <a:pos x="827" y="216"/>
                </a:cxn>
                <a:cxn ang="0">
                  <a:pos x="903" y="220"/>
                </a:cxn>
                <a:cxn ang="0">
                  <a:pos x="945" y="201"/>
                </a:cxn>
                <a:cxn ang="0">
                  <a:pos x="984" y="188"/>
                </a:cxn>
                <a:cxn ang="0">
                  <a:pos x="958" y="241"/>
                </a:cxn>
                <a:cxn ang="0">
                  <a:pos x="898" y="332"/>
                </a:cxn>
                <a:cxn ang="0">
                  <a:pos x="805" y="384"/>
                </a:cxn>
                <a:cxn ang="0">
                  <a:pos x="746" y="360"/>
                </a:cxn>
                <a:cxn ang="0">
                  <a:pos x="690" y="323"/>
                </a:cxn>
                <a:cxn ang="0">
                  <a:pos x="651" y="293"/>
                </a:cxn>
                <a:cxn ang="0">
                  <a:pos x="641" y="300"/>
                </a:cxn>
                <a:cxn ang="0">
                  <a:pos x="662" y="343"/>
                </a:cxn>
                <a:cxn ang="0">
                  <a:pos x="705" y="373"/>
                </a:cxn>
                <a:cxn ang="0">
                  <a:pos x="799" y="422"/>
                </a:cxn>
                <a:cxn ang="0">
                  <a:pos x="842" y="597"/>
                </a:cxn>
                <a:cxn ang="0">
                  <a:pos x="806" y="683"/>
                </a:cxn>
                <a:cxn ang="0">
                  <a:pos x="733" y="685"/>
                </a:cxn>
                <a:cxn ang="0">
                  <a:pos x="657" y="677"/>
                </a:cxn>
                <a:cxn ang="0">
                  <a:pos x="585" y="668"/>
                </a:cxn>
                <a:cxn ang="0">
                  <a:pos x="511" y="666"/>
                </a:cxn>
                <a:cxn ang="0">
                  <a:pos x="437" y="679"/>
                </a:cxn>
                <a:cxn ang="0">
                  <a:pos x="358" y="657"/>
                </a:cxn>
                <a:cxn ang="0">
                  <a:pos x="274" y="631"/>
                </a:cxn>
                <a:cxn ang="0">
                  <a:pos x="236" y="534"/>
                </a:cxn>
                <a:cxn ang="0">
                  <a:pos x="248" y="347"/>
                </a:cxn>
                <a:cxn ang="0">
                  <a:pos x="292" y="168"/>
                </a:cxn>
                <a:cxn ang="0">
                  <a:pos x="313" y="97"/>
                </a:cxn>
                <a:cxn ang="0">
                  <a:pos x="281" y="84"/>
                </a:cxn>
                <a:cxn ang="0">
                  <a:pos x="253" y="134"/>
                </a:cxn>
                <a:cxn ang="0">
                  <a:pos x="240" y="177"/>
                </a:cxn>
                <a:cxn ang="0">
                  <a:pos x="165" y="151"/>
                </a:cxn>
                <a:cxn ang="0">
                  <a:pos x="77" y="93"/>
                </a:cxn>
                <a:cxn ang="0">
                  <a:pos x="0" y="24"/>
                </a:cxn>
                <a:cxn ang="0">
                  <a:pos x="69" y="15"/>
                </a:cxn>
                <a:cxn ang="0">
                  <a:pos x="165" y="20"/>
                </a:cxn>
                <a:cxn ang="0">
                  <a:pos x="261" y="37"/>
                </a:cxn>
              </a:cxnLst>
              <a:rect l="txL" t="txT" r="txR" b="txB"/>
              <a:pathLst>
                <a:path w="1032" h="685">
                  <a:moveTo>
                    <a:pt x="271" y="37"/>
                  </a:moveTo>
                  <a:lnTo>
                    <a:pt x="299" y="43"/>
                  </a:lnTo>
                  <a:lnTo>
                    <a:pt x="330" y="45"/>
                  </a:lnTo>
                  <a:lnTo>
                    <a:pt x="358" y="43"/>
                  </a:lnTo>
                  <a:lnTo>
                    <a:pt x="386" y="39"/>
                  </a:lnTo>
                  <a:lnTo>
                    <a:pt x="414" y="35"/>
                  </a:lnTo>
                  <a:lnTo>
                    <a:pt x="442" y="30"/>
                  </a:lnTo>
                  <a:lnTo>
                    <a:pt x="470" y="26"/>
                  </a:lnTo>
                  <a:lnTo>
                    <a:pt x="495" y="24"/>
                  </a:lnTo>
                  <a:lnTo>
                    <a:pt x="506" y="17"/>
                  </a:lnTo>
                  <a:lnTo>
                    <a:pt x="517" y="20"/>
                  </a:lnTo>
                  <a:lnTo>
                    <a:pt x="528" y="24"/>
                  </a:lnTo>
                  <a:lnTo>
                    <a:pt x="538" y="28"/>
                  </a:lnTo>
                  <a:lnTo>
                    <a:pt x="564" y="33"/>
                  </a:lnTo>
                  <a:lnTo>
                    <a:pt x="592" y="33"/>
                  </a:lnTo>
                  <a:lnTo>
                    <a:pt x="622" y="28"/>
                  </a:lnTo>
                  <a:lnTo>
                    <a:pt x="650" y="24"/>
                  </a:lnTo>
                  <a:lnTo>
                    <a:pt x="678" y="24"/>
                  </a:lnTo>
                  <a:lnTo>
                    <a:pt x="704" y="28"/>
                  </a:lnTo>
                  <a:lnTo>
                    <a:pt x="726" y="41"/>
                  </a:lnTo>
                  <a:lnTo>
                    <a:pt x="743" y="67"/>
                  </a:lnTo>
                  <a:lnTo>
                    <a:pt x="760" y="91"/>
                  </a:lnTo>
                  <a:lnTo>
                    <a:pt x="778" y="117"/>
                  </a:lnTo>
                  <a:lnTo>
                    <a:pt x="795" y="147"/>
                  </a:lnTo>
                  <a:lnTo>
                    <a:pt x="814" y="173"/>
                  </a:lnTo>
                  <a:lnTo>
                    <a:pt x="834" y="196"/>
                  </a:lnTo>
                  <a:lnTo>
                    <a:pt x="857" y="216"/>
                  </a:lnTo>
                  <a:lnTo>
                    <a:pt x="885" y="224"/>
                  </a:lnTo>
                  <a:lnTo>
                    <a:pt x="918" y="224"/>
                  </a:lnTo>
                  <a:lnTo>
                    <a:pt x="933" y="220"/>
                  </a:lnTo>
                  <a:lnTo>
                    <a:pt x="948" y="213"/>
                  </a:lnTo>
                  <a:lnTo>
                    <a:pt x="963" y="207"/>
                  </a:lnTo>
                  <a:lnTo>
                    <a:pt x="978" y="201"/>
                  </a:lnTo>
                  <a:lnTo>
                    <a:pt x="993" y="194"/>
                  </a:lnTo>
                  <a:lnTo>
                    <a:pt x="1006" y="190"/>
                  </a:lnTo>
                  <a:lnTo>
                    <a:pt x="1019" y="188"/>
                  </a:lnTo>
                  <a:lnTo>
                    <a:pt x="1032" y="185"/>
                  </a:lnTo>
                  <a:lnTo>
                    <a:pt x="1012" y="211"/>
                  </a:lnTo>
                  <a:lnTo>
                    <a:pt x="993" y="241"/>
                  </a:lnTo>
                  <a:lnTo>
                    <a:pt x="974" y="272"/>
                  </a:lnTo>
                  <a:lnTo>
                    <a:pt x="952" y="304"/>
                  </a:lnTo>
                  <a:lnTo>
                    <a:pt x="928" y="332"/>
                  </a:lnTo>
                  <a:lnTo>
                    <a:pt x="903" y="356"/>
                  </a:lnTo>
                  <a:lnTo>
                    <a:pt x="870" y="375"/>
                  </a:lnTo>
                  <a:lnTo>
                    <a:pt x="834" y="384"/>
                  </a:lnTo>
                  <a:lnTo>
                    <a:pt x="812" y="377"/>
                  </a:lnTo>
                  <a:lnTo>
                    <a:pt x="793" y="371"/>
                  </a:lnTo>
                  <a:lnTo>
                    <a:pt x="771" y="360"/>
                  </a:lnTo>
                  <a:lnTo>
                    <a:pt x="752" y="349"/>
                  </a:lnTo>
                  <a:lnTo>
                    <a:pt x="732" y="336"/>
                  </a:lnTo>
                  <a:lnTo>
                    <a:pt x="715" y="323"/>
                  </a:lnTo>
                  <a:lnTo>
                    <a:pt x="698" y="308"/>
                  </a:lnTo>
                  <a:lnTo>
                    <a:pt x="681" y="293"/>
                  </a:lnTo>
                  <a:lnTo>
                    <a:pt x="674" y="293"/>
                  </a:lnTo>
                  <a:lnTo>
                    <a:pt x="670" y="293"/>
                  </a:lnTo>
                  <a:lnTo>
                    <a:pt x="666" y="295"/>
                  </a:lnTo>
                  <a:lnTo>
                    <a:pt x="661" y="300"/>
                  </a:lnTo>
                  <a:lnTo>
                    <a:pt x="668" y="317"/>
                  </a:lnTo>
                  <a:lnTo>
                    <a:pt x="676" y="330"/>
                  </a:lnTo>
                  <a:lnTo>
                    <a:pt x="687" y="343"/>
                  </a:lnTo>
                  <a:lnTo>
                    <a:pt x="700" y="353"/>
                  </a:lnTo>
                  <a:lnTo>
                    <a:pt x="715" y="362"/>
                  </a:lnTo>
                  <a:lnTo>
                    <a:pt x="730" y="373"/>
                  </a:lnTo>
                  <a:lnTo>
                    <a:pt x="743" y="384"/>
                  </a:lnTo>
                  <a:lnTo>
                    <a:pt x="756" y="394"/>
                  </a:lnTo>
                  <a:lnTo>
                    <a:pt x="827" y="422"/>
                  </a:lnTo>
                  <a:lnTo>
                    <a:pt x="847" y="478"/>
                  </a:lnTo>
                  <a:lnTo>
                    <a:pt x="862" y="537"/>
                  </a:lnTo>
                  <a:lnTo>
                    <a:pt x="872" y="597"/>
                  </a:lnTo>
                  <a:lnTo>
                    <a:pt x="881" y="659"/>
                  </a:lnTo>
                  <a:lnTo>
                    <a:pt x="862" y="679"/>
                  </a:lnTo>
                  <a:lnTo>
                    <a:pt x="836" y="683"/>
                  </a:lnTo>
                  <a:lnTo>
                    <a:pt x="810" y="685"/>
                  </a:lnTo>
                  <a:lnTo>
                    <a:pt x="784" y="685"/>
                  </a:lnTo>
                  <a:lnTo>
                    <a:pt x="758" y="685"/>
                  </a:lnTo>
                  <a:lnTo>
                    <a:pt x="732" y="683"/>
                  </a:lnTo>
                  <a:lnTo>
                    <a:pt x="707" y="681"/>
                  </a:lnTo>
                  <a:lnTo>
                    <a:pt x="681" y="677"/>
                  </a:lnTo>
                  <a:lnTo>
                    <a:pt x="657" y="674"/>
                  </a:lnTo>
                  <a:lnTo>
                    <a:pt x="631" y="670"/>
                  </a:lnTo>
                  <a:lnTo>
                    <a:pt x="605" y="668"/>
                  </a:lnTo>
                  <a:lnTo>
                    <a:pt x="579" y="666"/>
                  </a:lnTo>
                  <a:lnTo>
                    <a:pt x="556" y="666"/>
                  </a:lnTo>
                  <a:lnTo>
                    <a:pt x="530" y="666"/>
                  </a:lnTo>
                  <a:lnTo>
                    <a:pt x="504" y="668"/>
                  </a:lnTo>
                  <a:lnTo>
                    <a:pt x="478" y="672"/>
                  </a:lnTo>
                  <a:lnTo>
                    <a:pt x="452" y="679"/>
                  </a:lnTo>
                  <a:lnTo>
                    <a:pt x="424" y="670"/>
                  </a:lnTo>
                  <a:lnTo>
                    <a:pt x="396" y="664"/>
                  </a:lnTo>
                  <a:lnTo>
                    <a:pt x="368" y="657"/>
                  </a:lnTo>
                  <a:lnTo>
                    <a:pt x="340" y="651"/>
                  </a:lnTo>
                  <a:lnTo>
                    <a:pt x="312" y="644"/>
                  </a:lnTo>
                  <a:lnTo>
                    <a:pt x="284" y="631"/>
                  </a:lnTo>
                  <a:lnTo>
                    <a:pt x="261" y="616"/>
                  </a:lnTo>
                  <a:lnTo>
                    <a:pt x="239" y="597"/>
                  </a:lnTo>
                  <a:lnTo>
                    <a:pt x="246" y="534"/>
                  </a:lnTo>
                  <a:lnTo>
                    <a:pt x="248" y="472"/>
                  </a:lnTo>
                  <a:lnTo>
                    <a:pt x="252" y="409"/>
                  </a:lnTo>
                  <a:lnTo>
                    <a:pt x="258" y="347"/>
                  </a:lnTo>
                  <a:lnTo>
                    <a:pt x="267" y="285"/>
                  </a:lnTo>
                  <a:lnTo>
                    <a:pt x="282" y="224"/>
                  </a:lnTo>
                  <a:lnTo>
                    <a:pt x="302" y="168"/>
                  </a:lnTo>
                  <a:lnTo>
                    <a:pt x="327" y="114"/>
                  </a:lnTo>
                  <a:lnTo>
                    <a:pt x="327" y="106"/>
                  </a:lnTo>
                  <a:lnTo>
                    <a:pt x="323" y="97"/>
                  </a:lnTo>
                  <a:lnTo>
                    <a:pt x="319" y="89"/>
                  </a:lnTo>
                  <a:lnTo>
                    <a:pt x="310" y="80"/>
                  </a:lnTo>
                  <a:lnTo>
                    <a:pt x="291" y="84"/>
                  </a:lnTo>
                  <a:lnTo>
                    <a:pt x="280" y="99"/>
                  </a:lnTo>
                  <a:lnTo>
                    <a:pt x="271" y="117"/>
                  </a:lnTo>
                  <a:lnTo>
                    <a:pt x="263" y="134"/>
                  </a:lnTo>
                  <a:lnTo>
                    <a:pt x="261" y="149"/>
                  </a:lnTo>
                  <a:lnTo>
                    <a:pt x="256" y="166"/>
                  </a:lnTo>
                  <a:lnTo>
                    <a:pt x="250" y="177"/>
                  </a:lnTo>
                  <a:lnTo>
                    <a:pt x="237" y="175"/>
                  </a:lnTo>
                  <a:lnTo>
                    <a:pt x="202" y="164"/>
                  </a:lnTo>
                  <a:lnTo>
                    <a:pt x="170" y="151"/>
                  </a:lnTo>
                  <a:lnTo>
                    <a:pt x="140" y="134"/>
                  </a:lnTo>
                  <a:lnTo>
                    <a:pt x="110" y="114"/>
                  </a:lnTo>
                  <a:lnTo>
                    <a:pt x="82" y="93"/>
                  </a:lnTo>
                  <a:lnTo>
                    <a:pt x="54" y="69"/>
                  </a:lnTo>
                  <a:lnTo>
                    <a:pt x="26" y="48"/>
                  </a:lnTo>
                  <a:lnTo>
                    <a:pt x="0" y="24"/>
                  </a:lnTo>
                  <a:lnTo>
                    <a:pt x="4" y="0"/>
                  </a:lnTo>
                  <a:lnTo>
                    <a:pt x="37" y="9"/>
                  </a:lnTo>
                  <a:lnTo>
                    <a:pt x="69" y="15"/>
                  </a:lnTo>
                  <a:lnTo>
                    <a:pt x="103" y="17"/>
                  </a:lnTo>
                  <a:lnTo>
                    <a:pt x="138" y="17"/>
                  </a:lnTo>
                  <a:lnTo>
                    <a:pt x="170" y="20"/>
                  </a:lnTo>
                  <a:lnTo>
                    <a:pt x="205" y="22"/>
                  </a:lnTo>
                  <a:lnTo>
                    <a:pt x="239" y="26"/>
                  </a:lnTo>
                  <a:lnTo>
                    <a:pt x="271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6" name="Freeform 45"/>
            <p:cNvSpPr/>
            <p:nvPr/>
          </p:nvSpPr>
          <p:spPr>
            <a:xfrm>
              <a:off x="1574" y="2100"/>
              <a:ext cx="50" cy="65"/>
            </a:xfrm>
            <a:custGeom>
              <a:avLst/>
              <a:gdLst>
                <a:gd name="txL" fmla="*/ 0 w 50"/>
                <a:gd name="txT" fmla="*/ 0 h 65"/>
                <a:gd name="txR" fmla="*/ 50 w 50"/>
                <a:gd name="txB" fmla="*/ 65 h 65"/>
              </a:gdLst>
              <a:ahLst/>
              <a:cxnLst>
                <a:cxn ang="0">
                  <a:pos x="46" y="45"/>
                </a:cxn>
                <a:cxn ang="0">
                  <a:pos x="26" y="65"/>
                </a:cxn>
                <a:cxn ang="0">
                  <a:pos x="13" y="63"/>
                </a:cxn>
                <a:cxn ang="0">
                  <a:pos x="5" y="48"/>
                </a:cxn>
                <a:cxn ang="0">
                  <a:pos x="0" y="30"/>
                </a:cxn>
                <a:cxn ang="0">
                  <a:pos x="9" y="22"/>
                </a:cxn>
                <a:cxn ang="0">
                  <a:pos x="18" y="11"/>
                </a:cxn>
                <a:cxn ang="0">
                  <a:pos x="28" y="4"/>
                </a:cxn>
                <a:cxn ang="0">
                  <a:pos x="39" y="0"/>
                </a:cxn>
                <a:cxn ang="0">
                  <a:pos x="44" y="9"/>
                </a:cxn>
                <a:cxn ang="0">
                  <a:pos x="48" y="22"/>
                </a:cxn>
                <a:cxn ang="0">
                  <a:pos x="50" y="35"/>
                </a:cxn>
                <a:cxn ang="0">
                  <a:pos x="46" y="45"/>
                </a:cxn>
              </a:cxnLst>
              <a:rect l="txL" t="txT" r="txR" b="txB"/>
              <a:pathLst>
                <a:path w="50" h="65">
                  <a:moveTo>
                    <a:pt x="46" y="45"/>
                  </a:moveTo>
                  <a:lnTo>
                    <a:pt x="26" y="65"/>
                  </a:lnTo>
                  <a:lnTo>
                    <a:pt x="13" y="63"/>
                  </a:lnTo>
                  <a:lnTo>
                    <a:pt x="5" y="48"/>
                  </a:lnTo>
                  <a:lnTo>
                    <a:pt x="0" y="30"/>
                  </a:lnTo>
                  <a:lnTo>
                    <a:pt x="9" y="22"/>
                  </a:lnTo>
                  <a:lnTo>
                    <a:pt x="18" y="11"/>
                  </a:lnTo>
                  <a:lnTo>
                    <a:pt x="28" y="4"/>
                  </a:lnTo>
                  <a:lnTo>
                    <a:pt x="39" y="0"/>
                  </a:lnTo>
                  <a:lnTo>
                    <a:pt x="44" y="9"/>
                  </a:lnTo>
                  <a:lnTo>
                    <a:pt x="48" y="22"/>
                  </a:lnTo>
                  <a:lnTo>
                    <a:pt x="50" y="35"/>
                  </a:lnTo>
                  <a:lnTo>
                    <a:pt x="46" y="45"/>
                  </a:lnTo>
                  <a:close/>
                </a:path>
              </a:pathLst>
            </a:custGeom>
            <a:solidFill>
              <a:srgbClr val="CCA58C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7" name="Freeform 46"/>
            <p:cNvSpPr/>
            <p:nvPr/>
          </p:nvSpPr>
          <p:spPr>
            <a:xfrm>
              <a:off x="1613" y="2145"/>
              <a:ext cx="109" cy="61"/>
            </a:xfrm>
            <a:custGeom>
              <a:avLst/>
              <a:gdLst>
                <a:gd name="txL" fmla="*/ 0 w 110"/>
                <a:gd name="txT" fmla="*/ 0 h 61"/>
                <a:gd name="txR" fmla="*/ 110 w 110"/>
                <a:gd name="txB" fmla="*/ 61 h 61"/>
              </a:gdLst>
              <a:ahLst/>
              <a:cxnLst>
                <a:cxn ang="0">
                  <a:pos x="105" y="15"/>
                </a:cxn>
                <a:cxn ang="0">
                  <a:pos x="96" y="28"/>
                </a:cxn>
                <a:cxn ang="0">
                  <a:pos x="86" y="41"/>
                </a:cxn>
                <a:cxn ang="0">
                  <a:pos x="75" y="52"/>
                </a:cxn>
                <a:cxn ang="0">
                  <a:pos x="62" y="61"/>
                </a:cxn>
                <a:cxn ang="0">
                  <a:pos x="55" y="61"/>
                </a:cxn>
                <a:cxn ang="0">
                  <a:pos x="50" y="61"/>
                </a:cxn>
                <a:cxn ang="0">
                  <a:pos x="41" y="61"/>
                </a:cxn>
                <a:cxn ang="0">
                  <a:pos x="33" y="59"/>
                </a:cxn>
                <a:cxn ang="0">
                  <a:pos x="24" y="59"/>
                </a:cxn>
                <a:cxn ang="0">
                  <a:pos x="15" y="56"/>
                </a:cxn>
                <a:cxn ang="0">
                  <a:pos x="7" y="54"/>
                </a:cxn>
                <a:cxn ang="0">
                  <a:pos x="0" y="52"/>
                </a:cxn>
                <a:cxn ang="0">
                  <a:pos x="13" y="50"/>
                </a:cxn>
                <a:cxn ang="0">
                  <a:pos x="30" y="43"/>
                </a:cxn>
                <a:cxn ang="0">
                  <a:pos x="45" y="33"/>
                </a:cxn>
                <a:cxn ang="0">
                  <a:pos x="54" y="15"/>
                </a:cxn>
                <a:cxn ang="0">
                  <a:pos x="54" y="0"/>
                </a:cxn>
                <a:cxn ang="0">
                  <a:pos x="64" y="5"/>
                </a:cxn>
                <a:cxn ang="0">
                  <a:pos x="79" y="5"/>
                </a:cxn>
                <a:cxn ang="0">
                  <a:pos x="94" y="9"/>
                </a:cxn>
                <a:cxn ang="0">
                  <a:pos x="105" y="15"/>
                </a:cxn>
              </a:cxnLst>
              <a:rect l="txL" t="txT" r="txR" b="txB"/>
              <a:pathLst>
                <a:path w="110" h="61">
                  <a:moveTo>
                    <a:pt x="110" y="15"/>
                  </a:moveTo>
                  <a:lnTo>
                    <a:pt x="101" y="28"/>
                  </a:lnTo>
                  <a:lnTo>
                    <a:pt x="91" y="41"/>
                  </a:lnTo>
                  <a:lnTo>
                    <a:pt x="80" y="52"/>
                  </a:lnTo>
                  <a:lnTo>
                    <a:pt x="67" y="61"/>
                  </a:lnTo>
                  <a:lnTo>
                    <a:pt x="58" y="61"/>
                  </a:lnTo>
                  <a:lnTo>
                    <a:pt x="50" y="61"/>
                  </a:lnTo>
                  <a:lnTo>
                    <a:pt x="41" y="61"/>
                  </a:lnTo>
                  <a:lnTo>
                    <a:pt x="33" y="59"/>
                  </a:lnTo>
                  <a:lnTo>
                    <a:pt x="24" y="59"/>
                  </a:lnTo>
                  <a:lnTo>
                    <a:pt x="15" y="56"/>
                  </a:lnTo>
                  <a:lnTo>
                    <a:pt x="7" y="54"/>
                  </a:lnTo>
                  <a:lnTo>
                    <a:pt x="0" y="52"/>
                  </a:lnTo>
                  <a:lnTo>
                    <a:pt x="13" y="50"/>
                  </a:lnTo>
                  <a:lnTo>
                    <a:pt x="30" y="43"/>
                  </a:lnTo>
                  <a:lnTo>
                    <a:pt x="45" y="33"/>
                  </a:lnTo>
                  <a:lnTo>
                    <a:pt x="54" y="15"/>
                  </a:lnTo>
                  <a:lnTo>
                    <a:pt x="54" y="0"/>
                  </a:lnTo>
                  <a:lnTo>
                    <a:pt x="69" y="5"/>
                  </a:lnTo>
                  <a:lnTo>
                    <a:pt x="84" y="5"/>
                  </a:lnTo>
                  <a:lnTo>
                    <a:pt x="99" y="9"/>
                  </a:lnTo>
                  <a:lnTo>
                    <a:pt x="110" y="15"/>
                  </a:lnTo>
                  <a:close/>
                </a:path>
              </a:pathLst>
            </a:custGeom>
            <a:solidFill>
              <a:srgbClr val="8C3F2B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8" name="Freeform 47"/>
            <p:cNvSpPr/>
            <p:nvPr/>
          </p:nvSpPr>
          <p:spPr>
            <a:xfrm>
              <a:off x="2535" y="2145"/>
              <a:ext cx="47" cy="108"/>
            </a:xfrm>
            <a:custGeom>
              <a:avLst/>
              <a:gdLst>
                <a:gd name="txL" fmla="*/ 0 w 28"/>
                <a:gd name="txT" fmla="*/ 0 h 108"/>
                <a:gd name="txR" fmla="*/ 28 w 28"/>
                <a:gd name="txB" fmla="*/ 108 h 108"/>
              </a:gdLst>
              <a:ahLst/>
              <a:cxnLst>
                <a:cxn ang="0">
                  <a:pos x="316" y="108"/>
                </a:cxn>
                <a:cxn ang="0">
                  <a:pos x="200" y="93"/>
                </a:cxn>
                <a:cxn ang="0">
                  <a:pos x="57" y="76"/>
                </a:cxn>
                <a:cxn ang="0">
                  <a:pos x="0" y="61"/>
                </a:cxn>
                <a:cxn ang="0">
                  <a:pos x="119" y="43"/>
                </a:cxn>
                <a:cxn ang="0">
                  <a:pos x="57" y="33"/>
                </a:cxn>
                <a:cxn ang="0">
                  <a:pos x="57" y="22"/>
                </a:cxn>
                <a:cxn ang="0">
                  <a:pos x="57" y="13"/>
                </a:cxn>
                <a:cxn ang="0">
                  <a:pos x="57" y="0"/>
                </a:cxn>
                <a:cxn ang="0">
                  <a:pos x="232" y="26"/>
                </a:cxn>
                <a:cxn ang="0">
                  <a:pos x="349" y="54"/>
                </a:cxn>
                <a:cxn ang="0">
                  <a:pos x="374" y="82"/>
                </a:cxn>
                <a:cxn ang="0">
                  <a:pos x="316" y="108"/>
                </a:cxn>
              </a:cxnLst>
              <a:rect l="txL" t="txT" r="txR" b="txB"/>
              <a:pathLst>
                <a:path w="28" h="108">
                  <a:moveTo>
                    <a:pt x="24" y="108"/>
                  </a:moveTo>
                  <a:lnTo>
                    <a:pt x="15" y="93"/>
                  </a:lnTo>
                  <a:lnTo>
                    <a:pt x="4" y="76"/>
                  </a:lnTo>
                  <a:lnTo>
                    <a:pt x="0" y="61"/>
                  </a:lnTo>
                  <a:lnTo>
                    <a:pt x="9" y="43"/>
                  </a:lnTo>
                  <a:lnTo>
                    <a:pt x="4" y="33"/>
                  </a:lnTo>
                  <a:lnTo>
                    <a:pt x="4" y="22"/>
                  </a:lnTo>
                  <a:lnTo>
                    <a:pt x="4" y="13"/>
                  </a:lnTo>
                  <a:lnTo>
                    <a:pt x="4" y="0"/>
                  </a:lnTo>
                  <a:lnTo>
                    <a:pt x="17" y="26"/>
                  </a:lnTo>
                  <a:lnTo>
                    <a:pt x="26" y="54"/>
                  </a:lnTo>
                  <a:lnTo>
                    <a:pt x="28" y="82"/>
                  </a:lnTo>
                  <a:lnTo>
                    <a:pt x="24" y="10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09" name="Freeform 48"/>
            <p:cNvSpPr/>
            <p:nvPr/>
          </p:nvSpPr>
          <p:spPr>
            <a:xfrm>
              <a:off x="2701" y="2145"/>
              <a:ext cx="56" cy="102"/>
            </a:xfrm>
            <a:custGeom>
              <a:avLst/>
              <a:gdLst>
                <a:gd name="txL" fmla="*/ 0 w 56"/>
                <a:gd name="txT" fmla="*/ 0 h 102"/>
                <a:gd name="txR" fmla="*/ 56 w 56"/>
                <a:gd name="txB" fmla="*/ 102 h 102"/>
              </a:gdLst>
              <a:ahLst/>
              <a:cxnLst>
                <a:cxn ang="0">
                  <a:pos x="56" y="71"/>
                </a:cxn>
                <a:cxn ang="0">
                  <a:pos x="24" y="102"/>
                </a:cxn>
                <a:cxn ang="0">
                  <a:pos x="15" y="74"/>
                </a:cxn>
                <a:cxn ang="0">
                  <a:pos x="4" y="48"/>
                </a:cxn>
                <a:cxn ang="0">
                  <a:pos x="0" y="22"/>
                </a:cxn>
                <a:cxn ang="0">
                  <a:pos x="17" y="0"/>
                </a:cxn>
                <a:cxn ang="0">
                  <a:pos x="24" y="20"/>
                </a:cxn>
                <a:cxn ang="0">
                  <a:pos x="30" y="39"/>
                </a:cxn>
                <a:cxn ang="0">
                  <a:pos x="41" y="56"/>
                </a:cxn>
                <a:cxn ang="0">
                  <a:pos x="56" y="71"/>
                </a:cxn>
              </a:cxnLst>
              <a:rect l="txL" t="txT" r="txR" b="txB"/>
              <a:pathLst>
                <a:path w="56" h="102">
                  <a:moveTo>
                    <a:pt x="56" y="71"/>
                  </a:moveTo>
                  <a:lnTo>
                    <a:pt x="24" y="102"/>
                  </a:lnTo>
                  <a:lnTo>
                    <a:pt x="15" y="74"/>
                  </a:lnTo>
                  <a:lnTo>
                    <a:pt x="4" y="48"/>
                  </a:lnTo>
                  <a:lnTo>
                    <a:pt x="0" y="22"/>
                  </a:lnTo>
                  <a:lnTo>
                    <a:pt x="17" y="0"/>
                  </a:lnTo>
                  <a:lnTo>
                    <a:pt x="24" y="20"/>
                  </a:lnTo>
                  <a:lnTo>
                    <a:pt x="30" y="39"/>
                  </a:lnTo>
                  <a:lnTo>
                    <a:pt x="41" y="56"/>
                  </a:lnTo>
                  <a:lnTo>
                    <a:pt x="56" y="71"/>
                  </a:lnTo>
                  <a:close/>
                </a:path>
              </a:pathLst>
            </a:custGeom>
            <a:solidFill>
              <a:srgbClr val="B7F9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0" name="Freeform 49"/>
            <p:cNvSpPr/>
            <p:nvPr/>
          </p:nvSpPr>
          <p:spPr>
            <a:xfrm>
              <a:off x="3352" y="2154"/>
              <a:ext cx="47" cy="129"/>
            </a:xfrm>
            <a:custGeom>
              <a:avLst/>
              <a:gdLst>
                <a:gd name="txL" fmla="*/ 0 w 47"/>
                <a:gd name="txT" fmla="*/ 0 h 129"/>
                <a:gd name="txR" fmla="*/ 47 w 47"/>
                <a:gd name="txB" fmla="*/ 129 h 129"/>
              </a:gdLst>
              <a:ahLst/>
              <a:cxnLst>
                <a:cxn ang="0">
                  <a:pos x="47" y="90"/>
                </a:cxn>
                <a:cxn ang="0">
                  <a:pos x="40" y="101"/>
                </a:cxn>
                <a:cxn ang="0">
                  <a:pos x="34" y="112"/>
                </a:cxn>
                <a:cxn ang="0">
                  <a:pos x="25" y="123"/>
                </a:cxn>
                <a:cxn ang="0">
                  <a:pos x="15" y="129"/>
                </a:cxn>
                <a:cxn ang="0">
                  <a:pos x="0" y="99"/>
                </a:cxn>
                <a:cxn ang="0">
                  <a:pos x="2" y="65"/>
                </a:cxn>
                <a:cxn ang="0">
                  <a:pos x="10" y="30"/>
                </a:cxn>
                <a:cxn ang="0">
                  <a:pos x="21" y="0"/>
                </a:cxn>
                <a:cxn ang="0">
                  <a:pos x="34" y="19"/>
                </a:cxn>
                <a:cxn ang="0">
                  <a:pos x="43" y="41"/>
                </a:cxn>
                <a:cxn ang="0">
                  <a:pos x="47" y="67"/>
                </a:cxn>
                <a:cxn ang="0">
                  <a:pos x="47" y="90"/>
                </a:cxn>
              </a:cxnLst>
              <a:rect l="txL" t="txT" r="txR" b="txB"/>
              <a:pathLst>
                <a:path w="47" h="129">
                  <a:moveTo>
                    <a:pt x="47" y="90"/>
                  </a:moveTo>
                  <a:lnTo>
                    <a:pt x="40" y="101"/>
                  </a:lnTo>
                  <a:lnTo>
                    <a:pt x="34" y="112"/>
                  </a:lnTo>
                  <a:lnTo>
                    <a:pt x="25" y="123"/>
                  </a:lnTo>
                  <a:lnTo>
                    <a:pt x="15" y="129"/>
                  </a:lnTo>
                  <a:lnTo>
                    <a:pt x="0" y="99"/>
                  </a:lnTo>
                  <a:lnTo>
                    <a:pt x="2" y="65"/>
                  </a:lnTo>
                  <a:lnTo>
                    <a:pt x="10" y="30"/>
                  </a:lnTo>
                  <a:lnTo>
                    <a:pt x="21" y="0"/>
                  </a:lnTo>
                  <a:lnTo>
                    <a:pt x="34" y="19"/>
                  </a:lnTo>
                  <a:lnTo>
                    <a:pt x="43" y="41"/>
                  </a:lnTo>
                  <a:lnTo>
                    <a:pt x="47" y="67"/>
                  </a:lnTo>
                  <a:lnTo>
                    <a:pt x="47" y="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1" name="Freeform 50"/>
            <p:cNvSpPr/>
            <p:nvPr/>
          </p:nvSpPr>
          <p:spPr>
            <a:xfrm>
              <a:off x="1538" y="2225"/>
              <a:ext cx="612" cy="396"/>
            </a:xfrm>
            <a:custGeom>
              <a:avLst/>
              <a:gdLst>
                <a:gd name="txL" fmla="*/ 0 w 616"/>
                <a:gd name="txT" fmla="*/ 0 h 396"/>
                <a:gd name="txR" fmla="*/ 616 w 616"/>
                <a:gd name="txB" fmla="*/ 396 h 396"/>
              </a:gdLst>
              <a:ahLst/>
              <a:cxnLst>
                <a:cxn ang="0">
                  <a:pos x="204" y="30"/>
                </a:cxn>
                <a:cxn ang="0">
                  <a:pos x="283" y="30"/>
                </a:cxn>
                <a:cxn ang="0">
                  <a:pos x="369" y="30"/>
                </a:cxn>
                <a:cxn ang="0">
                  <a:pos x="446" y="39"/>
                </a:cxn>
                <a:cxn ang="0">
                  <a:pos x="521" y="67"/>
                </a:cxn>
                <a:cxn ang="0">
                  <a:pos x="548" y="84"/>
                </a:cxn>
                <a:cxn ang="0">
                  <a:pos x="564" y="106"/>
                </a:cxn>
                <a:cxn ang="0">
                  <a:pos x="553" y="164"/>
                </a:cxn>
                <a:cxn ang="0">
                  <a:pos x="572" y="220"/>
                </a:cxn>
                <a:cxn ang="0">
                  <a:pos x="596" y="252"/>
                </a:cxn>
                <a:cxn ang="0">
                  <a:pos x="587" y="299"/>
                </a:cxn>
                <a:cxn ang="0">
                  <a:pos x="576" y="379"/>
                </a:cxn>
                <a:cxn ang="0">
                  <a:pos x="557" y="386"/>
                </a:cxn>
                <a:cxn ang="0">
                  <a:pos x="540" y="392"/>
                </a:cxn>
                <a:cxn ang="0">
                  <a:pos x="524" y="396"/>
                </a:cxn>
                <a:cxn ang="0">
                  <a:pos x="506" y="377"/>
                </a:cxn>
                <a:cxn ang="0">
                  <a:pos x="493" y="338"/>
                </a:cxn>
                <a:cxn ang="0">
                  <a:pos x="517" y="302"/>
                </a:cxn>
                <a:cxn ang="0">
                  <a:pos x="531" y="263"/>
                </a:cxn>
                <a:cxn ang="0">
                  <a:pos x="519" y="215"/>
                </a:cxn>
                <a:cxn ang="0">
                  <a:pos x="480" y="192"/>
                </a:cxn>
                <a:cxn ang="0">
                  <a:pos x="433" y="181"/>
                </a:cxn>
                <a:cxn ang="0">
                  <a:pos x="392" y="162"/>
                </a:cxn>
                <a:cxn ang="0">
                  <a:pos x="343" y="127"/>
                </a:cxn>
                <a:cxn ang="0">
                  <a:pos x="257" y="136"/>
                </a:cxn>
                <a:cxn ang="0">
                  <a:pos x="178" y="153"/>
                </a:cxn>
                <a:cxn ang="0">
                  <a:pos x="109" y="131"/>
                </a:cxn>
                <a:cxn ang="0">
                  <a:pos x="77" y="80"/>
                </a:cxn>
                <a:cxn ang="0">
                  <a:pos x="58" y="60"/>
                </a:cxn>
                <a:cxn ang="0">
                  <a:pos x="36" y="45"/>
                </a:cxn>
                <a:cxn ang="0">
                  <a:pos x="13" y="35"/>
                </a:cxn>
                <a:cxn ang="0">
                  <a:pos x="6" y="13"/>
                </a:cxn>
                <a:cxn ang="0">
                  <a:pos x="26" y="0"/>
                </a:cxn>
                <a:cxn ang="0">
                  <a:pos x="49" y="7"/>
                </a:cxn>
                <a:cxn ang="0">
                  <a:pos x="75" y="17"/>
                </a:cxn>
                <a:cxn ang="0">
                  <a:pos x="180" y="19"/>
                </a:cxn>
              </a:cxnLst>
              <a:rect l="txL" t="txT" r="txR" b="txB"/>
              <a:pathLst>
                <a:path w="616" h="396">
                  <a:moveTo>
                    <a:pt x="185" y="19"/>
                  </a:moveTo>
                  <a:lnTo>
                    <a:pt x="209" y="30"/>
                  </a:lnTo>
                  <a:lnTo>
                    <a:pt x="252" y="32"/>
                  </a:lnTo>
                  <a:lnTo>
                    <a:pt x="293" y="30"/>
                  </a:lnTo>
                  <a:lnTo>
                    <a:pt x="336" y="30"/>
                  </a:lnTo>
                  <a:lnTo>
                    <a:pt x="379" y="30"/>
                  </a:lnTo>
                  <a:lnTo>
                    <a:pt x="420" y="32"/>
                  </a:lnTo>
                  <a:lnTo>
                    <a:pt x="461" y="39"/>
                  </a:lnTo>
                  <a:lnTo>
                    <a:pt x="500" y="50"/>
                  </a:lnTo>
                  <a:lnTo>
                    <a:pt x="536" y="67"/>
                  </a:lnTo>
                  <a:lnTo>
                    <a:pt x="551" y="75"/>
                  </a:lnTo>
                  <a:lnTo>
                    <a:pt x="568" y="84"/>
                  </a:lnTo>
                  <a:lnTo>
                    <a:pt x="581" y="93"/>
                  </a:lnTo>
                  <a:lnTo>
                    <a:pt x="584" y="106"/>
                  </a:lnTo>
                  <a:lnTo>
                    <a:pt x="573" y="134"/>
                  </a:lnTo>
                  <a:lnTo>
                    <a:pt x="573" y="164"/>
                  </a:lnTo>
                  <a:lnTo>
                    <a:pt x="579" y="194"/>
                  </a:lnTo>
                  <a:lnTo>
                    <a:pt x="592" y="220"/>
                  </a:lnTo>
                  <a:lnTo>
                    <a:pt x="616" y="233"/>
                  </a:lnTo>
                  <a:lnTo>
                    <a:pt x="616" y="252"/>
                  </a:lnTo>
                  <a:lnTo>
                    <a:pt x="609" y="276"/>
                  </a:lnTo>
                  <a:lnTo>
                    <a:pt x="607" y="299"/>
                  </a:lnTo>
                  <a:lnTo>
                    <a:pt x="607" y="377"/>
                  </a:lnTo>
                  <a:lnTo>
                    <a:pt x="596" y="379"/>
                  </a:lnTo>
                  <a:lnTo>
                    <a:pt x="588" y="383"/>
                  </a:lnTo>
                  <a:lnTo>
                    <a:pt x="577" y="386"/>
                  </a:lnTo>
                  <a:lnTo>
                    <a:pt x="568" y="390"/>
                  </a:lnTo>
                  <a:lnTo>
                    <a:pt x="560" y="392"/>
                  </a:lnTo>
                  <a:lnTo>
                    <a:pt x="549" y="394"/>
                  </a:lnTo>
                  <a:lnTo>
                    <a:pt x="540" y="396"/>
                  </a:lnTo>
                  <a:lnTo>
                    <a:pt x="530" y="396"/>
                  </a:lnTo>
                  <a:lnTo>
                    <a:pt x="521" y="377"/>
                  </a:lnTo>
                  <a:lnTo>
                    <a:pt x="512" y="358"/>
                  </a:lnTo>
                  <a:lnTo>
                    <a:pt x="508" y="338"/>
                  </a:lnTo>
                  <a:lnTo>
                    <a:pt x="517" y="319"/>
                  </a:lnTo>
                  <a:lnTo>
                    <a:pt x="532" y="302"/>
                  </a:lnTo>
                  <a:lnTo>
                    <a:pt x="543" y="282"/>
                  </a:lnTo>
                  <a:lnTo>
                    <a:pt x="549" y="263"/>
                  </a:lnTo>
                  <a:lnTo>
                    <a:pt x="545" y="239"/>
                  </a:lnTo>
                  <a:lnTo>
                    <a:pt x="534" y="215"/>
                  </a:lnTo>
                  <a:lnTo>
                    <a:pt x="517" y="200"/>
                  </a:lnTo>
                  <a:lnTo>
                    <a:pt x="495" y="192"/>
                  </a:lnTo>
                  <a:lnTo>
                    <a:pt x="472" y="185"/>
                  </a:lnTo>
                  <a:lnTo>
                    <a:pt x="448" y="181"/>
                  </a:lnTo>
                  <a:lnTo>
                    <a:pt x="426" y="175"/>
                  </a:lnTo>
                  <a:lnTo>
                    <a:pt x="407" y="162"/>
                  </a:lnTo>
                  <a:lnTo>
                    <a:pt x="392" y="140"/>
                  </a:lnTo>
                  <a:lnTo>
                    <a:pt x="353" y="127"/>
                  </a:lnTo>
                  <a:lnTo>
                    <a:pt x="312" y="129"/>
                  </a:lnTo>
                  <a:lnTo>
                    <a:pt x="267" y="136"/>
                  </a:lnTo>
                  <a:lnTo>
                    <a:pt x="224" y="147"/>
                  </a:lnTo>
                  <a:lnTo>
                    <a:pt x="183" y="153"/>
                  </a:lnTo>
                  <a:lnTo>
                    <a:pt x="146" y="149"/>
                  </a:lnTo>
                  <a:lnTo>
                    <a:pt x="114" y="131"/>
                  </a:lnTo>
                  <a:lnTo>
                    <a:pt x="88" y="91"/>
                  </a:lnTo>
                  <a:lnTo>
                    <a:pt x="77" y="80"/>
                  </a:lnTo>
                  <a:lnTo>
                    <a:pt x="67" y="71"/>
                  </a:lnTo>
                  <a:lnTo>
                    <a:pt x="58" y="60"/>
                  </a:lnTo>
                  <a:lnTo>
                    <a:pt x="47" y="52"/>
                  </a:lnTo>
                  <a:lnTo>
                    <a:pt x="36" y="45"/>
                  </a:lnTo>
                  <a:lnTo>
                    <a:pt x="24" y="39"/>
                  </a:lnTo>
                  <a:lnTo>
                    <a:pt x="13" y="35"/>
                  </a:lnTo>
                  <a:lnTo>
                    <a:pt x="0" y="30"/>
                  </a:lnTo>
                  <a:lnTo>
                    <a:pt x="6" y="13"/>
                  </a:lnTo>
                  <a:lnTo>
                    <a:pt x="15" y="4"/>
                  </a:lnTo>
                  <a:lnTo>
                    <a:pt x="26" y="0"/>
                  </a:lnTo>
                  <a:lnTo>
                    <a:pt x="36" y="2"/>
                  </a:lnTo>
                  <a:lnTo>
                    <a:pt x="49" y="7"/>
                  </a:lnTo>
                  <a:lnTo>
                    <a:pt x="62" y="11"/>
                  </a:lnTo>
                  <a:lnTo>
                    <a:pt x="75" y="17"/>
                  </a:lnTo>
                  <a:lnTo>
                    <a:pt x="88" y="19"/>
                  </a:lnTo>
                  <a:lnTo>
                    <a:pt x="185" y="19"/>
                  </a:lnTo>
                  <a:close/>
                </a:path>
              </a:pathLst>
            </a:custGeom>
            <a:solidFill>
              <a:srgbClr val="8CF766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2" name="Freeform 51"/>
            <p:cNvSpPr/>
            <p:nvPr/>
          </p:nvSpPr>
          <p:spPr>
            <a:xfrm>
              <a:off x="1361" y="2294"/>
              <a:ext cx="677" cy="364"/>
            </a:xfrm>
            <a:custGeom>
              <a:avLst/>
              <a:gdLst>
                <a:gd name="txL" fmla="*/ 0 w 681"/>
                <a:gd name="txT" fmla="*/ 0 h 364"/>
                <a:gd name="txR" fmla="*/ 681 w 681"/>
                <a:gd name="txB" fmla="*/ 364 h 364"/>
              </a:gdLst>
              <a:ahLst/>
              <a:cxnLst>
                <a:cxn ang="0">
                  <a:pos x="320" y="125"/>
                </a:cxn>
                <a:cxn ang="0">
                  <a:pos x="378" y="127"/>
                </a:cxn>
                <a:cxn ang="0">
                  <a:pos x="431" y="114"/>
                </a:cxn>
                <a:cxn ang="0">
                  <a:pos x="489" y="101"/>
                </a:cxn>
                <a:cxn ang="0">
                  <a:pos x="534" y="106"/>
                </a:cxn>
                <a:cxn ang="0">
                  <a:pos x="567" y="129"/>
                </a:cxn>
                <a:cxn ang="0">
                  <a:pos x="598" y="153"/>
                </a:cxn>
                <a:cxn ang="0">
                  <a:pos x="637" y="166"/>
                </a:cxn>
                <a:cxn ang="0">
                  <a:pos x="661" y="187"/>
                </a:cxn>
                <a:cxn ang="0">
                  <a:pos x="635" y="218"/>
                </a:cxn>
                <a:cxn ang="0">
                  <a:pos x="622" y="263"/>
                </a:cxn>
                <a:cxn ang="0">
                  <a:pos x="635" y="314"/>
                </a:cxn>
                <a:cxn ang="0">
                  <a:pos x="613" y="345"/>
                </a:cxn>
                <a:cxn ang="0">
                  <a:pos x="541" y="358"/>
                </a:cxn>
                <a:cxn ang="0">
                  <a:pos x="459" y="364"/>
                </a:cxn>
                <a:cxn ang="0">
                  <a:pos x="382" y="362"/>
                </a:cxn>
                <a:cxn ang="0">
                  <a:pos x="300" y="358"/>
                </a:cxn>
                <a:cxn ang="0">
                  <a:pos x="224" y="345"/>
                </a:cxn>
                <a:cxn ang="0">
                  <a:pos x="146" y="330"/>
                </a:cxn>
                <a:cxn ang="0">
                  <a:pos x="76" y="308"/>
                </a:cxn>
                <a:cxn ang="0">
                  <a:pos x="33" y="254"/>
                </a:cxn>
                <a:cxn ang="0">
                  <a:pos x="9" y="172"/>
                </a:cxn>
                <a:cxn ang="0">
                  <a:pos x="24" y="127"/>
                </a:cxn>
                <a:cxn ang="0">
                  <a:pos x="67" y="103"/>
                </a:cxn>
                <a:cxn ang="0">
                  <a:pos x="99" y="67"/>
                </a:cxn>
                <a:cxn ang="0">
                  <a:pos x="129" y="26"/>
                </a:cxn>
                <a:cxn ang="0">
                  <a:pos x="150" y="0"/>
                </a:cxn>
                <a:cxn ang="0">
                  <a:pos x="170" y="2"/>
                </a:cxn>
                <a:cxn ang="0">
                  <a:pos x="187" y="9"/>
                </a:cxn>
                <a:cxn ang="0">
                  <a:pos x="204" y="15"/>
                </a:cxn>
                <a:cxn ang="0">
                  <a:pos x="226" y="28"/>
                </a:cxn>
                <a:cxn ang="0">
                  <a:pos x="243" y="58"/>
                </a:cxn>
                <a:cxn ang="0">
                  <a:pos x="253" y="86"/>
                </a:cxn>
                <a:cxn ang="0">
                  <a:pos x="272" y="110"/>
                </a:cxn>
              </a:cxnLst>
              <a:rect l="txL" t="txT" r="txR" b="txB"/>
              <a:pathLst>
                <a:path w="681" h="364">
                  <a:moveTo>
                    <a:pt x="300" y="116"/>
                  </a:moveTo>
                  <a:lnTo>
                    <a:pt x="330" y="125"/>
                  </a:lnTo>
                  <a:lnTo>
                    <a:pt x="358" y="129"/>
                  </a:lnTo>
                  <a:lnTo>
                    <a:pt x="388" y="127"/>
                  </a:lnTo>
                  <a:lnTo>
                    <a:pt x="416" y="123"/>
                  </a:lnTo>
                  <a:lnTo>
                    <a:pt x="446" y="114"/>
                  </a:lnTo>
                  <a:lnTo>
                    <a:pt x="474" y="108"/>
                  </a:lnTo>
                  <a:lnTo>
                    <a:pt x="504" y="101"/>
                  </a:lnTo>
                  <a:lnTo>
                    <a:pt x="532" y="97"/>
                  </a:lnTo>
                  <a:lnTo>
                    <a:pt x="549" y="106"/>
                  </a:lnTo>
                  <a:lnTo>
                    <a:pt x="567" y="118"/>
                  </a:lnTo>
                  <a:lnTo>
                    <a:pt x="582" y="129"/>
                  </a:lnTo>
                  <a:lnTo>
                    <a:pt x="599" y="142"/>
                  </a:lnTo>
                  <a:lnTo>
                    <a:pt x="618" y="153"/>
                  </a:lnTo>
                  <a:lnTo>
                    <a:pt x="638" y="162"/>
                  </a:lnTo>
                  <a:lnTo>
                    <a:pt x="657" y="166"/>
                  </a:lnTo>
                  <a:lnTo>
                    <a:pt x="679" y="168"/>
                  </a:lnTo>
                  <a:lnTo>
                    <a:pt x="681" y="187"/>
                  </a:lnTo>
                  <a:lnTo>
                    <a:pt x="670" y="202"/>
                  </a:lnTo>
                  <a:lnTo>
                    <a:pt x="655" y="218"/>
                  </a:lnTo>
                  <a:lnTo>
                    <a:pt x="646" y="235"/>
                  </a:lnTo>
                  <a:lnTo>
                    <a:pt x="642" y="263"/>
                  </a:lnTo>
                  <a:lnTo>
                    <a:pt x="644" y="289"/>
                  </a:lnTo>
                  <a:lnTo>
                    <a:pt x="655" y="314"/>
                  </a:lnTo>
                  <a:lnTo>
                    <a:pt x="672" y="336"/>
                  </a:lnTo>
                  <a:lnTo>
                    <a:pt x="633" y="345"/>
                  </a:lnTo>
                  <a:lnTo>
                    <a:pt x="595" y="351"/>
                  </a:lnTo>
                  <a:lnTo>
                    <a:pt x="556" y="358"/>
                  </a:lnTo>
                  <a:lnTo>
                    <a:pt x="515" y="362"/>
                  </a:lnTo>
                  <a:lnTo>
                    <a:pt x="474" y="364"/>
                  </a:lnTo>
                  <a:lnTo>
                    <a:pt x="433" y="364"/>
                  </a:lnTo>
                  <a:lnTo>
                    <a:pt x="392" y="362"/>
                  </a:lnTo>
                  <a:lnTo>
                    <a:pt x="351" y="360"/>
                  </a:lnTo>
                  <a:lnTo>
                    <a:pt x="310" y="358"/>
                  </a:lnTo>
                  <a:lnTo>
                    <a:pt x="269" y="351"/>
                  </a:lnTo>
                  <a:lnTo>
                    <a:pt x="229" y="345"/>
                  </a:lnTo>
                  <a:lnTo>
                    <a:pt x="190" y="338"/>
                  </a:lnTo>
                  <a:lnTo>
                    <a:pt x="151" y="330"/>
                  </a:lnTo>
                  <a:lnTo>
                    <a:pt x="112" y="319"/>
                  </a:lnTo>
                  <a:lnTo>
                    <a:pt x="76" y="308"/>
                  </a:lnTo>
                  <a:lnTo>
                    <a:pt x="39" y="297"/>
                  </a:lnTo>
                  <a:lnTo>
                    <a:pt x="33" y="254"/>
                  </a:lnTo>
                  <a:lnTo>
                    <a:pt x="22" y="213"/>
                  </a:lnTo>
                  <a:lnTo>
                    <a:pt x="9" y="172"/>
                  </a:lnTo>
                  <a:lnTo>
                    <a:pt x="0" y="131"/>
                  </a:lnTo>
                  <a:lnTo>
                    <a:pt x="24" y="127"/>
                  </a:lnTo>
                  <a:lnTo>
                    <a:pt x="45" y="116"/>
                  </a:lnTo>
                  <a:lnTo>
                    <a:pt x="67" y="103"/>
                  </a:lnTo>
                  <a:lnTo>
                    <a:pt x="86" y="86"/>
                  </a:lnTo>
                  <a:lnTo>
                    <a:pt x="104" y="67"/>
                  </a:lnTo>
                  <a:lnTo>
                    <a:pt x="119" y="45"/>
                  </a:lnTo>
                  <a:lnTo>
                    <a:pt x="134" y="26"/>
                  </a:lnTo>
                  <a:lnTo>
                    <a:pt x="147" y="4"/>
                  </a:lnTo>
                  <a:lnTo>
                    <a:pt x="155" y="0"/>
                  </a:lnTo>
                  <a:lnTo>
                    <a:pt x="166" y="0"/>
                  </a:lnTo>
                  <a:lnTo>
                    <a:pt x="175" y="2"/>
                  </a:lnTo>
                  <a:lnTo>
                    <a:pt x="183" y="4"/>
                  </a:lnTo>
                  <a:lnTo>
                    <a:pt x="192" y="9"/>
                  </a:lnTo>
                  <a:lnTo>
                    <a:pt x="201" y="11"/>
                  </a:lnTo>
                  <a:lnTo>
                    <a:pt x="209" y="15"/>
                  </a:lnTo>
                  <a:lnTo>
                    <a:pt x="218" y="17"/>
                  </a:lnTo>
                  <a:lnTo>
                    <a:pt x="231" y="28"/>
                  </a:lnTo>
                  <a:lnTo>
                    <a:pt x="239" y="43"/>
                  </a:lnTo>
                  <a:lnTo>
                    <a:pt x="248" y="58"/>
                  </a:lnTo>
                  <a:lnTo>
                    <a:pt x="254" y="73"/>
                  </a:lnTo>
                  <a:lnTo>
                    <a:pt x="261" y="86"/>
                  </a:lnTo>
                  <a:lnTo>
                    <a:pt x="269" y="99"/>
                  </a:lnTo>
                  <a:lnTo>
                    <a:pt x="282" y="110"/>
                  </a:lnTo>
                  <a:lnTo>
                    <a:pt x="300" y="116"/>
                  </a:lnTo>
                  <a:close/>
                </a:path>
              </a:pathLst>
            </a:custGeom>
            <a:solidFill>
              <a:srgbClr val="B7F9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3" name="Freeform 52"/>
            <p:cNvSpPr/>
            <p:nvPr/>
          </p:nvSpPr>
          <p:spPr>
            <a:xfrm>
              <a:off x="581" y="2307"/>
              <a:ext cx="133" cy="202"/>
            </a:xfrm>
            <a:custGeom>
              <a:avLst/>
              <a:gdLst>
                <a:gd name="txL" fmla="*/ 0 w 134"/>
                <a:gd name="txT" fmla="*/ 0 h 202"/>
                <a:gd name="txR" fmla="*/ 134 w 134"/>
                <a:gd name="txB" fmla="*/ 202 h 202"/>
              </a:gdLst>
              <a:ahLst/>
              <a:cxnLst>
                <a:cxn ang="0">
                  <a:pos x="129" y="0"/>
                </a:cxn>
                <a:cxn ang="0">
                  <a:pos x="125" y="49"/>
                </a:cxn>
                <a:cxn ang="0">
                  <a:pos x="118" y="101"/>
                </a:cxn>
                <a:cxn ang="0">
                  <a:pos x="112" y="151"/>
                </a:cxn>
                <a:cxn ang="0">
                  <a:pos x="105" y="202"/>
                </a:cxn>
                <a:cxn ang="0">
                  <a:pos x="84" y="181"/>
                </a:cxn>
                <a:cxn ang="0">
                  <a:pos x="67" y="159"/>
                </a:cxn>
                <a:cxn ang="0">
                  <a:pos x="50" y="136"/>
                </a:cxn>
                <a:cxn ang="0">
                  <a:pos x="33" y="112"/>
                </a:cxn>
                <a:cxn ang="0">
                  <a:pos x="20" y="86"/>
                </a:cxn>
                <a:cxn ang="0">
                  <a:pos x="9" y="60"/>
                </a:cxn>
                <a:cxn ang="0">
                  <a:pos x="3" y="34"/>
                </a:cxn>
                <a:cxn ang="0">
                  <a:pos x="0" y="9"/>
                </a:cxn>
                <a:cxn ang="0">
                  <a:pos x="18" y="6"/>
                </a:cxn>
                <a:cxn ang="0">
                  <a:pos x="33" y="4"/>
                </a:cxn>
                <a:cxn ang="0">
                  <a:pos x="50" y="4"/>
                </a:cxn>
                <a:cxn ang="0">
                  <a:pos x="67" y="2"/>
                </a:cxn>
                <a:cxn ang="0">
                  <a:pos x="77" y="2"/>
                </a:cxn>
                <a:cxn ang="0">
                  <a:pos x="95" y="2"/>
                </a:cxn>
                <a:cxn ang="0">
                  <a:pos x="112" y="0"/>
                </a:cxn>
                <a:cxn ang="0">
                  <a:pos x="129" y="0"/>
                </a:cxn>
              </a:cxnLst>
              <a:rect l="txL" t="txT" r="txR" b="txB"/>
              <a:pathLst>
                <a:path w="134" h="202">
                  <a:moveTo>
                    <a:pt x="134" y="0"/>
                  </a:moveTo>
                  <a:lnTo>
                    <a:pt x="130" y="49"/>
                  </a:lnTo>
                  <a:lnTo>
                    <a:pt x="123" y="101"/>
                  </a:lnTo>
                  <a:lnTo>
                    <a:pt x="117" y="151"/>
                  </a:lnTo>
                  <a:lnTo>
                    <a:pt x="110" y="202"/>
                  </a:lnTo>
                  <a:lnTo>
                    <a:pt x="89" y="181"/>
                  </a:lnTo>
                  <a:lnTo>
                    <a:pt x="69" y="159"/>
                  </a:lnTo>
                  <a:lnTo>
                    <a:pt x="50" y="136"/>
                  </a:lnTo>
                  <a:lnTo>
                    <a:pt x="33" y="112"/>
                  </a:lnTo>
                  <a:lnTo>
                    <a:pt x="20" y="86"/>
                  </a:lnTo>
                  <a:lnTo>
                    <a:pt x="9" y="60"/>
                  </a:lnTo>
                  <a:lnTo>
                    <a:pt x="3" y="34"/>
                  </a:lnTo>
                  <a:lnTo>
                    <a:pt x="0" y="9"/>
                  </a:lnTo>
                  <a:lnTo>
                    <a:pt x="18" y="6"/>
                  </a:lnTo>
                  <a:lnTo>
                    <a:pt x="33" y="4"/>
                  </a:lnTo>
                  <a:lnTo>
                    <a:pt x="50" y="4"/>
                  </a:lnTo>
                  <a:lnTo>
                    <a:pt x="67" y="2"/>
                  </a:lnTo>
                  <a:lnTo>
                    <a:pt x="82" y="2"/>
                  </a:lnTo>
                  <a:lnTo>
                    <a:pt x="100" y="2"/>
                  </a:lnTo>
                  <a:lnTo>
                    <a:pt x="117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4" name="Freeform 53"/>
            <p:cNvSpPr/>
            <p:nvPr/>
          </p:nvSpPr>
          <p:spPr>
            <a:xfrm>
              <a:off x="245" y="2316"/>
              <a:ext cx="193" cy="471"/>
            </a:xfrm>
            <a:custGeom>
              <a:avLst/>
              <a:gdLst>
                <a:gd name="txL" fmla="*/ 0 w 194"/>
                <a:gd name="txT" fmla="*/ 0 h 471"/>
                <a:gd name="txR" fmla="*/ 194 w 194"/>
                <a:gd name="txB" fmla="*/ 471 h 471"/>
              </a:gdLst>
              <a:ahLst/>
              <a:cxnLst>
                <a:cxn ang="0">
                  <a:pos x="189" y="30"/>
                </a:cxn>
                <a:cxn ang="0">
                  <a:pos x="174" y="71"/>
                </a:cxn>
                <a:cxn ang="0">
                  <a:pos x="159" y="114"/>
                </a:cxn>
                <a:cxn ang="0">
                  <a:pos x="146" y="155"/>
                </a:cxn>
                <a:cxn ang="0">
                  <a:pos x="131" y="198"/>
                </a:cxn>
                <a:cxn ang="0">
                  <a:pos x="118" y="239"/>
                </a:cxn>
                <a:cxn ang="0">
                  <a:pos x="103" y="280"/>
                </a:cxn>
                <a:cxn ang="0">
                  <a:pos x="93" y="320"/>
                </a:cxn>
                <a:cxn ang="0">
                  <a:pos x="76" y="361"/>
                </a:cxn>
                <a:cxn ang="0">
                  <a:pos x="80" y="389"/>
                </a:cxn>
                <a:cxn ang="0">
                  <a:pos x="87" y="422"/>
                </a:cxn>
                <a:cxn ang="0">
                  <a:pos x="87" y="450"/>
                </a:cxn>
                <a:cxn ang="0">
                  <a:pos x="69" y="471"/>
                </a:cxn>
                <a:cxn ang="0">
                  <a:pos x="56" y="456"/>
                </a:cxn>
                <a:cxn ang="0">
                  <a:pos x="44" y="439"/>
                </a:cxn>
                <a:cxn ang="0">
                  <a:pos x="37" y="417"/>
                </a:cxn>
                <a:cxn ang="0">
                  <a:pos x="37" y="396"/>
                </a:cxn>
                <a:cxn ang="0">
                  <a:pos x="46" y="381"/>
                </a:cxn>
                <a:cxn ang="0">
                  <a:pos x="56" y="361"/>
                </a:cxn>
                <a:cxn ang="0">
                  <a:pos x="61" y="342"/>
                </a:cxn>
                <a:cxn ang="0">
                  <a:pos x="61" y="323"/>
                </a:cxn>
                <a:cxn ang="0">
                  <a:pos x="39" y="243"/>
                </a:cxn>
                <a:cxn ang="0">
                  <a:pos x="22" y="163"/>
                </a:cxn>
                <a:cxn ang="0">
                  <a:pos x="9" y="81"/>
                </a:cxn>
                <a:cxn ang="0">
                  <a:pos x="0" y="0"/>
                </a:cxn>
                <a:cxn ang="0">
                  <a:pos x="24" y="6"/>
                </a:cxn>
                <a:cxn ang="0">
                  <a:pos x="48" y="12"/>
                </a:cxn>
                <a:cxn ang="0">
                  <a:pos x="72" y="21"/>
                </a:cxn>
                <a:cxn ang="0">
                  <a:pos x="95" y="28"/>
                </a:cxn>
                <a:cxn ang="0">
                  <a:pos x="114" y="32"/>
                </a:cxn>
                <a:cxn ang="0">
                  <a:pos x="138" y="36"/>
                </a:cxn>
                <a:cxn ang="0">
                  <a:pos x="163" y="34"/>
                </a:cxn>
                <a:cxn ang="0">
                  <a:pos x="189" y="30"/>
                </a:cxn>
              </a:cxnLst>
              <a:rect l="txL" t="txT" r="txR" b="txB"/>
              <a:pathLst>
                <a:path w="194" h="471">
                  <a:moveTo>
                    <a:pt x="194" y="30"/>
                  </a:moveTo>
                  <a:lnTo>
                    <a:pt x="179" y="71"/>
                  </a:lnTo>
                  <a:lnTo>
                    <a:pt x="164" y="114"/>
                  </a:lnTo>
                  <a:lnTo>
                    <a:pt x="151" y="155"/>
                  </a:lnTo>
                  <a:lnTo>
                    <a:pt x="136" y="198"/>
                  </a:lnTo>
                  <a:lnTo>
                    <a:pt x="123" y="239"/>
                  </a:lnTo>
                  <a:lnTo>
                    <a:pt x="108" y="280"/>
                  </a:lnTo>
                  <a:lnTo>
                    <a:pt x="93" y="320"/>
                  </a:lnTo>
                  <a:lnTo>
                    <a:pt x="76" y="361"/>
                  </a:lnTo>
                  <a:lnTo>
                    <a:pt x="80" y="389"/>
                  </a:lnTo>
                  <a:lnTo>
                    <a:pt x="87" y="422"/>
                  </a:lnTo>
                  <a:lnTo>
                    <a:pt x="87" y="450"/>
                  </a:lnTo>
                  <a:lnTo>
                    <a:pt x="69" y="471"/>
                  </a:lnTo>
                  <a:lnTo>
                    <a:pt x="56" y="456"/>
                  </a:lnTo>
                  <a:lnTo>
                    <a:pt x="44" y="439"/>
                  </a:lnTo>
                  <a:lnTo>
                    <a:pt x="37" y="417"/>
                  </a:lnTo>
                  <a:lnTo>
                    <a:pt x="37" y="396"/>
                  </a:lnTo>
                  <a:lnTo>
                    <a:pt x="46" y="381"/>
                  </a:lnTo>
                  <a:lnTo>
                    <a:pt x="56" y="361"/>
                  </a:lnTo>
                  <a:lnTo>
                    <a:pt x="61" y="342"/>
                  </a:lnTo>
                  <a:lnTo>
                    <a:pt x="61" y="323"/>
                  </a:lnTo>
                  <a:lnTo>
                    <a:pt x="39" y="243"/>
                  </a:lnTo>
                  <a:lnTo>
                    <a:pt x="22" y="163"/>
                  </a:lnTo>
                  <a:lnTo>
                    <a:pt x="9" y="81"/>
                  </a:lnTo>
                  <a:lnTo>
                    <a:pt x="0" y="0"/>
                  </a:lnTo>
                  <a:lnTo>
                    <a:pt x="24" y="6"/>
                  </a:lnTo>
                  <a:lnTo>
                    <a:pt x="48" y="12"/>
                  </a:lnTo>
                  <a:lnTo>
                    <a:pt x="72" y="21"/>
                  </a:lnTo>
                  <a:lnTo>
                    <a:pt x="95" y="28"/>
                  </a:lnTo>
                  <a:lnTo>
                    <a:pt x="119" y="32"/>
                  </a:lnTo>
                  <a:lnTo>
                    <a:pt x="143" y="36"/>
                  </a:lnTo>
                  <a:lnTo>
                    <a:pt x="168" y="34"/>
                  </a:lnTo>
                  <a:lnTo>
                    <a:pt x="194" y="30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5" name="Freeform 54"/>
            <p:cNvSpPr/>
            <p:nvPr/>
          </p:nvSpPr>
          <p:spPr>
            <a:xfrm>
              <a:off x="2555" y="2324"/>
              <a:ext cx="47" cy="86"/>
            </a:xfrm>
            <a:custGeom>
              <a:avLst/>
              <a:gdLst>
                <a:gd name="txL" fmla="*/ 0 w 28"/>
                <a:gd name="txT" fmla="*/ 0 h 86"/>
                <a:gd name="txR" fmla="*/ 28 w 28"/>
                <a:gd name="txB" fmla="*/ 86 h 86"/>
              </a:gdLst>
              <a:ahLst/>
              <a:cxnLst>
                <a:cxn ang="0">
                  <a:pos x="374" y="78"/>
                </a:cxn>
                <a:cxn ang="0">
                  <a:pos x="232" y="86"/>
                </a:cxn>
                <a:cxn ang="0">
                  <a:pos x="138" y="69"/>
                </a:cxn>
                <a:cxn ang="0">
                  <a:pos x="57" y="52"/>
                </a:cxn>
                <a:cxn ang="0">
                  <a:pos x="0" y="32"/>
                </a:cxn>
                <a:cxn ang="0">
                  <a:pos x="104" y="13"/>
                </a:cxn>
                <a:cxn ang="0">
                  <a:pos x="57" y="0"/>
                </a:cxn>
                <a:cxn ang="0">
                  <a:pos x="257" y="15"/>
                </a:cxn>
                <a:cxn ang="0">
                  <a:pos x="336" y="35"/>
                </a:cxn>
                <a:cxn ang="0">
                  <a:pos x="374" y="58"/>
                </a:cxn>
                <a:cxn ang="0">
                  <a:pos x="374" y="78"/>
                </a:cxn>
              </a:cxnLst>
              <a:rect l="txL" t="txT" r="txR" b="txB"/>
              <a:pathLst>
                <a:path w="28" h="86">
                  <a:moveTo>
                    <a:pt x="28" y="78"/>
                  </a:moveTo>
                  <a:lnTo>
                    <a:pt x="17" y="86"/>
                  </a:lnTo>
                  <a:lnTo>
                    <a:pt x="10" y="69"/>
                  </a:lnTo>
                  <a:lnTo>
                    <a:pt x="4" y="52"/>
                  </a:lnTo>
                  <a:lnTo>
                    <a:pt x="0" y="32"/>
                  </a:lnTo>
                  <a:lnTo>
                    <a:pt x="8" y="13"/>
                  </a:lnTo>
                  <a:lnTo>
                    <a:pt x="4" y="0"/>
                  </a:lnTo>
                  <a:lnTo>
                    <a:pt x="19" y="15"/>
                  </a:lnTo>
                  <a:lnTo>
                    <a:pt x="25" y="35"/>
                  </a:lnTo>
                  <a:lnTo>
                    <a:pt x="28" y="58"/>
                  </a:lnTo>
                  <a:lnTo>
                    <a:pt x="28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6" name="Freeform 55"/>
            <p:cNvSpPr/>
            <p:nvPr/>
          </p:nvSpPr>
          <p:spPr>
            <a:xfrm>
              <a:off x="2565" y="2464"/>
              <a:ext cx="47" cy="67"/>
            </a:xfrm>
            <a:custGeom>
              <a:avLst/>
              <a:gdLst>
                <a:gd name="txL" fmla="*/ 0 w 18"/>
                <a:gd name="txT" fmla="*/ 0 h 67"/>
                <a:gd name="txR" fmla="*/ 18 w 18"/>
                <a:gd name="txB" fmla="*/ 67 h 67"/>
              </a:gdLst>
              <a:ahLst/>
              <a:cxnLst>
                <a:cxn ang="0">
                  <a:pos x="2188" y="67"/>
                </a:cxn>
                <a:cxn ang="0">
                  <a:pos x="232" y="52"/>
                </a:cxn>
                <a:cxn ang="0">
                  <a:pos x="0" y="37"/>
                </a:cxn>
                <a:cxn ang="0">
                  <a:pos x="232" y="17"/>
                </a:cxn>
                <a:cxn ang="0">
                  <a:pos x="838" y="0"/>
                </a:cxn>
                <a:cxn ang="0">
                  <a:pos x="1582" y="15"/>
                </a:cxn>
                <a:cxn ang="0">
                  <a:pos x="2188" y="32"/>
                </a:cxn>
                <a:cxn ang="0">
                  <a:pos x="2188" y="50"/>
                </a:cxn>
                <a:cxn ang="0">
                  <a:pos x="2188" y="67"/>
                </a:cxn>
              </a:cxnLst>
              <a:rect l="txL" t="txT" r="txR" b="txB"/>
              <a:pathLst>
                <a:path w="18" h="67">
                  <a:moveTo>
                    <a:pt x="18" y="67"/>
                  </a:moveTo>
                  <a:lnTo>
                    <a:pt x="2" y="52"/>
                  </a:lnTo>
                  <a:lnTo>
                    <a:pt x="0" y="37"/>
                  </a:lnTo>
                  <a:lnTo>
                    <a:pt x="2" y="17"/>
                  </a:lnTo>
                  <a:lnTo>
                    <a:pt x="7" y="0"/>
                  </a:lnTo>
                  <a:lnTo>
                    <a:pt x="13" y="15"/>
                  </a:lnTo>
                  <a:lnTo>
                    <a:pt x="18" y="32"/>
                  </a:lnTo>
                  <a:lnTo>
                    <a:pt x="18" y="50"/>
                  </a:lnTo>
                  <a:lnTo>
                    <a:pt x="18" y="6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7" name="Freeform 56"/>
            <p:cNvSpPr/>
            <p:nvPr/>
          </p:nvSpPr>
          <p:spPr>
            <a:xfrm>
              <a:off x="771" y="2669"/>
              <a:ext cx="649" cy="499"/>
            </a:xfrm>
            <a:custGeom>
              <a:avLst/>
              <a:gdLst>
                <a:gd name="txL" fmla="*/ 0 w 653"/>
                <a:gd name="txT" fmla="*/ 0 h 499"/>
                <a:gd name="txR" fmla="*/ 653 w 653"/>
                <a:gd name="txB" fmla="*/ 499 h 499"/>
              </a:gdLst>
              <a:ahLst/>
              <a:cxnLst>
                <a:cxn ang="0">
                  <a:pos x="317" y="45"/>
                </a:cxn>
                <a:cxn ang="0">
                  <a:pos x="382" y="54"/>
                </a:cxn>
                <a:cxn ang="0">
                  <a:pos x="444" y="60"/>
                </a:cxn>
                <a:cxn ang="0">
                  <a:pos x="511" y="60"/>
                </a:cxn>
                <a:cxn ang="0">
                  <a:pos x="554" y="86"/>
                </a:cxn>
                <a:cxn ang="0">
                  <a:pos x="575" y="142"/>
                </a:cxn>
                <a:cxn ang="0">
                  <a:pos x="590" y="200"/>
                </a:cxn>
                <a:cxn ang="0">
                  <a:pos x="581" y="256"/>
                </a:cxn>
                <a:cxn ang="0">
                  <a:pos x="568" y="312"/>
                </a:cxn>
                <a:cxn ang="0">
                  <a:pos x="581" y="362"/>
                </a:cxn>
                <a:cxn ang="0">
                  <a:pos x="603" y="409"/>
                </a:cxn>
                <a:cxn ang="0">
                  <a:pos x="624" y="459"/>
                </a:cxn>
                <a:cxn ang="0">
                  <a:pos x="620" y="495"/>
                </a:cxn>
                <a:cxn ang="0">
                  <a:pos x="585" y="497"/>
                </a:cxn>
                <a:cxn ang="0">
                  <a:pos x="554" y="476"/>
                </a:cxn>
                <a:cxn ang="0">
                  <a:pos x="504" y="437"/>
                </a:cxn>
                <a:cxn ang="0">
                  <a:pos x="452" y="403"/>
                </a:cxn>
                <a:cxn ang="0">
                  <a:pos x="403" y="370"/>
                </a:cxn>
                <a:cxn ang="0">
                  <a:pos x="354" y="338"/>
                </a:cxn>
                <a:cxn ang="0">
                  <a:pos x="304" y="301"/>
                </a:cxn>
                <a:cxn ang="0">
                  <a:pos x="261" y="260"/>
                </a:cxn>
                <a:cxn ang="0">
                  <a:pos x="230" y="209"/>
                </a:cxn>
                <a:cxn ang="0">
                  <a:pos x="208" y="174"/>
                </a:cxn>
                <a:cxn ang="0">
                  <a:pos x="195" y="168"/>
                </a:cxn>
                <a:cxn ang="0">
                  <a:pos x="176" y="198"/>
                </a:cxn>
                <a:cxn ang="0">
                  <a:pos x="146" y="260"/>
                </a:cxn>
                <a:cxn ang="0">
                  <a:pos x="113" y="321"/>
                </a:cxn>
                <a:cxn ang="0">
                  <a:pos x="81" y="379"/>
                </a:cxn>
                <a:cxn ang="0">
                  <a:pos x="56" y="413"/>
                </a:cxn>
                <a:cxn ang="0">
                  <a:pos x="41" y="424"/>
                </a:cxn>
                <a:cxn ang="0">
                  <a:pos x="28" y="422"/>
                </a:cxn>
                <a:cxn ang="0">
                  <a:pos x="22" y="396"/>
                </a:cxn>
                <a:cxn ang="0">
                  <a:pos x="17" y="286"/>
                </a:cxn>
                <a:cxn ang="0">
                  <a:pos x="4" y="95"/>
                </a:cxn>
                <a:cxn ang="0">
                  <a:pos x="34" y="11"/>
                </a:cxn>
                <a:cxn ang="0">
                  <a:pos x="101" y="34"/>
                </a:cxn>
                <a:cxn ang="0">
                  <a:pos x="176" y="51"/>
                </a:cxn>
                <a:cxn ang="0">
                  <a:pos x="246" y="51"/>
                </a:cxn>
              </a:cxnLst>
              <a:rect l="txL" t="txT" r="txR" b="txB"/>
              <a:pathLst>
                <a:path w="653" h="499">
                  <a:moveTo>
                    <a:pt x="295" y="41"/>
                  </a:moveTo>
                  <a:lnTo>
                    <a:pt x="327" y="45"/>
                  </a:lnTo>
                  <a:lnTo>
                    <a:pt x="360" y="49"/>
                  </a:lnTo>
                  <a:lnTo>
                    <a:pt x="392" y="54"/>
                  </a:lnTo>
                  <a:lnTo>
                    <a:pt x="424" y="56"/>
                  </a:lnTo>
                  <a:lnTo>
                    <a:pt x="459" y="60"/>
                  </a:lnTo>
                  <a:lnTo>
                    <a:pt x="491" y="60"/>
                  </a:lnTo>
                  <a:lnTo>
                    <a:pt x="526" y="60"/>
                  </a:lnTo>
                  <a:lnTo>
                    <a:pt x="558" y="60"/>
                  </a:lnTo>
                  <a:lnTo>
                    <a:pt x="569" y="86"/>
                  </a:lnTo>
                  <a:lnTo>
                    <a:pt x="582" y="114"/>
                  </a:lnTo>
                  <a:lnTo>
                    <a:pt x="595" y="142"/>
                  </a:lnTo>
                  <a:lnTo>
                    <a:pt x="603" y="170"/>
                  </a:lnTo>
                  <a:lnTo>
                    <a:pt x="610" y="200"/>
                  </a:lnTo>
                  <a:lnTo>
                    <a:pt x="610" y="228"/>
                  </a:lnTo>
                  <a:lnTo>
                    <a:pt x="601" y="256"/>
                  </a:lnTo>
                  <a:lnTo>
                    <a:pt x="586" y="284"/>
                  </a:lnTo>
                  <a:lnTo>
                    <a:pt x="588" y="312"/>
                  </a:lnTo>
                  <a:lnTo>
                    <a:pt x="592" y="338"/>
                  </a:lnTo>
                  <a:lnTo>
                    <a:pt x="601" y="362"/>
                  </a:lnTo>
                  <a:lnTo>
                    <a:pt x="610" y="385"/>
                  </a:lnTo>
                  <a:lnTo>
                    <a:pt x="623" y="409"/>
                  </a:lnTo>
                  <a:lnTo>
                    <a:pt x="633" y="433"/>
                  </a:lnTo>
                  <a:lnTo>
                    <a:pt x="644" y="459"/>
                  </a:lnTo>
                  <a:lnTo>
                    <a:pt x="653" y="482"/>
                  </a:lnTo>
                  <a:lnTo>
                    <a:pt x="640" y="495"/>
                  </a:lnTo>
                  <a:lnTo>
                    <a:pt x="623" y="499"/>
                  </a:lnTo>
                  <a:lnTo>
                    <a:pt x="605" y="497"/>
                  </a:lnTo>
                  <a:lnTo>
                    <a:pt x="590" y="497"/>
                  </a:lnTo>
                  <a:lnTo>
                    <a:pt x="569" y="476"/>
                  </a:lnTo>
                  <a:lnTo>
                    <a:pt x="545" y="454"/>
                  </a:lnTo>
                  <a:lnTo>
                    <a:pt x="519" y="437"/>
                  </a:lnTo>
                  <a:lnTo>
                    <a:pt x="493" y="420"/>
                  </a:lnTo>
                  <a:lnTo>
                    <a:pt x="467" y="403"/>
                  </a:lnTo>
                  <a:lnTo>
                    <a:pt x="442" y="385"/>
                  </a:lnTo>
                  <a:lnTo>
                    <a:pt x="416" y="370"/>
                  </a:lnTo>
                  <a:lnTo>
                    <a:pt x="390" y="353"/>
                  </a:lnTo>
                  <a:lnTo>
                    <a:pt x="364" y="338"/>
                  </a:lnTo>
                  <a:lnTo>
                    <a:pt x="338" y="319"/>
                  </a:lnTo>
                  <a:lnTo>
                    <a:pt x="314" y="301"/>
                  </a:lnTo>
                  <a:lnTo>
                    <a:pt x="293" y="282"/>
                  </a:lnTo>
                  <a:lnTo>
                    <a:pt x="271" y="260"/>
                  </a:lnTo>
                  <a:lnTo>
                    <a:pt x="252" y="237"/>
                  </a:lnTo>
                  <a:lnTo>
                    <a:pt x="235" y="209"/>
                  </a:lnTo>
                  <a:lnTo>
                    <a:pt x="220" y="181"/>
                  </a:lnTo>
                  <a:lnTo>
                    <a:pt x="213" y="174"/>
                  </a:lnTo>
                  <a:lnTo>
                    <a:pt x="207" y="170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1" y="198"/>
                  </a:lnTo>
                  <a:lnTo>
                    <a:pt x="166" y="228"/>
                  </a:lnTo>
                  <a:lnTo>
                    <a:pt x="151" y="260"/>
                  </a:lnTo>
                  <a:lnTo>
                    <a:pt x="136" y="291"/>
                  </a:lnTo>
                  <a:lnTo>
                    <a:pt x="118" y="321"/>
                  </a:lnTo>
                  <a:lnTo>
                    <a:pt x="101" y="349"/>
                  </a:lnTo>
                  <a:lnTo>
                    <a:pt x="82" y="379"/>
                  </a:lnTo>
                  <a:lnTo>
                    <a:pt x="60" y="407"/>
                  </a:lnTo>
                  <a:lnTo>
                    <a:pt x="56" y="413"/>
                  </a:lnTo>
                  <a:lnTo>
                    <a:pt x="50" y="418"/>
                  </a:lnTo>
                  <a:lnTo>
                    <a:pt x="41" y="424"/>
                  </a:lnTo>
                  <a:lnTo>
                    <a:pt x="34" y="431"/>
                  </a:lnTo>
                  <a:lnTo>
                    <a:pt x="28" y="422"/>
                  </a:lnTo>
                  <a:lnTo>
                    <a:pt x="24" y="409"/>
                  </a:lnTo>
                  <a:lnTo>
                    <a:pt x="22" y="396"/>
                  </a:lnTo>
                  <a:lnTo>
                    <a:pt x="22" y="383"/>
                  </a:lnTo>
                  <a:lnTo>
                    <a:pt x="17" y="286"/>
                  </a:lnTo>
                  <a:lnTo>
                    <a:pt x="11" y="191"/>
                  </a:lnTo>
                  <a:lnTo>
                    <a:pt x="4" y="95"/>
                  </a:lnTo>
                  <a:lnTo>
                    <a:pt x="0" y="0"/>
                  </a:lnTo>
                  <a:lnTo>
                    <a:pt x="34" y="11"/>
                  </a:lnTo>
                  <a:lnTo>
                    <a:pt x="71" y="23"/>
                  </a:lnTo>
                  <a:lnTo>
                    <a:pt x="106" y="34"/>
                  </a:lnTo>
                  <a:lnTo>
                    <a:pt x="144" y="45"/>
                  </a:lnTo>
                  <a:lnTo>
                    <a:pt x="181" y="51"/>
                  </a:lnTo>
                  <a:lnTo>
                    <a:pt x="220" y="54"/>
                  </a:lnTo>
                  <a:lnTo>
                    <a:pt x="256" y="51"/>
                  </a:lnTo>
                  <a:lnTo>
                    <a:pt x="29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8" name="Freeform 57"/>
            <p:cNvSpPr/>
            <p:nvPr/>
          </p:nvSpPr>
          <p:spPr>
            <a:xfrm>
              <a:off x="2236" y="2824"/>
              <a:ext cx="527" cy="267"/>
            </a:xfrm>
            <a:custGeom>
              <a:avLst/>
              <a:gdLst>
                <a:gd name="txL" fmla="*/ 0 w 530"/>
                <a:gd name="txT" fmla="*/ 0 h 267"/>
                <a:gd name="txR" fmla="*/ 530 w 530"/>
                <a:gd name="txB" fmla="*/ 267 h 267"/>
              </a:gdLst>
              <a:ahLst/>
              <a:cxnLst>
                <a:cxn ang="0">
                  <a:pos x="508" y="0"/>
                </a:cxn>
                <a:cxn ang="0">
                  <a:pos x="512" y="26"/>
                </a:cxn>
                <a:cxn ang="0">
                  <a:pos x="515" y="54"/>
                </a:cxn>
                <a:cxn ang="0">
                  <a:pos x="512" y="82"/>
                </a:cxn>
                <a:cxn ang="0">
                  <a:pos x="502" y="105"/>
                </a:cxn>
                <a:cxn ang="0">
                  <a:pos x="484" y="123"/>
                </a:cxn>
                <a:cxn ang="0">
                  <a:pos x="467" y="133"/>
                </a:cxn>
                <a:cxn ang="0">
                  <a:pos x="448" y="142"/>
                </a:cxn>
                <a:cxn ang="0">
                  <a:pos x="432" y="146"/>
                </a:cxn>
                <a:cxn ang="0">
                  <a:pos x="412" y="151"/>
                </a:cxn>
                <a:cxn ang="0">
                  <a:pos x="390" y="155"/>
                </a:cxn>
                <a:cxn ang="0">
                  <a:pos x="369" y="159"/>
                </a:cxn>
                <a:cxn ang="0">
                  <a:pos x="347" y="164"/>
                </a:cxn>
                <a:cxn ang="0">
                  <a:pos x="309" y="181"/>
                </a:cxn>
                <a:cxn ang="0">
                  <a:pos x="270" y="200"/>
                </a:cxn>
                <a:cxn ang="0">
                  <a:pos x="236" y="217"/>
                </a:cxn>
                <a:cxn ang="0">
                  <a:pos x="197" y="235"/>
                </a:cxn>
                <a:cxn ang="0">
                  <a:pos x="158" y="248"/>
                </a:cxn>
                <a:cxn ang="0">
                  <a:pos x="118" y="258"/>
                </a:cxn>
                <a:cxn ang="0">
                  <a:pos x="79" y="265"/>
                </a:cxn>
                <a:cxn ang="0">
                  <a:pos x="34" y="267"/>
                </a:cxn>
                <a:cxn ang="0">
                  <a:pos x="0" y="263"/>
                </a:cxn>
                <a:cxn ang="0">
                  <a:pos x="2" y="252"/>
                </a:cxn>
                <a:cxn ang="0">
                  <a:pos x="4" y="239"/>
                </a:cxn>
                <a:cxn ang="0">
                  <a:pos x="4" y="226"/>
                </a:cxn>
                <a:cxn ang="0">
                  <a:pos x="4" y="211"/>
                </a:cxn>
                <a:cxn ang="0">
                  <a:pos x="43" y="215"/>
                </a:cxn>
                <a:cxn ang="0">
                  <a:pos x="77" y="213"/>
                </a:cxn>
                <a:cxn ang="0">
                  <a:pos x="107" y="204"/>
                </a:cxn>
                <a:cxn ang="0">
                  <a:pos x="139" y="194"/>
                </a:cxn>
                <a:cxn ang="0">
                  <a:pos x="171" y="176"/>
                </a:cxn>
                <a:cxn ang="0">
                  <a:pos x="202" y="159"/>
                </a:cxn>
                <a:cxn ang="0">
                  <a:pos x="232" y="140"/>
                </a:cxn>
                <a:cxn ang="0">
                  <a:pos x="260" y="118"/>
                </a:cxn>
                <a:cxn ang="0">
                  <a:pos x="285" y="97"/>
                </a:cxn>
                <a:cxn ang="0">
                  <a:pos x="315" y="75"/>
                </a:cxn>
                <a:cxn ang="0">
                  <a:pos x="345" y="54"/>
                </a:cxn>
                <a:cxn ang="0">
                  <a:pos x="375" y="36"/>
                </a:cxn>
                <a:cxn ang="0">
                  <a:pos x="408" y="21"/>
                </a:cxn>
                <a:cxn ang="0">
                  <a:pos x="437" y="8"/>
                </a:cxn>
                <a:cxn ang="0">
                  <a:pos x="472" y="2"/>
                </a:cxn>
                <a:cxn ang="0">
                  <a:pos x="508" y="0"/>
                </a:cxn>
              </a:cxnLst>
              <a:rect l="txL" t="txT" r="txR" b="txB"/>
              <a:pathLst>
                <a:path w="530" h="267">
                  <a:moveTo>
                    <a:pt x="523" y="0"/>
                  </a:moveTo>
                  <a:lnTo>
                    <a:pt x="527" y="26"/>
                  </a:lnTo>
                  <a:lnTo>
                    <a:pt x="530" y="54"/>
                  </a:lnTo>
                  <a:lnTo>
                    <a:pt x="527" y="82"/>
                  </a:lnTo>
                  <a:lnTo>
                    <a:pt x="517" y="105"/>
                  </a:lnTo>
                  <a:lnTo>
                    <a:pt x="499" y="123"/>
                  </a:lnTo>
                  <a:lnTo>
                    <a:pt x="482" y="133"/>
                  </a:lnTo>
                  <a:lnTo>
                    <a:pt x="463" y="142"/>
                  </a:lnTo>
                  <a:lnTo>
                    <a:pt x="443" y="146"/>
                  </a:lnTo>
                  <a:lnTo>
                    <a:pt x="422" y="151"/>
                  </a:lnTo>
                  <a:lnTo>
                    <a:pt x="400" y="155"/>
                  </a:lnTo>
                  <a:lnTo>
                    <a:pt x="379" y="159"/>
                  </a:lnTo>
                  <a:lnTo>
                    <a:pt x="357" y="164"/>
                  </a:lnTo>
                  <a:lnTo>
                    <a:pt x="319" y="181"/>
                  </a:lnTo>
                  <a:lnTo>
                    <a:pt x="280" y="200"/>
                  </a:lnTo>
                  <a:lnTo>
                    <a:pt x="241" y="217"/>
                  </a:lnTo>
                  <a:lnTo>
                    <a:pt x="202" y="235"/>
                  </a:lnTo>
                  <a:lnTo>
                    <a:pt x="163" y="248"/>
                  </a:lnTo>
                  <a:lnTo>
                    <a:pt x="123" y="258"/>
                  </a:lnTo>
                  <a:lnTo>
                    <a:pt x="79" y="265"/>
                  </a:lnTo>
                  <a:lnTo>
                    <a:pt x="34" y="267"/>
                  </a:lnTo>
                  <a:lnTo>
                    <a:pt x="0" y="263"/>
                  </a:lnTo>
                  <a:lnTo>
                    <a:pt x="2" y="252"/>
                  </a:lnTo>
                  <a:lnTo>
                    <a:pt x="4" y="239"/>
                  </a:lnTo>
                  <a:lnTo>
                    <a:pt x="4" y="226"/>
                  </a:lnTo>
                  <a:lnTo>
                    <a:pt x="4" y="211"/>
                  </a:lnTo>
                  <a:lnTo>
                    <a:pt x="43" y="215"/>
                  </a:lnTo>
                  <a:lnTo>
                    <a:pt x="77" y="213"/>
                  </a:lnTo>
                  <a:lnTo>
                    <a:pt x="112" y="204"/>
                  </a:lnTo>
                  <a:lnTo>
                    <a:pt x="144" y="194"/>
                  </a:lnTo>
                  <a:lnTo>
                    <a:pt x="176" y="176"/>
                  </a:lnTo>
                  <a:lnTo>
                    <a:pt x="207" y="159"/>
                  </a:lnTo>
                  <a:lnTo>
                    <a:pt x="237" y="140"/>
                  </a:lnTo>
                  <a:lnTo>
                    <a:pt x="265" y="118"/>
                  </a:lnTo>
                  <a:lnTo>
                    <a:pt x="295" y="97"/>
                  </a:lnTo>
                  <a:lnTo>
                    <a:pt x="325" y="75"/>
                  </a:lnTo>
                  <a:lnTo>
                    <a:pt x="355" y="54"/>
                  </a:lnTo>
                  <a:lnTo>
                    <a:pt x="385" y="36"/>
                  </a:lnTo>
                  <a:lnTo>
                    <a:pt x="418" y="21"/>
                  </a:lnTo>
                  <a:lnTo>
                    <a:pt x="450" y="8"/>
                  </a:lnTo>
                  <a:lnTo>
                    <a:pt x="487" y="2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19" name="Freeform 58"/>
            <p:cNvSpPr/>
            <p:nvPr/>
          </p:nvSpPr>
          <p:spPr>
            <a:xfrm>
              <a:off x="2641" y="3007"/>
              <a:ext cx="160" cy="112"/>
            </a:xfrm>
            <a:custGeom>
              <a:avLst/>
              <a:gdLst>
                <a:gd name="txL" fmla="*/ 0 w 161"/>
                <a:gd name="txT" fmla="*/ 0 h 112"/>
                <a:gd name="txR" fmla="*/ 161 w 161"/>
                <a:gd name="txB" fmla="*/ 112 h 112"/>
              </a:gdLst>
              <a:ahLst/>
              <a:cxnLst>
                <a:cxn ang="0">
                  <a:pos x="62" y="0"/>
                </a:cxn>
                <a:cxn ang="0">
                  <a:pos x="66" y="19"/>
                </a:cxn>
                <a:cxn ang="0">
                  <a:pos x="69" y="41"/>
                </a:cxn>
                <a:cxn ang="0">
                  <a:pos x="75" y="58"/>
                </a:cxn>
                <a:cxn ang="0">
                  <a:pos x="85" y="73"/>
                </a:cxn>
                <a:cxn ang="0">
                  <a:pos x="130" y="75"/>
                </a:cxn>
                <a:cxn ang="0">
                  <a:pos x="156" y="84"/>
                </a:cxn>
                <a:cxn ang="0">
                  <a:pos x="141" y="90"/>
                </a:cxn>
                <a:cxn ang="0">
                  <a:pos x="124" y="95"/>
                </a:cxn>
                <a:cxn ang="0">
                  <a:pos x="107" y="101"/>
                </a:cxn>
                <a:cxn ang="0">
                  <a:pos x="87" y="108"/>
                </a:cxn>
                <a:cxn ang="0">
                  <a:pos x="73" y="112"/>
                </a:cxn>
                <a:cxn ang="0">
                  <a:pos x="54" y="112"/>
                </a:cxn>
                <a:cxn ang="0">
                  <a:pos x="36" y="112"/>
                </a:cxn>
                <a:cxn ang="0">
                  <a:pos x="23" y="108"/>
                </a:cxn>
                <a:cxn ang="0">
                  <a:pos x="26" y="82"/>
                </a:cxn>
                <a:cxn ang="0">
                  <a:pos x="21" y="56"/>
                </a:cxn>
                <a:cxn ang="0">
                  <a:pos x="13" y="34"/>
                </a:cxn>
                <a:cxn ang="0">
                  <a:pos x="0" y="13"/>
                </a:cxn>
                <a:cxn ang="0">
                  <a:pos x="15" y="11"/>
                </a:cxn>
                <a:cxn ang="0">
                  <a:pos x="32" y="6"/>
                </a:cxn>
                <a:cxn ang="0">
                  <a:pos x="47" y="4"/>
                </a:cxn>
                <a:cxn ang="0">
                  <a:pos x="62" y="0"/>
                </a:cxn>
              </a:cxnLst>
              <a:rect l="txL" t="txT" r="txR" b="txB"/>
              <a:pathLst>
                <a:path w="161" h="112">
                  <a:moveTo>
                    <a:pt x="62" y="0"/>
                  </a:moveTo>
                  <a:lnTo>
                    <a:pt x="66" y="19"/>
                  </a:lnTo>
                  <a:lnTo>
                    <a:pt x="69" y="41"/>
                  </a:lnTo>
                  <a:lnTo>
                    <a:pt x="75" y="58"/>
                  </a:lnTo>
                  <a:lnTo>
                    <a:pt x="90" y="73"/>
                  </a:lnTo>
                  <a:lnTo>
                    <a:pt x="135" y="75"/>
                  </a:lnTo>
                  <a:lnTo>
                    <a:pt x="161" y="84"/>
                  </a:lnTo>
                  <a:lnTo>
                    <a:pt x="146" y="90"/>
                  </a:lnTo>
                  <a:lnTo>
                    <a:pt x="129" y="95"/>
                  </a:lnTo>
                  <a:lnTo>
                    <a:pt x="112" y="101"/>
                  </a:lnTo>
                  <a:lnTo>
                    <a:pt x="92" y="108"/>
                  </a:lnTo>
                  <a:lnTo>
                    <a:pt x="73" y="112"/>
                  </a:lnTo>
                  <a:lnTo>
                    <a:pt x="54" y="112"/>
                  </a:lnTo>
                  <a:lnTo>
                    <a:pt x="36" y="112"/>
                  </a:lnTo>
                  <a:lnTo>
                    <a:pt x="23" y="108"/>
                  </a:lnTo>
                  <a:lnTo>
                    <a:pt x="26" y="82"/>
                  </a:lnTo>
                  <a:lnTo>
                    <a:pt x="21" y="56"/>
                  </a:lnTo>
                  <a:lnTo>
                    <a:pt x="13" y="34"/>
                  </a:lnTo>
                  <a:lnTo>
                    <a:pt x="0" y="13"/>
                  </a:lnTo>
                  <a:lnTo>
                    <a:pt x="15" y="11"/>
                  </a:lnTo>
                  <a:lnTo>
                    <a:pt x="32" y="6"/>
                  </a:lnTo>
                  <a:lnTo>
                    <a:pt x="47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8C3F2B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20" name="Freeform 59"/>
            <p:cNvSpPr/>
            <p:nvPr/>
          </p:nvSpPr>
          <p:spPr>
            <a:xfrm>
              <a:off x="2296" y="3112"/>
              <a:ext cx="109" cy="130"/>
            </a:xfrm>
            <a:custGeom>
              <a:avLst/>
              <a:gdLst>
                <a:gd name="txL" fmla="*/ 0 w 110"/>
                <a:gd name="txT" fmla="*/ 0 h 130"/>
                <a:gd name="txR" fmla="*/ 110 w 110"/>
                <a:gd name="txB" fmla="*/ 130 h 130"/>
              </a:gdLst>
              <a:ahLst/>
              <a:cxnLst>
                <a:cxn ang="0">
                  <a:pos x="105" y="3"/>
                </a:cxn>
                <a:cxn ang="0">
                  <a:pos x="96" y="31"/>
                </a:cxn>
                <a:cxn ang="0">
                  <a:pos x="88" y="56"/>
                </a:cxn>
                <a:cxn ang="0">
                  <a:pos x="77" y="82"/>
                </a:cxn>
                <a:cxn ang="0">
                  <a:pos x="68" y="108"/>
                </a:cxn>
                <a:cxn ang="0">
                  <a:pos x="60" y="112"/>
                </a:cxn>
                <a:cxn ang="0">
                  <a:pos x="55" y="115"/>
                </a:cxn>
                <a:cxn ang="0">
                  <a:pos x="45" y="119"/>
                </a:cxn>
                <a:cxn ang="0">
                  <a:pos x="37" y="121"/>
                </a:cxn>
                <a:cxn ang="0">
                  <a:pos x="28" y="123"/>
                </a:cxn>
                <a:cxn ang="0">
                  <a:pos x="17" y="125"/>
                </a:cxn>
                <a:cxn ang="0">
                  <a:pos x="9" y="128"/>
                </a:cxn>
                <a:cxn ang="0">
                  <a:pos x="0" y="130"/>
                </a:cxn>
                <a:cxn ang="0">
                  <a:pos x="15" y="106"/>
                </a:cxn>
                <a:cxn ang="0">
                  <a:pos x="28" y="78"/>
                </a:cxn>
                <a:cxn ang="0">
                  <a:pos x="30" y="48"/>
                </a:cxn>
                <a:cxn ang="0">
                  <a:pos x="22" y="20"/>
                </a:cxn>
                <a:cxn ang="0">
                  <a:pos x="32" y="20"/>
                </a:cxn>
                <a:cxn ang="0">
                  <a:pos x="43" y="18"/>
                </a:cxn>
                <a:cxn ang="0">
                  <a:pos x="54" y="13"/>
                </a:cxn>
                <a:cxn ang="0">
                  <a:pos x="58" y="9"/>
                </a:cxn>
                <a:cxn ang="0">
                  <a:pos x="68" y="5"/>
                </a:cxn>
                <a:cxn ang="0">
                  <a:pos x="79" y="0"/>
                </a:cxn>
                <a:cxn ang="0">
                  <a:pos x="92" y="0"/>
                </a:cxn>
                <a:cxn ang="0">
                  <a:pos x="105" y="3"/>
                </a:cxn>
              </a:cxnLst>
              <a:rect l="txL" t="txT" r="txR" b="txB"/>
              <a:pathLst>
                <a:path w="110" h="130">
                  <a:moveTo>
                    <a:pt x="110" y="3"/>
                  </a:moveTo>
                  <a:lnTo>
                    <a:pt x="101" y="31"/>
                  </a:lnTo>
                  <a:lnTo>
                    <a:pt x="93" y="56"/>
                  </a:lnTo>
                  <a:lnTo>
                    <a:pt x="82" y="82"/>
                  </a:lnTo>
                  <a:lnTo>
                    <a:pt x="73" y="108"/>
                  </a:lnTo>
                  <a:lnTo>
                    <a:pt x="65" y="112"/>
                  </a:lnTo>
                  <a:lnTo>
                    <a:pt x="56" y="115"/>
                  </a:lnTo>
                  <a:lnTo>
                    <a:pt x="45" y="119"/>
                  </a:lnTo>
                  <a:lnTo>
                    <a:pt x="37" y="121"/>
                  </a:lnTo>
                  <a:lnTo>
                    <a:pt x="28" y="123"/>
                  </a:lnTo>
                  <a:lnTo>
                    <a:pt x="17" y="125"/>
                  </a:lnTo>
                  <a:lnTo>
                    <a:pt x="9" y="128"/>
                  </a:lnTo>
                  <a:lnTo>
                    <a:pt x="0" y="130"/>
                  </a:lnTo>
                  <a:lnTo>
                    <a:pt x="15" y="106"/>
                  </a:lnTo>
                  <a:lnTo>
                    <a:pt x="28" y="78"/>
                  </a:lnTo>
                  <a:lnTo>
                    <a:pt x="30" y="48"/>
                  </a:lnTo>
                  <a:lnTo>
                    <a:pt x="22" y="20"/>
                  </a:lnTo>
                  <a:lnTo>
                    <a:pt x="32" y="20"/>
                  </a:lnTo>
                  <a:lnTo>
                    <a:pt x="43" y="18"/>
                  </a:lnTo>
                  <a:lnTo>
                    <a:pt x="54" y="13"/>
                  </a:lnTo>
                  <a:lnTo>
                    <a:pt x="63" y="9"/>
                  </a:lnTo>
                  <a:lnTo>
                    <a:pt x="73" y="5"/>
                  </a:lnTo>
                  <a:lnTo>
                    <a:pt x="84" y="0"/>
                  </a:lnTo>
                  <a:lnTo>
                    <a:pt x="97" y="0"/>
                  </a:lnTo>
                  <a:lnTo>
                    <a:pt x="110" y="3"/>
                  </a:lnTo>
                  <a:close/>
                </a:path>
              </a:pathLst>
            </a:custGeom>
            <a:solidFill>
              <a:srgbClr val="8C3F2B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21" name="Freeform 60"/>
            <p:cNvSpPr/>
            <p:nvPr/>
          </p:nvSpPr>
          <p:spPr>
            <a:xfrm>
              <a:off x="782" y="3138"/>
              <a:ext cx="89" cy="48"/>
            </a:xfrm>
            <a:custGeom>
              <a:avLst/>
              <a:gdLst>
                <a:gd name="txL" fmla="*/ 0 w 90"/>
                <a:gd name="txT" fmla="*/ 0 h 48"/>
                <a:gd name="txR" fmla="*/ 90 w 90"/>
                <a:gd name="txB" fmla="*/ 48 h 48"/>
              </a:gdLst>
              <a:ahLst/>
              <a:cxnLst>
                <a:cxn ang="0">
                  <a:pos x="85" y="43"/>
                </a:cxn>
                <a:cxn ang="0">
                  <a:pos x="77" y="48"/>
                </a:cxn>
                <a:cxn ang="0">
                  <a:pos x="68" y="48"/>
                </a:cxn>
                <a:cxn ang="0">
                  <a:pos x="55" y="48"/>
                </a:cxn>
                <a:cxn ang="0">
                  <a:pos x="45" y="48"/>
                </a:cxn>
                <a:cxn ang="0">
                  <a:pos x="34" y="46"/>
                </a:cxn>
                <a:cxn ang="0">
                  <a:pos x="23" y="43"/>
                </a:cxn>
                <a:cxn ang="0">
                  <a:pos x="11" y="41"/>
                </a:cxn>
                <a:cxn ang="0">
                  <a:pos x="0" y="4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30" y="5"/>
                </a:cxn>
                <a:cxn ang="0">
                  <a:pos x="43" y="9"/>
                </a:cxn>
                <a:cxn ang="0">
                  <a:pos x="49" y="13"/>
                </a:cxn>
                <a:cxn ang="0">
                  <a:pos x="59" y="20"/>
                </a:cxn>
                <a:cxn ang="0">
                  <a:pos x="70" y="28"/>
                </a:cxn>
                <a:cxn ang="0">
                  <a:pos x="79" y="35"/>
                </a:cxn>
                <a:cxn ang="0">
                  <a:pos x="85" y="43"/>
                </a:cxn>
              </a:cxnLst>
              <a:rect l="txL" t="txT" r="txR" b="txB"/>
              <a:pathLst>
                <a:path w="90" h="48">
                  <a:moveTo>
                    <a:pt x="90" y="43"/>
                  </a:moveTo>
                  <a:lnTo>
                    <a:pt x="82" y="48"/>
                  </a:lnTo>
                  <a:lnTo>
                    <a:pt x="73" y="48"/>
                  </a:lnTo>
                  <a:lnTo>
                    <a:pt x="60" y="48"/>
                  </a:lnTo>
                  <a:lnTo>
                    <a:pt x="49" y="48"/>
                  </a:lnTo>
                  <a:lnTo>
                    <a:pt x="34" y="46"/>
                  </a:lnTo>
                  <a:lnTo>
                    <a:pt x="23" y="43"/>
                  </a:lnTo>
                  <a:lnTo>
                    <a:pt x="11" y="41"/>
                  </a:lnTo>
                  <a:lnTo>
                    <a:pt x="0" y="4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30" y="5"/>
                  </a:lnTo>
                  <a:lnTo>
                    <a:pt x="43" y="9"/>
                  </a:lnTo>
                  <a:lnTo>
                    <a:pt x="54" y="13"/>
                  </a:lnTo>
                  <a:lnTo>
                    <a:pt x="64" y="20"/>
                  </a:lnTo>
                  <a:lnTo>
                    <a:pt x="75" y="28"/>
                  </a:lnTo>
                  <a:lnTo>
                    <a:pt x="84" y="35"/>
                  </a:lnTo>
                  <a:lnTo>
                    <a:pt x="90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22" name="Freeform 61"/>
            <p:cNvSpPr/>
            <p:nvPr/>
          </p:nvSpPr>
          <p:spPr>
            <a:xfrm>
              <a:off x="1437" y="3179"/>
              <a:ext cx="104" cy="58"/>
            </a:xfrm>
            <a:custGeom>
              <a:avLst/>
              <a:gdLst>
                <a:gd name="txL" fmla="*/ 0 w 105"/>
                <a:gd name="txT" fmla="*/ 0 h 58"/>
                <a:gd name="txR" fmla="*/ 105 w 105"/>
                <a:gd name="txB" fmla="*/ 58 h 58"/>
              </a:gdLst>
              <a:ahLst/>
              <a:cxnLst>
                <a:cxn ang="0">
                  <a:pos x="100" y="50"/>
                </a:cxn>
                <a:cxn ang="0">
                  <a:pos x="89" y="54"/>
                </a:cxn>
                <a:cxn ang="0">
                  <a:pos x="79" y="56"/>
                </a:cxn>
                <a:cxn ang="0">
                  <a:pos x="64" y="58"/>
                </a:cxn>
                <a:cxn ang="0">
                  <a:pos x="52" y="58"/>
                </a:cxn>
                <a:cxn ang="0">
                  <a:pos x="41" y="58"/>
                </a:cxn>
                <a:cxn ang="0">
                  <a:pos x="28" y="58"/>
                </a:cxn>
                <a:cxn ang="0">
                  <a:pos x="15" y="58"/>
                </a:cxn>
                <a:cxn ang="0">
                  <a:pos x="4" y="58"/>
                </a:cxn>
                <a:cxn ang="0">
                  <a:pos x="0" y="52"/>
                </a:cxn>
                <a:cxn ang="0">
                  <a:pos x="0" y="43"/>
                </a:cxn>
                <a:cxn ang="0">
                  <a:pos x="0" y="35"/>
                </a:cxn>
                <a:cxn ang="0">
                  <a:pos x="0" y="26"/>
                </a:cxn>
                <a:cxn ang="0">
                  <a:pos x="25" y="0"/>
                </a:cxn>
                <a:cxn ang="0">
                  <a:pos x="34" y="7"/>
                </a:cxn>
                <a:cxn ang="0">
                  <a:pos x="43" y="11"/>
                </a:cxn>
                <a:cxn ang="0">
                  <a:pos x="52" y="17"/>
                </a:cxn>
                <a:cxn ang="0">
                  <a:pos x="61" y="24"/>
                </a:cxn>
                <a:cxn ang="0">
                  <a:pos x="72" y="30"/>
                </a:cxn>
                <a:cxn ang="0">
                  <a:pos x="83" y="37"/>
                </a:cxn>
                <a:cxn ang="0">
                  <a:pos x="92" y="43"/>
                </a:cxn>
                <a:cxn ang="0">
                  <a:pos x="100" y="50"/>
                </a:cxn>
              </a:cxnLst>
              <a:rect l="txL" t="txT" r="txR" b="txB"/>
              <a:pathLst>
                <a:path w="105" h="58">
                  <a:moveTo>
                    <a:pt x="105" y="50"/>
                  </a:moveTo>
                  <a:lnTo>
                    <a:pt x="94" y="54"/>
                  </a:lnTo>
                  <a:lnTo>
                    <a:pt x="84" y="56"/>
                  </a:lnTo>
                  <a:lnTo>
                    <a:pt x="69" y="58"/>
                  </a:lnTo>
                  <a:lnTo>
                    <a:pt x="56" y="58"/>
                  </a:lnTo>
                  <a:lnTo>
                    <a:pt x="41" y="58"/>
                  </a:lnTo>
                  <a:lnTo>
                    <a:pt x="28" y="58"/>
                  </a:lnTo>
                  <a:lnTo>
                    <a:pt x="15" y="58"/>
                  </a:lnTo>
                  <a:lnTo>
                    <a:pt x="4" y="58"/>
                  </a:lnTo>
                  <a:lnTo>
                    <a:pt x="0" y="52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0" y="26"/>
                  </a:lnTo>
                  <a:lnTo>
                    <a:pt x="25" y="0"/>
                  </a:lnTo>
                  <a:lnTo>
                    <a:pt x="34" y="7"/>
                  </a:lnTo>
                  <a:lnTo>
                    <a:pt x="43" y="11"/>
                  </a:lnTo>
                  <a:lnTo>
                    <a:pt x="56" y="17"/>
                  </a:lnTo>
                  <a:lnTo>
                    <a:pt x="66" y="24"/>
                  </a:lnTo>
                  <a:lnTo>
                    <a:pt x="77" y="30"/>
                  </a:lnTo>
                  <a:lnTo>
                    <a:pt x="88" y="37"/>
                  </a:lnTo>
                  <a:lnTo>
                    <a:pt x="97" y="43"/>
                  </a:lnTo>
                  <a:lnTo>
                    <a:pt x="105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23" name="Freeform 62"/>
            <p:cNvSpPr/>
            <p:nvPr/>
          </p:nvSpPr>
          <p:spPr>
            <a:xfrm>
              <a:off x="1437" y="825"/>
              <a:ext cx="1059" cy="1135"/>
            </a:xfrm>
            <a:custGeom>
              <a:avLst/>
              <a:gdLst>
                <a:gd name="txL" fmla="*/ 0 w 1066"/>
                <a:gd name="txT" fmla="*/ 0 h 1135"/>
                <a:gd name="txR" fmla="*/ 1066 w 1066"/>
                <a:gd name="txB" fmla="*/ 1135 h 1135"/>
              </a:gdLst>
              <a:ahLst/>
              <a:cxnLst>
                <a:cxn ang="0">
                  <a:pos x="1022" y="429"/>
                </a:cxn>
                <a:cxn ang="0">
                  <a:pos x="1005" y="394"/>
                </a:cxn>
                <a:cxn ang="0">
                  <a:pos x="959" y="368"/>
                </a:cxn>
                <a:cxn ang="0">
                  <a:pos x="948" y="312"/>
                </a:cxn>
                <a:cxn ang="0">
                  <a:pos x="941" y="226"/>
                </a:cxn>
                <a:cxn ang="0">
                  <a:pos x="904" y="200"/>
                </a:cxn>
                <a:cxn ang="0">
                  <a:pos x="859" y="209"/>
                </a:cxn>
                <a:cxn ang="0">
                  <a:pos x="810" y="276"/>
                </a:cxn>
                <a:cxn ang="0">
                  <a:pos x="613" y="556"/>
                </a:cxn>
                <a:cxn ang="0">
                  <a:pos x="486" y="737"/>
                </a:cxn>
                <a:cxn ang="0">
                  <a:pos x="422" y="812"/>
                </a:cxn>
                <a:cxn ang="0">
                  <a:pos x="415" y="788"/>
                </a:cxn>
                <a:cxn ang="0">
                  <a:pos x="524" y="560"/>
                </a:cxn>
                <a:cxn ang="0">
                  <a:pos x="656" y="293"/>
                </a:cxn>
                <a:cxn ang="0">
                  <a:pos x="746" y="104"/>
                </a:cxn>
                <a:cxn ang="0">
                  <a:pos x="754" y="30"/>
                </a:cxn>
                <a:cxn ang="0">
                  <a:pos x="696" y="4"/>
                </a:cxn>
                <a:cxn ang="0">
                  <a:pos x="658" y="35"/>
                </a:cxn>
                <a:cxn ang="0">
                  <a:pos x="649" y="45"/>
                </a:cxn>
                <a:cxn ang="0">
                  <a:pos x="540" y="261"/>
                </a:cxn>
                <a:cxn ang="0">
                  <a:pos x="430" y="476"/>
                </a:cxn>
                <a:cxn ang="0">
                  <a:pos x="336" y="590"/>
                </a:cxn>
                <a:cxn ang="0">
                  <a:pos x="239" y="704"/>
                </a:cxn>
                <a:cxn ang="0">
                  <a:pos x="233" y="614"/>
                </a:cxn>
                <a:cxn ang="0">
                  <a:pos x="195" y="601"/>
                </a:cxn>
                <a:cxn ang="0">
                  <a:pos x="154" y="620"/>
                </a:cxn>
                <a:cxn ang="0">
                  <a:pos x="102" y="687"/>
                </a:cxn>
                <a:cxn ang="0">
                  <a:pos x="60" y="664"/>
                </a:cxn>
                <a:cxn ang="0">
                  <a:pos x="0" y="724"/>
                </a:cxn>
                <a:cxn ang="0">
                  <a:pos x="0" y="875"/>
                </a:cxn>
                <a:cxn ang="0">
                  <a:pos x="45" y="954"/>
                </a:cxn>
                <a:cxn ang="0">
                  <a:pos x="45" y="984"/>
                </a:cxn>
                <a:cxn ang="0">
                  <a:pos x="71" y="1023"/>
                </a:cxn>
                <a:cxn ang="0">
                  <a:pos x="109" y="1034"/>
                </a:cxn>
                <a:cxn ang="0">
                  <a:pos x="165" y="982"/>
                </a:cxn>
                <a:cxn ang="0">
                  <a:pos x="239" y="903"/>
                </a:cxn>
                <a:cxn ang="0">
                  <a:pos x="214" y="972"/>
                </a:cxn>
                <a:cxn ang="0">
                  <a:pos x="178" y="1040"/>
                </a:cxn>
                <a:cxn ang="0">
                  <a:pos x="221" y="1135"/>
                </a:cxn>
                <a:cxn ang="0">
                  <a:pos x="396" y="1017"/>
                </a:cxn>
                <a:cxn ang="0">
                  <a:pos x="530" y="860"/>
                </a:cxn>
                <a:cxn ang="0">
                  <a:pos x="656" y="692"/>
                </a:cxn>
                <a:cxn ang="0">
                  <a:pos x="772" y="511"/>
                </a:cxn>
                <a:cxn ang="0">
                  <a:pos x="830" y="532"/>
                </a:cxn>
                <a:cxn ang="0">
                  <a:pos x="866" y="549"/>
                </a:cxn>
                <a:cxn ang="0">
                  <a:pos x="907" y="541"/>
                </a:cxn>
                <a:cxn ang="0">
                  <a:pos x="928" y="582"/>
                </a:cxn>
                <a:cxn ang="0">
                  <a:pos x="980" y="636"/>
                </a:cxn>
                <a:cxn ang="0">
                  <a:pos x="1031" y="582"/>
                </a:cxn>
              </a:cxnLst>
              <a:rect l="txL" t="txT" r="txR" b="txB"/>
              <a:pathLst>
                <a:path w="1066" h="1135">
                  <a:moveTo>
                    <a:pt x="1062" y="558"/>
                  </a:moveTo>
                  <a:lnTo>
                    <a:pt x="1057" y="519"/>
                  </a:lnTo>
                  <a:lnTo>
                    <a:pt x="1055" y="470"/>
                  </a:lnTo>
                  <a:lnTo>
                    <a:pt x="1057" y="429"/>
                  </a:lnTo>
                  <a:lnTo>
                    <a:pt x="1057" y="409"/>
                  </a:lnTo>
                  <a:lnTo>
                    <a:pt x="1055" y="407"/>
                  </a:lnTo>
                  <a:lnTo>
                    <a:pt x="1049" y="401"/>
                  </a:lnTo>
                  <a:lnTo>
                    <a:pt x="1040" y="394"/>
                  </a:lnTo>
                  <a:lnTo>
                    <a:pt x="1029" y="386"/>
                  </a:lnTo>
                  <a:lnTo>
                    <a:pt x="1016" y="377"/>
                  </a:lnTo>
                  <a:lnTo>
                    <a:pt x="1003" y="373"/>
                  </a:lnTo>
                  <a:lnTo>
                    <a:pt x="990" y="368"/>
                  </a:lnTo>
                  <a:lnTo>
                    <a:pt x="978" y="371"/>
                  </a:lnTo>
                  <a:lnTo>
                    <a:pt x="978" y="362"/>
                  </a:lnTo>
                  <a:lnTo>
                    <a:pt x="978" y="340"/>
                  </a:lnTo>
                  <a:lnTo>
                    <a:pt x="978" y="312"/>
                  </a:lnTo>
                  <a:lnTo>
                    <a:pt x="982" y="284"/>
                  </a:lnTo>
                  <a:lnTo>
                    <a:pt x="980" y="246"/>
                  </a:lnTo>
                  <a:lnTo>
                    <a:pt x="975" y="237"/>
                  </a:lnTo>
                  <a:lnTo>
                    <a:pt x="971" y="226"/>
                  </a:lnTo>
                  <a:lnTo>
                    <a:pt x="965" y="218"/>
                  </a:lnTo>
                  <a:lnTo>
                    <a:pt x="956" y="211"/>
                  </a:lnTo>
                  <a:lnTo>
                    <a:pt x="945" y="205"/>
                  </a:lnTo>
                  <a:lnTo>
                    <a:pt x="934" y="200"/>
                  </a:lnTo>
                  <a:lnTo>
                    <a:pt x="924" y="200"/>
                  </a:lnTo>
                  <a:lnTo>
                    <a:pt x="911" y="200"/>
                  </a:lnTo>
                  <a:lnTo>
                    <a:pt x="900" y="203"/>
                  </a:lnTo>
                  <a:lnTo>
                    <a:pt x="889" y="209"/>
                  </a:lnTo>
                  <a:lnTo>
                    <a:pt x="881" y="216"/>
                  </a:lnTo>
                  <a:lnTo>
                    <a:pt x="872" y="224"/>
                  </a:lnTo>
                  <a:lnTo>
                    <a:pt x="861" y="237"/>
                  </a:lnTo>
                  <a:lnTo>
                    <a:pt x="835" y="276"/>
                  </a:lnTo>
                  <a:lnTo>
                    <a:pt x="794" y="332"/>
                  </a:lnTo>
                  <a:lnTo>
                    <a:pt x="745" y="401"/>
                  </a:lnTo>
                  <a:lnTo>
                    <a:pt x="689" y="478"/>
                  </a:lnTo>
                  <a:lnTo>
                    <a:pt x="633" y="556"/>
                  </a:lnTo>
                  <a:lnTo>
                    <a:pt x="579" y="631"/>
                  </a:lnTo>
                  <a:lnTo>
                    <a:pt x="532" y="696"/>
                  </a:lnTo>
                  <a:lnTo>
                    <a:pt x="517" y="715"/>
                  </a:lnTo>
                  <a:lnTo>
                    <a:pt x="501" y="737"/>
                  </a:lnTo>
                  <a:lnTo>
                    <a:pt x="484" y="756"/>
                  </a:lnTo>
                  <a:lnTo>
                    <a:pt x="469" y="776"/>
                  </a:lnTo>
                  <a:lnTo>
                    <a:pt x="452" y="793"/>
                  </a:lnTo>
                  <a:lnTo>
                    <a:pt x="437" y="812"/>
                  </a:lnTo>
                  <a:lnTo>
                    <a:pt x="420" y="832"/>
                  </a:lnTo>
                  <a:lnTo>
                    <a:pt x="402" y="849"/>
                  </a:lnTo>
                  <a:lnTo>
                    <a:pt x="413" y="825"/>
                  </a:lnTo>
                  <a:lnTo>
                    <a:pt x="430" y="788"/>
                  </a:lnTo>
                  <a:lnTo>
                    <a:pt x="452" y="741"/>
                  </a:lnTo>
                  <a:lnTo>
                    <a:pt x="480" y="687"/>
                  </a:lnTo>
                  <a:lnTo>
                    <a:pt x="510" y="627"/>
                  </a:lnTo>
                  <a:lnTo>
                    <a:pt x="542" y="560"/>
                  </a:lnTo>
                  <a:lnTo>
                    <a:pt x="575" y="493"/>
                  </a:lnTo>
                  <a:lnTo>
                    <a:pt x="609" y="424"/>
                  </a:lnTo>
                  <a:lnTo>
                    <a:pt x="644" y="358"/>
                  </a:lnTo>
                  <a:lnTo>
                    <a:pt x="676" y="293"/>
                  </a:lnTo>
                  <a:lnTo>
                    <a:pt x="706" y="233"/>
                  </a:lnTo>
                  <a:lnTo>
                    <a:pt x="732" y="181"/>
                  </a:lnTo>
                  <a:lnTo>
                    <a:pt x="753" y="136"/>
                  </a:lnTo>
                  <a:lnTo>
                    <a:pt x="771" y="104"/>
                  </a:lnTo>
                  <a:lnTo>
                    <a:pt x="781" y="82"/>
                  </a:lnTo>
                  <a:lnTo>
                    <a:pt x="786" y="73"/>
                  </a:lnTo>
                  <a:lnTo>
                    <a:pt x="786" y="50"/>
                  </a:lnTo>
                  <a:lnTo>
                    <a:pt x="779" y="30"/>
                  </a:lnTo>
                  <a:lnTo>
                    <a:pt x="764" y="13"/>
                  </a:lnTo>
                  <a:lnTo>
                    <a:pt x="745" y="2"/>
                  </a:lnTo>
                  <a:lnTo>
                    <a:pt x="734" y="0"/>
                  </a:lnTo>
                  <a:lnTo>
                    <a:pt x="721" y="4"/>
                  </a:lnTo>
                  <a:lnTo>
                    <a:pt x="708" y="11"/>
                  </a:lnTo>
                  <a:lnTo>
                    <a:pt x="697" y="20"/>
                  </a:lnTo>
                  <a:lnTo>
                    <a:pt x="687" y="28"/>
                  </a:lnTo>
                  <a:lnTo>
                    <a:pt x="678" y="35"/>
                  </a:lnTo>
                  <a:lnTo>
                    <a:pt x="672" y="41"/>
                  </a:lnTo>
                  <a:lnTo>
                    <a:pt x="669" y="43"/>
                  </a:lnTo>
                  <a:lnTo>
                    <a:pt x="669" y="45"/>
                  </a:lnTo>
                  <a:lnTo>
                    <a:pt x="641" y="99"/>
                  </a:lnTo>
                  <a:lnTo>
                    <a:pt x="613" y="153"/>
                  </a:lnTo>
                  <a:lnTo>
                    <a:pt x="588" y="207"/>
                  </a:lnTo>
                  <a:lnTo>
                    <a:pt x="560" y="261"/>
                  </a:lnTo>
                  <a:lnTo>
                    <a:pt x="534" y="315"/>
                  </a:lnTo>
                  <a:lnTo>
                    <a:pt x="506" y="368"/>
                  </a:lnTo>
                  <a:lnTo>
                    <a:pt x="476" y="422"/>
                  </a:lnTo>
                  <a:lnTo>
                    <a:pt x="445" y="476"/>
                  </a:lnTo>
                  <a:lnTo>
                    <a:pt x="422" y="504"/>
                  </a:lnTo>
                  <a:lnTo>
                    <a:pt x="396" y="534"/>
                  </a:lnTo>
                  <a:lnTo>
                    <a:pt x="372" y="562"/>
                  </a:lnTo>
                  <a:lnTo>
                    <a:pt x="346" y="590"/>
                  </a:lnTo>
                  <a:lnTo>
                    <a:pt x="323" y="618"/>
                  </a:lnTo>
                  <a:lnTo>
                    <a:pt x="297" y="646"/>
                  </a:lnTo>
                  <a:lnTo>
                    <a:pt x="273" y="676"/>
                  </a:lnTo>
                  <a:lnTo>
                    <a:pt x="249" y="704"/>
                  </a:lnTo>
                  <a:lnTo>
                    <a:pt x="252" y="692"/>
                  </a:lnTo>
                  <a:lnTo>
                    <a:pt x="254" y="666"/>
                  </a:lnTo>
                  <a:lnTo>
                    <a:pt x="252" y="636"/>
                  </a:lnTo>
                  <a:lnTo>
                    <a:pt x="243" y="614"/>
                  </a:lnTo>
                  <a:lnTo>
                    <a:pt x="232" y="608"/>
                  </a:lnTo>
                  <a:lnTo>
                    <a:pt x="221" y="603"/>
                  </a:lnTo>
                  <a:lnTo>
                    <a:pt x="211" y="601"/>
                  </a:lnTo>
                  <a:lnTo>
                    <a:pt x="200" y="601"/>
                  </a:lnTo>
                  <a:lnTo>
                    <a:pt x="189" y="603"/>
                  </a:lnTo>
                  <a:lnTo>
                    <a:pt x="178" y="605"/>
                  </a:lnTo>
                  <a:lnTo>
                    <a:pt x="168" y="612"/>
                  </a:lnTo>
                  <a:lnTo>
                    <a:pt x="159" y="620"/>
                  </a:lnTo>
                  <a:lnTo>
                    <a:pt x="153" y="629"/>
                  </a:lnTo>
                  <a:lnTo>
                    <a:pt x="137" y="648"/>
                  </a:lnTo>
                  <a:lnTo>
                    <a:pt x="120" y="670"/>
                  </a:lnTo>
                  <a:lnTo>
                    <a:pt x="107" y="687"/>
                  </a:lnTo>
                  <a:lnTo>
                    <a:pt x="99" y="676"/>
                  </a:lnTo>
                  <a:lnTo>
                    <a:pt x="88" y="670"/>
                  </a:lnTo>
                  <a:lnTo>
                    <a:pt x="75" y="666"/>
                  </a:lnTo>
                  <a:lnTo>
                    <a:pt x="60" y="664"/>
                  </a:lnTo>
                  <a:lnTo>
                    <a:pt x="36" y="668"/>
                  </a:lnTo>
                  <a:lnTo>
                    <a:pt x="17" y="681"/>
                  </a:lnTo>
                  <a:lnTo>
                    <a:pt x="4" y="700"/>
                  </a:lnTo>
                  <a:lnTo>
                    <a:pt x="0" y="724"/>
                  </a:lnTo>
                  <a:lnTo>
                    <a:pt x="0" y="760"/>
                  </a:lnTo>
                  <a:lnTo>
                    <a:pt x="0" y="799"/>
                  </a:lnTo>
                  <a:lnTo>
                    <a:pt x="0" y="838"/>
                  </a:lnTo>
                  <a:lnTo>
                    <a:pt x="0" y="875"/>
                  </a:lnTo>
                  <a:lnTo>
                    <a:pt x="4" y="885"/>
                  </a:lnTo>
                  <a:lnTo>
                    <a:pt x="13" y="911"/>
                  </a:lnTo>
                  <a:lnTo>
                    <a:pt x="28" y="939"/>
                  </a:lnTo>
                  <a:lnTo>
                    <a:pt x="45" y="954"/>
                  </a:lnTo>
                  <a:lnTo>
                    <a:pt x="45" y="959"/>
                  </a:lnTo>
                  <a:lnTo>
                    <a:pt x="45" y="967"/>
                  </a:lnTo>
                  <a:lnTo>
                    <a:pt x="45" y="978"/>
                  </a:lnTo>
                  <a:lnTo>
                    <a:pt x="45" y="984"/>
                  </a:lnTo>
                  <a:lnTo>
                    <a:pt x="49" y="995"/>
                  </a:lnTo>
                  <a:lnTo>
                    <a:pt x="53" y="1006"/>
                  </a:lnTo>
                  <a:lnTo>
                    <a:pt x="60" y="1015"/>
                  </a:lnTo>
                  <a:lnTo>
                    <a:pt x="71" y="1023"/>
                  </a:lnTo>
                  <a:lnTo>
                    <a:pt x="79" y="1030"/>
                  </a:lnTo>
                  <a:lnTo>
                    <a:pt x="90" y="1032"/>
                  </a:lnTo>
                  <a:lnTo>
                    <a:pt x="101" y="1034"/>
                  </a:lnTo>
                  <a:lnTo>
                    <a:pt x="114" y="1034"/>
                  </a:lnTo>
                  <a:lnTo>
                    <a:pt x="118" y="1030"/>
                  </a:lnTo>
                  <a:lnTo>
                    <a:pt x="131" y="1019"/>
                  </a:lnTo>
                  <a:lnTo>
                    <a:pt x="148" y="1002"/>
                  </a:lnTo>
                  <a:lnTo>
                    <a:pt x="170" y="982"/>
                  </a:lnTo>
                  <a:lnTo>
                    <a:pt x="193" y="961"/>
                  </a:lnTo>
                  <a:lnTo>
                    <a:pt x="215" y="939"/>
                  </a:lnTo>
                  <a:lnTo>
                    <a:pt x="234" y="920"/>
                  </a:lnTo>
                  <a:lnTo>
                    <a:pt x="249" y="903"/>
                  </a:lnTo>
                  <a:lnTo>
                    <a:pt x="243" y="920"/>
                  </a:lnTo>
                  <a:lnTo>
                    <a:pt x="234" y="937"/>
                  </a:lnTo>
                  <a:lnTo>
                    <a:pt x="226" y="954"/>
                  </a:lnTo>
                  <a:lnTo>
                    <a:pt x="219" y="972"/>
                  </a:lnTo>
                  <a:lnTo>
                    <a:pt x="211" y="989"/>
                  </a:lnTo>
                  <a:lnTo>
                    <a:pt x="202" y="1006"/>
                  </a:lnTo>
                  <a:lnTo>
                    <a:pt x="191" y="1023"/>
                  </a:lnTo>
                  <a:lnTo>
                    <a:pt x="183" y="1040"/>
                  </a:lnTo>
                  <a:lnTo>
                    <a:pt x="185" y="1055"/>
                  </a:lnTo>
                  <a:lnTo>
                    <a:pt x="191" y="1088"/>
                  </a:lnTo>
                  <a:lnTo>
                    <a:pt x="206" y="1120"/>
                  </a:lnTo>
                  <a:lnTo>
                    <a:pt x="226" y="1135"/>
                  </a:lnTo>
                  <a:lnTo>
                    <a:pt x="293" y="1122"/>
                  </a:lnTo>
                  <a:lnTo>
                    <a:pt x="333" y="1088"/>
                  </a:lnTo>
                  <a:lnTo>
                    <a:pt x="372" y="1053"/>
                  </a:lnTo>
                  <a:lnTo>
                    <a:pt x="411" y="1017"/>
                  </a:lnTo>
                  <a:lnTo>
                    <a:pt x="448" y="978"/>
                  </a:lnTo>
                  <a:lnTo>
                    <a:pt x="482" y="939"/>
                  </a:lnTo>
                  <a:lnTo>
                    <a:pt x="517" y="900"/>
                  </a:lnTo>
                  <a:lnTo>
                    <a:pt x="549" y="860"/>
                  </a:lnTo>
                  <a:lnTo>
                    <a:pt x="581" y="819"/>
                  </a:lnTo>
                  <a:lnTo>
                    <a:pt x="613" y="778"/>
                  </a:lnTo>
                  <a:lnTo>
                    <a:pt x="644" y="735"/>
                  </a:lnTo>
                  <a:lnTo>
                    <a:pt x="676" y="692"/>
                  </a:lnTo>
                  <a:lnTo>
                    <a:pt x="706" y="646"/>
                  </a:lnTo>
                  <a:lnTo>
                    <a:pt x="736" y="601"/>
                  </a:lnTo>
                  <a:lnTo>
                    <a:pt x="766" y="556"/>
                  </a:lnTo>
                  <a:lnTo>
                    <a:pt x="797" y="511"/>
                  </a:lnTo>
                  <a:lnTo>
                    <a:pt x="829" y="465"/>
                  </a:lnTo>
                  <a:lnTo>
                    <a:pt x="835" y="480"/>
                  </a:lnTo>
                  <a:lnTo>
                    <a:pt x="848" y="506"/>
                  </a:lnTo>
                  <a:lnTo>
                    <a:pt x="859" y="532"/>
                  </a:lnTo>
                  <a:lnTo>
                    <a:pt x="866" y="545"/>
                  </a:lnTo>
                  <a:lnTo>
                    <a:pt x="874" y="547"/>
                  </a:lnTo>
                  <a:lnTo>
                    <a:pt x="885" y="549"/>
                  </a:lnTo>
                  <a:lnTo>
                    <a:pt x="896" y="549"/>
                  </a:lnTo>
                  <a:lnTo>
                    <a:pt x="909" y="547"/>
                  </a:lnTo>
                  <a:lnTo>
                    <a:pt x="919" y="545"/>
                  </a:lnTo>
                  <a:lnTo>
                    <a:pt x="930" y="543"/>
                  </a:lnTo>
                  <a:lnTo>
                    <a:pt x="937" y="541"/>
                  </a:lnTo>
                  <a:lnTo>
                    <a:pt x="939" y="541"/>
                  </a:lnTo>
                  <a:lnTo>
                    <a:pt x="941" y="552"/>
                  </a:lnTo>
                  <a:lnTo>
                    <a:pt x="947" y="567"/>
                  </a:lnTo>
                  <a:lnTo>
                    <a:pt x="958" y="582"/>
                  </a:lnTo>
                  <a:lnTo>
                    <a:pt x="971" y="601"/>
                  </a:lnTo>
                  <a:lnTo>
                    <a:pt x="986" y="616"/>
                  </a:lnTo>
                  <a:lnTo>
                    <a:pt x="1001" y="629"/>
                  </a:lnTo>
                  <a:lnTo>
                    <a:pt x="1014" y="636"/>
                  </a:lnTo>
                  <a:lnTo>
                    <a:pt x="1027" y="636"/>
                  </a:lnTo>
                  <a:lnTo>
                    <a:pt x="1049" y="623"/>
                  </a:lnTo>
                  <a:lnTo>
                    <a:pt x="1062" y="605"/>
                  </a:lnTo>
                  <a:lnTo>
                    <a:pt x="1066" y="582"/>
                  </a:lnTo>
                  <a:lnTo>
                    <a:pt x="1062" y="558"/>
                  </a:lnTo>
                  <a:close/>
                </a:path>
              </a:pathLst>
            </a:custGeom>
            <a:solidFill>
              <a:srgbClr val="33F2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424" name="Freeform 63"/>
            <p:cNvSpPr/>
            <p:nvPr/>
          </p:nvSpPr>
          <p:spPr>
            <a:xfrm>
              <a:off x="1686" y="1523"/>
              <a:ext cx="47" cy="1"/>
            </a:xfrm>
            <a:custGeom>
              <a:avLst/>
              <a:gdLst>
                <a:gd name="txL" fmla="*/ 0 w 1588"/>
                <a:gd name="txT" fmla="*/ 0 h 1588"/>
                <a:gd name="txR" fmla="*/ 1588 w 1588"/>
                <a:gd name="txB" fmla="*/ 1588 h 158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1588" h="1588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3F2FF"/>
            </a:solidFill>
            <a:ln w="9525">
              <a:noFill/>
            </a:ln>
          </p:spPr>
          <p:txBody>
            <a:bodyPr/>
            <a:lstStyle/>
            <a:p>
              <a:pPr lvl="0"/>
              <a:endPara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425" name="Group 65"/>
          <p:cNvGrpSpPr/>
          <p:nvPr/>
        </p:nvGrpSpPr>
        <p:grpSpPr>
          <a:xfrm>
            <a:off x="4800600" y="1843723"/>
            <a:ext cx="4135438" cy="3962400"/>
            <a:chOff x="0" y="0"/>
            <a:chExt cx="4032" cy="3696"/>
          </a:xfrm>
        </p:grpSpPr>
        <p:grpSp>
          <p:nvGrpSpPr>
            <p:cNvPr id="15426" name="Group 66"/>
            <p:cNvGrpSpPr/>
            <p:nvPr/>
          </p:nvGrpSpPr>
          <p:grpSpPr>
            <a:xfrm>
              <a:off x="0" y="0"/>
              <a:ext cx="4032" cy="3696"/>
              <a:chOff x="0" y="0"/>
              <a:chExt cx="1911" cy="1697"/>
            </a:xfrm>
          </p:grpSpPr>
          <p:sp>
            <p:nvSpPr>
              <p:cNvPr id="15427" name="Freeform 5"/>
              <p:cNvSpPr/>
              <p:nvPr/>
            </p:nvSpPr>
            <p:spPr>
              <a:xfrm>
                <a:off x="19" y="15"/>
                <a:ext cx="1848" cy="1655"/>
              </a:xfrm>
              <a:custGeom>
                <a:avLst/>
                <a:gdLst>
                  <a:gd name="txL" fmla="*/ 0 w 3696"/>
                  <a:gd name="txT" fmla="*/ 0 h 3311"/>
                  <a:gd name="txR" fmla="*/ 3696 w 3696"/>
                  <a:gd name="txB" fmla="*/ 3311 h 3311"/>
                </a:gdLst>
                <a:ahLst/>
                <a:cxnLst>
                  <a:cxn ang="0">
                    <a:pos x="25" y="7"/>
                  </a:cxn>
                  <a:cxn ang="0">
                    <a:pos x="12" y="21"/>
                  </a:cxn>
                  <a:cxn ang="0">
                    <a:pos x="4" y="34"/>
                  </a:cxn>
                  <a:cxn ang="0">
                    <a:pos x="1" y="45"/>
                  </a:cxn>
                  <a:cxn ang="0">
                    <a:pos x="0" y="58"/>
                  </a:cxn>
                  <a:cxn ang="0">
                    <a:pos x="6" y="73"/>
                  </a:cxn>
                  <a:cxn ang="0">
                    <a:pos x="16" y="86"/>
                  </a:cxn>
                  <a:cxn ang="0">
                    <a:pos x="28" y="96"/>
                  </a:cxn>
                  <a:cxn ang="0">
                    <a:pos x="47" y="102"/>
                  </a:cxn>
                  <a:cxn ang="0">
                    <a:pos x="63" y="103"/>
                  </a:cxn>
                  <a:cxn ang="0">
                    <a:pos x="83" y="99"/>
                  </a:cxn>
                  <a:cxn ang="0">
                    <a:pos x="101" y="88"/>
                  </a:cxn>
                  <a:cxn ang="0">
                    <a:pos x="111" y="76"/>
                  </a:cxn>
                  <a:cxn ang="0">
                    <a:pos x="116" y="59"/>
                  </a:cxn>
                  <a:cxn ang="0">
                    <a:pos x="116" y="42"/>
                  </a:cxn>
                  <a:cxn ang="0">
                    <a:pos x="112" y="28"/>
                  </a:cxn>
                  <a:cxn ang="0">
                    <a:pos x="103" y="17"/>
                  </a:cxn>
                  <a:cxn ang="0">
                    <a:pos x="92" y="9"/>
                  </a:cxn>
                  <a:cxn ang="0">
                    <a:pos x="82" y="5"/>
                  </a:cxn>
                  <a:cxn ang="0">
                    <a:pos x="72" y="2"/>
                  </a:cxn>
                  <a:cxn ang="0">
                    <a:pos x="59" y="0"/>
                  </a:cxn>
                  <a:cxn ang="0">
                    <a:pos x="51" y="0"/>
                  </a:cxn>
                  <a:cxn ang="0">
                    <a:pos x="39" y="2"/>
                  </a:cxn>
                  <a:cxn ang="0">
                    <a:pos x="25" y="7"/>
                  </a:cxn>
                  <a:cxn ang="0">
                    <a:pos x="25" y="7"/>
                  </a:cxn>
                </a:cxnLst>
                <a:rect l="txL" t="txT" r="txR" b="txB"/>
                <a:pathLst>
                  <a:path w="3696" h="3311">
                    <a:moveTo>
                      <a:pt x="773" y="232"/>
                    </a:moveTo>
                    <a:lnTo>
                      <a:pt x="361" y="688"/>
                    </a:lnTo>
                    <a:lnTo>
                      <a:pt x="102" y="1091"/>
                    </a:lnTo>
                    <a:lnTo>
                      <a:pt x="17" y="1471"/>
                    </a:lnTo>
                    <a:lnTo>
                      <a:pt x="0" y="1883"/>
                    </a:lnTo>
                    <a:lnTo>
                      <a:pt x="163" y="2347"/>
                    </a:lnTo>
                    <a:lnTo>
                      <a:pt x="490" y="2762"/>
                    </a:lnTo>
                    <a:lnTo>
                      <a:pt x="876" y="3089"/>
                    </a:lnTo>
                    <a:lnTo>
                      <a:pt x="1496" y="3277"/>
                    </a:lnTo>
                    <a:lnTo>
                      <a:pt x="1994" y="3311"/>
                    </a:lnTo>
                    <a:lnTo>
                      <a:pt x="2631" y="3174"/>
                    </a:lnTo>
                    <a:lnTo>
                      <a:pt x="3207" y="2847"/>
                    </a:lnTo>
                    <a:lnTo>
                      <a:pt x="3534" y="2459"/>
                    </a:lnTo>
                    <a:lnTo>
                      <a:pt x="3696" y="1918"/>
                    </a:lnTo>
                    <a:lnTo>
                      <a:pt x="3696" y="1359"/>
                    </a:lnTo>
                    <a:lnTo>
                      <a:pt x="3576" y="920"/>
                    </a:lnTo>
                    <a:lnTo>
                      <a:pt x="3283" y="559"/>
                    </a:lnTo>
                    <a:lnTo>
                      <a:pt x="2941" y="300"/>
                    </a:lnTo>
                    <a:lnTo>
                      <a:pt x="2614" y="163"/>
                    </a:lnTo>
                    <a:lnTo>
                      <a:pt x="2287" y="68"/>
                    </a:lnTo>
                    <a:lnTo>
                      <a:pt x="1884" y="17"/>
                    </a:lnTo>
                    <a:lnTo>
                      <a:pt x="1616" y="0"/>
                    </a:lnTo>
                    <a:lnTo>
                      <a:pt x="1220" y="76"/>
                    </a:lnTo>
                    <a:lnTo>
                      <a:pt x="773" y="232"/>
                    </a:lnTo>
                    <a:close/>
                  </a:path>
                </a:pathLst>
              </a:custGeom>
              <a:solidFill>
                <a:srgbClr val="B2E5E5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28" name="Freeform 6"/>
              <p:cNvSpPr/>
              <p:nvPr/>
            </p:nvSpPr>
            <p:spPr>
              <a:xfrm>
                <a:off x="829" y="116"/>
                <a:ext cx="797" cy="1000"/>
              </a:xfrm>
              <a:custGeom>
                <a:avLst/>
                <a:gdLst>
                  <a:gd name="txL" fmla="*/ 0 w 1594"/>
                  <a:gd name="txT" fmla="*/ 0 h 2002"/>
                  <a:gd name="txR" fmla="*/ 1594 w 1594"/>
                  <a:gd name="txB" fmla="*/ 2002 h 2002"/>
                </a:gdLst>
                <a:ahLst/>
                <a:cxnLst>
                  <a:cxn ang="0">
                    <a:pos x="28" y="4"/>
                  </a:cxn>
                  <a:cxn ang="0">
                    <a:pos x="21" y="1"/>
                  </a:cxn>
                  <a:cxn ang="0">
                    <a:pos x="13" y="0"/>
                  </a:cxn>
                  <a:cxn ang="0">
                    <a:pos x="6" y="0"/>
                  </a:cxn>
                  <a:cxn ang="0">
                    <a:pos x="0" y="4"/>
                  </a:cxn>
                  <a:cxn ang="0">
                    <a:pos x="1" y="9"/>
                  </a:cxn>
                  <a:cxn ang="0">
                    <a:pos x="8" y="14"/>
                  </a:cxn>
                  <a:cxn ang="0">
                    <a:pos x="18" y="19"/>
                  </a:cxn>
                  <a:cxn ang="0">
                    <a:pos x="28" y="27"/>
                  </a:cxn>
                  <a:cxn ang="0">
                    <a:pos x="37" y="35"/>
                  </a:cxn>
                  <a:cxn ang="0">
                    <a:pos x="41" y="44"/>
                  </a:cxn>
                  <a:cxn ang="0">
                    <a:pos x="43" y="51"/>
                  </a:cxn>
                  <a:cxn ang="0">
                    <a:pos x="42" y="58"/>
                  </a:cxn>
                  <a:cxn ang="0">
                    <a:pos x="42" y="61"/>
                  </a:cxn>
                  <a:cxn ang="0">
                    <a:pos x="45" y="62"/>
                  </a:cxn>
                  <a:cxn ang="0">
                    <a:pos x="48" y="58"/>
                  </a:cxn>
                  <a:cxn ang="0">
                    <a:pos x="50" y="51"/>
                  </a:cxn>
                  <a:cxn ang="0">
                    <a:pos x="50" y="44"/>
                  </a:cxn>
                  <a:cxn ang="0">
                    <a:pos x="49" y="33"/>
                  </a:cxn>
                  <a:cxn ang="0">
                    <a:pos x="43" y="19"/>
                  </a:cxn>
                  <a:cxn ang="0">
                    <a:pos x="35" y="9"/>
                  </a:cxn>
                  <a:cxn ang="0">
                    <a:pos x="28" y="4"/>
                  </a:cxn>
                  <a:cxn ang="0">
                    <a:pos x="28" y="4"/>
                  </a:cxn>
                </a:cxnLst>
                <a:rect l="txL" t="txT" r="txR" b="txB"/>
                <a:pathLst>
                  <a:path w="1594" h="2002">
                    <a:moveTo>
                      <a:pt x="892" y="128"/>
                    </a:moveTo>
                    <a:lnTo>
                      <a:pt x="666" y="46"/>
                    </a:lnTo>
                    <a:lnTo>
                      <a:pt x="405" y="0"/>
                    </a:lnTo>
                    <a:lnTo>
                      <a:pt x="162" y="19"/>
                    </a:lnTo>
                    <a:lnTo>
                      <a:pt x="0" y="128"/>
                    </a:lnTo>
                    <a:lnTo>
                      <a:pt x="27" y="308"/>
                    </a:lnTo>
                    <a:lnTo>
                      <a:pt x="234" y="460"/>
                    </a:lnTo>
                    <a:lnTo>
                      <a:pt x="559" y="622"/>
                    </a:lnTo>
                    <a:lnTo>
                      <a:pt x="873" y="865"/>
                    </a:lnTo>
                    <a:lnTo>
                      <a:pt x="1153" y="1144"/>
                    </a:lnTo>
                    <a:lnTo>
                      <a:pt x="1307" y="1416"/>
                    </a:lnTo>
                    <a:lnTo>
                      <a:pt x="1350" y="1633"/>
                    </a:lnTo>
                    <a:lnTo>
                      <a:pt x="1343" y="1867"/>
                    </a:lnTo>
                    <a:lnTo>
                      <a:pt x="1316" y="1966"/>
                    </a:lnTo>
                    <a:lnTo>
                      <a:pt x="1423" y="2002"/>
                    </a:lnTo>
                    <a:lnTo>
                      <a:pt x="1531" y="1867"/>
                    </a:lnTo>
                    <a:lnTo>
                      <a:pt x="1594" y="1641"/>
                    </a:lnTo>
                    <a:lnTo>
                      <a:pt x="1594" y="1433"/>
                    </a:lnTo>
                    <a:lnTo>
                      <a:pt x="1550" y="1082"/>
                    </a:lnTo>
                    <a:lnTo>
                      <a:pt x="1350" y="622"/>
                    </a:lnTo>
                    <a:lnTo>
                      <a:pt x="1099" y="299"/>
                    </a:lnTo>
                    <a:lnTo>
                      <a:pt x="892" y="128"/>
                    </a:lnTo>
                    <a:close/>
                  </a:path>
                </a:pathLst>
              </a:custGeom>
              <a:solidFill>
                <a:srgbClr val="E9F6F6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29" name="Freeform 7"/>
              <p:cNvSpPr/>
              <p:nvPr/>
            </p:nvSpPr>
            <p:spPr>
              <a:xfrm>
                <a:off x="18" y="154"/>
                <a:ext cx="1245" cy="1509"/>
              </a:xfrm>
              <a:custGeom>
                <a:avLst/>
                <a:gdLst>
                  <a:gd name="txL" fmla="*/ 0 w 2488"/>
                  <a:gd name="txT" fmla="*/ 0 h 3019"/>
                  <a:gd name="txR" fmla="*/ 2488 w 2488"/>
                  <a:gd name="txB" fmla="*/ 3019 h 3019"/>
                </a:gdLst>
                <a:ahLst/>
                <a:cxnLst>
                  <a:cxn ang="0">
                    <a:pos x="26" y="0"/>
                  </a:cxn>
                  <a:cxn ang="0">
                    <a:pos x="23" y="3"/>
                  </a:cxn>
                  <a:cxn ang="0">
                    <a:pos x="24" y="9"/>
                  </a:cxn>
                  <a:cxn ang="0">
                    <a:pos x="29" y="14"/>
                  </a:cxn>
                  <a:cxn ang="0">
                    <a:pos x="42" y="20"/>
                  </a:cxn>
                  <a:cxn ang="0">
                    <a:pos x="54" y="24"/>
                  </a:cxn>
                  <a:cxn ang="0">
                    <a:pos x="62" y="29"/>
                  </a:cxn>
                  <a:cxn ang="0">
                    <a:pos x="69" y="36"/>
                  </a:cxn>
                  <a:cxn ang="0">
                    <a:pos x="73" y="43"/>
                  </a:cxn>
                  <a:cxn ang="0">
                    <a:pos x="76" y="51"/>
                  </a:cxn>
                  <a:cxn ang="0">
                    <a:pos x="78" y="62"/>
                  </a:cxn>
                  <a:cxn ang="0">
                    <a:pos x="78" y="74"/>
                  </a:cxn>
                  <a:cxn ang="0">
                    <a:pos x="76" y="83"/>
                  </a:cxn>
                  <a:cxn ang="0">
                    <a:pos x="72" y="89"/>
                  </a:cxn>
                  <a:cxn ang="0">
                    <a:pos x="65" y="93"/>
                  </a:cxn>
                  <a:cxn ang="0">
                    <a:pos x="54" y="94"/>
                  </a:cxn>
                  <a:cxn ang="0">
                    <a:pos x="38" y="91"/>
                  </a:cxn>
                  <a:cxn ang="0">
                    <a:pos x="24" y="85"/>
                  </a:cxn>
                  <a:cxn ang="0">
                    <a:pos x="13" y="76"/>
                  </a:cxn>
                  <a:cxn ang="0">
                    <a:pos x="5" y="64"/>
                  </a:cxn>
                  <a:cxn ang="0">
                    <a:pos x="0" y="45"/>
                  </a:cxn>
                  <a:cxn ang="0">
                    <a:pos x="3" y="30"/>
                  </a:cxn>
                  <a:cxn ang="0">
                    <a:pos x="7" y="17"/>
                  </a:cxn>
                  <a:cxn ang="0">
                    <a:pos x="14" y="7"/>
                  </a:cxn>
                  <a:cxn ang="0">
                    <a:pos x="26" y="0"/>
                  </a:cxn>
                  <a:cxn ang="0">
                    <a:pos x="26" y="0"/>
                  </a:cxn>
                </a:cxnLst>
                <a:rect l="txL" t="txT" r="txR" b="txB"/>
                <a:pathLst>
                  <a:path w="2488" h="3019">
                    <a:moveTo>
                      <a:pt x="810" y="0"/>
                    </a:moveTo>
                    <a:lnTo>
                      <a:pt x="732" y="118"/>
                    </a:lnTo>
                    <a:lnTo>
                      <a:pt x="741" y="293"/>
                    </a:lnTo>
                    <a:lnTo>
                      <a:pt x="907" y="470"/>
                    </a:lnTo>
                    <a:lnTo>
                      <a:pt x="1317" y="645"/>
                    </a:lnTo>
                    <a:lnTo>
                      <a:pt x="1716" y="772"/>
                    </a:lnTo>
                    <a:lnTo>
                      <a:pt x="1981" y="928"/>
                    </a:lnTo>
                    <a:lnTo>
                      <a:pt x="2205" y="1173"/>
                    </a:lnTo>
                    <a:lnTo>
                      <a:pt x="2332" y="1407"/>
                    </a:lnTo>
                    <a:lnTo>
                      <a:pt x="2420" y="1652"/>
                    </a:lnTo>
                    <a:lnTo>
                      <a:pt x="2488" y="1994"/>
                    </a:lnTo>
                    <a:lnTo>
                      <a:pt x="2488" y="2393"/>
                    </a:lnTo>
                    <a:lnTo>
                      <a:pt x="2420" y="2667"/>
                    </a:lnTo>
                    <a:lnTo>
                      <a:pt x="2293" y="2863"/>
                    </a:lnTo>
                    <a:lnTo>
                      <a:pt x="2059" y="3000"/>
                    </a:lnTo>
                    <a:lnTo>
                      <a:pt x="1726" y="3019"/>
                    </a:lnTo>
                    <a:lnTo>
                      <a:pt x="1190" y="2922"/>
                    </a:lnTo>
                    <a:lnTo>
                      <a:pt x="741" y="2736"/>
                    </a:lnTo>
                    <a:lnTo>
                      <a:pt x="408" y="2452"/>
                    </a:lnTo>
                    <a:lnTo>
                      <a:pt x="146" y="2053"/>
                    </a:lnTo>
                    <a:lnTo>
                      <a:pt x="0" y="1466"/>
                    </a:lnTo>
                    <a:lnTo>
                      <a:pt x="68" y="977"/>
                    </a:lnTo>
                    <a:lnTo>
                      <a:pt x="213" y="567"/>
                    </a:lnTo>
                    <a:lnTo>
                      <a:pt x="448" y="25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8CBFBF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0" name="Freeform 8"/>
              <p:cNvSpPr/>
              <p:nvPr/>
            </p:nvSpPr>
            <p:spPr>
              <a:xfrm>
                <a:off x="1550" y="230"/>
                <a:ext cx="327" cy="597"/>
              </a:xfrm>
              <a:custGeom>
                <a:avLst/>
                <a:gdLst>
                  <a:gd name="txL" fmla="*/ 0 w 654"/>
                  <a:gd name="txT" fmla="*/ 0 h 1196"/>
                  <a:gd name="txR" fmla="*/ 654 w 654"/>
                  <a:gd name="txB" fmla="*/ 1196 h 1196"/>
                </a:gdLst>
                <a:ahLst/>
                <a:cxnLst>
                  <a:cxn ang="0">
                    <a:pos x="1" y="0"/>
                  </a:cxn>
                  <a:cxn ang="0">
                    <a:pos x="3" y="8"/>
                  </a:cxn>
                  <a:cxn ang="0">
                    <a:pos x="0" y="13"/>
                  </a:cxn>
                  <a:cxn ang="0">
                    <a:pos x="5" y="18"/>
                  </a:cxn>
                  <a:cxn ang="0">
                    <a:pos x="13" y="27"/>
                  </a:cxn>
                  <a:cxn ang="0">
                    <a:pos x="13" y="32"/>
                  </a:cxn>
                  <a:cxn ang="0">
                    <a:pos x="21" y="37"/>
                  </a:cxn>
                  <a:cxn ang="0">
                    <a:pos x="18" y="19"/>
                  </a:cxn>
                  <a:cxn ang="0">
                    <a:pos x="11" y="7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txL" t="txT" r="txR" b="txB"/>
                <a:pathLst>
                  <a:path w="654" h="1196">
                    <a:moveTo>
                      <a:pt x="24" y="0"/>
                    </a:moveTo>
                    <a:lnTo>
                      <a:pt x="85" y="284"/>
                    </a:lnTo>
                    <a:lnTo>
                      <a:pt x="0" y="447"/>
                    </a:lnTo>
                    <a:lnTo>
                      <a:pt x="154" y="576"/>
                    </a:lnTo>
                    <a:lnTo>
                      <a:pt x="412" y="886"/>
                    </a:lnTo>
                    <a:lnTo>
                      <a:pt x="395" y="1050"/>
                    </a:lnTo>
                    <a:lnTo>
                      <a:pt x="654" y="1196"/>
                    </a:lnTo>
                    <a:lnTo>
                      <a:pt x="549" y="628"/>
                    </a:lnTo>
                    <a:lnTo>
                      <a:pt x="334" y="24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3D9B3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1" name="Freeform 9"/>
              <p:cNvSpPr/>
              <p:nvPr/>
            </p:nvSpPr>
            <p:spPr>
              <a:xfrm>
                <a:off x="80" y="1021"/>
                <a:ext cx="219" cy="413"/>
              </a:xfrm>
              <a:custGeom>
                <a:avLst/>
                <a:gdLst>
                  <a:gd name="txL" fmla="*/ 0 w 438"/>
                  <a:gd name="txT" fmla="*/ 0 h 825"/>
                  <a:gd name="txR" fmla="*/ 438 w 438"/>
                  <a:gd name="txB" fmla="*/ 825 h 825"/>
                </a:gdLst>
                <a:ahLst/>
                <a:cxnLst>
                  <a:cxn ang="0">
                    <a:pos x="0" y="11"/>
                  </a:cxn>
                  <a:cxn ang="0">
                    <a:pos x="9" y="0"/>
                  </a:cxn>
                  <a:cxn ang="0">
                    <a:pos x="9" y="12"/>
                  </a:cxn>
                  <a:cxn ang="0">
                    <a:pos x="14" y="13"/>
                  </a:cxn>
                  <a:cxn ang="0">
                    <a:pos x="14" y="26"/>
                  </a:cxn>
                  <a:cxn ang="0">
                    <a:pos x="5" y="19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txL" t="txT" r="txR" b="txB"/>
                <a:pathLst>
                  <a:path w="438" h="825">
                    <a:moveTo>
                      <a:pt x="0" y="327"/>
                    </a:moveTo>
                    <a:lnTo>
                      <a:pt x="274" y="0"/>
                    </a:lnTo>
                    <a:lnTo>
                      <a:pt x="284" y="361"/>
                    </a:lnTo>
                    <a:lnTo>
                      <a:pt x="430" y="395"/>
                    </a:lnTo>
                    <a:lnTo>
                      <a:pt x="438" y="825"/>
                    </a:lnTo>
                    <a:lnTo>
                      <a:pt x="154" y="585"/>
                    </a:lnTo>
                    <a:lnTo>
                      <a:pt x="0" y="327"/>
                    </a:lnTo>
                    <a:close/>
                  </a:path>
                </a:pathLst>
              </a:custGeom>
              <a:solidFill>
                <a:srgbClr val="8CBF8C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2" name="Freeform 10"/>
              <p:cNvSpPr/>
              <p:nvPr/>
            </p:nvSpPr>
            <p:spPr>
              <a:xfrm>
                <a:off x="1584" y="768"/>
                <a:ext cx="283" cy="555"/>
              </a:xfrm>
              <a:custGeom>
                <a:avLst/>
                <a:gdLst>
                  <a:gd name="txL" fmla="*/ 0 w 567"/>
                  <a:gd name="txT" fmla="*/ 0 h 1110"/>
                  <a:gd name="txR" fmla="*/ 567 w 567"/>
                  <a:gd name="txB" fmla="*/ 1110 h 1110"/>
                </a:gdLst>
                <a:ahLst/>
                <a:cxnLst>
                  <a:cxn ang="0">
                    <a:pos x="7" y="35"/>
                  </a:cxn>
                  <a:cxn ang="0">
                    <a:pos x="8" y="28"/>
                  </a:cxn>
                  <a:cxn ang="0">
                    <a:pos x="5" y="22"/>
                  </a:cxn>
                  <a:cxn ang="0">
                    <a:pos x="0" y="17"/>
                  </a:cxn>
                  <a:cxn ang="0">
                    <a:pos x="1" y="3"/>
                  </a:cxn>
                  <a:cxn ang="0">
                    <a:pos x="9" y="0"/>
                  </a:cxn>
                  <a:cxn ang="0">
                    <a:pos x="17" y="1"/>
                  </a:cxn>
                  <a:cxn ang="0">
                    <a:pos x="17" y="12"/>
                  </a:cxn>
                  <a:cxn ang="0">
                    <a:pos x="14" y="25"/>
                  </a:cxn>
                  <a:cxn ang="0">
                    <a:pos x="7" y="35"/>
                  </a:cxn>
                  <a:cxn ang="0">
                    <a:pos x="7" y="35"/>
                  </a:cxn>
                </a:cxnLst>
                <a:rect l="txL" t="txT" r="txR" b="txB"/>
                <a:pathLst>
                  <a:path w="567" h="1110">
                    <a:moveTo>
                      <a:pt x="249" y="1110"/>
                    </a:moveTo>
                    <a:lnTo>
                      <a:pt x="259" y="876"/>
                    </a:lnTo>
                    <a:lnTo>
                      <a:pt x="163" y="705"/>
                    </a:lnTo>
                    <a:lnTo>
                      <a:pt x="0" y="532"/>
                    </a:lnTo>
                    <a:lnTo>
                      <a:pt x="34" y="95"/>
                    </a:lnTo>
                    <a:lnTo>
                      <a:pt x="300" y="0"/>
                    </a:lnTo>
                    <a:lnTo>
                      <a:pt x="549" y="17"/>
                    </a:lnTo>
                    <a:lnTo>
                      <a:pt x="567" y="378"/>
                    </a:lnTo>
                    <a:lnTo>
                      <a:pt x="464" y="791"/>
                    </a:lnTo>
                    <a:lnTo>
                      <a:pt x="249" y="1110"/>
                    </a:lnTo>
                    <a:close/>
                  </a:path>
                </a:pathLst>
              </a:custGeom>
              <a:solidFill>
                <a:srgbClr val="8CBF8C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3" name="Freeform 11"/>
              <p:cNvSpPr/>
              <p:nvPr/>
            </p:nvSpPr>
            <p:spPr>
              <a:xfrm>
                <a:off x="754" y="1542"/>
                <a:ext cx="530" cy="133"/>
              </a:xfrm>
              <a:custGeom>
                <a:avLst/>
                <a:gdLst>
                  <a:gd name="txL" fmla="*/ 0 w 1059"/>
                  <a:gd name="txT" fmla="*/ 0 h 266"/>
                  <a:gd name="txR" fmla="*/ 1059 w 1059"/>
                  <a:gd name="txB" fmla="*/ 266 h 266"/>
                </a:gdLst>
                <a:ahLst/>
                <a:cxnLst>
                  <a:cxn ang="0">
                    <a:pos x="0" y="7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0"/>
                  </a:cxn>
                  <a:cxn ang="0">
                    <a:pos x="32" y="5"/>
                  </a:cxn>
                  <a:cxn ang="0">
                    <a:pos x="20" y="8"/>
                  </a:cxn>
                  <a:cxn ang="0">
                    <a:pos x="9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txL" t="txT" r="txR" b="txB"/>
                <a:pathLst>
                  <a:path w="1059" h="266">
                    <a:moveTo>
                      <a:pt x="0" y="206"/>
                    </a:moveTo>
                    <a:lnTo>
                      <a:pt x="310" y="86"/>
                    </a:lnTo>
                    <a:lnTo>
                      <a:pt x="637" y="59"/>
                    </a:lnTo>
                    <a:lnTo>
                      <a:pt x="1059" y="0"/>
                    </a:lnTo>
                    <a:lnTo>
                      <a:pt x="1008" y="154"/>
                    </a:lnTo>
                    <a:lnTo>
                      <a:pt x="612" y="240"/>
                    </a:lnTo>
                    <a:lnTo>
                      <a:pt x="259" y="266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4" name="Freeform 12"/>
              <p:cNvSpPr/>
              <p:nvPr/>
            </p:nvSpPr>
            <p:spPr>
              <a:xfrm>
                <a:off x="19" y="560"/>
                <a:ext cx="138" cy="276"/>
              </a:xfrm>
              <a:custGeom>
                <a:avLst/>
                <a:gdLst>
                  <a:gd name="txL" fmla="*/ 0 w 275"/>
                  <a:gd name="txT" fmla="*/ 0 h 551"/>
                  <a:gd name="txR" fmla="*/ 275 w 275"/>
                  <a:gd name="txB" fmla="*/ 551 h 551"/>
                </a:gdLst>
                <a:ahLst/>
                <a:cxnLst>
                  <a:cxn ang="0">
                    <a:pos x="5" y="0"/>
                  </a:cxn>
                  <a:cxn ang="0">
                    <a:pos x="9" y="4"/>
                  </a:cxn>
                  <a:cxn ang="0">
                    <a:pos x="7" y="14"/>
                  </a:cxn>
                  <a:cxn ang="0">
                    <a:pos x="0" y="18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txL" t="txT" r="txR" b="txB"/>
                <a:pathLst>
                  <a:path w="275" h="551">
                    <a:moveTo>
                      <a:pt x="129" y="0"/>
                    </a:moveTo>
                    <a:lnTo>
                      <a:pt x="275" y="112"/>
                    </a:lnTo>
                    <a:lnTo>
                      <a:pt x="207" y="422"/>
                    </a:lnTo>
                    <a:lnTo>
                      <a:pt x="0" y="55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8CBF8C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5" name="Freeform 13"/>
              <p:cNvSpPr/>
              <p:nvPr/>
            </p:nvSpPr>
            <p:spPr>
              <a:xfrm>
                <a:off x="789" y="815"/>
                <a:ext cx="640" cy="731"/>
              </a:xfrm>
              <a:custGeom>
                <a:avLst/>
                <a:gdLst>
                  <a:gd name="txL" fmla="*/ 0 w 1279"/>
                  <a:gd name="txT" fmla="*/ 0 h 1462"/>
                  <a:gd name="txR" fmla="*/ 1279 w 1279"/>
                  <a:gd name="txB" fmla="*/ 1462 h 1462"/>
                </a:gdLst>
                <a:ahLst/>
                <a:cxnLst>
                  <a:cxn ang="0">
                    <a:pos x="11" y="44"/>
                  </a:cxn>
                  <a:cxn ang="0">
                    <a:pos x="9" y="33"/>
                  </a:cxn>
                  <a:cxn ang="0">
                    <a:pos x="10" y="27"/>
                  </a:cxn>
                  <a:cxn ang="0">
                    <a:pos x="0" y="20"/>
                  </a:cxn>
                  <a:cxn ang="0">
                    <a:pos x="2" y="14"/>
                  </a:cxn>
                  <a:cxn ang="0">
                    <a:pos x="3" y="9"/>
                  </a:cxn>
                  <a:cxn ang="0">
                    <a:pos x="13" y="4"/>
                  </a:cxn>
                  <a:cxn ang="0">
                    <a:pos x="24" y="0"/>
                  </a:cxn>
                  <a:cxn ang="0">
                    <a:pos x="31" y="1"/>
                  </a:cxn>
                  <a:cxn ang="0">
                    <a:pos x="40" y="5"/>
                  </a:cxn>
                  <a:cxn ang="0">
                    <a:pos x="40" y="12"/>
                  </a:cxn>
                  <a:cxn ang="0">
                    <a:pos x="39" y="25"/>
                  </a:cxn>
                  <a:cxn ang="0">
                    <a:pos x="32" y="27"/>
                  </a:cxn>
                  <a:cxn ang="0">
                    <a:pos x="29" y="27"/>
                  </a:cxn>
                  <a:cxn ang="0">
                    <a:pos x="22" y="31"/>
                  </a:cxn>
                  <a:cxn ang="0">
                    <a:pos x="20" y="36"/>
                  </a:cxn>
                  <a:cxn ang="0">
                    <a:pos x="18" y="41"/>
                  </a:cxn>
                  <a:cxn ang="0">
                    <a:pos x="12" y="46"/>
                  </a:cxn>
                  <a:cxn ang="0">
                    <a:pos x="11" y="44"/>
                  </a:cxn>
                  <a:cxn ang="0">
                    <a:pos x="11" y="44"/>
                  </a:cxn>
                </a:cxnLst>
                <a:rect l="txL" t="txT" r="txR" b="txB"/>
                <a:pathLst>
                  <a:path w="1279" h="1462">
                    <a:moveTo>
                      <a:pt x="351" y="1394"/>
                    </a:moveTo>
                    <a:lnTo>
                      <a:pt x="266" y="1049"/>
                    </a:lnTo>
                    <a:lnTo>
                      <a:pt x="290" y="842"/>
                    </a:lnTo>
                    <a:lnTo>
                      <a:pt x="0" y="637"/>
                    </a:lnTo>
                    <a:lnTo>
                      <a:pt x="41" y="430"/>
                    </a:lnTo>
                    <a:lnTo>
                      <a:pt x="93" y="257"/>
                    </a:lnTo>
                    <a:lnTo>
                      <a:pt x="395" y="110"/>
                    </a:lnTo>
                    <a:lnTo>
                      <a:pt x="747" y="0"/>
                    </a:lnTo>
                    <a:lnTo>
                      <a:pt x="971" y="17"/>
                    </a:lnTo>
                    <a:lnTo>
                      <a:pt x="1262" y="129"/>
                    </a:lnTo>
                    <a:lnTo>
                      <a:pt x="1279" y="378"/>
                    </a:lnTo>
                    <a:lnTo>
                      <a:pt x="1220" y="800"/>
                    </a:lnTo>
                    <a:lnTo>
                      <a:pt x="1013" y="869"/>
                    </a:lnTo>
                    <a:lnTo>
                      <a:pt x="918" y="869"/>
                    </a:lnTo>
                    <a:lnTo>
                      <a:pt x="695" y="981"/>
                    </a:lnTo>
                    <a:lnTo>
                      <a:pt x="610" y="1152"/>
                    </a:lnTo>
                    <a:lnTo>
                      <a:pt x="576" y="1291"/>
                    </a:lnTo>
                    <a:lnTo>
                      <a:pt x="378" y="1462"/>
                    </a:lnTo>
                    <a:lnTo>
                      <a:pt x="351" y="1394"/>
                    </a:lnTo>
                    <a:close/>
                  </a:path>
                </a:pathLst>
              </a:custGeom>
              <a:solidFill>
                <a:srgbClr val="8CBF8C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6" name="Freeform 14"/>
              <p:cNvSpPr/>
              <p:nvPr/>
            </p:nvSpPr>
            <p:spPr>
              <a:xfrm>
                <a:off x="535" y="703"/>
                <a:ext cx="400" cy="232"/>
              </a:xfrm>
              <a:custGeom>
                <a:avLst/>
                <a:gdLst>
                  <a:gd name="txL" fmla="*/ 0 w 798"/>
                  <a:gd name="txT" fmla="*/ 0 h 464"/>
                  <a:gd name="txR" fmla="*/ 798 w 798"/>
                  <a:gd name="txB" fmla="*/ 464 h 464"/>
                </a:gdLst>
                <a:ahLst/>
                <a:cxnLst>
                  <a:cxn ang="0">
                    <a:pos x="0" y="2"/>
                  </a:cxn>
                  <a:cxn ang="0">
                    <a:pos x="5" y="7"/>
                  </a:cxn>
                  <a:cxn ang="0">
                    <a:pos x="7" y="9"/>
                  </a:cxn>
                  <a:cxn ang="0">
                    <a:pos x="21" y="15"/>
                  </a:cxn>
                  <a:cxn ang="0">
                    <a:pos x="26" y="13"/>
                  </a:cxn>
                  <a:cxn ang="0">
                    <a:pos x="24" y="12"/>
                  </a:cxn>
                  <a:cxn ang="0">
                    <a:pos x="24" y="6"/>
                  </a:cxn>
                  <a:cxn ang="0">
                    <a:pos x="21" y="4"/>
                  </a:cxn>
                  <a:cxn ang="0">
                    <a:pos x="17" y="8"/>
                  </a:cxn>
                  <a:cxn ang="0">
                    <a:pos x="12" y="6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txL" t="txT" r="txR" b="txB"/>
                <a:pathLst>
                  <a:path w="798" h="464">
                    <a:moveTo>
                      <a:pt x="0" y="61"/>
                    </a:moveTo>
                    <a:lnTo>
                      <a:pt x="137" y="207"/>
                    </a:lnTo>
                    <a:lnTo>
                      <a:pt x="224" y="283"/>
                    </a:lnTo>
                    <a:lnTo>
                      <a:pt x="652" y="464"/>
                    </a:lnTo>
                    <a:lnTo>
                      <a:pt x="798" y="405"/>
                    </a:lnTo>
                    <a:lnTo>
                      <a:pt x="739" y="361"/>
                    </a:lnTo>
                    <a:lnTo>
                      <a:pt x="764" y="171"/>
                    </a:lnTo>
                    <a:lnTo>
                      <a:pt x="644" y="103"/>
                    </a:lnTo>
                    <a:lnTo>
                      <a:pt x="515" y="232"/>
                    </a:lnTo>
                    <a:lnTo>
                      <a:pt x="378" y="163"/>
                    </a:lnTo>
                    <a:lnTo>
                      <a:pt x="412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8CBF8C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7" name="Freeform 15"/>
              <p:cNvSpPr/>
              <p:nvPr/>
            </p:nvSpPr>
            <p:spPr>
              <a:xfrm>
                <a:off x="694" y="88"/>
                <a:ext cx="211" cy="68"/>
              </a:xfrm>
              <a:custGeom>
                <a:avLst/>
                <a:gdLst>
                  <a:gd name="txL" fmla="*/ 0 w 422"/>
                  <a:gd name="txT" fmla="*/ 0 h 137"/>
                  <a:gd name="txR" fmla="*/ 422 w 422"/>
                  <a:gd name="txB" fmla="*/ 137 h 137"/>
                </a:gdLst>
                <a:ahLst/>
                <a:cxnLst>
                  <a:cxn ang="0">
                    <a:pos x="0" y="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2" y="4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22" h="137">
                    <a:moveTo>
                      <a:pt x="0" y="25"/>
                    </a:moveTo>
                    <a:lnTo>
                      <a:pt x="301" y="0"/>
                    </a:lnTo>
                    <a:lnTo>
                      <a:pt x="422" y="25"/>
                    </a:lnTo>
                    <a:lnTo>
                      <a:pt x="362" y="137"/>
                    </a:lnTo>
                    <a:lnTo>
                      <a:pt x="181" y="86"/>
                    </a:lnTo>
                    <a:lnTo>
                      <a:pt x="61" y="93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8CBF8C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8" name="Freeform 16"/>
              <p:cNvSpPr/>
              <p:nvPr/>
            </p:nvSpPr>
            <p:spPr>
              <a:xfrm>
                <a:off x="406" y="170"/>
                <a:ext cx="881" cy="679"/>
              </a:xfrm>
              <a:custGeom>
                <a:avLst/>
                <a:gdLst>
                  <a:gd name="txL" fmla="*/ 0 w 1763"/>
                  <a:gd name="txT" fmla="*/ 0 h 1359"/>
                  <a:gd name="txR" fmla="*/ 1763 w 1763"/>
                  <a:gd name="txB" fmla="*/ 1359 h 1359"/>
                </a:gdLst>
                <a:ahLst/>
                <a:cxnLst>
                  <a:cxn ang="0">
                    <a:pos x="18" y="0"/>
                  </a:cxn>
                  <a:cxn ang="0">
                    <a:pos x="10" y="3"/>
                  </a:cxn>
                  <a:cxn ang="0">
                    <a:pos x="8" y="8"/>
                  </a:cxn>
                  <a:cxn ang="0">
                    <a:pos x="0" y="17"/>
                  </a:cxn>
                  <a:cxn ang="0">
                    <a:pos x="0" y="23"/>
                  </a:cxn>
                  <a:cxn ang="0">
                    <a:pos x="0" y="29"/>
                  </a:cxn>
                  <a:cxn ang="0">
                    <a:pos x="2" y="36"/>
                  </a:cxn>
                  <a:cxn ang="0">
                    <a:pos x="6" y="42"/>
                  </a:cxn>
                  <a:cxn ang="0">
                    <a:pos x="7" y="35"/>
                  </a:cxn>
                  <a:cxn ang="0">
                    <a:pos x="12" y="40"/>
                  </a:cxn>
                  <a:cxn ang="0">
                    <a:pos x="20" y="34"/>
                  </a:cxn>
                  <a:cxn ang="0">
                    <a:pos x="28" y="30"/>
                  </a:cxn>
                  <a:cxn ang="0">
                    <a:pos x="33" y="29"/>
                  </a:cxn>
                  <a:cxn ang="0">
                    <a:pos x="36" y="35"/>
                  </a:cxn>
                  <a:cxn ang="0">
                    <a:pos x="38" y="29"/>
                  </a:cxn>
                  <a:cxn ang="0">
                    <a:pos x="42" y="27"/>
                  </a:cxn>
                  <a:cxn ang="0">
                    <a:pos x="47" y="22"/>
                  </a:cxn>
                  <a:cxn ang="0">
                    <a:pos x="55" y="14"/>
                  </a:cxn>
                  <a:cxn ang="0">
                    <a:pos x="53" y="10"/>
                  </a:cxn>
                  <a:cxn ang="0">
                    <a:pos x="41" y="17"/>
                  </a:cxn>
                  <a:cxn ang="0">
                    <a:pos x="45" y="10"/>
                  </a:cxn>
                  <a:cxn ang="0">
                    <a:pos x="53" y="4"/>
                  </a:cxn>
                  <a:cxn ang="0">
                    <a:pos x="46" y="0"/>
                  </a:cxn>
                  <a:cxn ang="0">
                    <a:pos x="40" y="2"/>
                  </a:cxn>
                  <a:cxn ang="0">
                    <a:pos x="34" y="8"/>
                  </a:cxn>
                  <a:cxn ang="0">
                    <a:pos x="34" y="15"/>
                  </a:cxn>
                  <a:cxn ang="0">
                    <a:pos x="32" y="16"/>
                  </a:cxn>
                  <a:cxn ang="0">
                    <a:pos x="30" y="11"/>
                  </a:cxn>
                  <a:cxn ang="0">
                    <a:pos x="24" y="11"/>
                  </a:cxn>
                  <a:cxn ang="0">
                    <a:pos x="23" y="8"/>
                  </a:cxn>
                  <a:cxn ang="0">
                    <a:pos x="24" y="3"/>
                  </a:cxn>
                  <a:cxn ang="0">
                    <a:pos x="23" y="1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txL" t="txT" r="txR" b="txB"/>
                <a:pathLst>
                  <a:path w="1763" h="1359">
                    <a:moveTo>
                      <a:pt x="594" y="24"/>
                    </a:moveTo>
                    <a:lnTo>
                      <a:pt x="337" y="127"/>
                    </a:lnTo>
                    <a:lnTo>
                      <a:pt x="267" y="283"/>
                    </a:lnTo>
                    <a:lnTo>
                      <a:pt x="0" y="566"/>
                    </a:lnTo>
                    <a:lnTo>
                      <a:pt x="17" y="739"/>
                    </a:lnTo>
                    <a:lnTo>
                      <a:pt x="0" y="929"/>
                    </a:lnTo>
                    <a:lnTo>
                      <a:pt x="86" y="1161"/>
                    </a:lnTo>
                    <a:lnTo>
                      <a:pt x="208" y="1359"/>
                    </a:lnTo>
                    <a:lnTo>
                      <a:pt x="242" y="1134"/>
                    </a:lnTo>
                    <a:lnTo>
                      <a:pt x="396" y="1298"/>
                    </a:lnTo>
                    <a:lnTo>
                      <a:pt x="654" y="1108"/>
                    </a:lnTo>
                    <a:lnTo>
                      <a:pt x="911" y="963"/>
                    </a:lnTo>
                    <a:lnTo>
                      <a:pt x="1067" y="929"/>
                    </a:lnTo>
                    <a:lnTo>
                      <a:pt x="1152" y="1151"/>
                    </a:lnTo>
                    <a:lnTo>
                      <a:pt x="1238" y="929"/>
                    </a:lnTo>
                    <a:lnTo>
                      <a:pt x="1350" y="876"/>
                    </a:lnTo>
                    <a:lnTo>
                      <a:pt x="1504" y="705"/>
                    </a:lnTo>
                    <a:lnTo>
                      <a:pt x="1763" y="463"/>
                    </a:lnTo>
                    <a:lnTo>
                      <a:pt x="1704" y="334"/>
                    </a:lnTo>
                    <a:lnTo>
                      <a:pt x="1343" y="566"/>
                    </a:lnTo>
                    <a:lnTo>
                      <a:pt x="1462" y="344"/>
                    </a:lnTo>
                    <a:lnTo>
                      <a:pt x="1711" y="144"/>
                    </a:lnTo>
                    <a:lnTo>
                      <a:pt x="1497" y="0"/>
                    </a:lnTo>
                    <a:lnTo>
                      <a:pt x="1299" y="68"/>
                    </a:lnTo>
                    <a:lnTo>
                      <a:pt x="1111" y="266"/>
                    </a:lnTo>
                    <a:lnTo>
                      <a:pt x="1118" y="490"/>
                    </a:lnTo>
                    <a:lnTo>
                      <a:pt x="1033" y="515"/>
                    </a:lnTo>
                    <a:lnTo>
                      <a:pt x="964" y="378"/>
                    </a:lnTo>
                    <a:lnTo>
                      <a:pt x="774" y="378"/>
                    </a:lnTo>
                    <a:lnTo>
                      <a:pt x="749" y="283"/>
                    </a:lnTo>
                    <a:lnTo>
                      <a:pt x="791" y="102"/>
                    </a:lnTo>
                    <a:lnTo>
                      <a:pt x="749" y="51"/>
                    </a:lnTo>
                    <a:lnTo>
                      <a:pt x="594" y="24"/>
                    </a:lnTo>
                    <a:close/>
                  </a:path>
                </a:pathLst>
              </a:custGeom>
              <a:solidFill>
                <a:srgbClr val="66997F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39" name="Freeform 17"/>
              <p:cNvSpPr/>
              <p:nvPr/>
            </p:nvSpPr>
            <p:spPr>
              <a:xfrm>
                <a:off x="0" y="0"/>
                <a:ext cx="1844" cy="1697"/>
              </a:xfrm>
              <a:custGeom>
                <a:avLst/>
                <a:gdLst>
                  <a:gd name="txL" fmla="*/ 0 w 3688"/>
                  <a:gd name="txT" fmla="*/ 0 h 3395"/>
                  <a:gd name="txR" fmla="*/ 3688 w 3688"/>
                  <a:gd name="txB" fmla="*/ 3395 h 3395"/>
                </a:gdLst>
                <a:ahLst/>
                <a:cxnLst>
                  <a:cxn ang="0">
                    <a:pos x="52" y="0"/>
                  </a:cxn>
                  <a:cxn ang="0">
                    <a:pos x="34" y="3"/>
                  </a:cxn>
                  <a:cxn ang="0">
                    <a:pos x="23" y="9"/>
                  </a:cxn>
                  <a:cxn ang="0">
                    <a:pos x="11" y="21"/>
                  </a:cxn>
                  <a:cxn ang="0">
                    <a:pos x="5" y="32"/>
                  </a:cxn>
                  <a:cxn ang="0">
                    <a:pos x="1" y="45"/>
                  </a:cxn>
                  <a:cxn ang="0">
                    <a:pos x="1" y="62"/>
                  </a:cxn>
                  <a:cxn ang="0">
                    <a:pos x="7" y="77"/>
                  </a:cxn>
                  <a:cxn ang="0">
                    <a:pos x="16" y="89"/>
                  </a:cxn>
                  <a:cxn ang="0">
                    <a:pos x="29" y="99"/>
                  </a:cxn>
                  <a:cxn ang="0">
                    <a:pos x="45" y="104"/>
                  </a:cxn>
                  <a:cxn ang="0">
                    <a:pos x="63" y="106"/>
                  </a:cxn>
                  <a:cxn ang="0">
                    <a:pos x="82" y="102"/>
                  </a:cxn>
                  <a:cxn ang="0">
                    <a:pos x="97" y="94"/>
                  </a:cxn>
                  <a:cxn ang="0">
                    <a:pos x="108" y="84"/>
                  </a:cxn>
                  <a:cxn ang="0">
                    <a:pos x="115" y="70"/>
                  </a:cxn>
                  <a:cxn ang="0">
                    <a:pos x="114" y="63"/>
                  </a:cxn>
                  <a:cxn ang="0">
                    <a:pos x="112" y="72"/>
                  </a:cxn>
                  <a:cxn ang="0">
                    <a:pos x="108" y="73"/>
                  </a:cxn>
                  <a:cxn ang="0">
                    <a:pos x="107" y="77"/>
                  </a:cxn>
                  <a:cxn ang="0">
                    <a:pos x="102" y="85"/>
                  </a:cxn>
                  <a:cxn ang="0">
                    <a:pos x="94" y="92"/>
                  </a:cxn>
                  <a:cxn ang="0">
                    <a:pos x="84" y="98"/>
                  </a:cxn>
                  <a:cxn ang="0">
                    <a:pos x="66" y="101"/>
                  </a:cxn>
                  <a:cxn ang="0">
                    <a:pos x="49" y="101"/>
                  </a:cxn>
                  <a:cxn ang="0">
                    <a:pos x="33" y="95"/>
                  </a:cxn>
                  <a:cxn ang="0">
                    <a:pos x="21" y="87"/>
                  </a:cxn>
                  <a:cxn ang="0">
                    <a:pos x="10" y="75"/>
                  </a:cxn>
                  <a:cxn ang="0">
                    <a:pos x="5" y="63"/>
                  </a:cxn>
                  <a:cxn ang="0">
                    <a:pos x="4" y="52"/>
                  </a:cxn>
                  <a:cxn ang="0">
                    <a:pos x="6" y="40"/>
                  </a:cxn>
                  <a:cxn ang="0">
                    <a:pos x="13" y="24"/>
                  </a:cxn>
                  <a:cxn ang="0">
                    <a:pos x="22" y="14"/>
                  </a:cxn>
                  <a:cxn ang="0">
                    <a:pos x="36" y="6"/>
                  </a:cxn>
                  <a:cxn ang="0">
                    <a:pos x="53" y="2"/>
                  </a:cxn>
                  <a:cxn ang="0">
                    <a:pos x="60" y="0"/>
                  </a:cxn>
                </a:cxnLst>
                <a:rect l="txL" t="txT" r="txR" b="txB"/>
                <a:pathLst>
                  <a:path w="3688" h="3395">
                    <a:moveTo>
                      <a:pt x="1914" y="25"/>
                    </a:moveTo>
                    <a:lnTo>
                      <a:pt x="1633" y="0"/>
                    </a:lnTo>
                    <a:lnTo>
                      <a:pt x="1334" y="42"/>
                    </a:lnTo>
                    <a:lnTo>
                      <a:pt x="1068" y="116"/>
                    </a:lnTo>
                    <a:lnTo>
                      <a:pt x="886" y="200"/>
                    </a:lnTo>
                    <a:lnTo>
                      <a:pt x="712" y="316"/>
                    </a:lnTo>
                    <a:lnTo>
                      <a:pt x="538" y="456"/>
                    </a:lnTo>
                    <a:lnTo>
                      <a:pt x="347" y="673"/>
                    </a:lnTo>
                    <a:lnTo>
                      <a:pt x="239" y="821"/>
                    </a:lnTo>
                    <a:lnTo>
                      <a:pt x="140" y="1029"/>
                    </a:lnTo>
                    <a:lnTo>
                      <a:pt x="57" y="1213"/>
                    </a:lnTo>
                    <a:lnTo>
                      <a:pt x="7" y="1462"/>
                    </a:lnTo>
                    <a:lnTo>
                      <a:pt x="0" y="1702"/>
                    </a:lnTo>
                    <a:lnTo>
                      <a:pt x="24" y="1985"/>
                    </a:lnTo>
                    <a:lnTo>
                      <a:pt x="106" y="2241"/>
                    </a:lnTo>
                    <a:lnTo>
                      <a:pt x="201" y="2490"/>
                    </a:lnTo>
                    <a:lnTo>
                      <a:pt x="330" y="2680"/>
                    </a:lnTo>
                    <a:lnTo>
                      <a:pt x="501" y="2869"/>
                    </a:lnTo>
                    <a:lnTo>
                      <a:pt x="682" y="3025"/>
                    </a:lnTo>
                    <a:lnTo>
                      <a:pt x="920" y="3171"/>
                    </a:lnTo>
                    <a:lnTo>
                      <a:pt x="1159" y="3262"/>
                    </a:lnTo>
                    <a:lnTo>
                      <a:pt x="1433" y="3336"/>
                    </a:lnTo>
                    <a:lnTo>
                      <a:pt x="1732" y="3386"/>
                    </a:lnTo>
                    <a:lnTo>
                      <a:pt x="2005" y="3395"/>
                    </a:lnTo>
                    <a:lnTo>
                      <a:pt x="2287" y="3361"/>
                    </a:lnTo>
                    <a:lnTo>
                      <a:pt x="2618" y="3283"/>
                    </a:lnTo>
                    <a:lnTo>
                      <a:pt x="2834" y="3203"/>
                    </a:lnTo>
                    <a:lnTo>
                      <a:pt x="3099" y="3038"/>
                    </a:lnTo>
                    <a:lnTo>
                      <a:pt x="3330" y="2848"/>
                    </a:lnTo>
                    <a:lnTo>
                      <a:pt x="3456" y="2698"/>
                    </a:lnTo>
                    <a:lnTo>
                      <a:pt x="3614" y="2441"/>
                    </a:lnTo>
                    <a:lnTo>
                      <a:pt x="3678" y="2241"/>
                    </a:lnTo>
                    <a:lnTo>
                      <a:pt x="3688" y="2108"/>
                    </a:lnTo>
                    <a:lnTo>
                      <a:pt x="3638" y="2025"/>
                    </a:lnTo>
                    <a:lnTo>
                      <a:pt x="3614" y="2167"/>
                    </a:lnTo>
                    <a:lnTo>
                      <a:pt x="3572" y="2308"/>
                    </a:lnTo>
                    <a:lnTo>
                      <a:pt x="3471" y="2473"/>
                    </a:lnTo>
                    <a:lnTo>
                      <a:pt x="3456" y="2357"/>
                    </a:lnTo>
                    <a:lnTo>
                      <a:pt x="3389" y="2374"/>
                    </a:lnTo>
                    <a:lnTo>
                      <a:pt x="3397" y="2481"/>
                    </a:lnTo>
                    <a:lnTo>
                      <a:pt x="3407" y="2589"/>
                    </a:lnTo>
                    <a:lnTo>
                      <a:pt x="3256" y="2730"/>
                    </a:lnTo>
                    <a:lnTo>
                      <a:pt x="3157" y="2848"/>
                    </a:lnTo>
                    <a:lnTo>
                      <a:pt x="2983" y="2964"/>
                    </a:lnTo>
                    <a:lnTo>
                      <a:pt x="2800" y="3063"/>
                    </a:lnTo>
                    <a:lnTo>
                      <a:pt x="2669" y="3146"/>
                    </a:lnTo>
                    <a:lnTo>
                      <a:pt x="2395" y="3213"/>
                    </a:lnTo>
                    <a:lnTo>
                      <a:pt x="2097" y="3253"/>
                    </a:lnTo>
                    <a:lnTo>
                      <a:pt x="1823" y="3262"/>
                    </a:lnTo>
                    <a:lnTo>
                      <a:pt x="1557" y="3237"/>
                    </a:lnTo>
                    <a:lnTo>
                      <a:pt x="1342" y="3171"/>
                    </a:lnTo>
                    <a:lnTo>
                      <a:pt x="1036" y="3070"/>
                    </a:lnTo>
                    <a:lnTo>
                      <a:pt x="836" y="2954"/>
                    </a:lnTo>
                    <a:lnTo>
                      <a:pt x="671" y="2814"/>
                    </a:lnTo>
                    <a:lnTo>
                      <a:pt x="439" y="2631"/>
                    </a:lnTo>
                    <a:lnTo>
                      <a:pt x="289" y="2407"/>
                    </a:lnTo>
                    <a:lnTo>
                      <a:pt x="207" y="2224"/>
                    </a:lnTo>
                    <a:lnTo>
                      <a:pt x="140" y="2025"/>
                    </a:lnTo>
                    <a:lnTo>
                      <a:pt x="106" y="1852"/>
                    </a:lnTo>
                    <a:lnTo>
                      <a:pt x="98" y="1694"/>
                    </a:lnTo>
                    <a:lnTo>
                      <a:pt x="123" y="1494"/>
                    </a:lnTo>
                    <a:lnTo>
                      <a:pt x="165" y="1295"/>
                    </a:lnTo>
                    <a:lnTo>
                      <a:pt x="256" y="1063"/>
                    </a:lnTo>
                    <a:lnTo>
                      <a:pt x="397" y="797"/>
                    </a:lnTo>
                    <a:lnTo>
                      <a:pt x="545" y="624"/>
                    </a:lnTo>
                    <a:lnTo>
                      <a:pt x="695" y="456"/>
                    </a:lnTo>
                    <a:lnTo>
                      <a:pt x="903" y="299"/>
                    </a:lnTo>
                    <a:lnTo>
                      <a:pt x="1142" y="192"/>
                    </a:lnTo>
                    <a:lnTo>
                      <a:pt x="1359" y="116"/>
                    </a:lnTo>
                    <a:lnTo>
                      <a:pt x="1665" y="67"/>
                    </a:lnTo>
                    <a:lnTo>
                      <a:pt x="1914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0" name="Freeform 18"/>
              <p:cNvSpPr/>
              <p:nvPr/>
            </p:nvSpPr>
            <p:spPr>
              <a:xfrm>
                <a:off x="1107" y="24"/>
                <a:ext cx="804" cy="1013"/>
              </a:xfrm>
              <a:custGeom>
                <a:avLst/>
                <a:gdLst>
                  <a:gd name="txL" fmla="*/ 0 w 1608"/>
                  <a:gd name="txT" fmla="*/ 0 h 2026"/>
                  <a:gd name="txR" fmla="*/ 1608 w 1608"/>
                  <a:gd name="txB" fmla="*/ 2026 h 2026"/>
                </a:gdLst>
                <a:ahLst/>
                <a:cxnLst>
                  <a:cxn ang="0">
                    <a:pos x="0" y="0"/>
                  </a:cxn>
                  <a:cxn ang="0">
                    <a:pos x="11" y="3"/>
                  </a:cxn>
                  <a:cxn ang="0">
                    <a:pos x="18" y="6"/>
                  </a:cxn>
                  <a:cxn ang="0">
                    <a:pos x="25" y="9"/>
                  </a:cxn>
                  <a:cxn ang="0">
                    <a:pos x="32" y="13"/>
                  </a:cxn>
                  <a:cxn ang="0">
                    <a:pos x="37" y="18"/>
                  </a:cxn>
                  <a:cxn ang="0">
                    <a:pos x="41" y="22"/>
                  </a:cxn>
                  <a:cxn ang="0">
                    <a:pos x="45" y="29"/>
                  </a:cxn>
                  <a:cxn ang="0">
                    <a:pos x="48" y="35"/>
                  </a:cxn>
                  <a:cxn ang="0">
                    <a:pos x="50" y="41"/>
                  </a:cxn>
                  <a:cxn ang="0">
                    <a:pos x="51" y="48"/>
                  </a:cxn>
                  <a:cxn ang="0">
                    <a:pos x="50" y="56"/>
                  </a:cxn>
                  <a:cxn ang="0">
                    <a:pos x="48" y="64"/>
                  </a:cxn>
                  <a:cxn ang="0">
                    <a:pos x="47" y="59"/>
                  </a:cxn>
                  <a:cxn ang="0">
                    <a:pos x="46" y="54"/>
                  </a:cxn>
                  <a:cxn ang="0">
                    <a:pos x="46" y="48"/>
                  </a:cxn>
                  <a:cxn ang="0">
                    <a:pos x="46" y="40"/>
                  </a:cxn>
                  <a:cxn ang="0">
                    <a:pos x="44" y="34"/>
                  </a:cxn>
                  <a:cxn ang="0">
                    <a:pos x="41" y="29"/>
                  </a:cxn>
                  <a:cxn ang="0">
                    <a:pos x="38" y="24"/>
                  </a:cxn>
                  <a:cxn ang="0">
                    <a:pos x="34" y="20"/>
                  </a:cxn>
                  <a:cxn ang="0">
                    <a:pos x="26" y="13"/>
                  </a:cxn>
                  <a:cxn ang="0">
                    <a:pos x="19" y="9"/>
                  </a:cxn>
                  <a:cxn ang="0">
                    <a:pos x="12" y="6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608" h="2026">
                    <a:moveTo>
                      <a:pt x="0" y="0"/>
                    </a:moveTo>
                    <a:lnTo>
                      <a:pt x="323" y="83"/>
                    </a:lnTo>
                    <a:lnTo>
                      <a:pt x="562" y="167"/>
                    </a:lnTo>
                    <a:lnTo>
                      <a:pt x="794" y="273"/>
                    </a:lnTo>
                    <a:lnTo>
                      <a:pt x="1005" y="410"/>
                    </a:lnTo>
                    <a:lnTo>
                      <a:pt x="1159" y="557"/>
                    </a:lnTo>
                    <a:lnTo>
                      <a:pt x="1289" y="686"/>
                    </a:lnTo>
                    <a:lnTo>
                      <a:pt x="1433" y="922"/>
                    </a:lnTo>
                    <a:lnTo>
                      <a:pt x="1517" y="1112"/>
                    </a:lnTo>
                    <a:lnTo>
                      <a:pt x="1574" y="1311"/>
                    </a:lnTo>
                    <a:lnTo>
                      <a:pt x="1608" y="1528"/>
                    </a:lnTo>
                    <a:lnTo>
                      <a:pt x="1591" y="1767"/>
                    </a:lnTo>
                    <a:lnTo>
                      <a:pt x="1532" y="2026"/>
                    </a:lnTo>
                    <a:lnTo>
                      <a:pt x="1500" y="1876"/>
                    </a:lnTo>
                    <a:lnTo>
                      <a:pt x="1450" y="1701"/>
                    </a:lnTo>
                    <a:lnTo>
                      <a:pt x="1458" y="1528"/>
                    </a:lnTo>
                    <a:lnTo>
                      <a:pt x="1441" y="1262"/>
                    </a:lnTo>
                    <a:lnTo>
                      <a:pt x="1384" y="1079"/>
                    </a:lnTo>
                    <a:lnTo>
                      <a:pt x="1300" y="905"/>
                    </a:lnTo>
                    <a:lnTo>
                      <a:pt x="1201" y="747"/>
                    </a:lnTo>
                    <a:lnTo>
                      <a:pt x="1068" y="623"/>
                    </a:lnTo>
                    <a:lnTo>
                      <a:pt x="819" y="406"/>
                    </a:lnTo>
                    <a:lnTo>
                      <a:pt x="597" y="273"/>
                    </a:lnTo>
                    <a:lnTo>
                      <a:pt x="365" y="184"/>
                    </a:lnTo>
                    <a:lnTo>
                      <a:pt x="106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1" name="Freeform 19"/>
              <p:cNvSpPr/>
              <p:nvPr/>
            </p:nvSpPr>
            <p:spPr>
              <a:xfrm>
                <a:off x="78" y="286"/>
                <a:ext cx="457" cy="278"/>
              </a:xfrm>
              <a:custGeom>
                <a:avLst/>
                <a:gdLst>
                  <a:gd name="txL" fmla="*/ 0 w 913"/>
                  <a:gd name="txT" fmla="*/ 0 h 557"/>
                  <a:gd name="txR" fmla="*/ 913 w 913"/>
                  <a:gd name="txB" fmla="*/ 557 h 557"/>
                </a:gdLst>
                <a:ahLst/>
                <a:cxnLst>
                  <a:cxn ang="0">
                    <a:pos x="2" y="14"/>
                  </a:cxn>
                  <a:cxn ang="0">
                    <a:pos x="8" y="9"/>
                  </a:cxn>
                  <a:cxn ang="0">
                    <a:pos x="12" y="7"/>
                  </a:cxn>
                  <a:cxn ang="0">
                    <a:pos x="18" y="4"/>
                  </a:cxn>
                  <a:cxn ang="0">
                    <a:pos x="23" y="2"/>
                  </a:cxn>
                  <a:cxn ang="0">
                    <a:pos x="26" y="0"/>
                  </a:cxn>
                  <a:cxn ang="0">
                    <a:pos x="29" y="0"/>
                  </a:cxn>
                  <a:cxn ang="0">
                    <a:pos x="29" y="1"/>
                  </a:cxn>
                  <a:cxn ang="0">
                    <a:pos x="23" y="3"/>
                  </a:cxn>
                  <a:cxn ang="0">
                    <a:pos x="16" y="7"/>
                  </a:cxn>
                  <a:cxn ang="0">
                    <a:pos x="9" y="12"/>
                  </a:cxn>
                  <a:cxn ang="0">
                    <a:pos x="0" y="17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txL" t="txT" r="txR" b="txB"/>
                <a:pathLst>
                  <a:path w="913" h="557">
                    <a:moveTo>
                      <a:pt x="52" y="466"/>
                    </a:moveTo>
                    <a:lnTo>
                      <a:pt x="249" y="301"/>
                    </a:lnTo>
                    <a:lnTo>
                      <a:pt x="375" y="234"/>
                    </a:lnTo>
                    <a:lnTo>
                      <a:pt x="565" y="133"/>
                    </a:lnTo>
                    <a:lnTo>
                      <a:pt x="706" y="67"/>
                    </a:lnTo>
                    <a:lnTo>
                      <a:pt x="805" y="18"/>
                    </a:lnTo>
                    <a:lnTo>
                      <a:pt x="913" y="0"/>
                    </a:lnTo>
                    <a:lnTo>
                      <a:pt x="913" y="42"/>
                    </a:lnTo>
                    <a:lnTo>
                      <a:pt x="731" y="126"/>
                    </a:lnTo>
                    <a:lnTo>
                      <a:pt x="499" y="242"/>
                    </a:lnTo>
                    <a:lnTo>
                      <a:pt x="274" y="392"/>
                    </a:lnTo>
                    <a:lnTo>
                      <a:pt x="0" y="557"/>
                    </a:lnTo>
                    <a:lnTo>
                      <a:pt x="52" y="4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2" name="Freeform 20"/>
              <p:cNvSpPr/>
              <p:nvPr/>
            </p:nvSpPr>
            <p:spPr>
              <a:xfrm>
                <a:off x="29" y="552"/>
                <a:ext cx="154" cy="290"/>
              </a:xfrm>
              <a:custGeom>
                <a:avLst/>
                <a:gdLst>
                  <a:gd name="txL" fmla="*/ 0 w 308"/>
                  <a:gd name="txT" fmla="*/ 0 h 579"/>
                  <a:gd name="txR" fmla="*/ 308 w 308"/>
                  <a:gd name="txB" fmla="*/ 579 h 579"/>
                </a:gdLst>
                <a:ahLst/>
                <a:cxnLst>
                  <a:cxn ang="0">
                    <a:pos x="1" y="19"/>
                  </a:cxn>
                  <a:cxn ang="0">
                    <a:pos x="3" y="16"/>
                  </a:cxn>
                  <a:cxn ang="0">
                    <a:pos x="5" y="15"/>
                  </a:cxn>
                  <a:cxn ang="0">
                    <a:pos x="8" y="14"/>
                  </a:cxn>
                  <a:cxn ang="0">
                    <a:pos x="8" y="13"/>
                  </a:cxn>
                  <a:cxn ang="0">
                    <a:pos x="9" y="8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4" y="0"/>
                  </a:cxn>
                  <a:cxn ang="0">
                    <a:pos x="3" y="3"/>
                  </a:cxn>
                  <a:cxn ang="0">
                    <a:pos x="6" y="4"/>
                  </a:cxn>
                  <a:cxn ang="0">
                    <a:pos x="6" y="7"/>
                  </a:cxn>
                  <a:cxn ang="0">
                    <a:pos x="5" y="10"/>
                  </a:cxn>
                  <a:cxn ang="0">
                    <a:pos x="5" y="13"/>
                  </a:cxn>
                  <a:cxn ang="0">
                    <a:pos x="3" y="14"/>
                  </a:cxn>
                  <a:cxn ang="0">
                    <a:pos x="0" y="15"/>
                  </a:cxn>
                  <a:cxn ang="0">
                    <a:pos x="1" y="19"/>
                  </a:cxn>
                  <a:cxn ang="0">
                    <a:pos x="1" y="19"/>
                  </a:cxn>
                </a:cxnLst>
                <a:rect l="txL" t="txT" r="txR" b="txB"/>
                <a:pathLst>
                  <a:path w="308" h="579">
                    <a:moveTo>
                      <a:pt x="17" y="579"/>
                    </a:moveTo>
                    <a:lnTo>
                      <a:pt x="83" y="488"/>
                    </a:lnTo>
                    <a:lnTo>
                      <a:pt x="165" y="463"/>
                    </a:lnTo>
                    <a:lnTo>
                      <a:pt x="232" y="448"/>
                    </a:lnTo>
                    <a:lnTo>
                      <a:pt x="249" y="397"/>
                    </a:lnTo>
                    <a:lnTo>
                      <a:pt x="266" y="256"/>
                    </a:lnTo>
                    <a:lnTo>
                      <a:pt x="308" y="140"/>
                    </a:lnTo>
                    <a:lnTo>
                      <a:pt x="298" y="81"/>
                    </a:lnTo>
                    <a:lnTo>
                      <a:pt x="116" y="0"/>
                    </a:lnTo>
                    <a:lnTo>
                      <a:pt x="83" y="91"/>
                    </a:lnTo>
                    <a:lnTo>
                      <a:pt x="182" y="123"/>
                    </a:lnTo>
                    <a:lnTo>
                      <a:pt x="182" y="207"/>
                    </a:lnTo>
                    <a:lnTo>
                      <a:pt x="157" y="298"/>
                    </a:lnTo>
                    <a:lnTo>
                      <a:pt x="140" y="389"/>
                    </a:lnTo>
                    <a:lnTo>
                      <a:pt x="91" y="431"/>
                    </a:lnTo>
                    <a:lnTo>
                      <a:pt x="0" y="456"/>
                    </a:lnTo>
                    <a:lnTo>
                      <a:pt x="17" y="5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3" name="Freeform 21"/>
              <p:cNvSpPr/>
              <p:nvPr/>
            </p:nvSpPr>
            <p:spPr>
              <a:xfrm>
                <a:off x="37" y="622"/>
                <a:ext cx="593" cy="398"/>
              </a:xfrm>
              <a:custGeom>
                <a:avLst/>
                <a:gdLst>
                  <a:gd name="txL" fmla="*/ 0 w 1184"/>
                  <a:gd name="txT" fmla="*/ 0 h 797"/>
                  <a:gd name="txR" fmla="*/ 1184 w 1184"/>
                  <a:gd name="txB" fmla="*/ 797 h 797"/>
                </a:gdLst>
                <a:ahLst/>
                <a:cxnLst>
                  <a:cxn ang="0">
                    <a:pos x="0" y="22"/>
                  </a:cxn>
                  <a:cxn ang="0">
                    <a:pos x="5" y="17"/>
                  </a:cxn>
                  <a:cxn ang="0">
                    <a:pos x="12" y="12"/>
                  </a:cxn>
                  <a:cxn ang="0">
                    <a:pos x="18" y="7"/>
                  </a:cxn>
                  <a:cxn ang="0">
                    <a:pos x="24" y="4"/>
                  </a:cxn>
                  <a:cxn ang="0">
                    <a:pos x="31" y="1"/>
                  </a:cxn>
                  <a:cxn ang="0">
                    <a:pos x="38" y="0"/>
                  </a:cxn>
                  <a:cxn ang="0">
                    <a:pos x="33" y="2"/>
                  </a:cxn>
                  <a:cxn ang="0">
                    <a:pos x="25" y="6"/>
                  </a:cxn>
                  <a:cxn ang="0">
                    <a:pos x="19" y="10"/>
                  </a:cxn>
                  <a:cxn ang="0">
                    <a:pos x="14" y="14"/>
                  </a:cxn>
                  <a:cxn ang="0">
                    <a:pos x="10" y="16"/>
                  </a:cxn>
                  <a:cxn ang="0">
                    <a:pos x="5" y="20"/>
                  </a:cxn>
                  <a:cxn ang="0">
                    <a:pos x="1" y="24"/>
                  </a:cxn>
                  <a:cxn ang="0">
                    <a:pos x="0" y="22"/>
                  </a:cxn>
                  <a:cxn ang="0">
                    <a:pos x="0" y="22"/>
                  </a:cxn>
                </a:cxnLst>
                <a:rect l="txL" t="txT" r="txR" b="txB"/>
                <a:pathLst>
                  <a:path w="1184" h="797">
                    <a:moveTo>
                      <a:pt x="0" y="723"/>
                    </a:moveTo>
                    <a:lnTo>
                      <a:pt x="157" y="565"/>
                    </a:lnTo>
                    <a:lnTo>
                      <a:pt x="355" y="390"/>
                    </a:lnTo>
                    <a:lnTo>
                      <a:pt x="562" y="249"/>
                    </a:lnTo>
                    <a:lnTo>
                      <a:pt x="754" y="150"/>
                    </a:lnTo>
                    <a:lnTo>
                      <a:pt x="962" y="59"/>
                    </a:lnTo>
                    <a:lnTo>
                      <a:pt x="1184" y="0"/>
                    </a:lnTo>
                    <a:lnTo>
                      <a:pt x="1036" y="84"/>
                    </a:lnTo>
                    <a:lnTo>
                      <a:pt x="794" y="217"/>
                    </a:lnTo>
                    <a:lnTo>
                      <a:pt x="597" y="333"/>
                    </a:lnTo>
                    <a:lnTo>
                      <a:pt x="422" y="449"/>
                    </a:lnTo>
                    <a:lnTo>
                      <a:pt x="298" y="540"/>
                    </a:lnTo>
                    <a:lnTo>
                      <a:pt x="148" y="664"/>
                    </a:lnTo>
                    <a:lnTo>
                      <a:pt x="17" y="797"/>
                    </a:lnTo>
                    <a:lnTo>
                      <a:pt x="0" y="7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4" name="Freeform 22"/>
              <p:cNvSpPr/>
              <p:nvPr/>
            </p:nvSpPr>
            <p:spPr>
              <a:xfrm>
                <a:off x="92" y="1020"/>
                <a:ext cx="952" cy="444"/>
              </a:xfrm>
              <a:custGeom>
                <a:avLst/>
                <a:gdLst>
                  <a:gd name="txL" fmla="*/ 0 w 1905"/>
                  <a:gd name="txT" fmla="*/ 0 h 888"/>
                  <a:gd name="txR" fmla="*/ 1905 w 1905"/>
                  <a:gd name="txB" fmla="*/ 888 h 888"/>
                </a:gdLst>
                <a:ahLst/>
                <a:cxnLst>
                  <a:cxn ang="0">
                    <a:pos x="0" y="11"/>
                  </a:cxn>
                  <a:cxn ang="0">
                    <a:pos x="3" y="4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12"/>
                  </a:cxn>
                  <a:cxn ang="0">
                    <a:pos x="11" y="12"/>
                  </a:cxn>
                  <a:cxn ang="0">
                    <a:pos x="13" y="14"/>
                  </a:cxn>
                  <a:cxn ang="0">
                    <a:pos x="14" y="17"/>
                  </a:cxn>
                  <a:cxn ang="0">
                    <a:pos x="14" y="21"/>
                  </a:cxn>
                  <a:cxn ang="0">
                    <a:pos x="19" y="17"/>
                  </a:cxn>
                  <a:cxn ang="0">
                    <a:pos x="25" y="13"/>
                  </a:cxn>
                  <a:cxn ang="0">
                    <a:pos x="31" y="10"/>
                  </a:cxn>
                  <a:cxn ang="0">
                    <a:pos x="37" y="7"/>
                  </a:cxn>
                  <a:cxn ang="0">
                    <a:pos x="46" y="4"/>
                  </a:cxn>
                  <a:cxn ang="0">
                    <a:pos x="54" y="3"/>
                  </a:cxn>
                  <a:cxn ang="0">
                    <a:pos x="59" y="3"/>
                  </a:cxn>
                  <a:cxn ang="0">
                    <a:pos x="57" y="4"/>
                  </a:cxn>
                  <a:cxn ang="0">
                    <a:pos x="46" y="7"/>
                  </a:cxn>
                  <a:cxn ang="0">
                    <a:pos x="39" y="9"/>
                  </a:cxn>
                  <a:cxn ang="0">
                    <a:pos x="33" y="12"/>
                  </a:cxn>
                  <a:cxn ang="0">
                    <a:pos x="27" y="15"/>
                  </a:cxn>
                  <a:cxn ang="0">
                    <a:pos x="22" y="19"/>
                  </a:cxn>
                  <a:cxn ang="0">
                    <a:pos x="19" y="21"/>
                  </a:cxn>
                  <a:cxn ang="0">
                    <a:pos x="16" y="24"/>
                  </a:cxn>
                  <a:cxn ang="0">
                    <a:pos x="15" y="28"/>
                  </a:cxn>
                  <a:cxn ang="0">
                    <a:pos x="12" y="25"/>
                  </a:cxn>
                  <a:cxn ang="0">
                    <a:pos x="12" y="21"/>
                  </a:cxn>
                  <a:cxn ang="0">
                    <a:pos x="12" y="17"/>
                  </a:cxn>
                  <a:cxn ang="0">
                    <a:pos x="11" y="15"/>
                  </a:cxn>
                  <a:cxn ang="0">
                    <a:pos x="9" y="14"/>
                  </a:cxn>
                  <a:cxn ang="0">
                    <a:pos x="7" y="14"/>
                  </a:cxn>
                  <a:cxn ang="0">
                    <a:pos x="6" y="13"/>
                  </a:cxn>
                  <a:cxn ang="0">
                    <a:pos x="6" y="5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1" y="13"/>
                  </a:cxn>
                  <a:cxn ang="0">
                    <a:pos x="0" y="11"/>
                  </a:cxn>
                  <a:cxn ang="0">
                    <a:pos x="0" y="11"/>
                  </a:cxn>
                </a:cxnLst>
                <a:rect l="txL" t="txT" r="txR" b="txB"/>
                <a:pathLst>
                  <a:path w="1905" h="888">
                    <a:moveTo>
                      <a:pt x="0" y="324"/>
                    </a:moveTo>
                    <a:lnTo>
                      <a:pt x="124" y="116"/>
                    </a:lnTo>
                    <a:lnTo>
                      <a:pt x="247" y="0"/>
                    </a:lnTo>
                    <a:lnTo>
                      <a:pt x="314" y="33"/>
                    </a:lnTo>
                    <a:lnTo>
                      <a:pt x="289" y="373"/>
                    </a:lnTo>
                    <a:lnTo>
                      <a:pt x="380" y="381"/>
                    </a:lnTo>
                    <a:lnTo>
                      <a:pt x="439" y="422"/>
                    </a:lnTo>
                    <a:lnTo>
                      <a:pt x="464" y="523"/>
                    </a:lnTo>
                    <a:lnTo>
                      <a:pt x="472" y="671"/>
                    </a:lnTo>
                    <a:lnTo>
                      <a:pt x="629" y="514"/>
                    </a:lnTo>
                    <a:lnTo>
                      <a:pt x="804" y="398"/>
                    </a:lnTo>
                    <a:lnTo>
                      <a:pt x="1002" y="299"/>
                    </a:lnTo>
                    <a:lnTo>
                      <a:pt x="1209" y="198"/>
                    </a:lnTo>
                    <a:lnTo>
                      <a:pt x="1483" y="99"/>
                    </a:lnTo>
                    <a:lnTo>
                      <a:pt x="1732" y="67"/>
                    </a:lnTo>
                    <a:lnTo>
                      <a:pt x="1905" y="75"/>
                    </a:lnTo>
                    <a:lnTo>
                      <a:pt x="1839" y="124"/>
                    </a:lnTo>
                    <a:lnTo>
                      <a:pt x="1500" y="198"/>
                    </a:lnTo>
                    <a:lnTo>
                      <a:pt x="1276" y="274"/>
                    </a:lnTo>
                    <a:lnTo>
                      <a:pt x="1086" y="365"/>
                    </a:lnTo>
                    <a:lnTo>
                      <a:pt x="894" y="457"/>
                    </a:lnTo>
                    <a:lnTo>
                      <a:pt x="704" y="580"/>
                    </a:lnTo>
                    <a:lnTo>
                      <a:pt x="612" y="662"/>
                    </a:lnTo>
                    <a:lnTo>
                      <a:pt x="513" y="746"/>
                    </a:lnTo>
                    <a:lnTo>
                      <a:pt x="489" y="888"/>
                    </a:lnTo>
                    <a:lnTo>
                      <a:pt x="388" y="797"/>
                    </a:lnTo>
                    <a:lnTo>
                      <a:pt x="388" y="656"/>
                    </a:lnTo>
                    <a:lnTo>
                      <a:pt x="388" y="531"/>
                    </a:lnTo>
                    <a:lnTo>
                      <a:pt x="373" y="481"/>
                    </a:lnTo>
                    <a:lnTo>
                      <a:pt x="306" y="447"/>
                    </a:lnTo>
                    <a:lnTo>
                      <a:pt x="240" y="440"/>
                    </a:lnTo>
                    <a:lnTo>
                      <a:pt x="207" y="398"/>
                    </a:lnTo>
                    <a:lnTo>
                      <a:pt x="215" y="149"/>
                    </a:lnTo>
                    <a:lnTo>
                      <a:pt x="156" y="232"/>
                    </a:lnTo>
                    <a:lnTo>
                      <a:pt x="131" y="299"/>
                    </a:lnTo>
                    <a:lnTo>
                      <a:pt x="57" y="405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5" name="Freeform 23"/>
              <p:cNvSpPr/>
              <p:nvPr/>
            </p:nvSpPr>
            <p:spPr>
              <a:xfrm>
                <a:off x="299" y="501"/>
                <a:ext cx="1309" cy="1167"/>
              </a:xfrm>
              <a:custGeom>
                <a:avLst/>
                <a:gdLst>
                  <a:gd name="txL" fmla="*/ 0 w 2617"/>
                  <a:gd name="txT" fmla="*/ 0 h 2332"/>
                  <a:gd name="txR" fmla="*/ 2617 w 2617"/>
                  <a:gd name="txB" fmla="*/ 2332 h 2332"/>
                </a:gdLst>
                <a:ahLst/>
                <a:cxnLst>
                  <a:cxn ang="0">
                    <a:pos x="4" y="0"/>
                  </a:cxn>
                  <a:cxn ang="0">
                    <a:pos x="2" y="4"/>
                  </a:cxn>
                  <a:cxn ang="0">
                    <a:pos x="1" y="10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2" y="31"/>
                  </a:cxn>
                  <a:cxn ang="0">
                    <a:pos x="4" y="36"/>
                  </a:cxn>
                  <a:cxn ang="0">
                    <a:pos x="6" y="42"/>
                  </a:cxn>
                  <a:cxn ang="0">
                    <a:pos x="8" y="49"/>
                  </a:cxn>
                  <a:cxn ang="0">
                    <a:pos x="12" y="54"/>
                  </a:cxn>
                  <a:cxn ang="0">
                    <a:pos x="16" y="59"/>
                  </a:cxn>
                  <a:cxn ang="0">
                    <a:pos x="21" y="64"/>
                  </a:cxn>
                  <a:cxn ang="0">
                    <a:pos x="32" y="72"/>
                  </a:cxn>
                  <a:cxn ang="0">
                    <a:pos x="40" y="73"/>
                  </a:cxn>
                  <a:cxn ang="0">
                    <a:pos x="36" y="70"/>
                  </a:cxn>
                  <a:cxn ang="0">
                    <a:pos x="40" y="69"/>
                  </a:cxn>
                  <a:cxn ang="0">
                    <a:pos x="47" y="68"/>
                  </a:cxn>
                  <a:cxn ang="0">
                    <a:pos x="49" y="69"/>
                  </a:cxn>
                  <a:cxn ang="0">
                    <a:pos x="52" y="69"/>
                  </a:cxn>
                  <a:cxn ang="0">
                    <a:pos x="55" y="67"/>
                  </a:cxn>
                  <a:cxn ang="0">
                    <a:pos x="60" y="67"/>
                  </a:cxn>
                  <a:cxn ang="0">
                    <a:pos x="60" y="70"/>
                  </a:cxn>
                  <a:cxn ang="0">
                    <a:pos x="65" y="67"/>
                  </a:cxn>
                  <a:cxn ang="0">
                    <a:pos x="71" y="62"/>
                  </a:cxn>
                  <a:cxn ang="0">
                    <a:pos x="76" y="57"/>
                  </a:cxn>
                  <a:cxn ang="0">
                    <a:pos x="79" y="53"/>
                  </a:cxn>
                  <a:cxn ang="0">
                    <a:pos x="82" y="48"/>
                  </a:cxn>
                  <a:cxn ang="0">
                    <a:pos x="80" y="48"/>
                  </a:cxn>
                  <a:cxn ang="0">
                    <a:pos x="78" y="50"/>
                  </a:cxn>
                  <a:cxn ang="0">
                    <a:pos x="75" y="54"/>
                  </a:cxn>
                  <a:cxn ang="0">
                    <a:pos x="73" y="57"/>
                  </a:cxn>
                  <a:cxn ang="0">
                    <a:pos x="66" y="62"/>
                  </a:cxn>
                  <a:cxn ang="0">
                    <a:pos x="62" y="65"/>
                  </a:cxn>
                  <a:cxn ang="0">
                    <a:pos x="57" y="65"/>
                  </a:cxn>
                  <a:cxn ang="0">
                    <a:pos x="53" y="66"/>
                  </a:cxn>
                  <a:cxn ang="0">
                    <a:pos x="51" y="66"/>
                  </a:cxn>
                  <a:cxn ang="0">
                    <a:pos x="52" y="64"/>
                  </a:cxn>
                  <a:cxn ang="0">
                    <a:pos x="54" y="59"/>
                  </a:cxn>
                  <a:cxn ang="0">
                    <a:pos x="53" y="60"/>
                  </a:cxn>
                  <a:cxn ang="0">
                    <a:pos x="50" y="64"/>
                  </a:cxn>
                  <a:cxn ang="0">
                    <a:pos x="48" y="66"/>
                  </a:cxn>
                  <a:cxn ang="0">
                    <a:pos x="41" y="67"/>
                  </a:cxn>
                  <a:cxn ang="0">
                    <a:pos x="38" y="68"/>
                  </a:cxn>
                  <a:cxn ang="0">
                    <a:pos x="34" y="68"/>
                  </a:cxn>
                  <a:cxn ang="0">
                    <a:pos x="30" y="66"/>
                  </a:cxn>
                  <a:cxn ang="0">
                    <a:pos x="27" y="64"/>
                  </a:cxn>
                  <a:cxn ang="0">
                    <a:pos x="22" y="60"/>
                  </a:cxn>
                  <a:cxn ang="0">
                    <a:pos x="18" y="56"/>
                  </a:cxn>
                  <a:cxn ang="0">
                    <a:pos x="14" y="51"/>
                  </a:cxn>
                  <a:cxn ang="0">
                    <a:pos x="11" y="47"/>
                  </a:cxn>
                  <a:cxn ang="0">
                    <a:pos x="8" y="41"/>
                  </a:cxn>
                  <a:cxn ang="0">
                    <a:pos x="6" y="36"/>
                  </a:cxn>
                  <a:cxn ang="0">
                    <a:pos x="5" y="31"/>
                  </a:cxn>
                  <a:cxn ang="0">
                    <a:pos x="4" y="26"/>
                  </a:cxn>
                  <a:cxn ang="0">
                    <a:pos x="4" y="19"/>
                  </a:cxn>
                  <a:cxn ang="0">
                    <a:pos x="3" y="11"/>
                  </a:cxn>
                  <a:cxn ang="0">
                    <a:pos x="4" y="6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txL" t="txT" r="txR" b="txB"/>
                <a:pathLst>
                  <a:path w="2617" h="2332">
                    <a:moveTo>
                      <a:pt x="98" y="0"/>
                    </a:moveTo>
                    <a:lnTo>
                      <a:pt x="49" y="118"/>
                    </a:lnTo>
                    <a:lnTo>
                      <a:pt x="15" y="308"/>
                    </a:lnTo>
                    <a:lnTo>
                      <a:pt x="0" y="540"/>
                    </a:lnTo>
                    <a:lnTo>
                      <a:pt x="24" y="764"/>
                    </a:lnTo>
                    <a:lnTo>
                      <a:pt x="57" y="964"/>
                    </a:lnTo>
                    <a:lnTo>
                      <a:pt x="98" y="1146"/>
                    </a:lnTo>
                    <a:lnTo>
                      <a:pt x="165" y="1321"/>
                    </a:lnTo>
                    <a:lnTo>
                      <a:pt x="256" y="1553"/>
                    </a:lnTo>
                    <a:lnTo>
                      <a:pt x="363" y="1718"/>
                    </a:lnTo>
                    <a:lnTo>
                      <a:pt x="488" y="1868"/>
                    </a:lnTo>
                    <a:lnTo>
                      <a:pt x="671" y="2034"/>
                    </a:lnTo>
                    <a:lnTo>
                      <a:pt x="994" y="2300"/>
                    </a:lnTo>
                    <a:lnTo>
                      <a:pt x="1251" y="2332"/>
                    </a:lnTo>
                    <a:lnTo>
                      <a:pt x="1135" y="2224"/>
                    </a:lnTo>
                    <a:lnTo>
                      <a:pt x="1258" y="2182"/>
                    </a:lnTo>
                    <a:lnTo>
                      <a:pt x="1482" y="2157"/>
                    </a:lnTo>
                    <a:lnTo>
                      <a:pt x="1557" y="2182"/>
                    </a:lnTo>
                    <a:lnTo>
                      <a:pt x="1648" y="2182"/>
                    </a:lnTo>
                    <a:lnTo>
                      <a:pt x="1739" y="2142"/>
                    </a:lnTo>
                    <a:lnTo>
                      <a:pt x="1897" y="2125"/>
                    </a:lnTo>
                    <a:lnTo>
                      <a:pt x="1897" y="2216"/>
                    </a:lnTo>
                    <a:lnTo>
                      <a:pt x="2055" y="2117"/>
                    </a:lnTo>
                    <a:lnTo>
                      <a:pt x="2245" y="1967"/>
                    </a:lnTo>
                    <a:lnTo>
                      <a:pt x="2410" y="1810"/>
                    </a:lnTo>
                    <a:lnTo>
                      <a:pt x="2526" y="1686"/>
                    </a:lnTo>
                    <a:lnTo>
                      <a:pt x="2617" y="1519"/>
                    </a:lnTo>
                    <a:lnTo>
                      <a:pt x="2543" y="1528"/>
                    </a:lnTo>
                    <a:lnTo>
                      <a:pt x="2494" y="1595"/>
                    </a:lnTo>
                    <a:lnTo>
                      <a:pt x="2395" y="1701"/>
                    </a:lnTo>
                    <a:lnTo>
                      <a:pt x="2311" y="1817"/>
                    </a:lnTo>
                    <a:lnTo>
                      <a:pt x="2112" y="1975"/>
                    </a:lnTo>
                    <a:lnTo>
                      <a:pt x="1963" y="2066"/>
                    </a:lnTo>
                    <a:lnTo>
                      <a:pt x="1798" y="2066"/>
                    </a:lnTo>
                    <a:lnTo>
                      <a:pt x="1682" y="2091"/>
                    </a:lnTo>
                    <a:lnTo>
                      <a:pt x="1606" y="2108"/>
                    </a:lnTo>
                    <a:lnTo>
                      <a:pt x="1648" y="2024"/>
                    </a:lnTo>
                    <a:lnTo>
                      <a:pt x="1722" y="1868"/>
                    </a:lnTo>
                    <a:lnTo>
                      <a:pt x="1665" y="1901"/>
                    </a:lnTo>
                    <a:lnTo>
                      <a:pt x="1581" y="2017"/>
                    </a:lnTo>
                    <a:lnTo>
                      <a:pt x="1532" y="2083"/>
                    </a:lnTo>
                    <a:lnTo>
                      <a:pt x="1308" y="2125"/>
                    </a:lnTo>
                    <a:lnTo>
                      <a:pt x="1192" y="2150"/>
                    </a:lnTo>
                    <a:lnTo>
                      <a:pt x="1076" y="2157"/>
                    </a:lnTo>
                    <a:lnTo>
                      <a:pt x="960" y="2108"/>
                    </a:lnTo>
                    <a:lnTo>
                      <a:pt x="836" y="2034"/>
                    </a:lnTo>
                    <a:lnTo>
                      <a:pt x="695" y="1901"/>
                    </a:lnTo>
                    <a:lnTo>
                      <a:pt x="562" y="1777"/>
                    </a:lnTo>
                    <a:lnTo>
                      <a:pt x="439" y="1627"/>
                    </a:lnTo>
                    <a:lnTo>
                      <a:pt x="338" y="1486"/>
                    </a:lnTo>
                    <a:lnTo>
                      <a:pt x="256" y="1311"/>
                    </a:lnTo>
                    <a:lnTo>
                      <a:pt x="190" y="1137"/>
                    </a:lnTo>
                    <a:lnTo>
                      <a:pt x="148" y="988"/>
                    </a:lnTo>
                    <a:lnTo>
                      <a:pt x="115" y="806"/>
                    </a:lnTo>
                    <a:lnTo>
                      <a:pt x="98" y="582"/>
                    </a:lnTo>
                    <a:lnTo>
                      <a:pt x="74" y="340"/>
                    </a:lnTo>
                    <a:lnTo>
                      <a:pt x="106" y="175"/>
                    </a:lnTo>
                    <a:lnTo>
                      <a:pt x="115" y="76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6" name="Freeform 24"/>
              <p:cNvSpPr/>
              <p:nvPr/>
            </p:nvSpPr>
            <p:spPr>
              <a:xfrm>
                <a:off x="394" y="29"/>
                <a:ext cx="348" cy="336"/>
              </a:xfrm>
              <a:custGeom>
                <a:avLst/>
                <a:gdLst>
                  <a:gd name="txL" fmla="*/ 0 w 695"/>
                  <a:gd name="txT" fmla="*/ 0 h 671"/>
                  <a:gd name="txR" fmla="*/ 695 w 695"/>
                  <a:gd name="txB" fmla="*/ 671 h 671"/>
                </a:gdLst>
                <a:ahLst/>
                <a:cxnLst>
                  <a:cxn ang="0">
                    <a:pos x="19" y="0"/>
                  </a:cxn>
                  <a:cxn ang="0">
                    <a:pos x="13" y="4"/>
                  </a:cxn>
                  <a:cxn ang="0">
                    <a:pos x="10" y="8"/>
                  </a:cxn>
                  <a:cxn ang="0">
                    <a:pos x="7" y="11"/>
                  </a:cxn>
                  <a:cxn ang="0">
                    <a:pos x="4" y="15"/>
                  </a:cxn>
                  <a:cxn ang="0">
                    <a:pos x="0" y="21"/>
                  </a:cxn>
                  <a:cxn ang="0">
                    <a:pos x="4" y="19"/>
                  </a:cxn>
                  <a:cxn ang="0">
                    <a:pos x="7" y="15"/>
                  </a:cxn>
                  <a:cxn ang="0">
                    <a:pos x="11" y="10"/>
                  </a:cxn>
                  <a:cxn ang="0">
                    <a:pos x="14" y="7"/>
                  </a:cxn>
                  <a:cxn ang="0">
                    <a:pos x="18" y="4"/>
                  </a:cxn>
                  <a:cxn ang="0">
                    <a:pos x="22" y="1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txL" t="txT" r="txR" b="txB"/>
                <a:pathLst>
                  <a:path w="695" h="671">
                    <a:moveTo>
                      <a:pt x="587" y="0"/>
                    </a:moveTo>
                    <a:lnTo>
                      <a:pt x="414" y="124"/>
                    </a:lnTo>
                    <a:lnTo>
                      <a:pt x="298" y="225"/>
                    </a:lnTo>
                    <a:lnTo>
                      <a:pt x="199" y="340"/>
                    </a:lnTo>
                    <a:lnTo>
                      <a:pt x="99" y="449"/>
                    </a:lnTo>
                    <a:lnTo>
                      <a:pt x="0" y="671"/>
                    </a:lnTo>
                    <a:lnTo>
                      <a:pt x="116" y="605"/>
                    </a:lnTo>
                    <a:lnTo>
                      <a:pt x="207" y="456"/>
                    </a:lnTo>
                    <a:lnTo>
                      <a:pt x="340" y="306"/>
                    </a:lnTo>
                    <a:lnTo>
                      <a:pt x="446" y="200"/>
                    </a:lnTo>
                    <a:lnTo>
                      <a:pt x="562" y="109"/>
                    </a:lnTo>
                    <a:lnTo>
                      <a:pt x="695" y="8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7" name="Freeform 25"/>
              <p:cNvSpPr/>
              <p:nvPr/>
            </p:nvSpPr>
            <p:spPr>
              <a:xfrm>
                <a:off x="862" y="41"/>
                <a:ext cx="447" cy="1365"/>
              </a:xfrm>
              <a:custGeom>
                <a:avLst/>
                <a:gdLst>
                  <a:gd name="txL" fmla="*/ 0 w 896"/>
                  <a:gd name="txT" fmla="*/ 0 h 2730"/>
                  <a:gd name="txR" fmla="*/ 896 w 896"/>
                  <a:gd name="txB" fmla="*/ 2730 h 2730"/>
                </a:gdLst>
                <a:ahLst/>
                <a:cxnLst>
                  <a:cxn ang="0">
                    <a:pos x="0" y="1"/>
                  </a:cxn>
                  <a:cxn ang="0">
                    <a:pos x="4" y="3"/>
                  </a:cxn>
                  <a:cxn ang="0">
                    <a:pos x="8" y="6"/>
                  </a:cxn>
                  <a:cxn ang="0">
                    <a:pos x="11" y="9"/>
                  </a:cxn>
                  <a:cxn ang="0">
                    <a:pos x="14" y="13"/>
                  </a:cxn>
                  <a:cxn ang="0">
                    <a:pos x="18" y="20"/>
                  </a:cxn>
                  <a:cxn ang="0">
                    <a:pos x="20" y="26"/>
                  </a:cxn>
                  <a:cxn ang="0">
                    <a:pos x="23" y="33"/>
                  </a:cxn>
                  <a:cxn ang="0">
                    <a:pos x="24" y="42"/>
                  </a:cxn>
                  <a:cxn ang="0">
                    <a:pos x="24" y="54"/>
                  </a:cxn>
                  <a:cxn ang="0">
                    <a:pos x="24" y="63"/>
                  </a:cxn>
                  <a:cxn ang="0">
                    <a:pos x="23" y="68"/>
                  </a:cxn>
                  <a:cxn ang="0">
                    <a:pos x="22" y="74"/>
                  </a:cxn>
                  <a:cxn ang="0">
                    <a:pos x="20" y="80"/>
                  </a:cxn>
                  <a:cxn ang="0">
                    <a:pos x="18" y="86"/>
                  </a:cxn>
                  <a:cxn ang="0">
                    <a:pos x="21" y="84"/>
                  </a:cxn>
                  <a:cxn ang="0">
                    <a:pos x="23" y="78"/>
                  </a:cxn>
                  <a:cxn ang="0">
                    <a:pos x="26" y="70"/>
                  </a:cxn>
                  <a:cxn ang="0">
                    <a:pos x="27" y="60"/>
                  </a:cxn>
                  <a:cxn ang="0">
                    <a:pos x="27" y="54"/>
                  </a:cxn>
                  <a:cxn ang="0">
                    <a:pos x="27" y="44"/>
                  </a:cxn>
                  <a:cxn ang="0">
                    <a:pos x="26" y="35"/>
                  </a:cxn>
                  <a:cxn ang="0">
                    <a:pos x="24" y="29"/>
                  </a:cxn>
                  <a:cxn ang="0">
                    <a:pos x="22" y="23"/>
                  </a:cxn>
                  <a:cxn ang="0">
                    <a:pos x="18" y="14"/>
                  </a:cxn>
                  <a:cxn ang="0">
                    <a:pos x="16" y="10"/>
                  </a:cxn>
                  <a:cxn ang="0">
                    <a:pos x="11" y="5"/>
                  </a:cxn>
                  <a:cxn ang="0">
                    <a:pos x="7" y="3"/>
                  </a:cxn>
                  <a:cxn ang="0">
                    <a:pos x="4" y="0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txL" t="txT" r="txR" b="txB"/>
                <a:pathLst>
                  <a:path w="896" h="2730">
                    <a:moveTo>
                      <a:pt x="0" y="8"/>
                    </a:moveTo>
                    <a:lnTo>
                      <a:pt x="158" y="91"/>
                    </a:lnTo>
                    <a:lnTo>
                      <a:pt x="274" y="175"/>
                    </a:lnTo>
                    <a:lnTo>
                      <a:pt x="365" y="257"/>
                    </a:lnTo>
                    <a:lnTo>
                      <a:pt x="473" y="397"/>
                    </a:lnTo>
                    <a:lnTo>
                      <a:pt x="589" y="614"/>
                    </a:lnTo>
                    <a:lnTo>
                      <a:pt x="664" y="813"/>
                    </a:lnTo>
                    <a:lnTo>
                      <a:pt x="747" y="1038"/>
                    </a:lnTo>
                    <a:lnTo>
                      <a:pt x="797" y="1327"/>
                    </a:lnTo>
                    <a:lnTo>
                      <a:pt x="797" y="1709"/>
                    </a:lnTo>
                    <a:lnTo>
                      <a:pt x="789" y="2007"/>
                    </a:lnTo>
                    <a:lnTo>
                      <a:pt x="764" y="2174"/>
                    </a:lnTo>
                    <a:lnTo>
                      <a:pt x="730" y="2357"/>
                    </a:lnTo>
                    <a:lnTo>
                      <a:pt x="664" y="2555"/>
                    </a:lnTo>
                    <a:lnTo>
                      <a:pt x="597" y="2730"/>
                    </a:lnTo>
                    <a:lnTo>
                      <a:pt x="673" y="2671"/>
                    </a:lnTo>
                    <a:lnTo>
                      <a:pt x="764" y="2488"/>
                    </a:lnTo>
                    <a:lnTo>
                      <a:pt x="838" y="2224"/>
                    </a:lnTo>
                    <a:lnTo>
                      <a:pt x="880" y="1925"/>
                    </a:lnTo>
                    <a:lnTo>
                      <a:pt x="896" y="1709"/>
                    </a:lnTo>
                    <a:lnTo>
                      <a:pt x="871" y="1393"/>
                    </a:lnTo>
                    <a:lnTo>
                      <a:pt x="846" y="1112"/>
                    </a:lnTo>
                    <a:lnTo>
                      <a:pt x="789" y="912"/>
                    </a:lnTo>
                    <a:lnTo>
                      <a:pt x="722" y="713"/>
                    </a:lnTo>
                    <a:lnTo>
                      <a:pt x="607" y="449"/>
                    </a:lnTo>
                    <a:lnTo>
                      <a:pt x="515" y="291"/>
                    </a:lnTo>
                    <a:lnTo>
                      <a:pt x="375" y="150"/>
                    </a:lnTo>
                    <a:lnTo>
                      <a:pt x="241" y="66"/>
                    </a:lnTo>
                    <a:lnTo>
                      <a:pt x="15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8" name="Freeform 26"/>
              <p:cNvSpPr/>
              <p:nvPr/>
            </p:nvSpPr>
            <p:spPr>
              <a:xfrm>
                <a:off x="750" y="505"/>
                <a:ext cx="1132" cy="337"/>
              </a:xfrm>
              <a:custGeom>
                <a:avLst/>
                <a:gdLst>
                  <a:gd name="txL" fmla="*/ 0 w 2262"/>
                  <a:gd name="txT" fmla="*/ 0 h 672"/>
                  <a:gd name="txR" fmla="*/ 2262 w 2262"/>
                  <a:gd name="txB" fmla="*/ 672 h 672"/>
                </a:gdLst>
                <a:ahLst/>
                <a:cxnLst>
                  <a:cxn ang="0">
                    <a:pos x="1" y="5"/>
                  </a:cxn>
                  <a:cxn ang="0">
                    <a:pos x="10" y="3"/>
                  </a:cxn>
                  <a:cxn ang="0">
                    <a:pos x="19" y="1"/>
                  </a:cxn>
                  <a:cxn ang="0">
                    <a:pos x="26" y="1"/>
                  </a:cxn>
                  <a:cxn ang="0">
                    <a:pos x="33" y="0"/>
                  </a:cxn>
                  <a:cxn ang="0">
                    <a:pos x="42" y="2"/>
                  </a:cxn>
                  <a:cxn ang="0">
                    <a:pos x="49" y="3"/>
                  </a:cxn>
                  <a:cxn ang="0">
                    <a:pos x="54" y="5"/>
                  </a:cxn>
                  <a:cxn ang="0">
                    <a:pos x="61" y="7"/>
                  </a:cxn>
                  <a:cxn ang="0">
                    <a:pos x="65" y="9"/>
                  </a:cxn>
                  <a:cxn ang="0">
                    <a:pos x="71" y="15"/>
                  </a:cxn>
                  <a:cxn ang="0">
                    <a:pos x="70" y="22"/>
                  </a:cxn>
                  <a:cxn ang="0">
                    <a:pos x="67" y="20"/>
                  </a:cxn>
                  <a:cxn ang="0">
                    <a:pos x="66" y="17"/>
                  </a:cxn>
                  <a:cxn ang="0">
                    <a:pos x="67" y="16"/>
                  </a:cxn>
                  <a:cxn ang="0">
                    <a:pos x="65" y="14"/>
                  </a:cxn>
                  <a:cxn ang="0">
                    <a:pos x="60" y="10"/>
                  </a:cxn>
                  <a:cxn ang="0">
                    <a:pos x="55" y="8"/>
                  </a:cxn>
                  <a:cxn ang="0">
                    <a:pos x="48" y="6"/>
                  </a:cxn>
                  <a:cxn ang="0">
                    <a:pos x="41" y="4"/>
                  </a:cxn>
                  <a:cxn ang="0">
                    <a:pos x="34" y="4"/>
                  </a:cxn>
                  <a:cxn ang="0">
                    <a:pos x="27" y="3"/>
                  </a:cxn>
                  <a:cxn ang="0">
                    <a:pos x="20" y="3"/>
                  </a:cxn>
                  <a:cxn ang="0">
                    <a:pos x="13" y="4"/>
                  </a:cxn>
                  <a:cxn ang="0">
                    <a:pos x="8" y="5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5"/>
                  </a:cxn>
                </a:cxnLst>
                <a:rect l="txL" t="txT" r="txR" b="txB"/>
                <a:pathLst>
                  <a:path w="2262" h="672">
                    <a:moveTo>
                      <a:pt x="32" y="134"/>
                    </a:moveTo>
                    <a:lnTo>
                      <a:pt x="315" y="68"/>
                    </a:lnTo>
                    <a:lnTo>
                      <a:pt x="597" y="26"/>
                    </a:lnTo>
                    <a:lnTo>
                      <a:pt x="819" y="17"/>
                    </a:lnTo>
                    <a:lnTo>
                      <a:pt x="1040" y="0"/>
                    </a:lnTo>
                    <a:lnTo>
                      <a:pt x="1325" y="34"/>
                    </a:lnTo>
                    <a:lnTo>
                      <a:pt x="1541" y="83"/>
                    </a:lnTo>
                    <a:lnTo>
                      <a:pt x="1714" y="134"/>
                    </a:lnTo>
                    <a:lnTo>
                      <a:pt x="1922" y="201"/>
                    </a:lnTo>
                    <a:lnTo>
                      <a:pt x="2055" y="283"/>
                    </a:lnTo>
                    <a:lnTo>
                      <a:pt x="2262" y="450"/>
                    </a:lnTo>
                    <a:lnTo>
                      <a:pt x="2237" y="672"/>
                    </a:lnTo>
                    <a:lnTo>
                      <a:pt x="2121" y="615"/>
                    </a:lnTo>
                    <a:lnTo>
                      <a:pt x="2087" y="541"/>
                    </a:lnTo>
                    <a:lnTo>
                      <a:pt x="2121" y="490"/>
                    </a:lnTo>
                    <a:lnTo>
                      <a:pt x="2062" y="416"/>
                    </a:lnTo>
                    <a:lnTo>
                      <a:pt x="1897" y="300"/>
                    </a:lnTo>
                    <a:lnTo>
                      <a:pt x="1749" y="241"/>
                    </a:lnTo>
                    <a:lnTo>
                      <a:pt x="1517" y="167"/>
                    </a:lnTo>
                    <a:lnTo>
                      <a:pt x="1285" y="117"/>
                    </a:lnTo>
                    <a:lnTo>
                      <a:pt x="1085" y="100"/>
                    </a:lnTo>
                    <a:lnTo>
                      <a:pt x="861" y="83"/>
                    </a:lnTo>
                    <a:lnTo>
                      <a:pt x="629" y="93"/>
                    </a:lnTo>
                    <a:lnTo>
                      <a:pt x="397" y="125"/>
                    </a:lnTo>
                    <a:lnTo>
                      <a:pt x="232" y="159"/>
                    </a:lnTo>
                    <a:lnTo>
                      <a:pt x="0" y="216"/>
                    </a:lnTo>
                    <a:lnTo>
                      <a:pt x="32" y="1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49" name="Freeform 27"/>
              <p:cNvSpPr/>
              <p:nvPr/>
            </p:nvSpPr>
            <p:spPr>
              <a:xfrm>
                <a:off x="966" y="805"/>
                <a:ext cx="278" cy="103"/>
              </a:xfrm>
              <a:custGeom>
                <a:avLst/>
                <a:gdLst>
                  <a:gd name="txL" fmla="*/ 0 w 555"/>
                  <a:gd name="txT" fmla="*/ 0 h 207"/>
                  <a:gd name="txR" fmla="*/ 555 w 555"/>
                  <a:gd name="txB" fmla="*/ 207 h 207"/>
                </a:gdLst>
                <a:ahLst/>
                <a:cxnLst>
                  <a:cxn ang="0">
                    <a:pos x="0" y="4"/>
                  </a:cxn>
                  <a:cxn ang="0">
                    <a:pos x="6" y="2"/>
                  </a:cxn>
                  <a:cxn ang="0">
                    <a:pos x="11" y="0"/>
                  </a:cxn>
                  <a:cxn ang="0">
                    <a:pos x="18" y="0"/>
                  </a:cxn>
                  <a:cxn ang="0">
                    <a:pos x="17" y="2"/>
                  </a:cxn>
                  <a:cxn ang="0">
                    <a:pos x="12" y="2"/>
                  </a:cxn>
                  <a:cxn ang="0">
                    <a:pos x="7" y="3"/>
                  </a:cxn>
                  <a:cxn ang="0">
                    <a:pos x="4" y="5"/>
                  </a:cxn>
                  <a:cxn ang="0">
                    <a:pos x="1" y="6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txL" t="txT" r="txR" b="txB"/>
                <a:pathLst>
                  <a:path w="555" h="207">
                    <a:moveTo>
                      <a:pt x="0" y="133"/>
                    </a:moveTo>
                    <a:lnTo>
                      <a:pt x="183" y="67"/>
                    </a:lnTo>
                    <a:lnTo>
                      <a:pt x="323" y="17"/>
                    </a:lnTo>
                    <a:lnTo>
                      <a:pt x="555" y="0"/>
                    </a:lnTo>
                    <a:lnTo>
                      <a:pt x="521" y="67"/>
                    </a:lnTo>
                    <a:lnTo>
                      <a:pt x="363" y="67"/>
                    </a:lnTo>
                    <a:lnTo>
                      <a:pt x="223" y="116"/>
                    </a:lnTo>
                    <a:lnTo>
                      <a:pt x="124" y="166"/>
                    </a:lnTo>
                    <a:lnTo>
                      <a:pt x="25" y="207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0" name="Freeform 28"/>
              <p:cNvSpPr/>
              <p:nvPr/>
            </p:nvSpPr>
            <p:spPr>
              <a:xfrm>
                <a:off x="1156" y="1037"/>
                <a:ext cx="543" cy="415"/>
              </a:xfrm>
              <a:custGeom>
                <a:avLst/>
                <a:gdLst>
                  <a:gd name="txL" fmla="*/ 0 w 1086"/>
                  <a:gd name="txT" fmla="*/ 0 h 829"/>
                  <a:gd name="txR" fmla="*/ 1086 w 1086"/>
                  <a:gd name="txB" fmla="*/ 829 h 829"/>
                </a:gdLst>
                <a:ahLst/>
                <a:cxnLst>
                  <a:cxn ang="0">
                    <a:pos x="0" y="1"/>
                  </a:cxn>
                  <a:cxn ang="0">
                    <a:pos x="8" y="0"/>
                  </a:cxn>
                  <a:cxn ang="0">
                    <a:pos x="17" y="1"/>
                  </a:cxn>
                  <a:cxn ang="0">
                    <a:pos x="22" y="3"/>
                  </a:cxn>
                  <a:cxn ang="0">
                    <a:pos x="26" y="5"/>
                  </a:cxn>
                  <a:cxn ang="0">
                    <a:pos x="29" y="7"/>
                  </a:cxn>
                  <a:cxn ang="0">
                    <a:pos x="32" y="10"/>
                  </a:cxn>
                  <a:cxn ang="0">
                    <a:pos x="33" y="13"/>
                  </a:cxn>
                  <a:cxn ang="0">
                    <a:pos x="34" y="20"/>
                  </a:cxn>
                  <a:cxn ang="0">
                    <a:pos x="26" y="26"/>
                  </a:cxn>
                  <a:cxn ang="0">
                    <a:pos x="29" y="21"/>
                  </a:cxn>
                  <a:cxn ang="0">
                    <a:pos x="30" y="17"/>
                  </a:cxn>
                  <a:cxn ang="0">
                    <a:pos x="30" y="12"/>
                  </a:cxn>
                  <a:cxn ang="0">
                    <a:pos x="27" y="9"/>
                  </a:cxn>
                  <a:cxn ang="0">
                    <a:pos x="24" y="7"/>
                  </a:cxn>
                  <a:cxn ang="0">
                    <a:pos x="20" y="5"/>
                  </a:cxn>
                  <a:cxn ang="0">
                    <a:pos x="15" y="4"/>
                  </a:cxn>
                  <a:cxn ang="0">
                    <a:pos x="10" y="3"/>
                  </a:cxn>
                  <a:cxn ang="0">
                    <a:pos x="4" y="3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0" y="1"/>
                  </a:cxn>
                </a:cxnLst>
                <a:rect l="txL" t="txT" r="txR" b="txB"/>
                <a:pathLst>
                  <a:path w="1086" h="829">
                    <a:moveTo>
                      <a:pt x="0" y="32"/>
                    </a:moveTo>
                    <a:lnTo>
                      <a:pt x="232" y="0"/>
                    </a:lnTo>
                    <a:lnTo>
                      <a:pt x="514" y="25"/>
                    </a:lnTo>
                    <a:lnTo>
                      <a:pt x="681" y="65"/>
                    </a:lnTo>
                    <a:lnTo>
                      <a:pt x="822" y="131"/>
                    </a:lnTo>
                    <a:lnTo>
                      <a:pt x="928" y="222"/>
                    </a:lnTo>
                    <a:lnTo>
                      <a:pt x="1004" y="298"/>
                    </a:lnTo>
                    <a:lnTo>
                      <a:pt x="1054" y="397"/>
                    </a:lnTo>
                    <a:lnTo>
                      <a:pt x="1086" y="629"/>
                    </a:lnTo>
                    <a:lnTo>
                      <a:pt x="837" y="829"/>
                    </a:lnTo>
                    <a:lnTo>
                      <a:pt x="913" y="663"/>
                    </a:lnTo>
                    <a:lnTo>
                      <a:pt x="945" y="523"/>
                    </a:lnTo>
                    <a:lnTo>
                      <a:pt x="938" y="373"/>
                    </a:lnTo>
                    <a:lnTo>
                      <a:pt x="862" y="264"/>
                    </a:lnTo>
                    <a:lnTo>
                      <a:pt x="755" y="198"/>
                    </a:lnTo>
                    <a:lnTo>
                      <a:pt x="622" y="141"/>
                    </a:lnTo>
                    <a:lnTo>
                      <a:pt x="481" y="116"/>
                    </a:lnTo>
                    <a:lnTo>
                      <a:pt x="316" y="82"/>
                    </a:lnTo>
                    <a:lnTo>
                      <a:pt x="109" y="74"/>
                    </a:lnTo>
                    <a:lnTo>
                      <a:pt x="8" y="91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1" name="Freeform 29"/>
              <p:cNvSpPr/>
              <p:nvPr/>
            </p:nvSpPr>
            <p:spPr>
              <a:xfrm>
                <a:off x="1235" y="822"/>
                <a:ext cx="228" cy="431"/>
              </a:xfrm>
              <a:custGeom>
                <a:avLst/>
                <a:gdLst>
                  <a:gd name="txL" fmla="*/ 0 w 457"/>
                  <a:gd name="txT" fmla="*/ 0 h 862"/>
                  <a:gd name="txR" fmla="*/ 457 w 457"/>
                  <a:gd name="txB" fmla="*/ 862 h 862"/>
                </a:gdLst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12" y="2"/>
                  </a:cxn>
                  <a:cxn ang="0">
                    <a:pos x="14" y="4"/>
                  </a:cxn>
                  <a:cxn ang="0">
                    <a:pos x="13" y="10"/>
                  </a:cxn>
                  <a:cxn ang="0">
                    <a:pos x="12" y="16"/>
                  </a:cxn>
                  <a:cxn ang="0">
                    <a:pos x="11" y="22"/>
                  </a:cxn>
                  <a:cxn ang="0">
                    <a:pos x="11" y="26"/>
                  </a:cxn>
                  <a:cxn ang="0">
                    <a:pos x="7" y="27"/>
                  </a:cxn>
                  <a:cxn ang="0">
                    <a:pos x="0" y="27"/>
                  </a:cxn>
                  <a:cxn ang="0">
                    <a:pos x="0" y="26"/>
                  </a:cxn>
                  <a:cxn ang="0">
                    <a:pos x="3" y="26"/>
                  </a:cxn>
                  <a:cxn ang="0">
                    <a:pos x="7" y="25"/>
                  </a:cxn>
                  <a:cxn ang="0">
                    <a:pos x="9" y="23"/>
                  </a:cxn>
                  <a:cxn ang="0">
                    <a:pos x="10" y="17"/>
                  </a:cxn>
                  <a:cxn ang="0">
                    <a:pos x="11" y="9"/>
                  </a:cxn>
                  <a:cxn ang="0">
                    <a:pos x="11" y="5"/>
                  </a:cxn>
                  <a:cxn ang="0">
                    <a:pos x="9" y="4"/>
                  </a:cxn>
                  <a:cxn ang="0">
                    <a:pos x="6" y="3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txL" t="txT" r="txR" b="txB"/>
                <a:pathLst>
                  <a:path w="457" h="862">
                    <a:moveTo>
                      <a:pt x="225" y="0"/>
                    </a:moveTo>
                    <a:lnTo>
                      <a:pt x="274" y="49"/>
                    </a:lnTo>
                    <a:lnTo>
                      <a:pt x="407" y="57"/>
                    </a:lnTo>
                    <a:lnTo>
                      <a:pt x="457" y="115"/>
                    </a:lnTo>
                    <a:lnTo>
                      <a:pt x="439" y="298"/>
                    </a:lnTo>
                    <a:lnTo>
                      <a:pt x="407" y="505"/>
                    </a:lnTo>
                    <a:lnTo>
                      <a:pt x="380" y="695"/>
                    </a:lnTo>
                    <a:lnTo>
                      <a:pt x="356" y="811"/>
                    </a:lnTo>
                    <a:lnTo>
                      <a:pt x="240" y="862"/>
                    </a:lnTo>
                    <a:lnTo>
                      <a:pt x="0" y="862"/>
                    </a:lnTo>
                    <a:lnTo>
                      <a:pt x="17" y="811"/>
                    </a:lnTo>
                    <a:lnTo>
                      <a:pt x="116" y="821"/>
                    </a:lnTo>
                    <a:lnTo>
                      <a:pt x="240" y="779"/>
                    </a:lnTo>
                    <a:lnTo>
                      <a:pt x="306" y="705"/>
                    </a:lnTo>
                    <a:lnTo>
                      <a:pt x="323" y="522"/>
                    </a:lnTo>
                    <a:lnTo>
                      <a:pt x="365" y="264"/>
                    </a:lnTo>
                    <a:lnTo>
                      <a:pt x="356" y="140"/>
                    </a:lnTo>
                    <a:lnTo>
                      <a:pt x="291" y="115"/>
                    </a:lnTo>
                    <a:lnTo>
                      <a:pt x="215" y="91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2" name="Freeform 30"/>
              <p:cNvSpPr/>
              <p:nvPr/>
            </p:nvSpPr>
            <p:spPr>
              <a:xfrm>
                <a:off x="949" y="1261"/>
                <a:ext cx="240" cy="286"/>
              </a:xfrm>
              <a:custGeom>
                <a:avLst/>
                <a:gdLst>
                  <a:gd name="txL" fmla="*/ 0 w 481"/>
                  <a:gd name="txT" fmla="*/ 0 h 572"/>
                  <a:gd name="txR" fmla="*/ 481 w 481"/>
                  <a:gd name="txB" fmla="*/ 572 h 572"/>
                </a:gdLst>
                <a:ahLst/>
                <a:cxnLst>
                  <a:cxn ang="0">
                    <a:pos x="0" y="13"/>
                  </a:cxn>
                  <a:cxn ang="0">
                    <a:pos x="0" y="17"/>
                  </a:cxn>
                  <a:cxn ang="0">
                    <a:pos x="1" y="18"/>
                  </a:cxn>
                  <a:cxn ang="0">
                    <a:pos x="5" y="16"/>
                  </a:cxn>
                  <a:cxn ang="0">
                    <a:pos x="9" y="13"/>
                  </a:cxn>
                  <a:cxn ang="0">
                    <a:pos x="11" y="11"/>
                  </a:cxn>
                  <a:cxn ang="0">
                    <a:pos x="10" y="8"/>
                  </a:cxn>
                  <a:cxn ang="0">
                    <a:pos x="12" y="5"/>
                  </a:cxn>
                  <a:cxn ang="0">
                    <a:pos x="15" y="3"/>
                  </a:cxn>
                  <a:cxn ang="0">
                    <a:pos x="13" y="0"/>
                  </a:cxn>
                  <a:cxn ang="0">
                    <a:pos x="11" y="3"/>
                  </a:cxn>
                  <a:cxn ang="0">
                    <a:pos x="9" y="5"/>
                  </a:cxn>
                  <a:cxn ang="0">
                    <a:pos x="8" y="8"/>
                  </a:cxn>
                  <a:cxn ang="0">
                    <a:pos x="8" y="10"/>
                  </a:cxn>
                  <a:cxn ang="0">
                    <a:pos x="7" y="12"/>
                  </a:cxn>
                  <a:cxn ang="0">
                    <a:pos x="4" y="14"/>
                  </a:cxn>
                  <a:cxn ang="0">
                    <a:pos x="2" y="15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3"/>
                  </a:cxn>
                </a:cxnLst>
                <a:rect l="txL" t="txT" r="txR" b="txB"/>
                <a:pathLst>
                  <a:path w="481" h="572">
                    <a:moveTo>
                      <a:pt x="0" y="399"/>
                    </a:moveTo>
                    <a:lnTo>
                      <a:pt x="8" y="540"/>
                    </a:lnTo>
                    <a:lnTo>
                      <a:pt x="59" y="572"/>
                    </a:lnTo>
                    <a:lnTo>
                      <a:pt x="165" y="498"/>
                    </a:lnTo>
                    <a:lnTo>
                      <a:pt x="298" y="416"/>
                    </a:lnTo>
                    <a:lnTo>
                      <a:pt x="357" y="332"/>
                    </a:lnTo>
                    <a:lnTo>
                      <a:pt x="348" y="249"/>
                    </a:lnTo>
                    <a:lnTo>
                      <a:pt x="397" y="157"/>
                    </a:lnTo>
                    <a:lnTo>
                      <a:pt x="481" y="66"/>
                    </a:lnTo>
                    <a:lnTo>
                      <a:pt x="432" y="0"/>
                    </a:lnTo>
                    <a:lnTo>
                      <a:pt x="357" y="83"/>
                    </a:lnTo>
                    <a:lnTo>
                      <a:pt x="298" y="150"/>
                    </a:lnTo>
                    <a:lnTo>
                      <a:pt x="266" y="232"/>
                    </a:lnTo>
                    <a:lnTo>
                      <a:pt x="257" y="325"/>
                    </a:lnTo>
                    <a:lnTo>
                      <a:pt x="224" y="382"/>
                    </a:lnTo>
                    <a:lnTo>
                      <a:pt x="141" y="441"/>
                    </a:lnTo>
                    <a:lnTo>
                      <a:pt x="91" y="482"/>
                    </a:lnTo>
                    <a:lnTo>
                      <a:pt x="49" y="374"/>
                    </a:lnTo>
                    <a:lnTo>
                      <a:pt x="0" y="39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3" name="Freeform 31"/>
              <p:cNvSpPr/>
              <p:nvPr/>
            </p:nvSpPr>
            <p:spPr>
              <a:xfrm>
                <a:off x="688" y="149"/>
                <a:ext cx="1132" cy="938"/>
              </a:xfrm>
              <a:custGeom>
                <a:avLst/>
                <a:gdLst>
                  <a:gd name="txL" fmla="*/ 0 w 2264"/>
                  <a:gd name="txT" fmla="*/ 0 h 1876"/>
                  <a:gd name="txR" fmla="*/ 2264 w 2264"/>
                  <a:gd name="txB" fmla="*/ 1876 h 1876"/>
                </a:gdLst>
                <a:ahLst/>
                <a:cxnLst>
                  <a:cxn ang="0">
                    <a:pos x="56" y="7"/>
                  </a:cxn>
                  <a:cxn ang="0">
                    <a:pos x="59" y="13"/>
                  </a:cxn>
                  <a:cxn ang="0">
                    <a:pos x="61" y="17"/>
                  </a:cxn>
                  <a:cxn ang="0">
                    <a:pos x="64" y="22"/>
                  </a:cxn>
                  <a:cxn ang="0">
                    <a:pos x="66" y="25"/>
                  </a:cxn>
                  <a:cxn ang="0">
                    <a:pos x="71" y="24"/>
                  </a:cxn>
                  <a:cxn ang="0">
                    <a:pos x="71" y="26"/>
                  </a:cxn>
                  <a:cxn ang="0">
                    <a:pos x="67" y="27"/>
                  </a:cxn>
                  <a:cxn ang="0">
                    <a:pos x="68" y="33"/>
                  </a:cxn>
                  <a:cxn ang="0">
                    <a:pos x="68" y="40"/>
                  </a:cxn>
                  <a:cxn ang="0">
                    <a:pos x="68" y="47"/>
                  </a:cxn>
                  <a:cxn ang="0">
                    <a:pos x="67" y="52"/>
                  </a:cxn>
                  <a:cxn ang="0">
                    <a:pos x="64" y="59"/>
                  </a:cxn>
                  <a:cxn ang="0">
                    <a:pos x="64" y="56"/>
                  </a:cxn>
                  <a:cxn ang="0">
                    <a:pos x="65" y="47"/>
                  </a:cxn>
                  <a:cxn ang="0">
                    <a:pos x="66" y="40"/>
                  </a:cxn>
                  <a:cxn ang="0">
                    <a:pos x="66" y="34"/>
                  </a:cxn>
                  <a:cxn ang="0">
                    <a:pos x="64" y="28"/>
                  </a:cxn>
                  <a:cxn ang="0">
                    <a:pos x="63" y="24"/>
                  </a:cxn>
                  <a:cxn ang="0">
                    <a:pos x="61" y="20"/>
                  </a:cxn>
                  <a:cxn ang="0">
                    <a:pos x="58" y="16"/>
                  </a:cxn>
                  <a:cxn ang="0">
                    <a:pos x="55" y="19"/>
                  </a:cxn>
                  <a:cxn ang="0">
                    <a:pos x="58" y="22"/>
                  </a:cxn>
                  <a:cxn ang="0">
                    <a:pos x="60" y="23"/>
                  </a:cxn>
                  <a:cxn ang="0">
                    <a:pos x="60" y="25"/>
                  </a:cxn>
                  <a:cxn ang="0">
                    <a:pos x="58" y="25"/>
                  </a:cxn>
                  <a:cxn ang="0">
                    <a:pos x="54" y="22"/>
                  </a:cxn>
                  <a:cxn ang="0">
                    <a:pos x="52" y="20"/>
                  </a:cxn>
                  <a:cxn ang="0">
                    <a:pos x="54" y="17"/>
                  </a:cxn>
                  <a:cxn ang="0">
                    <a:pos x="56" y="14"/>
                  </a:cxn>
                  <a:cxn ang="0">
                    <a:pos x="54" y="10"/>
                  </a:cxn>
                  <a:cxn ang="0">
                    <a:pos x="52" y="8"/>
                  </a:cxn>
                  <a:cxn ang="0">
                    <a:pos x="47" y="6"/>
                  </a:cxn>
                  <a:cxn ang="0">
                    <a:pos x="39" y="4"/>
                  </a:cxn>
                  <a:cxn ang="0">
                    <a:pos x="26" y="3"/>
                  </a:cxn>
                  <a:cxn ang="0">
                    <a:pos x="14" y="3"/>
                  </a:cxn>
                  <a:cxn ang="0">
                    <a:pos x="5" y="4"/>
                  </a:cxn>
                  <a:cxn ang="0">
                    <a:pos x="2" y="5"/>
                  </a:cxn>
                  <a:cxn ang="0">
                    <a:pos x="0" y="4"/>
                  </a:cxn>
                  <a:cxn ang="0">
                    <a:pos x="5" y="3"/>
                  </a:cxn>
                  <a:cxn ang="0">
                    <a:pos x="15" y="1"/>
                  </a:cxn>
                  <a:cxn ang="0">
                    <a:pos x="24" y="0"/>
                  </a:cxn>
                  <a:cxn ang="0">
                    <a:pos x="35" y="1"/>
                  </a:cxn>
                  <a:cxn ang="0">
                    <a:pos x="44" y="3"/>
                  </a:cxn>
                  <a:cxn ang="0">
                    <a:pos x="54" y="4"/>
                  </a:cxn>
                  <a:cxn ang="0">
                    <a:pos x="56" y="7"/>
                  </a:cxn>
                  <a:cxn ang="0">
                    <a:pos x="56" y="7"/>
                  </a:cxn>
                </a:cxnLst>
                <a:rect l="txL" t="txT" r="txR" b="txB"/>
                <a:pathLst>
                  <a:path w="2264" h="1876">
                    <a:moveTo>
                      <a:pt x="1783" y="224"/>
                    </a:moveTo>
                    <a:lnTo>
                      <a:pt x="1865" y="391"/>
                    </a:lnTo>
                    <a:lnTo>
                      <a:pt x="1956" y="532"/>
                    </a:lnTo>
                    <a:lnTo>
                      <a:pt x="2048" y="680"/>
                    </a:lnTo>
                    <a:lnTo>
                      <a:pt x="2082" y="781"/>
                    </a:lnTo>
                    <a:lnTo>
                      <a:pt x="2247" y="747"/>
                    </a:lnTo>
                    <a:lnTo>
                      <a:pt x="2264" y="813"/>
                    </a:lnTo>
                    <a:lnTo>
                      <a:pt x="2124" y="855"/>
                    </a:lnTo>
                    <a:lnTo>
                      <a:pt x="2148" y="1030"/>
                    </a:lnTo>
                    <a:lnTo>
                      <a:pt x="2164" y="1269"/>
                    </a:lnTo>
                    <a:lnTo>
                      <a:pt x="2148" y="1494"/>
                    </a:lnTo>
                    <a:lnTo>
                      <a:pt x="2114" y="1644"/>
                    </a:lnTo>
                    <a:lnTo>
                      <a:pt x="2023" y="1876"/>
                    </a:lnTo>
                    <a:lnTo>
                      <a:pt x="2023" y="1777"/>
                    </a:lnTo>
                    <a:lnTo>
                      <a:pt x="2072" y="1494"/>
                    </a:lnTo>
                    <a:lnTo>
                      <a:pt x="2082" y="1262"/>
                    </a:lnTo>
                    <a:lnTo>
                      <a:pt x="2090" y="1079"/>
                    </a:lnTo>
                    <a:lnTo>
                      <a:pt x="2040" y="887"/>
                    </a:lnTo>
                    <a:lnTo>
                      <a:pt x="1998" y="739"/>
                    </a:lnTo>
                    <a:lnTo>
                      <a:pt x="1932" y="614"/>
                    </a:lnTo>
                    <a:lnTo>
                      <a:pt x="1840" y="498"/>
                    </a:lnTo>
                    <a:lnTo>
                      <a:pt x="1759" y="598"/>
                    </a:lnTo>
                    <a:lnTo>
                      <a:pt x="1840" y="680"/>
                    </a:lnTo>
                    <a:lnTo>
                      <a:pt x="1917" y="730"/>
                    </a:lnTo>
                    <a:lnTo>
                      <a:pt x="1907" y="781"/>
                    </a:lnTo>
                    <a:lnTo>
                      <a:pt x="1833" y="771"/>
                    </a:lnTo>
                    <a:lnTo>
                      <a:pt x="1717" y="680"/>
                    </a:lnTo>
                    <a:lnTo>
                      <a:pt x="1650" y="614"/>
                    </a:lnTo>
                    <a:lnTo>
                      <a:pt x="1717" y="522"/>
                    </a:lnTo>
                    <a:lnTo>
                      <a:pt x="1783" y="431"/>
                    </a:lnTo>
                    <a:lnTo>
                      <a:pt x="1734" y="315"/>
                    </a:lnTo>
                    <a:lnTo>
                      <a:pt x="1667" y="249"/>
                    </a:lnTo>
                    <a:lnTo>
                      <a:pt x="1502" y="167"/>
                    </a:lnTo>
                    <a:lnTo>
                      <a:pt x="1236" y="100"/>
                    </a:lnTo>
                    <a:lnTo>
                      <a:pt x="821" y="76"/>
                    </a:lnTo>
                    <a:lnTo>
                      <a:pt x="424" y="83"/>
                    </a:lnTo>
                    <a:lnTo>
                      <a:pt x="158" y="125"/>
                    </a:lnTo>
                    <a:lnTo>
                      <a:pt x="51" y="150"/>
                    </a:lnTo>
                    <a:lnTo>
                      <a:pt x="0" y="116"/>
                    </a:lnTo>
                    <a:lnTo>
                      <a:pt x="150" y="76"/>
                    </a:lnTo>
                    <a:lnTo>
                      <a:pt x="481" y="24"/>
                    </a:lnTo>
                    <a:lnTo>
                      <a:pt x="747" y="0"/>
                    </a:lnTo>
                    <a:lnTo>
                      <a:pt x="1120" y="17"/>
                    </a:lnTo>
                    <a:lnTo>
                      <a:pt x="1401" y="66"/>
                    </a:lnTo>
                    <a:lnTo>
                      <a:pt x="1707" y="116"/>
                    </a:lnTo>
                    <a:lnTo>
                      <a:pt x="1783" y="2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4" name="Freeform 32"/>
              <p:cNvSpPr/>
              <p:nvPr/>
            </p:nvSpPr>
            <p:spPr>
              <a:xfrm>
                <a:off x="634" y="822"/>
                <a:ext cx="324" cy="593"/>
              </a:xfrm>
              <a:custGeom>
                <a:avLst/>
                <a:gdLst>
                  <a:gd name="txL" fmla="*/ 0 w 646"/>
                  <a:gd name="txT" fmla="*/ 0 h 1186"/>
                  <a:gd name="txR" fmla="*/ 646 w 646"/>
                  <a:gd name="txB" fmla="*/ 1186 h 1186"/>
                </a:gdLst>
                <a:ahLst/>
                <a:cxnLst>
                  <a:cxn ang="0">
                    <a:pos x="0" y="2"/>
                  </a:cxn>
                  <a:cxn ang="0">
                    <a:pos x="10" y="5"/>
                  </a:cxn>
                  <a:cxn ang="0">
                    <a:pos x="13" y="7"/>
                  </a:cxn>
                  <a:cxn ang="0">
                    <a:pos x="11" y="11"/>
                  </a:cxn>
                  <a:cxn ang="0">
                    <a:pos x="8" y="18"/>
                  </a:cxn>
                  <a:cxn ang="0">
                    <a:pos x="8" y="20"/>
                  </a:cxn>
                  <a:cxn ang="0">
                    <a:pos x="10" y="22"/>
                  </a:cxn>
                  <a:cxn ang="0">
                    <a:pos x="15" y="25"/>
                  </a:cxn>
                  <a:cxn ang="0">
                    <a:pos x="18" y="26"/>
                  </a:cxn>
                  <a:cxn ang="0">
                    <a:pos x="18" y="34"/>
                  </a:cxn>
                  <a:cxn ang="0">
                    <a:pos x="19" y="37"/>
                  </a:cxn>
                  <a:cxn ang="0">
                    <a:pos x="20" y="35"/>
                  </a:cxn>
                  <a:cxn ang="0">
                    <a:pos x="20" y="30"/>
                  </a:cxn>
                  <a:cxn ang="0">
                    <a:pos x="21" y="27"/>
                  </a:cxn>
                  <a:cxn ang="0">
                    <a:pos x="20" y="25"/>
                  </a:cxn>
                  <a:cxn ang="0">
                    <a:pos x="17" y="23"/>
                  </a:cxn>
                  <a:cxn ang="0">
                    <a:pos x="14" y="21"/>
                  </a:cxn>
                  <a:cxn ang="0">
                    <a:pos x="11" y="19"/>
                  </a:cxn>
                  <a:cxn ang="0">
                    <a:pos x="12" y="12"/>
                  </a:cxn>
                  <a:cxn ang="0">
                    <a:pos x="16" y="9"/>
                  </a:cxn>
                  <a:cxn ang="0">
                    <a:pos x="15" y="6"/>
                  </a:cxn>
                  <a:cxn ang="0">
                    <a:pos x="10" y="3"/>
                  </a:cxn>
                  <a:cxn ang="0">
                    <a:pos x="5" y="1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txL" t="txT" r="txR" b="txB"/>
                <a:pathLst>
                  <a:path w="646" h="1186">
                    <a:moveTo>
                      <a:pt x="0" y="64"/>
                    </a:moveTo>
                    <a:lnTo>
                      <a:pt x="298" y="165"/>
                    </a:lnTo>
                    <a:lnTo>
                      <a:pt x="405" y="207"/>
                    </a:lnTo>
                    <a:lnTo>
                      <a:pt x="330" y="347"/>
                    </a:lnTo>
                    <a:lnTo>
                      <a:pt x="256" y="555"/>
                    </a:lnTo>
                    <a:lnTo>
                      <a:pt x="239" y="638"/>
                    </a:lnTo>
                    <a:lnTo>
                      <a:pt x="306" y="695"/>
                    </a:lnTo>
                    <a:lnTo>
                      <a:pt x="464" y="779"/>
                    </a:lnTo>
                    <a:lnTo>
                      <a:pt x="562" y="828"/>
                    </a:lnTo>
                    <a:lnTo>
                      <a:pt x="555" y="1077"/>
                    </a:lnTo>
                    <a:lnTo>
                      <a:pt x="604" y="1186"/>
                    </a:lnTo>
                    <a:lnTo>
                      <a:pt x="629" y="1094"/>
                    </a:lnTo>
                    <a:lnTo>
                      <a:pt x="621" y="954"/>
                    </a:lnTo>
                    <a:lnTo>
                      <a:pt x="646" y="870"/>
                    </a:lnTo>
                    <a:lnTo>
                      <a:pt x="629" y="779"/>
                    </a:lnTo>
                    <a:lnTo>
                      <a:pt x="521" y="729"/>
                    </a:lnTo>
                    <a:lnTo>
                      <a:pt x="429" y="663"/>
                    </a:lnTo>
                    <a:lnTo>
                      <a:pt x="323" y="613"/>
                    </a:lnTo>
                    <a:lnTo>
                      <a:pt x="380" y="380"/>
                    </a:lnTo>
                    <a:lnTo>
                      <a:pt x="481" y="264"/>
                    </a:lnTo>
                    <a:lnTo>
                      <a:pt x="454" y="172"/>
                    </a:lnTo>
                    <a:lnTo>
                      <a:pt x="306" y="91"/>
                    </a:lnTo>
                    <a:lnTo>
                      <a:pt x="148" y="32"/>
                    </a:lnTo>
                    <a:lnTo>
                      <a:pt x="66" y="0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5" name="Freeform 33"/>
              <p:cNvSpPr/>
              <p:nvPr/>
            </p:nvSpPr>
            <p:spPr>
              <a:xfrm>
                <a:off x="431" y="701"/>
                <a:ext cx="182" cy="162"/>
              </a:xfrm>
              <a:custGeom>
                <a:avLst/>
                <a:gdLst>
                  <a:gd name="txL" fmla="*/ 0 w 365"/>
                  <a:gd name="txT" fmla="*/ 0 h 323"/>
                  <a:gd name="txR" fmla="*/ 365 w 365"/>
                  <a:gd name="txB" fmla="*/ 323 h 323"/>
                </a:gdLst>
                <a:ahLst/>
                <a:cxnLst>
                  <a:cxn ang="0">
                    <a:pos x="11" y="7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0" y="4"/>
                  </a:cxn>
                  <a:cxn ang="0">
                    <a:pos x="0" y="5"/>
                  </a:cxn>
                  <a:cxn ang="0">
                    <a:pos x="2" y="8"/>
                  </a:cxn>
                  <a:cxn ang="0">
                    <a:pos x="4" y="11"/>
                  </a:cxn>
                  <a:cxn ang="0">
                    <a:pos x="7" y="10"/>
                  </a:cxn>
                  <a:cxn ang="0">
                    <a:pos x="6" y="8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8" y="5"/>
                  </a:cxn>
                  <a:cxn ang="0">
                    <a:pos x="9" y="8"/>
                  </a:cxn>
                  <a:cxn ang="0">
                    <a:pos x="11" y="9"/>
                  </a:cxn>
                  <a:cxn ang="0">
                    <a:pos x="11" y="7"/>
                  </a:cxn>
                  <a:cxn ang="0">
                    <a:pos x="11" y="7"/>
                  </a:cxn>
                </a:cxnLst>
                <a:rect l="txL" t="txT" r="txR" b="txB"/>
                <a:pathLst>
                  <a:path w="365" h="323">
                    <a:moveTo>
                      <a:pt x="365" y="215"/>
                    </a:moveTo>
                    <a:lnTo>
                      <a:pt x="340" y="133"/>
                    </a:lnTo>
                    <a:lnTo>
                      <a:pt x="291" y="42"/>
                    </a:lnTo>
                    <a:lnTo>
                      <a:pt x="232" y="0"/>
                    </a:lnTo>
                    <a:lnTo>
                      <a:pt x="125" y="25"/>
                    </a:lnTo>
                    <a:lnTo>
                      <a:pt x="91" y="124"/>
                    </a:lnTo>
                    <a:lnTo>
                      <a:pt x="59" y="91"/>
                    </a:lnTo>
                    <a:lnTo>
                      <a:pt x="0" y="99"/>
                    </a:lnTo>
                    <a:lnTo>
                      <a:pt x="0" y="141"/>
                    </a:lnTo>
                    <a:lnTo>
                      <a:pt x="83" y="249"/>
                    </a:lnTo>
                    <a:lnTo>
                      <a:pt x="158" y="323"/>
                    </a:lnTo>
                    <a:lnTo>
                      <a:pt x="224" y="306"/>
                    </a:lnTo>
                    <a:lnTo>
                      <a:pt x="199" y="242"/>
                    </a:lnTo>
                    <a:lnTo>
                      <a:pt x="175" y="158"/>
                    </a:lnTo>
                    <a:lnTo>
                      <a:pt x="165" y="91"/>
                    </a:lnTo>
                    <a:lnTo>
                      <a:pt x="215" y="74"/>
                    </a:lnTo>
                    <a:lnTo>
                      <a:pt x="256" y="150"/>
                    </a:lnTo>
                    <a:lnTo>
                      <a:pt x="315" y="232"/>
                    </a:lnTo>
                    <a:lnTo>
                      <a:pt x="357" y="257"/>
                    </a:lnTo>
                    <a:lnTo>
                      <a:pt x="365" y="2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6" name="Freeform 34"/>
              <p:cNvSpPr/>
              <p:nvPr/>
            </p:nvSpPr>
            <p:spPr>
              <a:xfrm>
                <a:off x="377" y="257"/>
                <a:ext cx="224" cy="460"/>
              </a:xfrm>
              <a:custGeom>
                <a:avLst/>
                <a:gdLst>
                  <a:gd name="txL" fmla="*/ 0 w 449"/>
                  <a:gd name="txT" fmla="*/ 0 h 920"/>
                  <a:gd name="txR" fmla="*/ 449 w 449"/>
                  <a:gd name="txB" fmla="*/ 920 h 920"/>
                </a:gdLst>
                <a:ahLst/>
                <a:cxnLst>
                  <a:cxn ang="0">
                    <a:pos x="14" y="2"/>
                  </a:cxn>
                  <a:cxn ang="0">
                    <a:pos x="10" y="6"/>
                  </a:cxn>
                  <a:cxn ang="0">
                    <a:pos x="6" y="9"/>
                  </a:cxn>
                  <a:cxn ang="0">
                    <a:pos x="3" y="14"/>
                  </a:cxn>
                  <a:cxn ang="0">
                    <a:pos x="4" y="15"/>
                  </a:cxn>
                  <a:cxn ang="0">
                    <a:pos x="4" y="18"/>
                  </a:cxn>
                  <a:cxn ang="0">
                    <a:pos x="3" y="20"/>
                  </a:cxn>
                  <a:cxn ang="0">
                    <a:pos x="3" y="24"/>
                  </a:cxn>
                  <a:cxn ang="0">
                    <a:pos x="3" y="29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1" y="18"/>
                  </a:cxn>
                  <a:cxn ang="0">
                    <a:pos x="1" y="16"/>
                  </a:cxn>
                  <a:cxn ang="0">
                    <a:pos x="0" y="14"/>
                  </a:cxn>
                  <a:cxn ang="0">
                    <a:pos x="1" y="12"/>
                  </a:cxn>
                  <a:cxn ang="0">
                    <a:pos x="4" y="9"/>
                  </a:cxn>
                  <a:cxn ang="0">
                    <a:pos x="8" y="5"/>
                  </a:cxn>
                  <a:cxn ang="0">
                    <a:pos x="13" y="0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txL" t="txT" r="txR" b="txB"/>
                <a:pathLst>
                  <a:path w="449" h="920">
                    <a:moveTo>
                      <a:pt x="449" y="50"/>
                    </a:moveTo>
                    <a:lnTo>
                      <a:pt x="333" y="175"/>
                    </a:lnTo>
                    <a:lnTo>
                      <a:pt x="217" y="267"/>
                    </a:lnTo>
                    <a:lnTo>
                      <a:pt x="109" y="422"/>
                    </a:lnTo>
                    <a:lnTo>
                      <a:pt x="143" y="464"/>
                    </a:lnTo>
                    <a:lnTo>
                      <a:pt x="143" y="555"/>
                    </a:lnTo>
                    <a:lnTo>
                      <a:pt x="116" y="631"/>
                    </a:lnTo>
                    <a:lnTo>
                      <a:pt x="101" y="747"/>
                    </a:lnTo>
                    <a:lnTo>
                      <a:pt x="109" y="920"/>
                    </a:lnTo>
                    <a:lnTo>
                      <a:pt x="35" y="846"/>
                    </a:lnTo>
                    <a:lnTo>
                      <a:pt x="0" y="706"/>
                    </a:lnTo>
                    <a:lnTo>
                      <a:pt x="35" y="573"/>
                    </a:lnTo>
                    <a:lnTo>
                      <a:pt x="52" y="498"/>
                    </a:lnTo>
                    <a:lnTo>
                      <a:pt x="18" y="440"/>
                    </a:lnTo>
                    <a:lnTo>
                      <a:pt x="52" y="358"/>
                    </a:lnTo>
                    <a:lnTo>
                      <a:pt x="134" y="257"/>
                    </a:lnTo>
                    <a:lnTo>
                      <a:pt x="284" y="133"/>
                    </a:lnTo>
                    <a:lnTo>
                      <a:pt x="440" y="0"/>
                    </a:lnTo>
                    <a:lnTo>
                      <a:pt x="449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7" name="Freeform 35"/>
              <p:cNvSpPr/>
              <p:nvPr/>
            </p:nvSpPr>
            <p:spPr>
              <a:xfrm>
                <a:off x="552" y="170"/>
                <a:ext cx="174" cy="91"/>
              </a:xfrm>
              <a:custGeom>
                <a:avLst/>
                <a:gdLst>
                  <a:gd name="txL" fmla="*/ 0 w 348"/>
                  <a:gd name="txT" fmla="*/ 0 h 182"/>
                  <a:gd name="txR" fmla="*/ 348 w 348"/>
                  <a:gd name="txB" fmla="*/ 182 h 182"/>
                </a:gdLst>
                <a:ahLst/>
                <a:cxnLst>
                  <a:cxn ang="0">
                    <a:pos x="0" y="4"/>
                  </a:cxn>
                  <a:cxn ang="0">
                    <a:pos x="5" y="2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0" y="2"/>
                  </a:cxn>
                  <a:cxn ang="0">
                    <a:pos x="6" y="3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txL" t="txT" r="txR" b="txB"/>
                <a:pathLst>
                  <a:path w="348" h="182">
                    <a:moveTo>
                      <a:pt x="0" y="108"/>
                    </a:moveTo>
                    <a:lnTo>
                      <a:pt x="131" y="49"/>
                    </a:lnTo>
                    <a:lnTo>
                      <a:pt x="257" y="0"/>
                    </a:lnTo>
                    <a:lnTo>
                      <a:pt x="348" y="9"/>
                    </a:lnTo>
                    <a:lnTo>
                      <a:pt x="297" y="49"/>
                    </a:lnTo>
                    <a:lnTo>
                      <a:pt x="173" y="91"/>
                    </a:lnTo>
                    <a:lnTo>
                      <a:pt x="82" y="115"/>
                    </a:lnTo>
                    <a:lnTo>
                      <a:pt x="0" y="182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8" name="Freeform 36"/>
              <p:cNvSpPr/>
              <p:nvPr/>
            </p:nvSpPr>
            <p:spPr>
              <a:xfrm>
                <a:off x="766" y="207"/>
                <a:ext cx="274" cy="236"/>
              </a:xfrm>
              <a:custGeom>
                <a:avLst/>
                <a:gdLst>
                  <a:gd name="txL" fmla="*/ 0 w 547"/>
                  <a:gd name="txT" fmla="*/ 0 h 473"/>
                  <a:gd name="txR" fmla="*/ 547 w 547"/>
                  <a:gd name="txB" fmla="*/ 473 h 473"/>
                </a:gdLst>
                <a:ahLst/>
                <a:cxnLst>
                  <a:cxn ang="0">
                    <a:pos x="2" y="1"/>
                  </a:cxn>
                  <a:cxn ang="0">
                    <a:pos x="2" y="2"/>
                  </a:cxn>
                  <a:cxn ang="0">
                    <a:pos x="1" y="4"/>
                  </a:cxn>
                  <a:cxn ang="0">
                    <a:pos x="0" y="7"/>
                  </a:cxn>
                  <a:cxn ang="0">
                    <a:pos x="1" y="9"/>
                  </a:cxn>
                  <a:cxn ang="0">
                    <a:pos x="3" y="10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9" y="13"/>
                  </a:cxn>
                  <a:cxn ang="0">
                    <a:pos x="11" y="14"/>
                  </a:cxn>
                  <a:cxn ang="0">
                    <a:pos x="13" y="13"/>
                  </a:cxn>
                  <a:cxn ang="0">
                    <a:pos x="14" y="11"/>
                  </a:cxn>
                  <a:cxn ang="0">
                    <a:pos x="15" y="6"/>
                  </a:cxn>
                  <a:cxn ang="0">
                    <a:pos x="18" y="3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3"/>
                  </a:cxn>
                  <a:cxn ang="0">
                    <a:pos x="11" y="6"/>
                  </a:cxn>
                  <a:cxn ang="0">
                    <a:pos x="12" y="9"/>
                  </a:cxn>
                  <a:cxn ang="0">
                    <a:pos x="12" y="12"/>
                  </a:cxn>
                  <a:cxn ang="0">
                    <a:pos x="10" y="11"/>
                  </a:cxn>
                  <a:cxn ang="0">
                    <a:pos x="10" y="8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4" y="7"/>
                  </a:cxn>
                  <a:cxn ang="0">
                    <a:pos x="3" y="5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2" y="1"/>
                  </a:cxn>
                </a:cxnLst>
                <a:rect l="txL" t="txT" r="txR" b="txB"/>
                <a:pathLst>
                  <a:path w="547" h="473">
                    <a:moveTo>
                      <a:pt x="34" y="41"/>
                    </a:moveTo>
                    <a:lnTo>
                      <a:pt x="42" y="93"/>
                    </a:lnTo>
                    <a:lnTo>
                      <a:pt x="9" y="157"/>
                    </a:lnTo>
                    <a:lnTo>
                      <a:pt x="0" y="233"/>
                    </a:lnTo>
                    <a:lnTo>
                      <a:pt x="17" y="300"/>
                    </a:lnTo>
                    <a:lnTo>
                      <a:pt x="66" y="340"/>
                    </a:lnTo>
                    <a:lnTo>
                      <a:pt x="158" y="349"/>
                    </a:lnTo>
                    <a:lnTo>
                      <a:pt x="224" y="340"/>
                    </a:lnTo>
                    <a:lnTo>
                      <a:pt x="257" y="433"/>
                    </a:lnTo>
                    <a:lnTo>
                      <a:pt x="348" y="473"/>
                    </a:lnTo>
                    <a:lnTo>
                      <a:pt x="414" y="433"/>
                    </a:lnTo>
                    <a:lnTo>
                      <a:pt x="439" y="357"/>
                    </a:lnTo>
                    <a:lnTo>
                      <a:pt x="449" y="216"/>
                    </a:lnTo>
                    <a:lnTo>
                      <a:pt x="547" y="100"/>
                    </a:lnTo>
                    <a:lnTo>
                      <a:pt x="540" y="0"/>
                    </a:lnTo>
                    <a:lnTo>
                      <a:pt x="473" y="41"/>
                    </a:lnTo>
                    <a:lnTo>
                      <a:pt x="431" y="108"/>
                    </a:lnTo>
                    <a:lnTo>
                      <a:pt x="348" y="209"/>
                    </a:lnTo>
                    <a:lnTo>
                      <a:pt x="365" y="300"/>
                    </a:lnTo>
                    <a:lnTo>
                      <a:pt x="357" y="391"/>
                    </a:lnTo>
                    <a:lnTo>
                      <a:pt x="316" y="367"/>
                    </a:lnTo>
                    <a:lnTo>
                      <a:pt x="298" y="275"/>
                    </a:lnTo>
                    <a:lnTo>
                      <a:pt x="217" y="233"/>
                    </a:lnTo>
                    <a:lnTo>
                      <a:pt x="158" y="283"/>
                    </a:lnTo>
                    <a:lnTo>
                      <a:pt x="101" y="249"/>
                    </a:lnTo>
                    <a:lnTo>
                      <a:pt x="91" y="167"/>
                    </a:lnTo>
                    <a:lnTo>
                      <a:pt x="150" y="34"/>
                    </a:lnTo>
                    <a:lnTo>
                      <a:pt x="101" y="9"/>
                    </a:lnTo>
                    <a:lnTo>
                      <a:pt x="34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59" name="Freeform 37"/>
              <p:cNvSpPr/>
              <p:nvPr/>
            </p:nvSpPr>
            <p:spPr>
              <a:xfrm>
                <a:off x="791" y="175"/>
                <a:ext cx="514" cy="580"/>
              </a:xfrm>
              <a:custGeom>
                <a:avLst/>
                <a:gdLst>
                  <a:gd name="txL" fmla="*/ 0 w 1029"/>
                  <a:gd name="txT" fmla="*/ 0 h 1161"/>
                  <a:gd name="txR" fmla="*/ 1029 w 1029"/>
                  <a:gd name="txB" fmla="*/ 1161 h 1161"/>
                </a:gdLst>
                <a:ahLst/>
                <a:cxnLst>
                  <a:cxn ang="0">
                    <a:pos x="24" y="0"/>
                  </a:cxn>
                  <a:cxn ang="0">
                    <a:pos x="28" y="2"/>
                  </a:cxn>
                  <a:cxn ang="0">
                    <a:pos x="31" y="3"/>
                  </a:cxn>
                  <a:cxn ang="0">
                    <a:pos x="31" y="5"/>
                  </a:cxn>
                  <a:cxn ang="0">
                    <a:pos x="26" y="8"/>
                  </a:cxn>
                  <a:cxn ang="0">
                    <a:pos x="19" y="14"/>
                  </a:cxn>
                  <a:cxn ang="0">
                    <a:pos x="29" y="9"/>
                  </a:cxn>
                  <a:cxn ang="0">
                    <a:pos x="31" y="10"/>
                  </a:cxn>
                  <a:cxn ang="0">
                    <a:pos x="32" y="15"/>
                  </a:cxn>
                  <a:cxn ang="0">
                    <a:pos x="30" y="16"/>
                  </a:cxn>
                  <a:cxn ang="0">
                    <a:pos x="27" y="17"/>
                  </a:cxn>
                  <a:cxn ang="0">
                    <a:pos x="23" y="21"/>
                  </a:cxn>
                  <a:cxn ang="0">
                    <a:pos x="21" y="25"/>
                  </a:cxn>
                  <a:cxn ang="0">
                    <a:pos x="19" y="27"/>
                  </a:cxn>
                  <a:cxn ang="0">
                    <a:pos x="16" y="29"/>
                  </a:cxn>
                  <a:cxn ang="0">
                    <a:pos x="14" y="30"/>
                  </a:cxn>
                  <a:cxn ang="0">
                    <a:pos x="14" y="32"/>
                  </a:cxn>
                  <a:cxn ang="0">
                    <a:pos x="13" y="35"/>
                  </a:cxn>
                  <a:cxn ang="0">
                    <a:pos x="11" y="36"/>
                  </a:cxn>
                  <a:cxn ang="0">
                    <a:pos x="10" y="35"/>
                  </a:cxn>
                  <a:cxn ang="0">
                    <a:pos x="9" y="33"/>
                  </a:cxn>
                  <a:cxn ang="0">
                    <a:pos x="9" y="31"/>
                  </a:cxn>
                  <a:cxn ang="0">
                    <a:pos x="7" y="30"/>
                  </a:cxn>
                  <a:cxn ang="0">
                    <a:pos x="3" y="31"/>
                  </a:cxn>
                  <a:cxn ang="0">
                    <a:pos x="0" y="33"/>
                  </a:cxn>
                  <a:cxn ang="0">
                    <a:pos x="0" y="31"/>
                  </a:cxn>
                  <a:cxn ang="0">
                    <a:pos x="4" y="28"/>
                  </a:cxn>
                  <a:cxn ang="0">
                    <a:pos x="8" y="27"/>
                  </a:cxn>
                  <a:cxn ang="0">
                    <a:pos x="10" y="27"/>
                  </a:cxn>
                  <a:cxn ang="0">
                    <a:pos x="11" y="30"/>
                  </a:cxn>
                  <a:cxn ang="0">
                    <a:pos x="11" y="33"/>
                  </a:cxn>
                  <a:cxn ang="0">
                    <a:pos x="12" y="31"/>
                  </a:cxn>
                  <a:cxn ang="0">
                    <a:pos x="13" y="28"/>
                  </a:cxn>
                  <a:cxn ang="0">
                    <a:pos x="17" y="27"/>
                  </a:cxn>
                  <a:cxn ang="0">
                    <a:pos x="20" y="24"/>
                  </a:cxn>
                  <a:cxn ang="0">
                    <a:pos x="23" y="20"/>
                  </a:cxn>
                  <a:cxn ang="0">
                    <a:pos x="27" y="16"/>
                  </a:cxn>
                  <a:cxn ang="0">
                    <a:pos x="28" y="13"/>
                  </a:cxn>
                  <a:cxn ang="0">
                    <a:pos x="27" y="11"/>
                  </a:cxn>
                  <a:cxn ang="0">
                    <a:pos x="24" y="13"/>
                  </a:cxn>
                  <a:cxn ang="0">
                    <a:pos x="20" y="16"/>
                  </a:cxn>
                  <a:cxn ang="0">
                    <a:pos x="17" y="18"/>
                  </a:cxn>
                  <a:cxn ang="0">
                    <a:pos x="15" y="16"/>
                  </a:cxn>
                  <a:cxn ang="0">
                    <a:pos x="19" y="11"/>
                  </a:cxn>
                  <a:cxn ang="0">
                    <a:pos x="23" y="8"/>
                  </a:cxn>
                  <a:cxn ang="0">
                    <a:pos x="28" y="5"/>
                  </a:cxn>
                  <a:cxn ang="0">
                    <a:pos x="24" y="2"/>
                  </a:cxn>
                  <a:cxn ang="0">
                    <a:pos x="22" y="0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txL" t="txT" r="txR" b="txB"/>
                <a:pathLst>
                  <a:path w="1029" h="1161">
                    <a:moveTo>
                      <a:pt x="772" y="0"/>
                    </a:moveTo>
                    <a:lnTo>
                      <a:pt x="905" y="74"/>
                    </a:lnTo>
                    <a:lnTo>
                      <a:pt x="1004" y="106"/>
                    </a:lnTo>
                    <a:lnTo>
                      <a:pt x="997" y="165"/>
                    </a:lnTo>
                    <a:lnTo>
                      <a:pt x="846" y="281"/>
                    </a:lnTo>
                    <a:lnTo>
                      <a:pt x="639" y="464"/>
                    </a:lnTo>
                    <a:lnTo>
                      <a:pt x="938" y="298"/>
                    </a:lnTo>
                    <a:lnTo>
                      <a:pt x="997" y="331"/>
                    </a:lnTo>
                    <a:lnTo>
                      <a:pt x="1029" y="489"/>
                    </a:lnTo>
                    <a:lnTo>
                      <a:pt x="962" y="538"/>
                    </a:lnTo>
                    <a:lnTo>
                      <a:pt x="881" y="563"/>
                    </a:lnTo>
                    <a:lnTo>
                      <a:pt x="765" y="688"/>
                    </a:lnTo>
                    <a:lnTo>
                      <a:pt x="681" y="812"/>
                    </a:lnTo>
                    <a:lnTo>
                      <a:pt x="614" y="895"/>
                    </a:lnTo>
                    <a:lnTo>
                      <a:pt x="533" y="945"/>
                    </a:lnTo>
                    <a:lnTo>
                      <a:pt x="457" y="962"/>
                    </a:lnTo>
                    <a:lnTo>
                      <a:pt x="466" y="1045"/>
                    </a:lnTo>
                    <a:lnTo>
                      <a:pt x="440" y="1144"/>
                    </a:lnTo>
                    <a:lnTo>
                      <a:pt x="375" y="1161"/>
                    </a:lnTo>
                    <a:lnTo>
                      <a:pt x="333" y="1127"/>
                    </a:lnTo>
                    <a:lnTo>
                      <a:pt x="308" y="1061"/>
                    </a:lnTo>
                    <a:lnTo>
                      <a:pt x="291" y="994"/>
                    </a:lnTo>
                    <a:lnTo>
                      <a:pt x="234" y="962"/>
                    </a:lnTo>
                    <a:lnTo>
                      <a:pt x="126" y="994"/>
                    </a:lnTo>
                    <a:lnTo>
                      <a:pt x="25" y="1061"/>
                    </a:lnTo>
                    <a:lnTo>
                      <a:pt x="0" y="994"/>
                    </a:lnTo>
                    <a:lnTo>
                      <a:pt x="151" y="912"/>
                    </a:lnTo>
                    <a:lnTo>
                      <a:pt x="274" y="871"/>
                    </a:lnTo>
                    <a:lnTo>
                      <a:pt x="350" y="895"/>
                    </a:lnTo>
                    <a:lnTo>
                      <a:pt x="358" y="979"/>
                    </a:lnTo>
                    <a:lnTo>
                      <a:pt x="382" y="1078"/>
                    </a:lnTo>
                    <a:lnTo>
                      <a:pt x="400" y="994"/>
                    </a:lnTo>
                    <a:lnTo>
                      <a:pt x="432" y="912"/>
                    </a:lnTo>
                    <a:lnTo>
                      <a:pt x="548" y="871"/>
                    </a:lnTo>
                    <a:lnTo>
                      <a:pt x="664" y="772"/>
                    </a:lnTo>
                    <a:lnTo>
                      <a:pt x="738" y="663"/>
                    </a:lnTo>
                    <a:lnTo>
                      <a:pt x="871" y="523"/>
                    </a:lnTo>
                    <a:lnTo>
                      <a:pt x="905" y="447"/>
                    </a:lnTo>
                    <a:lnTo>
                      <a:pt x="888" y="380"/>
                    </a:lnTo>
                    <a:lnTo>
                      <a:pt x="789" y="447"/>
                    </a:lnTo>
                    <a:lnTo>
                      <a:pt x="656" y="530"/>
                    </a:lnTo>
                    <a:lnTo>
                      <a:pt x="565" y="597"/>
                    </a:lnTo>
                    <a:lnTo>
                      <a:pt x="506" y="530"/>
                    </a:lnTo>
                    <a:lnTo>
                      <a:pt x="639" y="380"/>
                    </a:lnTo>
                    <a:lnTo>
                      <a:pt x="748" y="274"/>
                    </a:lnTo>
                    <a:lnTo>
                      <a:pt x="896" y="165"/>
                    </a:lnTo>
                    <a:lnTo>
                      <a:pt x="797" y="91"/>
                    </a:lnTo>
                    <a:lnTo>
                      <a:pt x="706" y="0"/>
                    </a:lnTo>
                    <a:lnTo>
                      <a:pt x="7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60" name="Freeform 38"/>
              <p:cNvSpPr/>
              <p:nvPr/>
            </p:nvSpPr>
            <p:spPr>
              <a:xfrm>
                <a:off x="1555" y="734"/>
                <a:ext cx="194" cy="402"/>
              </a:xfrm>
              <a:custGeom>
                <a:avLst/>
                <a:gdLst>
                  <a:gd name="txL" fmla="*/ 0 w 390"/>
                  <a:gd name="txT" fmla="*/ 0 h 804"/>
                  <a:gd name="txR" fmla="*/ 390 w 390"/>
                  <a:gd name="txB" fmla="*/ 804 h 804"/>
                </a:gdLst>
                <a:ahLst/>
                <a:cxnLst>
                  <a:cxn ang="0">
                    <a:pos x="12" y="0"/>
                  </a:cxn>
                  <a:cxn ang="0">
                    <a:pos x="1" y="5"/>
                  </a:cxn>
                  <a:cxn ang="0">
                    <a:pos x="2" y="10"/>
                  </a:cxn>
                  <a:cxn ang="0">
                    <a:pos x="1" y="15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3" y="23"/>
                  </a:cxn>
                  <a:cxn ang="0">
                    <a:pos x="7" y="26"/>
                  </a:cxn>
                  <a:cxn ang="0">
                    <a:pos x="9" y="25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3" y="19"/>
                  </a:cxn>
                  <a:cxn ang="0">
                    <a:pos x="4" y="14"/>
                  </a:cxn>
                  <a:cxn ang="0">
                    <a:pos x="5" y="8"/>
                  </a:cxn>
                  <a:cxn ang="0">
                    <a:pos x="5" y="6"/>
                  </a:cxn>
                  <a:cxn ang="0">
                    <a:pos x="9" y="4"/>
                  </a:cxn>
                  <a:cxn ang="0">
                    <a:pos x="12" y="3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txL" t="txT" r="txR" b="txB"/>
                <a:pathLst>
                  <a:path w="390" h="804">
                    <a:moveTo>
                      <a:pt x="390" y="0"/>
                    </a:moveTo>
                    <a:lnTo>
                      <a:pt x="49" y="140"/>
                    </a:lnTo>
                    <a:lnTo>
                      <a:pt x="65" y="290"/>
                    </a:lnTo>
                    <a:lnTo>
                      <a:pt x="40" y="456"/>
                    </a:lnTo>
                    <a:lnTo>
                      <a:pt x="15" y="555"/>
                    </a:lnTo>
                    <a:lnTo>
                      <a:pt x="0" y="638"/>
                    </a:lnTo>
                    <a:lnTo>
                      <a:pt x="99" y="705"/>
                    </a:lnTo>
                    <a:lnTo>
                      <a:pt x="247" y="804"/>
                    </a:lnTo>
                    <a:lnTo>
                      <a:pt x="299" y="796"/>
                    </a:lnTo>
                    <a:lnTo>
                      <a:pt x="264" y="737"/>
                    </a:lnTo>
                    <a:lnTo>
                      <a:pt x="183" y="655"/>
                    </a:lnTo>
                    <a:lnTo>
                      <a:pt x="99" y="606"/>
                    </a:lnTo>
                    <a:lnTo>
                      <a:pt x="131" y="424"/>
                    </a:lnTo>
                    <a:lnTo>
                      <a:pt x="165" y="256"/>
                    </a:lnTo>
                    <a:lnTo>
                      <a:pt x="183" y="182"/>
                    </a:lnTo>
                    <a:lnTo>
                      <a:pt x="306" y="108"/>
                    </a:lnTo>
                    <a:lnTo>
                      <a:pt x="390" y="91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61" name="Freeform 39"/>
              <p:cNvSpPr/>
              <p:nvPr/>
            </p:nvSpPr>
            <p:spPr>
              <a:xfrm>
                <a:off x="717" y="692"/>
                <a:ext cx="228" cy="221"/>
              </a:xfrm>
              <a:custGeom>
                <a:avLst/>
                <a:gdLst>
                  <a:gd name="txL" fmla="*/ 0 w 456"/>
                  <a:gd name="txT" fmla="*/ 0 h 441"/>
                  <a:gd name="txR" fmla="*/ 456 w 456"/>
                  <a:gd name="txB" fmla="*/ 441 h 441"/>
                </a:gdLst>
                <a:ahLst/>
                <a:cxnLst>
                  <a:cxn ang="0">
                    <a:pos x="2" y="0"/>
                  </a:cxn>
                  <a:cxn ang="0">
                    <a:pos x="1" y="3"/>
                  </a:cxn>
                  <a:cxn ang="0">
                    <a:pos x="0" y="6"/>
                  </a:cxn>
                  <a:cxn ang="0">
                    <a:pos x="3" y="9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9" y="6"/>
                  </a:cxn>
                  <a:cxn ang="0">
                    <a:pos x="12" y="7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10" y="12"/>
                  </a:cxn>
                  <a:cxn ang="0">
                    <a:pos x="14" y="14"/>
                  </a:cxn>
                  <a:cxn ang="0">
                    <a:pos x="15" y="13"/>
                  </a:cxn>
                  <a:cxn ang="0">
                    <a:pos x="13" y="11"/>
                  </a:cxn>
                  <a:cxn ang="0">
                    <a:pos x="13" y="10"/>
                  </a:cxn>
                  <a:cxn ang="0">
                    <a:pos x="14" y="9"/>
                  </a:cxn>
                  <a:cxn ang="0">
                    <a:pos x="14" y="7"/>
                  </a:cxn>
                  <a:cxn ang="0">
                    <a:pos x="13" y="5"/>
                  </a:cxn>
                  <a:cxn ang="0">
                    <a:pos x="11" y="4"/>
                  </a:cxn>
                  <a:cxn ang="0">
                    <a:pos x="9" y="4"/>
                  </a:cxn>
                  <a:cxn ang="0">
                    <a:pos x="7" y="6"/>
                  </a:cxn>
                  <a:cxn ang="0">
                    <a:pos x="5" y="7"/>
                  </a:cxn>
                  <a:cxn ang="0">
                    <a:pos x="3" y="6"/>
                  </a:cxn>
                  <a:cxn ang="0">
                    <a:pos x="3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txL" t="txT" r="txR" b="txB"/>
                <a:pathLst>
                  <a:path w="456" h="441">
                    <a:moveTo>
                      <a:pt x="57" y="0"/>
                    </a:moveTo>
                    <a:lnTo>
                      <a:pt x="8" y="91"/>
                    </a:lnTo>
                    <a:lnTo>
                      <a:pt x="0" y="192"/>
                    </a:lnTo>
                    <a:lnTo>
                      <a:pt x="84" y="259"/>
                    </a:lnTo>
                    <a:lnTo>
                      <a:pt x="183" y="291"/>
                    </a:lnTo>
                    <a:lnTo>
                      <a:pt x="249" y="241"/>
                    </a:lnTo>
                    <a:lnTo>
                      <a:pt x="281" y="182"/>
                    </a:lnTo>
                    <a:lnTo>
                      <a:pt x="356" y="224"/>
                    </a:lnTo>
                    <a:lnTo>
                      <a:pt x="289" y="266"/>
                    </a:lnTo>
                    <a:lnTo>
                      <a:pt x="274" y="333"/>
                    </a:lnTo>
                    <a:lnTo>
                      <a:pt x="316" y="382"/>
                    </a:lnTo>
                    <a:lnTo>
                      <a:pt x="432" y="441"/>
                    </a:lnTo>
                    <a:lnTo>
                      <a:pt x="456" y="390"/>
                    </a:lnTo>
                    <a:lnTo>
                      <a:pt x="405" y="350"/>
                    </a:lnTo>
                    <a:lnTo>
                      <a:pt x="390" y="308"/>
                    </a:lnTo>
                    <a:lnTo>
                      <a:pt x="432" y="266"/>
                    </a:lnTo>
                    <a:lnTo>
                      <a:pt x="439" y="217"/>
                    </a:lnTo>
                    <a:lnTo>
                      <a:pt x="405" y="141"/>
                    </a:lnTo>
                    <a:lnTo>
                      <a:pt x="331" y="101"/>
                    </a:lnTo>
                    <a:lnTo>
                      <a:pt x="257" y="108"/>
                    </a:lnTo>
                    <a:lnTo>
                      <a:pt x="200" y="182"/>
                    </a:lnTo>
                    <a:lnTo>
                      <a:pt x="148" y="207"/>
                    </a:lnTo>
                    <a:lnTo>
                      <a:pt x="74" y="175"/>
                    </a:lnTo>
                    <a:lnTo>
                      <a:pt x="84" y="108"/>
                    </a:lnTo>
                    <a:lnTo>
                      <a:pt x="116" y="4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462" name="Freeform 40"/>
              <p:cNvSpPr/>
              <p:nvPr/>
            </p:nvSpPr>
            <p:spPr>
              <a:xfrm>
                <a:off x="688" y="70"/>
                <a:ext cx="228" cy="112"/>
              </a:xfrm>
              <a:custGeom>
                <a:avLst/>
                <a:gdLst>
                  <a:gd name="txL" fmla="*/ 0 w 456"/>
                  <a:gd name="txT" fmla="*/ 0 h 224"/>
                  <a:gd name="txR" fmla="*/ 456 w 456"/>
                  <a:gd name="txB" fmla="*/ 224 h 224"/>
                </a:gdLst>
                <a:ahLst/>
                <a:cxnLst>
                  <a:cxn ang="0">
                    <a:pos x="1" y="2"/>
                  </a:cxn>
                  <a:cxn ang="0">
                    <a:pos x="8" y="1"/>
                  </a:cxn>
                  <a:cxn ang="0">
                    <a:pos x="12" y="0"/>
                  </a:cxn>
                  <a:cxn ang="0">
                    <a:pos x="15" y="2"/>
                  </a:cxn>
                  <a:cxn ang="0">
                    <a:pos x="12" y="7"/>
                  </a:cxn>
                  <a:cxn ang="0">
                    <a:pos x="10" y="6"/>
                  </a:cxn>
                  <a:cxn ang="0">
                    <a:pos x="6" y="5"/>
                  </a:cxn>
                  <a:cxn ang="0">
                    <a:pos x="2" y="4"/>
                  </a:cxn>
                  <a:cxn ang="0">
                    <a:pos x="5" y="3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12" y="3"/>
                  </a:cxn>
                  <a:cxn ang="0">
                    <a:pos x="9" y="2"/>
                  </a:cxn>
                  <a:cxn ang="0">
                    <a:pos x="6" y="2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1" y="2"/>
                  </a:cxn>
                </a:cxnLst>
                <a:rect l="txL" t="txT" r="txR" b="txB"/>
                <a:pathLst>
                  <a:path w="456" h="224">
                    <a:moveTo>
                      <a:pt x="10" y="42"/>
                    </a:moveTo>
                    <a:lnTo>
                      <a:pt x="242" y="17"/>
                    </a:lnTo>
                    <a:lnTo>
                      <a:pt x="358" y="0"/>
                    </a:lnTo>
                    <a:lnTo>
                      <a:pt x="456" y="42"/>
                    </a:lnTo>
                    <a:lnTo>
                      <a:pt x="382" y="224"/>
                    </a:lnTo>
                    <a:lnTo>
                      <a:pt x="316" y="175"/>
                    </a:lnTo>
                    <a:lnTo>
                      <a:pt x="183" y="150"/>
                    </a:lnTo>
                    <a:lnTo>
                      <a:pt x="59" y="125"/>
                    </a:lnTo>
                    <a:lnTo>
                      <a:pt x="143" y="93"/>
                    </a:lnTo>
                    <a:lnTo>
                      <a:pt x="266" y="108"/>
                    </a:lnTo>
                    <a:lnTo>
                      <a:pt x="333" y="125"/>
                    </a:lnTo>
                    <a:lnTo>
                      <a:pt x="382" y="66"/>
                    </a:lnTo>
                    <a:lnTo>
                      <a:pt x="274" y="59"/>
                    </a:lnTo>
                    <a:lnTo>
                      <a:pt x="175" y="59"/>
                    </a:lnTo>
                    <a:lnTo>
                      <a:pt x="0" y="93"/>
                    </a:ln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lvl="0"/>
                <a:endPara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463" name="Text Box 41"/>
            <p:cNvSpPr/>
            <p:nvPr/>
          </p:nvSpPr>
          <p:spPr>
            <a:xfrm>
              <a:off x="864" y="569"/>
              <a:ext cx="805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files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64" name="Text Box 42"/>
            <p:cNvSpPr/>
            <p:nvPr/>
          </p:nvSpPr>
          <p:spPr>
            <a:xfrm>
              <a:off x="2640" y="672"/>
              <a:ext cx="1075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Linux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65" name="Text Box 43"/>
            <p:cNvSpPr/>
            <p:nvPr/>
          </p:nvSpPr>
          <p:spPr>
            <a:xfrm>
              <a:off x="376" y="2086"/>
              <a:ext cx="1516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Database</a:t>
              </a:r>
              <a:endParaRPr 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66" name="Text Box 44"/>
            <p:cNvSpPr/>
            <p:nvPr/>
          </p:nvSpPr>
          <p:spPr>
            <a:xfrm>
              <a:off x="2523" y="2575"/>
              <a:ext cx="819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 err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XML</a:t>
              </a:r>
              <a:endParaRPr lang="zh-CN" altLang="en-US" err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67" name="Text Box 45"/>
            <p:cNvSpPr/>
            <p:nvPr/>
          </p:nvSpPr>
          <p:spPr>
            <a:xfrm>
              <a:off x="220" y="1527"/>
              <a:ext cx="1292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BigData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68" name="Text Box 46"/>
            <p:cNvSpPr/>
            <p:nvPr/>
          </p:nvSpPr>
          <p:spPr>
            <a:xfrm>
              <a:off x="2765" y="1345"/>
              <a:ext cx="955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OLAP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69" name="Text Box 47"/>
            <p:cNvSpPr/>
            <p:nvPr/>
          </p:nvSpPr>
          <p:spPr>
            <a:xfrm>
              <a:off x="986" y="2955"/>
              <a:ext cx="1679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NOSQL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70" name="Text Box 48"/>
            <p:cNvSpPr/>
            <p:nvPr/>
          </p:nvSpPr>
          <p:spPr>
            <a:xfrm>
              <a:off x="1765" y="302"/>
              <a:ext cx="944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OLTP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71" name="Text Box 49"/>
            <p:cNvSpPr/>
            <p:nvPr/>
          </p:nvSpPr>
          <p:spPr>
            <a:xfrm>
              <a:off x="966" y="2528"/>
              <a:ext cx="763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RDF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72" name="Text Box 50"/>
            <p:cNvSpPr/>
            <p:nvPr/>
          </p:nvSpPr>
          <p:spPr>
            <a:xfrm>
              <a:off x="907" y="1741"/>
              <a:ext cx="2678" cy="4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Webservices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473" name="Text Box 51"/>
            <p:cNvSpPr/>
            <p:nvPr/>
          </p:nvSpPr>
          <p:spPr>
            <a:xfrm>
              <a:off x="2791" y="2107"/>
              <a:ext cx="1100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</a:pPr>
              <a:r>
                <a:rPr lang="en-US" altLang="x-none" b="1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  <a:sym typeface="Comic Sans MS" panose="030F0702030302020204" pitchFamily="66" charset="0"/>
                </a:rPr>
                <a:t>Android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" name="Text Box 43"/>
          <p:cNvSpPr/>
          <p:nvPr/>
        </p:nvSpPr>
        <p:spPr>
          <a:xfrm>
            <a:off x="5186632" y="2876348"/>
            <a:ext cx="10877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b="1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Comic Sans MS" panose="030F0702030302020204" pitchFamily="66" charset="0"/>
              </a:rPr>
              <a:t>JSON</a:t>
            </a:r>
          </a:p>
        </p:txBody>
      </p:sp>
      <p:sp>
        <p:nvSpPr>
          <p:cNvPr id="4" name="Text Box 50"/>
          <p:cNvSpPr/>
          <p:nvPr/>
        </p:nvSpPr>
        <p:spPr>
          <a:xfrm>
            <a:off x="6307012" y="2871969"/>
            <a:ext cx="1317966" cy="4599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x-none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Comic Sans MS" panose="030F0702030302020204" pitchFamily="66" charset="0"/>
              </a:rPr>
              <a:t>Eclipse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1"/>
          <p:cNvSpPr/>
          <p:nvPr/>
        </p:nvSpPr>
        <p:spPr>
          <a:xfrm>
            <a:off x="3492500" y="260350"/>
            <a:ext cx="20116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谢谢！</a:t>
            </a:r>
          </a:p>
        </p:txBody>
      </p:sp>
      <p:pic>
        <p:nvPicPr>
          <p:cNvPr id="433155" name="Picture 3" descr="the masters of l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08" y="1700213"/>
            <a:ext cx="6911975" cy="4122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755650" y="260350"/>
            <a:ext cx="7772400" cy="914400"/>
          </a:xfrm>
        </p:spPr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从面向对象来看待表定义语句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62865" y="1306830"/>
            <a:ext cx="9157970" cy="5350510"/>
          </a:xfrm>
        </p:spPr>
        <p:txBody>
          <a:bodyPr wrap="square" lIns="91440" tIns="45720" rIns="91440" bIns="45720" anchor="t"/>
          <a:lstStyle/>
          <a:p>
            <a:pPr marL="381000" indent="-381000" eaLnBrk="1" hangingPunct="1">
              <a:spcBef>
                <a:spcPct val="5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CREATE TABLE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(</a:t>
            </a:r>
          </a:p>
          <a:p>
            <a:pPr marL="728980" lvl="1" indent="-271780" eaLnBrk="1" hangingPunct="1">
              <a:spcBef>
                <a:spcPct val="5000"/>
              </a:spcBef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 sno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CHAR(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),</a:t>
            </a:r>
          </a:p>
          <a:p>
            <a:pPr marL="728980" lvl="1" indent="-271780" eaLnBrk="1" hangingPunct="1">
              <a:spcBef>
                <a:spcPct val="5000"/>
              </a:spcBef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 name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VARCHAR(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),</a:t>
            </a:r>
          </a:p>
          <a:p>
            <a:pPr marL="0" lvl="1" indent="-271780" eaLnBrk="1" hangingPunct="1">
              <a:spcBef>
                <a:spcPct val="5000"/>
              </a:spcBef>
              <a:buNone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dno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CHAR(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),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28980" lvl="1" indent="-271780" eaLnBrk="1" hangingPunct="1">
              <a:spcBef>
                <a:spcPct val="5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PRIMARY KEY 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sno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728980" lvl="1" indent="-271780" eaLnBrk="1" hangingPunct="1">
              <a:spcBef>
                <a:spcPct val="5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FOREIGN KEY 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dno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 REFERENCES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Department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dno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728980" lvl="1" indent="-271780" eaLnBrk="1" hangingPunct="1">
              <a:spcBef>
                <a:spcPct val="5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  <a:p>
            <a:pPr marL="728980" lvl="1" indent="-271780" eaLnBrk="1" hangingPunct="1">
              <a:spcBef>
                <a:spcPct val="5000"/>
              </a:spcBef>
              <a:buNone/>
            </a:pP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28980" lvl="1" indent="-271780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了一个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728980" lvl="1" indent="-271780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集合类SetOfStudent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marL="728980" lvl="1" indent="-271780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了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SetOfStudent类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的一个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实例对象student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7379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对关系模型的扩展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支持面向对象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02235" y="1281430"/>
            <a:ext cx="8990330" cy="5504180"/>
          </a:xfrm>
        </p:spPr>
        <p:txBody>
          <a:bodyPr/>
          <a:lstStyle/>
          <a:p>
            <a:pPr marL="381000" indent="-381000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首先是对</a:t>
            </a:r>
            <a:r>
              <a:rPr lang="zh-CN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关系模型的数据类型是固定的：仅有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integer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CLOB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这些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381000" indent="-381000">
              <a:buClr>
                <a:schemeClr val="tx1"/>
              </a:buClr>
              <a:buNone/>
            </a:pPr>
            <a:endParaRPr lang="en-US" altLang="zh-CN" sz="2400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sz="2400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TYPE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 Publisher </a:t>
            </a: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AS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(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800100" lvl="1" indent="-342900">
              <a:buClr>
                <a:schemeClr val="tx1"/>
              </a:buClr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name   </a:t>
            </a: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(16),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800100" lvl="1" indent="-342900">
              <a:buClr>
                <a:schemeClr val="tx1"/>
              </a:buClr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branch </a:t>
            </a: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(24),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);</a:t>
            </a:r>
          </a:p>
          <a:p>
            <a:pPr marL="381000" indent="-381000">
              <a:buClr>
                <a:schemeClr val="tx1"/>
              </a:buClr>
              <a:buNone/>
            </a:pPr>
            <a:endParaRPr lang="en-US" altLang="zh-CN" sz="1200" b="1">
              <a:solidFill>
                <a:srgbClr val="0000FF"/>
              </a:solidFill>
              <a:latin typeface="Times New Roman" panose="02020603050405020304" pitchFamily="18" charset="0"/>
              <a:sym typeface="+mn-ea"/>
            </a:endParaRP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CREATTE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 TYPE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AS (</a:t>
            </a: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    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firstName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VARCHAR(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), 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lastName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VARCHAR(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</a:t>
            </a:r>
          </a:p>
          <a:p>
            <a:pPr marL="381000" indent="-320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   FINAL;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0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244600" y="156210"/>
            <a:ext cx="7899400" cy="943610"/>
          </a:xfrm>
        </p:spPr>
        <p:txBody>
          <a:bodyPr anchor="ctr"/>
          <a:lstStyle/>
          <a:p>
            <a:pPr defTabSz="914400" eaLnBrk="1" hangingPunct="1">
              <a:buNone/>
            </a:pPr>
            <a:r>
              <a:rPr 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云计算：业务系统与监控系统的相互透明（南向和北向接口）</a:t>
            </a:r>
            <a:endParaRPr lang="zh-CN" altLang="en-US" sz="3200" kern="120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341" name="AutoShape 14" descr="u=253961785,250415646&amp;fm=23&amp;gp=0"/>
          <p:cNvSpPr>
            <a:spLocks noChangeAspect="1"/>
          </p:cNvSpPr>
          <p:nvPr/>
        </p:nvSpPr>
        <p:spPr>
          <a:xfrm>
            <a:off x="7179945" y="348615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60095" y="4227830"/>
            <a:ext cx="8152130" cy="563880"/>
            <a:chOff x="1197" y="6658"/>
            <a:chExt cx="12838" cy="888"/>
          </a:xfrm>
        </p:grpSpPr>
        <p:sp>
          <p:nvSpPr>
            <p:cNvPr id="3" name="文本框 2"/>
            <p:cNvSpPr txBox="1"/>
            <p:nvPr/>
          </p:nvSpPr>
          <p:spPr>
            <a:xfrm>
              <a:off x="11201" y="6658"/>
              <a:ext cx="2835" cy="878"/>
            </a:xfrm>
            <a:prstGeom prst="rect">
              <a:avLst/>
            </a:prstGeom>
            <a:solidFill>
              <a:schemeClr val="lt1"/>
            </a:solidFill>
            <a:ln w="50800" cmpd="dbl">
              <a:solidFill>
                <a:srgbClr val="0000FF"/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服务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A</a:t>
              </a:r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的实例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2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654" y="6658"/>
              <a:ext cx="3238" cy="864"/>
            </a:xfrm>
            <a:prstGeom prst="rect">
              <a:avLst/>
            </a:prstGeom>
            <a:solidFill>
              <a:schemeClr val="lt1"/>
            </a:solidFill>
            <a:ln w="50800" cmpd="dbl">
              <a:solidFill>
                <a:srgbClr val="0000FF"/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服务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B</a:t>
              </a:r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的实例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1</a:t>
              </a:r>
              <a:endParaRPr lang="zh-CN" altLang="en-US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38" y="6668"/>
              <a:ext cx="2708" cy="878"/>
            </a:xfrm>
            <a:prstGeom prst="rect">
              <a:avLst/>
            </a:prstGeom>
            <a:solidFill>
              <a:schemeClr val="lt1"/>
            </a:solidFill>
            <a:ln w="50800" cmpd="dbl">
              <a:solidFill>
                <a:srgbClr val="0000FF"/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服务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A</a:t>
              </a:r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的实例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97" y="6668"/>
              <a:ext cx="3054" cy="878"/>
            </a:xfrm>
            <a:prstGeom prst="rect">
              <a:avLst/>
            </a:prstGeom>
            <a:solidFill>
              <a:schemeClr val="lt1"/>
            </a:solidFill>
            <a:ln w="50800" cmpd="dbl">
              <a:solidFill>
                <a:srgbClr val="0000FF"/>
              </a:solidFill>
              <a:prstDash val="solid"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  <a:noAutofit/>
            </a:bodyPr>
            <a:lstStyle/>
            <a:p>
              <a:pPr algn="ctr"/>
              <a:r>
                <a:rPr 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服务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A</a:t>
              </a:r>
              <a:r>
                <a:rPr lang="zh-CN" altLang="en-US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的实例</a:t>
              </a:r>
              <a:r>
                <a:rPr lang="en-US" altLang="zh-CN" sz="2000" kern="100">
                  <a:latin typeface="等线" panose="02010600030101010101" charset="-122"/>
                  <a:ea typeface="等线" panose="02010600030101010101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</p:grpSp>
      <p:sp>
        <p:nvSpPr>
          <p:cNvPr id="11" name="文本框 11"/>
          <p:cNvSpPr txBox="1"/>
          <p:nvPr/>
        </p:nvSpPr>
        <p:spPr>
          <a:xfrm>
            <a:off x="3689350" y="1748155"/>
            <a:ext cx="2068830" cy="5575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配置与控制</a:t>
            </a:r>
            <a:r>
              <a:rPr lang="zh-CN" altLang="en-US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中心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5140" y="1758315"/>
            <a:ext cx="1955165" cy="572135"/>
          </a:xfrm>
          <a:prstGeom prst="rect">
            <a:avLst/>
          </a:prstGeom>
          <a:solidFill>
            <a:schemeClr val="lt1"/>
          </a:solidFill>
          <a:ln w="28575" cmpd="sng">
            <a:solidFill>
              <a:srgbClr val="FF0000"/>
            </a:solidFill>
            <a:prstDash val="soli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zh-CN" altLang="en-US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客</a:t>
            </a:r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户需求</a:t>
            </a:r>
          </a:p>
        </p:txBody>
      </p:sp>
      <p:sp>
        <p:nvSpPr>
          <p:cNvPr id="13" name="文本框 13"/>
          <p:cNvSpPr txBox="1"/>
          <p:nvPr/>
        </p:nvSpPr>
        <p:spPr>
          <a:xfrm>
            <a:off x="3239135" y="2597150"/>
            <a:ext cx="2878455" cy="5575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系统运行监测中心</a:t>
            </a:r>
          </a:p>
        </p:txBody>
      </p:sp>
      <p:sp>
        <p:nvSpPr>
          <p:cNvPr id="22" name="文本框 14"/>
          <p:cNvSpPr txBox="1"/>
          <p:nvPr/>
        </p:nvSpPr>
        <p:spPr>
          <a:xfrm>
            <a:off x="2998470" y="3770630"/>
            <a:ext cx="594995" cy="3670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监测</a:t>
            </a:r>
          </a:p>
        </p:txBody>
      </p:sp>
      <p:sp>
        <p:nvSpPr>
          <p:cNvPr id="23" name="文本框 19"/>
          <p:cNvSpPr txBox="1"/>
          <p:nvPr/>
        </p:nvSpPr>
        <p:spPr>
          <a:xfrm>
            <a:off x="3829685" y="3769995"/>
            <a:ext cx="594995" cy="367030"/>
          </a:xfrm>
          <a:prstGeom prst="rect">
            <a:avLst/>
          </a:prstGeom>
          <a:solidFill>
            <a:srgbClr val="FEE3FC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控制</a:t>
            </a:r>
          </a:p>
        </p:txBody>
      </p:sp>
      <p:sp>
        <p:nvSpPr>
          <p:cNvPr id="31" name="文本框 14"/>
          <p:cNvSpPr txBox="1"/>
          <p:nvPr/>
        </p:nvSpPr>
        <p:spPr>
          <a:xfrm>
            <a:off x="810260" y="3766185"/>
            <a:ext cx="594995" cy="3670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监测</a:t>
            </a:r>
          </a:p>
        </p:txBody>
      </p:sp>
      <p:sp>
        <p:nvSpPr>
          <p:cNvPr id="32" name="文本框 19"/>
          <p:cNvSpPr txBox="1"/>
          <p:nvPr/>
        </p:nvSpPr>
        <p:spPr>
          <a:xfrm>
            <a:off x="1641475" y="3765550"/>
            <a:ext cx="594995" cy="367030"/>
          </a:xfrm>
          <a:prstGeom prst="rect">
            <a:avLst/>
          </a:prstGeom>
          <a:solidFill>
            <a:srgbClr val="FEE3FC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控制</a:t>
            </a:r>
          </a:p>
        </p:txBody>
      </p:sp>
      <p:sp>
        <p:nvSpPr>
          <p:cNvPr id="34" name="文本框 14"/>
          <p:cNvSpPr txBox="1"/>
          <p:nvPr/>
        </p:nvSpPr>
        <p:spPr>
          <a:xfrm>
            <a:off x="5163820" y="3761740"/>
            <a:ext cx="594995" cy="3670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监测</a:t>
            </a:r>
          </a:p>
        </p:txBody>
      </p:sp>
      <p:sp>
        <p:nvSpPr>
          <p:cNvPr id="35" name="文本框 19"/>
          <p:cNvSpPr txBox="1"/>
          <p:nvPr/>
        </p:nvSpPr>
        <p:spPr>
          <a:xfrm>
            <a:off x="5995035" y="3761105"/>
            <a:ext cx="594995" cy="367030"/>
          </a:xfrm>
          <a:prstGeom prst="rect">
            <a:avLst/>
          </a:prstGeom>
          <a:solidFill>
            <a:srgbClr val="FEE3FC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控制</a:t>
            </a:r>
          </a:p>
        </p:txBody>
      </p:sp>
      <p:grpSp>
        <p:nvGrpSpPr>
          <p:cNvPr id="42" name="组合 42"/>
          <p:cNvGrpSpPr/>
          <p:nvPr/>
        </p:nvGrpSpPr>
        <p:grpSpPr>
          <a:xfrm>
            <a:off x="1096645" y="3154045"/>
            <a:ext cx="2448560" cy="628650"/>
            <a:chOff x="2785" y="20665"/>
            <a:chExt cx="2333" cy="584"/>
          </a:xfrm>
        </p:grpSpPr>
        <p:cxnSp>
          <p:nvCxnSpPr>
            <p:cNvPr id="39" name="直接箭头连接符 39"/>
            <p:cNvCxnSpPr/>
            <p:nvPr/>
          </p:nvCxnSpPr>
          <p:spPr>
            <a:xfrm flipV="1">
              <a:off x="5118" y="20665"/>
              <a:ext cx="0" cy="2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40"/>
            <p:cNvCxnSpPr/>
            <p:nvPr/>
          </p:nvCxnSpPr>
          <p:spPr>
            <a:xfrm flipH="1" flipV="1">
              <a:off x="2785" y="20853"/>
              <a:ext cx="1" cy="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1"/>
            <p:cNvCxnSpPr/>
            <p:nvPr/>
          </p:nvCxnSpPr>
          <p:spPr>
            <a:xfrm>
              <a:off x="2793" y="20874"/>
              <a:ext cx="232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3"/>
          <p:cNvGrpSpPr/>
          <p:nvPr/>
        </p:nvGrpSpPr>
        <p:grpSpPr>
          <a:xfrm>
            <a:off x="3324225" y="3169920"/>
            <a:ext cx="654685" cy="625475"/>
            <a:chOff x="2785" y="20665"/>
            <a:chExt cx="2333" cy="482"/>
          </a:xfrm>
        </p:grpSpPr>
        <p:cxnSp>
          <p:nvCxnSpPr>
            <p:cNvPr id="44" name="直接箭头连接符 39"/>
            <p:cNvCxnSpPr/>
            <p:nvPr/>
          </p:nvCxnSpPr>
          <p:spPr>
            <a:xfrm flipV="1">
              <a:off x="5118" y="20665"/>
              <a:ext cx="0" cy="2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0"/>
            <p:cNvCxnSpPr/>
            <p:nvPr/>
          </p:nvCxnSpPr>
          <p:spPr>
            <a:xfrm flipH="1" flipV="1">
              <a:off x="2785" y="20865"/>
              <a:ext cx="0" cy="2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1"/>
            <p:cNvCxnSpPr/>
            <p:nvPr/>
          </p:nvCxnSpPr>
          <p:spPr>
            <a:xfrm>
              <a:off x="2793" y="20874"/>
              <a:ext cx="232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2"/>
          <p:cNvGrpSpPr/>
          <p:nvPr/>
        </p:nvGrpSpPr>
        <p:grpSpPr>
          <a:xfrm flipH="1">
            <a:off x="5330190" y="3152775"/>
            <a:ext cx="2117090" cy="621030"/>
            <a:chOff x="2785" y="20665"/>
            <a:chExt cx="2333" cy="615"/>
          </a:xfrm>
        </p:grpSpPr>
        <p:cxnSp>
          <p:nvCxnSpPr>
            <p:cNvPr id="50" name="直接箭头连接符 39"/>
            <p:cNvCxnSpPr/>
            <p:nvPr/>
          </p:nvCxnSpPr>
          <p:spPr>
            <a:xfrm flipV="1">
              <a:off x="5118" y="20665"/>
              <a:ext cx="0" cy="2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40"/>
            <p:cNvCxnSpPr/>
            <p:nvPr/>
          </p:nvCxnSpPr>
          <p:spPr>
            <a:xfrm flipH="1" flipV="1">
              <a:off x="2785" y="20883"/>
              <a:ext cx="1" cy="3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41"/>
            <p:cNvCxnSpPr/>
            <p:nvPr/>
          </p:nvCxnSpPr>
          <p:spPr>
            <a:xfrm>
              <a:off x="2793" y="20874"/>
              <a:ext cx="232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43"/>
          <p:cNvGrpSpPr/>
          <p:nvPr/>
        </p:nvGrpSpPr>
        <p:grpSpPr>
          <a:xfrm flipH="1">
            <a:off x="4955540" y="3168015"/>
            <a:ext cx="566420" cy="586740"/>
            <a:chOff x="2785" y="20665"/>
            <a:chExt cx="2333" cy="482"/>
          </a:xfrm>
        </p:grpSpPr>
        <p:cxnSp>
          <p:nvCxnSpPr>
            <p:cNvPr id="54" name="直接箭头连接符 39"/>
            <p:cNvCxnSpPr/>
            <p:nvPr/>
          </p:nvCxnSpPr>
          <p:spPr>
            <a:xfrm flipV="1">
              <a:off x="5118" y="20665"/>
              <a:ext cx="0" cy="2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40"/>
            <p:cNvCxnSpPr/>
            <p:nvPr/>
          </p:nvCxnSpPr>
          <p:spPr>
            <a:xfrm flipH="1" flipV="1">
              <a:off x="2785" y="20865"/>
              <a:ext cx="0" cy="2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41"/>
            <p:cNvCxnSpPr/>
            <p:nvPr/>
          </p:nvCxnSpPr>
          <p:spPr>
            <a:xfrm>
              <a:off x="2793" y="20874"/>
              <a:ext cx="2324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上箭头 57"/>
          <p:cNvSpPr/>
          <p:nvPr/>
        </p:nvSpPr>
        <p:spPr>
          <a:xfrm>
            <a:off x="4462780" y="2305685"/>
            <a:ext cx="283845" cy="28384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64" name="直接箭头连接符 39"/>
          <p:cNvCxnSpPr/>
          <p:nvPr/>
        </p:nvCxnSpPr>
        <p:spPr>
          <a:xfrm>
            <a:off x="8237855" y="1983105"/>
            <a:ext cx="1270" cy="17887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40"/>
          <p:cNvCxnSpPr/>
          <p:nvPr/>
        </p:nvCxnSpPr>
        <p:spPr>
          <a:xfrm flipH="1">
            <a:off x="2879725" y="2120900"/>
            <a:ext cx="1270" cy="1403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41"/>
          <p:cNvCxnSpPr/>
          <p:nvPr/>
        </p:nvCxnSpPr>
        <p:spPr>
          <a:xfrm flipV="1">
            <a:off x="5786755" y="2126615"/>
            <a:ext cx="534670" cy="1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39"/>
          <p:cNvCxnSpPr/>
          <p:nvPr/>
        </p:nvCxnSpPr>
        <p:spPr>
          <a:xfrm>
            <a:off x="6315710" y="2124075"/>
            <a:ext cx="1270" cy="1648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40"/>
          <p:cNvCxnSpPr/>
          <p:nvPr/>
        </p:nvCxnSpPr>
        <p:spPr>
          <a:xfrm flipH="1">
            <a:off x="2872105" y="3515995"/>
            <a:ext cx="1250315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41"/>
          <p:cNvCxnSpPr/>
          <p:nvPr/>
        </p:nvCxnSpPr>
        <p:spPr>
          <a:xfrm>
            <a:off x="5804535" y="1962150"/>
            <a:ext cx="2439670" cy="6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39"/>
          <p:cNvCxnSpPr/>
          <p:nvPr/>
        </p:nvCxnSpPr>
        <p:spPr>
          <a:xfrm flipH="1">
            <a:off x="4120515" y="3515995"/>
            <a:ext cx="1270" cy="244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40"/>
          <p:cNvCxnSpPr/>
          <p:nvPr/>
        </p:nvCxnSpPr>
        <p:spPr>
          <a:xfrm flipH="1">
            <a:off x="2698115" y="1945640"/>
            <a:ext cx="1270" cy="128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39"/>
          <p:cNvCxnSpPr/>
          <p:nvPr/>
        </p:nvCxnSpPr>
        <p:spPr>
          <a:xfrm flipH="1">
            <a:off x="1947545" y="3212465"/>
            <a:ext cx="1270" cy="548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41"/>
          <p:cNvCxnSpPr/>
          <p:nvPr/>
        </p:nvCxnSpPr>
        <p:spPr>
          <a:xfrm flipV="1">
            <a:off x="1929130" y="3208655"/>
            <a:ext cx="773430" cy="1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41"/>
          <p:cNvCxnSpPr/>
          <p:nvPr/>
        </p:nvCxnSpPr>
        <p:spPr>
          <a:xfrm flipV="1">
            <a:off x="2708275" y="1942465"/>
            <a:ext cx="1012190" cy="1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41"/>
          <p:cNvCxnSpPr/>
          <p:nvPr/>
        </p:nvCxnSpPr>
        <p:spPr>
          <a:xfrm flipV="1">
            <a:off x="2866390" y="2118360"/>
            <a:ext cx="86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4"/>
          <p:cNvSpPr txBox="1"/>
          <p:nvPr/>
        </p:nvSpPr>
        <p:spPr>
          <a:xfrm>
            <a:off x="7146925" y="3756025"/>
            <a:ext cx="594995" cy="366395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监测</a:t>
            </a:r>
          </a:p>
        </p:txBody>
      </p:sp>
      <p:sp>
        <p:nvSpPr>
          <p:cNvPr id="38" name="文本框 19"/>
          <p:cNvSpPr txBox="1"/>
          <p:nvPr/>
        </p:nvSpPr>
        <p:spPr>
          <a:xfrm>
            <a:off x="7978775" y="3754755"/>
            <a:ext cx="594995" cy="366395"/>
          </a:xfrm>
          <a:prstGeom prst="rect">
            <a:avLst/>
          </a:prstGeom>
          <a:solidFill>
            <a:srgbClr val="FEE3FC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控制</a:t>
            </a:r>
          </a:p>
        </p:txBody>
      </p:sp>
      <p:cxnSp>
        <p:nvCxnSpPr>
          <p:cNvPr id="81" name="直接箭头连接符 39"/>
          <p:cNvCxnSpPr/>
          <p:nvPr/>
        </p:nvCxnSpPr>
        <p:spPr>
          <a:xfrm flipH="1" flipV="1">
            <a:off x="2423795" y="2792730"/>
            <a:ext cx="833120" cy="1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下箭头 83"/>
          <p:cNvSpPr/>
          <p:nvPr/>
        </p:nvSpPr>
        <p:spPr>
          <a:xfrm>
            <a:off x="5424805" y="4819650"/>
            <a:ext cx="361950" cy="506730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4" name="下箭头 84"/>
          <p:cNvSpPr/>
          <p:nvPr/>
        </p:nvSpPr>
        <p:spPr>
          <a:xfrm>
            <a:off x="3181985" y="4836160"/>
            <a:ext cx="361950" cy="506730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5" name="下箭头 85"/>
          <p:cNvSpPr/>
          <p:nvPr/>
        </p:nvSpPr>
        <p:spPr>
          <a:xfrm flipV="1">
            <a:off x="3946525" y="4792980"/>
            <a:ext cx="361950" cy="534035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6" name="下箭头 86"/>
          <p:cNvSpPr/>
          <p:nvPr/>
        </p:nvSpPr>
        <p:spPr>
          <a:xfrm flipV="1">
            <a:off x="1879600" y="4799330"/>
            <a:ext cx="361950" cy="534035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7" name="下箭头 87"/>
          <p:cNvSpPr/>
          <p:nvPr/>
        </p:nvSpPr>
        <p:spPr>
          <a:xfrm flipV="1">
            <a:off x="6311265" y="4770120"/>
            <a:ext cx="361950" cy="534035"/>
          </a:xfrm>
          <a:prstGeom prst="down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8" name="左箭头 88"/>
          <p:cNvSpPr/>
          <p:nvPr/>
        </p:nvSpPr>
        <p:spPr>
          <a:xfrm rot="16200000">
            <a:off x="7327020" y="4875525"/>
            <a:ext cx="540000" cy="396000"/>
          </a:xfrm>
          <a:prstGeom prst="lef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9" name="矩形 89"/>
          <p:cNvSpPr/>
          <p:nvPr/>
        </p:nvSpPr>
        <p:spPr>
          <a:xfrm>
            <a:off x="857885" y="5299075"/>
            <a:ext cx="7715885" cy="48196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文本框 17"/>
          <p:cNvSpPr txBox="1"/>
          <p:nvPr/>
        </p:nvSpPr>
        <p:spPr>
          <a:xfrm>
            <a:off x="3239135" y="2596515"/>
            <a:ext cx="2878455" cy="557530"/>
          </a:xfrm>
          <a:prstGeom prst="rect">
            <a:avLst/>
          </a:prstGeom>
          <a:solidFill>
            <a:schemeClr val="lt1"/>
          </a:solidFill>
          <a:ln w="6350">
            <a:solidFill>
              <a:srgbClr val="FF0000"/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altLang="zh-CN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系统运行状态监测中心</a:t>
            </a:r>
          </a:p>
        </p:txBody>
      </p:sp>
      <p:cxnSp>
        <p:nvCxnSpPr>
          <p:cNvPr id="18" name="直接连接符 41"/>
          <p:cNvCxnSpPr/>
          <p:nvPr/>
        </p:nvCxnSpPr>
        <p:spPr>
          <a:xfrm flipV="1">
            <a:off x="1929130" y="3215640"/>
            <a:ext cx="773430" cy="19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0"/>
          <p:cNvSpPr txBox="1"/>
          <p:nvPr/>
        </p:nvSpPr>
        <p:spPr>
          <a:xfrm>
            <a:off x="485140" y="2426970"/>
            <a:ext cx="1938020" cy="487045"/>
          </a:xfrm>
          <a:prstGeom prst="rect">
            <a:avLst/>
          </a:prstGeom>
          <a:solidFill>
            <a:schemeClr val="lt1"/>
          </a:solidFill>
          <a:ln w="22225" cmpd="sng">
            <a:solidFill>
              <a:srgbClr val="FF0000"/>
            </a:solidFill>
            <a:prstDash val="soli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7200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zh-CN" altLang="en-US" sz="20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特征挖掘</a:t>
            </a:r>
            <a:endParaRPr lang="en-US" altLang="zh-CN" sz="2000" kern="100">
              <a:latin typeface="等线" panose="02010600030101010101" charset="-122"/>
              <a:ea typeface="等线" panose="0201060003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5" name="直接箭头连接符 12"/>
          <p:cNvCxnSpPr/>
          <p:nvPr/>
        </p:nvCxnSpPr>
        <p:spPr>
          <a:xfrm flipV="1">
            <a:off x="3015615" y="2230755"/>
            <a:ext cx="705485" cy="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41"/>
          <p:cNvCxnSpPr/>
          <p:nvPr/>
        </p:nvCxnSpPr>
        <p:spPr>
          <a:xfrm flipV="1">
            <a:off x="2440305" y="2510155"/>
            <a:ext cx="588010" cy="1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41"/>
          <p:cNvCxnSpPr/>
          <p:nvPr/>
        </p:nvCxnSpPr>
        <p:spPr>
          <a:xfrm>
            <a:off x="3016885" y="2229485"/>
            <a:ext cx="1270" cy="2959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6"/>
          <p:cNvCxnSpPr/>
          <p:nvPr/>
        </p:nvCxnSpPr>
        <p:spPr>
          <a:xfrm flipV="1">
            <a:off x="2435225" y="1842770"/>
            <a:ext cx="12820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134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从数据类型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视角来认识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4605" y="1056640"/>
            <a:ext cx="9097645" cy="57924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其它数据类型：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array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heap，</a:t>
            </a:r>
            <a:r>
              <a:rPr lang="en-US" altLang="zh-CN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dictionary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集合类型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表达的是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或者叫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是某个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对象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其成员的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标识问题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是集合的基本问题。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student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studentNo CHAR(12) PRIMARY KEY;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	name VAR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CHAR(16)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）；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一箭双雕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：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既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创建了一个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集合对象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又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创建了其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元素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8118613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848360" y="142240"/>
            <a:ext cx="8213090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从数据类型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成员函数视角来理解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SQL</a:t>
            </a: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44450" y="1124585"/>
            <a:ext cx="9017000" cy="57277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数据库中，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表为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集合类型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实例对象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成员变量，成员函数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添加元素，删除元素，修改元素，查找元素，统计元素。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数据库中：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但是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对于表，没有成员函数，专门用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SQL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来对其进行操作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 INTO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setObj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DELETE FROM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setObj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WHERE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成员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属性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函数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9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 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成员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FROM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setObj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WHERE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成员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属性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函数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  <a:endParaRPr lang="zh-CN" altLang="en-US" b="1" i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5002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类型与继承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SQL 1999</a:t>
            </a: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457835" y="1303655"/>
            <a:ext cx="8637905" cy="5257800"/>
          </a:xfrm>
        </p:spPr>
        <p:txBody>
          <a:bodyPr/>
          <a:lstStyle/>
          <a:p>
            <a:pPr marL="381000" indent="-381000">
              <a:lnSpc>
                <a:spcPct val="150000"/>
              </a:lnSpc>
              <a:spcBef>
                <a:spcPts val="1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集合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(set)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、数组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(array)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等数据类型，已内置到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DBMS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中，成了用户可直接使用的数据类型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marL="381000" indent="-381000">
              <a:buClr>
                <a:schemeClr val="tx1"/>
              </a:buClr>
              <a:buNone/>
            </a:pPr>
            <a:endParaRPr lang="en-US" altLang="zh-CN" sz="1000" b="1" i="1" dirty="0">
              <a:latin typeface="Times New Roman" panose="02020603050405020304" pitchFamily="18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CREATE 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</a:rPr>
              <a:t>TYPE</a:t>
            </a:r>
            <a:r>
              <a:rPr lang="en-US" altLang="zh-CN" b="1" dirty="0">
                <a:latin typeface="Times New Roman" panose="02020603050405020304" pitchFamily="18" charset="0"/>
              </a:rPr>
              <a:t>  book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AS</a:t>
            </a:r>
            <a:r>
              <a:rPr lang="en-US" altLang="zh-CN" b="1" dirty="0">
                <a:latin typeface="Times New Roman" panose="02020603050405020304" pitchFamily="18" charset="0"/>
              </a:rPr>
              <a:t> (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title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varchar</a:t>
            </a:r>
            <a:r>
              <a:rPr lang="en-US" altLang="zh-CN" b="1" dirty="0">
                <a:latin typeface="Times New Roman" panose="02020603050405020304" pitchFamily="18" charset="0"/>
              </a:rPr>
              <a:t>(64),</a:t>
            </a: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author-array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varchar</a:t>
            </a:r>
            <a:r>
              <a:rPr lang="en-US" altLang="zh-CN" b="1" dirty="0">
                <a:latin typeface="Times New Roman" panose="02020603050405020304" pitchFamily="18" charset="0"/>
              </a:rPr>
              <a:t>(20) </a:t>
            </a:r>
            <a:r>
              <a:rPr lang="en-US" altLang="zh-CN" b="1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array</a:t>
            </a:r>
            <a:r>
              <a:rPr lang="en-US" altLang="zh-CN" b="1" dirty="0">
                <a:latin typeface="Times New Roman" panose="02020603050405020304" pitchFamily="18" charset="0"/>
              </a:rPr>
              <a:t>[10],</a:t>
            </a: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publisher </a:t>
            </a:r>
            <a:r>
              <a:rPr lang="en-US" altLang="zh-CN" b="1" dirty="0" err="1">
                <a:latin typeface="Arial Black" panose="020B0A04020102020204" charset="0"/>
                <a:cs typeface="Arial Black" panose="020B0A04020102020204" charset="0"/>
              </a:rPr>
              <a:t>Publisher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keyword-set </a:t>
            </a:r>
            <a:r>
              <a:rPr lang="en-US" altLang="zh-CN" b="1" dirty="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 Black" panose="020B0A04020102020204" charset="0"/>
                <a:cs typeface="Arial Black" panose="020B0A04020102020204" charset="0"/>
              </a:rPr>
              <a:t>set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varchar</a:t>
            </a:r>
            <a:r>
              <a:rPr lang="en-US" altLang="zh-CN" b="1" dirty="0">
                <a:latin typeface="Times New Roman" panose="02020603050405020304" pitchFamily="18" charset="0"/>
              </a:rPr>
              <a:t>(20))</a:t>
            </a:r>
          </a:p>
          <a:p>
            <a:pPr marL="381000" indent="-381000">
              <a:buClr>
                <a:schemeClr val="tx1"/>
              </a:buCl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);</a:t>
            </a:r>
          </a:p>
          <a:p>
            <a:pPr marL="381000" indent="-381000">
              <a:buClr>
                <a:schemeClr val="tx1"/>
              </a:buClr>
              <a:buNone/>
            </a:pPr>
            <a:endParaRPr lang="en-US" altLang="zh-CN" sz="1000" b="1" dirty="0">
              <a:latin typeface="Times New Roman" panose="02020603050405020304" pitchFamily="18" charset="0"/>
            </a:endParaRPr>
          </a:p>
          <a:p>
            <a:pPr marL="381000" indent="-381000">
              <a:buNone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zh-CN" i="1" dirty="0">
                <a:latin typeface="Times New Roman" panose="02020603050405020304" pitchFamily="18" charset="0"/>
              </a:rPr>
              <a:t> books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OF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book;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5BDB93-6680-45AA-9B47-B385F4948B9A}"/>
              </a:ext>
            </a:extLst>
          </p:cNvPr>
          <p:cNvSpPr txBox="1"/>
          <p:nvPr/>
        </p:nvSpPr>
        <p:spPr>
          <a:xfrm>
            <a:off x="5303728" y="2276872"/>
            <a:ext cx="353810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确实打破了第一范式，但有些场景为了性能可能会这么做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022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类型与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构造函数</a:t>
            </a: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35255" y="1670685"/>
            <a:ext cx="8912225" cy="4890770"/>
          </a:xfrm>
        </p:spPr>
        <p:txBody>
          <a:bodyPr/>
          <a:lstStyle/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CREATTE TYPE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</a:rPr>
              <a:t>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AS  ( 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firstName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VARCHAR(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), 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    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lastName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VARCHAR(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 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FINAL;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FUNCTION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latin typeface="Tahoma" panose="020B0604030504040204" pitchFamily="34" charset="0"/>
              </a:rPr>
              <a:t>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(</a:t>
            </a:r>
            <a:r>
              <a:rPr lang="en-US" altLang="zh-CN">
                <a:latin typeface="Tahoma" panose="020B0604030504040204" pitchFamily="34" charset="0"/>
              </a:rPr>
              <a:t>firstName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VARCHAR(</a:t>
            </a:r>
            <a:r>
              <a:rPr lang="en-US" altLang="zh-CN">
                <a:latin typeface="Tahoma" panose="020B0604030504040204" pitchFamily="34" charset="0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), </a:t>
            </a:r>
            <a:r>
              <a:rPr lang="en-US" altLang="zh-CN">
                <a:latin typeface="Tahoma" panose="020B0604030504040204" pitchFamily="34" charset="0"/>
              </a:rPr>
              <a:t>lastName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VARCHAR(</a:t>
            </a:r>
            <a:r>
              <a:rPr lang="en-US" altLang="zh-CN">
                <a:latin typeface="Tahoma" panose="020B0604030504040204" pitchFamily="34" charset="0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))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RETURN </a:t>
            </a:r>
            <a:r>
              <a:rPr lang="en-US" altLang="zh-CN">
                <a:latin typeface="Tahoma" panose="020B0604030504040204" pitchFamily="34" charset="0"/>
              </a:rPr>
              <a:t>Name</a:t>
            </a:r>
            <a:endParaRPr lang="en-US" altLang="zh-CN" b="1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BEGIN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  SET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.</a:t>
            </a:r>
            <a:r>
              <a:rPr lang="en-US" altLang="zh-CN">
                <a:latin typeface="Tahoma" panose="020B0604030504040204" pitchFamily="34" charset="0"/>
              </a:rPr>
              <a:t>firstName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= </a:t>
            </a:r>
            <a:r>
              <a:rPr lang="en-US" altLang="zh-CN">
                <a:latin typeface="Tahoma" panose="020B0604030504040204" pitchFamily="34" charset="0"/>
              </a:rPr>
              <a:t>firstName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  SET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.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lastName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=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lastName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;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END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endParaRPr lang="en-US" altLang="zh-CN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562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772400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类型与成员函数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-63500" y="1332865"/>
            <a:ext cx="8912225" cy="5257800"/>
          </a:xfrm>
        </p:spPr>
        <p:txBody>
          <a:bodyPr/>
          <a:lstStyle/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   CREATE 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</a:rPr>
              <a:t>TYPE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</a:rPr>
              <a:t>personType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AS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name   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</a:rPr>
              <a:t>Name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address 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</a:rPr>
              <a:t>Address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birthday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date</a:t>
            </a: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NOT FINAL;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sz="2000" b="1" i="1" dirty="0">
              <a:latin typeface="Times New Roman" panose="02020603050405020304" pitchFamily="18" charset="0"/>
            </a:endParaRP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CREATE </a:t>
            </a:r>
            <a:r>
              <a:rPr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INSTANCE METHOD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age(</a:t>
            </a:r>
            <a:r>
              <a:rPr lang="en-US" altLang="zh-CN" sz="2400" b="1" dirty="0" err="1">
                <a:latin typeface="Times New Roman" panose="02020603050405020304" pitchFamily="18" charset="0"/>
                <a:sym typeface="+mn-ea"/>
              </a:rPr>
              <a:t>onDate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date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             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RETURN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integer</a:t>
            </a: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           FOR </a:t>
            </a:r>
            <a:r>
              <a:rPr lang="en-US" altLang="zh-CN" sz="2400" b="1" dirty="0" err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personType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           BEGIN</a:t>
            </a: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                 RETURN 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Year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sym typeface="+mn-ea"/>
              </a:rPr>
              <a:t>onDate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-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Year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(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self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.</a:t>
            </a:r>
            <a:r>
              <a:rPr lang="en-US" altLang="zh-CN" sz="2400" b="1" dirty="0" err="1">
                <a:latin typeface="Times New Roman" panose="02020603050405020304" pitchFamily="18" charset="0"/>
                <a:sym typeface="+mn-ea"/>
              </a:rPr>
              <a:t>birthday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;</a:t>
            </a: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           END</a:t>
            </a: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343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创建类型的实例，调用类型的方法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35255" y="1303655"/>
            <a:ext cx="8912225" cy="5546090"/>
          </a:xfrm>
        </p:spPr>
        <p:txBody>
          <a:bodyPr/>
          <a:lstStyle/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TABLE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person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OF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personType;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sz="1200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INSERT INTO</a:t>
            </a:r>
            <a:r>
              <a:rPr lang="en-US" altLang="zh-CN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person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(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name</a:t>
            </a: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，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address</a:t>
            </a: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， </a:t>
            </a:r>
            <a:r>
              <a:rPr lang="en-US" altLang="zh-CN">
                <a:latin typeface="Tahoma" panose="020B0604030504040204" pitchFamily="34" charset="0"/>
                <a:sym typeface="+mn-ea"/>
              </a:rPr>
              <a:t>dateOfBirth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VALUES(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new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Name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('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John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', ‘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Georage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’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new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Address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('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 MainSt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.' , '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New York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', '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11001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')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date (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2001-08-11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')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);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sz="1200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SELECT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name.lastName,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age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(date(now()) )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FROM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person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WHERE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 birthday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≧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date(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2000-01-01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')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;</a:t>
            </a:r>
            <a:endParaRPr lang="en-US" altLang="zh-CN" i="1">
              <a:latin typeface="Times New Roman" panose="02020603050405020304" pitchFamily="18" charset="0"/>
            </a:endParaRP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810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注意：日期类型，也已内置到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BDMS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中，用户可直接使用；</a:t>
            </a:r>
          </a:p>
        </p:txBody>
      </p:sp>
    </p:spTree>
    <p:extLst>
      <p:ext uri="{BB962C8B-B14F-4D97-AF65-F5344CB8AC3E}">
        <p14:creationId xmlns:p14="http://schemas.microsoft.com/office/powerpoint/2010/main" val="27496429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标题 3973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创建类型的实例，调用类型的方法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</a:t>
            </a:r>
          </a:p>
        </p:txBody>
      </p:sp>
      <p:sp>
        <p:nvSpPr>
          <p:cNvPr id="397315" name="文本占位符 397314"/>
          <p:cNvSpPr>
            <a:spLocks noGrp="1"/>
          </p:cNvSpPr>
          <p:nvPr>
            <p:ph type="body" idx="1"/>
          </p:nvPr>
        </p:nvSpPr>
        <p:spPr>
          <a:xfrm>
            <a:off x="152400" y="1905000"/>
            <a:ext cx="8991600" cy="4572000"/>
          </a:xfrm>
        </p:spPr>
        <p:txBody>
          <a:bodyPr/>
          <a:lstStyle/>
          <a:p>
            <a:pPr marL="381000" indent="-381000">
              <a:lnSpc>
                <a:spcPct val="130000"/>
              </a:lnSpc>
              <a:spcBef>
                <a:spcPct val="30000"/>
              </a:spcBef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添加一行数据</a:t>
            </a:r>
            <a:r>
              <a:rPr lang="en-US" altLang="zh-CN" b="1" i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81000" indent="-381000">
              <a:lnSpc>
                <a:spcPct val="130000"/>
              </a:lnSpc>
              <a:spcBef>
                <a:spcPct val="30000"/>
              </a:spcBef>
              <a:buNone/>
            </a:pPr>
            <a:r>
              <a:rPr lang="en-US" altLang="zh-CN" b="1">
                <a:latin typeface="Tahoma" panose="020B0604030504040204" pitchFamily="34" charset="0"/>
              </a:rPr>
              <a:t>  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INSERT INTO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books </a:t>
            </a:r>
            <a:r>
              <a:rPr lang="en-US" altLang="zh-CN" i="1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VALUES</a:t>
            </a:r>
            <a:r>
              <a:rPr lang="en-US" altLang="zh-CN" i="1">
                <a:latin typeface="Times New Roman" panose="02020603050405020304" pitchFamily="18" charset="0"/>
              </a:rPr>
              <a:t>(`Compilers’,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i="1">
                <a:latin typeface="Arial Black" panose="020B0A04020102020204" charset="0"/>
                <a:cs typeface="Arial Black" panose="020B0A04020102020204" charset="0"/>
              </a:rPr>
              <a:t>Array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`Smith’,`Jones’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,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new </a:t>
            </a:r>
            <a:r>
              <a:rPr lang="en-US" altLang="zh-CN" i="1">
                <a:latin typeface="Arial Black" panose="020B0A04020102020204" charset="0"/>
                <a:cs typeface="Arial Black" panose="020B0A04020102020204" charset="0"/>
              </a:rPr>
              <a:t>Publisher</a:t>
            </a:r>
            <a:r>
              <a:rPr lang="en-US" altLang="zh-CN" i="1">
                <a:latin typeface="Times New Roman" panose="02020603050405020304" pitchFamily="18" charset="0"/>
              </a:rPr>
              <a:t>(‘McGraw Hill’,`New York’ ),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i="1">
                <a:latin typeface="Arial Black" panose="020B0A04020102020204" charset="0"/>
                <a:cs typeface="Arial Black" panose="020B0A04020102020204" charset="0"/>
              </a:rPr>
              <a:t>Set</a:t>
            </a:r>
            <a:r>
              <a:rPr lang="en-US" altLang="zh-CN" i="1">
                <a:latin typeface="Times New Roman" panose="02020603050405020304" pitchFamily="18" charset="0"/>
              </a:rPr>
              <a:t>(`parsing’,`analysis’)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;</a:t>
            </a:r>
          </a:p>
          <a:p>
            <a:pPr marL="381000" indent="-381000">
              <a:lnSpc>
                <a:spcPct val="130000"/>
              </a:lnSpc>
              <a:spcBef>
                <a:spcPct val="30000"/>
              </a:spcBef>
              <a:buNone/>
            </a:pPr>
            <a:endParaRPr lang="en-US" altLang="zh-CN" i="1">
              <a:latin typeface="Times New Roman" panose="02020603050405020304" pitchFamily="18" charset="0"/>
            </a:endParaRPr>
          </a:p>
          <a:p>
            <a:pPr marL="381000" indent="-381000">
              <a:lnSpc>
                <a:spcPct val="130000"/>
              </a:lnSpc>
              <a:spcBef>
                <a:spcPct val="30000"/>
              </a:spcBef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查询行数据：</a:t>
            </a:r>
            <a:endParaRPr lang="en-US" altLang="zh-CN" i="1">
              <a:latin typeface="Arial Black" panose="020B0A04020102020204" charset="0"/>
              <a:cs typeface="Arial Black" panose="020B0A04020102020204" charset="0"/>
            </a:endParaRPr>
          </a:p>
          <a:p>
            <a:pPr marL="381000" indent="-381000">
              <a:lnSpc>
                <a:spcPct val="130000"/>
              </a:lnSpc>
              <a:buNone/>
            </a:pP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</a:rPr>
              <a:t>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SELECT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title, authors</a:t>
            </a:r>
            <a:r>
              <a:rPr lang="en-US" altLang="zh-CN">
                <a:latin typeface="Times New Roman" panose="02020603050405020304" pitchFamily="18" charset="0"/>
              </a:rPr>
              <a:t>[0]</a:t>
            </a:r>
            <a:r>
              <a:rPr lang="en-US" altLang="zh-CN" i="1">
                <a:latin typeface="Times New Roman" panose="02020603050405020304" pitchFamily="18" charset="0"/>
              </a:rPr>
              <a:t>, publisher.name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FROM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books;</a:t>
            </a:r>
          </a:p>
          <a:p>
            <a:pPr marL="381000" indent="-381000">
              <a:spcBef>
                <a:spcPct val="30000"/>
              </a:spcBef>
              <a:buNone/>
            </a:pPr>
            <a:endParaRPr lang="en-US" altLang="zh-CN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241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类型的继承</a:t>
            </a:r>
            <a:endParaRPr 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35255" y="1236980"/>
            <a:ext cx="8912225" cy="5257800"/>
          </a:xfrm>
        </p:spPr>
        <p:txBody>
          <a:bodyPr/>
          <a:lstStyle/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TYPE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student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UNDER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personType 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Times New Roman" panose="02020603050405020304" pitchFamily="18" charset="0"/>
                <a:sym typeface="+mn-ea"/>
              </a:rPr>
              <a:t>(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degree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VARCHAR(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),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sym typeface="+mn-ea"/>
              </a:rPr>
              <a:t>   department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VARCHAR(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</a:t>
            </a:r>
            <a:endParaRPr lang="en-US" altLang="zh-CN" i="1">
              <a:latin typeface="Times New Roman" panose="02020603050405020304" pitchFamily="18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Times New Roman" panose="02020603050405020304" pitchFamily="18" charset="0"/>
                <a:sym typeface="+mn-ea"/>
              </a:rPr>
              <a:t>);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TYPE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teacher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UNDER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personType 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Times New Roman" panose="02020603050405020304" pitchFamily="18" charset="0"/>
                <a:sym typeface="+mn-ea"/>
              </a:rPr>
              <a:t>(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salary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DECIMAL(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8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.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),</a:t>
            </a:r>
            <a:endParaRPr lang="en-US" altLang="zh-CN">
              <a:latin typeface="Times New Roman" panose="02020603050405020304" pitchFamily="18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sym typeface="+mn-ea"/>
              </a:rPr>
              <a:t>   department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VARCHAR(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</a:t>
            </a:r>
            <a:endParaRPr lang="en-US" altLang="zh-CN" i="1">
              <a:latin typeface="Times New Roman" panose="02020603050405020304" pitchFamily="18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Times New Roman" panose="02020603050405020304" pitchFamily="18" charset="0"/>
                <a:sym typeface="+mn-ea"/>
              </a:rPr>
              <a:t>);</a:t>
            </a:r>
            <a:endParaRPr lang="en-US" altLang="zh-CN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TYPE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teachingAssistant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UNDER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student, teacher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 ;</a:t>
            </a:r>
            <a:endParaRPr lang="en-US" altLang="zh-CN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endParaRPr lang="en-US" altLang="zh-CN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144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集合的实例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表</a:t>
            </a:r>
            <a:endParaRPr 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35255" y="1256030"/>
            <a:ext cx="8912225" cy="5257800"/>
          </a:xfrm>
        </p:spPr>
        <p:txBody>
          <a:bodyPr/>
          <a:lstStyle/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TYPE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teachingAssistant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UNDER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student, teacher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 ;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TYPE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teachingAssistant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UNDER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sym typeface="+mn-ea"/>
              </a:rPr>
              <a:t>     student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WITH(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department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AS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student_dept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), </a:t>
            </a:r>
            <a:endParaRPr lang="en-US" altLang="zh-CN" i="1">
              <a:latin typeface="Times New Roman" panose="02020603050405020304" pitchFamily="18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sym typeface="+mn-ea"/>
              </a:rPr>
              <a:t>    teacher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WITH(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department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AS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teacher_dept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);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TABLE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teachingAssistant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OF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teachingAssistant;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915285" y="1988820"/>
            <a:ext cx="1656715" cy="5041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071495" y="4235450"/>
            <a:ext cx="1656715" cy="50419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87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实例的存储方式</a:t>
            </a: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35255" y="1256030"/>
            <a:ext cx="8912225" cy="901065"/>
          </a:xfrm>
        </p:spPr>
        <p:txBody>
          <a:bodyPr/>
          <a:lstStyle/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TABLE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teachingAssistant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OF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teachingAssistant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0240" y="2190115"/>
            <a:ext cx="1678940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person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76170" y="2190115"/>
            <a:ext cx="3070860" cy="460375"/>
          </a:xfrm>
          <a:prstGeom prst="rect">
            <a:avLst/>
          </a:prstGeom>
          <a:solidFill>
            <a:srgbClr val="F68BF9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degree, department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72430" y="2190115"/>
            <a:ext cx="3070860" cy="460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salary, department</a:t>
            </a:r>
          </a:p>
        </p:txBody>
      </p:sp>
      <p:sp>
        <p:nvSpPr>
          <p:cNvPr id="14" name="矩形 13"/>
          <p:cNvSpPr/>
          <p:nvPr/>
        </p:nvSpPr>
        <p:spPr>
          <a:xfrm>
            <a:off x="503555" y="2051050"/>
            <a:ext cx="813689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107315" y="3629660"/>
            <a:ext cx="8967470" cy="2623820"/>
            <a:chOff x="135" y="5147"/>
            <a:chExt cx="14122" cy="4132"/>
          </a:xfrm>
        </p:grpSpPr>
        <p:sp>
          <p:nvSpPr>
            <p:cNvPr id="15" name="文本框 14"/>
            <p:cNvSpPr txBox="1"/>
            <p:nvPr/>
          </p:nvSpPr>
          <p:spPr>
            <a:xfrm>
              <a:off x="298" y="8406"/>
              <a:ext cx="2291" cy="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person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240" y="8406"/>
              <a:ext cx="4068" cy="710"/>
            </a:xfrm>
            <a:prstGeom prst="rect">
              <a:avLst/>
            </a:prstGeom>
            <a:solidFill>
              <a:srgbClr val="F68BF9"/>
            </a:solidFill>
          </p:spPr>
          <p:txBody>
            <a:bodyPr wrap="square" lIns="0" tIns="36195" rIns="0" rtlCol="0">
              <a:spAutoFit/>
            </a:bodyPr>
            <a:lstStyle/>
            <a:p>
              <a:r>
                <a:rPr lang="en-US" altLang="zh-CN"/>
                <a:t>degree, department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977" y="8406"/>
              <a:ext cx="1198" cy="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p_id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137" y="8407"/>
              <a:ext cx="4007" cy="7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rIns="0" rtlCol="0">
              <a:spAutoFit/>
            </a:bodyPr>
            <a:lstStyle/>
            <a:p>
              <a:r>
                <a:rPr lang="en-US" altLang="zh-CN"/>
                <a:t>salary, department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879" y="8407"/>
              <a:ext cx="1198" cy="7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p_id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35" y="8258"/>
              <a:ext cx="2553" cy="1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838" y="8258"/>
              <a:ext cx="5583" cy="1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675" y="8259"/>
              <a:ext cx="5583" cy="10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13" y="7362"/>
              <a:ext cx="219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person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38" y="7362"/>
              <a:ext cx="219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675" y="7362"/>
              <a:ext cx="219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teacher</a:t>
              </a:r>
            </a:p>
          </p:txBody>
        </p:sp>
        <p:sp>
          <p:nvSpPr>
            <p:cNvPr id="37" name="文本占位符 396290"/>
            <p:cNvSpPr>
              <a:spLocks noGrp="1"/>
            </p:cNvSpPr>
            <p:nvPr/>
          </p:nvSpPr>
          <p:spPr>
            <a:xfrm>
              <a:off x="223" y="5147"/>
              <a:ext cx="14035" cy="21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rtl="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ahoma" panose="020B0604030504040204" pitchFamily="34" charset="0"/>
                  <a:sym typeface="+mn-ea"/>
                </a:rPr>
                <a:t>CREATE </a:t>
              </a:r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sym typeface="+mn-ea"/>
                </a:rPr>
                <a:t>VIEW</a:t>
              </a:r>
              <a:r>
                <a:rPr lang="en-US" altLang="zh-CN" i="1">
                  <a:latin typeface="Times New Roman" panose="02020603050405020304" pitchFamily="18" charset="0"/>
                  <a:sym typeface="+mn-ea"/>
                </a:rPr>
                <a:t> teachingAssistant </a:t>
              </a:r>
              <a:r>
                <a:rPr lang="en-US" altLang="zh-CN" b="1">
                  <a:solidFill>
                    <a:srgbClr val="FF0000"/>
                  </a:solidFill>
                  <a:latin typeface="Tahoma" panose="020B0604030504040204" pitchFamily="34" charset="0"/>
                  <a:sym typeface="+mn-ea"/>
                </a:rPr>
                <a:t>OF </a:t>
              </a:r>
              <a:r>
                <a:rPr lang="en-US" altLang="zh-CN" i="1">
                  <a:latin typeface="Times New Roman" panose="02020603050405020304" pitchFamily="18" charset="0"/>
                  <a:sym typeface="+mn-ea"/>
                </a:rPr>
                <a:t>teachingAssistant  </a:t>
              </a:r>
              <a:r>
                <a:rPr lang="en-US" altLang="zh-CN" b="1">
                  <a:solidFill>
                    <a:srgbClr val="FF0000"/>
                  </a:solidFill>
                  <a:latin typeface="Tahoma" panose="020B0604030504040204" pitchFamily="34" charset="0"/>
                  <a:sym typeface="+mn-ea"/>
                </a:rPr>
                <a:t>AS</a:t>
              </a:r>
              <a:endParaRPr lang="en-US" altLang="zh-CN" i="1">
                <a:latin typeface="Times New Roman" panose="02020603050405020304" pitchFamily="18" charset="0"/>
                <a:sym typeface="+mn-ea"/>
              </a:endParaRPr>
            </a:p>
            <a:p>
              <a:pPr marL="381000" inden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+mn-ea"/>
                </a:rPr>
                <a:t>person </a:t>
              </a:r>
              <a:r>
                <a:rPr lang="en-US" altLang="zh-CN" b="1">
                  <a:solidFill>
                    <a:srgbClr val="FF0000"/>
                  </a:solidFill>
                  <a:latin typeface="Tahoma" panose="020B0604030504040204" pitchFamily="34" charset="0"/>
                  <a:sym typeface="+mn-ea"/>
                </a:rPr>
                <a:t>JOIN</a:t>
              </a:r>
              <a:r>
                <a:rPr lang="en-US" altLang="zh-CN" i="1">
                  <a:latin typeface="Times New Roman" panose="02020603050405020304" pitchFamily="18" charset="0"/>
                  <a:sym typeface="+mn-ea"/>
                </a:rPr>
                <a:t> student </a:t>
              </a:r>
              <a:r>
                <a:rPr lang="en-US" altLang="zh-CN" b="1">
                  <a:solidFill>
                    <a:srgbClr val="FF0000"/>
                  </a:solidFill>
                  <a:latin typeface="Tahoma" panose="020B0604030504040204" pitchFamily="34" charset="0"/>
                  <a:sym typeface="+mn-ea"/>
                </a:rPr>
                <a:t>JION</a:t>
              </a:r>
              <a:r>
                <a:rPr lang="en-US" altLang="zh-CN" i="1">
                  <a:latin typeface="Times New Roman" panose="02020603050405020304" pitchFamily="18" charset="0"/>
                  <a:sym typeface="+mn-ea"/>
                </a:rPr>
                <a:t> teacher</a:t>
              </a:r>
              <a:endParaRPr lang="en-US" altLang="zh-CN" sz="2400" b="1">
                <a:latin typeface="Times New Roman" panose="02020603050405020304" pitchFamily="18" charset="0"/>
              </a:endParaRPr>
            </a:p>
            <a:p>
              <a:pPr marL="381000" indent="-381000">
                <a:buClr>
                  <a:schemeClr val="tx1"/>
                </a:buClr>
                <a:buNone/>
              </a:pP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7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中小微企业使用云数据库的好处</a:t>
            </a:r>
          </a:p>
        </p:txBody>
      </p:sp>
      <p:sp>
        <p:nvSpPr>
          <p:cNvPr id="339971" name="文本占位符 339970"/>
          <p:cNvSpPr>
            <a:spLocks noGrp="1"/>
          </p:cNvSpPr>
          <p:nvPr>
            <p:ph type="body" idx="1"/>
          </p:nvPr>
        </p:nvSpPr>
        <p:spPr>
          <a:xfrm>
            <a:off x="179070" y="1268730"/>
            <a:ext cx="8848725" cy="5643245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Font typeface="Wingdings" panose="05000000000000000000" charset="0"/>
              <a:buChar char="l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小微企业</a:t>
            </a:r>
            <a:r>
              <a:rPr sz="2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不须要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2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不须要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服务器，</a:t>
            </a:r>
            <a:r>
              <a:rPr sz="2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不须要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任何软件和硬件，</a:t>
            </a:r>
            <a:r>
              <a:rPr sz="2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不须要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任何IT专业员工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就可</a:t>
            </a:r>
            <a:r>
              <a:rPr sz="28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拥有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自己的数据库和应用系统；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Font typeface="Wingdings" panose="05000000000000000000" charset="0"/>
              <a:buChar char="l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sz="2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小微企业</a:t>
            </a: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信息化门槛降低，成本降低，可靠性有保障；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2100"/>
              </a:spcAft>
              <a:buFont typeface="Wingdings" panose="05000000000000000000" charset="0"/>
              <a:buChar char="l"/>
            </a:pPr>
            <a:r>
              <a:rPr 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云数据库提供有丰富的附加服务，例如用户行为特征、业务态势统计分析等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9934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多继承中的对象层次结构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35255" y="1577975"/>
            <a:ext cx="8912225" cy="4935855"/>
          </a:xfrm>
        </p:spPr>
        <p:txBody>
          <a:bodyPr/>
          <a:lstStyle/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sz="2400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TABLE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 teachingAssistant </a:t>
            </a: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OF </a:t>
            </a:r>
            <a:r>
              <a:rPr lang="en-US" altLang="zh-CN" sz="2400" i="1">
                <a:latin typeface="Times New Roman" panose="02020603050405020304" pitchFamily="18" charset="0"/>
                <a:sym typeface="+mn-ea"/>
              </a:rPr>
              <a:t>teachingAssistant;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635" y="3822700"/>
            <a:ext cx="1678940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person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16175" y="3822700"/>
            <a:ext cx="3070860" cy="460375"/>
          </a:xfrm>
          <a:prstGeom prst="rect">
            <a:avLst/>
          </a:prstGeom>
          <a:solidFill>
            <a:srgbClr val="F68BF9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degree, department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90260" y="3822700"/>
            <a:ext cx="3070860" cy="460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salary, department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5579745" y="3162300"/>
            <a:ext cx="302895" cy="57600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882640" y="3754755"/>
            <a:ext cx="313182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9014460" y="3759200"/>
            <a:ext cx="0" cy="61214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932805" y="4364355"/>
            <a:ext cx="309602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5436235" y="3431540"/>
            <a:ext cx="496570" cy="93281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377190" y="3568065"/>
            <a:ext cx="1765300" cy="939800"/>
            <a:chOff x="5407" y="6639"/>
            <a:chExt cx="2780" cy="102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420" y="6675"/>
              <a:ext cx="2767" cy="19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5407" y="7659"/>
              <a:ext cx="2778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5420" y="6639"/>
              <a:ext cx="0" cy="102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>
            <a:off x="454660" y="3709670"/>
            <a:ext cx="0" cy="68400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67360" y="3719830"/>
            <a:ext cx="5111750" cy="675005"/>
            <a:chOff x="1496" y="6605"/>
            <a:chExt cx="8050" cy="1063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496" y="7626"/>
              <a:ext cx="805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496" y="6605"/>
              <a:ext cx="8050" cy="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9546" y="6647"/>
              <a:ext cx="0" cy="102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226060" y="3448050"/>
            <a:ext cx="2066925" cy="11804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2141220" y="3413760"/>
            <a:ext cx="360003" cy="108000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141220" y="3143885"/>
            <a:ext cx="198755" cy="47498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2345055" y="3143885"/>
            <a:ext cx="324002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2520315" y="3404235"/>
            <a:ext cx="291602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6060" y="5015230"/>
            <a:ext cx="8424545" cy="1198880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en-US" altLang="zh-CN" i="1">
                <a:solidFill>
                  <a:srgbClr val="0000FF"/>
                </a:solidFill>
                <a:sym typeface="+mn-ea"/>
              </a:rPr>
              <a:t>teachingAssistant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隐含了另外三个类的实例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i="1">
                <a:solidFill>
                  <a:srgbClr val="0000FF"/>
                </a:solidFill>
                <a:sym typeface="+mn-ea"/>
              </a:rPr>
              <a:t>person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  <a:r>
              <a:rPr lang="zh-CN" altLang="en-US" i="1">
                <a:sym typeface="+mn-ea"/>
              </a:rPr>
              <a:t>，</a:t>
            </a:r>
            <a:r>
              <a:rPr lang="en-US" altLang="zh-CN" i="1">
                <a:solidFill>
                  <a:srgbClr val="0000FF"/>
                </a:solidFill>
                <a:sym typeface="+mn-ea"/>
              </a:rPr>
              <a:t>student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  <a:r>
              <a:rPr lang="zh-CN" altLang="en-US" i="1">
                <a:sym typeface="+mn-ea"/>
              </a:rPr>
              <a:t>，</a:t>
            </a:r>
            <a:r>
              <a:rPr lang="en-US" altLang="zh-CN" i="1">
                <a:solidFill>
                  <a:srgbClr val="0000FF"/>
                </a:solidFill>
                <a:sym typeface="+mn-ea"/>
              </a:rPr>
              <a:t>teacher</a:t>
            </a:r>
            <a:r>
              <a:rPr lang="zh-CN" altLang="en-US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  <a:endParaRPr lang="zh-CN" altLang="en-US" i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8194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378585" y="142240"/>
            <a:ext cx="7668895" cy="914400"/>
          </a:xfrm>
        </p:spPr>
        <p:txBody>
          <a:bodyPr anchor="ctr"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类型转换：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由某一类型的对象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另一类型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的对象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-5715" y="1425575"/>
            <a:ext cx="8996680" cy="5352415"/>
          </a:xfrm>
          <a:solidFill>
            <a:schemeClr val="bg1"/>
          </a:solidFill>
        </p:spPr>
        <p:txBody>
          <a:bodyPr/>
          <a:lstStyle/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SELECT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.author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Publisher.name</a:t>
            </a:r>
            <a:r>
              <a:rPr lang="en-US" altLang="zh-CN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</a:t>
            </a:r>
            <a:r>
              <a:rPr lang="en-US" altLang="zh-CN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pub_name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.keyword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book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unnest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author_array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author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),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unnest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keyword_set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keyword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  <a:buNone/>
            </a:pPr>
            <a:endParaRPr lang="en-US" altLang="zh-CN" i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81000" indent="-38100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其含义是：相关子查询。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book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表中的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每一个行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，将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author_array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字段的值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类的实例）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转化为一个表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，将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keyword_set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的值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类的实例）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也转化为一个表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，然后做笛卡尔运算。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铺排开的意思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81000" indent="-381000">
              <a:buClr>
                <a:schemeClr val="tx1"/>
              </a:buClr>
              <a:buNone/>
            </a:pP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0033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378585" y="142240"/>
            <a:ext cx="7668895" cy="914400"/>
          </a:xfrm>
        </p:spPr>
        <p:txBody>
          <a:bodyPr anchor="ctr"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由某一类型的对象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另一类型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的对象</a:t>
            </a:r>
            <a:b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：类型转换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73660" y="1605280"/>
            <a:ext cx="8996680" cy="5022215"/>
          </a:xfrm>
          <a:solidFill>
            <a:schemeClr val="bg1"/>
          </a:solidFill>
        </p:spPr>
        <p:txBody>
          <a:bodyPr/>
          <a:lstStyle/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INSERT INTO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book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SELECT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title, </a:t>
            </a:r>
            <a:r>
              <a:rPr lang="en-US" altLang="zh-CN" b="1" i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array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SELECT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author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authors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WHERE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.title = B.title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ORDER BY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A.position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author_array, </a:t>
            </a:r>
            <a:r>
              <a:rPr lang="en-US" altLang="zh-CN" b="1" i="1">
                <a:latin typeface="Arial Black" panose="020B0A04020102020204" charset="0"/>
                <a:cs typeface="Arial Black" panose="020B0A04020102020204" charset="0"/>
                <a:sym typeface="+mn-ea"/>
              </a:rPr>
              <a:t>Publisher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(pub_name,pub_branch)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publisher, </a:t>
            </a:r>
            <a:r>
              <a:rPr lang="en-US" altLang="zh-CN" b="1" i="1">
                <a:latin typeface="Arial Black" panose="020B0A04020102020204" charset="0"/>
                <a:cs typeface="Arial Black" panose="020B0A04020102020204" charset="0"/>
                <a:sym typeface="+mn-ea"/>
              </a:rPr>
              <a:t>multiset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SELECT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keyword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keywords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WHERE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.title = B.title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810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keyword_set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FROM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flat_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books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</a:p>
          <a:p>
            <a:pPr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i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083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标题 4024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对象标识和引用类型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>
          <a:xfrm>
            <a:off x="76200" y="1308735"/>
            <a:ext cx="8991600" cy="3905885"/>
          </a:xfr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pPr marL="381000" indent="-381000"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TYPE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Department  </a:t>
            </a:r>
            <a:r>
              <a:rPr lang="en-US" altLang="zh-CN" sz="2800">
                <a:latin typeface="Times New Roman" panose="02020603050405020304" pitchFamily="18" charset="0"/>
              </a:rPr>
              <a:t> (</a:t>
            </a:r>
            <a:b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	      </a:t>
            </a:r>
            <a:r>
              <a:rPr lang="en-US" altLang="zh-CN" sz="2800" i="1">
                <a:latin typeface="Times New Roman" panose="02020603050405020304" pitchFamily="18" charset="0"/>
              </a:rPr>
              <a:t> name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VARCHAR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(20)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b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i="1">
                <a:latin typeface="Times New Roman" panose="02020603050405020304" pitchFamily="18" charset="0"/>
              </a:rPr>
              <a:t>head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REF</a:t>
            </a:r>
            <a:r>
              <a:rPr lang="en-US" altLang="zh-CN" sz="2800" i="1">
                <a:latin typeface="Times New Roman" panose="02020603050405020304" pitchFamily="18" charset="0"/>
              </a:rPr>
              <a:t>(Person)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      </a:t>
            </a:r>
            <a:r>
              <a:rPr lang="en-US" altLang="zh-CN" sz="2800">
                <a:latin typeface="Times New Roman" panose="02020603050405020304" pitchFamily="18" charset="0"/>
              </a:rPr>
              <a:t>    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200" i="1">
              <a:latin typeface="Times New Roman" panose="02020603050405020304" pitchFamily="18" charset="0"/>
            </a:endParaRPr>
          </a:p>
          <a:p>
            <a:pPr marL="381000" indent="-381000">
              <a:lnSpc>
                <a:spcPct val="140000"/>
              </a:lnSpc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CREATE TABLE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departments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OF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Department</a:t>
            </a:r>
          </a:p>
          <a:p>
            <a:pPr marL="381000" indent="-381000">
              <a:lnSpc>
                <a:spcPct val="140000"/>
              </a:lnSpc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       </a:t>
            </a:r>
            <a:r>
              <a:rPr lang="zh-CN" altLang="en-US" sz="2800">
                <a:latin typeface="Times New Roman" panose="02020603050405020304" pitchFamily="18" charset="0"/>
              </a:rPr>
              <a:t>（  </a:t>
            </a:r>
            <a:r>
              <a:rPr lang="zh-CN" altLang="en-US" sz="2800" i="1"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head </a:t>
            </a:r>
            <a:r>
              <a:rPr lang="en-US" altLang="zh-CN" sz="2400" b="1">
                <a:solidFill>
                  <a:srgbClr val="0000FF"/>
                </a:solidFill>
                <a:latin typeface="Tahoma" panose="020B0604030504040204" pitchFamily="34" charset="0"/>
              </a:rPr>
              <a:t>WITH OPTIONS SCOPE</a:t>
            </a: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people </a:t>
            </a:r>
            <a:r>
              <a:rPr lang="zh-CN" altLang="en-US" sz="2800">
                <a:latin typeface="Times New Roman" panose="02020603050405020304" pitchFamily="18" charset="0"/>
              </a:rPr>
              <a:t>）；</a:t>
            </a:r>
            <a:endParaRPr lang="en-US" altLang="zh-CN" sz="2800" i="1">
              <a:latin typeface="Times New Roman" panose="02020603050405020304" pitchFamily="18" charset="0"/>
            </a:endParaRPr>
          </a:p>
          <a:p>
            <a:pPr marL="381000" indent="-381000">
              <a:lnSpc>
                <a:spcPct val="140000"/>
              </a:lnSpc>
              <a:buNone/>
            </a:pPr>
            <a:endParaRPr lang="en-US" altLang="zh-CN" sz="2800" i="1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345" y="6027420"/>
            <a:ext cx="8032750" cy="657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144145" bIns="144145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在这里，</a:t>
            </a:r>
            <a:r>
              <a:rPr lang="en-US" altLang="zh-CN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TABLE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的含义是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集合类型的一个实例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3893035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标题 4034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对象指针的使用 </a:t>
            </a:r>
          </a:p>
        </p:txBody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>
          <a:xfrm>
            <a:off x="264160" y="1320800"/>
            <a:ext cx="8738235" cy="5181600"/>
          </a:xfrm>
        </p:spPr>
        <p:txBody>
          <a:bodyPr tIns="118800"/>
          <a:lstStyle/>
          <a:p>
            <a:pPr marL="381000" indent="-381000">
              <a:spcBef>
                <a:spcPct val="3000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1)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INSERT INTO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departments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VALUES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`CS’, null)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</a:p>
          <a:p>
            <a:pPr marL="381000" indent="-381000">
              <a:spcBef>
                <a:spcPct val="30000"/>
              </a:spcBef>
              <a:buNone/>
            </a:pPr>
            <a:endParaRPr lang="en-US" altLang="zh-CN" sz="1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81000" indent="-381000">
              <a:spcBef>
                <a:spcPct val="3000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2)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UPDATE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departments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SET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head = (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SELECT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REF</a:t>
            </a:r>
            <a:r>
              <a:rPr lang="en-US" altLang="zh-CN" i="1">
                <a:latin typeface="Times New Roman" panose="02020603050405020304" pitchFamily="18" charset="0"/>
              </a:rPr>
              <a:t>(p)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		                  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FROM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 people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AS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 b="1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381000" indent="-381000">
              <a:spcBef>
                <a:spcPct val="3000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			        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WHERE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name=`John’)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WHERE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name = `CS’;</a:t>
            </a:r>
          </a:p>
          <a:p>
            <a:pPr marL="381000" indent="-381000">
              <a:spcBef>
                <a:spcPct val="30000"/>
              </a:spcBef>
              <a:buNone/>
            </a:pPr>
            <a:endParaRPr lang="en-US" altLang="zh-CN" sz="800" i="1">
              <a:latin typeface="Times New Roman" panose="02020603050405020304" pitchFamily="18" charset="0"/>
            </a:endParaRPr>
          </a:p>
          <a:p>
            <a:pPr marL="381000" indent="-381000">
              <a:spcBef>
                <a:spcPct val="30000"/>
              </a:spcBef>
              <a:buNone/>
            </a:pPr>
            <a:endParaRPr lang="en-US" altLang="zh-CN" sz="1000" i="1">
              <a:latin typeface="Times New Roman" panose="02020603050405020304" pitchFamily="18" charset="0"/>
            </a:endParaRPr>
          </a:p>
          <a:p>
            <a:pPr marL="381000" indent="-381000"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3)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SELECT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head-&gt;name, head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–&gt;</a:t>
            </a:r>
            <a:r>
              <a:rPr lang="en-US" altLang="zh-CN" b="1">
                <a:latin typeface="Times New Roman" panose="02020603050405020304" pitchFamily="18" charset="0"/>
              </a:rPr>
              <a:t>address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FROM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departments;</a:t>
            </a:r>
          </a:p>
          <a:p>
            <a:pPr marL="381000" indent="-381000"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381000" indent="-381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4)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SELECT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DEREF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head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AS teacher</a:t>
            </a:r>
            <a:b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</a:b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	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FROM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departments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WHERE</a:t>
            </a:r>
            <a:r>
              <a:rPr lang="en-US" altLang="zh-CN" b="1">
                <a:latin typeface="Times New Roman" panose="02020603050405020304" pitchFamily="18" charset="0"/>
                <a:sym typeface="+mn-ea"/>
              </a:rPr>
              <a:t> name ='CS';</a:t>
            </a:r>
            <a:endParaRPr lang="en-US" altLang="zh-CN" b="1">
              <a:latin typeface="Times New Roman" panose="02020603050405020304" pitchFamily="18" charset="0"/>
            </a:endParaRPr>
          </a:p>
          <a:p>
            <a:pPr marL="381000" indent="-381000"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474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标题 400385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914400"/>
          </a:xfrm>
        </p:spPr>
        <p:txBody>
          <a:bodyPr anchor="ctr"/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成员函数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虚函数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纯虚函数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多态</a:t>
            </a:r>
            <a:endParaRPr lang="zh-CN"/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xfrm>
            <a:off x="52705" y="1447800"/>
            <a:ext cx="9060180" cy="5334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0"/>
              </a:spcBef>
              <a:spcAft>
                <a:spcPts val="1800"/>
              </a:spcAft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包括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成员变量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成员函数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1800"/>
              </a:spcAft>
            </a:pP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可看作是一个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：存放类的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schema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类的实例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180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成员函数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虚函数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纯虚函数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都属于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Schema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的内容，因此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多态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在数据库中，很容易实现。</a:t>
            </a:r>
            <a:endParaRPr lang="en-US" altLang="zh-CN" i="1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altLang="en-US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altLang="en-US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，有：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标识问题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判别问题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查找问题。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查找结果自然也是集合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131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标题 4003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虚函数，纯虚函数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多态</a:t>
            </a:r>
            <a:endParaRPr lang="zh-CN"/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xfrm>
            <a:off x="4634230" y="5882640"/>
            <a:ext cx="1714500" cy="94805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内存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9520" y="1176020"/>
            <a:ext cx="2232660" cy="5565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51910" y="2637155"/>
            <a:ext cx="2087880" cy="21602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92270" y="367220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成员变量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7320" y="2698750"/>
            <a:ext cx="1913890" cy="460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指针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459990" y="2781300"/>
            <a:ext cx="1184910" cy="1905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71220" y="2205355"/>
            <a:ext cx="2249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对象指针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527675" y="2908300"/>
            <a:ext cx="1184910" cy="1905"/>
          </a:xfrm>
          <a:prstGeom prst="straightConnector1">
            <a:avLst/>
          </a:prstGeom>
          <a:ln w="50800">
            <a:solidFill>
              <a:srgbClr val="0000FF"/>
            </a:solidFill>
            <a:headEnd type="oval" w="lg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12585" y="2637155"/>
            <a:ext cx="1520825" cy="657225"/>
          </a:xfrm>
          <a:prstGeom prst="rect">
            <a:avLst/>
          </a:prstGeom>
          <a:solidFill>
            <a:srgbClr val="F68BF9"/>
          </a:solidFill>
        </p:spPr>
        <p:txBody>
          <a:bodyPr wrap="square" tIns="144145" bIns="144145" rtlCol="0">
            <a:spAutoFit/>
          </a:bodyPr>
          <a:lstStyle/>
          <a:p>
            <a:pPr algn="ctr"/>
            <a:r>
              <a:rPr lang="en-US"/>
              <a:t>Schema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386955" y="1548130"/>
            <a:ext cx="1520825" cy="657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44145" bIns="144145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接口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668260" y="2204720"/>
            <a:ext cx="0" cy="648335"/>
          </a:xfrm>
          <a:prstGeom prst="straightConnector1">
            <a:avLst/>
          </a:prstGeom>
          <a:ln w="508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554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对象模型将联系视作了操作</a:t>
            </a: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135255" y="1308735"/>
            <a:ext cx="4007485" cy="2580640"/>
          </a:xfr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pPr marL="381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TYPE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student </a:t>
            </a:r>
          </a:p>
          <a:p>
            <a:pPr marL="381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Times New Roman" panose="02020603050405020304" pitchFamily="18" charset="0"/>
                <a:sym typeface="+mn-ea"/>
              </a:rPr>
              <a:t>(  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s_id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VARCHAR(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),</a:t>
            </a:r>
          </a:p>
          <a:p>
            <a:pPr marL="381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sym typeface="+mn-ea"/>
              </a:rPr>
              <a:t>    name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VARCHAR(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),</a:t>
            </a:r>
            <a:endParaRPr lang="en-US" altLang="zh-CN" i="1">
              <a:latin typeface="Times New Roman" panose="02020603050405020304" pitchFamily="18" charset="0"/>
              <a:sym typeface="+mn-ea"/>
            </a:endParaRPr>
          </a:p>
          <a:p>
            <a:pPr marL="381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Times New Roman" panose="02020603050405020304" pitchFamily="18" charset="0"/>
                <a:sym typeface="+mn-ea"/>
              </a:rPr>
              <a:t>);</a:t>
            </a:r>
          </a:p>
          <a:p>
            <a:pPr marL="381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endParaRPr lang="en-US" altLang="zh-CN" i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030" y="4306570"/>
            <a:ext cx="8917940" cy="2306955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>
                <a:sym typeface="+mn-ea"/>
              </a:rPr>
              <a:t> </a:t>
            </a:r>
            <a:r>
              <a:rPr lang="en-US" altLang="zh-CN" b="0">
                <a:cs typeface="Times New Roman" panose="02020603050405020304" pitchFamily="18" charset="0"/>
                <a:sym typeface="+mn-ea"/>
              </a:rPr>
              <a:t>teacherObj.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OpenCourse</a:t>
            </a:r>
            <a:r>
              <a:rPr lang="en-US" altLang="zh-CN" b="0">
                <a:cs typeface="Times New Roman" panose="02020603050405020304" pitchFamily="18" charset="0"/>
                <a:sym typeface="+mn-ea"/>
              </a:rPr>
              <a:t>(courseObj, semesterObj);</a:t>
            </a:r>
          </a:p>
          <a:p>
            <a:pPr algn="l">
              <a:lnSpc>
                <a:spcPct val="150000"/>
              </a:lnSpc>
            </a:pPr>
            <a:r>
              <a:rPr lang="en-US" altLang="zh-CN" b="0">
                <a:cs typeface="Times New Roman" panose="02020603050405020304" pitchFamily="18" charset="0"/>
              </a:rPr>
              <a:t>StudentObj.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Enroll</a:t>
            </a:r>
            <a:r>
              <a:rPr lang="en-US" altLang="zh-CN" b="0">
                <a:cs typeface="Times New Roman" panose="02020603050405020304" pitchFamily="18" charset="0"/>
              </a:rPr>
              <a:t>(courseObj, semesterObj);</a:t>
            </a:r>
          </a:p>
          <a:p>
            <a:pPr algn="l">
              <a:lnSpc>
                <a:spcPct val="150000"/>
              </a:lnSpc>
            </a:pPr>
            <a:r>
              <a:rPr lang="en-US" altLang="zh-CN" b="0">
                <a:cs typeface="Times New Roman" panose="02020603050405020304" pitchFamily="18" charset="0"/>
              </a:rPr>
              <a:t>manager.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AssignCourse</a:t>
            </a:r>
            <a:r>
              <a:rPr lang="en-US" altLang="zh-CN" sz="2000" b="0">
                <a:cs typeface="Times New Roman" panose="02020603050405020304" pitchFamily="18" charset="0"/>
              </a:rPr>
              <a:t>(studentobj</a:t>
            </a:r>
            <a:r>
              <a:rPr lang="en-US" altLang="zh-CN" sz="2000" b="0">
                <a:cs typeface="Times New Roman" panose="02020603050405020304" pitchFamily="18" charset="0"/>
                <a:sym typeface="+mn-ea"/>
              </a:rPr>
              <a:t>, courseObj, semesterObj,t eacherObj);</a:t>
            </a:r>
            <a:endParaRPr lang="en-US" altLang="zh-CN" sz="2000" b="0"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b="0">
                <a:cs typeface="Times New Roman" panose="02020603050405020304" pitchFamily="18" charset="0"/>
              </a:rPr>
              <a:t>teacherObj.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r>
              <a:rPr lang="en-US" altLang="zh-CN" b="0">
                <a:cs typeface="Times New Roman" panose="02020603050405020304" pitchFamily="18" charset="0"/>
              </a:rPr>
              <a:t>(</a:t>
            </a:r>
            <a:r>
              <a:rPr lang="en-US" altLang="zh-CN" b="0">
                <a:cs typeface="Times New Roman" panose="02020603050405020304" pitchFamily="18" charset="0"/>
                <a:sym typeface="+mn-ea"/>
              </a:rPr>
              <a:t>courseObj, semesterObj, StudentObj, score</a:t>
            </a:r>
            <a:r>
              <a:rPr lang="en-US" altLang="zh-CN" b="0"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3" name="文本占位符 396290"/>
          <p:cNvSpPr>
            <a:spLocks noGrp="1"/>
          </p:cNvSpPr>
          <p:nvPr/>
        </p:nvSpPr>
        <p:spPr>
          <a:xfrm>
            <a:off x="4554220" y="1264285"/>
            <a:ext cx="4007485" cy="2625090"/>
          </a:xfrm>
          <a:prstGeom prst="rect">
            <a:avLst/>
          </a:prstGeom>
          <a:noFill/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CREATE 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  <a:sym typeface="+mn-ea"/>
              </a:rPr>
              <a:t>TYPE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 course  </a:t>
            </a:r>
          </a:p>
          <a:p>
            <a:pPr marL="3810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Times New Roman" panose="02020603050405020304" pitchFamily="18" charset="0"/>
                <a:sym typeface="+mn-ea"/>
              </a:rPr>
              <a:t>(  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c_id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VARCHAR(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8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),</a:t>
            </a:r>
            <a:endParaRPr lang="en-US" altLang="zh-CN">
              <a:latin typeface="Times New Roman" panose="02020603050405020304" pitchFamily="18" charset="0"/>
              <a:sym typeface="+mn-ea"/>
            </a:endParaRPr>
          </a:p>
          <a:p>
            <a:pPr marL="3810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i="1">
                <a:latin typeface="Times New Roman" panose="02020603050405020304" pitchFamily="18" charset="0"/>
                <a:sym typeface="+mn-ea"/>
              </a:rPr>
              <a:t>    name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VARCHAR(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20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),</a:t>
            </a:r>
          </a:p>
          <a:p>
            <a:pPr marL="3810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 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hours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integer,</a:t>
            </a:r>
          </a:p>
          <a:p>
            <a:pPr marL="3810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   </a:t>
            </a:r>
            <a:r>
              <a:rPr lang="en-US" altLang="zh-CN" i="1">
                <a:latin typeface="Times New Roman" panose="02020603050405020304" pitchFamily="18" charset="0"/>
                <a:sym typeface="+mn-ea"/>
              </a:rPr>
              <a:t>credit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sym typeface="+mn-ea"/>
              </a:rPr>
              <a:t>integer</a:t>
            </a:r>
            <a:endParaRPr lang="en-US" altLang="zh-CN" i="1">
              <a:latin typeface="Times New Roman" panose="02020603050405020304" pitchFamily="18" charset="0"/>
              <a:sym typeface="+mn-ea"/>
            </a:endParaRPr>
          </a:p>
          <a:p>
            <a:pPr marL="3810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>
                <a:latin typeface="Times New Roman" panose="02020603050405020304" pitchFamily="18" charset="0"/>
                <a:sym typeface="+mn-ea"/>
              </a:rPr>
              <a:t>);</a:t>
            </a:r>
            <a:endParaRPr lang="en-US" altLang="zh-CN" b="1">
              <a:solidFill>
                <a:srgbClr val="FF0000"/>
              </a:solidFill>
              <a:latin typeface="Tahoma" panose="020B0604030504040204" pitchFamily="34" charset="0"/>
              <a:sym typeface="+mn-ea"/>
            </a:endParaRP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endParaRPr lang="en-US" altLang="zh-CN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708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960" y="46355"/>
            <a:ext cx="7971155" cy="1055370"/>
          </a:xfrm>
        </p:spPr>
        <p:txBody>
          <a:bodyPr anchor="ctr"/>
          <a:lstStyle/>
          <a:p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对象模型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将联系弄成了包含关系，名词化了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charset="0"/>
              </a:rPr>
              <a:t> 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变成了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层次模型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4445" y="1236980"/>
            <a:ext cx="9043670" cy="5534025"/>
          </a:xfr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pPr marL="381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TYPE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Department (</a:t>
            </a:r>
          </a:p>
          <a:p>
            <a:pPr marL="8382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学院属性,</a:t>
            </a:r>
          </a:p>
          <a:p>
            <a:pPr marL="8382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students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 OF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Student,</a:t>
            </a:r>
          </a:p>
          <a:p>
            <a:pPr marL="8382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courses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 OF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Course,</a:t>
            </a:r>
          </a:p>
          <a:p>
            <a:pPr marL="8382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teachers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 OF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Teacher,</a:t>
            </a:r>
          </a:p>
          <a:p>
            <a:pPr marL="8382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assistants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 OF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Assistant,</a:t>
            </a:r>
          </a:p>
          <a:p>
            <a:pPr marL="83820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dean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(Teacher)  REFERENCES  teachers  );</a:t>
            </a:r>
          </a:p>
          <a:p>
            <a:pPr marL="381000" indent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Clr>
                <a:schemeClr val="tx1"/>
              </a:buClr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Departments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OF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Department;</a:t>
            </a:r>
          </a:p>
          <a:p>
            <a:pPr marL="381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TYPE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Student (</a:t>
            </a:r>
          </a:p>
          <a:p>
            <a:pPr marL="381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学生属性，</a:t>
            </a:r>
          </a:p>
          <a:p>
            <a:pPr marL="38100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enroll_courses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OF Enroll_course );</a:t>
            </a:r>
          </a:p>
          <a:p>
            <a:pPr marL="8001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altLang="zh-CN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0" indent="-381000">
              <a:buClr>
                <a:schemeClr val="tx1"/>
              </a:buClr>
              <a:buNone/>
            </a:pPr>
            <a:endParaRPr lang="en-US" altLang="zh-CN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230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>
          <a:xfrm>
            <a:off x="1076325" y="142240"/>
            <a:ext cx="7971155" cy="914400"/>
          </a:xfrm>
        </p:spPr>
        <p:txBody>
          <a:bodyPr anchor="ctr"/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上述面向对象模型</a:t>
            </a:r>
            <a:r>
              <a:rPr 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的好处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08585" y="1407160"/>
            <a:ext cx="9059545" cy="542861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用户访问特性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：最多的用户为学生，其次老师，教管人员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最少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。而学生用户中，最频繁的操作就是查自己的成绩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。因此，把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选课记录按照学生聚集存储，可提升系统整体性能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学生类的定义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：将每个学生的选课记录聚集存储在其名下；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学院类的定义：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把其学生，课程，老师聚集存储在其名下；</a:t>
            </a: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endParaRPr lang="zh-CN" altLang="en-US" sz="8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150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面向对象模型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在建模上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具有灵活性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，可通过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从属关系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表达数据的密切关系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8935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3MzAwZjMwZmRlYjYzY2MwNTYwZDAyOTkwNjcwMDcifQ=="/>
  <p:tag name="KSO_WPP_MARK_KEY" val="b08a7c36-146a-4089-b9b1-e2befdb077f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8098ad3-5dea-4377-a8d8-db8539f9105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3c9b96-cf00-4690-be6f-27fa5dd4ec4a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2aa7af9-7451-4c75-a9bc-27b40868075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2aa7af9-7451-4c75-a9bc-27b408680756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7332</Words>
  <Application>Microsoft Macintosh PowerPoint</Application>
  <PresentationFormat>全屏显示(4:3)</PresentationFormat>
  <Paragraphs>1157</Paragraphs>
  <Slides>102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21" baseType="lpstr">
      <vt:lpstr>等线</vt:lpstr>
      <vt:lpstr>黑体</vt:lpstr>
      <vt:lpstr>华文中宋</vt:lpstr>
      <vt:lpstr>楷体_GB2312</vt:lpstr>
      <vt:lpstr>宋体</vt:lpstr>
      <vt:lpstr>微软雅黑</vt:lpstr>
      <vt:lpstr>新宋体</vt:lpstr>
      <vt:lpstr>PingFang SC</vt:lpstr>
      <vt:lpstr>Arial</vt:lpstr>
      <vt:lpstr>Arial</vt:lpstr>
      <vt:lpstr>Arial Black</vt:lpstr>
      <vt:lpstr>Calibri</vt:lpstr>
      <vt:lpstr>Comic Sans MS</vt:lpstr>
      <vt:lpstr>Monotype Sorts</vt:lpstr>
      <vt:lpstr>Symbol</vt:lpstr>
      <vt:lpstr>Tahoma</vt:lpstr>
      <vt:lpstr>Times New Roman</vt:lpstr>
      <vt:lpstr>Wingdings</vt:lpstr>
      <vt:lpstr>默认设计模板</vt:lpstr>
      <vt:lpstr>PowerPoint 演示文稿</vt:lpstr>
      <vt:lpstr>目录</vt:lpstr>
      <vt:lpstr>云数据库——需求分析</vt:lpstr>
      <vt:lpstr>云数据库</vt:lpstr>
      <vt:lpstr>问题的解决思路</vt:lpstr>
      <vt:lpstr>云计算：业务系统与监控系统的相互透明（南向和北向接口）</vt:lpstr>
      <vt:lpstr>云数据库</vt:lpstr>
      <vt:lpstr>云计算：业务系统与监控系统的相互透明（南向和北向接口）</vt:lpstr>
      <vt:lpstr>中小微企业使用云数据库的好处</vt:lpstr>
      <vt:lpstr>云数据库国内产品</vt:lpstr>
      <vt:lpstr>云计算的本质 —— 辩证法，即“中庸之道”</vt:lpstr>
      <vt:lpstr>数据处理的类型</vt:lpstr>
      <vt:lpstr>数据仓库(Warehouse)和数据集市(Mart)</vt:lpstr>
      <vt:lpstr>基本概念</vt:lpstr>
      <vt:lpstr>数据仓库vs 数据库</vt:lpstr>
      <vt:lpstr>数据仓库的开发过程</vt:lpstr>
      <vt:lpstr>大数据</vt:lpstr>
      <vt:lpstr>大数据的本质</vt:lpstr>
      <vt:lpstr>大数据的本质——把工厂搬到原材料产地</vt:lpstr>
      <vt:lpstr>把软件搬到数据所在地也是如此</vt:lpstr>
      <vt:lpstr>解决之策</vt:lpstr>
      <vt:lpstr>大数据的并行处理模型——Map/Reduce</vt:lpstr>
      <vt:lpstr>Hadoop= HDFS+YARN+Map/Reduce      Spark</vt:lpstr>
      <vt:lpstr>PowerPoint 演示文稿</vt:lpstr>
      <vt:lpstr>分布式数据库</vt:lpstr>
      <vt:lpstr>分布式数据库例子</vt:lpstr>
      <vt:lpstr>Distributed DBMS</vt:lpstr>
      <vt:lpstr>分段例子（水平分段）</vt:lpstr>
      <vt:lpstr>分段例子（垂直分段）</vt:lpstr>
      <vt:lpstr>DDBMS形式</vt:lpstr>
      <vt:lpstr>DDBMS形式</vt:lpstr>
      <vt:lpstr>分布式数据库中的透明问题</vt:lpstr>
      <vt:lpstr>手动提交模式下的日志内容 connection.setAutoCommit (false);</vt:lpstr>
      <vt:lpstr>分布式数据库的2PC协议—— 手动提交模式下的事物状态</vt:lpstr>
      <vt:lpstr>并行处理的三种类型</vt:lpstr>
      <vt:lpstr>互联网应用特性</vt:lpstr>
      <vt:lpstr>互联网应用的背景和特性 —NoSQL的出现背景—</vt:lpstr>
      <vt:lpstr>如何处理？思路1</vt:lpstr>
      <vt:lpstr>思路2</vt:lpstr>
      <vt:lpstr>基于访问特性组织数据的物理存储（1） 以电商数据库为例</vt:lpstr>
      <vt:lpstr>基于访问特性组织数据的物理存储（2） 以电商数据库为例</vt:lpstr>
      <vt:lpstr>基于访问特性组织数据的物理存储（3）</vt:lpstr>
      <vt:lpstr>基于访问特性组织数据的物理存储（4） 以文档数据库为例</vt:lpstr>
      <vt:lpstr> 对象模型：从三种基本数据模型说起</vt:lpstr>
      <vt:lpstr>对象模型：从关系模型说起</vt:lpstr>
      <vt:lpstr>关系模型   数据正确有理论保障</vt:lpstr>
      <vt:lpstr>object-relation 数据模型例子</vt:lpstr>
      <vt:lpstr>Relation data model</vt:lpstr>
      <vt:lpstr>flat_book表（回顾粒度问题）</vt:lpstr>
      <vt:lpstr> 关系数据模型的特性</vt:lpstr>
      <vt:lpstr> 面向对象数据模型</vt:lpstr>
      <vt:lpstr>NOSQL的由来：面向对象模型与关系模型的结合</vt:lpstr>
      <vt:lpstr>关系模型的另一弊端——冗余</vt:lpstr>
      <vt:lpstr>NOSQL模型的特点</vt:lpstr>
      <vt:lpstr>NOSQL特性——数据的存储组织</vt:lpstr>
      <vt:lpstr>NOSQL分类</vt:lpstr>
      <vt:lpstr>NOSQL</vt:lpstr>
      <vt:lpstr>NOSQL数据库——Hbase</vt:lpstr>
      <vt:lpstr>Hbase数据模型 VS 关系模型</vt:lpstr>
      <vt:lpstr>一行数据的某个列的值可有多个版本</vt:lpstr>
      <vt:lpstr>MongDB——文档数据库</vt:lpstr>
      <vt:lpstr>JSON</vt:lpstr>
      <vt:lpstr>数据库中col表的文档插入, 查找，删除</vt:lpstr>
      <vt:lpstr>MongDB的文档键</vt:lpstr>
      <vt:lpstr>Redis</vt:lpstr>
      <vt:lpstr>Redis</vt:lpstr>
      <vt:lpstr>Redis</vt:lpstr>
      <vt:lpstr>炒作和忽悠的时代</vt:lpstr>
      <vt:lpstr>结构化数据的共性</vt:lpstr>
      <vt:lpstr>数据模型总结</vt:lpstr>
      <vt:lpstr>数据模型总结</vt:lpstr>
      <vt:lpstr>结构化数据  vs  半结构化数据</vt:lpstr>
      <vt:lpstr>结构化数据的建模方法</vt:lpstr>
      <vt:lpstr>数据库技术的演进</vt:lpstr>
      <vt:lpstr>数据库技术的演进总结</vt:lpstr>
      <vt:lpstr>多元性的圆梦新时代</vt:lpstr>
      <vt:lpstr>PowerPoint 演示文稿</vt:lpstr>
      <vt:lpstr>从面向对象来看待表定义语句</vt:lpstr>
      <vt:lpstr> 对关系模型的扩展——支持面向对象</vt:lpstr>
      <vt:lpstr> 从数据类型视角来认识表</vt:lpstr>
      <vt:lpstr> 从数据类型的成员函数视角来理解SQL</vt:lpstr>
      <vt:lpstr> 类型与继承 in SQL 1999</vt:lpstr>
      <vt:lpstr> 类型与构造函数</vt:lpstr>
      <vt:lpstr> 类型与成员函数</vt:lpstr>
      <vt:lpstr> 创建类型的实例，调用类型的方法(1)</vt:lpstr>
      <vt:lpstr>创建类型的实例，调用类型的方法(2)</vt:lpstr>
      <vt:lpstr> 类型的继承</vt:lpstr>
      <vt:lpstr>集合的实例  表</vt:lpstr>
      <vt:lpstr>类型的实例的存储方式</vt:lpstr>
      <vt:lpstr>多继承中的对象层次结构</vt:lpstr>
      <vt:lpstr>类型转换：由某一类型的对象  另一类型的对象</vt:lpstr>
      <vt:lpstr>由某一类型的对象  另一类型的对象 ：类型转换（2）</vt:lpstr>
      <vt:lpstr>对象标识和引用类型</vt:lpstr>
      <vt:lpstr>对象指针的使用 </vt:lpstr>
      <vt:lpstr>成员函数  虚函数/纯虚函数  多态</vt:lpstr>
      <vt:lpstr>虚函数，纯虚函数 接口  多态</vt:lpstr>
      <vt:lpstr>面向对象模型将联系视作了操作</vt:lpstr>
      <vt:lpstr>面向对象模型将联系弄成了包含关系，名词化了  变成了层次模型</vt:lpstr>
      <vt:lpstr>上述面向对象模型的好处</vt:lpstr>
      <vt:lpstr>面向对象模型的特性</vt:lpstr>
      <vt:lpstr>面向对象模型的特性</vt:lpstr>
      <vt:lpstr>模型的特性分析</vt:lpstr>
    </vt:vector>
  </TitlesOfParts>
  <Company>bds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</dc:title>
  <dc:creator>yjm</dc:creator>
  <cp:lastModifiedBy>Youhuan Li</cp:lastModifiedBy>
  <cp:revision>331</cp:revision>
  <dcterms:created xsi:type="dcterms:W3CDTF">2004-08-25T04:18:00Z</dcterms:created>
  <dcterms:modified xsi:type="dcterms:W3CDTF">2024-04-26T15:46:48Z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628EA9D8C7E942EB955CA8470EF03F12_13</vt:lpwstr>
  </property>
</Properties>
</file>