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6"/>
  </p:notesMasterIdLst>
  <p:sldIdLst>
    <p:sldId id="256" r:id="rId6"/>
    <p:sldId id="257" r:id="rId7"/>
    <p:sldId id="280" r:id="rId8"/>
    <p:sldId id="273" r:id="rId9"/>
    <p:sldId id="274" r:id="rId10"/>
    <p:sldId id="278" r:id="rId11"/>
    <p:sldId id="279" r:id="rId12"/>
    <p:sldId id="271" r:id="rId13"/>
    <p:sldId id="260" r:id="rId14"/>
    <p:sldId id="258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83429" autoAdjust="0"/>
  </p:normalViewPr>
  <p:slideViewPr>
    <p:cSldViewPr snapToGrid="0" snapToObjects="1">
      <p:cViewPr varScale="1">
        <p:scale>
          <a:sx n="73" d="100"/>
          <a:sy n="73" d="100"/>
        </p:scale>
        <p:origin x="11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0546-C74D-3845-A786-87F1F83A50E8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C8782-CB53-7C4B-985C-114A5C9AA3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83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Shadow: No definidas en la entidad pero si definidas por EF </a:t>
            </a:r>
            <a:r>
              <a:rPr lang="es-ES_tradnl" dirty="0" err="1" smtClean="0"/>
              <a:t>Core</a:t>
            </a:r>
            <a:r>
              <a:rPr lang="es-ES_tradnl" dirty="0" smtClean="0"/>
              <a:t>. Nombre</a:t>
            </a:r>
            <a:r>
              <a:rPr lang="es-ES_tradnl" baseline="0" dirty="0" smtClean="0"/>
              <a:t> será: la Id de la entidad dependiente y se introduce en la independiente. Es decir: Blog -&gt; N Post. Post tiene referencia a Blog pero no </a:t>
            </a:r>
            <a:r>
              <a:rPr lang="es-ES_tradnl" baseline="0" dirty="0" err="1" smtClean="0"/>
              <a:t>BlogID</a:t>
            </a:r>
            <a:r>
              <a:rPr lang="es-ES_tradnl" baseline="0" dirty="0" smtClean="0"/>
              <a:t>. Pues EF </a:t>
            </a:r>
            <a:r>
              <a:rPr lang="es-ES_tradnl" baseline="0" dirty="0" err="1" smtClean="0"/>
              <a:t>Core</a:t>
            </a:r>
            <a:r>
              <a:rPr lang="es-ES_tradnl" baseline="0" dirty="0" smtClean="0"/>
              <a:t> creará una </a:t>
            </a:r>
            <a:r>
              <a:rPr lang="es-ES_tradnl" baseline="0" dirty="0" err="1" smtClean="0"/>
              <a:t>shadow</a:t>
            </a:r>
            <a:r>
              <a:rPr lang="es-ES_tradnl" baseline="0" dirty="0" smtClean="0"/>
              <a:t> en Post con nombre </a:t>
            </a:r>
            <a:r>
              <a:rPr lang="es-ES_tradnl" baseline="0" dirty="0" err="1" smtClean="0"/>
              <a:t>BlogId</a:t>
            </a:r>
            <a:endParaRPr lang="es-ES_tradnl" dirty="0" smtClean="0"/>
          </a:p>
          <a:p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smtClean="0"/>
              <a:t>NO hechas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Linq</a:t>
            </a:r>
            <a:r>
              <a:rPr lang="es-ES_tradnl" baseline="0" dirty="0" smtClean="0"/>
              <a:t> SQL </a:t>
            </a:r>
            <a:r>
              <a:rPr lang="es-ES_tradnl" baseline="0" dirty="0" err="1" smtClean="0"/>
              <a:t>GroupBy</a:t>
            </a:r>
            <a:r>
              <a:rPr lang="es-ES_tradnl" baseline="0" dirty="0" smtClean="0"/>
              <a:t> aun NO traduce eso a SQL sino que se trae todo y lo ejecuta en memoria :S :S :S (estará en EF </a:t>
            </a:r>
            <a:r>
              <a:rPr lang="es-ES_tradnl" baseline="0" dirty="0" err="1" smtClean="0"/>
              <a:t>Core</a:t>
            </a:r>
            <a:r>
              <a:rPr lang="es-ES_tradnl" baseline="0" dirty="0" smtClean="0"/>
              <a:t> 2.1)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smtClean="0"/>
              <a:t>No a los </a:t>
            </a:r>
            <a:r>
              <a:rPr lang="es-ES_tradnl" baseline="0" dirty="0" err="1" smtClean="0"/>
              <a:t>Stored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Procedures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Lazy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Loading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Spatial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types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geography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geometry</a:t>
            </a:r>
            <a:r>
              <a:rPr lang="es-ES_tradnl" baseline="0" dirty="0" smtClean="0"/>
              <a:t>, </a:t>
            </a:r>
            <a:r>
              <a:rPr lang="mr-IN" baseline="0" dirty="0" smtClean="0"/>
              <a:t>…</a:t>
            </a:r>
            <a:r>
              <a:rPr lang="es-E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s-ES" baseline="0" dirty="0" smtClean="0"/>
              <a:t>Bases de datos no relacionales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endParaRPr lang="es-ES_tradnl" dirty="0" smtClean="0"/>
          </a:p>
          <a:p>
            <a:pPr marL="0" indent="0">
              <a:buFont typeface="Arial" charset="0"/>
              <a:buNone/>
            </a:pPr>
            <a:r>
              <a:rPr lang="es-ES_tradnl" dirty="0" smtClean="0"/>
              <a:t>Hechas: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dirty="0" smtClean="0"/>
              <a:t>Global </a:t>
            </a:r>
            <a:r>
              <a:rPr lang="es-ES_tradnl" dirty="0" err="1" smtClean="0"/>
              <a:t>queries</a:t>
            </a:r>
            <a:endParaRPr lang="es-ES_tradnl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dirty="0" err="1" smtClean="0"/>
              <a:t>Linq.Functions.Like</a:t>
            </a:r>
            <a:endParaRPr lang="es-ES_tradnl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C8782-CB53-7C4B-985C-114A5C9AA33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107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Shadow: No definidas en la entidad pero si definidas por EF </a:t>
            </a:r>
            <a:r>
              <a:rPr lang="es-ES_tradnl" dirty="0" err="1" smtClean="0"/>
              <a:t>Core</a:t>
            </a:r>
            <a:r>
              <a:rPr lang="es-ES_tradnl" dirty="0" smtClean="0"/>
              <a:t>. Nombre</a:t>
            </a:r>
            <a:r>
              <a:rPr lang="es-ES_tradnl" baseline="0" dirty="0" smtClean="0"/>
              <a:t> será: la Id de la entidad dependiente y se introduce en la independiente. Es decir: Blog -&gt; N Post. Post tiene referencia a Blog pero no </a:t>
            </a:r>
            <a:r>
              <a:rPr lang="es-ES_tradnl" baseline="0" dirty="0" err="1" smtClean="0"/>
              <a:t>BlogID</a:t>
            </a:r>
            <a:r>
              <a:rPr lang="es-ES_tradnl" baseline="0" dirty="0" smtClean="0"/>
              <a:t>. Pues EF </a:t>
            </a:r>
            <a:r>
              <a:rPr lang="es-ES_tradnl" baseline="0" dirty="0" err="1" smtClean="0"/>
              <a:t>Core</a:t>
            </a:r>
            <a:r>
              <a:rPr lang="es-ES_tradnl" baseline="0" dirty="0" smtClean="0"/>
              <a:t> creará una </a:t>
            </a:r>
            <a:r>
              <a:rPr lang="es-ES_tradnl" baseline="0" dirty="0" err="1" smtClean="0"/>
              <a:t>shadow</a:t>
            </a:r>
            <a:r>
              <a:rPr lang="es-ES_tradnl" baseline="0" dirty="0" smtClean="0"/>
              <a:t> en Post con nombre </a:t>
            </a:r>
            <a:r>
              <a:rPr lang="es-ES_tradnl" baseline="0" dirty="0" err="1" smtClean="0"/>
              <a:t>BlogId</a:t>
            </a:r>
            <a:endParaRPr lang="es-ES_tradnl" dirty="0" smtClean="0"/>
          </a:p>
          <a:p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smtClean="0"/>
              <a:t>NO hechas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Linq</a:t>
            </a:r>
            <a:r>
              <a:rPr lang="es-ES_tradnl" baseline="0" dirty="0" smtClean="0"/>
              <a:t> SQL </a:t>
            </a:r>
            <a:r>
              <a:rPr lang="es-ES_tradnl" baseline="0" dirty="0" err="1" smtClean="0"/>
              <a:t>GroupBy</a:t>
            </a:r>
            <a:r>
              <a:rPr lang="es-ES_tradnl" baseline="0" dirty="0" smtClean="0"/>
              <a:t> aun NO traduce eso a SQL sino que se trae todo y lo ejecuta en memoria :S :S :S (estará en EF </a:t>
            </a:r>
            <a:r>
              <a:rPr lang="es-ES_tradnl" baseline="0" dirty="0" err="1" smtClean="0"/>
              <a:t>Core</a:t>
            </a:r>
            <a:r>
              <a:rPr lang="es-ES_tradnl" baseline="0" dirty="0" smtClean="0"/>
              <a:t> 2.1)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smtClean="0"/>
              <a:t>No a los </a:t>
            </a:r>
            <a:r>
              <a:rPr lang="es-ES_tradnl" baseline="0" dirty="0" err="1" smtClean="0"/>
              <a:t>Stored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Procedures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Lazy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Loading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Spatial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types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geography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geometry</a:t>
            </a:r>
            <a:r>
              <a:rPr lang="es-ES_tradnl" baseline="0" dirty="0" smtClean="0"/>
              <a:t>, </a:t>
            </a:r>
            <a:r>
              <a:rPr lang="mr-IN" baseline="0" dirty="0" smtClean="0"/>
              <a:t>…</a:t>
            </a:r>
            <a:r>
              <a:rPr lang="es-E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s-ES" baseline="0" dirty="0" smtClean="0"/>
              <a:t>Bases de datos no relacionales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endParaRPr lang="es-ES_tradnl" dirty="0" smtClean="0"/>
          </a:p>
          <a:p>
            <a:pPr marL="0" indent="0">
              <a:buFont typeface="Arial" charset="0"/>
              <a:buNone/>
            </a:pPr>
            <a:r>
              <a:rPr lang="es-ES_tradnl" dirty="0" smtClean="0"/>
              <a:t>Hechas: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dirty="0" smtClean="0"/>
              <a:t>Global </a:t>
            </a:r>
            <a:r>
              <a:rPr lang="es-ES_tradnl" dirty="0" err="1" smtClean="0"/>
              <a:t>queries</a:t>
            </a:r>
            <a:endParaRPr lang="es-ES_tradnl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dirty="0" err="1" smtClean="0"/>
              <a:t>Linq.Functions.Like</a:t>
            </a:r>
            <a:endParaRPr lang="es-ES_tradnl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C8782-CB53-7C4B-985C-114A5C9AA33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772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Shadow: No definidas en la entidad pero si definidas por EF </a:t>
            </a:r>
            <a:r>
              <a:rPr lang="es-ES_tradnl" dirty="0" err="1" smtClean="0"/>
              <a:t>Core</a:t>
            </a:r>
            <a:r>
              <a:rPr lang="es-ES_tradnl" dirty="0" smtClean="0"/>
              <a:t>. Nombre</a:t>
            </a:r>
            <a:r>
              <a:rPr lang="es-ES_tradnl" baseline="0" dirty="0" smtClean="0"/>
              <a:t> será: la Id de la entidad dependiente y se introduce en la independiente. Es decir: Blog -&gt; N Post. Post tiene referencia a Blog pero no </a:t>
            </a:r>
            <a:r>
              <a:rPr lang="es-ES_tradnl" baseline="0" dirty="0" err="1" smtClean="0"/>
              <a:t>BlogID</a:t>
            </a:r>
            <a:r>
              <a:rPr lang="es-ES_tradnl" baseline="0" dirty="0" smtClean="0"/>
              <a:t>. Pues EF </a:t>
            </a:r>
            <a:r>
              <a:rPr lang="es-ES_tradnl" baseline="0" dirty="0" err="1" smtClean="0"/>
              <a:t>Core</a:t>
            </a:r>
            <a:r>
              <a:rPr lang="es-ES_tradnl" baseline="0" dirty="0" smtClean="0"/>
              <a:t> creará una </a:t>
            </a:r>
            <a:r>
              <a:rPr lang="es-ES_tradnl" baseline="0" dirty="0" err="1" smtClean="0"/>
              <a:t>shadow</a:t>
            </a:r>
            <a:r>
              <a:rPr lang="es-ES_tradnl" baseline="0" dirty="0" smtClean="0"/>
              <a:t> en Post con nombre </a:t>
            </a:r>
            <a:r>
              <a:rPr lang="es-ES_tradnl" baseline="0" dirty="0" err="1" smtClean="0"/>
              <a:t>BlogId</a:t>
            </a:r>
            <a:endParaRPr lang="es-ES_tradnl" dirty="0" smtClean="0"/>
          </a:p>
          <a:p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smtClean="0"/>
              <a:t>NO hechas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Linq</a:t>
            </a:r>
            <a:r>
              <a:rPr lang="es-ES_tradnl" baseline="0" dirty="0" smtClean="0"/>
              <a:t> SQL </a:t>
            </a:r>
            <a:r>
              <a:rPr lang="es-ES_tradnl" baseline="0" dirty="0" err="1" smtClean="0"/>
              <a:t>GroupBy</a:t>
            </a:r>
            <a:r>
              <a:rPr lang="es-ES_tradnl" baseline="0" dirty="0" smtClean="0"/>
              <a:t> aun NO traduce eso a SQL sino que se trae todo y lo ejecuta en memoria :S :S :S (estará en EF </a:t>
            </a:r>
            <a:r>
              <a:rPr lang="es-ES_tradnl" baseline="0" dirty="0" err="1" smtClean="0"/>
              <a:t>Core</a:t>
            </a:r>
            <a:r>
              <a:rPr lang="es-ES_tradnl" baseline="0" dirty="0" smtClean="0"/>
              <a:t> 2.1)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smtClean="0"/>
              <a:t>No a los </a:t>
            </a:r>
            <a:r>
              <a:rPr lang="es-ES_tradnl" baseline="0" dirty="0" err="1" smtClean="0"/>
              <a:t>Stored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Procedures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Lazy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Loading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Spatial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types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geography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geometry</a:t>
            </a:r>
            <a:r>
              <a:rPr lang="es-ES_tradnl" baseline="0" dirty="0" smtClean="0"/>
              <a:t>, </a:t>
            </a:r>
            <a:r>
              <a:rPr lang="mr-IN" baseline="0" dirty="0" smtClean="0"/>
              <a:t>…</a:t>
            </a:r>
            <a:r>
              <a:rPr lang="es-E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s-ES" baseline="0" dirty="0" smtClean="0"/>
              <a:t>Bases de datos no relacionales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endParaRPr lang="es-ES_tradnl" dirty="0" smtClean="0"/>
          </a:p>
          <a:p>
            <a:pPr marL="0" indent="0">
              <a:buFont typeface="Arial" charset="0"/>
              <a:buNone/>
            </a:pPr>
            <a:r>
              <a:rPr lang="es-ES_tradnl" dirty="0" smtClean="0"/>
              <a:t>Hechas: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dirty="0" smtClean="0"/>
              <a:t>Global </a:t>
            </a:r>
            <a:r>
              <a:rPr lang="es-ES_tradnl" dirty="0" err="1" smtClean="0"/>
              <a:t>queries</a:t>
            </a:r>
            <a:endParaRPr lang="es-ES_tradnl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dirty="0" err="1" smtClean="0"/>
              <a:t>Linq.Functions.Like</a:t>
            </a:r>
            <a:endParaRPr lang="es-ES_tradnl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C8782-CB53-7C4B-985C-114A5C9AA33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426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Shadow: No definidas en la entidad pero si definidas por EF </a:t>
            </a:r>
            <a:r>
              <a:rPr lang="es-ES_tradnl" dirty="0" err="1" smtClean="0"/>
              <a:t>Core</a:t>
            </a:r>
            <a:r>
              <a:rPr lang="es-ES_tradnl" dirty="0" smtClean="0"/>
              <a:t>. Nombre</a:t>
            </a:r>
            <a:r>
              <a:rPr lang="es-ES_tradnl" baseline="0" dirty="0" smtClean="0"/>
              <a:t> será: la Id de la entidad dependiente y se introduce en la independiente. Es decir: Blog -&gt; N Post. Post tiene referencia a Blog pero no </a:t>
            </a:r>
            <a:r>
              <a:rPr lang="es-ES_tradnl" baseline="0" dirty="0" err="1" smtClean="0"/>
              <a:t>BlogID</a:t>
            </a:r>
            <a:r>
              <a:rPr lang="es-ES_tradnl" baseline="0" dirty="0" smtClean="0"/>
              <a:t>. Pues EF </a:t>
            </a:r>
            <a:r>
              <a:rPr lang="es-ES_tradnl" baseline="0" dirty="0" err="1" smtClean="0"/>
              <a:t>Core</a:t>
            </a:r>
            <a:r>
              <a:rPr lang="es-ES_tradnl" baseline="0" dirty="0" smtClean="0"/>
              <a:t> creará una </a:t>
            </a:r>
            <a:r>
              <a:rPr lang="es-ES_tradnl" baseline="0" dirty="0" err="1" smtClean="0"/>
              <a:t>shadow</a:t>
            </a:r>
            <a:r>
              <a:rPr lang="es-ES_tradnl" baseline="0" dirty="0" smtClean="0"/>
              <a:t> en Post con nombre </a:t>
            </a:r>
            <a:r>
              <a:rPr lang="es-ES_tradnl" baseline="0" dirty="0" err="1" smtClean="0"/>
              <a:t>BlogId</a:t>
            </a:r>
            <a:endParaRPr lang="es-ES_tradnl" dirty="0" smtClean="0"/>
          </a:p>
          <a:p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smtClean="0"/>
              <a:t>NO hechas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Linq</a:t>
            </a:r>
            <a:r>
              <a:rPr lang="es-ES_tradnl" baseline="0" dirty="0" smtClean="0"/>
              <a:t> SQL </a:t>
            </a:r>
            <a:r>
              <a:rPr lang="es-ES_tradnl" baseline="0" dirty="0" err="1" smtClean="0"/>
              <a:t>GroupBy</a:t>
            </a:r>
            <a:r>
              <a:rPr lang="es-ES_tradnl" baseline="0" dirty="0" smtClean="0"/>
              <a:t> aun NO traduce eso a SQL sino que se trae todo y lo ejecuta en memoria :S :S :S (estará en EF </a:t>
            </a:r>
            <a:r>
              <a:rPr lang="es-ES_tradnl" baseline="0" dirty="0" err="1" smtClean="0"/>
              <a:t>Core</a:t>
            </a:r>
            <a:r>
              <a:rPr lang="es-ES_tradnl" baseline="0" dirty="0" smtClean="0"/>
              <a:t> 2.1)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smtClean="0"/>
              <a:t>No a los </a:t>
            </a:r>
            <a:r>
              <a:rPr lang="es-ES_tradnl" baseline="0" dirty="0" err="1" smtClean="0"/>
              <a:t>Stored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Procedures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Lazy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Loading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 smtClean="0"/>
              <a:t>Spatial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types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geography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geometry</a:t>
            </a:r>
            <a:r>
              <a:rPr lang="es-ES_tradnl" baseline="0" dirty="0" smtClean="0"/>
              <a:t>, </a:t>
            </a:r>
            <a:r>
              <a:rPr lang="mr-IN" baseline="0" dirty="0" smtClean="0"/>
              <a:t>…</a:t>
            </a:r>
            <a:r>
              <a:rPr lang="es-E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s-ES" baseline="0" dirty="0" smtClean="0"/>
              <a:t>Bases de datos no relacionales</a:t>
            </a:r>
            <a:endParaRPr lang="es-ES_tradnl" baseline="0" dirty="0" smtClean="0"/>
          </a:p>
          <a:p>
            <a:pPr marL="171450" indent="-171450">
              <a:buFont typeface="Arial" charset="0"/>
              <a:buChar char="•"/>
            </a:pPr>
            <a:endParaRPr lang="es-ES_tradnl" dirty="0" smtClean="0"/>
          </a:p>
          <a:p>
            <a:pPr marL="0" indent="0">
              <a:buFont typeface="Arial" charset="0"/>
              <a:buNone/>
            </a:pPr>
            <a:r>
              <a:rPr lang="es-ES_tradnl" dirty="0" smtClean="0"/>
              <a:t>Hechas: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dirty="0" smtClean="0"/>
              <a:t>Global </a:t>
            </a:r>
            <a:r>
              <a:rPr lang="es-ES_tradnl" dirty="0" err="1" smtClean="0"/>
              <a:t>queries</a:t>
            </a:r>
            <a:endParaRPr lang="es-ES_tradnl" dirty="0" smtClean="0"/>
          </a:p>
          <a:p>
            <a:pPr marL="171450" indent="-171450">
              <a:buFont typeface="Arial" charset="0"/>
              <a:buChar char="•"/>
            </a:pPr>
            <a:r>
              <a:rPr lang="es-ES_tradnl" dirty="0" err="1" smtClean="0"/>
              <a:t>Linq.Functions.Like</a:t>
            </a:r>
            <a:endParaRPr lang="es-ES_tradnl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C8782-CB53-7C4B-985C-114A5C9AA33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864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21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96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324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002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0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100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96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48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001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81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861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EA76-92DE-DE4A-9A05-9949A154EAB0}" type="datetimeFigureOut">
              <a:rPr lang="es-ES_tradnl" smtClean="0"/>
              <a:t>16/01/2019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184D-12D1-F646-AFC0-6BC758CF76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040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saffron.com/archive/2011/03/30/How+I+learned+to+stop+worrying+and+write+my+own+OR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Dappe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bjabinn/DapperExamples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remyMorgan/Dapper-Demo-ConsoleApp" TargetMode="External"/><Relationship Id="rId13" Type="http://schemas.openxmlformats.org/officeDocument/2006/relationships/hyperlink" Target="http://rahulrajatsingh.com/2018/08/absolute-beginners-tutorial-on-understanding-and-using-dapper-orm/" TargetMode="External"/><Relationship Id="rId3" Type="http://schemas.openxmlformats.org/officeDocument/2006/relationships/hyperlink" Target="https://www.infoworld.com/article/3025784/c-sharp/how-to-work-with-dapper-in-c.html" TargetMode="External"/><Relationship Id="rId7" Type="http://schemas.openxmlformats.org/officeDocument/2006/relationships/hyperlink" Target="https://www.jeremymorgan.com/blog/programming/how-to-dapper-web-api/" TargetMode="External"/><Relationship Id="rId12" Type="http://schemas.openxmlformats.org/officeDocument/2006/relationships/hyperlink" Target="https://visualstudiomagazine.com/articles/2018/03/19/dapper-orm.aspx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jini.com/blog/dapper-net/" TargetMode="External"/><Relationship Id="rId11" Type="http://schemas.openxmlformats.org/officeDocument/2006/relationships/hyperlink" Target="https://medium.com/dapper-net/multiple-mapping-d36c637d14fa" TargetMode="External"/><Relationship Id="rId5" Type="http://schemas.openxmlformats.org/officeDocument/2006/relationships/hyperlink" Target="https://www.nuget.org/packages/Dapper/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s://medium.com/dapper-net/get-started-with-dapper-net-591592c335aa" TargetMode="External"/><Relationship Id="rId4" Type="http://schemas.openxmlformats.org/officeDocument/2006/relationships/hyperlink" Target="https://dapper-tutorial.net/execute" TargetMode="External"/><Relationship Id="rId9" Type="http://schemas.openxmlformats.org/officeDocument/2006/relationships/hyperlink" Target="https://www.davepaquette.com/archive/2018/01/22/loading-an-object-graph-with-dapper.aspx" TargetMode="External"/><Relationship Id="rId14" Type="http://schemas.openxmlformats.org/officeDocument/2006/relationships/hyperlink" Target="https://dzone.com/articles/tutorial-on-handling-multiple-resultsets-and-mult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-64008"/>
            <a:ext cx="12192000" cy="685628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490206" y="3163096"/>
            <a:ext cx="5852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Dapper</a:t>
            </a:r>
            <a:endParaRPr lang="es-ES_tradnl" sz="36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r>
              <a:rPr lang="es-ES_tradnl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ORM</a:t>
            </a:r>
            <a:endParaRPr lang="es-ES_tradnl" sz="20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90206" y="6424790"/>
            <a:ext cx="585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by</a:t>
            </a:r>
            <a:r>
              <a:rPr lang="es-ES_tradnl" sz="1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Jose </a:t>
            </a:r>
            <a:r>
              <a:rPr lang="es-ES_tradnl" sz="16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Ant</a:t>
            </a:r>
            <a:r>
              <a:rPr lang="es-ES_tradnl" sz="1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Beltran      @</a:t>
            </a:r>
            <a:r>
              <a:rPr lang="es-ES_tradnl" sz="16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bjabinn</a:t>
            </a:r>
            <a:endParaRPr lang="es-ES_tradnl" sz="16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6" y="2807939"/>
            <a:ext cx="3364793" cy="16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34"/>
          <a:stretch/>
        </p:blipFill>
        <p:spPr>
          <a:xfrm>
            <a:off x="0" y="0"/>
            <a:ext cx="8676640" cy="68545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3"/>
          <a:stretch/>
        </p:blipFill>
        <p:spPr>
          <a:xfrm>
            <a:off x="5283200" y="0"/>
            <a:ext cx="6908800" cy="68545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34" y="2264691"/>
            <a:ext cx="4700605" cy="23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-91394"/>
            <a:ext cx="12354560" cy="69459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2047" y="168160"/>
            <a:ext cx="585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¿Qué es </a:t>
            </a:r>
            <a:r>
              <a:rPr lang="es-ES_tradnl" sz="32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Dapper</a:t>
            </a:r>
            <a:r>
              <a:rPr lang="es-ES_tradnl" sz="32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?</a:t>
            </a:r>
            <a:endParaRPr lang="es-ES_tradnl" sz="36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15787" y="1435896"/>
            <a:ext cx="109407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dirty="0" smtClean="0">
              <a:solidFill>
                <a:srgbClr val="000000"/>
              </a:solidFill>
              <a:latin typeface="segoe-ui_normal"/>
              <a:ea typeface="Helvetica Neue Thin" charset="0"/>
              <a:cs typeface="Helvetica Neue Thin" charset="0"/>
            </a:endParaRPr>
          </a:p>
          <a:p>
            <a:r>
              <a:rPr lang="en-US" sz="2800" dirty="0"/>
              <a:t>Dapper is a micro ORM born in 2011. You can still find the original post online, </a:t>
            </a:r>
            <a:r>
              <a:rPr lang="en-US" sz="2800" dirty="0">
                <a:hlinkClick r:id="rId3"/>
              </a:rPr>
              <a:t>here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It is one of the fastest and simplest around, yet it is very extensible and, above all, well adopted and used in very high-performance websites. More specifically has been developed and is maintained by the guys behind </a:t>
            </a:r>
            <a:r>
              <a:rPr lang="en-US" sz="2800" dirty="0" err="1"/>
              <a:t>StackOverflow</a:t>
            </a:r>
            <a:r>
              <a:rPr lang="en-US" sz="2800" dirty="0"/>
              <a:t>, so you can be sure it is battle-tested. Source code is on </a:t>
            </a:r>
            <a:r>
              <a:rPr lang="en-US" sz="2800" dirty="0" err="1"/>
              <a:t>GitHub</a:t>
            </a:r>
            <a:endParaRPr lang="en-US" sz="2800" dirty="0"/>
          </a:p>
          <a:p>
            <a:endParaRPr lang="es-ES_tradnl" sz="2800" dirty="0" smtClean="0">
              <a:solidFill>
                <a:schemeClr val="tx2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4" y="0"/>
            <a:ext cx="2151016" cy="10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-91394"/>
            <a:ext cx="12354560" cy="69459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2047" y="168160"/>
            <a:ext cx="585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¿Qué es </a:t>
            </a:r>
            <a:r>
              <a:rPr lang="es-ES_tradnl" sz="32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Dapper</a:t>
            </a:r>
            <a:r>
              <a:rPr lang="es-ES_tradnl" sz="32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?</a:t>
            </a:r>
            <a:endParaRPr lang="es-ES_tradnl" sz="36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15787" y="1448959"/>
            <a:ext cx="1094078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dirty="0" smtClean="0">
              <a:solidFill>
                <a:srgbClr val="000000"/>
              </a:solidFill>
              <a:latin typeface="segoe-ui_normal"/>
              <a:ea typeface="Helvetica Neue Thin" charset="0"/>
              <a:cs typeface="Helvetica Neue Thin" charset="0"/>
            </a:endParaRPr>
          </a:p>
          <a:p>
            <a:r>
              <a:rPr lang="en-US" sz="2800" dirty="0" err="1" smtClean="0"/>
              <a:t>Instalación</a:t>
            </a:r>
            <a:r>
              <a:rPr lang="en-US" sz="2800" dirty="0" smtClean="0"/>
              <a:t> via </a:t>
            </a:r>
            <a:r>
              <a:rPr lang="en-US" sz="2800" dirty="0" err="1" smtClean="0"/>
              <a:t>Nuget</a:t>
            </a:r>
            <a:r>
              <a:rPr lang="en-US" sz="2800" dirty="0" smtClean="0"/>
              <a:t>:</a:t>
            </a:r>
          </a:p>
          <a:p>
            <a:r>
              <a:rPr lang="es-ES" sz="2000" dirty="0" err="1"/>
              <a:t>Install-Package</a:t>
            </a:r>
            <a:r>
              <a:rPr lang="es-ES" sz="2000" dirty="0"/>
              <a:t> </a:t>
            </a:r>
            <a:r>
              <a:rPr lang="es-ES" sz="2000" dirty="0" err="1"/>
              <a:t>Dapper</a:t>
            </a:r>
            <a:r>
              <a:rPr lang="es-ES" sz="2000" dirty="0"/>
              <a:t> -</a:t>
            </a:r>
            <a:r>
              <a:rPr lang="es-ES" sz="2000" dirty="0" err="1"/>
              <a:t>Version</a:t>
            </a:r>
            <a:r>
              <a:rPr lang="es-ES" sz="2000" dirty="0"/>
              <a:t> </a:t>
            </a:r>
            <a:r>
              <a:rPr lang="es-ES" sz="2000" dirty="0" smtClean="0"/>
              <a:t>1.50.5    (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://www.nuget.org/packages/Dapper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endParaRPr lang="es-ES" sz="2000" dirty="0"/>
          </a:p>
          <a:p>
            <a:endParaRPr lang="en-US" sz="2000" dirty="0" smtClean="0"/>
          </a:p>
          <a:p>
            <a:r>
              <a:rPr lang="en-US" sz="2800" dirty="0" err="1" smtClean="0"/>
              <a:t>Ejemplos</a:t>
            </a:r>
            <a:r>
              <a:rPr lang="en-US" sz="2800" dirty="0" smtClean="0"/>
              <a:t> en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:</a:t>
            </a:r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github.com/bjabinn/DapperExamples.git</a:t>
            </a:r>
            <a:endParaRPr lang="en-US" sz="2000" dirty="0" smtClean="0"/>
          </a:p>
          <a:p>
            <a:endParaRPr lang="en-US" sz="2000" dirty="0"/>
          </a:p>
          <a:p>
            <a:endParaRPr lang="en-US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4" y="0"/>
            <a:ext cx="2151016" cy="10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-91394"/>
            <a:ext cx="12354560" cy="69459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2047" y="168160"/>
            <a:ext cx="585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Perfomance</a:t>
            </a:r>
            <a:r>
              <a:rPr lang="es-ES" sz="24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benchmarks</a:t>
            </a:r>
            <a:endParaRPr lang="es-ES" sz="32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0" y="1724617"/>
            <a:ext cx="6613575" cy="3669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4" y="0"/>
            <a:ext cx="2151016" cy="10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-91394"/>
            <a:ext cx="12354560" cy="69459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2047" y="168160"/>
            <a:ext cx="585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Methods</a:t>
            </a:r>
            <a:endParaRPr lang="es-ES" sz="32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5394"/>
            <a:ext cx="7153275" cy="26479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667897" y="1371598"/>
            <a:ext cx="43592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· </a:t>
            </a:r>
            <a:r>
              <a:rPr lang="es-ES" dirty="0" err="1" smtClean="0"/>
              <a:t>Query</a:t>
            </a:r>
            <a:r>
              <a:rPr lang="es-ES" dirty="0" smtClean="0"/>
              <a:t>: </a:t>
            </a:r>
            <a:r>
              <a:rPr lang="en-US" dirty="0"/>
              <a:t>Executes a query and maps the result to a list of dynamic objects or, if specified, to a list of strongly typed objects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· </a:t>
            </a:r>
            <a:r>
              <a:rPr lang="es-ES" dirty="0" err="1" smtClean="0"/>
              <a:t>Execute</a:t>
            </a:r>
            <a:r>
              <a:rPr lang="es-ES" dirty="0" smtClean="0"/>
              <a:t>: </a:t>
            </a:r>
            <a:r>
              <a:rPr lang="en-US" dirty="0"/>
              <a:t>This method executes a query that doesn’t return any </a:t>
            </a:r>
            <a:r>
              <a:rPr lang="en-US" dirty="0" err="1"/>
              <a:t>resultset</a:t>
            </a:r>
            <a:r>
              <a:rPr lang="en-US" dirty="0"/>
              <a:t>. Its return value contains that number of rows affected by the query. If the executed actually generates a </a:t>
            </a:r>
            <a:r>
              <a:rPr lang="en-US" dirty="0" err="1"/>
              <a:t>resultset</a:t>
            </a:r>
            <a:r>
              <a:rPr lang="en-US" dirty="0"/>
              <a:t>, that will be discarded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· </a:t>
            </a:r>
            <a:r>
              <a:rPr lang="es-ES" dirty="0" err="1" smtClean="0"/>
              <a:t>ExecuteScalar</a:t>
            </a:r>
            <a:r>
              <a:rPr lang="es-ES" dirty="0" smtClean="0"/>
              <a:t>: </a:t>
            </a:r>
            <a:r>
              <a:rPr lang="en-US" dirty="0" smtClean="0"/>
              <a:t>This </a:t>
            </a:r>
            <a:r>
              <a:rPr lang="en-US" dirty="0"/>
              <a:t>methods executes a query that return a </a:t>
            </a:r>
            <a:r>
              <a:rPr lang="en-US" dirty="0" err="1"/>
              <a:t>resultset</a:t>
            </a:r>
            <a:r>
              <a:rPr lang="en-US" dirty="0"/>
              <a:t> made of exactly one row and one column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·</a:t>
            </a:r>
            <a:r>
              <a:rPr lang="es-ES" dirty="0" err="1" smtClean="0"/>
              <a:t>ExecuteReader</a:t>
            </a:r>
            <a:r>
              <a:rPr lang="es-ES" dirty="0" smtClean="0"/>
              <a:t>: t</a:t>
            </a:r>
            <a:r>
              <a:rPr lang="en-US" dirty="0" smtClean="0"/>
              <a:t>his </a:t>
            </a:r>
            <a:r>
              <a:rPr lang="en-US" dirty="0"/>
              <a:t>method exists mainly for making easier to adopt Dapper in legacy codebases where </a:t>
            </a:r>
            <a:r>
              <a:rPr lang="en-US" dirty="0" smtClean="0"/>
              <a:t>you can not deal with </a:t>
            </a:r>
            <a:r>
              <a:rPr lang="en-US" dirty="0"/>
              <a:t>strongly typed lists </a:t>
            </a:r>
            <a:r>
              <a:rPr lang="en-US" dirty="0" smtClean="0"/>
              <a:t>and you </a:t>
            </a:r>
            <a:r>
              <a:rPr lang="en-US" dirty="0"/>
              <a:t>have to deal with a </a:t>
            </a:r>
            <a:r>
              <a:rPr lang="en-US" dirty="0" err="1" smtClean="0"/>
              <a:t>DataReader</a:t>
            </a:r>
            <a:r>
              <a:rPr lang="en-US" dirty="0" smtClean="0"/>
              <a:t>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4" y="0"/>
            <a:ext cx="2151016" cy="10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-91394"/>
            <a:ext cx="12354560" cy="69459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2047" y="168160"/>
            <a:ext cx="585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Query</a:t>
            </a:r>
            <a:endParaRPr lang="es-ES" sz="32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22993" y="1223343"/>
            <a:ext cx="7022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· </a:t>
            </a:r>
            <a:r>
              <a:rPr lang="es-ES" dirty="0" err="1" smtClean="0"/>
              <a:t>Query</a:t>
            </a:r>
            <a:r>
              <a:rPr lang="es-ES" dirty="0" smtClean="0"/>
              <a:t>: </a:t>
            </a:r>
            <a:r>
              <a:rPr lang="en-US" dirty="0"/>
              <a:t>Executes a query and maps the result to a list of dynamic objects or, if specified, to a list of strongly typed objects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1944562"/>
            <a:ext cx="2638425" cy="19621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49659"/>
            <a:ext cx="7048500" cy="13144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4" y="0"/>
            <a:ext cx="2151016" cy="10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-91394"/>
            <a:ext cx="12354560" cy="69459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2047" y="168160"/>
            <a:ext cx="585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Demo</a:t>
            </a:r>
            <a:endParaRPr lang="es-ES" sz="32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2047" y="861546"/>
            <a:ext cx="6513073" cy="185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2692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Talk</a:t>
            </a:r>
            <a:r>
              <a:rPr kumimoji="0" lang="es-E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s-E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is</a:t>
            </a:r>
            <a:r>
              <a:rPr kumimoji="0" lang="es-E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s-E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cheap</a:t>
            </a:r>
            <a:r>
              <a:rPr kumimoji="0" lang="es-E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3600" dirty="0" smtClean="0">
                <a:latin typeface="Menlo"/>
              </a:rPr>
              <a:t>show me </a:t>
            </a:r>
            <a:r>
              <a:rPr lang="es-ES" sz="3600" dirty="0" err="1" smtClean="0">
                <a:latin typeface="Menlo"/>
              </a:rPr>
              <a:t>the</a:t>
            </a:r>
            <a:r>
              <a:rPr lang="es-ES" sz="3600" dirty="0" smtClean="0">
                <a:latin typeface="Menlo"/>
              </a:rPr>
              <a:t> </a:t>
            </a:r>
            <a:r>
              <a:rPr lang="es-ES" sz="3600" dirty="0" err="1" smtClean="0">
                <a:latin typeface="Menlo"/>
              </a:rPr>
              <a:t>code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Resultado de imagen de minion coding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10" y="2377822"/>
            <a:ext cx="47625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4" y="0"/>
            <a:ext cx="2151016" cy="10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-91394"/>
            <a:ext cx="12354560" cy="69459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2047" y="168160"/>
            <a:ext cx="585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Referencias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62047" y="1198880"/>
            <a:ext cx="6830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www.infoworld.com/article/3025784/c-sharp/how-to-work-with-dapper-in-c.html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dapper-tutorial.net/execute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5"/>
              </a:rPr>
              <a:t>https://www.nuget.org/packages/Dapper</a:t>
            </a:r>
            <a:r>
              <a:rPr lang="es-ES" dirty="0" smtClean="0">
                <a:hlinkClick r:id="rId5"/>
              </a:rPr>
              <a:t>/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6"/>
              </a:rPr>
              <a:t>https://www.techjini.com/blog/dapper-net</a:t>
            </a:r>
            <a:r>
              <a:rPr lang="es-ES" dirty="0" smtClean="0">
                <a:hlinkClick r:id="rId6"/>
              </a:rPr>
              <a:t>/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7"/>
              </a:rPr>
              <a:t>https://www.jeremymorgan.com/blog/programming/how-to-dapper-web-api</a:t>
            </a:r>
            <a:r>
              <a:rPr lang="es-ES" dirty="0" smtClean="0">
                <a:hlinkClick r:id="rId7"/>
              </a:rPr>
              <a:t>/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8"/>
              </a:rPr>
              <a:t>https://</a:t>
            </a:r>
            <a:r>
              <a:rPr lang="es-ES" dirty="0" smtClean="0">
                <a:hlinkClick r:id="rId8"/>
              </a:rPr>
              <a:t>github.com/JeremyMorgan/Dapper-Demo-ConsoleApp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9"/>
              </a:rPr>
              <a:t>https://</a:t>
            </a:r>
            <a:r>
              <a:rPr lang="es-ES" dirty="0" smtClean="0">
                <a:hlinkClick r:id="rId9"/>
              </a:rPr>
              <a:t>www.davepaquette.com/archive/2018/01/22/loading-an-object-graph-with-dapper.aspx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10"/>
              </a:rPr>
              <a:t>https://</a:t>
            </a:r>
            <a:r>
              <a:rPr lang="es-ES" dirty="0" smtClean="0">
                <a:hlinkClick r:id="rId10"/>
              </a:rPr>
              <a:t>medium.com/dapper-net/get-started-with-dapper-net-591592c335aa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11"/>
              </a:rPr>
              <a:t>https://</a:t>
            </a:r>
            <a:r>
              <a:rPr lang="es-ES" dirty="0" smtClean="0">
                <a:hlinkClick r:id="rId11"/>
              </a:rPr>
              <a:t>medium.com/dapper-net/multiple-mapping-d36c637d14fa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12"/>
              </a:rPr>
              <a:t>https://</a:t>
            </a:r>
            <a:r>
              <a:rPr lang="es-ES" dirty="0" smtClean="0">
                <a:hlinkClick r:id="rId12"/>
              </a:rPr>
              <a:t>visualstudiomagazine.com/articles/2018/03/19/dapper-orm.aspx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13"/>
              </a:rPr>
              <a:t>http://rahulrajatsingh.com/2018/08/absolute-beginners-tutorial-on-understanding-and-using-dapper-orm</a:t>
            </a:r>
            <a:r>
              <a:rPr lang="es-ES" dirty="0" smtClean="0">
                <a:hlinkClick r:id="rId13"/>
              </a:rPr>
              <a:t>/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14"/>
              </a:rPr>
              <a:t>https://</a:t>
            </a:r>
            <a:r>
              <a:rPr lang="es-ES" dirty="0" smtClean="0">
                <a:hlinkClick r:id="rId14"/>
              </a:rPr>
              <a:t>dzone.com/articles/tutorial-on-handling-multiple-resultsets-and-multi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4" y="0"/>
            <a:ext cx="2151016" cy="10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8"/>
          <a:stretch/>
        </p:blipFill>
        <p:spPr>
          <a:xfrm>
            <a:off x="20320" y="3720274"/>
            <a:ext cx="12192000" cy="313772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8" b="16877"/>
          <a:stretch/>
        </p:blipFill>
        <p:spPr>
          <a:xfrm>
            <a:off x="20320" y="-1"/>
            <a:ext cx="12192000" cy="495808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320" y="54463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smtClean="0">
                <a:solidFill>
                  <a:schemeClr val="tx2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¡Muchas Gracias!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27" y="765416"/>
            <a:ext cx="7680964" cy="37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C928188069B041923579585EA196BA" ma:contentTypeVersion="10" ma:contentTypeDescription="Crear nuevo documento." ma:contentTypeScope="" ma:versionID="682715678f5b1b8ebd3e20eecd1b98db">
  <xsd:schema xmlns:xsd="http://www.w3.org/2001/XMLSchema" xmlns:xs="http://www.w3.org/2001/XMLSchema" xmlns:p="http://schemas.microsoft.com/office/2006/metadata/properties" xmlns:ns2="4c3b25d8-b487-49c4-bd59-4b1c1197ef23" xmlns:ns3="c94cae69-f975-4e31-8c8b-e799683dbe76" xmlns:ns4="93b26d47-25fc-4e09-9786-25052b7a4734" targetNamespace="http://schemas.microsoft.com/office/2006/metadata/properties" ma:root="true" ma:fieldsID="19b6093308f05fe42333e6461416096d" ns2:_="" ns3:_="" ns4:_="">
    <xsd:import namespace="4c3b25d8-b487-49c4-bd59-4b1c1197ef23"/>
    <xsd:import namespace="c94cae69-f975-4e31-8c8b-e799683dbe76"/>
    <xsd:import namespace="93b26d47-25fc-4e09-9786-25052b7a473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Fase" minOccurs="0"/>
                <xsd:element ref="ns3:Tipo_x0020_de_x0020_Documento" minOccurs="0"/>
                <xsd:element ref="ns3:Tipo_x0020_de_x0020_Proyecto" minOccurs="0"/>
                <xsd:element ref="ns4:SharedWithUsers" minOccurs="0"/>
                <xsd:element ref="ns4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b25d8-b487-49c4-bd59-4b1c1197ef2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LastSharedByUser" ma:index="17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cae69-f975-4e31-8c8b-e799683dbe76" elementFormDefault="qualified">
    <xsd:import namespace="http://schemas.microsoft.com/office/2006/documentManagement/types"/>
    <xsd:import namespace="http://schemas.microsoft.com/office/infopath/2007/PartnerControls"/>
    <xsd:element name="Fase" ma:index="11" nillable="true" ma:displayName="Fase" ma:format="Dropdown" ma:internalName="Fase">
      <xsd:simpleType>
        <xsd:restriction base="dms:Choice">
          <xsd:enumeration value="Inicio"/>
          <xsd:enumeration value="Planeación"/>
          <xsd:enumeration value="Ejecución"/>
          <xsd:enumeration value="Cierre"/>
          <xsd:enumeration value="Monitoreo y Control"/>
        </xsd:restriction>
      </xsd:simpleType>
    </xsd:element>
    <xsd:element name="Tipo_x0020_de_x0020_Documento" ma:index="12" nillable="true" ma:displayName="Tipo de Documento" ma:format="Dropdown" ma:internalName="Tipo_x0020_de_x0020_Documento">
      <xsd:simpleType>
        <xsd:restriction base="dms:Choice">
          <xsd:enumeration value="Manual"/>
          <xsd:enumeration value="Procedimiento"/>
          <xsd:enumeration value="Formato"/>
          <xsd:enumeration value="Documento de apoyo"/>
        </xsd:restriction>
      </xsd:simpleType>
    </xsd:element>
    <xsd:element name="Tipo_x0020_de_x0020_Proyecto" ma:index="13" nillable="true" ma:displayName="Tipo de Proyecto" ma:default="A" ma:internalName="Tipo_x0020_de_x0020_Proyecto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"/>
                    <xsd:enumeration value="B"/>
                    <xsd:enumeration value="C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26d47-25fc-4e09-9786-25052b7a47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ipo_x0020_de_x0020_Proyecto xmlns="c94cae69-f975-4e31-8c8b-e799683dbe76">
      <Value>A</Value>
    </Tipo_x0020_de_x0020_Proyecto>
    <Tipo_x0020_de_x0020_Documento xmlns="c94cae69-f975-4e31-8c8b-e799683dbe76" xsi:nil="true"/>
    <Fase xmlns="c94cae69-f975-4e31-8c8b-e799683dbe76" xsi:nil="true"/>
    <_dlc_DocId xmlns="4c3b25d8-b487-49c4-bd59-4b1c1197ef23">SM2UZJECACPX-2145719412-831</_dlc_DocId>
    <_dlc_DocIdUrl xmlns="4c3b25d8-b487-49c4-bd59-4b1c1197ef23">
      <Url>https://corpbestday.sharepoint.com/PMO/_layouts/15/DocIdRedir.aspx?ID=SM2UZJECACPX-2145719412-831</Url>
      <Description>SM2UZJECACPX-2145719412-831</Description>
    </_dlc_DocIdUrl>
  </documentManagement>
</p:properties>
</file>

<file path=customXml/itemProps1.xml><?xml version="1.0" encoding="utf-8"?>
<ds:datastoreItem xmlns:ds="http://schemas.openxmlformats.org/officeDocument/2006/customXml" ds:itemID="{14A32CCC-20CE-4089-98D1-910A04573E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35CF77-1CF4-4380-9C8F-A574F82D6B6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718AB66-9677-4D99-A513-C7A1D96726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3b25d8-b487-49c4-bd59-4b1c1197ef23"/>
    <ds:schemaRef ds:uri="c94cae69-f975-4e31-8c8b-e799683dbe76"/>
    <ds:schemaRef ds:uri="93b26d47-25fc-4e09-9786-25052b7a47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59F8201-52D0-40F4-BD03-98E3B7DE02A2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c94cae69-f975-4e31-8c8b-e799683dbe76"/>
    <ds:schemaRef ds:uri="http://purl.org/dc/elements/1.1/"/>
    <ds:schemaRef ds:uri="http://schemas.microsoft.com/office/infopath/2007/PartnerControls"/>
    <ds:schemaRef ds:uri="4c3b25d8-b487-49c4-bd59-4b1c1197ef23"/>
    <ds:schemaRef ds:uri="http://purl.org/dc/dcmitype/"/>
    <ds:schemaRef ds:uri="http://schemas.openxmlformats.org/package/2006/metadata/core-properties"/>
    <ds:schemaRef ds:uri="93b26d47-25fc-4e09-9786-25052b7a47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742</Words>
  <Application>Microsoft Office PowerPoint</Application>
  <PresentationFormat>Panorámica</PresentationFormat>
  <Paragraphs>107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 Neue Thin</vt:lpstr>
      <vt:lpstr>Mangal</vt:lpstr>
      <vt:lpstr>Menlo</vt:lpstr>
      <vt:lpstr>segoe-ui_normal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Martinez</dc:creator>
  <cp:lastModifiedBy>Jose Antonio Beltran Marquez</cp:lastModifiedBy>
  <cp:revision>53</cp:revision>
  <dcterms:created xsi:type="dcterms:W3CDTF">2017-07-03T18:12:24Z</dcterms:created>
  <dcterms:modified xsi:type="dcterms:W3CDTF">2019-01-16T10:00:41Z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0x010100B1C928188069B041923579585EA196BA</vt:lpwstr>
  </property>
  <property fmtid="{D5CDD505-2E9C-101B-9397-08002B2CF9AE}" pid="3" name="_dlc_DocIdItemGuid">
    <vt:lpwstr>26af33f9-f4d2-4555-a6e9-823a141ecfa1</vt:lpwstr>
  </property>
</Properties>
</file>