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AC145-AC50-4003-92E5-3711B23F6EA6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FD354-5D8F-45F1-B434-7CDDD27F84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1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FD354-5D8F-45F1-B434-7CDDD27F846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1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6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5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0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1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81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4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29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44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67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4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19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B3B0-857C-492D-BA6C-FD58F5CBD894}" type="datetimeFigureOut">
              <a:rPr lang="en-GB" smtClean="0"/>
              <a:t>14/03/2018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27C12-BE20-40DA-9ADE-33D19975A1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5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47067" y="2018452"/>
            <a:ext cx="3903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spc="300" dirty="0" smtClean="0">
                <a:solidFill>
                  <a:schemeClr val="bg1"/>
                </a:solidFill>
              </a:rPr>
              <a:t>Everball</a:t>
            </a:r>
            <a:endParaRPr lang="en-GB" sz="8000" b="1" spc="3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93166" y="2991371"/>
            <a:ext cx="28109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{API}</a:t>
            </a:r>
            <a:endParaRPr lang="en-GB" sz="6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51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Ejemplo en JS</a:t>
            </a:r>
            <a:endParaRPr lang="en-GB" sz="36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92480" y="2001520"/>
            <a:ext cx="10932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Actualmente hay un servidor de pruebas funcionando, solo tienes que conectarte a el con tu script y ver la partida en el cliente web como jugador 2 o espectador.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Para conectarse con </a:t>
            </a:r>
            <a:r>
              <a:rPr lang="es-ES" sz="2400" dirty="0" err="1" smtClean="0">
                <a:solidFill>
                  <a:schemeClr val="bg1"/>
                </a:solidFill>
              </a:rPr>
              <a:t>websockets</a:t>
            </a:r>
            <a:r>
              <a:rPr lang="es-ES" sz="2400" dirty="0" smtClean="0">
                <a:solidFill>
                  <a:schemeClr val="bg1"/>
                </a:solidFill>
              </a:rPr>
              <a:t> la dirección es </a:t>
            </a:r>
            <a:r>
              <a:rPr lang="es-ES" sz="2400" u="sng" dirty="0" smtClean="0">
                <a:solidFill>
                  <a:schemeClr val="bg1"/>
                </a:solidFill>
              </a:rPr>
              <a:t>http://svq-87lsf5j:3000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Para conectarse al cliente web la dirección es </a:t>
            </a:r>
            <a:r>
              <a:rPr lang="es-ES" sz="2400" u="sng" dirty="0" smtClean="0">
                <a:solidFill>
                  <a:schemeClr val="bg1"/>
                </a:solidFill>
              </a:rPr>
              <a:t>http://svq-87lsf5j:82/codegame-beta/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El usuario de pruebas es “Test </a:t>
            </a:r>
            <a:r>
              <a:rPr lang="es-ES" sz="2400" dirty="0" err="1" smtClean="0">
                <a:solidFill>
                  <a:schemeClr val="bg1"/>
                </a:solidFill>
              </a:rPr>
              <a:t>User</a:t>
            </a:r>
            <a:r>
              <a:rPr lang="es-ES" sz="2400" dirty="0" smtClean="0">
                <a:solidFill>
                  <a:schemeClr val="bg1"/>
                </a:solidFill>
              </a:rPr>
              <a:t>”, contraseña “1234”.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La sala de pruebas es “Test </a:t>
            </a:r>
            <a:r>
              <a:rPr lang="es-ES" sz="2400" dirty="0" err="1" smtClean="0">
                <a:solidFill>
                  <a:schemeClr val="bg1"/>
                </a:solidFill>
              </a:rPr>
              <a:t>room</a:t>
            </a:r>
            <a:r>
              <a:rPr lang="es-ES" sz="2400" dirty="0" smtClean="0">
                <a:solidFill>
                  <a:schemeClr val="bg1"/>
                </a:solidFill>
              </a:rPr>
              <a:t>”, contraseña “</a:t>
            </a:r>
            <a:r>
              <a:rPr lang="es-ES" sz="2400" dirty="0" err="1" smtClean="0">
                <a:solidFill>
                  <a:schemeClr val="bg1"/>
                </a:solidFill>
              </a:rPr>
              <a:t>abc</a:t>
            </a:r>
            <a:r>
              <a:rPr lang="es-ES" sz="2400" dirty="0" smtClean="0">
                <a:solidFill>
                  <a:schemeClr val="bg1"/>
                </a:solidFill>
              </a:rPr>
              <a:t>”. Se puede usar cualquier otra, pero el cliente web solo accede a esta de momento.</a:t>
            </a:r>
            <a:endParaRPr lang="en-GB" sz="2400" dirty="0">
              <a:solidFill>
                <a:schemeClr val="bg1"/>
              </a:solidFill>
            </a:endParaRP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55505"/>
              </p:ext>
            </p:extLst>
          </p:nvPr>
        </p:nvGraphicFramePr>
        <p:xfrm>
          <a:off x="4868334" y="5161989"/>
          <a:ext cx="1524000" cy="132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showAsIcon="1" r:id="rId6" imgW="914400" imgH="792360" progId="Word.Document.12">
                  <p:embed/>
                </p:oleObj>
              </mc:Choice>
              <mc:Fallback>
                <p:oleObj name="Document" showAsIcon="1" r:id="rId6" imgW="914400" imgH="7923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8334" y="5161989"/>
                        <a:ext cx="1524000" cy="1320272"/>
                      </a:xfrm>
                      <a:prstGeom prst="rect">
                        <a:avLst/>
                      </a:prstGeom>
                      <a:ln w="2540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08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¿En qué consiste?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479040"/>
            <a:ext cx="1093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Mediante esta API pública puedes realizar las acciones que llevarías a cabo manualmente en el cliente web: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2480" y="3545840"/>
            <a:ext cx="101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Autentificarte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</a:t>
            </a:r>
            <a:r>
              <a:rPr lang="es-ES" sz="2400" dirty="0" smtClean="0">
                <a:solidFill>
                  <a:schemeClr val="bg1"/>
                </a:solidFill>
              </a:rPr>
              <a:t>ntrar en una sala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¡Jugar el partido!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27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¿Qué necesito?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479040"/>
            <a:ext cx="1093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Puedes usar esta API con cualquier lenguaje o tecnología que soporte </a:t>
            </a:r>
            <a:r>
              <a:rPr lang="es-ES" sz="2400" dirty="0" err="1" smtClean="0">
                <a:solidFill>
                  <a:schemeClr val="bg1"/>
                </a:solidFill>
              </a:rPr>
              <a:t>Websockets</a:t>
            </a:r>
            <a:r>
              <a:rPr lang="es-ES" sz="2400" dirty="0" smtClean="0">
                <a:solidFill>
                  <a:schemeClr val="bg1"/>
                </a:solidFill>
              </a:rPr>
              <a:t>, como por ejemplo: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92480" y="3545840"/>
            <a:ext cx="101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JavaScript, usando socket.io.js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</a:rPr>
              <a:t>.Net</a:t>
            </a:r>
            <a:r>
              <a:rPr lang="es-ES" sz="2400" dirty="0" smtClean="0">
                <a:solidFill>
                  <a:schemeClr val="bg1"/>
                </a:solidFill>
              </a:rPr>
              <a:t>, usando </a:t>
            </a:r>
            <a:r>
              <a:rPr lang="es-ES" sz="2400" dirty="0" err="1" smtClean="0">
                <a:solidFill>
                  <a:schemeClr val="bg1"/>
                </a:solidFill>
              </a:rPr>
              <a:t>SignalR</a:t>
            </a:r>
            <a:r>
              <a:rPr lang="es-ES" sz="2400" dirty="0" smtClean="0">
                <a:solidFill>
                  <a:schemeClr val="bg1"/>
                </a:solidFill>
              </a:rPr>
              <a:t> o </a:t>
            </a:r>
            <a:r>
              <a:rPr lang="es-ES" sz="2400" dirty="0" err="1" smtClean="0">
                <a:solidFill>
                  <a:schemeClr val="bg1"/>
                </a:solidFill>
              </a:rPr>
              <a:t>SocketIoClientDotNet</a:t>
            </a:r>
            <a:endParaRPr lang="es-E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Cualquier </a:t>
            </a:r>
            <a:r>
              <a:rPr lang="es-ES" sz="2400" dirty="0" err="1" smtClean="0">
                <a:solidFill>
                  <a:schemeClr val="bg1"/>
                </a:solidFill>
              </a:rPr>
              <a:t>port</a:t>
            </a:r>
            <a:r>
              <a:rPr lang="es-ES" sz="2400" dirty="0" smtClean="0">
                <a:solidFill>
                  <a:schemeClr val="bg1"/>
                </a:solidFill>
              </a:rPr>
              <a:t> de </a:t>
            </a:r>
            <a:r>
              <a:rPr lang="es-ES" sz="2400" dirty="0" smtClean="0">
                <a:solidFill>
                  <a:schemeClr val="bg1"/>
                </a:solidFill>
              </a:rPr>
              <a:t>socket.io </a:t>
            </a:r>
            <a:r>
              <a:rPr lang="es-ES" sz="2400" dirty="0" err="1" smtClean="0">
                <a:solidFill>
                  <a:schemeClr val="bg1"/>
                </a:solidFill>
              </a:rPr>
              <a:t>client</a:t>
            </a:r>
            <a:r>
              <a:rPr lang="es-ES" sz="2400" smtClean="0">
                <a:solidFill>
                  <a:schemeClr val="bg1"/>
                </a:solidFill>
              </a:rPr>
              <a:t> disponible </a:t>
            </a:r>
            <a:r>
              <a:rPr lang="es-ES" sz="2400" dirty="0" smtClean="0">
                <a:solidFill>
                  <a:schemeClr val="bg1"/>
                </a:solidFill>
              </a:rPr>
              <a:t>para Java, Python, Ruby, </a:t>
            </a:r>
            <a:r>
              <a:rPr lang="es-ES" sz="2400" dirty="0" err="1" smtClean="0">
                <a:solidFill>
                  <a:schemeClr val="bg1"/>
                </a:solidFill>
              </a:rPr>
              <a:t>Go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400" dirty="0" smtClean="0">
                <a:solidFill>
                  <a:schemeClr val="bg1"/>
                </a:solidFill>
              </a:rPr>
              <a:t>...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62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¿Cómo lo hago?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1954721"/>
            <a:ext cx="1093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El flujo del juego es el siguiente: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883920" y="3439774"/>
            <a:ext cx="1183638" cy="1183638"/>
          </a:xfrm>
          <a:prstGeom prst="ellipse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/>
              <a:t>Login</a:t>
            </a:r>
            <a:endParaRPr lang="en-GB" dirty="0"/>
          </a:p>
        </p:txBody>
      </p:sp>
      <p:sp>
        <p:nvSpPr>
          <p:cNvPr id="8" name="Elipse 7"/>
          <p:cNvSpPr/>
          <p:nvPr/>
        </p:nvSpPr>
        <p:spPr>
          <a:xfrm>
            <a:off x="3649132" y="3439774"/>
            <a:ext cx="1139612" cy="1139612"/>
          </a:xfrm>
          <a:prstGeom prst="ellipse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/>
              <a:t>Entrar en una sala</a:t>
            </a:r>
            <a:endParaRPr lang="en-GB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88539" y="4178299"/>
            <a:ext cx="1139612" cy="1139612"/>
          </a:xfrm>
          <a:prstGeom prst="roundRect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Verificar</a:t>
            </a:r>
            <a:endParaRPr lang="en-GB" dirty="0"/>
          </a:p>
        </p:txBody>
      </p:sp>
      <p:sp>
        <p:nvSpPr>
          <p:cNvPr id="9" name="Rectángulo redondeado 8"/>
          <p:cNvSpPr/>
          <p:nvPr/>
        </p:nvSpPr>
        <p:spPr>
          <a:xfrm>
            <a:off x="5009725" y="4178299"/>
            <a:ext cx="1139613" cy="1139613"/>
          </a:xfrm>
          <a:prstGeom prst="roundRect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Datos de inicio de partida</a:t>
            </a:r>
            <a:endParaRPr lang="en-GB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11196320" y="3350871"/>
            <a:ext cx="0" cy="1228515"/>
          </a:xfrm>
          <a:prstGeom prst="straightConnector1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prstDash val="lg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6664960" y="3350871"/>
            <a:ext cx="4531360" cy="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6664960" y="5895952"/>
            <a:ext cx="4531360" cy="0"/>
          </a:xfrm>
          <a:prstGeom prst="line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11196320" y="4827223"/>
            <a:ext cx="0" cy="1068729"/>
          </a:xfrm>
          <a:prstGeom prst="straightConnector1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prstDash val="lgDash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664960" y="3350871"/>
            <a:ext cx="0" cy="1272541"/>
          </a:xfrm>
          <a:prstGeom prst="straightConnector1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prstDash val="lgDash"/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664960" y="4857703"/>
            <a:ext cx="0" cy="1068729"/>
          </a:xfrm>
          <a:prstGeom prst="straightConnector1">
            <a:avLst/>
          </a:prstGeom>
          <a:ln w="31750" cap="rnd">
            <a:solidFill>
              <a:schemeClr val="accent1">
                <a:lumMod val="20000"/>
                <a:lumOff val="80000"/>
              </a:schemeClr>
            </a:solidFill>
            <a:prstDash val="lg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7323661" y="3929566"/>
            <a:ext cx="1139613" cy="1139613"/>
          </a:xfrm>
          <a:prstGeom prst="roundRect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Estados del juego</a:t>
            </a:r>
            <a:endParaRPr lang="en-GB" dirty="0"/>
          </a:p>
        </p:txBody>
      </p:sp>
      <p:sp>
        <p:nvSpPr>
          <p:cNvPr id="31" name="Elipse 30"/>
          <p:cNvSpPr/>
          <p:nvPr/>
        </p:nvSpPr>
        <p:spPr>
          <a:xfrm>
            <a:off x="9220198" y="3885541"/>
            <a:ext cx="1183638" cy="1183638"/>
          </a:xfrm>
          <a:prstGeom prst="ellipse">
            <a:avLst/>
          </a:prstGeom>
          <a:solidFill>
            <a:srgbClr val="0070C0">
              <a:alpha val="25000"/>
            </a:srgb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dirty="0" smtClean="0"/>
              <a:t>Inputs</a:t>
            </a:r>
            <a:endParaRPr lang="en-GB" dirty="0"/>
          </a:p>
        </p:txBody>
      </p:sp>
      <p:cxnSp>
        <p:nvCxnSpPr>
          <p:cNvPr id="33" name="Conector angular 32"/>
          <p:cNvCxnSpPr>
            <a:stCxn id="4" idx="4"/>
          </p:cNvCxnSpPr>
          <p:nvPr/>
        </p:nvCxnSpPr>
        <p:spPr>
          <a:xfrm rot="16200000" flipH="1">
            <a:off x="1684325" y="4414826"/>
            <a:ext cx="395628" cy="812800"/>
          </a:xfrm>
          <a:prstGeom prst="bentConnector2">
            <a:avLst/>
          </a:prstGeom>
          <a:ln w="25400" cap="rnd">
            <a:solidFill>
              <a:schemeClr val="tx2">
                <a:lumMod val="20000"/>
                <a:lumOff val="8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stCxn id="5" idx="0"/>
          </p:cNvCxnSpPr>
          <p:nvPr/>
        </p:nvCxnSpPr>
        <p:spPr>
          <a:xfrm rot="5400000" flipH="1" flipV="1">
            <a:off x="3064086" y="3553460"/>
            <a:ext cx="419099" cy="830580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8" idx="4"/>
          </p:cNvCxnSpPr>
          <p:nvPr/>
        </p:nvCxnSpPr>
        <p:spPr>
          <a:xfrm rot="16200000" flipH="1">
            <a:off x="4394504" y="4403819"/>
            <a:ext cx="439654" cy="790787"/>
          </a:xfrm>
          <a:prstGeom prst="bentConnector2">
            <a:avLst/>
          </a:prstGeom>
          <a:ln w="25400" cap="rnd">
            <a:solidFill>
              <a:schemeClr val="tx2">
                <a:lumMod val="20000"/>
                <a:lumOff val="8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9" idx="3"/>
          </p:cNvCxnSpPr>
          <p:nvPr/>
        </p:nvCxnSpPr>
        <p:spPr>
          <a:xfrm flipV="1">
            <a:off x="6149338" y="4748105"/>
            <a:ext cx="480057" cy="1"/>
          </a:xfrm>
          <a:prstGeom prst="straightConnector1">
            <a:avLst/>
          </a:prstGeom>
          <a:ln w="25400" cap="rnd">
            <a:solidFill>
              <a:schemeClr val="accent1">
                <a:lumMod val="20000"/>
                <a:lumOff val="8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54641" y="5361587"/>
            <a:ext cx="607407" cy="607407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10122" y="5367757"/>
            <a:ext cx="607407" cy="607407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5961" y="5128062"/>
            <a:ext cx="607407" cy="607407"/>
          </a:xfrm>
          <a:prstGeom prst="rect">
            <a:avLst/>
          </a:prstGeom>
        </p:spPr>
      </p:pic>
      <p:pic>
        <p:nvPicPr>
          <p:cNvPr id="53" name="Imagen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40" y="5147721"/>
            <a:ext cx="754780" cy="446244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51" y="2917780"/>
            <a:ext cx="754780" cy="446244"/>
          </a:xfrm>
          <a:prstGeom prst="rect">
            <a:avLst/>
          </a:prstGeom>
        </p:spPr>
      </p:pic>
      <p:pic>
        <p:nvPicPr>
          <p:cNvPr id="56" name="Imagen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60" y="2912879"/>
            <a:ext cx="754780" cy="446244"/>
          </a:xfrm>
          <a:prstGeom prst="rect">
            <a:avLst/>
          </a:prstGeom>
        </p:spPr>
      </p:pic>
      <p:cxnSp>
        <p:nvCxnSpPr>
          <p:cNvPr id="58" name="Conector recto de flecha 57"/>
          <p:cNvCxnSpPr/>
          <p:nvPr/>
        </p:nvCxnSpPr>
        <p:spPr>
          <a:xfrm>
            <a:off x="8564880" y="4178299"/>
            <a:ext cx="634998" cy="0"/>
          </a:xfrm>
          <a:prstGeom prst="straightConnector1">
            <a:avLst/>
          </a:prstGeom>
          <a:ln w="25400" cap="rnd">
            <a:solidFill>
              <a:schemeClr val="accent1">
                <a:lumMod val="20000"/>
                <a:lumOff val="80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8564880" y="4790746"/>
            <a:ext cx="634998" cy="0"/>
          </a:xfrm>
          <a:prstGeom prst="straightConnector1">
            <a:avLst/>
          </a:prstGeom>
          <a:ln w="25400" cap="rnd">
            <a:solidFill>
              <a:schemeClr val="accent1">
                <a:lumMod val="20000"/>
                <a:lumOff val="80000"/>
              </a:schemeClr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Login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001520"/>
            <a:ext cx="1093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Una vez te has registrado en el cliente del juego, ya puedes logarte mediante tu script. El servidor te validará y te dará una respuesta.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1178560" y="3464560"/>
            <a:ext cx="254000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"login"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"name": "Test </a:t>
            </a:r>
            <a:r>
              <a:rPr lang="es-ES" dirty="0" err="1" smtClean="0"/>
              <a:t>User</a:t>
            </a:r>
            <a:r>
              <a:rPr lang="es-ES" dirty="0" smtClean="0"/>
              <a:t>",</a:t>
            </a:r>
          </a:p>
          <a:p>
            <a:r>
              <a:rPr lang="es-ES" dirty="0"/>
              <a:t> </a:t>
            </a:r>
            <a:r>
              <a:rPr lang="es-ES" dirty="0" smtClean="0"/>
              <a:t>  "password": "1234"</a:t>
            </a:r>
          </a:p>
          <a:p>
            <a:r>
              <a:rPr lang="es-ES" dirty="0" smtClean="0"/>
              <a:t>}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70" y="5884700"/>
            <a:ext cx="754780" cy="446244"/>
          </a:xfrm>
          <a:prstGeom prst="rect">
            <a:avLst/>
          </a:prstGeom>
        </p:spPr>
      </p:pic>
      <p:sp>
        <p:nvSpPr>
          <p:cNvPr id="11" name="Recortar rectángulo de esquina sencilla 10"/>
          <p:cNvSpPr/>
          <p:nvPr/>
        </p:nvSpPr>
        <p:spPr>
          <a:xfrm>
            <a:off x="6014720" y="3464560"/>
            <a:ext cx="270256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"server_message"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"Logged in as Test </a:t>
            </a:r>
            <a:r>
              <a:rPr lang="es-ES" dirty="0" err="1" smtClean="0"/>
              <a:t>User</a:t>
            </a:r>
            <a:r>
              <a:rPr lang="es-ES" dirty="0" smtClean="0"/>
              <a:t>"</a:t>
            </a:r>
          </a:p>
          <a:p>
            <a:r>
              <a:rPr lang="es-ES" dirty="0" smtClean="0"/>
              <a:t>}</a:t>
            </a:r>
            <a:endParaRPr lang="en-GB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81016" y="5723537"/>
            <a:ext cx="607407" cy="607407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>
            <a:off x="4175760" y="4866640"/>
            <a:ext cx="11684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26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Unirse a una sala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001520"/>
            <a:ext cx="1093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Para unirte a una sala ya creada o crear una nueva. El primer jugador en unirse será el </a:t>
            </a:r>
            <a:r>
              <a:rPr lang="es-ES" sz="2400" dirty="0" err="1" smtClean="0">
                <a:solidFill>
                  <a:schemeClr val="bg1"/>
                </a:solidFill>
              </a:rPr>
              <a:t>player</a:t>
            </a:r>
            <a:r>
              <a:rPr lang="es-ES" sz="2400" dirty="0" smtClean="0">
                <a:solidFill>
                  <a:schemeClr val="bg1"/>
                </a:solidFill>
              </a:rPr>
              <a:t> 1 y el segundo el </a:t>
            </a:r>
            <a:r>
              <a:rPr lang="es-ES" sz="2400" dirty="0" err="1" smtClean="0">
                <a:solidFill>
                  <a:schemeClr val="bg1"/>
                </a:solidFill>
              </a:rPr>
              <a:t>player</a:t>
            </a:r>
            <a:r>
              <a:rPr lang="es-ES" sz="2400" dirty="0" smtClean="0">
                <a:solidFill>
                  <a:schemeClr val="bg1"/>
                </a:solidFill>
              </a:rPr>
              <a:t> 2. El resto serán espectadores.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Como en el caso del login, el servidor valida y da una respuesta.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Recortar rectángulo de esquina sencilla 4"/>
          <p:cNvSpPr/>
          <p:nvPr/>
        </p:nvSpPr>
        <p:spPr>
          <a:xfrm>
            <a:off x="1178560" y="3464560"/>
            <a:ext cx="254000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</a:t>
            </a:r>
            <a:r>
              <a:rPr lang="es-ES" dirty="0" err="1" smtClean="0"/>
              <a:t>join_room</a:t>
            </a:r>
            <a:r>
              <a:rPr lang="es-ES" dirty="0" smtClean="0"/>
              <a:t>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"name": "Test </a:t>
            </a:r>
            <a:r>
              <a:rPr lang="es-ES" dirty="0" err="1" smtClean="0"/>
              <a:t>room</a:t>
            </a:r>
            <a:r>
              <a:rPr lang="es-ES" dirty="0" smtClean="0"/>
              <a:t>",</a:t>
            </a:r>
          </a:p>
          <a:p>
            <a:r>
              <a:rPr lang="es-ES" dirty="0"/>
              <a:t> </a:t>
            </a:r>
            <a:r>
              <a:rPr lang="es-ES" dirty="0" smtClean="0"/>
              <a:t>  "password": "</a:t>
            </a:r>
            <a:r>
              <a:rPr lang="es-ES" dirty="0" err="1" smtClean="0"/>
              <a:t>abc</a:t>
            </a:r>
            <a:r>
              <a:rPr lang="es-ES" dirty="0" smtClean="0"/>
              <a:t>"</a:t>
            </a:r>
          </a:p>
          <a:p>
            <a:r>
              <a:rPr lang="es-ES" dirty="0" smtClean="0"/>
              <a:t>}</a:t>
            </a:r>
            <a:endParaRPr lang="en-GB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170" y="5894860"/>
            <a:ext cx="754780" cy="446244"/>
          </a:xfrm>
          <a:prstGeom prst="rect">
            <a:avLst/>
          </a:prstGeom>
        </p:spPr>
      </p:pic>
      <p:sp>
        <p:nvSpPr>
          <p:cNvPr id="11" name="Recortar rectángulo de esquina sencilla 10"/>
          <p:cNvSpPr/>
          <p:nvPr/>
        </p:nvSpPr>
        <p:spPr>
          <a:xfrm>
            <a:off x="5486400" y="3464560"/>
            <a:ext cx="299720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"server_message"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</a:t>
            </a:r>
            <a:r>
              <a:rPr lang="en-GB" dirty="0" smtClean="0"/>
              <a:t>Joined room 'Test room' </a:t>
            </a:r>
            <a:r>
              <a:rPr lang="es-ES" dirty="0" smtClean="0"/>
              <a:t>"</a:t>
            </a:r>
          </a:p>
          <a:p>
            <a:r>
              <a:rPr lang="es-ES" dirty="0" smtClean="0"/>
              <a:t>}</a:t>
            </a:r>
            <a:endParaRPr lang="en-GB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52696" y="5733697"/>
            <a:ext cx="607407" cy="607407"/>
          </a:xfrm>
          <a:prstGeom prst="rect">
            <a:avLst/>
          </a:prstGeom>
        </p:spPr>
      </p:pic>
      <p:sp>
        <p:nvSpPr>
          <p:cNvPr id="8" name="Recortar rectángulo de esquina sencilla 7"/>
          <p:cNvSpPr/>
          <p:nvPr/>
        </p:nvSpPr>
        <p:spPr>
          <a:xfrm>
            <a:off x="8752840" y="3464560"/>
            <a:ext cx="321564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"server_message"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</a:t>
            </a:r>
            <a:r>
              <a:rPr lang="en-GB" dirty="0" smtClean="0"/>
              <a:t>You are player 1 (right side)</a:t>
            </a:r>
            <a:r>
              <a:rPr lang="es-ES" dirty="0" smtClean="0"/>
              <a:t>"</a:t>
            </a:r>
          </a:p>
          <a:p>
            <a:r>
              <a:rPr lang="es-ES" dirty="0" smtClean="0"/>
              <a:t>}</a:t>
            </a:r>
            <a:endParaRPr lang="en-GB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9136" y="5733697"/>
            <a:ext cx="607407" cy="607407"/>
          </a:xfrm>
          <a:prstGeom prst="rect">
            <a:avLst/>
          </a:prstGeom>
        </p:spPr>
      </p:pic>
      <p:cxnSp>
        <p:nvCxnSpPr>
          <p:cNvPr id="13" name="Conector recto de flecha 12"/>
          <p:cNvCxnSpPr/>
          <p:nvPr/>
        </p:nvCxnSpPr>
        <p:spPr>
          <a:xfrm>
            <a:off x="4145280" y="4866640"/>
            <a:ext cx="863600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Comienzo del partido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001520"/>
            <a:ext cx="1093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Una vez que haya 2 jugadores en la sala el servidor envía un mensaje a los dos indicando algunos aspectos a tener en cuenta como las dimensiones del campo y porterías, el tamaño de las chapas y la pelota, etc. 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" name="Recortar rectángulo de esquina sencilla 10"/>
          <p:cNvSpPr/>
          <p:nvPr/>
        </p:nvSpPr>
        <p:spPr>
          <a:xfrm>
            <a:off x="4343400" y="3364224"/>
            <a:ext cx="306324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</a:t>
            </a:r>
            <a:r>
              <a:rPr lang="es-ES" dirty="0" err="1" smtClean="0"/>
              <a:t>match_start</a:t>
            </a:r>
            <a:r>
              <a:rPr lang="es-ES" dirty="0" smtClean="0"/>
              <a:t>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</a:t>
            </a:r>
            <a:r>
              <a:rPr lang="es-ES" dirty="0" err="1" smtClean="0"/>
              <a:t>playground_info</a:t>
            </a:r>
            <a:r>
              <a:rPr lang="es-ES" dirty="0" smtClean="0"/>
              <a:t>": {</a:t>
            </a:r>
          </a:p>
          <a:p>
            <a:r>
              <a:rPr lang="es-ES" dirty="0" smtClean="0"/>
              <a:t>      "</a:t>
            </a:r>
            <a:r>
              <a:rPr lang="es-ES" dirty="0" err="1" smtClean="0"/>
              <a:t>field_corners</a:t>
            </a:r>
            <a:r>
              <a:rPr lang="es-ES" dirty="0" smtClean="0"/>
              <a:t>": {</a:t>
            </a:r>
          </a:p>
          <a:p>
            <a:r>
              <a:rPr lang="es-ES" dirty="0" smtClean="0"/>
              <a:t>      "</a:t>
            </a:r>
            <a:r>
              <a:rPr lang="es-ES" dirty="0" err="1" smtClean="0"/>
              <a:t>bottom_left_x</a:t>
            </a:r>
            <a:r>
              <a:rPr lang="es-ES" dirty="0" smtClean="0"/>
              <a:t>": 1.15,</a:t>
            </a:r>
          </a:p>
          <a:p>
            <a:r>
              <a:rPr lang="es-ES" dirty="0" smtClean="0"/>
              <a:t>      "</a:t>
            </a:r>
            <a:r>
              <a:rPr lang="es-ES" dirty="0" err="1" smtClean="0"/>
              <a:t>bottom_left_y</a:t>
            </a:r>
            <a:r>
              <a:rPr lang="es-ES" dirty="0" smtClean="0"/>
              <a:t>": 0.1,</a:t>
            </a:r>
          </a:p>
          <a:p>
            <a:r>
              <a:rPr lang="es-ES" dirty="0" smtClean="0"/>
              <a:t>      "</a:t>
            </a:r>
            <a:r>
              <a:rPr lang="es-ES" dirty="0" err="1" smtClean="0"/>
              <a:t>top_left_x</a:t>
            </a:r>
            <a:r>
              <a:rPr lang="es-ES" dirty="0" smtClean="0"/>
              <a:t>": 1.15,</a:t>
            </a:r>
          </a:p>
          <a:p>
            <a:r>
              <a:rPr lang="es-ES" dirty="0"/>
              <a:t> </a:t>
            </a:r>
            <a:r>
              <a:rPr lang="es-ES" dirty="0" smtClean="0"/>
              <a:t>      …					</a:t>
            </a:r>
            <a:endParaRPr lang="en-GB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28796" y="5696514"/>
            <a:ext cx="607407" cy="607407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26384"/>
              </p:ext>
            </p:extLst>
          </p:nvPr>
        </p:nvGraphicFramePr>
        <p:xfrm>
          <a:off x="6384521" y="5780348"/>
          <a:ext cx="10382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Objeto empaquetador del shell" showAsIcon="1" r:id="rId5" imgW="1038600" imgH="439560" progId="Package">
                  <p:embed/>
                </p:oleObj>
              </mc:Choice>
              <mc:Fallback>
                <p:oleObj name="Objeto empaquetador del shell" showAsIcon="1" r:id="rId5" imgW="103860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4521" y="5780348"/>
                        <a:ext cx="1038225" cy="43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27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Jugando el partido  I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001520"/>
            <a:ext cx="10932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El partido es un ciclo donde los jugadores envían sus inputs para mover cada una de sus chapas y el servidor devuelve periódicamente (cada 0,1 segundos) el estado del juego.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El formato de los inputs es el siguiente: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Un ángulo expresado en grados, entre 0 y 360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Una fuerza, entre 0 y 1.2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El número de la chapa, entre 1 y 3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Ejemplo: Este input moverá tu chapa #1 hacia arriba con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la máxima fuerza.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1" name="Recortar rectángulo de esquina sencilla 10"/>
          <p:cNvSpPr/>
          <p:nvPr/>
        </p:nvSpPr>
        <p:spPr>
          <a:xfrm>
            <a:off x="8661400" y="3408321"/>
            <a:ext cx="2402840" cy="2976880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</a:t>
            </a:r>
            <a:r>
              <a:rPr lang="es-ES" dirty="0" err="1" smtClean="0"/>
              <a:t>client_input</a:t>
            </a:r>
            <a:r>
              <a:rPr lang="es-ES" dirty="0" smtClean="0"/>
              <a:t>"</a:t>
            </a:r>
          </a:p>
          <a:p>
            <a:r>
              <a:rPr lang="es-ES" dirty="0" smtClean="0"/>
              <a:t>{	</a:t>
            </a:r>
          </a:p>
          <a:p>
            <a:r>
              <a:rPr lang="es-ES" dirty="0" smtClean="0"/>
              <a:t>   "</a:t>
            </a:r>
            <a:r>
              <a:rPr lang="es-ES" dirty="0" err="1" smtClean="0"/>
              <a:t>angle</a:t>
            </a:r>
            <a:r>
              <a:rPr lang="es-ES" dirty="0" smtClean="0"/>
              <a:t>": 90,</a:t>
            </a:r>
          </a:p>
          <a:p>
            <a:r>
              <a:rPr lang="es-ES" dirty="0" smtClean="0"/>
              <a:t>   "</a:t>
            </a:r>
            <a:r>
              <a:rPr lang="es-ES" dirty="0" err="1" smtClean="0"/>
              <a:t>force</a:t>
            </a:r>
            <a:r>
              <a:rPr lang="es-ES" dirty="0" smtClean="0"/>
              <a:t>": 1.2,</a:t>
            </a:r>
          </a:p>
          <a:p>
            <a:r>
              <a:rPr lang="es-ES" dirty="0" smtClean="0"/>
              <a:t>   "</a:t>
            </a:r>
            <a:r>
              <a:rPr lang="es-ES" dirty="0" err="1" smtClean="0"/>
              <a:t>cap_num</a:t>
            </a:r>
            <a:r>
              <a:rPr lang="es-ES" dirty="0" smtClean="0"/>
              <a:t>": 1</a:t>
            </a:r>
          </a:p>
          <a:p>
            <a:r>
              <a:rPr lang="es-ES" dirty="0" smtClean="0"/>
              <a:t>} 					</a:t>
            </a: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30" y="5807705"/>
            <a:ext cx="754780" cy="4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ortar rectángulo de esquina diagonal 1"/>
          <p:cNvSpPr/>
          <p:nvPr/>
        </p:nvSpPr>
        <p:spPr>
          <a:xfrm>
            <a:off x="592667" y="330200"/>
            <a:ext cx="5249333" cy="1058333"/>
          </a:xfrm>
          <a:prstGeom prst="snip2DiagRect">
            <a:avLst>
              <a:gd name="adj1" fmla="val 33600"/>
              <a:gd name="adj2" fmla="val 3227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1905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6000000" sx="101000" sy="101000" algn="tl" rotWithShape="0">
              <a:schemeClr val="accent1">
                <a:lumMod val="50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/>
              <a:t>Jugando el partido  II</a:t>
            </a:r>
            <a:endParaRPr lang="en-GB" sz="36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92480" y="2001520"/>
            <a:ext cx="109321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bg1"/>
                </a:solidFill>
              </a:rPr>
              <a:t>El estado del juego que devuelve el servidor contiene los siguientes datos: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La posición, velocidad y tiempo de espera de cada una de las chapas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La posición y velocidad de la pelota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Información de eventos de la partida, como cuando se </a:t>
            </a:r>
          </a:p>
          <a:p>
            <a:r>
              <a:rPr lang="es-ES" sz="2400" dirty="0" smtClean="0">
                <a:solidFill>
                  <a:schemeClr val="bg1"/>
                </a:solidFill>
              </a:rPr>
              <a:t>ha marcado un gol, se produce un saque,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dirty="0" smtClean="0">
                <a:solidFill>
                  <a:schemeClr val="bg1"/>
                </a:solidFill>
              </a:rPr>
              <a:t>Los eventos pueden ser los siguientes: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>
                <a:solidFill>
                  <a:schemeClr val="bg1"/>
                </a:solidFill>
              </a:rPr>
              <a:t>Kickoff</a:t>
            </a:r>
            <a:r>
              <a:rPr lang="es-ES" sz="2400" dirty="0" smtClean="0">
                <a:solidFill>
                  <a:schemeClr val="bg1"/>
                </a:solidFill>
              </a:rPr>
              <a:t>: se ha producido un saque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Player 1/2 has </a:t>
            </a:r>
            <a:r>
              <a:rPr lang="es-ES" sz="2400" dirty="0" err="1" smtClean="0">
                <a:solidFill>
                  <a:schemeClr val="bg1"/>
                </a:solidFill>
              </a:rPr>
              <a:t>scored</a:t>
            </a:r>
            <a:r>
              <a:rPr lang="es-ES" sz="2400" dirty="0" smtClean="0">
                <a:solidFill>
                  <a:schemeClr val="bg1"/>
                </a:solidFill>
              </a:rPr>
              <a:t>: el jugador 1/2 ha marcado un gol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Player 1/2 has </a:t>
            </a:r>
            <a:r>
              <a:rPr lang="es-ES" sz="2400" dirty="0" err="1" smtClean="0">
                <a:solidFill>
                  <a:schemeClr val="bg1"/>
                </a:solidFill>
              </a:rPr>
              <a:t>left</a:t>
            </a:r>
            <a:r>
              <a:rPr lang="es-ES" sz="2400" dirty="0" smtClean="0">
                <a:solidFill>
                  <a:schemeClr val="bg1"/>
                </a:solidFill>
              </a:rPr>
              <a:t>: el jugador 1/2 ha salido de la partida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bg1"/>
              </a:solidFill>
            </a:endParaRPr>
          </a:p>
          <a:p>
            <a:r>
              <a:rPr lang="es-ES" sz="2400" b="1" dirty="0" smtClean="0">
                <a:solidFill>
                  <a:schemeClr val="bg1"/>
                </a:solidFill>
              </a:rPr>
              <a:t>Se recomienda imprimir por pantalla el contenido de estos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p</a:t>
            </a:r>
            <a:r>
              <a:rPr lang="es-ES" sz="2400" b="1" dirty="0" smtClean="0">
                <a:solidFill>
                  <a:schemeClr val="bg1"/>
                </a:solidFill>
              </a:rPr>
              <a:t>aquetes la primera vez que se juegue</a:t>
            </a:r>
          </a:p>
          <a:p>
            <a:endParaRPr lang="es-ES" sz="2400" dirty="0" smtClean="0">
              <a:solidFill>
                <a:schemeClr val="bg1"/>
              </a:solidFill>
            </a:endParaRPr>
          </a:p>
        </p:txBody>
      </p:sp>
      <p:sp>
        <p:nvSpPr>
          <p:cNvPr id="7" name="Recortar rectángulo de esquina sencilla 6"/>
          <p:cNvSpPr/>
          <p:nvPr/>
        </p:nvSpPr>
        <p:spPr>
          <a:xfrm>
            <a:off x="8356600" y="2936239"/>
            <a:ext cx="3063240" cy="3833251"/>
          </a:xfrm>
          <a:prstGeom prst="snip1Rect">
            <a:avLst>
              <a:gd name="adj" fmla="val 15573"/>
            </a:avLst>
          </a:prstGeom>
          <a:solidFill>
            <a:srgbClr val="0070C0">
              <a:alpha val="25000"/>
            </a:srgbClr>
          </a:solidFill>
          <a:ln w="2222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t"/>
          <a:lstStyle/>
          <a:p>
            <a:r>
              <a:rPr lang="es-ES" dirty="0" smtClean="0"/>
              <a:t>"</a:t>
            </a:r>
            <a:r>
              <a:rPr lang="es-ES" dirty="0" err="1" smtClean="0"/>
              <a:t>server_state</a:t>
            </a:r>
            <a:r>
              <a:rPr lang="es-ES" dirty="0" smtClean="0"/>
              <a:t>"</a:t>
            </a:r>
          </a:p>
          <a:p>
            <a:r>
              <a:rPr lang="es-ES" dirty="0" smtClean="0"/>
              <a:t>{</a:t>
            </a:r>
          </a:p>
          <a:p>
            <a:r>
              <a:rPr lang="es-ES" dirty="0" smtClean="0"/>
              <a:t>   "team_1": [</a:t>
            </a:r>
            <a:endParaRPr lang="es-ES" dirty="0"/>
          </a:p>
          <a:p>
            <a:r>
              <a:rPr lang="es-ES" dirty="0" smtClean="0"/>
              <a:t>   {	</a:t>
            </a:r>
            <a:endParaRPr lang="es-ES" dirty="0"/>
          </a:p>
          <a:p>
            <a:r>
              <a:rPr lang="es-ES" dirty="0" smtClean="0"/>
              <a:t>      "x": 7.624611,</a:t>
            </a:r>
            <a:endParaRPr lang="es-ES" dirty="0"/>
          </a:p>
          <a:p>
            <a:r>
              <a:rPr lang="es-ES" dirty="0" smtClean="0"/>
              <a:t>      "y": 2.0279346,</a:t>
            </a:r>
            <a:endParaRPr lang="es-ES" dirty="0"/>
          </a:p>
          <a:p>
            <a:r>
              <a:rPr lang="es-ES" dirty="0" smtClean="0"/>
              <a:t>      "</a:t>
            </a:r>
            <a:r>
              <a:rPr lang="es-ES" dirty="0" err="1" smtClean="0"/>
              <a:t>vel_x</a:t>
            </a:r>
            <a:r>
              <a:rPr lang="es-ES" dirty="0" smtClean="0"/>
              <a:t>": 0.073859766,</a:t>
            </a:r>
            <a:endParaRPr lang="es-ES" dirty="0"/>
          </a:p>
          <a:p>
            <a:r>
              <a:rPr lang="es-ES" dirty="0" smtClean="0"/>
              <a:t>      "</a:t>
            </a:r>
            <a:r>
              <a:rPr lang="es-ES" dirty="0" err="1" smtClean="0"/>
              <a:t>vel_y</a:t>
            </a:r>
            <a:r>
              <a:rPr lang="es-ES" dirty="0" smtClean="0"/>
              <a:t>": -0.017139874,</a:t>
            </a:r>
            <a:endParaRPr lang="es-ES" dirty="0"/>
          </a:p>
          <a:p>
            <a:r>
              <a:rPr lang="es-ES" dirty="0" smtClean="0"/>
              <a:t>      "</a:t>
            </a:r>
            <a:r>
              <a:rPr lang="es-ES" dirty="0" err="1" smtClean="0"/>
              <a:t>cooldown</a:t>
            </a:r>
            <a:r>
              <a:rPr lang="es-ES" dirty="0" smtClean="0"/>
              <a:t>": 0.31415892,</a:t>
            </a:r>
            <a:endParaRPr lang="es-ES" dirty="0"/>
          </a:p>
          <a:p>
            <a:r>
              <a:rPr lang="es-ES" dirty="0" smtClean="0"/>
              <a:t>      "</a:t>
            </a:r>
            <a:r>
              <a:rPr lang="es-ES" dirty="0" err="1" smtClean="0"/>
              <a:t>cap_num</a:t>
            </a:r>
            <a:r>
              <a:rPr lang="es-ES" dirty="0" smtClean="0"/>
              <a:t>": 1,</a:t>
            </a:r>
            <a:endParaRPr lang="es-ES" dirty="0"/>
          </a:p>
          <a:p>
            <a:r>
              <a:rPr lang="es-ES" dirty="0" smtClean="0"/>
              <a:t>       …					</a:t>
            </a:r>
            <a:endParaRPr lang="en-GB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84516" y="6156504"/>
            <a:ext cx="607407" cy="607407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1479"/>
              </p:ext>
            </p:extLst>
          </p:nvPr>
        </p:nvGraphicFramePr>
        <p:xfrm>
          <a:off x="10557404" y="6240338"/>
          <a:ext cx="787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Objeto empaquetador del shell" showAsIcon="1" r:id="rId5" imgW="786960" imgH="439560" progId="Package">
                  <p:embed/>
                </p:oleObj>
              </mc:Choice>
              <mc:Fallback>
                <p:oleObj name="Objeto empaquetador del shell" showAsIcon="1" r:id="rId5" imgW="78696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57404" y="6240338"/>
                        <a:ext cx="787400" cy="439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074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582</Words>
  <Application>Microsoft Office PowerPoint</Application>
  <PresentationFormat>Panorámica</PresentationFormat>
  <Paragraphs>106</Paragraphs>
  <Slides>10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Objeto empaquetador del shell</vt:lpstr>
      <vt:lpstr>Document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Jose Vellarino Peces</dc:creator>
  <cp:lastModifiedBy>Francisco Jose Vellarino Peces</cp:lastModifiedBy>
  <cp:revision>52</cp:revision>
  <dcterms:created xsi:type="dcterms:W3CDTF">2018-03-13T11:26:41Z</dcterms:created>
  <dcterms:modified xsi:type="dcterms:W3CDTF">2018-03-14T14:45:16Z</dcterms:modified>
</cp:coreProperties>
</file>