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handoutMasterIdLst>
    <p:handoutMasterId r:id="rId37"/>
  </p:handoutMasterIdLst>
  <p:sldIdLst>
    <p:sldId id="355" r:id="rId2"/>
    <p:sldId id="330" r:id="rId3"/>
    <p:sldId id="279" r:id="rId4"/>
    <p:sldId id="336" r:id="rId5"/>
    <p:sldId id="341" r:id="rId6"/>
    <p:sldId id="294" r:id="rId7"/>
    <p:sldId id="342" r:id="rId8"/>
    <p:sldId id="303" r:id="rId9"/>
    <p:sldId id="340" r:id="rId10"/>
    <p:sldId id="346" r:id="rId11"/>
    <p:sldId id="332" r:id="rId12"/>
    <p:sldId id="333" r:id="rId13"/>
    <p:sldId id="348" r:id="rId14"/>
    <p:sldId id="347" r:id="rId15"/>
    <p:sldId id="331" r:id="rId16"/>
    <p:sldId id="289" r:id="rId17"/>
    <p:sldId id="298" r:id="rId18"/>
    <p:sldId id="299" r:id="rId19"/>
    <p:sldId id="300" r:id="rId20"/>
    <p:sldId id="284" r:id="rId21"/>
    <p:sldId id="285" r:id="rId22"/>
    <p:sldId id="286" r:id="rId23"/>
    <p:sldId id="287" r:id="rId24"/>
    <p:sldId id="288" r:id="rId25"/>
    <p:sldId id="292" r:id="rId26"/>
    <p:sldId id="349" r:id="rId27"/>
    <p:sldId id="334" r:id="rId28"/>
    <p:sldId id="309" r:id="rId29"/>
    <p:sldId id="310" r:id="rId30"/>
    <p:sldId id="311" r:id="rId31"/>
    <p:sldId id="344" r:id="rId32"/>
    <p:sldId id="364" r:id="rId33"/>
    <p:sldId id="363" r:id="rId34"/>
    <p:sldId id="302" r:id="rId3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  <p14:sldId id="336"/>
            <p14:sldId id="341"/>
            <p14:sldId id="294"/>
            <p14:sldId id="342"/>
            <p14:sldId id="303"/>
            <p14:sldId id="340"/>
            <p14:sldId id="346"/>
            <p14:sldId id="332"/>
            <p14:sldId id="333"/>
            <p14:sldId id="348"/>
            <p14:sldId id="347"/>
            <p14:sldId id="331"/>
            <p14:sldId id="289"/>
            <p14:sldId id="298"/>
            <p14:sldId id="299"/>
            <p14:sldId id="300"/>
            <p14:sldId id="284"/>
            <p14:sldId id="285"/>
            <p14:sldId id="286"/>
            <p14:sldId id="287"/>
            <p14:sldId id="288"/>
            <p14:sldId id="292"/>
            <p14:sldId id="349"/>
            <p14:sldId id="334"/>
            <p14:sldId id="309"/>
            <p14:sldId id="310"/>
            <p14:sldId id="311"/>
            <p14:sldId id="344"/>
            <p14:sldId id="364"/>
            <p14:sldId id="36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B9D"/>
    <a:srgbClr val="004568"/>
    <a:srgbClr val="D9D9D9"/>
    <a:srgbClr val="F2F2F2"/>
    <a:srgbClr val="00B0F0"/>
    <a:srgbClr val="0074AF"/>
    <a:srgbClr val="FCCDB6"/>
    <a:srgbClr val="6EAA2E"/>
    <a:srgbClr val="0084B4"/>
    <a:srgbClr val="E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6186" autoAdjust="0"/>
  </p:normalViewPr>
  <p:slideViewPr>
    <p:cSldViewPr snapToGrid="0">
      <p:cViewPr varScale="1">
        <p:scale>
          <a:sx n="160" d="100"/>
          <a:sy n="160" d="100"/>
        </p:scale>
        <p:origin x="15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9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BlazorDemo1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1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4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6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17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69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BlazorDemo2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66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2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8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9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4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BlazorDemo2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8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0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j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j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27036-B729-4B31-ADB9-A4174656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rgbClr val="0045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2293A48-2854-4045-B5F4-10D548F7B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23699-02B8-4ED3-8F20-6176F7A9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5170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  <p:sldLayoutId id="214748368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+mj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hyperlink" Target="https://github.com/b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server-in-net-core-3-0-scenarios-and-performanc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aspnet/blazor-server-in-net-core-3-0-scenarios-and-performance/" TargetMode="External"/><Relationship Id="rId3" Type="http://schemas.openxmlformats.org/officeDocument/2006/relationships/hyperlink" Target="https://github.com/bjablonsky/Blazor-PCC2021" TargetMode="External"/><Relationship Id="rId7" Type="http://schemas.openxmlformats.org/officeDocument/2006/relationships/hyperlink" Target="https://github.com/AdrienTorris/awesome-blazor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isualstudio.microsoft.com/downloads/" TargetMode="External"/><Relationship Id="rId5" Type="http://schemas.openxmlformats.org/officeDocument/2006/relationships/hyperlink" Target="https://www.jetbrains.com/rider/download/" TargetMode="External"/><Relationship Id="rId4" Type="http://schemas.openxmlformats.org/officeDocument/2006/relationships/hyperlink" Target="http://blazor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-status.mozilla.org/#web-assembly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isualstudio.microsoft.com/downloads/" TargetMode="External"/><Relationship Id="rId5" Type="http://schemas.openxmlformats.org/officeDocument/2006/relationships/hyperlink" Target="https://www.jetbrains.com/rider/download/" TargetMode="External"/><Relationship Id="rId4" Type="http://schemas.openxmlformats.org/officeDocument/2006/relationships/hyperlink" Target="https://dotnet.microsoft.com/download/dotnet/5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C# in the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0EC5C-F324-4781-9996-4CBE6888868B}"/>
              </a:ext>
            </a:extLst>
          </p:cNvPr>
          <p:cNvSpPr txBox="1"/>
          <p:nvPr/>
        </p:nvSpPr>
        <p:spPr>
          <a:xfrm>
            <a:off x="478117" y="2400310"/>
            <a:ext cx="7657866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https://github.com/bjablonsky/Blazor-PCC2021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Decouples component rendering logic from how UI updates are applied</a:t>
            </a:r>
          </a:p>
          <a:p>
            <a:r>
              <a:rPr lang="en-US" dirty="0"/>
              <a:t>Hosts </a:t>
            </a:r>
            <a:r>
              <a:rPr lang="en-US" dirty="0" err="1"/>
              <a:t>Blazor</a:t>
            </a:r>
            <a:r>
              <a:rPr lang="en-US" dirty="0"/>
              <a:t> components on the server and handles UI updates via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Available in .NET Core 3.0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1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Server Works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E083-B9EF-4749-8B88-53D37941F6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Traditional server-side rendering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B67A-4FFB-4088-96F6-E9F7F10E4F6D}"/>
              </a:ext>
            </a:extLst>
          </p:cNvPr>
          <p:cNvSpPr/>
          <p:nvPr/>
        </p:nvSpPr>
        <p:spPr>
          <a:xfrm>
            <a:off x="1394599" y="2876058"/>
            <a:ext cx="3948371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F4CA3-0C97-4A8B-A270-ED4390C41F10}"/>
              </a:ext>
            </a:extLst>
          </p:cNvPr>
          <p:cNvSpPr/>
          <p:nvPr/>
        </p:nvSpPr>
        <p:spPr>
          <a:xfrm>
            <a:off x="3651543" y="3684021"/>
            <a:ext cx="1432562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06FD9-D603-4C2C-A562-B38C9D0A0D88}"/>
              </a:ext>
            </a:extLst>
          </p:cNvPr>
          <p:cNvSpPr/>
          <p:nvPr/>
        </p:nvSpPr>
        <p:spPr>
          <a:xfrm>
            <a:off x="1654943" y="3684021"/>
            <a:ext cx="1110021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UI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4C92262-3BD5-4DF2-B7DE-CF77EA20127E}"/>
              </a:ext>
            </a:extLst>
          </p:cNvPr>
          <p:cNvSpPr/>
          <p:nvPr/>
        </p:nvSpPr>
        <p:spPr>
          <a:xfrm>
            <a:off x="2822601" y="4604910"/>
            <a:ext cx="743793" cy="191237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BBCF6-46F1-447C-BE4D-BBBC25DC767E}"/>
              </a:ext>
            </a:extLst>
          </p:cNvPr>
          <p:cNvSpPr/>
          <p:nvPr/>
        </p:nvSpPr>
        <p:spPr>
          <a:xfrm>
            <a:off x="6980833" y="2786416"/>
            <a:ext cx="3386537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699CB-2CD4-4A0D-B4DB-D2992BE35DC7}"/>
              </a:ext>
            </a:extLst>
          </p:cNvPr>
          <p:cNvSpPr/>
          <p:nvPr/>
        </p:nvSpPr>
        <p:spPr>
          <a:xfrm>
            <a:off x="7287749" y="3570474"/>
            <a:ext cx="2746248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ASP.NET Core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B79872B-5B93-455B-85AA-90590EB95DB3}"/>
              </a:ext>
            </a:extLst>
          </p:cNvPr>
          <p:cNvSpPr/>
          <p:nvPr/>
        </p:nvSpPr>
        <p:spPr>
          <a:xfrm>
            <a:off x="5631274" y="4175417"/>
            <a:ext cx="1306284" cy="679701"/>
          </a:xfrm>
          <a:prstGeom prst="leftRightArrow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8781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0" grpId="0" animBg="1"/>
      <p:bldP spid="11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Server Works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8078-785A-4D25-BF54-CBBA8EBAEC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Server-side rendering using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C73D2D-F2F3-4AF9-B0C0-458B2E5D130E}"/>
              </a:ext>
            </a:extLst>
          </p:cNvPr>
          <p:cNvSpPr/>
          <p:nvPr/>
        </p:nvSpPr>
        <p:spPr>
          <a:xfrm>
            <a:off x="1394599" y="2876058"/>
            <a:ext cx="3948371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30CFD1-6C9C-473C-B476-3E7E53FF6B26}"/>
              </a:ext>
            </a:extLst>
          </p:cNvPr>
          <p:cNvSpPr/>
          <p:nvPr/>
        </p:nvSpPr>
        <p:spPr>
          <a:xfrm>
            <a:off x="3651543" y="3684021"/>
            <a:ext cx="1432562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Worker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E7F975-F317-49FA-86A6-868255EB8F0E}"/>
              </a:ext>
            </a:extLst>
          </p:cNvPr>
          <p:cNvSpPr/>
          <p:nvPr/>
        </p:nvSpPr>
        <p:spPr>
          <a:xfrm>
            <a:off x="1654943" y="3684021"/>
            <a:ext cx="1110021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UI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81D69EA-08A0-49E5-89A7-53541DD4AA5F}"/>
              </a:ext>
            </a:extLst>
          </p:cNvPr>
          <p:cNvSpPr/>
          <p:nvPr/>
        </p:nvSpPr>
        <p:spPr>
          <a:xfrm>
            <a:off x="2822601" y="4604910"/>
            <a:ext cx="743793" cy="191237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55D65A-7709-4FC3-9E4C-8AFA6F892C4E}"/>
              </a:ext>
            </a:extLst>
          </p:cNvPr>
          <p:cNvSpPr/>
          <p:nvPr/>
        </p:nvSpPr>
        <p:spPr>
          <a:xfrm>
            <a:off x="6980833" y="2786416"/>
            <a:ext cx="3386537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72F37F-26FE-4181-A437-928FA87C083B}"/>
              </a:ext>
            </a:extLst>
          </p:cNvPr>
          <p:cNvSpPr/>
          <p:nvPr/>
        </p:nvSpPr>
        <p:spPr>
          <a:xfrm>
            <a:off x="7287749" y="3570474"/>
            <a:ext cx="2746248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ASP.NET Core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BC6D7458-0DA4-4879-9EFE-F74ABA19E436}"/>
              </a:ext>
            </a:extLst>
          </p:cNvPr>
          <p:cNvSpPr/>
          <p:nvPr/>
        </p:nvSpPr>
        <p:spPr>
          <a:xfrm>
            <a:off x="5631274" y="4175417"/>
            <a:ext cx="1306284" cy="679701"/>
          </a:xfrm>
          <a:prstGeom prst="leftRightArrow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D67D13-1A87-4587-9A29-800CEAD30CA2}"/>
              </a:ext>
            </a:extLst>
          </p:cNvPr>
          <p:cNvSpPr/>
          <p:nvPr/>
        </p:nvSpPr>
        <p:spPr>
          <a:xfrm>
            <a:off x="7518908" y="4306478"/>
            <a:ext cx="2310385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01486-7389-4248-87FA-701BD22A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7228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7F67-C3E7-4276-86B3-9E39FCD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EDD-4E64-4C02-81E4-989E8370D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Hosts </a:t>
            </a:r>
            <a:r>
              <a:rPr lang="en-US" dirty="0" err="1"/>
              <a:t>Blazor</a:t>
            </a:r>
            <a:r>
              <a:rPr lang="en-US" dirty="0"/>
              <a:t> components in the browser using a </a:t>
            </a:r>
            <a:r>
              <a:rPr lang="en-US" dirty="0" err="1"/>
              <a:t>WebAssembly</a:t>
            </a:r>
            <a:r>
              <a:rPr lang="en-US" dirty="0"/>
              <a:t>-based .NET runtime</a:t>
            </a:r>
          </a:p>
          <a:p>
            <a:r>
              <a:rPr lang="en-US" dirty="0"/>
              <a:t>True SPA</a:t>
            </a:r>
          </a:p>
          <a:p>
            <a:r>
              <a:rPr lang="en-US" dirty="0"/>
              <a:t>Utilizes client resources</a:t>
            </a:r>
          </a:p>
          <a:p>
            <a:r>
              <a:rPr lang="en-US" dirty="0"/>
              <a:t>Supports offline, static sites, PWA</a:t>
            </a:r>
          </a:p>
          <a:p>
            <a:r>
              <a:rPr lang="en-US" dirty="0"/>
              <a:t>Available in .NET Core 3.1.300</a:t>
            </a:r>
          </a:p>
        </p:txBody>
      </p:sp>
    </p:spTree>
    <p:extLst>
      <p:ext uri="{BB962C8B-B14F-4D97-AF65-F5344CB8AC3E}">
        <p14:creationId xmlns:p14="http://schemas.microsoft.com/office/powerpoint/2010/main" val="226095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Segoe UI" panose="020B0502040204020203" pitchFamily="34" charset="0"/>
              </a:rPr>
              <a:t>How </a:t>
            </a:r>
            <a:r>
              <a:rPr lang="en-US" b="1" dirty="0" err="1">
                <a:cs typeface="Segoe UI" panose="020B0502040204020203" pitchFamily="34" charset="0"/>
              </a:rPr>
              <a:t>Blazor</a:t>
            </a:r>
            <a:r>
              <a:rPr lang="en-US" b="1" dirty="0">
                <a:cs typeface="Segoe UI" panose="020B0502040204020203" pitchFamily="34" charset="0"/>
              </a:rPr>
              <a:t> </a:t>
            </a:r>
            <a:r>
              <a:rPr lang="en-US" b="1" dirty="0" err="1">
                <a:cs typeface="Segoe UI" panose="020B0502040204020203" pitchFamily="34" charset="0"/>
              </a:rPr>
              <a:t>WebAssembly</a:t>
            </a:r>
            <a:r>
              <a:rPr lang="en-US" b="1" dirty="0">
                <a:cs typeface="Segoe UI" panose="020B0502040204020203" pitchFamily="34" charset="0"/>
              </a:rPr>
              <a:t> Works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1829B0-D63A-44F7-AEFB-DFB391FA50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Client-side rendering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8BE90-1850-4726-82AD-C1CA0D58E87C}"/>
              </a:ext>
            </a:extLst>
          </p:cNvPr>
          <p:cNvSpPr/>
          <p:nvPr/>
        </p:nvSpPr>
        <p:spPr>
          <a:xfrm>
            <a:off x="4562856" y="2810321"/>
            <a:ext cx="3066288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B9FBA-B0C6-452A-9FB8-F8831517B6AB}"/>
              </a:ext>
            </a:extLst>
          </p:cNvPr>
          <p:cNvSpPr/>
          <p:nvPr/>
        </p:nvSpPr>
        <p:spPr>
          <a:xfrm>
            <a:off x="4843272" y="3594379"/>
            <a:ext cx="2493264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UI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6A518-F492-41D4-884D-35E3ABC0B266}"/>
              </a:ext>
            </a:extLst>
          </p:cNvPr>
          <p:cNvSpPr/>
          <p:nvPr/>
        </p:nvSpPr>
        <p:spPr>
          <a:xfrm>
            <a:off x="5038344" y="4274083"/>
            <a:ext cx="2097024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9245D-28A0-42D0-BED9-885586451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WebAssembly (</a:t>
            </a:r>
            <a:r>
              <a:rPr lang="en-US" dirty="0" err="1"/>
              <a:t>wasm</a:t>
            </a:r>
            <a:r>
              <a:rPr lang="en-US" dirty="0"/>
              <a:t>) is a binary instruction format for a stack-based virtual machine</a:t>
            </a:r>
          </a:p>
          <a:p>
            <a:r>
              <a:rPr lang="en-US" dirty="0"/>
              <a:t>New type of code that can be run in a browser</a:t>
            </a:r>
          </a:p>
          <a:p>
            <a:r>
              <a:rPr lang="en-US" dirty="0"/>
              <a:t>Developed out of performance problems from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A4A0-7517-42CE-A7F6-C920B52AE2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WebAssembly Goals:</a:t>
            </a:r>
          </a:p>
          <a:p>
            <a:pPr lvl="1"/>
            <a:r>
              <a:rPr lang="en-US" dirty="0"/>
              <a:t>Fast, efficient, and portable</a:t>
            </a:r>
          </a:p>
          <a:p>
            <a:pPr lvl="2"/>
            <a:r>
              <a:rPr lang="en-US" dirty="0" err="1"/>
              <a:t>Wasm</a:t>
            </a:r>
            <a:r>
              <a:rPr lang="en-US" dirty="0"/>
              <a:t> code can be executed at near-native speed in the browser</a:t>
            </a:r>
          </a:p>
          <a:p>
            <a:pPr lvl="1"/>
            <a:r>
              <a:rPr lang="en-US" dirty="0"/>
              <a:t>Readable and </a:t>
            </a:r>
            <a:r>
              <a:rPr lang="en-US" dirty="0" err="1"/>
              <a:t>debuggable</a:t>
            </a:r>
            <a:endParaRPr lang="en-US" dirty="0"/>
          </a:p>
          <a:p>
            <a:pPr lvl="2"/>
            <a:r>
              <a:rPr lang="en-US" dirty="0" err="1"/>
              <a:t>Wasm</a:t>
            </a:r>
            <a:r>
              <a:rPr lang="en-US" dirty="0"/>
              <a:t> code is a low-level assembly language but is in a human-readable text format</a:t>
            </a:r>
          </a:p>
          <a:p>
            <a:pPr lvl="1"/>
            <a:r>
              <a:rPr lang="en-US" dirty="0"/>
              <a:t>Secure</a:t>
            </a:r>
          </a:p>
          <a:p>
            <a:pPr lvl="2"/>
            <a:r>
              <a:rPr lang="en-US" dirty="0"/>
              <a:t>Designed to run in a safe, sandboxed execution environment like JavaScript in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1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WebAssembly Crash Course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A920-E031-4B16-8FD2-835EFDF20E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web platform consists of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virtual machine to run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of APIs to control the browser</a:t>
            </a:r>
          </a:p>
          <a:p>
            <a:r>
              <a:rPr lang="en-US" dirty="0"/>
              <a:t>Traditionally, the browser’s VM has only been able to load JavaScript</a:t>
            </a:r>
          </a:p>
          <a:p>
            <a:r>
              <a:rPr lang="en-US" dirty="0"/>
              <a:t>WebAssembly adds an additional VM to run a compact binary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2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AA8D44-927B-4A4E-888B-0F0BFA2FD9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WebAssembly is not meant to replace JavaScript</a:t>
            </a:r>
          </a:p>
          <a:p>
            <a:r>
              <a:rPr lang="en-US" dirty="0"/>
              <a:t>Intended to be a compilation target of source languages</a:t>
            </a:r>
          </a:p>
          <a:p>
            <a:r>
              <a:rPr lang="en-US" dirty="0"/>
              <a:t>WebAssembly can’t directly access the DOM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E0C187-660E-4D41-9BD8-2C468090C8FC}"/>
              </a:ext>
            </a:extLst>
          </p:cNvPr>
          <p:cNvGrpSpPr/>
          <p:nvPr/>
        </p:nvGrpSpPr>
        <p:grpSpPr>
          <a:xfrm>
            <a:off x="1059773" y="4311948"/>
            <a:ext cx="10072451" cy="1495425"/>
            <a:chOff x="990600" y="3952874"/>
            <a:chExt cx="10072451" cy="149542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DCC53D-F939-497D-8ADF-03658A6939A3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4676775"/>
              <a:ext cx="29908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E77663B-C8DD-4046-AC68-32BC8BF13832}"/>
                </a:ext>
              </a:extLst>
            </p:cNvPr>
            <p:cNvSpPr/>
            <p:nvPr/>
          </p:nvSpPr>
          <p:spPr>
            <a:xfrm>
              <a:off x="990600" y="3952874"/>
              <a:ext cx="1985728" cy="1495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C/C++/C# source code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68B131-1268-482E-BF8A-A4FE3D9787CA}"/>
                </a:ext>
              </a:extLst>
            </p:cNvPr>
            <p:cNvSpPr/>
            <p:nvPr/>
          </p:nvSpPr>
          <p:spPr>
            <a:xfrm>
              <a:off x="3729037" y="4387465"/>
              <a:ext cx="1985728" cy="6262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compiler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97D3F9-46A2-43C2-83BD-DBACFBE02D8D}"/>
                </a:ext>
              </a:extLst>
            </p:cNvPr>
            <p:cNvSpPr/>
            <p:nvPr/>
          </p:nvSpPr>
          <p:spPr>
            <a:xfrm>
              <a:off x="64865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module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F8E95E-F42D-4472-9F2D-A668BBEBCDBC}"/>
                </a:ext>
              </a:extLst>
            </p:cNvPr>
            <p:cNvSpPr/>
            <p:nvPr/>
          </p:nvSpPr>
          <p:spPr>
            <a:xfrm>
              <a:off x="90773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683B3D-0DD1-40AB-BCC9-E1F9157BB8D8}"/>
                </a:ext>
              </a:extLst>
            </p:cNvPr>
            <p:cNvSpPr/>
            <p:nvPr/>
          </p:nvSpPr>
          <p:spPr>
            <a:xfrm>
              <a:off x="9298662" y="4566584"/>
              <a:ext cx="1543050" cy="76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“glue” code</a:t>
              </a:r>
            </a:p>
          </p:txBody>
        </p:sp>
        <p:sp>
          <p:nvSpPr>
            <p:cNvPr id="12" name="Plus Sign 11">
              <a:extLst>
                <a:ext uri="{FF2B5EF4-FFF2-40B4-BE49-F238E27FC236}">
                  <a16:creationId xmlns:a16="http://schemas.microsoft.com/office/drawing/2014/main" id="{11DB74F9-645C-409F-B51C-FA9A74E47637}"/>
                </a:ext>
              </a:extLst>
            </p:cNvPr>
            <p:cNvSpPr/>
            <p:nvPr/>
          </p:nvSpPr>
          <p:spPr>
            <a:xfrm>
              <a:off x="8611774" y="4523145"/>
              <a:ext cx="354881" cy="35488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1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3"/>
              </a:rPr>
              <a:t>@brian_jablonsky</a:t>
            </a:r>
            <a:endParaRPr lang="en-US" dirty="0"/>
          </a:p>
          <a:p>
            <a:r>
              <a:rPr lang="en-US" dirty="0">
                <a:hlinkClick r:id="rId4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Blazor WebAssembly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13543-798F-45FD-9B87-67B6E03B08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C# and Razor code files are compiled into .NET assemblies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Assemblies and .NET runtime are downloaded on the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Blazor uses JavaScript to bootstrap the .NET runtime loading the required assembly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Blazor allows DOM manipulation/browser API calls from the .NET runtime via JavaScript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12540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B471B-C0BA-4E4E-BF3B-ADD571CF8B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C# and Razor code files are compiled into .NET assemblies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2CD8F-0173-4076-A2C5-81006FD5D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49" y="2490787"/>
            <a:ext cx="6819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6EF14A-B51C-43FC-A593-1E51C74505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Assemblies and .NET runtime are downloaded on the browser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7C5F-A43D-437A-9450-69C65F96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6" y="2578100"/>
            <a:ext cx="8277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86840-5C05-40BE-88AA-55D5D9AA79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Blazor uses JavaScript to bootstrap the .NET runtime loading the required assembly references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AF53C-A199-49AD-8EE7-B3C3C099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98" y="2705193"/>
            <a:ext cx="7224002" cy="37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6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FCA7D-27BD-4D5D-9FC2-F00ABB486F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Blazor uses JavaScript to bootstrap the .NET runtime loading the required assembly 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8A23A-8C13-4615-9CE9-3378750A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77" y="2735134"/>
            <a:ext cx="9277444" cy="37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Blazor WebAssembly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25A6-5DCB-44E9-A267-537E110434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Blazor allows DOM manipulation/browser API calls from the .NET runtime via JavaScript interoperability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1A0B96-654A-4190-BCC7-1AB66F7D5D99}"/>
              </a:ext>
            </a:extLst>
          </p:cNvPr>
          <p:cNvGrpSpPr/>
          <p:nvPr/>
        </p:nvGrpSpPr>
        <p:grpSpPr>
          <a:xfrm>
            <a:off x="1444989" y="3262499"/>
            <a:ext cx="9302020" cy="2918844"/>
            <a:chOff x="810531" y="3069677"/>
            <a:chExt cx="9302020" cy="291884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EA8AA8-C117-47CE-9F80-9CB858BB7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9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07866E-9C40-410A-A2FA-549AE7EDD0E2}"/>
                </a:ext>
              </a:extLst>
            </p:cNvPr>
            <p:cNvSpPr/>
            <p:nvPr/>
          </p:nvSpPr>
          <p:spPr>
            <a:xfrm>
              <a:off x="2488523" y="3069677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8C4BB1-4812-4751-9E11-D3DCB0B4A1B1}"/>
                </a:ext>
              </a:extLst>
            </p:cNvPr>
            <p:cNvSpPr txBox="1"/>
            <p:nvPr/>
          </p:nvSpPr>
          <p:spPr>
            <a:xfrm>
              <a:off x="3993412" y="3157938"/>
              <a:ext cx="1383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 Tree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F0B0AE-AA27-4153-8318-7F2EF16428CC}"/>
                </a:ext>
              </a:extLst>
            </p:cNvPr>
            <p:cNvSpPr/>
            <p:nvPr/>
          </p:nvSpPr>
          <p:spPr>
            <a:xfrm>
              <a:off x="563310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Blazor JavaScript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1A2A63-DB29-4531-96E2-C1FB9EE66F94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3EE839-C903-4E15-BE43-9BEBA613E255}"/>
                </a:ext>
              </a:extLst>
            </p:cNvPr>
            <p:cNvSpPr txBox="1"/>
            <p:nvPr/>
          </p:nvSpPr>
          <p:spPr>
            <a:xfrm>
              <a:off x="7089600" y="317037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A555BD-94C9-4AA7-A036-FF71B7A6716C}"/>
                </a:ext>
              </a:extLst>
            </p:cNvPr>
            <p:cNvSpPr/>
            <p:nvPr/>
          </p:nvSpPr>
          <p:spPr>
            <a:xfrm>
              <a:off x="882098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B35746-BFF4-421C-AA97-5C447E972AF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3736791" y="4009731"/>
              <a:ext cx="2542097" cy="7222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440EB-BADB-4827-9164-25EC9E504D09}"/>
                </a:ext>
              </a:extLst>
            </p:cNvPr>
            <p:cNvSpPr txBox="1"/>
            <p:nvPr/>
          </p:nvSpPr>
          <p:spPr>
            <a:xfrm>
              <a:off x="5090404" y="4282658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Trigger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A801264-28B3-48FF-9677-C9CB789F66E4}"/>
                </a:ext>
              </a:extLst>
            </p:cNvPr>
            <p:cNvSpPr/>
            <p:nvPr/>
          </p:nvSpPr>
          <p:spPr>
            <a:xfrm>
              <a:off x="2488523" y="4282658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1B85BD-90E0-4514-BCCD-656518C333F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736791" y="4752685"/>
              <a:ext cx="1896314" cy="75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6AB46D-C753-4CFF-A303-D8658C7B5175}"/>
                </a:ext>
              </a:extLst>
            </p:cNvPr>
            <p:cNvSpPr txBox="1"/>
            <p:nvPr/>
          </p:nvSpPr>
          <p:spPr>
            <a:xfrm>
              <a:off x="3774570" y="5362348"/>
              <a:ext cx="160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UI Differences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989E93B-540F-4698-A251-9FBBA48DD414}"/>
                </a:ext>
              </a:extLst>
            </p:cNvPr>
            <p:cNvSpPr/>
            <p:nvPr/>
          </p:nvSpPr>
          <p:spPr>
            <a:xfrm>
              <a:off x="563310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Blazor JavaScript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9E23C5-8E91-49D5-82B7-6078398FAF1A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550606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277178-0409-401C-9545-5189A2046C1D}"/>
                </a:ext>
              </a:extLst>
            </p:cNvPr>
            <p:cNvSpPr txBox="1"/>
            <p:nvPr/>
          </p:nvSpPr>
          <p:spPr>
            <a:xfrm>
              <a:off x="7089600" y="514916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DF9D3A9-4DFC-4BE7-8468-0901D2131F3A}"/>
                </a:ext>
              </a:extLst>
            </p:cNvPr>
            <p:cNvSpPr/>
            <p:nvPr/>
          </p:nvSpPr>
          <p:spPr>
            <a:xfrm>
              <a:off x="882098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FA895-0A8C-4503-A9DE-58B9E374740D}"/>
                </a:ext>
              </a:extLst>
            </p:cNvPr>
            <p:cNvSpPr txBox="1"/>
            <p:nvPr/>
          </p:nvSpPr>
          <p:spPr>
            <a:xfrm>
              <a:off x="810531" y="456801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8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01486-7389-4248-87FA-701BD22A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8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Hosting Model Tradeoffs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DFAF4C-7192-4E41-888C-92F0B4406EB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34685800"/>
              </p:ext>
            </p:extLst>
          </p:nvPr>
        </p:nvGraphicFramePr>
        <p:xfrm>
          <a:off x="838200" y="1828800"/>
          <a:ext cx="105156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505235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90152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Blazor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WebAssembly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Blazor</a:t>
                      </a:r>
                      <a:r>
                        <a:rPr lang="en-US" dirty="0">
                          <a:latin typeface="+mj-lt"/>
                        </a:rPr>
                        <a:t>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Larger download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Smaller download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3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Slower load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Faster load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9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Code is run on the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Code never leaves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8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Lower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Higher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Supports offline support (PWA)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 offline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Consumes fewer server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Consumes more server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7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Requires </a:t>
                      </a:r>
                      <a:r>
                        <a:rPr lang="en-US" dirty="0" err="1">
                          <a:latin typeface="+mj-lt"/>
                        </a:rPr>
                        <a:t>WebAssembly</a:t>
                      </a:r>
                      <a:r>
                        <a:rPr lang="en-US" dirty="0">
                          <a:latin typeface="+mj-lt"/>
                        </a:rPr>
                        <a:t> compatible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12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4733-E7A5-4B81-AA6C-6E09D2A2E0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Does Blazor WebAssembly compile my entire .NET assembly into WebAssembly?</a:t>
            </a:r>
          </a:p>
          <a:p>
            <a:pPr lvl="1"/>
            <a:r>
              <a:rPr lang="en-US" dirty="0"/>
              <a:t>No*</a:t>
            </a:r>
          </a:p>
          <a:p>
            <a:pPr lvl="1"/>
            <a:r>
              <a:rPr lang="en-US" dirty="0"/>
              <a:t>Only .NET runtime is compiled into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 There might be support for full static ahead-of-time compilation into WebAssembly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64828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752E-35C6-4159-A081-A0C7A13DFC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</p:spPr>
        <p:txBody>
          <a:bodyPr/>
          <a:lstStyle/>
          <a:p>
            <a:r>
              <a:rPr lang="en-US" dirty="0"/>
              <a:t>Won’t the app size be huge for the .NET runtime?</a:t>
            </a:r>
          </a:p>
          <a:p>
            <a:pPr lvl="1"/>
            <a:r>
              <a:rPr lang="en-US" dirty="0"/>
              <a:t>Not really</a:t>
            </a:r>
          </a:p>
          <a:p>
            <a:pPr lvl="1"/>
            <a:r>
              <a:rPr lang="en-US" dirty="0" err="1"/>
              <a:t>dotnet.wasm</a:t>
            </a:r>
            <a:r>
              <a:rPr lang="en-US" dirty="0"/>
              <a:t> is ~2.7MB (~1.1MB compressed)</a:t>
            </a:r>
          </a:p>
          <a:p>
            <a:pPr lvl="1"/>
            <a:r>
              <a:rPr lang="en-US" dirty="0"/>
              <a:t>~8.65MB typical resources loaded from base project template</a:t>
            </a:r>
          </a:p>
          <a:p>
            <a:pPr lvl="1"/>
            <a:r>
              <a:rPr lang="en-US" dirty="0"/>
              <a:t>DLLs can be tree-</a:t>
            </a:r>
            <a:r>
              <a:rPr lang="en-US" dirty="0" err="1"/>
              <a:t>shaked</a:t>
            </a:r>
            <a:r>
              <a:rPr lang="en-US" dirty="0"/>
              <a:t> to reduce size</a:t>
            </a:r>
          </a:p>
          <a:p>
            <a:pPr lvl="1"/>
            <a:r>
              <a:rPr lang="en-US" dirty="0"/>
              <a:t>Can be compressed to reduce size</a:t>
            </a:r>
          </a:p>
          <a:p>
            <a:pPr lvl="1"/>
            <a:r>
              <a:rPr lang="en-US" dirty="0"/>
              <a:t>Can be lazy-loaded to reduce initial load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  <a:p>
            <a:r>
              <a:rPr lang="en-US" dirty="0" err="1"/>
              <a:t>Blazor</a:t>
            </a:r>
            <a:r>
              <a:rPr lang="en-US" dirty="0"/>
              <a:t> Server</a:t>
            </a:r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r>
              <a:rPr lang="en-US" dirty="0"/>
              <a:t>FAQ</a:t>
            </a:r>
          </a:p>
          <a:p>
            <a:r>
              <a:rPr lang="en-US" dirty="0"/>
              <a:t>What’s New in .NET 5?</a:t>
            </a:r>
          </a:p>
          <a:p>
            <a:r>
              <a:rPr lang="en-US" dirty="0"/>
              <a:t>Adding </a:t>
            </a:r>
            <a:r>
              <a:rPr lang="en-US" dirty="0" err="1"/>
              <a:t>Blazor</a:t>
            </a:r>
            <a:r>
              <a:rPr lang="en-US"/>
              <a:t> to an Existing Web App</a:t>
            </a:r>
          </a:p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FAQ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4F3E-CA0C-4589-8892-9CD7B69FC1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Can I use Blazor without a .NET backend?</a:t>
            </a:r>
          </a:p>
          <a:p>
            <a:pPr lvl="1"/>
            <a:r>
              <a:rPr lang="en-US" dirty="0"/>
              <a:t>Yes,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can be used with any backend (or not!) </a:t>
            </a:r>
          </a:p>
          <a:p>
            <a:pPr lvl="1"/>
            <a:r>
              <a:rPr lang="en-US" dirty="0"/>
              <a:t>And no, </a:t>
            </a:r>
            <a:r>
              <a:rPr lang="en-US" dirty="0" err="1"/>
              <a:t>Blazor</a:t>
            </a:r>
            <a:r>
              <a:rPr lang="en-US" dirty="0"/>
              <a:t> Server requires ASP.NET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35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FAQ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4F3E-CA0C-4589-8892-9CD7B69FC1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about performance of </a:t>
            </a:r>
            <a:r>
              <a:rPr lang="en-US" dirty="0" err="1"/>
              <a:t>Blazor</a:t>
            </a:r>
            <a:r>
              <a:rPr lang="en-US" dirty="0"/>
              <a:t> Server?</a:t>
            </a:r>
          </a:p>
          <a:p>
            <a:pPr lvl="1"/>
            <a:r>
              <a:rPr lang="en-US" dirty="0"/>
              <a:t>Under load, a VM with 1 vCPU and 3.5GB RAM handled &gt;5,000 concurrent users</a:t>
            </a:r>
          </a:p>
          <a:p>
            <a:pPr lvl="1"/>
            <a:r>
              <a:rPr lang="en-US" dirty="0"/>
              <a:t>Main bottle neck is server’s memory</a:t>
            </a:r>
          </a:p>
          <a:p>
            <a:pPr lvl="1"/>
            <a:r>
              <a:rPr lang="en-US" dirty="0"/>
              <a:t>Use Azure </a:t>
            </a:r>
            <a:r>
              <a:rPr lang="en-US" dirty="0" err="1"/>
              <a:t>SignalR</a:t>
            </a:r>
            <a:r>
              <a:rPr lang="en-US" dirty="0"/>
              <a:t> Service to quickly and easily scale out</a:t>
            </a:r>
          </a:p>
          <a:p>
            <a:pPr lvl="1"/>
            <a:r>
              <a:rPr lang="en-US" dirty="0">
                <a:hlinkClick r:id="rId3"/>
              </a:rPr>
              <a:t>https://devblogs.microsoft.com/aspnet/blazor-server-in-net-core-3-0-scenarios-and-performance/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What’s New in .NET 5?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4F3E-CA0C-4589-8892-9CD7B69FC1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2-3x performance improvement</a:t>
            </a:r>
          </a:p>
          <a:p>
            <a:r>
              <a:rPr lang="en-US" dirty="0"/>
              <a:t>CSS and JavaScript isolation</a:t>
            </a:r>
          </a:p>
          <a:p>
            <a:r>
              <a:rPr lang="en-US" dirty="0"/>
              <a:t>Component virtualization</a:t>
            </a:r>
          </a:p>
          <a:p>
            <a:r>
              <a:rPr lang="en-US" dirty="0"/>
              <a:t>Debugging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supported in VS</a:t>
            </a:r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prerendering</a:t>
            </a:r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lazy loading</a:t>
            </a:r>
          </a:p>
          <a:p>
            <a:r>
              <a:rPr lang="en-US" dirty="0"/>
              <a:t>.NET 5 general performance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599685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01486-7389-4248-87FA-701BD22A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– Adding </a:t>
            </a:r>
            <a:r>
              <a:rPr lang="en-US" dirty="0" err="1"/>
              <a:t>Blazor</a:t>
            </a:r>
            <a:r>
              <a:rPr lang="en-US" dirty="0"/>
              <a:t> to Existing Web Apps</a:t>
            </a:r>
          </a:p>
        </p:txBody>
      </p:sp>
    </p:spTree>
    <p:extLst>
      <p:ext uri="{BB962C8B-B14F-4D97-AF65-F5344CB8AC3E}">
        <p14:creationId xmlns:p14="http://schemas.microsoft.com/office/powerpoint/2010/main" val="203935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Segoe UI Light" panose="020B0502040204020203" pitchFamily="34" charset="0"/>
              </a:rPr>
              <a:t>Additional</a:t>
            </a:r>
            <a:r>
              <a:rPr lang="en-US" b="1" dirty="0">
                <a:cs typeface="Segoe UI" panose="020B0502040204020203" pitchFamily="34" charset="0"/>
              </a:rPr>
              <a:t> Information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Slides and demos</a:t>
            </a:r>
          </a:p>
          <a:p>
            <a:pPr lvl="1"/>
            <a:r>
              <a:rPr lang="en-US" dirty="0">
                <a:hlinkClick r:id="rId3"/>
              </a:rPr>
              <a:t>https://github.com/bjablonsky/Blazor-PCC2021</a:t>
            </a:r>
            <a:endParaRPr lang="en-US" dirty="0"/>
          </a:p>
          <a:p>
            <a:r>
              <a:rPr lang="en-US" dirty="0"/>
              <a:t>Blazor.net</a:t>
            </a:r>
          </a:p>
          <a:p>
            <a:pPr lvl="1"/>
            <a:r>
              <a:rPr lang="en-US" dirty="0">
                <a:hlinkClick r:id="rId4"/>
              </a:rPr>
              <a:t>http://blazor.net/</a:t>
            </a:r>
            <a:endParaRPr lang="en-US" dirty="0"/>
          </a:p>
          <a:p>
            <a:r>
              <a:rPr lang="en-US" dirty="0"/>
              <a:t>Rider 2020.2</a:t>
            </a:r>
          </a:p>
          <a:p>
            <a:pPr lvl="1"/>
            <a:r>
              <a:rPr lang="en-US" dirty="0">
                <a:hlinkClick r:id="rId5"/>
              </a:rPr>
              <a:t>https://www.jetbrains.com/rider/download/</a:t>
            </a:r>
            <a:endParaRPr lang="en-US" dirty="0"/>
          </a:p>
          <a:p>
            <a:r>
              <a:rPr lang="en-US" dirty="0"/>
              <a:t>Visual Studio 2019</a:t>
            </a:r>
          </a:p>
          <a:p>
            <a:pPr lvl="1"/>
            <a:r>
              <a:rPr lang="en-US" dirty="0">
                <a:hlinkClick r:id="rId6"/>
              </a:rPr>
              <a:t>https://visualstudio.microsoft.com/downloads/</a:t>
            </a:r>
            <a:endParaRPr lang="en-US" dirty="0"/>
          </a:p>
          <a:p>
            <a:r>
              <a:rPr lang="en-US" dirty="0"/>
              <a:t>Awesome Blazor</a:t>
            </a:r>
          </a:p>
          <a:p>
            <a:pPr lvl="1"/>
            <a:r>
              <a:rPr lang="en-US" dirty="0">
                <a:hlinkClick r:id="rId7"/>
              </a:rPr>
              <a:t>https://github.com/AdrienTorris/awesome-blazor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Performance</a:t>
            </a:r>
          </a:p>
          <a:p>
            <a:pPr lvl="1"/>
            <a:r>
              <a:rPr lang="en-US" dirty="0">
                <a:hlinkClick r:id="rId8"/>
              </a:rPr>
              <a:t>https://devblogs.microsoft.com/aspnet/blazor-server-in-net-core-3-0-scenarios-and-performance/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What is Blazor?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.NET web framework that runs in the browser</a:t>
            </a:r>
          </a:p>
          <a:p>
            <a:r>
              <a:rPr lang="en-US" dirty="0"/>
              <a:t>Let's you build interactive web UIs using C# instead of JavaScript</a:t>
            </a:r>
          </a:p>
          <a:p>
            <a:r>
              <a:rPr lang="en-US" dirty="0"/>
              <a:t>Uses C#, Razor, HTML, and CSS to author components</a:t>
            </a:r>
          </a:p>
          <a:p>
            <a:r>
              <a:rPr lang="en-US" dirty="0"/>
              <a:t>Browser + Razor = Blazor</a:t>
            </a:r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Why Use Blazor?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development using C# and .NET instead of JavaScript</a:t>
            </a:r>
          </a:p>
          <a:p>
            <a:r>
              <a:rPr lang="en-US" dirty="0"/>
              <a:t>Benefit from .NET advantages:</a:t>
            </a:r>
          </a:p>
          <a:p>
            <a:pPr lvl="1"/>
            <a:r>
              <a:rPr lang="en-US" dirty="0"/>
              <a:t>High performance, scalability, maintainability, cross platform</a:t>
            </a:r>
          </a:p>
          <a:p>
            <a:r>
              <a:rPr lang="en-US" dirty="0"/>
              <a:t>Use Visual Studio or Rider</a:t>
            </a:r>
          </a:p>
          <a:p>
            <a:r>
              <a:rPr lang="en-US" dirty="0"/>
              <a:t>Leverage the existing .NET ecosystem of .NET libraries</a:t>
            </a:r>
          </a:p>
          <a:p>
            <a:r>
              <a:rPr lang="en-US" dirty="0"/>
              <a:t>Share app logic across server and client</a:t>
            </a:r>
          </a:p>
          <a:p>
            <a:r>
              <a:rPr lang="en-US" dirty="0"/>
              <a:t>Server-side or client-side UI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6C5D78-9978-45BF-9ADB-46F78084F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WebAssembly compatible browser</a:t>
            </a:r>
          </a:p>
          <a:p>
            <a:pPr lvl="1"/>
            <a:r>
              <a:rPr lang="en-US" dirty="0">
                <a:hlinkClick r:id="rId3"/>
              </a:rPr>
              <a:t>https://platform-status.mozilla.org/#web-assembly</a:t>
            </a:r>
            <a:endParaRPr lang="en-US" dirty="0"/>
          </a:p>
          <a:p>
            <a:r>
              <a:rPr lang="en-US" dirty="0"/>
              <a:t>.NET 5.0 SDK</a:t>
            </a:r>
          </a:p>
          <a:p>
            <a:pPr lvl="1"/>
            <a:r>
              <a:rPr lang="en-US" dirty="0">
                <a:hlinkClick r:id="rId4"/>
              </a:rPr>
              <a:t>https://dotnet.microsoft.com/download/dotnet/5.0</a:t>
            </a:r>
            <a:endParaRPr lang="en-US" dirty="0"/>
          </a:p>
          <a:p>
            <a:r>
              <a:rPr lang="en-US" dirty="0"/>
              <a:t>Rider 2020.2 or Visual Studio 2019 or VS Code</a:t>
            </a:r>
          </a:p>
          <a:p>
            <a:pPr lvl="1"/>
            <a:r>
              <a:rPr lang="en-US" dirty="0">
                <a:hlinkClick r:id="rId5"/>
              </a:rPr>
              <a:t>https://www.jetbrains.com/rider/download/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https://visualstudio.microsoft.com/downloads/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https://code.visualstudio.com/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Segoe UI" panose="020B0502040204020203" pitchFamily="34" charset="0"/>
              </a:rPr>
              <a:t>Setup</a:t>
            </a:r>
            <a:endParaRPr lang="en-US" sz="3600" b="1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5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Does Blazor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</a:t>
            </a:r>
          </a:p>
          <a:p>
            <a:r>
              <a:rPr lang="en-US" dirty="0"/>
              <a:t>A Blazor hosting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Segoe UI" panose="020B0502040204020203" pitchFamily="34" charset="0"/>
              </a:rPr>
              <a:t>Components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037E-25F4-427C-92FA-A6376F165E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Fundamental building block of web apps</a:t>
            </a:r>
          </a:p>
          <a:p>
            <a:r>
              <a:rPr lang="en-US" dirty="0"/>
              <a:t>Components are self-contained UI </a:t>
            </a:r>
          </a:p>
          <a:p>
            <a:r>
              <a:rPr lang="en-US" dirty="0"/>
              <a:t>Includes HTML and logic to inject data or respond to events</a:t>
            </a:r>
          </a:p>
          <a:p>
            <a:r>
              <a:rPr lang="en-US" dirty="0"/>
              <a:t>Can be nested, reused, and shared between projects</a:t>
            </a:r>
          </a:p>
          <a:p>
            <a:r>
              <a:rPr lang="en-US" dirty="0"/>
              <a:t>Written using C#/Razor and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0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Segoe UI" panose="020B0502040204020203" pitchFamily="34" charset="0"/>
              </a:rPr>
              <a:t>Blazor</a:t>
            </a:r>
            <a:r>
              <a:rPr lang="en-US" dirty="0"/>
              <a:t> Hosting Models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</a:t>
            </a:r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867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9173</TotalTime>
  <Words>1156</Words>
  <Application>Microsoft Office PowerPoint</Application>
  <PresentationFormat>Widescreen</PresentationFormat>
  <Paragraphs>244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Segoe UI</vt:lpstr>
      <vt:lpstr>Segoe UI Light</vt:lpstr>
      <vt:lpstr>Simple</vt:lpstr>
      <vt:lpstr>Blazor: C# in the Browser</vt:lpstr>
      <vt:lpstr>About Me</vt:lpstr>
      <vt:lpstr>Overview</vt:lpstr>
      <vt:lpstr>What is Blazor?</vt:lpstr>
      <vt:lpstr>Why Use Blazor?</vt:lpstr>
      <vt:lpstr>Setup</vt:lpstr>
      <vt:lpstr>How Does Blazor Work?</vt:lpstr>
      <vt:lpstr>Components</vt:lpstr>
      <vt:lpstr>Blazor Hosting Models</vt:lpstr>
      <vt:lpstr>Blazor Server</vt:lpstr>
      <vt:lpstr>How Blazor Server Works</vt:lpstr>
      <vt:lpstr>How Blazor Server Works</vt:lpstr>
      <vt:lpstr>Demo – Blazor Server</vt:lpstr>
      <vt:lpstr>Blazor WebAssembly</vt:lpstr>
      <vt:lpstr>How Blazor WebAssembly Works</vt:lpstr>
      <vt:lpstr>WebAssembly Crash Course</vt:lpstr>
      <vt:lpstr>WebAssembly Crash Course</vt:lpstr>
      <vt:lpstr>WebAssembly Crash Course</vt:lpstr>
      <vt:lpstr>WebAssembly Crash Course</vt:lpstr>
      <vt:lpstr>How Blazor WebAssembly Works</vt:lpstr>
      <vt:lpstr>How Blazor WebAssembly Works</vt:lpstr>
      <vt:lpstr>How Blazor WebAssembly Works</vt:lpstr>
      <vt:lpstr>How Blazor WebAssembly Works</vt:lpstr>
      <vt:lpstr>How Blazor WebAssembly Works</vt:lpstr>
      <vt:lpstr>How Blazor WebAssembly Works</vt:lpstr>
      <vt:lpstr>Demo – Blazor WebAssembly</vt:lpstr>
      <vt:lpstr>Hosting Model Tradeoffs</vt:lpstr>
      <vt:lpstr>FAQ</vt:lpstr>
      <vt:lpstr>FAQ</vt:lpstr>
      <vt:lpstr>FAQ</vt:lpstr>
      <vt:lpstr>FAQ</vt:lpstr>
      <vt:lpstr>What’s New in .NET 5?</vt:lpstr>
      <vt:lpstr>Demo – Adding Blazor to Existing Web Apps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233</cp:revision>
  <dcterms:created xsi:type="dcterms:W3CDTF">2018-04-19T08:38:52Z</dcterms:created>
  <dcterms:modified xsi:type="dcterms:W3CDTF">2021-01-15T18:45:36Z</dcterms:modified>
  <cp:category/>
</cp:coreProperties>
</file>