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2"/>
  </p:notesMasterIdLst>
  <p:handoutMasterIdLst>
    <p:handoutMasterId r:id="rId23"/>
  </p:handoutMasterIdLst>
  <p:sldIdLst>
    <p:sldId id="355" r:id="rId2"/>
    <p:sldId id="330" r:id="rId3"/>
    <p:sldId id="279" r:id="rId4"/>
    <p:sldId id="336" r:id="rId5"/>
    <p:sldId id="375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365" r:id="rId15"/>
    <p:sldId id="427" r:id="rId16"/>
    <p:sldId id="428" r:id="rId17"/>
    <p:sldId id="429" r:id="rId18"/>
    <p:sldId id="417" r:id="rId19"/>
    <p:sldId id="418" r:id="rId20"/>
    <p:sldId id="302" r:id="rId21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810C302-A7DC-4AAB-B853-04062C0F3144}">
          <p14:sldIdLst>
            <p14:sldId id="355"/>
            <p14:sldId id="330"/>
            <p14:sldId id="279"/>
          </p14:sldIdLst>
        </p14:section>
        <p14:section name="What is a static web app?" id="{3405AB5B-F760-403F-84AB-A1211923FDDA}">
          <p14:sldIdLst>
            <p14:sldId id="336"/>
          </p14:sldIdLst>
        </p14:section>
        <p14:section name="Why build a static web app?" id="{160D9FC8-9ECB-4B1E-9851-4A7084EAEA5B}">
          <p14:sldIdLst>
            <p14:sldId id="375"/>
            <p14:sldId id="419"/>
            <p14:sldId id="420"/>
          </p14:sldIdLst>
        </p14:section>
        <p14:section name="Azure Static Web Apps" id="{6357AFEF-1DFA-42DE-9EE6-CE83AE4D6438}">
          <p14:sldIdLst>
            <p14:sldId id="421"/>
            <p14:sldId id="422"/>
            <p14:sldId id="423"/>
            <p14:sldId id="424"/>
            <p14:sldId id="425"/>
          </p14:sldIdLst>
        </p14:section>
        <p14:section name="Building a static web app using Blazor" id="{018742A3-A8D4-41DC-BD6C-74144D30D593}">
          <p14:sldIdLst>
            <p14:sldId id="426"/>
            <p14:sldId id="365"/>
          </p14:sldIdLst>
        </p14:section>
        <p14:section name="Create and Deploy Azure Static Web App" id="{6563E682-3788-4348-AF68-365A39CCC603}">
          <p14:sldIdLst>
            <p14:sldId id="427"/>
          </p14:sldIdLst>
        </p14:section>
        <p14:section name="Adding an API" id="{B0685CC5-1B68-40DC-8E71-3AE4713737B3}">
          <p14:sldIdLst>
            <p14:sldId id="428"/>
          </p14:sldIdLst>
        </p14:section>
        <p14:section name="Adding auth" id="{939D99B1-EEA0-4B96-B4CC-51A10092D8CA}">
          <p14:sldIdLst>
            <p14:sldId id="429"/>
          </p14:sldIdLst>
        </p14:section>
        <p14:section name="What's Next?" id="{A3F54434-80FD-47FF-9E3F-F3B6E970016B}">
          <p14:sldIdLst>
            <p14:sldId id="417"/>
          </p14:sldIdLst>
        </p14:section>
        <p14:section name="Wrap Up" id="{07CACAF8-385A-4235-BB09-B559A7139055}">
          <p14:sldIdLst>
            <p14:sldId id="418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004568"/>
    <a:srgbClr val="00B0F0"/>
    <a:srgbClr val="0074AF"/>
    <a:srgbClr val="FCCDB6"/>
    <a:srgbClr val="6EAA2E"/>
    <a:srgbClr val="0084B4"/>
    <a:srgbClr val="EFF1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1" autoAdjust="0"/>
    <p:restoredTop sz="96186" autoAdjust="0"/>
  </p:normalViewPr>
  <p:slideViewPr>
    <p:cSldViewPr snapToGrid="0">
      <p:cViewPr varScale="1">
        <p:scale>
          <a:sx n="100" d="100"/>
          <a:sy n="100" d="100"/>
        </p:scale>
        <p:origin x="244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1374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7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09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56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99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50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5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7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20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3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85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21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4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File:Globe_icon.sv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ax, bird&#10;&#10;Description automatically generated">
            <a:extLst>
              <a:ext uri="{FF2B5EF4-FFF2-40B4-BE49-F238E27FC236}">
                <a16:creationId xmlns:a16="http://schemas.microsoft.com/office/drawing/2014/main" id="{E8FC322D-6BEF-4292-B250-E3443BBA9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5180234"/>
            <a:ext cx="365760" cy="3657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D9BC772-5F68-4248-A283-860F44B7BBFB}"/>
              </a:ext>
            </a:extLst>
          </p:cNvPr>
          <p:cNvSpPr txBox="1"/>
          <p:nvPr userDrawn="1"/>
        </p:nvSpPr>
        <p:spPr>
          <a:xfrm>
            <a:off x="886455" y="5167133"/>
            <a:ext cx="3066343" cy="40011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brian_jablonsky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84E18A-7CC4-4C51-BA39-032FD6BCC0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1" y="5611684"/>
            <a:ext cx="365760" cy="365760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0EE298-940C-40D1-9765-490BA6038A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6009645"/>
            <a:ext cx="365760" cy="3657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95ED07-D84B-488B-8FCD-9281795DD5D0}"/>
              </a:ext>
            </a:extLst>
          </p:cNvPr>
          <p:cNvSpPr txBox="1"/>
          <p:nvPr userDrawn="1"/>
        </p:nvSpPr>
        <p:spPr>
          <a:xfrm>
            <a:off x="886455" y="5992470"/>
            <a:ext cx="3667671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AC5E97-FD98-46C0-98FD-56FEC7571C1B}"/>
              </a:ext>
            </a:extLst>
          </p:cNvPr>
          <p:cNvSpPr txBox="1"/>
          <p:nvPr userDrawn="1"/>
        </p:nvSpPr>
        <p:spPr>
          <a:xfrm>
            <a:off x="474975" y="4272948"/>
            <a:ext cx="2606867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800" b="0" dirty="0">
                <a:latin typeface="Segoe UI" panose="020B0502040204020203" pitchFamily="34" charset="0"/>
                <a:cs typeface="Segoe UI" panose="020B0502040204020203" pitchFamily="34" charset="0"/>
              </a:rPr>
              <a:t>Brian Jablonsky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9C7A4B-340B-4117-9852-D444445D4D65}"/>
              </a:ext>
            </a:extLst>
          </p:cNvPr>
          <p:cNvSpPr txBox="1"/>
          <p:nvPr userDrawn="1"/>
        </p:nvSpPr>
        <p:spPr>
          <a:xfrm>
            <a:off x="886455" y="5591500"/>
            <a:ext cx="1398140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B22E85-E993-4469-8D18-74D02C9FCE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7845" y="4845127"/>
            <a:ext cx="259891" cy="259891"/>
          </a:xfrm>
          <a:prstGeom prst="rect">
            <a:avLst/>
          </a:prstGeom>
          <a:noFill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F1907D-1B4A-40AB-B3F4-1E257F1DCF63}"/>
              </a:ext>
            </a:extLst>
          </p:cNvPr>
          <p:cNvSpPr txBox="1"/>
          <p:nvPr userDrawn="1"/>
        </p:nvSpPr>
        <p:spPr>
          <a:xfrm>
            <a:off x="886455" y="4762803"/>
            <a:ext cx="2356864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brianjablonsky.com</a:t>
            </a:r>
          </a:p>
        </p:txBody>
      </p:sp>
      <p:sp>
        <p:nvSpPr>
          <p:cNvPr id="41" name="Title 4">
            <a:extLst>
              <a:ext uri="{FF2B5EF4-FFF2-40B4-BE49-F238E27FC236}">
                <a16:creationId xmlns:a16="http://schemas.microsoft.com/office/drawing/2014/main" id="{872DC723-E64A-4125-9B1C-69454D93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2806"/>
            <a:ext cx="10153227" cy="1939114"/>
          </a:xfrm>
          <a:prstGeom prst="rect">
            <a:avLst/>
          </a:prstGeom>
        </p:spPr>
        <p:txBody>
          <a:bodyPr lIns="548640" anchor="t" anchorCtr="0">
            <a:normAutofit/>
          </a:bodyPr>
          <a:lstStyle>
            <a:lvl1pPr algn="l">
              <a:defRPr sz="5400"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85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AA510F-6D56-4801-9032-D5819119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01" y="1908385"/>
            <a:ext cx="10954597" cy="130725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defRPr sz="48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7583E2-3F9B-4D01-B386-57885A56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4A6391-DC6F-4CF3-A777-3677430907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828799"/>
            <a:ext cx="10515600" cy="4352544"/>
          </a:xfrm>
          <a:prstGeom prst="rect">
            <a:avLst/>
          </a:prstGeom>
        </p:spPr>
        <p:txBody>
          <a:bodyPr tIns="45720" bIns="45720">
            <a:normAutofit/>
          </a:bodyPr>
          <a:lstStyle>
            <a:lvl1pPr marL="228600" indent="-228600"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4pPr>
            <a:lvl5pPr marL="2057400" indent="-228600">
              <a:spcAft>
                <a:spcPts val="0"/>
              </a:spcAft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3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77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050758"/>
          </a:xfrm>
          <a:prstGeom prst="rect">
            <a:avLst/>
          </a:prstGeom>
          <a:solidFill>
            <a:srgbClr val="004568"/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1DF37-A75B-4E6B-92EC-63887FBF6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3079"/>
            <a:ext cx="12192000" cy="56849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65ADB309-3D2E-4CAE-8F55-1CFAD180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0F22FEB-C6DC-4388-908E-AFCB1812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9" r:id="rId5"/>
    <p:sldLayoutId id="2147483677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4400" b="1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icrosof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hyperlink" Target="https://github.com/bjablonsky" TargetMode="External"/><Relationship Id="rId4" Type="http://schemas.openxmlformats.org/officeDocument/2006/relationships/hyperlink" Target="https://twitter.com/brian_jablonsky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jablonsky/BuildingAStaticWebAppWithBlazorAndAzure-TechBash202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en-us/training/paths/azure-static-web-apps/" TargetMode="External"/><Relationship Id="rId4" Type="http://schemas.openxmlformats.org/officeDocument/2006/relationships/hyperlink" Target="https://learn.microsoft.com/en-us/azure/static-web-app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DBB6-7D5F-45C2-B0B8-14DA527D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48640">
            <a:normAutofit/>
          </a:bodyPr>
          <a:lstStyle/>
          <a:p>
            <a:r>
              <a:rPr lang="en-US" dirty="0"/>
              <a:t>Building a Static Web App With </a:t>
            </a:r>
            <a:r>
              <a:rPr lang="en-US" dirty="0" err="1"/>
              <a:t>Blazor</a:t>
            </a:r>
            <a:r>
              <a:rPr lang="en-US" dirty="0"/>
              <a:t> and Azure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253E9-C875-4BE0-052D-2B2CB4920331}"/>
              </a:ext>
            </a:extLst>
          </p:cNvPr>
          <p:cNvSpPr txBox="1"/>
          <p:nvPr/>
        </p:nvSpPr>
        <p:spPr>
          <a:xfrm>
            <a:off x="482600" y="2782669"/>
            <a:ext cx="8382231" cy="830997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https://github.com/bjablonsky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/BuildingAStaticWebAppWithBlazorAndAzure-TechBash2022</a:t>
            </a:r>
          </a:p>
        </p:txBody>
      </p:sp>
    </p:spTree>
    <p:extLst>
      <p:ext uri="{BB962C8B-B14F-4D97-AF65-F5344CB8AC3E}">
        <p14:creationId xmlns:p14="http://schemas.microsoft.com/office/powerpoint/2010/main" val="12531369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B1CF586-41D9-CEC2-BB72-E4BC5EFC50D6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50121020"/>
              </p:ext>
            </p:extLst>
          </p:nvPr>
        </p:nvGraphicFramePr>
        <p:xfrm>
          <a:off x="838200" y="1828800"/>
          <a:ext cx="10515597" cy="1859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17950">
                  <a:extLst>
                    <a:ext uri="{9D8B030D-6E8A-4147-A177-3AD203B41FA5}">
                      <a16:colId xmlns:a16="http://schemas.microsoft.com/office/drawing/2014/main" val="3810626255"/>
                    </a:ext>
                  </a:extLst>
                </a:gridCol>
                <a:gridCol w="2984500">
                  <a:extLst>
                    <a:ext uri="{9D8B030D-6E8A-4147-A177-3AD203B41FA5}">
                      <a16:colId xmlns:a16="http://schemas.microsoft.com/office/drawing/2014/main" val="3904400447"/>
                    </a:ext>
                  </a:extLst>
                </a:gridCol>
                <a:gridCol w="3613147">
                  <a:extLst>
                    <a:ext uri="{9D8B030D-6E8A-4147-A177-3AD203B41FA5}">
                      <a16:colId xmlns:a16="http://schemas.microsoft.com/office/drawing/2014/main" val="2588022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42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$9/app/month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46472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/>
                        <a:t>Included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100GB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09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Bandwidth 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0.20/GB per subscription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6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Enterprise-grade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$17.52/app/month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750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51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languages/runtimes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Frontend frameworks</a:t>
            </a:r>
          </a:p>
          <a:p>
            <a:pPr lvl="1"/>
            <a:r>
              <a:rPr lang="en-US" dirty="0" err="1"/>
              <a:t>Blazor</a:t>
            </a:r>
            <a:endParaRPr lang="en-US" dirty="0"/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/>
              <a:t>Next.js</a:t>
            </a:r>
          </a:p>
          <a:p>
            <a:pPr lvl="1"/>
            <a:r>
              <a:rPr lang="en-US" dirty="0" err="1"/>
              <a:t>Nuxt</a:t>
            </a:r>
            <a:endParaRPr lang="en-US" dirty="0"/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Vue.js</a:t>
            </a:r>
          </a:p>
          <a:p>
            <a:r>
              <a:rPr lang="en-US" dirty="0"/>
              <a:t>Frontend static site generators</a:t>
            </a:r>
          </a:p>
          <a:p>
            <a:pPr lvl="1"/>
            <a:r>
              <a:rPr lang="en-US" dirty="0"/>
              <a:t>Gatsby</a:t>
            </a:r>
          </a:p>
          <a:p>
            <a:pPr lvl="1"/>
            <a:r>
              <a:rPr lang="en-US" dirty="0"/>
              <a:t>Hugo</a:t>
            </a:r>
          </a:p>
          <a:p>
            <a:pPr lvl="1"/>
            <a:r>
              <a:rPr lang="en-US" dirty="0" err="1"/>
              <a:t>VuePress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46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languages/runtimes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Backend API via Azure Functions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PowerShell</a:t>
            </a:r>
          </a:p>
          <a:p>
            <a:pPr lvl="1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01699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6D88-D860-A860-3726-710CBEFB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static web app using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A7A71-A3BF-D0BD-BA37-7FEC0C827D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is a full featured frontend framework</a:t>
            </a:r>
          </a:p>
          <a:p>
            <a:r>
              <a:rPr lang="en-US" dirty="0"/>
              <a:t>Two </a:t>
            </a:r>
            <a:r>
              <a:rPr lang="en-US" dirty="0" err="1"/>
              <a:t>Blazor</a:t>
            </a:r>
            <a:r>
              <a:rPr lang="en-US" dirty="0"/>
              <a:t> hosting models:</a:t>
            </a:r>
          </a:p>
          <a:p>
            <a:pPr lvl="1"/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  <a:p>
            <a:pPr lvl="1"/>
            <a:r>
              <a:rPr lang="en-US" dirty="0" err="1"/>
              <a:t>Blazor</a:t>
            </a:r>
            <a:r>
              <a:rPr lang="en-US" dirty="0"/>
              <a:t> Server</a:t>
            </a:r>
          </a:p>
          <a:p>
            <a:r>
              <a:rPr lang="en-US" dirty="0" err="1"/>
              <a:t>Blazor</a:t>
            </a:r>
            <a:r>
              <a:rPr lang="en-US" dirty="0"/>
              <a:t> Server is not supported since it’s server-side rendered and requires a backend server</a:t>
            </a:r>
          </a:p>
          <a:p>
            <a:r>
              <a:rPr lang="en-US" dirty="0"/>
              <a:t>We’ll be using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  <a:p>
            <a:pPr lvl="1"/>
            <a:r>
              <a:rPr lang="en-US" dirty="0"/>
              <a:t>ASP.NET Core Hosted not supported</a:t>
            </a:r>
          </a:p>
        </p:txBody>
      </p:sp>
    </p:spTree>
    <p:extLst>
      <p:ext uri="{BB962C8B-B14F-4D97-AF65-F5344CB8AC3E}">
        <p14:creationId xmlns:p14="http://schemas.microsoft.com/office/powerpoint/2010/main" val="1538581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a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Demo App</a:t>
            </a:r>
          </a:p>
        </p:txBody>
      </p:sp>
    </p:spTree>
    <p:extLst>
      <p:ext uri="{BB962C8B-B14F-4D97-AF65-F5344CB8AC3E}">
        <p14:creationId xmlns:p14="http://schemas.microsoft.com/office/powerpoint/2010/main" val="45877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and Deploy Azure Static Web App</a:t>
            </a:r>
          </a:p>
        </p:txBody>
      </p:sp>
    </p:spTree>
    <p:extLst>
      <p:ext uri="{BB962C8B-B14F-4D97-AF65-F5344CB8AC3E}">
        <p14:creationId xmlns:p14="http://schemas.microsoft.com/office/powerpoint/2010/main" val="314207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an API</a:t>
            </a:r>
          </a:p>
        </p:txBody>
      </p:sp>
    </p:spTree>
    <p:extLst>
      <p:ext uri="{BB962C8B-B14F-4D97-AF65-F5344CB8AC3E}">
        <p14:creationId xmlns:p14="http://schemas.microsoft.com/office/powerpoint/2010/main" val="3016742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auth</a:t>
            </a:r>
          </a:p>
        </p:txBody>
      </p:sp>
    </p:spTree>
    <p:extLst>
      <p:ext uri="{BB962C8B-B14F-4D97-AF65-F5344CB8AC3E}">
        <p14:creationId xmlns:p14="http://schemas.microsoft.com/office/powerpoint/2010/main" val="126665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C600-F699-6CF8-1898-D2B6DDB6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576E-6998-72DF-4F14-0E57C70262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 custom authentication</a:t>
            </a:r>
          </a:p>
          <a:p>
            <a:r>
              <a:rPr lang="en-US" dirty="0"/>
              <a:t>Integrate other APIs via API Management, Azure App Service, or Azure Container Apps</a:t>
            </a:r>
          </a:p>
          <a:p>
            <a:r>
              <a:rPr lang="en-US" dirty="0"/>
              <a:t>Add custom routing</a:t>
            </a:r>
          </a:p>
          <a:p>
            <a:r>
              <a:rPr lang="en-US" dirty="0"/>
              <a:t>Add custom domains</a:t>
            </a:r>
          </a:p>
          <a:p>
            <a:r>
              <a:rPr lang="en-US" dirty="0"/>
              <a:t>Add staging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8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E912072-E523-72C3-7D80-2BEADC0DB55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0102" y="1016000"/>
            <a:ext cx="8871796" cy="56569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0AEB0-A32D-38A4-7153-56D5456A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006475"/>
          </a:xfrm>
        </p:spPr>
        <p:txBody>
          <a:bodyPr/>
          <a:lstStyle/>
          <a:p>
            <a:pPr algn="ctr"/>
            <a:r>
              <a:rPr lang="en-US" dirty="0"/>
              <a:t>Thanks To Our Sponsors!</a:t>
            </a:r>
          </a:p>
        </p:txBody>
      </p:sp>
    </p:spTree>
    <p:extLst>
      <p:ext uri="{BB962C8B-B14F-4D97-AF65-F5344CB8AC3E}">
        <p14:creationId xmlns:p14="http://schemas.microsoft.com/office/powerpoint/2010/main" val="374268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527C-A3EC-4D22-8DB0-E52C158C7C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latin typeface="+mn-lt"/>
                <a:cs typeface="Segoe UI" panose="020B0502040204020203" pitchFamily="34" charset="0"/>
              </a:rPr>
              <a:t>About 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7F1E5D-01B2-44B0-9B08-8ABE617D34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Brian Jablonsky</a:t>
            </a:r>
          </a:p>
          <a:p>
            <a:r>
              <a:rPr lang="en-US" dirty="0"/>
              <a:t>10+ years of professional experience</a:t>
            </a:r>
          </a:p>
          <a:p>
            <a:r>
              <a:rPr lang="en-US" dirty="0"/>
              <a:t>.NET Developer</a:t>
            </a:r>
          </a:p>
          <a:p>
            <a:r>
              <a:rPr lang="en-US" dirty="0"/>
              <a:t>Former Microsoft MVP</a:t>
            </a:r>
          </a:p>
          <a:p>
            <a:r>
              <a:rPr lang="en-US" dirty="0"/>
              <a:t>Currently </a:t>
            </a:r>
            <a:r>
              <a:rPr lang="en-US" dirty="0">
                <a:hlinkClick r:id="rId3"/>
              </a:rPr>
              <a:t>@Microsoft</a:t>
            </a:r>
            <a:endParaRPr lang="en-US" dirty="0"/>
          </a:p>
          <a:p>
            <a:r>
              <a:rPr lang="en-US" dirty="0"/>
              <a:t>Co-organizer of NYC .NET Dev User Group</a:t>
            </a:r>
          </a:p>
          <a:p>
            <a:r>
              <a:rPr lang="en-US" dirty="0">
                <a:hlinkClick r:id="rId4"/>
              </a:rPr>
              <a:t>@brian_jablonsky</a:t>
            </a:r>
            <a:endParaRPr lang="en-US" dirty="0"/>
          </a:p>
          <a:p>
            <a:r>
              <a:rPr lang="en-US" dirty="0">
                <a:hlinkClick r:id="rId5"/>
              </a:rPr>
              <a:t>https://github.com/bjablonsky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BA6D9-7F22-4828-BFED-035BA2BAF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8989" y="1417366"/>
            <a:ext cx="2571750" cy="2571750"/>
          </a:xfrm>
          <a:prstGeom prst="ellipse">
            <a:avLst/>
          </a:prstGeom>
          <a:ln w="381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629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Additional Information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DC314-B5D9-4C85-B395-6DC1A5752C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to slides and source code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https://github.com/bjablonsky/BuildingAStaticWebAppWithBlazorAndAzure-TechBash2022</a:t>
            </a:r>
            <a:endParaRPr lang="en-US" dirty="0"/>
          </a:p>
          <a:p>
            <a:r>
              <a:rPr lang="en-US" dirty="0"/>
              <a:t>Azure Static Web Apps Docs</a:t>
            </a:r>
          </a:p>
          <a:p>
            <a:pPr lvl="1"/>
            <a:r>
              <a:rPr lang="en-US" dirty="0">
                <a:hlinkClick r:id="rId4"/>
              </a:rPr>
              <a:t>https://learn.microsoft.com/en-us/azure/static-web-apps/</a:t>
            </a:r>
            <a:endParaRPr lang="en-US" dirty="0"/>
          </a:p>
          <a:p>
            <a:r>
              <a:rPr lang="en-US" dirty="0"/>
              <a:t>Azure Static Web Apps Learning Module</a:t>
            </a:r>
          </a:p>
          <a:p>
            <a:pPr lvl="1"/>
            <a:r>
              <a:rPr lang="en-US" dirty="0">
                <a:hlinkClick r:id="rId5"/>
              </a:rPr>
              <a:t>https://learn.microsoft.com/en-us/training/paths/azure-static-web-apps/</a:t>
            </a:r>
            <a:endParaRPr lang="en-US" dirty="0"/>
          </a:p>
          <a:p>
            <a:r>
              <a:rPr lang="en-US" dirty="0"/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168065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CFD6DF-B110-4C40-ABAC-50A4B88543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static web app?</a:t>
            </a:r>
          </a:p>
          <a:p>
            <a:r>
              <a:rPr lang="en-US" dirty="0"/>
              <a:t>Why build a static web app?</a:t>
            </a:r>
          </a:p>
          <a:p>
            <a:r>
              <a:rPr lang="en-US" dirty="0"/>
              <a:t>Azure Static Web Apps</a:t>
            </a:r>
          </a:p>
          <a:p>
            <a:r>
              <a:rPr lang="en-US" dirty="0"/>
              <a:t>Building a static web app using 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Create and deploy Azure Static Web App</a:t>
            </a:r>
          </a:p>
          <a:p>
            <a:r>
              <a:rPr lang="en-US" dirty="0"/>
              <a:t>Adding an API</a:t>
            </a:r>
          </a:p>
          <a:p>
            <a:r>
              <a:rPr lang="en-US" dirty="0"/>
              <a:t>Adding Auth</a:t>
            </a:r>
          </a:p>
          <a:p>
            <a:r>
              <a:rPr lang="en-US" dirty="0"/>
              <a:t>What’s next?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1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static web app?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Static web apps are web apps that consist of static files such as HTML, CSS, images, and client-side JS being served from an endpoint</a:t>
            </a:r>
          </a:p>
          <a:p>
            <a:r>
              <a:rPr lang="en-US" dirty="0"/>
              <a:t>Basically, a web app without any server-side scripting or reliance on a backend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5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 a static web app?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all web apps are complicated</a:t>
            </a:r>
          </a:p>
          <a:p>
            <a:r>
              <a:rPr lang="en-US" dirty="0"/>
              <a:t>Some web apps are infrequently updated and have static content</a:t>
            </a:r>
          </a:p>
          <a:p>
            <a:r>
              <a:rPr lang="en-US" dirty="0"/>
              <a:t>Some web apps have simple data requirements</a:t>
            </a:r>
          </a:p>
          <a:p>
            <a:r>
              <a:rPr lang="en-US" dirty="0"/>
              <a:t>Some web apps can be supported by an existing API or serverless functions</a:t>
            </a:r>
          </a:p>
          <a:p>
            <a:r>
              <a:rPr lang="en-US" dirty="0"/>
              <a:t>Some web apps are not dependent on server-side rendering</a:t>
            </a:r>
          </a:p>
        </p:txBody>
      </p:sp>
    </p:spTree>
    <p:extLst>
      <p:ext uri="{BB962C8B-B14F-4D97-AF65-F5344CB8AC3E}">
        <p14:creationId xmlns:p14="http://schemas.microsoft.com/office/powerpoint/2010/main" val="147318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 static web app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Improved security</a:t>
            </a:r>
          </a:p>
          <a:p>
            <a:r>
              <a:rPr lang="en-US" dirty="0"/>
              <a:t>Improved speed and performance</a:t>
            </a:r>
          </a:p>
          <a:p>
            <a:r>
              <a:rPr lang="en-US" dirty="0"/>
              <a:t>Fewer system dependencies</a:t>
            </a:r>
          </a:p>
          <a:p>
            <a:r>
              <a:rPr lang="en-US" dirty="0"/>
              <a:t>Cost savings for hosting</a:t>
            </a:r>
          </a:p>
          <a:p>
            <a:r>
              <a:rPr lang="en-US" dirty="0"/>
              <a:t>Ability to scale quickly and cheaply</a:t>
            </a:r>
          </a:p>
        </p:txBody>
      </p:sp>
    </p:spTree>
    <p:extLst>
      <p:ext uri="{BB962C8B-B14F-4D97-AF65-F5344CB8AC3E}">
        <p14:creationId xmlns:p14="http://schemas.microsoft.com/office/powerpoint/2010/main" val="371242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a static web app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Data-driven applications need to consume data typically delivered by a backend server</a:t>
            </a:r>
          </a:p>
          <a:p>
            <a:r>
              <a:rPr lang="en-US" dirty="0"/>
              <a:t>Auth can be a concern</a:t>
            </a:r>
          </a:p>
          <a:p>
            <a:r>
              <a:rPr lang="en-US" dirty="0"/>
              <a:t>Complex applications might not work</a:t>
            </a:r>
          </a:p>
        </p:txBody>
      </p:sp>
    </p:spTree>
    <p:extLst>
      <p:ext uri="{BB962C8B-B14F-4D97-AF65-F5344CB8AC3E}">
        <p14:creationId xmlns:p14="http://schemas.microsoft.com/office/powerpoint/2010/main" val="28187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Static Web Apps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service that automatically builds and deploys full stack static web apps to Azure from a code repository</a:t>
            </a:r>
          </a:p>
          <a:p>
            <a:r>
              <a:rPr lang="en-US" dirty="0"/>
              <a:t>Has CI/CD built-in</a:t>
            </a:r>
          </a:p>
          <a:p>
            <a:r>
              <a:rPr lang="en-US" dirty="0"/>
              <a:t>Built-in web hosting</a:t>
            </a:r>
          </a:p>
          <a:p>
            <a:r>
              <a:rPr lang="en-US" dirty="0"/>
              <a:t>Back-end routing rules</a:t>
            </a:r>
          </a:p>
          <a:p>
            <a:r>
              <a:rPr lang="en-US" dirty="0"/>
              <a:t>Support for APIs</a:t>
            </a:r>
          </a:p>
          <a:p>
            <a:r>
              <a:rPr lang="en-US" dirty="0"/>
              <a:t>Support for modern web stacks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Plans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B1CF586-41D9-CEC2-BB72-E4BC5EFC50D6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08906614"/>
              </p:ext>
            </p:extLst>
          </p:nvPr>
        </p:nvGraphicFramePr>
        <p:xfrm>
          <a:off x="838200" y="1828800"/>
          <a:ext cx="10515597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10626255"/>
                    </a:ext>
                  </a:extLst>
                </a:gridCol>
                <a:gridCol w="3105150">
                  <a:extLst>
                    <a:ext uri="{9D8B030D-6E8A-4147-A177-3AD203B41FA5}">
                      <a16:colId xmlns:a16="http://schemas.microsoft.com/office/drawing/2014/main" val="3904400447"/>
                    </a:ext>
                  </a:extLst>
                </a:gridCol>
                <a:gridCol w="3905247">
                  <a:extLst>
                    <a:ext uri="{9D8B030D-6E8A-4147-A177-3AD203B41FA5}">
                      <a16:colId xmlns:a16="http://schemas.microsoft.com/office/drawing/2014/main" val="2588022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42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Web 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46472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600" dirty="0"/>
                        <a:t>GitHub/ADO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09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Globally Distributed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6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Free, auto-renewing SSL Cert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75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Staging Environments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 per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per app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74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Max App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500MB total per app, 250MB per deployment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2GB total per app, 500MB per deployment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4426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/>
                        <a:t>Custom Domains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per app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per app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48789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/>
                        <a:t>APIs via Azure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Managed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Managed or BYO Functions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226107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/>
                        <a:t>Auth Provider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Pre-configured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Pre-configured or Custom registrations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5052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/>
                        <a:t>Assign Custom Roles with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5028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/>
                        <a:t>Private Endpoints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715137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/>
                        <a:t>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363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1556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/>
      <a:lstStyle>
        <a:defPPr algn="l">
          <a:defRPr sz="4400" b="1" dirty="0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11618</TotalTime>
  <Words>638</Words>
  <Application>Microsoft Office PowerPoint</Application>
  <PresentationFormat>Widescreen</PresentationFormat>
  <Paragraphs>159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Segoe UI</vt:lpstr>
      <vt:lpstr>Simple</vt:lpstr>
      <vt:lpstr>Building a Static Web App With Blazor and Azure</vt:lpstr>
      <vt:lpstr>About Me</vt:lpstr>
      <vt:lpstr>Overview</vt:lpstr>
      <vt:lpstr>What is a static web app?</vt:lpstr>
      <vt:lpstr>Why build a static web app?</vt:lpstr>
      <vt:lpstr>Benefits of a static web app</vt:lpstr>
      <vt:lpstr>Drawbacks of a static web app</vt:lpstr>
      <vt:lpstr>Azure Static Web Apps</vt:lpstr>
      <vt:lpstr>Hosting Plans</vt:lpstr>
      <vt:lpstr>Cost</vt:lpstr>
      <vt:lpstr>Supported languages/runtimes</vt:lpstr>
      <vt:lpstr>Supported languages/runtimes</vt:lpstr>
      <vt:lpstr>Building a static web app using Blazor</vt:lpstr>
      <vt:lpstr>Build a Blazor WebAssembly Demo App</vt:lpstr>
      <vt:lpstr>Create and Deploy Azure Static Web App</vt:lpstr>
      <vt:lpstr>Adding an API</vt:lpstr>
      <vt:lpstr>Adding auth</vt:lpstr>
      <vt:lpstr>What’s Next?</vt:lpstr>
      <vt:lpstr>Thanks To Our Sponsors!</vt:lpstr>
      <vt:lpstr>Additional Information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Jablonsky</dc:creator>
  <cp:keywords/>
  <dc:description/>
  <cp:lastModifiedBy>Brian Jablonsky</cp:lastModifiedBy>
  <cp:revision>221</cp:revision>
  <dcterms:created xsi:type="dcterms:W3CDTF">2018-04-19T08:38:52Z</dcterms:created>
  <dcterms:modified xsi:type="dcterms:W3CDTF">2022-11-11T14:51:36Z</dcterms:modified>
  <cp:category/>
</cp:coreProperties>
</file>