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5"/>
  </p:notesMasterIdLst>
  <p:handoutMasterIdLst>
    <p:handoutMasterId r:id="rId36"/>
  </p:handoutMasterIdLst>
  <p:sldIdLst>
    <p:sldId id="355" r:id="rId2"/>
    <p:sldId id="330" r:id="rId3"/>
    <p:sldId id="279" r:id="rId4"/>
    <p:sldId id="336" r:id="rId5"/>
    <p:sldId id="374" r:id="rId6"/>
    <p:sldId id="376" r:id="rId7"/>
    <p:sldId id="375" r:id="rId8"/>
    <p:sldId id="379" r:id="rId9"/>
    <p:sldId id="384" r:id="rId10"/>
    <p:sldId id="381" r:id="rId11"/>
    <p:sldId id="402" r:id="rId12"/>
    <p:sldId id="380" r:id="rId13"/>
    <p:sldId id="377" r:id="rId14"/>
    <p:sldId id="403" r:id="rId15"/>
    <p:sldId id="382" r:id="rId16"/>
    <p:sldId id="383" r:id="rId17"/>
    <p:sldId id="365" r:id="rId18"/>
    <p:sldId id="378" r:id="rId19"/>
    <p:sldId id="385" r:id="rId20"/>
    <p:sldId id="400" r:id="rId21"/>
    <p:sldId id="401" r:id="rId22"/>
    <p:sldId id="386" r:id="rId23"/>
    <p:sldId id="390" r:id="rId24"/>
    <p:sldId id="391" r:id="rId25"/>
    <p:sldId id="387" r:id="rId26"/>
    <p:sldId id="392" r:id="rId27"/>
    <p:sldId id="393" r:id="rId28"/>
    <p:sldId id="395" r:id="rId29"/>
    <p:sldId id="388" r:id="rId30"/>
    <p:sldId id="399" r:id="rId31"/>
    <p:sldId id="398" r:id="rId32"/>
    <p:sldId id="397" r:id="rId33"/>
    <p:sldId id="302" r:id="rId34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810C302-A7DC-4AAB-B853-04062C0F3144}">
          <p14:sldIdLst>
            <p14:sldId id="355"/>
            <p14:sldId id="330"/>
            <p14:sldId id="279"/>
          </p14:sldIdLst>
        </p14:section>
        <p14:section name="What are GitHub Actions?" id="{3405AB5B-F760-403F-84AB-A1211923FDDA}">
          <p14:sldIdLst>
            <p14:sldId id="336"/>
            <p14:sldId id="374"/>
            <p14:sldId id="376"/>
          </p14:sldIdLst>
        </p14:section>
        <p14:section name="How GitHub Actions Work" id="{160D9FC8-9ECB-4B1E-9851-4A7084EAEA5B}">
          <p14:sldIdLst>
            <p14:sldId id="375"/>
            <p14:sldId id="379"/>
            <p14:sldId id="384"/>
            <p14:sldId id="381"/>
            <p14:sldId id="402"/>
            <p14:sldId id="380"/>
          </p14:sldIdLst>
        </p14:section>
        <p14:section name="Pricing and Limits" id="{E8E27E15-EA85-4741-AE92-A8EFE3FD54D3}">
          <p14:sldIdLst>
            <p14:sldId id="377"/>
            <p14:sldId id="403"/>
            <p14:sldId id="382"/>
            <p14:sldId id="383"/>
          </p14:sldIdLst>
        </p14:section>
        <p14:section name="Demo" id="{40E51110-AD25-47FB-99BA-D620AB7435DD}">
          <p14:sldIdLst>
            <p14:sldId id="365"/>
            <p14:sldId id="378"/>
            <p14:sldId id="385"/>
            <p14:sldId id="400"/>
            <p14:sldId id="401"/>
            <p14:sldId id="386"/>
            <p14:sldId id="390"/>
            <p14:sldId id="391"/>
            <p14:sldId id="387"/>
            <p14:sldId id="392"/>
            <p14:sldId id="393"/>
            <p14:sldId id="395"/>
            <p14:sldId id="388"/>
          </p14:sldIdLst>
        </p14:section>
        <p14:section name="Going Beyond a Simple Workflow" id="{B5C6AEB3-840B-4DAF-AC5B-410E875F223C}">
          <p14:sldIdLst>
            <p14:sldId id="399"/>
            <p14:sldId id="398"/>
            <p14:sldId id="397"/>
          </p14:sldIdLst>
        </p14:section>
        <p14:section name="Wrap Up" id="{07CACAF8-385A-4235-BB09-B559A7139055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004568"/>
    <a:srgbClr val="00B0F0"/>
    <a:srgbClr val="0074AF"/>
    <a:srgbClr val="FCCDB6"/>
    <a:srgbClr val="6EAA2E"/>
    <a:srgbClr val="0084B4"/>
    <a:srgbClr val="EFF1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32" autoAdjust="0"/>
    <p:restoredTop sz="96186" autoAdjust="0"/>
  </p:normalViewPr>
  <p:slideViewPr>
    <p:cSldViewPr snapToGrid="0">
      <p:cViewPr varScale="1">
        <p:scale>
          <a:sx n="100" d="100"/>
          <a:sy n="100" d="100"/>
        </p:scale>
        <p:origin x="312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notesViewPr>
    <p:cSldViewPr snapToGrid="0">
      <p:cViewPr varScale="1">
        <p:scale>
          <a:sx n="130" d="100"/>
          <a:sy n="130" d="100"/>
        </p:scale>
        <p:origin x="1374" y="1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7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42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64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63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19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52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54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42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06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48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0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50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614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5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11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84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031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31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55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593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497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90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456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58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510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2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75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37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47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20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94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8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en.wikipedia.org/wiki/File:Globe_icon.sv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">
    <p:bg>
      <p:bgPr>
        <a:solidFill>
          <a:srgbClr val="0045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ax, bird&#10;&#10;Description automatically generated">
            <a:extLst>
              <a:ext uri="{FF2B5EF4-FFF2-40B4-BE49-F238E27FC236}">
                <a16:creationId xmlns:a16="http://schemas.microsoft.com/office/drawing/2014/main" id="{E8FC322D-6BEF-4292-B250-E3443BBA98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5" y="5180234"/>
            <a:ext cx="365760" cy="36576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D9BC772-5F68-4248-A283-860F44B7BBFB}"/>
              </a:ext>
            </a:extLst>
          </p:cNvPr>
          <p:cNvSpPr txBox="1"/>
          <p:nvPr userDrawn="1"/>
        </p:nvSpPr>
        <p:spPr>
          <a:xfrm>
            <a:off x="886455" y="5167133"/>
            <a:ext cx="3066343" cy="40011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brian_jablonsky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584E18A-7CC4-4C51-BA39-032FD6BCC0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31" y="5611684"/>
            <a:ext cx="365760" cy="365760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90EE298-940C-40D1-9765-490BA6038A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5" y="6009645"/>
            <a:ext cx="365760" cy="3657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D95ED07-D84B-488B-8FCD-9281795DD5D0}"/>
              </a:ext>
            </a:extLst>
          </p:cNvPr>
          <p:cNvSpPr txBox="1"/>
          <p:nvPr userDrawn="1"/>
        </p:nvSpPr>
        <p:spPr>
          <a:xfrm>
            <a:off x="886455" y="5992470"/>
            <a:ext cx="3667671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linkedin.com/in/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brianjablonsky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AC5E97-FD98-46C0-98FD-56FEC7571C1B}"/>
              </a:ext>
            </a:extLst>
          </p:cNvPr>
          <p:cNvSpPr txBox="1"/>
          <p:nvPr userDrawn="1"/>
        </p:nvSpPr>
        <p:spPr>
          <a:xfrm>
            <a:off x="474975" y="4272948"/>
            <a:ext cx="2606867" cy="52322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800" b="0" dirty="0">
                <a:latin typeface="Segoe UI" panose="020B0502040204020203" pitchFamily="34" charset="0"/>
                <a:cs typeface="Segoe UI" panose="020B0502040204020203" pitchFamily="34" charset="0"/>
              </a:rPr>
              <a:t>Brian Jablonsky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9C7A4B-340B-4117-9852-D444445D4D65}"/>
              </a:ext>
            </a:extLst>
          </p:cNvPr>
          <p:cNvSpPr txBox="1"/>
          <p:nvPr userDrawn="1"/>
        </p:nvSpPr>
        <p:spPr>
          <a:xfrm>
            <a:off x="886455" y="5591500"/>
            <a:ext cx="1398140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1B22E85-E993-4469-8D18-74D02C9FCE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7845" y="4845127"/>
            <a:ext cx="259891" cy="259891"/>
          </a:xfrm>
          <a:prstGeom prst="rect">
            <a:avLst/>
          </a:prstGeom>
          <a:noFill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6F1907D-1B4A-40AB-B3F4-1E257F1DCF63}"/>
              </a:ext>
            </a:extLst>
          </p:cNvPr>
          <p:cNvSpPr txBox="1"/>
          <p:nvPr userDrawn="1"/>
        </p:nvSpPr>
        <p:spPr>
          <a:xfrm>
            <a:off x="886455" y="4762803"/>
            <a:ext cx="2356864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brianjablonsky.com</a:t>
            </a:r>
          </a:p>
        </p:txBody>
      </p:sp>
      <p:sp>
        <p:nvSpPr>
          <p:cNvPr id="41" name="Title 4">
            <a:extLst>
              <a:ext uri="{FF2B5EF4-FFF2-40B4-BE49-F238E27FC236}">
                <a16:creationId xmlns:a16="http://schemas.microsoft.com/office/drawing/2014/main" id="{872DC723-E64A-4125-9B1C-69454D93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2806"/>
            <a:ext cx="10153227" cy="1939114"/>
          </a:xfrm>
          <a:prstGeom prst="rect">
            <a:avLst/>
          </a:prstGeom>
        </p:spPr>
        <p:txBody>
          <a:bodyPr lIns="548640" anchor="t" anchorCtr="0">
            <a:normAutofit/>
          </a:bodyPr>
          <a:lstStyle>
            <a:lvl1pPr algn="l">
              <a:defRPr sz="5400" b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7851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0045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AA510F-6D56-4801-9032-D5819119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01" y="1908385"/>
            <a:ext cx="10954597" cy="130725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defRPr sz="48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7583E2-3F9B-4D01-B386-57885A56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>
              <a:defRPr sz="4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4A6391-DC6F-4CF3-A777-36774309071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1828799"/>
            <a:ext cx="10515600" cy="4352544"/>
          </a:xfrm>
          <a:prstGeom prst="rect">
            <a:avLst/>
          </a:prstGeom>
        </p:spPr>
        <p:txBody>
          <a:bodyPr tIns="45720" bIns="45720">
            <a:normAutofit/>
          </a:bodyPr>
          <a:lstStyle>
            <a:lvl1pPr marL="228600" indent="-228600"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685800" indent="-228600"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  <a:latin typeface="+mn-lt"/>
              </a:defRPr>
            </a:lvl3pPr>
            <a:lvl4pPr marL="1600200" indent="-228600"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4pPr>
            <a:lvl5pPr marL="2057400" indent="-228600">
              <a:spcAft>
                <a:spcPts val="0"/>
              </a:spcAft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537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322036-72BB-4B6F-B9CD-BF6EBFA4794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0971E-2C05-4DFF-BF9C-4BF2EDADEF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853" y="3793067"/>
            <a:ext cx="10954597" cy="13072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1775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322036-72BB-4B6F-B9CD-BF6EBFA4794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0971E-2C05-4DFF-BF9C-4BF2EDAD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53" y="3793067"/>
            <a:ext cx="10954597" cy="13072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0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050758"/>
          </a:xfrm>
          <a:prstGeom prst="rect">
            <a:avLst/>
          </a:prstGeom>
          <a:solidFill>
            <a:srgbClr val="004568"/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1DF37-A75B-4E6B-92EC-63887FBF68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73079"/>
            <a:ext cx="12192000" cy="56849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65ADB309-3D2E-4CAE-8F55-1CFAD180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0F22FEB-C6DC-4388-908E-AFCB1812E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9" r:id="rId5"/>
    <p:sldLayoutId id="2147483677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4400" b="1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icrosof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hyperlink" Target="https://github.com/bjablonsky" TargetMode="External"/><Relationship Id="rId4" Type="http://schemas.openxmlformats.org/officeDocument/2006/relationships/hyperlink" Target="https://twitter.com/brian_jablonsky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jablonsky/GitHubActions-devup2022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skills/hello-github-actions" TargetMode="External"/><Relationship Id="rId4" Type="http://schemas.openxmlformats.org/officeDocument/2006/relationships/hyperlink" Target="https://help.github.com/en/action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DBB6-7D5F-45C2-B0B8-14DA527D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48640">
            <a:normAutofit/>
          </a:bodyPr>
          <a:lstStyle/>
          <a:p>
            <a:r>
              <a:rPr lang="en-US" dirty="0"/>
              <a:t>GitHub Actions:</a:t>
            </a:r>
            <a:br>
              <a:rPr lang="en-US" dirty="0"/>
            </a:br>
            <a:r>
              <a:rPr lang="en-US" dirty="0"/>
              <a:t>Workflows in Your Repo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5EA73F-A63B-4D41-9180-D33767D53193}"/>
              </a:ext>
            </a:extLst>
          </p:cNvPr>
          <p:cNvSpPr txBox="1"/>
          <p:nvPr/>
        </p:nvSpPr>
        <p:spPr>
          <a:xfrm>
            <a:off x="507998" y="2400310"/>
            <a:ext cx="9331401" cy="52322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https://github.com/bjablonsky/GitHubActions-devup2022</a:t>
            </a:r>
          </a:p>
        </p:txBody>
      </p:sp>
    </p:spTree>
    <p:extLst>
      <p:ext uri="{BB962C8B-B14F-4D97-AF65-F5344CB8AC3E}">
        <p14:creationId xmlns:p14="http://schemas.microsoft.com/office/powerpoint/2010/main" val="125313698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GitHub Actions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</a:t>
            </a:r>
          </a:p>
          <a:p>
            <a:pPr lvl="1"/>
            <a:r>
              <a:rPr lang="en-US" dirty="0"/>
              <a:t>An individual task that can run commands (called actions)</a:t>
            </a:r>
          </a:p>
          <a:p>
            <a:pPr lvl="1"/>
            <a:r>
              <a:rPr lang="en-US" dirty="0"/>
              <a:t>Each step of the job is executed on the same runner</a:t>
            </a:r>
          </a:p>
        </p:txBody>
      </p:sp>
    </p:spTree>
    <p:extLst>
      <p:ext uri="{BB962C8B-B14F-4D97-AF65-F5344CB8AC3E}">
        <p14:creationId xmlns:p14="http://schemas.microsoft.com/office/powerpoint/2010/main" val="335632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GitHub Actions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Actions</a:t>
            </a:r>
          </a:p>
          <a:p>
            <a:pPr lvl="1"/>
            <a:r>
              <a:rPr lang="en-US" dirty="0"/>
              <a:t>Standalone commands</a:t>
            </a:r>
          </a:p>
          <a:p>
            <a:pPr lvl="1"/>
            <a:r>
              <a:rPr lang="en-US" dirty="0"/>
              <a:t>Create your own actions or use and customize actions from the community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58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GitHub Actions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Runners</a:t>
            </a:r>
          </a:p>
          <a:p>
            <a:pPr lvl="1"/>
            <a:r>
              <a:rPr lang="en-US" dirty="0"/>
              <a:t>Any machine with the GitHub Actions runner application installed</a:t>
            </a:r>
          </a:p>
          <a:p>
            <a:pPr lvl="1"/>
            <a:r>
              <a:rPr lang="en-US" dirty="0"/>
              <a:t>Can be hosted by GitHub or can host your own</a:t>
            </a:r>
          </a:p>
          <a:p>
            <a:pPr lvl="1"/>
            <a:r>
              <a:rPr lang="en-US" dirty="0"/>
              <a:t>Runners wait for an available job, then executes a job’s actions and reports the progress/logs/results back to GitHub</a:t>
            </a:r>
          </a:p>
          <a:p>
            <a:pPr lvl="1"/>
            <a:r>
              <a:rPr lang="en-US" dirty="0"/>
              <a:t>Runners can run one job at a 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90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GitHub Actions Limits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Job execution time: &lt;6 hours (does not apply to self-hosted runners)</a:t>
            </a:r>
          </a:p>
          <a:p>
            <a:r>
              <a:rPr lang="en-US" dirty="0"/>
              <a:t>Workflow run time: &lt;35 days</a:t>
            </a:r>
          </a:p>
          <a:p>
            <a:r>
              <a:rPr lang="en-US" dirty="0"/>
              <a:t>Job queue time: &lt;24 hours (does not apply to self-hosted runners)</a:t>
            </a:r>
          </a:p>
          <a:p>
            <a:r>
              <a:rPr lang="en-US" dirty="0"/>
              <a:t>API requests: &lt;1000 requests</a:t>
            </a:r>
          </a:p>
          <a:p>
            <a:r>
              <a:rPr lang="en-US" dirty="0"/>
              <a:t>Concurrent jobs: (does not apply to self-hosted runners)</a:t>
            </a:r>
          </a:p>
          <a:p>
            <a:pPr lvl="1"/>
            <a:r>
              <a:rPr lang="en-US" dirty="0"/>
              <a:t>Free plan: 20 total concurrent jobs, max of 5 macOS jobs</a:t>
            </a:r>
          </a:p>
          <a:p>
            <a:pPr lvl="1"/>
            <a:r>
              <a:rPr lang="en-US" dirty="0"/>
              <a:t>Pro plan: 40 total concurrent jobs, max of 5 macOS jobs</a:t>
            </a:r>
          </a:p>
          <a:p>
            <a:pPr lvl="1"/>
            <a:r>
              <a:rPr lang="en-US" dirty="0"/>
              <a:t>Team plan: 60 total concurrent jobs, max of 5 macOS jobs</a:t>
            </a:r>
          </a:p>
          <a:p>
            <a:pPr lvl="1"/>
            <a:r>
              <a:rPr lang="en-US" dirty="0"/>
              <a:t>Enterprise plan: 180 total concurrent jobs, max of 50 macOS jobs</a:t>
            </a:r>
          </a:p>
          <a:p>
            <a:r>
              <a:rPr lang="en-US" dirty="0"/>
              <a:t>Job matrix: &lt;256 jobs per workflow run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69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GitHub Hosted Runner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Windows and Linux</a:t>
            </a:r>
          </a:p>
          <a:p>
            <a:pPr lvl="1"/>
            <a:r>
              <a:rPr lang="en-US" sz="2800" dirty="0"/>
              <a:t>2-core CPU, 7GB RAM, 14GB SSD</a:t>
            </a:r>
          </a:p>
          <a:p>
            <a:pPr lvl="1"/>
            <a:r>
              <a:rPr lang="en-US" sz="2800" dirty="0"/>
              <a:t>Windows supported versions: Windows Server 2019, Windows Server 2022</a:t>
            </a:r>
          </a:p>
          <a:p>
            <a:pPr lvl="1"/>
            <a:r>
              <a:rPr lang="en-US" sz="2800" dirty="0"/>
              <a:t>Linux supported versions: Ubuntu 18.04, Ubuntu 20.04, Ubuntu 22.04</a:t>
            </a:r>
          </a:p>
          <a:p>
            <a:r>
              <a:rPr lang="en-US" dirty="0"/>
              <a:t>macOS </a:t>
            </a:r>
          </a:p>
          <a:p>
            <a:pPr lvl="1"/>
            <a:r>
              <a:rPr lang="en-US" sz="2800" dirty="0"/>
              <a:t>3-core CPU, 14GB RAM, 14GB SSD</a:t>
            </a:r>
          </a:p>
          <a:p>
            <a:pPr lvl="1"/>
            <a:r>
              <a:rPr lang="en-US" sz="2800" dirty="0"/>
              <a:t>support versions: macOS Catalina 10.15, Big Sur 11, Monterey 12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705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GitHub Actions Pricing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Public repositories: Free</a:t>
            </a:r>
          </a:p>
          <a:p>
            <a:r>
              <a:rPr lang="en-US" dirty="0"/>
              <a:t>Private repositories:</a:t>
            </a:r>
          </a:p>
          <a:p>
            <a:pPr lvl="1"/>
            <a:r>
              <a:rPr lang="en-US" dirty="0"/>
              <a:t>Free: 2,000 minutes included/per month/per account </a:t>
            </a:r>
          </a:p>
          <a:p>
            <a:pPr lvl="1"/>
            <a:r>
              <a:rPr lang="en-US" dirty="0"/>
              <a:t>Pro: 3,000 minutes included/per month/per account </a:t>
            </a:r>
          </a:p>
          <a:p>
            <a:pPr lvl="1"/>
            <a:r>
              <a:rPr lang="en-US" dirty="0"/>
              <a:t>Team: 3,000 minutes included/per month/per account </a:t>
            </a:r>
          </a:p>
          <a:p>
            <a:pPr lvl="1"/>
            <a:r>
              <a:rPr lang="en-US" dirty="0"/>
              <a:t>Enterprise: 50,000 minutes included/per month/per account</a:t>
            </a:r>
          </a:p>
          <a:p>
            <a:r>
              <a:rPr lang="en-US" dirty="0"/>
              <a:t>OS runner minute multiplier</a:t>
            </a:r>
          </a:p>
          <a:p>
            <a:pPr lvl="1"/>
            <a:r>
              <a:rPr lang="en-US" dirty="0"/>
              <a:t>Linux: 1</a:t>
            </a:r>
          </a:p>
          <a:p>
            <a:pPr lvl="1"/>
            <a:r>
              <a:rPr lang="en-US" dirty="0"/>
              <a:t>macOS: 10</a:t>
            </a:r>
          </a:p>
          <a:p>
            <a:pPr lvl="1"/>
            <a:r>
              <a:rPr lang="en-US" dirty="0"/>
              <a:t>Windows: 2</a:t>
            </a:r>
          </a:p>
          <a:p>
            <a:r>
              <a:rPr lang="en-US" dirty="0"/>
              <a:t>Charged to account that owns the repo</a:t>
            </a:r>
          </a:p>
          <a:p>
            <a:r>
              <a:rPr lang="en-US" dirty="0"/>
              <a:t>Overage costs: $0.008/minute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34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GitHub Actions Pricing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repositories: Free</a:t>
            </a:r>
          </a:p>
          <a:p>
            <a:r>
              <a:rPr lang="en-US" dirty="0"/>
              <a:t>Private repositories:</a:t>
            </a:r>
          </a:p>
          <a:p>
            <a:pPr lvl="1"/>
            <a:r>
              <a:rPr lang="en-US" dirty="0"/>
              <a:t>Free: 500MB included/per account</a:t>
            </a:r>
          </a:p>
          <a:p>
            <a:pPr lvl="1"/>
            <a:r>
              <a:rPr lang="en-US" dirty="0"/>
              <a:t>Pro: 1GB included/per account </a:t>
            </a:r>
          </a:p>
          <a:p>
            <a:pPr lvl="1"/>
            <a:r>
              <a:rPr lang="en-US" dirty="0"/>
              <a:t>Team: 2GB included/per account </a:t>
            </a:r>
          </a:p>
          <a:p>
            <a:pPr lvl="1"/>
            <a:r>
              <a:rPr lang="en-US" dirty="0"/>
              <a:t>Enterprise: 50GB included/per account</a:t>
            </a:r>
          </a:p>
          <a:p>
            <a:r>
              <a:rPr lang="en-US" dirty="0"/>
              <a:t>Charged to account that owns the repo</a:t>
            </a:r>
          </a:p>
          <a:p>
            <a:r>
              <a:rPr lang="en-US" dirty="0"/>
              <a:t>Overage costs: $0.25/GB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48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C4A8F-F9EB-4B40-B360-5DF953CD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CI/CD Pipeline</a:t>
            </a:r>
          </a:p>
        </p:txBody>
      </p:sp>
    </p:spTree>
    <p:extLst>
      <p:ext uri="{BB962C8B-B14F-4D97-AF65-F5344CB8AC3E}">
        <p14:creationId xmlns:p14="http://schemas.microsoft.com/office/powerpoint/2010/main" val="458770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sure GitHub Actions is enabled in your repo</a:t>
            </a:r>
          </a:p>
        </p:txBody>
      </p:sp>
    </p:spTree>
    <p:extLst>
      <p:ext uri="{BB962C8B-B14F-4D97-AF65-F5344CB8AC3E}">
        <p14:creationId xmlns:p14="http://schemas.microsoft.com/office/powerpoint/2010/main" val="1303267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workflow YAML file in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github</a:t>
            </a:r>
            <a:r>
              <a:rPr lang="en-US" dirty="0">
                <a:latin typeface="Consolas" panose="020B0609020204030204" pitchFamily="49" charset="0"/>
              </a:rPr>
              <a:t>/workflows</a:t>
            </a:r>
            <a:r>
              <a:rPr lang="en-US" dirty="0"/>
              <a:t> in the root of your repo</a:t>
            </a:r>
          </a:p>
        </p:txBody>
      </p:sp>
    </p:spTree>
    <p:extLst>
      <p:ext uri="{BB962C8B-B14F-4D97-AF65-F5344CB8AC3E}">
        <p14:creationId xmlns:p14="http://schemas.microsoft.com/office/powerpoint/2010/main" val="404132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527C-A3EC-4D22-8DB0-E52C158C7C5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latin typeface="+mn-lt"/>
                <a:cs typeface="Segoe UI" panose="020B0502040204020203" pitchFamily="34" charset="0"/>
              </a:rPr>
              <a:t>About Me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7F1E5D-01B2-44B0-9B08-8ABE617D34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Brian Jablonsky</a:t>
            </a:r>
          </a:p>
          <a:p>
            <a:r>
              <a:rPr lang="en-US" dirty="0"/>
              <a:t>10+ years of professional experience</a:t>
            </a:r>
          </a:p>
          <a:p>
            <a:r>
              <a:rPr lang="en-US" dirty="0"/>
              <a:t>.NET Developer</a:t>
            </a:r>
          </a:p>
          <a:p>
            <a:r>
              <a:rPr lang="en-US" dirty="0"/>
              <a:t>Former Microsoft MVP</a:t>
            </a:r>
          </a:p>
          <a:p>
            <a:r>
              <a:rPr lang="en-US" dirty="0"/>
              <a:t>Currently </a:t>
            </a:r>
            <a:r>
              <a:rPr lang="en-US" dirty="0">
                <a:hlinkClick r:id="rId3"/>
              </a:rPr>
              <a:t>@Microsoft</a:t>
            </a:r>
            <a:endParaRPr lang="en-US" dirty="0"/>
          </a:p>
          <a:p>
            <a:r>
              <a:rPr lang="en-US" dirty="0"/>
              <a:t>Co-organizer of NYC .NET Dev User Group</a:t>
            </a:r>
          </a:p>
          <a:p>
            <a:r>
              <a:rPr lang="en-US" dirty="0">
                <a:hlinkClick r:id="rId4"/>
              </a:rPr>
              <a:t>@brian_jablonsky</a:t>
            </a:r>
            <a:endParaRPr lang="en-US" dirty="0"/>
          </a:p>
          <a:p>
            <a:r>
              <a:rPr lang="en-US" dirty="0">
                <a:hlinkClick r:id="rId5"/>
              </a:rPr>
              <a:t>https://github.com/bjablonsky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BA6D9-7F22-4828-BFED-035BA2BAF1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8989" y="1417366"/>
            <a:ext cx="2571750" cy="2571750"/>
          </a:xfrm>
          <a:prstGeom prst="ellipse">
            <a:avLst/>
          </a:prstGeom>
          <a:ln w="38100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6294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workflow file:</a:t>
            </a:r>
          </a:p>
          <a:p>
            <a:pPr lvl="1"/>
            <a:r>
              <a:rPr lang="en-US" dirty="0"/>
              <a:t>Name your workflow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name: Build and deploy an ASP.NET Core app to Azure Web Apps</a:t>
            </a:r>
          </a:p>
        </p:txBody>
      </p:sp>
    </p:spTree>
    <p:extLst>
      <p:ext uri="{BB962C8B-B14F-4D97-AF65-F5344CB8AC3E}">
        <p14:creationId xmlns:p14="http://schemas.microsoft.com/office/powerpoint/2010/main" val="558005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workflow file:</a:t>
            </a:r>
          </a:p>
          <a:p>
            <a:pPr lvl="1"/>
            <a:r>
              <a:rPr lang="en-US" dirty="0"/>
              <a:t>Define an event section so GitHub Actions knows when to fire it off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name: Build and deploy an ASP.NET Core app to Azure Web Apps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on: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push: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branches: [ main ]</a:t>
            </a:r>
          </a:p>
        </p:txBody>
      </p:sp>
    </p:spTree>
    <p:extLst>
      <p:ext uri="{BB962C8B-B14F-4D97-AF65-F5344CB8AC3E}">
        <p14:creationId xmlns:p14="http://schemas.microsoft.com/office/powerpoint/2010/main" val="985777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workflow file:</a:t>
            </a:r>
          </a:p>
          <a:p>
            <a:pPr lvl="1"/>
            <a:r>
              <a:rPr lang="en-US" dirty="0"/>
              <a:t>Create a jobs section and name the job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name: Build and deploy an ASP.NET Core app to Azure Web Apps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on: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push: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branches: [ main ]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jobs: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build-and-deploy:</a:t>
            </a:r>
          </a:p>
        </p:txBody>
      </p:sp>
    </p:spTree>
    <p:extLst>
      <p:ext uri="{BB962C8B-B14F-4D97-AF65-F5344CB8AC3E}">
        <p14:creationId xmlns:p14="http://schemas.microsoft.com/office/powerpoint/2010/main" val="9901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workflow file:</a:t>
            </a:r>
          </a:p>
          <a:p>
            <a:pPr lvl="1"/>
            <a:r>
              <a:rPr lang="en-US" dirty="0"/>
              <a:t>Define what runner to use 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name: Build and deploy an ASP.NET Core app to Azure Web Apps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on: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push: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branches: [ main ]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jobs: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build-and-deploy: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runs-on: ubuntu-latest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12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dirty="0"/>
              <a:t>In your workflow file:</a:t>
            </a:r>
          </a:p>
          <a:p>
            <a:pPr lvl="1"/>
            <a:r>
              <a:rPr lang="en-US" sz="3400" dirty="0"/>
              <a:t>Create the steps to checkout and build/test your project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jobs: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build-and-deploy: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  runs-on: ubuntu-latest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steps: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- name: Checkout code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uses: actions/checkout@v2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- name: Setup .NET Core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uses: actions/setup-dotnet@v1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with: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  dotnet-version: ‘3.1.x’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- name: Install dependencies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run: dotnet restore ./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/GitHubActionsExample.sln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- name: Build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run: dotnet build --configuration Release --no-restore ./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/GitHubActionsExample.sln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- name: Test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run: dotnet test --no-restore --verbosity normal ./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/GitHubActionsExample.sln</a:t>
            </a:r>
          </a:p>
        </p:txBody>
      </p:sp>
    </p:spTree>
    <p:extLst>
      <p:ext uri="{BB962C8B-B14F-4D97-AF65-F5344CB8AC3E}">
        <p14:creationId xmlns:p14="http://schemas.microsoft.com/office/powerpoint/2010/main" val="14275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Build!</a:t>
            </a:r>
          </a:p>
        </p:txBody>
      </p:sp>
    </p:spTree>
    <p:extLst>
      <p:ext uri="{BB962C8B-B14F-4D97-AF65-F5344CB8AC3E}">
        <p14:creationId xmlns:p14="http://schemas.microsoft.com/office/powerpoint/2010/main" val="2724573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workflow file:</a:t>
            </a:r>
          </a:p>
          <a:p>
            <a:pPr lvl="1"/>
            <a:r>
              <a:rPr lang="en-US" dirty="0"/>
              <a:t>Create the steps to publish your project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jobs: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build-and-deploy: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runs-on: ubuntu-latest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steps: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- name: Publish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  run: dotnet publish -c Release -o './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myapp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' ./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src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/GitHubActionsExample.sln</a:t>
            </a:r>
          </a:p>
        </p:txBody>
      </p:sp>
    </p:spTree>
    <p:extLst>
      <p:ext uri="{BB962C8B-B14F-4D97-AF65-F5344CB8AC3E}">
        <p14:creationId xmlns:p14="http://schemas.microsoft.com/office/powerpoint/2010/main" val="2500487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workflow file:</a:t>
            </a:r>
          </a:p>
          <a:p>
            <a:pPr lvl="1"/>
            <a:r>
              <a:rPr lang="en-US" dirty="0"/>
              <a:t>Create the steps to deploy your project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jobs: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build-and-deploy: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runs-on: ubuntu-latest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steps: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- name: Publish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  run: dotnet publish -c Release -o './</a:t>
            </a:r>
            <a:r>
              <a:rPr lang="en-US" sz="1400" dirty="0" err="1">
                <a:highlight>
                  <a:srgbClr val="D9D9D9"/>
                </a:highlight>
                <a:latin typeface="Consolas" panose="020B0609020204030204" pitchFamily="49" charset="0"/>
              </a:rPr>
              <a:t>myapp</a:t>
            </a: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' ./</a:t>
            </a:r>
            <a:r>
              <a:rPr lang="en-US" sz="1400" dirty="0" err="1">
                <a:highlight>
                  <a:srgbClr val="D9D9D9"/>
                </a:highlight>
                <a:latin typeface="Consolas" panose="020B0609020204030204" pitchFamily="49" charset="0"/>
              </a:rPr>
              <a:t>src</a:t>
            </a: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/GitHubActionsExample.sln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- name: Run Azure webapp deploy action using publish profile credentials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  uses: azure/webapps-deploy@v2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  with: 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    app-name: ‘GitHubActions-devup2022'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    publish-profile: ${{ 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secrets.AZURE_WEBAPP_PUBLISH_PROFILE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}}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    package: './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myapp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70178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GitHub repo, add a secret for the publish profile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4A0C54-02DF-4817-8286-24AF6BC45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6" y="2549525"/>
            <a:ext cx="94583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75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Deploy!</a:t>
            </a:r>
          </a:p>
        </p:txBody>
      </p:sp>
    </p:spTree>
    <p:extLst>
      <p:ext uri="{BB962C8B-B14F-4D97-AF65-F5344CB8AC3E}">
        <p14:creationId xmlns:p14="http://schemas.microsoft.com/office/powerpoint/2010/main" val="231031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CFD6DF-B110-4C40-ABAC-50A4B88543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GitHub Actions?</a:t>
            </a:r>
          </a:p>
          <a:p>
            <a:r>
              <a:rPr lang="en-US" dirty="0"/>
              <a:t>How GitHub Actions Work</a:t>
            </a:r>
          </a:p>
          <a:p>
            <a:r>
              <a:rPr lang="en-US" dirty="0"/>
              <a:t>Demo: Creating a simple CI/CD Pipeline</a:t>
            </a:r>
          </a:p>
          <a:p>
            <a:r>
              <a:rPr lang="en-US" dirty="0"/>
              <a:t>Going Beyond a Simple Workflow</a:t>
            </a:r>
          </a:p>
        </p:txBody>
      </p:sp>
    </p:spTree>
    <p:extLst>
      <p:ext uri="{BB962C8B-B14F-4D97-AF65-F5344CB8AC3E}">
        <p14:creationId xmlns:p14="http://schemas.microsoft.com/office/powerpoint/2010/main" val="952017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Going Beyond a Simple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Utilize environment variables for configurable workflows</a:t>
            </a:r>
          </a:p>
          <a:p>
            <a:r>
              <a:rPr lang="en-US" dirty="0"/>
              <a:t>Use build matrixes to test across multiple systems/platforms/languages</a:t>
            </a:r>
          </a:p>
          <a:p>
            <a:r>
              <a:rPr lang="en-US" dirty="0"/>
              <a:t>Create complex workflows that utilize existing workflows and jobs</a:t>
            </a:r>
          </a:p>
        </p:txBody>
      </p:sp>
    </p:spTree>
    <p:extLst>
      <p:ext uri="{BB962C8B-B14F-4D97-AF65-F5344CB8AC3E}">
        <p14:creationId xmlns:p14="http://schemas.microsoft.com/office/powerpoint/2010/main" val="1077899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Going Beyond a Simple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workflow templates</a:t>
            </a:r>
          </a:p>
          <a:p>
            <a:r>
              <a:rPr lang="en-US" dirty="0"/>
              <a:t>Cache dependencies and store artifacts to make your workflow run more efficient</a:t>
            </a:r>
          </a:p>
          <a:p>
            <a:r>
              <a:rPr lang="en-US" dirty="0"/>
              <a:t>Host your own runners</a:t>
            </a:r>
          </a:p>
        </p:txBody>
      </p:sp>
    </p:spTree>
    <p:extLst>
      <p:ext uri="{BB962C8B-B14F-4D97-AF65-F5344CB8AC3E}">
        <p14:creationId xmlns:p14="http://schemas.microsoft.com/office/powerpoint/2010/main" val="4202675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Going Beyond a Simple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your own Actions</a:t>
            </a:r>
          </a:p>
          <a:p>
            <a:pPr lvl="1"/>
            <a:r>
              <a:rPr lang="en-US" dirty="0"/>
              <a:t>Currently supports Docker and JavaScript</a:t>
            </a:r>
          </a:p>
          <a:p>
            <a:pPr lvl="1"/>
            <a:r>
              <a:rPr lang="en-US" dirty="0"/>
              <a:t>Docker containers run on Linux</a:t>
            </a:r>
          </a:p>
          <a:p>
            <a:pPr lvl="1"/>
            <a:r>
              <a:rPr lang="en-US" dirty="0"/>
              <a:t>JavaScript can run on Linux, macOS, and Windows</a:t>
            </a:r>
          </a:p>
        </p:txBody>
      </p:sp>
    </p:spTree>
    <p:extLst>
      <p:ext uri="{BB962C8B-B14F-4D97-AF65-F5344CB8AC3E}">
        <p14:creationId xmlns:p14="http://schemas.microsoft.com/office/powerpoint/2010/main" val="3676870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Additional Information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DC314-B5D9-4C85-B395-6DC1A5752C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to slides and source code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https://github.com/bjablonsky/GitHubActions-devup2022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/>
              <a:t>GitHub Actions Docs</a:t>
            </a:r>
          </a:p>
          <a:p>
            <a:pPr lvl="1"/>
            <a:r>
              <a:rPr lang="en-US" dirty="0">
                <a:hlinkClick r:id="rId4"/>
              </a:rPr>
              <a:t>https://help.github.com/en/actions</a:t>
            </a:r>
            <a:endParaRPr lang="en-US" dirty="0"/>
          </a:p>
          <a:p>
            <a:r>
              <a:rPr lang="en-US" dirty="0"/>
              <a:t>GitHub Actions Learning Lab</a:t>
            </a:r>
          </a:p>
          <a:p>
            <a:pPr lvl="1"/>
            <a:r>
              <a:rPr lang="en-US" dirty="0">
                <a:hlinkClick r:id="rId5"/>
              </a:rPr>
              <a:t>https://github.com/skills/hello-github-actions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5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What are GitHub Actions?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 easy way to automate your software workflows straight from GitHub and your repo</a:t>
            </a:r>
          </a:p>
          <a:p>
            <a:r>
              <a:rPr lang="en-US" dirty="0"/>
              <a:t>Event-driven</a:t>
            </a:r>
          </a:p>
          <a:p>
            <a:r>
              <a:rPr lang="en-US" dirty="0"/>
              <a:t>Can be scheduled or triggered by an event</a:t>
            </a:r>
          </a:p>
          <a:p>
            <a:r>
              <a:rPr lang="en-US" dirty="0"/>
              <a:t>GitHub Actions are workflows that contain one or more jobs</a:t>
            </a:r>
          </a:p>
          <a:p>
            <a:r>
              <a:rPr lang="en-US" dirty="0"/>
              <a:t>Create your own workflows or use and customize community created Actions and workflows</a:t>
            </a:r>
          </a:p>
          <a:p>
            <a:r>
              <a:rPr lang="en-US" dirty="0"/>
              <a:t>Workflows are stored as code in your GitHub repo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5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Another CI/CD Tool?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great for CI/CD, it can do a lot more</a:t>
            </a:r>
          </a:p>
          <a:p>
            <a:r>
              <a:rPr lang="en-US" dirty="0"/>
              <a:t>Supports a variety of workflow events:</a:t>
            </a:r>
          </a:p>
          <a:p>
            <a:pPr lvl="1"/>
            <a:r>
              <a:rPr lang="en-US" dirty="0"/>
              <a:t>Pull request</a:t>
            </a:r>
          </a:p>
          <a:p>
            <a:pPr lvl="1"/>
            <a:r>
              <a:rPr lang="en-US" dirty="0"/>
              <a:t>Push</a:t>
            </a:r>
          </a:p>
          <a:p>
            <a:pPr lvl="1"/>
            <a:r>
              <a:rPr lang="en-US" dirty="0"/>
              <a:t>Create or delete a branch or tag</a:t>
            </a:r>
          </a:p>
          <a:p>
            <a:pPr lvl="1"/>
            <a:r>
              <a:rPr lang="en-US" dirty="0"/>
              <a:t>Deployment</a:t>
            </a:r>
          </a:p>
          <a:p>
            <a:pPr lvl="1"/>
            <a:r>
              <a:rPr lang="en-US" dirty="0"/>
              <a:t>Create or update a Wiki page (Gollum)</a:t>
            </a:r>
          </a:p>
          <a:p>
            <a:pPr lvl="1"/>
            <a:r>
              <a:rPr lang="en-US" dirty="0"/>
              <a:t>Issues</a:t>
            </a:r>
          </a:p>
          <a:p>
            <a:pPr lvl="1"/>
            <a:r>
              <a:rPr lang="en-US" dirty="0"/>
              <a:t>Schedules</a:t>
            </a:r>
          </a:p>
          <a:p>
            <a:pPr lvl="1"/>
            <a:r>
              <a:rPr lang="en-US" dirty="0"/>
              <a:t>And more!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4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I Migrate to GitHub Actions?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don’t need to migrate your existing CI/CD workflow to GitHub Actions</a:t>
            </a:r>
          </a:p>
          <a:p>
            <a:r>
              <a:rPr lang="en-US" dirty="0"/>
              <a:t>You can use GitHub Actions in conjunction with your existing CI/CD and workflow tools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7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GitHub Actions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workflow</a:t>
            </a:r>
          </a:p>
          <a:p>
            <a:r>
              <a:rPr lang="en-US" dirty="0"/>
              <a:t>Execute the Workflow in a Runner based off an event</a:t>
            </a:r>
          </a:p>
        </p:txBody>
      </p:sp>
    </p:spTree>
    <p:extLst>
      <p:ext uri="{BB962C8B-B14F-4D97-AF65-F5344CB8AC3E}">
        <p14:creationId xmlns:p14="http://schemas.microsoft.com/office/powerpoint/2010/main" val="147318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GitHub Actions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Workflows</a:t>
            </a:r>
          </a:p>
          <a:p>
            <a:pPr lvl="1"/>
            <a:r>
              <a:rPr lang="en-US" dirty="0"/>
              <a:t>A configurable automated process set up in your repo</a:t>
            </a:r>
          </a:p>
          <a:p>
            <a:pPr lvl="1"/>
            <a:r>
              <a:rPr lang="en-US" dirty="0"/>
              <a:t>Workflows are made up of one or more jobs</a:t>
            </a:r>
          </a:p>
          <a:p>
            <a:pPr lvl="1"/>
            <a:r>
              <a:rPr lang="en-US" dirty="0"/>
              <a:t>Can be scheduled or activated by an event</a:t>
            </a:r>
          </a:p>
          <a:p>
            <a:pPr lvl="1"/>
            <a:r>
              <a:rPr lang="en-US" dirty="0"/>
              <a:t>YAML file that defines your workflow and lives in the root of your GitHub repo in the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github</a:t>
            </a:r>
            <a:r>
              <a:rPr lang="en-US" dirty="0">
                <a:latin typeface="Consolas" panose="020B0609020204030204" pitchFamily="49" charset="0"/>
              </a:rPr>
              <a:t>/workflows </a:t>
            </a:r>
            <a:r>
              <a:rPr lang="en-US" dirty="0"/>
              <a:t>directory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4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GitHub Actions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Jobs</a:t>
            </a:r>
          </a:p>
          <a:p>
            <a:pPr lvl="1"/>
            <a:r>
              <a:rPr lang="en-US" dirty="0"/>
              <a:t>A set of steps that execute on the same runner</a:t>
            </a:r>
          </a:p>
          <a:p>
            <a:pPr lvl="1"/>
            <a:r>
              <a:rPr lang="en-US" dirty="0"/>
              <a:t>Can define dependency rules for how jobs run in the Workflow</a:t>
            </a:r>
          </a:p>
          <a:p>
            <a:pPr lvl="1"/>
            <a:r>
              <a:rPr lang="en-US" dirty="0"/>
              <a:t>Jobs can run in parallel or sequentially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216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ctr"/>
      <a:lstStyle>
        <a:defPPr algn="l">
          <a:defRPr sz="4400" b="1" dirty="0" smtClean="0"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F0ED03E-47FC-4860-B2C9-DA5C377EAA2D}" vid="{600A14AD-66E6-4CC8-A6FA-E99B17BED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Graphics Sampler</Template>
  <TotalTime>7281</TotalTime>
  <Words>1453</Words>
  <Application>Microsoft Office PowerPoint</Application>
  <PresentationFormat>Widescreen</PresentationFormat>
  <Paragraphs>257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Segoe UI</vt:lpstr>
      <vt:lpstr>Simple</vt:lpstr>
      <vt:lpstr>GitHub Actions: Workflows in Your Repo</vt:lpstr>
      <vt:lpstr>About Me</vt:lpstr>
      <vt:lpstr>Overview</vt:lpstr>
      <vt:lpstr>What are GitHub Actions?</vt:lpstr>
      <vt:lpstr>Just Another CI/CD Tool?</vt:lpstr>
      <vt:lpstr>Should I Migrate to GitHub Actions?</vt:lpstr>
      <vt:lpstr>How GitHub Actions Work</vt:lpstr>
      <vt:lpstr>How GitHub Actions Work</vt:lpstr>
      <vt:lpstr>How GitHub Actions Work</vt:lpstr>
      <vt:lpstr>How GitHub Actions Work</vt:lpstr>
      <vt:lpstr>How GitHub Actions Work</vt:lpstr>
      <vt:lpstr>How GitHub Actions Work</vt:lpstr>
      <vt:lpstr>GitHub Actions Limits</vt:lpstr>
      <vt:lpstr>GitHub Hosted Runner</vt:lpstr>
      <vt:lpstr>GitHub Actions Pricing</vt:lpstr>
      <vt:lpstr>GitHub Actions Pricing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CI/CD Pipeline</vt:lpstr>
      <vt:lpstr>Going Beyond a Simple Workflow</vt:lpstr>
      <vt:lpstr>Going Beyond a Simple Workflow</vt:lpstr>
      <vt:lpstr>Going Beyond a Simple Workflow</vt:lpstr>
      <vt:lpstr>Additional Information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Jablonsky</dc:creator>
  <cp:keywords/>
  <dc:description/>
  <cp:lastModifiedBy>Brian Jablonsky</cp:lastModifiedBy>
  <cp:revision>212</cp:revision>
  <dcterms:created xsi:type="dcterms:W3CDTF">2018-04-19T08:38:52Z</dcterms:created>
  <dcterms:modified xsi:type="dcterms:W3CDTF">2022-06-07T16:25:45Z</dcterms:modified>
  <cp:category/>
</cp:coreProperties>
</file>