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2"/>
  </p:notesMasterIdLst>
  <p:handoutMasterIdLst>
    <p:handoutMasterId r:id="rId33"/>
  </p:handoutMasterIdLst>
  <p:sldIdLst>
    <p:sldId id="355" r:id="rId2"/>
    <p:sldId id="330" r:id="rId3"/>
    <p:sldId id="279" r:id="rId4"/>
    <p:sldId id="336" r:id="rId5"/>
    <p:sldId id="374" r:id="rId6"/>
    <p:sldId id="376" r:id="rId7"/>
    <p:sldId id="375" r:id="rId8"/>
    <p:sldId id="381" r:id="rId9"/>
    <p:sldId id="384" r:id="rId10"/>
    <p:sldId id="379" r:id="rId11"/>
    <p:sldId id="380" r:id="rId12"/>
    <p:sldId id="377" r:id="rId13"/>
    <p:sldId id="382" r:id="rId14"/>
    <p:sldId id="383" r:id="rId15"/>
    <p:sldId id="365" r:id="rId16"/>
    <p:sldId id="378" r:id="rId17"/>
    <p:sldId id="385" r:id="rId18"/>
    <p:sldId id="386" r:id="rId19"/>
    <p:sldId id="389" r:id="rId20"/>
    <p:sldId id="390" r:id="rId21"/>
    <p:sldId id="391" r:id="rId22"/>
    <p:sldId id="387" r:id="rId23"/>
    <p:sldId id="392" r:id="rId24"/>
    <p:sldId id="393" r:id="rId25"/>
    <p:sldId id="395" r:id="rId26"/>
    <p:sldId id="388" r:id="rId27"/>
    <p:sldId id="399" r:id="rId28"/>
    <p:sldId id="398" r:id="rId29"/>
    <p:sldId id="397" r:id="rId30"/>
    <p:sldId id="302" r:id="rId31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</p14:sldIdLst>
        </p14:section>
        <p14:section name="What are GitHub Actions?" id="{3405AB5B-F760-403F-84AB-A1211923FDDA}">
          <p14:sldIdLst>
            <p14:sldId id="336"/>
            <p14:sldId id="374"/>
            <p14:sldId id="376"/>
          </p14:sldIdLst>
        </p14:section>
        <p14:section name="How GitHub Actions Work" id="{160D9FC8-9ECB-4B1E-9851-4A7084EAEA5B}">
          <p14:sldIdLst>
            <p14:sldId id="375"/>
            <p14:sldId id="381"/>
            <p14:sldId id="384"/>
            <p14:sldId id="379"/>
            <p14:sldId id="380"/>
            <p14:sldId id="377"/>
            <p14:sldId id="382"/>
            <p14:sldId id="383"/>
          </p14:sldIdLst>
        </p14:section>
        <p14:section name="Demo" id="{40E51110-AD25-47FB-99BA-D620AB7435DD}">
          <p14:sldIdLst>
            <p14:sldId id="365"/>
            <p14:sldId id="378"/>
            <p14:sldId id="385"/>
            <p14:sldId id="386"/>
            <p14:sldId id="389"/>
            <p14:sldId id="390"/>
            <p14:sldId id="391"/>
            <p14:sldId id="387"/>
            <p14:sldId id="392"/>
            <p14:sldId id="393"/>
            <p14:sldId id="395"/>
            <p14:sldId id="388"/>
          </p14:sldIdLst>
        </p14:section>
        <p14:section name="Going Beyond a Simple Workflow" id="{B5C6AEB3-840B-4DAF-AC5B-410E875F223C}">
          <p14:sldIdLst>
            <p14:sldId id="399"/>
            <p14:sldId id="398"/>
            <p14:sldId id="39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6186" autoAdjust="0"/>
  </p:normalViewPr>
  <p:slideViewPr>
    <p:cSldViewPr snapToGrid="0">
      <p:cViewPr varScale="1">
        <p:scale>
          <a:sx n="160" d="100"/>
          <a:sy n="160" d="100"/>
        </p:scale>
        <p:origin x="15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48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5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6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8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03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49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1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3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4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github.com/b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GithubAction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b.github.com/githubtraining/github-actions:-hello-world" TargetMode="External"/><Relationship Id="rId4" Type="http://schemas.openxmlformats.org/officeDocument/2006/relationships/hyperlink" Target="https://help.github.com/en/ac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/>
              <a:t>GitHub Actions:</a:t>
            </a:r>
            <a:br>
              <a:rPr lang="en-US" dirty="0"/>
            </a:br>
            <a:r>
              <a:rPr lang="en-US" dirty="0"/>
              <a:t>Workflows in Your Repo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pPr lvl="1"/>
            <a:r>
              <a:rPr lang="en-US" dirty="0"/>
              <a:t>A configurable automated process set up in your repo</a:t>
            </a:r>
          </a:p>
          <a:p>
            <a:pPr lvl="1"/>
            <a:r>
              <a:rPr lang="en-US" dirty="0"/>
              <a:t>Workflows are made up of one or more jobs</a:t>
            </a:r>
          </a:p>
          <a:p>
            <a:pPr lvl="1"/>
            <a:r>
              <a:rPr lang="en-US" dirty="0"/>
              <a:t>Can be scheduled or activated by an event</a:t>
            </a:r>
          </a:p>
          <a:p>
            <a:pPr lvl="1"/>
            <a:r>
              <a:rPr lang="en-US" dirty="0"/>
              <a:t>YAML file that defines your workflow and lives in the root of your GitHub repo in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 </a:t>
            </a:r>
            <a:r>
              <a:rPr lang="en-US" dirty="0"/>
              <a:t>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Runners</a:t>
            </a:r>
          </a:p>
          <a:p>
            <a:pPr lvl="1"/>
            <a:r>
              <a:rPr lang="en-US" dirty="0"/>
              <a:t>Any machine with the GitHub Actions runner application installed</a:t>
            </a:r>
          </a:p>
          <a:p>
            <a:pPr lvl="1"/>
            <a:r>
              <a:rPr lang="en-US" dirty="0"/>
              <a:t>Can be hosted by GitHub or host your own</a:t>
            </a:r>
          </a:p>
          <a:p>
            <a:pPr lvl="1"/>
            <a:r>
              <a:rPr lang="en-US" dirty="0"/>
              <a:t>Runners wait for an available job, then executes job’s actions and reports the progress/logs/results back to GitHub</a:t>
            </a:r>
          </a:p>
          <a:p>
            <a:pPr lvl="1"/>
            <a:r>
              <a:rPr lang="en-US" dirty="0"/>
              <a:t>Runners can run one job at a time</a:t>
            </a:r>
          </a:p>
          <a:p>
            <a:pPr lvl="1"/>
            <a:r>
              <a:rPr lang="en-US" dirty="0"/>
              <a:t>GitHub hosted runner:</a:t>
            </a:r>
          </a:p>
          <a:p>
            <a:pPr lvl="2"/>
            <a:r>
              <a:rPr lang="en-US" dirty="0"/>
              <a:t>2-core CPU, 7GB RAM, 14GB SSD</a:t>
            </a:r>
          </a:p>
          <a:p>
            <a:pPr lvl="2"/>
            <a:r>
              <a:rPr lang="en-US" dirty="0"/>
              <a:t>Windows supported versions: Windows Server 2019</a:t>
            </a:r>
          </a:p>
          <a:p>
            <a:pPr lvl="2"/>
            <a:r>
              <a:rPr lang="en-US" dirty="0"/>
              <a:t>Linux supported versions: Ubuntu 20.04, Ubuntu 18.04, Ubuntu 16.04</a:t>
            </a:r>
          </a:p>
          <a:p>
            <a:pPr lvl="2"/>
            <a:r>
              <a:rPr lang="en-US" dirty="0"/>
              <a:t>macOS support versions: macOS Catalina 10.15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9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Job execution time: &lt;6 hours (does not apply to self-hosted runners)</a:t>
            </a:r>
          </a:p>
          <a:p>
            <a:r>
              <a:rPr lang="en-US" dirty="0"/>
              <a:t>Workflow run time: &lt;72 hours</a:t>
            </a:r>
          </a:p>
          <a:p>
            <a:r>
              <a:rPr lang="en-US" dirty="0"/>
              <a:t>Job queue time: &lt;24 hours (does not apply to self-hosted runners)</a:t>
            </a:r>
          </a:p>
          <a:p>
            <a:r>
              <a:rPr lang="en-US" dirty="0"/>
              <a:t>API requests: &lt;1000 requests</a:t>
            </a:r>
          </a:p>
          <a:p>
            <a:r>
              <a:rPr lang="en-US" dirty="0"/>
              <a:t>Concurrent jobs: (does not apply to self-hosted runners)</a:t>
            </a:r>
          </a:p>
          <a:p>
            <a:pPr lvl="1"/>
            <a:r>
              <a:rPr lang="en-US" dirty="0"/>
              <a:t>Free plan: 20 total concurrent jobs, max of 5 macOS jobs</a:t>
            </a:r>
          </a:p>
          <a:p>
            <a:pPr lvl="1"/>
            <a:r>
              <a:rPr lang="en-US" dirty="0"/>
              <a:t>Pro plan: 40 total concurrent jobs, max of 5 macOS jobs</a:t>
            </a:r>
          </a:p>
          <a:p>
            <a:pPr lvl="1"/>
            <a:r>
              <a:rPr lang="en-US" dirty="0"/>
              <a:t>Team plan: 60 total concurrent jobs, max of 5 macOS jobs</a:t>
            </a:r>
          </a:p>
          <a:p>
            <a:pPr lvl="1"/>
            <a:r>
              <a:rPr lang="en-US" dirty="0"/>
              <a:t>Enterprise plan: 180 total concurrent jobs, max of 50 macOS jobs</a:t>
            </a:r>
          </a:p>
          <a:p>
            <a:r>
              <a:rPr lang="en-US" dirty="0"/>
              <a:t>Job matrix: &lt;256 jobs per workflow run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OS runner minute multiplier</a:t>
            </a:r>
          </a:p>
          <a:p>
            <a:pPr lvl="1"/>
            <a:r>
              <a:rPr lang="en-US" dirty="0"/>
              <a:t>Linux: 1</a:t>
            </a:r>
          </a:p>
          <a:p>
            <a:pPr lvl="1"/>
            <a:r>
              <a:rPr lang="en-US" dirty="0"/>
              <a:t>macOS: 10</a:t>
            </a:r>
          </a:p>
          <a:p>
            <a:pPr lvl="1"/>
            <a:r>
              <a:rPr lang="en-US" dirty="0"/>
              <a:t>Windows: 2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2,000 minutes included/per month/per account </a:t>
            </a:r>
          </a:p>
          <a:p>
            <a:pPr lvl="1"/>
            <a:r>
              <a:rPr lang="en-US" dirty="0"/>
              <a:t>Pro: 3,000 minutes included/per month/per account </a:t>
            </a:r>
          </a:p>
          <a:p>
            <a:pPr lvl="1"/>
            <a:r>
              <a:rPr lang="en-US" dirty="0"/>
              <a:t>Team: 3,000 minutes included/per month/per account </a:t>
            </a:r>
          </a:p>
          <a:p>
            <a:pPr lvl="1"/>
            <a:r>
              <a:rPr lang="en-US" dirty="0"/>
              <a:t>Enterprise: 50,000 minutes included/per month/per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$0.008/minute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Actions Pricing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repositories: Free</a:t>
            </a:r>
          </a:p>
          <a:p>
            <a:r>
              <a:rPr lang="en-US" dirty="0"/>
              <a:t>Private repositories:</a:t>
            </a:r>
          </a:p>
          <a:p>
            <a:pPr lvl="1"/>
            <a:r>
              <a:rPr lang="en-US" dirty="0"/>
              <a:t>Free: 500MB included/per account</a:t>
            </a:r>
          </a:p>
          <a:p>
            <a:pPr lvl="1"/>
            <a:r>
              <a:rPr lang="en-US" dirty="0"/>
              <a:t>Pro: 1GB included/per account </a:t>
            </a:r>
          </a:p>
          <a:p>
            <a:pPr lvl="1"/>
            <a:r>
              <a:rPr lang="en-US" dirty="0"/>
              <a:t>Team: 2GB included/per account </a:t>
            </a:r>
          </a:p>
          <a:p>
            <a:pPr lvl="1"/>
            <a:r>
              <a:rPr lang="en-US" dirty="0"/>
              <a:t>Enterprise: 50GB included/per account</a:t>
            </a:r>
          </a:p>
          <a:p>
            <a:r>
              <a:rPr lang="en-US" dirty="0"/>
              <a:t>Charged to account that owns the repo</a:t>
            </a:r>
          </a:p>
          <a:p>
            <a:r>
              <a:rPr lang="en-US" dirty="0"/>
              <a:t>Overage costs: $0.25/GB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4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GitHub Actions is enabled in your repo</a:t>
            </a:r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YAML file 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</a:rPr>
              <a:t>/workflows</a:t>
            </a:r>
            <a:r>
              <a:rPr lang="en-US" dirty="0"/>
              <a:t> in the root of your repo</a:t>
            </a:r>
          </a:p>
          <a:p>
            <a:pPr lvl="1"/>
            <a:r>
              <a:rPr lang="en-US" dirty="0"/>
              <a:t>Name your workflow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name: Build and deploy an ASP.NET Core app to Azure Web Apps</a:t>
            </a:r>
          </a:p>
          <a:p>
            <a:pPr lvl="1"/>
            <a:r>
              <a:rPr lang="en-US" dirty="0"/>
              <a:t>Define an event section so GitHub Actions knows when to fire it off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on: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push: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branches: [ master ]</a:t>
            </a:r>
          </a:p>
        </p:txBody>
      </p:sp>
    </p:spTree>
    <p:extLst>
      <p:ext uri="{BB962C8B-B14F-4D97-AF65-F5344CB8AC3E}">
        <p14:creationId xmlns:p14="http://schemas.microsoft.com/office/powerpoint/2010/main" val="404132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build the project</a:t>
            </a:r>
          </a:p>
          <a:p>
            <a:pPr lvl="1"/>
            <a:r>
              <a:rPr lang="en-US" dirty="0"/>
              <a:t>Create a jobs section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</p:txBody>
      </p:sp>
    </p:spTree>
    <p:extLst>
      <p:ext uri="{BB962C8B-B14F-4D97-AF65-F5344CB8AC3E}">
        <p14:creationId xmlns:p14="http://schemas.microsoft.com/office/powerpoint/2010/main" val="990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build the project</a:t>
            </a:r>
          </a:p>
          <a:p>
            <a:pPr lvl="1"/>
            <a:r>
              <a:rPr lang="en-US" dirty="0"/>
              <a:t>Name the job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</p:txBody>
      </p:sp>
    </p:spTree>
    <p:extLst>
      <p:ext uri="{BB962C8B-B14F-4D97-AF65-F5344CB8AC3E}">
        <p14:creationId xmlns:p14="http://schemas.microsoft.com/office/powerpoint/2010/main" val="42398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https://github.com/bjablonsky</a:t>
            </a:r>
            <a:endParaRPr lang="en-US" dirty="0"/>
          </a:p>
          <a:p>
            <a:r>
              <a:rPr lang="en-US" dirty="0"/>
              <a:t>Microsoft MVP</a:t>
            </a:r>
          </a:p>
          <a:p>
            <a:r>
              <a:rPr lang="en-US" dirty="0"/>
              <a:t>Co-organizer of NYC .NET Dev User Group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10+ years of professional experience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build the project</a:t>
            </a:r>
          </a:p>
          <a:p>
            <a:pPr lvl="1"/>
            <a:r>
              <a:rPr lang="en-US" dirty="0"/>
              <a:t>Define what runner to use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1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In your workflow file, build the project</a:t>
            </a:r>
          </a:p>
          <a:p>
            <a:pPr lvl="1"/>
            <a:r>
              <a:rPr lang="en-US" sz="3400" dirty="0"/>
              <a:t>Create the steps to checkout and build/test your project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Checkout code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uses: actions/checkout@v2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Setup .NET Core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uses: actions/setup-dotnet@v1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with: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  dotnet-version: ‘3.1.x’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Install dependencies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restore ./</a:t>
            </a:r>
            <a:r>
              <a:rPr lang="en-US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Build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build --configuration Release --no-restore ./</a:t>
            </a:r>
            <a:r>
              <a:rPr lang="en-US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- name: Test</a:t>
            </a:r>
          </a:p>
          <a:p>
            <a:pPr marL="914400" lvl="2" indent="0">
              <a:buNone/>
            </a:pP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test --no-restore --verbosity normal ./</a:t>
            </a:r>
            <a:r>
              <a:rPr lang="en-US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1427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Build!</a:t>
            </a:r>
          </a:p>
        </p:txBody>
      </p:sp>
    </p:spTree>
    <p:extLst>
      <p:ext uri="{BB962C8B-B14F-4D97-AF65-F5344CB8AC3E}">
        <p14:creationId xmlns:p14="http://schemas.microsoft.com/office/powerpoint/2010/main" val="272457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publish the project</a:t>
            </a:r>
          </a:p>
          <a:p>
            <a:pPr lvl="1"/>
            <a:r>
              <a:rPr lang="en-US" dirty="0"/>
              <a:t>Create the steps to publish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</p:txBody>
      </p:sp>
    </p:spTree>
    <p:extLst>
      <p:ext uri="{BB962C8B-B14F-4D97-AF65-F5344CB8AC3E}">
        <p14:creationId xmlns:p14="http://schemas.microsoft.com/office/powerpoint/2010/main" val="250048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workflow file, deploy the project to Azure Web Apps</a:t>
            </a:r>
          </a:p>
          <a:p>
            <a:pPr lvl="1"/>
            <a:r>
              <a:rPr lang="en-US" dirty="0"/>
              <a:t>Create the steps to deploy your project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jobs: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build-and-deploy: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runs-on: ubuntu-latest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steps: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Publish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run: dotnet publish -c Release -o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 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src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/GitHubActionsExample.sln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- name: Run Azure webapp deploy action using publish profile credentials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uses: azure/webapps-deploy@v2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with: 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  app-name: '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GithubActionsTest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-NYC'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  publish-profile: ${{ 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secrets.AZURE_WEBAPP_PUBLISH_PROFILE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}}</a:t>
            </a:r>
          </a:p>
          <a:p>
            <a:pPr marL="914400" lvl="2" indent="0">
              <a:buNone/>
            </a:pP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        package: './</a:t>
            </a:r>
            <a:r>
              <a:rPr lang="en-US" sz="1400" dirty="0" err="1">
                <a:highlight>
                  <a:srgbClr val="D9D9D9"/>
                </a:highlight>
                <a:latin typeface="Consolas" panose="020B0609020204030204" pitchFamily="49" charset="0"/>
              </a:rPr>
              <a:t>myapp</a:t>
            </a:r>
            <a:r>
              <a:rPr lang="en-US" sz="1400" dirty="0">
                <a:highlight>
                  <a:srgbClr val="D9D9D9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7017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GitHub repo, add a secret for the publish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A0C54-02DF-4817-8286-24AF6BC4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549525"/>
            <a:ext cx="9458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7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Creating CI/CD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Deploy!</a:t>
            </a:r>
          </a:p>
        </p:txBody>
      </p:sp>
    </p:spTree>
    <p:extLst>
      <p:ext uri="{BB962C8B-B14F-4D97-AF65-F5344CB8AC3E}">
        <p14:creationId xmlns:p14="http://schemas.microsoft.com/office/powerpoint/2010/main" val="231031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environment variables for configurable workflows</a:t>
            </a:r>
          </a:p>
          <a:p>
            <a:r>
              <a:rPr lang="en-US" dirty="0"/>
              <a:t>Use build matrixes to test across multiple systems/platforms/languages</a:t>
            </a:r>
          </a:p>
          <a:p>
            <a:r>
              <a:rPr lang="en-US" dirty="0"/>
              <a:t>Create complex workflows that utilize existing workflows and jobs</a:t>
            </a:r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workflow templates</a:t>
            </a:r>
          </a:p>
          <a:p>
            <a:r>
              <a:rPr lang="en-US" dirty="0"/>
              <a:t>Cache dependencies and store artifacts to make your workflow run more efficient</a:t>
            </a:r>
          </a:p>
          <a:p>
            <a:r>
              <a:rPr lang="en-US" dirty="0"/>
              <a:t>Host your own runners</a:t>
            </a:r>
          </a:p>
        </p:txBody>
      </p:sp>
    </p:spTree>
    <p:extLst>
      <p:ext uri="{BB962C8B-B14F-4D97-AF65-F5344CB8AC3E}">
        <p14:creationId xmlns:p14="http://schemas.microsoft.com/office/powerpoint/2010/main" val="4202675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a Simple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own Actions</a:t>
            </a:r>
          </a:p>
          <a:p>
            <a:pPr lvl="1"/>
            <a:r>
              <a:rPr lang="en-US" dirty="0"/>
              <a:t>Currently supports Docker and JavaScript</a:t>
            </a:r>
          </a:p>
          <a:p>
            <a:pPr lvl="1"/>
            <a:r>
              <a:rPr lang="en-US" dirty="0"/>
              <a:t>Docker containers run on Linux</a:t>
            </a:r>
          </a:p>
          <a:p>
            <a:pPr lvl="1"/>
            <a:r>
              <a:rPr lang="en-US" dirty="0"/>
              <a:t>JavaScript can run on Linux, macOS, and Windows</a:t>
            </a:r>
          </a:p>
        </p:txBody>
      </p:sp>
    </p:spTree>
    <p:extLst>
      <p:ext uri="{BB962C8B-B14F-4D97-AF65-F5344CB8AC3E}">
        <p14:creationId xmlns:p14="http://schemas.microsoft.com/office/powerpoint/2010/main" val="367687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GitHub Actions?</a:t>
            </a:r>
          </a:p>
          <a:p>
            <a:r>
              <a:rPr lang="en-US" dirty="0"/>
              <a:t>How GitHub Actions Work</a:t>
            </a:r>
          </a:p>
          <a:p>
            <a:r>
              <a:rPr lang="en-US" dirty="0"/>
              <a:t>Demo: Creating a simple CI/CD Pipeline</a:t>
            </a:r>
          </a:p>
          <a:p>
            <a:r>
              <a:rPr lang="en-US" dirty="0"/>
              <a:t>Going Beyond a Simple Workflow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hlinkClick r:id="rId3"/>
              </a:rPr>
              <a:t>https://github.com/bjablonsky/GithubActions</a:t>
            </a:r>
            <a:endParaRPr lang="en-US" dirty="0"/>
          </a:p>
          <a:p>
            <a:r>
              <a:rPr lang="en-US" dirty="0"/>
              <a:t>GitHub Actions Docs</a:t>
            </a:r>
          </a:p>
          <a:p>
            <a:pPr lvl="1"/>
            <a:r>
              <a:rPr lang="en-US" dirty="0">
                <a:hlinkClick r:id="rId4"/>
              </a:rPr>
              <a:t>https://help.github.com/en/actions</a:t>
            </a:r>
            <a:endParaRPr lang="en-US" dirty="0"/>
          </a:p>
          <a:p>
            <a:r>
              <a:rPr lang="en-US" dirty="0"/>
              <a:t>GitHub Actions Learning Lab</a:t>
            </a:r>
          </a:p>
          <a:p>
            <a:pPr lvl="1"/>
            <a:r>
              <a:rPr lang="en-US" dirty="0">
                <a:hlinkClick r:id="rId5"/>
              </a:rPr>
              <a:t>https://lab.github.com/githubtraining/github-actions:-hello-world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GitHub Actions?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easy way to automate your software workflows straight from GitHub and your repo</a:t>
            </a:r>
          </a:p>
          <a:p>
            <a:r>
              <a:rPr lang="en-US" dirty="0"/>
              <a:t>Actions are individual tasks that you can combine to create jobs and customize your workflow</a:t>
            </a:r>
          </a:p>
          <a:p>
            <a:r>
              <a:rPr lang="en-US" dirty="0"/>
              <a:t>Create your own Actions or use and customize community created Actions </a:t>
            </a:r>
          </a:p>
          <a:p>
            <a:r>
              <a:rPr lang="en-US" dirty="0"/>
              <a:t>Workflows are code stored in your GitHub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Another CI/CD Tool?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great for CI/CD, it can do a lot more</a:t>
            </a:r>
          </a:p>
          <a:p>
            <a:r>
              <a:rPr lang="en-US" dirty="0"/>
              <a:t>Supports a variety of workflow events:</a:t>
            </a:r>
          </a:p>
          <a:p>
            <a:pPr lvl="1"/>
            <a:r>
              <a:rPr lang="en-US" dirty="0"/>
              <a:t>Push/Pull request/PR comments</a:t>
            </a:r>
          </a:p>
          <a:p>
            <a:pPr lvl="1"/>
            <a:r>
              <a:rPr lang="en-US" dirty="0"/>
              <a:t>Create/delete a branch or tag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Fork</a:t>
            </a:r>
          </a:p>
          <a:p>
            <a:pPr lvl="1"/>
            <a:r>
              <a:rPr lang="en-US" dirty="0"/>
              <a:t>Gollum (creates or updates a Wiki page)</a:t>
            </a:r>
          </a:p>
          <a:p>
            <a:pPr lvl="1"/>
            <a:r>
              <a:rPr lang="en-US" dirty="0"/>
              <a:t>Issues</a:t>
            </a:r>
          </a:p>
          <a:p>
            <a:pPr lvl="1"/>
            <a:r>
              <a:rPr lang="en-US" dirty="0"/>
              <a:t>Releases/Milestones</a:t>
            </a:r>
          </a:p>
          <a:p>
            <a:pPr lvl="1"/>
            <a:r>
              <a:rPr lang="en-US" dirty="0"/>
              <a:t>Schedules</a:t>
            </a:r>
          </a:p>
          <a:p>
            <a:pPr lvl="1"/>
            <a:r>
              <a:rPr lang="en-US" dirty="0"/>
              <a:t>And more!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I Migrate to GitHub Actions?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need to migrate your existing CI/CD workflow to GitHub Actions</a:t>
            </a:r>
          </a:p>
          <a:p>
            <a:r>
              <a:rPr lang="en-US" dirty="0"/>
              <a:t>You can use GitHub Actions in conjunction with your existing CI/CD and workflow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Action(s)</a:t>
            </a:r>
          </a:p>
          <a:p>
            <a:r>
              <a:rPr lang="en-US" dirty="0"/>
              <a:t>Create a Workflow based off Event(s)</a:t>
            </a:r>
          </a:p>
          <a:p>
            <a:pPr lvl="1"/>
            <a:r>
              <a:rPr lang="en-US" dirty="0"/>
              <a:t>Workflows are made up of Job(s)</a:t>
            </a:r>
          </a:p>
          <a:p>
            <a:pPr lvl="1"/>
            <a:r>
              <a:rPr lang="en-US" dirty="0"/>
              <a:t>Jobs are made up of Action(s)</a:t>
            </a:r>
          </a:p>
          <a:p>
            <a:r>
              <a:rPr lang="en-US" dirty="0"/>
              <a:t>Execute the Workflow in Runner(s)</a:t>
            </a:r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Individual tasks that you can combine as steps to create jobs and workflows</a:t>
            </a:r>
          </a:p>
          <a:p>
            <a:pPr lvl="1"/>
            <a:r>
              <a:rPr lang="en-US" dirty="0"/>
              <a:t>Use your own actions or use and customize actions from the community</a:t>
            </a:r>
          </a:p>
          <a:p>
            <a:pPr lvl="1"/>
            <a:r>
              <a:rPr lang="en-US" dirty="0"/>
              <a:t>To use in a workflow, you must include it as step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GitHub Actions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</a:t>
            </a:r>
          </a:p>
          <a:p>
            <a:pPr lvl="1"/>
            <a:r>
              <a:rPr lang="en-US" dirty="0"/>
              <a:t>A set of steps that execute on the same runner</a:t>
            </a:r>
          </a:p>
          <a:p>
            <a:pPr lvl="1"/>
            <a:r>
              <a:rPr lang="en-US" dirty="0"/>
              <a:t>Can define dependency rules for how jobs run in the Workflow</a:t>
            </a:r>
          </a:p>
          <a:p>
            <a:pPr lvl="1"/>
            <a:r>
              <a:rPr lang="en-US" dirty="0"/>
              <a:t>Jobs can run in parallel or sequentially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16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6981</TotalTime>
  <Words>1380</Words>
  <Application>Microsoft Office PowerPoint</Application>
  <PresentationFormat>Widescreen</PresentationFormat>
  <Paragraphs>239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Simple</vt:lpstr>
      <vt:lpstr>GitHub Actions: Workflows in Your Repo</vt:lpstr>
      <vt:lpstr>About Me</vt:lpstr>
      <vt:lpstr>Overview</vt:lpstr>
      <vt:lpstr>What are GitHub Actions?</vt:lpstr>
      <vt:lpstr>Just Another CI/CD Tool?</vt:lpstr>
      <vt:lpstr>Should I Migrate to GitHub Actions?</vt:lpstr>
      <vt:lpstr>How GitHub Actions Work</vt:lpstr>
      <vt:lpstr>How GitHub Actions Work</vt:lpstr>
      <vt:lpstr>How GitHub Actions Work</vt:lpstr>
      <vt:lpstr>How GitHub Actions Work</vt:lpstr>
      <vt:lpstr>How GitHub Actions Work</vt:lpstr>
      <vt:lpstr>GitHub Actions Limits</vt:lpstr>
      <vt:lpstr>GitHub Actions Pricing</vt:lpstr>
      <vt:lpstr>GitHub Actions Pricing</vt:lpstr>
      <vt:lpstr>Demo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a CI/CD Pipeline</vt:lpstr>
      <vt:lpstr>Creating CI/CD Pipeline</vt:lpstr>
      <vt:lpstr>Going Beyond a Simple Workflow</vt:lpstr>
      <vt:lpstr>Going Beyond a Simple Workflow</vt:lpstr>
      <vt:lpstr>Going Beyond a Simple Workflow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194</cp:revision>
  <dcterms:created xsi:type="dcterms:W3CDTF">2018-04-19T08:38:52Z</dcterms:created>
  <dcterms:modified xsi:type="dcterms:W3CDTF">2020-09-23T12:23:01Z</dcterms:modified>
  <cp:category/>
</cp:coreProperties>
</file>