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0"/>
  </p:notesMasterIdLst>
  <p:handoutMasterIdLst>
    <p:handoutMasterId r:id="rId51"/>
  </p:handoutMasterIdLst>
  <p:sldIdLst>
    <p:sldId id="280" r:id="rId2"/>
    <p:sldId id="330" r:id="rId3"/>
    <p:sldId id="279" r:id="rId4"/>
    <p:sldId id="336" r:id="rId5"/>
    <p:sldId id="341" r:id="rId6"/>
    <p:sldId id="294" r:id="rId7"/>
    <p:sldId id="308" r:id="rId8"/>
    <p:sldId id="329" r:id="rId9"/>
    <p:sldId id="342" r:id="rId10"/>
    <p:sldId id="303" r:id="rId11"/>
    <p:sldId id="340" r:id="rId12"/>
    <p:sldId id="346" r:id="rId13"/>
    <p:sldId id="331" r:id="rId14"/>
    <p:sldId id="332" r:id="rId15"/>
    <p:sldId id="333" r:id="rId16"/>
    <p:sldId id="348" r:id="rId17"/>
    <p:sldId id="334" r:id="rId18"/>
    <p:sldId id="347" r:id="rId19"/>
    <p:sldId id="289" r:id="rId20"/>
    <p:sldId id="298" r:id="rId21"/>
    <p:sldId id="299" r:id="rId22"/>
    <p:sldId id="300" r:id="rId23"/>
    <p:sldId id="284" r:id="rId24"/>
    <p:sldId id="285" r:id="rId25"/>
    <p:sldId id="286" r:id="rId26"/>
    <p:sldId id="287" r:id="rId27"/>
    <p:sldId id="288" r:id="rId28"/>
    <p:sldId id="292" r:id="rId29"/>
    <p:sldId id="349" r:id="rId30"/>
    <p:sldId id="345" r:id="rId31"/>
    <p:sldId id="290" r:id="rId32"/>
    <p:sldId id="338" r:id="rId33"/>
    <p:sldId id="305" r:id="rId34"/>
    <p:sldId id="337" r:id="rId35"/>
    <p:sldId id="339" r:id="rId36"/>
    <p:sldId id="309" r:id="rId37"/>
    <p:sldId id="310" r:id="rId38"/>
    <p:sldId id="311" r:id="rId39"/>
    <p:sldId id="344" r:id="rId40"/>
    <p:sldId id="335" r:id="rId41"/>
    <p:sldId id="312" r:id="rId42"/>
    <p:sldId id="351" r:id="rId43"/>
    <p:sldId id="353" r:id="rId44"/>
    <p:sldId id="352" r:id="rId45"/>
    <p:sldId id="354" r:id="rId46"/>
    <p:sldId id="350" r:id="rId47"/>
    <p:sldId id="296" r:id="rId48"/>
    <p:sldId id="302" r:id="rId4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280"/>
            <p14:sldId id="330"/>
            <p14:sldId id="279"/>
          </p14:sldIdLst>
        </p14:section>
        <p14:section name="Getting Started with Blazor" id="{E633FBC4-3214-4812-BE86-1ED4B8A63B5C}">
          <p14:sldIdLst>
            <p14:sldId id="336"/>
            <p14:sldId id="341"/>
            <p14:sldId id="294"/>
            <p14:sldId id="308"/>
            <p14:sldId id="329"/>
            <p14:sldId id="342"/>
            <p14:sldId id="303"/>
            <p14:sldId id="340"/>
          </p14:sldIdLst>
        </p14:section>
        <p14:section name="Blazor Server" id="{A366FF45-D79B-4A0E-B407-8BAD5BD92A5A}">
          <p14:sldIdLst>
            <p14:sldId id="346"/>
            <p14:sldId id="331"/>
            <p14:sldId id="332"/>
            <p14:sldId id="333"/>
            <p14:sldId id="348"/>
            <p14:sldId id="334"/>
          </p14:sldIdLst>
        </p14:section>
        <p14:section name="Blazor WebAssembly" id="{FD69C871-8768-4576-A0A2-3DF0B70151F2}">
          <p14:sldIdLst>
            <p14:sldId id="347"/>
            <p14:sldId id="289"/>
            <p14:sldId id="298"/>
            <p14:sldId id="299"/>
            <p14:sldId id="300"/>
            <p14:sldId id="284"/>
            <p14:sldId id="285"/>
            <p14:sldId id="286"/>
            <p14:sldId id="287"/>
            <p14:sldId id="288"/>
            <p14:sldId id="292"/>
            <p14:sldId id="349"/>
            <p14:sldId id="345"/>
          </p14:sldIdLst>
        </p14:section>
        <p14:section name="Roadmap" id="{E4006223-FB7E-4AB8-A33F-B8F860CB7207}">
          <p14:sldIdLst>
            <p14:sldId id="290"/>
            <p14:sldId id="338"/>
            <p14:sldId id="305"/>
            <p14:sldId id="337"/>
            <p14:sldId id="339"/>
          </p14:sldIdLst>
        </p14:section>
        <p14:section name="FAQ" id="{B914CB3C-5770-4D4F-B009-9679F96AFA99}">
          <p14:sldIdLst>
            <p14:sldId id="309"/>
            <p14:sldId id="310"/>
            <p14:sldId id="311"/>
            <p14:sldId id="344"/>
          </p14:sldIdLst>
        </p14:section>
        <p14:section name="Demos" id="{818242C1-E5FA-4BA0-A2BD-5F055CEF237A}">
          <p14:sldIdLst>
            <p14:sldId id="335"/>
            <p14:sldId id="312"/>
            <p14:sldId id="351"/>
            <p14:sldId id="353"/>
            <p14:sldId id="352"/>
            <p14:sldId id="354"/>
            <p14:sldId id="350"/>
          </p14:sldIdLst>
        </p14:section>
        <p14:section name="Wrap Up" id="{07CACAF8-385A-4235-BB09-B559A7139055}">
          <p14:sldIdLst>
            <p14:sldId id="29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4568"/>
    <a:srgbClr val="00B0F0"/>
    <a:srgbClr val="0074AF"/>
    <a:srgbClr val="D9D9D9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186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0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8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9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BlazorDemo1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2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5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1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4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47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2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6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17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69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BlazorDemo2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6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91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4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7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21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4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8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93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1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50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4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29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7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97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8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2" r:id="rId2"/>
    <p:sldLayoutId id="2147483683" r:id="rId3"/>
    <p:sldLayoutId id="2147483679" r:id="rId4"/>
    <p:sldLayoutId id="2147483677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www.brianjablonsky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lazorelectr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blutte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server-in-net-core-3-0-scenarios-and-performance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NYCCC19-Blazor" TargetMode="External"/><Relationship Id="rId7" Type="http://schemas.openxmlformats.org/officeDocument/2006/relationships/hyperlink" Target="https://aka.ms/blazorelectron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aspnet/blazor-server-in-net-core-3-0-scenarios-and-performance/" TargetMode="External"/><Relationship Id="rId5" Type="http://schemas.openxmlformats.org/officeDocument/2006/relationships/hyperlink" Target="https://github.com/AdrienTorris/awesome-blazor" TargetMode="External"/><Relationship Id="rId4" Type="http://schemas.openxmlformats.org/officeDocument/2006/relationships/hyperlink" Target="http://blazor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-status.mozilla.org/#web-assembl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studio.com/" TargetMode="External"/><Relationship Id="rId4" Type="http://schemas.openxmlformats.org/officeDocument/2006/relationships/hyperlink" Target="https://dotnet.microsoft.com/download/dotnet-core/3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1649E-E633-4538-A579-2DBFFDD56103}"/>
              </a:ext>
            </a:extLst>
          </p:cNvPr>
          <p:cNvSpPr txBox="1"/>
          <p:nvPr/>
        </p:nvSpPr>
        <p:spPr>
          <a:xfrm>
            <a:off x="3090860" y="1212962"/>
            <a:ext cx="6010275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/>
              <a:t>Blazor</a:t>
            </a:r>
            <a:endParaRPr lang="en-US" sz="11500" b="1" dirty="0"/>
          </a:p>
          <a:p>
            <a:pPr algn="ctr"/>
            <a:r>
              <a:rPr lang="en-US" sz="3600" dirty="0"/>
              <a:t>C# in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B9E99-BFEC-4843-A15E-A9373AE84D61}"/>
              </a:ext>
            </a:extLst>
          </p:cNvPr>
          <p:cNvSpPr txBox="1"/>
          <p:nvPr/>
        </p:nvSpPr>
        <p:spPr>
          <a:xfrm>
            <a:off x="4792563" y="5121818"/>
            <a:ext cx="260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Brian Jablonsky</a:t>
            </a:r>
          </a:p>
        </p:txBody>
      </p:sp>
    </p:spTree>
    <p:extLst>
      <p:ext uri="{BB962C8B-B14F-4D97-AF65-F5344CB8AC3E}">
        <p14:creationId xmlns:p14="http://schemas.microsoft.com/office/powerpoint/2010/main" val="64635045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037E-25F4-427C-92FA-A6376F165E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Fundamental building block of web apps</a:t>
            </a:r>
          </a:p>
          <a:p>
            <a:r>
              <a:rPr lang="en-US" dirty="0"/>
              <a:t>Components are self-contained UI </a:t>
            </a:r>
          </a:p>
          <a:p>
            <a:r>
              <a:rPr lang="en-US" dirty="0"/>
              <a:t>Includes HTML and logic to inject data or respond to events</a:t>
            </a:r>
          </a:p>
          <a:p>
            <a:r>
              <a:rPr lang="en-US" dirty="0"/>
              <a:t>They can be nested, reused, and shared between projects</a:t>
            </a:r>
          </a:p>
          <a:p>
            <a:r>
              <a:rPr lang="en-US" dirty="0"/>
              <a:t>Written using C#/Razor and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0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Two Blazor</a:t>
            </a:r>
            <a:r>
              <a:rPr lang="en-US" dirty="0"/>
              <a:t> Hosting Models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Blazor Server</a:t>
            </a:r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8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Hosts </a:t>
            </a:r>
            <a:r>
              <a:rPr lang="en-US" dirty="0" err="1"/>
              <a:t>Blazor</a:t>
            </a:r>
            <a:r>
              <a:rPr lang="en-US" dirty="0"/>
              <a:t> components on the server and handles UI interactions via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Available in .NET Core 3.0</a:t>
            </a:r>
          </a:p>
          <a:p>
            <a:r>
              <a:rPr lang="en-US" dirty="0"/>
              <a:t>Smaller download size</a:t>
            </a:r>
          </a:p>
          <a:p>
            <a:r>
              <a:rPr lang="en-US" dirty="0"/>
              <a:t>Faster load time</a:t>
            </a:r>
          </a:p>
          <a:p>
            <a:r>
              <a:rPr lang="en-US" dirty="0"/>
              <a:t>Runs on full featured .NET runtime (.NET Core)</a:t>
            </a:r>
          </a:p>
          <a:p>
            <a:r>
              <a:rPr lang="en-US" dirty="0"/>
              <a:t>Code never leaves the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1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Server Works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1829B0-D63A-44F7-AEFB-DFB391FA50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Traditional client-side rendering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8BE90-1850-4726-82AD-C1CA0D58E87C}"/>
              </a:ext>
            </a:extLst>
          </p:cNvPr>
          <p:cNvSpPr/>
          <p:nvPr/>
        </p:nvSpPr>
        <p:spPr>
          <a:xfrm>
            <a:off x="4562856" y="2810321"/>
            <a:ext cx="3066288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B9FBA-B0C6-452A-9FB8-F8831517B6AB}"/>
              </a:ext>
            </a:extLst>
          </p:cNvPr>
          <p:cNvSpPr/>
          <p:nvPr/>
        </p:nvSpPr>
        <p:spPr>
          <a:xfrm>
            <a:off x="4843272" y="3594379"/>
            <a:ext cx="2493264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UI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6A518-F492-41D4-884D-35E3ABC0B266}"/>
              </a:ext>
            </a:extLst>
          </p:cNvPr>
          <p:cNvSpPr/>
          <p:nvPr/>
        </p:nvSpPr>
        <p:spPr>
          <a:xfrm>
            <a:off x="5038344" y="4274083"/>
            <a:ext cx="2097024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Server Works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E083-B9EF-4749-8B88-53D37941F6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Traditional server-side rendering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B67A-4FFB-4088-96F6-E9F7F10E4F6D}"/>
              </a:ext>
            </a:extLst>
          </p:cNvPr>
          <p:cNvSpPr/>
          <p:nvPr/>
        </p:nvSpPr>
        <p:spPr>
          <a:xfrm>
            <a:off x="3360848" y="2810321"/>
            <a:ext cx="5711142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F4CA3-0C97-4A8B-A270-ED4390C41F10}"/>
              </a:ext>
            </a:extLst>
          </p:cNvPr>
          <p:cNvSpPr/>
          <p:nvPr/>
        </p:nvSpPr>
        <p:spPr>
          <a:xfrm>
            <a:off x="5992368" y="3594379"/>
            <a:ext cx="2746248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Web 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85E2F-53C3-498B-A60E-A84F07D1B6E5}"/>
              </a:ext>
            </a:extLst>
          </p:cNvPr>
          <p:cNvSpPr/>
          <p:nvPr/>
        </p:nvSpPr>
        <p:spPr>
          <a:xfrm>
            <a:off x="6217919" y="4274083"/>
            <a:ext cx="2310385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Blazor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06FD9-D603-4C2C-A562-B38C9D0A0D88}"/>
              </a:ext>
            </a:extLst>
          </p:cNvPr>
          <p:cNvSpPr/>
          <p:nvPr/>
        </p:nvSpPr>
        <p:spPr>
          <a:xfrm>
            <a:off x="3657051" y="3594379"/>
            <a:ext cx="1110021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UI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4C92262-3BD5-4DF2-B7DE-CF77EA20127E}"/>
              </a:ext>
            </a:extLst>
          </p:cNvPr>
          <p:cNvSpPr/>
          <p:nvPr/>
        </p:nvSpPr>
        <p:spPr>
          <a:xfrm>
            <a:off x="4824709" y="4515268"/>
            <a:ext cx="1110021" cy="191237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Server Works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8078-785A-4D25-BF54-CBBA8EBAEC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Server-side rendering using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DA3A7-5E1F-4458-B30A-5466CC9BC2CE}"/>
              </a:ext>
            </a:extLst>
          </p:cNvPr>
          <p:cNvSpPr/>
          <p:nvPr/>
        </p:nvSpPr>
        <p:spPr>
          <a:xfrm>
            <a:off x="5929292" y="2810321"/>
            <a:ext cx="3386537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dotnet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5F62-546C-4482-A4DD-661B84E92D85}"/>
              </a:ext>
            </a:extLst>
          </p:cNvPr>
          <p:cNvSpPr/>
          <p:nvPr/>
        </p:nvSpPr>
        <p:spPr>
          <a:xfrm>
            <a:off x="6236208" y="3594379"/>
            <a:ext cx="2746248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ASP.NET 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5700E-7761-4615-9F9C-593AA41015FB}"/>
              </a:ext>
            </a:extLst>
          </p:cNvPr>
          <p:cNvSpPr/>
          <p:nvPr/>
        </p:nvSpPr>
        <p:spPr>
          <a:xfrm>
            <a:off x="6461759" y="4274083"/>
            <a:ext cx="2310385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Blazor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97B0D-5A4A-44B8-B0BB-22AA6A5887EA}"/>
              </a:ext>
            </a:extLst>
          </p:cNvPr>
          <p:cNvSpPr/>
          <p:nvPr/>
        </p:nvSpPr>
        <p:spPr>
          <a:xfrm>
            <a:off x="2940487" y="2810321"/>
            <a:ext cx="1452365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450FBB2-1024-4ECF-9378-31CFBA00453C}"/>
              </a:ext>
            </a:extLst>
          </p:cNvPr>
          <p:cNvSpPr/>
          <p:nvPr/>
        </p:nvSpPr>
        <p:spPr>
          <a:xfrm>
            <a:off x="4510233" y="3931186"/>
            <a:ext cx="1306284" cy="679701"/>
          </a:xfrm>
          <a:prstGeom prst="leftRightArrow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01486-7389-4248-87FA-701BD22A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72283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Server Tradeoffs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9966-4129-4105-9763-F1847E4306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  <a:p>
            <a:r>
              <a:rPr lang="en-US" dirty="0"/>
              <a:t>No offline support</a:t>
            </a:r>
          </a:p>
          <a:p>
            <a:r>
              <a:rPr lang="en-US" dirty="0"/>
              <a:t>Consumes more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7F67-C3E7-4276-86B3-9E39FCD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EDD-4E64-4C02-81E4-989E8370D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Hosts </a:t>
            </a:r>
            <a:r>
              <a:rPr lang="en-US" dirty="0" err="1"/>
              <a:t>Blazor</a:t>
            </a:r>
            <a:r>
              <a:rPr lang="en-US" dirty="0"/>
              <a:t> components in the browser using a </a:t>
            </a:r>
            <a:r>
              <a:rPr lang="en-US" dirty="0" err="1"/>
              <a:t>WebAssembly</a:t>
            </a:r>
            <a:r>
              <a:rPr lang="en-US" dirty="0"/>
              <a:t>-based .NET runtime</a:t>
            </a:r>
          </a:p>
          <a:p>
            <a:r>
              <a:rPr lang="en-US" dirty="0"/>
              <a:t>In preview</a:t>
            </a:r>
          </a:p>
          <a:p>
            <a:r>
              <a:rPr lang="en-US" dirty="0"/>
              <a:t>True SPA</a:t>
            </a:r>
          </a:p>
          <a:p>
            <a:r>
              <a:rPr lang="en-US" dirty="0"/>
              <a:t>Utilizes client resources</a:t>
            </a:r>
          </a:p>
          <a:p>
            <a:r>
              <a:rPr lang="en-US" dirty="0"/>
              <a:t>Supports offline, static sites, PWA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9245D-28A0-42D0-BED9-885586451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WebAssembly (</a:t>
            </a:r>
            <a:r>
              <a:rPr lang="en-US" dirty="0" err="1"/>
              <a:t>wasm</a:t>
            </a:r>
            <a:r>
              <a:rPr lang="en-US" dirty="0"/>
              <a:t>) is a binary instruction format for a stack-based virtual machine</a:t>
            </a:r>
          </a:p>
          <a:p>
            <a:r>
              <a:rPr lang="en-US" dirty="0"/>
              <a:t>New type of code that can be run in a browser</a:t>
            </a:r>
          </a:p>
          <a:p>
            <a:r>
              <a:rPr lang="en-US" dirty="0"/>
              <a:t>Developed out of performance problems from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>
                <a:hlinkClick r:id="rId3"/>
              </a:rPr>
              <a:t>@brian_jablonsky</a:t>
            </a:r>
            <a:endParaRPr lang="en-US" dirty="0"/>
          </a:p>
          <a:p>
            <a:r>
              <a:rPr lang="en-US" dirty="0">
                <a:hlinkClick r:id="rId4"/>
              </a:rPr>
              <a:t>https://www.brianjablonsky.com/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  <a:p>
            <a:r>
              <a:rPr lang="en-US" dirty="0"/>
              <a:t>.NET Developer</a:t>
            </a:r>
          </a:p>
          <a:p>
            <a:r>
              <a:rPr lang="en-US" dirty="0"/>
              <a:t>9+ years of professional experience</a:t>
            </a:r>
          </a:p>
          <a:p>
            <a:r>
              <a:rPr lang="en-US" dirty="0"/>
              <a:t>Co-organizer of NYC .NET Dev User Group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A4A0-7517-42CE-A7F6-C920B52AE2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WebAssembly Goals:</a:t>
            </a:r>
          </a:p>
          <a:p>
            <a:pPr lvl="1"/>
            <a:r>
              <a:rPr lang="en-US" dirty="0"/>
              <a:t>Fast, efficient, and portable</a:t>
            </a:r>
          </a:p>
          <a:p>
            <a:pPr lvl="2"/>
            <a:r>
              <a:rPr lang="en-US" dirty="0" err="1"/>
              <a:t>Wasm</a:t>
            </a:r>
            <a:r>
              <a:rPr lang="en-US" dirty="0"/>
              <a:t> code can be executed at near-native speed in the browser</a:t>
            </a:r>
          </a:p>
          <a:p>
            <a:pPr lvl="1"/>
            <a:r>
              <a:rPr lang="en-US" dirty="0"/>
              <a:t>Readable and </a:t>
            </a:r>
            <a:r>
              <a:rPr lang="en-US" dirty="0" err="1"/>
              <a:t>debuggable</a:t>
            </a:r>
            <a:endParaRPr lang="en-US" dirty="0"/>
          </a:p>
          <a:p>
            <a:pPr lvl="2"/>
            <a:r>
              <a:rPr lang="en-US" dirty="0" err="1"/>
              <a:t>Wasm</a:t>
            </a:r>
            <a:r>
              <a:rPr lang="en-US" dirty="0"/>
              <a:t> code is a low-level assembly language but is in a human-readable text format</a:t>
            </a:r>
          </a:p>
          <a:p>
            <a:pPr lvl="1"/>
            <a:r>
              <a:rPr lang="en-US" dirty="0"/>
              <a:t>Secure</a:t>
            </a:r>
          </a:p>
          <a:p>
            <a:pPr lvl="2"/>
            <a:r>
              <a:rPr lang="en-US" dirty="0"/>
              <a:t>Designed to run in a safe, sandboxed execution environment like JavaScript in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1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A920-E031-4B16-8FD2-835EFDF20E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web platform consists of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virtual machine to run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of APIs to control the browser</a:t>
            </a:r>
          </a:p>
          <a:p>
            <a:r>
              <a:rPr lang="en-US" dirty="0"/>
              <a:t>Traditionally, the browser’s VM has only been able to load JavaScript</a:t>
            </a:r>
          </a:p>
          <a:p>
            <a:r>
              <a:rPr lang="en-US" dirty="0"/>
              <a:t>WebAssembly adds an additional VM to run a compact binary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2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AA8D44-927B-4A4E-888B-0F0BFA2FD9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WebAssembly is not meant to replace JavaScript</a:t>
            </a:r>
          </a:p>
          <a:p>
            <a:r>
              <a:rPr lang="en-US" dirty="0"/>
              <a:t>Intended to be a compilation target of source languages</a:t>
            </a:r>
          </a:p>
          <a:p>
            <a:r>
              <a:rPr lang="en-US" dirty="0"/>
              <a:t>WebAssembly can’t directly access the DOM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E0C187-660E-4D41-9BD8-2C468090C8FC}"/>
              </a:ext>
            </a:extLst>
          </p:cNvPr>
          <p:cNvGrpSpPr/>
          <p:nvPr/>
        </p:nvGrpSpPr>
        <p:grpSpPr>
          <a:xfrm>
            <a:off x="1059773" y="4311948"/>
            <a:ext cx="10072451" cy="1495425"/>
            <a:chOff x="990600" y="3952874"/>
            <a:chExt cx="10072451" cy="149542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DCC53D-F939-497D-8ADF-03658A6939A3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4676775"/>
              <a:ext cx="29908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E77663B-C8DD-4046-AC68-32BC8BF13832}"/>
                </a:ext>
              </a:extLst>
            </p:cNvPr>
            <p:cNvSpPr/>
            <p:nvPr/>
          </p:nvSpPr>
          <p:spPr>
            <a:xfrm>
              <a:off x="990600" y="3952874"/>
              <a:ext cx="1985728" cy="1495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C/C++/C# source code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68B131-1268-482E-BF8A-A4FE3D9787CA}"/>
                </a:ext>
              </a:extLst>
            </p:cNvPr>
            <p:cNvSpPr/>
            <p:nvPr/>
          </p:nvSpPr>
          <p:spPr>
            <a:xfrm>
              <a:off x="3729037" y="4387465"/>
              <a:ext cx="1985728" cy="6262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compiler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97D3F9-46A2-43C2-83BD-DBACFBE02D8D}"/>
                </a:ext>
              </a:extLst>
            </p:cNvPr>
            <p:cNvSpPr/>
            <p:nvPr/>
          </p:nvSpPr>
          <p:spPr>
            <a:xfrm>
              <a:off x="64865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module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F8E95E-F42D-4472-9F2D-A668BBEBCDBC}"/>
                </a:ext>
              </a:extLst>
            </p:cNvPr>
            <p:cNvSpPr/>
            <p:nvPr/>
          </p:nvSpPr>
          <p:spPr>
            <a:xfrm>
              <a:off x="90773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683B3D-0DD1-40AB-BCC9-E1F9157BB8D8}"/>
                </a:ext>
              </a:extLst>
            </p:cNvPr>
            <p:cNvSpPr/>
            <p:nvPr/>
          </p:nvSpPr>
          <p:spPr>
            <a:xfrm>
              <a:off x="9298662" y="4566584"/>
              <a:ext cx="1543050" cy="76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“glue” code</a:t>
              </a:r>
            </a:p>
          </p:txBody>
        </p:sp>
        <p:sp>
          <p:nvSpPr>
            <p:cNvPr id="12" name="Plus Sign 11">
              <a:extLst>
                <a:ext uri="{FF2B5EF4-FFF2-40B4-BE49-F238E27FC236}">
                  <a16:creationId xmlns:a16="http://schemas.microsoft.com/office/drawing/2014/main" id="{11DB74F9-645C-409F-B51C-FA9A74E47637}"/>
                </a:ext>
              </a:extLst>
            </p:cNvPr>
            <p:cNvSpPr/>
            <p:nvPr/>
          </p:nvSpPr>
          <p:spPr>
            <a:xfrm>
              <a:off x="8611774" y="4523145"/>
              <a:ext cx="354881" cy="35488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1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13543-798F-45FD-9B87-67B6E03B08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C# and Razor code files are compiled into .NET assemblies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Assemblies and .NET runtime are downloaded on the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Blazor uses JavaScript to bootstrap the .NET runtime (Mono) loading the required assembly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Blazor allows DOM manipulation/browser API calls from the .NET runtime via JavaScript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125409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B471B-C0BA-4E4E-BF3B-ADD571CF8B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C# and Razor code files are compiled into .NET assemblies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A9476-85D3-4F01-9C96-9593E587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8984"/>
            <a:ext cx="5963802" cy="2824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B9CEC-296A-4C20-9404-4347CE96A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37" y="3218983"/>
            <a:ext cx="3990527" cy="28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6EF14A-B51C-43FC-A593-1E51C74505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Assemblies and .NET runtime are downloaded on the browser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0EEA1-E3F5-4C0A-BDE7-8FA6F106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3" y="2449686"/>
            <a:ext cx="5924550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199D2-19B8-41D0-90BE-7BD747A17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3" y="3530772"/>
            <a:ext cx="5810250" cy="167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27090-7BD4-410E-973E-01CCDE69E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8" y="5345283"/>
            <a:ext cx="59150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86840-5C05-40BE-88AA-55D5D9AA79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Blazor uses JavaScript to bootstrap the .NET runtime loading the required assembly references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47296-D556-4A5D-981E-6080E244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99" y="2971418"/>
            <a:ext cx="66294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FCA7D-27BD-4D5D-9FC2-F00ABB486F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Blazor uses JavaScript to bootstrap the .NET runtime loading the required assembly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F7199-C4ED-44A1-B018-FA7C02F8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05" y="2806948"/>
            <a:ext cx="7913388" cy="36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25A6-5DCB-44E9-A267-537E110434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Blazor allows DOM manipulation/browser API calls from the .NET runtime via JavaScript interoperability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1A0B96-654A-4190-BCC7-1AB66F7D5D99}"/>
              </a:ext>
            </a:extLst>
          </p:cNvPr>
          <p:cNvGrpSpPr/>
          <p:nvPr/>
        </p:nvGrpSpPr>
        <p:grpSpPr>
          <a:xfrm>
            <a:off x="1444989" y="3262499"/>
            <a:ext cx="9302020" cy="2918844"/>
            <a:chOff x="810531" y="3069677"/>
            <a:chExt cx="9302020" cy="291884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EA8AA8-C117-47CE-9F80-9CB858BB7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9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07866E-9C40-410A-A2FA-549AE7EDD0E2}"/>
                </a:ext>
              </a:extLst>
            </p:cNvPr>
            <p:cNvSpPr/>
            <p:nvPr/>
          </p:nvSpPr>
          <p:spPr>
            <a:xfrm>
              <a:off x="2488523" y="3069677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8C4BB1-4812-4751-9E11-D3DCB0B4A1B1}"/>
                </a:ext>
              </a:extLst>
            </p:cNvPr>
            <p:cNvSpPr txBox="1"/>
            <p:nvPr/>
          </p:nvSpPr>
          <p:spPr>
            <a:xfrm>
              <a:off x="3993412" y="3157938"/>
              <a:ext cx="1383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 Tree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F0B0AE-AA27-4153-8318-7F2EF16428CC}"/>
                </a:ext>
              </a:extLst>
            </p:cNvPr>
            <p:cNvSpPr/>
            <p:nvPr/>
          </p:nvSpPr>
          <p:spPr>
            <a:xfrm>
              <a:off x="563310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Blazor JavaScript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1A2A63-DB29-4531-96E2-C1FB9EE66F94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3EE839-C903-4E15-BE43-9BEBA613E255}"/>
                </a:ext>
              </a:extLst>
            </p:cNvPr>
            <p:cNvSpPr txBox="1"/>
            <p:nvPr/>
          </p:nvSpPr>
          <p:spPr>
            <a:xfrm>
              <a:off x="7089600" y="317037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A555BD-94C9-4AA7-A036-FF71B7A6716C}"/>
                </a:ext>
              </a:extLst>
            </p:cNvPr>
            <p:cNvSpPr/>
            <p:nvPr/>
          </p:nvSpPr>
          <p:spPr>
            <a:xfrm>
              <a:off x="882098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B35746-BFF4-421C-AA97-5C447E972AF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3736791" y="4009731"/>
              <a:ext cx="2542097" cy="7222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440EB-BADB-4827-9164-25EC9E504D09}"/>
                </a:ext>
              </a:extLst>
            </p:cNvPr>
            <p:cNvSpPr txBox="1"/>
            <p:nvPr/>
          </p:nvSpPr>
          <p:spPr>
            <a:xfrm>
              <a:off x="5090404" y="4282658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Trigger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A801264-28B3-48FF-9677-C9CB789F66E4}"/>
                </a:ext>
              </a:extLst>
            </p:cNvPr>
            <p:cNvSpPr/>
            <p:nvPr/>
          </p:nvSpPr>
          <p:spPr>
            <a:xfrm>
              <a:off x="2488523" y="4282658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1B85BD-90E0-4514-BCCD-656518C333F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736791" y="4752685"/>
              <a:ext cx="1896314" cy="75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6AB46D-C753-4CFF-A303-D8658C7B5175}"/>
                </a:ext>
              </a:extLst>
            </p:cNvPr>
            <p:cNvSpPr txBox="1"/>
            <p:nvPr/>
          </p:nvSpPr>
          <p:spPr>
            <a:xfrm>
              <a:off x="3774570" y="5362348"/>
              <a:ext cx="160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UI Differences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989E93B-540F-4698-A251-9FBBA48DD414}"/>
                </a:ext>
              </a:extLst>
            </p:cNvPr>
            <p:cNvSpPr/>
            <p:nvPr/>
          </p:nvSpPr>
          <p:spPr>
            <a:xfrm>
              <a:off x="563310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Blazor JavaScript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9E23C5-8E91-49D5-82B7-6078398FAF1A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550606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277178-0409-401C-9545-5189A2046C1D}"/>
                </a:ext>
              </a:extLst>
            </p:cNvPr>
            <p:cNvSpPr txBox="1"/>
            <p:nvPr/>
          </p:nvSpPr>
          <p:spPr>
            <a:xfrm>
              <a:off x="7089600" y="514916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DF9D3A9-4DFC-4BE7-8468-0901D2131F3A}"/>
                </a:ext>
              </a:extLst>
            </p:cNvPr>
            <p:cNvSpPr/>
            <p:nvPr/>
          </p:nvSpPr>
          <p:spPr>
            <a:xfrm>
              <a:off x="882098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FA895-0A8C-4503-A9DE-58B9E374740D}"/>
                </a:ext>
              </a:extLst>
            </p:cNvPr>
            <p:cNvSpPr txBox="1"/>
            <p:nvPr/>
          </p:nvSpPr>
          <p:spPr>
            <a:xfrm>
              <a:off x="810531" y="456801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8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01486-7389-4248-87FA-701BD22A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8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Blazor</a:t>
            </a:r>
          </a:p>
          <a:p>
            <a:r>
              <a:rPr lang="en-US" dirty="0"/>
              <a:t>Blazor Server</a:t>
            </a:r>
          </a:p>
          <a:p>
            <a:r>
              <a:rPr lang="en-US" dirty="0"/>
              <a:t>Blazor WebAssembly</a:t>
            </a:r>
          </a:p>
          <a:p>
            <a:r>
              <a:rPr lang="en-US" dirty="0"/>
              <a:t>Code Examples</a:t>
            </a:r>
          </a:p>
          <a:p>
            <a:r>
              <a:rPr lang="en-US" dirty="0"/>
              <a:t>Roadmap</a:t>
            </a:r>
          </a:p>
          <a:p>
            <a:r>
              <a:rPr lang="en-US" dirty="0"/>
              <a:t>FAQ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Tradeoffs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9966-4129-4105-9763-F1847E4306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Larger download size</a:t>
            </a:r>
          </a:p>
          <a:p>
            <a:r>
              <a:rPr lang="en-US" dirty="0"/>
              <a:t>Requires </a:t>
            </a:r>
            <a:r>
              <a:rPr lang="en-US" dirty="0" err="1"/>
              <a:t>WebAssembly</a:t>
            </a:r>
            <a:r>
              <a:rPr lang="en-US" dirty="0"/>
              <a:t> which requires modern browsers</a:t>
            </a:r>
          </a:p>
          <a:p>
            <a:r>
              <a:rPr lang="en-US" dirty="0"/>
              <a:t>Some performance issues with CPU intensive tasks since it uses .NET IL interpreter</a:t>
            </a:r>
          </a:p>
          <a:p>
            <a:r>
              <a:rPr lang="en-US" dirty="0"/>
              <a:t>Still in preview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37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March 2017 – WebAssembly announces 1.0</a:t>
            </a:r>
          </a:p>
          <a:p>
            <a:r>
              <a:rPr lang="en-US" dirty="0"/>
              <a:t>August 2017 – Mono announces prototype WebAssembly</a:t>
            </a:r>
          </a:p>
          <a:p>
            <a:r>
              <a:rPr lang="en-US" dirty="0"/>
              <a:t>February 2018 – Blazor is publicly available</a:t>
            </a:r>
          </a:p>
          <a:p>
            <a:r>
              <a:rPr lang="en-US" dirty="0"/>
              <a:t>March 22, 2018 – Blazor 0.1.0 is released</a:t>
            </a:r>
          </a:p>
          <a:p>
            <a:r>
              <a:rPr lang="en-US" dirty="0"/>
              <a:t>September 23, 2019 – Blazor Server is released with .NET Core 3.0</a:t>
            </a:r>
          </a:p>
        </p:txBody>
      </p:sp>
    </p:spTree>
    <p:extLst>
      <p:ext uri="{BB962C8B-B14F-4D97-AF65-F5344CB8AC3E}">
        <p14:creationId xmlns:p14="http://schemas.microsoft.com/office/powerpoint/2010/main" val="127846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Roadmap - Future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C7199-AE2E-4663-8573-07F5B78261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Blazor WebAssembly</a:t>
            </a:r>
          </a:p>
          <a:p>
            <a:pPr lvl="1"/>
            <a:r>
              <a:rPr lang="en-US" dirty="0"/>
              <a:t>May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65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Roadmap - Future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0BE94-2B1C-45E9-BBEF-F57836482B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Blazor PWA</a:t>
            </a:r>
          </a:p>
          <a:p>
            <a:pPr lvl="1"/>
            <a:r>
              <a:rPr lang="en-US" dirty="0"/>
              <a:t>Build Progressive Web Apps using Blazor WebAssembly</a:t>
            </a:r>
          </a:p>
          <a:p>
            <a:pPr lvl="1"/>
            <a:r>
              <a:rPr lang="en-US" dirty="0"/>
              <a:t>Progressive Web Apps are web apps that uses modern web capabilities to deliver app-like end user experiences</a:t>
            </a:r>
          </a:p>
          <a:p>
            <a:pPr lvl="2"/>
            <a:r>
              <a:rPr lang="en-US" dirty="0"/>
              <a:t>Work offline, receive push notifications, fast and responsive, OS installable, and secure</a:t>
            </a:r>
          </a:p>
          <a:p>
            <a:pPr lvl="1"/>
            <a:r>
              <a:rPr lang="en-US" dirty="0"/>
              <a:t>Targeting preview with .NET 5 (November 2020)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63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Roadmap - Future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C37C-AB78-4551-BB19-60CAEDE727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Blazor Hybrid</a:t>
            </a:r>
          </a:p>
          <a:p>
            <a:pPr lvl="1"/>
            <a:r>
              <a:rPr lang="en-US" dirty="0"/>
              <a:t>Native apps that run natively on the device and have access to all the native capabilities of the device but use web technologies to render UI using Blazor</a:t>
            </a:r>
          </a:p>
          <a:p>
            <a:pPr lvl="1"/>
            <a:r>
              <a:rPr lang="en-US" dirty="0"/>
              <a:t>Native .NET can render to Electron for desktop apps or WebView for mobile apps</a:t>
            </a:r>
          </a:p>
          <a:p>
            <a:pPr lvl="1"/>
            <a:r>
              <a:rPr lang="en-US" dirty="0"/>
              <a:t>Doesn’t use Blazor WebAssembly but rather </a:t>
            </a:r>
          </a:p>
          <a:p>
            <a:pPr lvl="1"/>
            <a:r>
              <a:rPr lang="en-US" dirty="0"/>
              <a:t>Targeting preview with .NET 5 (November 2020)</a:t>
            </a:r>
          </a:p>
          <a:p>
            <a:pPr lvl="1"/>
            <a:r>
              <a:rPr lang="en-US" dirty="0">
                <a:hlinkClick r:id="rId3"/>
              </a:rPr>
              <a:t>https://aka.ms/blazorelectron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77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Roadmap - Future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C37C-AB78-4551-BB19-60CAEDE727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Native</a:t>
            </a:r>
          </a:p>
          <a:p>
            <a:pPr lvl="1"/>
            <a:r>
              <a:rPr lang="en-US" dirty="0" err="1"/>
              <a:t>Blazor’s</a:t>
            </a:r>
            <a:r>
              <a:rPr lang="en-US" dirty="0"/>
              <a:t> rendering layer was built </a:t>
            </a:r>
            <a:br>
              <a:rPr lang="en-US" dirty="0"/>
            </a:br>
            <a:r>
              <a:rPr lang="en-US" dirty="0"/>
              <a:t>with extensibility in mind</a:t>
            </a:r>
          </a:p>
          <a:p>
            <a:pPr lvl="1"/>
            <a:r>
              <a:rPr lang="en-US" dirty="0"/>
              <a:t>Rendering layer could render native </a:t>
            </a:r>
            <a:br>
              <a:rPr lang="en-US" dirty="0"/>
            </a:br>
            <a:r>
              <a:rPr lang="en-US" dirty="0"/>
              <a:t>controls instead of HTML</a:t>
            </a:r>
          </a:p>
          <a:p>
            <a:pPr lvl="1"/>
            <a:r>
              <a:rPr lang="en-US" dirty="0"/>
              <a:t>Currently exploring different options</a:t>
            </a:r>
          </a:p>
          <a:p>
            <a:pPr lvl="1"/>
            <a:r>
              <a:rPr lang="en-US" dirty="0">
                <a:hlinkClick r:id="rId3"/>
              </a:rPr>
              <a:t>http://aka.ms/blutter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C39F-093E-4FEB-91B5-191B87939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337" y="1828799"/>
            <a:ext cx="4462462" cy="26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1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4733-E7A5-4B81-AA6C-6E09D2A2E0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Does Blazor WebAssembly compile my entire .NET assembly into WebAssembly?</a:t>
            </a:r>
          </a:p>
          <a:p>
            <a:pPr lvl="1"/>
            <a:r>
              <a:rPr lang="en-US" dirty="0"/>
              <a:t>No*</a:t>
            </a:r>
          </a:p>
          <a:p>
            <a:pPr lvl="1"/>
            <a:r>
              <a:rPr lang="en-US" dirty="0"/>
              <a:t>Only .NET runtime is compiled into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/>
              <a:t>* There might be support for full static ahead-of-time compilation into WebAssembly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86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752E-35C6-4159-A081-A0C7A13DFC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</p:spPr>
        <p:txBody>
          <a:bodyPr/>
          <a:lstStyle/>
          <a:p>
            <a:r>
              <a:rPr lang="en-US" dirty="0"/>
              <a:t>Won’t the app size huge for the .NET runtime?</a:t>
            </a:r>
          </a:p>
          <a:p>
            <a:pPr lvl="1"/>
            <a:r>
              <a:rPr lang="en-US" dirty="0"/>
              <a:t>Not really</a:t>
            </a:r>
          </a:p>
          <a:p>
            <a:pPr lvl="1"/>
            <a:r>
              <a:rPr lang="en-US" dirty="0" err="1"/>
              <a:t>Mono.wasm</a:t>
            </a:r>
            <a:r>
              <a:rPr lang="en-US" dirty="0"/>
              <a:t> is ~1.8MB (~850KB compressed), mscorlib.dll is ~1.4MB (~600KB compressed)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team is currently working on reducing the size by using custom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4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4F3E-CA0C-4589-8892-9CD7B69FC1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Can I use Blazor without a .NET backend?</a:t>
            </a:r>
          </a:p>
          <a:p>
            <a:pPr lvl="1"/>
            <a:r>
              <a:rPr lang="en-US" dirty="0"/>
              <a:t>Yes,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can be used with any backend (or not!) </a:t>
            </a:r>
          </a:p>
          <a:p>
            <a:pPr lvl="1"/>
            <a:r>
              <a:rPr lang="en-US" dirty="0"/>
              <a:t>And no, </a:t>
            </a:r>
            <a:r>
              <a:rPr lang="en-US" dirty="0" err="1"/>
              <a:t>Blazor</a:t>
            </a:r>
            <a:r>
              <a:rPr lang="en-US" dirty="0"/>
              <a:t> Server requires ASP.NET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35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4F3E-CA0C-4589-8892-9CD7B69FC1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about performance of </a:t>
            </a:r>
            <a:r>
              <a:rPr lang="en-US" dirty="0" err="1"/>
              <a:t>Blazor</a:t>
            </a:r>
            <a:r>
              <a:rPr lang="en-US" dirty="0"/>
              <a:t> Server?</a:t>
            </a:r>
          </a:p>
          <a:p>
            <a:pPr lvl="1"/>
            <a:r>
              <a:rPr lang="en-US" dirty="0"/>
              <a:t>Under load, a VM with 1 vCPU and 3.5GB RAM handled &gt;5,000 concurrent users</a:t>
            </a:r>
          </a:p>
          <a:p>
            <a:pPr lvl="1"/>
            <a:r>
              <a:rPr lang="en-US" dirty="0"/>
              <a:t>Main bottle neck is server’s memory</a:t>
            </a:r>
          </a:p>
          <a:p>
            <a:pPr lvl="1"/>
            <a:r>
              <a:rPr lang="en-US" dirty="0"/>
              <a:t>Use Azure </a:t>
            </a:r>
            <a:r>
              <a:rPr lang="en-US" dirty="0" err="1"/>
              <a:t>SignalR</a:t>
            </a:r>
            <a:r>
              <a:rPr lang="en-US" dirty="0"/>
              <a:t> Service to quickly and easily scale out</a:t>
            </a:r>
          </a:p>
          <a:p>
            <a:pPr lvl="1"/>
            <a:r>
              <a:rPr lang="en-US" dirty="0">
                <a:hlinkClick r:id="rId3"/>
              </a:rPr>
              <a:t>https://devblogs.microsoft.com/aspnet/blazor-server-in-net-core-3-0-scenarios-and-performance/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is Blazor?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.NET web framework that runs in the browser</a:t>
            </a:r>
          </a:p>
          <a:p>
            <a:r>
              <a:rPr lang="en-US" dirty="0"/>
              <a:t>Lets you build interactive web UIs using C# instead of JavaScript</a:t>
            </a:r>
          </a:p>
          <a:p>
            <a:r>
              <a:rPr lang="en-US" dirty="0"/>
              <a:t>Uses C#, Razor, HTML, and CSS to author components</a:t>
            </a:r>
          </a:p>
          <a:p>
            <a:r>
              <a:rPr lang="en-US" dirty="0"/>
              <a:t>Browser + Razor = Blazor</a:t>
            </a:r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EA9CB-66FF-484C-B22E-41999E74F680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/>
              <a:t>Demos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207878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Demo – Components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36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n-US" sz="5400" dirty="0"/>
              <a:t>– Code Behind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81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n-US" sz="5400" dirty="0"/>
              <a:t>– Shared Components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80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n-US" sz="5400" dirty="0"/>
              <a:t>– Routes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91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6D6E-05D2-4016-9708-4819052D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Demo – Two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1416051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n-US" sz="5400" dirty="0"/>
              <a:t>– Authentication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1A2F-5517-4C3A-B208-BBF0D52724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11500" b="1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7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Slides and demos</a:t>
            </a:r>
          </a:p>
          <a:p>
            <a:pPr lvl="1"/>
            <a:r>
              <a:rPr lang="en-US" dirty="0">
                <a:hlinkClick r:id="rId3"/>
              </a:rPr>
              <a:t>https://github.com/bjablonsky/NYCCC19-Blazor</a:t>
            </a:r>
            <a:endParaRPr lang="en-US" dirty="0"/>
          </a:p>
          <a:p>
            <a:r>
              <a:rPr lang="en-US" dirty="0"/>
              <a:t>Blazor.net</a:t>
            </a:r>
          </a:p>
          <a:p>
            <a:pPr lvl="1"/>
            <a:r>
              <a:rPr lang="en-US" dirty="0">
                <a:hlinkClick r:id="rId4"/>
              </a:rPr>
              <a:t>http://blazor.net/</a:t>
            </a:r>
            <a:endParaRPr lang="en-US" dirty="0"/>
          </a:p>
          <a:p>
            <a:r>
              <a:rPr lang="en-US" dirty="0"/>
              <a:t>Awesome Blazor</a:t>
            </a:r>
          </a:p>
          <a:p>
            <a:pPr lvl="1"/>
            <a:r>
              <a:rPr lang="en-US" dirty="0">
                <a:hlinkClick r:id="rId5"/>
              </a:rPr>
              <a:t>https://github.com/AdrienTorris/awesome-blazor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Performance</a:t>
            </a:r>
          </a:p>
          <a:p>
            <a:pPr lvl="1"/>
            <a:r>
              <a:rPr lang="en-US" dirty="0">
                <a:hlinkClick r:id="rId6"/>
              </a:rPr>
              <a:t>https://devblogs.microsoft.com/aspnet/blazor-server-in-net-core-3-0-scenarios-and-performance/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Hybrid</a:t>
            </a:r>
          </a:p>
          <a:p>
            <a:pPr lvl="1"/>
            <a:r>
              <a:rPr lang="en-US" dirty="0">
                <a:hlinkClick r:id="rId7"/>
              </a:rPr>
              <a:t>https://aka.ms/blazorelectron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Why Use Blazor?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development using C# and .NET instead of JavaScript</a:t>
            </a:r>
          </a:p>
          <a:p>
            <a:r>
              <a:rPr lang="en-US" dirty="0"/>
              <a:t>Benefit from .NET advantages:</a:t>
            </a:r>
          </a:p>
          <a:p>
            <a:pPr lvl="1"/>
            <a:r>
              <a:rPr lang="en-US" dirty="0"/>
              <a:t>High performance, scalability, maintainability, cross platform</a:t>
            </a:r>
          </a:p>
          <a:p>
            <a:r>
              <a:rPr lang="en-US" dirty="0"/>
              <a:t>Use Visual Studio</a:t>
            </a:r>
          </a:p>
          <a:p>
            <a:r>
              <a:rPr lang="en-US" dirty="0"/>
              <a:t>Leverage the existing .NET ecosystem of .NET libraries</a:t>
            </a:r>
          </a:p>
          <a:p>
            <a:r>
              <a:rPr lang="en-US" dirty="0"/>
              <a:t>Share app logic across server and client</a:t>
            </a:r>
          </a:p>
          <a:p>
            <a:r>
              <a:rPr lang="en-US" dirty="0"/>
              <a:t>Server-side or client-side UI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6C5D78-9978-45BF-9ADB-46F78084F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WebAssembly compatible browser</a:t>
            </a:r>
          </a:p>
          <a:p>
            <a:pPr lvl="1"/>
            <a:r>
              <a:rPr lang="en-US" dirty="0">
                <a:hlinkClick r:id="rId3"/>
              </a:rPr>
              <a:t>https://platform-status.mozilla.org/#web-assembly</a:t>
            </a:r>
            <a:endParaRPr lang="en-US" dirty="0"/>
          </a:p>
          <a:p>
            <a:r>
              <a:rPr lang="en-US" dirty="0"/>
              <a:t>.NET Core 3.0 SDK</a:t>
            </a:r>
          </a:p>
          <a:p>
            <a:pPr lvl="1"/>
            <a:r>
              <a:rPr lang="en-US" dirty="0">
                <a:hlinkClick r:id="rId4"/>
              </a:rPr>
              <a:t>https://dotnet.microsoft.com/download/dotnet-core/3.0</a:t>
            </a:r>
            <a:endParaRPr lang="en-US" dirty="0"/>
          </a:p>
          <a:p>
            <a:r>
              <a:rPr lang="en-US" dirty="0"/>
              <a:t>Visual Studio 2019 or Visual Studio Code</a:t>
            </a:r>
          </a:p>
          <a:p>
            <a:pPr lvl="1"/>
            <a:r>
              <a:rPr lang="en-US" dirty="0">
                <a:hlinkClick r:id="rId5"/>
              </a:rPr>
              <a:t>https://visualstudio.com/</a:t>
            </a:r>
            <a:endParaRPr lang="en-US" dirty="0"/>
          </a:p>
          <a:p>
            <a:r>
              <a:rPr lang="en-US" dirty="0"/>
              <a:t>Blazor WebAssembly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39A4A-346B-4951-9DCA-826AF3FF1E62}"/>
              </a:ext>
            </a:extLst>
          </p:cNvPr>
          <p:cNvSpPr/>
          <p:nvPr/>
        </p:nvSpPr>
        <p:spPr>
          <a:xfrm>
            <a:off x="1345719" y="5098815"/>
            <a:ext cx="8462515" cy="672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dotnet new -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Microsoft.AspNetCore.Blazor.Templates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::3.0.0-preview9.19465.2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88A51-1402-4D18-A047-73C62429E0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</p:spPr>
        <p:txBody>
          <a:bodyPr/>
          <a:lstStyle/>
          <a:p>
            <a:r>
              <a:rPr lang="en-US" dirty="0"/>
              <a:t>Visual Studio Code/command line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B3FAE-A9FB-412E-98F7-0B296FABFA4B}"/>
              </a:ext>
            </a:extLst>
          </p:cNvPr>
          <p:cNvSpPr txBox="1"/>
          <p:nvPr/>
        </p:nvSpPr>
        <p:spPr>
          <a:xfrm>
            <a:off x="838199" y="2545256"/>
            <a:ext cx="10515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dotnet new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blazorwasm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-o WebApplication1</a:t>
            </a:r>
          </a:p>
          <a:p>
            <a:pPr marL="0" lvl="2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-- or --</a:t>
            </a:r>
          </a:p>
          <a:p>
            <a:pPr marL="0" lvl="2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dotnet new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blazorserver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-o WebApplication2</a:t>
            </a:r>
          </a:p>
          <a:p>
            <a:pPr marL="0" lvl="2"/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lvl="2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dotnet build</a:t>
            </a:r>
          </a:p>
          <a:p>
            <a:pPr marL="0" lvl="2"/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lvl="2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dotnet run</a:t>
            </a:r>
          </a:p>
        </p:txBody>
      </p:sp>
    </p:spTree>
    <p:extLst>
      <p:ext uri="{BB962C8B-B14F-4D97-AF65-F5344CB8AC3E}">
        <p14:creationId xmlns:p14="http://schemas.microsoft.com/office/powerpoint/2010/main" val="24070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F8EC5-DF4C-4949-A475-C0C1440705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32F57-34B7-4A43-B8D1-18E1EE50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004" y="2500600"/>
            <a:ext cx="6059991" cy="4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Does Blazor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</a:t>
            </a:r>
          </a:p>
          <a:p>
            <a:r>
              <a:rPr lang="en-US" dirty="0"/>
              <a:t>A Blazor hosting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74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1280</TotalTime>
  <Words>1303</Words>
  <Application>Microsoft Office PowerPoint</Application>
  <PresentationFormat>Widescreen</PresentationFormat>
  <Paragraphs>277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Segoe UI</vt:lpstr>
      <vt:lpstr>Simple</vt:lpstr>
      <vt:lpstr>PowerPoint Presentation</vt:lpstr>
      <vt:lpstr>About Me</vt:lpstr>
      <vt:lpstr>Overview</vt:lpstr>
      <vt:lpstr>What is Blazor?</vt:lpstr>
      <vt:lpstr>Why Use Blazor?</vt:lpstr>
      <vt:lpstr>Setup</vt:lpstr>
      <vt:lpstr>Setup</vt:lpstr>
      <vt:lpstr>Setup</vt:lpstr>
      <vt:lpstr>How Does Blazor Work?</vt:lpstr>
      <vt:lpstr>Components</vt:lpstr>
      <vt:lpstr>Two Blazor Hosting Models</vt:lpstr>
      <vt:lpstr>Blazor Server</vt:lpstr>
      <vt:lpstr>How Blazor Server Works</vt:lpstr>
      <vt:lpstr>How Blazor Server Works</vt:lpstr>
      <vt:lpstr>How Blazor Server Works</vt:lpstr>
      <vt:lpstr>Demo – Blazor Server</vt:lpstr>
      <vt:lpstr>Blazor Server Tradeoffs</vt:lpstr>
      <vt:lpstr>Blazor WebAssembly</vt:lpstr>
      <vt:lpstr>WebAssembly Crash Course</vt:lpstr>
      <vt:lpstr>WebAssembly Crash Course</vt:lpstr>
      <vt:lpstr>WebAssembly Crash Course</vt:lpstr>
      <vt:lpstr>WebAssembly Crash Course</vt:lpstr>
      <vt:lpstr>How Blazor WebAssembly Works</vt:lpstr>
      <vt:lpstr>How Blazor WebAssembly Works</vt:lpstr>
      <vt:lpstr>How Blazor WebAssembly Works</vt:lpstr>
      <vt:lpstr>How Blazor WebAssembly Works</vt:lpstr>
      <vt:lpstr>How Blazor WebAssembly Works</vt:lpstr>
      <vt:lpstr>How Blazor WebAssembly Works</vt:lpstr>
      <vt:lpstr>Demo – Blazor WebAssembly</vt:lpstr>
      <vt:lpstr>Blazor WebAssembly Tradeoffs</vt:lpstr>
      <vt:lpstr>Roadmap</vt:lpstr>
      <vt:lpstr>Roadmap - Future</vt:lpstr>
      <vt:lpstr>Roadmap - Future</vt:lpstr>
      <vt:lpstr>Roadmap - Future</vt:lpstr>
      <vt:lpstr>Roadmap - Future</vt:lpstr>
      <vt:lpstr>FAQ</vt:lpstr>
      <vt:lpstr>FAQ</vt:lpstr>
      <vt:lpstr>FAQ</vt:lpstr>
      <vt:lpstr>FAQ</vt:lpstr>
      <vt:lpstr>PowerPoint Presentation</vt:lpstr>
      <vt:lpstr>Demo – Components </vt:lpstr>
      <vt:lpstr>Demo – Code Behind</vt:lpstr>
      <vt:lpstr>Demo – Shared Components</vt:lpstr>
      <vt:lpstr>Demo – Routes</vt:lpstr>
      <vt:lpstr>Demo – Two Way Data Binding</vt:lpstr>
      <vt:lpstr>Demo – Authentication</vt:lpstr>
      <vt:lpstr>Questions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Jablonsky</cp:lastModifiedBy>
  <cp:revision>98</cp:revision>
  <dcterms:created xsi:type="dcterms:W3CDTF">2018-04-19T08:38:52Z</dcterms:created>
  <dcterms:modified xsi:type="dcterms:W3CDTF">2019-10-12T12:43:46Z</dcterms:modified>
  <cp:category/>
</cp:coreProperties>
</file>