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83" r:id="rId3"/>
    <p:sldId id="258" r:id="rId4"/>
    <p:sldId id="263" r:id="rId5"/>
    <p:sldId id="261" r:id="rId6"/>
    <p:sldId id="279" r:id="rId7"/>
    <p:sldId id="280" r:id="rId8"/>
    <p:sldId id="287" r:id="rId9"/>
    <p:sldId id="291" r:id="rId10"/>
    <p:sldId id="288" r:id="rId11"/>
    <p:sldId id="289" r:id="rId12"/>
    <p:sldId id="284" r:id="rId13"/>
    <p:sldId id="272" r:id="rId14"/>
    <p:sldId id="281" r:id="rId15"/>
    <p:sldId id="267" r:id="rId16"/>
    <p:sldId id="278" r:id="rId17"/>
    <p:sldId id="268" r:id="rId18"/>
    <p:sldId id="270" r:id="rId19"/>
    <p:sldId id="262" r:id="rId20"/>
    <p:sldId id="260" r:id="rId21"/>
    <p:sldId id="25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CA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112" d="100"/>
          <a:sy n="112" d="100"/>
        </p:scale>
        <p:origin x="120"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4.jpg"/></Relationships>
</file>

<file path=ppt/diagrams/_rels/data2.xml.rels><?xml version="1.0" encoding="UTF-8" standalone="yes"?>
<Relationships xmlns="http://schemas.openxmlformats.org/package/2006/relationships"><Relationship Id="rId1" Type="http://schemas.openxmlformats.org/officeDocument/2006/relationships/image" Target="../media/image5.jp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g"/></Relationships>
</file>

<file path=ppt/diagrams/_rels/drawing2.xml.rels><?xml version="1.0" encoding="UTF-8" standalone="yes"?>
<Relationships xmlns="http://schemas.openxmlformats.org/package/2006/relationships"><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4327BB-2AB4-46C5-9934-D0D287E8B3B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4E73854-9D36-4BA0-9B60-565E903AE6A8}">
      <dgm:prSet phldrT="[Text]"/>
      <dgm:spPr/>
      <dgm:t>
        <a:bodyPr/>
        <a:lstStyle/>
        <a:p>
          <a:r>
            <a:rPr lang="en-US" dirty="0"/>
            <a:t>Brian Jablonsky</a:t>
          </a:r>
        </a:p>
      </dgm:t>
    </dgm:pt>
    <dgm:pt modelId="{EE110AB5-A904-41A1-9180-5927C85E0B49}" type="sibTrans" cxnId="{3AC73C42-1C81-477A-B2DF-9094FFDA9E3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A3ED854D-FA96-4E14-927F-3815F1BDDF59}" type="parTrans" cxnId="{3AC73C42-1C81-477A-B2DF-9094FFDA9E32}">
      <dgm:prSet/>
      <dgm:spPr/>
      <dgm:t>
        <a:bodyPr/>
        <a:lstStyle/>
        <a:p>
          <a:endParaRPr lang="en-US"/>
        </a:p>
      </dgm:t>
    </dgm:pt>
    <dgm:pt modelId="{0AE81959-8B7F-4F7B-8BFB-7F249F077707}" type="pres">
      <dgm:prSet presAssocID="{884327BB-2AB4-46C5-9934-D0D287E8B3B5}" presName="Name0" presStyleCnt="0">
        <dgm:presLayoutVars>
          <dgm:chMax val="7"/>
          <dgm:chPref val="7"/>
          <dgm:dir/>
        </dgm:presLayoutVars>
      </dgm:prSet>
      <dgm:spPr/>
    </dgm:pt>
    <dgm:pt modelId="{9326AD8C-F3AE-45A0-8918-FCE62D715C28}" type="pres">
      <dgm:prSet presAssocID="{884327BB-2AB4-46C5-9934-D0D287E8B3B5}" presName="Name1" presStyleCnt="0"/>
      <dgm:spPr/>
    </dgm:pt>
    <dgm:pt modelId="{A95EAD02-76A7-4BF3-83F4-37E7C9EBA69C}" type="pres">
      <dgm:prSet presAssocID="{EE110AB5-A904-41A1-9180-5927C85E0B49}" presName="picture_1" presStyleCnt="0"/>
      <dgm:spPr/>
    </dgm:pt>
    <dgm:pt modelId="{73190F44-8B1A-4652-8C18-3AEB94900EFD}" type="pres">
      <dgm:prSet presAssocID="{EE110AB5-A904-41A1-9180-5927C85E0B49}" presName="pictureRepeatNode" presStyleLbl="alignImgPlace1" presStyleIdx="0" presStyleCnt="1" custScaleX="143673" custScaleY="143673" custLinFactNeighborX="0" custLinFactNeighborY="-27317"/>
      <dgm:spPr/>
    </dgm:pt>
    <dgm:pt modelId="{FCF2BE95-42E6-472C-99BD-388739765895}" type="pres">
      <dgm:prSet presAssocID="{84E73854-9D36-4BA0-9B60-565E903AE6A8}" presName="text_1" presStyleLbl="node1" presStyleIdx="0" presStyleCnt="0" custScaleX="287807" custLinFactY="67452" custLinFactNeighborX="0" custLinFactNeighborY="100000">
        <dgm:presLayoutVars>
          <dgm:bulletEnabled val="1"/>
        </dgm:presLayoutVars>
      </dgm:prSet>
      <dgm:spPr/>
    </dgm:pt>
  </dgm:ptLst>
  <dgm:cxnLst>
    <dgm:cxn modelId="{3AC73C42-1C81-477A-B2DF-9094FFDA9E32}" srcId="{884327BB-2AB4-46C5-9934-D0D287E8B3B5}" destId="{84E73854-9D36-4BA0-9B60-565E903AE6A8}" srcOrd="0" destOrd="0" parTransId="{A3ED854D-FA96-4E14-927F-3815F1BDDF59}" sibTransId="{EE110AB5-A904-41A1-9180-5927C85E0B49}"/>
    <dgm:cxn modelId="{2D87F74F-24B6-4750-9DF2-718FE4E0087E}" type="presOf" srcId="{EE110AB5-A904-41A1-9180-5927C85E0B49}" destId="{73190F44-8B1A-4652-8C18-3AEB94900EFD}" srcOrd="0" destOrd="0" presId="urn:microsoft.com/office/officeart/2008/layout/CircularPictureCallout"/>
    <dgm:cxn modelId="{5455079E-EFF3-46BE-AC2B-6A3AE094F0F7}" type="presOf" srcId="{884327BB-2AB4-46C5-9934-D0D287E8B3B5}" destId="{0AE81959-8B7F-4F7B-8BFB-7F249F077707}" srcOrd="0" destOrd="0" presId="urn:microsoft.com/office/officeart/2008/layout/CircularPictureCallout"/>
    <dgm:cxn modelId="{BC8C9EEF-9725-4E47-9E1D-0E9057EFD298}" type="presOf" srcId="{84E73854-9D36-4BA0-9B60-565E903AE6A8}" destId="{FCF2BE95-42E6-472C-99BD-388739765895}" srcOrd="0" destOrd="0" presId="urn:microsoft.com/office/officeart/2008/layout/CircularPictureCallout"/>
    <dgm:cxn modelId="{D8A3D680-A76F-430E-933A-17AFE8FB0212}" type="presParOf" srcId="{0AE81959-8B7F-4F7B-8BFB-7F249F077707}" destId="{9326AD8C-F3AE-45A0-8918-FCE62D715C28}" srcOrd="0" destOrd="0" presId="urn:microsoft.com/office/officeart/2008/layout/CircularPictureCallout"/>
    <dgm:cxn modelId="{1D81FF7F-D5B5-4848-BEBD-B9E3DB2E0BF5}" type="presParOf" srcId="{9326AD8C-F3AE-45A0-8918-FCE62D715C28}" destId="{A95EAD02-76A7-4BF3-83F4-37E7C9EBA69C}" srcOrd="0" destOrd="0" presId="urn:microsoft.com/office/officeart/2008/layout/CircularPictureCallout"/>
    <dgm:cxn modelId="{E75993F5-D661-4372-A826-CD73E2D0AC0A}" type="presParOf" srcId="{A95EAD02-76A7-4BF3-83F4-37E7C9EBA69C}" destId="{73190F44-8B1A-4652-8C18-3AEB94900EFD}" srcOrd="0" destOrd="0" presId="urn:microsoft.com/office/officeart/2008/layout/CircularPictureCallout"/>
    <dgm:cxn modelId="{2298CA05-C292-4DA8-B741-CDC632054EE7}" type="presParOf" srcId="{9326AD8C-F3AE-45A0-8918-FCE62D715C28}" destId="{FCF2BE95-42E6-472C-99BD-388739765895}"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4327BB-2AB4-46C5-9934-D0D287E8B3B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4E73854-9D36-4BA0-9B60-565E903AE6A8}">
      <dgm:prSet phldrT="[Text]"/>
      <dgm:spPr/>
      <dgm:t>
        <a:bodyPr/>
        <a:lstStyle/>
        <a:p>
          <a:r>
            <a:rPr lang="en-US" dirty="0"/>
            <a:t>Erik </a:t>
          </a:r>
          <a:r>
            <a:rPr lang="en-US" dirty="0" err="1"/>
            <a:t>Noren</a:t>
          </a:r>
          <a:endParaRPr lang="en-US" dirty="0"/>
        </a:p>
      </dgm:t>
    </dgm:pt>
    <dgm:pt modelId="{EE110AB5-A904-41A1-9180-5927C85E0B49}" type="sibTrans" cxnId="{3AC73C42-1C81-477A-B2DF-9094FFDA9E3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A3ED854D-FA96-4E14-927F-3815F1BDDF59}" type="parTrans" cxnId="{3AC73C42-1C81-477A-B2DF-9094FFDA9E32}">
      <dgm:prSet/>
      <dgm:spPr/>
      <dgm:t>
        <a:bodyPr/>
        <a:lstStyle/>
        <a:p>
          <a:endParaRPr lang="en-US"/>
        </a:p>
      </dgm:t>
    </dgm:pt>
    <dgm:pt modelId="{0AE81959-8B7F-4F7B-8BFB-7F249F077707}" type="pres">
      <dgm:prSet presAssocID="{884327BB-2AB4-46C5-9934-D0D287E8B3B5}" presName="Name0" presStyleCnt="0">
        <dgm:presLayoutVars>
          <dgm:chMax val="7"/>
          <dgm:chPref val="7"/>
          <dgm:dir/>
        </dgm:presLayoutVars>
      </dgm:prSet>
      <dgm:spPr/>
    </dgm:pt>
    <dgm:pt modelId="{9326AD8C-F3AE-45A0-8918-FCE62D715C28}" type="pres">
      <dgm:prSet presAssocID="{884327BB-2AB4-46C5-9934-D0D287E8B3B5}" presName="Name1" presStyleCnt="0"/>
      <dgm:spPr/>
    </dgm:pt>
    <dgm:pt modelId="{A95EAD02-76A7-4BF3-83F4-37E7C9EBA69C}" type="pres">
      <dgm:prSet presAssocID="{EE110AB5-A904-41A1-9180-5927C85E0B49}" presName="picture_1" presStyleCnt="0"/>
      <dgm:spPr/>
    </dgm:pt>
    <dgm:pt modelId="{73190F44-8B1A-4652-8C18-3AEB94900EFD}" type="pres">
      <dgm:prSet presAssocID="{EE110AB5-A904-41A1-9180-5927C85E0B49}" presName="pictureRepeatNode" presStyleLbl="alignImgPlace1" presStyleIdx="0" presStyleCnt="1" custScaleX="143673" custScaleY="143673" custLinFactNeighborX="0" custLinFactNeighborY="-27317"/>
      <dgm:spPr/>
    </dgm:pt>
    <dgm:pt modelId="{FCF2BE95-42E6-472C-99BD-388739765895}" type="pres">
      <dgm:prSet presAssocID="{84E73854-9D36-4BA0-9B60-565E903AE6A8}" presName="text_1" presStyleLbl="node1" presStyleIdx="0" presStyleCnt="0" custScaleX="287807" custLinFactY="67452" custLinFactNeighborX="0" custLinFactNeighborY="100000">
        <dgm:presLayoutVars>
          <dgm:bulletEnabled val="1"/>
        </dgm:presLayoutVars>
      </dgm:prSet>
      <dgm:spPr/>
    </dgm:pt>
  </dgm:ptLst>
  <dgm:cxnLst>
    <dgm:cxn modelId="{3AC73C42-1C81-477A-B2DF-9094FFDA9E32}" srcId="{884327BB-2AB4-46C5-9934-D0D287E8B3B5}" destId="{84E73854-9D36-4BA0-9B60-565E903AE6A8}" srcOrd="0" destOrd="0" parTransId="{A3ED854D-FA96-4E14-927F-3815F1BDDF59}" sibTransId="{EE110AB5-A904-41A1-9180-5927C85E0B49}"/>
    <dgm:cxn modelId="{2D87F74F-24B6-4750-9DF2-718FE4E0087E}" type="presOf" srcId="{EE110AB5-A904-41A1-9180-5927C85E0B49}" destId="{73190F44-8B1A-4652-8C18-3AEB94900EFD}" srcOrd="0" destOrd="0" presId="urn:microsoft.com/office/officeart/2008/layout/CircularPictureCallout"/>
    <dgm:cxn modelId="{5455079E-EFF3-46BE-AC2B-6A3AE094F0F7}" type="presOf" srcId="{884327BB-2AB4-46C5-9934-D0D287E8B3B5}" destId="{0AE81959-8B7F-4F7B-8BFB-7F249F077707}" srcOrd="0" destOrd="0" presId="urn:microsoft.com/office/officeart/2008/layout/CircularPictureCallout"/>
    <dgm:cxn modelId="{BC8C9EEF-9725-4E47-9E1D-0E9057EFD298}" type="presOf" srcId="{84E73854-9D36-4BA0-9B60-565E903AE6A8}" destId="{FCF2BE95-42E6-472C-99BD-388739765895}" srcOrd="0" destOrd="0" presId="urn:microsoft.com/office/officeart/2008/layout/CircularPictureCallout"/>
    <dgm:cxn modelId="{D8A3D680-A76F-430E-933A-17AFE8FB0212}" type="presParOf" srcId="{0AE81959-8B7F-4F7B-8BFB-7F249F077707}" destId="{9326AD8C-F3AE-45A0-8918-FCE62D715C28}" srcOrd="0" destOrd="0" presId="urn:microsoft.com/office/officeart/2008/layout/CircularPictureCallout"/>
    <dgm:cxn modelId="{1D81FF7F-D5B5-4848-BEBD-B9E3DB2E0BF5}" type="presParOf" srcId="{9326AD8C-F3AE-45A0-8918-FCE62D715C28}" destId="{A95EAD02-76A7-4BF3-83F4-37E7C9EBA69C}" srcOrd="0" destOrd="0" presId="urn:microsoft.com/office/officeart/2008/layout/CircularPictureCallout"/>
    <dgm:cxn modelId="{E75993F5-D661-4372-A826-CD73E2D0AC0A}" type="presParOf" srcId="{A95EAD02-76A7-4BF3-83F4-37E7C9EBA69C}" destId="{73190F44-8B1A-4652-8C18-3AEB94900EFD}" srcOrd="0" destOrd="0" presId="urn:microsoft.com/office/officeart/2008/layout/CircularPictureCallout"/>
    <dgm:cxn modelId="{2298CA05-C292-4DA8-B741-CDC632054EE7}" type="presParOf" srcId="{9326AD8C-F3AE-45A0-8918-FCE62D715C28}" destId="{FCF2BE95-42E6-472C-99BD-388739765895}" srcOrd="1"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0F44-8B1A-4652-8C18-3AEB94900EFD}">
      <dsp:nvSpPr>
        <dsp:cNvPr id="0" name=""/>
        <dsp:cNvSpPr/>
      </dsp:nvSpPr>
      <dsp:spPr>
        <a:xfrm>
          <a:off x="366171" y="0"/>
          <a:ext cx="1867982" cy="18679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F2BE95-42E6-472C-99BD-388739765895}">
      <dsp:nvSpPr>
        <dsp:cNvPr id="0" name=""/>
        <dsp:cNvSpPr/>
      </dsp:nvSpPr>
      <dsp:spPr>
        <a:xfrm>
          <a:off x="102735" y="2044638"/>
          <a:ext cx="2394853" cy="4290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289050">
            <a:lnSpc>
              <a:spcPct val="90000"/>
            </a:lnSpc>
            <a:spcBef>
              <a:spcPct val="0"/>
            </a:spcBef>
            <a:spcAft>
              <a:spcPct val="35000"/>
            </a:spcAft>
            <a:buNone/>
          </a:pPr>
          <a:r>
            <a:rPr lang="en-US" sz="2900" kern="1200" dirty="0"/>
            <a:t>Brian Jablonsky</a:t>
          </a:r>
        </a:p>
      </dsp:txBody>
      <dsp:txXfrm>
        <a:off x="102735" y="2044638"/>
        <a:ext cx="2394853" cy="429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0F44-8B1A-4652-8C18-3AEB94900EFD}">
      <dsp:nvSpPr>
        <dsp:cNvPr id="0" name=""/>
        <dsp:cNvSpPr/>
      </dsp:nvSpPr>
      <dsp:spPr>
        <a:xfrm>
          <a:off x="366171" y="0"/>
          <a:ext cx="1867982" cy="18679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F2BE95-42E6-472C-99BD-388739765895}">
      <dsp:nvSpPr>
        <dsp:cNvPr id="0" name=""/>
        <dsp:cNvSpPr/>
      </dsp:nvSpPr>
      <dsp:spPr>
        <a:xfrm>
          <a:off x="102735" y="2044638"/>
          <a:ext cx="2394853" cy="4290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333500">
            <a:lnSpc>
              <a:spcPct val="90000"/>
            </a:lnSpc>
            <a:spcBef>
              <a:spcPct val="0"/>
            </a:spcBef>
            <a:spcAft>
              <a:spcPct val="35000"/>
            </a:spcAft>
            <a:buNone/>
          </a:pPr>
          <a:r>
            <a:rPr lang="en-US" sz="3000" kern="1200" dirty="0"/>
            <a:t>Erik </a:t>
          </a:r>
          <a:r>
            <a:rPr lang="en-US" sz="3000" kern="1200" dirty="0" err="1"/>
            <a:t>Noren</a:t>
          </a:r>
          <a:endParaRPr lang="en-US" sz="3000" kern="1200" dirty="0"/>
        </a:p>
      </dsp:txBody>
      <dsp:txXfrm>
        <a:off x="102735" y="2044638"/>
        <a:ext cx="2394853" cy="429053"/>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9EF93-521A-4C2C-985E-60F50EA50ADB}" type="datetimeFigureOut">
              <a:rPr lang="en-US"/>
              <a:t>9/12/2019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03945-EDAA-40F1-B83F-3C277CDDBF39}" type="slidenum">
              <a:rPr lang="en-US"/>
              <a:t>‹#›</a:t>
            </a:fld>
            <a:endParaRPr lang="en-US"/>
          </a:p>
        </p:txBody>
      </p:sp>
    </p:spTree>
    <p:extLst>
      <p:ext uri="{BB962C8B-B14F-4D97-AF65-F5344CB8AC3E}">
        <p14:creationId xmlns:p14="http://schemas.microsoft.com/office/powerpoint/2010/main" val="3474022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a:t>
            </a:fld>
            <a:endParaRPr lang="en-US"/>
          </a:p>
        </p:txBody>
      </p:sp>
    </p:spTree>
    <p:extLst>
      <p:ext uri="{BB962C8B-B14F-4D97-AF65-F5344CB8AC3E}">
        <p14:creationId xmlns:p14="http://schemas.microsoft.com/office/powerpoint/2010/main" val="2378938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11</a:t>
            </a:fld>
            <a:endParaRPr lang="en-US"/>
          </a:p>
        </p:txBody>
      </p:sp>
    </p:spTree>
    <p:extLst>
      <p:ext uri="{BB962C8B-B14F-4D97-AF65-F5344CB8AC3E}">
        <p14:creationId xmlns:p14="http://schemas.microsoft.com/office/powerpoint/2010/main" val="2570566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12</a:t>
            </a:fld>
            <a:endParaRPr lang="en-US"/>
          </a:p>
        </p:txBody>
      </p:sp>
    </p:spTree>
    <p:extLst>
      <p:ext uri="{BB962C8B-B14F-4D97-AF65-F5344CB8AC3E}">
        <p14:creationId xmlns:p14="http://schemas.microsoft.com/office/powerpoint/2010/main" val="4208816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13</a:t>
            </a:fld>
            <a:endParaRPr lang="en-US"/>
          </a:p>
        </p:txBody>
      </p:sp>
    </p:spTree>
    <p:extLst>
      <p:ext uri="{BB962C8B-B14F-4D97-AF65-F5344CB8AC3E}">
        <p14:creationId xmlns:p14="http://schemas.microsoft.com/office/powerpoint/2010/main" val="119246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14</a:t>
            </a:fld>
            <a:endParaRPr lang="en-US"/>
          </a:p>
        </p:txBody>
      </p:sp>
    </p:spTree>
    <p:extLst>
      <p:ext uri="{BB962C8B-B14F-4D97-AF65-F5344CB8AC3E}">
        <p14:creationId xmlns:p14="http://schemas.microsoft.com/office/powerpoint/2010/main" val="2948484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15</a:t>
            </a:fld>
            <a:endParaRPr lang="en-US"/>
          </a:p>
        </p:txBody>
      </p:sp>
    </p:spTree>
    <p:extLst>
      <p:ext uri="{BB962C8B-B14F-4D97-AF65-F5344CB8AC3E}">
        <p14:creationId xmlns:p14="http://schemas.microsoft.com/office/powerpoint/2010/main" val="842826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16</a:t>
            </a:fld>
            <a:endParaRPr lang="en-US"/>
          </a:p>
        </p:txBody>
      </p:sp>
    </p:spTree>
    <p:extLst>
      <p:ext uri="{BB962C8B-B14F-4D97-AF65-F5344CB8AC3E}">
        <p14:creationId xmlns:p14="http://schemas.microsoft.com/office/powerpoint/2010/main" val="716283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17</a:t>
            </a:fld>
            <a:endParaRPr lang="en-US"/>
          </a:p>
        </p:txBody>
      </p:sp>
    </p:spTree>
    <p:extLst>
      <p:ext uri="{BB962C8B-B14F-4D97-AF65-F5344CB8AC3E}">
        <p14:creationId xmlns:p14="http://schemas.microsoft.com/office/powerpoint/2010/main" val="1473383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18</a:t>
            </a:fld>
            <a:endParaRPr lang="en-US"/>
          </a:p>
        </p:txBody>
      </p:sp>
    </p:spTree>
    <p:extLst>
      <p:ext uri="{BB962C8B-B14F-4D97-AF65-F5344CB8AC3E}">
        <p14:creationId xmlns:p14="http://schemas.microsoft.com/office/powerpoint/2010/main" val="2173316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19</a:t>
            </a:fld>
            <a:endParaRPr lang="en-US"/>
          </a:p>
        </p:txBody>
      </p:sp>
    </p:spTree>
    <p:extLst>
      <p:ext uri="{BB962C8B-B14F-4D97-AF65-F5344CB8AC3E}">
        <p14:creationId xmlns:p14="http://schemas.microsoft.com/office/powerpoint/2010/main" val="295538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3</a:t>
            </a:fld>
            <a:endParaRPr lang="en-US"/>
          </a:p>
        </p:txBody>
      </p:sp>
    </p:spTree>
    <p:extLst>
      <p:ext uri="{BB962C8B-B14F-4D97-AF65-F5344CB8AC3E}">
        <p14:creationId xmlns:p14="http://schemas.microsoft.com/office/powerpoint/2010/main" val="343439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4</a:t>
            </a:fld>
            <a:endParaRPr lang="en-US"/>
          </a:p>
        </p:txBody>
      </p:sp>
    </p:spTree>
    <p:extLst>
      <p:ext uri="{BB962C8B-B14F-4D97-AF65-F5344CB8AC3E}">
        <p14:creationId xmlns:p14="http://schemas.microsoft.com/office/powerpoint/2010/main" val="164918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5</a:t>
            </a:fld>
            <a:endParaRPr lang="en-US"/>
          </a:p>
        </p:txBody>
      </p:sp>
    </p:spTree>
    <p:extLst>
      <p:ext uri="{BB962C8B-B14F-4D97-AF65-F5344CB8AC3E}">
        <p14:creationId xmlns:p14="http://schemas.microsoft.com/office/powerpoint/2010/main" val="1680851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6</a:t>
            </a:fld>
            <a:endParaRPr lang="en-US"/>
          </a:p>
        </p:txBody>
      </p:sp>
    </p:spTree>
    <p:extLst>
      <p:ext uri="{BB962C8B-B14F-4D97-AF65-F5344CB8AC3E}">
        <p14:creationId xmlns:p14="http://schemas.microsoft.com/office/powerpoint/2010/main" val="2367870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7</a:t>
            </a:fld>
            <a:endParaRPr lang="en-US"/>
          </a:p>
        </p:txBody>
      </p:sp>
    </p:spTree>
    <p:extLst>
      <p:ext uri="{BB962C8B-B14F-4D97-AF65-F5344CB8AC3E}">
        <p14:creationId xmlns:p14="http://schemas.microsoft.com/office/powerpoint/2010/main" val="3837838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8</a:t>
            </a:fld>
            <a:endParaRPr lang="en-US"/>
          </a:p>
        </p:txBody>
      </p:sp>
    </p:spTree>
    <p:extLst>
      <p:ext uri="{BB962C8B-B14F-4D97-AF65-F5344CB8AC3E}">
        <p14:creationId xmlns:p14="http://schemas.microsoft.com/office/powerpoint/2010/main" val="1040310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9</a:t>
            </a:fld>
            <a:endParaRPr lang="en-US"/>
          </a:p>
        </p:txBody>
      </p:sp>
    </p:spTree>
    <p:extLst>
      <p:ext uri="{BB962C8B-B14F-4D97-AF65-F5344CB8AC3E}">
        <p14:creationId xmlns:p14="http://schemas.microsoft.com/office/powerpoint/2010/main" val="2857621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10</a:t>
            </a:fld>
            <a:endParaRPr lang="en-US"/>
          </a:p>
        </p:txBody>
      </p:sp>
    </p:spTree>
    <p:extLst>
      <p:ext uri="{BB962C8B-B14F-4D97-AF65-F5344CB8AC3E}">
        <p14:creationId xmlns:p14="http://schemas.microsoft.com/office/powerpoint/2010/main" val="3646902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9/12/2019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9/12/2019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9/12/2019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9/12/2019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9/12/2019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9/12/2019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9/12/2019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bjablonsky/NYCDotNetDevSlides/tree/master/Slides"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codecampnyc.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phillydotnet.org/2019-2.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echbash.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tattoocoder.com/aspnet-slack-sign-up/"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brian@nycdotnetdevs.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twitter.com/NYCDotNetDevs" TargetMode="External"/><Relationship Id="rId4" Type="http://schemas.openxmlformats.org/officeDocument/2006/relationships/hyperlink" Target="mailto:erik@nycdotnetdevs.com"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microsoftreactor.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hyperlink" Target="http://www.postsharp.ne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hyperlink" Target="https://revdebug.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3" Type="http://schemas.openxmlformats.org/officeDocument/2006/relationships/hyperlink" Target="https://www.linkedin.com/in/avi-farah-82bb901/"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NYCDotNetDevs" TargetMode="External"/><Relationship Id="rId7" Type="http://schemas.openxmlformats.org/officeDocument/2006/relationships/hyperlink" Target="https://bit.ly/2kItiHJ"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bit.ly/2lRufh3" TargetMode="External"/><Relationship Id="rId5" Type="http://schemas.openxmlformats.org/officeDocument/2006/relationships/hyperlink" Target="https://bit.ly/2kdAyv4" TargetMode="External"/><Relationship Id="rId4" Type="http://schemas.openxmlformats.org/officeDocument/2006/relationships/hyperlink" Target="https://bit.ly/2m7QcIV"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meetup.com/NYPluralsightStud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meetup.com/NycPowershellMeetup/" TargetMode="External"/><Relationship Id="rId5" Type="http://schemas.openxmlformats.org/officeDocument/2006/relationships/hyperlink" Target="https://www.meetup.com/nyaltnet/" TargetMode="External"/><Relationship Id="rId4" Type="http://schemas.openxmlformats.org/officeDocument/2006/relationships/hyperlink" Target="https://www.meetup.com/nycmobilede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erik@nycdotnetdevs.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twitter.com/NYCDotNetDevs" TargetMode="External"/><Relationship Id="rId4" Type="http://schemas.openxmlformats.org/officeDocument/2006/relationships/hyperlink" Target="mailto:brian@nycdotnetdevs.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dotnetconf.ne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eetup.com/NYC-NET-Developers/events/26132582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pic>
        <p:nvPicPr>
          <p:cNvPr id="4" name="Picture 3" descr="nycdotnet.png"/>
          <p:cNvPicPr>
            <a:picLocks noChangeAspect="1"/>
          </p:cNvPicPr>
          <p:nvPr/>
        </p:nvPicPr>
        <p:blipFill>
          <a:blip r:embed="rId4"/>
          <a:stretch>
            <a:fillRect/>
          </a:stretch>
        </p:blipFill>
        <p:spPr>
          <a:xfrm>
            <a:off x="4724400" y="2131384"/>
            <a:ext cx="2743200" cy="2595232"/>
          </a:xfrm>
          <a:prstGeom prst="rect">
            <a:avLst/>
          </a:prstGeom>
        </p:spPr>
      </p:pic>
      <p:sp>
        <p:nvSpPr>
          <p:cNvPr id="2" name="TextBox 1">
            <a:extLst>
              <a:ext uri="{FF2B5EF4-FFF2-40B4-BE49-F238E27FC236}">
                <a16:creationId xmlns:a16="http://schemas.microsoft.com/office/drawing/2014/main" id="{017312EF-8656-4B52-8114-750751DA6FC9}"/>
              </a:ext>
            </a:extLst>
          </p:cNvPr>
          <p:cNvSpPr txBox="1"/>
          <p:nvPr/>
        </p:nvSpPr>
        <p:spPr>
          <a:xfrm>
            <a:off x="20638" y="5250479"/>
            <a:ext cx="12152312" cy="10772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t>           </a:t>
            </a:r>
          </a:p>
          <a:p>
            <a:pPr algn="ctr"/>
            <a:endParaRPr lang="en-US" sz="3200" dirty="0">
              <a:latin typeface="Corbel"/>
              <a:cs typeface="Courier New"/>
            </a:endParaRPr>
          </a:p>
        </p:txBody>
      </p:sp>
      <p:sp>
        <p:nvSpPr>
          <p:cNvPr id="5" name="Rectangle 4">
            <a:extLst>
              <a:ext uri="{FF2B5EF4-FFF2-40B4-BE49-F238E27FC236}">
                <a16:creationId xmlns:a16="http://schemas.microsoft.com/office/drawing/2014/main" id="{5A12F5F1-8041-4B56-93AD-75D23C979F37}"/>
              </a:ext>
            </a:extLst>
          </p:cNvPr>
          <p:cNvSpPr/>
          <p:nvPr/>
        </p:nvSpPr>
        <p:spPr>
          <a:xfrm>
            <a:off x="0" y="5250479"/>
            <a:ext cx="12192000" cy="160752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Download the slides at: </a:t>
            </a:r>
            <a:r>
              <a:rPr lang="en-US" sz="2800" dirty="0">
                <a:hlinkClick r:id="rId5"/>
              </a:rPr>
              <a:t>https://github.com/bjablonsky/NYCDotNetDevSlides/tree/master/Slides</a:t>
            </a:r>
            <a:endParaRPr lang="en-US" sz="2800" dirty="0"/>
          </a:p>
        </p:txBody>
      </p:sp>
    </p:spTree>
    <p:extLst>
      <p:ext uri="{BB962C8B-B14F-4D97-AF65-F5344CB8AC3E}">
        <p14:creationId xmlns:p14="http://schemas.microsoft.com/office/powerpoint/2010/main" val="55486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Camp NYC 2019</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$15 (covers breakfast, lunch, and snacks)</a:t>
            </a:r>
          </a:p>
          <a:p>
            <a:r>
              <a:rPr lang="en-US" dirty="0">
                <a:solidFill>
                  <a:srgbClr val="FFFFFF"/>
                </a:solidFill>
              </a:rPr>
              <a:t>Saturday, October 12</a:t>
            </a:r>
            <a:r>
              <a:rPr lang="en-US" baseline="30000" dirty="0">
                <a:solidFill>
                  <a:srgbClr val="FFFFFF"/>
                </a:solidFill>
              </a:rPr>
              <a:t>th</a:t>
            </a:r>
            <a:r>
              <a:rPr lang="en-US" dirty="0">
                <a:solidFill>
                  <a:srgbClr val="FFFFFF"/>
                </a:solidFill>
              </a:rPr>
              <a:t> </a:t>
            </a:r>
          </a:p>
          <a:p>
            <a:r>
              <a:rPr lang="en-US" dirty="0">
                <a:solidFill>
                  <a:schemeClr val="tx1"/>
                </a:solidFill>
                <a:latin typeface="corbel"/>
              </a:rPr>
              <a:t>Microsoft Offices – 11 Times Square</a:t>
            </a:r>
          </a:p>
          <a:p>
            <a:r>
              <a:rPr lang="en-US" dirty="0">
                <a:solidFill>
                  <a:schemeClr val="tx1"/>
                </a:solidFill>
                <a:latin typeface="corbel"/>
              </a:rPr>
              <a:t>New York City, NY</a:t>
            </a:r>
          </a:p>
          <a:p>
            <a:r>
              <a:rPr lang="en-US" dirty="0">
                <a:hlinkClick r:id="rId3"/>
              </a:rPr>
              <a:t>https://codecampnyc.org/</a:t>
            </a:r>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977932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Philly.NET Code Camp 2019</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Save the date!</a:t>
            </a:r>
          </a:p>
          <a:p>
            <a:r>
              <a:rPr lang="en-US" dirty="0">
                <a:solidFill>
                  <a:srgbClr val="FFFFFF"/>
                </a:solidFill>
              </a:rPr>
              <a:t>CFS until October 5</a:t>
            </a:r>
            <a:r>
              <a:rPr lang="en-US" baseline="30000" dirty="0">
                <a:solidFill>
                  <a:srgbClr val="FFFFFF"/>
                </a:solidFill>
              </a:rPr>
              <a:t>th</a:t>
            </a:r>
            <a:r>
              <a:rPr lang="en-US" dirty="0">
                <a:solidFill>
                  <a:srgbClr val="FFFFFF"/>
                </a:solidFill>
              </a:rPr>
              <a:t> </a:t>
            </a:r>
          </a:p>
          <a:p>
            <a:r>
              <a:rPr lang="en-US" dirty="0">
                <a:solidFill>
                  <a:srgbClr val="FFFFFF"/>
                </a:solidFill>
              </a:rPr>
              <a:t>Friday, October 18</a:t>
            </a:r>
            <a:r>
              <a:rPr lang="en-US" baseline="30000" dirty="0">
                <a:solidFill>
                  <a:srgbClr val="FFFFFF"/>
                </a:solidFill>
              </a:rPr>
              <a:t>th</a:t>
            </a:r>
            <a:r>
              <a:rPr lang="en-US" dirty="0">
                <a:solidFill>
                  <a:srgbClr val="FFFFFF"/>
                </a:solidFill>
              </a:rPr>
              <a:t> - Saturday, October 19</a:t>
            </a:r>
            <a:r>
              <a:rPr lang="en-US" baseline="30000" dirty="0">
                <a:solidFill>
                  <a:srgbClr val="FFFFFF"/>
                </a:solidFill>
              </a:rPr>
              <a:t>th</a:t>
            </a:r>
            <a:r>
              <a:rPr lang="en-US" dirty="0">
                <a:solidFill>
                  <a:srgbClr val="FFFFFF"/>
                </a:solidFill>
              </a:rPr>
              <a:t> </a:t>
            </a:r>
          </a:p>
          <a:p>
            <a:r>
              <a:rPr lang="en-US" dirty="0">
                <a:solidFill>
                  <a:schemeClr val="tx1"/>
                </a:solidFill>
                <a:latin typeface="corbel"/>
              </a:rPr>
              <a:t>Microsoft MTC</a:t>
            </a:r>
          </a:p>
          <a:p>
            <a:r>
              <a:rPr lang="en-US" dirty="0" err="1">
                <a:solidFill>
                  <a:schemeClr val="tx1"/>
                </a:solidFill>
                <a:latin typeface="corbel"/>
              </a:rPr>
              <a:t>Mavern</a:t>
            </a:r>
            <a:r>
              <a:rPr lang="en-US" dirty="0">
                <a:solidFill>
                  <a:schemeClr val="tx1"/>
                </a:solidFill>
                <a:latin typeface="corbel"/>
              </a:rPr>
              <a:t>, PA</a:t>
            </a:r>
          </a:p>
          <a:p>
            <a:r>
              <a:rPr lang="en-US" dirty="0">
                <a:hlinkClick r:id="rId3"/>
              </a:rPr>
              <a:t>http://phillydotnet.org/2019-2.html</a:t>
            </a:r>
            <a:endParaRPr lang="en-US" dirty="0">
              <a:solidFill>
                <a:srgbClr val="FFFFFF"/>
              </a:solidFill>
              <a:latin typeface="Corbel"/>
            </a:endParaRPr>
          </a:p>
        </p:txBody>
      </p:sp>
    </p:spTree>
    <p:extLst>
      <p:ext uri="{BB962C8B-B14F-4D97-AF65-F5344CB8AC3E}">
        <p14:creationId xmlns:p14="http://schemas.microsoft.com/office/powerpoint/2010/main" val="3938719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TechBash</a:t>
            </a:r>
            <a:r>
              <a:rPr lang="en-US" dirty="0"/>
              <a:t> 2019</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Save the date!</a:t>
            </a:r>
          </a:p>
          <a:p>
            <a:r>
              <a:rPr lang="en-US" dirty="0">
                <a:solidFill>
                  <a:srgbClr val="FFFFFF"/>
                </a:solidFill>
              </a:rPr>
              <a:t>November 12</a:t>
            </a:r>
            <a:r>
              <a:rPr lang="en-US" baseline="30000" dirty="0">
                <a:solidFill>
                  <a:srgbClr val="FFFFFF"/>
                </a:solidFill>
              </a:rPr>
              <a:t>th</a:t>
            </a:r>
            <a:r>
              <a:rPr lang="en-US" dirty="0">
                <a:solidFill>
                  <a:srgbClr val="FFFFFF"/>
                </a:solidFill>
              </a:rPr>
              <a:t> – 15</a:t>
            </a:r>
            <a:r>
              <a:rPr lang="en-US" baseline="30000" dirty="0">
                <a:solidFill>
                  <a:srgbClr val="FFFFFF"/>
                </a:solidFill>
              </a:rPr>
              <a:t>th</a:t>
            </a:r>
          </a:p>
          <a:p>
            <a:r>
              <a:rPr lang="en-US" dirty="0">
                <a:solidFill>
                  <a:srgbClr val="FFFFFF"/>
                </a:solidFill>
              </a:rPr>
              <a:t>Kalahari Resorts</a:t>
            </a:r>
          </a:p>
          <a:p>
            <a:r>
              <a:rPr lang="en-US" dirty="0">
                <a:solidFill>
                  <a:srgbClr val="FFFFFF"/>
                </a:solidFill>
              </a:rPr>
              <a:t>Pocono Manor, Pennsylvania</a:t>
            </a:r>
          </a:p>
          <a:p>
            <a:r>
              <a:rPr lang="en-US" dirty="0">
                <a:solidFill>
                  <a:srgbClr val="FFFFFF"/>
                </a:solidFill>
                <a:latin typeface="corbel"/>
                <a:hlinkClick r:id="rId3"/>
              </a:rPr>
              <a:t>https://techbash.com/</a:t>
            </a:r>
            <a:endParaRPr lang="en-US" dirty="0">
              <a:solidFill>
                <a:srgbClr val="FFFFFF"/>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406666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Join us on Slack!</a:t>
            </a:r>
          </a:p>
          <a:p>
            <a:pPr lvl="1"/>
            <a:endParaRPr lang="en-US" dirty="0">
              <a:solidFill>
                <a:srgbClr val="FFFFFF"/>
              </a:solidFill>
            </a:endParaRPr>
          </a:p>
          <a:p>
            <a:r>
              <a:rPr lang="en-US" dirty="0">
                <a:solidFill>
                  <a:srgbClr val="FFFFFF"/>
                </a:solidFill>
              </a:rPr>
              <a:t>Join the .NET Core Slack group</a:t>
            </a:r>
          </a:p>
          <a:p>
            <a:pPr lvl="1"/>
            <a:r>
              <a:rPr lang="en-US" dirty="0">
                <a:solidFill>
                  <a:srgbClr val="FFFFFF"/>
                </a:solidFill>
              </a:rPr>
              <a:t>Already 6,800+ members including many core team members</a:t>
            </a:r>
          </a:p>
          <a:p>
            <a:pPr lvl="1"/>
            <a:r>
              <a:rPr lang="en-US" dirty="0">
                <a:solidFill>
                  <a:schemeClr val="tx1"/>
                </a:solidFill>
                <a:hlinkClick r:id="rId3"/>
              </a:rPr>
              <a:t>http://tattoocoder.com/aspnet-slack-sign-up/</a:t>
            </a:r>
            <a:endParaRPr lang="en-US" dirty="0">
              <a:solidFill>
                <a:schemeClr val="tx1"/>
              </a:solidFill>
            </a:endParaRPr>
          </a:p>
          <a:p>
            <a:pPr lvl="1"/>
            <a:r>
              <a:rPr lang="en-US" dirty="0">
                <a:solidFill>
                  <a:schemeClr val="tx1"/>
                </a:solidFill>
                <a:latin typeface="corbel"/>
              </a:rPr>
              <a:t>Join the #</a:t>
            </a:r>
            <a:r>
              <a:rPr lang="en-US" dirty="0" err="1">
                <a:solidFill>
                  <a:schemeClr val="tx1"/>
                </a:solidFill>
                <a:latin typeface="corbel"/>
              </a:rPr>
              <a:t>nyc</a:t>
            </a:r>
            <a:r>
              <a:rPr lang="en-US" dirty="0">
                <a:solidFill>
                  <a:schemeClr val="tx1"/>
                </a:solidFill>
                <a:latin typeface="corbel"/>
              </a:rPr>
              <a:t>-dotnet-developers channel</a:t>
            </a: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1284656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Twitter</a:t>
            </a:r>
          </a:p>
          <a:p>
            <a:pPr lvl="1"/>
            <a:r>
              <a:rPr lang="en-US" dirty="0">
                <a:solidFill>
                  <a:srgbClr val="FFFFFF"/>
                </a:solidFill>
              </a:rPr>
              <a:t>Got a blog post or article on .NET you’d like retweeted?</a:t>
            </a:r>
          </a:p>
          <a:p>
            <a:pPr lvl="1"/>
            <a:r>
              <a:rPr lang="en-US" dirty="0">
                <a:solidFill>
                  <a:srgbClr val="FFFFFF"/>
                </a:solidFill>
              </a:rPr>
              <a:t>Have a .NET job opportunity you’re looking to fill?</a:t>
            </a:r>
          </a:p>
          <a:p>
            <a:pPr lvl="1"/>
            <a:r>
              <a:rPr lang="en-US" dirty="0">
                <a:solidFill>
                  <a:srgbClr val="FFFFFF"/>
                </a:solidFill>
              </a:rPr>
              <a:t>Got something .NET related?</a:t>
            </a:r>
          </a:p>
          <a:p>
            <a:pPr lvl="1"/>
            <a:r>
              <a:rPr lang="en-US" dirty="0">
                <a:solidFill>
                  <a:srgbClr val="FFFFFF"/>
                </a:solidFill>
              </a:rPr>
              <a:t>Follow us on twitter, email us (</a:t>
            </a:r>
            <a:r>
              <a:rPr lang="en-US" dirty="0">
                <a:solidFill>
                  <a:srgbClr val="FFFFFF"/>
                </a:solidFill>
                <a:hlinkClick r:id="rId3"/>
              </a:rPr>
              <a:t>brian@nycdotnetdevs.com</a:t>
            </a:r>
            <a:r>
              <a:rPr lang="en-US" dirty="0">
                <a:solidFill>
                  <a:srgbClr val="FFFFFF"/>
                </a:solidFill>
              </a:rPr>
              <a:t> or </a:t>
            </a:r>
            <a:r>
              <a:rPr lang="en-US" dirty="0">
                <a:solidFill>
                  <a:srgbClr val="FFFFFF"/>
                </a:solidFill>
                <a:hlinkClick r:id="rId4"/>
              </a:rPr>
              <a:t>erik@nycdotnetdevs.com</a:t>
            </a:r>
            <a:r>
              <a:rPr lang="en-US" dirty="0">
                <a:solidFill>
                  <a:srgbClr val="FFFFFF"/>
                </a:solidFill>
              </a:rPr>
              <a:t>) or DM us on Twitter (</a:t>
            </a:r>
            <a:r>
              <a:rPr lang="en-US" dirty="0">
                <a:solidFill>
                  <a:srgbClr val="FFFFFF"/>
                </a:solidFill>
                <a:hlinkClick r:id="rId5"/>
              </a:rPr>
              <a:t>@</a:t>
            </a:r>
            <a:r>
              <a:rPr lang="en-US" dirty="0" err="1">
                <a:solidFill>
                  <a:srgbClr val="FFFFFF"/>
                </a:solidFill>
                <a:hlinkClick r:id="rId5"/>
              </a:rPr>
              <a:t>NYCDotNetDevs</a:t>
            </a:r>
            <a:r>
              <a:rPr lang="en-US" dirty="0">
                <a:solidFill>
                  <a:srgbClr val="FFFFFF"/>
                </a:solidFill>
              </a:rPr>
              <a:t>) with your tweet, and we’ll retweet it!</a:t>
            </a:r>
          </a:p>
          <a:p>
            <a:pPr lvl="1"/>
            <a:endParaRPr lang="en-US" dirty="0">
              <a:solidFill>
                <a:schemeClr val="tx1"/>
              </a:solidFill>
              <a:latin typeface="corbel"/>
            </a:endParaRP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082625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Looking for a job?</a:t>
            </a:r>
          </a:p>
          <a:p>
            <a:endParaRPr lang="en-US" dirty="0">
              <a:solidFill>
                <a:schemeClr val="tx1"/>
              </a:solidFill>
            </a:endParaRPr>
          </a:p>
          <a:p>
            <a:r>
              <a:rPr lang="en-US" dirty="0">
                <a:solidFill>
                  <a:schemeClr val="tx1"/>
                </a:solidFill>
              </a:rPr>
              <a:t>Looking to hire a developer?</a:t>
            </a:r>
          </a:p>
          <a:p>
            <a:endParaRPr lang="en-US" dirty="0">
              <a:solidFill>
                <a:schemeClr val="tx1"/>
              </a:solidFill>
            </a:endParaRPr>
          </a:p>
          <a:p>
            <a:r>
              <a:rPr lang="en-US" dirty="0">
                <a:solidFill>
                  <a:schemeClr val="tx1"/>
                </a:solidFill>
              </a:rPr>
              <a:t>CUNY Tech Prep new grads and interns are looking for Fall 2019 and Spring/Summer 2020 opportunities</a:t>
            </a:r>
          </a:p>
        </p:txBody>
      </p:sp>
    </p:spTree>
    <p:extLst>
      <p:ext uri="{BB962C8B-B14F-4D97-AF65-F5344CB8AC3E}">
        <p14:creationId xmlns:p14="http://schemas.microsoft.com/office/powerpoint/2010/main" val="3066417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Microsoft Reactor</a:t>
            </a:r>
            <a:br>
              <a:rPr lang="en-US" dirty="0">
                <a:solidFill>
                  <a:schemeClr val="tx1"/>
                </a:solidFill>
              </a:rPr>
            </a:br>
            <a:r>
              <a:rPr lang="en-US" dirty="0">
                <a:solidFill>
                  <a:schemeClr val="tx1"/>
                </a:solidFill>
                <a:hlinkClick r:id="rId3"/>
              </a:rPr>
              <a:t>http://microsoftreactor.com</a:t>
            </a:r>
            <a:endParaRPr lang="en-US" dirty="0">
              <a:solidFill>
                <a:schemeClr val="tx1"/>
              </a:solidFill>
            </a:endParaRPr>
          </a:p>
          <a:p>
            <a:pPr marL="0" indent="0">
              <a:buNone/>
            </a:pPr>
            <a:br>
              <a:rPr lang="en-US" dirty="0">
                <a:solidFill>
                  <a:schemeClr val="tx1"/>
                </a:solidFill>
              </a:rPr>
            </a:br>
            <a:r>
              <a:rPr lang="en-US" dirty="0">
                <a:solidFill>
                  <a:schemeClr val="tx1"/>
                </a:solidFill>
              </a:rPr>
              <a:t>Microsoft Reactors are developer community hubs providing technical events, community networking, and collaboration. They are graciously sponsoring our group in 2019 by providing our meeting space and food! Please fill out the survey at the end of the meeting! </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107387"/>
            <a:ext cx="4121709" cy="672224"/>
          </a:xfrm>
          <a:prstGeom prst="rect">
            <a:avLst/>
          </a:prstGeom>
        </p:spPr>
      </p:pic>
      <p:pic>
        <p:nvPicPr>
          <p:cNvPr id="6" name="Picture 5">
            <a:extLst>
              <a:ext uri="{FF2B5EF4-FFF2-40B4-BE49-F238E27FC236}">
                <a16:creationId xmlns:a16="http://schemas.microsoft.com/office/drawing/2014/main" id="{3E5CB08E-B121-4739-9BBD-68023BE10658}"/>
              </a:ext>
            </a:extLst>
          </p:cNvPr>
          <p:cNvPicPr>
            <a:picLocks noChangeAspect="1"/>
          </p:cNvPicPr>
          <p:nvPr/>
        </p:nvPicPr>
        <p:blipFill>
          <a:blip r:embed="rId5"/>
          <a:stretch>
            <a:fillRect/>
          </a:stretch>
        </p:blipFill>
        <p:spPr>
          <a:xfrm>
            <a:off x="3203552" y="5314950"/>
            <a:ext cx="5784896" cy="1339850"/>
          </a:xfrm>
          <a:prstGeom prst="rect">
            <a:avLst/>
          </a:prstGeom>
        </p:spPr>
      </p:pic>
    </p:spTree>
    <p:extLst>
      <p:ext uri="{BB962C8B-B14F-4D97-AF65-F5344CB8AC3E}">
        <p14:creationId xmlns:p14="http://schemas.microsoft.com/office/powerpoint/2010/main" val="3569478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fontScale="92500"/>
          </a:bodyPr>
          <a:lstStyle/>
          <a:p>
            <a:r>
              <a:rPr lang="en-US" dirty="0" err="1">
                <a:solidFill>
                  <a:schemeClr val="tx1"/>
                </a:solidFill>
              </a:rPr>
              <a:t>PostSharp</a:t>
            </a:r>
            <a:br>
              <a:rPr lang="en-US" dirty="0">
                <a:solidFill>
                  <a:schemeClr val="tx1"/>
                </a:solidFill>
              </a:rPr>
            </a:br>
            <a:r>
              <a:rPr lang="en-US" dirty="0">
                <a:solidFill>
                  <a:schemeClr val="tx1"/>
                </a:solidFill>
                <a:hlinkClick r:id="rId3"/>
              </a:rPr>
              <a:t>http://www.postsharp.net/</a:t>
            </a:r>
            <a:endParaRPr lang="en-US" dirty="0">
              <a:solidFill>
                <a:schemeClr val="tx1"/>
              </a:solidFill>
            </a:endParaRPr>
          </a:p>
          <a:p>
            <a:r>
              <a:rPr lang="en-US" dirty="0">
                <a:solidFill>
                  <a:schemeClr val="tx1"/>
                </a:solidFill>
              </a:rPr>
              <a:t>Members get a 10% discount on </a:t>
            </a:r>
            <a:br>
              <a:rPr lang="en-US" dirty="0">
                <a:solidFill>
                  <a:schemeClr val="tx1"/>
                </a:solidFill>
              </a:rPr>
            </a:br>
            <a:r>
              <a:rPr lang="en-US" dirty="0" err="1">
                <a:solidFill>
                  <a:schemeClr val="tx1"/>
                </a:solidFill>
              </a:rPr>
              <a:t>PostSharp</a:t>
            </a:r>
            <a:r>
              <a:rPr lang="en-US" dirty="0">
                <a:solidFill>
                  <a:schemeClr val="tx1"/>
                </a:solidFill>
              </a:rPr>
              <a:t> licenses (both personal </a:t>
            </a:r>
            <a:br>
              <a:rPr lang="en-US" dirty="0">
                <a:solidFill>
                  <a:schemeClr val="tx1"/>
                </a:solidFill>
              </a:rPr>
            </a:br>
            <a:r>
              <a:rPr lang="en-US" dirty="0">
                <a:solidFill>
                  <a:schemeClr val="tx1"/>
                </a:solidFill>
              </a:rPr>
              <a:t>and company orders)</a:t>
            </a:r>
          </a:p>
          <a:p>
            <a:r>
              <a:rPr lang="en-US" dirty="0" err="1">
                <a:solidFill>
                  <a:schemeClr val="tx1"/>
                </a:solidFill>
              </a:rPr>
              <a:t>PostSharp</a:t>
            </a:r>
            <a:r>
              <a:rPr lang="en-US" dirty="0">
                <a:solidFill>
                  <a:schemeClr val="tx1"/>
                </a:solidFill>
              </a:rPr>
              <a:t> is a compiler extension that adds support for patterns to C# and VB. If you’re tired of writing repetitive code, you may want to check it out. It can help you add logging, caching or </a:t>
            </a:r>
            <a:r>
              <a:rPr lang="en-US" dirty="0" err="1">
                <a:solidFill>
                  <a:schemeClr val="tx1"/>
                </a:solidFill>
              </a:rPr>
              <a:t>INotifyPropertyChanged</a:t>
            </a:r>
            <a:r>
              <a:rPr lang="en-US" dirty="0">
                <a:solidFill>
                  <a:schemeClr val="tx1"/>
                </a:solidFill>
              </a:rPr>
              <a:t> to your codebase without boilerplate, or solve multithreading issues. Customers ranging from Microsoft to Bank of America typically achieve a 15% code reduction thanks to </a:t>
            </a:r>
            <a:r>
              <a:rPr lang="en-US" dirty="0" err="1">
                <a:solidFill>
                  <a:schemeClr val="tx1"/>
                </a:solidFill>
              </a:rPr>
              <a:t>PostSharp</a:t>
            </a:r>
            <a:r>
              <a:rPr lang="en-US" dirty="0">
                <a:solidFill>
                  <a:schemeClr val="tx1"/>
                </a:solidFill>
              </a:rPr>
              <a:t>.</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07405"/>
            <a:ext cx="4121709" cy="799735"/>
          </a:xfrm>
          <a:prstGeom prst="rect">
            <a:avLst/>
          </a:prstGeom>
        </p:spPr>
      </p:pic>
    </p:spTree>
    <p:extLst>
      <p:ext uri="{BB962C8B-B14F-4D97-AF65-F5344CB8AC3E}">
        <p14:creationId xmlns:p14="http://schemas.microsoft.com/office/powerpoint/2010/main" val="914656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solidFill>
                  <a:schemeClr val="tx1"/>
                </a:solidFill>
              </a:rPr>
              <a:t>RevDeBug</a:t>
            </a:r>
            <a:br>
              <a:rPr lang="en-US" dirty="0">
                <a:solidFill>
                  <a:schemeClr val="tx1"/>
                </a:solidFill>
              </a:rPr>
            </a:br>
            <a:r>
              <a:rPr lang="en-US" dirty="0">
                <a:solidFill>
                  <a:schemeClr val="tx1"/>
                </a:solidFill>
                <a:hlinkClick r:id="rId3"/>
              </a:rPr>
              <a:t>https://revdebug.com</a:t>
            </a:r>
            <a:br>
              <a:rPr lang="en-US" dirty="0">
                <a:solidFill>
                  <a:schemeClr val="tx1"/>
                </a:solidFill>
              </a:rPr>
            </a:br>
            <a:br>
              <a:rPr lang="en-US" dirty="0">
                <a:solidFill>
                  <a:schemeClr val="tx1"/>
                </a:solidFill>
              </a:rPr>
            </a:br>
            <a:endParaRPr lang="en-US" dirty="0">
              <a:solidFill>
                <a:schemeClr val="tx1"/>
              </a:solidFill>
            </a:endParaRPr>
          </a:p>
          <a:p>
            <a:r>
              <a:rPr lang="en-US" dirty="0" err="1">
                <a:solidFill>
                  <a:schemeClr val="tx1"/>
                </a:solidFill>
              </a:rPr>
              <a:t>RevDeBug</a:t>
            </a:r>
            <a:r>
              <a:rPr lang="en-US" dirty="0">
                <a:solidFill>
                  <a:schemeClr val="tx1"/>
                </a:solidFill>
              </a:rPr>
              <a:t> allows you to inspect past application state and performance profile, even directly from production environments. Trace the root cause of bugs in a matter of seconds, saving your developers' time and sanity.</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55990"/>
            <a:ext cx="4121709" cy="702564"/>
          </a:xfrm>
          <a:prstGeom prst="rect">
            <a:avLst/>
          </a:prstGeom>
        </p:spPr>
      </p:pic>
    </p:spTree>
    <p:extLst>
      <p:ext uri="{BB962C8B-B14F-4D97-AF65-F5344CB8AC3E}">
        <p14:creationId xmlns:p14="http://schemas.microsoft.com/office/powerpoint/2010/main" val="191978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Avi</a:t>
            </a:r>
            <a:r>
              <a:rPr lang="en-US" dirty="0"/>
              <a:t> Farah</a:t>
            </a:r>
          </a:p>
        </p:txBody>
      </p:sp>
      <p:sp>
        <p:nvSpPr>
          <p:cNvPr id="3" name="Content Placeholder 2"/>
          <p:cNvSpPr>
            <a:spLocks noGrp="1"/>
          </p:cNvSpPr>
          <p:nvPr>
            <p:ph idx="1"/>
          </p:nvPr>
        </p:nvSpPr>
        <p:spPr/>
        <p:txBody>
          <a:bodyPr vert="horz" lIns="91440" tIns="45720" rIns="91440" bIns="45720" rtlCol="0" anchor="t">
            <a:normAutofit/>
          </a:bodyPr>
          <a:lstStyle/>
          <a:p>
            <a:r>
              <a:rPr lang="en-US" dirty="0">
                <a:hlinkClick r:id="rId3"/>
              </a:rPr>
              <a:t>https://www.linkedin.com/in/avi-farah-82bb901/</a:t>
            </a:r>
            <a:endParaRPr lang="en-US" dirty="0">
              <a:solidFill>
                <a:srgbClr val="FFFFFF"/>
              </a:solidFill>
            </a:endParaRPr>
          </a:p>
          <a:p>
            <a:r>
              <a:rPr lang="en-US" dirty="0">
                <a:solidFill>
                  <a:srgbClr val="FFFFFF"/>
                </a:solidFill>
              </a:rPr>
              <a:t>VP – Morgan Stanley</a:t>
            </a:r>
          </a:p>
          <a:p>
            <a:pPr marL="0" indent="0">
              <a:buNone/>
            </a:pPr>
            <a:endParaRPr lang="en-US" dirty="0">
              <a:solidFill>
                <a:srgbClr val="FFFFFF"/>
              </a:solidFill>
            </a:endParaRPr>
          </a:p>
          <a:p>
            <a:pPr marL="0" indent="0">
              <a:buNone/>
            </a:pPr>
            <a:endParaRPr lang="en-US" dirty="0">
              <a:solidFill>
                <a:srgbClr val="FFFFFF"/>
              </a:solidFill>
              <a:latin typeface="Corbel"/>
            </a:endParaRPr>
          </a:p>
          <a:p>
            <a:endParaRPr lang="en-US" dirty="0">
              <a:solidFill>
                <a:srgbClr val="FFFFFF"/>
              </a:solidFill>
              <a:latin typeface="Corbel"/>
            </a:endParaRPr>
          </a:p>
        </p:txBody>
      </p:sp>
      <p:pic>
        <p:nvPicPr>
          <p:cNvPr id="4" name="Picture 3"/>
          <p:cNvPicPr>
            <a:picLocks noChangeAspect="1"/>
          </p:cNvPicPr>
          <p:nvPr/>
        </p:nvPicPr>
        <p:blipFill>
          <a:blip r:embed="rId4"/>
          <a:srcRect/>
          <a:stretch/>
        </p:blipFill>
        <p:spPr>
          <a:xfrm>
            <a:off x="8621305" y="1815568"/>
            <a:ext cx="2676195" cy="2676195"/>
          </a:xfrm>
          <a:prstGeom prst="rect">
            <a:avLst/>
          </a:prstGeom>
        </p:spPr>
      </p:pic>
    </p:spTree>
    <p:extLst>
      <p:ext uri="{BB962C8B-B14F-4D97-AF65-F5344CB8AC3E}">
        <p14:creationId xmlns:p14="http://schemas.microsoft.com/office/powerpoint/2010/main" val="41967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8600-B773-4DED-82B7-E710F78DF0A0}"/>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E0B1A8CB-522D-4164-BE56-7A68A3B88C7F}"/>
              </a:ext>
            </a:extLst>
          </p:cNvPr>
          <p:cNvSpPr>
            <a:spLocks noGrp="1"/>
          </p:cNvSpPr>
          <p:nvPr>
            <p:ph idx="1"/>
          </p:nvPr>
        </p:nvSpPr>
        <p:spPr/>
        <p:txBody>
          <a:bodyPr/>
          <a:lstStyle/>
          <a:p>
            <a:r>
              <a:rPr lang="en-US" dirty="0">
                <a:solidFill>
                  <a:schemeClr val="tx1"/>
                </a:solidFill>
              </a:rPr>
              <a:t>Co-Organizers</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Who’s new?</a:t>
            </a:r>
          </a:p>
        </p:txBody>
      </p:sp>
      <p:graphicFrame>
        <p:nvGraphicFramePr>
          <p:cNvPr id="6" name="Diagram 5">
            <a:extLst>
              <a:ext uri="{FF2B5EF4-FFF2-40B4-BE49-F238E27FC236}">
                <a16:creationId xmlns:a16="http://schemas.microsoft.com/office/drawing/2014/main" id="{E9CE8153-EAC4-4655-AED0-D2EBFA3576FB}"/>
              </a:ext>
            </a:extLst>
          </p:cNvPr>
          <p:cNvGraphicFramePr/>
          <p:nvPr>
            <p:extLst>
              <p:ext uri="{D42A27DB-BD31-4B8C-83A1-F6EECF244321}">
                <p14:modId xmlns:p14="http://schemas.microsoft.com/office/powerpoint/2010/main" val="2633621466"/>
              </p:ext>
            </p:extLst>
          </p:nvPr>
        </p:nvGraphicFramePr>
        <p:xfrm>
          <a:off x="2937918" y="2561954"/>
          <a:ext cx="2600325" cy="2571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EF73EAC3-909A-4E50-BE36-50822622C693}"/>
              </a:ext>
            </a:extLst>
          </p:cNvPr>
          <p:cNvGraphicFramePr/>
          <p:nvPr>
            <p:extLst>
              <p:ext uri="{D42A27DB-BD31-4B8C-83A1-F6EECF244321}">
                <p14:modId xmlns:p14="http://schemas.microsoft.com/office/powerpoint/2010/main" val="1669520788"/>
              </p:ext>
            </p:extLst>
          </p:nvPr>
        </p:nvGraphicFramePr>
        <p:xfrm>
          <a:off x="7145859" y="2561954"/>
          <a:ext cx="2600325" cy="25717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33693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TextBox 15">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17" name="TextBox 16">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sp>
        <p:nvSpPr>
          <p:cNvPr id="18" name="Rectangle 17">
            <a:extLst>
              <a:ext uri="{FF2B5EF4-FFF2-40B4-BE49-F238E27FC236}">
                <a16:creationId xmlns:a16="http://schemas.microsoft.com/office/drawing/2014/main" id="{5108636E-0C6B-49E5-BE2D-2B6FDCD5AEA6}"/>
              </a:ext>
            </a:extLst>
          </p:cNvPr>
          <p:cNvSpPr/>
          <p:nvPr/>
        </p:nvSpPr>
        <p:spPr>
          <a:xfrm>
            <a:off x="5795963" y="1356367"/>
            <a:ext cx="6096000" cy="769441"/>
          </a:xfrm>
          <a:prstGeom prst="rect">
            <a:avLst/>
          </a:prstGeom>
        </p:spPr>
        <p:txBody>
          <a:bodyPr>
            <a:spAutoFit/>
          </a:bodyPr>
          <a:lstStyle/>
          <a:p>
            <a:pPr lvl="0" algn="ctr" defTabSz="914400" eaLnBrk="0" fontAlgn="base" hangingPunct="0">
              <a:spcBef>
                <a:spcPct val="0"/>
              </a:spcBef>
              <a:spcAft>
                <a:spcPct val="0"/>
              </a:spcAft>
            </a:pPr>
            <a:r>
              <a:rPr lang="en-US" altLang="en-US" sz="4400" b="1" dirty="0">
                <a:solidFill>
                  <a:srgbClr val="00ABEC"/>
                </a:solidFill>
                <a:latin typeface="Segoe UI Semilight" panose="020B0402040204020203" pitchFamily="34" charset="0"/>
                <a:cs typeface="Segoe UI Semilight" panose="020B0402040204020203" pitchFamily="34" charset="0"/>
              </a:rPr>
              <a:t>How was your Meeting?</a:t>
            </a:r>
          </a:p>
        </p:txBody>
      </p:sp>
      <p:pic>
        <p:nvPicPr>
          <p:cNvPr id="19" name="Picture 18"/>
          <p:cNvPicPr>
            <a:picLocks noChangeAspect="1"/>
          </p:cNvPicPr>
          <p:nvPr/>
        </p:nvPicPr>
        <p:blipFill>
          <a:blip r:embed="rId3"/>
          <a:stretch>
            <a:fillRect/>
          </a:stretch>
        </p:blipFill>
        <p:spPr>
          <a:xfrm>
            <a:off x="4774299" y="2125808"/>
            <a:ext cx="7417701" cy="1718027"/>
          </a:xfrm>
          <a:prstGeom prst="rect">
            <a:avLst/>
          </a:prstGeom>
        </p:spPr>
      </p:pic>
    </p:spTree>
    <p:extLst>
      <p:ext uri="{BB962C8B-B14F-4D97-AF65-F5344CB8AC3E}">
        <p14:creationId xmlns:p14="http://schemas.microsoft.com/office/powerpoint/2010/main" val="2283090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4" name="TextBox 3">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pic>
        <p:nvPicPr>
          <p:cNvPr id="5" name="Picture 4">
            <a:extLst>
              <a:ext uri="{FF2B5EF4-FFF2-40B4-BE49-F238E27FC236}">
                <a16:creationId xmlns:a16="http://schemas.microsoft.com/office/drawing/2014/main" id="{13066508-B669-4CEF-8013-EFDCCE2D62C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214590" y="308773"/>
            <a:ext cx="3356558" cy="970046"/>
          </a:xfrm>
          <a:prstGeom prst="rect">
            <a:avLst/>
          </a:prstGeom>
        </p:spPr>
      </p:pic>
      <p:pic>
        <p:nvPicPr>
          <p:cNvPr id="6" name="Picture 5"/>
          <p:cNvPicPr>
            <a:picLocks noChangeAspect="1"/>
          </p:cNvPicPr>
          <p:nvPr/>
        </p:nvPicPr>
        <p:blipFill>
          <a:blip r:embed="rId4"/>
          <a:stretch>
            <a:fillRect/>
          </a:stretch>
        </p:blipFill>
        <p:spPr>
          <a:xfrm>
            <a:off x="5417391" y="1488794"/>
            <a:ext cx="6404255" cy="2915040"/>
          </a:xfrm>
          <a:prstGeom prst="rect">
            <a:avLst/>
          </a:prstGeom>
        </p:spPr>
      </p:pic>
      <p:grpSp>
        <p:nvGrpSpPr>
          <p:cNvPr id="7" name="Group 6">
            <a:extLst>
              <a:ext uri="{FF2B5EF4-FFF2-40B4-BE49-F238E27FC236}">
                <a16:creationId xmlns:a16="http://schemas.microsoft.com/office/drawing/2014/main" id="{43799C4A-1F4D-4319-844E-8B69C7B83EAC}"/>
              </a:ext>
            </a:extLst>
          </p:cNvPr>
          <p:cNvGrpSpPr/>
          <p:nvPr/>
        </p:nvGrpSpPr>
        <p:grpSpPr>
          <a:xfrm>
            <a:off x="-147145" y="2474393"/>
            <a:ext cx="6138042" cy="2104349"/>
            <a:chOff x="-853371" y="2758391"/>
            <a:chExt cx="6676379" cy="2104349"/>
          </a:xfrm>
        </p:grpSpPr>
        <p:grpSp>
          <p:nvGrpSpPr>
            <p:cNvPr id="8" name="Group 7">
              <a:extLst>
                <a:ext uri="{FF2B5EF4-FFF2-40B4-BE49-F238E27FC236}">
                  <a16:creationId xmlns:a16="http://schemas.microsoft.com/office/drawing/2014/main" id="{F80C6268-77A5-4986-A887-779A51F8D31C}"/>
                </a:ext>
              </a:extLst>
            </p:cNvPr>
            <p:cNvGrpSpPr/>
            <p:nvPr/>
          </p:nvGrpSpPr>
          <p:grpSpPr>
            <a:xfrm>
              <a:off x="1092609" y="2758391"/>
              <a:ext cx="4730399" cy="2038750"/>
              <a:chOff x="1006650" y="3139391"/>
              <a:chExt cx="4730399" cy="2038750"/>
            </a:xfrm>
          </p:grpSpPr>
          <p:grpSp>
            <p:nvGrpSpPr>
              <p:cNvPr id="13" name="Group 12">
                <a:extLst>
                  <a:ext uri="{FF2B5EF4-FFF2-40B4-BE49-F238E27FC236}">
                    <a16:creationId xmlns:a16="http://schemas.microsoft.com/office/drawing/2014/main" id="{09E6D6EC-5EB8-4F03-85DE-B024E7F03A75}"/>
                  </a:ext>
                </a:extLst>
              </p:cNvPr>
              <p:cNvGrpSpPr/>
              <p:nvPr/>
            </p:nvGrpSpPr>
            <p:grpSpPr>
              <a:xfrm>
                <a:off x="1006650" y="3139391"/>
                <a:ext cx="4730399" cy="2038750"/>
                <a:chOff x="5892800" y="3367991"/>
                <a:chExt cx="4730399" cy="2038750"/>
              </a:xfrm>
            </p:grpSpPr>
            <p:grpSp>
              <p:nvGrpSpPr>
                <p:cNvPr id="15" name="Group 14">
                  <a:extLst>
                    <a:ext uri="{FF2B5EF4-FFF2-40B4-BE49-F238E27FC236}">
                      <a16:creationId xmlns:a16="http://schemas.microsoft.com/office/drawing/2014/main" id="{560BF27A-E75C-416B-BC51-28CA951887FF}"/>
                    </a:ext>
                  </a:extLst>
                </p:cNvPr>
                <p:cNvGrpSpPr/>
                <p:nvPr/>
              </p:nvGrpSpPr>
              <p:grpSpPr>
                <a:xfrm>
                  <a:off x="5892800" y="3367991"/>
                  <a:ext cx="3854099" cy="2012050"/>
                  <a:chOff x="698850" y="2797763"/>
                  <a:chExt cx="3854099" cy="2012050"/>
                </a:xfrm>
              </p:grpSpPr>
              <p:pic>
                <p:nvPicPr>
                  <p:cNvPr id="17" name="Picture 16">
                    <a:extLst>
                      <a:ext uri="{FF2B5EF4-FFF2-40B4-BE49-F238E27FC236}">
                        <a16:creationId xmlns:a16="http://schemas.microsoft.com/office/drawing/2014/main" id="{08ED56AD-AF9A-4F55-8A62-D2353917407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297125" y="2797763"/>
                    <a:ext cx="1992301" cy="1494226"/>
                  </a:xfrm>
                  <a:prstGeom prst="rect">
                    <a:avLst/>
                  </a:prstGeom>
                </p:spPr>
              </p:pic>
              <p:pic>
                <p:nvPicPr>
                  <p:cNvPr id="18" name="Picture 17">
                    <a:extLst>
                      <a:ext uri="{FF2B5EF4-FFF2-40B4-BE49-F238E27FC236}">
                        <a16:creationId xmlns:a16="http://schemas.microsoft.com/office/drawing/2014/main" id="{618579F2-0C8E-4757-932F-A52E327D2EE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560648" y="3227987"/>
                    <a:ext cx="1992301" cy="1494226"/>
                  </a:xfrm>
                  <a:prstGeom prst="rect">
                    <a:avLst/>
                  </a:prstGeom>
                </p:spPr>
              </p:pic>
              <p:pic>
                <p:nvPicPr>
                  <p:cNvPr id="19" name="Picture 18">
                    <a:extLst>
                      <a:ext uri="{FF2B5EF4-FFF2-40B4-BE49-F238E27FC236}">
                        <a16:creationId xmlns:a16="http://schemas.microsoft.com/office/drawing/2014/main" id="{E7523AF9-DB51-4F9C-A5F9-DD899A58B8A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98850" y="3315587"/>
                    <a:ext cx="1992301" cy="1494226"/>
                  </a:xfrm>
                  <a:prstGeom prst="rect">
                    <a:avLst/>
                  </a:prstGeom>
                </p:spPr>
              </p:pic>
            </p:grpSp>
            <p:pic>
              <p:nvPicPr>
                <p:cNvPr id="16" name="Picture 15">
                  <a:extLst>
                    <a:ext uri="{FF2B5EF4-FFF2-40B4-BE49-F238E27FC236}">
                      <a16:creationId xmlns:a16="http://schemas.microsoft.com/office/drawing/2014/main" id="{A25B5C35-96EC-44B7-AD49-E69F8CF72F2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630898" y="3912515"/>
                  <a:ext cx="1992301" cy="1494226"/>
                </a:xfrm>
                <a:prstGeom prst="rect">
                  <a:avLst/>
                </a:prstGeom>
              </p:spPr>
            </p:pic>
          </p:grpSp>
          <p:pic>
            <p:nvPicPr>
              <p:cNvPr id="14" name="Picture 13">
                <a:extLst>
                  <a:ext uri="{FF2B5EF4-FFF2-40B4-BE49-F238E27FC236}">
                    <a16:creationId xmlns:a16="http://schemas.microsoft.com/office/drawing/2014/main" id="{A428BD52-6048-4C48-8FB1-FEC64933099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815947" y="3421862"/>
                <a:ext cx="1992301" cy="1494226"/>
              </a:xfrm>
              <a:prstGeom prst="rect">
                <a:avLst/>
              </a:prstGeom>
            </p:spPr>
          </p:pic>
        </p:grpSp>
        <p:pic>
          <p:nvPicPr>
            <p:cNvPr id="9" name="Picture 8">
              <a:extLst>
                <a:ext uri="{FF2B5EF4-FFF2-40B4-BE49-F238E27FC236}">
                  <a16:creationId xmlns:a16="http://schemas.microsoft.com/office/drawing/2014/main" id="{EE21887F-09BE-456D-978D-3BDCFB04F9C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373521" y="3053992"/>
              <a:ext cx="1992301" cy="1494226"/>
            </a:xfrm>
            <a:prstGeom prst="rect">
              <a:avLst/>
            </a:prstGeom>
          </p:spPr>
        </p:pic>
        <p:pic>
          <p:nvPicPr>
            <p:cNvPr id="10" name="Picture 9">
              <a:extLst>
                <a:ext uri="{FF2B5EF4-FFF2-40B4-BE49-F238E27FC236}">
                  <a16:creationId xmlns:a16="http://schemas.microsoft.com/office/drawing/2014/main" id="{2E9732DE-0318-40CD-AE8F-937FF91B78A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53371" y="3368514"/>
              <a:ext cx="1992301" cy="1494226"/>
            </a:xfrm>
            <a:prstGeom prst="rect">
              <a:avLst/>
            </a:prstGeom>
          </p:spPr>
        </p:pic>
        <p:pic>
          <p:nvPicPr>
            <p:cNvPr id="11" name="Picture 10">
              <a:extLst>
                <a:ext uri="{FF2B5EF4-FFF2-40B4-BE49-F238E27FC236}">
                  <a16:creationId xmlns:a16="http://schemas.microsoft.com/office/drawing/2014/main" id="{0CA04AE3-DE09-4106-9EBB-85158E95628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46040" y="3356656"/>
              <a:ext cx="1992301" cy="1494226"/>
            </a:xfrm>
            <a:prstGeom prst="rect">
              <a:avLst/>
            </a:prstGeom>
          </p:spPr>
        </p:pic>
        <p:pic>
          <p:nvPicPr>
            <p:cNvPr id="12" name="Picture 11">
              <a:extLst>
                <a:ext uri="{FF2B5EF4-FFF2-40B4-BE49-F238E27FC236}">
                  <a16:creationId xmlns:a16="http://schemas.microsoft.com/office/drawing/2014/main" id="{DC8C711A-A682-4946-9F5B-7CC5A660190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34880" y="2980060"/>
              <a:ext cx="1992301" cy="1494226"/>
            </a:xfrm>
            <a:prstGeom prst="rect">
              <a:avLst/>
            </a:prstGeom>
          </p:spPr>
        </p:pic>
      </p:grpSp>
    </p:spTree>
    <p:extLst>
      <p:ext uri="{BB962C8B-B14F-4D97-AF65-F5344CB8AC3E}">
        <p14:creationId xmlns:p14="http://schemas.microsoft.com/office/powerpoint/2010/main" val="1385204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a:t>
            </a:r>
            <a:endParaRPr lang="EN-US" dirty="0">
              <a:solidFill>
                <a:srgbClr val="EDEDED"/>
              </a:solidFill>
              <a:latin typeface="Corbe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Follow us on Twitter: </a:t>
            </a:r>
            <a:r>
              <a:rPr lang="en-US" dirty="0">
                <a:solidFill>
                  <a:srgbClr val="FFFFFF"/>
                </a:solidFill>
                <a:hlinkClick r:id="rId3"/>
              </a:rPr>
              <a:t>@</a:t>
            </a:r>
            <a:r>
              <a:rPr lang="en-US" dirty="0">
                <a:solidFill>
                  <a:schemeClr val="tx1"/>
                </a:solidFill>
                <a:hlinkClick r:id="rId3"/>
              </a:rPr>
              <a:t>NYCDotNetDevs</a:t>
            </a:r>
            <a:endParaRPr lang="en-US" dirty="0">
              <a:solidFill>
                <a:srgbClr val="FFFFFF"/>
              </a:solidFill>
              <a:hlinkClick r:id="rId3"/>
            </a:endParaRPr>
          </a:p>
          <a:p>
            <a:endParaRPr lang="en-US" dirty="0">
              <a:solidFill>
                <a:schemeClr val="tx1"/>
              </a:solidFill>
            </a:endParaRPr>
          </a:p>
          <a:p>
            <a:r>
              <a:rPr lang="en-US" dirty="0">
                <a:solidFill>
                  <a:schemeClr val="tx1"/>
                </a:solidFill>
              </a:rPr>
              <a:t>.NET Core 3.0 Preview 9 – </a:t>
            </a:r>
            <a:r>
              <a:rPr lang="en-US" dirty="0">
                <a:solidFill>
                  <a:schemeClr val="tx1"/>
                </a:solidFill>
                <a:hlinkClick r:id="rId4"/>
              </a:rPr>
              <a:t>https://bit.ly/2m7QcIV</a:t>
            </a:r>
            <a:endParaRPr lang="en-US" dirty="0">
              <a:solidFill>
                <a:schemeClr val="tx1"/>
              </a:solidFill>
            </a:endParaRPr>
          </a:p>
          <a:p>
            <a:r>
              <a:rPr lang="en-US" dirty="0">
                <a:solidFill>
                  <a:schemeClr val="tx1"/>
                </a:solidFill>
              </a:rPr>
              <a:t>EF Core 3.0 Preview 9 – </a:t>
            </a:r>
            <a:r>
              <a:rPr lang="en-US" dirty="0">
                <a:solidFill>
                  <a:schemeClr val="tx1"/>
                </a:solidFill>
                <a:hlinkClick r:id="rId5"/>
              </a:rPr>
              <a:t>https://bit.ly/2kdAyv4</a:t>
            </a:r>
            <a:endParaRPr lang="en-US" dirty="0">
              <a:solidFill>
                <a:schemeClr val="tx1"/>
              </a:solidFill>
            </a:endParaRPr>
          </a:p>
          <a:p>
            <a:r>
              <a:rPr lang="en-US" dirty="0">
                <a:solidFill>
                  <a:schemeClr val="tx1"/>
                </a:solidFill>
              </a:rPr>
              <a:t>ASP.NET Core 3.0 Preview 9 – </a:t>
            </a:r>
            <a:r>
              <a:rPr lang="en-US" dirty="0">
                <a:solidFill>
                  <a:schemeClr val="tx1"/>
                </a:solidFill>
                <a:hlinkClick r:id="rId6"/>
              </a:rPr>
              <a:t>https://bit.ly/2lRufh3</a:t>
            </a:r>
            <a:endParaRPr lang="en-US" dirty="0">
              <a:solidFill>
                <a:schemeClr val="tx1"/>
              </a:solidFill>
            </a:endParaRPr>
          </a:p>
          <a:p>
            <a:r>
              <a:rPr lang="en-US" dirty="0">
                <a:solidFill>
                  <a:schemeClr val="tx1"/>
                </a:solidFill>
              </a:rPr>
              <a:t>ML.NET 1.4 Preview – </a:t>
            </a:r>
            <a:r>
              <a:rPr lang="en-US" dirty="0">
                <a:solidFill>
                  <a:schemeClr val="tx1"/>
                </a:solidFill>
                <a:hlinkClick r:id="rId7"/>
              </a:rPr>
              <a:t>https://bit.ly/2kItiHJ</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p>
          <a:p>
            <a:endParaRPr lang="en-US" dirty="0"/>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62101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NYC Meetings</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dirty="0">
                <a:solidFill>
                  <a:schemeClr val="tx1"/>
                </a:solidFill>
              </a:rPr>
              <a:t>Monday, September 16</a:t>
            </a:r>
            <a:r>
              <a:rPr lang="en-US" baseline="30000" dirty="0">
                <a:solidFill>
                  <a:schemeClr val="tx1"/>
                </a:solidFill>
              </a:rPr>
              <a:t>th</a:t>
            </a:r>
            <a:r>
              <a:rPr lang="en-US" dirty="0">
                <a:solidFill>
                  <a:schemeClr val="tx1"/>
                </a:solidFill>
              </a:rPr>
              <a:t>, 23</a:t>
            </a:r>
            <a:r>
              <a:rPr lang="en-US" baseline="30000" dirty="0">
                <a:solidFill>
                  <a:schemeClr val="tx1"/>
                </a:solidFill>
              </a:rPr>
              <a:t>rd</a:t>
            </a:r>
            <a:r>
              <a:rPr lang="en-US" dirty="0">
                <a:solidFill>
                  <a:schemeClr val="tx1"/>
                </a:solidFill>
              </a:rPr>
              <a:t> – NY Pluralsight Study Group “Eight Week ASP.NET Core Deep Dive” (</a:t>
            </a:r>
            <a:r>
              <a:rPr lang="en-US" dirty="0">
                <a:solidFill>
                  <a:schemeClr val="tx1"/>
                </a:solidFill>
                <a:hlinkClick r:id="rId3"/>
              </a:rPr>
              <a:t>https://www.meetup.com/NYPluralsightStudy/</a:t>
            </a:r>
            <a:r>
              <a:rPr lang="en-US" dirty="0">
                <a:solidFill>
                  <a:schemeClr val="tx1"/>
                </a:solidFill>
              </a:rPr>
              <a:t>) </a:t>
            </a:r>
            <a:endParaRPr lang="en-US" dirty="0">
              <a:solidFill>
                <a:schemeClr val="tx1"/>
              </a:solidFill>
              <a:cs typeface="Arial"/>
            </a:endParaRPr>
          </a:p>
          <a:p>
            <a:r>
              <a:rPr lang="en-US" dirty="0">
                <a:solidFill>
                  <a:schemeClr val="tx1"/>
                </a:solidFill>
              </a:rPr>
              <a:t>Tuesday, September 24</a:t>
            </a:r>
            <a:r>
              <a:rPr lang="en-US" baseline="30000" dirty="0">
                <a:solidFill>
                  <a:schemeClr val="tx1"/>
                </a:solidFill>
              </a:rPr>
              <a:t>th</a:t>
            </a:r>
            <a:r>
              <a:rPr lang="en-US" dirty="0">
                <a:solidFill>
                  <a:schemeClr val="tx1"/>
                </a:solidFill>
              </a:rPr>
              <a:t> – NYC Mobile .NET “</a:t>
            </a:r>
            <a:r>
              <a:rPr lang="en-US" dirty="0" err="1">
                <a:solidFill>
                  <a:schemeClr val="tx1"/>
                </a:solidFill>
              </a:rPr>
              <a:t>.Net</a:t>
            </a:r>
            <a:r>
              <a:rPr lang="en-US" dirty="0">
                <a:solidFill>
                  <a:schemeClr val="tx1"/>
                </a:solidFill>
              </a:rPr>
              <a:t> Conf Announcements + </a:t>
            </a:r>
            <a:r>
              <a:rPr lang="en-US" dirty="0" err="1">
                <a:solidFill>
                  <a:schemeClr val="tx1"/>
                </a:solidFill>
              </a:rPr>
              <a:t>Xamarin.Essentials</a:t>
            </a:r>
            <a:r>
              <a:rPr lang="en-US" dirty="0">
                <a:solidFill>
                  <a:schemeClr val="tx1"/>
                </a:solidFill>
              </a:rPr>
              <a:t>”  (</a:t>
            </a:r>
            <a:r>
              <a:rPr lang="en-US" dirty="0">
                <a:solidFill>
                  <a:schemeClr val="tx1"/>
                </a:solidFill>
                <a:hlinkClick r:id="rId4"/>
              </a:rPr>
              <a:t>https://www.meetup.com/nycmobiledev/</a:t>
            </a:r>
            <a:r>
              <a:rPr lang="en-US" dirty="0">
                <a:solidFill>
                  <a:schemeClr val="tx1"/>
                </a:solidFill>
              </a:rPr>
              <a:t>)</a:t>
            </a:r>
          </a:p>
          <a:p>
            <a:r>
              <a:rPr lang="en-US" dirty="0">
                <a:solidFill>
                  <a:schemeClr val="tx1"/>
                </a:solidFill>
              </a:rPr>
              <a:t>Wednesday, September 25</a:t>
            </a:r>
            <a:r>
              <a:rPr lang="en-US" baseline="30000" dirty="0">
                <a:solidFill>
                  <a:schemeClr val="tx1"/>
                </a:solidFill>
              </a:rPr>
              <a:t>th</a:t>
            </a:r>
            <a:r>
              <a:rPr lang="en-US" dirty="0">
                <a:solidFill>
                  <a:schemeClr val="tx1"/>
                </a:solidFill>
              </a:rPr>
              <a:t> – New York ALT.NET Software Development Group “TBA” (</a:t>
            </a:r>
            <a:r>
              <a:rPr lang="en-US" dirty="0">
                <a:solidFill>
                  <a:schemeClr val="tx1"/>
                </a:solidFill>
                <a:hlinkClick r:id="rId5"/>
              </a:rPr>
              <a:t>https://www.meetup.com/nyaltnet/</a:t>
            </a:r>
            <a:r>
              <a:rPr lang="en-US" dirty="0">
                <a:solidFill>
                  <a:schemeClr val="tx1"/>
                </a:solidFill>
              </a:rPr>
              <a:t>)</a:t>
            </a:r>
          </a:p>
          <a:p>
            <a:r>
              <a:rPr lang="en-US" dirty="0">
                <a:solidFill>
                  <a:schemeClr val="tx1"/>
                </a:solidFill>
              </a:rPr>
              <a:t>Wednesday, September 25</a:t>
            </a:r>
            <a:r>
              <a:rPr lang="en-US" baseline="30000" dirty="0">
                <a:solidFill>
                  <a:schemeClr val="tx1"/>
                </a:solidFill>
              </a:rPr>
              <a:t>th</a:t>
            </a:r>
            <a:r>
              <a:rPr lang="en-US" dirty="0">
                <a:solidFill>
                  <a:schemeClr val="tx1"/>
                </a:solidFill>
              </a:rPr>
              <a:t> – NYC PowerShell Meetup “PowerShell and AWS Back to School” (</a:t>
            </a:r>
            <a:r>
              <a:rPr lang="en-US" dirty="0">
                <a:solidFill>
                  <a:schemeClr val="tx1"/>
                </a:solidFill>
                <a:hlinkClick r:id="rId6"/>
              </a:rPr>
              <a:t>https://www.meetup.com/NycPowershellMeetup/</a:t>
            </a:r>
            <a:r>
              <a:rPr lang="en-US" dirty="0">
                <a:solidFill>
                  <a:schemeClr val="tx1"/>
                </a:solidFill>
              </a:rPr>
              <a:t>)</a:t>
            </a:r>
          </a:p>
        </p:txBody>
      </p:sp>
    </p:spTree>
    <p:extLst>
      <p:ext uri="{BB962C8B-B14F-4D97-AF65-F5344CB8AC3E}">
        <p14:creationId xmlns:p14="http://schemas.microsoft.com/office/powerpoint/2010/main" val="37641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Upcoming meetings</a:t>
            </a:r>
          </a:p>
          <a:p>
            <a:pPr lvl="1"/>
            <a:r>
              <a:rPr lang="en-US" dirty="0">
                <a:solidFill>
                  <a:schemeClr val="tx1"/>
                </a:solidFill>
              </a:rPr>
              <a:t>Tuesday, October 1</a:t>
            </a:r>
            <a:r>
              <a:rPr lang="en-US" baseline="30000" dirty="0">
                <a:solidFill>
                  <a:schemeClr val="tx1"/>
                </a:solidFill>
              </a:rPr>
              <a:t>st</a:t>
            </a:r>
            <a:r>
              <a:rPr lang="en-US" dirty="0">
                <a:solidFill>
                  <a:schemeClr val="tx1"/>
                </a:solidFill>
              </a:rPr>
              <a:t> – “NYC .NET </a:t>
            </a:r>
            <a:r>
              <a:rPr lang="en-US" dirty="0" err="1">
                <a:solidFill>
                  <a:schemeClr val="tx1"/>
                </a:solidFill>
              </a:rPr>
              <a:t>Hacktoberfest</a:t>
            </a:r>
            <a:r>
              <a:rPr lang="en-US" dirty="0">
                <a:solidFill>
                  <a:schemeClr val="tx1"/>
                </a:solidFill>
              </a:rPr>
              <a:t> 2019”</a:t>
            </a:r>
          </a:p>
          <a:p>
            <a:pPr lvl="1"/>
            <a:r>
              <a:rPr lang="en-US" dirty="0">
                <a:solidFill>
                  <a:schemeClr val="tx1"/>
                </a:solidFill>
              </a:rPr>
              <a:t>Thursday, November 14</a:t>
            </a:r>
            <a:r>
              <a:rPr lang="en-US" baseline="30000" dirty="0">
                <a:solidFill>
                  <a:schemeClr val="tx1"/>
                </a:solidFill>
              </a:rPr>
              <a:t>th</a:t>
            </a:r>
            <a:r>
              <a:rPr lang="en-US" dirty="0">
                <a:solidFill>
                  <a:schemeClr val="tx1"/>
                </a:solidFill>
              </a:rPr>
              <a:t> – TBA</a:t>
            </a:r>
          </a:p>
          <a:p>
            <a:pPr lvl="1"/>
            <a:r>
              <a:rPr lang="en-US" dirty="0">
                <a:solidFill>
                  <a:schemeClr val="tx1"/>
                </a:solidFill>
              </a:rPr>
              <a:t>Thursday, December 12</a:t>
            </a:r>
            <a:r>
              <a:rPr lang="en-US" baseline="30000" dirty="0">
                <a:solidFill>
                  <a:schemeClr val="tx1"/>
                </a:solidFill>
              </a:rPr>
              <a:t>th</a:t>
            </a:r>
            <a:r>
              <a:rPr lang="en-US" dirty="0">
                <a:solidFill>
                  <a:schemeClr val="tx1"/>
                </a:solidFill>
              </a:rPr>
              <a:t> – TBA</a:t>
            </a:r>
          </a:p>
          <a:p>
            <a:pPr marL="457200" lvl="1" indent="0">
              <a:buNone/>
            </a:pPr>
            <a:endParaRPr lang="en-US" dirty="0">
              <a:solidFill>
                <a:schemeClr val="tx1"/>
              </a:solidFill>
            </a:endParaRPr>
          </a:p>
          <a:p>
            <a:r>
              <a:rPr lang="en-US" dirty="0">
                <a:solidFill>
                  <a:schemeClr val="tx1"/>
                </a:solidFill>
              </a:rPr>
              <a:t>Call for presentations!</a:t>
            </a:r>
          </a:p>
          <a:p>
            <a:pPr lvl="1"/>
            <a:r>
              <a:rPr lang="en-US" dirty="0">
                <a:solidFill>
                  <a:schemeClr val="tx1"/>
                </a:solidFill>
              </a:rPr>
              <a:t>Have an idea/topic for a presentation?</a:t>
            </a:r>
          </a:p>
          <a:p>
            <a:pPr lvl="1"/>
            <a:r>
              <a:rPr lang="en-US" dirty="0">
                <a:solidFill>
                  <a:schemeClr val="tx1"/>
                </a:solidFill>
              </a:rPr>
              <a:t>Want to give a presentation? </a:t>
            </a:r>
            <a:endParaRPr lang="EN-US" dirty="0">
              <a:solidFill>
                <a:schemeClr val="tx1"/>
              </a:solidFill>
            </a:endParaRPr>
          </a:p>
          <a:p>
            <a:pPr lvl="1"/>
            <a:r>
              <a:rPr lang="en-US" dirty="0">
                <a:solidFill>
                  <a:schemeClr val="tx1"/>
                </a:solidFill>
              </a:rPr>
              <a:t>Contact Erik (</a:t>
            </a:r>
            <a:r>
              <a:rPr lang="en-US" dirty="0">
                <a:solidFill>
                  <a:srgbClr val="FFFFFF"/>
                </a:solidFill>
                <a:hlinkClick r:id="rId3"/>
              </a:rPr>
              <a:t>erik@nycdotnetdevs.com</a:t>
            </a:r>
            <a:r>
              <a:rPr lang="en-US" dirty="0">
                <a:solidFill>
                  <a:srgbClr val="FFFFFF"/>
                </a:solidFill>
              </a:rPr>
              <a:t>)</a:t>
            </a:r>
            <a:r>
              <a:rPr lang="en-US" dirty="0">
                <a:solidFill>
                  <a:schemeClr val="tx1"/>
                </a:solidFill>
              </a:rPr>
              <a:t> or Brian (</a:t>
            </a:r>
            <a:r>
              <a:rPr lang="en-US" dirty="0">
                <a:solidFill>
                  <a:srgbClr val="FFFFFF"/>
                </a:solidFill>
                <a:hlinkClick r:id="rId4"/>
              </a:rPr>
              <a:t>brian@nycdotnetdevs.com</a:t>
            </a:r>
            <a:r>
              <a:rPr lang="en-US" dirty="0">
                <a:solidFill>
                  <a:srgbClr val="FFFFFF"/>
                </a:solidFill>
              </a:rPr>
              <a:t>)</a:t>
            </a:r>
            <a:r>
              <a:rPr lang="en-US" dirty="0">
                <a:solidFill>
                  <a:schemeClr val="tx1"/>
                </a:solidFill>
              </a:rPr>
              <a:t>, or tweet </a:t>
            </a:r>
            <a:r>
              <a:rPr lang="en-US" dirty="0">
                <a:solidFill>
                  <a:schemeClr val="tx1"/>
                </a:solidFill>
                <a:hlinkClick r:id="rId5"/>
              </a:rPr>
              <a:t>@</a:t>
            </a:r>
            <a:r>
              <a:rPr lang="en-US" dirty="0" err="1">
                <a:solidFill>
                  <a:schemeClr val="tx1"/>
                </a:solidFill>
                <a:hlinkClick r:id="rId5"/>
              </a:rPr>
              <a:t>NYCDotNetDevs</a:t>
            </a:r>
            <a:endParaRPr lang="en-US" dirty="0">
              <a:solidFill>
                <a:schemeClr val="tx1"/>
              </a:solidFill>
            </a:endParaRPr>
          </a:p>
        </p:txBody>
      </p:sp>
    </p:spTree>
    <p:extLst>
      <p:ext uri="{BB962C8B-B14F-4D97-AF65-F5344CB8AC3E}">
        <p14:creationId xmlns:p14="http://schemas.microsoft.com/office/powerpoint/2010/main" val="211730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.NET Happy Hour</a:t>
            </a:r>
          </a:p>
          <a:p>
            <a:pPr lvl="1"/>
            <a:r>
              <a:rPr lang="en-US" dirty="0">
                <a:solidFill>
                  <a:srgbClr val="FFFFFF"/>
                </a:solidFill>
                <a:latin typeface="corbel"/>
              </a:rPr>
              <a:t>An event happening around NYC offering members an open discussion with other developers about anything and everything over drinks and snacks.</a:t>
            </a:r>
          </a:p>
          <a:p>
            <a:pPr lvl="1"/>
            <a:endParaRPr lang="en-US" dirty="0">
              <a:solidFill>
                <a:schemeClr val="tx1"/>
              </a:solidFill>
              <a:latin typeface="corbel"/>
            </a:endParaRPr>
          </a:p>
          <a:p>
            <a:pPr lvl="1"/>
            <a:r>
              <a:rPr lang="en-US" sz="2800" dirty="0">
                <a:solidFill>
                  <a:schemeClr val="tx1"/>
                </a:solidFill>
                <a:latin typeface="corbel"/>
              </a:rPr>
              <a:t>Planning regular Happy Hours for 2019 starting in Q1</a:t>
            </a:r>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483314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Community Service Hackathon</a:t>
            </a:r>
          </a:p>
          <a:p>
            <a:pPr lvl="1"/>
            <a:r>
              <a:rPr lang="en-US" dirty="0">
                <a:solidFill>
                  <a:schemeClr val="tx1"/>
                </a:solidFill>
                <a:latin typeface="corbel"/>
              </a:rPr>
              <a:t>We’ve been in discussion with the Teaching Artist Project Cohort (TAP Cohort) to develop an interactive platform to serve teaching artists working in public schools and higher education.</a:t>
            </a:r>
          </a:p>
          <a:p>
            <a:pPr lvl="1"/>
            <a:r>
              <a:rPr lang="en-US" dirty="0">
                <a:solidFill>
                  <a:schemeClr val="tx1"/>
                </a:solidFill>
                <a:latin typeface="corbel"/>
              </a:rPr>
              <a:t>Currently working on securing partnerships </a:t>
            </a:r>
          </a:p>
          <a:p>
            <a:pPr lvl="1"/>
            <a:r>
              <a:rPr lang="en-US" dirty="0">
                <a:solidFill>
                  <a:schemeClr val="tx1"/>
                </a:solidFill>
                <a:latin typeface="corbel"/>
              </a:rPr>
              <a:t>Great way to give back to non-profits in NYC-area </a:t>
            </a:r>
          </a:p>
          <a:p>
            <a:pPr lvl="1"/>
            <a:r>
              <a:rPr lang="en-US" dirty="0">
                <a:solidFill>
                  <a:schemeClr val="tx1"/>
                </a:solidFill>
                <a:latin typeface="corbel"/>
              </a:rPr>
              <a:t>Play with new technology</a:t>
            </a:r>
          </a:p>
          <a:p>
            <a:pPr lvl="1"/>
            <a:r>
              <a:rPr lang="en-US" dirty="0">
                <a:solidFill>
                  <a:schemeClr val="tx1"/>
                </a:solidFill>
                <a:latin typeface="corbel"/>
              </a:rPr>
              <a:t>Looks great on your GitHub account/resume</a:t>
            </a:r>
          </a:p>
          <a:p>
            <a:pPr lvl="1"/>
            <a:r>
              <a:rPr lang="en-US" dirty="0">
                <a:solidFill>
                  <a:schemeClr val="tx1"/>
                </a:solidFill>
                <a:latin typeface="corbel"/>
              </a:rPr>
              <a:t>Look out for an announcement for a Hackathon in Q1 2019</a:t>
            </a: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95266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.NET Conf </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latin typeface="corbel"/>
              </a:rPr>
              <a:t>Free – Virtual event</a:t>
            </a:r>
          </a:p>
          <a:p>
            <a:r>
              <a:rPr lang="en-US" dirty="0">
                <a:solidFill>
                  <a:srgbClr val="FFFFFF"/>
                </a:solidFill>
              </a:rPr>
              <a:t>September 23 — 25, 2019</a:t>
            </a:r>
          </a:p>
          <a:p>
            <a:r>
              <a:rPr lang="en-US" dirty="0">
                <a:hlinkClick r:id="rId3"/>
              </a:rPr>
              <a:t>https://www.dotnetconf.net/</a:t>
            </a:r>
            <a:endParaRPr lang="en-US" dirty="0"/>
          </a:p>
          <a:p>
            <a:r>
              <a:rPr lang="en-US" dirty="0">
                <a:solidFill>
                  <a:schemeClr val="tx1"/>
                </a:solidFill>
              </a:rPr>
              <a:t>.NET Core 3.0 Launches!</a:t>
            </a:r>
          </a:p>
        </p:txBody>
      </p:sp>
    </p:spTree>
    <p:extLst>
      <p:ext uri="{BB962C8B-B14F-4D97-AF65-F5344CB8AC3E}">
        <p14:creationId xmlns:p14="http://schemas.microsoft.com/office/powerpoint/2010/main" val="2260922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corbel"/>
              </a:rPr>
              <a:t>NYC .NET </a:t>
            </a:r>
            <a:r>
              <a:rPr lang="en-US" dirty="0" err="1">
                <a:solidFill>
                  <a:schemeClr val="tx1"/>
                </a:solidFill>
                <a:latin typeface="corbel"/>
              </a:rPr>
              <a:t>Hacktoberfest</a:t>
            </a:r>
            <a:r>
              <a:rPr lang="en-US" dirty="0">
                <a:solidFill>
                  <a:schemeClr val="tx1"/>
                </a:solidFill>
                <a:latin typeface="corbel"/>
              </a:rPr>
              <a:t> 2019</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latin typeface="corbel"/>
              </a:rPr>
              <a:t>Free</a:t>
            </a:r>
          </a:p>
          <a:p>
            <a:r>
              <a:rPr lang="en-US" dirty="0">
                <a:solidFill>
                  <a:schemeClr val="tx1"/>
                </a:solidFill>
                <a:latin typeface="corbel"/>
              </a:rPr>
              <a:t>Tuesday, October 1</a:t>
            </a:r>
            <a:r>
              <a:rPr lang="en-US" baseline="30000" dirty="0">
                <a:solidFill>
                  <a:schemeClr val="tx1"/>
                </a:solidFill>
                <a:latin typeface="corbel"/>
              </a:rPr>
              <a:t>st</a:t>
            </a:r>
            <a:r>
              <a:rPr lang="en-US" dirty="0">
                <a:solidFill>
                  <a:schemeClr val="tx1"/>
                </a:solidFill>
                <a:latin typeface="corbel"/>
              </a:rPr>
              <a:t>, 2019</a:t>
            </a:r>
          </a:p>
          <a:p>
            <a:r>
              <a:rPr lang="en-US" dirty="0">
                <a:solidFill>
                  <a:schemeClr val="tx1"/>
                </a:solidFill>
                <a:latin typeface="corbel"/>
              </a:rPr>
              <a:t>6PM – 8PM</a:t>
            </a:r>
          </a:p>
          <a:p>
            <a:r>
              <a:rPr lang="en-US" dirty="0">
                <a:solidFill>
                  <a:schemeClr val="tx1"/>
                </a:solidFill>
                <a:latin typeface="corbel"/>
              </a:rPr>
              <a:t>Microsoft Offices – 11 Times Square</a:t>
            </a:r>
          </a:p>
          <a:p>
            <a:r>
              <a:rPr lang="en-US" dirty="0">
                <a:solidFill>
                  <a:schemeClr val="tx1"/>
                </a:solidFill>
                <a:latin typeface="corbel"/>
              </a:rPr>
              <a:t>New York City, NY</a:t>
            </a:r>
          </a:p>
          <a:p>
            <a:r>
              <a:rPr lang="en-US" dirty="0">
                <a:hlinkClick r:id="rId3"/>
              </a:rPr>
              <a:t>https://www.meetup.com/NYC-NET-Developers/events/261325823/</a:t>
            </a:r>
            <a:endParaRPr lang="en-US" dirty="0">
              <a:solidFill>
                <a:schemeClr val="tx1"/>
              </a:solidFill>
              <a:latin typeface="corbel"/>
            </a:endParaRPr>
          </a:p>
        </p:txBody>
      </p:sp>
    </p:spTree>
    <p:extLst>
      <p:ext uri="{BB962C8B-B14F-4D97-AF65-F5344CB8AC3E}">
        <p14:creationId xmlns:p14="http://schemas.microsoft.com/office/powerpoint/2010/main" val="3794248609"/>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TF10001006</Template>
  <TotalTime>2031</TotalTime>
  <Words>660</Words>
  <Application>Microsoft Office PowerPoint</Application>
  <PresentationFormat>Widescreen</PresentationFormat>
  <Paragraphs>151</Paragraphs>
  <Slides>21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corbel</vt:lpstr>
      <vt:lpstr>corbel</vt:lpstr>
      <vt:lpstr>Segoe UI Semibold</vt:lpstr>
      <vt:lpstr>Segoe UI Semilight</vt:lpstr>
      <vt:lpstr>Depth</vt:lpstr>
      <vt:lpstr>PowerPoint Presentation</vt:lpstr>
      <vt:lpstr>Introductions</vt:lpstr>
      <vt:lpstr>News</vt:lpstr>
      <vt:lpstr>Other NYC Meetings</vt:lpstr>
      <vt:lpstr>Announcements</vt:lpstr>
      <vt:lpstr>Announcements</vt:lpstr>
      <vt:lpstr>Announcements</vt:lpstr>
      <vt:lpstr>.NET Conf </vt:lpstr>
      <vt:lpstr>NYC .NET Hacktoberfest 2019</vt:lpstr>
      <vt:lpstr>Code Camp NYC 2019</vt:lpstr>
      <vt:lpstr>Philly.NET Code Camp 2019</vt:lpstr>
      <vt:lpstr>TechBash 2019</vt:lpstr>
      <vt:lpstr>Announcements</vt:lpstr>
      <vt:lpstr>Announcements</vt:lpstr>
      <vt:lpstr>Job Announcements</vt:lpstr>
      <vt:lpstr>Sponsors</vt:lpstr>
      <vt:lpstr>Sponsors</vt:lpstr>
      <vt:lpstr>Sponsors</vt:lpstr>
      <vt:lpstr>Avi Farah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Jablonsky</dc:creator>
  <cp:lastModifiedBy>Brian Jablonsky</cp:lastModifiedBy>
  <cp:revision>106</cp:revision>
  <dcterms:created xsi:type="dcterms:W3CDTF">2015-09-22T16:41:35Z</dcterms:created>
  <dcterms:modified xsi:type="dcterms:W3CDTF">2019-09-12T08:35:14Z</dcterms:modified>
</cp:coreProperties>
</file>