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8" r:id="rId3"/>
    <p:sldId id="263" r:id="rId4"/>
    <p:sldId id="261" r:id="rId5"/>
    <p:sldId id="272" r:id="rId6"/>
    <p:sldId id="279" r:id="rId7"/>
    <p:sldId id="280" r:id="rId8"/>
    <p:sldId id="281" r:id="rId9"/>
    <p:sldId id="267" r:id="rId10"/>
    <p:sldId id="278" r:id="rId11"/>
    <p:sldId id="268" r:id="rId12"/>
    <p:sldId id="270" r:id="rId13"/>
    <p:sldId id="262" r:id="rId14"/>
    <p:sldId id="260" r:id="rId15"/>
    <p:sldId id="25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CA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4" autoAdjust="0"/>
    <p:restoredTop sz="94660"/>
  </p:normalViewPr>
  <p:slideViewPr>
    <p:cSldViewPr snapToGrid="0">
      <p:cViewPr varScale="1">
        <p:scale>
          <a:sx n="73" d="100"/>
          <a:sy n="73" d="100"/>
        </p:scale>
        <p:origin x="72" y="6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C9EF93-521A-4C2C-985E-60F50EA50ADB}" type="datetimeFigureOut">
              <a:rPr lang="en-US"/>
              <a:t>1/10/2019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F03945-EDAA-40F1-B83F-3C277CDDBF39}" type="slidenum">
              <a:rPr lang="en-US"/>
              <a:t>‹#›</a:t>
            </a:fld>
            <a:endParaRPr lang="en-US"/>
          </a:p>
        </p:txBody>
      </p:sp>
    </p:spTree>
    <p:extLst>
      <p:ext uri="{BB962C8B-B14F-4D97-AF65-F5344CB8AC3E}">
        <p14:creationId xmlns:p14="http://schemas.microsoft.com/office/powerpoint/2010/main" val="3474022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a:t>
            </a:fld>
            <a:endParaRPr lang="en-US"/>
          </a:p>
        </p:txBody>
      </p:sp>
    </p:spTree>
    <p:extLst>
      <p:ext uri="{BB962C8B-B14F-4D97-AF65-F5344CB8AC3E}">
        <p14:creationId xmlns:p14="http://schemas.microsoft.com/office/powerpoint/2010/main" val="23789385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10</a:t>
            </a:fld>
            <a:endParaRPr lang="en-US"/>
          </a:p>
        </p:txBody>
      </p:sp>
    </p:spTree>
    <p:extLst>
      <p:ext uri="{BB962C8B-B14F-4D97-AF65-F5344CB8AC3E}">
        <p14:creationId xmlns:p14="http://schemas.microsoft.com/office/powerpoint/2010/main" val="7162835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11</a:t>
            </a:fld>
            <a:endParaRPr lang="en-US"/>
          </a:p>
        </p:txBody>
      </p:sp>
    </p:spTree>
    <p:extLst>
      <p:ext uri="{BB962C8B-B14F-4D97-AF65-F5344CB8AC3E}">
        <p14:creationId xmlns:p14="http://schemas.microsoft.com/office/powerpoint/2010/main" val="14733838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12</a:t>
            </a:fld>
            <a:endParaRPr lang="en-US"/>
          </a:p>
        </p:txBody>
      </p:sp>
    </p:spTree>
    <p:extLst>
      <p:ext uri="{BB962C8B-B14F-4D97-AF65-F5344CB8AC3E}">
        <p14:creationId xmlns:p14="http://schemas.microsoft.com/office/powerpoint/2010/main" val="21733163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13</a:t>
            </a:fld>
            <a:endParaRPr lang="en-US"/>
          </a:p>
        </p:txBody>
      </p:sp>
    </p:spTree>
    <p:extLst>
      <p:ext uri="{BB962C8B-B14F-4D97-AF65-F5344CB8AC3E}">
        <p14:creationId xmlns:p14="http://schemas.microsoft.com/office/powerpoint/2010/main" val="2955385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2</a:t>
            </a:fld>
            <a:endParaRPr lang="en-US"/>
          </a:p>
        </p:txBody>
      </p:sp>
    </p:spTree>
    <p:extLst>
      <p:ext uri="{BB962C8B-B14F-4D97-AF65-F5344CB8AC3E}">
        <p14:creationId xmlns:p14="http://schemas.microsoft.com/office/powerpoint/2010/main" val="3434393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3</a:t>
            </a:fld>
            <a:endParaRPr lang="en-US"/>
          </a:p>
        </p:txBody>
      </p:sp>
    </p:spTree>
    <p:extLst>
      <p:ext uri="{BB962C8B-B14F-4D97-AF65-F5344CB8AC3E}">
        <p14:creationId xmlns:p14="http://schemas.microsoft.com/office/powerpoint/2010/main" val="1649181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4</a:t>
            </a:fld>
            <a:endParaRPr lang="en-US"/>
          </a:p>
        </p:txBody>
      </p:sp>
    </p:spTree>
    <p:extLst>
      <p:ext uri="{BB962C8B-B14F-4D97-AF65-F5344CB8AC3E}">
        <p14:creationId xmlns:p14="http://schemas.microsoft.com/office/powerpoint/2010/main" val="16808514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5</a:t>
            </a:fld>
            <a:endParaRPr lang="en-US"/>
          </a:p>
        </p:txBody>
      </p:sp>
    </p:spTree>
    <p:extLst>
      <p:ext uri="{BB962C8B-B14F-4D97-AF65-F5344CB8AC3E}">
        <p14:creationId xmlns:p14="http://schemas.microsoft.com/office/powerpoint/2010/main" val="1192465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6</a:t>
            </a:fld>
            <a:endParaRPr lang="en-US"/>
          </a:p>
        </p:txBody>
      </p:sp>
    </p:spTree>
    <p:extLst>
      <p:ext uri="{BB962C8B-B14F-4D97-AF65-F5344CB8AC3E}">
        <p14:creationId xmlns:p14="http://schemas.microsoft.com/office/powerpoint/2010/main" val="2367870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7</a:t>
            </a:fld>
            <a:endParaRPr lang="en-US"/>
          </a:p>
        </p:txBody>
      </p:sp>
    </p:spTree>
    <p:extLst>
      <p:ext uri="{BB962C8B-B14F-4D97-AF65-F5344CB8AC3E}">
        <p14:creationId xmlns:p14="http://schemas.microsoft.com/office/powerpoint/2010/main" val="38378381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8</a:t>
            </a:fld>
            <a:endParaRPr lang="en-US"/>
          </a:p>
        </p:txBody>
      </p:sp>
    </p:spTree>
    <p:extLst>
      <p:ext uri="{BB962C8B-B14F-4D97-AF65-F5344CB8AC3E}">
        <p14:creationId xmlns:p14="http://schemas.microsoft.com/office/powerpoint/2010/main" val="2948484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9</a:t>
            </a:fld>
            <a:endParaRPr lang="en-US"/>
          </a:p>
        </p:txBody>
      </p:sp>
    </p:spTree>
    <p:extLst>
      <p:ext uri="{BB962C8B-B14F-4D97-AF65-F5344CB8AC3E}">
        <p14:creationId xmlns:p14="http://schemas.microsoft.com/office/powerpoint/2010/main" val="842826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1/10/2019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1/10/2019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1/10/2019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1/10/2019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1/10/2019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1/10/2019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1/10/2019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1/10/2019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1/10/2019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1/10/2019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1/10/2019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1/10/2019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1/10/2019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1/10/2019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1/10/2019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1/10/2019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1/10/2019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1/10/2019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microsoftreactor.co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hyperlink" Target="http://www.postsharp.net/"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hyperlink" Target="https://revdebug.com/"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3.xml.rels><?xml version="1.0" encoding="UTF-8" standalone="yes"?>
<Relationships xmlns="http://schemas.openxmlformats.org/package/2006/relationships"><Relationship Id="rId3" Type="http://schemas.openxmlformats.org/officeDocument/2006/relationships/hyperlink" Target="https://twitter.com/onovotny"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hyperlink" Target="https://twitter.com/NYCDotNetDev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bit.ly/2M5ao78" TargetMode="External"/><Relationship Id="rId5" Type="http://schemas.openxmlformats.org/officeDocument/2006/relationships/hyperlink" Target="https://bit.ly/2M1wlnT" TargetMode="External"/><Relationship Id="rId4" Type="http://schemas.openxmlformats.org/officeDocument/2006/relationships/hyperlink" Target="https://bit.ly/2Fcf9vl"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meetup.com/NYPluralsightStudy/"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www.meetup.com/NycPowershellMeetup/" TargetMode="External"/><Relationship Id="rId5" Type="http://schemas.openxmlformats.org/officeDocument/2006/relationships/hyperlink" Target="https://www.meetup.com/nyaltnet/" TargetMode="External"/><Relationship Id="rId4" Type="http://schemas.openxmlformats.org/officeDocument/2006/relationships/hyperlink" Target="https://www.meetup.com/nycmobiledev/"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mailto:erik@nycdotnetdevs.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twitter.com/NYCDotNetDevs" TargetMode="External"/><Relationship Id="rId4" Type="http://schemas.openxmlformats.org/officeDocument/2006/relationships/hyperlink" Target="mailto:brian@nycdotnetdevs.co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tattoocoder.com/aspnet-slack-sign-up/"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mailto:brian@nycdotnetdevs.co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twitter.com/NYCDotNetDevs" TargetMode="External"/><Relationship Id="rId4" Type="http://schemas.openxmlformats.org/officeDocument/2006/relationships/hyperlink" Target="mailto:erik@nycdotnetdevs.com"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landlords.liveuptop.com/open-positions/full-stack-developer/"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pic>
        <p:nvPicPr>
          <p:cNvPr id="4" name="Picture 3" descr="nycdotnet.png"/>
          <p:cNvPicPr>
            <a:picLocks noChangeAspect="1"/>
          </p:cNvPicPr>
          <p:nvPr/>
        </p:nvPicPr>
        <p:blipFill>
          <a:blip r:embed="rId4"/>
          <a:stretch>
            <a:fillRect/>
          </a:stretch>
        </p:blipFill>
        <p:spPr>
          <a:xfrm>
            <a:off x="4724400" y="2131384"/>
            <a:ext cx="2743200" cy="2595232"/>
          </a:xfrm>
          <a:prstGeom prst="rect">
            <a:avLst/>
          </a:prstGeom>
        </p:spPr>
      </p:pic>
      <p:sp>
        <p:nvSpPr>
          <p:cNvPr id="2" name="TextBox 1">
            <a:extLst>
              <a:ext uri="{FF2B5EF4-FFF2-40B4-BE49-F238E27FC236}">
                <a16:creationId xmlns:a16="http://schemas.microsoft.com/office/drawing/2014/main" id="{017312EF-8656-4B52-8114-750751DA6FC9}"/>
              </a:ext>
            </a:extLst>
          </p:cNvPr>
          <p:cNvSpPr txBox="1"/>
          <p:nvPr/>
        </p:nvSpPr>
        <p:spPr>
          <a:xfrm>
            <a:off x="20638" y="5250479"/>
            <a:ext cx="12152312" cy="107721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dirty="0"/>
              <a:t>           </a:t>
            </a:r>
          </a:p>
          <a:p>
            <a:pPr algn="ctr"/>
            <a:endParaRPr lang="en-US" sz="3200" dirty="0">
              <a:latin typeface="Corbel"/>
              <a:cs typeface="Courier New"/>
            </a:endParaRPr>
          </a:p>
        </p:txBody>
      </p:sp>
    </p:spTree>
    <p:extLst>
      <p:ext uri="{BB962C8B-B14F-4D97-AF65-F5344CB8AC3E}">
        <p14:creationId xmlns:p14="http://schemas.microsoft.com/office/powerpoint/2010/main" val="554862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Sponsors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chemeClr val="tx1"/>
                </a:solidFill>
              </a:rPr>
              <a:t>Microsoft Reactor</a:t>
            </a:r>
            <a:br>
              <a:rPr lang="en-US" dirty="0">
                <a:solidFill>
                  <a:schemeClr val="tx1"/>
                </a:solidFill>
              </a:rPr>
            </a:br>
            <a:r>
              <a:rPr lang="en-US" dirty="0">
                <a:solidFill>
                  <a:schemeClr val="tx1"/>
                </a:solidFill>
                <a:hlinkClick r:id="rId3"/>
              </a:rPr>
              <a:t>http://microsoftreactor.com</a:t>
            </a:r>
            <a:endParaRPr lang="en-US" dirty="0">
              <a:solidFill>
                <a:schemeClr val="tx1"/>
              </a:solidFill>
            </a:endParaRPr>
          </a:p>
          <a:p>
            <a:pPr marL="0" indent="0">
              <a:buNone/>
            </a:pPr>
            <a:br>
              <a:rPr lang="en-US" dirty="0">
                <a:solidFill>
                  <a:schemeClr val="tx1"/>
                </a:solidFill>
              </a:rPr>
            </a:br>
            <a:endParaRPr lang="en-US" dirty="0">
              <a:solidFill>
                <a:schemeClr val="tx1"/>
              </a:solidFill>
            </a:endParaRPr>
          </a:p>
          <a:p>
            <a:r>
              <a:rPr lang="en-US" dirty="0">
                <a:solidFill>
                  <a:schemeClr val="tx1"/>
                </a:solidFill>
              </a:rPr>
              <a:t>Microsoft Reactors are developer community hubs providing technical events, community networking, and collaboration. They are graciously sponsoring our group in 2019 by providing our meeting space and food! Please fill out the survey at the end of the meeting! </a:t>
            </a:r>
          </a:p>
        </p:txBody>
      </p:sp>
      <p:pic>
        <p:nvPicPr>
          <p:cNvPr id="5" name="Picture 4">
            <a:extLst>
              <a:ext uri="{FF2B5EF4-FFF2-40B4-BE49-F238E27FC236}">
                <a16:creationId xmlns:a16="http://schemas.microsoft.com/office/drawing/2014/main" id="{CC33AD01-A5CB-4330-98C2-0F096B7AA47A}"/>
              </a:ext>
            </a:extLst>
          </p:cNvPr>
          <p:cNvPicPr>
            <a:picLocks noChangeAspect="1"/>
          </p:cNvPicPr>
          <p:nvPr/>
        </p:nvPicPr>
        <p:blipFill>
          <a:blip r:embed="rId4"/>
          <a:stretch>
            <a:fillRect/>
          </a:stretch>
        </p:blipFill>
        <p:spPr>
          <a:xfrm>
            <a:off x="6607277" y="2371160"/>
            <a:ext cx="4121709" cy="672224"/>
          </a:xfrm>
          <a:prstGeom prst="rect">
            <a:avLst/>
          </a:prstGeom>
        </p:spPr>
      </p:pic>
    </p:spTree>
    <p:extLst>
      <p:ext uri="{BB962C8B-B14F-4D97-AF65-F5344CB8AC3E}">
        <p14:creationId xmlns:p14="http://schemas.microsoft.com/office/powerpoint/2010/main" val="3569478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Sponsors</a:t>
            </a:r>
          </a:p>
        </p:txBody>
      </p:sp>
      <p:sp>
        <p:nvSpPr>
          <p:cNvPr id="3" name="Content Placeholder 2"/>
          <p:cNvSpPr>
            <a:spLocks noGrp="1"/>
          </p:cNvSpPr>
          <p:nvPr>
            <p:ph idx="1"/>
          </p:nvPr>
        </p:nvSpPr>
        <p:spPr/>
        <p:txBody>
          <a:bodyPr vert="horz" lIns="91440" tIns="45720" rIns="91440" bIns="45720" rtlCol="0" anchor="t">
            <a:normAutofit fontScale="92500"/>
          </a:bodyPr>
          <a:lstStyle/>
          <a:p>
            <a:r>
              <a:rPr lang="en-US" dirty="0" err="1">
                <a:solidFill>
                  <a:schemeClr val="tx1"/>
                </a:solidFill>
              </a:rPr>
              <a:t>PostSharp</a:t>
            </a:r>
            <a:br>
              <a:rPr lang="en-US" dirty="0">
                <a:solidFill>
                  <a:schemeClr val="tx1"/>
                </a:solidFill>
              </a:rPr>
            </a:br>
            <a:r>
              <a:rPr lang="en-US" dirty="0">
                <a:solidFill>
                  <a:schemeClr val="tx1"/>
                </a:solidFill>
                <a:hlinkClick r:id="rId3"/>
              </a:rPr>
              <a:t>http://www.postsharp.net/</a:t>
            </a:r>
            <a:endParaRPr lang="en-US" dirty="0">
              <a:solidFill>
                <a:schemeClr val="tx1"/>
              </a:solidFill>
            </a:endParaRPr>
          </a:p>
          <a:p>
            <a:r>
              <a:rPr lang="en-US" dirty="0">
                <a:solidFill>
                  <a:schemeClr val="tx1"/>
                </a:solidFill>
              </a:rPr>
              <a:t>Members get a 10% discount on </a:t>
            </a:r>
            <a:br>
              <a:rPr lang="en-US" dirty="0">
                <a:solidFill>
                  <a:schemeClr val="tx1"/>
                </a:solidFill>
              </a:rPr>
            </a:br>
            <a:r>
              <a:rPr lang="en-US" dirty="0" err="1">
                <a:solidFill>
                  <a:schemeClr val="tx1"/>
                </a:solidFill>
              </a:rPr>
              <a:t>PostSharp</a:t>
            </a:r>
            <a:r>
              <a:rPr lang="en-US" dirty="0">
                <a:solidFill>
                  <a:schemeClr val="tx1"/>
                </a:solidFill>
              </a:rPr>
              <a:t> licenses (both personal </a:t>
            </a:r>
            <a:br>
              <a:rPr lang="en-US" dirty="0">
                <a:solidFill>
                  <a:schemeClr val="tx1"/>
                </a:solidFill>
              </a:rPr>
            </a:br>
            <a:r>
              <a:rPr lang="en-US" dirty="0">
                <a:solidFill>
                  <a:schemeClr val="tx1"/>
                </a:solidFill>
              </a:rPr>
              <a:t>and company orders)</a:t>
            </a:r>
          </a:p>
          <a:p>
            <a:r>
              <a:rPr lang="en-US" dirty="0" err="1">
                <a:solidFill>
                  <a:schemeClr val="tx1"/>
                </a:solidFill>
              </a:rPr>
              <a:t>PostSharp</a:t>
            </a:r>
            <a:r>
              <a:rPr lang="en-US" dirty="0">
                <a:solidFill>
                  <a:schemeClr val="tx1"/>
                </a:solidFill>
              </a:rPr>
              <a:t> is a compiler extension that adds support for patterns to C# and VB. If you’re tired of writing repetitive code, you may want to check it out. It can help you add logging, caching or </a:t>
            </a:r>
            <a:r>
              <a:rPr lang="en-US" dirty="0" err="1">
                <a:solidFill>
                  <a:schemeClr val="tx1"/>
                </a:solidFill>
              </a:rPr>
              <a:t>INotifyPropertyChanged</a:t>
            </a:r>
            <a:r>
              <a:rPr lang="en-US" dirty="0">
                <a:solidFill>
                  <a:schemeClr val="tx1"/>
                </a:solidFill>
              </a:rPr>
              <a:t> to your codebase without boilerplate, or solve multithreading issues. Customers ranging from Microsoft to Bank of America typically achieve a 15% code reduction thanks to </a:t>
            </a:r>
            <a:r>
              <a:rPr lang="en-US" dirty="0" err="1">
                <a:solidFill>
                  <a:schemeClr val="tx1"/>
                </a:solidFill>
              </a:rPr>
              <a:t>PostSharp</a:t>
            </a:r>
            <a:r>
              <a:rPr lang="en-US" dirty="0">
                <a:solidFill>
                  <a:schemeClr val="tx1"/>
                </a:solidFill>
              </a:rPr>
              <a:t>.</a:t>
            </a:r>
          </a:p>
        </p:txBody>
      </p:sp>
      <p:pic>
        <p:nvPicPr>
          <p:cNvPr id="5" name="Picture 4">
            <a:extLst>
              <a:ext uri="{FF2B5EF4-FFF2-40B4-BE49-F238E27FC236}">
                <a16:creationId xmlns:a16="http://schemas.microsoft.com/office/drawing/2014/main" id="{CC33AD01-A5CB-4330-98C2-0F096B7AA47A}"/>
              </a:ext>
            </a:extLst>
          </p:cNvPr>
          <p:cNvPicPr>
            <a:picLocks noChangeAspect="1"/>
          </p:cNvPicPr>
          <p:nvPr/>
        </p:nvPicPr>
        <p:blipFill>
          <a:blip r:embed="rId4"/>
          <a:stretch>
            <a:fillRect/>
          </a:stretch>
        </p:blipFill>
        <p:spPr>
          <a:xfrm>
            <a:off x="6607277" y="2307405"/>
            <a:ext cx="4121709" cy="799735"/>
          </a:xfrm>
          <a:prstGeom prst="rect">
            <a:avLst/>
          </a:prstGeom>
        </p:spPr>
      </p:pic>
    </p:spTree>
    <p:extLst>
      <p:ext uri="{BB962C8B-B14F-4D97-AF65-F5344CB8AC3E}">
        <p14:creationId xmlns:p14="http://schemas.microsoft.com/office/powerpoint/2010/main" val="914656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Sponsors</a:t>
            </a:r>
          </a:p>
        </p:txBody>
      </p:sp>
      <p:sp>
        <p:nvSpPr>
          <p:cNvPr id="3" name="Content Placeholder 2"/>
          <p:cNvSpPr>
            <a:spLocks noGrp="1"/>
          </p:cNvSpPr>
          <p:nvPr>
            <p:ph idx="1"/>
          </p:nvPr>
        </p:nvSpPr>
        <p:spPr/>
        <p:txBody>
          <a:bodyPr vert="horz" lIns="91440" tIns="45720" rIns="91440" bIns="45720" rtlCol="0" anchor="t">
            <a:normAutofit/>
          </a:bodyPr>
          <a:lstStyle/>
          <a:p>
            <a:r>
              <a:rPr lang="en-US" dirty="0" err="1">
                <a:solidFill>
                  <a:schemeClr val="tx1"/>
                </a:solidFill>
              </a:rPr>
              <a:t>RevDeBug</a:t>
            </a:r>
            <a:br>
              <a:rPr lang="en-US" dirty="0">
                <a:solidFill>
                  <a:schemeClr val="tx1"/>
                </a:solidFill>
              </a:rPr>
            </a:br>
            <a:r>
              <a:rPr lang="en-US" dirty="0">
                <a:solidFill>
                  <a:schemeClr val="tx1"/>
                </a:solidFill>
                <a:hlinkClick r:id="rId3"/>
              </a:rPr>
              <a:t>https://revdebug.com</a:t>
            </a:r>
            <a:br>
              <a:rPr lang="en-US" dirty="0">
                <a:solidFill>
                  <a:schemeClr val="tx1"/>
                </a:solidFill>
              </a:rPr>
            </a:br>
            <a:br>
              <a:rPr lang="en-US" dirty="0">
                <a:solidFill>
                  <a:schemeClr val="tx1"/>
                </a:solidFill>
              </a:rPr>
            </a:br>
            <a:endParaRPr lang="en-US" dirty="0">
              <a:solidFill>
                <a:schemeClr val="tx1"/>
              </a:solidFill>
            </a:endParaRPr>
          </a:p>
          <a:p>
            <a:r>
              <a:rPr lang="en-US" dirty="0" err="1">
                <a:solidFill>
                  <a:schemeClr val="tx1"/>
                </a:solidFill>
              </a:rPr>
              <a:t>RevDeBug</a:t>
            </a:r>
            <a:r>
              <a:rPr lang="en-US" dirty="0">
                <a:solidFill>
                  <a:schemeClr val="tx1"/>
                </a:solidFill>
              </a:rPr>
              <a:t> allows you to inspect past application state and performance profile, even directly from production environments. Trace the root cause of bugs in a matter of seconds, saving your developers' time and sanity.</a:t>
            </a:r>
          </a:p>
        </p:txBody>
      </p:sp>
      <p:pic>
        <p:nvPicPr>
          <p:cNvPr id="5" name="Picture 4">
            <a:extLst>
              <a:ext uri="{FF2B5EF4-FFF2-40B4-BE49-F238E27FC236}">
                <a16:creationId xmlns:a16="http://schemas.microsoft.com/office/drawing/2014/main" id="{CC33AD01-A5CB-4330-98C2-0F096B7AA47A}"/>
              </a:ext>
            </a:extLst>
          </p:cNvPr>
          <p:cNvPicPr>
            <a:picLocks noChangeAspect="1"/>
          </p:cNvPicPr>
          <p:nvPr/>
        </p:nvPicPr>
        <p:blipFill>
          <a:blip r:embed="rId4"/>
          <a:stretch>
            <a:fillRect/>
          </a:stretch>
        </p:blipFill>
        <p:spPr>
          <a:xfrm>
            <a:off x="6607277" y="2355990"/>
            <a:ext cx="4121709" cy="702564"/>
          </a:xfrm>
          <a:prstGeom prst="rect">
            <a:avLst/>
          </a:prstGeom>
        </p:spPr>
      </p:pic>
    </p:spTree>
    <p:extLst>
      <p:ext uri="{BB962C8B-B14F-4D97-AF65-F5344CB8AC3E}">
        <p14:creationId xmlns:p14="http://schemas.microsoft.com/office/powerpoint/2010/main" val="191978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extLst/>
          </p:nvPr>
        </p:nvSpPr>
        <p:spPr/>
        <p:txBody>
          <a:bodyPr/>
          <a:lstStyle/>
          <a:p>
            <a:r>
              <a:rPr lang="en-US" dirty="0">
                <a:solidFill>
                  <a:schemeClr val="tx1"/>
                </a:solidFill>
              </a:rPr>
              <a:t>Oren Novotny</a:t>
            </a:r>
            <a:endParaRPr lang="en-US" dirty="0"/>
          </a:p>
        </p:txBody>
      </p:sp>
      <p:sp>
        <p:nvSpPr>
          <p:cNvPr id="3" name="Content Placeholder 2"/>
          <p:cNvSpPr>
            <a:spLocks noGrp="1"/>
          </p:cNvSpPr>
          <p:nvPr>
            <p:ph idx="1"/>
            <p:extLst/>
          </p:nvPr>
        </p:nvSpPr>
        <p:spPr/>
        <p:txBody>
          <a:bodyPr vert="horz" lIns="91440" tIns="45720" rIns="91440" bIns="45720" rtlCol="0" anchor="t">
            <a:normAutofit/>
          </a:bodyPr>
          <a:lstStyle/>
          <a:p>
            <a:r>
              <a:rPr lang="en-US" dirty="0">
                <a:solidFill>
                  <a:srgbClr val="FFFFFF"/>
                </a:solidFill>
                <a:hlinkClick r:id="rId3"/>
              </a:rPr>
              <a:t>https://twitter.com/onovotny </a:t>
            </a:r>
            <a:endParaRPr lang="en-US" dirty="0">
              <a:solidFill>
                <a:srgbClr val="FFFFFF"/>
              </a:solidFill>
            </a:endParaRPr>
          </a:p>
          <a:p>
            <a:r>
              <a:rPr lang="en-US" dirty="0">
                <a:solidFill>
                  <a:srgbClr val="FFFFFF"/>
                </a:solidFill>
              </a:rPr>
              <a:t>Chief Architect, DevOps and </a:t>
            </a:r>
            <a:br>
              <a:rPr lang="en-US" dirty="0">
                <a:solidFill>
                  <a:srgbClr val="FFFFFF"/>
                </a:solidFill>
              </a:rPr>
            </a:br>
            <a:r>
              <a:rPr lang="en-US" dirty="0">
                <a:solidFill>
                  <a:srgbClr val="FFFFFF"/>
                </a:solidFill>
              </a:rPr>
              <a:t>Modern Software at Blue Metal Inc</a:t>
            </a:r>
          </a:p>
          <a:p>
            <a:pPr marL="0" indent="0">
              <a:buNone/>
            </a:pPr>
            <a:endParaRPr lang="en-US" dirty="0">
              <a:solidFill>
                <a:srgbClr val="FFFFFF"/>
              </a:solidFill>
            </a:endParaRPr>
          </a:p>
          <a:p>
            <a:pPr marL="0" indent="0">
              <a:buNone/>
            </a:pPr>
            <a:endParaRPr lang="en-US" dirty="0">
              <a:solidFill>
                <a:srgbClr val="FFFFFF"/>
              </a:solidFill>
              <a:latin typeface="Corbel"/>
            </a:endParaRPr>
          </a:p>
          <a:p>
            <a:endParaRPr lang="en-US" dirty="0">
              <a:solidFill>
                <a:srgbClr val="FFFFFF"/>
              </a:solidFill>
              <a:latin typeface="Corbel"/>
            </a:endParaRPr>
          </a:p>
        </p:txBody>
      </p:sp>
      <p:pic>
        <p:nvPicPr>
          <p:cNvPr id="4" name="Picture 3"/>
          <p:cNvPicPr>
            <a:picLocks noChangeAspect="1"/>
          </p:cNvPicPr>
          <p:nvPr/>
        </p:nvPicPr>
        <p:blipFill>
          <a:blip r:embed="rId4"/>
          <a:stretch>
            <a:fillRect/>
          </a:stretch>
        </p:blipFill>
        <p:spPr>
          <a:xfrm>
            <a:off x="8241854" y="1801877"/>
            <a:ext cx="2683257" cy="2683257"/>
          </a:xfrm>
          <a:prstGeom prst="rect">
            <a:avLst/>
          </a:prstGeom>
        </p:spPr>
      </p:pic>
    </p:spTree>
    <p:extLst>
      <p:ext uri="{BB962C8B-B14F-4D97-AF65-F5344CB8AC3E}">
        <p14:creationId xmlns:p14="http://schemas.microsoft.com/office/powerpoint/2010/main" val="419678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TextBox 15">
            <a:extLst>
              <a:ext uri="{FF2B5EF4-FFF2-40B4-BE49-F238E27FC236}">
                <a16:creationId xmlns:a16="http://schemas.microsoft.com/office/drawing/2014/main" id="{E0C90E12-979A-4722-AA9D-98FE67A0814A}"/>
              </a:ext>
            </a:extLst>
          </p:cNvPr>
          <p:cNvSpPr txBox="1"/>
          <p:nvPr/>
        </p:nvSpPr>
        <p:spPr>
          <a:xfrm>
            <a:off x="238125" y="396931"/>
            <a:ext cx="6457950" cy="1015663"/>
          </a:xfrm>
          <a:prstGeom prst="rect">
            <a:avLst/>
          </a:prstGeom>
          <a:noFill/>
        </p:spPr>
        <p:txBody>
          <a:bodyPr wrap="square" rtlCol="0">
            <a:spAutoFit/>
          </a:bodyPr>
          <a:lstStyle/>
          <a:p>
            <a:r>
              <a:rPr lang="en-US" sz="6000" dirty="0">
                <a:latin typeface="Segoe UI Semibold" panose="020B0702040204020203" pitchFamily="34" charset="0"/>
                <a:cs typeface="Segoe UI Semibold" panose="020B0702040204020203" pitchFamily="34" charset="0"/>
              </a:rPr>
              <a:t>Reactor NYC</a:t>
            </a:r>
          </a:p>
        </p:txBody>
      </p:sp>
      <p:sp>
        <p:nvSpPr>
          <p:cNvPr id="17" name="TextBox 16">
            <a:extLst>
              <a:ext uri="{FF2B5EF4-FFF2-40B4-BE49-F238E27FC236}">
                <a16:creationId xmlns:a16="http://schemas.microsoft.com/office/drawing/2014/main" id="{EAA8ACDC-ABC0-496E-8661-62A638F9D539}"/>
              </a:ext>
            </a:extLst>
          </p:cNvPr>
          <p:cNvSpPr txBox="1"/>
          <p:nvPr/>
        </p:nvSpPr>
        <p:spPr>
          <a:xfrm>
            <a:off x="238125" y="1488794"/>
            <a:ext cx="3673475" cy="1077218"/>
          </a:xfrm>
          <a:prstGeom prst="rect">
            <a:avLst/>
          </a:prstGeom>
          <a:noFill/>
        </p:spPr>
        <p:txBody>
          <a:bodyPr wrap="square" rtlCol="0">
            <a:spAutoFit/>
          </a:bodyPr>
          <a:lstStyle/>
          <a:p>
            <a:r>
              <a:rPr lang="en-US" sz="3200" dirty="0">
                <a:latin typeface="Segoe UI Semibold" panose="020B0702040204020203" pitchFamily="34" charset="0"/>
                <a:cs typeface="Segoe UI Semibold" panose="020B0702040204020203" pitchFamily="34" charset="0"/>
              </a:rPr>
              <a:t>@</a:t>
            </a:r>
            <a:r>
              <a:rPr lang="en-US" sz="3200" dirty="0" err="1">
                <a:latin typeface="Segoe UI Semibold" panose="020B0702040204020203" pitchFamily="34" charset="0"/>
                <a:cs typeface="Segoe UI Semibold" panose="020B0702040204020203" pitchFamily="34" charset="0"/>
              </a:rPr>
              <a:t>MSFTReactor</a:t>
            </a:r>
            <a:endParaRPr lang="en-US" sz="3200" dirty="0">
              <a:latin typeface="Segoe UI Semibold" panose="020B0702040204020203" pitchFamily="34" charset="0"/>
              <a:cs typeface="Segoe UI Semibold" panose="020B0702040204020203" pitchFamily="34" charset="0"/>
            </a:endParaRPr>
          </a:p>
          <a:p>
            <a:r>
              <a:rPr lang="en-US" sz="3200" dirty="0">
                <a:latin typeface="Segoe UI Semibold" panose="020B0702040204020203" pitchFamily="34" charset="0"/>
                <a:cs typeface="Segoe UI Semibold" panose="020B0702040204020203" pitchFamily="34" charset="0"/>
              </a:rPr>
              <a:t>#</a:t>
            </a:r>
            <a:r>
              <a:rPr lang="en-US" sz="3200" dirty="0" err="1">
                <a:latin typeface="Segoe UI Semibold" panose="020B0702040204020203" pitchFamily="34" charset="0"/>
                <a:cs typeface="Segoe UI Semibold" panose="020B0702040204020203" pitchFamily="34" charset="0"/>
              </a:rPr>
              <a:t>ReactorNYC</a:t>
            </a:r>
            <a:endParaRPr lang="en-US" sz="3200" dirty="0">
              <a:latin typeface="Segoe UI Semibold" panose="020B0702040204020203" pitchFamily="34" charset="0"/>
              <a:cs typeface="Segoe UI Semibold" panose="020B0702040204020203" pitchFamily="34" charset="0"/>
            </a:endParaRPr>
          </a:p>
        </p:txBody>
      </p:sp>
      <p:sp>
        <p:nvSpPr>
          <p:cNvPr id="18" name="Rectangle 17">
            <a:extLst>
              <a:ext uri="{FF2B5EF4-FFF2-40B4-BE49-F238E27FC236}">
                <a16:creationId xmlns:a16="http://schemas.microsoft.com/office/drawing/2014/main" id="{5108636E-0C6B-49E5-BE2D-2B6FDCD5AEA6}"/>
              </a:ext>
            </a:extLst>
          </p:cNvPr>
          <p:cNvSpPr/>
          <p:nvPr/>
        </p:nvSpPr>
        <p:spPr>
          <a:xfrm>
            <a:off x="5795963" y="1356367"/>
            <a:ext cx="6096000" cy="769441"/>
          </a:xfrm>
          <a:prstGeom prst="rect">
            <a:avLst/>
          </a:prstGeom>
        </p:spPr>
        <p:txBody>
          <a:bodyPr>
            <a:spAutoFit/>
          </a:bodyPr>
          <a:lstStyle/>
          <a:p>
            <a:pPr lvl="0" algn="ctr" defTabSz="914400" eaLnBrk="0" fontAlgn="base" hangingPunct="0">
              <a:spcBef>
                <a:spcPct val="0"/>
              </a:spcBef>
              <a:spcAft>
                <a:spcPct val="0"/>
              </a:spcAft>
            </a:pPr>
            <a:r>
              <a:rPr lang="en-US" altLang="en-US" sz="4400" b="1" dirty="0">
                <a:solidFill>
                  <a:srgbClr val="00ABEC"/>
                </a:solidFill>
                <a:latin typeface="Segoe UI Semilight" panose="020B0402040204020203" pitchFamily="34" charset="0"/>
                <a:cs typeface="Segoe UI Semilight" panose="020B0402040204020203" pitchFamily="34" charset="0"/>
              </a:rPr>
              <a:t>How was your Meeting?</a:t>
            </a:r>
          </a:p>
        </p:txBody>
      </p:sp>
      <p:pic>
        <p:nvPicPr>
          <p:cNvPr id="19" name="Picture 18"/>
          <p:cNvPicPr>
            <a:picLocks noChangeAspect="1"/>
          </p:cNvPicPr>
          <p:nvPr/>
        </p:nvPicPr>
        <p:blipFill>
          <a:blip r:embed="rId3"/>
          <a:stretch>
            <a:fillRect/>
          </a:stretch>
        </p:blipFill>
        <p:spPr>
          <a:xfrm>
            <a:off x="4774299" y="2125808"/>
            <a:ext cx="7417701" cy="1718027"/>
          </a:xfrm>
          <a:prstGeom prst="rect">
            <a:avLst/>
          </a:prstGeom>
        </p:spPr>
      </p:pic>
    </p:spTree>
    <p:extLst>
      <p:ext uri="{BB962C8B-B14F-4D97-AF65-F5344CB8AC3E}">
        <p14:creationId xmlns:p14="http://schemas.microsoft.com/office/powerpoint/2010/main" val="2283090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E0C90E12-979A-4722-AA9D-98FE67A0814A}"/>
              </a:ext>
            </a:extLst>
          </p:cNvPr>
          <p:cNvSpPr txBox="1"/>
          <p:nvPr/>
        </p:nvSpPr>
        <p:spPr>
          <a:xfrm>
            <a:off x="238125" y="396931"/>
            <a:ext cx="6457950" cy="1015663"/>
          </a:xfrm>
          <a:prstGeom prst="rect">
            <a:avLst/>
          </a:prstGeom>
          <a:noFill/>
        </p:spPr>
        <p:txBody>
          <a:bodyPr wrap="square" rtlCol="0">
            <a:spAutoFit/>
          </a:bodyPr>
          <a:lstStyle/>
          <a:p>
            <a:r>
              <a:rPr lang="en-US" sz="6000" dirty="0">
                <a:latin typeface="Segoe UI Semibold" panose="020B0702040204020203" pitchFamily="34" charset="0"/>
                <a:cs typeface="Segoe UI Semibold" panose="020B0702040204020203" pitchFamily="34" charset="0"/>
              </a:rPr>
              <a:t>Reactor NYC</a:t>
            </a:r>
          </a:p>
        </p:txBody>
      </p:sp>
      <p:sp>
        <p:nvSpPr>
          <p:cNvPr id="4" name="TextBox 3">
            <a:extLst>
              <a:ext uri="{FF2B5EF4-FFF2-40B4-BE49-F238E27FC236}">
                <a16:creationId xmlns:a16="http://schemas.microsoft.com/office/drawing/2014/main" id="{EAA8ACDC-ABC0-496E-8661-62A638F9D539}"/>
              </a:ext>
            </a:extLst>
          </p:cNvPr>
          <p:cNvSpPr txBox="1"/>
          <p:nvPr/>
        </p:nvSpPr>
        <p:spPr>
          <a:xfrm>
            <a:off x="238125" y="1488794"/>
            <a:ext cx="3673475" cy="1077218"/>
          </a:xfrm>
          <a:prstGeom prst="rect">
            <a:avLst/>
          </a:prstGeom>
          <a:noFill/>
        </p:spPr>
        <p:txBody>
          <a:bodyPr wrap="square" rtlCol="0">
            <a:spAutoFit/>
          </a:bodyPr>
          <a:lstStyle/>
          <a:p>
            <a:r>
              <a:rPr lang="en-US" sz="3200" dirty="0">
                <a:latin typeface="Segoe UI Semibold" panose="020B0702040204020203" pitchFamily="34" charset="0"/>
                <a:cs typeface="Segoe UI Semibold" panose="020B0702040204020203" pitchFamily="34" charset="0"/>
              </a:rPr>
              <a:t>@</a:t>
            </a:r>
            <a:r>
              <a:rPr lang="en-US" sz="3200" dirty="0" err="1">
                <a:latin typeface="Segoe UI Semibold" panose="020B0702040204020203" pitchFamily="34" charset="0"/>
                <a:cs typeface="Segoe UI Semibold" panose="020B0702040204020203" pitchFamily="34" charset="0"/>
              </a:rPr>
              <a:t>MSFTReactor</a:t>
            </a:r>
            <a:endParaRPr lang="en-US" sz="3200" dirty="0">
              <a:latin typeface="Segoe UI Semibold" panose="020B0702040204020203" pitchFamily="34" charset="0"/>
              <a:cs typeface="Segoe UI Semibold" panose="020B0702040204020203" pitchFamily="34" charset="0"/>
            </a:endParaRPr>
          </a:p>
          <a:p>
            <a:r>
              <a:rPr lang="en-US" sz="3200" dirty="0">
                <a:latin typeface="Segoe UI Semibold" panose="020B0702040204020203" pitchFamily="34" charset="0"/>
                <a:cs typeface="Segoe UI Semibold" panose="020B0702040204020203" pitchFamily="34" charset="0"/>
              </a:rPr>
              <a:t>#</a:t>
            </a:r>
            <a:r>
              <a:rPr lang="en-US" sz="3200" dirty="0" err="1">
                <a:latin typeface="Segoe UI Semibold" panose="020B0702040204020203" pitchFamily="34" charset="0"/>
                <a:cs typeface="Segoe UI Semibold" panose="020B0702040204020203" pitchFamily="34" charset="0"/>
              </a:rPr>
              <a:t>ReactorNYC</a:t>
            </a:r>
            <a:endParaRPr lang="en-US" sz="3200" dirty="0">
              <a:latin typeface="Segoe UI Semibold" panose="020B0702040204020203" pitchFamily="34" charset="0"/>
              <a:cs typeface="Segoe UI Semibold" panose="020B0702040204020203" pitchFamily="34" charset="0"/>
            </a:endParaRPr>
          </a:p>
        </p:txBody>
      </p:sp>
      <p:pic>
        <p:nvPicPr>
          <p:cNvPr id="5" name="Picture 4">
            <a:extLst>
              <a:ext uri="{FF2B5EF4-FFF2-40B4-BE49-F238E27FC236}">
                <a16:creationId xmlns:a16="http://schemas.microsoft.com/office/drawing/2014/main" id="{13066508-B669-4CEF-8013-EFDCCE2D62C8}"/>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214590" y="308773"/>
            <a:ext cx="3356558" cy="970046"/>
          </a:xfrm>
          <a:prstGeom prst="rect">
            <a:avLst/>
          </a:prstGeom>
        </p:spPr>
      </p:pic>
      <p:pic>
        <p:nvPicPr>
          <p:cNvPr id="6" name="Picture 5"/>
          <p:cNvPicPr>
            <a:picLocks noChangeAspect="1"/>
          </p:cNvPicPr>
          <p:nvPr/>
        </p:nvPicPr>
        <p:blipFill>
          <a:blip r:embed="rId4"/>
          <a:stretch>
            <a:fillRect/>
          </a:stretch>
        </p:blipFill>
        <p:spPr>
          <a:xfrm>
            <a:off x="5417391" y="1488794"/>
            <a:ext cx="6404255" cy="2915040"/>
          </a:xfrm>
          <a:prstGeom prst="rect">
            <a:avLst/>
          </a:prstGeom>
        </p:spPr>
      </p:pic>
      <p:grpSp>
        <p:nvGrpSpPr>
          <p:cNvPr id="7" name="Group 6">
            <a:extLst>
              <a:ext uri="{FF2B5EF4-FFF2-40B4-BE49-F238E27FC236}">
                <a16:creationId xmlns:a16="http://schemas.microsoft.com/office/drawing/2014/main" id="{43799C4A-1F4D-4319-844E-8B69C7B83EAC}"/>
              </a:ext>
            </a:extLst>
          </p:cNvPr>
          <p:cNvGrpSpPr/>
          <p:nvPr/>
        </p:nvGrpSpPr>
        <p:grpSpPr>
          <a:xfrm>
            <a:off x="-147145" y="2474393"/>
            <a:ext cx="6138042" cy="2104349"/>
            <a:chOff x="-853371" y="2758391"/>
            <a:chExt cx="6676379" cy="2104349"/>
          </a:xfrm>
        </p:grpSpPr>
        <p:grpSp>
          <p:nvGrpSpPr>
            <p:cNvPr id="8" name="Group 7">
              <a:extLst>
                <a:ext uri="{FF2B5EF4-FFF2-40B4-BE49-F238E27FC236}">
                  <a16:creationId xmlns:a16="http://schemas.microsoft.com/office/drawing/2014/main" id="{F80C6268-77A5-4986-A887-779A51F8D31C}"/>
                </a:ext>
              </a:extLst>
            </p:cNvPr>
            <p:cNvGrpSpPr/>
            <p:nvPr/>
          </p:nvGrpSpPr>
          <p:grpSpPr>
            <a:xfrm>
              <a:off x="1092609" y="2758391"/>
              <a:ext cx="4730399" cy="2038750"/>
              <a:chOff x="1006650" y="3139391"/>
              <a:chExt cx="4730399" cy="2038750"/>
            </a:xfrm>
          </p:grpSpPr>
          <p:grpSp>
            <p:nvGrpSpPr>
              <p:cNvPr id="13" name="Group 12">
                <a:extLst>
                  <a:ext uri="{FF2B5EF4-FFF2-40B4-BE49-F238E27FC236}">
                    <a16:creationId xmlns:a16="http://schemas.microsoft.com/office/drawing/2014/main" id="{09E6D6EC-5EB8-4F03-85DE-B024E7F03A75}"/>
                  </a:ext>
                </a:extLst>
              </p:cNvPr>
              <p:cNvGrpSpPr/>
              <p:nvPr/>
            </p:nvGrpSpPr>
            <p:grpSpPr>
              <a:xfrm>
                <a:off x="1006650" y="3139391"/>
                <a:ext cx="4730399" cy="2038750"/>
                <a:chOff x="5892800" y="3367991"/>
                <a:chExt cx="4730399" cy="2038750"/>
              </a:xfrm>
            </p:grpSpPr>
            <p:grpSp>
              <p:nvGrpSpPr>
                <p:cNvPr id="15" name="Group 14">
                  <a:extLst>
                    <a:ext uri="{FF2B5EF4-FFF2-40B4-BE49-F238E27FC236}">
                      <a16:creationId xmlns:a16="http://schemas.microsoft.com/office/drawing/2014/main" id="{560BF27A-E75C-416B-BC51-28CA951887FF}"/>
                    </a:ext>
                  </a:extLst>
                </p:cNvPr>
                <p:cNvGrpSpPr/>
                <p:nvPr/>
              </p:nvGrpSpPr>
              <p:grpSpPr>
                <a:xfrm>
                  <a:off x="5892800" y="3367991"/>
                  <a:ext cx="3854099" cy="2012050"/>
                  <a:chOff x="698850" y="2797763"/>
                  <a:chExt cx="3854099" cy="2012050"/>
                </a:xfrm>
              </p:grpSpPr>
              <p:pic>
                <p:nvPicPr>
                  <p:cNvPr id="17" name="Picture 16">
                    <a:extLst>
                      <a:ext uri="{FF2B5EF4-FFF2-40B4-BE49-F238E27FC236}">
                        <a16:creationId xmlns:a16="http://schemas.microsoft.com/office/drawing/2014/main" id="{08ED56AD-AF9A-4F55-8A62-D23539174078}"/>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2297125" y="2797763"/>
                    <a:ext cx="1992301" cy="1494226"/>
                  </a:xfrm>
                  <a:prstGeom prst="rect">
                    <a:avLst/>
                  </a:prstGeom>
                </p:spPr>
              </p:pic>
              <p:pic>
                <p:nvPicPr>
                  <p:cNvPr id="18" name="Picture 17">
                    <a:extLst>
                      <a:ext uri="{FF2B5EF4-FFF2-40B4-BE49-F238E27FC236}">
                        <a16:creationId xmlns:a16="http://schemas.microsoft.com/office/drawing/2014/main" id="{618579F2-0C8E-4757-932F-A52E327D2EE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2560648" y="3227987"/>
                    <a:ext cx="1992301" cy="1494226"/>
                  </a:xfrm>
                  <a:prstGeom prst="rect">
                    <a:avLst/>
                  </a:prstGeom>
                </p:spPr>
              </p:pic>
              <p:pic>
                <p:nvPicPr>
                  <p:cNvPr id="19" name="Picture 18">
                    <a:extLst>
                      <a:ext uri="{FF2B5EF4-FFF2-40B4-BE49-F238E27FC236}">
                        <a16:creationId xmlns:a16="http://schemas.microsoft.com/office/drawing/2014/main" id="{E7523AF9-DB51-4F9C-A5F9-DD899A58B8A8}"/>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698850" y="3315587"/>
                    <a:ext cx="1992301" cy="1494226"/>
                  </a:xfrm>
                  <a:prstGeom prst="rect">
                    <a:avLst/>
                  </a:prstGeom>
                </p:spPr>
              </p:pic>
            </p:grpSp>
            <p:pic>
              <p:nvPicPr>
                <p:cNvPr id="16" name="Picture 15">
                  <a:extLst>
                    <a:ext uri="{FF2B5EF4-FFF2-40B4-BE49-F238E27FC236}">
                      <a16:creationId xmlns:a16="http://schemas.microsoft.com/office/drawing/2014/main" id="{A25B5C35-96EC-44B7-AD49-E69F8CF72F28}"/>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8630898" y="3912515"/>
                  <a:ext cx="1992301" cy="1494226"/>
                </a:xfrm>
                <a:prstGeom prst="rect">
                  <a:avLst/>
                </a:prstGeom>
              </p:spPr>
            </p:pic>
          </p:grpSp>
          <p:pic>
            <p:nvPicPr>
              <p:cNvPr id="14" name="Picture 13">
                <a:extLst>
                  <a:ext uri="{FF2B5EF4-FFF2-40B4-BE49-F238E27FC236}">
                    <a16:creationId xmlns:a16="http://schemas.microsoft.com/office/drawing/2014/main" id="{A428BD52-6048-4C48-8FB1-FEC649330993}"/>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815947" y="3421862"/>
                <a:ext cx="1992301" cy="1494226"/>
              </a:xfrm>
              <a:prstGeom prst="rect">
                <a:avLst/>
              </a:prstGeom>
            </p:spPr>
          </p:pic>
        </p:grpSp>
        <p:pic>
          <p:nvPicPr>
            <p:cNvPr id="9" name="Picture 8">
              <a:extLst>
                <a:ext uri="{FF2B5EF4-FFF2-40B4-BE49-F238E27FC236}">
                  <a16:creationId xmlns:a16="http://schemas.microsoft.com/office/drawing/2014/main" id="{EE21887F-09BE-456D-978D-3BDCFB04F9CA}"/>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373521" y="3053992"/>
              <a:ext cx="1992301" cy="1494226"/>
            </a:xfrm>
            <a:prstGeom prst="rect">
              <a:avLst/>
            </a:prstGeom>
          </p:spPr>
        </p:pic>
        <p:pic>
          <p:nvPicPr>
            <p:cNvPr id="10" name="Picture 9">
              <a:extLst>
                <a:ext uri="{FF2B5EF4-FFF2-40B4-BE49-F238E27FC236}">
                  <a16:creationId xmlns:a16="http://schemas.microsoft.com/office/drawing/2014/main" id="{2E9732DE-0318-40CD-AE8F-937FF91B78AA}"/>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853371" y="3368514"/>
              <a:ext cx="1992301" cy="1494226"/>
            </a:xfrm>
            <a:prstGeom prst="rect">
              <a:avLst/>
            </a:prstGeom>
          </p:spPr>
        </p:pic>
        <p:pic>
          <p:nvPicPr>
            <p:cNvPr id="11" name="Picture 10">
              <a:extLst>
                <a:ext uri="{FF2B5EF4-FFF2-40B4-BE49-F238E27FC236}">
                  <a16:creationId xmlns:a16="http://schemas.microsoft.com/office/drawing/2014/main" id="{0CA04AE3-DE09-4106-9EBB-85158E956286}"/>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846040" y="3356656"/>
              <a:ext cx="1992301" cy="1494226"/>
            </a:xfrm>
            <a:prstGeom prst="rect">
              <a:avLst/>
            </a:prstGeom>
          </p:spPr>
        </p:pic>
        <p:pic>
          <p:nvPicPr>
            <p:cNvPr id="12" name="Picture 11">
              <a:extLst>
                <a:ext uri="{FF2B5EF4-FFF2-40B4-BE49-F238E27FC236}">
                  <a16:creationId xmlns:a16="http://schemas.microsoft.com/office/drawing/2014/main" id="{DC8C711A-A682-4946-9F5B-7CC5A6601907}"/>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834880" y="2980060"/>
              <a:ext cx="1992301" cy="1494226"/>
            </a:xfrm>
            <a:prstGeom prst="rect">
              <a:avLst/>
            </a:prstGeom>
          </p:spPr>
        </p:pic>
      </p:grpSp>
    </p:spTree>
    <p:extLst>
      <p:ext uri="{BB962C8B-B14F-4D97-AF65-F5344CB8AC3E}">
        <p14:creationId xmlns:p14="http://schemas.microsoft.com/office/powerpoint/2010/main" val="1385204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News</a:t>
            </a:r>
            <a:endParaRPr lang="EN-US" dirty="0">
              <a:solidFill>
                <a:srgbClr val="EDEDED"/>
              </a:solidFill>
              <a:latin typeface="Corbel"/>
            </a:endParaRPr>
          </a:p>
        </p:txBody>
      </p:sp>
      <p:sp>
        <p:nvSpPr>
          <p:cNvPr id="3" name="Content Placeholder 2"/>
          <p:cNvSpPr>
            <a:spLocks noGrp="1"/>
          </p:cNvSpPr>
          <p:nvPr>
            <p:ph idx="1"/>
            <p:extLst/>
          </p:nvPr>
        </p:nvSpPr>
        <p:spPr/>
        <p:txBody>
          <a:bodyPr vert="horz" lIns="91440" tIns="45720" rIns="91440" bIns="45720" rtlCol="0" anchor="t">
            <a:normAutofit/>
          </a:bodyPr>
          <a:lstStyle/>
          <a:p>
            <a:r>
              <a:rPr lang="en-US" dirty="0">
                <a:solidFill>
                  <a:srgbClr val="FFFFFF"/>
                </a:solidFill>
              </a:rPr>
              <a:t>Follow us on Twitter: </a:t>
            </a:r>
            <a:r>
              <a:rPr lang="en-US" dirty="0">
                <a:solidFill>
                  <a:srgbClr val="FFFFFF"/>
                </a:solidFill>
                <a:hlinkClick r:id="rId3"/>
              </a:rPr>
              <a:t>@</a:t>
            </a:r>
            <a:r>
              <a:rPr lang="en-US" dirty="0">
                <a:solidFill>
                  <a:schemeClr val="tx1"/>
                </a:solidFill>
                <a:hlinkClick r:id="rId3"/>
              </a:rPr>
              <a:t>NYCDotNetDevs</a:t>
            </a:r>
            <a:endParaRPr lang="en-US" dirty="0">
              <a:solidFill>
                <a:srgbClr val="FFFFFF"/>
              </a:solidFill>
              <a:hlinkClick r:id="rId3"/>
            </a:endParaRPr>
          </a:p>
          <a:p>
            <a:endParaRPr lang="en-US" dirty="0">
              <a:solidFill>
                <a:schemeClr val="tx1"/>
              </a:solidFill>
            </a:endParaRPr>
          </a:p>
          <a:p>
            <a:r>
              <a:rPr lang="en-US" dirty="0">
                <a:solidFill>
                  <a:schemeClr val="tx1"/>
                </a:solidFill>
              </a:rPr>
              <a:t>GitHub Announces Free Private Repos - </a:t>
            </a:r>
            <a:r>
              <a:rPr lang="en-US" dirty="0">
                <a:solidFill>
                  <a:srgbClr val="FBCA98"/>
                </a:solidFill>
                <a:hlinkClick r:id="rId4">
                  <a:extLst>
                    <a:ext uri="{A12FA001-AC4F-418D-AE19-62706E023703}">
                      <ahyp:hlinkClr xmlns:ahyp="http://schemas.microsoft.com/office/drawing/2018/hyperlinkcolor" val="tx"/>
                    </a:ext>
                  </a:extLst>
                </a:hlinkClick>
              </a:rPr>
              <a:t>https://bit.ly/2Fcf9vl</a:t>
            </a:r>
            <a:endParaRPr lang="en-US" dirty="0">
              <a:solidFill>
                <a:srgbClr val="FBCA98"/>
              </a:solidFill>
            </a:endParaRPr>
          </a:p>
          <a:p>
            <a:r>
              <a:rPr lang="en-US" dirty="0">
                <a:solidFill>
                  <a:schemeClr val="tx1"/>
                </a:solidFill>
              </a:rPr>
              <a:t>.NET Framework January 2019 Rollup - </a:t>
            </a:r>
            <a:r>
              <a:rPr lang="en-US" dirty="0">
                <a:solidFill>
                  <a:srgbClr val="FBCA98"/>
                </a:solidFill>
                <a:hlinkClick r:id="rId5">
                  <a:extLst>
                    <a:ext uri="{A12FA001-AC4F-418D-AE19-62706E023703}">
                      <ahyp:hlinkClr xmlns:ahyp="http://schemas.microsoft.com/office/drawing/2018/hyperlinkcolor" val="tx"/>
                    </a:ext>
                  </a:extLst>
                </a:hlinkClick>
              </a:rPr>
              <a:t>https://bit.ly/2M1wlnT</a:t>
            </a:r>
            <a:endParaRPr lang="en-US" dirty="0">
              <a:solidFill>
                <a:srgbClr val="FBCA98"/>
              </a:solidFill>
            </a:endParaRPr>
          </a:p>
          <a:p>
            <a:r>
              <a:rPr lang="en-US" dirty="0">
                <a:solidFill>
                  <a:schemeClr val="tx1"/>
                </a:solidFill>
              </a:rPr>
              <a:t>.NET Core January 2019 Updates - </a:t>
            </a:r>
            <a:r>
              <a:rPr lang="en-US" dirty="0">
                <a:solidFill>
                  <a:srgbClr val="FBCA98"/>
                </a:solidFill>
                <a:hlinkClick r:id="rId6">
                  <a:extLst>
                    <a:ext uri="{A12FA001-AC4F-418D-AE19-62706E023703}">
                      <ahyp:hlinkClr xmlns:ahyp="http://schemas.microsoft.com/office/drawing/2018/hyperlinkcolor" val="tx"/>
                    </a:ext>
                  </a:extLst>
                </a:hlinkClick>
              </a:rPr>
              <a:t>https://bit.ly/2M5ao78</a:t>
            </a:r>
            <a:endParaRPr lang="en-US" dirty="0">
              <a:solidFill>
                <a:srgbClr val="FBCA98"/>
              </a:solidFill>
            </a:endParaRPr>
          </a:p>
          <a:p>
            <a:endParaRPr lang="en-US" dirty="0">
              <a:solidFill>
                <a:schemeClr val="tx1"/>
              </a:solidFill>
            </a:endParaRPr>
          </a:p>
          <a:p>
            <a:endParaRPr lang="en-US" dirty="0">
              <a:solidFill>
                <a:schemeClr val="tx1"/>
              </a:solidFill>
            </a:endParaRPr>
          </a:p>
          <a:p>
            <a:endParaRPr lang="en-US" dirty="0"/>
          </a:p>
          <a:p>
            <a:endParaRPr lang="en-US" dirty="0"/>
          </a:p>
          <a:p>
            <a:endParaRPr lang="en-US" dirty="0">
              <a:solidFill>
                <a:schemeClr val="tx1"/>
              </a:solidFill>
            </a:endParaRPr>
          </a:p>
          <a:p>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1621010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NYC Meetings</a:t>
            </a:r>
          </a:p>
        </p:txBody>
      </p:sp>
      <p:sp>
        <p:nvSpPr>
          <p:cNvPr id="3" name="Content Placeholder 2"/>
          <p:cNvSpPr>
            <a:spLocks noGrp="1"/>
          </p:cNvSpPr>
          <p:nvPr>
            <p:ph idx="1"/>
            <p:extLst/>
          </p:nvPr>
        </p:nvSpPr>
        <p:spPr/>
        <p:txBody>
          <a:bodyPr vert="horz" lIns="91440" tIns="45720" rIns="91440" bIns="45720" rtlCol="0" anchor="t">
            <a:normAutofit/>
          </a:bodyPr>
          <a:lstStyle/>
          <a:p>
            <a:r>
              <a:rPr lang="en-US" dirty="0">
                <a:solidFill>
                  <a:schemeClr val="tx1"/>
                </a:solidFill>
              </a:rPr>
              <a:t>TBD – NY Pluralsight Study Group “TBA” (</a:t>
            </a:r>
            <a:r>
              <a:rPr lang="en-US" dirty="0">
                <a:solidFill>
                  <a:schemeClr val="tx1"/>
                </a:solidFill>
                <a:hlinkClick r:id="rId3"/>
              </a:rPr>
              <a:t>https://www.meetup.com/NYPluralsightStudy/</a:t>
            </a:r>
            <a:r>
              <a:rPr lang="en-US" dirty="0">
                <a:solidFill>
                  <a:schemeClr val="tx1"/>
                </a:solidFill>
              </a:rPr>
              <a:t>) </a:t>
            </a:r>
            <a:endParaRPr lang="en-US" dirty="0">
              <a:solidFill>
                <a:schemeClr val="tx1"/>
              </a:solidFill>
              <a:cs typeface="Arial"/>
            </a:endParaRPr>
          </a:p>
          <a:p>
            <a:r>
              <a:rPr lang="en-US" dirty="0">
                <a:solidFill>
                  <a:schemeClr val="tx1"/>
                </a:solidFill>
              </a:rPr>
              <a:t>Tuesday, January 15</a:t>
            </a:r>
            <a:r>
              <a:rPr lang="en-US" baseline="30000" dirty="0">
                <a:solidFill>
                  <a:schemeClr val="tx1"/>
                </a:solidFill>
              </a:rPr>
              <a:t>th</a:t>
            </a:r>
            <a:r>
              <a:rPr lang="en-US" dirty="0">
                <a:solidFill>
                  <a:schemeClr val="tx1"/>
                </a:solidFill>
              </a:rPr>
              <a:t> – NYC Mobile .NET “TBA”  (</a:t>
            </a:r>
            <a:r>
              <a:rPr lang="en-US" dirty="0">
                <a:solidFill>
                  <a:schemeClr val="tx1"/>
                </a:solidFill>
                <a:hlinkClick r:id="rId4"/>
              </a:rPr>
              <a:t>https://www.meetup.com/nycmobiledev/</a:t>
            </a:r>
            <a:r>
              <a:rPr lang="en-US" dirty="0">
                <a:solidFill>
                  <a:schemeClr val="tx1"/>
                </a:solidFill>
              </a:rPr>
              <a:t>)</a:t>
            </a:r>
          </a:p>
          <a:p>
            <a:r>
              <a:rPr lang="en-US" dirty="0">
                <a:solidFill>
                  <a:schemeClr val="tx1"/>
                </a:solidFill>
              </a:rPr>
              <a:t>Wednesday, January 23</a:t>
            </a:r>
            <a:r>
              <a:rPr lang="en-US" baseline="30000" dirty="0">
                <a:solidFill>
                  <a:schemeClr val="tx1"/>
                </a:solidFill>
              </a:rPr>
              <a:t>rd</a:t>
            </a:r>
            <a:r>
              <a:rPr lang="en-US" dirty="0">
                <a:solidFill>
                  <a:schemeClr val="tx1"/>
                </a:solidFill>
              </a:rPr>
              <a:t> – New York ALT.NET Software Development Group “TBA” (</a:t>
            </a:r>
            <a:r>
              <a:rPr lang="en-US" dirty="0">
                <a:solidFill>
                  <a:schemeClr val="tx1"/>
                </a:solidFill>
                <a:hlinkClick r:id="rId5"/>
              </a:rPr>
              <a:t>https://www.meetup.com/nyaltnet/</a:t>
            </a:r>
            <a:r>
              <a:rPr lang="en-US" dirty="0">
                <a:solidFill>
                  <a:schemeClr val="tx1"/>
                </a:solidFill>
              </a:rPr>
              <a:t>)</a:t>
            </a:r>
          </a:p>
          <a:p>
            <a:r>
              <a:rPr lang="en-US" dirty="0">
                <a:solidFill>
                  <a:schemeClr val="tx1"/>
                </a:solidFill>
              </a:rPr>
              <a:t>TBD – NYC PowerShell Meetup “TBA” (</a:t>
            </a:r>
            <a:r>
              <a:rPr lang="en-US" dirty="0">
                <a:solidFill>
                  <a:schemeClr val="tx1"/>
                </a:solidFill>
                <a:hlinkClick r:id="rId6"/>
              </a:rPr>
              <a:t>https://www.meetup.com/NycPowershellMeetup/</a:t>
            </a:r>
            <a:r>
              <a:rPr lang="en-US" dirty="0">
                <a:solidFill>
                  <a:schemeClr val="tx1"/>
                </a:solidFill>
              </a:rPr>
              <a:t>)</a:t>
            </a:r>
          </a:p>
        </p:txBody>
      </p:sp>
    </p:spTree>
    <p:extLst>
      <p:ext uri="{BB962C8B-B14F-4D97-AF65-F5344CB8AC3E}">
        <p14:creationId xmlns:p14="http://schemas.microsoft.com/office/powerpoint/2010/main" val="376418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idx="1"/>
            <p:extLst/>
          </p:nvPr>
        </p:nvSpPr>
        <p:spPr/>
        <p:txBody>
          <a:bodyPr vert="horz" lIns="91440" tIns="45720" rIns="91440" bIns="45720" rtlCol="0" anchor="t">
            <a:normAutofit lnSpcReduction="10000"/>
          </a:bodyPr>
          <a:lstStyle/>
          <a:p>
            <a:r>
              <a:rPr lang="en-US" dirty="0">
                <a:solidFill>
                  <a:schemeClr val="tx1"/>
                </a:solidFill>
              </a:rPr>
              <a:t>Call for presentations!</a:t>
            </a:r>
          </a:p>
          <a:p>
            <a:pPr lvl="1"/>
            <a:r>
              <a:rPr lang="en-US" dirty="0">
                <a:solidFill>
                  <a:schemeClr val="tx1"/>
                </a:solidFill>
              </a:rPr>
              <a:t>Have an idea/topic for a presentation?</a:t>
            </a:r>
          </a:p>
          <a:p>
            <a:pPr lvl="1"/>
            <a:r>
              <a:rPr lang="en-US" dirty="0">
                <a:solidFill>
                  <a:schemeClr val="tx1"/>
                </a:solidFill>
              </a:rPr>
              <a:t>Want to give a presentation? </a:t>
            </a:r>
            <a:endParaRPr lang="EN-US" dirty="0">
              <a:solidFill>
                <a:schemeClr val="tx1"/>
              </a:solidFill>
            </a:endParaRPr>
          </a:p>
          <a:p>
            <a:pPr lvl="1"/>
            <a:r>
              <a:rPr lang="en-US" dirty="0">
                <a:solidFill>
                  <a:schemeClr val="tx1"/>
                </a:solidFill>
              </a:rPr>
              <a:t>Contact Erik (</a:t>
            </a:r>
            <a:r>
              <a:rPr lang="en-US" dirty="0">
                <a:solidFill>
                  <a:srgbClr val="FFFFFF"/>
                </a:solidFill>
                <a:hlinkClick r:id="rId3"/>
              </a:rPr>
              <a:t>erik@nycdotnetdevs.com</a:t>
            </a:r>
            <a:r>
              <a:rPr lang="en-US" dirty="0">
                <a:solidFill>
                  <a:srgbClr val="FFFFFF"/>
                </a:solidFill>
              </a:rPr>
              <a:t>)</a:t>
            </a:r>
            <a:r>
              <a:rPr lang="en-US" dirty="0">
                <a:solidFill>
                  <a:schemeClr val="tx1"/>
                </a:solidFill>
              </a:rPr>
              <a:t> or Brian (</a:t>
            </a:r>
            <a:r>
              <a:rPr lang="en-US" dirty="0">
                <a:solidFill>
                  <a:srgbClr val="FFFFFF"/>
                </a:solidFill>
                <a:hlinkClick r:id="rId4"/>
              </a:rPr>
              <a:t>brian@nycdotnetdevs.com</a:t>
            </a:r>
            <a:r>
              <a:rPr lang="en-US" dirty="0">
                <a:solidFill>
                  <a:srgbClr val="FFFFFF"/>
                </a:solidFill>
              </a:rPr>
              <a:t>)</a:t>
            </a:r>
            <a:r>
              <a:rPr lang="en-US" dirty="0">
                <a:solidFill>
                  <a:schemeClr val="tx1"/>
                </a:solidFill>
              </a:rPr>
              <a:t>, or tweet </a:t>
            </a:r>
            <a:r>
              <a:rPr lang="en-US" dirty="0">
                <a:solidFill>
                  <a:schemeClr val="tx1"/>
                </a:solidFill>
                <a:hlinkClick r:id="rId5"/>
              </a:rPr>
              <a:t>@NYCDotNetDevs</a:t>
            </a:r>
            <a:br>
              <a:rPr lang="EN-US" dirty="0">
                <a:solidFill>
                  <a:schemeClr val="tx1"/>
                </a:solidFill>
                <a:latin typeface="+mn-ea"/>
                <a:cs typeface="+mn-ea"/>
              </a:rPr>
            </a:br>
            <a:endParaRPr lang="en-US" dirty="0">
              <a:solidFill>
                <a:schemeClr val="tx1"/>
              </a:solidFill>
            </a:endParaRPr>
          </a:p>
          <a:p>
            <a:r>
              <a:rPr lang="en-US" dirty="0">
                <a:solidFill>
                  <a:schemeClr val="tx1"/>
                </a:solidFill>
              </a:rPr>
              <a:t>Upcoming meetings</a:t>
            </a:r>
          </a:p>
          <a:p>
            <a:pPr lvl="1"/>
            <a:r>
              <a:rPr lang="en-US" dirty="0">
                <a:solidFill>
                  <a:schemeClr val="tx1"/>
                </a:solidFill>
                <a:latin typeface="Corbel"/>
              </a:rPr>
              <a:t>Thursday, February 14</a:t>
            </a:r>
            <a:r>
              <a:rPr lang="en-US" baseline="30000" dirty="0">
                <a:solidFill>
                  <a:schemeClr val="tx1"/>
                </a:solidFill>
                <a:latin typeface="Corbel"/>
              </a:rPr>
              <a:t>th</a:t>
            </a:r>
            <a:r>
              <a:rPr lang="en-US" dirty="0">
                <a:solidFill>
                  <a:schemeClr val="tx1"/>
                </a:solidFill>
                <a:latin typeface="Corbel"/>
              </a:rPr>
              <a:t> – No Meeting</a:t>
            </a:r>
          </a:p>
          <a:p>
            <a:pPr lvl="1"/>
            <a:r>
              <a:rPr lang="en-US" dirty="0">
                <a:solidFill>
                  <a:schemeClr val="tx1"/>
                </a:solidFill>
                <a:latin typeface="Corbel"/>
              </a:rPr>
              <a:t>Thursday, March 14</a:t>
            </a:r>
            <a:r>
              <a:rPr lang="en-US" baseline="30000" dirty="0">
                <a:solidFill>
                  <a:schemeClr val="tx1"/>
                </a:solidFill>
                <a:latin typeface="Corbel"/>
              </a:rPr>
              <a:t>th</a:t>
            </a:r>
            <a:r>
              <a:rPr lang="en-US" dirty="0">
                <a:solidFill>
                  <a:schemeClr val="tx1"/>
                </a:solidFill>
                <a:latin typeface="Corbel"/>
              </a:rPr>
              <a:t> – TBA</a:t>
            </a:r>
          </a:p>
          <a:p>
            <a:pPr lvl="1"/>
            <a:r>
              <a:rPr lang="en-US" dirty="0">
                <a:solidFill>
                  <a:schemeClr val="tx1"/>
                </a:solidFill>
                <a:latin typeface="Corbel"/>
              </a:rPr>
              <a:t>Thursday, April 11</a:t>
            </a:r>
            <a:r>
              <a:rPr lang="en-US" baseline="30000" dirty="0">
                <a:solidFill>
                  <a:schemeClr val="tx1"/>
                </a:solidFill>
                <a:latin typeface="Corbel"/>
              </a:rPr>
              <a:t>th</a:t>
            </a:r>
            <a:r>
              <a:rPr lang="en-US" dirty="0">
                <a:solidFill>
                  <a:schemeClr val="tx1"/>
                </a:solidFill>
                <a:latin typeface="Corbel"/>
              </a:rPr>
              <a:t> – TBA</a:t>
            </a:r>
          </a:p>
          <a:p>
            <a:pPr lvl="1"/>
            <a:r>
              <a:rPr lang="en-US" dirty="0">
                <a:solidFill>
                  <a:schemeClr val="tx1"/>
                </a:solidFill>
                <a:latin typeface="Corbel"/>
              </a:rPr>
              <a:t>Thursday, May 9</a:t>
            </a:r>
            <a:r>
              <a:rPr lang="en-US" baseline="30000" dirty="0">
                <a:solidFill>
                  <a:schemeClr val="tx1"/>
                </a:solidFill>
                <a:latin typeface="Corbel"/>
              </a:rPr>
              <a:t>th</a:t>
            </a:r>
            <a:r>
              <a:rPr lang="en-US" dirty="0">
                <a:solidFill>
                  <a:schemeClr val="tx1"/>
                </a:solidFill>
                <a:latin typeface="Corbel"/>
              </a:rPr>
              <a:t> – TBA</a:t>
            </a:r>
          </a:p>
        </p:txBody>
      </p:sp>
    </p:spTree>
    <p:extLst>
      <p:ext uri="{BB962C8B-B14F-4D97-AF65-F5344CB8AC3E}">
        <p14:creationId xmlns:p14="http://schemas.microsoft.com/office/powerpoint/2010/main" val="2117306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rgbClr val="FFFFFF"/>
                </a:solidFill>
              </a:rPr>
              <a:t>Join us on Slack!</a:t>
            </a:r>
          </a:p>
          <a:p>
            <a:pPr lvl="1"/>
            <a:endParaRPr lang="en-US" dirty="0">
              <a:solidFill>
                <a:srgbClr val="FFFFFF"/>
              </a:solidFill>
            </a:endParaRPr>
          </a:p>
          <a:p>
            <a:r>
              <a:rPr lang="en-US" dirty="0">
                <a:solidFill>
                  <a:srgbClr val="FFFFFF"/>
                </a:solidFill>
              </a:rPr>
              <a:t>Join the .NET Core Slack group</a:t>
            </a:r>
          </a:p>
          <a:p>
            <a:pPr lvl="1"/>
            <a:r>
              <a:rPr lang="en-US" dirty="0">
                <a:solidFill>
                  <a:srgbClr val="FFFFFF"/>
                </a:solidFill>
              </a:rPr>
              <a:t>Already 6,800+ members including many core team members</a:t>
            </a:r>
          </a:p>
          <a:p>
            <a:pPr lvl="1"/>
            <a:r>
              <a:rPr lang="en-US" dirty="0">
                <a:solidFill>
                  <a:schemeClr val="tx1"/>
                </a:solidFill>
                <a:hlinkClick r:id="rId3"/>
              </a:rPr>
              <a:t>http://tattoocoder.com/aspnet-slack-sign-up/</a:t>
            </a:r>
            <a:endParaRPr lang="en-US" dirty="0">
              <a:solidFill>
                <a:schemeClr val="tx1"/>
              </a:solidFill>
            </a:endParaRPr>
          </a:p>
          <a:p>
            <a:pPr lvl="1"/>
            <a:r>
              <a:rPr lang="en-US" dirty="0">
                <a:solidFill>
                  <a:schemeClr val="tx1"/>
                </a:solidFill>
                <a:latin typeface="corbel"/>
              </a:rPr>
              <a:t>Join the #</a:t>
            </a:r>
            <a:r>
              <a:rPr lang="en-US" dirty="0" err="1">
                <a:solidFill>
                  <a:schemeClr val="tx1"/>
                </a:solidFill>
                <a:latin typeface="corbel"/>
              </a:rPr>
              <a:t>nyc</a:t>
            </a:r>
            <a:r>
              <a:rPr lang="en-US" dirty="0">
                <a:solidFill>
                  <a:schemeClr val="tx1"/>
                </a:solidFill>
                <a:latin typeface="corbel"/>
              </a:rPr>
              <a:t>-dotnet-developers channel</a:t>
            </a:r>
          </a:p>
          <a:p>
            <a:pPr lvl="1"/>
            <a:endParaRPr lang="en-US" dirty="0">
              <a:solidFill>
                <a:schemeClr val="tx1"/>
              </a:solidFill>
              <a:latin typeface="corbel"/>
            </a:endParaRPr>
          </a:p>
          <a:p>
            <a:endParaRPr lang="en-US" dirty="0">
              <a:solidFill>
                <a:srgbClr val="FFFFFF"/>
              </a:solidFill>
              <a:latin typeface="corbel"/>
            </a:endParaRPr>
          </a:p>
          <a:p>
            <a:pPr lvl="1"/>
            <a:endParaRPr lang="en-US" dirty="0">
              <a:solidFill>
                <a:srgbClr val="FFFFFF"/>
              </a:solidFill>
              <a:latin typeface="Corbel"/>
            </a:endParaRPr>
          </a:p>
        </p:txBody>
      </p:sp>
    </p:spTree>
    <p:extLst>
      <p:ext uri="{BB962C8B-B14F-4D97-AF65-F5344CB8AC3E}">
        <p14:creationId xmlns:p14="http://schemas.microsoft.com/office/powerpoint/2010/main" val="1284656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rgbClr val="FFFFFF"/>
                </a:solidFill>
              </a:rPr>
              <a:t>.NET Happy Hour</a:t>
            </a:r>
          </a:p>
          <a:p>
            <a:pPr lvl="1"/>
            <a:r>
              <a:rPr lang="en-US" dirty="0">
                <a:solidFill>
                  <a:srgbClr val="FFFFFF"/>
                </a:solidFill>
                <a:latin typeface="corbel"/>
              </a:rPr>
              <a:t>A monthly event happening around NYC offering members a lightning talk on how to boost your developer productivity using various .NET tools, and a chance to network with other developers over drinks.</a:t>
            </a:r>
            <a:endParaRPr lang="en-US" dirty="0">
              <a:solidFill>
                <a:schemeClr val="tx1"/>
              </a:solidFill>
              <a:latin typeface="corbel"/>
            </a:endParaRPr>
          </a:p>
          <a:p>
            <a:pPr lvl="1"/>
            <a:r>
              <a:rPr lang="en-US" dirty="0">
                <a:solidFill>
                  <a:schemeClr val="tx1"/>
                </a:solidFill>
                <a:latin typeface="corbel"/>
              </a:rPr>
              <a:t>Stay tuned for more information!</a:t>
            </a:r>
          </a:p>
          <a:p>
            <a:endParaRPr lang="en-US" dirty="0">
              <a:solidFill>
                <a:srgbClr val="FFFFFF"/>
              </a:solidFill>
              <a:latin typeface="corbel"/>
            </a:endParaRPr>
          </a:p>
          <a:p>
            <a:pPr lvl="1"/>
            <a:endParaRPr lang="en-US" dirty="0">
              <a:solidFill>
                <a:srgbClr val="FFFFFF"/>
              </a:solidFill>
              <a:latin typeface="Corbel"/>
            </a:endParaRPr>
          </a:p>
        </p:txBody>
      </p:sp>
    </p:spTree>
    <p:extLst>
      <p:ext uri="{BB962C8B-B14F-4D97-AF65-F5344CB8AC3E}">
        <p14:creationId xmlns:p14="http://schemas.microsoft.com/office/powerpoint/2010/main" val="2483314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rgbClr val="FFFFFF"/>
                </a:solidFill>
              </a:rPr>
              <a:t>Hackathons</a:t>
            </a:r>
          </a:p>
          <a:p>
            <a:pPr lvl="1"/>
            <a:r>
              <a:rPr lang="en-US" dirty="0">
                <a:solidFill>
                  <a:schemeClr val="tx1"/>
                </a:solidFill>
                <a:latin typeface="corbel"/>
              </a:rPr>
              <a:t>We’re working on creating a few hackathon events throughout the year</a:t>
            </a:r>
          </a:p>
          <a:p>
            <a:pPr lvl="1"/>
            <a:r>
              <a:rPr lang="en-US" dirty="0">
                <a:solidFill>
                  <a:schemeClr val="tx1"/>
                </a:solidFill>
                <a:latin typeface="corbel"/>
              </a:rPr>
              <a:t>We’re looking to partner with a NYC non-profit to provide on-going development and support with .NET development</a:t>
            </a:r>
          </a:p>
          <a:p>
            <a:pPr lvl="1"/>
            <a:r>
              <a:rPr lang="en-US" dirty="0">
                <a:solidFill>
                  <a:schemeClr val="tx1"/>
                </a:solidFill>
                <a:latin typeface="corbel"/>
              </a:rPr>
              <a:t>If you know of a NYC non-profit in need, let us know!</a:t>
            </a:r>
          </a:p>
          <a:p>
            <a:pPr lvl="1"/>
            <a:r>
              <a:rPr lang="en-US" dirty="0">
                <a:solidFill>
                  <a:schemeClr val="tx1"/>
                </a:solidFill>
                <a:latin typeface="corbel"/>
              </a:rPr>
              <a:t>We’ll be scheduling a </a:t>
            </a:r>
            <a:r>
              <a:rPr lang="en-US" dirty="0" err="1">
                <a:solidFill>
                  <a:schemeClr val="tx1"/>
                </a:solidFill>
                <a:latin typeface="corbel"/>
              </a:rPr>
              <a:t>Hacktoberfest</a:t>
            </a:r>
            <a:r>
              <a:rPr lang="en-US" dirty="0">
                <a:solidFill>
                  <a:schemeClr val="tx1"/>
                </a:solidFill>
                <a:latin typeface="corbel"/>
              </a:rPr>
              <a:t> event in October of this year. Stay tuned for more information!</a:t>
            </a:r>
          </a:p>
          <a:p>
            <a:pPr lvl="1"/>
            <a:endParaRPr lang="en-US" dirty="0">
              <a:solidFill>
                <a:schemeClr val="tx1"/>
              </a:solidFill>
              <a:latin typeface="corbel"/>
            </a:endParaRPr>
          </a:p>
          <a:p>
            <a:endParaRPr lang="en-US" dirty="0">
              <a:solidFill>
                <a:srgbClr val="FFFFFF"/>
              </a:solidFill>
              <a:latin typeface="corbel"/>
            </a:endParaRPr>
          </a:p>
          <a:p>
            <a:pPr lvl="1"/>
            <a:endParaRPr lang="en-US" dirty="0">
              <a:solidFill>
                <a:srgbClr val="FFFFFF"/>
              </a:solidFill>
              <a:latin typeface="Corbel"/>
            </a:endParaRPr>
          </a:p>
        </p:txBody>
      </p:sp>
    </p:spTree>
    <p:extLst>
      <p:ext uri="{BB962C8B-B14F-4D97-AF65-F5344CB8AC3E}">
        <p14:creationId xmlns:p14="http://schemas.microsoft.com/office/powerpoint/2010/main" val="2952660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rgbClr val="FFFFFF"/>
                </a:solidFill>
              </a:rPr>
              <a:t>Twitter</a:t>
            </a:r>
          </a:p>
          <a:p>
            <a:pPr lvl="1"/>
            <a:r>
              <a:rPr lang="en-US" dirty="0">
                <a:solidFill>
                  <a:srgbClr val="FFFFFF"/>
                </a:solidFill>
              </a:rPr>
              <a:t>Got a blog post or article on .NET you’d like retweeted?</a:t>
            </a:r>
          </a:p>
          <a:p>
            <a:pPr lvl="1"/>
            <a:r>
              <a:rPr lang="en-US" dirty="0">
                <a:solidFill>
                  <a:srgbClr val="FFFFFF"/>
                </a:solidFill>
              </a:rPr>
              <a:t>Have a .NET job opportunity you’re looking to fill?</a:t>
            </a:r>
          </a:p>
          <a:p>
            <a:pPr lvl="1"/>
            <a:r>
              <a:rPr lang="en-US" dirty="0">
                <a:solidFill>
                  <a:srgbClr val="FFFFFF"/>
                </a:solidFill>
              </a:rPr>
              <a:t>Got something .NET related?</a:t>
            </a:r>
          </a:p>
          <a:p>
            <a:pPr lvl="1"/>
            <a:r>
              <a:rPr lang="en-US" dirty="0">
                <a:solidFill>
                  <a:srgbClr val="FFFFFF"/>
                </a:solidFill>
              </a:rPr>
              <a:t>Follow us on twitter, email us (</a:t>
            </a:r>
            <a:r>
              <a:rPr lang="en-US" dirty="0">
                <a:solidFill>
                  <a:srgbClr val="FFFFFF"/>
                </a:solidFill>
                <a:hlinkClick r:id="rId3"/>
              </a:rPr>
              <a:t>brian@nycdotnetdevs.com</a:t>
            </a:r>
            <a:r>
              <a:rPr lang="en-US" dirty="0">
                <a:solidFill>
                  <a:srgbClr val="FFFFFF"/>
                </a:solidFill>
              </a:rPr>
              <a:t> or </a:t>
            </a:r>
            <a:r>
              <a:rPr lang="en-US" dirty="0">
                <a:solidFill>
                  <a:srgbClr val="FFFFFF"/>
                </a:solidFill>
                <a:hlinkClick r:id="rId4"/>
              </a:rPr>
              <a:t>erik@nycdotnetdevs.com</a:t>
            </a:r>
            <a:r>
              <a:rPr lang="en-US" dirty="0">
                <a:solidFill>
                  <a:srgbClr val="FFFFFF"/>
                </a:solidFill>
              </a:rPr>
              <a:t>) or DM us on Twitter (</a:t>
            </a:r>
            <a:r>
              <a:rPr lang="en-US" dirty="0">
                <a:solidFill>
                  <a:srgbClr val="FFFFFF"/>
                </a:solidFill>
                <a:hlinkClick r:id="rId5"/>
              </a:rPr>
              <a:t>@</a:t>
            </a:r>
            <a:r>
              <a:rPr lang="en-US" dirty="0" err="1">
                <a:solidFill>
                  <a:srgbClr val="FFFFFF"/>
                </a:solidFill>
                <a:hlinkClick r:id="rId5"/>
              </a:rPr>
              <a:t>NYCDotNetDevs</a:t>
            </a:r>
            <a:r>
              <a:rPr lang="en-US" dirty="0">
                <a:solidFill>
                  <a:srgbClr val="FFFFFF"/>
                </a:solidFill>
              </a:rPr>
              <a:t>) with your tweet, and we’ll retweet it!</a:t>
            </a:r>
          </a:p>
          <a:p>
            <a:pPr lvl="1"/>
            <a:endParaRPr lang="en-US" dirty="0">
              <a:solidFill>
                <a:schemeClr val="tx1"/>
              </a:solidFill>
              <a:latin typeface="corbel"/>
            </a:endParaRPr>
          </a:p>
          <a:p>
            <a:pPr lvl="1"/>
            <a:endParaRPr lang="en-US" dirty="0">
              <a:solidFill>
                <a:schemeClr val="tx1"/>
              </a:solidFill>
              <a:latin typeface="corbel"/>
            </a:endParaRPr>
          </a:p>
          <a:p>
            <a:endParaRPr lang="en-US" dirty="0">
              <a:solidFill>
                <a:srgbClr val="FFFFFF"/>
              </a:solidFill>
              <a:latin typeface="corbel"/>
            </a:endParaRPr>
          </a:p>
          <a:p>
            <a:pPr lvl="1"/>
            <a:endParaRPr lang="en-US" dirty="0">
              <a:solidFill>
                <a:srgbClr val="FFFFFF"/>
              </a:solidFill>
              <a:latin typeface="Corbel"/>
            </a:endParaRPr>
          </a:p>
        </p:txBody>
      </p:sp>
    </p:spTree>
    <p:extLst>
      <p:ext uri="{BB962C8B-B14F-4D97-AF65-F5344CB8AC3E}">
        <p14:creationId xmlns:p14="http://schemas.microsoft.com/office/powerpoint/2010/main" val="2082625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Job Announcements</a:t>
            </a:r>
          </a:p>
        </p:txBody>
      </p:sp>
      <p:sp>
        <p:nvSpPr>
          <p:cNvPr id="3" name="Content Placeholder 2"/>
          <p:cNvSpPr>
            <a:spLocks noGrp="1"/>
          </p:cNvSpPr>
          <p:nvPr>
            <p:ph idx="1"/>
          </p:nvPr>
        </p:nvSpPr>
        <p:spPr/>
        <p:txBody>
          <a:bodyPr vert="horz" lIns="91440" tIns="45720" rIns="91440" bIns="45720" rtlCol="0" anchor="t">
            <a:normAutofit lnSpcReduction="10000"/>
          </a:bodyPr>
          <a:lstStyle/>
          <a:p>
            <a:r>
              <a:rPr lang="en-US" dirty="0">
                <a:solidFill>
                  <a:schemeClr val="tx1"/>
                </a:solidFill>
              </a:rPr>
              <a:t>Looking for a job?</a:t>
            </a:r>
          </a:p>
          <a:p>
            <a:endParaRPr lang="en-US" dirty="0">
              <a:solidFill>
                <a:schemeClr val="tx1"/>
              </a:solidFill>
            </a:endParaRPr>
          </a:p>
          <a:p>
            <a:r>
              <a:rPr lang="en-US" dirty="0">
                <a:solidFill>
                  <a:schemeClr val="tx1"/>
                </a:solidFill>
              </a:rPr>
              <a:t>Looking to hire a developer?</a:t>
            </a:r>
          </a:p>
          <a:p>
            <a:endParaRPr lang="en-US" dirty="0">
              <a:solidFill>
                <a:schemeClr val="tx1"/>
              </a:solidFill>
            </a:endParaRPr>
          </a:p>
          <a:p>
            <a:r>
              <a:rPr lang="en-US" dirty="0">
                <a:solidFill>
                  <a:schemeClr val="tx1"/>
                </a:solidFill>
              </a:rPr>
              <a:t>CUNY Tech Prep new grads and interns are looking for Spring/Summer 2019 opportunities</a:t>
            </a:r>
          </a:p>
          <a:p>
            <a:endParaRPr lang="en-US" dirty="0">
              <a:solidFill>
                <a:schemeClr val="tx1"/>
              </a:solidFill>
            </a:endParaRPr>
          </a:p>
          <a:p>
            <a:r>
              <a:rPr lang="en-US" dirty="0">
                <a:solidFill>
                  <a:schemeClr val="tx1"/>
                </a:solidFill>
              </a:rPr>
              <a:t>Full Stack .NET Developer – C#/TypeScript/React – UPTOP</a:t>
            </a:r>
            <a:br>
              <a:rPr lang="en-US" dirty="0">
                <a:solidFill>
                  <a:schemeClr val="tx1"/>
                </a:solidFill>
              </a:rPr>
            </a:br>
            <a:r>
              <a:rPr lang="en-US" dirty="0">
                <a:solidFill>
                  <a:schemeClr val="tx1"/>
                </a:solidFill>
                <a:hlinkClick r:id="rId3"/>
              </a:rPr>
              <a:t>https://landlords.liveuptop.com/open-positions/full-stack-developer/</a:t>
            </a:r>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3066417725"/>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TF10001006</Template>
  <TotalTime>1629</TotalTime>
  <Words>419</Words>
  <Application>Microsoft Office PowerPoint</Application>
  <PresentationFormat>Widescreen</PresentationFormat>
  <Paragraphs>97</Paragraphs>
  <Slides>15</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Corbel</vt:lpstr>
      <vt:lpstr>Corbel</vt:lpstr>
      <vt:lpstr>Segoe UI Semibold</vt:lpstr>
      <vt:lpstr>Segoe UI Semilight</vt:lpstr>
      <vt:lpstr>Depth</vt:lpstr>
      <vt:lpstr>PowerPoint Presentation</vt:lpstr>
      <vt:lpstr>News</vt:lpstr>
      <vt:lpstr>Other NYC Meetings</vt:lpstr>
      <vt:lpstr>Announcements</vt:lpstr>
      <vt:lpstr>Announcements</vt:lpstr>
      <vt:lpstr>Announcements</vt:lpstr>
      <vt:lpstr>Announcements</vt:lpstr>
      <vt:lpstr>Announcements</vt:lpstr>
      <vt:lpstr>Job Announcements</vt:lpstr>
      <vt:lpstr>Sponsors</vt:lpstr>
      <vt:lpstr>Sponsors</vt:lpstr>
      <vt:lpstr>Sponsors</vt:lpstr>
      <vt:lpstr>Oren Novotny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Jablonsky</dc:creator>
  <cp:lastModifiedBy>Brian Jablonsky</cp:lastModifiedBy>
  <cp:revision>68</cp:revision>
  <dcterms:created xsi:type="dcterms:W3CDTF">2015-09-22T16:41:35Z</dcterms:created>
  <dcterms:modified xsi:type="dcterms:W3CDTF">2019-01-10T20:23:32Z</dcterms:modified>
</cp:coreProperties>
</file>