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3"/>
  </p:notesMasterIdLst>
  <p:sldIdLst>
    <p:sldId id="256" r:id="rId2"/>
    <p:sldId id="283" r:id="rId3"/>
    <p:sldId id="258" r:id="rId4"/>
    <p:sldId id="290" r:id="rId5"/>
    <p:sldId id="263" r:id="rId6"/>
    <p:sldId id="261" r:id="rId7"/>
    <p:sldId id="279" r:id="rId8"/>
    <p:sldId id="280" r:id="rId9"/>
    <p:sldId id="287" r:id="rId10"/>
    <p:sldId id="288" r:id="rId11"/>
    <p:sldId id="289" r:id="rId12"/>
    <p:sldId id="284" r:id="rId13"/>
    <p:sldId id="272" r:id="rId14"/>
    <p:sldId id="281" r:id="rId15"/>
    <p:sldId id="267" r:id="rId16"/>
    <p:sldId id="278" r:id="rId17"/>
    <p:sldId id="268" r:id="rId18"/>
    <p:sldId id="270" r:id="rId19"/>
    <p:sldId id="262" r:id="rId20"/>
    <p:sldId id="260" r:id="rId21"/>
    <p:sldId id="25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CA9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4" autoAdjust="0"/>
    <p:restoredTop sz="94660"/>
  </p:normalViewPr>
  <p:slideViewPr>
    <p:cSldViewPr snapToGrid="0">
      <p:cViewPr varScale="1">
        <p:scale>
          <a:sx n="112" d="100"/>
          <a:sy n="112" d="100"/>
        </p:scale>
        <p:origin x="120" y="1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1" Type="http://schemas.openxmlformats.org/officeDocument/2006/relationships/image" Target="../media/image4.jpg"/></Relationships>
</file>

<file path=ppt/diagrams/_rels/data2.xml.rels><?xml version="1.0" encoding="UTF-8" standalone="yes"?>
<Relationships xmlns="http://schemas.openxmlformats.org/package/2006/relationships"><Relationship Id="rId1" Type="http://schemas.openxmlformats.org/officeDocument/2006/relationships/image" Target="../media/image5.jpg"/></Relationships>
</file>

<file path=ppt/diagrams/_rels/drawing1.xml.rels><?xml version="1.0" encoding="UTF-8" standalone="yes"?>
<Relationships xmlns="http://schemas.openxmlformats.org/package/2006/relationships"><Relationship Id="rId1" Type="http://schemas.openxmlformats.org/officeDocument/2006/relationships/image" Target="../media/image4.jpg"/></Relationships>
</file>

<file path=ppt/diagrams/_rels/drawing2.xml.rels><?xml version="1.0" encoding="UTF-8" standalone="yes"?>
<Relationships xmlns="http://schemas.openxmlformats.org/package/2006/relationships"><Relationship Id="rId1" Type="http://schemas.openxmlformats.org/officeDocument/2006/relationships/image" Target="../media/image5.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4327BB-2AB4-46C5-9934-D0D287E8B3B5}"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84E73854-9D36-4BA0-9B60-565E903AE6A8}">
      <dgm:prSet phldrT="[Text]"/>
      <dgm:spPr/>
      <dgm:t>
        <a:bodyPr/>
        <a:lstStyle/>
        <a:p>
          <a:r>
            <a:rPr lang="en-US" dirty="0"/>
            <a:t>Brian Jablonsky</a:t>
          </a:r>
        </a:p>
      </dgm:t>
    </dgm:pt>
    <dgm:pt modelId="{EE110AB5-A904-41A1-9180-5927C85E0B49}" type="sibTrans" cxnId="{3AC73C42-1C81-477A-B2DF-9094FFDA9E32}">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en-US"/>
        </a:p>
      </dgm:t>
    </dgm:pt>
    <dgm:pt modelId="{A3ED854D-FA96-4E14-927F-3815F1BDDF59}" type="parTrans" cxnId="{3AC73C42-1C81-477A-B2DF-9094FFDA9E32}">
      <dgm:prSet/>
      <dgm:spPr/>
      <dgm:t>
        <a:bodyPr/>
        <a:lstStyle/>
        <a:p>
          <a:endParaRPr lang="en-US"/>
        </a:p>
      </dgm:t>
    </dgm:pt>
    <dgm:pt modelId="{0AE81959-8B7F-4F7B-8BFB-7F249F077707}" type="pres">
      <dgm:prSet presAssocID="{884327BB-2AB4-46C5-9934-D0D287E8B3B5}" presName="Name0" presStyleCnt="0">
        <dgm:presLayoutVars>
          <dgm:chMax val="7"/>
          <dgm:chPref val="7"/>
          <dgm:dir/>
        </dgm:presLayoutVars>
      </dgm:prSet>
      <dgm:spPr/>
    </dgm:pt>
    <dgm:pt modelId="{9326AD8C-F3AE-45A0-8918-FCE62D715C28}" type="pres">
      <dgm:prSet presAssocID="{884327BB-2AB4-46C5-9934-D0D287E8B3B5}" presName="Name1" presStyleCnt="0"/>
      <dgm:spPr/>
    </dgm:pt>
    <dgm:pt modelId="{A95EAD02-76A7-4BF3-83F4-37E7C9EBA69C}" type="pres">
      <dgm:prSet presAssocID="{EE110AB5-A904-41A1-9180-5927C85E0B49}" presName="picture_1" presStyleCnt="0"/>
      <dgm:spPr/>
    </dgm:pt>
    <dgm:pt modelId="{73190F44-8B1A-4652-8C18-3AEB94900EFD}" type="pres">
      <dgm:prSet presAssocID="{EE110AB5-A904-41A1-9180-5927C85E0B49}" presName="pictureRepeatNode" presStyleLbl="alignImgPlace1" presStyleIdx="0" presStyleCnt="1" custScaleX="143673" custScaleY="143673" custLinFactNeighborX="0" custLinFactNeighborY="-27317"/>
      <dgm:spPr/>
    </dgm:pt>
    <dgm:pt modelId="{FCF2BE95-42E6-472C-99BD-388739765895}" type="pres">
      <dgm:prSet presAssocID="{84E73854-9D36-4BA0-9B60-565E903AE6A8}" presName="text_1" presStyleLbl="node1" presStyleIdx="0" presStyleCnt="0" custScaleX="287807" custLinFactY="67452" custLinFactNeighborX="0" custLinFactNeighborY="100000">
        <dgm:presLayoutVars>
          <dgm:bulletEnabled val="1"/>
        </dgm:presLayoutVars>
      </dgm:prSet>
      <dgm:spPr/>
    </dgm:pt>
  </dgm:ptLst>
  <dgm:cxnLst>
    <dgm:cxn modelId="{3AC73C42-1C81-477A-B2DF-9094FFDA9E32}" srcId="{884327BB-2AB4-46C5-9934-D0D287E8B3B5}" destId="{84E73854-9D36-4BA0-9B60-565E903AE6A8}" srcOrd="0" destOrd="0" parTransId="{A3ED854D-FA96-4E14-927F-3815F1BDDF59}" sibTransId="{EE110AB5-A904-41A1-9180-5927C85E0B49}"/>
    <dgm:cxn modelId="{2D87F74F-24B6-4750-9DF2-718FE4E0087E}" type="presOf" srcId="{EE110AB5-A904-41A1-9180-5927C85E0B49}" destId="{73190F44-8B1A-4652-8C18-3AEB94900EFD}" srcOrd="0" destOrd="0" presId="urn:microsoft.com/office/officeart/2008/layout/CircularPictureCallout"/>
    <dgm:cxn modelId="{5455079E-EFF3-46BE-AC2B-6A3AE094F0F7}" type="presOf" srcId="{884327BB-2AB4-46C5-9934-D0D287E8B3B5}" destId="{0AE81959-8B7F-4F7B-8BFB-7F249F077707}" srcOrd="0" destOrd="0" presId="urn:microsoft.com/office/officeart/2008/layout/CircularPictureCallout"/>
    <dgm:cxn modelId="{BC8C9EEF-9725-4E47-9E1D-0E9057EFD298}" type="presOf" srcId="{84E73854-9D36-4BA0-9B60-565E903AE6A8}" destId="{FCF2BE95-42E6-472C-99BD-388739765895}" srcOrd="0" destOrd="0" presId="urn:microsoft.com/office/officeart/2008/layout/CircularPictureCallout"/>
    <dgm:cxn modelId="{D8A3D680-A76F-430E-933A-17AFE8FB0212}" type="presParOf" srcId="{0AE81959-8B7F-4F7B-8BFB-7F249F077707}" destId="{9326AD8C-F3AE-45A0-8918-FCE62D715C28}" srcOrd="0" destOrd="0" presId="urn:microsoft.com/office/officeart/2008/layout/CircularPictureCallout"/>
    <dgm:cxn modelId="{1D81FF7F-D5B5-4848-BEBD-B9E3DB2E0BF5}" type="presParOf" srcId="{9326AD8C-F3AE-45A0-8918-FCE62D715C28}" destId="{A95EAD02-76A7-4BF3-83F4-37E7C9EBA69C}" srcOrd="0" destOrd="0" presId="urn:microsoft.com/office/officeart/2008/layout/CircularPictureCallout"/>
    <dgm:cxn modelId="{E75993F5-D661-4372-A826-CD73E2D0AC0A}" type="presParOf" srcId="{A95EAD02-76A7-4BF3-83F4-37E7C9EBA69C}" destId="{73190F44-8B1A-4652-8C18-3AEB94900EFD}" srcOrd="0" destOrd="0" presId="urn:microsoft.com/office/officeart/2008/layout/CircularPictureCallout"/>
    <dgm:cxn modelId="{2298CA05-C292-4DA8-B741-CDC632054EE7}" type="presParOf" srcId="{9326AD8C-F3AE-45A0-8918-FCE62D715C28}" destId="{FCF2BE95-42E6-472C-99BD-388739765895}" srcOrd="1" destOrd="0" presId="urn:microsoft.com/office/officeart/2008/layout/CircularPictureCallou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84327BB-2AB4-46C5-9934-D0D287E8B3B5}"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84E73854-9D36-4BA0-9B60-565E903AE6A8}">
      <dgm:prSet phldrT="[Text]"/>
      <dgm:spPr/>
      <dgm:t>
        <a:bodyPr/>
        <a:lstStyle/>
        <a:p>
          <a:r>
            <a:rPr lang="en-US" dirty="0"/>
            <a:t>Erik </a:t>
          </a:r>
          <a:r>
            <a:rPr lang="en-US" dirty="0" err="1"/>
            <a:t>Noren</a:t>
          </a:r>
          <a:endParaRPr lang="en-US" dirty="0"/>
        </a:p>
      </dgm:t>
    </dgm:pt>
    <dgm:pt modelId="{EE110AB5-A904-41A1-9180-5927C85E0B49}" type="sibTrans" cxnId="{3AC73C42-1C81-477A-B2DF-9094FFDA9E32}">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en-US"/>
        </a:p>
      </dgm:t>
    </dgm:pt>
    <dgm:pt modelId="{A3ED854D-FA96-4E14-927F-3815F1BDDF59}" type="parTrans" cxnId="{3AC73C42-1C81-477A-B2DF-9094FFDA9E32}">
      <dgm:prSet/>
      <dgm:spPr/>
      <dgm:t>
        <a:bodyPr/>
        <a:lstStyle/>
        <a:p>
          <a:endParaRPr lang="en-US"/>
        </a:p>
      </dgm:t>
    </dgm:pt>
    <dgm:pt modelId="{0AE81959-8B7F-4F7B-8BFB-7F249F077707}" type="pres">
      <dgm:prSet presAssocID="{884327BB-2AB4-46C5-9934-D0D287E8B3B5}" presName="Name0" presStyleCnt="0">
        <dgm:presLayoutVars>
          <dgm:chMax val="7"/>
          <dgm:chPref val="7"/>
          <dgm:dir/>
        </dgm:presLayoutVars>
      </dgm:prSet>
      <dgm:spPr/>
    </dgm:pt>
    <dgm:pt modelId="{9326AD8C-F3AE-45A0-8918-FCE62D715C28}" type="pres">
      <dgm:prSet presAssocID="{884327BB-2AB4-46C5-9934-D0D287E8B3B5}" presName="Name1" presStyleCnt="0"/>
      <dgm:spPr/>
    </dgm:pt>
    <dgm:pt modelId="{A95EAD02-76A7-4BF3-83F4-37E7C9EBA69C}" type="pres">
      <dgm:prSet presAssocID="{EE110AB5-A904-41A1-9180-5927C85E0B49}" presName="picture_1" presStyleCnt="0"/>
      <dgm:spPr/>
    </dgm:pt>
    <dgm:pt modelId="{73190F44-8B1A-4652-8C18-3AEB94900EFD}" type="pres">
      <dgm:prSet presAssocID="{EE110AB5-A904-41A1-9180-5927C85E0B49}" presName="pictureRepeatNode" presStyleLbl="alignImgPlace1" presStyleIdx="0" presStyleCnt="1" custScaleX="143673" custScaleY="143673" custLinFactNeighborX="0" custLinFactNeighborY="-27317"/>
      <dgm:spPr/>
    </dgm:pt>
    <dgm:pt modelId="{FCF2BE95-42E6-472C-99BD-388739765895}" type="pres">
      <dgm:prSet presAssocID="{84E73854-9D36-4BA0-9B60-565E903AE6A8}" presName="text_1" presStyleLbl="node1" presStyleIdx="0" presStyleCnt="0" custScaleX="287807" custLinFactY="67452" custLinFactNeighborX="0" custLinFactNeighborY="100000">
        <dgm:presLayoutVars>
          <dgm:bulletEnabled val="1"/>
        </dgm:presLayoutVars>
      </dgm:prSet>
      <dgm:spPr/>
    </dgm:pt>
  </dgm:ptLst>
  <dgm:cxnLst>
    <dgm:cxn modelId="{3AC73C42-1C81-477A-B2DF-9094FFDA9E32}" srcId="{884327BB-2AB4-46C5-9934-D0D287E8B3B5}" destId="{84E73854-9D36-4BA0-9B60-565E903AE6A8}" srcOrd="0" destOrd="0" parTransId="{A3ED854D-FA96-4E14-927F-3815F1BDDF59}" sibTransId="{EE110AB5-A904-41A1-9180-5927C85E0B49}"/>
    <dgm:cxn modelId="{2D87F74F-24B6-4750-9DF2-718FE4E0087E}" type="presOf" srcId="{EE110AB5-A904-41A1-9180-5927C85E0B49}" destId="{73190F44-8B1A-4652-8C18-3AEB94900EFD}" srcOrd="0" destOrd="0" presId="urn:microsoft.com/office/officeart/2008/layout/CircularPictureCallout"/>
    <dgm:cxn modelId="{5455079E-EFF3-46BE-AC2B-6A3AE094F0F7}" type="presOf" srcId="{884327BB-2AB4-46C5-9934-D0D287E8B3B5}" destId="{0AE81959-8B7F-4F7B-8BFB-7F249F077707}" srcOrd="0" destOrd="0" presId="urn:microsoft.com/office/officeart/2008/layout/CircularPictureCallout"/>
    <dgm:cxn modelId="{BC8C9EEF-9725-4E47-9E1D-0E9057EFD298}" type="presOf" srcId="{84E73854-9D36-4BA0-9B60-565E903AE6A8}" destId="{FCF2BE95-42E6-472C-99BD-388739765895}" srcOrd="0" destOrd="0" presId="urn:microsoft.com/office/officeart/2008/layout/CircularPictureCallout"/>
    <dgm:cxn modelId="{D8A3D680-A76F-430E-933A-17AFE8FB0212}" type="presParOf" srcId="{0AE81959-8B7F-4F7B-8BFB-7F249F077707}" destId="{9326AD8C-F3AE-45A0-8918-FCE62D715C28}" srcOrd="0" destOrd="0" presId="urn:microsoft.com/office/officeart/2008/layout/CircularPictureCallout"/>
    <dgm:cxn modelId="{1D81FF7F-D5B5-4848-BEBD-B9E3DB2E0BF5}" type="presParOf" srcId="{9326AD8C-F3AE-45A0-8918-FCE62D715C28}" destId="{A95EAD02-76A7-4BF3-83F4-37E7C9EBA69C}" srcOrd="0" destOrd="0" presId="urn:microsoft.com/office/officeart/2008/layout/CircularPictureCallout"/>
    <dgm:cxn modelId="{E75993F5-D661-4372-A826-CD73E2D0AC0A}" type="presParOf" srcId="{A95EAD02-76A7-4BF3-83F4-37E7C9EBA69C}" destId="{73190F44-8B1A-4652-8C18-3AEB94900EFD}" srcOrd="0" destOrd="0" presId="urn:microsoft.com/office/officeart/2008/layout/CircularPictureCallout"/>
    <dgm:cxn modelId="{2298CA05-C292-4DA8-B741-CDC632054EE7}" type="presParOf" srcId="{9326AD8C-F3AE-45A0-8918-FCE62D715C28}" destId="{FCF2BE95-42E6-472C-99BD-388739765895}" srcOrd="1" destOrd="0" presId="urn:microsoft.com/office/officeart/2008/layout/CircularPictureCallou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190F44-8B1A-4652-8C18-3AEB94900EFD}">
      <dsp:nvSpPr>
        <dsp:cNvPr id="0" name=""/>
        <dsp:cNvSpPr/>
      </dsp:nvSpPr>
      <dsp:spPr>
        <a:xfrm>
          <a:off x="366171" y="0"/>
          <a:ext cx="1867982" cy="186798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CF2BE95-42E6-472C-99BD-388739765895}">
      <dsp:nvSpPr>
        <dsp:cNvPr id="0" name=""/>
        <dsp:cNvSpPr/>
      </dsp:nvSpPr>
      <dsp:spPr>
        <a:xfrm>
          <a:off x="102735" y="2044638"/>
          <a:ext cx="2394853" cy="42905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1289050">
            <a:lnSpc>
              <a:spcPct val="90000"/>
            </a:lnSpc>
            <a:spcBef>
              <a:spcPct val="0"/>
            </a:spcBef>
            <a:spcAft>
              <a:spcPct val="35000"/>
            </a:spcAft>
            <a:buNone/>
          </a:pPr>
          <a:r>
            <a:rPr lang="en-US" sz="2900" kern="1200" dirty="0"/>
            <a:t>Brian Jablonsky</a:t>
          </a:r>
        </a:p>
      </dsp:txBody>
      <dsp:txXfrm>
        <a:off x="102735" y="2044638"/>
        <a:ext cx="2394853" cy="42905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190F44-8B1A-4652-8C18-3AEB94900EFD}">
      <dsp:nvSpPr>
        <dsp:cNvPr id="0" name=""/>
        <dsp:cNvSpPr/>
      </dsp:nvSpPr>
      <dsp:spPr>
        <a:xfrm>
          <a:off x="366171" y="0"/>
          <a:ext cx="1867982" cy="186798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CF2BE95-42E6-472C-99BD-388739765895}">
      <dsp:nvSpPr>
        <dsp:cNvPr id="0" name=""/>
        <dsp:cNvSpPr/>
      </dsp:nvSpPr>
      <dsp:spPr>
        <a:xfrm>
          <a:off x="102735" y="2044638"/>
          <a:ext cx="2394853" cy="42905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1333500">
            <a:lnSpc>
              <a:spcPct val="90000"/>
            </a:lnSpc>
            <a:spcBef>
              <a:spcPct val="0"/>
            </a:spcBef>
            <a:spcAft>
              <a:spcPct val="35000"/>
            </a:spcAft>
            <a:buNone/>
          </a:pPr>
          <a:r>
            <a:rPr lang="en-US" sz="3000" kern="1200" dirty="0"/>
            <a:t>Erik </a:t>
          </a:r>
          <a:r>
            <a:rPr lang="en-US" sz="3000" kern="1200" dirty="0" err="1"/>
            <a:t>Noren</a:t>
          </a:r>
          <a:endParaRPr lang="en-US" sz="3000" kern="1200" dirty="0"/>
        </a:p>
      </dsp:txBody>
      <dsp:txXfrm>
        <a:off x="102735" y="2044638"/>
        <a:ext cx="2394853" cy="429053"/>
      </dsp:txXfrm>
    </dsp:sp>
  </dsp:spTree>
</dsp:drawing>
</file>

<file path=ppt/diagrams/layout1.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C9EF93-521A-4C2C-985E-60F50EA50ADB}" type="datetimeFigureOut">
              <a:rPr lang="en-US"/>
              <a:t>8/8/2019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F03945-EDAA-40F1-B83F-3C277CDDBF39}" type="slidenum">
              <a:rPr lang="en-US"/>
              <a:t>‹#›</a:t>
            </a:fld>
            <a:endParaRPr lang="en-US"/>
          </a:p>
        </p:txBody>
      </p:sp>
    </p:spTree>
    <p:extLst>
      <p:ext uri="{BB962C8B-B14F-4D97-AF65-F5344CB8AC3E}">
        <p14:creationId xmlns:p14="http://schemas.microsoft.com/office/powerpoint/2010/main" val="34740226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1</a:t>
            </a:fld>
            <a:endParaRPr lang="en-US"/>
          </a:p>
        </p:txBody>
      </p:sp>
    </p:spTree>
    <p:extLst>
      <p:ext uri="{BB962C8B-B14F-4D97-AF65-F5344CB8AC3E}">
        <p14:creationId xmlns:p14="http://schemas.microsoft.com/office/powerpoint/2010/main" val="23789385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11</a:t>
            </a:fld>
            <a:endParaRPr lang="en-US"/>
          </a:p>
        </p:txBody>
      </p:sp>
    </p:spTree>
    <p:extLst>
      <p:ext uri="{BB962C8B-B14F-4D97-AF65-F5344CB8AC3E}">
        <p14:creationId xmlns:p14="http://schemas.microsoft.com/office/powerpoint/2010/main" val="25705667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12</a:t>
            </a:fld>
            <a:endParaRPr lang="en-US"/>
          </a:p>
        </p:txBody>
      </p:sp>
    </p:spTree>
    <p:extLst>
      <p:ext uri="{BB962C8B-B14F-4D97-AF65-F5344CB8AC3E}">
        <p14:creationId xmlns:p14="http://schemas.microsoft.com/office/powerpoint/2010/main" val="42088169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13</a:t>
            </a:fld>
            <a:endParaRPr lang="en-US"/>
          </a:p>
        </p:txBody>
      </p:sp>
    </p:spTree>
    <p:extLst>
      <p:ext uri="{BB962C8B-B14F-4D97-AF65-F5344CB8AC3E}">
        <p14:creationId xmlns:p14="http://schemas.microsoft.com/office/powerpoint/2010/main" val="1192465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14</a:t>
            </a:fld>
            <a:endParaRPr lang="en-US"/>
          </a:p>
        </p:txBody>
      </p:sp>
    </p:spTree>
    <p:extLst>
      <p:ext uri="{BB962C8B-B14F-4D97-AF65-F5344CB8AC3E}">
        <p14:creationId xmlns:p14="http://schemas.microsoft.com/office/powerpoint/2010/main" val="29484844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15</a:t>
            </a:fld>
            <a:endParaRPr lang="en-US"/>
          </a:p>
        </p:txBody>
      </p:sp>
    </p:spTree>
    <p:extLst>
      <p:ext uri="{BB962C8B-B14F-4D97-AF65-F5344CB8AC3E}">
        <p14:creationId xmlns:p14="http://schemas.microsoft.com/office/powerpoint/2010/main" val="8428261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16</a:t>
            </a:fld>
            <a:endParaRPr lang="en-US"/>
          </a:p>
        </p:txBody>
      </p:sp>
    </p:spTree>
    <p:extLst>
      <p:ext uri="{BB962C8B-B14F-4D97-AF65-F5344CB8AC3E}">
        <p14:creationId xmlns:p14="http://schemas.microsoft.com/office/powerpoint/2010/main" val="7162835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17</a:t>
            </a:fld>
            <a:endParaRPr lang="en-US"/>
          </a:p>
        </p:txBody>
      </p:sp>
    </p:spTree>
    <p:extLst>
      <p:ext uri="{BB962C8B-B14F-4D97-AF65-F5344CB8AC3E}">
        <p14:creationId xmlns:p14="http://schemas.microsoft.com/office/powerpoint/2010/main" val="14733838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18</a:t>
            </a:fld>
            <a:endParaRPr lang="en-US"/>
          </a:p>
        </p:txBody>
      </p:sp>
    </p:spTree>
    <p:extLst>
      <p:ext uri="{BB962C8B-B14F-4D97-AF65-F5344CB8AC3E}">
        <p14:creationId xmlns:p14="http://schemas.microsoft.com/office/powerpoint/2010/main" val="21733163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19</a:t>
            </a:fld>
            <a:endParaRPr lang="en-US"/>
          </a:p>
        </p:txBody>
      </p:sp>
    </p:spTree>
    <p:extLst>
      <p:ext uri="{BB962C8B-B14F-4D97-AF65-F5344CB8AC3E}">
        <p14:creationId xmlns:p14="http://schemas.microsoft.com/office/powerpoint/2010/main" val="2955385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3</a:t>
            </a:fld>
            <a:endParaRPr lang="en-US"/>
          </a:p>
        </p:txBody>
      </p:sp>
    </p:spTree>
    <p:extLst>
      <p:ext uri="{BB962C8B-B14F-4D97-AF65-F5344CB8AC3E}">
        <p14:creationId xmlns:p14="http://schemas.microsoft.com/office/powerpoint/2010/main" val="34343934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4</a:t>
            </a:fld>
            <a:endParaRPr lang="en-US"/>
          </a:p>
        </p:txBody>
      </p:sp>
    </p:spTree>
    <p:extLst>
      <p:ext uri="{BB962C8B-B14F-4D97-AF65-F5344CB8AC3E}">
        <p14:creationId xmlns:p14="http://schemas.microsoft.com/office/powerpoint/2010/main" val="33446092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5</a:t>
            </a:fld>
            <a:endParaRPr lang="en-US"/>
          </a:p>
        </p:txBody>
      </p:sp>
    </p:spTree>
    <p:extLst>
      <p:ext uri="{BB962C8B-B14F-4D97-AF65-F5344CB8AC3E}">
        <p14:creationId xmlns:p14="http://schemas.microsoft.com/office/powerpoint/2010/main" val="16491817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6</a:t>
            </a:fld>
            <a:endParaRPr lang="en-US"/>
          </a:p>
        </p:txBody>
      </p:sp>
    </p:spTree>
    <p:extLst>
      <p:ext uri="{BB962C8B-B14F-4D97-AF65-F5344CB8AC3E}">
        <p14:creationId xmlns:p14="http://schemas.microsoft.com/office/powerpoint/2010/main" val="16808514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7</a:t>
            </a:fld>
            <a:endParaRPr lang="en-US"/>
          </a:p>
        </p:txBody>
      </p:sp>
    </p:spTree>
    <p:extLst>
      <p:ext uri="{BB962C8B-B14F-4D97-AF65-F5344CB8AC3E}">
        <p14:creationId xmlns:p14="http://schemas.microsoft.com/office/powerpoint/2010/main" val="23678708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8</a:t>
            </a:fld>
            <a:endParaRPr lang="en-US"/>
          </a:p>
        </p:txBody>
      </p:sp>
    </p:spTree>
    <p:extLst>
      <p:ext uri="{BB962C8B-B14F-4D97-AF65-F5344CB8AC3E}">
        <p14:creationId xmlns:p14="http://schemas.microsoft.com/office/powerpoint/2010/main" val="38378381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9</a:t>
            </a:fld>
            <a:endParaRPr lang="en-US"/>
          </a:p>
        </p:txBody>
      </p:sp>
    </p:spTree>
    <p:extLst>
      <p:ext uri="{BB962C8B-B14F-4D97-AF65-F5344CB8AC3E}">
        <p14:creationId xmlns:p14="http://schemas.microsoft.com/office/powerpoint/2010/main" val="10403102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10</a:t>
            </a:fld>
            <a:endParaRPr lang="en-US"/>
          </a:p>
        </p:txBody>
      </p:sp>
    </p:spTree>
    <p:extLst>
      <p:ext uri="{BB962C8B-B14F-4D97-AF65-F5344CB8AC3E}">
        <p14:creationId xmlns:p14="http://schemas.microsoft.com/office/powerpoint/2010/main" val="36469022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dirty="0"/>
              <a:t>8/8/2019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B80C674-7DFC-42FE-B9CD-82963CDB1557}" type="datetimeFigureOut">
              <a:rPr lang="en-US" dirty="0"/>
              <a:t>8/8/2019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076456F-F47D-4F25-8053-2A695DA0CA7D}" type="datetimeFigureOut">
              <a:rPr lang="en-US" dirty="0"/>
              <a:t>8/8/2019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D6C7379-69CC-4837-9905-BEBA22830C8A}" type="datetimeFigureOut">
              <a:rPr lang="en-US" dirty="0"/>
              <a:t>8/8/2019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9EB8B7E-8AEE-4F10-BFEE-C999AD004D36}" type="datetimeFigureOut">
              <a:rPr lang="en-US" dirty="0"/>
              <a:t>8/8/2019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8668F3F9-58BC-440B-B37B-805B9055EF92}" type="datetimeFigureOut">
              <a:rPr lang="en-US" dirty="0"/>
              <a:t>8/8/2019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0D5A53AF-48EA-489D-8260-9DCAB666386A}" type="datetimeFigureOut">
              <a:rPr lang="en-US" dirty="0"/>
              <a:t>8/8/2019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dirty="0"/>
              <a:t>8/8/2019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dirty="0"/>
              <a:t>8/8/2019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dirty="0"/>
              <a:t>8/8/2019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dirty="0"/>
              <a:t>8/8/2019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dirty="0"/>
              <a:t>8/8/2019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dirty="0"/>
              <a:t>8/8/2019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dirty="0"/>
              <a:t>8/8/2019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dirty="0"/>
              <a:t>8/8/2019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7D1BD23-6E54-4D9D-AD88-A2813C73CC25}" type="datetimeFigureOut">
              <a:rPr lang="en-US" dirty="0"/>
              <a:t>8/8/2019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471A834-4F3C-4AF9-9C74-05EC35A0F292}" type="datetimeFigureOut">
              <a:rPr lang="en-US" dirty="0"/>
              <a:t>8/8/2019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dirty="0"/>
              <a:t>8/8/2019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github.com/bjablonsky/NYCDotNetDevSlides/tree/master/Slides" TargetMode="Externa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hyperlink" Target="https://codecampnyc.org/"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phillydotnet.org/2019-2.htm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techbash.com/"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tattoocoder.com/aspnet-slack-sign-up/"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mailto:brian@nycdotnetdevs.com"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hyperlink" Target="https://twitter.com/NYCDotNetDevs" TargetMode="External"/><Relationship Id="rId4" Type="http://schemas.openxmlformats.org/officeDocument/2006/relationships/hyperlink" Target="mailto:erik@nycdotnetdevs.com"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landlords.liveuptop.com/open-positions/full-stack-developer/"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microsoftreactor.com/"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hyperlink" Target="http://www.postsharp.net/"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hyperlink" Target="https://revdebug.com/"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19.xml.rels><?xml version="1.0" encoding="UTF-8" standalone="yes"?>
<Relationships xmlns="http://schemas.openxmlformats.org/package/2006/relationships"><Relationship Id="rId3" Type="http://schemas.openxmlformats.org/officeDocument/2006/relationships/hyperlink" Target="https://twitter.com/ljquintanilla"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8" Type="http://schemas.openxmlformats.org/officeDocument/2006/relationships/hyperlink" Target="https://bit.ly/33knjdQ" TargetMode="External"/><Relationship Id="rId3" Type="http://schemas.openxmlformats.org/officeDocument/2006/relationships/hyperlink" Target="https://twitter.com/NYCDotNetDevs" TargetMode="External"/><Relationship Id="rId7" Type="http://schemas.openxmlformats.org/officeDocument/2006/relationships/hyperlink" Target="https://bit.ly/2YVbPdc"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bit.ly/2Yx3pgV" TargetMode="External"/><Relationship Id="rId5" Type="http://schemas.openxmlformats.org/officeDocument/2006/relationships/hyperlink" Target="https://bit.ly/31rnp1m" TargetMode="External"/><Relationship Id="rId4" Type="http://schemas.openxmlformats.org/officeDocument/2006/relationships/hyperlink" Target="https://bit.ly/2YPOY78"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bit.ly/2yMPrZa"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meetup.com/NYPluralsightStudy/"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www.meetup.com/NycPowershellMeetup/" TargetMode="External"/><Relationship Id="rId5" Type="http://schemas.openxmlformats.org/officeDocument/2006/relationships/hyperlink" Target="https://www.meetup.com/nyaltnet/" TargetMode="External"/><Relationship Id="rId4" Type="http://schemas.openxmlformats.org/officeDocument/2006/relationships/hyperlink" Target="https://www.meetup.com/nycmobiledev/"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mailto:erik@nycdotnetdevs.co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twitter.com/NYCDotNetDevs" TargetMode="External"/><Relationship Id="rId4" Type="http://schemas.openxmlformats.org/officeDocument/2006/relationships/hyperlink" Target="mailto:brian@nycdotnetdevs.com"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meetup.com/NYC-NET-Developers/events/261325823/"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pic>
        <p:nvPicPr>
          <p:cNvPr id="4" name="Picture 3" descr="nycdotnet.png"/>
          <p:cNvPicPr>
            <a:picLocks noChangeAspect="1"/>
          </p:cNvPicPr>
          <p:nvPr/>
        </p:nvPicPr>
        <p:blipFill>
          <a:blip r:embed="rId4"/>
          <a:stretch>
            <a:fillRect/>
          </a:stretch>
        </p:blipFill>
        <p:spPr>
          <a:xfrm>
            <a:off x="4724400" y="2131384"/>
            <a:ext cx="2743200" cy="2595232"/>
          </a:xfrm>
          <a:prstGeom prst="rect">
            <a:avLst/>
          </a:prstGeom>
        </p:spPr>
      </p:pic>
      <p:sp>
        <p:nvSpPr>
          <p:cNvPr id="2" name="TextBox 1">
            <a:extLst>
              <a:ext uri="{FF2B5EF4-FFF2-40B4-BE49-F238E27FC236}">
                <a16:creationId xmlns:a16="http://schemas.microsoft.com/office/drawing/2014/main" id="{017312EF-8656-4B52-8114-750751DA6FC9}"/>
              </a:ext>
            </a:extLst>
          </p:cNvPr>
          <p:cNvSpPr txBox="1"/>
          <p:nvPr/>
        </p:nvSpPr>
        <p:spPr>
          <a:xfrm>
            <a:off x="20638" y="5250479"/>
            <a:ext cx="12152312" cy="107721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dirty="0"/>
              <a:t>           </a:t>
            </a:r>
          </a:p>
          <a:p>
            <a:pPr algn="ctr"/>
            <a:endParaRPr lang="en-US" sz="3200" dirty="0">
              <a:latin typeface="Corbel"/>
              <a:cs typeface="Courier New"/>
            </a:endParaRPr>
          </a:p>
        </p:txBody>
      </p:sp>
      <p:sp>
        <p:nvSpPr>
          <p:cNvPr id="5" name="Rectangle 4">
            <a:extLst>
              <a:ext uri="{FF2B5EF4-FFF2-40B4-BE49-F238E27FC236}">
                <a16:creationId xmlns:a16="http://schemas.microsoft.com/office/drawing/2014/main" id="{5A12F5F1-8041-4B56-93AD-75D23C979F37}"/>
              </a:ext>
            </a:extLst>
          </p:cNvPr>
          <p:cNvSpPr/>
          <p:nvPr/>
        </p:nvSpPr>
        <p:spPr>
          <a:xfrm>
            <a:off x="0" y="5250479"/>
            <a:ext cx="12192000" cy="1607521"/>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Download the slides at: </a:t>
            </a:r>
            <a:r>
              <a:rPr lang="en-US" sz="2800" dirty="0">
                <a:hlinkClick r:id="rId5"/>
              </a:rPr>
              <a:t>https://github.com/bjablonsky/NYCDotNetDevSlides/tree/master/Slides</a:t>
            </a:r>
            <a:endParaRPr lang="en-US" sz="2800" dirty="0"/>
          </a:p>
        </p:txBody>
      </p:sp>
    </p:spTree>
    <p:extLst>
      <p:ext uri="{BB962C8B-B14F-4D97-AF65-F5344CB8AC3E}">
        <p14:creationId xmlns:p14="http://schemas.microsoft.com/office/powerpoint/2010/main" val="554862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Code Camp NYC 2019</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en-US" dirty="0">
                <a:solidFill>
                  <a:srgbClr val="FFFFFF"/>
                </a:solidFill>
              </a:rPr>
              <a:t>Save the date!</a:t>
            </a:r>
          </a:p>
          <a:p>
            <a:r>
              <a:rPr lang="en-US" dirty="0">
                <a:solidFill>
                  <a:srgbClr val="FFFFFF"/>
                </a:solidFill>
              </a:rPr>
              <a:t>CFS until August 31</a:t>
            </a:r>
            <a:r>
              <a:rPr lang="en-US" baseline="30000" dirty="0">
                <a:solidFill>
                  <a:srgbClr val="FFFFFF"/>
                </a:solidFill>
              </a:rPr>
              <a:t>st</a:t>
            </a:r>
            <a:r>
              <a:rPr lang="en-US" dirty="0">
                <a:solidFill>
                  <a:srgbClr val="FFFFFF"/>
                </a:solidFill>
              </a:rPr>
              <a:t> </a:t>
            </a:r>
          </a:p>
          <a:p>
            <a:r>
              <a:rPr lang="en-US" dirty="0">
                <a:solidFill>
                  <a:srgbClr val="FFFFFF"/>
                </a:solidFill>
              </a:rPr>
              <a:t>Saturday, October 12</a:t>
            </a:r>
            <a:r>
              <a:rPr lang="en-US" baseline="30000" dirty="0">
                <a:solidFill>
                  <a:srgbClr val="FFFFFF"/>
                </a:solidFill>
              </a:rPr>
              <a:t>th</a:t>
            </a:r>
            <a:r>
              <a:rPr lang="en-US" dirty="0">
                <a:solidFill>
                  <a:srgbClr val="FFFFFF"/>
                </a:solidFill>
              </a:rPr>
              <a:t> </a:t>
            </a:r>
          </a:p>
          <a:p>
            <a:r>
              <a:rPr lang="en-US" dirty="0">
                <a:solidFill>
                  <a:schemeClr val="tx1"/>
                </a:solidFill>
                <a:latin typeface="corbel"/>
              </a:rPr>
              <a:t>Microsoft Offices – 11 Times Square</a:t>
            </a:r>
          </a:p>
          <a:p>
            <a:r>
              <a:rPr lang="en-US" dirty="0">
                <a:solidFill>
                  <a:schemeClr val="tx1"/>
                </a:solidFill>
                <a:latin typeface="corbel"/>
              </a:rPr>
              <a:t>New York City, NY</a:t>
            </a:r>
          </a:p>
          <a:p>
            <a:r>
              <a:rPr lang="en-US" dirty="0">
                <a:hlinkClick r:id="rId3"/>
              </a:rPr>
              <a:t>https://codecampnyc.org/</a:t>
            </a:r>
            <a:endParaRPr lang="en-US" dirty="0">
              <a:solidFill>
                <a:srgbClr val="FFFFFF"/>
              </a:solidFill>
              <a:latin typeface="corbel"/>
            </a:endParaRPr>
          </a:p>
          <a:p>
            <a:pPr lvl="1"/>
            <a:endParaRPr lang="en-US" dirty="0">
              <a:solidFill>
                <a:srgbClr val="FFFFFF"/>
              </a:solidFill>
              <a:latin typeface="Corbel"/>
            </a:endParaRPr>
          </a:p>
        </p:txBody>
      </p:sp>
    </p:spTree>
    <p:extLst>
      <p:ext uri="{BB962C8B-B14F-4D97-AF65-F5344CB8AC3E}">
        <p14:creationId xmlns:p14="http://schemas.microsoft.com/office/powerpoint/2010/main" val="2977932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Philly.NET Code Camp 2019</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en-US" dirty="0">
                <a:solidFill>
                  <a:srgbClr val="FFFFFF"/>
                </a:solidFill>
              </a:rPr>
              <a:t>Save the date!</a:t>
            </a:r>
          </a:p>
          <a:p>
            <a:r>
              <a:rPr lang="en-US" dirty="0">
                <a:solidFill>
                  <a:srgbClr val="FFFFFF"/>
                </a:solidFill>
              </a:rPr>
              <a:t>CFS until October 5</a:t>
            </a:r>
            <a:r>
              <a:rPr lang="en-US" baseline="30000" dirty="0">
                <a:solidFill>
                  <a:srgbClr val="FFFFFF"/>
                </a:solidFill>
              </a:rPr>
              <a:t>th</a:t>
            </a:r>
            <a:r>
              <a:rPr lang="en-US" dirty="0">
                <a:solidFill>
                  <a:srgbClr val="FFFFFF"/>
                </a:solidFill>
              </a:rPr>
              <a:t> </a:t>
            </a:r>
          </a:p>
          <a:p>
            <a:r>
              <a:rPr lang="en-US" dirty="0">
                <a:solidFill>
                  <a:srgbClr val="FFFFFF"/>
                </a:solidFill>
              </a:rPr>
              <a:t>Friday, October 18</a:t>
            </a:r>
            <a:r>
              <a:rPr lang="en-US" baseline="30000" dirty="0">
                <a:solidFill>
                  <a:srgbClr val="FFFFFF"/>
                </a:solidFill>
              </a:rPr>
              <a:t>th</a:t>
            </a:r>
            <a:r>
              <a:rPr lang="en-US" dirty="0">
                <a:solidFill>
                  <a:srgbClr val="FFFFFF"/>
                </a:solidFill>
              </a:rPr>
              <a:t> - Saturday, October 19</a:t>
            </a:r>
            <a:r>
              <a:rPr lang="en-US" baseline="30000" dirty="0">
                <a:solidFill>
                  <a:srgbClr val="FFFFFF"/>
                </a:solidFill>
              </a:rPr>
              <a:t>th</a:t>
            </a:r>
            <a:r>
              <a:rPr lang="en-US" dirty="0">
                <a:solidFill>
                  <a:srgbClr val="FFFFFF"/>
                </a:solidFill>
              </a:rPr>
              <a:t> </a:t>
            </a:r>
          </a:p>
          <a:p>
            <a:r>
              <a:rPr lang="en-US" dirty="0">
                <a:solidFill>
                  <a:schemeClr val="tx1"/>
                </a:solidFill>
                <a:latin typeface="corbel"/>
              </a:rPr>
              <a:t>Microsoft MTC</a:t>
            </a:r>
          </a:p>
          <a:p>
            <a:r>
              <a:rPr lang="en-US" dirty="0" err="1">
                <a:solidFill>
                  <a:schemeClr val="tx1"/>
                </a:solidFill>
                <a:latin typeface="corbel"/>
              </a:rPr>
              <a:t>Mavern</a:t>
            </a:r>
            <a:r>
              <a:rPr lang="en-US" dirty="0">
                <a:solidFill>
                  <a:schemeClr val="tx1"/>
                </a:solidFill>
                <a:latin typeface="corbel"/>
              </a:rPr>
              <a:t>, PA</a:t>
            </a:r>
          </a:p>
          <a:p>
            <a:r>
              <a:rPr lang="en-US" dirty="0">
                <a:hlinkClick r:id="rId3"/>
              </a:rPr>
              <a:t>http://phillydotnet.org/2019-2.html</a:t>
            </a:r>
            <a:endParaRPr lang="en-US" dirty="0">
              <a:solidFill>
                <a:srgbClr val="FFFFFF"/>
              </a:solidFill>
              <a:latin typeface="Corbel"/>
            </a:endParaRPr>
          </a:p>
        </p:txBody>
      </p:sp>
    </p:spTree>
    <p:extLst>
      <p:ext uri="{BB962C8B-B14F-4D97-AF65-F5344CB8AC3E}">
        <p14:creationId xmlns:p14="http://schemas.microsoft.com/office/powerpoint/2010/main" val="3938719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TechBash</a:t>
            </a:r>
            <a:r>
              <a:rPr lang="en-US" dirty="0"/>
              <a:t> 2019</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en-US" dirty="0">
                <a:solidFill>
                  <a:srgbClr val="FFFFFF"/>
                </a:solidFill>
              </a:rPr>
              <a:t>Save the date!</a:t>
            </a:r>
          </a:p>
          <a:p>
            <a:r>
              <a:rPr lang="en-US" dirty="0">
                <a:solidFill>
                  <a:srgbClr val="FFFFFF"/>
                </a:solidFill>
              </a:rPr>
              <a:t>November 12</a:t>
            </a:r>
            <a:r>
              <a:rPr lang="en-US" baseline="30000" dirty="0">
                <a:solidFill>
                  <a:srgbClr val="FFFFFF"/>
                </a:solidFill>
              </a:rPr>
              <a:t>th</a:t>
            </a:r>
            <a:r>
              <a:rPr lang="en-US" dirty="0">
                <a:solidFill>
                  <a:srgbClr val="FFFFFF"/>
                </a:solidFill>
              </a:rPr>
              <a:t> – 15</a:t>
            </a:r>
            <a:r>
              <a:rPr lang="en-US" baseline="30000" dirty="0">
                <a:solidFill>
                  <a:srgbClr val="FFFFFF"/>
                </a:solidFill>
              </a:rPr>
              <a:t>th</a:t>
            </a:r>
          </a:p>
          <a:p>
            <a:r>
              <a:rPr lang="en-US" dirty="0">
                <a:solidFill>
                  <a:srgbClr val="FFFFFF"/>
                </a:solidFill>
              </a:rPr>
              <a:t>Kalahari Resorts</a:t>
            </a:r>
          </a:p>
          <a:p>
            <a:r>
              <a:rPr lang="en-US" dirty="0">
                <a:solidFill>
                  <a:srgbClr val="FFFFFF"/>
                </a:solidFill>
              </a:rPr>
              <a:t>Pocono Manor, Pennsylvania</a:t>
            </a:r>
          </a:p>
          <a:p>
            <a:r>
              <a:rPr lang="en-US" dirty="0">
                <a:solidFill>
                  <a:srgbClr val="FFFFFF"/>
                </a:solidFill>
                <a:latin typeface="corbel"/>
                <a:hlinkClick r:id="rId3"/>
              </a:rPr>
              <a:t>https://techbash.com/</a:t>
            </a:r>
            <a:endParaRPr lang="en-US" dirty="0">
              <a:solidFill>
                <a:srgbClr val="FFFFFF"/>
              </a:solidFill>
              <a:latin typeface="corbel"/>
            </a:endParaRPr>
          </a:p>
          <a:p>
            <a:endParaRPr lang="en-US" dirty="0">
              <a:solidFill>
                <a:srgbClr val="FFFFFF"/>
              </a:solidFill>
              <a:latin typeface="corbel"/>
            </a:endParaRPr>
          </a:p>
          <a:p>
            <a:pPr lvl="1"/>
            <a:endParaRPr lang="en-US" dirty="0">
              <a:solidFill>
                <a:srgbClr val="FFFFFF"/>
              </a:solidFill>
              <a:latin typeface="Corbel"/>
            </a:endParaRPr>
          </a:p>
        </p:txBody>
      </p:sp>
    </p:spTree>
    <p:extLst>
      <p:ext uri="{BB962C8B-B14F-4D97-AF65-F5344CB8AC3E}">
        <p14:creationId xmlns:p14="http://schemas.microsoft.com/office/powerpoint/2010/main" val="4066662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Announcements</a:t>
            </a:r>
          </a:p>
        </p:txBody>
      </p:sp>
      <p:sp>
        <p:nvSpPr>
          <p:cNvPr id="3" name="Content Placeholder 2"/>
          <p:cNvSpPr>
            <a:spLocks noGrp="1"/>
          </p:cNvSpPr>
          <p:nvPr>
            <p:ph idx="1"/>
          </p:nvPr>
        </p:nvSpPr>
        <p:spPr/>
        <p:txBody>
          <a:bodyPr vert="horz" lIns="91440" tIns="45720" rIns="91440" bIns="45720" rtlCol="0" anchor="t">
            <a:normAutofit/>
          </a:bodyPr>
          <a:lstStyle/>
          <a:p>
            <a:r>
              <a:rPr lang="en-US" dirty="0">
                <a:solidFill>
                  <a:srgbClr val="FFFFFF"/>
                </a:solidFill>
              </a:rPr>
              <a:t>Join us on Slack!</a:t>
            </a:r>
          </a:p>
          <a:p>
            <a:pPr lvl="1"/>
            <a:endParaRPr lang="en-US" dirty="0">
              <a:solidFill>
                <a:srgbClr val="FFFFFF"/>
              </a:solidFill>
            </a:endParaRPr>
          </a:p>
          <a:p>
            <a:r>
              <a:rPr lang="en-US" dirty="0">
                <a:solidFill>
                  <a:srgbClr val="FFFFFF"/>
                </a:solidFill>
              </a:rPr>
              <a:t>Join the .NET Core Slack group</a:t>
            </a:r>
          </a:p>
          <a:p>
            <a:pPr lvl="1"/>
            <a:r>
              <a:rPr lang="en-US" dirty="0">
                <a:solidFill>
                  <a:srgbClr val="FFFFFF"/>
                </a:solidFill>
              </a:rPr>
              <a:t>Already 6,800+ members including many core team members</a:t>
            </a:r>
          </a:p>
          <a:p>
            <a:pPr lvl="1"/>
            <a:r>
              <a:rPr lang="en-US" dirty="0">
                <a:solidFill>
                  <a:schemeClr val="tx1"/>
                </a:solidFill>
                <a:hlinkClick r:id="rId3"/>
              </a:rPr>
              <a:t>http://tattoocoder.com/aspnet-slack-sign-up/</a:t>
            </a:r>
            <a:endParaRPr lang="en-US" dirty="0">
              <a:solidFill>
                <a:schemeClr val="tx1"/>
              </a:solidFill>
            </a:endParaRPr>
          </a:p>
          <a:p>
            <a:pPr lvl="1"/>
            <a:r>
              <a:rPr lang="en-US" dirty="0">
                <a:solidFill>
                  <a:schemeClr val="tx1"/>
                </a:solidFill>
                <a:latin typeface="corbel"/>
              </a:rPr>
              <a:t>Join the #</a:t>
            </a:r>
            <a:r>
              <a:rPr lang="en-US" dirty="0" err="1">
                <a:solidFill>
                  <a:schemeClr val="tx1"/>
                </a:solidFill>
                <a:latin typeface="corbel"/>
              </a:rPr>
              <a:t>nyc</a:t>
            </a:r>
            <a:r>
              <a:rPr lang="en-US" dirty="0">
                <a:solidFill>
                  <a:schemeClr val="tx1"/>
                </a:solidFill>
                <a:latin typeface="corbel"/>
              </a:rPr>
              <a:t>-dotnet-developers channel</a:t>
            </a:r>
          </a:p>
          <a:p>
            <a:pPr lvl="1"/>
            <a:endParaRPr lang="en-US" dirty="0">
              <a:solidFill>
                <a:schemeClr val="tx1"/>
              </a:solidFill>
              <a:latin typeface="corbel"/>
            </a:endParaRPr>
          </a:p>
          <a:p>
            <a:endParaRPr lang="en-US" dirty="0">
              <a:solidFill>
                <a:srgbClr val="FFFFFF"/>
              </a:solidFill>
              <a:latin typeface="corbel"/>
            </a:endParaRPr>
          </a:p>
          <a:p>
            <a:pPr lvl="1"/>
            <a:endParaRPr lang="en-US" dirty="0">
              <a:solidFill>
                <a:srgbClr val="FFFFFF"/>
              </a:solidFill>
              <a:latin typeface="Corbel"/>
            </a:endParaRPr>
          </a:p>
        </p:txBody>
      </p:sp>
    </p:spTree>
    <p:extLst>
      <p:ext uri="{BB962C8B-B14F-4D97-AF65-F5344CB8AC3E}">
        <p14:creationId xmlns:p14="http://schemas.microsoft.com/office/powerpoint/2010/main" val="1284656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Announcements</a:t>
            </a:r>
          </a:p>
        </p:txBody>
      </p:sp>
      <p:sp>
        <p:nvSpPr>
          <p:cNvPr id="3" name="Content Placeholder 2"/>
          <p:cNvSpPr>
            <a:spLocks noGrp="1"/>
          </p:cNvSpPr>
          <p:nvPr>
            <p:ph idx="1"/>
          </p:nvPr>
        </p:nvSpPr>
        <p:spPr/>
        <p:txBody>
          <a:bodyPr vert="horz" lIns="91440" tIns="45720" rIns="91440" bIns="45720" rtlCol="0" anchor="t">
            <a:normAutofit/>
          </a:bodyPr>
          <a:lstStyle/>
          <a:p>
            <a:r>
              <a:rPr lang="en-US" dirty="0">
                <a:solidFill>
                  <a:srgbClr val="FFFFFF"/>
                </a:solidFill>
              </a:rPr>
              <a:t>Twitter</a:t>
            </a:r>
          </a:p>
          <a:p>
            <a:pPr lvl="1"/>
            <a:r>
              <a:rPr lang="en-US" dirty="0">
                <a:solidFill>
                  <a:srgbClr val="FFFFFF"/>
                </a:solidFill>
              </a:rPr>
              <a:t>Got a blog post or article on .NET you’d like retweeted?</a:t>
            </a:r>
          </a:p>
          <a:p>
            <a:pPr lvl="1"/>
            <a:r>
              <a:rPr lang="en-US" dirty="0">
                <a:solidFill>
                  <a:srgbClr val="FFFFFF"/>
                </a:solidFill>
              </a:rPr>
              <a:t>Have a .NET job opportunity you’re looking to fill?</a:t>
            </a:r>
          </a:p>
          <a:p>
            <a:pPr lvl="1"/>
            <a:r>
              <a:rPr lang="en-US" dirty="0">
                <a:solidFill>
                  <a:srgbClr val="FFFFFF"/>
                </a:solidFill>
              </a:rPr>
              <a:t>Got something .NET related?</a:t>
            </a:r>
          </a:p>
          <a:p>
            <a:pPr lvl="1"/>
            <a:r>
              <a:rPr lang="en-US" dirty="0">
                <a:solidFill>
                  <a:srgbClr val="FFFFFF"/>
                </a:solidFill>
              </a:rPr>
              <a:t>Follow us on twitter, email us (</a:t>
            </a:r>
            <a:r>
              <a:rPr lang="en-US" dirty="0">
                <a:solidFill>
                  <a:srgbClr val="FFFFFF"/>
                </a:solidFill>
                <a:hlinkClick r:id="rId3"/>
              </a:rPr>
              <a:t>brian@nycdotnetdevs.com</a:t>
            </a:r>
            <a:r>
              <a:rPr lang="en-US" dirty="0">
                <a:solidFill>
                  <a:srgbClr val="FFFFFF"/>
                </a:solidFill>
              </a:rPr>
              <a:t> or </a:t>
            </a:r>
            <a:r>
              <a:rPr lang="en-US" dirty="0">
                <a:solidFill>
                  <a:srgbClr val="FFFFFF"/>
                </a:solidFill>
                <a:hlinkClick r:id="rId4"/>
              </a:rPr>
              <a:t>erik@nycdotnetdevs.com</a:t>
            </a:r>
            <a:r>
              <a:rPr lang="en-US" dirty="0">
                <a:solidFill>
                  <a:srgbClr val="FFFFFF"/>
                </a:solidFill>
              </a:rPr>
              <a:t>) or DM us on Twitter (</a:t>
            </a:r>
            <a:r>
              <a:rPr lang="en-US" dirty="0">
                <a:solidFill>
                  <a:srgbClr val="FFFFFF"/>
                </a:solidFill>
                <a:hlinkClick r:id="rId5"/>
              </a:rPr>
              <a:t>@</a:t>
            </a:r>
            <a:r>
              <a:rPr lang="en-US" dirty="0" err="1">
                <a:solidFill>
                  <a:srgbClr val="FFFFFF"/>
                </a:solidFill>
                <a:hlinkClick r:id="rId5"/>
              </a:rPr>
              <a:t>NYCDotNetDevs</a:t>
            </a:r>
            <a:r>
              <a:rPr lang="en-US" dirty="0">
                <a:solidFill>
                  <a:srgbClr val="FFFFFF"/>
                </a:solidFill>
              </a:rPr>
              <a:t>) with your tweet, and we’ll retweet it!</a:t>
            </a:r>
          </a:p>
          <a:p>
            <a:pPr lvl="1"/>
            <a:endParaRPr lang="en-US" dirty="0">
              <a:solidFill>
                <a:schemeClr val="tx1"/>
              </a:solidFill>
              <a:latin typeface="corbel"/>
            </a:endParaRPr>
          </a:p>
          <a:p>
            <a:pPr lvl="1"/>
            <a:endParaRPr lang="en-US" dirty="0">
              <a:solidFill>
                <a:schemeClr val="tx1"/>
              </a:solidFill>
              <a:latin typeface="corbel"/>
            </a:endParaRPr>
          </a:p>
          <a:p>
            <a:endParaRPr lang="en-US" dirty="0">
              <a:solidFill>
                <a:srgbClr val="FFFFFF"/>
              </a:solidFill>
              <a:latin typeface="corbel"/>
            </a:endParaRPr>
          </a:p>
          <a:p>
            <a:pPr lvl="1"/>
            <a:endParaRPr lang="en-US" dirty="0">
              <a:solidFill>
                <a:srgbClr val="FFFFFF"/>
              </a:solidFill>
              <a:latin typeface="Corbel"/>
            </a:endParaRPr>
          </a:p>
        </p:txBody>
      </p:sp>
    </p:spTree>
    <p:extLst>
      <p:ext uri="{BB962C8B-B14F-4D97-AF65-F5344CB8AC3E}">
        <p14:creationId xmlns:p14="http://schemas.microsoft.com/office/powerpoint/2010/main" val="20826251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Job Announcements</a:t>
            </a:r>
          </a:p>
        </p:txBody>
      </p:sp>
      <p:sp>
        <p:nvSpPr>
          <p:cNvPr id="3" name="Content Placeholder 2"/>
          <p:cNvSpPr>
            <a:spLocks noGrp="1"/>
          </p:cNvSpPr>
          <p:nvPr>
            <p:ph idx="1"/>
          </p:nvPr>
        </p:nvSpPr>
        <p:spPr/>
        <p:txBody>
          <a:bodyPr vert="horz" lIns="91440" tIns="45720" rIns="91440" bIns="45720" rtlCol="0" anchor="t">
            <a:normAutofit lnSpcReduction="10000"/>
          </a:bodyPr>
          <a:lstStyle/>
          <a:p>
            <a:r>
              <a:rPr lang="en-US" dirty="0">
                <a:solidFill>
                  <a:schemeClr val="tx1"/>
                </a:solidFill>
              </a:rPr>
              <a:t>Looking for a job?</a:t>
            </a:r>
          </a:p>
          <a:p>
            <a:endParaRPr lang="en-US" dirty="0">
              <a:solidFill>
                <a:schemeClr val="tx1"/>
              </a:solidFill>
            </a:endParaRPr>
          </a:p>
          <a:p>
            <a:r>
              <a:rPr lang="en-US" dirty="0">
                <a:solidFill>
                  <a:schemeClr val="tx1"/>
                </a:solidFill>
              </a:rPr>
              <a:t>Looking to hire a developer?</a:t>
            </a:r>
          </a:p>
          <a:p>
            <a:endParaRPr lang="en-US" dirty="0">
              <a:solidFill>
                <a:schemeClr val="tx1"/>
              </a:solidFill>
            </a:endParaRPr>
          </a:p>
          <a:p>
            <a:r>
              <a:rPr lang="en-US" dirty="0">
                <a:solidFill>
                  <a:schemeClr val="tx1"/>
                </a:solidFill>
              </a:rPr>
              <a:t>CUNY Tech Prep new grads and interns are looking for Spring/Summer 2019 opportunities</a:t>
            </a:r>
          </a:p>
          <a:p>
            <a:endParaRPr lang="en-US" dirty="0">
              <a:solidFill>
                <a:schemeClr val="tx1"/>
              </a:solidFill>
            </a:endParaRPr>
          </a:p>
          <a:p>
            <a:r>
              <a:rPr lang="en-US" dirty="0">
                <a:solidFill>
                  <a:schemeClr val="tx1"/>
                </a:solidFill>
              </a:rPr>
              <a:t>Full Stack .NET Developer – C#/TypeScript/React – UPTOP</a:t>
            </a:r>
            <a:br>
              <a:rPr lang="en-US" dirty="0">
                <a:solidFill>
                  <a:schemeClr val="tx1"/>
                </a:solidFill>
              </a:rPr>
            </a:br>
            <a:r>
              <a:rPr lang="en-US" dirty="0">
                <a:solidFill>
                  <a:schemeClr val="tx1"/>
                </a:solidFill>
                <a:hlinkClick r:id="rId3"/>
              </a:rPr>
              <a:t>https://landlords.liveuptop.com/open-positions/full-stack-developer/</a:t>
            </a:r>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3066417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Sponsors</a:t>
            </a:r>
          </a:p>
        </p:txBody>
      </p:sp>
      <p:sp>
        <p:nvSpPr>
          <p:cNvPr id="3" name="Content Placeholder 2"/>
          <p:cNvSpPr>
            <a:spLocks noGrp="1"/>
          </p:cNvSpPr>
          <p:nvPr>
            <p:ph idx="1"/>
          </p:nvPr>
        </p:nvSpPr>
        <p:spPr/>
        <p:txBody>
          <a:bodyPr vert="horz" lIns="91440" tIns="45720" rIns="91440" bIns="45720" rtlCol="0" anchor="t">
            <a:normAutofit/>
          </a:bodyPr>
          <a:lstStyle/>
          <a:p>
            <a:r>
              <a:rPr lang="en-US" dirty="0">
                <a:solidFill>
                  <a:schemeClr val="tx1"/>
                </a:solidFill>
              </a:rPr>
              <a:t>Microsoft Reactor</a:t>
            </a:r>
            <a:br>
              <a:rPr lang="en-US" dirty="0">
                <a:solidFill>
                  <a:schemeClr val="tx1"/>
                </a:solidFill>
              </a:rPr>
            </a:br>
            <a:r>
              <a:rPr lang="en-US" dirty="0">
                <a:solidFill>
                  <a:schemeClr val="tx1"/>
                </a:solidFill>
                <a:hlinkClick r:id="rId3"/>
              </a:rPr>
              <a:t>http://microsoftreactor.com</a:t>
            </a:r>
            <a:endParaRPr lang="en-US" dirty="0">
              <a:solidFill>
                <a:schemeClr val="tx1"/>
              </a:solidFill>
            </a:endParaRPr>
          </a:p>
          <a:p>
            <a:pPr marL="0" indent="0">
              <a:buNone/>
            </a:pPr>
            <a:br>
              <a:rPr lang="en-US" dirty="0">
                <a:solidFill>
                  <a:schemeClr val="tx1"/>
                </a:solidFill>
              </a:rPr>
            </a:br>
            <a:r>
              <a:rPr lang="en-US" dirty="0">
                <a:solidFill>
                  <a:schemeClr val="tx1"/>
                </a:solidFill>
              </a:rPr>
              <a:t>Microsoft Reactors are developer community hubs providing technical events, community networking, and collaboration. They are graciously sponsoring our group in 2019 by providing our meeting space and food! Please fill out the survey at the end of the meeting! </a:t>
            </a:r>
          </a:p>
        </p:txBody>
      </p:sp>
      <p:pic>
        <p:nvPicPr>
          <p:cNvPr id="5" name="Picture 4">
            <a:extLst>
              <a:ext uri="{FF2B5EF4-FFF2-40B4-BE49-F238E27FC236}">
                <a16:creationId xmlns:a16="http://schemas.microsoft.com/office/drawing/2014/main" id="{CC33AD01-A5CB-4330-98C2-0F096B7AA47A}"/>
              </a:ext>
            </a:extLst>
          </p:cNvPr>
          <p:cNvPicPr>
            <a:picLocks noChangeAspect="1"/>
          </p:cNvPicPr>
          <p:nvPr/>
        </p:nvPicPr>
        <p:blipFill>
          <a:blip r:embed="rId4"/>
          <a:stretch>
            <a:fillRect/>
          </a:stretch>
        </p:blipFill>
        <p:spPr>
          <a:xfrm>
            <a:off x="6607277" y="2107387"/>
            <a:ext cx="4121709" cy="672224"/>
          </a:xfrm>
          <a:prstGeom prst="rect">
            <a:avLst/>
          </a:prstGeom>
        </p:spPr>
      </p:pic>
      <p:pic>
        <p:nvPicPr>
          <p:cNvPr id="6" name="Picture 5">
            <a:extLst>
              <a:ext uri="{FF2B5EF4-FFF2-40B4-BE49-F238E27FC236}">
                <a16:creationId xmlns:a16="http://schemas.microsoft.com/office/drawing/2014/main" id="{3E5CB08E-B121-4739-9BBD-68023BE10658}"/>
              </a:ext>
            </a:extLst>
          </p:cNvPr>
          <p:cNvPicPr>
            <a:picLocks noChangeAspect="1"/>
          </p:cNvPicPr>
          <p:nvPr/>
        </p:nvPicPr>
        <p:blipFill>
          <a:blip r:embed="rId5"/>
          <a:stretch>
            <a:fillRect/>
          </a:stretch>
        </p:blipFill>
        <p:spPr>
          <a:xfrm>
            <a:off x="3203552" y="5314950"/>
            <a:ext cx="5784896" cy="1339850"/>
          </a:xfrm>
          <a:prstGeom prst="rect">
            <a:avLst/>
          </a:prstGeom>
        </p:spPr>
      </p:pic>
    </p:spTree>
    <p:extLst>
      <p:ext uri="{BB962C8B-B14F-4D97-AF65-F5344CB8AC3E}">
        <p14:creationId xmlns:p14="http://schemas.microsoft.com/office/powerpoint/2010/main" val="35694784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Sponsors</a:t>
            </a:r>
          </a:p>
        </p:txBody>
      </p:sp>
      <p:sp>
        <p:nvSpPr>
          <p:cNvPr id="3" name="Content Placeholder 2"/>
          <p:cNvSpPr>
            <a:spLocks noGrp="1"/>
          </p:cNvSpPr>
          <p:nvPr>
            <p:ph idx="1"/>
          </p:nvPr>
        </p:nvSpPr>
        <p:spPr/>
        <p:txBody>
          <a:bodyPr vert="horz" lIns="91440" tIns="45720" rIns="91440" bIns="45720" rtlCol="0" anchor="t">
            <a:normAutofit fontScale="92500"/>
          </a:bodyPr>
          <a:lstStyle/>
          <a:p>
            <a:r>
              <a:rPr lang="en-US" dirty="0" err="1">
                <a:solidFill>
                  <a:schemeClr val="tx1"/>
                </a:solidFill>
              </a:rPr>
              <a:t>PostSharp</a:t>
            </a:r>
            <a:br>
              <a:rPr lang="en-US" dirty="0">
                <a:solidFill>
                  <a:schemeClr val="tx1"/>
                </a:solidFill>
              </a:rPr>
            </a:br>
            <a:r>
              <a:rPr lang="en-US" dirty="0">
                <a:solidFill>
                  <a:schemeClr val="tx1"/>
                </a:solidFill>
                <a:hlinkClick r:id="rId3"/>
              </a:rPr>
              <a:t>http://www.postsharp.net/</a:t>
            </a:r>
            <a:endParaRPr lang="en-US" dirty="0">
              <a:solidFill>
                <a:schemeClr val="tx1"/>
              </a:solidFill>
            </a:endParaRPr>
          </a:p>
          <a:p>
            <a:r>
              <a:rPr lang="en-US" dirty="0">
                <a:solidFill>
                  <a:schemeClr val="tx1"/>
                </a:solidFill>
              </a:rPr>
              <a:t>Members get a 10% discount on </a:t>
            </a:r>
            <a:br>
              <a:rPr lang="en-US" dirty="0">
                <a:solidFill>
                  <a:schemeClr val="tx1"/>
                </a:solidFill>
              </a:rPr>
            </a:br>
            <a:r>
              <a:rPr lang="en-US" dirty="0" err="1">
                <a:solidFill>
                  <a:schemeClr val="tx1"/>
                </a:solidFill>
              </a:rPr>
              <a:t>PostSharp</a:t>
            </a:r>
            <a:r>
              <a:rPr lang="en-US" dirty="0">
                <a:solidFill>
                  <a:schemeClr val="tx1"/>
                </a:solidFill>
              </a:rPr>
              <a:t> licenses (both personal </a:t>
            </a:r>
            <a:br>
              <a:rPr lang="en-US" dirty="0">
                <a:solidFill>
                  <a:schemeClr val="tx1"/>
                </a:solidFill>
              </a:rPr>
            </a:br>
            <a:r>
              <a:rPr lang="en-US" dirty="0">
                <a:solidFill>
                  <a:schemeClr val="tx1"/>
                </a:solidFill>
              </a:rPr>
              <a:t>and company orders)</a:t>
            </a:r>
          </a:p>
          <a:p>
            <a:r>
              <a:rPr lang="en-US" dirty="0" err="1">
                <a:solidFill>
                  <a:schemeClr val="tx1"/>
                </a:solidFill>
              </a:rPr>
              <a:t>PostSharp</a:t>
            </a:r>
            <a:r>
              <a:rPr lang="en-US" dirty="0">
                <a:solidFill>
                  <a:schemeClr val="tx1"/>
                </a:solidFill>
              </a:rPr>
              <a:t> is a compiler extension that adds support for patterns to C# and VB. If you’re tired of writing repetitive code, you may want to check it out. It can help you add logging, caching or </a:t>
            </a:r>
            <a:r>
              <a:rPr lang="en-US" dirty="0" err="1">
                <a:solidFill>
                  <a:schemeClr val="tx1"/>
                </a:solidFill>
              </a:rPr>
              <a:t>INotifyPropertyChanged</a:t>
            </a:r>
            <a:r>
              <a:rPr lang="en-US" dirty="0">
                <a:solidFill>
                  <a:schemeClr val="tx1"/>
                </a:solidFill>
              </a:rPr>
              <a:t> to your codebase without boilerplate, or solve multithreading issues. Customers ranging from Microsoft to Bank of America typically achieve a 15% code reduction thanks to </a:t>
            </a:r>
            <a:r>
              <a:rPr lang="en-US" dirty="0" err="1">
                <a:solidFill>
                  <a:schemeClr val="tx1"/>
                </a:solidFill>
              </a:rPr>
              <a:t>PostSharp</a:t>
            </a:r>
            <a:r>
              <a:rPr lang="en-US" dirty="0">
                <a:solidFill>
                  <a:schemeClr val="tx1"/>
                </a:solidFill>
              </a:rPr>
              <a:t>.</a:t>
            </a:r>
          </a:p>
        </p:txBody>
      </p:sp>
      <p:pic>
        <p:nvPicPr>
          <p:cNvPr id="5" name="Picture 4">
            <a:extLst>
              <a:ext uri="{FF2B5EF4-FFF2-40B4-BE49-F238E27FC236}">
                <a16:creationId xmlns:a16="http://schemas.microsoft.com/office/drawing/2014/main" id="{CC33AD01-A5CB-4330-98C2-0F096B7AA47A}"/>
              </a:ext>
            </a:extLst>
          </p:cNvPr>
          <p:cNvPicPr>
            <a:picLocks noChangeAspect="1"/>
          </p:cNvPicPr>
          <p:nvPr/>
        </p:nvPicPr>
        <p:blipFill>
          <a:blip r:embed="rId4"/>
          <a:stretch>
            <a:fillRect/>
          </a:stretch>
        </p:blipFill>
        <p:spPr>
          <a:xfrm>
            <a:off x="6607277" y="2307405"/>
            <a:ext cx="4121709" cy="799735"/>
          </a:xfrm>
          <a:prstGeom prst="rect">
            <a:avLst/>
          </a:prstGeom>
        </p:spPr>
      </p:pic>
    </p:spTree>
    <p:extLst>
      <p:ext uri="{BB962C8B-B14F-4D97-AF65-F5344CB8AC3E}">
        <p14:creationId xmlns:p14="http://schemas.microsoft.com/office/powerpoint/2010/main" val="9146562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Sponsors</a:t>
            </a:r>
          </a:p>
        </p:txBody>
      </p:sp>
      <p:sp>
        <p:nvSpPr>
          <p:cNvPr id="3" name="Content Placeholder 2"/>
          <p:cNvSpPr>
            <a:spLocks noGrp="1"/>
          </p:cNvSpPr>
          <p:nvPr>
            <p:ph idx="1"/>
          </p:nvPr>
        </p:nvSpPr>
        <p:spPr/>
        <p:txBody>
          <a:bodyPr vert="horz" lIns="91440" tIns="45720" rIns="91440" bIns="45720" rtlCol="0" anchor="t">
            <a:normAutofit/>
          </a:bodyPr>
          <a:lstStyle/>
          <a:p>
            <a:r>
              <a:rPr lang="en-US" dirty="0" err="1">
                <a:solidFill>
                  <a:schemeClr val="tx1"/>
                </a:solidFill>
              </a:rPr>
              <a:t>RevDeBug</a:t>
            </a:r>
            <a:br>
              <a:rPr lang="en-US" dirty="0">
                <a:solidFill>
                  <a:schemeClr val="tx1"/>
                </a:solidFill>
              </a:rPr>
            </a:br>
            <a:r>
              <a:rPr lang="en-US" dirty="0">
                <a:solidFill>
                  <a:schemeClr val="tx1"/>
                </a:solidFill>
                <a:hlinkClick r:id="rId3"/>
              </a:rPr>
              <a:t>https://revdebug.com</a:t>
            </a:r>
            <a:br>
              <a:rPr lang="en-US" dirty="0">
                <a:solidFill>
                  <a:schemeClr val="tx1"/>
                </a:solidFill>
              </a:rPr>
            </a:br>
            <a:br>
              <a:rPr lang="en-US" dirty="0">
                <a:solidFill>
                  <a:schemeClr val="tx1"/>
                </a:solidFill>
              </a:rPr>
            </a:br>
            <a:endParaRPr lang="en-US" dirty="0">
              <a:solidFill>
                <a:schemeClr val="tx1"/>
              </a:solidFill>
            </a:endParaRPr>
          </a:p>
          <a:p>
            <a:r>
              <a:rPr lang="en-US" dirty="0" err="1">
                <a:solidFill>
                  <a:schemeClr val="tx1"/>
                </a:solidFill>
              </a:rPr>
              <a:t>RevDeBug</a:t>
            </a:r>
            <a:r>
              <a:rPr lang="en-US" dirty="0">
                <a:solidFill>
                  <a:schemeClr val="tx1"/>
                </a:solidFill>
              </a:rPr>
              <a:t> allows you to inspect past application state and performance profile, even directly from production environments. Trace the root cause of bugs in a matter of seconds, saving your developers' time and sanity.</a:t>
            </a:r>
          </a:p>
        </p:txBody>
      </p:sp>
      <p:pic>
        <p:nvPicPr>
          <p:cNvPr id="5" name="Picture 4">
            <a:extLst>
              <a:ext uri="{FF2B5EF4-FFF2-40B4-BE49-F238E27FC236}">
                <a16:creationId xmlns:a16="http://schemas.microsoft.com/office/drawing/2014/main" id="{CC33AD01-A5CB-4330-98C2-0F096B7AA47A}"/>
              </a:ext>
            </a:extLst>
          </p:cNvPr>
          <p:cNvPicPr>
            <a:picLocks noChangeAspect="1"/>
          </p:cNvPicPr>
          <p:nvPr/>
        </p:nvPicPr>
        <p:blipFill>
          <a:blip r:embed="rId4"/>
          <a:stretch>
            <a:fillRect/>
          </a:stretch>
        </p:blipFill>
        <p:spPr>
          <a:xfrm>
            <a:off x="6607277" y="2355990"/>
            <a:ext cx="4121709" cy="702564"/>
          </a:xfrm>
          <a:prstGeom prst="rect">
            <a:avLst/>
          </a:prstGeom>
        </p:spPr>
      </p:pic>
    </p:spTree>
    <p:extLst>
      <p:ext uri="{BB962C8B-B14F-4D97-AF65-F5344CB8AC3E}">
        <p14:creationId xmlns:p14="http://schemas.microsoft.com/office/powerpoint/2010/main" val="1919781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Luis Quintanilla</a:t>
            </a:r>
          </a:p>
        </p:txBody>
      </p:sp>
      <p:sp>
        <p:nvSpPr>
          <p:cNvPr id="3" name="Content Placeholder 2"/>
          <p:cNvSpPr>
            <a:spLocks noGrp="1"/>
          </p:cNvSpPr>
          <p:nvPr>
            <p:ph idx="1"/>
          </p:nvPr>
        </p:nvSpPr>
        <p:spPr/>
        <p:txBody>
          <a:bodyPr vert="horz" lIns="91440" tIns="45720" rIns="91440" bIns="45720" rtlCol="0" anchor="t">
            <a:normAutofit/>
          </a:bodyPr>
          <a:lstStyle/>
          <a:p>
            <a:r>
              <a:rPr lang="en-US" dirty="0">
                <a:hlinkClick r:id="rId3"/>
              </a:rPr>
              <a:t>https://twitter.com/ljquintanilla</a:t>
            </a:r>
            <a:endParaRPr lang="en-US" dirty="0"/>
          </a:p>
          <a:p>
            <a:r>
              <a:rPr lang="en-US" dirty="0">
                <a:solidFill>
                  <a:srgbClr val="FFFFFF"/>
                </a:solidFill>
              </a:rPr>
              <a:t>Content Developer - Microsoft</a:t>
            </a:r>
          </a:p>
          <a:p>
            <a:r>
              <a:rPr lang="en-US" dirty="0">
                <a:solidFill>
                  <a:srgbClr val="FFFFFF"/>
                </a:solidFill>
              </a:rPr>
              <a:t>Focusing on AI and ML</a:t>
            </a:r>
          </a:p>
          <a:p>
            <a:pPr marL="0" indent="0">
              <a:buNone/>
            </a:pPr>
            <a:endParaRPr lang="en-US" dirty="0">
              <a:solidFill>
                <a:srgbClr val="FFFFFF"/>
              </a:solidFill>
            </a:endParaRPr>
          </a:p>
          <a:p>
            <a:pPr marL="0" indent="0">
              <a:buNone/>
            </a:pPr>
            <a:endParaRPr lang="en-US" dirty="0">
              <a:solidFill>
                <a:srgbClr val="FFFFFF"/>
              </a:solidFill>
              <a:latin typeface="Corbel"/>
            </a:endParaRPr>
          </a:p>
          <a:p>
            <a:endParaRPr lang="en-US" dirty="0">
              <a:solidFill>
                <a:srgbClr val="FFFFFF"/>
              </a:solidFill>
              <a:latin typeface="Corbel"/>
            </a:endParaRPr>
          </a:p>
        </p:txBody>
      </p:sp>
      <p:pic>
        <p:nvPicPr>
          <p:cNvPr id="4" name="Picture 3"/>
          <p:cNvPicPr>
            <a:picLocks noChangeAspect="1"/>
          </p:cNvPicPr>
          <p:nvPr/>
        </p:nvPicPr>
        <p:blipFill>
          <a:blip r:embed="rId4"/>
          <a:srcRect/>
          <a:stretch/>
        </p:blipFill>
        <p:spPr>
          <a:xfrm>
            <a:off x="8245385" y="1805408"/>
            <a:ext cx="2676195" cy="2676195"/>
          </a:xfrm>
          <a:prstGeom prst="rect">
            <a:avLst/>
          </a:prstGeom>
        </p:spPr>
      </p:pic>
    </p:spTree>
    <p:extLst>
      <p:ext uri="{BB962C8B-B14F-4D97-AF65-F5344CB8AC3E}">
        <p14:creationId xmlns:p14="http://schemas.microsoft.com/office/powerpoint/2010/main" val="419678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F8600-B773-4DED-82B7-E710F78DF0A0}"/>
              </a:ext>
            </a:extLst>
          </p:cNvPr>
          <p:cNvSpPr>
            <a:spLocks noGrp="1"/>
          </p:cNvSpPr>
          <p:nvPr>
            <p:ph type="title"/>
          </p:nvPr>
        </p:nvSpPr>
        <p:spPr/>
        <p:txBody>
          <a:bodyPr/>
          <a:lstStyle/>
          <a:p>
            <a:r>
              <a:rPr lang="en-US" dirty="0"/>
              <a:t>Introductions</a:t>
            </a:r>
          </a:p>
        </p:txBody>
      </p:sp>
      <p:sp>
        <p:nvSpPr>
          <p:cNvPr id="3" name="Content Placeholder 2">
            <a:extLst>
              <a:ext uri="{FF2B5EF4-FFF2-40B4-BE49-F238E27FC236}">
                <a16:creationId xmlns:a16="http://schemas.microsoft.com/office/drawing/2014/main" id="{E0B1A8CB-522D-4164-BE56-7A68A3B88C7F}"/>
              </a:ext>
            </a:extLst>
          </p:cNvPr>
          <p:cNvSpPr>
            <a:spLocks noGrp="1"/>
          </p:cNvSpPr>
          <p:nvPr>
            <p:ph idx="1"/>
          </p:nvPr>
        </p:nvSpPr>
        <p:spPr/>
        <p:txBody>
          <a:bodyPr/>
          <a:lstStyle/>
          <a:p>
            <a:r>
              <a:rPr lang="en-US" dirty="0">
                <a:solidFill>
                  <a:schemeClr val="tx1"/>
                </a:solidFill>
              </a:rPr>
              <a:t>Co-Organizers</a:t>
            </a: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r>
              <a:rPr lang="en-US" dirty="0">
                <a:solidFill>
                  <a:schemeClr val="tx1"/>
                </a:solidFill>
              </a:rPr>
              <a:t>Who’s new?</a:t>
            </a:r>
          </a:p>
        </p:txBody>
      </p:sp>
      <p:graphicFrame>
        <p:nvGraphicFramePr>
          <p:cNvPr id="6" name="Diagram 5">
            <a:extLst>
              <a:ext uri="{FF2B5EF4-FFF2-40B4-BE49-F238E27FC236}">
                <a16:creationId xmlns:a16="http://schemas.microsoft.com/office/drawing/2014/main" id="{E9CE8153-EAC4-4655-AED0-D2EBFA3576FB}"/>
              </a:ext>
            </a:extLst>
          </p:cNvPr>
          <p:cNvGraphicFramePr/>
          <p:nvPr>
            <p:extLst>
              <p:ext uri="{D42A27DB-BD31-4B8C-83A1-F6EECF244321}">
                <p14:modId xmlns:p14="http://schemas.microsoft.com/office/powerpoint/2010/main" val="2633621466"/>
              </p:ext>
            </p:extLst>
          </p:nvPr>
        </p:nvGraphicFramePr>
        <p:xfrm>
          <a:off x="2937918" y="2561954"/>
          <a:ext cx="2600325" cy="2571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a:extLst>
              <a:ext uri="{FF2B5EF4-FFF2-40B4-BE49-F238E27FC236}">
                <a16:creationId xmlns:a16="http://schemas.microsoft.com/office/drawing/2014/main" id="{EF73EAC3-909A-4E50-BE36-50822622C693}"/>
              </a:ext>
            </a:extLst>
          </p:cNvPr>
          <p:cNvGraphicFramePr/>
          <p:nvPr>
            <p:extLst>
              <p:ext uri="{D42A27DB-BD31-4B8C-83A1-F6EECF244321}">
                <p14:modId xmlns:p14="http://schemas.microsoft.com/office/powerpoint/2010/main" val="1669520788"/>
              </p:ext>
            </p:extLst>
          </p:nvPr>
        </p:nvGraphicFramePr>
        <p:xfrm>
          <a:off x="7145859" y="2561954"/>
          <a:ext cx="2600325" cy="257175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6336935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6" name="TextBox 15">
            <a:extLst>
              <a:ext uri="{FF2B5EF4-FFF2-40B4-BE49-F238E27FC236}">
                <a16:creationId xmlns:a16="http://schemas.microsoft.com/office/drawing/2014/main" id="{E0C90E12-979A-4722-AA9D-98FE67A0814A}"/>
              </a:ext>
            </a:extLst>
          </p:cNvPr>
          <p:cNvSpPr txBox="1"/>
          <p:nvPr/>
        </p:nvSpPr>
        <p:spPr>
          <a:xfrm>
            <a:off x="238125" y="396931"/>
            <a:ext cx="6457950" cy="1015663"/>
          </a:xfrm>
          <a:prstGeom prst="rect">
            <a:avLst/>
          </a:prstGeom>
          <a:noFill/>
        </p:spPr>
        <p:txBody>
          <a:bodyPr wrap="square" rtlCol="0">
            <a:spAutoFit/>
          </a:bodyPr>
          <a:lstStyle/>
          <a:p>
            <a:r>
              <a:rPr lang="en-US" sz="6000" dirty="0">
                <a:latin typeface="Segoe UI Semibold" panose="020B0702040204020203" pitchFamily="34" charset="0"/>
                <a:cs typeface="Segoe UI Semibold" panose="020B0702040204020203" pitchFamily="34" charset="0"/>
              </a:rPr>
              <a:t>Reactor NYC</a:t>
            </a:r>
          </a:p>
        </p:txBody>
      </p:sp>
      <p:sp>
        <p:nvSpPr>
          <p:cNvPr id="17" name="TextBox 16">
            <a:extLst>
              <a:ext uri="{FF2B5EF4-FFF2-40B4-BE49-F238E27FC236}">
                <a16:creationId xmlns:a16="http://schemas.microsoft.com/office/drawing/2014/main" id="{EAA8ACDC-ABC0-496E-8661-62A638F9D539}"/>
              </a:ext>
            </a:extLst>
          </p:cNvPr>
          <p:cNvSpPr txBox="1"/>
          <p:nvPr/>
        </p:nvSpPr>
        <p:spPr>
          <a:xfrm>
            <a:off x="238125" y="1488794"/>
            <a:ext cx="3673475" cy="1077218"/>
          </a:xfrm>
          <a:prstGeom prst="rect">
            <a:avLst/>
          </a:prstGeom>
          <a:noFill/>
        </p:spPr>
        <p:txBody>
          <a:bodyPr wrap="square" rtlCol="0">
            <a:spAutoFit/>
          </a:bodyPr>
          <a:lstStyle/>
          <a:p>
            <a:r>
              <a:rPr lang="en-US" sz="3200" dirty="0">
                <a:latin typeface="Segoe UI Semibold" panose="020B0702040204020203" pitchFamily="34" charset="0"/>
                <a:cs typeface="Segoe UI Semibold" panose="020B0702040204020203" pitchFamily="34" charset="0"/>
              </a:rPr>
              <a:t>@</a:t>
            </a:r>
            <a:r>
              <a:rPr lang="en-US" sz="3200" dirty="0" err="1">
                <a:latin typeface="Segoe UI Semibold" panose="020B0702040204020203" pitchFamily="34" charset="0"/>
                <a:cs typeface="Segoe UI Semibold" panose="020B0702040204020203" pitchFamily="34" charset="0"/>
              </a:rPr>
              <a:t>MSFTReactor</a:t>
            </a:r>
            <a:endParaRPr lang="en-US" sz="3200" dirty="0">
              <a:latin typeface="Segoe UI Semibold" panose="020B0702040204020203" pitchFamily="34" charset="0"/>
              <a:cs typeface="Segoe UI Semibold" panose="020B0702040204020203" pitchFamily="34" charset="0"/>
            </a:endParaRPr>
          </a:p>
          <a:p>
            <a:r>
              <a:rPr lang="en-US" sz="3200" dirty="0">
                <a:latin typeface="Segoe UI Semibold" panose="020B0702040204020203" pitchFamily="34" charset="0"/>
                <a:cs typeface="Segoe UI Semibold" panose="020B0702040204020203" pitchFamily="34" charset="0"/>
              </a:rPr>
              <a:t>#</a:t>
            </a:r>
            <a:r>
              <a:rPr lang="en-US" sz="3200" dirty="0" err="1">
                <a:latin typeface="Segoe UI Semibold" panose="020B0702040204020203" pitchFamily="34" charset="0"/>
                <a:cs typeface="Segoe UI Semibold" panose="020B0702040204020203" pitchFamily="34" charset="0"/>
              </a:rPr>
              <a:t>ReactorNYC</a:t>
            </a:r>
            <a:endParaRPr lang="en-US" sz="3200" dirty="0">
              <a:latin typeface="Segoe UI Semibold" panose="020B0702040204020203" pitchFamily="34" charset="0"/>
              <a:cs typeface="Segoe UI Semibold" panose="020B0702040204020203" pitchFamily="34" charset="0"/>
            </a:endParaRPr>
          </a:p>
        </p:txBody>
      </p:sp>
      <p:sp>
        <p:nvSpPr>
          <p:cNvPr id="18" name="Rectangle 17">
            <a:extLst>
              <a:ext uri="{FF2B5EF4-FFF2-40B4-BE49-F238E27FC236}">
                <a16:creationId xmlns:a16="http://schemas.microsoft.com/office/drawing/2014/main" id="{5108636E-0C6B-49E5-BE2D-2B6FDCD5AEA6}"/>
              </a:ext>
            </a:extLst>
          </p:cNvPr>
          <p:cNvSpPr/>
          <p:nvPr/>
        </p:nvSpPr>
        <p:spPr>
          <a:xfrm>
            <a:off x="5795963" y="1356367"/>
            <a:ext cx="6096000" cy="769441"/>
          </a:xfrm>
          <a:prstGeom prst="rect">
            <a:avLst/>
          </a:prstGeom>
        </p:spPr>
        <p:txBody>
          <a:bodyPr>
            <a:spAutoFit/>
          </a:bodyPr>
          <a:lstStyle/>
          <a:p>
            <a:pPr lvl="0" algn="ctr" defTabSz="914400" eaLnBrk="0" fontAlgn="base" hangingPunct="0">
              <a:spcBef>
                <a:spcPct val="0"/>
              </a:spcBef>
              <a:spcAft>
                <a:spcPct val="0"/>
              </a:spcAft>
            </a:pPr>
            <a:r>
              <a:rPr lang="en-US" altLang="en-US" sz="4400" b="1" dirty="0">
                <a:solidFill>
                  <a:srgbClr val="00ABEC"/>
                </a:solidFill>
                <a:latin typeface="Segoe UI Semilight" panose="020B0402040204020203" pitchFamily="34" charset="0"/>
                <a:cs typeface="Segoe UI Semilight" panose="020B0402040204020203" pitchFamily="34" charset="0"/>
              </a:rPr>
              <a:t>How was your Meeting?</a:t>
            </a:r>
          </a:p>
        </p:txBody>
      </p:sp>
      <p:pic>
        <p:nvPicPr>
          <p:cNvPr id="19" name="Picture 18"/>
          <p:cNvPicPr>
            <a:picLocks noChangeAspect="1"/>
          </p:cNvPicPr>
          <p:nvPr/>
        </p:nvPicPr>
        <p:blipFill>
          <a:blip r:embed="rId3"/>
          <a:stretch>
            <a:fillRect/>
          </a:stretch>
        </p:blipFill>
        <p:spPr>
          <a:xfrm>
            <a:off x="4774299" y="2125808"/>
            <a:ext cx="7417701" cy="1718027"/>
          </a:xfrm>
          <a:prstGeom prst="rect">
            <a:avLst/>
          </a:prstGeom>
        </p:spPr>
      </p:pic>
    </p:spTree>
    <p:extLst>
      <p:ext uri="{BB962C8B-B14F-4D97-AF65-F5344CB8AC3E}">
        <p14:creationId xmlns:p14="http://schemas.microsoft.com/office/powerpoint/2010/main" val="22830903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E0C90E12-979A-4722-AA9D-98FE67A0814A}"/>
              </a:ext>
            </a:extLst>
          </p:cNvPr>
          <p:cNvSpPr txBox="1"/>
          <p:nvPr/>
        </p:nvSpPr>
        <p:spPr>
          <a:xfrm>
            <a:off x="238125" y="396931"/>
            <a:ext cx="6457950" cy="1015663"/>
          </a:xfrm>
          <a:prstGeom prst="rect">
            <a:avLst/>
          </a:prstGeom>
          <a:noFill/>
        </p:spPr>
        <p:txBody>
          <a:bodyPr wrap="square" rtlCol="0">
            <a:spAutoFit/>
          </a:bodyPr>
          <a:lstStyle/>
          <a:p>
            <a:r>
              <a:rPr lang="en-US" sz="6000" dirty="0">
                <a:latin typeface="Segoe UI Semibold" panose="020B0702040204020203" pitchFamily="34" charset="0"/>
                <a:cs typeface="Segoe UI Semibold" panose="020B0702040204020203" pitchFamily="34" charset="0"/>
              </a:rPr>
              <a:t>Reactor NYC</a:t>
            </a:r>
          </a:p>
        </p:txBody>
      </p:sp>
      <p:sp>
        <p:nvSpPr>
          <p:cNvPr id="4" name="TextBox 3">
            <a:extLst>
              <a:ext uri="{FF2B5EF4-FFF2-40B4-BE49-F238E27FC236}">
                <a16:creationId xmlns:a16="http://schemas.microsoft.com/office/drawing/2014/main" id="{EAA8ACDC-ABC0-496E-8661-62A638F9D539}"/>
              </a:ext>
            </a:extLst>
          </p:cNvPr>
          <p:cNvSpPr txBox="1"/>
          <p:nvPr/>
        </p:nvSpPr>
        <p:spPr>
          <a:xfrm>
            <a:off x="238125" y="1488794"/>
            <a:ext cx="3673475" cy="1077218"/>
          </a:xfrm>
          <a:prstGeom prst="rect">
            <a:avLst/>
          </a:prstGeom>
          <a:noFill/>
        </p:spPr>
        <p:txBody>
          <a:bodyPr wrap="square" rtlCol="0">
            <a:spAutoFit/>
          </a:bodyPr>
          <a:lstStyle/>
          <a:p>
            <a:r>
              <a:rPr lang="en-US" sz="3200" dirty="0">
                <a:latin typeface="Segoe UI Semibold" panose="020B0702040204020203" pitchFamily="34" charset="0"/>
                <a:cs typeface="Segoe UI Semibold" panose="020B0702040204020203" pitchFamily="34" charset="0"/>
              </a:rPr>
              <a:t>@</a:t>
            </a:r>
            <a:r>
              <a:rPr lang="en-US" sz="3200" dirty="0" err="1">
                <a:latin typeface="Segoe UI Semibold" panose="020B0702040204020203" pitchFamily="34" charset="0"/>
                <a:cs typeface="Segoe UI Semibold" panose="020B0702040204020203" pitchFamily="34" charset="0"/>
              </a:rPr>
              <a:t>MSFTReactor</a:t>
            </a:r>
            <a:endParaRPr lang="en-US" sz="3200" dirty="0">
              <a:latin typeface="Segoe UI Semibold" panose="020B0702040204020203" pitchFamily="34" charset="0"/>
              <a:cs typeface="Segoe UI Semibold" panose="020B0702040204020203" pitchFamily="34" charset="0"/>
            </a:endParaRPr>
          </a:p>
          <a:p>
            <a:r>
              <a:rPr lang="en-US" sz="3200" dirty="0">
                <a:latin typeface="Segoe UI Semibold" panose="020B0702040204020203" pitchFamily="34" charset="0"/>
                <a:cs typeface="Segoe UI Semibold" panose="020B0702040204020203" pitchFamily="34" charset="0"/>
              </a:rPr>
              <a:t>#</a:t>
            </a:r>
            <a:r>
              <a:rPr lang="en-US" sz="3200" dirty="0" err="1">
                <a:latin typeface="Segoe UI Semibold" panose="020B0702040204020203" pitchFamily="34" charset="0"/>
                <a:cs typeface="Segoe UI Semibold" panose="020B0702040204020203" pitchFamily="34" charset="0"/>
              </a:rPr>
              <a:t>ReactorNYC</a:t>
            </a:r>
            <a:endParaRPr lang="en-US" sz="3200" dirty="0">
              <a:latin typeface="Segoe UI Semibold" panose="020B0702040204020203" pitchFamily="34" charset="0"/>
              <a:cs typeface="Segoe UI Semibold" panose="020B0702040204020203" pitchFamily="34" charset="0"/>
            </a:endParaRPr>
          </a:p>
        </p:txBody>
      </p:sp>
      <p:pic>
        <p:nvPicPr>
          <p:cNvPr id="5" name="Picture 4">
            <a:extLst>
              <a:ext uri="{FF2B5EF4-FFF2-40B4-BE49-F238E27FC236}">
                <a16:creationId xmlns:a16="http://schemas.microsoft.com/office/drawing/2014/main" id="{13066508-B669-4CEF-8013-EFDCCE2D62C8}"/>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214590" y="308773"/>
            <a:ext cx="3356558" cy="970046"/>
          </a:xfrm>
          <a:prstGeom prst="rect">
            <a:avLst/>
          </a:prstGeom>
        </p:spPr>
      </p:pic>
      <p:pic>
        <p:nvPicPr>
          <p:cNvPr id="6" name="Picture 5"/>
          <p:cNvPicPr>
            <a:picLocks noChangeAspect="1"/>
          </p:cNvPicPr>
          <p:nvPr/>
        </p:nvPicPr>
        <p:blipFill>
          <a:blip r:embed="rId4"/>
          <a:stretch>
            <a:fillRect/>
          </a:stretch>
        </p:blipFill>
        <p:spPr>
          <a:xfrm>
            <a:off x="5417391" y="1488794"/>
            <a:ext cx="6404255" cy="2915040"/>
          </a:xfrm>
          <a:prstGeom prst="rect">
            <a:avLst/>
          </a:prstGeom>
        </p:spPr>
      </p:pic>
      <p:grpSp>
        <p:nvGrpSpPr>
          <p:cNvPr id="7" name="Group 6">
            <a:extLst>
              <a:ext uri="{FF2B5EF4-FFF2-40B4-BE49-F238E27FC236}">
                <a16:creationId xmlns:a16="http://schemas.microsoft.com/office/drawing/2014/main" id="{43799C4A-1F4D-4319-844E-8B69C7B83EAC}"/>
              </a:ext>
            </a:extLst>
          </p:cNvPr>
          <p:cNvGrpSpPr/>
          <p:nvPr/>
        </p:nvGrpSpPr>
        <p:grpSpPr>
          <a:xfrm>
            <a:off x="-147145" y="2474393"/>
            <a:ext cx="6138042" cy="2104349"/>
            <a:chOff x="-853371" y="2758391"/>
            <a:chExt cx="6676379" cy="2104349"/>
          </a:xfrm>
        </p:grpSpPr>
        <p:grpSp>
          <p:nvGrpSpPr>
            <p:cNvPr id="8" name="Group 7">
              <a:extLst>
                <a:ext uri="{FF2B5EF4-FFF2-40B4-BE49-F238E27FC236}">
                  <a16:creationId xmlns:a16="http://schemas.microsoft.com/office/drawing/2014/main" id="{F80C6268-77A5-4986-A887-779A51F8D31C}"/>
                </a:ext>
              </a:extLst>
            </p:cNvPr>
            <p:cNvGrpSpPr/>
            <p:nvPr/>
          </p:nvGrpSpPr>
          <p:grpSpPr>
            <a:xfrm>
              <a:off x="1092609" y="2758391"/>
              <a:ext cx="4730399" cy="2038750"/>
              <a:chOff x="1006650" y="3139391"/>
              <a:chExt cx="4730399" cy="2038750"/>
            </a:xfrm>
          </p:grpSpPr>
          <p:grpSp>
            <p:nvGrpSpPr>
              <p:cNvPr id="13" name="Group 12">
                <a:extLst>
                  <a:ext uri="{FF2B5EF4-FFF2-40B4-BE49-F238E27FC236}">
                    <a16:creationId xmlns:a16="http://schemas.microsoft.com/office/drawing/2014/main" id="{09E6D6EC-5EB8-4F03-85DE-B024E7F03A75}"/>
                  </a:ext>
                </a:extLst>
              </p:cNvPr>
              <p:cNvGrpSpPr/>
              <p:nvPr/>
            </p:nvGrpSpPr>
            <p:grpSpPr>
              <a:xfrm>
                <a:off x="1006650" y="3139391"/>
                <a:ext cx="4730399" cy="2038750"/>
                <a:chOff x="5892800" y="3367991"/>
                <a:chExt cx="4730399" cy="2038750"/>
              </a:xfrm>
            </p:grpSpPr>
            <p:grpSp>
              <p:nvGrpSpPr>
                <p:cNvPr id="15" name="Group 14">
                  <a:extLst>
                    <a:ext uri="{FF2B5EF4-FFF2-40B4-BE49-F238E27FC236}">
                      <a16:creationId xmlns:a16="http://schemas.microsoft.com/office/drawing/2014/main" id="{560BF27A-E75C-416B-BC51-28CA951887FF}"/>
                    </a:ext>
                  </a:extLst>
                </p:cNvPr>
                <p:cNvGrpSpPr/>
                <p:nvPr/>
              </p:nvGrpSpPr>
              <p:grpSpPr>
                <a:xfrm>
                  <a:off x="5892800" y="3367991"/>
                  <a:ext cx="3854099" cy="2012050"/>
                  <a:chOff x="698850" y="2797763"/>
                  <a:chExt cx="3854099" cy="2012050"/>
                </a:xfrm>
              </p:grpSpPr>
              <p:pic>
                <p:nvPicPr>
                  <p:cNvPr id="17" name="Picture 16">
                    <a:extLst>
                      <a:ext uri="{FF2B5EF4-FFF2-40B4-BE49-F238E27FC236}">
                        <a16:creationId xmlns:a16="http://schemas.microsoft.com/office/drawing/2014/main" id="{08ED56AD-AF9A-4F55-8A62-D23539174078}"/>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2297125" y="2797763"/>
                    <a:ext cx="1992301" cy="1494226"/>
                  </a:xfrm>
                  <a:prstGeom prst="rect">
                    <a:avLst/>
                  </a:prstGeom>
                </p:spPr>
              </p:pic>
              <p:pic>
                <p:nvPicPr>
                  <p:cNvPr id="18" name="Picture 17">
                    <a:extLst>
                      <a:ext uri="{FF2B5EF4-FFF2-40B4-BE49-F238E27FC236}">
                        <a16:creationId xmlns:a16="http://schemas.microsoft.com/office/drawing/2014/main" id="{618579F2-0C8E-4757-932F-A52E327D2EEE}"/>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2560648" y="3227987"/>
                    <a:ext cx="1992301" cy="1494226"/>
                  </a:xfrm>
                  <a:prstGeom prst="rect">
                    <a:avLst/>
                  </a:prstGeom>
                </p:spPr>
              </p:pic>
              <p:pic>
                <p:nvPicPr>
                  <p:cNvPr id="19" name="Picture 18">
                    <a:extLst>
                      <a:ext uri="{FF2B5EF4-FFF2-40B4-BE49-F238E27FC236}">
                        <a16:creationId xmlns:a16="http://schemas.microsoft.com/office/drawing/2014/main" id="{E7523AF9-DB51-4F9C-A5F9-DD899A58B8A8}"/>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698850" y="3315587"/>
                    <a:ext cx="1992301" cy="1494226"/>
                  </a:xfrm>
                  <a:prstGeom prst="rect">
                    <a:avLst/>
                  </a:prstGeom>
                </p:spPr>
              </p:pic>
            </p:grpSp>
            <p:pic>
              <p:nvPicPr>
                <p:cNvPr id="16" name="Picture 15">
                  <a:extLst>
                    <a:ext uri="{FF2B5EF4-FFF2-40B4-BE49-F238E27FC236}">
                      <a16:creationId xmlns:a16="http://schemas.microsoft.com/office/drawing/2014/main" id="{A25B5C35-96EC-44B7-AD49-E69F8CF72F28}"/>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8630898" y="3912515"/>
                  <a:ext cx="1992301" cy="1494226"/>
                </a:xfrm>
                <a:prstGeom prst="rect">
                  <a:avLst/>
                </a:prstGeom>
              </p:spPr>
            </p:pic>
          </p:grpSp>
          <p:pic>
            <p:nvPicPr>
              <p:cNvPr id="14" name="Picture 13">
                <a:extLst>
                  <a:ext uri="{FF2B5EF4-FFF2-40B4-BE49-F238E27FC236}">
                    <a16:creationId xmlns:a16="http://schemas.microsoft.com/office/drawing/2014/main" id="{A428BD52-6048-4C48-8FB1-FEC649330993}"/>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815947" y="3421862"/>
                <a:ext cx="1992301" cy="1494226"/>
              </a:xfrm>
              <a:prstGeom prst="rect">
                <a:avLst/>
              </a:prstGeom>
            </p:spPr>
          </p:pic>
        </p:grpSp>
        <p:pic>
          <p:nvPicPr>
            <p:cNvPr id="9" name="Picture 8">
              <a:extLst>
                <a:ext uri="{FF2B5EF4-FFF2-40B4-BE49-F238E27FC236}">
                  <a16:creationId xmlns:a16="http://schemas.microsoft.com/office/drawing/2014/main" id="{EE21887F-09BE-456D-978D-3BDCFB04F9CA}"/>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373521" y="3053992"/>
              <a:ext cx="1992301" cy="1494226"/>
            </a:xfrm>
            <a:prstGeom prst="rect">
              <a:avLst/>
            </a:prstGeom>
          </p:spPr>
        </p:pic>
        <p:pic>
          <p:nvPicPr>
            <p:cNvPr id="10" name="Picture 9">
              <a:extLst>
                <a:ext uri="{FF2B5EF4-FFF2-40B4-BE49-F238E27FC236}">
                  <a16:creationId xmlns:a16="http://schemas.microsoft.com/office/drawing/2014/main" id="{2E9732DE-0318-40CD-AE8F-937FF91B78AA}"/>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853371" y="3368514"/>
              <a:ext cx="1992301" cy="1494226"/>
            </a:xfrm>
            <a:prstGeom prst="rect">
              <a:avLst/>
            </a:prstGeom>
          </p:spPr>
        </p:pic>
        <p:pic>
          <p:nvPicPr>
            <p:cNvPr id="11" name="Picture 10">
              <a:extLst>
                <a:ext uri="{FF2B5EF4-FFF2-40B4-BE49-F238E27FC236}">
                  <a16:creationId xmlns:a16="http://schemas.microsoft.com/office/drawing/2014/main" id="{0CA04AE3-DE09-4106-9EBB-85158E956286}"/>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846040" y="3356656"/>
              <a:ext cx="1992301" cy="1494226"/>
            </a:xfrm>
            <a:prstGeom prst="rect">
              <a:avLst/>
            </a:prstGeom>
          </p:spPr>
        </p:pic>
        <p:pic>
          <p:nvPicPr>
            <p:cNvPr id="12" name="Picture 11">
              <a:extLst>
                <a:ext uri="{FF2B5EF4-FFF2-40B4-BE49-F238E27FC236}">
                  <a16:creationId xmlns:a16="http://schemas.microsoft.com/office/drawing/2014/main" id="{DC8C711A-A682-4946-9F5B-7CC5A6601907}"/>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834880" y="2980060"/>
              <a:ext cx="1992301" cy="1494226"/>
            </a:xfrm>
            <a:prstGeom prst="rect">
              <a:avLst/>
            </a:prstGeom>
          </p:spPr>
        </p:pic>
      </p:grpSp>
    </p:spTree>
    <p:extLst>
      <p:ext uri="{BB962C8B-B14F-4D97-AF65-F5344CB8AC3E}">
        <p14:creationId xmlns:p14="http://schemas.microsoft.com/office/powerpoint/2010/main" val="1385204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News</a:t>
            </a:r>
            <a:endParaRPr lang="EN-US" dirty="0">
              <a:solidFill>
                <a:srgbClr val="EDEDED"/>
              </a:solidFill>
              <a:latin typeface="Corbel"/>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a:solidFill>
                  <a:srgbClr val="FFFFFF"/>
                </a:solidFill>
              </a:rPr>
              <a:t>Follow us on Twitter: </a:t>
            </a:r>
            <a:r>
              <a:rPr lang="en-US" dirty="0">
                <a:solidFill>
                  <a:srgbClr val="FFFFFF"/>
                </a:solidFill>
                <a:hlinkClick r:id="rId3"/>
              </a:rPr>
              <a:t>@</a:t>
            </a:r>
            <a:r>
              <a:rPr lang="en-US" dirty="0">
                <a:solidFill>
                  <a:schemeClr val="tx1"/>
                </a:solidFill>
                <a:hlinkClick r:id="rId3"/>
              </a:rPr>
              <a:t>NYCDotNetDevs</a:t>
            </a:r>
            <a:endParaRPr lang="en-US" dirty="0">
              <a:solidFill>
                <a:srgbClr val="FFFFFF"/>
              </a:solidFill>
              <a:hlinkClick r:id="rId3"/>
            </a:endParaRPr>
          </a:p>
          <a:p>
            <a:endParaRPr lang="en-US" dirty="0">
              <a:solidFill>
                <a:schemeClr val="tx1"/>
              </a:solidFill>
            </a:endParaRPr>
          </a:p>
          <a:p>
            <a:r>
              <a:rPr lang="en-US" dirty="0">
                <a:solidFill>
                  <a:schemeClr val="tx1"/>
                </a:solidFill>
              </a:rPr>
              <a:t>Visual Studio 2019 16.2 – </a:t>
            </a:r>
            <a:r>
              <a:rPr lang="en-US" dirty="0">
                <a:solidFill>
                  <a:schemeClr val="tx1"/>
                </a:solidFill>
                <a:hlinkClick r:id="rId4"/>
              </a:rPr>
              <a:t>https://bit.ly/2YPOY78</a:t>
            </a:r>
            <a:endParaRPr lang="en-US" dirty="0">
              <a:solidFill>
                <a:schemeClr val="tx1"/>
              </a:solidFill>
            </a:endParaRPr>
          </a:p>
          <a:p>
            <a:r>
              <a:rPr lang="en-US" dirty="0">
                <a:solidFill>
                  <a:schemeClr val="tx1"/>
                </a:solidFill>
              </a:rPr>
              <a:t>.NET Core 3.0 Preview 7 – </a:t>
            </a:r>
            <a:r>
              <a:rPr lang="en-US" dirty="0">
                <a:solidFill>
                  <a:schemeClr val="tx1"/>
                </a:solidFill>
                <a:hlinkClick r:id="rId5"/>
              </a:rPr>
              <a:t>https://bit.ly/31rnp1m</a:t>
            </a:r>
            <a:endParaRPr lang="en-US" dirty="0">
              <a:solidFill>
                <a:schemeClr val="tx1"/>
              </a:solidFill>
            </a:endParaRPr>
          </a:p>
          <a:p>
            <a:r>
              <a:rPr lang="en-US" dirty="0">
                <a:solidFill>
                  <a:schemeClr val="tx1"/>
                </a:solidFill>
              </a:rPr>
              <a:t>EF Core 3.0 Preview 7 – </a:t>
            </a:r>
            <a:r>
              <a:rPr lang="en-US" dirty="0">
                <a:solidFill>
                  <a:schemeClr val="tx1"/>
                </a:solidFill>
                <a:hlinkClick r:id="rId6"/>
              </a:rPr>
              <a:t>https://bit.ly/2Yx3pgV</a:t>
            </a:r>
            <a:endParaRPr lang="en-US" dirty="0">
              <a:solidFill>
                <a:schemeClr val="tx1"/>
              </a:solidFill>
            </a:endParaRPr>
          </a:p>
          <a:p>
            <a:r>
              <a:rPr lang="en-US" dirty="0">
                <a:solidFill>
                  <a:schemeClr val="tx1"/>
                </a:solidFill>
              </a:rPr>
              <a:t>ASP.NET Core 3.0 Preview 7 – </a:t>
            </a:r>
            <a:r>
              <a:rPr lang="en-US" dirty="0">
                <a:solidFill>
                  <a:schemeClr val="tx1"/>
                </a:solidFill>
                <a:hlinkClick r:id="rId7"/>
              </a:rPr>
              <a:t>https://bit.ly/2YVbPdc</a:t>
            </a:r>
            <a:endParaRPr lang="en-US" dirty="0">
              <a:solidFill>
                <a:schemeClr val="tx1"/>
              </a:solidFill>
            </a:endParaRPr>
          </a:p>
          <a:p>
            <a:r>
              <a:rPr lang="en-US" dirty="0">
                <a:solidFill>
                  <a:schemeClr val="tx1"/>
                </a:solidFill>
              </a:rPr>
              <a:t>ML.NET 1.2 – </a:t>
            </a:r>
            <a:r>
              <a:rPr lang="en-US" dirty="0">
                <a:solidFill>
                  <a:schemeClr val="tx1"/>
                </a:solidFill>
                <a:hlinkClick r:id="rId8"/>
              </a:rPr>
              <a:t>https://bit.ly/33knjdQ</a:t>
            </a:r>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p>
          <a:p>
            <a:endParaRPr lang="en-US" dirty="0"/>
          </a:p>
          <a:p>
            <a:endParaRPr lang="en-US" dirty="0">
              <a:solidFill>
                <a:schemeClr val="tx1"/>
              </a:solidFill>
            </a:endParaRPr>
          </a:p>
          <a:p>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1621010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News</a:t>
            </a:r>
            <a:endParaRPr lang="EN-US" dirty="0">
              <a:solidFill>
                <a:srgbClr val="EDEDED"/>
              </a:solidFill>
              <a:latin typeface="Corbel"/>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a:solidFill>
                  <a:srgbClr val="FFFFFF"/>
                </a:solidFill>
              </a:rPr>
              <a:t>.NET desktop and mobile developer survey</a:t>
            </a:r>
          </a:p>
          <a:p>
            <a:r>
              <a:rPr lang="en-US" dirty="0">
                <a:solidFill>
                  <a:schemeClr val="tx1"/>
                </a:solidFill>
                <a:hlinkClick r:id="rId3"/>
              </a:rPr>
              <a:t>https://bit.ly/2yMPrZa</a:t>
            </a:r>
            <a:endParaRPr lang="en-US" dirty="0">
              <a:solidFill>
                <a:schemeClr val="tx1"/>
              </a:solidFill>
            </a:endParaRPr>
          </a:p>
          <a:p>
            <a:pPr lvl="1"/>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p>
          <a:p>
            <a:endParaRPr lang="en-US" dirty="0"/>
          </a:p>
          <a:p>
            <a:endParaRPr lang="en-US" dirty="0">
              <a:solidFill>
                <a:schemeClr val="tx1"/>
              </a:solidFill>
            </a:endParaRPr>
          </a:p>
          <a:p>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629409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NYC Meetings</a:t>
            </a:r>
          </a:p>
        </p:txBody>
      </p:sp>
      <p:sp>
        <p:nvSpPr>
          <p:cNvPr id="3" name="Content Placeholder 2"/>
          <p:cNvSpPr>
            <a:spLocks noGrp="1"/>
          </p:cNvSpPr>
          <p:nvPr>
            <p:ph idx="1"/>
          </p:nvPr>
        </p:nvSpPr>
        <p:spPr/>
        <p:txBody>
          <a:bodyPr vert="horz" lIns="91440" tIns="45720" rIns="91440" bIns="45720" rtlCol="0" anchor="t">
            <a:normAutofit/>
          </a:bodyPr>
          <a:lstStyle/>
          <a:p>
            <a:r>
              <a:rPr lang="en-US" dirty="0">
                <a:solidFill>
                  <a:schemeClr val="tx1"/>
                </a:solidFill>
              </a:rPr>
              <a:t>TBD – NY Pluralsight Study Group “TBA” (</a:t>
            </a:r>
            <a:r>
              <a:rPr lang="en-US" dirty="0">
                <a:solidFill>
                  <a:schemeClr val="tx1"/>
                </a:solidFill>
                <a:hlinkClick r:id="rId3"/>
              </a:rPr>
              <a:t>https://www.meetup.com/NYPluralsightStudy/</a:t>
            </a:r>
            <a:r>
              <a:rPr lang="en-US" dirty="0">
                <a:solidFill>
                  <a:schemeClr val="tx1"/>
                </a:solidFill>
              </a:rPr>
              <a:t>) </a:t>
            </a:r>
            <a:endParaRPr lang="en-US" dirty="0">
              <a:solidFill>
                <a:schemeClr val="tx1"/>
              </a:solidFill>
              <a:cs typeface="Arial"/>
            </a:endParaRPr>
          </a:p>
          <a:p>
            <a:r>
              <a:rPr lang="en-US" dirty="0">
                <a:solidFill>
                  <a:schemeClr val="tx1"/>
                </a:solidFill>
              </a:rPr>
              <a:t>Tuesday, August 20</a:t>
            </a:r>
            <a:r>
              <a:rPr lang="en-US" baseline="30000" dirty="0">
                <a:solidFill>
                  <a:schemeClr val="tx1"/>
                </a:solidFill>
              </a:rPr>
              <a:t>th</a:t>
            </a:r>
            <a:r>
              <a:rPr lang="en-US" dirty="0">
                <a:solidFill>
                  <a:schemeClr val="tx1"/>
                </a:solidFill>
              </a:rPr>
              <a:t> – NYC Mobile .NET “Open Hack Night Study Hours”  (</a:t>
            </a:r>
            <a:r>
              <a:rPr lang="en-US" dirty="0">
                <a:solidFill>
                  <a:schemeClr val="tx1"/>
                </a:solidFill>
                <a:hlinkClick r:id="rId4"/>
              </a:rPr>
              <a:t>https://www.meetup.com/nycmobiledev/</a:t>
            </a:r>
            <a:r>
              <a:rPr lang="en-US" dirty="0">
                <a:solidFill>
                  <a:schemeClr val="tx1"/>
                </a:solidFill>
              </a:rPr>
              <a:t>)</a:t>
            </a:r>
          </a:p>
          <a:p>
            <a:r>
              <a:rPr lang="en-US" dirty="0">
                <a:solidFill>
                  <a:schemeClr val="tx1"/>
                </a:solidFill>
              </a:rPr>
              <a:t>Wednesday, August 28</a:t>
            </a:r>
            <a:r>
              <a:rPr lang="en-US" baseline="30000" dirty="0">
                <a:solidFill>
                  <a:schemeClr val="tx1"/>
                </a:solidFill>
              </a:rPr>
              <a:t>th</a:t>
            </a:r>
            <a:r>
              <a:rPr lang="en-US" dirty="0">
                <a:solidFill>
                  <a:schemeClr val="tx1"/>
                </a:solidFill>
              </a:rPr>
              <a:t> – New York ALT.NET Software Development Group “TBA” (</a:t>
            </a:r>
            <a:r>
              <a:rPr lang="en-US" dirty="0">
                <a:solidFill>
                  <a:schemeClr val="tx1"/>
                </a:solidFill>
                <a:hlinkClick r:id="rId5"/>
              </a:rPr>
              <a:t>https://www.meetup.com/nyaltnet/</a:t>
            </a:r>
            <a:r>
              <a:rPr lang="en-US" dirty="0">
                <a:solidFill>
                  <a:schemeClr val="tx1"/>
                </a:solidFill>
              </a:rPr>
              <a:t>)</a:t>
            </a:r>
          </a:p>
          <a:p>
            <a:r>
              <a:rPr lang="en-US" dirty="0">
                <a:solidFill>
                  <a:schemeClr val="tx1"/>
                </a:solidFill>
              </a:rPr>
              <a:t>Wednesday, September 25</a:t>
            </a:r>
            <a:r>
              <a:rPr lang="en-US" baseline="30000" dirty="0">
                <a:solidFill>
                  <a:schemeClr val="tx1"/>
                </a:solidFill>
              </a:rPr>
              <a:t>th</a:t>
            </a:r>
            <a:r>
              <a:rPr lang="en-US" dirty="0">
                <a:solidFill>
                  <a:schemeClr val="tx1"/>
                </a:solidFill>
              </a:rPr>
              <a:t> – NYC PowerShell Meetup “PowerShell and AWS Back to School” (</a:t>
            </a:r>
            <a:r>
              <a:rPr lang="en-US" dirty="0">
                <a:solidFill>
                  <a:schemeClr val="tx1"/>
                </a:solidFill>
                <a:hlinkClick r:id="rId6"/>
              </a:rPr>
              <a:t>https://www.meetup.com/NycPowershellMeetup/</a:t>
            </a:r>
            <a:r>
              <a:rPr lang="en-US" dirty="0">
                <a:solidFill>
                  <a:schemeClr val="tx1"/>
                </a:solidFill>
              </a:rPr>
              <a:t>)</a:t>
            </a:r>
          </a:p>
        </p:txBody>
      </p:sp>
    </p:spTree>
    <p:extLst>
      <p:ext uri="{BB962C8B-B14F-4D97-AF65-F5344CB8AC3E}">
        <p14:creationId xmlns:p14="http://schemas.microsoft.com/office/powerpoint/2010/main" val="376418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Announcements</a:t>
            </a:r>
          </a:p>
        </p:txBody>
      </p:sp>
      <p:sp>
        <p:nvSpPr>
          <p:cNvPr id="3" name="Content Placeholder 2"/>
          <p:cNvSpPr>
            <a:spLocks noGrp="1"/>
          </p:cNvSpPr>
          <p:nvPr>
            <p:ph idx="1"/>
          </p:nvPr>
        </p:nvSpPr>
        <p:spPr/>
        <p:txBody>
          <a:bodyPr vert="horz" lIns="91440" tIns="45720" rIns="91440" bIns="45720" rtlCol="0" anchor="t">
            <a:normAutofit lnSpcReduction="10000"/>
          </a:bodyPr>
          <a:lstStyle/>
          <a:p>
            <a:r>
              <a:rPr lang="en-US" dirty="0">
                <a:solidFill>
                  <a:schemeClr val="tx1"/>
                </a:solidFill>
              </a:rPr>
              <a:t>Upcoming meetings</a:t>
            </a:r>
          </a:p>
          <a:p>
            <a:pPr lvl="1"/>
            <a:r>
              <a:rPr lang="en-US" dirty="0">
                <a:solidFill>
                  <a:schemeClr val="tx1"/>
                </a:solidFill>
              </a:rPr>
              <a:t>Thursday, September 12</a:t>
            </a:r>
            <a:r>
              <a:rPr lang="en-US" baseline="30000" dirty="0">
                <a:solidFill>
                  <a:schemeClr val="tx1"/>
                </a:solidFill>
              </a:rPr>
              <a:t>th</a:t>
            </a:r>
            <a:r>
              <a:rPr lang="en-US" dirty="0">
                <a:solidFill>
                  <a:schemeClr val="tx1"/>
                </a:solidFill>
              </a:rPr>
              <a:t> – TBA</a:t>
            </a:r>
          </a:p>
          <a:p>
            <a:pPr lvl="1"/>
            <a:r>
              <a:rPr lang="en-US" dirty="0">
                <a:solidFill>
                  <a:schemeClr val="tx1"/>
                </a:solidFill>
              </a:rPr>
              <a:t>Tuesday, October 1</a:t>
            </a:r>
            <a:r>
              <a:rPr lang="en-US" baseline="30000" dirty="0">
                <a:solidFill>
                  <a:schemeClr val="tx1"/>
                </a:solidFill>
              </a:rPr>
              <a:t>st</a:t>
            </a:r>
            <a:r>
              <a:rPr lang="en-US" dirty="0">
                <a:solidFill>
                  <a:schemeClr val="tx1"/>
                </a:solidFill>
              </a:rPr>
              <a:t> – “NYC .NET </a:t>
            </a:r>
            <a:r>
              <a:rPr lang="en-US" dirty="0" err="1">
                <a:solidFill>
                  <a:schemeClr val="tx1"/>
                </a:solidFill>
              </a:rPr>
              <a:t>Hacktoberfest</a:t>
            </a:r>
            <a:r>
              <a:rPr lang="en-US" dirty="0">
                <a:solidFill>
                  <a:schemeClr val="tx1"/>
                </a:solidFill>
              </a:rPr>
              <a:t> 2019”</a:t>
            </a:r>
          </a:p>
          <a:p>
            <a:pPr lvl="1"/>
            <a:r>
              <a:rPr lang="en-US" dirty="0">
                <a:solidFill>
                  <a:schemeClr val="tx1"/>
                </a:solidFill>
              </a:rPr>
              <a:t>Thursday, November 14</a:t>
            </a:r>
            <a:r>
              <a:rPr lang="en-US" baseline="30000" dirty="0">
                <a:solidFill>
                  <a:schemeClr val="tx1"/>
                </a:solidFill>
              </a:rPr>
              <a:t>th</a:t>
            </a:r>
            <a:r>
              <a:rPr lang="en-US" dirty="0">
                <a:solidFill>
                  <a:schemeClr val="tx1"/>
                </a:solidFill>
              </a:rPr>
              <a:t> – TBA</a:t>
            </a:r>
          </a:p>
          <a:p>
            <a:pPr lvl="1"/>
            <a:r>
              <a:rPr lang="en-US" dirty="0">
                <a:solidFill>
                  <a:schemeClr val="tx1"/>
                </a:solidFill>
              </a:rPr>
              <a:t>Thursday, December 12</a:t>
            </a:r>
            <a:r>
              <a:rPr lang="en-US" baseline="30000" dirty="0">
                <a:solidFill>
                  <a:schemeClr val="tx1"/>
                </a:solidFill>
              </a:rPr>
              <a:t>th</a:t>
            </a:r>
            <a:r>
              <a:rPr lang="en-US" dirty="0">
                <a:solidFill>
                  <a:schemeClr val="tx1"/>
                </a:solidFill>
              </a:rPr>
              <a:t> – TBA</a:t>
            </a:r>
          </a:p>
          <a:p>
            <a:pPr marL="457200" lvl="1" indent="0">
              <a:buNone/>
            </a:pPr>
            <a:endParaRPr lang="en-US" dirty="0">
              <a:solidFill>
                <a:schemeClr val="tx1"/>
              </a:solidFill>
            </a:endParaRPr>
          </a:p>
          <a:p>
            <a:r>
              <a:rPr lang="en-US" dirty="0">
                <a:solidFill>
                  <a:schemeClr val="tx1"/>
                </a:solidFill>
              </a:rPr>
              <a:t>Call for presentations!</a:t>
            </a:r>
          </a:p>
          <a:p>
            <a:pPr lvl="1"/>
            <a:r>
              <a:rPr lang="en-US" dirty="0">
                <a:solidFill>
                  <a:schemeClr val="tx1"/>
                </a:solidFill>
              </a:rPr>
              <a:t>Have an idea/topic for a presentation?</a:t>
            </a:r>
          </a:p>
          <a:p>
            <a:pPr lvl="1"/>
            <a:r>
              <a:rPr lang="en-US" dirty="0">
                <a:solidFill>
                  <a:schemeClr val="tx1"/>
                </a:solidFill>
              </a:rPr>
              <a:t>Want to give a presentation? </a:t>
            </a:r>
            <a:endParaRPr lang="EN-US" dirty="0">
              <a:solidFill>
                <a:schemeClr val="tx1"/>
              </a:solidFill>
            </a:endParaRPr>
          </a:p>
          <a:p>
            <a:pPr lvl="1"/>
            <a:r>
              <a:rPr lang="en-US" dirty="0">
                <a:solidFill>
                  <a:schemeClr val="tx1"/>
                </a:solidFill>
              </a:rPr>
              <a:t>Contact Erik (</a:t>
            </a:r>
            <a:r>
              <a:rPr lang="en-US" dirty="0">
                <a:solidFill>
                  <a:srgbClr val="FFFFFF"/>
                </a:solidFill>
                <a:hlinkClick r:id="rId3"/>
              </a:rPr>
              <a:t>erik@nycdotnetdevs.com</a:t>
            </a:r>
            <a:r>
              <a:rPr lang="en-US" dirty="0">
                <a:solidFill>
                  <a:srgbClr val="FFFFFF"/>
                </a:solidFill>
              </a:rPr>
              <a:t>)</a:t>
            </a:r>
            <a:r>
              <a:rPr lang="en-US" dirty="0">
                <a:solidFill>
                  <a:schemeClr val="tx1"/>
                </a:solidFill>
              </a:rPr>
              <a:t> or Brian (</a:t>
            </a:r>
            <a:r>
              <a:rPr lang="en-US" dirty="0">
                <a:solidFill>
                  <a:srgbClr val="FFFFFF"/>
                </a:solidFill>
                <a:hlinkClick r:id="rId4"/>
              </a:rPr>
              <a:t>brian@nycdotnetdevs.com</a:t>
            </a:r>
            <a:r>
              <a:rPr lang="en-US" dirty="0">
                <a:solidFill>
                  <a:srgbClr val="FFFFFF"/>
                </a:solidFill>
              </a:rPr>
              <a:t>)</a:t>
            </a:r>
            <a:r>
              <a:rPr lang="en-US" dirty="0">
                <a:solidFill>
                  <a:schemeClr val="tx1"/>
                </a:solidFill>
              </a:rPr>
              <a:t>, or tweet </a:t>
            </a:r>
            <a:r>
              <a:rPr lang="en-US" dirty="0">
                <a:solidFill>
                  <a:schemeClr val="tx1"/>
                </a:solidFill>
                <a:hlinkClick r:id="rId5"/>
              </a:rPr>
              <a:t>@</a:t>
            </a:r>
            <a:r>
              <a:rPr lang="en-US" dirty="0" err="1">
                <a:solidFill>
                  <a:schemeClr val="tx1"/>
                </a:solidFill>
                <a:hlinkClick r:id="rId5"/>
              </a:rPr>
              <a:t>NYCDotNetDevs</a:t>
            </a:r>
            <a:endParaRPr lang="en-US" dirty="0">
              <a:solidFill>
                <a:schemeClr val="tx1"/>
              </a:solidFill>
            </a:endParaRPr>
          </a:p>
        </p:txBody>
      </p:sp>
    </p:spTree>
    <p:extLst>
      <p:ext uri="{BB962C8B-B14F-4D97-AF65-F5344CB8AC3E}">
        <p14:creationId xmlns:p14="http://schemas.microsoft.com/office/powerpoint/2010/main" val="2117306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Announcements</a:t>
            </a:r>
          </a:p>
        </p:txBody>
      </p:sp>
      <p:sp>
        <p:nvSpPr>
          <p:cNvPr id="3" name="Content Placeholder 2"/>
          <p:cNvSpPr>
            <a:spLocks noGrp="1"/>
          </p:cNvSpPr>
          <p:nvPr>
            <p:ph idx="1"/>
          </p:nvPr>
        </p:nvSpPr>
        <p:spPr/>
        <p:txBody>
          <a:bodyPr vert="horz" lIns="91440" tIns="45720" rIns="91440" bIns="45720" rtlCol="0" anchor="t">
            <a:normAutofit/>
          </a:bodyPr>
          <a:lstStyle/>
          <a:p>
            <a:r>
              <a:rPr lang="en-US" dirty="0">
                <a:solidFill>
                  <a:srgbClr val="FFFFFF"/>
                </a:solidFill>
              </a:rPr>
              <a:t>.NET Happy Hour</a:t>
            </a:r>
          </a:p>
          <a:p>
            <a:pPr lvl="1"/>
            <a:r>
              <a:rPr lang="en-US" dirty="0">
                <a:solidFill>
                  <a:srgbClr val="FFFFFF"/>
                </a:solidFill>
                <a:latin typeface="corbel"/>
              </a:rPr>
              <a:t>A monthly event happening around NYC offering members a lightning talk on how to boost your developer productivity using various .NET tools, and an open discussion with other developers about anything and everything over drinks and snacks.</a:t>
            </a:r>
          </a:p>
          <a:p>
            <a:pPr lvl="1"/>
            <a:endParaRPr lang="en-US" dirty="0">
              <a:solidFill>
                <a:schemeClr val="tx1"/>
              </a:solidFill>
              <a:latin typeface="corbel"/>
            </a:endParaRPr>
          </a:p>
          <a:p>
            <a:pPr lvl="1"/>
            <a:r>
              <a:rPr lang="en-US" sz="2800" dirty="0">
                <a:solidFill>
                  <a:schemeClr val="tx1"/>
                </a:solidFill>
                <a:latin typeface="corbel"/>
              </a:rPr>
              <a:t>In works to plan another!</a:t>
            </a:r>
            <a:endParaRPr lang="en-US" dirty="0">
              <a:solidFill>
                <a:srgbClr val="FFFFFF"/>
              </a:solidFill>
              <a:latin typeface="corbel"/>
            </a:endParaRPr>
          </a:p>
          <a:p>
            <a:pPr lvl="1"/>
            <a:endParaRPr lang="en-US" dirty="0">
              <a:solidFill>
                <a:srgbClr val="FFFFFF"/>
              </a:solidFill>
              <a:latin typeface="Corbel"/>
            </a:endParaRPr>
          </a:p>
        </p:txBody>
      </p:sp>
    </p:spTree>
    <p:extLst>
      <p:ext uri="{BB962C8B-B14F-4D97-AF65-F5344CB8AC3E}">
        <p14:creationId xmlns:p14="http://schemas.microsoft.com/office/powerpoint/2010/main" val="2483314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Announcements</a:t>
            </a:r>
          </a:p>
        </p:txBody>
      </p:sp>
      <p:sp>
        <p:nvSpPr>
          <p:cNvPr id="3" name="Content Placeholder 2"/>
          <p:cNvSpPr>
            <a:spLocks noGrp="1"/>
          </p:cNvSpPr>
          <p:nvPr>
            <p:ph idx="1"/>
          </p:nvPr>
        </p:nvSpPr>
        <p:spPr/>
        <p:txBody>
          <a:bodyPr vert="horz" lIns="91440" tIns="45720" rIns="91440" bIns="45720" rtlCol="0" anchor="t">
            <a:normAutofit/>
          </a:bodyPr>
          <a:lstStyle/>
          <a:p>
            <a:r>
              <a:rPr lang="en-US" dirty="0">
                <a:solidFill>
                  <a:srgbClr val="FFFFFF"/>
                </a:solidFill>
              </a:rPr>
              <a:t>Hackathons</a:t>
            </a:r>
          </a:p>
          <a:p>
            <a:pPr lvl="1"/>
            <a:r>
              <a:rPr lang="en-US" dirty="0">
                <a:solidFill>
                  <a:schemeClr val="tx1"/>
                </a:solidFill>
                <a:latin typeface="corbel"/>
              </a:rPr>
              <a:t>We have 3 non-profits interested in our NYC .NET partnership</a:t>
            </a:r>
          </a:p>
          <a:p>
            <a:pPr lvl="1"/>
            <a:r>
              <a:rPr lang="en-US" dirty="0">
                <a:solidFill>
                  <a:schemeClr val="tx1"/>
                </a:solidFill>
                <a:latin typeface="corbel"/>
              </a:rPr>
              <a:t>Stay tuned for more information!</a:t>
            </a:r>
          </a:p>
          <a:p>
            <a:pPr lvl="1"/>
            <a:endParaRPr lang="en-US" dirty="0">
              <a:solidFill>
                <a:schemeClr val="tx1"/>
              </a:solidFill>
              <a:latin typeface="corbel"/>
            </a:endParaRPr>
          </a:p>
          <a:p>
            <a:endParaRPr lang="en-US" dirty="0">
              <a:solidFill>
                <a:srgbClr val="FFFFFF"/>
              </a:solidFill>
              <a:latin typeface="corbel"/>
            </a:endParaRPr>
          </a:p>
          <a:p>
            <a:pPr lvl="1"/>
            <a:endParaRPr lang="en-US" dirty="0">
              <a:solidFill>
                <a:srgbClr val="FFFFFF"/>
              </a:solidFill>
              <a:latin typeface="Corbel"/>
            </a:endParaRPr>
          </a:p>
        </p:txBody>
      </p:sp>
    </p:spTree>
    <p:extLst>
      <p:ext uri="{BB962C8B-B14F-4D97-AF65-F5344CB8AC3E}">
        <p14:creationId xmlns:p14="http://schemas.microsoft.com/office/powerpoint/2010/main" val="2952660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latin typeface="corbel"/>
              </a:rPr>
              <a:t>NYC .NET </a:t>
            </a:r>
            <a:r>
              <a:rPr lang="en-US" dirty="0" err="1">
                <a:solidFill>
                  <a:schemeClr val="tx1"/>
                </a:solidFill>
                <a:latin typeface="corbel"/>
              </a:rPr>
              <a:t>Hacktoberfest</a:t>
            </a:r>
            <a:r>
              <a:rPr lang="en-US" dirty="0">
                <a:solidFill>
                  <a:schemeClr val="tx1"/>
                </a:solidFill>
                <a:latin typeface="corbel"/>
              </a:rPr>
              <a:t> 2019</a:t>
            </a:r>
          </a:p>
        </p:txBody>
      </p:sp>
      <p:sp>
        <p:nvSpPr>
          <p:cNvPr id="3" name="Content Placeholder 2"/>
          <p:cNvSpPr>
            <a:spLocks noGrp="1"/>
          </p:cNvSpPr>
          <p:nvPr>
            <p:ph idx="1"/>
          </p:nvPr>
        </p:nvSpPr>
        <p:spPr/>
        <p:txBody>
          <a:bodyPr vert="horz" lIns="91440" tIns="45720" rIns="91440" bIns="45720" rtlCol="0" anchor="t">
            <a:normAutofit/>
          </a:bodyPr>
          <a:lstStyle/>
          <a:p>
            <a:r>
              <a:rPr lang="en-US" dirty="0">
                <a:solidFill>
                  <a:schemeClr val="tx1"/>
                </a:solidFill>
                <a:latin typeface="corbel"/>
              </a:rPr>
              <a:t>Free</a:t>
            </a:r>
          </a:p>
          <a:p>
            <a:r>
              <a:rPr lang="en-US" dirty="0">
                <a:solidFill>
                  <a:schemeClr val="tx1"/>
                </a:solidFill>
                <a:latin typeface="corbel"/>
              </a:rPr>
              <a:t>Tuesday, October 1</a:t>
            </a:r>
            <a:r>
              <a:rPr lang="en-US" baseline="30000" dirty="0">
                <a:solidFill>
                  <a:schemeClr val="tx1"/>
                </a:solidFill>
                <a:latin typeface="corbel"/>
              </a:rPr>
              <a:t>st</a:t>
            </a:r>
            <a:r>
              <a:rPr lang="en-US" dirty="0">
                <a:solidFill>
                  <a:schemeClr val="tx1"/>
                </a:solidFill>
                <a:latin typeface="corbel"/>
              </a:rPr>
              <a:t>, 2019</a:t>
            </a:r>
          </a:p>
          <a:p>
            <a:r>
              <a:rPr lang="en-US" dirty="0">
                <a:solidFill>
                  <a:schemeClr val="tx1"/>
                </a:solidFill>
                <a:latin typeface="corbel"/>
              </a:rPr>
              <a:t>6PM – 8PM</a:t>
            </a:r>
          </a:p>
          <a:p>
            <a:r>
              <a:rPr lang="en-US" dirty="0">
                <a:solidFill>
                  <a:schemeClr val="tx1"/>
                </a:solidFill>
                <a:latin typeface="corbel"/>
              </a:rPr>
              <a:t>Microsoft Offices – 11 Times Square</a:t>
            </a:r>
          </a:p>
          <a:p>
            <a:r>
              <a:rPr lang="en-US" dirty="0">
                <a:solidFill>
                  <a:schemeClr val="tx1"/>
                </a:solidFill>
                <a:latin typeface="corbel"/>
              </a:rPr>
              <a:t>New York City, NY</a:t>
            </a:r>
          </a:p>
          <a:p>
            <a:r>
              <a:rPr lang="en-US" dirty="0">
                <a:hlinkClick r:id="rId3"/>
              </a:rPr>
              <a:t>https://www.meetup.com/NYC-NET-Developers/events/261325823/</a:t>
            </a:r>
            <a:endParaRPr lang="en-US" dirty="0">
              <a:solidFill>
                <a:schemeClr val="tx1"/>
              </a:solidFill>
              <a:latin typeface="corbel"/>
            </a:endParaRPr>
          </a:p>
        </p:txBody>
      </p:sp>
    </p:spTree>
    <p:extLst>
      <p:ext uri="{BB962C8B-B14F-4D97-AF65-F5344CB8AC3E}">
        <p14:creationId xmlns:p14="http://schemas.microsoft.com/office/powerpoint/2010/main" val="2260922317"/>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TF10001006</Template>
  <TotalTime>1984</TotalTime>
  <Words>622</Words>
  <Application>Microsoft Office PowerPoint</Application>
  <PresentationFormat>Widescreen</PresentationFormat>
  <Paragraphs>162</Paragraphs>
  <Slides>21</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corbel</vt:lpstr>
      <vt:lpstr>corbel</vt:lpstr>
      <vt:lpstr>Segoe UI Semibold</vt:lpstr>
      <vt:lpstr>Segoe UI Semilight</vt:lpstr>
      <vt:lpstr>Depth</vt:lpstr>
      <vt:lpstr>PowerPoint Presentation</vt:lpstr>
      <vt:lpstr>Introductions</vt:lpstr>
      <vt:lpstr>News</vt:lpstr>
      <vt:lpstr>News</vt:lpstr>
      <vt:lpstr>Other NYC Meetings</vt:lpstr>
      <vt:lpstr>Announcements</vt:lpstr>
      <vt:lpstr>Announcements</vt:lpstr>
      <vt:lpstr>Announcements</vt:lpstr>
      <vt:lpstr>NYC .NET Hacktoberfest 2019</vt:lpstr>
      <vt:lpstr>Code Camp NYC 2019</vt:lpstr>
      <vt:lpstr>Philly.NET Code Camp 2019</vt:lpstr>
      <vt:lpstr>TechBash 2019</vt:lpstr>
      <vt:lpstr>Announcements</vt:lpstr>
      <vt:lpstr>Announcements</vt:lpstr>
      <vt:lpstr>Job Announcements</vt:lpstr>
      <vt:lpstr>Sponsors</vt:lpstr>
      <vt:lpstr>Sponsors</vt:lpstr>
      <vt:lpstr>Sponsors</vt:lpstr>
      <vt:lpstr>Luis Quintanilla</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Brian Jablonsky</dc:creator>
  <cp:lastModifiedBy>Brian Jablonsky</cp:lastModifiedBy>
  <cp:revision>101</cp:revision>
  <dcterms:created xsi:type="dcterms:W3CDTF">2015-09-22T16:41:35Z</dcterms:created>
  <dcterms:modified xsi:type="dcterms:W3CDTF">2019-08-08T17:32:21Z</dcterms:modified>
</cp:coreProperties>
</file>