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83" r:id="rId3"/>
    <p:sldId id="258" r:id="rId4"/>
    <p:sldId id="263" r:id="rId5"/>
    <p:sldId id="261" r:id="rId6"/>
    <p:sldId id="279" r:id="rId7"/>
    <p:sldId id="280" r:id="rId8"/>
    <p:sldId id="271" r:id="rId9"/>
    <p:sldId id="285" r:id="rId10"/>
    <p:sldId id="282" r:id="rId11"/>
    <p:sldId id="286" r:id="rId12"/>
    <p:sldId id="284" r:id="rId13"/>
    <p:sldId id="272" r:id="rId14"/>
    <p:sldId id="281" r:id="rId15"/>
    <p:sldId id="267" r:id="rId16"/>
    <p:sldId id="278" r:id="rId17"/>
    <p:sldId id="268" r:id="rId18"/>
    <p:sldId id="270" r:id="rId19"/>
    <p:sldId id="262" r:id="rId20"/>
    <p:sldId id="260"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1" d="100"/>
          <a:sy n="81" d="100"/>
        </p:scale>
        <p:origin x="346"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srcRect/>
          <a:stretch>
            <a:fillRect l="-1000" r="-1000"/>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90762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4208816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15</a:t>
            </a:fld>
            <a:endParaRPr lang="en-US"/>
          </a:p>
        </p:txBody>
      </p:sp>
    </p:spTree>
    <p:extLst>
      <p:ext uri="{BB962C8B-B14F-4D97-AF65-F5344CB8AC3E}">
        <p14:creationId xmlns:p14="http://schemas.microsoft.com/office/powerpoint/2010/main" val="84282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16</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17</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18</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19</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236787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383783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309674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74196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51639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microsoftevents.com/profile/form/index.cfm?PKformID=0x6579112abc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veloperweek.com/NY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echbash.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andlords.liveuptop.com/open-positions/full-stack-develop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hyperlink" Target="https://twitter.com/aqbhecti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NYCDotNetDevs" TargetMode="External"/><Relationship Id="rId7" Type="http://schemas.openxmlformats.org/officeDocument/2006/relationships/hyperlink" Target="https://bit.ly/2WXFvW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UGS4Z6" TargetMode="External"/><Relationship Id="rId5" Type="http://schemas.openxmlformats.org/officeDocument/2006/relationships/hyperlink" Target="https://bit.ly/2KCK33A" TargetMode="External"/><Relationship Id="rId4" Type="http://schemas.openxmlformats.org/officeDocument/2006/relationships/hyperlink" Target="https://bit.ly/2UOaMx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oft.com/en-us/buil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eetup.com/nycmobiledev/events/25909987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OpenHack</a:t>
            </a:r>
            <a:r>
              <a:rPr lang="en-US" dirty="0"/>
              <a:t> DevOps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June 17</a:t>
            </a:r>
            <a:r>
              <a:rPr lang="en-US" baseline="30000" dirty="0">
                <a:solidFill>
                  <a:srgbClr val="FFFFFF"/>
                </a:solidFill>
              </a:rPr>
              <a:t>th</a:t>
            </a:r>
            <a:r>
              <a:rPr lang="en-US" dirty="0">
                <a:solidFill>
                  <a:srgbClr val="FFFFFF"/>
                </a:solidFill>
              </a:rPr>
              <a:t> – 19</a:t>
            </a:r>
            <a:r>
              <a:rPr lang="en-US" baseline="30000" dirty="0">
                <a:solidFill>
                  <a:srgbClr val="FFFFFF"/>
                </a:solidFill>
              </a:rPr>
              <a:t>th</a:t>
            </a:r>
          </a:p>
          <a:p>
            <a:r>
              <a:rPr lang="en-US" dirty="0">
                <a:solidFill>
                  <a:srgbClr val="FFFFFF"/>
                </a:solidFill>
              </a:rPr>
              <a:t>Free</a:t>
            </a:r>
          </a:p>
          <a:p>
            <a:r>
              <a:rPr lang="en-US" dirty="0">
                <a:solidFill>
                  <a:srgbClr val="FFFFFF"/>
                </a:solidFill>
              </a:rPr>
              <a:t>Marriott Marquis Time Square</a:t>
            </a:r>
          </a:p>
          <a:p>
            <a:r>
              <a:rPr lang="en-US" dirty="0">
                <a:solidFill>
                  <a:srgbClr val="FFFFFF"/>
                </a:solidFill>
              </a:rPr>
              <a:t>Manhattan, NYC, NY</a:t>
            </a:r>
          </a:p>
          <a:p>
            <a:r>
              <a:rPr lang="en-US" dirty="0">
                <a:hlinkClick r:id="rId3"/>
              </a:rPr>
              <a:t>https://www.microsoftevents.com/profile/form/index.cfm?PKformID=0x6579112abcd</a:t>
            </a:r>
            <a:endParaRPr lang="en-US" dirty="0"/>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78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DeveloperWeek</a:t>
            </a:r>
            <a:r>
              <a:rPr lang="en-US" dirty="0"/>
              <a:t> NYC</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June 17</a:t>
            </a:r>
            <a:r>
              <a:rPr lang="en-US" baseline="30000" dirty="0">
                <a:solidFill>
                  <a:srgbClr val="FFFFFF"/>
                </a:solidFill>
              </a:rPr>
              <a:t>th</a:t>
            </a:r>
            <a:r>
              <a:rPr lang="en-US" dirty="0">
                <a:solidFill>
                  <a:srgbClr val="FFFFFF"/>
                </a:solidFill>
              </a:rPr>
              <a:t> – 20</a:t>
            </a:r>
            <a:r>
              <a:rPr lang="en-US" baseline="30000" dirty="0">
                <a:solidFill>
                  <a:srgbClr val="FFFFFF"/>
                </a:solidFill>
              </a:rPr>
              <a:t>th</a:t>
            </a:r>
          </a:p>
          <a:p>
            <a:r>
              <a:rPr lang="en-US" dirty="0">
                <a:solidFill>
                  <a:srgbClr val="FFFFFF"/>
                </a:solidFill>
              </a:rPr>
              <a:t>$495 – After today goes up to $645</a:t>
            </a:r>
          </a:p>
          <a:p>
            <a:r>
              <a:rPr lang="en-US" dirty="0">
                <a:solidFill>
                  <a:srgbClr val="FFFFFF"/>
                </a:solidFill>
              </a:rPr>
              <a:t>Brooklyn Expo Center</a:t>
            </a:r>
          </a:p>
          <a:p>
            <a:r>
              <a:rPr lang="en-US" dirty="0">
                <a:solidFill>
                  <a:srgbClr val="FFFFFF"/>
                </a:solidFill>
              </a:rPr>
              <a:t>Brooklyn, NYC, NY</a:t>
            </a:r>
          </a:p>
          <a:p>
            <a:r>
              <a:rPr lang="en-US" dirty="0">
                <a:solidFill>
                  <a:srgbClr val="FFFFFF"/>
                </a:solidFill>
                <a:latin typeface="corbel"/>
                <a:hlinkClick r:id="rId3"/>
              </a:rPr>
              <a:t>https://www.developerweek.com/NYC/</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56035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TechBash</a:t>
            </a:r>
            <a:r>
              <a:rPr lang="en-US" dirty="0"/>
              <a:t>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November 12</a:t>
            </a:r>
            <a:r>
              <a:rPr lang="en-US" baseline="30000" dirty="0">
                <a:solidFill>
                  <a:srgbClr val="FFFFFF"/>
                </a:solidFill>
              </a:rPr>
              <a:t>th</a:t>
            </a:r>
            <a:r>
              <a:rPr lang="en-US" dirty="0">
                <a:solidFill>
                  <a:srgbClr val="FFFFFF"/>
                </a:solidFill>
              </a:rPr>
              <a:t> – 15</a:t>
            </a:r>
            <a:r>
              <a:rPr lang="en-US" baseline="30000" dirty="0">
                <a:solidFill>
                  <a:srgbClr val="FFFFFF"/>
                </a:solidFill>
              </a:rPr>
              <a:t>th</a:t>
            </a:r>
          </a:p>
          <a:p>
            <a:r>
              <a:rPr lang="en-US" dirty="0">
                <a:solidFill>
                  <a:srgbClr val="FFFFFF"/>
                </a:solidFill>
              </a:rPr>
              <a:t>Kalahari Resorts</a:t>
            </a:r>
          </a:p>
          <a:p>
            <a:r>
              <a:rPr lang="en-US" dirty="0">
                <a:solidFill>
                  <a:srgbClr val="FFFFFF"/>
                </a:solidFill>
              </a:rPr>
              <a:t>Pocono Manor, Pennsylvania</a:t>
            </a:r>
          </a:p>
          <a:p>
            <a:r>
              <a:rPr lang="en-US" dirty="0">
                <a:solidFill>
                  <a:srgbClr val="FFFFFF"/>
                </a:solidFill>
                <a:latin typeface="corbel"/>
                <a:hlinkClick r:id="rId3"/>
              </a:rPr>
              <a:t>https://techbash.com/</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406666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a:p>
            <a:endParaRPr lang="en-US" dirty="0">
              <a:solidFill>
                <a:schemeClr val="tx1"/>
              </a:solidFill>
            </a:endParaRPr>
          </a:p>
          <a:p>
            <a:r>
              <a:rPr lang="en-US" dirty="0">
                <a:solidFill>
                  <a:schemeClr val="tx1"/>
                </a:solidFill>
              </a:rPr>
              <a:t>CUNY Tech Prep new grads and interns are looking for Spring/Summer 2019 opportunities</a:t>
            </a:r>
          </a:p>
          <a:p>
            <a:endParaRPr lang="en-US" dirty="0">
              <a:solidFill>
                <a:schemeClr val="tx1"/>
              </a:solidFill>
            </a:endParaRPr>
          </a:p>
          <a:p>
            <a:r>
              <a:rPr lang="en-US" dirty="0">
                <a:solidFill>
                  <a:schemeClr val="tx1"/>
                </a:solidFill>
              </a:rPr>
              <a:t>Full Stack .NET Developer – C#/TypeScript/React – UPTOP</a:t>
            </a:r>
            <a:br>
              <a:rPr lang="en-US" dirty="0">
                <a:solidFill>
                  <a:schemeClr val="tx1"/>
                </a:solidFill>
              </a:rPr>
            </a:br>
            <a:r>
              <a:rPr lang="en-US" dirty="0">
                <a:solidFill>
                  <a:schemeClr val="tx1"/>
                </a:solidFill>
                <a:hlinkClick r:id="rId3"/>
              </a:rPr>
              <a:t>https://landlords.liveuptop.com/open-positions/full-stack-developer/</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6641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normAutofit/>
          </a:bodyPr>
          <a:lstStyle/>
          <a:p>
            <a:r>
              <a:rPr lang="en-US" dirty="0"/>
              <a:t>André Barnes</a:t>
            </a:r>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rgbClr val="FFFFFF"/>
                </a:solidFill>
                <a:hlinkClick r:id="rId3"/>
              </a:rPr>
              <a:t>https://twitter.com/aqbhectic</a:t>
            </a:r>
            <a:endParaRPr lang="en-US" dirty="0">
              <a:solidFill>
                <a:srgbClr val="FFFFFF"/>
              </a:solidFill>
            </a:endParaRPr>
          </a:p>
          <a:p>
            <a:r>
              <a:rPr lang="en-US" dirty="0">
                <a:solidFill>
                  <a:srgbClr val="FFFFFF"/>
                </a:solidFill>
              </a:rPr>
              <a:t>Independent Consultant</a:t>
            </a:r>
          </a:p>
          <a:p>
            <a:r>
              <a:rPr lang="en-US" dirty="0">
                <a:solidFill>
                  <a:srgbClr val="FFFFFF"/>
                </a:solidFill>
              </a:rPr>
              <a:t>Just got back from a 3 month remote work </a:t>
            </a:r>
            <a:br>
              <a:rPr lang="en-US" dirty="0">
                <a:solidFill>
                  <a:srgbClr val="FFFFFF"/>
                </a:solidFill>
              </a:rPr>
            </a:br>
            <a:r>
              <a:rPr lang="en-US" dirty="0">
                <a:solidFill>
                  <a:srgbClr val="FFFFFF"/>
                </a:solidFill>
              </a:rPr>
              <a:t>adventure in India and Sri Lanka</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tretch>
            <a:fillRect/>
          </a:stretch>
        </p:blipFill>
        <p:spPr>
          <a:xfrm>
            <a:off x="8245385" y="1801877"/>
            <a:ext cx="2676195" cy="2683257"/>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Who’s new?</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126682247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ML.NET 1.0 RC </a:t>
            </a:r>
            <a:r>
              <a:rPr lang="en-US" dirty="0">
                <a:solidFill>
                  <a:srgbClr val="FBCA98"/>
                </a:solidFill>
              </a:rPr>
              <a:t>- </a:t>
            </a:r>
            <a:r>
              <a:rPr lang="en-US" dirty="0">
                <a:solidFill>
                  <a:srgbClr val="FBCA98"/>
                </a:solidFill>
                <a:hlinkClick r:id="rId4"/>
              </a:rPr>
              <a:t>https://bit.ly/2UOaMxW</a:t>
            </a:r>
            <a:endParaRPr lang="en-US" dirty="0">
              <a:solidFill>
                <a:srgbClr val="FBCA98"/>
              </a:solidFill>
            </a:endParaRPr>
          </a:p>
          <a:p>
            <a:r>
              <a:rPr lang="en-US" dirty="0">
                <a:solidFill>
                  <a:schemeClr val="tx1"/>
                </a:solidFill>
              </a:rPr>
              <a:t>F# 4.6 - </a:t>
            </a:r>
            <a:r>
              <a:rPr lang="en-US" dirty="0">
                <a:solidFill>
                  <a:schemeClr val="tx1"/>
                </a:solidFill>
                <a:hlinkClick r:id="rId5"/>
              </a:rPr>
              <a:t>https://bit.ly/2KCK33A</a:t>
            </a:r>
            <a:endParaRPr lang="en-US" dirty="0">
              <a:solidFill>
                <a:schemeClr val="tx1"/>
              </a:solidFill>
            </a:endParaRPr>
          </a:p>
          <a:p>
            <a:r>
              <a:rPr lang="en-US" dirty="0">
                <a:solidFill>
                  <a:schemeClr val="tx1"/>
                </a:solidFill>
              </a:rPr>
              <a:t>Visual Studio 2019 - </a:t>
            </a:r>
            <a:r>
              <a:rPr lang="en-US" dirty="0">
                <a:solidFill>
                  <a:schemeClr val="tx1"/>
                </a:solidFill>
                <a:hlinkClick r:id="rId6"/>
              </a:rPr>
              <a:t>https://bit.ly/2UGS4Z6</a:t>
            </a:r>
            <a:endParaRPr lang="en-US" dirty="0">
              <a:solidFill>
                <a:schemeClr val="tx1"/>
              </a:solidFill>
            </a:endParaRPr>
          </a:p>
          <a:p>
            <a:r>
              <a:rPr lang="en-US" dirty="0">
                <a:solidFill>
                  <a:schemeClr val="tx1"/>
                </a:solidFill>
              </a:rPr>
              <a:t>.NET Foundation Board Election - </a:t>
            </a:r>
            <a:r>
              <a:rPr lang="en-US" dirty="0">
                <a:solidFill>
                  <a:schemeClr val="tx1"/>
                </a:solidFill>
                <a:hlinkClick r:id="rId7"/>
              </a:rPr>
              <a:t>https://bit.ly/2WXFvWG</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extLst/>
          </p:nvPr>
        </p:nvSpPr>
        <p:spPr/>
        <p:txBody>
          <a:bodyPr vert="horz" lIns="91440" tIns="45720" rIns="91440" bIns="45720" rtlCol="0" anchor="t">
            <a:normAutofit lnSpcReduction="10000"/>
          </a:bodyPr>
          <a:lstStyle/>
          <a:p>
            <a:r>
              <a:rPr lang="en-US" dirty="0">
                <a:solidFill>
                  <a:schemeClr val="tx1"/>
                </a:solidFill>
              </a:rPr>
              <a:t>Monday, April 15</a:t>
            </a:r>
            <a:r>
              <a:rPr lang="en-US" baseline="30000" dirty="0">
                <a:solidFill>
                  <a:schemeClr val="tx1"/>
                </a:solidFill>
              </a:rPr>
              <a:t>th</a:t>
            </a:r>
            <a:r>
              <a:rPr lang="en-US" dirty="0">
                <a:solidFill>
                  <a:schemeClr val="tx1"/>
                </a:solidFill>
              </a:rPr>
              <a:t>, April 22</a:t>
            </a:r>
            <a:r>
              <a:rPr lang="en-US" baseline="30000" dirty="0">
                <a:solidFill>
                  <a:schemeClr val="tx1"/>
                </a:solidFill>
              </a:rPr>
              <a:t>nd</a:t>
            </a:r>
            <a:r>
              <a:rPr lang="en-US" dirty="0">
                <a:solidFill>
                  <a:schemeClr val="tx1"/>
                </a:solidFill>
              </a:rPr>
              <a:t> – NY Pluralsight Study Group “SOLID Principles for C# Developers”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Tuesday, April 16</a:t>
            </a:r>
            <a:r>
              <a:rPr lang="en-US" baseline="30000" dirty="0">
                <a:solidFill>
                  <a:schemeClr val="tx1"/>
                </a:solidFill>
              </a:rPr>
              <a:t>th</a:t>
            </a:r>
            <a:r>
              <a:rPr lang="en-US" dirty="0">
                <a:solidFill>
                  <a:schemeClr val="tx1"/>
                </a:solidFill>
              </a:rPr>
              <a:t> – NYC Mobile .NET “Building </a:t>
            </a:r>
            <a:r>
              <a:rPr lang="en-US" dirty="0" err="1">
                <a:solidFill>
                  <a:schemeClr val="tx1"/>
                </a:solidFill>
              </a:rPr>
              <a:t>Xamarin.Forms</a:t>
            </a:r>
            <a:r>
              <a:rPr lang="en-US" dirty="0">
                <a:solidFill>
                  <a:schemeClr val="tx1"/>
                </a:solidFill>
              </a:rPr>
              <a:t> Mobile Apps Using XAML”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April 24</a:t>
            </a:r>
            <a:r>
              <a:rPr lang="en-US" baseline="30000" dirty="0">
                <a:solidFill>
                  <a:schemeClr val="tx1"/>
                </a:solidFill>
              </a:rPr>
              <a:t>th</a:t>
            </a:r>
            <a:r>
              <a:rPr lang="en-US" dirty="0">
                <a:solidFill>
                  <a:schemeClr val="tx1"/>
                </a:solidFill>
              </a:rPr>
              <a:t> – New York ALT.NET Software Development Group “TBA”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Thursday, May 30</a:t>
            </a:r>
            <a:r>
              <a:rPr lang="en-US" baseline="30000" dirty="0">
                <a:solidFill>
                  <a:schemeClr val="tx1"/>
                </a:solidFill>
              </a:rPr>
              <a:t>th</a:t>
            </a:r>
            <a:r>
              <a:rPr lang="en-US" dirty="0">
                <a:solidFill>
                  <a:schemeClr val="tx1"/>
                </a:solidFill>
              </a:rPr>
              <a:t> – NYC PowerShell Meetup “13 Years in a Shell: Lessons, Practices, and Achievements in PowerShell”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extLst/>
          </p:nvPr>
        </p:nvSpPr>
        <p:spPr/>
        <p:txBody>
          <a:bodyPr vert="horz" lIns="91440" tIns="45720" rIns="91440" bIns="45720" rtlCol="0" anchor="t">
            <a:normAutofit fontScale="85000" lnSpcReduction="20000"/>
          </a:bodyPr>
          <a:lstStyle/>
          <a:p>
            <a:r>
              <a:rPr lang="en-US" dirty="0">
                <a:solidFill>
                  <a:schemeClr val="tx1"/>
                </a:solidFill>
              </a:rPr>
              <a:t>Upcoming meetings</a:t>
            </a:r>
          </a:p>
          <a:p>
            <a:pPr lvl="1"/>
            <a:r>
              <a:rPr lang="en-US" dirty="0">
                <a:solidFill>
                  <a:schemeClr val="tx1"/>
                </a:solidFill>
              </a:rPr>
              <a:t>Thursday, May 9</a:t>
            </a:r>
            <a:r>
              <a:rPr lang="en-US" baseline="30000" dirty="0">
                <a:solidFill>
                  <a:schemeClr val="tx1"/>
                </a:solidFill>
              </a:rPr>
              <a:t>th</a:t>
            </a:r>
            <a:r>
              <a:rPr lang="en-US" dirty="0">
                <a:solidFill>
                  <a:schemeClr val="tx1"/>
                </a:solidFill>
              </a:rPr>
              <a:t> – “Introduction to Kubernetes with Azure Kubernetes Service”</a:t>
            </a:r>
          </a:p>
          <a:p>
            <a:pPr lvl="1"/>
            <a:r>
              <a:rPr lang="en-US" dirty="0">
                <a:solidFill>
                  <a:schemeClr val="tx1"/>
                </a:solidFill>
              </a:rPr>
              <a:t>Thursday, June 13</a:t>
            </a:r>
            <a:r>
              <a:rPr lang="en-US" baseline="30000" dirty="0">
                <a:solidFill>
                  <a:schemeClr val="tx1"/>
                </a:solidFill>
              </a:rPr>
              <a:t>th</a:t>
            </a:r>
            <a:r>
              <a:rPr lang="en-US" dirty="0">
                <a:solidFill>
                  <a:schemeClr val="tx1"/>
                </a:solidFill>
              </a:rPr>
              <a:t> – TBA</a:t>
            </a:r>
          </a:p>
          <a:p>
            <a:pPr lvl="1"/>
            <a:r>
              <a:rPr lang="en-US" dirty="0">
                <a:solidFill>
                  <a:schemeClr val="tx1"/>
                </a:solidFill>
              </a:rPr>
              <a:t>Thursday, July 11</a:t>
            </a:r>
            <a:r>
              <a:rPr lang="en-US" baseline="30000" dirty="0">
                <a:solidFill>
                  <a:schemeClr val="tx1"/>
                </a:solidFill>
              </a:rPr>
              <a:t>th</a:t>
            </a:r>
            <a:r>
              <a:rPr lang="en-US" dirty="0">
                <a:solidFill>
                  <a:schemeClr val="tx1"/>
                </a:solidFill>
              </a:rPr>
              <a:t> – TBA</a:t>
            </a:r>
          </a:p>
          <a:p>
            <a:pPr lvl="1"/>
            <a:r>
              <a:rPr lang="en-US" dirty="0">
                <a:solidFill>
                  <a:schemeClr val="tx1"/>
                </a:solidFill>
              </a:rPr>
              <a:t>Thursday, August 8</a:t>
            </a:r>
            <a:r>
              <a:rPr lang="en-US" baseline="30000" dirty="0">
                <a:solidFill>
                  <a:schemeClr val="tx1"/>
                </a:solidFill>
              </a:rPr>
              <a:t>th</a:t>
            </a:r>
            <a:r>
              <a:rPr lang="en-US" dirty="0">
                <a:solidFill>
                  <a:schemeClr val="tx1"/>
                </a:solidFill>
              </a:rPr>
              <a:t> – TBA</a:t>
            </a:r>
          </a:p>
          <a:p>
            <a:pPr lvl="1"/>
            <a:r>
              <a:rPr lang="en-US" dirty="0">
                <a:solidFill>
                  <a:schemeClr val="tx1"/>
                </a:solidFill>
              </a:rPr>
              <a:t>Thursday, September – TBA</a:t>
            </a:r>
          </a:p>
          <a:p>
            <a:pPr lvl="1"/>
            <a:r>
              <a:rPr lang="en-US" dirty="0">
                <a:solidFill>
                  <a:schemeClr val="tx1"/>
                </a:solidFill>
              </a:rPr>
              <a:t>Thursday, October – TBA</a:t>
            </a:r>
          </a:p>
          <a:p>
            <a:pPr lvl="1"/>
            <a:r>
              <a:rPr lang="en-US" dirty="0">
                <a:solidFill>
                  <a:schemeClr val="tx1"/>
                </a:solidFill>
              </a:rPr>
              <a:t>Thursday, November 14</a:t>
            </a:r>
            <a:r>
              <a:rPr lang="en-US" baseline="30000" dirty="0">
                <a:solidFill>
                  <a:schemeClr val="tx1"/>
                </a:solidFill>
              </a:rPr>
              <a:t>th</a:t>
            </a:r>
            <a:r>
              <a:rPr lang="en-US" dirty="0">
                <a:solidFill>
                  <a:schemeClr val="tx1"/>
                </a:solidFill>
              </a:rPr>
              <a:t> – TBA</a:t>
            </a:r>
          </a:p>
          <a:p>
            <a:pPr lvl="1"/>
            <a:r>
              <a:rPr lang="en-US" dirty="0">
                <a:solidFill>
                  <a:schemeClr val="tx1"/>
                </a:solidFill>
              </a:rPr>
              <a:t>Thursday, December 12</a:t>
            </a:r>
            <a:r>
              <a:rPr lang="en-US" baseline="30000" dirty="0">
                <a:solidFill>
                  <a:schemeClr val="tx1"/>
                </a:solidFill>
              </a:rPr>
              <a:t>th</a:t>
            </a:r>
            <a:r>
              <a:rPr lang="en-US" dirty="0">
                <a:solidFill>
                  <a:schemeClr val="tx1"/>
                </a:solidFill>
              </a:rPr>
              <a:t> – TBA</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211730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a:t>
            </a:r>
          </a:p>
          <a:p>
            <a:pPr lvl="1"/>
            <a:r>
              <a:rPr lang="en-US" dirty="0">
                <a:solidFill>
                  <a:srgbClr val="FFFFFF"/>
                </a:solidFill>
                <a:latin typeface="corbel"/>
              </a:rPr>
              <a:t>A monthly event happening around NYC offering members a lightning talk on how to boost your developer productivity using various .NET tools, and a chance to network with other developers over drinks.</a:t>
            </a:r>
          </a:p>
          <a:p>
            <a:pPr lvl="1"/>
            <a:endParaRPr lang="en-US" dirty="0">
              <a:solidFill>
                <a:schemeClr val="tx1"/>
              </a:solidFill>
              <a:latin typeface="corbel"/>
            </a:endParaRPr>
          </a:p>
          <a:p>
            <a:pPr lvl="1"/>
            <a:r>
              <a:rPr lang="en-US" sz="2800" dirty="0">
                <a:solidFill>
                  <a:schemeClr val="tx1"/>
                </a:solidFill>
                <a:latin typeface="corbel"/>
              </a:rPr>
              <a:t>Our first .NET Happy Hour: Wednesday, May 22</a:t>
            </a:r>
            <a:r>
              <a:rPr lang="en-US" sz="2800" baseline="30000" dirty="0">
                <a:solidFill>
                  <a:schemeClr val="tx1"/>
                </a:solidFill>
                <a:latin typeface="corbel"/>
              </a:rPr>
              <a:t>nd</a:t>
            </a:r>
            <a:r>
              <a:rPr lang="en-US" sz="2800" dirty="0">
                <a:solidFill>
                  <a:schemeClr val="tx1"/>
                </a:solidFill>
                <a:latin typeface="corbel"/>
              </a:rPr>
              <a:t> </a:t>
            </a:r>
          </a:p>
          <a:p>
            <a:pPr lvl="1"/>
            <a:endParaRPr lang="en-US" sz="2800" dirty="0">
              <a:solidFill>
                <a:schemeClr val="tx1"/>
              </a:solidFill>
              <a:latin typeface="corbel"/>
            </a:endParaRPr>
          </a:p>
          <a:p>
            <a:pPr lvl="1"/>
            <a:r>
              <a:rPr lang="en-US" sz="2800" dirty="0">
                <a:solidFill>
                  <a:schemeClr val="tx1"/>
                </a:solidFill>
                <a:latin typeface="corbel"/>
              </a:rPr>
              <a:t>Tentative Dates:</a:t>
            </a:r>
          </a:p>
          <a:p>
            <a:pPr lvl="2"/>
            <a:r>
              <a:rPr lang="en-US" sz="2400" dirty="0">
                <a:solidFill>
                  <a:schemeClr val="tx1"/>
                </a:solidFill>
                <a:latin typeface="corbel"/>
              </a:rPr>
              <a:t>Tuesday, June 18</a:t>
            </a:r>
            <a:r>
              <a:rPr lang="en-US" sz="2400" baseline="30000" dirty="0">
                <a:solidFill>
                  <a:schemeClr val="tx1"/>
                </a:solidFill>
                <a:latin typeface="corbel"/>
              </a:rPr>
              <a:t>th</a:t>
            </a:r>
            <a:r>
              <a:rPr lang="en-US" sz="2400" dirty="0">
                <a:solidFill>
                  <a:schemeClr val="tx1"/>
                </a:solidFill>
                <a:latin typeface="corbel"/>
              </a:rPr>
              <a:t> or 25</a:t>
            </a:r>
            <a:r>
              <a:rPr lang="en-US" sz="2400" baseline="30000" dirty="0">
                <a:solidFill>
                  <a:schemeClr val="tx1"/>
                </a:solidFill>
                <a:latin typeface="corbel"/>
              </a:rPr>
              <a:t>th</a:t>
            </a:r>
            <a:r>
              <a:rPr lang="en-US" sz="2400" dirty="0">
                <a:solidFill>
                  <a:schemeClr val="tx1"/>
                </a:solidFill>
                <a:latin typeface="corbel"/>
              </a:rPr>
              <a:t> </a:t>
            </a:r>
          </a:p>
          <a:p>
            <a:pPr lvl="2"/>
            <a:r>
              <a:rPr lang="en-US" sz="2400" dirty="0">
                <a:solidFill>
                  <a:schemeClr val="tx1"/>
                </a:solidFill>
                <a:latin typeface="corbel"/>
              </a:rPr>
              <a:t>Wednesday, July 24</a:t>
            </a:r>
            <a:r>
              <a:rPr lang="en-US" sz="2400" baseline="30000" dirty="0">
                <a:solidFill>
                  <a:schemeClr val="tx1"/>
                </a:solidFill>
                <a:latin typeface="corbel"/>
              </a:rPr>
              <a:t>th</a:t>
            </a:r>
            <a:r>
              <a:rPr lang="en-US" sz="2400" dirty="0">
                <a:solidFill>
                  <a:schemeClr val="tx1"/>
                </a:solidFill>
                <a:latin typeface="corbel"/>
              </a:rPr>
              <a:t> </a:t>
            </a:r>
          </a:p>
          <a:p>
            <a:pPr lvl="2"/>
            <a:endParaRPr lang="en-US" sz="2400" dirty="0">
              <a:solidFill>
                <a:schemeClr val="tx1"/>
              </a:solidFill>
              <a:latin typeface="corbel"/>
            </a:endParaRPr>
          </a:p>
          <a:p>
            <a:pPr marL="0" indent="0">
              <a:buNone/>
            </a:pP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48331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Hackathons</a:t>
            </a:r>
          </a:p>
          <a:p>
            <a:pPr lvl="1"/>
            <a:r>
              <a:rPr lang="en-US" dirty="0">
                <a:solidFill>
                  <a:schemeClr val="tx1"/>
                </a:solidFill>
                <a:latin typeface="corbel"/>
              </a:rPr>
              <a:t>NYC.NET </a:t>
            </a:r>
            <a:r>
              <a:rPr lang="en-US" dirty="0" err="1">
                <a:solidFill>
                  <a:schemeClr val="tx1"/>
                </a:solidFill>
                <a:latin typeface="corbel"/>
              </a:rPr>
              <a:t>Hacktoberfest</a:t>
            </a:r>
            <a:r>
              <a:rPr lang="en-US" dirty="0">
                <a:solidFill>
                  <a:schemeClr val="tx1"/>
                </a:solidFill>
                <a:latin typeface="corbel"/>
              </a:rPr>
              <a:t> event is confirmed for Tuesday, October 1</a:t>
            </a:r>
            <a:r>
              <a:rPr lang="en-US" baseline="30000" dirty="0">
                <a:solidFill>
                  <a:schemeClr val="tx1"/>
                </a:solidFill>
                <a:latin typeface="corbel"/>
              </a:rPr>
              <a:t>st</a:t>
            </a:r>
            <a:r>
              <a:rPr lang="en-US" dirty="0">
                <a:solidFill>
                  <a:schemeClr val="tx1"/>
                </a:solidFill>
                <a:latin typeface="corbel"/>
              </a:rPr>
              <a:t>, 2019. Official Announcement soon!</a:t>
            </a:r>
          </a:p>
          <a:p>
            <a:pPr lvl="1"/>
            <a:endParaRPr lang="en-US" dirty="0">
              <a:solidFill>
                <a:schemeClr val="tx1"/>
              </a:solidFill>
              <a:latin typeface="corbel"/>
            </a:endParaRPr>
          </a:p>
          <a:p>
            <a:pPr lvl="1"/>
            <a:r>
              <a:rPr lang="en-US" dirty="0">
                <a:solidFill>
                  <a:schemeClr val="tx1"/>
                </a:solidFill>
                <a:latin typeface="corbel"/>
              </a:rPr>
              <a:t>We have 3 non-profits interested in our NYC .NET partnership</a:t>
            </a:r>
          </a:p>
          <a:p>
            <a:pPr lvl="1"/>
            <a:r>
              <a:rPr lang="en-US" dirty="0">
                <a:solidFill>
                  <a:schemeClr val="tx1"/>
                </a:solidFill>
                <a:latin typeface="corbel"/>
              </a:rPr>
              <a:t>We’ll be planning a kick-off event around the summer!</a:t>
            </a:r>
          </a:p>
          <a:p>
            <a:pPr lvl="1"/>
            <a:r>
              <a:rPr lang="en-US" dirty="0">
                <a:solidFill>
                  <a:schemeClr val="tx1"/>
                </a:solidFill>
                <a:latin typeface="corbel"/>
              </a:rPr>
              <a:t>Stay tuned for more information!</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Build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May 6</a:t>
            </a:r>
            <a:r>
              <a:rPr lang="en-US" baseline="30000" dirty="0">
                <a:solidFill>
                  <a:srgbClr val="FFFFFF"/>
                </a:solidFill>
              </a:rPr>
              <a:t>th</a:t>
            </a:r>
            <a:r>
              <a:rPr lang="en-US" dirty="0">
                <a:solidFill>
                  <a:srgbClr val="FFFFFF"/>
                </a:solidFill>
              </a:rPr>
              <a:t> – 8</a:t>
            </a:r>
            <a:r>
              <a:rPr lang="en-US" baseline="30000" dirty="0">
                <a:solidFill>
                  <a:srgbClr val="FFFFFF"/>
                </a:solidFill>
              </a:rPr>
              <a:t>th</a:t>
            </a:r>
          </a:p>
          <a:p>
            <a:r>
              <a:rPr lang="en-US" dirty="0">
                <a:solidFill>
                  <a:srgbClr val="FFFFFF"/>
                </a:solidFill>
              </a:rPr>
              <a:t>Washington State Convention Center</a:t>
            </a:r>
          </a:p>
          <a:p>
            <a:r>
              <a:rPr lang="en-US" dirty="0">
                <a:solidFill>
                  <a:srgbClr val="FFFFFF"/>
                </a:solidFill>
              </a:rPr>
              <a:t>Seattle, WA</a:t>
            </a:r>
          </a:p>
          <a:p>
            <a:r>
              <a:rPr lang="en-US" dirty="0">
                <a:solidFill>
                  <a:srgbClr val="FFFFFF"/>
                </a:solidFill>
                <a:latin typeface="corbel"/>
                <a:hlinkClick r:id="rId3"/>
              </a:rPr>
              <a:t>https://www.microsoft.com/en-us/build</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72612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2019 Launch Event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Tuesday, May 21</a:t>
            </a:r>
            <a:r>
              <a:rPr lang="en-US" baseline="30000" dirty="0">
                <a:solidFill>
                  <a:srgbClr val="FFFFFF"/>
                </a:solidFill>
              </a:rPr>
              <a:t>st</a:t>
            </a:r>
            <a:r>
              <a:rPr lang="en-US" dirty="0">
                <a:solidFill>
                  <a:srgbClr val="FFFFFF"/>
                </a:solidFill>
              </a:rPr>
              <a:t> </a:t>
            </a:r>
            <a:endParaRPr lang="en-US" baseline="30000" dirty="0">
              <a:solidFill>
                <a:srgbClr val="FFFFFF"/>
              </a:solidFill>
            </a:endParaRPr>
          </a:p>
          <a:p>
            <a:r>
              <a:rPr lang="en-US" dirty="0">
                <a:solidFill>
                  <a:srgbClr val="FFFFFF"/>
                </a:solidFill>
              </a:rPr>
              <a:t>7:00 pm – 9:00 pm</a:t>
            </a:r>
          </a:p>
          <a:p>
            <a:r>
              <a:rPr lang="en-US" dirty="0">
                <a:solidFill>
                  <a:srgbClr val="FFFFFF"/>
                </a:solidFill>
              </a:rPr>
              <a:t>Free</a:t>
            </a:r>
          </a:p>
          <a:p>
            <a:r>
              <a:rPr lang="en-US" dirty="0">
                <a:solidFill>
                  <a:srgbClr val="FFFFFF"/>
                </a:solidFill>
              </a:rPr>
              <a:t>Microsoft Technology Center (11 Times Square)</a:t>
            </a:r>
          </a:p>
          <a:p>
            <a:r>
              <a:rPr lang="en-US" dirty="0">
                <a:solidFill>
                  <a:srgbClr val="FFFFFF"/>
                </a:solidFill>
              </a:rPr>
              <a:t>Manhattan, NYC, NY</a:t>
            </a:r>
          </a:p>
          <a:p>
            <a:r>
              <a:rPr lang="en-US" dirty="0">
                <a:hlinkClick r:id="rId3"/>
              </a:rPr>
              <a:t>https://www.meetup.com/nycmobiledev/events/259099870/</a:t>
            </a:r>
            <a:endParaRPr lang="en-US" dirty="0"/>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312358491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1783</TotalTime>
  <Words>670</Words>
  <Application>Microsoft Office PowerPoint</Application>
  <PresentationFormat>Widescreen</PresentationFormat>
  <Paragraphs>156</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Announcements</vt:lpstr>
      <vt:lpstr>Announcements</vt:lpstr>
      <vt:lpstr>Announcements</vt:lpstr>
      <vt:lpstr>Microsoft Build 2019</vt:lpstr>
      <vt:lpstr>Visual Studio 2019 Launch Event</vt:lpstr>
      <vt:lpstr>OpenHack DevOps</vt:lpstr>
      <vt:lpstr>DeveloperWeek NYC</vt:lpstr>
      <vt:lpstr>TechBash 2019</vt:lpstr>
      <vt:lpstr>Announcements</vt:lpstr>
      <vt:lpstr>Announcements</vt:lpstr>
      <vt:lpstr>Job Announcements</vt:lpstr>
      <vt:lpstr>Sponsors</vt:lpstr>
      <vt:lpstr>Sponsors</vt:lpstr>
      <vt:lpstr>Sponsors</vt:lpstr>
      <vt:lpstr>André Barnes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NYC .NET Devs</cp:lastModifiedBy>
  <cp:revision>84</cp:revision>
  <dcterms:created xsi:type="dcterms:W3CDTF">2015-09-22T16:41:35Z</dcterms:created>
  <dcterms:modified xsi:type="dcterms:W3CDTF">2019-04-11T22:17:04Z</dcterms:modified>
</cp:coreProperties>
</file>