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8"/>
  </p:notesMasterIdLst>
  <p:handoutMasterIdLst>
    <p:handoutMasterId r:id="rId29"/>
  </p:handoutMasterIdLst>
  <p:sldIdLst>
    <p:sldId id="355" r:id="rId2"/>
    <p:sldId id="330" r:id="rId3"/>
    <p:sldId id="279" r:id="rId4"/>
    <p:sldId id="336" r:id="rId5"/>
    <p:sldId id="420" r:id="rId6"/>
    <p:sldId id="421" r:id="rId7"/>
    <p:sldId id="424" r:id="rId8"/>
    <p:sldId id="423" r:id="rId9"/>
    <p:sldId id="429" r:id="rId10"/>
    <p:sldId id="428" r:id="rId11"/>
    <p:sldId id="425" r:id="rId12"/>
    <p:sldId id="427" r:id="rId13"/>
    <p:sldId id="431" r:id="rId14"/>
    <p:sldId id="433" r:id="rId15"/>
    <p:sldId id="432" r:id="rId16"/>
    <p:sldId id="435" r:id="rId17"/>
    <p:sldId id="436" r:id="rId18"/>
    <p:sldId id="437" r:id="rId19"/>
    <p:sldId id="438" r:id="rId20"/>
    <p:sldId id="439" r:id="rId21"/>
    <p:sldId id="430" r:id="rId22"/>
    <p:sldId id="426" r:id="rId23"/>
    <p:sldId id="434" r:id="rId24"/>
    <p:sldId id="418" r:id="rId25"/>
    <p:sldId id="419" r:id="rId26"/>
    <p:sldId id="302" r:id="rId27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810C302-A7DC-4AAB-B853-04062C0F3144}">
          <p14:sldIdLst>
            <p14:sldId id="355"/>
            <p14:sldId id="330"/>
            <p14:sldId id="279"/>
            <p14:sldId id="336"/>
            <p14:sldId id="420"/>
            <p14:sldId id="421"/>
            <p14:sldId id="424"/>
            <p14:sldId id="423"/>
            <p14:sldId id="429"/>
            <p14:sldId id="428"/>
            <p14:sldId id="425"/>
            <p14:sldId id="427"/>
            <p14:sldId id="431"/>
            <p14:sldId id="433"/>
            <p14:sldId id="432"/>
            <p14:sldId id="435"/>
            <p14:sldId id="436"/>
            <p14:sldId id="437"/>
            <p14:sldId id="438"/>
            <p14:sldId id="439"/>
            <p14:sldId id="430"/>
            <p14:sldId id="426"/>
            <p14:sldId id="434"/>
          </p14:sldIdLst>
        </p14:section>
        <p14:section name="Wrap Up" id="{07CACAF8-385A-4235-BB09-B559A7139055}">
          <p14:sldIdLst>
            <p14:sldId id="418"/>
            <p14:sldId id="419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004568"/>
    <a:srgbClr val="00B0F0"/>
    <a:srgbClr val="0074AF"/>
    <a:srgbClr val="FCCDB6"/>
    <a:srgbClr val="6EAA2E"/>
    <a:srgbClr val="0084B4"/>
    <a:srgbClr val="EFF1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1" autoAdjust="0"/>
    <p:restoredTop sz="96186" autoAdjust="0"/>
  </p:normalViewPr>
  <p:slideViewPr>
    <p:cSldViewPr snapToGrid="0">
      <p:cViewPr varScale="1">
        <p:scale>
          <a:sx n="100" d="100"/>
          <a:sy n="100" d="100"/>
        </p:scale>
        <p:origin x="244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notesViewPr>
    <p:cSldViewPr snapToGrid="0">
      <p:cViewPr varScale="1">
        <p:scale>
          <a:sx n="130" d="100"/>
          <a:sy n="130" d="100"/>
        </p:scale>
        <p:origin x="1374" y="1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7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50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45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75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10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32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en.wikipedia.org/wiki/File:Globe_icon.sv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">
    <p:bg>
      <p:bgPr>
        <a:solidFill>
          <a:srgbClr val="0045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ax, bird&#10;&#10;Description automatically generated">
            <a:extLst>
              <a:ext uri="{FF2B5EF4-FFF2-40B4-BE49-F238E27FC236}">
                <a16:creationId xmlns:a16="http://schemas.microsoft.com/office/drawing/2014/main" id="{E8FC322D-6BEF-4292-B250-E3443BBA98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5" y="5180234"/>
            <a:ext cx="365760" cy="36576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D9BC772-5F68-4248-A283-860F44B7BBFB}"/>
              </a:ext>
            </a:extLst>
          </p:cNvPr>
          <p:cNvSpPr txBox="1"/>
          <p:nvPr userDrawn="1"/>
        </p:nvSpPr>
        <p:spPr>
          <a:xfrm>
            <a:off x="886455" y="5167133"/>
            <a:ext cx="3066343" cy="40011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brian_jablonsky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584E18A-7CC4-4C51-BA39-032FD6BCC0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31" y="5611684"/>
            <a:ext cx="365760" cy="365760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90EE298-940C-40D1-9765-490BA6038A0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5" y="6009645"/>
            <a:ext cx="365760" cy="3657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D95ED07-D84B-488B-8FCD-9281795DD5D0}"/>
              </a:ext>
            </a:extLst>
          </p:cNvPr>
          <p:cNvSpPr txBox="1"/>
          <p:nvPr userDrawn="1"/>
        </p:nvSpPr>
        <p:spPr>
          <a:xfrm>
            <a:off x="886455" y="5992470"/>
            <a:ext cx="3667671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linkedin.com/in/</a:t>
            </a:r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brianjablonsky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AC5E97-FD98-46C0-98FD-56FEC7571C1B}"/>
              </a:ext>
            </a:extLst>
          </p:cNvPr>
          <p:cNvSpPr txBox="1"/>
          <p:nvPr userDrawn="1"/>
        </p:nvSpPr>
        <p:spPr>
          <a:xfrm>
            <a:off x="474975" y="4272948"/>
            <a:ext cx="2606867" cy="52322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800" b="0" dirty="0">
                <a:latin typeface="Segoe UI" panose="020B0502040204020203" pitchFamily="34" charset="0"/>
                <a:cs typeface="Segoe UI" panose="020B0502040204020203" pitchFamily="34" charset="0"/>
              </a:rPr>
              <a:t>Brian Jablonsky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9C7A4B-340B-4117-9852-D444445D4D65}"/>
              </a:ext>
            </a:extLst>
          </p:cNvPr>
          <p:cNvSpPr txBox="1"/>
          <p:nvPr userDrawn="1"/>
        </p:nvSpPr>
        <p:spPr>
          <a:xfrm>
            <a:off x="886455" y="5591500"/>
            <a:ext cx="1398140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1B22E85-E993-4469-8D18-74D02C9FCE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7845" y="4845127"/>
            <a:ext cx="259891" cy="259891"/>
          </a:xfrm>
          <a:prstGeom prst="rect">
            <a:avLst/>
          </a:prstGeom>
          <a:noFill/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6F1907D-1B4A-40AB-B3F4-1E257F1DCF63}"/>
              </a:ext>
            </a:extLst>
          </p:cNvPr>
          <p:cNvSpPr txBox="1"/>
          <p:nvPr userDrawn="1"/>
        </p:nvSpPr>
        <p:spPr>
          <a:xfrm>
            <a:off x="886455" y="4762803"/>
            <a:ext cx="2356864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brianjablonsky.com</a:t>
            </a:r>
          </a:p>
        </p:txBody>
      </p:sp>
      <p:sp>
        <p:nvSpPr>
          <p:cNvPr id="41" name="Title 4">
            <a:extLst>
              <a:ext uri="{FF2B5EF4-FFF2-40B4-BE49-F238E27FC236}">
                <a16:creationId xmlns:a16="http://schemas.microsoft.com/office/drawing/2014/main" id="{872DC723-E64A-4125-9B1C-69454D93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2806"/>
            <a:ext cx="10153227" cy="1939114"/>
          </a:xfrm>
          <a:prstGeom prst="rect">
            <a:avLst/>
          </a:prstGeom>
        </p:spPr>
        <p:txBody>
          <a:bodyPr lIns="548640" anchor="t" anchorCtr="0">
            <a:normAutofit/>
          </a:bodyPr>
          <a:lstStyle>
            <a:lvl1pPr algn="l">
              <a:defRPr sz="5400" b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7851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0045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AA510F-6D56-4801-9032-D5819119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01" y="1908385"/>
            <a:ext cx="10954597" cy="130725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defRPr sz="48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7583E2-3F9B-4D01-B386-57885A56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>
              <a:defRPr sz="4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4A6391-DC6F-4CF3-A777-36774309071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1828799"/>
            <a:ext cx="10515600" cy="4352544"/>
          </a:xfrm>
          <a:prstGeom prst="rect">
            <a:avLst/>
          </a:prstGeom>
        </p:spPr>
        <p:txBody>
          <a:bodyPr tIns="45720" bIns="45720">
            <a:normAutofit/>
          </a:bodyPr>
          <a:lstStyle>
            <a:lvl1pPr marL="228600" indent="-228600"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685800" indent="-228600"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  <a:latin typeface="+mn-lt"/>
              </a:defRPr>
            </a:lvl3pPr>
            <a:lvl4pPr marL="1600200" indent="-228600"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4pPr>
            <a:lvl5pPr marL="2057400" indent="-228600">
              <a:spcAft>
                <a:spcPts val="0"/>
              </a:spcAft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537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322036-72BB-4B6F-B9CD-BF6EBFA47949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0971E-2C05-4DFF-BF9C-4BF2EDADEF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2853" y="3793067"/>
            <a:ext cx="10954597" cy="13072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1775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322036-72BB-4B6F-B9CD-BF6EBFA47949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0971E-2C05-4DFF-BF9C-4BF2EDAD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53" y="3793067"/>
            <a:ext cx="10954597" cy="13072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0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050758"/>
          </a:xfrm>
          <a:prstGeom prst="rect">
            <a:avLst/>
          </a:prstGeom>
          <a:solidFill>
            <a:srgbClr val="004568"/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1DF37-A75B-4E6B-92EC-63887FBF68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73079"/>
            <a:ext cx="12192000" cy="56849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65ADB309-3D2E-4CAE-8F55-1CFAD180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0F22FEB-C6DC-4388-908E-AFCB1812E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9" r:id="rId5"/>
    <p:sldLayoutId id="2147483677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4400" b="1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icrosof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hyperlink" Target="https://github.com/bjablonsky" TargetMode="External"/><Relationship Id="rId4" Type="http://schemas.openxmlformats.org/officeDocument/2006/relationships/hyperlink" Target="https://twitter.com/brian_jablonsky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jablonsky/VS2022ProductivityTipsAndTricks-devup202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forms.office.com/r/KnTKdX1PNC" TargetMode="External"/><Relationship Id="rId4" Type="http://schemas.openxmlformats.org/officeDocument/2006/relationships/hyperlink" Target="https://devblogs.microsoft.com/visualstudi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DBB6-7D5F-45C2-B0B8-14DA527D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48640">
            <a:normAutofit fontScale="90000"/>
          </a:bodyPr>
          <a:lstStyle/>
          <a:p>
            <a:r>
              <a:rPr lang="en-US" dirty="0"/>
              <a:t>Visual Studio 2022</a:t>
            </a:r>
            <a:br>
              <a:rPr lang="en-US" dirty="0"/>
            </a:br>
            <a:r>
              <a:rPr lang="en-US" dirty="0"/>
              <a:t>Productivity Tips</a:t>
            </a:r>
            <a:br>
              <a:rPr lang="en-US" dirty="0"/>
            </a:br>
            <a:r>
              <a:rPr lang="en-US" dirty="0"/>
              <a:t>and Tricks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7AA87-6912-45B7-3807-1A0C7F67DD8C}"/>
              </a:ext>
            </a:extLst>
          </p:cNvPr>
          <p:cNvSpPr txBox="1"/>
          <p:nvPr/>
        </p:nvSpPr>
        <p:spPr>
          <a:xfrm>
            <a:off x="482600" y="2967335"/>
            <a:ext cx="10540514" cy="461665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https://github.com/bjablonsky/VS2022ProductivityTipsAndTricks-devup2022</a:t>
            </a:r>
          </a:p>
        </p:txBody>
      </p:sp>
    </p:spTree>
    <p:extLst>
      <p:ext uri="{BB962C8B-B14F-4D97-AF65-F5344CB8AC3E}">
        <p14:creationId xmlns:p14="http://schemas.microsoft.com/office/powerpoint/2010/main" val="125313698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6C7-3CC8-53F5-1402-880E64D4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 Line Staging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69B02-C727-7B3F-6374-C23325D16B9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It’s now possible to stage and commit only certain lines of file right from Visual Studio</a:t>
            </a:r>
          </a:p>
          <a:p>
            <a:r>
              <a:rPr lang="en-US" dirty="0"/>
              <a:t>Helps split your changes across different commits</a:t>
            </a:r>
          </a:p>
        </p:txBody>
      </p:sp>
    </p:spTree>
    <p:extLst>
      <p:ext uri="{BB962C8B-B14F-4D97-AF65-F5344CB8AC3E}">
        <p14:creationId xmlns:p14="http://schemas.microsoft.com/office/powerpoint/2010/main" val="1236427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5332-51A2-C9B9-EACE-B0BF3142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Dev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F44FB-5B0D-1932-20BB-7C43A9655FE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(preview)</a:t>
            </a:r>
          </a:p>
          <a:p>
            <a:r>
              <a:rPr lang="en-US" dirty="0"/>
              <a:t>New cloud service to provide developers with ready-to-code configurable Windows developer workstations</a:t>
            </a:r>
          </a:p>
          <a:p>
            <a:r>
              <a:rPr lang="en-US" dirty="0"/>
              <a:t>Have standardized configurations for all kinds of different applications</a:t>
            </a:r>
          </a:p>
          <a:p>
            <a:r>
              <a:rPr lang="en-US" dirty="0"/>
              <a:t>No more worrying about applying updates that might break your dev box</a:t>
            </a:r>
          </a:p>
          <a:p>
            <a:r>
              <a:rPr lang="en-US" dirty="0"/>
              <a:t>Scale your development workstations as needed</a:t>
            </a:r>
          </a:p>
        </p:txBody>
      </p:sp>
    </p:spTree>
    <p:extLst>
      <p:ext uri="{BB962C8B-B14F-4D97-AF65-F5344CB8AC3E}">
        <p14:creationId xmlns:p14="http://schemas.microsoft.com/office/powerpoint/2010/main" val="2906281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2D35F-5C7D-8AC3-7D6C-426A549C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Developer Tools for VS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1B5A0-A36D-4914-A28C-52CD20DDB75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(preview)</a:t>
            </a:r>
          </a:p>
          <a:p>
            <a:r>
              <a:rPr lang="en-US" dirty="0"/>
              <a:t>Use the Edge Developer Tool right inside Visual Studio 2022 to make edits to your CSS/HTML and have those edits save to your underlying source files</a:t>
            </a:r>
          </a:p>
        </p:txBody>
      </p:sp>
    </p:spTree>
    <p:extLst>
      <p:ext uri="{BB962C8B-B14F-4D97-AF65-F5344CB8AC3E}">
        <p14:creationId xmlns:p14="http://schemas.microsoft.com/office/powerpoint/2010/main" val="3414791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D099-FB35-1B80-BD9D-AD729866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IntelliCode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CE087-FF87-FB96-6613-440F961CBEE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Visual Studio 2022 now supports automatically completing up to an entire line of code based off your:</a:t>
            </a:r>
          </a:p>
          <a:p>
            <a:pPr lvl="1"/>
            <a:r>
              <a:rPr lang="en-US" dirty="0"/>
              <a:t>Variable names and positions</a:t>
            </a:r>
          </a:p>
          <a:p>
            <a:pPr lvl="1"/>
            <a:r>
              <a:rPr lang="en-US" dirty="0"/>
              <a:t>Type of code your writing (based off the libraries your using,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Functions in code nearby</a:t>
            </a:r>
          </a:p>
          <a:p>
            <a:pPr lvl="1"/>
            <a:r>
              <a:rPr lang="en-US" dirty="0"/>
              <a:t>IntelliSense</a:t>
            </a:r>
          </a:p>
          <a:p>
            <a:r>
              <a:rPr lang="en-US" dirty="0"/>
              <a:t>New support for Quick Action recommendations based off common coding tasks</a:t>
            </a:r>
          </a:p>
        </p:txBody>
      </p:sp>
    </p:spTree>
    <p:extLst>
      <p:ext uri="{BB962C8B-B14F-4D97-AF65-F5344CB8AC3E}">
        <p14:creationId xmlns:p14="http://schemas.microsoft.com/office/powerpoint/2010/main" val="407439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1231-B48A-9542-6888-C259575A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Forms Live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ABA49-79D5-122F-EC7F-B287A1C736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Web Forms now supports having a Web Live Preview pane previewing what the output of your code will look like</a:t>
            </a:r>
          </a:p>
          <a:p>
            <a:r>
              <a:rPr lang="en-US" dirty="0"/>
              <a:t>Limited initial feature support:</a:t>
            </a:r>
          </a:p>
          <a:p>
            <a:pPr lvl="1"/>
            <a:r>
              <a:rPr lang="en-US" dirty="0"/>
              <a:t>Preview using live data instead of “placeholder” data</a:t>
            </a:r>
          </a:p>
          <a:p>
            <a:pPr lvl="1"/>
            <a:r>
              <a:rPr lang="en-US" dirty="0"/>
              <a:t>Selecting controls on the live preview pane navigates to the source</a:t>
            </a:r>
          </a:p>
          <a:p>
            <a:pPr lvl="1"/>
            <a:r>
              <a:rPr lang="en-US" dirty="0"/>
              <a:t>Live updates from the preview pane back to the source</a:t>
            </a:r>
          </a:p>
          <a:p>
            <a:r>
              <a:rPr lang="en-US" dirty="0"/>
              <a:t>More features being added</a:t>
            </a:r>
          </a:p>
        </p:txBody>
      </p:sp>
    </p:spTree>
    <p:extLst>
      <p:ext uri="{BB962C8B-B14F-4D97-AF65-F5344CB8AC3E}">
        <p14:creationId xmlns:p14="http://schemas.microsoft.com/office/powerpoint/2010/main" val="3709098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9F4F-1F91-CD57-434D-B788310F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Run To Cursor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E58CB-F8C7-2D18-0865-8F6760B6A6A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Finally, you can skip all your breakpoints and force your code to run to a certain area with having to remove or disable your breakpoints with the new “Force Run To Cursor” debugging feature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34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16AC-D87B-2164-8CF0-365B972C0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6269D-0986-F482-D2D3-DCD1180F004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New type of breakpoint called Dependent Breakpoints allows you to configure a breakpoint to be enabled only if another breakpoint is hit</a:t>
            </a:r>
          </a:p>
          <a:p>
            <a:r>
              <a:rPr lang="en-US" dirty="0"/>
              <a:t>New context menu from the Breakpoint Gutter to create advanced breakpoints</a:t>
            </a:r>
          </a:p>
          <a:p>
            <a:r>
              <a:rPr lang="en-US" dirty="0"/>
              <a:t>New Temporary Breakpoint allows you to create a breakpoint that only triggers once</a:t>
            </a:r>
          </a:p>
          <a:p>
            <a:r>
              <a:rPr lang="en-US" dirty="0"/>
              <a:t>Now drag and drop breakpoints</a:t>
            </a:r>
          </a:p>
        </p:txBody>
      </p:sp>
    </p:spTree>
    <p:extLst>
      <p:ext uri="{BB962C8B-B14F-4D97-AF65-F5344CB8AC3E}">
        <p14:creationId xmlns:p14="http://schemas.microsoft.com/office/powerpoint/2010/main" val="3020935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5175-3B56-582E-DD81-35D4087D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Attach to Process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3434-9976-ECE6-5C44-A5A99DA441C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Added a new “Auto-refresh” checkbox to the Attach to Process dialog</a:t>
            </a:r>
          </a:p>
          <a:p>
            <a:r>
              <a:rPr lang="en-US" dirty="0"/>
              <a:t>Added command-line and </a:t>
            </a:r>
            <a:r>
              <a:rPr lang="en-US" dirty="0" err="1"/>
              <a:t>AppPool</a:t>
            </a:r>
            <a:r>
              <a:rPr lang="en-US" dirty="0"/>
              <a:t> details to the Attach to Process dialog</a:t>
            </a:r>
          </a:p>
          <a:p>
            <a:r>
              <a:rPr lang="en-US" dirty="0"/>
              <a:t>Added Azure App Service support!</a:t>
            </a:r>
          </a:p>
        </p:txBody>
      </p:sp>
    </p:spTree>
    <p:extLst>
      <p:ext uri="{BB962C8B-B14F-4D97-AF65-F5344CB8AC3E}">
        <p14:creationId xmlns:p14="http://schemas.microsoft.com/office/powerpoint/2010/main" val="2738696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3683-A24C-3ECD-26D6-6F9967A7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 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85228-D442-671C-4B8F-862DFBE6E4B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New context menu option in the Solution Explorer to synchronize your namespaces in your project to match your folder structure</a:t>
            </a:r>
          </a:p>
        </p:txBody>
      </p:sp>
    </p:spTree>
    <p:extLst>
      <p:ext uri="{BB962C8B-B14F-4D97-AF65-F5344CB8AC3E}">
        <p14:creationId xmlns:p14="http://schemas.microsoft.com/office/powerpoint/2010/main" val="1513961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DD98-85FB-D66E-C083-DEE544E8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Unused 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95DFA-C019-1653-474B-DDBC5A5B26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New context menu option in the Solution Explorer to remove all the used namespaces from your code in your project</a:t>
            </a:r>
          </a:p>
        </p:txBody>
      </p:sp>
    </p:spTree>
    <p:extLst>
      <p:ext uri="{BB962C8B-B14F-4D97-AF65-F5344CB8AC3E}">
        <p14:creationId xmlns:p14="http://schemas.microsoft.com/office/powerpoint/2010/main" val="219973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527C-A3EC-4D22-8DB0-E52C158C7C5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latin typeface="+mn-lt"/>
                <a:cs typeface="Segoe UI" panose="020B0502040204020203" pitchFamily="34" charset="0"/>
              </a:rPr>
              <a:t>About Me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7F1E5D-01B2-44B0-9B08-8ABE617D34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Brian Jablonsky</a:t>
            </a:r>
          </a:p>
          <a:p>
            <a:r>
              <a:rPr lang="en-US" dirty="0"/>
              <a:t>10+ years of professional experience</a:t>
            </a:r>
          </a:p>
          <a:p>
            <a:r>
              <a:rPr lang="en-US" dirty="0"/>
              <a:t>.NET Developer</a:t>
            </a:r>
          </a:p>
          <a:p>
            <a:r>
              <a:rPr lang="en-US" dirty="0"/>
              <a:t>Former Microsoft MVP</a:t>
            </a:r>
          </a:p>
          <a:p>
            <a:r>
              <a:rPr lang="en-US" dirty="0"/>
              <a:t>Currently </a:t>
            </a:r>
            <a:r>
              <a:rPr lang="en-US" dirty="0">
                <a:hlinkClick r:id="rId3"/>
              </a:rPr>
              <a:t>@Microsoft</a:t>
            </a:r>
            <a:endParaRPr lang="en-US" dirty="0"/>
          </a:p>
          <a:p>
            <a:r>
              <a:rPr lang="en-US" dirty="0"/>
              <a:t>Co-organizer of NYC .NET Dev User Group</a:t>
            </a:r>
          </a:p>
          <a:p>
            <a:r>
              <a:rPr lang="en-US" dirty="0">
                <a:hlinkClick r:id="rId4"/>
              </a:rPr>
              <a:t>@brian_jablonsky</a:t>
            </a:r>
            <a:endParaRPr lang="en-US" dirty="0"/>
          </a:p>
          <a:p>
            <a:r>
              <a:rPr lang="en-US" dirty="0">
                <a:hlinkClick r:id="rId5"/>
              </a:rPr>
              <a:t>https://github.com/bjablonsky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BA6D9-7F22-4828-BFED-035BA2BAF1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8989" y="1417366"/>
            <a:ext cx="2571750" cy="2571750"/>
          </a:xfrm>
          <a:prstGeom prst="ellipse">
            <a:avLst/>
          </a:prstGeom>
          <a:ln w="38100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6294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DA29-404D-1961-5E21-4C9FED63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EditorConfig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16712-821B-D170-748A-1B23E0B9936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 configuration file that you can add to your codebase to enforce consistent coding styles for everyone</a:t>
            </a:r>
          </a:p>
          <a:p>
            <a:r>
              <a:rPr lang="en-US" dirty="0"/>
              <a:t>Tons of updates for the UI configuration window in VS 2022</a:t>
            </a:r>
          </a:p>
          <a:p>
            <a:r>
              <a:rPr lang="en-US" dirty="0"/>
              <a:t>Finally, you can force your colleague that loves spaces to use tabs!</a:t>
            </a:r>
          </a:p>
        </p:txBody>
      </p:sp>
    </p:spTree>
    <p:extLst>
      <p:ext uri="{BB962C8B-B14F-4D97-AF65-F5344CB8AC3E}">
        <p14:creationId xmlns:p14="http://schemas.microsoft.com/office/powerpoint/2010/main" val="659390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3846-B0EB-16D2-8100-6A32F506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Improved Testing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0B2F-EC6C-0AC1-CBB4-0E7B1C14604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Quickly switch from the editor to the test in the Test Explorer with the new Show in Test Explorer</a:t>
            </a:r>
          </a:p>
          <a:p>
            <a:r>
              <a:rPr lang="en-US" dirty="0"/>
              <a:t>Test Explorer now supports the output of </a:t>
            </a:r>
            <a:r>
              <a:rPr lang="en-US" dirty="0" err="1"/>
              <a:t>Console.WriteLine</a:t>
            </a:r>
            <a:r>
              <a:rPr lang="en-US" dirty="0"/>
              <a:t>() in the test detail pane</a:t>
            </a:r>
          </a:p>
          <a:p>
            <a:r>
              <a:rPr lang="en-US" dirty="0"/>
              <a:t>Remote testing with Linux containers, WSL, and over SSH connections</a:t>
            </a:r>
          </a:p>
          <a:p>
            <a:r>
              <a:rPr lang="en-US" dirty="0"/>
              <a:t>Test your web app’s UI with Playwright whether you’re writing C#, JavaScript, Python, or Java</a:t>
            </a:r>
          </a:p>
        </p:txBody>
      </p:sp>
    </p:spTree>
    <p:extLst>
      <p:ext uri="{BB962C8B-B14F-4D97-AF65-F5344CB8AC3E}">
        <p14:creationId xmlns:p14="http://schemas.microsoft.com/office/powerpoint/2010/main" val="637312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77DF-10A0-E50A-679B-B4B62117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B296-8414-5DB2-8012-81EE54C043B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(preview)</a:t>
            </a:r>
          </a:p>
          <a:p>
            <a:r>
              <a:rPr lang="en-US" dirty="0"/>
              <a:t>Available in VS 2022 Enterprise</a:t>
            </a:r>
          </a:p>
          <a:p>
            <a:r>
              <a:rPr lang="en-US" dirty="0"/>
              <a:t>As your coding, Live Unit Testing runs your tests against the code changes your making in the background</a:t>
            </a:r>
          </a:p>
          <a:p>
            <a:r>
              <a:rPr lang="en-US" dirty="0"/>
              <a:t>Live Unit Testing provides immediate visual feedback if a certain line of code causes your unit tests to pass or fail</a:t>
            </a:r>
          </a:p>
          <a:p>
            <a:r>
              <a:rPr lang="en-US" dirty="0"/>
              <a:t>Write better and faster code with less bugs</a:t>
            </a:r>
          </a:p>
        </p:txBody>
      </p:sp>
    </p:spTree>
    <p:extLst>
      <p:ext uri="{BB962C8B-B14F-4D97-AF65-F5344CB8AC3E}">
        <p14:creationId xmlns:p14="http://schemas.microsoft.com/office/powerpoint/2010/main" val="3905710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B3F6-DBB2-8FD6-2A2E-732BF5C7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Live Share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6A94-47F7-6A53-E604-E223602083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new to VS 2022 but one of the best features ever introduced in Visual Studio</a:t>
            </a:r>
          </a:p>
          <a:p>
            <a:r>
              <a:rPr lang="en-US" dirty="0"/>
              <a:t>Added text chat in Visual Studio 2022</a:t>
            </a:r>
          </a:p>
          <a:p>
            <a:r>
              <a:rPr lang="en-US" dirty="0"/>
              <a:t>Debug someone else’s code remotely from your own development setup</a:t>
            </a:r>
          </a:p>
          <a:p>
            <a:r>
              <a:rPr lang="en-US" dirty="0"/>
              <a:t>Supports VS Code and Visual Studio</a:t>
            </a:r>
          </a:p>
          <a:p>
            <a:r>
              <a:rPr lang="en-US" dirty="0"/>
              <a:t>Has built-in voice calling</a:t>
            </a:r>
          </a:p>
          <a:p>
            <a:r>
              <a:rPr lang="en-US" dirty="0"/>
              <a:t>Invite multiple people to a Live Share session</a:t>
            </a:r>
          </a:p>
        </p:txBody>
      </p:sp>
    </p:spTree>
    <p:extLst>
      <p:ext uri="{BB962C8B-B14F-4D97-AF65-F5344CB8AC3E}">
        <p14:creationId xmlns:p14="http://schemas.microsoft.com/office/powerpoint/2010/main" val="653428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E912072-E523-72C3-7D80-2BEADC0DB55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1999" cy="68579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0AEB0-A32D-38A4-7153-56D5456A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006475"/>
          </a:xfrm>
        </p:spPr>
        <p:txBody>
          <a:bodyPr/>
          <a:lstStyle/>
          <a:p>
            <a:pPr algn="ctr"/>
            <a:r>
              <a:rPr lang="en-US" dirty="0"/>
              <a:t>Thanks To Our Sponsors!</a:t>
            </a:r>
          </a:p>
        </p:txBody>
      </p:sp>
    </p:spTree>
    <p:extLst>
      <p:ext uri="{BB962C8B-B14F-4D97-AF65-F5344CB8AC3E}">
        <p14:creationId xmlns:p14="http://schemas.microsoft.com/office/powerpoint/2010/main" val="3742685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CECFB0-4208-119B-BC6A-87E3622D0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92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Additional Information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DC314-B5D9-4C85-B395-6DC1A5752C7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to slides</a:t>
            </a:r>
          </a:p>
          <a:p>
            <a:pPr lvl="1"/>
            <a:r>
              <a:rPr lang="en-US" dirty="0">
                <a:hlinkClick r:id="rId3"/>
              </a:rPr>
              <a:t>https://github.com/bjablonsky/VS2022ProductivityTipsAndTricks-devup2022</a:t>
            </a:r>
            <a:endParaRPr lang="en-US" dirty="0"/>
          </a:p>
          <a:p>
            <a:r>
              <a:rPr lang="en-US" dirty="0"/>
              <a:t>Visual Studio Blog</a:t>
            </a:r>
          </a:p>
          <a:p>
            <a:pPr lvl="1"/>
            <a:r>
              <a:rPr lang="en-US" dirty="0">
                <a:hlinkClick r:id="rId4"/>
              </a:rPr>
              <a:t>https://devblogs.microsoft.com/visualstudio/</a:t>
            </a:r>
            <a:endParaRPr lang="en-US" dirty="0"/>
          </a:p>
          <a:p>
            <a:r>
              <a:rPr lang="en-US" dirty="0"/>
              <a:t>Survey</a:t>
            </a:r>
          </a:p>
          <a:p>
            <a:pPr lvl="1"/>
            <a:r>
              <a:rPr lang="en-US" dirty="0">
                <a:hlinkClick r:id="rId5"/>
              </a:rPr>
              <a:t>https://forms.office.com/r/KnTKdX1PNC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5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CFD6DF-B110-4C40-ABAC-50A4B88543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Improved Performance</a:t>
            </a:r>
          </a:p>
          <a:p>
            <a:r>
              <a:rPr lang="en-US" dirty="0"/>
              <a:t>Hot Reload</a:t>
            </a:r>
          </a:p>
          <a:p>
            <a:r>
              <a:rPr lang="en-US" dirty="0"/>
              <a:t>Updated Languages and Frameworks</a:t>
            </a:r>
          </a:p>
          <a:p>
            <a:r>
              <a:rPr lang="en-US" dirty="0"/>
              <a:t>Improved Git Tooling</a:t>
            </a:r>
          </a:p>
          <a:p>
            <a:r>
              <a:rPr lang="en-US" dirty="0"/>
              <a:t>Faster Developer Inner Loop</a:t>
            </a:r>
          </a:p>
          <a:p>
            <a:r>
              <a:rPr lang="en-US" dirty="0"/>
              <a:t>Better Debugging and Testing</a:t>
            </a:r>
          </a:p>
          <a:p>
            <a:r>
              <a:rPr lang="en-US" dirty="0"/>
              <a:t>VS Live Share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1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Improved Performance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VS 2022 is now 64-bit! </a:t>
            </a:r>
          </a:p>
          <a:p>
            <a:r>
              <a:rPr lang="en-US" dirty="0"/>
              <a:t>Load large projects faster</a:t>
            </a:r>
          </a:p>
          <a:p>
            <a:pPr lvl="1"/>
            <a:r>
              <a:rPr lang="en-US" dirty="0"/>
              <a:t>VS2019: ~40 seconds</a:t>
            </a:r>
          </a:p>
          <a:p>
            <a:pPr lvl="1"/>
            <a:r>
              <a:rPr lang="en-US" dirty="0"/>
              <a:t>VS2022: ~15 seconds</a:t>
            </a:r>
          </a:p>
          <a:p>
            <a:r>
              <a:rPr lang="en-US" dirty="0"/>
              <a:t>Find in files is now over 3x faster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5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Hot Reload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While debugging, edit your code without having to restart the debugger!!!!!!!</a:t>
            </a:r>
          </a:p>
          <a:p>
            <a:r>
              <a:rPr lang="en-US" dirty="0"/>
              <a:t>Basic hot reload works with VS 2022 and most .NET workloads (.NET Framework, .NET Core, .NET 5+), most app types (console, WPF, WinForms, UWP, ASP.NET), and most languages (C++, VS, C#)</a:t>
            </a:r>
          </a:p>
          <a:p>
            <a:r>
              <a:rPr lang="en-US" dirty="0"/>
              <a:t>Works best with Visual Studio 2022 and .NET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76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F53D0-EA15-0C4A-5039-530D8F6C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Reload</a:t>
            </a:r>
          </a:p>
        </p:txBody>
      </p:sp>
      <p:pic>
        <p:nvPicPr>
          <p:cNvPr id="6" name="Content Placeholder 5" descr="A person with his hand on his face&#10;&#10;Description automatically generated with low confidence">
            <a:extLst>
              <a:ext uri="{FF2B5EF4-FFF2-40B4-BE49-F238E27FC236}">
                <a16:creationId xmlns:a16="http://schemas.microsoft.com/office/drawing/2014/main" id="{58ADA5B8-AB62-98B7-F7C2-9A3AB428E84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4700" y="2282544"/>
            <a:ext cx="5562600" cy="368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85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C808-717E-7CE0-78B7-A1E37B96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Updated Languages/Frameworks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AD97-08BD-8208-1E66-F759B32F973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 6</a:t>
            </a:r>
          </a:p>
          <a:p>
            <a:pPr lvl="1"/>
            <a:r>
              <a:rPr lang="en-US" dirty="0"/>
              <a:t>LTS (3 years updates)</a:t>
            </a:r>
          </a:p>
          <a:p>
            <a:pPr lvl="1"/>
            <a:r>
              <a:rPr lang="en-US" dirty="0"/>
              <a:t>Unified .NET Platform</a:t>
            </a:r>
          </a:p>
          <a:p>
            <a:pPr lvl="1"/>
            <a:r>
              <a:rPr lang="en-US" dirty="0"/>
              <a:t>Massive performance improvements over .NET 5</a:t>
            </a:r>
          </a:p>
          <a:p>
            <a:pPr lvl="1"/>
            <a:r>
              <a:rPr lang="en-US" dirty="0"/>
              <a:t>C# 10/F# 6</a:t>
            </a:r>
          </a:p>
          <a:p>
            <a:pPr lvl="1"/>
            <a:r>
              <a:rPr lang="en-US" dirty="0"/>
              <a:t>New minimal APIs</a:t>
            </a:r>
          </a:p>
          <a:p>
            <a:pPr lvl="1"/>
            <a:r>
              <a:rPr lang="en-US" dirty="0"/>
              <a:t>Top level statements</a:t>
            </a:r>
          </a:p>
          <a:p>
            <a:pPr lvl="1"/>
            <a:r>
              <a:rPr lang="en-US" dirty="0"/>
              <a:t>Improved </a:t>
            </a:r>
            <a:r>
              <a:rPr lang="en-US" dirty="0" err="1"/>
              <a:t>Blazor</a:t>
            </a:r>
            <a:r>
              <a:rPr lang="en-US" dirty="0"/>
              <a:t> functionality (AOT compilation, render components from JS)</a:t>
            </a:r>
          </a:p>
          <a:p>
            <a:pPr lvl="1"/>
            <a:r>
              <a:rPr lang="en-US" dirty="0"/>
              <a:t>HTTP/3</a:t>
            </a:r>
          </a:p>
          <a:p>
            <a:pPr lvl="1"/>
            <a:r>
              <a:rPr lang="en-US" dirty="0"/>
              <a:t>Single File Apps</a:t>
            </a:r>
          </a:p>
        </p:txBody>
      </p:sp>
    </p:spTree>
    <p:extLst>
      <p:ext uri="{BB962C8B-B14F-4D97-AF65-F5344CB8AC3E}">
        <p14:creationId xmlns:p14="http://schemas.microsoft.com/office/powerpoint/2010/main" val="67773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C808-717E-7CE0-78B7-A1E37B96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Updated Languages/Frameworks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AD97-08BD-8208-1E66-F759B32F973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 MAUI</a:t>
            </a:r>
          </a:p>
          <a:p>
            <a:pPr lvl="1"/>
            <a:r>
              <a:rPr lang="en-US" dirty="0"/>
              <a:t>Build native apps for Android, iOS, macOS, and Windows from a single codebase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Blazor</a:t>
            </a:r>
            <a:r>
              <a:rPr lang="en-US" dirty="0"/>
              <a:t> hybrid to write you app across web, mobile, and desktop devices</a:t>
            </a:r>
          </a:p>
          <a:p>
            <a:r>
              <a:rPr lang="en-US" dirty="0"/>
              <a:t>Latest C++ build tools and C++20 support</a:t>
            </a:r>
          </a:p>
        </p:txBody>
      </p:sp>
    </p:spTree>
    <p:extLst>
      <p:ext uri="{BB962C8B-B14F-4D97-AF65-F5344CB8AC3E}">
        <p14:creationId xmlns:p14="http://schemas.microsoft.com/office/powerpoint/2010/main" val="3998520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167E-5AB6-6060-67E9-2160EF96F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Multi-repo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B4C94-6F8D-11E2-82C1-F03EA9EEBA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Visual Studio now allows you to work on a solution that has projects hosted across multiple repos</a:t>
            </a:r>
          </a:p>
          <a:p>
            <a:r>
              <a:rPr lang="en-US" dirty="0"/>
              <a:t>No more launching different VS instances to commit your changes</a:t>
            </a:r>
          </a:p>
          <a:p>
            <a:r>
              <a:rPr lang="en-US" dirty="0"/>
              <a:t>Commit your changes across all the repos with a single click </a:t>
            </a:r>
          </a:p>
          <a:p>
            <a:r>
              <a:rPr lang="en-US" dirty="0"/>
              <a:t>Manage your branches of different repos all from 1 instance of VS 2022 – amend, stash, branch switching, push, pull, and sync</a:t>
            </a:r>
          </a:p>
        </p:txBody>
      </p:sp>
    </p:spTree>
    <p:extLst>
      <p:ext uri="{BB962C8B-B14F-4D97-AF65-F5344CB8AC3E}">
        <p14:creationId xmlns:p14="http://schemas.microsoft.com/office/powerpoint/2010/main" val="26819626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ctr"/>
      <a:lstStyle>
        <a:defPPr algn="l">
          <a:defRPr sz="4400" b="1" dirty="0" smtClean="0"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F0ED03E-47FC-4860-B2C9-DA5C377EAA2D}" vid="{600A14AD-66E6-4CC8-A6FA-E99B17BED4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Graphics Sampler</Template>
  <TotalTime>7415</TotalTime>
  <Words>1027</Words>
  <Application>Microsoft Office PowerPoint</Application>
  <PresentationFormat>Widescreen</PresentationFormat>
  <Paragraphs>130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Segoe UI</vt:lpstr>
      <vt:lpstr>Simple</vt:lpstr>
      <vt:lpstr>Visual Studio 2022 Productivity Tips and Tricks</vt:lpstr>
      <vt:lpstr>About Me</vt:lpstr>
      <vt:lpstr>Overview</vt:lpstr>
      <vt:lpstr>Improved Performance</vt:lpstr>
      <vt:lpstr>Hot Reload</vt:lpstr>
      <vt:lpstr>Hot Reload</vt:lpstr>
      <vt:lpstr>Updated Languages/Frameworks</vt:lpstr>
      <vt:lpstr>Updated Languages/Frameworks</vt:lpstr>
      <vt:lpstr>Multi-repo Branching</vt:lpstr>
      <vt:lpstr>Git Line Staging</vt:lpstr>
      <vt:lpstr>Microsoft Dev Box</vt:lpstr>
      <vt:lpstr>Edge Developer Tools for VS</vt:lpstr>
      <vt:lpstr>IntelliCode</vt:lpstr>
      <vt:lpstr>Web Forms Live Preview</vt:lpstr>
      <vt:lpstr>Force Run To Cursor</vt:lpstr>
      <vt:lpstr>Breakpoints</vt:lpstr>
      <vt:lpstr>Attach to Process Improvements</vt:lpstr>
      <vt:lpstr>Sync Namespaces</vt:lpstr>
      <vt:lpstr>Remove Unused Namespaces</vt:lpstr>
      <vt:lpstr>EditorConfig</vt:lpstr>
      <vt:lpstr>Improved Testing Tools</vt:lpstr>
      <vt:lpstr>Live Unit Testing</vt:lpstr>
      <vt:lpstr>VS Live Share</vt:lpstr>
      <vt:lpstr>Thanks To Our Sponsors!</vt:lpstr>
      <vt:lpstr>PowerPoint Presentation</vt:lpstr>
      <vt:lpstr>Additional Information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Jablonsky</dc:creator>
  <cp:keywords/>
  <dc:description/>
  <cp:lastModifiedBy>Brian Jablonsky</cp:lastModifiedBy>
  <cp:revision>214</cp:revision>
  <dcterms:created xsi:type="dcterms:W3CDTF">2018-04-19T08:38:52Z</dcterms:created>
  <dcterms:modified xsi:type="dcterms:W3CDTF">2022-06-08T12:58:29Z</dcterms:modified>
  <cp:category/>
</cp:coreProperties>
</file>