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C4469E-B45F-4DC2-BD75-9FC513BDF6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977E1-1BC8-4793-9B87-4E4A7B2A08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EFA5-9C73-4A45-B748-6896627397F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C69BE47-FDF3-49FF-8E80-BAFA1D4469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6F6683-0255-4B23-B879-AA9C9E84E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75552-6F13-48D4-A3B2-97DC9B9DFA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D4511-A7B7-47CF-BB1E-C29E8652A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B519-3221-4B7C-9D74-414596B7F5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5D0-67DB-4BD2-AFE6-BE3F5F734EFE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7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0913-8DA9-44F4-ABCF-5B95599C6F08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C501-678D-4378-BC8E-034BEAE5C828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3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7819-74CF-4B3C-A777-84FE6E5A77B2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9D7E-3297-40B4-9241-81BE6ABBDDCB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2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74E3-3284-47A9-B9B1-EA3CB6EFA4B6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FA10-4B26-4197-82E6-63198127D0C7}" type="datetime1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FE20-C21F-4FF9-B759-15B45C51369B}" type="datetime1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68F8-32A8-4648-AB6F-ED43A3CFF645}" type="datetime1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399F0A-77AD-4006-9FCB-A8E06BA8C06D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0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F84-7660-4B7E-801E-A10A70F9716E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6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054865-5BC0-45C6-BEF0-0DB0D4194D0F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6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8.png"/><Relationship Id="rId2" Type="http://schemas.openxmlformats.org/officeDocument/2006/relationships/image" Target="../media/image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8.png"/><Relationship Id="rId19" Type="http://schemas.openxmlformats.org/officeDocument/2006/relationships/image" Target="../media/image26.png"/><Relationship Id="rId14" Type="http://schemas.openxmlformats.org/officeDocument/2006/relationships/image" Target="../media/image17.png"/><Relationship Id="rId4" Type="http://schemas.openxmlformats.org/officeDocument/2006/relationships/image" Target="../media/image7.png"/><Relationship Id="rId2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5188F-0D38-4E9F-889C-C5FC4FEAC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/>
              <a:t>Exploring Quadrature Rules in Direct Collocation Methods</a:t>
            </a: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D4A04-53CF-482C-AFAA-68CBF07A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Brian Jackson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EBE2-15EE-4685-B527-73B3E509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F1B2F-AD0E-40D1-92AE-4657A31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Project Topic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F6F5-A25C-4BDE-844F-E2BFFCB3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Gain a deeper understanding of direct collocation methods by implementing both trapezoidal and Hermite-Simpson quadrature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D16A8-22FC-43DA-8EEB-09C14498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7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7F6C84-8F2D-40DE-80E7-DAF4E473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1" y="4568576"/>
            <a:ext cx="6086475" cy="1666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17D41-504F-456C-A701-9F5B2D1E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State-of-the-Art: </a:t>
            </a:r>
            <a:r>
              <a:rPr lang="en-US" dirty="0" err="1"/>
              <a:t>Pseudospectral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38C2-C2EB-4E1E-8CEE-890B71C3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Use high-order splines for the approximation</a:t>
            </a:r>
          </a:p>
          <a:p>
            <a:pPr lvl="1"/>
            <a:r>
              <a:rPr lang="en-US" dirty="0"/>
              <a:t>Orthogonal Polynomials</a:t>
            </a:r>
          </a:p>
          <a:p>
            <a:pPr lvl="2"/>
            <a:r>
              <a:rPr lang="en-US" dirty="0"/>
              <a:t>Chebyshev – easy to compute</a:t>
            </a:r>
          </a:p>
          <a:p>
            <a:pPr lvl="2"/>
            <a:r>
              <a:rPr lang="en-US" dirty="0"/>
              <a:t>Legendre – computed numerically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Grid Selection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A8C1F-B681-43CF-AACE-4E505E75063A}"/>
                  </a:ext>
                </a:extLst>
              </p:cNvPr>
              <p:cNvSpPr txBox="1"/>
              <p:nvPr/>
            </p:nvSpPr>
            <p:spPr>
              <a:xfrm>
                <a:off x="1396365" y="3076574"/>
                <a:ext cx="4410075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−1≤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A8C1F-B681-43CF-AACE-4E505E75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365" y="3076574"/>
                <a:ext cx="4410075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75DCD-1452-41B8-88DF-B7089ADFA7B3}"/>
                  </a:ext>
                </a:extLst>
              </p:cNvPr>
              <p:cNvSpPr txBox="1"/>
              <p:nvPr/>
            </p:nvSpPr>
            <p:spPr>
              <a:xfrm>
                <a:off x="6105525" y="2485002"/>
                <a:ext cx="6086475" cy="2253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latin typeface="Cambria Math" panose="02040503050406030204" pitchFamily="18" charset="0"/>
                  </a:rPr>
                  <a:t>PS Optimal Control Formulation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𝕌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inimize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Subject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</m: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 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=0,1,…,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/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75DCD-1452-41B8-88DF-B7089ADFA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25" y="2485002"/>
                <a:ext cx="6086475" cy="2253437"/>
              </a:xfrm>
              <a:prstGeom prst="rect">
                <a:avLst/>
              </a:prstGeom>
              <a:blipFill>
                <a:blip r:embed="rId3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13CD9EB-F6BE-4D04-ACD9-C2AF37562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0851" y="4982992"/>
            <a:ext cx="5391149" cy="120449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2517F7-9443-4CA5-842C-F73C0797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FCEE8781-753F-44CB-BBFC-E27737D4ADEA}"/>
              </a:ext>
            </a:extLst>
          </p:cNvPr>
          <p:cNvSpPr/>
          <p:nvPr/>
        </p:nvSpPr>
        <p:spPr>
          <a:xfrm>
            <a:off x="7350042" y="2545323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4BAF0-346D-443C-9DD6-21D7E62A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33EC-15CC-4F39-94FE-BCF42EF4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4441"/>
          </a:xfrm>
        </p:spPr>
        <p:txBody>
          <a:bodyPr/>
          <a:lstStyle/>
          <a:p>
            <a:r>
              <a:rPr lang="en-US" dirty="0"/>
              <a:t>Step 1: Discretize Time (Uniform Grid)</a:t>
            </a:r>
          </a:p>
          <a:p>
            <a:r>
              <a:rPr lang="en-US" dirty="0"/>
              <a:t>Step 2: Augment the state</a:t>
            </a:r>
          </a:p>
          <a:p>
            <a:r>
              <a:rPr lang="en-US" dirty="0"/>
              <a:t>Step 3: Calculate the Constraints at each point</a:t>
            </a:r>
          </a:p>
          <a:p>
            <a:r>
              <a:rPr lang="en-US" dirty="0"/>
              <a:t>Step 4: Formulate the NLP</a:t>
            </a:r>
          </a:p>
          <a:p>
            <a:r>
              <a:rPr lang="en-US" dirty="0"/>
              <a:t>Step 5: Interpolate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5364FF-3A1C-48D6-A0BC-905792A6F8E2}"/>
              </a:ext>
            </a:extLst>
          </p:cNvPr>
          <p:cNvSpPr/>
          <p:nvPr/>
        </p:nvSpPr>
        <p:spPr>
          <a:xfrm>
            <a:off x="6647935" y="3366617"/>
            <a:ext cx="4341341" cy="1521595"/>
          </a:xfrm>
          <a:custGeom>
            <a:avLst/>
            <a:gdLst>
              <a:gd name="connsiteX0" fmla="*/ 0 w 4341341"/>
              <a:gd name="connsiteY0" fmla="*/ 1518421 h 1521595"/>
              <a:gd name="connsiteX1" fmla="*/ 642551 w 4341341"/>
              <a:gd name="connsiteY1" fmla="*/ 1370140 h 1521595"/>
              <a:gd name="connsiteX2" fmla="*/ 1285103 w 4341341"/>
              <a:gd name="connsiteY2" fmla="*/ 538118 h 1521595"/>
              <a:gd name="connsiteX3" fmla="*/ 1960606 w 4341341"/>
              <a:gd name="connsiteY3" fmla="*/ 809967 h 1521595"/>
              <a:gd name="connsiteX4" fmla="*/ 2430162 w 4341341"/>
              <a:gd name="connsiteY4" fmla="*/ 2659 h 1521595"/>
              <a:gd name="connsiteX5" fmla="*/ 3105665 w 4341341"/>
              <a:gd name="connsiteY5" fmla="*/ 1131242 h 1521595"/>
              <a:gd name="connsiteX6" fmla="*/ 4341341 w 4341341"/>
              <a:gd name="connsiteY6" fmla="*/ 1403091 h 152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1341" h="1521595">
                <a:moveTo>
                  <a:pt x="0" y="1518421"/>
                </a:moveTo>
                <a:cubicBezTo>
                  <a:pt x="214183" y="1525972"/>
                  <a:pt x="428367" y="1533524"/>
                  <a:pt x="642551" y="1370140"/>
                </a:cubicBezTo>
                <a:cubicBezTo>
                  <a:pt x="856735" y="1206756"/>
                  <a:pt x="1065427" y="631480"/>
                  <a:pt x="1285103" y="538118"/>
                </a:cubicBezTo>
                <a:cubicBezTo>
                  <a:pt x="1504779" y="444756"/>
                  <a:pt x="1769763" y="899210"/>
                  <a:pt x="1960606" y="809967"/>
                </a:cubicBezTo>
                <a:cubicBezTo>
                  <a:pt x="2151449" y="720724"/>
                  <a:pt x="2239319" y="-50887"/>
                  <a:pt x="2430162" y="2659"/>
                </a:cubicBezTo>
                <a:cubicBezTo>
                  <a:pt x="2621005" y="56205"/>
                  <a:pt x="2787135" y="897837"/>
                  <a:pt x="3105665" y="1131242"/>
                </a:cubicBezTo>
                <a:cubicBezTo>
                  <a:pt x="3424195" y="1364647"/>
                  <a:pt x="3882768" y="1383869"/>
                  <a:pt x="4341341" y="14030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55F601-93B8-493A-B149-7B4AE43B0578}"/>
              </a:ext>
            </a:extLst>
          </p:cNvPr>
          <p:cNvGrpSpPr/>
          <p:nvPr/>
        </p:nvGrpSpPr>
        <p:grpSpPr>
          <a:xfrm>
            <a:off x="6623221" y="3510783"/>
            <a:ext cx="4366055" cy="1402142"/>
            <a:chOff x="6623221" y="3510783"/>
            <a:chExt cx="4366055" cy="14021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6B53CF-2489-422F-BB21-ABA37CD2333F}"/>
                </a:ext>
              </a:extLst>
            </p:cNvPr>
            <p:cNvSpPr/>
            <p:nvPr/>
          </p:nvSpPr>
          <p:spPr>
            <a:xfrm>
              <a:off x="6623221" y="4863498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0FB6CA-83AA-414F-A933-4A080AFA9DE6}"/>
                </a:ext>
              </a:extLst>
            </p:cNvPr>
            <p:cNvSpPr/>
            <p:nvPr/>
          </p:nvSpPr>
          <p:spPr>
            <a:xfrm>
              <a:off x="7054884" y="4809952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D95BD28-21BA-4659-906F-A4B484550433}"/>
                </a:ext>
              </a:extLst>
            </p:cNvPr>
            <p:cNvSpPr/>
            <p:nvPr/>
          </p:nvSpPr>
          <p:spPr>
            <a:xfrm>
              <a:off x="7486547" y="4412500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F7DBD1-A176-4CC5-84AC-B4AB7B5AEA54}"/>
                </a:ext>
              </a:extLst>
            </p:cNvPr>
            <p:cNvSpPr/>
            <p:nvPr/>
          </p:nvSpPr>
          <p:spPr>
            <a:xfrm>
              <a:off x="7918210" y="3880279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165340-EA34-4E0A-A1AE-7DD1EC484642}"/>
                </a:ext>
              </a:extLst>
            </p:cNvPr>
            <p:cNvSpPr/>
            <p:nvPr/>
          </p:nvSpPr>
          <p:spPr>
            <a:xfrm>
              <a:off x="8349873" y="4094462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51421C-F603-42DC-80CF-458146827E18}"/>
                </a:ext>
              </a:extLst>
            </p:cNvPr>
            <p:cNvSpPr/>
            <p:nvPr/>
          </p:nvSpPr>
          <p:spPr>
            <a:xfrm>
              <a:off x="8781536" y="3762397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7AD44C-E949-43CB-A43F-1DC7193BA739}"/>
                </a:ext>
              </a:extLst>
            </p:cNvPr>
            <p:cNvSpPr/>
            <p:nvPr/>
          </p:nvSpPr>
          <p:spPr>
            <a:xfrm>
              <a:off x="9196723" y="3510783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B6BB45-8EB6-4A32-9643-CF7D1648DD73}"/>
                </a:ext>
              </a:extLst>
            </p:cNvPr>
            <p:cNvSpPr/>
            <p:nvPr/>
          </p:nvSpPr>
          <p:spPr>
            <a:xfrm>
              <a:off x="10076525" y="4621618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3EB001-42BE-4FDF-8FD6-7CAA5C6D806B}"/>
                </a:ext>
              </a:extLst>
            </p:cNvPr>
            <p:cNvSpPr/>
            <p:nvPr/>
          </p:nvSpPr>
          <p:spPr>
            <a:xfrm>
              <a:off x="9644862" y="4399885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953111-B698-4238-96D3-A40F529EE5F5}"/>
                </a:ext>
              </a:extLst>
            </p:cNvPr>
            <p:cNvSpPr/>
            <p:nvPr/>
          </p:nvSpPr>
          <p:spPr>
            <a:xfrm>
              <a:off x="10508188" y="4699876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C9774C-F2FD-4ADD-A3B6-27D421D95670}"/>
                </a:ext>
              </a:extLst>
            </p:cNvPr>
            <p:cNvSpPr/>
            <p:nvPr/>
          </p:nvSpPr>
          <p:spPr>
            <a:xfrm>
              <a:off x="10939849" y="4717403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6F2DA3F-95F7-46B4-AD0D-0B1BFC05A7C5}"/>
              </a:ext>
            </a:extLst>
          </p:cNvPr>
          <p:cNvSpPr/>
          <p:nvPr/>
        </p:nvSpPr>
        <p:spPr>
          <a:xfrm>
            <a:off x="6623221" y="4456714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BCF3BA-C850-40A9-8846-9C9A5D8C8148}"/>
              </a:ext>
            </a:extLst>
          </p:cNvPr>
          <p:cNvSpPr/>
          <p:nvPr/>
        </p:nvSpPr>
        <p:spPr>
          <a:xfrm>
            <a:off x="7050764" y="4327033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EF2783-96BD-49C3-924B-6CB2ECF92D14}"/>
              </a:ext>
            </a:extLst>
          </p:cNvPr>
          <p:cNvSpPr/>
          <p:nvPr/>
        </p:nvSpPr>
        <p:spPr>
          <a:xfrm>
            <a:off x="7459979" y="3899780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427989-0952-4C86-8ECC-16D41D259218}"/>
              </a:ext>
            </a:extLst>
          </p:cNvPr>
          <p:cNvSpPr/>
          <p:nvPr/>
        </p:nvSpPr>
        <p:spPr>
          <a:xfrm>
            <a:off x="7914502" y="3402546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7101D1-74CE-473F-93EC-66908D7980E7}"/>
              </a:ext>
            </a:extLst>
          </p:cNvPr>
          <p:cNvSpPr/>
          <p:nvPr/>
        </p:nvSpPr>
        <p:spPr>
          <a:xfrm>
            <a:off x="8346165" y="3619591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D5C583-85C0-4635-A1F2-B24B7C1EE4F2}"/>
              </a:ext>
            </a:extLst>
          </p:cNvPr>
          <p:cNvSpPr/>
          <p:nvPr/>
        </p:nvSpPr>
        <p:spPr>
          <a:xfrm>
            <a:off x="8777828" y="3271336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86C0FE-320A-4139-88DB-4BFEDBA5D653}"/>
              </a:ext>
            </a:extLst>
          </p:cNvPr>
          <p:cNvSpPr/>
          <p:nvPr/>
        </p:nvSpPr>
        <p:spPr>
          <a:xfrm>
            <a:off x="9193015" y="2976134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974647-0BA7-4AC6-9880-B95F636DF620}"/>
              </a:ext>
            </a:extLst>
          </p:cNvPr>
          <p:cNvSpPr/>
          <p:nvPr/>
        </p:nvSpPr>
        <p:spPr>
          <a:xfrm>
            <a:off x="9641154" y="3953478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A1012C-3659-4145-BE1E-C393963B0C8B}"/>
              </a:ext>
            </a:extLst>
          </p:cNvPr>
          <p:cNvSpPr/>
          <p:nvPr/>
        </p:nvSpPr>
        <p:spPr>
          <a:xfrm>
            <a:off x="10072817" y="4162798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9C1CA3-FED6-403F-9F3F-DA302691E0D6}"/>
              </a:ext>
            </a:extLst>
          </p:cNvPr>
          <p:cNvSpPr/>
          <p:nvPr/>
        </p:nvSpPr>
        <p:spPr>
          <a:xfrm>
            <a:off x="10531047" y="4257436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6BC798-8AA4-40C5-A55A-4967E7EDD517}"/>
              </a:ext>
            </a:extLst>
          </p:cNvPr>
          <p:cNvSpPr/>
          <p:nvPr/>
        </p:nvSpPr>
        <p:spPr>
          <a:xfrm>
            <a:off x="10936141" y="4291648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DFBE80-BD5E-41FF-B3B0-CC55EB2A3781}"/>
              </a:ext>
            </a:extLst>
          </p:cNvPr>
          <p:cNvSpPr/>
          <p:nvPr/>
        </p:nvSpPr>
        <p:spPr>
          <a:xfrm>
            <a:off x="10581961" y="51620"/>
            <a:ext cx="86775" cy="362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28EDFB-CD92-4FF4-AAE2-478A09E8D149}"/>
                  </a:ext>
                </a:extLst>
              </p:cNvPr>
              <p:cNvSpPr txBox="1"/>
              <p:nvPr/>
            </p:nvSpPr>
            <p:spPr>
              <a:xfrm>
                <a:off x="6187440" y="4267197"/>
                <a:ext cx="357809" cy="401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28EDFB-CD92-4FF4-AAE2-478A09E8D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4267197"/>
                <a:ext cx="357809" cy="401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DDC9F1-0FC8-4474-BF19-EE507075BDCB}"/>
                  </a:ext>
                </a:extLst>
              </p:cNvPr>
              <p:cNvSpPr txBox="1"/>
              <p:nvPr/>
            </p:nvSpPr>
            <p:spPr>
              <a:xfrm>
                <a:off x="9257650" y="3031176"/>
                <a:ext cx="357809" cy="401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DDC9F1-0FC8-4474-BF19-EE507075B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650" y="3031176"/>
                <a:ext cx="357809" cy="4010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FB40F7-B1B7-4D76-9619-EA6A29D2D1A7}"/>
                  </a:ext>
                </a:extLst>
              </p:cNvPr>
              <p:cNvSpPr txBox="1"/>
              <p:nvPr/>
            </p:nvSpPr>
            <p:spPr>
              <a:xfrm>
                <a:off x="10947679" y="4091144"/>
                <a:ext cx="357809" cy="401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FB40F7-B1B7-4D76-9619-EA6A29D2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679" y="4091144"/>
                <a:ext cx="357809" cy="401007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4F0785CB-6546-46A9-914F-05ACB082EC1D}"/>
              </a:ext>
            </a:extLst>
          </p:cNvPr>
          <p:cNvGrpSpPr/>
          <p:nvPr/>
        </p:nvGrpSpPr>
        <p:grpSpPr>
          <a:xfrm>
            <a:off x="5510254" y="4940160"/>
            <a:ext cx="5536452" cy="307777"/>
            <a:chOff x="5510254" y="4940160"/>
            <a:chExt cx="5536452" cy="30777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C83CA9-FC3B-4C8A-AB6C-7643DFBA2664}"/>
                </a:ext>
              </a:extLst>
            </p:cNvPr>
            <p:cNvSpPr txBox="1"/>
            <p:nvPr/>
          </p:nvSpPr>
          <p:spPr>
            <a:xfrm>
              <a:off x="6535515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A7D195-89B1-4D86-A389-B98231C0B5A6}"/>
                </a:ext>
              </a:extLst>
            </p:cNvPr>
            <p:cNvSpPr txBox="1"/>
            <p:nvPr/>
          </p:nvSpPr>
          <p:spPr>
            <a:xfrm>
              <a:off x="6969093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52128D-DDEB-4D71-A9A5-1E736EC90C78}"/>
                </a:ext>
              </a:extLst>
            </p:cNvPr>
            <p:cNvSpPr txBox="1"/>
            <p:nvPr/>
          </p:nvSpPr>
          <p:spPr>
            <a:xfrm>
              <a:off x="7402671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AEB00C-A6F8-45DC-815F-42D125D22D05}"/>
                </a:ext>
              </a:extLst>
            </p:cNvPr>
            <p:cNvSpPr txBox="1"/>
            <p:nvPr/>
          </p:nvSpPr>
          <p:spPr>
            <a:xfrm>
              <a:off x="7836249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144EC7-9E21-49EB-B175-3F6F59B789F5}"/>
                </a:ext>
              </a:extLst>
            </p:cNvPr>
            <p:cNvSpPr txBox="1"/>
            <p:nvPr/>
          </p:nvSpPr>
          <p:spPr>
            <a:xfrm>
              <a:off x="8269827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58FC1A-A575-4EFE-8765-4031A7CEC72A}"/>
                </a:ext>
              </a:extLst>
            </p:cNvPr>
            <p:cNvSpPr txBox="1"/>
            <p:nvPr/>
          </p:nvSpPr>
          <p:spPr>
            <a:xfrm>
              <a:off x="8703405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CA2865-35C0-46A4-9F46-5DC629C02E37}"/>
                </a:ext>
              </a:extLst>
            </p:cNvPr>
            <p:cNvSpPr txBox="1"/>
            <p:nvPr/>
          </p:nvSpPr>
          <p:spPr>
            <a:xfrm>
              <a:off x="9136983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8D9D70-678B-4697-B900-997CE48CF9D1}"/>
                </a:ext>
              </a:extLst>
            </p:cNvPr>
            <p:cNvSpPr txBox="1"/>
            <p:nvPr/>
          </p:nvSpPr>
          <p:spPr>
            <a:xfrm>
              <a:off x="9570561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5414BC-08F9-49A7-9BE1-3BD9AD2C8C25}"/>
                </a:ext>
              </a:extLst>
            </p:cNvPr>
            <p:cNvSpPr txBox="1"/>
            <p:nvPr/>
          </p:nvSpPr>
          <p:spPr>
            <a:xfrm>
              <a:off x="10004139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BE73E9-FE24-4FC3-8ECD-ED3DC4246B9E}"/>
                </a:ext>
              </a:extLst>
            </p:cNvPr>
            <p:cNvSpPr txBox="1"/>
            <p:nvPr/>
          </p:nvSpPr>
          <p:spPr>
            <a:xfrm>
              <a:off x="10437717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D36BF30-9BA8-4068-9AF6-EAA666E3CDDB}"/>
                </a:ext>
              </a:extLst>
            </p:cNvPr>
            <p:cNvSpPr txBox="1"/>
            <p:nvPr/>
          </p:nvSpPr>
          <p:spPr>
            <a:xfrm>
              <a:off x="10871294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8336808-EF8F-4A74-9459-4D3679F5FB8B}"/>
                </a:ext>
              </a:extLst>
            </p:cNvPr>
            <p:cNvSpPr txBox="1"/>
            <p:nvPr/>
          </p:nvSpPr>
          <p:spPr>
            <a:xfrm>
              <a:off x="5510254" y="4940160"/>
              <a:ext cx="1025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Trapezoidal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9C2D32D-DD8F-43CE-AD85-93586BD7DFFB}"/>
                  </a:ext>
                </a:extLst>
              </p:cNvPr>
              <p:cNvSpPr txBox="1"/>
              <p:nvPr/>
            </p:nvSpPr>
            <p:spPr>
              <a:xfrm>
                <a:off x="7467938" y="5451928"/>
                <a:ext cx="2091193" cy="87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9C2D32D-DD8F-43CE-AD85-93586BD7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938" y="5451928"/>
                <a:ext cx="2091193" cy="8714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C669D9-CAA6-4755-BDA7-F58607FCF4AC}"/>
                  </a:ext>
                </a:extLst>
              </p:cNvPr>
              <p:cNvSpPr txBox="1"/>
              <p:nvPr/>
            </p:nvSpPr>
            <p:spPr>
              <a:xfrm>
                <a:off x="1104720" y="4550997"/>
                <a:ext cx="320437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C669D9-CAA6-4755-BDA7-F58607FCF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20" y="4550997"/>
                <a:ext cx="3204376" cy="6109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35EB612-21EF-44C7-BF61-EFC9B44DCDAC}"/>
                  </a:ext>
                </a:extLst>
              </p:cNvPr>
              <p:cNvSpPr txBox="1"/>
              <p:nvPr/>
            </p:nvSpPr>
            <p:spPr>
              <a:xfrm>
                <a:off x="1077474" y="5130133"/>
                <a:ext cx="4175762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35EB612-21EF-44C7-BF61-EFC9B44DC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74" y="5130133"/>
                <a:ext cx="4175762" cy="65979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070FD-5156-4DAF-8F80-E3B1098BD1BD}"/>
                  </a:ext>
                </a:extLst>
              </p:cNvPr>
              <p:cNvSpPr txBox="1"/>
              <p:nvPr/>
            </p:nvSpPr>
            <p:spPr>
              <a:xfrm>
                <a:off x="1190445" y="5705201"/>
                <a:ext cx="4175762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070FD-5156-4DAF-8F80-E3B1098BD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445" y="5705201"/>
                <a:ext cx="4175762" cy="65979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BCF2A48-C13E-474C-9550-0047399523AC}"/>
              </a:ext>
            </a:extLst>
          </p:cNvPr>
          <p:cNvGrpSpPr/>
          <p:nvPr/>
        </p:nvGrpSpPr>
        <p:grpSpPr>
          <a:xfrm>
            <a:off x="5049078" y="5193798"/>
            <a:ext cx="6020488" cy="307777"/>
            <a:chOff x="5049078" y="5193798"/>
            <a:chExt cx="6020488" cy="30777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F75749-0D6D-4C22-B436-36E86C914277}"/>
                </a:ext>
              </a:extLst>
            </p:cNvPr>
            <p:cNvSpPr txBox="1"/>
            <p:nvPr/>
          </p:nvSpPr>
          <p:spPr>
            <a:xfrm>
              <a:off x="6535515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474027-493B-4CF4-9358-2CA3C28842B3}"/>
                </a:ext>
              </a:extLst>
            </p:cNvPr>
            <p:cNvSpPr txBox="1"/>
            <p:nvPr/>
          </p:nvSpPr>
          <p:spPr>
            <a:xfrm>
              <a:off x="6969093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D4948E5-0C48-4542-8C2E-D50C7663FCCB}"/>
                </a:ext>
              </a:extLst>
            </p:cNvPr>
            <p:cNvSpPr txBox="1"/>
            <p:nvPr/>
          </p:nvSpPr>
          <p:spPr>
            <a:xfrm>
              <a:off x="7402671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A710245-2E4A-4A51-9584-BC977014422A}"/>
                </a:ext>
              </a:extLst>
            </p:cNvPr>
            <p:cNvSpPr txBox="1"/>
            <p:nvPr/>
          </p:nvSpPr>
          <p:spPr>
            <a:xfrm>
              <a:off x="7836249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049C7C-D9C8-4335-8D2F-1232726FD6DC}"/>
                </a:ext>
              </a:extLst>
            </p:cNvPr>
            <p:cNvSpPr txBox="1"/>
            <p:nvPr/>
          </p:nvSpPr>
          <p:spPr>
            <a:xfrm>
              <a:off x="8269827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03E4498-C6DF-4BC8-94D8-FD6524613727}"/>
                </a:ext>
              </a:extLst>
            </p:cNvPr>
            <p:cNvSpPr txBox="1"/>
            <p:nvPr/>
          </p:nvSpPr>
          <p:spPr>
            <a:xfrm>
              <a:off x="8703405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2BDD22-C0AF-492F-A4EE-B1670A6F00DA}"/>
                </a:ext>
              </a:extLst>
            </p:cNvPr>
            <p:cNvSpPr txBox="1"/>
            <p:nvPr/>
          </p:nvSpPr>
          <p:spPr>
            <a:xfrm>
              <a:off x="9136983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595B57B-2DAD-4760-AA4F-9F9259AA7753}"/>
                </a:ext>
              </a:extLst>
            </p:cNvPr>
            <p:cNvSpPr txBox="1"/>
            <p:nvPr/>
          </p:nvSpPr>
          <p:spPr>
            <a:xfrm>
              <a:off x="9570561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93A5CF-175A-474D-8297-9BA38B896A5B}"/>
                </a:ext>
              </a:extLst>
            </p:cNvPr>
            <p:cNvSpPr txBox="1"/>
            <p:nvPr/>
          </p:nvSpPr>
          <p:spPr>
            <a:xfrm>
              <a:off x="10004139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8360BF8-B7AA-4B9D-9090-BA3C982719E8}"/>
                </a:ext>
              </a:extLst>
            </p:cNvPr>
            <p:cNvSpPr txBox="1"/>
            <p:nvPr/>
          </p:nvSpPr>
          <p:spPr>
            <a:xfrm>
              <a:off x="10437717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74DBAED-0223-4004-9992-E640AC8F6B62}"/>
                </a:ext>
              </a:extLst>
            </p:cNvPr>
            <p:cNvSpPr txBox="1"/>
            <p:nvPr/>
          </p:nvSpPr>
          <p:spPr>
            <a:xfrm>
              <a:off x="5049078" y="5193798"/>
              <a:ext cx="1486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Hermite-Simpson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6B93058-CBE7-4D88-86D9-A681D4308646}"/>
                </a:ext>
              </a:extLst>
            </p:cNvPr>
            <p:cNvSpPr txBox="1"/>
            <p:nvPr/>
          </p:nvSpPr>
          <p:spPr>
            <a:xfrm>
              <a:off x="10894154" y="5236829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F9935AF-DFED-45DE-A694-B532FC52AFC3}"/>
              </a:ext>
            </a:extLst>
          </p:cNvPr>
          <p:cNvSpPr txBox="1"/>
          <p:nvPr/>
        </p:nvSpPr>
        <p:spPr>
          <a:xfrm>
            <a:off x="-8715" y="4730474"/>
            <a:ext cx="136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Trapezoidal: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13E2F9-86A9-42A3-B141-027D26A83CFD}"/>
              </a:ext>
            </a:extLst>
          </p:cNvPr>
          <p:cNvSpPr txBox="1"/>
          <p:nvPr/>
        </p:nvSpPr>
        <p:spPr>
          <a:xfrm>
            <a:off x="-37290" y="5365089"/>
            <a:ext cx="136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Hermite-Simpson: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33A3B2-6BBB-4D6B-BC38-C87C6966D705}"/>
              </a:ext>
            </a:extLst>
          </p:cNvPr>
          <p:cNvSpPr txBox="1"/>
          <p:nvPr/>
        </p:nvSpPr>
        <p:spPr>
          <a:xfrm>
            <a:off x="933450" y="4229097"/>
            <a:ext cx="347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Dynamics Constraints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830864-151C-4030-A277-2470404B23AA}"/>
              </a:ext>
            </a:extLst>
          </p:cNvPr>
          <p:cNvSpPr txBox="1"/>
          <p:nvPr/>
        </p:nvSpPr>
        <p:spPr>
          <a:xfrm>
            <a:off x="5946661" y="5707681"/>
            <a:ext cx="15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Cost Function:</a:t>
            </a:r>
          </a:p>
        </p:txBody>
      </p:sp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6608485A-C0D5-4B2F-AD06-03F76BFC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33B9AA-636E-41F3-B17A-98A0199563D0}"/>
                  </a:ext>
                </a:extLst>
              </p:cNvPr>
              <p:cNvSpPr txBox="1"/>
              <p:nvPr/>
            </p:nvSpPr>
            <p:spPr>
              <a:xfrm>
                <a:off x="6894718" y="2497272"/>
                <a:ext cx="357809" cy="43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33B9AA-636E-41F3-B17A-98A01995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718" y="2497272"/>
                <a:ext cx="357809" cy="438966"/>
              </a:xfrm>
              <a:prstGeom prst="rect">
                <a:avLst/>
              </a:prstGeom>
              <a:blipFill>
                <a:blip r:embed="rId22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7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671 L 0.3263 -0.611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3" y="-3092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0255 L 0.29127 -0.5488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-275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2.22222E-6 L 0.25768 -0.4425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26" y="-2213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347 L 0.22031 -0.3247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-1641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0.18502 -0.3134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-1567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4.44444E-6 L 0.14961 -0.222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-1111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5.55112E-17 L 0.11549 -0.1363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-682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7877 -0.2333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-1166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04336 -0.2187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1094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00573 -0.187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937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-0.02748 -0.1458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-729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0.26692 -0.3643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2" y="-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/>
      <p:bldP spid="48" grpId="0"/>
      <p:bldP spid="49" grpId="0"/>
      <p:bldP spid="62" grpId="0"/>
      <p:bldP spid="63" grpId="0"/>
      <p:bldP spid="64" grpId="0"/>
      <p:bldP spid="65" grpId="0"/>
      <p:bldP spid="78" grpId="0"/>
      <p:bldP spid="79" grpId="0"/>
      <p:bldP spid="80" grpId="0"/>
      <p:bldP spid="83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13D1-CE89-4F52-88A7-9F942CC3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Results &amp; 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D0015-8765-4CF9-885E-85C14732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61" y="640080"/>
            <a:ext cx="4803648" cy="3602736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Content Placeholder 10">
            <a:extLst>
              <a:ext uri="{FF2B5EF4-FFF2-40B4-BE49-F238E27FC236}">
                <a16:creationId xmlns:a16="http://schemas.microsoft.com/office/drawing/2014/main" id="{B84A075C-1A36-4E98-B445-0AE8D9CAB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373" y="162866"/>
            <a:ext cx="3779423" cy="4108069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2B6193-2414-4ADA-A4E3-F707B236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680211F-642A-4B93-ABC0-5983EFB6CD6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3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4818</TotalTime>
  <Words>182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Retrospect</vt:lpstr>
      <vt:lpstr>Exploring Quadrature Rules in Direct Collocation Methods</vt:lpstr>
      <vt:lpstr>Project Topic</vt:lpstr>
      <vt:lpstr>State-of-the-Art: Pseudospectral Methods</vt:lpstr>
      <vt:lpstr>Technical Approach</vt:lpstr>
      <vt:lpstr>Results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Quadrature Rules in Direct Collocation Methods</dc:title>
  <dc:creator>Brian Jackson</dc:creator>
  <cp:lastModifiedBy>Brian Jackson</cp:lastModifiedBy>
  <cp:revision>28</cp:revision>
  <dcterms:created xsi:type="dcterms:W3CDTF">2018-06-04T22:11:10Z</dcterms:created>
  <dcterms:modified xsi:type="dcterms:W3CDTF">2018-06-08T15:41:22Z</dcterms:modified>
</cp:coreProperties>
</file>