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A507DA-51DF-4FE5-BE23-819C6E4D74C0}">
  <a:tblStyle styleId="{35A507DA-51DF-4FE5-BE23-819C6E4D74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68083773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68083773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60184b79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60184b79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Tanner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68083773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68083773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62b841663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62b841663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62b841663_2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62b841663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a:t>
            </a:r>
            <a:endParaRPr/>
          </a:p>
          <a:p>
            <a:pPr indent="0" lvl="0" marL="0" rtl="0" algn="l">
              <a:spcBef>
                <a:spcPts val="0"/>
              </a:spcBef>
              <a:spcAft>
                <a:spcPts val="0"/>
              </a:spcAft>
              <a:buNone/>
            </a:pPr>
            <a:r>
              <a:t/>
            </a:r>
            <a:endParaRPr/>
          </a:p>
          <a:p>
            <a:pPr indent="-342900" lvl="0" marL="457200" rtl="0" algn="l">
              <a:lnSpc>
                <a:spcPct val="115000"/>
              </a:lnSpc>
              <a:spcBef>
                <a:spcPts val="0"/>
              </a:spcBef>
              <a:spcAft>
                <a:spcPts val="0"/>
              </a:spcAft>
              <a:buClr>
                <a:srgbClr val="737373"/>
              </a:buClr>
              <a:buSzPts val="1800"/>
              <a:buFont typeface="Roboto"/>
              <a:buAutoNum type="arabicPeriod"/>
            </a:pPr>
            <a:r>
              <a:rPr lang="en" sz="1800">
                <a:solidFill>
                  <a:srgbClr val="737373"/>
                </a:solidFill>
                <a:latin typeface="Roboto"/>
                <a:ea typeface="Roboto"/>
                <a:cs typeface="Roboto"/>
                <a:sym typeface="Roboto"/>
              </a:rPr>
              <a:t>Filtered data to days that fall on National and non-National Holidays</a:t>
            </a:r>
            <a:endParaRPr sz="1800">
              <a:solidFill>
                <a:srgbClr val="737373"/>
              </a:solidFill>
              <a:latin typeface="Roboto"/>
              <a:ea typeface="Roboto"/>
              <a:cs typeface="Roboto"/>
              <a:sym typeface="Roboto"/>
            </a:endParaRPr>
          </a:p>
          <a:p>
            <a:pPr indent="-342900" lvl="0" marL="457200" rtl="0" algn="l">
              <a:lnSpc>
                <a:spcPct val="115000"/>
              </a:lnSpc>
              <a:spcBef>
                <a:spcPts val="0"/>
              </a:spcBef>
              <a:spcAft>
                <a:spcPts val="0"/>
              </a:spcAft>
              <a:buClr>
                <a:srgbClr val="737373"/>
              </a:buClr>
              <a:buSzPts val="1800"/>
              <a:buFont typeface="Roboto"/>
              <a:buAutoNum type="arabicPeriod"/>
            </a:pPr>
            <a:r>
              <a:rPr lang="en" sz="1800">
                <a:solidFill>
                  <a:srgbClr val="737373"/>
                </a:solidFill>
                <a:latin typeface="Roboto"/>
                <a:ea typeface="Roboto"/>
                <a:cs typeface="Roboto"/>
                <a:sym typeface="Roboto"/>
              </a:rPr>
              <a:t>Data rows were reduced from 3M to 433K</a:t>
            </a:r>
            <a:endParaRPr sz="1800">
              <a:solidFill>
                <a:srgbClr val="737373"/>
              </a:solidFill>
              <a:latin typeface="Roboto"/>
              <a:ea typeface="Roboto"/>
              <a:cs typeface="Roboto"/>
              <a:sym typeface="Roboto"/>
            </a:endParaRPr>
          </a:p>
          <a:p>
            <a:pPr indent="-342900" lvl="0" marL="457200" rtl="0" algn="l">
              <a:lnSpc>
                <a:spcPct val="115000"/>
              </a:lnSpc>
              <a:spcBef>
                <a:spcPts val="0"/>
              </a:spcBef>
              <a:spcAft>
                <a:spcPts val="0"/>
              </a:spcAft>
              <a:buClr>
                <a:srgbClr val="737373"/>
              </a:buClr>
              <a:buSzPts val="1800"/>
              <a:buFont typeface="Roboto"/>
              <a:buAutoNum type="arabicPeriod"/>
            </a:pPr>
            <a:r>
              <a:rPr lang="en" sz="1800">
                <a:solidFill>
                  <a:srgbClr val="737373"/>
                </a:solidFill>
                <a:latin typeface="Roboto"/>
                <a:ea typeface="Roboto"/>
                <a:cs typeface="Roboto"/>
                <a:sym typeface="Roboto"/>
              </a:rPr>
              <a:t>Applied ‘train_test_split()’ function to split the data into training and testing data</a:t>
            </a:r>
            <a:endParaRPr sz="1800">
              <a:solidFill>
                <a:srgbClr val="737373"/>
              </a:solidFill>
              <a:latin typeface="Roboto"/>
              <a:ea typeface="Roboto"/>
              <a:cs typeface="Roboto"/>
              <a:sym typeface="Roboto"/>
            </a:endParaRPr>
          </a:p>
          <a:p>
            <a:pPr indent="-342900" lvl="0" marL="457200" rtl="0" algn="l">
              <a:lnSpc>
                <a:spcPct val="115000"/>
              </a:lnSpc>
              <a:spcBef>
                <a:spcPts val="0"/>
              </a:spcBef>
              <a:spcAft>
                <a:spcPts val="0"/>
              </a:spcAft>
              <a:buClr>
                <a:srgbClr val="737373"/>
              </a:buClr>
              <a:buSzPts val="1800"/>
              <a:buFont typeface="Roboto"/>
              <a:buAutoNum type="arabicPeriod"/>
            </a:pPr>
            <a:r>
              <a:rPr lang="en" sz="1800">
                <a:solidFill>
                  <a:srgbClr val="737373"/>
                </a:solidFill>
                <a:latin typeface="Roboto"/>
                <a:ea typeface="Roboto"/>
                <a:cs typeface="Roboto"/>
                <a:sym typeface="Roboto"/>
              </a:rPr>
              <a:t>Created LinearRegression model</a:t>
            </a:r>
            <a:endParaRPr sz="1800">
              <a:solidFill>
                <a:srgbClr val="737373"/>
              </a:solidFill>
              <a:latin typeface="Roboto"/>
              <a:ea typeface="Roboto"/>
              <a:cs typeface="Roboto"/>
              <a:sym typeface="Roboto"/>
            </a:endParaRPr>
          </a:p>
          <a:p>
            <a:pPr indent="-342900" lvl="0" marL="457200" rtl="0" algn="l">
              <a:lnSpc>
                <a:spcPct val="115000"/>
              </a:lnSpc>
              <a:spcBef>
                <a:spcPts val="0"/>
              </a:spcBef>
              <a:spcAft>
                <a:spcPts val="0"/>
              </a:spcAft>
              <a:buClr>
                <a:srgbClr val="737373"/>
              </a:buClr>
              <a:buSzPts val="1800"/>
              <a:buFont typeface="Roboto"/>
              <a:buAutoNum type="arabicPeriod"/>
            </a:pPr>
            <a:r>
              <a:rPr lang="en" sz="1800">
                <a:solidFill>
                  <a:srgbClr val="737373"/>
                </a:solidFill>
                <a:latin typeface="Roboto"/>
                <a:ea typeface="Roboto"/>
                <a:cs typeface="Roboto"/>
                <a:sym typeface="Roboto"/>
              </a:rPr>
              <a:t>Fit the model</a:t>
            </a:r>
            <a:endParaRPr sz="1800">
              <a:solidFill>
                <a:srgbClr val="737373"/>
              </a:solidFill>
              <a:latin typeface="Roboto"/>
              <a:ea typeface="Roboto"/>
              <a:cs typeface="Roboto"/>
              <a:sym typeface="Roboto"/>
            </a:endParaRPr>
          </a:p>
          <a:p>
            <a:pPr indent="-342900" lvl="0" marL="457200" rtl="0" algn="l">
              <a:lnSpc>
                <a:spcPct val="115000"/>
              </a:lnSpc>
              <a:spcBef>
                <a:spcPts val="0"/>
              </a:spcBef>
              <a:spcAft>
                <a:spcPts val="0"/>
              </a:spcAft>
              <a:buClr>
                <a:srgbClr val="737373"/>
              </a:buClr>
              <a:buSzPts val="1800"/>
              <a:buFont typeface="Roboto"/>
              <a:buAutoNum type="arabicPeriod"/>
            </a:pPr>
            <a:r>
              <a:rPr lang="en" sz="1800">
                <a:solidFill>
                  <a:srgbClr val="737373"/>
                </a:solidFill>
                <a:latin typeface="Roboto"/>
                <a:ea typeface="Roboto"/>
                <a:cs typeface="Roboto"/>
                <a:sym typeface="Roboto"/>
              </a:rPr>
              <a:t>Used model to make predictions</a:t>
            </a:r>
            <a:endParaRPr sz="1800">
              <a:solidFill>
                <a:srgbClr val="737373"/>
              </a:solidFill>
              <a:latin typeface="Roboto"/>
              <a:ea typeface="Roboto"/>
              <a:cs typeface="Roboto"/>
              <a:sym typeface="Roboto"/>
            </a:endParaRPr>
          </a:p>
          <a:p>
            <a:pPr indent="-342900" lvl="0" marL="457200" rtl="0" algn="l">
              <a:lnSpc>
                <a:spcPct val="115000"/>
              </a:lnSpc>
              <a:spcBef>
                <a:spcPts val="0"/>
              </a:spcBef>
              <a:spcAft>
                <a:spcPts val="0"/>
              </a:spcAft>
              <a:buClr>
                <a:srgbClr val="737373"/>
              </a:buClr>
              <a:buSzPts val="1800"/>
              <a:buFont typeface="Roboto"/>
              <a:buAutoNum type="arabicPeriod"/>
            </a:pPr>
            <a:r>
              <a:rPr lang="en" sz="1800">
                <a:solidFill>
                  <a:srgbClr val="737373"/>
                </a:solidFill>
                <a:latin typeface="Roboto"/>
                <a:ea typeface="Roboto"/>
                <a:cs typeface="Roboto"/>
                <a:sym typeface="Roboto"/>
              </a:rPr>
              <a:t>Scored the predictions with mse (Mean Squared Error) and r2 (R-squared)</a:t>
            </a:r>
            <a:endParaRPr sz="1800">
              <a:solidFill>
                <a:srgbClr val="737373"/>
              </a:solidFill>
              <a:latin typeface="Roboto"/>
              <a:ea typeface="Roboto"/>
              <a:cs typeface="Roboto"/>
              <a:sym typeface="Roboto"/>
            </a:endParaRPr>
          </a:p>
          <a:p>
            <a:pPr indent="-342900" lvl="0" marL="457200" rtl="0" algn="l">
              <a:lnSpc>
                <a:spcPct val="115000"/>
              </a:lnSpc>
              <a:spcBef>
                <a:spcPts val="0"/>
              </a:spcBef>
              <a:spcAft>
                <a:spcPts val="0"/>
              </a:spcAft>
              <a:buClr>
                <a:srgbClr val="737373"/>
              </a:buClr>
              <a:buSzPts val="1800"/>
              <a:buFont typeface="Roboto"/>
              <a:buAutoNum type="arabicPeriod"/>
            </a:pPr>
            <a:r>
              <a:rPr lang="en" sz="1800">
                <a:solidFill>
                  <a:srgbClr val="737373"/>
                </a:solidFill>
                <a:latin typeface="Roboto"/>
                <a:ea typeface="Roboto"/>
                <a:cs typeface="Roboto"/>
                <a:sym typeface="Roboto"/>
              </a:rPr>
              <a:t>End results:</a:t>
            </a:r>
            <a:endParaRPr sz="1800">
              <a:solidFill>
                <a:srgbClr val="737373"/>
              </a:solidFill>
              <a:latin typeface="Roboto"/>
              <a:ea typeface="Roboto"/>
              <a:cs typeface="Roboto"/>
              <a:sym typeface="Roboto"/>
            </a:endParaRPr>
          </a:p>
          <a:p>
            <a:pPr indent="-317500" lvl="1" marL="914400" rtl="0" algn="l">
              <a:lnSpc>
                <a:spcPct val="115000"/>
              </a:lnSpc>
              <a:spcBef>
                <a:spcPts val="0"/>
              </a:spcBef>
              <a:spcAft>
                <a:spcPts val="0"/>
              </a:spcAft>
              <a:buClr>
                <a:srgbClr val="737373"/>
              </a:buClr>
              <a:buSzPts val="1400"/>
              <a:buFont typeface="Roboto"/>
              <a:buAutoNum type="alphaLcPeriod"/>
            </a:pPr>
            <a:r>
              <a:rPr lang="en" sz="1400">
                <a:solidFill>
                  <a:srgbClr val="737373"/>
                </a:solidFill>
                <a:latin typeface="Roboto"/>
                <a:ea typeface="Roboto"/>
                <a:cs typeface="Roboto"/>
                <a:sym typeface="Roboto"/>
              </a:rPr>
              <a:t>Mean Squared Error (MSE): 1592846.7794138745</a:t>
            </a:r>
            <a:endParaRPr sz="1400">
              <a:solidFill>
                <a:srgbClr val="737373"/>
              </a:solidFill>
              <a:latin typeface="Roboto"/>
              <a:ea typeface="Roboto"/>
              <a:cs typeface="Roboto"/>
              <a:sym typeface="Roboto"/>
            </a:endParaRPr>
          </a:p>
          <a:p>
            <a:pPr indent="-317500" lvl="1" marL="914400" rtl="0" algn="l">
              <a:lnSpc>
                <a:spcPct val="115000"/>
              </a:lnSpc>
              <a:spcBef>
                <a:spcPts val="0"/>
              </a:spcBef>
              <a:spcAft>
                <a:spcPts val="0"/>
              </a:spcAft>
              <a:buClr>
                <a:srgbClr val="737373"/>
              </a:buClr>
              <a:buSzPts val="1400"/>
              <a:buFont typeface="Roboto"/>
              <a:buAutoNum type="alphaLcPeriod"/>
            </a:pPr>
            <a:r>
              <a:rPr lang="en" sz="1400">
                <a:solidFill>
                  <a:srgbClr val="737373"/>
                </a:solidFill>
                <a:latin typeface="Roboto"/>
                <a:ea typeface="Roboto"/>
                <a:cs typeface="Roboto"/>
                <a:sym typeface="Roboto"/>
              </a:rPr>
              <a:t>R-squared (R2): 0.0004955063681998384</a:t>
            </a:r>
            <a:endParaRPr sz="1400">
              <a:solidFill>
                <a:srgbClr val="73737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68083773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68083773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68083773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68083773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optimize these graphs oil prices were binned as above(1)/below(0) $90 per barrel and mark each day as either a holiday event(1) or non-holiday(0). The missing point from the top right graph, resulted from there never a holiday in September when the oil price was below $90 a barrel. We can assume that as oil prices increase, Ecuadorians are eating out less and spending more of their take home pay on groceries and essentials. This is especially true when steep oil price increases occur on or near national and regional holidays. The vertical lines represent confidence interval, or the </a:t>
            </a:r>
            <a:r>
              <a:rPr lang="en" sz="1350">
                <a:solidFill>
                  <a:srgbClr val="111111"/>
                </a:solidFill>
              </a:rPr>
              <a:t>set of values </a:t>
            </a:r>
            <a:r>
              <a:rPr lang="en" sz="1350">
                <a:solidFill>
                  <a:srgbClr val="111111"/>
                </a:solidFill>
              </a:rPr>
              <a:t>for each given month in which sales fall.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62b84166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62b84166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62b84166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62b84166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68083773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68083773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60184b79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160184b79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Brandyn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6f848c2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6f848c2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68083773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68083773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Brandyn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68083773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68083773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Brandyn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68083773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68083773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68083773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168083773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Jonathan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131c00d59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131c00d59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Jonathan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68083773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68083773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Cathy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31c00d59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31c00d59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Cathy</a:t>
            </a:r>
            <a:endParaRPr>
              <a:solidFill>
                <a:schemeClr val="dk1"/>
              </a:solidFill>
            </a:endParaRPr>
          </a:p>
          <a:p>
            <a:pPr indent="0" lvl="0" marL="0" rtl="0" algn="l">
              <a:lnSpc>
                <a:spcPct val="115000"/>
              </a:lnSpc>
              <a:spcBef>
                <a:spcPts val="0"/>
              </a:spcBef>
              <a:spcAft>
                <a:spcPts val="1200"/>
              </a:spcAft>
              <a:buNone/>
            </a:pPr>
            <a:r>
              <a:rPr lang="en" sz="1200">
                <a:solidFill>
                  <a:srgbClr val="737373"/>
                </a:solidFill>
                <a:latin typeface="Roboto"/>
                <a:ea typeface="Roboto"/>
                <a:cs typeface="Roboto"/>
                <a:sym typeface="Roboto"/>
              </a:rPr>
              <a:t>Ecuador is an oil-dependent country and it's economical health is highly vulnerable to shocks in oil prices</a:t>
            </a:r>
            <a:endParaRPr sz="9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60184b79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60184b79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Cathy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31c00d59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31c00d59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Tanner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31c00d59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31c00d59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matplotlib.pyplot </a:t>
            </a:r>
            <a:r>
              <a:rPr lang="en" sz="1050">
                <a:solidFill>
                  <a:srgbClr val="C586C0"/>
                </a:solidFill>
                <a:latin typeface="Courier New"/>
                <a:ea typeface="Courier New"/>
                <a:cs typeface="Courier New"/>
                <a:sym typeface="Courier New"/>
              </a:rPr>
              <a:t>as</a:t>
            </a:r>
            <a:r>
              <a:rPr lang="en" sz="1050">
                <a:solidFill>
                  <a:srgbClr val="D4D4D4"/>
                </a:solidFill>
                <a:latin typeface="Courier New"/>
                <a:ea typeface="Courier New"/>
                <a:cs typeface="Courier New"/>
                <a:sym typeface="Courier New"/>
              </a:rPr>
              <a:t> plt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numpy </a:t>
            </a:r>
            <a:r>
              <a:rPr lang="en" sz="1050">
                <a:solidFill>
                  <a:srgbClr val="C586C0"/>
                </a:solidFill>
                <a:latin typeface="Courier New"/>
                <a:ea typeface="Courier New"/>
                <a:cs typeface="Courier New"/>
                <a:sym typeface="Courier New"/>
              </a:rPr>
              <a:t>as</a:t>
            </a:r>
            <a:r>
              <a:rPr lang="en" sz="1050">
                <a:solidFill>
                  <a:srgbClr val="D4D4D4"/>
                </a:solidFill>
                <a:latin typeface="Courier New"/>
                <a:ea typeface="Courier New"/>
                <a:cs typeface="Courier New"/>
                <a:sym typeface="Courier New"/>
              </a:rPr>
              <a:t> np</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pandas </a:t>
            </a:r>
            <a:r>
              <a:rPr lang="en" sz="1050">
                <a:solidFill>
                  <a:srgbClr val="C586C0"/>
                </a:solidFill>
                <a:latin typeface="Courier New"/>
                <a:ea typeface="Courier New"/>
                <a:cs typeface="Courier New"/>
                <a:sym typeface="Courier New"/>
              </a:rPr>
              <a:t>as</a:t>
            </a:r>
            <a:r>
              <a:rPr lang="en" sz="1050">
                <a:solidFill>
                  <a:srgbClr val="D4D4D4"/>
                </a:solidFill>
                <a:latin typeface="Courier New"/>
                <a:ea typeface="Courier New"/>
                <a:cs typeface="Courier New"/>
                <a:sym typeface="Courier New"/>
              </a:rPr>
              <a:t> pd</a:t>
            </a:r>
            <a:r>
              <a:rPr lang="en" sz="1050">
                <a:solidFill>
                  <a:srgbClr val="DCDCDC"/>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 datetime,  plotly seaborn sklearn sqlalchemy </a:t>
            </a:r>
            <a:endParaRPr sz="105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680837736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680837736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Tanner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62b841663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62b841663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Tanner</a:t>
            </a:r>
            <a:endParaRPr/>
          </a:p>
          <a:p>
            <a:pPr indent="0" lvl="0" marL="0" rtl="0" algn="l">
              <a:spcBef>
                <a:spcPts val="0"/>
              </a:spcBef>
              <a:spcAft>
                <a:spcPts val="0"/>
              </a:spcAft>
              <a:buNone/>
            </a:pPr>
            <a:r>
              <a:rPr lang="en"/>
              <a:t>Checking on time frame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6.png"/><Relationship Id="rId4" Type="http://schemas.openxmlformats.org/officeDocument/2006/relationships/image" Target="../media/image29.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3.png"/><Relationship Id="rId9" Type="http://schemas.openxmlformats.org/officeDocument/2006/relationships/image" Target="../media/image11.png"/><Relationship Id="rId5" Type="http://schemas.openxmlformats.org/officeDocument/2006/relationships/image" Target="../media/image38.png"/><Relationship Id="rId6" Type="http://schemas.openxmlformats.org/officeDocument/2006/relationships/image" Target="../media/image9.png"/><Relationship Id="rId7" Type="http://schemas.openxmlformats.org/officeDocument/2006/relationships/image" Target="../media/image17.png"/><Relationship Id="rId8"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hyperlink" Target="https://facebook.github.io/prophet/" TargetMode="External"/><Relationship Id="rId5"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competitions/store-sales-time-series-forecasting/overview" TargetMode="External"/><Relationship Id="rId4" Type="http://schemas.openxmlformats.org/officeDocument/2006/relationships/image" Target="../media/image7.png"/><Relationship Id="rId11" Type="http://schemas.openxmlformats.org/officeDocument/2006/relationships/image" Target="../media/image18.png"/><Relationship Id="rId10" Type="http://schemas.openxmlformats.org/officeDocument/2006/relationships/image" Target="../media/image8.png"/><Relationship Id="rId12" Type="http://schemas.openxmlformats.org/officeDocument/2006/relationships/image" Target="../media/image4.png"/><Relationship Id="rId9" Type="http://schemas.openxmlformats.org/officeDocument/2006/relationships/image" Target="../media/image10.png"/><Relationship Id="rId5" Type="http://schemas.openxmlformats.org/officeDocument/2006/relationships/image" Target="../media/image20.png"/><Relationship Id="rId6" Type="http://schemas.openxmlformats.org/officeDocument/2006/relationships/image" Target="../media/image22.png"/><Relationship Id="rId7" Type="http://schemas.openxmlformats.org/officeDocument/2006/relationships/image" Target="../media/image5.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31.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81713" y="1068888"/>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Forecasting Store Sales</a:t>
            </a:r>
            <a:endParaRPr b="1"/>
          </a:p>
        </p:txBody>
      </p:sp>
      <p:sp>
        <p:nvSpPr>
          <p:cNvPr id="68" name="Google Shape;68;p13"/>
          <p:cNvSpPr txBox="1"/>
          <p:nvPr>
            <p:ph idx="1" type="subTitle"/>
          </p:nvPr>
        </p:nvSpPr>
        <p:spPr>
          <a:xfrm>
            <a:off x="381725" y="2038755"/>
            <a:ext cx="8222100" cy="70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Using Machine Learning to predict fluctuations in Ecuadorian grocery stores</a:t>
            </a:r>
            <a:endParaRPr/>
          </a:p>
          <a:p>
            <a:pPr indent="0" lvl="0" marL="0" rtl="0" algn="r">
              <a:spcBef>
                <a:spcPts val="1000"/>
              </a:spcBef>
              <a:spcAft>
                <a:spcPts val="1000"/>
              </a:spcAft>
              <a:buNone/>
            </a:pPr>
            <a:r>
              <a:rPr b="1" i="1" lang="en"/>
              <a:t>GT Data &amp; Analytics Bootcamp: </a:t>
            </a:r>
            <a:r>
              <a:rPr b="1" i="1" lang="en"/>
              <a:t>March 7, 2023</a:t>
            </a:r>
            <a:endParaRPr b="1" i="1"/>
          </a:p>
        </p:txBody>
      </p:sp>
      <p:pic>
        <p:nvPicPr>
          <p:cNvPr id="69" name="Google Shape;69;p13"/>
          <p:cNvPicPr preferRelativeResize="0"/>
          <p:nvPr/>
        </p:nvPicPr>
        <p:blipFill>
          <a:blip r:embed="rId3">
            <a:alphaModFix/>
          </a:blip>
          <a:stretch>
            <a:fillRect/>
          </a:stretch>
        </p:blipFill>
        <p:spPr>
          <a:xfrm>
            <a:off x="6958525" y="18681"/>
            <a:ext cx="1907250" cy="1907250"/>
          </a:xfrm>
          <a:prstGeom prst="rect">
            <a:avLst/>
          </a:prstGeom>
          <a:noFill/>
          <a:ln>
            <a:noFill/>
          </a:ln>
        </p:spPr>
      </p:pic>
      <p:sp>
        <p:nvSpPr>
          <p:cNvPr id="70" name="Google Shape;70;p13"/>
          <p:cNvSpPr txBox="1"/>
          <p:nvPr>
            <p:ph idx="1" type="subTitle"/>
          </p:nvPr>
        </p:nvSpPr>
        <p:spPr>
          <a:xfrm>
            <a:off x="324501" y="1680725"/>
            <a:ext cx="8657400" cy="432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
              <a:t>___</a:t>
            </a:r>
            <a:r>
              <a:rPr b="1" lang="en"/>
              <a:t>_____</a:t>
            </a:r>
            <a:r>
              <a:rPr b="1" lang="en"/>
              <a:t>_______________________________________________________________________________________________</a:t>
            </a:r>
            <a:endParaRPr b="1"/>
          </a:p>
        </p:txBody>
      </p:sp>
      <p:pic>
        <p:nvPicPr>
          <p:cNvPr id="71" name="Google Shape;71;p13"/>
          <p:cNvPicPr preferRelativeResize="0"/>
          <p:nvPr/>
        </p:nvPicPr>
        <p:blipFill>
          <a:blip r:embed="rId4">
            <a:alphaModFix/>
          </a:blip>
          <a:stretch>
            <a:fillRect/>
          </a:stretch>
        </p:blipFill>
        <p:spPr>
          <a:xfrm>
            <a:off x="115200" y="95250"/>
            <a:ext cx="1055210" cy="703200"/>
          </a:xfrm>
          <a:prstGeom prst="rect">
            <a:avLst/>
          </a:prstGeom>
          <a:noFill/>
          <a:ln>
            <a:noFill/>
          </a:ln>
        </p:spPr>
      </p:pic>
      <p:sp>
        <p:nvSpPr>
          <p:cNvPr id="72" name="Google Shape;72;p13"/>
          <p:cNvSpPr txBox="1"/>
          <p:nvPr>
            <p:ph idx="1" type="subTitle"/>
          </p:nvPr>
        </p:nvSpPr>
        <p:spPr>
          <a:xfrm>
            <a:off x="324501" y="2514325"/>
            <a:ext cx="8657400" cy="432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
              <a:t>_______________________________________________________________________________________________________</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76975" y="2348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Average Weekday Sales </a:t>
            </a:r>
            <a:endParaRPr b="1"/>
          </a:p>
        </p:txBody>
      </p:sp>
      <p:pic>
        <p:nvPicPr>
          <p:cNvPr id="165" name="Google Shape;165;p22"/>
          <p:cNvPicPr preferRelativeResize="0"/>
          <p:nvPr/>
        </p:nvPicPr>
        <p:blipFill>
          <a:blip r:embed="rId3">
            <a:alphaModFix/>
          </a:blip>
          <a:stretch>
            <a:fillRect/>
          </a:stretch>
        </p:blipFill>
        <p:spPr>
          <a:xfrm>
            <a:off x="5335350" y="1632387"/>
            <a:ext cx="3379625" cy="3379625"/>
          </a:xfrm>
          <a:prstGeom prst="rect">
            <a:avLst/>
          </a:prstGeom>
          <a:noFill/>
          <a:ln cap="flat" cmpd="sng" w="228600">
            <a:solidFill>
              <a:schemeClr val="dk1"/>
            </a:solidFill>
            <a:prstDash val="solid"/>
            <a:round/>
            <a:headEnd len="sm" w="sm" type="none"/>
            <a:tailEnd len="sm" w="sm" type="none"/>
          </a:ln>
        </p:spPr>
      </p:pic>
      <p:pic>
        <p:nvPicPr>
          <p:cNvPr id="166" name="Google Shape;166;p22"/>
          <p:cNvPicPr preferRelativeResize="0"/>
          <p:nvPr/>
        </p:nvPicPr>
        <p:blipFill>
          <a:blip r:embed="rId4">
            <a:alphaModFix/>
          </a:blip>
          <a:stretch>
            <a:fillRect/>
          </a:stretch>
        </p:blipFill>
        <p:spPr>
          <a:xfrm>
            <a:off x="513450" y="1664850"/>
            <a:ext cx="3314700" cy="3314700"/>
          </a:xfrm>
          <a:prstGeom prst="rect">
            <a:avLst/>
          </a:prstGeom>
          <a:noFill/>
          <a:ln cap="flat" cmpd="sng" w="228600">
            <a:solidFill>
              <a:schemeClr val="dk1"/>
            </a:solidFill>
            <a:prstDash val="solid"/>
            <a:round/>
            <a:headEnd len="sm" w="sm" type="none"/>
            <a:tailEnd len="sm" w="sm" type="none"/>
          </a:ln>
        </p:spPr>
      </p:pic>
      <p:sp>
        <p:nvSpPr>
          <p:cNvPr id="167" name="Google Shape;167;p22"/>
          <p:cNvSpPr txBox="1"/>
          <p:nvPr/>
        </p:nvSpPr>
        <p:spPr>
          <a:xfrm>
            <a:off x="513450" y="1264650"/>
            <a:ext cx="354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Entire  Dataset  (Jan. 2013 - July 2017)</a:t>
            </a:r>
            <a:endParaRPr b="1">
              <a:latin typeface="Roboto"/>
              <a:ea typeface="Roboto"/>
              <a:cs typeface="Roboto"/>
              <a:sym typeface="Roboto"/>
            </a:endParaRPr>
          </a:p>
        </p:txBody>
      </p:sp>
      <p:sp>
        <p:nvSpPr>
          <p:cNvPr id="168" name="Google Shape;168;p22"/>
          <p:cNvSpPr txBox="1"/>
          <p:nvPr/>
        </p:nvSpPr>
        <p:spPr>
          <a:xfrm>
            <a:off x="5688213" y="1232200"/>
            <a:ext cx="26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Last Full Year Included </a:t>
            </a:r>
            <a:r>
              <a:rPr b="1" lang="en">
                <a:latin typeface="Roboto"/>
                <a:ea typeface="Roboto"/>
                <a:cs typeface="Roboto"/>
                <a:sym typeface="Roboto"/>
              </a:rPr>
              <a:t> (2016)</a:t>
            </a:r>
            <a:endParaRPr b="1">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Holiday Impacts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Impact of Holidays</a:t>
            </a:r>
            <a:endParaRPr/>
          </a:p>
        </p:txBody>
      </p:sp>
      <p:pic>
        <p:nvPicPr>
          <p:cNvPr id="179" name="Google Shape;179;p24"/>
          <p:cNvPicPr preferRelativeResize="0"/>
          <p:nvPr/>
        </p:nvPicPr>
        <p:blipFill>
          <a:blip r:embed="rId3">
            <a:alphaModFix/>
          </a:blip>
          <a:stretch>
            <a:fillRect/>
          </a:stretch>
        </p:blipFill>
        <p:spPr>
          <a:xfrm>
            <a:off x="2127575" y="1757624"/>
            <a:ext cx="4394600" cy="3344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376975" y="2348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Effect of holidays on monthly sales </a:t>
            </a:r>
            <a:endParaRPr/>
          </a:p>
        </p:txBody>
      </p:sp>
      <p:pic>
        <p:nvPicPr>
          <p:cNvPr id="185" name="Google Shape;185;p25"/>
          <p:cNvPicPr preferRelativeResize="0"/>
          <p:nvPr/>
        </p:nvPicPr>
        <p:blipFill>
          <a:blip r:embed="rId3">
            <a:alphaModFix/>
          </a:blip>
          <a:stretch>
            <a:fillRect/>
          </a:stretch>
        </p:blipFill>
        <p:spPr>
          <a:xfrm>
            <a:off x="745413" y="1900250"/>
            <a:ext cx="7653175" cy="3110875"/>
          </a:xfrm>
          <a:prstGeom prst="rect">
            <a:avLst/>
          </a:prstGeom>
          <a:noFill/>
          <a:ln>
            <a:noFill/>
          </a:ln>
        </p:spPr>
      </p:pic>
      <p:sp>
        <p:nvSpPr>
          <p:cNvPr id="186" name="Google Shape;186;p25"/>
          <p:cNvSpPr txBox="1"/>
          <p:nvPr/>
        </p:nvSpPr>
        <p:spPr>
          <a:xfrm>
            <a:off x="1637525" y="1251300"/>
            <a:ext cx="138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Non-Holidays</a:t>
            </a:r>
            <a:endParaRPr b="1">
              <a:latin typeface="Roboto"/>
              <a:ea typeface="Roboto"/>
              <a:cs typeface="Roboto"/>
              <a:sym typeface="Roboto"/>
            </a:endParaRPr>
          </a:p>
        </p:txBody>
      </p:sp>
      <p:sp>
        <p:nvSpPr>
          <p:cNvPr id="187" name="Google Shape;187;p25"/>
          <p:cNvSpPr txBox="1"/>
          <p:nvPr/>
        </p:nvSpPr>
        <p:spPr>
          <a:xfrm>
            <a:off x="3805350" y="1251325"/>
            <a:ext cx="22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Local/Regional Holidays</a:t>
            </a:r>
            <a:endParaRPr b="1">
              <a:latin typeface="Roboto"/>
              <a:ea typeface="Roboto"/>
              <a:cs typeface="Roboto"/>
              <a:sym typeface="Roboto"/>
            </a:endParaRPr>
          </a:p>
        </p:txBody>
      </p:sp>
      <p:sp>
        <p:nvSpPr>
          <p:cNvPr id="188" name="Google Shape;188;p25"/>
          <p:cNvSpPr txBox="1"/>
          <p:nvPr/>
        </p:nvSpPr>
        <p:spPr>
          <a:xfrm>
            <a:off x="6595575" y="1251313"/>
            <a:ext cx="186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National Holidays</a:t>
            </a:r>
            <a:endParaRPr b="1">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Oil Price Impacts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7" name="Shape 197"/>
        <p:cNvGrpSpPr/>
        <p:nvPr/>
      </p:nvGrpSpPr>
      <p:grpSpPr>
        <a:xfrm>
          <a:off x="0" y="0"/>
          <a:ext cx="0" cy="0"/>
          <a:chOff x="0" y="0"/>
          <a:chExt cx="0" cy="0"/>
        </a:xfrm>
      </p:grpSpPr>
      <p:sp>
        <p:nvSpPr>
          <p:cNvPr id="198" name="Google Shape;198;p27"/>
          <p:cNvSpPr/>
          <p:nvPr/>
        </p:nvSpPr>
        <p:spPr>
          <a:xfrm>
            <a:off x="1778000" y="-56425"/>
            <a:ext cx="5506200" cy="52374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7"/>
          <p:cNvPicPr preferRelativeResize="0"/>
          <p:nvPr/>
        </p:nvPicPr>
        <p:blipFill>
          <a:blip r:embed="rId3">
            <a:alphaModFix/>
          </a:blip>
          <a:stretch>
            <a:fillRect/>
          </a:stretch>
        </p:blipFill>
        <p:spPr>
          <a:xfrm>
            <a:off x="1866575" y="37475"/>
            <a:ext cx="5143500" cy="5143500"/>
          </a:xfrm>
          <a:prstGeom prst="rect">
            <a:avLst/>
          </a:prstGeom>
          <a:noFill/>
          <a:ln>
            <a:noFill/>
          </a:ln>
        </p:spPr>
      </p:pic>
      <p:sp>
        <p:nvSpPr>
          <p:cNvPr id="200" name="Google Shape;200;p27"/>
          <p:cNvSpPr txBox="1"/>
          <p:nvPr/>
        </p:nvSpPr>
        <p:spPr>
          <a:xfrm>
            <a:off x="200425" y="658200"/>
            <a:ext cx="1445100" cy="615600"/>
          </a:xfrm>
          <a:prstGeom prst="rect">
            <a:avLst/>
          </a:prstGeom>
          <a:solidFill>
            <a:srgbClr val="FF0000"/>
          </a:solidFill>
          <a:ln cap="flat" cmpd="sng" w="76200">
            <a:solidFill>
              <a:srgbClr val="F1C23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Oil &lt; $90/barrel</a:t>
            </a:r>
            <a:endParaRPr b="1">
              <a:solidFill>
                <a:srgbClr val="FFFFFF"/>
              </a:solidFill>
              <a:latin typeface="Roboto"/>
              <a:ea typeface="Roboto"/>
              <a:cs typeface="Roboto"/>
              <a:sym typeface="Roboto"/>
            </a:endParaRPr>
          </a:p>
          <a:p>
            <a:pPr indent="0" lvl="0" marL="0" rtl="0" algn="ctr">
              <a:spcBef>
                <a:spcPts val="0"/>
              </a:spcBef>
              <a:spcAft>
                <a:spcPts val="0"/>
              </a:spcAft>
              <a:buNone/>
            </a:pPr>
            <a:r>
              <a:rPr b="1" lang="en">
                <a:solidFill>
                  <a:srgbClr val="FFFFFF"/>
                </a:solidFill>
                <a:latin typeface="Roboto"/>
                <a:ea typeface="Roboto"/>
                <a:cs typeface="Roboto"/>
                <a:sym typeface="Roboto"/>
              </a:rPr>
              <a:t>&amp; Non-holiday</a:t>
            </a:r>
            <a:endParaRPr b="1">
              <a:solidFill>
                <a:srgbClr val="FFFFFF"/>
              </a:solidFill>
              <a:latin typeface="Roboto"/>
              <a:ea typeface="Roboto"/>
              <a:cs typeface="Roboto"/>
              <a:sym typeface="Roboto"/>
            </a:endParaRPr>
          </a:p>
        </p:txBody>
      </p:sp>
      <p:sp>
        <p:nvSpPr>
          <p:cNvPr id="201" name="Google Shape;201;p27"/>
          <p:cNvSpPr txBox="1"/>
          <p:nvPr/>
        </p:nvSpPr>
        <p:spPr>
          <a:xfrm>
            <a:off x="150450" y="3603350"/>
            <a:ext cx="1445100" cy="615600"/>
          </a:xfrm>
          <a:prstGeom prst="rect">
            <a:avLst/>
          </a:prstGeom>
          <a:solidFill>
            <a:srgbClr val="8E7CC3"/>
          </a:solidFill>
          <a:ln cap="flat" cmpd="sng" w="76200">
            <a:solidFill>
              <a:srgbClr val="F1C23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Oil &gt; $90/barrel</a:t>
            </a:r>
            <a:endParaRPr b="1">
              <a:solidFill>
                <a:srgbClr val="FFFFFF"/>
              </a:solidFill>
              <a:latin typeface="Roboto"/>
              <a:ea typeface="Roboto"/>
              <a:cs typeface="Roboto"/>
              <a:sym typeface="Roboto"/>
            </a:endParaRPr>
          </a:p>
          <a:p>
            <a:pPr indent="0" lvl="0" marL="0" rtl="0" algn="ctr">
              <a:spcBef>
                <a:spcPts val="0"/>
              </a:spcBef>
              <a:spcAft>
                <a:spcPts val="0"/>
              </a:spcAft>
              <a:buNone/>
            </a:pPr>
            <a:r>
              <a:rPr b="1" lang="en">
                <a:solidFill>
                  <a:srgbClr val="FFFFFF"/>
                </a:solidFill>
                <a:latin typeface="Roboto"/>
                <a:ea typeface="Roboto"/>
                <a:cs typeface="Roboto"/>
                <a:sym typeface="Roboto"/>
              </a:rPr>
              <a:t>&amp; Non-holiday</a:t>
            </a:r>
            <a:endParaRPr b="1">
              <a:solidFill>
                <a:srgbClr val="FFFFFF"/>
              </a:solidFill>
              <a:latin typeface="Roboto"/>
              <a:ea typeface="Roboto"/>
              <a:cs typeface="Roboto"/>
              <a:sym typeface="Roboto"/>
            </a:endParaRPr>
          </a:p>
        </p:txBody>
      </p:sp>
      <p:sp>
        <p:nvSpPr>
          <p:cNvPr id="202" name="Google Shape;202;p27"/>
          <p:cNvSpPr txBox="1"/>
          <p:nvPr/>
        </p:nvSpPr>
        <p:spPr>
          <a:xfrm>
            <a:off x="7515800" y="658200"/>
            <a:ext cx="1509000" cy="615600"/>
          </a:xfrm>
          <a:prstGeom prst="rect">
            <a:avLst/>
          </a:prstGeom>
          <a:solidFill>
            <a:srgbClr val="C27BA0"/>
          </a:solidFill>
          <a:ln cap="flat" cmpd="sng" w="76200">
            <a:solidFill>
              <a:srgbClr val="F1C23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Oil &lt; $90/barrel </a:t>
            </a:r>
            <a:endParaRPr b="1">
              <a:solidFill>
                <a:srgbClr val="FFFFFF"/>
              </a:solidFill>
              <a:latin typeface="Roboto"/>
              <a:ea typeface="Roboto"/>
              <a:cs typeface="Roboto"/>
              <a:sym typeface="Roboto"/>
            </a:endParaRPr>
          </a:p>
          <a:p>
            <a:pPr indent="0" lvl="0" marL="0" rtl="0" algn="ctr">
              <a:spcBef>
                <a:spcPts val="0"/>
              </a:spcBef>
              <a:spcAft>
                <a:spcPts val="0"/>
              </a:spcAft>
              <a:buNone/>
            </a:pPr>
            <a:r>
              <a:rPr b="1" lang="en">
                <a:solidFill>
                  <a:srgbClr val="FFFFFF"/>
                </a:solidFill>
                <a:latin typeface="Roboto"/>
                <a:ea typeface="Roboto"/>
                <a:cs typeface="Roboto"/>
                <a:sym typeface="Roboto"/>
              </a:rPr>
              <a:t>&amp; holiday</a:t>
            </a:r>
            <a:endParaRPr b="1">
              <a:solidFill>
                <a:srgbClr val="FFFFFF"/>
              </a:solidFill>
              <a:latin typeface="Roboto"/>
              <a:ea typeface="Roboto"/>
              <a:cs typeface="Roboto"/>
              <a:sym typeface="Roboto"/>
            </a:endParaRPr>
          </a:p>
        </p:txBody>
      </p:sp>
      <p:sp>
        <p:nvSpPr>
          <p:cNvPr id="203" name="Google Shape;203;p27"/>
          <p:cNvSpPr txBox="1"/>
          <p:nvPr/>
        </p:nvSpPr>
        <p:spPr>
          <a:xfrm>
            <a:off x="7466650" y="3603350"/>
            <a:ext cx="1509000" cy="615600"/>
          </a:xfrm>
          <a:prstGeom prst="rect">
            <a:avLst/>
          </a:prstGeom>
          <a:solidFill>
            <a:srgbClr val="6D9EEB"/>
          </a:solidFill>
          <a:ln cap="flat" cmpd="sng" w="76200">
            <a:solidFill>
              <a:srgbClr val="F1C23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Oil &gt; $90/barrel </a:t>
            </a:r>
            <a:endParaRPr b="1">
              <a:solidFill>
                <a:srgbClr val="FFFFFF"/>
              </a:solidFill>
              <a:latin typeface="Roboto"/>
              <a:ea typeface="Roboto"/>
              <a:cs typeface="Roboto"/>
              <a:sym typeface="Roboto"/>
            </a:endParaRPr>
          </a:p>
          <a:p>
            <a:pPr indent="0" lvl="0" marL="0" rtl="0" algn="ctr">
              <a:spcBef>
                <a:spcPts val="0"/>
              </a:spcBef>
              <a:spcAft>
                <a:spcPts val="0"/>
              </a:spcAft>
              <a:buNone/>
            </a:pPr>
            <a:r>
              <a:rPr b="1" lang="en">
                <a:solidFill>
                  <a:srgbClr val="FFFFFF"/>
                </a:solidFill>
                <a:latin typeface="Roboto"/>
                <a:ea typeface="Roboto"/>
                <a:cs typeface="Roboto"/>
                <a:sym typeface="Roboto"/>
              </a:rPr>
              <a:t>&amp; holiday</a:t>
            </a:r>
            <a:endParaRPr b="1">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Impact of Oil</a:t>
            </a:r>
            <a:endParaRPr/>
          </a:p>
        </p:txBody>
      </p:sp>
      <p:pic>
        <p:nvPicPr>
          <p:cNvPr id="209" name="Google Shape;209;p28"/>
          <p:cNvPicPr preferRelativeResize="0"/>
          <p:nvPr/>
        </p:nvPicPr>
        <p:blipFill>
          <a:blip r:embed="rId3">
            <a:alphaModFix/>
          </a:blip>
          <a:stretch>
            <a:fillRect/>
          </a:stretch>
        </p:blipFill>
        <p:spPr>
          <a:xfrm>
            <a:off x="466863" y="1824675"/>
            <a:ext cx="8232176" cy="3246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Impact of Oil Prices</a:t>
            </a:r>
            <a:endParaRPr/>
          </a:p>
        </p:txBody>
      </p:sp>
      <p:pic>
        <p:nvPicPr>
          <p:cNvPr id="215" name="Google Shape;215;p29"/>
          <p:cNvPicPr preferRelativeResize="0"/>
          <p:nvPr/>
        </p:nvPicPr>
        <p:blipFill>
          <a:blip r:embed="rId3">
            <a:alphaModFix/>
          </a:blip>
          <a:stretch>
            <a:fillRect/>
          </a:stretch>
        </p:blipFill>
        <p:spPr>
          <a:xfrm>
            <a:off x="1224425" y="2140149"/>
            <a:ext cx="3316975" cy="2345950"/>
          </a:xfrm>
          <a:prstGeom prst="rect">
            <a:avLst/>
          </a:prstGeom>
          <a:noFill/>
          <a:ln>
            <a:noFill/>
          </a:ln>
        </p:spPr>
      </p:pic>
      <p:pic>
        <p:nvPicPr>
          <p:cNvPr id="216" name="Google Shape;216;p29"/>
          <p:cNvPicPr preferRelativeResize="0"/>
          <p:nvPr/>
        </p:nvPicPr>
        <p:blipFill>
          <a:blip r:embed="rId4">
            <a:alphaModFix/>
          </a:blip>
          <a:stretch>
            <a:fillRect/>
          </a:stretch>
        </p:blipFill>
        <p:spPr>
          <a:xfrm>
            <a:off x="5745819" y="2604344"/>
            <a:ext cx="2015500" cy="87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Promotional</a:t>
            </a:r>
            <a:r>
              <a:rPr lang="en"/>
              <a:t> Activity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Impact of Discount Promotions - </a:t>
            </a:r>
            <a:r>
              <a:rPr b="1" lang="en"/>
              <a:t>Weekends/2H</a:t>
            </a:r>
            <a:endParaRPr b="1"/>
          </a:p>
        </p:txBody>
      </p:sp>
      <p:sp>
        <p:nvSpPr>
          <p:cNvPr id="227" name="Google Shape;227;p31"/>
          <p:cNvSpPr txBox="1"/>
          <p:nvPr>
            <p:ph idx="1" type="body"/>
          </p:nvPr>
        </p:nvSpPr>
        <p:spPr>
          <a:xfrm>
            <a:off x="67575" y="1919075"/>
            <a:ext cx="21678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Promos seem to happen mostly over the </a:t>
            </a:r>
            <a:r>
              <a:rPr b="1" lang="en">
                <a:solidFill>
                  <a:srgbClr val="1E1E1E"/>
                </a:solidFill>
              </a:rPr>
              <a:t>weekends</a:t>
            </a:r>
            <a:r>
              <a:rPr lang="en"/>
              <a:t> &amp; within the 2nd half of the year, </a:t>
            </a:r>
            <a:r>
              <a:rPr b="1" lang="en">
                <a:solidFill>
                  <a:srgbClr val="1E1E1E"/>
                </a:solidFill>
              </a:rPr>
              <a:t>peaking in the December </a:t>
            </a:r>
            <a:r>
              <a:rPr lang="en"/>
              <a:t>months</a:t>
            </a:r>
            <a:endParaRPr/>
          </a:p>
        </p:txBody>
      </p:sp>
      <p:pic>
        <p:nvPicPr>
          <p:cNvPr id="228" name="Google Shape;228;p31"/>
          <p:cNvPicPr preferRelativeResize="0"/>
          <p:nvPr/>
        </p:nvPicPr>
        <p:blipFill>
          <a:blip r:embed="rId3">
            <a:alphaModFix/>
          </a:blip>
          <a:stretch>
            <a:fillRect/>
          </a:stretch>
        </p:blipFill>
        <p:spPr>
          <a:xfrm>
            <a:off x="2338875" y="1879737"/>
            <a:ext cx="3311800" cy="2788864"/>
          </a:xfrm>
          <a:prstGeom prst="rect">
            <a:avLst/>
          </a:prstGeom>
          <a:noFill/>
          <a:ln cap="flat" cmpd="sng" w="9525">
            <a:solidFill>
              <a:schemeClr val="dk2"/>
            </a:solidFill>
            <a:prstDash val="solid"/>
            <a:round/>
            <a:headEnd len="sm" w="sm" type="none"/>
            <a:tailEnd len="sm" w="sm" type="none"/>
          </a:ln>
        </p:spPr>
      </p:pic>
      <p:pic>
        <p:nvPicPr>
          <p:cNvPr id="229" name="Google Shape;229;p31"/>
          <p:cNvPicPr preferRelativeResize="0"/>
          <p:nvPr/>
        </p:nvPicPr>
        <p:blipFill>
          <a:blip r:embed="rId4">
            <a:alphaModFix/>
          </a:blip>
          <a:stretch>
            <a:fillRect/>
          </a:stretch>
        </p:blipFill>
        <p:spPr>
          <a:xfrm>
            <a:off x="5754125" y="1879737"/>
            <a:ext cx="3311800" cy="2788865"/>
          </a:xfrm>
          <a:prstGeom prst="rect">
            <a:avLst/>
          </a:prstGeom>
          <a:noFill/>
          <a:ln cap="flat" cmpd="sng" w="9525">
            <a:solidFill>
              <a:schemeClr val="dk2"/>
            </a:solidFill>
            <a:prstDash val="solid"/>
            <a:round/>
            <a:headEnd len="sm" w="sm" type="none"/>
            <a:tailEnd len="sm" w="sm" type="none"/>
          </a:ln>
        </p:spPr>
      </p:pic>
      <p:pic>
        <p:nvPicPr>
          <p:cNvPr id="230" name="Google Shape;230;p31"/>
          <p:cNvPicPr preferRelativeResize="0"/>
          <p:nvPr/>
        </p:nvPicPr>
        <p:blipFill>
          <a:blip r:embed="rId5">
            <a:alphaModFix/>
          </a:blip>
          <a:stretch>
            <a:fillRect/>
          </a:stretch>
        </p:blipFill>
        <p:spPr>
          <a:xfrm>
            <a:off x="9499950" y="1167857"/>
            <a:ext cx="3311800" cy="33628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ctrTitle"/>
          </p:nvPr>
        </p:nvSpPr>
        <p:spPr>
          <a:xfrm>
            <a:off x="381713" y="1068888"/>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Forecasting Store Sales</a:t>
            </a:r>
            <a:endParaRPr b="1"/>
          </a:p>
        </p:txBody>
      </p:sp>
      <p:sp>
        <p:nvSpPr>
          <p:cNvPr id="78" name="Google Shape;78;p14"/>
          <p:cNvSpPr txBox="1"/>
          <p:nvPr>
            <p:ph idx="1" type="subTitle"/>
          </p:nvPr>
        </p:nvSpPr>
        <p:spPr>
          <a:xfrm>
            <a:off x="381725" y="2038755"/>
            <a:ext cx="8222100" cy="70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Using Machine Learning to predict fluctuations in Ecuadorian grocery stores</a:t>
            </a:r>
            <a:endParaRPr/>
          </a:p>
          <a:p>
            <a:pPr indent="0" lvl="0" marL="0" rtl="0" algn="r">
              <a:spcBef>
                <a:spcPts val="1000"/>
              </a:spcBef>
              <a:spcAft>
                <a:spcPts val="1000"/>
              </a:spcAft>
              <a:buNone/>
            </a:pPr>
            <a:r>
              <a:rPr b="1" i="1" lang="en"/>
              <a:t>GT Data &amp; Analytics Bootcamp: March 7, 2023</a:t>
            </a:r>
            <a:endParaRPr b="1" i="1"/>
          </a:p>
        </p:txBody>
      </p:sp>
      <p:sp>
        <p:nvSpPr>
          <p:cNvPr id="79" name="Google Shape;79;p14"/>
          <p:cNvSpPr txBox="1"/>
          <p:nvPr>
            <p:ph idx="1" type="subTitle"/>
          </p:nvPr>
        </p:nvSpPr>
        <p:spPr>
          <a:xfrm>
            <a:off x="260550" y="2854775"/>
            <a:ext cx="8222100" cy="21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r>
              <a:rPr b="1" lang="en" sz="1400"/>
              <a:t>Cathy Chang                  Tanner Horton             Brandyn Jackson    Jonathan Michel       Victor Pang</a:t>
            </a:r>
            <a:endParaRPr b="1" sz="1400"/>
          </a:p>
        </p:txBody>
      </p:sp>
      <p:pic>
        <p:nvPicPr>
          <p:cNvPr id="80" name="Google Shape;80;p14"/>
          <p:cNvPicPr preferRelativeResize="0"/>
          <p:nvPr/>
        </p:nvPicPr>
        <p:blipFill>
          <a:blip r:embed="rId3">
            <a:alphaModFix/>
          </a:blip>
          <a:stretch>
            <a:fillRect/>
          </a:stretch>
        </p:blipFill>
        <p:spPr>
          <a:xfrm>
            <a:off x="6958525" y="18681"/>
            <a:ext cx="1907250" cy="1907250"/>
          </a:xfrm>
          <a:prstGeom prst="rect">
            <a:avLst/>
          </a:prstGeom>
          <a:noFill/>
          <a:ln>
            <a:noFill/>
          </a:ln>
        </p:spPr>
      </p:pic>
      <p:sp>
        <p:nvSpPr>
          <p:cNvPr id="81" name="Google Shape;81;p14"/>
          <p:cNvSpPr txBox="1"/>
          <p:nvPr>
            <p:ph idx="1" type="subTitle"/>
          </p:nvPr>
        </p:nvSpPr>
        <p:spPr>
          <a:xfrm>
            <a:off x="324501" y="1680725"/>
            <a:ext cx="8657400" cy="432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
              <a:t>_______________________________________________________________________________________________________</a:t>
            </a:r>
            <a:endParaRPr b="1"/>
          </a:p>
        </p:txBody>
      </p:sp>
      <p:pic>
        <p:nvPicPr>
          <p:cNvPr id="82" name="Google Shape;82;p14"/>
          <p:cNvPicPr preferRelativeResize="0"/>
          <p:nvPr/>
        </p:nvPicPr>
        <p:blipFill>
          <a:blip r:embed="rId4">
            <a:alphaModFix/>
          </a:blip>
          <a:stretch>
            <a:fillRect/>
          </a:stretch>
        </p:blipFill>
        <p:spPr>
          <a:xfrm>
            <a:off x="2130375" y="3065835"/>
            <a:ext cx="1522100" cy="1522080"/>
          </a:xfrm>
          <a:prstGeom prst="rect">
            <a:avLst/>
          </a:prstGeom>
          <a:noFill/>
          <a:ln>
            <a:noFill/>
          </a:ln>
        </p:spPr>
      </p:pic>
      <p:pic>
        <p:nvPicPr>
          <p:cNvPr id="83" name="Google Shape;83;p14"/>
          <p:cNvPicPr preferRelativeResize="0"/>
          <p:nvPr/>
        </p:nvPicPr>
        <p:blipFill rotWithShape="1">
          <a:blip r:embed="rId5">
            <a:alphaModFix/>
          </a:blip>
          <a:srcRect b="0" l="0" r="0" t="11995"/>
          <a:stretch/>
        </p:blipFill>
        <p:spPr>
          <a:xfrm>
            <a:off x="115200" y="3064688"/>
            <a:ext cx="1732125" cy="1524364"/>
          </a:xfrm>
          <a:prstGeom prst="rect">
            <a:avLst/>
          </a:prstGeom>
          <a:noFill/>
          <a:ln>
            <a:noFill/>
          </a:ln>
        </p:spPr>
      </p:pic>
      <p:pic>
        <p:nvPicPr>
          <p:cNvPr id="84" name="Google Shape;84;p14"/>
          <p:cNvPicPr preferRelativeResize="0"/>
          <p:nvPr/>
        </p:nvPicPr>
        <p:blipFill>
          <a:blip r:embed="rId6">
            <a:alphaModFix/>
          </a:blip>
          <a:stretch>
            <a:fillRect/>
          </a:stretch>
        </p:blipFill>
        <p:spPr>
          <a:xfrm>
            <a:off x="3935525" y="3065812"/>
            <a:ext cx="1522100" cy="1522100"/>
          </a:xfrm>
          <a:prstGeom prst="rect">
            <a:avLst/>
          </a:prstGeom>
          <a:noFill/>
          <a:ln>
            <a:noFill/>
          </a:ln>
        </p:spPr>
      </p:pic>
      <p:pic>
        <p:nvPicPr>
          <p:cNvPr id="85" name="Google Shape;85;p14"/>
          <p:cNvPicPr preferRelativeResize="0"/>
          <p:nvPr/>
        </p:nvPicPr>
        <p:blipFill rotWithShape="1">
          <a:blip r:embed="rId7">
            <a:alphaModFix/>
          </a:blip>
          <a:srcRect b="0" l="0" r="39132" t="0"/>
          <a:stretch/>
        </p:blipFill>
        <p:spPr>
          <a:xfrm>
            <a:off x="5740675" y="3064700"/>
            <a:ext cx="927813" cy="1524349"/>
          </a:xfrm>
          <a:prstGeom prst="rect">
            <a:avLst/>
          </a:prstGeom>
          <a:noFill/>
          <a:ln>
            <a:noFill/>
          </a:ln>
        </p:spPr>
      </p:pic>
      <p:pic>
        <p:nvPicPr>
          <p:cNvPr id="86" name="Google Shape;86;p14"/>
          <p:cNvPicPr preferRelativeResize="0"/>
          <p:nvPr/>
        </p:nvPicPr>
        <p:blipFill>
          <a:blip r:embed="rId8">
            <a:alphaModFix/>
          </a:blip>
          <a:stretch>
            <a:fillRect/>
          </a:stretch>
        </p:blipFill>
        <p:spPr>
          <a:xfrm>
            <a:off x="115200" y="95250"/>
            <a:ext cx="1055210" cy="703200"/>
          </a:xfrm>
          <a:prstGeom prst="rect">
            <a:avLst/>
          </a:prstGeom>
          <a:noFill/>
          <a:ln>
            <a:noFill/>
          </a:ln>
        </p:spPr>
      </p:pic>
      <p:sp>
        <p:nvSpPr>
          <p:cNvPr id="87" name="Google Shape;87;p14"/>
          <p:cNvSpPr txBox="1"/>
          <p:nvPr>
            <p:ph idx="1" type="subTitle"/>
          </p:nvPr>
        </p:nvSpPr>
        <p:spPr>
          <a:xfrm>
            <a:off x="324501" y="2514325"/>
            <a:ext cx="8657400" cy="432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
              <a:t>_______________________________________________________________________________________________________</a:t>
            </a:r>
            <a:endParaRPr b="1"/>
          </a:p>
        </p:txBody>
      </p:sp>
      <p:pic>
        <p:nvPicPr>
          <p:cNvPr id="88" name="Google Shape;88;p14"/>
          <p:cNvPicPr preferRelativeResize="0"/>
          <p:nvPr/>
        </p:nvPicPr>
        <p:blipFill>
          <a:blip r:embed="rId9">
            <a:alphaModFix/>
          </a:blip>
          <a:stretch>
            <a:fillRect/>
          </a:stretch>
        </p:blipFill>
        <p:spPr>
          <a:xfrm>
            <a:off x="6842900" y="3157599"/>
            <a:ext cx="1851900" cy="1338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Top 10 Highest</a:t>
            </a:r>
            <a:r>
              <a:rPr lang="en"/>
              <a:t> Promoted Products</a:t>
            </a:r>
            <a:endParaRPr/>
          </a:p>
        </p:txBody>
      </p:sp>
      <p:sp>
        <p:nvSpPr>
          <p:cNvPr id="236" name="Google Shape;236;p3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As you can see, there are 3-5 products on promotion more than others: </a:t>
            </a:r>
            <a:endParaRPr sz="1800"/>
          </a:p>
          <a:p>
            <a:pPr indent="-342900" lvl="1" marL="914400" rtl="0" algn="l">
              <a:spcBef>
                <a:spcPts val="0"/>
              </a:spcBef>
              <a:spcAft>
                <a:spcPts val="0"/>
              </a:spcAft>
              <a:buSzPts val="1800"/>
              <a:buChar char="○"/>
            </a:pPr>
            <a:r>
              <a:rPr b="1" lang="en" sz="1800"/>
              <a:t>Grocery I (Highest)</a:t>
            </a:r>
            <a:endParaRPr b="1" sz="1800"/>
          </a:p>
          <a:p>
            <a:pPr indent="-342900" lvl="1" marL="914400" rtl="0" algn="l">
              <a:spcBef>
                <a:spcPts val="0"/>
              </a:spcBef>
              <a:spcAft>
                <a:spcPts val="0"/>
              </a:spcAft>
              <a:buSzPts val="1800"/>
              <a:buChar char="○"/>
            </a:pPr>
            <a:r>
              <a:rPr b="1" lang="en" sz="1800"/>
              <a:t>Beverages</a:t>
            </a:r>
            <a:endParaRPr b="1" sz="1800"/>
          </a:p>
          <a:p>
            <a:pPr indent="-342900" lvl="1" marL="914400" rtl="0" algn="l">
              <a:spcBef>
                <a:spcPts val="0"/>
              </a:spcBef>
              <a:spcAft>
                <a:spcPts val="0"/>
              </a:spcAft>
              <a:buSzPts val="1800"/>
              <a:buChar char="○"/>
            </a:pPr>
            <a:r>
              <a:rPr b="1" lang="en" sz="1800"/>
              <a:t>Produce</a:t>
            </a:r>
            <a:endParaRPr b="1" sz="1800"/>
          </a:p>
          <a:p>
            <a:pPr indent="-342900" lvl="1" marL="914400" rtl="0" algn="l">
              <a:spcBef>
                <a:spcPts val="0"/>
              </a:spcBef>
              <a:spcAft>
                <a:spcPts val="0"/>
              </a:spcAft>
              <a:buSzPts val="1800"/>
              <a:buChar char="○"/>
            </a:pPr>
            <a:r>
              <a:rPr b="1" lang="en" sz="1800"/>
              <a:t>Cleaning supplies</a:t>
            </a:r>
            <a:endParaRPr b="1" sz="1800"/>
          </a:p>
          <a:p>
            <a:pPr indent="-342900" lvl="1" marL="914400" rtl="0" algn="l">
              <a:spcBef>
                <a:spcPts val="0"/>
              </a:spcBef>
              <a:spcAft>
                <a:spcPts val="0"/>
              </a:spcAft>
              <a:buSzPts val="1800"/>
              <a:buChar char="○"/>
            </a:pPr>
            <a:r>
              <a:rPr b="1" lang="en" sz="1800"/>
              <a:t>Dairy products </a:t>
            </a:r>
            <a:endParaRPr b="1" sz="1800"/>
          </a:p>
        </p:txBody>
      </p:sp>
      <p:pic>
        <p:nvPicPr>
          <p:cNvPr id="237" name="Google Shape;237;p32"/>
          <p:cNvPicPr preferRelativeResize="0"/>
          <p:nvPr/>
        </p:nvPicPr>
        <p:blipFill>
          <a:blip r:embed="rId3">
            <a:alphaModFix/>
          </a:blip>
          <a:stretch>
            <a:fillRect/>
          </a:stretch>
        </p:blipFill>
        <p:spPr>
          <a:xfrm>
            <a:off x="4572003" y="1715500"/>
            <a:ext cx="4362450" cy="3352800"/>
          </a:xfrm>
          <a:prstGeom prst="rect">
            <a:avLst/>
          </a:prstGeom>
          <a:noFill/>
          <a:ln cap="flat" cmpd="sng" w="9525">
            <a:solidFill>
              <a:schemeClr val="dk2"/>
            </a:solidFill>
            <a:prstDash val="solid"/>
            <a:round/>
            <a:headEnd len="sm" w="sm" type="none"/>
            <a:tailEnd len="sm" w="sm" type="none"/>
          </a:ln>
        </p:spPr>
      </p:pic>
      <p:cxnSp>
        <p:nvCxnSpPr>
          <p:cNvPr id="238" name="Google Shape;238;p32"/>
          <p:cNvCxnSpPr/>
          <p:nvPr/>
        </p:nvCxnSpPr>
        <p:spPr>
          <a:xfrm rot="10800000">
            <a:off x="716525" y="2911150"/>
            <a:ext cx="0" cy="160800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Top 10 Lowest </a:t>
            </a:r>
            <a:r>
              <a:rPr lang="en"/>
              <a:t>Promoted Products</a:t>
            </a:r>
            <a:endParaRPr/>
          </a:p>
        </p:txBody>
      </p:sp>
      <p:sp>
        <p:nvSpPr>
          <p:cNvPr id="244" name="Google Shape;244;p3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As you can see, there are 3-5 products on promotion more than others: </a:t>
            </a:r>
            <a:endParaRPr sz="1800"/>
          </a:p>
          <a:p>
            <a:pPr indent="-342900" lvl="1" marL="914400" rtl="0" algn="l">
              <a:spcBef>
                <a:spcPts val="0"/>
              </a:spcBef>
              <a:spcAft>
                <a:spcPts val="0"/>
              </a:spcAft>
              <a:buSzPts val="1800"/>
              <a:buChar char="○"/>
            </a:pPr>
            <a:r>
              <a:rPr b="1" lang="en" sz="1800"/>
              <a:t>Home Appliances </a:t>
            </a:r>
            <a:r>
              <a:rPr b="1" lang="en" sz="1800"/>
              <a:t>(Lowest)</a:t>
            </a:r>
            <a:endParaRPr b="1" sz="1800"/>
          </a:p>
          <a:p>
            <a:pPr indent="-342900" lvl="1" marL="914400" rtl="0" algn="l">
              <a:spcBef>
                <a:spcPts val="0"/>
              </a:spcBef>
              <a:spcAft>
                <a:spcPts val="0"/>
              </a:spcAft>
              <a:buSzPts val="1800"/>
              <a:buChar char="○"/>
            </a:pPr>
            <a:r>
              <a:rPr b="1" lang="en" sz="1800"/>
              <a:t>Baby Care</a:t>
            </a:r>
            <a:endParaRPr b="1" sz="1800"/>
          </a:p>
          <a:p>
            <a:pPr indent="-342900" lvl="1" marL="914400" rtl="0" algn="l">
              <a:spcBef>
                <a:spcPts val="0"/>
              </a:spcBef>
              <a:spcAft>
                <a:spcPts val="0"/>
              </a:spcAft>
              <a:buSzPts val="1800"/>
              <a:buChar char="○"/>
            </a:pPr>
            <a:r>
              <a:rPr b="1" lang="en" sz="1800"/>
              <a:t>Magazines</a:t>
            </a:r>
            <a:endParaRPr b="1" sz="1800"/>
          </a:p>
          <a:p>
            <a:pPr indent="-342900" lvl="1" marL="914400" rtl="0" algn="l">
              <a:spcBef>
                <a:spcPts val="0"/>
              </a:spcBef>
              <a:spcAft>
                <a:spcPts val="0"/>
              </a:spcAft>
              <a:buSzPts val="1800"/>
              <a:buChar char="○"/>
            </a:pPr>
            <a:r>
              <a:rPr b="1" lang="en" sz="1800"/>
              <a:t>Beauty</a:t>
            </a:r>
            <a:endParaRPr b="1" sz="1800"/>
          </a:p>
          <a:p>
            <a:pPr indent="-342900" lvl="1" marL="914400" rtl="0" algn="l">
              <a:spcBef>
                <a:spcPts val="0"/>
              </a:spcBef>
              <a:spcAft>
                <a:spcPts val="0"/>
              </a:spcAft>
              <a:buSzPts val="1800"/>
              <a:buChar char="○"/>
            </a:pPr>
            <a:r>
              <a:rPr b="1" lang="en" sz="1800"/>
              <a:t>Automotive</a:t>
            </a:r>
            <a:endParaRPr b="1" sz="1800"/>
          </a:p>
        </p:txBody>
      </p:sp>
      <p:pic>
        <p:nvPicPr>
          <p:cNvPr id="245" name="Google Shape;245;p33"/>
          <p:cNvPicPr preferRelativeResize="0"/>
          <p:nvPr/>
        </p:nvPicPr>
        <p:blipFill>
          <a:blip r:embed="rId3">
            <a:alphaModFix/>
          </a:blip>
          <a:stretch>
            <a:fillRect/>
          </a:stretch>
        </p:blipFill>
        <p:spPr>
          <a:xfrm>
            <a:off x="4572000" y="1919075"/>
            <a:ext cx="4367400" cy="2928238"/>
          </a:xfrm>
          <a:prstGeom prst="rect">
            <a:avLst/>
          </a:prstGeom>
          <a:noFill/>
          <a:ln cap="flat" cmpd="sng" w="9525">
            <a:solidFill>
              <a:schemeClr val="dk2"/>
            </a:solidFill>
            <a:prstDash val="solid"/>
            <a:round/>
            <a:headEnd len="sm" w="sm" type="none"/>
            <a:tailEnd len="sm" w="sm" type="none"/>
          </a:ln>
        </p:spPr>
      </p:pic>
      <p:cxnSp>
        <p:nvCxnSpPr>
          <p:cNvPr id="246" name="Google Shape;246;p33"/>
          <p:cNvCxnSpPr/>
          <p:nvPr/>
        </p:nvCxnSpPr>
        <p:spPr>
          <a:xfrm>
            <a:off x="716525" y="3108675"/>
            <a:ext cx="0" cy="145740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Machine Learning Exploration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471900" y="738725"/>
            <a:ext cx="85713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Time Series Analysis</a:t>
            </a:r>
            <a:endParaRPr/>
          </a:p>
        </p:txBody>
      </p:sp>
      <p:sp>
        <p:nvSpPr>
          <p:cNvPr id="257" name="Google Shape;257;p35"/>
          <p:cNvSpPr txBox="1"/>
          <p:nvPr>
            <p:ph idx="1" type="body"/>
          </p:nvPr>
        </p:nvSpPr>
        <p:spPr>
          <a:xfrm>
            <a:off x="471900" y="1919075"/>
            <a:ext cx="3843300" cy="271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Prophet</a:t>
            </a:r>
            <a:r>
              <a:rPr lang="en"/>
              <a:t> - open source modelling tool by Facebook</a:t>
            </a:r>
            <a:endParaRPr/>
          </a:p>
          <a:p>
            <a:pPr indent="-317500" lvl="1" marL="914400" rtl="0" algn="l">
              <a:spcBef>
                <a:spcPts val="0"/>
              </a:spcBef>
              <a:spcAft>
                <a:spcPts val="0"/>
              </a:spcAft>
              <a:buSzPts val="1400"/>
              <a:buChar char="○"/>
            </a:pPr>
            <a:r>
              <a:rPr b="1" lang="en"/>
              <a:t>Non-linear trends fit with seasonality, plus holiday effects</a:t>
            </a:r>
            <a:endParaRPr b="1"/>
          </a:p>
          <a:p>
            <a:pPr indent="-342900" lvl="0" marL="457200" rtl="0" algn="l">
              <a:spcBef>
                <a:spcPts val="0"/>
              </a:spcBef>
              <a:spcAft>
                <a:spcPts val="0"/>
              </a:spcAft>
              <a:buSzPts val="1800"/>
              <a:buChar char="●"/>
            </a:pPr>
            <a:r>
              <a:rPr b="1" lang="en"/>
              <a:t>Rationale </a:t>
            </a:r>
            <a:r>
              <a:rPr lang="en"/>
              <a:t>- Chosen due to adaptability of missing data &amp; handles data outliers fairly well</a:t>
            </a:r>
            <a:r>
              <a:rPr b="1" baseline="30000" lang="en" sz="2000"/>
              <a:t>1</a:t>
            </a:r>
            <a:endParaRPr b="1" baseline="30000" sz="2000"/>
          </a:p>
          <a:p>
            <a:pPr indent="-342900" lvl="0" marL="457200" rtl="0" algn="l">
              <a:spcBef>
                <a:spcPts val="0"/>
              </a:spcBef>
              <a:spcAft>
                <a:spcPts val="0"/>
              </a:spcAft>
              <a:buSzPts val="1800"/>
              <a:buChar char="●"/>
            </a:pPr>
            <a:r>
              <a:rPr b="1" lang="en"/>
              <a:t>RMSE</a:t>
            </a:r>
            <a:r>
              <a:rPr lang="en"/>
              <a:t>: </a:t>
            </a:r>
            <a:r>
              <a:rPr lang="en" sz="1050">
                <a:solidFill>
                  <a:srgbClr val="D5D5D5"/>
                </a:solidFill>
                <a:highlight>
                  <a:srgbClr val="383838"/>
                </a:highlight>
                <a:latin typeface="Courier New"/>
                <a:ea typeface="Courier New"/>
                <a:cs typeface="Courier New"/>
                <a:sym typeface="Courier New"/>
              </a:rPr>
              <a:t>592788.108415033</a:t>
            </a:r>
            <a:endParaRPr baseline="30000"/>
          </a:p>
        </p:txBody>
      </p:sp>
      <p:pic>
        <p:nvPicPr>
          <p:cNvPr id="258" name="Google Shape;258;p35"/>
          <p:cNvPicPr preferRelativeResize="0"/>
          <p:nvPr/>
        </p:nvPicPr>
        <p:blipFill>
          <a:blip r:embed="rId3">
            <a:alphaModFix/>
          </a:blip>
          <a:stretch>
            <a:fillRect/>
          </a:stretch>
        </p:blipFill>
        <p:spPr>
          <a:xfrm>
            <a:off x="4623600" y="568050"/>
            <a:ext cx="4419600" cy="1028700"/>
          </a:xfrm>
          <a:prstGeom prst="rect">
            <a:avLst/>
          </a:prstGeom>
          <a:noFill/>
          <a:ln>
            <a:noFill/>
          </a:ln>
        </p:spPr>
      </p:pic>
      <p:sp>
        <p:nvSpPr>
          <p:cNvPr id="259" name="Google Shape;259;p35"/>
          <p:cNvSpPr txBox="1"/>
          <p:nvPr/>
        </p:nvSpPr>
        <p:spPr>
          <a:xfrm>
            <a:off x="6575100" y="4743300"/>
            <a:ext cx="2568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baseline="30000" i="1" lang="en" sz="1100"/>
              <a:t>1</a:t>
            </a:r>
            <a:r>
              <a:rPr b="1" i="1" lang="en" sz="1100" u="sng">
                <a:solidFill>
                  <a:schemeClr val="hlink"/>
                </a:solidFill>
                <a:hlinkClick r:id="rId4"/>
              </a:rPr>
              <a:t>https://facebook.github.io/prophet/</a:t>
            </a:r>
            <a:endParaRPr b="1" i="1" sz="1100"/>
          </a:p>
        </p:txBody>
      </p:sp>
      <p:pic>
        <p:nvPicPr>
          <p:cNvPr id="260" name="Google Shape;260;p35"/>
          <p:cNvPicPr preferRelativeResize="0"/>
          <p:nvPr/>
        </p:nvPicPr>
        <p:blipFill>
          <a:blip r:embed="rId5">
            <a:alphaModFix/>
          </a:blip>
          <a:stretch>
            <a:fillRect/>
          </a:stretch>
        </p:blipFill>
        <p:spPr>
          <a:xfrm>
            <a:off x="4467600" y="1927138"/>
            <a:ext cx="4524000" cy="2694067"/>
          </a:xfrm>
          <a:prstGeom prst="rect">
            <a:avLst/>
          </a:prstGeom>
          <a:noFill/>
          <a:ln cap="flat" cmpd="sng" w="9525">
            <a:solidFill>
              <a:schemeClr val="dk2"/>
            </a:solidFill>
            <a:prstDash val="solid"/>
            <a:round/>
            <a:headEnd len="sm" w="sm" type="none"/>
            <a:tailEnd len="sm" w="sm" type="none"/>
          </a:ln>
        </p:spPr>
      </p:pic>
      <p:sp>
        <p:nvSpPr>
          <p:cNvPr id="261" name="Google Shape;261;p35"/>
          <p:cNvSpPr/>
          <p:nvPr/>
        </p:nvSpPr>
        <p:spPr>
          <a:xfrm>
            <a:off x="8022725" y="2093125"/>
            <a:ext cx="978000" cy="1062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67" name="Google Shape;267;p3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National Holidays drove higher monthly sales</a:t>
            </a:r>
            <a:r>
              <a:rPr lang="en"/>
              <a:t> volume than Local/Regional Holidays, and non-Holiday events</a:t>
            </a:r>
            <a:endParaRPr/>
          </a:p>
          <a:p>
            <a:pPr indent="-342900" lvl="0" marL="457200" rtl="0" algn="l">
              <a:spcBef>
                <a:spcPts val="0"/>
              </a:spcBef>
              <a:spcAft>
                <a:spcPts val="0"/>
              </a:spcAft>
              <a:buSzPts val="1800"/>
              <a:buChar char="●"/>
            </a:pPr>
            <a:r>
              <a:rPr b="1" lang="en"/>
              <a:t>Oil prices</a:t>
            </a:r>
            <a:r>
              <a:rPr lang="en"/>
              <a:t> appear to have a </a:t>
            </a:r>
            <a:r>
              <a:rPr b="1" lang="en"/>
              <a:t>negative correlation on sales volume</a:t>
            </a:r>
            <a:endParaRPr b="1"/>
          </a:p>
          <a:p>
            <a:pPr indent="-342900" lvl="0" marL="457200" rtl="0" algn="l">
              <a:spcBef>
                <a:spcPts val="0"/>
              </a:spcBef>
              <a:spcAft>
                <a:spcPts val="0"/>
              </a:spcAft>
              <a:buSzPts val="1800"/>
              <a:buChar char="●"/>
            </a:pPr>
            <a:r>
              <a:rPr b="1" lang="en"/>
              <a:t>Promos seem to happen mostly over the weekends</a:t>
            </a:r>
            <a:r>
              <a:rPr lang="en"/>
              <a:t> &amp; within the 2nd half of the year, </a:t>
            </a:r>
            <a:r>
              <a:rPr b="1" lang="en"/>
              <a:t>peaking in the December</a:t>
            </a:r>
            <a:r>
              <a:rPr lang="en"/>
              <a:t> months</a:t>
            </a:r>
            <a:endParaRPr/>
          </a:p>
          <a:p>
            <a:pPr indent="-342900" lvl="0" marL="457200" rtl="0" algn="l">
              <a:spcBef>
                <a:spcPts val="0"/>
              </a:spcBef>
              <a:spcAft>
                <a:spcPts val="0"/>
              </a:spcAft>
              <a:buSzPts val="1800"/>
              <a:buChar char="●"/>
            </a:pPr>
            <a:r>
              <a:rPr lang="en"/>
              <a:t>For future analysis: focus on binning, individual store performance, product type performance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Challenge</a:t>
            </a:r>
            <a:endParaRPr/>
          </a:p>
        </p:txBody>
      </p:sp>
      <p:sp>
        <p:nvSpPr>
          <p:cNvPr id="94" name="Google Shape;94;p15"/>
          <p:cNvSpPr txBox="1"/>
          <p:nvPr>
            <p:ph idx="1" type="body"/>
          </p:nvPr>
        </p:nvSpPr>
        <p:spPr>
          <a:xfrm>
            <a:off x="471900" y="1919075"/>
            <a:ext cx="3134700" cy="297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will be looking at Corporación Favorita, a large Ecuadorian-based grocery retailer.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pulled the data from a </a:t>
            </a:r>
            <a:r>
              <a:rPr lang="en" u="sng">
                <a:solidFill>
                  <a:schemeClr val="hlink"/>
                </a:solidFill>
                <a:hlinkClick r:id="rId3"/>
              </a:rPr>
              <a:t>Kaggle competition</a:t>
            </a:r>
            <a:r>
              <a:rPr lang="en"/>
              <a:t> and we’ll be looking at the stores’ sales volume data from 2012-2017 and making predictions based on certain </a:t>
            </a:r>
            <a:r>
              <a:rPr lang="en"/>
              <a:t>factors</a:t>
            </a:r>
            <a:r>
              <a:rPr lang="en"/>
              <a:t>.</a:t>
            </a:r>
            <a:endParaRPr/>
          </a:p>
        </p:txBody>
      </p:sp>
      <p:pic>
        <p:nvPicPr>
          <p:cNvPr id="95" name="Google Shape;95;p15"/>
          <p:cNvPicPr preferRelativeResize="0"/>
          <p:nvPr/>
        </p:nvPicPr>
        <p:blipFill>
          <a:blip r:embed="rId4">
            <a:alphaModFix/>
          </a:blip>
          <a:stretch>
            <a:fillRect/>
          </a:stretch>
        </p:blipFill>
        <p:spPr>
          <a:xfrm>
            <a:off x="4520575" y="1875250"/>
            <a:ext cx="3204775" cy="1157475"/>
          </a:xfrm>
          <a:prstGeom prst="rect">
            <a:avLst/>
          </a:prstGeom>
          <a:noFill/>
          <a:ln>
            <a:noFill/>
          </a:ln>
        </p:spPr>
      </p:pic>
      <p:pic>
        <p:nvPicPr>
          <p:cNvPr id="96" name="Google Shape;96;p15"/>
          <p:cNvPicPr preferRelativeResize="0"/>
          <p:nvPr/>
        </p:nvPicPr>
        <p:blipFill rotWithShape="1">
          <a:blip r:embed="rId5">
            <a:alphaModFix/>
          </a:blip>
          <a:srcRect b="31602" l="0" r="0" t="31606"/>
          <a:stretch/>
        </p:blipFill>
        <p:spPr>
          <a:xfrm>
            <a:off x="6099498" y="4347263"/>
            <a:ext cx="1201326" cy="441975"/>
          </a:xfrm>
          <a:prstGeom prst="rect">
            <a:avLst/>
          </a:prstGeom>
          <a:noFill/>
          <a:ln>
            <a:noFill/>
          </a:ln>
        </p:spPr>
      </p:pic>
      <p:pic>
        <p:nvPicPr>
          <p:cNvPr id="97" name="Google Shape;97;p15"/>
          <p:cNvPicPr preferRelativeResize="0"/>
          <p:nvPr/>
        </p:nvPicPr>
        <p:blipFill rotWithShape="1">
          <a:blip r:embed="rId6">
            <a:alphaModFix/>
          </a:blip>
          <a:srcRect b="31037" l="0" r="0" t="31037"/>
          <a:stretch/>
        </p:blipFill>
        <p:spPr>
          <a:xfrm>
            <a:off x="7529868" y="4408888"/>
            <a:ext cx="1308907" cy="318738"/>
          </a:xfrm>
          <a:prstGeom prst="rect">
            <a:avLst/>
          </a:prstGeom>
          <a:noFill/>
          <a:ln>
            <a:noFill/>
          </a:ln>
        </p:spPr>
      </p:pic>
      <p:pic>
        <p:nvPicPr>
          <p:cNvPr id="98" name="Google Shape;98;p15"/>
          <p:cNvPicPr preferRelativeResize="0"/>
          <p:nvPr/>
        </p:nvPicPr>
        <p:blipFill>
          <a:blip r:embed="rId7">
            <a:alphaModFix/>
          </a:blip>
          <a:stretch>
            <a:fillRect/>
          </a:stretch>
        </p:blipFill>
        <p:spPr>
          <a:xfrm>
            <a:off x="4867900" y="3401561"/>
            <a:ext cx="1205700" cy="578742"/>
          </a:xfrm>
          <a:prstGeom prst="rect">
            <a:avLst/>
          </a:prstGeom>
          <a:noFill/>
          <a:ln>
            <a:noFill/>
          </a:ln>
        </p:spPr>
      </p:pic>
      <p:pic>
        <p:nvPicPr>
          <p:cNvPr id="99" name="Google Shape;99;p15"/>
          <p:cNvPicPr preferRelativeResize="0"/>
          <p:nvPr/>
        </p:nvPicPr>
        <p:blipFill>
          <a:blip r:embed="rId8">
            <a:alphaModFix/>
          </a:blip>
          <a:stretch>
            <a:fillRect/>
          </a:stretch>
        </p:blipFill>
        <p:spPr>
          <a:xfrm>
            <a:off x="6129299" y="3183618"/>
            <a:ext cx="879900" cy="1014620"/>
          </a:xfrm>
          <a:prstGeom prst="rect">
            <a:avLst/>
          </a:prstGeom>
          <a:noFill/>
          <a:ln>
            <a:noFill/>
          </a:ln>
        </p:spPr>
      </p:pic>
      <p:pic>
        <p:nvPicPr>
          <p:cNvPr id="100" name="Google Shape;100;p15"/>
          <p:cNvPicPr preferRelativeResize="0"/>
          <p:nvPr/>
        </p:nvPicPr>
        <p:blipFill>
          <a:blip r:embed="rId9">
            <a:alphaModFix/>
          </a:blip>
          <a:stretch>
            <a:fillRect/>
          </a:stretch>
        </p:blipFill>
        <p:spPr>
          <a:xfrm>
            <a:off x="4082325" y="3435462"/>
            <a:ext cx="729875" cy="510920"/>
          </a:xfrm>
          <a:prstGeom prst="rect">
            <a:avLst/>
          </a:prstGeom>
          <a:noFill/>
          <a:ln>
            <a:noFill/>
          </a:ln>
        </p:spPr>
      </p:pic>
      <p:pic>
        <p:nvPicPr>
          <p:cNvPr id="101" name="Google Shape;101;p15"/>
          <p:cNvPicPr preferRelativeResize="0"/>
          <p:nvPr/>
        </p:nvPicPr>
        <p:blipFill>
          <a:blip r:embed="rId10">
            <a:alphaModFix/>
          </a:blip>
          <a:stretch>
            <a:fillRect/>
          </a:stretch>
        </p:blipFill>
        <p:spPr>
          <a:xfrm>
            <a:off x="3910762" y="4349137"/>
            <a:ext cx="1205700" cy="441968"/>
          </a:xfrm>
          <a:prstGeom prst="rect">
            <a:avLst/>
          </a:prstGeom>
          <a:noFill/>
          <a:ln>
            <a:noFill/>
          </a:ln>
        </p:spPr>
      </p:pic>
      <p:pic>
        <p:nvPicPr>
          <p:cNvPr id="102" name="Google Shape;102;p15"/>
          <p:cNvPicPr preferRelativeResize="0"/>
          <p:nvPr/>
        </p:nvPicPr>
        <p:blipFill>
          <a:blip r:embed="rId11">
            <a:alphaModFix/>
          </a:blip>
          <a:stretch>
            <a:fillRect/>
          </a:stretch>
        </p:blipFill>
        <p:spPr>
          <a:xfrm>
            <a:off x="7064900" y="3508913"/>
            <a:ext cx="1342025" cy="423805"/>
          </a:xfrm>
          <a:prstGeom prst="rect">
            <a:avLst/>
          </a:prstGeom>
          <a:noFill/>
          <a:ln>
            <a:noFill/>
          </a:ln>
        </p:spPr>
      </p:pic>
      <p:pic>
        <p:nvPicPr>
          <p:cNvPr id="103" name="Google Shape;103;p15"/>
          <p:cNvPicPr preferRelativeResize="0"/>
          <p:nvPr/>
        </p:nvPicPr>
        <p:blipFill>
          <a:blip r:embed="rId12">
            <a:alphaModFix/>
          </a:blip>
          <a:stretch>
            <a:fillRect/>
          </a:stretch>
        </p:blipFill>
        <p:spPr>
          <a:xfrm>
            <a:off x="5280702" y="4349137"/>
            <a:ext cx="729885" cy="441975"/>
          </a:xfrm>
          <a:prstGeom prst="rect">
            <a:avLst/>
          </a:prstGeom>
          <a:noFill/>
          <a:ln>
            <a:noFill/>
          </a:ln>
        </p:spPr>
      </p:pic>
      <p:sp>
        <p:nvSpPr>
          <p:cNvPr id="104" name="Google Shape;104;p15"/>
          <p:cNvSpPr/>
          <p:nvPr/>
        </p:nvSpPr>
        <p:spPr>
          <a:xfrm rot="5400000">
            <a:off x="6092700" y="808325"/>
            <a:ext cx="349200" cy="4595100"/>
          </a:xfrm>
          <a:prstGeom prst="leftBrace">
            <a:avLst>
              <a:gd fmla="val 5639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Data</a:t>
            </a:r>
            <a:endParaRPr/>
          </a:p>
        </p:txBody>
      </p:sp>
      <p:sp>
        <p:nvSpPr>
          <p:cNvPr id="110" name="Google Shape;110;p16"/>
          <p:cNvSpPr txBox="1"/>
          <p:nvPr>
            <p:ph idx="1" type="body"/>
          </p:nvPr>
        </p:nvSpPr>
        <p:spPr>
          <a:xfrm>
            <a:off x="471900" y="1919075"/>
            <a:ext cx="35070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33</a:t>
            </a:r>
            <a:r>
              <a:rPr lang="en"/>
              <a:t> product types</a:t>
            </a:r>
            <a:endParaRPr/>
          </a:p>
          <a:p>
            <a:pPr indent="-342900" lvl="0" marL="457200" rtl="0" algn="l">
              <a:spcBef>
                <a:spcPts val="0"/>
              </a:spcBef>
              <a:spcAft>
                <a:spcPts val="0"/>
              </a:spcAft>
              <a:buSzPts val="1800"/>
              <a:buChar char="●"/>
            </a:pPr>
            <a:r>
              <a:rPr b="1" lang="en"/>
              <a:t>350</a:t>
            </a:r>
            <a:r>
              <a:rPr lang="en"/>
              <a:t> holidays</a:t>
            </a:r>
            <a:endParaRPr/>
          </a:p>
          <a:p>
            <a:pPr indent="-342900" lvl="0" marL="457200" rtl="0" algn="l">
              <a:spcBef>
                <a:spcPts val="0"/>
              </a:spcBef>
              <a:spcAft>
                <a:spcPts val="0"/>
              </a:spcAft>
              <a:buSzPts val="1800"/>
              <a:buChar char="●"/>
            </a:pPr>
            <a:r>
              <a:rPr lang="en"/>
              <a:t>Oil prices</a:t>
            </a:r>
            <a:endParaRPr/>
          </a:p>
          <a:p>
            <a:pPr indent="-342900" lvl="0" marL="457200" rtl="0" algn="l">
              <a:spcBef>
                <a:spcPts val="0"/>
              </a:spcBef>
              <a:spcAft>
                <a:spcPts val="0"/>
              </a:spcAft>
              <a:buSzPts val="1800"/>
              <a:buChar char="●"/>
            </a:pPr>
            <a:r>
              <a:rPr lang="en"/>
              <a:t>Whether a product type was discounted/on promotion</a:t>
            </a:r>
            <a:endParaRPr/>
          </a:p>
          <a:p>
            <a:pPr indent="-342900" lvl="0" marL="457200" rtl="0" algn="l">
              <a:spcBef>
                <a:spcPts val="0"/>
              </a:spcBef>
              <a:spcAft>
                <a:spcPts val="0"/>
              </a:spcAft>
              <a:buSzPts val="1800"/>
              <a:buChar char="●"/>
            </a:pPr>
            <a:r>
              <a:rPr b="1" lang="en"/>
              <a:t>Total Sales</a:t>
            </a:r>
            <a:r>
              <a:rPr lang="en"/>
              <a:t> (in unit volume)</a:t>
            </a:r>
            <a:endParaRPr/>
          </a:p>
        </p:txBody>
      </p:sp>
      <p:pic>
        <p:nvPicPr>
          <p:cNvPr id="111" name="Google Shape;111;p16"/>
          <p:cNvPicPr preferRelativeResize="0"/>
          <p:nvPr/>
        </p:nvPicPr>
        <p:blipFill>
          <a:blip r:embed="rId3">
            <a:alphaModFix/>
          </a:blip>
          <a:stretch>
            <a:fillRect/>
          </a:stretch>
        </p:blipFill>
        <p:spPr>
          <a:xfrm>
            <a:off x="4170400" y="1840300"/>
            <a:ext cx="4584826" cy="3055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Assumptions &amp; </a:t>
            </a:r>
            <a:r>
              <a:rPr lang="en"/>
              <a:t>Early Predictions</a:t>
            </a:r>
            <a:endParaRPr/>
          </a:p>
        </p:txBody>
      </p:sp>
      <p:sp>
        <p:nvSpPr>
          <p:cNvPr id="117" name="Google Shape;117;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Negative correlation</a:t>
            </a:r>
            <a:r>
              <a:rPr lang="en"/>
              <a:t> between Oil Prices and Sales</a:t>
            </a:r>
            <a:endParaRPr/>
          </a:p>
          <a:p>
            <a:pPr indent="-342900" lvl="0" marL="457200" rtl="0" algn="l">
              <a:spcBef>
                <a:spcPts val="0"/>
              </a:spcBef>
              <a:spcAft>
                <a:spcPts val="0"/>
              </a:spcAft>
              <a:buSzPts val="1800"/>
              <a:buChar char="●"/>
            </a:pPr>
            <a:r>
              <a:rPr b="1" lang="en"/>
              <a:t>Positive correlation</a:t>
            </a:r>
            <a:r>
              <a:rPr lang="en"/>
              <a:t> between Holidays and Sales</a:t>
            </a:r>
            <a:endParaRPr/>
          </a:p>
          <a:p>
            <a:pPr indent="-342900" lvl="0" marL="457200" rtl="0" algn="l">
              <a:spcBef>
                <a:spcPts val="0"/>
              </a:spcBef>
              <a:spcAft>
                <a:spcPts val="0"/>
              </a:spcAft>
              <a:buSzPts val="1800"/>
              <a:buChar char="●"/>
            </a:pPr>
            <a:r>
              <a:rPr b="1" lang="en"/>
              <a:t>Positive</a:t>
            </a:r>
            <a:r>
              <a:rPr b="1" lang="en"/>
              <a:t> correlation</a:t>
            </a:r>
            <a:r>
              <a:rPr lang="en"/>
              <a:t> between Discount Promotions and Sales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23" name="Google Shape;123;p18"/>
          <p:cNvSpPr txBox="1"/>
          <p:nvPr>
            <p:ph idx="1" type="body"/>
          </p:nvPr>
        </p:nvSpPr>
        <p:spPr>
          <a:xfrm>
            <a:off x="205800" y="2013550"/>
            <a:ext cx="8754300" cy="2888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b="1" lang="en" sz="2400"/>
              <a:t>Filtered</a:t>
            </a:r>
            <a:r>
              <a:rPr lang="en" sz="2400"/>
              <a:t> data to include January 2013 -  July 2017 </a:t>
            </a:r>
            <a:endParaRPr sz="2400"/>
          </a:p>
          <a:p>
            <a:pPr indent="-381000" lvl="0" marL="457200" rtl="0" algn="l">
              <a:spcBef>
                <a:spcPts val="0"/>
              </a:spcBef>
              <a:spcAft>
                <a:spcPts val="0"/>
              </a:spcAft>
              <a:buSzPts val="2400"/>
              <a:buChar char="●"/>
            </a:pPr>
            <a:r>
              <a:rPr b="1" lang="en" sz="2400"/>
              <a:t>Removed </a:t>
            </a:r>
            <a:r>
              <a:rPr lang="en" sz="2400"/>
              <a:t>NaN values</a:t>
            </a:r>
            <a:endParaRPr sz="2400"/>
          </a:p>
          <a:p>
            <a:pPr indent="-381000" lvl="0" marL="457200" rtl="0" algn="l">
              <a:spcBef>
                <a:spcPts val="0"/>
              </a:spcBef>
              <a:spcAft>
                <a:spcPts val="0"/>
              </a:spcAft>
              <a:buSzPts val="2400"/>
              <a:buChar char="●"/>
            </a:pPr>
            <a:r>
              <a:rPr b="1" lang="en" sz="2400"/>
              <a:t>Removed </a:t>
            </a:r>
            <a:r>
              <a:rPr lang="en" sz="2400"/>
              <a:t>columns for store type </a:t>
            </a:r>
            <a:endParaRPr sz="2400"/>
          </a:p>
          <a:p>
            <a:pPr indent="-381000" lvl="0" marL="457200" rtl="0" algn="l">
              <a:spcBef>
                <a:spcPts val="0"/>
              </a:spcBef>
              <a:spcAft>
                <a:spcPts val="0"/>
              </a:spcAft>
              <a:buSzPts val="2400"/>
              <a:buChar char="●"/>
            </a:pPr>
            <a:r>
              <a:rPr b="1" lang="en" sz="2400"/>
              <a:t>Dropped</a:t>
            </a:r>
            <a:r>
              <a:rPr lang="en" sz="2400"/>
              <a:t> duplicate holidays that resulted from government transfers</a:t>
            </a:r>
            <a:endParaRPr sz="2400"/>
          </a:p>
          <a:p>
            <a:pPr indent="0" lvl="0" marL="9144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Entity Relationship Diagram</a:t>
            </a:r>
            <a:endParaRPr/>
          </a:p>
        </p:txBody>
      </p:sp>
      <p:pic>
        <p:nvPicPr>
          <p:cNvPr id="129" name="Google Shape;129;p19"/>
          <p:cNvPicPr preferRelativeResize="0"/>
          <p:nvPr/>
        </p:nvPicPr>
        <p:blipFill rotWithShape="1">
          <a:blip r:embed="rId3">
            <a:alphaModFix/>
          </a:blip>
          <a:srcRect b="0" l="0" r="0" t="9477"/>
          <a:stretch/>
        </p:blipFill>
        <p:spPr>
          <a:xfrm>
            <a:off x="921150" y="2120375"/>
            <a:ext cx="7203475" cy="2635575"/>
          </a:xfrm>
          <a:prstGeom prst="rect">
            <a:avLst/>
          </a:prstGeom>
          <a:noFill/>
          <a:ln>
            <a:noFill/>
          </a:ln>
        </p:spPr>
      </p:pic>
      <p:graphicFrame>
        <p:nvGraphicFramePr>
          <p:cNvPr id="130" name="Google Shape;130;p19"/>
          <p:cNvGraphicFramePr/>
          <p:nvPr/>
        </p:nvGraphicFramePr>
        <p:xfrm>
          <a:off x="146900" y="1982488"/>
          <a:ext cx="3000000" cy="3000000"/>
        </p:xfrm>
        <a:graphic>
          <a:graphicData uri="http://schemas.openxmlformats.org/drawingml/2006/table">
            <a:tbl>
              <a:tblPr>
                <a:noFill/>
                <a:tableStyleId>{35A507DA-51DF-4FE5-BE23-819C6E4D74C0}</a:tableStyleId>
              </a:tblPr>
              <a:tblGrid>
                <a:gridCol w="1381425"/>
                <a:gridCol w="1381425"/>
              </a:tblGrid>
              <a:tr h="396200">
                <a:tc gridSpan="2">
                  <a:txBody>
                    <a:bodyPr/>
                    <a:lstStyle/>
                    <a:p>
                      <a:pPr indent="0" lvl="0" marL="0" rtl="0" algn="l">
                        <a:spcBef>
                          <a:spcPts val="0"/>
                        </a:spcBef>
                        <a:spcAft>
                          <a:spcPts val="0"/>
                        </a:spcAft>
                        <a:buNone/>
                      </a:pPr>
                      <a:r>
                        <a:rPr b="1" lang="en"/>
                        <a:t>Transactions </a:t>
                      </a:r>
                      <a:endParaRPr b="1"/>
                    </a:p>
                  </a:txBody>
                  <a:tcPr marT="91425" marB="91425" marR="91425" marL="91425">
                    <a:solidFill>
                      <a:srgbClr val="93C47D"/>
                    </a:solidFill>
                  </a:tcPr>
                </a:tc>
                <a:tc hMerge="1"/>
              </a:tr>
              <a:tr h="396200">
                <a:tc>
                  <a:txBody>
                    <a:bodyPr/>
                    <a:lstStyle/>
                    <a:p>
                      <a:pPr indent="0" lvl="0" marL="0" rtl="0" algn="l">
                        <a:spcBef>
                          <a:spcPts val="0"/>
                        </a:spcBef>
                        <a:spcAft>
                          <a:spcPts val="0"/>
                        </a:spcAft>
                        <a:buNone/>
                      </a:pPr>
                      <a:r>
                        <a:rPr lang="en"/>
                        <a:t>id</a:t>
                      </a:r>
                      <a:endParaRPr/>
                    </a:p>
                  </a:txBody>
                  <a:tcPr marT="91425" marB="91425" marR="91425" marL="91425">
                    <a:solidFill>
                      <a:srgbClr val="93C47D"/>
                    </a:solidFill>
                  </a:tcPr>
                </a:tc>
                <a:tc>
                  <a:txBody>
                    <a:bodyPr/>
                    <a:lstStyle/>
                    <a:p>
                      <a:pPr indent="0" lvl="0" marL="0" rtl="0" algn="l">
                        <a:spcBef>
                          <a:spcPts val="0"/>
                        </a:spcBef>
                        <a:spcAft>
                          <a:spcPts val="0"/>
                        </a:spcAft>
                        <a:buNone/>
                      </a:pPr>
                      <a:r>
                        <a:rPr lang="en"/>
                        <a:t>int</a:t>
                      </a:r>
                      <a:endParaRPr/>
                    </a:p>
                  </a:txBody>
                  <a:tcPr marT="91425" marB="91425" marR="91425" marL="91425">
                    <a:solidFill>
                      <a:srgbClr val="93C47D"/>
                    </a:solidFill>
                  </a:tcPr>
                </a:tc>
              </a:tr>
              <a:tr h="396200">
                <a:tc>
                  <a:txBody>
                    <a:bodyPr/>
                    <a:lstStyle/>
                    <a:p>
                      <a:pPr indent="0" lvl="0" marL="0" rtl="0" algn="l">
                        <a:spcBef>
                          <a:spcPts val="0"/>
                        </a:spcBef>
                        <a:spcAft>
                          <a:spcPts val="0"/>
                        </a:spcAft>
                        <a:buNone/>
                      </a:pPr>
                      <a:r>
                        <a:rPr lang="en"/>
                        <a:t>date</a:t>
                      </a:r>
                      <a:endParaRPr/>
                    </a:p>
                  </a:txBody>
                  <a:tcPr marT="91425" marB="91425" marR="91425" marL="91425">
                    <a:solidFill>
                      <a:srgbClr val="93C47D"/>
                    </a:solidFill>
                  </a:tcPr>
                </a:tc>
                <a:tc>
                  <a:txBody>
                    <a:bodyPr/>
                    <a:lstStyle/>
                    <a:p>
                      <a:pPr indent="0" lvl="0" marL="0" rtl="0" algn="l">
                        <a:spcBef>
                          <a:spcPts val="0"/>
                        </a:spcBef>
                        <a:spcAft>
                          <a:spcPts val="0"/>
                        </a:spcAft>
                        <a:buNone/>
                      </a:pPr>
                      <a:r>
                        <a:rPr lang="en"/>
                        <a:t>datetime</a:t>
                      </a:r>
                      <a:endParaRPr/>
                    </a:p>
                  </a:txBody>
                  <a:tcPr marT="91425" marB="91425" marR="91425" marL="91425">
                    <a:solidFill>
                      <a:srgbClr val="93C47D"/>
                    </a:solidFill>
                  </a:tcPr>
                </a:tc>
              </a:tr>
              <a:tr h="396200">
                <a:tc>
                  <a:txBody>
                    <a:bodyPr/>
                    <a:lstStyle/>
                    <a:p>
                      <a:pPr indent="0" lvl="0" marL="0" rtl="0" algn="l">
                        <a:spcBef>
                          <a:spcPts val="0"/>
                        </a:spcBef>
                        <a:spcAft>
                          <a:spcPts val="0"/>
                        </a:spcAft>
                        <a:buNone/>
                      </a:pPr>
                      <a:r>
                        <a:rPr lang="en"/>
                        <a:t>store_nbr</a:t>
                      </a:r>
                      <a:endParaRPr/>
                    </a:p>
                  </a:txBody>
                  <a:tcPr marT="91425" marB="91425" marR="91425" marL="91425">
                    <a:solidFill>
                      <a:srgbClr val="93C47D"/>
                    </a:solidFill>
                  </a:tcPr>
                </a:tc>
                <a:tc>
                  <a:txBody>
                    <a:bodyPr/>
                    <a:lstStyle/>
                    <a:p>
                      <a:pPr indent="0" lvl="0" marL="0" rtl="0" algn="l">
                        <a:spcBef>
                          <a:spcPts val="0"/>
                        </a:spcBef>
                        <a:spcAft>
                          <a:spcPts val="0"/>
                        </a:spcAft>
                        <a:buNone/>
                      </a:pPr>
                      <a:r>
                        <a:rPr lang="en"/>
                        <a:t>int</a:t>
                      </a:r>
                      <a:endParaRPr/>
                    </a:p>
                  </a:txBody>
                  <a:tcPr marT="91425" marB="91425" marR="91425" marL="91425">
                    <a:solidFill>
                      <a:srgbClr val="93C47D"/>
                    </a:solidFill>
                  </a:tcPr>
                </a:tc>
              </a:tr>
              <a:tr h="396200">
                <a:tc>
                  <a:txBody>
                    <a:bodyPr/>
                    <a:lstStyle/>
                    <a:p>
                      <a:pPr indent="0" lvl="0" marL="0" rtl="0" algn="l">
                        <a:spcBef>
                          <a:spcPts val="0"/>
                        </a:spcBef>
                        <a:spcAft>
                          <a:spcPts val="0"/>
                        </a:spcAft>
                        <a:buNone/>
                      </a:pPr>
                      <a:r>
                        <a:rPr lang="en"/>
                        <a:t>family </a:t>
                      </a:r>
                      <a:endParaRPr/>
                    </a:p>
                  </a:txBody>
                  <a:tcPr marT="91425" marB="91425" marR="91425" marL="91425">
                    <a:solidFill>
                      <a:srgbClr val="93C47D"/>
                    </a:solidFill>
                  </a:tcPr>
                </a:tc>
                <a:tc>
                  <a:txBody>
                    <a:bodyPr/>
                    <a:lstStyle/>
                    <a:p>
                      <a:pPr indent="0" lvl="0" marL="0" rtl="0" algn="l">
                        <a:spcBef>
                          <a:spcPts val="0"/>
                        </a:spcBef>
                        <a:spcAft>
                          <a:spcPts val="0"/>
                        </a:spcAft>
                        <a:buNone/>
                      </a:pPr>
                      <a:r>
                        <a:rPr lang="en"/>
                        <a:t>string</a:t>
                      </a:r>
                      <a:endParaRPr/>
                    </a:p>
                  </a:txBody>
                  <a:tcPr marT="91425" marB="91425" marR="91425" marL="91425">
                    <a:solidFill>
                      <a:srgbClr val="93C47D"/>
                    </a:solidFill>
                  </a:tcPr>
                </a:tc>
              </a:tr>
              <a:tr h="396200">
                <a:tc>
                  <a:txBody>
                    <a:bodyPr/>
                    <a:lstStyle/>
                    <a:p>
                      <a:pPr indent="0" lvl="0" marL="0" rtl="0" algn="l">
                        <a:spcBef>
                          <a:spcPts val="0"/>
                        </a:spcBef>
                        <a:spcAft>
                          <a:spcPts val="0"/>
                        </a:spcAft>
                        <a:buNone/>
                      </a:pPr>
                      <a:r>
                        <a:rPr lang="en"/>
                        <a:t>sales</a:t>
                      </a:r>
                      <a:endParaRPr/>
                    </a:p>
                  </a:txBody>
                  <a:tcPr marT="91425" marB="91425" marR="91425" marL="91425">
                    <a:solidFill>
                      <a:srgbClr val="93C47D"/>
                    </a:solidFill>
                  </a:tcPr>
                </a:tc>
                <a:tc>
                  <a:txBody>
                    <a:bodyPr/>
                    <a:lstStyle/>
                    <a:p>
                      <a:pPr indent="0" lvl="0" marL="0" rtl="0" algn="l">
                        <a:spcBef>
                          <a:spcPts val="0"/>
                        </a:spcBef>
                        <a:spcAft>
                          <a:spcPts val="0"/>
                        </a:spcAft>
                        <a:buNone/>
                      </a:pPr>
                      <a:r>
                        <a:rPr lang="en"/>
                        <a:t>float </a:t>
                      </a:r>
                      <a:endParaRPr/>
                    </a:p>
                  </a:txBody>
                  <a:tcPr marT="91425" marB="91425" marR="91425" marL="91425">
                    <a:solidFill>
                      <a:srgbClr val="93C47D"/>
                    </a:solidFill>
                  </a:tcPr>
                </a:tc>
              </a:tr>
              <a:tr h="396200">
                <a:tc>
                  <a:txBody>
                    <a:bodyPr/>
                    <a:lstStyle/>
                    <a:p>
                      <a:pPr indent="0" lvl="0" marL="0" rtl="0" algn="l">
                        <a:spcBef>
                          <a:spcPts val="0"/>
                        </a:spcBef>
                        <a:spcAft>
                          <a:spcPts val="0"/>
                        </a:spcAft>
                        <a:buNone/>
                      </a:pPr>
                      <a:r>
                        <a:rPr lang="en"/>
                        <a:t>onpromotion</a:t>
                      </a:r>
                      <a:endParaRPr/>
                    </a:p>
                  </a:txBody>
                  <a:tcPr marT="91425" marB="91425" marR="91425" marL="91425">
                    <a:solidFill>
                      <a:srgbClr val="93C47D"/>
                    </a:solidFill>
                  </a:tcPr>
                </a:tc>
                <a:tc>
                  <a:txBody>
                    <a:bodyPr/>
                    <a:lstStyle/>
                    <a:p>
                      <a:pPr indent="0" lvl="0" marL="0" rtl="0" algn="l">
                        <a:spcBef>
                          <a:spcPts val="0"/>
                        </a:spcBef>
                        <a:spcAft>
                          <a:spcPts val="0"/>
                        </a:spcAft>
                        <a:buNone/>
                      </a:pPr>
                      <a:r>
                        <a:rPr lang="en"/>
                        <a:t>int</a:t>
                      </a:r>
                      <a:endParaRPr/>
                    </a:p>
                  </a:txBody>
                  <a:tcPr marT="91425" marB="91425" marR="91425" marL="91425">
                    <a:solidFill>
                      <a:srgbClr val="93C47D"/>
                    </a:solidFill>
                  </a:tcPr>
                </a:tc>
              </a:tr>
            </a:tbl>
          </a:graphicData>
        </a:graphic>
      </p:graphicFrame>
      <p:graphicFrame>
        <p:nvGraphicFramePr>
          <p:cNvPr id="131" name="Google Shape;131;p19"/>
          <p:cNvGraphicFramePr/>
          <p:nvPr/>
        </p:nvGraphicFramePr>
        <p:xfrm>
          <a:off x="3372100" y="2193857"/>
          <a:ext cx="3000000" cy="3000000"/>
        </p:xfrm>
        <a:graphic>
          <a:graphicData uri="http://schemas.openxmlformats.org/drawingml/2006/table">
            <a:tbl>
              <a:tblPr>
                <a:noFill/>
                <a:tableStyleId>{35A507DA-51DF-4FE5-BE23-819C6E4D74C0}</a:tableStyleId>
              </a:tblPr>
              <a:tblGrid>
                <a:gridCol w="1354150"/>
                <a:gridCol w="1354150"/>
              </a:tblGrid>
              <a:tr h="412500">
                <a:tc gridSpan="2">
                  <a:txBody>
                    <a:bodyPr/>
                    <a:lstStyle/>
                    <a:p>
                      <a:pPr indent="0" lvl="0" marL="0" rtl="0" algn="l">
                        <a:spcBef>
                          <a:spcPts val="0"/>
                        </a:spcBef>
                        <a:spcAft>
                          <a:spcPts val="0"/>
                        </a:spcAft>
                        <a:buNone/>
                      </a:pPr>
                      <a:r>
                        <a:rPr b="1" lang="en"/>
                        <a:t>Holiday Events </a:t>
                      </a:r>
                      <a:endParaRPr b="1"/>
                    </a:p>
                  </a:txBody>
                  <a:tcPr marT="91425" marB="91425" marR="91425" marL="91425">
                    <a:solidFill>
                      <a:schemeClr val="accent6"/>
                    </a:solidFill>
                  </a:tcPr>
                </a:tc>
                <a:tc hMerge="1"/>
              </a:tr>
              <a:tr h="412500">
                <a:tc>
                  <a:txBody>
                    <a:bodyPr/>
                    <a:lstStyle/>
                    <a:p>
                      <a:pPr indent="0" lvl="0" marL="0" rtl="0" algn="l">
                        <a:spcBef>
                          <a:spcPts val="0"/>
                        </a:spcBef>
                        <a:spcAft>
                          <a:spcPts val="0"/>
                        </a:spcAft>
                        <a:buNone/>
                      </a:pPr>
                      <a:r>
                        <a:rPr lang="en"/>
                        <a:t>date</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datetime</a:t>
                      </a:r>
                      <a:endParaRPr/>
                    </a:p>
                  </a:txBody>
                  <a:tcPr marT="91425" marB="91425" marR="91425" marL="91425">
                    <a:solidFill>
                      <a:schemeClr val="accent6"/>
                    </a:solidFill>
                  </a:tcPr>
                </a:tc>
              </a:tr>
              <a:tr h="412500">
                <a:tc>
                  <a:txBody>
                    <a:bodyPr/>
                    <a:lstStyle/>
                    <a:p>
                      <a:pPr indent="0" lvl="0" marL="0" rtl="0" algn="l">
                        <a:spcBef>
                          <a:spcPts val="0"/>
                        </a:spcBef>
                        <a:spcAft>
                          <a:spcPts val="0"/>
                        </a:spcAft>
                        <a:buNone/>
                      </a:pPr>
                      <a:r>
                        <a:rPr lang="en"/>
                        <a:t>type </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string</a:t>
                      </a:r>
                      <a:endParaRPr/>
                    </a:p>
                  </a:txBody>
                  <a:tcPr marT="91425" marB="91425" marR="91425" marL="91425">
                    <a:solidFill>
                      <a:schemeClr val="accent6"/>
                    </a:solidFill>
                  </a:tcPr>
                </a:tc>
              </a:tr>
              <a:tr h="412500">
                <a:tc>
                  <a:txBody>
                    <a:bodyPr/>
                    <a:lstStyle/>
                    <a:p>
                      <a:pPr indent="0" lvl="0" marL="0" rtl="0" algn="l">
                        <a:spcBef>
                          <a:spcPts val="0"/>
                        </a:spcBef>
                        <a:spcAft>
                          <a:spcPts val="0"/>
                        </a:spcAft>
                        <a:buNone/>
                      </a:pPr>
                      <a:r>
                        <a:rPr lang="en"/>
                        <a:t>locale</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string</a:t>
                      </a:r>
                      <a:endParaRPr/>
                    </a:p>
                  </a:txBody>
                  <a:tcPr marT="91425" marB="91425" marR="91425" marL="91425">
                    <a:solidFill>
                      <a:schemeClr val="accent6"/>
                    </a:solidFill>
                  </a:tcPr>
                </a:tc>
              </a:tr>
              <a:tr h="412500">
                <a:tc>
                  <a:txBody>
                    <a:bodyPr/>
                    <a:lstStyle/>
                    <a:p>
                      <a:pPr indent="0" lvl="0" marL="0" rtl="0" algn="l">
                        <a:spcBef>
                          <a:spcPts val="0"/>
                        </a:spcBef>
                        <a:spcAft>
                          <a:spcPts val="0"/>
                        </a:spcAft>
                        <a:buNone/>
                      </a:pPr>
                      <a:r>
                        <a:rPr lang="en"/>
                        <a:t>locale_name</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string</a:t>
                      </a:r>
                      <a:endParaRPr/>
                    </a:p>
                  </a:txBody>
                  <a:tcPr marT="91425" marB="91425" marR="91425" marL="91425">
                    <a:solidFill>
                      <a:schemeClr val="accent6"/>
                    </a:solidFill>
                  </a:tcPr>
                </a:tc>
              </a:tr>
              <a:tr h="412500">
                <a:tc>
                  <a:txBody>
                    <a:bodyPr/>
                    <a:lstStyle/>
                    <a:p>
                      <a:pPr indent="0" lvl="0" marL="0" rtl="0" algn="l">
                        <a:spcBef>
                          <a:spcPts val="0"/>
                        </a:spcBef>
                        <a:spcAft>
                          <a:spcPts val="0"/>
                        </a:spcAft>
                        <a:buNone/>
                      </a:pPr>
                      <a:r>
                        <a:rPr lang="en"/>
                        <a:t>description</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string</a:t>
                      </a:r>
                      <a:endParaRPr/>
                    </a:p>
                  </a:txBody>
                  <a:tcPr marT="91425" marB="91425" marR="91425" marL="91425">
                    <a:solidFill>
                      <a:schemeClr val="accent6"/>
                    </a:solidFill>
                  </a:tcPr>
                </a:tc>
              </a:tr>
              <a:tr h="412500">
                <a:tc>
                  <a:txBody>
                    <a:bodyPr/>
                    <a:lstStyle/>
                    <a:p>
                      <a:pPr indent="0" lvl="0" marL="0" rtl="0" algn="l">
                        <a:spcBef>
                          <a:spcPts val="0"/>
                        </a:spcBef>
                        <a:spcAft>
                          <a:spcPts val="0"/>
                        </a:spcAft>
                        <a:buNone/>
                      </a:pPr>
                      <a:r>
                        <a:rPr lang="en"/>
                        <a:t>transferred</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string</a:t>
                      </a:r>
                      <a:endParaRPr/>
                    </a:p>
                  </a:txBody>
                  <a:tcPr marT="91425" marB="91425" marR="91425" marL="91425">
                    <a:solidFill>
                      <a:schemeClr val="accent6"/>
                    </a:solidFill>
                  </a:tcPr>
                </a:tc>
              </a:tr>
            </a:tbl>
          </a:graphicData>
        </a:graphic>
      </p:graphicFrame>
      <p:graphicFrame>
        <p:nvGraphicFramePr>
          <p:cNvPr id="132" name="Google Shape;132;p19"/>
          <p:cNvGraphicFramePr/>
          <p:nvPr/>
        </p:nvGraphicFramePr>
        <p:xfrm>
          <a:off x="6448300" y="3171130"/>
          <a:ext cx="3000000" cy="3000000"/>
        </p:xfrm>
        <a:graphic>
          <a:graphicData uri="http://schemas.openxmlformats.org/drawingml/2006/table">
            <a:tbl>
              <a:tblPr>
                <a:noFill/>
                <a:tableStyleId>{35A507DA-51DF-4FE5-BE23-819C6E4D74C0}</a:tableStyleId>
              </a:tblPr>
              <a:tblGrid>
                <a:gridCol w="1290150"/>
                <a:gridCol w="1290150"/>
              </a:tblGrid>
              <a:tr h="504700">
                <a:tc gridSpan="2">
                  <a:txBody>
                    <a:bodyPr/>
                    <a:lstStyle/>
                    <a:p>
                      <a:pPr indent="0" lvl="0" marL="0" rtl="0" algn="l">
                        <a:spcBef>
                          <a:spcPts val="0"/>
                        </a:spcBef>
                        <a:spcAft>
                          <a:spcPts val="0"/>
                        </a:spcAft>
                        <a:buNone/>
                      </a:pPr>
                      <a:r>
                        <a:rPr b="1" lang="en"/>
                        <a:t>Oil </a:t>
                      </a:r>
                      <a:endParaRPr b="1"/>
                    </a:p>
                  </a:txBody>
                  <a:tcPr marT="91425" marB="91425" marR="91425" marL="91425">
                    <a:solidFill>
                      <a:srgbClr val="B4A7D6"/>
                    </a:solidFill>
                  </a:tcPr>
                </a:tc>
                <a:tc hMerge="1"/>
              </a:tr>
              <a:tr h="504700">
                <a:tc>
                  <a:txBody>
                    <a:bodyPr/>
                    <a:lstStyle/>
                    <a:p>
                      <a:pPr indent="0" lvl="0" marL="0" rtl="0" algn="l">
                        <a:spcBef>
                          <a:spcPts val="0"/>
                        </a:spcBef>
                        <a:spcAft>
                          <a:spcPts val="0"/>
                        </a:spcAft>
                        <a:buNone/>
                      </a:pPr>
                      <a:r>
                        <a:rPr lang="en"/>
                        <a:t>date</a:t>
                      </a:r>
                      <a:endParaRPr/>
                    </a:p>
                  </a:txBody>
                  <a:tcPr marT="91425" marB="91425" marR="91425" marL="91425">
                    <a:solidFill>
                      <a:srgbClr val="B4A7D6"/>
                    </a:solidFill>
                  </a:tcPr>
                </a:tc>
                <a:tc>
                  <a:txBody>
                    <a:bodyPr/>
                    <a:lstStyle/>
                    <a:p>
                      <a:pPr indent="0" lvl="0" marL="0" rtl="0" algn="l">
                        <a:spcBef>
                          <a:spcPts val="0"/>
                        </a:spcBef>
                        <a:spcAft>
                          <a:spcPts val="0"/>
                        </a:spcAft>
                        <a:buNone/>
                      </a:pPr>
                      <a:r>
                        <a:rPr lang="en"/>
                        <a:t>datetime</a:t>
                      </a:r>
                      <a:endParaRPr/>
                    </a:p>
                  </a:txBody>
                  <a:tcPr marT="91425" marB="91425" marR="91425" marL="91425">
                    <a:solidFill>
                      <a:srgbClr val="B4A7D6"/>
                    </a:solidFill>
                  </a:tcPr>
                </a:tc>
              </a:tr>
              <a:tr h="504700">
                <a:tc>
                  <a:txBody>
                    <a:bodyPr/>
                    <a:lstStyle/>
                    <a:p>
                      <a:pPr indent="0" lvl="0" marL="0" rtl="0" algn="l">
                        <a:spcBef>
                          <a:spcPts val="0"/>
                        </a:spcBef>
                        <a:spcAft>
                          <a:spcPts val="0"/>
                        </a:spcAft>
                        <a:buNone/>
                      </a:pPr>
                      <a:r>
                        <a:rPr lang="en"/>
                        <a:t>dcoilwtico</a:t>
                      </a:r>
                      <a:endParaRPr/>
                    </a:p>
                  </a:txBody>
                  <a:tcPr marT="91425" marB="91425" marR="91425" marL="91425">
                    <a:solidFill>
                      <a:srgbClr val="B4A7D6"/>
                    </a:solidFill>
                  </a:tcPr>
                </a:tc>
                <a:tc>
                  <a:txBody>
                    <a:bodyPr/>
                    <a:lstStyle/>
                    <a:p>
                      <a:pPr indent="0" lvl="0" marL="0" rtl="0" algn="l">
                        <a:spcBef>
                          <a:spcPts val="0"/>
                        </a:spcBef>
                        <a:spcAft>
                          <a:spcPts val="0"/>
                        </a:spcAft>
                        <a:buNone/>
                      </a:pPr>
                      <a:r>
                        <a:rPr lang="en"/>
                        <a:t>int</a:t>
                      </a:r>
                      <a:endParaRPr/>
                    </a:p>
                  </a:txBody>
                  <a:tcPr marT="91425" marB="91425" marR="91425" marL="91425">
                    <a:solidFill>
                      <a:srgbClr val="B4A7D6"/>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6" name="Shape 136"/>
        <p:cNvGrpSpPr/>
        <p:nvPr/>
      </p:nvGrpSpPr>
      <p:grpSpPr>
        <a:xfrm>
          <a:off x="0" y="0"/>
          <a:ext cx="0" cy="0"/>
          <a:chOff x="0" y="0"/>
          <a:chExt cx="0" cy="0"/>
        </a:xfrm>
      </p:grpSpPr>
      <p:grpSp>
        <p:nvGrpSpPr>
          <p:cNvPr id="137" name="Google Shape;137;p20"/>
          <p:cNvGrpSpPr/>
          <p:nvPr/>
        </p:nvGrpSpPr>
        <p:grpSpPr>
          <a:xfrm>
            <a:off x="2313450" y="1429225"/>
            <a:ext cx="2525882" cy="1478700"/>
            <a:chOff x="3904861" y="1878950"/>
            <a:chExt cx="2693700" cy="1478700"/>
          </a:xfrm>
        </p:grpSpPr>
        <p:sp>
          <p:nvSpPr>
            <p:cNvPr id="138" name="Google Shape;138;p20"/>
            <p:cNvSpPr/>
            <p:nvPr/>
          </p:nvSpPr>
          <p:spPr>
            <a:xfrm>
              <a:off x="3904861" y="1878950"/>
              <a:ext cx="2693700" cy="1478700"/>
            </a:xfrm>
            <a:prstGeom prst="parallelogram">
              <a:avLst>
                <a:gd fmla="val 25000"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solidFill>
                    <a:schemeClr val="dk1"/>
                  </a:solidFill>
                </a:rPr>
                <a:t>Cleaned &amp; merged data before export to PgAdmin </a:t>
              </a:r>
              <a:endParaRPr>
                <a:solidFill>
                  <a:schemeClr val="dk1"/>
                </a:solidFill>
              </a:endParaRPr>
            </a:p>
          </p:txBody>
        </p:sp>
        <p:pic>
          <p:nvPicPr>
            <p:cNvPr id="139" name="Google Shape;139;p20"/>
            <p:cNvPicPr preferRelativeResize="0"/>
            <p:nvPr/>
          </p:nvPicPr>
          <p:blipFill>
            <a:blip r:embed="rId3">
              <a:alphaModFix/>
            </a:blip>
            <a:stretch>
              <a:fillRect/>
            </a:stretch>
          </p:blipFill>
          <p:spPr>
            <a:xfrm>
              <a:off x="4432503" y="1962250"/>
              <a:ext cx="1741500" cy="767700"/>
            </a:xfrm>
            <a:prstGeom prst="rect">
              <a:avLst/>
            </a:prstGeom>
            <a:noFill/>
            <a:ln>
              <a:noFill/>
            </a:ln>
          </p:spPr>
        </p:pic>
      </p:grpSp>
      <p:grpSp>
        <p:nvGrpSpPr>
          <p:cNvPr id="140" name="Google Shape;140;p20"/>
          <p:cNvGrpSpPr/>
          <p:nvPr/>
        </p:nvGrpSpPr>
        <p:grpSpPr>
          <a:xfrm>
            <a:off x="5043025" y="3030325"/>
            <a:ext cx="1918750" cy="1334600"/>
            <a:chOff x="6497614" y="3426525"/>
            <a:chExt cx="2206982" cy="1716969"/>
          </a:xfrm>
        </p:grpSpPr>
        <p:sp>
          <p:nvSpPr>
            <p:cNvPr id="141" name="Google Shape;141;p20"/>
            <p:cNvSpPr/>
            <p:nvPr/>
          </p:nvSpPr>
          <p:spPr>
            <a:xfrm>
              <a:off x="6497614" y="3426525"/>
              <a:ext cx="2206982" cy="1716969"/>
            </a:xfrm>
            <a:prstGeom prst="flowChartMagneticDisk">
              <a:avLst/>
            </a:prstGeom>
            <a:solidFill>
              <a:srgbClr val="B6D7A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solidFill>
                    <a:schemeClr val="dk1"/>
                  </a:solidFill>
                </a:rPr>
                <a:t>Used to house data </a:t>
              </a:r>
              <a:endParaRPr>
                <a:solidFill>
                  <a:schemeClr val="dk1"/>
                </a:solidFill>
              </a:endParaRPr>
            </a:p>
          </p:txBody>
        </p:sp>
        <p:pic>
          <p:nvPicPr>
            <p:cNvPr id="142" name="Google Shape;142;p20"/>
            <p:cNvPicPr preferRelativeResize="0"/>
            <p:nvPr/>
          </p:nvPicPr>
          <p:blipFill>
            <a:blip r:embed="rId4">
              <a:alphaModFix/>
            </a:blip>
            <a:stretch>
              <a:fillRect/>
            </a:stretch>
          </p:blipFill>
          <p:spPr>
            <a:xfrm>
              <a:off x="6730351" y="3780837"/>
              <a:ext cx="1741500" cy="663434"/>
            </a:xfrm>
            <a:prstGeom prst="rect">
              <a:avLst/>
            </a:prstGeom>
            <a:noFill/>
            <a:ln cap="flat" cmpd="sng" w="9525">
              <a:solidFill>
                <a:schemeClr val="lt1"/>
              </a:solidFill>
              <a:prstDash val="solid"/>
              <a:round/>
              <a:headEnd len="sm" w="sm" type="none"/>
              <a:tailEnd len="sm" w="sm" type="none"/>
            </a:ln>
          </p:spPr>
        </p:pic>
      </p:grpSp>
      <p:grpSp>
        <p:nvGrpSpPr>
          <p:cNvPr id="143" name="Google Shape;143;p20"/>
          <p:cNvGrpSpPr/>
          <p:nvPr/>
        </p:nvGrpSpPr>
        <p:grpSpPr>
          <a:xfrm>
            <a:off x="167250" y="226469"/>
            <a:ext cx="2188773" cy="1248721"/>
            <a:chOff x="335900" y="1952425"/>
            <a:chExt cx="2361900" cy="1301700"/>
          </a:xfrm>
        </p:grpSpPr>
        <p:sp>
          <p:nvSpPr>
            <p:cNvPr id="144" name="Google Shape;144;p20"/>
            <p:cNvSpPr/>
            <p:nvPr/>
          </p:nvSpPr>
          <p:spPr>
            <a:xfrm>
              <a:off x="335900" y="1952425"/>
              <a:ext cx="2361900" cy="13017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solidFill>
                    <a:schemeClr val="dk1"/>
                  </a:solidFill>
                </a:rPr>
                <a:t>Multiple CSV’s </a:t>
              </a:r>
              <a:endParaRPr>
                <a:solidFill>
                  <a:schemeClr val="dk1"/>
                </a:solidFill>
              </a:endParaRPr>
            </a:p>
          </p:txBody>
        </p:sp>
        <p:pic>
          <p:nvPicPr>
            <p:cNvPr id="145" name="Google Shape;145;p20"/>
            <p:cNvPicPr preferRelativeResize="0"/>
            <p:nvPr/>
          </p:nvPicPr>
          <p:blipFill>
            <a:blip r:embed="rId5">
              <a:alphaModFix/>
            </a:blip>
            <a:stretch>
              <a:fillRect/>
            </a:stretch>
          </p:blipFill>
          <p:spPr>
            <a:xfrm>
              <a:off x="646100" y="2098900"/>
              <a:ext cx="1741500" cy="789693"/>
            </a:xfrm>
            <a:prstGeom prst="rect">
              <a:avLst/>
            </a:prstGeom>
            <a:noFill/>
            <a:ln>
              <a:noFill/>
            </a:ln>
          </p:spPr>
        </p:pic>
      </p:grpSp>
      <p:sp>
        <p:nvSpPr>
          <p:cNvPr id="146" name="Google Shape;146;p20"/>
          <p:cNvSpPr/>
          <p:nvPr/>
        </p:nvSpPr>
        <p:spPr>
          <a:xfrm flipH="1" rot="10800000">
            <a:off x="4075175" y="3136975"/>
            <a:ext cx="922200" cy="472200"/>
          </a:xfrm>
          <a:prstGeom prst="bentArrow">
            <a:avLst>
              <a:gd fmla="val 25000" name="adj1"/>
              <a:gd fmla="val 23920" name="adj2"/>
              <a:gd fmla="val 25000" name="adj3"/>
              <a:gd fmla="val 43750" name="adj4"/>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flipH="1" rot="10800000">
            <a:off x="1471600" y="1664800"/>
            <a:ext cx="993900" cy="472200"/>
          </a:xfrm>
          <a:prstGeom prst="bentArrow">
            <a:avLst>
              <a:gd fmla="val 25000" name="adj1"/>
              <a:gd fmla="val 23920" name="adj2"/>
              <a:gd fmla="val 25000" name="adj3"/>
              <a:gd fmla="val 43750" name="adj4"/>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7221900" y="3212075"/>
            <a:ext cx="1862400" cy="18792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
                <a:solidFill>
                  <a:schemeClr val="dk1"/>
                </a:solidFill>
              </a:rPr>
              <a:t>Machine Learning </a:t>
            </a:r>
            <a:endParaRPr>
              <a:solidFill>
                <a:schemeClr val="dk1"/>
              </a:solidFill>
            </a:endParaRPr>
          </a:p>
          <a:p>
            <a:pPr indent="0" lvl="0" marL="0" rtl="0" algn="l">
              <a:spcBef>
                <a:spcPts val="0"/>
              </a:spcBef>
              <a:spcAft>
                <a:spcPts val="0"/>
              </a:spcAft>
              <a:buNone/>
            </a:pPr>
            <a:r>
              <a:t/>
            </a:r>
            <a:endParaRPr/>
          </a:p>
        </p:txBody>
      </p:sp>
      <p:sp>
        <p:nvSpPr>
          <p:cNvPr id="149" name="Google Shape;149;p20"/>
          <p:cNvSpPr/>
          <p:nvPr/>
        </p:nvSpPr>
        <p:spPr>
          <a:xfrm flipH="1" rot="10800000">
            <a:off x="6449125" y="4428450"/>
            <a:ext cx="922200" cy="472200"/>
          </a:xfrm>
          <a:prstGeom prst="bentArrow">
            <a:avLst>
              <a:gd fmla="val 25000" name="adj1"/>
              <a:gd fmla="val 23920" name="adj2"/>
              <a:gd fmla="val 25000" name="adj3"/>
              <a:gd fmla="val 43750" name="adj4"/>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0"/>
          <p:cNvPicPr preferRelativeResize="0"/>
          <p:nvPr/>
        </p:nvPicPr>
        <p:blipFill rotWithShape="1">
          <a:blip r:embed="rId6">
            <a:alphaModFix/>
          </a:blip>
          <a:srcRect b="21851" l="8599" r="8316" t="19645"/>
          <a:stretch/>
        </p:blipFill>
        <p:spPr>
          <a:xfrm>
            <a:off x="7656149" y="3536051"/>
            <a:ext cx="993900" cy="934399"/>
          </a:xfrm>
          <a:prstGeom prst="rect">
            <a:avLst/>
          </a:prstGeom>
          <a:noFill/>
          <a:ln>
            <a:noFill/>
          </a:ln>
        </p:spPr>
      </p:pic>
      <p:sp>
        <p:nvSpPr>
          <p:cNvPr id="151" name="Google Shape;151;p20"/>
          <p:cNvSpPr txBox="1"/>
          <p:nvPr>
            <p:ph type="title"/>
          </p:nvPr>
        </p:nvSpPr>
        <p:spPr>
          <a:xfrm>
            <a:off x="5295575" y="226475"/>
            <a:ext cx="28395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Process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76975" y="2348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000"/>
              <a:t>Total </a:t>
            </a:r>
            <a:r>
              <a:rPr b="1" lang="en" sz="3000"/>
              <a:t>Individual Store Sales </a:t>
            </a:r>
            <a:r>
              <a:rPr lang="en" sz="3000">
                <a:solidFill>
                  <a:srgbClr val="000000"/>
                </a:solidFill>
              </a:rPr>
              <a:t>(Entire Timeframe)</a:t>
            </a:r>
            <a:r>
              <a:rPr lang="en" sz="3000"/>
              <a:t> </a:t>
            </a:r>
            <a:endParaRPr sz="3000"/>
          </a:p>
        </p:txBody>
      </p:sp>
      <p:pic>
        <p:nvPicPr>
          <p:cNvPr id="157" name="Google Shape;157;p21"/>
          <p:cNvPicPr preferRelativeResize="0"/>
          <p:nvPr/>
        </p:nvPicPr>
        <p:blipFill rotWithShape="1">
          <a:blip r:embed="rId3">
            <a:alphaModFix/>
          </a:blip>
          <a:srcRect b="-2062" l="-14047" r="-7681" t="-4230"/>
          <a:stretch/>
        </p:blipFill>
        <p:spPr>
          <a:xfrm>
            <a:off x="189197" y="818825"/>
            <a:ext cx="2285803" cy="4235600"/>
          </a:xfrm>
          <a:prstGeom prst="rect">
            <a:avLst/>
          </a:prstGeom>
          <a:noFill/>
          <a:ln>
            <a:noFill/>
          </a:ln>
        </p:spPr>
      </p:pic>
      <p:pic>
        <p:nvPicPr>
          <p:cNvPr id="158" name="Google Shape;158;p21"/>
          <p:cNvPicPr preferRelativeResize="0"/>
          <p:nvPr/>
        </p:nvPicPr>
        <p:blipFill>
          <a:blip r:embed="rId4">
            <a:alphaModFix/>
          </a:blip>
          <a:stretch>
            <a:fillRect/>
          </a:stretch>
        </p:blipFill>
        <p:spPr>
          <a:xfrm>
            <a:off x="3344437" y="1130596"/>
            <a:ext cx="1811350" cy="3876767"/>
          </a:xfrm>
          <a:prstGeom prst="rect">
            <a:avLst/>
          </a:prstGeom>
          <a:noFill/>
          <a:ln>
            <a:noFill/>
          </a:ln>
        </p:spPr>
      </p:pic>
      <p:pic>
        <p:nvPicPr>
          <p:cNvPr id="159" name="Google Shape;159;p21"/>
          <p:cNvPicPr preferRelativeResize="0"/>
          <p:nvPr/>
        </p:nvPicPr>
        <p:blipFill>
          <a:blip r:embed="rId5">
            <a:alphaModFix/>
          </a:blip>
          <a:stretch>
            <a:fillRect/>
          </a:stretch>
        </p:blipFill>
        <p:spPr>
          <a:xfrm>
            <a:off x="6025222" y="1281813"/>
            <a:ext cx="2503478" cy="357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