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311" r:id="rId2"/>
    <p:sldId id="504" r:id="rId3"/>
    <p:sldId id="500" r:id="rId4"/>
    <p:sldId id="505" r:id="rId5"/>
    <p:sldId id="514" r:id="rId6"/>
    <p:sldId id="510" r:id="rId7"/>
    <p:sldId id="511" r:id="rId8"/>
    <p:sldId id="512" r:id="rId9"/>
    <p:sldId id="515" r:id="rId10"/>
    <p:sldId id="470" r:id="rId11"/>
    <p:sldId id="517" r:id="rId12"/>
    <p:sldId id="389" r:id="rId1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F8200"/>
    <a:srgbClr val="BF5700"/>
    <a:srgbClr val="1D1A36"/>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5" autoAdjust="0"/>
    <p:restoredTop sz="86383" autoAdjust="0"/>
  </p:normalViewPr>
  <p:slideViewPr>
    <p:cSldViewPr>
      <p:cViewPr varScale="1">
        <p:scale>
          <a:sx n="90" d="100"/>
          <a:sy n="90" d="100"/>
        </p:scale>
        <p:origin x="2163"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81" d="100"/>
          <a:sy n="8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6/16/2018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6/16/2018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159623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544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93146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94962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594111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21548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Flowchart: Process 2"/>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itle 13"/>
          <p:cNvSpPr>
            <a:spLocks noGrp="1"/>
          </p:cNvSpPr>
          <p:nvPr>
            <p:ph type="title" hasCustomPrompt="1"/>
          </p:nvPr>
        </p:nvSpPr>
        <p:spPr>
          <a:xfrm>
            <a:off x="158270" y="2819400"/>
            <a:ext cx="8839200" cy="653854"/>
          </a:xfrm>
        </p:spPr>
        <p:txBody>
          <a:bodyPr numCol="1">
            <a:noAutofit/>
          </a:bodyPr>
          <a:lstStyle>
            <a:lvl1pPr algn="ctr">
              <a:defRPr sz="3600" b="1" baseline="0">
                <a:latin typeface="Arial" panose="020B0604020202020204" pitchFamily="34" charset="0"/>
                <a:cs typeface="Arial" panose="020B0604020202020204" pitchFamily="34" charset="0"/>
              </a:defRPr>
            </a:lvl1pPr>
          </a:lstStyle>
          <a:p>
            <a:pPr lvl="0"/>
            <a:r>
              <a:rPr lang="en-US" dirty="0"/>
              <a:t>Central Question / Comment</a:t>
            </a:r>
          </a:p>
        </p:txBody>
      </p:sp>
    </p:spTree>
    <p:extLst>
      <p:ext uri="{BB962C8B-B14F-4D97-AF65-F5344CB8AC3E}">
        <p14:creationId xmlns:p14="http://schemas.microsoft.com/office/powerpoint/2010/main" val="892557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Data Boot Camp</a:t>
            </a:r>
            <a:endParaRPr lang="en-US" sz="800" dirty="0">
              <a:solidFill>
                <a:schemeClr val="tx1"/>
              </a:solidFill>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5C9255-9F07-4181-9AD2-897FFC0A3B7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127874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6/16/2018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54" r:id="rId5"/>
    <p:sldLayoutId id="2147483669" r:id="rId6"/>
    <p:sldLayoutId id="2147483671" r:id="rId7"/>
    <p:sldLayoutId id="2147483672" r:id="rId8"/>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3014340"/>
            <a:ext cx="8229600" cy="871860"/>
          </a:xfrm>
        </p:spPr>
        <p:txBody>
          <a:bodyPr>
            <a:normAutofit/>
          </a:bodyPr>
          <a:lstStyle/>
          <a:p>
            <a:r>
              <a:rPr lang="en-US" sz="3000" dirty="0"/>
              <a:t>Project #2: Visualize Me Captain!</a:t>
            </a:r>
          </a:p>
        </p:txBody>
      </p:sp>
      <p:sp>
        <p:nvSpPr>
          <p:cNvPr id="4" name="Text Placeholder 3"/>
          <p:cNvSpPr>
            <a:spLocks noGrp="1"/>
          </p:cNvSpPr>
          <p:nvPr>
            <p:ph type="body" sz="quarter" idx="10"/>
          </p:nvPr>
        </p:nvSpPr>
        <p:spPr>
          <a:xfrm>
            <a:off x="396991" y="2752395"/>
            <a:ext cx="3641609" cy="295605"/>
          </a:xfrm>
        </p:spPr>
        <p:txBody>
          <a:bodyPr/>
          <a:lstStyle/>
          <a:p>
            <a:r>
              <a:rPr lang="en-US" dirty="0"/>
              <a:t>Week 18</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7224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Weekly Schedule</a:t>
            </a:r>
          </a:p>
        </p:txBody>
      </p:sp>
      <p:sp>
        <p:nvSpPr>
          <p:cNvPr id="3" name="TextBox 2"/>
          <p:cNvSpPr txBox="1"/>
          <p:nvPr/>
        </p:nvSpPr>
        <p:spPr>
          <a:xfrm>
            <a:off x="304800" y="762000"/>
            <a:ext cx="8686800" cy="5324535"/>
          </a:xfrm>
          <a:prstGeom prst="rect">
            <a:avLst/>
          </a:prstGeom>
          <a:noFill/>
        </p:spPr>
        <p:txBody>
          <a:bodyPr wrap="square" rtlCol="0">
            <a:spAutoFit/>
          </a:bodyPr>
          <a:lstStyle/>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Today: </a:t>
            </a:r>
            <a:br>
              <a:rPr lang="en-US" sz="1700"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Between now and Saturday, you will need to start brainstorming topics with your group and researching potential datasets. Your focus should specifically center around:</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Selecting a Topic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a Dataset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Finding Inspiration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"Sketching" your ideal visuals</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Creating a 1-Page Proposal</a:t>
            </a:r>
          </a:p>
          <a:p>
            <a:pPr marL="457200" indent="-457200">
              <a:buFont typeface="+mj-lt"/>
              <a:buAutoNum type="arabicPeriod"/>
            </a:pPr>
            <a:endParaRPr lang="en-US" sz="1700"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End-of-Class Saturday: </a:t>
            </a:r>
            <a:br>
              <a:rPr lang="en-US" sz="1700" b="1" dirty="0">
                <a:latin typeface="Arial" panose="020B0604020202020204" pitchFamily="34" charset="0"/>
                <a:ea typeface="Roboto" pitchFamily="2" charset="0"/>
                <a:cs typeface="Arial" panose="020B0604020202020204" pitchFamily="34" charset="0"/>
              </a:rPr>
            </a:br>
            <a:r>
              <a:rPr lang="en-US" sz="1700" dirty="0">
                <a:latin typeface="Arial" panose="020B0604020202020204" pitchFamily="34" charset="0"/>
                <a:ea typeface="Roboto" pitchFamily="2" charset="0"/>
                <a:cs typeface="Arial" panose="020B0604020202020204" pitchFamily="34" charset="0"/>
              </a:rPr>
              <a:t>You will need to create a 1 page proposal. The proposal should include: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brief articulation of your chosen topic and rationale</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your dataset(s) and a screenshot of the metadata if it exists.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3-4 screenshots of relevant "inspiring" visualizations that frame your creative fodder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sketch of the final design 	</a:t>
            </a:r>
          </a:p>
          <a:p>
            <a:pPr marL="914400" lvl="1" indent="-457200">
              <a:buFont typeface="Arial" charset="0"/>
              <a:buChar char="•"/>
            </a:pPr>
            <a:r>
              <a:rPr lang="en-US" sz="1700" dirty="0">
                <a:latin typeface="Arial" panose="020B0604020202020204" pitchFamily="34" charset="0"/>
                <a:ea typeface="Roboto" pitchFamily="2" charset="0"/>
                <a:cs typeface="Arial" panose="020B0604020202020204" pitchFamily="34" charset="0"/>
              </a:rPr>
              <a:t>A link to the primary GitHub repository you'll be housing your work in</a:t>
            </a:r>
          </a:p>
          <a:p>
            <a:pPr marL="457200" indent="-457200">
              <a:buFont typeface="+mj-lt"/>
              <a:buAutoNum type="arabicPeriod"/>
            </a:pPr>
            <a:endParaRPr lang="en-US" sz="17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1700" b="1" dirty="0">
                <a:latin typeface="Arial" panose="020B0604020202020204" pitchFamily="34" charset="0"/>
                <a:ea typeface="Roboto" pitchFamily="2" charset="0"/>
                <a:cs typeface="Arial" panose="020B0604020202020204" pitchFamily="34" charset="0"/>
              </a:rPr>
              <a:t>Wed/</a:t>
            </a:r>
            <a:r>
              <a:rPr lang="en-US" sz="1700" b="1" dirty="0" err="1">
                <a:latin typeface="Arial" panose="020B0604020202020204" pitchFamily="34" charset="0"/>
                <a:ea typeface="Roboto" pitchFamily="2" charset="0"/>
                <a:cs typeface="Arial" panose="020B0604020202020204" pitchFamily="34" charset="0"/>
              </a:rPr>
              <a:t>Thur</a:t>
            </a:r>
            <a:r>
              <a:rPr lang="en-US" sz="1700" b="1" dirty="0">
                <a:latin typeface="Arial" panose="020B0604020202020204" pitchFamily="34" charset="0"/>
                <a:ea typeface="Roboto" pitchFamily="2" charset="0"/>
                <a:cs typeface="Arial" panose="020B0604020202020204" pitchFamily="34" charset="0"/>
              </a:rPr>
              <a:t>; </a:t>
            </a:r>
            <a:r>
              <a:rPr lang="en-US" sz="1700" dirty="0">
                <a:latin typeface="Arial" panose="020B0604020202020204" pitchFamily="34" charset="0"/>
                <a:ea typeface="Roboto" pitchFamily="2" charset="0"/>
                <a:cs typeface="Arial" panose="020B0604020202020204" pitchFamily="34" charset="0"/>
              </a:rPr>
              <a:t>Project Work</a:t>
            </a:r>
          </a:p>
        </p:txBody>
      </p:sp>
    </p:spTree>
    <p:extLst>
      <p:ext uri="{BB962C8B-B14F-4D97-AF65-F5344CB8AC3E}">
        <p14:creationId xmlns:p14="http://schemas.microsoft.com/office/powerpoint/2010/main" val="8371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324600" cy="653854"/>
          </a:xfrm>
        </p:spPr>
        <p:txBody>
          <a:bodyPr>
            <a:normAutofit/>
          </a:bodyPr>
          <a:lstStyle/>
          <a:p>
            <a:r>
              <a:rPr lang="en-US" dirty="0"/>
              <a:t>One Last Thought!</a:t>
            </a:r>
          </a:p>
        </p:txBody>
      </p:sp>
      <p:sp>
        <p:nvSpPr>
          <p:cNvPr id="3" name="TextBox 2"/>
          <p:cNvSpPr txBox="1"/>
          <p:nvPr/>
        </p:nvSpPr>
        <p:spPr>
          <a:xfrm>
            <a:off x="304800" y="914400"/>
            <a:ext cx="8686800" cy="3231654"/>
          </a:xfrm>
          <a:prstGeom prst="rect">
            <a:avLst/>
          </a:prstGeom>
          <a:noFill/>
        </p:spPr>
        <p:txBody>
          <a:bodyPr wrap="square" rtlCol="0">
            <a:spAutoFit/>
          </a:bodyPr>
          <a:lstStyle/>
          <a:p>
            <a:pPr marL="342900" indent="-342900">
              <a:buFont typeface="Arial" charset="0"/>
              <a:buChar char="•"/>
            </a:pPr>
            <a:r>
              <a:rPr lang="en-US" sz="2400" b="1" dirty="0">
                <a:latin typeface="Arial" panose="020B0604020202020204" pitchFamily="34" charset="0"/>
                <a:ea typeface="Roboto" pitchFamily="2" charset="0"/>
                <a:cs typeface="Arial" panose="020B0604020202020204" pitchFamily="34" charset="0"/>
              </a:rPr>
              <a:t>Project week is a great, </a:t>
            </a:r>
            <a:r>
              <a:rPr lang="en-US" sz="2400" b="1" i="1" u="sng" dirty="0">
                <a:latin typeface="Arial" panose="020B0604020202020204" pitchFamily="34" charset="0"/>
                <a:ea typeface="Roboto" pitchFamily="2" charset="0"/>
                <a:cs typeface="Arial" panose="020B0604020202020204" pitchFamily="34" charset="0"/>
              </a:rPr>
              <a:t>great</a:t>
            </a:r>
            <a:r>
              <a:rPr lang="en-US" sz="2400" b="1" dirty="0">
                <a:latin typeface="Arial" panose="020B0604020202020204" pitchFamily="34" charset="0"/>
                <a:ea typeface="Roboto" pitchFamily="2" charset="0"/>
                <a:cs typeface="Arial" panose="020B0604020202020204" pitchFamily="34" charset="0"/>
              </a:rPr>
              <a:t> </a:t>
            </a:r>
            <a:r>
              <a:rPr lang="en-US" sz="2400" dirty="0">
                <a:latin typeface="Arial" panose="020B0604020202020204" pitchFamily="34" charset="0"/>
                <a:ea typeface="Roboto" pitchFamily="2" charset="0"/>
                <a:cs typeface="Arial" panose="020B0604020202020204" pitchFamily="34" charset="0"/>
              </a:rPr>
              <a:t>time to tie up loose ends both with your group and on your own.</a:t>
            </a:r>
          </a:p>
          <a:p>
            <a:pPr marL="342900" indent="-342900">
              <a:buFont typeface="Arial"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2400" dirty="0">
                <a:latin typeface="Arial" panose="020B0604020202020204" pitchFamily="34" charset="0"/>
                <a:ea typeface="Roboto" pitchFamily="2" charset="0"/>
                <a:cs typeface="Arial" panose="020B0604020202020204" pitchFamily="34" charset="0"/>
              </a:rPr>
              <a:t>If there are topics you’d like to review, shoot me and the TAs a message. We’re happy to do (recorded) extra review sessions for small groups during these weeks.</a:t>
            </a:r>
          </a:p>
          <a:p>
            <a:pPr marL="342900" indent="-342900">
              <a:buFont typeface="Arial"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charset="0"/>
              <a:buChar char="•"/>
            </a:pPr>
            <a:r>
              <a:rPr lang="en-US" sz="3600" b="1" i="1" u="sng" dirty="0">
                <a:latin typeface="Arial" panose="020B0604020202020204" pitchFamily="34" charset="0"/>
                <a:ea typeface="Roboto" pitchFamily="2" charset="0"/>
                <a:cs typeface="Arial" panose="020B0604020202020204" pitchFamily="34" charset="0"/>
              </a:rPr>
              <a:t>Oh. And good luck!!!!!!!</a:t>
            </a:r>
          </a:p>
        </p:txBody>
      </p:sp>
    </p:spTree>
    <p:extLst>
      <p:ext uri="{BB962C8B-B14F-4D97-AF65-F5344CB8AC3E}">
        <p14:creationId xmlns:p14="http://schemas.microsoft.com/office/powerpoint/2010/main" val="21414228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Your Task</a:t>
            </a:r>
          </a:p>
        </p:txBody>
      </p:sp>
    </p:spTree>
    <p:extLst>
      <p:ext uri="{BB962C8B-B14F-4D97-AF65-F5344CB8AC3E}">
        <p14:creationId xmlns:p14="http://schemas.microsoft.com/office/powerpoint/2010/main" val="899550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Tell a story</a:t>
            </a:r>
            <a:r>
              <a:rPr lang="mr-IN" dirty="0"/>
              <a:t>…</a:t>
            </a:r>
            <a:endParaRPr lang="en-US" dirty="0"/>
          </a:p>
        </p:txBody>
      </p:sp>
    </p:spTree>
    <p:extLst>
      <p:ext uri="{BB962C8B-B14F-4D97-AF65-F5344CB8AC3E}">
        <p14:creationId xmlns:p14="http://schemas.microsoft.com/office/powerpoint/2010/main" val="903597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70" y="3124200"/>
            <a:ext cx="8839200" cy="653854"/>
          </a:xfrm>
        </p:spPr>
        <p:txBody>
          <a:bodyPr/>
          <a:lstStyle/>
          <a:p>
            <a:r>
              <a:rPr lang="en-US" dirty="0"/>
              <a:t>With Data!</a:t>
            </a:r>
          </a:p>
        </p:txBody>
      </p:sp>
    </p:spTree>
    <p:extLst>
      <p:ext uri="{BB962C8B-B14F-4D97-AF65-F5344CB8AC3E}">
        <p14:creationId xmlns:p14="http://schemas.microsoft.com/office/powerpoint/2010/main" val="7048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44700" y="901700"/>
            <a:ext cx="5054600" cy="5054600"/>
          </a:xfrm>
          <a:prstGeom prst="rect">
            <a:avLst/>
          </a:prstGeom>
        </p:spPr>
      </p:pic>
    </p:spTree>
    <p:extLst>
      <p:ext uri="{BB962C8B-B14F-4D97-AF65-F5344CB8AC3E}">
        <p14:creationId xmlns:p14="http://schemas.microsoft.com/office/powerpoint/2010/main" val="15960856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Requirements</a:t>
            </a:r>
          </a:p>
        </p:txBody>
      </p:sp>
    </p:spTree>
    <p:extLst>
      <p:ext uri="{BB962C8B-B14F-4D97-AF65-F5344CB8AC3E}">
        <p14:creationId xmlns:p14="http://schemas.microsoft.com/office/powerpoint/2010/main" val="878299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Text Placeholder 2"/>
          <p:cNvSpPr>
            <a:spLocks noGrp="1"/>
          </p:cNvSpPr>
          <p:nvPr>
            <p:ph type="body" sz="quarter" idx="10"/>
          </p:nvPr>
        </p:nvSpPr>
        <p:spPr>
          <a:xfrm>
            <a:off x="304800" y="914401"/>
            <a:ext cx="8610600" cy="5410199"/>
          </a:xfrm>
        </p:spPr>
        <p:txBody>
          <a:bodyPr>
            <a:normAutofit/>
          </a:bodyPr>
          <a:lstStyle/>
          <a:p>
            <a:pPr marL="342900" lvl="0" indent="-342900">
              <a:lnSpc>
                <a:spcPct val="100000"/>
              </a:lnSpc>
              <a:spcBef>
                <a:spcPts val="0"/>
              </a:spcBef>
              <a:buAutoNum type="arabicPeriod"/>
            </a:pPr>
            <a:r>
              <a:rPr lang="en-US" sz="1800" dirty="0"/>
              <a:t>For this second project, your task will be to "tell a story" through data visualizations.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Unlike the first project, where you focused on using the "Analytics Paradigm" to explore relationships in "report form", this project should be more focused on providing users an interactive means to explore data themselves.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Just as with the first project, you will be asked to conduct a 10 minute presentation that lays out your theme, coding approach, data munging techniques, and final visualization.</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may choose a project of any theme, but we encourage you to think broadly. The universe is wide and expansive. Don't limit yourself to what you know. </a:t>
            </a:r>
          </a:p>
          <a:p>
            <a:pPr marL="342900" lvl="0" indent="-342900">
              <a:lnSpc>
                <a:spcPct val="100000"/>
              </a:lnSpc>
              <a:spcBef>
                <a:spcPts val="0"/>
              </a:spcBef>
              <a:buAutoNum type="arabicPeriod"/>
            </a:pPr>
            <a:endParaRPr lang="en-US" sz="1800" dirty="0"/>
          </a:p>
          <a:p>
            <a:pPr marL="342900" lvl="0" indent="-342900">
              <a:lnSpc>
                <a:spcPct val="100000"/>
              </a:lnSpc>
              <a:spcBef>
                <a:spcPts val="0"/>
              </a:spcBef>
              <a:buAutoNum type="arabicPeriod"/>
            </a:pPr>
            <a:r>
              <a:rPr lang="en-US" sz="1800" dirty="0"/>
              <a:t>You will have roughly two weeks to complete this project. You will present your final work on Saturday (March 03, 2018). You will have ample time in class to work with your group (but expect to put in some long nights in the days ahead).</a:t>
            </a:r>
          </a:p>
        </p:txBody>
      </p:sp>
    </p:spTree>
    <p:extLst>
      <p:ext uri="{BB962C8B-B14F-4D97-AF65-F5344CB8AC3E}">
        <p14:creationId xmlns:p14="http://schemas.microsoft.com/office/powerpoint/2010/main" val="417895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 Requirements</a:t>
            </a:r>
          </a:p>
        </p:txBody>
      </p:sp>
      <p:sp>
        <p:nvSpPr>
          <p:cNvPr id="3" name="Text Placeholder 2"/>
          <p:cNvSpPr>
            <a:spLocks noGrp="1"/>
          </p:cNvSpPr>
          <p:nvPr>
            <p:ph type="body" sz="quarter" idx="10"/>
          </p:nvPr>
        </p:nvSpPr>
        <p:spPr>
          <a:xfrm>
            <a:off x="304800" y="762000"/>
            <a:ext cx="8610600" cy="5483225"/>
          </a:xfrm>
        </p:spPr>
        <p:txBody>
          <a:bodyPr>
            <a:noAutofit/>
          </a:bodyPr>
          <a:lstStyle/>
          <a:p>
            <a:pPr marL="342900" lvl="0" indent="-342900">
              <a:lnSpc>
                <a:spcPct val="100000"/>
              </a:lnSpc>
              <a:spcBef>
                <a:spcPts val="0"/>
              </a:spcBef>
              <a:buAutoNum type="arabicPeriod"/>
            </a:pPr>
            <a:r>
              <a:rPr lang="en-US" sz="1600" dirty="0"/>
              <a:t>Your visualization must include a </a:t>
            </a:r>
            <a:r>
              <a:rPr lang="en-US" sz="1600" b="1" dirty="0"/>
              <a:t>Python Flask </a:t>
            </a:r>
            <a:r>
              <a:rPr lang="en-US" sz="1600" dirty="0"/>
              <a:t>powered RESTful API, </a:t>
            </a:r>
            <a:r>
              <a:rPr lang="en-US" sz="1600" b="1" dirty="0"/>
              <a:t>HTML/CSS</a:t>
            </a:r>
            <a:r>
              <a:rPr lang="en-US" sz="1600" dirty="0"/>
              <a:t>, </a:t>
            </a:r>
            <a:r>
              <a:rPr lang="en-US" sz="1600" b="1" dirty="0"/>
              <a:t>JavaScript</a:t>
            </a:r>
            <a:r>
              <a:rPr lang="en-US" sz="1600" dirty="0"/>
              <a:t>, and at least one</a:t>
            </a:r>
            <a:r>
              <a:rPr lang="en-US" sz="1600" b="1" dirty="0"/>
              <a:t> database </a:t>
            </a:r>
            <a:r>
              <a:rPr lang="en-US" sz="1600" dirty="0"/>
              <a:t>(MySQL, MongoDB, SQLite, etc.)</a:t>
            </a:r>
          </a:p>
          <a:p>
            <a:pPr marL="342900" lvl="0" indent="-342900">
              <a:lnSpc>
                <a:spcPct val="100000"/>
              </a:lnSpc>
              <a:spcBef>
                <a:spcPts val="0"/>
              </a:spcBef>
              <a:buAutoNum type="arabicPeriod"/>
            </a:pPr>
            <a:endParaRPr lang="en-US" sz="1600" dirty="0"/>
          </a:p>
          <a:p>
            <a:pPr marL="342900" lvl="0" indent="-342900">
              <a:lnSpc>
                <a:spcPct val="100000"/>
              </a:lnSpc>
              <a:spcBef>
                <a:spcPts val="0"/>
              </a:spcBef>
              <a:buAutoNum type="arabicPeriod"/>
            </a:pPr>
            <a:r>
              <a:rPr lang="en-US" sz="1600" dirty="0"/>
              <a:t>Your project should fall into one of the below </a:t>
            </a:r>
            <a:r>
              <a:rPr lang="en-US" sz="1600" b="1" dirty="0"/>
              <a:t>four tracks</a:t>
            </a:r>
            <a:r>
              <a:rPr lang="en-US" sz="1600" dirty="0"/>
              <a:t>: </a:t>
            </a:r>
          </a:p>
          <a:p>
            <a:pPr lvl="1">
              <a:lnSpc>
                <a:spcPct val="100000"/>
              </a:lnSpc>
              <a:spcBef>
                <a:spcPts val="0"/>
              </a:spcBef>
            </a:pPr>
            <a:r>
              <a:rPr lang="en-US" sz="1600" dirty="0"/>
              <a:t>A custom "creative" D3.js project (i.e. non-standard graph or chart)</a:t>
            </a:r>
          </a:p>
          <a:p>
            <a:pPr lvl="1">
              <a:lnSpc>
                <a:spcPct val="100000"/>
              </a:lnSpc>
              <a:spcBef>
                <a:spcPts val="0"/>
              </a:spcBef>
            </a:pPr>
            <a:endParaRPr lang="en-US" sz="1600" dirty="0"/>
          </a:p>
          <a:p>
            <a:pPr lvl="1">
              <a:lnSpc>
                <a:spcPct val="100000"/>
              </a:lnSpc>
              <a:spcBef>
                <a:spcPts val="0"/>
              </a:spcBef>
            </a:pPr>
            <a:r>
              <a:rPr lang="en-US" sz="1600" dirty="0"/>
              <a:t>A combination of Web Scraping and Leaflet or </a:t>
            </a:r>
            <a:r>
              <a:rPr lang="en-US" sz="1600" dirty="0" err="1"/>
              <a:t>Plotly</a:t>
            </a:r>
            <a:endParaRPr lang="en-US" sz="1600" dirty="0"/>
          </a:p>
          <a:p>
            <a:pPr lvl="1">
              <a:lnSpc>
                <a:spcPct val="100000"/>
              </a:lnSpc>
              <a:spcBef>
                <a:spcPts val="0"/>
              </a:spcBef>
            </a:pPr>
            <a:endParaRPr lang="en-US" sz="1600" dirty="0"/>
          </a:p>
          <a:p>
            <a:pPr lvl="1">
              <a:lnSpc>
                <a:spcPct val="100000"/>
              </a:lnSpc>
              <a:spcBef>
                <a:spcPts val="0"/>
              </a:spcBef>
            </a:pPr>
            <a:r>
              <a:rPr lang="en-US" sz="1600" dirty="0"/>
              <a:t>A dashboard page with multiple charts all updating from the same data</a:t>
            </a:r>
          </a:p>
          <a:p>
            <a:pPr lvl="1">
              <a:lnSpc>
                <a:spcPct val="100000"/>
              </a:lnSpc>
              <a:spcBef>
                <a:spcPts val="0"/>
              </a:spcBef>
            </a:pPr>
            <a:endParaRPr lang="en-US" sz="1600" dirty="0"/>
          </a:p>
          <a:p>
            <a:pPr lvl="1">
              <a:lnSpc>
                <a:spcPct val="100000"/>
              </a:lnSpc>
              <a:spcBef>
                <a:spcPts val="0"/>
              </a:spcBef>
            </a:pPr>
            <a:r>
              <a:rPr lang="en-US" sz="1600" dirty="0"/>
              <a:t>A "thick" server that performs multiple manipulations on data in a database prior to visualization (must be approved)</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should include at least </a:t>
            </a:r>
            <a:r>
              <a:rPr lang="en-US" sz="1600" b="1" dirty="0"/>
              <a:t>one JS library </a:t>
            </a:r>
            <a:r>
              <a:rPr lang="en-US" sz="1600" dirty="0"/>
              <a:t>that we did not cover.</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be powered by a dataset with at least </a:t>
            </a:r>
            <a:r>
              <a:rPr lang="en-US" sz="1600" b="1" dirty="0"/>
              <a:t>100 records</a:t>
            </a:r>
            <a:r>
              <a:rPr lang="en-US" sz="1600" dirty="0"/>
              <a:t>.</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project must include some level of </a:t>
            </a:r>
            <a:r>
              <a:rPr lang="en-US" sz="1600" b="1" dirty="0"/>
              <a:t>user-driven interaction </a:t>
            </a:r>
            <a:r>
              <a:rPr lang="en-US" sz="1600" dirty="0"/>
              <a:t>(e.g. menus, dropdowns, textboxes, etc.)</a:t>
            </a:r>
          </a:p>
          <a:p>
            <a:pPr marL="342900" indent="-342900">
              <a:lnSpc>
                <a:spcPct val="100000"/>
              </a:lnSpc>
              <a:spcBef>
                <a:spcPts val="0"/>
              </a:spcBef>
              <a:buAutoNum type="arabicPeriod"/>
            </a:pPr>
            <a:endParaRPr lang="en-US" sz="1600" dirty="0"/>
          </a:p>
          <a:p>
            <a:pPr marL="342900" indent="-342900">
              <a:lnSpc>
                <a:spcPct val="100000"/>
              </a:lnSpc>
              <a:spcBef>
                <a:spcPts val="0"/>
              </a:spcBef>
              <a:buAutoNum type="arabicPeriod"/>
            </a:pPr>
            <a:r>
              <a:rPr lang="en-US" sz="1600" dirty="0"/>
              <a:t>Your final visualization should ideally include at least </a:t>
            </a:r>
            <a:r>
              <a:rPr lang="en-US" sz="1600" b="1" dirty="0"/>
              <a:t>three views</a:t>
            </a:r>
          </a:p>
        </p:txBody>
      </p:sp>
    </p:spTree>
    <p:extLst>
      <p:ext uri="{BB962C8B-B14F-4D97-AF65-F5344CB8AC3E}">
        <p14:creationId xmlns:p14="http://schemas.microsoft.com/office/powerpoint/2010/main" val="1992843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Schedule</a:t>
            </a:r>
          </a:p>
        </p:txBody>
      </p:sp>
    </p:spTree>
    <p:extLst>
      <p:ext uri="{BB962C8B-B14F-4D97-AF65-F5344CB8AC3E}">
        <p14:creationId xmlns:p14="http://schemas.microsoft.com/office/powerpoint/2010/main" val="20768133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13856</TotalTime>
  <Words>524</Words>
  <Application>Microsoft Office PowerPoint</Application>
  <PresentationFormat>On-screen Show (4:3)</PresentationFormat>
  <Paragraphs>72</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1_Unbranded</vt:lpstr>
      <vt:lpstr>Project #2: Visualize Me Captain!</vt:lpstr>
      <vt:lpstr>Your Task</vt:lpstr>
      <vt:lpstr>Tell a story…</vt:lpstr>
      <vt:lpstr>With Data!</vt:lpstr>
      <vt:lpstr>PowerPoint Presentation</vt:lpstr>
      <vt:lpstr>Requirements</vt:lpstr>
      <vt:lpstr>Project Description</vt:lpstr>
      <vt:lpstr>Specific Requirements</vt:lpstr>
      <vt:lpstr>Schedule</vt:lpstr>
      <vt:lpstr>Weekly Schedule</vt:lpstr>
      <vt:lpstr>One Last Thought!</vt:lpstr>
      <vt:lpstr>Questions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Bobby J.</cp:lastModifiedBy>
  <cp:revision>1677</cp:revision>
  <cp:lastPrinted>2016-01-30T16:23:56Z</cp:lastPrinted>
  <dcterms:created xsi:type="dcterms:W3CDTF">2015-01-20T17:19:00Z</dcterms:created>
  <dcterms:modified xsi:type="dcterms:W3CDTF">2018-06-16T20:28:50Z</dcterms:modified>
</cp:coreProperties>
</file>