
<file path=[Content_Types].xml><?xml version="1.0" encoding="utf-8"?>
<Types xmlns="http://schemas.openxmlformats.org/package/2006/content-types">
  <Default Extension="png" ContentType="image/png"/>
  <Default Extension="bin" ContentType="application/vnd.openxmlformats-officedocument.oleObject"/>
  <Default Extension="xls" ContentType="application/vnd.ms-excel"/>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13.xml" ContentType="application/vnd.openxmlformats-officedocument.presentationml.notesSlide+xml"/>
  <Override PartName="/ppt/charts/chart6.xml" ContentType="application/vnd.openxmlformats-officedocument.drawingml.chart+xml"/>
  <Override PartName="/ppt/drawings/drawing2.xml" ContentType="application/vnd.openxmlformats-officedocument.drawingml.chartshape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14.xml" ContentType="application/vnd.openxmlformats-officedocument.presentationml.notesSlide+xml"/>
  <Override PartName="/ppt/charts/chart11.xml" ContentType="application/vnd.openxmlformats-officedocument.drawingml.chart+xml"/>
  <Override PartName="/ppt/drawings/drawing3.xml" ContentType="application/vnd.openxmlformats-officedocument.drawingml.chartshapes+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drawings/drawing4.xml" ContentType="application/vnd.openxmlformats-officedocument.drawingml.chartshapes+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drawings/drawing5.xml" ContentType="application/vnd.openxmlformats-officedocument.drawingml.chartshapes+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9" r:id="rId3"/>
    <p:sldId id="278" r:id="rId4"/>
    <p:sldId id="264" r:id="rId5"/>
    <p:sldId id="265" r:id="rId6"/>
    <p:sldId id="266" r:id="rId7"/>
    <p:sldId id="267" r:id="rId8"/>
    <p:sldId id="268" r:id="rId9"/>
    <p:sldId id="269" r:id="rId10"/>
    <p:sldId id="280" r:id="rId11"/>
    <p:sldId id="281" r:id="rId12"/>
    <p:sldId id="270" r:id="rId13"/>
    <p:sldId id="271" r:id="rId14"/>
    <p:sldId id="282" r:id="rId15"/>
    <p:sldId id="272" r:id="rId16"/>
    <p:sldId id="273" r:id="rId17"/>
    <p:sldId id="274" r:id="rId18"/>
    <p:sldId id="276" r:id="rId19"/>
    <p:sldId id="283" r:id="rId20"/>
    <p:sldId id="284" r:id="rId21"/>
    <p:sldId id="277" r:id="rId22"/>
    <p:sldId id="257" r:id="rId23"/>
  </p:sldIdLst>
  <p:sldSz cx="9144000" cy="6858000" type="screen4x3"/>
  <p:notesSz cx="6858000" cy="9144000"/>
  <p:defaultTextStyle>
    <a:defPPr>
      <a:defRPr lang="pl-PL"/>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85600" autoAdjust="0"/>
  </p:normalViewPr>
  <p:slideViewPr>
    <p:cSldViewPr>
      <p:cViewPr>
        <p:scale>
          <a:sx n="100" d="100"/>
          <a:sy n="100" d="100"/>
        </p:scale>
        <p:origin x="-1752" y="-18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Bartek\Documents\Visual%20Studio%202010\Projects\PracaMagisterska\PracaMagisterska\documents\Wykresy%201.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Users\Bartek\Documents\Visual%20Studio%202010\Projects\PracaMagisterska\PracaMagisterska\documents\Wykresy%201.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16.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C:\Users\Bartek\Documents\Visual%20Studio%202010\Projects\PracaMagisterska\PracaMagisterska\documents\Wykresy%203.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3.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3.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3.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3.xlsx" TargetMode="External"/></Relationships>
</file>

<file path=ppt/charts/_rels/chart21.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C:\Users\Bartek\Documents\Visual%20Studio%202010\Projects\PracaMagisterska\PracaMagisterska\documents\Wykresy%203.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3.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3.xlsx"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3.xlsx"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3.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Bartek\Documents\Visual%20Studio%202010\Projects\PracaMagisterska\PracaMagisterska\documents\Wykresy%20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Bartek\Documents\Visual%20Studio%202010\Projects\PracaMagisterska\PracaMagisterska\documents\Wykresy%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dLbls>
          <c:showLegendKey val="0"/>
          <c:showVal val="1"/>
          <c:showCatName val="0"/>
          <c:showSerName val="0"/>
          <c:showPercent val="0"/>
          <c:showBubbleSize val="0"/>
        </c:dLbls>
        <c:axId val="85180416"/>
        <c:axId val="85182336"/>
      </c:scatterChart>
      <c:valAx>
        <c:axId val="85180416"/>
        <c:scaling>
          <c:orientation val="minMax"/>
        </c:scaling>
        <c:delete val="0"/>
        <c:axPos val="b"/>
        <c:majorTickMark val="none"/>
        <c:minorTickMark val="none"/>
        <c:tickLblPos val="nextTo"/>
        <c:crossAx val="85182336"/>
        <c:crosses val="autoZero"/>
        <c:crossBetween val="midCat"/>
      </c:valAx>
      <c:valAx>
        <c:axId val="85182336"/>
        <c:scaling>
          <c:orientation val="minMax"/>
        </c:scaling>
        <c:delete val="0"/>
        <c:axPos val="l"/>
        <c:majorTickMark val="none"/>
        <c:minorTickMark val="none"/>
        <c:tickLblPos val="nextTo"/>
        <c:crossAx val="85180416"/>
        <c:crosses val="autoZero"/>
        <c:crossBetween val="midCat"/>
      </c:valAx>
    </c:plotArea>
    <c:legend>
      <c:legendPos val="b"/>
      <c:overlay val="0"/>
    </c:legend>
    <c:plotVisOnly val="1"/>
    <c:dispBlanksAs val="gap"/>
    <c:showDLblsOverMax val="0"/>
  </c:chart>
  <c:spPr>
    <a:noFill/>
  </c:sp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covtype</a:t>
            </a:r>
          </a:p>
        </c:rich>
      </c:tx>
      <c:overlay val="0"/>
    </c:title>
    <c:autoTitleDeleted val="0"/>
    <c:plotArea>
      <c:layout>
        <c:manualLayout>
          <c:layoutTarget val="inner"/>
          <c:xMode val="edge"/>
          <c:yMode val="edge"/>
          <c:x val="0.30845002934508847"/>
          <c:y val="0.21950665480377346"/>
          <c:w val="0.59007887387187163"/>
          <c:h val="0.64378910996261218"/>
        </c:manualLayout>
      </c:layout>
      <c:scatterChart>
        <c:scatterStyle val="lineMarker"/>
        <c:varyColors val="0"/>
        <c:ser>
          <c:idx val="0"/>
          <c:order val="0"/>
          <c:tx>
            <c:v>k-Neighborhood-Index</c:v>
          </c:tx>
          <c:xVal>
            <c:numRef>
              <c:f>k_neighborhood_comp_tabele!$B$14:$B$16</c:f>
              <c:numCache>
                <c:formatCode>General</c:formatCode>
                <c:ptCount val="3"/>
                <c:pt idx="0">
                  <c:v>10000</c:v>
                </c:pt>
                <c:pt idx="1">
                  <c:v>50000</c:v>
                </c:pt>
                <c:pt idx="2">
                  <c:v>100000</c:v>
                </c:pt>
              </c:numCache>
            </c:numRef>
          </c:xVal>
          <c:yVal>
            <c:numRef>
              <c:f>k_neighborhood_comp_tabele!$C$14:$C$16</c:f>
              <c:numCache>
                <c:formatCode>0.000</c:formatCode>
                <c:ptCount val="3"/>
                <c:pt idx="0">
                  <c:v>40.337333000000001</c:v>
                </c:pt>
                <c:pt idx="1">
                  <c:v>844.86299999999994</c:v>
                </c:pt>
                <c:pt idx="2">
                  <c:v>4575.759</c:v>
                </c:pt>
              </c:numCache>
            </c:numRef>
          </c:yVal>
          <c:smooth val="0"/>
        </c:ser>
        <c:ser>
          <c:idx val="1"/>
          <c:order val="1"/>
          <c:tx>
            <c:v>TI-k-Neighborhood-Index</c:v>
          </c:tx>
          <c:xVal>
            <c:numRef>
              <c:f>k_neighborhood_comp_tabele!$B$14:$B$18</c:f>
              <c:numCache>
                <c:formatCode>General</c:formatCode>
                <c:ptCount val="5"/>
                <c:pt idx="0">
                  <c:v>10000</c:v>
                </c:pt>
                <c:pt idx="1">
                  <c:v>50000</c:v>
                </c:pt>
                <c:pt idx="2">
                  <c:v>100000</c:v>
                </c:pt>
                <c:pt idx="3">
                  <c:v>300000</c:v>
                </c:pt>
                <c:pt idx="4">
                  <c:v>500000</c:v>
                </c:pt>
              </c:numCache>
            </c:numRef>
          </c:xVal>
          <c:yVal>
            <c:numRef>
              <c:f>k_neighborhood_comp_tabele!$H$14:$H$18</c:f>
              <c:numCache>
                <c:formatCode>0.000</c:formatCode>
                <c:ptCount val="5"/>
                <c:pt idx="0">
                  <c:v>0.55100066300000006</c:v>
                </c:pt>
                <c:pt idx="1">
                  <c:v>7.8036699999999994</c:v>
                </c:pt>
                <c:pt idx="2">
                  <c:v>19.961636699999996</c:v>
                </c:pt>
                <c:pt idx="3">
                  <c:v>93.868300000000005</c:v>
                </c:pt>
                <c:pt idx="4">
                  <c:v>246.48169967000001</c:v>
                </c:pt>
              </c:numCache>
            </c:numRef>
          </c:yVal>
          <c:smooth val="0"/>
        </c:ser>
        <c:ser>
          <c:idx val="2"/>
          <c:order val="2"/>
          <c:tx>
            <c:v>TI-k-Neighborhood-Index-Ref</c:v>
          </c:tx>
          <c:xVal>
            <c:numRef>
              <c:f>k_neighborhood_comp_tabele!$B$37:$B$41</c:f>
              <c:numCache>
                <c:formatCode>General</c:formatCode>
                <c:ptCount val="5"/>
                <c:pt idx="0">
                  <c:v>10000</c:v>
                </c:pt>
                <c:pt idx="1">
                  <c:v>50000</c:v>
                </c:pt>
                <c:pt idx="2">
                  <c:v>100000</c:v>
                </c:pt>
                <c:pt idx="3">
                  <c:v>300000</c:v>
                </c:pt>
                <c:pt idx="4">
                  <c:v>500000</c:v>
                </c:pt>
              </c:numCache>
            </c:numRef>
          </c:xVal>
          <c:yVal>
            <c:numRef>
              <c:f>k_neighborhood_comp_tabele!$H$37:$H$41</c:f>
              <c:numCache>
                <c:formatCode>0.000</c:formatCode>
                <c:ptCount val="5"/>
                <c:pt idx="0">
                  <c:v>0.51466730000000005</c:v>
                </c:pt>
                <c:pt idx="1">
                  <c:v>6.6606633000000004</c:v>
                </c:pt>
                <c:pt idx="2">
                  <c:v>16.259969999999999</c:v>
                </c:pt>
                <c:pt idx="3">
                  <c:v>65.057300000000012</c:v>
                </c:pt>
                <c:pt idx="4">
                  <c:v>144.28930033</c:v>
                </c:pt>
              </c:numCache>
            </c:numRef>
          </c:yVal>
          <c:smooth val="0"/>
        </c:ser>
        <c:ser>
          <c:idx val="3"/>
          <c:order val="3"/>
          <c:tx>
            <c:v>k-Neighborhood-Index-Projection</c:v>
          </c:tx>
          <c:xVal>
            <c:numRef>
              <c:f>k_neighborhood_comp_tabele!$B$37:$B$41</c:f>
              <c:numCache>
                <c:formatCode>General</c:formatCode>
                <c:ptCount val="5"/>
                <c:pt idx="0">
                  <c:v>10000</c:v>
                </c:pt>
                <c:pt idx="1">
                  <c:v>50000</c:v>
                </c:pt>
                <c:pt idx="2">
                  <c:v>100000</c:v>
                </c:pt>
                <c:pt idx="3">
                  <c:v>300000</c:v>
                </c:pt>
                <c:pt idx="4">
                  <c:v>500000</c:v>
                </c:pt>
              </c:numCache>
            </c:numRef>
          </c:xVal>
          <c:yVal>
            <c:numRef>
              <c:f>k_neighborhood_comp_tabele!$C$37:$C$41</c:f>
              <c:numCache>
                <c:formatCode>0.000</c:formatCode>
                <c:ptCount val="5"/>
                <c:pt idx="0">
                  <c:v>0.44033299999999997</c:v>
                </c:pt>
                <c:pt idx="1">
                  <c:v>6.3756599999999999</c:v>
                </c:pt>
                <c:pt idx="2">
                  <c:v>14.75333333</c:v>
                </c:pt>
                <c:pt idx="3">
                  <c:v>97.556967</c:v>
                </c:pt>
                <c:pt idx="4">
                  <c:v>283.13196699999997</c:v>
                </c:pt>
              </c:numCache>
            </c:numRef>
          </c:yVal>
          <c:smooth val="0"/>
        </c:ser>
        <c:dLbls>
          <c:showLegendKey val="0"/>
          <c:showVal val="0"/>
          <c:showCatName val="0"/>
          <c:showSerName val="0"/>
          <c:showPercent val="0"/>
          <c:showBubbleSize val="0"/>
        </c:dLbls>
        <c:axId val="91198976"/>
        <c:axId val="91200896"/>
      </c:scatterChart>
      <c:valAx>
        <c:axId val="91198976"/>
        <c:scaling>
          <c:orientation val="minMax"/>
          <c:max val="600000"/>
        </c:scaling>
        <c:delete val="0"/>
        <c:axPos val="b"/>
        <c:majorGridlines/>
        <c:title>
          <c:tx>
            <c:rich>
              <a:bodyPr/>
              <a:lstStyle/>
              <a:p>
                <a:pPr>
                  <a:defRPr/>
                </a:pPr>
                <a:r>
                  <a:rPr lang="pl-PL"/>
                  <a:t>Liczba punktów</a:t>
                </a:r>
              </a:p>
            </c:rich>
          </c:tx>
          <c:overlay val="0"/>
        </c:title>
        <c:numFmt formatCode="General" sourceLinked="1"/>
        <c:majorTickMark val="none"/>
        <c:minorTickMark val="none"/>
        <c:tickLblPos val="nextTo"/>
        <c:crossAx val="91200896"/>
        <c:crosses val="autoZero"/>
        <c:crossBetween val="midCat"/>
        <c:majorUnit val="150000"/>
      </c:valAx>
      <c:valAx>
        <c:axId val="91200896"/>
        <c:scaling>
          <c:logBase val="10"/>
          <c:orientation val="minMax"/>
        </c:scaling>
        <c:delete val="0"/>
        <c:axPos val="l"/>
        <c:majorGridlines/>
        <c:title>
          <c:tx>
            <c:rich>
              <a:bodyPr/>
              <a:lstStyle/>
              <a:p>
                <a:pPr>
                  <a:defRPr/>
                </a:pPr>
                <a:r>
                  <a:rPr lang="pl-PL"/>
                  <a:t>Czas wykonania [s]</a:t>
                </a:r>
              </a:p>
            </c:rich>
          </c:tx>
          <c:overlay val="0"/>
        </c:title>
        <c:numFmt formatCode="0.000" sourceLinked="1"/>
        <c:majorTickMark val="none"/>
        <c:minorTickMark val="none"/>
        <c:tickLblPos val="nextTo"/>
        <c:crossAx val="91198976"/>
        <c:crosses val="autoZero"/>
        <c:crossBetween val="midCat"/>
      </c:valAx>
    </c:plotArea>
    <c:plotVisOnly val="1"/>
    <c:dispBlanksAs val="gap"/>
    <c:showDLblsOverMax val="0"/>
  </c:chart>
  <c:spPr>
    <a:ln>
      <a:noFill/>
    </a:ln>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dLbls>
          <c:showLegendKey val="0"/>
          <c:showVal val="1"/>
          <c:showCatName val="0"/>
          <c:showSerName val="0"/>
          <c:showPercent val="0"/>
          <c:showBubbleSize val="0"/>
        </c:dLbls>
        <c:axId val="91233664"/>
        <c:axId val="91260032"/>
      </c:scatterChart>
      <c:valAx>
        <c:axId val="91233664"/>
        <c:scaling>
          <c:orientation val="minMax"/>
        </c:scaling>
        <c:delete val="0"/>
        <c:axPos val="b"/>
        <c:majorTickMark val="none"/>
        <c:minorTickMark val="none"/>
        <c:tickLblPos val="nextTo"/>
        <c:crossAx val="91260032"/>
        <c:crosses val="autoZero"/>
        <c:crossBetween val="midCat"/>
      </c:valAx>
      <c:valAx>
        <c:axId val="91260032"/>
        <c:scaling>
          <c:orientation val="minMax"/>
        </c:scaling>
        <c:delete val="0"/>
        <c:axPos val="l"/>
        <c:majorTickMark val="none"/>
        <c:minorTickMark val="none"/>
        <c:tickLblPos val="nextTo"/>
        <c:crossAx val="91233664"/>
        <c:crosses val="autoZero"/>
        <c:crossBetween val="midCat"/>
      </c:valAx>
    </c:plotArea>
    <c:legend>
      <c:legendPos val="b"/>
      <c:overlay val="0"/>
    </c:legend>
    <c:plotVisOnly val="1"/>
    <c:dispBlanksAs val="gap"/>
    <c:showDLblsOverMax val="0"/>
  </c:chart>
  <c:spPr>
    <a:noFill/>
  </c:sp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karypis_review</a:t>
            </a:r>
          </a:p>
        </c:rich>
      </c:tx>
      <c:overlay val="0"/>
    </c:title>
    <c:autoTitleDeleted val="0"/>
    <c:plotArea>
      <c:layout>
        <c:manualLayout>
          <c:layoutTarget val="inner"/>
          <c:xMode val="edge"/>
          <c:yMode val="edge"/>
          <c:x val="0.24626420303626045"/>
          <c:y val="0.21635633398517368"/>
          <c:w val="0.6765075996934653"/>
          <c:h val="0.54579886879385242"/>
        </c:manualLayout>
      </c:layout>
      <c:scatterChart>
        <c:scatterStyle val="lineMarker"/>
        <c:varyColors val="0"/>
        <c:ser>
          <c:idx val="0"/>
          <c:order val="0"/>
          <c:tx>
            <c:v>VP-Tree-Index</c:v>
          </c:tx>
          <c:xVal>
            <c:numRef>
              <c:f>ti_k_vp_cmp_tabele!$B$9:$B$13</c:f>
              <c:numCache>
                <c:formatCode>General</c:formatCode>
                <c:ptCount val="5"/>
                <c:pt idx="0">
                  <c:v>500</c:v>
                </c:pt>
                <c:pt idx="1">
                  <c:v>1000</c:v>
                </c:pt>
                <c:pt idx="2">
                  <c:v>2000</c:v>
                </c:pt>
                <c:pt idx="3">
                  <c:v>3000</c:v>
                </c:pt>
                <c:pt idx="4">
                  <c:v>4000</c:v>
                </c:pt>
              </c:numCache>
            </c:numRef>
          </c:xVal>
          <c:yVal>
            <c:numRef>
              <c:f>ti_k_vp_cmp_tabele!$C$9:$C$13</c:f>
              <c:numCache>
                <c:formatCode>#,##0.000_ ;\-#,##0.000\ </c:formatCode>
                <c:ptCount val="5"/>
                <c:pt idx="0">
                  <c:v>0.27</c:v>
                </c:pt>
                <c:pt idx="1">
                  <c:v>0.67533299999999996</c:v>
                </c:pt>
                <c:pt idx="2">
                  <c:v>1.9860000000000002</c:v>
                </c:pt>
                <c:pt idx="3">
                  <c:v>3.62967</c:v>
                </c:pt>
                <c:pt idx="4">
                  <c:v>5.84</c:v>
                </c:pt>
              </c:numCache>
            </c:numRef>
          </c:yVal>
          <c:smooth val="0"/>
        </c:ser>
        <c:ser>
          <c:idx val="1"/>
          <c:order val="1"/>
          <c:tx>
            <c:v>TI-k-Neighborhood-Index</c:v>
          </c:tx>
          <c:xVal>
            <c:numRef>
              <c:f>ti_k_vp_cmp_tabele!$B$9:$B$13</c:f>
              <c:numCache>
                <c:formatCode>General</c:formatCode>
                <c:ptCount val="5"/>
                <c:pt idx="0">
                  <c:v>500</c:v>
                </c:pt>
                <c:pt idx="1">
                  <c:v>1000</c:v>
                </c:pt>
                <c:pt idx="2">
                  <c:v>2000</c:v>
                </c:pt>
                <c:pt idx="3">
                  <c:v>3000</c:v>
                </c:pt>
                <c:pt idx="4">
                  <c:v>4000</c:v>
                </c:pt>
              </c:numCache>
            </c:numRef>
          </c:xVal>
          <c:yVal>
            <c:numRef>
              <c:f>ti_k_vp_cmp_tabele!$F$9:$F$13</c:f>
              <c:numCache>
                <c:formatCode>#,##0.000_ ;\-#,##0.000\ </c:formatCode>
                <c:ptCount val="5"/>
                <c:pt idx="0">
                  <c:v>6.7666699999999996E-2</c:v>
                </c:pt>
                <c:pt idx="1">
                  <c:v>0.249333</c:v>
                </c:pt>
                <c:pt idx="2">
                  <c:v>1.1053299999999999</c:v>
                </c:pt>
                <c:pt idx="3">
                  <c:v>2.3943300000000001</c:v>
                </c:pt>
                <c:pt idx="4">
                  <c:v>4.3460033000000005</c:v>
                </c:pt>
              </c:numCache>
            </c:numRef>
          </c:yVal>
          <c:smooth val="0"/>
        </c:ser>
        <c:dLbls>
          <c:showLegendKey val="0"/>
          <c:showVal val="0"/>
          <c:showCatName val="0"/>
          <c:showSerName val="0"/>
          <c:showPercent val="0"/>
          <c:showBubbleSize val="0"/>
        </c:dLbls>
        <c:axId val="91284992"/>
        <c:axId val="91286912"/>
      </c:scatterChart>
      <c:valAx>
        <c:axId val="91284992"/>
        <c:scaling>
          <c:orientation val="minMax"/>
          <c:max val="5000"/>
        </c:scaling>
        <c:delete val="0"/>
        <c:axPos val="b"/>
        <c:majorGridlines/>
        <c:title>
          <c:tx>
            <c:rich>
              <a:bodyPr/>
              <a:lstStyle/>
              <a:p>
                <a:pPr>
                  <a:defRPr/>
                </a:pPr>
                <a:r>
                  <a:rPr lang="pl-PL"/>
                  <a:t>Liczba punktów</a:t>
                </a:r>
              </a:p>
            </c:rich>
          </c:tx>
          <c:overlay val="0"/>
        </c:title>
        <c:numFmt formatCode="General" sourceLinked="1"/>
        <c:majorTickMark val="none"/>
        <c:minorTickMark val="none"/>
        <c:tickLblPos val="nextTo"/>
        <c:crossAx val="91286912"/>
        <c:crosses val="autoZero"/>
        <c:crossBetween val="midCat"/>
        <c:majorUnit val="1000"/>
      </c:valAx>
      <c:valAx>
        <c:axId val="91286912"/>
        <c:scaling>
          <c:orientation val="minMax"/>
          <c:max val="7"/>
        </c:scaling>
        <c:delete val="0"/>
        <c:axPos val="l"/>
        <c:majorGridlines/>
        <c:title>
          <c:tx>
            <c:rich>
              <a:bodyPr/>
              <a:lstStyle/>
              <a:p>
                <a:pPr>
                  <a:defRPr/>
                </a:pPr>
                <a:r>
                  <a:rPr lang="pl-PL"/>
                  <a:t>Czas wykonania [s]</a:t>
                </a:r>
              </a:p>
            </c:rich>
          </c:tx>
          <c:overlay val="0"/>
        </c:title>
        <c:numFmt formatCode="#,##0.000_ ;\-#,##0.000\ " sourceLinked="1"/>
        <c:majorTickMark val="none"/>
        <c:minorTickMark val="none"/>
        <c:tickLblPos val="nextTo"/>
        <c:crossAx val="91284992"/>
        <c:crosses val="autoZero"/>
        <c:crossBetween val="midCat"/>
        <c:majorUnit val="1.4"/>
      </c:valAx>
    </c:plotArea>
    <c:plotVisOnly val="1"/>
    <c:dispBlanksAs val="gap"/>
    <c:showDLblsOverMax val="0"/>
  </c:chart>
  <c:spPr>
    <a:ln>
      <a:noFill/>
    </a:ln>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karypis_sport</a:t>
            </a:r>
          </a:p>
        </c:rich>
      </c:tx>
      <c:overlay val="0"/>
    </c:title>
    <c:autoTitleDeleted val="0"/>
    <c:plotArea>
      <c:layout>
        <c:manualLayout>
          <c:layoutTarget val="inner"/>
          <c:xMode val="edge"/>
          <c:yMode val="edge"/>
          <c:x val="0.26379180228858334"/>
          <c:y val="0.21635633398517368"/>
          <c:w val="0.64684862955144262"/>
          <c:h val="0.54579886879385242"/>
        </c:manualLayout>
      </c:layout>
      <c:scatterChart>
        <c:scatterStyle val="lineMarker"/>
        <c:varyColors val="0"/>
        <c:ser>
          <c:idx val="0"/>
          <c:order val="0"/>
          <c:tx>
            <c:v>VP-Tree-Index</c:v>
          </c:tx>
          <c:xVal>
            <c:numRef>
              <c:f>ti_k_vp_cmp_tabele!$B$4:$B$8</c:f>
              <c:numCache>
                <c:formatCode>General</c:formatCode>
                <c:ptCount val="5"/>
                <c:pt idx="0">
                  <c:v>1000</c:v>
                </c:pt>
                <c:pt idx="1">
                  <c:v>2000</c:v>
                </c:pt>
                <c:pt idx="2">
                  <c:v>4000</c:v>
                </c:pt>
                <c:pt idx="3">
                  <c:v>6000</c:v>
                </c:pt>
                <c:pt idx="4">
                  <c:v>8000</c:v>
                </c:pt>
              </c:numCache>
            </c:numRef>
          </c:xVal>
          <c:yVal>
            <c:numRef>
              <c:f>ti_k_vp_cmp_tabele!$C$4:$C$8</c:f>
              <c:numCache>
                <c:formatCode>#,##0.000_ ;\-#,##0.000\ </c:formatCode>
                <c:ptCount val="5"/>
                <c:pt idx="0">
                  <c:v>0.29599999999999999</c:v>
                </c:pt>
                <c:pt idx="1">
                  <c:v>0.98799999999999999</c:v>
                </c:pt>
                <c:pt idx="2">
                  <c:v>3.8789999999999996</c:v>
                </c:pt>
                <c:pt idx="3">
                  <c:v>8.6839999999999993</c:v>
                </c:pt>
                <c:pt idx="4">
                  <c:v>15.542633</c:v>
                </c:pt>
              </c:numCache>
            </c:numRef>
          </c:yVal>
          <c:smooth val="0"/>
        </c:ser>
        <c:ser>
          <c:idx val="1"/>
          <c:order val="1"/>
          <c:tx>
            <c:v>TI-k-Neighborhood-Index</c:v>
          </c:tx>
          <c:xVal>
            <c:numRef>
              <c:f>ti_k_vp_cmp_tabele!$B$4:$B$8</c:f>
              <c:numCache>
                <c:formatCode>General</c:formatCode>
                <c:ptCount val="5"/>
                <c:pt idx="0">
                  <c:v>1000</c:v>
                </c:pt>
                <c:pt idx="1">
                  <c:v>2000</c:v>
                </c:pt>
                <c:pt idx="2">
                  <c:v>4000</c:v>
                </c:pt>
                <c:pt idx="3">
                  <c:v>6000</c:v>
                </c:pt>
                <c:pt idx="4">
                  <c:v>8000</c:v>
                </c:pt>
              </c:numCache>
            </c:numRef>
          </c:xVal>
          <c:yVal>
            <c:numRef>
              <c:f>ti_k_vp_cmp_tabele!$F$4:$F$8</c:f>
              <c:numCache>
                <c:formatCode>#,##0.000_ ;\-#,##0.000\ </c:formatCode>
                <c:ptCount val="5"/>
                <c:pt idx="0">
                  <c:v>0.20433299999999999</c:v>
                </c:pt>
                <c:pt idx="1">
                  <c:v>0.67833333000000007</c:v>
                </c:pt>
                <c:pt idx="2">
                  <c:v>2.8243299999999998</c:v>
                </c:pt>
                <c:pt idx="3">
                  <c:v>6.8870000299999994</c:v>
                </c:pt>
                <c:pt idx="4">
                  <c:v>13.227633299999999</c:v>
                </c:pt>
              </c:numCache>
            </c:numRef>
          </c:yVal>
          <c:smooth val="0"/>
        </c:ser>
        <c:dLbls>
          <c:showLegendKey val="0"/>
          <c:showVal val="0"/>
          <c:showCatName val="0"/>
          <c:showSerName val="0"/>
          <c:showPercent val="0"/>
          <c:showBubbleSize val="0"/>
        </c:dLbls>
        <c:axId val="97616256"/>
        <c:axId val="97618176"/>
      </c:scatterChart>
      <c:valAx>
        <c:axId val="97616256"/>
        <c:scaling>
          <c:orientation val="minMax"/>
          <c:max val="10000"/>
        </c:scaling>
        <c:delete val="0"/>
        <c:axPos val="b"/>
        <c:majorGridlines/>
        <c:title>
          <c:tx>
            <c:rich>
              <a:bodyPr/>
              <a:lstStyle/>
              <a:p>
                <a:pPr>
                  <a:defRPr/>
                </a:pPr>
                <a:r>
                  <a:rPr lang="pl-PL"/>
                  <a:t>Liczba punktów</a:t>
                </a:r>
              </a:p>
            </c:rich>
          </c:tx>
          <c:overlay val="0"/>
        </c:title>
        <c:numFmt formatCode="General" sourceLinked="1"/>
        <c:majorTickMark val="none"/>
        <c:minorTickMark val="none"/>
        <c:tickLblPos val="nextTo"/>
        <c:crossAx val="97618176"/>
        <c:crosses val="autoZero"/>
        <c:crossBetween val="midCat"/>
        <c:majorUnit val="2000"/>
      </c:valAx>
      <c:valAx>
        <c:axId val="97618176"/>
        <c:scaling>
          <c:orientation val="minMax"/>
          <c:max val="20"/>
        </c:scaling>
        <c:delete val="0"/>
        <c:axPos val="l"/>
        <c:majorGridlines/>
        <c:title>
          <c:tx>
            <c:rich>
              <a:bodyPr/>
              <a:lstStyle/>
              <a:p>
                <a:pPr>
                  <a:defRPr/>
                </a:pPr>
                <a:r>
                  <a:rPr lang="pl-PL"/>
                  <a:t>Czas wykonania [s]</a:t>
                </a:r>
              </a:p>
            </c:rich>
          </c:tx>
          <c:overlay val="0"/>
        </c:title>
        <c:numFmt formatCode="#,##0.000_ ;\-#,##0.000\ " sourceLinked="1"/>
        <c:majorTickMark val="none"/>
        <c:minorTickMark val="none"/>
        <c:tickLblPos val="nextTo"/>
        <c:crossAx val="97616256"/>
        <c:crosses val="autoZero"/>
        <c:crossBetween val="midCat"/>
        <c:majorUnit val="4"/>
      </c:valAx>
    </c:plotArea>
    <c:plotVisOnly val="1"/>
    <c:dispBlanksAs val="gap"/>
    <c:showDLblsOverMax val="0"/>
  </c:chart>
  <c:spPr>
    <a:ln>
      <a:noFill/>
    </a:ln>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cup98</a:t>
            </a:r>
          </a:p>
        </c:rich>
      </c:tx>
      <c:overlay val="0"/>
    </c:title>
    <c:autoTitleDeleted val="0"/>
    <c:plotArea>
      <c:layout>
        <c:manualLayout>
          <c:layoutTarget val="inner"/>
          <c:xMode val="edge"/>
          <c:yMode val="edge"/>
          <c:x val="0.26287908986031877"/>
          <c:y val="0.21635633398517368"/>
          <c:w val="0.63563329774175581"/>
          <c:h val="0.54579886879385242"/>
        </c:manualLayout>
      </c:layout>
      <c:scatterChart>
        <c:scatterStyle val="lineMarker"/>
        <c:varyColors val="0"/>
        <c:ser>
          <c:idx val="0"/>
          <c:order val="0"/>
          <c:tx>
            <c:v>VP-Tree-Index</c:v>
          </c:tx>
          <c:xVal>
            <c:numRef>
              <c:f>ti_k_vp_cmp_tabele!$B$19:$B$23</c:f>
              <c:numCache>
                <c:formatCode>General</c:formatCode>
                <c:ptCount val="5"/>
                <c:pt idx="0">
                  <c:v>10000</c:v>
                </c:pt>
                <c:pt idx="1">
                  <c:v>30000</c:v>
                </c:pt>
                <c:pt idx="2">
                  <c:v>50000</c:v>
                </c:pt>
                <c:pt idx="3">
                  <c:v>70000</c:v>
                </c:pt>
                <c:pt idx="4">
                  <c:v>90000</c:v>
                </c:pt>
              </c:numCache>
            </c:numRef>
          </c:xVal>
          <c:yVal>
            <c:numRef>
              <c:f>ti_k_vp_cmp_tabele!$C$19:$C$23</c:f>
              <c:numCache>
                <c:formatCode>#,##0.000_ ;\-#,##0.000\ </c:formatCode>
                <c:ptCount val="5"/>
                <c:pt idx="0">
                  <c:v>0.72799999999999998</c:v>
                </c:pt>
                <c:pt idx="1">
                  <c:v>4.1783300000000008</c:v>
                </c:pt>
                <c:pt idx="2">
                  <c:v>10.215339999999999</c:v>
                </c:pt>
                <c:pt idx="3">
                  <c:v>20.499700000000001</c:v>
                </c:pt>
                <c:pt idx="4">
                  <c:v>40.305300000000003</c:v>
                </c:pt>
              </c:numCache>
            </c:numRef>
          </c:yVal>
          <c:smooth val="0"/>
        </c:ser>
        <c:ser>
          <c:idx val="1"/>
          <c:order val="1"/>
          <c:tx>
            <c:v>TI-k-Neighborhood-Index</c:v>
          </c:tx>
          <c:xVal>
            <c:numRef>
              <c:f>ti_k_vp_cmp_tabele!$B$19:$B$23</c:f>
              <c:numCache>
                <c:formatCode>General</c:formatCode>
                <c:ptCount val="5"/>
                <c:pt idx="0">
                  <c:v>10000</c:v>
                </c:pt>
                <c:pt idx="1">
                  <c:v>30000</c:v>
                </c:pt>
                <c:pt idx="2">
                  <c:v>50000</c:v>
                </c:pt>
                <c:pt idx="3">
                  <c:v>70000</c:v>
                </c:pt>
                <c:pt idx="4">
                  <c:v>90000</c:v>
                </c:pt>
              </c:numCache>
            </c:numRef>
          </c:xVal>
          <c:yVal>
            <c:numRef>
              <c:f>ti_k_vp_cmp_tabele!$F$19:$F$23</c:f>
              <c:numCache>
                <c:formatCode>#,##0.000_ ;\-#,##0.000\ </c:formatCode>
                <c:ptCount val="5"/>
                <c:pt idx="0">
                  <c:v>0.39166666999999999</c:v>
                </c:pt>
                <c:pt idx="1">
                  <c:v>3.0726633329999995</c:v>
                </c:pt>
                <c:pt idx="2">
                  <c:v>7.2906667000000001</c:v>
                </c:pt>
                <c:pt idx="3">
                  <c:v>12.8856667</c:v>
                </c:pt>
                <c:pt idx="4">
                  <c:v>19.820296669999998</c:v>
                </c:pt>
              </c:numCache>
            </c:numRef>
          </c:yVal>
          <c:smooth val="0"/>
        </c:ser>
        <c:dLbls>
          <c:showLegendKey val="0"/>
          <c:showVal val="0"/>
          <c:showCatName val="0"/>
          <c:showSerName val="0"/>
          <c:showPercent val="0"/>
          <c:showBubbleSize val="0"/>
        </c:dLbls>
        <c:axId val="97643520"/>
        <c:axId val="97662080"/>
      </c:scatterChart>
      <c:valAx>
        <c:axId val="97643520"/>
        <c:scaling>
          <c:orientation val="minMax"/>
          <c:max val="100000"/>
        </c:scaling>
        <c:delete val="0"/>
        <c:axPos val="b"/>
        <c:majorGridlines/>
        <c:title>
          <c:tx>
            <c:rich>
              <a:bodyPr/>
              <a:lstStyle/>
              <a:p>
                <a:pPr>
                  <a:defRPr/>
                </a:pPr>
                <a:r>
                  <a:rPr lang="pl-PL"/>
                  <a:t>Liczba punktów</a:t>
                </a:r>
              </a:p>
            </c:rich>
          </c:tx>
          <c:overlay val="0"/>
        </c:title>
        <c:numFmt formatCode="General" sourceLinked="1"/>
        <c:majorTickMark val="none"/>
        <c:minorTickMark val="none"/>
        <c:tickLblPos val="nextTo"/>
        <c:crossAx val="97662080"/>
        <c:crosses val="autoZero"/>
        <c:crossBetween val="midCat"/>
        <c:majorUnit val="25000"/>
      </c:valAx>
      <c:valAx>
        <c:axId val="97662080"/>
        <c:scaling>
          <c:orientation val="minMax"/>
          <c:max val="50"/>
        </c:scaling>
        <c:delete val="0"/>
        <c:axPos val="l"/>
        <c:majorGridlines/>
        <c:title>
          <c:tx>
            <c:rich>
              <a:bodyPr/>
              <a:lstStyle/>
              <a:p>
                <a:pPr>
                  <a:defRPr/>
                </a:pPr>
                <a:r>
                  <a:rPr lang="pl-PL"/>
                  <a:t>Czas wykonania [s]</a:t>
                </a:r>
              </a:p>
            </c:rich>
          </c:tx>
          <c:overlay val="0"/>
        </c:title>
        <c:numFmt formatCode="#,##0.000_ ;\-#,##0.000\ " sourceLinked="1"/>
        <c:majorTickMark val="none"/>
        <c:minorTickMark val="none"/>
        <c:tickLblPos val="nextTo"/>
        <c:crossAx val="97643520"/>
        <c:crosses val="autoZero"/>
        <c:crossBetween val="midCat"/>
        <c:majorUnit val="10"/>
      </c:valAx>
    </c:plotArea>
    <c:plotVisOnly val="1"/>
    <c:dispBlanksAs val="gap"/>
    <c:showDLblsOverMax val="0"/>
  </c:chart>
  <c:spPr>
    <a:ln>
      <a:noFill/>
    </a:ln>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covtype</a:t>
            </a:r>
          </a:p>
        </c:rich>
      </c:tx>
      <c:overlay val="0"/>
    </c:title>
    <c:autoTitleDeleted val="0"/>
    <c:plotArea>
      <c:layout>
        <c:manualLayout>
          <c:layoutTarget val="inner"/>
          <c:xMode val="edge"/>
          <c:yMode val="edge"/>
          <c:x val="0.29088466243753608"/>
          <c:y val="0.21635633398517368"/>
          <c:w val="0.6076256220962718"/>
          <c:h val="0.54579886879385242"/>
        </c:manualLayout>
      </c:layout>
      <c:scatterChart>
        <c:scatterStyle val="lineMarker"/>
        <c:varyColors val="0"/>
        <c:ser>
          <c:idx val="0"/>
          <c:order val="0"/>
          <c:tx>
            <c:v>VP-Tree-Index</c:v>
          </c:tx>
          <c:xVal>
            <c:numRef>
              <c:f>ti_k_vp_cmp_tabele!$B$14:$B$18</c:f>
              <c:numCache>
                <c:formatCode>General</c:formatCode>
                <c:ptCount val="5"/>
                <c:pt idx="0">
                  <c:v>10000</c:v>
                </c:pt>
                <c:pt idx="1">
                  <c:v>50000</c:v>
                </c:pt>
                <c:pt idx="2">
                  <c:v>100000</c:v>
                </c:pt>
                <c:pt idx="3">
                  <c:v>300000</c:v>
                </c:pt>
                <c:pt idx="4">
                  <c:v>500000</c:v>
                </c:pt>
              </c:numCache>
            </c:numRef>
          </c:xVal>
          <c:yVal>
            <c:numRef>
              <c:f>ti_k_vp_cmp_tabele!$C$14:$C$18</c:f>
              <c:numCache>
                <c:formatCode>#,##0.000_ ;\-#,##0.000\ </c:formatCode>
                <c:ptCount val="5"/>
                <c:pt idx="0">
                  <c:v>0.85899999999999999</c:v>
                </c:pt>
                <c:pt idx="1">
                  <c:v>5.0103400000000002</c:v>
                </c:pt>
                <c:pt idx="2">
                  <c:v>14.204330000000001</c:v>
                </c:pt>
                <c:pt idx="3">
                  <c:v>106.52529999999999</c:v>
                </c:pt>
                <c:pt idx="4">
                  <c:v>249.37529999999998</c:v>
                </c:pt>
              </c:numCache>
            </c:numRef>
          </c:yVal>
          <c:smooth val="0"/>
        </c:ser>
        <c:ser>
          <c:idx val="1"/>
          <c:order val="1"/>
          <c:tx>
            <c:v>TI-k-Neighborhood-Index</c:v>
          </c:tx>
          <c:xVal>
            <c:numRef>
              <c:f>ti_k_vp_cmp_tabele!$B$14:$B$18</c:f>
              <c:numCache>
                <c:formatCode>General</c:formatCode>
                <c:ptCount val="5"/>
                <c:pt idx="0">
                  <c:v>10000</c:v>
                </c:pt>
                <c:pt idx="1">
                  <c:v>50000</c:v>
                </c:pt>
                <c:pt idx="2">
                  <c:v>100000</c:v>
                </c:pt>
                <c:pt idx="3">
                  <c:v>300000</c:v>
                </c:pt>
                <c:pt idx="4">
                  <c:v>500000</c:v>
                </c:pt>
              </c:numCache>
            </c:numRef>
          </c:xVal>
          <c:yVal>
            <c:numRef>
              <c:f>ti_k_vp_cmp_tabele!$F$14:$F$18</c:f>
              <c:numCache>
                <c:formatCode>#,##0.000_ ;\-#,##0.000\ </c:formatCode>
                <c:ptCount val="5"/>
                <c:pt idx="0">
                  <c:v>0.54666700299999993</c:v>
                </c:pt>
                <c:pt idx="1">
                  <c:v>7.7499933000000008</c:v>
                </c:pt>
                <c:pt idx="2">
                  <c:v>19.989000000000001</c:v>
                </c:pt>
                <c:pt idx="3">
                  <c:v>99.592399669999992</c:v>
                </c:pt>
                <c:pt idx="4">
                  <c:v>261.458033</c:v>
                </c:pt>
              </c:numCache>
            </c:numRef>
          </c:yVal>
          <c:smooth val="0"/>
        </c:ser>
        <c:dLbls>
          <c:showLegendKey val="0"/>
          <c:showVal val="0"/>
          <c:showCatName val="0"/>
          <c:showSerName val="0"/>
          <c:showPercent val="0"/>
          <c:showBubbleSize val="0"/>
        </c:dLbls>
        <c:axId val="97683328"/>
        <c:axId val="97685504"/>
      </c:scatterChart>
      <c:valAx>
        <c:axId val="97683328"/>
        <c:scaling>
          <c:orientation val="minMax"/>
          <c:max val="600000"/>
        </c:scaling>
        <c:delete val="0"/>
        <c:axPos val="b"/>
        <c:majorGridlines/>
        <c:title>
          <c:tx>
            <c:rich>
              <a:bodyPr/>
              <a:lstStyle/>
              <a:p>
                <a:pPr>
                  <a:defRPr/>
                </a:pPr>
                <a:r>
                  <a:rPr lang="pl-PL"/>
                  <a:t>Liczba punktów</a:t>
                </a:r>
              </a:p>
            </c:rich>
          </c:tx>
          <c:overlay val="0"/>
        </c:title>
        <c:numFmt formatCode="General" sourceLinked="1"/>
        <c:majorTickMark val="none"/>
        <c:minorTickMark val="none"/>
        <c:tickLblPos val="nextTo"/>
        <c:crossAx val="97685504"/>
        <c:crosses val="autoZero"/>
        <c:crossBetween val="midCat"/>
        <c:majorUnit val="150000"/>
      </c:valAx>
      <c:valAx>
        <c:axId val="97685504"/>
        <c:scaling>
          <c:orientation val="minMax"/>
          <c:max val="300"/>
        </c:scaling>
        <c:delete val="0"/>
        <c:axPos val="l"/>
        <c:majorGridlines/>
        <c:title>
          <c:tx>
            <c:rich>
              <a:bodyPr/>
              <a:lstStyle/>
              <a:p>
                <a:pPr>
                  <a:defRPr/>
                </a:pPr>
                <a:r>
                  <a:rPr lang="pl-PL"/>
                  <a:t>Czas wykonania [s]</a:t>
                </a:r>
              </a:p>
            </c:rich>
          </c:tx>
          <c:overlay val="0"/>
        </c:title>
        <c:numFmt formatCode="#,##0.000_ ;\-#,##0.000\ " sourceLinked="1"/>
        <c:majorTickMark val="none"/>
        <c:minorTickMark val="none"/>
        <c:tickLblPos val="nextTo"/>
        <c:crossAx val="97683328"/>
        <c:crosses val="autoZero"/>
        <c:crossBetween val="midCat"/>
        <c:majorUnit val="60"/>
      </c:valAx>
    </c:plotArea>
    <c:plotVisOnly val="1"/>
    <c:dispBlanksAs val="gap"/>
    <c:showDLblsOverMax val="0"/>
  </c:chart>
  <c:spPr>
    <a:ln>
      <a:noFill/>
    </a:ln>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showLegendKey val="0"/>
          <c:showVal val="0"/>
          <c:showCatName val="0"/>
          <c:showSerName val="0"/>
          <c:showPercent val="0"/>
          <c:showBubbleSize val="0"/>
        </c:dLbls>
        <c:gapWidth val="150"/>
        <c:axId val="87637376"/>
        <c:axId val="87655552"/>
      </c:barChart>
      <c:catAx>
        <c:axId val="87637376"/>
        <c:scaling>
          <c:orientation val="minMax"/>
        </c:scaling>
        <c:delete val="0"/>
        <c:axPos val="b"/>
        <c:majorTickMark val="out"/>
        <c:minorTickMark val="none"/>
        <c:tickLblPos val="nextTo"/>
        <c:crossAx val="87655552"/>
        <c:crosses val="autoZero"/>
        <c:auto val="1"/>
        <c:lblAlgn val="ctr"/>
        <c:lblOffset val="100"/>
        <c:noMultiLvlLbl val="0"/>
      </c:catAx>
      <c:valAx>
        <c:axId val="87655552"/>
        <c:scaling>
          <c:orientation val="minMax"/>
        </c:scaling>
        <c:delete val="0"/>
        <c:axPos val="l"/>
        <c:majorGridlines/>
        <c:majorTickMark val="out"/>
        <c:minorTickMark val="none"/>
        <c:tickLblPos val="nextTo"/>
        <c:crossAx val="87637376"/>
        <c:crosses val="autoZero"/>
        <c:crossBetween val="between"/>
      </c:valAx>
    </c:plotArea>
    <c:legend>
      <c:legendPos val="r"/>
      <c:overlay val="0"/>
    </c:legend>
    <c:plotVisOnly val="1"/>
    <c:dispBlanksAs val="gap"/>
    <c:showDLblsOverMax val="0"/>
  </c:chart>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karypis_review</a:t>
            </a:r>
          </a:p>
        </c:rich>
      </c:tx>
      <c:overlay val="0"/>
    </c:title>
    <c:autoTitleDeleted val="0"/>
    <c:plotArea>
      <c:layout>
        <c:manualLayout>
          <c:layoutTarget val="inner"/>
          <c:xMode val="edge"/>
          <c:yMode val="edge"/>
          <c:x val="0.2547210766991429"/>
          <c:y val="0.21420829294768345"/>
          <c:w val="0.67293167003852816"/>
          <c:h val="0.55030829382955371"/>
        </c:manualLayout>
      </c:layout>
      <c:scatterChart>
        <c:scatterStyle val="lineMarker"/>
        <c:varyColors val="0"/>
        <c:ser>
          <c:idx val="0"/>
          <c:order val="0"/>
          <c:tx>
            <c:v>k-Neighborhood-Index</c:v>
          </c:tx>
          <c:xVal>
            <c:numRef>
              <c:f>k_neighborhood_cmp_tabele!$B$9:$B$13</c:f>
              <c:numCache>
                <c:formatCode>General</c:formatCode>
                <c:ptCount val="5"/>
                <c:pt idx="0">
                  <c:v>500</c:v>
                </c:pt>
                <c:pt idx="1">
                  <c:v>1000</c:v>
                </c:pt>
                <c:pt idx="2">
                  <c:v>2000</c:v>
                </c:pt>
                <c:pt idx="3">
                  <c:v>3000</c:v>
                </c:pt>
                <c:pt idx="4">
                  <c:v>4000</c:v>
                </c:pt>
              </c:numCache>
            </c:numRef>
          </c:xVal>
          <c:yVal>
            <c:numRef>
              <c:f>k_neighborhood_cmp_tabele!$C$9:$C$13</c:f>
              <c:numCache>
                <c:formatCode>0.000</c:formatCode>
                <c:ptCount val="5"/>
                <c:pt idx="0">
                  <c:v>0.437</c:v>
                </c:pt>
                <c:pt idx="1">
                  <c:v>1.784</c:v>
                </c:pt>
                <c:pt idx="2">
                  <c:v>8.2106700000000004</c:v>
                </c:pt>
                <c:pt idx="3">
                  <c:v>18.07</c:v>
                </c:pt>
                <c:pt idx="4">
                  <c:v>34.185000000000002</c:v>
                </c:pt>
              </c:numCache>
            </c:numRef>
          </c:yVal>
          <c:smooth val="0"/>
        </c:ser>
        <c:ser>
          <c:idx val="1"/>
          <c:order val="1"/>
          <c:tx>
            <c:v>TI-k-Neighborhood-Index</c:v>
          </c:tx>
          <c:xVal>
            <c:numRef>
              <c:f>k_neighborhood_cmp_tabele!$B$9:$B$13</c:f>
              <c:numCache>
                <c:formatCode>General</c:formatCode>
                <c:ptCount val="5"/>
                <c:pt idx="0">
                  <c:v>500</c:v>
                </c:pt>
                <c:pt idx="1">
                  <c:v>1000</c:v>
                </c:pt>
                <c:pt idx="2">
                  <c:v>2000</c:v>
                </c:pt>
                <c:pt idx="3">
                  <c:v>3000</c:v>
                </c:pt>
                <c:pt idx="4">
                  <c:v>4000</c:v>
                </c:pt>
              </c:numCache>
            </c:numRef>
          </c:xVal>
          <c:yVal>
            <c:numRef>
              <c:f>k_neighborhood_cmp_tabele!$I$9:$I$13</c:f>
              <c:numCache>
                <c:formatCode>0.000</c:formatCode>
                <c:ptCount val="5"/>
                <c:pt idx="0">
                  <c:v>0.33700033999999995</c:v>
                </c:pt>
                <c:pt idx="1">
                  <c:v>1.2933299999999999</c:v>
                </c:pt>
                <c:pt idx="2">
                  <c:v>5.8939966669999997</c:v>
                </c:pt>
                <c:pt idx="3">
                  <c:v>12.59129997</c:v>
                </c:pt>
                <c:pt idx="4">
                  <c:v>21.876666700000005</c:v>
                </c:pt>
              </c:numCache>
            </c:numRef>
          </c:yVal>
          <c:smooth val="0"/>
        </c:ser>
        <c:ser>
          <c:idx val="2"/>
          <c:order val="2"/>
          <c:tx>
            <c:v>TI-k-Neighborhood-Index-Ref</c:v>
          </c:tx>
          <c:xVal>
            <c:numRef>
              <c:f>k_neighborhood_cmp_tabele!$B$32:$B$36</c:f>
              <c:numCache>
                <c:formatCode>General</c:formatCode>
                <c:ptCount val="5"/>
                <c:pt idx="0">
                  <c:v>500</c:v>
                </c:pt>
                <c:pt idx="1">
                  <c:v>1000</c:v>
                </c:pt>
                <c:pt idx="2">
                  <c:v>2000</c:v>
                </c:pt>
                <c:pt idx="3">
                  <c:v>3000</c:v>
                </c:pt>
                <c:pt idx="4">
                  <c:v>4000</c:v>
                </c:pt>
              </c:numCache>
            </c:numRef>
          </c:xVal>
          <c:yVal>
            <c:numRef>
              <c:f>k_neighborhood_cmp_tabele!$I$32:$I$36</c:f>
              <c:numCache>
                <c:formatCode>0.000</c:formatCode>
                <c:ptCount val="5"/>
                <c:pt idx="0">
                  <c:v>0.37466699999999997</c:v>
                </c:pt>
                <c:pt idx="1">
                  <c:v>1.5030033300000001</c:v>
                </c:pt>
                <c:pt idx="2">
                  <c:v>6.5096666299999999</c:v>
                </c:pt>
                <c:pt idx="3">
                  <c:v>14.57063333</c:v>
                </c:pt>
                <c:pt idx="4">
                  <c:v>26.057700000000001</c:v>
                </c:pt>
              </c:numCache>
            </c:numRef>
          </c:yVal>
          <c:smooth val="0"/>
        </c:ser>
        <c:ser>
          <c:idx val="3"/>
          <c:order val="3"/>
          <c:tx>
            <c:v>TI-k-Neighborhood-Index-Projection</c:v>
          </c:tx>
          <c:xVal>
            <c:numRef>
              <c:f>k_neighborhood_cmp_tabele!$B$32:$B$36</c:f>
              <c:numCache>
                <c:formatCode>General</c:formatCode>
                <c:ptCount val="5"/>
                <c:pt idx="0">
                  <c:v>500</c:v>
                </c:pt>
                <c:pt idx="1">
                  <c:v>1000</c:v>
                </c:pt>
                <c:pt idx="2">
                  <c:v>2000</c:v>
                </c:pt>
                <c:pt idx="3">
                  <c:v>3000</c:v>
                </c:pt>
                <c:pt idx="4">
                  <c:v>4000</c:v>
                </c:pt>
              </c:numCache>
            </c:numRef>
          </c:xVal>
          <c:yVal>
            <c:numRef>
              <c:f>k_neighborhood_cmp_tabele!$C$32:$C$36</c:f>
              <c:numCache>
                <c:formatCode>0.000</c:formatCode>
                <c:ptCount val="5"/>
                <c:pt idx="0">
                  <c:v>0.37099999700000003</c:v>
                </c:pt>
                <c:pt idx="1">
                  <c:v>1.4819999999999998</c:v>
                </c:pt>
                <c:pt idx="2">
                  <c:v>6.3573333300000003</c:v>
                </c:pt>
                <c:pt idx="3">
                  <c:v>14.186</c:v>
                </c:pt>
                <c:pt idx="4">
                  <c:v>25.387633330000003</c:v>
                </c:pt>
              </c:numCache>
            </c:numRef>
          </c:yVal>
          <c:smooth val="0"/>
        </c:ser>
        <c:dLbls>
          <c:showLegendKey val="0"/>
          <c:showVal val="0"/>
          <c:showCatName val="0"/>
          <c:showSerName val="0"/>
          <c:showPercent val="0"/>
          <c:showBubbleSize val="0"/>
        </c:dLbls>
        <c:axId val="87686144"/>
        <c:axId val="87688320"/>
      </c:scatterChart>
      <c:valAx>
        <c:axId val="87686144"/>
        <c:scaling>
          <c:orientation val="minMax"/>
          <c:max val="5000"/>
        </c:scaling>
        <c:delete val="0"/>
        <c:axPos val="b"/>
        <c:majorGridlines/>
        <c:title>
          <c:tx>
            <c:rich>
              <a:bodyPr/>
              <a:lstStyle/>
              <a:p>
                <a:pPr>
                  <a:defRPr/>
                </a:pPr>
                <a:r>
                  <a:rPr lang="pl-PL"/>
                  <a:t>Liczba punktów</a:t>
                </a:r>
              </a:p>
            </c:rich>
          </c:tx>
          <c:overlay val="0"/>
        </c:title>
        <c:numFmt formatCode="General" sourceLinked="1"/>
        <c:majorTickMark val="none"/>
        <c:minorTickMark val="none"/>
        <c:tickLblPos val="nextTo"/>
        <c:crossAx val="87688320"/>
        <c:crosses val="autoZero"/>
        <c:crossBetween val="midCat"/>
        <c:majorUnit val="1000"/>
      </c:valAx>
      <c:valAx>
        <c:axId val="87688320"/>
        <c:scaling>
          <c:orientation val="minMax"/>
          <c:max val="40"/>
        </c:scaling>
        <c:delete val="0"/>
        <c:axPos val="l"/>
        <c:majorGridlines/>
        <c:title>
          <c:tx>
            <c:rich>
              <a:bodyPr/>
              <a:lstStyle/>
              <a:p>
                <a:pPr>
                  <a:defRPr/>
                </a:pPr>
                <a:r>
                  <a:rPr lang="pl-PL"/>
                  <a:t>Czas</a:t>
                </a:r>
                <a:r>
                  <a:rPr lang="pl-PL" baseline="0"/>
                  <a:t> wykonania [s]</a:t>
                </a:r>
                <a:endParaRPr lang="pl-PL"/>
              </a:p>
            </c:rich>
          </c:tx>
          <c:overlay val="0"/>
        </c:title>
        <c:numFmt formatCode="0.000" sourceLinked="1"/>
        <c:majorTickMark val="none"/>
        <c:minorTickMark val="none"/>
        <c:tickLblPos val="nextTo"/>
        <c:crossAx val="87686144"/>
        <c:crosses val="autoZero"/>
        <c:crossBetween val="midCat"/>
        <c:majorUnit val="8"/>
      </c:valAx>
    </c:plotArea>
    <c:plotVisOnly val="1"/>
    <c:dispBlanksAs val="gap"/>
    <c:showDLblsOverMax val="0"/>
  </c:chart>
  <c:spPr>
    <a:ln>
      <a:noFill/>
    </a:ln>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karypis_sport</a:t>
            </a:r>
          </a:p>
        </c:rich>
      </c:tx>
      <c:overlay val="0"/>
    </c:title>
    <c:autoTitleDeleted val="0"/>
    <c:plotArea>
      <c:layout>
        <c:manualLayout>
          <c:layoutTarget val="inner"/>
          <c:xMode val="edge"/>
          <c:yMode val="edge"/>
          <c:x val="0.26854522948311205"/>
          <c:y val="0.21420829294768345"/>
          <c:w val="0.64211159571734988"/>
          <c:h val="0.55030829382955371"/>
        </c:manualLayout>
      </c:layout>
      <c:scatterChart>
        <c:scatterStyle val="lineMarker"/>
        <c:varyColors val="0"/>
        <c:ser>
          <c:idx val="0"/>
          <c:order val="0"/>
          <c:tx>
            <c:v>k-Neighborhood-Index</c:v>
          </c:tx>
          <c:xVal>
            <c:numRef>
              <c:f>k_neighborhood_cmp_tabele!$B$4:$B$8</c:f>
              <c:numCache>
                <c:formatCode>General</c:formatCode>
                <c:ptCount val="5"/>
                <c:pt idx="0">
                  <c:v>1000</c:v>
                </c:pt>
                <c:pt idx="1">
                  <c:v>2000</c:v>
                </c:pt>
                <c:pt idx="2">
                  <c:v>4000</c:v>
                </c:pt>
                <c:pt idx="3">
                  <c:v>6000</c:v>
                </c:pt>
                <c:pt idx="4">
                  <c:v>8000</c:v>
                </c:pt>
              </c:numCache>
            </c:numRef>
          </c:xVal>
          <c:yVal>
            <c:numRef>
              <c:f>k_neighborhood_cmp_tabele!$C$4:$C$8</c:f>
              <c:numCache>
                <c:formatCode>0.000</c:formatCode>
                <c:ptCount val="5"/>
                <c:pt idx="0">
                  <c:v>1.607</c:v>
                </c:pt>
                <c:pt idx="1">
                  <c:v>5.67333</c:v>
                </c:pt>
                <c:pt idx="2">
                  <c:v>27.675000000000001</c:v>
                </c:pt>
                <c:pt idx="3">
                  <c:v>62.077300000000001</c:v>
                </c:pt>
                <c:pt idx="4">
                  <c:v>109.694</c:v>
                </c:pt>
              </c:numCache>
            </c:numRef>
          </c:yVal>
          <c:smooth val="0"/>
        </c:ser>
        <c:ser>
          <c:idx val="1"/>
          <c:order val="1"/>
          <c:tx>
            <c:v>TI-k-Neighborhood-Index</c:v>
          </c:tx>
          <c:xVal>
            <c:numRef>
              <c:f>k_neighborhood_cmp_tabele!$B$4:$B$8</c:f>
              <c:numCache>
                <c:formatCode>General</c:formatCode>
                <c:ptCount val="5"/>
                <c:pt idx="0">
                  <c:v>1000</c:v>
                </c:pt>
                <c:pt idx="1">
                  <c:v>2000</c:v>
                </c:pt>
                <c:pt idx="2">
                  <c:v>4000</c:v>
                </c:pt>
                <c:pt idx="3">
                  <c:v>6000</c:v>
                </c:pt>
                <c:pt idx="4">
                  <c:v>8000</c:v>
                </c:pt>
              </c:numCache>
            </c:numRef>
          </c:xVal>
          <c:yVal>
            <c:numRef>
              <c:f>k_neighborhood_cmp_tabele!$I$4:$I$8</c:f>
              <c:numCache>
                <c:formatCode>0.000</c:formatCode>
                <c:ptCount val="5"/>
                <c:pt idx="0">
                  <c:v>1.0339999999999998</c:v>
                </c:pt>
                <c:pt idx="1">
                  <c:v>3.5193366669999997</c:v>
                </c:pt>
                <c:pt idx="2">
                  <c:v>14.35929997</c:v>
                </c:pt>
                <c:pt idx="3">
                  <c:v>34.450966630000003</c:v>
                </c:pt>
                <c:pt idx="4">
                  <c:v>66.655966669999998</c:v>
                </c:pt>
              </c:numCache>
            </c:numRef>
          </c:yVal>
          <c:smooth val="0"/>
        </c:ser>
        <c:ser>
          <c:idx val="2"/>
          <c:order val="2"/>
          <c:tx>
            <c:v>TI-k-Neighborhood-Index-Ref</c:v>
          </c:tx>
          <c:xVal>
            <c:numRef>
              <c:f>k_neighborhood_cmp_tabele!$B$27:$B$31</c:f>
              <c:numCache>
                <c:formatCode>General</c:formatCode>
                <c:ptCount val="5"/>
                <c:pt idx="0">
                  <c:v>1000</c:v>
                </c:pt>
                <c:pt idx="1">
                  <c:v>2000</c:v>
                </c:pt>
                <c:pt idx="2">
                  <c:v>4000</c:v>
                </c:pt>
                <c:pt idx="3">
                  <c:v>6000</c:v>
                </c:pt>
                <c:pt idx="4">
                  <c:v>8000</c:v>
                </c:pt>
              </c:numCache>
            </c:numRef>
          </c:xVal>
          <c:yVal>
            <c:numRef>
              <c:f>k_neighborhood_cmp_tabele!$I$27:$I$31</c:f>
              <c:numCache>
                <c:formatCode>0.000</c:formatCode>
                <c:ptCount val="5"/>
                <c:pt idx="0">
                  <c:v>1.0766666999999999</c:v>
                </c:pt>
                <c:pt idx="1">
                  <c:v>4.27966333</c:v>
                </c:pt>
                <c:pt idx="2">
                  <c:v>17.669666700000001</c:v>
                </c:pt>
                <c:pt idx="3">
                  <c:v>41.252000029999998</c:v>
                </c:pt>
                <c:pt idx="4">
                  <c:v>74.902000000000001</c:v>
                </c:pt>
              </c:numCache>
            </c:numRef>
          </c:yVal>
          <c:smooth val="0"/>
        </c:ser>
        <c:ser>
          <c:idx val="3"/>
          <c:order val="3"/>
          <c:tx>
            <c:v>TI-k-Neighborhood-Index-Projection</c:v>
          </c:tx>
          <c:xVal>
            <c:numRef>
              <c:f>k_neighborhood_cmp_tabele!$B$27:$B$31</c:f>
              <c:numCache>
                <c:formatCode>General</c:formatCode>
                <c:ptCount val="5"/>
                <c:pt idx="0">
                  <c:v>1000</c:v>
                </c:pt>
                <c:pt idx="1">
                  <c:v>2000</c:v>
                </c:pt>
                <c:pt idx="2">
                  <c:v>4000</c:v>
                </c:pt>
                <c:pt idx="3">
                  <c:v>6000</c:v>
                </c:pt>
                <c:pt idx="4">
                  <c:v>8000</c:v>
                </c:pt>
              </c:numCache>
            </c:numRef>
          </c:xVal>
          <c:yVal>
            <c:numRef>
              <c:f>k_neighborhood_cmp_tabele!$C$27:$C$31</c:f>
              <c:numCache>
                <c:formatCode>0.000</c:formatCode>
                <c:ptCount val="5"/>
                <c:pt idx="0">
                  <c:v>1.0469999999999999</c:v>
                </c:pt>
                <c:pt idx="1">
                  <c:v>4.0376699999999994</c:v>
                </c:pt>
                <c:pt idx="2">
                  <c:v>17.223666669999997</c:v>
                </c:pt>
                <c:pt idx="3">
                  <c:v>39.274666669999995</c:v>
                </c:pt>
                <c:pt idx="4">
                  <c:v>70.762666630000012</c:v>
                </c:pt>
              </c:numCache>
            </c:numRef>
          </c:yVal>
          <c:smooth val="0"/>
        </c:ser>
        <c:dLbls>
          <c:showLegendKey val="0"/>
          <c:showVal val="0"/>
          <c:showCatName val="0"/>
          <c:showSerName val="0"/>
          <c:showPercent val="0"/>
          <c:showBubbleSize val="0"/>
        </c:dLbls>
        <c:axId val="87735680"/>
        <c:axId val="87737856"/>
      </c:scatterChart>
      <c:valAx>
        <c:axId val="87735680"/>
        <c:scaling>
          <c:orientation val="minMax"/>
          <c:max val="10000"/>
        </c:scaling>
        <c:delete val="0"/>
        <c:axPos val="b"/>
        <c:majorGridlines/>
        <c:title>
          <c:tx>
            <c:rich>
              <a:bodyPr/>
              <a:lstStyle/>
              <a:p>
                <a:pPr>
                  <a:defRPr/>
                </a:pPr>
                <a:r>
                  <a:rPr lang="pl-PL"/>
                  <a:t>Liczba punktów</a:t>
                </a:r>
              </a:p>
            </c:rich>
          </c:tx>
          <c:overlay val="0"/>
        </c:title>
        <c:numFmt formatCode="General" sourceLinked="1"/>
        <c:majorTickMark val="none"/>
        <c:minorTickMark val="none"/>
        <c:tickLblPos val="nextTo"/>
        <c:crossAx val="87737856"/>
        <c:crosses val="autoZero"/>
        <c:crossBetween val="midCat"/>
        <c:majorUnit val="2000"/>
      </c:valAx>
      <c:valAx>
        <c:axId val="87737856"/>
        <c:scaling>
          <c:orientation val="minMax"/>
          <c:max val="120"/>
        </c:scaling>
        <c:delete val="0"/>
        <c:axPos val="l"/>
        <c:majorGridlines/>
        <c:title>
          <c:tx>
            <c:rich>
              <a:bodyPr/>
              <a:lstStyle/>
              <a:p>
                <a:pPr>
                  <a:defRPr/>
                </a:pPr>
                <a:r>
                  <a:rPr lang="pl-PL"/>
                  <a:t>Czas</a:t>
                </a:r>
                <a:r>
                  <a:rPr lang="pl-PL" baseline="0"/>
                  <a:t> wykonania [s]</a:t>
                </a:r>
                <a:endParaRPr lang="pl-PL"/>
              </a:p>
            </c:rich>
          </c:tx>
          <c:overlay val="0"/>
        </c:title>
        <c:numFmt formatCode="0.000" sourceLinked="1"/>
        <c:majorTickMark val="none"/>
        <c:minorTickMark val="none"/>
        <c:tickLblPos val="nextTo"/>
        <c:crossAx val="87735680"/>
        <c:crosses val="autoZero"/>
        <c:crossBetween val="midCat"/>
        <c:majorUnit val="24"/>
      </c:valAx>
    </c:plotArea>
    <c:plotVisOnly val="1"/>
    <c:dispBlanksAs val="gap"/>
    <c:showDLblsOverMax val="0"/>
  </c:chart>
  <c:spPr>
    <a:ln>
      <a:noFill/>
    </a:ln>
  </c:sp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cup98</a:t>
            </a:r>
          </a:p>
        </c:rich>
      </c:tx>
      <c:overlay val="0"/>
    </c:title>
    <c:autoTitleDeleted val="0"/>
    <c:plotArea>
      <c:layout>
        <c:manualLayout>
          <c:layoutTarget val="inner"/>
          <c:xMode val="edge"/>
          <c:yMode val="edge"/>
          <c:x val="0.32698879560262056"/>
          <c:y val="0.21420820708229729"/>
          <c:w val="0.57154217168825372"/>
          <c:h val="0.55030847408845718"/>
        </c:manualLayout>
      </c:layout>
      <c:scatterChart>
        <c:scatterStyle val="lineMarker"/>
        <c:varyColors val="0"/>
        <c:ser>
          <c:idx val="0"/>
          <c:order val="0"/>
          <c:tx>
            <c:v>k-Neighborhood-Index</c:v>
          </c:tx>
          <c:xVal>
            <c:numRef>
              <c:f>k_neighborhood_cmp_tabele!$B$19:$B$21</c:f>
              <c:numCache>
                <c:formatCode>General</c:formatCode>
                <c:ptCount val="3"/>
                <c:pt idx="0">
                  <c:v>10000</c:v>
                </c:pt>
                <c:pt idx="1">
                  <c:v>30000</c:v>
                </c:pt>
                <c:pt idx="2">
                  <c:v>50000</c:v>
                </c:pt>
              </c:numCache>
            </c:numRef>
          </c:xVal>
          <c:yVal>
            <c:numRef>
              <c:f>k_neighborhood_cmp_tabele!$C$19:$C$21</c:f>
              <c:numCache>
                <c:formatCode>0.000</c:formatCode>
                <c:ptCount val="3"/>
                <c:pt idx="0">
                  <c:v>315.78100000000001</c:v>
                </c:pt>
                <c:pt idx="1">
                  <c:v>5512.32</c:v>
                </c:pt>
                <c:pt idx="2">
                  <c:v>26015.5</c:v>
                </c:pt>
              </c:numCache>
            </c:numRef>
          </c:yVal>
          <c:smooth val="0"/>
        </c:ser>
        <c:ser>
          <c:idx val="1"/>
          <c:order val="1"/>
          <c:tx>
            <c:v>TI-k-Neighborhood-Index</c:v>
          </c:tx>
          <c:xVal>
            <c:numRef>
              <c:f>k_neighborhood_cmp_tabele!$B$19:$B$23</c:f>
              <c:numCache>
                <c:formatCode>General</c:formatCode>
                <c:ptCount val="5"/>
                <c:pt idx="0">
                  <c:v>10000</c:v>
                </c:pt>
                <c:pt idx="1">
                  <c:v>30000</c:v>
                </c:pt>
                <c:pt idx="2">
                  <c:v>50000</c:v>
                </c:pt>
                <c:pt idx="3">
                  <c:v>70000</c:v>
                </c:pt>
                <c:pt idx="4">
                  <c:v>90000</c:v>
                </c:pt>
              </c:numCache>
            </c:numRef>
          </c:xVal>
          <c:yVal>
            <c:numRef>
              <c:f>k_neighborhood_cmp_tabele!$I$19:$I$23</c:f>
              <c:numCache>
                <c:formatCode>0.000</c:formatCode>
                <c:ptCount val="5"/>
                <c:pt idx="0">
                  <c:v>2.8683370000000004</c:v>
                </c:pt>
                <c:pt idx="1">
                  <c:v>9.5683329999999991</c:v>
                </c:pt>
                <c:pt idx="2">
                  <c:v>20.456329999999998</c:v>
                </c:pt>
                <c:pt idx="3">
                  <c:v>39.182696666999995</c:v>
                </c:pt>
                <c:pt idx="4">
                  <c:v>63.047296630000005</c:v>
                </c:pt>
              </c:numCache>
            </c:numRef>
          </c:yVal>
          <c:smooth val="0"/>
        </c:ser>
        <c:ser>
          <c:idx val="2"/>
          <c:order val="2"/>
          <c:tx>
            <c:v>TI-k-Neighborhood-Index-Ref</c:v>
          </c:tx>
          <c:xVal>
            <c:numRef>
              <c:f>k_neighborhood_cmp_tabele!$B$42:$B$46</c:f>
              <c:numCache>
                <c:formatCode>General</c:formatCode>
                <c:ptCount val="5"/>
                <c:pt idx="0">
                  <c:v>10000</c:v>
                </c:pt>
                <c:pt idx="1">
                  <c:v>30000</c:v>
                </c:pt>
                <c:pt idx="2">
                  <c:v>50000</c:v>
                </c:pt>
                <c:pt idx="3">
                  <c:v>70000</c:v>
                </c:pt>
                <c:pt idx="4">
                  <c:v>90000</c:v>
                </c:pt>
              </c:numCache>
            </c:numRef>
          </c:xVal>
          <c:yVal>
            <c:numRef>
              <c:f>k_neighborhood_cmp_tabele!$I$42:$I$46</c:f>
              <c:numCache>
                <c:formatCode>0.000</c:formatCode>
                <c:ptCount val="5"/>
                <c:pt idx="0">
                  <c:v>3.1919963299999998</c:v>
                </c:pt>
                <c:pt idx="1">
                  <c:v>32.479996699999994</c:v>
                </c:pt>
                <c:pt idx="2">
                  <c:v>82.982300000000009</c:v>
                </c:pt>
                <c:pt idx="3">
                  <c:v>147.27966330000001</c:v>
                </c:pt>
                <c:pt idx="4">
                  <c:v>226.57499669999999</c:v>
                </c:pt>
              </c:numCache>
            </c:numRef>
          </c:yVal>
          <c:smooth val="0"/>
        </c:ser>
        <c:ser>
          <c:idx val="3"/>
          <c:order val="3"/>
          <c:tx>
            <c:v>TI-k-Neighborhood-Index-Projection</c:v>
          </c:tx>
          <c:xVal>
            <c:numRef>
              <c:f>k_neighborhood_cmp_tabele!$B$42:$B$46</c:f>
              <c:numCache>
                <c:formatCode>General</c:formatCode>
                <c:ptCount val="5"/>
                <c:pt idx="0">
                  <c:v>10000</c:v>
                </c:pt>
                <c:pt idx="1">
                  <c:v>30000</c:v>
                </c:pt>
                <c:pt idx="2">
                  <c:v>50000</c:v>
                </c:pt>
                <c:pt idx="3">
                  <c:v>70000</c:v>
                </c:pt>
                <c:pt idx="4">
                  <c:v>90000</c:v>
                </c:pt>
              </c:numCache>
            </c:numRef>
          </c:xVal>
          <c:yVal>
            <c:numRef>
              <c:f>k_neighborhood_cmp_tabele!$C$42:$C$46</c:f>
              <c:numCache>
                <c:formatCode>0.000</c:formatCode>
                <c:ptCount val="5"/>
                <c:pt idx="0">
                  <c:v>4.8186663330000004</c:v>
                </c:pt>
                <c:pt idx="1">
                  <c:v>52.022969966999995</c:v>
                </c:pt>
                <c:pt idx="2">
                  <c:v>133.55800330000002</c:v>
                </c:pt>
                <c:pt idx="3">
                  <c:v>235.9063367</c:v>
                </c:pt>
                <c:pt idx="4">
                  <c:v>375.32500329999993</c:v>
                </c:pt>
              </c:numCache>
            </c:numRef>
          </c:yVal>
          <c:smooth val="0"/>
        </c:ser>
        <c:dLbls>
          <c:showLegendKey val="0"/>
          <c:showVal val="0"/>
          <c:showCatName val="0"/>
          <c:showSerName val="0"/>
          <c:showPercent val="0"/>
          <c:showBubbleSize val="0"/>
        </c:dLbls>
        <c:axId val="87769088"/>
        <c:axId val="87771008"/>
      </c:scatterChart>
      <c:valAx>
        <c:axId val="87769088"/>
        <c:scaling>
          <c:orientation val="minMax"/>
          <c:max val="100000"/>
        </c:scaling>
        <c:delete val="0"/>
        <c:axPos val="b"/>
        <c:majorGridlines/>
        <c:title>
          <c:tx>
            <c:rich>
              <a:bodyPr/>
              <a:lstStyle/>
              <a:p>
                <a:pPr>
                  <a:defRPr/>
                </a:pPr>
                <a:r>
                  <a:rPr lang="pl-PL"/>
                  <a:t>Liczba punktów</a:t>
                </a:r>
              </a:p>
            </c:rich>
          </c:tx>
          <c:overlay val="0"/>
        </c:title>
        <c:numFmt formatCode="General" sourceLinked="1"/>
        <c:majorTickMark val="none"/>
        <c:minorTickMark val="none"/>
        <c:tickLblPos val="nextTo"/>
        <c:crossAx val="87771008"/>
        <c:crosses val="autoZero"/>
        <c:crossBetween val="midCat"/>
        <c:majorUnit val="25000"/>
      </c:valAx>
      <c:valAx>
        <c:axId val="87771008"/>
        <c:scaling>
          <c:logBase val="10"/>
          <c:orientation val="minMax"/>
        </c:scaling>
        <c:delete val="0"/>
        <c:axPos val="l"/>
        <c:majorGridlines/>
        <c:title>
          <c:tx>
            <c:rich>
              <a:bodyPr/>
              <a:lstStyle/>
              <a:p>
                <a:pPr>
                  <a:defRPr/>
                </a:pPr>
                <a:r>
                  <a:rPr lang="pl-PL"/>
                  <a:t>Czas</a:t>
                </a:r>
                <a:r>
                  <a:rPr lang="pl-PL" baseline="0"/>
                  <a:t> wykonania [s]</a:t>
                </a:r>
                <a:endParaRPr lang="pl-PL"/>
              </a:p>
            </c:rich>
          </c:tx>
          <c:overlay val="0"/>
        </c:title>
        <c:numFmt formatCode="0.000" sourceLinked="1"/>
        <c:majorTickMark val="none"/>
        <c:minorTickMark val="none"/>
        <c:tickLblPos val="nextTo"/>
        <c:crossAx val="87769088"/>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karypis_review</a:t>
            </a:r>
          </a:p>
        </c:rich>
      </c:tx>
      <c:overlay val="0"/>
    </c:title>
    <c:autoTitleDeleted val="0"/>
    <c:plotArea>
      <c:layout>
        <c:manualLayout>
          <c:layoutTarget val="inner"/>
          <c:xMode val="edge"/>
          <c:yMode val="edge"/>
          <c:x val="0.24926559376983895"/>
          <c:y val="0.21635633398517368"/>
          <c:w val="0.67350617986312178"/>
          <c:h val="0.54579886879385242"/>
        </c:manualLayout>
      </c:layout>
      <c:scatterChart>
        <c:scatterStyle val="lineMarker"/>
        <c:varyColors val="0"/>
        <c:ser>
          <c:idx val="0"/>
          <c:order val="0"/>
          <c:tx>
            <c:v>VP-Tree-Index - mediana</c:v>
          </c:tx>
          <c:xVal>
            <c:numRef>
              <c:f>vp_impl_tabele!$B$9:$B$13</c:f>
              <c:numCache>
                <c:formatCode>General</c:formatCode>
                <c:ptCount val="5"/>
                <c:pt idx="0">
                  <c:v>500</c:v>
                </c:pt>
                <c:pt idx="1">
                  <c:v>1000</c:v>
                </c:pt>
                <c:pt idx="2">
                  <c:v>2000</c:v>
                </c:pt>
                <c:pt idx="3">
                  <c:v>3000</c:v>
                </c:pt>
                <c:pt idx="4">
                  <c:v>4000</c:v>
                </c:pt>
              </c:numCache>
            </c:numRef>
          </c:xVal>
          <c:yVal>
            <c:numRef>
              <c:f>vp_impl_tabele!$C$9:$C$13</c:f>
              <c:numCache>
                <c:formatCode>#,##0.000_ ;\-#,##0.000\ </c:formatCode>
                <c:ptCount val="5"/>
                <c:pt idx="0">
                  <c:v>0.39166669999999998</c:v>
                </c:pt>
                <c:pt idx="1">
                  <c:v>0.91066700000000012</c:v>
                </c:pt>
                <c:pt idx="2">
                  <c:v>2.5296700000000003</c:v>
                </c:pt>
                <c:pt idx="3">
                  <c:v>4.6496700000000004</c:v>
                </c:pt>
                <c:pt idx="4">
                  <c:v>7.3443299999999994</c:v>
                </c:pt>
              </c:numCache>
            </c:numRef>
          </c:yVal>
          <c:smooth val="0"/>
        </c:ser>
        <c:ser>
          <c:idx val="1"/>
          <c:order val="1"/>
          <c:tx>
            <c:v>VP-Tree-Index - ograniczenia</c:v>
          </c:tx>
          <c:xVal>
            <c:numRef>
              <c:f>vp_impl_tabele!$B$9:$B$13</c:f>
              <c:numCache>
                <c:formatCode>General</c:formatCode>
                <c:ptCount val="5"/>
                <c:pt idx="0">
                  <c:v>500</c:v>
                </c:pt>
                <c:pt idx="1">
                  <c:v>1000</c:v>
                </c:pt>
                <c:pt idx="2">
                  <c:v>2000</c:v>
                </c:pt>
                <c:pt idx="3">
                  <c:v>3000</c:v>
                </c:pt>
                <c:pt idx="4">
                  <c:v>4000</c:v>
                </c:pt>
              </c:numCache>
            </c:numRef>
          </c:xVal>
          <c:yVal>
            <c:numRef>
              <c:f>vp_impl_tabele!$F$9:$F$13</c:f>
              <c:numCache>
                <c:formatCode>#,##0.000_ ;\-#,##0.000\ </c:formatCode>
                <c:ptCount val="5"/>
                <c:pt idx="0">
                  <c:v>0.27</c:v>
                </c:pt>
                <c:pt idx="1">
                  <c:v>0.67533299999999996</c:v>
                </c:pt>
                <c:pt idx="2">
                  <c:v>1.9860000000000002</c:v>
                </c:pt>
                <c:pt idx="3">
                  <c:v>3.62967</c:v>
                </c:pt>
                <c:pt idx="4">
                  <c:v>5.84</c:v>
                </c:pt>
              </c:numCache>
            </c:numRef>
          </c:yVal>
          <c:smooth val="0"/>
        </c:ser>
        <c:dLbls>
          <c:showLegendKey val="0"/>
          <c:showVal val="0"/>
          <c:showCatName val="0"/>
          <c:showSerName val="0"/>
          <c:showPercent val="0"/>
          <c:showBubbleSize val="0"/>
        </c:dLbls>
        <c:axId val="88021248"/>
        <c:axId val="88031616"/>
      </c:scatterChart>
      <c:valAx>
        <c:axId val="88021248"/>
        <c:scaling>
          <c:orientation val="minMax"/>
          <c:max val="5000"/>
        </c:scaling>
        <c:delete val="0"/>
        <c:axPos val="b"/>
        <c:majorGridlines/>
        <c:title>
          <c:tx>
            <c:rich>
              <a:bodyPr/>
              <a:lstStyle/>
              <a:p>
                <a:pPr>
                  <a:defRPr/>
                </a:pPr>
                <a:r>
                  <a:rPr lang="pl-PL"/>
                  <a:t>Liczba punktów</a:t>
                </a:r>
              </a:p>
            </c:rich>
          </c:tx>
          <c:overlay val="0"/>
        </c:title>
        <c:numFmt formatCode="General" sourceLinked="1"/>
        <c:majorTickMark val="none"/>
        <c:minorTickMark val="none"/>
        <c:tickLblPos val="nextTo"/>
        <c:crossAx val="88031616"/>
        <c:crosses val="autoZero"/>
        <c:crossBetween val="midCat"/>
        <c:majorUnit val="1000"/>
      </c:valAx>
      <c:valAx>
        <c:axId val="88031616"/>
        <c:scaling>
          <c:orientation val="minMax"/>
          <c:max val="8"/>
        </c:scaling>
        <c:delete val="0"/>
        <c:axPos val="l"/>
        <c:majorGridlines/>
        <c:title>
          <c:tx>
            <c:rich>
              <a:bodyPr/>
              <a:lstStyle/>
              <a:p>
                <a:pPr>
                  <a:defRPr/>
                </a:pPr>
                <a:r>
                  <a:rPr lang="pl-PL"/>
                  <a:t>Czas wykonania [s]</a:t>
                </a:r>
              </a:p>
            </c:rich>
          </c:tx>
          <c:overlay val="0"/>
        </c:title>
        <c:numFmt formatCode="#,##0.000_ ;\-#,##0.000\ " sourceLinked="1"/>
        <c:majorTickMark val="none"/>
        <c:minorTickMark val="none"/>
        <c:tickLblPos val="nextTo"/>
        <c:crossAx val="88021248"/>
        <c:crosses val="autoZero"/>
        <c:crossBetween val="midCat"/>
        <c:majorUnit val="1.6"/>
      </c:valAx>
    </c:plotArea>
    <c:plotVisOnly val="1"/>
    <c:dispBlanksAs val="gap"/>
    <c:showDLblsOverMax val="0"/>
  </c:chart>
  <c:spPr>
    <a:ln>
      <a:noFill/>
    </a:ln>
  </c:sp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covtype</a:t>
            </a:r>
          </a:p>
        </c:rich>
      </c:tx>
      <c:overlay val="0"/>
    </c:title>
    <c:autoTitleDeleted val="0"/>
    <c:plotArea>
      <c:layout>
        <c:manualLayout>
          <c:layoutTarget val="inner"/>
          <c:xMode val="edge"/>
          <c:yMode val="edge"/>
          <c:x val="0.32472744655820401"/>
          <c:y val="0.21420820708229729"/>
          <c:w val="0.57380141843437305"/>
          <c:h val="0.55030847408845718"/>
        </c:manualLayout>
      </c:layout>
      <c:scatterChart>
        <c:scatterStyle val="lineMarker"/>
        <c:varyColors val="0"/>
        <c:ser>
          <c:idx val="0"/>
          <c:order val="0"/>
          <c:tx>
            <c:v>k-Neighborhood-Index</c:v>
          </c:tx>
          <c:xVal>
            <c:numRef>
              <c:f>k_neighborhood_cmp_tabele!$B$14:$B$15</c:f>
              <c:numCache>
                <c:formatCode>General</c:formatCode>
                <c:ptCount val="2"/>
                <c:pt idx="0">
                  <c:v>10000</c:v>
                </c:pt>
                <c:pt idx="1">
                  <c:v>50000</c:v>
                </c:pt>
              </c:numCache>
            </c:numRef>
          </c:xVal>
          <c:yVal>
            <c:numRef>
              <c:f>k_neighborhood_cmp_tabele!$C$14:$C$15</c:f>
              <c:numCache>
                <c:formatCode>0.000</c:formatCode>
                <c:ptCount val="2"/>
                <c:pt idx="0">
                  <c:v>437.50799999999998</c:v>
                </c:pt>
                <c:pt idx="1">
                  <c:v>32193.5</c:v>
                </c:pt>
              </c:numCache>
            </c:numRef>
          </c:yVal>
          <c:smooth val="0"/>
        </c:ser>
        <c:ser>
          <c:idx val="1"/>
          <c:order val="1"/>
          <c:tx>
            <c:v>TI-k-Neighborhood-Index</c:v>
          </c:tx>
          <c:xVal>
            <c:numRef>
              <c:f>k_neighborhood_cmp_tabele!$B$14:$B$18</c:f>
              <c:numCache>
                <c:formatCode>General</c:formatCode>
                <c:ptCount val="5"/>
                <c:pt idx="0">
                  <c:v>10000</c:v>
                </c:pt>
                <c:pt idx="1">
                  <c:v>50000</c:v>
                </c:pt>
                <c:pt idx="2">
                  <c:v>100000</c:v>
                </c:pt>
                <c:pt idx="3">
                  <c:v>300000</c:v>
                </c:pt>
                <c:pt idx="4">
                  <c:v>500000</c:v>
                </c:pt>
              </c:numCache>
            </c:numRef>
          </c:xVal>
          <c:yVal>
            <c:numRef>
              <c:f>k_neighborhood_cmp_tabele!$I$14:$I$18</c:f>
              <c:numCache>
                <c:formatCode>0.000</c:formatCode>
                <c:ptCount val="5"/>
                <c:pt idx="0">
                  <c:v>2.9129999999999998</c:v>
                </c:pt>
                <c:pt idx="1">
                  <c:v>37.548699999999997</c:v>
                </c:pt>
                <c:pt idx="2">
                  <c:v>141.16399999999999</c:v>
                </c:pt>
                <c:pt idx="3">
                  <c:v>1128.4000000000001</c:v>
                </c:pt>
                <c:pt idx="4">
                  <c:v>3034.09</c:v>
                </c:pt>
              </c:numCache>
            </c:numRef>
          </c:yVal>
          <c:smooth val="0"/>
        </c:ser>
        <c:ser>
          <c:idx val="2"/>
          <c:order val="2"/>
          <c:tx>
            <c:v>TI-k-Neighborhood-Index-Ref</c:v>
          </c:tx>
          <c:xVal>
            <c:numRef>
              <c:f>k_neighborhood_cmp_tabele!$B$37:$B$41</c:f>
              <c:numCache>
                <c:formatCode>General</c:formatCode>
                <c:ptCount val="5"/>
                <c:pt idx="0">
                  <c:v>10000</c:v>
                </c:pt>
                <c:pt idx="1">
                  <c:v>50000</c:v>
                </c:pt>
                <c:pt idx="2">
                  <c:v>100000</c:v>
                </c:pt>
                <c:pt idx="3">
                  <c:v>300000</c:v>
                </c:pt>
                <c:pt idx="4">
                  <c:v>500000</c:v>
                </c:pt>
              </c:numCache>
            </c:numRef>
          </c:xVal>
          <c:yVal>
            <c:numRef>
              <c:f>k_neighborhood_cmp_tabele!$I$37:$I$41</c:f>
              <c:numCache>
                <c:formatCode>0.000</c:formatCode>
                <c:ptCount val="5"/>
                <c:pt idx="0">
                  <c:v>2.1469999999999998</c:v>
                </c:pt>
                <c:pt idx="1">
                  <c:v>22.812370000000001</c:v>
                </c:pt>
                <c:pt idx="2">
                  <c:v>50.820029999999996</c:v>
                </c:pt>
                <c:pt idx="3">
                  <c:v>279.96870000000001</c:v>
                </c:pt>
                <c:pt idx="4">
                  <c:v>697.05669999999998</c:v>
                </c:pt>
              </c:numCache>
            </c:numRef>
          </c:yVal>
          <c:smooth val="0"/>
        </c:ser>
        <c:ser>
          <c:idx val="3"/>
          <c:order val="3"/>
          <c:tx>
            <c:v>TI-k-Neighborhood-Index-Projection</c:v>
          </c:tx>
          <c:xVal>
            <c:numRef>
              <c:f>k_neighborhood_cmp_tabele!$B$37:$B$41</c:f>
              <c:numCache>
                <c:formatCode>General</c:formatCode>
                <c:ptCount val="5"/>
                <c:pt idx="0">
                  <c:v>10000</c:v>
                </c:pt>
                <c:pt idx="1">
                  <c:v>50000</c:v>
                </c:pt>
                <c:pt idx="2">
                  <c:v>100000</c:v>
                </c:pt>
                <c:pt idx="3">
                  <c:v>300000</c:v>
                </c:pt>
                <c:pt idx="4">
                  <c:v>500000</c:v>
                </c:pt>
              </c:numCache>
            </c:numRef>
          </c:xVal>
          <c:yVal>
            <c:numRef>
              <c:f>k_neighborhood_cmp_tabele!$C$37:$C$41</c:f>
              <c:numCache>
                <c:formatCode>0.000</c:formatCode>
                <c:ptCount val="5"/>
                <c:pt idx="0">
                  <c:v>4.0316666699999999</c:v>
                </c:pt>
                <c:pt idx="1">
                  <c:v>18.396033299999999</c:v>
                </c:pt>
                <c:pt idx="2">
                  <c:v>57.043970000000002</c:v>
                </c:pt>
                <c:pt idx="3">
                  <c:v>517.58400067000002</c:v>
                </c:pt>
                <c:pt idx="4">
                  <c:v>1506.9370333300001</c:v>
                </c:pt>
              </c:numCache>
            </c:numRef>
          </c:yVal>
          <c:smooth val="0"/>
        </c:ser>
        <c:dLbls>
          <c:showLegendKey val="0"/>
          <c:showVal val="0"/>
          <c:showCatName val="0"/>
          <c:showSerName val="0"/>
          <c:showPercent val="0"/>
          <c:showBubbleSize val="0"/>
        </c:dLbls>
        <c:axId val="87806336"/>
        <c:axId val="87808256"/>
      </c:scatterChart>
      <c:valAx>
        <c:axId val="87806336"/>
        <c:scaling>
          <c:orientation val="minMax"/>
          <c:max val="600000"/>
        </c:scaling>
        <c:delete val="0"/>
        <c:axPos val="b"/>
        <c:majorGridlines/>
        <c:title>
          <c:tx>
            <c:rich>
              <a:bodyPr/>
              <a:lstStyle/>
              <a:p>
                <a:pPr>
                  <a:defRPr/>
                </a:pPr>
                <a:r>
                  <a:rPr lang="pl-PL"/>
                  <a:t>Liczba punktów</a:t>
                </a:r>
              </a:p>
            </c:rich>
          </c:tx>
          <c:overlay val="0"/>
        </c:title>
        <c:numFmt formatCode="General" sourceLinked="1"/>
        <c:majorTickMark val="none"/>
        <c:minorTickMark val="none"/>
        <c:tickLblPos val="nextTo"/>
        <c:crossAx val="87808256"/>
        <c:crosses val="autoZero"/>
        <c:crossBetween val="midCat"/>
        <c:majorUnit val="150000"/>
      </c:valAx>
      <c:valAx>
        <c:axId val="87808256"/>
        <c:scaling>
          <c:logBase val="10"/>
          <c:orientation val="minMax"/>
        </c:scaling>
        <c:delete val="0"/>
        <c:axPos val="l"/>
        <c:majorGridlines/>
        <c:title>
          <c:tx>
            <c:rich>
              <a:bodyPr/>
              <a:lstStyle/>
              <a:p>
                <a:pPr>
                  <a:defRPr/>
                </a:pPr>
                <a:r>
                  <a:rPr lang="pl-PL"/>
                  <a:t>Czas</a:t>
                </a:r>
                <a:r>
                  <a:rPr lang="pl-PL" baseline="0"/>
                  <a:t> wykonania [s]</a:t>
                </a:r>
                <a:endParaRPr lang="pl-PL"/>
              </a:p>
            </c:rich>
          </c:tx>
          <c:overlay val="0"/>
        </c:title>
        <c:numFmt formatCode="0.000" sourceLinked="1"/>
        <c:majorTickMark val="none"/>
        <c:minorTickMark val="none"/>
        <c:tickLblPos val="nextTo"/>
        <c:crossAx val="87806336"/>
        <c:crosses val="autoZero"/>
        <c:crossBetween val="midCat"/>
      </c:valAx>
    </c:plotArea>
    <c:plotVisOnly val="1"/>
    <c:dispBlanksAs val="gap"/>
    <c:showDLblsOverMax val="0"/>
  </c:chart>
  <c:spPr>
    <a:ln>
      <a:noFill/>
    </a:ln>
  </c:sp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showLegendKey val="0"/>
          <c:showVal val="0"/>
          <c:showCatName val="0"/>
          <c:showSerName val="0"/>
          <c:showPercent val="0"/>
          <c:showBubbleSize val="0"/>
        </c:dLbls>
        <c:gapWidth val="150"/>
        <c:axId val="87872256"/>
        <c:axId val="87873792"/>
      </c:barChart>
      <c:catAx>
        <c:axId val="87872256"/>
        <c:scaling>
          <c:orientation val="minMax"/>
        </c:scaling>
        <c:delete val="0"/>
        <c:axPos val="b"/>
        <c:majorTickMark val="out"/>
        <c:minorTickMark val="none"/>
        <c:tickLblPos val="nextTo"/>
        <c:crossAx val="87873792"/>
        <c:crosses val="autoZero"/>
        <c:auto val="1"/>
        <c:lblAlgn val="ctr"/>
        <c:lblOffset val="100"/>
        <c:noMultiLvlLbl val="0"/>
      </c:catAx>
      <c:valAx>
        <c:axId val="87873792"/>
        <c:scaling>
          <c:orientation val="minMax"/>
        </c:scaling>
        <c:delete val="0"/>
        <c:axPos val="l"/>
        <c:majorGridlines/>
        <c:majorTickMark val="out"/>
        <c:minorTickMark val="none"/>
        <c:tickLblPos val="nextTo"/>
        <c:crossAx val="87872256"/>
        <c:crosses val="autoZero"/>
        <c:crossBetween val="between"/>
      </c:valAx>
    </c:plotArea>
    <c:legend>
      <c:legendPos val="r"/>
      <c:overlay val="0"/>
    </c:legend>
    <c:plotVisOnly val="1"/>
    <c:dispBlanksAs val="gap"/>
    <c:showDLblsOverMax val="0"/>
  </c:chart>
  <c:externalData r:id="rId1">
    <c:autoUpdate val="0"/>
  </c:externalData>
  <c:userShapes r:id="rId2"/>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karypis_review</a:t>
            </a:r>
          </a:p>
        </c:rich>
      </c:tx>
      <c:overlay val="0"/>
    </c:title>
    <c:autoTitleDeleted val="0"/>
    <c:plotArea>
      <c:layout>
        <c:manualLayout>
          <c:layoutTarget val="inner"/>
          <c:xMode val="edge"/>
          <c:yMode val="edge"/>
          <c:x val="0.26153287487117055"/>
          <c:y val="0.21873378074597516"/>
          <c:w val="0.66125306629218228"/>
          <c:h val="0.54080784778583135"/>
        </c:manualLayout>
      </c:layout>
      <c:scatterChart>
        <c:scatterStyle val="lineMarker"/>
        <c:varyColors val="0"/>
        <c:ser>
          <c:idx val="0"/>
          <c:order val="0"/>
          <c:tx>
            <c:v>VP-Tree-Index</c:v>
          </c:tx>
          <c:xVal>
            <c:numRef>
              <c:f>ti_k_vp_cmp_tabele!$B$9:$B$13</c:f>
              <c:numCache>
                <c:formatCode>General</c:formatCode>
                <c:ptCount val="5"/>
                <c:pt idx="0">
                  <c:v>500</c:v>
                </c:pt>
                <c:pt idx="1">
                  <c:v>1000</c:v>
                </c:pt>
                <c:pt idx="2">
                  <c:v>2000</c:v>
                </c:pt>
                <c:pt idx="3">
                  <c:v>3000</c:v>
                </c:pt>
                <c:pt idx="4">
                  <c:v>4000</c:v>
                </c:pt>
              </c:numCache>
            </c:numRef>
          </c:xVal>
          <c:yVal>
            <c:numRef>
              <c:f>ti_k_vp_cmp_tabele!$C$9:$C$13</c:f>
              <c:numCache>
                <c:formatCode>0.000</c:formatCode>
                <c:ptCount val="5"/>
                <c:pt idx="0">
                  <c:v>0.59933333</c:v>
                </c:pt>
                <c:pt idx="1">
                  <c:v>1.9296669999999998</c:v>
                </c:pt>
                <c:pt idx="2">
                  <c:v>7.3353336699999998</c:v>
                </c:pt>
                <c:pt idx="3">
                  <c:v>15.511333329999999</c:v>
                </c:pt>
                <c:pt idx="4">
                  <c:v>26.990633000000003</c:v>
                </c:pt>
              </c:numCache>
            </c:numRef>
          </c:yVal>
          <c:smooth val="0"/>
        </c:ser>
        <c:ser>
          <c:idx val="1"/>
          <c:order val="1"/>
          <c:tx>
            <c:v>TI-k-Neighborhood-Index</c:v>
          </c:tx>
          <c:xVal>
            <c:numRef>
              <c:f>ti_k_vp_cmp_tabele!$B$9:$B$13</c:f>
              <c:numCache>
                <c:formatCode>General</c:formatCode>
                <c:ptCount val="5"/>
                <c:pt idx="0">
                  <c:v>500</c:v>
                </c:pt>
                <c:pt idx="1">
                  <c:v>1000</c:v>
                </c:pt>
                <c:pt idx="2">
                  <c:v>2000</c:v>
                </c:pt>
                <c:pt idx="3">
                  <c:v>3000</c:v>
                </c:pt>
                <c:pt idx="4">
                  <c:v>4000</c:v>
                </c:pt>
              </c:numCache>
            </c:numRef>
          </c:xVal>
          <c:yVal>
            <c:numRef>
              <c:f>ti_k_vp_cmp_tabele!$G$9:$G$13</c:f>
              <c:numCache>
                <c:formatCode>0.000</c:formatCode>
                <c:ptCount val="5"/>
                <c:pt idx="0">
                  <c:v>0.33700033999999995</c:v>
                </c:pt>
                <c:pt idx="1">
                  <c:v>1.2933299999999999</c:v>
                </c:pt>
                <c:pt idx="2">
                  <c:v>5.8939966669999997</c:v>
                </c:pt>
                <c:pt idx="3">
                  <c:v>12.59129997</c:v>
                </c:pt>
                <c:pt idx="4">
                  <c:v>21.876666700000005</c:v>
                </c:pt>
              </c:numCache>
            </c:numRef>
          </c:yVal>
          <c:smooth val="0"/>
        </c:ser>
        <c:dLbls>
          <c:showLegendKey val="0"/>
          <c:showVal val="0"/>
          <c:showCatName val="0"/>
          <c:showSerName val="0"/>
          <c:showPercent val="0"/>
          <c:showBubbleSize val="0"/>
        </c:dLbls>
        <c:axId val="106171008"/>
        <c:axId val="106205952"/>
      </c:scatterChart>
      <c:valAx>
        <c:axId val="106171008"/>
        <c:scaling>
          <c:orientation val="minMax"/>
          <c:max val="5000"/>
        </c:scaling>
        <c:delete val="0"/>
        <c:axPos val="b"/>
        <c:majorGridlines/>
        <c:title>
          <c:tx>
            <c:rich>
              <a:bodyPr/>
              <a:lstStyle/>
              <a:p>
                <a:pPr>
                  <a:defRPr/>
                </a:pPr>
                <a:r>
                  <a:rPr lang="pl-PL"/>
                  <a:t>Liczba punktów</a:t>
                </a:r>
              </a:p>
            </c:rich>
          </c:tx>
          <c:overlay val="0"/>
        </c:title>
        <c:numFmt formatCode="General" sourceLinked="1"/>
        <c:majorTickMark val="none"/>
        <c:minorTickMark val="none"/>
        <c:tickLblPos val="nextTo"/>
        <c:crossAx val="106205952"/>
        <c:crosses val="autoZero"/>
        <c:crossBetween val="midCat"/>
        <c:majorUnit val="1000"/>
      </c:valAx>
      <c:valAx>
        <c:axId val="106205952"/>
        <c:scaling>
          <c:orientation val="minMax"/>
          <c:max val="30"/>
        </c:scaling>
        <c:delete val="0"/>
        <c:axPos val="l"/>
        <c:majorGridlines/>
        <c:title>
          <c:tx>
            <c:rich>
              <a:bodyPr/>
              <a:lstStyle/>
              <a:p>
                <a:pPr>
                  <a:defRPr/>
                </a:pPr>
                <a:r>
                  <a:rPr lang="pl-PL"/>
                  <a:t>Czas wykonania [s]</a:t>
                </a:r>
              </a:p>
            </c:rich>
          </c:tx>
          <c:overlay val="0"/>
        </c:title>
        <c:numFmt formatCode="0.000" sourceLinked="1"/>
        <c:majorTickMark val="none"/>
        <c:minorTickMark val="none"/>
        <c:tickLblPos val="nextTo"/>
        <c:crossAx val="106171008"/>
        <c:crosses val="autoZero"/>
        <c:crossBetween val="midCat"/>
        <c:majorUnit val="6"/>
      </c:valAx>
    </c:plotArea>
    <c:plotVisOnly val="1"/>
    <c:dispBlanksAs val="gap"/>
    <c:showDLblsOverMax val="0"/>
  </c:chart>
  <c:spPr>
    <a:noFill/>
    <a:ln>
      <a:noFill/>
    </a:ln>
  </c:sp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karypis_sport</a:t>
            </a:r>
          </a:p>
        </c:rich>
      </c:tx>
      <c:overlay val="0"/>
    </c:title>
    <c:autoTitleDeleted val="0"/>
    <c:plotArea>
      <c:layout>
        <c:manualLayout>
          <c:layoutTarget val="inner"/>
          <c:xMode val="edge"/>
          <c:yMode val="edge"/>
          <c:x val="0.25508528910750999"/>
          <c:y val="0.21873378074597516"/>
          <c:w val="0.65557153609295193"/>
          <c:h val="0.54080784778583135"/>
        </c:manualLayout>
      </c:layout>
      <c:scatterChart>
        <c:scatterStyle val="lineMarker"/>
        <c:varyColors val="0"/>
        <c:ser>
          <c:idx val="0"/>
          <c:order val="0"/>
          <c:tx>
            <c:v>VP-Tree-Index</c:v>
          </c:tx>
          <c:xVal>
            <c:numRef>
              <c:f>ti_k_vp_cmp_tabele!$B$4:$B$8</c:f>
              <c:numCache>
                <c:formatCode>General</c:formatCode>
                <c:ptCount val="5"/>
                <c:pt idx="0">
                  <c:v>1000</c:v>
                </c:pt>
                <c:pt idx="1">
                  <c:v>2000</c:v>
                </c:pt>
                <c:pt idx="2">
                  <c:v>4000</c:v>
                </c:pt>
                <c:pt idx="3">
                  <c:v>6000</c:v>
                </c:pt>
                <c:pt idx="4">
                  <c:v>8000</c:v>
                </c:pt>
              </c:numCache>
            </c:numRef>
          </c:xVal>
          <c:yVal>
            <c:numRef>
              <c:f>ti_k_vp_cmp_tabele!$C$4:$C$8</c:f>
              <c:numCache>
                <c:formatCode>0.000</c:formatCode>
                <c:ptCount val="5"/>
                <c:pt idx="0">
                  <c:v>1.14466333</c:v>
                </c:pt>
                <c:pt idx="1">
                  <c:v>4.2523363299999994</c:v>
                </c:pt>
                <c:pt idx="2">
                  <c:v>18.09499967</c:v>
                </c:pt>
                <c:pt idx="3">
                  <c:v>41.552666999999992</c:v>
                </c:pt>
                <c:pt idx="4">
                  <c:v>75.348699700000012</c:v>
                </c:pt>
              </c:numCache>
            </c:numRef>
          </c:yVal>
          <c:smooth val="0"/>
        </c:ser>
        <c:ser>
          <c:idx val="1"/>
          <c:order val="1"/>
          <c:tx>
            <c:v>TI-k-Neighborhood-Index</c:v>
          </c:tx>
          <c:xVal>
            <c:numRef>
              <c:f>ti_k_vp_cmp_tabele!$B$4:$B$8</c:f>
              <c:numCache>
                <c:formatCode>General</c:formatCode>
                <c:ptCount val="5"/>
                <c:pt idx="0">
                  <c:v>1000</c:v>
                </c:pt>
                <c:pt idx="1">
                  <c:v>2000</c:v>
                </c:pt>
                <c:pt idx="2">
                  <c:v>4000</c:v>
                </c:pt>
                <c:pt idx="3">
                  <c:v>6000</c:v>
                </c:pt>
                <c:pt idx="4">
                  <c:v>8000</c:v>
                </c:pt>
              </c:numCache>
            </c:numRef>
          </c:xVal>
          <c:yVal>
            <c:numRef>
              <c:f>ti_k_vp_cmp_tabele!$G$4:$G$8</c:f>
              <c:numCache>
                <c:formatCode>0.000</c:formatCode>
                <c:ptCount val="5"/>
                <c:pt idx="0">
                  <c:v>1.0339999999999998</c:v>
                </c:pt>
                <c:pt idx="1">
                  <c:v>3.5193366669999997</c:v>
                </c:pt>
                <c:pt idx="2">
                  <c:v>14.35929997</c:v>
                </c:pt>
                <c:pt idx="3">
                  <c:v>34.450966630000003</c:v>
                </c:pt>
                <c:pt idx="4">
                  <c:v>66.655966669999998</c:v>
                </c:pt>
              </c:numCache>
            </c:numRef>
          </c:yVal>
          <c:smooth val="0"/>
        </c:ser>
        <c:dLbls>
          <c:showLegendKey val="0"/>
          <c:showVal val="0"/>
          <c:showCatName val="0"/>
          <c:showSerName val="0"/>
          <c:showPercent val="0"/>
          <c:showBubbleSize val="0"/>
        </c:dLbls>
        <c:axId val="106223104"/>
        <c:axId val="106225024"/>
      </c:scatterChart>
      <c:valAx>
        <c:axId val="106223104"/>
        <c:scaling>
          <c:orientation val="minMax"/>
          <c:max val="10000"/>
        </c:scaling>
        <c:delete val="0"/>
        <c:axPos val="b"/>
        <c:majorGridlines/>
        <c:title>
          <c:tx>
            <c:rich>
              <a:bodyPr/>
              <a:lstStyle/>
              <a:p>
                <a:pPr>
                  <a:defRPr/>
                </a:pPr>
                <a:r>
                  <a:rPr lang="pl-PL"/>
                  <a:t>Liczba punktów</a:t>
                </a:r>
              </a:p>
            </c:rich>
          </c:tx>
          <c:overlay val="0"/>
        </c:title>
        <c:numFmt formatCode="General" sourceLinked="1"/>
        <c:majorTickMark val="none"/>
        <c:minorTickMark val="none"/>
        <c:tickLblPos val="nextTo"/>
        <c:crossAx val="106225024"/>
        <c:crosses val="autoZero"/>
        <c:crossBetween val="midCat"/>
        <c:majorUnit val="2000"/>
      </c:valAx>
      <c:valAx>
        <c:axId val="106225024"/>
        <c:scaling>
          <c:orientation val="minMax"/>
          <c:max val="80"/>
        </c:scaling>
        <c:delete val="0"/>
        <c:axPos val="l"/>
        <c:majorGridlines/>
        <c:title>
          <c:tx>
            <c:rich>
              <a:bodyPr/>
              <a:lstStyle/>
              <a:p>
                <a:pPr>
                  <a:defRPr/>
                </a:pPr>
                <a:r>
                  <a:rPr lang="pl-PL"/>
                  <a:t>Czas wykonania [s]</a:t>
                </a:r>
              </a:p>
            </c:rich>
          </c:tx>
          <c:overlay val="0"/>
        </c:title>
        <c:numFmt formatCode="0.000" sourceLinked="1"/>
        <c:majorTickMark val="none"/>
        <c:minorTickMark val="none"/>
        <c:tickLblPos val="nextTo"/>
        <c:crossAx val="106223104"/>
        <c:crosses val="autoZero"/>
        <c:crossBetween val="midCat"/>
        <c:majorUnit val="16"/>
      </c:valAx>
    </c:plotArea>
    <c:plotVisOnly val="1"/>
    <c:dispBlanksAs val="gap"/>
    <c:showDLblsOverMax val="0"/>
  </c:chart>
  <c:spPr>
    <a:noFill/>
    <a:ln>
      <a:noFill/>
    </a:ln>
  </c:sp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cup98</a:t>
            </a:r>
          </a:p>
        </c:rich>
      </c:tx>
      <c:overlay val="0"/>
    </c:title>
    <c:autoTitleDeleted val="0"/>
    <c:plotArea>
      <c:layout>
        <c:manualLayout>
          <c:layoutTarget val="inner"/>
          <c:xMode val="edge"/>
          <c:yMode val="edge"/>
          <c:x val="0.28434220285677586"/>
          <c:y val="0.21873378074597516"/>
          <c:w val="0.61161966963137815"/>
          <c:h val="0.54080784778583135"/>
        </c:manualLayout>
      </c:layout>
      <c:scatterChart>
        <c:scatterStyle val="lineMarker"/>
        <c:varyColors val="0"/>
        <c:ser>
          <c:idx val="0"/>
          <c:order val="0"/>
          <c:tx>
            <c:v>VP-Tree-Index</c:v>
          </c:tx>
          <c:xVal>
            <c:numRef>
              <c:f>ti_k_vp_cmp_tabele!$B$19:$B$23</c:f>
              <c:numCache>
                <c:formatCode>General</c:formatCode>
                <c:ptCount val="5"/>
                <c:pt idx="0">
                  <c:v>10000</c:v>
                </c:pt>
                <c:pt idx="1">
                  <c:v>30000</c:v>
                </c:pt>
                <c:pt idx="2">
                  <c:v>50000</c:v>
                </c:pt>
                <c:pt idx="3">
                  <c:v>70000</c:v>
                </c:pt>
                <c:pt idx="4">
                  <c:v>90000</c:v>
                </c:pt>
              </c:numCache>
            </c:numRef>
          </c:xVal>
          <c:yVal>
            <c:numRef>
              <c:f>ti_k_vp_cmp_tabele!$C$19:$C$23</c:f>
              <c:numCache>
                <c:formatCode>0.000</c:formatCode>
                <c:ptCount val="5"/>
                <c:pt idx="0">
                  <c:v>2.6373363300000001</c:v>
                </c:pt>
                <c:pt idx="1">
                  <c:v>25.13503</c:v>
                </c:pt>
                <c:pt idx="2">
                  <c:v>62.006003299999996</c:v>
                </c:pt>
                <c:pt idx="3">
                  <c:v>124.57200329999999</c:v>
                </c:pt>
                <c:pt idx="4">
                  <c:v>193.58666329999997</c:v>
                </c:pt>
              </c:numCache>
            </c:numRef>
          </c:yVal>
          <c:smooth val="0"/>
        </c:ser>
        <c:ser>
          <c:idx val="1"/>
          <c:order val="1"/>
          <c:tx>
            <c:v>TI-k-Neighborhood-Index</c:v>
          </c:tx>
          <c:xVal>
            <c:numRef>
              <c:f>ti_k_vp_cmp_tabele!$B$19:$B$23</c:f>
              <c:numCache>
                <c:formatCode>General</c:formatCode>
                <c:ptCount val="5"/>
                <c:pt idx="0">
                  <c:v>10000</c:v>
                </c:pt>
                <c:pt idx="1">
                  <c:v>30000</c:v>
                </c:pt>
                <c:pt idx="2">
                  <c:v>50000</c:v>
                </c:pt>
                <c:pt idx="3">
                  <c:v>70000</c:v>
                </c:pt>
                <c:pt idx="4">
                  <c:v>90000</c:v>
                </c:pt>
              </c:numCache>
            </c:numRef>
          </c:xVal>
          <c:yVal>
            <c:numRef>
              <c:f>ti_k_vp_cmp_tabele!$G$19:$G$23</c:f>
              <c:numCache>
                <c:formatCode>0.000</c:formatCode>
                <c:ptCount val="5"/>
                <c:pt idx="0">
                  <c:v>2.8683370000000004</c:v>
                </c:pt>
                <c:pt idx="1">
                  <c:v>9.5683329999999991</c:v>
                </c:pt>
                <c:pt idx="2">
                  <c:v>20.456329999999998</c:v>
                </c:pt>
                <c:pt idx="3">
                  <c:v>39.182696666999995</c:v>
                </c:pt>
                <c:pt idx="4">
                  <c:v>63.047296630000005</c:v>
                </c:pt>
              </c:numCache>
            </c:numRef>
          </c:yVal>
          <c:smooth val="0"/>
        </c:ser>
        <c:dLbls>
          <c:showLegendKey val="0"/>
          <c:showVal val="0"/>
          <c:showCatName val="0"/>
          <c:showSerName val="0"/>
          <c:showPercent val="0"/>
          <c:showBubbleSize val="0"/>
        </c:dLbls>
        <c:axId val="106598784"/>
        <c:axId val="106600704"/>
      </c:scatterChart>
      <c:valAx>
        <c:axId val="106598784"/>
        <c:scaling>
          <c:orientation val="minMax"/>
          <c:max val="100000"/>
        </c:scaling>
        <c:delete val="0"/>
        <c:axPos val="b"/>
        <c:majorGridlines/>
        <c:title>
          <c:tx>
            <c:rich>
              <a:bodyPr/>
              <a:lstStyle/>
              <a:p>
                <a:pPr>
                  <a:defRPr/>
                </a:pPr>
                <a:r>
                  <a:rPr lang="pl-PL"/>
                  <a:t>Liczba punktów</a:t>
                </a:r>
              </a:p>
            </c:rich>
          </c:tx>
          <c:overlay val="0"/>
        </c:title>
        <c:numFmt formatCode="General" sourceLinked="1"/>
        <c:majorTickMark val="none"/>
        <c:minorTickMark val="none"/>
        <c:tickLblPos val="nextTo"/>
        <c:crossAx val="106600704"/>
        <c:crosses val="autoZero"/>
        <c:crossBetween val="midCat"/>
        <c:majorUnit val="25000"/>
      </c:valAx>
      <c:valAx>
        <c:axId val="106600704"/>
        <c:scaling>
          <c:orientation val="minMax"/>
          <c:max val="250"/>
        </c:scaling>
        <c:delete val="0"/>
        <c:axPos val="l"/>
        <c:majorGridlines/>
        <c:title>
          <c:tx>
            <c:rich>
              <a:bodyPr/>
              <a:lstStyle/>
              <a:p>
                <a:pPr>
                  <a:defRPr/>
                </a:pPr>
                <a:r>
                  <a:rPr lang="pl-PL"/>
                  <a:t>Czas wykonania [s]</a:t>
                </a:r>
              </a:p>
            </c:rich>
          </c:tx>
          <c:overlay val="0"/>
        </c:title>
        <c:numFmt formatCode="0.000" sourceLinked="1"/>
        <c:majorTickMark val="none"/>
        <c:minorTickMark val="none"/>
        <c:tickLblPos val="nextTo"/>
        <c:crossAx val="106598784"/>
        <c:crosses val="autoZero"/>
        <c:crossBetween val="midCat"/>
        <c:majorUnit val="50"/>
      </c:valAx>
    </c:plotArea>
    <c:plotVisOnly val="1"/>
    <c:dispBlanksAs val="gap"/>
    <c:showDLblsOverMax val="0"/>
  </c:chart>
  <c:spPr>
    <a:noFill/>
    <a:ln>
      <a:noFill/>
    </a:ln>
  </c:sp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covtype</a:t>
            </a:r>
          </a:p>
        </c:rich>
      </c:tx>
      <c:overlay val="0"/>
    </c:title>
    <c:autoTitleDeleted val="0"/>
    <c:plotArea>
      <c:layout>
        <c:manualLayout>
          <c:layoutTarget val="inner"/>
          <c:xMode val="edge"/>
          <c:yMode val="edge"/>
          <c:x val="0.30964391473421587"/>
          <c:y val="0.21873378074597516"/>
          <c:w val="0.58888495025836107"/>
          <c:h val="0.54080784778583135"/>
        </c:manualLayout>
      </c:layout>
      <c:scatterChart>
        <c:scatterStyle val="lineMarker"/>
        <c:varyColors val="0"/>
        <c:ser>
          <c:idx val="0"/>
          <c:order val="0"/>
          <c:tx>
            <c:v>VP-Tree-Index</c:v>
          </c:tx>
          <c:xVal>
            <c:numRef>
              <c:f>ti_k_vp_cmp_tabele!$B$14:$B$18</c:f>
              <c:numCache>
                <c:formatCode>General</c:formatCode>
                <c:ptCount val="5"/>
                <c:pt idx="0">
                  <c:v>10000</c:v>
                </c:pt>
                <c:pt idx="1">
                  <c:v>50000</c:v>
                </c:pt>
                <c:pt idx="2">
                  <c:v>100000</c:v>
                </c:pt>
                <c:pt idx="3">
                  <c:v>300000</c:v>
                </c:pt>
                <c:pt idx="4">
                  <c:v>500000</c:v>
                </c:pt>
              </c:numCache>
            </c:numRef>
          </c:xVal>
          <c:yVal>
            <c:numRef>
              <c:f>ti_k_vp_cmp_tabele!$C$14:$C$18</c:f>
              <c:numCache>
                <c:formatCode>0.000</c:formatCode>
                <c:ptCount val="5"/>
                <c:pt idx="0">
                  <c:v>2.1350029999999998</c:v>
                </c:pt>
                <c:pt idx="1">
                  <c:v>16.9847</c:v>
                </c:pt>
                <c:pt idx="2">
                  <c:v>53.1013667</c:v>
                </c:pt>
                <c:pt idx="3">
                  <c:v>345.25236699999999</c:v>
                </c:pt>
                <c:pt idx="4">
                  <c:v>989.91466700000001</c:v>
                </c:pt>
              </c:numCache>
            </c:numRef>
          </c:yVal>
          <c:smooth val="0"/>
        </c:ser>
        <c:ser>
          <c:idx val="1"/>
          <c:order val="1"/>
          <c:tx>
            <c:v>TI-k-Neighborhood-Index</c:v>
          </c:tx>
          <c:xVal>
            <c:numRef>
              <c:f>ti_k_vp_cmp_tabele!$B$14:$B$18</c:f>
              <c:numCache>
                <c:formatCode>General</c:formatCode>
                <c:ptCount val="5"/>
                <c:pt idx="0">
                  <c:v>10000</c:v>
                </c:pt>
                <c:pt idx="1">
                  <c:v>50000</c:v>
                </c:pt>
                <c:pt idx="2">
                  <c:v>100000</c:v>
                </c:pt>
                <c:pt idx="3">
                  <c:v>300000</c:v>
                </c:pt>
                <c:pt idx="4">
                  <c:v>500000</c:v>
                </c:pt>
              </c:numCache>
            </c:numRef>
          </c:xVal>
          <c:yVal>
            <c:numRef>
              <c:f>ti_k_vp_cmp_tabele!$G$14:$G$18</c:f>
              <c:numCache>
                <c:formatCode>0.000</c:formatCode>
                <c:ptCount val="5"/>
                <c:pt idx="0">
                  <c:v>2.9129999999999998</c:v>
                </c:pt>
                <c:pt idx="1">
                  <c:v>37.548699999999997</c:v>
                </c:pt>
                <c:pt idx="2">
                  <c:v>141.16399999999999</c:v>
                </c:pt>
                <c:pt idx="3">
                  <c:v>1128.4000000000001</c:v>
                </c:pt>
                <c:pt idx="4">
                  <c:v>3034.09</c:v>
                </c:pt>
              </c:numCache>
            </c:numRef>
          </c:yVal>
          <c:smooth val="0"/>
        </c:ser>
        <c:dLbls>
          <c:showLegendKey val="0"/>
          <c:showVal val="0"/>
          <c:showCatName val="0"/>
          <c:showSerName val="0"/>
          <c:showPercent val="0"/>
          <c:showBubbleSize val="0"/>
        </c:dLbls>
        <c:axId val="106613760"/>
        <c:axId val="106624128"/>
      </c:scatterChart>
      <c:valAx>
        <c:axId val="106613760"/>
        <c:scaling>
          <c:orientation val="minMax"/>
          <c:max val="600000"/>
        </c:scaling>
        <c:delete val="0"/>
        <c:axPos val="b"/>
        <c:majorGridlines/>
        <c:title>
          <c:tx>
            <c:rich>
              <a:bodyPr/>
              <a:lstStyle/>
              <a:p>
                <a:pPr>
                  <a:defRPr/>
                </a:pPr>
                <a:r>
                  <a:rPr lang="pl-PL"/>
                  <a:t>Liczba punktów</a:t>
                </a:r>
              </a:p>
            </c:rich>
          </c:tx>
          <c:overlay val="0"/>
        </c:title>
        <c:numFmt formatCode="General" sourceLinked="1"/>
        <c:majorTickMark val="none"/>
        <c:minorTickMark val="none"/>
        <c:tickLblPos val="nextTo"/>
        <c:crossAx val="106624128"/>
        <c:crosses val="autoZero"/>
        <c:crossBetween val="midCat"/>
        <c:majorUnit val="150000"/>
      </c:valAx>
      <c:valAx>
        <c:axId val="106624128"/>
        <c:scaling>
          <c:orientation val="minMax"/>
          <c:max val="3500"/>
        </c:scaling>
        <c:delete val="0"/>
        <c:axPos val="l"/>
        <c:majorGridlines/>
        <c:title>
          <c:tx>
            <c:rich>
              <a:bodyPr/>
              <a:lstStyle/>
              <a:p>
                <a:pPr>
                  <a:defRPr/>
                </a:pPr>
                <a:r>
                  <a:rPr lang="pl-PL"/>
                  <a:t>Czas wykonania [s]</a:t>
                </a:r>
              </a:p>
            </c:rich>
          </c:tx>
          <c:overlay val="0"/>
        </c:title>
        <c:numFmt formatCode="0.000" sourceLinked="1"/>
        <c:majorTickMark val="none"/>
        <c:minorTickMark val="none"/>
        <c:tickLblPos val="nextTo"/>
        <c:crossAx val="106613760"/>
        <c:crosses val="autoZero"/>
        <c:crossBetween val="midCat"/>
        <c:majorUnit val="700"/>
      </c:valAx>
    </c:plotArea>
    <c:plotVisOnly val="1"/>
    <c:dispBlanksAs val="gap"/>
    <c:showDLblsOverMax val="0"/>
  </c:chart>
  <c:spPr>
    <a:noFill/>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karypis_sport</a:t>
            </a:r>
          </a:p>
        </c:rich>
      </c:tx>
      <c:overlay val="0"/>
    </c:title>
    <c:autoTitleDeleted val="0"/>
    <c:plotArea>
      <c:layout>
        <c:manualLayout>
          <c:layoutTarget val="inner"/>
          <c:xMode val="edge"/>
          <c:yMode val="edge"/>
          <c:x val="0.27301581081875353"/>
          <c:y val="0.21635633398517368"/>
          <c:w val="0.63762465468936735"/>
          <c:h val="0.54579886879385242"/>
        </c:manualLayout>
      </c:layout>
      <c:scatterChart>
        <c:scatterStyle val="lineMarker"/>
        <c:varyColors val="0"/>
        <c:ser>
          <c:idx val="0"/>
          <c:order val="0"/>
          <c:tx>
            <c:v>VP-Tree-Index - mediana</c:v>
          </c:tx>
          <c:xVal>
            <c:numRef>
              <c:f>vp_impl_tabele!$B$4:$B$8</c:f>
              <c:numCache>
                <c:formatCode>General</c:formatCode>
                <c:ptCount val="5"/>
                <c:pt idx="0">
                  <c:v>1000</c:v>
                </c:pt>
                <c:pt idx="1">
                  <c:v>2000</c:v>
                </c:pt>
                <c:pt idx="2">
                  <c:v>4000</c:v>
                </c:pt>
                <c:pt idx="3">
                  <c:v>6000</c:v>
                </c:pt>
                <c:pt idx="4">
                  <c:v>8000</c:v>
                </c:pt>
              </c:numCache>
            </c:numRef>
          </c:xVal>
          <c:yVal>
            <c:numRef>
              <c:f>vp_impl_tabele!$C$4:$C$8</c:f>
              <c:numCache>
                <c:formatCode>#,##0.000_ ;\-#,##0.000\ </c:formatCode>
                <c:ptCount val="5"/>
                <c:pt idx="0">
                  <c:v>0.61399999999999999</c:v>
                </c:pt>
                <c:pt idx="1">
                  <c:v>1.561666</c:v>
                </c:pt>
                <c:pt idx="2">
                  <c:v>4.976</c:v>
                </c:pt>
                <c:pt idx="3">
                  <c:v>10.276</c:v>
                </c:pt>
                <c:pt idx="4">
                  <c:v>15.9437</c:v>
                </c:pt>
              </c:numCache>
            </c:numRef>
          </c:yVal>
          <c:smooth val="0"/>
        </c:ser>
        <c:ser>
          <c:idx val="1"/>
          <c:order val="1"/>
          <c:tx>
            <c:v>VP-Tree-Index - ograniczenia</c:v>
          </c:tx>
          <c:xVal>
            <c:numRef>
              <c:f>vp_impl_tabele!$B$4:$B$8</c:f>
              <c:numCache>
                <c:formatCode>General</c:formatCode>
                <c:ptCount val="5"/>
                <c:pt idx="0">
                  <c:v>1000</c:v>
                </c:pt>
                <c:pt idx="1">
                  <c:v>2000</c:v>
                </c:pt>
                <c:pt idx="2">
                  <c:v>4000</c:v>
                </c:pt>
                <c:pt idx="3">
                  <c:v>6000</c:v>
                </c:pt>
                <c:pt idx="4">
                  <c:v>8000</c:v>
                </c:pt>
              </c:numCache>
            </c:numRef>
          </c:xVal>
          <c:yVal>
            <c:numRef>
              <c:f>vp_impl_tabele!$F$4:$F$8</c:f>
              <c:numCache>
                <c:formatCode>#,##0.000_ ;\-#,##0.000\ </c:formatCode>
                <c:ptCount val="5"/>
                <c:pt idx="0">
                  <c:v>0.29599999999999999</c:v>
                </c:pt>
                <c:pt idx="1">
                  <c:v>0.98799999999999999</c:v>
                </c:pt>
                <c:pt idx="2">
                  <c:v>3.8789999999999996</c:v>
                </c:pt>
                <c:pt idx="3">
                  <c:v>8.6839999999999993</c:v>
                </c:pt>
                <c:pt idx="4">
                  <c:v>15.542633</c:v>
                </c:pt>
              </c:numCache>
            </c:numRef>
          </c:yVal>
          <c:smooth val="0"/>
        </c:ser>
        <c:dLbls>
          <c:showLegendKey val="0"/>
          <c:showVal val="0"/>
          <c:showCatName val="0"/>
          <c:showSerName val="0"/>
          <c:showPercent val="0"/>
          <c:showBubbleSize val="0"/>
        </c:dLbls>
        <c:axId val="88052864"/>
        <c:axId val="88054784"/>
      </c:scatterChart>
      <c:valAx>
        <c:axId val="88052864"/>
        <c:scaling>
          <c:orientation val="minMax"/>
          <c:max val="10000"/>
        </c:scaling>
        <c:delete val="0"/>
        <c:axPos val="b"/>
        <c:majorGridlines/>
        <c:title>
          <c:tx>
            <c:rich>
              <a:bodyPr/>
              <a:lstStyle/>
              <a:p>
                <a:pPr>
                  <a:defRPr/>
                </a:pPr>
                <a:r>
                  <a:rPr lang="pl-PL"/>
                  <a:t>Liczba punktów</a:t>
                </a:r>
              </a:p>
            </c:rich>
          </c:tx>
          <c:overlay val="0"/>
        </c:title>
        <c:numFmt formatCode="General" sourceLinked="1"/>
        <c:majorTickMark val="none"/>
        <c:minorTickMark val="none"/>
        <c:tickLblPos val="nextTo"/>
        <c:crossAx val="88054784"/>
        <c:crosses val="autoZero"/>
        <c:crossBetween val="midCat"/>
        <c:majorUnit val="2000"/>
      </c:valAx>
      <c:valAx>
        <c:axId val="88054784"/>
        <c:scaling>
          <c:orientation val="minMax"/>
          <c:max val="20"/>
        </c:scaling>
        <c:delete val="0"/>
        <c:axPos val="l"/>
        <c:majorGridlines/>
        <c:title>
          <c:tx>
            <c:rich>
              <a:bodyPr/>
              <a:lstStyle/>
              <a:p>
                <a:pPr>
                  <a:defRPr/>
                </a:pPr>
                <a:r>
                  <a:rPr lang="pl-PL"/>
                  <a:t>Czas wykonania [s]</a:t>
                </a:r>
              </a:p>
            </c:rich>
          </c:tx>
          <c:overlay val="0"/>
        </c:title>
        <c:numFmt formatCode="#,##0.000_ ;\-#,##0.000\ " sourceLinked="1"/>
        <c:majorTickMark val="none"/>
        <c:minorTickMark val="none"/>
        <c:tickLblPos val="nextTo"/>
        <c:crossAx val="88052864"/>
        <c:crosses val="autoZero"/>
        <c:crossBetween val="midCat"/>
        <c:majorUnit val="4"/>
      </c:valAx>
    </c:plotArea>
    <c:plotVisOnly val="1"/>
    <c:dispBlanksAs val="gap"/>
    <c:showDLblsOverMax val="0"/>
  </c:chart>
  <c:spPr>
    <a:ln>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cup98</a:t>
            </a:r>
          </a:p>
        </c:rich>
      </c:tx>
      <c:overlay val="0"/>
    </c:title>
    <c:autoTitleDeleted val="0"/>
    <c:plotArea>
      <c:layout>
        <c:manualLayout>
          <c:layoutTarget val="inner"/>
          <c:xMode val="edge"/>
          <c:yMode val="edge"/>
          <c:x val="0.2679861170242025"/>
          <c:y val="0.21635151630475488"/>
          <c:w val="0.63052627057787214"/>
          <c:h val="0.54580898264564359"/>
        </c:manualLayout>
      </c:layout>
      <c:scatterChart>
        <c:scatterStyle val="lineMarker"/>
        <c:varyColors val="0"/>
        <c:ser>
          <c:idx val="0"/>
          <c:order val="0"/>
          <c:tx>
            <c:v>VP-Tree-Index - mediana</c:v>
          </c:tx>
          <c:xVal>
            <c:numRef>
              <c:f>vp_impl_tabele!$B$19:$B$23</c:f>
              <c:numCache>
                <c:formatCode>General</c:formatCode>
                <c:ptCount val="5"/>
                <c:pt idx="0">
                  <c:v>10000</c:v>
                </c:pt>
                <c:pt idx="1">
                  <c:v>30000</c:v>
                </c:pt>
                <c:pt idx="2">
                  <c:v>50000</c:v>
                </c:pt>
                <c:pt idx="3">
                  <c:v>70000</c:v>
                </c:pt>
                <c:pt idx="4">
                  <c:v>90000</c:v>
                </c:pt>
              </c:numCache>
            </c:numRef>
          </c:xVal>
          <c:yVal>
            <c:numRef>
              <c:f>vp_impl_tabele!$C$19:$C$23</c:f>
              <c:numCache>
                <c:formatCode>#,##0.000_ ;\-#,##0.000\ </c:formatCode>
                <c:ptCount val="5"/>
                <c:pt idx="0">
                  <c:v>2.4773330000000002</c:v>
                </c:pt>
                <c:pt idx="1">
                  <c:v>8.0676699999999997</c:v>
                </c:pt>
                <c:pt idx="2">
                  <c:v>19.508029999999998</c:v>
                </c:pt>
                <c:pt idx="3">
                  <c:v>29.371000000000002</c:v>
                </c:pt>
                <c:pt idx="4">
                  <c:v>44.818330000000003</c:v>
                </c:pt>
              </c:numCache>
            </c:numRef>
          </c:yVal>
          <c:smooth val="0"/>
        </c:ser>
        <c:ser>
          <c:idx val="1"/>
          <c:order val="1"/>
          <c:tx>
            <c:v>VP-Tree-Index - ograniczenia</c:v>
          </c:tx>
          <c:xVal>
            <c:numRef>
              <c:f>vp_impl_tabele!$B$19:$B$23</c:f>
              <c:numCache>
                <c:formatCode>General</c:formatCode>
                <c:ptCount val="5"/>
                <c:pt idx="0">
                  <c:v>10000</c:v>
                </c:pt>
                <c:pt idx="1">
                  <c:v>30000</c:v>
                </c:pt>
                <c:pt idx="2">
                  <c:v>50000</c:v>
                </c:pt>
                <c:pt idx="3">
                  <c:v>70000</c:v>
                </c:pt>
                <c:pt idx="4">
                  <c:v>90000</c:v>
                </c:pt>
              </c:numCache>
            </c:numRef>
          </c:xVal>
          <c:yVal>
            <c:numRef>
              <c:f>vp_impl_tabele!$F$19:$F$23</c:f>
              <c:numCache>
                <c:formatCode>#,##0.000_ ;\-#,##0.000\ </c:formatCode>
                <c:ptCount val="5"/>
                <c:pt idx="0">
                  <c:v>0.72799999999999998</c:v>
                </c:pt>
                <c:pt idx="1">
                  <c:v>4.1783300000000008</c:v>
                </c:pt>
                <c:pt idx="2">
                  <c:v>10.215339999999999</c:v>
                </c:pt>
                <c:pt idx="3">
                  <c:v>20.499700000000001</c:v>
                </c:pt>
                <c:pt idx="4">
                  <c:v>40.305300000000003</c:v>
                </c:pt>
              </c:numCache>
            </c:numRef>
          </c:yVal>
          <c:smooth val="0"/>
        </c:ser>
        <c:dLbls>
          <c:showLegendKey val="0"/>
          <c:showVal val="0"/>
          <c:showCatName val="0"/>
          <c:showSerName val="0"/>
          <c:showPercent val="0"/>
          <c:showBubbleSize val="0"/>
        </c:dLbls>
        <c:axId val="88354816"/>
        <c:axId val="88356736"/>
      </c:scatterChart>
      <c:valAx>
        <c:axId val="88354816"/>
        <c:scaling>
          <c:orientation val="minMax"/>
          <c:max val="100000"/>
        </c:scaling>
        <c:delete val="0"/>
        <c:axPos val="b"/>
        <c:majorGridlines/>
        <c:title>
          <c:tx>
            <c:rich>
              <a:bodyPr/>
              <a:lstStyle/>
              <a:p>
                <a:pPr>
                  <a:defRPr/>
                </a:pPr>
                <a:r>
                  <a:rPr lang="pl-PL"/>
                  <a:t>Liczba punktów</a:t>
                </a:r>
              </a:p>
            </c:rich>
          </c:tx>
          <c:overlay val="0"/>
        </c:title>
        <c:numFmt formatCode="General" sourceLinked="1"/>
        <c:majorTickMark val="none"/>
        <c:minorTickMark val="none"/>
        <c:tickLblPos val="nextTo"/>
        <c:crossAx val="88356736"/>
        <c:crosses val="autoZero"/>
        <c:crossBetween val="midCat"/>
        <c:majorUnit val="25000"/>
      </c:valAx>
      <c:valAx>
        <c:axId val="88356736"/>
        <c:scaling>
          <c:orientation val="minMax"/>
          <c:max val="50"/>
        </c:scaling>
        <c:delete val="0"/>
        <c:axPos val="l"/>
        <c:majorGridlines/>
        <c:title>
          <c:tx>
            <c:rich>
              <a:bodyPr/>
              <a:lstStyle/>
              <a:p>
                <a:pPr>
                  <a:defRPr/>
                </a:pPr>
                <a:r>
                  <a:rPr lang="pl-PL"/>
                  <a:t>Czas wykonania [s]</a:t>
                </a:r>
              </a:p>
            </c:rich>
          </c:tx>
          <c:overlay val="0"/>
        </c:title>
        <c:numFmt formatCode="#,##0.000_ ;\-#,##0.000\ " sourceLinked="1"/>
        <c:majorTickMark val="none"/>
        <c:minorTickMark val="none"/>
        <c:tickLblPos val="nextTo"/>
        <c:crossAx val="88354816"/>
        <c:crosses val="autoZero"/>
        <c:crossBetween val="midCat"/>
        <c:majorUnit val="10"/>
      </c:valAx>
    </c:plotArea>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covtype</a:t>
            </a:r>
          </a:p>
        </c:rich>
      </c:tx>
      <c:overlay val="0"/>
    </c:title>
    <c:autoTitleDeleted val="0"/>
    <c:plotArea>
      <c:layout>
        <c:manualLayout>
          <c:layoutTarget val="inner"/>
          <c:xMode val="edge"/>
          <c:yMode val="edge"/>
          <c:x val="0.29190267750639931"/>
          <c:y val="0.21635633398517368"/>
          <c:w val="0.60660971009567533"/>
          <c:h val="0.54579886879385242"/>
        </c:manualLayout>
      </c:layout>
      <c:scatterChart>
        <c:scatterStyle val="lineMarker"/>
        <c:varyColors val="0"/>
        <c:ser>
          <c:idx val="0"/>
          <c:order val="0"/>
          <c:tx>
            <c:v>VP-Tree-Index - mediana</c:v>
          </c:tx>
          <c:xVal>
            <c:numRef>
              <c:f>vp_impl_tabele!$B$14:$B$18</c:f>
              <c:numCache>
                <c:formatCode>General</c:formatCode>
                <c:ptCount val="5"/>
                <c:pt idx="0">
                  <c:v>10000</c:v>
                </c:pt>
                <c:pt idx="1">
                  <c:v>50000</c:v>
                </c:pt>
                <c:pt idx="2">
                  <c:v>100000</c:v>
                </c:pt>
                <c:pt idx="3">
                  <c:v>300000</c:v>
                </c:pt>
                <c:pt idx="4">
                  <c:v>500000</c:v>
                </c:pt>
              </c:numCache>
            </c:numRef>
          </c:xVal>
          <c:yVal>
            <c:numRef>
              <c:f>vp_impl_tabele!$C$14:$C$18</c:f>
              <c:numCache>
                <c:formatCode>#,##0.000_ ;\-#,##0.000\ </c:formatCode>
                <c:ptCount val="5"/>
                <c:pt idx="0">
                  <c:v>1.8576630000000001</c:v>
                </c:pt>
                <c:pt idx="1">
                  <c:v>9.0366700000000009</c:v>
                </c:pt>
                <c:pt idx="2">
                  <c:v>27.844699999999996</c:v>
                </c:pt>
                <c:pt idx="3">
                  <c:v>126.43700000000001</c:v>
                </c:pt>
                <c:pt idx="4">
                  <c:v>346.21600000000001</c:v>
                </c:pt>
              </c:numCache>
            </c:numRef>
          </c:yVal>
          <c:smooth val="0"/>
        </c:ser>
        <c:ser>
          <c:idx val="1"/>
          <c:order val="1"/>
          <c:tx>
            <c:v>VP-Tree-Index - ograniczenia</c:v>
          </c:tx>
          <c:xVal>
            <c:numRef>
              <c:f>vp_impl_tabele!$B$14:$B$18</c:f>
              <c:numCache>
                <c:formatCode>General</c:formatCode>
                <c:ptCount val="5"/>
                <c:pt idx="0">
                  <c:v>10000</c:v>
                </c:pt>
                <c:pt idx="1">
                  <c:v>50000</c:v>
                </c:pt>
                <c:pt idx="2">
                  <c:v>100000</c:v>
                </c:pt>
                <c:pt idx="3">
                  <c:v>300000</c:v>
                </c:pt>
                <c:pt idx="4">
                  <c:v>500000</c:v>
                </c:pt>
              </c:numCache>
            </c:numRef>
          </c:xVal>
          <c:yVal>
            <c:numRef>
              <c:f>vp_impl_tabele!$F$14:$F$18</c:f>
              <c:numCache>
                <c:formatCode>#,##0.000_ ;\-#,##0.000\ </c:formatCode>
                <c:ptCount val="5"/>
                <c:pt idx="0">
                  <c:v>0.85899999999999999</c:v>
                </c:pt>
                <c:pt idx="1">
                  <c:v>5.0103400000000002</c:v>
                </c:pt>
                <c:pt idx="2">
                  <c:v>14.204330000000001</c:v>
                </c:pt>
                <c:pt idx="3">
                  <c:v>106.52529999999999</c:v>
                </c:pt>
                <c:pt idx="4">
                  <c:v>249.37529999999998</c:v>
                </c:pt>
              </c:numCache>
            </c:numRef>
          </c:yVal>
          <c:smooth val="0"/>
        </c:ser>
        <c:dLbls>
          <c:showLegendKey val="0"/>
          <c:showVal val="0"/>
          <c:showCatName val="0"/>
          <c:showSerName val="0"/>
          <c:showPercent val="0"/>
          <c:showBubbleSize val="0"/>
        </c:dLbls>
        <c:axId val="88390272"/>
        <c:axId val="88404736"/>
      </c:scatterChart>
      <c:valAx>
        <c:axId val="88390272"/>
        <c:scaling>
          <c:orientation val="minMax"/>
          <c:max val="600000"/>
        </c:scaling>
        <c:delete val="0"/>
        <c:axPos val="b"/>
        <c:majorGridlines/>
        <c:title>
          <c:tx>
            <c:rich>
              <a:bodyPr/>
              <a:lstStyle/>
              <a:p>
                <a:pPr>
                  <a:defRPr/>
                </a:pPr>
                <a:r>
                  <a:rPr lang="pl-PL"/>
                  <a:t>Liczba punktów</a:t>
                </a:r>
              </a:p>
            </c:rich>
          </c:tx>
          <c:overlay val="0"/>
        </c:title>
        <c:numFmt formatCode="General" sourceLinked="1"/>
        <c:majorTickMark val="none"/>
        <c:minorTickMark val="none"/>
        <c:tickLblPos val="nextTo"/>
        <c:crossAx val="88404736"/>
        <c:crosses val="autoZero"/>
        <c:crossBetween val="midCat"/>
        <c:majorUnit val="150000"/>
      </c:valAx>
      <c:valAx>
        <c:axId val="88404736"/>
        <c:scaling>
          <c:orientation val="minMax"/>
          <c:max val="400"/>
        </c:scaling>
        <c:delete val="0"/>
        <c:axPos val="l"/>
        <c:majorGridlines/>
        <c:title>
          <c:tx>
            <c:rich>
              <a:bodyPr/>
              <a:lstStyle/>
              <a:p>
                <a:pPr>
                  <a:defRPr/>
                </a:pPr>
                <a:r>
                  <a:rPr lang="pl-PL"/>
                  <a:t>Czas wykonania [s]</a:t>
                </a:r>
              </a:p>
            </c:rich>
          </c:tx>
          <c:overlay val="0"/>
        </c:title>
        <c:numFmt formatCode="#,##0.000_ ;\-#,##0.000\ " sourceLinked="1"/>
        <c:majorTickMark val="none"/>
        <c:minorTickMark val="none"/>
        <c:tickLblPos val="nextTo"/>
        <c:crossAx val="88390272"/>
        <c:crosses val="autoZero"/>
        <c:crossBetween val="midCat"/>
        <c:majorUnit val="100"/>
      </c:valAx>
    </c:plotArea>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dLbls>
          <c:showLegendKey val="0"/>
          <c:showVal val="1"/>
          <c:showCatName val="0"/>
          <c:showSerName val="0"/>
          <c:showPercent val="0"/>
          <c:showBubbleSize val="0"/>
        </c:dLbls>
        <c:axId val="89314048"/>
        <c:axId val="89315584"/>
      </c:scatterChart>
      <c:valAx>
        <c:axId val="89314048"/>
        <c:scaling>
          <c:orientation val="minMax"/>
        </c:scaling>
        <c:delete val="0"/>
        <c:axPos val="b"/>
        <c:majorTickMark val="none"/>
        <c:minorTickMark val="none"/>
        <c:tickLblPos val="nextTo"/>
        <c:crossAx val="89315584"/>
        <c:crosses val="autoZero"/>
        <c:crossBetween val="midCat"/>
      </c:valAx>
      <c:valAx>
        <c:axId val="89315584"/>
        <c:scaling>
          <c:orientation val="minMax"/>
        </c:scaling>
        <c:delete val="0"/>
        <c:axPos val="l"/>
        <c:majorTickMark val="none"/>
        <c:minorTickMark val="none"/>
        <c:tickLblPos val="nextTo"/>
        <c:crossAx val="89314048"/>
        <c:crosses val="autoZero"/>
        <c:crossBetween val="midCat"/>
      </c:valAx>
    </c:plotArea>
    <c:legend>
      <c:legendPos val="b"/>
      <c:overlay val="0"/>
    </c:legend>
    <c:plotVisOnly val="1"/>
    <c:dispBlanksAs val="gap"/>
    <c:showDLblsOverMax val="0"/>
  </c:chart>
  <c:spPr>
    <a:noFill/>
  </c:sp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karypis_review</a:t>
            </a:r>
          </a:p>
        </c:rich>
      </c:tx>
      <c:overlay val="0"/>
    </c:title>
    <c:autoTitleDeleted val="0"/>
    <c:plotArea>
      <c:layout>
        <c:manualLayout>
          <c:layoutTarget val="inner"/>
          <c:xMode val="edge"/>
          <c:yMode val="edge"/>
          <c:x val="0.24535733429867582"/>
          <c:y val="0.21950674496946165"/>
          <c:w val="0.67742857777856469"/>
          <c:h val="0.53918514870315271"/>
        </c:manualLayout>
      </c:layout>
      <c:scatterChart>
        <c:scatterStyle val="lineMarker"/>
        <c:varyColors val="0"/>
        <c:ser>
          <c:idx val="0"/>
          <c:order val="0"/>
          <c:tx>
            <c:v>k-Neighborhood-Index</c:v>
          </c:tx>
          <c:xVal>
            <c:numRef>
              <c:f>k_neighborhood_comp_tabele!$B$9:$B$13</c:f>
              <c:numCache>
                <c:formatCode>General</c:formatCode>
                <c:ptCount val="5"/>
                <c:pt idx="0">
                  <c:v>500</c:v>
                </c:pt>
                <c:pt idx="1">
                  <c:v>1000</c:v>
                </c:pt>
                <c:pt idx="2">
                  <c:v>2000</c:v>
                </c:pt>
                <c:pt idx="3">
                  <c:v>3000</c:v>
                </c:pt>
                <c:pt idx="4">
                  <c:v>4000</c:v>
                </c:pt>
              </c:numCache>
            </c:numRef>
          </c:xVal>
          <c:yVal>
            <c:numRef>
              <c:f>k_neighborhood_comp_tabele!$C$9:$C$13</c:f>
              <c:numCache>
                <c:formatCode>0.000</c:formatCode>
                <c:ptCount val="5"/>
                <c:pt idx="0">
                  <c:v>9.2999999999999999E-2</c:v>
                </c:pt>
                <c:pt idx="1">
                  <c:v>0.38466699999999998</c:v>
                </c:pt>
                <c:pt idx="2">
                  <c:v>2.6313299999999997</c:v>
                </c:pt>
                <c:pt idx="3">
                  <c:v>9.1833299999999998</c:v>
                </c:pt>
                <c:pt idx="4">
                  <c:v>9.803329999999999</c:v>
                </c:pt>
              </c:numCache>
            </c:numRef>
          </c:yVal>
          <c:smooth val="0"/>
        </c:ser>
        <c:ser>
          <c:idx val="1"/>
          <c:order val="1"/>
          <c:tx>
            <c:v>TI-k-Neighborhood-Index</c:v>
          </c:tx>
          <c:xVal>
            <c:numRef>
              <c:f>k_neighborhood_comp_tabele!$B$9:$B$13</c:f>
              <c:numCache>
                <c:formatCode>General</c:formatCode>
                <c:ptCount val="5"/>
                <c:pt idx="0">
                  <c:v>500</c:v>
                </c:pt>
                <c:pt idx="1">
                  <c:v>1000</c:v>
                </c:pt>
                <c:pt idx="2">
                  <c:v>2000</c:v>
                </c:pt>
                <c:pt idx="3">
                  <c:v>3000</c:v>
                </c:pt>
                <c:pt idx="4">
                  <c:v>4000</c:v>
                </c:pt>
              </c:numCache>
            </c:numRef>
          </c:xVal>
          <c:yVal>
            <c:numRef>
              <c:f>k_neighborhood_comp_tabele!$H$9:$H$13</c:f>
              <c:numCache>
                <c:formatCode>0.000</c:formatCode>
                <c:ptCount val="5"/>
                <c:pt idx="0">
                  <c:v>6.2333300000000001E-2</c:v>
                </c:pt>
                <c:pt idx="1">
                  <c:v>0.24066699999999999</c:v>
                </c:pt>
                <c:pt idx="2">
                  <c:v>1.0840000029999999</c:v>
                </c:pt>
                <c:pt idx="3">
                  <c:v>2.3559999999999999</c:v>
                </c:pt>
                <c:pt idx="4">
                  <c:v>4.2089966700000003</c:v>
                </c:pt>
              </c:numCache>
            </c:numRef>
          </c:yVal>
          <c:smooth val="0"/>
        </c:ser>
        <c:ser>
          <c:idx val="2"/>
          <c:order val="2"/>
          <c:tx>
            <c:v>TI-k-Neighborhood-Index-Ref</c:v>
          </c:tx>
          <c:xVal>
            <c:numRef>
              <c:f>k_neighborhood_comp_tabele!$B$32:$B$36</c:f>
              <c:numCache>
                <c:formatCode>General</c:formatCode>
                <c:ptCount val="5"/>
                <c:pt idx="0">
                  <c:v>500</c:v>
                </c:pt>
                <c:pt idx="1">
                  <c:v>1000</c:v>
                </c:pt>
                <c:pt idx="2">
                  <c:v>2000</c:v>
                </c:pt>
                <c:pt idx="3">
                  <c:v>3000</c:v>
                </c:pt>
                <c:pt idx="4">
                  <c:v>4000</c:v>
                </c:pt>
              </c:numCache>
            </c:numRef>
          </c:xVal>
          <c:yVal>
            <c:numRef>
              <c:f>k_neighborhood_comp_tabele!$I$32:$I$36</c:f>
              <c:numCache>
                <c:formatCode>0.000</c:formatCode>
                <c:ptCount val="5"/>
                <c:pt idx="0">
                  <c:v>6.2E-2</c:v>
                </c:pt>
                <c:pt idx="1">
                  <c:v>0.23933299999999999</c:v>
                </c:pt>
                <c:pt idx="2">
                  <c:v>1.07633</c:v>
                </c:pt>
                <c:pt idx="3">
                  <c:v>2.3656700000000002</c:v>
                </c:pt>
                <c:pt idx="4">
                  <c:v>4.2119999999999997</c:v>
                </c:pt>
              </c:numCache>
            </c:numRef>
          </c:yVal>
          <c:smooth val="0"/>
        </c:ser>
        <c:ser>
          <c:idx val="3"/>
          <c:order val="3"/>
          <c:tx>
            <c:v>k-Neighborhood-Index-Projection</c:v>
          </c:tx>
          <c:xVal>
            <c:numRef>
              <c:f>k_neighborhood_comp_tabele!$B$32:$B$36</c:f>
              <c:numCache>
                <c:formatCode>General</c:formatCode>
                <c:ptCount val="5"/>
                <c:pt idx="0">
                  <c:v>500</c:v>
                </c:pt>
                <c:pt idx="1">
                  <c:v>1000</c:v>
                </c:pt>
                <c:pt idx="2">
                  <c:v>2000</c:v>
                </c:pt>
                <c:pt idx="3">
                  <c:v>3000</c:v>
                </c:pt>
                <c:pt idx="4">
                  <c:v>4000</c:v>
                </c:pt>
              </c:numCache>
            </c:numRef>
          </c:xVal>
          <c:yVal>
            <c:numRef>
              <c:f>k_neighborhood_comp_tabele!$C$32:$C$36</c:f>
              <c:numCache>
                <c:formatCode>0.000</c:formatCode>
                <c:ptCount val="5"/>
                <c:pt idx="0">
                  <c:v>7.2999999999999995E-2</c:v>
                </c:pt>
                <c:pt idx="1">
                  <c:v>0.28766666699999999</c:v>
                </c:pt>
                <c:pt idx="2">
                  <c:v>1.2583299999999999</c:v>
                </c:pt>
                <c:pt idx="3">
                  <c:v>2.8129999999999997</c:v>
                </c:pt>
                <c:pt idx="4">
                  <c:v>5.0876666699999999</c:v>
                </c:pt>
              </c:numCache>
            </c:numRef>
          </c:yVal>
          <c:smooth val="0"/>
        </c:ser>
        <c:dLbls>
          <c:showLegendKey val="0"/>
          <c:showVal val="0"/>
          <c:showCatName val="0"/>
          <c:showSerName val="0"/>
          <c:showPercent val="0"/>
          <c:showBubbleSize val="0"/>
        </c:dLbls>
        <c:axId val="90747264"/>
        <c:axId val="90749184"/>
      </c:scatterChart>
      <c:valAx>
        <c:axId val="90747264"/>
        <c:scaling>
          <c:orientation val="minMax"/>
          <c:max val="5000"/>
        </c:scaling>
        <c:delete val="0"/>
        <c:axPos val="b"/>
        <c:majorGridlines/>
        <c:title>
          <c:tx>
            <c:rich>
              <a:bodyPr/>
              <a:lstStyle/>
              <a:p>
                <a:pPr>
                  <a:defRPr/>
                </a:pPr>
                <a:r>
                  <a:rPr lang="pl-PL"/>
                  <a:t>Liczba punktów</a:t>
                </a:r>
              </a:p>
            </c:rich>
          </c:tx>
          <c:overlay val="0"/>
        </c:title>
        <c:numFmt formatCode="General" sourceLinked="1"/>
        <c:majorTickMark val="none"/>
        <c:minorTickMark val="none"/>
        <c:tickLblPos val="nextTo"/>
        <c:crossAx val="90749184"/>
        <c:crosses val="autoZero"/>
        <c:crossBetween val="midCat"/>
        <c:majorUnit val="1000"/>
      </c:valAx>
      <c:valAx>
        <c:axId val="90749184"/>
        <c:scaling>
          <c:orientation val="minMax"/>
          <c:max val="12"/>
        </c:scaling>
        <c:delete val="0"/>
        <c:axPos val="l"/>
        <c:majorGridlines/>
        <c:title>
          <c:tx>
            <c:rich>
              <a:bodyPr/>
              <a:lstStyle/>
              <a:p>
                <a:pPr>
                  <a:defRPr/>
                </a:pPr>
                <a:r>
                  <a:rPr lang="pl-PL"/>
                  <a:t>Czas wykonania [s]</a:t>
                </a:r>
              </a:p>
            </c:rich>
          </c:tx>
          <c:overlay val="0"/>
        </c:title>
        <c:numFmt formatCode="0.000" sourceLinked="1"/>
        <c:majorTickMark val="none"/>
        <c:minorTickMark val="none"/>
        <c:tickLblPos val="nextTo"/>
        <c:crossAx val="90747264"/>
        <c:crosses val="autoZero"/>
        <c:crossBetween val="midCat"/>
        <c:majorUnit val="2.4"/>
      </c:valAx>
    </c:plotArea>
    <c:plotVisOnly val="1"/>
    <c:dispBlanksAs val="gap"/>
    <c:showDLblsOverMax val="0"/>
  </c:chart>
  <c:spPr>
    <a:ln>
      <a:no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karypis_sport</a:t>
            </a:r>
          </a:p>
        </c:rich>
      </c:tx>
      <c:overlay val="0"/>
    </c:title>
    <c:autoTitleDeleted val="0"/>
    <c:plotArea>
      <c:layout>
        <c:manualLayout>
          <c:layoutTarget val="inner"/>
          <c:xMode val="edge"/>
          <c:yMode val="edge"/>
          <c:x val="0.28973735580787896"/>
          <c:y val="0.21950674496946165"/>
          <c:w val="0.62091946939258302"/>
          <c:h val="0.64378896364358562"/>
        </c:manualLayout>
      </c:layout>
      <c:scatterChart>
        <c:scatterStyle val="lineMarker"/>
        <c:varyColors val="0"/>
        <c:ser>
          <c:idx val="0"/>
          <c:order val="0"/>
          <c:tx>
            <c:v>k-Neighborhood-Index</c:v>
          </c:tx>
          <c:xVal>
            <c:numRef>
              <c:f>k_neighborhood_comp_tabele!$B$4:$B$8</c:f>
              <c:numCache>
                <c:formatCode>General</c:formatCode>
                <c:ptCount val="5"/>
                <c:pt idx="0">
                  <c:v>1000</c:v>
                </c:pt>
                <c:pt idx="1">
                  <c:v>2000</c:v>
                </c:pt>
                <c:pt idx="2">
                  <c:v>4000</c:v>
                </c:pt>
                <c:pt idx="3">
                  <c:v>6000</c:v>
                </c:pt>
                <c:pt idx="4">
                  <c:v>8000</c:v>
                </c:pt>
              </c:numCache>
            </c:numRef>
          </c:xVal>
          <c:yVal>
            <c:numRef>
              <c:f>k_neighborhood_comp_tabele!$C$4:$C$8</c:f>
              <c:numCache>
                <c:formatCode>0.000</c:formatCode>
                <c:ptCount val="5"/>
                <c:pt idx="0">
                  <c:v>0.32166699999999998</c:v>
                </c:pt>
                <c:pt idx="1">
                  <c:v>1.3973366700000001</c:v>
                </c:pt>
                <c:pt idx="2">
                  <c:v>6.0140033300000004</c:v>
                </c:pt>
                <c:pt idx="3">
                  <c:v>15.177633370000001</c:v>
                </c:pt>
                <c:pt idx="4">
                  <c:v>30.515699962999999</c:v>
                </c:pt>
              </c:numCache>
            </c:numRef>
          </c:yVal>
          <c:smooth val="0"/>
        </c:ser>
        <c:ser>
          <c:idx val="1"/>
          <c:order val="1"/>
          <c:tx>
            <c:v>TI-k-Neighborhood-Index</c:v>
          </c:tx>
          <c:xVal>
            <c:numRef>
              <c:f>k_neighborhood_comp_tabele!$B$4:$B$8</c:f>
              <c:numCache>
                <c:formatCode>General</c:formatCode>
                <c:ptCount val="5"/>
                <c:pt idx="0">
                  <c:v>1000</c:v>
                </c:pt>
                <c:pt idx="1">
                  <c:v>2000</c:v>
                </c:pt>
                <c:pt idx="2">
                  <c:v>4000</c:v>
                </c:pt>
                <c:pt idx="3">
                  <c:v>6000</c:v>
                </c:pt>
                <c:pt idx="4">
                  <c:v>8000</c:v>
                </c:pt>
              </c:numCache>
            </c:numRef>
          </c:xVal>
          <c:yVal>
            <c:numRef>
              <c:f>k_neighborhood_comp_tabele!$H$4:$H$8</c:f>
              <c:numCache>
                <c:formatCode>0.000</c:formatCode>
                <c:ptCount val="5"/>
                <c:pt idx="0">
                  <c:v>0.17066667000000002</c:v>
                </c:pt>
                <c:pt idx="1">
                  <c:v>0.63633300300000006</c:v>
                </c:pt>
                <c:pt idx="2">
                  <c:v>2.6839999999999997</c:v>
                </c:pt>
                <c:pt idx="3">
                  <c:v>6.4696700329999999</c:v>
                </c:pt>
                <c:pt idx="4">
                  <c:v>11.770300000000001</c:v>
                </c:pt>
              </c:numCache>
            </c:numRef>
          </c:yVal>
          <c:smooth val="0"/>
        </c:ser>
        <c:ser>
          <c:idx val="2"/>
          <c:order val="2"/>
          <c:tx>
            <c:v>TI-k-Neighborhood-Index-Ref</c:v>
          </c:tx>
          <c:xVal>
            <c:numRef>
              <c:f>k_neighborhood_comp_tabele!$B$27:$B$31</c:f>
              <c:numCache>
                <c:formatCode>General</c:formatCode>
                <c:ptCount val="5"/>
                <c:pt idx="0">
                  <c:v>1000</c:v>
                </c:pt>
                <c:pt idx="1">
                  <c:v>2000</c:v>
                </c:pt>
                <c:pt idx="2">
                  <c:v>4000</c:v>
                </c:pt>
                <c:pt idx="3">
                  <c:v>6000</c:v>
                </c:pt>
                <c:pt idx="4">
                  <c:v>8000</c:v>
                </c:pt>
              </c:numCache>
            </c:numRef>
          </c:xVal>
          <c:yVal>
            <c:numRef>
              <c:f>k_neighborhood_comp_tabele!$H$27:$H$31</c:f>
              <c:numCache>
                <c:formatCode>0.000</c:formatCode>
                <c:ptCount val="5"/>
                <c:pt idx="0">
                  <c:v>0.17633333000000001</c:v>
                </c:pt>
                <c:pt idx="1">
                  <c:v>0.63433333000000003</c:v>
                </c:pt>
                <c:pt idx="2">
                  <c:v>2.6943299999999999</c:v>
                </c:pt>
                <c:pt idx="3">
                  <c:v>6.4269999999999996</c:v>
                </c:pt>
                <c:pt idx="4">
                  <c:v>11.783000000000001</c:v>
                </c:pt>
              </c:numCache>
            </c:numRef>
          </c:yVal>
          <c:smooth val="0"/>
        </c:ser>
        <c:ser>
          <c:idx val="3"/>
          <c:order val="3"/>
          <c:tx>
            <c:v>k-Neighborhood-Index-Projection</c:v>
          </c:tx>
          <c:xVal>
            <c:numRef>
              <c:f>k_neighborhood_comp_tabele!$B$27:$B$31</c:f>
              <c:numCache>
                <c:formatCode>General</c:formatCode>
                <c:ptCount val="5"/>
                <c:pt idx="0">
                  <c:v>1000</c:v>
                </c:pt>
                <c:pt idx="1">
                  <c:v>2000</c:v>
                </c:pt>
                <c:pt idx="2">
                  <c:v>4000</c:v>
                </c:pt>
                <c:pt idx="3">
                  <c:v>6000</c:v>
                </c:pt>
                <c:pt idx="4">
                  <c:v>8000</c:v>
                </c:pt>
              </c:numCache>
            </c:numRef>
          </c:xVal>
          <c:yVal>
            <c:numRef>
              <c:f>k_neighborhood_comp_tabele!$C$27:$C$31</c:f>
              <c:numCache>
                <c:formatCode>0.000</c:formatCode>
                <c:ptCount val="5"/>
                <c:pt idx="0">
                  <c:v>0.214</c:v>
                </c:pt>
                <c:pt idx="1">
                  <c:v>0.80900000000000005</c:v>
                </c:pt>
                <c:pt idx="2">
                  <c:v>3.4359999999999999</c:v>
                </c:pt>
                <c:pt idx="3">
                  <c:v>7.8296633300000007</c:v>
                </c:pt>
                <c:pt idx="4">
                  <c:v>14.076666662999999</c:v>
                </c:pt>
              </c:numCache>
            </c:numRef>
          </c:yVal>
          <c:smooth val="0"/>
        </c:ser>
        <c:dLbls>
          <c:showLegendKey val="0"/>
          <c:showVal val="0"/>
          <c:showCatName val="0"/>
          <c:showSerName val="0"/>
          <c:showPercent val="0"/>
          <c:showBubbleSize val="0"/>
        </c:dLbls>
        <c:axId val="90841856"/>
        <c:axId val="90843776"/>
      </c:scatterChart>
      <c:valAx>
        <c:axId val="90841856"/>
        <c:scaling>
          <c:orientation val="minMax"/>
          <c:max val="10000"/>
        </c:scaling>
        <c:delete val="0"/>
        <c:axPos val="b"/>
        <c:majorGridlines/>
        <c:title>
          <c:tx>
            <c:rich>
              <a:bodyPr/>
              <a:lstStyle/>
              <a:p>
                <a:pPr>
                  <a:defRPr/>
                </a:pPr>
                <a:r>
                  <a:rPr lang="pl-PL"/>
                  <a:t>Liczba punktów</a:t>
                </a:r>
              </a:p>
            </c:rich>
          </c:tx>
          <c:overlay val="0"/>
        </c:title>
        <c:numFmt formatCode="General" sourceLinked="1"/>
        <c:majorTickMark val="none"/>
        <c:minorTickMark val="none"/>
        <c:tickLblPos val="nextTo"/>
        <c:crossAx val="90843776"/>
        <c:crosses val="autoZero"/>
        <c:crossBetween val="midCat"/>
        <c:majorUnit val="2000"/>
      </c:valAx>
      <c:valAx>
        <c:axId val="90843776"/>
        <c:scaling>
          <c:logBase val="10"/>
          <c:orientation val="minMax"/>
        </c:scaling>
        <c:delete val="0"/>
        <c:axPos val="l"/>
        <c:majorGridlines/>
        <c:title>
          <c:tx>
            <c:rich>
              <a:bodyPr/>
              <a:lstStyle/>
              <a:p>
                <a:pPr>
                  <a:defRPr/>
                </a:pPr>
                <a:r>
                  <a:rPr lang="pl-PL"/>
                  <a:t>Czas wykonania [s]</a:t>
                </a:r>
              </a:p>
            </c:rich>
          </c:tx>
          <c:layout>
            <c:manualLayout>
              <c:xMode val="edge"/>
              <c:yMode val="edge"/>
              <c:x val="2.7777777777777776E-2"/>
              <c:y val="0.39488626421697287"/>
            </c:manualLayout>
          </c:layout>
          <c:overlay val="0"/>
        </c:title>
        <c:numFmt formatCode="0.000" sourceLinked="1"/>
        <c:majorTickMark val="none"/>
        <c:minorTickMark val="none"/>
        <c:tickLblPos val="nextTo"/>
        <c:crossAx val="90841856"/>
        <c:crosses val="autoZero"/>
        <c:crossBetween val="midCat"/>
      </c:valAx>
    </c:plotArea>
    <c:plotVisOnly val="1"/>
    <c:dispBlanksAs val="gap"/>
    <c:showDLblsOverMax val="0"/>
  </c:chart>
  <c:spPr>
    <a:ln>
      <a:no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pl-PL"/>
              <a:t>cup98</a:t>
            </a:r>
          </a:p>
        </c:rich>
      </c:tx>
      <c:overlay val="0"/>
    </c:title>
    <c:autoTitleDeleted val="0"/>
    <c:plotArea>
      <c:layout>
        <c:manualLayout>
          <c:layoutTarget val="inner"/>
          <c:xMode val="edge"/>
          <c:yMode val="edge"/>
          <c:x val="0.31709910804492397"/>
          <c:y val="0.21950665480377346"/>
          <c:w val="0.58142979517203608"/>
          <c:h val="0.64378910996261218"/>
        </c:manualLayout>
      </c:layout>
      <c:scatterChart>
        <c:scatterStyle val="lineMarker"/>
        <c:varyColors val="0"/>
        <c:ser>
          <c:idx val="0"/>
          <c:order val="0"/>
          <c:tx>
            <c:v>k-Neighborhood-Index</c:v>
          </c:tx>
          <c:xVal>
            <c:numRef>
              <c:f>k_neighborhood_comp_tabele!$B$19:$B$23</c:f>
              <c:numCache>
                <c:formatCode>General</c:formatCode>
                <c:ptCount val="5"/>
                <c:pt idx="0">
                  <c:v>10000</c:v>
                </c:pt>
                <c:pt idx="1">
                  <c:v>30000</c:v>
                </c:pt>
                <c:pt idx="2">
                  <c:v>50000</c:v>
                </c:pt>
                <c:pt idx="3">
                  <c:v>70000</c:v>
                </c:pt>
                <c:pt idx="4">
                  <c:v>90000</c:v>
                </c:pt>
              </c:numCache>
            </c:numRef>
          </c:xVal>
          <c:yVal>
            <c:numRef>
              <c:f>k_neighborhood_comp_tabele!$C$19:$C$23</c:f>
              <c:numCache>
                <c:formatCode>0.000</c:formatCode>
                <c:ptCount val="5"/>
                <c:pt idx="0">
                  <c:v>16.169633333</c:v>
                </c:pt>
                <c:pt idx="1">
                  <c:v>164.16633000000002</c:v>
                </c:pt>
                <c:pt idx="2">
                  <c:v>475.87266333000002</c:v>
                </c:pt>
                <c:pt idx="3">
                  <c:v>996.08733332999986</c:v>
                </c:pt>
                <c:pt idx="4">
                  <c:v>1717.0896700000001</c:v>
                </c:pt>
              </c:numCache>
            </c:numRef>
          </c:yVal>
          <c:smooth val="0"/>
        </c:ser>
        <c:ser>
          <c:idx val="1"/>
          <c:order val="1"/>
          <c:tx>
            <c:v>TI-k-Neighborhood-Index</c:v>
          </c:tx>
          <c:xVal>
            <c:numRef>
              <c:f>k_neighborhood_comp_tabele!$B$19:$B$23</c:f>
              <c:numCache>
                <c:formatCode>General</c:formatCode>
                <c:ptCount val="5"/>
                <c:pt idx="0">
                  <c:v>10000</c:v>
                </c:pt>
                <c:pt idx="1">
                  <c:v>30000</c:v>
                </c:pt>
                <c:pt idx="2">
                  <c:v>50000</c:v>
                </c:pt>
                <c:pt idx="3">
                  <c:v>70000</c:v>
                </c:pt>
                <c:pt idx="4">
                  <c:v>90000</c:v>
                </c:pt>
              </c:numCache>
            </c:numRef>
          </c:xVal>
          <c:yVal>
            <c:numRef>
              <c:f>k_neighborhood_comp_tabele!$H$19:$H$23</c:f>
              <c:numCache>
                <c:formatCode>0.000</c:formatCode>
                <c:ptCount val="5"/>
                <c:pt idx="0">
                  <c:v>0.38800000000000001</c:v>
                </c:pt>
                <c:pt idx="1">
                  <c:v>2.7850029670000001</c:v>
                </c:pt>
                <c:pt idx="2">
                  <c:v>6.9416666669999998</c:v>
                </c:pt>
                <c:pt idx="3">
                  <c:v>13.095326699999999</c:v>
                </c:pt>
                <c:pt idx="4">
                  <c:v>19.040696699999998</c:v>
                </c:pt>
              </c:numCache>
            </c:numRef>
          </c:yVal>
          <c:smooth val="0"/>
        </c:ser>
        <c:ser>
          <c:idx val="2"/>
          <c:order val="2"/>
          <c:tx>
            <c:v>TI-k-Neighborhood-Index-Ref</c:v>
          </c:tx>
          <c:xVal>
            <c:numRef>
              <c:f>k_neighborhood_comp_tabele!$B$42:$B$46</c:f>
              <c:numCache>
                <c:formatCode>General</c:formatCode>
                <c:ptCount val="5"/>
                <c:pt idx="0">
                  <c:v>10000</c:v>
                </c:pt>
                <c:pt idx="1">
                  <c:v>30000</c:v>
                </c:pt>
                <c:pt idx="2">
                  <c:v>50000</c:v>
                </c:pt>
                <c:pt idx="3">
                  <c:v>70000</c:v>
                </c:pt>
                <c:pt idx="4">
                  <c:v>90000</c:v>
                </c:pt>
              </c:numCache>
            </c:numRef>
          </c:xVal>
          <c:yVal>
            <c:numRef>
              <c:f>k_neighborhood_comp_tabele!$H$42:$H$46</c:f>
              <c:numCache>
                <c:formatCode>0.000</c:formatCode>
                <c:ptCount val="5"/>
                <c:pt idx="0">
                  <c:v>0.405667</c:v>
                </c:pt>
                <c:pt idx="1">
                  <c:v>2.782667</c:v>
                </c:pt>
                <c:pt idx="2">
                  <c:v>7.0566667000000001</c:v>
                </c:pt>
                <c:pt idx="3">
                  <c:v>12.3966633</c:v>
                </c:pt>
                <c:pt idx="4">
                  <c:v>16.551696700000001</c:v>
                </c:pt>
              </c:numCache>
            </c:numRef>
          </c:yVal>
          <c:smooth val="0"/>
        </c:ser>
        <c:ser>
          <c:idx val="3"/>
          <c:order val="3"/>
          <c:tx>
            <c:v>k-Neighborhood-Index-Projection</c:v>
          </c:tx>
          <c:xVal>
            <c:numRef>
              <c:f>k_neighborhood_comp_tabele!$B$42:$B$46</c:f>
              <c:numCache>
                <c:formatCode>General</c:formatCode>
                <c:ptCount val="5"/>
                <c:pt idx="0">
                  <c:v>10000</c:v>
                </c:pt>
                <c:pt idx="1">
                  <c:v>30000</c:v>
                </c:pt>
                <c:pt idx="2">
                  <c:v>50000</c:v>
                </c:pt>
                <c:pt idx="3">
                  <c:v>70000</c:v>
                </c:pt>
                <c:pt idx="4">
                  <c:v>90000</c:v>
                </c:pt>
              </c:numCache>
            </c:numRef>
          </c:xVal>
          <c:yVal>
            <c:numRef>
              <c:f>k_neighborhood_comp_tabele!$C$42:$C$46</c:f>
              <c:numCache>
                <c:formatCode>0.000</c:formatCode>
                <c:ptCount val="5"/>
                <c:pt idx="0">
                  <c:v>0.35699999999999998</c:v>
                </c:pt>
                <c:pt idx="1">
                  <c:v>2.7559966629999999</c:v>
                </c:pt>
                <c:pt idx="2">
                  <c:v>6.9063300000000005</c:v>
                </c:pt>
                <c:pt idx="3">
                  <c:v>13.061</c:v>
                </c:pt>
                <c:pt idx="4">
                  <c:v>19.727336699999999</c:v>
                </c:pt>
              </c:numCache>
            </c:numRef>
          </c:yVal>
          <c:smooth val="0"/>
        </c:ser>
        <c:dLbls>
          <c:showLegendKey val="0"/>
          <c:showVal val="0"/>
          <c:showCatName val="0"/>
          <c:showSerName val="0"/>
          <c:showPercent val="0"/>
          <c:showBubbleSize val="0"/>
        </c:dLbls>
        <c:axId val="90891392"/>
        <c:axId val="90893312"/>
      </c:scatterChart>
      <c:valAx>
        <c:axId val="90891392"/>
        <c:scaling>
          <c:orientation val="minMax"/>
          <c:max val="100000"/>
        </c:scaling>
        <c:delete val="0"/>
        <c:axPos val="b"/>
        <c:majorGridlines/>
        <c:title>
          <c:tx>
            <c:rich>
              <a:bodyPr/>
              <a:lstStyle/>
              <a:p>
                <a:pPr>
                  <a:defRPr/>
                </a:pPr>
                <a:r>
                  <a:rPr lang="pl-PL"/>
                  <a:t>Liczba punktów</a:t>
                </a:r>
              </a:p>
            </c:rich>
          </c:tx>
          <c:overlay val="0"/>
        </c:title>
        <c:numFmt formatCode="General" sourceLinked="1"/>
        <c:majorTickMark val="none"/>
        <c:minorTickMark val="none"/>
        <c:tickLblPos val="nextTo"/>
        <c:crossAx val="90893312"/>
        <c:crosses val="autoZero"/>
        <c:crossBetween val="midCat"/>
        <c:majorUnit val="25000"/>
      </c:valAx>
      <c:valAx>
        <c:axId val="90893312"/>
        <c:scaling>
          <c:logBase val="10"/>
          <c:orientation val="minMax"/>
        </c:scaling>
        <c:delete val="0"/>
        <c:axPos val="l"/>
        <c:majorGridlines/>
        <c:title>
          <c:tx>
            <c:rich>
              <a:bodyPr/>
              <a:lstStyle/>
              <a:p>
                <a:pPr>
                  <a:defRPr/>
                </a:pPr>
                <a:r>
                  <a:rPr lang="pl-PL"/>
                  <a:t>Czas wykonania [s]</a:t>
                </a:r>
              </a:p>
            </c:rich>
          </c:tx>
          <c:overlay val="0"/>
        </c:title>
        <c:numFmt formatCode="0.000" sourceLinked="1"/>
        <c:majorTickMark val="none"/>
        <c:minorTickMark val="none"/>
        <c:tickLblPos val="nextTo"/>
        <c:crossAx val="90891392"/>
        <c:crosses val="autoZero"/>
        <c:crossBetween val="midCat"/>
      </c:valAx>
    </c:plotArea>
    <c:plotVisOnly val="1"/>
    <c:dispBlanksAs val="gap"/>
    <c:showDLblsOverMax val="0"/>
  </c:chart>
  <c:spPr>
    <a:ln>
      <a:noFill/>
    </a:ln>
  </c:spPr>
  <c:externalData r:id="rId1">
    <c:autoUpdate val="0"/>
  </c:externalData>
</c:chartSpace>
</file>

<file path=ppt/drawings/_rels/drawing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chart" Target="../charts/chart2.xml"/><Relationship Id="rId5" Type="http://schemas.openxmlformats.org/officeDocument/2006/relationships/image" Target="../media/image26.png"/><Relationship Id="rId4" Type="http://schemas.openxmlformats.org/officeDocument/2006/relationships/chart" Target="../charts/chart5.xml"/></Relationships>
</file>

<file path=ppt/drawings/_rels/drawing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chart" Target="../charts/chart7.xml"/><Relationship Id="rId5" Type="http://schemas.openxmlformats.org/officeDocument/2006/relationships/image" Target="../media/image27.png"/><Relationship Id="rId4" Type="http://schemas.openxmlformats.org/officeDocument/2006/relationships/chart" Target="../charts/chart10.xml"/></Relationships>
</file>

<file path=ppt/drawings/_rels/drawing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chart" Target="../charts/chart12.xml"/><Relationship Id="rId5" Type="http://schemas.openxmlformats.org/officeDocument/2006/relationships/image" Target="../media/image28.png"/><Relationship Id="rId4" Type="http://schemas.openxmlformats.org/officeDocument/2006/relationships/chart" Target="../charts/chart15.xml"/></Relationships>
</file>

<file path=ppt/drawings/_rels/drawing4.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chart" Target="../charts/chart17.xml"/><Relationship Id="rId5" Type="http://schemas.openxmlformats.org/officeDocument/2006/relationships/image" Target="../media/image27.png"/><Relationship Id="rId4" Type="http://schemas.openxmlformats.org/officeDocument/2006/relationships/chart" Target="../charts/chart20.xml"/></Relationships>
</file>

<file path=ppt/drawings/_rels/drawing5.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chart" Target="../charts/chart22.xml"/><Relationship Id="rId5" Type="http://schemas.openxmlformats.org/officeDocument/2006/relationships/image" Target="../media/image28.png"/><Relationship Id="rId4" Type="http://schemas.openxmlformats.org/officeDocument/2006/relationships/chart" Target="../charts/chart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drawing1.xml><?xml version="1.0" encoding="utf-8"?>
<c:userShapes xmlns:c="http://schemas.openxmlformats.org/drawingml/2006/chart">
  <cdr:relSizeAnchor xmlns:cdr="http://schemas.openxmlformats.org/drawingml/2006/chartDrawing">
    <cdr:from>
      <cdr:x>0.00379</cdr:x>
      <cdr:y>0.00581</cdr:y>
    </cdr:from>
    <cdr:to>
      <cdr:x>0.49536</cdr:x>
      <cdr:y>0.45757</cdr:y>
    </cdr:to>
    <cdr:graphicFrame macro="">
      <cdr:nvGraphicFramePr>
        <cdr:cNvPr id="2" name="Wykres 9"/>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1"/>
        </a:graphicData>
      </a:graphic>
    </cdr:graphicFrame>
  </cdr:relSizeAnchor>
  <cdr:relSizeAnchor xmlns:cdr="http://schemas.openxmlformats.org/drawingml/2006/chartDrawing">
    <cdr:from>
      <cdr:x>0.50692</cdr:x>
      <cdr:y>0.00465</cdr:y>
    </cdr:from>
    <cdr:to>
      <cdr:x>0.99848</cdr:x>
      <cdr:y>0.45641</cdr:y>
    </cdr:to>
    <cdr:graphicFrame macro="">
      <cdr:nvGraphicFramePr>
        <cdr:cNvPr id="3" name="Wykres 10"/>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2"/>
        </a:graphicData>
      </a:graphic>
    </cdr:graphicFrame>
  </cdr:relSizeAnchor>
  <cdr:relSizeAnchor xmlns:cdr="http://schemas.openxmlformats.org/drawingml/2006/chartDrawing">
    <cdr:from>
      <cdr:x>0.00882</cdr:x>
      <cdr:y>0.44206</cdr:y>
    </cdr:from>
    <cdr:to>
      <cdr:x>0.50039</cdr:x>
      <cdr:y>0.89383</cdr:y>
    </cdr:to>
    <cdr:graphicFrame macro="">
      <cdr:nvGraphicFramePr>
        <cdr:cNvPr id="4" name="Wykres 11"/>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3"/>
        </a:graphicData>
      </a:graphic>
    </cdr:graphicFrame>
  </cdr:relSizeAnchor>
  <cdr:relSizeAnchor xmlns:cdr="http://schemas.openxmlformats.org/drawingml/2006/chartDrawing">
    <cdr:from>
      <cdr:x>0.50843</cdr:x>
      <cdr:y>0.43767</cdr:y>
    </cdr:from>
    <cdr:to>
      <cdr:x>1</cdr:x>
      <cdr:y>0.88943</cdr:y>
    </cdr:to>
    <cdr:graphicFrame macro="">
      <cdr:nvGraphicFramePr>
        <cdr:cNvPr id="5" name="Wykres 12"/>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4"/>
        </a:graphicData>
      </a:graphic>
    </cdr:graphicFrame>
  </cdr:relSizeAnchor>
  <cdr:relSizeAnchor xmlns:cdr="http://schemas.openxmlformats.org/drawingml/2006/chartDrawing">
    <cdr:from>
      <cdr:x>0.12349</cdr:x>
      <cdr:y>0.92105</cdr:y>
    </cdr:from>
    <cdr:to>
      <cdr:x>0.87313</cdr:x>
      <cdr:y>0.95626</cdr:y>
    </cdr:to>
    <cdr:pic>
      <cdr:nvPicPr>
        <cdr:cNvPr id="7" name="chart"/>
        <cdr:cNvPicPr>
          <a:picLocks xmlns:a="http://schemas.openxmlformats.org/drawingml/2006/main" noChangeAspect="1"/>
        </cdr:cNvPicPr>
      </cdr:nvPicPr>
      <cdr:blipFill>
        <a:blip xmlns:a="http://schemas.openxmlformats.org/drawingml/2006/main" xmlns:r="http://schemas.openxmlformats.org/officeDocument/2006/relationships" r:embed="rId5"/>
        <a:stretch xmlns:a="http://schemas.openxmlformats.org/drawingml/2006/main">
          <a:fillRect/>
        </a:stretch>
      </cdr:blipFill>
      <cdr:spPr>
        <a:xfrm xmlns:a="http://schemas.openxmlformats.org/drawingml/2006/main">
          <a:off x="666750" y="4733925"/>
          <a:ext cx="4047619" cy="180952"/>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0.00531</cdr:x>
      <cdr:y>0.00964</cdr:y>
    </cdr:from>
    <cdr:to>
      <cdr:x>0.49697</cdr:x>
      <cdr:y>0.46121</cdr:y>
    </cdr:to>
    <cdr:graphicFrame macro="">
      <cdr:nvGraphicFramePr>
        <cdr:cNvPr id="2" name="Wykres 5"/>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1"/>
        </a:graphicData>
      </a:graphic>
    </cdr:graphicFrame>
  </cdr:relSizeAnchor>
  <cdr:relSizeAnchor xmlns:cdr="http://schemas.openxmlformats.org/drawingml/2006/chartDrawing">
    <cdr:from>
      <cdr:x>0.50228</cdr:x>
      <cdr:y>0.01045</cdr:y>
    </cdr:from>
    <cdr:to>
      <cdr:x>0.99393</cdr:x>
      <cdr:y>0.46202</cdr:y>
    </cdr:to>
    <cdr:graphicFrame macro="">
      <cdr:nvGraphicFramePr>
        <cdr:cNvPr id="3" name="Wykres 6"/>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2"/>
        </a:graphicData>
      </a:graphic>
    </cdr:graphicFrame>
  </cdr:relSizeAnchor>
  <cdr:relSizeAnchor xmlns:cdr="http://schemas.openxmlformats.org/drawingml/2006/chartDrawing">
    <cdr:from>
      <cdr:x>0.00607</cdr:x>
      <cdr:y>0.4669</cdr:y>
    </cdr:from>
    <cdr:to>
      <cdr:x>0.49772</cdr:x>
      <cdr:y>0.91847</cdr:y>
    </cdr:to>
    <cdr:graphicFrame macro="">
      <cdr:nvGraphicFramePr>
        <cdr:cNvPr id="4" name="Wykres 7"/>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3"/>
        </a:graphicData>
      </a:graphic>
    </cdr:graphicFrame>
  </cdr:relSizeAnchor>
  <cdr:relSizeAnchor xmlns:cdr="http://schemas.openxmlformats.org/drawingml/2006/chartDrawing">
    <cdr:from>
      <cdr:x>0.50228</cdr:x>
      <cdr:y>0.4669</cdr:y>
    </cdr:from>
    <cdr:to>
      <cdr:x>0.99393</cdr:x>
      <cdr:y>0.91847</cdr:y>
    </cdr:to>
    <cdr:graphicFrame macro="">
      <cdr:nvGraphicFramePr>
        <cdr:cNvPr id="5" name="Wykres 8"/>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4"/>
        </a:graphicData>
      </a:graphic>
    </cdr:graphicFrame>
  </cdr:relSizeAnchor>
  <cdr:relSizeAnchor xmlns:cdr="http://schemas.openxmlformats.org/drawingml/2006/chartDrawing">
    <cdr:from>
      <cdr:x>0.10584</cdr:x>
      <cdr:y>0.892</cdr:y>
    </cdr:from>
    <cdr:to>
      <cdr:x>0.89958</cdr:x>
      <cdr:y>0.98628</cdr:y>
    </cdr:to>
    <cdr:pic>
      <cdr:nvPicPr>
        <cdr:cNvPr id="6" name="chart"/>
        <cdr:cNvPicPr>
          <a:picLocks xmlns:a="http://schemas.openxmlformats.org/drawingml/2006/main" noChangeAspect="1"/>
        </cdr:cNvPicPr>
      </cdr:nvPicPr>
      <cdr:blipFill>
        <a:blip xmlns:a="http://schemas.openxmlformats.org/drawingml/2006/main" xmlns:r="http://schemas.openxmlformats.org/officeDocument/2006/relationships" r:embed="rId5"/>
        <a:stretch xmlns:a="http://schemas.openxmlformats.org/drawingml/2006/main">
          <a:fillRect/>
        </a:stretch>
      </cdr:blipFill>
      <cdr:spPr>
        <a:xfrm xmlns:a="http://schemas.openxmlformats.org/drawingml/2006/main">
          <a:off x="571500" y="4505325"/>
          <a:ext cx="4285715" cy="476191"/>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0.00473</cdr:x>
      <cdr:y>0.00581</cdr:y>
    </cdr:from>
    <cdr:to>
      <cdr:x>0.4963</cdr:x>
      <cdr:y>0.45757</cdr:y>
    </cdr:to>
    <cdr:graphicFrame macro="">
      <cdr:nvGraphicFramePr>
        <cdr:cNvPr id="6" name="Wykres 9"/>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1"/>
        </a:graphicData>
      </a:graphic>
    </cdr:graphicFrame>
  </cdr:relSizeAnchor>
  <cdr:relSizeAnchor xmlns:cdr="http://schemas.openxmlformats.org/drawingml/2006/chartDrawing">
    <cdr:from>
      <cdr:x>0.50616</cdr:x>
      <cdr:y>0.00715</cdr:y>
    </cdr:from>
    <cdr:to>
      <cdr:x>0.99772</cdr:x>
      <cdr:y>0.45891</cdr:y>
    </cdr:to>
    <cdr:graphicFrame macro="">
      <cdr:nvGraphicFramePr>
        <cdr:cNvPr id="7" name="Wykres 10"/>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2"/>
        </a:graphicData>
      </a:graphic>
    </cdr:graphicFrame>
  </cdr:relSizeAnchor>
  <cdr:relSizeAnchor xmlns:cdr="http://schemas.openxmlformats.org/drawingml/2006/chartDrawing">
    <cdr:from>
      <cdr:x>0.00473</cdr:x>
      <cdr:y>0.46478</cdr:y>
    </cdr:from>
    <cdr:to>
      <cdr:x>0.4963</cdr:x>
      <cdr:y>0.91654</cdr:y>
    </cdr:to>
    <cdr:graphicFrame macro="">
      <cdr:nvGraphicFramePr>
        <cdr:cNvPr id="8" name="Wykres 11"/>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3"/>
        </a:graphicData>
      </a:graphic>
    </cdr:graphicFrame>
  </cdr:relSizeAnchor>
  <cdr:relSizeAnchor xmlns:cdr="http://schemas.openxmlformats.org/drawingml/2006/chartDrawing">
    <cdr:from>
      <cdr:x>0.50616</cdr:x>
      <cdr:y>0.46943</cdr:y>
    </cdr:from>
    <cdr:to>
      <cdr:x>0.99772</cdr:x>
      <cdr:y>0.92119</cdr:y>
    </cdr:to>
    <cdr:graphicFrame macro="">
      <cdr:nvGraphicFramePr>
        <cdr:cNvPr id="9" name="Wykres 12"/>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4"/>
        </a:graphicData>
      </a:graphic>
    </cdr:graphicFrame>
  </cdr:relSizeAnchor>
  <cdr:relSizeAnchor xmlns:cdr="http://schemas.openxmlformats.org/drawingml/2006/chartDrawing">
    <cdr:from>
      <cdr:x>0.20463</cdr:x>
      <cdr:y>0.92784</cdr:y>
    </cdr:from>
    <cdr:to>
      <cdr:x>0.79553</cdr:x>
      <cdr:y>0.97385</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5"/>
        <a:stretch xmlns:a="http://schemas.openxmlformats.org/drawingml/2006/main">
          <a:fillRect/>
        </a:stretch>
      </cdr:blipFill>
      <cdr:spPr>
        <a:xfrm xmlns:a="http://schemas.openxmlformats.org/drawingml/2006/main">
          <a:off x="1104900" y="4800600"/>
          <a:ext cx="3190476" cy="238095"/>
        </a:xfrm>
        <a:prstGeom xmlns:a="http://schemas.openxmlformats.org/drawingml/2006/main" prst="rect">
          <a:avLst/>
        </a:prstGeom>
      </cdr:spPr>
    </cdr:pic>
  </cdr:relSizeAnchor>
</c:userShapes>
</file>

<file path=ppt/drawings/drawing4.xml><?xml version="1.0" encoding="utf-8"?>
<c:userShapes xmlns:c="http://schemas.openxmlformats.org/drawingml/2006/chart">
  <cdr:relSizeAnchor xmlns:cdr="http://schemas.openxmlformats.org/drawingml/2006/chartDrawing">
    <cdr:from>
      <cdr:x>0.0091</cdr:x>
      <cdr:y>0.00697</cdr:y>
    </cdr:from>
    <cdr:to>
      <cdr:x>0.50076</cdr:x>
      <cdr:y>0.45854</cdr:y>
    </cdr:to>
    <cdr:graphicFrame macro="">
      <cdr:nvGraphicFramePr>
        <cdr:cNvPr id="6" name="Wykres 6"/>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1"/>
        </a:graphicData>
      </a:graphic>
    </cdr:graphicFrame>
  </cdr:relSizeAnchor>
  <cdr:relSizeAnchor xmlns:cdr="http://schemas.openxmlformats.org/drawingml/2006/chartDrawing">
    <cdr:from>
      <cdr:x>0.50076</cdr:x>
      <cdr:y>0.00697</cdr:y>
    </cdr:from>
    <cdr:to>
      <cdr:x>0.99241</cdr:x>
      <cdr:y>0.45854</cdr:y>
    </cdr:to>
    <cdr:graphicFrame macro="">
      <cdr:nvGraphicFramePr>
        <cdr:cNvPr id="7" name="Wykres 7"/>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2"/>
        </a:graphicData>
      </a:graphic>
    </cdr:graphicFrame>
  </cdr:relSizeAnchor>
  <cdr:relSizeAnchor xmlns:cdr="http://schemas.openxmlformats.org/drawingml/2006/chartDrawing">
    <cdr:from>
      <cdr:x>0.01151</cdr:x>
      <cdr:y>0.43347</cdr:y>
    </cdr:from>
    <cdr:to>
      <cdr:x>0.50317</cdr:x>
      <cdr:y>0.88504</cdr:y>
    </cdr:to>
    <cdr:graphicFrame macro="">
      <cdr:nvGraphicFramePr>
        <cdr:cNvPr id="8" name="Wykres 8"/>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3"/>
        </a:graphicData>
      </a:graphic>
    </cdr:graphicFrame>
  </cdr:relSizeAnchor>
  <cdr:relSizeAnchor xmlns:cdr="http://schemas.openxmlformats.org/drawingml/2006/chartDrawing">
    <cdr:from>
      <cdr:x>0.49911</cdr:x>
      <cdr:y>0.4283</cdr:y>
    </cdr:from>
    <cdr:to>
      <cdr:x>0.99076</cdr:x>
      <cdr:y>0.87987</cdr:y>
    </cdr:to>
    <cdr:graphicFrame macro="">
      <cdr:nvGraphicFramePr>
        <cdr:cNvPr id="9" name="Wykres 9"/>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4"/>
        </a:graphicData>
      </a:graphic>
    </cdr:graphicFrame>
  </cdr:relSizeAnchor>
  <cdr:relSizeAnchor xmlns:cdr="http://schemas.openxmlformats.org/drawingml/2006/chartDrawing">
    <cdr:from>
      <cdr:x>0.10937</cdr:x>
      <cdr:y>0.88333</cdr:y>
    </cdr:from>
    <cdr:to>
      <cdr:x>0.90311</cdr:x>
      <cdr:y>0.97533</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5"/>
        <a:stretch xmlns:a="http://schemas.openxmlformats.org/drawingml/2006/main">
          <a:fillRect/>
        </a:stretch>
      </cdr:blipFill>
      <cdr:spPr>
        <a:xfrm xmlns:a="http://schemas.openxmlformats.org/drawingml/2006/main">
          <a:off x="590550" y="4572000"/>
          <a:ext cx="4285715" cy="476191"/>
        </a:xfrm>
        <a:prstGeom xmlns:a="http://schemas.openxmlformats.org/drawingml/2006/main" prst="rect">
          <a:avLst/>
        </a:prstGeom>
      </cdr:spPr>
    </cdr:pic>
  </cdr:relSizeAnchor>
</c:userShapes>
</file>

<file path=ppt/drawings/drawing5.xml><?xml version="1.0" encoding="utf-8"?>
<c:userShapes xmlns:c="http://schemas.openxmlformats.org/drawingml/2006/chart">
  <cdr:relSizeAnchor xmlns:cdr="http://schemas.openxmlformats.org/drawingml/2006/chartDrawing">
    <cdr:from>
      <cdr:x>0.00986</cdr:x>
      <cdr:y>0.00929</cdr:y>
    </cdr:from>
    <cdr:to>
      <cdr:x>0.50152</cdr:x>
      <cdr:y>0.46086</cdr:y>
    </cdr:to>
    <cdr:graphicFrame macro="">
      <cdr:nvGraphicFramePr>
        <cdr:cNvPr id="2" name="Wykres 5"/>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1"/>
        </a:graphicData>
      </a:graphic>
    </cdr:graphicFrame>
  </cdr:relSizeAnchor>
  <cdr:relSizeAnchor xmlns:cdr="http://schemas.openxmlformats.org/drawingml/2006/chartDrawing">
    <cdr:from>
      <cdr:x>0.50228</cdr:x>
      <cdr:y>0.00941</cdr:y>
    </cdr:from>
    <cdr:to>
      <cdr:x>0.99393</cdr:x>
      <cdr:y>0.46098</cdr:y>
    </cdr:to>
    <cdr:graphicFrame macro="">
      <cdr:nvGraphicFramePr>
        <cdr:cNvPr id="3" name="Wykres 6"/>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2"/>
        </a:graphicData>
      </a:graphic>
    </cdr:graphicFrame>
  </cdr:relSizeAnchor>
  <cdr:relSizeAnchor xmlns:cdr="http://schemas.openxmlformats.org/drawingml/2006/chartDrawing">
    <cdr:from>
      <cdr:x>0.01062</cdr:x>
      <cdr:y>0.46324</cdr:y>
    </cdr:from>
    <cdr:to>
      <cdr:x>0.50228</cdr:x>
      <cdr:y>0.91481</cdr:y>
    </cdr:to>
    <cdr:graphicFrame macro="">
      <cdr:nvGraphicFramePr>
        <cdr:cNvPr id="8" name="Wykres 7"/>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3"/>
        </a:graphicData>
      </a:graphic>
    </cdr:graphicFrame>
  </cdr:relSizeAnchor>
  <cdr:relSizeAnchor xmlns:cdr="http://schemas.openxmlformats.org/drawingml/2006/chartDrawing">
    <cdr:from>
      <cdr:x>0.50152</cdr:x>
      <cdr:y>0.46341</cdr:y>
    </cdr:from>
    <cdr:to>
      <cdr:x>0.99317</cdr:x>
      <cdr:y>0.91498</cdr:y>
    </cdr:to>
    <cdr:graphicFrame macro="">
      <cdr:nvGraphicFramePr>
        <cdr:cNvPr id="9" name="Wykres 8"/>
        <cdr:cNvGraphicFramePr/>
      </cdr:nvGraphicFramePr>
      <cdr:xfrm>
        <a:off xmlns:a="http://schemas.openxmlformats.org/drawingml/2006/main" x="0" y="0"/>
        <a:ext xmlns:a="http://schemas.openxmlformats.org/drawingml/2006/main" cx="0" cy="0"/>
      </cdr:xfrm>
      <a:graphic xmlns:a="http://schemas.openxmlformats.org/drawingml/2006/main">
        <a:graphicData uri="http://schemas.openxmlformats.org/drawingml/2006/chart">
          <c:chart xmlns:c="http://schemas.openxmlformats.org/drawingml/2006/chart" xmlns:r="http://schemas.openxmlformats.org/officeDocument/2006/relationships" r:id="rId4"/>
        </a:graphicData>
      </a:graphic>
    </cdr:graphicFrame>
  </cdr:relSizeAnchor>
  <cdr:relSizeAnchor xmlns:cdr="http://schemas.openxmlformats.org/drawingml/2006/chartDrawing">
    <cdr:from>
      <cdr:x>0.21252</cdr:x>
      <cdr:y>0.9227</cdr:y>
    </cdr:from>
    <cdr:to>
      <cdr:x>0.80341</cdr:x>
      <cdr:y>0.96968</cdr:y>
    </cdr:to>
    <cdr:pic>
      <cdr:nvPicPr>
        <cdr:cNvPr id="4" name="chart"/>
        <cdr:cNvPicPr>
          <a:picLocks xmlns:a="http://schemas.openxmlformats.org/drawingml/2006/main" noChangeAspect="1"/>
        </cdr:cNvPicPr>
      </cdr:nvPicPr>
      <cdr:blipFill>
        <a:blip xmlns:a="http://schemas.openxmlformats.org/drawingml/2006/main" xmlns:r="http://schemas.openxmlformats.org/officeDocument/2006/relationships" r:embed="rId5"/>
        <a:stretch xmlns:a="http://schemas.openxmlformats.org/drawingml/2006/main">
          <a:fillRect/>
        </a:stretch>
      </cdr:blipFill>
      <cdr:spPr>
        <a:xfrm xmlns:a="http://schemas.openxmlformats.org/drawingml/2006/main">
          <a:off x="1147455" y="4676775"/>
          <a:ext cx="3190476" cy="238095"/>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9406C43-69AA-4A8F-BA29-479527210C01}" type="datetimeFigureOut">
              <a:rPr lang="pl-PL"/>
              <a:pPr>
                <a:defRPr/>
              </a:pPr>
              <a:t>2013-06-26</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pl-PL" noProof="0"/>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endParaRPr lang="pl-PL" noProof="0"/>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D474D3D-6543-4472-B6C5-9AB3B4AC2F73}" type="slidenum">
              <a:rPr lang="pl-PL"/>
              <a:pPr>
                <a:defRPr/>
              </a:pPr>
              <a:t>‹#›</a:t>
            </a:fld>
            <a:endParaRPr lang="pl-PL"/>
          </a:p>
        </p:txBody>
      </p:sp>
    </p:spTree>
    <p:extLst>
      <p:ext uri="{BB962C8B-B14F-4D97-AF65-F5344CB8AC3E}">
        <p14:creationId xmlns:p14="http://schemas.microsoft.com/office/powerpoint/2010/main" val="17637791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pl-PL" dirty="0" smtClean="0"/>
              <a:t>Witam Państwa. Nazywam się Bartłomiej Jańczak. Temat mojej pracy dyplomowej to „Gęstościowe grupowanie danych i wyznaczanie najbliższego sąsiedztwa z użyciem nierówności trójkąta”. </a:t>
            </a:r>
          </a:p>
        </p:txBody>
      </p:sp>
      <p:sp>
        <p:nvSpPr>
          <p:cNvPr id="10244" name="Symbol zastępczy numeru slajdu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745EC35-52F2-401E-B67E-2314ED5FCD14}" type="slidenum">
              <a:rPr lang="pl-PL" smtClean="0"/>
              <a:pPr fontAlgn="base">
                <a:spcBef>
                  <a:spcPct val="0"/>
                </a:spcBef>
                <a:spcAft>
                  <a:spcPct val="0"/>
                </a:spcAft>
                <a:defRPr/>
              </a:pPr>
              <a:t>1</a:t>
            </a:fld>
            <a:endParaRPr lang="pl-PL"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Jednakże miarę kosinusowego</a:t>
            </a:r>
            <a:r>
              <a:rPr lang="pl-PL" baseline="0" dirty="0" smtClean="0"/>
              <a:t> podobieństwa można sprowadzić do miary euklidesowej odległości na mocy twierdzenia autorstwa profesor Kryszkiewicz, wymaga to normalizacji wektorów. Zatem wyznaczanie wektorów kosinusowo podobnych bardziej niż epsilon odpowiada wyznaczaniu wektorów między którymi odległość euklidesowa jest mniejsza niż epsilon </a:t>
            </a:r>
            <a:r>
              <a:rPr lang="pl-PL" baseline="0" dirty="0" err="1" smtClean="0"/>
              <a:t>prim</a:t>
            </a:r>
            <a:r>
              <a:rPr lang="pl-PL" baseline="0" dirty="0" smtClean="0"/>
              <a:t> zadany wzorem … .</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13</a:t>
            </a:fld>
            <a:endParaRPr lang="pl-PL"/>
          </a:p>
        </p:txBody>
      </p:sp>
    </p:spTree>
    <p:extLst>
      <p:ext uri="{BB962C8B-B14F-4D97-AF65-F5344CB8AC3E}">
        <p14:creationId xmlns:p14="http://schemas.microsoft.com/office/powerpoint/2010/main" val="3496353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swojej</a:t>
            </a:r>
            <a:r>
              <a:rPr lang="pl-PL" baseline="0" dirty="0" smtClean="0"/>
              <a:t> pracy wykorzystałem zbiory danych powszechnie wykorzystywanych w literaturze dziedzinowej oraz zbiorach o bardzo dużej liczbie wymiarów zaczerpniętych z repozytorium projektu CLUTO prowadzonego przez </a:t>
            </a:r>
            <a:r>
              <a:rPr lang="pl-PL" baseline="0" dirty="0" err="1" smtClean="0"/>
              <a:t>Karypis</a:t>
            </a:r>
            <a:r>
              <a:rPr lang="pl-PL" baseline="0" dirty="0" smtClean="0"/>
              <a:t> </a:t>
            </a:r>
            <a:r>
              <a:rPr lang="pl-PL" baseline="0" dirty="0" err="1" smtClean="0"/>
              <a:t>Labs</a:t>
            </a:r>
            <a:r>
              <a:rPr lang="pl-PL" baseline="0" dirty="0" smtClean="0"/>
              <a:t>. W przeprowadzanych eksperymentach posługiwałem się czterema zbiorami danych:</a:t>
            </a:r>
          </a:p>
          <a:p>
            <a:r>
              <a:rPr lang="pl-PL" baseline="0" dirty="0" err="1" smtClean="0"/>
              <a:t>Covtype</a:t>
            </a:r>
            <a:r>
              <a:rPr lang="pl-PL" baseline="0" dirty="0" smtClean="0"/>
              <a:t> – baza gatunków drzew w lasach stanów zjednoczonych. Zawiera blisko 600 tysięcy rekordów i 55 atrybutów. Zbiór ten jest gęsty, jego pierwsze 10 atrybutów przyjmuje wartości zmiennych ilościowych a kolejne 44 wartości zmiennych binarnych.</a:t>
            </a:r>
          </a:p>
          <a:p>
            <a:r>
              <a:rPr lang="pl-PL" baseline="0" dirty="0" smtClean="0"/>
              <a:t>Cup98 - </a:t>
            </a:r>
            <a:r>
              <a:rPr lang="pl-PL" sz="1200" kern="1200" dirty="0" smtClean="0">
                <a:solidFill>
                  <a:schemeClr val="tx1"/>
                </a:solidFill>
                <a:effectLst/>
                <a:latin typeface="+mn-lt"/>
                <a:ea typeface="+mn-ea"/>
                <a:cs typeface="+mn-cs"/>
              </a:rPr>
              <a:t>zbiorem opublikowanym podczas Drugiego Międzynarodowego Konkursu Odkrywania Wiedzy i Eksploracji Danych w 1998 roku. Zawiera blisko</a:t>
            </a:r>
            <a:r>
              <a:rPr lang="pl-PL" sz="1200" kern="1200" baseline="0" dirty="0" smtClean="0">
                <a:solidFill>
                  <a:schemeClr val="tx1"/>
                </a:solidFill>
                <a:effectLst/>
                <a:latin typeface="+mn-lt"/>
                <a:ea typeface="+mn-ea"/>
                <a:cs typeface="+mn-cs"/>
              </a:rPr>
              <a:t> 100 </a:t>
            </a:r>
            <a:r>
              <a:rPr lang="pl-PL" sz="1200" kern="1200" baseline="0" dirty="0" err="1" smtClean="0">
                <a:solidFill>
                  <a:schemeClr val="tx1"/>
                </a:solidFill>
                <a:effectLst/>
                <a:latin typeface="+mn-lt"/>
                <a:ea typeface="+mn-ea"/>
                <a:cs typeface="+mn-cs"/>
              </a:rPr>
              <a:t>tys</a:t>
            </a:r>
            <a:r>
              <a:rPr lang="pl-PL" sz="1200" kern="1200" baseline="0" dirty="0" smtClean="0">
                <a:solidFill>
                  <a:schemeClr val="tx1"/>
                </a:solidFill>
                <a:effectLst/>
                <a:latin typeface="+mn-lt"/>
                <a:ea typeface="+mn-ea"/>
                <a:cs typeface="+mn-cs"/>
              </a:rPr>
              <a:t> rekordów o 56 atrybutach. Jest zbiorem gęstym, którego atrybuty przyjmują w przeważającej </a:t>
            </a:r>
            <a:r>
              <a:rPr lang="pl-PL" sz="1200" kern="1200" baseline="0" dirty="0" err="1" smtClean="0">
                <a:solidFill>
                  <a:schemeClr val="tx1"/>
                </a:solidFill>
                <a:effectLst/>
                <a:latin typeface="+mn-lt"/>
                <a:ea typeface="+mn-ea"/>
                <a:cs typeface="+mn-cs"/>
              </a:rPr>
              <a:t>więszkości</a:t>
            </a:r>
            <a:r>
              <a:rPr lang="pl-PL" sz="1200" kern="1200" baseline="0" dirty="0" smtClean="0">
                <a:solidFill>
                  <a:schemeClr val="tx1"/>
                </a:solidFill>
                <a:effectLst/>
                <a:latin typeface="+mn-lt"/>
                <a:ea typeface="+mn-ea"/>
                <a:cs typeface="+mn-cs"/>
              </a:rPr>
              <a:t> wartości od 0 do 100.</a:t>
            </a:r>
          </a:p>
          <a:p>
            <a:r>
              <a:rPr lang="pl-PL" sz="1200" kern="1200" baseline="0" dirty="0" err="1" smtClean="0">
                <a:solidFill>
                  <a:schemeClr val="tx1"/>
                </a:solidFill>
                <a:effectLst/>
                <a:latin typeface="+mn-lt"/>
                <a:ea typeface="+mn-ea"/>
                <a:cs typeface="+mn-cs"/>
              </a:rPr>
              <a:t>Karypis</a:t>
            </a:r>
            <a:r>
              <a:rPr lang="pl-PL" sz="1200" kern="1200" baseline="0" dirty="0" smtClean="0">
                <a:solidFill>
                  <a:schemeClr val="tx1"/>
                </a:solidFill>
                <a:effectLst/>
                <a:latin typeface="+mn-lt"/>
                <a:ea typeface="+mn-ea"/>
                <a:cs typeface="+mn-cs"/>
              </a:rPr>
              <a:t> sport – zbiór udostępniany na stronie profesora Georga </a:t>
            </a:r>
            <a:r>
              <a:rPr lang="pl-PL" sz="1200" kern="1200" baseline="0" dirty="0" err="1" smtClean="0">
                <a:solidFill>
                  <a:schemeClr val="tx1"/>
                </a:solidFill>
                <a:effectLst/>
                <a:latin typeface="+mn-lt"/>
                <a:ea typeface="+mn-ea"/>
                <a:cs typeface="+mn-cs"/>
              </a:rPr>
              <a:t>Karypis</a:t>
            </a:r>
            <a:r>
              <a:rPr lang="pl-PL" sz="1200" kern="1200" baseline="0" dirty="0" smtClean="0">
                <a:solidFill>
                  <a:schemeClr val="tx1"/>
                </a:solidFill>
                <a:effectLst/>
                <a:latin typeface="+mn-lt"/>
                <a:ea typeface="+mn-ea"/>
                <a:cs typeface="+mn-cs"/>
              </a:rPr>
              <a:t> Uniwersytetu w </a:t>
            </a:r>
            <a:r>
              <a:rPr lang="pl-PL" sz="1200" kern="1200" baseline="0" dirty="0" err="1" smtClean="0">
                <a:solidFill>
                  <a:schemeClr val="tx1"/>
                </a:solidFill>
                <a:effectLst/>
                <a:latin typeface="+mn-lt"/>
                <a:ea typeface="+mn-ea"/>
                <a:cs typeface="+mn-cs"/>
              </a:rPr>
              <a:t>minesocie</a:t>
            </a:r>
            <a:r>
              <a:rPr lang="pl-PL" sz="1200" kern="1200" baseline="0" dirty="0" smtClean="0">
                <a:solidFill>
                  <a:schemeClr val="tx1"/>
                </a:solidFill>
                <a:effectLst/>
                <a:latin typeface="+mn-lt"/>
                <a:ea typeface="+mn-ea"/>
                <a:cs typeface="+mn-cs"/>
              </a:rPr>
              <a:t>. Jest to zbiór danych tekstowych dotyczących sportu, zawiera blisko 9000 rekordów ponad 126 </a:t>
            </a:r>
            <a:r>
              <a:rPr lang="pl-PL" sz="1200" kern="1200" baseline="0" dirty="0" err="1" smtClean="0">
                <a:solidFill>
                  <a:schemeClr val="tx1"/>
                </a:solidFill>
                <a:effectLst/>
                <a:latin typeface="+mn-lt"/>
                <a:ea typeface="+mn-ea"/>
                <a:cs typeface="+mn-cs"/>
              </a:rPr>
              <a:t>tys</a:t>
            </a:r>
            <a:r>
              <a:rPr lang="pl-PL" sz="1200" kern="1200" baseline="0" dirty="0" smtClean="0">
                <a:solidFill>
                  <a:schemeClr val="tx1"/>
                </a:solidFill>
                <a:effectLst/>
                <a:latin typeface="+mn-lt"/>
                <a:ea typeface="+mn-ea"/>
                <a:cs typeface="+mn-cs"/>
              </a:rPr>
              <a:t> atrybutów, z </a:t>
            </a:r>
            <a:r>
              <a:rPr lang="pl-PL" sz="1200" kern="1200" baseline="0" dirty="0" err="1" smtClean="0">
                <a:solidFill>
                  <a:schemeClr val="tx1"/>
                </a:solidFill>
                <a:effectLst/>
                <a:latin typeface="+mn-lt"/>
                <a:ea typeface="+mn-ea"/>
                <a:cs typeface="+mn-cs"/>
              </a:rPr>
              <a:t>któych</a:t>
            </a:r>
            <a:r>
              <a:rPr lang="pl-PL" sz="1200" kern="1200" baseline="0" dirty="0" smtClean="0">
                <a:solidFill>
                  <a:schemeClr val="tx1"/>
                </a:solidFill>
                <a:effectLst/>
                <a:latin typeface="+mn-lt"/>
                <a:ea typeface="+mn-ea"/>
                <a:cs typeface="+mn-cs"/>
              </a:rPr>
              <a:t> średnio tylko 129 jest niezerowych.</a:t>
            </a:r>
          </a:p>
          <a:p>
            <a:r>
              <a:rPr lang="pl-PL" sz="1200" kern="1200" baseline="0" dirty="0" err="1" smtClean="0">
                <a:solidFill>
                  <a:schemeClr val="tx1"/>
                </a:solidFill>
                <a:effectLst/>
                <a:latin typeface="+mn-lt"/>
                <a:ea typeface="+mn-ea"/>
                <a:cs typeface="+mn-cs"/>
              </a:rPr>
              <a:t>Karypis_review</a:t>
            </a:r>
            <a:r>
              <a:rPr lang="pl-PL" sz="1200" kern="1200" baseline="0" dirty="0" smtClean="0">
                <a:solidFill>
                  <a:schemeClr val="tx1"/>
                </a:solidFill>
                <a:effectLst/>
                <a:latin typeface="+mn-lt"/>
                <a:ea typeface="+mn-ea"/>
                <a:cs typeface="+mn-cs"/>
              </a:rPr>
              <a:t> – Zbiór danych tekstowych dotyczących recenzji zawiera ponad 4000 rekordów ponad 126 </a:t>
            </a:r>
            <a:r>
              <a:rPr lang="pl-PL" sz="1200" kern="1200" baseline="0" dirty="0" err="1" smtClean="0">
                <a:solidFill>
                  <a:schemeClr val="tx1"/>
                </a:solidFill>
                <a:effectLst/>
                <a:latin typeface="+mn-lt"/>
                <a:ea typeface="+mn-ea"/>
                <a:cs typeface="+mn-cs"/>
              </a:rPr>
              <a:t>tys</a:t>
            </a:r>
            <a:r>
              <a:rPr lang="pl-PL" sz="1200" kern="1200" baseline="0" dirty="0" smtClean="0">
                <a:solidFill>
                  <a:schemeClr val="tx1"/>
                </a:solidFill>
                <a:effectLst/>
                <a:latin typeface="+mn-lt"/>
                <a:ea typeface="+mn-ea"/>
                <a:cs typeface="+mn-cs"/>
              </a:rPr>
              <a:t> atrybutów, z których średnio tylko 191jest niezerowych.</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15</a:t>
            </a:fld>
            <a:endParaRPr lang="pl-PL"/>
          </a:p>
        </p:txBody>
      </p:sp>
    </p:spTree>
    <p:extLst>
      <p:ext uri="{BB962C8B-B14F-4D97-AF65-F5344CB8AC3E}">
        <p14:creationId xmlns:p14="http://schemas.microsoft.com/office/powerpoint/2010/main" val="50950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ramach pracy zaimplementowano indeks metryczny VP-</a:t>
            </a:r>
            <a:r>
              <a:rPr lang="pl-PL" dirty="0" err="1" smtClean="0"/>
              <a:t>Tree</a:t>
            </a:r>
            <a:r>
              <a:rPr lang="pl-PL" dirty="0" smtClean="0"/>
              <a:t> </a:t>
            </a:r>
            <a:r>
              <a:rPr lang="pl-PL" baseline="0" dirty="0" smtClean="0"/>
              <a:t>oraz wprowadzoną przez autora indeksu metodę przeszukiwania opartą na medianie. Dodatkowo zaproponowano i zaimplementowano ulepszenie przeszukiwania indeksu oparte na ograniczeniach. Na wykresach przedstawiono porównanie obu metod w trakcie wyszukiwania k=5 sąsiadów. Zaproponowana przeze mnie metoda pozwala na przyspieszenie wyszukiwania sąsiedztwa o nawet kilkanaście procent.</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16</a:t>
            </a:fld>
            <a:endParaRPr lang="pl-PL"/>
          </a:p>
        </p:txBody>
      </p:sp>
    </p:spTree>
    <p:extLst>
      <p:ext uri="{BB962C8B-B14F-4D97-AF65-F5344CB8AC3E}">
        <p14:creationId xmlns:p14="http://schemas.microsoft.com/office/powerpoint/2010/main" val="614839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Na przedstawionych wykresach widać, że dla każdego zbioru </a:t>
            </a:r>
            <a:r>
              <a:rPr lang="pl-PL" dirty="0" err="1" smtClean="0"/>
              <a:t>dancyh</a:t>
            </a:r>
            <a:r>
              <a:rPr lang="pl-PL" dirty="0" smtClean="0"/>
              <a:t> zastosowanie nierówności trójkąta</a:t>
            </a:r>
            <a:r>
              <a:rPr lang="pl-PL" baseline="0" dirty="0" smtClean="0"/>
              <a:t> zarówno w ujęciu klasycznym jak i z wykorzystaniem projekcji przyspiesza wyznaczanie sąsiedztwa nawet o rząd wielkości.</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17</a:t>
            </a:fld>
            <a:endParaRPr lang="pl-PL"/>
          </a:p>
        </p:txBody>
      </p:sp>
    </p:spTree>
    <p:extLst>
      <p:ext uri="{BB962C8B-B14F-4D97-AF65-F5344CB8AC3E}">
        <p14:creationId xmlns:p14="http://schemas.microsoft.com/office/powerpoint/2010/main" val="859366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Tutaj napisać, że wykorzystanie indeksu</a:t>
            </a:r>
            <a:r>
              <a:rPr lang="pl-PL" baseline="0" dirty="0" smtClean="0"/>
              <a:t> </a:t>
            </a:r>
            <a:r>
              <a:rPr lang="pl-PL" baseline="0" dirty="0" err="1" smtClean="0"/>
              <a:t>Vp-Tree</a:t>
            </a:r>
            <a:r>
              <a:rPr lang="pl-PL" baseline="0" dirty="0" smtClean="0"/>
              <a:t> nie przyspiesza wyznaczania sąsiedztwa bardziej niż TI-k-</a:t>
            </a:r>
            <a:r>
              <a:rPr lang="pl-PL" baseline="0" dirty="0" err="1" smtClean="0"/>
              <a:t>Neighborhood</a:t>
            </a:r>
            <a:r>
              <a:rPr lang="pl-PL" baseline="0" dirty="0" smtClean="0"/>
              <a:t>-Index.</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18</a:t>
            </a:fld>
            <a:endParaRPr lang="pl-PL"/>
          </a:p>
        </p:txBody>
      </p:sp>
    </p:spTree>
    <p:extLst>
      <p:ext uri="{BB962C8B-B14F-4D97-AF65-F5344CB8AC3E}">
        <p14:creationId xmlns:p14="http://schemas.microsoft.com/office/powerpoint/2010/main" val="1219681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l-PL" smtClean="0"/>
          </a:p>
        </p:txBody>
      </p:sp>
      <p:sp>
        <p:nvSpPr>
          <p:cNvPr id="11268" name="Symbol zastępczy numeru slajdu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1A0AAC6-9D6A-4885-9406-1C4369DCBE7E}" type="slidenum">
              <a:rPr lang="pl-PL" smtClean="0"/>
              <a:pPr fontAlgn="base">
                <a:spcBef>
                  <a:spcPct val="0"/>
                </a:spcBef>
                <a:spcAft>
                  <a:spcPct val="0"/>
                </a:spcAft>
                <a:defRPr/>
              </a:pPr>
              <a:t>2</a:t>
            </a:fld>
            <a:endParaRPr lang="pl-PL"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dirty="0" smtClean="0"/>
              <a:t>Sztandarowym algorytmem gęstościowego grupowania danych będącym punktem odniesienia w wielu pracach naukowych dotyczących tematyki grupowania jest DBSCAN. Pojęciami, które należy wprowadzić w kontekście tego algorytmu jest: otoczenie </a:t>
            </a:r>
            <a:r>
              <a:rPr lang="pl-PL" dirty="0" err="1" smtClean="0"/>
              <a:t>epsilonowe</a:t>
            </a:r>
            <a:r>
              <a:rPr lang="pl-PL" dirty="0" smtClean="0"/>
              <a:t> – otoczenie </a:t>
            </a:r>
            <a:r>
              <a:rPr lang="pl-PL" dirty="0" err="1" smtClean="0"/>
              <a:t>epsilonowe</a:t>
            </a:r>
            <a:r>
              <a:rPr lang="pl-PL" dirty="0" smtClean="0"/>
              <a:t> punktu p definiowane jest jako zbiór punktów nie dalszych od p niż promień otoczenia </a:t>
            </a:r>
            <a:r>
              <a:rPr lang="pl-PL" dirty="0" err="1" smtClean="0"/>
              <a:t>Eps</a:t>
            </a:r>
            <a:r>
              <a:rPr lang="pl-PL" dirty="0" smtClean="0"/>
              <a:t>; kolejnym pojęciem jest punkt rdzeniowy – punkt rdzeniowy to taki punkt, którego liczność otoczenia </a:t>
            </a:r>
            <a:r>
              <a:rPr lang="pl-PL" dirty="0" err="1" smtClean="0"/>
              <a:t>epsilonowego</a:t>
            </a:r>
            <a:r>
              <a:rPr lang="pl-PL" dirty="0" smtClean="0"/>
              <a:t> jest nie mniejsza niż ustalona wartość minimalnej liczby punktów </a:t>
            </a:r>
            <a:r>
              <a:rPr lang="pl-PL" dirty="0" err="1" smtClean="0"/>
              <a:t>MinPts</a:t>
            </a:r>
            <a:r>
              <a:rPr lang="pl-PL" dirty="0" smtClean="0"/>
              <a:t>. Punkty rdzeniowy stanowi generator grupy!</a:t>
            </a:r>
          </a:p>
        </p:txBody>
      </p:sp>
      <p:sp>
        <p:nvSpPr>
          <p:cNvPr id="4" name="Symbol zastępczy numeru slajdu 3"/>
          <p:cNvSpPr>
            <a:spLocks noGrp="1"/>
          </p:cNvSpPr>
          <p:nvPr>
            <p:ph type="sldNum" sz="quarter" idx="5"/>
          </p:nvPr>
        </p:nvSpPr>
        <p:spPr/>
        <p:txBody>
          <a:bodyPr/>
          <a:lstStyle/>
          <a:p>
            <a:pPr>
              <a:defRPr/>
            </a:pPr>
            <a:fld id="{AA39C285-3325-486D-9608-1147BC76F947}" type="slidenum">
              <a:rPr lang="pl-PL" smtClean="0"/>
              <a:pPr>
                <a:defRPr/>
              </a:pPr>
              <a:t>4</a:t>
            </a:fld>
            <a:endParaRPr lang="pl-P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dirty="0" smtClean="0"/>
              <a:t>DBSCAN po napotkaniu punktu rdzeniowego tworzy grupę. W jej skład wejdzie punkt rdzeniowy, punkty należące do jego otoczenia </a:t>
            </a:r>
            <a:r>
              <a:rPr lang="pl-PL" dirty="0" err="1" smtClean="0"/>
              <a:t>epsilonowego</a:t>
            </a:r>
            <a:r>
              <a:rPr lang="pl-PL" dirty="0" smtClean="0"/>
              <a:t>, ich otoczenia </a:t>
            </a:r>
            <a:r>
              <a:rPr lang="pl-PL" dirty="0" err="1" smtClean="0"/>
              <a:t>epsilonowe</a:t>
            </a:r>
            <a:r>
              <a:rPr lang="pl-PL" dirty="0" smtClean="0"/>
              <a:t> i tak dalej grupa będzie rozwijana aż do wyczerpania punktów rdzeniowych </a:t>
            </a:r>
            <a:r>
              <a:rPr lang="pl-PL" dirty="0" err="1" smtClean="0"/>
              <a:t>otoczeń</a:t>
            </a:r>
            <a:r>
              <a:rPr lang="pl-PL" dirty="0" smtClean="0"/>
              <a:t> </a:t>
            </a:r>
            <a:r>
              <a:rPr lang="pl-PL" dirty="0" err="1" smtClean="0"/>
              <a:t>epsilonowych</a:t>
            </a:r>
            <a:r>
              <a:rPr lang="pl-PL" dirty="0" smtClean="0"/>
              <a:t>. Następnie przetwarzane będą kolejne punkty zbioru.</a:t>
            </a:r>
            <a:r>
              <a:rPr lang="pl-PL" baseline="0" dirty="0" smtClean="0"/>
              <a:t> </a:t>
            </a:r>
            <a:r>
              <a:rPr lang="pl-PL" dirty="0" smtClean="0"/>
              <a:t>Wszystkie punkty, które nie należą do żadnej z grup stanowią szum.</a:t>
            </a:r>
          </a:p>
          <a:p>
            <a:endParaRPr lang="pl-PL" dirty="0" smtClean="0"/>
          </a:p>
          <a:p>
            <a:r>
              <a:rPr lang="pl-PL" dirty="0" smtClean="0"/>
              <a:t>Najkosztowniejszą operacją algorytmu DBSCAN jest obliczanie odległości, dlatego jego głównym wyzwaniem jest sprawne wyznaczanie sąsiedztwa </a:t>
            </a:r>
            <a:r>
              <a:rPr lang="pl-PL" dirty="0" err="1" smtClean="0"/>
              <a:t>epsilonowego</a:t>
            </a:r>
            <a:r>
              <a:rPr lang="pl-PL" dirty="0" smtClean="0"/>
              <a:t>. W tym celu autorzy algorytmu zaproponowali użycia indeksu R*-drzewa. Niestety rozwiązanie to sprawdza się jedynie dla zbiorów posiadających mniej niż 10 wymiarów. </a:t>
            </a:r>
          </a:p>
          <a:p>
            <a:endParaRPr lang="pl-PL" dirty="0" smtClean="0"/>
          </a:p>
          <a:p>
            <a:r>
              <a:rPr lang="pl-PL" dirty="0" smtClean="0"/>
              <a:t>Ciekawym algorytmem podobnym do DBSCAN jest NBC oparty na k sąsiedztwie, który inaczej niż DBSCAN wykorzystuje warunek gęstości oparty na gęstości lokalnej, a nie globalnej. Podobnie jak w DBSCAN, w NBC wyznaczanie k sąsiedztwa o dużej liczbie wymiarów stanowi wyzwanie.</a:t>
            </a:r>
          </a:p>
          <a:p>
            <a:endParaRPr lang="pl-PL" dirty="0" smtClean="0"/>
          </a:p>
          <a:p>
            <a:r>
              <a:rPr lang="pl-PL" dirty="0" smtClean="0"/>
              <a:t>Dlatego, w swojej pracy skupiłem się na poprawie wydajności wyznaczania sąsiedztwa </a:t>
            </a:r>
            <a:r>
              <a:rPr lang="pl-PL" dirty="0" err="1" smtClean="0"/>
              <a:t>epsilonowego</a:t>
            </a:r>
            <a:r>
              <a:rPr lang="pl-PL" dirty="0" smtClean="0"/>
              <a:t> oraz k sąsiedztwa, w tym celu badałem zastosowanie nierówności trójkąta oraz wykorzystania indeksu VP-</a:t>
            </a:r>
            <a:r>
              <a:rPr lang="pl-PL" dirty="0" err="1" smtClean="0"/>
              <a:t>Tree</a:t>
            </a:r>
            <a:r>
              <a:rPr lang="pl-PL" dirty="0" smtClean="0"/>
              <a:t>.</a:t>
            </a:r>
          </a:p>
          <a:p>
            <a:endParaRPr lang="pl-PL" dirty="0" smtClean="0"/>
          </a:p>
          <a:p>
            <a:endParaRPr lang="pl-PL" dirty="0" smtClean="0"/>
          </a:p>
          <a:p>
            <a:endParaRPr lang="pl-PL" dirty="0" smtClean="0"/>
          </a:p>
        </p:txBody>
      </p:sp>
      <p:sp>
        <p:nvSpPr>
          <p:cNvPr id="4" name="Symbol zastępczy numeru slajdu 3"/>
          <p:cNvSpPr>
            <a:spLocks noGrp="1"/>
          </p:cNvSpPr>
          <p:nvPr>
            <p:ph type="sldNum" sz="quarter" idx="5"/>
          </p:nvPr>
        </p:nvSpPr>
        <p:spPr/>
        <p:txBody>
          <a:bodyPr/>
          <a:lstStyle/>
          <a:p>
            <a:pPr>
              <a:defRPr/>
            </a:pPr>
            <a:fld id="{81CE281D-EE1A-4A25-857A-6274E397DCE9}" type="slidenum">
              <a:rPr lang="pl-PL" smtClean="0"/>
              <a:pPr>
                <a:defRPr/>
              </a:pPr>
              <a:t>5</a:t>
            </a:fld>
            <a:endParaRPr lang="pl-P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dirty="0" smtClean="0"/>
              <a:t>Dla dowolnych punktów p, q i r nierówność trójkąta przedstawia się następująco. Przenosząc składniki dotyczące tego samego punktu na jedną ze stron nierówności uzyskujemy nierówność, której prawą stronę nazwiemy pesymistycznym oszacowaniem. Jeżeli pesymistyczne oszacowanie odległości</a:t>
            </a:r>
            <a:r>
              <a:rPr lang="pl-PL" baseline="0" dirty="0" smtClean="0"/>
              <a:t> między p i q </a:t>
            </a:r>
            <a:r>
              <a:rPr lang="pl-PL" dirty="0" smtClean="0"/>
              <a:t>jest większe od promienia sąsiedztwa </a:t>
            </a:r>
            <a:r>
              <a:rPr lang="pl-PL" dirty="0" err="1" smtClean="0"/>
              <a:t>epsilonowego</a:t>
            </a:r>
            <a:r>
              <a:rPr lang="pl-PL" dirty="0" smtClean="0"/>
              <a:t>, to bez obliczania odległości między nimi mamy pewności,</a:t>
            </a:r>
            <a:r>
              <a:rPr lang="pl-PL" baseline="0" dirty="0" smtClean="0"/>
              <a:t> że ona również jest większa od tej wartości.</a:t>
            </a:r>
          </a:p>
          <a:p>
            <a:endParaRPr lang="pl-PL" dirty="0" smtClean="0"/>
          </a:p>
        </p:txBody>
      </p:sp>
      <p:sp>
        <p:nvSpPr>
          <p:cNvPr id="4" name="Symbol zastępczy numeru slajdu 3"/>
          <p:cNvSpPr>
            <a:spLocks noGrp="1"/>
          </p:cNvSpPr>
          <p:nvPr>
            <p:ph type="sldNum" sz="quarter" idx="5"/>
          </p:nvPr>
        </p:nvSpPr>
        <p:spPr/>
        <p:txBody>
          <a:bodyPr/>
          <a:lstStyle/>
          <a:p>
            <a:pPr>
              <a:defRPr/>
            </a:pPr>
            <a:fld id="{23B48A5E-9B97-4EF6-8A55-7404D6E2190F}" type="slidenum">
              <a:rPr lang="pl-PL" smtClean="0"/>
              <a:pPr>
                <a:defRPr/>
              </a:pPr>
              <a:t>6</a:t>
            </a:fld>
            <a:endParaRPr lang="pl-P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dirty="0" smtClean="0"/>
              <a:t>Rozpatrzmy przykładowy zbiór D przestrzeni dwuwymiarowej przedstawiony na wykresie; promień sąsiedztwa </a:t>
            </a:r>
            <a:r>
              <a:rPr lang="pl-PL" dirty="0" err="1" smtClean="0"/>
              <a:t>epsilonowego</a:t>
            </a:r>
            <a:r>
              <a:rPr lang="pl-PL" dirty="0" smtClean="0"/>
              <a:t> równy 0,2 oraz punkt referencyjny R leżący w początku układu współrzędnych. W tabeli znajdują się punkty zbioru D posortowane względem odległości do punktu referencyjnego r. Załóżmy, że szukamy punktów należących do otoczenia </a:t>
            </a:r>
            <a:r>
              <a:rPr lang="pl-PL" dirty="0" err="1" smtClean="0"/>
              <a:t>epsilonowego</a:t>
            </a:r>
            <a:r>
              <a:rPr lang="pl-PL" dirty="0" smtClean="0"/>
              <a:t> punktu F bliższych punktowi referencyjnemu niż F. Punkty należące do tego otoczenia </a:t>
            </a:r>
            <a:r>
              <a:rPr lang="pl-PL" dirty="0" err="1" smtClean="0"/>
              <a:t>epsilonowego</a:t>
            </a:r>
            <a:r>
              <a:rPr lang="pl-PL" dirty="0" smtClean="0"/>
              <a:t> to wszystkie te, które znajdują się między F a pierwszym punktem , którego różnica między jego odległości do punktu referencyjnego r a odległością do punktu  F do punktu referencyjnego r jest większa od promienia sąsiedztwa </a:t>
            </a:r>
            <a:r>
              <a:rPr lang="pl-PL" dirty="0" err="1" smtClean="0"/>
              <a:t>epsilonowego</a:t>
            </a:r>
            <a:r>
              <a:rPr lang="pl-PL" dirty="0" smtClean="0"/>
              <a:t> </a:t>
            </a:r>
            <a:r>
              <a:rPr lang="pl-PL" dirty="0" err="1" smtClean="0"/>
              <a:t>Eps</a:t>
            </a:r>
            <a:r>
              <a:rPr lang="pl-PL" dirty="0" smtClean="0"/>
              <a:t>. Takim punktem jest punkt G, dla tego punktu różnica wynosi 0,8. Tym sposobem zamiast wykonania  4-rech porównań wykonano dwa. Analogiczną procedurę należy wykonać dla punktów poniżej F w tabeli aby wyznaczyć sąsiedztwo </a:t>
            </a:r>
            <a:r>
              <a:rPr lang="pl-PL" dirty="0" err="1" smtClean="0"/>
              <a:t>epsilonowe</a:t>
            </a:r>
            <a:r>
              <a:rPr lang="pl-PL" dirty="0" smtClean="0"/>
              <a:t> F.</a:t>
            </a:r>
          </a:p>
        </p:txBody>
      </p:sp>
      <p:sp>
        <p:nvSpPr>
          <p:cNvPr id="4" name="Symbol zastępczy numeru slajdu 3"/>
          <p:cNvSpPr>
            <a:spLocks noGrp="1"/>
          </p:cNvSpPr>
          <p:nvPr>
            <p:ph type="sldNum" sz="quarter" idx="5"/>
          </p:nvPr>
        </p:nvSpPr>
        <p:spPr/>
        <p:txBody>
          <a:bodyPr/>
          <a:lstStyle/>
          <a:p>
            <a:pPr>
              <a:defRPr/>
            </a:pPr>
            <a:fld id="{796422E5-E270-4B12-96ED-832C80361895}" type="slidenum">
              <a:rPr lang="pl-PL" smtClean="0"/>
              <a:pPr>
                <a:defRPr/>
              </a:pPr>
              <a:t>7</a:t>
            </a:fld>
            <a:endParaRPr lang="pl-P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dirty="0" smtClean="0"/>
              <a:t>Alternatywnym sposobem usprawnienia algorytmów gęstościowego grupowania jest zastosowanie rzutowania na wymiar. Jeśli weźmiemy pod uwagę, różnica wartości wybranego</a:t>
            </a:r>
            <a:r>
              <a:rPr lang="pl-PL" baseline="0" dirty="0" smtClean="0"/>
              <a:t> wymiar punktów q i p jest mniejsza od odległości euklidesowej między tymi punktami, to różnica ta może posłużyć jako pesymistyczne oszacowanie odległości euklidesowej między tymi punktami analogicznie jak w przypadku wykorzystania nierówności trójkąta.</a:t>
            </a:r>
            <a:endParaRPr lang="pl-PL" dirty="0" smtClean="0"/>
          </a:p>
        </p:txBody>
      </p:sp>
      <p:sp>
        <p:nvSpPr>
          <p:cNvPr id="4" name="Symbol zastępczy numeru slajdu 3"/>
          <p:cNvSpPr>
            <a:spLocks noGrp="1"/>
          </p:cNvSpPr>
          <p:nvPr>
            <p:ph type="sldNum" sz="quarter" idx="5"/>
          </p:nvPr>
        </p:nvSpPr>
        <p:spPr/>
        <p:txBody>
          <a:bodyPr/>
          <a:lstStyle/>
          <a:p>
            <a:pPr>
              <a:defRPr/>
            </a:pPr>
            <a:fld id="{359AEA57-A17B-4C50-929A-AB1F5D085E73}" type="slidenum">
              <a:rPr lang="pl-PL" smtClean="0"/>
              <a:pPr>
                <a:defRPr/>
              </a:pPr>
              <a:t>8</a:t>
            </a:fld>
            <a:endParaRPr lang="pl-P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l-PL" dirty="0" smtClean="0"/>
              <a:t>Kolejną metodą badaną prze ze mnie w pracy w celu usprawnienia wyszukiwania sąsiedztwa </a:t>
            </a:r>
            <a:r>
              <a:rPr lang="pl-PL" dirty="0" err="1" smtClean="0"/>
              <a:t>epsilonowego</a:t>
            </a:r>
            <a:r>
              <a:rPr lang="pl-PL" dirty="0" smtClean="0"/>
              <a:t> i k sąsiedztwa jest zastosowanie indeksu metrycznego VP-</a:t>
            </a:r>
            <a:r>
              <a:rPr lang="pl-PL" dirty="0" err="1" smtClean="0"/>
              <a:t>Tree</a:t>
            </a:r>
            <a:r>
              <a:rPr lang="pl-PL" dirty="0" smtClean="0"/>
              <a:t>.  Indeks ten oryginalnie został zaproponowany jako narzędzie</a:t>
            </a:r>
            <a:r>
              <a:rPr lang="pl-PL" baseline="0" dirty="0" smtClean="0"/>
              <a:t> wykorzystujące nierówność trójkąta służące do wyznaczania najbliższego sąsiedztwa pewnego punktu p w zbiorze D pod warunkiem, że promień tego sąsiedztwa nie przekracza pewnej ustalonej wartości progowej.  </a:t>
            </a:r>
            <a:r>
              <a:rPr lang="pl-PL" baseline="0" dirty="0" err="1" smtClean="0"/>
              <a:t>Vp-Tree</a:t>
            </a:r>
            <a:r>
              <a:rPr lang="pl-PL" baseline="0" dirty="0" smtClean="0"/>
              <a:t> jest drzewem binarnym, każdy jego węzeł przechowuje punkt VP zbioru D, medianę odległości od punktu v wszystkich punktów poddrzewa S(v), dla którego v jest korzeniem; wskazanie na lewego potomka będącego korzeniem poddrzewa </a:t>
            </a:r>
            <a:r>
              <a:rPr lang="pl-PL" baseline="0" dirty="0" err="1" smtClean="0"/>
              <a:t>skłądającego</a:t>
            </a:r>
            <a:r>
              <a:rPr lang="pl-PL" baseline="0" dirty="0" smtClean="0"/>
              <a:t> się z punktów S(v), których odległość do v jest mniejsza niż mediana; wskazanie na </a:t>
            </a:r>
            <a:r>
              <a:rPr lang="pl-PL" baseline="0" dirty="0" err="1" smtClean="0"/>
              <a:t>prawegopotomka</a:t>
            </a:r>
            <a:r>
              <a:rPr lang="pl-PL" baseline="0" dirty="0" smtClean="0"/>
              <a:t> będącego korzeniem poddrzewa </a:t>
            </a:r>
            <a:r>
              <a:rPr lang="pl-PL" baseline="0" dirty="0" err="1" smtClean="0"/>
              <a:t>skłądającego</a:t>
            </a:r>
            <a:r>
              <a:rPr lang="pl-PL" baseline="0" dirty="0" smtClean="0"/>
              <a:t> się z punktów S(v), których odległość do v jest nie mniejsza niż mediana.</a:t>
            </a:r>
          </a:p>
          <a:p>
            <a:r>
              <a:rPr lang="pl-PL" baseline="0" dirty="0" smtClean="0"/>
              <a:t>A jak wyszukiwane jest sąsiedztwo w VP-</a:t>
            </a:r>
            <a:r>
              <a:rPr lang="pl-PL" baseline="0" dirty="0" err="1" smtClean="0"/>
              <a:t>Tree</a:t>
            </a:r>
            <a:r>
              <a:rPr lang="pl-PL" baseline="0" dirty="0" smtClean="0"/>
              <a:t>? Rozpatrzmy wyszukiwanie sąsiedztwa punktu u o </a:t>
            </a:r>
            <a:r>
              <a:rPr lang="pl-PL" baseline="0" dirty="0" err="1" smtClean="0"/>
              <a:t>pormieniu</a:t>
            </a:r>
            <a:r>
              <a:rPr lang="pl-PL" baseline="0" dirty="0" smtClean="0"/>
              <a:t> </a:t>
            </a:r>
            <a:r>
              <a:rPr lang="pl-PL" baseline="0" dirty="0" err="1" smtClean="0"/>
              <a:t>epsilonw</a:t>
            </a:r>
            <a:r>
              <a:rPr lang="pl-PL" baseline="0" dirty="0" smtClean="0"/>
              <a:t> węźle v VP-</a:t>
            </a:r>
            <a:r>
              <a:rPr lang="pl-PL" baseline="0" dirty="0" err="1" smtClean="0"/>
              <a:t>Tree</a:t>
            </a:r>
            <a:r>
              <a:rPr lang="pl-PL" baseline="0" dirty="0" smtClean="0"/>
              <a:t>. W pierwszej kolejności liczona jest odległość między u i v. Niech mi będzie wartością mediany przechowywaną w węźle v. Wartość mediany jest niezbędna do zdecydowania a priori czy któreś z poddrzew SR(v) SL(v) nie posiada poszukiwanego sąsiada u. Decyzja ta oparta jest na wzajemnie wykluczających się warunkach W1 i W2. Procedura ta jest rekursywnie powtarzana od korzenia aż do </a:t>
            </a:r>
            <a:r>
              <a:rPr lang="pl-PL" baseline="0" dirty="0" err="1" smtClean="0"/>
              <a:t>podrzew</a:t>
            </a:r>
            <a:r>
              <a:rPr lang="pl-PL" baseline="0" dirty="0" smtClean="0"/>
              <a:t>, które nie zostały wyeliminowane przez warunki W1 i W2.</a:t>
            </a:r>
          </a:p>
          <a:p>
            <a:r>
              <a:rPr lang="pl-PL" baseline="0" dirty="0" smtClean="0"/>
              <a:t>W swojej pracy badałem również ulepszenie metody wyszukiwania sąsiedztwa w drzewie VP-</a:t>
            </a:r>
            <a:r>
              <a:rPr lang="pl-PL" baseline="0" dirty="0" err="1" smtClean="0"/>
              <a:t>Tree</a:t>
            </a:r>
            <a:r>
              <a:rPr lang="pl-PL" baseline="0" dirty="0" smtClean="0"/>
              <a:t> oparte o wartości ograniczeń </a:t>
            </a:r>
            <a:r>
              <a:rPr lang="pl-PL" baseline="0" dirty="0" err="1" smtClean="0"/>
              <a:t>left_boundary</a:t>
            </a:r>
            <a:r>
              <a:rPr lang="pl-PL" baseline="0" dirty="0" smtClean="0"/>
              <a:t> tj. maksymalną odległość punktu z LS do v i </a:t>
            </a:r>
            <a:r>
              <a:rPr lang="pl-PL" baseline="0" dirty="0" err="1" smtClean="0"/>
              <a:t>right</a:t>
            </a:r>
            <a:r>
              <a:rPr lang="pl-PL" baseline="0" dirty="0" smtClean="0"/>
              <a:t> </a:t>
            </a:r>
            <a:r>
              <a:rPr lang="pl-PL" baseline="0" dirty="0" err="1" smtClean="0"/>
              <a:t>boundary</a:t>
            </a:r>
            <a:r>
              <a:rPr lang="pl-PL" baseline="0" dirty="0" smtClean="0"/>
              <a:t> tj. </a:t>
            </a:r>
            <a:r>
              <a:rPr lang="pl-PL" baseline="0" dirty="0" err="1" smtClean="0"/>
              <a:t>minimalnan</a:t>
            </a:r>
            <a:r>
              <a:rPr lang="pl-PL" baseline="0" dirty="0" smtClean="0"/>
              <a:t> odległość do v z RS.</a:t>
            </a:r>
            <a:endParaRPr lang="pl-PL" dirty="0" smtClean="0"/>
          </a:p>
        </p:txBody>
      </p:sp>
      <p:sp>
        <p:nvSpPr>
          <p:cNvPr id="4" name="Symbol zastępczy numeru slajdu 3"/>
          <p:cNvSpPr>
            <a:spLocks noGrp="1"/>
          </p:cNvSpPr>
          <p:nvPr>
            <p:ph type="sldNum" sz="quarter" idx="5"/>
          </p:nvPr>
        </p:nvSpPr>
        <p:spPr/>
        <p:txBody>
          <a:bodyPr/>
          <a:lstStyle/>
          <a:p>
            <a:pPr>
              <a:defRPr/>
            </a:pPr>
            <a:fld id="{2299763D-F30D-4B3A-B107-B99B4E298137}" type="slidenum">
              <a:rPr lang="pl-PL" smtClean="0"/>
              <a:pPr>
                <a:defRPr/>
              </a:pPr>
              <a:t>9</a:t>
            </a:fld>
            <a:endParaRPr lang="pl-P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Do określania sąsiedztwa wykorzystuje się miary podobieństwa. Najpopularniejszą miarą podobieństwa jest miara odległości</a:t>
            </a:r>
            <a:r>
              <a:rPr lang="pl-PL" baseline="0" dirty="0" smtClean="0"/>
              <a:t> euklidesowej. Inną miarą podobieństwa, która wykorzystywana jest przy grupowaniu i klasyfikacji danych tekstowych, jest miara podobieństwa kosinusowego. Dla </a:t>
            </a:r>
            <a:r>
              <a:rPr lang="pl-PL" baseline="0" dirty="0" err="1" smtClean="0"/>
              <a:t>przykłądu</a:t>
            </a:r>
            <a:r>
              <a:rPr lang="pl-PL" baseline="0" dirty="0" smtClean="0"/>
              <a:t> p jest bardziej kosinusowo podobne do q niż do r jeśli kosinus kąta alfa jest większy niż kosinus kąta beta. Niestety miara podobieństwa kosinusowego nie spełnia nierówności trójkąta. Wydaje się więc, że nie można w jej przypadku wykorzystać wspomnianego usprawnienia opartego na nierówności trójkąta.</a:t>
            </a:r>
            <a:endParaRPr lang="pl-PL" dirty="0"/>
          </a:p>
        </p:txBody>
      </p:sp>
      <p:sp>
        <p:nvSpPr>
          <p:cNvPr id="4" name="Symbol zastępczy numeru slajdu 3"/>
          <p:cNvSpPr>
            <a:spLocks noGrp="1"/>
          </p:cNvSpPr>
          <p:nvPr>
            <p:ph type="sldNum" sz="quarter" idx="10"/>
          </p:nvPr>
        </p:nvSpPr>
        <p:spPr/>
        <p:txBody>
          <a:bodyPr/>
          <a:lstStyle/>
          <a:p>
            <a:pPr>
              <a:defRPr/>
            </a:pPr>
            <a:fld id="{FD474D3D-6543-4472-B6C5-9AB3B4AC2F73}" type="slidenum">
              <a:rPr lang="pl-PL" smtClean="0"/>
              <a:pPr>
                <a:defRPr/>
              </a:pPr>
              <a:t>12</a:t>
            </a:fld>
            <a:endParaRPr lang="pl-PL"/>
          </a:p>
        </p:txBody>
      </p:sp>
    </p:spTree>
    <p:extLst>
      <p:ext uri="{BB962C8B-B14F-4D97-AF65-F5344CB8AC3E}">
        <p14:creationId xmlns:p14="http://schemas.microsoft.com/office/powerpoint/2010/main" val="274052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lvl1pPr>
              <a:defRPr/>
            </a:lvl1pPr>
          </a:lstStyle>
          <a:p>
            <a:pPr>
              <a:defRPr/>
            </a:pPr>
            <a:fld id="{A921EB43-D9AF-4EE6-8509-DAF195C159DB}" type="datetimeFigureOut">
              <a:rPr lang="pl-PL"/>
              <a:pPr>
                <a:defRPr/>
              </a:pPr>
              <a:t>2013-06-26</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58F86FFC-98C4-4E1F-8E2A-74CFA9CB6C09}" type="slidenum">
              <a:rPr lang="pl-PL"/>
              <a:pPr>
                <a:defRPr/>
              </a:pPr>
              <a:t>‹#›</a:t>
            </a:fld>
            <a:endParaRPr lang="pl-PL"/>
          </a:p>
        </p:txBody>
      </p:sp>
    </p:spTree>
    <p:extLst>
      <p:ext uri="{BB962C8B-B14F-4D97-AF65-F5344CB8AC3E}">
        <p14:creationId xmlns:p14="http://schemas.microsoft.com/office/powerpoint/2010/main" val="341020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pPr>
              <a:defRPr/>
            </a:pPr>
            <a:fld id="{C3E706BB-9A98-40D0-9742-FB91DBA0F6FB}" type="datetimeFigureOut">
              <a:rPr lang="pl-PL"/>
              <a:pPr>
                <a:defRPr/>
              </a:pPr>
              <a:t>2013-06-26</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DAC2EA71-DA48-47C6-8511-8C736185AF9C}" type="slidenum">
              <a:rPr lang="pl-PL"/>
              <a:pPr>
                <a:defRPr/>
              </a:pPr>
              <a:t>‹#›</a:t>
            </a:fld>
            <a:endParaRPr lang="pl-PL"/>
          </a:p>
        </p:txBody>
      </p:sp>
    </p:spTree>
    <p:extLst>
      <p:ext uri="{BB962C8B-B14F-4D97-AF65-F5344CB8AC3E}">
        <p14:creationId xmlns:p14="http://schemas.microsoft.com/office/powerpoint/2010/main" val="417870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pPr>
              <a:defRPr/>
            </a:pPr>
            <a:fld id="{F3BA8893-2588-4180-B013-9E73CD7259A8}" type="datetimeFigureOut">
              <a:rPr lang="pl-PL"/>
              <a:pPr>
                <a:defRPr/>
              </a:pPr>
              <a:t>2013-06-26</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83DB6B21-A3F2-42A2-A58D-4808D8E98D78}" type="slidenum">
              <a:rPr lang="pl-PL"/>
              <a:pPr>
                <a:defRPr/>
              </a:pPr>
              <a:t>‹#›</a:t>
            </a:fld>
            <a:endParaRPr lang="pl-PL"/>
          </a:p>
        </p:txBody>
      </p:sp>
    </p:spTree>
    <p:extLst>
      <p:ext uri="{BB962C8B-B14F-4D97-AF65-F5344CB8AC3E}">
        <p14:creationId xmlns:p14="http://schemas.microsoft.com/office/powerpoint/2010/main" val="273597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pPr>
              <a:defRPr/>
            </a:pPr>
            <a:fld id="{6A17E6A0-053A-414F-9E2D-C56BF810348A}" type="datetimeFigureOut">
              <a:rPr lang="pl-PL"/>
              <a:pPr>
                <a:defRPr/>
              </a:pPr>
              <a:t>2013-06-26</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7B9E60B3-1764-4BF9-86E4-112478774874}" type="slidenum">
              <a:rPr lang="pl-PL"/>
              <a:pPr>
                <a:defRPr/>
              </a:pPr>
              <a:t>‹#›</a:t>
            </a:fld>
            <a:endParaRPr lang="pl-PL"/>
          </a:p>
        </p:txBody>
      </p:sp>
    </p:spTree>
    <p:extLst>
      <p:ext uri="{BB962C8B-B14F-4D97-AF65-F5344CB8AC3E}">
        <p14:creationId xmlns:p14="http://schemas.microsoft.com/office/powerpoint/2010/main" val="960787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lvl1pPr>
              <a:defRPr/>
            </a:lvl1pPr>
          </a:lstStyle>
          <a:p>
            <a:pPr>
              <a:defRPr/>
            </a:pPr>
            <a:fld id="{17624374-7516-4BF2-A60B-55D0F8B3FEEB}" type="datetimeFigureOut">
              <a:rPr lang="pl-PL"/>
              <a:pPr>
                <a:defRPr/>
              </a:pPr>
              <a:t>2013-06-26</a:t>
            </a:fld>
            <a:endParaRPr lang="pl-PL"/>
          </a:p>
        </p:txBody>
      </p:sp>
      <p:sp>
        <p:nvSpPr>
          <p:cNvPr id="5" name="Symbol zastępczy stopki 4"/>
          <p:cNvSpPr>
            <a:spLocks noGrp="1"/>
          </p:cNvSpPr>
          <p:nvPr>
            <p:ph type="ftr" sz="quarter" idx="11"/>
          </p:nvPr>
        </p:nvSpPr>
        <p:spPr/>
        <p:txBody>
          <a:bodyPr/>
          <a:lstStyle>
            <a:lvl1pPr>
              <a:defRPr/>
            </a:lvl1pPr>
          </a:lstStyle>
          <a:p>
            <a:pPr>
              <a:defRPr/>
            </a:pPr>
            <a:endParaRPr lang="pl-PL"/>
          </a:p>
        </p:txBody>
      </p:sp>
      <p:sp>
        <p:nvSpPr>
          <p:cNvPr id="6" name="Symbol zastępczy numeru slajdu 5"/>
          <p:cNvSpPr>
            <a:spLocks noGrp="1"/>
          </p:cNvSpPr>
          <p:nvPr>
            <p:ph type="sldNum" sz="quarter" idx="12"/>
          </p:nvPr>
        </p:nvSpPr>
        <p:spPr/>
        <p:txBody>
          <a:bodyPr/>
          <a:lstStyle>
            <a:lvl1pPr>
              <a:defRPr/>
            </a:lvl1pPr>
          </a:lstStyle>
          <a:p>
            <a:pPr>
              <a:defRPr/>
            </a:pPr>
            <a:fld id="{0719FA7A-1DF3-405E-A1DF-A8C1F7D45465}" type="slidenum">
              <a:rPr lang="pl-PL"/>
              <a:pPr>
                <a:defRPr/>
              </a:pPr>
              <a:t>‹#›</a:t>
            </a:fld>
            <a:endParaRPr lang="pl-PL"/>
          </a:p>
        </p:txBody>
      </p:sp>
    </p:spTree>
    <p:extLst>
      <p:ext uri="{BB962C8B-B14F-4D97-AF65-F5344CB8AC3E}">
        <p14:creationId xmlns:p14="http://schemas.microsoft.com/office/powerpoint/2010/main" val="83431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3"/>
          <p:cNvSpPr>
            <a:spLocks noGrp="1"/>
          </p:cNvSpPr>
          <p:nvPr>
            <p:ph type="dt" sz="half" idx="10"/>
          </p:nvPr>
        </p:nvSpPr>
        <p:spPr/>
        <p:txBody>
          <a:bodyPr/>
          <a:lstStyle>
            <a:lvl1pPr>
              <a:defRPr/>
            </a:lvl1pPr>
          </a:lstStyle>
          <a:p>
            <a:pPr>
              <a:defRPr/>
            </a:pPr>
            <a:fld id="{2938D45C-65C7-4140-B4E5-7E3A823C9FD5}" type="datetimeFigureOut">
              <a:rPr lang="pl-PL"/>
              <a:pPr>
                <a:defRPr/>
              </a:pPr>
              <a:t>2013-06-26</a:t>
            </a:fld>
            <a:endParaRPr lang="pl-PL"/>
          </a:p>
        </p:txBody>
      </p:sp>
      <p:sp>
        <p:nvSpPr>
          <p:cNvPr id="6" name="Symbol zastępczy stopki 4"/>
          <p:cNvSpPr>
            <a:spLocks noGrp="1"/>
          </p:cNvSpPr>
          <p:nvPr>
            <p:ph type="ftr" sz="quarter" idx="11"/>
          </p:nvPr>
        </p:nvSpPr>
        <p:spPr/>
        <p:txBody>
          <a:bodyPr/>
          <a:lstStyle>
            <a:lvl1pPr>
              <a:defRPr/>
            </a:lvl1pPr>
          </a:lstStyle>
          <a:p>
            <a:pPr>
              <a:defRPr/>
            </a:pPr>
            <a:endParaRPr lang="pl-PL"/>
          </a:p>
        </p:txBody>
      </p:sp>
      <p:sp>
        <p:nvSpPr>
          <p:cNvPr id="7" name="Symbol zastępczy numeru slajdu 5"/>
          <p:cNvSpPr>
            <a:spLocks noGrp="1"/>
          </p:cNvSpPr>
          <p:nvPr>
            <p:ph type="sldNum" sz="quarter" idx="12"/>
          </p:nvPr>
        </p:nvSpPr>
        <p:spPr/>
        <p:txBody>
          <a:bodyPr/>
          <a:lstStyle>
            <a:lvl1pPr>
              <a:defRPr/>
            </a:lvl1pPr>
          </a:lstStyle>
          <a:p>
            <a:pPr>
              <a:defRPr/>
            </a:pPr>
            <a:fld id="{B8D4FAEB-BD18-4053-94C4-E8C6CDB7586C}" type="slidenum">
              <a:rPr lang="pl-PL"/>
              <a:pPr>
                <a:defRPr/>
              </a:pPr>
              <a:t>‹#›</a:t>
            </a:fld>
            <a:endParaRPr lang="pl-PL"/>
          </a:p>
        </p:txBody>
      </p:sp>
    </p:spTree>
    <p:extLst>
      <p:ext uri="{BB962C8B-B14F-4D97-AF65-F5344CB8AC3E}">
        <p14:creationId xmlns:p14="http://schemas.microsoft.com/office/powerpoint/2010/main" val="1935305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3"/>
          <p:cNvSpPr>
            <a:spLocks noGrp="1"/>
          </p:cNvSpPr>
          <p:nvPr>
            <p:ph type="dt" sz="half" idx="10"/>
          </p:nvPr>
        </p:nvSpPr>
        <p:spPr/>
        <p:txBody>
          <a:bodyPr/>
          <a:lstStyle>
            <a:lvl1pPr>
              <a:defRPr/>
            </a:lvl1pPr>
          </a:lstStyle>
          <a:p>
            <a:pPr>
              <a:defRPr/>
            </a:pPr>
            <a:fld id="{B281765E-EEB6-41C6-95EE-5217AB17AEEF}" type="datetimeFigureOut">
              <a:rPr lang="pl-PL"/>
              <a:pPr>
                <a:defRPr/>
              </a:pPr>
              <a:t>2013-06-26</a:t>
            </a:fld>
            <a:endParaRPr lang="pl-PL"/>
          </a:p>
        </p:txBody>
      </p:sp>
      <p:sp>
        <p:nvSpPr>
          <p:cNvPr id="8" name="Symbol zastępczy stopki 4"/>
          <p:cNvSpPr>
            <a:spLocks noGrp="1"/>
          </p:cNvSpPr>
          <p:nvPr>
            <p:ph type="ftr" sz="quarter" idx="11"/>
          </p:nvPr>
        </p:nvSpPr>
        <p:spPr/>
        <p:txBody>
          <a:bodyPr/>
          <a:lstStyle>
            <a:lvl1pPr>
              <a:defRPr/>
            </a:lvl1pPr>
          </a:lstStyle>
          <a:p>
            <a:pPr>
              <a:defRPr/>
            </a:pPr>
            <a:endParaRPr lang="pl-PL"/>
          </a:p>
        </p:txBody>
      </p:sp>
      <p:sp>
        <p:nvSpPr>
          <p:cNvPr id="9" name="Symbol zastępczy numeru slajdu 5"/>
          <p:cNvSpPr>
            <a:spLocks noGrp="1"/>
          </p:cNvSpPr>
          <p:nvPr>
            <p:ph type="sldNum" sz="quarter" idx="12"/>
          </p:nvPr>
        </p:nvSpPr>
        <p:spPr/>
        <p:txBody>
          <a:bodyPr/>
          <a:lstStyle>
            <a:lvl1pPr>
              <a:defRPr/>
            </a:lvl1pPr>
          </a:lstStyle>
          <a:p>
            <a:pPr>
              <a:defRPr/>
            </a:pPr>
            <a:fld id="{0AA35067-F591-4EE5-AAA0-42CDF567ED52}" type="slidenum">
              <a:rPr lang="pl-PL"/>
              <a:pPr>
                <a:defRPr/>
              </a:pPr>
              <a:t>‹#›</a:t>
            </a:fld>
            <a:endParaRPr lang="pl-PL"/>
          </a:p>
        </p:txBody>
      </p:sp>
    </p:spTree>
    <p:extLst>
      <p:ext uri="{BB962C8B-B14F-4D97-AF65-F5344CB8AC3E}">
        <p14:creationId xmlns:p14="http://schemas.microsoft.com/office/powerpoint/2010/main" val="178935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3"/>
          <p:cNvSpPr>
            <a:spLocks noGrp="1"/>
          </p:cNvSpPr>
          <p:nvPr>
            <p:ph type="dt" sz="half" idx="10"/>
          </p:nvPr>
        </p:nvSpPr>
        <p:spPr/>
        <p:txBody>
          <a:bodyPr/>
          <a:lstStyle>
            <a:lvl1pPr>
              <a:defRPr/>
            </a:lvl1pPr>
          </a:lstStyle>
          <a:p>
            <a:pPr>
              <a:defRPr/>
            </a:pPr>
            <a:fld id="{7B6AB34A-0A4C-4906-8F82-0B8171D042DC}" type="datetimeFigureOut">
              <a:rPr lang="pl-PL"/>
              <a:pPr>
                <a:defRPr/>
              </a:pPr>
              <a:t>2013-06-26</a:t>
            </a:fld>
            <a:endParaRPr lang="pl-PL"/>
          </a:p>
        </p:txBody>
      </p:sp>
      <p:sp>
        <p:nvSpPr>
          <p:cNvPr id="4" name="Symbol zastępczy stopki 4"/>
          <p:cNvSpPr>
            <a:spLocks noGrp="1"/>
          </p:cNvSpPr>
          <p:nvPr>
            <p:ph type="ftr" sz="quarter" idx="11"/>
          </p:nvPr>
        </p:nvSpPr>
        <p:spPr/>
        <p:txBody>
          <a:bodyPr/>
          <a:lstStyle>
            <a:lvl1pPr>
              <a:defRPr/>
            </a:lvl1pPr>
          </a:lstStyle>
          <a:p>
            <a:pPr>
              <a:defRPr/>
            </a:pPr>
            <a:endParaRPr lang="pl-PL"/>
          </a:p>
        </p:txBody>
      </p:sp>
      <p:sp>
        <p:nvSpPr>
          <p:cNvPr id="5" name="Symbol zastępczy numeru slajdu 5"/>
          <p:cNvSpPr>
            <a:spLocks noGrp="1"/>
          </p:cNvSpPr>
          <p:nvPr>
            <p:ph type="sldNum" sz="quarter" idx="12"/>
          </p:nvPr>
        </p:nvSpPr>
        <p:spPr/>
        <p:txBody>
          <a:bodyPr/>
          <a:lstStyle>
            <a:lvl1pPr>
              <a:defRPr/>
            </a:lvl1pPr>
          </a:lstStyle>
          <a:p>
            <a:pPr>
              <a:defRPr/>
            </a:pPr>
            <a:fld id="{EE11F518-C9B4-4465-85E4-96337BB319DE}" type="slidenum">
              <a:rPr lang="pl-PL"/>
              <a:pPr>
                <a:defRPr/>
              </a:pPr>
              <a:t>‹#›</a:t>
            </a:fld>
            <a:endParaRPr lang="pl-PL"/>
          </a:p>
        </p:txBody>
      </p:sp>
    </p:spTree>
    <p:extLst>
      <p:ext uri="{BB962C8B-B14F-4D97-AF65-F5344CB8AC3E}">
        <p14:creationId xmlns:p14="http://schemas.microsoft.com/office/powerpoint/2010/main" val="3316349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3"/>
          <p:cNvSpPr>
            <a:spLocks noGrp="1"/>
          </p:cNvSpPr>
          <p:nvPr>
            <p:ph type="dt" sz="half" idx="10"/>
          </p:nvPr>
        </p:nvSpPr>
        <p:spPr/>
        <p:txBody>
          <a:bodyPr/>
          <a:lstStyle>
            <a:lvl1pPr>
              <a:defRPr/>
            </a:lvl1pPr>
          </a:lstStyle>
          <a:p>
            <a:pPr>
              <a:defRPr/>
            </a:pPr>
            <a:fld id="{991F8D2C-081D-43EA-8A29-8AA7427D5959}" type="datetimeFigureOut">
              <a:rPr lang="pl-PL"/>
              <a:pPr>
                <a:defRPr/>
              </a:pPr>
              <a:t>2013-06-26</a:t>
            </a:fld>
            <a:endParaRPr lang="pl-PL"/>
          </a:p>
        </p:txBody>
      </p:sp>
      <p:sp>
        <p:nvSpPr>
          <p:cNvPr id="3" name="Symbol zastępczy stopki 4"/>
          <p:cNvSpPr>
            <a:spLocks noGrp="1"/>
          </p:cNvSpPr>
          <p:nvPr>
            <p:ph type="ftr" sz="quarter" idx="11"/>
          </p:nvPr>
        </p:nvSpPr>
        <p:spPr/>
        <p:txBody>
          <a:bodyPr/>
          <a:lstStyle>
            <a:lvl1pPr>
              <a:defRPr/>
            </a:lvl1pPr>
          </a:lstStyle>
          <a:p>
            <a:pPr>
              <a:defRPr/>
            </a:pPr>
            <a:endParaRPr lang="pl-PL"/>
          </a:p>
        </p:txBody>
      </p:sp>
      <p:sp>
        <p:nvSpPr>
          <p:cNvPr id="4" name="Symbol zastępczy numeru slajdu 5"/>
          <p:cNvSpPr>
            <a:spLocks noGrp="1"/>
          </p:cNvSpPr>
          <p:nvPr>
            <p:ph type="sldNum" sz="quarter" idx="12"/>
          </p:nvPr>
        </p:nvSpPr>
        <p:spPr/>
        <p:txBody>
          <a:bodyPr/>
          <a:lstStyle>
            <a:lvl1pPr>
              <a:defRPr/>
            </a:lvl1pPr>
          </a:lstStyle>
          <a:p>
            <a:pPr>
              <a:defRPr/>
            </a:pPr>
            <a:fld id="{D4297345-A9A8-4960-AC63-AD93A4896F0F}" type="slidenum">
              <a:rPr lang="pl-PL"/>
              <a:pPr>
                <a:defRPr/>
              </a:pPr>
              <a:t>‹#›</a:t>
            </a:fld>
            <a:endParaRPr lang="pl-PL"/>
          </a:p>
        </p:txBody>
      </p:sp>
    </p:spTree>
    <p:extLst>
      <p:ext uri="{BB962C8B-B14F-4D97-AF65-F5344CB8AC3E}">
        <p14:creationId xmlns:p14="http://schemas.microsoft.com/office/powerpoint/2010/main" val="1568570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pPr>
              <a:defRPr/>
            </a:pPr>
            <a:fld id="{0EB1835C-0E6D-4DCC-8BE2-B269328355B6}" type="datetimeFigureOut">
              <a:rPr lang="pl-PL"/>
              <a:pPr>
                <a:defRPr/>
              </a:pPr>
              <a:t>2013-06-26</a:t>
            </a:fld>
            <a:endParaRPr lang="pl-PL"/>
          </a:p>
        </p:txBody>
      </p:sp>
      <p:sp>
        <p:nvSpPr>
          <p:cNvPr id="6" name="Symbol zastępczy stopki 4"/>
          <p:cNvSpPr>
            <a:spLocks noGrp="1"/>
          </p:cNvSpPr>
          <p:nvPr>
            <p:ph type="ftr" sz="quarter" idx="11"/>
          </p:nvPr>
        </p:nvSpPr>
        <p:spPr/>
        <p:txBody>
          <a:bodyPr/>
          <a:lstStyle>
            <a:lvl1pPr>
              <a:defRPr/>
            </a:lvl1pPr>
          </a:lstStyle>
          <a:p>
            <a:pPr>
              <a:defRPr/>
            </a:pPr>
            <a:endParaRPr lang="pl-PL"/>
          </a:p>
        </p:txBody>
      </p:sp>
      <p:sp>
        <p:nvSpPr>
          <p:cNvPr id="7" name="Symbol zastępczy numeru slajdu 5"/>
          <p:cNvSpPr>
            <a:spLocks noGrp="1"/>
          </p:cNvSpPr>
          <p:nvPr>
            <p:ph type="sldNum" sz="quarter" idx="12"/>
          </p:nvPr>
        </p:nvSpPr>
        <p:spPr/>
        <p:txBody>
          <a:bodyPr/>
          <a:lstStyle>
            <a:lvl1pPr>
              <a:defRPr/>
            </a:lvl1pPr>
          </a:lstStyle>
          <a:p>
            <a:pPr>
              <a:defRPr/>
            </a:pPr>
            <a:fld id="{379A0420-2DE4-40D9-9076-F2B828503AA5}" type="slidenum">
              <a:rPr lang="pl-PL"/>
              <a:pPr>
                <a:defRPr/>
              </a:pPr>
              <a:t>‹#›</a:t>
            </a:fld>
            <a:endParaRPr lang="pl-PL"/>
          </a:p>
        </p:txBody>
      </p:sp>
    </p:spTree>
    <p:extLst>
      <p:ext uri="{BB962C8B-B14F-4D97-AF65-F5344CB8AC3E}">
        <p14:creationId xmlns:p14="http://schemas.microsoft.com/office/powerpoint/2010/main" val="215691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pPr>
              <a:defRPr/>
            </a:pPr>
            <a:fld id="{4CF1B65C-1B1F-4CB3-823A-8C3899615B76}" type="datetimeFigureOut">
              <a:rPr lang="pl-PL"/>
              <a:pPr>
                <a:defRPr/>
              </a:pPr>
              <a:t>2013-06-26</a:t>
            </a:fld>
            <a:endParaRPr lang="pl-PL"/>
          </a:p>
        </p:txBody>
      </p:sp>
      <p:sp>
        <p:nvSpPr>
          <p:cNvPr id="6" name="Symbol zastępczy stopki 4"/>
          <p:cNvSpPr>
            <a:spLocks noGrp="1"/>
          </p:cNvSpPr>
          <p:nvPr>
            <p:ph type="ftr" sz="quarter" idx="11"/>
          </p:nvPr>
        </p:nvSpPr>
        <p:spPr/>
        <p:txBody>
          <a:bodyPr/>
          <a:lstStyle>
            <a:lvl1pPr>
              <a:defRPr/>
            </a:lvl1pPr>
          </a:lstStyle>
          <a:p>
            <a:pPr>
              <a:defRPr/>
            </a:pPr>
            <a:endParaRPr lang="pl-PL"/>
          </a:p>
        </p:txBody>
      </p:sp>
      <p:sp>
        <p:nvSpPr>
          <p:cNvPr id="7" name="Symbol zastępczy numeru slajdu 5"/>
          <p:cNvSpPr>
            <a:spLocks noGrp="1"/>
          </p:cNvSpPr>
          <p:nvPr>
            <p:ph type="sldNum" sz="quarter" idx="12"/>
          </p:nvPr>
        </p:nvSpPr>
        <p:spPr/>
        <p:txBody>
          <a:bodyPr/>
          <a:lstStyle>
            <a:lvl1pPr>
              <a:defRPr/>
            </a:lvl1pPr>
          </a:lstStyle>
          <a:p>
            <a:pPr>
              <a:defRPr/>
            </a:pPr>
            <a:fld id="{D1FCD708-E3FC-4C18-9561-5A18BB124256}" type="slidenum">
              <a:rPr lang="pl-PL"/>
              <a:pPr>
                <a:defRPr/>
              </a:pPr>
              <a:t>‹#›</a:t>
            </a:fld>
            <a:endParaRPr lang="pl-PL"/>
          </a:p>
        </p:txBody>
      </p:sp>
    </p:spTree>
    <p:extLst>
      <p:ext uri="{BB962C8B-B14F-4D97-AF65-F5344CB8AC3E}">
        <p14:creationId xmlns:p14="http://schemas.microsoft.com/office/powerpoint/2010/main" val="309242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Symbol zastępczy tytułu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l-PL" smtClean="0"/>
              <a:t>Kliknij, aby edytować styl</a:t>
            </a:r>
          </a:p>
        </p:txBody>
      </p:sp>
      <p:sp>
        <p:nvSpPr>
          <p:cNvPr id="1027" name="Symbol zastępczy tekstu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2B7114E-CFD3-4190-9E74-7570D03FDE27}" type="datetimeFigureOut">
              <a:rPr lang="pl-PL"/>
              <a:pPr>
                <a:defRPr/>
              </a:pPr>
              <a:t>2013-06-26</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98B0588-BFEC-433D-B64E-83222C112DB5}" type="slidenum">
              <a:rPr lang="pl-PL"/>
              <a:pPr>
                <a:defRPr/>
              </a:pPr>
              <a:t>‹#›</a:t>
            </a:fld>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png"/><Relationship Id="rId7"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20.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png"/><Relationship Id="rId7"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1.png"/><Relationship Id="rId5" Type="http://schemas.openxmlformats.org/officeDocument/2006/relationships/image" Target="../media/image13.png"/><Relationship Id="rId10" Type="http://schemas.openxmlformats.org/officeDocument/2006/relationships/image" Target="../media/image20.png"/><Relationship Id="rId4" Type="http://schemas.openxmlformats.org/officeDocument/2006/relationships/image" Target="../media/image1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120.png"/><Relationship Id="rId7" Type="http://schemas.openxmlformats.org/officeDocument/2006/relationships/image" Target="../media/image16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oleObject" Target="../embeddings/Arkusz_programu_Microsoft_Excel_97_20031.xls"/><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051" name="Podtytuł 4"/>
          <p:cNvSpPr txBox="1">
            <a:spLocks/>
          </p:cNvSpPr>
          <p:nvPr/>
        </p:nvSpPr>
        <p:spPr bwMode="auto">
          <a:xfrm>
            <a:off x="323528" y="1196975"/>
            <a:ext cx="8496944"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20000"/>
              </a:spcBef>
              <a:buFont typeface="Arial" charset="0"/>
              <a:buNone/>
            </a:pPr>
            <a:r>
              <a:rPr lang="pl-PL" sz="2800" dirty="0"/>
              <a:t>Gęstościowe grupowanie danych i wyznaczanie najbliższego sąsiedztwa z użyciem nierówności trójkąta</a:t>
            </a:r>
          </a:p>
        </p:txBody>
      </p:sp>
      <p:sp>
        <p:nvSpPr>
          <p:cNvPr id="2052" name="Rectangle 3"/>
          <p:cNvSpPr txBox="1">
            <a:spLocks noChangeArrowheads="1"/>
          </p:cNvSpPr>
          <p:nvPr/>
        </p:nvSpPr>
        <p:spPr bwMode="auto">
          <a:xfrm>
            <a:off x="1339850" y="3141663"/>
            <a:ext cx="64008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20000"/>
              </a:spcBef>
              <a:buFont typeface="Arial" charset="0"/>
              <a:buNone/>
            </a:pPr>
            <a:r>
              <a:rPr lang="pl-PL" sz="2000" b="1"/>
              <a:t>inż. Bartłomiej Jańczak</a:t>
            </a:r>
            <a:endParaRPr lang="en-GB" sz="2000" b="1"/>
          </a:p>
          <a:p>
            <a:pPr algn="ctr" eaLnBrk="1" hangingPunct="1">
              <a:spcBef>
                <a:spcPct val="20000"/>
              </a:spcBef>
              <a:buFont typeface="Arial" charset="0"/>
              <a:buNone/>
            </a:pPr>
            <a:r>
              <a:rPr lang="pl-PL" sz="1400" i="1"/>
              <a:t>B.Janczak@stud.elka.pw.edu.pl</a:t>
            </a:r>
            <a:endParaRPr lang="en-GB" sz="1400" i="1"/>
          </a:p>
          <a:p>
            <a:pPr algn="ctr" eaLnBrk="1" hangingPunct="1">
              <a:spcBef>
                <a:spcPct val="20000"/>
              </a:spcBef>
              <a:buFont typeface="Arial" charset="0"/>
              <a:buNone/>
            </a:pPr>
            <a:r>
              <a:rPr lang="pl-PL" sz="1600" b="1"/>
              <a:t>Politechnika Warszawska</a:t>
            </a:r>
          </a:p>
        </p:txBody>
      </p:sp>
      <p:pic>
        <p:nvPicPr>
          <p:cNvPr id="205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6550" y="4513263"/>
            <a:ext cx="7874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pole tekstowe 8"/>
          <p:cNvSpPr txBox="1">
            <a:spLocks noChangeArrowheads="1"/>
          </p:cNvSpPr>
          <p:nvPr/>
        </p:nvSpPr>
        <p:spPr bwMode="auto">
          <a:xfrm>
            <a:off x="3908425" y="6021388"/>
            <a:ext cx="1262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pl-PL"/>
              <a:t>27-06-2013</a:t>
            </a:r>
          </a:p>
        </p:txBody>
      </p:sp>
      <p:sp>
        <p:nvSpPr>
          <p:cNvPr id="10" name="Prostokąt 9"/>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1" name="Prostokąt 10"/>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057" name="pole tekstowe 11"/>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rostokąt 31"/>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33" name="Prostokąt 32"/>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34" name="Prostokąt 33"/>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35"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36"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37" name="Tytuł 1"/>
          <p:cNvSpPr>
            <a:spLocks noGrp="1"/>
          </p:cNvSpPr>
          <p:nvPr>
            <p:ph type="title"/>
          </p:nvPr>
        </p:nvSpPr>
        <p:spPr>
          <a:xfrm>
            <a:off x="457200" y="549275"/>
            <a:ext cx="8229600" cy="792163"/>
          </a:xfrm>
        </p:spPr>
        <p:txBody>
          <a:bodyPr/>
          <a:lstStyle/>
          <a:p>
            <a:pPr algn="l" eaLnBrk="1" hangingPunct="1"/>
            <a:r>
              <a:rPr lang="pl-PL" sz="3200" b="1" dirty="0" smtClean="0"/>
              <a:t>Wykorzystanie indeksu metrycznego VP-</a:t>
            </a:r>
            <a:r>
              <a:rPr lang="pl-PL" sz="3200" b="1" dirty="0" err="1" smtClean="0"/>
              <a:t>Tree</a:t>
            </a:r>
            <a:endParaRPr lang="pl-PL" sz="3200" dirty="0" smtClean="0"/>
          </a:p>
        </p:txBody>
      </p:sp>
      <mc:AlternateContent xmlns:mc="http://schemas.openxmlformats.org/markup-compatibility/2006" xmlns:a14="http://schemas.microsoft.com/office/drawing/2010/main">
        <mc:Choice Requires="a14">
          <p:sp>
            <p:nvSpPr>
              <p:cNvPr id="38" name="Symbol zastępczy zawartości 2"/>
              <p:cNvSpPr txBox="1">
                <a:spLocks/>
              </p:cNvSpPr>
              <p:nvPr/>
            </p:nvSpPr>
            <p:spPr bwMode="auto">
              <a:xfrm>
                <a:off x="395536" y="1556792"/>
                <a:ext cx="8208912" cy="17281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Węzeł VP-</a:t>
                </a:r>
                <a:r>
                  <a:rPr lang="pl-PL" sz="1800" b="1" dirty="0" err="1" smtClean="0"/>
                  <a:t>Tree</a:t>
                </a:r>
                <a:r>
                  <a:rPr lang="pl-PL" sz="1800" b="1" dirty="0" smtClean="0"/>
                  <a:t> zawiera</a:t>
                </a:r>
                <a:r>
                  <a:rPr lang="pl-PL" sz="1800" dirty="0" smtClean="0"/>
                  <a:t>:</a:t>
                </a:r>
                <a:br>
                  <a:rPr lang="pl-PL" sz="1800" dirty="0" smtClean="0"/>
                </a:br>
                <a:r>
                  <a:rPr lang="pl-PL" sz="1800" dirty="0" smtClean="0"/>
                  <a:t>- </a:t>
                </a:r>
                <a14:m>
                  <m:oMath xmlns:m="http://schemas.openxmlformats.org/officeDocument/2006/math">
                    <m:r>
                      <a:rPr lang="pl-PL" sz="1800" i="1" dirty="0" smtClean="0">
                        <a:latin typeface="Cambria Math"/>
                      </a:rPr>
                      <m:t>𝑣</m:t>
                    </m:r>
                    <m:r>
                      <a:rPr lang="pl-PL" sz="1800" i="1" dirty="0" smtClean="0">
                        <a:latin typeface="Cambria Math"/>
                        <a:ea typeface="Cambria Math"/>
                      </a:rPr>
                      <m:t>∈</m:t>
                    </m:r>
                    <m:r>
                      <a:rPr lang="pl-PL" sz="1800" b="0" i="1" dirty="0" smtClean="0">
                        <a:latin typeface="Cambria Math"/>
                        <a:ea typeface="Cambria Math"/>
                      </a:rPr>
                      <m:t>𝐷</m:t>
                    </m:r>
                  </m:oMath>
                </a14:m>
                <a:r>
                  <a:rPr lang="pl-PL" sz="1800" dirty="0" smtClean="0"/>
                  <a:t>,</a:t>
                </a:r>
                <a:br>
                  <a:rPr lang="pl-PL" sz="1800" dirty="0" smtClean="0"/>
                </a:br>
                <a:r>
                  <a:rPr lang="pl-PL" sz="1800" dirty="0" smtClean="0"/>
                  <a:t>- </a:t>
                </a:r>
                <a14:m>
                  <m:oMath xmlns:m="http://schemas.openxmlformats.org/officeDocument/2006/math">
                    <m:r>
                      <a:rPr lang="pl-PL" sz="1800" i="1" smtClean="0">
                        <a:latin typeface="Cambria Math"/>
                        <a:ea typeface="Cambria Math"/>
                      </a:rPr>
                      <m:t>𝜇</m:t>
                    </m:r>
                    <m:r>
                      <a:rPr lang="pl-PL" sz="1800" b="0" i="1" smtClean="0">
                        <a:latin typeface="Cambria Math"/>
                        <a:ea typeface="Cambria Math"/>
                      </a:rPr>
                      <m:t>=</m:t>
                    </m:r>
                    <m:r>
                      <a:rPr lang="pl-PL" sz="1800" b="0" i="1" smtClean="0">
                        <a:latin typeface="Cambria Math"/>
                        <a:ea typeface="Cambria Math"/>
                      </a:rPr>
                      <m:t>𝑚𝑒𝑑𝑖𝑎𝑛𝑎</m:t>
                    </m:r>
                    <m:r>
                      <a:rPr lang="pl-PL" sz="1800" b="0" i="1" smtClean="0">
                        <a:latin typeface="Cambria Math"/>
                        <a:ea typeface="Cambria Math"/>
                      </a:rPr>
                      <m:t>({</m:t>
                    </m:r>
                    <m:r>
                      <a:rPr lang="pl-PL" sz="1800" i="1" dirty="0">
                        <a:latin typeface="Cambria Math"/>
                      </a:rPr>
                      <m:t>𝑢</m:t>
                    </m:r>
                    <m:r>
                      <a:rPr lang="pl-PL" sz="1800" i="1" dirty="0">
                        <a:latin typeface="Cambria Math"/>
                        <a:ea typeface="Cambria Math"/>
                      </a:rPr>
                      <m:t>∈</m:t>
                    </m:r>
                    <m:r>
                      <a:rPr lang="pl-PL" sz="1800" i="1" dirty="0">
                        <a:latin typeface="Cambria Math"/>
                        <a:ea typeface="Cambria Math"/>
                      </a:rPr>
                      <m:t>𝑆</m:t>
                    </m:r>
                    <m:r>
                      <a:rPr lang="pl-PL" sz="1800" i="1" dirty="0">
                        <a:latin typeface="Cambria Math"/>
                        <a:ea typeface="Cambria Math"/>
                      </a:rPr>
                      <m:t>(</m:t>
                    </m:r>
                    <m:r>
                      <a:rPr lang="pl-PL" sz="1800" i="1" dirty="0">
                        <a:latin typeface="Cambria Math"/>
                        <a:ea typeface="Cambria Math"/>
                      </a:rPr>
                      <m:t>𝑣</m:t>
                    </m:r>
                    <m:r>
                      <a:rPr lang="pl-PL" sz="1800" i="1" dirty="0">
                        <a:latin typeface="Cambria Math"/>
                        <a:ea typeface="Cambria Math"/>
                      </a:rPr>
                      <m:t>)|</m:t>
                    </m:r>
                    <m:r>
                      <a:rPr lang="pl-PL" sz="1800" i="1" dirty="0">
                        <a:latin typeface="Cambria Math"/>
                        <a:ea typeface="Cambria Math"/>
                      </a:rPr>
                      <m:t>𝑑𝑖𝑠𝑡𝑎𝑛𝑐𝑒</m:t>
                    </m:r>
                    <m:d>
                      <m:dPr>
                        <m:ctrlPr>
                          <a:rPr lang="pl-PL" sz="1800" i="1" dirty="0">
                            <a:latin typeface="Cambria Math"/>
                            <a:ea typeface="Cambria Math"/>
                          </a:rPr>
                        </m:ctrlPr>
                      </m:dPr>
                      <m:e>
                        <m:r>
                          <a:rPr lang="pl-PL" sz="1800" i="1" dirty="0">
                            <a:latin typeface="Cambria Math"/>
                            <a:ea typeface="Cambria Math"/>
                          </a:rPr>
                          <m:t>𝑢</m:t>
                        </m:r>
                        <m:r>
                          <a:rPr lang="pl-PL" sz="1800" i="1" dirty="0">
                            <a:latin typeface="Cambria Math"/>
                            <a:ea typeface="Cambria Math"/>
                          </a:rPr>
                          <m:t>,</m:t>
                        </m:r>
                        <m:r>
                          <a:rPr lang="pl-PL" sz="1800" i="1" dirty="0">
                            <a:latin typeface="Cambria Math"/>
                            <a:ea typeface="Cambria Math"/>
                          </a:rPr>
                          <m:t>𝑣</m:t>
                        </m:r>
                      </m:e>
                    </m:d>
                    <m:r>
                      <a:rPr lang="pl-PL" sz="1800" b="0" i="1" dirty="0" smtClean="0">
                        <a:latin typeface="Cambria Math"/>
                        <a:ea typeface="Cambria Math"/>
                      </a:rPr>
                      <m:t>}</m:t>
                    </m:r>
                    <m:r>
                      <a:rPr lang="pl-PL" sz="1800" b="0" i="1" smtClean="0">
                        <a:latin typeface="Cambria Math"/>
                        <a:ea typeface="Cambria Math"/>
                      </a:rPr>
                      <m:t>)</m:t>
                    </m:r>
                  </m:oMath>
                </a14:m>
                <a:r>
                  <a:rPr lang="pl-PL" sz="1800" dirty="0" smtClean="0"/>
                  <a:t/>
                </a:r>
                <a:br>
                  <a:rPr lang="pl-PL" sz="1800" dirty="0" smtClean="0"/>
                </a:br>
                <a:r>
                  <a:rPr lang="pl-PL" sz="1800" dirty="0" smtClean="0"/>
                  <a:t>- </a:t>
                </a:r>
                <a14:m>
                  <m:oMath xmlns:m="http://schemas.openxmlformats.org/officeDocument/2006/math">
                    <m:r>
                      <a:rPr lang="pl-PL" sz="1800" i="1" dirty="0" smtClean="0">
                        <a:latin typeface="Cambria Math"/>
                      </a:rPr>
                      <m:t>𝐿𝑆</m:t>
                    </m:r>
                    <m:d>
                      <m:dPr>
                        <m:ctrlPr>
                          <a:rPr lang="pl-PL" sz="1800" i="1" dirty="0" smtClean="0">
                            <a:latin typeface="Cambria Math"/>
                          </a:rPr>
                        </m:ctrlPr>
                      </m:dPr>
                      <m:e>
                        <m:r>
                          <a:rPr lang="pl-PL" sz="1800" i="1" dirty="0" smtClean="0">
                            <a:latin typeface="Cambria Math"/>
                          </a:rPr>
                          <m:t>𝑣</m:t>
                        </m:r>
                      </m:e>
                    </m:d>
                    <m:r>
                      <a:rPr lang="pl-PL" sz="1800" i="1" dirty="0" smtClean="0">
                        <a:latin typeface="Cambria Math"/>
                      </a:rPr>
                      <m:t>=</m:t>
                    </m:r>
                    <m:r>
                      <a:rPr lang="pl-PL" sz="1800" b="0" i="1" dirty="0" smtClean="0">
                        <a:latin typeface="Cambria Math"/>
                      </a:rPr>
                      <m:t>{</m:t>
                    </m:r>
                    <m:r>
                      <a:rPr lang="pl-PL" sz="1800" b="0" i="1" dirty="0" smtClean="0">
                        <a:latin typeface="Cambria Math"/>
                      </a:rPr>
                      <m:t>𝑢</m:t>
                    </m:r>
                    <m:r>
                      <a:rPr lang="pl-PL" sz="1800" b="0" i="1" dirty="0" smtClean="0">
                        <a:latin typeface="Cambria Math"/>
                        <a:ea typeface="Cambria Math"/>
                      </a:rPr>
                      <m:t>∈</m:t>
                    </m:r>
                    <m:r>
                      <a:rPr lang="pl-PL" sz="1800" b="0" i="1" dirty="0" smtClean="0">
                        <a:latin typeface="Cambria Math"/>
                        <a:ea typeface="Cambria Math"/>
                      </a:rPr>
                      <m:t>𝑆</m:t>
                    </m:r>
                    <m:r>
                      <a:rPr lang="pl-PL" sz="1800" b="0" i="1" dirty="0" smtClean="0">
                        <a:latin typeface="Cambria Math"/>
                        <a:ea typeface="Cambria Math"/>
                      </a:rPr>
                      <m:t>(</m:t>
                    </m:r>
                    <m:r>
                      <a:rPr lang="pl-PL" sz="1800" b="0" i="1" dirty="0" smtClean="0">
                        <a:latin typeface="Cambria Math"/>
                        <a:ea typeface="Cambria Math"/>
                      </a:rPr>
                      <m:t>𝑣</m:t>
                    </m:r>
                    <m:r>
                      <a:rPr lang="pl-PL" sz="1800" b="0" i="1" dirty="0" smtClean="0">
                        <a:latin typeface="Cambria Math"/>
                        <a:ea typeface="Cambria Math"/>
                      </a:rPr>
                      <m:t>)|</m:t>
                    </m:r>
                    <m:r>
                      <a:rPr lang="pl-PL" sz="1800" b="0" i="1" dirty="0" smtClean="0">
                        <a:latin typeface="Cambria Math"/>
                        <a:ea typeface="Cambria Math"/>
                      </a:rPr>
                      <m:t>𝑑𝑖𝑠𝑡𝑎𝑛𝑐𝑒</m:t>
                    </m:r>
                    <m:d>
                      <m:dPr>
                        <m:ctrlPr>
                          <a:rPr lang="pl-PL" sz="1800" b="0" i="1" dirty="0" smtClean="0">
                            <a:latin typeface="Cambria Math"/>
                            <a:ea typeface="Cambria Math"/>
                          </a:rPr>
                        </m:ctrlPr>
                      </m:dPr>
                      <m:e>
                        <m:r>
                          <a:rPr lang="pl-PL" sz="1800" b="0" i="1" dirty="0" smtClean="0">
                            <a:latin typeface="Cambria Math"/>
                            <a:ea typeface="Cambria Math"/>
                          </a:rPr>
                          <m:t>𝑢</m:t>
                        </m:r>
                        <m:r>
                          <a:rPr lang="pl-PL" sz="1800" b="0" i="1" dirty="0" smtClean="0">
                            <a:latin typeface="Cambria Math"/>
                            <a:ea typeface="Cambria Math"/>
                          </a:rPr>
                          <m:t>,</m:t>
                        </m:r>
                        <m:r>
                          <a:rPr lang="pl-PL" sz="1800" b="0" i="1" dirty="0" smtClean="0">
                            <a:latin typeface="Cambria Math"/>
                            <a:ea typeface="Cambria Math"/>
                          </a:rPr>
                          <m:t>𝑣</m:t>
                        </m:r>
                      </m:e>
                    </m:d>
                    <m:r>
                      <a:rPr lang="pl-PL" sz="1800" b="0" i="1" dirty="0" smtClean="0">
                        <a:latin typeface="Cambria Math"/>
                        <a:ea typeface="Cambria Math"/>
                      </a:rPr>
                      <m:t>&lt;</m:t>
                    </m:r>
                    <m:r>
                      <a:rPr lang="pl-PL" sz="1800" b="0" i="1" dirty="0" smtClean="0">
                        <a:latin typeface="Cambria Math"/>
                        <a:ea typeface="Cambria Math"/>
                      </a:rPr>
                      <m:t>𝜇</m:t>
                    </m:r>
                    <m:r>
                      <a:rPr lang="pl-PL" sz="1800" b="0" i="1" dirty="0" smtClean="0">
                        <a:latin typeface="Cambria Math"/>
                      </a:rPr>
                      <m:t>}</m:t>
                    </m:r>
                  </m:oMath>
                </a14:m>
                <a:r>
                  <a:rPr lang="pl-PL" sz="1800" dirty="0" smtClean="0"/>
                  <a:t/>
                </a:r>
                <a:br>
                  <a:rPr lang="pl-PL" sz="1800" dirty="0" smtClean="0"/>
                </a:br>
                <a:r>
                  <a:rPr lang="pl-PL" sz="1800" dirty="0" smtClean="0"/>
                  <a:t>- </a:t>
                </a:r>
                <a14:m>
                  <m:oMath xmlns:m="http://schemas.openxmlformats.org/officeDocument/2006/math">
                    <m:r>
                      <a:rPr lang="pl-PL" sz="1800" b="0" i="1" dirty="0" smtClean="0">
                        <a:latin typeface="Cambria Math"/>
                      </a:rPr>
                      <m:t>𝑅𝑆</m:t>
                    </m:r>
                    <m:d>
                      <m:dPr>
                        <m:ctrlPr>
                          <a:rPr lang="pl-PL" sz="1800" i="1" dirty="0">
                            <a:latin typeface="Cambria Math"/>
                          </a:rPr>
                        </m:ctrlPr>
                      </m:dPr>
                      <m:e>
                        <m:r>
                          <a:rPr lang="pl-PL" sz="1800" i="1" dirty="0">
                            <a:latin typeface="Cambria Math"/>
                          </a:rPr>
                          <m:t>𝑣</m:t>
                        </m:r>
                      </m:e>
                    </m:d>
                    <m:r>
                      <a:rPr lang="pl-PL" sz="1800" i="1" dirty="0">
                        <a:latin typeface="Cambria Math"/>
                      </a:rPr>
                      <m:t>={</m:t>
                    </m:r>
                    <m:r>
                      <a:rPr lang="pl-PL" sz="1800" i="1" dirty="0">
                        <a:latin typeface="Cambria Math"/>
                      </a:rPr>
                      <m:t>𝑢</m:t>
                    </m:r>
                    <m:r>
                      <a:rPr lang="pl-PL" sz="1800" i="1" dirty="0">
                        <a:latin typeface="Cambria Math"/>
                        <a:ea typeface="Cambria Math"/>
                      </a:rPr>
                      <m:t>∈</m:t>
                    </m:r>
                    <m:r>
                      <a:rPr lang="pl-PL" sz="1800" b="0" i="1" dirty="0" smtClean="0">
                        <a:latin typeface="Cambria Math"/>
                        <a:ea typeface="Cambria Math"/>
                      </a:rPr>
                      <m:t>𝑆</m:t>
                    </m:r>
                    <m:r>
                      <a:rPr lang="pl-PL" sz="1800" b="0" i="1" dirty="0" smtClean="0">
                        <a:latin typeface="Cambria Math"/>
                        <a:ea typeface="Cambria Math"/>
                      </a:rPr>
                      <m:t>(</m:t>
                    </m:r>
                    <m:r>
                      <a:rPr lang="pl-PL" sz="1800" b="0" i="1" dirty="0" smtClean="0">
                        <a:latin typeface="Cambria Math"/>
                        <a:ea typeface="Cambria Math"/>
                      </a:rPr>
                      <m:t>𝑣</m:t>
                    </m:r>
                    <m:r>
                      <a:rPr lang="pl-PL" sz="1800" b="0" i="1" dirty="0" smtClean="0">
                        <a:latin typeface="Cambria Math"/>
                        <a:ea typeface="Cambria Math"/>
                      </a:rPr>
                      <m:t>)|</m:t>
                    </m:r>
                    <m:r>
                      <a:rPr lang="pl-PL" sz="1800" i="1" dirty="0">
                        <a:latin typeface="Cambria Math"/>
                        <a:ea typeface="Cambria Math"/>
                      </a:rPr>
                      <m:t>𝑑𝑖𝑠𝑡𝑎𝑛𝑐𝑒</m:t>
                    </m:r>
                    <m:d>
                      <m:dPr>
                        <m:ctrlPr>
                          <a:rPr lang="pl-PL" sz="1800" i="1" dirty="0">
                            <a:latin typeface="Cambria Math"/>
                            <a:ea typeface="Cambria Math"/>
                          </a:rPr>
                        </m:ctrlPr>
                      </m:dPr>
                      <m:e>
                        <m:r>
                          <a:rPr lang="pl-PL" sz="1800" i="1" dirty="0">
                            <a:latin typeface="Cambria Math"/>
                            <a:ea typeface="Cambria Math"/>
                          </a:rPr>
                          <m:t>𝑢</m:t>
                        </m:r>
                        <m:r>
                          <a:rPr lang="pl-PL" sz="1800" i="1" dirty="0">
                            <a:latin typeface="Cambria Math"/>
                            <a:ea typeface="Cambria Math"/>
                          </a:rPr>
                          <m:t>,</m:t>
                        </m:r>
                        <m:r>
                          <a:rPr lang="pl-PL" sz="1800" i="1" dirty="0">
                            <a:latin typeface="Cambria Math"/>
                            <a:ea typeface="Cambria Math"/>
                          </a:rPr>
                          <m:t>𝑣</m:t>
                        </m:r>
                      </m:e>
                    </m:d>
                    <m:r>
                      <a:rPr lang="pl-PL" sz="1800" i="1" dirty="0" smtClean="0">
                        <a:latin typeface="Cambria Math"/>
                        <a:ea typeface="Cambria Math"/>
                      </a:rPr>
                      <m:t>≥</m:t>
                    </m:r>
                    <m:r>
                      <a:rPr lang="pl-PL" sz="1800" i="1" dirty="0">
                        <a:latin typeface="Cambria Math"/>
                        <a:ea typeface="Cambria Math"/>
                      </a:rPr>
                      <m:t>𝜇</m:t>
                    </m:r>
                    <m:r>
                      <a:rPr lang="pl-PL" sz="1800" i="1" dirty="0">
                        <a:latin typeface="Cambria Math"/>
                      </a:rPr>
                      <m:t>}</m:t>
                    </m:r>
                  </m:oMath>
                </a14:m>
                <a:endParaRPr lang="pl-PL" sz="1800" dirty="0"/>
              </a:p>
              <a:p>
                <a:pPr marL="0" indent="0">
                  <a:buFont typeface="Arial" charset="0"/>
                  <a:buNone/>
                </a:pPr>
                <a:endParaRPr lang="pl-PL" dirty="0"/>
              </a:p>
            </p:txBody>
          </p:sp>
        </mc:Choice>
        <mc:Fallback xmlns="">
          <p:sp>
            <p:nvSpPr>
              <p:cNvPr id="38" name="Symbol zastępczy zawartości 2"/>
              <p:cNvSpPr txBox="1">
                <a:spLocks noRot="1" noChangeAspect="1" noMove="1" noResize="1" noEditPoints="1" noAdjustHandles="1" noChangeArrowheads="1" noChangeShapeType="1" noTextEdit="1"/>
              </p:cNvSpPr>
              <p:nvPr/>
            </p:nvSpPr>
            <p:spPr bwMode="auto">
              <a:xfrm>
                <a:off x="395536" y="1556792"/>
                <a:ext cx="8208912" cy="1728192"/>
              </a:xfrm>
              <a:prstGeom prst="rect">
                <a:avLst/>
              </a:prstGeom>
              <a:blipFill rotWithShape="1">
                <a:blip r:embed="rId2"/>
                <a:stretch>
                  <a:fillRect l="-520" t="-17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39" name="Symbol zastępczy zawartości 2"/>
              <p:cNvSpPr txBox="1">
                <a:spLocks/>
              </p:cNvSpPr>
              <p:nvPr/>
            </p:nvSpPr>
            <p:spPr bwMode="auto">
              <a:xfrm>
                <a:off x="395536" y="3284984"/>
                <a:ext cx="8208912" cy="28803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Wyszukiwanie sąsiedztwa punktu </a:t>
                </a:r>
                <a14:m>
                  <m:oMath xmlns:m="http://schemas.openxmlformats.org/officeDocument/2006/math">
                    <m:r>
                      <a:rPr lang="pl-PL" sz="1800" b="0" i="1" dirty="0" smtClean="0">
                        <a:latin typeface="Cambria Math"/>
                      </a:rPr>
                      <m:t>𝑢</m:t>
                    </m:r>
                  </m:oMath>
                </a14:m>
                <a:r>
                  <a:rPr lang="pl-PL" sz="1800" b="1" dirty="0" smtClean="0"/>
                  <a:t> o promieniu </a:t>
                </a:r>
                <a14:m>
                  <m:oMath xmlns:m="http://schemas.openxmlformats.org/officeDocument/2006/math">
                    <m:r>
                      <a:rPr lang="pl-PL" sz="1800" b="0" i="1" dirty="0" smtClean="0">
                        <a:latin typeface="Cambria Math"/>
                        <a:ea typeface="Cambria Math"/>
                      </a:rPr>
                      <m:t>𝜀</m:t>
                    </m:r>
                  </m:oMath>
                </a14:m>
                <a:r>
                  <a:rPr lang="pl-PL" sz="1800" b="1" dirty="0" smtClean="0"/>
                  <a:t> w węźle </a:t>
                </a:r>
                <a14:m>
                  <m:oMath xmlns:m="http://schemas.openxmlformats.org/officeDocument/2006/math">
                    <m:r>
                      <a:rPr lang="pl-PL" sz="1800" b="0" i="1" dirty="0" smtClean="0">
                        <a:latin typeface="Cambria Math"/>
                      </a:rPr>
                      <m:t>𝑣</m:t>
                    </m:r>
                  </m:oMath>
                </a14:m>
                <a:r>
                  <a:rPr lang="pl-PL" sz="1800" b="1" dirty="0" smtClean="0"/>
                  <a:t> VP-</a:t>
                </a:r>
                <a:r>
                  <a:rPr lang="pl-PL" sz="1800" b="1" dirty="0" err="1" smtClean="0"/>
                  <a:t>Tree</a:t>
                </a:r>
                <a:r>
                  <a:rPr lang="pl-PL" sz="1800" dirty="0" smtClean="0"/>
                  <a:t>:</a:t>
                </a:r>
                <a:br>
                  <a:rPr lang="pl-PL" sz="1800" dirty="0" smtClean="0"/>
                </a:br>
                <a:r>
                  <a:rPr lang="pl-PL" sz="1800" dirty="0" smtClean="0"/>
                  <a:t>- </a:t>
                </a:r>
                <a14:m>
                  <m:oMath xmlns:m="http://schemas.openxmlformats.org/officeDocument/2006/math">
                    <m:r>
                      <a:rPr lang="pl-PL" sz="1800" b="0" i="1" dirty="0" smtClean="0">
                        <a:latin typeface="Cambria Math"/>
                      </a:rPr>
                      <m:t>𝑑𝑖𝑠𝑡𝑎𝑛𝑐𝑒</m:t>
                    </m:r>
                    <m:r>
                      <a:rPr lang="pl-PL" sz="1800" b="0" i="1" dirty="0" smtClean="0">
                        <a:latin typeface="Cambria Math"/>
                      </a:rPr>
                      <m:t>(</m:t>
                    </m:r>
                    <m:r>
                      <a:rPr lang="pl-PL" sz="1800" b="0" i="1" dirty="0" smtClean="0">
                        <a:latin typeface="Cambria Math"/>
                      </a:rPr>
                      <m:t>𝑢</m:t>
                    </m:r>
                    <m:r>
                      <a:rPr lang="pl-PL" sz="1800" b="0" i="1" dirty="0" smtClean="0">
                        <a:latin typeface="Cambria Math"/>
                      </a:rPr>
                      <m:t>,</m:t>
                    </m:r>
                    <m:r>
                      <a:rPr lang="pl-PL" sz="1800" b="0" i="1" dirty="0" smtClean="0">
                        <a:latin typeface="Cambria Math"/>
                      </a:rPr>
                      <m:t>𝑣</m:t>
                    </m:r>
                    <m:r>
                      <a:rPr lang="pl-PL" sz="1800" b="0" i="1" dirty="0" smtClean="0">
                        <a:latin typeface="Cambria Math"/>
                      </a:rPr>
                      <m:t>)</m:t>
                    </m:r>
                  </m:oMath>
                </a14:m>
                <a:r>
                  <a:rPr lang="pl-PL" sz="1800" dirty="0" smtClean="0"/>
                  <a:t>,</a:t>
                </a:r>
                <a:br>
                  <a:rPr lang="pl-PL" sz="1800" dirty="0" smtClean="0"/>
                </a:br>
                <a:r>
                  <a:rPr lang="pl-PL" sz="1800" dirty="0" smtClean="0"/>
                  <a:t>- W1: Jeśli </a:t>
                </a:r>
                <a14:m>
                  <m:oMath xmlns:m="http://schemas.openxmlformats.org/officeDocument/2006/math">
                    <m:r>
                      <m:rPr>
                        <m:sty m:val="p"/>
                      </m:rPr>
                      <a:rPr lang="pl-PL" sz="1800" b="0" i="0" smtClean="0">
                        <a:latin typeface="Cambria Math"/>
                        <a:ea typeface="Cambria Math"/>
                      </a:rPr>
                      <m:t>distance</m:t>
                    </m:r>
                    <m:d>
                      <m:dPr>
                        <m:ctrlPr>
                          <a:rPr lang="pl-PL" sz="1800" b="0" i="1" smtClean="0">
                            <a:latin typeface="Cambria Math"/>
                            <a:ea typeface="Cambria Math"/>
                          </a:rPr>
                        </m:ctrlPr>
                      </m:dPr>
                      <m:e>
                        <m:r>
                          <m:rPr>
                            <m:sty m:val="p"/>
                          </m:rPr>
                          <a:rPr lang="pl-PL" sz="1800" b="0" i="0" smtClean="0">
                            <a:latin typeface="Cambria Math"/>
                            <a:ea typeface="Cambria Math"/>
                          </a:rPr>
                          <m:t>u</m:t>
                        </m:r>
                        <m:r>
                          <a:rPr lang="pl-PL" sz="1800" b="0" i="0" smtClean="0">
                            <a:latin typeface="Cambria Math"/>
                            <a:ea typeface="Cambria Math"/>
                          </a:rPr>
                          <m:t>,</m:t>
                        </m:r>
                        <m:r>
                          <m:rPr>
                            <m:sty m:val="p"/>
                          </m:rPr>
                          <a:rPr lang="pl-PL" sz="1800" b="0" i="0" smtClean="0">
                            <a:latin typeface="Cambria Math"/>
                            <a:ea typeface="Cambria Math"/>
                          </a:rPr>
                          <m:t>v</m:t>
                        </m:r>
                      </m:e>
                    </m:d>
                    <m:r>
                      <a:rPr lang="pl-PL" sz="1800" b="0" i="0" smtClean="0">
                        <a:latin typeface="Cambria Math"/>
                        <a:ea typeface="Cambria Math"/>
                      </a:rPr>
                      <m:t>−</m:t>
                    </m:r>
                    <m:r>
                      <a:rPr lang="pl-PL" sz="1800" i="1" smtClean="0">
                        <a:latin typeface="Cambria Math"/>
                        <a:ea typeface="Cambria Math"/>
                      </a:rPr>
                      <m:t>𝜇</m:t>
                    </m:r>
                    <m:r>
                      <a:rPr lang="pl-PL" sz="1800" i="1" smtClean="0">
                        <a:latin typeface="Cambria Math"/>
                        <a:ea typeface="Cambria Math"/>
                      </a:rPr>
                      <m:t>≥</m:t>
                    </m:r>
                    <m:r>
                      <a:rPr lang="pl-PL" sz="1800" i="1" smtClean="0">
                        <a:latin typeface="Cambria Math"/>
                        <a:ea typeface="Cambria Math"/>
                      </a:rPr>
                      <m:t>𝜀</m:t>
                    </m:r>
                  </m:oMath>
                </a14:m>
                <a:r>
                  <a:rPr lang="pl-PL" sz="1800" dirty="0" smtClean="0"/>
                  <a:t>, to </a:t>
                </a:r>
                <a14:m>
                  <m:oMath xmlns:m="http://schemas.openxmlformats.org/officeDocument/2006/math">
                    <m:r>
                      <a:rPr lang="pl-PL" sz="1800" i="1" dirty="0" smtClean="0">
                        <a:latin typeface="Cambria Math"/>
                      </a:rPr>
                      <m:t>𝐿𝑆</m:t>
                    </m:r>
                    <m:r>
                      <a:rPr lang="pl-PL" sz="1800" i="1" dirty="0" smtClean="0">
                        <a:latin typeface="Cambria Math"/>
                      </a:rPr>
                      <m:t>(</m:t>
                    </m:r>
                    <m:r>
                      <a:rPr lang="pl-PL" sz="1800" b="0" i="1" dirty="0" smtClean="0">
                        <a:latin typeface="Cambria Math"/>
                      </a:rPr>
                      <m:t>𝑣</m:t>
                    </m:r>
                    <m:r>
                      <a:rPr lang="pl-PL" sz="1800" i="1" dirty="0" smtClean="0">
                        <a:latin typeface="Cambria Math"/>
                      </a:rPr>
                      <m:t>) </m:t>
                    </m:r>
                  </m:oMath>
                </a14:m>
                <a:r>
                  <a:rPr lang="pl-PL" sz="1800" dirty="0" smtClean="0"/>
                  <a:t>nie zawiera sąsiedztwa punktu </a:t>
                </a:r>
                <a14:m>
                  <m:oMath xmlns:m="http://schemas.openxmlformats.org/officeDocument/2006/math">
                    <m:r>
                      <a:rPr lang="pl-PL" sz="1800" i="1" dirty="0" smtClean="0">
                        <a:latin typeface="Cambria Math"/>
                      </a:rPr>
                      <m:t>𝑢</m:t>
                    </m:r>
                  </m:oMath>
                </a14:m>
                <a:r>
                  <a:rPr lang="pl-PL" sz="1800" dirty="0" smtClean="0"/>
                  <a:t> o promieniu </a:t>
                </a:r>
                <a14:m>
                  <m:oMath xmlns:m="http://schemas.openxmlformats.org/officeDocument/2006/math">
                    <m:r>
                      <a:rPr lang="pl-PL" sz="1800" i="1" dirty="0">
                        <a:latin typeface="Cambria Math"/>
                        <a:ea typeface="Cambria Math"/>
                      </a:rPr>
                      <m:t>𝜀</m:t>
                    </m:r>
                  </m:oMath>
                </a14:m>
                <a:r>
                  <a:rPr lang="pl-PL" sz="1800" dirty="0"/>
                  <a:t> </a:t>
                </a:r>
                <a:br>
                  <a:rPr lang="pl-PL" sz="1800" dirty="0"/>
                </a:br>
                <a:r>
                  <a:rPr lang="pl-PL" sz="1800" dirty="0"/>
                  <a:t>- </a:t>
                </a:r>
                <a:r>
                  <a:rPr lang="pl-PL" sz="1800" dirty="0" smtClean="0"/>
                  <a:t>W2: </a:t>
                </a:r>
                <a:r>
                  <a:rPr lang="pl-PL" sz="1800" dirty="0"/>
                  <a:t>Jeśli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i="1">
                        <a:latin typeface="Cambria Math"/>
                        <a:ea typeface="Cambria Math"/>
                      </a:rPr>
                      <m:t>𝜇</m:t>
                    </m:r>
                    <m:r>
                      <a:rPr lang="pl-PL" sz="1800" i="1" smtClean="0">
                        <a:latin typeface="Cambria Math"/>
                        <a:ea typeface="Cambria Math"/>
                      </a:rPr>
                      <m:t>&lt;</m:t>
                    </m:r>
                    <m:r>
                      <a:rPr lang="pl-PL" sz="1800" i="1">
                        <a:latin typeface="Cambria Math"/>
                        <a:ea typeface="Cambria Math"/>
                      </a:rPr>
                      <m:t>𝜀</m:t>
                    </m:r>
                  </m:oMath>
                </a14:m>
                <a:r>
                  <a:rPr lang="pl-PL" sz="1800" dirty="0"/>
                  <a:t>, to </a:t>
                </a:r>
                <a:r>
                  <a:rPr lang="pl-PL" sz="1800" dirty="0" smtClean="0"/>
                  <a:t>R</a:t>
                </a:r>
                <a14:m>
                  <m:oMath xmlns:m="http://schemas.openxmlformats.org/officeDocument/2006/math">
                    <m:r>
                      <a:rPr lang="pl-PL" sz="1800" i="1" dirty="0">
                        <a:latin typeface="Cambria Math"/>
                      </a:rPr>
                      <m:t>𝑆</m:t>
                    </m:r>
                    <m:r>
                      <a:rPr lang="pl-PL" sz="1800" i="1" dirty="0">
                        <a:latin typeface="Cambria Math"/>
                      </a:rPr>
                      <m:t>(</m:t>
                    </m:r>
                    <m:r>
                      <a:rPr lang="pl-PL" sz="1800" i="1" dirty="0">
                        <a:latin typeface="Cambria Math"/>
                      </a:rPr>
                      <m:t>𝑣</m:t>
                    </m:r>
                    <m:r>
                      <a:rPr lang="pl-PL" sz="1800" i="1" dirty="0">
                        <a:latin typeface="Cambria Math"/>
                      </a:rPr>
                      <m:t>) </m:t>
                    </m:r>
                  </m:oMath>
                </a14:m>
                <a:r>
                  <a:rPr lang="pl-PL" sz="1800" dirty="0"/>
                  <a:t>nie zawiera sąsiedztwa punktu </a:t>
                </a:r>
                <a14:m>
                  <m:oMath xmlns:m="http://schemas.openxmlformats.org/officeDocument/2006/math">
                    <m:r>
                      <a:rPr lang="pl-PL" sz="1800" i="1" dirty="0">
                        <a:latin typeface="Cambria Math"/>
                      </a:rPr>
                      <m:t>𝑢</m:t>
                    </m:r>
                  </m:oMath>
                </a14:m>
                <a:r>
                  <a:rPr lang="pl-PL" sz="1800" dirty="0"/>
                  <a:t> o promieniu </a:t>
                </a:r>
                <a14:m>
                  <m:oMath xmlns:m="http://schemas.openxmlformats.org/officeDocument/2006/math">
                    <m:r>
                      <a:rPr lang="pl-PL" sz="1800" i="1" dirty="0">
                        <a:latin typeface="Cambria Math"/>
                        <a:ea typeface="Cambria Math"/>
                      </a:rPr>
                      <m:t>𝜀</m:t>
                    </m:r>
                  </m:oMath>
                </a14:m>
                <a:r>
                  <a:rPr lang="pl-PL" sz="1800" dirty="0" smtClean="0"/>
                  <a:t> </a:t>
                </a:r>
                <a:br>
                  <a:rPr lang="pl-PL" sz="1800" dirty="0" smtClean="0"/>
                </a:br>
                <a:endParaRPr lang="pl-PL" sz="1800" dirty="0" smtClean="0"/>
              </a:p>
              <a:p>
                <a:r>
                  <a:rPr lang="pl-PL" sz="1800" b="1" dirty="0" smtClean="0"/>
                  <a:t>Ulepszenie wyszukiwanie </a:t>
                </a:r>
                <a:r>
                  <a:rPr lang="pl-PL" sz="1800" b="1" dirty="0"/>
                  <a:t>sąsiedztwa punktu </a:t>
                </a:r>
                <a14:m>
                  <m:oMath xmlns:m="http://schemas.openxmlformats.org/officeDocument/2006/math">
                    <m:r>
                      <a:rPr lang="pl-PL" sz="1800" i="1" dirty="0">
                        <a:latin typeface="Cambria Math"/>
                      </a:rPr>
                      <m:t>𝑢</m:t>
                    </m:r>
                  </m:oMath>
                </a14:m>
                <a:r>
                  <a:rPr lang="pl-PL" sz="1800" b="1" dirty="0"/>
                  <a:t> o promieniu </a:t>
                </a:r>
                <a14:m>
                  <m:oMath xmlns:m="http://schemas.openxmlformats.org/officeDocument/2006/math">
                    <m:r>
                      <a:rPr lang="pl-PL" sz="1800" i="1" dirty="0">
                        <a:latin typeface="Cambria Math"/>
                        <a:ea typeface="Cambria Math"/>
                      </a:rPr>
                      <m:t>𝜀</m:t>
                    </m:r>
                  </m:oMath>
                </a14:m>
                <a:r>
                  <a:rPr lang="pl-PL" sz="1800" b="1" dirty="0"/>
                  <a:t> w węźle </a:t>
                </a:r>
                <a14:m>
                  <m:oMath xmlns:m="http://schemas.openxmlformats.org/officeDocument/2006/math">
                    <m:r>
                      <a:rPr lang="pl-PL" sz="1800" i="1" dirty="0">
                        <a:latin typeface="Cambria Math"/>
                      </a:rPr>
                      <m:t>𝑣</m:t>
                    </m:r>
                  </m:oMath>
                </a14:m>
                <a:r>
                  <a:rPr lang="pl-PL" sz="1800" b="1" dirty="0"/>
                  <a:t> VP-</a:t>
                </a:r>
                <a:r>
                  <a:rPr lang="pl-PL" sz="1800" b="1" dirty="0" err="1"/>
                  <a:t>Tree</a:t>
                </a:r>
                <a:r>
                  <a:rPr lang="pl-PL" sz="1800" dirty="0"/>
                  <a:t>:</a:t>
                </a:r>
                <a:br>
                  <a:rPr lang="pl-PL" sz="1800" dirty="0"/>
                </a:br>
                <a:r>
                  <a:rPr lang="pl-PL" sz="1800" dirty="0" smtClean="0"/>
                  <a:t>- W1’: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b="0" i="1" smtClean="0">
                        <a:latin typeface="Cambria Math"/>
                        <a:ea typeface="Cambria Math"/>
                      </a:rPr>
                      <m:t>𝑙𝑒𝑓𝑡</m:t>
                    </m:r>
                    <m:r>
                      <a:rPr lang="pl-PL" sz="1800" b="0" i="1" smtClean="0">
                        <a:latin typeface="Cambria Math"/>
                        <a:ea typeface="Cambria Math"/>
                      </a:rPr>
                      <m:t>_</m:t>
                    </m:r>
                    <m:r>
                      <a:rPr lang="pl-PL" sz="1800" b="0" i="1" smtClean="0">
                        <a:latin typeface="Cambria Math"/>
                        <a:ea typeface="Cambria Math"/>
                      </a:rPr>
                      <m:t>𝑏𝑜𝑢𝑛𝑑𝑎𝑟𝑦</m:t>
                    </m:r>
                    <m:r>
                      <a:rPr lang="pl-PL" sz="1800" i="1">
                        <a:latin typeface="Cambria Math"/>
                        <a:ea typeface="Cambria Math"/>
                      </a:rPr>
                      <m:t>≥</m:t>
                    </m:r>
                    <m:r>
                      <a:rPr lang="pl-PL" sz="1800" i="1">
                        <a:latin typeface="Cambria Math"/>
                        <a:ea typeface="Cambria Math"/>
                      </a:rPr>
                      <m:t>𝜀</m:t>
                    </m:r>
                  </m:oMath>
                </a14:m>
                <a:r>
                  <a:rPr lang="pl-PL" sz="1800" dirty="0"/>
                  <a:t>, </a:t>
                </a:r>
                <a:br>
                  <a:rPr lang="pl-PL" sz="1800" dirty="0"/>
                </a:br>
                <a:r>
                  <a:rPr lang="pl-PL" sz="1800" dirty="0"/>
                  <a:t>- </a:t>
                </a:r>
                <a:r>
                  <a:rPr lang="pl-PL" sz="1800" dirty="0" smtClean="0"/>
                  <a:t>W2’: </a:t>
                </a:r>
                <a:r>
                  <a:rPr lang="pl-PL" sz="1800" dirty="0"/>
                  <a:t>Jeśli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b="0" i="1" smtClean="0">
                        <a:latin typeface="Cambria Math"/>
                        <a:ea typeface="Cambria Math"/>
                      </a:rPr>
                      <m:t>𝑟𝑖𝑔h𝑡</m:t>
                    </m:r>
                    <m:r>
                      <a:rPr lang="pl-PL" sz="1800" b="0" i="1" smtClean="0">
                        <a:latin typeface="Cambria Math"/>
                        <a:ea typeface="Cambria Math"/>
                      </a:rPr>
                      <m:t>_</m:t>
                    </m:r>
                    <m:r>
                      <a:rPr lang="pl-PL" sz="1800" b="0" i="1" smtClean="0">
                        <a:latin typeface="Cambria Math"/>
                        <a:ea typeface="Cambria Math"/>
                      </a:rPr>
                      <m:t>𝑏𝑜𝑢𝑛𝑑𝑎𝑟𝑦</m:t>
                    </m:r>
                    <m:r>
                      <a:rPr lang="pl-PL" sz="1800" i="1">
                        <a:latin typeface="Cambria Math"/>
                        <a:ea typeface="Cambria Math"/>
                      </a:rPr>
                      <m:t>&lt;</m:t>
                    </m:r>
                    <m:r>
                      <a:rPr lang="pl-PL" sz="1800" i="1">
                        <a:latin typeface="Cambria Math"/>
                        <a:ea typeface="Cambria Math"/>
                      </a:rPr>
                      <m:t>𝜀</m:t>
                    </m:r>
                  </m:oMath>
                </a14:m>
                <a:r>
                  <a:rPr lang="pl-PL" sz="1800" dirty="0"/>
                  <a:t>, </a:t>
                </a:r>
              </a:p>
            </p:txBody>
          </p:sp>
        </mc:Choice>
        <mc:Fallback xmlns="">
          <p:sp>
            <p:nvSpPr>
              <p:cNvPr id="39" name="Symbol zastępczy zawartości 2"/>
              <p:cNvSpPr txBox="1">
                <a:spLocks noRot="1" noChangeAspect="1" noMove="1" noResize="1" noEditPoints="1" noAdjustHandles="1" noChangeArrowheads="1" noChangeShapeType="1" noTextEdit="1"/>
              </p:cNvSpPr>
              <p:nvPr/>
            </p:nvSpPr>
            <p:spPr bwMode="auto">
              <a:xfrm>
                <a:off x="395536" y="3284984"/>
                <a:ext cx="8208912" cy="2880320"/>
              </a:xfrm>
              <a:prstGeom prst="rect">
                <a:avLst/>
              </a:prstGeom>
              <a:blipFill rotWithShape="1">
                <a:blip r:embed="rId3"/>
                <a:stretch>
                  <a:fillRect l="-520" t="-1059" b="-38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sp>
        <p:nvSpPr>
          <p:cNvPr id="60" name="Elipsa 59"/>
          <p:cNvSpPr/>
          <p:nvPr/>
        </p:nvSpPr>
        <p:spPr>
          <a:xfrm>
            <a:off x="8454919" y="1628800"/>
            <a:ext cx="194933" cy="1949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p>
        </p:txBody>
      </p:sp>
      <p:grpSp>
        <p:nvGrpSpPr>
          <p:cNvPr id="61" name="Grupa 60"/>
          <p:cNvGrpSpPr/>
          <p:nvPr/>
        </p:nvGrpSpPr>
        <p:grpSpPr>
          <a:xfrm>
            <a:off x="5176675" y="1259468"/>
            <a:ext cx="2923717" cy="2025516"/>
            <a:chOff x="5724128" y="1196752"/>
            <a:chExt cx="2923717" cy="2025516"/>
          </a:xfrm>
        </p:grpSpPr>
        <p:grpSp>
          <p:nvGrpSpPr>
            <p:cNvPr id="62" name="Grupa 61"/>
            <p:cNvGrpSpPr/>
            <p:nvPr/>
          </p:nvGrpSpPr>
          <p:grpSpPr>
            <a:xfrm>
              <a:off x="6197923" y="1564191"/>
              <a:ext cx="1941114" cy="1310474"/>
              <a:chOff x="6197923" y="1564191"/>
              <a:chExt cx="1941114" cy="1310474"/>
            </a:xfrm>
          </p:grpSpPr>
          <p:sp>
            <p:nvSpPr>
              <p:cNvPr id="69" name="Elipsa 68"/>
              <p:cNvSpPr/>
              <p:nvPr/>
            </p:nvSpPr>
            <p:spPr>
              <a:xfrm>
                <a:off x="7092279" y="1564191"/>
                <a:ext cx="194933" cy="1949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70" name="Łącznik prostoliniowy 69"/>
              <p:cNvCxnSpPr/>
              <p:nvPr/>
            </p:nvCxnSpPr>
            <p:spPr>
              <a:xfrm flipH="1">
                <a:off x="6645101" y="1772816"/>
                <a:ext cx="447179" cy="330852"/>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Łącznik prostoliniowy 70"/>
              <p:cNvCxnSpPr/>
              <p:nvPr/>
            </p:nvCxnSpPr>
            <p:spPr>
              <a:xfrm>
                <a:off x="7287213" y="1772816"/>
                <a:ext cx="404645" cy="309123"/>
              </a:xfrm>
              <a:prstGeom prst="line">
                <a:avLst/>
              </a:prstGeom>
            </p:spPr>
            <p:style>
              <a:lnRef idx="2">
                <a:schemeClr val="accent1"/>
              </a:lnRef>
              <a:fillRef idx="0">
                <a:schemeClr val="accent1"/>
              </a:fillRef>
              <a:effectRef idx="1">
                <a:schemeClr val="accent1"/>
              </a:effectRef>
              <a:fontRef idx="minor">
                <a:schemeClr val="tx1"/>
              </a:fontRef>
            </p:style>
          </p:cxnSp>
          <p:sp>
            <p:nvSpPr>
              <p:cNvPr id="72" name="Trójkąt równoramienny 71"/>
              <p:cNvSpPr/>
              <p:nvPr/>
            </p:nvSpPr>
            <p:spPr>
              <a:xfrm>
                <a:off x="6197923" y="2103668"/>
                <a:ext cx="894357" cy="770997"/>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l-PL"/>
              </a:p>
            </p:txBody>
          </p:sp>
          <p:sp>
            <p:nvSpPr>
              <p:cNvPr id="73" name="Trójkąt równoramienny 72"/>
              <p:cNvSpPr/>
              <p:nvPr/>
            </p:nvSpPr>
            <p:spPr>
              <a:xfrm>
                <a:off x="7244680" y="2103668"/>
                <a:ext cx="894357" cy="770997"/>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l-PL"/>
              </a:p>
            </p:txBody>
          </p:sp>
          <p:sp>
            <p:nvSpPr>
              <p:cNvPr id="74" name="Elipsa 73"/>
              <p:cNvSpPr/>
              <p:nvPr/>
            </p:nvSpPr>
            <p:spPr>
              <a:xfrm>
                <a:off x="6444208"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5" name="Elipsa 74"/>
              <p:cNvSpPr/>
              <p:nvPr/>
            </p:nvSpPr>
            <p:spPr>
              <a:xfrm>
                <a:off x="6596608" y="249289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6" name="Elipsa 75"/>
              <p:cNvSpPr/>
              <p:nvPr/>
            </p:nvSpPr>
            <p:spPr>
              <a:xfrm>
                <a:off x="6758529"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7" name="Elipsa 76"/>
              <p:cNvSpPr/>
              <p:nvPr/>
            </p:nvSpPr>
            <p:spPr>
              <a:xfrm>
                <a:off x="7982665" y="278092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8" name="Elipsa 77"/>
              <p:cNvSpPr/>
              <p:nvPr/>
            </p:nvSpPr>
            <p:spPr>
              <a:xfrm>
                <a:off x="7668344" y="237516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9" name="Elipsa 78"/>
              <p:cNvSpPr/>
              <p:nvPr/>
            </p:nvSpPr>
            <p:spPr>
              <a:xfrm>
                <a:off x="7452320"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0" name="Elipsa 79"/>
              <p:cNvSpPr/>
              <p:nvPr/>
            </p:nvSpPr>
            <p:spPr>
              <a:xfrm>
                <a:off x="7694633"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mc:AlternateContent xmlns:mc="http://schemas.openxmlformats.org/markup-compatibility/2006" xmlns:a14="http://schemas.microsoft.com/office/drawing/2010/main">
          <mc:Choice Requires="a14">
            <p:sp>
              <p:nvSpPr>
                <p:cNvPr id="63" name="pole tekstowe 62"/>
                <p:cNvSpPr txBox="1"/>
                <p:nvPr/>
              </p:nvSpPr>
              <p:spPr>
                <a:xfrm>
                  <a:off x="5724128" y="2051556"/>
                  <a:ext cx="8114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rPr>
                          <m:t>𝐿𝑆</m:t>
                        </m:r>
                        <m:r>
                          <a:rPr lang="pl-PL" b="0" i="1" smtClean="0">
                            <a:latin typeface="Cambria Math"/>
                          </a:rPr>
                          <m:t>(</m:t>
                        </m:r>
                        <m:r>
                          <a:rPr lang="pl-PL" b="0" i="1" smtClean="0">
                            <a:latin typeface="Cambria Math"/>
                          </a:rPr>
                          <m:t>𝑣</m:t>
                        </m:r>
                        <m:r>
                          <a:rPr lang="pl-PL" b="0" i="1" smtClean="0">
                            <a:latin typeface="Cambria Math"/>
                          </a:rPr>
                          <m:t>)</m:t>
                        </m:r>
                      </m:oMath>
                    </m:oMathPara>
                  </a14:m>
                  <a:endParaRPr lang="pl-PL" dirty="0"/>
                </a:p>
              </p:txBody>
            </p:sp>
          </mc:Choice>
          <mc:Fallback xmlns="">
            <p:sp>
              <p:nvSpPr>
                <p:cNvPr id="63" name="pole tekstowe 62"/>
                <p:cNvSpPr txBox="1">
                  <a:spLocks noRot="1" noChangeAspect="1" noMove="1" noResize="1" noEditPoints="1" noAdjustHandles="1" noChangeArrowheads="1" noChangeShapeType="1" noTextEdit="1"/>
                </p:cNvSpPr>
                <p:nvPr/>
              </p:nvSpPr>
              <p:spPr>
                <a:xfrm>
                  <a:off x="5724128" y="2051556"/>
                  <a:ext cx="811441" cy="369332"/>
                </a:xfrm>
                <a:prstGeom prst="rect">
                  <a:avLst/>
                </a:prstGeom>
                <a:blipFill rotWithShape="1">
                  <a:blip r:embed="rId4"/>
                  <a:stretch>
                    <a:fillRect b="-13333"/>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64" name="pole tekstowe 63"/>
                <p:cNvSpPr txBox="1"/>
                <p:nvPr/>
              </p:nvSpPr>
              <p:spPr>
                <a:xfrm>
                  <a:off x="7812360" y="2051556"/>
                  <a:ext cx="8354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rPr>
                          <m:t>𝑅𝑆</m:t>
                        </m:r>
                        <m:r>
                          <a:rPr lang="pl-PL" b="0" i="1" smtClean="0">
                            <a:latin typeface="Cambria Math"/>
                          </a:rPr>
                          <m:t>(</m:t>
                        </m:r>
                        <m:r>
                          <a:rPr lang="pl-PL" b="0" i="1" smtClean="0">
                            <a:latin typeface="Cambria Math"/>
                          </a:rPr>
                          <m:t>𝑣</m:t>
                        </m:r>
                        <m:r>
                          <a:rPr lang="pl-PL" b="0" i="1" smtClean="0">
                            <a:latin typeface="Cambria Math"/>
                          </a:rPr>
                          <m:t>)</m:t>
                        </m:r>
                      </m:oMath>
                    </m:oMathPara>
                  </a14:m>
                  <a:endParaRPr lang="pl-PL" dirty="0"/>
                </a:p>
              </p:txBody>
            </p:sp>
          </mc:Choice>
          <mc:Fallback xmlns="">
            <p:sp>
              <p:nvSpPr>
                <p:cNvPr id="64" name="pole tekstowe 63"/>
                <p:cNvSpPr txBox="1">
                  <a:spLocks noRot="1" noChangeAspect="1" noMove="1" noResize="1" noEditPoints="1" noAdjustHandles="1" noChangeArrowheads="1" noChangeShapeType="1" noTextEdit="1"/>
                </p:cNvSpPr>
                <p:nvPr/>
              </p:nvSpPr>
              <p:spPr>
                <a:xfrm>
                  <a:off x="7812360" y="2051556"/>
                  <a:ext cx="835485" cy="369332"/>
                </a:xfrm>
                <a:prstGeom prst="rect">
                  <a:avLst/>
                </a:prstGeom>
                <a:blipFill rotWithShape="1">
                  <a:blip r:embed="rId5"/>
                  <a:stretch>
                    <a:fillRect b="-13333"/>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65" name="pole tekstowe 64"/>
                <p:cNvSpPr txBox="1"/>
                <p:nvPr/>
              </p:nvSpPr>
              <p:spPr>
                <a:xfrm>
                  <a:off x="7010980" y="1196752"/>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1" i="1" smtClean="0">
                            <a:latin typeface="Cambria Math"/>
                          </a:rPr>
                          <m:t>𝒗</m:t>
                        </m:r>
                      </m:oMath>
                    </m:oMathPara>
                  </a14:m>
                  <a:endParaRPr lang="pl-PL" b="1" dirty="0"/>
                </a:p>
              </p:txBody>
            </p:sp>
          </mc:Choice>
          <mc:Fallback xmlns="">
            <p:sp>
              <p:nvSpPr>
                <p:cNvPr id="65" name="pole tekstowe 64"/>
                <p:cNvSpPr txBox="1">
                  <a:spLocks noRot="1" noChangeAspect="1" noMove="1" noResize="1" noEditPoints="1" noAdjustHandles="1" noChangeArrowheads="1" noChangeShapeType="1" noTextEdit="1"/>
                </p:cNvSpPr>
                <p:nvPr/>
              </p:nvSpPr>
              <p:spPr>
                <a:xfrm>
                  <a:off x="7010980" y="1196752"/>
                  <a:ext cx="375423" cy="369332"/>
                </a:xfrm>
                <a:prstGeom prst="rect">
                  <a:avLst/>
                </a:prstGeom>
                <a:blipFill rotWithShape="1">
                  <a:blip r:embed="rId6"/>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66" name="pole tekstowe 65"/>
                <p:cNvSpPr txBox="1"/>
                <p:nvPr/>
              </p:nvSpPr>
              <p:spPr>
                <a:xfrm>
                  <a:off x="7010980" y="1763524"/>
                  <a:ext cx="3693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ea typeface="Cambria Math"/>
                          </a:rPr>
                          <m:t>𝜇</m:t>
                        </m:r>
                      </m:oMath>
                    </m:oMathPara>
                  </a14:m>
                  <a:endParaRPr lang="pl-PL" dirty="0"/>
                </a:p>
              </p:txBody>
            </p:sp>
          </mc:Choice>
          <mc:Fallback xmlns="">
            <p:sp>
              <p:nvSpPr>
                <p:cNvPr id="66" name="pole tekstowe 65"/>
                <p:cNvSpPr txBox="1">
                  <a:spLocks noRot="1" noChangeAspect="1" noMove="1" noResize="1" noEditPoints="1" noAdjustHandles="1" noChangeArrowheads="1" noChangeShapeType="1" noTextEdit="1"/>
                </p:cNvSpPr>
                <p:nvPr/>
              </p:nvSpPr>
              <p:spPr>
                <a:xfrm>
                  <a:off x="7010980" y="1763524"/>
                  <a:ext cx="369332" cy="369332"/>
                </a:xfrm>
                <a:prstGeom prst="rect">
                  <a:avLst/>
                </a:prstGeom>
                <a:blipFill rotWithShape="1">
                  <a:blip r:embed="rId7"/>
                  <a:stretch>
                    <a:fillRect b="-5000"/>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67" name="pole tekstowe 66"/>
                <p:cNvSpPr txBox="1"/>
                <p:nvPr/>
              </p:nvSpPr>
              <p:spPr>
                <a:xfrm>
                  <a:off x="6300192" y="2843644"/>
                  <a:ext cx="6076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ea typeface="Cambria Math"/>
                          </a:rPr>
                          <m:t>&lt;</m:t>
                        </m:r>
                        <m:r>
                          <a:rPr lang="pl-PL" b="0" i="1" smtClean="0">
                            <a:latin typeface="Cambria Math"/>
                            <a:ea typeface="Cambria Math"/>
                          </a:rPr>
                          <m:t>𝜇</m:t>
                        </m:r>
                      </m:oMath>
                    </m:oMathPara>
                  </a14:m>
                  <a:endParaRPr lang="pl-PL" dirty="0"/>
                </a:p>
              </p:txBody>
            </p:sp>
          </mc:Choice>
          <mc:Fallback xmlns="">
            <p:sp>
              <p:nvSpPr>
                <p:cNvPr id="67" name="pole tekstowe 66"/>
                <p:cNvSpPr txBox="1">
                  <a:spLocks noRot="1" noChangeAspect="1" noMove="1" noResize="1" noEditPoints="1" noAdjustHandles="1" noChangeArrowheads="1" noChangeShapeType="1" noTextEdit="1"/>
                </p:cNvSpPr>
                <p:nvPr/>
              </p:nvSpPr>
              <p:spPr>
                <a:xfrm>
                  <a:off x="6300192" y="2843644"/>
                  <a:ext cx="607667" cy="369332"/>
                </a:xfrm>
                <a:prstGeom prst="rect">
                  <a:avLst/>
                </a:prstGeom>
                <a:blipFill rotWithShape="1">
                  <a:blip r:embed="rId8"/>
                  <a:stretch>
                    <a:fillRect b="-5000"/>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68" name="pole tekstowe 67"/>
                <p:cNvSpPr txBox="1"/>
                <p:nvPr/>
              </p:nvSpPr>
              <p:spPr>
                <a:xfrm>
                  <a:off x="7380312" y="2852936"/>
                  <a:ext cx="6076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ea typeface="Cambria Math"/>
                          </a:rPr>
                          <m:t>≥</m:t>
                        </m:r>
                        <m:r>
                          <a:rPr lang="pl-PL" b="0" i="1" smtClean="0">
                            <a:latin typeface="Cambria Math"/>
                            <a:ea typeface="Cambria Math"/>
                          </a:rPr>
                          <m:t>𝜇</m:t>
                        </m:r>
                      </m:oMath>
                    </m:oMathPara>
                  </a14:m>
                  <a:endParaRPr lang="pl-PL" dirty="0"/>
                </a:p>
              </p:txBody>
            </p:sp>
          </mc:Choice>
          <mc:Fallback xmlns="">
            <p:sp>
              <p:nvSpPr>
                <p:cNvPr id="68" name="pole tekstowe 67"/>
                <p:cNvSpPr txBox="1">
                  <a:spLocks noRot="1" noChangeAspect="1" noMove="1" noResize="1" noEditPoints="1" noAdjustHandles="1" noChangeArrowheads="1" noChangeShapeType="1" noTextEdit="1"/>
                </p:cNvSpPr>
                <p:nvPr/>
              </p:nvSpPr>
              <p:spPr>
                <a:xfrm>
                  <a:off x="7380312" y="2852936"/>
                  <a:ext cx="607667" cy="369332"/>
                </a:xfrm>
                <a:prstGeom prst="rect">
                  <a:avLst/>
                </a:prstGeom>
                <a:blipFill rotWithShape="1">
                  <a:blip r:embed="rId9"/>
                  <a:stretch>
                    <a:fillRect b="-3279"/>
                  </a:stretch>
                </a:blipFill>
              </p:spPr>
              <p:txBody>
                <a:bodyPr/>
                <a:lstStyle/>
                <a:p>
                  <a:r>
                    <a:rPr lang="pl-PL">
                      <a:noFill/>
                    </a:rPr>
                    <a:t> </a:t>
                  </a:r>
                </a:p>
              </p:txBody>
            </p:sp>
          </mc:Fallback>
        </mc:AlternateContent>
      </p:grpSp>
      <mc:AlternateContent xmlns:mc="http://schemas.openxmlformats.org/markup-compatibility/2006" xmlns:a14="http://schemas.microsoft.com/office/drawing/2010/main">
        <mc:Choice Requires="a14">
          <p:sp>
            <p:nvSpPr>
              <p:cNvPr id="81" name="pole tekstowe 80"/>
              <p:cNvSpPr txBox="1"/>
              <p:nvPr/>
            </p:nvSpPr>
            <p:spPr>
              <a:xfrm>
                <a:off x="8361820" y="1268760"/>
                <a:ext cx="3866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1" i="1" smtClean="0">
                          <a:latin typeface="Cambria Math"/>
                        </a:rPr>
                        <m:t>𝒖</m:t>
                      </m:r>
                    </m:oMath>
                  </m:oMathPara>
                </a14:m>
                <a:endParaRPr lang="pl-PL" b="1" dirty="0"/>
              </a:p>
            </p:txBody>
          </p:sp>
        </mc:Choice>
        <mc:Fallback xmlns="">
          <p:sp>
            <p:nvSpPr>
              <p:cNvPr id="81" name="pole tekstowe 80"/>
              <p:cNvSpPr txBox="1">
                <a:spLocks noRot="1" noChangeAspect="1" noMove="1" noResize="1" noEditPoints="1" noAdjustHandles="1" noChangeArrowheads="1" noChangeShapeType="1" noTextEdit="1"/>
              </p:cNvSpPr>
              <p:nvPr/>
            </p:nvSpPr>
            <p:spPr>
              <a:xfrm>
                <a:off x="8361820" y="1268760"/>
                <a:ext cx="386644" cy="369332"/>
              </a:xfrm>
              <a:prstGeom prst="rect">
                <a:avLst/>
              </a:prstGeom>
              <a:blipFill rotWithShape="1">
                <a:blip r:embed="rId10"/>
                <a:stretch>
                  <a:fillRect/>
                </a:stretch>
              </a:blipFill>
            </p:spPr>
            <p:txBody>
              <a:bodyPr/>
              <a:lstStyle/>
              <a:p>
                <a:r>
                  <a:rPr lang="pl-PL">
                    <a:noFill/>
                  </a:rPr>
                  <a:t> </a:t>
                </a:r>
              </a:p>
            </p:txBody>
          </p:sp>
        </mc:Fallback>
      </mc:AlternateContent>
    </p:spTree>
    <p:extLst>
      <p:ext uri="{BB962C8B-B14F-4D97-AF65-F5344CB8AC3E}">
        <p14:creationId xmlns:p14="http://schemas.microsoft.com/office/powerpoint/2010/main" val="3340316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9" name="Tytuł 1"/>
          <p:cNvSpPr>
            <a:spLocks noGrp="1"/>
          </p:cNvSpPr>
          <p:nvPr>
            <p:ph type="title"/>
          </p:nvPr>
        </p:nvSpPr>
        <p:spPr>
          <a:xfrm>
            <a:off x="457200" y="549275"/>
            <a:ext cx="8229600" cy="792163"/>
          </a:xfrm>
        </p:spPr>
        <p:txBody>
          <a:bodyPr/>
          <a:lstStyle/>
          <a:p>
            <a:pPr algn="l" eaLnBrk="1" hangingPunct="1"/>
            <a:r>
              <a:rPr lang="pl-PL" sz="3200" b="1" dirty="0" smtClean="0"/>
              <a:t>Wykorzystanie indeksu metrycznego VP-</a:t>
            </a:r>
            <a:r>
              <a:rPr lang="pl-PL" sz="3200" b="1" dirty="0" err="1" smtClean="0"/>
              <a:t>Tree</a:t>
            </a:r>
            <a:endParaRPr lang="pl-PL" sz="3200" dirty="0" smtClean="0"/>
          </a:p>
        </p:txBody>
      </p:sp>
      <mc:AlternateContent xmlns:mc="http://schemas.openxmlformats.org/markup-compatibility/2006" xmlns:a14="http://schemas.microsoft.com/office/drawing/2010/main">
        <mc:Choice Requires="a14">
          <p:sp>
            <p:nvSpPr>
              <p:cNvPr id="10" name="Symbol zastępczy zawartości 2"/>
              <p:cNvSpPr txBox="1">
                <a:spLocks/>
              </p:cNvSpPr>
              <p:nvPr/>
            </p:nvSpPr>
            <p:spPr bwMode="auto">
              <a:xfrm>
                <a:off x="395536" y="1556792"/>
                <a:ext cx="8208912" cy="17281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Węzeł VP-</a:t>
                </a:r>
                <a:r>
                  <a:rPr lang="pl-PL" sz="1800" b="1" dirty="0" err="1" smtClean="0"/>
                  <a:t>Tree</a:t>
                </a:r>
                <a:r>
                  <a:rPr lang="pl-PL" sz="1800" b="1" dirty="0" smtClean="0"/>
                  <a:t> zawiera</a:t>
                </a:r>
                <a:r>
                  <a:rPr lang="pl-PL" sz="1800" dirty="0" smtClean="0"/>
                  <a:t>:</a:t>
                </a:r>
                <a:br>
                  <a:rPr lang="pl-PL" sz="1800" dirty="0" smtClean="0"/>
                </a:br>
                <a:r>
                  <a:rPr lang="pl-PL" sz="1800" dirty="0" smtClean="0"/>
                  <a:t>- </a:t>
                </a:r>
                <a14:m>
                  <m:oMath xmlns:m="http://schemas.openxmlformats.org/officeDocument/2006/math">
                    <m:r>
                      <a:rPr lang="pl-PL" sz="1800" i="1" dirty="0" smtClean="0">
                        <a:latin typeface="Cambria Math"/>
                      </a:rPr>
                      <m:t>𝑣</m:t>
                    </m:r>
                    <m:r>
                      <a:rPr lang="pl-PL" sz="1800" i="1" dirty="0" smtClean="0">
                        <a:latin typeface="Cambria Math"/>
                        <a:ea typeface="Cambria Math"/>
                      </a:rPr>
                      <m:t>∈</m:t>
                    </m:r>
                    <m:r>
                      <a:rPr lang="pl-PL" sz="1800" b="0" i="1" dirty="0" smtClean="0">
                        <a:latin typeface="Cambria Math"/>
                        <a:ea typeface="Cambria Math"/>
                      </a:rPr>
                      <m:t>𝐷</m:t>
                    </m:r>
                  </m:oMath>
                </a14:m>
                <a:r>
                  <a:rPr lang="pl-PL" sz="1800" dirty="0" smtClean="0"/>
                  <a:t>,</a:t>
                </a:r>
                <a:br>
                  <a:rPr lang="pl-PL" sz="1800" dirty="0" smtClean="0"/>
                </a:br>
                <a:r>
                  <a:rPr lang="pl-PL" sz="1800" dirty="0" smtClean="0"/>
                  <a:t>- </a:t>
                </a:r>
                <a14:m>
                  <m:oMath xmlns:m="http://schemas.openxmlformats.org/officeDocument/2006/math">
                    <m:r>
                      <a:rPr lang="pl-PL" sz="1800" i="1" smtClean="0">
                        <a:latin typeface="Cambria Math"/>
                        <a:ea typeface="Cambria Math"/>
                      </a:rPr>
                      <m:t>𝜇</m:t>
                    </m:r>
                    <m:r>
                      <a:rPr lang="pl-PL" sz="1800" b="0" i="1" smtClean="0">
                        <a:latin typeface="Cambria Math"/>
                        <a:ea typeface="Cambria Math"/>
                      </a:rPr>
                      <m:t>=</m:t>
                    </m:r>
                    <m:r>
                      <a:rPr lang="pl-PL" sz="1800" b="0" i="1" smtClean="0">
                        <a:latin typeface="Cambria Math"/>
                        <a:ea typeface="Cambria Math"/>
                      </a:rPr>
                      <m:t>𝑚𝑒𝑑𝑖𝑎𝑛𝑎</m:t>
                    </m:r>
                    <m:r>
                      <a:rPr lang="pl-PL" sz="1800" b="0" i="1" smtClean="0">
                        <a:latin typeface="Cambria Math"/>
                        <a:ea typeface="Cambria Math"/>
                      </a:rPr>
                      <m:t>({</m:t>
                    </m:r>
                    <m:r>
                      <a:rPr lang="pl-PL" sz="1800" i="1" dirty="0">
                        <a:latin typeface="Cambria Math"/>
                      </a:rPr>
                      <m:t>𝑢</m:t>
                    </m:r>
                    <m:r>
                      <a:rPr lang="pl-PL" sz="1800" i="1" dirty="0">
                        <a:latin typeface="Cambria Math"/>
                        <a:ea typeface="Cambria Math"/>
                      </a:rPr>
                      <m:t>∈</m:t>
                    </m:r>
                    <m:r>
                      <a:rPr lang="pl-PL" sz="1800" i="1" dirty="0">
                        <a:latin typeface="Cambria Math"/>
                        <a:ea typeface="Cambria Math"/>
                      </a:rPr>
                      <m:t>𝑆</m:t>
                    </m:r>
                    <m:r>
                      <a:rPr lang="pl-PL" sz="1800" i="1" dirty="0">
                        <a:latin typeface="Cambria Math"/>
                        <a:ea typeface="Cambria Math"/>
                      </a:rPr>
                      <m:t>(</m:t>
                    </m:r>
                    <m:r>
                      <a:rPr lang="pl-PL" sz="1800" i="1" dirty="0">
                        <a:latin typeface="Cambria Math"/>
                        <a:ea typeface="Cambria Math"/>
                      </a:rPr>
                      <m:t>𝑣</m:t>
                    </m:r>
                    <m:r>
                      <a:rPr lang="pl-PL" sz="1800" i="1" dirty="0">
                        <a:latin typeface="Cambria Math"/>
                        <a:ea typeface="Cambria Math"/>
                      </a:rPr>
                      <m:t>)|</m:t>
                    </m:r>
                    <m:r>
                      <a:rPr lang="pl-PL" sz="1800" i="1" dirty="0">
                        <a:latin typeface="Cambria Math"/>
                        <a:ea typeface="Cambria Math"/>
                      </a:rPr>
                      <m:t>𝑑𝑖𝑠𝑡𝑎𝑛𝑐𝑒</m:t>
                    </m:r>
                    <m:d>
                      <m:dPr>
                        <m:ctrlPr>
                          <a:rPr lang="pl-PL" sz="1800" i="1" dirty="0">
                            <a:latin typeface="Cambria Math"/>
                            <a:ea typeface="Cambria Math"/>
                          </a:rPr>
                        </m:ctrlPr>
                      </m:dPr>
                      <m:e>
                        <m:r>
                          <a:rPr lang="pl-PL" sz="1800" i="1" dirty="0">
                            <a:latin typeface="Cambria Math"/>
                            <a:ea typeface="Cambria Math"/>
                          </a:rPr>
                          <m:t>𝑢</m:t>
                        </m:r>
                        <m:r>
                          <a:rPr lang="pl-PL" sz="1800" i="1" dirty="0">
                            <a:latin typeface="Cambria Math"/>
                            <a:ea typeface="Cambria Math"/>
                          </a:rPr>
                          <m:t>,</m:t>
                        </m:r>
                        <m:r>
                          <a:rPr lang="pl-PL" sz="1800" i="1" dirty="0">
                            <a:latin typeface="Cambria Math"/>
                            <a:ea typeface="Cambria Math"/>
                          </a:rPr>
                          <m:t>𝑣</m:t>
                        </m:r>
                      </m:e>
                    </m:d>
                    <m:r>
                      <a:rPr lang="pl-PL" sz="1800" b="0" i="1" dirty="0" smtClean="0">
                        <a:latin typeface="Cambria Math"/>
                        <a:ea typeface="Cambria Math"/>
                      </a:rPr>
                      <m:t>}</m:t>
                    </m:r>
                    <m:r>
                      <a:rPr lang="pl-PL" sz="1800" b="0" i="1" smtClean="0">
                        <a:latin typeface="Cambria Math"/>
                        <a:ea typeface="Cambria Math"/>
                      </a:rPr>
                      <m:t>)</m:t>
                    </m:r>
                  </m:oMath>
                </a14:m>
                <a:r>
                  <a:rPr lang="pl-PL" sz="1800" dirty="0" smtClean="0"/>
                  <a:t/>
                </a:r>
                <a:br>
                  <a:rPr lang="pl-PL" sz="1800" dirty="0" smtClean="0"/>
                </a:br>
                <a:r>
                  <a:rPr lang="pl-PL" sz="1800" dirty="0" smtClean="0"/>
                  <a:t>- </a:t>
                </a:r>
                <a14:m>
                  <m:oMath xmlns:m="http://schemas.openxmlformats.org/officeDocument/2006/math">
                    <m:r>
                      <a:rPr lang="pl-PL" sz="1800" i="1" dirty="0" smtClean="0">
                        <a:latin typeface="Cambria Math"/>
                      </a:rPr>
                      <m:t>𝐿𝑆</m:t>
                    </m:r>
                    <m:d>
                      <m:dPr>
                        <m:ctrlPr>
                          <a:rPr lang="pl-PL" sz="1800" i="1" dirty="0" smtClean="0">
                            <a:latin typeface="Cambria Math"/>
                          </a:rPr>
                        </m:ctrlPr>
                      </m:dPr>
                      <m:e>
                        <m:r>
                          <a:rPr lang="pl-PL" sz="1800" i="1" dirty="0" smtClean="0">
                            <a:latin typeface="Cambria Math"/>
                          </a:rPr>
                          <m:t>𝑣</m:t>
                        </m:r>
                      </m:e>
                    </m:d>
                    <m:r>
                      <a:rPr lang="pl-PL" sz="1800" i="1" dirty="0" smtClean="0">
                        <a:latin typeface="Cambria Math"/>
                      </a:rPr>
                      <m:t>=</m:t>
                    </m:r>
                    <m:r>
                      <a:rPr lang="pl-PL" sz="1800" b="0" i="1" dirty="0" smtClean="0">
                        <a:latin typeface="Cambria Math"/>
                      </a:rPr>
                      <m:t>{</m:t>
                    </m:r>
                    <m:r>
                      <a:rPr lang="pl-PL" sz="1800" b="0" i="1" dirty="0" smtClean="0">
                        <a:latin typeface="Cambria Math"/>
                      </a:rPr>
                      <m:t>𝑢</m:t>
                    </m:r>
                    <m:r>
                      <a:rPr lang="pl-PL" sz="1800" b="0" i="1" dirty="0" smtClean="0">
                        <a:latin typeface="Cambria Math"/>
                        <a:ea typeface="Cambria Math"/>
                      </a:rPr>
                      <m:t>∈</m:t>
                    </m:r>
                    <m:r>
                      <a:rPr lang="pl-PL" sz="1800" b="0" i="1" dirty="0" smtClean="0">
                        <a:latin typeface="Cambria Math"/>
                        <a:ea typeface="Cambria Math"/>
                      </a:rPr>
                      <m:t>𝑆</m:t>
                    </m:r>
                    <m:r>
                      <a:rPr lang="pl-PL" sz="1800" b="0" i="1" dirty="0" smtClean="0">
                        <a:latin typeface="Cambria Math"/>
                        <a:ea typeface="Cambria Math"/>
                      </a:rPr>
                      <m:t>(</m:t>
                    </m:r>
                    <m:r>
                      <a:rPr lang="pl-PL" sz="1800" b="0" i="1" dirty="0" smtClean="0">
                        <a:latin typeface="Cambria Math"/>
                        <a:ea typeface="Cambria Math"/>
                      </a:rPr>
                      <m:t>𝑣</m:t>
                    </m:r>
                    <m:r>
                      <a:rPr lang="pl-PL" sz="1800" b="0" i="1" dirty="0" smtClean="0">
                        <a:latin typeface="Cambria Math"/>
                        <a:ea typeface="Cambria Math"/>
                      </a:rPr>
                      <m:t>)|</m:t>
                    </m:r>
                    <m:r>
                      <a:rPr lang="pl-PL" sz="1800" b="0" i="1" dirty="0" smtClean="0">
                        <a:latin typeface="Cambria Math"/>
                        <a:ea typeface="Cambria Math"/>
                      </a:rPr>
                      <m:t>𝑑𝑖𝑠𝑡𝑎𝑛𝑐𝑒</m:t>
                    </m:r>
                    <m:d>
                      <m:dPr>
                        <m:ctrlPr>
                          <a:rPr lang="pl-PL" sz="1800" b="0" i="1" dirty="0" smtClean="0">
                            <a:latin typeface="Cambria Math"/>
                            <a:ea typeface="Cambria Math"/>
                          </a:rPr>
                        </m:ctrlPr>
                      </m:dPr>
                      <m:e>
                        <m:r>
                          <a:rPr lang="pl-PL" sz="1800" b="0" i="1" dirty="0" smtClean="0">
                            <a:latin typeface="Cambria Math"/>
                            <a:ea typeface="Cambria Math"/>
                          </a:rPr>
                          <m:t>𝑢</m:t>
                        </m:r>
                        <m:r>
                          <a:rPr lang="pl-PL" sz="1800" b="0" i="1" dirty="0" smtClean="0">
                            <a:latin typeface="Cambria Math"/>
                            <a:ea typeface="Cambria Math"/>
                          </a:rPr>
                          <m:t>,</m:t>
                        </m:r>
                        <m:r>
                          <a:rPr lang="pl-PL" sz="1800" b="0" i="1" dirty="0" smtClean="0">
                            <a:latin typeface="Cambria Math"/>
                            <a:ea typeface="Cambria Math"/>
                          </a:rPr>
                          <m:t>𝑣</m:t>
                        </m:r>
                      </m:e>
                    </m:d>
                    <m:r>
                      <a:rPr lang="pl-PL" sz="1800" b="0" i="1" dirty="0" smtClean="0">
                        <a:latin typeface="Cambria Math"/>
                        <a:ea typeface="Cambria Math"/>
                      </a:rPr>
                      <m:t>&lt;</m:t>
                    </m:r>
                    <m:r>
                      <a:rPr lang="pl-PL" sz="1800" b="0" i="1" dirty="0" smtClean="0">
                        <a:latin typeface="Cambria Math"/>
                        <a:ea typeface="Cambria Math"/>
                      </a:rPr>
                      <m:t>𝜇</m:t>
                    </m:r>
                    <m:r>
                      <a:rPr lang="pl-PL" sz="1800" b="0" i="1" dirty="0" smtClean="0">
                        <a:latin typeface="Cambria Math"/>
                      </a:rPr>
                      <m:t>}</m:t>
                    </m:r>
                  </m:oMath>
                </a14:m>
                <a:r>
                  <a:rPr lang="pl-PL" sz="1800" dirty="0" smtClean="0"/>
                  <a:t/>
                </a:r>
                <a:br>
                  <a:rPr lang="pl-PL" sz="1800" dirty="0" smtClean="0"/>
                </a:br>
                <a:r>
                  <a:rPr lang="pl-PL" sz="1800" dirty="0" smtClean="0"/>
                  <a:t>- </a:t>
                </a:r>
                <a14:m>
                  <m:oMath xmlns:m="http://schemas.openxmlformats.org/officeDocument/2006/math">
                    <m:r>
                      <a:rPr lang="pl-PL" sz="1800" b="0" i="1" dirty="0" smtClean="0">
                        <a:latin typeface="Cambria Math"/>
                      </a:rPr>
                      <m:t>𝑅𝑆</m:t>
                    </m:r>
                    <m:d>
                      <m:dPr>
                        <m:ctrlPr>
                          <a:rPr lang="pl-PL" sz="1800" i="1" dirty="0">
                            <a:latin typeface="Cambria Math"/>
                          </a:rPr>
                        </m:ctrlPr>
                      </m:dPr>
                      <m:e>
                        <m:r>
                          <a:rPr lang="pl-PL" sz="1800" i="1" dirty="0">
                            <a:latin typeface="Cambria Math"/>
                          </a:rPr>
                          <m:t>𝑣</m:t>
                        </m:r>
                      </m:e>
                    </m:d>
                    <m:r>
                      <a:rPr lang="pl-PL" sz="1800" i="1" dirty="0">
                        <a:latin typeface="Cambria Math"/>
                      </a:rPr>
                      <m:t>={</m:t>
                    </m:r>
                    <m:r>
                      <a:rPr lang="pl-PL" sz="1800" i="1" dirty="0">
                        <a:latin typeface="Cambria Math"/>
                      </a:rPr>
                      <m:t>𝑢</m:t>
                    </m:r>
                    <m:r>
                      <a:rPr lang="pl-PL" sz="1800" i="1" dirty="0">
                        <a:latin typeface="Cambria Math"/>
                        <a:ea typeface="Cambria Math"/>
                      </a:rPr>
                      <m:t>∈</m:t>
                    </m:r>
                    <m:r>
                      <a:rPr lang="pl-PL" sz="1800" b="0" i="1" dirty="0" smtClean="0">
                        <a:latin typeface="Cambria Math"/>
                        <a:ea typeface="Cambria Math"/>
                      </a:rPr>
                      <m:t>𝑆</m:t>
                    </m:r>
                    <m:r>
                      <a:rPr lang="pl-PL" sz="1800" b="0" i="1" dirty="0" smtClean="0">
                        <a:latin typeface="Cambria Math"/>
                        <a:ea typeface="Cambria Math"/>
                      </a:rPr>
                      <m:t>(</m:t>
                    </m:r>
                    <m:r>
                      <a:rPr lang="pl-PL" sz="1800" b="0" i="1" dirty="0" smtClean="0">
                        <a:latin typeface="Cambria Math"/>
                        <a:ea typeface="Cambria Math"/>
                      </a:rPr>
                      <m:t>𝑣</m:t>
                    </m:r>
                    <m:r>
                      <a:rPr lang="pl-PL" sz="1800" b="0" i="1" dirty="0" smtClean="0">
                        <a:latin typeface="Cambria Math"/>
                        <a:ea typeface="Cambria Math"/>
                      </a:rPr>
                      <m:t>)|</m:t>
                    </m:r>
                    <m:r>
                      <a:rPr lang="pl-PL" sz="1800" i="1" dirty="0">
                        <a:latin typeface="Cambria Math"/>
                        <a:ea typeface="Cambria Math"/>
                      </a:rPr>
                      <m:t>𝑑𝑖𝑠𝑡𝑎𝑛𝑐𝑒</m:t>
                    </m:r>
                    <m:d>
                      <m:dPr>
                        <m:ctrlPr>
                          <a:rPr lang="pl-PL" sz="1800" i="1" dirty="0">
                            <a:latin typeface="Cambria Math"/>
                            <a:ea typeface="Cambria Math"/>
                          </a:rPr>
                        </m:ctrlPr>
                      </m:dPr>
                      <m:e>
                        <m:r>
                          <a:rPr lang="pl-PL" sz="1800" i="1" dirty="0">
                            <a:latin typeface="Cambria Math"/>
                            <a:ea typeface="Cambria Math"/>
                          </a:rPr>
                          <m:t>𝑢</m:t>
                        </m:r>
                        <m:r>
                          <a:rPr lang="pl-PL" sz="1800" i="1" dirty="0">
                            <a:latin typeface="Cambria Math"/>
                            <a:ea typeface="Cambria Math"/>
                          </a:rPr>
                          <m:t>,</m:t>
                        </m:r>
                        <m:r>
                          <a:rPr lang="pl-PL" sz="1800" i="1" dirty="0">
                            <a:latin typeface="Cambria Math"/>
                            <a:ea typeface="Cambria Math"/>
                          </a:rPr>
                          <m:t>𝑣</m:t>
                        </m:r>
                      </m:e>
                    </m:d>
                    <m:r>
                      <a:rPr lang="pl-PL" sz="1800" i="1" dirty="0" smtClean="0">
                        <a:latin typeface="Cambria Math"/>
                        <a:ea typeface="Cambria Math"/>
                      </a:rPr>
                      <m:t>≥</m:t>
                    </m:r>
                    <m:r>
                      <a:rPr lang="pl-PL" sz="1800" i="1" dirty="0">
                        <a:latin typeface="Cambria Math"/>
                        <a:ea typeface="Cambria Math"/>
                      </a:rPr>
                      <m:t>𝜇</m:t>
                    </m:r>
                    <m:r>
                      <a:rPr lang="pl-PL" sz="1800" i="1" dirty="0">
                        <a:latin typeface="Cambria Math"/>
                      </a:rPr>
                      <m:t>}</m:t>
                    </m:r>
                  </m:oMath>
                </a14:m>
                <a:endParaRPr lang="pl-PL" sz="1800" dirty="0"/>
              </a:p>
              <a:p>
                <a:pPr marL="0" indent="0">
                  <a:buFont typeface="Arial" charset="0"/>
                  <a:buNone/>
                </a:pPr>
                <a:endParaRPr lang="pl-PL" dirty="0"/>
              </a:p>
            </p:txBody>
          </p:sp>
        </mc:Choice>
        <mc:Fallback xmlns="">
          <p:sp>
            <p:nvSpPr>
              <p:cNvPr id="10" name="Symbol zastępczy zawartości 2"/>
              <p:cNvSpPr txBox="1">
                <a:spLocks noRot="1" noChangeAspect="1" noMove="1" noResize="1" noEditPoints="1" noAdjustHandles="1" noChangeArrowheads="1" noChangeShapeType="1" noTextEdit="1"/>
              </p:cNvSpPr>
              <p:nvPr/>
            </p:nvSpPr>
            <p:spPr bwMode="auto">
              <a:xfrm>
                <a:off x="395536" y="1556792"/>
                <a:ext cx="8208912" cy="1728192"/>
              </a:xfrm>
              <a:prstGeom prst="rect">
                <a:avLst/>
              </a:prstGeom>
              <a:blipFill rotWithShape="1">
                <a:blip r:embed="rId2"/>
                <a:stretch>
                  <a:fillRect l="-520" t="-17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11" name="Symbol zastępczy zawartości 2"/>
              <p:cNvSpPr txBox="1">
                <a:spLocks/>
              </p:cNvSpPr>
              <p:nvPr/>
            </p:nvSpPr>
            <p:spPr bwMode="auto">
              <a:xfrm>
                <a:off x="395536" y="3284984"/>
                <a:ext cx="8208912" cy="28803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Wyszukiwanie sąsiedztwa punktu </a:t>
                </a:r>
                <a14:m>
                  <m:oMath xmlns:m="http://schemas.openxmlformats.org/officeDocument/2006/math">
                    <m:r>
                      <a:rPr lang="pl-PL" sz="1800" b="0" i="1" dirty="0" smtClean="0">
                        <a:latin typeface="Cambria Math"/>
                      </a:rPr>
                      <m:t>𝑢</m:t>
                    </m:r>
                  </m:oMath>
                </a14:m>
                <a:r>
                  <a:rPr lang="pl-PL" sz="1800" b="1" dirty="0" smtClean="0"/>
                  <a:t> o promieniu </a:t>
                </a:r>
                <a14:m>
                  <m:oMath xmlns:m="http://schemas.openxmlformats.org/officeDocument/2006/math">
                    <m:r>
                      <a:rPr lang="pl-PL" sz="1800" b="0" i="1" dirty="0" smtClean="0">
                        <a:latin typeface="Cambria Math"/>
                        <a:ea typeface="Cambria Math"/>
                      </a:rPr>
                      <m:t>𝜀</m:t>
                    </m:r>
                  </m:oMath>
                </a14:m>
                <a:r>
                  <a:rPr lang="pl-PL" sz="1800" b="1" dirty="0" smtClean="0"/>
                  <a:t> w węźle </a:t>
                </a:r>
                <a14:m>
                  <m:oMath xmlns:m="http://schemas.openxmlformats.org/officeDocument/2006/math">
                    <m:r>
                      <a:rPr lang="pl-PL" sz="1800" b="0" i="1" dirty="0" smtClean="0">
                        <a:latin typeface="Cambria Math"/>
                      </a:rPr>
                      <m:t>𝑣</m:t>
                    </m:r>
                  </m:oMath>
                </a14:m>
                <a:r>
                  <a:rPr lang="pl-PL" sz="1800" b="1" dirty="0" smtClean="0"/>
                  <a:t> VP-</a:t>
                </a:r>
                <a:r>
                  <a:rPr lang="pl-PL" sz="1800" b="1" dirty="0" err="1" smtClean="0"/>
                  <a:t>Tree</a:t>
                </a:r>
                <a:r>
                  <a:rPr lang="pl-PL" sz="1800" dirty="0" smtClean="0"/>
                  <a:t>:</a:t>
                </a:r>
                <a:br>
                  <a:rPr lang="pl-PL" sz="1800" dirty="0" smtClean="0"/>
                </a:br>
                <a:r>
                  <a:rPr lang="pl-PL" sz="1800" dirty="0" smtClean="0"/>
                  <a:t>- </a:t>
                </a:r>
                <a14:m>
                  <m:oMath xmlns:m="http://schemas.openxmlformats.org/officeDocument/2006/math">
                    <m:r>
                      <a:rPr lang="pl-PL" sz="1800" b="0" i="1" dirty="0" smtClean="0">
                        <a:latin typeface="Cambria Math"/>
                      </a:rPr>
                      <m:t>𝑑𝑖𝑠𝑡𝑎𝑛𝑐𝑒</m:t>
                    </m:r>
                    <m:r>
                      <a:rPr lang="pl-PL" sz="1800" b="0" i="1" dirty="0" smtClean="0">
                        <a:latin typeface="Cambria Math"/>
                      </a:rPr>
                      <m:t>(</m:t>
                    </m:r>
                    <m:r>
                      <a:rPr lang="pl-PL" sz="1800" b="0" i="1" dirty="0" smtClean="0">
                        <a:latin typeface="Cambria Math"/>
                      </a:rPr>
                      <m:t>𝑢</m:t>
                    </m:r>
                    <m:r>
                      <a:rPr lang="pl-PL" sz="1800" b="0" i="1" dirty="0" smtClean="0">
                        <a:latin typeface="Cambria Math"/>
                      </a:rPr>
                      <m:t>,</m:t>
                    </m:r>
                    <m:r>
                      <a:rPr lang="pl-PL" sz="1800" b="0" i="1" dirty="0" smtClean="0">
                        <a:latin typeface="Cambria Math"/>
                      </a:rPr>
                      <m:t>𝑣</m:t>
                    </m:r>
                    <m:r>
                      <a:rPr lang="pl-PL" sz="1800" b="0" i="1" dirty="0" smtClean="0">
                        <a:latin typeface="Cambria Math"/>
                      </a:rPr>
                      <m:t>)</m:t>
                    </m:r>
                  </m:oMath>
                </a14:m>
                <a:r>
                  <a:rPr lang="pl-PL" sz="1800" dirty="0" smtClean="0"/>
                  <a:t>,</a:t>
                </a:r>
                <a:br>
                  <a:rPr lang="pl-PL" sz="1800" dirty="0" smtClean="0"/>
                </a:br>
                <a:r>
                  <a:rPr lang="pl-PL" sz="1800" dirty="0" smtClean="0"/>
                  <a:t>- W1: Jeśli </a:t>
                </a:r>
                <a14:m>
                  <m:oMath xmlns:m="http://schemas.openxmlformats.org/officeDocument/2006/math">
                    <m:r>
                      <m:rPr>
                        <m:sty m:val="p"/>
                      </m:rPr>
                      <a:rPr lang="pl-PL" sz="1800" b="0" i="0" smtClean="0">
                        <a:latin typeface="Cambria Math"/>
                        <a:ea typeface="Cambria Math"/>
                      </a:rPr>
                      <m:t>distance</m:t>
                    </m:r>
                    <m:d>
                      <m:dPr>
                        <m:ctrlPr>
                          <a:rPr lang="pl-PL" sz="1800" b="0" i="1" smtClean="0">
                            <a:latin typeface="Cambria Math"/>
                            <a:ea typeface="Cambria Math"/>
                          </a:rPr>
                        </m:ctrlPr>
                      </m:dPr>
                      <m:e>
                        <m:r>
                          <m:rPr>
                            <m:sty m:val="p"/>
                          </m:rPr>
                          <a:rPr lang="pl-PL" sz="1800" b="0" i="0" smtClean="0">
                            <a:latin typeface="Cambria Math"/>
                            <a:ea typeface="Cambria Math"/>
                          </a:rPr>
                          <m:t>u</m:t>
                        </m:r>
                        <m:r>
                          <a:rPr lang="pl-PL" sz="1800" b="0" i="0" smtClean="0">
                            <a:latin typeface="Cambria Math"/>
                            <a:ea typeface="Cambria Math"/>
                          </a:rPr>
                          <m:t>,</m:t>
                        </m:r>
                        <m:r>
                          <m:rPr>
                            <m:sty m:val="p"/>
                          </m:rPr>
                          <a:rPr lang="pl-PL" sz="1800" b="0" i="0" smtClean="0">
                            <a:latin typeface="Cambria Math"/>
                            <a:ea typeface="Cambria Math"/>
                          </a:rPr>
                          <m:t>v</m:t>
                        </m:r>
                      </m:e>
                    </m:d>
                    <m:r>
                      <a:rPr lang="pl-PL" sz="1800" b="0" i="0" smtClean="0">
                        <a:latin typeface="Cambria Math"/>
                        <a:ea typeface="Cambria Math"/>
                      </a:rPr>
                      <m:t>−</m:t>
                    </m:r>
                    <m:r>
                      <a:rPr lang="pl-PL" sz="1800" i="1" smtClean="0">
                        <a:latin typeface="Cambria Math"/>
                        <a:ea typeface="Cambria Math"/>
                      </a:rPr>
                      <m:t>𝜇</m:t>
                    </m:r>
                    <m:r>
                      <a:rPr lang="pl-PL" sz="1800" i="1" smtClean="0">
                        <a:latin typeface="Cambria Math"/>
                        <a:ea typeface="Cambria Math"/>
                      </a:rPr>
                      <m:t>≥</m:t>
                    </m:r>
                    <m:r>
                      <a:rPr lang="pl-PL" sz="1800" i="1" smtClean="0">
                        <a:latin typeface="Cambria Math"/>
                        <a:ea typeface="Cambria Math"/>
                      </a:rPr>
                      <m:t>𝜀</m:t>
                    </m:r>
                  </m:oMath>
                </a14:m>
                <a:r>
                  <a:rPr lang="pl-PL" sz="1800" dirty="0" smtClean="0"/>
                  <a:t>, to </a:t>
                </a:r>
                <a14:m>
                  <m:oMath xmlns:m="http://schemas.openxmlformats.org/officeDocument/2006/math">
                    <m:r>
                      <a:rPr lang="pl-PL" sz="1800" i="1" dirty="0" smtClean="0">
                        <a:latin typeface="Cambria Math"/>
                      </a:rPr>
                      <m:t>𝐿𝑆</m:t>
                    </m:r>
                    <m:r>
                      <a:rPr lang="pl-PL" sz="1800" i="1" dirty="0" smtClean="0">
                        <a:latin typeface="Cambria Math"/>
                      </a:rPr>
                      <m:t>(</m:t>
                    </m:r>
                    <m:r>
                      <a:rPr lang="pl-PL" sz="1800" b="0" i="1" dirty="0" smtClean="0">
                        <a:latin typeface="Cambria Math"/>
                      </a:rPr>
                      <m:t>𝑣</m:t>
                    </m:r>
                    <m:r>
                      <a:rPr lang="pl-PL" sz="1800" i="1" dirty="0" smtClean="0">
                        <a:latin typeface="Cambria Math"/>
                      </a:rPr>
                      <m:t>) </m:t>
                    </m:r>
                  </m:oMath>
                </a14:m>
                <a:r>
                  <a:rPr lang="pl-PL" sz="1800" dirty="0" smtClean="0"/>
                  <a:t>nie zawiera sąsiedztwa punktu </a:t>
                </a:r>
                <a14:m>
                  <m:oMath xmlns:m="http://schemas.openxmlformats.org/officeDocument/2006/math">
                    <m:r>
                      <a:rPr lang="pl-PL" sz="1800" i="1" dirty="0" smtClean="0">
                        <a:latin typeface="Cambria Math"/>
                      </a:rPr>
                      <m:t>𝑢</m:t>
                    </m:r>
                  </m:oMath>
                </a14:m>
                <a:r>
                  <a:rPr lang="pl-PL" sz="1800" dirty="0" smtClean="0"/>
                  <a:t> o promieniu </a:t>
                </a:r>
                <a14:m>
                  <m:oMath xmlns:m="http://schemas.openxmlformats.org/officeDocument/2006/math">
                    <m:r>
                      <a:rPr lang="pl-PL" sz="1800" i="1" dirty="0">
                        <a:latin typeface="Cambria Math"/>
                        <a:ea typeface="Cambria Math"/>
                      </a:rPr>
                      <m:t>𝜀</m:t>
                    </m:r>
                  </m:oMath>
                </a14:m>
                <a:r>
                  <a:rPr lang="pl-PL" sz="1800" dirty="0"/>
                  <a:t> </a:t>
                </a:r>
                <a:br>
                  <a:rPr lang="pl-PL" sz="1800" dirty="0"/>
                </a:br>
                <a:r>
                  <a:rPr lang="pl-PL" sz="1800" dirty="0"/>
                  <a:t>- </a:t>
                </a:r>
                <a:r>
                  <a:rPr lang="pl-PL" sz="1800" dirty="0" smtClean="0"/>
                  <a:t>W2: </a:t>
                </a:r>
                <a:r>
                  <a:rPr lang="pl-PL" sz="1800" dirty="0"/>
                  <a:t>Jeśli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i="1">
                        <a:latin typeface="Cambria Math"/>
                        <a:ea typeface="Cambria Math"/>
                      </a:rPr>
                      <m:t>𝜇</m:t>
                    </m:r>
                    <m:r>
                      <a:rPr lang="pl-PL" sz="1800" i="1" smtClean="0">
                        <a:latin typeface="Cambria Math"/>
                        <a:ea typeface="Cambria Math"/>
                      </a:rPr>
                      <m:t>&lt;</m:t>
                    </m:r>
                    <m:r>
                      <a:rPr lang="pl-PL" sz="1800" i="1">
                        <a:latin typeface="Cambria Math"/>
                        <a:ea typeface="Cambria Math"/>
                      </a:rPr>
                      <m:t>𝜀</m:t>
                    </m:r>
                  </m:oMath>
                </a14:m>
                <a:r>
                  <a:rPr lang="pl-PL" sz="1800" dirty="0"/>
                  <a:t>, to </a:t>
                </a:r>
                <a:r>
                  <a:rPr lang="pl-PL" sz="1800" dirty="0" smtClean="0"/>
                  <a:t>R</a:t>
                </a:r>
                <a14:m>
                  <m:oMath xmlns:m="http://schemas.openxmlformats.org/officeDocument/2006/math">
                    <m:r>
                      <a:rPr lang="pl-PL" sz="1800" i="1" dirty="0">
                        <a:latin typeface="Cambria Math"/>
                      </a:rPr>
                      <m:t>𝑆</m:t>
                    </m:r>
                    <m:r>
                      <a:rPr lang="pl-PL" sz="1800" i="1" dirty="0">
                        <a:latin typeface="Cambria Math"/>
                      </a:rPr>
                      <m:t>(</m:t>
                    </m:r>
                    <m:r>
                      <a:rPr lang="pl-PL" sz="1800" i="1" dirty="0">
                        <a:latin typeface="Cambria Math"/>
                      </a:rPr>
                      <m:t>𝑣</m:t>
                    </m:r>
                    <m:r>
                      <a:rPr lang="pl-PL" sz="1800" i="1" dirty="0">
                        <a:latin typeface="Cambria Math"/>
                      </a:rPr>
                      <m:t>) </m:t>
                    </m:r>
                  </m:oMath>
                </a14:m>
                <a:r>
                  <a:rPr lang="pl-PL" sz="1800" dirty="0"/>
                  <a:t>nie zawiera sąsiedztwa punktu </a:t>
                </a:r>
                <a14:m>
                  <m:oMath xmlns:m="http://schemas.openxmlformats.org/officeDocument/2006/math">
                    <m:r>
                      <a:rPr lang="pl-PL" sz="1800" i="1" dirty="0">
                        <a:latin typeface="Cambria Math"/>
                      </a:rPr>
                      <m:t>𝑢</m:t>
                    </m:r>
                  </m:oMath>
                </a14:m>
                <a:r>
                  <a:rPr lang="pl-PL" sz="1800" dirty="0"/>
                  <a:t> o promieniu </a:t>
                </a:r>
                <a14:m>
                  <m:oMath xmlns:m="http://schemas.openxmlformats.org/officeDocument/2006/math">
                    <m:r>
                      <a:rPr lang="pl-PL" sz="1800" i="1" dirty="0">
                        <a:latin typeface="Cambria Math"/>
                        <a:ea typeface="Cambria Math"/>
                      </a:rPr>
                      <m:t>𝜀</m:t>
                    </m:r>
                  </m:oMath>
                </a14:m>
                <a:r>
                  <a:rPr lang="pl-PL" sz="1800" dirty="0" smtClean="0"/>
                  <a:t> </a:t>
                </a:r>
                <a:br>
                  <a:rPr lang="pl-PL" sz="1800" dirty="0" smtClean="0"/>
                </a:br>
                <a:endParaRPr lang="pl-PL" sz="1800" dirty="0" smtClean="0"/>
              </a:p>
              <a:p>
                <a:r>
                  <a:rPr lang="pl-PL" sz="1800" b="1" dirty="0" smtClean="0"/>
                  <a:t>Ulepszenie wyszukiwanie </a:t>
                </a:r>
                <a:r>
                  <a:rPr lang="pl-PL" sz="1800" b="1" dirty="0"/>
                  <a:t>sąsiedztwa punktu </a:t>
                </a:r>
                <a14:m>
                  <m:oMath xmlns:m="http://schemas.openxmlformats.org/officeDocument/2006/math">
                    <m:r>
                      <a:rPr lang="pl-PL" sz="1800" i="1" dirty="0">
                        <a:latin typeface="Cambria Math"/>
                      </a:rPr>
                      <m:t>𝑢</m:t>
                    </m:r>
                  </m:oMath>
                </a14:m>
                <a:r>
                  <a:rPr lang="pl-PL" sz="1800" b="1" dirty="0"/>
                  <a:t> o promieniu </a:t>
                </a:r>
                <a14:m>
                  <m:oMath xmlns:m="http://schemas.openxmlformats.org/officeDocument/2006/math">
                    <m:r>
                      <a:rPr lang="pl-PL" sz="1800" i="1" dirty="0">
                        <a:latin typeface="Cambria Math"/>
                        <a:ea typeface="Cambria Math"/>
                      </a:rPr>
                      <m:t>𝜀</m:t>
                    </m:r>
                  </m:oMath>
                </a14:m>
                <a:r>
                  <a:rPr lang="pl-PL" sz="1800" b="1" dirty="0"/>
                  <a:t> w węźle </a:t>
                </a:r>
                <a14:m>
                  <m:oMath xmlns:m="http://schemas.openxmlformats.org/officeDocument/2006/math">
                    <m:r>
                      <a:rPr lang="pl-PL" sz="1800" i="1" dirty="0">
                        <a:latin typeface="Cambria Math"/>
                      </a:rPr>
                      <m:t>𝑣</m:t>
                    </m:r>
                  </m:oMath>
                </a14:m>
                <a:r>
                  <a:rPr lang="pl-PL" sz="1800" b="1" dirty="0"/>
                  <a:t> VP-</a:t>
                </a:r>
                <a:r>
                  <a:rPr lang="pl-PL" sz="1800" b="1" dirty="0" err="1"/>
                  <a:t>Tree</a:t>
                </a:r>
                <a:r>
                  <a:rPr lang="pl-PL" sz="1800" dirty="0"/>
                  <a:t>:</a:t>
                </a:r>
                <a:br>
                  <a:rPr lang="pl-PL" sz="1800" dirty="0"/>
                </a:br>
                <a:r>
                  <a:rPr lang="pl-PL" sz="1800" dirty="0" smtClean="0"/>
                  <a:t>- W1’: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b="0" i="1" smtClean="0">
                        <a:latin typeface="Cambria Math"/>
                        <a:ea typeface="Cambria Math"/>
                      </a:rPr>
                      <m:t>𝑙𝑒𝑓𝑡</m:t>
                    </m:r>
                    <m:r>
                      <a:rPr lang="pl-PL" sz="1800" b="0" i="1" smtClean="0">
                        <a:latin typeface="Cambria Math"/>
                        <a:ea typeface="Cambria Math"/>
                      </a:rPr>
                      <m:t>_</m:t>
                    </m:r>
                    <m:r>
                      <a:rPr lang="pl-PL" sz="1800" b="0" i="1" smtClean="0">
                        <a:latin typeface="Cambria Math"/>
                        <a:ea typeface="Cambria Math"/>
                      </a:rPr>
                      <m:t>𝑏𝑜𝑢𝑛𝑑𝑎𝑟𝑦</m:t>
                    </m:r>
                    <m:r>
                      <a:rPr lang="pl-PL" sz="1800" i="1">
                        <a:latin typeface="Cambria Math"/>
                        <a:ea typeface="Cambria Math"/>
                      </a:rPr>
                      <m:t>≥</m:t>
                    </m:r>
                    <m:r>
                      <a:rPr lang="pl-PL" sz="1800" i="1">
                        <a:latin typeface="Cambria Math"/>
                        <a:ea typeface="Cambria Math"/>
                      </a:rPr>
                      <m:t>𝜀</m:t>
                    </m:r>
                  </m:oMath>
                </a14:m>
                <a:r>
                  <a:rPr lang="pl-PL" sz="1800" dirty="0"/>
                  <a:t>, </a:t>
                </a:r>
                <a:br>
                  <a:rPr lang="pl-PL" sz="1800" dirty="0"/>
                </a:br>
                <a:r>
                  <a:rPr lang="pl-PL" sz="1800" dirty="0"/>
                  <a:t>- </a:t>
                </a:r>
                <a:r>
                  <a:rPr lang="pl-PL" sz="1800" dirty="0" smtClean="0"/>
                  <a:t>W2’: </a:t>
                </a:r>
                <a:r>
                  <a:rPr lang="pl-PL" sz="1800" dirty="0"/>
                  <a:t>Jeśli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b="0" i="1" smtClean="0">
                        <a:latin typeface="Cambria Math"/>
                        <a:ea typeface="Cambria Math"/>
                      </a:rPr>
                      <m:t>𝑟𝑖𝑔h𝑡</m:t>
                    </m:r>
                    <m:r>
                      <a:rPr lang="pl-PL" sz="1800" b="0" i="1" smtClean="0">
                        <a:latin typeface="Cambria Math"/>
                        <a:ea typeface="Cambria Math"/>
                      </a:rPr>
                      <m:t>_</m:t>
                    </m:r>
                    <m:r>
                      <a:rPr lang="pl-PL" sz="1800" b="0" i="1" smtClean="0">
                        <a:latin typeface="Cambria Math"/>
                        <a:ea typeface="Cambria Math"/>
                      </a:rPr>
                      <m:t>𝑏𝑜𝑢𝑛𝑑𝑎𝑟𝑦</m:t>
                    </m:r>
                    <m:r>
                      <a:rPr lang="pl-PL" sz="1800" i="1">
                        <a:latin typeface="Cambria Math"/>
                        <a:ea typeface="Cambria Math"/>
                      </a:rPr>
                      <m:t>&lt;</m:t>
                    </m:r>
                    <m:r>
                      <a:rPr lang="pl-PL" sz="1800" i="1">
                        <a:latin typeface="Cambria Math"/>
                        <a:ea typeface="Cambria Math"/>
                      </a:rPr>
                      <m:t>𝜀</m:t>
                    </m:r>
                  </m:oMath>
                </a14:m>
                <a:r>
                  <a:rPr lang="pl-PL" sz="1800" dirty="0"/>
                  <a:t>, </a:t>
                </a:r>
              </a:p>
            </p:txBody>
          </p:sp>
        </mc:Choice>
        <mc:Fallback xmlns="">
          <p:sp>
            <p:nvSpPr>
              <p:cNvPr id="11" name="Symbol zastępczy zawartości 2"/>
              <p:cNvSpPr txBox="1">
                <a:spLocks noRot="1" noChangeAspect="1" noMove="1" noResize="1" noEditPoints="1" noAdjustHandles="1" noChangeArrowheads="1" noChangeShapeType="1" noTextEdit="1"/>
              </p:cNvSpPr>
              <p:nvPr/>
            </p:nvSpPr>
            <p:spPr bwMode="auto">
              <a:xfrm>
                <a:off x="395536" y="3284984"/>
                <a:ext cx="8208912" cy="2880320"/>
              </a:xfrm>
              <a:prstGeom prst="rect">
                <a:avLst/>
              </a:prstGeom>
              <a:blipFill rotWithShape="1">
                <a:blip r:embed="rId3"/>
                <a:stretch>
                  <a:fillRect l="-520" t="-1059" b="-38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grpSp>
        <p:nvGrpSpPr>
          <p:cNvPr id="13" name="Grupa 12"/>
          <p:cNvGrpSpPr/>
          <p:nvPr/>
        </p:nvGrpSpPr>
        <p:grpSpPr>
          <a:xfrm>
            <a:off x="5176675" y="1259468"/>
            <a:ext cx="2923717" cy="2025516"/>
            <a:chOff x="5724128" y="1196752"/>
            <a:chExt cx="2923717" cy="2025516"/>
          </a:xfrm>
        </p:grpSpPr>
        <p:grpSp>
          <p:nvGrpSpPr>
            <p:cNvPr id="14" name="Grupa 13"/>
            <p:cNvGrpSpPr/>
            <p:nvPr/>
          </p:nvGrpSpPr>
          <p:grpSpPr>
            <a:xfrm>
              <a:off x="6197923" y="1564191"/>
              <a:ext cx="1941114" cy="1310474"/>
              <a:chOff x="6197923" y="1564191"/>
              <a:chExt cx="1941114" cy="1310474"/>
            </a:xfrm>
          </p:grpSpPr>
          <p:sp>
            <p:nvSpPr>
              <p:cNvPr id="21" name="Elipsa 20"/>
              <p:cNvSpPr/>
              <p:nvPr/>
            </p:nvSpPr>
            <p:spPr>
              <a:xfrm>
                <a:off x="7092279" y="1564191"/>
                <a:ext cx="194933" cy="1949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2" name="Łącznik prostoliniowy 21"/>
              <p:cNvCxnSpPr/>
              <p:nvPr/>
            </p:nvCxnSpPr>
            <p:spPr>
              <a:xfrm flipH="1">
                <a:off x="6645101" y="1772816"/>
                <a:ext cx="447179" cy="3308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Łącznik prostoliniowy 22"/>
              <p:cNvCxnSpPr/>
              <p:nvPr/>
            </p:nvCxnSpPr>
            <p:spPr>
              <a:xfrm>
                <a:off x="7287213" y="1772816"/>
                <a:ext cx="404645" cy="30912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rójkąt równoramienny 23"/>
              <p:cNvSpPr/>
              <p:nvPr/>
            </p:nvSpPr>
            <p:spPr>
              <a:xfrm>
                <a:off x="6197923" y="2103668"/>
                <a:ext cx="894357" cy="770997"/>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l-PL"/>
              </a:p>
            </p:txBody>
          </p:sp>
          <p:sp>
            <p:nvSpPr>
              <p:cNvPr id="25" name="Trójkąt równoramienny 24"/>
              <p:cNvSpPr/>
              <p:nvPr/>
            </p:nvSpPr>
            <p:spPr>
              <a:xfrm>
                <a:off x="7244680" y="2103668"/>
                <a:ext cx="894357" cy="770997"/>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l-PL"/>
              </a:p>
            </p:txBody>
          </p:sp>
          <p:sp>
            <p:nvSpPr>
              <p:cNvPr id="26" name="Elipsa 25"/>
              <p:cNvSpPr/>
              <p:nvPr/>
            </p:nvSpPr>
            <p:spPr>
              <a:xfrm>
                <a:off x="6444208"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7" name="Elipsa 26"/>
              <p:cNvSpPr/>
              <p:nvPr/>
            </p:nvSpPr>
            <p:spPr>
              <a:xfrm>
                <a:off x="6596608" y="249289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Elipsa 27"/>
              <p:cNvSpPr/>
              <p:nvPr/>
            </p:nvSpPr>
            <p:spPr>
              <a:xfrm>
                <a:off x="6758529"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Elipsa 28"/>
              <p:cNvSpPr/>
              <p:nvPr/>
            </p:nvSpPr>
            <p:spPr>
              <a:xfrm>
                <a:off x="7982665" y="278092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Elipsa 29"/>
              <p:cNvSpPr/>
              <p:nvPr/>
            </p:nvSpPr>
            <p:spPr>
              <a:xfrm>
                <a:off x="7668344" y="237516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Elipsa 30"/>
              <p:cNvSpPr/>
              <p:nvPr/>
            </p:nvSpPr>
            <p:spPr>
              <a:xfrm>
                <a:off x="7452320"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Elipsa 31"/>
              <p:cNvSpPr/>
              <p:nvPr/>
            </p:nvSpPr>
            <p:spPr>
              <a:xfrm>
                <a:off x="7694633"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mc:AlternateContent xmlns:mc="http://schemas.openxmlformats.org/markup-compatibility/2006" xmlns:a14="http://schemas.microsoft.com/office/drawing/2010/main">
          <mc:Choice Requires="a14">
            <p:sp>
              <p:nvSpPr>
                <p:cNvPr id="15" name="pole tekstowe 14"/>
                <p:cNvSpPr txBox="1"/>
                <p:nvPr/>
              </p:nvSpPr>
              <p:spPr>
                <a:xfrm>
                  <a:off x="5724128" y="2051556"/>
                  <a:ext cx="8114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rPr>
                          <m:t>𝐿𝑆</m:t>
                        </m:r>
                        <m:r>
                          <a:rPr lang="pl-PL" b="0" i="1" smtClean="0">
                            <a:latin typeface="Cambria Math"/>
                          </a:rPr>
                          <m:t>(</m:t>
                        </m:r>
                        <m:r>
                          <a:rPr lang="pl-PL" b="0" i="1" smtClean="0">
                            <a:latin typeface="Cambria Math"/>
                          </a:rPr>
                          <m:t>𝑣</m:t>
                        </m:r>
                        <m:r>
                          <a:rPr lang="pl-PL" b="0" i="1" smtClean="0">
                            <a:latin typeface="Cambria Math"/>
                          </a:rPr>
                          <m:t>)</m:t>
                        </m:r>
                      </m:oMath>
                    </m:oMathPara>
                  </a14:m>
                  <a:endParaRPr lang="pl-PL" dirty="0"/>
                </a:p>
              </p:txBody>
            </p:sp>
          </mc:Choice>
          <mc:Fallback xmlns="">
            <p:sp>
              <p:nvSpPr>
                <p:cNvPr id="15" name="pole tekstowe 14"/>
                <p:cNvSpPr txBox="1">
                  <a:spLocks noRot="1" noChangeAspect="1" noMove="1" noResize="1" noEditPoints="1" noAdjustHandles="1" noChangeArrowheads="1" noChangeShapeType="1" noTextEdit="1"/>
                </p:cNvSpPr>
                <p:nvPr/>
              </p:nvSpPr>
              <p:spPr>
                <a:xfrm>
                  <a:off x="5724128" y="2051556"/>
                  <a:ext cx="811441" cy="369332"/>
                </a:xfrm>
                <a:prstGeom prst="rect">
                  <a:avLst/>
                </a:prstGeom>
                <a:blipFill rotWithShape="1">
                  <a:blip r:embed="rId4"/>
                  <a:stretch>
                    <a:fillRect b="-13333"/>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16" name="pole tekstowe 15"/>
                <p:cNvSpPr txBox="1"/>
                <p:nvPr/>
              </p:nvSpPr>
              <p:spPr>
                <a:xfrm>
                  <a:off x="7812360" y="2051556"/>
                  <a:ext cx="8354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rPr>
                          <m:t>𝑅𝑆</m:t>
                        </m:r>
                        <m:r>
                          <a:rPr lang="pl-PL" b="0" i="1" smtClean="0">
                            <a:latin typeface="Cambria Math"/>
                          </a:rPr>
                          <m:t>(</m:t>
                        </m:r>
                        <m:r>
                          <a:rPr lang="pl-PL" b="0" i="1" smtClean="0">
                            <a:latin typeface="Cambria Math"/>
                          </a:rPr>
                          <m:t>𝑣</m:t>
                        </m:r>
                        <m:r>
                          <a:rPr lang="pl-PL" b="0" i="1" smtClean="0">
                            <a:latin typeface="Cambria Math"/>
                          </a:rPr>
                          <m:t>)</m:t>
                        </m:r>
                      </m:oMath>
                    </m:oMathPara>
                  </a14:m>
                  <a:endParaRPr lang="pl-PL" dirty="0"/>
                </a:p>
              </p:txBody>
            </p:sp>
          </mc:Choice>
          <mc:Fallback xmlns="">
            <p:sp>
              <p:nvSpPr>
                <p:cNvPr id="16" name="pole tekstowe 15"/>
                <p:cNvSpPr txBox="1">
                  <a:spLocks noRot="1" noChangeAspect="1" noMove="1" noResize="1" noEditPoints="1" noAdjustHandles="1" noChangeArrowheads="1" noChangeShapeType="1" noTextEdit="1"/>
                </p:cNvSpPr>
                <p:nvPr/>
              </p:nvSpPr>
              <p:spPr>
                <a:xfrm>
                  <a:off x="7812360" y="2051556"/>
                  <a:ext cx="835485" cy="369332"/>
                </a:xfrm>
                <a:prstGeom prst="rect">
                  <a:avLst/>
                </a:prstGeom>
                <a:blipFill rotWithShape="1">
                  <a:blip r:embed="rId5"/>
                  <a:stretch>
                    <a:fillRect b="-13333"/>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17" name="pole tekstowe 16"/>
                <p:cNvSpPr txBox="1"/>
                <p:nvPr/>
              </p:nvSpPr>
              <p:spPr>
                <a:xfrm>
                  <a:off x="7010980" y="1196752"/>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1" i="1" smtClean="0">
                            <a:latin typeface="Cambria Math"/>
                          </a:rPr>
                          <m:t>𝒗</m:t>
                        </m:r>
                      </m:oMath>
                    </m:oMathPara>
                  </a14:m>
                  <a:endParaRPr lang="pl-PL" b="1" dirty="0"/>
                </a:p>
              </p:txBody>
            </p:sp>
          </mc:Choice>
          <mc:Fallback xmlns="">
            <p:sp>
              <p:nvSpPr>
                <p:cNvPr id="17" name="pole tekstowe 16"/>
                <p:cNvSpPr txBox="1">
                  <a:spLocks noRot="1" noChangeAspect="1" noMove="1" noResize="1" noEditPoints="1" noAdjustHandles="1" noChangeArrowheads="1" noChangeShapeType="1" noTextEdit="1"/>
                </p:cNvSpPr>
                <p:nvPr/>
              </p:nvSpPr>
              <p:spPr>
                <a:xfrm>
                  <a:off x="7010980" y="1196752"/>
                  <a:ext cx="375423" cy="369332"/>
                </a:xfrm>
                <a:prstGeom prst="rect">
                  <a:avLst/>
                </a:prstGeom>
                <a:blipFill rotWithShape="1">
                  <a:blip r:embed="rId6"/>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18" name="pole tekstowe 17"/>
                <p:cNvSpPr txBox="1"/>
                <p:nvPr/>
              </p:nvSpPr>
              <p:spPr>
                <a:xfrm>
                  <a:off x="7010980" y="1763524"/>
                  <a:ext cx="3693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ea typeface="Cambria Math"/>
                          </a:rPr>
                          <m:t>𝜇</m:t>
                        </m:r>
                      </m:oMath>
                    </m:oMathPara>
                  </a14:m>
                  <a:endParaRPr lang="pl-PL" dirty="0"/>
                </a:p>
              </p:txBody>
            </p:sp>
          </mc:Choice>
          <mc:Fallback xmlns="">
            <p:sp>
              <p:nvSpPr>
                <p:cNvPr id="18" name="pole tekstowe 17"/>
                <p:cNvSpPr txBox="1">
                  <a:spLocks noRot="1" noChangeAspect="1" noMove="1" noResize="1" noEditPoints="1" noAdjustHandles="1" noChangeArrowheads="1" noChangeShapeType="1" noTextEdit="1"/>
                </p:cNvSpPr>
                <p:nvPr/>
              </p:nvSpPr>
              <p:spPr>
                <a:xfrm>
                  <a:off x="7010980" y="1763524"/>
                  <a:ext cx="369332" cy="369332"/>
                </a:xfrm>
                <a:prstGeom prst="rect">
                  <a:avLst/>
                </a:prstGeom>
                <a:blipFill rotWithShape="1">
                  <a:blip r:embed="rId7"/>
                  <a:stretch>
                    <a:fillRect b="-5000"/>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19" name="pole tekstowe 18"/>
                <p:cNvSpPr txBox="1"/>
                <p:nvPr/>
              </p:nvSpPr>
              <p:spPr>
                <a:xfrm>
                  <a:off x="6300192" y="2843644"/>
                  <a:ext cx="6076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ea typeface="Cambria Math"/>
                          </a:rPr>
                          <m:t>&lt;</m:t>
                        </m:r>
                        <m:r>
                          <a:rPr lang="pl-PL" b="0" i="1" smtClean="0">
                            <a:latin typeface="Cambria Math"/>
                            <a:ea typeface="Cambria Math"/>
                          </a:rPr>
                          <m:t>𝜇</m:t>
                        </m:r>
                      </m:oMath>
                    </m:oMathPara>
                  </a14:m>
                  <a:endParaRPr lang="pl-PL" dirty="0"/>
                </a:p>
              </p:txBody>
            </p:sp>
          </mc:Choice>
          <mc:Fallback xmlns="">
            <p:sp>
              <p:nvSpPr>
                <p:cNvPr id="19" name="pole tekstowe 18"/>
                <p:cNvSpPr txBox="1">
                  <a:spLocks noRot="1" noChangeAspect="1" noMove="1" noResize="1" noEditPoints="1" noAdjustHandles="1" noChangeArrowheads="1" noChangeShapeType="1" noTextEdit="1"/>
                </p:cNvSpPr>
                <p:nvPr/>
              </p:nvSpPr>
              <p:spPr>
                <a:xfrm>
                  <a:off x="6300192" y="2843644"/>
                  <a:ext cx="607667" cy="369332"/>
                </a:xfrm>
                <a:prstGeom prst="rect">
                  <a:avLst/>
                </a:prstGeom>
                <a:blipFill rotWithShape="1">
                  <a:blip r:embed="rId8"/>
                  <a:stretch>
                    <a:fillRect b="-5000"/>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0" name="pole tekstowe 19"/>
                <p:cNvSpPr txBox="1"/>
                <p:nvPr/>
              </p:nvSpPr>
              <p:spPr>
                <a:xfrm>
                  <a:off x="7380312" y="2852936"/>
                  <a:ext cx="6076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ea typeface="Cambria Math"/>
                          </a:rPr>
                          <m:t>≥</m:t>
                        </m:r>
                        <m:r>
                          <a:rPr lang="pl-PL" b="0" i="1" smtClean="0">
                            <a:latin typeface="Cambria Math"/>
                            <a:ea typeface="Cambria Math"/>
                          </a:rPr>
                          <m:t>𝜇</m:t>
                        </m:r>
                      </m:oMath>
                    </m:oMathPara>
                  </a14:m>
                  <a:endParaRPr lang="pl-PL" dirty="0"/>
                </a:p>
              </p:txBody>
            </p:sp>
          </mc:Choice>
          <mc:Fallback xmlns="">
            <p:sp>
              <p:nvSpPr>
                <p:cNvPr id="20" name="pole tekstowe 19"/>
                <p:cNvSpPr txBox="1">
                  <a:spLocks noRot="1" noChangeAspect="1" noMove="1" noResize="1" noEditPoints="1" noAdjustHandles="1" noChangeArrowheads="1" noChangeShapeType="1" noTextEdit="1"/>
                </p:cNvSpPr>
                <p:nvPr/>
              </p:nvSpPr>
              <p:spPr>
                <a:xfrm>
                  <a:off x="7380312" y="2852936"/>
                  <a:ext cx="607667" cy="369332"/>
                </a:xfrm>
                <a:prstGeom prst="rect">
                  <a:avLst/>
                </a:prstGeom>
                <a:blipFill rotWithShape="1">
                  <a:blip r:embed="rId9"/>
                  <a:stretch>
                    <a:fillRect b="-3279"/>
                  </a:stretch>
                </a:blipFill>
              </p:spPr>
              <p:txBody>
                <a:bodyPr/>
                <a:lstStyle/>
                <a:p>
                  <a:r>
                    <a:rPr lang="pl-PL">
                      <a:noFill/>
                    </a:rPr>
                    <a:t> </a:t>
                  </a:r>
                </a:p>
              </p:txBody>
            </p:sp>
          </mc:Fallback>
        </mc:AlternateContent>
      </p:grpSp>
      <p:cxnSp>
        <p:nvCxnSpPr>
          <p:cNvPr id="35" name="Łącznik prostoliniowy 34"/>
          <p:cNvCxnSpPr>
            <a:stCxn id="21" idx="6"/>
            <a:endCxn id="36" idx="2"/>
          </p:cNvCxnSpPr>
          <p:nvPr/>
        </p:nvCxnSpPr>
        <p:spPr>
          <a:xfrm>
            <a:off x="6739759" y="1724374"/>
            <a:ext cx="1715160" cy="1893"/>
          </a:xfrm>
          <a:prstGeom prst="line">
            <a:avLst/>
          </a:prstGeom>
        </p:spPr>
        <p:style>
          <a:lnRef idx="1">
            <a:schemeClr val="accent2"/>
          </a:lnRef>
          <a:fillRef idx="0">
            <a:schemeClr val="accent2"/>
          </a:fillRef>
          <a:effectRef idx="0">
            <a:schemeClr val="accent2"/>
          </a:effectRef>
          <a:fontRef idx="minor">
            <a:schemeClr val="tx1"/>
          </a:fontRef>
        </p:style>
      </p:cxnSp>
      <p:sp>
        <p:nvSpPr>
          <p:cNvPr id="36" name="Elipsa 35"/>
          <p:cNvSpPr/>
          <p:nvPr/>
        </p:nvSpPr>
        <p:spPr>
          <a:xfrm>
            <a:off x="8454919" y="1628800"/>
            <a:ext cx="194933" cy="1949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p>
        </p:txBody>
      </p:sp>
      <mc:AlternateContent xmlns:mc="http://schemas.openxmlformats.org/markup-compatibility/2006" xmlns:a14="http://schemas.microsoft.com/office/drawing/2010/main">
        <mc:Choice Requires="a14">
          <p:sp>
            <p:nvSpPr>
              <p:cNvPr id="37" name="pole tekstowe 36"/>
              <p:cNvSpPr txBox="1"/>
              <p:nvPr/>
            </p:nvSpPr>
            <p:spPr>
              <a:xfrm>
                <a:off x="8361820" y="1268760"/>
                <a:ext cx="3866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1" i="1" smtClean="0">
                          <a:latin typeface="Cambria Math"/>
                        </a:rPr>
                        <m:t>𝒖</m:t>
                      </m:r>
                    </m:oMath>
                  </m:oMathPara>
                </a14:m>
                <a:endParaRPr lang="pl-PL" b="1" dirty="0"/>
              </a:p>
            </p:txBody>
          </p:sp>
        </mc:Choice>
        <mc:Fallback xmlns="">
          <p:sp>
            <p:nvSpPr>
              <p:cNvPr id="37" name="pole tekstowe 36"/>
              <p:cNvSpPr txBox="1">
                <a:spLocks noRot="1" noChangeAspect="1" noMove="1" noResize="1" noEditPoints="1" noAdjustHandles="1" noChangeArrowheads="1" noChangeShapeType="1" noTextEdit="1"/>
              </p:cNvSpPr>
              <p:nvPr/>
            </p:nvSpPr>
            <p:spPr>
              <a:xfrm>
                <a:off x="8361820" y="1268760"/>
                <a:ext cx="386644" cy="369332"/>
              </a:xfrm>
              <a:prstGeom prst="rect">
                <a:avLst/>
              </a:prstGeom>
              <a:blipFill rotWithShape="1">
                <a:blip r:embed="rId10"/>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39" name="pole tekstowe 38"/>
              <p:cNvSpPr txBox="1"/>
              <p:nvPr/>
            </p:nvSpPr>
            <p:spPr>
              <a:xfrm>
                <a:off x="6901925" y="1393031"/>
                <a:ext cx="134248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sz="1400" b="0" i="1" smtClean="0">
                          <a:latin typeface="Cambria Math"/>
                        </a:rPr>
                        <m:t>𝑑𝑖𝑠𝑡𝑎𝑛𝑐𝑒</m:t>
                      </m:r>
                      <m:r>
                        <a:rPr lang="pl-PL" sz="1400" b="0" i="1" smtClean="0">
                          <a:latin typeface="Cambria Math"/>
                        </a:rPr>
                        <m:t>(</m:t>
                      </m:r>
                      <m:r>
                        <a:rPr lang="pl-PL" sz="1400" b="0" i="1" smtClean="0">
                          <a:latin typeface="Cambria Math"/>
                        </a:rPr>
                        <m:t>𝑢</m:t>
                      </m:r>
                      <m:r>
                        <a:rPr lang="pl-PL" sz="1400" b="0" i="1" smtClean="0">
                          <a:latin typeface="Cambria Math"/>
                        </a:rPr>
                        <m:t>,</m:t>
                      </m:r>
                      <m:r>
                        <a:rPr lang="pl-PL" sz="1400" b="0" i="1" smtClean="0">
                          <a:latin typeface="Cambria Math"/>
                        </a:rPr>
                        <m:t>𝑣</m:t>
                      </m:r>
                      <m:r>
                        <a:rPr lang="pl-PL" sz="1400" b="0" i="1" smtClean="0">
                          <a:latin typeface="Cambria Math"/>
                        </a:rPr>
                        <m:t>)</m:t>
                      </m:r>
                    </m:oMath>
                  </m:oMathPara>
                </a14:m>
                <a:endParaRPr lang="pl-PL" dirty="0"/>
              </a:p>
            </p:txBody>
          </p:sp>
        </mc:Choice>
        <mc:Fallback xmlns="">
          <p:sp>
            <p:nvSpPr>
              <p:cNvPr id="39" name="pole tekstowe 38"/>
              <p:cNvSpPr txBox="1">
                <a:spLocks noRot="1" noChangeAspect="1" noMove="1" noResize="1" noEditPoints="1" noAdjustHandles="1" noChangeArrowheads="1" noChangeShapeType="1" noTextEdit="1"/>
              </p:cNvSpPr>
              <p:nvPr/>
            </p:nvSpPr>
            <p:spPr>
              <a:xfrm>
                <a:off x="6901925" y="1393031"/>
                <a:ext cx="1342483" cy="307777"/>
              </a:xfrm>
              <a:prstGeom prst="rect">
                <a:avLst/>
              </a:prstGeom>
              <a:blipFill rotWithShape="1">
                <a:blip r:embed="rId11"/>
                <a:stretch>
                  <a:fillRect b="-8000"/>
                </a:stretch>
              </a:blipFill>
            </p:spPr>
            <p:txBody>
              <a:bodyPr/>
              <a:lstStyle/>
              <a:p>
                <a:r>
                  <a:rPr lang="pl-PL">
                    <a:noFill/>
                  </a:rPr>
                  <a:t> </a:t>
                </a:r>
              </a:p>
            </p:txBody>
          </p:sp>
        </mc:Fallback>
      </mc:AlternateContent>
    </p:spTree>
    <p:extLst>
      <p:ext uri="{BB962C8B-B14F-4D97-AF65-F5344CB8AC3E}">
        <p14:creationId xmlns:p14="http://schemas.microsoft.com/office/powerpoint/2010/main" val="1343902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0245"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10246"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10247" name="Tytuł 1"/>
          <p:cNvSpPr>
            <a:spLocks noGrp="1"/>
          </p:cNvSpPr>
          <p:nvPr>
            <p:ph type="title"/>
          </p:nvPr>
        </p:nvSpPr>
        <p:spPr>
          <a:xfrm>
            <a:off x="457200" y="549275"/>
            <a:ext cx="8229600" cy="792163"/>
          </a:xfrm>
        </p:spPr>
        <p:txBody>
          <a:bodyPr/>
          <a:lstStyle/>
          <a:p>
            <a:pPr algn="l" eaLnBrk="1" hangingPunct="1"/>
            <a:r>
              <a:rPr lang="pl-PL" sz="3200" b="1" smtClean="0"/>
              <a:t>Miary odległości i podobieństwa do określania sąsiedztwa</a:t>
            </a:r>
            <a:endParaRPr lang="pl-PL" sz="3200" smtClean="0"/>
          </a:p>
        </p:txBody>
      </p:sp>
      <mc:AlternateContent xmlns:mc="http://schemas.openxmlformats.org/markup-compatibility/2006" xmlns:a14="http://schemas.microsoft.com/office/drawing/2010/main">
        <mc:Choice Requires="a14">
          <p:sp>
            <p:nvSpPr>
              <p:cNvPr id="8" name="Symbol zastępczy zawartości 2"/>
              <p:cNvSpPr>
                <a:spLocks noGrp="1"/>
              </p:cNvSpPr>
              <p:nvPr>
                <p:ph idx="1"/>
              </p:nvPr>
            </p:nvSpPr>
            <p:spPr>
              <a:xfrm>
                <a:off x="457200" y="1600200"/>
                <a:ext cx="8229600" cy="4525963"/>
              </a:xfrm>
            </p:spPr>
            <p:txBody>
              <a:bodyPr/>
              <a:lstStyle/>
              <a:p>
                <a:r>
                  <a:rPr lang="pl-PL" sz="2800" dirty="0" smtClean="0"/>
                  <a:t>Miara odległości euklidesowej:</a:t>
                </a:r>
                <a:r>
                  <a:rPr lang="pl-PL" dirty="0" smtClean="0"/>
                  <a:t/>
                </a:r>
                <a:br>
                  <a:rPr lang="pl-PL" dirty="0" smtClean="0"/>
                </a:br>
                <a14:m>
                  <m:oMath xmlns:m="http://schemas.openxmlformats.org/officeDocument/2006/math">
                    <m:r>
                      <a:rPr lang="pl-PL" sz="2800" i="1">
                        <a:latin typeface="Cambria Math"/>
                      </a:rPr>
                      <m:t>𝐸𝑢𝑐𝑙𝑖𝑑𝑒𝑎𝑛</m:t>
                    </m:r>
                    <m:d>
                      <m:dPr>
                        <m:ctrlPr>
                          <a:rPr lang="pl-PL" sz="2800" i="1">
                            <a:latin typeface="Cambria Math"/>
                          </a:rPr>
                        </m:ctrlPr>
                      </m:dPr>
                      <m:e>
                        <m:r>
                          <a:rPr lang="pl-PL" sz="2800" i="1">
                            <a:latin typeface="Cambria Math"/>
                          </a:rPr>
                          <m:t>𝑝</m:t>
                        </m:r>
                        <m:r>
                          <a:rPr lang="pl-PL" sz="2800" i="1">
                            <a:latin typeface="Cambria Math"/>
                          </a:rPr>
                          <m:t>,</m:t>
                        </m:r>
                        <m:r>
                          <a:rPr lang="pl-PL" sz="2800" i="1">
                            <a:latin typeface="Cambria Math"/>
                          </a:rPr>
                          <m:t>𝑞</m:t>
                        </m:r>
                      </m:e>
                    </m:d>
                    <m:r>
                      <a:rPr lang="pl-PL" sz="2800" i="1">
                        <a:latin typeface="Cambria Math"/>
                      </a:rPr>
                      <m:t>=</m:t>
                    </m:r>
                    <m:rad>
                      <m:radPr>
                        <m:degHide m:val="on"/>
                        <m:ctrlPr>
                          <a:rPr lang="pl-PL" sz="2800" i="1">
                            <a:latin typeface="Cambria Math"/>
                          </a:rPr>
                        </m:ctrlPr>
                      </m:radPr>
                      <m:deg/>
                      <m:e>
                        <m:nary>
                          <m:naryPr>
                            <m:chr m:val="∑"/>
                            <m:limLoc m:val="undOvr"/>
                            <m:ctrlPr>
                              <a:rPr lang="pl-PL" sz="2800" i="1">
                                <a:latin typeface="Cambria Math"/>
                              </a:rPr>
                            </m:ctrlPr>
                          </m:naryPr>
                          <m:sub>
                            <m:r>
                              <a:rPr lang="pl-PL" sz="2800" i="1">
                                <a:latin typeface="Cambria Math"/>
                              </a:rPr>
                              <m:t>𝑖</m:t>
                            </m:r>
                            <m:r>
                              <a:rPr lang="pl-PL" sz="2800" i="1">
                                <a:latin typeface="Cambria Math"/>
                              </a:rPr>
                              <m:t>=1</m:t>
                            </m:r>
                          </m:sub>
                          <m:sup>
                            <m:r>
                              <a:rPr lang="pl-PL" sz="2800" i="1">
                                <a:latin typeface="Cambria Math"/>
                              </a:rPr>
                              <m:t>𝑛</m:t>
                            </m:r>
                          </m:sup>
                          <m:e>
                            <m:sSup>
                              <m:sSupPr>
                                <m:ctrlPr>
                                  <a:rPr lang="pl-PL" sz="2800" i="1">
                                    <a:latin typeface="Cambria Math"/>
                                  </a:rPr>
                                </m:ctrlPr>
                              </m:sSupPr>
                              <m:e>
                                <m:d>
                                  <m:dPr>
                                    <m:ctrlPr>
                                      <a:rPr lang="pl-PL" sz="2800" i="1">
                                        <a:latin typeface="Cambria Math"/>
                                      </a:rPr>
                                    </m:ctrlPr>
                                  </m:dPr>
                                  <m:e>
                                    <m:sSub>
                                      <m:sSubPr>
                                        <m:ctrlPr>
                                          <a:rPr lang="pl-PL" sz="2800" i="1">
                                            <a:latin typeface="Cambria Math"/>
                                          </a:rPr>
                                        </m:ctrlPr>
                                      </m:sSubPr>
                                      <m:e>
                                        <m:r>
                                          <a:rPr lang="pl-PL" sz="2800" i="1">
                                            <a:latin typeface="Cambria Math"/>
                                          </a:rPr>
                                          <m:t>𝑝</m:t>
                                        </m:r>
                                      </m:e>
                                      <m:sub>
                                        <m:r>
                                          <a:rPr lang="pl-PL" sz="2800" i="1">
                                            <a:latin typeface="Cambria Math"/>
                                          </a:rPr>
                                          <m:t>𝑖</m:t>
                                        </m:r>
                                      </m:sub>
                                    </m:sSub>
                                    <m:r>
                                      <a:rPr lang="pl-PL" sz="2800" i="1">
                                        <a:latin typeface="Cambria Math"/>
                                      </a:rPr>
                                      <m:t>−</m:t>
                                    </m:r>
                                    <m:sSub>
                                      <m:sSubPr>
                                        <m:ctrlPr>
                                          <a:rPr lang="pl-PL" sz="2800" i="1">
                                            <a:latin typeface="Cambria Math"/>
                                          </a:rPr>
                                        </m:ctrlPr>
                                      </m:sSubPr>
                                      <m:e>
                                        <m:r>
                                          <a:rPr lang="pl-PL" sz="2800" i="1">
                                            <a:latin typeface="Cambria Math"/>
                                          </a:rPr>
                                          <m:t>𝑞</m:t>
                                        </m:r>
                                      </m:e>
                                      <m:sub>
                                        <m:r>
                                          <a:rPr lang="pl-PL" sz="2800" i="1">
                                            <a:latin typeface="Cambria Math"/>
                                          </a:rPr>
                                          <m:t>𝑖</m:t>
                                        </m:r>
                                      </m:sub>
                                    </m:sSub>
                                  </m:e>
                                </m:d>
                              </m:e>
                              <m:sup>
                                <m:r>
                                  <a:rPr lang="pl-PL" sz="2800" i="1">
                                    <a:latin typeface="Cambria Math"/>
                                  </a:rPr>
                                  <m:t>2</m:t>
                                </m:r>
                              </m:sup>
                            </m:sSup>
                          </m:e>
                        </m:nary>
                      </m:e>
                    </m:rad>
                  </m:oMath>
                </a14:m>
                <a:r>
                  <a:rPr lang="pl-PL" sz="2800" dirty="0" smtClean="0"/>
                  <a:t>.</a:t>
                </a:r>
                <a:br>
                  <a:rPr lang="pl-PL" sz="2800" dirty="0" smtClean="0"/>
                </a:br>
                <a:endParaRPr lang="pl-PL" dirty="0"/>
              </a:p>
              <a:p>
                <a:r>
                  <a:rPr lang="pl-PL" sz="2800" dirty="0" smtClean="0"/>
                  <a:t>Miara podobieństwa kosinusowego:</a:t>
                </a:r>
                <a:br>
                  <a:rPr lang="pl-PL" sz="2800" dirty="0" smtClean="0"/>
                </a:br>
                <a14:m>
                  <m:oMath xmlns:m="http://schemas.openxmlformats.org/officeDocument/2006/math">
                    <m:r>
                      <a:rPr lang="pl-PL" sz="2800" i="1">
                        <a:latin typeface="Cambria Math"/>
                      </a:rPr>
                      <m:t>𝑐𝑜𝑠𝑆𝑖𝑚</m:t>
                    </m:r>
                    <m:d>
                      <m:dPr>
                        <m:ctrlPr>
                          <a:rPr lang="pl-PL" sz="2800" i="1">
                            <a:latin typeface="Cambria Math"/>
                          </a:rPr>
                        </m:ctrlPr>
                      </m:dPr>
                      <m:e>
                        <m:r>
                          <a:rPr lang="pl-PL" sz="2800" b="0" i="1" smtClean="0">
                            <a:latin typeface="Cambria Math"/>
                          </a:rPr>
                          <m:t>𝑝</m:t>
                        </m:r>
                        <m:r>
                          <a:rPr lang="pl-PL" sz="2800" i="1">
                            <a:latin typeface="Cambria Math"/>
                          </a:rPr>
                          <m:t>,</m:t>
                        </m:r>
                        <m:r>
                          <a:rPr lang="pl-PL" sz="2800" b="0" i="1" smtClean="0">
                            <a:latin typeface="Cambria Math"/>
                          </a:rPr>
                          <m:t>𝑞</m:t>
                        </m:r>
                      </m:e>
                    </m:d>
                    <m:r>
                      <a:rPr lang="pl-PL" sz="2800" i="1">
                        <a:latin typeface="Cambria Math"/>
                      </a:rPr>
                      <m:t>=</m:t>
                    </m:r>
                    <m:f>
                      <m:fPr>
                        <m:ctrlPr>
                          <a:rPr lang="pl-PL" sz="2800" i="1">
                            <a:latin typeface="Cambria Math"/>
                          </a:rPr>
                        </m:ctrlPr>
                      </m:fPr>
                      <m:num>
                        <m:r>
                          <a:rPr lang="pl-PL" sz="2800" b="0" i="1" smtClean="0">
                            <a:latin typeface="Cambria Math"/>
                          </a:rPr>
                          <m:t>𝑝</m:t>
                        </m:r>
                        <m:r>
                          <a:rPr lang="pl-PL" sz="2800" i="1">
                            <a:latin typeface="Cambria Math"/>
                          </a:rPr>
                          <m:t>∙</m:t>
                        </m:r>
                        <m:r>
                          <a:rPr lang="pl-PL" sz="2800" b="0" i="1" smtClean="0">
                            <a:latin typeface="Cambria Math"/>
                          </a:rPr>
                          <m:t>𝑞</m:t>
                        </m:r>
                      </m:num>
                      <m:den>
                        <m:d>
                          <m:dPr>
                            <m:begChr m:val="|"/>
                            <m:endChr m:val="|"/>
                            <m:ctrlPr>
                              <a:rPr lang="pl-PL" sz="2800" i="1">
                                <a:latin typeface="Cambria Math"/>
                              </a:rPr>
                            </m:ctrlPr>
                          </m:dPr>
                          <m:e>
                            <m:r>
                              <a:rPr lang="pl-PL" sz="2800" b="0" i="1" smtClean="0">
                                <a:latin typeface="Cambria Math"/>
                              </a:rPr>
                              <m:t>𝑝</m:t>
                            </m:r>
                          </m:e>
                        </m:d>
                        <m:r>
                          <a:rPr lang="pl-PL" sz="2800" i="1">
                            <a:latin typeface="Cambria Math"/>
                          </a:rPr>
                          <m:t>∙</m:t>
                        </m:r>
                        <m:d>
                          <m:dPr>
                            <m:begChr m:val="|"/>
                            <m:endChr m:val="|"/>
                            <m:ctrlPr>
                              <a:rPr lang="pl-PL" sz="2800" i="1">
                                <a:latin typeface="Cambria Math"/>
                              </a:rPr>
                            </m:ctrlPr>
                          </m:dPr>
                          <m:e>
                            <m:r>
                              <a:rPr lang="pl-PL" sz="2800" b="0" i="1" smtClean="0">
                                <a:latin typeface="Cambria Math"/>
                              </a:rPr>
                              <m:t>𝑞</m:t>
                            </m:r>
                          </m:e>
                        </m:d>
                      </m:den>
                    </m:f>
                  </m:oMath>
                </a14:m>
                <a:r>
                  <a:rPr lang="pl-PL" sz="2800" dirty="0" smtClean="0"/>
                  <a:t>.</a:t>
                </a:r>
                <a:endParaRPr lang="pl-PL" sz="2800" dirty="0"/>
              </a:p>
              <a:p>
                <a:endParaRPr lang="pl-PL" sz="2800" dirty="0"/>
              </a:p>
            </p:txBody>
          </p:sp>
        </mc:Choice>
        <mc:Fallback xmlns="">
          <p:sp>
            <p:nvSpPr>
              <p:cNvPr id="8" name="Symbol zastępczy zawartości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3"/>
                <a:stretch>
                  <a:fillRect l="-1259" t="-1213"/>
                </a:stretch>
              </a:blipFill>
            </p:spPr>
            <p:txBody>
              <a:bodyPr/>
              <a:lstStyle/>
              <a:p>
                <a:r>
                  <a:rPr lang="pl-PL">
                    <a:noFill/>
                  </a:rPr>
                  <a:t> </a:t>
                </a:r>
              </a:p>
            </p:txBody>
          </p:sp>
        </mc:Fallback>
      </mc:AlternateContent>
      <p:sp>
        <p:nvSpPr>
          <p:cNvPr id="2" name="pole tekstowe 1"/>
          <p:cNvSpPr txBox="1"/>
          <p:nvPr/>
        </p:nvSpPr>
        <p:spPr>
          <a:xfrm>
            <a:off x="755675" y="4545994"/>
            <a:ext cx="3549626" cy="646331"/>
          </a:xfrm>
          <a:prstGeom prst="rect">
            <a:avLst/>
          </a:prstGeom>
          <a:noFill/>
        </p:spPr>
        <p:txBody>
          <a:bodyPr wrap="none" rtlCol="0">
            <a:spAutoFit/>
          </a:bodyPr>
          <a:lstStyle/>
          <a:p>
            <a:r>
              <a:rPr lang="pl-PL" dirty="0" smtClean="0">
                <a:solidFill>
                  <a:srgbClr val="FF0000"/>
                </a:solidFill>
              </a:rPr>
              <a:t>Miara podobieństwa kosinusowego </a:t>
            </a:r>
            <a:br>
              <a:rPr lang="pl-PL" dirty="0" smtClean="0">
                <a:solidFill>
                  <a:srgbClr val="FF0000"/>
                </a:solidFill>
              </a:rPr>
            </a:br>
            <a:r>
              <a:rPr lang="pl-PL" dirty="0" smtClean="0">
                <a:solidFill>
                  <a:srgbClr val="FF0000"/>
                </a:solidFill>
              </a:rPr>
              <a:t>nie spełnia nierówności trójkąta!</a:t>
            </a:r>
            <a:endParaRPr lang="pl-PL" dirty="0">
              <a:solidFill>
                <a:srgbClr val="FF0000"/>
              </a:solidFill>
            </a:endParaRPr>
          </a:p>
        </p:txBody>
      </p:sp>
      <p:pic>
        <p:nvPicPr>
          <p:cNvPr id="11" name="Obraz 10"/>
          <p:cNvPicPr/>
          <p:nvPr/>
        </p:nvPicPr>
        <p:blipFill>
          <a:blip r:embed="rId4" cstate="print">
            <a:extLst>
              <a:ext uri="{28A0092B-C50C-407E-A947-70E740481C1C}">
                <a14:useLocalDpi xmlns:a14="http://schemas.microsoft.com/office/drawing/2010/main" val="0"/>
              </a:ext>
            </a:extLst>
          </a:blip>
          <a:stretch>
            <a:fillRect/>
          </a:stretch>
        </p:blipFill>
        <p:spPr>
          <a:xfrm>
            <a:off x="4427983" y="3945101"/>
            <a:ext cx="4550289" cy="250823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9" name="Tytuł 1"/>
          <p:cNvSpPr>
            <a:spLocks noGrp="1"/>
          </p:cNvSpPr>
          <p:nvPr>
            <p:ph type="title"/>
          </p:nvPr>
        </p:nvSpPr>
        <p:spPr>
          <a:xfrm>
            <a:off x="457200" y="549275"/>
            <a:ext cx="8229600" cy="792163"/>
          </a:xfrm>
        </p:spPr>
        <p:txBody>
          <a:bodyPr/>
          <a:lstStyle/>
          <a:p>
            <a:pPr algn="l" eaLnBrk="1" hangingPunct="1"/>
            <a:r>
              <a:rPr lang="pl-PL" sz="3200" b="1" dirty="0" smtClean="0"/>
              <a:t>Miary odległości i podobieństwa do określania sąsiedztwa</a:t>
            </a:r>
            <a:endParaRPr lang="pl-PL" sz="3200" dirty="0" smtClean="0"/>
          </a:p>
        </p:txBody>
      </p:sp>
      <mc:AlternateContent xmlns:mc="http://schemas.openxmlformats.org/markup-compatibility/2006" xmlns:a14="http://schemas.microsoft.com/office/drawing/2010/main">
        <mc:Choice Requires="a14">
          <p:sp>
            <p:nvSpPr>
              <p:cNvPr id="10" name="Symbol zastępczy zawartości 2"/>
              <p:cNvSpPr>
                <a:spLocks noGrp="1"/>
              </p:cNvSpPr>
              <p:nvPr>
                <p:ph idx="1"/>
              </p:nvPr>
            </p:nvSpPr>
            <p:spPr>
              <a:xfrm>
                <a:off x="251520" y="1351309"/>
                <a:ext cx="8640960" cy="4525963"/>
              </a:xfrm>
            </p:spPr>
            <p:txBody>
              <a:bodyPr/>
              <a:lstStyle/>
              <a:p>
                <a:pPr marL="0" indent="0">
                  <a:buNone/>
                </a:pPr>
                <a14:m>
                  <m:oMathPara xmlns:m="http://schemas.openxmlformats.org/officeDocument/2006/math">
                    <m:oMathParaPr>
                      <m:jc m:val="centerGroup"/>
                    </m:oMathParaPr>
                    <m:oMath xmlns:m="http://schemas.openxmlformats.org/officeDocument/2006/math">
                      <m:r>
                        <a:rPr lang="pl-PL" sz="2000" b="0" i="1" smtClean="0">
                          <a:latin typeface="Cambria Math"/>
                        </a:rPr>
                        <m:t>𝑐𝑜𝑠𝑆𝑖𝑚</m:t>
                      </m:r>
                      <m:d>
                        <m:dPr>
                          <m:ctrlPr>
                            <a:rPr lang="pl-PL" sz="2000" b="0" i="1" smtClean="0">
                              <a:latin typeface="Cambria Math"/>
                            </a:rPr>
                          </m:ctrlPr>
                        </m:dPr>
                        <m:e>
                          <m:r>
                            <a:rPr lang="pl-PL" sz="2000" b="0" i="1" smtClean="0">
                              <a:latin typeface="Cambria Math"/>
                            </a:rPr>
                            <m:t>𝑝</m:t>
                          </m:r>
                          <m:r>
                            <a:rPr lang="pl-PL" sz="2000" b="0" i="1" smtClean="0">
                              <a:latin typeface="Cambria Math"/>
                            </a:rPr>
                            <m:t>,</m:t>
                          </m:r>
                          <m:r>
                            <a:rPr lang="pl-PL" sz="2000" b="0" i="1" smtClean="0">
                              <a:latin typeface="Cambria Math"/>
                            </a:rPr>
                            <m:t>𝑞</m:t>
                          </m:r>
                        </m:e>
                      </m:d>
                      <m:r>
                        <a:rPr lang="pl-PL" sz="2000" b="0" i="1" smtClean="0">
                          <a:latin typeface="Cambria Math"/>
                        </a:rPr>
                        <m:t>=</m:t>
                      </m:r>
                      <m:r>
                        <a:rPr lang="pl-PL" sz="2000" b="0" i="1" smtClean="0">
                          <a:latin typeface="Cambria Math"/>
                        </a:rPr>
                        <m:t>𝑐𝑜𝑠𝑆𝑖𝑚</m:t>
                      </m:r>
                      <m:d>
                        <m:dPr>
                          <m:ctrlPr>
                            <a:rPr lang="pl-PL" sz="2000" b="0" i="1" smtClean="0">
                              <a:latin typeface="Cambria Math"/>
                            </a:rPr>
                          </m:ctrlPr>
                        </m:dPr>
                        <m:e>
                          <m:r>
                            <a:rPr lang="pl-PL" sz="2000" b="0" i="1" smtClean="0">
                              <a:latin typeface="Cambria Math"/>
                            </a:rPr>
                            <m:t>𝑁𝐹</m:t>
                          </m:r>
                          <m:d>
                            <m:dPr>
                              <m:ctrlPr>
                                <a:rPr lang="pl-PL" sz="2000" b="0" i="1" smtClean="0">
                                  <a:latin typeface="Cambria Math"/>
                                </a:rPr>
                              </m:ctrlPr>
                            </m:dPr>
                            <m:e>
                              <m:r>
                                <a:rPr lang="pl-PL" sz="2000" b="0" i="1" smtClean="0">
                                  <a:latin typeface="Cambria Math"/>
                                </a:rPr>
                                <m:t>𝑝</m:t>
                              </m:r>
                            </m:e>
                          </m:d>
                          <m:r>
                            <a:rPr lang="pl-PL" sz="2000" b="0" i="1" smtClean="0">
                              <a:latin typeface="Cambria Math"/>
                            </a:rPr>
                            <m:t>,</m:t>
                          </m:r>
                          <m:r>
                            <a:rPr lang="pl-PL" sz="2000" b="0" i="1" smtClean="0">
                              <a:latin typeface="Cambria Math"/>
                            </a:rPr>
                            <m:t>𝑁𝐹</m:t>
                          </m:r>
                          <m:d>
                            <m:dPr>
                              <m:ctrlPr>
                                <a:rPr lang="pl-PL" sz="2000" b="0" i="1" smtClean="0">
                                  <a:latin typeface="Cambria Math"/>
                                </a:rPr>
                              </m:ctrlPr>
                            </m:dPr>
                            <m:e>
                              <m:r>
                                <a:rPr lang="pl-PL" sz="2000" b="0" i="1" smtClean="0">
                                  <a:latin typeface="Cambria Math"/>
                                </a:rPr>
                                <m:t>𝑞</m:t>
                              </m:r>
                            </m:e>
                          </m:d>
                        </m:e>
                      </m:d>
                      <m:r>
                        <a:rPr lang="pl-PL" sz="2000" b="0" i="1" smtClean="0">
                          <a:latin typeface="Cambria Math"/>
                        </a:rPr>
                        <m:t>=</m:t>
                      </m:r>
                      <m:f>
                        <m:fPr>
                          <m:ctrlPr>
                            <a:rPr lang="pl-PL" sz="2000" b="0" i="1" smtClean="0">
                              <a:latin typeface="Cambria Math"/>
                            </a:rPr>
                          </m:ctrlPr>
                        </m:fPr>
                        <m:num>
                          <m:r>
                            <a:rPr lang="pl-PL" sz="2000" b="0" i="1" smtClean="0">
                              <a:latin typeface="Cambria Math"/>
                            </a:rPr>
                            <m:t>2−</m:t>
                          </m:r>
                          <m:sSup>
                            <m:sSupPr>
                              <m:ctrlPr>
                                <a:rPr lang="pl-PL" sz="2000" b="0" i="1" smtClean="0">
                                  <a:latin typeface="Cambria Math"/>
                                </a:rPr>
                              </m:ctrlPr>
                            </m:sSupPr>
                            <m:e>
                              <m:r>
                                <a:rPr lang="pl-PL" sz="2000" b="0" i="1" smtClean="0">
                                  <a:latin typeface="Cambria Math"/>
                                </a:rPr>
                                <m:t>𝐸𝑢𝑐𝑙𝑖𝑑𝑒𝑎𝑛</m:t>
                              </m:r>
                            </m:e>
                            <m:sup>
                              <m:r>
                                <a:rPr lang="pl-PL" sz="2000" b="0" i="1" smtClean="0">
                                  <a:latin typeface="Cambria Math"/>
                                </a:rPr>
                                <m:t>2</m:t>
                              </m:r>
                            </m:sup>
                          </m:sSup>
                          <m:r>
                            <a:rPr lang="pl-PL" sz="2000" b="0" i="1" smtClean="0">
                              <a:latin typeface="Cambria Math"/>
                            </a:rPr>
                            <m:t>(</m:t>
                          </m:r>
                          <m:r>
                            <a:rPr lang="pl-PL" sz="2000" b="0" i="1" smtClean="0">
                              <a:latin typeface="Cambria Math"/>
                            </a:rPr>
                            <m:t>𝑁𝐹</m:t>
                          </m:r>
                          <m:d>
                            <m:dPr>
                              <m:ctrlPr>
                                <a:rPr lang="pl-PL" sz="2000" b="0" i="1" smtClean="0">
                                  <a:latin typeface="Cambria Math"/>
                                </a:rPr>
                              </m:ctrlPr>
                            </m:dPr>
                            <m:e>
                              <m:r>
                                <a:rPr lang="pl-PL" sz="2000" b="0" i="1" smtClean="0">
                                  <a:latin typeface="Cambria Math"/>
                                </a:rPr>
                                <m:t>𝑝</m:t>
                              </m:r>
                            </m:e>
                          </m:d>
                          <m:r>
                            <a:rPr lang="pl-PL" sz="2000" b="0" i="1" smtClean="0">
                              <a:latin typeface="Cambria Math"/>
                            </a:rPr>
                            <m:t>,</m:t>
                          </m:r>
                          <m:r>
                            <a:rPr lang="pl-PL" sz="2000" b="0" i="1" smtClean="0">
                              <a:latin typeface="Cambria Math"/>
                            </a:rPr>
                            <m:t>𝑁𝐹</m:t>
                          </m:r>
                          <m:r>
                            <a:rPr lang="pl-PL" sz="2000" b="0" i="1" smtClean="0">
                              <a:latin typeface="Cambria Math"/>
                            </a:rPr>
                            <m:t>(</m:t>
                          </m:r>
                          <m:r>
                            <a:rPr lang="pl-PL" sz="2000" b="0" i="1" smtClean="0">
                              <a:latin typeface="Cambria Math"/>
                            </a:rPr>
                            <m:t>𝑞</m:t>
                          </m:r>
                          <m:r>
                            <a:rPr lang="pl-PL" sz="2000" b="0" i="1" smtClean="0">
                              <a:latin typeface="Cambria Math"/>
                            </a:rPr>
                            <m:t>))</m:t>
                          </m:r>
                        </m:num>
                        <m:den>
                          <m:r>
                            <a:rPr lang="pl-PL" sz="2000" b="0" i="1" smtClean="0">
                              <a:latin typeface="Cambria Math"/>
                            </a:rPr>
                            <m:t>2</m:t>
                          </m:r>
                        </m:den>
                      </m:f>
                    </m:oMath>
                  </m:oMathPara>
                </a14:m>
                <a:r>
                  <a:rPr lang="pl-PL" sz="2800" dirty="0" smtClean="0"/>
                  <a:t/>
                </a:r>
                <a:br>
                  <a:rPr lang="pl-PL" sz="2800" dirty="0" smtClean="0"/>
                </a:br>
                <a:r>
                  <a:rPr lang="pl-PL" sz="1800" dirty="0" smtClean="0"/>
                  <a:t> </a:t>
                </a:r>
                <a:r>
                  <a:rPr lang="pl-PL" sz="2800" dirty="0" smtClean="0"/>
                  <a:t/>
                </a:r>
                <a:br>
                  <a:rPr lang="pl-PL" sz="2800" dirty="0" smtClean="0"/>
                </a:br>
                <a14:m>
                  <m:oMathPara xmlns:m="http://schemas.openxmlformats.org/officeDocument/2006/math">
                    <m:oMathParaPr>
                      <m:jc m:val="centerGroup"/>
                    </m:oMathParaPr>
                    <m:oMath xmlns:m="http://schemas.openxmlformats.org/officeDocument/2006/math">
                      <m:r>
                        <a:rPr lang="pl-PL" sz="2400" b="0" i="1" smtClean="0">
                          <a:latin typeface="Cambria Math"/>
                        </a:rPr>
                        <m:t>𝑐𝑜𝑠𝑆𝑖𝑚</m:t>
                      </m:r>
                      <m:d>
                        <m:dPr>
                          <m:ctrlPr>
                            <a:rPr lang="pl-PL" sz="2400" b="0" i="1" smtClean="0">
                              <a:latin typeface="Cambria Math"/>
                            </a:rPr>
                          </m:ctrlPr>
                        </m:dPr>
                        <m:e>
                          <m:r>
                            <a:rPr lang="pl-PL" sz="2400" b="0" i="1" smtClean="0">
                              <a:latin typeface="Cambria Math"/>
                            </a:rPr>
                            <m:t>𝑝</m:t>
                          </m:r>
                          <m:r>
                            <a:rPr lang="pl-PL" sz="2400" b="0" i="1" smtClean="0">
                              <a:latin typeface="Cambria Math"/>
                            </a:rPr>
                            <m:t>,</m:t>
                          </m:r>
                          <m:r>
                            <a:rPr lang="pl-PL" sz="2400" b="0" i="1" smtClean="0">
                              <a:latin typeface="Cambria Math"/>
                            </a:rPr>
                            <m:t>𝑞</m:t>
                          </m:r>
                        </m:e>
                      </m:d>
                      <m:r>
                        <a:rPr lang="pl-PL" sz="2400" b="0" i="1" smtClean="0">
                          <a:latin typeface="Cambria Math"/>
                          <a:ea typeface="Cambria Math"/>
                        </a:rPr>
                        <m:t>≥</m:t>
                      </m:r>
                      <m:r>
                        <a:rPr lang="pl-PL" sz="2400" b="0" i="1" smtClean="0">
                          <a:latin typeface="Cambria Math"/>
                          <a:ea typeface="Cambria Math"/>
                        </a:rPr>
                        <m:t>𝜀</m:t>
                      </m:r>
                      <m:r>
                        <a:rPr lang="pl-PL" sz="2400" b="0" i="1" smtClean="0">
                          <a:latin typeface="Cambria Math"/>
                          <a:ea typeface="Cambria Math"/>
                        </a:rPr>
                        <m:t>⇔</m:t>
                      </m:r>
                      <m:r>
                        <a:rPr lang="pl-PL" sz="2400" b="0" i="1" smtClean="0">
                          <a:latin typeface="Cambria Math"/>
                          <a:ea typeface="Cambria Math"/>
                        </a:rPr>
                        <m:t>𝐸𝑢𝑐𝑙𝑖𝑑𝑒𝑎𝑛</m:t>
                      </m:r>
                      <m:d>
                        <m:dPr>
                          <m:ctrlPr>
                            <a:rPr lang="pl-PL" sz="2400" b="0" i="1" smtClean="0">
                              <a:latin typeface="Cambria Math"/>
                              <a:ea typeface="Cambria Math"/>
                            </a:rPr>
                          </m:ctrlPr>
                        </m:dPr>
                        <m:e>
                          <m:r>
                            <a:rPr lang="pl-PL" sz="2400" b="0" i="1" smtClean="0">
                              <a:latin typeface="Cambria Math"/>
                              <a:ea typeface="Cambria Math"/>
                            </a:rPr>
                            <m:t>𝑁𝐹</m:t>
                          </m:r>
                          <m:d>
                            <m:dPr>
                              <m:ctrlPr>
                                <a:rPr lang="pl-PL" sz="2400" b="0" i="1" smtClean="0">
                                  <a:latin typeface="Cambria Math"/>
                                  <a:ea typeface="Cambria Math"/>
                                </a:rPr>
                              </m:ctrlPr>
                            </m:dPr>
                            <m:e>
                              <m:r>
                                <a:rPr lang="pl-PL" sz="2400" b="0" i="1" smtClean="0">
                                  <a:latin typeface="Cambria Math"/>
                                  <a:ea typeface="Cambria Math"/>
                                </a:rPr>
                                <m:t>𝑝</m:t>
                              </m:r>
                            </m:e>
                          </m:d>
                          <m:r>
                            <a:rPr lang="pl-PL" sz="2400" b="0" i="1" smtClean="0">
                              <a:latin typeface="Cambria Math"/>
                              <a:ea typeface="Cambria Math"/>
                            </a:rPr>
                            <m:t>,</m:t>
                          </m:r>
                          <m:r>
                            <a:rPr lang="pl-PL" sz="2400" b="0" i="1" smtClean="0">
                              <a:latin typeface="Cambria Math"/>
                              <a:ea typeface="Cambria Math"/>
                            </a:rPr>
                            <m:t>𝑁𝐹</m:t>
                          </m:r>
                          <m:d>
                            <m:dPr>
                              <m:ctrlPr>
                                <a:rPr lang="pl-PL" sz="2400" b="0" i="1" smtClean="0">
                                  <a:latin typeface="Cambria Math"/>
                                  <a:ea typeface="Cambria Math"/>
                                </a:rPr>
                              </m:ctrlPr>
                            </m:dPr>
                            <m:e>
                              <m:r>
                                <a:rPr lang="pl-PL" sz="2400" b="0" i="1" smtClean="0">
                                  <a:latin typeface="Cambria Math"/>
                                  <a:ea typeface="Cambria Math"/>
                                </a:rPr>
                                <m:t>𝑞</m:t>
                              </m:r>
                            </m:e>
                          </m:d>
                        </m:e>
                      </m:d>
                      <m:r>
                        <a:rPr lang="pl-PL" sz="2400" b="0" i="1" smtClean="0">
                          <a:latin typeface="Cambria Math"/>
                          <a:ea typeface="Cambria Math"/>
                        </a:rPr>
                        <m:t>≤</m:t>
                      </m:r>
                      <m:sSup>
                        <m:sSupPr>
                          <m:ctrlPr>
                            <a:rPr lang="pl-PL" sz="2400" b="0" i="1" smtClean="0">
                              <a:latin typeface="Cambria Math"/>
                              <a:ea typeface="Cambria Math"/>
                            </a:rPr>
                          </m:ctrlPr>
                        </m:sSupPr>
                        <m:e>
                          <m:r>
                            <a:rPr lang="pl-PL" sz="2400" b="0" i="1" smtClean="0">
                              <a:latin typeface="Cambria Math"/>
                              <a:ea typeface="Cambria Math"/>
                            </a:rPr>
                            <m:t>𝜀</m:t>
                          </m:r>
                        </m:e>
                        <m:sup>
                          <m:r>
                            <a:rPr lang="pl-PL" sz="2400" b="0" i="1" smtClean="0">
                              <a:latin typeface="Cambria Math"/>
                              <a:ea typeface="Cambria Math"/>
                            </a:rPr>
                            <m:t>′</m:t>
                          </m:r>
                        </m:sup>
                      </m:sSup>
                      <m:r>
                        <a:rPr lang="pl-PL" sz="2400" b="0" i="1" smtClean="0">
                          <a:latin typeface="Cambria Math"/>
                          <a:ea typeface="Cambria Math"/>
                        </a:rPr>
                        <m:t>=</m:t>
                      </m:r>
                      <m:rad>
                        <m:radPr>
                          <m:degHide m:val="on"/>
                          <m:ctrlPr>
                            <a:rPr lang="pl-PL" sz="2400" b="0" i="1" smtClean="0">
                              <a:latin typeface="Cambria Math"/>
                              <a:ea typeface="Cambria Math"/>
                            </a:rPr>
                          </m:ctrlPr>
                        </m:radPr>
                        <m:deg/>
                        <m:e>
                          <m:r>
                            <a:rPr lang="pl-PL" sz="2400" b="0" i="1" smtClean="0">
                              <a:latin typeface="Cambria Math"/>
                              <a:ea typeface="Cambria Math"/>
                            </a:rPr>
                            <m:t>2−2</m:t>
                          </m:r>
                          <m:r>
                            <a:rPr lang="pl-PL" sz="2400" b="0" i="1" smtClean="0">
                              <a:latin typeface="Cambria Math"/>
                              <a:ea typeface="Cambria Math"/>
                            </a:rPr>
                            <m:t>𝜀</m:t>
                          </m:r>
                        </m:e>
                      </m:rad>
                    </m:oMath>
                  </m:oMathPara>
                </a14:m>
                <a:endParaRPr lang="pl-PL" sz="2800" dirty="0"/>
              </a:p>
            </p:txBody>
          </p:sp>
        </mc:Choice>
        <mc:Fallback xmlns="">
          <p:sp>
            <p:nvSpPr>
              <p:cNvPr id="10" name="Symbol zastępczy zawartości 2"/>
              <p:cNvSpPr>
                <a:spLocks noGrp="1" noRot="1" noChangeAspect="1" noMove="1" noResize="1" noEditPoints="1" noAdjustHandles="1" noChangeArrowheads="1" noChangeShapeType="1" noTextEdit="1"/>
              </p:cNvSpPr>
              <p:nvPr>
                <p:ph idx="1"/>
              </p:nvPr>
            </p:nvSpPr>
            <p:spPr>
              <a:xfrm>
                <a:off x="251520" y="1351309"/>
                <a:ext cx="8640960" cy="4525963"/>
              </a:xfrm>
              <a:blipFill rotWithShape="1">
                <a:blip r:embed="rId3"/>
                <a:stretch>
                  <a:fillRect/>
                </a:stretch>
              </a:blipFill>
            </p:spPr>
            <p:txBody>
              <a:bodyPr/>
              <a:lstStyle/>
              <a:p>
                <a:r>
                  <a:rPr lang="pl-PL">
                    <a:noFill/>
                  </a:rPr>
                  <a:t> </a:t>
                </a:r>
              </a:p>
            </p:txBody>
          </p:sp>
        </mc:Fallback>
      </mc:AlternateContent>
      <p:cxnSp>
        <p:nvCxnSpPr>
          <p:cNvPr id="14" name="Łącznik prosty ze strzałką 13"/>
          <p:cNvCxnSpPr/>
          <p:nvPr/>
        </p:nvCxnSpPr>
        <p:spPr>
          <a:xfrm>
            <a:off x="4572000" y="2060848"/>
            <a:ext cx="1588" cy="288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5" name="Obraz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737" y="2996952"/>
            <a:ext cx="3210191" cy="2304256"/>
          </a:xfrm>
          <a:prstGeom prst="rect">
            <a:avLst/>
          </a:prstGeom>
        </p:spPr>
      </p:pic>
      <p:pic>
        <p:nvPicPr>
          <p:cNvPr id="18" name="Obraz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52120" y="2986814"/>
            <a:ext cx="2772005" cy="2674434"/>
          </a:xfrm>
          <a:prstGeom prst="rect">
            <a:avLst/>
          </a:prstGeom>
        </p:spPr>
      </p:pic>
      <p:cxnSp>
        <p:nvCxnSpPr>
          <p:cNvPr id="21" name="Łącznik prosty ze strzałką 20"/>
          <p:cNvCxnSpPr/>
          <p:nvPr/>
        </p:nvCxnSpPr>
        <p:spPr>
          <a:xfrm>
            <a:off x="4284663" y="4401108"/>
            <a:ext cx="93540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pole tekstowe 21"/>
              <p:cNvSpPr txBox="1"/>
              <p:nvPr/>
            </p:nvSpPr>
            <p:spPr>
              <a:xfrm>
                <a:off x="2047196" y="5877272"/>
                <a:ext cx="18767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i="1" smtClean="0">
                          <a:latin typeface="Cambria Math"/>
                          <a:ea typeface="Cambria Math"/>
                        </a:rPr>
                        <m:t>𝜀</m:t>
                      </m:r>
                      <m:r>
                        <a:rPr lang="pl-PL" b="0" i="1" smtClean="0">
                          <a:latin typeface="Cambria Math"/>
                          <a:ea typeface="Cambria Math"/>
                        </a:rPr>
                        <m:t>=0,9659(15°)</m:t>
                      </m:r>
                    </m:oMath>
                  </m:oMathPara>
                </a14:m>
                <a:endParaRPr lang="pl-PL" dirty="0"/>
              </a:p>
            </p:txBody>
          </p:sp>
        </mc:Choice>
        <mc:Fallback xmlns="">
          <p:sp>
            <p:nvSpPr>
              <p:cNvPr id="22" name="pole tekstowe 21"/>
              <p:cNvSpPr txBox="1">
                <a:spLocks noRot="1" noChangeAspect="1" noMove="1" noResize="1" noEditPoints="1" noAdjustHandles="1" noChangeArrowheads="1" noChangeShapeType="1" noTextEdit="1"/>
              </p:cNvSpPr>
              <p:nvPr/>
            </p:nvSpPr>
            <p:spPr>
              <a:xfrm>
                <a:off x="2047196" y="5877272"/>
                <a:ext cx="1876732" cy="369332"/>
              </a:xfrm>
              <a:prstGeom prst="rect">
                <a:avLst/>
              </a:prstGeom>
              <a:blipFill rotWithShape="1">
                <a:blip r:embed="rId6"/>
                <a:stretch>
                  <a:fillRect b="-11475"/>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3" name="pole tekstowe 22"/>
              <p:cNvSpPr txBox="1"/>
              <p:nvPr/>
            </p:nvSpPr>
            <p:spPr>
              <a:xfrm>
                <a:off x="5724128" y="5835342"/>
                <a:ext cx="2514086" cy="4019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pl-PL" b="0" i="1" smtClean="0">
                              <a:latin typeface="Cambria Math"/>
                              <a:ea typeface="Cambria Math"/>
                            </a:rPr>
                          </m:ctrlPr>
                        </m:sSupPr>
                        <m:e>
                          <m:r>
                            <a:rPr lang="pl-PL" i="1" smtClean="0">
                              <a:latin typeface="Cambria Math"/>
                              <a:ea typeface="Cambria Math"/>
                            </a:rPr>
                            <m:t>𝜀</m:t>
                          </m:r>
                        </m:e>
                        <m:sup>
                          <m:r>
                            <a:rPr lang="pl-PL" b="0" i="1" smtClean="0">
                              <a:latin typeface="Cambria Math"/>
                              <a:ea typeface="Cambria Math"/>
                            </a:rPr>
                            <m:t>′</m:t>
                          </m:r>
                        </m:sup>
                      </m:sSup>
                      <m:r>
                        <a:rPr lang="pl-PL" b="0" i="1" smtClean="0">
                          <a:latin typeface="Cambria Math"/>
                          <a:ea typeface="Cambria Math"/>
                        </a:rPr>
                        <m:t>=</m:t>
                      </m:r>
                      <m:rad>
                        <m:radPr>
                          <m:degHide m:val="on"/>
                          <m:ctrlPr>
                            <a:rPr lang="pl-PL" b="0" i="1" smtClean="0">
                              <a:latin typeface="Cambria Math"/>
                              <a:ea typeface="Cambria Math"/>
                            </a:rPr>
                          </m:ctrlPr>
                        </m:radPr>
                        <m:deg/>
                        <m:e>
                          <m:r>
                            <a:rPr lang="pl-PL" b="0" i="1" smtClean="0">
                              <a:latin typeface="Cambria Math"/>
                              <a:ea typeface="Cambria Math"/>
                            </a:rPr>
                            <m:t>2−2</m:t>
                          </m:r>
                          <m:r>
                            <a:rPr lang="pl-PL" b="0" i="1" smtClean="0">
                              <a:latin typeface="Cambria Math"/>
                              <a:ea typeface="Cambria Math"/>
                            </a:rPr>
                            <m:t>𝜀</m:t>
                          </m:r>
                        </m:e>
                      </m:rad>
                      <m:r>
                        <a:rPr lang="pl-PL" b="0" i="0" smtClean="0">
                          <a:latin typeface="Cambria Math"/>
                          <a:ea typeface="Cambria Math"/>
                        </a:rPr>
                        <m:t>=0,2611</m:t>
                      </m:r>
                    </m:oMath>
                  </m:oMathPara>
                </a14:m>
                <a:endParaRPr lang="pl-PL" dirty="0"/>
              </a:p>
            </p:txBody>
          </p:sp>
        </mc:Choice>
        <mc:Fallback xmlns="">
          <p:sp>
            <p:nvSpPr>
              <p:cNvPr id="23" name="pole tekstowe 22"/>
              <p:cNvSpPr txBox="1">
                <a:spLocks noRot="1" noChangeAspect="1" noMove="1" noResize="1" noEditPoints="1" noAdjustHandles="1" noChangeArrowheads="1" noChangeShapeType="1" noTextEdit="1"/>
              </p:cNvSpPr>
              <p:nvPr/>
            </p:nvSpPr>
            <p:spPr>
              <a:xfrm>
                <a:off x="5724128" y="5835342"/>
                <a:ext cx="2514086" cy="401970"/>
              </a:xfrm>
              <a:prstGeom prst="rect">
                <a:avLst/>
              </a:prstGeom>
              <a:blipFill rotWithShape="1">
                <a:blip r:embed="rId7"/>
                <a:stretch>
                  <a:fillRect/>
                </a:stretch>
              </a:blipFill>
            </p:spPr>
            <p:txBody>
              <a:bodyPr/>
              <a:lstStyle/>
              <a:p>
                <a:r>
                  <a:rPr lang="pl-PL">
                    <a:noFill/>
                  </a:rPr>
                  <a:t> </a:t>
                </a:r>
              </a:p>
            </p:txBody>
          </p:sp>
        </mc:Fallback>
      </mc:AlternateContent>
      <p:cxnSp>
        <p:nvCxnSpPr>
          <p:cNvPr id="24" name="Łącznik prosty ze strzałką 23"/>
          <p:cNvCxnSpPr/>
          <p:nvPr/>
        </p:nvCxnSpPr>
        <p:spPr>
          <a:xfrm>
            <a:off x="4283968" y="6021288"/>
            <a:ext cx="93540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7248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4" y="-39688"/>
            <a:ext cx="3489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Stworzone oprogramowanie</a:t>
            </a:r>
            <a:endParaRPr lang="pl-PL" sz="1600" dirty="0">
              <a:solidFill>
                <a:schemeClr val="bg1"/>
              </a:solidFill>
            </a:endParaRPr>
          </a:p>
        </p:txBody>
      </p:sp>
      <p:sp>
        <p:nvSpPr>
          <p:cNvPr id="9" name="Tytuł 1"/>
          <p:cNvSpPr>
            <a:spLocks noGrp="1"/>
          </p:cNvSpPr>
          <p:nvPr>
            <p:ph type="title"/>
          </p:nvPr>
        </p:nvSpPr>
        <p:spPr>
          <a:xfrm>
            <a:off x="457200" y="549275"/>
            <a:ext cx="8229600" cy="792163"/>
          </a:xfrm>
        </p:spPr>
        <p:txBody>
          <a:bodyPr/>
          <a:lstStyle/>
          <a:p>
            <a:pPr algn="l" eaLnBrk="1" hangingPunct="1"/>
            <a:r>
              <a:rPr lang="pl-PL" sz="3200" b="1" dirty="0" smtClean="0"/>
              <a:t>Stworzone oprogramowanie</a:t>
            </a:r>
            <a:endParaRPr lang="pl-PL" sz="3200" dirty="0" smtClean="0"/>
          </a:p>
        </p:txBody>
      </p:sp>
      <p:sp>
        <p:nvSpPr>
          <p:cNvPr id="10" name="Symbol zastępczy zawartości 2"/>
          <p:cNvSpPr>
            <a:spLocks noGrp="1"/>
          </p:cNvSpPr>
          <p:nvPr>
            <p:ph idx="1"/>
          </p:nvPr>
        </p:nvSpPr>
        <p:spPr>
          <a:xfrm>
            <a:off x="457200" y="1600200"/>
            <a:ext cx="8229600" cy="4525963"/>
          </a:xfrm>
        </p:spPr>
        <p:txBody>
          <a:bodyPr/>
          <a:lstStyle/>
          <a:p>
            <a:r>
              <a:rPr lang="pl-PL" sz="2800" dirty="0" smtClean="0"/>
              <a:t>Wsadowy tryb aplikacji</a:t>
            </a:r>
          </a:p>
          <a:p>
            <a:r>
              <a:rPr lang="pl-PL" sz="2800" dirty="0" smtClean="0"/>
              <a:t>Strojenie algorytmów poprzez pliki parametrów</a:t>
            </a:r>
          </a:p>
          <a:p>
            <a:r>
              <a:rPr lang="pl-PL" sz="2800" dirty="0" smtClean="0"/>
              <a:t>Generacja raportów wykonania algorytmów:</a:t>
            </a:r>
          </a:p>
          <a:p>
            <a:pPr lvl="1"/>
            <a:r>
              <a:rPr lang="pl-PL" sz="2400" dirty="0" smtClean="0"/>
              <a:t>szczegółowych,</a:t>
            </a:r>
          </a:p>
          <a:p>
            <a:pPr lvl="1"/>
            <a:r>
              <a:rPr lang="pl-PL" sz="2400" dirty="0" smtClean="0"/>
              <a:t>zbiorczych,</a:t>
            </a:r>
            <a:endParaRPr lang="pl-PL" sz="2400" dirty="0"/>
          </a:p>
        </p:txBody>
      </p:sp>
    </p:spTree>
    <p:extLst>
      <p:ext uri="{BB962C8B-B14F-4D97-AF65-F5344CB8AC3E}">
        <p14:creationId xmlns:p14="http://schemas.microsoft.com/office/powerpoint/2010/main" val="3113623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rostokąt 9"/>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1" name="Prostokąt 10"/>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2" name="Prostokąt 11"/>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3"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14"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sp>
        <p:nvSpPr>
          <p:cNvPr id="15" name="Tytuł 1"/>
          <p:cNvSpPr>
            <a:spLocks noGrp="1"/>
          </p:cNvSpPr>
          <p:nvPr>
            <p:ph type="title"/>
          </p:nvPr>
        </p:nvSpPr>
        <p:spPr>
          <a:xfrm>
            <a:off x="457200" y="549275"/>
            <a:ext cx="8229600" cy="792163"/>
          </a:xfrm>
        </p:spPr>
        <p:txBody>
          <a:bodyPr/>
          <a:lstStyle/>
          <a:p>
            <a:pPr algn="l" eaLnBrk="1" hangingPunct="1"/>
            <a:r>
              <a:rPr lang="pl-PL" sz="3200" b="1" dirty="0" smtClean="0"/>
              <a:t>Wybrane wyniki eksperymentalne</a:t>
            </a:r>
            <a:br>
              <a:rPr lang="pl-PL" sz="3200" b="1" dirty="0" smtClean="0"/>
            </a:br>
            <a:r>
              <a:rPr lang="pl-PL" sz="2400" b="1" dirty="0" smtClean="0"/>
              <a:t>Dane testowe</a:t>
            </a:r>
          </a:p>
        </p:txBody>
      </p:sp>
      <p:sp>
        <p:nvSpPr>
          <p:cNvPr id="16" name="Symbol zastępczy zawartości 2"/>
          <p:cNvSpPr>
            <a:spLocks noGrp="1"/>
          </p:cNvSpPr>
          <p:nvPr>
            <p:ph idx="1"/>
          </p:nvPr>
        </p:nvSpPr>
        <p:spPr>
          <a:xfrm>
            <a:off x="899592" y="1772816"/>
            <a:ext cx="7128792" cy="1180728"/>
          </a:xfrm>
        </p:spPr>
        <p:txBody>
          <a:bodyPr/>
          <a:lstStyle/>
          <a:p>
            <a:r>
              <a:rPr lang="pl-PL" sz="1800" b="1" dirty="0" smtClean="0"/>
              <a:t>Zbiory danych powszechnie wykorzystywane w literaturze dziedzinowej</a:t>
            </a:r>
          </a:p>
          <a:p>
            <a:r>
              <a:rPr lang="pl-PL" sz="1800" b="1" dirty="0" smtClean="0"/>
              <a:t>Repozytorium danych tekstowych projektu CLUTO: http://glaros.dtc.umn.edu/gkhome/fetch/sw/cluto/datasets.tar.gz</a:t>
            </a:r>
          </a:p>
          <a:p>
            <a:pPr marL="0" indent="0">
              <a:buNone/>
            </a:pPr>
            <a:endParaRPr lang="pl-PL" dirty="0"/>
          </a:p>
        </p:txBody>
      </p:sp>
      <p:sp>
        <p:nvSpPr>
          <p:cNvPr id="17" name="Symbol zastępczy zawartości 2"/>
          <p:cNvSpPr txBox="1">
            <a:spLocks/>
          </p:cNvSpPr>
          <p:nvPr/>
        </p:nvSpPr>
        <p:spPr bwMode="auto">
          <a:xfrm>
            <a:off x="539552" y="3356992"/>
            <a:ext cx="3888432"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Zbiór </a:t>
            </a:r>
            <a:r>
              <a:rPr lang="pl-PL" sz="1800" b="1" i="1" dirty="0" err="1" smtClean="0"/>
              <a:t>covtype</a:t>
            </a:r>
            <a:r>
              <a:rPr lang="pl-PL" sz="1800" dirty="0" smtClean="0"/>
              <a:t>:</a:t>
            </a:r>
            <a:br>
              <a:rPr lang="pl-PL" sz="1800" dirty="0" smtClean="0"/>
            </a:br>
            <a:r>
              <a:rPr lang="pl-PL" sz="1800" dirty="0" smtClean="0"/>
              <a:t>- 581012 rekordów,</a:t>
            </a:r>
            <a:br>
              <a:rPr lang="pl-PL" sz="1800" dirty="0" smtClean="0"/>
            </a:br>
            <a:r>
              <a:rPr lang="pl-PL" sz="1800" dirty="0" smtClean="0"/>
              <a:t>- 55 atrybutów,</a:t>
            </a:r>
            <a:br>
              <a:rPr lang="pl-PL" sz="1800" dirty="0" smtClean="0"/>
            </a:br>
            <a:r>
              <a:rPr lang="pl-PL" sz="1800" dirty="0" smtClean="0"/>
              <a:t>- 44 atrybuty binarne,</a:t>
            </a:r>
            <a:br>
              <a:rPr lang="pl-PL" sz="1800" dirty="0" smtClean="0"/>
            </a:br>
            <a:r>
              <a:rPr lang="pl-PL" sz="1800" dirty="0" smtClean="0"/>
              <a:t>- gęsty.</a:t>
            </a:r>
          </a:p>
          <a:p>
            <a:pPr marL="0" indent="0">
              <a:buFont typeface="Arial" charset="0"/>
              <a:buNone/>
            </a:pPr>
            <a:endParaRPr lang="pl-PL" dirty="0"/>
          </a:p>
        </p:txBody>
      </p:sp>
      <p:sp>
        <p:nvSpPr>
          <p:cNvPr id="18" name="Symbol zastępczy zawartości 2"/>
          <p:cNvSpPr txBox="1">
            <a:spLocks/>
          </p:cNvSpPr>
          <p:nvPr/>
        </p:nvSpPr>
        <p:spPr bwMode="auto">
          <a:xfrm>
            <a:off x="539552" y="4941168"/>
            <a:ext cx="3888432"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Zbiór </a:t>
            </a:r>
            <a:r>
              <a:rPr lang="pl-PL" sz="1800" b="1" i="1" dirty="0" smtClean="0"/>
              <a:t>cup98</a:t>
            </a:r>
            <a:r>
              <a:rPr lang="pl-PL" sz="1800" dirty="0" smtClean="0"/>
              <a:t>:</a:t>
            </a:r>
            <a:br>
              <a:rPr lang="pl-PL" sz="1800" dirty="0" smtClean="0"/>
            </a:br>
            <a:r>
              <a:rPr lang="pl-PL" sz="1800" dirty="0" smtClean="0"/>
              <a:t>- 96367 rekordów,</a:t>
            </a:r>
            <a:br>
              <a:rPr lang="pl-PL" sz="1800" dirty="0" smtClean="0"/>
            </a:br>
            <a:r>
              <a:rPr lang="pl-PL" sz="1800" dirty="0" smtClean="0"/>
              <a:t>- 56 atrybutów,</a:t>
            </a:r>
            <a:br>
              <a:rPr lang="pl-PL" sz="1800" dirty="0" smtClean="0"/>
            </a:br>
            <a:r>
              <a:rPr lang="pl-PL" sz="1800" dirty="0" smtClean="0"/>
              <a:t>- gęsty.</a:t>
            </a:r>
          </a:p>
          <a:p>
            <a:pPr marL="0" indent="0">
              <a:buFont typeface="Arial" charset="0"/>
              <a:buNone/>
            </a:pPr>
            <a:endParaRPr lang="pl-PL" dirty="0"/>
          </a:p>
        </p:txBody>
      </p:sp>
      <p:sp>
        <p:nvSpPr>
          <p:cNvPr id="19" name="Symbol zastępczy zawartości 2"/>
          <p:cNvSpPr txBox="1">
            <a:spLocks/>
          </p:cNvSpPr>
          <p:nvPr/>
        </p:nvSpPr>
        <p:spPr bwMode="auto">
          <a:xfrm>
            <a:off x="4547244" y="3356992"/>
            <a:ext cx="4057203"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Zbiór </a:t>
            </a:r>
            <a:r>
              <a:rPr lang="pl-PL" sz="1800" b="1" i="1" dirty="0" err="1" smtClean="0"/>
              <a:t>karypis_sport</a:t>
            </a:r>
            <a:r>
              <a:rPr lang="pl-PL" sz="1800" dirty="0" smtClean="0"/>
              <a:t>:</a:t>
            </a:r>
            <a:br>
              <a:rPr lang="pl-PL" sz="1800" dirty="0" smtClean="0"/>
            </a:br>
            <a:r>
              <a:rPr lang="pl-PL" sz="1800" dirty="0" smtClean="0"/>
              <a:t>- 8580 rekordów,</a:t>
            </a:r>
            <a:br>
              <a:rPr lang="pl-PL" sz="1800" dirty="0" smtClean="0"/>
            </a:br>
            <a:r>
              <a:rPr lang="pl-PL" sz="1800" dirty="0" smtClean="0"/>
              <a:t>- 126373 atrybutów,</a:t>
            </a:r>
            <a:br>
              <a:rPr lang="pl-PL" sz="1800" dirty="0" smtClean="0"/>
            </a:br>
            <a:r>
              <a:rPr lang="pl-PL" sz="1800" dirty="0" smtClean="0"/>
              <a:t>- średnio 129 atrybutów niezerowych,</a:t>
            </a:r>
            <a:br>
              <a:rPr lang="pl-PL" sz="1800" dirty="0" smtClean="0"/>
            </a:br>
            <a:r>
              <a:rPr lang="pl-PL" sz="1800" dirty="0" smtClean="0"/>
              <a:t>- rzadki.</a:t>
            </a:r>
          </a:p>
          <a:p>
            <a:pPr marL="0" indent="0">
              <a:buFont typeface="Arial" charset="0"/>
              <a:buNone/>
            </a:pPr>
            <a:endParaRPr lang="pl-PL" dirty="0"/>
          </a:p>
        </p:txBody>
      </p:sp>
      <p:sp>
        <p:nvSpPr>
          <p:cNvPr id="20" name="Symbol zastępczy zawartości 2"/>
          <p:cNvSpPr txBox="1">
            <a:spLocks/>
          </p:cNvSpPr>
          <p:nvPr/>
        </p:nvSpPr>
        <p:spPr bwMode="auto">
          <a:xfrm>
            <a:off x="4547245" y="4941168"/>
            <a:ext cx="4057203"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Zbiór </a:t>
            </a:r>
            <a:r>
              <a:rPr lang="pl-PL" sz="1800" b="1" i="1" dirty="0" err="1" smtClean="0"/>
              <a:t>karypis_review</a:t>
            </a:r>
            <a:r>
              <a:rPr lang="pl-PL" sz="1800" dirty="0" smtClean="0"/>
              <a:t>:</a:t>
            </a:r>
            <a:br>
              <a:rPr lang="pl-PL" sz="1800" dirty="0" smtClean="0"/>
            </a:br>
            <a:r>
              <a:rPr lang="pl-PL" sz="1800" dirty="0" smtClean="0"/>
              <a:t>- 4069 rekordów,</a:t>
            </a:r>
            <a:br>
              <a:rPr lang="pl-PL" sz="1800" dirty="0" smtClean="0"/>
            </a:br>
            <a:r>
              <a:rPr lang="pl-PL" sz="1800" dirty="0" smtClean="0"/>
              <a:t>- 126373 atrybutów,</a:t>
            </a:r>
            <a:br>
              <a:rPr lang="pl-PL" sz="1800" dirty="0" smtClean="0"/>
            </a:br>
            <a:r>
              <a:rPr lang="pl-PL" sz="1800" dirty="0" smtClean="0"/>
              <a:t>- średnio 191 atrybutów niezerowych,</a:t>
            </a:r>
            <a:br>
              <a:rPr lang="pl-PL" sz="1800" dirty="0" smtClean="0"/>
            </a:br>
            <a:r>
              <a:rPr lang="pl-PL" sz="1800" dirty="0" smtClean="0"/>
              <a:t>- rzadki.</a:t>
            </a:r>
          </a:p>
          <a:p>
            <a:pPr marL="0" indent="0">
              <a:buFont typeface="Arial" charset="0"/>
              <a:buNone/>
            </a:pPr>
            <a:endParaRPr lang="pl-PL" dirty="0"/>
          </a:p>
        </p:txBody>
      </p:sp>
    </p:spTree>
    <p:extLst>
      <p:ext uri="{BB962C8B-B14F-4D97-AF65-F5344CB8AC3E}">
        <p14:creationId xmlns:p14="http://schemas.microsoft.com/office/powerpoint/2010/main" val="1800534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Wykres 3"/>
          <p:cNvGraphicFramePr/>
          <p:nvPr>
            <p:extLst>
              <p:ext uri="{D42A27DB-BD31-4B8C-83A1-F6EECF244321}">
                <p14:modId xmlns:p14="http://schemas.microsoft.com/office/powerpoint/2010/main" val="1958208658"/>
              </p:ext>
            </p:extLst>
          </p:nvPr>
        </p:nvGraphicFramePr>
        <p:xfrm>
          <a:off x="3203848" y="1340768"/>
          <a:ext cx="5399405" cy="5139690"/>
        </p:xfrm>
        <a:graphic>
          <a:graphicData uri="http://schemas.openxmlformats.org/drawingml/2006/chart">
            <c:chart xmlns:c="http://schemas.openxmlformats.org/drawingml/2006/chart" xmlns:r="http://schemas.openxmlformats.org/officeDocument/2006/relationships" r:id="rId3"/>
          </a:graphicData>
        </a:graphic>
      </p:graphicFrame>
      <p:sp>
        <p:nvSpPr>
          <p:cNvPr id="5" name="Prostokąt 4"/>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rostokąt 6"/>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8"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10"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sp>
        <p:nvSpPr>
          <p:cNvPr id="11" name="Tytuł 1"/>
          <p:cNvSpPr>
            <a:spLocks noGrp="1"/>
          </p:cNvSpPr>
          <p:nvPr>
            <p:ph type="title"/>
          </p:nvPr>
        </p:nvSpPr>
        <p:spPr>
          <a:xfrm>
            <a:off x="457200" y="548605"/>
            <a:ext cx="8229600" cy="792163"/>
          </a:xfrm>
        </p:spPr>
        <p:txBody>
          <a:bodyPr/>
          <a:lstStyle/>
          <a:p>
            <a:pPr algn="l" eaLnBrk="1" hangingPunct="1"/>
            <a:r>
              <a:rPr lang="pl-PL" sz="3200" b="1" dirty="0" smtClean="0"/>
              <a:t>Wybrane wyniki eksperymentalne</a:t>
            </a:r>
            <a:br>
              <a:rPr lang="pl-PL" sz="3200" b="1" dirty="0" smtClean="0"/>
            </a:br>
            <a:r>
              <a:rPr lang="pl-PL" sz="2400" b="1" dirty="0" smtClean="0"/>
              <a:t>Ulepszenie wyznaczania sąsiedztwa w VP-</a:t>
            </a:r>
            <a:r>
              <a:rPr lang="pl-PL" sz="2400" b="1" dirty="0" err="1" smtClean="0"/>
              <a:t>Tree</a:t>
            </a:r>
            <a:endParaRPr lang="pl-PL" sz="2400" b="1" dirty="0" smtClean="0"/>
          </a:p>
        </p:txBody>
      </p:sp>
      <p:sp>
        <p:nvSpPr>
          <p:cNvPr id="12" name="pole tekstowe 11"/>
          <p:cNvSpPr txBox="1"/>
          <p:nvPr/>
        </p:nvSpPr>
        <p:spPr>
          <a:xfrm>
            <a:off x="539553" y="1916832"/>
            <a:ext cx="2448271" cy="3539430"/>
          </a:xfrm>
          <a:prstGeom prst="rect">
            <a:avLst/>
          </a:prstGeom>
          <a:noFill/>
        </p:spPr>
        <p:txBody>
          <a:bodyPr wrap="square" rtlCol="0">
            <a:spAutoFit/>
          </a:bodyPr>
          <a:lstStyle/>
          <a:p>
            <a:r>
              <a:rPr lang="pl-PL" sz="1600" dirty="0"/>
              <a:t>Porównanie wydajności algorytmu </a:t>
            </a:r>
            <a:r>
              <a:rPr lang="pl-PL" sz="1600" dirty="0" err="1"/>
              <a:t>kNN</a:t>
            </a:r>
            <a:r>
              <a:rPr lang="pl-PL" sz="1600" dirty="0"/>
              <a:t>-Index-</a:t>
            </a:r>
            <a:r>
              <a:rPr lang="pl-PL" sz="1600" dirty="0" err="1"/>
              <a:t>Vp</a:t>
            </a:r>
            <a:r>
              <a:rPr lang="pl-PL" sz="1600" dirty="0"/>
              <a:t>-</a:t>
            </a:r>
            <a:r>
              <a:rPr lang="pl-PL" sz="1600" dirty="0" err="1"/>
              <a:t>Tree</a:t>
            </a:r>
            <a:r>
              <a:rPr lang="pl-PL" sz="1600" dirty="0"/>
              <a:t> w zależności od implementacji metody przeszukiwania indeksu metrycznego przy zastosowaniu odległości euklidesowej jako miary podobieństwa. Wykresy zawierają czasy wykonania poszukiwań k=5 sąsiadów w przykładowych zbiorach dla 10% losowo wybranych punktów zbioru </a:t>
            </a:r>
            <a:r>
              <a:rPr lang="pl-PL" sz="1600" dirty="0" smtClean="0"/>
              <a:t>danych.</a:t>
            </a:r>
            <a:endParaRPr lang="pl-PL" sz="1600" dirty="0"/>
          </a:p>
        </p:txBody>
      </p:sp>
    </p:spTree>
    <p:extLst>
      <p:ext uri="{BB962C8B-B14F-4D97-AF65-F5344CB8AC3E}">
        <p14:creationId xmlns:p14="http://schemas.microsoft.com/office/powerpoint/2010/main" val="3252934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sp>
        <p:nvSpPr>
          <p:cNvPr id="9" name="Tytuł 1"/>
          <p:cNvSpPr>
            <a:spLocks noGrp="1"/>
          </p:cNvSpPr>
          <p:nvPr>
            <p:ph type="title"/>
          </p:nvPr>
        </p:nvSpPr>
        <p:spPr>
          <a:xfrm>
            <a:off x="457200" y="548605"/>
            <a:ext cx="8229600" cy="792163"/>
          </a:xfrm>
        </p:spPr>
        <p:txBody>
          <a:bodyPr/>
          <a:lstStyle/>
          <a:p>
            <a:pPr algn="l" eaLnBrk="1" hangingPunct="1"/>
            <a:r>
              <a:rPr lang="pl-PL" sz="3200" b="1" dirty="0" smtClean="0"/>
              <a:t>Wybrane wyniki eksperymentalne</a:t>
            </a:r>
            <a:br>
              <a:rPr lang="pl-PL" sz="3200" b="1" dirty="0" smtClean="0"/>
            </a:br>
            <a:r>
              <a:rPr lang="pl-PL" sz="2400" b="1" dirty="0" smtClean="0"/>
              <a:t>Porównanie metod przyspieszania wyznaczania sąsiedztwa</a:t>
            </a:r>
          </a:p>
        </p:txBody>
      </p:sp>
      <p:graphicFrame>
        <p:nvGraphicFramePr>
          <p:cNvPr id="10" name="Wykres 9"/>
          <p:cNvGraphicFramePr/>
          <p:nvPr>
            <p:extLst>
              <p:ext uri="{D42A27DB-BD31-4B8C-83A1-F6EECF244321}">
                <p14:modId xmlns:p14="http://schemas.microsoft.com/office/powerpoint/2010/main" val="1802550931"/>
              </p:ext>
            </p:extLst>
          </p:nvPr>
        </p:nvGraphicFramePr>
        <p:xfrm>
          <a:off x="3203848" y="1412776"/>
          <a:ext cx="5399405" cy="5050790"/>
        </p:xfrm>
        <a:graphic>
          <a:graphicData uri="http://schemas.openxmlformats.org/drawingml/2006/chart">
            <c:chart xmlns:c="http://schemas.openxmlformats.org/drawingml/2006/chart" xmlns:r="http://schemas.openxmlformats.org/officeDocument/2006/relationships" r:id="rId3"/>
          </a:graphicData>
        </a:graphic>
      </p:graphicFrame>
      <p:sp>
        <p:nvSpPr>
          <p:cNvPr id="11" name="pole tekstowe 10"/>
          <p:cNvSpPr txBox="1"/>
          <p:nvPr/>
        </p:nvSpPr>
        <p:spPr>
          <a:xfrm>
            <a:off x="539553" y="1628800"/>
            <a:ext cx="2448271" cy="4524315"/>
          </a:xfrm>
          <a:prstGeom prst="rect">
            <a:avLst/>
          </a:prstGeom>
          <a:noFill/>
        </p:spPr>
        <p:txBody>
          <a:bodyPr wrap="square" rtlCol="0">
            <a:spAutoFit/>
          </a:bodyPr>
          <a:lstStyle/>
          <a:p>
            <a:r>
              <a:rPr lang="pl-PL" sz="1600" dirty="0"/>
              <a:t>Porównanie wydajności odmian algorytmów k-</a:t>
            </a:r>
            <a:r>
              <a:rPr lang="pl-PL" sz="1600" dirty="0" err="1"/>
              <a:t>Neighborhood</a:t>
            </a:r>
            <a:r>
              <a:rPr lang="pl-PL" sz="1600" dirty="0"/>
              <a:t>-Index-Brute-Force, </a:t>
            </a:r>
            <a:br>
              <a:rPr lang="pl-PL" sz="1600" dirty="0"/>
            </a:br>
            <a:r>
              <a:rPr lang="pl-PL" sz="1600" dirty="0"/>
              <a:t>k-</a:t>
            </a:r>
            <a:r>
              <a:rPr lang="pl-PL" sz="1600" dirty="0" err="1"/>
              <a:t>Neighborhood</a:t>
            </a:r>
            <a:r>
              <a:rPr lang="pl-PL" sz="1600" dirty="0"/>
              <a:t>-Index-</a:t>
            </a:r>
            <a:r>
              <a:rPr lang="pl-PL" sz="1600" dirty="0" err="1"/>
              <a:t>Projection</a:t>
            </a:r>
            <a:r>
              <a:rPr lang="pl-PL" sz="1600" dirty="0"/>
              <a:t>, TI-k-</a:t>
            </a:r>
            <a:r>
              <a:rPr lang="pl-PL" sz="1600" dirty="0" err="1"/>
              <a:t>Neighborhood</a:t>
            </a:r>
            <a:r>
              <a:rPr lang="pl-PL" sz="1600" dirty="0"/>
              <a:t>-Index i TI-k-</a:t>
            </a:r>
            <a:r>
              <a:rPr lang="pl-PL" sz="1600" dirty="0" err="1"/>
              <a:t>Neighborhood</a:t>
            </a:r>
            <a:r>
              <a:rPr lang="pl-PL" sz="1600" dirty="0"/>
              <a:t>-Index-Ref przy zastosowaniu odległości euklidesowej jako miary podobieństwa. Wykresy zawierają czasy wykonania poszukiwań k=5 sąsiedztwa w przykładowych zbiorach danych dla 10% losowo wybranych punktów zbioru danych</a:t>
            </a:r>
          </a:p>
        </p:txBody>
      </p:sp>
    </p:spTree>
    <p:extLst>
      <p:ext uri="{BB962C8B-B14F-4D97-AF65-F5344CB8AC3E}">
        <p14:creationId xmlns:p14="http://schemas.microsoft.com/office/powerpoint/2010/main" val="1058824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sp>
        <p:nvSpPr>
          <p:cNvPr id="12" name="Tytuł 1"/>
          <p:cNvSpPr>
            <a:spLocks noGrp="1"/>
          </p:cNvSpPr>
          <p:nvPr>
            <p:ph type="title"/>
          </p:nvPr>
        </p:nvSpPr>
        <p:spPr>
          <a:xfrm>
            <a:off x="457200" y="548605"/>
            <a:ext cx="8229600" cy="792163"/>
          </a:xfrm>
        </p:spPr>
        <p:txBody>
          <a:bodyPr/>
          <a:lstStyle/>
          <a:p>
            <a:pPr algn="l" eaLnBrk="1" hangingPunct="1"/>
            <a:r>
              <a:rPr lang="pl-PL" sz="3200" b="1" dirty="0" smtClean="0"/>
              <a:t>Wybrane wyniki eksperymentalne</a:t>
            </a:r>
            <a:br>
              <a:rPr lang="pl-PL" sz="3200" b="1" dirty="0" smtClean="0"/>
            </a:br>
            <a:r>
              <a:rPr lang="pl-PL" sz="2400" b="1" dirty="0" smtClean="0"/>
              <a:t>Porównanie metod przyspieszania wyznaczania sąsiedztwa</a:t>
            </a:r>
          </a:p>
        </p:txBody>
      </p:sp>
      <p:graphicFrame>
        <p:nvGraphicFramePr>
          <p:cNvPr id="13" name="Wykres 12"/>
          <p:cNvGraphicFramePr/>
          <p:nvPr>
            <p:extLst>
              <p:ext uri="{D42A27DB-BD31-4B8C-83A1-F6EECF244321}">
                <p14:modId xmlns:p14="http://schemas.microsoft.com/office/powerpoint/2010/main" val="719738503"/>
              </p:ext>
            </p:extLst>
          </p:nvPr>
        </p:nvGraphicFramePr>
        <p:xfrm>
          <a:off x="3203848" y="1340768"/>
          <a:ext cx="5399405" cy="5173980"/>
        </p:xfrm>
        <a:graphic>
          <a:graphicData uri="http://schemas.openxmlformats.org/drawingml/2006/chart">
            <c:chart xmlns:c="http://schemas.openxmlformats.org/drawingml/2006/chart" xmlns:r="http://schemas.openxmlformats.org/officeDocument/2006/relationships" r:id="rId3"/>
          </a:graphicData>
        </a:graphic>
      </p:graphicFrame>
      <p:sp>
        <p:nvSpPr>
          <p:cNvPr id="14" name="pole tekstowe 13"/>
          <p:cNvSpPr txBox="1"/>
          <p:nvPr/>
        </p:nvSpPr>
        <p:spPr>
          <a:xfrm>
            <a:off x="539553" y="1772816"/>
            <a:ext cx="2448271" cy="3539430"/>
          </a:xfrm>
          <a:prstGeom prst="rect">
            <a:avLst/>
          </a:prstGeom>
          <a:noFill/>
        </p:spPr>
        <p:txBody>
          <a:bodyPr wrap="square" rtlCol="0">
            <a:spAutoFit/>
          </a:bodyPr>
          <a:lstStyle/>
          <a:p>
            <a:r>
              <a:rPr lang="pl-PL" sz="1600" dirty="0"/>
              <a:t>Porównanie wydajności algorytmów TI-k-</a:t>
            </a:r>
            <a:r>
              <a:rPr lang="pl-PL" sz="1600" dirty="0" err="1"/>
              <a:t>Neighborhood</a:t>
            </a:r>
            <a:r>
              <a:rPr lang="pl-PL" sz="1600" dirty="0"/>
              <a:t>-Index i </a:t>
            </a:r>
            <a:r>
              <a:rPr lang="pl-PL" sz="1600" dirty="0" err="1"/>
              <a:t>kNN</a:t>
            </a:r>
            <a:r>
              <a:rPr lang="pl-PL" sz="1600" dirty="0"/>
              <a:t>-Index-</a:t>
            </a:r>
            <a:r>
              <a:rPr lang="pl-PL" sz="1600" dirty="0" err="1"/>
              <a:t>Vp</a:t>
            </a:r>
            <a:r>
              <a:rPr lang="pl-PL" sz="1600" dirty="0"/>
              <a:t>-</a:t>
            </a:r>
            <a:r>
              <a:rPr lang="pl-PL" sz="1600" dirty="0" err="1"/>
              <a:t>Tree</a:t>
            </a:r>
            <a:r>
              <a:rPr lang="pl-PL" sz="1600" dirty="0"/>
              <a:t> przy zastosowaniu odległości euklidesowej jako miary podobieństwa. Wykresy zawierają czasy wykonania poszukiwań k=5 sąsiadów i k=5 sąsiedztwa w przykładowych zbiorach danych dla 10% losowo wybranych punktów zbioru danych</a:t>
            </a:r>
          </a:p>
        </p:txBody>
      </p:sp>
    </p:spTree>
    <p:extLst>
      <p:ext uri="{BB962C8B-B14F-4D97-AF65-F5344CB8AC3E}">
        <p14:creationId xmlns:p14="http://schemas.microsoft.com/office/powerpoint/2010/main" val="1357496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graphicFrame>
        <p:nvGraphicFramePr>
          <p:cNvPr id="9" name="Wykres 8"/>
          <p:cNvGraphicFramePr/>
          <p:nvPr>
            <p:extLst>
              <p:ext uri="{D42A27DB-BD31-4B8C-83A1-F6EECF244321}">
                <p14:modId xmlns:p14="http://schemas.microsoft.com/office/powerpoint/2010/main" val="1918355906"/>
              </p:ext>
            </p:extLst>
          </p:nvPr>
        </p:nvGraphicFramePr>
        <p:xfrm>
          <a:off x="3203848" y="1340768"/>
          <a:ext cx="5399405" cy="5175885"/>
        </p:xfrm>
        <a:graphic>
          <a:graphicData uri="http://schemas.openxmlformats.org/drawingml/2006/chart">
            <c:chart xmlns:c="http://schemas.openxmlformats.org/drawingml/2006/chart" xmlns:r="http://schemas.openxmlformats.org/officeDocument/2006/relationships" r:id="rId2"/>
          </a:graphicData>
        </a:graphic>
      </p:graphicFrame>
      <p:sp>
        <p:nvSpPr>
          <p:cNvPr id="10" name="pole tekstowe 9"/>
          <p:cNvSpPr txBox="1"/>
          <p:nvPr/>
        </p:nvSpPr>
        <p:spPr>
          <a:xfrm>
            <a:off x="539553" y="1772816"/>
            <a:ext cx="2448271" cy="3046988"/>
          </a:xfrm>
          <a:prstGeom prst="rect">
            <a:avLst/>
          </a:prstGeom>
          <a:noFill/>
        </p:spPr>
        <p:txBody>
          <a:bodyPr wrap="square" rtlCol="0">
            <a:spAutoFit/>
          </a:bodyPr>
          <a:lstStyle/>
          <a:p>
            <a:r>
              <a:rPr lang="pl-PL" sz="1600" dirty="0"/>
              <a:t>Porównanie wydajności odmian algorytmu k-</a:t>
            </a:r>
            <a:r>
              <a:rPr lang="pl-PL" sz="1600" dirty="0" err="1"/>
              <a:t>Neighborhood</a:t>
            </a:r>
            <a:r>
              <a:rPr lang="pl-PL" sz="1600" dirty="0"/>
              <a:t>- przy zastosowaniu miary kosinusowej jako miary podobieństwa. Wykresy zawierają czasy wykonania poszukiwań k=5 sąsiedztwa w przykładowych zbiorach danych dla 50% losowo wybranych punktów zbioru danych</a:t>
            </a:r>
          </a:p>
        </p:txBody>
      </p:sp>
      <p:sp>
        <p:nvSpPr>
          <p:cNvPr id="11" name="Tytuł 1"/>
          <p:cNvSpPr>
            <a:spLocks noGrp="1"/>
          </p:cNvSpPr>
          <p:nvPr>
            <p:ph type="title"/>
          </p:nvPr>
        </p:nvSpPr>
        <p:spPr>
          <a:xfrm>
            <a:off x="457200" y="548605"/>
            <a:ext cx="8229600" cy="792163"/>
          </a:xfrm>
        </p:spPr>
        <p:txBody>
          <a:bodyPr/>
          <a:lstStyle/>
          <a:p>
            <a:pPr algn="l" eaLnBrk="1" hangingPunct="1"/>
            <a:r>
              <a:rPr lang="pl-PL" sz="3200" b="1" dirty="0" smtClean="0"/>
              <a:t>Wybrane wyniki eksperymentalne</a:t>
            </a:r>
            <a:br>
              <a:rPr lang="pl-PL" sz="3200" b="1" dirty="0" smtClean="0"/>
            </a:br>
            <a:r>
              <a:rPr lang="pl-PL" sz="2400" b="1" dirty="0" smtClean="0"/>
              <a:t>Porównanie metod przyspieszania wyznaczania sąsiedztwa –miara kosinusowa</a:t>
            </a:r>
          </a:p>
        </p:txBody>
      </p:sp>
    </p:spTree>
    <p:extLst>
      <p:ext uri="{BB962C8B-B14F-4D97-AF65-F5344CB8AC3E}">
        <p14:creationId xmlns:p14="http://schemas.microsoft.com/office/powerpoint/2010/main" val="282926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307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3078"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Plan prezentacji</a:t>
            </a:r>
          </a:p>
        </p:txBody>
      </p:sp>
      <p:sp>
        <p:nvSpPr>
          <p:cNvPr id="3079" name="Tytuł 1"/>
          <p:cNvSpPr>
            <a:spLocks noGrp="1"/>
          </p:cNvSpPr>
          <p:nvPr>
            <p:ph type="title"/>
          </p:nvPr>
        </p:nvSpPr>
        <p:spPr>
          <a:xfrm>
            <a:off x="457200" y="533400"/>
            <a:ext cx="8229600" cy="663575"/>
          </a:xfrm>
        </p:spPr>
        <p:txBody>
          <a:bodyPr/>
          <a:lstStyle/>
          <a:p>
            <a:pPr algn="l" eaLnBrk="1" hangingPunct="1"/>
            <a:r>
              <a:rPr lang="pl-PL" sz="3200" smtClean="0"/>
              <a:t>Plan prezentacji</a:t>
            </a:r>
          </a:p>
        </p:txBody>
      </p:sp>
      <p:sp>
        <p:nvSpPr>
          <p:cNvPr id="3080" name="Symbol zastępczy zawartości 2"/>
          <p:cNvSpPr>
            <a:spLocks noGrp="1"/>
          </p:cNvSpPr>
          <p:nvPr>
            <p:ph idx="1"/>
          </p:nvPr>
        </p:nvSpPr>
        <p:spPr>
          <a:xfrm>
            <a:off x="539750" y="1484313"/>
            <a:ext cx="8177213" cy="2376487"/>
          </a:xfrm>
        </p:spPr>
        <p:txBody>
          <a:bodyPr/>
          <a:lstStyle/>
          <a:p>
            <a:pPr marL="514350" indent="-514350" eaLnBrk="1" hangingPunct="1">
              <a:buFont typeface="Calibri" pitchFamily="34" charset="0"/>
              <a:buAutoNum type="arabicPeriod"/>
            </a:pPr>
            <a:r>
              <a:rPr lang="pl-PL" sz="2800" dirty="0" smtClean="0"/>
              <a:t>Cele pracy</a:t>
            </a:r>
          </a:p>
          <a:p>
            <a:pPr marL="514350" indent="-514350" eaLnBrk="1" hangingPunct="1">
              <a:buFont typeface="Calibri" pitchFamily="34" charset="0"/>
              <a:buAutoNum type="arabicPeriod"/>
            </a:pPr>
            <a:r>
              <a:rPr lang="pl-PL" sz="2800" dirty="0" smtClean="0"/>
              <a:t>Zarys teorii</a:t>
            </a:r>
          </a:p>
          <a:p>
            <a:pPr marL="514350" indent="-514350" eaLnBrk="1" hangingPunct="1">
              <a:buFont typeface="Calibri" pitchFamily="34" charset="0"/>
              <a:buAutoNum type="arabicPeriod"/>
            </a:pPr>
            <a:r>
              <a:rPr lang="pl-PL" sz="2800" dirty="0" smtClean="0"/>
              <a:t>Stworzone oprogramowanie</a:t>
            </a:r>
          </a:p>
          <a:p>
            <a:pPr marL="514350" indent="-514350" eaLnBrk="1" hangingPunct="1">
              <a:buFont typeface="Calibri" pitchFamily="34" charset="0"/>
              <a:buAutoNum type="arabicPeriod"/>
            </a:pPr>
            <a:r>
              <a:rPr lang="pl-PL" sz="2800" dirty="0" smtClean="0"/>
              <a:t>Wybrane wyniki eksperymentalne</a:t>
            </a:r>
          </a:p>
          <a:p>
            <a:pPr marL="514350" indent="-514350" eaLnBrk="1" hangingPunct="1">
              <a:buFont typeface="Calibri" pitchFamily="34" charset="0"/>
              <a:buAutoNum type="arabicPeriod"/>
            </a:pPr>
            <a:r>
              <a:rPr lang="pl-PL" sz="2800" dirty="0" smtClean="0"/>
              <a:t>Podsumowanie</a:t>
            </a:r>
            <a:endParaRPr lang="pl-PL" sz="2400" dirty="0" smtClean="0"/>
          </a:p>
          <a:p>
            <a:pPr marL="514350" indent="-514350" eaLnBrk="1" hangingPunct="1">
              <a:buFont typeface="Calibri" pitchFamily="34" charset="0"/>
              <a:buAutoNum type="arabicPeriod"/>
            </a:pPr>
            <a:endParaRPr lang="pl-PL"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Wybrane wyniki eksperymentalne</a:t>
            </a:r>
            <a:endParaRPr lang="pl-PL" sz="1600" dirty="0">
              <a:solidFill>
                <a:schemeClr val="bg1"/>
              </a:solidFill>
            </a:endParaRPr>
          </a:p>
        </p:txBody>
      </p:sp>
      <p:sp>
        <p:nvSpPr>
          <p:cNvPr id="10" name="Tytuł 1"/>
          <p:cNvSpPr>
            <a:spLocks noGrp="1"/>
          </p:cNvSpPr>
          <p:nvPr>
            <p:ph type="title"/>
          </p:nvPr>
        </p:nvSpPr>
        <p:spPr>
          <a:xfrm>
            <a:off x="457200" y="548605"/>
            <a:ext cx="8229600" cy="792163"/>
          </a:xfrm>
        </p:spPr>
        <p:txBody>
          <a:bodyPr/>
          <a:lstStyle/>
          <a:p>
            <a:pPr algn="l" eaLnBrk="1" hangingPunct="1"/>
            <a:r>
              <a:rPr lang="pl-PL" sz="3200" b="1" dirty="0" smtClean="0"/>
              <a:t>Wybrane wyniki eksperymentalne</a:t>
            </a:r>
            <a:br>
              <a:rPr lang="pl-PL" sz="3200" b="1" dirty="0" smtClean="0"/>
            </a:br>
            <a:r>
              <a:rPr lang="pl-PL" sz="2400" b="1" dirty="0" smtClean="0"/>
              <a:t>Porównanie metod przyspieszania wyznaczania sąsiedztwa –miara kosinusowa</a:t>
            </a:r>
          </a:p>
        </p:txBody>
      </p:sp>
      <p:graphicFrame>
        <p:nvGraphicFramePr>
          <p:cNvPr id="11" name="Wykres 10"/>
          <p:cNvGraphicFramePr/>
          <p:nvPr>
            <p:extLst>
              <p:ext uri="{D42A27DB-BD31-4B8C-83A1-F6EECF244321}">
                <p14:modId xmlns:p14="http://schemas.microsoft.com/office/powerpoint/2010/main" val="3989464536"/>
              </p:ext>
            </p:extLst>
          </p:nvPr>
        </p:nvGraphicFramePr>
        <p:xfrm>
          <a:off x="3131840" y="1412776"/>
          <a:ext cx="5399405" cy="5068570"/>
        </p:xfrm>
        <a:graphic>
          <a:graphicData uri="http://schemas.openxmlformats.org/drawingml/2006/chart">
            <c:chart xmlns:c="http://schemas.openxmlformats.org/drawingml/2006/chart" xmlns:r="http://schemas.openxmlformats.org/officeDocument/2006/relationships" r:id="rId2"/>
          </a:graphicData>
        </a:graphic>
      </p:graphicFrame>
      <p:sp>
        <p:nvSpPr>
          <p:cNvPr id="12" name="pole tekstowe 11"/>
          <p:cNvSpPr txBox="1"/>
          <p:nvPr/>
        </p:nvSpPr>
        <p:spPr>
          <a:xfrm>
            <a:off x="539553" y="1772816"/>
            <a:ext cx="2448271" cy="3293209"/>
          </a:xfrm>
          <a:prstGeom prst="rect">
            <a:avLst/>
          </a:prstGeom>
          <a:noFill/>
        </p:spPr>
        <p:txBody>
          <a:bodyPr wrap="square" rtlCol="0">
            <a:spAutoFit/>
          </a:bodyPr>
          <a:lstStyle/>
          <a:p>
            <a:r>
              <a:rPr lang="pl-PL" sz="1600" dirty="0"/>
              <a:t>Porównanie wydajności algorytmów </a:t>
            </a:r>
            <a:r>
              <a:rPr lang="pl-PL" sz="1600" dirty="0" err="1"/>
              <a:t>kNN</a:t>
            </a:r>
            <a:r>
              <a:rPr lang="pl-PL" sz="1600" dirty="0"/>
              <a:t>-Index-</a:t>
            </a:r>
            <a:r>
              <a:rPr lang="pl-PL" sz="1600" dirty="0" err="1"/>
              <a:t>Vp</a:t>
            </a:r>
            <a:r>
              <a:rPr lang="pl-PL" sz="1600" dirty="0"/>
              <a:t>-</a:t>
            </a:r>
            <a:r>
              <a:rPr lang="pl-PL" sz="1600" dirty="0" err="1"/>
              <a:t>Tree</a:t>
            </a:r>
            <a:r>
              <a:rPr lang="pl-PL" sz="1600" dirty="0"/>
              <a:t> i TI-k-</a:t>
            </a:r>
            <a:r>
              <a:rPr lang="pl-PL" sz="1600" dirty="0" err="1"/>
              <a:t>Neighborhood</a:t>
            </a:r>
            <a:r>
              <a:rPr lang="pl-PL" sz="1600" dirty="0"/>
              <a:t>-Index przy zastosowaniu miary kosinusowej jako miary podobieństwa. Wykresy zawierają czasy wykonania poszukiwań k=5 i k=5 sąsiedztwa sąsiadów w przykładowych zbiorach danych dla 50% losowo wybranych punktów zbioru danych</a:t>
            </a:r>
          </a:p>
        </p:txBody>
      </p:sp>
    </p:spTree>
    <p:extLst>
      <p:ext uri="{BB962C8B-B14F-4D97-AF65-F5344CB8AC3E}">
        <p14:creationId xmlns:p14="http://schemas.microsoft.com/office/powerpoint/2010/main" val="216441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4" y="-39688"/>
            <a:ext cx="45328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Podsumowanie</a:t>
            </a:r>
            <a:endParaRPr lang="pl-PL" sz="1600" dirty="0">
              <a:solidFill>
                <a:schemeClr val="bg1"/>
              </a:solidFill>
            </a:endParaRPr>
          </a:p>
        </p:txBody>
      </p:sp>
      <p:sp>
        <p:nvSpPr>
          <p:cNvPr id="9" name="Tytuł 1"/>
          <p:cNvSpPr>
            <a:spLocks noGrp="1"/>
          </p:cNvSpPr>
          <p:nvPr>
            <p:ph type="title"/>
          </p:nvPr>
        </p:nvSpPr>
        <p:spPr>
          <a:xfrm>
            <a:off x="457200" y="548605"/>
            <a:ext cx="8229600" cy="792163"/>
          </a:xfrm>
        </p:spPr>
        <p:txBody>
          <a:bodyPr/>
          <a:lstStyle/>
          <a:p>
            <a:pPr algn="l" eaLnBrk="1" hangingPunct="1"/>
            <a:r>
              <a:rPr lang="pl-PL" sz="3200" b="1" dirty="0" smtClean="0"/>
              <a:t>Podsumowanie</a:t>
            </a:r>
            <a:endParaRPr lang="pl-PL" sz="2400" b="1" dirty="0" smtClean="0"/>
          </a:p>
        </p:txBody>
      </p:sp>
      <p:sp>
        <p:nvSpPr>
          <p:cNvPr id="10" name="Symbol zastępczy zawartości 2"/>
          <p:cNvSpPr>
            <a:spLocks noGrp="1"/>
          </p:cNvSpPr>
          <p:nvPr>
            <p:ph idx="1"/>
          </p:nvPr>
        </p:nvSpPr>
        <p:spPr>
          <a:xfrm>
            <a:off x="457200" y="1600200"/>
            <a:ext cx="8229600" cy="4525963"/>
          </a:xfrm>
        </p:spPr>
        <p:txBody>
          <a:bodyPr/>
          <a:lstStyle/>
          <a:p>
            <a:r>
              <a:rPr lang="pl-PL" sz="2000" dirty="0" smtClean="0"/>
              <a:t>Zaimplementowano wszystkie badane usprawnienia algorytmów grupowania danych i wyszukiwania k sąsiedztwa z uwzględnieniem wykorzystania:</a:t>
            </a:r>
          </a:p>
          <a:p>
            <a:pPr lvl="1"/>
            <a:r>
              <a:rPr lang="pl-PL" sz="1600" dirty="0"/>
              <a:t>n</a:t>
            </a:r>
            <a:r>
              <a:rPr lang="pl-PL" sz="1600" dirty="0" smtClean="0"/>
              <a:t>ierówności trójkąta,</a:t>
            </a:r>
          </a:p>
          <a:p>
            <a:pPr lvl="1"/>
            <a:r>
              <a:rPr lang="pl-PL" sz="1600" dirty="0" smtClean="0"/>
              <a:t>rzutowania,</a:t>
            </a:r>
          </a:p>
          <a:p>
            <a:pPr lvl="1"/>
            <a:r>
              <a:rPr lang="pl-PL" sz="1600" dirty="0" smtClean="0"/>
              <a:t>indeksu VP-</a:t>
            </a:r>
            <a:r>
              <a:rPr lang="pl-PL" sz="1600" dirty="0" err="1" smtClean="0"/>
              <a:t>Tree</a:t>
            </a:r>
            <a:r>
              <a:rPr lang="pl-PL" sz="1600" dirty="0" smtClean="0"/>
              <a:t>.</a:t>
            </a:r>
          </a:p>
          <a:p>
            <a:r>
              <a:rPr lang="pl-PL" sz="2000" dirty="0" smtClean="0">
                <a:solidFill>
                  <a:schemeClr val="accent1">
                    <a:lumMod val="75000"/>
                  </a:schemeClr>
                </a:solidFill>
              </a:rPr>
              <a:t>Zaproponowano i zaimplementowano:</a:t>
            </a:r>
          </a:p>
          <a:p>
            <a:pPr lvl="1"/>
            <a:r>
              <a:rPr lang="pl-PL" sz="1600" dirty="0" smtClean="0">
                <a:solidFill>
                  <a:schemeClr val="accent1">
                    <a:lumMod val="75000"/>
                  </a:schemeClr>
                </a:solidFill>
              </a:rPr>
              <a:t>adaptację algorytmu DBSCAN i wyznaczania k sąsiedztwa do wykorzystania rzutowania,</a:t>
            </a:r>
          </a:p>
          <a:p>
            <a:pPr lvl="1"/>
            <a:r>
              <a:rPr lang="pl-PL" sz="1600" dirty="0" smtClean="0">
                <a:solidFill>
                  <a:schemeClr val="accent1">
                    <a:lumMod val="75000"/>
                  </a:schemeClr>
                </a:solidFill>
              </a:rPr>
              <a:t>wykorzystanie VP-</a:t>
            </a:r>
            <a:r>
              <a:rPr lang="pl-PL" sz="1600" dirty="0" err="1" smtClean="0">
                <a:solidFill>
                  <a:schemeClr val="accent1">
                    <a:lumMod val="75000"/>
                  </a:schemeClr>
                </a:solidFill>
              </a:rPr>
              <a:t>Tree</a:t>
            </a:r>
            <a:r>
              <a:rPr lang="pl-PL" sz="1600" dirty="0" smtClean="0">
                <a:solidFill>
                  <a:schemeClr val="accent1">
                    <a:lumMod val="75000"/>
                  </a:schemeClr>
                </a:solidFill>
              </a:rPr>
              <a:t> do wyznaczania k sąsiedztwa,</a:t>
            </a:r>
          </a:p>
          <a:p>
            <a:pPr lvl="1"/>
            <a:r>
              <a:rPr lang="pl-PL" sz="1600" dirty="0" smtClean="0">
                <a:solidFill>
                  <a:schemeClr val="accent1">
                    <a:lumMod val="75000"/>
                  </a:schemeClr>
                </a:solidFill>
              </a:rPr>
              <a:t>metodę wyszukiwania w VP-</a:t>
            </a:r>
            <a:r>
              <a:rPr lang="pl-PL" sz="1600" dirty="0" err="1" smtClean="0">
                <a:solidFill>
                  <a:schemeClr val="accent1">
                    <a:lumMod val="75000"/>
                  </a:schemeClr>
                </a:solidFill>
              </a:rPr>
              <a:t>Tree</a:t>
            </a:r>
            <a:r>
              <a:rPr lang="pl-PL" sz="1600" dirty="0" smtClean="0">
                <a:solidFill>
                  <a:schemeClr val="accent1">
                    <a:lumMod val="75000"/>
                  </a:schemeClr>
                </a:solidFill>
              </a:rPr>
              <a:t> z wykorzystaniem ograniczeń</a:t>
            </a:r>
          </a:p>
          <a:p>
            <a:r>
              <a:rPr lang="pl-PL" sz="2000" dirty="0" smtClean="0"/>
              <a:t>Przeprowadzono serię eksperymentów, których rezultaty potwierdziły wzrost wydajności gęstościowego grupowania i wyznaczania k sąsiedztwa gdy stosowane są badane usprawnienia, w szczególności nierówność trójkąta.</a:t>
            </a:r>
          </a:p>
          <a:p>
            <a:pPr lvl="1"/>
            <a:endParaRPr lang="pl-PL" sz="1800" dirty="0"/>
          </a:p>
        </p:txBody>
      </p:sp>
    </p:spTree>
    <p:extLst>
      <p:ext uri="{BB962C8B-B14F-4D97-AF65-F5344CB8AC3E}">
        <p14:creationId xmlns:p14="http://schemas.microsoft.com/office/powerpoint/2010/main" val="3299313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5365"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10" name="Tytuł 1"/>
          <p:cNvSpPr>
            <a:spLocks noGrp="1"/>
          </p:cNvSpPr>
          <p:nvPr>
            <p:ph type="title"/>
          </p:nvPr>
        </p:nvSpPr>
        <p:spPr>
          <a:xfrm>
            <a:off x="457200" y="2492375"/>
            <a:ext cx="8229600" cy="665163"/>
          </a:xfrm>
        </p:spPr>
        <p:txBody>
          <a:bodyPr rtlCol="0">
            <a:normAutofit fontScale="90000"/>
          </a:bodyPr>
          <a:lstStyle/>
          <a:p>
            <a:pPr eaLnBrk="1" fontAlgn="auto" hangingPunct="1">
              <a:spcAft>
                <a:spcPts val="0"/>
              </a:spcAft>
              <a:defRPr/>
            </a:pPr>
            <a:r>
              <a:rPr lang="pl-PL" dirty="0" smtClean="0"/>
              <a:t>Dziękuję za uwagę.</a:t>
            </a:r>
            <a:endParaRPr lang="pl-PL"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dirty="0" smtClean="0">
                <a:solidFill>
                  <a:schemeClr val="bg1"/>
                </a:solidFill>
              </a:rPr>
              <a:t>Cele pracy</a:t>
            </a:r>
            <a:endParaRPr lang="pl-PL" sz="1600" dirty="0">
              <a:solidFill>
                <a:schemeClr val="bg1"/>
              </a:solidFill>
            </a:endParaRPr>
          </a:p>
        </p:txBody>
      </p:sp>
      <p:sp>
        <p:nvSpPr>
          <p:cNvPr id="13" name="Tytuł 1"/>
          <p:cNvSpPr>
            <a:spLocks noGrp="1"/>
          </p:cNvSpPr>
          <p:nvPr>
            <p:ph type="title"/>
          </p:nvPr>
        </p:nvSpPr>
        <p:spPr>
          <a:xfrm>
            <a:off x="457200" y="604838"/>
            <a:ext cx="8229600" cy="663575"/>
          </a:xfrm>
        </p:spPr>
        <p:txBody>
          <a:bodyPr/>
          <a:lstStyle/>
          <a:p>
            <a:pPr algn="l" eaLnBrk="1" hangingPunct="1"/>
            <a:r>
              <a:rPr lang="pl-PL" sz="3200" b="1" dirty="0" smtClean="0"/>
              <a:t>Cele pracy</a:t>
            </a:r>
            <a:endParaRPr lang="pl-PL" sz="3200" dirty="0" smtClean="0"/>
          </a:p>
        </p:txBody>
      </p:sp>
      <p:sp>
        <p:nvSpPr>
          <p:cNvPr id="9" name="Symbol zastępczy zawartości 2"/>
          <p:cNvSpPr>
            <a:spLocks noGrp="1"/>
          </p:cNvSpPr>
          <p:nvPr>
            <p:ph idx="1"/>
          </p:nvPr>
        </p:nvSpPr>
        <p:spPr>
          <a:xfrm>
            <a:off x="457200" y="1600200"/>
            <a:ext cx="8229600" cy="4525963"/>
          </a:xfrm>
        </p:spPr>
        <p:txBody>
          <a:bodyPr/>
          <a:lstStyle/>
          <a:p>
            <a:r>
              <a:rPr lang="pl-PL" sz="2000" dirty="0" smtClean="0"/>
              <a:t>Zbadanie możliwości wydajnego grupowania gęstościowego i wyznaczania k sąsiedztwa z zastosowaniem:</a:t>
            </a:r>
          </a:p>
          <a:p>
            <a:pPr lvl="1"/>
            <a:r>
              <a:rPr lang="pl-PL" sz="1800" dirty="0" smtClean="0"/>
              <a:t>nierówności trójkąta,</a:t>
            </a:r>
          </a:p>
          <a:p>
            <a:pPr lvl="1"/>
            <a:r>
              <a:rPr lang="pl-PL" sz="1800" dirty="0" smtClean="0"/>
              <a:t>rzutowania,</a:t>
            </a:r>
          </a:p>
          <a:p>
            <a:pPr lvl="1"/>
            <a:r>
              <a:rPr lang="pl-PL" sz="1800" dirty="0" smtClean="0"/>
              <a:t>Indeksu VP-</a:t>
            </a:r>
            <a:r>
              <a:rPr lang="pl-PL" sz="1800" dirty="0" err="1" smtClean="0"/>
              <a:t>Tree</a:t>
            </a:r>
            <a:r>
              <a:rPr lang="pl-PL" sz="1800" dirty="0" smtClean="0"/>
              <a:t>,</a:t>
            </a:r>
          </a:p>
          <a:p>
            <a:pPr marL="457200" lvl="1" indent="0">
              <a:buNone/>
            </a:pPr>
            <a:r>
              <a:rPr lang="pl-PL" sz="2000" dirty="0" smtClean="0"/>
              <a:t>dla miary odległości euklidesowej i miary podobieństwa kosinusowego.</a:t>
            </a:r>
            <a:br>
              <a:rPr lang="pl-PL" sz="2000" dirty="0" smtClean="0"/>
            </a:br>
            <a:endParaRPr lang="pl-PL" sz="2000" dirty="0" smtClean="0"/>
          </a:p>
          <a:p>
            <a:r>
              <a:rPr lang="pl-PL" sz="2000" dirty="0" smtClean="0"/>
              <a:t>Implementacja algorytmów uwzględniających optymalizacje.</a:t>
            </a:r>
            <a:br>
              <a:rPr lang="pl-PL" sz="2000" dirty="0" smtClean="0"/>
            </a:br>
            <a:endParaRPr lang="pl-PL" sz="2000" dirty="0" smtClean="0"/>
          </a:p>
          <a:p>
            <a:r>
              <a:rPr lang="pl-PL" sz="2000" dirty="0" smtClean="0"/>
              <a:t>Eksperymentalna weryfikacja algorytmów na zbiorach danych o różnej charakterystyce.</a:t>
            </a:r>
            <a:endParaRPr lang="pl-PL" sz="2000" dirty="0"/>
          </a:p>
        </p:txBody>
      </p:sp>
    </p:spTree>
    <p:extLst>
      <p:ext uri="{BB962C8B-B14F-4D97-AF65-F5344CB8AC3E}">
        <p14:creationId xmlns:p14="http://schemas.microsoft.com/office/powerpoint/2010/main" val="1029202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ostokąt 12"/>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4" name="Prostokąt 13"/>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5" name="Prostokąt 14"/>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4101"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4102" name="Tytuł 1"/>
          <p:cNvSpPr>
            <a:spLocks noGrp="1"/>
          </p:cNvSpPr>
          <p:nvPr>
            <p:ph type="title"/>
          </p:nvPr>
        </p:nvSpPr>
        <p:spPr>
          <a:xfrm>
            <a:off x="457200" y="604838"/>
            <a:ext cx="8229600" cy="663575"/>
          </a:xfrm>
        </p:spPr>
        <p:txBody>
          <a:bodyPr/>
          <a:lstStyle/>
          <a:p>
            <a:pPr algn="l" eaLnBrk="1" hangingPunct="1"/>
            <a:r>
              <a:rPr lang="pl-PL" sz="3200" b="1" dirty="0" smtClean="0"/>
              <a:t>DBSCAN</a:t>
            </a:r>
            <a:r>
              <a:rPr lang="pl-PL" sz="3200" dirty="0" smtClean="0"/>
              <a:t>: </a:t>
            </a:r>
            <a:r>
              <a:rPr lang="pl-PL" sz="3200" dirty="0" err="1" smtClean="0"/>
              <a:t>Density-Based</a:t>
            </a:r>
            <a:r>
              <a:rPr lang="pl-PL" sz="3200" dirty="0" smtClean="0"/>
              <a:t> Clustering Algorithm with </a:t>
            </a:r>
            <a:r>
              <a:rPr lang="pl-PL" sz="3200" dirty="0" err="1" smtClean="0"/>
              <a:t>Noise</a:t>
            </a:r>
            <a:endParaRPr lang="pl-PL" sz="3200" dirty="0" smtClean="0"/>
          </a:p>
        </p:txBody>
      </p:sp>
      <p:sp>
        <p:nvSpPr>
          <p:cNvPr id="4103" name="pole tekstowe 12"/>
          <p:cNvSpPr txBox="1">
            <a:spLocks noChangeArrowheads="1"/>
          </p:cNvSpPr>
          <p:nvPr/>
        </p:nvSpPr>
        <p:spPr bwMode="auto">
          <a:xfrm>
            <a:off x="111125" y="-39688"/>
            <a:ext cx="3092450"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graphicFrame>
        <p:nvGraphicFramePr>
          <p:cNvPr id="4104" name="Wykres 15"/>
          <p:cNvGraphicFramePr>
            <a:graphicFrameLocks/>
          </p:cNvGraphicFramePr>
          <p:nvPr/>
        </p:nvGraphicFramePr>
        <p:xfrm>
          <a:off x="1520825" y="4098925"/>
          <a:ext cx="6102350" cy="2133600"/>
        </p:xfrm>
        <a:graphic>
          <a:graphicData uri="http://schemas.openxmlformats.org/presentationml/2006/ole">
            <mc:AlternateContent xmlns:mc="http://schemas.openxmlformats.org/markup-compatibility/2006">
              <mc:Choice xmlns:v="urn:schemas-microsoft-com:vml" Requires="v">
                <p:oleObj spid="_x0000_s4156" r:id="rId5" imgW="6096528" imgH="2133785" progId="Excel.Chart.8">
                  <p:embed/>
                </p:oleObj>
              </mc:Choice>
              <mc:Fallback>
                <p:oleObj r:id="rId5" imgW="6096528" imgH="2133785" progId="Excel.Chart.8">
                  <p:embed/>
                  <p:pic>
                    <p:nvPicPr>
                      <p:cNvPr id="0" name="Wykres 1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0825" y="4098925"/>
                        <a:ext cx="61023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106" name="Grupa 64"/>
          <p:cNvGrpSpPr>
            <a:grpSpLocks/>
          </p:cNvGrpSpPr>
          <p:nvPr/>
        </p:nvGrpSpPr>
        <p:grpSpPr bwMode="auto">
          <a:xfrm>
            <a:off x="4314825" y="3335338"/>
            <a:ext cx="3468688" cy="2181225"/>
            <a:chOff x="2771775" y="3141663"/>
            <a:chExt cx="3095625" cy="1946275"/>
          </a:xfrm>
        </p:grpSpPr>
        <p:sp>
          <p:nvSpPr>
            <p:cNvPr id="66" name="Oval 17"/>
            <p:cNvSpPr>
              <a:spLocks noChangeArrowheads="1"/>
            </p:cNvSpPr>
            <p:nvPr/>
          </p:nvSpPr>
          <p:spPr bwMode="auto">
            <a:xfrm>
              <a:off x="3563745" y="3141663"/>
              <a:ext cx="1943797" cy="1946275"/>
            </a:xfrm>
            <a:prstGeom prst="ellipse">
              <a:avLst/>
            </a:prstGeom>
            <a:solidFill>
              <a:schemeClr val="bg1">
                <a:lumMod val="85000"/>
              </a:schemeClr>
            </a:solidFill>
            <a:ln w="9525" algn="ctr">
              <a:solidFill>
                <a:schemeClr val="tx1"/>
              </a:solidFill>
              <a:round/>
              <a:headEnd/>
              <a:tailEnd/>
            </a:ln>
          </p:spPr>
          <p:txBody>
            <a:bodyPr anchor="ctr"/>
            <a:lstStyle/>
            <a:p>
              <a:pPr>
                <a:defRPr/>
              </a:pPr>
              <a:endParaRPr lang="pl-PL"/>
            </a:p>
          </p:txBody>
        </p:sp>
        <p:sp>
          <p:nvSpPr>
            <p:cNvPr id="4108" name="TextBox 25"/>
            <p:cNvSpPr txBox="1">
              <a:spLocks noChangeArrowheads="1"/>
            </p:cNvSpPr>
            <p:nvPr/>
          </p:nvSpPr>
          <p:spPr bwMode="auto">
            <a:xfrm>
              <a:off x="4572000" y="4005263"/>
              <a:ext cx="33337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2400">
                  <a:latin typeface="Arial" charset="0"/>
                </a:rPr>
                <a:t>p</a:t>
              </a:r>
            </a:p>
          </p:txBody>
        </p:sp>
        <p:sp>
          <p:nvSpPr>
            <p:cNvPr id="4109" name="TextBox 14"/>
            <p:cNvSpPr txBox="1">
              <a:spLocks noChangeArrowheads="1"/>
            </p:cNvSpPr>
            <p:nvPr/>
          </p:nvSpPr>
          <p:spPr bwMode="auto">
            <a:xfrm rot="-2040000">
              <a:off x="4565650" y="3471863"/>
              <a:ext cx="531813"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a:latin typeface="Arial" charset="0"/>
                </a:rPr>
                <a:t>Eps</a:t>
              </a:r>
            </a:p>
          </p:txBody>
        </p:sp>
        <p:sp>
          <p:nvSpPr>
            <p:cNvPr id="4110" name="TextBox 25"/>
            <p:cNvSpPr txBox="1">
              <a:spLocks noChangeArrowheads="1"/>
            </p:cNvSpPr>
            <p:nvPr/>
          </p:nvSpPr>
          <p:spPr bwMode="auto">
            <a:xfrm>
              <a:off x="5435600" y="3357563"/>
              <a:ext cx="4318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2400">
                  <a:latin typeface="Arial" charset="0"/>
                </a:rPr>
                <a:t>q</a:t>
              </a:r>
            </a:p>
          </p:txBody>
        </p:sp>
        <p:sp>
          <p:nvSpPr>
            <p:cNvPr id="4111" name="Oval 17"/>
            <p:cNvSpPr>
              <a:spLocks noChangeArrowheads="1"/>
            </p:cNvSpPr>
            <p:nvPr/>
          </p:nvSpPr>
          <p:spPr bwMode="auto">
            <a:xfrm>
              <a:off x="4427538" y="4005263"/>
              <a:ext cx="180975" cy="180975"/>
            </a:xfrm>
            <a:prstGeom prst="ellipse">
              <a:avLst/>
            </a:prstGeom>
            <a:solidFill>
              <a:schemeClr val="tx1"/>
            </a:solidFill>
            <a:ln w="9525" algn="ctr">
              <a:solidFill>
                <a:schemeClr val="tx1"/>
              </a:solidFill>
              <a:round/>
              <a:headEnd/>
              <a:tailEnd/>
            </a:ln>
          </p:spPr>
          <p:txBody>
            <a:bodyPr anchor="ctr"/>
            <a:lstStyle/>
            <a:p>
              <a:endParaRPr lang="pl-PL"/>
            </a:p>
          </p:txBody>
        </p:sp>
        <p:sp>
          <p:nvSpPr>
            <p:cNvPr id="4112" name="Oval 17"/>
            <p:cNvSpPr>
              <a:spLocks noChangeArrowheads="1"/>
            </p:cNvSpPr>
            <p:nvPr/>
          </p:nvSpPr>
          <p:spPr bwMode="auto">
            <a:xfrm>
              <a:off x="4067175" y="4365625"/>
              <a:ext cx="180975" cy="180975"/>
            </a:xfrm>
            <a:prstGeom prst="ellipse">
              <a:avLst/>
            </a:prstGeom>
            <a:solidFill>
              <a:schemeClr val="tx1"/>
            </a:solidFill>
            <a:ln w="9525" algn="ctr">
              <a:solidFill>
                <a:schemeClr val="tx1"/>
              </a:solidFill>
              <a:round/>
              <a:headEnd/>
              <a:tailEnd/>
            </a:ln>
          </p:spPr>
          <p:txBody>
            <a:bodyPr anchor="ctr"/>
            <a:lstStyle/>
            <a:p>
              <a:endParaRPr lang="pl-PL"/>
            </a:p>
          </p:txBody>
        </p:sp>
        <p:sp>
          <p:nvSpPr>
            <p:cNvPr id="4113" name="Oval 17"/>
            <p:cNvSpPr>
              <a:spLocks noChangeArrowheads="1"/>
            </p:cNvSpPr>
            <p:nvPr/>
          </p:nvSpPr>
          <p:spPr bwMode="auto">
            <a:xfrm>
              <a:off x="3851275" y="3646488"/>
              <a:ext cx="180975" cy="179387"/>
            </a:xfrm>
            <a:prstGeom prst="ellipse">
              <a:avLst/>
            </a:prstGeom>
            <a:solidFill>
              <a:schemeClr val="tx1"/>
            </a:solidFill>
            <a:ln w="9525" algn="ctr">
              <a:solidFill>
                <a:schemeClr val="tx1"/>
              </a:solidFill>
              <a:round/>
              <a:headEnd/>
              <a:tailEnd/>
            </a:ln>
          </p:spPr>
          <p:txBody>
            <a:bodyPr anchor="ctr"/>
            <a:lstStyle/>
            <a:p>
              <a:endParaRPr lang="pl-PL"/>
            </a:p>
          </p:txBody>
        </p:sp>
        <p:sp>
          <p:nvSpPr>
            <p:cNvPr id="4114" name="Oval 17"/>
            <p:cNvSpPr>
              <a:spLocks noChangeArrowheads="1"/>
            </p:cNvSpPr>
            <p:nvPr/>
          </p:nvSpPr>
          <p:spPr bwMode="auto">
            <a:xfrm>
              <a:off x="5219700" y="3429000"/>
              <a:ext cx="180975" cy="180975"/>
            </a:xfrm>
            <a:prstGeom prst="ellipse">
              <a:avLst/>
            </a:prstGeom>
            <a:solidFill>
              <a:schemeClr val="tx1"/>
            </a:solidFill>
            <a:ln w="9525" algn="ctr">
              <a:solidFill>
                <a:schemeClr val="tx1"/>
              </a:solidFill>
              <a:round/>
              <a:headEnd/>
              <a:tailEnd/>
            </a:ln>
          </p:spPr>
          <p:txBody>
            <a:bodyPr anchor="ctr"/>
            <a:lstStyle/>
            <a:p>
              <a:endParaRPr lang="pl-PL"/>
            </a:p>
          </p:txBody>
        </p:sp>
        <p:sp>
          <p:nvSpPr>
            <p:cNvPr id="4115" name="Oval 17"/>
            <p:cNvSpPr>
              <a:spLocks noChangeArrowheads="1"/>
            </p:cNvSpPr>
            <p:nvPr/>
          </p:nvSpPr>
          <p:spPr bwMode="auto">
            <a:xfrm>
              <a:off x="5435600" y="4870450"/>
              <a:ext cx="180975" cy="179388"/>
            </a:xfrm>
            <a:prstGeom prst="ellipse">
              <a:avLst/>
            </a:prstGeom>
            <a:solidFill>
              <a:schemeClr val="tx1"/>
            </a:solidFill>
            <a:ln w="9525" algn="ctr">
              <a:solidFill>
                <a:schemeClr val="tx1"/>
              </a:solidFill>
              <a:round/>
              <a:headEnd/>
              <a:tailEnd/>
            </a:ln>
          </p:spPr>
          <p:txBody>
            <a:bodyPr anchor="ctr"/>
            <a:lstStyle/>
            <a:p>
              <a:endParaRPr lang="pl-PL"/>
            </a:p>
          </p:txBody>
        </p:sp>
        <p:sp>
          <p:nvSpPr>
            <p:cNvPr id="4116" name="Oval 17"/>
            <p:cNvSpPr>
              <a:spLocks noChangeArrowheads="1"/>
            </p:cNvSpPr>
            <p:nvPr/>
          </p:nvSpPr>
          <p:spPr bwMode="auto">
            <a:xfrm>
              <a:off x="3203575" y="4294188"/>
              <a:ext cx="179388" cy="179387"/>
            </a:xfrm>
            <a:prstGeom prst="ellipse">
              <a:avLst/>
            </a:prstGeom>
            <a:solidFill>
              <a:schemeClr val="tx1"/>
            </a:solidFill>
            <a:ln w="9525" algn="ctr">
              <a:solidFill>
                <a:schemeClr val="tx1"/>
              </a:solidFill>
              <a:round/>
              <a:headEnd/>
              <a:tailEnd/>
            </a:ln>
          </p:spPr>
          <p:txBody>
            <a:bodyPr anchor="ctr"/>
            <a:lstStyle/>
            <a:p>
              <a:endParaRPr lang="pl-PL"/>
            </a:p>
          </p:txBody>
        </p:sp>
        <p:sp>
          <p:nvSpPr>
            <p:cNvPr id="4117" name="Oval 17"/>
            <p:cNvSpPr>
              <a:spLocks noChangeArrowheads="1"/>
            </p:cNvSpPr>
            <p:nvPr/>
          </p:nvSpPr>
          <p:spPr bwMode="auto">
            <a:xfrm>
              <a:off x="2771775" y="3213100"/>
              <a:ext cx="179388" cy="180975"/>
            </a:xfrm>
            <a:prstGeom prst="ellipse">
              <a:avLst/>
            </a:prstGeom>
            <a:solidFill>
              <a:schemeClr val="tx1"/>
            </a:solidFill>
            <a:ln w="9525" algn="ctr">
              <a:solidFill>
                <a:schemeClr val="tx1"/>
              </a:solidFill>
              <a:round/>
              <a:headEnd/>
              <a:tailEnd/>
            </a:ln>
          </p:spPr>
          <p:txBody>
            <a:bodyPr anchor="ctr"/>
            <a:lstStyle/>
            <a:p>
              <a:endParaRPr lang="pl-PL"/>
            </a:p>
          </p:txBody>
        </p:sp>
        <p:cxnSp>
          <p:nvCxnSpPr>
            <p:cNvPr id="77" name="Łącznik prostoliniowy 76"/>
            <p:cNvCxnSpPr>
              <a:stCxn id="4111" idx="7"/>
              <a:endCxn id="4114" idx="3"/>
            </p:cNvCxnSpPr>
            <p:nvPr/>
          </p:nvCxnSpPr>
          <p:spPr>
            <a:xfrm flipV="1">
              <a:off x="4582397" y="3583612"/>
              <a:ext cx="664462" cy="447615"/>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mc:Choice xmlns:a14="http://schemas.microsoft.com/office/drawing/2010/main" Requires="a14">
          <p:sp>
            <p:nvSpPr>
              <p:cNvPr id="24" name="Symbol zastępczy zawartości 2"/>
              <p:cNvSpPr>
                <a:spLocks noGrp="1"/>
              </p:cNvSpPr>
              <p:nvPr>
                <p:ph idx="1"/>
              </p:nvPr>
            </p:nvSpPr>
            <p:spPr>
              <a:xfrm>
                <a:off x="457200" y="1600200"/>
                <a:ext cx="8229600" cy="4525963"/>
              </a:xfrm>
            </p:spPr>
            <p:txBody>
              <a:bodyPr/>
              <a:lstStyle/>
              <a:p>
                <a:pPr/>
                <a:r>
                  <a:rPr lang="pl-PL" sz="2800" dirty="0" smtClean="0"/>
                  <a:t>otoczenie </a:t>
                </a:r>
                <a:r>
                  <a:rPr lang="pl-PL" sz="2800" dirty="0" err="1" smtClean="0"/>
                  <a:t>epsilonowe</a:t>
                </a:r>
                <a:r>
                  <a:rPr lang="pl-PL" sz="2800" dirty="0" smtClean="0"/>
                  <a:t>:</a:t>
                </a:r>
                <a:br>
                  <a:rPr lang="pl-PL" sz="2800" dirty="0" smtClean="0"/>
                </a:br>
                <a14:m>
                  <m:oMath xmlns:m="http://schemas.openxmlformats.org/officeDocument/2006/math">
                    <m:sSub>
                      <m:sSubPr>
                        <m:ctrlPr>
                          <a:rPr lang="pl-PL" sz="2800" i="1" smtClean="0">
                            <a:latin typeface="Cambria Math"/>
                          </a:rPr>
                        </m:ctrlPr>
                      </m:sSubPr>
                      <m:e>
                        <m:r>
                          <a:rPr lang="pl-PL" sz="2800" b="0" i="1" smtClean="0">
                            <a:latin typeface="Cambria Math"/>
                          </a:rPr>
                          <m:t>𝑁</m:t>
                        </m:r>
                      </m:e>
                      <m:sub>
                        <m:r>
                          <a:rPr lang="pl-PL" sz="2800" b="0" i="1" smtClean="0">
                            <a:latin typeface="Cambria Math"/>
                          </a:rPr>
                          <m:t>𝐸𝑝𝑠</m:t>
                        </m:r>
                      </m:sub>
                    </m:sSub>
                    <m:d>
                      <m:dPr>
                        <m:ctrlPr>
                          <a:rPr lang="pl-PL" sz="2800" b="0" i="1" smtClean="0">
                            <a:latin typeface="Cambria Math"/>
                          </a:rPr>
                        </m:ctrlPr>
                      </m:dPr>
                      <m:e>
                        <m:r>
                          <a:rPr lang="pl-PL" sz="2800" b="0" i="1" smtClean="0">
                            <a:latin typeface="Cambria Math"/>
                          </a:rPr>
                          <m:t>𝑝</m:t>
                        </m:r>
                      </m:e>
                    </m:d>
                    <m:r>
                      <a:rPr lang="pl-PL" sz="2800" b="0" i="1" smtClean="0">
                        <a:latin typeface="Cambria Math"/>
                      </a:rPr>
                      <m:t>={</m:t>
                    </m:r>
                    <m:r>
                      <a:rPr lang="pl-PL" sz="2800" b="0" i="1" smtClean="0">
                        <a:latin typeface="Cambria Math"/>
                      </a:rPr>
                      <m:t>𝑞</m:t>
                    </m:r>
                    <m:r>
                      <a:rPr lang="pl-PL" sz="2800" b="0" i="1" smtClean="0">
                        <a:latin typeface="Cambria Math"/>
                        <a:ea typeface="Cambria Math"/>
                      </a:rPr>
                      <m:t>∈</m:t>
                    </m:r>
                    <m:r>
                      <a:rPr lang="pl-PL" sz="2800" b="0" i="1" smtClean="0">
                        <a:latin typeface="Cambria Math"/>
                        <a:ea typeface="Cambria Math"/>
                      </a:rPr>
                      <m:t>𝐷</m:t>
                    </m:r>
                    <m:r>
                      <a:rPr lang="pl-PL" sz="2800" b="0" i="1" smtClean="0">
                        <a:latin typeface="Cambria Math"/>
                        <a:ea typeface="Cambria Math"/>
                      </a:rPr>
                      <m:t>|</m:t>
                    </m:r>
                    <m:r>
                      <a:rPr lang="pl-PL" sz="2800" b="0" i="1" smtClean="0">
                        <a:latin typeface="Cambria Math"/>
                        <a:ea typeface="Cambria Math"/>
                      </a:rPr>
                      <m:t>𝑑𝑖𝑠𝑡𝑎𝑛𝑐𝑒</m:t>
                    </m:r>
                    <m:r>
                      <a:rPr lang="pl-PL" sz="2800" b="0" i="1" smtClean="0">
                        <a:latin typeface="Cambria Math"/>
                        <a:ea typeface="Cambria Math"/>
                      </a:rPr>
                      <m:t>(</m:t>
                    </m:r>
                    <m:r>
                      <a:rPr lang="pl-PL" sz="2800" b="0" i="1" smtClean="0">
                        <a:latin typeface="Cambria Math"/>
                        <a:ea typeface="Cambria Math"/>
                      </a:rPr>
                      <m:t>𝑝</m:t>
                    </m:r>
                    <m:r>
                      <a:rPr lang="pl-PL" sz="2800" b="0" i="1" smtClean="0">
                        <a:latin typeface="Cambria Math"/>
                        <a:ea typeface="Cambria Math"/>
                      </a:rPr>
                      <m:t>,</m:t>
                    </m:r>
                    <m:r>
                      <a:rPr lang="pl-PL" sz="2800" b="0" i="1" smtClean="0">
                        <a:latin typeface="Cambria Math"/>
                        <a:ea typeface="Cambria Math"/>
                      </a:rPr>
                      <m:t>𝑞</m:t>
                    </m:r>
                    <m:r>
                      <a:rPr lang="pl-PL" sz="2800" b="0" i="1" smtClean="0">
                        <a:latin typeface="Cambria Math"/>
                        <a:ea typeface="Cambria Math"/>
                      </a:rPr>
                      <m:t>)≤</m:t>
                    </m:r>
                    <m:r>
                      <a:rPr lang="pl-PL" sz="2800" b="0" i="1" smtClean="0">
                        <a:latin typeface="Cambria Math"/>
                        <a:ea typeface="Cambria Math"/>
                      </a:rPr>
                      <m:t>𝐸𝑝𝑠</m:t>
                    </m:r>
                    <m:r>
                      <a:rPr lang="pl-PL" sz="2800" b="0" i="1" smtClean="0">
                        <a:latin typeface="Cambria Math"/>
                      </a:rPr>
                      <m:t>}</m:t>
                    </m:r>
                  </m:oMath>
                </a14:m>
                <a:endParaRPr lang="pl-PL" sz="2800" dirty="0" smtClean="0"/>
              </a:p>
              <a:p>
                <a:pPr/>
                <a:r>
                  <a:rPr lang="pl-PL" sz="2800" dirty="0" smtClean="0"/>
                  <a:t>punkt rdzeniowy:</a:t>
                </a:r>
                <a:br>
                  <a:rPr lang="pl-PL" sz="2800" dirty="0" smtClean="0"/>
                </a:br>
                <a14:m>
                  <m:oMath xmlns:m="http://schemas.openxmlformats.org/officeDocument/2006/math">
                    <m:d>
                      <m:dPr>
                        <m:begChr m:val="|"/>
                        <m:endChr m:val="|"/>
                        <m:ctrlPr>
                          <a:rPr lang="pl-PL" sz="2800" i="1" smtClean="0">
                            <a:latin typeface="Cambria Math"/>
                          </a:rPr>
                        </m:ctrlPr>
                      </m:dPr>
                      <m:e>
                        <m:sSub>
                          <m:sSubPr>
                            <m:ctrlPr>
                              <a:rPr lang="pl-PL" sz="2800" i="1" smtClean="0">
                                <a:latin typeface="Cambria Math"/>
                              </a:rPr>
                            </m:ctrlPr>
                          </m:sSubPr>
                          <m:e>
                            <m:r>
                              <a:rPr lang="pl-PL" sz="2800" b="0" i="1" smtClean="0">
                                <a:latin typeface="Cambria Math"/>
                              </a:rPr>
                              <m:t>𝑁</m:t>
                            </m:r>
                          </m:e>
                          <m:sub>
                            <m:r>
                              <a:rPr lang="pl-PL" sz="2800" b="0" i="1" smtClean="0">
                                <a:latin typeface="Cambria Math"/>
                              </a:rPr>
                              <m:t>𝐸𝑝𝑠</m:t>
                            </m:r>
                          </m:sub>
                        </m:sSub>
                        <m:r>
                          <a:rPr lang="pl-PL" sz="2800" b="0" i="1" smtClean="0">
                            <a:latin typeface="Cambria Math"/>
                          </a:rPr>
                          <m:t>(</m:t>
                        </m:r>
                        <m:r>
                          <a:rPr lang="pl-PL" sz="2800" b="0" i="1" smtClean="0">
                            <a:latin typeface="Cambria Math"/>
                          </a:rPr>
                          <m:t>𝑝</m:t>
                        </m:r>
                        <m:r>
                          <a:rPr lang="pl-PL" sz="2800" b="0" i="1" smtClean="0">
                            <a:latin typeface="Cambria Math"/>
                          </a:rPr>
                          <m:t>)</m:t>
                        </m:r>
                      </m:e>
                    </m:d>
                    <m:r>
                      <a:rPr lang="pl-PL" sz="2800" i="1" smtClean="0">
                        <a:latin typeface="Cambria Math"/>
                        <a:ea typeface="Cambria Math"/>
                      </a:rPr>
                      <m:t>≥</m:t>
                    </m:r>
                    <m:r>
                      <a:rPr lang="pl-PL" sz="2800" b="0" i="1" smtClean="0">
                        <a:latin typeface="Cambria Math"/>
                        <a:ea typeface="Cambria Math"/>
                      </a:rPr>
                      <m:t>𝑀𝑖𝑛𝑃𝑡𝑠</m:t>
                    </m:r>
                  </m:oMath>
                </a14:m>
                <a:endParaRPr lang="pl-PL" sz="2800" dirty="0"/>
              </a:p>
            </p:txBody>
          </p:sp>
        </mc:Choice>
        <mc:Fallback>
          <p:sp>
            <p:nvSpPr>
              <p:cNvPr id="24" name="Symbol zastępczy zawartości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7"/>
                <a:stretch>
                  <a:fillRect l="-1259" t="-1213"/>
                </a:stretch>
              </a:blipFill>
            </p:spPr>
            <p:txBody>
              <a:bodyPr/>
              <a:lstStyle/>
              <a:p>
                <a:r>
                  <a:rPr lang="pl-PL">
                    <a:noFill/>
                  </a:rPr>
                  <a:t> </a:t>
                </a:r>
              </a:p>
            </p:txBody>
          </p:sp>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rostokąt 24"/>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6" name="Prostokąt 25"/>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7" name="Prostokąt 26"/>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125"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5126" name="Tytuł 1"/>
          <p:cNvSpPr>
            <a:spLocks noGrp="1"/>
          </p:cNvSpPr>
          <p:nvPr>
            <p:ph type="title"/>
          </p:nvPr>
        </p:nvSpPr>
        <p:spPr>
          <a:xfrm>
            <a:off x="457200" y="476250"/>
            <a:ext cx="8229600" cy="663575"/>
          </a:xfrm>
        </p:spPr>
        <p:txBody>
          <a:bodyPr/>
          <a:lstStyle/>
          <a:p>
            <a:pPr algn="l" eaLnBrk="1" hangingPunct="1"/>
            <a:r>
              <a:rPr lang="pl-PL" sz="3200" b="1" smtClean="0"/>
              <a:t>DBSCAN</a:t>
            </a:r>
            <a:r>
              <a:rPr lang="pl-PL" sz="3200" smtClean="0"/>
              <a:t> w akcji</a:t>
            </a:r>
          </a:p>
        </p:txBody>
      </p:sp>
      <p:sp>
        <p:nvSpPr>
          <p:cNvPr id="5127" name="pole tekstowe 12"/>
          <p:cNvSpPr txBox="1">
            <a:spLocks noChangeArrowheads="1"/>
          </p:cNvSpPr>
          <p:nvPr/>
        </p:nvSpPr>
        <p:spPr bwMode="auto">
          <a:xfrm>
            <a:off x="111125" y="-39688"/>
            <a:ext cx="3092450"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56" name="TextBox 15"/>
          <p:cNvSpPr txBox="1"/>
          <p:nvPr/>
        </p:nvSpPr>
        <p:spPr>
          <a:xfrm>
            <a:off x="2878138" y="3948113"/>
            <a:ext cx="325437" cy="554037"/>
          </a:xfrm>
          <a:prstGeom prst="rect">
            <a:avLst/>
          </a:prstGeom>
          <a:noFill/>
        </p:spPr>
        <p:txBody>
          <a:bodyPr>
            <a:spAutoFit/>
          </a:bodyPr>
          <a:lstStyle/>
          <a:p>
            <a:pPr>
              <a:defRPr/>
            </a:pPr>
            <a:r>
              <a:rPr lang="pl-PL" sz="3000" dirty="0">
                <a:solidFill>
                  <a:schemeClr val="bg1">
                    <a:lumMod val="75000"/>
                  </a:schemeClr>
                </a:solidFill>
              </a:rPr>
              <a:t>.</a:t>
            </a:r>
          </a:p>
        </p:txBody>
      </p:sp>
      <p:grpSp>
        <p:nvGrpSpPr>
          <p:cNvPr id="5129" name="Grupa 59"/>
          <p:cNvGrpSpPr>
            <a:grpSpLocks/>
          </p:cNvGrpSpPr>
          <p:nvPr/>
        </p:nvGrpSpPr>
        <p:grpSpPr bwMode="auto">
          <a:xfrm>
            <a:off x="539750" y="1906588"/>
            <a:ext cx="3467100" cy="3467100"/>
            <a:chOff x="1331913" y="2492375"/>
            <a:chExt cx="2862262" cy="2862263"/>
          </a:xfrm>
        </p:grpSpPr>
        <p:pic>
          <p:nvPicPr>
            <p:cNvPr id="5138" name="Picture 4" descr="dbscan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492375"/>
              <a:ext cx="2862262"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Box 20"/>
            <p:cNvSpPr txBox="1"/>
            <p:nvPr/>
          </p:nvSpPr>
          <p:spPr>
            <a:xfrm>
              <a:off x="3633256" y="3932680"/>
              <a:ext cx="326330" cy="553056"/>
            </a:xfrm>
            <a:prstGeom prst="rect">
              <a:avLst/>
            </a:prstGeom>
            <a:noFill/>
          </p:spPr>
          <p:txBody>
            <a:bodyPr>
              <a:spAutoFit/>
            </a:bodyPr>
            <a:lstStyle/>
            <a:p>
              <a:pPr>
                <a:defRPr/>
              </a:pPr>
              <a:r>
                <a:rPr lang="pl-PL" sz="3000" dirty="0">
                  <a:solidFill>
                    <a:schemeClr val="bg1">
                      <a:lumMod val="75000"/>
                    </a:schemeClr>
                  </a:solidFill>
                </a:rPr>
                <a:t>.</a:t>
              </a:r>
            </a:p>
          </p:txBody>
        </p:sp>
      </p:grpSp>
      <p:grpSp>
        <p:nvGrpSpPr>
          <p:cNvPr id="5130" name="Grupa 62"/>
          <p:cNvGrpSpPr>
            <a:grpSpLocks/>
          </p:cNvGrpSpPr>
          <p:nvPr/>
        </p:nvGrpSpPr>
        <p:grpSpPr bwMode="auto">
          <a:xfrm>
            <a:off x="4140200" y="1906588"/>
            <a:ext cx="3467100" cy="3467100"/>
            <a:chOff x="2843213" y="3357563"/>
            <a:chExt cx="2862262" cy="2862262"/>
          </a:xfrm>
        </p:grpSpPr>
        <p:pic>
          <p:nvPicPr>
            <p:cNvPr id="5136" name="Picture 3" descr="dbscan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3357563"/>
              <a:ext cx="2862262"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Box 15"/>
            <p:cNvSpPr txBox="1"/>
            <p:nvPr/>
          </p:nvSpPr>
          <p:spPr>
            <a:xfrm>
              <a:off x="5075096" y="4792625"/>
              <a:ext cx="325019" cy="554367"/>
            </a:xfrm>
            <a:prstGeom prst="rect">
              <a:avLst/>
            </a:prstGeom>
            <a:noFill/>
          </p:spPr>
          <p:txBody>
            <a:bodyPr>
              <a:spAutoFit/>
            </a:bodyPr>
            <a:lstStyle/>
            <a:p>
              <a:pPr>
                <a:defRPr/>
              </a:pPr>
              <a:r>
                <a:rPr lang="pl-PL" sz="3000" dirty="0">
                  <a:solidFill>
                    <a:schemeClr val="bg1">
                      <a:lumMod val="75000"/>
                    </a:schemeClr>
                  </a:solidFill>
                </a:rPr>
                <a:t>.</a:t>
              </a:r>
            </a:p>
          </p:txBody>
        </p:sp>
      </p:grpSp>
      <p:sp>
        <p:nvSpPr>
          <p:cNvPr id="64" name="TextBox 20"/>
          <p:cNvSpPr txBox="1"/>
          <p:nvPr/>
        </p:nvSpPr>
        <p:spPr>
          <a:xfrm>
            <a:off x="3479800" y="3803650"/>
            <a:ext cx="393700" cy="669925"/>
          </a:xfrm>
          <a:prstGeom prst="rect">
            <a:avLst/>
          </a:prstGeom>
          <a:noFill/>
        </p:spPr>
        <p:txBody>
          <a:bodyPr>
            <a:spAutoFit/>
          </a:bodyPr>
          <a:lstStyle/>
          <a:p>
            <a:pPr>
              <a:defRPr/>
            </a:pPr>
            <a:r>
              <a:rPr lang="pl-PL" sz="3000" dirty="0">
                <a:solidFill>
                  <a:schemeClr val="bg1">
                    <a:lumMod val="75000"/>
                  </a:schemeClr>
                </a:solidFill>
              </a:rPr>
              <a:t>.</a:t>
            </a:r>
          </a:p>
        </p:txBody>
      </p:sp>
      <p:sp>
        <p:nvSpPr>
          <p:cNvPr id="65" name="TextBox 15"/>
          <p:cNvSpPr txBox="1"/>
          <p:nvPr/>
        </p:nvSpPr>
        <p:spPr>
          <a:xfrm>
            <a:off x="6996113" y="3789363"/>
            <a:ext cx="393700" cy="669925"/>
          </a:xfrm>
          <a:prstGeom prst="rect">
            <a:avLst/>
          </a:prstGeom>
          <a:noFill/>
        </p:spPr>
        <p:txBody>
          <a:bodyPr>
            <a:spAutoFit/>
          </a:bodyPr>
          <a:lstStyle/>
          <a:p>
            <a:pPr>
              <a:defRPr/>
            </a:pPr>
            <a:r>
              <a:rPr lang="pl-PL" sz="3000" dirty="0">
                <a:solidFill>
                  <a:schemeClr val="bg1">
                    <a:lumMod val="75000"/>
                  </a:schemeClr>
                </a:solidFill>
              </a:rPr>
              <a:t>.</a:t>
            </a:r>
          </a:p>
        </p:txBody>
      </p:sp>
      <p:cxnSp>
        <p:nvCxnSpPr>
          <p:cNvPr id="3" name="Łącznik prostoliniowy 2"/>
          <p:cNvCxnSpPr/>
          <p:nvPr/>
        </p:nvCxnSpPr>
        <p:spPr>
          <a:xfrm flipV="1">
            <a:off x="6996113" y="3813175"/>
            <a:ext cx="815975" cy="173038"/>
          </a:xfrm>
          <a:prstGeom prst="line">
            <a:avLst/>
          </a:prstGeom>
        </p:spPr>
        <p:style>
          <a:lnRef idx="1">
            <a:schemeClr val="dk1"/>
          </a:lnRef>
          <a:fillRef idx="0">
            <a:schemeClr val="dk1"/>
          </a:fillRef>
          <a:effectRef idx="0">
            <a:schemeClr val="dk1"/>
          </a:effectRef>
          <a:fontRef idx="minor">
            <a:schemeClr val="tx1"/>
          </a:fontRef>
        </p:style>
      </p:cxnSp>
      <p:cxnSp>
        <p:nvCxnSpPr>
          <p:cNvPr id="19" name="Łącznik prostoliniowy 18"/>
          <p:cNvCxnSpPr/>
          <p:nvPr/>
        </p:nvCxnSpPr>
        <p:spPr>
          <a:xfrm flipV="1">
            <a:off x="7192963" y="3813175"/>
            <a:ext cx="619125" cy="325438"/>
          </a:xfrm>
          <a:prstGeom prst="line">
            <a:avLst/>
          </a:prstGeom>
        </p:spPr>
        <p:style>
          <a:lnRef idx="1">
            <a:schemeClr val="dk1"/>
          </a:lnRef>
          <a:fillRef idx="0">
            <a:schemeClr val="dk1"/>
          </a:fillRef>
          <a:effectRef idx="0">
            <a:schemeClr val="dk1"/>
          </a:effectRef>
          <a:fontRef idx="minor">
            <a:schemeClr val="tx1"/>
          </a:fontRef>
        </p:style>
      </p:cxnSp>
      <p:sp>
        <p:nvSpPr>
          <p:cNvPr id="5135" name="pole tekstowe 7"/>
          <p:cNvSpPr txBox="1">
            <a:spLocks noChangeArrowheads="1"/>
          </p:cNvSpPr>
          <p:nvPr/>
        </p:nvSpPr>
        <p:spPr bwMode="auto">
          <a:xfrm>
            <a:off x="7956550" y="3605213"/>
            <a:ext cx="668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a:t>szum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 name="Symbol zastępczy zawartości 2"/>
              <p:cNvSpPr>
                <a:spLocks noGrp="1"/>
              </p:cNvSpPr>
              <p:nvPr>
                <p:ph idx="1"/>
              </p:nvPr>
            </p:nvSpPr>
            <p:spPr>
              <a:xfrm>
                <a:off x="446856" y="1772816"/>
                <a:ext cx="8229600" cy="3528392"/>
              </a:xfrm>
            </p:spPr>
            <p:txBody>
              <a:bodyPr/>
              <a:lstStyle/>
              <a:p>
                <a:pPr marL="0" indent="0">
                  <a:buNone/>
                </a:pPr>
                <a:r>
                  <a:rPr lang="pl-PL" sz="2800" dirty="0" smtClean="0"/>
                  <a:t>Dla dowolnych punktów </a:t>
                </a:r>
                <a14:m>
                  <m:oMath xmlns:m="http://schemas.openxmlformats.org/officeDocument/2006/math">
                    <m:r>
                      <a:rPr lang="pl-PL" sz="2800" i="1" dirty="0" smtClean="0">
                        <a:latin typeface="Cambria Math"/>
                      </a:rPr>
                      <m:t>𝑝</m:t>
                    </m:r>
                  </m:oMath>
                </a14:m>
                <a:r>
                  <a:rPr lang="pl-PL" sz="2800" dirty="0" smtClean="0"/>
                  <a:t>, </a:t>
                </a:r>
                <a14:m>
                  <m:oMath xmlns:m="http://schemas.openxmlformats.org/officeDocument/2006/math">
                    <m:r>
                      <a:rPr lang="pl-PL" sz="2800" i="1" dirty="0" smtClean="0">
                        <a:latin typeface="Cambria Math"/>
                      </a:rPr>
                      <m:t>𝑞</m:t>
                    </m:r>
                  </m:oMath>
                </a14:m>
                <a:r>
                  <a:rPr lang="pl-PL" sz="2800" dirty="0" smtClean="0"/>
                  <a:t> i </a:t>
                </a:r>
                <a14:m>
                  <m:oMath xmlns:m="http://schemas.openxmlformats.org/officeDocument/2006/math">
                    <m:r>
                      <a:rPr lang="pl-PL" sz="2800" i="1" dirty="0" smtClean="0">
                        <a:latin typeface="Cambria Math"/>
                      </a:rPr>
                      <m:t>𝑟</m:t>
                    </m:r>
                  </m:oMath>
                </a14:m>
                <a:r>
                  <a:rPr lang="pl-PL" sz="2800" dirty="0" smtClean="0"/>
                  <a:t>:</a:t>
                </a:r>
              </a:p>
              <a:p>
                <a:pPr marL="0" indent="0">
                  <a:buNone/>
                </a:pPr>
                <a:r>
                  <a:rPr lang="pl-PL" sz="1200" dirty="0" smtClean="0"/>
                  <a:t/>
                </a:r>
                <a:br>
                  <a:rPr lang="pl-PL" sz="1200" dirty="0" smtClean="0"/>
                </a:br>
                <a:endParaRPr lang="pl-PL" sz="1200" dirty="0" smtClean="0"/>
              </a:p>
              <a:p>
                <a:pPr marL="0" indent="0">
                  <a:buNone/>
                </a:pPr>
                <a14:m>
                  <m:oMathPara xmlns:m="http://schemas.openxmlformats.org/officeDocument/2006/math">
                    <m:oMathParaPr>
                      <m:jc m:val="centerGroup"/>
                    </m:oMathParaPr>
                    <m:oMath xmlns:m="http://schemas.openxmlformats.org/officeDocument/2006/math">
                      <m:r>
                        <a:rPr lang="pl-PL" sz="2000" i="1" dirty="0" smtClean="0">
                          <a:latin typeface="Cambria Math"/>
                        </a:rPr>
                        <m:t>𝑑𝑖𝑠𝑡𝑎𝑛𝑐𝑒</m:t>
                      </m:r>
                      <m:d>
                        <m:dPr>
                          <m:ctrlPr>
                            <a:rPr lang="pl-PL" sz="2000" i="1" dirty="0" smtClean="0">
                              <a:latin typeface="Cambria Math"/>
                            </a:rPr>
                          </m:ctrlPr>
                        </m:dPr>
                        <m:e>
                          <m:r>
                            <a:rPr lang="pl-PL" sz="2000" i="1" dirty="0" err="1" smtClean="0">
                              <a:latin typeface="Cambria Math"/>
                            </a:rPr>
                            <m:t>𝑝</m:t>
                          </m:r>
                          <m:r>
                            <a:rPr lang="pl-PL" sz="2000" i="1" dirty="0" err="1" smtClean="0">
                              <a:latin typeface="Cambria Math"/>
                            </a:rPr>
                            <m:t>,</m:t>
                          </m:r>
                          <m:r>
                            <a:rPr lang="pl-PL" sz="2000" i="1" dirty="0" err="1" smtClean="0">
                              <a:latin typeface="Cambria Math"/>
                            </a:rPr>
                            <m:t>𝑞</m:t>
                          </m:r>
                        </m:e>
                      </m:d>
                      <m:r>
                        <a:rPr lang="pl-PL" sz="2000" i="1" dirty="0" smtClean="0">
                          <a:latin typeface="Cambria Math"/>
                        </a:rPr>
                        <m:t>+</m:t>
                      </m:r>
                      <m:r>
                        <a:rPr lang="pl-PL" sz="2000" i="1" dirty="0" err="1" smtClean="0">
                          <a:latin typeface="Cambria Math"/>
                        </a:rPr>
                        <m:t>𝑑𝑖𝑠𝑡𝑎𝑛𝑐𝑒</m:t>
                      </m:r>
                      <m:d>
                        <m:dPr>
                          <m:ctrlPr>
                            <a:rPr lang="pl-PL" sz="2000" i="1" dirty="0" smtClean="0">
                              <a:latin typeface="Cambria Math"/>
                            </a:rPr>
                          </m:ctrlPr>
                        </m:dPr>
                        <m:e>
                          <m:r>
                            <a:rPr lang="pl-PL" sz="2000" i="1" dirty="0" err="1" smtClean="0">
                              <a:latin typeface="Cambria Math"/>
                            </a:rPr>
                            <m:t>𝑞</m:t>
                          </m:r>
                          <m:r>
                            <a:rPr lang="pl-PL" sz="2000" i="1" dirty="0" err="1" smtClean="0">
                              <a:latin typeface="Cambria Math"/>
                            </a:rPr>
                            <m:t>,</m:t>
                          </m:r>
                          <m:r>
                            <a:rPr lang="pl-PL" sz="2000" i="1" dirty="0" err="1" smtClean="0">
                              <a:latin typeface="Cambria Math"/>
                            </a:rPr>
                            <m:t>𝑟</m:t>
                          </m:r>
                        </m:e>
                      </m:d>
                      <m:r>
                        <a:rPr lang="pl-PL" sz="2000" i="1" dirty="0" smtClean="0">
                          <a:latin typeface="Cambria Math"/>
                          <a:ea typeface="Cambria Math"/>
                        </a:rPr>
                        <m:t>≥</m:t>
                      </m:r>
                      <m:r>
                        <a:rPr lang="pl-PL" sz="2000" b="0" i="1" dirty="0" smtClean="0">
                          <a:latin typeface="Cambria Math"/>
                          <a:ea typeface="Cambria Math"/>
                        </a:rPr>
                        <m:t>𝑑𝑖𝑠𝑡𝑎𝑛𝑐𝑒</m:t>
                      </m:r>
                      <m:d>
                        <m:dPr>
                          <m:ctrlPr>
                            <a:rPr lang="pl-PL" sz="2000" b="0" i="1" dirty="0" smtClean="0">
                              <a:latin typeface="Cambria Math"/>
                              <a:ea typeface="Cambria Math"/>
                            </a:rPr>
                          </m:ctrlPr>
                        </m:dPr>
                        <m:e>
                          <m:r>
                            <a:rPr lang="pl-PL" sz="2000" b="0" i="1" dirty="0" smtClean="0">
                              <a:latin typeface="Cambria Math"/>
                              <a:ea typeface="Cambria Math"/>
                            </a:rPr>
                            <m:t>𝑝</m:t>
                          </m:r>
                          <m:r>
                            <a:rPr lang="pl-PL" sz="2000" b="0" i="1" dirty="0" smtClean="0">
                              <a:latin typeface="Cambria Math"/>
                              <a:ea typeface="Cambria Math"/>
                            </a:rPr>
                            <m:t>,</m:t>
                          </m:r>
                          <m:r>
                            <a:rPr lang="pl-PL" sz="2000" b="0" i="1" dirty="0" smtClean="0">
                              <a:latin typeface="Cambria Math"/>
                              <a:ea typeface="Cambria Math"/>
                            </a:rPr>
                            <m:t>𝑟</m:t>
                          </m:r>
                        </m:e>
                      </m:d>
                    </m:oMath>
                  </m:oMathPara>
                </a14:m>
                <a:endParaRPr lang="pl-PL" sz="1100" b="0" dirty="0" smtClean="0">
                  <a:ea typeface="Cambria Math"/>
                </a:endParaRPr>
              </a:p>
              <a:p>
                <a:pPr marL="0" indent="0">
                  <a:buNone/>
                </a:pPr>
                <a:endParaRPr lang="pl-PL" sz="1100" dirty="0">
                  <a:ea typeface="Cambria Math"/>
                </a:endParaRPr>
              </a:p>
              <a:p>
                <a:pPr marL="0" indent="0">
                  <a:buNone/>
                </a:pPr>
                <a14:m>
                  <m:oMathPara xmlns:m="http://schemas.openxmlformats.org/officeDocument/2006/math">
                    <m:oMathParaPr>
                      <m:jc m:val="centerGroup"/>
                    </m:oMathParaPr>
                    <m:oMath xmlns:m="http://schemas.openxmlformats.org/officeDocument/2006/math">
                      <m:r>
                        <a:rPr lang="pl-PL" sz="2000" b="0" i="1" smtClean="0">
                          <a:latin typeface="Cambria Math"/>
                          <a:ea typeface="Cambria Math"/>
                        </a:rPr>
                        <m:t>𝑑𝑖𝑠𝑡𝑎𝑛𝑐𝑒</m:t>
                      </m:r>
                      <m:d>
                        <m:dPr>
                          <m:ctrlPr>
                            <a:rPr lang="pl-PL" sz="2000" b="0" i="1" smtClean="0">
                              <a:latin typeface="Cambria Math"/>
                              <a:ea typeface="Cambria Math"/>
                            </a:rPr>
                          </m:ctrlPr>
                        </m:dPr>
                        <m:e>
                          <m:r>
                            <a:rPr lang="pl-PL" sz="2000" b="0" i="1" smtClean="0">
                              <a:latin typeface="Cambria Math"/>
                              <a:ea typeface="Cambria Math"/>
                            </a:rPr>
                            <m:t>𝑝</m:t>
                          </m:r>
                          <m:r>
                            <a:rPr lang="pl-PL" sz="2000" b="0" i="1" smtClean="0">
                              <a:latin typeface="Cambria Math"/>
                              <a:ea typeface="Cambria Math"/>
                            </a:rPr>
                            <m:t>,</m:t>
                          </m:r>
                          <m:r>
                            <a:rPr lang="pl-PL" sz="2000" b="0" i="1" smtClean="0">
                              <a:latin typeface="Cambria Math"/>
                              <a:ea typeface="Cambria Math"/>
                            </a:rPr>
                            <m:t>𝑞</m:t>
                          </m:r>
                        </m:e>
                      </m:d>
                      <m:r>
                        <a:rPr lang="pl-PL" sz="2000" b="0" i="1" smtClean="0">
                          <a:latin typeface="Cambria Math"/>
                          <a:ea typeface="Cambria Math"/>
                        </a:rPr>
                        <m:t>≥</m:t>
                      </m:r>
                      <m:r>
                        <a:rPr lang="pl-PL" sz="2000" b="0" i="1" smtClean="0">
                          <a:latin typeface="Cambria Math"/>
                          <a:ea typeface="Cambria Math"/>
                        </a:rPr>
                        <m:t>𝑑𝑖𝑠𝑡𝑎𝑛𝑐𝑒</m:t>
                      </m:r>
                      <m:d>
                        <m:dPr>
                          <m:ctrlPr>
                            <a:rPr lang="pl-PL" sz="2000" b="0" i="1" smtClean="0">
                              <a:latin typeface="Cambria Math"/>
                              <a:ea typeface="Cambria Math"/>
                            </a:rPr>
                          </m:ctrlPr>
                        </m:dPr>
                        <m:e>
                          <m:r>
                            <a:rPr lang="pl-PL" sz="2000" b="0" i="1" smtClean="0">
                              <a:latin typeface="Cambria Math"/>
                              <a:ea typeface="Cambria Math"/>
                            </a:rPr>
                            <m:t>𝑝</m:t>
                          </m:r>
                          <m:r>
                            <a:rPr lang="pl-PL" sz="2000" b="0" i="1" smtClean="0">
                              <a:latin typeface="Cambria Math"/>
                              <a:ea typeface="Cambria Math"/>
                            </a:rPr>
                            <m:t>,</m:t>
                          </m:r>
                          <m:r>
                            <a:rPr lang="pl-PL" sz="2000" b="0" i="1" smtClean="0">
                              <a:latin typeface="Cambria Math"/>
                              <a:ea typeface="Cambria Math"/>
                            </a:rPr>
                            <m:t>𝑟</m:t>
                          </m:r>
                        </m:e>
                      </m:d>
                      <m:r>
                        <a:rPr lang="pl-PL" sz="2000" b="0" i="1" smtClean="0">
                          <a:latin typeface="Cambria Math"/>
                          <a:ea typeface="Cambria Math"/>
                        </a:rPr>
                        <m:t>−</m:t>
                      </m:r>
                      <m:r>
                        <a:rPr lang="pl-PL" sz="2000" b="0" i="1" smtClean="0">
                          <a:latin typeface="Cambria Math"/>
                          <a:ea typeface="Cambria Math"/>
                        </a:rPr>
                        <m:t>𝑑𝑖𝑠𝑡𝑎𝑛𝑐𝑒</m:t>
                      </m:r>
                      <m:d>
                        <m:dPr>
                          <m:ctrlPr>
                            <a:rPr lang="pl-PL" sz="2000" b="0" i="1" smtClean="0">
                              <a:latin typeface="Cambria Math"/>
                              <a:ea typeface="Cambria Math"/>
                            </a:rPr>
                          </m:ctrlPr>
                        </m:dPr>
                        <m:e>
                          <m:r>
                            <a:rPr lang="pl-PL" sz="2000" b="0" i="1" smtClean="0">
                              <a:latin typeface="Cambria Math"/>
                              <a:ea typeface="Cambria Math"/>
                            </a:rPr>
                            <m:t>𝑞</m:t>
                          </m:r>
                          <m:r>
                            <a:rPr lang="pl-PL" sz="2000" b="0" i="1" smtClean="0">
                              <a:latin typeface="Cambria Math"/>
                              <a:ea typeface="Cambria Math"/>
                            </a:rPr>
                            <m:t>,</m:t>
                          </m:r>
                          <m:r>
                            <a:rPr lang="pl-PL" sz="2000" b="0" i="1" smtClean="0">
                              <a:latin typeface="Cambria Math"/>
                              <a:ea typeface="Cambria Math"/>
                            </a:rPr>
                            <m:t>𝑟</m:t>
                          </m:r>
                        </m:e>
                      </m:d>
                      <m:r>
                        <a:rPr lang="pl-PL" sz="2000" b="0" i="1" smtClean="0">
                          <a:latin typeface="Cambria Math"/>
                          <a:ea typeface="Cambria Math"/>
                        </a:rPr>
                        <m:t>=</m:t>
                      </m:r>
                      <m:sSup>
                        <m:sSupPr>
                          <m:ctrlPr>
                            <a:rPr lang="pl-PL" sz="2000" b="0" i="1" smtClean="0">
                              <a:latin typeface="Cambria Math"/>
                              <a:ea typeface="Cambria Math"/>
                            </a:rPr>
                          </m:ctrlPr>
                        </m:sSupPr>
                        <m:e>
                          <m:r>
                            <a:rPr lang="pl-PL" sz="2000" b="0" i="1" smtClean="0">
                              <a:latin typeface="Cambria Math"/>
                              <a:ea typeface="Cambria Math"/>
                            </a:rPr>
                            <m:t>𝑑𝑖𝑠𝑡𝑎𝑛𝑐𝑒</m:t>
                          </m:r>
                        </m:e>
                        <m:sup>
                          <m:r>
                            <a:rPr lang="pl-PL" sz="2000" b="0" i="1" smtClean="0">
                              <a:latin typeface="Cambria Math"/>
                              <a:ea typeface="Cambria Math"/>
                            </a:rPr>
                            <m:t>𝑟</m:t>
                          </m:r>
                        </m:sup>
                      </m:sSup>
                      <m:d>
                        <m:dPr>
                          <m:ctrlPr>
                            <a:rPr lang="pl-PL" sz="2000" b="0" i="1" smtClean="0">
                              <a:latin typeface="Cambria Math"/>
                              <a:ea typeface="Cambria Math"/>
                            </a:rPr>
                          </m:ctrlPr>
                        </m:dPr>
                        <m:e>
                          <m:r>
                            <a:rPr lang="pl-PL" sz="2000" b="0" i="1" smtClean="0">
                              <a:latin typeface="Cambria Math"/>
                              <a:ea typeface="Cambria Math"/>
                            </a:rPr>
                            <m:t>𝑝</m:t>
                          </m:r>
                          <m:r>
                            <a:rPr lang="pl-PL" sz="2000" b="0" i="1" smtClean="0">
                              <a:latin typeface="Cambria Math"/>
                              <a:ea typeface="Cambria Math"/>
                            </a:rPr>
                            <m:t>,</m:t>
                          </m:r>
                          <m:r>
                            <a:rPr lang="pl-PL" sz="2000" b="0" i="1" smtClean="0">
                              <a:latin typeface="Cambria Math"/>
                              <a:ea typeface="Cambria Math"/>
                            </a:rPr>
                            <m:t>𝑞</m:t>
                          </m:r>
                        </m:e>
                      </m:d>
                    </m:oMath>
                  </m:oMathPara>
                </a14:m>
                <a:endParaRPr lang="pl-PL" sz="1100" b="0" dirty="0" smtClean="0">
                  <a:ea typeface="Cambria Math"/>
                </a:endParaRPr>
              </a:p>
              <a:p>
                <a:pPr marL="0" indent="0">
                  <a:buNone/>
                </a:pPr>
                <a:endParaRPr lang="pl-PL" sz="1100" b="0" dirty="0" smtClean="0">
                  <a:ea typeface="Cambria Math"/>
                </a:endParaRPr>
              </a:p>
              <a:p>
                <a:pPr marL="0" indent="0">
                  <a:buNone/>
                </a:pPr>
                <a14:m>
                  <m:oMathPara xmlns:m="http://schemas.openxmlformats.org/officeDocument/2006/math">
                    <m:oMathParaPr>
                      <m:jc m:val="centerGroup"/>
                    </m:oMathParaPr>
                    <m:oMath xmlns:m="http://schemas.openxmlformats.org/officeDocument/2006/math">
                      <m:r>
                        <a:rPr lang="pl-PL" sz="2800" b="0" i="1" smtClean="0">
                          <a:latin typeface="Cambria Math"/>
                          <a:ea typeface="Cambria Math"/>
                        </a:rPr>
                        <m:t>𝑑𝑖𝑠𝑡𝑎𝑛𝑐𝑒</m:t>
                      </m:r>
                      <m:d>
                        <m:dPr>
                          <m:ctrlPr>
                            <a:rPr lang="pl-PL" sz="2800" b="0" i="1" smtClean="0">
                              <a:latin typeface="Cambria Math"/>
                              <a:ea typeface="Cambria Math"/>
                            </a:rPr>
                          </m:ctrlPr>
                        </m:dPr>
                        <m:e>
                          <m:r>
                            <a:rPr lang="pl-PL" sz="2800" b="0" i="1" smtClean="0">
                              <a:latin typeface="Cambria Math"/>
                              <a:ea typeface="Cambria Math"/>
                            </a:rPr>
                            <m:t>𝑝</m:t>
                          </m:r>
                          <m:r>
                            <a:rPr lang="pl-PL" sz="2800" b="0" i="1" smtClean="0">
                              <a:latin typeface="Cambria Math"/>
                              <a:ea typeface="Cambria Math"/>
                            </a:rPr>
                            <m:t>,</m:t>
                          </m:r>
                          <m:r>
                            <a:rPr lang="pl-PL" sz="2800" b="0" i="1" smtClean="0">
                              <a:latin typeface="Cambria Math"/>
                              <a:ea typeface="Cambria Math"/>
                            </a:rPr>
                            <m:t>𝑞</m:t>
                          </m:r>
                        </m:e>
                      </m:d>
                      <m:r>
                        <a:rPr lang="pl-PL" sz="2800" b="0" i="1" smtClean="0">
                          <a:latin typeface="Cambria Math"/>
                          <a:ea typeface="Cambria Math"/>
                        </a:rPr>
                        <m:t>≥</m:t>
                      </m:r>
                      <m:sSup>
                        <m:sSupPr>
                          <m:ctrlPr>
                            <a:rPr lang="pl-PL" sz="2800" b="0" i="1" smtClean="0">
                              <a:latin typeface="Cambria Math"/>
                              <a:ea typeface="Cambria Math"/>
                            </a:rPr>
                          </m:ctrlPr>
                        </m:sSupPr>
                        <m:e>
                          <m:r>
                            <a:rPr lang="pl-PL" sz="2800" b="0" i="1" smtClean="0">
                              <a:latin typeface="Cambria Math"/>
                              <a:ea typeface="Cambria Math"/>
                            </a:rPr>
                            <m:t>𝑑𝑖𝑠𝑡𝑎𝑛𝑐𝑒</m:t>
                          </m:r>
                        </m:e>
                        <m:sup>
                          <m:r>
                            <a:rPr lang="pl-PL" sz="2800" b="0" i="1" smtClean="0">
                              <a:latin typeface="Cambria Math"/>
                              <a:ea typeface="Cambria Math"/>
                            </a:rPr>
                            <m:t>𝑟</m:t>
                          </m:r>
                        </m:sup>
                      </m:sSup>
                      <m:d>
                        <m:dPr>
                          <m:ctrlPr>
                            <a:rPr lang="pl-PL" sz="2800" b="0" i="1" smtClean="0">
                              <a:latin typeface="Cambria Math"/>
                              <a:ea typeface="Cambria Math"/>
                            </a:rPr>
                          </m:ctrlPr>
                        </m:dPr>
                        <m:e>
                          <m:r>
                            <a:rPr lang="pl-PL" sz="2800" b="0" i="1" smtClean="0">
                              <a:latin typeface="Cambria Math"/>
                              <a:ea typeface="Cambria Math"/>
                            </a:rPr>
                            <m:t>𝑝</m:t>
                          </m:r>
                          <m:r>
                            <a:rPr lang="pl-PL" sz="2800" b="0" i="1" smtClean="0">
                              <a:latin typeface="Cambria Math"/>
                              <a:ea typeface="Cambria Math"/>
                            </a:rPr>
                            <m:t>,</m:t>
                          </m:r>
                          <m:r>
                            <a:rPr lang="pl-PL" sz="2800" b="0" i="1" smtClean="0">
                              <a:latin typeface="Cambria Math"/>
                              <a:ea typeface="Cambria Math"/>
                            </a:rPr>
                            <m:t>𝑞</m:t>
                          </m:r>
                        </m:e>
                      </m:d>
                      <m:r>
                        <a:rPr lang="pl-PL" sz="2800" b="0" i="1" smtClean="0">
                          <a:latin typeface="Cambria Math"/>
                          <a:ea typeface="Cambria Math"/>
                        </a:rPr>
                        <m:t>&gt;</m:t>
                      </m:r>
                      <m:r>
                        <a:rPr lang="pl-PL" sz="2800" b="0" i="1" smtClean="0">
                          <a:latin typeface="Cambria Math"/>
                          <a:ea typeface="Cambria Math"/>
                        </a:rPr>
                        <m:t>𝐸𝑝𝑠</m:t>
                      </m:r>
                    </m:oMath>
                  </m:oMathPara>
                </a14:m>
                <a:r>
                  <a:rPr lang="pl-PL" sz="2800" b="0" dirty="0" smtClean="0">
                    <a:ea typeface="Cambria Math"/>
                  </a:rPr>
                  <a:t/>
                </a:r>
                <a:br>
                  <a:rPr lang="pl-PL" sz="2800" b="0" dirty="0" smtClean="0">
                    <a:ea typeface="Cambria Math"/>
                  </a:rPr>
                </a:br>
                <a:r>
                  <a:rPr lang="pl-PL" sz="2800" b="0" dirty="0" smtClean="0">
                    <a:ea typeface="Cambria Math"/>
                  </a:rPr>
                  <a:t/>
                </a:r>
                <a:br>
                  <a:rPr lang="pl-PL" sz="2800" b="0" dirty="0" smtClean="0">
                    <a:ea typeface="Cambria Math"/>
                  </a:rPr>
                </a:br>
                <a:endParaRPr lang="pl-PL" sz="2800" dirty="0"/>
              </a:p>
            </p:txBody>
          </p:sp>
        </mc:Choice>
        <mc:Fallback xmlns="">
          <p:sp>
            <p:nvSpPr>
              <p:cNvPr id="19" name="Symbol zastępczy zawartości 2"/>
              <p:cNvSpPr>
                <a:spLocks noGrp="1" noRot="1" noChangeAspect="1" noMove="1" noResize="1" noEditPoints="1" noAdjustHandles="1" noChangeArrowheads="1" noChangeShapeType="1" noTextEdit="1"/>
              </p:cNvSpPr>
              <p:nvPr>
                <p:ph idx="1"/>
              </p:nvPr>
            </p:nvSpPr>
            <p:spPr>
              <a:xfrm>
                <a:off x="446856" y="1772816"/>
                <a:ext cx="8229600" cy="3528392"/>
              </a:xfrm>
              <a:blipFill rotWithShape="1">
                <a:blip r:embed="rId3"/>
                <a:stretch>
                  <a:fillRect l="-1481" t="-1554"/>
                </a:stretch>
              </a:blipFill>
            </p:spPr>
            <p:txBody>
              <a:bodyPr/>
              <a:lstStyle/>
              <a:p>
                <a:r>
                  <a:rPr lang="pl-PL">
                    <a:noFill/>
                  </a:rPr>
                  <a:t> </a:t>
                </a:r>
              </a:p>
            </p:txBody>
          </p:sp>
        </mc:Fallback>
      </mc:AlternateContent>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149"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6150"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6152" name="Left Brace 9"/>
          <p:cNvSpPr>
            <a:spLocks/>
          </p:cNvSpPr>
          <p:nvPr/>
        </p:nvSpPr>
        <p:spPr bwMode="auto">
          <a:xfrm rot="-5400000">
            <a:off x="5208747" y="3178672"/>
            <a:ext cx="319087" cy="2262187"/>
          </a:xfrm>
          <a:prstGeom prst="leftBrace">
            <a:avLst>
              <a:gd name="adj1" fmla="val 8337"/>
              <a:gd name="adj2" fmla="val 50194"/>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pl-PL"/>
          </a:p>
        </p:txBody>
      </p:sp>
      <p:sp>
        <p:nvSpPr>
          <p:cNvPr id="6153" name="pole tekstowe 14"/>
          <p:cNvSpPr txBox="1">
            <a:spLocks noChangeArrowheads="1"/>
          </p:cNvSpPr>
          <p:nvPr/>
        </p:nvSpPr>
        <p:spPr bwMode="auto">
          <a:xfrm>
            <a:off x="3546635" y="4479206"/>
            <a:ext cx="3643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2400" dirty="0"/>
              <a:t>pesymistyczne oszacowanie</a:t>
            </a:r>
          </a:p>
        </p:txBody>
      </p:sp>
      <p:sp>
        <p:nvSpPr>
          <p:cNvPr id="6155" name="Tytuł 1"/>
          <p:cNvSpPr>
            <a:spLocks noGrp="1"/>
          </p:cNvSpPr>
          <p:nvPr>
            <p:ph type="title"/>
          </p:nvPr>
        </p:nvSpPr>
        <p:spPr>
          <a:xfrm>
            <a:off x="457200" y="549275"/>
            <a:ext cx="8229600" cy="663575"/>
          </a:xfrm>
        </p:spPr>
        <p:txBody>
          <a:bodyPr/>
          <a:lstStyle/>
          <a:p>
            <a:pPr algn="l" eaLnBrk="1" hangingPunct="1"/>
            <a:r>
              <a:rPr lang="pl-PL" sz="3200" b="1" dirty="0" smtClean="0"/>
              <a:t>Wykorzystanie nierówności trójkąta</a:t>
            </a:r>
            <a:endParaRPr lang="pl-PL" sz="32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iekt 16"/>
          <p:cNvGraphicFramePr>
            <a:graphicFrameLocks noChangeAspect="1"/>
          </p:cNvGraphicFramePr>
          <p:nvPr/>
        </p:nvGraphicFramePr>
        <p:xfrm>
          <a:off x="179388" y="1844675"/>
          <a:ext cx="4105275" cy="3384550"/>
        </p:xfrm>
        <a:graphic>
          <a:graphicData uri="http://schemas.openxmlformats.org/presentationml/2006/ole">
            <mc:AlternateContent xmlns:mc="http://schemas.openxmlformats.org/markup-compatibility/2006">
              <mc:Choice xmlns:v="urn:schemas-microsoft-com:vml" Requires="v">
                <p:oleObj spid="_x0000_s7221" name="Bitmap Image" r:id="rId4" imgW="4172532" imgH="3038095" progId="PBrush">
                  <p:embed/>
                </p:oleObj>
              </mc:Choice>
              <mc:Fallback>
                <p:oleObj name="Bitmap Image" r:id="rId4" imgW="4172532" imgH="3038095" progId="PBrush">
                  <p:embed/>
                  <p:pic>
                    <p:nvPicPr>
                      <p:cNvPr id="0" name="Obiek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844675"/>
                        <a:ext cx="410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171" name="Grupa 13"/>
          <p:cNvGrpSpPr>
            <a:grpSpLocks/>
          </p:cNvGrpSpPr>
          <p:nvPr/>
        </p:nvGrpSpPr>
        <p:grpSpPr bwMode="auto">
          <a:xfrm>
            <a:off x="2266950" y="1646238"/>
            <a:ext cx="7488238" cy="4014787"/>
            <a:chOff x="2266950" y="2596842"/>
            <a:chExt cx="7488238" cy="4015096"/>
          </a:xfrm>
        </p:grpSpPr>
        <p:pic>
          <p:nvPicPr>
            <p:cNvPr id="718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66950" y="3211513"/>
              <a:ext cx="7488238"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181" name="TextBox 35"/>
            <p:cNvSpPr txBox="1">
              <a:spLocks noChangeArrowheads="1"/>
            </p:cNvSpPr>
            <p:nvPr/>
          </p:nvSpPr>
          <p:spPr bwMode="auto">
            <a:xfrm>
              <a:off x="3707904" y="2596842"/>
              <a:ext cx="51125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2000">
                  <a:latin typeface="Arial" charset="0"/>
                </a:rPr>
                <a:t>Uporządkowany zbiór D; Eps = 0,2; r=(0,0)</a:t>
              </a:r>
            </a:p>
          </p:txBody>
        </p:sp>
        <p:sp>
          <p:nvSpPr>
            <p:cNvPr id="7182" name="Right Brace 12"/>
            <p:cNvSpPr>
              <a:spLocks/>
            </p:cNvSpPr>
            <p:nvPr/>
          </p:nvSpPr>
          <p:spPr bwMode="auto">
            <a:xfrm>
              <a:off x="7796213" y="3571875"/>
              <a:ext cx="358775" cy="936625"/>
            </a:xfrm>
            <a:prstGeom prst="rightBrace">
              <a:avLst>
                <a:gd name="adj1" fmla="val 8364"/>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pl-PL"/>
            </a:p>
          </p:txBody>
        </p:sp>
        <p:sp>
          <p:nvSpPr>
            <p:cNvPr id="7183" name="TextBox 13"/>
            <p:cNvSpPr txBox="1">
              <a:spLocks noChangeArrowheads="1"/>
            </p:cNvSpPr>
            <p:nvPr/>
          </p:nvSpPr>
          <p:spPr bwMode="auto">
            <a:xfrm>
              <a:off x="8083550" y="3814763"/>
              <a:ext cx="10080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1600">
                  <a:latin typeface="Arial" charset="0"/>
                  <a:sym typeface="Symbol" pitchFamily="18" charset="2"/>
                </a:rPr>
                <a:t></a:t>
              </a:r>
              <a:r>
                <a:rPr lang="en-US" sz="1600">
                  <a:latin typeface="Arial" charset="0"/>
                </a:rPr>
                <a:t>N</a:t>
              </a:r>
              <a:r>
                <a:rPr lang="pl-PL" sz="1600" baseline="-25000">
                  <a:latin typeface="Arial" charset="0"/>
                </a:rPr>
                <a:t>E</a:t>
              </a:r>
              <a:r>
                <a:rPr lang="en-US" sz="1600" baseline="-25000">
                  <a:latin typeface="Arial" charset="0"/>
                </a:rPr>
                <a:t>ps</a:t>
              </a:r>
              <a:r>
                <a:rPr lang="en-US" sz="1600">
                  <a:latin typeface="Arial" charset="0"/>
                </a:rPr>
                <a:t>(</a:t>
              </a:r>
              <a:r>
                <a:rPr lang="pl-PL" sz="1600">
                  <a:latin typeface="Arial" charset="0"/>
                </a:rPr>
                <a:t>F</a:t>
              </a:r>
              <a:r>
                <a:rPr lang="en-US" sz="1600">
                  <a:latin typeface="Arial" charset="0"/>
                </a:rPr>
                <a:t>)</a:t>
              </a:r>
              <a:endParaRPr lang="pl-PL" sz="1600">
                <a:latin typeface="Arial" charset="0"/>
              </a:endParaRPr>
            </a:p>
          </p:txBody>
        </p:sp>
      </p:grpSp>
      <p:sp>
        <p:nvSpPr>
          <p:cNvPr id="8" name="Prostokąt 7"/>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9" name="Prostokąt 8"/>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10" name="Prostokąt 9"/>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7175"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7176"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Plan prezentacji</a:t>
            </a:r>
          </a:p>
        </p:txBody>
      </p:sp>
      <p:sp>
        <p:nvSpPr>
          <p:cNvPr id="7177" name="Tytuł 1"/>
          <p:cNvSpPr>
            <a:spLocks noGrp="1"/>
          </p:cNvSpPr>
          <p:nvPr>
            <p:ph type="title"/>
          </p:nvPr>
        </p:nvSpPr>
        <p:spPr>
          <a:xfrm>
            <a:off x="457200" y="549275"/>
            <a:ext cx="8229600" cy="663575"/>
          </a:xfrm>
        </p:spPr>
        <p:txBody>
          <a:bodyPr/>
          <a:lstStyle/>
          <a:p>
            <a:pPr algn="l" eaLnBrk="1" hangingPunct="1"/>
            <a:r>
              <a:rPr lang="pl-PL" sz="3200" b="1" dirty="0" smtClean="0"/>
              <a:t>Wykorzystanie nierówności trójkąta - przykład</a:t>
            </a:r>
            <a:endParaRPr lang="pl-PL" sz="3200" dirty="0" smtClean="0"/>
          </a:p>
        </p:txBody>
      </p:sp>
      <p:sp>
        <p:nvSpPr>
          <p:cNvPr id="7178" name="Oval 33"/>
          <p:cNvSpPr>
            <a:spLocks noChangeArrowheads="1"/>
          </p:cNvSpPr>
          <p:nvPr/>
        </p:nvSpPr>
        <p:spPr bwMode="auto">
          <a:xfrm>
            <a:off x="550863" y="4868863"/>
            <a:ext cx="98425" cy="96837"/>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p>
            <a:endParaRPr lang="pl-PL"/>
          </a:p>
        </p:txBody>
      </p:sp>
      <p:sp>
        <p:nvSpPr>
          <p:cNvPr id="7179" name="pole tekstowe 18"/>
          <p:cNvSpPr txBox="1">
            <a:spLocks noChangeArrowheads="1"/>
          </p:cNvSpPr>
          <p:nvPr/>
        </p:nvSpPr>
        <p:spPr bwMode="auto">
          <a:xfrm>
            <a:off x="649288" y="4581525"/>
            <a:ext cx="265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a:solidFill>
                  <a:srgbClr val="FF0000"/>
                </a:solidFill>
              </a:rPr>
              <a:t>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rostokąt 20"/>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2" name="Prostokąt 21"/>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23" name="Prostokąt 22"/>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8197" name="pole tekstowe 23"/>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8198"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8199" name="Tytuł 1"/>
          <p:cNvSpPr>
            <a:spLocks noGrp="1"/>
          </p:cNvSpPr>
          <p:nvPr>
            <p:ph type="title"/>
          </p:nvPr>
        </p:nvSpPr>
        <p:spPr>
          <a:xfrm>
            <a:off x="457200" y="549275"/>
            <a:ext cx="8229600" cy="792163"/>
          </a:xfrm>
        </p:spPr>
        <p:txBody>
          <a:bodyPr/>
          <a:lstStyle/>
          <a:p>
            <a:pPr algn="l" eaLnBrk="1" hangingPunct="1"/>
            <a:r>
              <a:rPr lang="pl-PL" sz="3200" b="1" dirty="0" smtClean="0"/>
              <a:t>Wykorzystanie nierówności trójkąta - rzutowanie</a:t>
            </a:r>
            <a:endParaRPr lang="pl-PL" sz="3200" dirty="0" smtClean="0"/>
          </a:p>
        </p:txBody>
      </p:sp>
      <mc:AlternateContent xmlns:mc="http://schemas.openxmlformats.org/markup-compatibility/2006" xmlns:a14="http://schemas.microsoft.com/office/drawing/2010/main">
        <mc:Choice Requires="a14">
          <p:sp>
            <p:nvSpPr>
              <p:cNvPr id="9" name="Symbol zastępczy zawartości 2"/>
              <p:cNvSpPr>
                <a:spLocks noGrp="1"/>
              </p:cNvSpPr>
              <p:nvPr>
                <p:ph idx="1"/>
              </p:nvPr>
            </p:nvSpPr>
            <p:spPr>
              <a:xfrm>
                <a:off x="458788" y="1700808"/>
                <a:ext cx="8229600" cy="4525963"/>
              </a:xfrm>
            </p:spPr>
            <p:txBody>
              <a:bodyPr/>
              <a:lstStyle/>
              <a:p>
                <a:pPr marL="0" indent="0">
                  <a:buNone/>
                </a:pPr>
                <a:r>
                  <a:rPr lang="pl-PL" sz="2800" dirty="0" smtClean="0"/>
                  <a:t>Dla każdego wymiaru </a:t>
                </a:r>
                <a14:m>
                  <m:oMath xmlns:m="http://schemas.openxmlformats.org/officeDocument/2006/math">
                    <m:r>
                      <a:rPr lang="pl-PL" sz="2800" i="1" dirty="0" smtClean="0">
                        <a:latin typeface="Cambria Math"/>
                      </a:rPr>
                      <m:t>𝑙</m:t>
                    </m:r>
                    <m:r>
                      <a:rPr lang="pl-PL" sz="2800" b="0" i="1" dirty="0" smtClean="0">
                        <a:latin typeface="Cambria Math"/>
                      </a:rPr>
                      <m:t>,</m:t>
                    </m:r>
                    <m:r>
                      <a:rPr lang="pl-PL" sz="2800" b="0" i="1" dirty="0" smtClean="0">
                        <a:latin typeface="Cambria Math"/>
                      </a:rPr>
                      <m:t>𝑙</m:t>
                    </m:r>
                    <m:r>
                      <a:rPr lang="pl-PL" sz="2800" b="0" i="1" dirty="0" smtClean="0">
                        <a:latin typeface="Cambria Math"/>
                        <a:ea typeface="Cambria Math"/>
                      </a:rPr>
                      <m:t>∈[1,…,</m:t>
                    </m:r>
                    <m:r>
                      <a:rPr lang="pl-PL" sz="2800" b="0" i="1" dirty="0" smtClean="0">
                        <a:latin typeface="Cambria Math"/>
                        <a:ea typeface="Cambria Math"/>
                      </a:rPr>
                      <m:t>𝑛</m:t>
                    </m:r>
                    <m:r>
                      <a:rPr lang="pl-PL" sz="2800" b="0" i="1" dirty="0" smtClean="0">
                        <a:latin typeface="Cambria Math"/>
                        <a:ea typeface="Cambria Math"/>
                      </a:rPr>
                      <m:t>]</m:t>
                    </m:r>
                  </m:oMath>
                </a14:m>
                <a:r>
                  <a:rPr lang="pl-PL" sz="2800" dirty="0" smtClean="0"/>
                  <a:t> i punktów </a:t>
                </a:r>
                <a14:m>
                  <m:oMath xmlns:m="http://schemas.openxmlformats.org/officeDocument/2006/math">
                    <m:r>
                      <a:rPr lang="pl-PL" sz="2800" i="1" dirty="0" smtClean="0">
                        <a:latin typeface="Cambria Math"/>
                      </a:rPr>
                      <m:t>𝑝</m:t>
                    </m:r>
                  </m:oMath>
                </a14:m>
                <a:r>
                  <a:rPr lang="pl-PL" sz="2800" dirty="0" smtClean="0"/>
                  <a:t> i </a:t>
                </a:r>
                <a14:m>
                  <m:oMath xmlns:m="http://schemas.openxmlformats.org/officeDocument/2006/math">
                    <m:r>
                      <a:rPr lang="pl-PL" sz="2800" i="1" dirty="0" smtClean="0">
                        <a:latin typeface="Cambria Math"/>
                      </a:rPr>
                      <m:t>𝑞</m:t>
                    </m:r>
                  </m:oMath>
                </a14:m>
                <a:r>
                  <a:rPr lang="pl-PL" sz="2800" dirty="0" smtClean="0"/>
                  <a:t>:</a:t>
                </a:r>
                <a:br>
                  <a:rPr lang="pl-PL" sz="2800" dirty="0" smtClean="0"/>
                </a:br>
                <a:endParaRPr lang="pl-PL" sz="2800" dirty="0" smtClean="0"/>
              </a:p>
              <a:p>
                <a:pPr marL="0" indent="0" algn="ctr">
                  <a:buNone/>
                </a:pPr>
                <a14:m>
                  <m:oMathPara xmlns:m="http://schemas.openxmlformats.org/officeDocument/2006/math">
                    <m:oMathParaPr>
                      <m:jc m:val="centerGroup"/>
                    </m:oMathParaPr>
                    <m:oMath xmlns:m="http://schemas.openxmlformats.org/officeDocument/2006/math">
                      <m:d>
                        <m:dPr>
                          <m:begChr m:val="|"/>
                          <m:endChr m:val="|"/>
                          <m:ctrlPr>
                            <a:rPr lang="pl-PL" sz="2000" i="1" smtClean="0">
                              <a:latin typeface="Cambria Math"/>
                            </a:rPr>
                          </m:ctrlPr>
                        </m:dPr>
                        <m:e>
                          <m:sSub>
                            <m:sSubPr>
                              <m:ctrlPr>
                                <a:rPr lang="pl-PL" sz="2000" i="1" smtClean="0">
                                  <a:latin typeface="Cambria Math"/>
                                </a:rPr>
                              </m:ctrlPr>
                            </m:sSubPr>
                            <m:e>
                              <m:r>
                                <a:rPr lang="pl-PL" sz="2000" b="0" i="1" smtClean="0">
                                  <a:latin typeface="Cambria Math"/>
                                </a:rPr>
                                <m:t>𝑝</m:t>
                              </m:r>
                            </m:e>
                            <m:sub>
                              <m:r>
                                <a:rPr lang="pl-PL" sz="2000" b="0" i="1" smtClean="0">
                                  <a:latin typeface="Cambria Math"/>
                                </a:rPr>
                                <m:t>𝑙</m:t>
                              </m:r>
                            </m:sub>
                          </m:sSub>
                          <m:r>
                            <a:rPr lang="pl-PL" sz="2000" b="0" i="1" smtClean="0">
                              <a:latin typeface="Cambria Math"/>
                            </a:rPr>
                            <m:t>−</m:t>
                          </m:r>
                          <m:sSub>
                            <m:sSubPr>
                              <m:ctrlPr>
                                <a:rPr lang="pl-PL" sz="2000" b="0" i="1" smtClean="0">
                                  <a:latin typeface="Cambria Math"/>
                                </a:rPr>
                              </m:ctrlPr>
                            </m:sSubPr>
                            <m:e>
                              <m:r>
                                <a:rPr lang="pl-PL" sz="2000" b="0" i="1" smtClean="0">
                                  <a:latin typeface="Cambria Math"/>
                                </a:rPr>
                                <m:t>𝑞</m:t>
                              </m:r>
                            </m:e>
                            <m:sub>
                              <m:r>
                                <a:rPr lang="pl-PL" sz="2000" b="0" i="1" smtClean="0">
                                  <a:latin typeface="Cambria Math"/>
                                </a:rPr>
                                <m:t>𝑙</m:t>
                              </m:r>
                            </m:sub>
                          </m:sSub>
                        </m:e>
                      </m:d>
                      <m:r>
                        <a:rPr lang="pl-PL" sz="2000" b="0" i="1" smtClean="0">
                          <a:latin typeface="Cambria Math"/>
                        </a:rPr>
                        <m:t>=</m:t>
                      </m:r>
                      <m:rad>
                        <m:radPr>
                          <m:degHide m:val="on"/>
                          <m:ctrlPr>
                            <a:rPr lang="pl-PL" sz="2000" b="0" i="1" smtClean="0">
                              <a:latin typeface="Cambria Math"/>
                            </a:rPr>
                          </m:ctrlPr>
                        </m:radPr>
                        <m:deg/>
                        <m:e>
                          <m:sSup>
                            <m:sSupPr>
                              <m:ctrlPr>
                                <a:rPr lang="pl-PL" sz="2000" b="0" i="1" smtClean="0">
                                  <a:latin typeface="Cambria Math"/>
                                </a:rPr>
                              </m:ctrlPr>
                            </m:sSupPr>
                            <m:e>
                              <m:r>
                                <a:rPr lang="pl-PL" sz="2000" b="0" i="1" smtClean="0">
                                  <a:latin typeface="Cambria Math"/>
                                </a:rPr>
                                <m:t>(</m:t>
                              </m:r>
                              <m:sSubSup>
                                <m:sSubSupPr>
                                  <m:ctrlPr>
                                    <a:rPr lang="pl-PL" sz="2000" b="0" i="1" smtClean="0">
                                      <a:latin typeface="Cambria Math"/>
                                    </a:rPr>
                                  </m:ctrlPr>
                                </m:sSubSupPr>
                                <m:e>
                                  <m:r>
                                    <a:rPr lang="pl-PL" sz="2000" b="0" i="1" smtClean="0">
                                      <a:latin typeface="Cambria Math"/>
                                    </a:rPr>
                                    <m:t>𝑝</m:t>
                                  </m:r>
                                </m:e>
                                <m:sub>
                                  <m:r>
                                    <a:rPr lang="pl-PL" sz="2000" b="0" i="1" smtClean="0">
                                      <a:latin typeface="Cambria Math"/>
                                    </a:rPr>
                                    <m:t>𝑙</m:t>
                                  </m:r>
                                </m:sub>
                                <m:sup/>
                              </m:sSubSup>
                              <m:r>
                                <a:rPr lang="pl-PL" sz="2000" b="0" i="1" smtClean="0">
                                  <a:latin typeface="Cambria Math"/>
                                </a:rPr>
                                <m:t>−</m:t>
                              </m:r>
                              <m:sSubSup>
                                <m:sSubSupPr>
                                  <m:ctrlPr>
                                    <a:rPr lang="pl-PL" sz="2000" b="0" i="1" smtClean="0">
                                      <a:latin typeface="Cambria Math"/>
                                    </a:rPr>
                                  </m:ctrlPr>
                                </m:sSubSupPr>
                                <m:e>
                                  <m:r>
                                    <a:rPr lang="pl-PL" sz="2000" b="0" i="1" smtClean="0">
                                      <a:latin typeface="Cambria Math"/>
                                    </a:rPr>
                                    <m:t>𝑞</m:t>
                                  </m:r>
                                </m:e>
                                <m:sub>
                                  <m:r>
                                    <a:rPr lang="pl-PL" sz="2000" b="0" i="1" smtClean="0">
                                      <a:latin typeface="Cambria Math"/>
                                    </a:rPr>
                                    <m:t>𝑙</m:t>
                                  </m:r>
                                </m:sub>
                                <m:sup/>
                              </m:sSubSup>
                              <m:r>
                                <a:rPr lang="pl-PL" sz="2000" b="0" i="1" smtClean="0">
                                  <a:latin typeface="Cambria Math"/>
                                </a:rPr>
                                <m:t>)</m:t>
                              </m:r>
                            </m:e>
                            <m:sup>
                              <m:r>
                                <a:rPr lang="pl-PL" sz="2000" b="0" i="1" smtClean="0">
                                  <a:latin typeface="Cambria Math"/>
                                </a:rPr>
                                <m:t>2</m:t>
                              </m:r>
                            </m:sup>
                          </m:sSup>
                        </m:e>
                      </m:rad>
                      <m:r>
                        <a:rPr lang="pl-PL" sz="2000" b="0" i="1" smtClean="0">
                          <a:latin typeface="Cambria Math"/>
                          <a:ea typeface="Cambria Math"/>
                        </a:rPr>
                        <m:t>≤</m:t>
                      </m:r>
                      <m:rad>
                        <m:radPr>
                          <m:degHide m:val="on"/>
                          <m:ctrlPr>
                            <a:rPr lang="pl-PL" sz="2000" b="0" i="1" smtClean="0">
                              <a:latin typeface="Cambria Math"/>
                              <a:ea typeface="Cambria Math"/>
                            </a:rPr>
                          </m:ctrlPr>
                        </m:radPr>
                        <m:deg/>
                        <m:e>
                          <m:nary>
                            <m:naryPr>
                              <m:chr m:val="∑"/>
                              <m:limLoc m:val="subSup"/>
                              <m:supHide m:val="on"/>
                              <m:ctrlPr>
                                <a:rPr lang="pl-PL" sz="2000" b="0" i="1" smtClean="0">
                                  <a:latin typeface="Cambria Math"/>
                                  <a:ea typeface="Cambria Math"/>
                                </a:rPr>
                              </m:ctrlPr>
                            </m:naryPr>
                            <m:sub>
                              <m:r>
                                <m:rPr>
                                  <m:brk m:alnAt="9"/>
                                </m:rPr>
                                <a:rPr lang="pl-PL" sz="2000" b="0" i="1" smtClean="0">
                                  <a:latin typeface="Cambria Math"/>
                                  <a:ea typeface="Cambria Math"/>
                                </a:rPr>
                                <m:t>𝑖</m:t>
                              </m:r>
                              <m:r>
                                <a:rPr lang="pl-PL" sz="2000" b="0" i="1" smtClean="0">
                                  <a:latin typeface="Cambria Math"/>
                                  <a:ea typeface="Cambria Math"/>
                                </a:rPr>
                                <m:t>=1..</m:t>
                              </m:r>
                              <m:r>
                                <a:rPr lang="pl-PL" sz="2000" b="0" i="1" smtClean="0">
                                  <a:latin typeface="Cambria Math"/>
                                  <a:ea typeface="Cambria Math"/>
                                </a:rPr>
                                <m:t>𝑛</m:t>
                              </m:r>
                            </m:sub>
                            <m:sup/>
                            <m:e>
                              <m:sSup>
                                <m:sSupPr>
                                  <m:ctrlPr>
                                    <a:rPr lang="pl-PL" sz="2000" b="0" i="1" smtClean="0">
                                      <a:latin typeface="Cambria Math"/>
                                      <a:ea typeface="Cambria Math"/>
                                    </a:rPr>
                                  </m:ctrlPr>
                                </m:sSupPr>
                                <m:e>
                                  <m:d>
                                    <m:dPr>
                                      <m:ctrlPr>
                                        <a:rPr lang="pl-PL" sz="2000" i="1">
                                          <a:latin typeface="Cambria Math"/>
                                          <a:ea typeface="Cambria Math"/>
                                        </a:rPr>
                                      </m:ctrlPr>
                                    </m:dPr>
                                    <m:e>
                                      <m:sSub>
                                        <m:sSubPr>
                                          <m:ctrlPr>
                                            <a:rPr lang="pl-PL" sz="2000" i="1">
                                              <a:latin typeface="Cambria Math"/>
                                              <a:ea typeface="Cambria Math"/>
                                            </a:rPr>
                                          </m:ctrlPr>
                                        </m:sSubPr>
                                        <m:e>
                                          <m:r>
                                            <a:rPr lang="pl-PL" sz="2000" i="1">
                                              <a:latin typeface="Cambria Math"/>
                                              <a:ea typeface="Cambria Math"/>
                                            </a:rPr>
                                            <m:t>𝑝</m:t>
                                          </m:r>
                                        </m:e>
                                        <m:sub>
                                          <m:r>
                                            <a:rPr lang="pl-PL" sz="2000" i="1">
                                              <a:latin typeface="Cambria Math"/>
                                              <a:ea typeface="Cambria Math"/>
                                            </a:rPr>
                                            <m:t>𝑙</m:t>
                                          </m:r>
                                        </m:sub>
                                      </m:sSub>
                                      <m:r>
                                        <a:rPr lang="pl-PL" sz="2000" i="1">
                                          <a:latin typeface="Cambria Math"/>
                                          <a:ea typeface="Cambria Math"/>
                                        </a:rPr>
                                        <m:t>−</m:t>
                                      </m:r>
                                      <m:sSub>
                                        <m:sSubPr>
                                          <m:ctrlPr>
                                            <a:rPr lang="pl-PL" sz="2000" i="1">
                                              <a:latin typeface="Cambria Math"/>
                                              <a:ea typeface="Cambria Math"/>
                                            </a:rPr>
                                          </m:ctrlPr>
                                        </m:sSubPr>
                                        <m:e>
                                          <m:r>
                                            <a:rPr lang="pl-PL" sz="2000" i="1">
                                              <a:latin typeface="Cambria Math"/>
                                              <a:ea typeface="Cambria Math"/>
                                            </a:rPr>
                                            <m:t>𝑝</m:t>
                                          </m:r>
                                        </m:e>
                                        <m:sub>
                                          <m:r>
                                            <a:rPr lang="pl-PL" sz="2000" i="1">
                                              <a:latin typeface="Cambria Math"/>
                                              <a:ea typeface="Cambria Math"/>
                                            </a:rPr>
                                            <m:t>𝑞</m:t>
                                          </m:r>
                                        </m:sub>
                                      </m:sSub>
                                    </m:e>
                                  </m:d>
                                </m:e>
                                <m:sup>
                                  <m:r>
                                    <a:rPr lang="pl-PL" sz="2000" b="0" i="1" smtClean="0">
                                      <a:latin typeface="Cambria Math"/>
                                      <a:ea typeface="Cambria Math"/>
                                    </a:rPr>
                                    <m:t>2</m:t>
                                  </m:r>
                                </m:sup>
                              </m:sSup>
                            </m:e>
                          </m:nary>
                        </m:e>
                      </m:rad>
                      <m:r>
                        <a:rPr lang="pl-PL" sz="2000" b="0" i="1" smtClean="0">
                          <a:latin typeface="Cambria Math"/>
                          <a:ea typeface="Cambria Math"/>
                        </a:rPr>
                        <m:t>=</m:t>
                      </m:r>
                      <m:r>
                        <a:rPr lang="pl-PL" sz="2000" b="0" i="1" smtClean="0">
                          <a:latin typeface="Cambria Math"/>
                          <a:ea typeface="Cambria Math"/>
                        </a:rPr>
                        <m:t>𝐸𝑢𝑐𝑙𝑖𝑑𝑒𝑎𝑛</m:t>
                      </m:r>
                      <m:d>
                        <m:dPr>
                          <m:ctrlPr>
                            <a:rPr lang="pl-PL" sz="2000" b="0" i="1" smtClean="0">
                              <a:latin typeface="Cambria Math"/>
                              <a:ea typeface="Cambria Math"/>
                            </a:rPr>
                          </m:ctrlPr>
                        </m:dPr>
                        <m:e>
                          <m:r>
                            <a:rPr lang="pl-PL" sz="2000" b="0" i="1" smtClean="0">
                              <a:latin typeface="Cambria Math"/>
                              <a:ea typeface="Cambria Math"/>
                            </a:rPr>
                            <m:t>𝑝</m:t>
                          </m:r>
                          <m:r>
                            <a:rPr lang="pl-PL" sz="2000" b="0" i="1" smtClean="0">
                              <a:latin typeface="Cambria Math"/>
                              <a:ea typeface="Cambria Math"/>
                            </a:rPr>
                            <m:t>,</m:t>
                          </m:r>
                          <m:r>
                            <a:rPr lang="pl-PL" sz="2000" b="0" i="1" smtClean="0">
                              <a:latin typeface="Cambria Math"/>
                              <a:ea typeface="Cambria Math"/>
                            </a:rPr>
                            <m:t>𝑞</m:t>
                          </m:r>
                        </m:e>
                      </m:d>
                    </m:oMath>
                  </m:oMathPara>
                </a14:m>
                <a:r>
                  <a:rPr lang="pl-PL" sz="2000" dirty="0" smtClean="0"/>
                  <a:t/>
                </a:r>
                <a:br>
                  <a:rPr lang="pl-PL" sz="2000" dirty="0" smtClean="0"/>
                </a:br>
                <a:r>
                  <a:rPr lang="pl-PL" sz="2000" dirty="0" smtClean="0"/>
                  <a:t/>
                </a:r>
                <a:br>
                  <a:rPr lang="pl-PL" sz="2000" dirty="0" smtClean="0"/>
                </a:br>
                <a:r>
                  <a:rPr lang="pl-PL" sz="2000" dirty="0" smtClean="0"/>
                  <a:t/>
                </a:r>
                <a:br>
                  <a:rPr lang="pl-PL" sz="2000" dirty="0" smtClean="0"/>
                </a:br>
                <a14:m>
                  <m:oMathPara xmlns:m="http://schemas.openxmlformats.org/officeDocument/2006/math">
                    <m:oMathParaPr>
                      <m:jc m:val="centerGroup"/>
                    </m:oMathParaPr>
                    <m:oMath xmlns:m="http://schemas.openxmlformats.org/officeDocument/2006/math">
                      <m:d>
                        <m:dPr>
                          <m:begChr m:val="|"/>
                          <m:endChr m:val="|"/>
                          <m:ctrlPr>
                            <a:rPr lang="pl-PL" sz="2000" i="1">
                              <a:latin typeface="Cambria Math"/>
                            </a:rPr>
                          </m:ctrlPr>
                        </m:dPr>
                        <m:e>
                          <m:sSub>
                            <m:sSubPr>
                              <m:ctrlPr>
                                <a:rPr lang="pl-PL" sz="2000" i="1">
                                  <a:latin typeface="Cambria Math"/>
                                </a:rPr>
                              </m:ctrlPr>
                            </m:sSubPr>
                            <m:e>
                              <m:r>
                                <a:rPr lang="pl-PL" sz="2000" i="1">
                                  <a:latin typeface="Cambria Math"/>
                                </a:rPr>
                                <m:t>𝑝</m:t>
                              </m:r>
                            </m:e>
                            <m:sub>
                              <m:r>
                                <a:rPr lang="pl-PL" sz="2000" i="1">
                                  <a:latin typeface="Cambria Math"/>
                                </a:rPr>
                                <m:t>𝑙</m:t>
                              </m:r>
                            </m:sub>
                          </m:sSub>
                          <m:r>
                            <a:rPr lang="pl-PL" sz="2000" i="1">
                              <a:latin typeface="Cambria Math"/>
                            </a:rPr>
                            <m:t>−</m:t>
                          </m:r>
                          <m:sSub>
                            <m:sSubPr>
                              <m:ctrlPr>
                                <a:rPr lang="pl-PL" sz="2000" i="1">
                                  <a:latin typeface="Cambria Math"/>
                                </a:rPr>
                              </m:ctrlPr>
                            </m:sSubPr>
                            <m:e>
                              <m:r>
                                <a:rPr lang="pl-PL" sz="2000" i="1">
                                  <a:latin typeface="Cambria Math"/>
                                </a:rPr>
                                <m:t>𝑞</m:t>
                              </m:r>
                            </m:e>
                            <m:sub>
                              <m:r>
                                <a:rPr lang="pl-PL" sz="2000" i="1">
                                  <a:latin typeface="Cambria Math"/>
                                </a:rPr>
                                <m:t>𝑙</m:t>
                              </m:r>
                            </m:sub>
                          </m:sSub>
                        </m:e>
                      </m:d>
                      <m:r>
                        <a:rPr lang="pl-PL" sz="2000" b="0" i="1" smtClean="0">
                          <a:latin typeface="Cambria Math"/>
                        </a:rPr>
                        <m:t>&gt;</m:t>
                      </m:r>
                      <m:r>
                        <a:rPr lang="pl-PL" sz="2000" b="0" i="1" smtClean="0">
                          <a:latin typeface="Cambria Math"/>
                        </a:rPr>
                        <m:t>𝐸𝑝𝑠</m:t>
                      </m:r>
                      <m:r>
                        <a:rPr lang="pl-PL" sz="2000" b="0" i="1" smtClean="0">
                          <a:latin typeface="Cambria Math"/>
                          <a:ea typeface="Cambria Math"/>
                        </a:rPr>
                        <m:t>⇒</m:t>
                      </m:r>
                      <m:r>
                        <a:rPr lang="pl-PL" sz="2000" b="0" i="1" smtClean="0">
                          <a:latin typeface="Cambria Math"/>
                          <a:ea typeface="Cambria Math"/>
                        </a:rPr>
                        <m:t>𝐸𝑢𝑐𝑙𝑖𝑑𝑒𝑎𝑛</m:t>
                      </m:r>
                      <m:d>
                        <m:dPr>
                          <m:ctrlPr>
                            <a:rPr lang="pl-PL" sz="2000" b="0" i="1" smtClean="0">
                              <a:latin typeface="Cambria Math"/>
                              <a:ea typeface="Cambria Math"/>
                            </a:rPr>
                          </m:ctrlPr>
                        </m:dPr>
                        <m:e>
                          <m:r>
                            <a:rPr lang="pl-PL" sz="2000" b="0" i="1" smtClean="0">
                              <a:latin typeface="Cambria Math"/>
                              <a:ea typeface="Cambria Math"/>
                            </a:rPr>
                            <m:t>𝑝</m:t>
                          </m:r>
                          <m:r>
                            <a:rPr lang="pl-PL" sz="2000" b="0" i="1" smtClean="0">
                              <a:latin typeface="Cambria Math"/>
                              <a:ea typeface="Cambria Math"/>
                            </a:rPr>
                            <m:t>,</m:t>
                          </m:r>
                          <m:r>
                            <a:rPr lang="pl-PL" sz="2000" b="0" i="1" smtClean="0">
                              <a:latin typeface="Cambria Math"/>
                              <a:ea typeface="Cambria Math"/>
                            </a:rPr>
                            <m:t>𝑞</m:t>
                          </m:r>
                        </m:e>
                      </m:d>
                      <m:r>
                        <a:rPr lang="pl-PL" sz="2000" b="0" i="1" smtClean="0">
                          <a:latin typeface="Cambria Math"/>
                          <a:ea typeface="Cambria Math"/>
                        </a:rPr>
                        <m:t>&gt;</m:t>
                      </m:r>
                      <m:r>
                        <a:rPr lang="pl-PL" sz="2000" b="0" i="1" smtClean="0">
                          <a:latin typeface="Cambria Math"/>
                          <a:ea typeface="Cambria Math"/>
                        </a:rPr>
                        <m:t>𝐸𝑝𝑠</m:t>
                      </m:r>
                      <m:r>
                        <a:rPr lang="pl-PL" sz="2000" b="0" i="1" smtClean="0">
                          <a:latin typeface="Cambria Math"/>
                          <a:ea typeface="Cambria Math"/>
                        </a:rPr>
                        <m:t>⇒</m:t>
                      </m:r>
                      <m:r>
                        <a:rPr lang="pl-PL" sz="2000" b="0" i="1" smtClean="0">
                          <a:latin typeface="Cambria Math"/>
                          <a:ea typeface="Cambria Math"/>
                        </a:rPr>
                        <m:t>𝑝</m:t>
                      </m:r>
                      <m:r>
                        <a:rPr lang="pl-PL" sz="2000" b="0" i="1" smtClean="0">
                          <a:latin typeface="Cambria Math"/>
                          <a:ea typeface="Cambria Math"/>
                        </a:rPr>
                        <m:t>∉</m:t>
                      </m:r>
                      <m:sSub>
                        <m:sSubPr>
                          <m:ctrlPr>
                            <a:rPr lang="pl-PL" sz="2000" b="0" i="1" smtClean="0">
                              <a:latin typeface="Cambria Math"/>
                              <a:ea typeface="Cambria Math"/>
                            </a:rPr>
                          </m:ctrlPr>
                        </m:sSubPr>
                        <m:e>
                          <m:r>
                            <a:rPr lang="pl-PL" sz="2000" b="0" i="1" smtClean="0">
                              <a:latin typeface="Cambria Math"/>
                              <a:ea typeface="Cambria Math"/>
                            </a:rPr>
                            <m:t>𝑁</m:t>
                          </m:r>
                        </m:e>
                        <m:sub>
                          <m:r>
                            <a:rPr lang="pl-PL" sz="2000" b="0" i="1" smtClean="0">
                              <a:latin typeface="Cambria Math"/>
                              <a:ea typeface="Cambria Math"/>
                            </a:rPr>
                            <m:t>𝐸𝑝𝑠</m:t>
                          </m:r>
                        </m:sub>
                      </m:sSub>
                      <m:r>
                        <a:rPr lang="pl-PL" sz="2000" b="0" i="1" smtClean="0">
                          <a:latin typeface="Cambria Math"/>
                          <a:ea typeface="Cambria Math"/>
                        </a:rPr>
                        <m:t>(</m:t>
                      </m:r>
                      <m:r>
                        <a:rPr lang="pl-PL" sz="2000" b="0" i="1" smtClean="0">
                          <a:latin typeface="Cambria Math"/>
                          <a:ea typeface="Cambria Math"/>
                        </a:rPr>
                        <m:t>𝑞</m:t>
                      </m:r>
                      <m:r>
                        <a:rPr lang="pl-PL" sz="2000" b="0" i="1" smtClean="0">
                          <a:latin typeface="Cambria Math"/>
                          <a:ea typeface="Cambria Math"/>
                        </a:rPr>
                        <m:t>)∧</m:t>
                      </m:r>
                      <m:r>
                        <a:rPr lang="pl-PL" sz="2000" b="0" i="1" smtClean="0">
                          <a:latin typeface="Cambria Math"/>
                          <a:ea typeface="Cambria Math"/>
                        </a:rPr>
                        <m:t>𝑞</m:t>
                      </m:r>
                      <m:r>
                        <a:rPr lang="pl-PL" sz="2000" i="1">
                          <a:latin typeface="Cambria Math"/>
                          <a:ea typeface="Cambria Math"/>
                        </a:rPr>
                        <m:t>∉</m:t>
                      </m:r>
                      <m:sSub>
                        <m:sSubPr>
                          <m:ctrlPr>
                            <a:rPr lang="pl-PL" sz="2000" i="1">
                              <a:latin typeface="Cambria Math"/>
                              <a:ea typeface="Cambria Math"/>
                            </a:rPr>
                          </m:ctrlPr>
                        </m:sSubPr>
                        <m:e>
                          <m:r>
                            <a:rPr lang="pl-PL" sz="2000" i="1">
                              <a:latin typeface="Cambria Math"/>
                              <a:ea typeface="Cambria Math"/>
                            </a:rPr>
                            <m:t>𝑁</m:t>
                          </m:r>
                        </m:e>
                        <m:sub>
                          <m:r>
                            <a:rPr lang="pl-PL" sz="2000" i="1">
                              <a:latin typeface="Cambria Math"/>
                              <a:ea typeface="Cambria Math"/>
                            </a:rPr>
                            <m:t>𝐸𝑝𝑠</m:t>
                          </m:r>
                        </m:sub>
                      </m:sSub>
                      <m:r>
                        <a:rPr lang="pl-PL" sz="2000" i="1">
                          <a:latin typeface="Cambria Math"/>
                          <a:ea typeface="Cambria Math"/>
                        </a:rPr>
                        <m:t>(</m:t>
                      </m:r>
                      <m:r>
                        <a:rPr lang="pl-PL" sz="2000" b="0" i="1" smtClean="0">
                          <a:latin typeface="Cambria Math"/>
                          <a:ea typeface="Cambria Math"/>
                        </a:rPr>
                        <m:t>𝑝</m:t>
                      </m:r>
                      <m:r>
                        <a:rPr lang="pl-PL" sz="2000" i="1">
                          <a:latin typeface="Cambria Math"/>
                          <a:ea typeface="Cambria Math"/>
                        </a:rPr>
                        <m:t>)</m:t>
                      </m:r>
                    </m:oMath>
                  </m:oMathPara>
                </a14:m>
                <a:endParaRPr lang="pl-PL" sz="2000" dirty="0"/>
              </a:p>
            </p:txBody>
          </p:sp>
        </mc:Choice>
        <mc:Fallback xmlns="">
          <p:sp>
            <p:nvSpPr>
              <p:cNvPr id="9" name="Symbol zastępczy zawartości 2"/>
              <p:cNvSpPr>
                <a:spLocks noGrp="1" noRot="1" noChangeAspect="1" noMove="1" noResize="1" noEditPoints="1" noAdjustHandles="1" noChangeArrowheads="1" noChangeShapeType="1" noTextEdit="1"/>
              </p:cNvSpPr>
              <p:nvPr>
                <p:ph idx="1"/>
              </p:nvPr>
            </p:nvSpPr>
            <p:spPr>
              <a:xfrm>
                <a:off x="458788" y="1700808"/>
                <a:ext cx="8229600" cy="4525963"/>
              </a:xfrm>
              <a:blipFill rotWithShape="1">
                <a:blip r:embed="rId3"/>
                <a:stretch>
                  <a:fillRect l="-1481" t="-1213"/>
                </a:stretch>
              </a:blipFill>
            </p:spPr>
            <p:txBody>
              <a:bodyPr/>
              <a:lstStyle/>
              <a:p>
                <a:r>
                  <a:rPr lang="pl-PL">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573588" y="6597650"/>
            <a:ext cx="4572000" cy="260350"/>
          </a:xfrm>
          <a:prstGeom prst="rect">
            <a:avLst/>
          </a:prstGeom>
          <a:solidFill>
            <a:srgbClr val="1633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5" name="Prostokąt 4"/>
          <p:cNvSpPr/>
          <p:nvPr/>
        </p:nvSpPr>
        <p:spPr>
          <a:xfrm>
            <a:off x="0" y="0"/>
            <a:ext cx="9144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6" name="Prostokąt 5"/>
          <p:cNvSpPr/>
          <p:nvPr/>
        </p:nvSpPr>
        <p:spPr>
          <a:xfrm>
            <a:off x="0" y="6597650"/>
            <a:ext cx="4572000" cy="260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dirty="0"/>
          </a:p>
        </p:txBody>
      </p:sp>
      <p:sp>
        <p:nvSpPr>
          <p:cNvPr id="9221" name="pole tekstowe 6"/>
          <p:cNvSpPr txBox="1">
            <a:spLocks noChangeArrowheads="1"/>
          </p:cNvSpPr>
          <p:nvPr/>
        </p:nvSpPr>
        <p:spPr bwMode="auto">
          <a:xfrm>
            <a:off x="2916238" y="6573838"/>
            <a:ext cx="1368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200" b="1">
                <a:solidFill>
                  <a:schemeClr val="bg1"/>
                </a:solidFill>
              </a:rPr>
              <a:t>Bartłomiej Jańczak</a:t>
            </a:r>
          </a:p>
        </p:txBody>
      </p:sp>
      <p:sp>
        <p:nvSpPr>
          <p:cNvPr id="9222" name="pole tekstowe 8"/>
          <p:cNvSpPr txBox="1">
            <a:spLocks noChangeArrowheads="1"/>
          </p:cNvSpPr>
          <p:nvPr/>
        </p:nvSpPr>
        <p:spPr bwMode="auto">
          <a:xfrm>
            <a:off x="111125" y="-39688"/>
            <a:ext cx="1868488"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pl-PL" sz="1600">
                <a:solidFill>
                  <a:schemeClr val="bg1"/>
                </a:solidFill>
              </a:rPr>
              <a:t>Zarys teorii</a:t>
            </a:r>
          </a:p>
        </p:txBody>
      </p:sp>
      <p:sp>
        <p:nvSpPr>
          <p:cNvPr id="9223" name="Tytuł 1"/>
          <p:cNvSpPr>
            <a:spLocks noGrp="1"/>
          </p:cNvSpPr>
          <p:nvPr>
            <p:ph type="title"/>
          </p:nvPr>
        </p:nvSpPr>
        <p:spPr>
          <a:xfrm>
            <a:off x="457200" y="549275"/>
            <a:ext cx="8229600" cy="792163"/>
          </a:xfrm>
        </p:spPr>
        <p:txBody>
          <a:bodyPr/>
          <a:lstStyle/>
          <a:p>
            <a:pPr algn="l" eaLnBrk="1" hangingPunct="1"/>
            <a:r>
              <a:rPr lang="pl-PL" sz="3200" b="1" dirty="0" smtClean="0"/>
              <a:t>Wykorzystanie indeksu metrycznego VP-</a:t>
            </a:r>
            <a:r>
              <a:rPr lang="pl-PL" sz="3200" b="1" dirty="0" err="1" smtClean="0"/>
              <a:t>Tree</a:t>
            </a:r>
            <a:endParaRPr lang="pl-PL" sz="3200" dirty="0" smtClean="0"/>
          </a:p>
        </p:txBody>
      </p:sp>
      <mc:AlternateContent xmlns:mc="http://schemas.openxmlformats.org/markup-compatibility/2006" xmlns:a14="http://schemas.microsoft.com/office/drawing/2010/main">
        <mc:Choice Requires="a14">
          <p:sp>
            <p:nvSpPr>
              <p:cNvPr id="8" name="Symbol zastępczy zawartości 2"/>
              <p:cNvSpPr txBox="1">
                <a:spLocks/>
              </p:cNvSpPr>
              <p:nvPr/>
            </p:nvSpPr>
            <p:spPr bwMode="auto">
              <a:xfrm>
                <a:off x="395536" y="1556792"/>
                <a:ext cx="8208912" cy="17281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Węzeł VP-</a:t>
                </a:r>
                <a:r>
                  <a:rPr lang="pl-PL" sz="1800" b="1" dirty="0" err="1" smtClean="0"/>
                  <a:t>Tree</a:t>
                </a:r>
                <a:r>
                  <a:rPr lang="pl-PL" sz="1800" b="1" dirty="0" smtClean="0"/>
                  <a:t> zawiera</a:t>
                </a:r>
                <a:r>
                  <a:rPr lang="pl-PL" sz="1800" dirty="0" smtClean="0"/>
                  <a:t>:</a:t>
                </a:r>
                <a:br>
                  <a:rPr lang="pl-PL" sz="1800" dirty="0" smtClean="0"/>
                </a:br>
                <a:r>
                  <a:rPr lang="pl-PL" sz="1800" dirty="0" smtClean="0"/>
                  <a:t>- </a:t>
                </a:r>
                <a14:m>
                  <m:oMath xmlns:m="http://schemas.openxmlformats.org/officeDocument/2006/math">
                    <m:r>
                      <a:rPr lang="pl-PL" sz="1800" i="1" dirty="0" smtClean="0">
                        <a:latin typeface="Cambria Math"/>
                      </a:rPr>
                      <m:t>𝑣</m:t>
                    </m:r>
                    <m:r>
                      <a:rPr lang="pl-PL" sz="1800" i="1" dirty="0" smtClean="0">
                        <a:latin typeface="Cambria Math"/>
                        <a:ea typeface="Cambria Math"/>
                      </a:rPr>
                      <m:t>∈</m:t>
                    </m:r>
                    <m:r>
                      <a:rPr lang="pl-PL" sz="1800" b="0" i="1" dirty="0" smtClean="0">
                        <a:latin typeface="Cambria Math"/>
                        <a:ea typeface="Cambria Math"/>
                      </a:rPr>
                      <m:t>𝐷</m:t>
                    </m:r>
                  </m:oMath>
                </a14:m>
                <a:r>
                  <a:rPr lang="pl-PL" sz="1800" dirty="0" smtClean="0"/>
                  <a:t>,</a:t>
                </a:r>
                <a:br>
                  <a:rPr lang="pl-PL" sz="1800" dirty="0" smtClean="0"/>
                </a:br>
                <a:r>
                  <a:rPr lang="pl-PL" sz="1800" dirty="0" smtClean="0"/>
                  <a:t>- </a:t>
                </a:r>
                <a14:m>
                  <m:oMath xmlns:m="http://schemas.openxmlformats.org/officeDocument/2006/math">
                    <m:r>
                      <a:rPr lang="pl-PL" sz="1800" i="1" smtClean="0">
                        <a:latin typeface="Cambria Math"/>
                        <a:ea typeface="Cambria Math"/>
                      </a:rPr>
                      <m:t>𝜇</m:t>
                    </m:r>
                    <m:r>
                      <a:rPr lang="pl-PL" sz="1800" b="0" i="1" smtClean="0">
                        <a:latin typeface="Cambria Math"/>
                        <a:ea typeface="Cambria Math"/>
                      </a:rPr>
                      <m:t>=</m:t>
                    </m:r>
                    <m:r>
                      <a:rPr lang="pl-PL" sz="1800" b="0" i="1" smtClean="0">
                        <a:latin typeface="Cambria Math"/>
                        <a:ea typeface="Cambria Math"/>
                      </a:rPr>
                      <m:t>𝑚𝑒𝑑𝑖𝑎𝑛𝑎</m:t>
                    </m:r>
                    <m:r>
                      <a:rPr lang="pl-PL" sz="1800" b="0" i="1" smtClean="0">
                        <a:latin typeface="Cambria Math"/>
                        <a:ea typeface="Cambria Math"/>
                      </a:rPr>
                      <m:t>({</m:t>
                    </m:r>
                    <m:r>
                      <a:rPr lang="pl-PL" sz="1800" i="1" dirty="0">
                        <a:latin typeface="Cambria Math"/>
                      </a:rPr>
                      <m:t>𝑢</m:t>
                    </m:r>
                    <m:r>
                      <a:rPr lang="pl-PL" sz="1800" i="1" dirty="0">
                        <a:latin typeface="Cambria Math"/>
                        <a:ea typeface="Cambria Math"/>
                      </a:rPr>
                      <m:t>∈</m:t>
                    </m:r>
                    <m:r>
                      <a:rPr lang="pl-PL" sz="1800" i="1" dirty="0">
                        <a:latin typeface="Cambria Math"/>
                        <a:ea typeface="Cambria Math"/>
                      </a:rPr>
                      <m:t>𝑆</m:t>
                    </m:r>
                    <m:r>
                      <a:rPr lang="pl-PL" sz="1800" i="1" dirty="0">
                        <a:latin typeface="Cambria Math"/>
                        <a:ea typeface="Cambria Math"/>
                      </a:rPr>
                      <m:t>(</m:t>
                    </m:r>
                    <m:r>
                      <a:rPr lang="pl-PL" sz="1800" i="1" dirty="0">
                        <a:latin typeface="Cambria Math"/>
                        <a:ea typeface="Cambria Math"/>
                      </a:rPr>
                      <m:t>𝑣</m:t>
                    </m:r>
                    <m:r>
                      <a:rPr lang="pl-PL" sz="1800" i="1" dirty="0">
                        <a:latin typeface="Cambria Math"/>
                        <a:ea typeface="Cambria Math"/>
                      </a:rPr>
                      <m:t>)|</m:t>
                    </m:r>
                    <m:r>
                      <a:rPr lang="pl-PL" sz="1800" i="1" dirty="0">
                        <a:latin typeface="Cambria Math"/>
                        <a:ea typeface="Cambria Math"/>
                      </a:rPr>
                      <m:t>𝑑𝑖𝑠𝑡𝑎𝑛𝑐𝑒</m:t>
                    </m:r>
                    <m:d>
                      <m:dPr>
                        <m:ctrlPr>
                          <a:rPr lang="pl-PL" sz="1800" i="1" dirty="0">
                            <a:latin typeface="Cambria Math"/>
                            <a:ea typeface="Cambria Math"/>
                          </a:rPr>
                        </m:ctrlPr>
                      </m:dPr>
                      <m:e>
                        <m:r>
                          <a:rPr lang="pl-PL" sz="1800" i="1" dirty="0">
                            <a:latin typeface="Cambria Math"/>
                            <a:ea typeface="Cambria Math"/>
                          </a:rPr>
                          <m:t>𝑢</m:t>
                        </m:r>
                        <m:r>
                          <a:rPr lang="pl-PL" sz="1800" i="1" dirty="0">
                            <a:latin typeface="Cambria Math"/>
                            <a:ea typeface="Cambria Math"/>
                          </a:rPr>
                          <m:t>,</m:t>
                        </m:r>
                        <m:r>
                          <a:rPr lang="pl-PL" sz="1800" i="1" dirty="0">
                            <a:latin typeface="Cambria Math"/>
                            <a:ea typeface="Cambria Math"/>
                          </a:rPr>
                          <m:t>𝑣</m:t>
                        </m:r>
                      </m:e>
                    </m:d>
                    <m:r>
                      <a:rPr lang="pl-PL" sz="1800" b="0" i="1" dirty="0" smtClean="0">
                        <a:latin typeface="Cambria Math"/>
                        <a:ea typeface="Cambria Math"/>
                      </a:rPr>
                      <m:t>}</m:t>
                    </m:r>
                    <m:r>
                      <a:rPr lang="pl-PL" sz="1800" b="0" i="1" smtClean="0">
                        <a:latin typeface="Cambria Math"/>
                        <a:ea typeface="Cambria Math"/>
                      </a:rPr>
                      <m:t>)</m:t>
                    </m:r>
                  </m:oMath>
                </a14:m>
                <a:r>
                  <a:rPr lang="pl-PL" sz="1800" dirty="0" smtClean="0"/>
                  <a:t/>
                </a:r>
                <a:br>
                  <a:rPr lang="pl-PL" sz="1800" dirty="0" smtClean="0"/>
                </a:br>
                <a:r>
                  <a:rPr lang="pl-PL" sz="1800" dirty="0" smtClean="0"/>
                  <a:t>- </a:t>
                </a:r>
                <a14:m>
                  <m:oMath xmlns:m="http://schemas.openxmlformats.org/officeDocument/2006/math">
                    <m:r>
                      <a:rPr lang="pl-PL" sz="1800" i="1" dirty="0" smtClean="0">
                        <a:latin typeface="Cambria Math"/>
                      </a:rPr>
                      <m:t>𝐿𝑆</m:t>
                    </m:r>
                    <m:d>
                      <m:dPr>
                        <m:ctrlPr>
                          <a:rPr lang="pl-PL" sz="1800" i="1" dirty="0" smtClean="0">
                            <a:latin typeface="Cambria Math"/>
                          </a:rPr>
                        </m:ctrlPr>
                      </m:dPr>
                      <m:e>
                        <m:r>
                          <a:rPr lang="pl-PL" sz="1800" i="1" dirty="0" smtClean="0">
                            <a:latin typeface="Cambria Math"/>
                          </a:rPr>
                          <m:t>𝑣</m:t>
                        </m:r>
                      </m:e>
                    </m:d>
                    <m:r>
                      <a:rPr lang="pl-PL" sz="1800" i="1" dirty="0" smtClean="0">
                        <a:latin typeface="Cambria Math"/>
                      </a:rPr>
                      <m:t>=</m:t>
                    </m:r>
                    <m:r>
                      <a:rPr lang="pl-PL" sz="1800" b="0" i="1" dirty="0" smtClean="0">
                        <a:latin typeface="Cambria Math"/>
                      </a:rPr>
                      <m:t>{</m:t>
                    </m:r>
                    <m:r>
                      <a:rPr lang="pl-PL" sz="1800" b="0" i="1" dirty="0" smtClean="0">
                        <a:latin typeface="Cambria Math"/>
                      </a:rPr>
                      <m:t>𝑢</m:t>
                    </m:r>
                    <m:r>
                      <a:rPr lang="pl-PL" sz="1800" b="0" i="1" dirty="0" smtClean="0">
                        <a:latin typeface="Cambria Math"/>
                        <a:ea typeface="Cambria Math"/>
                      </a:rPr>
                      <m:t>∈</m:t>
                    </m:r>
                    <m:r>
                      <a:rPr lang="pl-PL" sz="1800" b="0" i="1" dirty="0" smtClean="0">
                        <a:latin typeface="Cambria Math"/>
                        <a:ea typeface="Cambria Math"/>
                      </a:rPr>
                      <m:t>𝑆</m:t>
                    </m:r>
                    <m:r>
                      <a:rPr lang="pl-PL" sz="1800" b="0" i="1" dirty="0" smtClean="0">
                        <a:latin typeface="Cambria Math"/>
                        <a:ea typeface="Cambria Math"/>
                      </a:rPr>
                      <m:t>(</m:t>
                    </m:r>
                    <m:r>
                      <a:rPr lang="pl-PL" sz="1800" b="0" i="1" dirty="0" smtClean="0">
                        <a:latin typeface="Cambria Math"/>
                        <a:ea typeface="Cambria Math"/>
                      </a:rPr>
                      <m:t>𝑣</m:t>
                    </m:r>
                    <m:r>
                      <a:rPr lang="pl-PL" sz="1800" b="0" i="1" dirty="0" smtClean="0">
                        <a:latin typeface="Cambria Math"/>
                        <a:ea typeface="Cambria Math"/>
                      </a:rPr>
                      <m:t>)|</m:t>
                    </m:r>
                    <m:r>
                      <a:rPr lang="pl-PL" sz="1800" b="0" i="1" dirty="0" smtClean="0">
                        <a:latin typeface="Cambria Math"/>
                        <a:ea typeface="Cambria Math"/>
                      </a:rPr>
                      <m:t>𝑑𝑖𝑠𝑡𝑎𝑛𝑐𝑒</m:t>
                    </m:r>
                    <m:d>
                      <m:dPr>
                        <m:ctrlPr>
                          <a:rPr lang="pl-PL" sz="1800" b="0" i="1" dirty="0" smtClean="0">
                            <a:latin typeface="Cambria Math"/>
                            <a:ea typeface="Cambria Math"/>
                          </a:rPr>
                        </m:ctrlPr>
                      </m:dPr>
                      <m:e>
                        <m:r>
                          <a:rPr lang="pl-PL" sz="1800" b="0" i="1" dirty="0" smtClean="0">
                            <a:latin typeface="Cambria Math"/>
                            <a:ea typeface="Cambria Math"/>
                          </a:rPr>
                          <m:t>𝑢</m:t>
                        </m:r>
                        <m:r>
                          <a:rPr lang="pl-PL" sz="1800" b="0" i="1" dirty="0" smtClean="0">
                            <a:latin typeface="Cambria Math"/>
                            <a:ea typeface="Cambria Math"/>
                          </a:rPr>
                          <m:t>,</m:t>
                        </m:r>
                        <m:r>
                          <a:rPr lang="pl-PL" sz="1800" b="0" i="1" dirty="0" smtClean="0">
                            <a:latin typeface="Cambria Math"/>
                            <a:ea typeface="Cambria Math"/>
                          </a:rPr>
                          <m:t>𝑣</m:t>
                        </m:r>
                      </m:e>
                    </m:d>
                    <m:r>
                      <a:rPr lang="pl-PL" sz="1800" b="0" i="1" dirty="0" smtClean="0">
                        <a:latin typeface="Cambria Math"/>
                        <a:ea typeface="Cambria Math"/>
                      </a:rPr>
                      <m:t>&lt;</m:t>
                    </m:r>
                    <m:r>
                      <a:rPr lang="pl-PL" sz="1800" b="0" i="1" dirty="0" smtClean="0">
                        <a:latin typeface="Cambria Math"/>
                        <a:ea typeface="Cambria Math"/>
                      </a:rPr>
                      <m:t>𝜇</m:t>
                    </m:r>
                    <m:r>
                      <a:rPr lang="pl-PL" sz="1800" b="0" i="1" dirty="0" smtClean="0">
                        <a:latin typeface="Cambria Math"/>
                      </a:rPr>
                      <m:t>}</m:t>
                    </m:r>
                  </m:oMath>
                </a14:m>
                <a:r>
                  <a:rPr lang="pl-PL" sz="1800" dirty="0" smtClean="0"/>
                  <a:t/>
                </a:r>
                <a:br>
                  <a:rPr lang="pl-PL" sz="1800" dirty="0" smtClean="0"/>
                </a:br>
                <a:r>
                  <a:rPr lang="pl-PL" sz="1800" dirty="0" smtClean="0"/>
                  <a:t>- </a:t>
                </a:r>
                <a14:m>
                  <m:oMath xmlns:m="http://schemas.openxmlformats.org/officeDocument/2006/math">
                    <m:r>
                      <a:rPr lang="pl-PL" sz="1800" b="0" i="1" dirty="0" smtClean="0">
                        <a:latin typeface="Cambria Math"/>
                      </a:rPr>
                      <m:t>𝑅𝑆</m:t>
                    </m:r>
                    <m:d>
                      <m:dPr>
                        <m:ctrlPr>
                          <a:rPr lang="pl-PL" sz="1800" i="1" dirty="0">
                            <a:latin typeface="Cambria Math"/>
                          </a:rPr>
                        </m:ctrlPr>
                      </m:dPr>
                      <m:e>
                        <m:r>
                          <a:rPr lang="pl-PL" sz="1800" i="1" dirty="0">
                            <a:latin typeface="Cambria Math"/>
                          </a:rPr>
                          <m:t>𝑣</m:t>
                        </m:r>
                      </m:e>
                    </m:d>
                    <m:r>
                      <a:rPr lang="pl-PL" sz="1800" i="1" dirty="0">
                        <a:latin typeface="Cambria Math"/>
                      </a:rPr>
                      <m:t>={</m:t>
                    </m:r>
                    <m:r>
                      <a:rPr lang="pl-PL" sz="1800" i="1" dirty="0">
                        <a:latin typeface="Cambria Math"/>
                      </a:rPr>
                      <m:t>𝑢</m:t>
                    </m:r>
                    <m:r>
                      <a:rPr lang="pl-PL" sz="1800" i="1" dirty="0">
                        <a:latin typeface="Cambria Math"/>
                        <a:ea typeface="Cambria Math"/>
                      </a:rPr>
                      <m:t>∈</m:t>
                    </m:r>
                    <m:r>
                      <a:rPr lang="pl-PL" sz="1800" b="0" i="1" dirty="0" smtClean="0">
                        <a:latin typeface="Cambria Math"/>
                        <a:ea typeface="Cambria Math"/>
                      </a:rPr>
                      <m:t>𝑆</m:t>
                    </m:r>
                    <m:r>
                      <a:rPr lang="pl-PL" sz="1800" b="0" i="1" dirty="0" smtClean="0">
                        <a:latin typeface="Cambria Math"/>
                        <a:ea typeface="Cambria Math"/>
                      </a:rPr>
                      <m:t>(</m:t>
                    </m:r>
                    <m:r>
                      <a:rPr lang="pl-PL" sz="1800" b="0" i="1" dirty="0" smtClean="0">
                        <a:latin typeface="Cambria Math"/>
                        <a:ea typeface="Cambria Math"/>
                      </a:rPr>
                      <m:t>𝑣</m:t>
                    </m:r>
                    <m:r>
                      <a:rPr lang="pl-PL" sz="1800" b="0" i="1" dirty="0" smtClean="0">
                        <a:latin typeface="Cambria Math"/>
                        <a:ea typeface="Cambria Math"/>
                      </a:rPr>
                      <m:t>)|</m:t>
                    </m:r>
                    <m:r>
                      <a:rPr lang="pl-PL" sz="1800" i="1" dirty="0">
                        <a:latin typeface="Cambria Math"/>
                        <a:ea typeface="Cambria Math"/>
                      </a:rPr>
                      <m:t>𝑑𝑖𝑠𝑡𝑎𝑛𝑐𝑒</m:t>
                    </m:r>
                    <m:d>
                      <m:dPr>
                        <m:ctrlPr>
                          <a:rPr lang="pl-PL" sz="1800" i="1" dirty="0">
                            <a:latin typeface="Cambria Math"/>
                            <a:ea typeface="Cambria Math"/>
                          </a:rPr>
                        </m:ctrlPr>
                      </m:dPr>
                      <m:e>
                        <m:r>
                          <a:rPr lang="pl-PL" sz="1800" i="1" dirty="0">
                            <a:latin typeface="Cambria Math"/>
                            <a:ea typeface="Cambria Math"/>
                          </a:rPr>
                          <m:t>𝑢</m:t>
                        </m:r>
                        <m:r>
                          <a:rPr lang="pl-PL" sz="1800" i="1" dirty="0">
                            <a:latin typeface="Cambria Math"/>
                            <a:ea typeface="Cambria Math"/>
                          </a:rPr>
                          <m:t>,</m:t>
                        </m:r>
                        <m:r>
                          <a:rPr lang="pl-PL" sz="1800" i="1" dirty="0">
                            <a:latin typeface="Cambria Math"/>
                            <a:ea typeface="Cambria Math"/>
                          </a:rPr>
                          <m:t>𝑣</m:t>
                        </m:r>
                      </m:e>
                    </m:d>
                    <m:r>
                      <a:rPr lang="pl-PL" sz="1800" i="1" dirty="0" smtClean="0">
                        <a:latin typeface="Cambria Math"/>
                        <a:ea typeface="Cambria Math"/>
                      </a:rPr>
                      <m:t>≥</m:t>
                    </m:r>
                    <m:r>
                      <a:rPr lang="pl-PL" sz="1800" i="1" dirty="0">
                        <a:latin typeface="Cambria Math"/>
                        <a:ea typeface="Cambria Math"/>
                      </a:rPr>
                      <m:t>𝜇</m:t>
                    </m:r>
                    <m:r>
                      <a:rPr lang="pl-PL" sz="1800" i="1" dirty="0">
                        <a:latin typeface="Cambria Math"/>
                      </a:rPr>
                      <m:t>}</m:t>
                    </m:r>
                  </m:oMath>
                </a14:m>
                <a:endParaRPr lang="pl-PL" sz="1800" dirty="0"/>
              </a:p>
              <a:p>
                <a:pPr marL="0" indent="0">
                  <a:buFont typeface="Arial" charset="0"/>
                  <a:buNone/>
                </a:pPr>
                <a:endParaRPr lang="pl-PL" dirty="0"/>
              </a:p>
            </p:txBody>
          </p:sp>
        </mc:Choice>
        <mc:Fallback xmlns="">
          <p:sp>
            <p:nvSpPr>
              <p:cNvPr id="8" name="Symbol zastępczy zawartości 2"/>
              <p:cNvSpPr txBox="1">
                <a:spLocks noRot="1" noChangeAspect="1" noMove="1" noResize="1" noEditPoints="1" noAdjustHandles="1" noChangeArrowheads="1" noChangeShapeType="1" noTextEdit="1"/>
              </p:cNvSpPr>
              <p:nvPr/>
            </p:nvSpPr>
            <p:spPr bwMode="auto">
              <a:xfrm>
                <a:off x="395536" y="1556792"/>
                <a:ext cx="8208912" cy="1728192"/>
              </a:xfrm>
              <a:prstGeom prst="rect">
                <a:avLst/>
              </a:prstGeom>
              <a:blipFill rotWithShape="1">
                <a:blip r:embed="rId3"/>
                <a:stretch>
                  <a:fillRect l="-520" t="-17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9" name="Symbol zastępczy zawartości 2"/>
              <p:cNvSpPr txBox="1">
                <a:spLocks/>
              </p:cNvSpPr>
              <p:nvPr/>
            </p:nvSpPr>
            <p:spPr bwMode="auto">
              <a:xfrm>
                <a:off x="395536" y="3284984"/>
                <a:ext cx="8208912" cy="28803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1800" b="1" dirty="0" smtClean="0"/>
                  <a:t>Wyszukiwanie sąsiedztwa punktu </a:t>
                </a:r>
                <a14:m>
                  <m:oMath xmlns:m="http://schemas.openxmlformats.org/officeDocument/2006/math">
                    <m:r>
                      <a:rPr lang="pl-PL" sz="1800" b="0" i="1" dirty="0" smtClean="0">
                        <a:latin typeface="Cambria Math"/>
                      </a:rPr>
                      <m:t>𝑢</m:t>
                    </m:r>
                  </m:oMath>
                </a14:m>
                <a:r>
                  <a:rPr lang="pl-PL" sz="1800" b="1" dirty="0" smtClean="0"/>
                  <a:t> o promieniu </a:t>
                </a:r>
                <a14:m>
                  <m:oMath xmlns:m="http://schemas.openxmlformats.org/officeDocument/2006/math">
                    <m:r>
                      <a:rPr lang="pl-PL" sz="1800" b="0" i="1" dirty="0" smtClean="0">
                        <a:latin typeface="Cambria Math"/>
                        <a:ea typeface="Cambria Math"/>
                      </a:rPr>
                      <m:t>𝜀</m:t>
                    </m:r>
                  </m:oMath>
                </a14:m>
                <a:r>
                  <a:rPr lang="pl-PL" sz="1800" b="1" dirty="0" smtClean="0"/>
                  <a:t> w węźle </a:t>
                </a:r>
                <a14:m>
                  <m:oMath xmlns:m="http://schemas.openxmlformats.org/officeDocument/2006/math">
                    <m:r>
                      <a:rPr lang="pl-PL" sz="1800" b="0" i="1" dirty="0" smtClean="0">
                        <a:latin typeface="Cambria Math"/>
                      </a:rPr>
                      <m:t>𝑣</m:t>
                    </m:r>
                  </m:oMath>
                </a14:m>
                <a:r>
                  <a:rPr lang="pl-PL" sz="1800" b="1" dirty="0" smtClean="0"/>
                  <a:t> VP-</a:t>
                </a:r>
                <a:r>
                  <a:rPr lang="pl-PL" sz="1800" b="1" dirty="0" err="1" smtClean="0"/>
                  <a:t>Tree</a:t>
                </a:r>
                <a:r>
                  <a:rPr lang="pl-PL" sz="1800" dirty="0" smtClean="0"/>
                  <a:t>:</a:t>
                </a:r>
                <a:br>
                  <a:rPr lang="pl-PL" sz="1800" dirty="0" smtClean="0"/>
                </a:br>
                <a:r>
                  <a:rPr lang="pl-PL" sz="1800" dirty="0" smtClean="0"/>
                  <a:t>- </a:t>
                </a:r>
                <a14:m>
                  <m:oMath xmlns:m="http://schemas.openxmlformats.org/officeDocument/2006/math">
                    <m:r>
                      <a:rPr lang="pl-PL" sz="1800" b="0" i="1" dirty="0" smtClean="0">
                        <a:latin typeface="Cambria Math"/>
                      </a:rPr>
                      <m:t>𝑑𝑖𝑠𝑡𝑎𝑛𝑐𝑒</m:t>
                    </m:r>
                    <m:r>
                      <a:rPr lang="pl-PL" sz="1800" b="0" i="1" dirty="0" smtClean="0">
                        <a:latin typeface="Cambria Math"/>
                      </a:rPr>
                      <m:t>(</m:t>
                    </m:r>
                    <m:r>
                      <a:rPr lang="pl-PL" sz="1800" b="0" i="1" dirty="0" smtClean="0">
                        <a:latin typeface="Cambria Math"/>
                      </a:rPr>
                      <m:t>𝑢</m:t>
                    </m:r>
                    <m:r>
                      <a:rPr lang="pl-PL" sz="1800" b="0" i="1" dirty="0" smtClean="0">
                        <a:latin typeface="Cambria Math"/>
                      </a:rPr>
                      <m:t>,</m:t>
                    </m:r>
                    <m:r>
                      <a:rPr lang="pl-PL" sz="1800" b="0" i="1" dirty="0" smtClean="0">
                        <a:latin typeface="Cambria Math"/>
                      </a:rPr>
                      <m:t>𝑣</m:t>
                    </m:r>
                    <m:r>
                      <a:rPr lang="pl-PL" sz="1800" b="0" i="1" dirty="0" smtClean="0">
                        <a:latin typeface="Cambria Math"/>
                      </a:rPr>
                      <m:t>)</m:t>
                    </m:r>
                  </m:oMath>
                </a14:m>
                <a:r>
                  <a:rPr lang="pl-PL" sz="1800" dirty="0" smtClean="0"/>
                  <a:t>,</a:t>
                </a:r>
                <a:br>
                  <a:rPr lang="pl-PL" sz="1800" dirty="0" smtClean="0"/>
                </a:br>
                <a:r>
                  <a:rPr lang="pl-PL" sz="1800" dirty="0" smtClean="0"/>
                  <a:t>- W1: Jeśli </a:t>
                </a:r>
                <a14:m>
                  <m:oMath xmlns:m="http://schemas.openxmlformats.org/officeDocument/2006/math">
                    <m:r>
                      <m:rPr>
                        <m:sty m:val="p"/>
                      </m:rPr>
                      <a:rPr lang="pl-PL" sz="1800" b="0" i="0" smtClean="0">
                        <a:latin typeface="Cambria Math"/>
                        <a:ea typeface="Cambria Math"/>
                      </a:rPr>
                      <m:t>distance</m:t>
                    </m:r>
                    <m:d>
                      <m:dPr>
                        <m:ctrlPr>
                          <a:rPr lang="pl-PL" sz="1800" b="0" i="1" smtClean="0">
                            <a:latin typeface="Cambria Math"/>
                            <a:ea typeface="Cambria Math"/>
                          </a:rPr>
                        </m:ctrlPr>
                      </m:dPr>
                      <m:e>
                        <m:r>
                          <m:rPr>
                            <m:sty m:val="p"/>
                          </m:rPr>
                          <a:rPr lang="pl-PL" sz="1800" b="0" i="0" smtClean="0">
                            <a:latin typeface="Cambria Math"/>
                            <a:ea typeface="Cambria Math"/>
                          </a:rPr>
                          <m:t>u</m:t>
                        </m:r>
                        <m:r>
                          <a:rPr lang="pl-PL" sz="1800" b="0" i="0" smtClean="0">
                            <a:latin typeface="Cambria Math"/>
                            <a:ea typeface="Cambria Math"/>
                          </a:rPr>
                          <m:t>,</m:t>
                        </m:r>
                        <m:r>
                          <m:rPr>
                            <m:sty m:val="p"/>
                          </m:rPr>
                          <a:rPr lang="pl-PL" sz="1800" b="0" i="0" smtClean="0">
                            <a:latin typeface="Cambria Math"/>
                            <a:ea typeface="Cambria Math"/>
                          </a:rPr>
                          <m:t>v</m:t>
                        </m:r>
                      </m:e>
                    </m:d>
                    <m:r>
                      <a:rPr lang="pl-PL" sz="1800" b="0" i="0" smtClean="0">
                        <a:latin typeface="Cambria Math"/>
                        <a:ea typeface="Cambria Math"/>
                      </a:rPr>
                      <m:t>−</m:t>
                    </m:r>
                    <m:r>
                      <a:rPr lang="pl-PL" sz="1800" i="1" smtClean="0">
                        <a:latin typeface="Cambria Math"/>
                        <a:ea typeface="Cambria Math"/>
                      </a:rPr>
                      <m:t>𝜇</m:t>
                    </m:r>
                    <m:r>
                      <a:rPr lang="pl-PL" sz="1800" i="1" smtClean="0">
                        <a:latin typeface="Cambria Math"/>
                        <a:ea typeface="Cambria Math"/>
                      </a:rPr>
                      <m:t>≥</m:t>
                    </m:r>
                    <m:r>
                      <a:rPr lang="pl-PL" sz="1800" i="1" smtClean="0">
                        <a:latin typeface="Cambria Math"/>
                        <a:ea typeface="Cambria Math"/>
                      </a:rPr>
                      <m:t>𝜀</m:t>
                    </m:r>
                  </m:oMath>
                </a14:m>
                <a:r>
                  <a:rPr lang="pl-PL" sz="1800" dirty="0" smtClean="0"/>
                  <a:t>, to </a:t>
                </a:r>
                <a14:m>
                  <m:oMath xmlns:m="http://schemas.openxmlformats.org/officeDocument/2006/math">
                    <m:r>
                      <a:rPr lang="pl-PL" sz="1800" i="1" dirty="0" smtClean="0">
                        <a:latin typeface="Cambria Math"/>
                      </a:rPr>
                      <m:t>𝐿𝑆</m:t>
                    </m:r>
                    <m:r>
                      <a:rPr lang="pl-PL" sz="1800" i="1" dirty="0" smtClean="0">
                        <a:latin typeface="Cambria Math"/>
                      </a:rPr>
                      <m:t>(</m:t>
                    </m:r>
                    <m:r>
                      <a:rPr lang="pl-PL" sz="1800" b="0" i="1" dirty="0" smtClean="0">
                        <a:latin typeface="Cambria Math"/>
                      </a:rPr>
                      <m:t>𝑣</m:t>
                    </m:r>
                    <m:r>
                      <a:rPr lang="pl-PL" sz="1800" i="1" dirty="0" smtClean="0">
                        <a:latin typeface="Cambria Math"/>
                      </a:rPr>
                      <m:t>) </m:t>
                    </m:r>
                  </m:oMath>
                </a14:m>
                <a:r>
                  <a:rPr lang="pl-PL" sz="1800" dirty="0" smtClean="0"/>
                  <a:t>nie zawiera sąsiedztwa punktu </a:t>
                </a:r>
                <a14:m>
                  <m:oMath xmlns:m="http://schemas.openxmlformats.org/officeDocument/2006/math">
                    <m:r>
                      <a:rPr lang="pl-PL" sz="1800" i="1" dirty="0" smtClean="0">
                        <a:latin typeface="Cambria Math"/>
                      </a:rPr>
                      <m:t>𝑢</m:t>
                    </m:r>
                  </m:oMath>
                </a14:m>
                <a:r>
                  <a:rPr lang="pl-PL" sz="1800" dirty="0" smtClean="0"/>
                  <a:t> o promieniu </a:t>
                </a:r>
                <a14:m>
                  <m:oMath xmlns:m="http://schemas.openxmlformats.org/officeDocument/2006/math">
                    <m:r>
                      <a:rPr lang="pl-PL" sz="1800" i="1" dirty="0">
                        <a:latin typeface="Cambria Math"/>
                        <a:ea typeface="Cambria Math"/>
                      </a:rPr>
                      <m:t>𝜀</m:t>
                    </m:r>
                  </m:oMath>
                </a14:m>
                <a:r>
                  <a:rPr lang="pl-PL" sz="1800" dirty="0"/>
                  <a:t> </a:t>
                </a:r>
                <a:br>
                  <a:rPr lang="pl-PL" sz="1800" dirty="0"/>
                </a:br>
                <a:r>
                  <a:rPr lang="pl-PL" sz="1800" dirty="0"/>
                  <a:t>- </a:t>
                </a:r>
                <a:r>
                  <a:rPr lang="pl-PL" sz="1800" dirty="0" smtClean="0"/>
                  <a:t>W2: </a:t>
                </a:r>
                <a:r>
                  <a:rPr lang="pl-PL" sz="1800" dirty="0"/>
                  <a:t>Jeśli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i="1">
                        <a:latin typeface="Cambria Math"/>
                        <a:ea typeface="Cambria Math"/>
                      </a:rPr>
                      <m:t>𝜇</m:t>
                    </m:r>
                    <m:r>
                      <a:rPr lang="pl-PL" sz="1800" i="1" smtClean="0">
                        <a:latin typeface="Cambria Math"/>
                        <a:ea typeface="Cambria Math"/>
                      </a:rPr>
                      <m:t>&lt;</m:t>
                    </m:r>
                    <m:r>
                      <a:rPr lang="pl-PL" sz="1800" i="1">
                        <a:latin typeface="Cambria Math"/>
                        <a:ea typeface="Cambria Math"/>
                      </a:rPr>
                      <m:t>𝜀</m:t>
                    </m:r>
                  </m:oMath>
                </a14:m>
                <a:r>
                  <a:rPr lang="pl-PL" sz="1800" dirty="0"/>
                  <a:t>, to </a:t>
                </a:r>
                <a:r>
                  <a:rPr lang="pl-PL" sz="1800" dirty="0" smtClean="0"/>
                  <a:t>R</a:t>
                </a:r>
                <a14:m>
                  <m:oMath xmlns:m="http://schemas.openxmlformats.org/officeDocument/2006/math">
                    <m:r>
                      <a:rPr lang="pl-PL" sz="1800" i="1" dirty="0">
                        <a:latin typeface="Cambria Math"/>
                      </a:rPr>
                      <m:t>𝑆</m:t>
                    </m:r>
                    <m:r>
                      <a:rPr lang="pl-PL" sz="1800" i="1" dirty="0">
                        <a:latin typeface="Cambria Math"/>
                      </a:rPr>
                      <m:t>(</m:t>
                    </m:r>
                    <m:r>
                      <a:rPr lang="pl-PL" sz="1800" i="1" dirty="0">
                        <a:latin typeface="Cambria Math"/>
                      </a:rPr>
                      <m:t>𝑣</m:t>
                    </m:r>
                    <m:r>
                      <a:rPr lang="pl-PL" sz="1800" i="1" dirty="0">
                        <a:latin typeface="Cambria Math"/>
                      </a:rPr>
                      <m:t>) </m:t>
                    </m:r>
                  </m:oMath>
                </a14:m>
                <a:r>
                  <a:rPr lang="pl-PL" sz="1800" dirty="0"/>
                  <a:t>nie zawiera sąsiedztwa punktu </a:t>
                </a:r>
                <a14:m>
                  <m:oMath xmlns:m="http://schemas.openxmlformats.org/officeDocument/2006/math">
                    <m:r>
                      <a:rPr lang="pl-PL" sz="1800" i="1" dirty="0">
                        <a:latin typeface="Cambria Math"/>
                      </a:rPr>
                      <m:t>𝑢</m:t>
                    </m:r>
                  </m:oMath>
                </a14:m>
                <a:r>
                  <a:rPr lang="pl-PL" sz="1800" dirty="0"/>
                  <a:t> o promieniu </a:t>
                </a:r>
                <a14:m>
                  <m:oMath xmlns:m="http://schemas.openxmlformats.org/officeDocument/2006/math">
                    <m:r>
                      <a:rPr lang="pl-PL" sz="1800" i="1" dirty="0">
                        <a:latin typeface="Cambria Math"/>
                        <a:ea typeface="Cambria Math"/>
                      </a:rPr>
                      <m:t>𝜀</m:t>
                    </m:r>
                  </m:oMath>
                </a14:m>
                <a:r>
                  <a:rPr lang="pl-PL" sz="1800" dirty="0" smtClean="0"/>
                  <a:t> </a:t>
                </a:r>
                <a:br>
                  <a:rPr lang="pl-PL" sz="1800" dirty="0" smtClean="0"/>
                </a:br>
                <a:endParaRPr lang="pl-PL" sz="1800" dirty="0" smtClean="0"/>
              </a:p>
              <a:p>
                <a:r>
                  <a:rPr lang="pl-PL" sz="1800" b="1" dirty="0" smtClean="0"/>
                  <a:t>Ulepszenie wyszukiwanie </a:t>
                </a:r>
                <a:r>
                  <a:rPr lang="pl-PL" sz="1800" b="1" dirty="0"/>
                  <a:t>sąsiedztwa punktu </a:t>
                </a:r>
                <a14:m>
                  <m:oMath xmlns:m="http://schemas.openxmlformats.org/officeDocument/2006/math">
                    <m:r>
                      <a:rPr lang="pl-PL" sz="1800" i="1" dirty="0">
                        <a:latin typeface="Cambria Math"/>
                      </a:rPr>
                      <m:t>𝑢</m:t>
                    </m:r>
                  </m:oMath>
                </a14:m>
                <a:r>
                  <a:rPr lang="pl-PL" sz="1800" b="1" dirty="0"/>
                  <a:t> o promieniu </a:t>
                </a:r>
                <a14:m>
                  <m:oMath xmlns:m="http://schemas.openxmlformats.org/officeDocument/2006/math">
                    <m:r>
                      <a:rPr lang="pl-PL" sz="1800" i="1" dirty="0">
                        <a:latin typeface="Cambria Math"/>
                        <a:ea typeface="Cambria Math"/>
                      </a:rPr>
                      <m:t>𝜀</m:t>
                    </m:r>
                  </m:oMath>
                </a14:m>
                <a:r>
                  <a:rPr lang="pl-PL" sz="1800" b="1" dirty="0"/>
                  <a:t> w węźle </a:t>
                </a:r>
                <a14:m>
                  <m:oMath xmlns:m="http://schemas.openxmlformats.org/officeDocument/2006/math">
                    <m:r>
                      <a:rPr lang="pl-PL" sz="1800" i="1" dirty="0">
                        <a:latin typeface="Cambria Math"/>
                      </a:rPr>
                      <m:t>𝑣</m:t>
                    </m:r>
                  </m:oMath>
                </a14:m>
                <a:r>
                  <a:rPr lang="pl-PL" sz="1800" b="1" dirty="0"/>
                  <a:t> VP-</a:t>
                </a:r>
                <a:r>
                  <a:rPr lang="pl-PL" sz="1800" b="1" dirty="0" err="1"/>
                  <a:t>Tree</a:t>
                </a:r>
                <a:r>
                  <a:rPr lang="pl-PL" sz="1800" dirty="0"/>
                  <a:t>:</a:t>
                </a:r>
                <a:br>
                  <a:rPr lang="pl-PL" sz="1800" dirty="0"/>
                </a:br>
                <a:r>
                  <a:rPr lang="pl-PL" sz="1800" dirty="0" smtClean="0"/>
                  <a:t>- W1’: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b="0" i="1" smtClean="0">
                        <a:latin typeface="Cambria Math"/>
                        <a:ea typeface="Cambria Math"/>
                      </a:rPr>
                      <m:t>𝑙𝑒𝑓𝑡</m:t>
                    </m:r>
                    <m:r>
                      <a:rPr lang="pl-PL" sz="1800" b="0" i="1" smtClean="0">
                        <a:latin typeface="Cambria Math"/>
                        <a:ea typeface="Cambria Math"/>
                      </a:rPr>
                      <m:t>_</m:t>
                    </m:r>
                    <m:r>
                      <a:rPr lang="pl-PL" sz="1800" b="0" i="1" smtClean="0">
                        <a:latin typeface="Cambria Math"/>
                        <a:ea typeface="Cambria Math"/>
                      </a:rPr>
                      <m:t>𝑏𝑜𝑢𝑛𝑑𝑎𝑟𝑦</m:t>
                    </m:r>
                    <m:r>
                      <a:rPr lang="pl-PL" sz="1800" i="1">
                        <a:latin typeface="Cambria Math"/>
                        <a:ea typeface="Cambria Math"/>
                      </a:rPr>
                      <m:t>≥</m:t>
                    </m:r>
                    <m:r>
                      <a:rPr lang="pl-PL" sz="1800" i="1">
                        <a:latin typeface="Cambria Math"/>
                        <a:ea typeface="Cambria Math"/>
                      </a:rPr>
                      <m:t>𝜀</m:t>
                    </m:r>
                  </m:oMath>
                </a14:m>
                <a:r>
                  <a:rPr lang="pl-PL" sz="1800" dirty="0"/>
                  <a:t>, </a:t>
                </a:r>
                <a:br>
                  <a:rPr lang="pl-PL" sz="1800" dirty="0"/>
                </a:br>
                <a:r>
                  <a:rPr lang="pl-PL" sz="1800" dirty="0"/>
                  <a:t>- </a:t>
                </a:r>
                <a:r>
                  <a:rPr lang="pl-PL" sz="1800" dirty="0" smtClean="0"/>
                  <a:t>W2’: </a:t>
                </a:r>
                <a:r>
                  <a:rPr lang="pl-PL" sz="1800" dirty="0"/>
                  <a:t>Jeśli </a:t>
                </a:r>
                <a14:m>
                  <m:oMath xmlns:m="http://schemas.openxmlformats.org/officeDocument/2006/math">
                    <m:r>
                      <m:rPr>
                        <m:sty m:val="p"/>
                      </m:rPr>
                      <a:rPr lang="pl-PL" sz="1800">
                        <a:latin typeface="Cambria Math"/>
                        <a:ea typeface="Cambria Math"/>
                      </a:rPr>
                      <m:t>distance</m:t>
                    </m:r>
                    <m:d>
                      <m:dPr>
                        <m:ctrlPr>
                          <a:rPr lang="pl-PL" sz="1800" i="1">
                            <a:latin typeface="Cambria Math"/>
                            <a:ea typeface="Cambria Math"/>
                          </a:rPr>
                        </m:ctrlPr>
                      </m:dPr>
                      <m:e>
                        <m:r>
                          <m:rPr>
                            <m:sty m:val="p"/>
                          </m:rPr>
                          <a:rPr lang="pl-PL" sz="1800">
                            <a:latin typeface="Cambria Math"/>
                            <a:ea typeface="Cambria Math"/>
                          </a:rPr>
                          <m:t>u</m:t>
                        </m:r>
                        <m:r>
                          <a:rPr lang="pl-PL" sz="1800">
                            <a:latin typeface="Cambria Math"/>
                            <a:ea typeface="Cambria Math"/>
                          </a:rPr>
                          <m:t>,</m:t>
                        </m:r>
                        <m:r>
                          <m:rPr>
                            <m:sty m:val="p"/>
                          </m:rPr>
                          <a:rPr lang="pl-PL" sz="1800">
                            <a:latin typeface="Cambria Math"/>
                            <a:ea typeface="Cambria Math"/>
                          </a:rPr>
                          <m:t>v</m:t>
                        </m:r>
                      </m:e>
                    </m:d>
                    <m:r>
                      <a:rPr lang="pl-PL" sz="1800">
                        <a:latin typeface="Cambria Math"/>
                        <a:ea typeface="Cambria Math"/>
                      </a:rPr>
                      <m:t>−</m:t>
                    </m:r>
                    <m:r>
                      <a:rPr lang="pl-PL" sz="1800" b="0" i="1" smtClean="0">
                        <a:latin typeface="Cambria Math"/>
                        <a:ea typeface="Cambria Math"/>
                      </a:rPr>
                      <m:t>𝑟𝑖𝑔h𝑡</m:t>
                    </m:r>
                    <m:r>
                      <a:rPr lang="pl-PL" sz="1800" b="0" i="1" smtClean="0">
                        <a:latin typeface="Cambria Math"/>
                        <a:ea typeface="Cambria Math"/>
                      </a:rPr>
                      <m:t>_</m:t>
                    </m:r>
                    <m:r>
                      <a:rPr lang="pl-PL" sz="1800" b="0" i="1" smtClean="0">
                        <a:latin typeface="Cambria Math"/>
                        <a:ea typeface="Cambria Math"/>
                      </a:rPr>
                      <m:t>𝑏𝑜𝑢𝑛𝑑𝑎𝑟𝑦</m:t>
                    </m:r>
                    <m:r>
                      <a:rPr lang="pl-PL" sz="1800" i="1">
                        <a:latin typeface="Cambria Math"/>
                        <a:ea typeface="Cambria Math"/>
                      </a:rPr>
                      <m:t>&lt;</m:t>
                    </m:r>
                    <m:r>
                      <a:rPr lang="pl-PL" sz="1800" i="1">
                        <a:latin typeface="Cambria Math"/>
                        <a:ea typeface="Cambria Math"/>
                      </a:rPr>
                      <m:t>𝜀</m:t>
                    </m:r>
                  </m:oMath>
                </a14:m>
                <a:r>
                  <a:rPr lang="pl-PL" sz="1800" dirty="0"/>
                  <a:t>, </a:t>
                </a:r>
              </a:p>
            </p:txBody>
          </p:sp>
        </mc:Choice>
        <mc:Fallback xmlns="">
          <p:sp>
            <p:nvSpPr>
              <p:cNvPr id="9" name="Symbol zastępczy zawartości 2"/>
              <p:cNvSpPr txBox="1">
                <a:spLocks noRot="1" noChangeAspect="1" noMove="1" noResize="1" noEditPoints="1" noAdjustHandles="1" noChangeArrowheads="1" noChangeShapeType="1" noTextEdit="1"/>
              </p:cNvSpPr>
              <p:nvPr/>
            </p:nvSpPr>
            <p:spPr bwMode="auto">
              <a:xfrm>
                <a:off x="395536" y="3284984"/>
                <a:ext cx="8208912" cy="2880320"/>
              </a:xfrm>
              <a:prstGeom prst="rect">
                <a:avLst/>
              </a:prstGeom>
              <a:blipFill rotWithShape="1">
                <a:blip r:embed="rId4"/>
                <a:stretch>
                  <a:fillRect l="-520" t="-1059" b="-38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l-PL">
                    <a:noFill/>
                  </a:rPr>
                  <a:t> </a:t>
                </a:r>
              </a:p>
            </p:txBody>
          </p:sp>
        </mc:Fallback>
      </mc:AlternateContent>
      <p:grpSp>
        <p:nvGrpSpPr>
          <p:cNvPr id="19" name="Grupa 18"/>
          <p:cNvGrpSpPr/>
          <p:nvPr/>
        </p:nvGrpSpPr>
        <p:grpSpPr>
          <a:xfrm>
            <a:off x="5176675" y="1259468"/>
            <a:ext cx="2923717" cy="2025516"/>
            <a:chOff x="5724128" y="1196752"/>
            <a:chExt cx="2923717" cy="2025516"/>
          </a:xfrm>
        </p:grpSpPr>
        <p:grpSp>
          <p:nvGrpSpPr>
            <p:cNvPr id="17" name="Grupa 16"/>
            <p:cNvGrpSpPr/>
            <p:nvPr/>
          </p:nvGrpSpPr>
          <p:grpSpPr>
            <a:xfrm>
              <a:off x="6197923" y="1564191"/>
              <a:ext cx="1941114" cy="1310474"/>
              <a:chOff x="6197923" y="1564191"/>
              <a:chExt cx="1941114" cy="1310474"/>
            </a:xfrm>
          </p:grpSpPr>
          <p:sp>
            <p:nvSpPr>
              <p:cNvPr id="2" name="Elipsa 1"/>
              <p:cNvSpPr/>
              <p:nvPr/>
            </p:nvSpPr>
            <p:spPr>
              <a:xfrm>
                <a:off x="7092279" y="1564191"/>
                <a:ext cx="194933" cy="1949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7" name="Łącznik prostoliniowy 6"/>
              <p:cNvCxnSpPr/>
              <p:nvPr/>
            </p:nvCxnSpPr>
            <p:spPr>
              <a:xfrm flipH="1">
                <a:off x="6645101" y="1772816"/>
                <a:ext cx="447179" cy="3308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Łącznik prostoliniowy 10"/>
              <p:cNvCxnSpPr/>
              <p:nvPr/>
            </p:nvCxnSpPr>
            <p:spPr>
              <a:xfrm>
                <a:off x="7287213" y="1772816"/>
                <a:ext cx="404645" cy="309123"/>
              </a:xfrm>
              <a:prstGeom prst="line">
                <a:avLst/>
              </a:prstGeom>
            </p:spPr>
            <p:style>
              <a:lnRef idx="2">
                <a:schemeClr val="accent1"/>
              </a:lnRef>
              <a:fillRef idx="0">
                <a:schemeClr val="accent1"/>
              </a:fillRef>
              <a:effectRef idx="1">
                <a:schemeClr val="accent1"/>
              </a:effectRef>
              <a:fontRef idx="minor">
                <a:schemeClr val="tx1"/>
              </a:fontRef>
            </p:style>
          </p:cxnSp>
          <p:sp>
            <p:nvSpPr>
              <p:cNvPr id="12" name="Trójkąt równoramienny 11"/>
              <p:cNvSpPr/>
              <p:nvPr/>
            </p:nvSpPr>
            <p:spPr>
              <a:xfrm>
                <a:off x="6197923" y="2103668"/>
                <a:ext cx="894357" cy="770997"/>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l-PL"/>
              </a:p>
            </p:txBody>
          </p:sp>
          <p:sp>
            <p:nvSpPr>
              <p:cNvPr id="16" name="Trójkąt równoramienny 15"/>
              <p:cNvSpPr/>
              <p:nvPr/>
            </p:nvSpPr>
            <p:spPr>
              <a:xfrm>
                <a:off x="7244680" y="2103668"/>
                <a:ext cx="894357" cy="770997"/>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l-PL"/>
              </a:p>
            </p:txBody>
          </p:sp>
          <p:sp>
            <p:nvSpPr>
              <p:cNvPr id="15" name="Elipsa 14"/>
              <p:cNvSpPr/>
              <p:nvPr/>
            </p:nvSpPr>
            <p:spPr>
              <a:xfrm>
                <a:off x="6444208"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Elipsa 19"/>
              <p:cNvSpPr/>
              <p:nvPr/>
            </p:nvSpPr>
            <p:spPr>
              <a:xfrm>
                <a:off x="6596608" y="249289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 name="Elipsa 20"/>
              <p:cNvSpPr/>
              <p:nvPr/>
            </p:nvSpPr>
            <p:spPr>
              <a:xfrm>
                <a:off x="6758529"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Elipsa 21"/>
              <p:cNvSpPr/>
              <p:nvPr/>
            </p:nvSpPr>
            <p:spPr>
              <a:xfrm>
                <a:off x="7982665" y="278092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3" name="Elipsa 22"/>
              <p:cNvSpPr/>
              <p:nvPr/>
            </p:nvSpPr>
            <p:spPr>
              <a:xfrm>
                <a:off x="7668344" y="237516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Elipsa 23"/>
              <p:cNvSpPr/>
              <p:nvPr/>
            </p:nvSpPr>
            <p:spPr>
              <a:xfrm>
                <a:off x="7452320"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Elipsa 24"/>
              <p:cNvSpPr/>
              <p:nvPr/>
            </p:nvSpPr>
            <p:spPr>
              <a:xfrm>
                <a:off x="7694633" y="2708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mc:AlternateContent xmlns:mc="http://schemas.openxmlformats.org/markup-compatibility/2006" xmlns:a14="http://schemas.microsoft.com/office/drawing/2010/main">
          <mc:Choice Requires="a14">
            <p:sp>
              <p:nvSpPr>
                <p:cNvPr id="18" name="pole tekstowe 17"/>
                <p:cNvSpPr txBox="1"/>
                <p:nvPr/>
              </p:nvSpPr>
              <p:spPr>
                <a:xfrm>
                  <a:off x="5724128" y="2051556"/>
                  <a:ext cx="8114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rPr>
                          <m:t>𝐿𝑆</m:t>
                        </m:r>
                        <m:r>
                          <a:rPr lang="pl-PL" b="0" i="1" smtClean="0">
                            <a:latin typeface="Cambria Math"/>
                          </a:rPr>
                          <m:t>(</m:t>
                        </m:r>
                        <m:r>
                          <a:rPr lang="pl-PL" b="0" i="1" smtClean="0">
                            <a:latin typeface="Cambria Math"/>
                          </a:rPr>
                          <m:t>𝑣</m:t>
                        </m:r>
                        <m:r>
                          <a:rPr lang="pl-PL" b="0" i="1" smtClean="0">
                            <a:latin typeface="Cambria Math"/>
                          </a:rPr>
                          <m:t>)</m:t>
                        </m:r>
                      </m:oMath>
                    </m:oMathPara>
                  </a14:m>
                  <a:endParaRPr lang="pl-PL" dirty="0"/>
                </a:p>
              </p:txBody>
            </p:sp>
          </mc:Choice>
          <mc:Fallback xmlns="">
            <p:sp>
              <p:nvSpPr>
                <p:cNvPr id="18" name="pole tekstowe 17"/>
                <p:cNvSpPr txBox="1">
                  <a:spLocks noRot="1" noChangeAspect="1" noMove="1" noResize="1" noEditPoints="1" noAdjustHandles="1" noChangeArrowheads="1" noChangeShapeType="1" noTextEdit="1"/>
                </p:cNvSpPr>
                <p:nvPr/>
              </p:nvSpPr>
              <p:spPr>
                <a:xfrm>
                  <a:off x="5724128" y="2051556"/>
                  <a:ext cx="811441" cy="369332"/>
                </a:xfrm>
                <a:prstGeom prst="rect">
                  <a:avLst/>
                </a:prstGeom>
                <a:blipFill rotWithShape="1">
                  <a:blip r:embed="rId5"/>
                  <a:stretch>
                    <a:fillRect b="-13333"/>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8" name="pole tekstowe 27"/>
                <p:cNvSpPr txBox="1"/>
                <p:nvPr/>
              </p:nvSpPr>
              <p:spPr>
                <a:xfrm>
                  <a:off x="7812360" y="2051556"/>
                  <a:ext cx="8354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rPr>
                          <m:t>𝑅𝑆</m:t>
                        </m:r>
                        <m:r>
                          <a:rPr lang="pl-PL" b="0" i="1" smtClean="0">
                            <a:latin typeface="Cambria Math"/>
                          </a:rPr>
                          <m:t>(</m:t>
                        </m:r>
                        <m:r>
                          <a:rPr lang="pl-PL" b="0" i="1" smtClean="0">
                            <a:latin typeface="Cambria Math"/>
                          </a:rPr>
                          <m:t>𝑣</m:t>
                        </m:r>
                        <m:r>
                          <a:rPr lang="pl-PL" b="0" i="1" smtClean="0">
                            <a:latin typeface="Cambria Math"/>
                          </a:rPr>
                          <m:t>)</m:t>
                        </m:r>
                      </m:oMath>
                    </m:oMathPara>
                  </a14:m>
                  <a:endParaRPr lang="pl-PL" dirty="0"/>
                </a:p>
              </p:txBody>
            </p:sp>
          </mc:Choice>
          <mc:Fallback xmlns="">
            <p:sp>
              <p:nvSpPr>
                <p:cNvPr id="28" name="pole tekstowe 27"/>
                <p:cNvSpPr txBox="1">
                  <a:spLocks noRot="1" noChangeAspect="1" noMove="1" noResize="1" noEditPoints="1" noAdjustHandles="1" noChangeArrowheads="1" noChangeShapeType="1" noTextEdit="1"/>
                </p:cNvSpPr>
                <p:nvPr/>
              </p:nvSpPr>
              <p:spPr>
                <a:xfrm>
                  <a:off x="7812360" y="2051556"/>
                  <a:ext cx="835485" cy="369332"/>
                </a:xfrm>
                <a:prstGeom prst="rect">
                  <a:avLst/>
                </a:prstGeom>
                <a:blipFill rotWithShape="1">
                  <a:blip r:embed="rId6"/>
                  <a:stretch>
                    <a:fillRect b="-13333"/>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9" name="pole tekstowe 28"/>
                <p:cNvSpPr txBox="1"/>
                <p:nvPr/>
              </p:nvSpPr>
              <p:spPr>
                <a:xfrm>
                  <a:off x="7010980" y="1196752"/>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1" i="1" smtClean="0">
                            <a:latin typeface="Cambria Math"/>
                          </a:rPr>
                          <m:t>𝒗</m:t>
                        </m:r>
                      </m:oMath>
                    </m:oMathPara>
                  </a14:m>
                  <a:endParaRPr lang="pl-PL" b="1" dirty="0"/>
                </a:p>
              </p:txBody>
            </p:sp>
          </mc:Choice>
          <mc:Fallback xmlns="">
            <p:sp>
              <p:nvSpPr>
                <p:cNvPr id="29" name="pole tekstowe 28"/>
                <p:cNvSpPr txBox="1">
                  <a:spLocks noRot="1" noChangeAspect="1" noMove="1" noResize="1" noEditPoints="1" noAdjustHandles="1" noChangeArrowheads="1" noChangeShapeType="1" noTextEdit="1"/>
                </p:cNvSpPr>
                <p:nvPr/>
              </p:nvSpPr>
              <p:spPr>
                <a:xfrm>
                  <a:off x="7010980" y="1196752"/>
                  <a:ext cx="375423" cy="369332"/>
                </a:xfrm>
                <a:prstGeom prst="rect">
                  <a:avLst/>
                </a:prstGeom>
                <a:blipFill rotWithShape="1">
                  <a:blip r:embed="rId7"/>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30" name="pole tekstowe 29"/>
                <p:cNvSpPr txBox="1"/>
                <p:nvPr/>
              </p:nvSpPr>
              <p:spPr>
                <a:xfrm>
                  <a:off x="7010980" y="1763524"/>
                  <a:ext cx="3693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ea typeface="Cambria Math"/>
                          </a:rPr>
                          <m:t>𝜇</m:t>
                        </m:r>
                      </m:oMath>
                    </m:oMathPara>
                  </a14:m>
                  <a:endParaRPr lang="pl-PL" dirty="0"/>
                </a:p>
              </p:txBody>
            </p:sp>
          </mc:Choice>
          <mc:Fallback xmlns="">
            <p:sp>
              <p:nvSpPr>
                <p:cNvPr id="30" name="pole tekstowe 29"/>
                <p:cNvSpPr txBox="1">
                  <a:spLocks noRot="1" noChangeAspect="1" noMove="1" noResize="1" noEditPoints="1" noAdjustHandles="1" noChangeArrowheads="1" noChangeShapeType="1" noTextEdit="1"/>
                </p:cNvSpPr>
                <p:nvPr/>
              </p:nvSpPr>
              <p:spPr>
                <a:xfrm>
                  <a:off x="7010980" y="1763524"/>
                  <a:ext cx="369332" cy="369332"/>
                </a:xfrm>
                <a:prstGeom prst="rect">
                  <a:avLst/>
                </a:prstGeom>
                <a:blipFill rotWithShape="1">
                  <a:blip r:embed="rId8"/>
                  <a:stretch>
                    <a:fillRect b="-5000"/>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31" name="pole tekstowe 30"/>
                <p:cNvSpPr txBox="1"/>
                <p:nvPr/>
              </p:nvSpPr>
              <p:spPr>
                <a:xfrm>
                  <a:off x="6300192" y="2843644"/>
                  <a:ext cx="6076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ea typeface="Cambria Math"/>
                          </a:rPr>
                          <m:t>&lt;</m:t>
                        </m:r>
                        <m:r>
                          <a:rPr lang="pl-PL" b="0" i="1" smtClean="0">
                            <a:latin typeface="Cambria Math"/>
                            <a:ea typeface="Cambria Math"/>
                          </a:rPr>
                          <m:t>𝜇</m:t>
                        </m:r>
                      </m:oMath>
                    </m:oMathPara>
                  </a14:m>
                  <a:endParaRPr lang="pl-PL" dirty="0"/>
                </a:p>
              </p:txBody>
            </p:sp>
          </mc:Choice>
          <mc:Fallback xmlns="">
            <p:sp>
              <p:nvSpPr>
                <p:cNvPr id="31" name="pole tekstowe 30"/>
                <p:cNvSpPr txBox="1">
                  <a:spLocks noRot="1" noChangeAspect="1" noMove="1" noResize="1" noEditPoints="1" noAdjustHandles="1" noChangeArrowheads="1" noChangeShapeType="1" noTextEdit="1"/>
                </p:cNvSpPr>
                <p:nvPr/>
              </p:nvSpPr>
              <p:spPr>
                <a:xfrm>
                  <a:off x="6300192" y="2843644"/>
                  <a:ext cx="607667" cy="369332"/>
                </a:xfrm>
                <a:prstGeom prst="rect">
                  <a:avLst/>
                </a:prstGeom>
                <a:blipFill rotWithShape="1">
                  <a:blip r:embed="rId9"/>
                  <a:stretch>
                    <a:fillRect b="-5000"/>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32" name="pole tekstowe 31"/>
                <p:cNvSpPr txBox="1"/>
                <p:nvPr/>
              </p:nvSpPr>
              <p:spPr>
                <a:xfrm>
                  <a:off x="7380312" y="2852936"/>
                  <a:ext cx="6076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a:ea typeface="Cambria Math"/>
                          </a:rPr>
                          <m:t>≥</m:t>
                        </m:r>
                        <m:r>
                          <a:rPr lang="pl-PL" b="0" i="1" smtClean="0">
                            <a:latin typeface="Cambria Math"/>
                            <a:ea typeface="Cambria Math"/>
                          </a:rPr>
                          <m:t>𝜇</m:t>
                        </m:r>
                      </m:oMath>
                    </m:oMathPara>
                  </a14:m>
                  <a:endParaRPr lang="pl-PL" dirty="0"/>
                </a:p>
              </p:txBody>
            </p:sp>
          </mc:Choice>
          <mc:Fallback xmlns="">
            <p:sp>
              <p:nvSpPr>
                <p:cNvPr id="32" name="pole tekstowe 31"/>
                <p:cNvSpPr txBox="1">
                  <a:spLocks noRot="1" noChangeAspect="1" noMove="1" noResize="1" noEditPoints="1" noAdjustHandles="1" noChangeArrowheads="1" noChangeShapeType="1" noTextEdit="1"/>
                </p:cNvSpPr>
                <p:nvPr/>
              </p:nvSpPr>
              <p:spPr>
                <a:xfrm>
                  <a:off x="7380312" y="2852936"/>
                  <a:ext cx="607667" cy="369332"/>
                </a:xfrm>
                <a:prstGeom prst="rect">
                  <a:avLst/>
                </a:prstGeom>
                <a:blipFill rotWithShape="1">
                  <a:blip r:embed="rId10"/>
                  <a:stretch>
                    <a:fillRect b="-3279"/>
                  </a:stretch>
                </a:blipFill>
              </p:spPr>
              <p:txBody>
                <a:bodyPr/>
                <a:lstStyle/>
                <a:p>
                  <a:r>
                    <a:rPr lang="pl-PL">
                      <a:noFill/>
                    </a:rPr>
                    <a:t> </a:t>
                  </a:r>
                </a:p>
              </p:txBody>
            </p:sp>
          </mc:Fallback>
        </mc:AlternateContent>
      </p:grpSp>
    </p:spTree>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TC101790493[[fn=SOHO]]</Template>
  <TotalTime>1834</TotalTime>
  <Words>2109</Words>
  <Application>Microsoft Office PowerPoint</Application>
  <PresentationFormat>Pokaz na ekranie (4:3)</PresentationFormat>
  <Paragraphs>265</Paragraphs>
  <Slides>22</Slides>
  <Notes>14</Notes>
  <HiddenSlides>0</HiddenSlides>
  <MMClips>0</MMClips>
  <ScaleCrop>false</ScaleCrop>
  <HeadingPairs>
    <vt:vector size="6" baseType="variant">
      <vt:variant>
        <vt:lpstr>Motyw</vt:lpstr>
      </vt:variant>
      <vt:variant>
        <vt:i4>1</vt:i4>
      </vt:variant>
      <vt:variant>
        <vt:lpstr>Osadzone serwery OLE</vt:lpstr>
      </vt:variant>
      <vt:variant>
        <vt:i4>2</vt:i4>
      </vt:variant>
      <vt:variant>
        <vt:lpstr>Tytuły slajdów</vt:lpstr>
      </vt:variant>
      <vt:variant>
        <vt:i4>22</vt:i4>
      </vt:variant>
    </vt:vector>
  </HeadingPairs>
  <TitlesOfParts>
    <vt:vector size="25" baseType="lpstr">
      <vt:lpstr>Motyw pakietu Office</vt:lpstr>
      <vt:lpstr>Wykres programu Microsoft Excel</vt:lpstr>
      <vt:lpstr>Bitmap Image</vt:lpstr>
      <vt:lpstr>Prezentacja programu PowerPoint</vt:lpstr>
      <vt:lpstr>Plan prezentacji</vt:lpstr>
      <vt:lpstr>Cele pracy</vt:lpstr>
      <vt:lpstr>DBSCAN: Density-Based Clustering Algorithm with Noise</vt:lpstr>
      <vt:lpstr>DBSCAN w akcji</vt:lpstr>
      <vt:lpstr>Wykorzystanie nierówności trójkąta</vt:lpstr>
      <vt:lpstr>Wykorzystanie nierówności trójkąta - przykład</vt:lpstr>
      <vt:lpstr>Wykorzystanie nierówności trójkąta - rzutowanie</vt:lpstr>
      <vt:lpstr>Wykorzystanie indeksu metrycznego VP-Tree</vt:lpstr>
      <vt:lpstr>Wykorzystanie indeksu metrycznego VP-Tree</vt:lpstr>
      <vt:lpstr>Wykorzystanie indeksu metrycznego VP-Tree</vt:lpstr>
      <vt:lpstr>Miary odległości i podobieństwa do określania sąsiedztwa</vt:lpstr>
      <vt:lpstr>Miary odległości i podobieństwa do określania sąsiedztwa</vt:lpstr>
      <vt:lpstr>Stworzone oprogramowanie</vt:lpstr>
      <vt:lpstr>Wybrane wyniki eksperymentalne Dane testowe</vt:lpstr>
      <vt:lpstr>Wybrane wyniki eksperymentalne Ulepszenie wyznaczania sąsiedztwa w VP-Tree</vt:lpstr>
      <vt:lpstr>Wybrane wyniki eksperymentalne Porównanie metod przyspieszania wyznaczania sąsiedztwa</vt:lpstr>
      <vt:lpstr>Wybrane wyniki eksperymentalne Porównanie metod przyspieszania wyznaczania sąsiedztwa</vt:lpstr>
      <vt:lpstr>Wybrane wyniki eksperymentalne Porównanie metod przyspieszania wyznaczania sąsiedztwa –miara kosinusowa</vt:lpstr>
      <vt:lpstr>Wybrane wyniki eksperymentalne Porównanie metod przyspieszania wyznaczania sąsiedztwa –miara kosinusowa</vt:lpstr>
      <vt:lpstr>Podsumowanie</vt:lpstr>
      <vt:lpstr>Dziękuję za uwagę.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Bartłomiej Jańczak</dc:creator>
  <cp:lastModifiedBy>Bartłomiej Jańczak</cp:lastModifiedBy>
  <cp:revision>115</cp:revision>
  <dcterms:created xsi:type="dcterms:W3CDTF">2011-06-14T21:06:47Z</dcterms:created>
  <dcterms:modified xsi:type="dcterms:W3CDTF">2013-06-26T10:16:11Z</dcterms:modified>
</cp:coreProperties>
</file>