
<file path=[Content_Types].xml><?xml version="1.0" encoding="utf-8"?>
<Types xmlns="http://schemas.openxmlformats.org/package/2006/content-types">
  <Default Extension="png" ContentType="image/png"/>
  <Default Extension="bin" ContentType="application/vnd.openxmlformats-officedocument.oleObject"/>
  <Default Extension="xls" ContentType="application/vnd.ms-excel"/>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3.xml" ContentType="application/vnd.openxmlformats-officedocument.presentationml.notesSlide+xml"/>
  <Override PartName="/ppt/charts/chart6.xml" ContentType="application/vnd.openxmlformats-officedocument.drawingml.chart+xml"/>
  <Override PartName="/ppt/drawings/drawing2.xml" ContentType="application/vnd.openxmlformats-officedocument.drawingml.chartshape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4.xml" ContentType="application/vnd.openxmlformats-officedocument.presentationml.notesSlide+xml"/>
  <Override PartName="/ppt/charts/chart11.xml" ContentType="application/vnd.openxmlformats-officedocument.drawingml.chart+xml"/>
  <Override PartName="/ppt/drawings/drawing3.xml" ContentType="application/vnd.openxmlformats-officedocument.drawingml.chartshapes+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notesSlides/notesSlide15.xml" ContentType="application/vnd.openxmlformats-officedocument.presentationml.notesSlide+xml"/>
  <Override PartName="/ppt/charts/chart16.xml" ContentType="application/vnd.openxmlformats-officedocument.drawingml.chart+xml"/>
  <Override PartName="/ppt/drawings/drawing4.xml" ContentType="application/vnd.openxmlformats-officedocument.drawingml.chartshapes+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78"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57" r:id="rId19"/>
  </p:sldIdLst>
  <p:sldSz cx="9144000" cy="6858000" type="screen4x3"/>
  <p:notesSz cx="6858000" cy="9144000"/>
  <p:defaultTextStyle>
    <a:defPPr>
      <a:defRPr lang="pl-PL"/>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85600" autoAdjust="0"/>
  </p:normalViewPr>
  <p:slideViewPr>
    <p:cSldViewPr>
      <p:cViewPr>
        <p:scale>
          <a:sx n="100" d="100"/>
          <a:sy n="100" d="100"/>
        </p:scale>
        <p:origin x="-1752" y="-18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Bartek\Documents\Visual%20Studio%202010\Projects\PracaMagisterska\PracaMagisterska\documents\Wykresy%201.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Users\Bartek\Documents\Visual%20Studio%202010\Projects\PracaMagisterska\PracaMagisterska\documents\Wykresy%201.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C:\Users\Bartek\Documents\Visual%20Studio%202010\Projects\PracaMagisterska\PracaMagisterska\documents\Wykresy%201.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Bartek\Documents\Visual%20Studio%202010\Projects\PracaMagisterska\PracaMagisterska\documents\Wykresy%20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1"/>
          <c:showCatName val="0"/>
          <c:showSerName val="0"/>
          <c:showPercent val="0"/>
          <c:showBubbleSize val="0"/>
        </c:dLbls>
        <c:axId val="107557248"/>
        <c:axId val="122751616"/>
      </c:scatterChart>
      <c:valAx>
        <c:axId val="107557248"/>
        <c:scaling>
          <c:orientation val="minMax"/>
        </c:scaling>
        <c:delete val="0"/>
        <c:axPos val="b"/>
        <c:majorTickMark val="none"/>
        <c:minorTickMark val="none"/>
        <c:tickLblPos val="nextTo"/>
        <c:crossAx val="122751616"/>
        <c:crosses val="autoZero"/>
        <c:crossBetween val="midCat"/>
      </c:valAx>
      <c:valAx>
        <c:axId val="122751616"/>
        <c:scaling>
          <c:orientation val="minMax"/>
        </c:scaling>
        <c:delete val="0"/>
        <c:axPos val="l"/>
        <c:majorTickMark val="none"/>
        <c:minorTickMark val="none"/>
        <c:tickLblPos val="nextTo"/>
        <c:crossAx val="107557248"/>
        <c:crosses val="autoZero"/>
        <c:crossBetween val="midCat"/>
      </c:valAx>
    </c:plotArea>
    <c:legend>
      <c:legendPos val="b"/>
      <c:layout/>
      <c:overlay val="0"/>
    </c:legend>
    <c:plotVisOnly val="1"/>
    <c:dispBlanksAs val="gap"/>
    <c:showDLblsOverMax val="0"/>
  </c:chart>
  <c:spPr>
    <a:noFill/>
  </c:sp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covtype</a:t>
            </a:r>
          </a:p>
        </c:rich>
      </c:tx>
      <c:layout/>
      <c:overlay val="0"/>
    </c:title>
    <c:autoTitleDeleted val="0"/>
    <c:plotArea>
      <c:layout>
        <c:manualLayout>
          <c:layoutTarget val="inner"/>
          <c:xMode val="edge"/>
          <c:yMode val="edge"/>
          <c:x val="0.30845002934508847"/>
          <c:y val="0.21950665480377346"/>
          <c:w val="0.59007887387187163"/>
          <c:h val="0.64378910996261218"/>
        </c:manualLayout>
      </c:layout>
      <c:scatterChart>
        <c:scatterStyle val="lineMarker"/>
        <c:varyColors val="0"/>
        <c:ser>
          <c:idx val="0"/>
          <c:order val="0"/>
          <c:tx>
            <c:v>k-Neighborhood-Index</c:v>
          </c:tx>
          <c:xVal>
            <c:numRef>
              <c:f>k_neighborhood_comp_tabele!$B$14:$B$16</c:f>
              <c:numCache>
                <c:formatCode>General</c:formatCode>
                <c:ptCount val="3"/>
                <c:pt idx="0">
                  <c:v>10000</c:v>
                </c:pt>
                <c:pt idx="1">
                  <c:v>50000</c:v>
                </c:pt>
                <c:pt idx="2">
                  <c:v>100000</c:v>
                </c:pt>
              </c:numCache>
            </c:numRef>
          </c:xVal>
          <c:yVal>
            <c:numRef>
              <c:f>k_neighborhood_comp_tabele!$C$14:$C$16</c:f>
              <c:numCache>
                <c:formatCode>0.000</c:formatCode>
                <c:ptCount val="3"/>
                <c:pt idx="0">
                  <c:v>40.337333000000001</c:v>
                </c:pt>
                <c:pt idx="1">
                  <c:v>844.86299999999994</c:v>
                </c:pt>
                <c:pt idx="2">
                  <c:v>4575.759</c:v>
                </c:pt>
              </c:numCache>
            </c:numRef>
          </c:yVal>
          <c:smooth val="0"/>
        </c:ser>
        <c:ser>
          <c:idx val="1"/>
          <c:order val="1"/>
          <c:tx>
            <c:v>TI-k-Neighborhood-Index</c:v>
          </c:tx>
          <c:xVal>
            <c:numRef>
              <c:f>k_neighborhood_comp_tabele!$B$14:$B$18</c:f>
              <c:numCache>
                <c:formatCode>General</c:formatCode>
                <c:ptCount val="5"/>
                <c:pt idx="0">
                  <c:v>10000</c:v>
                </c:pt>
                <c:pt idx="1">
                  <c:v>50000</c:v>
                </c:pt>
                <c:pt idx="2">
                  <c:v>100000</c:v>
                </c:pt>
                <c:pt idx="3">
                  <c:v>300000</c:v>
                </c:pt>
                <c:pt idx="4">
                  <c:v>500000</c:v>
                </c:pt>
              </c:numCache>
            </c:numRef>
          </c:xVal>
          <c:yVal>
            <c:numRef>
              <c:f>k_neighborhood_comp_tabele!$H$14:$H$18</c:f>
              <c:numCache>
                <c:formatCode>0.000</c:formatCode>
                <c:ptCount val="5"/>
                <c:pt idx="0">
                  <c:v>0.55100066300000006</c:v>
                </c:pt>
                <c:pt idx="1">
                  <c:v>7.8036699999999994</c:v>
                </c:pt>
                <c:pt idx="2">
                  <c:v>19.961636699999996</c:v>
                </c:pt>
                <c:pt idx="3">
                  <c:v>93.868300000000005</c:v>
                </c:pt>
                <c:pt idx="4">
                  <c:v>246.48169967000001</c:v>
                </c:pt>
              </c:numCache>
            </c:numRef>
          </c:yVal>
          <c:smooth val="0"/>
        </c:ser>
        <c:ser>
          <c:idx val="2"/>
          <c:order val="2"/>
          <c:tx>
            <c:v>TI-k-Neighborhood-Index-Ref</c:v>
          </c:tx>
          <c:xVal>
            <c:numRef>
              <c:f>k_neighborhood_comp_tabele!$B$37:$B$41</c:f>
              <c:numCache>
                <c:formatCode>General</c:formatCode>
                <c:ptCount val="5"/>
                <c:pt idx="0">
                  <c:v>10000</c:v>
                </c:pt>
                <c:pt idx="1">
                  <c:v>50000</c:v>
                </c:pt>
                <c:pt idx="2">
                  <c:v>100000</c:v>
                </c:pt>
                <c:pt idx="3">
                  <c:v>300000</c:v>
                </c:pt>
                <c:pt idx="4">
                  <c:v>500000</c:v>
                </c:pt>
              </c:numCache>
            </c:numRef>
          </c:xVal>
          <c:yVal>
            <c:numRef>
              <c:f>k_neighborhood_comp_tabele!$H$37:$H$41</c:f>
              <c:numCache>
                <c:formatCode>0.000</c:formatCode>
                <c:ptCount val="5"/>
                <c:pt idx="0">
                  <c:v>0.51466730000000005</c:v>
                </c:pt>
                <c:pt idx="1">
                  <c:v>6.6606633000000004</c:v>
                </c:pt>
                <c:pt idx="2">
                  <c:v>16.259969999999999</c:v>
                </c:pt>
                <c:pt idx="3">
                  <c:v>65.057300000000012</c:v>
                </c:pt>
                <c:pt idx="4">
                  <c:v>144.28930033</c:v>
                </c:pt>
              </c:numCache>
            </c:numRef>
          </c:yVal>
          <c:smooth val="0"/>
        </c:ser>
        <c:ser>
          <c:idx val="3"/>
          <c:order val="3"/>
          <c:tx>
            <c:v>k-Neighborhood-Index-Projection</c:v>
          </c:tx>
          <c:xVal>
            <c:numRef>
              <c:f>k_neighborhood_comp_tabele!$B$37:$B$41</c:f>
              <c:numCache>
                <c:formatCode>General</c:formatCode>
                <c:ptCount val="5"/>
                <c:pt idx="0">
                  <c:v>10000</c:v>
                </c:pt>
                <c:pt idx="1">
                  <c:v>50000</c:v>
                </c:pt>
                <c:pt idx="2">
                  <c:v>100000</c:v>
                </c:pt>
                <c:pt idx="3">
                  <c:v>300000</c:v>
                </c:pt>
                <c:pt idx="4">
                  <c:v>500000</c:v>
                </c:pt>
              </c:numCache>
            </c:numRef>
          </c:xVal>
          <c:yVal>
            <c:numRef>
              <c:f>k_neighborhood_comp_tabele!$C$37:$C$41</c:f>
              <c:numCache>
                <c:formatCode>0.000</c:formatCode>
                <c:ptCount val="5"/>
                <c:pt idx="0">
                  <c:v>0.44033299999999997</c:v>
                </c:pt>
                <c:pt idx="1">
                  <c:v>6.3756599999999999</c:v>
                </c:pt>
                <c:pt idx="2">
                  <c:v>14.75333333</c:v>
                </c:pt>
                <c:pt idx="3">
                  <c:v>97.556967</c:v>
                </c:pt>
                <c:pt idx="4">
                  <c:v>283.13196699999997</c:v>
                </c:pt>
              </c:numCache>
            </c:numRef>
          </c:yVal>
          <c:smooth val="0"/>
        </c:ser>
        <c:dLbls>
          <c:showLegendKey val="0"/>
          <c:showVal val="0"/>
          <c:showCatName val="0"/>
          <c:showSerName val="0"/>
          <c:showPercent val="0"/>
          <c:showBubbleSize val="0"/>
        </c:dLbls>
        <c:axId val="175952256"/>
        <c:axId val="175954176"/>
      </c:scatterChart>
      <c:valAx>
        <c:axId val="175952256"/>
        <c:scaling>
          <c:orientation val="minMax"/>
          <c:max val="6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75954176"/>
        <c:crosses val="autoZero"/>
        <c:crossBetween val="midCat"/>
        <c:majorUnit val="150000"/>
      </c:valAx>
      <c:valAx>
        <c:axId val="175954176"/>
        <c:scaling>
          <c:logBase val="10"/>
          <c:orientation val="minMax"/>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175952256"/>
        <c:crosses val="autoZero"/>
        <c:crossBetween val="midCat"/>
      </c:valAx>
    </c:plotArea>
    <c:plotVisOnly val="1"/>
    <c:dispBlanksAs val="gap"/>
    <c:showDLblsOverMax val="0"/>
  </c:chart>
  <c:spPr>
    <a:ln>
      <a:noFill/>
    </a:ln>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1"/>
          <c:showCatName val="0"/>
          <c:showSerName val="0"/>
          <c:showPercent val="0"/>
          <c:showBubbleSize val="0"/>
        </c:dLbls>
        <c:axId val="189218176"/>
        <c:axId val="190046976"/>
      </c:scatterChart>
      <c:valAx>
        <c:axId val="189218176"/>
        <c:scaling>
          <c:orientation val="minMax"/>
        </c:scaling>
        <c:delete val="0"/>
        <c:axPos val="b"/>
        <c:majorTickMark val="none"/>
        <c:minorTickMark val="none"/>
        <c:tickLblPos val="nextTo"/>
        <c:crossAx val="190046976"/>
        <c:crosses val="autoZero"/>
        <c:crossBetween val="midCat"/>
      </c:valAx>
      <c:valAx>
        <c:axId val="190046976"/>
        <c:scaling>
          <c:orientation val="minMax"/>
        </c:scaling>
        <c:delete val="0"/>
        <c:axPos val="l"/>
        <c:majorTickMark val="none"/>
        <c:minorTickMark val="none"/>
        <c:tickLblPos val="nextTo"/>
        <c:crossAx val="189218176"/>
        <c:crosses val="autoZero"/>
        <c:crossBetween val="midCat"/>
      </c:valAx>
    </c:plotArea>
    <c:legend>
      <c:legendPos val="b"/>
      <c:layout/>
      <c:overlay val="0"/>
    </c:legend>
    <c:plotVisOnly val="1"/>
    <c:dispBlanksAs val="gap"/>
    <c:showDLblsOverMax val="0"/>
  </c:chart>
  <c:spPr>
    <a:noFill/>
  </c:sp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karypis_review</a:t>
            </a:r>
          </a:p>
        </c:rich>
      </c:tx>
      <c:layout/>
      <c:overlay val="0"/>
    </c:title>
    <c:autoTitleDeleted val="0"/>
    <c:plotArea>
      <c:layout>
        <c:manualLayout>
          <c:layoutTarget val="inner"/>
          <c:xMode val="edge"/>
          <c:yMode val="edge"/>
          <c:x val="0.237902173188316"/>
          <c:y val="0.21420820708229729"/>
          <c:w val="0.68488373888892451"/>
          <c:h val="0.55030847408845718"/>
        </c:manualLayout>
      </c:layout>
      <c:scatterChart>
        <c:scatterStyle val="lineMarker"/>
        <c:varyColors val="0"/>
        <c:ser>
          <c:idx val="1"/>
          <c:order val="0"/>
          <c:tx>
            <c:v>TI-k-Neighborhood-Index</c:v>
          </c:tx>
          <c:xVal>
            <c:numRef>
              <c:f>k_neighborhood_comp_tabele!$B$9:$B$13</c:f>
              <c:numCache>
                <c:formatCode>General</c:formatCode>
                <c:ptCount val="5"/>
                <c:pt idx="0">
                  <c:v>500</c:v>
                </c:pt>
                <c:pt idx="1">
                  <c:v>1000</c:v>
                </c:pt>
                <c:pt idx="2">
                  <c:v>2000</c:v>
                </c:pt>
                <c:pt idx="3">
                  <c:v>3000</c:v>
                </c:pt>
                <c:pt idx="4">
                  <c:v>4000</c:v>
                </c:pt>
              </c:numCache>
            </c:numRef>
          </c:xVal>
          <c:yVal>
            <c:numRef>
              <c:f>k_neighborhood_comp_tabele!$H$9:$H$13</c:f>
              <c:numCache>
                <c:formatCode>0.000</c:formatCode>
                <c:ptCount val="5"/>
                <c:pt idx="0">
                  <c:v>6.2333300000000001E-2</c:v>
                </c:pt>
                <c:pt idx="1">
                  <c:v>0.24066699999999999</c:v>
                </c:pt>
                <c:pt idx="2">
                  <c:v>1.0840000029999999</c:v>
                </c:pt>
                <c:pt idx="3">
                  <c:v>2.3559999999999999</c:v>
                </c:pt>
                <c:pt idx="4">
                  <c:v>4.2089966700000003</c:v>
                </c:pt>
              </c:numCache>
            </c:numRef>
          </c:yVal>
          <c:smooth val="0"/>
        </c:ser>
        <c:ser>
          <c:idx val="2"/>
          <c:order val="1"/>
          <c:tx>
            <c:v>TI-k-Neighborhood-Index-Ref</c:v>
          </c:tx>
          <c:xVal>
            <c:numRef>
              <c:f>k_neighborhood_comp_tabele!$B$32:$B$36</c:f>
              <c:numCache>
                <c:formatCode>General</c:formatCode>
                <c:ptCount val="5"/>
                <c:pt idx="0">
                  <c:v>500</c:v>
                </c:pt>
                <c:pt idx="1">
                  <c:v>1000</c:v>
                </c:pt>
                <c:pt idx="2">
                  <c:v>2000</c:v>
                </c:pt>
                <c:pt idx="3">
                  <c:v>3000</c:v>
                </c:pt>
                <c:pt idx="4">
                  <c:v>4000</c:v>
                </c:pt>
              </c:numCache>
            </c:numRef>
          </c:xVal>
          <c:yVal>
            <c:numRef>
              <c:f>k_neighborhood_comp_tabele!$I$32:$I$36</c:f>
              <c:numCache>
                <c:formatCode>0.000</c:formatCode>
                <c:ptCount val="5"/>
                <c:pt idx="0">
                  <c:v>6.2E-2</c:v>
                </c:pt>
                <c:pt idx="1">
                  <c:v>0.23933299999999999</c:v>
                </c:pt>
                <c:pt idx="2">
                  <c:v>1.07633</c:v>
                </c:pt>
                <c:pt idx="3">
                  <c:v>2.3656700000000002</c:v>
                </c:pt>
                <c:pt idx="4">
                  <c:v>4.2119999999999997</c:v>
                </c:pt>
              </c:numCache>
            </c:numRef>
          </c:yVal>
          <c:smooth val="0"/>
        </c:ser>
        <c:ser>
          <c:idx val="3"/>
          <c:order val="2"/>
          <c:tx>
            <c:v>k-Neighborhood-Index-Projection</c:v>
          </c:tx>
          <c:xVal>
            <c:numRef>
              <c:f>k_neighborhood_comp_tabele!$B$32:$B$36</c:f>
              <c:numCache>
                <c:formatCode>General</c:formatCode>
                <c:ptCount val="5"/>
                <c:pt idx="0">
                  <c:v>500</c:v>
                </c:pt>
                <c:pt idx="1">
                  <c:v>1000</c:v>
                </c:pt>
                <c:pt idx="2">
                  <c:v>2000</c:v>
                </c:pt>
                <c:pt idx="3">
                  <c:v>3000</c:v>
                </c:pt>
                <c:pt idx="4">
                  <c:v>4000</c:v>
                </c:pt>
              </c:numCache>
            </c:numRef>
          </c:xVal>
          <c:yVal>
            <c:numRef>
              <c:f>k_neighborhood_comp_tabele!$C$32:$C$36</c:f>
              <c:numCache>
                <c:formatCode>0.000</c:formatCode>
                <c:ptCount val="5"/>
                <c:pt idx="0">
                  <c:v>7.2999999999999995E-2</c:v>
                </c:pt>
                <c:pt idx="1">
                  <c:v>0.28766666699999999</c:v>
                </c:pt>
                <c:pt idx="2">
                  <c:v>1.2583299999999999</c:v>
                </c:pt>
                <c:pt idx="3">
                  <c:v>2.8129999999999997</c:v>
                </c:pt>
                <c:pt idx="4">
                  <c:v>5.0876666699999999</c:v>
                </c:pt>
              </c:numCache>
            </c:numRef>
          </c:yVal>
          <c:smooth val="0"/>
        </c:ser>
        <c:dLbls>
          <c:showLegendKey val="0"/>
          <c:showVal val="0"/>
          <c:showCatName val="0"/>
          <c:showSerName val="0"/>
          <c:showPercent val="0"/>
          <c:showBubbleSize val="0"/>
        </c:dLbls>
        <c:axId val="212826752"/>
        <c:axId val="212918656"/>
      </c:scatterChart>
      <c:valAx>
        <c:axId val="212826752"/>
        <c:scaling>
          <c:orientation val="minMax"/>
          <c:max val="5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212918656"/>
        <c:crosses val="autoZero"/>
        <c:crossBetween val="midCat"/>
        <c:majorUnit val="1000"/>
      </c:valAx>
      <c:valAx>
        <c:axId val="212918656"/>
        <c:scaling>
          <c:orientation val="minMax"/>
          <c:max val="6"/>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212826752"/>
        <c:crosses val="autoZero"/>
        <c:crossBetween val="midCat"/>
        <c:majorUnit val="1.2"/>
      </c:valAx>
    </c:plotArea>
    <c:plotVisOnly val="1"/>
    <c:dispBlanksAs val="gap"/>
    <c:showDLblsOverMax val="0"/>
  </c:chart>
  <c:spPr>
    <a:ln>
      <a:noFill/>
    </a:ln>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karypis_sport</a:t>
            </a:r>
          </a:p>
        </c:rich>
      </c:tx>
      <c:layout/>
      <c:overlay val="0"/>
    </c:title>
    <c:autoTitleDeleted val="0"/>
    <c:plotArea>
      <c:layout>
        <c:manualLayout>
          <c:layoutTarget val="inner"/>
          <c:xMode val="edge"/>
          <c:yMode val="edge"/>
          <c:x val="0.29058677570728453"/>
          <c:y val="0.21420829294768345"/>
          <c:w val="0.625701372478774"/>
          <c:h val="0.55030829382955371"/>
        </c:manualLayout>
      </c:layout>
      <c:scatterChart>
        <c:scatterStyle val="lineMarker"/>
        <c:varyColors val="0"/>
        <c:ser>
          <c:idx val="1"/>
          <c:order val="0"/>
          <c:tx>
            <c:v>TI-k-Neighborhood-Index</c:v>
          </c:tx>
          <c:xVal>
            <c:numRef>
              <c:f>k_neighborhood_comp_tabele!$B$4:$B$8</c:f>
              <c:numCache>
                <c:formatCode>General</c:formatCode>
                <c:ptCount val="5"/>
                <c:pt idx="0">
                  <c:v>1000</c:v>
                </c:pt>
                <c:pt idx="1">
                  <c:v>2000</c:v>
                </c:pt>
                <c:pt idx="2">
                  <c:v>4000</c:v>
                </c:pt>
                <c:pt idx="3">
                  <c:v>6000</c:v>
                </c:pt>
                <c:pt idx="4">
                  <c:v>8000</c:v>
                </c:pt>
              </c:numCache>
            </c:numRef>
          </c:xVal>
          <c:yVal>
            <c:numRef>
              <c:f>k_neighborhood_comp_tabele!$H$4:$H$8</c:f>
              <c:numCache>
                <c:formatCode>0.000</c:formatCode>
                <c:ptCount val="5"/>
                <c:pt idx="0">
                  <c:v>0.17066667000000002</c:v>
                </c:pt>
                <c:pt idx="1">
                  <c:v>0.63633300300000006</c:v>
                </c:pt>
                <c:pt idx="2">
                  <c:v>2.6839999999999997</c:v>
                </c:pt>
                <c:pt idx="3">
                  <c:v>6.4696700329999999</c:v>
                </c:pt>
                <c:pt idx="4">
                  <c:v>11.770300000000001</c:v>
                </c:pt>
              </c:numCache>
            </c:numRef>
          </c:yVal>
          <c:smooth val="0"/>
        </c:ser>
        <c:ser>
          <c:idx val="2"/>
          <c:order val="1"/>
          <c:tx>
            <c:v>TI-k-Neighborhood-Index-Ref</c:v>
          </c:tx>
          <c:xVal>
            <c:numRef>
              <c:f>k_neighborhood_comp_tabele!$B$27:$B$31</c:f>
              <c:numCache>
                <c:formatCode>General</c:formatCode>
                <c:ptCount val="5"/>
                <c:pt idx="0">
                  <c:v>1000</c:v>
                </c:pt>
                <c:pt idx="1">
                  <c:v>2000</c:v>
                </c:pt>
                <c:pt idx="2">
                  <c:v>4000</c:v>
                </c:pt>
                <c:pt idx="3">
                  <c:v>6000</c:v>
                </c:pt>
                <c:pt idx="4">
                  <c:v>8000</c:v>
                </c:pt>
              </c:numCache>
            </c:numRef>
          </c:xVal>
          <c:yVal>
            <c:numRef>
              <c:f>k_neighborhood_comp_tabele!$H$27:$H$31</c:f>
              <c:numCache>
                <c:formatCode>0.000</c:formatCode>
                <c:ptCount val="5"/>
                <c:pt idx="0">
                  <c:v>0.17633333000000001</c:v>
                </c:pt>
                <c:pt idx="1">
                  <c:v>0.63433333000000003</c:v>
                </c:pt>
                <c:pt idx="2">
                  <c:v>2.6943299999999999</c:v>
                </c:pt>
                <c:pt idx="3">
                  <c:v>6.4269999999999996</c:v>
                </c:pt>
                <c:pt idx="4">
                  <c:v>11.783000000000001</c:v>
                </c:pt>
              </c:numCache>
            </c:numRef>
          </c:yVal>
          <c:smooth val="0"/>
        </c:ser>
        <c:ser>
          <c:idx val="3"/>
          <c:order val="2"/>
          <c:tx>
            <c:v>k-Neighborhood-Index-Projection</c:v>
          </c:tx>
          <c:xVal>
            <c:numRef>
              <c:f>k_neighborhood_comp_tabele!$B$27:$B$31</c:f>
              <c:numCache>
                <c:formatCode>General</c:formatCode>
                <c:ptCount val="5"/>
                <c:pt idx="0">
                  <c:v>1000</c:v>
                </c:pt>
                <c:pt idx="1">
                  <c:v>2000</c:v>
                </c:pt>
                <c:pt idx="2">
                  <c:v>4000</c:v>
                </c:pt>
                <c:pt idx="3">
                  <c:v>6000</c:v>
                </c:pt>
                <c:pt idx="4">
                  <c:v>8000</c:v>
                </c:pt>
              </c:numCache>
            </c:numRef>
          </c:xVal>
          <c:yVal>
            <c:numRef>
              <c:f>k_neighborhood_comp_tabele!$C$27:$C$31</c:f>
              <c:numCache>
                <c:formatCode>0.000</c:formatCode>
                <c:ptCount val="5"/>
                <c:pt idx="0">
                  <c:v>0.214</c:v>
                </c:pt>
                <c:pt idx="1">
                  <c:v>0.80900000000000005</c:v>
                </c:pt>
                <c:pt idx="2">
                  <c:v>3.4359999999999999</c:v>
                </c:pt>
                <c:pt idx="3">
                  <c:v>7.8296633300000007</c:v>
                </c:pt>
                <c:pt idx="4">
                  <c:v>14.076666662999999</c:v>
                </c:pt>
              </c:numCache>
            </c:numRef>
          </c:yVal>
          <c:smooth val="0"/>
        </c:ser>
        <c:dLbls>
          <c:showLegendKey val="0"/>
          <c:showVal val="0"/>
          <c:showCatName val="0"/>
          <c:showSerName val="0"/>
          <c:showPercent val="0"/>
          <c:showBubbleSize val="0"/>
        </c:dLbls>
        <c:axId val="234583936"/>
        <c:axId val="268050432"/>
      </c:scatterChart>
      <c:valAx>
        <c:axId val="234583936"/>
        <c:scaling>
          <c:orientation val="minMax"/>
          <c:max val="1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268050432"/>
        <c:crosses val="autoZero"/>
        <c:crossBetween val="midCat"/>
        <c:majorUnit val="2000"/>
      </c:valAx>
      <c:valAx>
        <c:axId val="268050432"/>
        <c:scaling>
          <c:orientation val="minMax"/>
          <c:max val="15"/>
        </c:scaling>
        <c:delete val="0"/>
        <c:axPos val="l"/>
        <c:majorGridlines/>
        <c:title>
          <c:tx>
            <c:rich>
              <a:bodyPr/>
              <a:lstStyle/>
              <a:p>
                <a:pPr>
                  <a:defRPr/>
                </a:pPr>
                <a:r>
                  <a:rPr lang="pl-PL"/>
                  <a:t>Czas wykonania [s]</a:t>
                </a:r>
              </a:p>
            </c:rich>
          </c:tx>
          <c:layout>
            <c:manualLayout>
              <c:xMode val="edge"/>
              <c:yMode val="edge"/>
              <c:x val="2.7777826799779047E-2"/>
              <c:y val="0.24216237797120127"/>
            </c:manualLayout>
          </c:layout>
          <c:overlay val="0"/>
        </c:title>
        <c:numFmt formatCode="0.000" sourceLinked="1"/>
        <c:majorTickMark val="none"/>
        <c:minorTickMark val="none"/>
        <c:tickLblPos val="nextTo"/>
        <c:crossAx val="234583936"/>
        <c:crosses val="autoZero"/>
        <c:crossBetween val="midCat"/>
        <c:majorUnit val="3"/>
      </c:valAx>
    </c:plotArea>
    <c:plotVisOnly val="1"/>
    <c:dispBlanksAs val="gap"/>
    <c:showDLblsOverMax val="0"/>
  </c:chart>
  <c:spPr>
    <a:ln>
      <a:noFill/>
    </a:ln>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cup98</a:t>
            </a:r>
          </a:p>
        </c:rich>
      </c:tx>
      <c:layout/>
      <c:overlay val="0"/>
    </c:title>
    <c:autoTitleDeleted val="0"/>
    <c:plotArea>
      <c:layout>
        <c:manualLayout>
          <c:layoutTarget val="inner"/>
          <c:xMode val="edge"/>
          <c:yMode val="edge"/>
          <c:x val="0.2632714010076026"/>
          <c:y val="0.21420820708229729"/>
          <c:w val="0.63525750220935739"/>
          <c:h val="0.55030847408845718"/>
        </c:manualLayout>
      </c:layout>
      <c:scatterChart>
        <c:scatterStyle val="lineMarker"/>
        <c:varyColors val="0"/>
        <c:ser>
          <c:idx val="1"/>
          <c:order val="0"/>
          <c:tx>
            <c:v>TI-k-Neighborhood-Index</c:v>
          </c:tx>
          <c:xVal>
            <c:numRef>
              <c:f>k_neighborhood_comp_tabele!$B$19:$B$23</c:f>
              <c:numCache>
                <c:formatCode>General</c:formatCode>
                <c:ptCount val="5"/>
                <c:pt idx="0">
                  <c:v>10000</c:v>
                </c:pt>
                <c:pt idx="1">
                  <c:v>30000</c:v>
                </c:pt>
                <c:pt idx="2">
                  <c:v>50000</c:v>
                </c:pt>
                <c:pt idx="3">
                  <c:v>70000</c:v>
                </c:pt>
                <c:pt idx="4">
                  <c:v>90000</c:v>
                </c:pt>
              </c:numCache>
            </c:numRef>
          </c:xVal>
          <c:yVal>
            <c:numRef>
              <c:f>k_neighborhood_comp_tabele!$H$19:$H$23</c:f>
              <c:numCache>
                <c:formatCode>0.000</c:formatCode>
                <c:ptCount val="5"/>
                <c:pt idx="0">
                  <c:v>0.38800000000000001</c:v>
                </c:pt>
                <c:pt idx="1">
                  <c:v>2.7850029670000001</c:v>
                </c:pt>
                <c:pt idx="2">
                  <c:v>6.9416666669999998</c:v>
                </c:pt>
                <c:pt idx="3">
                  <c:v>13.095326699999999</c:v>
                </c:pt>
                <c:pt idx="4">
                  <c:v>19.040696699999998</c:v>
                </c:pt>
              </c:numCache>
            </c:numRef>
          </c:yVal>
          <c:smooth val="0"/>
        </c:ser>
        <c:ser>
          <c:idx val="2"/>
          <c:order val="1"/>
          <c:tx>
            <c:v>TI-k-Neighborhood-Index-Ref</c:v>
          </c:tx>
          <c:xVal>
            <c:numRef>
              <c:f>k_neighborhood_comp_tabele!$B$42:$B$46</c:f>
              <c:numCache>
                <c:formatCode>General</c:formatCode>
                <c:ptCount val="5"/>
                <c:pt idx="0">
                  <c:v>10000</c:v>
                </c:pt>
                <c:pt idx="1">
                  <c:v>30000</c:v>
                </c:pt>
                <c:pt idx="2">
                  <c:v>50000</c:v>
                </c:pt>
                <c:pt idx="3">
                  <c:v>70000</c:v>
                </c:pt>
                <c:pt idx="4">
                  <c:v>90000</c:v>
                </c:pt>
              </c:numCache>
            </c:numRef>
          </c:xVal>
          <c:yVal>
            <c:numRef>
              <c:f>k_neighborhood_comp_tabele!$H$42:$H$46</c:f>
              <c:numCache>
                <c:formatCode>0.000</c:formatCode>
                <c:ptCount val="5"/>
                <c:pt idx="0">
                  <c:v>0.405667</c:v>
                </c:pt>
                <c:pt idx="1">
                  <c:v>2.782667</c:v>
                </c:pt>
                <c:pt idx="2">
                  <c:v>7.0566667000000001</c:v>
                </c:pt>
                <c:pt idx="3">
                  <c:v>12.3966633</c:v>
                </c:pt>
                <c:pt idx="4">
                  <c:v>16.551696700000001</c:v>
                </c:pt>
              </c:numCache>
            </c:numRef>
          </c:yVal>
          <c:smooth val="0"/>
        </c:ser>
        <c:ser>
          <c:idx val="3"/>
          <c:order val="2"/>
          <c:tx>
            <c:v>k-Neighborhood-Index-Projection</c:v>
          </c:tx>
          <c:xVal>
            <c:numRef>
              <c:f>k_neighborhood_comp_tabele!$B$42:$B$46</c:f>
              <c:numCache>
                <c:formatCode>General</c:formatCode>
                <c:ptCount val="5"/>
                <c:pt idx="0">
                  <c:v>10000</c:v>
                </c:pt>
                <c:pt idx="1">
                  <c:v>30000</c:v>
                </c:pt>
                <c:pt idx="2">
                  <c:v>50000</c:v>
                </c:pt>
                <c:pt idx="3">
                  <c:v>70000</c:v>
                </c:pt>
                <c:pt idx="4">
                  <c:v>90000</c:v>
                </c:pt>
              </c:numCache>
            </c:numRef>
          </c:xVal>
          <c:yVal>
            <c:numRef>
              <c:f>k_neighborhood_comp_tabele!$C$42:$C$46</c:f>
              <c:numCache>
                <c:formatCode>0.000</c:formatCode>
                <c:ptCount val="5"/>
                <c:pt idx="0">
                  <c:v>0.35699999999999998</c:v>
                </c:pt>
                <c:pt idx="1">
                  <c:v>2.7559966629999999</c:v>
                </c:pt>
                <c:pt idx="2">
                  <c:v>6.9063300000000005</c:v>
                </c:pt>
                <c:pt idx="3">
                  <c:v>13.061</c:v>
                </c:pt>
                <c:pt idx="4">
                  <c:v>19.727336699999999</c:v>
                </c:pt>
              </c:numCache>
            </c:numRef>
          </c:yVal>
          <c:smooth val="0"/>
        </c:ser>
        <c:dLbls>
          <c:showLegendKey val="0"/>
          <c:showVal val="0"/>
          <c:showCatName val="0"/>
          <c:showSerName val="0"/>
          <c:showPercent val="0"/>
          <c:showBubbleSize val="0"/>
        </c:dLbls>
        <c:axId val="192094208"/>
        <c:axId val="192096128"/>
      </c:scatterChart>
      <c:valAx>
        <c:axId val="192094208"/>
        <c:scaling>
          <c:orientation val="minMax"/>
          <c:max val="1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92096128"/>
        <c:crosses val="autoZero"/>
        <c:crossBetween val="midCat"/>
        <c:majorUnit val="25000"/>
      </c:valAx>
      <c:valAx>
        <c:axId val="192096128"/>
        <c:scaling>
          <c:orientation val="minMax"/>
          <c:max val="25"/>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192094208"/>
        <c:crosses val="autoZero"/>
        <c:crossBetween val="midCat"/>
        <c:majorUnit val="5"/>
      </c:valAx>
    </c:plotArea>
    <c:plotVisOnly val="1"/>
    <c:dispBlanksAs val="gap"/>
    <c:showDLblsOverMax val="0"/>
  </c:chart>
  <c:spPr>
    <a:ln>
      <a:no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covtype</a:t>
            </a:r>
          </a:p>
        </c:rich>
      </c:tx>
      <c:layout/>
      <c:overlay val="0"/>
    </c:title>
    <c:autoTitleDeleted val="0"/>
    <c:plotArea>
      <c:layout>
        <c:manualLayout>
          <c:layoutTarget val="inner"/>
          <c:xMode val="edge"/>
          <c:yMode val="edge"/>
          <c:x val="0.27734875601687325"/>
          <c:y val="0.21420820708229729"/>
          <c:w val="0.62118014720008674"/>
          <c:h val="0.55030847408845718"/>
        </c:manualLayout>
      </c:layout>
      <c:scatterChart>
        <c:scatterStyle val="lineMarker"/>
        <c:varyColors val="0"/>
        <c:ser>
          <c:idx val="1"/>
          <c:order val="0"/>
          <c:tx>
            <c:v>TI-k-Neighborhood-Index</c:v>
          </c:tx>
          <c:xVal>
            <c:numRef>
              <c:f>k_neighborhood_comp_tabele!$B$14:$B$18</c:f>
              <c:numCache>
                <c:formatCode>General</c:formatCode>
                <c:ptCount val="5"/>
                <c:pt idx="0">
                  <c:v>10000</c:v>
                </c:pt>
                <c:pt idx="1">
                  <c:v>50000</c:v>
                </c:pt>
                <c:pt idx="2">
                  <c:v>100000</c:v>
                </c:pt>
                <c:pt idx="3">
                  <c:v>300000</c:v>
                </c:pt>
                <c:pt idx="4">
                  <c:v>500000</c:v>
                </c:pt>
              </c:numCache>
            </c:numRef>
          </c:xVal>
          <c:yVal>
            <c:numRef>
              <c:f>k_neighborhood_comp_tabele!$H$14:$H$18</c:f>
              <c:numCache>
                <c:formatCode>0.000</c:formatCode>
                <c:ptCount val="5"/>
                <c:pt idx="0">
                  <c:v>0.55100066300000006</c:v>
                </c:pt>
                <c:pt idx="1">
                  <c:v>7.8036699999999994</c:v>
                </c:pt>
                <c:pt idx="2">
                  <c:v>19.961636699999996</c:v>
                </c:pt>
                <c:pt idx="3">
                  <c:v>93.868300000000005</c:v>
                </c:pt>
                <c:pt idx="4">
                  <c:v>246.48169967000001</c:v>
                </c:pt>
              </c:numCache>
            </c:numRef>
          </c:yVal>
          <c:smooth val="0"/>
        </c:ser>
        <c:ser>
          <c:idx val="2"/>
          <c:order val="1"/>
          <c:tx>
            <c:v>TI-k-Neighborhood-Index-Ref</c:v>
          </c:tx>
          <c:xVal>
            <c:numRef>
              <c:f>k_neighborhood_comp_tabele!$B$37:$B$41</c:f>
              <c:numCache>
                <c:formatCode>General</c:formatCode>
                <c:ptCount val="5"/>
                <c:pt idx="0">
                  <c:v>10000</c:v>
                </c:pt>
                <c:pt idx="1">
                  <c:v>50000</c:v>
                </c:pt>
                <c:pt idx="2">
                  <c:v>100000</c:v>
                </c:pt>
                <c:pt idx="3">
                  <c:v>300000</c:v>
                </c:pt>
                <c:pt idx="4">
                  <c:v>500000</c:v>
                </c:pt>
              </c:numCache>
            </c:numRef>
          </c:xVal>
          <c:yVal>
            <c:numRef>
              <c:f>k_neighborhood_comp_tabele!$H$37:$H$41</c:f>
              <c:numCache>
                <c:formatCode>0.000</c:formatCode>
                <c:ptCount val="5"/>
                <c:pt idx="0">
                  <c:v>0.51466730000000005</c:v>
                </c:pt>
                <c:pt idx="1">
                  <c:v>6.6606633000000004</c:v>
                </c:pt>
                <c:pt idx="2">
                  <c:v>16.259969999999999</c:v>
                </c:pt>
                <c:pt idx="3">
                  <c:v>65.057300000000012</c:v>
                </c:pt>
                <c:pt idx="4">
                  <c:v>144.28930033</c:v>
                </c:pt>
              </c:numCache>
            </c:numRef>
          </c:yVal>
          <c:smooth val="0"/>
        </c:ser>
        <c:ser>
          <c:idx val="3"/>
          <c:order val="2"/>
          <c:tx>
            <c:v>k-Neighborhood-Index-Projection</c:v>
          </c:tx>
          <c:xVal>
            <c:numRef>
              <c:f>k_neighborhood_comp_tabele!$B$37:$B$41</c:f>
              <c:numCache>
                <c:formatCode>General</c:formatCode>
                <c:ptCount val="5"/>
                <c:pt idx="0">
                  <c:v>10000</c:v>
                </c:pt>
                <c:pt idx="1">
                  <c:v>50000</c:v>
                </c:pt>
                <c:pt idx="2">
                  <c:v>100000</c:v>
                </c:pt>
                <c:pt idx="3">
                  <c:v>300000</c:v>
                </c:pt>
                <c:pt idx="4">
                  <c:v>500000</c:v>
                </c:pt>
              </c:numCache>
            </c:numRef>
          </c:xVal>
          <c:yVal>
            <c:numRef>
              <c:f>k_neighborhood_comp_tabele!$C$37:$C$41</c:f>
              <c:numCache>
                <c:formatCode>0.000</c:formatCode>
                <c:ptCount val="5"/>
                <c:pt idx="0">
                  <c:v>0.44033299999999997</c:v>
                </c:pt>
                <c:pt idx="1">
                  <c:v>6.3756599999999999</c:v>
                </c:pt>
                <c:pt idx="2">
                  <c:v>14.75333333</c:v>
                </c:pt>
                <c:pt idx="3">
                  <c:v>97.556967</c:v>
                </c:pt>
                <c:pt idx="4">
                  <c:v>283.13196699999997</c:v>
                </c:pt>
              </c:numCache>
            </c:numRef>
          </c:yVal>
          <c:smooth val="0"/>
        </c:ser>
        <c:dLbls>
          <c:showLegendKey val="0"/>
          <c:showVal val="0"/>
          <c:showCatName val="0"/>
          <c:showSerName val="0"/>
          <c:showPercent val="0"/>
          <c:showBubbleSize val="0"/>
        </c:dLbls>
        <c:axId val="200777088"/>
        <c:axId val="204371456"/>
      </c:scatterChart>
      <c:valAx>
        <c:axId val="200777088"/>
        <c:scaling>
          <c:orientation val="minMax"/>
          <c:max val="6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204371456"/>
        <c:crosses val="autoZero"/>
        <c:crossBetween val="midCat"/>
        <c:majorUnit val="150000"/>
      </c:valAx>
      <c:valAx>
        <c:axId val="204371456"/>
        <c:scaling>
          <c:orientation val="minMax"/>
          <c:max val="300"/>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200777088"/>
        <c:crosses val="autoZero"/>
        <c:crossBetween val="midCat"/>
        <c:majorUnit val="60"/>
      </c:valAx>
    </c:plotArea>
    <c:plotVisOnly val="1"/>
    <c:dispBlanksAs val="gap"/>
    <c:showDLblsOverMax val="0"/>
  </c:chart>
  <c:spPr>
    <a:ln>
      <a:noFill/>
    </a:ln>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1"/>
          <c:showCatName val="0"/>
          <c:showSerName val="0"/>
          <c:showPercent val="0"/>
          <c:showBubbleSize val="0"/>
        </c:dLbls>
        <c:axId val="189215104"/>
        <c:axId val="190064512"/>
      </c:scatterChart>
      <c:valAx>
        <c:axId val="189215104"/>
        <c:scaling>
          <c:orientation val="minMax"/>
        </c:scaling>
        <c:delete val="0"/>
        <c:axPos val="b"/>
        <c:majorTickMark val="none"/>
        <c:minorTickMark val="none"/>
        <c:tickLblPos val="nextTo"/>
        <c:crossAx val="190064512"/>
        <c:crosses val="autoZero"/>
        <c:crossBetween val="midCat"/>
      </c:valAx>
      <c:valAx>
        <c:axId val="190064512"/>
        <c:scaling>
          <c:orientation val="minMax"/>
        </c:scaling>
        <c:delete val="0"/>
        <c:axPos val="l"/>
        <c:majorTickMark val="none"/>
        <c:minorTickMark val="none"/>
        <c:tickLblPos val="nextTo"/>
        <c:crossAx val="189215104"/>
        <c:crosses val="autoZero"/>
        <c:crossBetween val="midCat"/>
      </c:valAx>
    </c:plotArea>
    <c:legend>
      <c:legendPos val="b"/>
      <c:layout/>
      <c:overlay val="0"/>
    </c:legend>
    <c:plotVisOnly val="1"/>
    <c:dispBlanksAs val="gap"/>
    <c:showDLblsOverMax val="0"/>
  </c:chart>
  <c:spPr>
    <a:noFill/>
  </c:sp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karypis_review</a:t>
            </a:r>
          </a:p>
        </c:rich>
      </c:tx>
      <c:layout/>
      <c:overlay val="0"/>
    </c:title>
    <c:autoTitleDeleted val="0"/>
    <c:plotArea>
      <c:layout>
        <c:manualLayout>
          <c:layoutTarget val="inner"/>
          <c:xMode val="edge"/>
          <c:yMode val="edge"/>
          <c:x val="0.24626420303626045"/>
          <c:y val="0.21635633398517368"/>
          <c:w val="0.6765075996934653"/>
          <c:h val="0.54579886879385242"/>
        </c:manualLayout>
      </c:layout>
      <c:scatterChart>
        <c:scatterStyle val="lineMarker"/>
        <c:varyColors val="0"/>
        <c:ser>
          <c:idx val="0"/>
          <c:order val="0"/>
          <c:tx>
            <c:v>VP-Tree-Index</c:v>
          </c:tx>
          <c:xVal>
            <c:numRef>
              <c:f>ti_k_vp_cmp_tabele!$B$9:$B$13</c:f>
              <c:numCache>
                <c:formatCode>General</c:formatCode>
                <c:ptCount val="5"/>
                <c:pt idx="0">
                  <c:v>500</c:v>
                </c:pt>
                <c:pt idx="1">
                  <c:v>1000</c:v>
                </c:pt>
                <c:pt idx="2">
                  <c:v>2000</c:v>
                </c:pt>
                <c:pt idx="3">
                  <c:v>3000</c:v>
                </c:pt>
                <c:pt idx="4">
                  <c:v>4000</c:v>
                </c:pt>
              </c:numCache>
            </c:numRef>
          </c:xVal>
          <c:yVal>
            <c:numRef>
              <c:f>ti_k_vp_cmp_tabele!$C$9:$C$13</c:f>
              <c:numCache>
                <c:formatCode>#,##0.000_ ;\-#,##0.000\ </c:formatCode>
                <c:ptCount val="5"/>
                <c:pt idx="0">
                  <c:v>0.27</c:v>
                </c:pt>
                <c:pt idx="1">
                  <c:v>0.67533299999999996</c:v>
                </c:pt>
                <c:pt idx="2">
                  <c:v>1.9860000000000002</c:v>
                </c:pt>
                <c:pt idx="3">
                  <c:v>3.62967</c:v>
                </c:pt>
                <c:pt idx="4">
                  <c:v>5.84</c:v>
                </c:pt>
              </c:numCache>
            </c:numRef>
          </c:yVal>
          <c:smooth val="0"/>
        </c:ser>
        <c:ser>
          <c:idx val="1"/>
          <c:order val="1"/>
          <c:tx>
            <c:v>TI-k-Neighborhood-Index</c:v>
          </c:tx>
          <c:xVal>
            <c:numRef>
              <c:f>ti_k_vp_cmp_tabele!$B$9:$B$13</c:f>
              <c:numCache>
                <c:formatCode>General</c:formatCode>
                <c:ptCount val="5"/>
                <c:pt idx="0">
                  <c:v>500</c:v>
                </c:pt>
                <c:pt idx="1">
                  <c:v>1000</c:v>
                </c:pt>
                <c:pt idx="2">
                  <c:v>2000</c:v>
                </c:pt>
                <c:pt idx="3">
                  <c:v>3000</c:v>
                </c:pt>
                <c:pt idx="4">
                  <c:v>4000</c:v>
                </c:pt>
              </c:numCache>
            </c:numRef>
          </c:xVal>
          <c:yVal>
            <c:numRef>
              <c:f>ti_k_vp_cmp_tabele!$F$9:$F$13</c:f>
              <c:numCache>
                <c:formatCode>#,##0.000_ ;\-#,##0.000\ </c:formatCode>
                <c:ptCount val="5"/>
                <c:pt idx="0">
                  <c:v>6.7666699999999996E-2</c:v>
                </c:pt>
                <c:pt idx="1">
                  <c:v>0.249333</c:v>
                </c:pt>
                <c:pt idx="2">
                  <c:v>1.1053299999999999</c:v>
                </c:pt>
                <c:pt idx="3">
                  <c:v>2.3943300000000001</c:v>
                </c:pt>
                <c:pt idx="4">
                  <c:v>4.3460033000000005</c:v>
                </c:pt>
              </c:numCache>
            </c:numRef>
          </c:yVal>
          <c:smooth val="0"/>
        </c:ser>
        <c:dLbls>
          <c:showLegendKey val="0"/>
          <c:showVal val="0"/>
          <c:showCatName val="0"/>
          <c:showSerName val="0"/>
          <c:showPercent val="0"/>
          <c:showBubbleSize val="0"/>
        </c:dLbls>
        <c:axId val="192236928"/>
        <c:axId val="194539904"/>
      </c:scatterChart>
      <c:valAx>
        <c:axId val="192236928"/>
        <c:scaling>
          <c:orientation val="minMax"/>
          <c:max val="5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94539904"/>
        <c:crosses val="autoZero"/>
        <c:crossBetween val="midCat"/>
        <c:majorUnit val="1000"/>
      </c:valAx>
      <c:valAx>
        <c:axId val="194539904"/>
        <c:scaling>
          <c:orientation val="minMax"/>
          <c:max val="7"/>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192236928"/>
        <c:crosses val="autoZero"/>
        <c:crossBetween val="midCat"/>
        <c:majorUnit val="1.4"/>
      </c:valAx>
    </c:plotArea>
    <c:plotVisOnly val="1"/>
    <c:dispBlanksAs val="gap"/>
    <c:showDLblsOverMax val="0"/>
  </c:chart>
  <c:spPr>
    <a:ln>
      <a:noFill/>
    </a:ln>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karypis_sport</a:t>
            </a:r>
          </a:p>
        </c:rich>
      </c:tx>
      <c:layout/>
      <c:overlay val="0"/>
    </c:title>
    <c:autoTitleDeleted val="0"/>
    <c:plotArea>
      <c:layout>
        <c:manualLayout>
          <c:layoutTarget val="inner"/>
          <c:xMode val="edge"/>
          <c:yMode val="edge"/>
          <c:x val="0.26379180228858334"/>
          <c:y val="0.21635633398517368"/>
          <c:w val="0.64684862955144262"/>
          <c:h val="0.54579886879385242"/>
        </c:manualLayout>
      </c:layout>
      <c:scatterChart>
        <c:scatterStyle val="lineMarker"/>
        <c:varyColors val="0"/>
        <c:ser>
          <c:idx val="0"/>
          <c:order val="0"/>
          <c:tx>
            <c:v>VP-Tree-Index</c:v>
          </c:tx>
          <c:xVal>
            <c:numRef>
              <c:f>ti_k_vp_cmp_tabele!$B$4:$B$8</c:f>
              <c:numCache>
                <c:formatCode>General</c:formatCode>
                <c:ptCount val="5"/>
                <c:pt idx="0">
                  <c:v>1000</c:v>
                </c:pt>
                <c:pt idx="1">
                  <c:v>2000</c:v>
                </c:pt>
                <c:pt idx="2">
                  <c:v>4000</c:v>
                </c:pt>
                <c:pt idx="3">
                  <c:v>6000</c:v>
                </c:pt>
                <c:pt idx="4">
                  <c:v>8000</c:v>
                </c:pt>
              </c:numCache>
            </c:numRef>
          </c:xVal>
          <c:yVal>
            <c:numRef>
              <c:f>ti_k_vp_cmp_tabele!$C$4:$C$8</c:f>
              <c:numCache>
                <c:formatCode>#,##0.000_ ;\-#,##0.000\ </c:formatCode>
                <c:ptCount val="5"/>
                <c:pt idx="0">
                  <c:v>0.29599999999999999</c:v>
                </c:pt>
                <c:pt idx="1">
                  <c:v>0.98799999999999999</c:v>
                </c:pt>
                <c:pt idx="2">
                  <c:v>3.8789999999999996</c:v>
                </c:pt>
                <c:pt idx="3">
                  <c:v>8.6839999999999993</c:v>
                </c:pt>
                <c:pt idx="4">
                  <c:v>15.542633</c:v>
                </c:pt>
              </c:numCache>
            </c:numRef>
          </c:yVal>
          <c:smooth val="0"/>
        </c:ser>
        <c:ser>
          <c:idx val="1"/>
          <c:order val="1"/>
          <c:tx>
            <c:v>TI-k-Neighborhood-Index</c:v>
          </c:tx>
          <c:xVal>
            <c:numRef>
              <c:f>ti_k_vp_cmp_tabele!$B$4:$B$8</c:f>
              <c:numCache>
                <c:formatCode>General</c:formatCode>
                <c:ptCount val="5"/>
                <c:pt idx="0">
                  <c:v>1000</c:v>
                </c:pt>
                <c:pt idx="1">
                  <c:v>2000</c:v>
                </c:pt>
                <c:pt idx="2">
                  <c:v>4000</c:v>
                </c:pt>
                <c:pt idx="3">
                  <c:v>6000</c:v>
                </c:pt>
                <c:pt idx="4">
                  <c:v>8000</c:v>
                </c:pt>
              </c:numCache>
            </c:numRef>
          </c:xVal>
          <c:yVal>
            <c:numRef>
              <c:f>ti_k_vp_cmp_tabele!$F$4:$F$8</c:f>
              <c:numCache>
                <c:formatCode>#,##0.000_ ;\-#,##0.000\ </c:formatCode>
                <c:ptCount val="5"/>
                <c:pt idx="0">
                  <c:v>0.20433299999999999</c:v>
                </c:pt>
                <c:pt idx="1">
                  <c:v>0.67833333000000007</c:v>
                </c:pt>
                <c:pt idx="2">
                  <c:v>2.8243299999999998</c:v>
                </c:pt>
                <c:pt idx="3">
                  <c:v>6.8870000299999994</c:v>
                </c:pt>
                <c:pt idx="4">
                  <c:v>13.227633299999999</c:v>
                </c:pt>
              </c:numCache>
            </c:numRef>
          </c:yVal>
          <c:smooth val="0"/>
        </c:ser>
        <c:dLbls>
          <c:showLegendKey val="0"/>
          <c:showVal val="0"/>
          <c:showCatName val="0"/>
          <c:showSerName val="0"/>
          <c:showPercent val="0"/>
          <c:showBubbleSize val="0"/>
        </c:dLbls>
        <c:axId val="212951424"/>
        <c:axId val="212953344"/>
      </c:scatterChart>
      <c:valAx>
        <c:axId val="212951424"/>
        <c:scaling>
          <c:orientation val="minMax"/>
          <c:max val="1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212953344"/>
        <c:crosses val="autoZero"/>
        <c:crossBetween val="midCat"/>
        <c:majorUnit val="2000"/>
      </c:valAx>
      <c:valAx>
        <c:axId val="212953344"/>
        <c:scaling>
          <c:orientation val="minMax"/>
          <c:max val="20"/>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212951424"/>
        <c:crosses val="autoZero"/>
        <c:crossBetween val="midCat"/>
        <c:majorUnit val="4"/>
      </c:valAx>
    </c:plotArea>
    <c:plotVisOnly val="1"/>
    <c:dispBlanksAs val="gap"/>
    <c:showDLblsOverMax val="0"/>
  </c:chart>
  <c:spPr>
    <a:ln>
      <a:noFill/>
    </a:ln>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cup98</a:t>
            </a:r>
          </a:p>
        </c:rich>
      </c:tx>
      <c:layout/>
      <c:overlay val="0"/>
    </c:title>
    <c:autoTitleDeleted val="0"/>
    <c:plotArea>
      <c:layout>
        <c:manualLayout>
          <c:layoutTarget val="inner"/>
          <c:xMode val="edge"/>
          <c:yMode val="edge"/>
          <c:x val="0.26287908986031877"/>
          <c:y val="0.21635633398517368"/>
          <c:w val="0.63563329774175581"/>
          <c:h val="0.54579886879385242"/>
        </c:manualLayout>
      </c:layout>
      <c:scatterChart>
        <c:scatterStyle val="lineMarker"/>
        <c:varyColors val="0"/>
        <c:ser>
          <c:idx val="0"/>
          <c:order val="0"/>
          <c:tx>
            <c:v>VP-Tree-Index</c:v>
          </c:tx>
          <c:xVal>
            <c:numRef>
              <c:f>ti_k_vp_cmp_tabele!$B$19:$B$23</c:f>
              <c:numCache>
                <c:formatCode>General</c:formatCode>
                <c:ptCount val="5"/>
                <c:pt idx="0">
                  <c:v>10000</c:v>
                </c:pt>
                <c:pt idx="1">
                  <c:v>30000</c:v>
                </c:pt>
                <c:pt idx="2">
                  <c:v>50000</c:v>
                </c:pt>
                <c:pt idx="3">
                  <c:v>70000</c:v>
                </c:pt>
                <c:pt idx="4">
                  <c:v>90000</c:v>
                </c:pt>
              </c:numCache>
            </c:numRef>
          </c:xVal>
          <c:yVal>
            <c:numRef>
              <c:f>ti_k_vp_cmp_tabele!$C$19:$C$23</c:f>
              <c:numCache>
                <c:formatCode>#,##0.000_ ;\-#,##0.000\ </c:formatCode>
                <c:ptCount val="5"/>
                <c:pt idx="0">
                  <c:v>0.72799999999999998</c:v>
                </c:pt>
                <c:pt idx="1">
                  <c:v>4.1783300000000008</c:v>
                </c:pt>
                <c:pt idx="2">
                  <c:v>10.215339999999999</c:v>
                </c:pt>
                <c:pt idx="3">
                  <c:v>20.499700000000001</c:v>
                </c:pt>
                <c:pt idx="4">
                  <c:v>40.305300000000003</c:v>
                </c:pt>
              </c:numCache>
            </c:numRef>
          </c:yVal>
          <c:smooth val="0"/>
        </c:ser>
        <c:ser>
          <c:idx val="1"/>
          <c:order val="1"/>
          <c:tx>
            <c:v>TI-k-Neighborhood-Index</c:v>
          </c:tx>
          <c:xVal>
            <c:numRef>
              <c:f>ti_k_vp_cmp_tabele!$B$19:$B$23</c:f>
              <c:numCache>
                <c:formatCode>General</c:formatCode>
                <c:ptCount val="5"/>
                <c:pt idx="0">
                  <c:v>10000</c:v>
                </c:pt>
                <c:pt idx="1">
                  <c:v>30000</c:v>
                </c:pt>
                <c:pt idx="2">
                  <c:v>50000</c:v>
                </c:pt>
                <c:pt idx="3">
                  <c:v>70000</c:v>
                </c:pt>
                <c:pt idx="4">
                  <c:v>90000</c:v>
                </c:pt>
              </c:numCache>
            </c:numRef>
          </c:xVal>
          <c:yVal>
            <c:numRef>
              <c:f>ti_k_vp_cmp_tabele!$F$19:$F$23</c:f>
              <c:numCache>
                <c:formatCode>#,##0.000_ ;\-#,##0.000\ </c:formatCode>
                <c:ptCount val="5"/>
                <c:pt idx="0">
                  <c:v>0.39166666999999999</c:v>
                </c:pt>
                <c:pt idx="1">
                  <c:v>3.0726633329999995</c:v>
                </c:pt>
                <c:pt idx="2">
                  <c:v>7.2906667000000001</c:v>
                </c:pt>
                <c:pt idx="3">
                  <c:v>12.8856667</c:v>
                </c:pt>
                <c:pt idx="4">
                  <c:v>19.820296669999998</c:v>
                </c:pt>
              </c:numCache>
            </c:numRef>
          </c:yVal>
          <c:smooth val="0"/>
        </c:ser>
        <c:dLbls>
          <c:showLegendKey val="0"/>
          <c:showVal val="0"/>
          <c:showCatName val="0"/>
          <c:showSerName val="0"/>
          <c:showPercent val="0"/>
          <c:showBubbleSize val="0"/>
        </c:dLbls>
        <c:axId val="233509632"/>
        <c:axId val="233511552"/>
      </c:scatterChart>
      <c:valAx>
        <c:axId val="233509632"/>
        <c:scaling>
          <c:orientation val="minMax"/>
          <c:max val="1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233511552"/>
        <c:crosses val="autoZero"/>
        <c:crossBetween val="midCat"/>
        <c:majorUnit val="25000"/>
      </c:valAx>
      <c:valAx>
        <c:axId val="233511552"/>
        <c:scaling>
          <c:orientation val="minMax"/>
          <c:max val="50"/>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233509632"/>
        <c:crosses val="autoZero"/>
        <c:crossBetween val="midCat"/>
        <c:majorUnit val="10"/>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karypis_review</a:t>
            </a:r>
          </a:p>
        </c:rich>
      </c:tx>
      <c:layout/>
      <c:overlay val="0"/>
    </c:title>
    <c:autoTitleDeleted val="0"/>
    <c:plotArea>
      <c:layout>
        <c:manualLayout>
          <c:layoutTarget val="inner"/>
          <c:xMode val="edge"/>
          <c:yMode val="edge"/>
          <c:x val="0.24926559376983895"/>
          <c:y val="0.21635633398517368"/>
          <c:w val="0.67350617986312178"/>
          <c:h val="0.54579886879385242"/>
        </c:manualLayout>
      </c:layout>
      <c:scatterChart>
        <c:scatterStyle val="lineMarker"/>
        <c:varyColors val="0"/>
        <c:ser>
          <c:idx val="0"/>
          <c:order val="0"/>
          <c:tx>
            <c:v>VP-Tree-Index - mediana</c:v>
          </c:tx>
          <c:xVal>
            <c:numRef>
              <c:f>vp_impl_tabele!$B$9:$B$13</c:f>
              <c:numCache>
                <c:formatCode>General</c:formatCode>
                <c:ptCount val="5"/>
                <c:pt idx="0">
                  <c:v>500</c:v>
                </c:pt>
                <c:pt idx="1">
                  <c:v>1000</c:v>
                </c:pt>
                <c:pt idx="2">
                  <c:v>2000</c:v>
                </c:pt>
                <c:pt idx="3">
                  <c:v>3000</c:v>
                </c:pt>
                <c:pt idx="4">
                  <c:v>4000</c:v>
                </c:pt>
              </c:numCache>
            </c:numRef>
          </c:xVal>
          <c:yVal>
            <c:numRef>
              <c:f>vp_impl_tabele!$C$9:$C$13</c:f>
              <c:numCache>
                <c:formatCode>#,##0.000_ ;\-#,##0.000\ </c:formatCode>
                <c:ptCount val="5"/>
                <c:pt idx="0">
                  <c:v>0.39166669999999998</c:v>
                </c:pt>
                <c:pt idx="1">
                  <c:v>0.91066700000000012</c:v>
                </c:pt>
                <c:pt idx="2">
                  <c:v>2.5296700000000003</c:v>
                </c:pt>
                <c:pt idx="3">
                  <c:v>4.6496700000000004</c:v>
                </c:pt>
                <c:pt idx="4">
                  <c:v>7.3443299999999994</c:v>
                </c:pt>
              </c:numCache>
            </c:numRef>
          </c:yVal>
          <c:smooth val="0"/>
        </c:ser>
        <c:ser>
          <c:idx val="1"/>
          <c:order val="1"/>
          <c:tx>
            <c:v>VP-Tree-Index - ograniczenia</c:v>
          </c:tx>
          <c:xVal>
            <c:numRef>
              <c:f>vp_impl_tabele!$B$9:$B$13</c:f>
              <c:numCache>
                <c:formatCode>General</c:formatCode>
                <c:ptCount val="5"/>
                <c:pt idx="0">
                  <c:v>500</c:v>
                </c:pt>
                <c:pt idx="1">
                  <c:v>1000</c:v>
                </c:pt>
                <c:pt idx="2">
                  <c:v>2000</c:v>
                </c:pt>
                <c:pt idx="3">
                  <c:v>3000</c:v>
                </c:pt>
                <c:pt idx="4">
                  <c:v>4000</c:v>
                </c:pt>
              </c:numCache>
            </c:numRef>
          </c:xVal>
          <c:yVal>
            <c:numRef>
              <c:f>vp_impl_tabele!$F$9:$F$13</c:f>
              <c:numCache>
                <c:formatCode>#,##0.000_ ;\-#,##0.000\ </c:formatCode>
                <c:ptCount val="5"/>
                <c:pt idx="0">
                  <c:v>0.27</c:v>
                </c:pt>
                <c:pt idx="1">
                  <c:v>0.67533299999999996</c:v>
                </c:pt>
                <c:pt idx="2">
                  <c:v>1.9860000000000002</c:v>
                </c:pt>
                <c:pt idx="3">
                  <c:v>3.62967</c:v>
                </c:pt>
                <c:pt idx="4">
                  <c:v>5.84</c:v>
                </c:pt>
              </c:numCache>
            </c:numRef>
          </c:yVal>
          <c:smooth val="0"/>
        </c:ser>
        <c:dLbls>
          <c:showLegendKey val="0"/>
          <c:showVal val="0"/>
          <c:showCatName val="0"/>
          <c:showSerName val="0"/>
          <c:showPercent val="0"/>
          <c:showBubbleSize val="0"/>
        </c:dLbls>
        <c:axId val="351444992"/>
        <c:axId val="351448064"/>
      </c:scatterChart>
      <c:valAx>
        <c:axId val="351444992"/>
        <c:scaling>
          <c:orientation val="minMax"/>
          <c:max val="5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351448064"/>
        <c:crosses val="autoZero"/>
        <c:crossBetween val="midCat"/>
        <c:majorUnit val="1000"/>
      </c:valAx>
      <c:valAx>
        <c:axId val="351448064"/>
        <c:scaling>
          <c:orientation val="minMax"/>
          <c:max val="8"/>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351444992"/>
        <c:crosses val="autoZero"/>
        <c:crossBetween val="midCat"/>
        <c:majorUnit val="1.6"/>
      </c:valAx>
    </c:plotArea>
    <c:plotVisOnly val="1"/>
    <c:dispBlanksAs val="gap"/>
    <c:showDLblsOverMax val="0"/>
  </c:chart>
  <c:spPr>
    <a:ln>
      <a:noFill/>
    </a:ln>
  </c:sp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covtype</a:t>
            </a:r>
          </a:p>
        </c:rich>
      </c:tx>
      <c:layout/>
      <c:overlay val="0"/>
    </c:title>
    <c:autoTitleDeleted val="0"/>
    <c:plotArea>
      <c:layout>
        <c:manualLayout>
          <c:layoutTarget val="inner"/>
          <c:xMode val="edge"/>
          <c:yMode val="edge"/>
          <c:x val="0.29088466243753608"/>
          <c:y val="0.21635633398517368"/>
          <c:w val="0.6076256220962718"/>
          <c:h val="0.54579886879385242"/>
        </c:manualLayout>
      </c:layout>
      <c:scatterChart>
        <c:scatterStyle val="lineMarker"/>
        <c:varyColors val="0"/>
        <c:ser>
          <c:idx val="0"/>
          <c:order val="0"/>
          <c:tx>
            <c:v>VP-Tree-Index</c:v>
          </c:tx>
          <c:xVal>
            <c:numRef>
              <c:f>ti_k_vp_cmp_tabele!$B$14:$B$18</c:f>
              <c:numCache>
                <c:formatCode>General</c:formatCode>
                <c:ptCount val="5"/>
                <c:pt idx="0">
                  <c:v>10000</c:v>
                </c:pt>
                <c:pt idx="1">
                  <c:v>50000</c:v>
                </c:pt>
                <c:pt idx="2">
                  <c:v>100000</c:v>
                </c:pt>
                <c:pt idx="3">
                  <c:v>300000</c:v>
                </c:pt>
                <c:pt idx="4">
                  <c:v>500000</c:v>
                </c:pt>
              </c:numCache>
            </c:numRef>
          </c:xVal>
          <c:yVal>
            <c:numRef>
              <c:f>ti_k_vp_cmp_tabele!$C$14:$C$18</c:f>
              <c:numCache>
                <c:formatCode>#,##0.000_ ;\-#,##0.000\ </c:formatCode>
                <c:ptCount val="5"/>
                <c:pt idx="0">
                  <c:v>0.85899999999999999</c:v>
                </c:pt>
                <c:pt idx="1">
                  <c:v>5.0103400000000002</c:v>
                </c:pt>
                <c:pt idx="2">
                  <c:v>14.204330000000001</c:v>
                </c:pt>
                <c:pt idx="3">
                  <c:v>106.52529999999999</c:v>
                </c:pt>
                <c:pt idx="4">
                  <c:v>249.37529999999998</c:v>
                </c:pt>
              </c:numCache>
            </c:numRef>
          </c:yVal>
          <c:smooth val="0"/>
        </c:ser>
        <c:ser>
          <c:idx val="1"/>
          <c:order val="1"/>
          <c:tx>
            <c:v>TI-k-Neighborhood-Index</c:v>
          </c:tx>
          <c:xVal>
            <c:numRef>
              <c:f>ti_k_vp_cmp_tabele!$B$14:$B$18</c:f>
              <c:numCache>
                <c:formatCode>General</c:formatCode>
                <c:ptCount val="5"/>
                <c:pt idx="0">
                  <c:v>10000</c:v>
                </c:pt>
                <c:pt idx="1">
                  <c:v>50000</c:v>
                </c:pt>
                <c:pt idx="2">
                  <c:v>100000</c:v>
                </c:pt>
                <c:pt idx="3">
                  <c:v>300000</c:v>
                </c:pt>
                <c:pt idx="4">
                  <c:v>500000</c:v>
                </c:pt>
              </c:numCache>
            </c:numRef>
          </c:xVal>
          <c:yVal>
            <c:numRef>
              <c:f>ti_k_vp_cmp_tabele!$F$14:$F$18</c:f>
              <c:numCache>
                <c:formatCode>#,##0.000_ ;\-#,##0.000\ </c:formatCode>
                <c:ptCount val="5"/>
                <c:pt idx="0">
                  <c:v>0.54666700299999993</c:v>
                </c:pt>
                <c:pt idx="1">
                  <c:v>7.7499933000000008</c:v>
                </c:pt>
                <c:pt idx="2">
                  <c:v>19.989000000000001</c:v>
                </c:pt>
                <c:pt idx="3">
                  <c:v>99.592399669999992</c:v>
                </c:pt>
                <c:pt idx="4">
                  <c:v>261.458033</c:v>
                </c:pt>
              </c:numCache>
            </c:numRef>
          </c:yVal>
          <c:smooth val="0"/>
        </c:ser>
        <c:dLbls>
          <c:showLegendKey val="0"/>
          <c:showVal val="0"/>
          <c:showCatName val="0"/>
          <c:showSerName val="0"/>
          <c:showPercent val="0"/>
          <c:showBubbleSize val="0"/>
        </c:dLbls>
        <c:axId val="171274240"/>
        <c:axId val="171276160"/>
      </c:scatterChart>
      <c:valAx>
        <c:axId val="171274240"/>
        <c:scaling>
          <c:orientation val="minMax"/>
          <c:max val="6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71276160"/>
        <c:crosses val="autoZero"/>
        <c:crossBetween val="midCat"/>
        <c:majorUnit val="150000"/>
      </c:valAx>
      <c:valAx>
        <c:axId val="171276160"/>
        <c:scaling>
          <c:orientation val="minMax"/>
          <c:max val="300"/>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171274240"/>
        <c:crosses val="autoZero"/>
        <c:crossBetween val="midCat"/>
        <c:majorUnit val="60"/>
      </c:valAx>
    </c:plotArea>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karypis_sport</a:t>
            </a:r>
          </a:p>
        </c:rich>
      </c:tx>
      <c:layout/>
      <c:overlay val="0"/>
    </c:title>
    <c:autoTitleDeleted val="0"/>
    <c:plotArea>
      <c:layout>
        <c:manualLayout>
          <c:layoutTarget val="inner"/>
          <c:xMode val="edge"/>
          <c:yMode val="edge"/>
          <c:x val="0.27301581081875353"/>
          <c:y val="0.21635633398517368"/>
          <c:w val="0.63762465468936735"/>
          <c:h val="0.54579886879385242"/>
        </c:manualLayout>
      </c:layout>
      <c:scatterChart>
        <c:scatterStyle val="lineMarker"/>
        <c:varyColors val="0"/>
        <c:ser>
          <c:idx val="0"/>
          <c:order val="0"/>
          <c:tx>
            <c:v>VP-Tree-Index - mediana</c:v>
          </c:tx>
          <c:xVal>
            <c:numRef>
              <c:f>vp_impl_tabele!$B$4:$B$8</c:f>
              <c:numCache>
                <c:formatCode>General</c:formatCode>
                <c:ptCount val="5"/>
                <c:pt idx="0">
                  <c:v>1000</c:v>
                </c:pt>
                <c:pt idx="1">
                  <c:v>2000</c:v>
                </c:pt>
                <c:pt idx="2">
                  <c:v>4000</c:v>
                </c:pt>
                <c:pt idx="3">
                  <c:v>6000</c:v>
                </c:pt>
                <c:pt idx="4">
                  <c:v>8000</c:v>
                </c:pt>
              </c:numCache>
            </c:numRef>
          </c:xVal>
          <c:yVal>
            <c:numRef>
              <c:f>vp_impl_tabele!$C$4:$C$8</c:f>
              <c:numCache>
                <c:formatCode>#,##0.000_ ;\-#,##0.000\ </c:formatCode>
                <c:ptCount val="5"/>
                <c:pt idx="0">
                  <c:v>0.61399999999999999</c:v>
                </c:pt>
                <c:pt idx="1">
                  <c:v>1.561666</c:v>
                </c:pt>
                <c:pt idx="2">
                  <c:v>4.976</c:v>
                </c:pt>
                <c:pt idx="3">
                  <c:v>10.276</c:v>
                </c:pt>
                <c:pt idx="4">
                  <c:v>15.9437</c:v>
                </c:pt>
              </c:numCache>
            </c:numRef>
          </c:yVal>
          <c:smooth val="0"/>
        </c:ser>
        <c:ser>
          <c:idx val="1"/>
          <c:order val="1"/>
          <c:tx>
            <c:v>VP-Tree-Index - ograniczenia</c:v>
          </c:tx>
          <c:xVal>
            <c:numRef>
              <c:f>vp_impl_tabele!$B$4:$B$8</c:f>
              <c:numCache>
                <c:formatCode>General</c:formatCode>
                <c:ptCount val="5"/>
                <c:pt idx="0">
                  <c:v>1000</c:v>
                </c:pt>
                <c:pt idx="1">
                  <c:v>2000</c:v>
                </c:pt>
                <c:pt idx="2">
                  <c:v>4000</c:v>
                </c:pt>
                <c:pt idx="3">
                  <c:v>6000</c:v>
                </c:pt>
                <c:pt idx="4">
                  <c:v>8000</c:v>
                </c:pt>
              </c:numCache>
            </c:numRef>
          </c:xVal>
          <c:yVal>
            <c:numRef>
              <c:f>vp_impl_tabele!$F$4:$F$8</c:f>
              <c:numCache>
                <c:formatCode>#,##0.000_ ;\-#,##0.000\ </c:formatCode>
                <c:ptCount val="5"/>
                <c:pt idx="0">
                  <c:v>0.29599999999999999</c:v>
                </c:pt>
                <c:pt idx="1">
                  <c:v>0.98799999999999999</c:v>
                </c:pt>
                <c:pt idx="2">
                  <c:v>3.8789999999999996</c:v>
                </c:pt>
                <c:pt idx="3">
                  <c:v>8.6839999999999993</c:v>
                </c:pt>
                <c:pt idx="4">
                  <c:v>15.542633</c:v>
                </c:pt>
              </c:numCache>
            </c:numRef>
          </c:yVal>
          <c:smooth val="0"/>
        </c:ser>
        <c:dLbls>
          <c:showLegendKey val="0"/>
          <c:showVal val="0"/>
          <c:showCatName val="0"/>
          <c:showSerName val="0"/>
          <c:showPercent val="0"/>
          <c:showBubbleSize val="0"/>
        </c:dLbls>
        <c:axId val="175910912"/>
        <c:axId val="175912832"/>
      </c:scatterChart>
      <c:valAx>
        <c:axId val="175910912"/>
        <c:scaling>
          <c:orientation val="minMax"/>
          <c:max val="1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75912832"/>
        <c:crosses val="autoZero"/>
        <c:crossBetween val="midCat"/>
        <c:majorUnit val="2000"/>
      </c:valAx>
      <c:valAx>
        <c:axId val="175912832"/>
        <c:scaling>
          <c:orientation val="minMax"/>
          <c:max val="20"/>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175910912"/>
        <c:crosses val="autoZero"/>
        <c:crossBetween val="midCat"/>
        <c:majorUnit val="4"/>
      </c:valAx>
    </c:plotArea>
    <c:plotVisOnly val="1"/>
    <c:dispBlanksAs val="gap"/>
    <c:showDLblsOverMax val="0"/>
  </c:chart>
  <c:spPr>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cup98</a:t>
            </a:r>
          </a:p>
        </c:rich>
      </c:tx>
      <c:layout/>
      <c:overlay val="0"/>
    </c:title>
    <c:autoTitleDeleted val="0"/>
    <c:plotArea>
      <c:layout>
        <c:manualLayout>
          <c:layoutTarget val="inner"/>
          <c:xMode val="edge"/>
          <c:yMode val="edge"/>
          <c:x val="0.2679861170242025"/>
          <c:y val="0.21635151630475488"/>
          <c:w val="0.63052627057787214"/>
          <c:h val="0.54580898264564359"/>
        </c:manualLayout>
      </c:layout>
      <c:scatterChart>
        <c:scatterStyle val="lineMarker"/>
        <c:varyColors val="0"/>
        <c:ser>
          <c:idx val="0"/>
          <c:order val="0"/>
          <c:tx>
            <c:v>VP-Tree-Index - mediana</c:v>
          </c:tx>
          <c:xVal>
            <c:numRef>
              <c:f>vp_impl_tabele!$B$19:$B$23</c:f>
              <c:numCache>
                <c:formatCode>General</c:formatCode>
                <c:ptCount val="5"/>
                <c:pt idx="0">
                  <c:v>10000</c:v>
                </c:pt>
                <c:pt idx="1">
                  <c:v>30000</c:v>
                </c:pt>
                <c:pt idx="2">
                  <c:v>50000</c:v>
                </c:pt>
                <c:pt idx="3">
                  <c:v>70000</c:v>
                </c:pt>
                <c:pt idx="4">
                  <c:v>90000</c:v>
                </c:pt>
              </c:numCache>
            </c:numRef>
          </c:xVal>
          <c:yVal>
            <c:numRef>
              <c:f>vp_impl_tabele!$C$19:$C$23</c:f>
              <c:numCache>
                <c:formatCode>#,##0.000_ ;\-#,##0.000\ </c:formatCode>
                <c:ptCount val="5"/>
                <c:pt idx="0">
                  <c:v>2.4773330000000002</c:v>
                </c:pt>
                <c:pt idx="1">
                  <c:v>8.0676699999999997</c:v>
                </c:pt>
                <c:pt idx="2">
                  <c:v>19.508029999999998</c:v>
                </c:pt>
                <c:pt idx="3">
                  <c:v>29.371000000000002</c:v>
                </c:pt>
                <c:pt idx="4">
                  <c:v>44.818330000000003</c:v>
                </c:pt>
              </c:numCache>
            </c:numRef>
          </c:yVal>
          <c:smooth val="0"/>
        </c:ser>
        <c:ser>
          <c:idx val="1"/>
          <c:order val="1"/>
          <c:tx>
            <c:v>VP-Tree-Index - ograniczenia</c:v>
          </c:tx>
          <c:xVal>
            <c:numRef>
              <c:f>vp_impl_tabele!$B$19:$B$23</c:f>
              <c:numCache>
                <c:formatCode>General</c:formatCode>
                <c:ptCount val="5"/>
                <c:pt idx="0">
                  <c:v>10000</c:v>
                </c:pt>
                <c:pt idx="1">
                  <c:v>30000</c:v>
                </c:pt>
                <c:pt idx="2">
                  <c:v>50000</c:v>
                </c:pt>
                <c:pt idx="3">
                  <c:v>70000</c:v>
                </c:pt>
                <c:pt idx="4">
                  <c:v>90000</c:v>
                </c:pt>
              </c:numCache>
            </c:numRef>
          </c:xVal>
          <c:yVal>
            <c:numRef>
              <c:f>vp_impl_tabele!$F$19:$F$23</c:f>
              <c:numCache>
                <c:formatCode>#,##0.000_ ;\-#,##0.000\ </c:formatCode>
                <c:ptCount val="5"/>
                <c:pt idx="0">
                  <c:v>0.72799999999999998</c:v>
                </c:pt>
                <c:pt idx="1">
                  <c:v>4.1783300000000008</c:v>
                </c:pt>
                <c:pt idx="2">
                  <c:v>10.215339999999999</c:v>
                </c:pt>
                <c:pt idx="3">
                  <c:v>20.499700000000001</c:v>
                </c:pt>
                <c:pt idx="4">
                  <c:v>40.305300000000003</c:v>
                </c:pt>
              </c:numCache>
            </c:numRef>
          </c:yVal>
          <c:smooth val="0"/>
        </c:ser>
        <c:dLbls>
          <c:showLegendKey val="0"/>
          <c:showVal val="0"/>
          <c:showCatName val="0"/>
          <c:showSerName val="0"/>
          <c:showPercent val="0"/>
          <c:showBubbleSize val="0"/>
        </c:dLbls>
        <c:axId val="175921792"/>
        <c:axId val="175923968"/>
      </c:scatterChart>
      <c:valAx>
        <c:axId val="175921792"/>
        <c:scaling>
          <c:orientation val="minMax"/>
          <c:max val="1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75923968"/>
        <c:crosses val="autoZero"/>
        <c:crossBetween val="midCat"/>
        <c:majorUnit val="25000"/>
      </c:valAx>
      <c:valAx>
        <c:axId val="175923968"/>
        <c:scaling>
          <c:orientation val="minMax"/>
          <c:max val="50"/>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175921792"/>
        <c:crosses val="autoZero"/>
        <c:crossBetween val="midCat"/>
        <c:majorUnit val="10"/>
      </c:valAx>
    </c:plotArea>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covtype</a:t>
            </a:r>
          </a:p>
        </c:rich>
      </c:tx>
      <c:layout/>
      <c:overlay val="0"/>
    </c:title>
    <c:autoTitleDeleted val="0"/>
    <c:plotArea>
      <c:layout>
        <c:manualLayout>
          <c:layoutTarget val="inner"/>
          <c:xMode val="edge"/>
          <c:yMode val="edge"/>
          <c:x val="0.29190267750639931"/>
          <c:y val="0.21635633398517368"/>
          <c:w val="0.60660971009567533"/>
          <c:h val="0.54579886879385242"/>
        </c:manualLayout>
      </c:layout>
      <c:scatterChart>
        <c:scatterStyle val="lineMarker"/>
        <c:varyColors val="0"/>
        <c:ser>
          <c:idx val="0"/>
          <c:order val="0"/>
          <c:tx>
            <c:v>VP-Tree-Index - mediana</c:v>
          </c:tx>
          <c:xVal>
            <c:numRef>
              <c:f>vp_impl_tabele!$B$14:$B$18</c:f>
              <c:numCache>
                <c:formatCode>General</c:formatCode>
                <c:ptCount val="5"/>
                <c:pt idx="0">
                  <c:v>10000</c:v>
                </c:pt>
                <c:pt idx="1">
                  <c:v>50000</c:v>
                </c:pt>
                <c:pt idx="2">
                  <c:v>100000</c:v>
                </c:pt>
                <c:pt idx="3">
                  <c:v>300000</c:v>
                </c:pt>
                <c:pt idx="4">
                  <c:v>500000</c:v>
                </c:pt>
              </c:numCache>
            </c:numRef>
          </c:xVal>
          <c:yVal>
            <c:numRef>
              <c:f>vp_impl_tabele!$C$14:$C$18</c:f>
              <c:numCache>
                <c:formatCode>#,##0.000_ ;\-#,##0.000\ </c:formatCode>
                <c:ptCount val="5"/>
                <c:pt idx="0">
                  <c:v>1.8576630000000001</c:v>
                </c:pt>
                <c:pt idx="1">
                  <c:v>9.0366700000000009</c:v>
                </c:pt>
                <c:pt idx="2">
                  <c:v>27.844699999999996</c:v>
                </c:pt>
                <c:pt idx="3">
                  <c:v>126.43700000000001</c:v>
                </c:pt>
                <c:pt idx="4">
                  <c:v>346.21600000000001</c:v>
                </c:pt>
              </c:numCache>
            </c:numRef>
          </c:yVal>
          <c:smooth val="0"/>
        </c:ser>
        <c:ser>
          <c:idx val="1"/>
          <c:order val="1"/>
          <c:tx>
            <c:v>VP-Tree-Index - ograniczenia</c:v>
          </c:tx>
          <c:xVal>
            <c:numRef>
              <c:f>vp_impl_tabele!$B$14:$B$18</c:f>
              <c:numCache>
                <c:formatCode>General</c:formatCode>
                <c:ptCount val="5"/>
                <c:pt idx="0">
                  <c:v>10000</c:v>
                </c:pt>
                <c:pt idx="1">
                  <c:v>50000</c:v>
                </c:pt>
                <c:pt idx="2">
                  <c:v>100000</c:v>
                </c:pt>
                <c:pt idx="3">
                  <c:v>300000</c:v>
                </c:pt>
                <c:pt idx="4">
                  <c:v>500000</c:v>
                </c:pt>
              </c:numCache>
            </c:numRef>
          </c:xVal>
          <c:yVal>
            <c:numRef>
              <c:f>vp_impl_tabele!$F$14:$F$18</c:f>
              <c:numCache>
                <c:formatCode>#,##0.000_ ;\-#,##0.000\ </c:formatCode>
                <c:ptCount val="5"/>
                <c:pt idx="0">
                  <c:v>0.85899999999999999</c:v>
                </c:pt>
                <c:pt idx="1">
                  <c:v>5.0103400000000002</c:v>
                </c:pt>
                <c:pt idx="2">
                  <c:v>14.204330000000001</c:v>
                </c:pt>
                <c:pt idx="3">
                  <c:v>106.52529999999999</c:v>
                </c:pt>
                <c:pt idx="4">
                  <c:v>249.37529999999998</c:v>
                </c:pt>
              </c:numCache>
            </c:numRef>
          </c:yVal>
          <c:smooth val="0"/>
        </c:ser>
        <c:dLbls>
          <c:showLegendKey val="0"/>
          <c:showVal val="0"/>
          <c:showCatName val="0"/>
          <c:showSerName val="0"/>
          <c:showPercent val="0"/>
          <c:showBubbleSize val="0"/>
        </c:dLbls>
        <c:axId val="175937024"/>
        <c:axId val="175938944"/>
      </c:scatterChart>
      <c:valAx>
        <c:axId val="175937024"/>
        <c:scaling>
          <c:orientation val="minMax"/>
          <c:max val="6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75938944"/>
        <c:crosses val="autoZero"/>
        <c:crossBetween val="midCat"/>
        <c:majorUnit val="150000"/>
      </c:valAx>
      <c:valAx>
        <c:axId val="175938944"/>
        <c:scaling>
          <c:orientation val="minMax"/>
          <c:max val="400"/>
        </c:scaling>
        <c:delete val="0"/>
        <c:axPos val="l"/>
        <c:majorGridlines/>
        <c:title>
          <c:tx>
            <c:rich>
              <a:bodyPr/>
              <a:lstStyle/>
              <a:p>
                <a:pPr>
                  <a:defRPr/>
                </a:pPr>
                <a:r>
                  <a:rPr lang="pl-PL"/>
                  <a:t>Czas wykonania [s]</a:t>
                </a:r>
              </a:p>
            </c:rich>
          </c:tx>
          <c:layout/>
          <c:overlay val="0"/>
        </c:title>
        <c:numFmt formatCode="#,##0.000_ ;\-#,##0.000\ " sourceLinked="1"/>
        <c:majorTickMark val="none"/>
        <c:minorTickMark val="none"/>
        <c:tickLblPos val="nextTo"/>
        <c:crossAx val="175937024"/>
        <c:crosses val="autoZero"/>
        <c:crossBetween val="midCat"/>
        <c:majorUnit val="100"/>
      </c:valAx>
    </c:plotArea>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1"/>
          <c:showCatName val="0"/>
          <c:showSerName val="0"/>
          <c:showPercent val="0"/>
          <c:showBubbleSize val="0"/>
        </c:dLbls>
        <c:axId val="190062976"/>
        <c:axId val="191900288"/>
      </c:scatterChart>
      <c:valAx>
        <c:axId val="190062976"/>
        <c:scaling>
          <c:orientation val="minMax"/>
        </c:scaling>
        <c:delete val="0"/>
        <c:axPos val="b"/>
        <c:majorTickMark val="none"/>
        <c:minorTickMark val="none"/>
        <c:tickLblPos val="nextTo"/>
        <c:crossAx val="191900288"/>
        <c:crosses val="autoZero"/>
        <c:crossBetween val="midCat"/>
      </c:valAx>
      <c:valAx>
        <c:axId val="191900288"/>
        <c:scaling>
          <c:orientation val="minMax"/>
        </c:scaling>
        <c:delete val="0"/>
        <c:axPos val="l"/>
        <c:majorTickMark val="none"/>
        <c:minorTickMark val="none"/>
        <c:tickLblPos val="nextTo"/>
        <c:crossAx val="190062976"/>
        <c:crosses val="autoZero"/>
        <c:crossBetween val="midCat"/>
      </c:valAx>
    </c:plotArea>
    <c:legend>
      <c:legendPos val="b"/>
      <c:layout/>
      <c:overlay val="0"/>
    </c:legend>
    <c:plotVisOnly val="1"/>
    <c:dispBlanksAs val="gap"/>
    <c:showDLblsOverMax val="0"/>
  </c:chart>
  <c:spPr>
    <a:noFill/>
  </c:sp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karypis_review</a:t>
            </a:r>
          </a:p>
        </c:rich>
      </c:tx>
      <c:layout/>
      <c:overlay val="0"/>
    </c:title>
    <c:autoTitleDeleted val="0"/>
    <c:plotArea>
      <c:layout>
        <c:manualLayout>
          <c:layoutTarget val="inner"/>
          <c:xMode val="edge"/>
          <c:yMode val="edge"/>
          <c:x val="0.24535733429867582"/>
          <c:y val="0.21950674496946165"/>
          <c:w val="0.67742857777856469"/>
          <c:h val="0.53918514870315271"/>
        </c:manualLayout>
      </c:layout>
      <c:scatterChart>
        <c:scatterStyle val="lineMarker"/>
        <c:varyColors val="0"/>
        <c:ser>
          <c:idx val="0"/>
          <c:order val="0"/>
          <c:tx>
            <c:v>k-Neighborhood-Index</c:v>
          </c:tx>
          <c:xVal>
            <c:numRef>
              <c:f>k_neighborhood_comp_tabele!$B$9:$B$13</c:f>
              <c:numCache>
                <c:formatCode>General</c:formatCode>
                <c:ptCount val="5"/>
                <c:pt idx="0">
                  <c:v>500</c:v>
                </c:pt>
                <c:pt idx="1">
                  <c:v>1000</c:v>
                </c:pt>
                <c:pt idx="2">
                  <c:v>2000</c:v>
                </c:pt>
                <c:pt idx="3">
                  <c:v>3000</c:v>
                </c:pt>
                <c:pt idx="4">
                  <c:v>4000</c:v>
                </c:pt>
              </c:numCache>
            </c:numRef>
          </c:xVal>
          <c:yVal>
            <c:numRef>
              <c:f>k_neighborhood_comp_tabele!$C$9:$C$13</c:f>
              <c:numCache>
                <c:formatCode>0.000</c:formatCode>
                <c:ptCount val="5"/>
                <c:pt idx="0">
                  <c:v>9.2999999999999999E-2</c:v>
                </c:pt>
                <c:pt idx="1">
                  <c:v>0.38466699999999998</c:v>
                </c:pt>
                <c:pt idx="2">
                  <c:v>2.6313299999999997</c:v>
                </c:pt>
                <c:pt idx="3">
                  <c:v>9.1833299999999998</c:v>
                </c:pt>
                <c:pt idx="4">
                  <c:v>9.803329999999999</c:v>
                </c:pt>
              </c:numCache>
            </c:numRef>
          </c:yVal>
          <c:smooth val="0"/>
        </c:ser>
        <c:ser>
          <c:idx val="1"/>
          <c:order val="1"/>
          <c:tx>
            <c:v>TI-k-Neighborhood-Index</c:v>
          </c:tx>
          <c:xVal>
            <c:numRef>
              <c:f>k_neighborhood_comp_tabele!$B$9:$B$13</c:f>
              <c:numCache>
                <c:formatCode>General</c:formatCode>
                <c:ptCount val="5"/>
                <c:pt idx="0">
                  <c:v>500</c:v>
                </c:pt>
                <c:pt idx="1">
                  <c:v>1000</c:v>
                </c:pt>
                <c:pt idx="2">
                  <c:v>2000</c:v>
                </c:pt>
                <c:pt idx="3">
                  <c:v>3000</c:v>
                </c:pt>
                <c:pt idx="4">
                  <c:v>4000</c:v>
                </c:pt>
              </c:numCache>
            </c:numRef>
          </c:xVal>
          <c:yVal>
            <c:numRef>
              <c:f>k_neighborhood_comp_tabele!$H$9:$H$13</c:f>
              <c:numCache>
                <c:formatCode>0.000</c:formatCode>
                <c:ptCount val="5"/>
                <c:pt idx="0">
                  <c:v>6.2333300000000001E-2</c:v>
                </c:pt>
                <c:pt idx="1">
                  <c:v>0.24066699999999999</c:v>
                </c:pt>
                <c:pt idx="2">
                  <c:v>1.0840000029999999</c:v>
                </c:pt>
                <c:pt idx="3">
                  <c:v>2.3559999999999999</c:v>
                </c:pt>
                <c:pt idx="4">
                  <c:v>4.2089966700000003</c:v>
                </c:pt>
              </c:numCache>
            </c:numRef>
          </c:yVal>
          <c:smooth val="0"/>
        </c:ser>
        <c:ser>
          <c:idx val="2"/>
          <c:order val="2"/>
          <c:tx>
            <c:v>TI-k-Neighborhood-Index-Ref</c:v>
          </c:tx>
          <c:xVal>
            <c:numRef>
              <c:f>k_neighborhood_comp_tabele!$B$32:$B$36</c:f>
              <c:numCache>
                <c:formatCode>General</c:formatCode>
                <c:ptCount val="5"/>
                <c:pt idx="0">
                  <c:v>500</c:v>
                </c:pt>
                <c:pt idx="1">
                  <c:v>1000</c:v>
                </c:pt>
                <c:pt idx="2">
                  <c:v>2000</c:v>
                </c:pt>
                <c:pt idx="3">
                  <c:v>3000</c:v>
                </c:pt>
                <c:pt idx="4">
                  <c:v>4000</c:v>
                </c:pt>
              </c:numCache>
            </c:numRef>
          </c:xVal>
          <c:yVal>
            <c:numRef>
              <c:f>k_neighborhood_comp_tabele!$I$32:$I$36</c:f>
              <c:numCache>
                <c:formatCode>0.000</c:formatCode>
                <c:ptCount val="5"/>
                <c:pt idx="0">
                  <c:v>6.2E-2</c:v>
                </c:pt>
                <c:pt idx="1">
                  <c:v>0.23933299999999999</c:v>
                </c:pt>
                <c:pt idx="2">
                  <c:v>1.07633</c:v>
                </c:pt>
                <c:pt idx="3">
                  <c:v>2.3656700000000002</c:v>
                </c:pt>
                <c:pt idx="4">
                  <c:v>4.2119999999999997</c:v>
                </c:pt>
              </c:numCache>
            </c:numRef>
          </c:yVal>
          <c:smooth val="0"/>
        </c:ser>
        <c:ser>
          <c:idx val="3"/>
          <c:order val="3"/>
          <c:tx>
            <c:v>k-Neighborhood-Index-Projection</c:v>
          </c:tx>
          <c:xVal>
            <c:numRef>
              <c:f>k_neighborhood_comp_tabele!$B$32:$B$36</c:f>
              <c:numCache>
                <c:formatCode>General</c:formatCode>
                <c:ptCount val="5"/>
                <c:pt idx="0">
                  <c:v>500</c:v>
                </c:pt>
                <c:pt idx="1">
                  <c:v>1000</c:v>
                </c:pt>
                <c:pt idx="2">
                  <c:v>2000</c:v>
                </c:pt>
                <c:pt idx="3">
                  <c:v>3000</c:v>
                </c:pt>
                <c:pt idx="4">
                  <c:v>4000</c:v>
                </c:pt>
              </c:numCache>
            </c:numRef>
          </c:xVal>
          <c:yVal>
            <c:numRef>
              <c:f>k_neighborhood_comp_tabele!$C$32:$C$36</c:f>
              <c:numCache>
                <c:formatCode>0.000</c:formatCode>
                <c:ptCount val="5"/>
                <c:pt idx="0">
                  <c:v>7.2999999999999995E-2</c:v>
                </c:pt>
                <c:pt idx="1">
                  <c:v>0.28766666699999999</c:v>
                </c:pt>
                <c:pt idx="2">
                  <c:v>1.2583299999999999</c:v>
                </c:pt>
                <c:pt idx="3">
                  <c:v>2.8129999999999997</c:v>
                </c:pt>
                <c:pt idx="4">
                  <c:v>5.0876666699999999</c:v>
                </c:pt>
              </c:numCache>
            </c:numRef>
          </c:yVal>
          <c:smooth val="0"/>
        </c:ser>
        <c:dLbls>
          <c:showLegendKey val="0"/>
          <c:showVal val="0"/>
          <c:showCatName val="0"/>
          <c:showSerName val="0"/>
          <c:showPercent val="0"/>
          <c:showBubbleSize val="0"/>
        </c:dLbls>
        <c:axId val="193973248"/>
        <c:axId val="194020480"/>
      </c:scatterChart>
      <c:valAx>
        <c:axId val="193973248"/>
        <c:scaling>
          <c:orientation val="minMax"/>
          <c:max val="5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194020480"/>
        <c:crosses val="autoZero"/>
        <c:crossBetween val="midCat"/>
        <c:majorUnit val="1000"/>
      </c:valAx>
      <c:valAx>
        <c:axId val="194020480"/>
        <c:scaling>
          <c:orientation val="minMax"/>
          <c:max val="12"/>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193973248"/>
        <c:crosses val="autoZero"/>
        <c:crossBetween val="midCat"/>
        <c:majorUnit val="2.4"/>
      </c:valAx>
    </c:plotArea>
    <c:plotVisOnly val="1"/>
    <c:dispBlanksAs val="gap"/>
    <c:showDLblsOverMax val="0"/>
  </c:chart>
  <c:spPr>
    <a:ln>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karypis_sport</a:t>
            </a:r>
          </a:p>
        </c:rich>
      </c:tx>
      <c:layout/>
      <c:overlay val="0"/>
    </c:title>
    <c:autoTitleDeleted val="0"/>
    <c:plotArea>
      <c:layout>
        <c:manualLayout>
          <c:layoutTarget val="inner"/>
          <c:xMode val="edge"/>
          <c:yMode val="edge"/>
          <c:x val="0.28973735580787896"/>
          <c:y val="0.21950674496946165"/>
          <c:w val="0.62091946939258302"/>
          <c:h val="0.64378896364358562"/>
        </c:manualLayout>
      </c:layout>
      <c:scatterChart>
        <c:scatterStyle val="lineMarker"/>
        <c:varyColors val="0"/>
        <c:ser>
          <c:idx val="0"/>
          <c:order val="0"/>
          <c:tx>
            <c:v>k-Neighborhood-Index</c:v>
          </c:tx>
          <c:xVal>
            <c:numRef>
              <c:f>k_neighborhood_comp_tabele!$B$4:$B$8</c:f>
              <c:numCache>
                <c:formatCode>General</c:formatCode>
                <c:ptCount val="5"/>
                <c:pt idx="0">
                  <c:v>1000</c:v>
                </c:pt>
                <c:pt idx="1">
                  <c:v>2000</c:v>
                </c:pt>
                <c:pt idx="2">
                  <c:v>4000</c:v>
                </c:pt>
                <c:pt idx="3">
                  <c:v>6000</c:v>
                </c:pt>
                <c:pt idx="4">
                  <c:v>8000</c:v>
                </c:pt>
              </c:numCache>
            </c:numRef>
          </c:xVal>
          <c:yVal>
            <c:numRef>
              <c:f>k_neighborhood_comp_tabele!$C$4:$C$8</c:f>
              <c:numCache>
                <c:formatCode>0.000</c:formatCode>
                <c:ptCount val="5"/>
                <c:pt idx="0">
                  <c:v>0.32166699999999998</c:v>
                </c:pt>
                <c:pt idx="1">
                  <c:v>1.3973366700000001</c:v>
                </c:pt>
                <c:pt idx="2">
                  <c:v>6.0140033300000004</c:v>
                </c:pt>
                <c:pt idx="3">
                  <c:v>15.177633370000001</c:v>
                </c:pt>
                <c:pt idx="4">
                  <c:v>30.515699962999999</c:v>
                </c:pt>
              </c:numCache>
            </c:numRef>
          </c:yVal>
          <c:smooth val="0"/>
        </c:ser>
        <c:ser>
          <c:idx val="1"/>
          <c:order val="1"/>
          <c:tx>
            <c:v>TI-k-Neighborhood-Index</c:v>
          </c:tx>
          <c:xVal>
            <c:numRef>
              <c:f>k_neighborhood_comp_tabele!$B$4:$B$8</c:f>
              <c:numCache>
                <c:formatCode>General</c:formatCode>
                <c:ptCount val="5"/>
                <c:pt idx="0">
                  <c:v>1000</c:v>
                </c:pt>
                <c:pt idx="1">
                  <c:v>2000</c:v>
                </c:pt>
                <c:pt idx="2">
                  <c:v>4000</c:v>
                </c:pt>
                <c:pt idx="3">
                  <c:v>6000</c:v>
                </c:pt>
                <c:pt idx="4">
                  <c:v>8000</c:v>
                </c:pt>
              </c:numCache>
            </c:numRef>
          </c:xVal>
          <c:yVal>
            <c:numRef>
              <c:f>k_neighborhood_comp_tabele!$H$4:$H$8</c:f>
              <c:numCache>
                <c:formatCode>0.000</c:formatCode>
                <c:ptCount val="5"/>
                <c:pt idx="0">
                  <c:v>0.17066667000000002</c:v>
                </c:pt>
                <c:pt idx="1">
                  <c:v>0.63633300300000006</c:v>
                </c:pt>
                <c:pt idx="2">
                  <c:v>2.6839999999999997</c:v>
                </c:pt>
                <c:pt idx="3">
                  <c:v>6.4696700329999999</c:v>
                </c:pt>
                <c:pt idx="4">
                  <c:v>11.770300000000001</c:v>
                </c:pt>
              </c:numCache>
            </c:numRef>
          </c:yVal>
          <c:smooth val="0"/>
        </c:ser>
        <c:ser>
          <c:idx val="2"/>
          <c:order val="2"/>
          <c:tx>
            <c:v>TI-k-Neighborhood-Index-Ref</c:v>
          </c:tx>
          <c:xVal>
            <c:numRef>
              <c:f>k_neighborhood_comp_tabele!$B$27:$B$31</c:f>
              <c:numCache>
                <c:formatCode>General</c:formatCode>
                <c:ptCount val="5"/>
                <c:pt idx="0">
                  <c:v>1000</c:v>
                </c:pt>
                <c:pt idx="1">
                  <c:v>2000</c:v>
                </c:pt>
                <c:pt idx="2">
                  <c:v>4000</c:v>
                </c:pt>
                <c:pt idx="3">
                  <c:v>6000</c:v>
                </c:pt>
                <c:pt idx="4">
                  <c:v>8000</c:v>
                </c:pt>
              </c:numCache>
            </c:numRef>
          </c:xVal>
          <c:yVal>
            <c:numRef>
              <c:f>k_neighborhood_comp_tabele!$H$27:$H$31</c:f>
              <c:numCache>
                <c:formatCode>0.000</c:formatCode>
                <c:ptCount val="5"/>
                <c:pt idx="0">
                  <c:v>0.17633333000000001</c:v>
                </c:pt>
                <c:pt idx="1">
                  <c:v>0.63433333000000003</c:v>
                </c:pt>
                <c:pt idx="2">
                  <c:v>2.6943299999999999</c:v>
                </c:pt>
                <c:pt idx="3">
                  <c:v>6.4269999999999996</c:v>
                </c:pt>
                <c:pt idx="4">
                  <c:v>11.783000000000001</c:v>
                </c:pt>
              </c:numCache>
            </c:numRef>
          </c:yVal>
          <c:smooth val="0"/>
        </c:ser>
        <c:ser>
          <c:idx val="3"/>
          <c:order val="3"/>
          <c:tx>
            <c:v>k-Neighborhood-Index-Projection</c:v>
          </c:tx>
          <c:xVal>
            <c:numRef>
              <c:f>k_neighborhood_comp_tabele!$B$27:$B$31</c:f>
              <c:numCache>
                <c:formatCode>General</c:formatCode>
                <c:ptCount val="5"/>
                <c:pt idx="0">
                  <c:v>1000</c:v>
                </c:pt>
                <c:pt idx="1">
                  <c:v>2000</c:v>
                </c:pt>
                <c:pt idx="2">
                  <c:v>4000</c:v>
                </c:pt>
                <c:pt idx="3">
                  <c:v>6000</c:v>
                </c:pt>
                <c:pt idx="4">
                  <c:v>8000</c:v>
                </c:pt>
              </c:numCache>
            </c:numRef>
          </c:xVal>
          <c:yVal>
            <c:numRef>
              <c:f>k_neighborhood_comp_tabele!$C$27:$C$31</c:f>
              <c:numCache>
                <c:formatCode>0.000</c:formatCode>
                <c:ptCount val="5"/>
                <c:pt idx="0">
                  <c:v>0.214</c:v>
                </c:pt>
                <c:pt idx="1">
                  <c:v>0.80900000000000005</c:v>
                </c:pt>
                <c:pt idx="2">
                  <c:v>3.4359999999999999</c:v>
                </c:pt>
                <c:pt idx="3">
                  <c:v>7.8296633300000007</c:v>
                </c:pt>
                <c:pt idx="4">
                  <c:v>14.076666662999999</c:v>
                </c:pt>
              </c:numCache>
            </c:numRef>
          </c:yVal>
          <c:smooth val="0"/>
        </c:ser>
        <c:dLbls>
          <c:showLegendKey val="0"/>
          <c:showVal val="0"/>
          <c:showCatName val="0"/>
          <c:showSerName val="0"/>
          <c:showPercent val="0"/>
          <c:showBubbleSize val="0"/>
        </c:dLbls>
        <c:axId val="205116160"/>
        <c:axId val="211808256"/>
      </c:scatterChart>
      <c:valAx>
        <c:axId val="205116160"/>
        <c:scaling>
          <c:orientation val="minMax"/>
          <c:max val="1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211808256"/>
        <c:crosses val="autoZero"/>
        <c:crossBetween val="midCat"/>
        <c:majorUnit val="2000"/>
      </c:valAx>
      <c:valAx>
        <c:axId val="211808256"/>
        <c:scaling>
          <c:logBase val="10"/>
          <c:orientation val="minMax"/>
        </c:scaling>
        <c:delete val="0"/>
        <c:axPos val="l"/>
        <c:majorGridlines/>
        <c:title>
          <c:tx>
            <c:rich>
              <a:bodyPr/>
              <a:lstStyle/>
              <a:p>
                <a:pPr>
                  <a:defRPr/>
                </a:pPr>
                <a:r>
                  <a:rPr lang="pl-PL"/>
                  <a:t>Czas wykonania [s]</a:t>
                </a:r>
              </a:p>
            </c:rich>
          </c:tx>
          <c:layout>
            <c:manualLayout>
              <c:xMode val="edge"/>
              <c:yMode val="edge"/>
              <c:x val="2.7777777777777776E-2"/>
              <c:y val="0.39488626421697287"/>
            </c:manualLayout>
          </c:layout>
          <c:overlay val="0"/>
        </c:title>
        <c:numFmt formatCode="0.000" sourceLinked="1"/>
        <c:majorTickMark val="none"/>
        <c:minorTickMark val="none"/>
        <c:tickLblPos val="nextTo"/>
        <c:crossAx val="205116160"/>
        <c:crosses val="autoZero"/>
        <c:crossBetween val="midCat"/>
      </c:valAx>
    </c:plotArea>
    <c:plotVisOnly val="1"/>
    <c:dispBlanksAs val="gap"/>
    <c:showDLblsOverMax val="0"/>
  </c:chart>
  <c:spPr>
    <a:ln>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cup98</a:t>
            </a:r>
          </a:p>
        </c:rich>
      </c:tx>
      <c:layout/>
      <c:overlay val="0"/>
    </c:title>
    <c:autoTitleDeleted val="0"/>
    <c:plotArea>
      <c:layout>
        <c:manualLayout>
          <c:layoutTarget val="inner"/>
          <c:xMode val="edge"/>
          <c:yMode val="edge"/>
          <c:x val="0.31709910804492397"/>
          <c:y val="0.21950665480377346"/>
          <c:w val="0.58142979517203608"/>
          <c:h val="0.64378910996261218"/>
        </c:manualLayout>
      </c:layout>
      <c:scatterChart>
        <c:scatterStyle val="lineMarker"/>
        <c:varyColors val="0"/>
        <c:ser>
          <c:idx val="0"/>
          <c:order val="0"/>
          <c:tx>
            <c:v>k-Neighborhood-Index</c:v>
          </c:tx>
          <c:xVal>
            <c:numRef>
              <c:f>k_neighborhood_comp_tabele!$B$19:$B$23</c:f>
              <c:numCache>
                <c:formatCode>General</c:formatCode>
                <c:ptCount val="5"/>
                <c:pt idx="0">
                  <c:v>10000</c:v>
                </c:pt>
                <c:pt idx="1">
                  <c:v>30000</c:v>
                </c:pt>
                <c:pt idx="2">
                  <c:v>50000</c:v>
                </c:pt>
                <c:pt idx="3">
                  <c:v>70000</c:v>
                </c:pt>
                <c:pt idx="4">
                  <c:v>90000</c:v>
                </c:pt>
              </c:numCache>
            </c:numRef>
          </c:xVal>
          <c:yVal>
            <c:numRef>
              <c:f>k_neighborhood_comp_tabele!$C$19:$C$23</c:f>
              <c:numCache>
                <c:formatCode>0.000</c:formatCode>
                <c:ptCount val="5"/>
                <c:pt idx="0">
                  <c:v>16.169633333</c:v>
                </c:pt>
                <c:pt idx="1">
                  <c:v>164.16633000000002</c:v>
                </c:pt>
                <c:pt idx="2">
                  <c:v>475.87266333000002</c:v>
                </c:pt>
                <c:pt idx="3">
                  <c:v>996.08733332999986</c:v>
                </c:pt>
                <c:pt idx="4">
                  <c:v>1717.0896700000001</c:v>
                </c:pt>
              </c:numCache>
            </c:numRef>
          </c:yVal>
          <c:smooth val="0"/>
        </c:ser>
        <c:ser>
          <c:idx val="1"/>
          <c:order val="1"/>
          <c:tx>
            <c:v>TI-k-Neighborhood-Index</c:v>
          </c:tx>
          <c:xVal>
            <c:numRef>
              <c:f>k_neighborhood_comp_tabele!$B$19:$B$23</c:f>
              <c:numCache>
                <c:formatCode>General</c:formatCode>
                <c:ptCount val="5"/>
                <c:pt idx="0">
                  <c:v>10000</c:v>
                </c:pt>
                <c:pt idx="1">
                  <c:v>30000</c:v>
                </c:pt>
                <c:pt idx="2">
                  <c:v>50000</c:v>
                </c:pt>
                <c:pt idx="3">
                  <c:v>70000</c:v>
                </c:pt>
                <c:pt idx="4">
                  <c:v>90000</c:v>
                </c:pt>
              </c:numCache>
            </c:numRef>
          </c:xVal>
          <c:yVal>
            <c:numRef>
              <c:f>k_neighborhood_comp_tabele!$H$19:$H$23</c:f>
              <c:numCache>
                <c:formatCode>0.000</c:formatCode>
                <c:ptCount val="5"/>
                <c:pt idx="0">
                  <c:v>0.38800000000000001</c:v>
                </c:pt>
                <c:pt idx="1">
                  <c:v>2.7850029670000001</c:v>
                </c:pt>
                <c:pt idx="2">
                  <c:v>6.9416666669999998</c:v>
                </c:pt>
                <c:pt idx="3">
                  <c:v>13.095326699999999</c:v>
                </c:pt>
                <c:pt idx="4">
                  <c:v>19.040696699999998</c:v>
                </c:pt>
              </c:numCache>
            </c:numRef>
          </c:yVal>
          <c:smooth val="0"/>
        </c:ser>
        <c:ser>
          <c:idx val="2"/>
          <c:order val="2"/>
          <c:tx>
            <c:v>TI-k-Neighborhood-Index-Ref</c:v>
          </c:tx>
          <c:xVal>
            <c:numRef>
              <c:f>k_neighborhood_comp_tabele!$B$42:$B$46</c:f>
              <c:numCache>
                <c:formatCode>General</c:formatCode>
                <c:ptCount val="5"/>
                <c:pt idx="0">
                  <c:v>10000</c:v>
                </c:pt>
                <c:pt idx="1">
                  <c:v>30000</c:v>
                </c:pt>
                <c:pt idx="2">
                  <c:v>50000</c:v>
                </c:pt>
                <c:pt idx="3">
                  <c:v>70000</c:v>
                </c:pt>
                <c:pt idx="4">
                  <c:v>90000</c:v>
                </c:pt>
              </c:numCache>
            </c:numRef>
          </c:xVal>
          <c:yVal>
            <c:numRef>
              <c:f>k_neighborhood_comp_tabele!$H$42:$H$46</c:f>
              <c:numCache>
                <c:formatCode>0.000</c:formatCode>
                <c:ptCount val="5"/>
                <c:pt idx="0">
                  <c:v>0.405667</c:v>
                </c:pt>
                <c:pt idx="1">
                  <c:v>2.782667</c:v>
                </c:pt>
                <c:pt idx="2">
                  <c:v>7.0566667000000001</c:v>
                </c:pt>
                <c:pt idx="3">
                  <c:v>12.3966633</c:v>
                </c:pt>
                <c:pt idx="4">
                  <c:v>16.551696700000001</c:v>
                </c:pt>
              </c:numCache>
            </c:numRef>
          </c:yVal>
          <c:smooth val="0"/>
        </c:ser>
        <c:ser>
          <c:idx val="3"/>
          <c:order val="3"/>
          <c:tx>
            <c:v>k-Neighborhood-Index-Projection</c:v>
          </c:tx>
          <c:xVal>
            <c:numRef>
              <c:f>k_neighborhood_comp_tabele!$B$42:$B$46</c:f>
              <c:numCache>
                <c:formatCode>General</c:formatCode>
                <c:ptCount val="5"/>
                <c:pt idx="0">
                  <c:v>10000</c:v>
                </c:pt>
                <c:pt idx="1">
                  <c:v>30000</c:v>
                </c:pt>
                <c:pt idx="2">
                  <c:v>50000</c:v>
                </c:pt>
                <c:pt idx="3">
                  <c:v>70000</c:v>
                </c:pt>
                <c:pt idx="4">
                  <c:v>90000</c:v>
                </c:pt>
              </c:numCache>
            </c:numRef>
          </c:xVal>
          <c:yVal>
            <c:numRef>
              <c:f>k_neighborhood_comp_tabele!$C$42:$C$46</c:f>
              <c:numCache>
                <c:formatCode>0.000</c:formatCode>
                <c:ptCount val="5"/>
                <c:pt idx="0">
                  <c:v>0.35699999999999998</c:v>
                </c:pt>
                <c:pt idx="1">
                  <c:v>2.7559966629999999</c:v>
                </c:pt>
                <c:pt idx="2">
                  <c:v>6.9063300000000005</c:v>
                </c:pt>
                <c:pt idx="3">
                  <c:v>13.061</c:v>
                </c:pt>
                <c:pt idx="4">
                  <c:v>19.727336699999999</c:v>
                </c:pt>
              </c:numCache>
            </c:numRef>
          </c:yVal>
          <c:smooth val="0"/>
        </c:ser>
        <c:dLbls>
          <c:showLegendKey val="0"/>
          <c:showVal val="0"/>
          <c:showCatName val="0"/>
          <c:showSerName val="0"/>
          <c:showPercent val="0"/>
          <c:showBubbleSize val="0"/>
        </c:dLbls>
        <c:axId val="212891136"/>
        <c:axId val="212894848"/>
      </c:scatterChart>
      <c:valAx>
        <c:axId val="212891136"/>
        <c:scaling>
          <c:orientation val="minMax"/>
          <c:max val="100000"/>
        </c:scaling>
        <c:delete val="0"/>
        <c:axPos val="b"/>
        <c:majorGridlines/>
        <c:title>
          <c:tx>
            <c:rich>
              <a:bodyPr/>
              <a:lstStyle/>
              <a:p>
                <a:pPr>
                  <a:defRPr/>
                </a:pPr>
                <a:r>
                  <a:rPr lang="pl-PL"/>
                  <a:t>Liczba punktów</a:t>
                </a:r>
              </a:p>
            </c:rich>
          </c:tx>
          <c:layout/>
          <c:overlay val="0"/>
        </c:title>
        <c:numFmt formatCode="General" sourceLinked="1"/>
        <c:majorTickMark val="none"/>
        <c:minorTickMark val="none"/>
        <c:tickLblPos val="nextTo"/>
        <c:crossAx val="212894848"/>
        <c:crosses val="autoZero"/>
        <c:crossBetween val="midCat"/>
        <c:majorUnit val="25000"/>
      </c:valAx>
      <c:valAx>
        <c:axId val="212894848"/>
        <c:scaling>
          <c:logBase val="10"/>
          <c:orientation val="minMax"/>
        </c:scaling>
        <c:delete val="0"/>
        <c:axPos val="l"/>
        <c:majorGridlines/>
        <c:title>
          <c:tx>
            <c:rich>
              <a:bodyPr/>
              <a:lstStyle/>
              <a:p>
                <a:pPr>
                  <a:defRPr/>
                </a:pPr>
                <a:r>
                  <a:rPr lang="pl-PL"/>
                  <a:t>Czas wykonania [s]</a:t>
                </a:r>
              </a:p>
            </c:rich>
          </c:tx>
          <c:layout/>
          <c:overlay val="0"/>
        </c:title>
        <c:numFmt formatCode="0.000" sourceLinked="1"/>
        <c:majorTickMark val="none"/>
        <c:minorTickMark val="none"/>
        <c:tickLblPos val="nextTo"/>
        <c:crossAx val="212891136"/>
        <c:crosses val="autoZero"/>
        <c:crossBetween val="midCat"/>
      </c:valAx>
    </c:plotArea>
    <c:plotVisOnly val="1"/>
    <c:dispBlanksAs val="gap"/>
    <c:showDLblsOverMax val="0"/>
  </c:chart>
  <c:spPr>
    <a:ln>
      <a:noFill/>
    </a:ln>
  </c:spPr>
  <c:externalData r:id="rId1">
    <c:autoUpdate val="0"/>
  </c:externalData>
</c:chartSpace>
</file>

<file path=ppt/drawings/_rels/drawing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chart" Target="../charts/chart2.xml"/><Relationship Id="rId5" Type="http://schemas.openxmlformats.org/officeDocument/2006/relationships/image" Target="../media/image17.png"/><Relationship Id="rId4" Type="http://schemas.openxmlformats.org/officeDocument/2006/relationships/chart" Target="../charts/chart5.xml"/></Relationships>
</file>

<file path=ppt/drawings/_rels/drawing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chart" Target="../charts/chart7.xml"/><Relationship Id="rId5" Type="http://schemas.openxmlformats.org/officeDocument/2006/relationships/image" Target="../media/image18.png"/><Relationship Id="rId4" Type="http://schemas.openxmlformats.org/officeDocument/2006/relationships/chart" Target="../charts/chart10.xml"/></Relationships>
</file>

<file path=ppt/drawings/_rels/drawing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chart" Target="../charts/chart12.xml"/><Relationship Id="rId5" Type="http://schemas.openxmlformats.org/officeDocument/2006/relationships/image" Target="../media/image19.png"/><Relationship Id="rId4" Type="http://schemas.openxmlformats.org/officeDocument/2006/relationships/chart" Target="../charts/chart15.xml"/></Relationships>
</file>

<file path=ppt/drawings/_rels/drawing4.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chart" Target="../charts/chart17.xml"/><Relationship Id="rId5" Type="http://schemas.openxmlformats.org/officeDocument/2006/relationships/image" Target="../media/image20.png"/><Relationship Id="rId4" Type="http://schemas.openxmlformats.org/officeDocument/2006/relationships/chart" Target="../charts/chart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drawing1.xml><?xml version="1.0" encoding="utf-8"?>
<c:userShapes xmlns:c="http://schemas.openxmlformats.org/drawingml/2006/chart">
  <cdr:relSizeAnchor xmlns:cdr="http://schemas.openxmlformats.org/drawingml/2006/chartDrawing">
    <cdr:from>
      <cdr:x>0.00379</cdr:x>
      <cdr:y>0.00581</cdr:y>
    </cdr:from>
    <cdr:to>
      <cdr:x>0.49536</cdr:x>
      <cdr:y>0.45757</cdr:y>
    </cdr:to>
    <cdr:graphicFrame macro="">
      <cdr:nvGraphicFramePr>
        <cdr:cNvPr id="2" name="Wykres 9"/>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0.50692</cdr:x>
      <cdr:y>0.00465</cdr:y>
    </cdr:from>
    <cdr:to>
      <cdr:x>0.99848</cdr:x>
      <cdr:y>0.45641</cdr:y>
    </cdr:to>
    <cdr:graphicFrame macro="">
      <cdr:nvGraphicFramePr>
        <cdr:cNvPr id="3" name="Wykres 10"/>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2"/>
        </a:graphicData>
      </a:graphic>
    </cdr:graphicFrame>
  </cdr:relSizeAnchor>
  <cdr:relSizeAnchor xmlns:cdr="http://schemas.openxmlformats.org/drawingml/2006/chartDrawing">
    <cdr:from>
      <cdr:x>0.00882</cdr:x>
      <cdr:y>0.44206</cdr:y>
    </cdr:from>
    <cdr:to>
      <cdr:x>0.50039</cdr:x>
      <cdr:y>0.89383</cdr:y>
    </cdr:to>
    <cdr:graphicFrame macro="">
      <cdr:nvGraphicFramePr>
        <cdr:cNvPr id="4" name="Wykres 11"/>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3"/>
        </a:graphicData>
      </a:graphic>
    </cdr:graphicFrame>
  </cdr:relSizeAnchor>
  <cdr:relSizeAnchor xmlns:cdr="http://schemas.openxmlformats.org/drawingml/2006/chartDrawing">
    <cdr:from>
      <cdr:x>0.50843</cdr:x>
      <cdr:y>0.43767</cdr:y>
    </cdr:from>
    <cdr:to>
      <cdr:x>1</cdr:x>
      <cdr:y>0.88943</cdr:y>
    </cdr:to>
    <cdr:graphicFrame macro="">
      <cdr:nvGraphicFramePr>
        <cdr:cNvPr id="5" name="Wykres 12"/>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4"/>
        </a:graphicData>
      </a:graphic>
    </cdr:graphicFrame>
  </cdr:relSizeAnchor>
  <cdr:relSizeAnchor xmlns:cdr="http://schemas.openxmlformats.org/drawingml/2006/chartDrawing">
    <cdr:from>
      <cdr:x>0.12349</cdr:x>
      <cdr:y>0.92105</cdr:y>
    </cdr:from>
    <cdr:to>
      <cdr:x>0.87313</cdr:x>
      <cdr:y>0.95626</cdr:y>
    </cdr:to>
    <cdr:pic>
      <cdr:nvPicPr>
        <cdr:cNvPr id="7" name="chart"/>
        <cdr:cNvPicPr>
          <a:picLocks xmlns:a="http://schemas.openxmlformats.org/drawingml/2006/main" noChangeAspect="1"/>
        </cdr:cNvPicPr>
      </cdr:nvPicPr>
      <cdr:blipFill>
        <a:blip xmlns:a="http://schemas.openxmlformats.org/drawingml/2006/main" xmlns:r="http://schemas.openxmlformats.org/officeDocument/2006/relationships" r:embed="rId5"/>
        <a:stretch xmlns:a="http://schemas.openxmlformats.org/drawingml/2006/main">
          <a:fillRect/>
        </a:stretch>
      </cdr:blipFill>
      <cdr:spPr>
        <a:xfrm xmlns:a="http://schemas.openxmlformats.org/drawingml/2006/main">
          <a:off x="666750" y="4733925"/>
          <a:ext cx="4047619" cy="180952"/>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0.00531</cdr:x>
      <cdr:y>0.00964</cdr:y>
    </cdr:from>
    <cdr:to>
      <cdr:x>0.49697</cdr:x>
      <cdr:y>0.46121</cdr:y>
    </cdr:to>
    <cdr:graphicFrame macro="">
      <cdr:nvGraphicFramePr>
        <cdr:cNvPr id="2" name="Wykres 5"/>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0.50228</cdr:x>
      <cdr:y>0.01045</cdr:y>
    </cdr:from>
    <cdr:to>
      <cdr:x>0.99393</cdr:x>
      <cdr:y>0.46202</cdr:y>
    </cdr:to>
    <cdr:graphicFrame macro="">
      <cdr:nvGraphicFramePr>
        <cdr:cNvPr id="3" name="Wykres 6"/>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2"/>
        </a:graphicData>
      </a:graphic>
    </cdr:graphicFrame>
  </cdr:relSizeAnchor>
  <cdr:relSizeAnchor xmlns:cdr="http://schemas.openxmlformats.org/drawingml/2006/chartDrawing">
    <cdr:from>
      <cdr:x>0.00607</cdr:x>
      <cdr:y>0.4669</cdr:y>
    </cdr:from>
    <cdr:to>
      <cdr:x>0.49772</cdr:x>
      <cdr:y>0.91847</cdr:y>
    </cdr:to>
    <cdr:graphicFrame macro="">
      <cdr:nvGraphicFramePr>
        <cdr:cNvPr id="4" name="Wykres 7"/>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3"/>
        </a:graphicData>
      </a:graphic>
    </cdr:graphicFrame>
  </cdr:relSizeAnchor>
  <cdr:relSizeAnchor xmlns:cdr="http://schemas.openxmlformats.org/drawingml/2006/chartDrawing">
    <cdr:from>
      <cdr:x>0.50228</cdr:x>
      <cdr:y>0.4669</cdr:y>
    </cdr:from>
    <cdr:to>
      <cdr:x>0.99393</cdr:x>
      <cdr:y>0.91847</cdr:y>
    </cdr:to>
    <cdr:graphicFrame macro="">
      <cdr:nvGraphicFramePr>
        <cdr:cNvPr id="5" name="Wykres 8"/>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4"/>
        </a:graphicData>
      </a:graphic>
    </cdr:graphicFrame>
  </cdr:relSizeAnchor>
  <cdr:relSizeAnchor xmlns:cdr="http://schemas.openxmlformats.org/drawingml/2006/chartDrawing">
    <cdr:from>
      <cdr:x>0.10584</cdr:x>
      <cdr:y>0.892</cdr:y>
    </cdr:from>
    <cdr:to>
      <cdr:x>0.89958</cdr:x>
      <cdr:y>0.98628</cdr:y>
    </cdr:to>
    <cdr:pic>
      <cdr:nvPicPr>
        <cdr:cNvPr id="6" name="chart"/>
        <cdr:cNvPicPr>
          <a:picLocks xmlns:a="http://schemas.openxmlformats.org/drawingml/2006/main" noChangeAspect="1"/>
        </cdr:cNvPicPr>
      </cdr:nvPicPr>
      <cdr:blipFill>
        <a:blip xmlns:a="http://schemas.openxmlformats.org/drawingml/2006/main" xmlns:r="http://schemas.openxmlformats.org/officeDocument/2006/relationships" r:embed="rId5"/>
        <a:stretch xmlns:a="http://schemas.openxmlformats.org/drawingml/2006/main">
          <a:fillRect/>
        </a:stretch>
      </cdr:blipFill>
      <cdr:spPr>
        <a:xfrm xmlns:a="http://schemas.openxmlformats.org/drawingml/2006/main">
          <a:off x="571500" y="4505325"/>
          <a:ext cx="4285715" cy="476191"/>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0.00531</cdr:x>
      <cdr:y>0.00964</cdr:y>
    </cdr:from>
    <cdr:to>
      <cdr:x>0.49697</cdr:x>
      <cdr:y>0.46121</cdr:y>
    </cdr:to>
    <cdr:graphicFrame macro="">
      <cdr:nvGraphicFramePr>
        <cdr:cNvPr id="2" name="Wykres 5"/>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0.50228</cdr:x>
      <cdr:y>0.01045</cdr:y>
    </cdr:from>
    <cdr:to>
      <cdr:x>0.99393</cdr:x>
      <cdr:y>0.46202</cdr:y>
    </cdr:to>
    <cdr:graphicFrame macro="">
      <cdr:nvGraphicFramePr>
        <cdr:cNvPr id="3" name="Wykres 6"/>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2"/>
        </a:graphicData>
      </a:graphic>
    </cdr:graphicFrame>
  </cdr:relSizeAnchor>
  <cdr:relSizeAnchor xmlns:cdr="http://schemas.openxmlformats.org/drawingml/2006/chartDrawing">
    <cdr:from>
      <cdr:x>0.00607</cdr:x>
      <cdr:y>0.4669</cdr:y>
    </cdr:from>
    <cdr:to>
      <cdr:x>0.49772</cdr:x>
      <cdr:y>0.91847</cdr:y>
    </cdr:to>
    <cdr:graphicFrame macro="">
      <cdr:nvGraphicFramePr>
        <cdr:cNvPr id="4" name="Wykres 7"/>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3"/>
        </a:graphicData>
      </a:graphic>
    </cdr:graphicFrame>
  </cdr:relSizeAnchor>
  <cdr:relSizeAnchor xmlns:cdr="http://schemas.openxmlformats.org/drawingml/2006/chartDrawing">
    <cdr:from>
      <cdr:x>0.50228</cdr:x>
      <cdr:y>0.4669</cdr:y>
    </cdr:from>
    <cdr:to>
      <cdr:x>0.99393</cdr:x>
      <cdr:y>0.91847</cdr:y>
    </cdr:to>
    <cdr:graphicFrame macro="">
      <cdr:nvGraphicFramePr>
        <cdr:cNvPr id="5" name="Wykres 8"/>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4"/>
        </a:graphicData>
      </a:graphic>
    </cdr:graphicFrame>
  </cdr:relSizeAnchor>
  <cdr:relSizeAnchor xmlns:cdr="http://schemas.openxmlformats.org/drawingml/2006/chartDrawing">
    <cdr:from>
      <cdr:x>0.12878</cdr:x>
      <cdr:y>0.91646</cdr:y>
    </cdr:from>
    <cdr:to>
      <cdr:x>0.86784</cdr:x>
      <cdr:y>0.99926</cdr:y>
    </cdr:to>
    <cdr:pic>
      <cdr:nvPicPr>
        <cdr:cNvPr id="7" name="chart"/>
        <cdr:cNvPicPr>
          <a:picLocks xmlns:a="http://schemas.openxmlformats.org/drawingml/2006/main" noChangeAspect="1"/>
        </cdr:cNvPicPr>
      </cdr:nvPicPr>
      <cdr:blipFill>
        <a:blip xmlns:a="http://schemas.openxmlformats.org/drawingml/2006/main" xmlns:r="http://schemas.openxmlformats.org/officeDocument/2006/relationships" r:embed="rId5"/>
        <a:stretch xmlns:a="http://schemas.openxmlformats.org/drawingml/2006/main">
          <a:fillRect/>
        </a:stretch>
      </cdr:blipFill>
      <cdr:spPr>
        <a:xfrm xmlns:a="http://schemas.openxmlformats.org/drawingml/2006/main">
          <a:off x="695335" y="4743492"/>
          <a:ext cx="3990485" cy="428563"/>
        </a:xfrm>
        <a:prstGeom xmlns:a="http://schemas.openxmlformats.org/drawingml/2006/main" prst="rect">
          <a:avLst/>
        </a:prstGeom>
      </cdr:spPr>
    </cdr:pic>
  </cdr:relSizeAnchor>
</c:userShapes>
</file>

<file path=ppt/drawings/drawing4.xml><?xml version="1.0" encoding="utf-8"?>
<c:userShapes xmlns:c="http://schemas.openxmlformats.org/drawingml/2006/chart">
  <cdr:relSizeAnchor xmlns:cdr="http://schemas.openxmlformats.org/drawingml/2006/chartDrawing">
    <cdr:from>
      <cdr:x>0.00473</cdr:x>
      <cdr:y>0.00581</cdr:y>
    </cdr:from>
    <cdr:to>
      <cdr:x>0.4963</cdr:x>
      <cdr:y>0.45757</cdr:y>
    </cdr:to>
    <cdr:graphicFrame macro="">
      <cdr:nvGraphicFramePr>
        <cdr:cNvPr id="6" name="Wykres 9"/>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0.50616</cdr:x>
      <cdr:y>0.00715</cdr:y>
    </cdr:from>
    <cdr:to>
      <cdr:x>0.99772</cdr:x>
      <cdr:y>0.45891</cdr:y>
    </cdr:to>
    <cdr:graphicFrame macro="">
      <cdr:nvGraphicFramePr>
        <cdr:cNvPr id="7" name="Wykres 10"/>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2"/>
        </a:graphicData>
      </a:graphic>
    </cdr:graphicFrame>
  </cdr:relSizeAnchor>
  <cdr:relSizeAnchor xmlns:cdr="http://schemas.openxmlformats.org/drawingml/2006/chartDrawing">
    <cdr:from>
      <cdr:x>0.00473</cdr:x>
      <cdr:y>0.46478</cdr:y>
    </cdr:from>
    <cdr:to>
      <cdr:x>0.4963</cdr:x>
      <cdr:y>0.91654</cdr:y>
    </cdr:to>
    <cdr:graphicFrame macro="">
      <cdr:nvGraphicFramePr>
        <cdr:cNvPr id="8" name="Wykres 11"/>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3"/>
        </a:graphicData>
      </a:graphic>
    </cdr:graphicFrame>
  </cdr:relSizeAnchor>
  <cdr:relSizeAnchor xmlns:cdr="http://schemas.openxmlformats.org/drawingml/2006/chartDrawing">
    <cdr:from>
      <cdr:x>0.50616</cdr:x>
      <cdr:y>0.46943</cdr:y>
    </cdr:from>
    <cdr:to>
      <cdr:x>0.99772</cdr:x>
      <cdr:y>0.92119</cdr:y>
    </cdr:to>
    <cdr:graphicFrame macro="">
      <cdr:nvGraphicFramePr>
        <cdr:cNvPr id="9" name="Wykres 12"/>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4"/>
        </a:graphicData>
      </a:graphic>
    </cdr:graphicFrame>
  </cdr:relSizeAnchor>
  <cdr:relSizeAnchor xmlns:cdr="http://schemas.openxmlformats.org/drawingml/2006/chartDrawing">
    <cdr:from>
      <cdr:x>0.20463</cdr:x>
      <cdr:y>0.92784</cdr:y>
    </cdr:from>
    <cdr:to>
      <cdr:x>0.79553</cdr:x>
      <cdr:y>0.97385</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5"/>
        <a:stretch xmlns:a="http://schemas.openxmlformats.org/drawingml/2006/main">
          <a:fillRect/>
        </a:stretch>
      </cdr:blipFill>
      <cdr:spPr>
        <a:xfrm xmlns:a="http://schemas.openxmlformats.org/drawingml/2006/main">
          <a:off x="1104900" y="4800600"/>
          <a:ext cx="3190476" cy="238095"/>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9406C43-69AA-4A8F-BA29-479527210C01}" type="datetimeFigureOut">
              <a:rPr lang="pl-PL"/>
              <a:pPr>
                <a:defRPr/>
              </a:pPr>
              <a:t>2013-06-23</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l-PL" noProof="0"/>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endParaRPr lang="pl-PL" noProof="0"/>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D474D3D-6543-4472-B6C5-9AB3B4AC2F73}" type="slidenum">
              <a:rPr lang="pl-PL"/>
              <a:pPr>
                <a:defRPr/>
              </a:pPr>
              <a:t>‹#›</a:t>
            </a:fld>
            <a:endParaRPr lang="pl-PL"/>
          </a:p>
        </p:txBody>
      </p:sp>
    </p:spTree>
    <p:extLst>
      <p:ext uri="{BB962C8B-B14F-4D97-AF65-F5344CB8AC3E}">
        <p14:creationId xmlns:p14="http://schemas.microsoft.com/office/powerpoint/2010/main" val="17637791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pl-PL" smtClean="0"/>
              <a:t>Witam Państwa. Nazywam się Bartłomiej Jańczak. Temat mojej pracy dyplomowej to „Gęstościowe grupowanie danych i wyznaczanie najbliższego sąsiedztwa z użyciem nierówności trójkąta”. </a:t>
            </a:r>
          </a:p>
        </p:txBody>
      </p:sp>
      <p:sp>
        <p:nvSpPr>
          <p:cNvPr id="10244" name="Symbol zastępczy numeru slajdu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745EC35-52F2-401E-B67E-2314ED5FCD14}" type="slidenum">
              <a:rPr lang="pl-PL" smtClean="0"/>
              <a:pPr fontAlgn="base">
                <a:spcBef>
                  <a:spcPct val="0"/>
                </a:spcBef>
                <a:spcAft>
                  <a:spcPct val="0"/>
                </a:spcAft>
                <a:defRPr/>
              </a:pPr>
              <a:t>1</a:t>
            </a:fld>
            <a:endParaRPr lang="pl-PL"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Jednakże miarę kosinusowego</a:t>
            </a:r>
            <a:r>
              <a:rPr lang="pl-PL" baseline="0" dirty="0" smtClean="0"/>
              <a:t> podobieństwa można sprowadzić do miary euklidesowej odległości na mocy twierdzenia autorstwa profesor Kryszkiewicz, wymaga to normalizacji wektorów. Zatem wyznaczanie wektorów kosinusowo podobnych bardziej niż epsilon odpowiada wyznaczaniu wektorów między którymi odległość euklidesowa jest mniejsza niż epsilon </a:t>
            </a:r>
            <a:r>
              <a:rPr lang="pl-PL" baseline="0" dirty="0" err="1" smtClean="0"/>
              <a:t>prim</a:t>
            </a:r>
            <a:r>
              <a:rPr lang="pl-PL" baseline="0" dirty="0" smtClean="0"/>
              <a:t> zadany wzorem … .</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11</a:t>
            </a:fld>
            <a:endParaRPr lang="pl-PL"/>
          </a:p>
        </p:txBody>
      </p:sp>
    </p:spTree>
    <p:extLst>
      <p:ext uri="{BB962C8B-B14F-4D97-AF65-F5344CB8AC3E}">
        <p14:creationId xmlns:p14="http://schemas.microsoft.com/office/powerpoint/2010/main" val="3496353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swojej</a:t>
            </a:r>
            <a:r>
              <a:rPr lang="pl-PL" baseline="0" dirty="0" smtClean="0"/>
              <a:t> pracy wykorzystałem zbiory danych powszechnie wykorzystywanych w literaturze dziedzinowej oraz zbiorach o bardzo dużej liczbie wymiarów zaczerpniętych z repozytorium projektu CLUTO prowadzonego przez </a:t>
            </a:r>
            <a:r>
              <a:rPr lang="pl-PL" baseline="0" dirty="0" err="1" smtClean="0"/>
              <a:t>Karypis</a:t>
            </a:r>
            <a:r>
              <a:rPr lang="pl-PL" baseline="0" dirty="0" smtClean="0"/>
              <a:t> </a:t>
            </a:r>
            <a:r>
              <a:rPr lang="pl-PL" baseline="0" dirty="0" err="1" smtClean="0"/>
              <a:t>Labs</a:t>
            </a:r>
            <a:r>
              <a:rPr lang="pl-PL" baseline="0" dirty="0" smtClean="0"/>
              <a:t>. W przeprowadzanych eksperymentach posługiwałem się czterema zbiorami danych:</a:t>
            </a:r>
          </a:p>
          <a:p>
            <a:r>
              <a:rPr lang="pl-PL" baseline="0" dirty="0" err="1" smtClean="0"/>
              <a:t>Covtype</a:t>
            </a:r>
            <a:r>
              <a:rPr lang="pl-PL" baseline="0" dirty="0" smtClean="0"/>
              <a:t> – baza gatunków drzew w lasach stanów zjednoczonych. Zawiera blisko 600 tysięcy rekordów i 55 atrybutów. Zbiór ten jest gęsty, jego pierwsze 10 atrybutów przyjmuje wartości zmiennych ilościowych a kolejne 44 wartości zmiennych binarnych.</a:t>
            </a:r>
          </a:p>
          <a:p>
            <a:r>
              <a:rPr lang="pl-PL" baseline="0" dirty="0" smtClean="0"/>
              <a:t>Cup98 - </a:t>
            </a:r>
            <a:r>
              <a:rPr lang="pl-PL" sz="1200" kern="1200" dirty="0" smtClean="0">
                <a:solidFill>
                  <a:schemeClr val="tx1"/>
                </a:solidFill>
                <a:effectLst/>
                <a:latin typeface="+mn-lt"/>
                <a:ea typeface="+mn-ea"/>
                <a:cs typeface="+mn-cs"/>
              </a:rPr>
              <a:t>zbiorem opublikowanym podczas Drugiego Międzynarodowego Konkursu Odkrywania Wiedzy i Eksploracji Danych w 1998 roku. Zawiera blisko</a:t>
            </a:r>
            <a:r>
              <a:rPr lang="pl-PL" sz="1200" kern="1200" baseline="0" dirty="0" smtClean="0">
                <a:solidFill>
                  <a:schemeClr val="tx1"/>
                </a:solidFill>
                <a:effectLst/>
                <a:latin typeface="+mn-lt"/>
                <a:ea typeface="+mn-ea"/>
                <a:cs typeface="+mn-cs"/>
              </a:rPr>
              <a:t> 100 </a:t>
            </a:r>
            <a:r>
              <a:rPr lang="pl-PL" sz="1200" kern="1200" baseline="0" dirty="0" err="1" smtClean="0">
                <a:solidFill>
                  <a:schemeClr val="tx1"/>
                </a:solidFill>
                <a:effectLst/>
                <a:latin typeface="+mn-lt"/>
                <a:ea typeface="+mn-ea"/>
                <a:cs typeface="+mn-cs"/>
              </a:rPr>
              <a:t>tys</a:t>
            </a:r>
            <a:r>
              <a:rPr lang="pl-PL" sz="1200" kern="1200" baseline="0" dirty="0" smtClean="0">
                <a:solidFill>
                  <a:schemeClr val="tx1"/>
                </a:solidFill>
                <a:effectLst/>
                <a:latin typeface="+mn-lt"/>
                <a:ea typeface="+mn-ea"/>
                <a:cs typeface="+mn-cs"/>
              </a:rPr>
              <a:t> rekordów o 56 atrybutach. Jest zbiorem gęstym, którego atrybuty przyjmują w przeważającej </a:t>
            </a:r>
            <a:r>
              <a:rPr lang="pl-PL" sz="1200" kern="1200" baseline="0" dirty="0" err="1" smtClean="0">
                <a:solidFill>
                  <a:schemeClr val="tx1"/>
                </a:solidFill>
                <a:effectLst/>
                <a:latin typeface="+mn-lt"/>
                <a:ea typeface="+mn-ea"/>
                <a:cs typeface="+mn-cs"/>
              </a:rPr>
              <a:t>więszkości</a:t>
            </a:r>
            <a:r>
              <a:rPr lang="pl-PL" sz="1200" kern="1200" baseline="0" dirty="0" smtClean="0">
                <a:solidFill>
                  <a:schemeClr val="tx1"/>
                </a:solidFill>
                <a:effectLst/>
                <a:latin typeface="+mn-lt"/>
                <a:ea typeface="+mn-ea"/>
                <a:cs typeface="+mn-cs"/>
              </a:rPr>
              <a:t> wartości od 0 do 100.</a:t>
            </a:r>
          </a:p>
          <a:p>
            <a:r>
              <a:rPr lang="pl-PL" sz="1200" kern="1200" baseline="0" dirty="0" err="1" smtClean="0">
                <a:solidFill>
                  <a:schemeClr val="tx1"/>
                </a:solidFill>
                <a:effectLst/>
                <a:latin typeface="+mn-lt"/>
                <a:ea typeface="+mn-ea"/>
                <a:cs typeface="+mn-cs"/>
              </a:rPr>
              <a:t>Karypis</a:t>
            </a:r>
            <a:r>
              <a:rPr lang="pl-PL" sz="1200" kern="1200" baseline="0" dirty="0" smtClean="0">
                <a:solidFill>
                  <a:schemeClr val="tx1"/>
                </a:solidFill>
                <a:effectLst/>
                <a:latin typeface="+mn-lt"/>
                <a:ea typeface="+mn-ea"/>
                <a:cs typeface="+mn-cs"/>
              </a:rPr>
              <a:t> sport – zbiór udostępniany na stronie profesora Georga </a:t>
            </a:r>
            <a:r>
              <a:rPr lang="pl-PL" sz="1200" kern="1200" baseline="0" dirty="0" err="1" smtClean="0">
                <a:solidFill>
                  <a:schemeClr val="tx1"/>
                </a:solidFill>
                <a:effectLst/>
                <a:latin typeface="+mn-lt"/>
                <a:ea typeface="+mn-ea"/>
                <a:cs typeface="+mn-cs"/>
              </a:rPr>
              <a:t>Karypis</a:t>
            </a:r>
            <a:r>
              <a:rPr lang="pl-PL" sz="1200" kern="1200" baseline="0" dirty="0" smtClean="0">
                <a:solidFill>
                  <a:schemeClr val="tx1"/>
                </a:solidFill>
                <a:effectLst/>
                <a:latin typeface="+mn-lt"/>
                <a:ea typeface="+mn-ea"/>
                <a:cs typeface="+mn-cs"/>
              </a:rPr>
              <a:t> Uniwersytetu w </a:t>
            </a:r>
            <a:r>
              <a:rPr lang="pl-PL" sz="1200" kern="1200" baseline="0" dirty="0" err="1" smtClean="0">
                <a:solidFill>
                  <a:schemeClr val="tx1"/>
                </a:solidFill>
                <a:effectLst/>
                <a:latin typeface="+mn-lt"/>
                <a:ea typeface="+mn-ea"/>
                <a:cs typeface="+mn-cs"/>
              </a:rPr>
              <a:t>minesocie</a:t>
            </a:r>
            <a:r>
              <a:rPr lang="pl-PL" sz="1200" kern="1200" baseline="0" dirty="0" smtClean="0">
                <a:solidFill>
                  <a:schemeClr val="tx1"/>
                </a:solidFill>
                <a:effectLst/>
                <a:latin typeface="+mn-lt"/>
                <a:ea typeface="+mn-ea"/>
                <a:cs typeface="+mn-cs"/>
              </a:rPr>
              <a:t>. Jest to zbiór danych tekstowych dotyczących sportu, zawiera blisko 9000 rekordów ponad 126 </a:t>
            </a:r>
            <a:r>
              <a:rPr lang="pl-PL" sz="1200" kern="1200" baseline="0" dirty="0" err="1" smtClean="0">
                <a:solidFill>
                  <a:schemeClr val="tx1"/>
                </a:solidFill>
                <a:effectLst/>
                <a:latin typeface="+mn-lt"/>
                <a:ea typeface="+mn-ea"/>
                <a:cs typeface="+mn-cs"/>
              </a:rPr>
              <a:t>tys</a:t>
            </a:r>
            <a:r>
              <a:rPr lang="pl-PL" sz="1200" kern="1200" baseline="0" dirty="0" smtClean="0">
                <a:solidFill>
                  <a:schemeClr val="tx1"/>
                </a:solidFill>
                <a:effectLst/>
                <a:latin typeface="+mn-lt"/>
                <a:ea typeface="+mn-ea"/>
                <a:cs typeface="+mn-cs"/>
              </a:rPr>
              <a:t> atrybutów, z </a:t>
            </a:r>
            <a:r>
              <a:rPr lang="pl-PL" sz="1200" kern="1200" baseline="0" dirty="0" err="1" smtClean="0">
                <a:solidFill>
                  <a:schemeClr val="tx1"/>
                </a:solidFill>
                <a:effectLst/>
                <a:latin typeface="+mn-lt"/>
                <a:ea typeface="+mn-ea"/>
                <a:cs typeface="+mn-cs"/>
              </a:rPr>
              <a:t>któych</a:t>
            </a:r>
            <a:r>
              <a:rPr lang="pl-PL" sz="1200" kern="1200" baseline="0" dirty="0" smtClean="0">
                <a:solidFill>
                  <a:schemeClr val="tx1"/>
                </a:solidFill>
                <a:effectLst/>
                <a:latin typeface="+mn-lt"/>
                <a:ea typeface="+mn-ea"/>
                <a:cs typeface="+mn-cs"/>
              </a:rPr>
              <a:t> średnio tylko 129 jest niezerowych.</a:t>
            </a:r>
          </a:p>
          <a:p>
            <a:r>
              <a:rPr lang="pl-PL" sz="1200" kern="1200" baseline="0" dirty="0" err="1" smtClean="0">
                <a:solidFill>
                  <a:schemeClr val="tx1"/>
                </a:solidFill>
                <a:effectLst/>
                <a:latin typeface="+mn-lt"/>
                <a:ea typeface="+mn-ea"/>
                <a:cs typeface="+mn-cs"/>
              </a:rPr>
              <a:t>Karypis_review</a:t>
            </a:r>
            <a:r>
              <a:rPr lang="pl-PL" sz="1200" kern="1200" baseline="0" dirty="0" smtClean="0">
                <a:solidFill>
                  <a:schemeClr val="tx1"/>
                </a:solidFill>
                <a:effectLst/>
                <a:latin typeface="+mn-lt"/>
                <a:ea typeface="+mn-ea"/>
                <a:cs typeface="+mn-cs"/>
              </a:rPr>
              <a:t> – Zbiór danych tekstowych dotyczących recenzji </a:t>
            </a:r>
            <a:r>
              <a:rPr lang="pl-PL" sz="1200" kern="1200" baseline="0" dirty="0" smtClean="0">
                <a:solidFill>
                  <a:schemeClr val="tx1"/>
                </a:solidFill>
                <a:effectLst/>
                <a:latin typeface="+mn-lt"/>
                <a:ea typeface="+mn-ea"/>
                <a:cs typeface="+mn-cs"/>
              </a:rPr>
              <a:t>zawiera ponad 4000 rekordów ponad 126 </a:t>
            </a:r>
            <a:r>
              <a:rPr lang="pl-PL" sz="1200" kern="1200" baseline="0" dirty="0" err="1" smtClean="0">
                <a:solidFill>
                  <a:schemeClr val="tx1"/>
                </a:solidFill>
                <a:effectLst/>
                <a:latin typeface="+mn-lt"/>
                <a:ea typeface="+mn-ea"/>
                <a:cs typeface="+mn-cs"/>
              </a:rPr>
              <a:t>tys</a:t>
            </a:r>
            <a:r>
              <a:rPr lang="pl-PL" sz="1200" kern="1200" baseline="0" dirty="0" smtClean="0">
                <a:solidFill>
                  <a:schemeClr val="tx1"/>
                </a:solidFill>
                <a:effectLst/>
                <a:latin typeface="+mn-lt"/>
                <a:ea typeface="+mn-ea"/>
                <a:cs typeface="+mn-cs"/>
              </a:rPr>
              <a:t> atrybutów, z których średnio tylko 191jest niezerowych.</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12</a:t>
            </a:fld>
            <a:endParaRPr lang="pl-PL"/>
          </a:p>
        </p:txBody>
      </p:sp>
    </p:spTree>
    <p:extLst>
      <p:ext uri="{BB962C8B-B14F-4D97-AF65-F5344CB8AC3E}">
        <p14:creationId xmlns:p14="http://schemas.microsoft.com/office/powerpoint/2010/main" val="50950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ramach pracy zaimplementowano indeks metryczny VP-</a:t>
            </a:r>
            <a:r>
              <a:rPr lang="pl-PL" dirty="0" err="1" smtClean="0"/>
              <a:t>Tree</a:t>
            </a:r>
            <a:r>
              <a:rPr lang="pl-PL" dirty="0" smtClean="0"/>
              <a:t> </a:t>
            </a:r>
            <a:r>
              <a:rPr lang="pl-PL" baseline="0" dirty="0" smtClean="0"/>
              <a:t>oraz wprowadzoną przez autora indeksu metodę przeszukiwania opartą na medianie. Dodatkowo zaproponowano i zaimplementowano ulepszenie przeszukiwania indeksu oparte na ograniczeniach. Na wykresach przedstawiono porównanie obu metod w trakcie wyszukiwania k=5 sąsiadów. Zaproponowana przeze mnie metoda pozwala na przyspieszenie wyszukiwania sąsiedztwa o nawet kilkanaście procent.</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13</a:t>
            </a:fld>
            <a:endParaRPr lang="pl-PL"/>
          </a:p>
        </p:txBody>
      </p:sp>
    </p:spTree>
    <p:extLst>
      <p:ext uri="{BB962C8B-B14F-4D97-AF65-F5344CB8AC3E}">
        <p14:creationId xmlns:p14="http://schemas.microsoft.com/office/powerpoint/2010/main" val="614839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Na przedstawionych wykresach widać, że dla każdego zbioru </a:t>
            </a:r>
            <a:r>
              <a:rPr lang="pl-PL" dirty="0" err="1" smtClean="0"/>
              <a:t>dancyh</a:t>
            </a:r>
            <a:r>
              <a:rPr lang="pl-PL" dirty="0" smtClean="0"/>
              <a:t> zastosowanie nierówności trójkąta</a:t>
            </a:r>
            <a:r>
              <a:rPr lang="pl-PL" baseline="0" dirty="0" smtClean="0"/>
              <a:t> zarówno w ujęciu klasycznym jak i z wykorzystaniem projekcji przyspiesza wyznaczanie sąsiedztwa nawet o rząd wielkości.</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14</a:t>
            </a:fld>
            <a:endParaRPr lang="pl-PL"/>
          </a:p>
        </p:txBody>
      </p:sp>
    </p:spTree>
    <p:extLst>
      <p:ext uri="{BB962C8B-B14F-4D97-AF65-F5344CB8AC3E}">
        <p14:creationId xmlns:p14="http://schemas.microsoft.com/office/powerpoint/2010/main" val="859366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Tutaj coś o porównaniu</a:t>
            </a:r>
            <a:r>
              <a:rPr lang="pl-PL" baseline="0" dirty="0" smtClean="0"/>
              <a:t> samych metod i dla jakich parametrów, która metoda sprawdza się najlepiej.</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15</a:t>
            </a:fld>
            <a:endParaRPr lang="pl-PL"/>
          </a:p>
        </p:txBody>
      </p:sp>
    </p:spTree>
    <p:extLst>
      <p:ext uri="{BB962C8B-B14F-4D97-AF65-F5344CB8AC3E}">
        <p14:creationId xmlns:p14="http://schemas.microsoft.com/office/powerpoint/2010/main" val="202906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Tutaj napisać, że wykorzystanie indeksu</a:t>
            </a:r>
            <a:r>
              <a:rPr lang="pl-PL" baseline="0" dirty="0" smtClean="0"/>
              <a:t> </a:t>
            </a:r>
            <a:r>
              <a:rPr lang="pl-PL" baseline="0" dirty="0" err="1" smtClean="0"/>
              <a:t>Vp-Tree</a:t>
            </a:r>
            <a:r>
              <a:rPr lang="pl-PL" baseline="0" dirty="0" smtClean="0"/>
              <a:t> nie przyspiesza wyznaczania sąsiedztwa bardziej niż TI-k-</a:t>
            </a:r>
            <a:r>
              <a:rPr lang="pl-PL" baseline="0" dirty="0" err="1" smtClean="0"/>
              <a:t>Neighborhood</a:t>
            </a:r>
            <a:r>
              <a:rPr lang="pl-PL" baseline="0" dirty="0" smtClean="0"/>
              <a:t>-Index.</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16</a:t>
            </a:fld>
            <a:endParaRPr lang="pl-PL"/>
          </a:p>
        </p:txBody>
      </p:sp>
    </p:spTree>
    <p:extLst>
      <p:ext uri="{BB962C8B-B14F-4D97-AF65-F5344CB8AC3E}">
        <p14:creationId xmlns:p14="http://schemas.microsoft.com/office/powerpoint/2010/main" val="1219681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l-PL" smtClean="0"/>
          </a:p>
        </p:txBody>
      </p:sp>
      <p:sp>
        <p:nvSpPr>
          <p:cNvPr id="11268" name="Symbol zastępczy numeru slajdu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1A0AAC6-9D6A-4885-9406-1C4369DCBE7E}" type="slidenum">
              <a:rPr lang="pl-PL" smtClean="0"/>
              <a:pPr fontAlgn="base">
                <a:spcBef>
                  <a:spcPct val="0"/>
                </a:spcBef>
                <a:spcAft>
                  <a:spcPct val="0"/>
                </a:spcAft>
                <a:defRPr/>
              </a:pPr>
              <a:t>2</a:t>
            </a:fld>
            <a:endParaRPr lang="pl-PL"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smtClean="0"/>
              <a:t>Sztandarowym algorytmem gęstościowego grupowania danych będącym punktem odniesienia w wielu pracach naukowych dotyczących tematyki grupowania jest DBSCAN. Pojęciami, które należy wprowadzić w kontekście tego algorytmu jest: otoczenie epsilonowe – otoczenie epsilonowe punktu p definiowane jest jako zbiór punktów nie dalszych od p niż promień otoczenia Eps; kolejnym pojęciem jest punkt rdzeniowy – punkt rdzeniowy to taki punkt, którego liczność otoczenia epsilonowego jest nie mniejsza niż ustalona wartość minimalnej liczby punktów MinPts. Punkty rdzeniowy stanowi ziarno, w oparciu o które budowane są grupy.</a:t>
            </a:r>
          </a:p>
        </p:txBody>
      </p:sp>
      <p:sp>
        <p:nvSpPr>
          <p:cNvPr id="4" name="Symbol zastępczy numeru slajdu 3"/>
          <p:cNvSpPr>
            <a:spLocks noGrp="1"/>
          </p:cNvSpPr>
          <p:nvPr>
            <p:ph type="sldNum" sz="quarter" idx="5"/>
          </p:nvPr>
        </p:nvSpPr>
        <p:spPr/>
        <p:txBody>
          <a:bodyPr/>
          <a:lstStyle/>
          <a:p>
            <a:pPr>
              <a:defRPr/>
            </a:pPr>
            <a:fld id="{AA39C285-3325-486D-9608-1147BC76F947}" type="slidenum">
              <a:rPr lang="pl-PL" smtClean="0"/>
              <a:pPr>
                <a:defRPr/>
              </a:pPr>
              <a:t>4</a:t>
            </a:fld>
            <a:endParaRPr lang="pl-P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smtClean="0"/>
              <a:t>Jak DBSCAN działa w akcji? Zarys działania przedstawię na przykładowym dwuwymiarowym zbiorze danych buźki dla pewnego Eps i MinPts. Na lewym rysunku algorytm rozpoczyna grupowanie od rozpatrzenia pewnego punktu leżącego w lewym konciku ust. Jeżeli punkt ten jest punktem rdzeniowym nie należącym do żadnej z dotychczas utworzonych grup, to tworzona jest nowa grupa, w której skład początkowo wejdzie rozpatrywany punkt rdzeniowy oraz wszystkie punkty należące do jego otoczenia epsilonowego. Następnie badany jest każdy z punktów otoczenia epsilonowego p pod kątem własności punktu rdzeniowego, jeśli któryś z punktów okaże się punktem rdzeniowym, to jego otoczenie dodawane jest do tworzonej grupy oraz do zbioru badanych punktów. W ten sposób budowana jest grupa. Wszystkie punkty, które nie należą do żadnej z grup stanowią szum.</a:t>
            </a:r>
          </a:p>
          <a:p>
            <a:endParaRPr lang="pl-PL" smtClean="0"/>
          </a:p>
          <a:p>
            <a:r>
              <a:rPr lang="pl-PL" smtClean="0"/>
              <a:t>Najkosztowniejszą operacją algorytmu DBSCAN jest obliczanie odległości, dlatego jego głównym wyzwaniem jest sprawne wyznaczanie sąsiedztwa epsilonowego. W tym celu autorzy algorytmu zaproponowali użycia indeksu R*-drzewa. Niestety rozwiązanie to sprawdza się jedynie dla zbiorów posiadających mniej niż 10 wymiarów. </a:t>
            </a:r>
          </a:p>
          <a:p>
            <a:endParaRPr lang="pl-PL" smtClean="0"/>
          </a:p>
          <a:p>
            <a:r>
              <a:rPr lang="pl-PL" smtClean="0"/>
              <a:t>Ciekawym algorytmem podobnym do DBSCAN jest NBC oparty na k sąsiedztwie, który inaczej niż DBSCAN wykorzystuje warunek gęstości oparty na gęstości lokalnej, a nie globalnej. Podobnie jak w DBSCAN, w NBC wyznaczanie k sąsiedztwa o dużej liczbie wymiarów stanowi wyzwanie.</a:t>
            </a:r>
          </a:p>
          <a:p>
            <a:endParaRPr lang="pl-PL" smtClean="0"/>
          </a:p>
          <a:p>
            <a:r>
              <a:rPr lang="pl-PL" smtClean="0"/>
              <a:t>Dlatego, w swojej pracy skupiłem się na poprawie wydajności wyznaczania sąsiedztwa epsilonowego oraz k sąsiedztwa, w tym celu badałem zastosowanie nierówności trójkąta oraz wykorzystania indeksu VP-Tree.</a:t>
            </a:r>
          </a:p>
          <a:p>
            <a:endParaRPr lang="pl-PL" smtClean="0"/>
          </a:p>
          <a:p>
            <a:endParaRPr lang="pl-PL" smtClean="0"/>
          </a:p>
          <a:p>
            <a:endParaRPr lang="pl-PL" smtClean="0"/>
          </a:p>
        </p:txBody>
      </p:sp>
      <p:sp>
        <p:nvSpPr>
          <p:cNvPr id="4" name="Symbol zastępczy numeru slajdu 3"/>
          <p:cNvSpPr>
            <a:spLocks noGrp="1"/>
          </p:cNvSpPr>
          <p:nvPr>
            <p:ph type="sldNum" sz="quarter" idx="5"/>
          </p:nvPr>
        </p:nvSpPr>
        <p:spPr/>
        <p:txBody>
          <a:bodyPr/>
          <a:lstStyle/>
          <a:p>
            <a:pPr>
              <a:defRPr/>
            </a:pPr>
            <a:fld id="{81CE281D-EE1A-4A25-857A-6274E397DCE9}" type="slidenum">
              <a:rPr lang="pl-PL" smtClean="0"/>
              <a:pPr>
                <a:defRPr/>
              </a:pPr>
              <a:t>5</a:t>
            </a:fld>
            <a:endParaRPr lang="pl-P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smtClean="0"/>
              <a:t>Jak wykorzystać nierówność trójkąta do oszacowania odległości? Na początek przypomnę nierówność trójkąta. Dla dowolnych punktów p, q i r nierówność trójkąta przedstawia się następująco. Przenosząc składniki dotyczące tego samego punktu na jedną ze stron nierówności uzyskujemy nierówność, której prawą stronę nazwiemy pesymistycznym oszacowaniem. Jeżeli szukane są punkty q nie dalsze od danego punktu p niż 𝐸𝑝𝑠, to gdy pesymistyczne oszacowanie jest większe niż 𝐸𝑝𝑠, wtedy odległość punktu q od p jest również większa niż 𝐸𝑝𝑠. W takim przypadku nie jest konieczne obliczanie odległości między punktami p i q, aby upewnić się, że jest większa od 𝐸𝑝𝑠.</a:t>
            </a:r>
          </a:p>
          <a:p>
            <a:endParaRPr lang="pl-PL" smtClean="0"/>
          </a:p>
        </p:txBody>
      </p:sp>
      <p:sp>
        <p:nvSpPr>
          <p:cNvPr id="4" name="Symbol zastępczy numeru slajdu 3"/>
          <p:cNvSpPr>
            <a:spLocks noGrp="1"/>
          </p:cNvSpPr>
          <p:nvPr>
            <p:ph type="sldNum" sz="quarter" idx="5"/>
          </p:nvPr>
        </p:nvSpPr>
        <p:spPr/>
        <p:txBody>
          <a:bodyPr/>
          <a:lstStyle/>
          <a:p>
            <a:pPr>
              <a:defRPr/>
            </a:pPr>
            <a:fld id="{23B48A5E-9B97-4EF6-8A55-7404D6E2190F}" type="slidenum">
              <a:rPr lang="pl-PL" smtClean="0"/>
              <a:pPr>
                <a:defRPr/>
              </a:pPr>
              <a:t>6</a:t>
            </a:fld>
            <a:endParaRPr lang="pl-P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smtClean="0"/>
              <a:t>Jak zastosować pesymistyczne oszacowanie w praktyce?</a:t>
            </a:r>
          </a:p>
          <a:p>
            <a:r>
              <a:rPr lang="pl-PL" smtClean="0"/>
              <a:t>Rozpatrzmy przykładowy zbiór D przestrzeni dwuwymiarowej przedstawiony na wykresie; promień sąsiedztwa epsilonowego równy 0,2 oraz punkt referencyjny R leżący w początku układu współrzędnych. W tabeli znajdują się punkty zbioru D posortowane względem odległości do punktu referencyjnego r. Załóżmy, że szukamy punktów należących do otoczenia epsilonowego punktu F bliższych punktowi referencyjnemu niż F. Punkty należące do tego otoczenia epsilonowego to wszystkie te, które znajdują się między F a pierwszym punktem , którego różnica między jego odległości do punktu referencyjnego r a odległością do punktu  F do punktu referencyjnego r jest większa od promienia sąsiedztwa epsilonowego Eps. Takim punktem jest punkt G, dla tego punktu różnica wynosi 0,8. Tym sposobem zamiast wykonania  4-rech porównań wykonano dwa. Analogiczną procedurę należy wykonać dla punktów poniżej F w tabeli aby wyznaczyć sąsiedztwo epsilonowe F.</a:t>
            </a:r>
          </a:p>
        </p:txBody>
      </p:sp>
      <p:sp>
        <p:nvSpPr>
          <p:cNvPr id="4" name="Symbol zastępczy numeru slajdu 3"/>
          <p:cNvSpPr>
            <a:spLocks noGrp="1"/>
          </p:cNvSpPr>
          <p:nvPr>
            <p:ph type="sldNum" sz="quarter" idx="5"/>
          </p:nvPr>
        </p:nvSpPr>
        <p:spPr/>
        <p:txBody>
          <a:bodyPr/>
          <a:lstStyle/>
          <a:p>
            <a:pPr>
              <a:defRPr/>
            </a:pPr>
            <a:fld id="{796422E5-E270-4B12-96ED-832C80361895}" type="slidenum">
              <a:rPr lang="pl-PL" smtClean="0"/>
              <a:pPr>
                <a:defRPr/>
              </a:pPr>
              <a:t>7</a:t>
            </a:fld>
            <a:endParaRPr lang="pl-P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smtClean="0"/>
              <a:t>Alternatywnym sposobem usprawnienia algorytmów gęstościowego grupowania jest zastosowanie rzutowania na wymiar. Jeśli weźmiemy pod uwagę, że dla każdego wymiaru (…) i punktów p i q odległość między tymi punktami po rzutowaniu na wymiar l jest nie większa niż odległość euklidesowa między nimi to dla rzutowania nierówność trójkąta możemy wykorzystać w analogiczny sposób jak dla odległości kosinusowej. Dlatego w swojej pracy badałem również wykorzystanie rzutowania w celu usprawnienia wyszukiwania k sąsiedztwa i sąsiedztwa epsilonowego.</a:t>
            </a:r>
          </a:p>
          <a:p>
            <a:endParaRPr lang="pl-PL" smtClean="0"/>
          </a:p>
        </p:txBody>
      </p:sp>
      <p:sp>
        <p:nvSpPr>
          <p:cNvPr id="4" name="Symbol zastępczy numeru slajdu 3"/>
          <p:cNvSpPr>
            <a:spLocks noGrp="1"/>
          </p:cNvSpPr>
          <p:nvPr>
            <p:ph type="sldNum" sz="quarter" idx="5"/>
          </p:nvPr>
        </p:nvSpPr>
        <p:spPr/>
        <p:txBody>
          <a:bodyPr/>
          <a:lstStyle/>
          <a:p>
            <a:pPr>
              <a:defRPr/>
            </a:pPr>
            <a:fld id="{359AEA57-A17B-4C50-929A-AB1F5D085E73}" type="slidenum">
              <a:rPr lang="pl-PL" smtClean="0"/>
              <a:pPr>
                <a:defRPr/>
              </a:pPr>
              <a:t>8</a:t>
            </a:fld>
            <a:endParaRPr lang="pl-P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smtClean="0"/>
              <a:t>Kolejną metodą badaną prze ze mnie w pracy w celu usprawnienia wyszukiwania sąsiedztwa epsilonowego i k sąsiedztwa jest zastosowanie indeksu metrycznego VP-Tree. …</a:t>
            </a:r>
          </a:p>
        </p:txBody>
      </p:sp>
      <p:sp>
        <p:nvSpPr>
          <p:cNvPr id="4" name="Symbol zastępczy numeru slajdu 3"/>
          <p:cNvSpPr>
            <a:spLocks noGrp="1"/>
          </p:cNvSpPr>
          <p:nvPr>
            <p:ph type="sldNum" sz="quarter" idx="5"/>
          </p:nvPr>
        </p:nvSpPr>
        <p:spPr/>
        <p:txBody>
          <a:bodyPr/>
          <a:lstStyle/>
          <a:p>
            <a:pPr>
              <a:defRPr/>
            </a:pPr>
            <a:fld id="{2299763D-F30D-4B3A-B107-B99B4E298137}" type="slidenum">
              <a:rPr lang="pl-PL" smtClean="0"/>
              <a:pPr>
                <a:defRPr/>
              </a:pPr>
              <a:t>9</a:t>
            </a:fld>
            <a:endParaRPr lang="pl-P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Do określania sąsiedztwa wykorzystuje się miary podobieństwa. Najpopularniejszą miarą podobieństwa jest miara odległości</a:t>
            </a:r>
            <a:r>
              <a:rPr lang="pl-PL" baseline="0" dirty="0" smtClean="0"/>
              <a:t> euklidesowej. Inną miarą podobieństwa, która wykorzystywana jest przy grupowaniu i klasyfikacji danych tekstowych, jest miara podobieństwa kosinusowego. Dla </a:t>
            </a:r>
            <a:r>
              <a:rPr lang="pl-PL" baseline="0" dirty="0" err="1" smtClean="0"/>
              <a:t>przykłądu</a:t>
            </a:r>
            <a:r>
              <a:rPr lang="pl-PL" baseline="0" dirty="0" smtClean="0"/>
              <a:t> p jest bardziej kosinusowo podobne do q niż do r jeśli kosinus kąta alfa jest większy niż kosinus kąta beta. Niestety miara podobieństwa kosinusowego nie spełnia nierówności trójkąta. Wydaje się więc, że nie można w jej przypadku wykorzystać wspomnianego usprawnienia opartego na nierówności trójkąta.</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10</a:t>
            </a:fld>
            <a:endParaRPr lang="pl-PL"/>
          </a:p>
        </p:txBody>
      </p:sp>
    </p:spTree>
    <p:extLst>
      <p:ext uri="{BB962C8B-B14F-4D97-AF65-F5344CB8AC3E}">
        <p14:creationId xmlns:p14="http://schemas.microsoft.com/office/powerpoint/2010/main" val="274052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lvl1pPr>
              <a:defRPr/>
            </a:lvl1pPr>
          </a:lstStyle>
          <a:p>
            <a:pPr>
              <a:defRPr/>
            </a:pPr>
            <a:fld id="{A921EB43-D9AF-4EE6-8509-DAF195C159DB}" type="datetimeFigureOut">
              <a:rPr lang="pl-PL"/>
              <a:pPr>
                <a:defRPr/>
              </a:pPr>
              <a:t>2013-06-23</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58F86FFC-98C4-4E1F-8E2A-74CFA9CB6C09}" type="slidenum">
              <a:rPr lang="pl-PL"/>
              <a:pPr>
                <a:defRPr/>
              </a:pPr>
              <a:t>‹#›</a:t>
            </a:fld>
            <a:endParaRPr lang="pl-PL"/>
          </a:p>
        </p:txBody>
      </p:sp>
    </p:spTree>
    <p:extLst>
      <p:ext uri="{BB962C8B-B14F-4D97-AF65-F5344CB8AC3E}">
        <p14:creationId xmlns:p14="http://schemas.microsoft.com/office/powerpoint/2010/main" val="341020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pPr>
              <a:defRPr/>
            </a:pPr>
            <a:fld id="{C3E706BB-9A98-40D0-9742-FB91DBA0F6FB}" type="datetimeFigureOut">
              <a:rPr lang="pl-PL"/>
              <a:pPr>
                <a:defRPr/>
              </a:pPr>
              <a:t>2013-06-23</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DAC2EA71-DA48-47C6-8511-8C736185AF9C}" type="slidenum">
              <a:rPr lang="pl-PL"/>
              <a:pPr>
                <a:defRPr/>
              </a:pPr>
              <a:t>‹#›</a:t>
            </a:fld>
            <a:endParaRPr lang="pl-PL"/>
          </a:p>
        </p:txBody>
      </p:sp>
    </p:spTree>
    <p:extLst>
      <p:ext uri="{BB962C8B-B14F-4D97-AF65-F5344CB8AC3E}">
        <p14:creationId xmlns:p14="http://schemas.microsoft.com/office/powerpoint/2010/main" val="417870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pPr>
              <a:defRPr/>
            </a:pPr>
            <a:fld id="{F3BA8893-2588-4180-B013-9E73CD7259A8}" type="datetimeFigureOut">
              <a:rPr lang="pl-PL"/>
              <a:pPr>
                <a:defRPr/>
              </a:pPr>
              <a:t>2013-06-23</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83DB6B21-A3F2-42A2-A58D-4808D8E98D78}" type="slidenum">
              <a:rPr lang="pl-PL"/>
              <a:pPr>
                <a:defRPr/>
              </a:pPr>
              <a:t>‹#›</a:t>
            </a:fld>
            <a:endParaRPr lang="pl-PL"/>
          </a:p>
        </p:txBody>
      </p:sp>
    </p:spTree>
    <p:extLst>
      <p:ext uri="{BB962C8B-B14F-4D97-AF65-F5344CB8AC3E}">
        <p14:creationId xmlns:p14="http://schemas.microsoft.com/office/powerpoint/2010/main" val="273597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pPr>
              <a:defRPr/>
            </a:pPr>
            <a:fld id="{6A17E6A0-053A-414F-9E2D-C56BF810348A}" type="datetimeFigureOut">
              <a:rPr lang="pl-PL"/>
              <a:pPr>
                <a:defRPr/>
              </a:pPr>
              <a:t>2013-06-23</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7B9E60B3-1764-4BF9-86E4-112478774874}" type="slidenum">
              <a:rPr lang="pl-PL"/>
              <a:pPr>
                <a:defRPr/>
              </a:pPr>
              <a:t>‹#›</a:t>
            </a:fld>
            <a:endParaRPr lang="pl-PL"/>
          </a:p>
        </p:txBody>
      </p:sp>
    </p:spTree>
    <p:extLst>
      <p:ext uri="{BB962C8B-B14F-4D97-AF65-F5344CB8AC3E}">
        <p14:creationId xmlns:p14="http://schemas.microsoft.com/office/powerpoint/2010/main" val="960787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lvl1pPr>
              <a:defRPr/>
            </a:lvl1pPr>
          </a:lstStyle>
          <a:p>
            <a:pPr>
              <a:defRPr/>
            </a:pPr>
            <a:fld id="{17624374-7516-4BF2-A60B-55D0F8B3FEEB}" type="datetimeFigureOut">
              <a:rPr lang="pl-PL"/>
              <a:pPr>
                <a:defRPr/>
              </a:pPr>
              <a:t>2013-06-23</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0719FA7A-1DF3-405E-A1DF-A8C1F7D45465}" type="slidenum">
              <a:rPr lang="pl-PL"/>
              <a:pPr>
                <a:defRPr/>
              </a:pPr>
              <a:t>‹#›</a:t>
            </a:fld>
            <a:endParaRPr lang="pl-PL"/>
          </a:p>
        </p:txBody>
      </p:sp>
    </p:spTree>
    <p:extLst>
      <p:ext uri="{BB962C8B-B14F-4D97-AF65-F5344CB8AC3E}">
        <p14:creationId xmlns:p14="http://schemas.microsoft.com/office/powerpoint/2010/main" val="83431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3"/>
          <p:cNvSpPr>
            <a:spLocks noGrp="1"/>
          </p:cNvSpPr>
          <p:nvPr>
            <p:ph type="dt" sz="half" idx="10"/>
          </p:nvPr>
        </p:nvSpPr>
        <p:spPr/>
        <p:txBody>
          <a:bodyPr/>
          <a:lstStyle>
            <a:lvl1pPr>
              <a:defRPr/>
            </a:lvl1pPr>
          </a:lstStyle>
          <a:p>
            <a:pPr>
              <a:defRPr/>
            </a:pPr>
            <a:fld id="{2938D45C-65C7-4140-B4E5-7E3A823C9FD5}" type="datetimeFigureOut">
              <a:rPr lang="pl-PL"/>
              <a:pPr>
                <a:defRPr/>
              </a:pPr>
              <a:t>2013-06-23</a:t>
            </a:fld>
            <a:endParaRPr lang="pl-PL"/>
          </a:p>
        </p:txBody>
      </p:sp>
      <p:sp>
        <p:nvSpPr>
          <p:cNvPr id="6" name="Symbol zastępczy stopki 4"/>
          <p:cNvSpPr>
            <a:spLocks noGrp="1"/>
          </p:cNvSpPr>
          <p:nvPr>
            <p:ph type="ftr" sz="quarter" idx="11"/>
          </p:nvPr>
        </p:nvSpPr>
        <p:spPr/>
        <p:txBody>
          <a:bodyPr/>
          <a:lstStyle>
            <a:lvl1pPr>
              <a:defRPr/>
            </a:lvl1pPr>
          </a:lstStyle>
          <a:p>
            <a:pPr>
              <a:defRPr/>
            </a:pPr>
            <a:endParaRPr lang="pl-PL"/>
          </a:p>
        </p:txBody>
      </p:sp>
      <p:sp>
        <p:nvSpPr>
          <p:cNvPr id="7" name="Symbol zastępczy numeru slajdu 5"/>
          <p:cNvSpPr>
            <a:spLocks noGrp="1"/>
          </p:cNvSpPr>
          <p:nvPr>
            <p:ph type="sldNum" sz="quarter" idx="12"/>
          </p:nvPr>
        </p:nvSpPr>
        <p:spPr/>
        <p:txBody>
          <a:bodyPr/>
          <a:lstStyle>
            <a:lvl1pPr>
              <a:defRPr/>
            </a:lvl1pPr>
          </a:lstStyle>
          <a:p>
            <a:pPr>
              <a:defRPr/>
            </a:pPr>
            <a:fld id="{B8D4FAEB-BD18-4053-94C4-E8C6CDB7586C}" type="slidenum">
              <a:rPr lang="pl-PL"/>
              <a:pPr>
                <a:defRPr/>
              </a:pPr>
              <a:t>‹#›</a:t>
            </a:fld>
            <a:endParaRPr lang="pl-PL"/>
          </a:p>
        </p:txBody>
      </p:sp>
    </p:spTree>
    <p:extLst>
      <p:ext uri="{BB962C8B-B14F-4D97-AF65-F5344CB8AC3E}">
        <p14:creationId xmlns:p14="http://schemas.microsoft.com/office/powerpoint/2010/main" val="1935305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3"/>
          <p:cNvSpPr>
            <a:spLocks noGrp="1"/>
          </p:cNvSpPr>
          <p:nvPr>
            <p:ph type="dt" sz="half" idx="10"/>
          </p:nvPr>
        </p:nvSpPr>
        <p:spPr/>
        <p:txBody>
          <a:bodyPr/>
          <a:lstStyle>
            <a:lvl1pPr>
              <a:defRPr/>
            </a:lvl1pPr>
          </a:lstStyle>
          <a:p>
            <a:pPr>
              <a:defRPr/>
            </a:pPr>
            <a:fld id="{B281765E-EEB6-41C6-95EE-5217AB17AEEF}" type="datetimeFigureOut">
              <a:rPr lang="pl-PL"/>
              <a:pPr>
                <a:defRPr/>
              </a:pPr>
              <a:t>2013-06-23</a:t>
            </a:fld>
            <a:endParaRPr lang="pl-PL"/>
          </a:p>
        </p:txBody>
      </p:sp>
      <p:sp>
        <p:nvSpPr>
          <p:cNvPr id="8" name="Symbol zastępczy stopki 4"/>
          <p:cNvSpPr>
            <a:spLocks noGrp="1"/>
          </p:cNvSpPr>
          <p:nvPr>
            <p:ph type="ftr" sz="quarter" idx="11"/>
          </p:nvPr>
        </p:nvSpPr>
        <p:spPr/>
        <p:txBody>
          <a:bodyPr/>
          <a:lstStyle>
            <a:lvl1pPr>
              <a:defRPr/>
            </a:lvl1pPr>
          </a:lstStyle>
          <a:p>
            <a:pPr>
              <a:defRPr/>
            </a:pPr>
            <a:endParaRPr lang="pl-PL"/>
          </a:p>
        </p:txBody>
      </p:sp>
      <p:sp>
        <p:nvSpPr>
          <p:cNvPr id="9" name="Symbol zastępczy numeru slajdu 5"/>
          <p:cNvSpPr>
            <a:spLocks noGrp="1"/>
          </p:cNvSpPr>
          <p:nvPr>
            <p:ph type="sldNum" sz="quarter" idx="12"/>
          </p:nvPr>
        </p:nvSpPr>
        <p:spPr/>
        <p:txBody>
          <a:bodyPr/>
          <a:lstStyle>
            <a:lvl1pPr>
              <a:defRPr/>
            </a:lvl1pPr>
          </a:lstStyle>
          <a:p>
            <a:pPr>
              <a:defRPr/>
            </a:pPr>
            <a:fld id="{0AA35067-F591-4EE5-AAA0-42CDF567ED52}" type="slidenum">
              <a:rPr lang="pl-PL"/>
              <a:pPr>
                <a:defRPr/>
              </a:pPr>
              <a:t>‹#›</a:t>
            </a:fld>
            <a:endParaRPr lang="pl-PL"/>
          </a:p>
        </p:txBody>
      </p:sp>
    </p:spTree>
    <p:extLst>
      <p:ext uri="{BB962C8B-B14F-4D97-AF65-F5344CB8AC3E}">
        <p14:creationId xmlns:p14="http://schemas.microsoft.com/office/powerpoint/2010/main" val="178935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3"/>
          <p:cNvSpPr>
            <a:spLocks noGrp="1"/>
          </p:cNvSpPr>
          <p:nvPr>
            <p:ph type="dt" sz="half" idx="10"/>
          </p:nvPr>
        </p:nvSpPr>
        <p:spPr/>
        <p:txBody>
          <a:bodyPr/>
          <a:lstStyle>
            <a:lvl1pPr>
              <a:defRPr/>
            </a:lvl1pPr>
          </a:lstStyle>
          <a:p>
            <a:pPr>
              <a:defRPr/>
            </a:pPr>
            <a:fld id="{7B6AB34A-0A4C-4906-8F82-0B8171D042DC}" type="datetimeFigureOut">
              <a:rPr lang="pl-PL"/>
              <a:pPr>
                <a:defRPr/>
              </a:pPr>
              <a:t>2013-06-23</a:t>
            </a:fld>
            <a:endParaRPr lang="pl-PL"/>
          </a:p>
        </p:txBody>
      </p:sp>
      <p:sp>
        <p:nvSpPr>
          <p:cNvPr id="4" name="Symbol zastępczy stopki 4"/>
          <p:cNvSpPr>
            <a:spLocks noGrp="1"/>
          </p:cNvSpPr>
          <p:nvPr>
            <p:ph type="ftr" sz="quarter" idx="11"/>
          </p:nvPr>
        </p:nvSpPr>
        <p:spPr/>
        <p:txBody>
          <a:bodyPr/>
          <a:lstStyle>
            <a:lvl1pPr>
              <a:defRPr/>
            </a:lvl1pPr>
          </a:lstStyle>
          <a:p>
            <a:pPr>
              <a:defRPr/>
            </a:pPr>
            <a:endParaRPr lang="pl-PL"/>
          </a:p>
        </p:txBody>
      </p:sp>
      <p:sp>
        <p:nvSpPr>
          <p:cNvPr id="5" name="Symbol zastępczy numeru slajdu 5"/>
          <p:cNvSpPr>
            <a:spLocks noGrp="1"/>
          </p:cNvSpPr>
          <p:nvPr>
            <p:ph type="sldNum" sz="quarter" idx="12"/>
          </p:nvPr>
        </p:nvSpPr>
        <p:spPr/>
        <p:txBody>
          <a:bodyPr/>
          <a:lstStyle>
            <a:lvl1pPr>
              <a:defRPr/>
            </a:lvl1pPr>
          </a:lstStyle>
          <a:p>
            <a:pPr>
              <a:defRPr/>
            </a:pPr>
            <a:fld id="{EE11F518-C9B4-4465-85E4-96337BB319DE}" type="slidenum">
              <a:rPr lang="pl-PL"/>
              <a:pPr>
                <a:defRPr/>
              </a:pPr>
              <a:t>‹#›</a:t>
            </a:fld>
            <a:endParaRPr lang="pl-PL"/>
          </a:p>
        </p:txBody>
      </p:sp>
    </p:spTree>
    <p:extLst>
      <p:ext uri="{BB962C8B-B14F-4D97-AF65-F5344CB8AC3E}">
        <p14:creationId xmlns:p14="http://schemas.microsoft.com/office/powerpoint/2010/main" val="3316349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3"/>
          <p:cNvSpPr>
            <a:spLocks noGrp="1"/>
          </p:cNvSpPr>
          <p:nvPr>
            <p:ph type="dt" sz="half" idx="10"/>
          </p:nvPr>
        </p:nvSpPr>
        <p:spPr/>
        <p:txBody>
          <a:bodyPr/>
          <a:lstStyle>
            <a:lvl1pPr>
              <a:defRPr/>
            </a:lvl1pPr>
          </a:lstStyle>
          <a:p>
            <a:pPr>
              <a:defRPr/>
            </a:pPr>
            <a:fld id="{991F8D2C-081D-43EA-8A29-8AA7427D5959}" type="datetimeFigureOut">
              <a:rPr lang="pl-PL"/>
              <a:pPr>
                <a:defRPr/>
              </a:pPr>
              <a:t>2013-06-23</a:t>
            </a:fld>
            <a:endParaRPr lang="pl-PL"/>
          </a:p>
        </p:txBody>
      </p:sp>
      <p:sp>
        <p:nvSpPr>
          <p:cNvPr id="3" name="Symbol zastępczy stopki 4"/>
          <p:cNvSpPr>
            <a:spLocks noGrp="1"/>
          </p:cNvSpPr>
          <p:nvPr>
            <p:ph type="ftr" sz="quarter" idx="11"/>
          </p:nvPr>
        </p:nvSpPr>
        <p:spPr/>
        <p:txBody>
          <a:bodyPr/>
          <a:lstStyle>
            <a:lvl1pPr>
              <a:defRPr/>
            </a:lvl1pPr>
          </a:lstStyle>
          <a:p>
            <a:pPr>
              <a:defRPr/>
            </a:pPr>
            <a:endParaRPr lang="pl-PL"/>
          </a:p>
        </p:txBody>
      </p:sp>
      <p:sp>
        <p:nvSpPr>
          <p:cNvPr id="4" name="Symbol zastępczy numeru slajdu 5"/>
          <p:cNvSpPr>
            <a:spLocks noGrp="1"/>
          </p:cNvSpPr>
          <p:nvPr>
            <p:ph type="sldNum" sz="quarter" idx="12"/>
          </p:nvPr>
        </p:nvSpPr>
        <p:spPr/>
        <p:txBody>
          <a:bodyPr/>
          <a:lstStyle>
            <a:lvl1pPr>
              <a:defRPr/>
            </a:lvl1pPr>
          </a:lstStyle>
          <a:p>
            <a:pPr>
              <a:defRPr/>
            </a:pPr>
            <a:fld id="{D4297345-A9A8-4960-AC63-AD93A4896F0F}" type="slidenum">
              <a:rPr lang="pl-PL"/>
              <a:pPr>
                <a:defRPr/>
              </a:pPr>
              <a:t>‹#›</a:t>
            </a:fld>
            <a:endParaRPr lang="pl-PL"/>
          </a:p>
        </p:txBody>
      </p:sp>
    </p:spTree>
    <p:extLst>
      <p:ext uri="{BB962C8B-B14F-4D97-AF65-F5344CB8AC3E}">
        <p14:creationId xmlns:p14="http://schemas.microsoft.com/office/powerpoint/2010/main" val="1568570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pPr>
              <a:defRPr/>
            </a:pPr>
            <a:fld id="{0EB1835C-0E6D-4DCC-8BE2-B269328355B6}" type="datetimeFigureOut">
              <a:rPr lang="pl-PL"/>
              <a:pPr>
                <a:defRPr/>
              </a:pPr>
              <a:t>2013-06-23</a:t>
            </a:fld>
            <a:endParaRPr lang="pl-PL"/>
          </a:p>
        </p:txBody>
      </p:sp>
      <p:sp>
        <p:nvSpPr>
          <p:cNvPr id="6" name="Symbol zastępczy stopki 4"/>
          <p:cNvSpPr>
            <a:spLocks noGrp="1"/>
          </p:cNvSpPr>
          <p:nvPr>
            <p:ph type="ftr" sz="quarter" idx="11"/>
          </p:nvPr>
        </p:nvSpPr>
        <p:spPr/>
        <p:txBody>
          <a:bodyPr/>
          <a:lstStyle>
            <a:lvl1pPr>
              <a:defRPr/>
            </a:lvl1pPr>
          </a:lstStyle>
          <a:p>
            <a:pPr>
              <a:defRPr/>
            </a:pPr>
            <a:endParaRPr lang="pl-PL"/>
          </a:p>
        </p:txBody>
      </p:sp>
      <p:sp>
        <p:nvSpPr>
          <p:cNvPr id="7" name="Symbol zastępczy numeru slajdu 5"/>
          <p:cNvSpPr>
            <a:spLocks noGrp="1"/>
          </p:cNvSpPr>
          <p:nvPr>
            <p:ph type="sldNum" sz="quarter" idx="12"/>
          </p:nvPr>
        </p:nvSpPr>
        <p:spPr/>
        <p:txBody>
          <a:bodyPr/>
          <a:lstStyle>
            <a:lvl1pPr>
              <a:defRPr/>
            </a:lvl1pPr>
          </a:lstStyle>
          <a:p>
            <a:pPr>
              <a:defRPr/>
            </a:pPr>
            <a:fld id="{379A0420-2DE4-40D9-9076-F2B828503AA5}" type="slidenum">
              <a:rPr lang="pl-PL"/>
              <a:pPr>
                <a:defRPr/>
              </a:pPr>
              <a:t>‹#›</a:t>
            </a:fld>
            <a:endParaRPr lang="pl-PL"/>
          </a:p>
        </p:txBody>
      </p:sp>
    </p:spTree>
    <p:extLst>
      <p:ext uri="{BB962C8B-B14F-4D97-AF65-F5344CB8AC3E}">
        <p14:creationId xmlns:p14="http://schemas.microsoft.com/office/powerpoint/2010/main" val="215691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pPr>
              <a:defRPr/>
            </a:pPr>
            <a:fld id="{4CF1B65C-1B1F-4CB3-823A-8C3899615B76}" type="datetimeFigureOut">
              <a:rPr lang="pl-PL"/>
              <a:pPr>
                <a:defRPr/>
              </a:pPr>
              <a:t>2013-06-23</a:t>
            </a:fld>
            <a:endParaRPr lang="pl-PL"/>
          </a:p>
        </p:txBody>
      </p:sp>
      <p:sp>
        <p:nvSpPr>
          <p:cNvPr id="6" name="Symbol zastępczy stopki 4"/>
          <p:cNvSpPr>
            <a:spLocks noGrp="1"/>
          </p:cNvSpPr>
          <p:nvPr>
            <p:ph type="ftr" sz="quarter" idx="11"/>
          </p:nvPr>
        </p:nvSpPr>
        <p:spPr/>
        <p:txBody>
          <a:bodyPr/>
          <a:lstStyle>
            <a:lvl1pPr>
              <a:defRPr/>
            </a:lvl1pPr>
          </a:lstStyle>
          <a:p>
            <a:pPr>
              <a:defRPr/>
            </a:pPr>
            <a:endParaRPr lang="pl-PL"/>
          </a:p>
        </p:txBody>
      </p:sp>
      <p:sp>
        <p:nvSpPr>
          <p:cNvPr id="7" name="Symbol zastępczy numeru slajdu 5"/>
          <p:cNvSpPr>
            <a:spLocks noGrp="1"/>
          </p:cNvSpPr>
          <p:nvPr>
            <p:ph type="sldNum" sz="quarter" idx="12"/>
          </p:nvPr>
        </p:nvSpPr>
        <p:spPr/>
        <p:txBody>
          <a:bodyPr/>
          <a:lstStyle>
            <a:lvl1pPr>
              <a:defRPr/>
            </a:lvl1pPr>
          </a:lstStyle>
          <a:p>
            <a:pPr>
              <a:defRPr/>
            </a:pPr>
            <a:fld id="{D1FCD708-E3FC-4C18-9561-5A18BB124256}" type="slidenum">
              <a:rPr lang="pl-PL"/>
              <a:pPr>
                <a:defRPr/>
              </a:pPr>
              <a:t>‹#›</a:t>
            </a:fld>
            <a:endParaRPr lang="pl-PL"/>
          </a:p>
        </p:txBody>
      </p:sp>
    </p:spTree>
    <p:extLst>
      <p:ext uri="{BB962C8B-B14F-4D97-AF65-F5344CB8AC3E}">
        <p14:creationId xmlns:p14="http://schemas.microsoft.com/office/powerpoint/2010/main" val="309242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Symbol zastępczy tytułu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l-PL" smtClean="0"/>
              <a:t>Kliknij, aby edytować styl</a:t>
            </a:r>
          </a:p>
        </p:txBody>
      </p:sp>
      <p:sp>
        <p:nvSpPr>
          <p:cNvPr id="1027" name="Symbol zastępczy tekstu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2B7114E-CFD3-4190-9E74-7570D03FDE27}" type="datetimeFigureOut">
              <a:rPr lang="pl-PL"/>
              <a:pPr>
                <a:defRPr/>
              </a:pPr>
              <a:t>2013-06-23</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98B0588-BFEC-433D-B64E-83222C112DB5}" type="slidenum">
              <a:rPr lang="pl-PL"/>
              <a:pPr>
                <a:defRPr/>
              </a:pPr>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Wykres_programu_Microsoft_Excel1.xls"/></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051" name="Podtytuł 4"/>
          <p:cNvSpPr txBox="1">
            <a:spLocks/>
          </p:cNvSpPr>
          <p:nvPr/>
        </p:nvSpPr>
        <p:spPr bwMode="auto">
          <a:xfrm>
            <a:off x="755650" y="1196975"/>
            <a:ext cx="76327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20000"/>
              </a:spcBef>
              <a:buFont typeface="Arial" charset="0"/>
              <a:buNone/>
            </a:pPr>
            <a:r>
              <a:rPr lang="pl-PL" sz="2800"/>
              <a:t>Gęstościowe grupowanie danych i wyznaczanie najbliższego sąsiedztwa z użyciem nierówności trójkąta</a:t>
            </a:r>
          </a:p>
        </p:txBody>
      </p:sp>
      <p:sp>
        <p:nvSpPr>
          <p:cNvPr id="2052" name="Rectangle 3"/>
          <p:cNvSpPr txBox="1">
            <a:spLocks noChangeArrowheads="1"/>
          </p:cNvSpPr>
          <p:nvPr/>
        </p:nvSpPr>
        <p:spPr bwMode="auto">
          <a:xfrm>
            <a:off x="1339850" y="3141663"/>
            <a:ext cx="64008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20000"/>
              </a:spcBef>
              <a:buFont typeface="Arial" charset="0"/>
              <a:buNone/>
            </a:pPr>
            <a:r>
              <a:rPr lang="pl-PL" sz="2000" b="1"/>
              <a:t>inż. Bartłomiej Jańczak</a:t>
            </a:r>
            <a:endParaRPr lang="en-GB" sz="2000" b="1"/>
          </a:p>
          <a:p>
            <a:pPr algn="ctr" eaLnBrk="1" hangingPunct="1">
              <a:spcBef>
                <a:spcPct val="20000"/>
              </a:spcBef>
              <a:buFont typeface="Arial" charset="0"/>
              <a:buNone/>
            </a:pPr>
            <a:r>
              <a:rPr lang="pl-PL" sz="1400" i="1"/>
              <a:t>B.Janczak@stud.elka.pw.edu.pl</a:t>
            </a:r>
            <a:endParaRPr lang="en-GB" sz="1400" i="1"/>
          </a:p>
          <a:p>
            <a:pPr algn="ctr" eaLnBrk="1" hangingPunct="1">
              <a:spcBef>
                <a:spcPct val="20000"/>
              </a:spcBef>
              <a:buFont typeface="Arial" charset="0"/>
              <a:buNone/>
            </a:pPr>
            <a:r>
              <a:rPr lang="pl-PL" sz="1600" b="1"/>
              <a:t>Politechnika Warszawska</a:t>
            </a:r>
          </a:p>
        </p:txBody>
      </p:sp>
      <p:pic>
        <p:nvPicPr>
          <p:cNvPr id="205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6550" y="4513263"/>
            <a:ext cx="7874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pole tekstowe 8"/>
          <p:cNvSpPr txBox="1">
            <a:spLocks noChangeArrowheads="1"/>
          </p:cNvSpPr>
          <p:nvPr/>
        </p:nvSpPr>
        <p:spPr bwMode="auto">
          <a:xfrm>
            <a:off x="3908425" y="6021388"/>
            <a:ext cx="1262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pl-PL"/>
              <a:t>27-06-2013</a:t>
            </a:r>
          </a:p>
        </p:txBody>
      </p:sp>
      <p:sp>
        <p:nvSpPr>
          <p:cNvPr id="10" name="Prostokąt 9"/>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1" name="Prostokąt 10"/>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057" name="pole tekstowe 11"/>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0245"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10246"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10247" name="Tytuł 1"/>
          <p:cNvSpPr>
            <a:spLocks noGrp="1"/>
          </p:cNvSpPr>
          <p:nvPr>
            <p:ph type="title"/>
          </p:nvPr>
        </p:nvSpPr>
        <p:spPr>
          <a:xfrm>
            <a:off x="457200" y="549275"/>
            <a:ext cx="8229600" cy="792163"/>
          </a:xfrm>
        </p:spPr>
        <p:txBody>
          <a:bodyPr/>
          <a:lstStyle/>
          <a:p>
            <a:pPr algn="l" eaLnBrk="1" hangingPunct="1"/>
            <a:r>
              <a:rPr lang="pl-PL" sz="3200" b="1" smtClean="0"/>
              <a:t>Miary odległości i podobieństwa do określania sąsiedztwa</a:t>
            </a:r>
            <a:endParaRPr lang="pl-PL" sz="3200" smtClean="0"/>
          </a:p>
        </p:txBody>
      </p:sp>
      <mc:AlternateContent xmlns:mc="http://schemas.openxmlformats.org/markup-compatibility/2006">
        <mc:Choice xmlns:a14="http://schemas.microsoft.com/office/drawing/2010/main" Requires="a14">
          <p:sp>
            <p:nvSpPr>
              <p:cNvPr id="8" name="Symbol zastępczy zawartości 2"/>
              <p:cNvSpPr>
                <a:spLocks noGrp="1"/>
              </p:cNvSpPr>
              <p:nvPr>
                <p:ph idx="1"/>
              </p:nvPr>
            </p:nvSpPr>
            <p:spPr>
              <a:xfrm>
                <a:off x="457200" y="1600200"/>
                <a:ext cx="8229600" cy="4525963"/>
              </a:xfrm>
            </p:spPr>
            <p:txBody>
              <a:bodyPr/>
              <a:lstStyle/>
              <a:p>
                <a:r>
                  <a:rPr lang="pl-PL" sz="2800" dirty="0" smtClean="0"/>
                  <a:t>Miara odległości euklidesowej:</a:t>
                </a:r>
                <a:r>
                  <a:rPr lang="pl-PL" dirty="0" smtClean="0"/>
                  <a:t/>
                </a:r>
                <a:br>
                  <a:rPr lang="pl-PL" dirty="0" smtClean="0"/>
                </a:br>
                <a14:m>
                  <m:oMath xmlns:m="http://schemas.openxmlformats.org/officeDocument/2006/math">
                    <m:r>
                      <a:rPr lang="pl-PL" sz="2800" i="1"/>
                      <m:t>𝐸𝑢𝑐𝑙𝑖𝑑𝑒𝑎𝑛</m:t>
                    </m:r>
                    <m:d>
                      <m:dPr>
                        <m:ctrlPr>
                          <a:rPr lang="pl-PL" sz="2800" i="1"/>
                        </m:ctrlPr>
                      </m:dPr>
                      <m:e>
                        <m:r>
                          <a:rPr lang="pl-PL" sz="2800" i="1"/>
                          <m:t>𝑝</m:t>
                        </m:r>
                        <m:r>
                          <a:rPr lang="pl-PL" sz="2800" i="1"/>
                          <m:t>,</m:t>
                        </m:r>
                        <m:r>
                          <a:rPr lang="pl-PL" sz="2800" i="1"/>
                          <m:t>𝑞</m:t>
                        </m:r>
                      </m:e>
                    </m:d>
                    <m:r>
                      <a:rPr lang="pl-PL" sz="2800" i="1"/>
                      <m:t>=</m:t>
                    </m:r>
                    <m:rad>
                      <m:radPr>
                        <m:degHide m:val="on"/>
                        <m:ctrlPr>
                          <a:rPr lang="pl-PL" sz="2800" i="1"/>
                        </m:ctrlPr>
                      </m:radPr>
                      <m:deg/>
                      <m:e>
                        <m:nary>
                          <m:naryPr>
                            <m:chr m:val="∑"/>
                            <m:limLoc m:val="undOvr"/>
                            <m:ctrlPr>
                              <a:rPr lang="pl-PL" sz="2800" i="1"/>
                            </m:ctrlPr>
                          </m:naryPr>
                          <m:sub>
                            <m:r>
                              <a:rPr lang="pl-PL" sz="2800" i="1"/>
                              <m:t>𝑖</m:t>
                            </m:r>
                            <m:r>
                              <a:rPr lang="pl-PL" sz="2800" i="1"/>
                              <m:t>=1</m:t>
                            </m:r>
                          </m:sub>
                          <m:sup>
                            <m:r>
                              <a:rPr lang="pl-PL" sz="2800" i="1"/>
                              <m:t>𝑛</m:t>
                            </m:r>
                          </m:sup>
                          <m:e>
                            <m:sSup>
                              <m:sSupPr>
                                <m:ctrlPr>
                                  <a:rPr lang="pl-PL" sz="2800" i="1"/>
                                </m:ctrlPr>
                              </m:sSupPr>
                              <m:e>
                                <m:d>
                                  <m:dPr>
                                    <m:ctrlPr>
                                      <a:rPr lang="pl-PL" sz="2800" i="1"/>
                                    </m:ctrlPr>
                                  </m:dPr>
                                  <m:e>
                                    <m:sSub>
                                      <m:sSubPr>
                                        <m:ctrlPr>
                                          <a:rPr lang="pl-PL" sz="2800" i="1"/>
                                        </m:ctrlPr>
                                      </m:sSubPr>
                                      <m:e>
                                        <m:r>
                                          <a:rPr lang="pl-PL" sz="2800" i="1"/>
                                          <m:t>𝑝</m:t>
                                        </m:r>
                                      </m:e>
                                      <m:sub>
                                        <m:r>
                                          <a:rPr lang="pl-PL" sz="2800" i="1"/>
                                          <m:t>𝑖</m:t>
                                        </m:r>
                                      </m:sub>
                                    </m:sSub>
                                    <m:r>
                                      <a:rPr lang="pl-PL" sz="2800" i="1"/>
                                      <m:t>−</m:t>
                                    </m:r>
                                    <m:sSub>
                                      <m:sSubPr>
                                        <m:ctrlPr>
                                          <a:rPr lang="pl-PL" sz="2800" i="1"/>
                                        </m:ctrlPr>
                                      </m:sSubPr>
                                      <m:e>
                                        <m:r>
                                          <a:rPr lang="pl-PL" sz="2800" i="1"/>
                                          <m:t>𝑞</m:t>
                                        </m:r>
                                      </m:e>
                                      <m:sub>
                                        <m:r>
                                          <a:rPr lang="pl-PL" sz="2800" i="1"/>
                                          <m:t>𝑖</m:t>
                                        </m:r>
                                      </m:sub>
                                    </m:sSub>
                                  </m:e>
                                </m:d>
                              </m:e>
                              <m:sup>
                                <m:r>
                                  <a:rPr lang="pl-PL" sz="2800" i="1"/>
                                  <m:t>2</m:t>
                                </m:r>
                              </m:sup>
                            </m:sSup>
                          </m:e>
                        </m:nary>
                      </m:e>
                    </m:rad>
                  </m:oMath>
                </a14:m>
                <a:r>
                  <a:rPr lang="pl-PL" sz="2800" dirty="0" smtClean="0"/>
                  <a:t>.</a:t>
                </a:r>
                <a:endParaRPr lang="pl-PL" dirty="0"/>
              </a:p>
              <a:p>
                <a:r>
                  <a:rPr lang="pl-PL" sz="2800" dirty="0" smtClean="0"/>
                  <a:t>Miara podobieństwa kosinusowego:</a:t>
                </a:r>
                <a:br>
                  <a:rPr lang="pl-PL" sz="2800" dirty="0" smtClean="0"/>
                </a:br>
                <a14:m>
                  <m:oMath xmlns:m="http://schemas.openxmlformats.org/officeDocument/2006/math">
                    <m:r>
                      <a:rPr lang="pl-PL" sz="2800" i="1"/>
                      <m:t>𝑐𝑜𝑠𝑆𝑖𝑚</m:t>
                    </m:r>
                    <m:d>
                      <m:dPr>
                        <m:ctrlPr>
                          <a:rPr lang="pl-PL" sz="2800" i="1"/>
                        </m:ctrlPr>
                      </m:dPr>
                      <m:e>
                        <m:r>
                          <a:rPr lang="pl-PL" sz="2800" b="0" i="1" smtClean="0">
                            <a:latin typeface="Cambria Math"/>
                          </a:rPr>
                          <m:t>𝑝</m:t>
                        </m:r>
                        <m:r>
                          <a:rPr lang="pl-PL" sz="2800" i="1"/>
                          <m:t>,</m:t>
                        </m:r>
                        <m:r>
                          <a:rPr lang="pl-PL" sz="2800" b="0" i="1" smtClean="0">
                            <a:latin typeface="Cambria Math"/>
                          </a:rPr>
                          <m:t>𝑞</m:t>
                        </m:r>
                      </m:e>
                    </m:d>
                    <m:r>
                      <a:rPr lang="pl-PL" sz="2800" i="1"/>
                      <m:t>=</m:t>
                    </m:r>
                    <m:f>
                      <m:fPr>
                        <m:ctrlPr>
                          <a:rPr lang="pl-PL" sz="2800" i="1"/>
                        </m:ctrlPr>
                      </m:fPr>
                      <m:num>
                        <m:r>
                          <a:rPr lang="pl-PL" sz="2800" b="0" i="1" smtClean="0">
                            <a:latin typeface="Cambria Math"/>
                          </a:rPr>
                          <m:t>𝑝</m:t>
                        </m:r>
                        <m:r>
                          <a:rPr lang="pl-PL" sz="2800" i="1"/>
                          <m:t>∙</m:t>
                        </m:r>
                        <m:r>
                          <a:rPr lang="pl-PL" sz="2800" b="0" i="1" smtClean="0">
                            <a:latin typeface="Cambria Math"/>
                          </a:rPr>
                          <m:t>𝑞</m:t>
                        </m:r>
                      </m:num>
                      <m:den>
                        <m:d>
                          <m:dPr>
                            <m:begChr m:val="|"/>
                            <m:endChr m:val="|"/>
                            <m:ctrlPr>
                              <a:rPr lang="pl-PL" sz="2800" i="1"/>
                            </m:ctrlPr>
                          </m:dPr>
                          <m:e>
                            <m:r>
                              <a:rPr lang="pl-PL" sz="2800" b="0" i="1" smtClean="0">
                                <a:latin typeface="Cambria Math"/>
                              </a:rPr>
                              <m:t>𝑝</m:t>
                            </m:r>
                          </m:e>
                        </m:d>
                        <m:r>
                          <a:rPr lang="pl-PL" sz="2800" i="1"/>
                          <m:t>∙</m:t>
                        </m:r>
                        <m:d>
                          <m:dPr>
                            <m:begChr m:val="|"/>
                            <m:endChr m:val="|"/>
                            <m:ctrlPr>
                              <a:rPr lang="pl-PL" sz="2800" i="1"/>
                            </m:ctrlPr>
                          </m:dPr>
                          <m:e>
                            <m:r>
                              <a:rPr lang="pl-PL" sz="2800" b="0" i="1" smtClean="0">
                                <a:latin typeface="Cambria Math"/>
                              </a:rPr>
                              <m:t>𝑞</m:t>
                            </m:r>
                          </m:e>
                        </m:d>
                      </m:den>
                    </m:f>
                  </m:oMath>
                </a14:m>
                <a:r>
                  <a:rPr lang="pl-PL" sz="2800" dirty="0" smtClean="0"/>
                  <a:t>.</a:t>
                </a:r>
                <a:endParaRPr lang="pl-PL" sz="2800" dirty="0"/>
              </a:p>
              <a:p>
                <a:endParaRPr lang="pl-PL" sz="2800" dirty="0"/>
              </a:p>
            </p:txBody>
          </p:sp>
        </mc:Choice>
        <mc:Fallback>
          <p:sp>
            <p:nvSpPr>
              <p:cNvPr id="8" name="Symbol zastępczy zawartości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3"/>
                <a:stretch>
                  <a:fillRect l="-1259" t="-1213"/>
                </a:stretch>
              </a:blipFill>
            </p:spPr>
            <p:txBody>
              <a:bodyPr/>
              <a:lstStyle/>
              <a:p>
                <a:r>
                  <a:rPr lang="pl-PL">
                    <a:noFill/>
                  </a:rPr>
                  <a:t> </a:t>
                </a:r>
              </a:p>
            </p:txBody>
          </p:sp>
        </mc:Fallback>
      </mc:AlternateContent>
      <p:pic>
        <p:nvPicPr>
          <p:cNvPr id="9" name="Obraz 8"/>
          <p:cNvPicPr/>
          <p:nvPr/>
        </p:nvPicPr>
        <p:blipFill>
          <a:blip r:embed="rId4" cstate="print">
            <a:extLst>
              <a:ext uri="{28A0092B-C50C-407E-A947-70E740481C1C}">
                <a14:useLocalDpi xmlns:a14="http://schemas.microsoft.com/office/drawing/2010/main" val="0"/>
              </a:ext>
            </a:extLst>
          </a:blip>
          <a:stretch>
            <a:fillRect/>
          </a:stretch>
        </p:blipFill>
        <p:spPr>
          <a:xfrm>
            <a:off x="4612203" y="4068697"/>
            <a:ext cx="4064253" cy="2240623"/>
          </a:xfrm>
          <a:prstGeom prst="rect">
            <a:avLst/>
          </a:prstGeom>
        </p:spPr>
      </p:pic>
      <p:sp>
        <p:nvSpPr>
          <p:cNvPr id="2" name="pole tekstowe 1"/>
          <p:cNvSpPr txBox="1"/>
          <p:nvPr/>
        </p:nvSpPr>
        <p:spPr>
          <a:xfrm>
            <a:off x="755675" y="4545994"/>
            <a:ext cx="3549626" cy="646331"/>
          </a:xfrm>
          <a:prstGeom prst="rect">
            <a:avLst/>
          </a:prstGeom>
          <a:noFill/>
        </p:spPr>
        <p:txBody>
          <a:bodyPr wrap="none" rtlCol="0">
            <a:spAutoFit/>
          </a:bodyPr>
          <a:lstStyle/>
          <a:p>
            <a:r>
              <a:rPr lang="pl-PL" dirty="0" smtClean="0">
                <a:solidFill>
                  <a:srgbClr val="FF0000"/>
                </a:solidFill>
              </a:rPr>
              <a:t>Miara podobieństwa kosinusowego </a:t>
            </a:r>
            <a:br>
              <a:rPr lang="pl-PL" dirty="0" smtClean="0">
                <a:solidFill>
                  <a:srgbClr val="FF0000"/>
                </a:solidFill>
              </a:rPr>
            </a:br>
            <a:r>
              <a:rPr lang="pl-PL" dirty="0" smtClean="0">
                <a:solidFill>
                  <a:srgbClr val="FF0000"/>
                </a:solidFill>
              </a:rPr>
              <a:t>nie spełnia nierówności trójkąta!</a:t>
            </a:r>
            <a:endParaRPr lang="pl-PL"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9" name="Tytuł 1"/>
          <p:cNvSpPr>
            <a:spLocks noGrp="1"/>
          </p:cNvSpPr>
          <p:nvPr>
            <p:ph type="title"/>
          </p:nvPr>
        </p:nvSpPr>
        <p:spPr>
          <a:xfrm>
            <a:off x="457200" y="549275"/>
            <a:ext cx="8229600" cy="792163"/>
          </a:xfrm>
        </p:spPr>
        <p:txBody>
          <a:bodyPr/>
          <a:lstStyle/>
          <a:p>
            <a:pPr algn="l" eaLnBrk="1" hangingPunct="1"/>
            <a:r>
              <a:rPr lang="pl-PL" sz="3200" b="1" dirty="0" smtClean="0"/>
              <a:t>Miary odległości i podobieństwa do określania sąsiedztwa</a:t>
            </a:r>
            <a:endParaRPr lang="pl-PL" sz="3200" dirty="0" smtClean="0"/>
          </a:p>
        </p:txBody>
      </p:sp>
      <mc:AlternateContent xmlns:mc="http://schemas.openxmlformats.org/markup-compatibility/2006">
        <mc:Choice xmlns:a14="http://schemas.microsoft.com/office/drawing/2010/main" Requires="a14">
          <p:sp>
            <p:nvSpPr>
              <p:cNvPr id="10" name="Symbol zastępczy zawartości 2"/>
              <p:cNvSpPr>
                <a:spLocks noGrp="1"/>
              </p:cNvSpPr>
              <p:nvPr>
                <p:ph idx="1"/>
              </p:nvPr>
            </p:nvSpPr>
            <p:spPr>
              <a:xfrm>
                <a:off x="251520" y="1351309"/>
                <a:ext cx="8640960" cy="4525963"/>
              </a:xfrm>
            </p:spPr>
            <p:txBody>
              <a:bodyPr/>
              <a:lstStyle/>
              <a:p>
                <a:pPr marL="0" indent="0">
                  <a:buNone/>
                </a:pPr>
                <a14:m>
                  <m:oMathPara xmlns:m="http://schemas.openxmlformats.org/officeDocument/2006/math">
                    <m:oMathParaPr>
                      <m:jc m:val="centerGroup"/>
                    </m:oMathParaPr>
                    <m:oMath xmlns:m="http://schemas.openxmlformats.org/officeDocument/2006/math">
                      <m:r>
                        <a:rPr lang="pl-PL" sz="2000" b="0" i="1" smtClean="0">
                          <a:latin typeface="Cambria Math"/>
                        </a:rPr>
                        <m:t>𝑐𝑜𝑠𝑆𝑖𝑚</m:t>
                      </m:r>
                      <m:d>
                        <m:dPr>
                          <m:ctrlPr>
                            <a:rPr lang="pl-PL" sz="2000" b="0" i="1" smtClean="0">
                              <a:latin typeface="Cambria Math"/>
                            </a:rPr>
                          </m:ctrlPr>
                        </m:dPr>
                        <m:e>
                          <m:r>
                            <a:rPr lang="pl-PL" sz="2000" b="0" i="1" smtClean="0">
                              <a:latin typeface="Cambria Math"/>
                            </a:rPr>
                            <m:t>𝑝</m:t>
                          </m:r>
                          <m:r>
                            <a:rPr lang="pl-PL" sz="2000" b="0" i="1" smtClean="0">
                              <a:latin typeface="Cambria Math"/>
                            </a:rPr>
                            <m:t>,</m:t>
                          </m:r>
                          <m:r>
                            <a:rPr lang="pl-PL" sz="2000" b="0" i="1" smtClean="0">
                              <a:latin typeface="Cambria Math"/>
                            </a:rPr>
                            <m:t>𝑞</m:t>
                          </m:r>
                        </m:e>
                      </m:d>
                      <m:r>
                        <a:rPr lang="pl-PL" sz="2000" b="0" i="1" smtClean="0">
                          <a:latin typeface="Cambria Math"/>
                        </a:rPr>
                        <m:t>=</m:t>
                      </m:r>
                      <m:r>
                        <a:rPr lang="pl-PL" sz="2000" b="0" i="1" smtClean="0">
                          <a:latin typeface="Cambria Math"/>
                        </a:rPr>
                        <m:t>𝑐𝑜𝑠𝑆𝑖𝑚</m:t>
                      </m:r>
                      <m:d>
                        <m:dPr>
                          <m:ctrlPr>
                            <a:rPr lang="pl-PL" sz="2000" b="0" i="1" smtClean="0">
                              <a:latin typeface="Cambria Math"/>
                            </a:rPr>
                          </m:ctrlPr>
                        </m:dPr>
                        <m:e>
                          <m:r>
                            <a:rPr lang="pl-PL" sz="2000" b="0" i="1" smtClean="0">
                              <a:latin typeface="Cambria Math"/>
                            </a:rPr>
                            <m:t>𝑁𝐹</m:t>
                          </m:r>
                          <m:d>
                            <m:dPr>
                              <m:ctrlPr>
                                <a:rPr lang="pl-PL" sz="2000" b="0" i="1" smtClean="0">
                                  <a:latin typeface="Cambria Math"/>
                                </a:rPr>
                              </m:ctrlPr>
                            </m:dPr>
                            <m:e>
                              <m:r>
                                <a:rPr lang="pl-PL" sz="2000" b="0" i="1" smtClean="0">
                                  <a:latin typeface="Cambria Math"/>
                                </a:rPr>
                                <m:t>𝑝</m:t>
                              </m:r>
                            </m:e>
                          </m:d>
                          <m:r>
                            <a:rPr lang="pl-PL" sz="2000" b="0" i="1" smtClean="0">
                              <a:latin typeface="Cambria Math"/>
                            </a:rPr>
                            <m:t>,</m:t>
                          </m:r>
                          <m:r>
                            <a:rPr lang="pl-PL" sz="2000" b="0" i="1" smtClean="0">
                              <a:latin typeface="Cambria Math"/>
                            </a:rPr>
                            <m:t>𝑁𝐹</m:t>
                          </m:r>
                          <m:d>
                            <m:dPr>
                              <m:ctrlPr>
                                <a:rPr lang="pl-PL" sz="2000" b="0" i="1" smtClean="0">
                                  <a:latin typeface="Cambria Math"/>
                                </a:rPr>
                              </m:ctrlPr>
                            </m:dPr>
                            <m:e>
                              <m:r>
                                <a:rPr lang="pl-PL" sz="2000" b="0" i="1" smtClean="0">
                                  <a:latin typeface="Cambria Math"/>
                                </a:rPr>
                                <m:t>𝑞</m:t>
                              </m:r>
                            </m:e>
                          </m:d>
                        </m:e>
                      </m:d>
                      <m:r>
                        <a:rPr lang="pl-PL" sz="2000" b="0" i="1" smtClean="0">
                          <a:latin typeface="Cambria Math"/>
                        </a:rPr>
                        <m:t>=</m:t>
                      </m:r>
                      <m:f>
                        <m:fPr>
                          <m:ctrlPr>
                            <a:rPr lang="pl-PL" sz="2000" b="0" i="1" smtClean="0">
                              <a:latin typeface="Cambria Math"/>
                            </a:rPr>
                          </m:ctrlPr>
                        </m:fPr>
                        <m:num>
                          <m:r>
                            <a:rPr lang="pl-PL" sz="2000" b="0" i="1" smtClean="0">
                              <a:latin typeface="Cambria Math"/>
                            </a:rPr>
                            <m:t>2−</m:t>
                          </m:r>
                          <m:sSup>
                            <m:sSupPr>
                              <m:ctrlPr>
                                <a:rPr lang="pl-PL" sz="2000" b="0" i="1" smtClean="0">
                                  <a:latin typeface="Cambria Math"/>
                                </a:rPr>
                              </m:ctrlPr>
                            </m:sSupPr>
                            <m:e>
                              <m:r>
                                <a:rPr lang="pl-PL" sz="2000" b="0" i="1" smtClean="0">
                                  <a:latin typeface="Cambria Math"/>
                                </a:rPr>
                                <m:t>𝐸𝑢𝑐𝑙𝑖𝑑𝑒𝑎𝑛</m:t>
                              </m:r>
                            </m:e>
                            <m:sup>
                              <m:r>
                                <a:rPr lang="pl-PL" sz="2000" b="0" i="1" smtClean="0">
                                  <a:latin typeface="Cambria Math"/>
                                </a:rPr>
                                <m:t>2</m:t>
                              </m:r>
                            </m:sup>
                          </m:sSup>
                          <m:r>
                            <a:rPr lang="pl-PL" sz="2000" b="0" i="1" smtClean="0">
                              <a:latin typeface="Cambria Math"/>
                            </a:rPr>
                            <m:t>(</m:t>
                          </m:r>
                          <m:r>
                            <a:rPr lang="pl-PL" sz="2000" b="0" i="1" smtClean="0">
                              <a:latin typeface="Cambria Math"/>
                            </a:rPr>
                            <m:t>𝑁𝐹</m:t>
                          </m:r>
                          <m:d>
                            <m:dPr>
                              <m:ctrlPr>
                                <a:rPr lang="pl-PL" sz="2000" b="0" i="1" smtClean="0">
                                  <a:latin typeface="Cambria Math"/>
                                </a:rPr>
                              </m:ctrlPr>
                            </m:dPr>
                            <m:e>
                              <m:r>
                                <a:rPr lang="pl-PL" sz="2000" b="0" i="1" smtClean="0">
                                  <a:latin typeface="Cambria Math"/>
                                </a:rPr>
                                <m:t>𝑝</m:t>
                              </m:r>
                            </m:e>
                          </m:d>
                          <m:r>
                            <a:rPr lang="pl-PL" sz="2000" b="0" i="1" smtClean="0">
                              <a:latin typeface="Cambria Math"/>
                            </a:rPr>
                            <m:t>,</m:t>
                          </m:r>
                          <m:r>
                            <a:rPr lang="pl-PL" sz="2000" b="0" i="1" smtClean="0">
                              <a:latin typeface="Cambria Math"/>
                            </a:rPr>
                            <m:t>𝑁𝐹</m:t>
                          </m:r>
                          <m:r>
                            <a:rPr lang="pl-PL" sz="2000" b="0" i="1" smtClean="0">
                              <a:latin typeface="Cambria Math"/>
                            </a:rPr>
                            <m:t>(</m:t>
                          </m:r>
                          <m:r>
                            <a:rPr lang="pl-PL" sz="2000" b="0" i="1" smtClean="0">
                              <a:latin typeface="Cambria Math"/>
                            </a:rPr>
                            <m:t>𝑞</m:t>
                          </m:r>
                          <m:r>
                            <a:rPr lang="pl-PL" sz="2000" b="0" i="1" smtClean="0">
                              <a:latin typeface="Cambria Math"/>
                            </a:rPr>
                            <m:t>))</m:t>
                          </m:r>
                        </m:num>
                        <m:den>
                          <m:r>
                            <a:rPr lang="pl-PL" sz="2000" b="0" i="1" smtClean="0">
                              <a:latin typeface="Cambria Math"/>
                            </a:rPr>
                            <m:t>2</m:t>
                          </m:r>
                        </m:den>
                      </m:f>
                    </m:oMath>
                  </m:oMathPara>
                </a14:m>
                <a:r>
                  <a:rPr lang="pl-PL" sz="2800" dirty="0" smtClean="0"/>
                  <a:t/>
                </a:r>
                <a:br>
                  <a:rPr lang="pl-PL" sz="2800" dirty="0" smtClean="0"/>
                </a:br>
                <a:r>
                  <a:rPr lang="pl-PL" sz="1800" dirty="0" smtClean="0"/>
                  <a:t> </a:t>
                </a:r>
                <a:r>
                  <a:rPr lang="pl-PL" sz="2800" dirty="0" smtClean="0"/>
                  <a:t/>
                </a:r>
                <a:br>
                  <a:rPr lang="pl-PL" sz="2800" dirty="0" smtClean="0"/>
                </a:br>
                <a14:m>
                  <m:oMathPara xmlns:m="http://schemas.openxmlformats.org/officeDocument/2006/math">
                    <m:oMathParaPr>
                      <m:jc m:val="centerGroup"/>
                    </m:oMathParaPr>
                    <m:oMath xmlns:m="http://schemas.openxmlformats.org/officeDocument/2006/math">
                      <m:r>
                        <a:rPr lang="pl-PL" sz="2400" b="0" i="1" smtClean="0">
                          <a:latin typeface="Cambria Math"/>
                        </a:rPr>
                        <m:t>𝑐𝑜𝑠𝑆𝑖𝑚</m:t>
                      </m:r>
                      <m:d>
                        <m:dPr>
                          <m:ctrlPr>
                            <a:rPr lang="pl-PL" sz="2400" b="0" i="1" smtClean="0">
                              <a:latin typeface="Cambria Math"/>
                            </a:rPr>
                          </m:ctrlPr>
                        </m:dPr>
                        <m:e>
                          <m:r>
                            <a:rPr lang="pl-PL" sz="2400" b="0" i="1" smtClean="0">
                              <a:latin typeface="Cambria Math"/>
                            </a:rPr>
                            <m:t>𝑝</m:t>
                          </m:r>
                          <m:r>
                            <a:rPr lang="pl-PL" sz="2400" b="0" i="1" smtClean="0">
                              <a:latin typeface="Cambria Math"/>
                            </a:rPr>
                            <m:t>,</m:t>
                          </m:r>
                          <m:r>
                            <a:rPr lang="pl-PL" sz="2400" b="0" i="1" smtClean="0">
                              <a:latin typeface="Cambria Math"/>
                            </a:rPr>
                            <m:t>𝑞</m:t>
                          </m:r>
                        </m:e>
                      </m:d>
                      <m:r>
                        <a:rPr lang="pl-PL" sz="2400" b="0" i="1" smtClean="0">
                          <a:latin typeface="Cambria Math"/>
                          <a:ea typeface="Cambria Math"/>
                        </a:rPr>
                        <m:t>≥</m:t>
                      </m:r>
                      <m:r>
                        <a:rPr lang="pl-PL" sz="2400" b="0" i="1" smtClean="0">
                          <a:latin typeface="Cambria Math"/>
                          <a:ea typeface="Cambria Math"/>
                        </a:rPr>
                        <m:t>𝜀</m:t>
                      </m:r>
                      <m:r>
                        <a:rPr lang="pl-PL" sz="2400" b="0" i="1" smtClean="0">
                          <a:latin typeface="Cambria Math"/>
                          <a:ea typeface="Cambria Math"/>
                        </a:rPr>
                        <m:t>⇔</m:t>
                      </m:r>
                      <m:r>
                        <a:rPr lang="pl-PL" sz="2400" b="0" i="1" smtClean="0">
                          <a:latin typeface="Cambria Math"/>
                          <a:ea typeface="Cambria Math"/>
                        </a:rPr>
                        <m:t>𝐸𝑢𝑐𝑙𝑖𝑑𝑒𝑎𝑛</m:t>
                      </m:r>
                      <m:d>
                        <m:dPr>
                          <m:ctrlPr>
                            <a:rPr lang="pl-PL" sz="2400" b="0" i="1" smtClean="0">
                              <a:latin typeface="Cambria Math"/>
                              <a:ea typeface="Cambria Math"/>
                            </a:rPr>
                          </m:ctrlPr>
                        </m:dPr>
                        <m:e>
                          <m:r>
                            <a:rPr lang="pl-PL" sz="2400" b="0" i="1" smtClean="0">
                              <a:latin typeface="Cambria Math"/>
                              <a:ea typeface="Cambria Math"/>
                            </a:rPr>
                            <m:t>𝑁𝐹</m:t>
                          </m:r>
                          <m:d>
                            <m:dPr>
                              <m:ctrlPr>
                                <a:rPr lang="pl-PL" sz="2400" b="0" i="1" smtClean="0">
                                  <a:latin typeface="Cambria Math"/>
                                  <a:ea typeface="Cambria Math"/>
                                </a:rPr>
                              </m:ctrlPr>
                            </m:dPr>
                            <m:e>
                              <m:r>
                                <a:rPr lang="pl-PL" sz="2400" b="0" i="1" smtClean="0">
                                  <a:latin typeface="Cambria Math"/>
                                  <a:ea typeface="Cambria Math"/>
                                </a:rPr>
                                <m:t>𝑝</m:t>
                              </m:r>
                            </m:e>
                          </m:d>
                          <m:r>
                            <a:rPr lang="pl-PL" sz="2400" b="0" i="1" smtClean="0">
                              <a:latin typeface="Cambria Math"/>
                              <a:ea typeface="Cambria Math"/>
                            </a:rPr>
                            <m:t>,</m:t>
                          </m:r>
                          <m:r>
                            <a:rPr lang="pl-PL" sz="2400" b="0" i="1" smtClean="0">
                              <a:latin typeface="Cambria Math"/>
                              <a:ea typeface="Cambria Math"/>
                            </a:rPr>
                            <m:t>𝑁𝐹</m:t>
                          </m:r>
                          <m:d>
                            <m:dPr>
                              <m:ctrlPr>
                                <a:rPr lang="pl-PL" sz="2400" b="0" i="1" smtClean="0">
                                  <a:latin typeface="Cambria Math"/>
                                  <a:ea typeface="Cambria Math"/>
                                </a:rPr>
                              </m:ctrlPr>
                            </m:dPr>
                            <m:e>
                              <m:r>
                                <a:rPr lang="pl-PL" sz="2400" b="0" i="1" smtClean="0">
                                  <a:latin typeface="Cambria Math"/>
                                  <a:ea typeface="Cambria Math"/>
                                </a:rPr>
                                <m:t>𝑞</m:t>
                              </m:r>
                            </m:e>
                          </m:d>
                        </m:e>
                      </m:d>
                      <m:r>
                        <a:rPr lang="pl-PL" sz="2400" b="0" i="1" smtClean="0">
                          <a:latin typeface="Cambria Math"/>
                          <a:ea typeface="Cambria Math"/>
                        </a:rPr>
                        <m:t>≤</m:t>
                      </m:r>
                      <m:sSup>
                        <m:sSupPr>
                          <m:ctrlPr>
                            <a:rPr lang="pl-PL" sz="2400" b="0" i="1" smtClean="0">
                              <a:latin typeface="Cambria Math"/>
                              <a:ea typeface="Cambria Math"/>
                            </a:rPr>
                          </m:ctrlPr>
                        </m:sSupPr>
                        <m:e>
                          <m:r>
                            <a:rPr lang="pl-PL" sz="2400" b="0" i="1" smtClean="0">
                              <a:latin typeface="Cambria Math"/>
                              <a:ea typeface="Cambria Math"/>
                            </a:rPr>
                            <m:t>𝜀</m:t>
                          </m:r>
                        </m:e>
                        <m:sup>
                          <m:r>
                            <a:rPr lang="pl-PL" sz="2400" b="0" i="1" smtClean="0">
                              <a:latin typeface="Cambria Math"/>
                              <a:ea typeface="Cambria Math"/>
                            </a:rPr>
                            <m:t>′</m:t>
                          </m:r>
                        </m:sup>
                      </m:sSup>
                      <m:r>
                        <a:rPr lang="pl-PL" sz="2400" b="0" i="1" smtClean="0">
                          <a:latin typeface="Cambria Math"/>
                          <a:ea typeface="Cambria Math"/>
                        </a:rPr>
                        <m:t>=</m:t>
                      </m:r>
                      <m:rad>
                        <m:radPr>
                          <m:degHide m:val="on"/>
                          <m:ctrlPr>
                            <a:rPr lang="pl-PL" sz="2400" b="0" i="1" smtClean="0">
                              <a:latin typeface="Cambria Math"/>
                              <a:ea typeface="Cambria Math"/>
                            </a:rPr>
                          </m:ctrlPr>
                        </m:radPr>
                        <m:deg/>
                        <m:e>
                          <m:r>
                            <a:rPr lang="pl-PL" sz="2400" b="0" i="1" smtClean="0">
                              <a:latin typeface="Cambria Math"/>
                              <a:ea typeface="Cambria Math"/>
                            </a:rPr>
                            <m:t>2−2</m:t>
                          </m:r>
                          <m:r>
                            <a:rPr lang="pl-PL" sz="2400" b="0" i="1" smtClean="0">
                              <a:latin typeface="Cambria Math"/>
                              <a:ea typeface="Cambria Math"/>
                            </a:rPr>
                            <m:t>𝜀</m:t>
                          </m:r>
                        </m:e>
                      </m:rad>
                    </m:oMath>
                  </m:oMathPara>
                </a14:m>
                <a:endParaRPr lang="pl-PL" sz="2800" dirty="0"/>
              </a:p>
            </p:txBody>
          </p:sp>
        </mc:Choice>
        <mc:Fallback>
          <p:sp>
            <p:nvSpPr>
              <p:cNvPr id="10" name="Symbol zastępczy zawartości 2"/>
              <p:cNvSpPr>
                <a:spLocks noGrp="1" noRot="1" noChangeAspect="1" noMove="1" noResize="1" noEditPoints="1" noAdjustHandles="1" noChangeArrowheads="1" noChangeShapeType="1" noTextEdit="1"/>
              </p:cNvSpPr>
              <p:nvPr>
                <p:ph idx="1"/>
              </p:nvPr>
            </p:nvSpPr>
            <p:spPr>
              <a:xfrm>
                <a:off x="251520" y="1351309"/>
                <a:ext cx="8640960" cy="4525963"/>
              </a:xfrm>
              <a:blipFill rotWithShape="1">
                <a:blip r:embed="rId3"/>
                <a:stretch>
                  <a:fillRect/>
                </a:stretch>
              </a:blipFill>
            </p:spPr>
            <p:txBody>
              <a:bodyPr/>
              <a:lstStyle/>
              <a:p>
                <a:r>
                  <a:rPr lang="pl-PL">
                    <a:noFill/>
                  </a:rPr>
                  <a:t> </a:t>
                </a:r>
              </a:p>
            </p:txBody>
          </p:sp>
        </mc:Fallback>
      </mc:AlternateContent>
      <p:cxnSp>
        <p:nvCxnSpPr>
          <p:cNvPr id="14" name="Łącznik prosty ze strzałką 13"/>
          <p:cNvCxnSpPr/>
          <p:nvPr/>
        </p:nvCxnSpPr>
        <p:spPr>
          <a:xfrm>
            <a:off x="4572000" y="2060848"/>
            <a:ext cx="1588" cy="288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5" name="Obraz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737" y="2996952"/>
            <a:ext cx="3210191" cy="2304256"/>
          </a:xfrm>
          <a:prstGeom prst="rect">
            <a:avLst/>
          </a:prstGeom>
        </p:spPr>
      </p:pic>
      <p:pic>
        <p:nvPicPr>
          <p:cNvPr id="18" name="Obraz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52120" y="2986814"/>
            <a:ext cx="2772005" cy="2674434"/>
          </a:xfrm>
          <a:prstGeom prst="rect">
            <a:avLst/>
          </a:prstGeom>
        </p:spPr>
      </p:pic>
      <p:cxnSp>
        <p:nvCxnSpPr>
          <p:cNvPr id="21" name="Łącznik prosty ze strzałką 20"/>
          <p:cNvCxnSpPr/>
          <p:nvPr/>
        </p:nvCxnSpPr>
        <p:spPr>
          <a:xfrm>
            <a:off x="4284663" y="4401108"/>
            <a:ext cx="93540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2" name="pole tekstowe 21"/>
              <p:cNvSpPr txBox="1"/>
              <p:nvPr/>
            </p:nvSpPr>
            <p:spPr>
              <a:xfrm>
                <a:off x="2047196" y="5877272"/>
                <a:ext cx="187673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pl-PL" i="1" smtClean="0">
                          <a:latin typeface="Cambria Math"/>
                          <a:ea typeface="Cambria Math"/>
                        </a:rPr>
                        <m:t>𝜀</m:t>
                      </m:r>
                      <m:r>
                        <a:rPr lang="pl-PL" b="0" i="1" smtClean="0">
                          <a:latin typeface="Cambria Math"/>
                          <a:ea typeface="Cambria Math"/>
                        </a:rPr>
                        <m:t>=0,9659(15°)</m:t>
                      </m:r>
                    </m:oMath>
                  </m:oMathPara>
                </a14:m>
                <a:endParaRPr lang="pl-PL" dirty="0"/>
              </a:p>
            </p:txBody>
          </p:sp>
        </mc:Choice>
        <mc:Fallback>
          <p:sp>
            <p:nvSpPr>
              <p:cNvPr id="22" name="pole tekstowe 21"/>
              <p:cNvSpPr txBox="1">
                <a:spLocks noRot="1" noChangeAspect="1" noMove="1" noResize="1" noEditPoints="1" noAdjustHandles="1" noChangeArrowheads="1" noChangeShapeType="1" noTextEdit="1"/>
              </p:cNvSpPr>
              <p:nvPr/>
            </p:nvSpPr>
            <p:spPr>
              <a:xfrm>
                <a:off x="2047196" y="5877272"/>
                <a:ext cx="1876732" cy="369332"/>
              </a:xfrm>
              <a:prstGeom prst="rect">
                <a:avLst/>
              </a:prstGeom>
              <a:blipFill rotWithShape="1">
                <a:blip r:embed="rId6"/>
                <a:stretch>
                  <a:fillRect b="-11475"/>
                </a:stretch>
              </a:blipFill>
            </p:spPr>
            <p:txBody>
              <a:bodyPr/>
              <a:lstStyle/>
              <a:p>
                <a:r>
                  <a:rPr lang="pl-PL">
                    <a:noFill/>
                  </a:rPr>
                  <a:t> </a:t>
                </a:r>
              </a:p>
            </p:txBody>
          </p:sp>
        </mc:Fallback>
      </mc:AlternateContent>
      <mc:AlternateContent xmlns:mc="http://schemas.openxmlformats.org/markup-compatibility/2006">
        <mc:Choice xmlns:a14="http://schemas.microsoft.com/office/drawing/2010/main" Requires="a14">
          <p:sp>
            <p:nvSpPr>
              <p:cNvPr id="23" name="pole tekstowe 22"/>
              <p:cNvSpPr txBox="1"/>
              <p:nvPr/>
            </p:nvSpPr>
            <p:spPr>
              <a:xfrm>
                <a:off x="5724128" y="5835342"/>
                <a:ext cx="2514086" cy="4019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pl-PL" b="0" i="1" smtClean="0">
                              <a:latin typeface="Cambria Math"/>
                              <a:ea typeface="Cambria Math"/>
                            </a:rPr>
                          </m:ctrlPr>
                        </m:sSupPr>
                        <m:e>
                          <m:r>
                            <a:rPr lang="pl-PL" i="1" smtClean="0">
                              <a:latin typeface="Cambria Math"/>
                              <a:ea typeface="Cambria Math"/>
                            </a:rPr>
                            <m:t>𝜀</m:t>
                          </m:r>
                        </m:e>
                        <m:sup>
                          <m:r>
                            <a:rPr lang="pl-PL" b="0" i="1" smtClean="0">
                              <a:latin typeface="Cambria Math"/>
                              <a:ea typeface="Cambria Math"/>
                            </a:rPr>
                            <m:t>′</m:t>
                          </m:r>
                        </m:sup>
                      </m:sSup>
                      <m:r>
                        <a:rPr lang="pl-PL" b="0" i="1" smtClean="0">
                          <a:latin typeface="Cambria Math"/>
                          <a:ea typeface="Cambria Math"/>
                        </a:rPr>
                        <m:t>=</m:t>
                      </m:r>
                      <m:rad>
                        <m:radPr>
                          <m:degHide m:val="on"/>
                          <m:ctrlPr>
                            <a:rPr lang="pl-PL" b="0" i="1" smtClean="0">
                              <a:latin typeface="Cambria Math"/>
                              <a:ea typeface="Cambria Math"/>
                            </a:rPr>
                          </m:ctrlPr>
                        </m:radPr>
                        <m:deg/>
                        <m:e>
                          <m:r>
                            <a:rPr lang="pl-PL" b="0" i="1" smtClean="0">
                              <a:latin typeface="Cambria Math"/>
                              <a:ea typeface="Cambria Math"/>
                            </a:rPr>
                            <m:t>2−2</m:t>
                          </m:r>
                          <m:r>
                            <a:rPr lang="pl-PL" b="0" i="1" smtClean="0">
                              <a:latin typeface="Cambria Math"/>
                              <a:ea typeface="Cambria Math"/>
                            </a:rPr>
                            <m:t>𝜀</m:t>
                          </m:r>
                        </m:e>
                      </m:rad>
                      <m:r>
                        <a:rPr lang="pl-PL" b="0" i="0" smtClean="0">
                          <a:latin typeface="Cambria Math"/>
                          <a:ea typeface="Cambria Math"/>
                        </a:rPr>
                        <m:t>=0,2611</m:t>
                      </m:r>
                    </m:oMath>
                  </m:oMathPara>
                </a14:m>
                <a:endParaRPr lang="pl-PL" dirty="0"/>
              </a:p>
            </p:txBody>
          </p:sp>
        </mc:Choice>
        <mc:Fallback>
          <p:sp>
            <p:nvSpPr>
              <p:cNvPr id="23" name="pole tekstowe 22"/>
              <p:cNvSpPr txBox="1">
                <a:spLocks noRot="1" noChangeAspect="1" noMove="1" noResize="1" noEditPoints="1" noAdjustHandles="1" noChangeArrowheads="1" noChangeShapeType="1" noTextEdit="1"/>
              </p:cNvSpPr>
              <p:nvPr/>
            </p:nvSpPr>
            <p:spPr>
              <a:xfrm>
                <a:off x="5724128" y="5835342"/>
                <a:ext cx="2514086" cy="401970"/>
              </a:xfrm>
              <a:prstGeom prst="rect">
                <a:avLst/>
              </a:prstGeom>
              <a:blipFill rotWithShape="1">
                <a:blip r:embed="rId7"/>
                <a:stretch>
                  <a:fillRect/>
                </a:stretch>
              </a:blipFill>
            </p:spPr>
            <p:txBody>
              <a:bodyPr/>
              <a:lstStyle/>
              <a:p>
                <a:r>
                  <a:rPr lang="pl-PL">
                    <a:noFill/>
                  </a:rPr>
                  <a:t> </a:t>
                </a:r>
              </a:p>
            </p:txBody>
          </p:sp>
        </mc:Fallback>
      </mc:AlternateContent>
      <p:cxnSp>
        <p:nvCxnSpPr>
          <p:cNvPr id="24" name="Łącznik prosty ze strzałką 23"/>
          <p:cNvCxnSpPr/>
          <p:nvPr/>
        </p:nvCxnSpPr>
        <p:spPr>
          <a:xfrm>
            <a:off x="4283968" y="6021288"/>
            <a:ext cx="93540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7248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rostokąt 9"/>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1" name="Prostokąt 10"/>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2" name="Prostokąt 11"/>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3"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14"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15" name="Tytuł 1"/>
          <p:cNvSpPr>
            <a:spLocks noGrp="1"/>
          </p:cNvSpPr>
          <p:nvPr>
            <p:ph type="title"/>
          </p:nvPr>
        </p:nvSpPr>
        <p:spPr>
          <a:xfrm>
            <a:off x="457200" y="549275"/>
            <a:ext cx="8229600" cy="792163"/>
          </a:xfrm>
        </p:spPr>
        <p:txBody>
          <a:bodyPr/>
          <a:lstStyle/>
          <a:p>
            <a:pPr algn="l" eaLnBrk="1" hangingPunct="1"/>
            <a:r>
              <a:rPr lang="pl-PL" sz="3200" b="1" dirty="0" smtClean="0"/>
              <a:t>Wybrane wyniki eksperymentalne</a:t>
            </a:r>
            <a:br>
              <a:rPr lang="pl-PL" sz="3200" b="1" dirty="0" smtClean="0"/>
            </a:br>
            <a:r>
              <a:rPr lang="pl-PL" sz="2400" b="1" dirty="0" smtClean="0"/>
              <a:t>Dane testowe</a:t>
            </a:r>
            <a:endParaRPr lang="pl-PL" sz="2400" b="1" dirty="0" smtClean="0"/>
          </a:p>
        </p:txBody>
      </p:sp>
      <p:sp>
        <p:nvSpPr>
          <p:cNvPr id="16" name="Symbol zastępczy zawartości 2"/>
          <p:cNvSpPr>
            <a:spLocks noGrp="1"/>
          </p:cNvSpPr>
          <p:nvPr>
            <p:ph idx="1"/>
          </p:nvPr>
        </p:nvSpPr>
        <p:spPr>
          <a:xfrm>
            <a:off x="899592" y="1772816"/>
            <a:ext cx="7128792" cy="1180728"/>
          </a:xfrm>
        </p:spPr>
        <p:txBody>
          <a:bodyPr/>
          <a:lstStyle/>
          <a:p>
            <a:r>
              <a:rPr lang="pl-PL" sz="1800" b="1" dirty="0" smtClean="0"/>
              <a:t>Zbiory danych powszechnie wykorzystywane w literaturze dziedzinowej</a:t>
            </a:r>
          </a:p>
          <a:p>
            <a:r>
              <a:rPr lang="pl-PL" sz="1800" b="1" dirty="0" smtClean="0"/>
              <a:t>Repozytorium danych tekstowych projektu CLUTO: </a:t>
            </a:r>
            <a:r>
              <a:rPr lang="pl-PL" sz="1800" b="1" dirty="0" smtClean="0"/>
              <a:t>http://glaros.dtc.umn.edu/gkhome/fetch/sw/cluto/datasets.tar.gz</a:t>
            </a:r>
          </a:p>
          <a:p>
            <a:pPr marL="0" indent="0">
              <a:buNone/>
            </a:pPr>
            <a:endParaRPr lang="pl-PL" dirty="0"/>
          </a:p>
        </p:txBody>
      </p:sp>
      <p:sp>
        <p:nvSpPr>
          <p:cNvPr id="17" name="Symbol zastępczy zawartości 2"/>
          <p:cNvSpPr txBox="1">
            <a:spLocks/>
          </p:cNvSpPr>
          <p:nvPr/>
        </p:nvSpPr>
        <p:spPr bwMode="auto">
          <a:xfrm>
            <a:off x="539552" y="3356992"/>
            <a:ext cx="3888432"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Zbiór </a:t>
            </a:r>
            <a:r>
              <a:rPr lang="pl-PL" sz="1800" b="1" i="1" dirty="0" err="1" smtClean="0"/>
              <a:t>covtype</a:t>
            </a:r>
            <a:r>
              <a:rPr lang="pl-PL" sz="1800" dirty="0" smtClean="0"/>
              <a:t>:</a:t>
            </a:r>
            <a:br>
              <a:rPr lang="pl-PL" sz="1800" dirty="0" smtClean="0"/>
            </a:br>
            <a:r>
              <a:rPr lang="pl-PL" sz="1800" dirty="0" smtClean="0"/>
              <a:t>- 581012 rekordów,</a:t>
            </a:r>
            <a:br>
              <a:rPr lang="pl-PL" sz="1800" dirty="0" smtClean="0"/>
            </a:br>
            <a:r>
              <a:rPr lang="pl-PL" sz="1800" dirty="0" smtClean="0"/>
              <a:t>- 55 atrybutów,</a:t>
            </a:r>
            <a:br>
              <a:rPr lang="pl-PL" sz="1800" dirty="0" smtClean="0"/>
            </a:br>
            <a:r>
              <a:rPr lang="pl-PL" sz="1800" dirty="0" smtClean="0"/>
              <a:t>- 44 atrybuty zmiennymi  binarnymi</a:t>
            </a:r>
            <a:br>
              <a:rPr lang="pl-PL" sz="1800" dirty="0" smtClean="0"/>
            </a:br>
            <a:r>
              <a:rPr lang="pl-PL" sz="1800" dirty="0" smtClean="0"/>
              <a:t>- gęsty.</a:t>
            </a:r>
          </a:p>
          <a:p>
            <a:pPr marL="0" indent="0">
              <a:buFont typeface="Arial" charset="0"/>
              <a:buNone/>
            </a:pPr>
            <a:endParaRPr lang="pl-PL" dirty="0"/>
          </a:p>
        </p:txBody>
      </p:sp>
      <p:sp>
        <p:nvSpPr>
          <p:cNvPr id="18" name="Symbol zastępczy zawartości 2"/>
          <p:cNvSpPr txBox="1">
            <a:spLocks/>
          </p:cNvSpPr>
          <p:nvPr/>
        </p:nvSpPr>
        <p:spPr bwMode="auto">
          <a:xfrm>
            <a:off x="539552" y="4941168"/>
            <a:ext cx="3888432"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Zbiór </a:t>
            </a:r>
            <a:r>
              <a:rPr lang="pl-PL" sz="1800" b="1" i="1" dirty="0" smtClean="0"/>
              <a:t>cup98</a:t>
            </a:r>
            <a:r>
              <a:rPr lang="pl-PL" sz="1800" dirty="0" smtClean="0"/>
              <a:t>:</a:t>
            </a:r>
            <a:br>
              <a:rPr lang="pl-PL" sz="1800" dirty="0" smtClean="0"/>
            </a:br>
            <a:r>
              <a:rPr lang="pl-PL" sz="1800" dirty="0" smtClean="0"/>
              <a:t>- 96367 rekordów,</a:t>
            </a:r>
            <a:br>
              <a:rPr lang="pl-PL" sz="1800" dirty="0" smtClean="0"/>
            </a:br>
            <a:r>
              <a:rPr lang="pl-PL" sz="1800" dirty="0" smtClean="0"/>
              <a:t>- 56 atrybutów,</a:t>
            </a:r>
            <a:br>
              <a:rPr lang="pl-PL" sz="1800" dirty="0" smtClean="0"/>
            </a:br>
            <a:r>
              <a:rPr lang="pl-PL" sz="1800" dirty="0" smtClean="0"/>
              <a:t>- atrybuty liczbami naturalnymi</a:t>
            </a:r>
            <a:br>
              <a:rPr lang="pl-PL" sz="1800" dirty="0" smtClean="0"/>
            </a:br>
            <a:r>
              <a:rPr lang="pl-PL" sz="1800" dirty="0" smtClean="0"/>
              <a:t>- gęsty.</a:t>
            </a:r>
          </a:p>
          <a:p>
            <a:pPr marL="0" indent="0">
              <a:buFont typeface="Arial" charset="0"/>
              <a:buNone/>
            </a:pPr>
            <a:endParaRPr lang="pl-PL" dirty="0"/>
          </a:p>
        </p:txBody>
      </p:sp>
      <p:sp>
        <p:nvSpPr>
          <p:cNvPr id="19" name="Symbol zastępczy zawartości 2"/>
          <p:cNvSpPr txBox="1">
            <a:spLocks/>
          </p:cNvSpPr>
          <p:nvPr/>
        </p:nvSpPr>
        <p:spPr bwMode="auto">
          <a:xfrm>
            <a:off x="4547244" y="3356992"/>
            <a:ext cx="4057203"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Zbiór </a:t>
            </a:r>
            <a:r>
              <a:rPr lang="pl-PL" sz="1800" b="1" i="1" dirty="0" err="1" smtClean="0"/>
              <a:t>karypis_sport</a:t>
            </a:r>
            <a:r>
              <a:rPr lang="pl-PL" sz="1800" dirty="0" smtClean="0"/>
              <a:t>:</a:t>
            </a:r>
            <a:br>
              <a:rPr lang="pl-PL" sz="1800" dirty="0" smtClean="0"/>
            </a:br>
            <a:r>
              <a:rPr lang="pl-PL" sz="1800" dirty="0" smtClean="0"/>
              <a:t>- 8580 rekordów,</a:t>
            </a:r>
            <a:br>
              <a:rPr lang="pl-PL" sz="1800" dirty="0" smtClean="0"/>
            </a:br>
            <a:r>
              <a:rPr lang="pl-PL" sz="1800" dirty="0" smtClean="0"/>
              <a:t>- 126373 atrybutów,</a:t>
            </a:r>
            <a:br>
              <a:rPr lang="pl-PL" sz="1800" dirty="0" smtClean="0"/>
            </a:br>
            <a:r>
              <a:rPr lang="pl-PL" sz="1800" dirty="0" smtClean="0"/>
              <a:t>- średnio 129 atrybutów niezerowych</a:t>
            </a:r>
            <a:br>
              <a:rPr lang="pl-PL" sz="1800" dirty="0" smtClean="0"/>
            </a:br>
            <a:r>
              <a:rPr lang="pl-PL" sz="1800" dirty="0" smtClean="0"/>
              <a:t>- rzadki.</a:t>
            </a:r>
          </a:p>
          <a:p>
            <a:pPr marL="0" indent="0">
              <a:buFont typeface="Arial" charset="0"/>
              <a:buNone/>
            </a:pPr>
            <a:endParaRPr lang="pl-PL" dirty="0"/>
          </a:p>
        </p:txBody>
      </p:sp>
      <p:sp>
        <p:nvSpPr>
          <p:cNvPr id="20" name="Symbol zastępczy zawartości 2"/>
          <p:cNvSpPr txBox="1">
            <a:spLocks/>
          </p:cNvSpPr>
          <p:nvPr/>
        </p:nvSpPr>
        <p:spPr bwMode="auto">
          <a:xfrm>
            <a:off x="4547245" y="4941168"/>
            <a:ext cx="4057203"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Zbiór </a:t>
            </a:r>
            <a:r>
              <a:rPr lang="pl-PL" sz="1800" b="1" i="1" dirty="0" err="1" smtClean="0"/>
              <a:t>karypis_review</a:t>
            </a:r>
            <a:r>
              <a:rPr lang="pl-PL" sz="1800" dirty="0" smtClean="0"/>
              <a:t>:</a:t>
            </a:r>
            <a:br>
              <a:rPr lang="pl-PL" sz="1800" dirty="0" smtClean="0"/>
            </a:br>
            <a:r>
              <a:rPr lang="pl-PL" sz="1800" dirty="0" smtClean="0"/>
              <a:t>- 4069 rekordów,</a:t>
            </a:r>
            <a:br>
              <a:rPr lang="pl-PL" sz="1800" dirty="0" smtClean="0"/>
            </a:br>
            <a:r>
              <a:rPr lang="pl-PL" sz="1800" dirty="0" smtClean="0"/>
              <a:t>- 126373 atrybutów,</a:t>
            </a:r>
            <a:br>
              <a:rPr lang="pl-PL" sz="1800" dirty="0" smtClean="0"/>
            </a:br>
            <a:r>
              <a:rPr lang="pl-PL" sz="1800" dirty="0" smtClean="0"/>
              <a:t>- średnio 191atrybutów niezerowych</a:t>
            </a:r>
            <a:br>
              <a:rPr lang="pl-PL" sz="1800" dirty="0" smtClean="0"/>
            </a:br>
            <a:r>
              <a:rPr lang="pl-PL" sz="1800" dirty="0" smtClean="0"/>
              <a:t>- rzadki.</a:t>
            </a:r>
          </a:p>
          <a:p>
            <a:pPr marL="0" indent="0">
              <a:buFont typeface="Arial" charset="0"/>
              <a:buNone/>
            </a:pPr>
            <a:endParaRPr lang="pl-PL" dirty="0"/>
          </a:p>
        </p:txBody>
      </p:sp>
    </p:spTree>
    <p:extLst>
      <p:ext uri="{BB962C8B-B14F-4D97-AF65-F5344CB8AC3E}">
        <p14:creationId xmlns:p14="http://schemas.microsoft.com/office/powerpoint/2010/main" val="1800534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Wykres 3"/>
          <p:cNvGraphicFramePr/>
          <p:nvPr>
            <p:extLst>
              <p:ext uri="{D42A27DB-BD31-4B8C-83A1-F6EECF244321}">
                <p14:modId xmlns:p14="http://schemas.microsoft.com/office/powerpoint/2010/main" val="1958208658"/>
              </p:ext>
            </p:extLst>
          </p:nvPr>
        </p:nvGraphicFramePr>
        <p:xfrm>
          <a:off x="3203848" y="1340768"/>
          <a:ext cx="5399405" cy="5139690"/>
        </p:xfrm>
        <a:graphic>
          <a:graphicData uri="http://schemas.openxmlformats.org/drawingml/2006/chart">
            <c:chart xmlns:c="http://schemas.openxmlformats.org/drawingml/2006/chart" xmlns:r="http://schemas.openxmlformats.org/officeDocument/2006/relationships" r:id="rId3"/>
          </a:graphicData>
        </a:graphic>
      </p:graphicFrame>
      <p:sp>
        <p:nvSpPr>
          <p:cNvPr id="5" name="Prostokąt 4"/>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rostokąt 6"/>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8"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10"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11" name="Tytuł 1"/>
          <p:cNvSpPr>
            <a:spLocks noGrp="1"/>
          </p:cNvSpPr>
          <p:nvPr>
            <p:ph type="title"/>
          </p:nvPr>
        </p:nvSpPr>
        <p:spPr>
          <a:xfrm>
            <a:off x="457200" y="548605"/>
            <a:ext cx="8229600" cy="792163"/>
          </a:xfrm>
        </p:spPr>
        <p:txBody>
          <a:bodyPr/>
          <a:lstStyle/>
          <a:p>
            <a:pPr algn="l" eaLnBrk="1" hangingPunct="1"/>
            <a:r>
              <a:rPr lang="pl-PL" sz="3200" b="1" dirty="0" smtClean="0"/>
              <a:t>Wybrane wyniki eksperymentalne</a:t>
            </a:r>
            <a:br>
              <a:rPr lang="pl-PL" sz="3200" b="1" dirty="0" smtClean="0"/>
            </a:br>
            <a:r>
              <a:rPr lang="pl-PL" sz="2400" b="1" dirty="0" smtClean="0"/>
              <a:t>Ulepszenie wyznaczania sąsiedztwa w VP-</a:t>
            </a:r>
            <a:r>
              <a:rPr lang="pl-PL" sz="2400" b="1" dirty="0" err="1" smtClean="0"/>
              <a:t>Tree</a:t>
            </a:r>
            <a:endParaRPr lang="pl-PL" sz="2400" b="1" dirty="0" smtClean="0"/>
          </a:p>
        </p:txBody>
      </p:sp>
      <p:sp>
        <p:nvSpPr>
          <p:cNvPr id="12" name="pole tekstowe 11"/>
          <p:cNvSpPr txBox="1"/>
          <p:nvPr/>
        </p:nvSpPr>
        <p:spPr>
          <a:xfrm>
            <a:off x="539553" y="1916832"/>
            <a:ext cx="2448271" cy="3539430"/>
          </a:xfrm>
          <a:prstGeom prst="rect">
            <a:avLst/>
          </a:prstGeom>
          <a:noFill/>
        </p:spPr>
        <p:txBody>
          <a:bodyPr wrap="square" rtlCol="0">
            <a:spAutoFit/>
          </a:bodyPr>
          <a:lstStyle/>
          <a:p>
            <a:r>
              <a:rPr lang="pl-PL" sz="1600" dirty="0"/>
              <a:t>Porównanie wydajności algorytmu </a:t>
            </a:r>
            <a:r>
              <a:rPr lang="pl-PL" sz="1600" dirty="0" err="1"/>
              <a:t>kNN</a:t>
            </a:r>
            <a:r>
              <a:rPr lang="pl-PL" sz="1600" dirty="0"/>
              <a:t>-Index-</a:t>
            </a:r>
            <a:r>
              <a:rPr lang="pl-PL" sz="1600" dirty="0" err="1"/>
              <a:t>Vp</a:t>
            </a:r>
            <a:r>
              <a:rPr lang="pl-PL" sz="1600" dirty="0"/>
              <a:t>-</a:t>
            </a:r>
            <a:r>
              <a:rPr lang="pl-PL" sz="1600" dirty="0" err="1"/>
              <a:t>Tree</a:t>
            </a:r>
            <a:r>
              <a:rPr lang="pl-PL" sz="1600" dirty="0"/>
              <a:t> w zależności od implementacji metody przeszukiwania indeksu metrycznego przy zastosowaniu odległości euklidesowej jako miary podobieństwa. Wykresy zawierają czasy wykonania poszukiwań k=5 sąsiadów w przykładowych zbiorach dla 10% losowo wybranych punktów zbioru </a:t>
            </a:r>
            <a:r>
              <a:rPr lang="pl-PL" sz="1600" dirty="0" smtClean="0"/>
              <a:t>danych.</a:t>
            </a:r>
            <a:endParaRPr lang="pl-PL" sz="1600" dirty="0"/>
          </a:p>
        </p:txBody>
      </p:sp>
    </p:spTree>
    <p:extLst>
      <p:ext uri="{BB962C8B-B14F-4D97-AF65-F5344CB8AC3E}">
        <p14:creationId xmlns:p14="http://schemas.microsoft.com/office/powerpoint/2010/main" val="3252934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9" name="Tytuł 1"/>
          <p:cNvSpPr>
            <a:spLocks noGrp="1"/>
          </p:cNvSpPr>
          <p:nvPr>
            <p:ph type="title"/>
          </p:nvPr>
        </p:nvSpPr>
        <p:spPr>
          <a:xfrm>
            <a:off x="457200" y="548605"/>
            <a:ext cx="8229600" cy="792163"/>
          </a:xfrm>
        </p:spPr>
        <p:txBody>
          <a:bodyPr/>
          <a:lstStyle/>
          <a:p>
            <a:pPr algn="l" eaLnBrk="1" hangingPunct="1"/>
            <a:r>
              <a:rPr lang="pl-PL" sz="3200" b="1" dirty="0" smtClean="0"/>
              <a:t>Wybrane wyniki eksperymentalne</a:t>
            </a:r>
            <a:br>
              <a:rPr lang="pl-PL" sz="3200" b="1" dirty="0" smtClean="0"/>
            </a:br>
            <a:r>
              <a:rPr lang="pl-PL" sz="2400" b="1" dirty="0" smtClean="0"/>
              <a:t>Porównanie metod przyspieszania wyznaczania sąsiedztwa</a:t>
            </a:r>
            <a:endParaRPr lang="pl-PL" sz="2400" b="1" dirty="0" smtClean="0"/>
          </a:p>
        </p:txBody>
      </p:sp>
      <p:graphicFrame>
        <p:nvGraphicFramePr>
          <p:cNvPr id="10" name="Wykres 9"/>
          <p:cNvGraphicFramePr/>
          <p:nvPr>
            <p:extLst>
              <p:ext uri="{D42A27DB-BD31-4B8C-83A1-F6EECF244321}">
                <p14:modId xmlns:p14="http://schemas.microsoft.com/office/powerpoint/2010/main" val="1802550931"/>
              </p:ext>
            </p:extLst>
          </p:nvPr>
        </p:nvGraphicFramePr>
        <p:xfrm>
          <a:off x="3203848" y="1412776"/>
          <a:ext cx="5399405" cy="5050790"/>
        </p:xfrm>
        <a:graphic>
          <a:graphicData uri="http://schemas.openxmlformats.org/drawingml/2006/chart">
            <c:chart xmlns:c="http://schemas.openxmlformats.org/drawingml/2006/chart" xmlns:r="http://schemas.openxmlformats.org/officeDocument/2006/relationships" r:id="rId3"/>
          </a:graphicData>
        </a:graphic>
      </p:graphicFrame>
      <p:sp>
        <p:nvSpPr>
          <p:cNvPr id="11" name="pole tekstowe 10"/>
          <p:cNvSpPr txBox="1"/>
          <p:nvPr/>
        </p:nvSpPr>
        <p:spPr>
          <a:xfrm>
            <a:off x="539553" y="1628800"/>
            <a:ext cx="2448271" cy="4524315"/>
          </a:xfrm>
          <a:prstGeom prst="rect">
            <a:avLst/>
          </a:prstGeom>
          <a:noFill/>
        </p:spPr>
        <p:txBody>
          <a:bodyPr wrap="square" rtlCol="0">
            <a:spAutoFit/>
          </a:bodyPr>
          <a:lstStyle/>
          <a:p>
            <a:r>
              <a:rPr lang="pl-PL" sz="1600" dirty="0"/>
              <a:t>Porównanie wydajności odmian algorytmów k-</a:t>
            </a:r>
            <a:r>
              <a:rPr lang="pl-PL" sz="1600" dirty="0" err="1"/>
              <a:t>Neighborhood</a:t>
            </a:r>
            <a:r>
              <a:rPr lang="pl-PL" sz="1600" dirty="0"/>
              <a:t>-Index-Brute-Force, </a:t>
            </a:r>
            <a:br>
              <a:rPr lang="pl-PL" sz="1600" dirty="0"/>
            </a:br>
            <a:r>
              <a:rPr lang="pl-PL" sz="1600" dirty="0"/>
              <a:t>k-</a:t>
            </a:r>
            <a:r>
              <a:rPr lang="pl-PL" sz="1600" dirty="0" err="1"/>
              <a:t>Neighborhood</a:t>
            </a:r>
            <a:r>
              <a:rPr lang="pl-PL" sz="1600" dirty="0"/>
              <a:t>-Index-</a:t>
            </a:r>
            <a:r>
              <a:rPr lang="pl-PL" sz="1600" dirty="0" err="1"/>
              <a:t>Projection</a:t>
            </a:r>
            <a:r>
              <a:rPr lang="pl-PL" sz="1600" dirty="0"/>
              <a:t>, TI-k-</a:t>
            </a:r>
            <a:r>
              <a:rPr lang="pl-PL" sz="1600" dirty="0" err="1"/>
              <a:t>Neighborhood</a:t>
            </a:r>
            <a:r>
              <a:rPr lang="pl-PL" sz="1600" dirty="0"/>
              <a:t>-Index i TI-k-</a:t>
            </a:r>
            <a:r>
              <a:rPr lang="pl-PL" sz="1600" dirty="0" err="1"/>
              <a:t>Neighborhood</a:t>
            </a:r>
            <a:r>
              <a:rPr lang="pl-PL" sz="1600" dirty="0"/>
              <a:t>-Index-Ref przy zastosowaniu odległości euklidesowej jako miary podobieństwa. Wykresy zawierają czasy wykonania poszukiwań k=5 sąsiedztwa w przykładowych zbiorach danych dla 10% losowo wybranych punktów zbioru danych</a:t>
            </a:r>
          </a:p>
        </p:txBody>
      </p:sp>
    </p:spTree>
    <p:extLst>
      <p:ext uri="{BB962C8B-B14F-4D97-AF65-F5344CB8AC3E}">
        <p14:creationId xmlns:p14="http://schemas.microsoft.com/office/powerpoint/2010/main" val="105882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rostokąt 9"/>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1" name="Prostokąt 10"/>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2" name="Prostokąt 11"/>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3" name="pole tekstowe 12"/>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14"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15" name="Tytuł 1"/>
          <p:cNvSpPr>
            <a:spLocks noGrp="1"/>
          </p:cNvSpPr>
          <p:nvPr>
            <p:ph type="title"/>
          </p:nvPr>
        </p:nvSpPr>
        <p:spPr>
          <a:xfrm>
            <a:off x="457200" y="548605"/>
            <a:ext cx="8229600" cy="792163"/>
          </a:xfrm>
        </p:spPr>
        <p:txBody>
          <a:bodyPr/>
          <a:lstStyle/>
          <a:p>
            <a:pPr algn="l" eaLnBrk="1" hangingPunct="1"/>
            <a:r>
              <a:rPr lang="pl-PL" sz="3200" b="1" dirty="0" smtClean="0"/>
              <a:t>Wybrane wyniki eksperymentalne</a:t>
            </a:r>
            <a:br>
              <a:rPr lang="pl-PL" sz="3200" b="1" dirty="0" smtClean="0"/>
            </a:br>
            <a:r>
              <a:rPr lang="pl-PL" sz="2400" b="1" dirty="0" smtClean="0"/>
              <a:t>Porównanie metod przyspieszania wyznaczania sąsiedztwa</a:t>
            </a:r>
            <a:endParaRPr lang="pl-PL" sz="2400" b="1" dirty="0" smtClean="0"/>
          </a:p>
        </p:txBody>
      </p:sp>
      <p:sp>
        <p:nvSpPr>
          <p:cNvPr id="16" name="pole tekstowe 15"/>
          <p:cNvSpPr txBox="1"/>
          <p:nvPr/>
        </p:nvSpPr>
        <p:spPr>
          <a:xfrm>
            <a:off x="539553" y="1628800"/>
            <a:ext cx="2448271" cy="4031873"/>
          </a:xfrm>
          <a:prstGeom prst="rect">
            <a:avLst/>
          </a:prstGeom>
          <a:noFill/>
        </p:spPr>
        <p:txBody>
          <a:bodyPr wrap="square" rtlCol="0">
            <a:spAutoFit/>
          </a:bodyPr>
          <a:lstStyle/>
          <a:p>
            <a:r>
              <a:rPr lang="pl-PL" sz="1600" dirty="0"/>
              <a:t>Porównanie wydajności odmian algorytmu k-</a:t>
            </a:r>
            <a:r>
              <a:rPr lang="pl-PL" sz="1600" dirty="0" err="1"/>
              <a:t>Neighborhood</a:t>
            </a:r>
            <a:r>
              <a:rPr lang="pl-PL" sz="1600" dirty="0"/>
              <a:t>-Index-</a:t>
            </a:r>
            <a:r>
              <a:rPr lang="pl-PL" sz="1600" dirty="0" err="1"/>
              <a:t>Projection</a:t>
            </a:r>
            <a:r>
              <a:rPr lang="pl-PL" sz="1600" dirty="0"/>
              <a:t>, </a:t>
            </a:r>
            <a:br>
              <a:rPr lang="pl-PL" sz="1600" dirty="0"/>
            </a:br>
            <a:r>
              <a:rPr lang="pl-PL" sz="1600" dirty="0"/>
              <a:t>TI-k-</a:t>
            </a:r>
            <a:r>
              <a:rPr lang="pl-PL" sz="1600" dirty="0" err="1"/>
              <a:t>Neighborhood</a:t>
            </a:r>
            <a:r>
              <a:rPr lang="pl-PL" sz="1600" dirty="0"/>
              <a:t>-Index oraz TI-k-</a:t>
            </a:r>
            <a:r>
              <a:rPr lang="pl-PL" sz="1600" dirty="0" err="1"/>
              <a:t>Neighborhood</a:t>
            </a:r>
            <a:r>
              <a:rPr lang="pl-PL" sz="1600" dirty="0"/>
              <a:t>-Index-Ref przy zastosowaniu odległości euklidesowej jako miary podobieństwa. Wykresy zawierają czasy wykonania poszukiwań k=5 sąsiedztwa w przykładowych zbiorach danych dla 10% losowo wybranych punktów zbioru danych</a:t>
            </a:r>
          </a:p>
        </p:txBody>
      </p:sp>
      <p:graphicFrame>
        <p:nvGraphicFramePr>
          <p:cNvPr id="17" name="Wykres 16"/>
          <p:cNvGraphicFramePr/>
          <p:nvPr>
            <p:extLst>
              <p:ext uri="{D42A27DB-BD31-4B8C-83A1-F6EECF244321}">
                <p14:modId xmlns:p14="http://schemas.microsoft.com/office/powerpoint/2010/main" val="2754718926"/>
              </p:ext>
            </p:extLst>
          </p:nvPr>
        </p:nvGraphicFramePr>
        <p:xfrm>
          <a:off x="3203848" y="1268760"/>
          <a:ext cx="5399405" cy="51758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24863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12" name="Tytuł 1"/>
          <p:cNvSpPr>
            <a:spLocks noGrp="1"/>
          </p:cNvSpPr>
          <p:nvPr>
            <p:ph type="title"/>
          </p:nvPr>
        </p:nvSpPr>
        <p:spPr>
          <a:xfrm>
            <a:off x="457200" y="548605"/>
            <a:ext cx="8229600" cy="792163"/>
          </a:xfrm>
        </p:spPr>
        <p:txBody>
          <a:bodyPr/>
          <a:lstStyle/>
          <a:p>
            <a:pPr algn="l" eaLnBrk="1" hangingPunct="1"/>
            <a:r>
              <a:rPr lang="pl-PL" sz="3200" b="1" dirty="0" smtClean="0"/>
              <a:t>Wybrane wyniki eksperymentalne</a:t>
            </a:r>
            <a:br>
              <a:rPr lang="pl-PL" sz="3200" b="1" dirty="0" smtClean="0"/>
            </a:br>
            <a:r>
              <a:rPr lang="pl-PL" sz="2400" b="1" dirty="0" smtClean="0"/>
              <a:t>Porównanie metod przyspieszania wyznaczania sąsiedztwa</a:t>
            </a:r>
            <a:endParaRPr lang="pl-PL" sz="2400" b="1" dirty="0" smtClean="0"/>
          </a:p>
        </p:txBody>
      </p:sp>
      <p:graphicFrame>
        <p:nvGraphicFramePr>
          <p:cNvPr id="13" name="Wykres 12"/>
          <p:cNvGraphicFramePr/>
          <p:nvPr>
            <p:extLst>
              <p:ext uri="{D42A27DB-BD31-4B8C-83A1-F6EECF244321}">
                <p14:modId xmlns:p14="http://schemas.microsoft.com/office/powerpoint/2010/main" val="719738503"/>
              </p:ext>
            </p:extLst>
          </p:nvPr>
        </p:nvGraphicFramePr>
        <p:xfrm>
          <a:off x="3203848" y="1340768"/>
          <a:ext cx="5399405" cy="5173980"/>
        </p:xfrm>
        <a:graphic>
          <a:graphicData uri="http://schemas.openxmlformats.org/drawingml/2006/chart">
            <c:chart xmlns:c="http://schemas.openxmlformats.org/drawingml/2006/chart" xmlns:r="http://schemas.openxmlformats.org/officeDocument/2006/relationships" r:id="rId3"/>
          </a:graphicData>
        </a:graphic>
      </p:graphicFrame>
      <p:sp>
        <p:nvSpPr>
          <p:cNvPr id="14" name="pole tekstowe 13"/>
          <p:cNvSpPr txBox="1"/>
          <p:nvPr/>
        </p:nvSpPr>
        <p:spPr>
          <a:xfrm>
            <a:off x="539553" y="1772816"/>
            <a:ext cx="2448271" cy="3539430"/>
          </a:xfrm>
          <a:prstGeom prst="rect">
            <a:avLst/>
          </a:prstGeom>
          <a:noFill/>
        </p:spPr>
        <p:txBody>
          <a:bodyPr wrap="square" rtlCol="0">
            <a:spAutoFit/>
          </a:bodyPr>
          <a:lstStyle/>
          <a:p>
            <a:r>
              <a:rPr lang="pl-PL" sz="1600" dirty="0"/>
              <a:t>Porównanie wydajności algorytmów TI-k-</a:t>
            </a:r>
            <a:r>
              <a:rPr lang="pl-PL" sz="1600" dirty="0" err="1"/>
              <a:t>Neighborhood</a:t>
            </a:r>
            <a:r>
              <a:rPr lang="pl-PL" sz="1600" dirty="0"/>
              <a:t>-Index i </a:t>
            </a:r>
            <a:r>
              <a:rPr lang="pl-PL" sz="1600" dirty="0" err="1"/>
              <a:t>kNN</a:t>
            </a:r>
            <a:r>
              <a:rPr lang="pl-PL" sz="1600" dirty="0"/>
              <a:t>-Index-</a:t>
            </a:r>
            <a:r>
              <a:rPr lang="pl-PL" sz="1600" dirty="0" err="1"/>
              <a:t>Vp</a:t>
            </a:r>
            <a:r>
              <a:rPr lang="pl-PL" sz="1600" dirty="0"/>
              <a:t>-</a:t>
            </a:r>
            <a:r>
              <a:rPr lang="pl-PL" sz="1600" dirty="0" err="1"/>
              <a:t>Tree</a:t>
            </a:r>
            <a:r>
              <a:rPr lang="pl-PL" sz="1600" dirty="0"/>
              <a:t> przy zastosowaniu odległości euklidesowej jako miary podobieństwa. Wykresy zawierają czasy wykonania poszukiwań k=5 sąsiadów i k=5 sąsiedztwa w przykładowych zbiorach danych dla 10% losowo wybranych punktów zbioru danych</a:t>
            </a:r>
          </a:p>
        </p:txBody>
      </p:sp>
    </p:spTree>
    <p:extLst>
      <p:ext uri="{BB962C8B-B14F-4D97-AF65-F5344CB8AC3E}">
        <p14:creationId xmlns:p14="http://schemas.microsoft.com/office/powerpoint/2010/main" val="1357496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Podsumowanie</a:t>
            </a:r>
            <a:endParaRPr lang="pl-PL" sz="1600" dirty="0">
              <a:solidFill>
                <a:schemeClr val="bg1"/>
              </a:solidFill>
            </a:endParaRPr>
          </a:p>
        </p:txBody>
      </p:sp>
      <p:sp>
        <p:nvSpPr>
          <p:cNvPr id="9" name="Tytuł 1"/>
          <p:cNvSpPr>
            <a:spLocks noGrp="1"/>
          </p:cNvSpPr>
          <p:nvPr>
            <p:ph type="title"/>
          </p:nvPr>
        </p:nvSpPr>
        <p:spPr>
          <a:xfrm>
            <a:off x="457200" y="548605"/>
            <a:ext cx="8229600" cy="792163"/>
          </a:xfrm>
        </p:spPr>
        <p:txBody>
          <a:bodyPr/>
          <a:lstStyle/>
          <a:p>
            <a:pPr algn="l" eaLnBrk="1" hangingPunct="1"/>
            <a:r>
              <a:rPr lang="pl-PL" sz="3200" b="1" dirty="0" smtClean="0"/>
              <a:t>Podsumowanie</a:t>
            </a:r>
            <a:endParaRPr lang="pl-PL" sz="2400" b="1" dirty="0" smtClean="0"/>
          </a:p>
        </p:txBody>
      </p:sp>
    </p:spTree>
    <p:extLst>
      <p:ext uri="{BB962C8B-B14F-4D97-AF65-F5344CB8AC3E}">
        <p14:creationId xmlns:p14="http://schemas.microsoft.com/office/powerpoint/2010/main" val="3299313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5365"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10" name="Tytuł 1"/>
          <p:cNvSpPr>
            <a:spLocks noGrp="1"/>
          </p:cNvSpPr>
          <p:nvPr>
            <p:ph type="title"/>
          </p:nvPr>
        </p:nvSpPr>
        <p:spPr>
          <a:xfrm>
            <a:off x="457200" y="2492375"/>
            <a:ext cx="8229600" cy="665163"/>
          </a:xfrm>
        </p:spPr>
        <p:txBody>
          <a:bodyPr rtlCol="0">
            <a:normAutofit fontScale="90000"/>
          </a:bodyPr>
          <a:lstStyle/>
          <a:p>
            <a:pPr eaLnBrk="1" fontAlgn="auto" hangingPunct="1">
              <a:spcAft>
                <a:spcPts val="0"/>
              </a:spcAft>
              <a:defRPr/>
            </a:pPr>
            <a:r>
              <a:rPr lang="pl-PL" dirty="0" smtClean="0"/>
              <a:t>Dziękuję za uwagę.</a:t>
            </a:r>
            <a:endParaRPr lang="pl-PL"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307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3078"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Plan prezentacji</a:t>
            </a:r>
          </a:p>
        </p:txBody>
      </p:sp>
      <p:sp>
        <p:nvSpPr>
          <p:cNvPr id="3079" name="Tytuł 1"/>
          <p:cNvSpPr>
            <a:spLocks noGrp="1"/>
          </p:cNvSpPr>
          <p:nvPr>
            <p:ph type="title"/>
          </p:nvPr>
        </p:nvSpPr>
        <p:spPr>
          <a:xfrm>
            <a:off x="457200" y="533400"/>
            <a:ext cx="8229600" cy="663575"/>
          </a:xfrm>
        </p:spPr>
        <p:txBody>
          <a:bodyPr/>
          <a:lstStyle/>
          <a:p>
            <a:pPr algn="l" eaLnBrk="1" hangingPunct="1"/>
            <a:r>
              <a:rPr lang="pl-PL" sz="3200" smtClean="0"/>
              <a:t>Plan prezentacji</a:t>
            </a:r>
          </a:p>
        </p:txBody>
      </p:sp>
      <p:sp>
        <p:nvSpPr>
          <p:cNvPr id="3080" name="Symbol zastępczy zawartości 2"/>
          <p:cNvSpPr>
            <a:spLocks noGrp="1"/>
          </p:cNvSpPr>
          <p:nvPr>
            <p:ph idx="1"/>
          </p:nvPr>
        </p:nvSpPr>
        <p:spPr>
          <a:xfrm>
            <a:off x="539750" y="1484313"/>
            <a:ext cx="8177213" cy="2376487"/>
          </a:xfrm>
        </p:spPr>
        <p:txBody>
          <a:bodyPr/>
          <a:lstStyle/>
          <a:p>
            <a:pPr marL="514350" indent="-514350" eaLnBrk="1" hangingPunct="1">
              <a:buFont typeface="Calibri" pitchFamily="34" charset="0"/>
              <a:buAutoNum type="arabicPeriod"/>
            </a:pPr>
            <a:r>
              <a:rPr lang="pl-PL" sz="2800" dirty="0" smtClean="0"/>
              <a:t>Cele pracy</a:t>
            </a:r>
          </a:p>
          <a:p>
            <a:pPr marL="514350" indent="-514350" eaLnBrk="1" hangingPunct="1">
              <a:buFont typeface="Calibri" pitchFamily="34" charset="0"/>
              <a:buAutoNum type="arabicPeriod"/>
            </a:pPr>
            <a:r>
              <a:rPr lang="pl-PL" sz="2800" dirty="0" smtClean="0"/>
              <a:t>Zarys teorii</a:t>
            </a:r>
          </a:p>
          <a:p>
            <a:pPr marL="514350" indent="-514350" eaLnBrk="1" hangingPunct="1">
              <a:buFont typeface="Calibri" pitchFamily="34" charset="0"/>
              <a:buAutoNum type="arabicPeriod"/>
            </a:pPr>
            <a:r>
              <a:rPr lang="pl-PL" sz="2800" dirty="0" smtClean="0"/>
              <a:t>Wybrane wyniki </a:t>
            </a:r>
            <a:r>
              <a:rPr lang="pl-PL" sz="2800" dirty="0" smtClean="0"/>
              <a:t>eksperymentalne</a:t>
            </a:r>
          </a:p>
          <a:p>
            <a:pPr marL="514350" indent="-514350" eaLnBrk="1" hangingPunct="1">
              <a:buFont typeface="Calibri" pitchFamily="34" charset="0"/>
              <a:buAutoNum type="arabicPeriod"/>
            </a:pPr>
            <a:r>
              <a:rPr lang="pl-PL" sz="2800" dirty="0" smtClean="0"/>
              <a:t>Podsumowanie</a:t>
            </a:r>
            <a:endParaRPr lang="pl-PL" sz="2400" dirty="0" smtClean="0"/>
          </a:p>
          <a:p>
            <a:pPr marL="514350" indent="-514350" eaLnBrk="1" hangingPunct="1">
              <a:buFont typeface="Calibri" pitchFamily="34" charset="0"/>
              <a:buAutoNum type="arabicPeriod"/>
            </a:pPr>
            <a:endParaRPr lang="pl-PL"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Cele pracy</a:t>
            </a:r>
            <a:endParaRPr lang="pl-PL" sz="1600" dirty="0">
              <a:solidFill>
                <a:schemeClr val="bg1"/>
              </a:solidFill>
            </a:endParaRPr>
          </a:p>
        </p:txBody>
      </p:sp>
      <p:sp>
        <p:nvSpPr>
          <p:cNvPr id="13" name="Tytuł 1"/>
          <p:cNvSpPr>
            <a:spLocks noGrp="1"/>
          </p:cNvSpPr>
          <p:nvPr>
            <p:ph type="title"/>
          </p:nvPr>
        </p:nvSpPr>
        <p:spPr>
          <a:xfrm>
            <a:off x="457200" y="604838"/>
            <a:ext cx="8229600" cy="663575"/>
          </a:xfrm>
        </p:spPr>
        <p:txBody>
          <a:bodyPr/>
          <a:lstStyle/>
          <a:p>
            <a:pPr algn="l" eaLnBrk="1" hangingPunct="1"/>
            <a:r>
              <a:rPr lang="pl-PL" sz="3200" b="1" dirty="0" smtClean="0"/>
              <a:t>Cele pracy</a:t>
            </a:r>
            <a:endParaRPr lang="pl-PL" sz="3200" dirty="0" smtClean="0"/>
          </a:p>
        </p:txBody>
      </p:sp>
    </p:spTree>
    <p:extLst>
      <p:ext uri="{BB962C8B-B14F-4D97-AF65-F5344CB8AC3E}">
        <p14:creationId xmlns:p14="http://schemas.microsoft.com/office/powerpoint/2010/main" val="1029202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ostokąt 12"/>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4" name="Prostokąt 13"/>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5" name="Prostokąt 14"/>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4101"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4102" name="Tytuł 1"/>
          <p:cNvSpPr>
            <a:spLocks noGrp="1"/>
          </p:cNvSpPr>
          <p:nvPr>
            <p:ph type="title"/>
          </p:nvPr>
        </p:nvSpPr>
        <p:spPr>
          <a:xfrm>
            <a:off x="457200" y="604838"/>
            <a:ext cx="8229600" cy="663575"/>
          </a:xfrm>
        </p:spPr>
        <p:txBody>
          <a:bodyPr/>
          <a:lstStyle/>
          <a:p>
            <a:pPr algn="l" eaLnBrk="1" hangingPunct="1"/>
            <a:r>
              <a:rPr lang="pl-PL" sz="3200" b="1" dirty="0" smtClean="0"/>
              <a:t>DBSCAN</a:t>
            </a:r>
            <a:r>
              <a:rPr lang="pl-PL" sz="3200" dirty="0" smtClean="0"/>
              <a:t>: </a:t>
            </a:r>
            <a:r>
              <a:rPr lang="pl-PL" sz="3200" dirty="0" err="1" smtClean="0"/>
              <a:t>Density-Based</a:t>
            </a:r>
            <a:r>
              <a:rPr lang="pl-PL" sz="3200" dirty="0" smtClean="0"/>
              <a:t> Clustering Algorithm with </a:t>
            </a:r>
            <a:r>
              <a:rPr lang="pl-PL" sz="3200" dirty="0" err="1" smtClean="0"/>
              <a:t>Noise</a:t>
            </a:r>
            <a:endParaRPr lang="pl-PL" sz="3200" dirty="0" smtClean="0"/>
          </a:p>
        </p:txBody>
      </p:sp>
      <p:sp>
        <p:nvSpPr>
          <p:cNvPr id="4103" name="pole tekstowe 12"/>
          <p:cNvSpPr txBox="1">
            <a:spLocks noChangeArrowheads="1"/>
          </p:cNvSpPr>
          <p:nvPr/>
        </p:nvSpPr>
        <p:spPr bwMode="auto">
          <a:xfrm>
            <a:off x="111125" y="-39688"/>
            <a:ext cx="3092450"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graphicFrame>
        <p:nvGraphicFramePr>
          <p:cNvPr id="4104" name="Wykres 15"/>
          <p:cNvGraphicFramePr>
            <a:graphicFrameLocks/>
          </p:cNvGraphicFramePr>
          <p:nvPr/>
        </p:nvGraphicFramePr>
        <p:xfrm>
          <a:off x="1520825" y="4098925"/>
          <a:ext cx="6102350" cy="2133600"/>
        </p:xfrm>
        <a:graphic>
          <a:graphicData uri="http://schemas.openxmlformats.org/presentationml/2006/ole">
            <mc:AlternateContent xmlns:mc="http://schemas.openxmlformats.org/markup-compatibility/2006">
              <mc:Choice xmlns:v="urn:schemas-microsoft-com:vml" Requires="v">
                <p:oleObj spid="_x0000_s4131" r:id="rId4" imgW="6096528" imgH="2133785" progId="Excel.Chart.8">
                  <p:embed/>
                </p:oleObj>
              </mc:Choice>
              <mc:Fallback>
                <p:oleObj r:id="rId4" imgW="6096528" imgH="2133785" progId="Excel.Chart.8">
                  <p:embed/>
                  <p:pic>
                    <p:nvPicPr>
                      <p:cNvPr id="0" name="Wykres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0825" y="4098925"/>
                        <a:ext cx="61023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5" name="Symbol zastępczy zawartości 21"/>
          <p:cNvSpPr>
            <a:spLocks noGrp="1" noRot="1" noChangeAspect="1" noMove="1" noResize="1" noEditPoints="1" noAdjustHandles="1" noChangeArrowheads="1" noChangeShapeType="1" noTextEdit="1"/>
          </p:cNvSpPr>
          <p:nvPr>
            <p:ph idx="1"/>
          </p:nvPr>
        </p:nvSpPr>
        <p:spPr>
          <a:xfrm>
            <a:off x="457200" y="1700213"/>
            <a:ext cx="8229600" cy="4425950"/>
          </a:xfrm>
          <a:blipFill rotWithShape="1">
            <a:blip r:embed="rId6"/>
            <a:stretch>
              <a:fillRect l="-1259" t="-1240"/>
            </a:stretch>
          </a:blipFill>
          <a:extLst/>
        </p:spPr>
        <p:txBody>
          <a:bodyPr/>
          <a:lstStyle/>
          <a:p>
            <a:r>
              <a:rPr lang="pl-PL">
                <a:noFill/>
              </a:rPr>
              <a:t> </a:t>
            </a:r>
          </a:p>
        </p:txBody>
      </p:sp>
      <p:grpSp>
        <p:nvGrpSpPr>
          <p:cNvPr id="4106" name="Grupa 64"/>
          <p:cNvGrpSpPr>
            <a:grpSpLocks/>
          </p:cNvGrpSpPr>
          <p:nvPr/>
        </p:nvGrpSpPr>
        <p:grpSpPr bwMode="auto">
          <a:xfrm>
            <a:off x="4314825" y="3335338"/>
            <a:ext cx="3468688" cy="2181225"/>
            <a:chOff x="2771775" y="3141663"/>
            <a:chExt cx="3095625" cy="1946275"/>
          </a:xfrm>
        </p:grpSpPr>
        <p:sp>
          <p:nvSpPr>
            <p:cNvPr id="66" name="Oval 17"/>
            <p:cNvSpPr>
              <a:spLocks noChangeArrowheads="1"/>
            </p:cNvSpPr>
            <p:nvPr/>
          </p:nvSpPr>
          <p:spPr bwMode="auto">
            <a:xfrm>
              <a:off x="3563745" y="3141663"/>
              <a:ext cx="1943797" cy="1946275"/>
            </a:xfrm>
            <a:prstGeom prst="ellipse">
              <a:avLst/>
            </a:prstGeom>
            <a:solidFill>
              <a:schemeClr val="bg1">
                <a:lumMod val="85000"/>
              </a:schemeClr>
            </a:solidFill>
            <a:ln w="9525" algn="ctr">
              <a:solidFill>
                <a:schemeClr val="tx1"/>
              </a:solidFill>
              <a:round/>
              <a:headEnd/>
              <a:tailEnd/>
            </a:ln>
          </p:spPr>
          <p:txBody>
            <a:bodyPr anchor="ctr"/>
            <a:lstStyle/>
            <a:p>
              <a:pPr>
                <a:defRPr/>
              </a:pPr>
              <a:endParaRPr lang="pl-PL"/>
            </a:p>
          </p:txBody>
        </p:sp>
        <p:sp>
          <p:nvSpPr>
            <p:cNvPr id="4108" name="TextBox 25"/>
            <p:cNvSpPr txBox="1">
              <a:spLocks noChangeArrowheads="1"/>
            </p:cNvSpPr>
            <p:nvPr/>
          </p:nvSpPr>
          <p:spPr bwMode="auto">
            <a:xfrm>
              <a:off x="4572000" y="4005263"/>
              <a:ext cx="33337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2400">
                  <a:latin typeface="Arial" charset="0"/>
                </a:rPr>
                <a:t>p</a:t>
              </a:r>
            </a:p>
          </p:txBody>
        </p:sp>
        <p:sp>
          <p:nvSpPr>
            <p:cNvPr id="4109" name="TextBox 14"/>
            <p:cNvSpPr txBox="1">
              <a:spLocks noChangeArrowheads="1"/>
            </p:cNvSpPr>
            <p:nvPr/>
          </p:nvSpPr>
          <p:spPr bwMode="auto">
            <a:xfrm rot="-2040000">
              <a:off x="4565650" y="3471863"/>
              <a:ext cx="531813"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a:latin typeface="Arial" charset="0"/>
                </a:rPr>
                <a:t>Eps</a:t>
              </a:r>
            </a:p>
          </p:txBody>
        </p:sp>
        <p:sp>
          <p:nvSpPr>
            <p:cNvPr id="4110" name="TextBox 25"/>
            <p:cNvSpPr txBox="1">
              <a:spLocks noChangeArrowheads="1"/>
            </p:cNvSpPr>
            <p:nvPr/>
          </p:nvSpPr>
          <p:spPr bwMode="auto">
            <a:xfrm>
              <a:off x="5435600" y="3357563"/>
              <a:ext cx="4318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2400">
                  <a:latin typeface="Arial" charset="0"/>
                </a:rPr>
                <a:t>q</a:t>
              </a:r>
            </a:p>
          </p:txBody>
        </p:sp>
        <p:sp>
          <p:nvSpPr>
            <p:cNvPr id="4111" name="Oval 17"/>
            <p:cNvSpPr>
              <a:spLocks noChangeArrowheads="1"/>
            </p:cNvSpPr>
            <p:nvPr/>
          </p:nvSpPr>
          <p:spPr bwMode="auto">
            <a:xfrm>
              <a:off x="4427538" y="4005263"/>
              <a:ext cx="180975" cy="180975"/>
            </a:xfrm>
            <a:prstGeom prst="ellipse">
              <a:avLst/>
            </a:prstGeom>
            <a:solidFill>
              <a:schemeClr val="tx1"/>
            </a:solidFill>
            <a:ln w="9525" algn="ctr">
              <a:solidFill>
                <a:schemeClr val="tx1"/>
              </a:solidFill>
              <a:round/>
              <a:headEnd/>
              <a:tailEnd/>
            </a:ln>
          </p:spPr>
          <p:txBody>
            <a:bodyPr anchor="ctr"/>
            <a:lstStyle/>
            <a:p>
              <a:endParaRPr lang="pl-PL"/>
            </a:p>
          </p:txBody>
        </p:sp>
        <p:sp>
          <p:nvSpPr>
            <p:cNvPr id="4112" name="Oval 17"/>
            <p:cNvSpPr>
              <a:spLocks noChangeArrowheads="1"/>
            </p:cNvSpPr>
            <p:nvPr/>
          </p:nvSpPr>
          <p:spPr bwMode="auto">
            <a:xfrm>
              <a:off x="4067175" y="4365625"/>
              <a:ext cx="180975" cy="180975"/>
            </a:xfrm>
            <a:prstGeom prst="ellipse">
              <a:avLst/>
            </a:prstGeom>
            <a:solidFill>
              <a:schemeClr val="tx1"/>
            </a:solidFill>
            <a:ln w="9525" algn="ctr">
              <a:solidFill>
                <a:schemeClr val="tx1"/>
              </a:solidFill>
              <a:round/>
              <a:headEnd/>
              <a:tailEnd/>
            </a:ln>
          </p:spPr>
          <p:txBody>
            <a:bodyPr anchor="ctr"/>
            <a:lstStyle/>
            <a:p>
              <a:endParaRPr lang="pl-PL"/>
            </a:p>
          </p:txBody>
        </p:sp>
        <p:sp>
          <p:nvSpPr>
            <p:cNvPr id="4113" name="Oval 17"/>
            <p:cNvSpPr>
              <a:spLocks noChangeArrowheads="1"/>
            </p:cNvSpPr>
            <p:nvPr/>
          </p:nvSpPr>
          <p:spPr bwMode="auto">
            <a:xfrm>
              <a:off x="3851275" y="3646488"/>
              <a:ext cx="180975" cy="179387"/>
            </a:xfrm>
            <a:prstGeom prst="ellipse">
              <a:avLst/>
            </a:prstGeom>
            <a:solidFill>
              <a:schemeClr val="tx1"/>
            </a:solidFill>
            <a:ln w="9525" algn="ctr">
              <a:solidFill>
                <a:schemeClr val="tx1"/>
              </a:solidFill>
              <a:round/>
              <a:headEnd/>
              <a:tailEnd/>
            </a:ln>
          </p:spPr>
          <p:txBody>
            <a:bodyPr anchor="ctr"/>
            <a:lstStyle/>
            <a:p>
              <a:endParaRPr lang="pl-PL"/>
            </a:p>
          </p:txBody>
        </p:sp>
        <p:sp>
          <p:nvSpPr>
            <p:cNvPr id="4114" name="Oval 17"/>
            <p:cNvSpPr>
              <a:spLocks noChangeArrowheads="1"/>
            </p:cNvSpPr>
            <p:nvPr/>
          </p:nvSpPr>
          <p:spPr bwMode="auto">
            <a:xfrm>
              <a:off x="5219700" y="3429000"/>
              <a:ext cx="180975" cy="180975"/>
            </a:xfrm>
            <a:prstGeom prst="ellipse">
              <a:avLst/>
            </a:prstGeom>
            <a:solidFill>
              <a:schemeClr val="tx1"/>
            </a:solidFill>
            <a:ln w="9525" algn="ctr">
              <a:solidFill>
                <a:schemeClr val="tx1"/>
              </a:solidFill>
              <a:round/>
              <a:headEnd/>
              <a:tailEnd/>
            </a:ln>
          </p:spPr>
          <p:txBody>
            <a:bodyPr anchor="ctr"/>
            <a:lstStyle/>
            <a:p>
              <a:endParaRPr lang="pl-PL"/>
            </a:p>
          </p:txBody>
        </p:sp>
        <p:sp>
          <p:nvSpPr>
            <p:cNvPr id="4115" name="Oval 17"/>
            <p:cNvSpPr>
              <a:spLocks noChangeArrowheads="1"/>
            </p:cNvSpPr>
            <p:nvPr/>
          </p:nvSpPr>
          <p:spPr bwMode="auto">
            <a:xfrm>
              <a:off x="5435600" y="4870450"/>
              <a:ext cx="180975" cy="179388"/>
            </a:xfrm>
            <a:prstGeom prst="ellipse">
              <a:avLst/>
            </a:prstGeom>
            <a:solidFill>
              <a:schemeClr val="tx1"/>
            </a:solidFill>
            <a:ln w="9525" algn="ctr">
              <a:solidFill>
                <a:schemeClr val="tx1"/>
              </a:solidFill>
              <a:round/>
              <a:headEnd/>
              <a:tailEnd/>
            </a:ln>
          </p:spPr>
          <p:txBody>
            <a:bodyPr anchor="ctr"/>
            <a:lstStyle/>
            <a:p>
              <a:endParaRPr lang="pl-PL"/>
            </a:p>
          </p:txBody>
        </p:sp>
        <p:sp>
          <p:nvSpPr>
            <p:cNvPr id="4116" name="Oval 17"/>
            <p:cNvSpPr>
              <a:spLocks noChangeArrowheads="1"/>
            </p:cNvSpPr>
            <p:nvPr/>
          </p:nvSpPr>
          <p:spPr bwMode="auto">
            <a:xfrm>
              <a:off x="3203575" y="4294188"/>
              <a:ext cx="179388" cy="179387"/>
            </a:xfrm>
            <a:prstGeom prst="ellipse">
              <a:avLst/>
            </a:prstGeom>
            <a:solidFill>
              <a:schemeClr val="tx1"/>
            </a:solidFill>
            <a:ln w="9525" algn="ctr">
              <a:solidFill>
                <a:schemeClr val="tx1"/>
              </a:solidFill>
              <a:round/>
              <a:headEnd/>
              <a:tailEnd/>
            </a:ln>
          </p:spPr>
          <p:txBody>
            <a:bodyPr anchor="ctr"/>
            <a:lstStyle/>
            <a:p>
              <a:endParaRPr lang="pl-PL"/>
            </a:p>
          </p:txBody>
        </p:sp>
        <p:sp>
          <p:nvSpPr>
            <p:cNvPr id="4117" name="Oval 17"/>
            <p:cNvSpPr>
              <a:spLocks noChangeArrowheads="1"/>
            </p:cNvSpPr>
            <p:nvPr/>
          </p:nvSpPr>
          <p:spPr bwMode="auto">
            <a:xfrm>
              <a:off x="2771775" y="3213100"/>
              <a:ext cx="179388" cy="180975"/>
            </a:xfrm>
            <a:prstGeom prst="ellipse">
              <a:avLst/>
            </a:prstGeom>
            <a:solidFill>
              <a:schemeClr val="tx1"/>
            </a:solidFill>
            <a:ln w="9525" algn="ctr">
              <a:solidFill>
                <a:schemeClr val="tx1"/>
              </a:solidFill>
              <a:round/>
              <a:headEnd/>
              <a:tailEnd/>
            </a:ln>
          </p:spPr>
          <p:txBody>
            <a:bodyPr anchor="ctr"/>
            <a:lstStyle/>
            <a:p>
              <a:endParaRPr lang="pl-PL"/>
            </a:p>
          </p:txBody>
        </p:sp>
        <p:cxnSp>
          <p:nvCxnSpPr>
            <p:cNvPr id="77" name="Łącznik prostoliniowy 76"/>
            <p:cNvCxnSpPr>
              <a:stCxn id="4111" idx="7"/>
              <a:endCxn id="4114" idx="3"/>
            </p:cNvCxnSpPr>
            <p:nvPr/>
          </p:nvCxnSpPr>
          <p:spPr>
            <a:xfrm flipV="1">
              <a:off x="4582397" y="3583612"/>
              <a:ext cx="664462" cy="447615"/>
            </a:xfrm>
            <a:prstGeom prst="line">
              <a:avLst/>
            </a:prstGeom>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rostokąt 24"/>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6" name="Prostokąt 25"/>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7" name="Prostokąt 26"/>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125"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5126" name="Tytuł 1"/>
          <p:cNvSpPr>
            <a:spLocks noGrp="1"/>
          </p:cNvSpPr>
          <p:nvPr>
            <p:ph type="title"/>
          </p:nvPr>
        </p:nvSpPr>
        <p:spPr>
          <a:xfrm>
            <a:off x="457200" y="476250"/>
            <a:ext cx="8229600" cy="663575"/>
          </a:xfrm>
        </p:spPr>
        <p:txBody>
          <a:bodyPr/>
          <a:lstStyle/>
          <a:p>
            <a:pPr algn="l" eaLnBrk="1" hangingPunct="1"/>
            <a:r>
              <a:rPr lang="pl-PL" sz="3200" b="1" smtClean="0"/>
              <a:t>DBSCAN</a:t>
            </a:r>
            <a:r>
              <a:rPr lang="pl-PL" sz="3200" smtClean="0"/>
              <a:t> w akcji</a:t>
            </a:r>
          </a:p>
        </p:txBody>
      </p:sp>
      <p:sp>
        <p:nvSpPr>
          <p:cNvPr id="5127" name="pole tekstowe 12"/>
          <p:cNvSpPr txBox="1">
            <a:spLocks noChangeArrowheads="1"/>
          </p:cNvSpPr>
          <p:nvPr/>
        </p:nvSpPr>
        <p:spPr bwMode="auto">
          <a:xfrm>
            <a:off x="111125" y="-39688"/>
            <a:ext cx="3092450"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56" name="TextBox 15"/>
          <p:cNvSpPr txBox="1"/>
          <p:nvPr/>
        </p:nvSpPr>
        <p:spPr>
          <a:xfrm>
            <a:off x="2878138" y="3948113"/>
            <a:ext cx="325437" cy="554037"/>
          </a:xfrm>
          <a:prstGeom prst="rect">
            <a:avLst/>
          </a:prstGeom>
          <a:noFill/>
        </p:spPr>
        <p:txBody>
          <a:bodyPr>
            <a:spAutoFit/>
          </a:bodyPr>
          <a:lstStyle/>
          <a:p>
            <a:pPr>
              <a:defRPr/>
            </a:pPr>
            <a:r>
              <a:rPr lang="pl-PL" sz="3000" dirty="0">
                <a:solidFill>
                  <a:schemeClr val="bg1">
                    <a:lumMod val="75000"/>
                  </a:schemeClr>
                </a:solidFill>
              </a:rPr>
              <a:t>.</a:t>
            </a:r>
          </a:p>
        </p:txBody>
      </p:sp>
      <p:grpSp>
        <p:nvGrpSpPr>
          <p:cNvPr id="5129" name="Grupa 59"/>
          <p:cNvGrpSpPr>
            <a:grpSpLocks/>
          </p:cNvGrpSpPr>
          <p:nvPr/>
        </p:nvGrpSpPr>
        <p:grpSpPr bwMode="auto">
          <a:xfrm>
            <a:off x="539750" y="1906588"/>
            <a:ext cx="3467100" cy="3467100"/>
            <a:chOff x="1331913" y="2492375"/>
            <a:chExt cx="2862262" cy="2862263"/>
          </a:xfrm>
        </p:grpSpPr>
        <p:pic>
          <p:nvPicPr>
            <p:cNvPr id="5138" name="Picture 4" descr="dbscan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492375"/>
              <a:ext cx="2862262"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Box 20"/>
            <p:cNvSpPr txBox="1"/>
            <p:nvPr/>
          </p:nvSpPr>
          <p:spPr>
            <a:xfrm>
              <a:off x="3633256" y="3932680"/>
              <a:ext cx="326330" cy="553056"/>
            </a:xfrm>
            <a:prstGeom prst="rect">
              <a:avLst/>
            </a:prstGeom>
            <a:noFill/>
          </p:spPr>
          <p:txBody>
            <a:bodyPr>
              <a:spAutoFit/>
            </a:bodyPr>
            <a:lstStyle/>
            <a:p>
              <a:pPr>
                <a:defRPr/>
              </a:pPr>
              <a:r>
                <a:rPr lang="pl-PL" sz="3000" dirty="0">
                  <a:solidFill>
                    <a:schemeClr val="bg1">
                      <a:lumMod val="75000"/>
                    </a:schemeClr>
                  </a:solidFill>
                </a:rPr>
                <a:t>.</a:t>
              </a:r>
            </a:p>
          </p:txBody>
        </p:sp>
      </p:grpSp>
      <p:grpSp>
        <p:nvGrpSpPr>
          <p:cNvPr id="5130" name="Grupa 62"/>
          <p:cNvGrpSpPr>
            <a:grpSpLocks/>
          </p:cNvGrpSpPr>
          <p:nvPr/>
        </p:nvGrpSpPr>
        <p:grpSpPr bwMode="auto">
          <a:xfrm>
            <a:off x="4140200" y="1906588"/>
            <a:ext cx="3467100" cy="3467100"/>
            <a:chOff x="2843213" y="3357563"/>
            <a:chExt cx="2862262" cy="2862262"/>
          </a:xfrm>
        </p:grpSpPr>
        <p:pic>
          <p:nvPicPr>
            <p:cNvPr id="5136" name="Picture 3" descr="dbscan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3357563"/>
              <a:ext cx="2862262"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Box 15"/>
            <p:cNvSpPr txBox="1"/>
            <p:nvPr/>
          </p:nvSpPr>
          <p:spPr>
            <a:xfrm>
              <a:off x="5075096" y="4792625"/>
              <a:ext cx="325019" cy="554367"/>
            </a:xfrm>
            <a:prstGeom prst="rect">
              <a:avLst/>
            </a:prstGeom>
            <a:noFill/>
          </p:spPr>
          <p:txBody>
            <a:bodyPr>
              <a:spAutoFit/>
            </a:bodyPr>
            <a:lstStyle/>
            <a:p>
              <a:pPr>
                <a:defRPr/>
              </a:pPr>
              <a:r>
                <a:rPr lang="pl-PL" sz="3000" dirty="0">
                  <a:solidFill>
                    <a:schemeClr val="bg1">
                      <a:lumMod val="75000"/>
                    </a:schemeClr>
                  </a:solidFill>
                </a:rPr>
                <a:t>.</a:t>
              </a:r>
            </a:p>
          </p:txBody>
        </p:sp>
      </p:grpSp>
      <p:sp>
        <p:nvSpPr>
          <p:cNvPr id="64" name="TextBox 20"/>
          <p:cNvSpPr txBox="1"/>
          <p:nvPr/>
        </p:nvSpPr>
        <p:spPr>
          <a:xfrm>
            <a:off x="3479800" y="3803650"/>
            <a:ext cx="393700" cy="669925"/>
          </a:xfrm>
          <a:prstGeom prst="rect">
            <a:avLst/>
          </a:prstGeom>
          <a:noFill/>
        </p:spPr>
        <p:txBody>
          <a:bodyPr>
            <a:spAutoFit/>
          </a:bodyPr>
          <a:lstStyle/>
          <a:p>
            <a:pPr>
              <a:defRPr/>
            </a:pPr>
            <a:r>
              <a:rPr lang="pl-PL" sz="3000" dirty="0">
                <a:solidFill>
                  <a:schemeClr val="bg1">
                    <a:lumMod val="75000"/>
                  </a:schemeClr>
                </a:solidFill>
              </a:rPr>
              <a:t>.</a:t>
            </a:r>
          </a:p>
        </p:txBody>
      </p:sp>
      <p:sp>
        <p:nvSpPr>
          <p:cNvPr id="65" name="TextBox 15"/>
          <p:cNvSpPr txBox="1"/>
          <p:nvPr/>
        </p:nvSpPr>
        <p:spPr>
          <a:xfrm>
            <a:off x="6996113" y="3789363"/>
            <a:ext cx="393700" cy="669925"/>
          </a:xfrm>
          <a:prstGeom prst="rect">
            <a:avLst/>
          </a:prstGeom>
          <a:noFill/>
        </p:spPr>
        <p:txBody>
          <a:bodyPr>
            <a:spAutoFit/>
          </a:bodyPr>
          <a:lstStyle/>
          <a:p>
            <a:pPr>
              <a:defRPr/>
            </a:pPr>
            <a:r>
              <a:rPr lang="pl-PL" sz="3000" dirty="0">
                <a:solidFill>
                  <a:schemeClr val="bg1">
                    <a:lumMod val="75000"/>
                  </a:schemeClr>
                </a:solidFill>
              </a:rPr>
              <a:t>.</a:t>
            </a:r>
          </a:p>
        </p:txBody>
      </p:sp>
      <p:cxnSp>
        <p:nvCxnSpPr>
          <p:cNvPr id="3" name="Łącznik prostoliniowy 2"/>
          <p:cNvCxnSpPr/>
          <p:nvPr/>
        </p:nvCxnSpPr>
        <p:spPr>
          <a:xfrm flipV="1">
            <a:off x="6996113" y="3813175"/>
            <a:ext cx="815975" cy="173038"/>
          </a:xfrm>
          <a:prstGeom prst="line">
            <a:avLst/>
          </a:prstGeom>
        </p:spPr>
        <p:style>
          <a:lnRef idx="1">
            <a:schemeClr val="dk1"/>
          </a:lnRef>
          <a:fillRef idx="0">
            <a:schemeClr val="dk1"/>
          </a:fillRef>
          <a:effectRef idx="0">
            <a:schemeClr val="dk1"/>
          </a:effectRef>
          <a:fontRef idx="minor">
            <a:schemeClr val="tx1"/>
          </a:fontRef>
        </p:style>
      </p:cxnSp>
      <p:cxnSp>
        <p:nvCxnSpPr>
          <p:cNvPr id="19" name="Łącznik prostoliniowy 18"/>
          <p:cNvCxnSpPr/>
          <p:nvPr/>
        </p:nvCxnSpPr>
        <p:spPr>
          <a:xfrm flipV="1">
            <a:off x="7192963" y="3813175"/>
            <a:ext cx="619125" cy="325438"/>
          </a:xfrm>
          <a:prstGeom prst="line">
            <a:avLst/>
          </a:prstGeom>
        </p:spPr>
        <p:style>
          <a:lnRef idx="1">
            <a:schemeClr val="dk1"/>
          </a:lnRef>
          <a:fillRef idx="0">
            <a:schemeClr val="dk1"/>
          </a:fillRef>
          <a:effectRef idx="0">
            <a:schemeClr val="dk1"/>
          </a:effectRef>
          <a:fontRef idx="minor">
            <a:schemeClr val="tx1"/>
          </a:fontRef>
        </p:style>
      </p:cxnSp>
      <p:sp>
        <p:nvSpPr>
          <p:cNvPr id="5135" name="pole tekstowe 7"/>
          <p:cNvSpPr txBox="1">
            <a:spLocks noChangeArrowheads="1"/>
          </p:cNvSpPr>
          <p:nvPr/>
        </p:nvSpPr>
        <p:spPr bwMode="auto">
          <a:xfrm>
            <a:off x="7956550" y="3605213"/>
            <a:ext cx="668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a:t>szum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149"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6150"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13" name="Rectangle 3"/>
          <p:cNvSpPr txBox="1">
            <a:spLocks noRot="1" noChangeAspect="1" noMove="1" noResize="1" noEditPoints="1" noAdjustHandles="1" noChangeArrowheads="1" noChangeShapeType="1" noTextEdit="1"/>
          </p:cNvSpPr>
          <p:nvPr/>
        </p:nvSpPr>
        <p:spPr bwMode="auto">
          <a:xfrm>
            <a:off x="111125" y="1340768"/>
            <a:ext cx="8575675" cy="4785395"/>
          </a:xfrm>
          <a:prstGeom prst="rect">
            <a:avLst/>
          </a:prstGeom>
          <a:blipFill rotWithShape="1">
            <a:blip r:embed="rId3"/>
            <a:stretch>
              <a:fillRect l="-1066" t="-101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p:sp>
        <p:nvSpPr>
          <p:cNvPr id="6152" name="Left Brace 9"/>
          <p:cNvSpPr>
            <a:spLocks/>
          </p:cNvSpPr>
          <p:nvPr/>
        </p:nvSpPr>
        <p:spPr bwMode="auto">
          <a:xfrm rot="-5400000">
            <a:off x="4002088" y="2312988"/>
            <a:ext cx="319087" cy="2262187"/>
          </a:xfrm>
          <a:prstGeom prst="leftBrace">
            <a:avLst>
              <a:gd name="adj1" fmla="val 8337"/>
              <a:gd name="adj2" fmla="val 50194"/>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pl-PL"/>
          </a:p>
        </p:txBody>
      </p:sp>
      <p:sp>
        <p:nvSpPr>
          <p:cNvPr id="6153" name="pole tekstowe 14"/>
          <p:cNvSpPr txBox="1">
            <a:spLocks noChangeArrowheads="1"/>
          </p:cNvSpPr>
          <p:nvPr/>
        </p:nvSpPr>
        <p:spPr bwMode="auto">
          <a:xfrm>
            <a:off x="2339975" y="3614738"/>
            <a:ext cx="3643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2400" dirty="0"/>
              <a:t>pesymistyczne oszacowanie</a:t>
            </a:r>
          </a:p>
        </p:txBody>
      </p:sp>
      <p:grpSp>
        <p:nvGrpSpPr>
          <p:cNvPr id="6154" name="Grupa 29"/>
          <p:cNvGrpSpPr>
            <a:grpSpLocks/>
          </p:cNvGrpSpPr>
          <p:nvPr/>
        </p:nvGrpSpPr>
        <p:grpSpPr bwMode="auto">
          <a:xfrm>
            <a:off x="2555875" y="4365625"/>
            <a:ext cx="3179763" cy="1946275"/>
            <a:chOff x="2268538" y="3391945"/>
            <a:chExt cx="4998756" cy="3061243"/>
          </a:xfrm>
        </p:grpSpPr>
        <p:sp>
          <p:nvSpPr>
            <p:cNvPr id="6156" name="TextBox 32"/>
            <p:cNvSpPr txBox="1">
              <a:spLocks noChangeArrowheads="1"/>
            </p:cNvSpPr>
            <p:nvPr/>
          </p:nvSpPr>
          <p:spPr bwMode="auto">
            <a:xfrm>
              <a:off x="3419474" y="3816349"/>
              <a:ext cx="3847820" cy="2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r" eaLnBrk="1" hangingPunct="1"/>
              <a:r>
                <a:rPr lang="pl-PL" sz="2400" dirty="0">
                  <a:latin typeface="Arial" charset="0"/>
                </a:rPr>
                <a:t>   p</a:t>
              </a:r>
            </a:p>
            <a:p>
              <a:pPr eaLnBrk="1" hangingPunct="1"/>
              <a:endParaRPr lang="pl-PL" sz="2400" dirty="0">
                <a:latin typeface="Arial" charset="0"/>
              </a:endParaRPr>
            </a:p>
            <a:p>
              <a:pPr eaLnBrk="1" hangingPunct="1"/>
              <a:r>
                <a:rPr lang="pl-PL" sz="2400" dirty="0">
                  <a:latin typeface="Arial" charset="0"/>
                </a:rPr>
                <a:t>r</a:t>
              </a:r>
            </a:p>
            <a:p>
              <a:pPr eaLnBrk="1" hangingPunct="1"/>
              <a:r>
                <a:rPr lang="pl-PL" sz="2400" dirty="0">
                  <a:latin typeface="Arial" charset="0"/>
                </a:rPr>
                <a:t>              q</a:t>
              </a:r>
            </a:p>
          </p:txBody>
        </p:sp>
        <p:cxnSp>
          <p:nvCxnSpPr>
            <p:cNvPr id="6157" name="Straight Connector 8"/>
            <p:cNvCxnSpPr>
              <a:cxnSpLocks noChangeShapeType="1"/>
            </p:cNvCxnSpPr>
            <p:nvPr/>
          </p:nvCxnSpPr>
          <p:spPr bwMode="auto">
            <a:xfrm flipV="1">
              <a:off x="3779838" y="4176713"/>
              <a:ext cx="2952750" cy="792162"/>
            </a:xfrm>
            <a:prstGeom prst="line">
              <a:avLst/>
            </a:prstGeom>
            <a:noFill/>
            <a:ln w="9525" algn="ctr">
              <a:solidFill>
                <a:schemeClr val="accent2"/>
              </a:solidFill>
              <a:round/>
              <a:headEnd type="oval" w="med" len="med"/>
              <a:tailEnd type="oval" w="med" len="med"/>
            </a:ln>
            <a:extLst>
              <a:ext uri="{909E8E84-426E-40DD-AFC4-6F175D3DCCD1}">
                <a14:hiddenFill xmlns:a14="http://schemas.microsoft.com/office/drawing/2010/main">
                  <a:noFill/>
                </a14:hiddenFill>
              </a:ext>
            </a:extLst>
          </p:spPr>
        </p:cxnSp>
        <p:cxnSp>
          <p:nvCxnSpPr>
            <p:cNvPr id="6158" name="Straight Connector 10"/>
            <p:cNvCxnSpPr>
              <a:cxnSpLocks noChangeShapeType="1"/>
            </p:cNvCxnSpPr>
            <p:nvPr/>
          </p:nvCxnSpPr>
          <p:spPr bwMode="auto">
            <a:xfrm>
              <a:off x="3779838" y="4968875"/>
              <a:ext cx="1512887" cy="647700"/>
            </a:xfrm>
            <a:prstGeom prst="line">
              <a:avLst/>
            </a:prstGeom>
            <a:noFill/>
            <a:ln w="9525" algn="ctr">
              <a:solidFill>
                <a:srgbClr val="00B050"/>
              </a:solidFill>
              <a:round/>
              <a:headEnd type="oval" w="med" len="med"/>
              <a:tailEnd type="oval" w="med" len="med"/>
            </a:ln>
            <a:extLst>
              <a:ext uri="{909E8E84-426E-40DD-AFC4-6F175D3DCCD1}">
                <a14:hiddenFill xmlns:a14="http://schemas.microsoft.com/office/drawing/2010/main">
                  <a:noFill/>
                </a14:hiddenFill>
              </a:ext>
            </a:extLst>
          </p:spPr>
        </p:cxnSp>
        <p:cxnSp>
          <p:nvCxnSpPr>
            <p:cNvPr id="6159" name="Straight Connector 11"/>
            <p:cNvCxnSpPr>
              <a:cxnSpLocks noChangeShapeType="1"/>
            </p:cNvCxnSpPr>
            <p:nvPr/>
          </p:nvCxnSpPr>
          <p:spPr bwMode="auto">
            <a:xfrm rot="5400000" flipH="1" flipV="1">
              <a:off x="5292726" y="4176712"/>
              <a:ext cx="1439862" cy="1439863"/>
            </a:xfrm>
            <a:prstGeom prst="line">
              <a:avLst/>
            </a:prstGeom>
            <a:noFill/>
            <a:ln w="9525" algn="ctr">
              <a:solidFill>
                <a:srgbClr val="FF0000"/>
              </a:solidFill>
              <a:round/>
              <a:headEnd type="oval" w="med" len="med"/>
              <a:tailEnd type="oval" w="med" len="med"/>
            </a:ln>
            <a:extLst>
              <a:ext uri="{909E8E84-426E-40DD-AFC4-6F175D3DCCD1}">
                <a14:hiddenFill xmlns:a14="http://schemas.microsoft.com/office/drawing/2010/main">
                  <a:noFill/>
                </a14:hiddenFill>
              </a:ext>
            </a:extLst>
          </p:spPr>
        </p:cxnSp>
        <p:sp>
          <p:nvSpPr>
            <p:cNvPr id="6160" name="Oval 33"/>
            <p:cNvSpPr>
              <a:spLocks noChangeArrowheads="1"/>
            </p:cNvSpPr>
            <p:nvPr/>
          </p:nvSpPr>
          <p:spPr bwMode="auto">
            <a:xfrm>
              <a:off x="2268538" y="3500438"/>
              <a:ext cx="3168650" cy="295275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pl-PL"/>
            </a:p>
          </p:txBody>
        </p:sp>
        <p:sp>
          <p:nvSpPr>
            <p:cNvPr id="6161" name="Left Brace 9"/>
            <p:cNvSpPr>
              <a:spLocks/>
            </p:cNvSpPr>
            <p:nvPr/>
          </p:nvSpPr>
          <p:spPr bwMode="auto">
            <a:xfrm rot="4440000">
              <a:off x="5683250" y="3321050"/>
              <a:ext cx="541338" cy="1417638"/>
            </a:xfrm>
            <a:prstGeom prst="leftBrace">
              <a:avLst>
                <a:gd name="adj1" fmla="val 8329"/>
                <a:gd name="adj2" fmla="val 50194"/>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pl-PL"/>
            </a:p>
          </p:txBody>
        </p:sp>
        <p:sp>
          <p:nvSpPr>
            <p:cNvPr id="6162" name="TextBox 12"/>
            <p:cNvSpPr txBox="1">
              <a:spLocks noChangeArrowheads="1"/>
            </p:cNvSpPr>
            <p:nvPr/>
          </p:nvSpPr>
          <p:spPr bwMode="auto">
            <a:xfrm rot="-780000">
              <a:off x="4630297" y="3391945"/>
              <a:ext cx="2507540" cy="58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atin typeface="Arial" charset="0"/>
                </a:rPr>
                <a:t>di</a:t>
              </a:r>
              <a:r>
                <a:rPr lang="pl-PL">
                  <a:latin typeface="Arial" charset="0"/>
                </a:rPr>
                <a:t>s</a:t>
              </a:r>
              <a:r>
                <a:rPr lang="en-US">
                  <a:latin typeface="Arial" charset="0"/>
                </a:rPr>
                <a:t>tance</a:t>
              </a:r>
              <a:r>
                <a:rPr lang="pl-PL" baseline="30000">
                  <a:latin typeface="Arial" charset="0"/>
                </a:rPr>
                <a:t>r</a:t>
              </a:r>
              <a:r>
                <a:rPr lang="en-US">
                  <a:latin typeface="Arial" charset="0"/>
                </a:rPr>
                <a:t>(p,</a:t>
              </a:r>
              <a:r>
                <a:rPr lang="pl-PL">
                  <a:latin typeface="Arial" charset="0"/>
                </a:rPr>
                <a:t>q</a:t>
              </a:r>
              <a:r>
                <a:rPr lang="en-US">
                  <a:latin typeface="Arial" charset="0"/>
                </a:rPr>
                <a:t>)</a:t>
              </a:r>
              <a:endParaRPr lang="pl-PL">
                <a:latin typeface="Arial" charset="0"/>
              </a:endParaRPr>
            </a:p>
          </p:txBody>
        </p:sp>
      </p:grpSp>
      <p:sp>
        <p:nvSpPr>
          <p:cNvPr id="6155" name="Tytuł 1"/>
          <p:cNvSpPr>
            <a:spLocks noGrp="1"/>
          </p:cNvSpPr>
          <p:nvPr>
            <p:ph type="title"/>
          </p:nvPr>
        </p:nvSpPr>
        <p:spPr>
          <a:xfrm>
            <a:off x="457200" y="549275"/>
            <a:ext cx="8229600" cy="663575"/>
          </a:xfrm>
        </p:spPr>
        <p:txBody>
          <a:bodyPr/>
          <a:lstStyle/>
          <a:p>
            <a:pPr algn="l" eaLnBrk="1" hangingPunct="1"/>
            <a:r>
              <a:rPr lang="pl-PL" sz="3200" b="1" dirty="0" smtClean="0"/>
              <a:t>Wykorzystanie nierówności trójkąta</a:t>
            </a:r>
            <a:endParaRPr lang="pl-PL" sz="32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iekt 16"/>
          <p:cNvGraphicFramePr>
            <a:graphicFrameLocks noChangeAspect="1"/>
          </p:cNvGraphicFramePr>
          <p:nvPr/>
        </p:nvGraphicFramePr>
        <p:xfrm>
          <a:off x="179388" y="1844675"/>
          <a:ext cx="4105275" cy="3384550"/>
        </p:xfrm>
        <a:graphic>
          <a:graphicData uri="http://schemas.openxmlformats.org/presentationml/2006/ole">
            <mc:AlternateContent xmlns:mc="http://schemas.openxmlformats.org/markup-compatibility/2006">
              <mc:Choice xmlns:v="urn:schemas-microsoft-com:vml" Requires="v">
                <p:oleObj spid="_x0000_s7196" name="Bitmap Image" r:id="rId4" imgW="4172532" imgH="3038095" progId="PBrush">
                  <p:embed/>
                </p:oleObj>
              </mc:Choice>
              <mc:Fallback>
                <p:oleObj name="Bitmap Image" r:id="rId4" imgW="4172532" imgH="3038095" progId="PBrush">
                  <p:embed/>
                  <p:pic>
                    <p:nvPicPr>
                      <p:cNvPr id="0" name="Obiek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844675"/>
                        <a:ext cx="410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171" name="Grupa 13"/>
          <p:cNvGrpSpPr>
            <a:grpSpLocks/>
          </p:cNvGrpSpPr>
          <p:nvPr/>
        </p:nvGrpSpPr>
        <p:grpSpPr bwMode="auto">
          <a:xfrm>
            <a:off x="2266950" y="1646238"/>
            <a:ext cx="7488238" cy="4014787"/>
            <a:chOff x="2266950" y="2596842"/>
            <a:chExt cx="7488238" cy="4015096"/>
          </a:xfrm>
        </p:grpSpPr>
        <p:pic>
          <p:nvPicPr>
            <p:cNvPr id="718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66950" y="3211513"/>
              <a:ext cx="7488238"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181" name="TextBox 35"/>
            <p:cNvSpPr txBox="1">
              <a:spLocks noChangeArrowheads="1"/>
            </p:cNvSpPr>
            <p:nvPr/>
          </p:nvSpPr>
          <p:spPr bwMode="auto">
            <a:xfrm>
              <a:off x="3707904" y="2596842"/>
              <a:ext cx="51125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2000">
                  <a:latin typeface="Arial" charset="0"/>
                </a:rPr>
                <a:t>Uporządkowany zbiór D; Eps = 0,2; r=(0,0)</a:t>
              </a:r>
            </a:p>
          </p:txBody>
        </p:sp>
        <p:sp>
          <p:nvSpPr>
            <p:cNvPr id="7182" name="Right Brace 12"/>
            <p:cNvSpPr>
              <a:spLocks/>
            </p:cNvSpPr>
            <p:nvPr/>
          </p:nvSpPr>
          <p:spPr bwMode="auto">
            <a:xfrm>
              <a:off x="7796213" y="3571875"/>
              <a:ext cx="358775" cy="936625"/>
            </a:xfrm>
            <a:prstGeom prst="rightBrace">
              <a:avLst>
                <a:gd name="adj1" fmla="val 8364"/>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pl-PL"/>
            </a:p>
          </p:txBody>
        </p:sp>
        <p:sp>
          <p:nvSpPr>
            <p:cNvPr id="7183" name="TextBox 13"/>
            <p:cNvSpPr txBox="1">
              <a:spLocks noChangeArrowheads="1"/>
            </p:cNvSpPr>
            <p:nvPr/>
          </p:nvSpPr>
          <p:spPr bwMode="auto">
            <a:xfrm>
              <a:off x="8083550" y="3814763"/>
              <a:ext cx="10080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1600">
                  <a:latin typeface="Arial" charset="0"/>
                  <a:sym typeface="Symbol" pitchFamily="18" charset="2"/>
                </a:rPr>
                <a:t></a:t>
              </a:r>
              <a:r>
                <a:rPr lang="en-US" sz="1600">
                  <a:latin typeface="Arial" charset="0"/>
                </a:rPr>
                <a:t>N</a:t>
              </a:r>
              <a:r>
                <a:rPr lang="pl-PL" sz="1600" baseline="-25000">
                  <a:latin typeface="Arial" charset="0"/>
                </a:rPr>
                <a:t>E</a:t>
              </a:r>
              <a:r>
                <a:rPr lang="en-US" sz="1600" baseline="-25000">
                  <a:latin typeface="Arial" charset="0"/>
                </a:rPr>
                <a:t>ps</a:t>
              </a:r>
              <a:r>
                <a:rPr lang="en-US" sz="1600">
                  <a:latin typeface="Arial" charset="0"/>
                </a:rPr>
                <a:t>(</a:t>
              </a:r>
              <a:r>
                <a:rPr lang="pl-PL" sz="1600">
                  <a:latin typeface="Arial" charset="0"/>
                </a:rPr>
                <a:t>F</a:t>
              </a:r>
              <a:r>
                <a:rPr lang="en-US" sz="1600">
                  <a:latin typeface="Arial" charset="0"/>
                </a:rPr>
                <a:t>)</a:t>
              </a:r>
              <a:endParaRPr lang="pl-PL" sz="1600">
                <a:latin typeface="Arial" charset="0"/>
              </a:endParaRPr>
            </a:p>
          </p:txBody>
        </p:sp>
      </p:grpSp>
      <p:sp>
        <p:nvSpPr>
          <p:cNvPr id="8" name="Prostokąt 7"/>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9" name="Prostokąt 8"/>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0" name="Prostokąt 9"/>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175"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7176"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Plan prezentacji</a:t>
            </a:r>
          </a:p>
        </p:txBody>
      </p:sp>
      <p:sp>
        <p:nvSpPr>
          <p:cNvPr id="7177" name="Tytuł 1"/>
          <p:cNvSpPr>
            <a:spLocks noGrp="1"/>
          </p:cNvSpPr>
          <p:nvPr>
            <p:ph type="title"/>
          </p:nvPr>
        </p:nvSpPr>
        <p:spPr>
          <a:xfrm>
            <a:off x="457200" y="549275"/>
            <a:ext cx="8229600" cy="663575"/>
          </a:xfrm>
        </p:spPr>
        <p:txBody>
          <a:bodyPr/>
          <a:lstStyle/>
          <a:p>
            <a:pPr algn="l" eaLnBrk="1" hangingPunct="1"/>
            <a:r>
              <a:rPr lang="pl-PL" sz="3200" b="1" dirty="0" smtClean="0"/>
              <a:t>Wykorzystanie nierówności trójkąta - przykład</a:t>
            </a:r>
            <a:endParaRPr lang="pl-PL" sz="3200" dirty="0" smtClean="0"/>
          </a:p>
        </p:txBody>
      </p:sp>
      <p:sp>
        <p:nvSpPr>
          <p:cNvPr id="7178" name="Oval 33"/>
          <p:cNvSpPr>
            <a:spLocks noChangeArrowheads="1"/>
          </p:cNvSpPr>
          <p:nvPr/>
        </p:nvSpPr>
        <p:spPr bwMode="auto">
          <a:xfrm>
            <a:off x="550863" y="4868863"/>
            <a:ext cx="98425" cy="96837"/>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endParaRPr lang="pl-PL"/>
          </a:p>
        </p:txBody>
      </p:sp>
      <p:sp>
        <p:nvSpPr>
          <p:cNvPr id="7179" name="pole tekstowe 18"/>
          <p:cNvSpPr txBox="1">
            <a:spLocks noChangeArrowheads="1"/>
          </p:cNvSpPr>
          <p:nvPr/>
        </p:nvSpPr>
        <p:spPr bwMode="auto">
          <a:xfrm>
            <a:off x="649288" y="4581525"/>
            <a:ext cx="265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a:solidFill>
                  <a:srgbClr val="FF0000"/>
                </a:solidFill>
              </a:rPr>
              <a:t>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rostokąt 20"/>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2" name="Prostokąt 21"/>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3" name="Prostokąt 22"/>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8197" name="pole tekstowe 23"/>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198"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8199" name="Tytuł 1"/>
          <p:cNvSpPr>
            <a:spLocks noGrp="1"/>
          </p:cNvSpPr>
          <p:nvPr>
            <p:ph type="title"/>
          </p:nvPr>
        </p:nvSpPr>
        <p:spPr>
          <a:xfrm>
            <a:off x="457200" y="549275"/>
            <a:ext cx="8229600" cy="792163"/>
          </a:xfrm>
        </p:spPr>
        <p:txBody>
          <a:bodyPr/>
          <a:lstStyle/>
          <a:p>
            <a:pPr algn="l" eaLnBrk="1" hangingPunct="1"/>
            <a:r>
              <a:rPr lang="pl-PL" sz="3200" b="1" dirty="0" smtClean="0"/>
              <a:t>Wykorzystanie nierówności trójkąta - rzutowanie</a:t>
            </a:r>
            <a:endParaRPr lang="pl-PL" sz="3200" dirty="0" smtClean="0"/>
          </a:p>
        </p:txBody>
      </p:sp>
      <p:sp>
        <p:nvSpPr>
          <p:cNvPr id="38" name="pole tekstowe 37"/>
          <p:cNvSpPr txBox="1">
            <a:spLocks noRot="1" noChangeAspect="1" noMove="1" noResize="1" noEditPoints="1" noAdjustHandles="1" noChangeArrowheads="1" noChangeShapeType="1" noTextEdit="1"/>
          </p:cNvSpPr>
          <p:nvPr/>
        </p:nvSpPr>
        <p:spPr>
          <a:xfrm>
            <a:off x="251520" y="1844824"/>
            <a:ext cx="8640960" cy="2635722"/>
          </a:xfrm>
          <a:prstGeom prst="rect">
            <a:avLst/>
          </a:prstGeom>
          <a:blipFill rotWithShape="1">
            <a:blip r:embed="rId3"/>
            <a:stretch>
              <a:fillRect t="-2083" b="-694"/>
            </a:stretch>
          </a:blipFill>
        </p:spPr>
        <p:txBody>
          <a:bodyPr/>
          <a:lstStyle/>
          <a:p>
            <a:r>
              <a:rPr lang="pl-PL">
                <a:noFill/>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9221"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9222"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9223" name="Tytuł 1"/>
          <p:cNvSpPr>
            <a:spLocks noGrp="1"/>
          </p:cNvSpPr>
          <p:nvPr>
            <p:ph type="title"/>
          </p:nvPr>
        </p:nvSpPr>
        <p:spPr>
          <a:xfrm>
            <a:off x="457200" y="549275"/>
            <a:ext cx="8229600" cy="792163"/>
          </a:xfrm>
        </p:spPr>
        <p:txBody>
          <a:bodyPr/>
          <a:lstStyle/>
          <a:p>
            <a:pPr algn="l" eaLnBrk="1" hangingPunct="1"/>
            <a:r>
              <a:rPr lang="pl-PL" sz="3200" b="1" dirty="0" smtClean="0"/>
              <a:t>Wykorzystanie drzewa metrycznego VP-</a:t>
            </a:r>
            <a:r>
              <a:rPr lang="pl-PL" sz="3200" b="1" dirty="0" err="1" smtClean="0"/>
              <a:t>Tree</a:t>
            </a:r>
            <a:endParaRPr lang="pl-PL" sz="32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986</TotalTime>
  <Words>1668</Words>
  <Application>Microsoft Office PowerPoint</Application>
  <PresentationFormat>Pokaz na ekranie (4:3)</PresentationFormat>
  <Paragraphs>186</Paragraphs>
  <Slides>18</Slides>
  <Notes>15</Notes>
  <HiddenSlides>0</HiddenSlides>
  <MMClips>0</MMClips>
  <ScaleCrop>false</ScaleCrop>
  <HeadingPairs>
    <vt:vector size="8" baseType="variant">
      <vt:variant>
        <vt:lpstr>Używane czcionki</vt:lpstr>
      </vt:variant>
      <vt:variant>
        <vt:i4>3</vt:i4>
      </vt:variant>
      <vt:variant>
        <vt:lpstr>Motyw</vt:lpstr>
      </vt:variant>
      <vt:variant>
        <vt:i4>1</vt:i4>
      </vt:variant>
      <vt:variant>
        <vt:lpstr>Osadzone serwery OLE</vt:lpstr>
      </vt:variant>
      <vt:variant>
        <vt:i4>2</vt:i4>
      </vt:variant>
      <vt:variant>
        <vt:lpstr>Tytuły slajdów</vt:lpstr>
      </vt:variant>
      <vt:variant>
        <vt:i4>18</vt:i4>
      </vt:variant>
    </vt:vector>
  </HeadingPairs>
  <TitlesOfParts>
    <vt:vector size="24" baseType="lpstr">
      <vt:lpstr>Calibri</vt:lpstr>
      <vt:lpstr>Arial</vt:lpstr>
      <vt:lpstr>Symbol</vt:lpstr>
      <vt:lpstr>Motyw pakietu Office</vt:lpstr>
      <vt:lpstr>Wykres programu Microsoft Excel</vt:lpstr>
      <vt:lpstr>PBrush</vt:lpstr>
      <vt:lpstr>Prezentacja programu PowerPoint</vt:lpstr>
      <vt:lpstr>Plan prezentacji</vt:lpstr>
      <vt:lpstr>Cele pracy</vt:lpstr>
      <vt:lpstr>DBSCAN: Density-Based Clustering Algorithm with Noise</vt:lpstr>
      <vt:lpstr>DBSCAN w akcji</vt:lpstr>
      <vt:lpstr>Wykorzystanie nierówności trójkąta</vt:lpstr>
      <vt:lpstr>Wykorzystanie nierówności trójkąta - przykład</vt:lpstr>
      <vt:lpstr>Wykorzystanie nierówności trójkąta - rzutowanie</vt:lpstr>
      <vt:lpstr>Wykorzystanie drzewa metrycznego VP-Tree</vt:lpstr>
      <vt:lpstr>Miary odległości i podobieństwa do określania sąsiedztwa</vt:lpstr>
      <vt:lpstr>Miary odległości i podobieństwa do określania sąsiedztwa</vt:lpstr>
      <vt:lpstr>Wybrane wyniki eksperymentalne Dane testowe</vt:lpstr>
      <vt:lpstr>Wybrane wyniki eksperymentalne Ulepszenie wyznaczania sąsiedztwa w VP-Tree</vt:lpstr>
      <vt:lpstr>Wybrane wyniki eksperymentalne Porównanie metod przyspieszania wyznaczania sąsiedztwa</vt:lpstr>
      <vt:lpstr>Wybrane wyniki eksperymentalne Porównanie metod przyspieszania wyznaczania sąsiedztwa</vt:lpstr>
      <vt:lpstr>Wybrane wyniki eksperymentalne Porównanie metod przyspieszania wyznaczania sąsiedztwa</vt:lpstr>
      <vt:lpstr>Podsumowanie</vt:lpstr>
      <vt:lpstr>Dziękuję za uwagę.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Bartłomiej Jańczak</dc:creator>
  <cp:lastModifiedBy>Bartłomiej Jańczak</cp:lastModifiedBy>
  <cp:revision>81</cp:revision>
  <dcterms:created xsi:type="dcterms:W3CDTF">2011-06-14T21:06:47Z</dcterms:created>
  <dcterms:modified xsi:type="dcterms:W3CDTF">2013-06-24T00:00:51Z</dcterms:modified>
</cp:coreProperties>
</file>