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76" r:id="rId4"/>
    <p:sldId id="275" r:id="rId5"/>
    <p:sldId id="257" r:id="rId6"/>
    <p:sldId id="258" r:id="rId7"/>
    <p:sldId id="259" r:id="rId8"/>
    <p:sldId id="260" r:id="rId9"/>
    <p:sldId id="261" r:id="rId10"/>
    <p:sldId id="279" r:id="rId11"/>
    <p:sldId id="262" r:id="rId12"/>
    <p:sldId id="263" r:id="rId13"/>
    <p:sldId id="269" r:id="rId14"/>
    <p:sldId id="270" r:id="rId15"/>
    <p:sldId id="271" r:id="rId16"/>
    <p:sldId id="272" r:id="rId17"/>
    <p:sldId id="283" r:id="rId18"/>
    <p:sldId id="268" r:id="rId19"/>
    <p:sldId id="273" r:id="rId20"/>
    <p:sldId id="277" r:id="rId21"/>
    <p:sldId id="264" r:id="rId22"/>
    <p:sldId id="265" r:id="rId23"/>
    <p:sldId id="266" r:id="rId24"/>
    <p:sldId id="267" r:id="rId25"/>
    <p:sldId id="278" r:id="rId26"/>
    <p:sldId id="280" r:id="rId27"/>
    <p:sldId id="281" r:id="rId28"/>
    <p:sldId id="286" r:id="rId29"/>
    <p:sldId id="287" r:id="rId30"/>
    <p:sldId id="284" r:id="rId31"/>
    <p:sldId id="285" r:id="rId32"/>
    <p:sldId id="274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8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A9A1B99-7AFE-4EF7-A0A8-C828CF414DB3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59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9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557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545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676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29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074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A9A1B99-7AFE-4EF7-A0A8-C828CF414DB3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606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A9A1B99-7AFE-4EF7-A0A8-C828CF414DB3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28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38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43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99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28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37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67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1B99-7AFE-4EF7-A0A8-C828CF414DB3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2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A9A1B99-7AFE-4EF7-A0A8-C828CF414DB3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683968F-D1F0-41E0-8732-F00BE96E75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enjamin.mestre@scalian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thon.org/doc/" TargetMode="External"/><Relationship Id="rId4" Type="http://schemas.openxmlformats.org/officeDocument/2006/relationships/hyperlink" Target="https://docs.oracle.com/javase/tutorial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Cours de POO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Benjamin Mestre</a:t>
            </a:r>
          </a:p>
          <a:p>
            <a:r>
              <a:rPr lang="fr-FR" dirty="0" smtClean="0">
                <a:hlinkClick r:id="rId2"/>
              </a:rPr>
              <a:t>benjamin.mestre@scalian.com</a:t>
            </a:r>
            <a:endParaRPr lang="fr-FR" dirty="0" smtClean="0"/>
          </a:p>
          <a:p>
            <a:r>
              <a:rPr lang="fr-FR" dirty="0" smtClean="0"/>
              <a:t>www.github.com/bjaout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21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Créateur et Destructeur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459542"/>
          </a:xfrm>
        </p:spPr>
        <p:txBody>
          <a:bodyPr>
            <a:normAutofit/>
          </a:bodyPr>
          <a:lstStyle/>
          <a:p>
            <a:r>
              <a:rPr lang="fr-FR" dirty="0" smtClean="0"/>
              <a:t>Les créateurs permettent d’initialiser un nouvel objet d’une classe avec ou sans paramètres</a:t>
            </a:r>
          </a:p>
          <a:p>
            <a:r>
              <a:rPr lang="fr-FR" dirty="0" smtClean="0"/>
              <a:t>Les destructeurs permettent de libérer la mémoire instanciée pour l’objet (pour le C++)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886754" y="3819446"/>
            <a:ext cx="49228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Carte(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valeur,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couleur,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Dictionary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 type)</a:t>
            </a: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fr-F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.Valeur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 valeur;</a:t>
            </a:r>
          </a:p>
          <a:p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fr-F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.Couleur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 couleur;</a:t>
            </a:r>
          </a:p>
          <a:p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fr-F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.Type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 type;</a:t>
            </a: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90754" y="437344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A(object):</a:t>
            </a:r>
          </a:p>
          <a:p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__(self):</a:t>
            </a:r>
          </a:p>
          <a:p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</a:rPr>
              <a:t>self.x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CC0000"/>
                </a:solidFill>
                <a:latin typeface="Consolas" panose="020B0609020204030204" pitchFamily="49" charset="0"/>
              </a:rPr>
              <a:t>'Hello‘</a:t>
            </a:r>
          </a:p>
          <a:p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__del__(</a:t>
            </a:r>
            <a:r>
              <a:rPr lang="en-US" dirty="0">
                <a:latin typeface="Consolas" panose="020B0609020204030204" pitchFamily="49" charset="0"/>
              </a:rPr>
              <a:t>self):</a:t>
            </a:r>
          </a:p>
          <a:p>
            <a:r>
              <a:rPr lang="en-US" b="0" i="0" u="none" strike="noStrike" dirty="0" smtClean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i="0" u="none" strike="noStrike" dirty="0" smtClean="0">
                <a:effectLst/>
                <a:latin typeface="Consolas" panose="020B0609020204030204" pitchFamily="49" charset="0"/>
              </a:rPr>
              <a:t>print(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b="0" i="0" u="none" strike="noStrike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Destructeur</a:t>
            </a:r>
            <a:r>
              <a:rPr lang="en-US" b="0" i="0" u="none" strike="noStrike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b="0" i="0" u="none" strike="noStrike" dirty="0" smtClean="0">
                <a:effectLst/>
                <a:latin typeface="Consolas" panose="020B0609020204030204" pitchFamily="49" charset="0"/>
              </a:rPr>
              <a:t>)</a:t>
            </a:r>
            <a:endParaRPr lang="en-US" b="0" i="0" u="none" strike="noStrike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7783" y="511210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C++/C#</a:t>
            </a: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Carte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(« Destructeur »);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35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Objets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objet est une instanciation de la classe</a:t>
            </a:r>
          </a:p>
          <a:p>
            <a:r>
              <a:rPr lang="fr-FR" dirty="0" smtClean="0"/>
              <a:t>C’est une entité spécifique qui respecte le formalisme définit dans la classe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92" y="4052258"/>
            <a:ext cx="2133600" cy="1600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30" y="3641785"/>
            <a:ext cx="2238375" cy="1524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68" y="4311650"/>
            <a:ext cx="21431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instancier un objet ?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154954" y="3278840"/>
            <a:ext cx="411042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Being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Being(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"Fred"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76955" y="3269412"/>
            <a:ext cx="41104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Being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Being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"Fred"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54593" y="5042858"/>
            <a:ext cx="41104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Being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Being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"Fred"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25083" y="4633187"/>
            <a:ext cx="27174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fred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Being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"Fred"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83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Structures de contrôle : IF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154954" y="2362056"/>
            <a:ext cx="1981200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(a) { 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 {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62799" y="4754736"/>
            <a:ext cx="183455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(a){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(b){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08453" y="2672607"/>
            <a:ext cx="203295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(a) {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(b) {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5554" y="4639429"/>
            <a:ext cx="1998453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a: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pass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b: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pass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pass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6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contrôle : CASE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426234" y="2680757"/>
            <a:ext cx="2239992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(a)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break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break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179729" y="5342875"/>
            <a:ext cx="97299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???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188015" y="2680757"/>
            <a:ext cx="223999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(a)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break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break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09804" y="4511878"/>
            <a:ext cx="2239992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(a)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break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break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9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contrôle : WHILE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628626" y="2993691"/>
            <a:ext cx="154125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(a){ </a:t>
            </a:r>
          </a:p>
          <a:p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3048" y="2855668"/>
            <a:ext cx="154125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(a){ </a:t>
            </a:r>
          </a:p>
          <a:p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35660" y="4115125"/>
            <a:ext cx="154125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(a){ </a:t>
            </a:r>
          </a:p>
          <a:p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57887" y="4563699"/>
            <a:ext cx="170515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a:</a:t>
            </a:r>
          </a:p>
          <a:p>
            <a:r>
              <a:rPr lang="fr-F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fr-F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pass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691886" y="4447241"/>
            <a:ext cx="3177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Il existe aussi la structure </a:t>
            </a:r>
          </a:p>
          <a:p>
            <a:r>
              <a:rPr lang="fr-FR" dirty="0" smtClean="0"/>
              <a:t>do</a:t>
            </a:r>
          </a:p>
          <a:p>
            <a:r>
              <a:rPr lang="fr-FR" dirty="0" smtClean="0"/>
              <a:t>{</a:t>
            </a:r>
          </a:p>
          <a:p>
            <a:r>
              <a:rPr lang="fr-FR" dirty="0" smtClean="0"/>
              <a:t>}</a:t>
            </a:r>
            <a:r>
              <a:rPr lang="fr-FR" dirty="0" err="1" smtClean="0"/>
              <a:t>while</a:t>
            </a:r>
            <a:r>
              <a:rPr lang="fr-FR" dirty="0" smtClean="0"/>
              <a:t>(condition);</a:t>
            </a:r>
          </a:p>
          <a:p>
            <a:r>
              <a:rPr lang="fr-FR" dirty="0" smtClean="0"/>
              <a:t>Sauf en Python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029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contrôle : FOR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285713" y="2691290"/>
            <a:ext cx="424994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count; i++)</a:t>
            </a:r>
          </a:p>
          <a:p>
            <a:r>
              <a:rPr lang="nn-NO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85517" y="3303765"/>
            <a:ext cx="424994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count; i++)</a:t>
            </a:r>
          </a:p>
          <a:p>
            <a:r>
              <a:rPr lang="nn-NO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51344" y="4750209"/>
            <a:ext cx="424994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count; i++)</a:t>
            </a:r>
          </a:p>
          <a:p>
            <a:r>
              <a:rPr lang="nn-NO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656271" y="4341822"/>
            <a:ext cx="379302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???</a:t>
            </a:r>
          </a:p>
          <a:p>
            <a:pPr algn="ctr"/>
            <a:r>
              <a:rPr lang="fr-FR" dirty="0" smtClean="0"/>
              <a:t>On simulera cette fonctionnalité</a:t>
            </a:r>
          </a:p>
          <a:p>
            <a:pPr algn="ctr"/>
            <a:r>
              <a:rPr lang="fr-FR" dirty="0" smtClean="0"/>
              <a:t>avec une structure FOR EACH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058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application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Menu Hello World</a:t>
            </a:r>
          </a:p>
          <a:p>
            <a:endParaRPr lang="fr-FR" dirty="0"/>
          </a:p>
          <a:p>
            <a:pPr lvl="1"/>
            <a:r>
              <a:rPr lang="fr-FR" dirty="0" smtClean="0"/>
              <a:t>Accès à la console pour afficher une liste de choix</a:t>
            </a:r>
          </a:p>
          <a:p>
            <a:pPr lvl="1"/>
            <a:r>
              <a:rPr lang="fr-FR" dirty="0" smtClean="0"/>
              <a:t>Lecture de la console pour choisir l’action à effectuer</a:t>
            </a:r>
          </a:p>
          <a:p>
            <a:pPr lvl="1"/>
            <a:r>
              <a:rPr lang="fr-FR" dirty="0" smtClean="0"/>
              <a:t>Réalisation de l’action avec affichage du résultat dans la console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538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Collections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les langages Objet on trouve au moins une structure mémoire permettant de représenter des tableaux 1D de taille dynamique</a:t>
            </a:r>
          </a:p>
          <a:p>
            <a:r>
              <a:rPr lang="fr-FR" dirty="0" smtClean="0"/>
              <a:t>On emploie le terme générique de « Collection »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907" y="3807973"/>
            <a:ext cx="3744044" cy="280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contrôle : FOR EACH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708407" y="2565101"/>
            <a:ext cx="3827253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</a:t>
            </a:r>
            <a:r>
              <a:rPr lang="fr-FR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fr-FR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r-F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&amp;i : x)</a:t>
            </a:r>
          </a:p>
          <a:p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4456" y="5562933"/>
            <a:ext cx="727206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intList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 </a:t>
            </a:r>
            <a:r>
              <a:rPr lang="fr-FR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fr-F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intList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0671" y="2776267"/>
            <a:ext cx="500619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r-F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someList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fr-F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 </a:t>
            </a:r>
            <a:r>
              <a:rPr lang="fr-F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someList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88543" y="4649899"/>
            <a:ext cx="304224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pass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9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784764"/>
            <a:ext cx="8825659" cy="3235036"/>
          </a:xfrm>
        </p:spPr>
        <p:txBody>
          <a:bodyPr/>
          <a:lstStyle/>
          <a:p>
            <a:r>
              <a:rPr lang="fr-FR" dirty="0" smtClean="0"/>
              <a:t>Structures de contrôle</a:t>
            </a:r>
          </a:p>
          <a:p>
            <a:pPr lvl="1"/>
            <a:r>
              <a:rPr lang="fr-FR" dirty="0" smtClean="0"/>
              <a:t>Boucles (For et </a:t>
            </a:r>
            <a:r>
              <a:rPr lang="fr-FR" dirty="0" err="1" smtClean="0"/>
              <a:t>While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Conditions (If </a:t>
            </a:r>
            <a:r>
              <a:rPr lang="fr-FR" dirty="0" err="1" smtClean="0"/>
              <a:t>Else</a:t>
            </a:r>
            <a:r>
              <a:rPr lang="fr-FR" dirty="0" smtClean="0"/>
              <a:t> et Switch Case)</a:t>
            </a:r>
          </a:p>
          <a:p>
            <a:pPr lvl="1"/>
            <a:endParaRPr lang="fr-FR" dirty="0"/>
          </a:p>
          <a:p>
            <a:r>
              <a:rPr lang="fr-FR" dirty="0" smtClean="0"/>
              <a:t>Fonctions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91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Accesseurs et mutateurs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537179"/>
          </a:xfrm>
        </p:spPr>
        <p:txBody>
          <a:bodyPr>
            <a:normAutofit/>
          </a:bodyPr>
          <a:lstStyle/>
          <a:p>
            <a:r>
              <a:rPr lang="fr-FR" dirty="0" smtClean="0"/>
              <a:t>Afin de pouvoir accéder aux attributs privés ont met en place des accesseurs et mutateurs</a:t>
            </a:r>
          </a:p>
          <a:p>
            <a:r>
              <a:rPr lang="fr-FR" dirty="0" smtClean="0"/>
              <a:t>Ce sont des méthodes publiques permettant de lire ou mettre à jours les attributs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67752" y="4511615"/>
            <a:ext cx="2432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</a:t>
            </a:r>
            <a:r>
              <a:rPr lang="fr-FR" dirty="0" err="1" smtClean="0"/>
              <a:t>rivate</a:t>
            </a:r>
            <a:r>
              <a:rPr lang="fr-FR" dirty="0" smtClean="0"/>
              <a:t> int </a:t>
            </a:r>
            <a:r>
              <a:rPr lang="fr-FR" dirty="0" err="1" smtClean="0"/>
              <a:t>age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SetAge</a:t>
            </a:r>
            <a:r>
              <a:rPr lang="fr-FR" dirty="0" smtClean="0"/>
              <a:t>(int valeur)</a:t>
            </a:r>
          </a:p>
          <a:p>
            <a:r>
              <a:rPr lang="fr-FR" dirty="0" smtClean="0"/>
              <a:t>{</a:t>
            </a:r>
            <a:endParaRPr lang="fr-FR" dirty="0"/>
          </a:p>
          <a:p>
            <a:r>
              <a:rPr lang="fr-FR" dirty="0" smtClean="0"/>
              <a:t>    </a:t>
            </a:r>
            <a:r>
              <a:rPr lang="fr-FR" dirty="0" err="1" smtClean="0"/>
              <a:t>age</a:t>
            </a:r>
            <a:r>
              <a:rPr lang="fr-FR" dirty="0" smtClean="0"/>
              <a:t> = valeur;</a:t>
            </a:r>
          </a:p>
          <a:p>
            <a:r>
              <a:rPr lang="fr-FR" dirty="0"/>
              <a:t>}</a:t>
            </a:r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3795624" y="4511615"/>
            <a:ext cx="2432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</a:t>
            </a:r>
            <a:r>
              <a:rPr lang="fr-FR" dirty="0" err="1" smtClean="0"/>
              <a:t>rivate</a:t>
            </a:r>
            <a:r>
              <a:rPr lang="fr-FR" dirty="0" smtClean="0"/>
              <a:t> int </a:t>
            </a:r>
            <a:r>
              <a:rPr lang="fr-FR" dirty="0" err="1" smtClean="0"/>
              <a:t>age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/>
              <a:t>i</a:t>
            </a:r>
            <a:r>
              <a:rPr lang="fr-FR" dirty="0" smtClean="0"/>
              <a:t>nt </a:t>
            </a:r>
            <a:r>
              <a:rPr lang="fr-FR" dirty="0" err="1" smtClean="0"/>
              <a:t>GetAge</a:t>
            </a:r>
            <a:r>
              <a:rPr lang="fr-FR" dirty="0" smtClean="0"/>
              <a:t>()</a:t>
            </a:r>
          </a:p>
          <a:p>
            <a:r>
              <a:rPr lang="fr-FR" dirty="0" smtClean="0"/>
              <a:t>{</a:t>
            </a:r>
            <a:endParaRPr lang="fr-FR" dirty="0"/>
          </a:p>
          <a:p>
            <a:r>
              <a:rPr lang="fr-FR" dirty="0" smtClean="0"/>
              <a:t>    return </a:t>
            </a:r>
            <a:r>
              <a:rPr lang="fr-FR" dirty="0" err="1" smtClean="0"/>
              <a:t>age</a:t>
            </a:r>
            <a:r>
              <a:rPr lang="fr-FR" dirty="0" smtClean="0"/>
              <a:t>;</a:t>
            </a:r>
          </a:p>
          <a:p>
            <a:r>
              <a:rPr lang="fr-FR" dirty="0"/>
              <a:t>}</a:t>
            </a:r>
            <a:endParaRPr lang="fr-FR" dirty="0" smtClean="0"/>
          </a:p>
        </p:txBody>
      </p:sp>
      <p:sp>
        <p:nvSpPr>
          <p:cNvPr id="6" name="Rectangle 5"/>
          <p:cNvSpPr/>
          <p:nvPr/>
        </p:nvSpPr>
        <p:spPr>
          <a:xfrm>
            <a:off x="7125938" y="3956013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850600" y="4662195"/>
            <a:ext cx="41315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fr-F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set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3083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L’héritage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9774714" cy="3416300"/>
          </a:xfrm>
        </p:spPr>
        <p:txBody>
          <a:bodyPr/>
          <a:lstStyle/>
          <a:p>
            <a:r>
              <a:rPr lang="fr-FR" dirty="0" smtClean="0"/>
              <a:t>L’héritage permet de définir une classe comme étant la descendante d’une autre</a:t>
            </a:r>
          </a:p>
          <a:p>
            <a:r>
              <a:rPr lang="fr-FR" dirty="0" smtClean="0"/>
              <a:t>Ceci permet de définir plus précisément certains comportements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534" y="3664078"/>
            <a:ext cx="3053931" cy="303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faire un héritage ?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646279" y="4952364"/>
            <a:ext cx="246413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Chat(</a:t>
            </a:r>
            <a:r>
              <a:rPr lang="fr-F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Being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72916" y="3330598"/>
            <a:ext cx="221086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Chat:Being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61062" y="3131832"/>
            <a:ext cx="32239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Chat </a:t>
            </a:r>
            <a:r>
              <a:rPr lang="fr-F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Being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81678" y="5137030"/>
            <a:ext cx="22108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Chat:Being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37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L’héritage multiple et les interfaces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347398"/>
          </a:xfrm>
        </p:spPr>
        <p:txBody>
          <a:bodyPr/>
          <a:lstStyle/>
          <a:p>
            <a:r>
              <a:rPr lang="fr-FR" dirty="0" smtClean="0"/>
              <a:t>Certains langages permettent d’hériter de plusieurs classes à la fois (C++, Python, …) </a:t>
            </a:r>
          </a:p>
          <a:p>
            <a:r>
              <a:rPr lang="fr-FR" dirty="0" smtClean="0"/>
              <a:t>D’autres langages ne permettent d’hériter que d’une seule classe mais mettent en place le principe d’interfaces.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78733"/>
              </p:ext>
            </p:extLst>
          </p:nvPr>
        </p:nvGraphicFramePr>
        <p:xfrm>
          <a:off x="710995" y="4101221"/>
          <a:ext cx="1028768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42">
                  <a:extLst>
                    <a:ext uri="{9D8B030D-6E8A-4147-A177-3AD203B41FA5}">
                      <a16:colId xmlns:a16="http://schemas.microsoft.com/office/drawing/2014/main" xmlns="" val="2285731003"/>
                    </a:ext>
                  </a:extLst>
                </a:gridCol>
                <a:gridCol w="5143842">
                  <a:extLst>
                    <a:ext uri="{9D8B030D-6E8A-4147-A177-3AD203B41FA5}">
                      <a16:colId xmlns:a16="http://schemas.microsoft.com/office/drawing/2014/main" xmlns="" val="2230299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Héritage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Interface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986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On hérite de tous les éléments de la classe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L’interface définit uniquement des squelettes de méthode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275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Attributs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Méthodes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140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Méthodes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20898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Attention si des</a:t>
                      </a:r>
                      <a:r>
                        <a:rPr lang="fr-FR" baseline="0" dirty="0" smtClean="0"/>
                        <a:t> éléments ont les mêmes noms dans deux éléments différents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0414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38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 multiple et Interface comment faire ?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817079" y="2674515"/>
            <a:ext cx="6096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IFlying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Bird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Being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IFlying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4090" y="4860985"/>
            <a:ext cx="3732363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Volant: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pass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Bird(Being, Volant):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pass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17079" y="4718974"/>
            <a:ext cx="398252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IFlying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r>
              <a:rPr lang="fr-F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Bird:</a:t>
            </a:r>
            <a:r>
              <a:rPr lang="fr-F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Being</a:t>
            </a:r>
            <a:r>
              <a:rPr lang="fr-F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IFlying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0408" y="2755594"/>
            <a:ext cx="381000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Flying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r>
              <a:rPr lang="fr-F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Bird:Being,Flying</a:t>
            </a:r>
            <a:r>
              <a:rPr lang="fr-F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Exceptions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114485"/>
          </a:xfrm>
        </p:spPr>
        <p:txBody>
          <a:bodyPr/>
          <a:lstStyle/>
          <a:p>
            <a:r>
              <a:rPr lang="fr-FR" dirty="0" smtClean="0"/>
              <a:t>Les exceptions sont les erreurs retournées par le programme.</a:t>
            </a:r>
          </a:p>
          <a:p>
            <a:r>
              <a:rPr lang="fr-FR" dirty="0" smtClean="0"/>
              <a:t>Il faut donc les gérer pour éviter un crash du programme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781136" y="3486691"/>
            <a:ext cx="41994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fr-F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ry</a:t>
            </a:r>
            <a:endParaRPr lang="fr-F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fr-FR" dirty="0" smtClean="0">
                <a:solidFill>
                  <a:srgbClr val="2B91AF"/>
                </a:solidFill>
                <a:latin typeface="Consolas" panose="020B0609020204030204" pitchFamily="49" charset="0"/>
              </a:rPr>
              <a:t>// Truc qui peut planter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// Gestion de l’erreur</a:t>
            </a: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06725" y="4072816"/>
            <a:ext cx="35770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800000"/>
                </a:solidFill>
                <a:latin typeface="Menlo"/>
              </a:rPr>
              <a:t>try</a:t>
            </a:r>
            <a:r>
              <a:rPr lang="fr-FR" dirty="0" smtClean="0">
                <a:solidFill>
                  <a:srgbClr val="333333"/>
                </a:solidFill>
                <a:latin typeface="Menlo"/>
              </a:rPr>
              <a:t>:</a:t>
            </a:r>
          </a:p>
          <a:p>
            <a:r>
              <a:rPr lang="fr-FR" b="1" dirty="0">
                <a:solidFill>
                  <a:srgbClr val="800000"/>
                </a:solidFill>
                <a:latin typeface="Menlo"/>
              </a:rPr>
              <a:t> </a:t>
            </a:r>
            <a:r>
              <a:rPr lang="fr-FR" b="1" dirty="0" smtClean="0">
                <a:solidFill>
                  <a:srgbClr val="800000"/>
                </a:solidFill>
                <a:latin typeface="Menlo"/>
              </a:rPr>
              <a:t>  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// Truc qui peut </a:t>
            </a:r>
            <a:r>
              <a:rPr lang="fr-FR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planter</a:t>
            </a:r>
            <a:endParaRPr lang="fr-FR" b="1" dirty="0" smtClean="0">
              <a:solidFill>
                <a:srgbClr val="800000"/>
              </a:solidFill>
              <a:latin typeface="Menlo"/>
            </a:endParaRPr>
          </a:p>
          <a:p>
            <a:r>
              <a:rPr lang="fr-FR" b="1" dirty="0" err="1" smtClean="0">
                <a:solidFill>
                  <a:srgbClr val="800000"/>
                </a:solidFill>
                <a:latin typeface="Menlo"/>
              </a:rPr>
              <a:t>except</a:t>
            </a:r>
            <a:r>
              <a:rPr lang="fr-FR" dirty="0">
                <a:solidFill>
                  <a:srgbClr val="333333"/>
                </a:solidFill>
                <a:latin typeface="Menlo"/>
              </a:rPr>
              <a:t>: </a:t>
            </a:r>
            <a:endParaRPr lang="fr-FR" dirty="0" smtClean="0">
              <a:solidFill>
                <a:srgbClr val="333333"/>
              </a:solidFill>
              <a:latin typeface="Menlo"/>
            </a:endParaRPr>
          </a:p>
          <a:p>
            <a:r>
              <a:rPr lang="fr-FR" dirty="0" smtClean="0"/>
              <a:t>    </a:t>
            </a:r>
            <a:r>
              <a:rPr lang="fr-FR" dirty="0" smtClean="0">
                <a:solidFill>
                  <a:srgbClr val="2B91AF"/>
                </a:solidFill>
                <a:latin typeface="Consolas" panose="020B0609020204030204" pitchFamily="49" charset="0"/>
              </a:rPr>
              <a:t>//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Gestion de </a:t>
            </a:r>
            <a:r>
              <a:rPr lang="fr-FR" dirty="0" smtClean="0">
                <a:solidFill>
                  <a:srgbClr val="2B91AF"/>
                </a:solidFill>
                <a:latin typeface="Consolas" panose="020B0609020204030204" pitchFamily="49" charset="0"/>
              </a:rPr>
              <a:t>l’erreur</a:t>
            </a:r>
          </a:p>
          <a:p>
            <a:endParaRPr lang="fr-FR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fr-FR" b="1" dirty="0" err="1">
                <a:solidFill>
                  <a:srgbClr val="800000"/>
                </a:solidFill>
                <a:latin typeface="Menlo"/>
              </a:rPr>
              <a:t>raise</a:t>
            </a:r>
            <a:r>
              <a:rPr lang="fr-FR" b="1" dirty="0">
                <a:solidFill>
                  <a:srgbClr val="800000"/>
                </a:solidFill>
                <a:latin typeface="Menlo"/>
              </a:rPr>
              <a:t>(Exception(</a:t>
            </a:r>
            <a:r>
              <a:rPr lang="fr-FR" b="1" dirty="0" smtClean="0">
                <a:latin typeface="Menlo"/>
              </a:rPr>
              <a:t>« Une Exception »</a:t>
            </a:r>
            <a:r>
              <a:rPr lang="fr-FR" b="1" dirty="0">
                <a:solidFill>
                  <a:srgbClr val="800000"/>
                </a:solidFill>
                <a:latin typeface="Menlo"/>
              </a:rPr>
              <a:t>))</a:t>
            </a:r>
          </a:p>
        </p:txBody>
      </p:sp>
      <p:sp>
        <p:nvSpPr>
          <p:cNvPr id="6" name="Rectangle 5"/>
          <p:cNvSpPr/>
          <p:nvPr/>
        </p:nvSpPr>
        <p:spPr>
          <a:xfrm>
            <a:off x="5781136" y="6104141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454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Evénements (C#)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048711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On utilise les événements pour réagir à des événement qui seront générés par le programme</a:t>
            </a:r>
          </a:p>
          <a:p>
            <a:r>
              <a:rPr lang="fr-FR" dirty="0" smtClean="0"/>
              <a:t>Pour cela on utilise :</a:t>
            </a:r>
          </a:p>
          <a:p>
            <a:pPr lvl="1"/>
            <a:r>
              <a:rPr lang="fr-FR" dirty="0" smtClean="0"/>
              <a:t>Des Délégués (pointeurs de fonction)</a:t>
            </a:r>
          </a:p>
          <a:p>
            <a:pPr lvl="1"/>
            <a:r>
              <a:rPr lang="fr-FR" dirty="0" smtClean="0"/>
              <a:t>Des Events (qui permettent de </a:t>
            </a:r>
          </a:p>
          <a:p>
            <a:pPr marL="457200" lvl="1" indent="0">
              <a:buNone/>
            </a:pPr>
            <a:r>
              <a:rPr lang="fr-FR" dirty="0" smtClean="0"/>
              <a:t>déclencher l’exécution des délégués)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77515" y="5485644"/>
            <a:ext cx="9881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BatailleEventHandler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e);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77514" y="5854976"/>
            <a:ext cx="9496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BatailleEventHandler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BatailleEvent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708024" y="30750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OnBataille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BatailleEvent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BatailleEvent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1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Evenement</a:t>
            </a:r>
            <a:r>
              <a:rPr lang="fr-FR" dirty="0" smtClean="0"/>
              <a:t> (C# 2/2)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89811" y="2704782"/>
            <a:ext cx="8277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bataille.BatailleEvent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BatailleEventHandler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BatailleEv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882315" y="3359600"/>
            <a:ext cx="9705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BatailleEv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fr-FR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"Bataille"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40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 Threading (C#)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6F42C1"/>
                </a:solidFill>
                <a:latin typeface="SFMono-Regular"/>
              </a:rPr>
              <a:t>BackgroundWorker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dirty="0" smtClean="0">
                <a:solidFill>
                  <a:srgbClr val="24292E"/>
                </a:solidFill>
                <a:latin typeface="SFMono-Regular"/>
              </a:rPr>
              <a:t>toto </a:t>
            </a:r>
            <a:r>
              <a:rPr lang="fr-FR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D73A49"/>
                </a:solidFill>
                <a:latin typeface="SFMono-Regular"/>
              </a:rPr>
              <a:t>new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6F42C1"/>
                </a:solidFill>
                <a:latin typeface="SFMono-Regular"/>
              </a:rPr>
              <a:t>BackgroundWorker</a:t>
            </a:r>
            <a:r>
              <a:rPr lang="fr-FR" dirty="0" smtClean="0">
                <a:solidFill>
                  <a:srgbClr val="24292E"/>
                </a:solidFill>
                <a:latin typeface="SFMono-Regular"/>
              </a:rPr>
              <a:t>();</a:t>
            </a:r>
          </a:p>
          <a:p>
            <a:pPr marL="0" indent="0">
              <a:buNone/>
            </a:pPr>
            <a:endParaRPr lang="fr-FR" dirty="0">
              <a:solidFill>
                <a:srgbClr val="24292E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 err="1" smtClean="0">
                <a:solidFill>
                  <a:srgbClr val="24292E"/>
                </a:solidFill>
                <a:latin typeface="SFMono-Regular"/>
              </a:rPr>
              <a:t>toto.DoWork</a:t>
            </a:r>
            <a:r>
              <a:rPr lang="fr-FR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D73A49"/>
                </a:solidFill>
                <a:latin typeface="SFMono-Regular"/>
              </a:rPr>
              <a:t>+=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D73A49"/>
                </a:solidFill>
                <a:latin typeface="SFMono-Regular"/>
              </a:rPr>
              <a:t>new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dirty="0" err="1" smtClean="0">
                <a:solidFill>
                  <a:srgbClr val="6F42C1"/>
                </a:solidFill>
                <a:latin typeface="SFMono-Regular"/>
              </a:rPr>
              <a:t>DoWorkEventHandler</a:t>
            </a:r>
            <a:r>
              <a:rPr lang="fr-FR" dirty="0" smtClean="0">
                <a:solidFill>
                  <a:srgbClr val="24292E"/>
                </a:solidFill>
                <a:latin typeface="SFMono-Regular"/>
              </a:rPr>
              <a:t>(</a:t>
            </a:r>
            <a:r>
              <a:rPr lang="fr-FR" dirty="0" err="1" smtClean="0">
                <a:solidFill>
                  <a:srgbClr val="24292E"/>
                </a:solidFill>
                <a:latin typeface="SFMono-Regular"/>
              </a:rPr>
              <a:t>toto_DoWork</a:t>
            </a:r>
            <a:r>
              <a:rPr lang="fr-FR" dirty="0" smtClean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marL="0" indent="0">
              <a:buNone/>
            </a:pPr>
            <a:r>
              <a:rPr lang="fr-FR" dirty="0" err="1" smtClean="0">
                <a:solidFill>
                  <a:srgbClr val="24292E"/>
                </a:solidFill>
                <a:latin typeface="SFMono-Regular"/>
              </a:rPr>
              <a:t>toto.RunWorkerCompleted</a:t>
            </a:r>
            <a:r>
              <a:rPr lang="fr-FR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D73A49"/>
                </a:solidFill>
                <a:latin typeface="SFMono-Regular"/>
              </a:rPr>
              <a:t>+=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D73A49"/>
                </a:solidFill>
                <a:latin typeface="SFMono-Regular"/>
              </a:rPr>
              <a:t>new</a:t>
            </a:r>
            <a:r>
              <a:rPr lang="fr-F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fr-FR" dirty="0" err="1" smtClean="0">
                <a:solidFill>
                  <a:srgbClr val="6F42C1"/>
                </a:solidFill>
                <a:latin typeface="SFMono-Regular"/>
              </a:rPr>
              <a:t>RunWorkerCompletedEventHandler</a:t>
            </a:r>
            <a:r>
              <a:rPr lang="fr-FR" dirty="0" smtClean="0">
                <a:solidFill>
                  <a:srgbClr val="24292E"/>
                </a:solidFill>
                <a:latin typeface="SFMono-Regular"/>
              </a:rPr>
              <a:t>(</a:t>
            </a:r>
            <a:r>
              <a:rPr lang="fr-FR" dirty="0" err="1" smtClean="0">
                <a:solidFill>
                  <a:srgbClr val="24292E"/>
                </a:solidFill>
                <a:latin typeface="SFMono-Regular"/>
              </a:rPr>
              <a:t>toto_RunWorkerCompleted</a:t>
            </a:r>
            <a:r>
              <a:rPr lang="fr-FR" dirty="0" smtClean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marL="0" indent="0">
              <a:buNone/>
            </a:pPr>
            <a:endParaRPr lang="fr-FR" dirty="0">
              <a:solidFill>
                <a:srgbClr val="24292E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73A49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dirty="0" err="1" smtClean="0">
                <a:solidFill>
                  <a:srgbClr val="6F42C1"/>
                </a:solidFill>
                <a:latin typeface="SFMono-Regular"/>
              </a:rPr>
              <a:t>tb_DoWork</a:t>
            </a:r>
            <a:r>
              <a:rPr lang="en-US" dirty="0" smtClean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dirty="0" smtClean="0">
                <a:solidFill>
                  <a:srgbClr val="D73A49"/>
                </a:solidFill>
                <a:latin typeface="SFMono-Regular"/>
              </a:rPr>
              <a:t>object</a:t>
            </a:r>
            <a:r>
              <a:rPr lang="en-US" dirty="0" smtClean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sender, </a:t>
            </a:r>
            <a:r>
              <a:rPr lang="en-US" dirty="0" err="1">
                <a:solidFill>
                  <a:srgbClr val="6F42C1"/>
                </a:solidFill>
                <a:latin typeface="SFMono-Regular"/>
              </a:rPr>
              <a:t>DoWorkEventArgs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e</a:t>
            </a:r>
            <a:r>
              <a:rPr lang="en-US" dirty="0" smtClean="0">
                <a:solidFill>
                  <a:srgbClr val="24292E"/>
                </a:solidFill>
                <a:latin typeface="SFMono-Regula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73A49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SFMono-Regular"/>
              </a:rPr>
              <a:t>tb_RunWorkerCompleted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D73A49"/>
                </a:solidFill>
                <a:latin typeface="SFMono-Regular"/>
              </a:rPr>
              <a:t>object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sender, </a:t>
            </a:r>
            <a:r>
              <a:rPr lang="en-US" dirty="0" err="1">
                <a:solidFill>
                  <a:srgbClr val="6F42C1"/>
                </a:solidFill>
                <a:latin typeface="SFMono-Regular"/>
              </a:rPr>
              <a:t>RunWorkerCompletedEventArgs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67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Librairies externes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Solution -&gt; Référence Clic droit Ajouter pour les librairies disponibles sur la machine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Pour les librairies externes Projet -&gt; Gestionnaire de paquet </a:t>
            </a:r>
            <a:r>
              <a:rPr lang="fr-FR" dirty="0" err="1" smtClean="0"/>
              <a:t>NuGet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121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Visual Studio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090" y="1750182"/>
            <a:ext cx="8653820" cy="491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Lambda fonction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817079" y="2674515"/>
            <a:ext cx="6096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-&gt; A*A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4090" y="4860985"/>
            <a:ext cx="37323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ambda </a:t>
            </a:r>
            <a:r>
              <a:rPr lang="en-US" b="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A: A*A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17079" y="4718974"/>
            <a:ext cx="398252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=&gt; A*A</a:t>
            </a:r>
            <a:endParaRPr lang="fr-FR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0408" y="2755594"/>
            <a:ext cx="3810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fr-FR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fr-FR" b="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b="0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A*A;}</a:t>
            </a:r>
            <a:endParaRPr lang="fr-FR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2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LINQ (C#)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71867"/>
          </a:xfrm>
        </p:spPr>
        <p:txBody>
          <a:bodyPr>
            <a:normAutofit/>
          </a:bodyPr>
          <a:lstStyle/>
          <a:p>
            <a:r>
              <a:rPr lang="fr-FR" dirty="0" smtClean="0"/>
              <a:t>Librairie permettant de faire des requêtes sur les collections</a:t>
            </a:r>
          </a:p>
          <a:p>
            <a:pPr lvl="1"/>
            <a:r>
              <a:rPr lang="fr-FR" dirty="0" err="1" smtClean="0"/>
              <a:t>Where</a:t>
            </a:r>
            <a:endParaRPr lang="fr-FR" dirty="0" smtClean="0"/>
          </a:p>
          <a:p>
            <a:pPr lvl="1"/>
            <a:r>
              <a:rPr lang="fr-FR" dirty="0" smtClean="0"/>
              <a:t>Select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Utilise des lambda pour définir les conditions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r>
              <a:rPr lang="fr-FR" dirty="0" smtClean="0"/>
              <a:t>				</a:t>
            </a:r>
            <a:r>
              <a:rPr lang="fr-FR" dirty="0" err="1" smtClean="0"/>
              <a:t>ListePersonnes.Where</a:t>
            </a:r>
            <a:r>
              <a:rPr lang="fr-FR" dirty="0" smtClean="0"/>
              <a:t>(x </a:t>
            </a:r>
            <a:r>
              <a:rPr lang="fr-FR" dirty="0"/>
              <a:t>=&gt; </a:t>
            </a:r>
            <a:r>
              <a:rPr lang="fr-FR" dirty="0" err="1"/>
              <a:t>x.Age</a:t>
            </a:r>
            <a:r>
              <a:rPr lang="fr-FR" dirty="0"/>
              <a:t> == </a:t>
            </a:r>
            <a:r>
              <a:rPr lang="fr-FR" dirty="0" smtClean="0"/>
              <a:t>10);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8299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C++ : </a:t>
            </a:r>
            <a:r>
              <a:rPr lang="fr-FR" dirty="0" smtClean="0">
                <a:hlinkClick r:id="rId2"/>
              </a:rPr>
              <a:t>www.cplusplus.com</a:t>
            </a:r>
            <a:endParaRPr lang="fr-FR" dirty="0" smtClean="0"/>
          </a:p>
          <a:p>
            <a:r>
              <a:rPr lang="fr-FR" dirty="0"/>
              <a:t>C# : </a:t>
            </a:r>
            <a:r>
              <a:rPr lang="fr-FR" dirty="0">
                <a:hlinkClick r:id="rId3"/>
              </a:rPr>
              <a:t>https://docs.microsoft.com/en-us/dotnet/csharp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r>
              <a:rPr lang="fr-FR" dirty="0"/>
              <a:t>Java : </a:t>
            </a:r>
            <a:r>
              <a:rPr lang="fr-FR" dirty="0">
                <a:hlinkClick r:id="rId4"/>
              </a:rPr>
              <a:t>https://docs.oracle.com/javase/tutorial</a:t>
            </a:r>
            <a:r>
              <a:rPr lang="fr-FR" dirty="0" smtClean="0">
                <a:hlinkClick r:id="rId4"/>
              </a:rPr>
              <a:t>/</a:t>
            </a:r>
            <a:endParaRPr lang="fr-FR" dirty="0" smtClean="0"/>
          </a:p>
          <a:p>
            <a:r>
              <a:rPr lang="fr-FR" dirty="0"/>
              <a:t>Python : </a:t>
            </a:r>
            <a:r>
              <a:rPr lang="fr-FR" dirty="0">
                <a:hlinkClick r:id="rId5"/>
              </a:rPr>
              <a:t>https://www.python.org/doc</a:t>
            </a:r>
            <a:r>
              <a:rPr lang="fr-FR" dirty="0" smtClean="0">
                <a:hlinkClick r:id="rId5"/>
              </a:rPr>
              <a:t>/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98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Partie 1 (2 points bonus)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Mise en place d’un distributeur</a:t>
            </a:r>
          </a:p>
          <a:p>
            <a:r>
              <a:rPr lang="fr-FR" dirty="0" smtClean="0"/>
              <a:t>Un fichier texte défini la liste des produits, les quantités disponibles et les </a:t>
            </a:r>
            <a:r>
              <a:rPr lang="fr-FR" dirty="0" smtClean="0"/>
              <a:t>prix (séparateur \t)</a:t>
            </a:r>
            <a:endParaRPr lang="fr-FR" dirty="0" smtClean="0"/>
          </a:p>
          <a:p>
            <a:r>
              <a:rPr lang="fr-FR" dirty="0" smtClean="0"/>
              <a:t>On affiche une liste de produit</a:t>
            </a:r>
          </a:p>
          <a:p>
            <a:r>
              <a:rPr lang="fr-FR" dirty="0" smtClean="0"/>
              <a:t>L’utilisateur choisi le produit qu’il veut</a:t>
            </a:r>
          </a:p>
          <a:p>
            <a:r>
              <a:rPr lang="fr-FR" dirty="0" smtClean="0"/>
              <a:t>Il entre des pièces, la machine accepte uniquement les pièces standards (0,01, 0,02, 0,05, 0,1, 0,2, 0,5, 1 et 2 euros</a:t>
            </a:r>
            <a:r>
              <a:rPr lang="fr-FR" dirty="0" smtClean="0"/>
              <a:t>). Saisie manuelle de la valeur de chaque pièce insérée</a:t>
            </a:r>
            <a:endParaRPr lang="fr-FR" dirty="0" smtClean="0"/>
          </a:p>
          <a:p>
            <a:r>
              <a:rPr lang="fr-FR" dirty="0" smtClean="0"/>
              <a:t>Dès que le montant dépasse ou égale le prix, le produit est distribué et la monnaie rendue. La distribution prend 5 secondes environ.</a:t>
            </a:r>
          </a:p>
          <a:p>
            <a:r>
              <a:rPr lang="fr-FR" dirty="0" smtClean="0"/>
              <a:t>Il faut enregistrer le nouveau stock de la machine après chaque transaction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3916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Partie 2 (1,5 points bonus)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Notre distributeur gère maintenant son stock de pièce</a:t>
            </a:r>
          </a:p>
          <a:p>
            <a:r>
              <a:rPr lang="fr-FR" dirty="0" smtClean="0"/>
              <a:t>Un fichier défini le stock de chaque </a:t>
            </a:r>
            <a:r>
              <a:rPr lang="fr-FR" dirty="0" smtClean="0"/>
              <a:t>pièce (séparateur \t)</a:t>
            </a:r>
            <a:endParaRPr lang="fr-FR" dirty="0" smtClean="0"/>
          </a:p>
          <a:p>
            <a:r>
              <a:rPr lang="fr-FR" dirty="0" smtClean="0"/>
              <a:t>Si on ne peut pas rendre la monnaie à un client alors on lui rend toutes ses pièces en expliquant pourquoi la transaction n’a pas aboutie</a:t>
            </a:r>
          </a:p>
          <a:p>
            <a:r>
              <a:rPr lang="fr-FR" dirty="0" smtClean="0"/>
              <a:t>Après chaque transaction il faut mettre à jour le stock de pièce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786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Partie 3 (1,5 points bonus)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Notre distributeur passe maintenant dans une nouvelle dimension. La dimension graphique.</a:t>
            </a:r>
          </a:p>
          <a:p>
            <a:r>
              <a:rPr lang="fr-FR" dirty="0" smtClean="0"/>
              <a:t>Il faut donc ajouter une interface utilisateur pour notre distributeur.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2276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Lecture fichier &amp; découpage chaine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</a:t>
            </a:r>
            <a:r>
              <a:rPr lang="fr-FR" dirty="0"/>
              <a:t>la classe </a:t>
            </a:r>
            <a:r>
              <a:rPr lang="fr-FR" dirty="0" err="1" smtClean="0"/>
              <a:t>StreamReader</a:t>
            </a:r>
            <a:endParaRPr lang="fr-FR" dirty="0" smtClean="0"/>
          </a:p>
          <a:p>
            <a:r>
              <a:rPr lang="fr-FR" dirty="0" err="1" smtClean="0"/>
              <a:t>ReadLine</a:t>
            </a:r>
            <a:r>
              <a:rPr lang="fr-FR" dirty="0" smtClean="0"/>
              <a:t> pour la lecture du fichier ligne par ligne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Split pour découper une chaine en tableau de chaines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93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application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Hello World</a:t>
            </a:r>
          </a:p>
          <a:p>
            <a:endParaRPr lang="fr-FR" dirty="0"/>
          </a:p>
          <a:p>
            <a:pPr lvl="1"/>
            <a:r>
              <a:rPr lang="fr-FR" dirty="0" smtClean="0"/>
              <a:t>Accès à la console pour écrire une ligne de texte</a:t>
            </a:r>
          </a:p>
        </p:txBody>
      </p:sp>
    </p:spTree>
    <p:extLst>
      <p:ext uri="{BB962C8B-B14F-4D97-AF65-F5344CB8AC3E}">
        <p14:creationId xmlns:p14="http://schemas.microsoft.com/office/powerpoint/2010/main" val="206219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que la programmation objet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s’agit d’utiliser une structure dans le programme pour définir le comportement d’un « Objet » :</a:t>
            </a:r>
          </a:p>
          <a:p>
            <a:pPr lvl="1"/>
            <a:r>
              <a:rPr lang="fr-FR" dirty="0" smtClean="0"/>
              <a:t>Ces caractéristiques internes « Attributs »</a:t>
            </a:r>
          </a:p>
          <a:p>
            <a:pPr lvl="1"/>
            <a:r>
              <a:rPr lang="fr-FR" dirty="0" smtClean="0"/>
              <a:t>Ces capacités « Méthodes »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5" y="3278187"/>
            <a:ext cx="30480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1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 rapide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3388658"/>
            <a:ext cx="8825659" cy="2631141"/>
          </a:xfrm>
        </p:spPr>
        <p:txBody>
          <a:bodyPr/>
          <a:lstStyle/>
          <a:p>
            <a:r>
              <a:rPr lang="fr-FR" dirty="0" smtClean="0"/>
              <a:t>Année 70 : </a:t>
            </a:r>
            <a:r>
              <a:rPr lang="fr-FR" dirty="0" err="1" smtClean="0"/>
              <a:t>Smalltalk</a:t>
            </a:r>
            <a:r>
              <a:rPr lang="fr-FR" dirty="0" smtClean="0"/>
              <a:t> par Alan Kay qui présente les principes d’objet, d’encapsulation, méthodes, typage et polymorphisme</a:t>
            </a:r>
          </a:p>
          <a:p>
            <a:r>
              <a:rPr lang="fr-FR" dirty="0" smtClean="0"/>
              <a:t>Réels développements dans les années 80 : C++, Objective-C, …</a:t>
            </a:r>
          </a:p>
          <a:p>
            <a:r>
              <a:rPr lang="fr-FR" dirty="0" smtClean="0"/>
              <a:t>Depuis les années 90 fort développement dans tous les secteurs du développement logiciel. Apparition de nombreux langages depuis.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401" y="1291633"/>
            <a:ext cx="1838325" cy="24860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938" y="4506290"/>
            <a:ext cx="1958788" cy="195878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99528"/>
            <a:ext cx="2653553" cy="165847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086" y="5199528"/>
            <a:ext cx="2131919" cy="150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types de langage objet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Langages impératif (on travaille avec des espaces mémoires qui peuvent être partagés) :</a:t>
            </a:r>
          </a:p>
          <a:p>
            <a:pPr lvl="1"/>
            <a:r>
              <a:rPr lang="fr-FR" dirty="0" smtClean="0"/>
              <a:t>C++, C#, Java</a:t>
            </a:r>
          </a:p>
          <a:p>
            <a:r>
              <a:rPr lang="fr-FR" dirty="0" smtClean="0"/>
              <a:t>Langages fonctionnels (on travaille avec des fonctions au sens strict du terme si on passe les mêmes paramètres on a les mêmes résultats)</a:t>
            </a:r>
          </a:p>
          <a:p>
            <a:pPr lvl="1"/>
            <a:r>
              <a:rPr lang="fr-FR" dirty="0" smtClean="0"/>
              <a:t>Common Lisp Object System</a:t>
            </a:r>
          </a:p>
          <a:p>
            <a:r>
              <a:rPr lang="fr-FR" dirty="0" smtClean="0"/>
              <a:t>Langages à prototypes (tout est objet et tout est modifiable)</a:t>
            </a:r>
          </a:p>
          <a:p>
            <a:pPr lvl="1"/>
            <a:r>
              <a:rPr lang="fr-FR" dirty="0" smtClean="0"/>
              <a:t>LUA, JavaScript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60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classes sont les recettes nécessaires à la création des objets</a:t>
            </a:r>
          </a:p>
          <a:p>
            <a:r>
              <a:rPr lang="fr-FR" dirty="0" smtClean="0"/>
              <a:t>Définissent :</a:t>
            </a:r>
          </a:p>
          <a:p>
            <a:pPr lvl="1"/>
            <a:r>
              <a:rPr lang="fr-FR" dirty="0" smtClean="0"/>
              <a:t>Les caractéristiques de l’objet</a:t>
            </a:r>
          </a:p>
          <a:p>
            <a:pPr lvl="1"/>
            <a:r>
              <a:rPr lang="fr-FR" dirty="0" smtClean="0"/>
              <a:t>Les actions qu’il peut réaliser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395" y="3209026"/>
            <a:ext cx="3159425" cy="252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créer une classe ?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79252" y="2231228"/>
            <a:ext cx="3654725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Being{</a:t>
            </a:r>
          </a:p>
          <a:p>
            <a:pPr lvl="1"/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Name;</a:t>
            </a:r>
          </a:p>
          <a:p>
            <a:pPr lvl="1"/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Being(String Name);</a:t>
            </a:r>
          </a:p>
          <a:p>
            <a:pPr lvl="2"/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Being Reproduce();</a:t>
            </a:r>
          </a:p>
          <a:p>
            <a:pPr lvl="2"/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Die();</a:t>
            </a:r>
          </a:p>
          <a:p>
            <a:pPr lvl="2"/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~Being();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6420" y="2231224"/>
            <a:ext cx="355983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Being{</a:t>
            </a:r>
          </a:p>
          <a:p>
            <a:pPr lvl="1"/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String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pPr lvl="1"/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Being(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Name);</a:t>
            </a:r>
          </a:p>
          <a:p>
            <a:pPr lvl="2"/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Being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Reproduce();</a:t>
            </a:r>
          </a:p>
          <a:p>
            <a:pPr lvl="2"/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Die();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0158" y="4548174"/>
            <a:ext cx="355983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Being{</a:t>
            </a:r>
          </a:p>
          <a:p>
            <a:pPr lvl="1"/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String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pPr lvl="1"/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Being(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Name);</a:t>
            </a:r>
          </a:p>
          <a:p>
            <a:pPr lvl="2"/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Being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Reproduce();</a:t>
            </a:r>
          </a:p>
          <a:p>
            <a:pPr lvl="2"/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Die();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08686" y="4548174"/>
            <a:ext cx="5144219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Being: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Name = 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name):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Name = name</a:t>
            </a:r>
          </a:p>
          <a:p>
            <a:pPr lvl="1"/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Reproduce(self):</a:t>
            </a:r>
          </a:p>
          <a:p>
            <a:pPr lvl="1"/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Being(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"Child of 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Name)</a:t>
            </a:r>
          </a:p>
          <a:p>
            <a:pPr lvl="1"/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Die(self):</a:t>
            </a:r>
          </a:p>
          <a:p>
            <a:pPr lvl="1"/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Name=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"RIP 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88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10335</TotalTime>
  <Words>1386</Words>
  <Application>Microsoft Office PowerPoint</Application>
  <PresentationFormat>Grand écran</PresentationFormat>
  <Paragraphs>339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3" baseType="lpstr">
      <vt:lpstr>Arial</vt:lpstr>
      <vt:lpstr>Century Gothic</vt:lpstr>
      <vt:lpstr>Consolas</vt:lpstr>
      <vt:lpstr>Menlo</vt:lpstr>
      <vt:lpstr>SFMono-Regular</vt:lpstr>
      <vt:lpstr>Wingdings 3</vt:lpstr>
      <vt:lpstr>Salle d’ions</vt:lpstr>
      <vt:lpstr>Cours de POO</vt:lpstr>
      <vt:lpstr>Rappels</vt:lpstr>
      <vt:lpstr>Visual Studio</vt:lpstr>
      <vt:lpstr>Mise en application 1</vt:lpstr>
      <vt:lpstr>Qu’est ce que la programmation objet ?</vt:lpstr>
      <vt:lpstr>Historique rapide</vt:lpstr>
      <vt:lpstr>Les différents types de langage objet</vt:lpstr>
      <vt:lpstr>Les classes</vt:lpstr>
      <vt:lpstr>Comment créer une classe ?</vt:lpstr>
      <vt:lpstr>Créateur et Destructeur</vt:lpstr>
      <vt:lpstr>Les Objets</vt:lpstr>
      <vt:lpstr>Comment instancier un objet ?</vt:lpstr>
      <vt:lpstr>Structures de contrôle : IF</vt:lpstr>
      <vt:lpstr>Structure de contrôle : CASE</vt:lpstr>
      <vt:lpstr>Structure de contrôle : WHILE</vt:lpstr>
      <vt:lpstr>Structure de contrôle : FOR</vt:lpstr>
      <vt:lpstr>Mise en application 2</vt:lpstr>
      <vt:lpstr>Collections</vt:lpstr>
      <vt:lpstr>Structure de contrôle : FOR EACH</vt:lpstr>
      <vt:lpstr>Accesseurs et mutateurs</vt:lpstr>
      <vt:lpstr>L’héritage</vt:lpstr>
      <vt:lpstr>Comment faire un héritage ?</vt:lpstr>
      <vt:lpstr>L’héritage multiple et les interfaces</vt:lpstr>
      <vt:lpstr>Héritage multiple et Interface comment faire ?</vt:lpstr>
      <vt:lpstr>Les Exceptions</vt:lpstr>
      <vt:lpstr>Evénements (C#)</vt:lpstr>
      <vt:lpstr>Evenement (C# 2/2)</vt:lpstr>
      <vt:lpstr>Multi Threading (C#)</vt:lpstr>
      <vt:lpstr>Librairies externes</vt:lpstr>
      <vt:lpstr>Lambda fonction</vt:lpstr>
      <vt:lpstr>LINQ (C#)</vt:lpstr>
      <vt:lpstr>Références</vt:lpstr>
      <vt:lpstr>Exercice : Partie 1 (2 points bonus)</vt:lpstr>
      <vt:lpstr>Exercice : Partie 2 (1,5 points bonus)</vt:lpstr>
      <vt:lpstr>Exercice : Partie 3 (1,5 points bonus)</vt:lpstr>
      <vt:lpstr>Lecture fichier &amp; découpage chaine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de POO</dc:title>
  <dc:creator>Benjamin Mestre</dc:creator>
  <cp:lastModifiedBy>MESTRE Benjamin</cp:lastModifiedBy>
  <cp:revision>60</cp:revision>
  <dcterms:created xsi:type="dcterms:W3CDTF">2018-10-02T07:46:55Z</dcterms:created>
  <dcterms:modified xsi:type="dcterms:W3CDTF">2019-12-10T07:32:49Z</dcterms:modified>
</cp:coreProperties>
</file>