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6" r:id="rId4"/>
    <p:sldId id="275" r:id="rId5"/>
    <p:sldId id="257" r:id="rId6"/>
    <p:sldId id="260" r:id="rId7"/>
    <p:sldId id="261" r:id="rId8"/>
    <p:sldId id="279" r:id="rId9"/>
    <p:sldId id="262" r:id="rId10"/>
    <p:sldId id="263" r:id="rId11"/>
    <p:sldId id="269" r:id="rId12"/>
    <p:sldId id="270" r:id="rId13"/>
    <p:sldId id="271" r:id="rId14"/>
    <p:sldId id="272" r:id="rId15"/>
    <p:sldId id="283" r:id="rId16"/>
    <p:sldId id="268" r:id="rId17"/>
    <p:sldId id="273" r:id="rId18"/>
    <p:sldId id="277" r:id="rId19"/>
    <p:sldId id="264" r:id="rId20"/>
    <p:sldId id="265" r:id="rId21"/>
    <p:sldId id="266" r:id="rId22"/>
    <p:sldId id="267" r:id="rId23"/>
    <p:sldId id="278" r:id="rId24"/>
    <p:sldId id="291" r:id="rId25"/>
    <p:sldId id="280" r:id="rId26"/>
    <p:sldId id="281" r:id="rId27"/>
    <p:sldId id="286" r:id="rId28"/>
    <p:sldId id="287" r:id="rId29"/>
    <p:sldId id="284" r:id="rId30"/>
    <p:sldId id="285" r:id="rId31"/>
    <p:sldId id="292" r:id="rId32"/>
    <p:sldId id="293" r:id="rId33"/>
    <p:sldId id="274" r:id="rId34"/>
    <p:sldId id="288" r:id="rId35"/>
    <p:sldId id="289" r:id="rId36"/>
    <p:sldId id="290" r:id="rId37"/>
    <p:sldId id="258" r:id="rId38"/>
    <p:sldId id="259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6D28-A558-4471-80EA-63E4D3A37BFF}" v="2" dt="2020-11-03T13:02:16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Mestre" userId="746fe93ff0b280dc" providerId="LiveId" clId="{03FB6D28-A558-4471-80EA-63E4D3A37BFF}"/>
    <pc:docChg chg="custSel addSld modSld sldOrd">
      <pc:chgData name="Benjamin Mestre" userId="746fe93ff0b280dc" providerId="LiveId" clId="{03FB6D28-A558-4471-80EA-63E4D3A37BFF}" dt="2020-11-03T13:02:21.077" v="22" actId="1076"/>
      <pc:docMkLst>
        <pc:docMk/>
      </pc:docMkLst>
      <pc:sldChg chg="ord">
        <pc:chgData name="Benjamin Mestre" userId="746fe93ff0b280dc" providerId="LiveId" clId="{03FB6D28-A558-4471-80EA-63E4D3A37BFF}" dt="2020-11-03T12:36:08.087" v="1"/>
        <pc:sldMkLst>
          <pc:docMk/>
          <pc:sldMk cId="2474170264" sldId="258"/>
        </pc:sldMkLst>
      </pc:sldChg>
      <pc:sldChg chg="ord">
        <pc:chgData name="Benjamin Mestre" userId="746fe93ff0b280dc" providerId="LiveId" clId="{03FB6D28-A558-4471-80EA-63E4D3A37BFF}" dt="2020-11-03T12:36:08.087" v="1"/>
        <pc:sldMkLst>
          <pc:docMk/>
          <pc:sldMk cId="4046092890" sldId="259"/>
        </pc:sldMkLst>
      </pc:sldChg>
      <pc:sldChg chg="addSp delSp modSp add mod">
        <pc:chgData name="Benjamin Mestre" userId="746fe93ff0b280dc" providerId="LiveId" clId="{03FB6D28-A558-4471-80EA-63E4D3A37BFF}" dt="2020-11-03T13:02:21.077" v="22" actId="1076"/>
        <pc:sldMkLst>
          <pc:docMk/>
          <pc:sldMk cId="338086838" sldId="291"/>
        </pc:sldMkLst>
        <pc:spChg chg="mod">
          <ac:chgData name="Benjamin Mestre" userId="746fe93ff0b280dc" providerId="LiveId" clId="{03FB6D28-A558-4471-80EA-63E4D3A37BFF}" dt="2020-11-03T12:36:37.075" v="14" actId="20577"/>
          <ac:spMkLst>
            <pc:docMk/>
            <pc:sldMk cId="338086838" sldId="291"/>
            <ac:spMk id="2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39.644" v="15" actId="478"/>
          <ac:spMkLst>
            <pc:docMk/>
            <pc:sldMk cId="338086838" sldId="291"/>
            <ac:spMk id="3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46.792" v="18" actId="478"/>
          <ac:spMkLst>
            <pc:docMk/>
            <pc:sldMk cId="338086838" sldId="291"/>
            <ac:spMk id="4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48.646" v="19" actId="478"/>
          <ac:spMkLst>
            <pc:docMk/>
            <pc:sldMk cId="338086838" sldId="291"/>
            <ac:spMk id="5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45.067" v="17" actId="478"/>
          <ac:spMkLst>
            <pc:docMk/>
            <pc:sldMk cId="338086838" sldId="291"/>
            <ac:spMk id="6" creationId="{00000000-0000-0000-0000-000000000000}"/>
          </ac:spMkLst>
        </pc:spChg>
        <pc:spChg chg="add del mod">
          <ac:chgData name="Benjamin Mestre" userId="746fe93ff0b280dc" providerId="LiveId" clId="{03FB6D28-A558-4471-80EA-63E4D3A37BFF}" dt="2020-11-03T12:36:43.242" v="16" actId="478"/>
          <ac:spMkLst>
            <pc:docMk/>
            <pc:sldMk cId="338086838" sldId="291"/>
            <ac:spMk id="8" creationId="{88C5EFCA-8DD4-485F-BFD8-3310FB682D43}"/>
          </ac:spMkLst>
        </pc:spChg>
        <pc:picChg chg="add mod">
          <ac:chgData name="Benjamin Mestre" userId="746fe93ff0b280dc" providerId="LiveId" clId="{03FB6D28-A558-4471-80EA-63E4D3A37BFF}" dt="2020-11-03T13:02:21.077" v="22" actId="1076"/>
          <ac:picMkLst>
            <pc:docMk/>
            <pc:sldMk cId="338086838" sldId="291"/>
            <ac:picMk id="9" creationId="{0BF51799-7E38-45AA-B9BD-72F4B14CC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4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7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2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7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0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2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3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9A1B99-7AFE-4EF7-A0A8-C828CF414DB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.mestre@scalia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me_insa@outlook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c/" TargetMode="External"/><Relationship Id="rId4" Type="http://schemas.openxmlformats.org/officeDocument/2006/relationships/hyperlink" Target="https://docs.oracle.com/javase/tutorial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de POO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Benjamin Mestre</a:t>
            </a:r>
          </a:p>
          <a:p>
            <a:r>
              <a:rPr lang="fr-FR" dirty="0">
                <a:hlinkClick r:id="rId2"/>
              </a:rPr>
              <a:t>benjamin.mestre@scalian.com</a:t>
            </a:r>
            <a:endParaRPr lang="fr-FR" dirty="0"/>
          </a:p>
          <a:p>
            <a:r>
              <a:rPr lang="fr-FR" dirty="0"/>
              <a:t>www.github.com/bjaout</a:t>
            </a:r>
          </a:p>
        </p:txBody>
      </p:sp>
    </p:spTree>
    <p:extLst>
      <p:ext uri="{BB962C8B-B14F-4D97-AF65-F5344CB8AC3E}">
        <p14:creationId xmlns:p14="http://schemas.microsoft.com/office/powerpoint/2010/main" val="120219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instancier un objet ?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4954" y="3278840"/>
            <a:ext cx="41104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6955" y="3269412"/>
            <a:ext cx="4110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4593" y="5042858"/>
            <a:ext cx="41104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5083" y="4633187"/>
            <a:ext cx="27174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8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contrôle : IF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954" y="2362056"/>
            <a:ext cx="19812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799" y="4754736"/>
            <a:ext cx="183455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8453" y="2672607"/>
            <a:ext cx="203295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5554" y="4639429"/>
            <a:ext cx="199845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6234" y="2680757"/>
            <a:ext cx="223999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79729" y="5342875"/>
            <a:ext cx="9729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8015" y="2680757"/>
            <a:ext cx="22399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9804" y="4511878"/>
            <a:ext cx="223999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39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WHILE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8626" y="2993691"/>
            <a:ext cx="1541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3048" y="2855668"/>
            <a:ext cx="15412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5660" y="4115125"/>
            <a:ext cx="15412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887" y="4563699"/>
            <a:ext cx="17051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691886" y="4447241"/>
            <a:ext cx="317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existe aussi la structure </a:t>
            </a:r>
          </a:p>
          <a:p>
            <a:r>
              <a:rPr lang="fr-FR" dirty="0"/>
              <a:t>do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}</a:t>
            </a:r>
            <a:r>
              <a:rPr lang="fr-FR" dirty="0" err="1"/>
              <a:t>while</a:t>
            </a:r>
            <a:r>
              <a:rPr lang="fr-FR" dirty="0"/>
              <a:t>(condition);</a:t>
            </a:r>
          </a:p>
          <a:p>
            <a:r>
              <a:rPr lang="fr-FR" dirty="0"/>
              <a:t>Sauf en Python</a:t>
            </a:r>
          </a:p>
        </p:txBody>
      </p:sp>
    </p:spTree>
    <p:extLst>
      <p:ext uri="{BB962C8B-B14F-4D97-AF65-F5344CB8AC3E}">
        <p14:creationId xmlns:p14="http://schemas.microsoft.com/office/powerpoint/2010/main" val="83029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FOR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713" y="2691290"/>
            <a:ext cx="424994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5517" y="3303765"/>
            <a:ext cx="42499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51344" y="4750209"/>
            <a:ext cx="424994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56271" y="4341822"/>
            <a:ext cx="379302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/>
              <a:t>???</a:t>
            </a:r>
          </a:p>
          <a:p>
            <a:pPr algn="ctr"/>
            <a:r>
              <a:rPr lang="fr-FR" dirty="0"/>
              <a:t>On simulera cette fonctionnalité</a:t>
            </a:r>
          </a:p>
          <a:p>
            <a:pPr algn="ctr"/>
            <a:r>
              <a:rPr lang="fr-FR" dirty="0"/>
              <a:t>avec une structure FOR EACH</a:t>
            </a:r>
          </a:p>
        </p:txBody>
      </p:sp>
    </p:spTree>
    <p:extLst>
      <p:ext uri="{BB962C8B-B14F-4D97-AF65-F5344CB8AC3E}">
        <p14:creationId xmlns:p14="http://schemas.microsoft.com/office/powerpoint/2010/main" val="303058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Menu Hello World</a:t>
            </a:r>
          </a:p>
          <a:p>
            <a:endParaRPr lang="fr-FR" dirty="0"/>
          </a:p>
          <a:p>
            <a:pPr lvl="1"/>
            <a:r>
              <a:rPr lang="fr-FR" dirty="0"/>
              <a:t>Accès à la console pour afficher une liste de choix</a:t>
            </a:r>
          </a:p>
          <a:p>
            <a:pPr lvl="1"/>
            <a:r>
              <a:rPr lang="fr-FR" dirty="0"/>
              <a:t>Lecture de la console pour choisir l’action à effectuer</a:t>
            </a:r>
          </a:p>
          <a:p>
            <a:pPr lvl="1"/>
            <a:r>
              <a:rPr lang="fr-FR" dirty="0"/>
              <a:t>Réalisation de l’action avec affichage du résultat dans la console</a:t>
            </a:r>
          </a:p>
        </p:txBody>
      </p:sp>
    </p:spTree>
    <p:extLst>
      <p:ext uri="{BB962C8B-B14F-4D97-AF65-F5344CB8AC3E}">
        <p14:creationId xmlns:p14="http://schemas.microsoft.com/office/powerpoint/2010/main" val="359538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langages Objet on trouve au moins une structure mémoire permettant de représenter des tableaux 1D de taille dynamique</a:t>
            </a:r>
          </a:p>
          <a:p>
            <a:r>
              <a:rPr lang="fr-FR" dirty="0"/>
              <a:t>On emploie le terme générique de « Collection »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07" y="3807973"/>
            <a:ext cx="3744044" cy="28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1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FOR EACH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407" y="2565101"/>
            <a:ext cx="382725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&amp;i : x)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4456" y="5562933"/>
            <a:ext cx="72720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0671" y="2776267"/>
            <a:ext cx="50061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8543" y="4649899"/>
            <a:ext cx="3042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Accesseurs et mutateurs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37179"/>
          </a:xfrm>
        </p:spPr>
        <p:txBody>
          <a:bodyPr>
            <a:normAutofit/>
          </a:bodyPr>
          <a:lstStyle/>
          <a:p>
            <a:r>
              <a:rPr lang="fr-FR" dirty="0"/>
              <a:t>Afin de pouvoir accéder aux attributs privés ont met en place des accesseurs et mutateurs</a:t>
            </a:r>
          </a:p>
          <a:p>
            <a:r>
              <a:rPr lang="fr-FR" dirty="0"/>
              <a:t>Ce sont des méthodes publiques permettant de lire ou mettre à jours les attributs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7752" y="4511615"/>
            <a:ext cx="243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int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 err="1"/>
              <a:t>SetAge</a:t>
            </a:r>
            <a:r>
              <a:rPr lang="fr-FR" dirty="0"/>
              <a:t>(int valeur)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</a:t>
            </a:r>
            <a:r>
              <a:rPr lang="fr-FR" dirty="0" err="1"/>
              <a:t>age</a:t>
            </a:r>
            <a:r>
              <a:rPr lang="fr-FR" dirty="0"/>
              <a:t> = valeur;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95624" y="4511615"/>
            <a:ext cx="243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int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int </a:t>
            </a:r>
            <a:r>
              <a:rPr lang="fr-FR" dirty="0" err="1"/>
              <a:t>GetAge</a:t>
            </a:r>
            <a:r>
              <a:rPr lang="fr-FR" dirty="0"/>
              <a:t>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return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5938" y="395601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0600" y="4662195"/>
            <a:ext cx="41315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08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774714" cy="3416300"/>
          </a:xfrm>
        </p:spPr>
        <p:txBody>
          <a:bodyPr/>
          <a:lstStyle/>
          <a:p>
            <a:r>
              <a:rPr lang="fr-FR" dirty="0"/>
              <a:t>L’héritage permet de définir une classe comme étant la descendante d’une autre</a:t>
            </a:r>
          </a:p>
          <a:p>
            <a:r>
              <a:rPr lang="fr-FR" dirty="0"/>
              <a:t>Ceci permet de définir plus précisément certains comportements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34" y="3664078"/>
            <a:ext cx="3053931" cy="30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784764"/>
            <a:ext cx="8825659" cy="3235036"/>
          </a:xfrm>
        </p:spPr>
        <p:txBody>
          <a:bodyPr/>
          <a:lstStyle/>
          <a:p>
            <a:r>
              <a:rPr lang="fr-FR" dirty="0"/>
              <a:t>Structures de contrôle</a:t>
            </a:r>
          </a:p>
          <a:p>
            <a:pPr lvl="1"/>
            <a:r>
              <a:rPr lang="fr-FR" dirty="0"/>
              <a:t>Boucles (For et 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Conditions (If </a:t>
            </a:r>
            <a:r>
              <a:rPr lang="fr-FR" dirty="0" err="1"/>
              <a:t>Else</a:t>
            </a:r>
            <a:r>
              <a:rPr lang="fr-FR" dirty="0"/>
              <a:t> et Switch Case)</a:t>
            </a:r>
          </a:p>
          <a:p>
            <a:pPr lvl="1"/>
            <a:endParaRPr lang="fr-FR" dirty="0"/>
          </a:p>
          <a:p>
            <a:r>
              <a:rPr lang="fr-FR" dirty="0"/>
              <a:t>Fonctions</a:t>
            </a:r>
          </a:p>
        </p:txBody>
      </p:sp>
    </p:spTree>
    <p:extLst>
      <p:ext uri="{BB962C8B-B14F-4D97-AF65-F5344CB8AC3E}">
        <p14:creationId xmlns:p14="http://schemas.microsoft.com/office/powerpoint/2010/main" val="33299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faire un héritage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279" y="4952364"/>
            <a:ext cx="24641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2916" y="3330598"/>
            <a:ext cx="22108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Chat:Being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1062" y="3131832"/>
            <a:ext cx="322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1678" y="5137030"/>
            <a:ext cx="2210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Chat:Being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7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 multiple et 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47398"/>
          </a:xfrm>
        </p:spPr>
        <p:txBody>
          <a:bodyPr/>
          <a:lstStyle/>
          <a:p>
            <a:r>
              <a:rPr lang="fr-FR" dirty="0"/>
              <a:t>Certains langages permettent d’hériter de plusieurs classes à la fois (C++, Python, …) </a:t>
            </a:r>
          </a:p>
          <a:p>
            <a:r>
              <a:rPr lang="fr-FR" dirty="0"/>
              <a:t>D’autres langages ne permettent d’hériter que d’une seule classe mais mettent en place le principe d’interfaces.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78733"/>
              </p:ext>
            </p:extLst>
          </p:nvPr>
        </p:nvGraphicFramePr>
        <p:xfrm>
          <a:off x="710995" y="4101221"/>
          <a:ext cx="102876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42">
                  <a:extLst>
                    <a:ext uri="{9D8B030D-6E8A-4147-A177-3AD203B41FA5}">
                      <a16:colId xmlns:a16="http://schemas.microsoft.com/office/drawing/2014/main" val="2285731003"/>
                    </a:ext>
                  </a:extLst>
                </a:gridCol>
                <a:gridCol w="5143842">
                  <a:extLst>
                    <a:ext uri="{9D8B030D-6E8A-4147-A177-3AD203B41FA5}">
                      <a16:colId xmlns:a16="http://schemas.microsoft.com/office/drawing/2014/main" val="223029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Héritage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6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hérite de tous les éléments de la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L’interface définit uniquement des squelettes de méthode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Attributs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898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Attention si des</a:t>
                      </a:r>
                      <a:r>
                        <a:rPr lang="fr-FR" baseline="0" dirty="0"/>
                        <a:t> éléments ont les mêmes noms dans deux éléments différents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1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8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et Interface comment faire ?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7079" y="2674515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090" y="4860985"/>
            <a:ext cx="373236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Volant: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Bird(Being, Volant):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79" y="4718974"/>
            <a:ext cx="3982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Bird: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408" y="2755594"/>
            <a:ext cx="3810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Bird:Being,Flying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5285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14485"/>
          </a:xfrm>
        </p:spPr>
        <p:txBody>
          <a:bodyPr/>
          <a:lstStyle/>
          <a:p>
            <a:r>
              <a:rPr lang="fr-FR" dirty="0"/>
              <a:t>Les exceptions sont les erreurs retournées par le programme.</a:t>
            </a:r>
          </a:p>
          <a:p>
            <a:r>
              <a:rPr lang="fr-FR" dirty="0"/>
              <a:t>Il faut donc les gérer pour éviter un crash du programme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1136" y="3486691"/>
            <a:ext cx="419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Truc qui peut planter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Gestion de l’erreur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725" y="4072816"/>
            <a:ext cx="3577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try</a:t>
            </a:r>
            <a:r>
              <a:rPr lang="fr-FR" dirty="0">
                <a:solidFill>
                  <a:srgbClr val="333333"/>
                </a:solidFill>
                <a:latin typeface="Menlo"/>
              </a:rPr>
              <a:t>:</a:t>
            </a:r>
          </a:p>
          <a:p>
            <a:r>
              <a:rPr lang="fr-FR" b="1" dirty="0">
                <a:solidFill>
                  <a:srgbClr val="800000"/>
                </a:solidFill>
                <a:latin typeface="Menlo"/>
              </a:rPr>
              <a:t> 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Truc qui peut planter</a:t>
            </a:r>
            <a:endParaRPr lang="fr-FR" b="1" dirty="0">
              <a:solidFill>
                <a:srgbClr val="800000"/>
              </a:solidFill>
              <a:latin typeface="Menlo"/>
            </a:endParaRPr>
          </a:p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except</a:t>
            </a:r>
            <a:r>
              <a:rPr lang="fr-FR" dirty="0">
                <a:solidFill>
                  <a:srgbClr val="333333"/>
                </a:solidFill>
                <a:latin typeface="Menlo"/>
              </a:rPr>
              <a:t>: 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Gestion de l’erreur</a:t>
            </a:r>
          </a:p>
          <a:p>
            <a:endParaRPr lang="fr-FR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raise</a:t>
            </a:r>
            <a:r>
              <a:rPr lang="fr-FR" b="1" dirty="0">
                <a:solidFill>
                  <a:srgbClr val="800000"/>
                </a:solidFill>
                <a:latin typeface="Menlo"/>
              </a:rPr>
              <a:t>(Exception(</a:t>
            </a:r>
            <a:r>
              <a:rPr lang="fr-FR" b="1" dirty="0">
                <a:latin typeface="Menlo"/>
              </a:rPr>
              <a:t>« Une Exception »</a:t>
            </a:r>
            <a:r>
              <a:rPr lang="fr-FR" b="1" dirty="0">
                <a:solidFill>
                  <a:srgbClr val="800000"/>
                </a:solidFill>
                <a:latin typeface="Menlo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1136" y="6104141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54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IHM </a:t>
            </a:r>
            <a:r>
              <a:rPr lang="fr-FR" dirty="0" err="1"/>
              <a:t>Winforms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F51799-7E38-45AA-B9BD-72F4B14C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0" y="2054887"/>
            <a:ext cx="7078579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Evénements (C#)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0487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On utilise les événements pour réagir à des événement qui seront générés par le programme</a:t>
            </a:r>
          </a:p>
          <a:p>
            <a:r>
              <a:rPr lang="fr-FR" dirty="0"/>
              <a:t>Pour cela on utilise :</a:t>
            </a:r>
          </a:p>
          <a:p>
            <a:pPr lvl="1"/>
            <a:r>
              <a:rPr lang="fr-FR" dirty="0"/>
              <a:t>Des Délégués (pointeurs de fonction)</a:t>
            </a:r>
          </a:p>
          <a:p>
            <a:pPr lvl="1"/>
            <a:r>
              <a:rPr lang="fr-FR" dirty="0"/>
              <a:t>Des Events (qui permettent de </a:t>
            </a:r>
          </a:p>
          <a:p>
            <a:pPr marL="457200" lvl="1" indent="0">
              <a:buNone/>
            </a:pPr>
            <a:r>
              <a:rPr lang="fr-FR" dirty="0"/>
              <a:t>déclencher l’exécution des délégués)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515" y="5485644"/>
            <a:ext cx="988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7514" y="5854976"/>
            <a:ext cx="949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708024" y="30750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OnBataille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16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Evenement</a:t>
            </a:r>
            <a:r>
              <a:rPr lang="fr-FR" dirty="0"/>
              <a:t> (C# 2/2)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811" y="2704782"/>
            <a:ext cx="827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bataille.BatailleEvent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2315" y="3359600"/>
            <a:ext cx="9705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"Bataille"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0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</a:t>
            </a:r>
            <a:r>
              <a:rPr lang="fr-FR" dirty="0" smtClean="0"/>
              <a:t>Threading Simple </a:t>
            </a:r>
            <a:r>
              <a:rPr lang="fr-FR" dirty="0"/>
              <a:t>(C#)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6F42C1"/>
                </a:solidFill>
                <a:latin typeface="SFMono-Regular"/>
              </a:rPr>
              <a:t>BackgroundWorker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toto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BackgroundWorker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();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24292E"/>
                </a:solidFill>
                <a:latin typeface="SFMono-Regular"/>
              </a:rPr>
              <a:t>toto.DoWork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+=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DoWorkEventHandler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24292E"/>
                </a:solidFill>
                <a:latin typeface="SFMono-Regular"/>
              </a:rPr>
              <a:t>toto_DoWork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24292E"/>
                </a:solidFill>
                <a:latin typeface="SFMono-Regular"/>
              </a:rPr>
              <a:t>toto.RunWorkerCompleted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+=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RunWorkerCompletedEventHandler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24292E"/>
                </a:solidFill>
                <a:latin typeface="SFMono-Regular"/>
              </a:rPr>
              <a:t>toto_RunWorkerCompleted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tb_DoWork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object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sender,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DoWorkEventArgs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tb_RunWorkerCompleted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object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sender,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RunWorkerCompletedEventArgs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72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Librairies externes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-&gt; Référence Clic droit Ajouter pour les librairies disponibles sur la machine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les librairies externes Projet -&gt; Gestionnaire de paquet </a:t>
            </a:r>
            <a:r>
              <a:rPr lang="fr-FR" dirty="0" err="1"/>
              <a:t>NuGet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21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Lambda fonction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7079" y="2674515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-&gt; A*A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090" y="4860985"/>
            <a:ext cx="37323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ambda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A: A*A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79" y="4718974"/>
            <a:ext cx="39825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=&gt; A*A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408" y="2755594"/>
            <a:ext cx="3810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A*A;}</a:t>
            </a:r>
          </a:p>
        </p:txBody>
      </p:sp>
    </p:spTree>
    <p:extLst>
      <p:ext uri="{BB962C8B-B14F-4D97-AF65-F5344CB8AC3E}">
        <p14:creationId xmlns:p14="http://schemas.microsoft.com/office/powerpoint/2010/main" val="72724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Studio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6" y="1680632"/>
            <a:ext cx="8653820" cy="491066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09513" y="2643447"/>
            <a:ext cx="204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hlinkClick r:id="rId3"/>
              </a:rPr>
              <a:t>bme_insa@outlook.fr</a:t>
            </a:r>
            <a:endParaRPr lang="fr-FR" sz="1400" dirty="0" smtClean="0"/>
          </a:p>
          <a:p>
            <a:r>
              <a:rPr lang="fr-FR" sz="1400" dirty="0" smtClean="0"/>
              <a:t>INSA.2018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1724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(C#)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1867"/>
          </a:xfrm>
        </p:spPr>
        <p:txBody>
          <a:bodyPr>
            <a:normAutofit/>
          </a:bodyPr>
          <a:lstStyle/>
          <a:p>
            <a:r>
              <a:rPr lang="fr-FR" dirty="0"/>
              <a:t>Librairie permettant de faire des requêtes sur les collections</a:t>
            </a:r>
          </a:p>
          <a:p>
            <a:pPr lvl="1"/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/>
              <a:t>Select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Utilise des lambda pour définir les conditions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/>
              <a:t>				</a:t>
            </a:r>
            <a:r>
              <a:rPr lang="fr-FR" dirty="0" err="1"/>
              <a:t>ListePersonnes.Where</a:t>
            </a:r>
            <a:r>
              <a:rPr lang="fr-FR" dirty="0"/>
              <a:t>(x =&gt; </a:t>
            </a:r>
            <a:r>
              <a:rPr lang="fr-FR" dirty="0" err="1"/>
              <a:t>x.Age</a:t>
            </a:r>
            <a:r>
              <a:rPr lang="fr-FR" dirty="0"/>
              <a:t> == 10);</a:t>
            </a:r>
          </a:p>
        </p:txBody>
      </p:sp>
    </p:spTree>
    <p:extLst>
      <p:ext uri="{BB962C8B-B14F-4D97-AF65-F5344CB8AC3E}">
        <p14:creationId xmlns:p14="http://schemas.microsoft.com/office/powerpoint/2010/main" val="316829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clefs complémentaires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6929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Protected</a:t>
            </a:r>
            <a:r>
              <a:rPr lang="fr-FR" dirty="0" smtClean="0"/>
              <a:t> : permet de rendre un attribut/une méthode accessible depuis une classe fille mais pas plus</a:t>
            </a:r>
          </a:p>
          <a:p>
            <a:endParaRPr lang="fr-FR" dirty="0"/>
          </a:p>
          <a:p>
            <a:r>
              <a:rPr lang="fr-FR" dirty="0" err="1" smtClean="0"/>
              <a:t>Internal</a:t>
            </a:r>
            <a:r>
              <a:rPr lang="fr-FR" dirty="0" smtClean="0"/>
              <a:t> : permet de rendre un attribut/une méthode accessible depuis toute une </a:t>
            </a:r>
            <a:r>
              <a:rPr lang="fr-FR" dirty="0" err="1" smtClean="0"/>
              <a:t>assembly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Sealed</a:t>
            </a:r>
            <a:r>
              <a:rPr lang="fr-FR" dirty="0" smtClean="0"/>
              <a:t> : permet de clore un arbre d’héritage en bloquant tout nouvel héritage</a:t>
            </a:r>
          </a:p>
          <a:p>
            <a:endParaRPr lang="fr-FR" dirty="0"/>
          </a:p>
          <a:p>
            <a:r>
              <a:rPr lang="fr-FR" dirty="0" smtClean="0"/>
              <a:t>Abstract : permet de créer une classe sans implémentation des méthodes</a:t>
            </a:r>
          </a:p>
          <a:p>
            <a:endParaRPr lang="fr-FR" dirty="0"/>
          </a:p>
          <a:p>
            <a:r>
              <a:rPr lang="fr-FR" dirty="0" smtClean="0"/>
              <a:t>Virtual / </a:t>
            </a:r>
            <a:r>
              <a:rPr lang="fr-FR" dirty="0" err="1" smtClean="0"/>
              <a:t>Override</a:t>
            </a:r>
            <a:r>
              <a:rPr lang="fr-FR" dirty="0" smtClean="0"/>
              <a:t> : permet de marquer une méthode pour permettre son </a:t>
            </a:r>
            <a:r>
              <a:rPr lang="fr-FR" dirty="0" err="1" smtClean="0"/>
              <a:t>override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95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clefs complémentaires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6929"/>
          </a:xfrm>
        </p:spPr>
        <p:txBody>
          <a:bodyPr>
            <a:normAutofit/>
          </a:bodyPr>
          <a:lstStyle/>
          <a:p>
            <a:r>
              <a:rPr lang="fr-FR" dirty="0" err="1" smtClean="0"/>
              <a:t>Static</a:t>
            </a:r>
            <a:r>
              <a:rPr lang="fr-FR" dirty="0" smtClean="0"/>
              <a:t> : </a:t>
            </a:r>
            <a:r>
              <a:rPr lang="fr-FR" dirty="0" smtClean="0"/>
              <a:t>permet de </a:t>
            </a:r>
            <a:r>
              <a:rPr lang="fr-FR" dirty="0" smtClean="0"/>
              <a:t>définir une classe qui ne pourra pas être instanciée (des librairies de fonction le plus souvent exemple Math, Console)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Permet sur un attribut de le rendre global à tous les objets créés à partir de la classe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Permet sur une méthode de l’appeler sans avoir créé un objet au préalable (exemple </a:t>
            </a:r>
            <a:r>
              <a:rPr lang="fr-FR" dirty="0" err="1" smtClean="0"/>
              <a:t>Bitmap.FromFile</a:t>
            </a:r>
            <a:r>
              <a:rPr lang="fr-FR" dirty="0" smtClean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476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: </a:t>
            </a:r>
            <a:r>
              <a:rPr lang="fr-FR" dirty="0">
                <a:hlinkClick r:id="rId2"/>
              </a:rPr>
              <a:t>www.cplusplus.com</a:t>
            </a:r>
            <a:endParaRPr lang="fr-FR" dirty="0"/>
          </a:p>
          <a:p>
            <a:r>
              <a:rPr lang="fr-FR" dirty="0"/>
              <a:t>C# : </a:t>
            </a:r>
            <a:r>
              <a:rPr lang="fr-FR" dirty="0">
                <a:hlinkClick r:id="rId3"/>
              </a:rPr>
              <a:t>https://docs.microsoft.com/en-us/dotnet/csharp/</a:t>
            </a:r>
            <a:endParaRPr lang="fr-FR" dirty="0"/>
          </a:p>
          <a:p>
            <a:r>
              <a:rPr lang="fr-FR" dirty="0"/>
              <a:t>Java : </a:t>
            </a:r>
            <a:r>
              <a:rPr lang="fr-FR" dirty="0">
                <a:hlinkClick r:id="rId4"/>
              </a:rPr>
              <a:t>https://docs.oracle.com/javase/tutorial/</a:t>
            </a:r>
            <a:endParaRPr lang="fr-FR" dirty="0"/>
          </a:p>
          <a:p>
            <a:r>
              <a:rPr lang="fr-FR" dirty="0"/>
              <a:t>Python : </a:t>
            </a:r>
            <a:r>
              <a:rPr lang="fr-FR" dirty="0">
                <a:hlinkClick r:id="rId5"/>
              </a:rPr>
              <a:t>https://www.python.org/doc/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98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Partie 1 (2 points bonus)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Mise en place d’un distributeur</a:t>
            </a:r>
          </a:p>
          <a:p>
            <a:r>
              <a:rPr lang="fr-FR" dirty="0"/>
              <a:t>Un fichier texte défini la liste des produits, les quantités disponibles et les prix</a:t>
            </a:r>
          </a:p>
          <a:p>
            <a:r>
              <a:rPr lang="fr-FR" dirty="0"/>
              <a:t>On affiche une liste de produit</a:t>
            </a:r>
          </a:p>
          <a:p>
            <a:r>
              <a:rPr lang="fr-FR" dirty="0"/>
              <a:t>L’utilisateur choisi le produit qu’il veut</a:t>
            </a:r>
          </a:p>
          <a:p>
            <a:r>
              <a:rPr lang="fr-FR" dirty="0"/>
              <a:t>Il entre des pièces, la machine accepte uniquement les pièces standards (0,05, 0,1, 0,2, 0,5, 1 et 2 euros)</a:t>
            </a:r>
          </a:p>
          <a:p>
            <a:r>
              <a:rPr lang="fr-FR" dirty="0"/>
              <a:t>Dès que le montant dépasse ou égale le prix, le produit est distribué et la monnaie rendue. La distribution prend 5 secondes environ.</a:t>
            </a:r>
          </a:p>
          <a:p>
            <a:r>
              <a:rPr lang="fr-FR" dirty="0"/>
              <a:t>Il faut enregistrer le nouveau stock de la machine après chaque transaction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916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Partie 2 (1,5 points bonus)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distributeur gère maintenant son stock de pièce</a:t>
            </a:r>
          </a:p>
          <a:p>
            <a:r>
              <a:rPr lang="fr-FR" dirty="0"/>
              <a:t>Un fichier défini le stock de chaque pièce</a:t>
            </a:r>
          </a:p>
          <a:p>
            <a:r>
              <a:rPr lang="fr-FR" dirty="0"/>
              <a:t>Si on ne peut pas rendre la monnaie à un client alors on lui rend toutes ses pièces en expliquant pourquoi la transaction n’a pas aboutie</a:t>
            </a:r>
          </a:p>
          <a:p>
            <a:r>
              <a:rPr lang="fr-FR" dirty="0"/>
              <a:t>Après chaque transaction il faut mettre à jour le stock de pièce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8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Partie 3 (1,5 points bonus)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distributeur passe maintenant dans une nouvelle dimension. La dimension graphique.</a:t>
            </a:r>
          </a:p>
          <a:p>
            <a:r>
              <a:rPr lang="fr-FR" dirty="0"/>
              <a:t>Il faut donc ajouter une interface utilisateur pour notre distributeur.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27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rapide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388658"/>
            <a:ext cx="8825659" cy="2631141"/>
          </a:xfrm>
        </p:spPr>
        <p:txBody>
          <a:bodyPr/>
          <a:lstStyle/>
          <a:p>
            <a:r>
              <a:rPr lang="fr-FR" dirty="0"/>
              <a:t>Année 70 : </a:t>
            </a:r>
            <a:r>
              <a:rPr lang="fr-FR" dirty="0" err="1"/>
              <a:t>Smalltalk</a:t>
            </a:r>
            <a:r>
              <a:rPr lang="fr-FR" dirty="0"/>
              <a:t> par Alan Kay qui présente les principes d’objet, d’encapsulation, méthodes, typage et polymorphisme</a:t>
            </a:r>
          </a:p>
          <a:p>
            <a:r>
              <a:rPr lang="fr-FR" dirty="0"/>
              <a:t>Réels développements dans les années 80 : C++, Objective-C, …</a:t>
            </a:r>
          </a:p>
          <a:p>
            <a:r>
              <a:rPr lang="fr-FR" dirty="0"/>
              <a:t>Depuis les années 90 fort développement dans tous les secteurs du développement logiciel. Apparition de nombreux langages depuis.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01" y="1291633"/>
            <a:ext cx="1838325" cy="2486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38" y="4506290"/>
            <a:ext cx="1958788" cy="19587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99528"/>
            <a:ext cx="2653553" cy="16584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6" y="5199528"/>
            <a:ext cx="2131919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0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langage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Langages impératif (on travaille avec des espaces mémoires qui peuvent être partagés) :</a:t>
            </a:r>
          </a:p>
          <a:p>
            <a:pPr lvl="1"/>
            <a:r>
              <a:rPr lang="fr-FR" dirty="0"/>
              <a:t>C++, C#, Java</a:t>
            </a:r>
          </a:p>
          <a:p>
            <a:r>
              <a:rPr lang="fr-FR" dirty="0"/>
              <a:t>Langages fonctionnels (on travaille avec des fonctions au sens strict du terme si on passe les mêmes paramètres on a les mêmes résultats)</a:t>
            </a:r>
          </a:p>
          <a:p>
            <a:pPr lvl="1"/>
            <a:r>
              <a:rPr lang="fr-FR" dirty="0"/>
              <a:t>Common Lisp Object System</a:t>
            </a:r>
          </a:p>
          <a:p>
            <a:r>
              <a:rPr lang="fr-FR" dirty="0"/>
              <a:t>Langages à prototypes (tout est objet et tout est modifiable)</a:t>
            </a:r>
          </a:p>
          <a:p>
            <a:pPr lvl="1"/>
            <a:r>
              <a:rPr lang="fr-FR" dirty="0"/>
              <a:t>LUA, JavaScript</a:t>
            </a:r>
          </a:p>
        </p:txBody>
      </p:sp>
    </p:spTree>
    <p:extLst>
      <p:ext uri="{BB962C8B-B14F-4D97-AF65-F5344CB8AC3E}">
        <p14:creationId xmlns:p14="http://schemas.microsoft.com/office/powerpoint/2010/main" val="40460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Hello World</a:t>
            </a:r>
          </a:p>
          <a:p>
            <a:endParaRPr lang="fr-FR" dirty="0"/>
          </a:p>
          <a:p>
            <a:pPr lvl="1"/>
            <a:r>
              <a:rPr lang="fr-FR" dirty="0"/>
              <a:t>Accès à la console pour écrire une ligne de texte</a:t>
            </a:r>
          </a:p>
        </p:txBody>
      </p:sp>
    </p:spTree>
    <p:extLst>
      <p:ext uri="{BB962C8B-B14F-4D97-AF65-F5344CB8AC3E}">
        <p14:creationId xmlns:p14="http://schemas.microsoft.com/office/powerpoint/2010/main" val="206219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la programmation objet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d’utiliser une structure dans le programme pour définir le comportement d’un « Objet » :</a:t>
            </a:r>
          </a:p>
          <a:p>
            <a:pPr lvl="1"/>
            <a:r>
              <a:rPr lang="fr-FR" dirty="0"/>
              <a:t>Ces caractéristiques internes « Attributs »</a:t>
            </a:r>
          </a:p>
          <a:p>
            <a:pPr lvl="1"/>
            <a:r>
              <a:rPr lang="fr-FR" dirty="0"/>
              <a:t>Ces capacités « Méthodes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5" y="3278187"/>
            <a:ext cx="3048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les recettes nécessaires à la création des objets</a:t>
            </a:r>
          </a:p>
          <a:p>
            <a:r>
              <a:rPr lang="fr-FR" dirty="0"/>
              <a:t>Définissent :</a:t>
            </a:r>
          </a:p>
          <a:p>
            <a:pPr lvl="1"/>
            <a:r>
              <a:rPr lang="fr-FR" dirty="0"/>
              <a:t>Les caractéristiques de l’objet</a:t>
            </a:r>
          </a:p>
          <a:p>
            <a:pPr lvl="1"/>
            <a:r>
              <a:rPr lang="fr-FR" dirty="0"/>
              <a:t>Les actions qu’il peut réaliser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95" y="3209026"/>
            <a:ext cx="3159425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une classe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252" y="2231228"/>
            <a:ext cx="3654725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Name;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Being(String Name);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 Reproduce();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~Being();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6420" y="2231224"/>
            <a:ext cx="355983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870158" y="4548174"/>
            <a:ext cx="355983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686" y="4548174"/>
            <a:ext cx="514421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Name = name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Reproduce(self):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 of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Name)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Die(self):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"RIP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</a:t>
            </a:r>
          </a:p>
        </p:txBody>
      </p:sp>
    </p:spTree>
    <p:extLst>
      <p:ext uri="{BB962C8B-B14F-4D97-AF65-F5344CB8AC3E}">
        <p14:creationId xmlns:p14="http://schemas.microsoft.com/office/powerpoint/2010/main" val="28098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Créateur et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59542"/>
          </a:xfrm>
        </p:spPr>
        <p:txBody>
          <a:bodyPr>
            <a:normAutofit/>
          </a:bodyPr>
          <a:lstStyle/>
          <a:p>
            <a:r>
              <a:rPr lang="fr-FR" dirty="0"/>
              <a:t>Les créateurs permettent d’initialiser un nouvel objet d’une classe avec ou sans paramètres</a:t>
            </a:r>
          </a:p>
          <a:p>
            <a:r>
              <a:rPr lang="fr-FR" dirty="0"/>
              <a:t>Les destructeurs permettent de libérer la mémoire instanciée pour l’objet (pour le C++)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86754" y="3819446"/>
            <a:ext cx="492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Carte(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valeur,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couleur,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type)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.Valeur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valeur;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.Couleur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couleur;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type;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754" y="4373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A(object):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self.x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'Hello‘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__del__(self):</a:t>
            </a:r>
          </a:p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u="none" strike="noStrike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Destructeur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u="none" strike="noStrike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7783" y="51121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C++/C#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~Carte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(« Destructeur »);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53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objet est une instanciation de la classe</a:t>
            </a:r>
          </a:p>
          <a:p>
            <a:r>
              <a:rPr lang="fr-FR" dirty="0"/>
              <a:t>C’est une entité spécifique qui respecte le formalisme définit dans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2" y="4052258"/>
            <a:ext cx="2133600" cy="1600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30" y="3641785"/>
            <a:ext cx="2238375" cy="152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68" y="4311650"/>
            <a:ext cx="2143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22172</TotalTime>
  <Words>1438</Words>
  <Application>Microsoft Office PowerPoint</Application>
  <PresentationFormat>Grand écran</PresentationFormat>
  <Paragraphs>350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Century Gothic</vt:lpstr>
      <vt:lpstr>Consolas</vt:lpstr>
      <vt:lpstr>Menlo</vt:lpstr>
      <vt:lpstr>SFMono-Regular</vt:lpstr>
      <vt:lpstr>Wingdings 3</vt:lpstr>
      <vt:lpstr>Salle d’ions</vt:lpstr>
      <vt:lpstr>Cours de POO</vt:lpstr>
      <vt:lpstr>Rappels</vt:lpstr>
      <vt:lpstr>Visual Studio</vt:lpstr>
      <vt:lpstr>Mise en application 1</vt:lpstr>
      <vt:lpstr>Qu’est ce que la programmation objet ?</vt:lpstr>
      <vt:lpstr>Les classes</vt:lpstr>
      <vt:lpstr>Comment créer une classe ?</vt:lpstr>
      <vt:lpstr>Créateur et Destructeur</vt:lpstr>
      <vt:lpstr>Les Objets</vt:lpstr>
      <vt:lpstr>Comment instancier un objet ?</vt:lpstr>
      <vt:lpstr>Structures de contrôle : IF</vt:lpstr>
      <vt:lpstr>Structure de contrôle : CASE</vt:lpstr>
      <vt:lpstr>Structure de contrôle : WHILE</vt:lpstr>
      <vt:lpstr>Structure de contrôle : FOR</vt:lpstr>
      <vt:lpstr>Mise en application 2</vt:lpstr>
      <vt:lpstr>Collections</vt:lpstr>
      <vt:lpstr>Structure de contrôle : FOR EACH</vt:lpstr>
      <vt:lpstr>Accesseurs et mutateurs</vt:lpstr>
      <vt:lpstr>L’héritage</vt:lpstr>
      <vt:lpstr>Comment faire un héritage ?</vt:lpstr>
      <vt:lpstr>L’héritage multiple et les interfaces</vt:lpstr>
      <vt:lpstr>Héritage multiple et Interface comment faire ?</vt:lpstr>
      <vt:lpstr>Les Exceptions</vt:lpstr>
      <vt:lpstr>IHM Winforms</vt:lpstr>
      <vt:lpstr>Evénements (C#)</vt:lpstr>
      <vt:lpstr>Evenement (C# 2/2)</vt:lpstr>
      <vt:lpstr>Multi Threading Simple (C#)</vt:lpstr>
      <vt:lpstr>Librairies externes</vt:lpstr>
      <vt:lpstr>Lambda fonction</vt:lpstr>
      <vt:lpstr>LINQ (C#)</vt:lpstr>
      <vt:lpstr>Mots clefs complémentaires</vt:lpstr>
      <vt:lpstr>Mots clefs complémentaires</vt:lpstr>
      <vt:lpstr>Références</vt:lpstr>
      <vt:lpstr>Exercice : Partie 1 (2 points bonus)</vt:lpstr>
      <vt:lpstr>Exercice : Partie 2 (1,5 points bonus)</vt:lpstr>
      <vt:lpstr>Exercice : Partie 3 (1,5 points bonus)</vt:lpstr>
      <vt:lpstr>Historique rapide</vt:lpstr>
      <vt:lpstr>Les différents types de langage objet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POO</dc:title>
  <dc:creator>Benjamin Mestre</dc:creator>
  <cp:lastModifiedBy>Benjamin Mestre</cp:lastModifiedBy>
  <cp:revision>65</cp:revision>
  <dcterms:created xsi:type="dcterms:W3CDTF">2018-10-02T07:46:55Z</dcterms:created>
  <dcterms:modified xsi:type="dcterms:W3CDTF">2021-11-18T20:53:36Z</dcterms:modified>
</cp:coreProperties>
</file>