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FC3"/>
    <a:srgbClr val="6A7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7" d="100"/>
          <a:sy n="77" d="100"/>
        </p:scale>
        <p:origin x="53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CABAD-2750-4C0C-AEAE-BD492CCDF12E}" type="datetimeFigureOut">
              <a:rPr lang="is-IS" smtClean="0"/>
              <a:t>9.4.2019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019A8-3844-4722-ACD2-2C2815FE6D7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4105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56B8-D49F-4216-96F6-C5D31CFBF345}" type="datetime1">
              <a:rPr lang="is-IS" smtClean="0"/>
              <a:t>9.4.2019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4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F22D-0E16-45C8-9C16-2C610D1AFEFA}" type="datetime1">
              <a:rPr lang="is-IS" smtClean="0"/>
              <a:t>9.4.2019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8373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ECF8-4ABD-4CB1-AB1B-8441843EDE62}" type="datetime1">
              <a:rPr lang="is-IS" smtClean="0"/>
              <a:t>9.4.2019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7447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1999" cy="8215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897"/>
            <a:ext cx="10515600" cy="6897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40" y="1919503"/>
            <a:ext cx="10515600" cy="425746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s-I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pPr/>
              <a:t>‹#›</a:t>
            </a:fld>
            <a:r>
              <a:rPr lang="is-IS" dirty="0" smtClean="0"/>
              <a:t> af 9</a:t>
            </a:r>
            <a:endParaRPr lang="is-I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16" y="172917"/>
            <a:ext cx="2826068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9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067E-D955-4818-988E-406FAB60E759}" type="datetime1">
              <a:rPr lang="is-IS" smtClean="0"/>
              <a:t>9.4.2019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5518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26C-E9BF-48A7-920F-601405409ECF}" type="datetime1">
              <a:rPr lang="is-IS" smtClean="0"/>
              <a:t>9.4.2019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3303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3727-23B4-475B-B13D-B6A0018E9AE3}" type="datetime1">
              <a:rPr lang="is-IS" smtClean="0"/>
              <a:t>9.4.2019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474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532-1CA9-498E-81BC-6F258DF90E04}" type="datetime1">
              <a:rPr lang="is-IS" smtClean="0"/>
              <a:t>9.4.2019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9573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FA3-CA16-4821-AECE-BA91B7D25FC5}" type="datetime1">
              <a:rPr lang="is-IS" smtClean="0"/>
              <a:t>9.4.2019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425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B1F-4D25-429C-B92E-31E8FB378D7D}" type="datetime1">
              <a:rPr lang="is-IS" smtClean="0"/>
              <a:t>9.4.2019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354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DE6F-D257-4550-A382-21DCEC507EA0}" type="datetime1">
              <a:rPr lang="is-IS" smtClean="0"/>
              <a:t>9.4.2019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4802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4E12D-A38E-4A82-BD95-801C4B5A7BE1}" type="datetime1">
              <a:rPr lang="is-IS" smtClean="0"/>
              <a:t>9.4.2019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14C4-AD06-427F-BE21-3743BA6391E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5286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tfs.skra.is/ThjodskraCollection/ThjodskraRest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494376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561" y="2219792"/>
            <a:ext cx="4642902" cy="1167596"/>
          </a:xfrm>
        </p:spPr>
        <p:txBody>
          <a:bodyPr/>
          <a:lstStyle/>
          <a:p>
            <a:pPr algn="l"/>
            <a:r>
              <a:rPr lang="is-IS" dirty="0" smtClean="0">
                <a:solidFill>
                  <a:schemeClr val="bg1">
                    <a:lumMod val="95000"/>
                  </a:schemeClr>
                </a:solidFill>
              </a:rPr>
              <a:t>Vefþjónustur</a:t>
            </a:r>
            <a:endParaRPr lang="is-I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3463" y="2342368"/>
            <a:ext cx="1039660" cy="751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22" y="868555"/>
            <a:ext cx="2826068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b="1" dirty="0"/>
              <a:t>Samræmd vinnubrögð og ferli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err="1"/>
              <a:t>Skjölun</a:t>
            </a:r>
            <a:r>
              <a:rPr lang="is-IS" dirty="0"/>
              <a:t>. </a:t>
            </a:r>
            <a:r>
              <a:rPr lang="is-IS" dirty="0" err="1"/>
              <a:t>Swagger</a:t>
            </a:r>
            <a:r>
              <a:rPr lang="is-IS" dirty="0"/>
              <a:t>, </a:t>
            </a:r>
            <a:r>
              <a:rPr lang="is-IS" dirty="0" err="1"/>
              <a:t>OpenApi</a:t>
            </a:r>
            <a:r>
              <a:rPr lang="is-IS" dirty="0"/>
              <a:t>, ...</a:t>
            </a:r>
          </a:p>
          <a:p>
            <a:r>
              <a:rPr lang="is-IS" dirty="0"/>
              <a:t>Gagnasnið. </a:t>
            </a:r>
            <a:r>
              <a:rPr lang="is-IS" dirty="0" err="1"/>
              <a:t>Json</a:t>
            </a:r>
            <a:r>
              <a:rPr lang="is-IS" dirty="0"/>
              <a:t>, XML, </a:t>
            </a:r>
            <a:r>
              <a:rPr lang="is-IS" dirty="0" err="1"/>
              <a:t>Yaml</a:t>
            </a:r>
            <a:r>
              <a:rPr lang="is-IS" dirty="0"/>
              <a:t>, ...</a:t>
            </a:r>
          </a:p>
          <a:p>
            <a:r>
              <a:rPr lang="is-IS" dirty="0"/>
              <a:t>Auðkenning og réttindi.</a:t>
            </a:r>
          </a:p>
          <a:p>
            <a:r>
              <a:rPr lang="is-IS" dirty="0" err="1"/>
              <a:t>Loggun</a:t>
            </a:r>
            <a:r>
              <a:rPr lang="is-IS" dirty="0"/>
              <a:t>.</a:t>
            </a:r>
          </a:p>
          <a:p>
            <a:r>
              <a:rPr lang="is-IS" dirty="0"/>
              <a:t>Aðferð við útgáfu og rekstur.</a:t>
            </a:r>
          </a:p>
          <a:p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638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err="1" smtClean="0"/>
              <a:t>Skjölun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Allar vefþjónustur hafi sömu grunn þjónustulýsingar. Til dæmis </a:t>
            </a:r>
            <a:r>
              <a:rPr lang="is-IS" dirty="0" err="1" smtClean="0"/>
              <a:t>Swagger</a:t>
            </a:r>
            <a:r>
              <a:rPr lang="is-IS" dirty="0" smtClean="0"/>
              <a:t> 2 og </a:t>
            </a:r>
            <a:r>
              <a:rPr lang="is-IS" dirty="0" err="1" smtClean="0"/>
              <a:t>OpenApi</a:t>
            </a:r>
            <a:r>
              <a:rPr lang="is-IS" dirty="0" smtClean="0"/>
              <a:t> 3 og frjálst að bjóða upp á önnur.</a:t>
            </a:r>
          </a:p>
          <a:p>
            <a:r>
              <a:rPr lang="is-IS" dirty="0" smtClean="0"/>
              <a:t>Sömu </a:t>
            </a:r>
            <a:r>
              <a:rPr lang="is-IS" dirty="0" err="1" smtClean="0"/>
              <a:t>tól</a:t>
            </a:r>
            <a:r>
              <a:rPr lang="is-IS" dirty="0" smtClean="0"/>
              <a:t>, og </a:t>
            </a:r>
            <a:r>
              <a:rPr lang="is-IS" dirty="0" err="1" smtClean="0"/>
              <a:t>útgáfur</a:t>
            </a:r>
            <a:r>
              <a:rPr lang="is-IS" dirty="0" smtClean="0"/>
              <a:t>, notuð til að útbúa </a:t>
            </a:r>
            <a:r>
              <a:rPr lang="is-IS" dirty="0" err="1" smtClean="0"/>
              <a:t>skjölun</a:t>
            </a:r>
            <a:r>
              <a:rPr lang="is-IS" dirty="0" smtClean="0"/>
              <a:t>.</a:t>
            </a:r>
          </a:p>
          <a:p>
            <a:pPr lvl="1"/>
            <a:r>
              <a:rPr lang="is-IS" dirty="0" smtClean="0"/>
              <a:t>Til dæmis </a:t>
            </a:r>
            <a:r>
              <a:rPr lang="is-IS" dirty="0" err="1" smtClean="0"/>
              <a:t>NSwag</a:t>
            </a:r>
            <a:r>
              <a:rPr lang="is-IS" dirty="0" smtClean="0"/>
              <a:t> eða </a:t>
            </a:r>
            <a:r>
              <a:rPr lang="is-IS" dirty="0" err="1" smtClean="0"/>
              <a:t>Microsoft.OpenApi.net</a:t>
            </a:r>
            <a:r>
              <a:rPr lang="is-IS" dirty="0" smtClean="0"/>
              <a:t>.</a:t>
            </a:r>
          </a:p>
          <a:p>
            <a:r>
              <a:rPr lang="is-IS" dirty="0" smtClean="0"/>
              <a:t>Verklag og </a:t>
            </a:r>
            <a:r>
              <a:rPr lang="is-IS" dirty="0" err="1" smtClean="0"/>
              <a:t>tól</a:t>
            </a:r>
            <a:r>
              <a:rPr lang="is-IS" dirty="0" smtClean="0"/>
              <a:t> til að byggja kóða </a:t>
            </a:r>
            <a:r>
              <a:rPr lang="is-IS" dirty="0" err="1" smtClean="0"/>
              <a:t>út</a:t>
            </a:r>
            <a:r>
              <a:rPr lang="is-IS" dirty="0" smtClean="0"/>
              <a:t> frá þjónustulýsingum.</a:t>
            </a:r>
          </a:p>
          <a:p>
            <a:r>
              <a:rPr lang="is-IS" dirty="0" smtClean="0"/>
              <a:t>Samræmd </a:t>
            </a:r>
            <a:r>
              <a:rPr lang="is-IS" dirty="0" err="1" smtClean="0"/>
              <a:t>komment</a:t>
            </a:r>
            <a:r>
              <a:rPr lang="is-IS" dirty="0" smtClean="0"/>
              <a:t> notuð til að </a:t>
            </a:r>
            <a:r>
              <a:rPr lang="is-IS" dirty="0" err="1" smtClean="0"/>
              <a:t>samræma</a:t>
            </a:r>
            <a:r>
              <a:rPr lang="is-IS" dirty="0" smtClean="0"/>
              <a:t> </a:t>
            </a:r>
            <a:r>
              <a:rPr lang="is-IS" dirty="0" err="1" smtClean="0"/>
              <a:t>skjölun</a:t>
            </a:r>
            <a:r>
              <a:rPr lang="is-IS" dirty="0" smtClean="0"/>
              <a:t>.</a:t>
            </a:r>
          </a:p>
          <a:p>
            <a:endParaRPr lang="is-IS" dirty="0" smtClean="0"/>
          </a:p>
          <a:p>
            <a:endParaRPr lang="is-IS" dirty="0" smtClean="0"/>
          </a:p>
          <a:p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58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err="1" smtClean="0"/>
              <a:t>Skjölun</a:t>
            </a:r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4</a:t>
            </a:fld>
            <a:endParaRPr lang="is-I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7" y="1822450"/>
            <a:ext cx="8210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Gagnasnið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Sömu grunn gagnasnið tekið við og skilað en frjálst að </a:t>
            </a:r>
            <a:r>
              <a:rPr lang="is-IS" dirty="0" err="1" smtClean="0"/>
              <a:t>bæta</a:t>
            </a:r>
            <a:r>
              <a:rPr lang="is-IS" dirty="0" smtClean="0"/>
              <a:t> öðrum við.</a:t>
            </a:r>
          </a:p>
          <a:p>
            <a:pPr lvl="1"/>
            <a:r>
              <a:rPr lang="is-IS" dirty="0" smtClean="0"/>
              <a:t>Til dæmis JSON og XML í öllum þjónustum en YAML bætt við </a:t>
            </a:r>
            <a:r>
              <a:rPr lang="is-IS" dirty="0" err="1" smtClean="0"/>
              <a:t>Húslitaskrá</a:t>
            </a:r>
            <a:r>
              <a:rPr lang="is-IS" dirty="0" smtClean="0"/>
              <a:t>.</a:t>
            </a:r>
            <a:endParaRPr lang="is-IS" dirty="0"/>
          </a:p>
          <a:p>
            <a:r>
              <a:rPr lang="is-IS" dirty="0" smtClean="0"/>
              <a:t>Staðlað snið á gagna tegundum.</a:t>
            </a:r>
          </a:p>
          <a:p>
            <a:pPr lvl="1"/>
            <a:r>
              <a:rPr lang="is-IS" dirty="0" smtClean="0"/>
              <a:t>Til dæmis dagsetningar á ISO 8601, tölur á </a:t>
            </a:r>
            <a:r>
              <a:rPr lang="is-IS" dirty="0"/>
              <a:t>{</a:t>
            </a:r>
            <a:r>
              <a:rPr lang="is-IS" dirty="0" smtClean="0"/>
              <a:t>0:0,0.0}, o.s.frv..</a:t>
            </a:r>
          </a:p>
          <a:p>
            <a:pPr marL="0" indent="0">
              <a:buNone/>
            </a:pPr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35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Auðkenning og réttindi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Sjá Hauk.</a:t>
            </a:r>
            <a:endParaRPr lang="is-IS" dirty="0"/>
          </a:p>
          <a:p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732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err="1" smtClean="0"/>
              <a:t>Loggun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Miðlæg </a:t>
            </a:r>
            <a:r>
              <a:rPr lang="is-IS" dirty="0" err="1" smtClean="0"/>
              <a:t>loggun</a:t>
            </a:r>
            <a:r>
              <a:rPr lang="is-IS" dirty="0" smtClean="0"/>
              <a:t>, sjá Bjarna K.</a:t>
            </a:r>
          </a:p>
          <a:p>
            <a:r>
              <a:rPr lang="is-IS" dirty="0" smtClean="0"/>
              <a:t>Útvíkkanlegur pakki fyrir „rekjanlega“ </a:t>
            </a:r>
            <a:r>
              <a:rPr lang="is-IS" dirty="0" err="1" smtClean="0"/>
              <a:t>loggun</a:t>
            </a:r>
            <a:r>
              <a:rPr lang="is-IS" dirty="0" smtClean="0"/>
              <a:t>.</a:t>
            </a:r>
            <a:endParaRPr lang="is-IS" dirty="0"/>
          </a:p>
          <a:p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899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err="1"/>
              <a:t>Ú</a:t>
            </a:r>
            <a:r>
              <a:rPr lang="is-IS" dirty="0" err="1" smtClean="0"/>
              <a:t>tgáfa</a:t>
            </a:r>
            <a:r>
              <a:rPr lang="is-IS" dirty="0" smtClean="0"/>
              <a:t> og rekstur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Hvernig ætlum við að afhenda vefþjónustur í rekstur?</a:t>
            </a:r>
          </a:p>
          <a:p>
            <a:pPr lvl="1"/>
            <a:r>
              <a:rPr lang="is-IS" dirty="0" err="1" smtClean="0"/>
              <a:t>Zip</a:t>
            </a:r>
            <a:r>
              <a:rPr lang="is-IS" dirty="0" smtClean="0"/>
              <a:t> skrá fyrir IIS, </a:t>
            </a:r>
            <a:r>
              <a:rPr lang="is-IS" dirty="0" err="1" smtClean="0"/>
              <a:t>standalone</a:t>
            </a:r>
            <a:r>
              <a:rPr lang="is-IS" dirty="0" smtClean="0"/>
              <a:t> </a:t>
            </a:r>
            <a:r>
              <a:rPr lang="is-IS" dirty="0" err="1" smtClean="0"/>
              <a:t>Kestrel</a:t>
            </a:r>
            <a:r>
              <a:rPr lang="is-IS" dirty="0" smtClean="0"/>
              <a:t> fyrir </a:t>
            </a:r>
            <a:r>
              <a:rPr lang="is-IS" dirty="0" err="1" smtClean="0"/>
              <a:t>Nginx</a:t>
            </a:r>
            <a:r>
              <a:rPr lang="is-IS" dirty="0" smtClean="0"/>
              <a:t>, </a:t>
            </a:r>
            <a:r>
              <a:rPr lang="is-IS" dirty="0" err="1" smtClean="0"/>
              <a:t>docker</a:t>
            </a:r>
            <a:r>
              <a:rPr lang="is-IS" dirty="0" smtClean="0"/>
              <a:t>, …?</a:t>
            </a:r>
          </a:p>
          <a:p>
            <a:pPr lvl="1"/>
            <a:r>
              <a:rPr lang="is-IS" dirty="0" smtClean="0"/>
              <a:t>Ætlum við að reka vefþjónustur sjálf?</a:t>
            </a:r>
          </a:p>
          <a:p>
            <a:r>
              <a:rPr lang="is-IS" dirty="0" smtClean="0"/>
              <a:t>Samræmdar leiðbeiningar fyrir </a:t>
            </a:r>
            <a:r>
              <a:rPr lang="is-IS" dirty="0" err="1" smtClean="0"/>
              <a:t>uppsettningu</a:t>
            </a:r>
            <a:r>
              <a:rPr lang="is-IS" dirty="0" smtClean="0"/>
              <a:t> á nýju verkefni.</a:t>
            </a:r>
          </a:p>
          <a:p>
            <a:pPr lvl="1"/>
            <a:r>
              <a:rPr lang="is-IS" dirty="0" smtClean="0"/>
              <a:t>Bæði fyrir </a:t>
            </a:r>
            <a:r>
              <a:rPr lang="is-IS" dirty="0" err="1" smtClean="0"/>
              <a:t>dev</a:t>
            </a:r>
            <a:r>
              <a:rPr lang="is-IS" dirty="0" smtClean="0"/>
              <a:t> </a:t>
            </a:r>
            <a:r>
              <a:rPr lang="is-IS" dirty="0" err="1" smtClean="0"/>
              <a:t>build</a:t>
            </a:r>
            <a:r>
              <a:rPr lang="is-IS" dirty="0" smtClean="0"/>
              <a:t> á </a:t>
            </a:r>
            <a:r>
              <a:rPr lang="is-IS" dirty="0" err="1" smtClean="0"/>
              <a:t>local</a:t>
            </a:r>
            <a:r>
              <a:rPr lang="is-IS" dirty="0" smtClean="0"/>
              <a:t> vél, test </a:t>
            </a:r>
            <a:r>
              <a:rPr lang="is-IS" dirty="0" err="1" smtClean="0"/>
              <a:t>build</a:t>
            </a:r>
            <a:r>
              <a:rPr lang="is-IS" dirty="0" smtClean="0"/>
              <a:t> í CI og raun </a:t>
            </a:r>
            <a:r>
              <a:rPr lang="is-IS" dirty="0" err="1" smtClean="0"/>
              <a:t>build</a:t>
            </a:r>
            <a:r>
              <a:rPr lang="is-IS" dirty="0" smtClean="0"/>
              <a:t> sem sent er í rekstur.</a:t>
            </a:r>
          </a:p>
          <a:p>
            <a:r>
              <a:rPr lang="is-IS" dirty="0" smtClean="0"/>
              <a:t>Reglur/leiðbeiningar varðandi </a:t>
            </a:r>
            <a:r>
              <a:rPr lang="is-IS" dirty="0" err="1" smtClean="0"/>
              <a:t>útgáfustjórnun</a:t>
            </a:r>
            <a:r>
              <a:rPr lang="is-IS" dirty="0"/>
              <a:t>.</a:t>
            </a:r>
          </a:p>
          <a:p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946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Bónus: CI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Hvers vegna?</a:t>
            </a:r>
          </a:p>
          <a:p>
            <a:pPr lvl="1"/>
            <a:r>
              <a:rPr lang="is-IS" dirty="0" smtClean="0"/>
              <a:t>Sjálfvirkar prófanir örugglega keyrðar</a:t>
            </a:r>
          </a:p>
          <a:p>
            <a:pPr lvl="1"/>
            <a:r>
              <a:rPr lang="is-IS" dirty="0" smtClean="0"/>
              <a:t>Pakkar útbúnir og sendir sjálfvirkt í rekstur, t.d. eftir </a:t>
            </a:r>
            <a:r>
              <a:rPr lang="is-IS" dirty="0" err="1" smtClean="0"/>
              <a:t>master</a:t>
            </a:r>
            <a:r>
              <a:rPr lang="is-IS" dirty="0" smtClean="0"/>
              <a:t> </a:t>
            </a:r>
            <a:r>
              <a:rPr lang="is-IS" dirty="0" err="1" smtClean="0"/>
              <a:t>merge</a:t>
            </a:r>
            <a:r>
              <a:rPr lang="is-IS" dirty="0" smtClean="0"/>
              <a:t>.</a:t>
            </a:r>
          </a:p>
          <a:p>
            <a:r>
              <a:rPr lang="is-IS" dirty="0" smtClean="0"/>
              <a:t>Hvað er í boði?</a:t>
            </a:r>
          </a:p>
          <a:p>
            <a:pPr lvl="1"/>
            <a:r>
              <a:rPr lang="is-IS" dirty="0" err="1" smtClean="0"/>
              <a:t>Jenkins</a:t>
            </a:r>
            <a:r>
              <a:rPr lang="is-IS" dirty="0" smtClean="0"/>
              <a:t>, </a:t>
            </a:r>
            <a:r>
              <a:rPr lang="is-IS" dirty="0" err="1" smtClean="0"/>
              <a:t>Bamboo</a:t>
            </a:r>
            <a:r>
              <a:rPr lang="is-IS" dirty="0" smtClean="0"/>
              <a:t>, </a:t>
            </a:r>
            <a:r>
              <a:rPr lang="is-IS" dirty="0" smtClean="0">
                <a:hlinkClick r:id="rId2"/>
              </a:rPr>
              <a:t>TFS</a:t>
            </a:r>
            <a:r>
              <a:rPr lang="is-IS" dirty="0"/>
              <a:t> </a:t>
            </a:r>
            <a:r>
              <a:rPr lang="is-IS" dirty="0" smtClean="0"/>
              <a:t>og hellingur í viðbót.</a:t>
            </a:r>
          </a:p>
          <a:p>
            <a:r>
              <a:rPr lang="is-IS" dirty="0" smtClean="0"/>
              <a:t>Hvað ef við okkur líkar ekki við þetta.</a:t>
            </a:r>
          </a:p>
          <a:p>
            <a:pPr lvl="1"/>
            <a:r>
              <a:rPr lang="is-IS" dirty="0" smtClean="0"/>
              <a:t>Þá bara slökkvum við á vélinni.</a:t>
            </a:r>
            <a:endParaRPr lang="is-I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14C4-AD06-427F-BE21-3743BA6391E3}" type="slidenum">
              <a:rPr lang="is-IS" smtClean="0"/>
              <a:t>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645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293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Vefþjónustur</vt:lpstr>
      <vt:lpstr>Samræmd vinnubrögð og ferli</vt:lpstr>
      <vt:lpstr>Skjölun</vt:lpstr>
      <vt:lpstr>Skjölun</vt:lpstr>
      <vt:lpstr>Gagnasnið</vt:lpstr>
      <vt:lpstr>Auðkenning og réttindi</vt:lpstr>
      <vt:lpstr>Loggun</vt:lpstr>
      <vt:lpstr>Útgáfa og rekstur</vt:lpstr>
      <vt:lpstr>Bónus: CI</vt:lpstr>
    </vt:vector>
  </TitlesOfParts>
  <Company>skra.is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Vefþjónustur</dc:title>
  <dc:creator>Eggert Bjarni Sævarsson</dc:creator>
  <cp:lastModifiedBy>Eggert Bjarni Sævarsson</cp:lastModifiedBy>
  <cp:revision>17</cp:revision>
  <dcterms:created xsi:type="dcterms:W3CDTF">2019-04-09T14:20:07Z</dcterms:created>
  <dcterms:modified xsi:type="dcterms:W3CDTF">2019-04-10T10:34:42Z</dcterms:modified>
</cp:coreProperties>
</file>