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8" r:id="rId7"/>
    <p:sldId id="270" r:id="rId8"/>
    <p:sldId id="271" r:id="rId9"/>
    <p:sldId id="278" r:id="rId10"/>
    <p:sldId id="259" r:id="rId11"/>
    <p:sldId id="260" r:id="rId12"/>
    <p:sldId id="272" r:id="rId13"/>
    <p:sldId id="274" r:id="rId14"/>
    <p:sldId id="277" r:id="rId15"/>
    <p:sldId id="279" r:id="rId16"/>
    <p:sldId id="280" r:id="rId17"/>
    <p:sldId id="275" r:id="rId18"/>
    <p:sldId id="276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arreau/ML4MI/blob/main/Acoustic_Probing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  <a:br>
              <a:rPr lang="en-US" dirty="0"/>
            </a:br>
            <a:r>
              <a:rPr lang="en-US" dirty="0"/>
              <a:t>CMPS 470/570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 dirty="0" smtClean="0"/>
              <a:t>: B.C.</a:t>
            </a:r>
          </a:p>
          <a:p>
            <a:r>
              <a:rPr lang="en-US" dirty="0"/>
              <a:t>Brittney Jarreau, Caleb Charpentier, Leanne Nicholas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Decision Tree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351338"/>
          </a:xfrm>
        </p:spPr>
        <p:txBody>
          <a:bodyPr/>
          <a:lstStyle/>
          <a:p>
            <a:r>
              <a:rPr lang="en-US" dirty="0" smtClean="0"/>
              <a:t>Two Decision Tree classifiers were run – 1 with Gini criterion, 1 with Entropy criterion </a:t>
            </a:r>
          </a:p>
          <a:p>
            <a:r>
              <a:rPr lang="en-US" dirty="0" smtClean="0"/>
              <a:t>Cutoff was 8 levels</a:t>
            </a:r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0"/>
            <a:ext cx="8234362" cy="64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3" y="3289191"/>
            <a:ext cx="4919663" cy="3491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76" y="3335239"/>
                <a:ext cx="7457364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(sum(pos &gt; neg) + sum(pos == neg)/2) / N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0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&amp; ANN PREPROCESSING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60154"/>
            <a:ext cx="4555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32" y="783980"/>
            <a:ext cx="6250307" cy="60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/>
              <a:t>SVM &amp; ANN </a:t>
            </a:r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11 attributes all at least 20% correlated to the label and none more than 80% correlated to another attribute.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42" y="591231"/>
            <a:ext cx="6303258" cy="608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SVM </a:t>
            </a:r>
            <a:r>
              <a:rPr lang="en-US" dirty="0"/>
              <a:t>&amp; ANN </a:t>
            </a:r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66"/>
            <a:ext cx="8820441" cy="53971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Analysis reveals that SVM should be able to distinguish between the datasets as there are clearly attributes which lead to separable classes </a:t>
            </a:r>
          </a:p>
        </p:txBody>
      </p:sp>
    </p:spTree>
    <p:extLst>
      <p:ext uri="{BB962C8B-B14F-4D97-AF65-F5344CB8AC3E}">
        <p14:creationId xmlns:p14="http://schemas.microsoft.com/office/powerpoint/2010/main" val="414437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ANN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4591050" cy="48602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model has an input layer with 10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r>
              <a:rPr lang="en-US" dirty="0" smtClean="0"/>
              <a:t>A hidden layer with 20 nodes and a </a:t>
            </a:r>
            <a:r>
              <a:rPr lang="en-US" dirty="0" err="1" smtClean="0"/>
              <a:t>ReLU</a:t>
            </a:r>
            <a:r>
              <a:rPr lang="en-US" dirty="0" smtClean="0"/>
              <a:t> activation function</a:t>
            </a:r>
          </a:p>
          <a:p>
            <a:r>
              <a:rPr lang="en-US" dirty="0" smtClean="0"/>
              <a:t>And an output layer which goes from 20 input nodes to 2 output nodes using the </a:t>
            </a:r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The model also uses an Adam optimizer with a learning rate of 0.0005</a:t>
            </a:r>
          </a:p>
          <a:p>
            <a:r>
              <a:rPr lang="en-US" dirty="0" smtClean="0"/>
              <a:t>The model also uses early stopping to quit training if the loss does not decrease by at least 0.001 for 2 epochs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601" t="66794" r="63907" b="15428"/>
          <a:stretch/>
        </p:blipFill>
        <p:spPr>
          <a:xfrm>
            <a:off x="6655632" y="1106071"/>
            <a:ext cx="5136389" cy="50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7" y="1639094"/>
            <a:ext cx="7825914" cy="4351338"/>
          </a:xfrm>
        </p:spPr>
        <p:txBody>
          <a:bodyPr/>
          <a:lstStyle/>
          <a:p>
            <a:r>
              <a:rPr lang="en-US" i="1" dirty="0" smtClean="0"/>
              <a:t>This model was assessed using the F1-score, Sensitivity, Specificity, Accuracy, and the ROC</a:t>
            </a:r>
            <a:endParaRPr lang="en-US" i="1" dirty="0"/>
          </a:p>
          <a:p>
            <a:r>
              <a:rPr lang="en-US" i="1" dirty="0" smtClean="0"/>
              <a:t>Training data was 70% and Validation data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105" y="172570"/>
            <a:ext cx="3239046" cy="22986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105" y="4704593"/>
            <a:ext cx="3215176" cy="2143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134" y="2471248"/>
            <a:ext cx="3350017" cy="22333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5937" y="3222820"/>
                <a:ext cx="8130168" cy="3787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 smtClean="0"/>
                  <a:t>Epoch Curves indicate no overfitting or </a:t>
                </a:r>
                <a:r>
                  <a:rPr lang="en-US" dirty="0" err="1" smtClean="0"/>
                  <a:t>underfitting</a:t>
                </a:r>
                <a:r>
                  <a:rPr lang="en-US" dirty="0" smtClean="0"/>
                  <a:t> has occurred, although the jagged nature means learning rate may be too high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7" y="3222820"/>
                <a:ext cx="8130168" cy="3787191"/>
              </a:xfrm>
              <a:prstGeom prst="rect">
                <a:avLst/>
              </a:prstGeom>
              <a:blipFill>
                <a:blip r:embed="rId5"/>
                <a:stretch>
                  <a:fillRect l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358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SVM Classifier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588"/>
            <a:ext cx="11049000" cy="4351338"/>
          </a:xfrm>
        </p:spPr>
        <p:txBody>
          <a:bodyPr/>
          <a:lstStyle/>
          <a:p>
            <a:r>
              <a:rPr lang="en-US" dirty="0" smtClean="0"/>
              <a:t>The SVM used applies a linear kernel</a:t>
            </a:r>
          </a:p>
          <a:p>
            <a:r>
              <a:rPr lang="en-US" dirty="0" smtClean="0"/>
              <a:t>Data was split into 70% training data and 30% testing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55" t="60843" r="212" b="10617"/>
          <a:stretch/>
        </p:blipFill>
        <p:spPr>
          <a:xfrm>
            <a:off x="287165" y="3180520"/>
            <a:ext cx="11617669" cy="32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1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This model was assessed using the F1-score, Sensitivity, Specificity, and Accuracy</a:t>
            </a:r>
            <a:endParaRPr lang="en-US" i="1" dirty="0"/>
          </a:p>
          <a:p>
            <a:r>
              <a:rPr lang="en-US" i="1" dirty="0" smtClean="0"/>
              <a:t>Training data was 70% and Validation data was 30%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4394"/>
            <a:ext cx="4872251" cy="3773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13278" y="3348887"/>
                <a:ext cx="7178722" cy="338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𝑺𝒆𝒏𝒔𝒊𝒕𝒊𝒗𝒊𝒕𝒚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→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𝒑𝒓𝒆𝒅𝒊𝒄𝒕𝒆𝒅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𝒕𝒓𝒖𝒍𝒚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𝒑𝒐𝒔𝒊𝒕𝒊𝒗𝒆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𝑺𝒑𝒆𝒄𝒊𝒇𝒊𝒄𝒊𝒕𝒚</m:t>
                    </m:r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𝐹𝑃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𝑨𝒍𝒍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𝒑𝒓𝒆𝒅𝒊𝒄𝒕𝒆𝒅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𝒏𝒆𝒈𝒂𝒕𝒊𝒗𝒆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𝒂𝒓𝒆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𝒕𝒓𝒖𝒍𝒚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𝒏𝒆𝒈𝒂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𝒕𝒊𝒗𝒆</m:t>
                    </m:r>
                  </m:oMath>
                </a14:m>
                <a:endParaRPr lang="en-US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𝑨𝒄𝒄𝒖𝒓𝒂𝒄𝒚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=1 →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𝑨𝒍𝒍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𝒑𝒓𝒆𝒅𝒊𝒄𝒕𝒊𝒐𝒏𝒔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𝒂𝒓𝒆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𝒄𝒐𝒓𝒓𝒆𝒄𝒕</m:t>
                      </m:r>
                    </m:oMath>
                  </m:oMathPara>
                </a14:m>
                <a:endParaRPr lang="en-US" sz="16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=→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𝐓𝐡𝐞𝐫𝐞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𝐰𝐞𝐫𝐞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𝐧𝐨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𝐩𝐨𝐬𝐢𝐭𝐢𝐯𝐞𝐬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𝐟𝐚𝐥𝐬𝐞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𝐧𝐞𝐠𝐚𝐭𝐢𝐯𝐞𝐬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 smtClean="0"/>
                  <a:t> AUC = 1 -&gt; The model is classifying perfectly</a:t>
                </a:r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278" y="3348887"/>
                <a:ext cx="7178722" cy="338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41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subset of data used in this experiment has proven to be highly separable, distinguishing between the hole and no hole is a linear problem.</a:t>
            </a:r>
          </a:p>
          <a:p>
            <a:r>
              <a:rPr lang="en-US" dirty="0" smtClean="0"/>
              <a:t>Since all models where able to perform a perfect classification, all models are a good selection for classification of this data and whichever is able to perform the classification using the least resources should be selected.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Brittney </a:t>
            </a:r>
            <a:r>
              <a:rPr lang="en-US" dirty="0" err="1" smtClean="0"/>
              <a:t>Jarreau</a:t>
            </a:r>
            <a:r>
              <a:rPr lang="en-US" dirty="0" smtClean="0"/>
              <a:t> - Dataset formation, Data Preprocessing, </a:t>
            </a:r>
            <a:r>
              <a:rPr lang="en-US" dirty="0" smtClean="0"/>
              <a:t>SVM, SVM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Caleb Charpentier </a:t>
            </a:r>
            <a:r>
              <a:rPr lang="en-US" dirty="0" smtClean="0"/>
              <a:t>– Data Preprocessing refactor, Command line design, ANN, ANN Analysis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Leanne Nicholas - </a:t>
            </a:r>
            <a:r>
              <a:rPr lang="en-US" dirty="0"/>
              <a:t>Decision Tree, Decision Tree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</a:t>
            </a:r>
            <a:r>
              <a:rPr lang="en-US"/>
              <a:t>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uses a dataset of amplitude, phase, transfer function amplitude, and transfer function phase to distinguish between labels Hole and No Hole</a:t>
            </a:r>
          </a:p>
          <a:p>
            <a:r>
              <a:rPr lang="en-US" dirty="0" smtClean="0"/>
              <a:t>The project compares the outcome of Decision Tree Classifier, Support Vector Machine, and Artificial Neural Network to determine which approach is the most appropriate to use in classifying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82725"/>
            <a:ext cx="11353800" cy="4351338"/>
          </a:xfrm>
        </p:spPr>
        <p:txBody>
          <a:bodyPr/>
          <a:lstStyle/>
          <a:p>
            <a:r>
              <a:rPr lang="en-US" dirty="0" smtClean="0"/>
              <a:t>Dataset comes from Brittney’s thesis research. Data was collected but using 2 transducers to send a signal through a metallic specimen and collect the signal on the other side.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9450" y="194409"/>
            <a:ext cx="52863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200" b="1" dirty="0">
                <a:solidFill>
                  <a:srgbClr val="595959"/>
                </a:solidFill>
                <a:latin typeface="Lato"/>
              </a:rPr>
              <a:t>Acoustic Probing of Circular Metallic Medium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u="sng" dirty="0">
                <a:solidFill>
                  <a:srgbClr val="1C3678"/>
                </a:solidFill>
                <a:latin typeface="Lato"/>
                <a:hlinkClick r:id="rId2"/>
              </a:rPr>
              <a:t>https://github.com/bjarreau/ML4MI/blob/main/Acoustic_Probing.csv</a:t>
            </a:r>
            <a:endParaRPr lang="en-US" sz="1200" dirty="0"/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Samples: 540                                                                   </a:t>
            </a:r>
            <a:r>
              <a:rPr lang="en-US" sz="1200" b="1" dirty="0">
                <a:solidFill>
                  <a:srgbClr val="595959"/>
                </a:solidFill>
                <a:latin typeface="Lato"/>
              </a:rPr>
              <a:t>Attributes: </a:t>
            </a: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63</a:t>
            </a:r>
          </a:p>
          <a:p>
            <a:pPr>
              <a:spcAft>
                <a:spcPts val="1600"/>
              </a:spcAft>
            </a:pPr>
            <a:r>
              <a:rPr lang="en-US" sz="1200" b="1" dirty="0" smtClean="0">
                <a:solidFill>
                  <a:srgbClr val="595959"/>
                </a:solidFill>
                <a:latin typeface="Lato"/>
              </a:rPr>
              <a:t>                                                                                      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98196"/>
              </p:ext>
            </p:extLst>
          </p:nvPr>
        </p:nvGraphicFramePr>
        <p:xfrm>
          <a:off x="561975" y="2808288"/>
          <a:ext cx="11187573" cy="3582682"/>
        </p:xfrm>
        <a:graphic>
          <a:graphicData uri="http://schemas.openxmlformats.org/drawingml/2006/table">
            <a:tbl>
              <a:tblPr/>
              <a:tblGrid>
                <a:gridCol w="1842659">
                  <a:extLst>
                    <a:ext uri="{9D8B030D-6E8A-4147-A177-3AD203B41FA5}">
                      <a16:colId xmlns:a16="http://schemas.microsoft.com/office/drawing/2014/main" val="2763089882"/>
                    </a:ext>
                  </a:extLst>
                </a:gridCol>
                <a:gridCol w="1208497">
                  <a:extLst>
                    <a:ext uri="{9D8B030D-6E8A-4147-A177-3AD203B41FA5}">
                      <a16:colId xmlns:a16="http://schemas.microsoft.com/office/drawing/2014/main" val="2205607147"/>
                    </a:ext>
                  </a:extLst>
                </a:gridCol>
                <a:gridCol w="8136417">
                  <a:extLst>
                    <a:ext uri="{9D8B030D-6E8A-4147-A177-3AD203B41FA5}">
                      <a16:colId xmlns:a16="http://schemas.microsoft.com/office/drawing/2014/main" val="2235646352"/>
                    </a:ext>
                  </a:extLst>
                </a:gridCol>
              </a:tblGrid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Attributes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Type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26400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of sample 0-539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51072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4494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Amplitude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amplitude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1074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62455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 Phase at 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continuous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Phase angle of transfer function in mV at some location (x ranges from -7 to 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7973"/>
                  </a:ext>
                </a:extLst>
              </a:tr>
              <a:tr h="663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categorical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 of test scenario - values are Hole, No Hole, Hole-Filled, Hole Shifted, No Hole Shifted, Hole-Filled Shifted, Hole Shifted Left, No Hole Shifted Left, Hole-Filled Shifted Left,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3599"/>
                  </a:ext>
                </a:extLst>
              </a:tr>
              <a:tr h="4170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discrete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Integer Trial number 1-5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7585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1975" y="2808764"/>
            <a:ext cx="22973412" cy="6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Distribution After Initial Reduction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886" y="1433513"/>
            <a:ext cx="9978489" cy="49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/>
          <a:lstStyle/>
          <a:p>
            <a:r>
              <a:rPr lang="en-US" dirty="0" smtClean="0"/>
              <a:t>For the Decision Tree Preprocessing data had to be discretized. This was done by supplying categories as the slope between each point.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58" y="2427955"/>
            <a:ext cx="8689258" cy="434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PREPROCESSING –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Next Data had to be reduced – this was done via correlation analysis</a:t>
            </a:r>
          </a:p>
          <a:p>
            <a:r>
              <a:rPr lang="en-US" dirty="0" smtClean="0"/>
              <a:t>Highly Correlated Attributes were consolidated</a:t>
            </a:r>
          </a:p>
          <a:p>
            <a:r>
              <a:rPr lang="en-US" dirty="0" smtClean="0"/>
              <a:t>Attributes not correlated with the label were dropped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13" y="892527"/>
            <a:ext cx="5925866" cy="56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Decision Tree Dataset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60154"/>
            <a:ext cx="4555603" cy="4351338"/>
          </a:xfrm>
        </p:spPr>
        <p:txBody>
          <a:bodyPr/>
          <a:lstStyle/>
          <a:p>
            <a:r>
              <a:rPr lang="en-US" dirty="0" smtClean="0"/>
              <a:t>Using correlation analysis,</a:t>
            </a:r>
            <a:r>
              <a:rPr lang="en-US" dirty="0"/>
              <a:t> </a:t>
            </a:r>
            <a:r>
              <a:rPr lang="en-US" dirty="0" smtClean="0"/>
              <a:t>data was reduced to 13 attributes all at least 25% correlated to the label and none more than 80% correlated to another attribute.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52" y="576991"/>
            <a:ext cx="6545295" cy="62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35095"/>
            <a:ext cx="10515600" cy="1325563"/>
          </a:xfrm>
        </p:spPr>
        <p:txBody>
          <a:bodyPr/>
          <a:lstStyle/>
          <a:p>
            <a:r>
              <a:rPr lang="en-US" dirty="0" smtClean="0"/>
              <a:t>Separation of Decision Tree Dataset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820441" y="1027906"/>
            <a:ext cx="3371559" cy="4351338"/>
          </a:xfrm>
        </p:spPr>
        <p:txBody>
          <a:bodyPr/>
          <a:lstStyle/>
          <a:p>
            <a:r>
              <a:rPr lang="en-US" dirty="0" smtClean="0"/>
              <a:t>It is difficult to see a clear cut clustering that leads to a determination, but there are many decision boundaries which may be combined to reach a determination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1343977"/>
            <a:ext cx="8147685" cy="52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5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1204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Cambria Math</vt:lpstr>
      <vt:lpstr>Lato</vt:lpstr>
      <vt:lpstr>Times New Roman</vt:lpstr>
      <vt:lpstr>Office Theme</vt:lpstr>
      <vt:lpstr>PROJECT REPORT CMPS 470/570</vt:lpstr>
      <vt:lpstr>TEAM MEMBERS &amp; ROLES</vt:lpstr>
      <vt:lpstr>DESCRIPTION OF THE PROJECT</vt:lpstr>
      <vt:lpstr>DESCRIPTION OF THE DATA</vt:lpstr>
      <vt:lpstr>Dataset Distribution After Initial Reduction</vt:lpstr>
      <vt:lpstr>DECISION TREE PREPROCESSING – Step 1</vt:lpstr>
      <vt:lpstr>DECISION TREE PREPROCESSING – Step 2</vt:lpstr>
      <vt:lpstr>Final Decision Tree Dataset</vt:lpstr>
      <vt:lpstr>Separation of Decision Tree Dataset</vt:lpstr>
      <vt:lpstr>Decision Tree Classifier</vt:lpstr>
      <vt:lpstr>Decision Tree Performance</vt:lpstr>
      <vt:lpstr>SVM &amp; ANN PREPROCESSING</vt:lpstr>
      <vt:lpstr>Final SVM &amp; ANN Dataset</vt:lpstr>
      <vt:lpstr>Separation of SVM &amp; ANN Dataset</vt:lpstr>
      <vt:lpstr>ANN Classifier</vt:lpstr>
      <vt:lpstr>ANN Performance</vt:lpstr>
      <vt:lpstr>SVM Classifier</vt:lpstr>
      <vt:lpstr>SVM Performance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Brittney Jarreau, Code 7341</cp:lastModifiedBy>
  <cp:revision>56</cp:revision>
  <dcterms:created xsi:type="dcterms:W3CDTF">2018-04-19T19:36:03Z</dcterms:created>
  <dcterms:modified xsi:type="dcterms:W3CDTF">2022-05-02T16:43:02Z</dcterms:modified>
</cp:coreProperties>
</file>