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8" r:id="rId7"/>
    <p:sldId id="270" r:id="rId8"/>
    <p:sldId id="271" r:id="rId9"/>
    <p:sldId id="278" r:id="rId10"/>
    <p:sldId id="259" r:id="rId11"/>
    <p:sldId id="260" r:id="rId12"/>
    <p:sldId id="272" r:id="rId13"/>
    <p:sldId id="274" r:id="rId14"/>
    <p:sldId id="277" r:id="rId15"/>
    <p:sldId id="279" r:id="rId16"/>
    <p:sldId id="282" r:id="rId17"/>
    <p:sldId id="280" r:id="rId18"/>
    <p:sldId id="275" r:id="rId19"/>
    <p:sldId id="276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51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arreau/ML4MI/blob/main/Acoustic_Probing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CMPS 470/570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 dirty="0" smtClean="0"/>
              <a:t>: B.C.</a:t>
            </a:r>
          </a:p>
          <a:p>
            <a:r>
              <a:rPr lang="en-US" dirty="0"/>
              <a:t>Brittney Jarreau, Caleb Charpentier, Leanne Nicholas</a:t>
            </a: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Decision Tree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351338"/>
          </a:xfrm>
        </p:spPr>
        <p:txBody>
          <a:bodyPr/>
          <a:lstStyle/>
          <a:p>
            <a:r>
              <a:rPr lang="en-US" dirty="0" smtClean="0"/>
              <a:t>Run with entropy measure</a:t>
            </a:r>
            <a:endParaRPr lang="en-US" dirty="0" smtClean="0"/>
          </a:p>
          <a:p>
            <a:r>
              <a:rPr lang="en-US" dirty="0" smtClean="0"/>
              <a:t>Cutoff was </a:t>
            </a:r>
            <a:r>
              <a:rPr lang="en-US" dirty="0" smtClean="0"/>
              <a:t>5 </a:t>
            </a:r>
            <a:r>
              <a:rPr lang="en-US" dirty="0" smtClean="0"/>
              <a:t>levels</a:t>
            </a:r>
          </a:p>
          <a:p>
            <a:r>
              <a:rPr lang="en-US" dirty="0" smtClean="0"/>
              <a:t>Data was split into 70% training data and 30% testing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72" y="1282573"/>
            <a:ext cx="6460300" cy="42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model was assessed using 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70% and Validation data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3" y="3289191"/>
            <a:ext cx="4919663" cy="3491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(sum(pos &gt; neg) + sum(pos == neg)/2) / N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&amp; ANN PREPROCESSING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60154"/>
            <a:ext cx="4555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32" y="783980"/>
            <a:ext cx="6250307" cy="60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/>
              <a:t>SVM &amp; ANN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11 attributes all at least 20% correlated to the label and none more than 80% correlated to another attribute.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2" y="591231"/>
            <a:ext cx="6303258" cy="60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SVM </a:t>
            </a:r>
            <a:r>
              <a:rPr lang="en-US" dirty="0"/>
              <a:t>&amp; ANN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66"/>
            <a:ext cx="8820441" cy="53971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Analysis reveals that SVM should be able to distinguish between the datasets as there are clearly attributes which lead to separable classes </a:t>
            </a:r>
          </a:p>
        </p:txBody>
      </p:sp>
    </p:spTree>
    <p:extLst>
      <p:ext uri="{BB962C8B-B14F-4D97-AF65-F5344CB8AC3E}">
        <p14:creationId xmlns:p14="http://schemas.microsoft.com/office/powerpoint/2010/main" val="414437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ANN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8602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model has an input layer with 10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 hidden layer with 20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 function</a:t>
            </a:r>
          </a:p>
          <a:p>
            <a:r>
              <a:rPr lang="en-US" dirty="0" smtClean="0"/>
              <a:t>And an output layer which goes from 20 input nodes to 2 output nodes using the </a:t>
            </a:r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model also uses an Adam optimizer with a learning rate of 0.0005</a:t>
            </a:r>
          </a:p>
          <a:p>
            <a:r>
              <a:rPr lang="en-US" dirty="0" smtClean="0"/>
              <a:t>The model also uses early stopping to quit training if the loss does not decrease by at least 0.001 for 2 epochs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601" t="66794" r="63907" b="15428"/>
          <a:stretch/>
        </p:blipFill>
        <p:spPr>
          <a:xfrm>
            <a:off x="6655632" y="1106071"/>
            <a:ext cx="5136389" cy="50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353822"/>
            <a:ext cx="10515600" cy="1325563"/>
          </a:xfrm>
        </p:spPr>
        <p:txBody>
          <a:bodyPr/>
          <a:lstStyle/>
          <a:p>
            <a:r>
              <a:rPr lang="en-US" dirty="0" smtClean="0"/>
              <a:t>ANN </a:t>
            </a:r>
            <a:r>
              <a:rPr lang="en-US" dirty="0" smtClean="0"/>
              <a:t>Training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7" y="1386431"/>
            <a:ext cx="11277807" cy="4351338"/>
          </a:xfrm>
        </p:spPr>
        <p:txBody>
          <a:bodyPr/>
          <a:lstStyle/>
          <a:p>
            <a:pPr lvl="1"/>
            <a:r>
              <a:rPr lang="en-US" sz="2800" i="1" dirty="0" smtClean="0"/>
              <a:t>No evidence of overfitting as validation and training data experience similar trends</a:t>
            </a:r>
          </a:p>
          <a:p>
            <a:pPr lvl="1"/>
            <a:r>
              <a:rPr lang="en-US" sz="2800" i="1" dirty="0" smtClean="0"/>
              <a:t>Model approaches a loss of 0.1 and accuracy approaches 97% toward epoch 100</a:t>
            </a: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3090110"/>
            <a:ext cx="5606716" cy="3778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93" y="3039492"/>
            <a:ext cx="5664151" cy="37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1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9" b="4944"/>
          <a:stretch/>
        </p:blipFill>
        <p:spPr>
          <a:xfrm>
            <a:off x="6502538" y="2212223"/>
            <a:ext cx="5487650" cy="3031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353822"/>
            <a:ext cx="10515600" cy="1325563"/>
          </a:xfrm>
        </p:spPr>
        <p:txBody>
          <a:bodyPr/>
          <a:lstStyle/>
          <a:p>
            <a:r>
              <a:rPr lang="en-US" dirty="0" smtClean="0"/>
              <a:t>ANN </a:t>
            </a:r>
            <a:r>
              <a:rPr lang="en-US" dirty="0" smtClean="0"/>
              <a:t>Training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75" y="1303867"/>
            <a:ext cx="11328601" cy="4351338"/>
          </a:xfrm>
        </p:spPr>
        <p:txBody>
          <a:bodyPr/>
          <a:lstStyle/>
          <a:p>
            <a:r>
              <a:rPr lang="en-US" i="1" dirty="0" smtClean="0"/>
              <a:t>This model was assessed using the F1-score, Sensitivity, Specificity, Accuracy, and the </a:t>
            </a:r>
            <a:r>
              <a:rPr lang="en-US" i="1" dirty="0" smtClean="0"/>
              <a:t>ROC</a:t>
            </a:r>
            <a:r>
              <a:rPr lang="en-US" dirty="0"/>
              <a:t> </a:t>
            </a:r>
            <a:r>
              <a:rPr lang="en-US" dirty="0" smtClean="0"/>
              <a:t> for test and validation data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55352" y="2088467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9895" y="1973877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254311" y="5147742"/>
                <a:ext cx="8165653" cy="2009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𝑴𝒐𝒔𝒕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.94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𝑴𝒐𝒔𝒕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4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0.92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𝐯𝐞𝐫𝐲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𝐟𝐞𝐰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sz="1400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/>
                  <a:t> AUC </a:t>
                </a:r>
                <a:r>
                  <a:rPr lang="en-US" sz="1400" b="1" dirty="0" smtClean="0"/>
                  <a:t>&gt; 0.96 -&gt; </a:t>
                </a:r>
                <a:r>
                  <a:rPr lang="en-US" sz="1400" b="1" dirty="0" smtClean="0"/>
                  <a:t>The model is </a:t>
                </a:r>
                <a:r>
                  <a:rPr lang="en-US" sz="1400" b="1" dirty="0" smtClean="0"/>
                  <a:t>classifying very well</a:t>
                </a:r>
                <a:endParaRPr lang="en-US" sz="1400" b="1" dirty="0" smtClean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11" y="5147742"/>
                <a:ext cx="8165653" cy="2009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32347" y="5279686"/>
                <a:ext cx="5920152" cy="2009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=1→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4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𝒏𝒐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sz="1400" b="1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/>
                  <a:t> AUC </a:t>
                </a:r>
                <a:r>
                  <a:rPr lang="en-US" sz="1400" b="1" dirty="0" smtClean="0"/>
                  <a:t>&gt; 1-&gt; </a:t>
                </a:r>
                <a:r>
                  <a:rPr lang="en-US" sz="1400" b="1" dirty="0" smtClean="0"/>
                  <a:t>The model is </a:t>
                </a:r>
                <a:r>
                  <a:rPr lang="en-US" sz="1400" b="1" dirty="0" smtClean="0"/>
                  <a:t>classifying perfectly</a:t>
                </a:r>
                <a:endParaRPr lang="en-US" sz="1400" b="1" dirty="0" smtClean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7" y="5279686"/>
                <a:ext cx="5920152" cy="2009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76" y="2288072"/>
            <a:ext cx="4993107" cy="3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SVM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936958" cy="4351338"/>
          </a:xfrm>
        </p:spPr>
        <p:txBody>
          <a:bodyPr/>
          <a:lstStyle/>
          <a:p>
            <a:r>
              <a:rPr lang="en-US" dirty="0" smtClean="0"/>
              <a:t>The SVM used applies a linear </a:t>
            </a:r>
            <a:r>
              <a:rPr lang="en-US" dirty="0" smtClean="0"/>
              <a:t>kernel and C=1</a:t>
            </a:r>
            <a:endParaRPr lang="en-US" dirty="0" smtClean="0"/>
          </a:p>
          <a:p>
            <a:r>
              <a:rPr lang="en-US" dirty="0" smtClean="0"/>
              <a:t>Data was split into </a:t>
            </a:r>
            <a:r>
              <a:rPr lang="en-US" dirty="0" smtClean="0"/>
              <a:t>60</a:t>
            </a:r>
            <a:r>
              <a:rPr lang="en-US" dirty="0" smtClean="0"/>
              <a:t>% training </a:t>
            </a:r>
            <a:r>
              <a:rPr lang="en-US" dirty="0" smtClean="0"/>
              <a:t>data, 20% testing, </a:t>
            </a:r>
            <a:r>
              <a:rPr lang="en-US" dirty="0" smtClean="0"/>
              <a:t>and </a:t>
            </a:r>
            <a:r>
              <a:rPr lang="en-US" dirty="0" smtClean="0"/>
              <a:t>20</a:t>
            </a:r>
            <a:r>
              <a:rPr lang="en-US" dirty="0" smtClean="0"/>
              <a:t>% </a:t>
            </a:r>
            <a:r>
              <a:rPr lang="en-US" dirty="0" smtClean="0"/>
              <a:t>validation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08" y="138681"/>
            <a:ext cx="6286960" cy="64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1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740"/>
            <a:ext cx="11353800" cy="4351338"/>
          </a:xfrm>
        </p:spPr>
        <p:txBody>
          <a:bodyPr/>
          <a:lstStyle/>
          <a:p>
            <a:r>
              <a:rPr lang="en-US" i="1" dirty="0" err="1" smtClean="0"/>
              <a:t>Assesssed</a:t>
            </a:r>
            <a:r>
              <a:rPr lang="en-US" i="1" dirty="0" smtClean="0"/>
              <a:t> using </a:t>
            </a:r>
            <a:r>
              <a:rPr lang="en-US" i="1" dirty="0" smtClean="0"/>
              <a:t>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</a:t>
            </a:r>
            <a:r>
              <a:rPr lang="en-US" i="1" dirty="0" smtClean="0"/>
              <a:t>60%, Testing was 20%, </a:t>
            </a:r>
            <a:r>
              <a:rPr lang="en-US" i="1" dirty="0" smtClean="0"/>
              <a:t>and Validation data was </a:t>
            </a:r>
            <a:r>
              <a:rPr lang="en-US" i="1" dirty="0" smtClean="0"/>
              <a:t>20</a:t>
            </a:r>
            <a:r>
              <a:rPr lang="en-US" i="1" dirty="0" smtClean="0"/>
              <a:t>%</a:t>
            </a: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2347" y="5279686"/>
                <a:ext cx="11747358" cy="2009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=1→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4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𝒏𝒐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sz="1400" b="1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/>
                  <a:t> AUC </a:t>
                </a:r>
                <a:r>
                  <a:rPr lang="en-US" sz="1400" b="1" dirty="0" smtClean="0"/>
                  <a:t>&gt; 1-&gt; </a:t>
                </a:r>
                <a:r>
                  <a:rPr lang="en-US" sz="1400" b="1" dirty="0" smtClean="0"/>
                  <a:t>The model is </a:t>
                </a:r>
                <a:r>
                  <a:rPr lang="en-US" sz="1400" b="1" dirty="0" smtClean="0"/>
                  <a:t>classifying perfectly</a:t>
                </a:r>
                <a:endParaRPr lang="en-US" sz="1400" b="1" dirty="0" smtClean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7" y="5279686"/>
                <a:ext cx="11747358" cy="2009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t="9578" r="6275" b="3967"/>
          <a:stretch/>
        </p:blipFill>
        <p:spPr>
          <a:xfrm>
            <a:off x="629587" y="2677878"/>
            <a:ext cx="4069830" cy="2658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9144" r="7444" b="6245"/>
          <a:stretch/>
        </p:blipFill>
        <p:spPr>
          <a:xfrm>
            <a:off x="6498237" y="2663903"/>
            <a:ext cx="3971176" cy="2615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291" y="2441381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89404" y="2441381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Brittney Jarreau - Dataset formation, Data Preprocessing, SVM, SVM </a:t>
            </a:r>
            <a:r>
              <a:rPr lang="en-US" dirty="0" smtClean="0"/>
              <a:t>Analysis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Caleb Charpentier – Data Preprocessing refactor, Command line design, ANN, ANN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Leanne Nicholas - </a:t>
            </a:r>
            <a:r>
              <a:rPr lang="en-US" dirty="0"/>
              <a:t>Decision Tree, Decision Tree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subset of data used in this experiment has proven to be highly separable, distinguishing between the hole and no hole is a linear problem.</a:t>
            </a:r>
          </a:p>
          <a:p>
            <a:r>
              <a:rPr lang="en-US" dirty="0" smtClean="0"/>
              <a:t>All models </a:t>
            </a:r>
            <a:r>
              <a:rPr lang="en-US" dirty="0" smtClean="0"/>
              <a:t>where able to perform </a:t>
            </a:r>
            <a:r>
              <a:rPr lang="en-US" dirty="0" smtClean="0"/>
              <a:t>very well on this </a:t>
            </a:r>
            <a:r>
              <a:rPr lang="en-US" dirty="0" smtClean="0"/>
              <a:t>classification problem</a:t>
            </a:r>
          </a:p>
          <a:p>
            <a:r>
              <a:rPr lang="en-US" dirty="0" smtClean="0"/>
              <a:t>The performance of the SVM and DT</a:t>
            </a:r>
            <a:r>
              <a:rPr lang="en-US" dirty="0" smtClean="0"/>
              <a:t> </a:t>
            </a:r>
            <a:r>
              <a:rPr lang="en-US" dirty="0" smtClean="0"/>
              <a:t>models are a good selection for classification of this data </a:t>
            </a:r>
            <a:r>
              <a:rPr lang="en-US" dirty="0" smtClean="0"/>
              <a:t>because both perform perfectly on the test and validation data</a:t>
            </a:r>
          </a:p>
          <a:p>
            <a:r>
              <a:rPr lang="en-US" dirty="0" smtClean="0"/>
              <a:t>It is clear from the Decision Tree that the labels can be distinguished using only 2 attributes, this </a:t>
            </a:r>
            <a:r>
              <a:rPr lang="en-US" dirty="0" smtClean="0"/>
              <a:t>can be used in the future to reduce the dataset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/>
              <a:t>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uses a dataset of amplitude, phase, transfer function amplitude, and transfer function phase to distinguish between labels Hole and No Hole</a:t>
            </a:r>
          </a:p>
          <a:p>
            <a:r>
              <a:rPr lang="en-US" dirty="0" smtClean="0"/>
              <a:t>The project compares the outcome of Decision Tree Classifier, Support Vector Machine, and Artificial Neural Network to determine which approach is the most appropriate to use in classifying this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482725"/>
            <a:ext cx="11353800" cy="4351338"/>
          </a:xfrm>
        </p:spPr>
        <p:txBody>
          <a:bodyPr/>
          <a:lstStyle/>
          <a:p>
            <a:r>
              <a:rPr lang="en-US" dirty="0" smtClean="0"/>
              <a:t>Dataset comes from Brittney’s thesis research. Data was collected but using 2 transducers to send a signal through a metallic specimen and collect the signal on the other side.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9450" y="194409"/>
            <a:ext cx="52863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200" b="1" dirty="0">
                <a:solidFill>
                  <a:srgbClr val="595959"/>
                </a:solidFill>
                <a:latin typeface="Lato"/>
              </a:rPr>
              <a:t>Acoustic Probing of Circular Metallic Medium</a:t>
            </a:r>
            <a:endParaRPr lang="en-US" sz="1200" dirty="0"/>
          </a:p>
          <a:p>
            <a:pPr>
              <a:spcAft>
                <a:spcPts val="1600"/>
              </a:spcAft>
            </a:pPr>
            <a:r>
              <a:rPr lang="en-US" sz="1200" b="1" u="sng" dirty="0">
                <a:solidFill>
                  <a:srgbClr val="1C3678"/>
                </a:solidFill>
                <a:latin typeface="Lato"/>
                <a:hlinkClick r:id="rId2"/>
              </a:rPr>
              <a:t>https://github.com/bjarreau/ML4MI/blob/main/Acoustic_Probing.csv</a:t>
            </a:r>
            <a:endParaRPr lang="en-US" sz="1200" dirty="0"/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Samples: 540                                                                   </a:t>
            </a:r>
            <a:r>
              <a:rPr lang="en-US" sz="1200" b="1" dirty="0">
                <a:solidFill>
                  <a:srgbClr val="595959"/>
                </a:solidFill>
                <a:latin typeface="Lato"/>
              </a:rPr>
              <a:t>Attributes: </a:t>
            </a: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63</a:t>
            </a:r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                                                                                     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98196"/>
              </p:ext>
            </p:extLst>
          </p:nvPr>
        </p:nvGraphicFramePr>
        <p:xfrm>
          <a:off x="561975" y="2808288"/>
          <a:ext cx="11187573" cy="3582682"/>
        </p:xfrm>
        <a:graphic>
          <a:graphicData uri="http://schemas.openxmlformats.org/drawingml/2006/table">
            <a:tbl>
              <a:tblPr/>
              <a:tblGrid>
                <a:gridCol w="1842659">
                  <a:extLst>
                    <a:ext uri="{9D8B030D-6E8A-4147-A177-3AD203B41FA5}">
                      <a16:colId xmlns:a16="http://schemas.microsoft.com/office/drawing/2014/main" val="2763089882"/>
                    </a:ext>
                  </a:extLst>
                </a:gridCol>
                <a:gridCol w="1208497">
                  <a:extLst>
                    <a:ext uri="{9D8B030D-6E8A-4147-A177-3AD203B41FA5}">
                      <a16:colId xmlns:a16="http://schemas.microsoft.com/office/drawing/2014/main" val="2205607147"/>
                    </a:ext>
                  </a:extLst>
                </a:gridCol>
                <a:gridCol w="8136417">
                  <a:extLst>
                    <a:ext uri="{9D8B030D-6E8A-4147-A177-3AD203B41FA5}">
                      <a16:colId xmlns:a16="http://schemas.microsoft.com/office/drawing/2014/main" val="2235646352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6400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of sample 0-539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51072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4494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01074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6245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97973"/>
                  </a:ext>
                </a:extLst>
              </a:tr>
              <a:tr h="663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categorical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 of test scenario - values are Hole, No Hole, Hole-Filled, Hole Shifted, No Hole Shifted, Hole-Filled Shifted, Hole Shifted Left, No Hole Shifted Left, Hole-Filled Shifted Left,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3599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 Trial number 1-5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585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1975" y="2808764"/>
            <a:ext cx="22973412" cy="6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Distribution After Initial Reduction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86" y="1433513"/>
            <a:ext cx="9978489" cy="49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PREPROCESSING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/>
          <a:lstStyle/>
          <a:p>
            <a:r>
              <a:rPr lang="en-US" dirty="0" smtClean="0"/>
              <a:t>For the Decision Tree Preprocessing data had to be discretized. This was done by supplying categories as the slope between each point.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58" y="2427955"/>
            <a:ext cx="8689258" cy="43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PREPROCESSING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Next 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13" y="892527"/>
            <a:ext cx="5925866" cy="56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Decision Tree 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13 attributes all at least 25% correlated to the label and none more than 80% correlated to another attribute.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52" y="576991"/>
            <a:ext cx="6545295" cy="62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35095"/>
            <a:ext cx="10515600" cy="1325563"/>
          </a:xfrm>
        </p:spPr>
        <p:txBody>
          <a:bodyPr/>
          <a:lstStyle/>
          <a:p>
            <a:r>
              <a:rPr lang="en-US" dirty="0" smtClean="0"/>
              <a:t>Separation of Decision Tree Dataset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It is difficult to see a clear cut clustering that leads to a determination, but there are many decision boundaries which may be combined to reach a determination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343977"/>
            <a:ext cx="8147685" cy="52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5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1223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Cambria Math</vt:lpstr>
      <vt:lpstr>Lato</vt:lpstr>
      <vt:lpstr>Times New Roman</vt:lpstr>
      <vt:lpstr>Office Theme</vt:lpstr>
      <vt:lpstr>PROJECT REPORT CMPS 470/570</vt:lpstr>
      <vt:lpstr>TEAM MEMBERS &amp; ROLES</vt:lpstr>
      <vt:lpstr>DESCRIPTION OF THE PROJECT</vt:lpstr>
      <vt:lpstr>DESCRIPTION OF THE DATA</vt:lpstr>
      <vt:lpstr>Dataset Distribution After Initial Reduction</vt:lpstr>
      <vt:lpstr>DECISION TREE PREPROCESSING – Step 1</vt:lpstr>
      <vt:lpstr>DECISION TREE PREPROCESSING – Step 2</vt:lpstr>
      <vt:lpstr>Final Decision Tree Dataset</vt:lpstr>
      <vt:lpstr>Separation of Decision Tree Dataset</vt:lpstr>
      <vt:lpstr>Decision Tree Classifier</vt:lpstr>
      <vt:lpstr>Decision Tree Performance</vt:lpstr>
      <vt:lpstr>SVM &amp; ANN PREPROCESSING</vt:lpstr>
      <vt:lpstr>Final SVM &amp; ANN Dataset</vt:lpstr>
      <vt:lpstr>Separation of SVM &amp; ANN Dataset</vt:lpstr>
      <vt:lpstr>ANN Classifier</vt:lpstr>
      <vt:lpstr>ANN Training Curves</vt:lpstr>
      <vt:lpstr>ANN Training Curves</vt:lpstr>
      <vt:lpstr>SVM Classifier</vt:lpstr>
      <vt:lpstr>SVM Performance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Brittney Jarreau, Code 7341</cp:lastModifiedBy>
  <cp:revision>63</cp:revision>
  <dcterms:created xsi:type="dcterms:W3CDTF">2018-04-19T19:36:03Z</dcterms:created>
  <dcterms:modified xsi:type="dcterms:W3CDTF">2022-05-05T02:10:43Z</dcterms:modified>
</cp:coreProperties>
</file>