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64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4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4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4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4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4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4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4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4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21105" indent="-421105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65605" indent="-421105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10105" indent="-421105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54605" indent="-421105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199105" indent="-421105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43605" indent="-421105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088105" indent="-421105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32605" indent="-421105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3977105" indent="-421105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1209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96">
                <a:solidFill>
                  <a:srgbClr val="FFFFFF"/>
                </a:solidFill>
              </a:rPr>
              <a:t>DevDoodle.net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A developer network</a:t>
            </a:r>
          </a:p>
        </p:txBody>
      </p:sp>
      <p:sp>
        <p:nvSpPr>
          <p:cNvPr id="34" name="Shape 34"/>
          <p:cNvSpPr/>
          <p:nvPr/>
        </p:nvSpPr>
        <p:spPr>
          <a:xfrm>
            <a:off x="4589932" y="6308089"/>
            <a:ext cx="3824936" cy="1303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October 15, 2015</a:t>
            </a:r>
            <a:endParaRPr sz="3600">
              <a:solidFill>
                <a:srgbClr val="E8A433"/>
              </a:solidFill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Brian Blair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952500" y="368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952500" y="1955800"/>
            <a:ext cx="11099800" cy="6949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</a:t>
            </a:r>
          </a:p>
        </p:txBody>
      </p:sp>
      <p:pic>
        <p:nvPicPr>
          <p:cNvPr id="85" name="Screen Shot 2015-10-14 at 20.59.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80" y="2499935"/>
            <a:ext cx="10972840" cy="774730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952500" y="-825500"/>
            <a:ext cx="11099800" cy="694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21105" indent="-421105" algn="l">
              <a:spcBef>
                <a:spcPts val="4200"/>
              </a:spcBef>
              <a:buSzPct val="75000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Learn</a:t>
            </a:r>
          </a:p>
        </p:txBody>
      </p:sp>
      <p:pic>
        <p:nvPicPr>
          <p:cNvPr id="87" name="logo1.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952500" y="368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952500" y="1955800"/>
            <a:ext cx="11099800" cy="6949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</a:t>
            </a:r>
          </a:p>
        </p:txBody>
      </p:sp>
      <p:pic>
        <p:nvPicPr>
          <p:cNvPr id="91" name="Screen Shot 2015-10-14 at 21.02.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65821"/>
            <a:ext cx="13004800" cy="5977758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952500" y="2819400"/>
            <a:ext cx="11099800" cy="694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21105" indent="-421105" algn="l">
              <a:spcBef>
                <a:spcPts val="4200"/>
              </a:spcBef>
              <a:buSzPct val="75000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Question &amp; Answer</a:t>
            </a:r>
          </a:p>
        </p:txBody>
      </p:sp>
      <p:pic>
        <p:nvPicPr>
          <p:cNvPr id="93" name="logo1.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952500" y="368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96" name="Shape 96"/>
          <p:cNvSpPr/>
          <p:nvPr/>
        </p:nvSpPr>
        <p:spPr>
          <a:xfrm>
            <a:off x="952500" y="-825500"/>
            <a:ext cx="11099800" cy="694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21105" indent="-421105" algn="l">
              <a:spcBef>
                <a:spcPts val="4200"/>
              </a:spcBef>
              <a:buSzPct val="75000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952500" y="1955800"/>
            <a:ext cx="11099800" cy="6949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Question &amp; Answer</a:t>
            </a:r>
          </a:p>
        </p:txBody>
      </p:sp>
      <p:pic>
        <p:nvPicPr>
          <p:cNvPr id="98" name="Screen Shot 2015-10-14 at 21.29.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7986" y="2577240"/>
            <a:ext cx="10035761" cy="9753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" name="Group 102"/>
          <p:cNvGrpSpPr/>
          <p:nvPr/>
        </p:nvGrpSpPr>
        <p:grpSpPr>
          <a:xfrm>
            <a:off x="212538" y="3365152"/>
            <a:ext cx="3400961" cy="5512496"/>
            <a:chOff x="0" y="0"/>
            <a:chExt cx="3400959" cy="5512494"/>
          </a:xfrm>
        </p:grpSpPr>
        <p:sp>
          <p:nvSpPr>
            <p:cNvPr id="99" name="Shape 99"/>
            <p:cNvSpPr/>
            <p:nvPr/>
          </p:nvSpPr>
          <p:spPr>
            <a:xfrm>
              <a:off x="0" y="1613593"/>
              <a:ext cx="3400960" cy="128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i="1" sz="2600">
                  <a:solidFill>
                    <a:srgbClr val="FFFFFF"/>
                  </a:solidFill>
                </a:rPr>
                <a:t>Comments</a:t>
              </a:r>
              <a:r>
                <a:rPr sz="2600">
                  <a:solidFill>
                    <a:srgbClr val="FFFFFF"/>
                  </a:solidFill>
                </a:rPr>
                <a:t> ask for clarification or give ideas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0"/>
              <a:ext cx="3400960" cy="889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A focused </a:t>
              </a:r>
              <a:r>
                <a:rPr i="1" sz="2600">
                  <a:solidFill>
                    <a:srgbClr val="FFFFFF"/>
                  </a:solidFill>
                </a:rPr>
                <a:t>question</a:t>
              </a:r>
              <a:r>
                <a:rPr sz="2600">
                  <a:solidFill>
                    <a:srgbClr val="FFFFFF"/>
                  </a:solidFill>
                </a:rPr>
                <a:t>, not a request for help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4229794"/>
              <a:ext cx="3400960" cy="128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">
                  <a:solidFill>
                    <a:srgbClr val="FFFFFF"/>
                  </a:solidFill>
                </a:rPr>
                <a:t>Potentially multiple answers, each share specific knowledge</a:t>
              </a:r>
            </a:p>
          </p:txBody>
        </p:sp>
      </p:grpSp>
      <p:sp>
        <p:nvSpPr>
          <p:cNvPr id="103" name="Shape 103"/>
          <p:cNvSpPr/>
          <p:nvPr/>
        </p:nvSpPr>
        <p:spPr>
          <a:xfrm>
            <a:off x="369740" y="8811683"/>
            <a:ext cx="3086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FF00"/>
                </a:solidFill>
              </a:rPr>
              <a:t>(google juice!)</a:t>
            </a:r>
          </a:p>
        </p:txBody>
      </p:sp>
      <p:pic>
        <p:nvPicPr>
          <p:cNvPr id="104" name="logo1.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499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499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1"/>
      <p:bldP build="whole" bldLvl="1" animBg="1" rev="0" advAuto="0" spid="10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952500" y="368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952500" y="1955800"/>
            <a:ext cx="11099800" cy="6949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Question &amp; Answer</a:t>
            </a:r>
          </a:p>
        </p:txBody>
      </p:sp>
      <p:sp>
        <p:nvSpPr>
          <p:cNvPr id="108" name="Shape 108"/>
          <p:cNvSpPr/>
          <p:nvPr/>
        </p:nvSpPr>
        <p:spPr>
          <a:xfrm>
            <a:off x="952500" y="2209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marL="865605" indent="-421105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General Reference Question (long, broad)</a:t>
            </a:r>
            <a:endParaRPr sz="3600">
              <a:solidFill>
                <a:srgbClr val="FFFFFF"/>
              </a:solidFill>
            </a:endParaRPr>
          </a:p>
          <a:p>
            <a:pPr lvl="1" marL="865605" indent="-421105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Specific questions (still not debugging)</a:t>
            </a:r>
            <a:endParaRPr sz="3600">
              <a:solidFill>
                <a:srgbClr val="FFFFFF"/>
              </a:solidFill>
            </a:endParaRPr>
          </a:p>
          <a:p>
            <a:pPr lvl="2" marL="1310105" indent="-421105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MCVE</a:t>
            </a:r>
            <a:endParaRPr sz="3600">
              <a:solidFill>
                <a:srgbClr val="FFFFFF"/>
              </a:solidFill>
            </a:endParaRPr>
          </a:p>
          <a:p>
            <a:pPr lvl="1" marL="865605" indent="-421105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Linkage</a:t>
            </a:r>
          </a:p>
        </p:txBody>
      </p:sp>
      <p:pic>
        <p:nvPicPr>
          <p:cNvPr id="109" name="logo1.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952500" y="368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952500" y="1955800"/>
            <a:ext cx="11099800" cy="6949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Chat</a:t>
            </a:r>
          </a:p>
        </p:txBody>
      </p:sp>
      <p:pic>
        <p:nvPicPr>
          <p:cNvPr id="113" name="logo1.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952500" y="-1210734"/>
            <a:ext cx="11099801" cy="69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21105" indent="-421105" algn="l">
              <a:spcBef>
                <a:spcPts val="4200"/>
              </a:spcBef>
              <a:buSzPct val="75000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Question &amp; Answer</a:t>
            </a:r>
          </a:p>
        </p:txBody>
      </p:sp>
      <p:pic>
        <p:nvPicPr>
          <p:cNvPr id="115" name="Screen Shot 2015-10-15 at 09.20.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0190" y="2584980"/>
            <a:ext cx="10784420" cy="7073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52500" y="762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Community culture and processes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Dichotomy of OP vs search engine user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Attention market; needs to incentivize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Self-sufficient; privilege system</a:t>
            </a:r>
          </a:p>
        </p:txBody>
      </p:sp>
      <p:pic>
        <p:nvPicPr>
          <p:cNvPr id="119" name="logo1.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DevDoodle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 developer network</a:t>
            </a:r>
          </a:p>
        </p:txBody>
      </p:sp>
    </p:spTree>
  </p:cSld>
  <p:clrMapOvr>
    <a:masterClrMapping/>
  </p:clrMapOvr>
  <p:transition spd="fast" advClick="1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952500" y="377495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Aims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952500" y="1574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Share code, get feedback</a:t>
            </a:r>
            <a:endParaRPr sz="3600">
              <a:solidFill>
                <a:srgbClr val="FFFFFF"/>
              </a:solidFill>
            </a:endParaRPr>
          </a:p>
          <a:p>
            <a:pPr lvl="0" marL="444500" indent="-4445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Learn new skills</a:t>
            </a:r>
            <a:endParaRPr sz="3600">
              <a:solidFill>
                <a:srgbClr val="FFFFFF"/>
              </a:solidFill>
            </a:endParaRPr>
          </a:p>
          <a:p>
            <a:pPr lvl="0" marL="444500" indent="-4445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Ask and answer questions</a:t>
            </a:r>
            <a:endParaRPr sz="3600">
              <a:solidFill>
                <a:srgbClr val="FFFFFF"/>
              </a:solidFill>
            </a:endParaRPr>
          </a:p>
          <a:p>
            <a:pPr lvl="0" marL="444500" indent="-4445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 lasting repository of knowledge</a:t>
            </a:r>
          </a:p>
        </p:txBody>
      </p:sp>
      <p:sp>
        <p:nvSpPr>
          <p:cNvPr id="38" name="Shape 38"/>
          <p:cNvSpPr/>
          <p:nvPr/>
        </p:nvSpPr>
        <p:spPr>
          <a:xfrm>
            <a:off x="509969" y="5859522"/>
            <a:ext cx="10156100" cy="1"/>
          </a:xfrm>
          <a:prstGeom prst="line">
            <a:avLst/>
          </a:prstGeom>
          <a:ln w="25400">
            <a:solidFill>
              <a:srgbClr val="FF996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grpSp>
        <p:nvGrpSpPr>
          <p:cNvPr id="43" name="Group 43"/>
          <p:cNvGrpSpPr/>
          <p:nvPr/>
        </p:nvGrpSpPr>
        <p:grpSpPr>
          <a:xfrm>
            <a:off x="2019299" y="2209800"/>
            <a:ext cx="10340697" cy="5106156"/>
            <a:chOff x="0" y="0"/>
            <a:chExt cx="10340695" cy="5106155"/>
          </a:xfrm>
        </p:grpSpPr>
        <p:sp>
          <p:nvSpPr>
            <p:cNvPr id="39" name="Shape 39"/>
            <p:cNvSpPr/>
            <p:nvPr/>
          </p:nvSpPr>
          <p:spPr>
            <a:xfrm>
              <a:off x="7365746" y="1435099"/>
              <a:ext cx="2808073" cy="114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Immediate benefits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5810088" y="0"/>
              <a:ext cx="2095824" cy="383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6000">
                  <a:solidFill>
                    <a:srgbClr val="FFFFFF"/>
                  </a:solidFill>
                </a:rPr>
                <a:t>}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4782305"/>
              <a:ext cx="1955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2146300" y="4458455"/>
              <a:ext cx="819439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Long-term help for search engine users</a:t>
              </a:r>
            </a:p>
          </p:txBody>
        </p:sp>
      </p:grpSp>
      <p:pic>
        <p:nvPicPr>
          <p:cNvPr id="44" name="logo1.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fade thruBlk="1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" grpId="2"/>
      <p:bldP build="whole" bldLvl="1" animBg="1" rev="0" advAuto="0" spid="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creen Shot 2015-10-14 at 20.31.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749606"/>
            <a:ext cx="13004801" cy="9536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logo1.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952500" y="368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Competitors</a:t>
            </a:r>
          </a:p>
        </p:txBody>
      </p:sp>
      <p:pic>
        <p:nvPicPr>
          <p:cNvPr id="50" name="logo1.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>
            <p:ph type="body" idx="1"/>
          </p:nvPr>
        </p:nvSpPr>
        <p:spPr>
          <a:xfrm>
            <a:off x="952500" y="1574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Khan Academy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Corsera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Stack Overflow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Mozilla Developer Network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Codecademy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952500" y="368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Competitors' Weaknesses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952500" y="1574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Incomplete product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Clash of user groups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Shallow tutorials, lack of advanced material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S:N</a:t>
            </a:r>
          </a:p>
        </p:txBody>
      </p:sp>
      <p:pic>
        <p:nvPicPr>
          <p:cNvPr id="55" name="logo1.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952500" y="368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Target Users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952500" y="1828800"/>
            <a:ext cx="11664289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Younger programmers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Some previous experience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Able to debug own code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eg, advanced high school CS students</a:t>
            </a:r>
          </a:p>
        </p:txBody>
      </p:sp>
      <p:pic>
        <p:nvPicPr>
          <p:cNvPr id="59" name="logo1.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952500" y="368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952500" y="2336800"/>
            <a:ext cx="11099800" cy="6949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Learn</a:t>
            </a:r>
          </a:p>
        </p:txBody>
      </p:sp>
      <p:sp>
        <p:nvSpPr>
          <p:cNvPr id="63" name="Shape 63"/>
          <p:cNvSpPr/>
          <p:nvPr/>
        </p:nvSpPr>
        <p:spPr>
          <a:xfrm>
            <a:off x="952500" y="3098800"/>
            <a:ext cx="11099800" cy="694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21105" indent="-421105" algn="l">
              <a:spcBef>
                <a:spcPts val="4200"/>
              </a:spcBef>
              <a:buSzPct val="75000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</a:t>
            </a:r>
          </a:p>
        </p:txBody>
      </p:sp>
      <p:sp>
        <p:nvSpPr>
          <p:cNvPr id="64" name="Shape 64"/>
          <p:cNvSpPr/>
          <p:nvPr/>
        </p:nvSpPr>
        <p:spPr>
          <a:xfrm>
            <a:off x="952500" y="3860800"/>
            <a:ext cx="11099800" cy="694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21105" indent="-421105" algn="l">
              <a:spcBef>
                <a:spcPts val="4200"/>
              </a:spcBef>
              <a:buSzPct val="75000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65" name="Shape 65"/>
          <p:cNvSpPr/>
          <p:nvPr/>
        </p:nvSpPr>
        <p:spPr>
          <a:xfrm>
            <a:off x="952500" y="4622800"/>
            <a:ext cx="11099800" cy="694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21105" indent="-421105" algn="l">
              <a:spcBef>
                <a:spcPts val="4200"/>
              </a:spcBef>
              <a:buSzPct val="75000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Chat</a:t>
            </a:r>
          </a:p>
        </p:txBody>
      </p:sp>
      <p:pic>
        <p:nvPicPr>
          <p:cNvPr id="66" name="logo1.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952500" y="368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952500" y="1955800"/>
            <a:ext cx="11099800" cy="6949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Learn</a:t>
            </a:r>
          </a:p>
        </p:txBody>
      </p:sp>
      <p:pic>
        <p:nvPicPr>
          <p:cNvPr id="70" name="Screen Shot 2015-10-14 at 20.50.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738"/>
            <a:ext cx="13004800" cy="7017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logo1.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952500" y="368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952500" y="1955800"/>
            <a:ext cx="11099800" cy="6949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Learn</a:t>
            </a:r>
          </a:p>
        </p:txBody>
      </p:sp>
      <p:pic>
        <p:nvPicPr>
          <p:cNvPr id="75" name="Screen Shot 2015-10-14 at 20.53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5931" y="2678059"/>
            <a:ext cx="8178727" cy="8789449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1095505" y="4152899"/>
            <a:ext cx="809495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7" name="Shape 77"/>
          <p:cNvSpPr/>
          <p:nvPr/>
        </p:nvSpPr>
        <p:spPr>
          <a:xfrm flipH="1" flipV="1">
            <a:off x="10345588" y="8547100"/>
            <a:ext cx="809496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8" name="Shape 78"/>
          <p:cNvSpPr/>
          <p:nvPr/>
        </p:nvSpPr>
        <p:spPr>
          <a:xfrm>
            <a:off x="1095504" y="8547100"/>
            <a:ext cx="809496" cy="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9" name="Shape 79"/>
          <p:cNvSpPr/>
          <p:nvPr/>
        </p:nvSpPr>
        <p:spPr>
          <a:xfrm flipH="1">
            <a:off x="4909988" y="7137400"/>
            <a:ext cx="809496" cy="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  <a:effectLst>
            <a:outerShdw sx="100000" sy="100000" kx="0" ky="0" algn="b" rotWithShape="0" blurRad="50800" dist="0" dir="5400000">
              <a:srgbClr val="000000">
                <a:alpha val="6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80" name="Shape 80"/>
          <p:cNvSpPr/>
          <p:nvPr/>
        </p:nvSpPr>
        <p:spPr>
          <a:xfrm>
            <a:off x="952500" y="2771622"/>
            <a:ext cx="11099800" cy="694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21105" indent="-421105" algn="l">
              <a:spcBef>
                <a:spcPts val="4200"/>
              </a:spcBef>
              <a:buSzPct val="75000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Create</a:t>
            </a:r>
          </a:p>
        </p:txBody>
      </p:sp>
      <p:pic>
        <p:nvPicPr>
          <p:cNvPr id="81" name="logo1.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783"/>
            <a:ext cx="4218649" cy="81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99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99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99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99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" grpId="4"/>
      <p:bldP build="whole" bldLvl="1" animBg="1" rev="0" advAuto="0" spid="78" grpId="2"/>
      <p:bldP build="whole" bldLvl="1" animBg="1" rev="0" advAuto="0" spid="76" grpId="1"/>
      <p:bldP build="whole" bldLvl="1" animBg="1" rev="0" advAuto="0" spid="77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