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pen Sans SemiBold"/>
      <p:regular r:id="rId15"/>
      <p:bold r:id="rId16"/>
      <p:italic r:id="rId17"/>
      <p:boldItalic r:id="rId18"/>
    </p:embeddedFont>
    <p:embeddedFont>
      <p:font typeface="Open Sans Light"/>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44">
          <p15:clr>
            <a:srgbClr val="9AA0A6"/>
          </p15:clr>
        </p15:guide>
        <p15:guide id="4" orient="horz" pos="504">
          <p15:clr>
            <a:srgbClr val="9AA0A6"/>
          </p15:clr>
        </p15:guide>
        <p15:guide id="5" orient="horz" pos="2304">
          <p15:clr>
            <a:srgbClr val="9AA0A6"/>
          </p15:clr>
        </p15:guide>
        <p15:guide id="6" pos="460">
          <p15:clr>
            <a:srgbClr val="9AA0A6"/>
          </p15:clr>
        </p15:guide>
        <p15:guide id="7" orient="horz" pos="9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44"/>
        <p:guide pos="504" orient="horz"/>
        <p:guide pos="2304" orient="horz"/>
        <p:guide pos="460"/>
        <p:guide pos="93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bold.fntdata"/><Relationship Id="rId22" Type="http://schemas.openxmlformats.org/officeDocument/2006/relationships/font" Target="fonts/OpenSansLight-boldItalic.fntdata"/><Relationship Id="rId21" Type="http://schemas.openxmlformats.org/officeDocument/2006/relationships/font" Target="fonts/OpenSansLight-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OpenSansSemiBold-regular.fntdata"/><Relationship Id="rId14" Type="http://schemas.openxmlformats.org/officeDocument/2006/relationships/slide" Target="slides/slide9.xml"/><Relationship Id="rId17" Type="http://schemas.openxmlformats.org/officeDocument/2006/relationships/font" Target="fonts/OpenSansSemiBold-italic.fntdata"/><Relationship Id="rId16" Type="http://schemas.openxmlformats.org/officeDocument/2006/relationships/font" Target="fonts/OpenSansSemiBold-bold.fntdata"/><Relationship Id="rId19" Type="http://schemas.openxmlformats.org/officeDocument/2006/relationships/font" Target="fonts/OpenSansLight-regular.fntdata"/><Relationship Id="rId18" Type="http://schemas.openxmlformats.org/officeDocument/2006/relationships/font" Target="fonts/OpenSans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10d41996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10d41996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df7198c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df7198c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6e14d2e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6e14d2e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df7198cf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df7198cf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df7198c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df7198c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eda8522b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eda8522b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eda8522b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eda8522b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eda8522b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eda8522b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10d4197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10d4197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807825" y="1865250"/>
            <a:ext cx="5697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rgbClr val="201751"/>
                </a:solidFill>
                <a:latin typeface="Open Sans"/>
                <a:ea typeface="Open Sans"/>
                <a:cs typeface="Open Sans"/>
                <a:sym typeface="Open Sans"/>
              </a:rPr>
              <a:t>PROJECT BRIEF</a:t>
            </a:r>
            <a:endParaRPr b="1" sz="6000">
              <a:solidFill>
                <a:srgbClr val="201751"/>
              </a:solidFill>
              <a:latin typeface="Open Sans"/>
              <a:ea typeface="Open Sans"/>
              <a:cs typeface="Open Sans"/>
              <a:sym typeface="Open Sans"/>
            </a:endParaRPr>
          </a:p>
        </p:txBody>
      </p:sp>
      <p:pic>
        <p:nvPicPr>
          <p:cNvPr id="55" name="Google Shape;55;p13"/>
          <p:cNvPicPr preferRelativeResize="0"/>
          <p:nvPr/>
        </p:nvPicPr>
        <p:blipFill>
          <a:blip r:embed="rId3">
            <a:alphaModFix/>
          </a:blip>
          <a:stretch>
            <a:fillRect/>
          </a:stretch>
        </p:blipFill>
        <p:spPr>
          <a:xfrm>
            <a:off x="579748" y="1485200"/>
            <a:ext cx="1875774" cy="1868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23350" y="1601325"/>
            <a:ext cx="56973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201751"/>
                </a:solidFill>
                <a:latin typeface="Open Sans SemiBold"/>
                <a:ea typeface="Open Sans SemiBold"/>
                <a:cs typeface="Open Sans SemiBold"/>
                <a:sym typeface="Open Sans SemiBold"/>
              </a:rPr>
              <a:t>“If you don't know where you are going, you will probably end up somewhere else.”</a:t>
            </a:r>
            <a:endParaRPr i="1" sz="3000">
              <a:solidFill>
                <a:srgbClr val="201751"/>
              </a:solidFill>
              <a:latin typeface="Open Sans SemiBold"/>
              <a:ea typeface="Open Sans SemiBold"/>
              <a:cs typeface="Open Sans SemiBold"/>
              <a:sym typeface="Open Sans SemiBold"/>
            </a:endParaRPr>
          </a:p>
        </p:txBody>
      </p:sp>
      <p:sp>
        <p:nvSpPr>
          <p:cNvPr id="61" name="Google Shape;61;p14"/>
          <p:cNvSpPr txBox="1"/>
          <p:nvPr/>
        </p:nvSpPr>
        <p:spPr>
          <a:xfrm>
            <a:off x="1723350" y="3324600"/>
            <a:ext cx="56973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2000">
                <a:solidFill>
                  <a:srgbClr val="201751"/>
                </a:solidFill>
                <a:latin typeface="Open Sans Light"/>
                <a:ea typeface="Open Sans Light"/>
                <a:cs typeface="Open Sans Light"/>
                <a:sym typeface="Open Sans Light"/>
              </a:rPr>
              <a:t>Lawrence J. Peter</a:t>
            </a:r>
            <a:endParaRPr i="1" sz="2000">
              <a:solidFill>
                <a:srgbClr val="201751"/>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22550" y="1336238"/>
            <a:ext cx="15015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rgbClr val="D9D9D9"/>
                </a:solidFill>
                <a:latin typeface="Open Sans"/>
                <a:ea typeface="Open Sans"/>
                <a:cs typeface="Open Sans"/>
                <a:sym typeface="Open Sans"/>
              </a:rPr>
              <a:t>01</a:t>
            </a:r>
            <a:endParaRPr b="1" sz="4500">
              <a:solidFill>
                <a:srgbClr val="D9D9D9"/>
              </a:solidFill>
              <a:latin typeface="Open Sans"/>
              <a:ea typeface="Open Sans"/>
              <a:cs typeface="Open Sans"/>
              <a:sym typeface="Open Sans"/>
            </a:endParaRPr>
          </a:p>
        </p:txBody>
      </p:sp>
      <p:sp>
        <p:nvSpPr>
          <p:cNvPr id="67" name="Google Shape;67;p15"/>
          <p:cNvSpPr txBox="1"/>
          <p:nvPr/>
        </p:nvSpPr>
        <p:spPr>
          <a:xfrm>
            <a:off x="152400" y="0"/>
            <a:ext cx="454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999999"/>
                </a:solidFill>
                <a:latin typeface="Open Sans"/>
                <a:ea typeface="Open Sans"/>
                <a:cs typeface="Open Sans"/>
                <a:sym typeface="Open Sans"/>
              </a:rPr>
              <a:t>DGL 409 ADVANCED CAPSTONE 2     |     DISCOVERY    |     PROJECT BRIEF</a:t>
            </a:r>
            <a:endParaRPr sz="900">
              <a:solidFill>
                <a:srgbClr val="999999"/>
              </a:solidFill>
              <a:latin typeface="Open Sans"/>
              <a:ea typeface="Open Sans"/>
              <a:cs typeface="Open Sans"/>
              <a:sym typeface="Open Sans"/>
            </a:endParaRPr>
          </a:p>
        </p:txBody>
      </p:sp>
      <p:sp>
        <p:nvSpPr>
          <p:cNvPr id="68" name="Google Shape;68;p15"/>
          <p:cNvSpPr txBox="1"/>
          <p:nvPr/>
        </p:nvSpPr>
        <p:spPr>
          <a:xfrm>
            <a:off x="815100" y="1605850"/>
            <a:ext cx="3564900" cy="287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201751"/>
                </a:solidFill>
                <a:highlight>
                  <a:srgbClr val="FFFFFF"/>
                </a:highlight>
                <a:latin typeface="Open Sans SemiBold"/>
                <a:ea typeface="Open Sans SemiBold"/>
                <a:cs typeface="Open Sans SemiBold"/>
                <a:sym typeface="Open Sans SemiBold"/>
              </a:rPr>
              <a:t>Intent</a:t>
            </a:r>
            <a:endParaRPr>
              <a:solidFill>
                <a:srgbClr val="201751"/>
              </a:solidFill>
              <a:highlight>
                <a:srgbClr val="FFFFFF"/>
              </a:highlight>
              <a:latin typeface="Open Sans SemiBold"/>
              <a:ea typeface="Open Sans SemiBold"/>
              <a:cs typeface="Open Sans SemiBold"/>
              <a:sym typeface="Open Sans SemiBold"/>
            </a:endParaRPr>
          </a:p>
          <a:p>
            <a:pPr indent="0" lvl="0" marL="0" rtl="0" algn="l">
              <a:lnSpc>
                <a:spcPct val="100000"/>
              </a:lnSpc>
              <a:spcBef>
                <a:spcPts val="0"/>
              </a:spcBef>
              <a:spcAft>
                <a:spcPts val="0"/>
              </a:spcAft>
              <a:buNone/>
            </a:pPr>
            <a:r>
              <a:rPr lang="en" sz="1050">
                <a:solidFill>
                  <a:srgbClr val="201751"/>
                </a:solidFill>
                <a:highlight>
                  <a:srgbClr val="FFFFFF"/>
                </a:highlight>
                <a:latin typeface="Open Sans"/>
                <a:ea typeface="Open Sans"/>
                <a:cs typeface="Open Sans"/>
                <a:sym typeface="Open Sans"/>
              </a:rPr>
              <a:t>Describe what you will make and why you want to make it</a:t>
            </a:r>
            <a:r>
              <a:rPr lang="en" sz="1050">
                <a:solidFill>
                  <a:srgbClr val="201751"/>
                </a:solidFill>
                <a:highlight>
                  <a:srgbClr val="FFFFFF"/>
                </a:highlight>
                <a:latin typeface="Open Sans"/>
                <a:ea typeface="Open Sans"/>
                <a:cs typeface="Open Sans"/>
                <a:sym typeface="Open Sans"/>
              </a:rPr>
              <a:t>.</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a:solidFill>
                  <a:srgbClr val="201751"/>
                </a:solidFill>
                <a:highlight>
                  <a:srgbClr val="FFFFFF"/>
                </a:highlight>
                <a:latin typeface="Open Sans SemiBold"/>
                <a:ea typeface="Open Sans SemiBold"/>
                <a:cs typeface="Open Sans SemiBold"/>
                <a:sym typeface="Open Sans SemiBold"/>
              </a:rPr>
              <a:t>Scope</a:t>
            </a:r>
            <a:endParaRPr>
              <a:solidFill>
                <a:srgbClr val="201751"/>
              </a:solidFill>
              <a:highlight>
                <a:srgbClr val="FFFFFF"/>
              </a:highlight>
              <a:latin typeface="Open Sans SemiBold"/>
              <a:ea typeface="Open Sans SemiBold"/>
              <a:cs typeface="Open Sans SemiBold"/>
              <a:sym typeface="Open Sans SemiBold"/>
            </a:endParaRPr>
          </a:p>
          <a:p>
            <a:pPr indent="0" lvl="0" marL="0" rtl="0" algn="l">
              <a:spcBef>
                <a:spcPts val="0"/>
              </a:spcBef>
              <a:spcAft>
                <a:spcPts val="0"/>
              </a:spcAft>
              <a:buNone/>
            </a:pPr>
            <a:r>
              <a:rPr lang="en" sz="1050">
                <a:solidFill>
                  <a:srgbClr val="201751"/>
                </a:solidFill>
                <a:highlight>
                  <a:srgbClr val="FFFFFF"/>
                </a:highlight>
                <a:latin typeface="Open Sans"/>
                <a:ea typeface="Open Sans"/>
                <a:cs typeface="Open Sans"/>
                <a:sym typeface="Open Sans"/>
              </a:rPr>
              <a:t>Expand on what you will make.</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
        <p:nvSpPr>
          <p:cNvPr id="69" name="Google Shape;69;p15"/>
          <p:cNvSpPr txBox="1"/>
          <p:nvPr/>
        </p:nvSpPr>
        <p:spPr>
          <a:xfrm>
            <a:off x="5195700" y="1605850"/>
            <a:ext cx="3564900" cy="287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201751"/>
                </a:solidFill>
                <a:highlight>
                  <a:srgbClr val="FFFFFF"/>
                </a:highlight>
                <a:latin typeface="Open Sans SemiBold"/>
                <a:ea typeface="Open Sans SemiBold"/>
                <a:cs typeface="Open Sans SemiBold"/>
                <a:sym typeface="Open Sans SemiBold"/>
              </a:rPr>
              <a:t>Context</a:t>
            </a:r>
            <a:r>
              <a:rPr lang="en" sz="1200">
                <a:solidFill>
                  <a:srgbClr val="201751"/>
                </a:solidFill>
                <a:highlight>
                  <a:srgbClr val="FFFFFF"/>
                </a:highlight>
                <a:latin typeface="Open Sans SemiBold"/>
                <a:ea typeface="Open Sans SemiBold"/>
                <a:cs typeface="Open Sans SemiBold"/>
                <a:sym typeface="Open Sans SemiBold"/>
              </a:rPr>
              <a:t> </a:t>
            </a:r>
            <a:endParaRPr sz="1200">
              <a:solidFill>
                <a:srgbClr val="201751"/>
              </a:solidFill>
              <a:highlight>
                <a:srgbClr val="FFFFFF"/>
              </a:highlight>
              <a:latin typeface="Open Sans SemiBold"/>
              <a:ea typeface="Open Sans SemiBold"/>
              <a:cs typeface="Open Sans SemiBold"/>
              <a:sym typeface="Open Sans SemiBold"/>
            </a:endParaRPr>
          </a:p>
          <a:p>
            <a:pPr indent="0" lvl="0" marL="0" rtl="0" algn="l">
              <a:lnSpc>
                <a:spcPct val="100000"/>
              </a:lnSpc>
              <a:spcBef>
                <a:spcPts val="0"/>
              </a:spcBef>
              <a:spcAft>
                <a:spcPts val="0"/>
              </a:spcAft>
              <a:buNone/>
            </a:pPr>
            <a:r>
              <a:rPr lang="en" sz="1050">
                <a:solidFill>
                  <a:srgbClr val="201751"/>
                </a:solidFill>
                <a:highlight>
                  <a:srgbClr val="FFFFFF"/>
                </a:highlight>
                <a:latin typeface="Open Sans"/>
                <a:ea typeface="Open Sans"/>
                <a:cs typeface="Open Sans"/>
                <a:sym typeface="Open Sans"/>
              </a:rPr>
              <a:t>Put your project into context.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a:solidFill>
                  <a:srgbClr val="201751"/>
                </a:solidFill>
                <a:highlight>
                  <a:srgbClr val="FFFFFF"/>
                </a:highlight>
                <a:latin typeface="Open Sans SemiBold"/>
                <a:ea typeface="Open Sans SemiBold"/>
                <a:cs typeface="Open Sans SemiBold"/>
                <a:sym typeface="Open Sans SemiBold"/>
              </a:rPr>
              <a:t>Other</a:t>
            </a:r>
            <a:r>
              <a:rPr lang="en">
                <a:solidFill>
                  <a:srgbClr val="201751"/>
                </a:solidFill>
                <a:highlight>
                  <a:srgbClr val="FFFFFF"/>
                </a:highlight>
                <a:latin typeface="Open Sans SemiBold"/>
                <a:ea typeface="Open Sans SemiBold"/>
                <a:cs typeface="Open Sans SemiBold"/>
                <a:sym typeface="Open Sans SemiBold"/>
              </a:rPr>
              <a:t> </a:t>
            </a:r>
            <a:endParaRPr>
              <a:solidFill>
                <a:srgbClr val="201751"/>
              </a:solidFill>
              <a:highlight>
                <a:srgbClr val="FFFFFF"/>
              </a:highlight>
              <a:latin typeface="Open Sans SemiBold"/>
              <a:ea typeface="Open Sans SemiBold"/>
              <a:cs typeface="Open Sans SemiBold"/>
              <a:sym typeface="Open Sans SemiBold"/>
            </a:endParaRPr>
          </a:p>
          <a:p>
            <a:pPr indent="0" lvl="0" marL="0" rtl="0" algn="l">
              <a:spcBef>
                <a:spcPts val="0"/>
              </a:spcBef>
              <a:spcAft>
                <a:spcPts val="0"/>
              </a:spcAft>
              <a:buNone/>
            </a:pPr>
            <a:r>
              <a:rPr lang="en" sz="1050">
                <a:solidFill>
                  <a:srgbClr val="201751"/>
                </a:solidFill>
                <a:highlight>
                  <a:srgbClr val="FFFFFF"/>
                </a:highlight>
                <a:latin typeface="Open Sans"/>
                <a:ea typeface="Open Sans"/>
                <a:cs typeface="Open Sans"/>
                <a:sym typeface="Open Sans"/>
              </a:rPr>
              <a:t>Add supporting documentation.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
        <p:nvSpPr>
          <p:cNvPr id="70" name="Google Shape;70;p15"/>
          <p:cNvSpPr txBox="1"/>
          <p:nvPr/>
        </p:nvSpPr>
        <p:spPr>
          <a:xfrm>
            <a:off x="36650" y="2711350"/>
            <a:ext cx="983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rgbClr val="D9D9D9"/>
                </a:solidFill>
                <a:latin typeface="Open Sans"/>
                <a:ea typeface="Open Sans"/>
                <a:cs typeface="Open Sans"/>
                <a:sym typeface="Open Sans"/>
              </a:rPr>
              <a:t>02</a:t>
            </a:r>
            <a:endParaRPr b="1" sz="4500">
              <a:solidFill>
                <a:srgbClr val="D9D9D9"/>
              </a:solidFill>
              <a:latin typeface="Open Sans"/>
              <a:ea typeface="Open Sans"/>
              <a:cs typeface="Open Sans"/>
              <a:sym typeface="Open Sans"/>
            </a:endParaRPr>
          </a:p>
        </p:txBody>
      </p:sp>
      <p:sp>
        <p:nvSpPr>
          <p:cNvPr id="71" name="Google Shape;71;p15"/>
          <p:cNvSpPr txBox="1"/>
          <p:nvPr/>
        </p:nvSpPr>
        <p:spPr>
          <a:xfrm>
            <a:off x="4388700" y="1336238"/>
            <a:ext cx="983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rgbClr val="D9D9D9"/>
                </a:solidFill>
                <a:latin typeface="Open Sans"/>
                <a:ea typeface="Open Sans"/>
                <a:cs typeface="Open Sans"/>
                <a:sym typeface="Open Sans"/>
              </a:rPr>
              <a:t>03</a:t>
            </a:r>
            <a:endParaRPr b="1" sz="4500">
              <a:solidFill>
                <a:srgbClr val="D9D9D9"/>
              </a:solidFill>
              <a:latin typeface="Open Sans"/>
              <a:ea typeface="Open Sans"/>
              <a:cs typeface="Open Sans"/>
              <a:sym typeface="Open Sans"/>
            </a:endParaRPr>
          </a:p>
        </p:txBody>
      </p:sp>
      <p:sp>
        <p:nvSpPr>
          <p:cNvPr id="72" name="Google Shape;72;p15"/>
          <p:cNvSpPr txBox="1"/>
          <p:nvPr/>
        </p:nvSpPr>
        <p:spPr>
          <a:xfrm>
            <a:off x="4388700" y="2711350"/>
            <a:ext cx="983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rgbClr val="D9D9D9"/>
                </a:solidFill>
                <a:latin typeface="Open Sans"/>
                <a:ea typeface="Open Sans"/>
                <a:cs typeface="Open Sans"/>
                <a:sym typeface="Open Sans"/>
              </a:rPr>
              <a:t>04</a:t>
            </a:r>
            <a:endParaRPr b="1" sz="4500">
              <a:solidFill>
                <a:srgbClr val="D9D9D9"/>
              </a:solidFill>
              <a:latin typeface="Open Sans"/>
              <a:ea typeface="Open Sans"/>
              <a:cs typeface="Open Sans"/>
              <a:sym typeface="Open Sans"/>
            </a:endParaRPr>
          </a:p>
        </p:txBody>
      </p:sp>
      <p:sp>
        <p:nvSpPr>
          <p:cNvPr id="73" name="Google Shape;73;p15"/>
          <p:cNvSpPr txBox="1"/>
          <p:nvPr/>
        </p:nvSpPr>
        <p:spPr>
          <a:xfrm>
            <a:off x="101250" y="650650"/>
            <a:ext cx="4034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000">
                <a:solidFill>
                  <a:srgbClr val="201751"/>
                </a:solidFill>
                <a:latin typeface="Open Sans"/>
                <a:ea typeface="Open Sans"/>
                <a:cs typeface="Open Sans"/>
                <a:sym typeface="Open Sans"/>
              </a:rPr>
              <a:t>INCLUDES</a:t>
            </a:r>
            <a:endParaRPr b="1" sz="3000">
              <a:solidFill>
                <a:srgbClr val="20175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152400" y="0"/>
            <a:ext cx="45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rgbClr val="999999"/>
                </a:solidFill>
                <a:latin typeface="Open Sans"/>
                <a:ea typeface="Open Sans"/>
                <a:cs typeface="Open Sans"/>
                <a:sym typeface="Open Sans"/>
              </a:rPr>
              <a:t>DGL 409 ADVANCED CAPSTONE 2     |     DISCOVERY    |     PROJECT BRIEF</a:t>
            </a:r>
            <a:endParaRPr sz="9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900">
              <a:solidFill>
                <a:srgbClr val="999999"/>
              </a:solidFill>
              <a:latin typeface="Open Sans"/>
              <a:ea typeface="Open Sans"/>
              <a:cs typeface="Open Sans"/>
              <a:sym typeface="Open Sans"/>
            </a:endParaRPr>
          </a:p>
        </p:txBody>
      </p:sp>
      <p:sp>
        <p:nvSpPr>
          <p:cNvPr id="79" name="Google Shape;79;p16"/>
          <p:cNvSpPr txBox="1"/>
          <p:nvPr/>
        </p:nvSpPr>
        <p:spPr>
          <a:xfrm>
            <a:off x="96775" y="599000"/>
            <a:ext cx="4034700" cy="101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6000">
                <a:solidFill>
                  <a:srgbClr val="201751"/>
                </a:solidFill>
                <a:latin typeface="Open Sans"/>
                <a:ea typeface="Open Sans"/>
                <a:cs typeface="Open Sans"/>
                <a:sym typeface="Open Sans"/>
              </a:rPr>
              <a:t>INTENT</a:t>
            </a:r>
            <a:endParaRPr b="1" sz="6000">
              <a:solidFill>
                <a:srgbClr val="201751"/>
              </a:solidFill>
              <a:latin typeface="Open Sans"/>
              <a:ea typeface="Open Sans"/>
              <a:cs typeface="Open Sans"/>
              <a:sym typeface="Open Sans"/>
            </a:endParaRPr>
          </a:p>
        </p:txBody>
      </p:sp>
      <p:sp>
        <p:nvSpPr>
          <p:cNvPr id="80" name="Google Shape;80;p16"/>
          <p:cNvSpPr txBox="1"/>
          <p:nvPr/>
        </p:nvSpPr>
        <p:spPr>
          <a:xfrm>
            <a:off x="152400" y="1619700"/>
            <a:ext cx="4131600" cy="1585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201751"/>
                </a:solidFill>
                <a:highlight>
                  <a:srgbClr val="FFFFFF"/>
                </a:highlight>
                <a:latin typeface="Open Sans"/>
                <a:ea typeface="Open Sans"/>
                <a:cs typeface="Open Sans"/>
                <a:sym typeface="Open Sans"/>
              </a:rPr>
              <a:t>Describe what you will make and why you want to make it.</a:t>
            </a:r>
            <a:endParaRPr>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
        <p:nvSpPr>
          <p:cNvPr id="81" name="Google Shape;81;p16"/>
          <p:cNvSpPr txBox="1"/>
          <p:nvPr/>
        </p:nvSpPr>
        <p:spPr>
          <a:xfrm>
            <a:off x="4392100" y="680175"/>
            <a:ext cx="4131600" cy="43638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What are you going to make? </a:t>
            </a:r>
            <a:endParaRPr sz="120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Provide an overview of the project. Highlight the problem the digital product aims to solve or the opportunity it seeks to capitalize on.</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Why do you want to make it?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What </a:t>
            </a:r>
            <a:r>
              <a:rPr lang="en" sz="1200">
                <a:solidFill>
                  <a:srgbClr val="201751"/>
                </a:solidFill>
                <a:highlight>
                  <a:srgbClr val="FFFFFF"/>
                </a:highlight>
                <a:latin typeface="Open Sans"/>
                <a:ea typeface="Open Sans"/>
                <a:cs typeface="Open Sans"/>
                <a:sym typeface="Open Sans"/>
              </a:rPr>
              <a:t>existing skills will it use?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What skills will you develop?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What are your career goals?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How does completing this project assist you in meeting those goals? </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Research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Find the National Occupation Code (NOC) that associated with your career goals</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Find a job posting that meets your career goals</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152400" y="0"/>
            <a:ext cx="45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rgbClr val="999999"/>
                </a:solidFill>
                <a:latin typeface="Open Sans"/>
                <a:ea typeface="Open Sans"/>
                <a:cs typeface="Open Sans"/>
                <a:sym typeface="Open Sans"/>
              </a:rPr>
              <a:t>DGL 409 ADVANCED CAPSTONE 2     |     DISCOVERY    |     PROJECT BRIEF</a:t>
            </a:r>
            <a:endParaRPr sz="9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900">
              <a:solidFill>
                <a:srgbClr val="999999"/>
              </a:solidFill>
              <a:latin typeface="Open Sans"/>
              <a:ea typeface="Open Sans"/>
              <a:cs typeface="Open Sans"/>
              <a:sym typeface="Open Sans"/>
            </a:endParaRPr>
          </a:p>
        </p:txBody>
      </p:sp>
      <p:sp>
        <p:nvSpPr>
          <p:cNvPr id="87" name="Google Shape;87;p17"/>
          <p:cNvSpPr txBox="1"/>
          <p:nvPr/>
        </p:nvSpPr>
        <p:spPr>
          <a:xfrm>
            <a:off x="96775" y="599000"/>
            <a:ext cx="4034700" cy="1431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6000">
                <a:solidFill>
                  <a:srgbClr val="201751"/>
                </a:solidFill>
                <a:latin typeface="Open Sans"/>
                <a:ea typeface="Open Sans"/>
                <a:cs typeface="Open Sans"/>
                <a:sym typeface="Open Sans"/>
              </a:rPr>
              <a:t>INTENT </a:t>
            </a:r>
            <a:endParaRPr b="1" sz="6000">
              <a:solidFill>
                <a:srgbClr val="201751"/>
              </a:solidFill>
              <a:latin typeface="Open Sans"/>
              <a:ea typeface="Open Sans"/>
              <a:cs typeface="Open Sans"/>
              <a:sym typeface="Open Sans"/>
            </a:endParaRPr>
          </a:p>
          <a:p>
            <a:pPr indent="0" lvl="0" marL="0" rtl="0" algn="l">
              <a:lnSpc>
                <a:spcPct val="90000"/>
              </a:lnSpc>
              <a:spcBef>
                <a:spcPts val="0"/>
              </a:spcBef>
              <a:spcAft>
                <a:spcPts val="0"/>
              </a:spcAft>
              <a:buNone/>
            </a:pPr>
            <a:r>
              <a:rPr b="1" lang="en" sz="3000">
                <a:solidFill>
                  <a:srgbClr val="201751"/>
                </a:solidFill>
                <a:latin typeface="Open Sans"/>
                <a:ea typeface="Open Sans"/>
                <a:cs typeface="Open Sans"/>
                <a:sym typeface="Open Sans"/>
              </a:rPr>
              <a:t>PRESENTATION</a:t>
            </a:r>
            <a:endParaRPr b="1" sz="3000">
              <a:solidFill>
                <a:srgbClr val="201751"/>
              </a:solidFill>
              <a:latin typeface="Open Sans"/>
              <a:ea typeface="Open Sans"/>
              <a:cs typeface="Open Sans"/>
              <a:sym typeface="Open Sans"/>
            </a:endParaRPr>
          </a:p>
        </p:txBody>
      </p:sp>
      <p:sp>
        <p:nvSpPr>
          <p:cNvPr id="88" name="Google Shape;88;p17"/>
          <p:cNvSpPr txBox="1"/>
          <p:nvPr/>
        </p:nvSpPr>
        <p:spPr>
          <a:xfrm>
            <a:off x="4482075" y="691450"/>
            <a:ext cx="4131600" cy="3832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201751"/>
                </a:solidFill>
                <a:highlight>
                  <a:srgbClr val="FFFFFF"/>
                </a:highlight>
                <a:latin typeface="Open Sans SemiBold"/>
                <a:ea typeface="Open Sans SemiBold"/>
                <a:cs typeface="Open Sans SemiBold"/>
                <a:sym typeface="Open Sans SemiBold"/>
              </a:rPr>
              <a:t>Do not read</a:t>
            </a:r>
            <a:r>
              <a:rPr lang="en" sz="1200">
                <a:solidFill>
                  <a:srgbClr val="201751"/>
                </a:solidFill>
                <a:highlight>
                  <a:srgbClr val="FFFFFF"/>
                </a:highlight>
                <a:latin typeface="Open Sans SemiBold"/>
                <a:ea typeface="Open Sans SemiBold"/>
                <a:cs typeface="Open Sans SemiBold"/>
                <a:sym typeface="Open Sans SemiBold"/>
              </a:rPr>
              <a:t>. </a:t>
            </a:r>
            <a:endParaRPr sz="1200">
              <a:solidFill>
                <a:srgbClr val="201751"/>
              </a:solidFill>
              <a:highlight>
                <a:srgbClr val="FFFFFF"/>
              </a:highlight>
              <a:latin typeface="Open Sans SemiBold"/>
              <a:ea typeface="Open Sans SemiBold"/>
              <a:cs typeface="Open Sans SemiBold"/>
              <a:sym typeface="Open Sans SemiBold"/>
            </a:endParaRPr>
          </a:p>
          <a:p>
            <a:pPr indent="0" lvl="0" marL="0" rtl="0" algn="l">
              <a:lnSpc>
                <a:spcPct val="100000"/>
              </a:lnSpc>
              <a:spcBef>
                <a:spcPts val="0"/>
              </a:spcBef>
              <a:spcAft>
                <a:spcPts val="0"/>
              </a:spcAft>
              <a:buNone/>
            </a:pPr>
            <a:r>
              <a:rPr lang="en" sz="1050">
                <a:solidFill>
                  <a:srgbClr val="201751"/>
                </a:solidFill>
                <a:highlight>
                  <a:srgbClr val="FFFFFF"/>
                </a:highlight>
                <a:latin typeface="Open Sans"/>
                <a:ea typeface="Open Sans"/>
                <a:cs typeface="Open Sans"/>
                <a:sym typeface="Open Sans"/>
              </a:rPr>
              <a:t>Prepare a presentation that you do not have to read. This is about ab-libbing a casual overview of your project and your goals.</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200">
                <a:solidFill>
                  <a:srgbClr val="201751"/>
                </a:solidFill>
                <a:highlight>
                  <a:srgbClr val="FFFFFF"/>
                </a:highlight>
                <a:latin typeface="Open Sans SemiBold"/>
                <a:ea typeface="Open Sans SemiBold"/>
                <a:cs typeface="Open Sans SemiBold"/>
                <a:sym typeface="Open Sans SemiBold"/>
              </a:rPr>
              <a:t>Use slides as appropriate. </a:t>
            </a:r>
            <a:endParaRPr sz="1200">
              <a:solidFill>
                <a:srgbClr val="201751"/>
              </a:solidFill>
              <a:highlight>
                <a:srgbClr val="FFFFFF"/>
              </a:highlight>
              <a:latin typeface="Open Sans SemiBold"/>
              <a:ea typeface="Open Sans SemiBold"/>
              <a:cs typeface="Open Sans SemiBold"/>
              <a:sym typeface="Open Sans SemiBold"/>
            </a:endParaRPr>
          </a:p>
          <a:p>
            <a:pPr indent="0" lvl="0" marL="0" rtl="0" algn="l">
              <a:spcBef>
                <a:spcPts val="0"/>
              </a:spcBef>
              <a:spcAft>
                <a:spcPts val="0"/>
              </a:spcAft>
              <a:buNone/>
            </a:pPr>
            <a:r>
              <a:rPr lang="en" sz="1050">
                <a:solidFill>
                  <a:srgbClr val="201751"/>
                </a:solidFill>
                <a:highlight>
                  <a:srgbClr val="FFFFFF"/>
                </a:highlight>
                <a:latin typeface="Open Sans"/>
                <a:ea typeface="Open Sans"/>
                <a:cs typeface="Open Sans"/>
                <a:sym typeface="Open Sans"/>
              </a:rPr>
              <a:t>Use slides to emphasize key points. You do not want a large amount of text.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200">
                <a:solidFill>
                  <a:srgbClr val="201751"/>
                </a:solidFill>
                <a:highlight>
                  <a:srgbClr val="FFFFFF"/>
                </a:highlight>
                <a:latin typeface="Open Sans SemiBold"/>
                <a:ea typeface="Open Sans SemiBold"/>
                <a:cs typeface="Open Sans SemiBold"/>
                <a:sym typeface="Open Sans SemiBold"/>
              </a:rPr>
              <a:t>Choose your format. </a:t>
            </a:r>
            <a:endParaRPr sz="1200">
              <a:solidFill>
                <a:srgbClr val="201751"/>
              </a:solidFill>
              <a:highlight>
                <a:srgbClr val="FFFFFF"/>
              </a:highlight>
              <a:latin typeface="Open Sans SemiBold"/>
              <a:ea typeface="Open Sans SemiBold"/>
              <a:cs typeface="Open Sans SemiBold"/>
              <a:sym typeface="Open Sans SemiBold"/>
            </a:endParaRPr>
          </a:p>
          <a:p>
            <a:pPr indent="0" lvl="0" marL="0" rtl="0" algn="l">
              <a:spcBef>
                <a:spcPts val="0"/>
              </a:spcBef>
              <a:spcAft>
                <a:spcPts val="0"/>
              </a:spcAft>
              <a:buNone/>
            </a:pPr>
            <a:r>
              <a:rPr lang="en" sz="1050">
                <a:solidFill>
                  <a:srgbClr val="201751"/>
                </a:solidFill>
                <a:highlight>
                  <a:srgbClr val="FFFFFF"/>
                </a:highlight>
                <a:latin typeface="Open Sans"/>
                <a:ea typeface="Open Sans"/>
                <a:cs typeface="Open Sans"/>
                <a:sym typeface="Open Sans"/>
              </a:rPr>
              <a:t>Take into consideration the conditions of the space in which you will present.</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200">
                <a:solidFill>
                  <a:srgbClr val="201751"/>
                </a:solidFill>
                <a:highlight>
                  <a:srgbClr val="FFFFFF"/>
                </a:highlight>
                <a:latin typeface="Open Sans SemiBold"/>
                <a:ea typeface="Open Sans SemiBold"/>
                <a:cs typeface="Open Sans SemiBold"/>
                <a:sym typeface="Open Sans SemiBold"/>
              </a:rPr>
              <a:t>Talk through examples. </a:t>
            </a:r>
            <a:endParaRPr sz="1200">
              <a:solidFill>
                <a:srgbClr val="201751"/>
              </a:solidFill>
              <a:highlight>
                <a:srgbClr val="FFFFFF"/>
              </a:highlight>
              <a:latin typeface="Open Sans SemiBold"/>
              <a:ea typeface="Open Sans SemiBold"/>
              <a:cs typeface="Open Sans SemiBold"/>
              <a:sym typeface="Open Sans SemiBold"/>
            </a:endParaRPr>
          </a:p>
          <a:p>
            <a:pPr indent="0" lvl="0" marL="0" rtl="0" algn="l">
              <a:spcBef>
                <a:spcPts val="0"/>
              </a:spcBef>
              <a:spcAft>
                <a:spcPts val="0"/>
              </a:spcAft>
              <a:buClr>
                <a:schemeClr val="dk1"/>
              </a:buClr>
              <a:buSzPts val="1100"/>
              <a:buFont typeface="Arial"/>
              <a:buNone/>
            </a:pPr>
            <a:r>
              <a:rPr lang="en" sz="1050">
                <a:solidFill>
                  <a:srgbClr val="201751"/>
                </a:solidFill>
                <a:highlight>
                  <a:srgbClr val="FFFFFF"/>
                </a:highlight>
                <a:latin typeface="Open Sans"/>
                <a:ea typeface="Open Sans"/>
                <a:cs typeface="Open Sans"/>
                <a:sym typeface="Open Sans"/>
              </a:rPr>
              <a:t>NOC - discuss the job outlook. </a:t>
            </a:r>
            <a:endParaRPr sz="105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050">
                <a:solidFill>
                  <a:srgbClr val="201751"/>
                </a:solidFill>
                <a:highlight>
                  <a:srgbClr val="FFFFFF"/>
                </a:highlight>
                <a:latin typeface="Open Sans"/>
                <a:ea typeface="Open Sans"/>
                <a:cs typeface="Open Sans"/>
                <a:sym typeface="Open Sans"/>
              </a:rPr>
              <a:t>Job posting - discuss the pros and cons of the job and how this project will help you meet the requirements. Explain any additional work you would have to do to get this position. </a:t>
            </a:r>
            <a:endParaRPr sz="105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152400" y="0"/>
            <a:ext cx="45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rgbClr val="999999"/>
                </a:solidFill>
                <a:latin typeface="Open Sans"/>
                <a:ea typeface="Open Sans"/>
                <a:cs typeface="Open Sans"/>
                <a:sym typeface="Open Sans"/>
              </a:rPr>
              <a:t>DGL 409 ADVANCED CAPSTONE 2     |     DISCOVERY    |     PROJECT BRIEF</a:t>
            </a:r>
            <a:endParaRPr sz="9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900">
              <a:solidFill>
                <a:srgbClr val="999999"/>
              </a:solidFill>
              <a:latin typeface="Open Sans"/>
              <a:ea typeface="Open Sans"/>
              <a:cs typeface="Open Sans"/>
              <a:sym typeface="Open Sans"/>
            </a:endParaRPr>
          </a:p>
        </p:txBody>
      </p:sp>
      <p:sp>
        <p:nvSpPr>
          <p:cNvPr id="94" name="Google Shape;94;p18"/>
          <p:cNvSpPr txBox="1"/>
          <p:nvPr/>
        </p:nvSpPr>
        <p:spPr>
          <a:xfrm>
            <a:off x="96775" y="599000"/>
            <a:ext cx="4034700" cy="101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6000">
                <a:solidFill>
                  <a:srgbClr val="201751"/>
                </a:solidFill>
                <a:latin typeface="Open Sans"/>
                <a:ea typeface="Open Sans"/>
                <a:cs typeface="Open Sans"/>
                <a:sym typeface="Open Sans"/>
              </a:rPr>
              <a:t>SCOPE</a:t>
            </a:r>
            <a:endParaRPr b="1" sz="6000">
              <a:solidFill>
                <a:srgbClr val="201751"/>
              </a:solidFill>
              <a:latin typeface="Open Sans"/>
              <a:ea typeface="Open Sans"/>
              <a:cs typeface="Open Sans"/>
              <a:sym typeface="Open Sans"/>
            </a:endParaRPr>
          </a:p>
        </p:txBody>
      </p:sp>
      <p:sp>
        <p:nvSpPr>
          <p:cNvPr id="95" name="Google Shape;95;p18"/>
          <p:cNvSpPr txBox="1"/>
          <p:nvPr/>
        </p:nvSpPr>
        <p:spPr>
          <a:xfrm>
            <a:off x="152400" y="1619700"/>
            <a:ext cx="41316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50">
                <a:solidFill>
                  <a:srgbClr val="201751"/>
                </a:solidFill>
                <a:highlight>
                  <a:schemeClr val="lt1"/>
                </a:highlight>
                <a:latin typeface="Open Sans"/>
                <a:ea typeface="Open Sans"/>
                <a:cs typeface="Open Sans"/>
                <a:sym typeface="Open Sans"/>
              </a:rPr>
              <a:t>Expand on what you will make.</a:t>
            </a:r>
            <a:endParaRPr>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
        <p:nvSpPr>
          <p:cNvPr id="96" name="Google Shape;96;p18"/>
          <p:cNvSpPr txBox="1"/>
          <p:nvPr/>
        </p:nvSpPr>
        <p:spPr>
          <a:xfrm>
            <a:off x="4392100" y="680175"/>
            <a:ext cx="4131600" cy="38328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What are you the deliverables? </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Write down everything that you will make as part of this project.</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Organize the deliverables - what will you get done during each phase?</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Phase 1 / MVP</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Phase 2 / Features</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Phase 3 / Features + testing</a:t>
            </a:r>
            <a:endParaRPr sz="1200">
              <a:solidFill>
                <a:srgbClr val="201751"/>
              </a:solidFill>
              <a:highlight>
                <a:srgbClr val="FFFFFF"/>
              </a:highlight>
              <a:latin typeface="Open Sans"/>
              <a:ea typeface="Open Sans"/>
              <a:cs typeface="Open Sans"/>
              <a:sym typeface="Open Sans"/>
            </a:endParaRPr>
          </a:p>
          <a:p>
            <a:pPr indent="0" lvl="0" marL="9144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Risk management - what will you do if you get stuck in any phase? What problems do you </a:t>
            </a:r>
            <a:r>
              <a:rPr lang="en" sz="1200">
                <a:solidFill>
                  <a:srgbClr val="201751"/>
                </a:solidFill>
                <a:highlight>
                  <a:srgbClr val="FFFFFF"/>
                </a:highlight>
                <a:latin typeface="Open Sans"/>
                <a:ea typeface="Open Sans"/>
                <a:cs typeface="Open Sans"/>
                <a:sym typeface="Open Sans"/>
              </a:rPr>
              <a:t>foresee</a:t>
            </a:r>
            <a:r>
              <a:rPr lang="en" sz="1200">
                <a:solidFill>
                  <a:srgbClr val="201751"/>
                </a:solidFill>
                <a:highlight>
                  <a:srgbClr val="FFFFFF"/>
                </a:highlight>
                <a:latin typeface="Open Sans"/>
                <a:ea typeface="Open Sans"/>
                <a:cs typeface="Open Sans"/>
                <a:sym typeface="Open Sans"/>
              </a:rPr>
              <a:t>?</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Maintenance - what maintenance will your product need after it is deployed?</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152400" y="0"/>
            <a:ext cx="45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rgbClr val="999999"/>
                </a:solidFill>
                <a:latin typeface="Open Sans"/>
                <a:ea typeface="Open Sans"/>
                <a:cs typeface="Open Sans"/>
                <a:sym typeface="Open Sans"/>
              </a:rPr>
              <a:t>DGL 409 ADVANCED CAPSTONE 2     |     DISCOVERY    |     PROJECT BRIEF</a:t>
            </a:r>
            <a:endParaRPr sz="9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900">
              <a:solidFill>
                <a:srgbClr val="999999"/>
              </a:solidFill>
              <a:latin typeface="Open Sans"/>
              <a:ea typeface="Open Sans"/>
              <a:cs typeface="Open Sans"/>
              <a:sym typeface="Open Sans"/>
            </a:endParaRPr>
          </a:p>
        </p:txBody>
      </p:sp>
      <p:sp>
        <p:nvSpPr>
          <p:cNvPr id="102" name="Google Shape;102;p19"/>
          <p:cNvSpPr txBox="1"/>
          <p:nvPr/>
        </p:nvSpPr>
        <p:spPr>
          <a:xfrm>
            <a:off x="96775" y="599000"/>
            <a:ext cx="4034700" cy="101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6000">
                <a:solidFill>
                  <a:srgbClr val="201751"/>
                </a:solidFill>
                <a:latin typeface="Open Sans"/>
                <a:ea typeface="Open Sans"/>
                <a:cs typeface="Open Sans"/>
                <a:sym typeface="Open Sans"/>
              </a:rPr>
              <a:t>CONTEXT</a:t>
            </a:r>
            <a:endParaRPr b="1" sz="6000">
              <a:solidFill>
                <a:srgbClr val="201751"/>
              </a:solidFill>
              <a:latin typeface="Open Sans"/>
              <a:ea typeface="Open Sans"/>
              <a:cs typeface="Open Sans"/>
              <a:sym typeface="Open Sans"/>
            </a:endParaRPr>
          </a:p>
        </p:txBody>
      </p:sp>
      <p:sp>
        <p:nvSpPr>
          <p:cNvPr id="103" name="Google Shape;103;p19"/>
          <p:cNvSpPr txBox="1"/>
          <p:nvPr/>
        </p:nvSpPr>
        <p:spPr>
          <a:xfrm>
            <a:off x="152400" y="1619700"/>
            <a:ext cx="41316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201751"/>
                </a:solidFill>
                <a:highlight>
                  <a:srgbClr val="FFFFFF"/>
                </a:highlight>
                <a:latin typeface="Open Sans"/>
                <a:ea typeface="Open Sans"/>
                <a:cs typeface="Open Sans"/>
                <a:sym typeface="Open Sans"/>
              </a:rPr>
              <a:t>Put your project into context.</a:t>
            </a:r>
            <a:endParaRPr>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
        <p:nvSpPr>
          <p:cNvPr id="104" name="Google Shape;104;p19"/>
          <p:cNvSpPr txBox="1"/>
          <p:nvPr/>
        </p:nvSpPr>
        <p:spPr>
          <a:xfrm>
            <a:off x="4392100" y="680175"/>
            <a:ext cx="4131600" cy="52872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Competitor analysis / market research</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Product objectives - what will this product accomplish? Clearly define the primary goals and objectives of the project. Ensure they are specific, measurable, achievable, relevant, and time-bound (SMART).</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1226AA"/>
              </a:buClr>
              <a:buSzPts val="1200"/>
              <a:buFont typeface="Open Sans"/>
              <a:buChar char="➔"/>
            </a:pPr>
            <a:r>
              <a:rPr lang="en" sz="1200">
                <a:solidFill>
                  <a:srgbClr val="1226AA"/>
                </a:solidFill>
                <a:highlight>
                  <a:srgbClr val="FFFFFF"/>
                </a:highlight>
                <a:latin typeface="Open Sans"/>
                <a:ea typeface="Open Sans"/>
                <a:cs typeface="Open Sans"/>
                <a:sym typeface="Open Sans"/>
              </a:rPr>
              <a:t>Do you have a client? Tell us about them and their business goals. (Include all stakeholders)</a:t>
            </a:r>
            <a:endParaRPr sz="1200">
              <a:solidFill>
                <a:srgbClr val="1226AA"/>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1226AA"/>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1226AA"/>
              </a:buClr>
              <a:buSzPts val="1200"/>
              <a:buFont typeface="Open Sans"/>
              <a:buChar char="➔"/>
            </a:pPr>
            <a:r>
              <a:rPr lang="en" sz="1200">
                <a:solidFill>
                  <a:srgbClr val="1226AA"/>
                </a:solidFill>
                <a:highlight>
                  <a:srgbClr val="FFFFFF"/>
                </a:highlight>
                <a:latin typeface="Open Sans"/>
                <a:ea typeface="Open Sans"/>
                <a:cs typeface="Open Sans"/>
                <a:sym typeface="Open Sans"/>
              </a:rPr>
              <a:t>Do you have a user?  Tell us about them and their needs.</a:t>
            </a:r>
            <a:endParaRPr sz="1200">
              <a:solidFill>
                <a:srgbClr val="1226AA"/>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1226AA"/>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1226AA"/>
              </a:buClr>
              <a:buSzPts val="1200"/>
              <a:buFont typeface="Open Sans"/>
              <a:buChar char="➔"/>
            </a:pPr>
            <a:r>
              <a:rPr lang="en" sz="1200">
                <a:solidFill>
                  <a:srgbClr val="1226AA"/>
                </a:solidFill>
                <a:highlight>
                  <a:srgbClr val="FFFFFF"/>
                </a:highlight>
                <a:latin typeface="Open Sans"/>
                <a:ea typeface="Open Sans"/>
                <a:cs typeface="Open Sans"/>
                <a:sym typeface="Open Sans"/>
              </a:rPr>
              <a:t>Do you need a technology stack? What will you use? </a:t>
            </a:r>
            <a:endParaRPr sz="1200">
              <a:solidFill>
                <a:srgbClr val="1226AA"/>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1226AA"/>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How will you determine if your project is successful? How will you validate the success? Define the key performance indicators (KPIs) that will be used to measure the success of the project. These should align with the project objectives.</a:t>
            </a:r>
            <a:endParaRPr sz="120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152400" y="0"/>
            <a:ext cx="45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999999"/>
                </a:solidFill>
                <a:latin typeface="Open Sans"/>
                <a:ea typeface="Open Sans"/>
                <a:cs typeface="Open Sans"/>
                <a:sym typeface="Open Sans"/>
              </a:rPr>
              <a:t>DGL 409 ADVANCED CAPSTONE 2     |     DISCOVERY    |     PROJECT BRIEF</a:t>
            </a:r>
            <a:endParaRPr sz="9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900">
              <a:solidFill>
                <a:srgbClr val="999999"/>
              </a:solidFill>
              <a:latin typeface="Open Sans"/>
              <a:ea typeface="Open Sans"/>
              <a:cs typeface="Open Sans"/>
              <a:sym typeface="Open Sans"/>
            </a:endParaRPr>
          </a:p>
        </p:txBody>
      </p:sp>
      <p:sp>
        <p:nvSpPr>
          <p:cNvPr id="110" name="Google Shape;110;p20"/>
          <p:cNvSpPr txBox="1"/>
          <p:nvPr/>
        </p:nvSpPr>
        <p:spPr>
          <a:xfrm>
            <a:off x="96775" y="599000"/>
            <a:ext cx="4034700" cy="101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6000">
                <a:solidFill>
                  <a:srgbClr val="201751"/>
                </a:solidFill>
                <a:latin typeface="Open Sans"/>
                <a:ea typeface="Open Sans"/>
                <a:cs typeface="Open Sans"/>
                <a:sym typeface="Open Sans"/>
              </a:rPr>
              <a:t>OTHER</a:t>
            </a:r>
            <a:endParaRPr b="1" sz="6000">
              <a:solidFill>
                <a:srgbClr val="201751"/>
              </a:solidFill>
              <a:latin typeface="Open Sans"/>
              <a:ea typeface="Open Sans"/>
              <a:cs typeface="Open Sans"/>
              <a:sym typeface="Open Sans"/>
            </a:endParaRPr>
          </a:p>
        </p:txBody>
      </p:sp>
      <p:sp>
        <p:nvSpPr>
          <p:cNvPr id="111" name="Google Shape;111;p20"/>
          <p:cNvSpPr txBox="1"/>
          <p:nvPr/>
        </p:nvSpPr>
        <p:spPr>
          <a:xfrm>
            <a:off x="152400" y="1619700"/>
            <a:ext cx="4131600" cy="1208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201751"/>
                </a:solidFill>
                <a:highlight>
                  <a:srgbClr val="FFFFFF"/>
                </a:highlight>
                <a:latin typeface="Open Sans"/>
                <a:ea typeface="Open Sans"/>
                <a:cs typeface="Open Sans"/>
                <a:sym typeface="Open Sans"/>
              </a:rPr>
              <a:t>Add supporting documentation.</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
        <p:nvSpPr>
          <p:cNvPr id="112" name="Google Shape;112;p20"/>
          <p:cNvSpPr txBox="1"/>
          <p:nvPr/>
        </p:nvSpPr>
        <p:spPr>
          <a:xfrm>
            <a:off x="4392100" y="680175"/>
            <a:ext cx="4131600" cy="38097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Can include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Research notes </a:t>
            </a:r>
            <a:endParaRPr sz="1200">
              <a:solidFill>
                <a:srgbClr val="201751"/>
              </a:solidFill>
              <a:highlight>
                <a:srgbClr val="FFFFFF"/>
              </a:highlight>
              <a:latin typeface="Open Sans"/>
              <a:ea typeface="Open Sans"/>
              <a:cs typeface="Open Sans"/>
              <a:sym typeface="Open Sans"/>
            </a:endParaRPr>
          </a:p>
          <a:p>
            <a:pPr indent="-304800" lvl="1" marL="914400" rtl="0" algn="l">
              <a:spcBef>
                <a:spcPts val="0"/>
              </a:spcBef>
              <a:spcAft>
                <a:spcPts val="0"/>
              </a:spcAft>
              <a:buClr>
                <a:srgbClr val="201751"/>
              </a:buClr>
              <a:buSzPts val="1200"/>
              <a:buFont typeface="Open Sans"/>
              <a:buChar char="◆"/>
            </a:pPr>
            <a:r>
              <a:rPr lang="en" sz="1200">
                <a:solidFill>
                  <a:srgbClr val="201751"/>
                </a:solidFill>
                <a:highlight>
                  <a:schemeClr val="lt1"/>
                </a:highlight>
                <a:latin typeface="Open Sans"/>
                <a:ea typeface="Open Sans"/>
                <a:cs typeface="Open Sans"/>
                <a:sym typeface="Open Sans"/>
              </a:rPr>
              <a:t>Study resources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Site maps</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Mood boards</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Wireframes</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Code tests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Branding assets</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Launch tasks</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SEO plan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Accessibility plan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Testing tools </a:t>
            </a:r>
            <a:endParaRPr sz="1200">
              <a:solidFill>
                <a:srgbClr val="201751"/>
              </a:solidFill>
              <a:highlight>
                <a:srgbClr val="FFFFFF"/>
              </a:highlight>
              <a:latin typeface="Open Sans"/>
              <a:ea typeface="Open Sans"/>
              <a:cs typeface="Open Sans"/>
              <a:sym typeface="Open Sans"/>
            </a:endParaRPr>
          </a:p>
          <a:p>
            <a:pPr indent="-304800" lvl="1" marL="914400" rtl="0" algn="l">
              <a:lnSpc>
                <a:spcPct val="100000"/>
              </a:lnSpc>
              <a:spcBef>
                <a:spcPts val="0"/>
              </a:spcBef>
              <a:spcAft>
                <a:spcPts val="0"/>
              </a:spcAft>
              <a:buClr>
                <a:srgbClr val="201751"/>
              </a:buClr>
              <a:buSzPts val="1200"/>
              <a:buFont typeface="Open Sans"/>
              <a:buChar char="◆"/>
            </a:pPr>
            <a:r>
              <a:rPr lang="en" sz="1200">
                <a:solidFill>
                  <a:srgbClr val="201751"/>
                </a:solidFill>
                <a:highlight>
                  <a:srgbClr val="FFFFFF"/>
                </a:highlight>
                <a:latin typeface="Open Sans"/>
                <a:ea typeface="Open Sans"/>
                <a:cs typeface="Open Sans"/>
                <a:sym typeface="Open Sans"/>
              </a:rPr>
              <a:t>etc</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200">
              <a:solidFill>
                <a:srgbClr val="1226AA"/>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200">
              <a:solidFill>
                <a:srgbClr val="201751"/>
              </a:solidFill>
              <a:highlight>
                <a:srgbClr val="FFFFFF"/>
              </a:highlight>
              <a:latin typeface="Open Sans"/>
              <a:ea typeface="Open Sans"/>
              <a:cs typeface="Open Sans"/>
              <a:sym typeface="Open Sans"/>
            </a:endParaRPr>
          </a:p>
          <a:p>
            <a:pPr indent="0" lvl="0" marL="457200" rtl="0" algn="l">
              <a:lnSpc>
                <a:spcPct val="100000"/>
              </a:lnSpc>
              <a:spcBef>
                <a:spcPts val="0"/>
              </a:spcBef>
              <a:spcAft>
                <a:spcPts val="0"/>
              </a:spcAft>
              <a:buNone/>
            </a:pPr>
            <a:r>
              <a:t/>
            </a:r>
            <a:endParaRPr sz="1200">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52400" y="1220838"/>
            <a:ext cx="8839204" cy="2701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