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12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>
    <p:restoredLeft sz="15598" autoAdjust="0"/>
    <p:restoredTop sz="94609" autoAdjust="0"/>
  </p:normalViewPr>
  <p:slideViewPr>
    <p:cSldViewPr snapToGrid="0" snapToObjects="1">
      <p:cViewPr varScale="1">
        <p:scale>
          <a:sx n="91" d="100"/>
          <a:sy n="91" d="100"/>
        </p:scale>
        <p:origin x="-7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8F4094F-4BDA-BB40-97AA-97AE927795B4}" type="datetimeFigureOut">
              <a:rPr lang="en-US" smtClean="0"/>
              <a:pPr/>
              <a:t>2/25/14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1BA7CEB-8005-F140-930A-B395F1120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ratch.mit.edu/starter_projec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0544" y="1101190"/>
            <a:ext cx="8062912" cy="205921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Lab 5: Recursion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0544" y="3160403"/>
            <a:ext cx="8062912" cy="1092850"/>
          </a:xfrm>
        </p:spPr>
        <p:txBody>
          <a:bodyPr/>
          <a:lstStyle/>
          <a:p>
            <a:pPr algn="ctr"/>
            <a:r>
              <a:rPr lang="en-US" b="1" dirty="0" smtClean="0"/>
              <a:t>Feb. 24 – Feb. 28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4" name="Picture 3" descr="treeblock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6526"/>
            <a:ext cx="5235333" cy="3118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2</a:t>
            </a:r>
            <a:r>
              <a:rPr lang="en-US" baseline="30000" dirty="0" smtClean="0"/>
              <a:t>nd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that draws two levels</a:t>
            </a:r>
          </a:p>
          <a:p>
            <a:pPr lvl="1"/>
            <a:r>
              <a:rPr lang="en-US" dirty="0" smtClean="0"/>
              <a:t>This block should draw two branches that have a set degree between them</a:t>
            </a:r>
          </a:p>
          <a:p>
            <a:pPr lvl="1"/>
            <a:r>
              <a:rPr lang="en-US" dirty="0" smtClean="0"/>
              <a:t>Make sure that you can mentally trace the code</a:t>
            </a:r>
          </a:p>
          <a:p>
            <a:pPr lvl="2"/>
            <a:r>
              <a:rPr lang="en-US" i="1" dirty="0" smtClean="0"/>
              <a:t>Pay close attention to the forwards and turns</a:t>
            </a:r>
          </a:p>
          <a:p>
            <a:endParaRPr lang="en-US" dirty="0" smtClean="0"/>
          </a:p>
          <a:p>
            <a:r>
              <a:rPr lang="en-US" dirty="0" smtClean="0"/>
              <a:t>How could we simplify this code? What blocks would we use?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2</a:t>
            </a:r>
            <a:r>
              <a:rPr lang="en-US" baseline="30000" dirty="0" smtClean="0"/>
              <a:t>nd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6" name="Content Placeholder 5" descr="TREE2.tif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661" r="-2661"/>
          <a:stretch>
            <a:fillRect/>
          </a:stretch>
        </p:blipFill>
        <p:spPr/>
      </p:pic>
      <p:pic>
        <p:nvPicPr>
          <p:cNvPr id="7" name="Content Placeholder 6" descr="TREE2a.tif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4948" r="-4948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3</a:t>
            </a:r>
            <a:r>
              <a:rPr lang="en-US" baseline="30000" dirty="0" smtClean="0"/>
              <a:t>rd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using your knowledge of recursion create a block for the </a:t>
            </a:r>
            <a:r>
              <a:rPr lang="en-US" b="1" u="sng" dirty="0" smtClean="0"/>
              <a:t>third level</a:t>
            </a:r>
            <a:r>
              <a:rPr lang="en-US" dirty="0" smtClean="0"/>
              <a:t>, this block should use a previous block.</a:t>
            </a:r>
          </a:p>
          <a:p>
            <a:pPr lvl="1"/>
            <a:r>
              <a:rPr lang="en-US" dirty="0" smtClean="0"/>
              <a:t>Practice using different size inputs at this level</a:t>
            </a:r>
          </a:p>
          <a:p>
            <a:pPr lvl="1"/>
            <a:r>
              <a:rPr lang="en-US" dirty="0" smtClean="0"/>
              <a:t>Be able to mentally trace your code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Create 3</a:t>
            </a:r>
            <a:r>
              <a:rPr lang="en-US" baseline="30000" dirty="0" smtClean="0"/>
              <a:t>rd</a:t>
            </a:r>
            <a:r>
              <a:rPr lang="en-US" dirty="0" smtClean="0"/>
              <a:t> Level</a:t>
            </a:r>
            <a:endParaRPr lang="en-US" dirty="0"/>
          </a:p>
        </p:txBody>
      </p:sp>
      <p:pic>
        <p:nvPicPr>
          <p:cNvPr id="4" name="Picture 3" descr="TREE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6525"/>
            <a:ext cx="3801170" cy="4418619"/>
          </a:xfrm>
          <a:prstGeom prst="rect">
            <a:avLst/>
          </a:prstGeom>
        </p:spPr>
      </p:pic>
      <p:pic>
        <p:nvPicPr>
          <p:cNvPr id="5" name="Picture 4" descr="TREE3_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21" y="2002499"/>
            <a:ext cx="18161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Create Tree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create a TREE block that uses itself in its own script</a:t>
            </a:r>
          </a:p>
          <a:p>
            <a:pPr lvl="1"/>
            <a:r>
              <a:rPr lang="en-US" i="1" dirty="0" smtClean="0"/>
              <a:t>provided that it knows how many levels it’s expected to draw!</a:t>
            </a:r>
          </a:p>
          <a:p>
            <a:r>
              <a:rPr lang="en-US" i="1" dirty="0" smtClean="0"/>
              <a:t>So, in addition to the </a:t>
            </a:r>
            <a:r>
              <a:rPr lang="en-US" i="1" u="sng" dirty="0" smtClean="0"/>
              <a:t>size input</a:t>
            </a:r>
            <a:r>
              <a:rPr lang="en-US" i="1" dirty="0" smtClean="0"/>
              <a:t>, it’ll have a </a:t>
            </a:r>
            <a:r>
              <a:rPr lang="en-US" i="1" u="sng" dirty="0" smtClean="0"/>
              <a:t>LEVELS input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In the earlier steps, TREE3 used TREE2; TREE2 used TREE1. </a:t>
            </a:r>
          </a:p>
          <a:p>
            <a:pPr lvl="1"/>
            <a:r>
              <a:rPr lang="en-US" dirty="0" smtClean="0"/>
              <a:t>Here, TREE will use TREE, but reduce levels by one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 smtClean="0"/>
              <a:t>Hint: Look at the program for our # FACTORIAL!</a:t>
            </a:r>
            <a:endParaRPr lang="en-US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Create Tree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TREEblock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66526"/>
            <a:ext cx="4644057" cy="4788282"/>
          </a:xfrm>
          <a:prstGeom prst="rect">
            <a:avLst/>
          </a:prstGeom>
        </p:spPr>
      </p:pic>
      <p:pic>
        <p:nvPicPr>
          <p:cNvPr id="5" name="Picture 4" descr="TREEablock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579" y="1882808"/>
            <a:ext cx="3598456" cy="30927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Be creative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you can draw a tree of five or six levels using your TREE block, see if you make one like the first picture.</a:t>
            </a:r>
          </a:p>
          <a:p>
            <a:pPr lvl="1"/>
            <a:r>
              <a:rPr lang="en-US" dirty="0" smtClean="0"/>
              <a:t>Smaller trees are away from the trunk, and the pen color changes</a:t>
            </a:r>
          </a:p>
          <a:p>
            <a:r>
              <a:rPr lang="en-US" dirty="0" smtClean="0"/>
              <a:t>Also, try changing your tree in the following way</a:t>
            </a:r>
          </a:p>
          <a:p>
            <a:pPr lvl="1"/>
            <a:r>
              <a:rPr lang="en-US" dirty="0" smtClean="0"/>
              <a:t>Change the turn angle</a:t>
            </a:r>
          </a:p>
          <a:p>
            <a:pPr lvl="1"/>
            <a:r>
              <a:rPr lang="en-US" dirty="0" smtClean="0"/>
              <a:t>Change the scale factor</a:t>
            </a:r>
          </a:p>
          <a:p>
            <a:pPr lvl="1"/>
            <a:r>
              <a:rPr lang="en-US" dirty="0" smtClean="0"/>
              <a:t>Change the number of recursion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subscribed to announcements on Moodle.</a:t>
            </a:r>
          </a:p>
          <a:p>
            <a:r>
              <a:rPr lang="en-US" dirty="0" smtClean="0"/>
              <a:t>Activity 5 will be due</a:t>
            </a:r>
            <a:r>
              <a:rPr lang="en-US" dirty="0" smtClean="0"/>
              <a:t> </a:t>
            </a:r>
            <a:r>
              <a:rPr lang="en-US" i="1" u="sng" dirty="0" smtClean="0"/>
              <a:t>before the beginning of lab next week.</a:t>
            </a:r>
          </a:p>
          <a:p>
            <a:r>
              <a:rPr lang="en-US" dirty="0" smtClean="0"/>
              <a:t>Check Moodle for complete list of office hours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SNAP! Projects</a:t>
            </a:r>
          </a:p>
          <a:p>
            <a:pPr lvl="1"/>
            <a:r>
              <a:rPr lang="en-US" dirty="0" smtClean="0"/>
              <a:t>Before we end with Snap, there will be a group (2-3) project assigned in lab</a:t>
            </a:r>
          </a:p>
          <a:p>
            <a:pPr lvl="1"/>
            <a:r>
              <a:rPr lang="en-US" dirty="0" smtClean="0"/>
              <a:t>Details to come…</a:t>
            </a:r>
          </a:p>
          <a:p>
            <a:r>
              <a:rPr lang="en-US" dirty="0" smtClean="0"/>
              <a:t>Begin brainstorming about potential project ideas.</a:t>
            </a:r>
          </a:p>
          <a:p>
            <a:pPr lvl="1"/>
            <a:r>
              <a:rPr lang="en-US" dirty="0" smtClean="0">
                <a:hlinkClick r:id="rId2"/>
              </a:rPr>
              <a:t>http://scratch.mit.edu/starter_projects</a:t>
            </a:r>
            <a:endParaRPr lang="en-US" dirty="0" smtClean="0"/>
          </a:p>
          <a:p>
            <a:pPr lvl="2"/>
            <a:r>
              <a:rPr lang="en-US" dirty="0" smtClean="0"/>
              <a:t>Game Section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526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This activity addresses the concept of recursion and how it is used in computing.</a:t>
            </a:r>
          </a:p>
          <a:p>
            <a:pPr lvl="1"/>
            <a:r>
              <a:rPr lang="en-US" dirty="0" smtClean="0"/>
              <a:t>The recursive process is one in which objects are defined by other objects of the same type</a:t>
            </a:r>
          </a:p>
          <a:p>
            <a:pPr lvl="1"/>
            <a:r>
              <a:rPr lang="en-US" dirty="0" smtClean="0"/>
              <a:t>It is a function procedure that calls itself</a:t>
            </a:r>
          </a:p>
          <a:p>
            <a:pPr lvl="1"/>
            <a:r>
              <a:rPr lang="en-US" dirty="0" smtClean="0"/>
              <a:t>Reduce a large problem into a series of similar, smaller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5! Or 5 factorial is an example of a recursion process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smtClean="0"/>
              <a:t>! = </a:t>
            </a:r>
            <a:r>
              <a:rPr lang="en-US" dirty="0" err="1" smtClean="0"/>
              <a:t>n</a:t>
            </a:r>
            <a:r>
              <a:rPr lang="en-US" dirty="0" smtClean="0"/>
              <a:t> * (n-1)!</a:t>
            </a:r>
          </a:p>
          <a:p>
            <a:pPr lvl="1"/>
            <a:r>
              <a:rPr lang="en-US" dirty="0" smtClean="0"/>
              <a:t>So, 5! = 5 * 4! …. 5! = 120</a:t>
            </a:r>
          </a:p>
          <a:p>
            <a:pPr lvl="2"/>
            <a:r>
              <a:rPr lang="en-US" dirty="0" smtClean="0"/>
              <a:t>4! = 4 * 3!</a:t>
            </a:r>
          </a:p>
          <a:p>
            <a:pPr lvl="3"/>
            <a:r>
              <a:rPr lang="en-US" dirty="0" smtClean="0"/>
              <a:t>3! = 3 * 2!</a:t>
            </a:r>
          </a:p>
          <a:p>
            <a:pPr lvl="4"/>
            <a:r>
              <a:rPr lang="en-US" dirty="0" smtClean="0"/>
              <a:t>2! = 2 * 1!</a:t>
            </a:r>
          </a:p>
          <a:p>
            <a:pPr lvl="5"/>
            <a:r>
              <a:rPr lang="en-US" dirty="0" smtClean="0"/>
              <a:t>1! = 1</a:t>
            </a:r>
          </a:p>
          <a:p>
            <a:r>
              <a:rPr lang="en-US" b="1" dirty="0" smtClean="0"/>
              <a:t>Create a block called “Factorial _”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actorial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8883" r="-38883"/>
          <a:stretch>
            <a:fillRect/>
          </a:stretch>
        </p:blipFill>
        <p:spPr>
          <a:xfrm>
            <a:off x="-1217186" y="208852"/>
            <a:ext cx="11968466" cy="664914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5: Recursive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project is to create a tree using concepts of recursion</a:t>
            </a:r>
          </a:p>
          <a:p>
            <a:pPr lvl="1"/>
            <a:r>
              <a:rPr lang="en-US" dirty="0" smtClean="0"/>
              <a:t>We will have a TREE block </a:t>
            </a:r>
          </a:p>
          <a:p>
            <a:pPr lvl="1">
              <a:buNone/>
            </a:pPr>
            <a:r>
              <a:rPr lang="en-US" dirty="0" smtClean="0"/>
              <a:t>that will first draw the trunk, </a:t>
            </a:r>
          </a:p>
          <a:p>
            <a:pPr lvl="1">
              <a:buNone/>
            </a:pPr>
            <a:r>
              <a:rPr lang="en-US" dirty="0" smtClean="0"/>
              <a:t>and then will TURN left </a:t>
            </a:r>
          </a:p>
          <a:p>
            <a:pPr lvl="1">
              <a:buNone/>
            </a:pPr>
            <a:r>
              <a:rPr lang="en-US" dirty="0" smtClean="0"/>
              <a:t>and continue drawing</a:t>
            </a:r>
          </a:p>
          <a:p>
            <a:endParaRPr lang="en-US" dirty="0"/>
          </a:p>
        </p:txBody>
      </p:sp>
      <p:pic>
        <p:nvPicPr>
          <p:cNvPr id="4" name="Picture 3" descr="recursive_tre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45" y="2984070"/>
            <a:ext cx="26162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5: Recursive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a 1</a:t>
            </a:r>
            <a:r>
              <a:rPr lang="en-US" baseline="30000" dirty="0" smtClean="0"/>
              <a:t>st</a:t>
            </a:r>
            <a:r>
              <a:rPr lang="en-US" dirty="0" smtClean="0"/>
              <a:t> level block</a:t>
            </a:r>
          </a:p>
          <a:p>
            <a:r>
              <a:rPr lang="en-US" dirty="0" smtClean="0"/>
              <a:t>Step 2: Create a 2</a:t>
            </a:r>
            <a:r>
              <a:rPr lang="en-US" baseline="30000" dirty="0" smtClean="0"/>
              <a:t>nd</a:t>
            </a:r>
            <a:r>
              <a:rPr lang="en-US" dirty="0" smtClean="0"/>
              <a:t> level block</a:t>
            </a:r>
          </a:p>
          <a:p>
            <a:r>
              <a:rPr lang="en-US" dirty="0" smtClean="0"/>
              <a:t>Step 3: Create a 3</a:t>
            </a:r>
            <a:r>
              <a:rPr lang="en-US" baseline="30000" dirty="0" smtClean="0"/>
              <a:t>rd</a:t>
            </a:r>
            <a:r>
              <a:rPr lang="en-US" dirty="0" smtClean="0"/>
              <a:t> level block</a:t>
            </a:r>
          </a:p>
          <a:p>
            <a:r>
              <a:rPr lang="en-US" dirty="0" smtClean="0"/>
              <a:t>Step 4: Create a recursive block</a:t>
            </a:r>
          </a:p>
          <a:p>
            <a:r>
              <a:rPr lang="en-US" dirty="0" smtClean="0"/>
              <a:t>Step 5: Be creative!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1</a:t>
            </a:r>
            <a:r>
              <a:rPr lang="en-US" baseline="30000" dirty="0" smtClean="0"/>
              <a:t>st</a:t>
            </a:r>
            <a:r>
              <a:rPr lang="en-US" dirty="0" smtClean="0"/>
              <a:t>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positioning our sprite to create the tree we will need to include some basic blocks.</a:t>
            </a:r>
          </a:p>
          <a:p>
            <a:r>
              <a:rPr lang="en-US" dirty="0" smtClean="0"/>
              <a:t>Now, we can create the first TREE block, this will draw a single branch.</a:t>
            </a:r>
          </a:p>
          <a:p>
            <a:pPr lvl="1"/>
            <a:r>
              <a:rPr lang="en-US" dirty="0" smtClean="0"/>
              <a:t>This block needs to </a:t>
            </a:r>
            <a:r>
              <a:rPr lang="en-US" i="1" dirty="0" smtClean="0"/>
              <a:t>move the sprite back to it original position</a:t>
            </a:r>
          </a:p>
          <a:p>
            <a:pPr lvl="1"/>
            <a:r>
              <a:rPr lang="en-US" i="1" dirty="0" smtClean="0"/>
              <a:t>Each block should allow for an input to be entered for tree size</a:t>
            </a:r>
            <a:endParaRPr 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890017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Verve.thmx</Template>
  <TotalTime>1203</TotalTime>
  <Words>640</Words>
  <Application>Microsoft Macintosh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Verve</vt:lpstr>
      <vt:lpstr> Lab 5: Recursion</vt:lpstr>
      <vt:lpstr>Announcements</vt:lpstr>
      <vt:lpstr>Announcements Cont…</vt:lpstr>
      <vt:lpstr>Concept Overview…</vt:lpstr>
      <vt:lpstr>In class example</vt:lpstr>
      <vt:lpstr>Slide 6</vt:lpstr>
      <vt:lpstr>Activity 5: Recursive Tree</vt:lpstr>
      <vt:lpstr>Activity 5: Recursive Tree</vt:lpstr>
      <vt:lpstr>Step 1: Create 1st level</vt:lpstr>
      <vt:lpstr>Step 1: Create 1st level</vt:lpstr>
      <vt:lpstr>Step 2: Create 2nd Level</vt:lpstr>
      <vt:lpstr>Step 2: Create 2nd Level</vt:lpstr>
      <vt:lpstr>Step 3: Create 3rd level</vt:lpstr>
      <vt:lpstr>Step 3: Create 3rd Level</vt:lpstr>
      <vt:lpstr>Step 4: Create Tree Block</vt:lpstr>
      <vt:lpstr>Step 4: Create Tree Block</vt:lpstr>
      <vt:lpstr>Step 5: Be creative</vt:lpstr>
    </vt:vector>
  </TitlesOfParts>
  <Company>North Carolina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</dc:title>
  <dc:creator>Hannah Dedmon</dc:creator>
  <cp:lastModifiedBy>Hannah Dedmon</cp:lastModifiedBy>
  <cp:revision>210</cp:revision>
  <dcterms:created xsi:type="dcterms:W3CDTF">2014-02-26T00:59:13Z</dcterms:created>
  <dcterms:modified xsi:type="dcterms:W3CDTF">2014-02-26T01:00:02Z</dcterms:modified>
</cp:coreProperties>
</file>