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685800"/>
            <a:ext cx="7772400" cy="2127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371600" y="3270250"/>
            <a:ext cx="6400799" cy="220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7302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 idx="2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indent="-215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400"/>
            </a:lvl2pPr>
            <a:lvl3pPr marL="1143000" indent="-177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/>
            </a:lvl3pPr>
            <a:lvl4pPr marL="1600200" indent="-1143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z="1800"/>
            </a:lvl4pPr>
            <a:lvl5pPr marL="2057400" indent="-174625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/>
            </a:lvl5pPr>
            <a:lvl6pPr marL="25146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000" b="0" i="0" u="none" strike="noStrike" cap="none" baseline="0"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000" b="0" i="0" u="none" strike="noStrike" cap="none" baseline="0"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648199" cy="453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indent="-215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400"/>
            </a:lvl2pPr>
            <a:lvl3pPr marL="1143000" indent="-177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/>
            </a:lvl3pPr>
            <a:lvl4pPr marL="1600200" indent="-1143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z="1800"/>
            </a:lvl4pPr>
            <a:lvl5pPr marL="2057400" indent="-174625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/>
            </a:lvl5pPr>
            <a:lvl6pPr marL="25146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000" b="0" i="0" u="none" strike="noStrike" cap="none" baseline="0"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000" b="0" i="0" u="none" strike="noStrike" cap="none" baseline="0"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AndTwoObj" type="txAndTwoObj">
  <p:cSld name="TEXT_AND_TWO_OBJECTS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3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indent="-215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400"/>
            </a:lvl2pPr>
            <a:lvl3pPr marL="1143000" indent="-177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/>
            </a:lvl3pPr>
            <a:lvl4pPr marL="1600200" indent="-1143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z="1800"/>
            </a:lvl4pPr>
            <a:lvl5pPr marL="2057400" indent="-174625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/>
            </a:lvl5pPr>
            <a:lvl6pPr marL="25146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000" b="0" i="0" u="none" strike="noStrike" cap="none" baseline="0"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000" b="0" i="0" u="none" strike="noStrike" cap="none" baseline="0"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371600" y="297180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indent="-215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400"/>
            </a:lvl2pPr>
            <a:lvl3pPr marL="1143000" indent="-177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/>
            </a:lvl3pPr>
            <a:lvl4pPr marL="1600200" indent="-1143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z="1800"/>
            </a:lvl4pPr>
            <a:lvl5pPr marL="2057400" indent="-174625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/>
            </a:lvl5pPr>
            <a:lvl6pPr marL="25146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000" b="0" i="0" u="none" strike="noStrike" cap="none" baseline="0"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000" b="0" i="0" u="none" strike="noStrike" cap="none" baseline="0"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ITLE_AND_BODY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indent="-215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400"/>
            </a:lvl2pPr>
            <a:lvl3pPr marL="1143000" indent="-177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/>
            </a:lvl3pPr>
            <a:lvl4pPr marL="1600200" indent="-1143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z="1800"/>
            </a:lvl4pPr>
            <a:lvl5pPr marL="2057400" indent="-174625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/>
            </a:lvl5pPr>
            <a:lvl6pPr marL="25146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indent="-1428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000" b="0" i="0" u="none" strike="noStrike" cap="none" baseline="0"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000" b="0" i="0" u="none" strike="noStrike" cap="none" baseline="0"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793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indent="-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400" b="0" i="0" u="none" strike="noStrike" cap="none" baseline="0"/>
            </a:lvl2pPr>
            <a:lvl3pPr marL="1143000" marR="0" indent="-177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000" b="0" i="0" u="none" strike="noStrike" cap="none" baseline="0"/>
            </a:lvl3pPr>
            <a:lvl4pPr marL="1600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z="1800" b="0" i="0" u="none" strike="noStrike" cap="none" baseline="0"/>
            </a:lvl4pPr>
            <a:lvl5pPr marL="2057400" marR="0" indent="-1746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/>
            </a:lvl5pPr>
            <a:lvl6pPr marL="2514600" marR="0" indent="-1428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indent="-1428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indent="-1428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indent="-1428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000" b="0" i="0" u="none" strike="noStrike" cap="none" baseline="0"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000" b="0" i="0" u="none" strike="noStrike" cap="none" baseline="0"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1447800"/>
            <a:ext cx="8077199" cy="0"/>
          </a:xfrm>
          <a:prstGeom prst="straightConnector1">
            <a:avLst/>
          </a:prstGeom>
          <a:noFill/>
          <a:ln w="19050" cap="rnd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12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0" y="152400"/>
            <a:ext cx="212301" cy="6324836"/>
            <a:chOff x="0" y="0"/>
            <a:chExt cx="3288525" cy="2994100"/>
          </a:xfrm>
        </p:grpSpPr>
        <p:sp>
          <p:nvSpPr>
            <p:cNvPr id="15" name="Shape 15"/>
            <p:cNvSpPr/>
            <p:nvPr/>
          </p:nvSpPr>
          <p:spPr>
            <a:xfrm>
              <a:off x="291525" y="3525"/>
              <a:ext cx="2614600" cy="85325"/>
            </a:xfrm>
            <a:custGeom>
              <a:avLst/>
              <a:gdLst/>
              <a:ahLst/>
              <a:cxnLst/>
              <a:rect l="0" t="0" r="0" b="0"/>
              <a:pathLst>
                <a:path w="104584" h="3413" extrusionOk="0">
                  <a:moveTo>
                    <a:pt x="60787" y="0"/>
                  </a:moveTo>
                  <a:cubicBezTo>
                    <a:pt x="41941" y="0"/>
                    <a:pt x="27098" y="152"/>
                    <a:pt x="16259" y="456"/>
                  </a:cubicBezTo>
                  <a:cubicBezTo>
                    <a:pt x="5420" y="760"/>
                    <a:pt x="0" y="1177"/>
                    <a:pt x="0" y="1708"/>
                  </a:cubicBezTo>
                  <a:cubicBezTo>
                    <a:pt x="0" y="2232"/>
                    <a:pt x="5322" y="2647"/>
                    <a:pt x="15966" y="2953"/>
                  </a:cubicBezTo>
                  <a:cubicBezTo>
                    <a:pt x="26610" y="3259"/>
                    <a:pt x="41037" y="3412"/>
                    <a:pt x="59249" y="3412"/>
                  </a:cubicBezTo>
                  <a:cubicBezTo>
                    <a:pt x="67305" y="3412"/>
                    <a:pt x="75117" y="3387"/>
                    <a:pt x="82685" y="3335"/>
                  </a:cubicBezTo>
                  <a:cubicBezTo>
                    <a:pt x="90253" y="3284"/>
                    <a:pt x="97553" y="3207"/>
                    <a:pt x="104583" y="3104"/>
                  </a:cubicBezTo>
                  <a:lnTo>
                    <a:pt x="104583" y="1522"/>
                  </a:lnTo>
                  <a:lnTo>
                    <a:pt x="60641" y="1522"/>
                  </a:lnTo>
                  <a:lnTo>
                    <a:pt x="60641" y="2091"/>
                  </a:lnTo>
                  <a:lnTo>
                    <a:pt x="77852" y="2091"/>
                  </a:lnTo>
                  <a:lnTo>
                    <a:pt x="77852" y="2730"/>
                  </a:lnTo>
                  <a:cubicBezTo>
                    <a:pt x="75850" y="2753"/>
                    <a:pt x="73592" y="2770"/>
                    <a:pt x="71077" y="2781"/>
                  </a:cubicBezTo>
                  <a:cubicBezTo>
                    <a:pt x="68563" y="2792"/>
                    <a:pt x="65841" y="2798"/>
                    <a:pt x="62911" y="2798"/>
                  </a:cubicBezTo>
                  <a:cubicBezTo>
                    <a:pt x="52121" y="2798"/>
                    <a:pt x="43796" y="2703"/>
                    <a:pt x="37937" y="2514"/>
                  </a:cubicBezTo>
                  <a:cubicBezTo>
                    <a:pt x="32078" y="2324"/>
                    <a:pt x="29148" y="2056"/>
                    <a:pt x="29148" y="1708"/>
                  </a:cubicBezTo>
                  <a:cubicBezTo>
                    <a:pt x="29148" y="1357"/>
                    <a:pt x="32188" y="1087"/>
                    <a:pt x="38267" y="898"/>
                  </a:cubicBezTo>
                  <a:cubicBezTo>
                    <a:pt x="44345" y="709"/>
                    <a:pt x="53000" y="615"/>
                    <a:pt x="64229" y="615"/>
                  </a:cubicBezTo>
                  <a:cubicBezTo>
                    <a:pt x="70284" y="615"/>
                    <a:pt x="76326" y="641"/>
                    <a:pt x="82356" y="692"/>
                  </a:cubicBezTo>
                  <a:cubicBezTo>
                    <a:pt x="88386" y="743"/>
                    <a:pt x="94452" y="821"/>
                    <a:pt x="100555" y="926"/>
                  </a:cubicBezTo>
                  <a:lnTo>
                    <a:pt x="100555" y="245"/>
                  </a:lnTo>
                  <a:cubicBezTo>
                    <a:pt x="94648" y="164"/>
                    <a:pt x="88361" y="103"/>
                    <a:pt x="81697" y="62"/>
                  </a:cubicBezTo>
                  <a:cubicBezTo>
                    <a:pt x="75032" y="21"/>
                    <a:pt x="68062" y="0"/>
                    <a:pt x="607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97700" y="151875"/>
              <a:ext cx="2061675" cy="63275"/>
            </a:xfrm>
            <a:custGeom>
              <a:avLst/>
              <a:gdLst/>
              <a:ahLst/>
              <a:cxnLst/>
              <a:rect l="0" t="0" r="0" b="0"/>
              <a:pathLst>
                <a:path w="82467" h="2531" extrusionOk="0">
                  <a:moveTo>
                    <a:pt x="1" y="0"/>
                  </a:moveTo>
                  <a:lnTo>
                    <a:pt x="1" y="1507"/>
                  </a:lnTo>
                  <a:cubicBezTo>
                    <a:pt x="1" y="1840"/>
                    <a:pt x="2479" y="2094"/>
                    <a:pt x="7434" y="2269"/>
                  </a:cubicBezTo>
                  <a:cubicBezTo>
                    <a:pt x="12390" y="2444"/>
                    <a:pt x="19604" y="2531"/>
                    <a:pt x="29076" y="2531"/>
                  </a:cubicBezTo>
                  <a:cubicBezTo>
                    <a:pt x="34398" y="2531"/>
                    <a:pt x="39268" y="2497"/>
                    <a:pt x="43687" y="2429"/>
                  </a:cubicBezTo>
                  <a:cubicBezTo>
                    <a:pt x="48106" y="2360"/>
                    <a:pt x="52293" y="2254"/>
                    <a:pt x="56247" y="2110"/>
                  </a:cubicBezTo>
                  <a:lnTo>
                    <a:pt x="56247" y="2467"/>
                  </a:lnTo>
                  <a:lnTo>
                    <a:pt x="82466" y="2467"/>
                  </a:lnTo>
                  <a:lnTo>
                    <a:pt x="82466" y="0"/>
                  </a:lnTo>
                  <a:lnTo>
                    <a:pt x="56247" y="0"/>
                  </a:lnTo>
                  <a:lnTo>
                    <a:pt x="56247" y="1218"/>
                  </a:lnTo>
                  <a:cubicBezTo>
                    <a:pt x="56247" y="1443"/>
                    <a:pt x="54685" y="1618"/>
                    <a:pt x="51560" y="1745"/>
                  </a:cubicBezTo>
                  <a:cubicBezTo>
                    <a:pt x="48435" y="1871"/>
                    <a:pt x="44139" y="1934"/>
                    <a:pt x="38670" y="1934"/>
                  </a:cubicBezTo>
                  <a:cubicBezTo>
                    <a:pt x="36424" y="1934"/>
                    <a:pt x="34435" y="1920"/>
                    <a:pt x="32701" y="1892"/>
                  </a:cubicBezTo>
                  <a:cubicBezTo>
                    <a:pt x="30968" y="1864"/>
                    <a:pt x="29564" y="1825"/>
                    <a:pt x="28490" y="1773"/>
                  </a:cubicBezTo>
                  <a:cubicBezTo>
                    <a:pt x="27660" y="1734"/>
                    <a:pt x="27074" y="1670"/>
                    <a:pt x="26732" y="1583"/>
                  </a:cubicBezTo>
                  <a:cubicBezTo>
                    <a:pt x="26391" y="1495"/>
                    <a:pt x="26220" y="1353"/>
                    <a:pt x="26220" y="1154"/>
                  </a:cubicBezTo>
                  <a:cubicBezTo>
                    <a:pt x="26220" y="1087"/>
                    <a:pt x="26244" y="952"/>
                    <a:pt x="26293" y="750"/>
                  </a:cubicBezTo>
                  <a:cubicBezTo>
                    <a:pt x="26342" y="548"/>
                    <a:pt x="26366" y="380"/>
                    <a:pt x="26366" y="247"/>
                  </a:cubicBezTo>
                  <a:lnTo>
                    <a:pt x="263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469675" y="254175"/>
              <a:ext cx="655500" cy="85700"/>
            </a:xfrm>
            <a:custGeom>
              <a:avLst/>
              <a:gdLst/>
              <a:ahLst/>
              <a:cxnLst/>
              <a:rect l="0" t="0" r="0" b="0"/>
              <a:pathLst>
                <a:path w="26220" h="3428" extrusionOk="0">
                  <a:moveTo>
                    <a:pt x="1" y="0"/>
                  </a:moveTo>
                  <a:lnTo>
                    <a:pt x="1" y="644"/>
                  </a:lnTo>
                  <a:lnTo>
                    <a:pt x="26219" y="644"/>
                  </a:lnTo>
                  <a:lnTo>
                    <a:pt x="26219" y="0"/>
                  </a:lnTo>
                  <a:close/>
                  <a:moveTo>
                    <a:pt x="1" y="961"/>
                  </a:moveTo>
                  <a:lnTo>
                    <a:pt x="1" y="3428"/>
                  </a:lnTo>
                  <a:lnTo>
                    <a:pt x="26219" y="3428"/>
                  </a:lnTo>
                  <a:lnTo>
                    <a:pt x="26219" y="9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69675" y="380500"/>
              <a:ext cx="655500" cy="85700"/>
            </a:xfrm>
            <a:custGeom>
              <a:avLst/>
              <a:gdLst/>
              <a:ahLst/>
              <a:cxnLst/>
              <a:rect l="0" t="0" r="0" b="0"/>
              <a:pathLst>
                <a:path w="26220" h="3428" extrusionOk="0">
                  <a:moveTo>
                    <a:pt x="1" y="0"/>
                  </a:moveTo>
                  <a:lnTo>
                    <a:pt x="1" y="3427"/>
                  </a:lnTo>
                  <a:lnTo>
                    <a:pt x="26219" y="3427"/>
                  </a:lnTo>
                  <a:lnTo>
                    <a:pt x="262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076175" y="506800"/>
              <a:ext cx="1592925" cy="85725"/>
            </a:xfrm>
            <a:custGeom>
              <a:avLst/>
              <a:gdLst/>
              <a:ahLst/>
              <a:cxnLst/>
              <a:rect l="0" t="0" r="0" b="0"/>
              <a:pathLst>
                <a:path w="63717" h="3429" extrusionOk="0">
                  <a:moveTo>
                    <a:pt x="43650" y="1"/>
                  </a:moveTo>
                  <a:cubicBezTo>
                    <a:pt x="33201" y="1"/>
                    <a:pt x="25487" y="65"/>
                    <a:pt x="20506" y="193"/>
                  </a:cubicBezTo>
                  <a:cubicBezTo>
                    <a:pt x="15526" y="322"/>
                    <a:pt x="13036" y="521"/>
                    <a:pt x="13036" y="789"/>
                  </a:cubicBezTo>
                  <a:lnTo>
                    <a:pt x="13036" y="961"/>
                  </a:lnTo>
                  <a:lnTo>
                    <a:pt x="0" y="961"/>
                  </a:lnTo>
                  <a:lnTo>
                    <a:pt x="0" y="1525"/>
                  </a:lnTo>
                  <a:lnTo>
                    <a:pt x="13036" y="1525"/>
                  </a:lnTo>
                  <a:lnTo>
                    <a:pt x="13036" y="3428"/>
                  </a:lnTo>
                  <a:lnTo>
                    <a:pt x="39255" y="3428"/>
                  </a:lnTo>
                  <a:lnTo>
                    <a:pt x="39255" y="1525"/>
                  </a:lnTo>
                  <a:lnTo>
                    <a:pt x="61666" y="1525"/>
                  </a:lnTo>
                  <a:lnTo>
                    <a:pt x="61666" y="961"/>
                  </a:lnTo>
                  <a:lnTo>
                    <a:pt x="39255" y="961"/>
                  </a:lnTo>
                  <a:lnTo>
                    <a:pt x="39255" y="789"/>
                  </a:lnTo>
                  <a:cubicBezTo>
                    <a:pt x="39255" y="689"/>
                    <a:pt x="39988" y="619"/>
                    <a:pt x="41452" y="579"/>
                  </a:cubicBezTo>
                  <a:cubicBezTo>
                    <a:pt x="42917" y="539"/>
                    <a:pt x="45505" y="518"/>
                    <a:pt x="49216" y="518"/>
                  </a:cubicBezTo>
                  <a:lnTo>
                    <a:pt x="63717" y="518"/>
                  </a:lnTo>
                  <a:lnTo>
                    <a:pt x="637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65875" y="655650"/>
              <a:ext cx="2253925" cy="64775"/>
            </a:xfrm>
            <a:custGeom>
              <a:avLst/>
              <a:gdLst/>
              <a:ahLst/>
              <a:cxnLst/>
              <a:rect l="0" t="0" r="0" b="0"/>
              <a:pathLst>
                <a:path w="90157" h="2591" extrusionOk="0">
                  <a:moveTo>
                    <a:pt x="45188" y="564"/>
                  </a:moveTo>
                  <a:cubicBezTo>
                    <a:pt x="50901" y="564"/>
                    <a:pt x="55270" y="627"/>
                    <a:pt x="58298" y="752"/>
                  </a:cubicBezTo>
                  <a:cubicBezTo>
                    <a:pt x="61325" y="878"/>
                    <a:pt x="62838" y="1059"/>
                    <a:pt x="62838" y="1295"/>
                  </a:cubicBezTo>
                  <a:cubicBezTo>
                    <a:pt x="62838" y="1532"/>
                    <a:pt x="61325" y="1713"/>
                    <a:pt x="58298" y="1838"/>
                  </a:cubicBezTo>
                  <a:cubicBezTo>
                    <a:pt x="55270" y="1964"/>
                    <a:pt x="50901" y="2027"/>
                    <a:pt x="45188" y="2027"/>
                  </a:cubicBezTo>
                  <a:cubicBezTo>
                    <a:pt x="39378" y="2027"/>
                    <a:pt x="34947" y="1964"/>
                    <a:pt x="31896" y="1838"/>
                  </a:cubicBezTo>
                  <a:cubicBezTo>
                    <a:pt x="28844" y="1713"/>
                    <a:pt x="27318" y="1532"/>
                    <a:pt x="27318" y="1295"/>
                  </a:cubicBezTo>
                  <a:cubicBezTo>
                    <a:pt x="27318" y="1059"/>
                    <a:pt x="28844" y="878"/>
                    <a:pt x="31896" y="752"/>
                  </a:cubicBezTo>
                  <a:cubicBezTo>
                    <a:pt x="34947" y="627"/>
                    <a:pt x="39378" y="564"/>
                    <a:pt x="45188" y="564"/>
                  </a:cubicBezTo>
                  <a:close/>
                  <a:moveTo>
                    <a:pt x="45188" y="0"/>
                  </a:moveTo>
                  <a:cubicBezTo>
                    <a:pt x="31029" y="0"/>
                    <a:pt x="19958" y="115"/>
                    <a:pt x="11975" y="344"/>
                  </a:cubicBezTo>
                  <a:cubicBezTo>
                    <a:pt x="3992" y="573"/>
                    <a:pt x="0" y="890"/>
                    <a:pt x="0" y="1295"/>
                  </a:cubicBezTo>
                  <a:cubicBezTo>
                    <a:pt x="0" y="1701"/>
                    <a:pt x="3992" y="2018"/>
                    <a:pt x="11975" y="2247"/>
                  </a:cubicBezTo>
                  <a:cubicBezTo>
                    <a:pt x="19958" y="2476"/>
                    <a:pt x="31029" y="2591"/>
                    <a:pt x="45188" y="2591"/>
                  </a:cubicBezTo>
                  <a:cubicBezTo>
                    <a:pt x="59299" y="2591"/>
                    <a:pt x="70321" y="2476"/>
                    <a:pt x="78255" y="2247"/>
                  </a:cubicBezTo>
                  <a:cubicBezTo>
                    <a:pt x="86189" y="2018"/>
                    <a:pt x="90156" y="1701"/>
                    <a:pt x="90156" y="1295"/>
                  </a:cubicBezTo>
                  <a:cubicBezTo>
                    <a:pt x="90156" y="890"/>
                    <a:pt x="86189" y="573"/>
                    <a:pt x="78255" y="344"/>
                  </a:cubicBezTo>
                  <a:cubicBezTo>
                    <a:pt x="70321" y="115"/>
                    <a:pt x="59299" y="0"/>
                    <a:pt x="451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169675" y="781950"/>
              <a:ext cx="1523375" cy="63200"/>
            </a:xfrm>
            <a:custGeom>
              <a:avLst/>
              <a:gdLst/>
              <a:ahLst/>
              <a:cxnLst/>
              <a:rect l="0" t="0" r="0" b="0"/>
              <a:pathLst>
                <a:path w="60935" h="2528" extrusionOk="0">
                  <a:moveTo>
                    <a:pt x="53537" y="1"/>
                  </a:moveTo>
                  <a:cubicBezTo>
                    <a:pt x="47434" y="1"/>
                    <a:pt x="42198" y="38"/>
                    <a:pt x="37828" y="112"/>
                  </a:cubicBezTo>
                  <a:cubicBezTo>
                    <a:pt x="33458" y="186"/>
                    <a:pt x="29588" y="304"/>
                    <a:pt x="26219" y="466"/>
                  </a:cubicBezTo>
                  <a:lnTo>
                    <a:pt x="26219" y="60"/>
                  </a:lnTo>
                  <a:lnTo>
                    <a:pt x="1" y="60"/>
                  </a:lnTo>
                  <a:lnTo>
                    <a:pt x="1" y="2527"/>
                  </a:lnTo>
                  <a:lnTo>
                    <a:pt x="26219" y="2527"/>
                  </a:lnTo>
                  <a:lnTo>
                    <a:pt x="26219" y="1391"/>
                  </a:lnTo>
                  <a:cubicBezTo>
                    <a:pt x="26219" y="1148"/>
                    <a:pt x="28038" y="962"/>
                    <a:pt x="31676" y="832"/>
                  </a:cubicBezTo>
                  <a:cubicBezTo>
                    <a:pt x="35313" y="702"/>
                    <a:pt x="40501" y="637"/>
                    <a:pt x="47239" y="637"/>
                  </a:cubicBezTo>
                  <a:cubicBezTo>
                    <a:pt x="49534" y="637"/>
                    <a:pt x="51816" y="645"/>
                    <a:pt x="54087" y="661"/>
                  </a:cubicBezTo>
                  <a:cubicBezTo>
                    <a:pt x="56357" y="676"/>
                    <a:pt x="58640" y="700"/>
                    <a:pt x="60934" y="732"/>
                  </a:cubicBezTo>
                  <a:lnTo>
                    <a:pt x="60861" y="18"/>
                  </a:lnTo>
                  <a:cubicBezTo>
                    <a:pt x="58908" y="11"/>
                    <a:pt x="57419" y="6"/>
                    <a:pt x="56394" y="4"/>
                  </a:cubicBezTo>
                  <a:cubicBezTo>
                    <a:pt x="55368" y="2"/>
                    <a:pt x="54416" y="1"/>
                    <a:pt x="535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573200" y="885750"/>
              <a:ext cx="2200825" cy="87300"/>
            </a:xfrm>
            <a:custGeom>
              <a:avLst/>
              <a:gdLst/>
              <a:ahLst/>
              <a:cxnLst/>
              <a:rect l="0" t="0" r="0" b="0"/>
              <a:pathLst>
                <a:path w="88033" h="3492" extrusionOk="0">
                  <a:moveTo>
                    <a:pt x="44382" y="1474"/>
                  </a:moveTo>
                  <a:cubicBezTo>
                    <a:pt x="49998" y="1474"/>
                    <a:pt x="54282" y="1536"/>
                    <a:pt x="57236" y="1659"/>
                  </a:cubicBezTo>
                  <a:cubicBezTo>
                    <a:pt x="60190" y="1783"/>
                    <a:pt x="61667" y="1962"/>
                    <a:pt x="61667" y="2197"/>
                  </a:cubicBezTo>
                  <a:cubicBezTo>
                    <a:pt x="61667" y="2432"/>
                    <a:pt x="60190" y="2611"/>
                    <a:pt x="57236" y="2734"/>
                  </a:cubicBezTo>
                  <a:cubicBezTo>
                    <a:pt x="54282" y="2857"/>
                    <a:pt x="49998" y="2919"/>
                    <a:pt x="44382" y="2919"/>
                  </a:cubicBezTo>
                  <a:cubicBezTo>
                    <a:pt x="38817" y="2919"/>
                    <a:pt x="34557" y="2857"/>
                    <a:pt x="31603" y="2734"/>
                  </a:cubicBezTo>
                  <a:cubicBezTo>
                    <a:pt x="28649" y="2611"/>
                    <a:pt x="27172" y="2432"/>
                    <a:pt x="27172" y="2197"/>
                  </a:cubicBezTo>
                  <a:cubicBezTo>
                    <a:pt x="27172" y="1962"/>
                    <a:pt x="28649" y="1783"/>
                    <a:pt x="31603" y="1659"/>
                  </a:cubicBezTo>
                  <a:cubicBezTo>
                    <a:pt x="34557" y="1536"/>
                    <a:pt x="38817" y="1474"/>
                    <a:pt x="44382" y="1474"/>
                  </a:cubicBezTo>
                  <a:close/>
                  <a:moveTo>
                    <a:pt x="61667" y="1"/>
                  </a:moveTo>
                  <a:lnTo>
                    <a:pt x="61667" y="1322"/>
                  </a:lnTo>
                  <a:cubicBezTo>
                    <a:pt x="58054" y="1178"/>
                    <a:pt x="54062" y="1072"/>
                    <a:pt x="49692" y="1004"/>
                  </a:cubicBezTo>
                  <a:cubicBezTo>
                    <a:pt x="45323" y="936"/>
                    <a:pt x="40306" y="901"/>
                    <a:pt x="34642" y="901"/>
                  </a:cubicBezTo>
                  <a:cubicBezTo>
                    <a:pt x="24535" y="901"/>
                    <a:pt x="16235" y="1022"/>
                    <a:pt x="9741" y="1264"/>
                  </a:cubicBezTo>
                  <a:cubicBezTo>
                    <a:pt x="3247" y="1505"/>
                    <a:pt x="0" y="1816"/>
                    <a:pt x="0" y="2197"/>
                  </a:cubicBezTo>
                  <a:cubicBezTo>
                    <a:pt x="0" y="2577"/>
                    <a:pt x="3247" y="2888"/>
                    <a:pt x="9741" y="3129"/>
                  </a:cubicBezTo>
                  <a:cubicBezTo>
                    <a:pt x="16235" y="3371"/>
                    <a:pt x="24535" y="3492"/>
                    <a:pt x="34642" y="3492"/>
                  </a:cubicBezTo>
                  <a:cubicBezTo>
                    <a:pt x="40355" y="3492"/>
                    <a:pt x="45384" y="3458"/>
                    <a:pt x="49729" y="3390"/>
                  </a:cubicBezTo>
                  <a:cubicBezTo>
                    <a:pt x="54074" y="3323"/>
                    <a:pt x="58054" y="3216"/>
                    <a:pt x="61667" y="3071"/>
                  </a:cubicBezTo>
                  <a:lnTo>
                    <a:pt x="61667" y="3428"/>
                  </a:lnTo>
                  <a:lnTo>
                    <a:pt x="88032" y="3428"/>
                  </a:lnTo>
                  <a:lnTo>
                    <a:pt x="880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41525" y="1266675"/>
              <a:ext cx="2325300" cy="85325"/>
            </a:xfrm>
            <a:custGeom>
              <a:avLst/>
              <a:gdLst/>
              <a:ahLst/>
              <a:cxnLst/>
              <a:rect l="0" t="0" r="0" b="0"/>
              <a:pathLst>
                <a:path w="93012" h="3413" extrusionOk="0">
                  <a:moveTo>
                    <a:pt x="59249" y="1"/>
                  </a:moveTo>
                  <a:cubicBezTo>
                    <a:pt x="41037" y="1"/>
                    <a:pt x="26610" y="154"/>
                    <a:pt x="15966" y="460"/>
                  </a:cubicBezTo>
                  <a:cubicBezTo>
                    <a:pt x="5322" y="766"/>
                    <a:pt x="0" y="1182"/>
                    <a:pt x="0" y="1708"/>
                  </a:cubicBezTo>
                  <a:cubicBezTo>
                    <a:pt x="0" y="2232"/>
                    <a:pt x="5322" y="2647"/>
                    <a:pt x="15966" y="2953"/>
                  </a:cubicBezTo>
                  <a:cubicBezTo>
                    <a:pt x="26610" y="3260"/>
                    <a:pt x="41037" y="3413"/>
                    <a:pt x="59249" y="3413"/>
                  </a:cubicBezTo>
                  <a:cubicBezTo>
                    <a:pt x="65353" y="3413"/>
                    <a:pt x="71211" y="3392"/>
                    <a:pt x="76826" y="3351"/>
                  </a:cubicBezTo>
                  <a:cubicBezTo>
                    <a:pt x="82441" y="3310"/>
                    <a:pt x="87836" y="3249"/>
                    <a:pt x="93012" y="3168"/>
                  </a:cubicBezTo>
                  <a:lnTo>
                    <a:pt x="93012" y="2488"/>
                  </a:lnTo>
                  <a:cubicBezTo>
                    <a:pt x="87787" y="2595"/>
                    <a:pt x="82636" y="2673"/>
                    <a:pt x="77558" y="2723"/>
                  </a:cubicBezTo>
                  <a:cubicBezTo>
                    <a:pt x="72481" y="2773"/>
                    <a:pt x="67135" y="2798"/>
                    <a:pt x="61520" y="2798"/>
                  </a:cubicBezTo>
                  <a:cubicBezTo>
                    <a:pt x="51462" y="2798"/>
                    <a:pt x="43552" y="2701"/>
                    <a:pt x="37790" y="2507"/>
                  </a:cubicBezTo>
                  <a:cubicBezTo>
                    <a:pt x="32029" y="2314"/>
                    <a:pt x="29148" y="2047"/>
                    <a:pt x="29148" y="1708"/>
                  </a:cubicBezTo>
                  <a:cubicBezTo>
                    <a:pt x="29148" y="1367"/>
                    <a:pt x="32029" y="1100"/>
                    <a:pt x="37790" y="906"/>
                  </a:cubicBezTo>
                  <a:cubicBezTo>
                    <a:pt x="43552" y="712"/>
                    <a:pt x="51462" y="615"/>
                    <a:pt x="61520" y="615"/>
                  </a:cubicBezTo>
                  <a:cubicBezTo>
                    <a:pt x="67135" y="615"/>
                    <a:pt x="72481" y="640"/>
                    <a:pt x="77558" y="690"/>
                  </a:cubicBezTo>
                  <a:cubicBezTo>
                    <a:pt x="82636" y="740"/>
                    <a:pt x="87787" y="819"/>
                    <a:pt x="93012" y="926"/>
                  </a:cubicBezTo>
                  <a:lnTo>
                    <a:pt x="93012" y="245"/>
                  </a:lnTo>
                  <a:cubicBezTo>
                    <a:pt x="87836" y="165"/>
                    <a:pt x="82441" y="104"/>
                    <a:pt x="76826" y="62"/>
                  </a:cubicBezTo>
                  <a:cubicBezTo>
                    <a:pt x="71211" y="21"/>
                    <a:pt x="65353" y="1"/>
                    <a:pt x="592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565875" y="1413550"/>
              <a:ext cx="2253925" cy="64775"/>
            </a:xfrm>
            <a:custGeom>
              <a:avLst/>
              <a:gdLst/>
              <a:ahLst/>
              <a:cxnLst/>
              <a:rect l="0" t="0" r="0" b="0"/>
              <a:pathLst>
                <a:path w="90157" h="2591" extrusionOk="0">
                  <a:moveTo>
                    <a:pt x="45188" y="564"/>
                  </a:moveTo>
                  <a:cubicBezTo>
                    <a:pt x="50901" y="564"/>
                    <a:pt x="55270" y="627"/>
                    <a:pt x="58298" y="752"/>
                  </a:cubicBezTo>
                  <a:cubicBezTo>
                    <a:pt x="61325" y="878"/>
                    <a:pt x="62838" y="1059"/>
                    <a:pt x="62838" y="1295"/>
                  </a:cubicBezTo>
                  <a:cubicBezTo>
                    <a:pt x="62838" y="1532"/>
                    <a:pt x="61325" y="1713"/>
                    <a:pt x="58298" y="1838"/>
                  </a:cubicBezTo>
                  <a:cubicBezTo>
                    <a:pt x="55270" y="1964"/>
                    <a:pt x="50901" y="2026"/>
                    <a:pt x="45188" y="2026"/>
                  </a:cubicBezTo>
                  <a:cubicBezTo>
                    <a:pt x="39378" y="2026"/>
                    <a:pt x="34947" y="1964"/>
                    <a:pt x="31896" y="1838"/>
                  </a:cubicBezTo>
                  <a:cubicBezTo>
                    <a:pt x="28844" y="1713"/>
                    <a:pt x="27318" y="1532"/>
                    <a:pt x="27318" y="1295"/>
                  </a:cubicBezTo>
                  <a:cubicBezTo>
                    <a:pt x="27318" y="1059"/>
                    <a:pt x="28844" y="878"/>
                    <a:pt x="31896" y="752"/>
                  </a:cubicBezTo>
                  <a:cubicBezTo>
                    <a:pt x="34947" y="627"/>
                    <a:pt x="39378" y="564"/>
                    <a:pt x="45188" y="564"/>
                  </a:cubicBezTo>
                  <a:close/>
                  <a:moveTo>
                    <a:pt x="45188" y="0"/>
                  </a:moveTo>
                  <a:cubicBezTo>
                    <a:pt x="31029" y="0"/>
                    <a:pt x="19958" y="115"/>
                    <a:pt x="11975" y="344"/>
                  </a:cubicBezTo>
                  <a:cubicBezTo>
                    <a:pt x="3992" y="573"/>
                    <a:pt x="0" y="890"/>
                    <a:pt x="0" y="1295"/>
                  </a:cubicBezTo>
                  <a:cubicBezTo>
                    <a:pt x="0" y="1700"/>
                    <a:pt x="3992" y="2018"/>
                    <a:pt x="11975" y="2247"/>
                  </a:cubicBezTo>
                  <a:cubicBezTo>
                    <a:pt x="19958" y="2476"/>
                    <a:pt x="31029" y="2590"/>
                    <a:pt x="45188" y="2590"/>
                  </a:cubicBezTo>
                  <a:cubicBezTo>
                    <a:pt x="59299" y="2590"/>
                    <a:pt x="70321" y="2476"/>
                    <a:pt x="78255" y="2247"/>
                  </a:cubicBezTo>
                  <a:cubicBezTo>
                    <a:pt x="86189" y="2018"/>
                    <a:pt x="90156" y="1700"/>
                    <a:pt x="90156" y="1295"/>
                  </a:cubicBezTo>
                  <a:cubicBezTo>
                    <a:pt x="90156" y="890"/>
                    <a:pt x="86189" y="573"/>
                    <a:pt x="78255" y="344"/>
                  </a:cubicBezTo>
                  <a:cubicBezTo>
                    <a:pt x="70321" y="115"/>
                    <a:pt x="59299" y="0"/>
                    <a:pt x="451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7700" y="1541350"/>
              <a:ext cx="2061675" cy="63275"/>
            </a:xfrm>
            <a:custGeom>
              <a:avLst/>
              <a:gdLst/>
              <a:ahLst/>
              <a:cxnLst/>
              <a:rect l="0" t="0" r="0" b="0"/>
              <a:pathLst>
                <a:path w="82467" h="2531" extrusionOk="0">
                  <a:moveTo>
                    <a:pt x="1" y="0"/>
                  </a:moveTo>
                  <a:lnTo>
                    <a:pt x="1" y="1507"/>
                  </a:lnTo>
                  <a:cubicBezTo>
                    <a:pt x="1" y="1840"/>
                    <a:pt x="2479" y="2094"/>
                    <a:pt x="7434" y="2269"/>
                  </a:cubicBezTo>
                  <a:cubicBezTo>
                    <a:pt x="12390" y="2444"/>
                    <a:pt x="19604" y="2531"/>
                    <a:pt x="29076" y="2531"/>
                  </a:cubicBezTo>
                  <a:cubicBezTo>
                    <a:pt x="34398" y="2531"/>
                    <a:pt x="39268" y="2497"/>
                    <a:pt x="43687" y="2429"/>
                  </a:cubicBezTo>
                  <a:cubicBezTo>
                    <a:pt x="48106" y="2360"/>
                    <a:pt x="52293" y="2254"/>
                    <a:pt x="56247" y="2110"/>
                  </a:cubicBezTo>
                  <a:lnTo>
                    <a:pt x="56247" y="2467"/>
                  </a:lnTo>
                  <a:lnTo>
                    <a:pt x="82466" y="2467"/>
                  </a:lnTo>
                  <a:lnTo>
                    <a:pt x="82466" y="0"/>
                  </a:lnTo>
                  <a:lnTo>
                    <a:pt x="56247" y="0"/>
                  </a:lnTo>
                  <a:lnTo>
                    <a:pt x="56247" y="1218"/>
                  </a:lnTo>
                  <a:cubicBezTo>
                    <a:pt x="56247" y="1443"/>
                    <a:pt x="54685" y="1618"/>
                    <a:pt x="51560" y="1745"/>
                  </a:cubicBezTo>
                  <a:cubicBezTo>
                    <a:pt x="48435" y="1871"/>
                    <a:pt x="44139" y="1934"/>
                    <a:pt x="38670" y="1934"/>
                  </a:cubicBezTo>
                  <a:cubicBezTo>
                    <a:pt x="36424" y="1934"/>
                    <a:pt x="34435" y="1920"/>
                    <a:pt x="32701" y="1892"/>
                  </a:cubicBezTo>
                  <a:cubicBezTo>
                    <a:pt x="30968" y="1864"/>
                    <a:pt x="29564" y="1825"/>
                    <a:pt x="28490" y="1773"/>
                  </a:cubicBezTo>
                  <a:cubicBezTo>
                    <a:pt x="27660" y="1734"/>
                    <a:pt x="27074" y="1670"/>
                    <a:pt x="26732" y="1583"/>
                  </a:cubicBezTo>
                  <a:cubicBezTo>
                    <a:pt x="26391" y="1495"/>
                    <a:pt x="26220" y="1353"/>
                    <a:pt x="26220" y="1154"/>
                  </a:cubicBezTo>
                  <a:cubicBezTo>
                    <a:pt x="26220" y="1087"/>
                    <a:pt x="26244" y="952"/>
                    <a:pt x="26293" y="750"/>
                  </a:cubicBezTo>
                  <a:cubicBezTo>
                    <a:pt x="26342" y="548"/>
                    <a:pt x="26366" y="380"/>
                    <a:pt x="26366" y="247"/>
                  </a:cubicBezTo>
                  <a:lnTo>
                    <a:pt x="263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19675" y="1666175"/>
              <a:ext cx="2061650" cy="63175"/>
            </a:xfrm>
            <a:custGeom>
              <a:avLst/>
              <a:gdLst/>
              <a:ahLst/>
              <a:cxnLst/>
              <a:rect l="0" t="0" r="0" b="0"/>
              <a:pathLst>
                <a:path w="82466" h="2527" extrusionOk="0">
                  <a:moveTo>
                    <a:pt x="53537" y="0"/>
                  </a:moveTo>
                  <a:cubicBezTo>
                    <a:pt x="48166" y="0"/>
                    <a:pt x="43260" y="34"/>
                    <a:pt x="38816" y="103"/>
                  </a:cubicBezTo>
                  <a:cubicBezTo>
                    <a:pt x="34373" y="171"/>
                    <a:pt x="30174" y="277"/>
                    <a:pt x="26219" y="421"/>
                  </a:cubicBezTo>
                  <a:lnTo>
                    <a:pt x="26219" y="60"/>
                  </a:lnTo>
                  <a:lnTo>
                    <a:pt x="1" y="60"/>
                  </a:lnTo>
                  <a:lnTo>
                    <a:pt x="1" y="2527"/>
                  </a:lnTo>
                  <a:lnTo>
                    <a:pt x="26219" y="2527"/>
                  </a:lnTo>
                  <a:lnTo>
                    <a:pt x="26219" y="1313"/>
                  </a:lnTo>
                  <a:cubicBezTo>
                    <a:pt x="26219" y="1088"/>
                    <a:pt x="27782" y="913"/>
                    <a:pt x="30907" y="786"/>
                  </a:cubicBezTo>
                  <a:cubicBezTo>
                    <a:pt x="34031" y="658"/>
                    <a:pt x="38328" y="595"/>
                    <a:pt x="43797" y="595"/>
                  </a:cubicBezTo>
                  <a:cubicBezTo>
                    <a:pt x="46043" y="595"/>
                    <a:pt x="48045" y="609"/>
                    <a:pt x="49802" y="638"/>
                  </a:cubicBezTo>
                  <a:cubicBezTo>
                    <a:pt x="51560" y="667"/>
                    <a:pt x="52951" y="707"/>
                    <a:pt x="53977" y="758"/>
                  </a:cubicBezTo>
                  <a:cubicBezTo>
                    <a:pt x="54758" y="796"/>
                    <a:pt x="55307" y="856"/>
                    <a:pt x="55625" y="936"/>
                  </a:cubicBezTo>
                  <a:cubicBezTo>
                    <a:pt x="55942" y="1017"/>
                    <a:pt x="56101" y="1164"/>
                    <a:pt x="56101" y="1377"/>
                  </a:cubicBezTo>
                  <a:lnTo>
                    <a:pt x="56101" y="2282"/>
                  </a:lnTo>
                  <a:lnTo>
                    <a:pt x="56101" y="2527"/>
                  </a:lnTo>
                  <a:lnTo>
                    <a:pt x="82466" y="2527"/>
                  </a:lnTo>
                  <a:lnTo>
                    <a:pt x="82466" y="1024"/>
                  </a:lnTo>
                  <a:cubicBezTo>
                    <a:pt x="82466" y="691"/>
                    <a:pt x="80013" y="437"/>
                    <a:pt x="75106" y="262"/>
                  </a:cubicBezTo>
                  <a:cubicBezTo>
                    <a:pt x="70199" y="88"/>
                    <a:pt x="63009" y="0"/>
                    <a:pt x="535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1054200" y="1776450"/>
              <a:ext cx="1657025" cy="79225"/>
            </a:xfrm>
            <a:custGeom>
              <a:avLst/>
              <a:gdLst/>
              <a:ahLst/>
              <a:cxnLst/>
              <a:rect l="0" t="0" r="0" b="0"/>
              <a:pathLst>
                <a:path w="66281" h="3169" extrusionOk="0">
                  <a:moveTo>
                    <a:pt x="13037" y="1"/>
                  </a:moveTo>
                  <a:lnTo>
                    <a:pt x="13037" y="701"/>
                  </a:lnTo>
                  <a:lnTo>
                    <a:pt x="0" y="701"/>
                  </a:lnTo>
                  <a:lnTo>
                    <a:pt x="0" y="1265"/>
                  </a:lnTo>
                  <a:lnTo>
                    <a:pt x="13037" y="1265"/>
                  </a:lnTo>
                  <a:lnTo>
                    <a:pt x="13037" y="2311"/>
                  </a:lnTo>
                  <a:cubicBezTo>
                    <a:pt x="13037" y="2623"/>
                    <a:pt x="15197" y="2843"/>
                    <a:pt x="19518" y="2973"/>
                  </a:cubicBezTo>
                  <a:cubicBezTo>
                    <a:pt x="23839" y="3103"/>
                    <a:pt x="31175" y="3168"/>
                    <a:pt x="41526" y="3168"/>
                  </a:cubicBezTo>
                  <a:lnTo>
                    <a:pt x="64010" y="3168"/>
                  </a:lnTo>
                  <a:lnTo>
                    <a:pt x="64010" y="2604"/>
                  </a:lnTo>
                  <a:lnTo>
                    <a:pt x="50534" y="2604"/>
                  </a:lnTo>
                  <a:cubicBezTo>
                    <a:pt x="46042" y="2604"/>
                    <a:pt x="43039" y="2584"/>
                    <a:pt x="41526" y="2544"/>
                  </a:cubicBezTo>
                  <a:cubicBezTo>
                    <a:pt x="40012" y="2503"/>
                    <a:pt x="39255" y="2426"/>
                    <a:pt x="39255" y="2311"/>
                  </a:cubicBezTo>
                  <a:lnTo>
                    <a:pt x="39255" y="1265"/>
                  </a:lnTo>
                  <a:lnTo>
                    <a:pt x="66280" y="1265"/>
                  </a:lnTo>
                  <a:lnTo>
                    <a:pt x="66280" y="701"/>
                  </a:lnTo>
                  <a:lnTo>
                    <a:pt x="39255" y="701"/>
                  </a:lnTo>
                  <a:lnTo>
                    <a:pt x="392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00525" y="1920300"/>
              <a:ext cx="2330800" cy="86025"/>
            </a:xfrm>
            <a:custGeom>
              <a:avLst/>
              <a:gdLst/>
              <a:ahLst/>
              <a:cxnLst/>
              <a:rect l="0" t="0" r="0" b="0"/>
              <a:pathLst>
                <a:path w="93232" h="3441" extrusionOk="0">
                  <a:moveTo>
                    <a:pt x="0" y="0"/>
                  </a:moveTo>
                  <a:lnTo>
                    <a:pt x="36546" y="2562"/>
                  </a:lnTo>
                  <a:lnTo>
                    <a:pt x="35814" y="2630"/>
                  </a:lnTo>
                  <a:cubicBezTo>
                    <a:pt x="34691" y="2740"/>
                    <a:pt x="33116" y="2816"/>
                    <a:pt x="31090" y="2859"/>
                  </a:cubicBezTo>
                  <a:cubicBezTo>
                    <a:pt x="29064" y="2902"/>
                    <a:pt x="25829" y="2923"/>
                    <a:pt x="21386" y="2923"/>
                  </a:cubicBezTo>
                  <a:lnTo>
                    <a:pt x="13184" y="2923"/>
                  </a:lnTo>
                  <a:lnTo>
                    <a:pt x="13184" y="3441"/>
                  </a:lnTo>
                  <a:lnTo>
                    <a:pt x="28344" y="3441"/>
                  </a:lnTo>
                  <a:cubicBezTo>
                    <a:pt x="35911" y="3441"/>
                    <a:pt x="42002" y="3386"/>
                    <a:pt x="46616" y="3276"/>
                  </a:cubicBezTo>
                  <a:cubicBezTo>
                    <a:pt x="51230" y="3167"/>
                    <a:pt x="55270" y="2975"/>
                    <a:pt x="58737" y="2700"/>
                  </a:cubicBezTo>
                  <a:lnTo>
                    <a:pt x="93232" y="0"/>
                  </a:lnTo>
                  <a:lnTo>
                    <a:pt x="67013" y="0"/>
                  </a:lnTo>
                  <a:lnTo>
                    <a:pt x="48264" y="1674"/>
                  </a:lnTo>
                  <a:lnTo>
                    <a:pt x="262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73900" y="2277200"/>
              <a:ext cx="2156875" cy="85325"/>
            </a:xfrm>
            <a:custGeom>
              <a:avLst/>
              <a:gdLst/>
              <a:ahLst/>
              <a:cxnLst/>
              <a:rect l="0" t="0" r="0" b="0"/>
              <a:pathLst>
                <a:path w="86275" h="3413" extrusionOk="0">
                  <a:moveTo>
                    <a:pt x="40867" y="1"/>
                  </a:moveTo>
                  <a:cubicBezTo>
                    <a:pt x="27684" y="1"/>
                    <a:pt x="17577" y="89"/>
                    <a:pt x="10547" y="265"/>
                  </a:cubicBezTo>
                  <a:cubicBezTo>
                    <a:pt x="3516" y="441"/>
                    <a:pt x="0" y="693"/>
                    <a:pt x="0" y="1021"/>
                  </a:cubicBezTo>
                  <a:cubicBezTo>
                    <a:pt x="0" y="1282"/>
                    <a:pt x="2527" y="1490"/>
                    <a:pt x="7581" y="1644"/>
                  </a:cubicBezTo>
                  <a:cubicBezTo>
                    <a:pt x="12634" y="1798"/>
                    <a:pt x="20629" y="1911"/>
                    <a:pt x="31566" y="1981"/>
                  </a:cubicBezTo>
                  <a:lnTo>
                    <a:pt x="42478" y="2054"/>
                  </a:lnTo>
                  <a:cubicBezTo>
                    <a:pt x="49119" y="2098"/>
                    <a:pt x="53550" y="2148"/>
                    <a:pt x="55771" y="2203"/>
                  </a:cubicBezTo>
                  <a:cubicBezTo>
                    <a:pt x="57993" y="2259"/>
                    <a:pt x="59103" y="2339"/>
                    <a:pt x="59103" y="2441"/>
                  </a:cubicBezTo>
                  <a:cubicBezTo>
                    <a:pt x="59103" y="2556"/>
                    <a:pt x="57468" y="2644"/>
                    <a:pt x="54196" y="2706"/>
                  </a:cubicBezTo>
                  <a:cubicBezTo>
                    <a:pt x="50925" y="2767"/>
                    <a:pt x="46213" y="2798"/>
                    <a:pt x="40061" y="2798"/>
                  </a:cubicBezTo>
                  <a:cubicBezTo>
                    <a:pt x="34007" y="2798"/>
                    <a:pt x="27721" y="2770"/>
                    <a:pt x="21203" y="2713"/>
                  </a:cubicBezTo>
                  <a:cubicBezTo>
                    <a:pt x="14685" y="2657"/>
                    <a:pt x="7935" y="2573"/>
                    <a:pt x="953" y="2461"/>
                  </a:cubicBezTo>
                  <a:lnTo>
                    <a:pt x="953" y="3177"/>
                  </a:lnTo>
                  <a:cubicBezTo>
                    <a:pt x="7935" y="3255"/>
                    <a:pt x="14917" y="3314"/>
                    <a:pt x="21899" y="3353"/>
                  </a:cubicBezTo>
                  <a:cubicBezTo>
                    <a:pt x="28881" y="3393"/>
                    <a:pt x="35838" y="3413"/>
                    <a:pt x="42771" y="3413"/>
                  </a:cubicBezTo>
                  <a:cubicBezTo>
                    <a:pt x="57468" y="3413"/>
                    <a:pt x="68393" y="3324"/>
                    <a:pt x="75545" y="3147"/>
                  </a:cubicBezTo>
                  <a:cubicBezTo>
                    <a:pt x="82698" y="2970"/>
                    <a:pt x="86275" y="2701"/>
                    <a:pt x="86275" y="2338"/>
                  </a:cubicBezTo>
                  <a:cubicBezTo>
                    <a:pt x="86275" y="2062"/>
                    <a:pt x="83711" y="1849"/>
                    <a:pt x="78585" y="1699"/>
                  </a:cubicBezTo>
                  <a:cubicBezTo>
                    <a:pt x="73458" y="1549"/>
                    <a:pt x="64816" y="1438"/>
                    <a:pt x="52659" y="1364"/>
                  </a:cubicBezTo>
                  <a:lnTo>
                    <a:pt x="40647" y="1292"/>
                  </a:lnTo>
                  <a:cubicBezTo>
                    <a:pt x="34935" y="1256"/>
                    <a:pt x="30993" y="1214"/>
                    <a:pt x="28820" y="1165"/>
                  </a:cubicBezTo>
                  <a:cubicBezTo>
                    <a:pt x="26647" y="1116"/>
                    <a:pt x="25561" y="1047"/>
                    <a:pt x="25561" y="959"/>
                  </a:cubicBezTo>
                  <a:cubicBezTo>
                    <a:pt x="25561" y="842"/>
                    <a:pt x="27172" y="755"/>
                    <a:pt x="30394" y="699"/>
                  </a:cubicBezTo>
                  <a:cubicBezTo>
                    <a:pt x="33617" y="643"/>
                    <a:pt x="38597" y="615"/>
                    <a:pt x="45335" y="615"/>
                  </a:cubicBezTo>
                  <a:cubicBezTo>
                    <a:pt x="50413" y="615"/>
                    <a:pt x="55808" y="636"/>
                    <a:pt x="61520" y="677"/>
                  </a:cubicBezTo>
                  <a:cubicBezTo>
                    <a:pt x="67233" y="718"/>
                    <a:pt x="73092" y="779"/>
                    <a:pt x="79097" y="860"/>
                  </a:cubicBezTo>
                  <a:lnTo>
                    <a:pt x="79097" y="164"/>
                  </a:lnTo>
                  <a:cubicBezTo>
                    <a:pt x="72311" y="109"/>
                    <a:pt x="65744" y="69"/>
                    <a:pt x="59396" y="42"/>
                  </a:cubicBezTo>
                  <a:cubicBezTo>
                    <a:pt x="53049" y="14"/>
                    <a:pt x="46873" y="1"/>
                    <a:pt x="408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15875" y="2424075"/>
              <a:ext cx="1810825" cy="64775"/>
            </a:xfrm>
            <a:custGeom>
              <a:avLst/>
              <a:gdLst/>
              <a:ahLst/>
              <a:cxnLst/>
              <a:rect l="0" t="0" r="0" b="0"/>
              <a:pathLst>
                <a:path w="72433" h="2591" extrusionOk="0">
                  <a:moveTo>
                    <a:pt x="47239" y="0"/>
                  </a:moveTo>
                  <a:cubicBezTo>
                    <a:pt x="32445" y="0"/>
                    <a:pt x="20873" y="114"/>
                    <a:pt x="12524" y="343"/>
                  </a:cubicBezTo>
                  <a:cubicBezTo>
                    <a:pt x="4175" y="571"/>
                    <a:pt x="0" y="888"/>
                    <a:pt x="0" y="1295"/>
                  </a:cubicBezTo>
                  <a:cubicBezTo>
                    <a:pt x="0" y="1702"/>
                    <a:pt x="4175" y="2020"/>
                    <a:pt x="12524" y="2248"/>
                  </a:cubicBezTo>
                  <a:cubicBezTo>
                    <a:pt x="20873" y="2476"/>
                    <a:pt x="32445" y="2590"/>
                    <a:pt x="47239" y="2590"/>
                  </a:cubicBezTo>
                  <a:cubicBezTo>
                    <a:pt x="51487" y="2590"/>
                    <a:pt x="55722" y="2579"/>
                    <a:pt x="59946" y="2556"/>
                  </a:cubicBezTo>
                  <a:cubicBezTo>
                    <a:pt x="64169" y="2533"/>
                    <a:pt x="68331" y="2499"/>
                    <a:pt x="72432" y="2454"/>
                  </a:cubicBezTo>
                  <a:lnTo>
                    <a:pt x="72432" y="1808"/>
                  </a:lnTo>
                  <a:cubicBezTo>
                    <a:pt x="69308" y="1880"/>
                    <a:pt x="65902" y="1935"/>
                    <a:pt x="62216" y="1971"/>
                  </a:cubicBezTo>
                  <a:cubicBezTo>
                    <a:pt x="58530" y="2008"/>
                    <a:pt x="54636" y="2026"/>
                    <a:pt x="50535" y="2026"/>
                  </a:cubicBezTo>
                  <a:cubicBezTo>
                    <a:pt x="43211" y="2026"/>
                    <a:pt x="37510" y="1962"/>
                    <a:pt x="33434" y="1834"/>
                  </a:cubicBezTo>
                  <a:cubicBezTo>
                    <a:pt x="29357" y="1705"/>
                    <a:pt x="27318" y="1526"/>
                    <a:pt x="27318" y="1295"/>
                  </a:cubicBezTo>
                  <a:cubicBezTo>
                    <a:pt x="27318" y="1065"/>
                    <a:pt x="29357" y="885"/>
                    <a:pt x="33434" y="757"/>
                  </a:cubicBezTo>
                  <a:cubicBezTo>
                    <a:pt x="37510" y="628"/>
                    <a:pt x="43211" y="564"/>
                    <a:pt x="50535" y="564"/>
                  </a:cubicBezTo>
                  <a:cubicBezTo>
                    <a:pt x="54392" y="564"/>
                    <a:pt x="58115" y="582"/>
                    <a:pt x="61703" y="617"/>
                  </a:cubicBezTo>
                  <a:cubicBezTo>
                    <a:pt x="65292" y="652"/>
                    <a:pt x="68868" y="706"/>
                    <a:pt x="72432" y="780"/>
                  </a:cubicBezTo>
                  <a:lnTo>
                    <a:pt x="72432" y="137"/>
                  </a:lnTo>
                  <a:cubicBezTo>
                    <a:pt x="68282" y="91"/>
                    <a:pt x="64120" y="57"/>
                    <a:pt x="59946" y="34"/>
                  </a:cubicBezTo>
                  <a:cubicBezTo>
                    <a:pt x="55771" y="11"/>
                    <a:pt x="51535" y="0"/>
                    <a:pt x="47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469675" y="2527850"/>
              <a:ext cx="655500" cy="85725"/>
            </a:xfrm>
            <a:custGeom>
              <a:avLst/>
              <a:gdLst/>
              <a:ahLst/>
              <a:cxnLst/>
              <a:rect l="0" t="0" r="0" b="0"/>
              <a:pathLst>
                <a:path w="26220" h="3429" extrusionOk="0">
                  <a:moveTo>
                    <a:pt x="1" y="1"/>
                  </a:moveTo>
                  <a:lnTo>
                    <a:pt x="1" y="644"/>
                  </a:lnTo>
                  <a:lnTo>
                    <a:pt x="26219" y="644"/>
                  </a:lnTo>
                  <a:lnTo>
                    <a:pt x="26219" y="1"/>
                  </a:lnTo>
                  <a:close/>
                  <a:moveTo>
                    <a:pt x="1" y="961"/>
                  </a:moveTo>
                  <a:lnTo>
                    <a:pt x="1" y="3428"/>
                  </a:lnTo>
                  <a:lnTo>
                    <a:pt x="26219" y="3428"/>
                  </a:lnTo>
                  <a:lnTo>
                    <a:pt x="26219" y="9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23075" y="2657650"/>
              <a:ext cx="2865450" cy="82225"/>
            </a:xfrm>
            <a:custGeom>
              <a:avLst/>
              <a:gdLst/>
              <a:ahLst/>
              <a:cxnLst/>
              <a:rect l="0" t="0" r="0" b="0"/>
              <a:pathLst>
                <a:path w="114618" h="3289" extrusionOk="0">
                  <a:moveTo>
                    <a:pt x="0" y="0"/>
                  </a:moveTo>
                  <a:lnTo>
                    <a:pt x="40500" y="3289"/>
                  </a:lnTo>
                  <a:lnTo>
                    <a:pt x="74117" y="3289"/>
                  </a:lnTo>
                  <a:lnTo>
                    <a:pt x="114617" y="0"/>
                  </a:lnTo>
                  <a:lnTo>
                    <a:pt x="86274" y="0"/>
                  </a:lnTo>
                  <a:lnTo>
                    <a:pt x="57345" y="2428"/>
                  </a:lnTo>
                  <a:lnTo>
                    <a:pt x="283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469675" y="2780500"/>
              <a:ext cx="655500" cy="85700"/>
            </a:xfrm>
            <a:custGeom>
              <a:avLst/>
              <a:gdLst/>
              <a:ahLst/>
              <a:cxnLst/>
              <a:rect l="0" t="0" r="0" b="0"/>
              <a:pathLst>
                <a:path w="26220" h="3428" extrusionOk="0">
                  <a:moveTo>
                    <a:pt x="1" y="0"/>
                  </a:moveTo>
                  <a:lnTo>
                    <a:pt x="1" y="643"/>
                  </a:lnTo>
                  <a:lnTo>
                    <a:pt x="26219" y="643"/>
                  </a:lnTo>
                  <a:lnTo>
                    <a:pt x="26219" y="0"/>
                  </a:lnTo>
                  <a:close/>
                  <a:moveTo>
                    <a:pt x="1" y="960"/>
                  </a:moveTo>
                  <a:lnTo>
                    <a:pt x="1" y="3427"/>
                  </a:lnTo>
                  <a:lnTo>
                    <a:pt x="26219" y="3427"/>
                  </a:lnTo>
                  <a:lnTo>
                    <a:pt x="26219" y="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748850" y="2929325"/>
              <a:ext cx="1860250" cy="64775"/>
            </a:xfrm>
            <a:custGeom>
              <a:avLst/>
              <a:gdLst/>
              <a:ahLst/>
              <a:cxnLst/>
              <a:rect l="0" t="0" r="0" b="0"/>
              <a:pathLst>
                <a:path w="74410" h="2591" extrusionOk="0">
                  <a:moveTo>
                    <a:pt x="36326" y="1"/>
                  </a:moveTo>
                  <a:cubicBezTo>
                    <a:pt x="24022" y="1"/>
                    <a:pt x="14892" y="64"/>
                    <a:pt x="8935" y="190"/>
                  </a:cubicBezTo>
                  <a:cubicBezTo>
                    <a:pt x="2978" y="316"/>
                    <a:pt x="0" y="510"/>
                    <a:pt x="0" y="772"/>
                  </a:cubicBezTo>
                  <a:cubicBezTo>
                    <a:pt x="0" y="1014"/>
                    <a:pt x="2344" y="1194"/>
                    <a:pt x="7031" y="1313"/>
                  </a:cubicBezTo>
                  <a:cubicBezTo>
                    <a:pt x="11718" y="1432"/>
                    <a:pt x="19896" y="1514"/>
                    <a:pt x="31565" y="1558"/>
                  </a:cubicBezTo>
                  <a:lnTo>
                    <a:pt x="36179" y="1575"/>
                  </a:lnTo>
                  <a:cubicBezTo>
                    <a:pt x="41501" y="1595"/>
                    <a:pt x="45053" y="1621"/>
                    <a:pt x="46836" y="1656"/>
                  </a:cubicBezTo>
                  <a:cubicBezTo>
                    <a:pt x="48618" y="1690"/>
                    <a:pt x="49509" y="1743"/>
                    <a:pt x="49509" y="1813"/>
                  </a:cubicBezTo>
                  <a:cubicBezTo>
                    <a:pt x="49509" y="1897"/>
                    <a:pt x="48215" y="1960"/>
                    <a:pt x="45627" y="2003"/>
                  </a:cubicBezTo>
                  <a:cubicBezTo>
                    <a:pt x="43039" y="2045"/>
                    <a:pt x="39182" y="2067"/>
                    <a:pt x="34055" y="2067"/>
                  </a:cubicBezTo>
                  <a:cubicBezTo>
                    <a:pt x="28392" y="2067"/>
                    <a:pt x="22813" y="2048"/>
                    <a:pt x="17321" y="2009"/>
                  </a:cubicBezTo>
                  <a:cubicBezTo>
                    <a:pt x="11828" y="1971"/>
                    <a:pt x="6469" y="1914"/>
                    <a:pt x="1245" y="1838"/>
                  </a:cubicBezTo>
                  <a:lnTo>
                    <a:pt x="1245" y="2437"/>
                  </a:lnTo>
                  <a:cubicBezTo>
                    <a:pt x="7348" y="2488"/>
                    <a:pt x="13292" y="2527"/>
                    <a:pt x="19078" y="2552"/>
                  </a:cubicBezTo>
                  <a:cubicBezTo>
                    <a:pt x="24864" y="2578"/>
                    <a:pt x="30467" y="2591"/>
                    <a:pt x="35886" y="2591"/>
                  </a:cubicBezTo>
                  <a:cubicBezTo>
                    <a:pt x="48678" y="2591"/>
                    <a:pt x="58297" y="2525"/>
                    <a:pt x="64742" y="2393"/>
                  </a:cubicBezTo>
                  <a:cubicBezTo>
                    <a:pt x="71187" y="2260"/>
                    <a:pt x="74409" y="2063"/>
                    <a:pt x="74409" y="1800"/>
                  </a:cubicBezTo>
                  <a:cubicBezTo>
                    <a:pt x="74409" y="1549"/>
                    <a:pt x="72090" y="1365"/>
                    <a:pt x="67452" y="1247"/>
                  </a:cubicBezTo>
                  <a:cubicBezTo>
                    <a:pt x="62813" y="1130"/>
                    <a:pt x="53781" y="1045"/>
                    <a:pt x="40354" y="994"/>
                  </a:cubicBezTo>
                  <a:lnTo>
                    <a:pt x="35740" y="974"/>
                  </a:lnTo>
                  <a:cubicBezTo>
                    <a:pt x="31004" y="958"/>
                    <a:pt x="27720" y="933"/>
                    <a:pt x="25889" y="899"/>
                  </a:cubicBezTo>
                  <a:cubicBezTo>
                    <a:pt x="24058" y="865"/>
                    <a:pt x="23143" y="817"/>
                    <a:pt x="23143" y="754"/>
                  </a:cubicBezTo>
                  <a:cubicBezTo>
                    <a:pt x="23143" y="676"/>
                    <a:pt x="24351" y="618"/>
                    <a:pt x="26768" y="581"/>
                  </a:cubicBezTo>
                  <a:cubicBezTo>
                    <a:pt x="29185" y="544"/>
                    <a:pt x="32884" y="525"/>
                    <a:pt x="37864" y="525"/>
                  </a:cubicBezTo>
                  <a:cubicBezTo>
                    <a:pt x="42502" y="525"/>
                    <a:pt x="47434" y="542"/>
                    <a:pt x="52658" y="578"/>
                  </a:cubicBezTo>
                  <a:cubicBezTo>
                    <a:pt x="57882" y="613"/>
                    <a:pt x="63302" y="666"/>
                    <a:pt x="68916" y="736"/>
                  </a:cubicBezTo>
                  <a:lnTo>
                    <a:pt x="68916" y="137"/>
                  </a:lnTo>
                  <a:cubicBezTo>
                    <a:pt x="62667" y="90"/>
                    <a:pt x="56881" y="56"/>
                    <a:pt x="51559" y="34"/>
                  </a:cubicBezTo>
                  <a:cubicBezTo>
                    <a:pt x="46237" y="12"/>
                    <a:pt x="41159" y="1"/>
                    <a:pt x="363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extrusionOk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685800" y="685800"/>
            <a:ext cx="7772400" cy="2127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5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Interpreting Data for use in Charts and Graphs.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1371600" y="3270250"/>
            <a:ext cx="6400799" cy="22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Guilford County SciVis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V105.03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Dealing with Data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3434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 quantity – A mathematical concept represented as a line with a starting point, a length and direction. Vectors can be described with mathematical equations.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Vectors have both magnitude and direction.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Most 2D and 3D computer graphic software packages create shapes using vectors.</a:t>
            </a:r>
          </a:p>
        </p:txBody>
      </p:sp>
      <p:sp>
        <p:nvSpPr>
          <p:cNvPr id="158" name="Shape 158"/>
          <p:cNvSpPr/>
          <p:nvPr/>
        </p:nvSpPr>
        <p:spPr>
          <a:xfrm>
            <a:off x="4724400" y="1828800"/>
            <a:ext cx="4038600" cy="4038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9" name="Shape 159"/>
          <p:cNvSpPr txBox="1"/>
          <p:nvPr/>
        </p:nvSpPr>
        <p:spPr>
          <a:xfrm>
            <a:off x="6934200" y="3733800"/>
            <a:ext cx="1143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7162800" y="3657600"/>
            <a:ext cx="1066799" cy="457200"/>
          </a:xfrm>
          <a:prstGeom prst="rect">
            <a:avLst/>
          </a:prstGeom>
          <a:solidFill>
            <a:schemeClr val="lt1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25 mph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Dealing with Data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052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1" i="1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Qualitative data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includes information that can be obtained that is not numerical in nature.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Such a interviews, direct observation, and written documents like newspapers, magazines, books, and websites.</a:t>
            </a:r>
          </a:p>
        </p:txBody>
      </p:sp>
      <p:sp>
        <p:nvSpPr>
          <p:cNvPr id="167" name="Shape 167"/>
          <p:cNvSpPr/>
          <p:nvPr/>
        </p:nvSpPr>
        <p:spPr>
          <a:xfrm>
            <a:off x="5257800" y="1143000"/>
            <a:ext cx="2895600" cy="18875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8" name="Shape 168"/>
          <p:cNvSpPr/>
          <p:nvPr/>
        </p:nvSpPr>
        <p:spPr>
          <a:xfrm>
            <a:off x="5410200" y="3200400"/>
            <a:ext cx="2484436" cy="29305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Dealing with Data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809999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1" i="1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Quantitative data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includes information that can be obtained that is numerical in nature.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Examples include the temperature at 12 pm in Charlotte on 4/30/04, the size of a leaf, and the number of students who passed the VOCATS test.</a:t>
            </a:r>
          </a:p>
        </p:txBody>
      </p:sp>
      <p:sp>
        <p:nvSpPr>
          <p:cNvPr id="175" name="Shape 175"/>
          <p:cNvSpPr/>
          <p:nvPr/>
        </p:nvSpPr>
        <p:spPr>
          <a:xfrm>
            <a:off x="4648200" y="2057400"/>
            <a:ext cx="4038599" cy="304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9530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Mean – Arithmetic Average.  To calculate the mean, add all the given numbers, and then divide by the total count.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Median – Middle.  It is defined as the middle value of several readings, where all the readings are placed in an increasing or decreasing order.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 – Most Common.  It is defined as the most common value found in a group consisting of several readings.</a:t>
            </a:r>
          </a:p>
        </p:txBody>
      </p:sp>
      <p:cxnSp>
        <p:nvCxnSpPr>
          <p:cNvPr id="181" name="Shape 181"/>
          <p:cNvCxnSpPr/>
          <p:nvPr/>
        </p:nvCxnSpPr>
        <p:spPr>
          <a:xfrm>
            <a:off x="7315200" y="5867400"/>
            <a:ext cx="838199" cy="0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 txBox="1"/>
          <p:nvPr/>
        </p:nvSpPr>
        <p:spPr>
          <a:xfrm>
            <a:off x="7391400" y="5562600"/>
            <a:ext cx="3175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grpSp>
        <p:nvGrpSpPr>
          <p:cNvPr id="183" name="Shape 183"/>
          <p:cNvGrpSpPr/>
          <p:nvPr/>
        </p:nvGrpSpPr>
        <p:grpSpPr>
          <a:xfrm>
            <a:off x="7467600" y="1524000"/>
            <a:ext cx="609600" cy="4016375"/>
            <a:chOff x="7467600" y="1524000"/>
            <a:chExt cx="609600" cy="4016375"/>
          </a:xfrm>
        </p:grpSpPr>
        <p:sp>
          <p:nvSpPr>
            <p:cNvPr id="184" name="Shape 184"/>
            <p:cNvSpPr txBox="1"/>
            <p:nvPr/>
          </p:nvSpPr>
          <p:spPr>
            <a:xfrm>
              <a:off x="7467600" y="5175250"/>
              <a:ext cx="609599" cy="3651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Font typeface="Verdana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52</a:t>
              </a: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7467600" y="4810125"/>
              <a:ext cx="609599" cy="3651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Font typeface="Verdana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26</a:t>
              </a: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7467600" y="4445000"/>
              <a:ext cx="609599" cy="3651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Font typeface="Verdana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25</a:t>
              </a: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7467600" y="4079875"/>
              <a:ext cx="609599" cy="3651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Font typeface="Verdana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18</a:t>
              </a: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7467600" y="3714750"/>
              <a:ext cx="609599" cy="3651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Font typeface="Verdana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17</a:t>
              </a: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7467600" y="3349625"/>
              <a:ext cx="609599" cy="3651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Font typeface="Verdana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15</a:t>
              </a: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7467600" y="2984500"/>
              <a:ext cx="609599" cy="3651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Font typeface="Verdana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13</a:t>
              </a: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7467600" y="2619375"/>
              <a:ext cx="609599" cy="3651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Font typeface="Verdana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7467600" y="2254250"/>
              <a:ext cx="609599" cy="3651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Font typeface="Verdana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7467600" y="1889125"/>
              <a:ext cx="609599" cy="3651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Font typeface="Verdana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7467600" y="1524000"/>
              <a:ext cx="609599" cy="3651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Font typeface="Verdana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</a:p>
          </p:txBody>
        </p:sp>
        <p:cxnSp>
          <p:nvCxnSpPr>
            <p:cNvPr id="195" name="Shape 195"/>
            <p:cNvCxnSpPr/>
            <p:nvPr/>
          </p:nvCxnSpPr>
          <p:spPr>
            <a:xfrm>
              <a:off x="7467600" y="1524000"/>
              <a:ext cx="609599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x="7467600" y="5540375"/>
              <a:ext cx="609599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7467600" y="1524000"/>
              <a:ext cx="0" cy="4016374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8" name="Shape 198"/>
            <p:cNvCxnSpPr/>
            <p:nvPr/>
          </p:nvCxnSpPr>
          <p:spPr>
            <a:xfrm>
              <a:off x="8077200" y="1524000"/>
              <a:ext cx="0" cy="4016374"/>
            </a:xfrm>
            <a:prstGeom prst="straightConnector1">
              <a:avLst/>
            </a:prstGeom>
            <a:noFill/>
            <a:ln>
              <a:noFill/>
            </a:ln>
          </p:spPr>
        </p:cxnSp>
      </p:grpSp>
      <p:sp>
        <p:nvSpPr>
          <p:cNvPr id="199" name="Shape 199"/>
          <p:cNvSpPr txBox="1"/>
          <p:nvPr/>
        </p:nvSpPr>
        <p:spPr>
          <a:xfrm>
            <a:off x="7239000" y="5867400"/>
            <a:ext cx="1066799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19.36</a:t>
            </a:r>
          </a:p>
        </p:txBody>
      </p:sp>
      <p:cxnSp>
        <p:nvCxnSpPr>
          <p:cNvPr id="200" name="Shape 200"/>
          <p:cNvCxnSpPr/>
          <p:nvPr/>
        </p:nvCxnSpPr>
        <p:spPr>
          <a:xfrm>
            <a:off x="5105400" y="2438400"/>
            <a:ext cx="2057400" cy="3505200"/>
          </a:xfrm>
          <a:prstGeom prst="straightConnector1">
            <a:avLst/>
          </a:prstGeom>
          <a:noFill/>
          <a:ln w="57150" cap="rnd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5257800" y="3429000"/>
            <a:ext cx="2286000" cy="304799"/>
          </a:xfrm>
          <a:prstGeom prst="straightConnector1">
            <a:avLst/>
          </a:prstGeom>
          <a:noFill/>
          <a:ln w="57150" cap="rnd">
            <a:solidFill>
              <a:schemeClr val="hlink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02" name="Shape 202"/>
          <p:cNvCxnSpPr/>
          <p:nvPr/>
        </p:nvCxnSpPr>
        <p:spPr>
          <a:xfrm rot="10800000" flipH="1">
            <a:off x="5105400" y="2514599"/>
            <a:ext cx="2286000" cy="2362200"/>
          </a:xfrm>
          <a:prstGeom prst="straightConnector1">
            <a:avLst/>
          </a:prstGeom>
          <a:noFill/>
          <a:ln w="57150" cap="rnd">
            <a:solidFill>
              <a:schemeClr val="folHlink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03" name="Shape 203"/>
          <p:cNvSpPr/>
          <p:nvPr/>
        </p:nvSpPr>
        <p:spPr>
          <a:xfrm>
            <a:off x="7467600" y="1905000"/>
            <a:ext cx="685799" cy="1219199"/>
          </a:xfrm>
          <a:prstGeom prst="rect">
            <a:avLst/>
          </a:prstGeom>
          <a:noFill/>
          <a:ln w="28575" cap="rnd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Dealing with Data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4114800" cy="4678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Independent variable – is the variable that you believe might influence your outcome measure.  It is the variable that you control.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might represent a demographic factor like age or gender.  It is graphed on the x-axis.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different colors of light</a:t>
            </a:r>
          </a:p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Dealing with Data</a:t>
            </a:r>
          </a:p>
        </p:txBody>
      </p:sp>
      <p:sp>
        <p:nvSpPr>
          <p:cNvPr id="211" name="Shape 211"/>
          <p:cNvSpPr/>
          <p:nvPr/>
        </p:nvSpPr>
        <p:spPr>
          <a:xfrm>
            <a:off x="4876800" y="1752600"/>
            <a:ext cx="3686174" cy="33035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Dealing with Data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4267199" cy="4678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Dependent variable – is the variable that is influenced or modified by some treatment or exposure (the independent variable).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may also represent the variable you are trying to predict or the variable that you measure.  It is graphed on the y-axis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4999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Growth of plants.</a:t>
            </a:r>
          </a:p>
          <a:p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5105400" y="1752600"/>
            <a:ext cx="3457575" cy="3098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Dealing with Data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06425" y="1600200"/>
            <a:ext cx="4270375" cy="4527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 – In an experimental design refers to keeping outside influences the same for all groups.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goal in experimental design is to group units in such a way that most unwanted errors would be removed.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controlled experiment usually results in the most powerful comparisons and the clearest conclusions.</a:t>
            </a:r>
          </a:p>
        </p:txBody>
      </p:sp>
      <p:sp>
        <p:nvSpPr>
          <p:cNvPr id="225" name="Shape 225"/>
          <p:cNvSpPr/>
          <p:nvPr/>
        </p:nvSpPr>
        <p:spPr>
          <a:xfrm>
            <a:off x="5410200" y="2184400"/>
            <a:ext cx="2971799" cy="23304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181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Empirically derived data – Data you can physically measure like length, width, or height that does not require a mathematical formula to find.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Computationally derived data – Data that requires you to see a formula and perform a calculation to get a measurement such as area, volume, circumference.</a:t>
            </a:r>
          </a:p>
        </p:txBody>
      </p:sp>
      <p:sp>
        <p:nvSpPr>
          <p:cNvPr id="231" name="Shape 231"/>
          <p:cNvSpPr/>
          <p:nvPr/>
        </p:nvSpPr>
        <p:spPr>
          <a:xfrm>
            <a:off x="6781800" y="1676400"/>
            <a:ext cx="1830387" cy="2400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32" name="Shape 232"/>
          <p:cNvSpPr/>
          <p:nvPr/>
        </p:nvSpPr>
        <p:spPr>
          <a:xfrm>
            <a:off x="5715000" y="4572000"/>
            <a:ext cx="1828799" cy="16128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Dealing with Data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371600" y="297180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That’s all Folks</a:t>
            </a:r>
            <a:br>
              <a:rPr lang="en-US" sz="40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40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/>
            </a:r>
            <a:br>
              <a:rPr lang="en-US" sz="40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40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Time to graph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Now lets do some Work: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4404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 Open Corel Draw. Place a grid on the page.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4404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 Import a simple drawing or draw something simple in the middle of the grid. List all points of the drawing.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The Cartesian Coordinate System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648199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2D system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4999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and Y coordinates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4999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is horizontal and Y is vertical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4999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Identify the number of each quadrant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4999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Positive Right and above and negative values are left and below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4999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Plotting points in 2D space</a:t>
            </a:r>
          </a:p>
        </p:txBody>
      </p:sp>
      <p:sp>
        <p:nvSpPr>
          <p:cNvPr id="77" name="Shape 77"/>
          <p:cNvSpPr/>
          <p:nvPr/>
        </p:nvSpPr>
        <p:spPr>
          <a:xfrm>
            <a:off x="5334000" y="1828800"/>
            <a:ext cx="2971799" cy="29717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8" name="Shape 78"/>
          <p:cNvSpPr txBox="1"/>
          <p:nvPr/>
        </p:nvSpPr>
        <p:spPr>
          <a:xfrm>
            <a:off x="4419600" y="4876800"/>
            <a:ext cx="2743199" cy="1739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quadrant are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plotted in: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(-3,2)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(-4,-4)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(5,-2)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(3,1)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3D coordinate system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4999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X, Y, and Z coordinate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4999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Positive and negative values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4999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Origin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4999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Plotting points in 3D space</a:t>
            </a:r>
          </a:p>
        </p:txBody>
      </p:sp>
      <p:grpSp>
        <p:nvGrpSpPr>
          <p:cNvPr id="84" name="Shape 84"/>
          <p:cNvGrpSpPr/>
          <p:nvPr/>
        </p:nvGrpSpPr>
        <p:grpSpPr>
          <a:xfrm>
            <a:off x="5726828" y="1919763"/>
            <a:ext cx="2030567" cy="1915160"/>
            <a:chOff x="17275" y="22775"/>
            <a:chExt cx="2965450" cy="2954450"/>
          </a:xfrm>
        </p:grpSpPr>
        <p:sp>
          <p:nvSpPr>
            <p:cNvPr id="85" name="Shape 85"/>
            <p:cNvSpPr/>
            <p:nvPr/>
          </p:nvSpPr>
          <p:spPr>
            <a:xfrm>
              <a:off x="108050" y="2006075"/>
              <a:ext cx="890525" cy="756850"/>
            </a:xfrm>
            <a:custGeom>
              <a:avLst/>
              <a:gdLst/>
              <a:ahLst/>
              <a:cxnLst/>
              <a:rect l="0" t="0" r="0" b="0"/>
              <a:pathLst>
                <a:path w="35621" h="30274" extrusionOk="0">
                  <a:moveTo>
                    <a:pt x="34756" y="0"/>
                  </a:moveTo>
                  <a:lnTo>
                    <a:pt x="1" y="28997"/>
                  </a:lnTo>
                  <a:lnTo>
                    <a:pt x="865" y="30274"/>
                  </a:lnTo>
                  <a:lnTo>
                    <a:pt x="35620" y="1277"/>
                  </a:lnTo>
                  <a:lnTo>
                    <a:pt x="34756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7275" y="2575975"/>
              <a:ext cx="263725" cy="255350"/>
            </a:xfrm>
            <a:custGeom>
              <a:avLst/>
              <a:gdLst/>
              <a:ahLst/>
              <a:cxnLst/>
              <a:rect l="0" t="0" r="0" b="0"/>
              <a:pathLst>
                <a:path w="10549" h="10214" extrusionOk="0">
                  <a:moveTo>
                    <a:pt x="1" y="10213"/>
                  </a:moveTo>
                  <a:lnTo>
                    <a:pt x="10548" y="7113"/>
                  </a:lnTo>
                  <a:lnTo>
                    <a:pt x="10548" y="7113"/>
                  </a:lnTo>
                  <a:lnTo>
                    <a:pt x="10375" y="6931"/>
                  </a:lnTo>
                  <a:lnTo>
                    <a:pt x="10029" y="6748"/>
                  </a:lnTo>
                  <a:lnTo>
                    <a:pt x="9857" y="6748"/>
                  </a:lnTo>
                  <a:lnTo>
                    <a:pt x="9511" y="6566"/>
                  </a:lnTo>
                  <a:lnTo>
                    <a:pt x="9338" y="6383"/>
                  </a:lnTo>
                  <a:lnTo>
                    <a:pt x="9165" y="6201"/>
                  </a:lnTo>
                  <a:lnTo>
                    <a:pt x="8819" y="6019"/>
                  </a:lnTo>
                  <a:lnTo>
                    <a:pt x="8646" y="5836"/>
                  </a:lnTo>
                  <a:lnTo>
                    <a:pt x="8473" y="5654"/>
                  </a:lnTo>
                  <a:lnTo>
                    <a:pt x="8300" y="5472"/>
                  </a:lnTo>
                  <a:lnTo>
                    <a:pt x="7955" y="5289"/>
                  </a:lnTo>
                  <a:lnTo>
                    <a:pt x="7782" y="5107"/>
                  </a:lnTo>
                  <a:lnTo>
                    <a:pt x="7609" y="4925"/>
                  </a:lnTo>
                  <a:lnTo>
                    <a:pt x="7436" y="4742"/>
                  </a:lnTo>
                  <a:lnTo>
                    <a:pt x="7263" y="4560"/>
                  </a:lnTo>
                  <a:lnTo>
                    <a:pt x="7090" y="4195"/>
                  </a:lnTo>
                  <a:lnTo>
                    <a:pt x="6917" y="4013"/>
                  </a:lnTo>
                  <a:lnTo>
                    <a:pt x="6744" y="3830"/>
                  </a:lnTo>
                  <a:lnTo>
                    <a:pt x="6571" y="3648"/>
                  </a:lnTo>
                  <a:lnTo>
                    <a:pt x="6571" y="3283"/>
                  </a:lnTo>
                  <a:lnTo>
                    <a:pt x="6398" y="3101"/>
                  </a:lnTo>
                  <a:lnTo>
                    <a:pt x="6225" y="2736"/>
                  </a:lnTo>
                  <a:lnTo>
                    <a:pt x="6053" y="2554"/>
                  </a:lnTo>
                  <a:lnTo>
                    <a:pt x="6053" y="2371"/>
                  </a:lnTo>
                  <a:lnTo>
                    <a:pt x="5880" y="2007"/>
                  </a:lnTo>
                  <a:lnTo>
                    <a:pt x="5707" y="1824"/>
                  </a:lnTo>
                  <a:lnTo>
                    <a:pt x="5707" y="1459"/>
                  </a:lnTo>
                  <a:lnTo>
                    <a:pt x="5534" y="1277"/>
                  </a:lnTo>
                  <a:lnTo>
                    <a:pt x="5534" y="912"/>
                  </a:lnTo>
                  <a:lnTo>
                    <a:pt x="5361" y="548"/>
                  </a:lnTo>
                  <a:lnTo>
                    <a:pt x="5361" y="365"/>
                  </a:lnTo>
                  <a:lnTo>
                    <a:pt x="5361" y="1"/>
                  </a:lnTo>
                  <a:lnTo>
                    <a:pt x="1" y="10213"/>
                  </a:lnTo>
                  <a:lnTo>
                    <a:pt x="1" y="1021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985575" y="20243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4325" cap="rnd">
              <a:solidFill>
                <a:srgbClr val="1F1A1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727650" y="1910325"/>
              <a:ext cx="255075" cy="227975"/>
            </a:xfrm>
            <a:custGeom>
              <a:avLst/>
              <a:gdLst/>
              <a:ahLst/>
              <a:cxnLst/>
              <a:rect l="0" t="0" r="0" b="0"/>
              <a:pathLst>
                <a:path w="10203" h="9119" extrusionOk="0">
                  <a:moveTo>
                    <a:pt x="10202" y="4560"/>
                  </a:moveTo>
                  <a:lnTo>
                    <a:pt x="1" y="9119"/>
                  </a:lnTo>
                  <a:lnTo>
                    <a:pt x="1" y="9119"/>
                  </a:lnTo>
                  <a:lnTo>
                    <a:pt x="174" y="8754"/>
                  </a:lnTo>
                  <a:lnTo>
                    <a:pt x="346" y="8389"/>
                  </a:lnTo>
                  <a:lnTo>
                    <a:pt x="346" y="8207"/>
                  </a:lnTo>
                  <a:lnTo>
                    <a:pt x="519" y="7842"/>
                  </a:lnTo>
                  <a:lnTo>
                    <a:pt x="519" y="7660"/>
                  </a:lnTo>
                  <a:lnTo>
                    <a:pt x="692" y="7295"/>
                  </a:lnTo>
                  <a:lnTo>
                    <a:pt x="692" y="7113"/>
                  </a:lnTo>
                  <a:lnTo>
                    <a:pt x="865" y="6748"/>
                  </a:lnTo>
                  <a:lnTo>
                    <a:pt x="865" y="6566"/>
                  </a:lnTo>
                  <a:lnTo>
                    <a:pt x="1038" y="6201"/>
                  </a:lnTo>
                  <a:lnTo>
                    <a:pt x="1038" y="5836"/>
                  </a:lnTo>
                  <a:lnTo>
                    <a:pt x="1038" y="5654"/>
                  </a:lnTo>
                  <a:lnTo>
                    <a:pt x="1038" y="5289"/>
                  </a:lnTo>
                  <a:lnTo>
                    <a:pt x="1038" y="5107"/>
                  </a:lnTo>
                  <a:lnTo>
                    <a:pt x="1038" y="4742"/>
                  </a:lnTo>
                  <a:lnTo>
                    <a:pt x="1038" y="4560"/>
                  </a:lnTo>
                  <a:lnTo>
                    <a:pt x="1038" y="4195"/>
                  </a:lnTo>
                  <a:lnTo>
                    <a:pt x="1038" y="3830"/>
                  </a:lnTo>
                  <a:lnTo>
                    <a:pt x="1038" y="3648"/>
                  </a:lnTo>
                  <a:lnTo>
                    <a:pt x="1038" y="3283"/>
                  </a:lnTo>
                  <a:lnTo>
                    <a:pt x="1038" y="3101"/>
                  </a:lnTo>
                  <a:lnTo>
                    <a:pt x="1038" y="2736"/>
                  </a:lnTo>
                  <a:lnTo>
                    <a:pt x="865" y="2554"/>
                  </a:lnTo>
                  <a:lnTo>
                    <a:pt x="865" y="2189"/>
                  </a:lnTo>
                  <a:lnTo>
                    <a:pt x="692" y="2006"/>
                  </a:lnTo>
                  <a:lnTo>
                    <a:pt x="692" y="1642"/>
                  </a:lnTo>
                  <a:lnTo>
                    <a:pt x="519" y="1277"/>
                  </a:lnTo>
                  <a:lnTo>
                    <a:pt x="519" y="1095"/>
                  </a:lnTo>
                  <a:lnTo>
                    <a:pt x="346" y="730"/>
                  </a:lnTo>
                  <a:lnTo>
                    <a:pt x="346" y="547"/>
                  </a:lnTo>
                  <a:lnTo>
                    <a:pt x="174" y="183"/>
                  </a:lnTo>
                  <a:lnTo>
                    <a:pt x="1" y="0"/>
                  </a:lnTo>
                  <a:lnTo>
                    <a:pt x="10202" y="4560"/>
                  </a:lnTo>
                  <a:lnTo>
                    <a:pt x="10202" y="456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968275" y="2001500"/>
              <a:ext cx="1884775" cy="41075"/>
            </a:xfrm>
            <a:custGeom>
              <a:avLst/>
              <a:gdLst/>
              <a:ahLst/>
              <a:cxnLst/>
              <a:rect l="0" t="0" r="0" b="0"/>
              <a:pathLst>
                <a:path w="75391" h="1643" extrusionOk="0">
                  <a:moveTo>
                    <a:pt x="693" y="1"/>
                  </a:moveTo>
                  <a:lnTo>
                    <a:pt x="1" y="913"/>
                  </a:lnTo>
                  <a:lnTo>
                    <a:pt x="1" y="1642"/>
                  </a:lnTo>
                  <a:lnTo>
                    <a:pt x="75390" y="1642"/>
                  </a:lnTo>
                  <a:lnTo>
                    <a:pt x="75390" y="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968275" y="155000"/>
              <a:ext cx="34625" cy="1869325"/>
            </a:xfrm>
            <a:custGeom>
              <a:avLst/>
              <a:gdLst/>
              <a:ahLst/>
              <a:cxnLst/>
              <a:rect l="0" t="0" r="0" b="0"/>
              <a:pathLst>
                <a:path w="1385" h="74773" extrusionOk="0">
                  <a:moveTo>
                    <a:pt x="1" y="1"/>
                  </a:moveTo>
                  <a:lnTo>
                    <a:pt x="1" y="74773"/>
                  </a:lnTo>
                  <a:lnTo>
                    <a:pt x="1384" y="74773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877500" y="22775"/>
              <a:ext cx="216175" cy="264475"/>
            </a:xfrm>
            <a:custGeom>
              <a:avLst/>
              <a:gdLst/>
              <a:ahLst/>
              <a:cxnLst/>
              <a:rect l="0" t="0" r="0" b="0"/>
              <a:pathLst>
                <a:path w="8647" h="10579" extrusionOk="0">
                  <a:moveTo>
                    <a:pt x="4324" y="1"/>
                  </a:moveTo>
                  <a:lnTo>
                    <a:pt x="1" y="10578"/>
                  </a:lnTo>
                  <a:lnTo>
                    <a:pt x="1" y="10578"/>
                  </a:lnTo>
                  <a:lnTo>
                    <a:pt x="174" y="10396"/>
                  </a:lnTo>
                  <a:lnTo>
                    <a:pt x="520" y="10214"/>
                  </a:lnTo>
                  <a:lnTo>
                    <a:pt x="865" y="10214"/>
                  </a:lnTo>
                  <a:lnTo>
                    <a:pt x="1038" y="10031"/>
                  </a:lnTo>
                  <a:lnTo>
                    <a:pt x="1384" y="10031"/>
                  </a:lnTo>
                  <a:lnTo>
                    <a:pt x="1557" y="9849"/>
                  </a:lnTo>
                  <a:lnTo>
                    <a:pt x="1903" y="9849"/>
                  </a:lnTo>
                  <a:lnTo>
                    <a:pt x="2076" y="9667"/>
                  </a:lnTo>
                  <a:lnTo>
                    <a:pt x="2422" y="9667"/>
                  </a:lnTo>
                  <a:lnTo>
                    <a:pt x="2595" y="9667"/>
                  </a:lnTo>
                  <a:lnTo>
                    <a:pt x="2940" y="9484"/>
                  </a:lnTo>
                  <a:lnTo>
                    <a:pt x="3286" y="9484"/>
                  </a:lnTo>
                  <a:lnTo>
                    <a:pt x="3459" y="9484"/>
                  </a:lnTo>
                  <a:lnTo>
                    <a:pt x="3805" y="9484"/>
                  </a:lnTo>
                  <a:lnTo>
                    <a:pt x="3978" y="9484"/>
                  </a:lnTo>
                  <a:lnTo>
                    <a:pt x="4324" y="9484"/>
                  </a:lnTo>
                  <a:lnTo>
                    <a:pt x="4497" y="9484"/>
                  </a:lnTo>
                  <a:lnTo>
                    <a:pt x="4842" y="9484"/>
                  </a:lnTo>
                  <a:lnTo>
                    <a:pt x="5188" y="9484"/>
                  </a:lnTo>
                  <a:lnTo>
                    <a:pt x="5361" y="9484"/>
                  </a:lnTo>
                  <a:lnTo>
                    <a:pt x="5707" y="9484"/>
                  </a:lnTo>
                  <a:lnTo>
                    <a:pt x="5880" y="9484"/>
                  </a:lnTo>
                  <a:lnTo>
                    <a:pt x="6226" y="9667"/>
                  </a:lnTo>
                  <a:lnTo>
                    <a:pt x="6399" y="9667"/>
                  </a:lnTo>
                  <a:lnTo>
                    <a:pt x="6744" y="9849"/>
                  </a:lnTo>
                  <a:lnTo>
                    <a:pt x="6917" y="9849"/>
                  </a:lnTo>
                  <a:lnTo>
                    <a:pt x="7263" y="10031"/>
                  </a:lnTo>
                  <a:lnTo>
                    <a:pt x="7609" y="10031"/>
                  </a:lnTo>
                  <a:lnTo>
                    <a:pt x="7782" y="10214"/>
                  </a:lnTo>
                  <a:lnTo>
                    <a:pt x="8128" y="10214"/>
                  </a:lnTo>
                  <a:lnTo>
                    <a:pt x="8301" y="10396"/>
                  </a:lnTo>
                  <a:lnTo>
                    <a:pt x="8646" y="10578"/>
                  </a:lnTo>
                  <a:lnTo>
                    <a:pt x="4324" y="1"/>
                  </a:lnTo>
                  <a:lnTo>
                    <a:pt x="4324" y="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88450" y="1477200"/>
              <a:ext cx="1409250" cy="278125"/>
            </a:xfrm>
            <a:custGeom>
              <a:avLst/>
              <a:gdLst/>
              <a:ahLst/>
              <a:cxnLst/>
              <a:rect l="0" t="0" r="0" b="0"/>
              <a:pathLst>
                <a:path w="56370" h="11125" extrusionOk="0">
                  <a:moveTo>
                    <a:pt x="1" y="11125"/>
                  </a:moveTo>
                  <a:lnTo>
                    <a:pt x="19713" y="0"/>
                  </a:lnTo>
                  <a:lnTo>
                    <a:pt x="56370" y="0"/>
                  </a:lnTo>
                  <a:lnTo>
                    <a:pt x="45822" y="11125"/>
                  </a:lnTo>
                  <a:lnTo>
                    <a:pt x="1" y="11125"/>
                  </a:lnTo>
                  <a:close/>
                </a:path>
              </a:pathLst>
            </a:custGeom>
            <a:solidFill>
              <a:srgbClr val="0093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84125" y="1468075"/>
              <a:ext cx="1422225" cy="296375"/>
            </a:xfrm>
            <a:custGeom>
              <a:avLst/>
              <a:gdLst/>
              <a:ahLst/>
              <a:cxnLst/>
              <a:rect l="0" t="0" r="0" b="0"/>
              <a:pathLst>
                <a:path w="56889" h="11855" extrusionOk="0">
                  <a:moveTo>
                    <a:pt x="55843" y="730"/>
                  </a:moveTo>
                  <a:lnTo>
                    <a:pt x="45825" y="11125"/>
                  </a:lnTo>
                  <a:lnTo>
                    <a:pt x="1639" y="11125"/>
                  </a:lnTo>
                  <a:lnTo>
                    <a:pt x="20059" y="730"/>
                  </a:lnTo>
                  <a:close/>
                  <a:moveTo>
                    <a:pt x="19713" y="0"/>
                  </a:moveTo>
                  <a:lnTo>
                    <a:pt x="1" y="11125"/>
                  </a:lnTo>
                  <a:lnTo>
                    <a:pt x="174" y="11855"/>
                  </a:lnTo>
                  <a:lnTo>
                    <a:pt x="46168" y="11855"/>
                  </a:lnTo>
                  <a:lnTo>
                    <a:pt x="56889" y="730"/>
                  </a:lnTo>
                  <a:lnTo>
                    <a:pt x="56543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634000" y="1477200"/>
              <a:ext cx="263700" cy="957475"/>
            </a:xfrm>
            <a:custGeom>
              <a:avLst/>
              <a:gdLst/>
              <a:ahLst/>
              <a:cxnLst/>
              <a:rect l="0" t="0" r="0" b="0"/>
              <a:pathLst>
                <a:path w="10548" h="38299" extrusionOk="0">
                  <a:moveTo>
                    <a:pt x="0" y="11125"/>
                  </a:moveTo>
                  <a:lnTo>
                    <a:pt x="10548" y="0"/>
                  </a:lnTo>
                  <a:lnTo>
                    <a:pt x="10548" y="21702"/>
                  </a:lnTo>
                  <a:lnTo>
                    <a:pt x="0" y="38298"/>
                  </a:lnTo>
                  <a:lnTo>
                    <a:pt x="0" y="11125"/>
                  </a:lnTo>
                  <a:close/>
                </a:path>
              </a:pathLst>
            </a:custGeom>
            <a:solidFill>
              <a:srgbClr val="0093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625350" y="1472625"/>
              <a:ext cx="281000" cy="966600"/>
            </a:xfrm>
            <a:custGeom>
              <a:avLst/>
              <a:gdLst/>
              <a:ahLst/>
              <a:cxnLst/>
              <a:rect l="0" t="0" r="0" b="0"/>
              <a:pathLst>
                <a:path w="11240" h="38664" extrusionOk="0">
                  <a:moveTo>
                    <a:pt x="10721" y="1"/>
                  </a:moveTo>
                  <a:lnTo>
                    <a:pt x="10721" y="1"/>
                  </a:lnTo>
                  <a:lnTo>
                    <a:pt x="10721" y="1"/>
                  </a:lnTo>
                  <a:close/>
                  <a:moveTo>
                    <a:pt x="10548" y="1266"/>
                  </a:moveTo>
                  <a:lnTo>
                    <a:pt x="10548" y="21885"/>
                  </a:lnTo>
                  <a:lnTo>
                    <a:pt x="10603" y="21885"/>
                  </a:lnTo>
                  <a:lnTo>
                    <a:pt x="692" y="37228"/>
                  </a:lnTo>
                  <a:lnTo>
                    <a:pt x="692" y="11493"/>
                  </a:lnTo>
                  <a:lnTo>
                    <a:pt x="10548" y="1266"/>
                  </a:lnTo>
                  <a:close/>
                  <a:moveTo>
                    <a:pt x="10721" y="1"/>
                  </a:moveTo>
                  <a:lnTo>
                    <a:pt x="0" y="11125"/>
                  </a:lnTo>
                  <a:lnTo>
                    <a:pt x="0" y="11308"/>
                  </a:lnTo>
                  <a:lnTo>
                    <a:pt x="0" y="38481"/>
                  </a:lnTo>
                  <a:lnTo>
                    <a:pt x="692" y="38663"/>
                  </a:lnTo>
                  <a:lnTo>
                    <a:pt x="11240" y="22068"/>
                  </a:lnTo>
                  <a:lnTo>
                    <a:pt x="11240" y="21885"/>
                  </a:lnTo>
                  <a:lnTo>
                    <a:pt x="11240" y="183"/>
                  </a:lnTo>
                  <a:lnTo>
                    <a:pt x="10721" y="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88450" y="1477200"/>
              <a:ext cx="1409250" cy="278125"/>
            </a:xfrm>
            <a:custGeom>
              <a:avLst/>
              <a:gdLst/>
              <a:ahLst/>
              <a:cxnLst/>
              <a:rect l="0" t="0" r="0" b="0"/>
              <a:pathLst>
                <a:path w="56370" h="11125" extrusionOk="0">
                  <a:moveTo>
                    <a:pt x="1" y="11125"/>
                  </a:moveTo>
                  <a:lnTo>
                    <a:pt x="19713" y="0"/>
                  </a:lnTo>
                  <a:lnTo>
                    <a:pt x="56370" y="0"/>
                  </a:lnTo>
                  <a:lnTo>
                    <a:pt x="45822" y="11125"/>
                  </a:lnTo>
                  <a:lnTo>
                    <a:pt x="1" y="11125"/>
                  </a:lnTo>
                  <a:close/>
                </a:path>
              </a:pathLst>
            </a:custGeom>
            <a:solidFill>
              <a:srgbClr val="0093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84125" y="1468075"/>
              <a:ext cx="1422225" cy="296375"/>
            </a:xfrm>
            <a:custGeom>
              <a:avLst/>
              <a:gdLst/>
              <a:ahLst/>
              <a:cxnLst/>
              <a:rect l="0" t="0" r="0" b="0"/>
              <a:pathLst>
                <a:path w="56889" h="11855" extrusionOk="0">
                  <a:moveTo>
                    <a:pt x="55843" y="730"/>
                  </a:moveTo>
                  <a:lnTo>
                    <a:pt x="45825" y="11125"/>
                  </a:lnTo>
                  <a:lnTo>
                    <a:pt x="1639" y="11125"/>
                  </a:lnTo>
                  <a:lnTo>
                    <a:pt x="20059" y="730"/>
                  </a:lnTo>
                  <a:close/>
                  <a:moveTo>
                    <a:pt x="19713" y="0"/>
                  </a:moveTo>
                  <a:lnTo>
                    <a:pt x="1" y="11125"/>
                  </a:lnTo>
                  <a:lnTo>
                    <a:pt x="174" y="11855"/>
                  </a:lnTo>
                  <a:lnTo>
                    <a:pt x="46168" y="11855"/>
                  </a:lnTo>
                  <a:lnTo>
                    <a:pt x="56889" y="730"/>
                  </a:lnTo>
                  <a:lnTo>
                    <a:pt x="56543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634000" y="1477200"/>
              <a:ext cx="263700" cy="957475"/>
            </a:xfrm>
            <a:custGeom>
              <a:avLst/>
              <a:gdLst/>
              <a:ahLst/>
              <a:cxnLst/>
              <a:rect l="0" t="0" r="0" b="0"/>
              <a:pathLst>
                <a:path w="10548" h="38299" extrusionOk="0">
                  <a:moveTo>
                    <a:pt x="0" y="11125"/>
                  </a:moveTo>
                  <a:lnTo>
                    <a:pt x="10548" y="0"/>
                  </a:lnTo>
                  <a:lnTo>
                    <a:pt x="10548" y="21702"/>
                  </a:lnTo>
                  <a:lnTo>
                    <a:pt x="0" y="38298"/>
                  </a:lnTo>
                  <a:lnTo>
                    <a:pt x="0" y="11125"/>
                  </a:lnTo>
                  <a:close/>
                </a:path>
              </a:pathLst>
            </a:custGeom>
            <a:solidFill>
              <a:srgbClr val="0093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625350" y="1472625"/>
              <a:ext cx="281000" cy="966600"/>
            </a:xfrm>
            <a:custGeom>
              <a:avLst/>
              <a:gdLst/>
              <a:ahLst/>
              <a:cxnLst/>
              <a:rect l="0" t="0" r="0" b="0"/>
              <a:pathLst>
                <a:path w="11240" h="38664" extrusionOk="0">
                  <a:moveTo>
                    <a:pt x="10721" y="1"/>
                  </a:moveTo>
                  <a:lnTo>
                    <a:pt x="10721" y="1"/>
                  </a:lnTo>
                  <a:lnTo>
                    <a:pt x="10721" y="1"/>
                  </a:lnTo>
                  <a:close/>
                  <a:moveTo>
                    <a:pt x="10548" y="1266"/>
                  </a:moveTo>
                  <a:lnTo>
                    <a:pt x="10548" y="21885"/>
                  </a:lnTo>
                  <a:lnTo>
                    <a:pt x="10603" y="21885"/>
                  </a:lnTo>
                  <a:lnTo>
                    <a:pt x="692" y="37228"/>
                  </a:lnTo>
                  <a:lnTo>
                    <a:pt x="692" y="11493"/>
                  </a:lnTo>
                  <a:lnTo>
                    <a:pt x="10548" y="1266"/>
                  </a:lnTo>
                  <a:close/>
                  <a:moveTo>
                    <a:pt x="10721" y="1"/>
                  </a:moveTo>
                  <a:lnTo>
                    <a:pt x="0" y="11125"/>
                  </a:lnTo>
                  <a:lnTo>
                    <a:pt x="0" y="11308"/>
                  </a:lnTo>
                  <a:lnTo>
                    <a:pt x="0" y="38481"/>
                  </a:lnTo>
                  <a:lnTo>
                    <a:pt x="692" y="38663"/>
                  </a:lnTo>
                  <a:lnTo>
                    <a:pt x="11240" y="22068"/>
                  </a:lnTo>
                  <a:lnTo>
                    <a:pt x="11240" y="21885"/>
                  </a:lnTo>
                  <a:lnTo>
                    <a:pt x="11240" y="183"/>
                  </a:lnTo>
                  <a:lnTo>
                    <a:pt x="10721" y="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8450" y="1755300"/>
              <a:ext cx="1145575" cy="679375"/>
            </a:xfrm>
            <a:custGeom>
              <a:avLst/>
              <a:gdLst/>
              <a:ahLst/>
              <a:cxnLst/>
              <a:rect l="0" t="0" r="0" b="0"/>
              <a:pathLst>
                <a:path w="45823" h="27175" extrusionOk="0">
                  <a:moveTo>
                    <a:pt x="1" y="1"/>
                  </a:moveTo>
                  <a:lnTo>
                    <a:pt x="45822" y="1"/>
                  </a:lnTo>
                  <a:lnTo>
                    <a:pt x="45822" y="27174"/>
                  </a:lnTo>
                  <a:lnTo>
                    <a:pt x="1" y="2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93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79825" y="1746200"/>
              <a:ext cx="1162850" cy="697575"/>
            </a:xfrm>
            <a:custGeom>
              <a:avLst/>
              <a:gdLst/>
              <a:ahLst/>
              <a:cxnLst/>
              <a:rect l="0" t="0" r="0" b="0"/>
              <a:pathLst>
                <a:path w="46514" h="27903" extrusionOk="0">
                  <a:moveTo>
                    <a:pt x="45821" y="730"/>
                  </a:moveTo>
                  <a:lnTo>
                    <a:pt x="45821" y="27173"/>
                  </a:lnTo>
                  <a:lnTo>
                    <a:pt x="692" y="27173"/>
                  </a:lnTo>
                  <a:lnTo>
                    <a:pt x="692" y="730"/>
                  </a:lnTo>
                  <a:close/>
                  <a:moveTo>
                    <a:pt x="346" y="0"/>
                  </a:moveTo>
                  <a:lnTo>
                    <a:pt x="0" y="365"/>
                  </a:lnTo>
                  <a:lnTo>
                    <a:pt x="0" y="27538"/>
                  </a:lnTo>
                  <a:lnTo>
                    <a:pt x="346" y="27903"/>
                  </a:lnTo>
                  <a:lnTo>
                    <a:pt x="46167" y="27903"/>
                  </a:lnTo>
                  <a:lnTo>
                    <a:pt x="46513" y="27538"/>
                  </a:lnTo>
                  <a:lnTo>
                    <a:pt x="46513" y="365"/>
                  </a:lnTo>
                  <a:lnTo>
                    <a:pt x="46167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235150" y="264875"/>
              <a:ext cx="202325" cy="332400"/>
            </a:xfrm>
            <a:custGeom>
              <a:avLst/>
              <a:gdLst/>
              <a:ahLst/>
              <a:cxnLst/>
              <a:rect l="0" t="0" r="0" b="0"/>
              <a:pathLst>
                <a:path w="8093" h="13296" extrusionOk="0">
                  <a:moveTo>
                    <a:pt x="431" y="1"/>
                  </a:moveTo>
                  <a:lnTo>
                    <a:pt x="3375" y="6199"/>
                  </a:lnTo>
                  <a:lnTo>
                    <a:pt x="0" y="13296"/>
                  </a:lnTo>
                  <a:lnTo>
                    <a:pt x="1381" y="13296"/>
                  </a:lnTo>
                  <a:lnTo>
                    <a:pt x="4059" y="7641"/>
                  </a:lnTo>
                  <a:lnTo>
                    <a:pt x="6719" y="13296"/>
                  </a:lnTo>
                  <a:lnTo>
                    <a:pt x="8093" y="13296"/>
                  </a:lnTo>
                  <a:lnTo>
                    <a:pt x="4851" y="6386"/>
                  </a:lnTo>
                  <a:lnTo>
                    <a:pt x="7890" y="1"/>
                  </a:lnTo>
                  <a:lnTo>
                    <a:pt x="6516" y="1"/>
                  </a:lnTo>
                  <a:lnTo>
                    <a:pt x="4154" y="4943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469825" y="1591625"/>
              <a:ext cx="199325" cy="332400"/>
            </a:xfrm>
            <a:custGeom>
              <a:avLst/>
              <a:gdLst/>
              <a:ahLst/>
              <a:cxnLst/>
              <a:rect l="0" t="0" r="0" b="0"/>
              <a:pathLst>
                <a:path w="7973" h="13296" extrusionOk="0">
                  <a:moveTo>
                    <a:pt x="0" y="1"/>
                  </a:moveTo>
                  <a:lnTo>
                    <a:pt x="3343" y="6964"/>
                  </a:lnTo>
                  <a:lnTo>
                    <a:pt x="3343" y="13295"/>
                  </a:lnTo>
                  <a:lnTo>
                    <a:pt x="4629" y="13295"/>
                  </a:lnTo>
                  <a:lnTo>
                    <a:pt x="4629" y="6964"/>
                  </a:lnTo>
                  <a:lnTo>
                    <a:pt x="7972" y="1"/>
                  </a:lnTo>
                  <a:lnTo>
                    <a:pt x="6598" y="1"/>
                  </a:lnTo>
                  <a:lnTo>
                    <a:pt x="3996" y="5468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850" y="2644825"/>
              <a:ext cx="193000" cy="332400"/>
            </a:xfrm>
            <a:custGeom>
              <a:avLst/>
              <a:gdLst/>
              <a:ahLst/>
              <a:cxnLst/>
              <a:rect l="0" t="0" r="0" b="0"/>
              <a:pathLst>
                <a:path w="7720" h="13296" extrusionOk="0">
                  <a:moveTo>
                    <a:pt x="147" y="1"/>
                  </a:moveTo>
                  <a:lnTo>
                    <a:pt x="147" y="1514"/>
                  </a:lnTo>
                  <a:lnTo>
                    <a:pt x="5979" y="1514"/>
                  </a:lnTo>
                  <a:lnTo>
                    <a:pt x="1" y="11924"/>
                  </a:lnTo>
                  <a:lnTo>
                    <a:pt x="1" y="13295"/>
                  </a:lnTo>
                  <a:lnTo>
                    <a:pt x="7720" y="13295"/>
                  </a:lnTo>
                  <a:lnTo>
                    <a:pt x="7720" y="11781"/>
                  </a:lnTo>
                  <a:lnTo>
                    <a:pt x="1597" y="11781"/>
                  </a:lnTo>
                  <a:lnTo>
                    <a:pt x="7574" y="1372"/>
                  </a:lnTo>
                  <a:lnTo>
                    <a:pt x="7574" y="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05" name="Shape 105"/>
          <p:cNvSpPr/>
          <p:nvPr/>
        </p:nvSpPr>
        <p:spPr>
          <a:xfrm>
            <a:off x="5562600" y="4267200"/>
            <a:ext cx="2641600" cy="1981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The Cartesian Coordinate System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029199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Understand direct or positive relationships.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4999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Values of related variables move in the same direction. 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4999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 points cluster around a line that runs from the lower left to upper right of the graph area, then the relationship between the two variables is positive or direct. 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4999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increase in the value of x is more likely associated with an increase in the value of y.  The closer points are to the line, the stronger the relationship.</a:t>
            </a:r>
          </a:p>
        </p:txBody>
      </p:sp>
      <p:sp>
        <p:nvSpPr>
          <p:cNvPr id="112" name="Shape 112"/>
          <p:cNvSpPr/>
          <p:nvPr/>
        </p:nvSpPr>
        <p:spPr>
          <a:xfrm>
            <a:off x="5562600" y="2209800"/>
            <a:ext cx="3124200" cy="25780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Dealing with Data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Verdana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Understand Inverse or negative relationships.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4999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Negative Values move in opposite directions.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4999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the points tend to cluster around a line that runs from the upper left to lower right of the graph, then the relationship between the two variables is negative or inverse.  </a:t>
            </a:r>
          </a:p>
        </p:txBody>
      </p:sp>
      <p:sp>
        <p:nvSpPr>
          <p:cNvPr id="119" name="Shape 119"/>
          <p:cNvSpPr/>
          <p:nvPr/>
        </p:nvSpPr>
        <p:spPr>
          <a:xfrm>
            <a:off x="5105400" y="2209800"/>
            <a:ext cx="3505200" cy="289401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Dealing with Data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Regression Line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6481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4999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Regression line is a line drawn through a graph of two variables. The line is chosen so that it comes as close to the points as possible. This line can show the data trend.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4999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line is a best fit line and does not connect the points.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4999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closer the points are to the line the better the relationship between the points.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4999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Which plot shows a better relationship between the points? Why?</a:t>
            </a:r>
          </a:p>
        </p:txBody>
      </p:sp>
      <p:sp>
        <p:nvSpPr>
          <p:cNvPr id="127" name="Shape 127"/>
          <p:cNvSpPr/>
          <p:nvPr/>
        </p:nvSpPr>
        <p:spPr>
          <a:xfrm>
            <a:off x="5410200" y="1828800"/>
            <a:ext cx="2692399" cy="18573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8" name="Shape 128"/>
          <p:cNvSpPr/>
          <p:nvPr/>
        </p:nvSpPr>
        <p:spPr>
          <a:xfrm>
            <a:off x="5562600" y="4191000"/>
            <a:ext cx="2622549" cy="19208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934199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6388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Ordinal data is categorized into a logical order like 1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2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nd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and 3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rd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6388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good example is the Likert scale used on many surveys: </a:t>
            </a:r>
          </a:p>
          <a:p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1=Strongly disagree;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2=Disagree;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3=Neutral;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4=Agree;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5=Strongly agree</a:t>
            </a:r>
          </a:p>
        </p:txBody>
      </p:sp>
      <p:sp>
        <p:nvSpPr>
          <p:cNvPr id="134" name="Shape 134"/>
          <p:cNvSpPr/>
          <p:nvPr/>
        </p:nvSpPr>
        <p:spPr>
          <a:xfrm>
            <a:off x="4267239" y="3362325"/>
            <a:ext cx="3962359" cy="23129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Dealing with Data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8580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6388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Nominal data are categorical data where the order of the categories is arbitrary.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6388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good example is race/ethnicity values: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1=White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2=Hispanic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3=American Indian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4=Black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5=Other</a:t>
            </a:r>
          </a:p>
        </p:txBody>
      </p:sp>
      <p:sp>
        <p:nvSpPr>
          <p:cNvPr id="141" name="Shape 141"/>
          <p:cNvSpPr/>
          <p:nvPr/>
        </p:nvSpPr>
        <p:spPr>
          <a:xfrm>
            <a:off x="3810000" y="3429000"/>
            <a:ext cx="4038599" cy="22748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Dealing with Data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Dealing with Data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3434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ct val="75757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Scalar quantities – have magnitude but not a direction and should thus be distinguished from vectors (i.e. distance, power, speed).  Just because you know the speed a car is traveling does not mean you know the direction the car is traveling in.</a:t>
            </a:r>
          </a:p>
          <a:p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257800" y="1846261"/>
            <a:ext cx="3429000" cy="4038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0" name="Shape 150"/>
          <p:cNvSpPr txBox="1"/>
          <p:nvPr/>
        </p:nvSpPr>
        <p:spPr>
          <a:xfrm>
            <a:off x="6324600" y="2743200"/>
            <a:ext cx="2209799" cy="533399"/>
          </a:xfrm>
          <a:prstGeom prst="rect">
            <a:avLst/>
          </a:prstGeom>
          <a:solidFill>
            <a:schemeClr val="lt1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What’s my speed?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715000" y="3657600"/>
            <a:ext cx="1524000" cy="457200"/>
          </a:xfrm>
          <a:prstGeom prst="rect">
            <a:avLst/>
          </a:prstGeom>
          <a:solidFill>
            <a:schemeClr val="lt1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25 mph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Level 1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99CC00"/>
      </a:accent4>
      <a:accent5>
        <a:srgbClr val="CCCC66"/>
      </a:accent5>
      <a:accent6>
        <a:srgbClr val="FFFFFF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Microsoft Office PowerPoint</Application>
  <PresentationFormat>On-screen Show (4:3)</PresentationFormat>
  <Paragraphs>104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Custom Theme</vt:lpstr>
      <vt:lpstr>Interpreting Data for use in Charts and Graphs.</vt:lpstr>
      <vt:lpstr>The Cartesian Coordinate System</vt:lpstr>
      <vt:lpstr>The Cartesian Coordinate System</vt:lpstr>
      <vt:lpstr>Dealing with Data</vt:lpstr>
      <vt:lpstr>Dealing with Data</vt:lpstr>
      <vt:lpstr>Regression Line</vt:lpstr>
      <vt:lpstr>Dealing with Data</vt:lpstr>
      <vt:lpstr>Dealing with Data</vt:lpstr>
      <vt:lpstr>Dealing with Data</vt:lpstr>
      <vt:lpstr>Dealing with Data</vt:lpstr>
      <vt:lpstr>Dealing with Data</vt:lpstr>
      <vt:lpstr>Dealing with Data</vt:lpstr>
      <vt:lpstr>Dealing with Data</vt:lpstr>
      <vt:lpstr>Dealing with Data</vt:lpstr>
      <vt:lpstr>Dealing with Data</vt:lpstr>
      <vt:lpstr>Dealing with Data</vt:lpstr>
      <vt:lpstr>Dealing with Data</vt:lpstr>
      <vt:lpstr>That’s all Folks  Time to graph</vt:lpstr>
      <vt:lpstr>Now lets do some Work: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Data for use in Charts and Graphs.</dc:title>
  <cp:lastModifiedBy>Jennifer</cp:lastModifiedBy>
  <cp:revision>1</cp:revision>
  <dcterms:modified xsi:type="dcterms:W3CDTF">2013-10-01T18:20:58Z</dcterms:modified>
</cp:coreProperties>
</file>