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794238" cy="30267275"/>
  <p:notesSz cx="6858000" cy="9144000"/>
  <p:defaultTextStyle>
    <a:defPPr>
      <a:defRPr lang="zh-CN"/>
    </a:defPPr>
    <a:lvl1pPr marL="0" algn="l" defTabSz="5353498" rtl="0" eaLnBrk="1" latinLnBrk="0" hangingPunct="1">
      <a:defRPr sz="10490" kern="1200">
        <a:solidFill>
          <a:schemeClr val="tx1"/>
        </a:solidFill>
        <a:latin typeface="+mn-lt"/>
        <a:ea typeface="+mn-ea"/>
        <a:cs typeface="+mn-cs"/>
      </a:defRPr>
    </a:lvl1pPr>
    <a:lvl2pPr marL="2676748" algn="l" defTabSz="5353498" rtl="0" eaLnBrk="1" latinLnBrk="0" hangingPunct="1">
      <a:defRPr sz="10490" kern="1200">
        <a:solidFill>
          <a:schemeClr val="tx1"/>
        </a:solidFill>
        <a:latin typeface="+mn-lt"/>
        <a:ea typeface="+mn-ea"/>
        <a:cs typeface="+mn-cs"/>
      </a:defRPr>
    </a:lvl2pPr>
    <a:lvl3pPr marL="5353498" algn="l" defTabSz="5353498" rtl="0" eaLnBrk="1" latinLnBrk="0" hangingPunct="1">
      <a:defRPr sz="10490" kern="1200">
        <a:solidFill>
          <a:schemeClr val="tx1"/>
        </a:solidFill>
        <a:latin typeface="+mn-lt"/>
        <a:ea typeface="+mn-ea"/>
        <a:cs typeface="+mn-cs"/>
      </a:defRPr>
    </a:lvl3pPr>
    <a:lvl4pPr marL="8030245" algn="l" defTabSz="5353498" rtl="0" eaLnBrk="1" latinLnBrk="0" hangingPunct="1">
      <a:defRPr sz="10490" kern="1200">
        <a:solidFill>
          <a:schemeClr val="tx1"/>
        </a:solidFill>
        <a:latin typeface="+mn-lt"/>
        <a:ea typeface="+mn-ea"/>
        <a:cs typeface="+mn-cs"/>
      </a:defRPr>
    </a:lvl4pPr>
    <a:lvl5pPr marL="10706993" algn="l" defTabSz="5353498" rtl="0" eaLnBrk="1" latinLnBrk="0" hangingPunct="1">
      <a:defRPr sz="10490" kern="1200">
        <a:solidFill>
          <a:schemeClr val="tx1"/>
        </a:solidFill>
        <a:latin typeface="+mn-lt"/>
        <a:ea typeface="+mn-ea"/>
        <a:cs typeface="+mn-cs"/>
      </a:defRPr>
    </a:lvl5pPr>
    <a:lvl6pPr marL="13383742" algn="l" defTabSz="5353498" rtl="0" eaLnBrk="1" latinLnBrk="0" hangingPunct="1">
      <a:defRPr sz="10490" kern="1200">
        <a:solidFill>
          <a:schemeClr val="tx1"/>
        </a:solidFill>
        <a:latin typeface="+mn-lt"/>
        <a:ea typeface="+mn-ea"/>
        <a:cs typeface="+mn-cs"/>
      </a:defRPr>
    </a:lvl6pPr>
    <a:lvl7pPr marL="16060491" algn="l" defTabSz="5353498" rtl="0" eaLnBrk="1" latinLnBrk="0" hangingPunct="1">
      <a:defRPr sz="10490" kern="1200">
        <a:solidFill>
          <a:schemeClr val="tx1"/>
        </a:solidFill>
        <a:latin typeface="+mn-lt"/>
        <a:ea typeface="+mn-ea"/>
        <a:cs typeface="+mn-cs"/>
      </a:defRPr>
    </a:lvl7pPr>
    <a:lvl8pPr marL="18737239" algn="l" defTabSz="5353498" rtl="0" eaLnBrk="1" latinLnBrk="0" hangingPunct="1">
      <a:defRPr sz="10490" kern="1200">
        <a:solidFill>
          <a:schemeClr val="tx1"/>
        </a:solidFill>
        <a:latin typeface="+mn-lt"/>
        <a:ea typeface="+mn-ea"/>
        <a:cs typeface="+mn-cs"/>
      </a:defRPr>
    </a:lvl8pPr>
    <a:lvl9pPr marL="21413987" algn="l" defTabSz="5353498" rtl="0" eaLnBrk="1" latinLnBrk="0" hangingPunct="1">
      <a:defRPr sz="104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13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5226" autoAdjust="0"/>
  </p:normalViewPr>
  <p:slideViewPr>
    <p:cSldViewPr>
      <p:cViewPr>
        <p:scale>
          <a:sx n="25" d="100"/>
          <a:sy n="25" d="100"/>
        </p:scale>
        <p:origin x="826" y="-139"/>
      </p:cViewPr>
      <p:guideLst>
        <p:guide orient="horz" pos="9533"/>
        <p:guide pos="134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1361A2-EC38-486B-A096-B9B14C339667}" type="datetimeFigureOut">
              <a:rPr lang="en-US" smtClean="0"/>
              <a:pPr/>
              <a:t>6/27/2024</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81A1D-27FC-477E-BCFD-EF4924318B32}" type="slidenum">
              <a:rPr lang="en-US" smtClean="0"/>
              <a:pPr/>
              <a:t>‹#›</a:t>
            </a:fld>
            <a:endParaRPr lang="en-US" dirty="0"/>
          </a:p>
        </p:txBody>
      </p:sp>
    </p:spTree>
    <p:extLst>
      <p:ext uri="{BB962C8B-B14F-4D97-AF65-F5344CB8AC3E}">
        <p14:creationId xmlns:p14="http://schemas.microsoft.com/office/powerpoint/2010/main" val="2790479861"/>
      </p:ext>
    </p:extLst>
  </p:cSld>
  <p:clrMap bg1="lt1" tx1="dk1" bg2="lt2" tx2="dk2" accent1="accent1" accent2="accent2" accent3="accent3" accent4="accent4" accent5="accent5" accent6="accent6" hlink="hlink" folHlink="folHlink"/>
  <p:notesStyle>
    <a:lvl1pPr marL="0" algn="l" defTabSz="1115335" rtl="0" eaLnBrk="1" latinLnBrk="0" hangingPunct="1">
      <a:defRPr sz="1464" kern="1200">
        <a:solidFill>
          <a:schemeClr val="tx1"/>
        </a:solidFill>
        <a:latin typeface="+mn-lt"/>
        <a:ea typeface="+mn-ea"/>
        <a:cs typeface="+mn-cs"/>
      </a:defRPr>
    </a:lvl1pPr>
    <a:lvl2pPr marL="557667" algn="l" defTabSz="1115335" rtl="0" eaLnBrk="1" latinLnBrk="0" hangingPunct="1">
      <a:defRPr sz="1464" kern="1200">
        <a:solidFill>
          <a:schemeClr val="tx1"/>
        </a:solidFill>
        <a:latin typeface="+mn-lt"/>
        <a:ea typeface="+mn-ea"/>
        <a:cs typeface="+mn-cs"/>
      </a:defRPr>
    </a:lvl2pPr>
    <a:lvl3pPr marL="1115335" algn="l" defTabSz="1115335" rtl="0" eaLnBrk="1" latinLnBrk="0" hangingPunct="1">
      <a:defRPr sz="1464" kern="1200">
        <a:solidFill>
          <a:schemeClr val="tx1"/>
        </a:solidFill>
        <a:latin typeface="+mn-lt"/>
        <a:ea typeface="+mn-ea"/>
        <a:cs typeface="+mn-cs"/>
      </a:defRPr>
    </a:lvl3pPr>
    <a:lvl4pPr marL="1673002" algn="l" defTabSz="1115335" rtl="0" eaLnBrk="1" latinLnBrk="0" hangingPunct="1">
      <a:defRPr sz="1464" kern="1200">
        <a:solidFill>
          <a:schemeClr val="tx1"/>
        </a:solidFill>
        <a:latin typeface="+mn-lt"/>
        <a:ea typeface="+mn-ea"/>
        <a:cs typeface="+mn-cs"/>
      </a:defRPr>
    </a:lvl4pPr>
    <a:lvl5pPr marL="2230670" algn="l" defTabSz="1115335" rtl="0" eaLnBrk="1" latinLnBrk="0" hangingPunct="1">
      <a:defRPr sz="1464" kern="1200">
        <a:solidFill>
          <a:schemeClr val="tx1"/>
        </a:solidFill>
        <a:latin typeface="+mn-lt"/>
        <a:ea typeface="+mn-ea"/>
        <a:cs typeface="+mn-cs"/>
      </a:defRPr>
    </a:lvl5pPr>
    <a:lvl6pPr marL="2788337" algn="l" defTabSz="1115335" rtl="0" eaLnBrk="1" latinLnBrk="0" hangingPunct="1">
      <a:defRPr sz="1464" kern="1200">
        <a:solidFill>
          <a:schemeClr val="tx1"/>
        </a:solidFill>
        <a:latin typeface="+mn-lt"/>
        <a:ea typeface="+mn-ea"/>
        <a:cs typeface="+mn-cs"/>
      </a:defRPr>
    </a:lvl6pPr>
    <a:lvl7pPr marL="3346005" algn="l" defTabSz="1115335" rtl="0" eaLnBrk="1" latinLnBrk="0" hangingPunct="1">
      <a:defRPr sz="1464" kern="1200">
        <a:solidFill>
          <a:schemeClr val="tx1"/>
        </a:solidFill>
        <a:latin typeface="+mn-lt"/>
        <a:ea typeface="+mn-ea"/>
        <a:cs typeface="+mn-cs"/>
      </a:defRPr>
    </a:lvl7pPr>
    <a:lvl8pPr marL="3903672" algn="l" defTabSz="1115335" rtl="0" eaLnBrk="1" latinLnBrk="0" hangingPunct="1">
      <a:defRPr sz="1464" kern="1200">
        <a:solidFill>
          <a:schemeClr val="tx1"/>
        </a:solidFill>
        <a:latin typeface="+mn-lt"/>
        <a:ea typeface="+mn-ea"/>
        <a:cs typeface="+mn-cs"/>
      </a:defRPr>
    </a:lvl8pPr>
    <a:lvl9pPr marL="4461341" algn="l" defTabSz="1115335" rtl="0" eaLnBrk="1" latinLnBrk="0" hangingPunct="1">
      <a:defRPr sz="14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C81A1D-27FC-477E-BCFD-EF4924318B32}" type="slidenum">
              <a:rPr lang="en-US" smtClean="0"/>
              <a:pPr/>
              <a:t>1</a:t>
            </a:fld>
            <a:endParaRPr lang="en-US" dirty="0"/>
          </a:p>
        </p:txBody>
      </p:sp>
    </p:spTree>
    <p:extLst>
      <p:ext uri="{BB962C8B-B14F-4D97-AF65-F5344CB8AC3E}">
        <p14:creationId xmlns:p14="http://schemas.microsoft.com/office/powerpoint/2010/main" val="413461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70" y="9402479"/>
            <a:ext cx="36375102" cy="6487846"/>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6419148" y="17151457"/>
            <a:ext cx="29955966" cy="7734970"/>
          </a:xfrm>
        </p:spPr>
        <p:txBody>
          <a:bodyPr/>
          <a:lstStyle>
            <a:lvl1pPr marL="0" indent="0" algn="ctr">
              <a:buNone/>
              <a:defRPr>
                <a:solidFill>
                  <a:schemeClr val="tx1">
                    <a:tint val="75000"/>
                  </a:schemeClr>
                </a:solidFill>
              </a:defRPr>
            </a:lvl1pPr>
            <a:lvl2pPr marL="2021120" indent="0" algn="ctr">
              <a:buNone/>
              <a:defRPr>
                <a:solidFill>
                  <a:schemeClr val="tx1">
                    <a:tint val="75000"/>
                  </a:schemeClr>
                </a:solidFill>
              </a:defRPr>
            </a:lvl2pPr>
            <a:lvl3pPr marL="4042241" indent="0" algn="ctr">
              <a:buNone/>
              <a:defRPr>
                <a:solidFill>
                  <a:schemeClr val="tx1">
                    <a:tint val="75000"/>
                  </a:schemeClr>
                </a:solidFill>
              </a:defRPr>
            </a:lvl3pPr>
            <a:lvl4pPr marL="6063357" indent="0" algn="ctr">
              <a:buNone/>
              <a:defRPr>
                <a:solidFill>
                  <a:schemeClr val="tx1">
                    <a:tint val="75000"/>
                  </a:schemeClr>
                </a:solidFill>
              </a:defRPr>
            </a:lvl4pPr>
            <a:lvl5pPr marL="8084476" indent="0" algn="ctr">
              <a:buNone/>
              <a:defRPr>
                <a:solidFill>
                  <a:schemeClr val="tx1">
                    <a:tint val="75000"/>
                  </a:schemeClr>
                </a:solidFill>
              </a:defRPr>
            </a:lvl5pPr>
            <a:lvl6pPr marL="10105595" indent="0" algn="ctr">
              <a:buNone/>
              <a:defRPr>
                <a:solidFill>
                  <a:schemeClr val="tx1">
                    <a:tint val="75000"/>
                  </a:schemeClr>
                </a:solidFill>
              </a:defRPr>
            </a:lvl6pPr>
            <a:lvl7pPr marL="12126717" indent="0" algn="ctr">
              <a:buNone/>
              <a:defRPr>
                <a:solidFill>
                  <a:schemeClr val="tx1">
                    <a:tint val="75000"/>
                  </a:schemeClr>
                </a:solidFill>
              </a:defRPr>
            </a:lvl7pPr>
            <a:lvl8pPr marL="14147833" indent="0" algn="ctr">
              <a:buNone/>
              <a:defRPr>
                <a:solidFill>
                  <a:schemeClr val="tx1">
                    <a:tint val="75000"/>
                  </a:schemeClr>
                </a:solidFill>
              </a:defRPr>
            </a:lvl8pPr>
            <a:lvl9pPr marL="16168954"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97938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132677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8925440" y="5815246"/>
            <a:ext cx="46211833" cy="12396270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0267662" y="5815246"/>
            <a:ext cx="137944554" cy="12396270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275661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207462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51" y="19449534"/>
            <a:ext cx="36375102" cy="6011418"/>
          </a:xfrm>
        </p:spPr>
        <p:txBody>
          <a:bodyPr anchor="t"/>
          <a:lstStyle>
            <a:lvl1pPr algn="l">
              <a:defRPr sz="17683"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3380451" y="12828568"/>
            <a:ext cx="36375102" cy="6620964"/>
          </a:xfrm>
        </p:spPr>
        <p:txBody>
          <a:bodyPr anchor="b"/>
          <a:lstStyle>
            <a:lvl1pPr marL="0" indent="0">
              <a:buNone/>
              <a:defRPr sz="8842">
                <a:solidFill>
                  <a:schemeClr val="tx1">
                    <a:tint val="75000"/>
                  </a:schemeClr>
                </a:solidFill>
              </a:defRPr>
            </a:lvl1pPr>
            <a:lvl2pPr marL="2021120" indent="0">
              <a:buNone/>
              <a:defRPr sz="7920">
                <a:solidFill>
                  <a:schemeClr val="tx1">
                    <a:tint val="75000"/>
                  </a:schemeClr>
                </a:solidFill>
              </a:defRPr>
            </a:lvl2pPr>
            <a:lvl3pPr marL="4042241" indent="0">
              <a:buNone/>
              <a:defRPr sz="7088">
                <a:solidFill>
                  <a:schemeClr val="tx1">
                    <a:tint val="75000"/>
                  </a:schemeClr>
                </a:solidFill>
              </a:defRPr>
            </a:lvl3pPr>
            <a:lvl4pPr marL="6063357" indent="0">
              <a:buNone/>
              <a:defRPr sz="6171">
                <a:solidFill>
                  <a:schemeClr val="tx1">
                    <a:tint val="75000"/>
                  </a:schemeClr>
                </a:solidFill>
              </a:defRPr>
            </a:lvl4pPr>
            <a:lvl5pPr marL="8084476" indent="0">
              <a:buNone/>
              <a:defRPr sz="6171">
                <a:solidFill>
                  <a:schemeClr val="tx1">
                    <a:tint val="75000"/>
                  </a:schemeClr>
                </a:solidFill>
              </a:defRPr>
            </a:lvl5pPr>
            <a:lvl6pPr marL="10105595" indent="0">
              <a:buNone/>
              <a:defRPr sz="6171">
                <a:solidFill>
                  <a:schemeClr val="tx1">
                    <a:tint val="75000"/>
                  </a:schemeClr>
                </a:solidFill>
              </a:defRPr>
            </a:lvl6pPr>
            <a:lvl7pPr marL="12126717" indent="0">
              <a:buNone/>
              <a:defRPr sz="6171">
                <a:solidFill>
                  <a:schemeClr val="tx1">
                    <a:tint val="75000"/>
                  </a:schemeClr>
                </a:solidFill>
              </a:defRPr>
            </a:lvl7pPr>
            <a:lvl8pPr marL="14147833" indent="0">
              <a:buNone/>
              <a:defRPr sz="6171">
                <a:solidFill>
                  <a:schemeClr val="tx1">
                    <a:tint val="75000"/>
                  </a:schemeClr>
                </a:solidFill>
              </a:defRPr>
            </a:lvl8pPr>
            <a:lvl9pPr marL="16168954" indent="0">
              <a:buNone/>
              <a:defRPr sz="6171">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60857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0267648" y="33896550"/>
            <a:ext cx="92074479" cy="95881403"/>
          </a:xfrm>
        </p:spPr>
        <p:txBody>
          <a:bodyPr/>
          <a:lstStyle>
            <a:lvl1pPr>
              <a:defRPr sz="12345"/>
            </a:lvl1pPr>
            <a:lvl2pPr>
              <a:defRPr sz="10593"/>
            </a:lvl2pPr>
            <a:lvl3pPr>
              <a:defRPr sz="8842"/>
            </a:lvl3pPr>
            <a:lvl4pPr>
              <a:defRPr sz="7920"/>
            </a:lvl4pPr>
            <a:lvl5pPr>
              <a:defRPr sz="7920"/>
            </a:lvl5pPr>
            <a:lvl6pPr>
              <a:defRPr sz="7920"/>
            </a:lvl6pPr>
            <a:lvl7pPr>
              <a:defRPr sz="7920"/>
            </a:lvl7pPr>
            <a:lvl8pPr>
              <a:defRPr sz="7920"/>
            </a:lvl8pPr>
            <a:lvl9pPr>
              <a:defRPr sz="792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103055368" y="33896550"/>
            <a:ext cx="92081908" cy="95881403"/>
          </a:xfrm>
        </p:spPr>
        <p:txBody>
          <a:bodyPr/>
          <a:lstStyle>
            <a:lvl1pPr>
              <a:defRPr sz="12345"/>
            </a:lvl1pPr>
            <a:lvl2pPr>
              <a:defRPr sz="10593"/>
            </a:lvl2pPr>
            <a:lvl3pPr>
              <a:defRPr sz="8842"/>
            </a:lvl3pPr>
            <a:lvl4pPr>
              <a:defRPr sz="7920"/>
            </a:lvl4pPr>
            <a:lvl5pPr>
              <a:defRPr sz="7920"/>
            </a:lvl5pPr>
            <a:lvl6pPr>
              <a:defRPr sz="7920"/>
            </a:lvl6pPr>
            <a:lvl7pPr>
              <a:defRPr sz="7920"/>
            </a:lvl7pPr>
            <a:lvl8pPr>
              <a:defRPr sz="7920"/>
            </a:lvl8pPr>
            <a:lvl9pPr>
              <a:defRPr sz="792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202850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9713" y="1212095"/>
            <a:ext cx="38514815" cy="5044546"/>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2139714" y="6775111"/>
            <a:ext cx="18908220" cy="2823544"/>
          </a:xfrm>
        </p:spPr>
        <p:txBody>
          <a:bodyPr anchor="b"/>
          <a:lstStyle>
            <a:lvl1pPr marL="0" indent="0">
              <a:buNone/>
              <a:defRPr sz="10593" b="1"/>
            </a:lvl1pPr>
            <a:lvl2pPr marL="2021120" indent="0">
              <a:buNone/>
              <a:defRPr sz="8842" b="1"/>
            </a:lvl2pPr>
            <a:lvl3pPr marL="4042241" indent="0">
              <a:buNone/>
              <a:defRPr sz="7920" b="1"/>
            </a:lvl3pPr>
            <a:lvl4pPr marL="6063357" indent="0">
              <a:buNone/>
              <a:defRPr sz="7088" b="1"/>
            </a:lvl4pPr>
            <a:lvl5pPr marL="8084476" indent="0">
              <a:buNone/>
              <a:defRPr sz="7088" b="1"/>
            </a:lvl5pPr>
            <a:lvl6pPr marL="10105595" indent="0">
              <a:buNone/>
              <a:defRPr sz="7088" b="1"/>
            </a:lvl6pPr>
            <a:lvl7pPr marL="12126717" indent="0">
              <a:buNone/>
              <a:defRPr sz="7088" b="1"/>
            </a:lvl7pPr>
            <a:lvl8pPr marL="14147833" indent="0">
              <a:buNone/>
              <a:defRPr sz="7088" b="1"/>
            </a:lvl8pPr>
            <a:lvl9pPr marL="16168954" indent="0">
              <a:buNone/>
              <a:defRPr sz="7088" b="1"/>
            </a:lvl9pPr>
          </a:lstStyle>
          <a:p>
            <a:pPr lvl="0"/>
            <a:r>
              <a:rPr lang="en-US" altLang="zh-CN"/>
              <a:t>Click to edit Master text styles</a:t>
            </a:r>
          </a:p>
        </p:txBody>
      </p:sp>
      <p:sp>
        <p:nvSpPr>
          <p:cNvPr id="4" name="Content Placeholder 3"/>
          <p:cNvSpPr>
            <a:spLocks noGrp="1"/>
          </p:cNvSpPr>
          <p:nvPr>
            <p:ph sz="half" idx="2"/>
          </p:nvPr>
        </p:nvSpPr>
        <p:spPr>
          <a:xfrm>
            <a:off x="2139714" y="9598655"/>
            <a:ext cx="18908220" cy="17438715"/>
          </a:xfrm>
        </p:spPr>
        <p:txBody>
          <a:bodyPr/>
          <a:lstStyle>
            <a:lvl1pPr>
              <a:defRPr sz="10593"/>
            </a:lvl1pPr>
            <a:lvl2pPr>
              <a:defRPr sz="8842"/>
            </a:lvl2pPr>
            <a:lvl3pPr>
              <a:defRPr sz="7920"/>
            </a:lvl3pPr>
            <a:lvl4pPr>
              <a:defRPr sz="7088"/>
            </a:lvl4pPr>
            <a:lvl5pPr>
              <a:defRPr sz="7088"/>
            </a:lvl5pPr>
            <a:lvl6pPr>
              <a:defRPr sz="7088"/>
            </a:lvl6pPr>
            <a:lvl7pPr>
              <a:defRPr sz="7088"/>
            </a:lvl7pPr>
            <a:lvl8pPr>
              <a:defRPr sz="7088"/>
            </a:lvl8pPr>
            <a:lvl9pPr>
              <a:defRPr sz="7088"/>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21738880" y="6775111"/>
            <a:ext cx="18915648" cy="2823544"/>
          </a:xfrm>
        </p:spPr>
        <p:txBody>
          <a:bodyPr anchor="b"/>
          <a:lstStyle>
            <a:lvl1pPr marL="0" indent="0">
              <a:buNone/>
              <a:defRPr sz="10593" b="1"/>
            </a:lvl1pPr>
            <a:lvl2pPr marL="2021120" indent="0">
              <a:buNone/>
              <a:defRPr sz="8842" b="1"/>
            </a:lvl2pPr>
            <a:lvl3pPr marL="4042241" indent="0">
              <a:buNone/>
              <a:defRPr sz="7920" b="1"/>
            </a:lvl3pPr>
            <a:lvl4pPr marL="6063357" indent="0">
              <a:buNone/>
              <a:defRPr sz="7088" b="1"/>
            </a:lvl4pPr>
            <a:lvl5pPr marL="8084476" indent="0">
              <a:buNone/>
              <a:defRPr sz="7088" b="1"/>
            </a:lvl5pPr>
            <a:lvl6pPr marL="10105595" indent="0">
              <a:buNone/>
              <a:defRPr sz="7088" b="1"/>
            </a:lvl6pPr>
            <a:lvl7pPr marL="12126717" indent="0">
              <a:buNone/>
              <a:defRPr sz="7088" b="1"/>
            </a:lvl7pPr>
            <a:lvl8pPr marL="14147833" indent="0">
              <a:buNone/>
              <a:defRPr sz="7088" b="1"/>
            </a:lvl8pPr>
            <a:lvl9pPr marL="16168954" indent="0">
              <a:buNone/>
              <a:defRPr sz="7088" b="1"/>
            </a:lvl9pPr>
          </a:lstStyle>
          <a:p>
            <a:pPr lvl="0"/>
            <a:r>
              <a:rPr lang="en-US" altLang="zh-CN"/>
              <a:t>Click to edit Master text styles</a:t>
            </a:r>
          </a:p>
        </p:txBody>
      </p:sp>
      <p:sp>
        <p:nvSpPr>
          <p:cNvPr id="6" name="Content Placeholder 5"/>
          <p:cNvSpPr>
            <a:spLocks noGrp="1"/>
          </p:cNvSpPr>
          <p:nvPr>
            <p:ph sz="quarter" idx="4"/>
          </p:nvPr>
        </p:nvSpPr>
        <p:spPr>
          <a:xfrm>
            <a:off x="21738880" y="9598655"/>
            <a:ext cx="18915648" cy="17438715"/>
          </a:xfrm>
        </p:spPr>
        <p:txBody>
          <a:bodyPr/>
          <a:lstStyle>
            <a:lvl1pPr>
              <a:defRPr sz="10593"/>
            </a:lvl1pPr>
            <a:lvl2pPr>
              <a:defRPr sz="8842"/>
            </a:lvl2pPr>
            <a:lvl3pPr>
              <a:defRPr sz="7920"/>
            </a:lvl3pPr>
            <a:lvl4pPr>
              <a:defRPr sz="7088"/>
            </a:lvl4pPr>
            <a:lvl5pPr>
              <a:defRPr sz="7088"/>
            </a:lvl5pPr>
            <a:lvl6pPr>
              <a:defRPr sz="7088"/>
            </a:lvl6pPr>
            <a:lvl7pPr>
              <a:defRPr sz="7088"/>
            </a:lvl7pPr>
            <a:lvl8pPr>
              <a:defRPr sz="7088"/>
            </a:lvl8pPr>
            <a:lvl9pPr>
              <a:defRPr sz="7088"/>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253780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236172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184288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25" y="1205086"/>
            <a:ext cx="14079008" cy="5128622"/>
          </a:xfrm>
        </p:spPr>
        <p:txBody>
          <a:bodyPr anchor="b"/>
          <a:lstStyle>
            <a:lvl1pPr algn="l">
              <a:defRPr sz="8842" b="1"/>
            </a:lvl1pPr>
          </a:lstStyle>
          <a:p>
            <a:r>
              <a:rPr lang="en-US" altLang="zh-CN"/>
              <a:t>Click to edit Master title style</a:t>
            </a:r>
            <a:endParaRPr lang="zh-CN" altLang="en-US"/>
          </a:p>
        </p:txBody>
      </p:sp>
      <p:sp>
        <p:nvSpPr>
          <p:cNvPr id="3" name="Content Placeholder 2"/>
          <p:cNvSpPr>
            <a:spLocks noGrp="1"/>
          </p:cNvSpPr>
          <p:nvPr>
            <p:ph idx="1"/>
          </p:nvPr>
        </p:nvSpPr>
        <p:spPr>
          <a:xfrm>
            <a:off x="16731363" y="1205089"/>
            <a:ext cx="23923168" cy="25832281"/>
          </a:xfrm>
        </p:spPr>
        <p:txBody>
          <a:bodyPr/>
          <a:lstStyle>
            <a:lvl1pPr>
              <a:defRPr sz="14185"/>
            </a:lvl1pPr>
            <a:lvl2pPr>
              <a:defRPr sz="12345"/>
            </a:lvl2pPr>
            <a:lvl3pPr>
              <a:defRPr sz="10593"/>
            </a:lvl3pPr>
            <a:lvl4pPr>
              <a:defRPr sz="8842"/>
            </a:lvl4pPr>
            <a:lvl5pPr>
              <a:defRPr sz="8842"/>
            </a:lvl5pPr>
            <a:lvl6pPr>
              <a:defRPr sz="8842"/>
            </a:lvl6pPr>
            <a:lvl7pPr>
              <a:defRPr sz="8842"/>
            </a:lvl7pPr>
            <a:lvl8pPr>
              <a:defRPr sz="8842"/>
            </a:lvl8pPr>
            <a:lvl9pPr>
              <a:defRPr sz="8842"/>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2139725" y="6333710"/>
            <a:ext cx="14079008" cy="20703659"/>
          </a:xfrm>
        </p:spPr>
        <p:txBody>
          <a:bodyPr/>
          <a:lstStyle>
            <a:lvl1pPr marL="0" indent="0">
              <a:buNone/>
              <a:defRPr sz="6171"/>
            </a:lvl1pPr>
            <a:lvl2pPr marL="2021120" indent="0">
              <a:buNone/>
              <a:defRPr sz="5342"/>
            </a:lvl2pPr>
            <a:lvl3pPr marL="4042241" indent="0">
              <a:buNone/>
              <a:defRPr sz="4420"/>
            </a:lvl3pPr>
            <a:lvl4pPr marL="6063357" indent="0">
              <a:buNone/>
              <a:defRPr sz="3960"/>
            </a:lvl4pPr>
            <a:lvl5pPr marL="8084476" indent="0">
              <a:buNone/>
              <a:defRPr sz="3960"/>
            </a:lvl5pPr>
            <a:lvl6pPr marL="10105595" indent="0">
              <a:buNone/>
              <a:defRPr sz="3960"/>
            </a:lvl6pPr>
            <a:lvl7pPr marL="12126717" indent="0">
              <a:buNone/>
              <a:defRPr sz="3960"/>
            </a:lvl7pPr>
            <a:lvl8pPr marL="14147833" indent="0">
              <a:buNone/>
              <a:defRPr sz="3960"/>
            </a:lvl8pPr>
            <a:lvl9pPr marL="16168954" indent="0">
              <a:buNone/>
              <a:defRPr sz="396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84880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3" y="21187096"/>
            <a:ext cx="25676543" cy="2501256"/>
          </a:xfrm>
        </p:spPr>
        <p:txBody>
          <a:bodyPr anchor="b"/>
          <a:lstStyle>
            <a:lvl1pPr algn="l">
              <a:defRPr sz="8842"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8387973" y="2704439"/>
            <a:ext cx="25676543" cy="18160365"/>
          </a:xfrm>
        </p:spPr>
        <p:txBody>
          <a:bodyPr/>
          <a:lstStyle>
            <a:lvl1pPr marL="0" indent="0">
              <a:buNone/>
              <a:defRPr sz="14185"/>
            </a:lvl1pPr>
            <a:lvl2pPr marL="2021120" indent="0">
              <a:buNone/>
              <a:defRPr sz="12345"/>
            </a:lvl2pPr>
            <a:lvl3pPr marL="4042241" indent="0">
              <a:buNone/>
              <a:defRPr sz="10593"/>
            </a:lvl3pPr>
            <a:lvl4pPr marL="6063357" indent="0">
              <a:buNone/>
              <a:defRPr sz="8842"/>
            </a:lvl4pPr>
            <a:lvl5pPr marL="8084476" indent="0">
              <a:buNone/>
              <a:defRPr sz="8842"/>
            </a:lvl5pPr>
            <a:lvl6pPr marL="10105595" indent="0">
              <a:buNone/>
              <a:defRPr sz="8842"/>
            </a:lvl6pPr>
            <a:lvl7pPr marL="12126717" indent="0">
              <a:buNone/>
              <a:defRPr sz="8842"/>
            </a:lvl7pPr>
            <a:lvl8pPr marL="14147833" indent="0">
              <a:buNone/>
              <a:defRPr sz="8842"/>
            </a:lvl8pPr>
            <a:lvl9pPr marL="16168954" indent="0">
              <a:buNone/>
              <a:defRPr sz="8842"/>
            </a:lvl9pPr>
          </a:lstStyle>
          <a:p>
            <a:endParaRPr lang="zh-CN" altLang="en-US"/>
          </a:p>
        </p:txBody>
      </p:sp>
      <p:sp>
        <p:nvSpPr>
          <p:cNvPr id="4" name="Text Placeholder 3"/>
          <p:cNvSpPr>
            <a:spLocks noGrp="1"/>
          </p:cNvSpPr>
          <p:nvPr>
            <p:ph type="body" sz="half" idx="2"/>
          </p:nvPr>
        </p:nvSpPr>
        <p:spPr>
          <a:xfrm>
            <a:off x="8387973" y="23688357"/>
            <a:ext cx="25676543" cy="3552197"/>
          </a:xfrm>
        </p:spPr>
        <p:txBody>
          <a:bodyPr/>
          <a:lstStyle>
            <a:lvl1pPr marL="0" indent="0">
              <a:buNone/>
              <a:defRPr sz="6171"/>
            </a:lvl1pPr>
            <a:lvl2pPr marL="2021120" indent="0">
              <a:buNone/>
              <a:defRPr sz="5342"/>
            </a:lvl2pPr>
            <a:lvl3pPr marL="4042241" indent="0">
              <a:buNone/>
              <a:defRPr sz="4420"/>
            </a:lvl3pPr>
            <a:lvl4pPr marL="6063357" indent="0">
              <a:buNone/>
              <a:defRPr sz="3960"/>
            </a:lvl4pPr>
            <a:lvl5pPr marL="8084476" indent="0">
              <a:buNone/>
              <a:defRPr sz="3960"/>
            </a:lvl5pPr>
            <a:lvl6pPr marL="10105595" indent="0">
              <a:buNone/>
              <a:defRPr sz="3960"/>
            </a:lvl6pPr>
            <a:lvl7pPr marL="12126717" indent="0">
              <a:buNone/>
              <a:defRPr sz="3960"/>
            </a:lvl7pPr>
            <a:lvl8pPr marL="14147833" indent="0">
              <a:buNone/>
              <a:defRPr sz="3960"/>
            </a:lvl8pPr>
            <a:lvl9pPr marL="16168954" indent="0">
              <a:buNone/>
              <a:defRPr sz="396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3DCCA5E-6468-45F9-A7CA-5BFBEEA230E0}" type="datetimeFigureOut">
              <a:rPr lang="zh-CN" altLang="en-US" smtClean="0"/>
              <a:pPr/>
              <a:t>2024/6/27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113533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3" y="1212095"/>
            <a:ext cx="38514815" cy="5044546"/>
          </a:xfrm>
          <a:prstGeom prst="rect">
            <a:avLst/>
          </a:prstGeom>
        </p:spPr>
        <p:txBody>
          <a:bodyPr vert="horz" lIns="438903" tIns="219451" rIns="438903" bIns="219451"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2139713" y="7062372"/>
            <a:ext cx="38514815" cy="19975003"/>
          </a:xfrm>
          <a:prstGeom prst="rect">
            <a:avLst/>
          </a:prstGeom>
        </p:spPr>
        <p:txBody>
          <a:bodyPr vert="horz" lIns="438903" tIns="219451" rIns="438903" bIns="219451"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2139713" y="28053285"/>
            <a:ext cx="9985322" cy="1611452"/>
          </a:xfrm>
          <a:prstGeom prst="rect">
            <a:avLst/>
          </a:prstGeom>
        </p:spPr>
        <p:txBody>
          <a:bodyPr vert="horz" lIns="438903" tIns="219451" rIns="438903" bIns="219451" rtlCol="0" anchor="ctr"/>
          <a:lstStyle>
            <a:lvl1pPr algn="l">
              <a:defRPr sz="5342">
                <a:solidFill>
                  <a:schemeClr val="tx1">
                    <a:tint val="75000"/>
                  </a:schemeClr>
                </a:solidFill>
              </a:defRPr>
            </a:lvl1pPr>
          </a:lstStyle>
          <a:p>
            <a:fld id="{63DCCA5E-6468-45F9-A7CA-5BFBEEA230E0}" type="datetimeFigureOut">
              <a:rPr lang="zh-CN" altLang="en-US" smtClean="0"/>
              <a:pPr/>
              <a:t>2024/6/27</a:t>
            </a:fld>
            <a:endParaRPr lang="zh-CN" altLang="en-US"/>
          </a:p>
        </p:txBody>
      </p:sp>
      <p:sp>
        <p:nvSpPr>
          <p:cNvPr id="5" name="Footer Placeholder 4"/>
          <p:cNvSpPr>
            <a:spLocks noGrp="1"/>
          </p:cNvSpPr>
          <p:nvPr>
            <p:ph type="ftr" sz="quarter" idx="3"/>
          </p:nvPr>
        </p:nvSpPr>
        <p:spPr>
          <a:xfrm>
            <a:off x="14621368" y="28053285"/>
            <a:ext cx="13551509" cy="1611452"/>
          </a:xfrm>
          <a:prstGeom prst="rect">
            <a:avLst/>
          </a:prstGeom>
        </p:spPr>
        <p:txBody>
          <a:bodyPr vert="horz" lIns="438903" tIns="219451" rIns="438903" bIns="219451" rtlCol="0" anchor="ctr"/>
          <a:lstStyle>
            <a:lvl1pPr algn="ctr">
              <a:defRPr sz="534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0669205" y="28053285"/>
            <a:ext cx="9985322" cy="1611452"/>
          </a:xfrm>
          <a:prstGeom prst="rect">
            <a:avLst/>
          </a:prstGeom>
        </p:spPr>
        <p:txBody>
          <a:bodyPr vert="horz" lIns="438903" tIns="219451" rIns="438903" bIns="219451" rtlCol="0" anchor="ctr"/>
          <a:lstStyle>
            <a:lvl1pPr algn="r">
              <a:defRPr sz="5342">
                <a:solidFill>
                  <a:schemeClr val="tx1">
                    <a:tint val="75000"/>
                  </a:schemeClr>
                </a:solidFill>
              </a:defRPr>
            </a:lvl1pPr>
          </a:lstStyle>
          <a:p>
            <a:fld id="{39C5D625-E640-4D07-AB04-DF64F29A24C2}" type="slidenum">
              <a:rPr lang="zh-CN" altLang="en-US" smtClean="0"/>
              <a:pPr/>
              <a:t>‹#›</a:t>
            </a:fld>
            <a:endParaRPr lang="zh-CN" altLang="en-US"/>
          </a:p>
        </p:txBody>
      </p:sp>
    </p:spTree>
    <p:extLst>
      <p:ext uri="{BB962C8B-B14F-4D97-AF65-F5344CB8AC3E}">
        <p14:creationId xmlns:p14="http://schemas.microsoft.com/office/powerpoint/2010/main" val="960932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42241" rtl="0" eaLnBrk="1" latinLnBrk="0" hangingPunct="1">
        <a:spcBef>
          <a:spcPct val="0"/>
        </a:spcBef>
        <a:buNone/>
        <a:defRPr sz="19432" kern="1200">
          <a:solidFill>
            <a:schemeClr val="tx1"/>
          </a:solidFill>
          <a:latin typeface="+mj-lt"/>
          <a:ea typeface="+mj-ea"/>
          <a:cs typeface="+mj-cs"/>
        </a:defRPr>
      </a:lvl1pPr>
    </p:titleStyle>
    <p:bodyStyle>
      <a:lvl1pPr marL="1515840" indent="-1515840" algn="l" defTabSz="4042241" rtl="0" eaLnBrk="1" latinLnBrk="0" hangingPunct="1">
        <a:spcBef>
          <a:spcPct val="20000"/>
        </a:spcBef>
        <a:buFont typeface="Arial" pitchFamily="34" charset="0"/>
        <a:buChar char="•"/>
        <a:defRPr sz="14185" kern="1200">
          <a:solidFill>
            <a:schemeClr val="tx1"/>
          </a:solidFill>
          <a:latin typeface="+mn-lt"/>
          <a:ea typeface="+mn-ea"/>
          <a:cs typeface="+mn-cs"/>
        </a:defRPr>
      </a:lvl1pPr>
      <a:lvl2pPr marL="3284319" indent="-1263198" algn="l" defTabSz="4042241" rtl="0" eaLnBrk="1" latinLnBrk="0" hangingPunct="1">
        <a:spcBef>
          <a:spcPct val="20000"/>
        </a:spcBef>
        <a:buFont typeface="Arial" pitchFamily="34" charset="0"/>
        <a:buChar char="–"/>
        <a:defRPr sz="12345" kern="1200">
          <a:solidFill>
            <a:schemeClr val="tx1"/>
          </a:solidFill>
          <a:latin typeface="+mn-lt"/>
          <a:ea typeface="+mn-ea"/>
          <a:cs typeface="+mn-cs"/>
        </a:defRPr>
      </a:lvl2pPr>
      <a:lvl3pPr marL="5052797" indent="-1010558" algn="l" defTabSz="4042241" rtl="0" eaLnBrk="1" latinLnBrk="0" hangingPunct="1">
        <a:spcBef>
          <a:spcPct val="20000"/>
        </a:spcBef>
        <a:buFont typeface="Arial" pitchFamily="34" charset="0"/>
        <a:buChar char="•"/>
        <a:defRPr sz="10593" kern="1200">
          <a:solidFill>
            <a:schemeClr val="tx1"/>
          </a:solidFill>
          <a:latin typeface="+mn-lt"/>
          <a:ea typeface="+mn-ea"/>
          <a:cs typeface="+mn-cs"/>
        </a:defRPr>
      </a:lvl3pPr>
      <a:lvl4pPr marL="7073918" indent="-1010558" algn="l" defTabSz="4042241" rtl="0" eaLnBrk="1" latinLnBrk="0" hangingPunct="1">
        <a:spcBef>
          <a:spcPct val="20000"/>
        </a:spcBef>
        <a:buFont typeface="Arial" pitchFamily="34" charset="0"/>
        <a:buChar char="–"/>
        <a:defRPr sz="8842" kern="1200">
          <a:solidFill>
            <a:schemeClr val="tx1"/>
          </a:solidFill>
          <a:latin typeface="+mn-lt"/>
          <a:ea typeface="+mn-ea"/>
          <a:cs typeface="+mn-cs"/>
        </a:defRPr>
      </a:lvl4pPr>
      <a:lvl5pPr marL="9095036" indent="-1010558" algn="l" defTabSz="4042241" rtl="0" eaLnBrk="1" latinLnBrk="0" hangingPunct="1">
        <a:spcBef>
          <a:spcPct val="20000"/>
        </a:spcBef>
        <a:buFont typeface="Arial" pitchFamily="34" charset="0"/>
        <a:buChar char="»"/>
        <a:defRPr sz="8842" kern="1200">
          <a:solidFill>
            <a:schemeClr val="tx1"/>
          </a:solidFill>
          <a:latin typeface="+mn-lt"/>
          <a:ea typeface="+mn-ea"/>
          <a:cs typeface="+mn-cs"/>
        </a:defRPr>
      </a:lvl5pPr>
      <a:lvl6pPr marL="11116158" indent="-1010558" algn="l" defTabSz="4042241" rtl="0" eaLnBrk="1" latinLnBrk="0" hangingPunct="1">
        <a:spcBef>
          <a:spcPct val="20000"/>
        </a:spcBef>
        <a:buFont typeface="Arial" pitchFamily="34" charset="0"/>
        <a:buChar char="•"/>
        <a:defRPr sz="8842" kern="1200">
          <a:solidFill>
            <a:schemeClr val="tx1"/>
          </a:solidFill>
          <a:latin typeface="+mn-lt"/>
          <a:ea typeface="+mn-ea"/>
          <a:cs typeface="+mn-cs"/>
        </a:defRPr>
      </a:lvl6pPr>
      <a:lvl7pPr marL="13137276" indent="-1010558" algn="l" defTabSz="4042241" rtl="0" eaLnBrk="1" latinLnBrk="0" hangingPunct="1">
        <a:spcBef>
          <a:spcPct val="20000"/>
        </a:spcBef>
        <a:buFont typeface="Arial" pitchFamily="34" charset="0"/>
        <a:buChar char="•"/>
        <a:defRPr sz="8842" kern="1200">
          <a:solidFill>
            <a:schemeClr val="tx1"/>
          </a:solidFill>
          <a:latin typeface="+mn-lt"/>
          <a:ea typeface="+mn-ea"/>
          <a:cs typeface="+mn-cs"/>
        </a:defRPr>
      </a:lvl7pPr>
      <a:lvl8pPr marL="15158393" indent="-1010558" algn="l" defTabSz="4042241" rtl="0" eaLnBrk="1" latinLnBrk="0" hangingPunct="1">
        <a:spcBef>
          <a:spcPct val="20000"/>
        </a:spcBef>
        <a:buFont typeface="Arial" pitchFamily="34" charset="0"/>
        <a:buChar char="•"/>
        <a:defRPr sz="8842" kern="1200">
          <a:solidFill>
            <a:schemeClr val="tx1"/>
          </a:solidFill>
          <a:latin typeface="+mn-lt"/>
          <a:ea typeface="+mn-ea"/>
          <a:cs typeface="+mn-cs"/>
        </a:defRPr>
      </a:lvl8pPr>
      <a:lvl9pPr marL="17179512" indent="-1010558" algn="l" defTabSz="4042241" rtl="0" eaLnBrk="1" latinLnBrk="0" hangingPunct="1">
        <a:spcBef>
          <a:spcPct val="20000"/>
        </a:spcBef>
        <a:buFont typeface="Arial" pitchFamily="34" charset="0"/>
        <a:buChar char="•"/>
        <a:defRPr sz="8842" kern="1200">
          <a:solidFill>
            <a:schemeClr val="tx1"/>
          </a:solidFill>
          <a:latin typeface="+mn-lt"/>
          <a:ea typeface="+mn-ea"/>
          <a:cs typeface="+mn-cs"/>
        </a:defRPr>
      </a:lvl9pPr>
    </p:bodyStyle>
    <p:otherStyle>
      <a:defPPr>
        <a:defRPr lang="zh-CN"/>
      </a:defPPr>
      <a:lvl1pPr marL="0" algn="l" defTabSz="4042241" rtl="0" eaLnBrk="1" latinLnBrk="0" hangingPunct="1">
        <a:defRPr sz="7920" kern="1200">
          <a:solidFill>
            <a:schemeClr val="tx1"/>
          </a:solidFill>
          <a:latin typeface="+mn-lt"/>
          <a:ea typeface="+mn-ea"/>
          <a:cs typeface="+mn-cs"/>
        </a:defRPr>
      </a:lvl1pPr>
      <a:lvl2pPr marL="2021120" algn="l" defTabSz="4042241" rtl="0" eaLnBrk="1" latinLnBrk="0" hangingPunct="1">
        <a:defRPr sz="7920" kern="1200">
          <a:solidFill>
            <a:schemeClr val="tx1"/>
          </a:solidFill>
          <a:latin typeface="+mn-lt"/>
          <a:ea typeface="+mn-ea"/>
          <a:cs typeface="+mn-cs"/>
        </a:defRPr>
      </a:lvl2pPr>
      <a:lvl3pPr marL="4042241" algn="l" defTabSz="4042241" rtl="0" eaLnBrk="1" latinLnBrk="0" hangingPunct="1">
        <a:defRPr sz="7920" kern="1200">
          <a:solidFill>
            <a:schemeClr val="tx1"/>
          </a:solidFill>
          <a:latin typeface="+mn-lt"/>
          <a:ea typeface="+mn-ea"/>
          <a:cs typeface="+mn-cs"/>
        </a:defRPr>
      </a:lvl3pPr>
      <a:lvl4pPr marL="6063357" algn="l" defTabSz="4042241" rtl="0" eaLnBrk="1" latinLnBrk="0" hangingPunct="1">
        <a:defRPr sz="7920" kern="1200">
          <a:solidFill>
            <a:schemeClr val="tx1"/>
          </a:solidFill>
          <a:latin typeface="+mn-lt"/>
          <a:ea typeface="+mn-ea"/>
          <a:cs typeface="+mn-cs"/>
        </a:defRPr>
      </a:lvl4pPr>
      <a:lvl5pPr marL="8084476" algn="l" defTabSz="4042241" rtl="0" eaLnBrk="1" latinLnBrk="0" hangingPunct="1">
        <a:defRPr sz="7920" kern="1200">
          <a:solidFill>
            <a:schemeClr val="tx1"/>
          </a:solidFill>
          <a:latin typeface="+mn-lt"/>
          <a:ea typeface="+mn-ea"/>
          <a:cs typeface="+mn-cs"/>
        </a:defRPr>
      </a:lvl5pPr>
      <a:lvl6pPr marL="10105595" algn="l" defTabSz="4042241" rtl="0" eaLnBrk="1" latinLnBrk="0" hangingPunct="1">
        <a:defRPr sz="7920" kern="1200">
          <a:solidFill>
            <a:schemeClr val="tx1"/>
          </a:solidFill>
          <a:latin typeface="+mn-lt"/>
          <a:ea typeface="+mn-ea"/>
          <a:cs typeface="+mn-cs"/>
        </a:defRPr>
      </a:lvl6pPr>
      <a:lvl7pPr marL="12126717" algn="l" defTabSz="4042241" rtl="0" eaLnBrk="1" latinLnBrk="0" hangingPunct="1">
        <a:defRPr sz="7920" kern="1200">
          <a:solidFill>
            <a:schemeClr val="tx1"/>
          </a:solidFill>
          <a:latin typeface="+mn-lt"/>
          <a:ea typeface="+mn-ea"/>
          <a:cs typeface="+mn-cs"/>
        </a:defRPr>
      </a:lvl7pPr>
      <a:lvl8pPr marL="14147833" algn="l" defTabSz="4042241" rtl="0" eaLnBrk="1" latinLnBrk="0" hangingPunct="1">
        <a:defRPr sz="7920" kern="1200">
          <a:solidFill>
            <a:schemeClr val="tx1"/>
          </a:solidFill>
          <a:latin typeface="+mn-lt"/>
          <a:ea typeface="+mn-ea"/>
          <a:cs typeface="+mn-cs"/>
        </a:defRPr>
      </a:lvl8pPr>
      <a:lvl9pPr marL="16168954" algn="l" defTabSz="4042241"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PPT Header.eps">
            <a:extLst>
              <a:ext uri="{FF2B5EF4-FFF2-40B4-BE49-F238E27FC236}">
                <a16:creationId xmlns:a16="http://schemas.microsoft.com/office/drawing/2014/main" id="{3D87B886-0301-35EC-EB82-55617C3DF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989"/>
            <a:ext cx="42794238" cy="5213341"/>
          </a:xfrm>
          <a:prstGeom prst="rect">
            <a:avLst/>
          </a:prstGeom>
        </p:spPr>
      </p:pic>
      <p:sp>
        <p:nvSpPr>
          <p:cNvPr id="7" name="TextBox 6">
            <a:extLst>
              <a:ext uri="{FF2B5EF4-FFF2-40B4-BE49-F238E27FC236}">
                <a16:creationId xmlns:a16="http://schemas.microsoft.com/office/drawing/2014/main" id="{92B5C270-2B1D-4E57-4AF9-F70290B629C2}"/>
              </a:ext>
            </a:extLst>
          </p:cNvPr>
          <p:cNvSpPr txBox="1"/>
          <p:nvPr/>
        </p:nvSpPr>
        <p:spPr>
          <a:xfrm>
            <a:off x="1527520" y="718951"/>
            <a:ext cx="41836648" cy="1046440"/>
          </a:xfrm>
          <a:prstGeom prst="rect">
            <a:avLst/>
          </a:prstGeom>
          <a:noFill/>
        </p:spPr>
        <p:txBody>
          <a:bodyPr wrap="square" rtlCol="0">
            <a:spAutoFit/>
          </a:bodyPr>
          <a:lstStyle/>
          <a:p>
            <a:r>
              <a:rPr lang="en-US" sz="6000" b="1" dirty="0">
                <a:solidFill>
                  <a:schemeClr val="bg1"/>
                </a:solidFill>
                <a:latin typeface="Arial" panose="020B0604020202020204" pitchFamily="34" charset="0"/>
                <a:cs typeface="Arial" panose="020B0604020202020204" pitchFamily="34" charset="0"/>
              </a:rPr>
              <a:t>Sulfate Aerosol Climate Intervention Impacts on Maize Yield and Protein in Three Global Gridded Crop Models</a:t>
            </a:r>
          </a:p>
        </p:txBody>
      </p:sp>
      <p:pic>
        <p:nvPicPr>
          <p:cNvPr id="15" name="Picture 2" descr="NSF Logo | NSF - National Science Foundation">
            <a:extLst>
              <a:ext uri="{FF2B5EF4-FFF2-40B4-BE49-F238E27FC236}">
                <a16:creationId xmlns:a16="http://schemas.microsoft.com/office/drawing/2014/main" id="{9B1B911C-DA40-F8B0-54E7-A3A30BDF8B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41302" y="1812157"/>
            <a:ext cx="2360931" cy="241292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8300BCF-0EFE-6D7C-1E2F-DE973CC6A38F}"/>
              </a:ext>
            </a:extLst>
          </p:cNvPr>
          <p:cNvSpPr txBox="1"/>
          <p:nvPr/>
        </p:nvSpPr>
        <p:spPr>
          <a:xfrm>
            <a:off x="1581654" y="2172197"/>
            <a:ext cx="28959186" cy="923330"/>
          </a:xfrm>
          <a:prstGeom prst="rect">
            <a:avLst/>
          </a:prstGeom>
          <a:noFill/>
        </p:spPr>
        <p:txBody>
          <a:bodyPr wrap="square" rtlCol="0">
            <a:spAutoFit/>
          </a:bodyPr>
          <a:lstStyle/>
          <a:p>
            <a:r>
              <a:rPr lang="en-US" sz="5200" dirty="0">
                <a:solidFill>
                  <a:schemeClr val="bg1"/>
                </a:solidFill>
                <a:latin typeface="Arial" panose="020B0604020202020204" pitchFamily="34" charset="0"/>
                <a:cs typeface="Arial" panose="020B0604020202020204" pitchFamily="34" charset="0"/>
              </a:rPr>
              <a:t>Brendan Clark</a:t>
            </a:r>
            <a:r>
              <a:rPr lang="en-US" sz="5200" baseline="30000" dirty="0">
                <a:solidFill>
                  <a:schemeClr val="bg1"/>
                </a:solidFill>
              </a:rPr>
              <a:t>1,</a:t>
            </a:r>
            <a:r>
              <a:rPr lang="fr-FR" sz="5200" baseline="30000" dirty="0">
                <a:solidFill>
                  <a:schemeClr val="bg1"/>
                </a:solidFill>
              </a:rPr>
              <a:t>✉</a:t>
            </a:r>
            <a:r>
              <a:rPr lang="en-US" sz="5200" dirty="0">
                <a:solidFill>
                  <a:schemeClr val="bg1"/>
                </a:solidFill>
                <a:latin typeface="Arial" panose="020B0604020202020204" pitchFamily="34" charset="0"/>
                <a:cs typeface="Arial" panose="020B0604020202020204" pitchFamily="34" charset="0"/>
              </a:rPr>
              <a:t>, Alan Robock</a:t>
            </a:r>
            <a:r>
              <a:rPr lang="en-US" sz="5400" baseline="30000" dirty="0">
                <a:solidFill>
                  <a:schemeClr val="bg1"/>
                </a:solidFill>
              </a:rPr>
              <a:t>1</a:t>
            </a:r>
            <a:r>
              <a:rPr lang="en-US" sz="5200" dirty="0">
                <a:solidFill>
                  <a:schemeClr val="bg1"/>
                </a:solidFill>
                <a:latin typeface="Arial" panose="020B0604020202020204" pitchFamily="34" charset="0"/>
                <a:cs typeface="Arial" panose="020B0604020202020204" pitchFamily="34" charset="0"/>
              </a:rPr>
              <a:t>, Lili Xia</a:t>
            </a:r>
            <a:r>
              <a:rPr lang="en-US" sz="5400" baseline="30000" dirty="0">
                <a:solidFill>
                  <a:schemeClr val="bg1"/>
                </a:solidFill>
              </a:rPr>
              <a:t>1</a:t>
            </a:r>
            <a:r>
              <a:rPr lang="en-US" sz="5200" dirty="0">
                <a:solidFill>
                  <a:schemeClr val="bg1"/>
                </a:solidFill>
                <a:latin typeface="Arial" panose="020B0604020202020204" pitchFamily="34" charset="0"/>
                <a:cs typeface="Arial" panose="020B0604020202020204" pitchFamily="34" charset="0"/>
              </a:rPr>
              <a:t>, Sam S. Rabin</a:t>
            </a:r>
            <a:r>
              <a:rPr lang="en-US" sz="5400" baseline="30000" dirty="0">
                <a:solidFill>
                  <a:schemeClr val="bg1"/>
                </a:solidFill>
                <a:latin typeface="Arial" panose="020B0604020202020204" pitchFamily="34" charset="0"/>
                <a:cs typeface="Arial" panose="020B0604020202020204" pitchFamily="34" charset="0"/>
              </a:rPr>
              <a:t>2</a:t>
            </a:r>
            <a:r>
              <a:rPr lang="en-US" sz="5200" dirty="0">
                <a:solidFill>
                  <a:schemeClr val="bg1"/>
                </a:solidFill>
                <a:latin typeface="Arial" panose="020B0604020202020204" pitchFamily="34" charset="0"/>
                <a:cs typeface="Arial" panose="020B0604020202020204" pitchFamily="34" charset="0"/>
              </a:rPr>
              <a:t>, Jonas Jaegermeyr</a:t>
            </a:r>
            <a:r>
              <a:rPr lang="en-US" sz="5400" baseline="30000" dirty="0">
                <a:solidFill>
                  <a:schemeClr val="bg1"/>
                </a:solidFill>
                <a:latin typeface="Arial" panose="020B0604020202020204" pitchFamily="34" charset="0"/>
                <a:cs typeface="Arial" panose="020B0604020202020204" pitchFamily="34" charset="0"/>
              </a:rPr>
              <a:t>3,4</a:t>
            </a:r>
            <a:r>
              <a:rPr lang="en-US" sz="5200" dirty="0">
                <a:solidFill>
                  <a:schemeClr val="bg1"/>
                </a:solidFill>
                <a:latin typeface="Arial" panose="020B0604020202020204" pitchFamily="34" charset="0"/>
                <a:cs typeface="Arial" panose="020B0604020202020204" pitchFamily="34" charset="0"/>
              </a:rPr>
              <a:t>, and Jose Guarin</a:t>
            </a:r>
            <a:r>
              <a:rPr lang="en-US" sz="5400" baseline="30000" dirty="0">
                <a:solidFill>
                  <a:schemeClr val="bg1"/>
                </a:solidFill>
                <a:latin typeface="Arial" panose="020B0604020202020204" pitchFamily="34" charset="0"/>
                <a:cs typeface="Arial" panose="020B0604020202020204" pitchFamily="34" charset="0"/>
              </a:rPr>
              <a:t>4</a:t>
            </a:r>
            <a:endParaRPr lang="en-US" sz="5200" dirty="0">
              <a:solidFill>
                <a:schemeClr val="bg1"/>
              </a:solidFill>
              <a:latin typeface="Arial" panose="020B0604020202020204" pitchFamily="34" charset="0"/>
              <a:cs typeface="Arial" panose="020B0604020202020204" pitchFamily="34" charset="0"/>
            </a:endParaRPr>
          </a:p>
        </p:txBody>
      </p:sp>
      <p:pic>
        <p:nvPicPr>
          <p:cNvPr id="1028" name="Picture 4" descr="Rutgers University - Wikipedia">
            <a:extLst>
              <a:ext uri="{FF2B5EF4-FFF2-40B4-BE49-F238E27FC236}">
                <a16:creationId xmlns:a16="http://schemas.microsoft.com/office/drawing/2014/main" id="{5A8B7A4F-1F76-2F32-90A4-7E0BC41ACF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26311" y="1857821"/>
            <a:ext cx="2421468" cy="24295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ilverLining">
            <a:extLst>
              <a:ext uri="{FF2B5EF4-FFF2-40B4-BE49-F238E27FC236}">
                <a16:creationId xmlns:a16="http://schemas.microsoft.com/office/drawing/2014/main" id="{B9D01EB4-EC7B-5917-2945-22480E6E32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0245" y="1971203"/>
            <a:ext cx="1944216" cy="1997729"/>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604BE3E9-046D-D345-A480-26529FB9DD7C}"/>
              </a:ext>
            </a:extLst>
          </p:cNvPr>
          <p:cNvGrpSpPr/>
          <p:nvPr/>
        </p:nvGrpSpPr>
        <p:grpSpPr>
          <a:xfrm>
            <a:off x="1177194" y="5519003"/>
            <a:ext cx="12622971" cy="830300"/>
            <a:chOff x="10406477" y="18214290"/>
            <a:chExt cx="9748273" cy="702354"/>
          </a:xfrm>
        </p:grpSpPr>
        <p:sp>
          <p:nvSpPr>
            <p:cNvPr id="24" name="Rectangle 23">
              <a:extLst>
                <a:ext uri="{FF2B5EF4-FFF2-40B4-BE49-F238E27FC236}">
                  <a16:creationId xmlns:a16="http://schemas.microsoft.com/office/drawing/2014/main" id="{B2CF5ECA-09B6-515B-3F10-140163FAAC8A}"/>
                </a:ext>
              </a:extLst>
            </p:cNvPr>
            <p:cNvSpPr/>
            <p:nvPr/>
          </p:nvSpPr>
          <p:spPr>
            <a:xfrm>
              <a:off x="10406477" y="18214290"/>
              <a:ext cx="9748273" cy="660333"/>
            </a:xfrm>
            <a:prstGeom prst="rect">
              <a:avLst/>
            </a:prstGeom>
            <a:solidFill>
              <a:srgbClr val="CC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920" dirty="0">
                <a:solidFill>
                  <a:srgbClr val="C00000"/>
                </a:solidFill>
              </a:endParaRPr>
            </a:p>
          </p:txBody>
        </p:sp>
        <p:sp>
          <p:nvSpPr>
            <p:cNvPr id="25" name="TextBox 24">
              <a:extLst>
                <a:ext uri="{FF2B5EF4-FFF2-40B4-BE49-F238E27FC236}">
                  <a16:creationId xmlns:a16="http://schemas.microsoft.com/office/drawing/2014/main" id="{8A0FDC7E-4DE9-9C42-DD2B-E9DE4F3919D2}"/>
                </a:ext>
              </a:extLst>
            </p:cNvPr>
            <p:cNvSpPr txBox="1"/>
            <p:nvPr/>
          </p:nvSpPr>
          <p:spPr>
            <a:xfrm>
              <a:off x="14389350" y="18317840"/>
              <a:ext cx="2232248" cy="598804"/>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Abstract</a:t>
              </a:r>
            </a:p>
          </p:txBody>
        </p:sp>
      </p:grpSp>
      <p:sp>
        <p:nvSpPr>
          <p:cNvPr id="27" name="TextBox 26">
            <a:extLst>
              <a:ext uri="{FF2B5EF4-FFF2-40B4-BE49-F238E27FC236}">
                <a16:creationId xmlns:a16="http://schemas.microsoft.com/office/drawing/2014/main" id="{EE3CBFE4-006B-1F3B-84CA-80157A086BCF}"/>
              </a:ext>
            </a:extLst>
          </p:cNvPr>
          <p:cNvSpPr txBox="1"/>
          <p:nvPr/>
        </p:nvSpPr>
        <p:spPr>
          <a:xfrm>
            <a:off x="1177193" y="6492698"/>
            <a:ext cx="12622971" cy="6555641"/>
          </a:xfrm>
          <a:prstGeom prst="rect">
            <a:avLst/>
          </a:prstGeom>
          <a:noFill/>
        </p:spPr>
        <p:txBody>
          <a:bodyPr wrap="square" rtlCol="0">
            <a:spAutoFit/>
          </a:bodyPr>
          <a:lstStyle/>
          <a:p>
            <a:pPr algn="just"/>
            <a:r>
              <a:rPr lang="en-US" sz="3000" dirty="0"/>
              <a:t>Sulfate aerosol intervention (SAI) is being researched as a potential method for minimizing the effects of anthropogenic climate change by reducing a small portion of incoming solar radiation. How global crop production would be affected by such an intervention strategy is still uncertain, and large uncertainty remains from single crop model studies of SAI impacts on global agriculture production. Here we utilize three global gridded process-based crop models to better understand the potential impacts of one SAI scenario on global maize production and nutritional quality. Two of the crop models show benefits to maize production under SAI, while the third crop model shows almost no difference between SAI and climate change. Models that show benefits to maize production also show decreases to maize protein, which could partially offset benefits under SAI. This model disagreement highlights the urgent need for multi-crop model assessments using multi-climate model forcings under different SAI scenarios. </a:t>
            </a:r>
          </a:p>
        </p:txBody>
      </p:sp>
      <p:grpSp>
        <p:nvGrpSpPr>
          <p:cNvPr id="28" name="Group 27">
            <a:extLst>
              <a:ext uri="{FF2B5EF4-FFF2-40B4-BE49-F238E27FC236}">
                <a16:creationId xmlns:a16="http://schemas.microsoft.com/office/drawing/2014/main" id="{9D538436-162D-8DCF-9204-7F3277EDF7F7}"/>
              </a:ext>
            </a:extLst>
          </p:cNvPr>
          <p:cNvGrpSpPr/>
          <p:nvPr/>
        </p:nvGrpSpPr>
        <p:grpSpPr>
          <a:xfrm>
            <a:off x="1161120" y="13171554"/>
            <a:ext cx="12639045" cy="780624"/>
            <a:chOff x="10406477" y="18214290"/>
            <a:chExt cx="9748273" cy="660333"/>
          </a:xfrm>
        </p:grpSpPr>
        <p:sp>
          <p:nvSpPr>
            <p:cNvPr id="29" name="Rectangle 28">
              <a:extLst>
                <a:ext uri="{FF2B5EF4-FFF2-40B4-BE49-F238E27FC236}">
                  <a16:creationId xmlns:a16="http://schemas.microsoft.com/office/drawing/2014/main" id="{B3133909-1B6F-56F4-5A41-487E3C9622D0}"/>
                </a:ext>
              </a:extLst>
            </p:cNvPr>
            <p:cNvSpPr/>
            <p:nvPr/>
          </p:nvSpPr>
          <p:spPr>
            <a:xfrm>
              <a:off x="10406477" y="18214290"/>
              <a:ext cx="9748273" cy="660333"/>
            </a:xfrm>
            <a:prstGeom prst="rect">
              <a:avLst/>
            </a:prstGeom>
            <a:solidFill>
              <a:srgbClr val="CC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920" dirty="0">
                <a:solidFill>
                  <a:srgbClr val="C00000"/>
                </a:solidFill>
              </a:endParaRPr>
            </a:p>
          </p:txBody>
        </p:sp>
        <p:sp>
          <p:nvSpPr>
            <p:cNvPr id="31" name="TextBox 30">
              <a:extLst>
                <a:ext uri="{FF2B5EF4-FFF2-40B4-BE49-F238E27FC236}">
                  <a16:creationId xmlns:a16="http://schemas.microsoft.com/office/drawing/2014/main" id="{EFDEF6FC-18B6-7847-BC7D-4F2D58ADFB42}"/>
                </a:ext>
              </a:extLst>
            </p:cNvPr>
            <p:cNvSpPr txBox="1"/>
            <p:nvPr/>
          </p:nvSpPr>
          <p:spPr>
            <a:xfrm>
              <a:off x="13956416" y="18214290"/>
              <a:ext cx="3109941" cy="598804"/>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Introduction</a:t>
              </a:r>
            </a:p>
          </p:txBody>
        </p:sp>
      </p:grpSp>
      <p:sp>
        <p:nvSpPr>
          <p:cNvPr id="35" name="TextBox 34">
            <a:extLst>
              <a:ext uri="{FF2B5EF4-FFF2-40B4-BE49-F238E27FC236}">
                <a16:creationId xmlns:a16="http://schemas.microsoft.com/office/drawing/2014/main" id="{6385914B-8010-CB28-7A44-851EB8AB8BE1}"/>
              </a:ext>
            </a:extLst>
          </p:cNvPr>
          <p:cNvSpPr txBox="1"/>
          <p:nvPr/>
        </p:nvSpPr>
        <p:spPr>
          <a:xfrm>
            <a:off x="1094634" y="23846605"/>
            <a:ext cx="12607400" cy="5632311"/>
          </a:xfrm>
          <a:prstGeom prst="rect">
            <a:avLst/>
          </a:prstGeom>
          <a:noFill/>
        </p:spPr>
        <p:txBody>
          <a:bodyPr wrap="square" rtlCol="0">
            <a:spAutoFit/>
          </a:bodyPr>
          <a:lstStyle/>
          <a:p>
            <a:pPr algn="just"/>
            <a:r>
              <a:rPr lang="en-US" sz="3000" dirty="0"/>
              <a:t>This analysis uses atmospheric forcing output from the community Earth system model, whole atmosphere community climate model (CESM2-WACCM6; Danabasoglu et al., 2020) to force three global gridded crop models: The Community Land Model version 5 crop model (CLMcrop; Lawrence et al., 2019), the Decision Support System for Agrotechnology Transfer global crop model (pDSSAT; Jones et al., 2003), and the Lund-Potsdam-Jena General Ecosystem Simulator crop model (LPJ-GUESS; Smith et al., 2014). Climate change scenario SSP2-4.5 was followed with SAI used to maintain 1.5 </a:t>
            </a:r>
            <a:r>
              <a:rPr lang="en-US" sz="3000" dirty="0">
                <a:latin typeface="Calibri (Body)"/>
                <a:ea typeface="Calibri" panose="020F0502020204030204" pitchFamily="34" charset="0"/>
                <a:cs typeface="Calibri" panose="020F0502020204030204" pitchFamily="34" charset="0"/>
              </a:rPr>
              <a:t>°C above preindustrial levels (SSP245-SAI-1.5C) (Richter et al., 2022). </a:t>
            </a:r>
            <a:r>
              <a:rPr lang="en-US" sz="3000" dirty="0"/>
              <a:t>Crop model simulations were run offline at half degree resolution with crop area, planting dates, and fertilizer application constant at 2015 values, so impacts on maize are due to climate changes alone. </a:t>
            </a:r>
          </a:p>
        </p:txBody>
      </p:sp>
      <p:sp>
        <p:nvSpPr>
          <p:cNvPr id="44" name="TextBox 43">
            <a:extLst>
              <a:ext uri="{FF2B5EF4-FFF2-40B4-BE49-F238E27FC236}">
                <a16:creationId xmlns:a16="http://schemas.microsoft.com/office/drawing/2014/main" id="{F911BA15-478E-23E8-85A9-DFE889B2540D}"/>
              </a:ext>
            </a:extLst>
          </p:cNvPr>
          <p:cNvSpPr txBox="1"/>
          <p:nvPr/>
        </p:nvSpPr>
        <p:spPr>
          <a:xfrm>
            <a:off x="1074543" y="14197533"/>
            <a:ext cx="12725622" cy="8402300"/>
          </a:xfrm>
          <a:prstGeom prst="rect">
            <a:avLst/>
          </a:prstGeom>
          <a:noFill/>
        </p:spPr>
        <p:txBody>
          <a:bodyPr wrap="square" rtlCol="0">
            <a:spAutoFit/>
          </a:bodyPr>
          <a:lstStyle/>
          <a:p>
            <a:pPr algn="just"/>
            <a:r>
              <a:rPr lang="en-US" sz="3000" dirty="0"/>
              <a:t>Climate change projections and associated impacts have driven research on climate intervention (also called geoengineering or solar radiation modification) strategies. The strategy that has had the most attention in the literature is sulfate aerosol intervention (SAI). SAI would temporarily increase Earth’s albedo by placing reflective sulfate aerosols in the stratosphere, reducing surface temperatures, the same mechanism that reduces surface temperatures after large volcanic eruptions (NASEM, 2021). This would affect the entire Earth system, such as global temperature, precipitation, humidity, and direct and diffuse radiation, which drive changes in agriculture. </a:t>
            </a:r>
          </a:p>
          <a:p>
            <a:pPr algn="just"/>
            <a:endParaRPr lang="en-US" sz="3000" dirty="0"/>
          </a:p>
          <a:p>
            <a:pPr algn="just"/>
            <a:r>
              <a:rPr lang="en-US" sz="3000" dirty="0"/>
              <a:t>This study uses three global gridded process-based crop models to study maize yield and protein changes under the future climate warming scenario SSP2-4.5 and the Assessing Responses and Impacts of Solar climate intervention on the Earth system with stratospheric aerosol injection scenario (ARISE-SAI; Richter et al., 2022). Here we aim to understand whether different crop models respond differently to a specific SAI implementation and highlight the importance of multi-crop model and multi-climate model assessment before drawing conclusions of SAI impacts on agriculture.</a:t>
            </a:r>
          </a:p>
        </p:txBody>
      </p:sp>
      <p:grpSp>
        <p:nvGrpSpPr>
          <p:cNvPr id="46" name="Group 45">
            <a:extLst>
              <a:ext uri="{FF2B5EF4-FFF2-40B4-BE49-F238E27FC236}">
                <a16:creationId xmlns:a16="http://schemas.microsoft.com/office/drawing/2014/main" id="{8CD32376-12A0-3E73-5BC9-2894646625CC}"/>
              </a:ext>
            </a:extLst>
          </p:cNvPr>
          <p:cNvGrpSpPr/>
          <p:nvPr/>
        </p:nvGrpSpPr>
        <p:grpSpPr>
          <a:xfrm>
            <a:off x="1161119" y="22838493"/>
            <a:ext cx="12639045" cy="780624"/>
            <a:chOff x="10406477" y="18214290"/>
            <a:chExt cx="9748273" cy="660333"/>
          </a:xfrm>
        </p:grpSpPr>
        <p:sp>
          <p:nvSpPr>
            <p:cNvPr id="47" name="Rectangle 46">
              <a:extLst>
                <a:ext uri="{FF2B5EF4-FFF2-40B4-BE49-F238E27FC236}">
                  <a16:creationId xmlns:a16="http://schemas.microsoft.com/office/drawing/2014/main" id="{C2AECDFD-22EA-B54B-7651-C0E458B64B4B}"/>
                </a:ext>
              </a:extLst>
            </p:cNvPr>
            <p:cNvSpPr/>
            <p:nvPr/>
          </p:nvSpPr>
          <p:spPr>
            <a:xfrm>
              <a:off x="10406477" y="18214290"/>
              <a:ext cx="9748273" cy="660333"/>
            </a:xfrm>
            <a:prstGeom prst="rect">
              <a:avLst/>
            </a:prstGeom>
            <a:solidFill>
              <a:srgbClr val="CC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920" dirty="0">
                <a:solidFill>
                  <a:srgbClr val="C00000"/>
                </a:solidFill>
              </a:endParaRPr>
            </a:p>
          </p:txBody>
        </p:sp>
        <p:sp>
          <p:nvSpPr>
            <p:cNvPr id="48" name="TextBox 47">
              <a:extLst>
                <a:ext uri="{FF2B5EF4-FFF2-40B4-BE49-F238E27FC236}">
                  <a16:creationId xmlns:a16="http://schemas.microsoft.com/office/drawing/2014/main" id="{73BD1364-9DE8-97E5-446C-7CCA5164E0DD}"/>
                </a:ext>
              </a:extLst>
            </p:cNvPr>
            <p:cNvSpPr txBox="1"/>
            <p:nvPr/>
          </p:nvSpPr>
          <p:spPr>
            <a:xfrm>
              <a:off x="14328557" y="18231428"/>
              <a:ext cx="2232248" cy="598803"/>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Methods</a:t>
              </a:r>
            </a:p>
          </p:txBody>
        </p:sp>
      </p:grpSp>
      <p:grpSp>
        <p:nvGrpSpPr>
          <p:cNvPr id="2" name="Group 1">
            <a:extLst>
              <a:ext uri="{FF2B5EF4-FFF2-40B4-BE49-F238E27FC236}">
                <a16:creationId xmlns:a16="http://schemas.microsoft.com/office/drawing/2014/main" id="{08808CD4-C976-F621-C2B5-E92108EB7D9C}"/>
              </a:ext>
            </a:extLst>
          </p:cNvPr>
          <p:cNvGrpSpPr/>
          <p:nvPr/>
        </p:nvGrpSpPr>
        <p:grpSpPr>
          <a:xfrm>
            <a:off x="29008396" y="19768404"/>
            <a:ext cx="12622971" cy="780624"/>
            <a:chOff x="28340184" y="20260017"/>
            <a:chExt cx="12622971" cy="780624"/>
          </a:xfrm>
        </p:grpSpPr>
        <p:sp>
          <p:nvSpPr>
            <p:cNvPr id="58" name="Rectangle 57">
              <a:extLst>
                <a:ext uri="{FF2B5EF4-FFF2-40B4-BE49-F238E27FC236}">
                  <a16:creationId xmlns:a16="http://schemas.microsoft.com/office/drawing/2014/main" id="{C656B135-70C0-E8F4-BB9B-907AD0AF9482}"/>
                </a:ext>
              </a:extLst>
            </p:cNvPr>
            <p:cNvSpPr/>
            <p:nvPr/>
          </p:nvSpPr>
          <p:spPr>
            <a:xfrm>
              <a:off x="28340184" y="20260017"/>
              <a:ext cx="12622971" cy="780624"/>
            </a:xfrm>
            <a:prstGeom prst="rect">
              <a:avLst/>
            </a:prstGeom>
            <a:solidFill>
              <a:srgbClr val="CC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920" dirty="0">
                <a:solidFill>
                  <a:srgbClr val="C00000"/>
                </a:solidFill>
              </a:endParaRPr>
            </a:p>
          </p:txBody>
        </p:sp>
        <p:sp>
          <p:nvSpPr>
            <p:cNvPr id="59" name="TextBox 58">
              <a:extLst>
                <a:ext uri="{FF2B5EF4-FFF2-40B4-BE49-F238E27FC236}">
                  <a16:creationId xmlns:a16="http://schemas.microsoft.com/office/drawing/2014/main" id="{BFFF0F97-9040-DC45-96A1-8DA787952708}"/>
                </a:ext>
              </a:extLst>
            </p:cNvPr>
            <p:cNvSpPr txBox="1"/>
            <p:nvPr/>
          </p:nvSpPr>
          <p:spPr>
            <a:xfrm>
              <a:off x="33327419" y="20332755"/>
              <a:ext cx="3572430"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References</a:t>
              </a:r>
            </a:p>
          </p:txBody>
        </p:sp>
      </p:grpSp>
      <p:sp>
        <p:nvSpPr>
          <p:cNvPr id="61" name="TextBox 60">
            <a:extLst>
              <a:ext uri="{FF2B5EF4-FFF2-40B4-BE49-F238E27FC236}">
                <a16:creationId xmlns:a16="http://schemas.microsoft.com/office/drawing/2014/main" id="{E96D4D74-BF1F-E109-E920-E240C3863C9F}"/>
              </a:ext>
            </a:extLst>
          </p:cNvPr>
          <p:cNvSpPr txBox="1"/>
          <p:nvPr/>
        </p:nvSpPr>
        <p:spPr>
          <a:xfrm>
            <a:off x="29023967" y="20776516"/>
            <a:ext cx="12607400" cy="8740854"/>
          </a:xfrm>
          <a:prstGeom prst="rect">
            <a:avLst/>
          </a:prstGeom>
          <a:noFill/>
        </p:spPr>
        <p:txBody>
          <a:bodyPr wrap="square" rtlCol="0">
            <a:spAutoFit/>
          </a:bodyPr>
          <a:lstStyle/>
          <a:p>
            <a:pPr marL="324301" indent="-324301" algn="just">
              <a:lnSpc>
                <a:spcPct val="107000"/>
              </a:lnSpc>
              <a:spcAft>
                <a:spcPts val="946"/>
              </a:spcAft>
            </a:pPr>
            <a:r>
              <a:rPr lang="en-US" sz="2500" kern="100" dirty="0">
                <a:latin typeface="Calibri (Body)"/>
                <a:ea typeface="Calibri" panose="020F0502020204030204" pitchFamily="34" charset="0"/>
                <a:cs typeface="Times New Roman" panose="02020603050405020304" pitchFamily="18" charset="0"/>
              </a:rPr>
              <a:t>Danabasoglu, G., </a:t>
            </a:r>
            <a:r>
              <a:rPr lang="en-US" sz="2500" kern="100" dirty="0" err="1">
                <a:latin typeface="Calibri (Body)"/>
                <a:ea typeface="Calibri" panose="020F0502020204030204" pitchFamily="34" charset="0"/>
                <a:cs typeface="Times New Roman" panose="02020603050405020304" pitchFamily="18" charset="0"/>
              </a:rPr>
              <a:t>Lamarque</a:t>
            </a:r>
            <a:r>
              <a:rPr lang="en-US" sz="2500" kern="100" dirty="0">
                <a:latin typeface="Calibri (Body)"/>
                <a:ea typeface="Calibri" panose="020F0502020204030204" pitchFamily="34" charset="0"/>
                <a:cs typeface="Times New Roman" panose="02020603050405020304" pitchFamily="18" charset="0"/>
              </a:rPr>
              <a:t>, J.-F., </a:t>
            </a:r>
            <a:r>
              <a:rPr lang="en-US" sz="2500" kern="100" dirty="0" err="1">
                <a:latin typeface="Calibri (Body)"/>
                <a:ea typeface="Calibri" panose="020F0502020204030204" pitchFamily="34" charset="0"/>
                <a:cs typeface="Times New Roman" panose="02020603050405020304" pitchFamily="18" charset="0"/>
              </a:rPr>
              <a:t>Bacmeister</a:t>
            </a:r>
            <a:r>
              <a:rPr lang="en-US" sz="2500" kern="100" dirty="0">
                <a:latin typeface="Calibri (Body)"/>
                <a:ea typeface="Calibri" panose="020F0502020204030204" pitchFamily="34" charset="0"/>
                <a:cs typeface="Times New Roman" panose="02020603050405020304" pitchFamily="18" charset="0"/>
              </a:rPr>
              <a:t>, J., Bailey, D. A., </a:t>
            </a:r>
            <a:r>
              <a:rPr lang="en-US" sz="2500" kern="100" dirty="0" err="1">
                <a:latin typeface="Calibri (Body)"/>
                <a:ea typeface="Calibri" panose="020F0502020204030204" pitchFamily="34" charset="0"/>
                <a:cs typeface="Times New Roman" panose="02020603050405020304" pitchFamily="18" charset="0"/>
              </a:rPr>
              <a:t>DuVivier</a:t>
            </a:r>
            <a:r>
              <a:rPr lang="en-US" sz="2500" kern="100" dirty="0">
                <a:latin typeface="Calibri (Body)"/>
                <a:ea typeface="Calibri" panose="020F0502020204030204" pitchFamily="34" charset="0"/>
                <a:cs typeface="Times New Roman" panose="02020603050405020304" pitchFamily="18" charset="0"/>
              </a:rPr>
              <a:t>, A. K., Edwards, J., et al. The Community Earth System Model Version 2 (CESM2). Journal of Advances in Modeling Earth Systems, 12, e2019MS001916. https://doi.org/10.1029/2019MS001916 (2020).</a:t>
            </a:r>
          </a:p>
          <a:p>
            <a:pPr marL="324301" indent="-324301" algn="just">
              <a:lnSpc>
                <a:spcPct val="107000"/>
              </a:lnSpc>
              <a:spcAft>
                <a:spcPts val="946"/>
              </a:spcAft>
            </a:pPr>
            <a:r>
              <a:rPr lang="en-US" sz="2500" kern="100" dirty="0" err="1">
                <a:latin typeface="Calibri (Body)"/>
                <a:ea typeface="Calibri" panose="020F0502020204030204" pitchFamily="34" charset="0"/>
                <a:cs typeface="Times New Roman" panose="02020603050405020304" pitchFamily="18" charset="0"/>
              </a:rPr>
              <a:t>Jägermeyr</a:t>
            </a:r>
            <a:r>
              <a:rPr lang="en-US" sz="2500" kern="100" dirty="0">
                <a:latin typeface="Calibri (Body)"/>
                <a:ea typeface="Calibri" panose="020F0502020204030204" pitchFamily="34" charset="0"/>
                <a:cs typeface="Times New Roman" panose="02020603050405020304" pitchFamily="18" charset="0"/>
              </a:rPr>
              <a:t>, J. et al. Climate impacts on global agriculture emerge earlier in new generation of climate and crop models. </a:t>
            </a:r>
            <a:r>
              <a:rPr lang="en-US" sz="2500" i="1" kern="100" dirty="0">
                <a:latin typeface="Calibri (Body)"/>
                <a:ea typeface="Calibri" panose="020F0502020204030204" pitchFamily="34" charset="0"/>
                <a:cs typeface="Times New Roman" panose="02020603050405020304" pitchFamily="18" charset="0"/>
              </a:rPr>
              <a:t>Nat. Food</a:t>
            </a:r>
            <a:r>
              <a:rPr lang="en-US" sz="2500" kern="100" dirty="0">
                <a:latin typeface="Calibri (Body)"/>
                <a:ea typeface="Calibri" panose="020F0502020204030204" pitchFamily="34" charset="0"/>
                <a:cs typeface="Times New Roman" panose="02020603050405020304" pitchFamily="18" charset="0"/>
              </a:rPr>
              <a:t>, </a:t>
            </a:r>
            <a:r>
              <a:rPr lang="en-US" sz="2500" b="1" kern="100" dirty="0">
                <a:latin typeface="Calibri (Body)"/>
                <a:ea typeface="Calibri" panose="020F0502020204030204" pitchFamily="34" charset="0"/>
                <a:cs typeface="Times New Roman" panose="02020603050405020304" pitchFamily="18" charset="0"/>
              </a:rPr>
              <a:t>2</a:t>
            </a:r>
            <a:r>
              <a:rPr lang="en-US" sz="2500" kern="100" dirty="0">
                <a:latin typeface="Calibri (Body)"/>
                <a:ea typeface="Calibri" panose="020F0502020204030204" pitchFamily="34" charset="0"/>
                <a:cs typeface="Times New Roman" panose="02020603050405020304" pitchFamily="18" charset="0"/>
              </a:rPr>
              <a:t>, 873–885. https://doi.org/10.1038/s43016-021-00400-y (2021).</a:t>
            </a:r>
          </a:p>
          <a:p>
            <a:pPr marL="324301" indent="-324301" algn="just">
              <a:lnSpc>
                <a:spcPct val="107000"/>
              </a:lnSpc>
              <a:spcAft>
                <a:spcPts val="946"/>
              </a:spcAft>
            </a:pPr>
            <a:r>
              <a:rPr lang="en-US" sz="2500" kern="100" dirty="0">
                <a:latin typeface="Calibri (Body)"/>
                <a:ea typeface="Calibri" panose="020F0502020204030204" pitchFamily="34" charset="0"/>
                <a:cs typeface="Times New Roman" panose="02020603050405020304" pitchFamily="18" charset="0"/>
              </a:rPr>
              <a:t>Jones, J. et al. The DSSAT cropping system model. </a:t>
            </a:r>
            <a:r>
              <a:rPr lang="en-US" sz="2500" i="1" kern="100" dirty="0">
                <a:latin typeface="Calibri (Body)"/>
                <a:ea typeface="Calibri" panose="020F0502020204030204" pitchFamily="34" charset="0"/>
                <a:cs typeface="Times New Roman" panose="02020603050405020304" pitchFamily="18" charset="0"/>
              </a:rPr>
              <a:t>European Journal of Agronomy,</a:t>
            </a:r>
            <a:r>
              <a:rPr lang="en-US" sz="2500" kern="100" dirty="0">
                <a:latin typeface="Calibri (Body)"/>
                <a:ea typeface="Calibri" panose="020F0502020204030204" pitchFamily="34" charset="0"/>
                <a:cs typeface="Times New Roman" panose="02020603050405020304" pitchFamily="18" charset="0"/>
              </a:rPr>
              <a:t> </a:t>
            </a:r>
            <a:r>
              <a:rPr lang="en-US" sz="2500" b="1" kern="100" dirty="0">
                <a:latin typeface="Calibri (Body)"/>
                <a:ea typeface="Calibri" panose="020F0502020204030204" pitchFamily="34" charset="0"/>
                <a:cs typeface="Times New Roman" panose="02020603050405020304" pitchFamily="18" charset="0"/>
              </a:rPr>
              <a:t>18</a:t>
            </a:r>
            <a:r>
              <a:rPr lang="en-US" sz="2500" kern="100" dirty="0">
                <a:latin typeface="Calibri (Body)"/>
                <a:ea typeface="Calibri" panose="020F0502020204030204" pitchFamily="34" charset="0"/>
                <a:cs typeface="Times New Roman" panose="02020603050405020304" pitchFamily="18" charset="0"/>
              </a:rPr>
              <a:t>, 235–265, doi.org/10.1016/S1161-0301(02)00107-7 (2003). </a:t>
            </a:r>
          </a:p>
          <a:p>
            <a:pPr marL="324301" indent="-324301" algn="just">
              <a:lnSpc>
                <a:spcPct val="107000"/>
              </a:lnSpc>
              <a:spcAft>
                <a:spcPts val="946"/>
              </a:spcAft>
            </a:pPr>
            <a:r>
              <a:rPr lang="en-US" sz="2500" dirty="0">
                <a:latin typeface="Calibri (Body)"/>
              </a:rPr>
              <a:t>Lawrence, D. M., et al. The Community Land Model version 5: Description of new features, benchmarking, and impact of forcing uncertainty. </a:t>
            </a:r>
            <a:r>
              <a:rPr lang="en-US" sz="2500" i="1" dirty="0">
                <a:latin typeface="Calibri (Body)"/>
              </a:rPr>
              <a:t>Journal of Advances in Modeling Earth Systems, </a:t>
            </a:r>
            <a:r>
              <a:rPr lang="en-US" sz="2500" b="1" dirty="0">
                <a:latin typeface="Calibri (Body)"/>
              </a:rPr>
              <a:t>11</a:t>
            </a:r>
            <a:r>
              <a:rPr lang="en-US" sz="2500" dirty="0">
                <a:latin typeface="Calibri (Body)"/>
              </a:rPr>
              <a:t>, 4245– 4287, doi:10.1029/2018MS001583 (2019).</a:t>
            </a:r>
          </a:p>
          <a:p>
            <a:pPr marL="324301" indent="-324301" algn="just">
              <a:lnSpc>
                <a:spcPct val="107000"/>
              </a:lnSpc>
              <a:spcAft>
                <a:spcPts val="946"/>
              </a:spcAft>
            </a:pPr>
            <a:r>
              <a:rPr lang="en-US" sz="2500" kern="100" dirty="0">
                <a:latin typeface="Calibri (Body)"/>
                <a:ea typeface="Calibri" panose="020F0502020204030204" pitchFamily="34" charset="0"/>
                <a:cs typeface="Times New Roman" panose="02020603050405020304" pitchFamily="18" charset="0"/>
              </a:rPr>
              <a:t>National Academies of Sciences, Engineering, and Medicine. Reflecting Sunlight: Recommendations for Solar Geoengineering Research and Research Governance. National Academies Press.. 10.17226/25762 (2021).</a:t>
            </a:r>
          </a:p>
          <a:p>
            <a:pPr marL="540502" indent="-540502" algn="just" defTabSz="5188710">
              <a:defRPr/>
            </a:pPr>
            <a:r>
              <a:rPr lang="en-US" sz="2500" dirty="0">
                <a:solidFill>
                  <a:prstClr val="black"/>
                </a:solidFill>
                <a:latin typeface="Calibri (Body)"/>
              </a:rPr>
              <a:t>Richter, J. et al. Assessing responses and impacts of solar climate intervention on the Earth system with stratospheric aerosol injection (ARISE-SAI): protocol and initial results from the first simulations. </a:t>
            </a:r>
            <a:r>
              <a:rPr lang="en-US" sz="2500" i="1" dirty="0" err="1">
                <a:solidFill>
                  <a:prstClr val="black"/>
                </a:solidFill>
                <a:latin typeface="Calibri (Body)"/>
              </a:rPr>
              <a:t>Geosci</a:t>
            </a:r>
            <a:r>
              <a:rPr lang="en-US" sz="2500" i="1" dirty="0">
                <a:solidFill>
                  <a:prstClr val="black"/>
                </a:solidFill>
                <a:latin typeface="Calibri (Body)"/>
              </a:rPr>
              <a:t>. Model Dev</a:t>
            </a:r>
            <a:r>
              <a:rPr lang="en-US" sz="2500" dirty="0">
                <a:solidFill>
                  <a:prstClr val="black"/>
                </a:solidFill>
                <a:latin typeface="Calibri (Body)"/>
              </a:rPr>
              <a:t>. </a:t>
            </a:r>
            <a:r>
              <a:rPr lang="en-US" sz="2500" b="1" dirty="0">
                <a:solidFill>
                  <a:prstClr val="black"/>
                </a:solidFill>
                <a:latin typeface="Calibri (Body)"/>
              </a:rPr>
              <a:t>15</a:t>
            </a:r>
            <a:r>
              <a:rPr lang="en-US" sz="2500" dirty="0">
                <a:solidFill>
                  <a:prstClr val="black"/>
                </a:solidFill>
                <a:latin typeface="Calibri (Body)"/>
              </a:rPr>
              <a:t>, 8221–8243 (2022).</a:t>
            </a:r>
          </a:p>
          <a:p>
            <a:pPr marL="540502" indent="-540502" algn="just" defTabSz="5188710">
              <a:defRPr/>
            </a:pPr>
            <a:r>
              <a:rPr lang="en-US" sz="2500" dirty="0">
                <a:solidFill>
                  <a:prstClr val="black"/>
                </a:solidFill>
                <a:latin typeface="Calibri (Body)"/>
              </a:rPr>
              <a:t>Smith, B. et al. Implications of incorporating N cycling and N limitations on primary production in an individual based dynamic vegetation model, </a:t>
            </a:r>
            <a:r>
              <a:rPr lang="en-US" sz="2500" i="1" dirty="0" err="1">
                <a:solidFill>
                  <a:prstClr val="black"/>
                </a:solidFill>
                <a:latin typeface="Calibri (Body)"/>
              </a:rPr>
              <a:t>Biogeosciences</a:t>
            </a:r>
            <a:r>
              <a:rPr lang="en-US" sz="2500" dirty="0">
                <a:solidFill>
                  <a:prstClr val="black"/>
                </a:solidFill>
                <a:latin typeface="Calibri (Body)"/>
              </a:rPr>
              <a:t>, </a:t>
            </a:r>
            <a:r>
              <a:rPr lang="en-US" sz="2500" b="1" dirty="0">
                <a:solidFill>
                  <a:prstClr val="black"/>
                </a:solidFill>
                <a:latin typeface="Calibri (Body)"/>
              </a:rPr>
              <a:t>11</a:t>
            </a:r>
            <a:r>
              <a:rPr lang="en-US" sz="2500" dirty="0">
                <a:solidFill>
                  <a:prstClr val="black"/>
                </a:solidFill>
                <a:latin typeface="Calibri (Body)"/>
              </a:rPr>
              <a:t>, 2027–2054. doi.org/10.5194/bg-11-2027-2014 (2014).</a:t>
            </a:r>
          </a:p>
        </p:txBody>
      </p:sp>
      <p:grpSp>
        <p:nvGrpSpPr>
          <p:cNvPr id="62" name="Group 61">
            <a:extLst>
              <a:ext uri="{FF2B5EF4-FFF2-40B4-BE49-F238E27FC236}">
                <a16:creationId xmlns:a16="http://schemas.microsoft.com/office/drawing/2014/main" id="{B018F64C-910C-952C-D98E-3DB0E293DD06}"/>
              </a:ext>
            </a:extLst>
          </p:cNvPr>
          <p:cNvGrpSpPr/>
          <p:nvPr/>
        </p:nvGrpSpPr>
        <p:grpSpPr>
          <a:xfrm>
            <a:off x="15094776" y="5484565"/>
            <a:ext cx="12622971" cy="821181"/>
            <a:chOff x="10406477" y="18214290"/>
            <a:chExt cx="9748273" cy="694641"/>
          </a:xfrm>
        </p:grpSpPr>
        <p:sp>
          <p:nvSpPr>
            <p:cNvPr id="63" name="Rectangle 62">
              <a:extLst>
                <a:ext uri="{FF2B5EF4-FFF2-40B4-BE49-F238E27FC236}">
                  <a16:creationId xmlns:a16="http://schemas.microsoft.com/office/drawing/2014/main" id="{F4D4BEDB-8860-B077-A734-4D01A80104A7}"/>
                </a:ext>
              </a:extLst>
            </p:cNvPr>
            <p:cNvSpPr/>
            <p:nvPr/>
          </p:nvSpPr>
          <p:spPr>
            <a:xfrm>
              <a:off x="10406477" y="18214290"/>
              <a:ext cx="9748273" cy="660333"/>
            </a:xfrm>
            <a:prstGeom prst="rect">
              <a:avLst/>
            </a:prstGeom>
            <a:solidFill>
              <a:srgbClr val="CC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920" dirty="0">
                <a:solidFill>
                  <a:srgbClr val="C00000"/>
                </a:solidFill>
              </a:endParaRPr>
            </a:p>
          </p:txBody>
        </p:sp>
        <p:sp>
          <p:nvSpPr>
            <p:cNvPr id="64" name="TextBox 63">
              <a:extLst>
                <a:ext uri="{FF2B5EF4-FFF2-40B4-BE49-F238E27FC236}">
                  <a16:creationId xmlns:a16="http://schemas.microsoft.com/office/drawing/2014/main" id="{62EFB549-B2EE-CFA9-693F-193303ACF29A}"/>
                </a:ext>
              </a:extLst>
            </p:cNvPr>
            <p:cNvSpPr txBox="1"/>
            <p:nvPr/>
          </p:nvSpPr>
          <p:spPr>
            <a:xfrm>
              <a:off x="14805246" y="18310128"/>
              <a:ext cx="1895988" cy="598803"/>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Results</a:t>
              </a:r>
            </a:p>
          </p:txBody>
        </p:sp>
      </p:grpSp>
      <p:grpSp>
        <p:nvGrpSpPr>
          <p:cNvPr id="14" name="Group 13">
            <a:extLst>
              <a:ext uri="{FF2B5EF4-FFF2-40B4-BE49-F238E27FC236}">
                <a16:creationId xmlns:a16="http://schemas.microsoft.com/office/drawing/2014/main" id="{E1F9AEF0-9E0D-934B-60CB-8DDB231FCAB0}"/>
              </a:ext>
            </a:extLst>
          </p:cNvPr>
          <p:cNvGrpSpPr/>
          <p:nvPr/>
        </p:nvGrpSpPr>
        <p:grpSpPr>
          <a:xfrm>
            <a:off x="28887499" y="5498616"/>
            <a:ext cx="12622971" cy="796496"/>
            <a:chOff x="10406477" y="18214290"/>
            <a:chExt cx="9748273" cy="673759"/>
          </a:xfrm>
        </p:grpSpPr>
        <p:sp>
          <p:nvSpPr>
            <p:cNvPr id="16" name="Rectangle 15">
              <a:extLst>
                <a:ext uri="{FF2B5EF4-FFF2-40B4-BE49-F238E27FC236}">
                  <a16:creationId xmlns:a16="http://schemas.microsoft.com/office/drawing/2014/main" id="{B19E80A6-062B-D9F9-D229-972345749025}"/>
                </a:ext>
              </a:extLst>
            </p:cNvPr>
            <p:cNvSpPr/>
            <p:nvPr/>
          </p:nvSpPr>
          <p:spPr>
            <a:xfrm>
              <a:off x="10406477" y="18214290"/>
              <a:ext cx="9748273" cy="660333"/>
            </a:xfrm>
            <a:prstGeom prst="rect">
              <a:avLst/>
            </a:prstGeom>
            <a:solidFill>
              <a:srgbClr val="CC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920" dirty="0">
                <a:solidFill>
                  <a:srgbClr val="C00000"/>
                </a:solidFill>
              </a:endParaRPr>
            </a:p>
          </p:txBody>
        </p:sp>
        <p:sp>
          <p:nvSpPr>
            <p:cNvPr id="17" name="TextBox 16">
              <a:extLst>
                <a:ext uri="{FF2B5EF4-FFF2-40B4-BE49-F238E27FC236}">
                  <a16:creationId xmlns:a16="http://schemas.microsoft.com/office/drawing/2014/main" id="{FA207FA1-BE22-5638-8252-2BF470B31601}"/>
                </a:ext>
              </a:extLst>
            </p:cNvPr>
            <p:cNvSpPr txBox="1"/>
            <p:nvPr/>
          </p:nvSpPr>
          <p:spPr>
            <a:xfrm>
              <a:off x="12522485" y="18289246"/>
              <a:ext cx="6538824" cy="598803"/>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Discussion and Conclusions</a:t>
              </a:r>
            </a:p>
          </p:txBody>
        </p:sp>
      </p:grpSp>
      <p:grpSp>
        <p:nvGrpSpPr>
          <p:cNvPr id="30" name="Group 29">
            <a:extLst>
              <a:ext uri="{FF2B5EF4-FFF2-40B4-BE49-F238E27FC236}">
                <a16:creationId xmlns:a16="http://schemas.microsoft.com/office/drawing/2014/main" id="{FDAD74DA-C5E5-0D07-C925-D3C51AC5140C}"/>
              </a:ext>
            </a:extLst>
          </p:cNvPr>
          <p:cNvGrpSpPr/>
          <p:nvPr/>
        </p:nvGrpSpPr>
        <p:grpSpPr>
          <a:xfrm>
            <a:off x="29023967" y="16417138"/>
            <a:ext cx="12622971" cy="780624"/>
            <a:chOff x="28673612" y="11747136"/>
            <a:chExt cx="12622971" cy="780624"/>
          </a:xfrm>
        </p:grpSpPr>
        <p:sp>
          <p:nvSpPr>
            <p:cNvPr id="20" name="Rectangle 19">
              <a:extLst>
                <a:ext uri="{FF2B5EF4-FFF2-40B4-BE49-F238E27FC236}">
                  <a16:creationId xmlns:a16="http://schemas.microsoft.com/office/drawing/2014/main" id="{31813859-7885-1B34-4ED1-99594321BB5A}"/>
                </a:ext>
              </a:extLst>
            </p:cNvPr>
            <p:cNvSpPr/>
            <p:nvPr/>
          </p:nvSpPr>
          <p:spPr>
            <a:xfrm>
              <a:off x="28673612" y="11747136"/>
              <a:ext cx="12622971" cy="780624"/>
            </a:xfrm>
            <a:prstGeom prst="rect">
              <a:avLst/>
            </a:prstGeom>
            <a:solidFill>
              <a:srgbClr val="CC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920" dirty="0">
                <a:solidFill>
                  <a:srgbClr val="C00000"/>
                </a:solidFill>
              </a:endParaRPr>
            </a:p>
          </p:txBody>
        </p:sp>
        <p:sp>
          <p:nvSpPr>
            <p:cNvPr id="21" name="TextBox 20">
              <a:extLst>
                <a:ext uri="{FF2B5EF4-FFF2-40B4-BE49-F238E27FC236}">
                  <a16:creationId xmlns:a16="http://schemas.microsoft.com/office/drawing/2014/main" id="{736706CD-0B44-0EF4-40AB-4D030B45EFD6}"/>
                </a:ext>
              </a:extLst>
            </p:cNvPr>
            <p:cNvSpPr txBox="1"/>
            <p:nvPr/>
          </p:nvSpPr>
          <p:spPr>
            <a:xfrm>
              <a:off x="32825679" y="11809856"/>
              <a:ext cx="5370016"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Acknowledgments</a:t>
              </a:r>
            </a:p>
          </p:txBody>
        </p:sp>
      </p:grpSp>
      <p:sp>
        <p:nvSpPr>
          <p:cNvPr id="23" name="TextBox 22">
            <a:extLst>
              <a:ext uri="{FF2B5EF4-FFF2-40B4-BE49-F238E27FC236}">
                <a16:creationId xmlns:a16="http://schemas.microsoft.com/office/drawing/2014/main" id="{7739C17C-8B7E-47E6-3D38-65EEB89B0EC6}"/>
              </a:ext>
            </a:extLst>
          </p:cNvPr>
          <p:cNvSpPr txBox="1"/>
          <p:nvPr/>
        </p:nvSpPr>
        <p:spPr>
          <a:xfrm>
            <a:off x="28887497" y="17497258"/>
            <a:ext cx="12743869" cy="1938992"/>
          </a:xfrm>
          <a:prstGeom prst="rect">
            <a:avLst/>
          </a:prstGeom>
          <a:noFill/>
        </p:spPr>
        <p:txBody>
          <a:bodyPr wrap="square" rtlCol="0">
            <a:spAutoFit/>
          </a:bodyPr>
          <a:lstStyle/>
          <a:p>
            <a:pPr algn="just"/>
            <a:r>
              <a:rPr lang="en-US" sz="3000" b="0" i="0" dirty="0">
                <a:solidFill>
                  <a:srgbClr val="000000"/>
                </a:solidFill>
                <a:effectLst/>
                <a:latin typeface="Calibri (Body)"/>
              </a:rPr>
              <a:t>This work was supported by NSF grant AGS-2017113 </a:t>
            </a:r>
            <a:r>
              <a:rPr lang="en-US" sz="3000" dirty="0">
                <a:solidFill>
                  <a:srgbClr val="000000"/>
                </a:solidFill>
                <a:latin typeface="Calibri (Body)"/>
              </a:rPr>
              <a:t>and Silver Lining. CESM2, CLM-crop, and LPJ-GUESS calculations </a:t>
            </a:r>
            <a:r>
              <a:rPr lang="en-US" sz="3000" b="0" i="0" dirty="0">
                <a:solidFill>
                  <a:srgbClr val="000000"/>
                </a:solidFill>
                <a:effectLst/>
                <a:latin typeface="Calibri (Body)"/>
              </a:rPr>
              <a:t>were done on the National Center for Atmospheric Research computer system, which is supported by NSF. </a:t>
            </a:r>
            <a:r>
              <a:rPr lang="en-US" sz="3000" dirty="0">
                <a:solidFill>
                  <a:srgbClr val="000000"/>
                </a:solidFill>
                <a:latin typeface="Calibri (Body)"/>
              </a:rPr>
              <a:t>pDSSAT calculations were done on the University of Chicago computer system.</a:t>
            </a:r>
            <a:endParaRPr lang="en-US" sz="3000" dirty="0"/>
          </a:p>
        </p:txBody>
      </p:sp>
      <p:sp>
        <p:nvSpPr>
          <p:cNvPr id="18" name="TextBox 17">
            <a:extLst>
              <a:ext uri="{FF2B5EF4-FFF2-40B4-BE49-F238E27FC236}">
                <a16:creationId xmlns:a16="http://schemas.microsoft.com/office/drawing/2014/main" id="{9B29CBA2-542A-AD2F-ACA3-BC94D1B9D2DE}"/>
              </a:ext>
            </a:extLst>
          </p:cNvPr>
          <p:cNvSpPr txBox="1"/>
          <p:nvPr/>
        </p:nvSpPr>
        <p:spPr>
          <a:xfrm>
            <a:off x="14934665" y="17618590"/>
            <a:ext cx="12868063" cy="2785378"/>
          </a:xfrm>
          <a:prstGeom prst="rect">
            <a:avLst/>
          </a:prstGeom>
          <a:noFill/>
        </p:spPr>
        <p:txBody>
          <a:bodyPr wrap="square" rtlCol="0">
            <a:spAutoFit/>
          </a:bodyPr>
          <a:lstStyle/>
          <a:p>
            <a:pPr algn="just"/>
            <a:r>
              <a:rPr lang="en-US" sz="2500" b="1" dirty="0"/>
              <a:t>Figure 1. </a:t>
            </a:r>
            <a:r>
              <a:rPr lang="en-US" sz="2500" dirty="0"/>
              <a:t>Relative maize yield difference between SSP2-4.5-SAI-1.5C minus SSP2-4.5 averaged over the years 2049-2068 (a, b, c). Hatched areas indicate grid cells where the difference is not statistically significant at the 95% confidence level based on a two-tailed Student’s t-test. Time series of the percent change to the sum of global maize production under SSP2-4.5 and SSP2-4.5-SAI-1.5C relative to the reference period of 2016-2025 for each of the three crop models (d, e, f). Horizontal dashed lines indicate the standard deviation of production variability over the reference period for each model.</a:t>
            </a:r>
          </a:p>
        </p:txBody>
      </p:sp>
      <p:grpSp>
        <p:nvGrpSpPr>
          <p:cNvPr id="3" name="Group 2">
            <a:extLst>
              <a:ext uri="{FF2B5EF4-FFF2-40B4-BE49-F238E27FC236}">
                <a16:creationId xmlns:a16="http://schemas.microsoft.com/office/drawing/2014/main" id="{29BD7A88-E855-BC0F-2F7A-9C6F31076E5E}"/>
              </a:ext>
            </a:extLst>
          </p:cNvPr>
          <p:cNvGrpSpPr/>
          <p:nvPr/>
        </p:nvGrpSpPr>
        <p:grpSpPr>
          <a:xfrm>
            <a:off x="14430609" y="6421306"/>
            <a:ext cx="13753528" cy="11023574"/>
            <a:chOff x="14430609" y="6583189"/>
            <a:chExt cx="13753528" cy="11023574"/>
          </a:xfrm>
        </p:grpSpPr>
        <p:grpSp>
          <p:nvGrpSpPr>
            <p:cNvPr id="50" name="Group 49">
              <a:extLst>
                <a:ext uri="{FF2B5EF4-FFF2-40B4-BE49-F238E27FC236}">
                  <a16:creationId xmlns:a16="http://schemas.microsoft.com/office/drawing/2014/main" id="{383E29E6-A1D2-CADA-5F64-D5035D3F3034}"/>
                </a:ext>
              </a:extLst>
            </p:cNvPr>
            <p:cNvGrpSpPr/>
            <p:nvPr/>
          </p:nvGrpSpPr>
          <p:grpSpPr>
            <a:xfrm>
              <a:off x="14430609" y="6952149"/>
              <a:ext cx="8152307" cy="10654614"/>
              <a:chOff x="14340335" y="12325325"/>
              <a:chExt cx="8152307" cy="10654614"/>
            </a:xfrm>
          </p:grpSpPr>
          <p:pic>
            <p:nvPicPr>
              <p:cNvPr id="6" name="Picture 5" descr="A group of images of a map&#10;&#10;Description automatically generated">
                <a:extLst>
                  <a:ext uri="{FF2B5EF4-FFF2-40B4-BE49-F238E27FC236}">
                    <a16:creationId xmlns:a16="http://schemas.microsoft.com/office/drawing/2014/main" id="{8A45F266-88B5-1D17-36B6-C1564DC1983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340335" y="12325325"/>
                <a:ext cx="8152307" cy="10654614"/>
              </a:xfrm>
              <a:prstGeom prst="rect">
                <a:avLst/>
              </a:prstGeom>
            </p:spPr>
          </p:pic>
          <p:sp>
            <p:nvSpPr>
              <p:cNvPr id="36" name="TextBox 35">
                <a:extLst>
                  <a:ext uri="{FF2B5EF4-FFF2-40B4-BE49-F238E27FC236}">
                    <a16:creationId xmlns:a16="http://schemas.microsoft.com/office/drawing/2014/main" id="{9806FB31-80FD-40CE-1B94-147E352C63EA}"/>
                  </a:ext>
                </a:extLst>
              </p:cNvPr>
              <p:cNvSpPr txBox="1"/>
              <p:nvPr/>
            </p:nvSpPr>
            <p:spPr>
              <a:xfrm>
                <a:off x="15083233" y="12797546"/>
                <a:ext cx="825706" cy="553998"/>
              </a:xfrm>
              <a:prstGeom prst="rect">
                <a:avLst/>
              </a:prstGeom>
              <a:noFill/>
            </p:spPr>
            <p:txBody>
              <a:bodyPr wrap="square" rtlCol="0">
                <a:spAutoFit/>
              </a:bodyPr>
              <a:lstStyle/>
              <a:p>
                <a:r>
                  <a:rPr lang="en-US" sz="3000" dirty="0"/>
                  <a:t>a)</a:t>
                </a:r>
              </a:p>
            </p:txBody>
          </p:sp>
          <p:sp>
            <p:nvSpPr>
              <p:cNvPr id="38" name="TextBox 37">
                <a:extLst>
                  <a:ext uri="{FF2B5EF4-FFF2-40B4-BE49-F238E27FC236}">
                    <a16:creationId xmlns:a16="http://schemas.microsoft.com/office/drawing/2014/main" id="{BA813854-21C1-054C-7922-5E8336AB5708}"/>
                  </a:ext>
                </a:extLst>
              </p:cNvPr>
              <p:cNvSpPr txBox="1"/>
              <p:nvPr/>
            </p:nvSpPr>
            <p:spPr>
              <a:xfrm>
                <a:off x="15098805" y="16060205"/>
                <a:ext cx="825706" cy="553998"/>
              </a:xfrm>
              <a:prstGeom prst="rect">
                <a:avLst/>
              </a:prstGeom>
              <a:noFill/>
            </p:spPr>
            <p:txBody>
              <a:bodyPr wrap="square" rtlCol="0">
                <a:spAutoFit/>
              </a:bodyPr>
              <a:lstStyle/>
              <a:p>
                <a:r>
                  <a:rPr lang="en-US" sz="3000" dirty="0"/>
                  <a:t>b)</a:t>
                </a:r>
              </a:p>
            </p:txBody>
          </p:sp>
          <p:sp>
            <p:nvSpPr>
              <p:cNvPr id="39" name="TextBox 38">
                <a:extLst>
                  <a:ext uri="{FF2B5EF4-FFF2-40B4-BE49-F238E27FC236}">
                    <a16:creationId xmlns:a16="http://schemas.microsoft.com/office/drawing/2014/main" id="{AA339392-7F77-E226-CE57-1F27ED3426EE}"/>
                  </a:ext>
                </a:extLst>
              </p:cNvPr>
              <p:cNvSpPr txBox="1"/>
              <p:nvPr/>
            </p:nvSpPr>
            <p:spPr>
              <a:xfrm>
                <a:off x="15098805" y="19178615"/>
                <a:ext cx="825706" cy="553998"/>
              </a:xfrm>
              <a:prstGeom prst="rect">
                <a:avLst/>
              </a:prstGeom>
              <a:noFill/>
            </p:spPr>
            <p:txBody>
              <a:bodyPr wrap="square" rtlCol="0">
                <a:spAutoFit/>
              </a:bodyPr>
              <a:lstStyle/>
              <a:p>
                <a:r>
                  <a:rPr lang="en-US" sz="3000" dirty="0"/>
                  <a:t>c)</a:t>
                </a:r>
              </a:p>
            </p:txBody>
          </p:sp>
        </p:grpSp>
        <p:grpSp>
          <p:nvGrpSpPr>
            <p:cNvPr id="51" name="Group 50">
              <a:extLst>
                <a:ext uri="{FF2B5EF4-FFF2-40B4-BE49-F238E27FC236}">
                  <a16:creationId xmlns:a16="http://schemas.microsoft.com/office/drawing/2014/main" id="{4C16FA75-3AF4-98EE-E9F2-BE3B750C4E0B}"/>
                </a:ext>
              </a:extLst>
            </p:cNvPr>
            <p:cNvGrpSpPr/>
            <p:nvPr/>
          </p:nvGrpSpPr>
          <p:grpSpPr>
            <a:xfrm>
              <a:off x="22726081" y="6583189"/>
              <a:ext cx="5458056" cy="10720823"/>
              <a:chOff x="22635807" y="12037293"/>
              <a:chExt cx="5458056" cy="10720823"/>
            </a:xfrm>
          </p:grpSpPr>
          <p:grpSp>
            <p:nvGrpSpPr>
              <p:cNvPr id="34" name="Group 33">
                <a:extLst>
                  <a:ext uri="{FF2B5EF4-FFF2-40B4-BE49-F238E27FC236}">
                    <a16:creationId xmlns:a16="http://schemas.microsoft.com/office/drawing/2014/main" id="{64BBCFE3-942D-1997-34DC-84CE1B1EAB2B}"/>
                  </a:ext>
                </a:extLst>
              </p:cNvPr>
              <p:cNvGrpSpPr/>
              <p:nvPr/>
            </p:nvGrpSpPr>
            <p:grpSpPr>
              <a:xfrm>
                <a:off x="22635807" y="12037293"/>
                <a:ext cx="5458056" cy="10720823"/>
                <a:chOff x="22513020" y="12117670"/>
                <a:chExt cx="5458056" cy="10720823"/>
              </a:xfrm>
            </p:grpSpPr>
            <p:grpSp>
              <p:nvGrpSpPr>
                <p:cNvPr id="12" name="Group 11">
                  <a:extLst>
                    <a:ext uri="{FF2B5EF4-FFF2-40B4-BE49-F238E27FC236}">
                      <a16:creationId xmlns:a16="http://schemas.microsoft.com/office/drawing/2014/main" id="{A4C72963-E658-06E6-7568-108DAC82B5B6}"/>
                    </a:ext>
                  </a:extLst>
                </p:cNvPr>
                <p:cNvGrpSpPr/>
                <p:nvPr/>
              </p:nvGrpSpPr>
              <p:grpSpPr>
                <a:xfrm>
                  <a:off x="22882352" y="12117670"/>
                  <a:ext cx="5088724" cy="10720823"/>
                  <a:chOff x="23850134" y="15625787"/>
                  <a:chExt cx="4645720" cy="10343599"/>
                </a:xfrm>
              </p:grpSpPr>
              <p:pic>
                <p:nvPicPr>
                  <p:cNvPr id="4" name="Picture 3" descr="A graph showing a number of numbers&#10;&#10;Description automatically generated with medium confidence">
                    <a:extLst>
                      <a:ext uri="{FF2B5EF4-FFF2-40B4-BE49-F238E27FC236}">
                        <a16:creationId xmlns:a16="http://schemas.microsoft.com/office/drawing/2014/main" id="{B79C20C8-AB10-5B69-FB73-5E699E9156B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855" r="65253"/>
                  <a:stretch/>
                </p:blipFill>
                <p:spPr>
                  <a:xfrm>
                    <a:off x="23850134" y="15625787"/>
                    <a:ext cx="4614446" cy="3381713"/>
                  </a:xfrm>
                  <a:prstGeom prst="rect">
                    <a:avLst/>
                  </a:prstGeom>
                </p:spPr>
              </p:pic>
              <p:pic>
                <p:nvPicPr>
                  <p:cNvPr id="11" name="Picture 10" descr="A graph showing a number of numbers&#10;&#10;Description automatically generated with medium confidence">
                    <a:extLst>
                      <a:ext uri="{FF2B5EF4-FFF2-40B4-BE49-F238E27FC236}">
                        <a16:creationId xmlns:a16="http://schemas.microsoft.com/office/drawing/2014/main" id="{75AF435E-C604-6213-BC03-48E20366999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67300"/>
                  <a:stretch/>
                </p:blipFill>
                <p:spPr>
                  <a:xfrm>
                    <a:off x="23908475" y="22587673"/>
                    <a:ext cx="4587379" cy="3381713"/>
                  </a:xfrm>
                  <a:prstGeom prst="rect">
                    <a:avLst/>
                  </a:prstGeom>
                </p:spPr>
              </p:pic>
              <p:pic>
                <p:nvPicPr>
                  <p:cNvPr id="10" name="Picture 9" descr="A graph showing a number of numbers&#10;&#10;Description automatically generated with medium confidence">
                    <a:extLst>
                      <a:ext uri="{FF2B5EF4-FFF2-40B4-BE49-F238E27FC236}">
                        <a16:creationId xmlns:a16="http://schemas.microsoft.com/office/drawing/2014/main" id="{5E6FB993-9E7D-886A-BAB8-D7FCF9B073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4640" r="32856"/>
                  <a:stretch/>
                </p:blipFill>
                <p:spPr>
                  <a:xfrm>
                    <a:off x="23877334" y="19106730"/>
                    <a:ext cx="4560046" cy="3381713"/>
                  </a:xfrm>
                  <a:prstGeom prst="rect">
                    <a:avLst/>
                  </a:prstGeom>
                </p:spPr>
              </p:pic>
            </p:grpSp>
            <p:sp>
              <p:nvSpPr>
                <p:cNvPr id="19" name="TextBox 18">
                  <a:extLst>
                    <a:ext uri="{FF2B5EF4-FFF2-40B4-BE49-F238E27FC236}">
                      <a16:creationId xmlns:a16="http://schemas.microsoft.com/office/drawing/2014/main" id="{5C3A08CF-F707-A4A4-5DB0-B0F5BC341990}"/>
                    </a:ext>
                  </a:extLst>
                </p:cNvPr>
                <p:cNvSpPr txBox="1"/>
                <p:nvPr/>
              </p:nvSpPr>
              <p:spPr>
                <a:xfrm rot="16200000">
                  <a:off x="21151879" y="13562264"/>
                  <a:ext cx="3091614" cy="369332"/>
                </a:xfrm>
                <a:prstGeom prst="rect">
                  <a:avLst/>
                </a:prstGeom>
                <a:noFill/>
              </p:spPr>
              <p:txBody>
                <a:bodyPr wrap="square" rtlCol="0">
                  <a:spAutoFit/>
                </a:bodyPr>
                <a:lstStyle/>
                <a:p>
                  <a:r>
                    <a:rPr lang="en-US" sz="1800" dirty="0"/>
                    <a:t>Global production change (%)</a:t>
                  </a:r>
                </a:p>
              </p:txBody>
            </p:sp>
            <p:sp>
              <p:nvSpPr>
                <p:cNvPr id="32" name="TextBox 31">
                  <a:extLst>
                    <a:ext uri="{FF2B5EF4-FFF2-40B4-BE49-F238E27FC236}">
                      <a16:creationId xmlns:a16="http://schemas.microsoft.com/office/drawing/2014/main" id="{6A7BDC5C-9FB3-8528-9506-CD8CEFA9523D}"/>
                    </a:ext>
                  </a:extLst>
                </p:cNvPr>
                <p:cNvSpPr txBox="1"/>
                <p:nvPr/>
              </p:nvSpPr>
              <p:spPr>
                <a:xfrm rot="16200000">
                  <a:off x="21169226" y="16949824"/>
                  <a:ext cx="3091614" cy="369332"/>
                </a:xfrm>
                <a:prstGeom prst="rect">
                  <a:avLst/>
                </a:prstGeom>
                <a:noFill/>
              </p:spPr>
              <p:txBody>
                <a:bodyPr wrap="square" rtlCol="0">
                  <a:spAutoFit/>
                </a:bodyPr>
                <a:lstStyle/>
                <a:p>
                  <a:r>
                    <a:rPr lang="en-US" sz="1800" dirty="0"/>
                    <a:t>Global production change (%)</a:t>
                  </a:r>
                </a:p>
              </p:txBody>
            </p:sp>
            <p:sp>
              <p:nvSpPr>
                <p:cNvPr id="33" name="TextBox 32">
                  <a:extLst>
                    <a:ext uri="{FF2B5EF4-FFF2-40B4-BE49-F238E27FC236}">
                      <a16:creationId xmlns:a16="http://schemas.microsoft.com/office/drawing/2014/main" id="{62740876-503B-EC39-C953-280CBFB8EFCF}"/>
                    </a:ext>
                  </a:extLst>
                </p:cNvPr>
                <p:cNvSpPr txBox="1"/>
                <p:nvPr/>
              </p:nvSpPr>
              <p:spPr>
                <a:xfrm rot="16200000">
                  <a:off x="21181673" y="20472696"/>
                  <a:ext cx="3091614" cy="369332"/>
                </a:xfrm>
                <a:prstGeom prst="rect">
                  <a:avLst/>
                </a:prstGeom>
                <a:noFill/>
              </p:spPr>
              <p:txBody>
                <a:bodyPr wrap="square" rtlCol="0">
                  <a:spAutoFit/>
                </a:bodyPr>
                <a:lstStyle/>
                <a:p>
                  <a:r>
                    <a:rPr lang="en-US" sz="1800" dirty="0"/>
                    <a:t>Global production change (%)</a:t>
                  </a:r>
                </a:p>
              </p:txBody>
            </p:sp>
          </p:grpSp>
          <p:sp>
            <p:nvSpPr>
              <p:cNvPr id="40" name="TextBox 39">
                <a:extLst>
                  <a:ext uri="{FF2B5EF4-FFF2-40B4-BE49-F238E27FC236}">
                    <a16:creationId xmlns:a16="http://schemas.microsoft.com/office/drawing/2014/main" id="{F6FB1FCA-FF89-9180-2AFB-F3788F4A42C1}"/>
                  </a:ext>
                </a:extLst>
              </p:cNvPr>
              <p:cNvSpPr txBox="1"/>
              <p:nvPr/>
            </p:nvSpPr>
            <p:spPr>
              <a:xfrm>
                <a:off x="27239071" y="12421204"/>
                <a:ext cx="825706" cy="553998"/>
              </a:xfrm>
              <a:prstGeom prst="rect">
                <a:avLst/>
              </a:prstGeom>
              <a:noFill/>
            </p:spPr>
            <p:txBody>
              <a:bodyPr wrap="square" rtlCol="0">
                <a:spAutoFit/>
              </a:bodyPr>
              <a:lstStyle/>
              <a:p>
                <a:r>
                  <a:rPr lang="en-US" sz="3000" dirty="0"/>
                  <a:t>d)</a:t>
                </a:r>
              </a:p>
            </p:txBody>
          </p:sp>
          <p:sp>
            <p:nvSpPr>
              <p:cNvPr id="41" name="TextBox 40">
                <a:extLst>
                  <a:ext uri="{FF2B5EF4-FFF2-40B4-BE49-F238E27FC236}">
                    <a16:creationId xmlns:a16="http://schemas.microsoft.com/office/drawing/2014/main" id="{9D431907-6127-2349-9099-0CA4568BC4D4}"/>
                  </a:ext>
                </a:extLst>
              </p:cNvPr>
              <p:cNvSpPr txBox="1"/>
              <p:nvPr/>
            </p:nvSpPr>
            <p:spPr>
              <a:xfrm>
                <a:off x="27239071" y="15961585"/>
                <a:ext cx="825706" cy="553998"/>
              </a:xfrm>
              <a:prstGeom prst="rect">
                <a:avLst/>
              </a:prstGeom>
              <a:noFill/>
            </p:spPr>
            <p:txBody>
              <a:bodyPr wrap="square" rtlCol="0">
                <a:spAutoFit/>
              </a:bodyPr>
              <a:lstStyle/>
              <a:p>
                <a:r>
                  <a:rPr lang="en-US" sz="3000" dirty="0"/>
                  <a:t>e)</a:t>
                </a:r>
              </a:p>
            </p:txBody>
          </p:sp>
          <p:sp>
            <p:nvSpPr>
              <p:cNvPr id="42" name="TextBox 41">
                <a:extLst>
                  <a:ext uri="{FF2B5EF4-FFF2-40B4-BE49-F238E27FC236}">
                    <a16:creationId xmlns:a16="http://schemas.microsoft.com/office/drawing/2014/main" id="{72D32FC4-7242-BB6D-A0D0-96BE12F5E224}"/>
                  </a:ext>
                </a:extLst>
              </p:cNvPr>
              <p:cNvSpPr txBox="1"/>
              <p:nvPr/>
            </p:nvSpPr>
            <p:spPr>
              <a:xfrm>
                <a:off x="27239071" y="19619583"/>
                <a:ext cx="825706" cy="553998"/>
              </a:xfrm>
              <a:prstGeom prst="rect">
                <a:avLst/>
              </a:prstGeom>
              <a:noFill/>
            </p:spPr>
            <p:txBody>
              <a:bodyPr wrap="square" rtlCol="0">
                <a:spAutoFit/>
              </a:bodyPr>
              <a:lstStyle/>
              <a:p>
                <a:r>
                  <a:rPr lang="en-US" sz="3000" dirty="0"/>
                  <a:t>f)</a:t>
                </a:r>
              </a:p>
            </p:txBody>
          </p:sp>
        </p:grpSp>
      </p:grpSp>
      <p:sp>
        <p:nvSpPr>
          <p:cNvPr id="52" name="TextBox 51">
            <a:extLst>
              <a:ext uri="{FF2B5EF4-FFF2-40B4-BE49-F238E27FC236}">
                <a16:creationId xmlns:a16="http://schemas.microsoft.com/office/drawing/2014/main" id="{1510B3E3-94ED-3EC7-7C52-66E94FB038F4}"/>
              </a:ext>
            </a:extLst>
          </p:cNvPr>
          <p:cNvSpPr txBox="1"/>
          <p:nvPr/>
        </p:nvSpPr>
        <p:spPr>
          <a:xfrm>
            <a:off x="1562482" y="3389860"/>
            <a:ext cx="29328166" cy="1107996"/>
          </a:xfrm>
          <a:prstGeom prst="rect">
            <a:avLst/>
          </a:prstGeom>
          <a:noFill/>
        </p:spPr>
        <p:txBody>
          <a:bodyPr wrap="square" rtlCol="0">
            <a:spAutoFit/>
          </a:bodyPr>
          <a:lstStyle/>
          <a:p>
            <a:pPr algn="just"/>
            <a:r>
              <a:rPr lang="en-US" sz="3300" baseline="30000" dirty="0">
                <a:solidFill>
                  <a:schemeClr val="bg1"/>
                </a:solidFill>
              </a:rPr>
              <a:t>1</a:t>
            </a:r>
            <a:r>
              <a:rPr lang="en-US" sz="3300" dirty="0">
                <a:solidFill>
                  <a:schemeClr val="bg1"/>
                </a:solidFill>
              </a:rPr>
              <a:t>Department of Environmental Sciences, Rutgers University, New Brunswick, NJ, USA. </a:t>
            </a:r>
            <a:r>
              <a:rPr lang="en-US" sz="3300" baseline="30000" dirty="0">
                <a:solidFill>
                  <a:schemeClr val="bg1"/>
                </a:solidFill>
              </a:rPr>
              <a:t>2</a:t>
            </a:r>
            <a:r>
              <a:rPr lang="en-US" sz="3300" dirty="0">
                <a:solidFill>
                  <a:schemeClr val="bg1"/>
                </a:solidFill>
              </a:rPr>
              <a:t>Climate and Global Dynamics Laboratory, National Center for Atmospheric Research, Boulder, CO, USA. </a:t>
            </a:r>
            <a:r>
              <a:rPr lang="en-US" sz="3300" baseline="30000" dirty="0">
                <a:solidFill>
                  <a:schemeClr val="bg1"/>
                </a:solidFill>
              </a:rPr>
              <a:t>3</a:t>
            </a:r>
            <a:r>
              <a:rPr lang="en-US" sz="3300" dirty="0">
                <a:solidFill>
                  <a:schemeClr val="bg1"/>
                </a:solidFill>
              </a:rPr>
              <a:t>Center for Climate Systems Research, Columbia University, New York, NY, USA. </a:t>
            </a:r>
            <a:r>
              <a:rPr lang="en-US" sz="3300" baseline="30000" dirty="0">
                <a:solidFill>
                  <a:schemeClr val="bg1"/>
                </a:solidFill>
              </a:rPr>
              <a:t>4</a:t>
            </a:r>
            <a:r>
              <a:rPr lang="en-US" sz="3300" dirty="0">
                <a:solidFill>
                  <a:schemeClr val="bg1"/>
                </a:solidFill>
              </a:rPr>
              <a:t>NASA Goddard Institute for Space Studies, New York, NY, USA</a:t>
            </a:r>
          </a:p>
        </p:txBody>
      </p:sp>
      <p:sp>
        <p:nvSpPr>
          <p:cNvPr id="43" name="TextBox 42">
            <a:extLst>
              <a:ext uri="{FF2B5EF4-FFF2-40B4-BE49-F238E27FC236}">
                <a16:creationId xmlns:a16="http://schemas.microsoft.com/office/drawing/2014/main" id="{690DB8A6-D8F6-B888-7DEE-AC98C1C0B3E5}"/>
              </a:ext>
            </a:extLst>
          </p:cNvPr>
          <p:cNvSpPr txBox="1"/>
          <p:nvPr/>
        </p:nvSpPr>
        <p:spPr>
          <a:xfrm>
            <a:off x="14934665" y="27213352"/>
            <a:ext cx="12868063" cy="2015936"/>
          </a:xfrm>
          <a:prstGeom prst="rect">
            <a:avLst/>
          </a:prstGeom>
          <a:noFill/>
        </p:spPr>
        <p:txBody>
          <a:bodyPr wrap="square" rtlCol="0">
            <a:spAutoFit/>
          </a:bodyPr>
          <a:lstStyle/>
          <a:p>
            <a:pPr algn="just"/>
            <a:r>
              <a:rPr lang="en-US" sz="2500" b="1" dirty="0"/>
              <a:t>Figure 2. </a:t>
            </a:r>
            <a:r>
              <a:rPr lang="en-US" sz="2500" dirty="0"/>
              <a:t>Time series of the percent change to maize protein under SSP2-4.5 and SSP2-4.5-SAI-1.5C relative to the reference period of 2016-2025 for each of the three crop models (a, b, c). Horizontal dashed lines indicate the standard deviation of production variability over the reference period for each model. Relative maize protein difference between SSP2-4.5-SAI-1.5C minus SSP2-4.5 averaged over the years 2049-2068 (d, e, f). </a:t>
            </a:r>
          </a:p>
        </p:txBody>
      </p:sp>
      <p:grpSp>
        <p:nvGrpSpPr>
          <p:cNvPr id="60" name="Group 59">
            <a:extLst>
              <a:ext uri="{FF2B5EF4-FFF2-40B4-BE49-F238E27FC236}">
                <a16:creationId xmlns:a16="http://schemas.microsoft.com/office/drawing/2014/main" id="{91F50684-7989-E99D-430D-787820699F49}"/>
              </a:ext>
            </a:extLst>
          </p:cNvPr>
          <p:cNvGrpSpPr/>
          <p:nvPr/>
        </p:nvGrpSpPr>
        <p:grpSpPr>
          <a:xfrm>
            <a:off x="14286592" y="20695131"/>
            <a:ext cx="14311327" cy="6348965"/>
            <a:chOff x="14449728" y="19992027"/>
            <a:chExt cx="13693268" cy="6014818"/>
          </a:xfrm>
        </p:grpSpPr>
        <p:grpSp>
          <p:nvGrpSpPr>
            <p:cNvPr id="13" name="Group 12">
              <a:extLst>
                <a:ext uri="{FF2B5EF4-FFF2-40B4-BE49-F238E27FC236}">
                  <a16:creationId xmlns:a16="http://schemas.microsoft.com/office/drawing/2014/main" id="{6B6D933D-D621-9C6F-7FFD-0FF3A545EB73}"/>
                </a:ext>
              </a:extLst>
            </p:cNvPr>
            <p:cNvGrpSpPr/>
            <p:nvPr/>
          </p:nvGrpSpPr>
          <p:grpSpPr>
            <a:xfrm>
              <a:off x="14449728" y="19992027"/>
              <a:ext cx="13693268" cy="6014818"/>
              <a:chOff x="14709279" y="19896063"/>
              <a:chExt cx="13693268" cy="6014818"/>
            </a:xfrm>
          </p:grpSpPr>
          <p:pic>
            <p:nvPicPr>
              <p:cNvPr id="5" name="Picture 4" descr="A graph with red and blue lines&#10;&#10;Description automatically generated">
                <a:extLst>
                  <a:ext uri="{FF2B5EF4-FFF2-40B4-BE49-F238E27FC236}">
                    <a16:creationId xmlns:a16="http://schemas.microsoft.com/office/drawing/2014/main" id="{BBDD23F5-09DA-BE50-DB0E-F02B861F9A5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764406" y="19896063"/>
                <a:ext cx="13505715" cy="3275083"/>
              </a:xfrm>
              <a:prstGeom prst="rect">
                <a:avLst/>
              </a:prstGeom>
            </p:spPr>
          </p:pic>
          <p:pic>
            <p:nvPicPr>
              <p:cNvPr id="9" name="Picture 8" descr="A map of the world&#10;&#10;Description automatically generated">
                <a:extLst>
                  <a:ext uri="{FF2B5EF4-FFF2-40B4-BE49-F238E27FC236}">
                    <a16:creationId xmlns:a16="http://schemas.microsoft.com/office/drawing/2014/main" id="{A4CEC12A-1D5A-C1F9-E1B3-CAA7FB562DB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709279" y="23446454"/>
                <a:ext cx="13693268" cy="2464427"/>
              </a:xfrm>
              <a:prstGeom prst="rect">
                <a:avLst/>
              </a:prstGeom>
            </p:spPr>
          </p:pic>
        </p:grpSp>
        <p:sp>
          <p:nvSpPr>
            <p:cNvPr id="45" name="TextBox 44">
              <a:extLst>
                <a:ext uri="{FF2B5EF4-FFF2-40B4-BE49-F238E27FC236}">
                  <a16:creationId xmlns:a16="http://schemas.microsoft.com/office/drawing/2014/main" id="{BDA5184E-DDB2-70FA-0E91-C31810F3277F}"/>
                </a:ext>
              </a:extLst>
            </p:cNvPr>
            <p:cNvSpPr txBox="1"/>
            <p:nvPr/>
          </p:nvSpPr>
          <p:spPr>
            <a:xfrm>
              <a:off x="15083233" y="22190421"/>
              <a:ext cx="825706" cy="553998"/>
            </a:xfrm>
            <a:prstGeom prst="rect">
              <a:avLst/>
            </a:prstGeom>
            <a:noFill/>
          </p:spPr>
          <p:txBody>
            <a:bodyPr wrap="square" rtlCol="0">
              <a:spAutoFit/>
            </a:bodyPr>
            <a:lstStyle/>
            <a:p>
              <a:r>
                <a:rPr lang="en-US" sz="3000" dirty="0"/>
                <a:t>a)</a:t>
              </a:r>
            </a:p>
          </p:txBody>
        </p:sp>
        <p:sp>
          <p:nvSpPr>
            <p:cNvPr id="49" name="TextBox 48">
              <a:extLst>
                <a:ext uri="{FF2B5EF4-FFF2-40B4-BE49-F238E27FC236}">
                  <a16:creationId xmlns:a16="http://schemas.microsoft.com/office/drawing/2014/main" id="{4CAE6B9E-FE6A-6422-DA94-35F2EC012B77}"/>
                </a:ext>
              </a:extLst>
            </p:cNvPr>
            <p:cNvSpPr txBox="1"/>
            <p:nvPr/>
          </p:nvSpPr>
          <p:spPr>
            <a:xfrm>
              <a:off x="19510381" y="22247994"/>
              <a:ext cx="825706" cy="553998"/>
            </a:xfrm>
            <a:prstGeom prst="rect">
              <a:avLst/>
            </a:prstGeom>
            <a:noFill/>
          </p:spPr>
          <p:txBody>
            <a:bodyPr wrap="square" rtlCol="0">
              <a:spAutoFit/>
            </a:bodyPr>
            <a:lstStyle/>
            <a:p>
              <a:r>
                <a:rPr lang="en-US" sz="3000" dirty="0"/>
                <a:t>b)</a:t>
              </a:r>
            </a:p>
          </p:txBody>
        </p:sp>
        <p:sp>
          <p:nvSpPr>
            <p:cNvPr id="53" name="TextBox 52">
              <a:extLst>
                <a:ext uri="{FF2B5EF4-FFF2-40B4-BE49-F238E27FC236}">
                  <a16:creationId xmlns:a16="http://schemas.microsoft.com/office/drawing/2014/main" id="{F1CBC173-804B-7C1F-09BF-124F98E040FC}"/>
                </a:ext>
              </a:extLst>
            </p:cNvPr>
            <p:cNvSpPr txBox="1"/>
            <p:nvPr/>
          </p:nvSpPr>
          <p:spPr>
            <a:xfrm>
              <a:off x="23956864" y="22236890"/>
              <a:ext cx="825706" cy="553998"/>
            </a:xfrm>
            <a:prstGeom prst="rect">
              <a:avLst/>
            </a:prstGeom>
            <a:noFill/>
          </p:spPr>
          <p:txBody>
            <a:bodyPr wrap="square" rtlCol="0">
              <a:spAutoFit/>
            </a:bodyPr>
            <a:lstStyle/>
            <a:p>
              <a:r>
                <a:rPr lang="en-US" sz="3000" dirty="0"/>
                <a:t>c)</a:t>
              </a:r>
            </a:p>
          </p:txBody>
        </p:sp>
        <p:sp>
          <p:nvSpPr>
            <p:cNvPr id="54" name="TextBox 53">
              <a:extLst>
                <a:ext uri="{FF2B5EF4-FFF2-40B4-BE49-F238E27FC236}">
                  <a16:creationId xmlns:a16="http://schemas.microsoft.com/office/drawing/2014/main" id="{D97ACAA6-9A06-054C-BF54-B79A0D0E2671}"/>
                </a:ext>
              </a:extLst>
            </p:cNvPr>
            <p:cNvSpPr txBox="1"/>
            <p:nvPr/>
          </p:nvSpPr>
          <p:spPr>
            <a:xfrm>
              <a:off x="14863606" y="24494677"/>
              <a:ext cx="825706" cy="553998"/>
            </a:xfrm>
            <a:prstGeom prst="rect">
              <a:avLst/>
            </a:prstGeom>
            <a:noFill/>
          </p:spPr>
          <p:txBody>
            <a:bodyPr wrap="square" rtlCol="0">
              <a:spAutoFit/>
            </a:bodyPr>
            <a:lstStyle/>
            <a:p>
              <a:r>
                <a:rPr lang="en-US" sz="3000" dirty="0"/>
                <a:t>d)</a:t>
              </a:r>
            </a:p>
          </p:txBody>
        </p:sp>
        <p:sp>
          <p:nvSpPr>
            <p:cNvPr id="55" name="TextBox 54">
              <a:extLst>
                <a:ext uri="{FF2B5EF4-FFF2-40B4-BE49-F238E27FC236}">
                  <a16:creationId xmlns:a16="http://schemas.microsoft.com/office/drawing/2014/main" id="{A1953F3D-24E8-92BE-CB36-0CDD31D41AFA}"/>
                </a:ext>
              </a:extLst>
            </p:cNvPr>
            <p:cNvSpPr txBox="1"/>
            <p:nvPr/>
          </p:nvSpPr>
          <p:spPr>
            <a:xfrm>
              <a:off x="19420024" y="24494677"/>
              <a:ext cx="825706" cy="553998"/>
            </a:xfrm>
            <a:prstGeom prst="rect">
              <a:avLst/>
            </a:prstGeom>
            <a:noFill/>
          </p:spPr>
          <p:txBody>
            <a:bodyPr wrap="square" rtlCol="0">
              <a:spAutoFit/>
            </a:bodyPr>
            <a:lstStyle/>
            <a:p>
              <a:r>
                <a:rPr lang="en-US" sz="3000" dirty="0"/>
                <a:t>e)</a:t>
              </a:r>
            </a:p>
          </p:txBody>
        </p:sp>
        <p:sp>
          <p:nvSpPr>
            <p:cNvPr id="57" name="TextBox 56">
              <a:extLst>
                <a:ext uri="{FF2B5EF4-FFF2-40B4-BE49-F238E27FC236}">
                  <a16:creationId xmlns:a16="http://schemas.microsoft.com/office/drawing/2014/main" id="{D6552CC4-91FD-1C99-2051-2986CB0425D1}"/>
                </a:ext>
              </a:extLst>
            </p:cNvPr>
            <p:cNvSpPr txBox="1"/>
            <p:nvPr/>
          </p:nvSpPr>
          <p:spPr>
            <a:xfrm>
              <a:off x="23976441" y="24494677"/>
              <a:ext cx="825706" cy="553998"/>
            </a:xfrm>
            <a:prstGeom prst="rect">
              <a:avLst/>
            </a:prstGeom>
            <a:noFill/>
          </p:spPr>
          <p:txBody>
            <a:bodyPr wrap="square" rtlCol="0">
              <a:spAutoFit/>
            </a:bodyPr>
            <a:lstStyle/>
            <a:p>
              <a:r>
                <a:rPr lang="en-US" sz="3000" dirty="0"/>
                <a:t>f)</a:t>
              </a:r>
            </a:p>
          </p:txBody>
        </p:sp>
      </p:grpSp>
      <p:sp>
        <p:nvSpPr>
          <p:cNvPr id="65" name="TextBox 64">
            <a:extLst>
              <a:ext uri="{FF2B5EF4-FFF2-40B4-BE49-F238E27FC236}">
                <a16:creationId xmlns:a16="http://schemas.microsoft.com/office/drawing/2014/main" id="{1D4DA8AD-3E56-6750-A07A-3C0BC4CD5844}"/>
              </a:ext>
            </a:extLst>
          </p:cNvPr>
          <p:cNvSpPr txBox="1"/>
          <p:nvPr/>
        </p:nvSpPr>
        <p:spPr>
          <a:xfrm>
            <a:off x="28887498" y="6492698"/>
            <a:ext cx="12622971" cy="9787295"/>
          </a:xfrm>
          <a:prstGeom prst="rect">
            <a:avLst/>
          </a:prstGeom>
          <a:noFill/>
        </p:spPr>
        <p:txBody>
          <a:bodyPr wrap="square" rtlCol="0">
            <a:spAutoFit/>
          </a:bodyPr>
          <a:lstStyle/>
          <a:p>
            <a:pPr algn="just"/>
            <a:r>
              <a:rPr lang="en-US" sz="3000" dirty="0"/>
              <a:t>The response of global maize to SAI varies between models. Two of the crop models show an increase to maize production under SAI, while the third crop models shows almost no difference between climate change and SAI (Figure 1). Even though pDSSAT shows a benefit to global maize production under SAI relative to climate change, it is still a decrease of about 15% relative to the reference period. While maize production increases under SAI in CLMcrop and pDSSAT, this is accompanied by deceases to maize protein (Figure 2). However, LPJ-GUESS shows small differences to maize production and protein between SAI and climate change.</a:t>
            </a:r>
          </a:p>
          <a:p>
            <a:pPr algn="just"/>
            <a:endParaRPr lang="en-US" sz="3000" dirty="0"/>
          </a:p>
          <a:p>
            <a:pPr algn="just"/>
            <a:r>
              <a:rPr lang="en-US" sz="3000" dirty="0"/>
              <a:t>This study is limited by using just one ensemble member from one climate model that simulated one SAI scenario. Global gridded crop models show very large uncertainty of production impacts under future climate change, and crop model uncertainty is much larger than uncertainty stemming from climate models (Jägermeyr et al., 2021). This study serves as a pilot study for a more robust analysis in the future, and the uncertainty in global crop responses to future SAI highlighted here shows the urgent need for a multi-model  and multi-scenario impact assessment of SAI. Incorporating other impact models, such as fisheries models, and updating models to include impacts of surface ozone and ultraviolet radiation is vital to understand the full story of how SAI might impact global food production. </a:t>
            </a:r>
          </a:p>
        </p:txBody>
      </p:sp>
      <p:pic>
        <p:nvPicPr>
          <p:cNvPr id="56" name="Picture 55" descr="A qr code on a white background&#10;&#10;Description automatically generated">
            <a:extLst>
              <a:ext uri="{FF2B5EF4-FFF2-40B4-BE49-F238E27FC236}">
                <a16:creationId xmlns:a16="http://schemas.microsoft.com/office/drawing/2014/main" id="{1FB25E0F-131D-B74E-4D62-256CF9E5862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338971" y="2091654"/>
            <a:ext cx="1861344" cy="2412922"/>
          </a:xfrm>
          <a:prstGeom prst="rect">
            <a:avLst/>
          </a:prstGeom>
        </p:spPr>
      </p:pic>
      <p:sp>
        <p:nvSpPr>
          <p:cNvPr id="8" name="TextBox 7">
            <a:extLst>
              <a:ext uri="{FF2B5EF4-FFF2-40B4-BE49-F238E27FC236}">
                <a16:creationId xmlns:a16="http://schemas.microsoft.com/office/drawing/2014/main" id="{3AF5C77A-460A-1467-8B66-F5DAF8FBF723}"/>
              </a:ext>
            </a:extLst>
          </p:cNvPr>
          <p:cNvSpPr txBox="1"/>
          <p:nvPr/>
        </p:nvSpPr>
        <p:spPr>
          <a:xfrm>
            <a:off x="32859789" y="4404445"/>
            <a:ext cx="5844113" cy="553998"/>
          </a:xfrm>
          <a:prstGeom prst="rect">
            <a:avLst/>
          </a:prstGeom>
          <a:noFill/>
        </p:spPr>
        <p:txBody>
          <a:bodyPr wrap="square" rtlCol="0">
            <a:spAutoFit/>
          </a:bodyPr>
          <a:lstStyle/>
          <a:p>
            <a:r>
              <a:rPr lang="fr-FR" sz="3000" dirty="0">
                <a:solidFill>
                  <a:schemeClr val="bg1"/>
                </a:solidFill>
              </a:rPr>
              <a:t>✉email: bjc204@envsci.rutgers.edu</a:t>
            </a:r>
            <a:endParaRPr lang="en-US" sz="3000" dirty="0">
              <a:solidFill>
                <a:schemeClr val="bg1"/>
              </a:solidFill>
            </a:endParaRPr>
          </a:p>
        </p:txBody>
      </p:sp>
    </p:spTree>
    <p:extLst>
      <p:ext uri="{BB962C8B-B14F-4D97-AF65-F5344CB8AC3E}">
        <p14:creationId xmlns:p14="http://schemas.microsoft.com/office/powerpoint/2010/main" val="333314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29226</TotalTime>
  <Words>1446</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(Body)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of Geoengineering and Nuclear War on Chinese Agriculture</dc:title>
  <dc:creator>Jackalope</dc:creator>
  <cp:lastModifiedBy>Brendan Clark</cp:lastModifiedBy>
  <cp:revision>575</cp:revision>
  <dcterms:created xsi:type="dcterms:W3CDTF">2011-11-28T14:22:20Z</dcterms:created>
  <dcterms:modified xsi:type="dcterms:W3CDTF">2024-06-27T14:33:09Z</dcterms:modified>
</cp:coreProperties>
</file>