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6/14/2019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6/14/2019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6/14/2019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6/14/2019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6/14/2019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Coursera IBM Data science capstone</a:t>
            </a:r>
            <a:endParaRPr lang="en-US" dirty="0"/>
          </a:p>
        </p:txBody>
      </p:sp>
      <p:sp>
        <p:nvSpPr>
          <p:cNvPr id="3" name="Subtitle 2"/>
          <p:cNvSpPr>
            <a:spLocks noGrp="1"/>
          </p:cNvSpPr>
          <p:nvPr>
            <p:ph type="subTitle" idx="1"/>
          </p:nvPr>
        </p:nvSpPr>
        <p:spPr/>
        <p:txBody>
          <a:bodyPr>
            <a:normAutofit fontScale="47500" lnSpcReduction="20000"/>
          </a:bodyPr>
          <a:lstStyle/>
          <a:p>
            <a:r>
              <a:rPr lang="en-US" dirty="0" smtClean="0"/>
              <a:t>Selecting a franchise location </a:t>
            </a:r>
            <a:endParaRPr lang="en-US" dirty="0"/>
          </a:p>
          <a:p>
            <a:r>
              <a:rPr lang="en-US" dirty="0" smtClean="0"/>
              <a:t>Presented by:  Braulio J. Cabral</a:t>
            </a:r>
          </a:p>
          <a:p>
            <a:r>
              <a:rPr lang="en-US" dirty="0" smtClean="0"/>
              <a:t>6/14/2019</a:t>
            </a:r>
            <a:endParaRPr lang="en-US" dirty="0"/>
          </a:p>
        </p:txBody>
      </p:sp>
    </p:spTree>
    <p:extLst>
      <p:ext uri="{BB962C8B-B14F-4D97-AF65-F5344CB8AC3E}">
        <p14:creationId xmlns:p14="http://schemas.microsoft.com/office/powerpoint/2010/main" val="833538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139" y="702156"/>
            <a:ext cx="11029616" cy="1013800"/>
          </a:xfrm>
        </p:spPr>
        <p:txBody>
          <a:bodyPr/>
          <a:lstStyle/>
          <a:p>
            <a:r>
              <a:rPr lang="en-US" dirty="0" smtClean="0"/>
              <a:t>Methodology (</a:t>
            </a:r>
            <a:r>
              <a:rPr lang="en-US" dirty="0" err="1" smtClean="0"/>
              <a:t>cont</a:t>
            </a:r>
            <a:r>
              <a:rPr lang="en-US" dirty="0" smtClean="0"/>
              <a:t>)</a:t>
            </a:r>
            <a:endParaRPr lang="en-US" dirty="0"/>
          </a:p>
        </p:txBody>
      </p:sp>
      <p:sp>
        <p:nvSpPr>
          <p:cNvPr id="3" name="Content Placeholder 2"/>
          <p:cNvSpPr>
            <a:spLocks noGrp="1"/>
          </p:cNvSpPr>
          <p:nvPr>
            <p:ph idx="1"/>
          </p:nvPr>
        </p:nvSpPr>
        <p:spPr>
          <a:xfrm>
            <a:off x="309343" y="1715956"/>
            <a:ext cx="11029615" cy="3338855"/>
          </a:xfrm>
        </p:spPr>
        <p:txBody>
          <a:bodyPr/>
          <a:lstStyle/>
          <a:p>
            <a:r>
              <a:rPr lang="en-US" dirty="0" smtClean="0"/>
              <a:t>Since </a:t>
            </a:r>
            <a:r>
              <a:rPr lang="en-US" dirty="0" err="1" smtClean="0"/>
              <a:t>Kmeans</a:t>
            </a:r>
            <a:r>
              <a:rPr lang="en-US" dirty="0" smtClean="0"/>
              <a:t> requires a predetermine number of clusters (K), you can guess a number, but it is more efficient to use agglomerative cluster technique to generate a </a:t>
            </a:r>
            <a:r>
              <a:rPr lang="en-US" dirty="0" err="1" smtClean="0"/>
              <a:t>dendrogram</a:t>
            </a:r>
            <a:r>
              <a:rPr lang="en-US" dirty="0" smtClean="0"/>
              <a:t> and select the number of end points for number of clusters in K.</a:t>
            </a:r>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504" y="3080583"/>
            <a:ext cx="4925607" cy="2751806"/>
          </a:xfrm>
          <a:prstGeom prst="rect">
            <a:avLst/>
          </a:prstGeom>
        </p:spPr>
      </p:pic>
    </p:spTree>
    <p:extLst>
      <p:ext uri="{BB962C8B-B14F-4D97-AF65-F5344CB8AC3E}">
        <p14:creationId xmlns:p14="http://schemas.microsoft.com/office/powerpoint/2010/main" val="4245413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r>
              <a:rPr lang="en-US" dirty="0" err="1" smtClean="0"/>
              <a:t>cont</a:t>
            </a:r>
            <a:r>
              <a:rPr lang="en-US" dirty="0" smtClean="0"/>
              <a:t>)</a:t>
            </a:r>
            <a:endParaRPr lang="en-US" dirty="0"/>
          </a:p>
        </p:txBody>
      </p:sp>
      <p:sp>
        <p:nvSpPr>
          <p:cNvPr id="3" name="Content Placeholder 2"/>
          <p:cNvSpPr>
            <a:spLocks noGrp="1"/>
          </p:cNvSpPr>
          <p:nvPr>
            <p:ph idx="1"/>
          </p:nvPr>
        </p:nvSpPr>
        <p:spPr>
          <a:xfrm>
            <a:off x="432911" y="878918"/>
            <a:ext cx="11029615" cy="3462423"/>
          </a:xfrm>
        </p:spPr>
        <p:txBody>
          <a:bodyPr/>
          <a:lstStyle/>
          <a:p>
            <a:r>
              <a:rPr lang="en-US" dirty="0" smtClean="0"/>
              <a:t>Next, a features correlation heat map was created. This technique helps easy visualization of the relationship between the different features.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3053" y="2887729"/>
            <a:ext cx="4829330" cy="3893092"/>
          </a:xfrm>
          <a:prstGeom prst="rect">
            <a:avLst/>
          </a:prstGeom>
        </p:spPr>
      </p:pic>
    </p:spTree>
    <p:extLst>
      <p:ext uri="{BB962C8B-B14F-4D97-AF65-F5344CB8AC3E}">
        <p14:creationId xmlns:p14="http://schemas.microsoft.com/office/powerpoint/2010/main" val="156665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19778"/>
            <a:ext cx="11029616" cy="1013800"/>
          </a:xfrm>
        </p:spPr>
        <p:txBody>
          <a:bodyPr/>
          <a:lstStyle/>
          <a:p>
            <a:r>
              <a:rPr lang="en-US" dirty="0" smtClean="0"/>
              <a:t>Methodology (</a:t>
            </a:r>
            <a:r>
              <a:rPr lang="en-US" dirty="0" err="1" smtClean="0"/>
              <a:t>cont</a:t>
            </a:r>
            <a:r>
              <a:rPr lang="en-US" dirty="0" smtClean="0"/>
              <a:t>)</a:t>
            </a:r>
            <a:endParaRPr lang="en-US" dirty="0"/>
          </a:p>
        </p:txBody>
      </p:sp>
      <p:sp>
        <p:nvSpPr>
          <p:cNvPr id="3" name="Content Placeholder 2"/>
          <p:cNvSpPr>
            <a:spLocks noGrp="1"/>
          </p:cNvSpPr>
          <p:nvPr>
            <p:ph idx="1"/>
          </p:nvPr>
        </p:nvSpPr>
        <p:spPr>
          <a:xfrm>
            <a:off x="581192" y="1818031"/>
            <a:ext cx="11029615" cy="3678303"/>
          </a:xfrm>
        </p:spPr>
        <p:txBody>
          <a:bodyPr/>
          <a:lstStyle/>
          <a:p>
            <a:r>
              <a:rPr lang="en-US" dirty="0" smtClean="0"/>
              <a:t>Finally, I plotted the resulting clusters from the </a:t>
            </a:r>
            <a:r>
              <a:rPr lang="en-US" dirty="0" err="1" smtClean="0"/>
              <a:t>Kmean</a:t>
            </a:r>
            <a:r>
              <a:rPr lang="en-US" dirty="0" smtClean="0"/>
              <a:t> algorithm and super imposed the businesses. </a:t>
            </a:r>
            <a:r>
              <a:rPr lang="en-US" dirty="0"/>
              <a:t> </a:t>
            </a:r>
            <a:r>
              <a:rPr lang="en-US" dirty="0" smtClean="0"/>
              <a:t>As can be appreciated in the picture below, the accuracy of the algorithm was not ideal. Many of the businesses did not align with the cluster centroids. This could be for different reasons delineated in the report.</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509" y="2891480"/>
            <a:ext cx="4655549" cy="3626860"/>
          </a:xfrm>
          <a:prstGeom prst="rect">
            <a:avLst/>
          </a:prstGeom>
        </p:spPr>
      </p:pic>
    </p:spTree>
    <p:extLst>
      <p:ext uri="{BB962C8B-B14F-4D97-AF65-F5344CB8AC3E}">
        <p14:creationId xmlns:p14="http://schemas.microsoft.com/office/powerpoint/2010/main" val="1576760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6" name="TextBox 5"/>
          <p:cNvSpPr txBox="1"/>
          <p:nvPr/>
        </p:nvSpPr>
        <p:spPr>
          <a:xfrm>
            <a:off x="461319" y="1985319"/>
            <a:ext cx="9036908" cy="2585323"/>
          </a:xfrm>
          <a:prstGeom prst="rect">
            <a:avLst/>
          </a:prstGeom>
          <a:noFill/>
        </p:spPr>
        <p:txBody>
          <a:bodyPr wrap="square" rtlCol="0">
            <a:spAutoFit/>
          </a:bodyPr>
          <a:lstStyle/>
          <a:p>
            <a:r>
              <a:rPr lang="en-US" dirty="0"/>
              <a:t>The resulting outcome of this exploratory data analysis is that even when the clustering may not give a definitive answer to verifying if the proposed location is ideal, the exercise provides evidence that the location has certain features that makes it suitable for the type of franchise being opened. For example, we analyzed 116 different business categories, through the analysis, it can be seen that the proposed location does not have any direct competitor and that the existing competitors are at a distance far enough as to minimize the threat. The location is surrounded by other type of businesses that will bring an inflow of people to the area creating potential customers. </a:t>
            </a:r>
          </a:p>
          <a:p>
            <a:endParaRPr lang="en-US" dirty="0"/>
          </a:p>
        </p:txBody>
      </p:sp>
    </p:spTree>
    <p:extLst>
      <p:ext uri="{BB962C8B-B14F-4D97-AF65-F5344CB8AC3E}">
        <p14:creationId xmlns:p14="http://schemas.microsoft.com/office/powerpoint/2010/main" val="3721182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8" name="TextBox 7"/>
          <p:cNvSpPr txBox="1"/>
          <p:nvPr/>
        </p:nvSpPr>
        <p:spPr>
          <a:xfrm>
            <a:off x="906162" y="2018271"/>
            <a:ext cx="10379676" cy="1005016"/>
          </a:xfrm>
          <a:prstGeom prst="rect">
            <a:avLst/>
          </a:prstGeom>
          <a:noFill/>
        </p:spPr>
        <p:txBody>
          <a:bodyPr wrap="square" rtlCol="0">
            <a:spAutoFit/>
          </a:bodyPr>
          <a:lstStyle/>
          <a:p>
            <a:endParaRPr lang="en-US" dirty="0"/>
          </a:p>
        </p:txBody>
      </p:sp>
      <p:sp>
        <p:nvSpPr>
          <p:cNvPr id="9" name="TextBox 8"/>
          <p:cNvSpPr txBox="1"/>
          <p:nvPr/>
        </p:nvSpPr>
        <p:spPr>
          <a:xfrm>
            <a:off x="444843" y="2191265"/>
            <a:ext cx="10898660" cy="3970318"/>
          </a:xfrm>
          <a:prstGeom prst="rect">
            <a:avLst/>
          </a:prstGeom>
          <a:noFill/>
        </p:spPr>
        <p:txBody>
          <a:bodyPr wrap="square" rtlCol="0">
            <a:spAutoFit/>
          </a:bodyPr>
          <a:lstStyle/>
          <a:p>
            <a:r>
              <a:rPr lang="en-US" dirty="0"/>
              <a:t>Some observations </a:t>
            </a:r>
            <a:r>
              <a:rPr lang="en-US" dirty="0" smtClean="0"/>
              <a:t>include:</a:t>
            </a:r>
          </a:p>
          <a:p>
            <a:pPr marL="285750" indent="-285750">
              <a:buFont typeface="Arial" panose="020B0604020202020204" pitchFamily="34" charset="0"/>
              <a:buChar char="•"/>
            </a:pPr>
            <a:r>
              <a:rPr lang="en-US" dirty="0" err="1" smtClean="0"/>
              <a:t>Kmeans</a:t>
            </a:r>
            <a:r>
              <a:rPr lang="en-US" dirty="0" smtClean="0"/>
              <a:t> </a:t>
            </a:r>
            <a:r>
              <a:rPr lang="en-US" dirty="0"/>
              <a:t>algorithms are not so suitable for prediction.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a:t>
            </a:r>
            <a:r>
              <a:rPr lang="en-US" dirty="0"/>
              <a:t>labels are pretty much arbitrary and it is difficult to determine the type of businesses that are member of a particular cluster. </a:t>
            </a:r>
            <a:endParaRPr lang="en-US" dirty="0" smtClean="0"/>
          </a:p>
          <a:p>
            <a:endParaRPr lang="en-US" dirty="0" smtClean="0"/>
          </a:p>
          <a:p>
            <a:pPr marL="285750" indent="-285750">
              <a:buFont typeface="Arial" panose="020B0604020202020204" pitchFamily="34" charset="0"/>
              <a:buChar char="•"/>
            </a:pPr>
            <a:r>
              <a:rPr lang="en-US" dirty="0" smtClean="0"/>
              <a:t>This </a:t>
            </a:r>
            <a:r>
              <a:rPr lang="en-US" dirty="0"/>
              <a:t>exercise was more geared toward data exploration, I think it can be enhanced by identifying more relevant features such as menu of competitive businesses, organize the competitors by a certain weigh based on distance, menu similarity, and even pricing. I learned a lot with this exercise, and look forward to more practice.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One </a:t>
            </a:r>
            <a:r>
              <a:rPr lang="en-US" dirty="0"/>
              <a:t>interesting thing I noticed is that looking for help with Python and Python libraries, becomes more difficult when you are dealing with relatively big datasets due to the fact that most examples are based on very simple </a:t>
            </a:r>
            <a:r>
              <a:rPr lang="en-US" dirty="0" err="1"/>
              <a:t>Numpy</a:t>
            </a:r>
            <a:r>
              <a:rPr lang="en-US" dirty="0"/>
              <a:t> generated synthetic data or data that does not necessary relate to the problem at hand. </a:t>
            </a:r>
          </a:p>
          <a:p>
            <a:endParaRPr lang="en-US" dirty="0"/>
          </a:p>
        </p:txBody>
      </p:sp>
    </p:spTree>
    <p:extLst>
      <p:ext uri="{BB962C8B-B14F-4D97-AF65-F5344CB8AC3E}">
        <p14:creationId xmlns:p14="http://schemas.microsoft.com/office/powerpoint/2010/main" val="2503805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6" name="TextBox 5"/>
          <p:cNvSpPr txBox="1"/>
          <p:nvPr/>
        </p:nvSpPr>
        <p:spPr>
          <a:xfrm>
            <a:off x="436605" y="2067697"/>
            <a:ext cx="10379676" cy="1754326"/>
          </a:xfrm>
          <a:prstGeom prst="rect">
            <a:avLst/>
          </a:prstGeom>
          <a:noFill/>
        </p:spPr>
        <p:txBody>
          <a:bodyPr wrap="square" rtlCol="0">
            <a:spAutoFit/>
          </a:bodyPr>
          <a:lstStyle/>
          <a:p>
            <a:r>
              <a:rPr lang="en-US" dirty="0"/>
              <a:t>I would say that the outcome of the data exploration can help the interested audience make a decision based on more information about the surrounding area. The data exploration in itself, provides a good understanding of the type of businesses and the level of competition the new franchise should expect. Enhancing the analysis to include prediction of other possible locations would be of great interest for anyone looking to open any type of business.</a:t>
            </a:r>
          </a:p>
          <a:p>
            <a:endParaRPr lang="en-US" dirty="0"/>
          </a:p>
        </p:txBody>
      </p:sp>
    </p:spTree>
    <p:extLst>
      <p:ext uri="{BB962C8B-B14F-4D97-AF65-F5344CB8AC3E}">
        <p14:creationId xmlns:p14="http://schemas.microsoft.com/office/powerpoint/2010/main" val="3860929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Box 2"/>
          <p:cNvSpPr txBox="1"/>
          <p:nvPr/>
        </p:nvSpPr>
        <p:spPr>
          <a:xfrm>
            <a:off x="453081" y="2018270"/>
            <a:ext cx="11392930" cy="369332"/>
          </a:xfrm>
          <a:prstGeom prst="rect">
            <a:avLst/>
          </a:prstGeom>
          <a:noFill/>
        </p:spPr>
        <p:txBody>
          <a:bodyPr wrap="square" rtlCol="0">
            <a:spAutoFit/>
          </a:bodyPr>
          <a:lstStyle/>
          <a:p>
            <a:r>
              <a:rPr lang="en-US" dirty="0" smtClean="0"/>
              <a:t>Problem Statement</a:t>
            </a:r>
            <a:endParaRPr lang="en-US" dirty="0"/>
          </a:p>
        </p:txBody>
      </p:sp>
      <p:sp>
        <p:nvSpPr>
          <p:cNvPr id="4" name="TextBox 3"/>
          <p:cNvSpPr txBox="1"/>
          <p:nvPr/>
        </p:nvSpPr>
        <p:spPr>
          <a:xfrm>
            <a:off x="510746" y="2611395"/>
            <a:ext cx="10857470" cy="2862322"/>
          </a:xfrm>
          <a:prstGeom prst="rect">
            <a:avLst/>
          </a:prstGeom>
          <a:noFill/>
        </p:spPr>
        <p:txBody>
          <a:bodyPr wrap="square" rtlCol="0">
            <a:spAutoFit/>
          </a:bodyPr>
          <a:lstStyle/>
          <a:p>
            <a:r>
              <a:rPr lang="en-US" dirty="0"/>
              <a:t>A critical factor when opening a franchise is to determine if the location is suited for such venue. Other factors, such as distance from other franchises of the same corporation or competitor franchises are also important, as well as the need for people traffic through the location </a:t>
            </a:r>
            <a:r>
              <a:rPr lang="en-US" dirty="0" smtClean="0"/>
              <a:t>.</a:t>
            </a:r>
          </a:p>
          <a:p>
            <a:endParaRPr lang="en-US" dirty="0"/>
          </a:p>
          <a:p>
            <a:r>
              <a:rPr lang="en-US" dirty="0" smtClean="0"/>
              <a:t>The business problem discussed here relates to the need of a franchisee to validate a proposed location to open a new franchise.</a:t>
            </a:r>
          </a:p>
          <a:p>
            <a:endParaRPr lang="en-US" dirty="0"/>
          </a:p>
          <a:p>
            <a:r>
              <a:rPr lang="en-US" dirty="0" smtClean="0"/>
              <a:t>The proposed solution to investigate the potential of the location, is to collect a dataset of all businesses in the area, conduct an exploratory data analysis to determine, competitors, distances from the proposed location, and non-competitor businesses that could bring potential customers.</a:t>
            </a:r>
            <a:endParaRPr lang="en-US" dirty="0"/>
          </a:p>
        </p:txBody>
      </p:sp>
    </p:spTree>
    <p:extLst>
      <p:ext uri="{BB962C8B-B14F-4D97-AF65-F5344CB8AC3E}">
        <p14:creationId xmlns:p14="http://schemas.microsoft.com/office/powerpoint/2010/main" val="353521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DATASET</a:t>
            </a:r>
            <a:br>
              <a:rPr lang="en-US" dirty="0" smtClean="0"/>
            </a:br>
            <a:endParaRPr lang="en-US" dirty="0"/>
          </a:p>
        </p:txBody>
      </p:sp>
      <p:sp>
        <p:nvSpPr>
          <p:cNvPr id="3" name="TextBox 2"/>
          <p:cNvSpPr txBox="1"/>
          <p:nvPr/>
        </p:nvSpPr>
        <p:spPr>
          <a:xfrm>
            <a:off x="537645" y="1950706"/>
            <a:ext cx="10816281" cy="923330"/>
          </a:xfrm>
          <a:prstGeom prst="rect">
            <a:avLst/>
          </a:prstGeom>
          <a:noFill/>
        </p:spPr>
        <p:txBody>
          <a:bodyPr wrap="square" rtlCol="0">
            <a:spAutoFit/>
          </a:bodyPr>
          <a:lstStyle/>
          <a:p>
            <a:r>
              <a:rPr lang="en-US" dirty="0" smtClean="0"/>
              <a:t>The proposed location is located at coordinates 39.56375, -77.887494 in the town of Falling Waters, WV.</a:t>
            </a:r>
          </a:p>
          <a:p>
            <a:r>
              <a:rPr lang="en-US" dirty="0" smtClean="0"/>
              <a:t>Using Foursquare, I collected data of all businesses, competitors and non-competitors in a 10-miles radius, creating a dataset as shown here.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502" y="3032430"/>
            <a:ext cx="10058400" cy="3096777"/>
          </a:xfrm>
          <a:prstGeom prst="rect">
            <a:avLst/>
          </a:prstGeom>
        </p:spPr>
      </p:pic>
    </p:spTree>
    <p:extLst>
      <p:ext uri="{BB962C8B-B14F-4D97-AF65-F5344CB8AC3E}">
        <p14:creationId xmlns:p14="http://schemas.microsoft.com/office/powerpoint/2010/main" val="258806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smtClean="0"/>
              <a:t>The dataset describes each business, 368 in total. The feature of interest are: </a:t>
            </a:r>
          </a:p>
          <a:p>
            <a:pPr lvl="1"/>
            <a:r>
              <a:rPr lang="en-US" dirty="0" smtClean="0"/>
              <a:t>Business name</a:t>
            </a:r>
          </a:p>
          <a:p>
            <a:pPr lvl="1"/>
            <a:r>
              <a:rPr lang="en-US" dirty="0" smtClean="0"/>
              <a:t>Category, 112 unique categories</a:t>
            </a:r>
          </a:p>
          <a:p>
            <a:pPr lvl="1"/>
            <a:r>
              <a:rPr lang="en-US" dirty="0" smtClean="0"/>
              <a:t>Coordinates (latitude and longitude)</a:t>
            </a:r>
          </a:p>
          <a:p>
            <a:pPr lvl="1"/>
            <a:r>
              <a:rPr lang="en-US" dirty="0" smtClean="0"/>
              <a:t>Distance from the proposed location</a:t>
            </a:r>
          </a:p>
          <a:p>
            <a:pPr lvl="1"/>
            <a:r>
              <a:rPr lang="en-US" dirty="0" smtClean="0"/>
              <a:t>Address </a:t>
            </a:r>
          </a:p>
          <a:p>
            <a:pPr lvl="1"/>
            <a:r>
              <a:rPr lang="en-US" dirty="0" smtClean="0"/>
              <a:t>City</a:t>
            </a:r>
          </a:p>
        </p:txBody>
      </p:sp>
    </p:spTree>
    <p:extLst>
      <p:ext uri="{BB962C8B-B14F-4D97-AF65-F5344CB8AC3E}">
        <p14:creationId xmlns:p14="http://schemas.microsoft.com/office/powerpoint/2010/main" val="3517425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515290" y="1933362"/>
            <a:ext cx="11029615" cy="2803396"/>
          </a:xfrm>
        </p:spPr>
        <p:txBody>
          <a:bodyPr/>
          <a:lstStyle/>
          <a:p>
            <a:r>
              <a:rPr lang="en-US" dirty="0" smtClean="0"/>
              <a:t>The approach to the data exploratory analysis was as follows:</a:t>
            </a:r>
          </a:p>
          <a:p>
            <a:pPr lvl="1"/>
            <a:r>
              <a:rPr lang="en-US" dirty="0" smtClean="0"/>
              <a:t>Produce a visual depiction of where the businesses are located in relation to proposed location</a:t>
            </a:r>
          </a:p>
          <a:p>
            <a:pPr lvl="2"/>
            <a:r>
              <a:rPr lang="en-US" dirty="0" smtClean="0"/>
              <a:t>Using folium, library based on Python, create a map overlay each town as a colored circle, and super imposed the businesses as small blue circle.</a:t>
            </a:r>
          </a:p>
          <a:p>
            <a:pPr marL="630000" lvl="2"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085" y="3881988"/>
            <a:ext cx="4155564" cy="2545235"/>
          </a:xfrm>
          <a:prstGeom prst="rect">
            <a:avLst/>
          </a:prstGeom>
        </p:spPr>
      </p:pic>
    </p:spTree>
    <p:extLst>
      <p:ext uri="{BB962C8B-B14F-4D97-AF65-F5344CB8AC3E}">
        <p14:creationId xmlns:p14="http://schemas.microsoft.com/office/powerpoint/2010/main" val="1392951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581192" y="2180497"/>
            <a:ext cx="11029615" cy="2795158"/>
          </a:xfrm>
        </p:spPr>
        <p:txBody>
          <a:bodyPr/>
          <a:lstStyle/>
          <a:p>
            <a:r>
              <a:rPr lang="en-US" dirty="0" smtClean="0"/>
              <a:t>Second approach was the use of one-hot-encoding  to represent the categorical features in a more clear manner. </a:t>
            </a:r>
          </a:p>
          <a:p>
            <a:r>
              <a:rPr lang="en-US" dirty="0" smtClean="0"/>
              <a:t>One-hot-encoding helped visualize businesses considered competitors and those that could bring potential customers.</a:t>
            </a:r>
          </a:p>
          <a:p>
            <a:pPr lvl="1"/>
            <a:r>
              <a:rPr lang="en-US" dirty="0" smtClean="0"/>
              <a:t>For example, the first identified competitor business is shown in the town of Williamsport. The one-hot encoding helped mapped all such businesses.</a:t>
            </a:r>
          </a:p>
          <a:p>
            <a:pPr lvl="1"/>
            <a:endParaRPr lang="en-US" dirty="0"/>
          </a:p>
          <a:p>
            <a:pPr lvl="1"/>
            <a:endParaRPr lang="en-US" dirty="0" smtClean="0"/>
          </a:p>
          <a:p>
            <a:pPr lvl="1"/>
            <a:endParaRPr lang="en-US" dirty="0"/>
          </a:p>
          <a:p>
            <a:pPr lvl="1"/>
            <a:endParaRPr lang="en-US" dirty="0" smtClean="0"/>
          </a:p>
          <a:p>
            <a:pPr marL="324000" lvl="1"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81192" y="3578076"/>
            <a:ext cx="2088292" cy="2878541"/>
          </a:xfrm>
          <a:prstGeom prst="rect">
            <a:avLst/>
          </a:prstGeom>
        </p:spPr>
      </p:pic>
    </p:spTree>
    <p:extLst>
      <p:ext uri="{BB962C8B-B14F-4D97-AF65-F5344CB8AC3E}">
        <p14:creationId xmlns:p14="http://schemas.microsoft.com/office/powerpoint/2010/main" val="109008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r>
              <a:rPr lang="en-US" dirty="0" err="1" smtClean="0"/>
              <a:t>cont</a:t>
            </a:r>
            <a:r>
              <a:rPr lang="en-US" dirty="0" smtClean="0"/>
              <a:t>)</a:t>
            </a:r>
            <a:endParaRPr lang="en-US" dirty="0"/>
          </a:p>
        </p:txBody>
      </p:sp>
      <p:sp>
        <p:nvSpPr>
          <p:cNvPr id="3" name="Content Placeholder 2"/>
          <p:cNvSpPr>
            <a:spLocks noGrp="1"/>
          </p:cNvSpPr>
          <p:nvPr>
            <p:ph idx="1"/>
          </p:nvPr>
        </p:nvSpPr>
        <p:spPr>
          <a:xfrm>
            <a:off x="345990" y="2069143"/>
            <a:ext cx="11029615" cy="3219030"/>
          </a:xfrm>
        </p:spPr>
        <p:txBody>
          <a:bodyPr/>
          <a:lstStyle/>
          <a:p>
            <a:r>
              <a:rPr lang="en-US" dirty="0" smtClean="0"/>
              <a:t>Another technique used in the analysis of the data was the distribution of the 10 most common venues based on their frequency.  In the example below you can appreciate the competitors and their frequency. Also, it shows that in Falling Waters, home of the proposed location, there are no direct competitors.</a:t>
            </a:r>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5" y="3071475"/>
            <a:ext cx="4416603" cy="221669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3739" y="2866514"/>
            <a:ext cx="3740416" cy="303851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2448" y="3008616"/>
            <a:ext cx="3543795" cy="2591162"/>
          </a:xfrm>
          <a:prstGeom prst="rect">
            <a:avLst/>
          </a:prstGeom>
        </p:spPr>
      </p:pic>
    </p:spTree>
    <p:extLst>
      <p:ext uri="{BB962C8B-B14F-4D97-AF65-F5344CB8AC3E}">
        <p14:creationId xmlns:p14="http://schemas.microsoft.com/office/powerpoint/2010/main" val="113247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r>
              <a:rPr lang="en-US" dirty="0" err="1" smtClean="0"/>
              <a:t>cont</a:t>
            </a:r>
            <a:r>
              <a:rPr lang="en-US" dirty="0" smtClean="0"/>
              <a:t>)</a:t>
            </a:r>
            <a:endParaRPr lang="en-US" dirty="0"/>
          </a:p>
        </p:txBody>
      </p:sp>
      <p:sp>
        <p:nvSpPr>
          <p:cNvPr id="3" name="Content Placeholder 2"/>
          <p:cNvSpPr>
            <a:spLocks noGrp="1"/>
          </p:cNvSpPr>
          <p:nvPr>
            <p:ph idx="1"/>
          </p:nvPr>
        </p:nvSpPr>
        <p:spPr>
          <a:xfrm>
            <a:off x="581193" y="1933360"/>
            <a:ext cx="11029615" cy="3678303"/>
          </a:xfrm>
        </p:spPr>
        <p:txBody>
          <a:bodyPr/>
          <a:lstStyle/>
          <a:p>
            <a:r>
              <a:rPr lang="en-US" dirty="0" smtClean="0"/>
              <a:t>Later, </a:t>
            </a:r>
            <a:r>
              <a:rPr lang="en-US" dirty="0" err="1" smtClean="0"/>
              <a:t>Kmeans</a:t>
            </a:r>
            <a:r>
              <a:rPr lang="en-US" dirty="0" smtClean="0"/>
              <a:t> Clustering was used to cluster businesses based on their similarities.  </a:t>
            </a:r>
            <a:r>
              <a:rPr lang="en-US" dirty="0" err="1" smtClean="0"/>
              <a:t>Kmeans</a:t>
            </a:r>
            <a:r>
              <a:rPr lang="en-US" dirty="0" smtClean="0"/>
              <a:t> is an unsupervised learning algorithm.  The data was standardized using Standard Scaler to manage disparate numbers such as distance.</a:t>
            </a:r>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2356691" y="3537226"/>
            <a:ext cx="5468586" cy="2786113"/>
          </a:xfrm>
          <a:prstGeom prst="rect">
            <a:avLst/>
          </a:prstGeom>
        </p:spPr>
      </p:pic>
    </p:spTree>
    <p:extLst>
      <p:ext uri="{BB962C8B-B14F-4D97-AF65-F5344CB8AC3E}">
        <p14:creationId xmlns:p14="http://schemas.microsoft.com/office/powerpoint/2010/main" val="2487542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r>
              <a:rPr lang="en-US" dirty="0" err="1" smtClean="0"/>
              <a:t>cont</a:t>
            </a:r>
            <a:r>
              <a:rPr lang="en-US" dirty="0" smtClean="0"/>
              <a:t>)</a:t>
            </a:r>
            <a:endParaRPr lang="en-US" dirty="0"/>
          </a:p>
        </p:txBody>
      </p:sp>
      <p:sp>
        <p:nvSpPr>
          <p:cNvPr id="3" name="Content Placeholder 2"/>
          <p:cNvSpPr>
            <a:spLocks noGrp="1"/>
          </p:cNvSpPr>
          <p:nvPr>
            <p:ph idx="1"/>
          </p:nvPr>
        </p:nvSpPr>
        <p:spPr>
          <a:xfrm>
            <a:off x="416436" y="1002485"/>
            <a:ext cx="11029615" cy="2523309"/>
          </a:xfrm>
        </p:spPr>
        <p:txBody>
          <a:bodyPr/>
          <a:lstStyle/>
          <a:p>
            <a:r>
              <a:rPr lang="en-US" dirty="0" smtClean="0"/>
              <a:t>Array of standardized (normalized) data</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010" y="2299576"/>
            <a:ext cx="5601482" cy="4115374"/>
          </a:xfrm>
          <a:prstGeom prst="rect">
            <a:avLst/>
          </a:prstGeom>
        </p:spPr>
      </p:pic>
    </p:spTree>
    <p:extLst>
      <p:ext uri="{BB962C8B-B14F-4D97-AF65-F5344CB8AC3E}">
        <p14:creationId xmlns:p14="http://schemas.microsoft.com/office/powerpoint/2010/main" val="338417246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53</TotalTime>
  <Words>943</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Wingdings 2</vt:lpstr>
      <vt:lpstr>Dividend</vt:lpstr>
      <vt:lpstr>Coursera IBM Data science capstone</vt:lpstr>
      <vt:lpstr>Introduction</vt:lpstr>
      <vt:lpstr>THE DATASET </vt:lpstr>
      <vt:lpstr>Dataset</vt:lpstr>
      <vt:lpstr>Methodology</vt:lpstr>
      <vt:lpstr>Methodology</vt:lpstr>
      <vt:lpstr>Methodology (cont)</vt:lpstr>
      <vt:lpstr>Methodology (cont)</vt:lpstr>
      <vt:lpstr>Methodology (cont)</vt:lpstr>
      <vt:lpstr>Methodology (cont)</vt:lpstr>
      <vt:lpstr>Methodology (cont)</vt:lpstr>
      <vt:lpstr>Methodology (cont)</vt:lpstr>
      <vt:lpstr>Results</vt:lpstr>
      <vt:lpstr>Discussion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IBM Data science capstone</dc:title>
  <dc:creator>brauliojcabral@gmail.com</dc:creator>
  <cp:lastModifiedBy>brauliojcabral@gmail.com</cp:lastModifiedBy>
  <cp:revision>7</cp:revision>
  <dcterms:created xsi:type="dcterms:W3CDTF">2019-06-15T02:11:53Z</dcterms:created>
  <dcterms:modified xsi:type="dcterms:W3CDTF">2019-06-15T03:05:32Z</dcterms:modified>
</cp:coreProperties>
</file>