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82" r:id="rId6"/>
    <p:sldId id="283" r:id="rId7"/>
    <p:sldId id="287" r:id="rId8"/>
    <p:sldId id="291" r:id="rId9"/>
    <p:sldId id="288" r:id="rId10"/>
    <p:sldId id="264" r:id="rId11"/>
    <p:sldId id="274" r:id="rId12"/>
    <p:sldId id="265" r:id="rId13"/>
    <p:sldId id="292" r:id="rId14"/>
    <p:sldId id="275" r:id="rId15"/>
    <p:sldId id="267" r:id="rId16"/>
    <p:sldId id="268" r:id="rId17"/>
    <p:sldId id="269" r:id="rId18"/>
    <p:sldId id="289" r:id="rId19"/>
    <p:sldId id="290" r:id="rId20"/>
    <p:sldId id="293" r:id="rId21"/>
    <p:sldId id="285" r:id="rId22"/>
    <p:sldId id="270" r:id="rId23"/>
    <p:sldId id="284" r:id="rId24"/>
    <p:sldId id="286"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82"/>
            <p14:sldId id="283"/>
            <p14:sldId id="287"/>
            <p14:sldId id="291"/>
            <p14:sldId id="288"/>
            <p14:sldId id="264"/>
            <p14:sldId id="274"/>
            <p14:sldId id="265"/>
            <p14:sldId id="292"/>
            <p14:sldId id="275"/>
            <p14:sldId id="267"/>
            <p14:sldId id="268"/>
            <p14:sldId id="269"/>
            <p14:sldId id="289"/>
            <p14:sldId id="290"/>
            <p14:sldId id="293"/>
            <p14:sldId id="285"/>
            <p14:sldId id="270"/>
            <p14:sldId id="284"/>
            <p14:sldId id="286"/>
            <p14:sldId id="271"/>
            <p14:sldId id="27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21B"/>
    <a:srgbClr val="D24726"/>
    <a:srgbClr val="DD462F"/>
    <a:srgbClr val="D2B4A6"/>
    <a:srgbClr val="734F29"/>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varScale="1">
        <p:scale>
          <a:sx n="89" d="100"/>
          <a:sy n="89" d="100"/>
        </p:scale>
        <p:origin x="43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44634-FF8E-419D-89D2-867E9DE24BE6}" type="doc">
      <dgm:prSet loTypeId="urn:microsoft.com/office/officeart/2005/8/layout/arrow2" loCatId="process" qsTypeId="urn:microsoft.com/office/officeart/2005/8/quickstyle/simple1" qsCatId="simple" csTypeId="urn:microsoft.com/office/officeart/2005/8/colors/accent2_1" csCatId="accent2" phldr="1"/>
      <dgm:spPr/>
      <dgm:t>
        <a:bodyPr/>
        <a:lstStyle/>
        <a:p>
          <a:endParaRPr lang="en-US"/>
        </a:p>
      </dgm:t>
    </dgm:pt>
    <dgm:pt modelId="{3BE9D94E-08FE-4016-8DA7-AC5CD86D37DC}">
      <dgm:prSet/>
      <dgm:spPr/>
      <dgm:t>
        <a:bodyPr/>
        <a:lstStyle/>
        <a:p>
          <a:endParaRPr lang="en-US"/>
        </a:p>
      </dgm:t>
    </dgm:pt>
    <dgm:pt modelId="{21ABEDDF-FB88-4648-B3B6-AA908EDF2677}" type="parTrans" cxnId="{616C9024-6FCB-446F-8A5E-D87608C93512}">
      <dgm:prSet/>
      <dgm:spPr/>
      <dgm:t>
        <a:bodyPr/>
        <a:lstStyle/>
        <a:p>
          <a:endParaRPr lang="en-US"/>
        </a:p>
      </dgm:t>
    </dgm:pt>
    <dgm:pt modelId="{E33DB728-8160-42D7-AF5E-CC25E8C5828A}" type="sibTrans" cxnId="{616C9024-6FCB-446F-8A5E-D87608C93512}">
      <dgm:prSet/>
      <dgm:spPr/>
      <dgm:t>
        <a:bodyPr/>
        <a:lstStyle/>
        <a:p>
          <a:endParaRPr lang="en-US"/>
        </a:p>
      </dgm:t>
    </dgm:pt>
    <dgm:pt modelId="{1990A6CD-C88B-41CE-AA89-72ECEE4FFD87}">
      <dgm:prSet/>
      <dgm:spPr/>
      <dgm:t>
        <a:bodyPr/>
        <a:lstStyle/>
        <a:p>
          <a:endParaRPr lang="en-US"/>
        </a:p>
      </dgm:t>
    </dgm:pt>
    <dgm:pt modelId="{BD79690A-79E5-4E9E-B5A0-1AFC7040F7C3}" type="parTrans" cxnId="{11AB5EB5-6381-44A3-8875-78D222D3F591}">
      <dgm:prSet/>
      <dgm:spPr/>
      <dgm:t>
        <a:bodyPr/>
        <a:lstStyle/>
        <a:p>
          <a:endParaRPr lang="en-US"/>
        </a:p>
      </dgm:t>
    </dgm:pt>
    <dgm:pt modelId="{70A40D99-81BC-4CF8-8FDE-D55A5024E06A}" type="sibTrans" cxnId="{11AB5EB5-6381-44A3-8875-78D222D3F591}">
      <dgm:prSet/>
      <dgm:spPr/>
      <dgm:t>
        <a:bodyPr/>
        <a:lstStyle/>
        <a:p>
          <a:endParaRPr lang="en-US"/>
        </a:p>
      </dgm:t>
    </dgm:pt>
    <dgm:pt modelId="{E475404B-D149-4124-B36A-C3A1A2408A01}">
      <dgm:prSet/>
      <dgm:spPr/>
      <dgm:t>
        <a:bodyPr/>
        <a:lstStyle/>
        <a:p>
          <a:endParaRPr lang="en-US"/>
        </a:p>
      </dgm:t>
    </dgm:pt>
    <dgm:pt modelId="{B83C44F5-DE86-4723-9582-AE5EC18BC066}" type="parTrans" cxnId="{AD71F120-1553-4DDE-9037-0D954743D130}">
      <dgm:prSet/>
      <dgm:spPr/>
      <dgm:t>
        <a:bodyPr/>
        <a:lstStyle/>
        <a:p>
          <a:endParaRPr lang="en-US"/>
        </a:p>
      </dgm:t>
    </dgm:pt>
    <dgm:pt modelId="{1A452970-BD70-45D7-9F77-CAED78211EE3}" type="sibTrans" cxnId="{AD71F120-1553-4DDE-9037-0D954743D130}">
      <dgm:prSet/>
      <dgm:spPr/>
      <dgm:t>
        <a:bodyPr/>
        <a:lstStyle/>
        <a:p>
          <a:endParaRPr lang="en-US"/>
        </a:p>
      </dgm:t>
    </dgm:pt>
    <dgm:pt modelId="{67B8005F-5DED-40E3-A73E-AB758986AE29}">
      <dgm:prSet/>
      <dgm:spPr/>
      <dgm:t>
        <a:bodyPr/>
        <a:lstStyle/>
        <a:p>
          <a:endParaRPr lang="en-US"/>
        </a:p>
      </dgm:t>
    </dgm:pt>
    <dgm:pt modelId="{383946DC-19A8-4266-BD8C-2A0AB8335812}" type="parTrans" cxnId="{C5ABE91A-4CAA-47D9-BC37-8440D2BCA0D3}">
      <dgm:prSet/>
      <dgm:spPr/>
      <dgm:t>
        <a:bodyPr/>
        <a:lstStyle/>
        <a:p>
          <a:endParaRPr lang="en-US"/>
        </a:p>
      </dgm:t>
    </dgm:pt>
    <dgm:pt modelId="{B86B81C8-9D7A-4CF3-8FF1-A5D7ED73232A}" type="sibTrans" cxnId="{C5ABE91A-4CAA-47D9-BC37-8440D2BCA0D3}">
      <dgm:prSet/>
      <dgm:spPr/>
      <dgm:t>
        <a:bodyPr/>
        <a:lstStyle/>
        <a:p>
          <a:endParaRPr lang="en-US"/>
        </a:p>
      </dgm:t>
    </dgm:pt>
    <dgm:pt modelId="{49F0C530-EC51-4C04-830E-C3B63062E598}">
      <dgm:prSet/>
      <dgm:spPr/>
      <dgm:t>
        <a:bodyPr/>
        <a:lstStyle/>
        <a:p>
          <a:endParaRPr lang="en-US"/>
        </a:p>
      </dgm:t>
    </dgm:pt>
    <dgm:pt modelId="{E32EDA70-5768-4298-9DDB-C89A80C453D3}" type="parTrans" cxnId="{3AA53249-B21B-4E42-9F2D-B93C11809B89}">
      <dgm:prSet/>
      <dgm:spPr/>
      <dgm:t>
        <a:bodyPr/>
        <a:lstStyle/>
        <a:p>
          <a:endParaRPr lang="en-US"/>
        </a:p>
      </dgm:t>
    </dgm:pt>
    <dgm:pt modelId="{7EE9B44B-FB43-403A-AFA0-A71DD45101CA}" type="sibTrans" cxnId="{3AA53249-B21B-4E42-9F2D-B93C11809B89}">
      <dgm:prSet/>
      <dgm:spPr/>
      <dgm:t>
        <a:bodyPr/>
        <a:lstStyle/>
        <a:p>
          <a:endParaRPr lang="en-US"/>
        </a:p>
      </dgm:t>
    </dgm:pt>
    <dgm:pt modelId="{79CCC9A0-DF8C-4D86-A80E-D7885856846C}">
      <dgm:prSet/>
      <dgm:spPr/>
      <dgm:t>
        <a:bodyPr/>
        <a:lstStyle/>
        <a:p>
          <a:endParaRPr lang="en-US"/>
        </a:p>
      </dgm:t>
    </dgm:pt>
    <dgm:pt modelId="{BD782E94-BBDB-4C25-B9F7-14864476CCF8}" type="parTrans" cxnId="{243C26DA-4264-41CE-825D-04C890D0F349}">
      <dgm:prSet/>
      <dgm:spPr/>
      <dgm:t>
        <a:bodyPr/>
        <a:lstStyle/>
        <a:p>
          <a:endParaRPr lang="en-US"/>
        </a:p>
      </dgm:t>
    </dgm:pt>
    <dgm:pt modelId="{65019591-8B18-486B-87DB-E5F150760982}" type="sibTrans" cxnId="{243C26DA-4264-41CE-825D-04C890D0F349}">
      <dgm:prSet/>
      <dgm:spPr/>
      <dgm:t>
        <a:bodyPr/>
        <a:lstStyle/>
        <a:p>
          <a:endParaRPr lang="en-US"/>
        </a:p>
      </dgm:t>
    </dgm:pt>
    <dgm:pt modelId="{11B57834-B0A8-4F0B-9B2F-A762B8AC6A40}">
      <dgm:prSet/>
      <dgm:spPr/>
      <dgm:t>
        <a:bodyPr/>
        <a:lstStyle/>
        <a:p>
          <a:endParaRPr lang="en-US"/>
        </a:p>
      </dgm:t>
    </dgm:pt>
    <dgm:pt modelId="{17E3F471-6F70-4C69-9FBE-A3A6037BF712}" type="parTrans" cxnId="{A243B9E6-840D-4E79-AA49-B84BD8930D04}">
      <dgm:prSet/>
      <dgm:spPr/>
      <dgm:t>
        <a:bodyPr/>
        <a:lstStyle/>
        <a:p>
          <a:endParaRPr lang="en-US"/>
        </a:p>
      </dgm:t>
    </dgm:pt>
    <dgm:pt modelId="{C3FC24EB-B286-46B8-8261-BBE4353A87F2}" type="sibTrans" cxnId="{A243B9E6-840D-4E79-AA49-B84BD8930D04}">
      <dgm:prSet/>
      <dgm:spPr/>
      <dgm:t>
        <a:bodyPr/>
        <a:lstStyle/>
        <a:p>
          <a:endParaRPr lang="en-US"/>
        </a:p>
      </dgm:t>
    </dgm:pt>
    <dgm:pt modelId="{035726A9-C6C2-4D58-9BF2-0AE02711CEFD}" type="pres">
      <dgm:prSet presAssocID="{A8744634-FF8E-419D-89D2-867E9DE24BE6}" presName="arrowDiagram" presStyleCnt="0">
        <dgm:presLayoutVars>
          <dgm:chMax val="5"/>
          <dgm:dir val="rev"/>
          <dgm:resizeHandles val="exact"/>
        </dgm:presLayoutVars>
      </dgm:prSet>
      <dgm:spPr/>
      <dgm:t>
        <a:bodyPr/>
        <a:lstStyle/>
        <a:p>
          <a:endParaRPr lang="en-IN"/>
        </a:p>
      </dgm:t>
    </dgm:pt>
    <dgm:pt modelId="{7007315C-1C9E-4041-B230-B6C2E10A6190}" type="pres">
      <dgm:prSet presAssocID="{A8744634-FF8E-419D-89D2-867E9DE24BE6}" presName="arrow" presStyleLbl="bgShp" presStyleIdx="0" presStyleCnt="1" custLinFactNeighborX="325" custLinFactNeighborY="6085"/>
      <dgm:spPr/>
    </dgm:pt>
    <dgm:pt modelId="{68044461-4A45-4FA2-984A-A5511C0A07F9}" type="pres">
      <dgm:prSet presAssocID="{A8744634-FF8E-419D-89D2-867E9DE24BE6}" presName="arrowDiagram5" presStyleCnt="0"/>
      <dgm:spPr/>
    </dgm:pt>
    <dgm:pt modelId="{E36529CF-872C-4A9C-814B-E14E0FA51A00}" type="pres">
      <dgm:prSet presAssocID="{3BE9D94E-08FE-4016-8DA7-AC5CD86D37DC}" presName="bullet5a" presStyleLbl="node1" presStyleIdx="0" presStyleCnt="5" custLinFactX="-20388" custLinFactY="30331" custLinFactNeighborX="-100000" custLinFactNeighborY="100000"/>
      <dgm:spPr/>
    </dgm:pt>
    <dgm:pt modelId="{B82F12D9-3170-4B60-9FC4-7133964F8977}" type="pres">
      <dgm:prSet presAssocID="{3BE9D94E-08FE-4016-8DA7-AC5CD86D37DC}" presName="textBox5a" presStyleLbl="revTx" presStyleIdx="0" presStyleCnt="5">
        <dgm:presLayoutVars>
          <dgm:bulletEnabled val="1"/>
        </dgm:presLayoutVars>
      </dgm:prSet>
      <dgm:spPr/>
      <dgm:t>
        <a:bodyPr/>
        <a:lstStyle/>
        <a:p>
          <a:endParaRPr lang="en-IN"/>
        </a:p>
      </dgm:t>
    </dgm:pt>
    <dgm:pt modelId="{752553CE-8335-4FA4-8A56-969476494688}" type="pres">
      <dgm:prSet presAssocID="{1990A6CD-C88B-41CE-AA89-72ECEE4FFD87}" presName="bullet5b" presStyleLbl="node1" presStyleIdx="1" presStyleCnt="5" custLinFactX="-100000" custLinFactY="61789" custLinFactNeighborX="-105515" custLinFactNeighborY="100000"/>
      <dgm:spPr/>
    </dgm:pt>
    <dgm:pt modelId="{008E9331-2199-42C3-A67A-1B4B2A8A0370}" type="pres">
      <dgm:prSet presAssocID="{1990A6CD-C88B-41CE-AA89-72ECEE4FFD87}" presName="textBox5b" presStyleLbl="revTx" presStyleIdx="1" presStyleCnt="5">
        <dgm:presLayoutVars>
          <dgm:bulletEnabled val="1"/>
        </dgm:presLayoutVars>
      </dgm:prSet>
      <dgm:spPr/>
      <dgm:t>
        <a:bodyPr/>
        <a:lstStyle/>
        <a:p>
          <a:endParaRPr lang="en-IN"/>
        </a:p>
      </dgm:t>
    </dgm:pt>
    <dgm:pt modelId="{53265F1C-D168-42A3-92DE-0E28D91B750C}" type="pres">
      <dgm:prSet presAssocID="{E475404B-D149-4124-B36A-C3A1A2408A01}" presName="bullet5c" presStyleLbl="node1" presStyleIdx="2" presStyleCnt="5" custLinFactX="-100000" custLinFactY="23920" custLinFactNeighborX="-152215" custLinFactNeighborY="100000"/>
      <dgm:spPr/>
    </dgm:pt>
    <dgm:pt modelId="{65980049-FB5A-423D-8D67-7FB5FF09F4ED}" type="pres">
      <dgm:prSet presAssocID="{E475404B-D149-4124-B36A-C3A1A2408A01}" presName="textBox5c" presStyleLbl="revTx" presStyleIdx="2" presStyleCnt="5">
        <dgm:presLayoutVars>
          <dgm:bulletEnabled val="1"/>
        </dgm:presLayoutVars>
      </dgm:prSet>
      <dgm:spPr/>
      <dgm:t>
        <a:bodyPr/>
        <a:lstStyle/>
        <a:p>
          <a:endParaRPr lang="en-IN"/>
        </a:p>
      </dgm:t>
    </dgm:pt>
    <dgm:pt modelId="{FCB9D695-997C-4FAF-84C7-F0362B400C5C}" type="pres">
      <dgm:prSet presAssocID="{67B8005F-5DED-40E3-A73E-AB758986AE29}" presName="bullet5d" presStyleLbl="node1" presStyleIdx="3" presStyleCnt="5" custLinFactX="-100000" custLinFactNeighborX="-163815" custLinFactNeighborY="88222"/>
      <dgm:spPr/>
    </dgm:pt>
    <dgm:pt modelId="{560DDECF-AD44-4C04-9708-2769EE89106D}" type="pres">
      <dgm:prSet presAssocID="{67B8005F-5DED-40E3-A73E-AB758986AE29}" presName="textBox5d" presStyleLbl="revTx" presStyleIdx="3" presStyleCnt="5">
        <dgm:presLayoutVars>
          <dgm:bulletEnabled val="1"/>
        </dgm:presLayoutVars>
      </dgm:prSet>
      <dgm:spPr/>
      <dgm:t>
        <a:bodyPr/>
        <a:lstStyle/>
        <a:p>
          <a:endParaRPr lang="en-IN"/>
        </a:p>
      </dgm:t>
    </dgm:pt>
    <dgm:pt modelId="{7288F98A-5557-48F1-AA0E-9E2F42ED5DBA}" type="pres">
      <dgm:prSet presAssocID="{49F0C530-EC51-4C04-830E-C3B63062E598}" presName="bullet5e" presStyleLbl="node1" presStyleIdx="4" presStyleCnt="5" custLinFactX="-100000" custLinFactNeighborX="-144749" custLinFactNeighborY="56964"/>
      <dgm:spPr/>
    </dgm:pt>
    <dgm:pt modelId="{B8F03A1C-8CB9-47FD-A0F5-E3E05821387D}" type="pres">
      <dgm:prSet presAssocID="{49F0C530-EC51-4C04-830E-C3B63062E598}" presName="textBox5e" presStyleLbl="revTx" presStyleIdx="4" presStyleCnt="5">
        <dgm:presLayoutVars>
          <dgm:bulletEnabled val="1"/>
        </dgm:presLayoutVars>
      </dgm:prSet>
      <dgm:spPr/>
      <dgm:t>
        <a:bodyPr/>
        <a:lstStyle/>
        <a:p>
          <a:endParaRPr lang="en-IN"/>
        </a:p>
      </dgm:t>
    </dgm:pt>
  </dgm:ptLst>
  <dgm:cxnLst>
    <dgm:cxn modelId="{C5ABE91A-4CAA-47D9-BC37-8440D2BCA0D3}" srcId="{A8744634-FF8E-419D-89D2-867E9DE24BE6}" destId="{67B8005F-5DED-40E3-A73E-AB758986AE29}" srcOrd="3" destOrd="0" parTransId="{383946DC-19A8-4266-BD8C-2A0AB8335812}" sibTransId="{B86B81C8-9D7A-4CF3-8FF1-A5D7ED73232A}"/>
    <dgm:cxn modelId="{D4475CDE-AC09-4F65-A634-D4AE6B14E0B7}" type="presOf" srcId="{3BE9D94E-08FE-4016-8DA7-AC5CD86D37DC}" destId="{B82F12D9-3170-4B60-9FC4-7133964F8977}" srcOrd="0" destOrd="0" presId="urn:microsoft.com/office/officeart/2005/8/layout/arrow2"/>
    <dgm:cxn modelId="{616C9024-6FCB-446F-8A5E-D87608C93512}" srcId="{A8744634-FF8E-419D-89D2-867E9DE24BE6}" destId="{3BE9D94E-08FE-4016-8DA7-AC5CD86D37DC}" srcOrd="0" destOrd="0" parTransId="{21ABEDDF-FB88-4648-B3B6-AA908EDF2677}" sibTransId="{E33DB728-8160-42D7-AF5E-CC25E8C5828A}"/>
    <dgm:cxn modelId="{16E83A3B-24BF-41A5-9B0E-ADCCF563C90C}" type="presOf" srcId="{A8744634-FF8E-419D-89D2-867E9DE24BE6}" destId="{035726A9-C6C2-4D58-9BF2-0AE02711CEFD}" srcOrd="0" destOrd="0" presId="urn:microsoft.com/office/officeart/2005/8/layout/arrow2"/>
    <dgm:cxn modelId="{AB7949DC-6F99-464F-B451-292E8A94F4A6}" type="presOf" srcId="{67B8005F-5DED-40E3-A73E-AB758986AE29}" destId="{560DDECF-AD44-4C04-9708-2769EE89106D}" srcOrd="0" destOrd="0" presId="urn:microsoft.com/office/officeart/2005/8/layout/arrow2"/>
    <dgm:cxn modelId="{243C26DA-4264-41CE-825D-04C890D0F349}" srcId="{A8744634-FF8E-419D-89D2-867E9DE24BE6}" destId="{79CCC9A0-DF8C-4D86-A80E-D7885856846C}" srcOrd="5" destOrd="0" parTransId="{BD782E94-BBDB-4C25-B9F7-14864476CCF8}" sibTransId="{65019591-8B18-486B-87DB-E5F150760982}"/>
    <dgm:cxn modelId="{AC6B4418-E8C7-4535-816E-4B4BEB832D6D}" type="presOf" srcId="{1990A6CD-C88B-41CE-AA89-72ECEE4FFD87}" destId="{008E9331-2199-42C3-A67A-1B4B2A8A0370}" srcOrd="0" destOrd="0" presId="urn:microsoft.com/office/officeart/2005/8/layout/arrow2"/>
    <dgm:cxn modelId="{11AB5EB5-6381-44A3-8875-78D222D3F591}" srcId="{A8744634-FF8E-419D-89D2-867E9DE24BE6}" destId="{1990A6CD-C88B-41CE-AA89-72ECEE4FFD87}" srcOrd="1" destOrd="0" parTransId="{BD79690A-79E5-4E9E-B5A0-1AFC7040F7C3}" sibTransId="{70A40D99-81BC-4CF8-8FDE-D55A5024E06A}"/>
    <dgm:cxn modelId="{802E580A-3A19-4B25-9D9C-C3CE4BBE2ACA}" type="presOf" srcId="{E475404B-D149-4124-B36A-C3A1A2408A01}" destId="{65980049-FB5A-423D-8D67-7FB5FF09F4ED}" srcOrd="0" destOrd="0" presId="urn:microsoft.com/office/officeart/2005/8/layout/arrow2"/>
    <dgm:cxn modelId="{0063F4F7-E310-4CBD-B4C6-292013CFBA2E}" type="presOf" srcId="{49F0C530-EC51-4C04-830E-C3B63062E598}" destId="{B8F03A1C-8CB9-47FD-A0F5-E3E05821387D}" srcOrd="0" destOrd="0" presId="urn:microsoft.com/office/officeart/2005/8/layout/arrow2"/>
    <dgm:cxn modelId="{A243B9E6-840D-4E79-AA49-B84BD8930D04}" srcId="{A8744634-FF8E-419D-89D2-867E9DE24BE6}" destId="{11B57834-B0A8-4F0B-9B2F-A762B8AC6A40}" srcOrd="6" destOrd="0" parTransId="{17E3F471-6F70-4C69-9FBE-A3A6037BF712}" sibTransId="{C3FC24EB-B286-46B8-8261-BBE4353A87F2}"/>
    <dgm:cxn modelId="{AD71F120-1553-4DDE-9037-0D954743D130}" srcId="{A8744634-FF8E-419D-89D2-867E9DE24BE6}" destId="{E475404B-D149-4124-B36A-C3A1A2408A01}" srcOrd="2" destOrd="0" parTransId="{B83C44F5-DE86-4723-9582-AE5EC18BC066}" sibTransId="{1A452970-BD70-45D7-9F77-CAED78211EE3}"/>
    <dgm:cxn modelId="{3AA53249-B21B-4E42-9F2D-B93C11809B89}" srcId="{A8744634-FF8E-419D-89D2-867E9DE24BE6}" destId="{49F0C530-EC51-4C04-830E-C3B63062E598}" srcOrd="4" destOrd="0" parTransId="{E32EDA70-5768-4298-9DDB-C89A80C453D3}" sibTransId="{7EE9B44B-FB43-403A-AFA0-A71DD45101CA}"/>
    <dgm:cxn modelId="{6EC58202-4786-4165-91C9-093C50ECA57C}" type="presParOf" srcId="{035726A9-C6C2-4D58-9BF2-0AE02711CEFD}" destId="{7007315C-1C9E-4041-B230-B6C2E10A6190}" srcOrd="0" destOrd="0" presId="urn:microsoft.com/office/officeart/2005/8/layout/arrow2"/>
    <dgm:cxn modelId="{A599209E-99BD-47F4-99B4-2C77498BCED5}" type="presParOf" srcId="{035726A9-C6C2-4D58-9BF2-0AE02711CEFD}" destId="{68044461-4A45-4FA2-984A-A5511C0A07F9}" srcOrd="1" destOrd="0" presId="urn:microsoft.com/office/officeart/2005/8/layout/arrow2"/>
    <dgm:cxn modelId="{511F7441-D46F-4E62-8A18-B51745C6B910}" type="presParOf" srcId="{68044461-4A45-4FA2-984A-A5511C0A07F9}" destId="{E36529CF-872C-4A9C-814B-E14E0FA51A00}" srcOrd="0" destOrd="0" presId="urn:microsoft.com/office/officeart/2005/8/layout/arrow2"/>
    <dgm:cxn modelId="{A8DB7837-032D-439A-95AB-5D251CC075A7}" type="presParOf" srcId="{68044461-4A45-4FA2-984A-A5511C0A07F9}" destId="{B82F12D9-3170-4B60-9FC4-7133964F8977}" srcOrd="1" destOrd="0" presId="urn:microsoft.com/office/officeart/2005/8/layout/arrow2"/>
    <dgm:cxn modelId="{8C11B705-5A96-4F1E-B56A-7D0C1FC9E69B}" type="presParOf" srcId="{68044461-4A45-4FA2-984A-A5511C0A07F9}" destId="{752553CE-8335-4FA4-8A56-969476494688}" srcOrd="2" destOrd="0" presId="urn:microsoft.com/office/officeart/2005/8/layout/arrow2"/>
    <dgm:cxn modelId="{BCCE46DB-663A-4590-B318-AB52D54575F1}" type="presParOf" srcId="{68044461-4A45-4FA2-984A-A5511C0A07F9}" destId="{008E9331-2199-42C3-A67A-1B4B2A8A0370}" srcOrd="3" destOrd="0" presId="urn:microsoft.com/office/officeart/2005/8/layout/arrow2"/>
    <dgm:cxn modelId="{09ECC8A1-B972-4EEC-8860-2849D36D35C6}" type="presParOf" srcId="{68044461-4A45-4FA2-984A-A5511C0A07F9}" destId="{53265F1C-D168-42A3-92DE-0E28D91B750C}" srcOrd="4" destOrd="0" presId="urn:microsoft.com/office/officeart/2005/8/layout/arrow2"/>
    <dgm:cxn modelId="{B7998104-6098-417C-B662-169F6AB60C94}" type="presParOf" srcId="{68044461-4A45-4FA2-984A-A5511C0A07F9}" destId="{65980049-FB5A-423D-8D67-7FB5FF09F4ED}" srcOrd="5" destOrd="0" presId="urn:microsoft.com/office/officeart/2005/8/layout/arrow2"/>
    <dgm:cxn modelId="{FD30F72E-1116-466E-80AC-414ED33E1F90}" type="presParOf" srcId="{68044461-4A45-4FA2-984A-A5511C0A07F9}" destId="{FCB9D695-997C-4FAF-84C7-F0362B400C5C}" srcOrd="6" destOrd="0" presId="urn:microsoft.com/office/officeart/2005/8/layout/arrow2"/>
    <dgm:cxn modelId="{229DCF1B-F3BC-43A6-AB44-FDCD39A5949E}" type="presParOf" srcId="{68044461-4A45-4FA2-984A-A5511C0A07F9}" destId="{560DDECF-AD44-4C04-9708-2769EE89106D}" srcOrd="7" destOrd="0" presId="urn:microsoft.com/office/officeart/2005/8/layout/arrow2"/>
    <dgm:cxn modelId="{00CFF910-BAB8-4914-AD08-13ECBFB9FAD4}" type="presParOf" srcId="{68044461-4A45-4FA2-984A-A5511C0A07F9}" destId="{7288F98A-5557-48F1-AA0E-9E2F42ED5DBA}" srcOrd="8" destOrd="0" presId="urn:microsoft.com/office/officeart/2005/8/layout/arrow2"/>
    <dgm:cxn modelId="{B004DA26-9D87-475F-B37D-41C74FAF43AB}" type="presParOf" srcId="{68044461-4A45-4FA2-984A-A5511C0A07F9}" destId="{B8F03A1C-8CB9-47FD-A0F5-E3E05821387D}"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C2986-2654-41E1-A04D-97D74F4D79CB}" type="doc">
      <dgm:prSet loTypeId="urn:microsoft.com/office/officeart/2005/8/layout/process1" loCatId="process" qsTypeId="urn:microsoft.com/office/officeart/2005/8/quickstyle/simple1" qsCatId="simple" csTypeId="urn:microsoft.com/office/officeart/2005/8/colors/accent1_2" csCatId="accent1" phldr="1"/>
      <dgm:spPr/>
    </dgm:pt>
    <dgm:pt modelId="{865A0922-DF7A-4FDF-9CF8-FF0B0A13D324}">
      <dgm:prSet phldrT="[Text]"/>
      <dgm:spPr>
        <a:solidFill>
          <a:srgbClr val="DD462F"/>
        </a:solidFill>
        <a:ln>
          <a:solidFill>
            <a:schemeClr val="tx1"/>
          </a:solidFill>
        </a:ln>
        <a:effectLst>
          <a:outerShdw blurRad="50800" dist="38100" dir="2700000" algn="tl" rotWithShape="0">
            <a:prstClr val="black">
              <a:alpha val="40000"/>
            </a:prstClr>
          </a:outerShdw>
        </a:effectLst>
      </dgm:spPr>
      <dgm:t>
        <a:bodyPr/>
        <a:lstStyle/>
        <a:p>
          <a:r>
            <a:rPr lang="en-US" u="none" dirty="0">
              <a:solidFill>
                <a:schemeClr val="tx1"/>
              </a:solidFill>
              <a:effectLst>
                <a:outerShdw blurRad="38100" dist="38100" dir="2700000" algn="tl">
                  <a:srgbClr val="000000">
                    <a:alpha val="43137"/>
                  </a:srgbClr>
                </a:outerShdw>
              </a:effectLst>
            </a:rPr>
            <a:t>Pairing </a:t>
          </a:r>
          <a:r>
            <a:rPr lang="en-US" dirty="0">
              <a:effectLst>
                <a:outerShdw blurRad="38100" dist="38100" dir="2700000" algn="tl">
                  <a:srgbClr val="000000">
                    <a:alpha val="43137"/>
                  </a:srgbClr>
                </a:outerShdw>
              </a:effectLst>
            </a:rPr>
            <a:t>Selecting two samples</a:t>
          </a:r>
        </a:p>
      </dgm:t>
    </dgm:pt>
    <dgm:pt modelId="{A6286DB8-5313-47EC-A483-3BAEA1620195}" type="parTrans" cxnId="{846EA925-1556-4CC0-BB60-A28F645AB9C7}">
      <dgm:prSet/>
      <dgm:spPr/>
      <dgm:t>
        <a:bodyPr/>
        <a:lstStyle/>
        <a:p>
          <a:endParaRPr lang="en-US"/>
        </a:p>
      </dgm:t>
    </dgm:pt>
    <dgm:pt modelId="{FC169202-1002-4B44-B0F6-8C93585C2B43}" type="sibTrans" cxnId="{846EA925-1556-4CC0-BB60-A28F645AB9C7}">
      <dgm:prSet/>
      <dgm:spPr>
        <a:solidFill>
          <a:schemeClr val="accent5"/>
        </a:solidFill>
        <a:ln>
          <a:solidFill>
            <a:schemeClr val="accent1"/>
          </a:solidFill>
        </a:ln>
        <a:effectLst>
          <a:outerShdw blurRad="50800" dist="38100" dir="2700000" algn="tl" rotWithShape="0">
            <a:prstClr val="black">
              <a:alpha val="40000"/>
            </a:prstClr>
          </a:outerShdw>
        </a:effectLst>
      </dgm:spPr>
      <dgm:t>
        <a:bodyPr/>
        <a:lstStyle/>
        <a:p>
          <a:endParaRPr lang="en-US"/>
        </a:p>
      </dgm:t>
    </dgm:pt>
    <dgm:pt modelId="{12A6C172-5503-4BE4-BE5A-D83DCF743836}">
      <dgm:prSet phldrT="[Text]"/>
      <dgm:spPr>
        <a:solidFill>
          <a:srgbClr val="DD462F"/>
        </a:solidFill>
        <a:ln>
          <a:solidFill>
            <a:schemeClr val="tx1"/>
          </a:solidFill>
        </a:ln>
        <a:effectLst>
          <a:outerShdw blurRad="50800" dist="38100" dir="2700000" algn="tl" rotWithShape="0">
            <a:prstClr val="black">
              <a:alpha val="40000"/>
            </a:prstClr>
          </a:outerShdw>
        </a:effectLst>
      </dgm:spPr>
      <dgm:t>
        <a:bodyPr/>
        <a:lstStyle/>
        <a:p>
          <a:r>
            <a:rPr lang="en-US" dirty="0">
              <a:solidFill>
                <a:schemeClr val="tx1"/>
              </a:solidFill>
              <a:effectLst>
                <a:outerShdw blurRad="38100" dist="38100" dir="2700000" algn="tl">
                  <a:srgbClr val="000000">
                    <a:alpha val="43137"/>
                  </a:srgbClr>
                </a:outerShdw>
              </a:effectLst>
            </a:rPr>
            <a:t>Mixing </a:t>
          </a:r>
          <a:r>
            <a:rPr lang="en-US" dirty="0">
              <a:effectLst>
                <a:outerShdw blurRad="38100" dist="38100" dir="2700000" algn="tl">
                  <a:srgbClr val="000000">
                    <a:alpha val="43137"/>
                  </a:srgbClr>
                </a:outerShdw>
              </a:effectLst>
            </a:rPr>
            <a:t>creating a new sample</a:t>
          </a:r>
        </a:p>
      </dgm:t>
    </dgm:pt>
    <dgm:pt modelId="{F6608640-7B16-4FE3-BE39-76D7D275A674}" type="parTrans" cxnId="{5F3F5968-2E7E-4CA6-8FC3-EE18AB5BE034}">
      <dgm:prSet/>
      <dgm:spPr/>
      <dgm:t>
        <a:bodyPr/>
        <a:lstStyle/>
        <a:p>
          <a:endParaRPr lang="en-US"/>
        </a:p>
      </dgm:t>
    </dgm:pt>
    <dgm:pt modelId="{4D186899-78B2-4A70-B4A3-C1E1FA5DFBF7}" type="sibTrans" cxnId="{5F3F5968-2E7E-4CA6-8FC3-EE18AB5BE034}">
      <dgm:prSet/>
      <dgm:spPr>
        <a:solidFill>
          <a:schemeClr val="accent5"/>
        </a:solidFill>
        <a:ln>
          <a:solidFill>
            <a:schemeClr val="accent1"/>
          </a:solidFill>
        </a:ln>
        <a:effectLst>
          <a:outerShdw blurRad="50800" dist="38100" dir="2700000" algn="tl" rotWithShape="0">
            <a:prstClr val="black">
              <a:alpha val="40000"/>
            </a:prstClr>
          </a:outerShdw>
        </a:effectLst>
      </dgm:spPr>
      <dgm:t>
        <a:bodyPr/>
        <a:lstStyle/>
        <a:p>
          <a:endParaRPr lang="en-US"/>
        </a:p>
      </dgm:t>
    </dgm:pt>
    <dgm:pt modelId="{6B1BD4F1-E5AC-4542-ABA0-E5B1B8868E8E}">
      <dgm:prSet phldrT="[Text]"/>
      <dgm:spPr>
        <a:solidFill>
          <a:srgbClr val="DD462F"/>
        </a:solidFill>
        <a:ln>
          <a:solidFill>
            <a:schemeClr val="tx1"/>
          </a:solidFill>
        </a:ln>
        <a:effectLst>
          <a:outerShdw blurRad="50800" dist="38100" dir="2700000" algn="tl" rotWithShape="0">
            <a:prstClr val="black">
              <a:alpha val="40000"/>
            </a:prstClr>
          </a:outerShdw>
        </a:effectLst>
      </dgm:spPr>
      <dgm:t>
        <a:bodyPr/>
        <a:lstStyle/>
        <a:p>
          <a:r>
            <a:rPr lang="en-US" dirty="0">
              <a:solidFill>
                <a:schemeClr val="tx1"/>
              </a:solidFill>
              <a:effectLst>
                <a:outerShdw blurRad="38100" dist="38100" dir="2700000" algn="tl">
                  <a:srgbClr val="000000">
                    <a:alpha val="43137"/>
                  </a:srgbClr>
                </a:outerShdw>
              </a:effectLst>
            </a:rPr>
            <a:t>Feeding</a:t>
          </a:r>
          <a:r>
            <a:rPr lang="en-US" dirty="0">
              <a:effectLst>
                <a:outerShdw blurRad="38100" dist="38100" dir="2700000" algn="tl">
                  <a:srgbClr val="000000">
                    <a:alpha val="43137"/>
                  </a:srgbClr>
                </a:outerShdw>
              </a:effectLst>
            </a:rPr>
            <a:t> inputting to the next batch</a:t>
          </a:r>
        </a:p>
      </dgm:t>
    </dgm:pt>
    <dgm:pt modelId="{B70714B8-5688-4E27-AB72-55EE30DA65E7}" type="parTrans" cxnId="{3EA59B6E-FF6C-4C27-B2AF-758E53E651D3}">
      <dgm:prSet/>
      <dgm:spPr/>
      <dgm:t>
        <a:bodyPr/>
        <a:lstStyle/>
        <a:p>
          <a:endParaRPr lang="en-US"/>
        </a:p>
      </dgm:t>
    </dgm:pt>
    <dgm:pt modelId="{394D1A29-42F4-4DFD-B43B-DD1D8127DAA9}" type="sibTrans" cxnId="{3EA59B6E-FF6C-4C27-B2AF-758E53E651D3}">
      <dgm:prSet/>
      <dgm:spPr/>
      <dgm:t>
        <a:bodyPr/>
        <a:lstStyle/>
        <a:p>
          <a:endParaRPr lang="en-US"/>
        </a:p>
      </dgm:t>
    </dgm:pt>
    <dgm:pt modelId="{0219CBF7-BE94-4B0D-88D6-B9CE4A576C5D}" type="pres">
      <dgm:prSet presAssocID="{05CC2986-2654-41E1-A04D-97D74F4D79CB}" presName="Name0" presStyleCnt="0">
        <dgm:presLayoutVars>
          <dgm:dir/>
          <dgm:resizeHandles val="exact"/>
        </dgm:presLayoutVars>
      </dgm:prSet>
      <dgm:spPr/>
    </dgm:pt>
    <dgm:pt modelId="{FD8E826B-6551-4E4B-AF64-7B8B5D859CF0}" type="pres">
      <dgm:prSet presAssocID="{865A0922-DF7A-4FDF-9CF8-FF0B0A13D324}" presName="node" presStyleLbl="node1" presStyleIdx="0" presStyleCnt="3">
        <dgm:presLayoutVars>
          <dgm:bulletEnabled val="1"/>
        </dgm:presLayoutVars>
      </dgm:prSet>
      <dgm:spPr/>
      <dgm:t>
        <a:bodyPr/>
        <a:lstStyle/>
        <a:p>
          <a:endParaRPr lang="en-IN"/>
        </a:p>
      </dgm:t>
    </dgm:pt>
    <dgm:pt modelId="{DDA38104-115C-4210-B68D-0FA1CE78877D}" type="pres">
      <dgm:prSet presAssocID="{FC169202-1002-4B44-B0F6-8C93585C2B43}" presName="sibTrans" presStyleLbl="sibTrans2D1" presStyleIdx="0" presStyleCnt="2"/>
      <dgm:spPr/>
      <dgm:t>
        <a:bodyPr/>
        <a:lstStyle/>
        <a:p>
          <a:endParaRPr lang="en-IN"/>
        </a:p>
      </dgm:t>
    </dgm:pt>
    <dgm:pt modelId="{AC800224-A78F-455A-9245-99AB5D7F36E3}" type="pres">
      <dgm:prSet presAssocID="{FC169202-1002-4B44-B0F6-8C93585C2B43}" presName="connectorText" presStyleLbl="sibTrans2D1" presStyleIdx="0" presStyleCnt="2"/>
      <dgm:spPr/>
      <dgm:t>
        <a:bodyPr/>
        <a:lstStyle/>
        <a:p>
          <a:endParaRPr lang="en-IN"/>
        </a:p>
      </dgm:t>
    </dgm:pt>
    <dgm:pt modelId="{A4FE73CE-94A6-4567-88C2-817E97B910F4}" type="pres">
      <dgm:prSet presAssocID="{12A6C172-5503-4BE4-BE5A-D83DCF743836}" presName="node" presStyleLbl="node1" presStyleIdx="1" presStyleCnt="3">
        <dgm:presLayoutVars>
          <dgm:bulletEnabled val="1"/>
        </dgm:presLayoutVars>
      </dgm:prSet>
      <dgm:spPr/>
      <dgm:t>
        <a:bodyPr/>
        <a:lstStyle/>
        <a:p>
          <a:endParaRPr lang="en-IN"/>
        </a:p>
      </dgm:t>
    </dgm:pt>
    <dgm:pt modelId="{B90BD795-0904-46DC-848F-49015F83C91C}" type="pres">
      <dgm:prSet presAssocID="{4D186899-78B2-4A70-B4A3-C1E1FA5DFBF7}" presName="sibTrans" presStyleLbl="sibTrans2D1" presStyleIdx="1" presStyleCnt="2"/>
      <dgm:spPr/>
      <dgm:t>
        <a:bodyPr/>
        <a:lstStyle/>
        <a:p>
          <a:endParaRPr lang="en-IN"/>
        </a:p>
      </dgm:t>
    </dgm:pt>
    <dgm:pt modelId="{F4E2BB29-4B59-49E4-BFD1-E33581B2D4CB}" type="pres">
      <dgm:prSet presAssocID="{4D186899-78B2-4A70-B4A3-C1E1FA5DFBF7}" presName="connectorText" presStyleLbl="sibTrans2D1" presStyleIdx="1" presStyleCnt="2"/>
      <dgm:spPr/>
      <dgm:t>
        <a:bodyPr/>
        <a:lstStyle/>
        <a:p>
          <a:endParaRPr lang="en-IN"/>
        </a:p>
      </dgm:t>
    </dgm:pt>
    <dgm:pt modelId="{4BFF0D28-E45F-4CCA-BBCC-6ADA5EDE78BE}" type="pres">
      <dgm:prSet presAssocID="{6B1BD4F1-E5AC-4542-ABA0-E5B1B8868E8E}" presName="node" presStyleLbl="node1" presStyleIdx="2" presStyleCnt="3">
        <dgm:presLayoutVars>
          <dgm:bulletEnabled val="1"/>
        </dgm:presLayoutVars>
      </dgm:prSet>
      <dgm:spPr/>
      <dgm:t>
        <a:bodyPr/>
        <a:lstStyle/>
        <a:p>
          <a:endParaRPr lang="en-IN"/>
        </a:p>
      </dgm:t>
    </dgm:pt>
  </dgm:ptLst>
  <dgm:cxnLst>
    <dgm:cxn modelId="{846EA925-1556-4CC0-BB60-A28F645AB9C7}" srcId="{05CC2986-2654-41E1-A04D-97D74F4D79CB}" destId="{865A0922-DF7A-4FDF-9CF8-FF0B0A13D324}" srcOrd="0" destOrd="0" parTransId="{A6286DB8-5313-47EC-A483-3BAEA1620195}" sibTransId="{FC169202-1002-4B44-B0F6-8C93585C2B43}"/>
    <dgm:cxn modelId="{5F3F5968-2E7E-4CA6-8FC3-EE18AB5BE034}" srcId="{05CC2986-2654-41E1-A04D-97D74F4D79CB}" destId="{12A6C172-5503-4BE4-BE5A-D83DCF743836}" srcOrd="1" destOrd="0" parTransId="{F6608640-7B16-4FE3-BE39-76D7D275A674}" sibTransId="{4D186899-78B2-4A70-B4A3-C1E1FA5DFBF7}"/>
    <dgm:cxn modelId="{3EA59B6E-FF6C-4C27-B2AF-758E53E651D3}" srcId="{05CC2986-2654-41E1-A04D-97D74F4D79CB}" destId="{6B1BD4F1-E5AC-4542-ABA0-E5B1B8868E8E}" srcOrd="2" destOrd="0" parTransId="{B70714B8-5688-4E27-AB72-55EE30DA65E7}" sibTransId="{394D1A29-42F4-4DFD-B43B-DD1D8127DAA9}"/>
    <dgm:cxn modelId="{FFA6870C-1F18-4C10-AE25-57FFD18B58B4}" type="presOf" srcId="{12A6C172-5503-4BE4-BE5A-D83DCF743836}" destId="{A4FE73CE-94A6-4567-88C2-817E97B910F4}" srcOrd="0" destOrd="0" presId="urn:microsoft.com/office/officeart/2005/8/layout/process1"/>
    <dgm:cxn modelId="{6120CA2B-8A8E-498B-A427-2A538802A683}" type="presOf" srcId="{4D186899-78B2-4A70-B4A3-C1E1FA5DFBF7}" destId="{F4E2BB29-4B59-49E4-BFD1-E33581B2D4CB}" srcOrd="1" destOrd="0" presId="urn:microsoft.com/office/officeart/2005/8/layout/process1"/>
    <dgm:cxn modelId="{CD10A011-9E36-42B4-9D30-BFF047CDD131}" type="presOf" srcId="{6B1BD4F1-E5AC-4542-ABA0-E5B1B8868E8E}" destId="{4BFF0D28-E45F-4CCA-BBCC-6ADA5EDE78BE}" srcOrd="0" destOrd="0" presId="urn:microsoft.com/office/officeart/2005/8/layout/process1"/>
    <dgm:cxn modelId="{1A246FF3-54C5-4F24-BDBE-72AA6AFC752A}" type="presOf" srcId="{4D186899-78B2-4A70-B4A3-C1E1FA5DFBF7}" destId="{B90BD795-0904-46DC-848F-49015F83C91C}" srcOrd="0" destOrd="0" presId="urn:microsoft.com/office/officeart/2005/8/layout/process1"/>
    <dgm:cxn modelId="{3BB0830E-5F3B-47FA-ABF4-280803673425}" type="presOf" srcId="{FC169202-1002-4B44-B0F6-8C93585C2B43}" destId="{DDA38104-115C-4210-B68D-0FA1CE78877D}" srcOrd="0" destOrd="0" presId="urn:microsoft.com/office/officeart/2005/8/layout/process1"/>
    <dgm:cxn modelId="{964F9B4A-38A5-4BFD-A2F9-5135FE42B198}" type="presOf" srcId="{05CC2986-2654-41E1-A04D-97D74F4D79CB}" destId="{0219CBF7-BE94-4B0D-88D6-B9CE4A576C5D}" srcOrd="0" destOrd="0" presId="urn:microsoft.com/office/officeart/2005/8/layout/process1"/>
    <dgm:cxn modelId="{6968F3B8-1879-4E2B-8AFF-9BCBD61E32C3}" type="presOf" srcId="{FC169202-1002-4B44-B0F6-8C93585C2B43}" destId="{AC800224-A78F-455A-9245-99AB5D7F36E3}" srcOrd="1" destOrd="0" presId="urn:microsoft.com/office/officeart/2005/8/layout/process1"/>
    <dgm:cxn modelId="{DC99417F-F9B2-448A-9BD8-79A0C7DD7E27}" type="presOf" srcId="{865A0922-DF7A-4FDF-9CF8-FF0B0A13D324}" destId="{FD8E826B-6551-4E4B-AF64-7B8B5D859CF0}" srcOrd="0" destOrd="0" presId="urn:microsoft.com/office/officeart/2005/8/layout/process1"/>
    <dgm:cxn modelId="{DCE50096-E784-4028-B843-1BB6E130A84B}" type="presParOf" srcId="{0219CBF7-BE94-4B0D-88D6-B9CE4A576C5D}" destId="{FD8E826B-6551-4E4B-AF64-7B8B5D859CF0}" srcOrd="0" destOrd="0" presId="urn:microsoft.com/office/officeart/2005/8/layout/process1"/>
    <dgm:cxn modelId="{8BD50456-EC78-4B10-A9DB-AC085565BD27}" type="presParOf" srcId="{0219CBF7-BE94-4B0D-88D6-B9CE4A576C5D}" destId="{DDA38104-115C-4210-B68D-0FA1CE78877D}" srcOrd="1" destOrd="0" presId="urn:microsoft.com/office/officeart/2005/8/layout/process1"/>
    <dgm:cxn modelId="{B196F206-6669-4339-88AC-7C8BBFB4C421}" type="presParOf" srcId="{DDA38104-115C-4210-B68D-0FA1CE78877D}" destId="{AC800224-A78F-455A-9245-99AB5D7F36E3}" srcOrd="0" destOrd="0" presId="urn:microsoft.com/office/officeart/2005/8/layout/process1"/>
    <dgm:cxn modelId="{17CDC793-CE4E-4154-9488-2D450EEC2BD6}" type="presParOf" srcId="{0219CBF7-BE94-4B0D-88D6-B9CE4A576C5D}" destId="{A4FE73CE-94A6-4567-88C2-817E97B910F4}" srcOrd="2" destOrd="0" presId="urn:microsoft.com/office/officeart/2005/8/layout/process1"/>
    <dgm:cxn modelId="{EE24CD65-71A7-4214-878A-46AAAC2A657D}" type="presParOf" srcId="{0219CBF7-BE94-4B0D-88D6-B9CE4A576C5D}" destId="{B90BD795-0904-46DC-848F-49015F83C91C}" srcOrd="3" destOrd="0" presId="urn:microsoft.com/office/officeart/2005/8/layout/process1"/>
    <dgm:cxn modelId="{BCB06411-6C02-4FFB-B178-C13FD62FE097}" type="presParOf" srcId="{B90BD795-0904-46DC-848F-49015F83C91C}" destId="{F4E2BB29-4B59-49E4-BFD1-E33581B2D4CB}" srcOrd="0" destOrd="0" presId="urn:microsoft.com/office/officeart/2005/8/layout/process1"/>
    <dgm:cxn modelId="{52B7CB4B-26BF-47F4-A905-6918A28F4755}" type="presParOf" srcId="{0219CBF7-BE94-4B0D-88D6-B9CE4A576C5D}" destId="{4BFF0D28-E45F-4CCA-BBCC-6ADA5EDE78B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744634-FF8E-419D-89D2-867E9DE24BE6}" type="doc">
      <dgm:prSet loTypeId="urn:microsoft.com/office/officeart/2005/8/layout/arrow2" loCatId="process" qsTypeId="urn:microsoft.com/office/officeart/2005/8/quickstyle/simple1" qsCatId="simple" csTypeId="urn:microsoft.com/office/officeart/2005/8/colors/accent2_1" csCatId="accent2" phldr="1"/>
      <dgm:spPr/>
      <dgm:t>
        <a:bodyPr/>
        <a:lstStyle/>
        <a:p>
          <a:endParaRPr lang="en-US"/>
        </a:p>
      </dgm:t>
    </dgm:pt>
    <dgm:pt modelId="{3BE9D94E-08FE-4016-8DA7-AC5CD86D37DC}">
      <dgm:prSet/>
      <dgm:spPr/>
      <dgm:t>
        <a:bodyPr/>
        <a:lstStyle/>
        <a:p>
          <a:endParaRPr lang="en-US"/>
        </a:p>
      </dgm:t>
    </dgm:pt>
    <dgm:pt modelId="{21ABEDDF-FB88-4648-B3B6-AA908EDF2677}" type="parTrans" cxnId="{616C9024-6FCB-446F-8A5E-D87608C93512}">
      <dgm:prSet/>
      <dgm:spPr/>
      <dgm:t>
        <a:bodyPr/>
        <a:lstStyle/>
        <a:p>
          <a:endParaRPr lang="en-US"/>
        </a:p>
      </dgm:t>
    </dgm:pt>
    <dgm:pt modelId="{E33DB728-8160-42D7-AF5E-CC25E8C5828A}" type="sibTrans" cxnId="{616C9024-6FCB-446F-8A5E-D87608C93512}">
      <dgm:prSet/>
      <dgm:spPr/>
      <dgm:t>
        <a:bodyPr/>
        <a:lstStyle/>
        <a:p>
          <a:endParaRPr lang="en-US"/>
        </a:p>
      </dgm:t>
    </dgm:pt>
    <dgm:pt modelId="{1990A6CD-C88B-41CE-AA89-72ECEE4FFD87}">
      <dgm:prSet/>
      <dgm:spPr/>
      <dgm:t>
        <a:bodyPr/>
        <a:lstStyle/>
        <a:p>
          <a:endParaRPr lang="en-US"/>
        </a:p>
      </dgm:t>
    </dgm:pt>
    <dgm:pt modelId="{BD79690A-79E5-4E9E-B5A0-1AFC7040F7C3}" type="parTrans" cxnId="{11AB5EB5-6381-44A3-8875-78D222D3F591}">
      <dgm:prSet/>
      <dgm:spPr/>
      <dgm:t>
        <a:bodyPr/>
        <a:lstStyle/>
        <a:p>
          <a:endParaRPr lang="en-US"/>
        </a:p>
      </dgm:t>
    </dgm:pt>
    <dgm:pt modelId="{70A40D99-81BC-4CF8-8FDE-D55A5024E06A}" type="sibTrans" cxnId="{11AB5EB5-6381-44A3-8875-78D222D3F591}">
      <dgm:prSet/>
      <dgm:spPr/>
      <dgm:t>
        <a:bodyPr/>
        <a:lstStyle/>
        <a:p>
          <a:endParaRPr lang="en-US"/>
        </a:p>
      </dgm:t>
    </dgm:pt>
    <dgm:pt modelId="{E475404B-D149-4124-B36A-C3A1A2408A01}">
      <dgm:prSet/>
      <dgm:spPr/>
      <dgm:t>
        <a:bodyPr/>
        <a:lstStyle/>
        <a:p>
          <a:endParaRPr lang="en-US"/>
        </a:p>
      </dgm:t>
    </dgm:pt>
    <dgm:pt modelId="{B83C44F5-DE86-4723-9582-AE5EC18BC066}" type="parTrans" cxnId="{AD71F120-1553-4DDE-9037-0D954743D130}">
      <dgm:prSet/>
      <dgm:spPr/>
      <dgm:t>
        <a:bodyPr/>
        <a:lstStyle/>
        <a:p>
          <a:endParaRPr lang="en-US"/>
        </a:p>
      </dgm:t>
    </dgm:pt>
    <dgm:pt modelId="{1A452970-BD70-45D7-9F77-CAED78211EE3}" type="sibTrans" cxnId="{AD71F120-1553-4DDE-9037-0D954743D130}">
      <dgm:prSet/>
      <dgm:spPr/>
      <dgm:t>
        <a:bodyPr/>
        <a:lstStyle/>
        <a:p>
          <a:endParaRPr lang="en-US"/>
        </a:p>
      </dgm:t>
    </dgm:pt>
    <dgm:pt modelId="{67B8005F-5DED-40E3-A73E-AB758986AE29}">
      <dgm:prSet/>
      <dgm:spPr/>
      <dgm:t>
        <a:bodyPr/>
        <a:lstStyle/>
        <a:p>
          <a:endParaRPr lang="en-US"/>
        </a:p>
      </dgm:t>
    </dgm:pt>
    <dgm:pt modelId="{383946DC-19A8-4266-BD8C-2A0AB8335812}" type="parTrans" cxnId="{C5ABE91A-4CAA-47D9-BC37-8440D2BCA0D3}">
      <dgm:prSet/>
      <dgm:spPr/>
      <dgm:t>
        <a:bodyPr/>
        <a:lstStyle/>
        <a:p>
          <a:endParaRPr lang="en-US"/>
        </a:p>
      </dgm:t>
    </dgm:pt>
    <dgm:pt modelId="{B86B81C8-9D7A-4CF3-8FF1-A5D7ED73232A}" type="sibTrans" cxnId="{C5ABE91A-4CAA-47D9-BC37-8440D2BCA0D3}">
      <dgm:prSet/>
      <dgm:spPr/>
      <dgm:t>
        <a:bodyPr/>
        <a:lstStyle/>
        <a:p>
          <a:endParaRPr lang="en-US"/>
        </a:p>
      </dgm:t>
    </dgm:pt>
    <dgm:pt modelId="{49F0C530-EC51-4C04-830E-C3B63062E598}">
      <dgm:prSet/>
      <dgm:spPr/>
      <dgm:t>
        <a:bodyPr/>
        <a:lstStyle/>
        <a:p>
          <a:endParaRPr lang="en-US"/>
        </a:p>
      </dgm:t>
    </dgm:pt>
    <dgm:pt modelId="{E32EDA70-5768-4298-9DDB-C89A80C453D3}" type="parTrans" cxnId="{3AA53249-B21B-4E42-9F2D-B93C11809B89}">
      <dgm:prSet/>
      <dgm:spPr/>
      <dgm:t>
        <a:bodyPr/>
        <a:lstStyle/>
        <a:p>
          <a:endParaRPr lang="en-US"/>
        </a:p>
      </dgm:t>
    </dgm:pt>
    <dgm:pt modelId="{7EE9B44B-FB43-403A-AFA0-A71DD45101CA}" type="sibTrans" cxnId="{3AA53249-B21B-4E42-9F2D-B93C11809B89}">
      <dgm:prSet/>
      <dgm:spPr/>
      <dgm:t>
        <a:bodyPr/>
        <a:lstStyle/>
        <a:p>
          <a:endParaRPr lang="en-US"/>
        </a:p>
      </dgm:t>
    </dgm:pt>
    <dgm:pt modelId="{79CCC9A0-DF8C-4D86-A80E-D7885856846C}">
      <dgm:prSet/>
      <dgm:spPr/>
      <dgm:t>
        <a:bodyPr/>
        <a:lstStyle/>
        <a:p>
          <a:endParaRPr lang="en-US"/>
        </a:p>
      </dgm:t>
    </dgm:pt>
    <dgm:pt modelId="{BD782E94-BBDB-4C25-B9F7-14864476CCF8}" type="parTrans" cxnId="{243C26DA-4264-41CE-825D-04C890D0F349}">
      <dgm:prSet/>
      <dgm:spPr/>
      <dgm:t>
        <a:bodyPr/>
        <a:lstStyle/>
        <a:p>
          <a:endParaRPr lang="en-US"/>
        </a:p>
      </dgm:t>
    </dgm:pt>
    <dgm:pt modelId="{65019591-8B18-486B-87DB-E5F150760982}" type="sibTrans" cxnId="{243C26DA-4264-41CE-825D-04C890D0F349}">
      <dgm:prSet/>
      <dgm:spPr/>
      <dgm:t>
        <a:bodyPr/>
        <a:lstStyle/>
        <a:p>
          <a:endParaRPr lang="en-US"/>
        </a:p>
      </dgm:t>
    </dgm:pt>
    <dgm:pt modelId="{11B57834-B0A8-4F0B-9B2F-A762B8AC6A40}">
      <dgm:prSet/>
      <dgm:spPr/>
      <dgm:t>
        <a:bodyPr/>
        <a:lstStyle/>
        <a:p>
          <a:endParaRPr lang="en-US"/>
        </a:p>
      </dgm:t>
    </dgm:pt>
    <dgm:pt modelId="{17E3F471-6F70-4C69-9FBE-A3A6037BF712}" type="parTrans" cxnId="{A243B9E6-840D-4E79-AA49-B84BD8930D04}">
      <dgm:prSet/>
      <dgm:spPr/>
      <dgm:t>
        <a:bodyPr/>
        <a:lstStyle/>
        <a:p>
          <a:endParaRPr lang="en-US"/>
        </a:p>
      </dgm:t>
    </dgm:pt>
    <dgm:pt modelId="{C3FC24EB-B286-46B8-8261-BBE4353A87F2}" type="sibTrans" cxnId="{A243B9E6-840D-4E79-AA49-B84BD8930D04}">
      <dgm:prSet/>
      <dgm:spPr/>
      <dgm:t>
        <a:bodyPr/>
        <a:lstStyle/>
        <a:p>
          <a:endParaRPr lang="en-US"/>
        </a:p>
      </dgm:t>
    </dgm:pt>
    <dgm:pt modelId="{035726A9-C6C2-4D58-9BF2-0AE02711CEFD}" type="pres">
      <dgm:prSet presAssocID="{A8744634-FF8E-419D-89D2-867E9DE24BE6}" presName="arrowDiagram" presStyleCnt="0">
        <dgm:presLayoutVars>
          <dgm:chMax val="5"/>
          <dgm:dir val="rev"/>
          <dgm:resizeHandles val="exact"/>
        </dgm:presLayoutVars>
      </dgm:prSet>
      <dgm:spPr/>
      <dgm:t>
        <a:bodyPr/>
        <a:lstStyle/>
        <a:p>
          <a:endParaRPr lang="en-IN"/>
        </a:p>
      </dgm:t>
    </dgm:pt>
    <dgm:pt modelId="{7007315C-1C9E-4041-B230-B6C2E10A6190}" type="pres">
      <dgm:prSet presAssocID="{A8744634-FF8E-419D-89D2-867E9DE24BE6}" presName="arrow" presStyleLbl="bgShp" presStyleIdx="0" presStyleCnt="1"/>
      <dgm:spPr/>
    </dgm:pt>
    <dgm:pt modelId="{68044461-4A45-4FA2-984A-A5511C0A07F9}" type="pres">
      <dgm:prSet presAssocID="{A8744634-FF8E-419D-89D2-867E9DE24BE6}" presName="arrowDiagram5" presStyleCnt="0"/>
      <dgm:spPr/>
    </dgm:pt>
    <dgm:pt modelId="{E36529CF-872C-4A9C-814B-E14E0FA51A00}" type="pres">
      <dgm:prSet presAssocID="{3BE9D94E-08FE-4016-8DA7-AC5CD86D37DC}" presName="bullet5a" presStyleLbl="node1" presStyleIdx="0" presStyleCnt="5" custLinFactX="-20388" custLinFactY="30331" custLinFactNeighborX="-100000" custLinFactNeighborY="100000"/>
      <dgm:spPr/>
    </dgm:pt>
    <dgm:pt modelId="{B82F12D9-3170-4B60-9FC4-7133964F8977}" type="pres">
      <dgm:prSet presAssocID="{3BE9D94E-08FE-4016-8DA7-AC5CD86D37DC}" presName="textBox5a" presStyleLbl="revTx" presStyleIdx="0" presStyleCnt="5">
        <dgm:presLayoutVars>
          <dgm:bulletEnabled val="1"/>
        </dgm:presLayoutVars>
      </dgm:prSet>
      <dgm:spPr/>
      <dgm:t>
        <a:bodyPr/>
        <a:lstStyle/>
        <a:p>
          <a:endParaRPr lang="en-IN"/>
        </a:p>
      </dgm:t>
    </dgm:pt>
    <dgm:pt modelId="{752553CE-8335-4FA4-8A56-969476494688}" type="pres">
      <dgm:prSet presAssocID="{1990A6CD-C88B-41CE-AA89-72ECEE4FFD87}" presName="bullet5b" presStyleLbl="node1" presStyleIdx="1" presStyleCnt="5" custLinFactX="-100000" custLinFactY="61789" custLinFactNeighborX="-105515" custLinFactNeighborY="100000"/>
      <dgm:spPr/>
    </dgm:pt>
    <dgm:pt modelId="{008E9331-2199-42C3-A67A-1B4B2A8A0370}" type="pres">
      <dgm:prSet presAssocID="{1990A6CD-C88B-41CE-AA89-72ECEE4FFD87}" presName="textBox5b" presStyleLbl="revTx" presStyleIdx="1" presStyleCnt="5">
        <dgm:presLayoutVars>
          <dgm:bulletEnabled val="1"/>
        </dgm:presLayoutVars>
      </dgm:prSet>
      <dgm:spPr/>
      <dgm:t>
        <a:bodyPr/>
        <a:lstStyle/>
        <a:p>
          <a:endParaRPr lang="en-IN"/>
        </a:p>
      </dgm:t>
    </dgm:pt>
    <dgm:pt modelId="{53265F1C-D168-42A3-92DE-0E28D91B750C}" type="pres">
      <dgm:prSet presAssocID="{E475404B-D149-4124-B36A-C3A1A2408A01}" presName="bullet5c" presStyleLbl="node1" presStyleIdx="2" presStyleCnt="5" custLinFactX="-100000" custLinFactY="23920" custLinFactNeighborX="-152215" custLinFactNeighborY="100000"/>
      <dgm:spPr/>
    </dgm:pt>
    <dgm:pt modelId="{65980049-FB5A-423D-8D67-7FB5FF09F4ED}" type="pres">
      <dgm:prSet presAssocID="{E475404B-D149-4124-B36A-C3A1A2408A01}" presName="textBox5c" presStyleLbl="revTx" presStyleIdx="2" presStyleCnt="5">
        <dgm:presLayoutVars>
          <dgm:bulletEnabled val="1"/>
        </dgm:presLayoutVars>
      </dgm:prSet>
      <dgm:spPr/>
      <dgm:t>
        <a:bodyPr/>
        <a:lstStyle/>
        <a:p>
          <a:endParaRPr lang="en-IN"/>
        </a:p>
      </dgm:t>
    </dgm:pt>
    <dgm:pt modelId="{FCB9D695-997C-4FAF-84C7-F0362B400C5C}" type="pres">
      <dgm:prSet presAssocID="{67B8005F-5DED-40E3-A73E-AB758986AE29}" presName="bullet5d" presStyleLbl="node1" presStyleIdx="3" presStyleCnt="5" custLinFactX="-100000" custLinFactNeighborX="-163815" custLinFactNeighborY="88222"/>
      <dgm:spPr/>
    </dgm:pt>
    <dgm:pt modelId="{560DDECF-AD44-4C04-9708-2769EE89106D}" type="pres">
      <dgm:prSet presAssocID="{67B8005F-5DED-40E3-A73E-AB758986AE29}" presName="textBox5d" presStyleLbl="revTx" presStyleIdx="3" presStyleCnt="5">
        <dgm:presLayoutVars>
          <dgm:bulletEnabled val="1"/>
        </dgm:presLayoutVars>
      </dgm:prSet>
      <dgm:spPr/>
      <dgm:t>
        <a:bodyPr/>
        <a:lstStyle/>
        <a:p>
          <a:endParaRPr lang="en-IN"/>
        </a:p>
      </dgm:t>
    </dgm:pt>
    <dgm:pt modelId="{7288F98A-5557-48F1-AA0E-9E2F42ED5DBA}" type="pres">
      <dgm:prSet presAssocID="{49F0C530-EC51-4C04-830E-C3B63062E598}" presName="bullet5e" presStyleLbl="node1" presStyleIdx="4" presStyleCnt="5" custLinFactX="-100000" custLinFactNeighborX="-144749" custLinFactNeighborY="56964"/>
      <dgm:spPr/>
    </dgm:pt>
    <dgm:pt modelId="{B8F03A1C-8CB9-47FD-A0F5-E3E05821387D}" type="pres">
      <dgm:prSet presAssocID="{49F0C530-EC51-4C04-830E-C3B63062E598}" presName="textBox5e" presStyleLbl="revTx" presStyleIdx="4" presStyleCnt="5">
        <dgm:presLayoutVars>
          <dgm:bulletEnabled val="1"/>
        </dgm:presLayoutVars>
      </dgm:prSet>
      <dgm:spPr/>
      <dgm:t>
        <a:bodyPr/>
        <a:lstStyle/>
        <a:p>
          <a:endParaRPr lang="en-IN"/>
        </a:p>
      </dgm:t>
    </dgm:pt>
  </dgm:ptLst>
  <dgm:cxnLst>
    <dgm:cxn modelId="{C5ABE91A-4CAA-47D9-BC37-8440D2BCA0D3}" srcId="{A8744634-FF8E-419D-89D2-867E9DE24BE6}" destId="{67B8005F-5DED-40E3-A73E-AB758986AE29}" srcOrd="3" destOrd="0" parTransId="{383946DC-19A8-4266-BD8C-2A0AB8335812}" sibTransId="{B86B81C8-9D7A-4CF3-8FF1-A5D7ED73232A}"/>
    <dgm:cxn modelId="{4196B7CB-F012-4482-A11C-23629C8DA684}" type="presOf" srcId="{3BE9D94E-08FE-4016-8DA7-AC5CD86D37DC}" destId="{B82F12D9-3170-4B60-9FC4-7133964F8977}" srcOrd="0" destOrd="0" presId="urn:microsoft.com/office/officeart/2005/8/layout/arrow2"/>
    <dgm:cxn modelId="{616C9024-6FCB-446F-8A5E-D87608C93512}" srcId="{A8744634-FF8E-419D-89D2-867E9DE24BE6}" destId="{3BE9D94E-08FE-4016-8DA7-AC5CD86D37DC}" srcOrd="0" destOrd="0" parTransId="{21ABEDDF-FB88-4648-B3B6-AA908EDF2677}" sibTransId="{E33DB728-8160-42D7-AF5E-CC25E8C5828A}"/>
    <dgm:cxn modelId="{243C26DA-4264-41CE-825D-04C890D0F349}" srcId="{A8744634-FF8E-419D-89D2-867E9DE24BE6}" destId="{79CCC9A0-DF8C-4D86-A80E-D7885856846C}" srcOrd="5" destOrd="0" parTransId="{BD782E94-BBDB-4C25-B9F7-14864476CCF8}" sibTransId="{65019591-8B18-486B-87DB-E5F150760982}"/>
    <dgm:cxn modelId="{148F409E-B70C-4762-AD12-71AB4CCB78AE}" type="presOf" srcId="{A8744634-FF8E-419D-89D2-867E9DE24BE6}" destId="{035726A9-C6C2-4D58-9BF2-0AE02711CEFD}" srcOrd="0" destOrd="0" presId="urn:microsoft.com/office/officeart/2005/8/layout/arrow2"/>
    <dgm:cxn modelId="{EBDD89FA-9E2F-458F-999C-3887C56789D2}" type="presOf" srcId="{1990A6CD-C88B-41CE-AA89-72ECEE4FFD87}" destId="{008E9331-2199-42C3-A67A-1B4B2A8A0370}" srcOrd="0" destOrd="0" presId="urn:microsoft.com/office/officeart/2005/8/layout/arrow2"/>
    <dgm:cxn modelId="{11AB5EB5-6381-44A3-8875-78D222D3F591}" srcId="{A8744634-FF8E-419D-89D2-867E9DE24BE6}" destId="{1990A6CD-C88B-41CE-AA89-72ECEE4FFD87}" srcOrd="1" destOrd="0" parTransId="{BD79690A-79E5-4E9E-B5A0-1AFC7040F7C3}" sibTransId="{70A40D99-81BC-4CF8-8FDE-D55A5024E06A}"/>
    <dgm:cxn modelId="{448A8499-20F3-4CC3-9C34-CAE98E3B81B2}" type="presOf" srcId="{E475404B-D149-4124-B36A-C3A1A2408A01}" destId="{65980049-FB5A-423D-8D67-7FB5FF09F4ED}" srcOrd="0" destOrd="0" presId="urn:microsoft.com/office/officeart/2005/8/layout/arrow2"/>
    <dgm:cxn modelId="{DC43347B-7B59-499C-9855-EC03F27F70AA}" type="presOf" srcId="{49F0C530-EC51-4C04-830E-C3B63062E598}" destId="{B8F03A1C-8CB9-47FD-A0F5-E3E05821387D}" srcOrd="0" destOrd="0" presId="urn:microsoft.com/office/officeart/2005/8/layout/arrow2"/>
    <dgm:cxn modelId="{A243B9E6-840D-4E79-AA49-B84BD8930D04}" srcId="{A8744634-FF8E-419D-89D2-867E9DE24BE6}" destId="{11B57834-B0A8-4F0B-9B2F-A762B8AC6A40}" srcOrd="6" destOrd="0" parTransId="{17E3F471-6F70-4C69-9FBE-A3A6037BF712}" sibTransId="{C3FC24EB-B286-46B8-8261-BBE4353A87F2}"/>
    <dgm:cxn modelId="{AD71F120-1553-4DDE-9037-0D954743D130}" srcId="{A8744634-FF8E-419D-89D2-867E9DE24BE6}" destId="{E475404B-D149-4124-B36A-C3A1A2408A01}" srcOrd="2" destOrd="0" parTransId="{B83C44F5-DE86-4723-9582-AE5EC18BC066}" sibTransId="{1A452970-BD70-45D7-9F77-CAED78211EE3}"/>
    <dgm:cxn modelId="{24CD1BA1-F098-4014-B63F-1148592E346D}" type="presOf" srcId="{67B8005F-5DED-40E3-A73E-AB758986AE29}" destId="{560DDECF-AD44-4C04-9708-2769EE89106D}" srcOrd="0" destOrd="0" presId="urn:microsoft.com/office/officeart/2005/8/layout/arrow2"/>
    <dgm:cxn modelId="{3AA53249-B21B-4E42-9F2D-B93C11809B89}" srcId="{A8744634-FF8E-419D-89D2-867E9DE24BE6}" destId="{49F0C530-EC51-4C04-830E-C3B63062E598}" srcOrd="4" destOrd="0" parTransId="{E32EDA70-5768-4298-9DDB-C89A80C453D3}" sibTransId="{7EE9B44B-FB43-403A-AFA0-A71DD45101CA}"/>
    <dgm:cxn modelId="{4893BD7B-A32D-4D85-BAEC-56F1F78B17EB}" type="presParOf" srcId="{035726A9-C6C2-4D58-9BF2-0AE02711CEFD}" destId="{7007315C-1C9E-4041-B230-B6C2E10A6190}" srcOrd="0" destOrd="0" presId="urn:microsoft.com/office/officeart/2005/8/layout/arrow2"/>
    <dgm:cxn modelId="{3505E1D0-131C-449D-974B-8215EE01A4A7}" type="presParOf" srcId="{035726A9-C6C2-4D58-9BF2-0AE02711CEFD}" destId="{68044461-4A45-4FA2-984A-A5511C0A07F9}" srcOrd="1" destOrd="0" presId="urn:microsoft.com/office/officeart/2005/8/layout/arrow2"/>
    <dgm:cxn modelId="{D9B4EFA8-9A73-4DCE-BC81-383E295F497F}" type="presParOf" srcId="{68044461-4A45-4FA2-984A-A5511C0A07F9}" destId="{E36529CF-872C-4A9C-814B-E14E0FA51A00}" srcOrd="0" destOrd="0" presId="urn:microsoft.com/office/officeart/2005/8/layout/arrow2"/>
    <dgm:cxn modelId="{33C14CD6-87CC-451B-9ED3-E6DFEBDD5901}" type="presParOf" srcId="{68044461-4A45-4FA2-984A-A5511C0A07F9}" destId="{B82F12D9-3170-4B60-9FC4-7133964F8977}" srcOrd="1" destOrd="0" presId="urn:microsoft.com/office/officeart/2005/8/layout/arrow2"/>
    <dgm:cxn modelId="{35467533-9F9E-4F47-9941-B3B02DD7BF5C}" type="presParOf" srcId="{68044461-4A45-4FA2-984A-A5511C0A07F9}" destId="{752553CE-8335-4FA4-8A56-969476494688}" srcOrd="2" destOrd="0" presId="urn:microsoft.com/office/officeart/2005/8/layout/arrow2"/>
    <dgm:cxn modelId="{F6C0A352-E9C8-4506-9D70-B2DCA0BB5BC9}" type="presParOf" srcId="{68044461-4A45-4FA2-984A-A5511C0A07F9}" destId="{008E9331-2199-42C3-A67A-1B4B2A8A0370}" srcOrd="3" destOrd="0" presId="urn:microsoft.com/office/officeart/2005/8/layout/arrow2"/>
    <dgm:cxn modelId="{996C46FC-227B-43A1-AD19-24CC813A08EF}" type="presParOf" srcId="{68044461-4A45-4FA2-984A-A5511C0A07F9}" destId="{53265F1C-D168-42A3-92DE-0E28D91B750C}" srcOrd="4" destOrd="0" presId="urn:microsoft.com/office/officeart/2005/8/layout/arrow2"/>
    <dgm:cxn modelId="{AA112F04-4A79-47A4-8DD2-84FA2B8AA904}" type="presParOf" srcId="{68044461-4A45-4FA2-984A-A5511C0A07F9}" destId="{65980049-FB5A-423D-8D67-7FB5FF09F4ED}" srcOrd="5" destOrd="0" presId="urn:microsoft.com/office/officeart/2005/8/layout/arrow2"/>
    <dgm:cxn modelId="{5A6B71F2-E377-4A8B-A5F9-B115B1DA9BEA}" type="presParOf" srcId="{68044461-4A45-4FA2-984A-A5511C0A07F9}" destId="{FCB9D695-997C-4FAF-84C7-F0362B400C5C}" srcOrd="6" destOrd="0" presId="urn:microsoft.com/office/officeart/2005/8/layout/arrow2"/>
    <dgm:cxn modelId="{386642A1-B4CF-43BB-A3DE-8E04F5DF6676}" type="presParOf" srcId="{68044461-4A45-4FA2-984A-A5511C0A07F9}" destId="{560DDECF-AD44-4C04-9708-2769EE89106D}" srcOrd="7" destOrd="0" presId="urn:microsoft.com/office/officeart/2005/8/layout/arrow2"/>
    <dgm:cxn modelId="{4912C465-A5F6-4383-B6A1-56E9DC074589}" type="presParOf" srcId="{68044461-4A45-4FA2-984A-A5511C0A07F9}" destId="{7288F98A-5557-48F1-AA0E-9E2F42ED5DBA}" srcOrd="8" destOrd="0" presId="urn:microsoft.com/office/officeart/2005/8/layout/arrow2"/>
    <dgm:cxn modelId="{B44011D9-F6E6-4B9C-A883-F8EE2D8A113C}" type="presParOf" srcId="{68044461-4A45-4FA2-984A-A5511C0A07F9}" destId="{B8F03A1C-8CB9-47FD-A0F5-E3E05821387D}"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7315C-1C9E-4041-B230-B6C2E10A6190}">
      <dsp:nvSpPr>
        <dsp:cNvPr id="0" name=""/>
        <dsp:cNvSpPr/>
      </dsp:nvSpPr>
      <dsp:spPr>
        <a:xfrm>
          <a:off x="679114" y="0"/>
          <a:ext cx="8070966" cy="5044353"/>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529CF-872C-4A9C-814B-E14E0FA51A00}">
      <dsp:nvSpPr>
        <dsp:cNvPr id="0" name=""/>
        <dsp:cNvSpPr/>
      </dsp:nvSpPr>
      <dsp:spPr>
        <a:xfrm>
          <a:off x="1224395" y="3992917"/>
          <a:ext cx="185632" cy="18563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2F12D9-3170-4B60-9FC4-7133964F8977}">
      <dsp:nvSpPr>
        <dsp:cNvPr id="0" name=""/>
        <dsp:cNvSpPr/>
      </dsp:nvSpPr>
      <dsp:spPr>
        <a:xfrm>
          <a:off x="652883" y="0"/>
          <a:ext cx="887806" cy="3843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8363" bIns="0" numCol="1" spcCol="1270" anchor="b" anchorCtr="0">
          <a:noAutofit/>
        </a:bodyPr>
        <a:lstStyle/>
        <a:p>
          <a:pPr lvl="0" algn="r" defTabSz="2889250">
            <a:lnSpc>
              <a:spcPct val="90000"/>
            </a:lnSpc>
            <a:spcBef>
              <a:spcPct val="0"/>
            </a:spcBef>
            <a:spcAft>
              <a:spcPct val="35000"/>
            </a:spcAft>
          </a:pPr>
          <a:endParaRPr lang="en-US" sz="6500" kern="1200"/>
        </a:p>
      </dsp:txBody>
      <dsp:txXfrm>
        <a:off x="652883" y="0"/>
        <a:ext cx="887806" cy="3843797"/>
      </dsp:txXfrm>
    </dsp:sp>
    <dsp:sp modelId="{752553CE-8335-4FA4-8A56-969476494688}">
      <dsp:nvSpPr>
        <dsp:cNvPr id="0" name=""/>
        <dsp:cNvSpPr/>
      </dsp:nvSpPr>
      <dsp:spPr>
        <a:xfrm>
          <a:off x="1855575" y="3255577"/>
          <a:ext cx="290554" cy="290554"/>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E9331-2199-42C3-A67A-1B4B2A8A0370}">
      <dsp:nvSpPr>
        <dsp:cNvPr id="0" name=""/>
        <dsp:cNvSpPr/>
      </dsp:nvSpPr>
      <dsp:spPr>
        <a:xfrm>
          <a:off x="1540690" y="0"/>
          <a:ext cx="1057296" cy="2930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3959" bIns="0" numCol="1" spcCol="1270" anchor="b" anchorCtr="0">
          <a:noAutofit/>
        </a:bodyPr>
        <a:lstStyle/>
        <a:p>
          <a:pPr lvl="0" algn="r" defTabSz="2889250">
            <a:lnSpc>
              <a:spcPct val="90000"/>
            </a:lnSpc>
            <a:spcBef>
              <a:spcPct val="0"/>
            </a:spcBef>
            <a:spcAft>
              <a:spcPct val="35000"/>
            </a:spcAft>
          </a:pPr>
          <a:endParaRPr lang="en-US" sz="6500" kern="1200"/>
        </a:p>
      </dsp:txBody>
      <dsp:txXfrm>
        <a:off x="1540690" y="0"/>
        <a:ext cx="1057296" cy="2930769"/>
      </dsp:txXfrm>
    </dsp:sp>
    <dsp:sp modelId="{53265F1C-D168-42A3-92DE-0E28D91B750C}">
      <dsp:nvSpPr>
        <dsp:cNvPr id="0" name=""/>
        <dsp:cNvSpPr/>
      </dsp:nvSpPr>
      <dsp:spPr>
        <a:xfrm>
          <a:off x="2766966" y="2495797"/>
          <a:ext cx="387406" cy="38740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80049-FB5A-423D-8D67-7FB5FF09F4ED}">
      <dsp:nvSpPr>
        <dsp:cNvPr id="0" name=""/>
        <dsp:cNvSpPr/>
      </dsp:nvSpPr>
      <dsp:spPr>
        <a:xfrm>
          <a:off x="2597986" y="0"/>
          <a:ext cx="1339780" cy="2209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5279" bIns="0" numCol="1" spcCol="1270" anchor="b" anchorCtr="0">
          <a:noAutofit/>
        </a:bodyPr>
        <a:lstStyle/>
        <a:p>
          <a:pPr lvl="0" algn="r" defTabSz="2889250">
            <a:lnSpc>
              <a:spcPct val="90000"/>
            </a:lnSpc>
            <a:spcBef>
              <a:spcPct val="0"/>
            </a:spcBef>
            <a:spcAft>
              <a:spcPct val="35000"/>
            </a:spcAft>
          </a:pPr>
          <a:endParaRPr lang="en-US" sz="6500" kern="1200"/>
        </a:p>
      </dsp:txBody>
      <dsp:txXfrm>
        <a:off x="2597986" y="0"/>
        <a:ext cx="1339780" cy="2209427"/>
      </dsp:txXfrm>
    </dsp:sp>
    <dsp:sp modelId="{FCB9D695-997C-4FAF-84C7-F0362B400C5C}">
      <dsp:nvSpPr>
        <dsp:cNvPr id="0" name=""/>
        <dsp:cNvSpPr/>
      </dsp:nvSpPr>
      <dsp:spPr>
        <a:xfrm>
          <a:off x="3925133" y="1855899"/>
          <a:ext cx="500399" cy="50039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DDECF-AD44-4C04-9708-2769EE89106D}">
      <dsp:nvSpPr>
        <dsp:cNvPr id="0" name=""/>
        <dsp:cNvSpPr/>
      </dsp:nvSpPr>
      <dsp:spPr>
        <a:xfrm>
          <a:off x="3937767" y="0"/>
          <a:ext cx="1557696" cy="1664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65152" bIns="0" numCol="1" spcCol="1270" anchor="b" anchorCtr="0">
          <a:noAutofit/>
        </a:bodyPr>
        <a:lstStyle/>
        <a:p>
          <a:pPr lvl="0" algn="r" defTabSz="2889250">
            <a:lnSpc>
              <a:spcPct val="90000"/>
            </a:lnSpc>
            <a:spcBef>
              <a:spcPct val="0"/>
            </a:spcBef>
            <a:spcAft>
              <a:spcPct val="35000"/>
            </a:spcAft>
          </a:pPr>
          <a:endParaRPr lang="en-US" sz="6500" kern="1200"/>
        </a:p>
      </dsp:txBody>
      <dsp:txXfrm>
        <a:off x="3937767" y="0"/>
        <a:ext cx="1557696" cy="1664636"/>
      </dsp:txXfrm>
    </dsp:sp>
    <dsp:sp modelId="{7288F98A-5557-48F1-AA0E-9E2F42ED5DBA}">
      <dsp:nvSpPr>
        <dsp:cNvPr id="0" name=""/>
        <dsp:cNvSpPr/>
      </dsp:nvSpPr>
      <dsp:spPr>
        <a:xfrm>
          <a:off x="5230318" y="1376112"/>
          <a:ext cx="637606" cy="63760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F03A1C-8CB9-47FD-A0F5-E3E05821387D}">
      <dsp:nvSpPr>
        <dsp:cNvPr id="0" name=""/>
        <dsp:cNvSpPr/>
      </dsp:nvSpPr>
      <dsp:spPr>
        <a:xfrm>
          <a:off x="5495463" y="0"/>
          <a:ext cx="1614193" cy="1331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7854" bIns="0" numCol="1" spcCol="1270" anchor="b" anchorCtr="0">
          <a:noAutofit/>
        </a:bodyPr>
        <a:lstStyle/>
        <a:p>
          <a:pPr lvl="0" algn="r" defTabSz="2889250">
            <a:lnSpc>
              <a:spcPct val="90000"/>
            </a:lnSpc>
            <a:spcBef>
              <a:spcPct val="0"/>
            </a:spcBef>
            <a:spcAft>
              <a:spcPct val="35000"/>
            </a:spcAft>
          </a:pPr>
          <a:endParaRPr lang="en-US" sz="6500" kern="1200"/>
        </a:p>
      </dsp:txBody>
      <dsp:txXfrm>
        <a:off x="5495463" y="0"/>
        <a:ext cx="1614193" cy="1331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E826B-6551-4E4B-AF64-7B8B5D859CF0}">
      <dsp:nvSpPr>
        <dsp:cNvPr id="0" name=""/>
        <dsp:cNvSpPr/>
      </dsp:nvSpPr>
      <dsp:spPr>
        <a:xfrm>
          <a:off x="7952" y="417841"/>
          <a:ext cx="2376847" cy="1426108"/>
        </a:xfrm>
        <a:prstGeom prst="roundRect">
          <a:avLst>
            <a:gd name="adj" fmla="val 10000"/>
          </a:avLst>
        </a:prstGeom>
        <a:solidFill>
          <a:srgbClr val="DD462F"/>
        </a:solidFill>
        <a:ln w="12700" cap="flat" cmpd="sng" algn="ctr">
          <a:solidFill>
            <a:schemeClr val="tx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u="none" kern="1200" dirty="0">
              <a:solidFill>
                <a:schemeClr val="tx1"/>
              </a:solidFill>
              <a:effectLst>
                <a:outerShdw blurRad="38100" dist="38100" dir="2700000" algn="tl">
                  <a:srgbClr val="000000">
                    <a:alpha val="43137"/>
                  </a:srgbClr>
                </a:outerShdw>
              </a:effectLst>
            </a:rPr>
            <a:t>Pairing </a:t>
          </a:r>
          <a:r>
            <a:rPr lang="en-US" sz="2500" kern="1200" dirty="0">
              <a:effectLst>
                <a:outerShdw blurRad="38100" dist="38100" dir="2700000" algn="tl">
                  <a:srgbClr val="000000">
                    <a:alpha val="43137"/>
                  </a:srgbClr>
                </a:outerShdw>
              </a:effectLst>
            </a:rPr>
            <a:t>Selecting two samples</a:t>
          </a:r>
        </a:p>
      </dsp:txBody>
      <dsp:txXfrm>
        <a:off x="49721" y="459610"/>
        <a:ext cx="2293309" cy="1342570"/>
      </dsp:txXfrm>
    </dsp:sp>
    <dsp:sp modelId="{DDA38104-115C-4210-B68D-0FA1CE78877D}">
      <dsp:nvSpPr>
        <dsp:cNvPr id="0" name=""/>
        <dsp:cNvSpPr/>
      </dsp:nvSpPr>
      <dsp:spPr>
        <a:xfrm>
          <a:off x="2622484" y="836166"/>
          <a:ext cx="503891" cy="589458"/>
        </a:xfrm>
        <a:prstGeom prst="rightArrow">
          <a:avLst>
            <a:gd name="adj1" fmla="val 60000"/>
            <a:gd name="adj2" fmla="val 50000"/>
          </a:avLst>
        </a:prstGeom>
        <a:solidFill>
          <a:schemeClr val="accent5"/>
        </a:solidFill>
        <a:ln>
          <a:solidFill>
            <a:schemeClr val="accent1"/>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622484" y="954058"/>
        <a:ext cx="352724" cy="353674"/>
      </dsp:txXfrm>
    </dsp:sp>
    <dsp:sp modelId="{A4FE73CE-94A6-4567-88C2-817E97B910F4}">
      <dsp:nvSpPr>
        <dsp:cNvPr id="0" name=""/>
        <dsp:cNvSpPr/>
      </dsp:nvSpPr>
      <dsp:spPr>
        <a:xfrm>
          <a:off x="3335538" y="417841"/>
          <a:ext cx="2376847" cy="1426108"/>
        </a:xfrm>
        <a:prstGeom prst="roundRect">
          <a:avLst>
            <a:gd name="adj" fmla="val 10000"/>
          </a:avLst>
        </a:prstGeom>
        <a:solidFill>
          <a:srgbClr val="DD462F"/>
        </a:solidFill>
        <a:ln w="12700" cap="flat" cmpd="sng" algn="ctr">
          <a:solidFill>
            <a:schemeClr val="tx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solidFill>
                <a:schemeClr val="tx1"/>
              </a:solidFill>
              <a:effectLst>
                <a:outerShdw blurRad="38100" dist="38100" dir="2700000" algn="tl">
                  <a:srgbClr val="000000">
                    <a:alpha val="43137"/>
                  </a:srgbClr>
                </a:outerShdw>
              </a:effectLst>
            </a:rPr>
            <a:t>Mixing </a:t>
          </a:r>
          <a:r>
            <a:rPr lang="en-US" sz="2500" kern="1200" dirty="0">
              <a:effectLst>
                <a:outerShdw blurRad="38100" dist="38100" dir="2700000" algn="tl">
                  <a:srgbClr val="000000">
                    <a:alpha val="43137"/>
                  </a:srgbClr>
                </a:outerShdw>
              </a:effectLst>
            </a:rPr>
            <a:t>creating a new sample</a:t>
          </a:r>
        </a:p>
      </dsp:txBody>
      <dsp:txXfrm>
        <a:off x="3377307" y="459610"/>
        <a:ext cx="2293309" cy="1342570"/>
      </dsp:txXfrm>
    </dsp:sp>
    <dsp:sp modelId="{B90BD795-0904-46DC-848F-49015F83C91C}">
      <dsp:nvSpPr>
        <dsp:cNvPr id="0" name=""/>
        <dsp:cNvSpPr/>
      </dsp:nvSpPr>
      <dsp:spPr>
        <a:xfrm>
          <a:off x="5950070" y="836166"/>
          <a:ext cx="503891" cy="589458"/>
        </a:xfrm>
        <a:prstGeom prst="rightArrow">
          <a:avLst>
            <a:gd name="adj1" fmla="val 60000"/>
            <a:gd name="adj2" fmla="val 50000"/>
          </a:avLst>
        </a:prstGeom>
        <a:solidFill>
          <a:schemeClr val="accent5"/>
        </a:solidFill>
        <a:ln>
          <a:solidFill>
            <a:schemeClr val="accent1"/>
          </a:solid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950070" y="954058"/>
        <a:ext cx="352724" cy="353674"/>
      </dsp:txXfrm>
    </dsp:sp>
    <dsp:sp modelId="{4BFF0D28-E45F-4CCA-BBCC-6ADA5EDE78BE}">
      <dsp:nvSpPr>
        <dsp:cNvPr id="0" name=""/>
        <dsp:cNvSpPr/>
      </dsp:nvSpPr>
      <dsp:spPr>
        <a:xfrm>
          <a:off x="6663125" y="417841"/>
          <a:ext cx="2376847" cy="1426108"/>
        </a:xfrm>
        <a:prstGeom prst="roundRect">
          <a:avLst>
            <a:gd name="adj" fmla="val 10000"/>
          </a:avLst>
        </a:prstGeom>
        <a:solidFill>
          <a:srgbClr val="DD462F"/>
        </a:solidFill>
        <a:ln w="12700" cap="flat" cmpd="sng" algn="ctr">
          <a:solidFill>
            <a:schemeClr val="tx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solidFill>
                <a:schemeClr val="tx1"/>
              </a:solidFill>
              <a:effectLst>
                <a:outerShdw blurRad="38100" dist="38100" dir="2700000" algn="tl">
                  <a:srgbClr val="000000">
                    <a:alpha val="43137"/>
                  </a:srgbClr>
                </a:outerShdw>
              </a:effectLst>
            </a:rPr>
            <a:t>Feeding</a:t>
          </a:r>
          <a:r>
            <a:rPr lang="en-US" sz="2500" kern="1200" dirty="0">
              <a:effectLst>
                <a:outerShdw blurRad="38100" dist="38100" dir="2700000" algn="tl">
                  <a:srgbClr val="000000">
                    <a:alpha val="43137"/>
                  </a:srgbClr>
                </a:outerShdw>
              </a:effectLst>
            </a:rPr>
            <a:t> inputting to the next batch</a:t>
          </a:r>
        </a:p>
      </dsp:txBody>
      <dsp:txXfrm>
        <a:off x="6704894" y="459610"/>
        <a:ext cx="2293309" cy="13425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7315C-1C9E-4041-B230-B6C2E10A6190}">
      <dsp:nvSpPr>
        <dsp:cNvPr id="0" name=""/>
        <dsp:cNvSpPr/>
      </dsp:nvSpPr>
      <dsp:spPr>
        <a:xfrm>
          <a:off x="384408" y="0"/>
          <a:ext cx="8669867" cy="5418667"/>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529CF-872C-4A9C-814B-E14E0FA51A00}">
      <dsp:nvSpPr>
        <dsp:cNvPr id="0" name=""/>
        <dsp:cNvSpPr/>
      </dsp:nvSpPr>
      <dsp:spPr>
        <a:xfrm>
          <a:off x="998328" y="4289209"/>
          <a:ext cx="199406" cy="199406"/>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2F12D9-3170-4B60-9FC4-7133964F8977}">
      <dsp:nvSpPr>
        <dsp:cNvPr id="0" name=""/>
        <dsp:cNvSpPr/>
      </dsp:nvSpPr>
      <dsp:spPr>
        <a:xfrm>
          <a:off x="384408" y="0"/>
          <a:ext cx="953685" cy="412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5662" bIns="0" numCol="1" spcCol="1270" anchor="b" anchorCtr="0">
          <a:noAutofit/>
        </a:bodyPr>
        <a:lstStyle/>
        <a:p>
          <a:pPr lvl="0" algn="r" defTabSz="2889250">
            <a:lnSpc>
              <a:spcPct val="90000"/>
            </a:lnSpc>
            <a:spcBef>
              <a:spcPct val="0"/>
            </a:spcBef>
            <a:spcAft>
              <a:spcPct val="35000"/>
            </a:spcAft>
          </a:pPr>
          <a:endParaRPr lang="en-US" sz="6500" kern="1200"/>
        </a:p>
      </dsp:txBody>
      <dsp:txXfrm>
        <a:off x="384408" y="0"/>
        <a:ext cx="953685" cy="4129024"/>
      </dsp:txXfrm>
    </dsp:sp>
    <dsp:sp modelId="{752553CE-8335-4FA4-8A56-969476494688}">
      <dsp:nvSpPr>
        <dsp:cNvPr id="0" name=""/>
        <dsp:cNvSpPr/>
      </dsp:nvSpPr>
      <dsp:spPr>
        <a:xfrm>
          <a:off x="1676345" y="3497156"/>
          <a:ext cx="312115" cy="312115"/>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E9331-2199-42C3-A67A-1B4B2A8A0370}">
      <dsp:nvSpPr>
        <dsp:cNvPr id="0" name=""/>
        <dsp:cNvSpPr/>
      </dsp:nvSpPr>
      <dsp:spPr>
        <a:xfrm>
          <a:off x="1338093" y="0"/>
          <a:ext cx="1135752" cy="3148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5383" bIns="0" numCol="1" spcCol="1270" anchor="b" anchorCtr="0">
          <a:noAutofit/>
        </a:bodyPr>
        <a:lstStyle/>
        <a:p>
          <a:pPr lvl="0" algn="r" defTabSz="2889250">
            <a:lnSpc>
              <a:spcPct val="90000"/>
            </a:lnSpc>
            <a:spcBef>
              <a:spcPct val="0"/>
            </a:spcBef>
            <a:spcAft>
              <a:spcPct val="35000"/>
            </a:spcAft>
          </a:pPr>
          <a:endParaRPr lang="en-US" sz="6500" kern="1200"/>
        </a:p>
      </dsp:txBody>
      <dsp:txXfrm>
        <a:off x="1338093" y="0"/>
        <a:ext cx="1135752" cy="3148245"/>
      </dsp:txXfrm>
    </dsp:sp>
    <dsp:sp modelId="{53265F1C-D168-42A3-92DE-0E28D91B750C}">
      <dsp:nvSpPr>
        <dsp:cNvPr id="0" name=""/>
        <dsp:cNvSpPr/>
      </dsp:nvSpPr>
      <dsp:spPr>
        <a:xfrm>
          <a:off x="2655365" y="2680996"/>
          <a:ext cx="416153" cy="41615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980049-FB5A-423D-8D67-7FB5FF09F4ED}">
      <dsp:nvSpPr>
        <dsp:cNvPr id="0" name=""/>
        <dsp:cNvSpPr/>
      </dsp:nvSpPr>
      <dsp:spPr>
        <a:xfrm>
          <a:off x="2473846" y="0"/>
          <a:ext cx="1439197" cy="2373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20511" bIns="0" numCol="1" spcCol="1270" anchor="b" anchorCtr="0">
          <a:noAutofit/>
        </a:bodyPr>
        <a:lstStyle/>
        <a:p>
          <a:pPr lvl="0" algn="r" defTabSz="2889250">
            <a:lnSpc>
              <a:spcPct val="90000"/>
            </a:lnSpc>
            <a:spcBef>
              <a:spcPct val="0"/>
            </a:spcBef>
            <a:spcAft>
              <a:spcPct val="35000"/>
            </a:spcAft>
          </a:pPr>
          <a:endParaRPr lang="en-US" sz="6500" kern="1200"/>
        </a:p>
      </dsp:txBody>
      <dsp:txXfrm>
        <a:off x="2473846" y="0"/>
        <a:ext cx="1439197" cy="2373376"/>
      </dsp:txXfrm>
    </dsp:sp>
    <dsp:sp modelId="{FCB9D695-997C-4FAF-84C7-F0362B400C5C}">
      <dsp:nvSpPr>
        <dsp:cNvPr id="0" name=""/>
        <dsp:cNvSpPr/>
      </dsp:nvSpPr>
      <dsp:spPr>
        <a:xfrm>
          <a:off x="3899473" y="1993615"/>
          <a:ext cx="537531" cy="537531"/>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0DDECF-AD44-4C04-9708-2769EE89106D}">
      <dsp:nvSpPr>
        <dsp:cNvPr id="0" name=""/>
        <dsp:cNvSpPr/>
      </dsp:nvSpPr>
      <dsp:spPr>
        <a:xfrm>
          <a:off x="3913044" y="0"/>
          <a:ext cx="1673284" cy="178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84827" bIns="0" numCol="1" spcCol="1270" anchor="b" anchorCtr="0">
          <a:noAutofit/>
        </a:bodyPr>
        <a:lstStyle/>
        <a:p>
          <a:pPr lvl="0" algn="r" defTabSz="2889250">
            <a:lnSpc>
              <a:spcPct val="90000"/>
            </a:lnSpc>
            <a:spcBef>
              <a:spcPct val="0"/>
            </a:spcBef>
            <a:spcAft>
              <a:spcPct val="35000"/>
            </a:spcAft>
          </a:pPr>
          <a:endParaRPr lang="en-US" sz="6500" kern="1200"/>
        </a:p>
      </dsp:txBody>
      <dsp:txXfrm>
        <a:off x="3913044" y="0"/>
        <a:ext cx="1673284" cy="1788160"/>
      </dsp:txXfrm>
    </dsp:sp>
    <dsp:sp modelId="{7288F98A-5557-48F1-AA0E-9E2F42ED5DBA}">
      <dsp:nvSpPr>
        <dsp:cNvPr id="0" name=""/>
        <dsp:cNvSpPr/>
      </dsp:nvSpPr>
      <dsp:spPr>
        <a:xfrm>
          <a:off x="5301508" y="1478225"/>
          <a:ext cx="684919" cy="68491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F03A1C-8CB9-47FD-A0F5-E3E05821387D}">
      <dsp:nvSpPr>
        <dsp:cNvPr id="0" name=""/>
        <dsp:cNvSpPr/>
      </dsp:nvSpPr>
      <dsp:spPr>
        <a:xfrm>
          <a:off x="5586328" y="0"/>
          <a:ext cx="1733973" cy="1430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2925" bIns="0" numCol="1" spcCol="1270" anchor="b" anchorCtr="0">
          <a:noAutofit/>
        </a:bodyPr>
        <a:lstStyle/>
        <a:p>
          <a:pPr lvl="0" algn="r" defTabSz="2889250">
            <a:lnSpc>
              <a:spcPct val="90000"/>
            </a:lnSpc>
            <a:spcBef>
              <a:spcPct val="0"/>
            </a:spcBef>
            <a:spcAft>
              <a:spcPct val="35000"/>
            </a:spcAft>
          </a:pPr>
          <a:endParaRPr lang="en-US" sz="6500" kern="1200"/>
        </a:p>
      </dsp:txBody>
      <dsp:txXfrm>
        <a:off x="5586328" y="0"/>
        <a:ext cx="1733973" cy="143052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6/14/2020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09477"/>
            <a:ext cx="10515600" cy="3688752"/>
          </a:xfrm>
        </p:spPr>
        <p:txBody>
          <a:bodyPr>
            <a:normAutofit/>
          </a:bodyPr>
          <a:lstStyle/>
          <a:p>
            <a:pPr algn="ctr"/>
            <a:r>
              <a:rPr lang="en-US" dirty="0"/>
              <a:t>Investigation and Novel Implementation of </a:t>
            </a:r>
            <a:r>
              <a:rPr lang="en-US" i="1" dirty="0">
                <a:solidFill>
                  <a:schemeClr val="tx1"/>
                </a:solidFill>
              </a:rPr>
              <a:t>BatchBoost</a:t>
            </a:r>
            <a:r>
              <a:rPr lang="en-US" dirty="0"/>
              <a:t>: a regularization and stable neural network learning technique</a:t>
            </a:r>
          </a:p>
        </p:txBody>
      </p:sp>
      <p:sp>
        <p:nvSpPr>
          <p:cNvPr id="3" name="Subtitle 2"/>
          <p:cNvSpPr>
            <a:spLocks noGrp="1"/>
          </p:cNvSpPr>
          <p:nvPr>
            <p:ph type="subTitle" idx="1"/>
          </p:nvPr>
        </p:nvSpPr>
        <p:spPr>
          <a:xfrm>
            <a:off x="8332631" y="5061397"/>
            <a:ext cx="3578071" cy="1584101"/>
          </a:xfrm>
        </p:spPr>
        <p:txBody>
          <a:bodyPr>
            <a:normAutofit fontScale="55000" lnSpcReduction="20000"/>
          </a:bodyPr>
          <a:lstStyle/>
          <a:p>
            <a:r>
              <a:rPr lang="en-US" sz="3300" dirty="0">
                <a:solidFill>
                  <a:schemeClr val="bg2">
                    <a:lumMod val="25000"/>
                  </a:schemeClr>
                </a:solidFill>
                <a:latin typeface="Calibri" panose="020F0502020204030204" pitchFamily="34" charset="0"/>
                <a:cs typeface="Calibri" panose="020F0502020204030204" pitchFamily="34" charset="0"/>
              </a:rPr>
              <a:t>Project Contributors</a:t>
            </a:r>
            <a:r>
              <a:rPr lang="en-US" dirty="0">
                <a:solidFill>
                  <a:schemeClr val="bg2">
                    <a:lumMod val="25000"/>
                  </a:schemeClr>
                </a:solidFill>
                <a:latin typeface="Calibri" panose="020F0502020204030204" pitchFamily="34" charset="0"/>
                <a:cs typeface="Calibri" panose="020F0502020204030204" pitchFamily="34" charset="0"/>
              </a:rPr>
              <a:t>: -</a:t>
            </a:r>
          </a:p>
          <a:p>
            <a:r>
              <a:rPr lang="en-US" dirty="0">
                <a:solidFill>
                  <a:schemeClr val="bg2">
                    <a:lumMod val="25000"/>
                  </a:schemeClr>
                </a:solidFill>
                <a:latin typeface="Calibri" panose="020F0502020204030204" pitchFamily="34" charset="0"/>
                <a:cs typeface="Calibri" panose="020F0502020204030204" pitchFamily="34" charset="0"/>
              </a:rPr>
              <a:t>Bhushan Jayant Chaudhary (19BM6JP59)</a:t>
            </a:r>
          </a:p>
          <a:p>
            <a:r>
              <a:rPr lang="en-US" dirty="0">
                <a:solidFill>
                  <a:schemeClr val="bg2">
                    <a:lumMod val="25000"/>
                  </a:schemeClr>
                </a:solidFill>
                <a:latin typeface="Calibri" panose="020F0502020204030204" pitchFamily="34" charset="0"/>
                <a:cs typeface="Calibri" panose="020F0502020204030204" pitchFamily="34" charset="0"/>
              </a:rPr>
              <a:t>Gaurav (19BM6JP40)</a:t>
            </a:r>
          </a:p>
          <a:p>
            <a:r>
              <a:rPr lang="en-US" dirty="0" err="1">
                <a:solidFill>
                  <a:schemeClr val="bg2">
                    <a:lumMod val="25000"/>
                  </a:schemeClr>
                </a:solidFill>
                <a:latin typeface="Calibri" panose="020F0502020204030204" pitchFamily="34" charset="0"/>
                <a:cs typeface="Calibri" panose="020F0502020204030204" pitchFamily="34" charset="0"/>
              </a:rPr>
              <a:t>Piyush</a:t>
            </a:r>
            <a:r>
              <a:rPr lang="en-US" dirty="0">
                <a:solidFill>
                  <a:schemeClr val="bg2">
                    <a:lumMod val="25000"/>
                  </a:schemeClr>
                </a:solidFill>
                <a:latin typeface="Calibri" panose="020F0502020204030204" pitchFamily="34" charset="0"/>
                <a:cs typeface="Calibri" panose="020F0502020204030204" pitchFamily="34" charset="0"/>
              </a:rPr>
              <a:t> Raj Gupta (19BM6JP31)</a:t>
            </a:r>
          </a:p>
        </p:txBody>
      </p:sp>
      <p:sp>
        <p:nvSpPr>
          <p:cNvPr id="4" name="Subtitle 2">
            <a:extLst>
              <a:ext uri="{FF2B5EF4-FFF2-40B4-BE49-F238E27FC236}">
                <a16:creationId xmlns:a16="http://schemas.microsoft.com/office/drawing/2014/main" xmlns="" id="{E6F4200C-7F68-43A3-A449-4E258721B069}"/>
              </a:ext>
            </a:extLst>
          </p:cNvPr>
          <p:cNvSpPr txBox="1">
            <a:spLocks/>
          </p:cNvSpPr>
          <p:nvPr/>
        </p:nvSpPr>
        <p:spPr>
          <a:xfrm>
            <a:off x="487822" y="5061396"/>
            <a:ext cx="3749327" cy="1584101"/>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2">
                    <a:lumMod val="25000"/>
                  </a:schemeClr>
                </a:solidFill>
                <a:latin typeface="Calibri" panose="020F0502020204030204" pitchFamily="34" charset="0"/>
                <a:cs typeface="Calibri" panose="020F0502020204030204" pitchFamily="34" charset="0"/>
              </a:rPr>
              <a:t>Data Science Laboratory Project</a:t>
            </a:r>
          </a:p>
          <a:p>
            <a:r>
              <a:rPr lang="en-US" dirty="0">
                <a:solidFill>
                  <a:schemeClr val="bg2">
                    <a:lumMod val="25000"/>
                  </a:schemeClr>
                </a:solidFill>
                <a:latin typeface="Calibri" panose="020F0502020204030204" pitchFamily="34" charset="0"/>
                <a:cs typeface="Calibri" panose="020F0502020204030204" pitchFamily="34" charset="0"/>
              </a:rPr>
              <a:t>Autumn Semester (2019-20)</a:t>
            </a:r>
          </a:p>
          <a:p>
            <a:r>
              <a:rPr lang="en-US" dirty="0">
                <a:solidFill>
                  <a:schemeClr val="bg2">
                    <a:lumMod val="25000"/>
                  </a:schemeClr>
                </a:solidFill>
                <a:latin typeface="Calibri" panose="020F0502020204030204" pitchFamily="34" charset="0"/>
                <a:cs typeface="Calibri" panose="020F0502020204030204" pitchFamily="34" charset="0"/>
              </a:rPr>
              <a:t>Mentored by: Dr. Sujoy Bhattacharya</a:t>
            </a:r>
          </a:p>
          <a:p>
            <a:r>
              <a:rPr lang="en-US" dirty="0">
                <a:solidFill>
                  <a:schemeClr val="bg2">
                    <a:lumMod val="25000"/>
                  </a:schemeClr>
                </a:solidFill>
                <a:latin typeface="Calibri" panose="020F0502020204030204" pitchFamily="34" charset="0"/>
                <a:cs typeface="Calibri" panose="020F0502020204030204" pitchFamily="34" charset="0"/>
              </a:rPr>
              <a:t>IIT Kharagpur, West Bengal</a:t>
            </a: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858000"/>
          </a:xfrm>
          <a:prstGeom prst="rect">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027916" y="2878504"/>
            <a:ext cx="4136166" cy="1323439"/>
          </a:xfrm>
          <a:prstGeom prst="rect">
            <a:avLst/>
          </a:prstGeom>
          <a:noFill/>
        </p:spPr>
        <p:txBody>
          <a:bodyPr wrap="square" rtlCol="0">
            <a:spAutoFit/>
          </a:bodyPr>
          <a:lstStyle/>
          <a:p>
            <a:pPr algn="ctr"/>
            <a:r>
              <a:rPr lang="en-IN" sz="4000" b="1" dirty="0" smtClean="0">
                <a:solidFill>
                  <a:schemeClr val="bg1"/>
                </a:solidFill>
              </a:rPr>
              <a:t>Sample Pairing Techniques</a:t>
            </a:r>
            <a:endParaRPr lang="en-IN" sz="4000" b="1" dirty="0">
              <a:solidFill>
                <a:schemeClr val="bg1"/>
              </a:solidFill>
            </a:endParaRPr>
          </a:p>
        </p:txBody>
      </p:sp>
    </p:spTree>
    <p:extLst>
      <p:ext uri="{BB962C8B-B14F-4D97-AF65-F5344CB8AC3E}">
        <p14:creationId xmlns:p14="http://schemas.microsoft.com/office/powerpoint/2010/main" val="2126842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434" y="1637618"/>
            <a:ext cx="10515601" cy="500276"/>
          </a:xfrm>
        </p:spPr>
        <p:txBody>
          <a:bodyPr>
            <a:normAutofit/>
          </a:bodyPr>
          <a:lstStyle/>
          <a:p>
            <a:r>
              <a:rPr lang="en-US" b="1" dirty="0">
                <a:solidFill>
                  <a:schemeClr val="tx1"/>
                </a:solidFill>
                <a:effectLst>
                  <a:outerShdw blurRad="38100" dist="38100" dir="2700000" algn="tl">
                    <a:srgbClr val="000000">
                      <a:alpha val="43137"/>
                    </a:srgbClr>
                  </a:outerShdw>
                </a:effectLst>
              </a:rPr>
              <a:t>Sample Pairing </a:t>
            </a:r>
            <a:r>
              <a:rPr lang="en-US" dirty="0">
                <a:solidFill>
                  <a:schemeClr val="tx1"/>
                </a:solidFill>
                <a:effectLst>
                  <a:outerShdw blurRad="38100" dist="38100" dir="2700000" algn="tl">
                    <a:srgbClr val="000000">
                      <a:alpha val="43137"/>
                    </a:srgbClr>
                  </a:outerShdw>
                </a:effectLst>
              </a:rPr>
              <a:t>- Pairs two or more sample images &amp; their labels and feeds it to the model.</a:t>
            </a:r>
          </a:p>
        </p:txBody>
      </p:sp>
      <p:pic>
        <p:nvPicPr>
          <p:cNvPr id="4" name="Picture 3"/>
          <p:cNvPicPr>
            <a:picLocks noChangeAspect="1"/>
          </p:cNvPicPr>
          <p:nvPr/>
        </p:nvPicPr>
        <p:blipFill>
          <a:blip r:embed="rId2"/>
          <a:stretch>
            <a:fillRect/>
          </a:stretch>
        </p:blipFill>
        <p:spPr>
          <a:xfrm>
            <a:off x="1047384" y="2358639"/>
            <a:ext cx="5491112" cy="3990942"/>
          </a:xfrm>
          <a:prstGeom prst="rect">
            <a:avLst/>
          </a:prstGeom>
        </p:spPr>
      </p:pic>
      <p:sp>
        <p:nvSpPr>
          <p:cNvPr id="5" name="TextBox 4"/>
          <p:cNvSpPr txBox="1"/>
          <p:nvPr/>
        </p:nvSpPr>
        <p:spPr>
          <a:xfrm>
            <a:off x="7271198" y="5496094"/>
            <a:ext cx="4082602" cy="615553"/>
          </a:xfrm>
          <a:prstGeom prst="rect">
            <a:avLst/>
          </a:prstGeom>
          <a:noFill/>
        </p:spPr>
        <p:txBody>
          <a:bodyPr wrap="square" rtlCol="0">
            <a:spAutoFit/>
          </a:bodyPr>
          <a:lstStyle/>
          <a:p>
            <a:r>
              <a:rPr lang="en-US" sz="1700" dirty="0">
                <a:effectLst>
                  <a:outerShdw blurRad="38100" dist="38100" dir="2700000" algn="tl">
                    <a:srgbClr val="000000">
                      <a:alpha val="43137"/>
                    </a:srgbClr>
                  </a:outerShdw>
                </a:effectLst>
              </a:rPr>
              <a:t>**For our study we had paired images of only 2 classes at a time</a:t>
            </a:r>
          </a:p>
        </p:txBody>
      </p:sp>
      <p:sp>
        <p:nvSpPr>
          <p:cNvPr id="6" name="TextBox 5">
            <a:extLst>
              <a:ext uri="{FF2B5EF4-FFF2-40B4-BE49-F238E27FC236}">
                <a16:creationId xmlns:a16="http://schemas.microsoft.com/office/drawing/2014/main" xmlns="" id="{EA778CCB-D249-4CFC-AEA8-E609DC9347D7}"/>
              </a:ext>
            </a:extLst>
          </p:cNvPr>
          <p:cNvSpPr txBox="1"/>
          <p:nvPr/>
        </p:nvSpPr>
        <p:spPr>
          <a:xfrm>
            <a:off x="7271198" y="3821086"/>
            <a:ext cx="3637207" cy="1138773"/>
          </a:xfrm>
          <a:prstGeom prst="rect">
            <a:avLst/>
          </a:prstGeom>
          <a:noFill/>
        </p:spPr>
        <p:txBody>
          <a:bodyPr wrap="square" rtlCol="0">
            <a:spAutoFit/>
          </a:bodyPr>
          <a:lstStyle/>
          <a:p>
            <a:r>
              <a:rPr lang="en-US" sz="1700" dirty="0">
                <a:effectLst>
                  <a:outerShdw blurRad="38100" dist="38100" dir="2700000" algn="tl">
                    <a:srgbClr val="000000">
                      <a:alpha val="43137"/>
                    </a:srgbClr>
                  </a:outerShdw>
                </a:effectLst>
              </a:rPr>
              <a:t>We investigated </a:t>
            </a:r>
            <a:r>
              <a:rPr lang="en-US" sz="1700" b="1" i="1" dirty="0">
                <a:effectLst>
                  <a:outerShdw blurRad="38100" dist="38100" dir="2700000" algn="tl">
                    <a:srgbClr val="000000">
                      <a:alpha val="43137"/>
                    </a:srgbClr>
                  </a:outerShdw>
                </a:effectLst>
              </a:rPr>
              <a:t>batchboost</a:t>
            </a:r>
            <a:r>
              <a:rPr lang="en-US" sz="1700" dirty="0">
                <a:effectLst>
                  <a:outerShdw blurRad="38100" dist="38100" dir="2700000" algn="tl">
                    <a:srgbClr val="000000">
                      <a:alpha val="43137"/>
                    </a:srgbClr>
                  </a:outerShdw>
                </a:effectLst>
              </a:rPr>
              <a:t> as a method of pairing image samples and implemented its ideology on CIFAR10 in this experiment.</a:t>
            </a:r>
          </a:p>
        </p:txBody>
      </p:sp>
      <p:sp>
        <p:nvSpPr>
          <p:cNvPr id="7" name="TextBox 6">
            <a:extLst>
              <a:ext uri="{FF2B5EF4-FFF2-40B4-BE49-F238E27FC236}">
                <a16:creationId xmlns:a16="http://schemas.microsoft.com/office/drawing/2014/main" xmlns="" id="{B3082885-7960-4CFB-94CF-80DDCDC9EC91}"/>
              </a:ext>
            </a:extLst>
          </p:cNvPr>
          <p:cNvSpPr txBox="1"/>
          <p:nvPr/>
        </p:nvSpPr>
        <p:spPr>
          <a:xfrm>
            <a:off x="7271198" y="2407688"/>
            <a:ext cx="3637207" cy="1138773"/>
          </a:xfrm>
          <a:prstGeom prst="rect">
            <a:avLst/>
          </a:prstGeom>
          <a:noFill/>
        </p:spPr>
        <p:txBody>
          <a:bodyPr wrap="square" rtlCol="0">
            <a:spAutoFit/>
          </a:bodyPr>
          <a:lstStyle/>
          <a:p>
            <a:r>
              <a:rPr lang="en-US" sz="1700" dirty="0">
                <a:effectLst>
                  <a:outerShdw blurRad="38100" dist="38100" dir="2700000" algn="tl">
                    <a:srgbClr val="000000">
                      <a:alpha val="43137"/>
                    </a:srgbClr>
                  </a:outerShdw>
                </a:effectLst>
              </a:rPr>
              <a:t>Traditionally, there are multiple methods of image pairing including </a:t>
            </a:r>
            <a:r>
              <a:rPr lang="en-US" sz="1700" i="1" dirty="0" err="1">
                <a:effectLst>
                  <a:outerShdw blurRad="38100" dist="38100" dir="2700000" algn="tl">
                    <a:srgbClr val="000000">
                      <a:alpha val="43137"/>
                    </a:srgbClr>
                  </a:outerShdw>
                </a:effectLst>
              </a:rPr>
              <a:t>Mixup</a:t>
            </a:r>
            <a:r>
              <a:rPr lang="en-US" sz="1700" dirty="0">
                <a:effectLst>
                  <a:outerShdw blurRad="38100" dist="38100" dir="2700000" algn="tl">
                    <a:srgbClr val="000000">
                      <a:alpha val="43137"/>
                    </a:srgbClr>
                  </a:outerShdw>
                </a:effectLst>
              </a:rPr>
              <a:t>, </a:t>
            </a:r>
            <a:r>
              <a:rPr lang="en-US" sz="1700" i="1" dirty="0">
                <a:effectLst>
                  <a:outerShdw blurRad="38100" dist="38100" dir="2700000" algn="tl">
                    <a:srgbClr val="000000">
                      <a:alpha val="43137"/>
                    </a:srgbClr>
                  </a:outerShdw>
                </a:effectLst>
              </a:rPr>
              <a:t>Sample Pairing </a:t>
            </a:r>
            <a:r>
              <a:rPr lang="en-US" sz="1700" dirty="0">
                <a:effectLst>
                  <a:outerShdw blurRad="38100" dist="38100" dir="2700000" algn="tl">
                    <a:srgbClr val="000000">
                      <a:alpha val="43137"/>
                    </a:srgbClr>
                  </a:outerShdw>
                </a:effectLst>
              </a:rPr>
              <a:t>and </a:t>
            </a:r>
            <a:r>
              <a:rPr lang="en-US" sz="1700" i="1" dirty="0">
                <a:effectLst>
                  <a:outerShdw blurRad="38100" dist="38100" dir="2700000" algn="tl">
                    <a:srgbClr val="000000">
                      <a:alpha val="43137"/>
                    </a:srgbClr>
                  </a:outerShdw>
                </a:effectLst>
              </a:rPr>
              <a:t>BC Learning</a:t>
            </a:r>
            <a:r>
              <a:rPr lang="en-US" sz="1700" dirty="0">
                <a:effectLst>
                  <a:outerShdw blurRad="38100" dist="38100" dir="2700000" algn="tl">
                    <a:srgbClr val="000000">
                      <a:alpha val="43137"/>
                    </a:srgbClr>
                  </a:outerShdw>
                </a:effectLst>
              </a:rPr>
              <a:t>.</a:t>
            </a:r>
          </a:p>
        </p:txBody>
      </p:sp>
      <p:sp>
        <p:nvSpPr>
          <p:cNvPr id="8"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Traditional Pairing </a:t>
            </a:r>
            <a:r>
              <a:rPr lang="en-US" b="1" dirty="0" smtClean="0">
                <a:latin typeface="Calibri" panose="020F0502020204030204" pitchFamily="34" charset="0"/>
                <a:cs typeface="Calibri" panose="020F0502020204030204" pitchFamily="34" charset="0"/>
              </a:rPr>
              <a:t>Techniques </a:t>
            </a:r>
            <a:r>
              <a:rPr lang="en-US" b="1" dirty="0">
                <a:latin typeface="Calibri" panose="020F0502020204030204" pitchFamily="34" charset="0"/>
                <a:cs typeface="Calibri" panose="020F0502020204030204" pitchFamily="34" charset="0"/>
              </a:rPr>
              <a:t>for further improvement</a:t>
            </a:r>
          </a:p>
        </p:txBody>
      </p:sp>
      <p:sp>
        <p:nvSpPr>
          <p:cNvPr id="10" name="TextBox 9"/>
          <p:cNvSpPr txBox="1"/>
          <p:nvPr/>
        </p:nvSpPr>
        <p:spPr>
          <a:xfrm>
            <a:off x="11790348" y="6488668"/>
            <a:ext cx="401652" cy="369332"/>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2870029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434" y="1637617"/>
            <a:ext cx="10883521" cy="4737425"/>
          </a:xfrm>
        </p:spPr>
        <p:txBody>
          <a:bodyPr>
            <a:normAutofit/>
          </a:bodyPr>
          <a:lstStyle/>
          <a:p>
            <a:r>
              <a:rPr lang="en-US" dirty="0">
                <a:solidFill>
                  <a:schemeClr val="tx1"/>
                </a:solidFill>
                <a:effectLst>
                  <a:outerShdw blurRad="38100" dist="38100" dir="2700000" algn="tl">
                    <a:srgbClr val="000000">
                      <a:alpha val="43137"/>
                    </a:srgbClr>
                  </a:outerShdw>
                </a:effectLst>
              </a:rPr>
              <a:t>There were a variety of reasons due to which the traditional techniques underperformed:</a:t>
            </a:r>
          </a:p>
          <a:p>
            <a:pPr marL="342900" indent="-342900">
              <a:lnSpc>
                <a:spcPct val="100000"/>
              </a:lnSpc>
              <a:spcAft>
                <a:spcPts val="600"/>
              </a:spcAft>
              <a:buFont typeface="+mj-lt"/>
              <a:buAutoNum type="arabicPeriod"/>
            </a:pPr>
            <a:r>
              <a:rPr lang="en-US" dirty="0">
                <a:solidFill>
                  <a:schemeClr val="tx1"/>
                </a:solidFill>
                <a:effectLst>
                  <a:outerShdw blurRad="38100" dist="38100" dir="2700000" algn="tl">
                    <a:srgbClr val="000000">
                      <a:alpha val="43137"/>
                    </a:srgbClr>
                  </a:outerShdw>
                </a:effectLst>
              </a:rPr>
              <a:t>Conventional </a:t>
            </a:r>
            <a:r>
              <a:rPr lang="en-US" dirty="0" err="1">
                <a:solidFill>
                  <a:schemeClr val="tx1"/>
                </a:solidFill>
                <a:effectLst>
                  <a:outerShdw blurRad="38100" dist="38100" dir="2700000" algn="tl">
                    <a:srgbClr val="000000">
                      <a:alpha val="43137"/>
                    </a:srgbClr>
                  </a:outerShdw>
                </a:effectLst>
              </a:rPr>
              <a:t>mixup</a:t>
            </a:r>
            <a:r>
              <a:rPr lang="en-US" dirty="0">
                <a:solidFill>
                  <a:schemeClr val="tx1"/>
                </a:solidFill>
                <a:effectLst>
                  <a:outerShdw blurRad="38100" dist="38100" dir="2700000" algn="tl">
                    <a:srgbClr val="000000">
                      <a:alpha val="43137"/>
                    </a:srgbClr>
                  </a:outerShdw>
                </a:effectLst>
              </a:rPr>
              <a:t> techniques used random sampling to create new training instances, it led to underfitting of the network. </a:t>
            </a:r>
          </a:p>
          <a:p>
            <a:pPr marL="342900" indent="-342900">
              <a:lnSpc>
                <a:spcPct val="100000"/>
              </a:lnSpc>
              <a:spcAft>
                <a:spcPts val="600"/>
              </a:spcAft>
              <a:buFont typeface="+mj-lt"/>
              <a:buAutoNum type="arabicPeriod"/>
            </a:pPr>
            <a:r>
              <a:rPr lang="en-US" dirty="0">
                <a:solidFill>
                  <a:schemeClr val="tx1"/>
                </a:solidFill>
                <a:effectLst>
                  <a:outerShdw blurRad="38100" dist="38100" dir="2700000" algn="tl">
                    <a:srgbClr val="000000">
                      <a:alpha val="43137"/>
                    </a:srgbClr>
                  </a:outerShdw>
                </a:effectLst>
              </a:rPr>
              <a:t>Due to underfitting, the network could not be used as a universal tool in many computer vision tasks.</a:t>
            </a:r>
          </a:p>
          <a:p>
            <a:pPr marL="342900" indent="-342900">
              <a:lnSpc>
                <a:spcPct val="100000"/>
              </a:lnSpc>
              <a:spcAft>
                <a:spcPts val="600"/>
              </a:spcAft>
              <a:buFont typeface="+mj-lt"/>
              <a:buAutoNum type="arabicPeriod"/>
            </a:pPr>
            <a:r>
              <a:rPr lang="en-US" dirty="0">
                <a:solidFill>
                  <a:schemeClr val="tx1"/>
                </a:solidFill>
                <a:effectLst>
                  <a:outerShdw blurRad="38100" dist="38100" dir="2700000" algn="tl">
                    <a:srgbClr val="000000">
                      <a:alpha val="43137"/>
                    </a:srgbClr>
                  </a:outerShdw>
                </a:effectLst>
              </a:rPr>
              <a:t>Pairing methods were restricted by mixing only new samples to feed to the new batches. Hence, the learnings on the previous batches were lost in this process. It also led to unstable loss minima exploration.</a:t>
            </a:r>
          </a:p>
          <a:p>
            <a:r>
              <a:rPr lang="en-US" dirty="0">
                <a:solidFill>
                  <a:schemeClr val="tx1"/>
                </a:solidFill>
                <a:effectLst>
                  <a:outerShdw blurRad="38100" dist="38100" dir="2700000" algn="tl">
                    <a:srgbClr val="000000">
                      <a:alpha val="43137"/>
                    </a:srgbClr>
                  </a:outerShdw>
                </a:effectLst>
              </a:rPr>
              <a:t>Hence to cater these problems, </a:t>
            </a:r>
            <a:r>
              <a:rPr lang="en-US" b="1" i="1" dirty="0">
                <a:solidFill>
                  <a:schemeClr val="tx1"/>
                </a:solidFill>
                <a:effectLst>
                  <a:outerShdw blurRad="38100" dist="38100" dir="2700000" algn="tl">
                    <a:srgbClr val="000000">
                      <a:alpha val="43137"/>
                    </a:srgbClr>
                  </a:outerShdw>
                </a:effectLst>
              </a:rPr>
              <a:t>batchboost</a:t>
            </a:r>
            <a:r>
              <a:rPr lang="en-US" dirty="0">
                <a:solidFill>
                  <a:schemeClr val="tx1"/>
                </a:solidFill>
                <a:effectLst>
                  <a:outerShdw blurRad="38100" dist="38100" dir="2700000" algn="tl">
                    <a:srgbClr val="000000">
                      <a:alpha val="43137"/>
                    </a:srgbClr>
                  </a:outerShdw>
                </a:effectLst>
              </a:rPr>
              <a:t> was introduced which performed 3 major steps:</a:t>
            </a:r>
          </a:p>
          <a:p>
            <a:endParaRPr lang="en-US" dirty="0">
              <a:solidFill>
                <a:schemeClr val="tx1"/>
              </a:solidFill>
              <a:effectLst>
                <a:outerShdw blurRad="38100" dist="38100" dir="2700000" algn="tl">
                  <a:srgbClr val="000000">
                    <a:alpha val="43137"/>
                  </a:srgbClr>
                </a:outerShdw>
              </a:effectLst>
            </a:endParaRPr>
          </a:p>
        </p:txBody>
      </p:sp>
      <p:graphicFrame>
        <p:nvGraphicFramePr>
          <p:cNvPr id="4" name="Diagram 3">
            <a:extLst>
              <a:ext uri="{FF2B5EF4-FFF2-40B4-BE49-F238E27FC236}">
                <a16:creationId xmlns:a16="http://schemas.microsoft.com/office/drawing/2014/main" xmlns="" id="{E99B81CD-290A-440D-AA0A-2A43A349025A}"/>
              </a:ext>
            </a:extLst>
          </p:cNvPr>
          <p:cNvGraphicFramePr/>
          <p:nvPr>
            <p:extLst>
              <p:ext uri="{D42A27DB-BD31-4B8C-83A1-F6EECF244321}">
                <p14:modId xmlns:p14="http://schemas.microsoft.com/office/powerpoint/2010/main" val="850525806"/>
              </p:ext>
            </p:extLst>
          </p:nvPr>
        </p:nvGraphicFramePr>
        <p:xfrm>
          <a:off x="1455154" y="4252335"/>
          <a:ext cx="9047925" cy="2261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Shortcomings of </a:t>
            </a:r>
            <a:r>
              <a:rPr lang="en-US" b="1" dirty="0" smtClean="0">
                <a:latin typeface="Calibri" panose="020F0502020204030204" pitchFamily="34" charset="0"/>
                <a:cs typeface="Calibri" panose="020F0502020204030204" pitchFamily="34" charset="0"/>
              </a:rPr>
              <a:t>Traditional </a:t>
            </a:r>
            <a:r>
              <a:rPr lang="en-US" b="1" dirty="0">
                <a:latin typeface="Calibri" panose="020F0502020204030204" pitchFamily="34" charset="0"/>
                <a:cs typeface="Calibri" panose="020F0502020204030204" pitchFamily="34" charset="0"/>
              </a:rPr>
              <a:t>T</a:t>
            </a:r>
            <a:r>
              <a:rPr lang="en-US" b="1" dirty="0" smtClean="0">
                <a:latin typeface="Calibri" panose="020F0502020204030204" pitchFamily="34" charset="0"/>
                <a:cs typeface="Calibri" panose="020F0502020204030204" pitchFamily="34" charset="0"/>
              </a:rPr>
              <a:t>echniques</a:t>
            </a:r>
            <a:endParaRPr lang="en-US" b="1" dirty="0">
              <a:latin typeface="Calibri" panose="020F0502020204030204" pitchFamily="34" charset="0"/>
              <a:cs typeface="Calibri" panose="020F0502020204030204" pitchFamily="34" charset="0"/>
            </a:endParaRPr>
          </a:p>
        </p:txBody>
      </p:sp>
      <p:sp>
        <p:nvSpPr>
          <p:cNvPr id="7" name="TextBox 6"/>
          <p:cNvSpPr txBox="1"/>
          <p:nvPr/>
        </p:nvSpPr>
        <p:spPr>
          <a:xfrm>
            <a:off x="11790348" y="6488668"/>
            <a:ext cx="401652"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2187467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11AF647-3D0D-4F4C-A485-389BCCA74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1239" y="2234781"/>
            <a:ext cx="6909520" cy="3886605"/>
          </a:xfrm>
          <a:prstGeom prst="rect">
            <a:avLst/>
          </a:prstGeom>
        </p:spPr>
      </p:pic>
      <p:sp>
        <p:nvSpPr>
          <p:cNvPr id="8" name="Rectangle: Rounded Corners 7">
            <a:extLst>
              <a:ext uri="{FF2B5EF4-FFF2-40B4-BE49-F238E27FC236}">
                <a16:creationId xmlns:a16="http://schemas.microsoft.com/office/drawing/2014/main" xmlns="" id="{205CF240-D5BF-49F2-99BF-12928647E15E}"/>
              </a:ext>
            </a:extLst>
          </p:cNvPr>
          <p:cNvSpPr/>
          <p:nvPr/>
        </p:nvSpPr>
        <p:spPr>
          <a:xfrm>
            <a:off x="5502599" y="3090929"/>
            <a:ext cx="808050" cy="450761"/>
          </a:xfrm>
          <a:prstGeom prst="roundRect">
            <a:avLst/>
          </a:prstGeom>
          <a:noFill/>
          <a:ln w="28575">
            <a:solidFill>
              <a:srgbClr val="C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xmlns="" id="{F422CB0F-CA9B-4E27-94F2-7E1D0C761590}"/>
              </a:ext>
            </a:extLst>
          </p:cNvPr>
          <p:cNvSpPr/>
          <p:nvPr/>
        </p:nvSpPr>
        <p:spPr>
          <a:xfrm>
            <a:off x="5502599" y="4775915"/>
            <a:ext cx="808050" cy="450761"/>
          </a:xfrm>
          <a:prstGeom prst="roundRect">
            <a:avLst/>
          </a:prstGeom>
          <a:noFill/>
          <a:ln w="28575">
            <a:solidFill>
              <a:srgbClr val="C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938B9A0D-A404-4380-98E6-9FD5316C2C12}"/>
              </a:ext>
            </a:extLst>
          </p:cNvPr>
          <p:cNvSpPr txBox="1"/>
          <p:nvPr/>
        </p:nvSpPr>
        <p:spPr>
          <a:xfrm>
            <a:off x="425002" y="1398659"/>
            <a:ext cx="5077597" cy="646331"/>
          </a:xfrm>
          <a:prstGeom prst="rect">
            <a:avLst/>
          </a:prstGeom>
          <a:noFill/>
          <a:effectLst/>
        </p:spPr>
        <p:txBody>
          <a:bodyPr wrap="square" rtlCol="0">
            <a:spAutoFit/>
          </a:bodyPr>
          <a:lstStyle/>
          <a:p>
            <a:pPr algn="ctr"/>
            <a:r>
              <a:rPr lang="en-US" dirty="0">
                <a:effectLst>
                  <a:outerShdw blurRad="38100" dist="38100" dir="2700000" algn="tl">
                    <a:srgbClr val="000000">
                      <a:alpha val="43137"/>
                    </a:srgbClr>
                  </a:outerShdw>
                </a:effectLst>
              </a:rPr>
              <a:t>Pairing: </a:t>
            </a:r>
            <a:r>
              <a:rPr lang="en-US" dirty="0">
                <a:solidFill>
                  <a:srgbClr val="FF0000"/>
                </a:solidFill>
                <a:effectLst>
                  <a:outerShdw blurRad="38100" dist="38100" dir="2700000" algn="tl">
                    <a:srgbClr val="000000">
                      <a:alpha val="43137"/>
                    </a:srgbClr>
                  </a:outerShdw>
                </a:effectLst>
              </a:rPr>
              <a:t>Selecting image pairs which are easy-to-classify </a:t>
            </a:r>
            <a:r>
              <a:rPr lang="en-US" i="1" dirty="0">
                <a:solidFill>
                  <a:srgbClr val="FF0000"/>
                </a:solidFill>
                <a:effectLst>
                  <a:outerShdw blurRad="38100" dist="38100" dir="2700000" algn="tl">
                    <a:srgbClr val="000000">
                      <a:alpha val="43137"/>
                    </a:srgbClr>
                  </a:outerShdw>
                </a:effectLst>
              </a:rPr>
              <a:t>(low loss)</a:t>
            </a:r>
            <a:r>
              <a:rPr lang="en-US" dirty="0">
                <a:solidFill>
                  <a:srgbClr val="FF0000"/>
                </a:solidFill>
                <a:effectLst>
                  <a:outerShdw blurRad="38100" dist="38100" dir="2700000" algn="tl">
                    <a:srgbClr val="000000">
                      <a:alpha val="43137"/>
                    </a:srgbClr>
                  </a:outerShdw>
                </a:effectLst>
              </a:rPr>
              <a:t> and hard-to-classify </a:t>
            </a:r>
            <a:r>
              <a:rPr lang="en-US" i="1" dirty="0">
                <a:solidFill>
                  <a:srgbClr val="FF0000"/>
                </a:solidFill>
                <a:effectLst>
                  <a:outerShdw blurRad="38100" dist="38100" dir="2700000" algn="tl">
                    <a:srgbClr val="000000">
                      <a:alpha val="43137"/>
                    </a:srgbClr>
                  </a:outerShdw>
                </a:effectLst>
              </a:rPr>
              <a:t>(high loss)</a:t>
            </a:r>
          </a:p>
        </p:txBody>
      </p:sp>
      <p:cxnSp>
        <p:nvCxnSpPr>
          <p:cNvPr id="12" name="Straight Arrow Connector 11">
            <a:extLst>
              <a:ext uri="{FF2B5EF4-FFF2-40B4-BE49-F238E27FC236}">
                <a16:creationId xmlns:a16="http://schemas.microsoft.com/office/drawing/2014/main" xmlns="" id="{5B32BD78-D047-4A0F-942B-C81E5E397201}"/>
              </a:ext>
            </a:extLst>
          </p:cNvPr>
          <p:cNvCxnSpPr>
            <a:cxnSpLocks/>
          </p:cNvCxnSpPr>
          <p:nvPr/>
        </p:nvCxnSpPr>
        <p:spPr>
          <a:xfrm>
            <a:off x="4881093" y="2040268"/>
            <a:ext cx="528034" cy="1113121"/>
          </a:xfrm>
          <a:prstGeom prst="straightConnector1">
            <a:avLst/>
          </a:prstGeom>
          <a:ln w="28575">
            <a:solidFill>
              <a:srgbClr val="FF0000"/>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97518AC3-57AB-4606-BE38-5B8E6B982887}"/>
              </a:ext>
            </a:extLst>
          </p:cNvPr>
          <p:cNvCxnSpPr>
            <a:cxnSpLocks/>
          </p:cNvCxnSpPr>
          <p:nvPr/>
        </p:nvCxnSpPr>
        <p:spPr>
          <a:xfrm>
            <a:off x="2047741" y="2040268"/>
            <a:ext cx="3361386" cy="2735647"/>
          </a:xfrm>
          <a:prstGeom prst="straightConnector1">
            <a:avLst/>
          </a:prstGeom>
          <a:ln w="28575">
            <a:solidFill>
              <a:srgbClr val="FF0000"/>
            </a:solidFill>
            <a:prstDash val="lg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9AE14A8B-64E1-4B5B-8EBF-7A5DA2900E53}"/>
              </a:ext>
            </a:extLst>
          </p:cNvPr>
          <p:cNvSpPr txBox="1"/>
          <p:nvPr/>
        </p:nvSpPr>
        <p:spPr>
          <a:xfrm>
            <a:off x="9644230" y="2392979"/>
            <a:ext cx="2109845" cy="923330"/>
          </a:xfrm>
          <a:prstGeom prst="rect">
            <a:avLst/>
          </a:prstGeom>
          <a:noFill/>
          <a:effectLst/>
        </p:spPr>
        <p:txBody>
          <a:bodyPr wrap="square" rtlCol="0">
            <a:spAutoFit/>
          </a:bodyPr>
          <a:lstStyle/>
          <a:p>
            <a:pPr algn="ctr"/>
            <a:r>
              <a:rPr lang="en-US" dirty="0">
                <a:effectLst>
                  <a:outerShdw blurRad="38100" dist="38100" dir="2700000" algn="tl">
                    <a:srgbClr val="000000">
                      <a:alpha val="43137"/>
                    </a:srgbClr>
                  </a:outerShdw>
                </a:effectLst>
              </a:rPr>
              <a:t>Mixing: </a:t>
            </a:r>
            <a:r>
              <a:rPr lang="en-US" dirty="0">
                <a:solidFill>
                  <a:srgbClr val="FF0000"/>
                </a:solidFill>
                <a:effectLst>
                  <a:outerShdw blurRad="38100" dist="38100" dir="2700000" algn="tl">
                    <a:srgbClr val="000000">
                      <a:alpha val="43137"/>
                    </a:srgbClr>
                  </a:outerShdw>
                </a:effectLst>
              </a:rPr>
              <a:t>Linearly combining selected images</a:t>
            </a:r>
            <a:endParaRPr lang="en-US" i="1" dirty="0">
              <a:solidFill>
                <a:srgbClr val="FF0000"/>
              </a:solidFill>
              <a:effectLst>
                <a:outerShdw blurRad="38100" dist="38100" dir="2700000" algn="tl">
                  <a:srgbClr val="000000">
                    <a:alpha val="43137"/>
                  </a:srgbClr>
                </a:outerShdw>
              </a:effectLst>
            </a:endParaRPr>
          </a:p>
        </p:txBody>
      </p:sp>
      <p:sp>
        <p:nvSpPr>
          <p:cNvPr id="24" name="Rectangle: Rounded Corners 23">
            <a:extLst>
              <a:ext uri="{FF2B5EF4-FFF2-40B4-BE49-F238E27FC236}">
                <a16:creationId xmlns:a16="http://schemas.microsoft.com/office/drawing/2014/main" xmlns="" id="{7807BFA9-DDF8-4D61-879F-E4FFAE09980E}"/>
              </a:ext>
            </a:extLst>
          </p:cNvPr>
          <p:cNvSpPr/>
          <p:nvPr/>
        </p:nvSpPr>
        <p:spPr>
          <a:xfrm>
            <a:off x="6650916" y="4796120"/>
            <a:ext cx="808050" cy="450761"/>
          </a:xfrm>
          <a:prstGeom prst="roundRect">
            <a:avLst/>
          </a:prstGeom>
          <a:noFill/>
          <a:ln w="28575">
            <a:solidFill>
              <a:srgbClr val="C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xmlns="" id="{EAD3D826-6D74-4244-8D03-EBA342C3C82F}"/>
              </a:ext>
            </a:extLst>
          </p:cNvPr>
          <p:cNvCxnSpPr>
            <a:cxnSpLocks/>
          </p:cNvCxnSpPr>
          <p:nvPr/>
        </p:nvCxnSpPr>
        <p:spPr>
          <a:xfrm flipH="1">
            <a:off x="7458966" y="3316309"/>
            <a:ext cx="2303221" cy="1459606"/>
          </a:xfrm>
          <a:prstGeom prst="straightConnector1">
            <a:avLst/>
          </a:prstGeom>
          <a:ln w="28575">
            <a:solidFill>
              <a:srgbClr val="FF0000"/>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C6DEDD0A-881B-4B4B-BA07-AE122DD8A237}"/>
              </a:ext>
            </a:extLst>
          </p:cNvPr>
          <p:cNvSpPr txBox="1"/>
          <p:nvPr/>
        </p:nvSpPr>
        <p:spPr>
          <a:xfrm>
            <a:off x="9391739" y="5659371"/>
            <a:ext cx="2521358" cy="923330"/>
          </a:xfrm>
          <a:prstGeom prst="rect">
            <a:avLst/>
          </a:prstGeom>
          <a:noFill/>
          <a:effectLst/>
        </p:spPr>
        <p:txBody>
          <a:bodyPr wrap="square" rtlCol="0">
            <a:spAutoFit/>
          </a:bodyPr>
          <a:lstStyle/>
          <a:p>
            <a:pPr algn="ctr"/>
            <a:r>
              <a:rPr lang="en-US" dirty="0">
                <a:effectLst>
                  <a:outerShdw blurRad="38100" dist="38100" dir="2700000" algn="tl">
                    <a:srgbClr val="000000">
                      <a:alpha val="43137"/>
                    </a:srgbClr>
                  </a:outerShdw>
                </a:effectLst>
              </a:rPr>
              <a:t>Feeding: </a:t>
            </a:r>
            <a:r>
              <a:rPr lang="en-US" dirty="0">
                <a:solidFill>
                  <a:srgbClr val="FF0000"/>
                </a:solidFill>
                <a:effectLst>
                  <a:outerShdw blurRad="38100" dist="38100" dir="2700000" algn="tl">
                    <a:srgbClr val="000000">
                      <a:alpha val="43137"/>
                    </a:srgbClr>
                  </a:outerShdw>
                </a:effectLst>
              </a:rPr>
              <a:t>Fusing newly created images with the new input batch</a:t>
            </a:r>
            <a:endParaRPr lang="en-US" i="1" dirty="0">
              <a:solidFill>
                <a:srgbClr val="FF0000"/>
              </a:solidFill>
              <a:effectLst>
                <a:outerShdw blurRad="38100" dist="38100" dir="2700000" algn="tl">
                  <a:srgbClr val="000000">
                    <a:alpha val="43137"/>
                  </a:srgbClr>
                </a:outerShdw>
              </a:effectLst>
            </a:endParaRPr>
          </a:p>
        </p:txBody>
      </p:sp>
      <p:cxnSp>
        <p:nvCxnSpPr>
          <p:cNvPr id="31" name="Straight Arrow Connector 30">
            <a:extLst>
              <a:ext uri="{FF2B5EF4-FFF2-40B4-BE49-F238E27FC236}">
                <a16:creationId xmlns:a16="http://schemas.microsoft.com/office/drawing/2014/main" xmlns="" id="{28DCE1FB-046C-4004-BBBB-360C3BF2D7DF}"/>
              </a:ext>
            </a:extLst>
          </p:cNvPr>
          <p:cNvCxnSpPr>
            <a:cxnSpLocks/>
          </p:cNvCxnSpPr>
          <p:nvPr/>
        </p:nvCxnSpPr>
        <p:spPr>
          <a:xfrm flipH="1" flipV="1">
            <a:off x="9350446" y="4881896"/>
            <a:ext cx="411741" cy="777475"/>
          </a:xfrm>
          <a:prstGeom prst="straightConnector1">
            <a:avLst/>
          </a:prstGeom>
          <a:ln w="28575">
            <a:solidFill>
              <a:srgbClr val="FF0000"/>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3F5BC1FB-DBC2-47DE-861A-57853D4FAC5F}"/>
              </a:ext>
            </a:extLst>
          </p:cNvPr>
          <p:cNvCxnSpPr>
            <a:cxnSpLocks/>
          </p:cNvCxnSpPr>
          <p:nvPr/>
        </p:nvCxnSpPr>
        <p:spPr>
          <a:xfrm flipV="1">
            <a:off x="5450752" y="5971995"/>
            <a:ext cx="455872" cy="365142"/>
          </a:xfrm>
          <a:prstGeom prst="straightConnector1">
            <a:avLst/>
          </a:prstGeom>
          <a:ln w="28575">
            <a:solidFill>
              <a:srgbClr val="FF0000"/>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A2836342-C503-4749-A5D9-13FAE53FB985}"/>
              </a:ext>
            </a:extLst>
          </p:cNvPr>
          <p:cNvSpPr txBox="1"/>
          <p:nvPr/>
        </p:nvSpPr>
        <p:spPr>
          <a:xfrm>
            <a:off x="437922" y="5187252"/>
            <a:ext cx="2284100" cy="646331"/>
          </a:xfrm>
          <a:prstGeom prst="rect">
            <a:avLst/>
          </a:prstGeom>
          <a:noFill/>
          <a:effectLst/>
        </p:spPr>
        <p:txBody>
          <a:bodyPr wrap="square" rtlCol="0">
            <a:spAutoFit/>
          </a:bodyPr>
          <a:lstStyle/>
          <a:p>
            <a:pPr algn="ctr"/>
            <a:r>
              <a:rPr lang="en-US" dirty="0">
                <a:solidFill>
                  <a:srgbClr val="FF0000"/>
                </a:solidFill>
                <a:effectLst>
                  <a:outerShdw blurRad="38100" dist="38100" dir="2700000" algn="tl">
                    <a:srgbClr val="000000">
                      <a:alpha val="43137"/>
                    </a:srgbClr>
                  </a:outerShdw>
                </a:effectLst>
              </a:rPr>
              <a:t>Image samples from previous batch</a:t>
            </a:r>
          </a:p>
        </p:txBody>
      </p:sp>
      <p:sp>
        <p:nvSpPr>
          <p:cNvPr id="40" name="Rectangle: Rounded Corners 39">
            <a:extLst>
              <a:ext uri="{FF2B5EF4-FFF2-40B4-BE49-F238E27FC236}">
                <a16:creationId xmlns:a16="http://schemas.microsoft.com/office/drawing/2014/main" xmlns="" id="{F6F74E31-5908-4A0C-8F39-3E79FAEF879E}"/>
              </a:ext>
            </a:extLst>
          </p:cNvPr>
          <p:cNvSpPr/>
          <p:nvPr/>
        </p:nvSpPr>
        <p:spPr>
          <a:xfrm>
            <a:off x="5979117" y="5627770"/>
            <a:ext cx="1050284" cy="450761"/>
          </a:xfrm>
          <a:prstGeom prst="roundRect">
            <a:avLst/>
          </a:prstGeom>
          <a:noFill/>
          <a:ln w="28575">
            <a:solidFill>
              <a:srgbClr val="C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xmlns="" id="{7AE285E8-831E-41FF-95F1-87AC9D7968FD}"/>
              </a:ext>
            </a:extLst>
          </p:cNvPr>
          <p:cNvSpPr/>
          <p:nvPr/>
        </p:nvSpPr>
        <p:spPr>
          <a:xfrm>
            <a:off x="6650916" y="2778792"/>
            <a:ext cx="808050" cy="1459606"/>
          </a:xfrm>
          <a:prstGeom prst="roundRect">
            <a:avLst/>
          </a:prstGeom>
          <a:noFill/>
          <a:ln w="28575">
            <a:solidFill>
              <a:srgbClr val="C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xmlns="" id="{D7D1E309-089D-4332-B7A5-8EE0D4BDA5CF}"/>
              </a:ext>
            </a:extLst>
          </p:cNvPr>
          <p:cNvCxnSpPr>
            <a:cxnSpLocks/>
          </p:cNvCxnSpPr>
          <p:nvPr/>
        </p:nvCxnSpPr>
        <p:spPr>
          <a:xfrm flipH="1">
            <a:off x="7130706" y="2163074"/>
            <a:ext cx="328260" cy="509981"/>
          </a:xfrm>
          <a:prstGeom prst="straightConnector1">
            <a:avLst/>
          </a:prstGeom>
          <a:ln w="28575">
            <a:solidFill>
              <a:srgbClr val="FF0000"/>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68B70434-B032-4BB3-A7CF-4353226A7C21}"/>
              </a:ext>
            </a:extLst>
          </p:cNvPr>
          <p:cNvSpPr txBox="1"/>
          <p:nvPr/>
        </p:nvSpPr>
        <p:spPr>
          <a:xfrm>
            <a:off x="7029401" y="1437779"/>
            <a:ext cx="2002199" cy="646331"/>
          </a:xfrm>
          <a:prstGeom prst="rect">
            <a:avLst/>
          </a:prstGeom>
          <a:noFill/>
          <a:effectLst/>
        </p:spPr>
        <p:txBody>
          <a:bodyPr wrap="square" rtlCol="0">
            <a:spAutoFit/>
          </a:bodyPr>
          <a:lstStyle/>
          <a:p>
            <a:pPr algn="ctr"/>
            <a:r>
              <a:rPr lang="en-US" dirty="0">
                <a:solidFill>
                  <a:srgbClr val="FF0000"/>
                </a:solidFill>
                <a:effectLst>
                  <a:outerShdw blurRad="38100" dist="38100" dir="2700000" algn="tl">
                    <a:srgbClr val="000000">
                      <a:alpha val="43137"/>
                    </a:srgbClr>
                  </a:outerShdw>
                </a:effectLst>
              </a:rPr>
              <a:t>Image samples from next batch</a:t>
            </a:r>
          </a:p>
        </p:txBody>
      </p:sp>
      <p:sp>
        <p:nvSpPr>
          <p:cNvPr id="47" name="TextBox 46">
            <a:extLst>
              <a:ext uri="{FF2B5EF4-FFF2-40B4-BE49-F238E27FC236}">
                <a16:creationId xmlns:a16="http://schemas.microsoft.com/office/drawing/2014/main" xmlns="" id="{49231128-0D0C-4CDA-A490-D03C6EE558CE}"/>
              </a:ext>
            </a:extLst>
          </p:cNvPr>
          <p:cNvSpPr txBox="1"/>
          <p:nvPr/>
        </p:nvSpPr>
        <p:spPr>
          <a:xfrm>
            <a:off x="4387795" y="6294897"/>
            <a:ext cx="2284100" cy="369332"/>
          </a:xfrm>
          <a:prstGeom prst="rect">
            <a:avLst/>
          </a:prstGeom>
          <a:noFill/>
          <a:effectLst/>
        </p:spPr>
        <p:txBody>
          <a:bodyPr wrap="square" rtlCol="0">
            <a:spAutoFit/>
          </a:bodyPr>
          <a:lstStyle/>
          <a:p>
            <a:pPr algn="ctr"/>
            <a:r>
              <a:rPr lang="en-US" dirty="0">
                <a:solidFill>
                  <a:srgbClr val="FF0000"/>
                </a:solidFill>
                <a:effectLst>
                  <a:outerShdw blurRad="38100" dist="38100" dir="2700000" algn="tl">
                    <a:srgbClr val="000000">
                      <a:alpha val="43137"/>
                    </a:srgbClr>
                  </a:outerShdw>
                </a:effectLst>
              </a:rPr>
              <a:t>Strategical Pairing </a:t>
            </a:r>
          </a:p>
        </p:txBody>
      </p:sp>
      <p:cxnSp>
        <p:nvCxnSpPr>
          <p:cNvPr id="48" name="Straight Arrow Connector 47">
            <a:extLst>
              <a:ext uri="{FF2B5EF4-FFF2-40B4-BE49-F238E27FC236}">
                <a16:creationId xmlns:a16="http://schemas.microsoft.com/office/drawing/2014/main" xmlns="" id="{C90F00D4-923F-445B-9AF6-861A06BCC30F}"/>
              </a:ext>
            </a:extLst>
          </p:cNvPr>
          <p:cNvCxnSpPr>
            <a:cxnSpLocks/>
          </p:cNvCxnSpPr>
          <p:nvPr/>
        </p:nvCxnSpPr>
        <p:spPr>
          <a:xfrm flipV="1">
            <a:off x="1954269" y="4546242"/>
            <a:ext cx="686970" cy="624335"/>
          </a:xfrm>
          <a:prstGeom prst="straightConnector1">
            <a:avLst/>
          </a:prstGeom>
          <a:ln w="28575">
            <a:solidFill>
              <a:srgbClr val="FF0000"/>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Explanation of </a:t>
            </a:r>
            <a:r>
              <a:rPr lang="en-US" b="1" dirty="0" err="1">
                <a:latin typeface="Calibri" panose="020F0502020204030204" pitchFamily="34" charset="0"/>
                <a:cs typeface="Calibri" panose="020F0502020204030204" pitchFamily="34" charset="0"/>
              </a:rPr>
              <a:t>BatchBoost</a:t>
            </a:r>
            <a:endParaRPr lang="en-US" b="1" dirty="0">
              <a:latin typeface="Calibri" panose="020F0502020204030204" pitchFamily="34" charset="0"/>
              <a:cs typeface="Calibri" panose="020F0502020204030204" pitchFamily="34" charset="0"/>
            </a:endParaRPr>
          </a:p>
        </p:txBody>
      </p:sp>
      <p:sp>
        <p:nvSpPr>
          <p:cNvPr id="27" name="TextBox 26"/>
          <p:cNvSpPr txBox="1"/>
          <p:nvPr/>
        </p:nvSpPr>
        <p:spPr>
          <a:xfrm>
            <a:off x="11790347" y="6488668"/>
            <a:ext cx="481413" cy="369332"/>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403482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23" grpId="0"/>
      <p:bldP spid="24" grpId="0" animBg="1"/>
      <p:bldP spid="30" grpId="0"/>
      <p:bldP spid="39" grpId="0"/>
      <p:bldP spid="40" grpId="0" animBg="1"/>
      <p:bldP spid="41" grpId="0" animBg="1"/>
      <p:bldP spid="45"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9694800-BEA9-4463-9DE6-D5D280B1F0B8}"/>
              </a:ext>
            </a:extLst>
          </p:cNvPr>
          <p:cNvSpPr txBox="1"/>
          <p:nvPr/>
        </p:nvSpPr>
        <p:spPr>
          <a:xfrm>
            <a:off x="8389176" y="3070756"/>
            <a:ext cx="3433630" cy="2031325"/>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Gradient from the new samples remain in the network and helps the network stabilize and learn over period. In other words, the method is similar to what we do in any </a:t>
            </a:r>
            <a:r>
              <a:rPr lang="en-US" i="1" dirty="0">
                <a:effectLst>
                  <a:outerShdw blurRad="38100" dist="38100" dir="2700000" algn="tl">
                    <a:srgbClr val="000000">
                      <a:alpha val="43137"/>
                    </a:srgbClr>
                  </a:outerShdw>
                </a:effectLst>
              </a:rPr>
              <a:t>traditional boosting </a:t>
            </a:r>
            <a:r>
              <a:rPr lang="en-US" dirty="0">
                <a:effectLst>
                  <a:outerShdw blurRad="38100" dist="38100" dir="2700000" algn="tl">
                    <a:srgbClr val="000000">
                      <a:alpha val="43137"/>
                    </a:srgbClr>
                  </a:outerShdw>
                </a:effectLst>
              </a:rPr>
              <a:t>technique. </a:t>
            </a:r>
          </a:p>
        </p:txBody>
      </p:sp>
      <p:pic>
        <p:nvPicPr>
          <p:cNvPr id="7" name="Picture 6">
            <a:extLst>
              <a:ext uri="{FF2B5EF4-FFF2-40B4-BE49-F238E27FC236}">
                <a16:creationId xmlns:a16="http://schemas.microsoft.com/office/drawing/2014/main" xmlns="" id="{85F1891B-366F-41A2-A5EE-BFA8FF40B1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434" y="1776503"/>
            <a:ext cx="7406225" cy="4373082"/>
          </a:xfrm>
          <a:prstGeom prst="rect">
            <a:avLst/>
          </a:prstGeom>
        </p:spPr>
      </p:pic>
      <p:sp>
        <p:nvSpPr>
          <p:cNvPr id="8" name="TextBox 7">
            <a:extLst>
              <a:ext uri="{FF2B5EF4-FFF2-40B4-BE49-F238E27FC236}">
                <a16:creationId xmlns:a16="http://schemas.microsoft.com/office/drawing/2014/main" xmlns="" id="{B3212190-0644-42B5-998B-079681F25B40}"/>
              </a:ext>
            </a:extLst>
          </p:cNvPr>
          <p:cNvSpPr txBox="1"/>
          <p:nvPr/>
        </p:nvSpPr>
        <p:spPr>
          <a:xfrm>
            <a:off x="8389176" y="1776503"/>
            <a:ext cx="3503054" cy="923330"/>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Generated samples are kept in </a:t>
            </a:r>
            <a:r>
              <a:rPr lang="en-US" dirty="0" smtClean="0">
                <a:effectLst>
                  <a:outerShdw blurRad="38100" dist="38100" dir="2700000" algn="tl">
                    <a:srgbClr val="000000">
                      <a:alpha val="43137"/>
                    </a:srgbClr>
                  </a:outerShdw>
                </a:effectLst>
              </a:rPr>
              <a:t>   the </a:t>
            </a:r>
            <a:r>
              <a:rPr lang="en-US" dirty="0">
                <a:effectLst>
                  <a:outerShdw blurRad="38100" dist="38100" dir="2700000" algn="tl">
                    <a:srgbClr val="000000">
                      <a:alpha val="43137"/>
                    </a:srgbClr>
                  </a:outerShdw>
                </a:effectLst>
              </a:rPr>
              <a:t>training loop until the end of training. </a:t>
            </a:r>
            <a:r>
              <a:rPr lang="en-US" i="1" dirty="0">
                <a:solidFill>
                  <a:schemeClr val="accent2"/>
                </a:solidFill>
                <a:effectLst>
                  <a:outerShdw blurRad="38100" dist="38100" dir="2700000" algn="tl">
                    <a:srgbClr val="000000">
                      <a:alpha val="43137"/>
                    </a:srgbClr>
                  </a:outerShdw>
                </a:effectLst>
              </a:rPr>
              <a:t>(Orange fenced image)</a:t>
            </a:r>
          </a:p>
        </p:txBody>
      </p:sp>
      <p:cxnSp>
        <p:nvCxnSpPr>
          <p:cNvPr id="10" name="Straight Arrow Connector 9">
            <a:extLst>
              <a:ext uri="{FF2B5EF4-FFF2-40B4-BE49-F238E27FC236}">
                <a16:creationId xmlns:a16="http://schemas.microsoft.com/office/drawing/2014/main" xmlns="" id="{1395243A-74F1-4854-A512-8D2B0964E949}"/>
              </a:ext>
            </a:extLst>
          </p:cNvPr>
          <p:cNvCxnSpPr>
            <a:cxnSpLocks/>
          </p:cNvCxnSpPr>
          <p:nvPr/>
        </p:nvCxnSpPr>
        <p:spPr>
          <a:xfrm flipH="1">
            <a:off x="6768269" y="2562896"/>
            <a:ext cx="1551483" cy="1863825"/>
          </a:xfrm>
          <a:prstGeom prst="straightConnector1">
            <a:avLst/>
          </a:prstGeom>
          <a:ln w="28575">
            <a:solidFill>
              <a:srgbClr val="F0921B"/>
            </a:solidFill>
            <a:prstDash val="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Why the name BatchBoost and how it helps?</a:t>
            </a:r>
          </a:p>
        </p:txBody>
      </p:sp>
      <p:sp>
        <p:nvSpPr>
          <p:cNvPr id="11" name="TextBox 10"/>
          <p:cNvSpPr txBox="1"/>
          <p:nvPr/>
        </p:nvSpPr>
        <p:spPr>
          <a:xfrm>
            <a:off x="11790347" y="6488668"/>
            <a:ext cx="464321" cy="369332"/>
          </a:xfrm>
          <a:prstGeom prst="rect">
            <a:avLst/>
          </a:prstGeom>
          <a:noFill/>
        </p:spPr>
        <p:txBody>
          <a:bodyPr wrap="square" rtlCol="0">
            <a:spAutoFit/>
          </a:bodyPr>
          <a:lstStyle/>
          <a:p>
            <a:r>
              <a:rPr lang="en-IN" dirty="0"/>
              <a:t>11</a:t>
            </a:r>
          </a:p>
        </p:txBody>
      </p:sp>
      <p:sp>
        <p:nvSpPr>
          <p:cNvPr id="2" name="Rectangle 1">
            <a:extLst>
              <a:ext uri="{FF2B5EF4-FFF2-40B4-BE49-F238E27FC236}">
                <a16:creationId xmlns:a16="http://schemas.microsoft.com/office/drawing/2014/main" xmlns="" id="{0BD20442-AD72-4985-B54C-928BD7C9410D}"/>
              </a:ext>
            </a:extLst>
          </p:cNvPr>
          <p:cNvSpPr/>
          <p:nvPr/>
        </p:nvSpPr>
        <p:spPr>
          <a:xfrm>
            <a:off x="8389176" y="5473005"/>
            <a:ext cx="2799008" cy="1200329"/>
          </a:xfrm>
          <a:prstGeom prst="rect">
            <a:avLst/>
          </a:prstGeom>
        </p:spPr>
        <p:txBody>
          <a:bodyPr wrap="square">
            <a:spAutoFit/>
          </a:bodyPr>
          <a:lstStyle/>
          <a:p>
            <a:r>
              <a:rPr lang="en-US" dirty="0">
                <a:effectLst>
                  <a:outerShdw blurRad="38100" dist="38100" dir="2700000" algn="tl">
                    <a:srgbClr val="000000">
                      <a:alpha val="43137"/>
                    </a:srgbClr>
                  </a:outerShdw>
                </a:effectLst>
              </a:rPr>
              <a:t>This method is applied on a batch rather than the dataset and hence the name.</a:t>
            </a:r>
            <a:endParaRPr lang="en-US" dirty="0"/>
          </a:p>
        </p:txBody>
      </p:sp>
    </p:spTree>
    <p:extLst>
      <p:ext uri="{BB962C8B-B14F-4D97-AF65-F5344CB8AC3E}">
        <p14:creationId xmlns:p14="http://schemas.microsoft.com/office/powerpoint/2010/main" val="74938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r="2828"/>
          <a:stretch/>
        </p:blipFill>
        <p:spPr>
          <a:xfrm>
            <a:off x="2298878" y="1935245"/>
            <a:ext cx="8165205" cy="2987509"/>
          </a:xfrm>
          <a:prstGeom prst="rect">
            <a:avLst/>
          </a:prstGeom>
          <a:ln>
            <a:solidFill>
              <a:schemeClr val="bg1"/>
            </a:solidFill>
          </a:ln>
        </p:spPr>
      </p:pic>
      <p:sp>
        <p:nvSpPr>
          <p:cNvPr id="2" name="Title 1"/>
          <p:cNvSpPr>
            <a:spLocks noGrp="1"/>
          </p:cNvSpPr>
          <p:nvPr>
            <p:ph type="title"/>
          </p:nvPr>
        </p:nvSpPr>
        <p:spPr>
          <a:xfrm>
            <a:off x="347730" y="188604"/>
            <a:ext cx="10749367" cy="835381"/>
          </a:xfrm>
        </p:spPr>
        <p:txBody>
          <a:bodyPr/>
          <a:lstStyle/>
          <a:p>
            <a:r>
              <a:rPr lang="en-US" b="1" dirty="0">
                <a:latin typeface="Calibri" panose="020F0502020204030204" pitchFamily="34" charset="0"/>
                <a:cs typeface="Calibri" panose="020F0502020204030204" pitchFamily="34" charset="0"/>
              </a:rPr>
              <a:t>Comparison – </a:t>
            </a:r>
            <a:r>
              <a:rPr lang="en-US" b="1" dirty="0" err="1">
                <a:latin typeface="Calibri" panose="020F0502020204030204" pitchFamily="34" charset="0"/>
                <a:cs typeface="Calibri" panose="020F0502020204030204" pitchFamily="34" charset="0"/>
              </a:rPr>
              <a:t>Batchboost</a:t>
            </a:r>
            <a:r>
              <a:rPr lang="en-US" b="1" dirty="0">
                <a:latin typeface="Calibri" panose="020F0502020204030204" pitchFamily="34" charset="0"/>
                <a:cs typeface="Calibri" panose="020F0502020204030204" pitchFamily="34" charset="0"/>
              </a:rPr>
              <a:t> vs </a:t>
            </a:r>
            <a:r>
              <a:rPr lang="en-US" b="1" dirty="0" err="1">
                <a:latin typeface="Calibri" panose="020F0502020204030204" pitchFamily="34" charset="0"/>
                <a:cs typeface="Calibri" panose="020F0502020204030204" pitchFamily="34" charset="0"/>
              </a:rPr>
              <a:t>Mixup</a:t>
            </a:r>
            <a:endParaRPr lang="en-US" b="1" dirty="0">
              <a:latin typeface="Calibri" panose="020F0502020204030204" pitchFamily="34" charset="0"/>
              <a:cs typeface="Calibri" panose="020F0502020204030204" pitchFamily="34" charset="0"/>
            </a:endParaRPr>
          </a:p>
        </p:txBody>
      </p:sp>
      <p:sp>
        <p:nvSpPr>
          <p:cNvPr id="3" name="TextBox 2"/>
          <p:cNvSpPr txBox="1"/>
          <p:nvPr/>
        </p:nvSpPr>
        <p:spPr>
          <a:xfrm>
            <a:off x="347730" y="1661375"/>
            <a:ext cx="6516709" cy="369332"/>
          </a:xfrm>
          <a:prstGeom prst="rect">
            <a:avLst/>
          </a:prstGeom>
          <a:noFill/>
        </p:spPr>
        <p:txBody>
          <a:bodyPr wrap="square" rtlCol="0">
            <a:spAutoFit/>
          </a:bodyPr>
          <a:lstStyle/>
          <a:p>
            <a:r>
              <a:rPr lang="en-US" b="1" dirty="0" err="1">
                <a:effectLst>
                  <a:outerShdw blurRad="38100" dist="38100" dir="2700000" algn="tl">
                    <a:srgbClr val="000000">
                      <a:alpha val="43137"/>
                    </a:srgbClr>
                  </a:outerShdw>
                </a:effectLst>
              </a:rPr>
              <a:t>Underfitting</a:t>
            </a:r>
            <a:r>
              <a:rPr lang="en-US" b="1" dirty="0">
                <a:effectLst>
                  <a:outerShdw blurRad="38100" dist="38100" dir="2700000" algn="tl">
                    <a:srgbClr val="000000">
                      <a:alpha val="43137"/>
                    </a:srgbClr>
                  </a:outerShdw>
                </a:effectLst>
              </a:rPr>
              <a:t> &amp; Stabilizing Training</a:t>
            </a:r>
          </a:p>
        </p:txBody>
      </p:sp>
      <p:sp>
        <p:nvSpPr>
          <p:cNvPr id="4" name="TextBox 3"/>
          <p:cNvSpPr txBox="1"/>
          <p:nvPr/>
        </p:nvSpPr>
        <p:spPr>
          <a:xfrm>
            <a:off x="2068330" y="4858070"/>
            <a:ext cx="7743860" cy="338554"/>
          </a:xfrm>
          <a:prstGeom prst="rect">
            <a:avLst/>
          </a:prstGeom>
          <a:noFill/>
        </p:spPr>
        <p:txBody>
          <a:bodyPr wrap="square" rtlCol="0">
            <a:spAutoFit/>
          </a:bodyPr>
          <a:lstStyle/>
          <a:p>
            <a:r>
              <a:rPr lang="en-US" sz="1600" i="1" dirty="0">
                <a:effectLst>
                  <a:outerShdw blurRad="38100" dist="38100" dir="2700000" algn="tl">
                    <a:srgbClr val="000000">
                      <a:alpha val="43137"/>
                    </a:srgbClr>
                  </a:outerShdw>
                </a:effectLst>
              </a:rPr>
              <a:t>Fig: Evaluation for EfficientNet-b0 on CIFAR10; same hyperparameters for each model</a:t>
            </a:r>
          </a:p>
        </p:txBody>
      </p:sp>
      <p:sp>
        <p:nvSpPr>
          <p:cNvPr id="6" name="TextBox 5"/>
          <p:cNvSpPr txBox="1"/>
          <p:nvPr/>
        </p:nvSpPr>
        <p:spPr>
          <a:xfrm>
            <a:off x="467933" y="5362154"/>
            <a:ext cx="9616226" cy="92333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Observation</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Using </a:t>
            </a:r>
            <a:r>
              <a:rPr lang="en-US" dirty="0" err="1">
                <a:effectLst>
                  <a:outerShdw blurRad="38100" dist="38100" dir="2700000" algn="tl">
                    <a:srgbClr val="000000">
                      <a:alpha val="43137"/>
                    </a:srgbClr>
                  </a:outerShdw>
                </a:effectLst>
              </a:rPr>
              <a:t>Batchboost</a:t>
            </a:r>
            <a:r>
              <a:rPr lang="en-US" dirty="0">
                <a:effectLst>
                  <a:outerShdw blurRad="38100" dist="38100" dir="2700000" algn="tl">
                    <a:srgbClr val="000000">
                      <a:alpha val="43137"/>
                    </a:srgbClr>
                  </a:outerShdw>
                </a:effectLst>
              </a:rPr>
              <a:t> yields high testing accuracy than using </a:t>
            </a:r>
            <a:r>
              <a:rPr lang="en-US" dirty="0" err="1">
                <a:effectLst>
                  <a:outerShdw blurRad="38100" dist="38100" dir="2700000" algn="tl">
                    <a:srgbClr val="000000">
                      <a:alpha val="43137"/>
                    </a:srgbClr>
                  </a:outerShdw>
                </a:effectLst>
              </a:rPr>
              <a:t>Mixup</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err="1">
                <a:effectLst>
                  <a:outerShdw blurRad="38100" dist="38100" dir="2700000" algn="tl">
                    <a:srgbClr val="000000">
                      <a:alpha val="43137"/>
                    </a:srgbClr>
                  </a:outerShdw>
                </a:effectLst>
              </a:rPr>
              <a:t>Mixup</a:t>
            </a:r>
            <a:r>
              <a:rPr lang="en-US" dirty="0">
                <a:effectLst>
                  <a:outerShdw blurRad="38100" dist="38100" dir="2700000" algn="tl">
                    <a:srgbClr val="000000">
                      <a:alpha val="43137"/>
                    </a:srgbClr>
                  </a:outerShdw>
                </a:effectLst>
              </a:rPr>
              <a:t> generates very unstable loss landscape while </a:t>
            </a:r>
            <a:r>
              <a:rPr lang="en-US" dirty="0" err="1">
                <a:effectLst>
                  <a:outerShdw blurRad="38100" dist="38100" dir="2700000" algn="tl">
                    <a:srgbClr val="000000">
                      <a:alpha val="43137"/>
                    </a:srgbClr>
                  </a:outerShdw>
                </a:effectLst>
              </a:rPr>
              <a:t>batchboost</a:t>
            </a:r>
            <a:r>
              <a:rPr lang="en-US" dirty="0">
                <a:effectLst>
                  <a:outerShdw blurRad="38100" dist="38100" dir="2700000" algn="tl">
                    <a:srgbClr val="000000">
                      <a:alpha val="43137"/>
                    </a:srgbClr>
                  </a:outerShdw>
                </a:effectLst>
              </a:rPr>
              <a:t> has stable decreasing Loss.</a:t>
            </a:r>
          </a:p>
        </p:txBody>
      </p:sp>
    </p:spTree>
    <p:extLst>
      <p:ext uri="{BB962C8B-B14F-4D97-AF65-F5344CB8AC3E}">
        <p14:creationId xmlns:p14="http://schemas.microsoft.com/office/powerpoint/2010/main" val="4100284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r="3202"/>
          <a:stretch/>
        </p:blipFill>
        <p:spPr>
          <a:xfrm>
            <a:off x="2189409" y="1759377"/>
            <a:ext cx="8273602" cy="3133721"/>
          </a:xfrm>
          <a:prstGeom prst="rect">
            <a:avLst/>
          </a:prstGeom>
          <a:ln>
            <a:solidFill>
              <a:schemeClr val="bg1"/>
            </a:solidFill>
          </a:ln>
        </p:spPr>
      </p:pic>
      <p:sp>
        <p:nvSpPr>
          <p:cNvPr id="3" name="TextBox 2"/>
          <p:cNvSpPr txBox="1"/>
          <p:nvPr/>
        </p:nvSpPr>
        <p:spPr>
          <a:xfrm>
            <a:off x="392370" y="1571223"/>
            <a:ext cx="200910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Overfitting </a:t>
            </a:r>
            <a:endParaRPr lang="en-US" dirty="0">
              <a:effectLst>
                <a:outerShdw blurRad="38100" dist="38100" dir="2700000" algn="tl">
                  <a:srgbClr val="000000">
                    <a:alpha val="43137"/>
                  </a:srgbClr>
                </a:outerShdw>
              </a:effectLst>
            </a:endParaRPr>
          </a:p>
        </p:txBody>
      </p:sp>
      <p:sp>
        <p:nvSpPr>
          <p:cNvPr id="5" name="TextBox 4"/>
          <p:cNvSpPr txBox="1"/>
          <p:nvPr/>
        </p:nvSpPr>
        <p:spPr>
          <a:xfrm>
            <a:off x="604434" y="4879145"/>
            <a:ext cx="10335297" cy="1477328"/>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Observation</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Training accuracy of </a:t>
            </a:r>
            <a:r>
              <a:rPr lang="en-US" dirty="0" err="1">
                <a:effectLst>
                  <a:outerShdw blurRad="38100" dist="38100" dir="2700000" algn="tl">
                    <a:srgbClr val="000000">
                      <a:alpha val="43137"/>
                    </a:srgbClr>
                  </a:outerShdw>
                </a:effectLst>
              </a:rPr>
              <a:t>mixup</a:t>
            </a:r>
            <a:r>
              <a:rPr lang="en-US" dirty="0">
                <a:effectLst>
                  <a:outerShdw blurRad="38100" dist="38100" dir="2700000" algn="tl">
                    <a:srgbClr val="000000">
                      <a:alpha val="43137"/>
                    </a:srgbClr>
                  </a:outerShdw>
                </a:effectLst>
              </a:rPr>
              <a:t> model is more however testing accuracy of </a:t>
            </a:r>
            <a:r>
              <a:rPr lang="en-US" dirty="0" err="1">
                <a:effectLst>
                  <a:outerShdw blurRad="38100" dist="38100" dir="2700000" algn="tl">
                    <a:srgbClr val="000000">
                      <a:alpha val="43137"/>
                    </a:srgbClr>
                  </a:outerShdw>
                </a:effectLst>
              </a:rPr>
              <a:t>Batchboost</a:t>
            </a:r>
            <a:r>
              <a:rPr lang="en-US" dirty="0">
                <a:effectLst>
                  <a:outerShdw blurRad="38100" dist="38100" dir="2700000" algn="tl">
                    <a:srgbClr val="000000">
                      <a:alpha val="43137"/>
                    </a:srgbClr>
                  </a:outerShdw>
                </a:effectLst>
              </a:rPr>
              <a:t> model is high.</a:t>
            </a:r>
          </a:p>
          <a:p>
            <a:pPr marL="285750" indent="-285750">
              <a:buFont typeface="Arial" panose="020B0604020202020204" pitchFamily="34" charset="0"/>
              <a:buChar char="•"/>
            </a:pPr>
            <a:r>
              <a:rPr lang="en-US" dirty="0" err="1">
                <a:effectLst>
                  <a:outerShdw blurRad="38100" dist="38100" dir="2700000" algn="tl">
                    <a:srgbClr val="000000">
                      <a:alpha val="43137"/>
                    </a:srgbClr>
                  </a:outerShdw>
                </a:effectLst>
              </a:rPr>
              <a:t>Batchboost</a:t>
            </a:r>
            <a:r>
              <a:rPr lang="en-US" dirty="0">
                <a:effectLst>
                  <a:outerShdw blurRad="38100" dist="38100" dir="2700000" algn="tl">
                    <a:srgbClr val="000000">
                      <a:alpha val="43137"/>
                    </a:srgbClr>
                  </a:outerShdw>
                </a:effectLst>
              </a:rPr>
              <a:t> have comparatively less difference between training </a:t>
            </a:r>
            <a:r>
              <a:rPr lang="en-US" dirty="0" err="1">
                <a:effectLst>
                  <a:outerShdw blurRad="38100" dist="38100" dir="2700000" algn="tl">
                    <a:srgbClr val="000000">
                      <a:alpha val="43137"/>
                    </a:srgbClr>
                  </a:outerShdw>
                </a:effectLst>
              </a:rPr>
              <a:t>nad</a:t>
            </a:r>
            <a:r>
              <a:rPr lang="en-US" dirty="0">
                <a:effectLst>
                  <a:outerShdw blurRad="38100" dist="38100" dir="2700000" algn="tl">
                    <a:srgbClr val="000000">
                      <a:alpha val="43137"/>
                    </a:srgbClr>
                  </a:outerShdw>
                </a:effectLst>
              </a:rPr>
              <a:t> testing accuracy than </a:t>
            </a:r>
            <a:r>
              <a:rPr lang="en-US" dirty="0" err="1">
                <a:effectLst>
                  <a:outerShdw blurRad="38100" dist="38100" dir="2700000" algn="tl">
                    <a:srgbClr val="000000">
                      <a:alpha val="43137"/>
                    </a:srgbClr>
                  </a:outerShdw>
                </a:effectLst>
              </a:rPr>
              <a:t>mixup</a:t>
            </a:r>
            <a:r>
              <a:rPr lang="en-US" dirty="0">
                <a:effectLst>
                  <a:outerShdw blurRad="38100" dist="38100" dir="2700000" algn="tl">
                    <a:srgbClr val="000000">
                      <a:alpha val="43137"/>
                    </a:srgbClr>
                  </a:outerShdw>
                </a:effectLst>
              </a:rPr>
              <a:t> model.</a:t>
            </a:r>
          </a:p>
          <a:p>
            <a:pPr marL="285750" indent="-285750">
              <a:buFont typeface="Arial" panose="020B0604020202020204" pitchFamily="34" charset="0"/>
              <a:buChar char="•"/>
            </a:pPr>
            <a:r>
              <a:rPr lang="en-US" dirty="0" err="1">
                <a:effectLst>
                  <a:outerShdw blurRad="38100" dist="38100" dir="2700000" algn="tl">
                    <a:srgbClr val="000000">
                      <a:alpha val="43137"/>
                    </a:srgbClr>
                  </a:outerShdw>
                </a:effectLst>
              </a:rPr>
              <a:t>Mixup</a:t>
            </a:r>
            <a:r>
              <a:rPr lang="en-US" dirty="0">
                <a:effectLst>
                  <a:outerShdw blurRad="38100" dist="38100" dir="2700000" algn="tl">
                    <a:srgbClr val="000000">
                      <a:alpha val="43137"/>
                    </a:srgbClr>
                  </a:outerShdw>
                </a:effectLst>
              </a:rPr>
              <a:t> methodology tends to </a:t>
            </a:r>
            <a:r>
              <a:rPr lang="en-US" dirty="0" err="1">
                <a:effectLst>
                  <a:outerShdw blurRad="38100" dist="38100" dir="2700000" algn="tl">
                    <a:srgbClr val="000000">
                      <a:alpha val="43137"/>
                    </a:srgbClr>
                  </a:outerShdw>
                </a:effectLst>
              </a:rPr>
              <a:t>overfit</a:t>
            </a:r>
            <a:r>
              <a:rPr lang="en-US" dirty="0">
                <a:effectLst>
                  <a:outerShdw blurRad="38100" dist="38100" dir="2700000" algn="tl">
                    <a:srgbClr val="000000">
                      <a:alpha val="43137"/>
                    </a:srgbClr>
                  </a:outerShdw>
                </a:effectLst>
              </a:rPr>
              <a:t> the model while </a:t>
            </a:r>
            <a:r>
              <a:rPr lang="en-US" dirty="0" err="1">
                <a:effectLst>
                  <a:outerShdw blurRad="38100" dist="38100" dir="2700000" algn="tl">
                    <a:srgbClr val="000000">
                      <a:alpha val="43137"/>
                    </a:srgbClr>
                  </a:outerShdw>
                </a:effectLst>
              </a:rPr>
              <a:t>batchboost</a:t>
            </a:r>
            <a:r>
              <a:rPr lang="en-US" dirty="0">
                <a:effectLst>
                  <a:outerShdw blurRad="38100" dist="38100" dir="2700000" algn="tl">
                    <a:srgbClr val="000000">
                      <a:alpha val="43137"/>
                    </a:srgbClr>
                  </a:outerShdw>
                </a:effectLst>
              </a:rPr>
              <a:t> does not.</a:t>
            </a:r>
          </a:p>
        </p:txBody>
      </p:sp>
      <p:sp>
        <p:nvSpPr>
          <p:cNvPr id="8" name="Title 1">
            <a:extLst>
              <a:ext uri="{FF2B5EF4-FFF2-40B4-BE49-F238E27FC236}">
                <a16:creationId xmlns:a16="http://schemas.microsoft.com/office/drawing/2014/main" xmlns="" id="{A9120558-F265-495A-A633-E14ACFEA7584}"/>
              </a:ext>
            </a:extLst>
          </p:cNvPr>
          <p:cNvSpPr txBox="1">
            <a:spLocks/>
          </p:cNvSpPr>
          <p:nvPr/>
        </p:nvSpPr>
        <p:spPr>
          <a:xfrm>
            <a:off x="347730" y="188604"/>
            <a:ext cx="10749367" cy="835381"/>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a:latin typeface="Calibri" panose="020F0502020204030204" pitchFamily="34" charset="0"/>
                <a:cs typeface="Calibri" panose="020F0502020204030204" pitchFamily="34" charset="0"/>
              </a:rPr>
              <a:t>Comparison – Batchboost vs Mixup</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9537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858000"/>
          </a:xfrm>
          <a:prstGeom prst="rect">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117505" y="2998144"/>
            <a:ext cx="1956988" cy="707886"/>
          </a:xfrm>
          <a:prstGeom prst="rect">
            <a:avLst/>
          </a:prstGeom>
          <a:noFill/>
        </p:spPr>
        <p:txBody>
          <a:bodyPr wrap="square" rtlCol="0">
            <a:spAutoFit/>
          </a:bodyPr>
          <a:lstStyle/>
          <a:p>
            <a:r>
              <a:rPr lang="en-IN" sz="4000" b="1" dirty="0" smtClean="0">
                <a:solidFill>
                  <a:schemeClr val="bg1"/>
                </a:solidFill>
              </a:rPr>
              <a:t>Results</a:t>
            </a:r>
            <a:endParaRPr lang="en-IN" sz="4000" b="1" dirty="0">
              <a:solidFill>
                <a:schemeClr val="bg1"/>
              </a:solidFill>
            </a:endParaRPr>
          </a:p>
        </p:txBody>
      </p:sp>
    </p:spTree>
    <p:extLst>
      <p:ext uri="{BB962C8B-B14F-4D97-AF65-F5344CB8AC3E}">
        <p14:creationId xmlns:p14="http://schemas.microsoft.com/office/powerpoint/2010/main" val="315943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xmlns="" id="{CCE250CB-5415-49D5-B6F0-3EC18C23A8EC}"/>
              </a:ext>
            </a:extLst>
          </p:cNvPr>
          <p:cNvGraphicFramePr/>
          <p:nvPr>
            <p:extLst/>
          </p:nvPr>
        </p:nvGraphicFramePr>
        <p:xfrm>
          <a:off x="1376658" y="1416334"/>
          <a:ext cx="943868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xmlns="" id="{30747211-F6AF-4107-9511-267AC457EFA5}"/>
              </a:ext>
            </a:extLst>
          </p:cNvPr>
          <p:cNvSpPr txBox="1"/>
          <p:nvPr/>
        </p:nvSpPr>
        <p:spPr>
          <a:xfrm>
            <a:off x="1283313" y="5549293"/>
            <a:ext cx="1107583" cy="369332"/>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Baseline</a:t>
            </a:r>
          </a:p>
        </p:txBody>
      </p:sp>
      <p:sp>
        <p:nvSpPr>
          <p:cNvPr id="14" name="TextBox 13">
            <a:extLst>
              <a:ext uri="{FF2B5EF4-FFF2-40B4-BE49-F238E27FC236}">
                <a16:creationId xmlns:a16="http://schemas.microsoft.com/office/drawing/2014/main" xmlns="" id="{D8BC3A2C-66ED-4EE2-AE38-45C650722882}"/>
              </a:ext>
            </a:extLst>
          </p:cNvPr>
          <p:cNvSpPr txBox="1"/>
          <p:nvPr/>
        </p:nvSpPr>
        <p:spPr>
          <a:xfrm>
            <a:off x="1608416" y="4847525"/>
            <a:ext cx="1338602" cy="369332"/>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Deep CNN</a:t>
            </a:r>
          </a:p>
        </p:txBody>
      </p:sp>
      <p:sp>
        <p:nvSpPr>
          <p:cNvPr id="15" name="TextBox 14">
            <a:extLst>
              <a:ext uri="{FF2B5EF4-FFF2-40B4-BE49-F238E27FC236}">
                <a16:creationId xmlns:a16="http://schemas.microsoft.com/office/drawing/2014/main" xmlns="" id="{5022B032-5BDC-4DD3-AF4A-AB08DE02F9B1}"/>
              </a:ext>
            </a:extLst>
          </p:cNvPr>
          <p:cNvSpPr txBox="1"/>
          <p:nvPr/>
        </p:nvSpPr>
        <p:spPr>
          <a:xfrm>
            <a:off x="2096073" y="3549186"/>
            <a:ext cx="1699770" cy="923330"/>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Deep CNN + Dropout + Normalization</a:t>
            </a:r>
          </a:p>
        </p:txBody>
      </p:sp>
      <p:sp>
        <p:nvSpPr>
          <p:cNvPr id="16" name="Oval 15">
            <a:extLst>
              <a:ext uri="{FF2B5EF4-FFF2-40B4-BE49-F238E27FC236}">
                <a16:creationId xmlns:a16="http://schemas.microsoft.com/office/drawing/2014/main" xmlns="" id="{1A2B0F92-D3A2-450E-A51F-AC7FC8D41F20}"/>
              </a:ext>
            </a:extLst>
          </p:cNvPr>
          <p:cNvSpPr/>
          <p:nvPr/>
        </p:nvSpPr>
        <p:spPr>
          <a:xfrm>
            <a:off x="8280224" y="2459778"/>
            <a:ext cx="777240" cy="777240"/>
          </a:xfrm>
          <a:prstGeom prst="ellipse">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16">
            <a:extLst>
              <a:ext uri="{FF2B5EF4-FFF2-40B4-BE49-F238E27FC236}">
                <a16:creationId xmlns:a16="http://schemas.microsoft.com/office/drawing/2014/main" xmlns="" id="{1F2DD3DA-2C2C-4FC9-A250-965CA95DACCA}"/>
              </a:ext>
            </a:extLst>
          </p:cNvPr>
          <p:cNvSpPr txBox="1"/>
          <p:nvPr/>
        </p:nvSpPr>
        <p:spPr>
          <a:xfrm>
            <a:off x="7166115" y="1368291"/>
            <a:ext cx="1502729" cy="923330"/>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Transfer Learning + batchboost</a:t>
            </a:r>
          </a:p>
        </p:txBody>
      </p:sp>
      <p:sp>
        <p:nvSpPr>
          <p:cNvPr id="18" name="TextBox 17">
            <a:extLst>
              <a:ext uri="{FF2B5EF4-FFF2-40B4-BE49-F238E27FC236}">
                <a16:creationId xmlns:a16="http://schemas.microsoft.com/office/drawing/2014/main" xmlns="" id="{1EF75CF9-A907-4C88-879C-69CCA426F480}"/>
              </a:ext>
            </a:extLst>
          </p:cNvPr>
          <p:cNvSpPr txBox="1"/>
          <p:nvPr/>
        </p:nvSpPr>
        <p:spPr>
          <a:xfrm>
            <a:off x="5181443" y="1880300"/>
            <a:ext cx="1675598" cy="923330"/>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Transfer Learning using EfficientNetb0</a:t>
            </a:r>
          </a:p>
        </p:txBody>
      </p:sp>
      <p:sp>
        <p:nvSpPr>
          <p:cNvPr id="19" name="TextBox 18">
            <a:extLst>
              <a:ext uri="{FF2B5EF4-FFF2-40B4-BE49-F238E27FC236}">
                <a16:creationId xmlns:a16="http://schemas.microsoft.com/office/drawing/2014/main" xmlns="" id="{3C16B073-AB03-43E2-8805-76CBA46F7421}"/>
              </a:ext>
            </a:extLst>
          </p:cNvPr>
          <p:cNvSpPr txBox="1"/>
          <p:nvPr/>
        </p:nvSpPr>
        <p:spPr>
          <a:xfrm>
            <a:off x="3406348" y="2582180"/>
            <a:ext cx="1855650" cy="923330"/>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Deep CNN + Augmentation + Regularization</a:t>
            </a:r>
          </a:p>
        </p:txBody>
      </p:sp>
      <p:cxnSp>
        <p:nvCxnSpPr>
          <p:cNvPr id="20" name="Straight Arrow Connector 19">
            <a:extLst>
              <a:ext uri="{FF2B5EF4-FFF2-40B4-BE49-F238E27FC236}">
                <a16:creationId xmlns:a16="http://schemas.microsoft.com/office/drawing/2014/main" xmlns="" id="{D6692615-84ED-4AF9-BAFF-0EA4F5DBF24B}"/>
              </a:ext>
            </a:extLst>
          </p:cNvPr>
          <p:cNvCxnSpPr>
            <a:cxnSpLocks/>
          </p:cNvCxnSpPr>
          <p:nvPr/>
        </p:nvCxnSpPr>
        <p:spPr>
          <a:xfrm flipH="1" flipV="1">
            <a:off x="2469877" y="5801896"/>
            <a:ext cx="232979" cy="602476"/>
          </a:xfrm>
          <a:prstGeom prst="straightConnector1">
            <a:avLst/>
          </a:prstGeom>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D6692615-84ED-4AF9-BAFF-0EA4F5DBF24B}"/>
              </a:ext>
            </a:extLst>
          </p:cNvPr>
          <p:cNvCxnSpPr>
            <a:cxnSpLocks/>
          </p:cNvCxnSpPr>
          <p:nvPr/>
        </p:nvCxnSpPr>
        <p:spPr>
          <a:xfrm flipH="1" flipV="1">
            <a:off x="3178775" y="5036116"/>
            <a:ext cx="313706" cy="766005"/>
          </a:xfrm>
          <a:prstGeom prst="straightConnector1">
            <a:avLst/>
          </a:prstGeom>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D6692615-84ED-4AF9-BAFF-0EA4F5DBF24B}"/>
              </a:ext>
            </a:extLst>
          </p:cNvPr>
          <p:cNvCxnSpPr>
            <a:cxnSpLocks/>
          </p:cNvCxnSpPr>
          <p:nvPr/>
        </p:nvCxnSpPr>
        <p:spPr>
          <a:xfrm flipH="1" flipV="1">
            <a:off x="4215733" y="4287309"/>
            <a:ext cx="313706" cy="766005"/>
          </a:xfrm>
          <a:prstGeom prst="straightConnector1">
            <a:avLst/>
          </a:prstGeom>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D6692615-84ED-4AF9-BAFF-0EA4F5DBF24B}"/>
              </a:ext>
            </a:extLst>
          </p:cNvPr>
          <p:cNvCxnSpPr>
            <a:cxnSpLocks/>
          </p:cNvCxnSpPr>
          <p:nvPr/>
        </p:nvCxnSpPr>
        <p:spPr>
          <a:xfrm flipH="1" flipV="1">
            <a:off x="5517670" y="3646489"/>
            <a:ext cx="313706" cy="766005"/>
          </a:xfrm>
          <a:prstGeom prst="straightConnector1">
            <a:avLst/>
          </a:prstGeom>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D6692615-84ED-4AF9-BAFF-0EA4F5DBF24B}"/>
              </a:ext>
            </a:extLst>
          </p:cNvPr>
          <p:cNvCxnSpPr>
            <a:cxnSpLocks/>
          </p:cNvCxnSpPr>
          <p:nvPr/>
        </p:nvCxnSpPr>
        <p:spPr>
          <a:xfrm flipH="1" flipV="1">
            <a:off x="6995327" y="3227723"/>
            <a:ext cx="313706" cy="766005"/>
          </a:xfrm>
          <a:prstGeom prst="straightConnector1">
            <a:avLst/>
          </a:prstGeom>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D6692615-84ED-4AF9-BAFF-0EA4F5DBF24B}"/>
              </a:ext>
            </a:extLst>
          </p:cNvPr>
          <p:cNvCxnSpPr>
            <a:cxnSpLocks/>
          </p:cNvCxnSpPr>
          <p:nvPr/>
        </p:nvCxnSpPr>
        <p:spPr>
          <a:xfrm flipH="1" flipV="1">
            <a:off x="8662087" y="2830192"/>
            <a:ext cx="313706" cy="766005"/>
          </a:xfrm>
          <a:prstGeom prst="straightConnector1">
            <a:avLst/>
          </a:prstGeom>
          <a:ln w="28575">
            <a:solidFill>
              <a:srgbClr val="FF0000"/>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27048" y="6417233"/>
            <a:ext cx="1061971" cy="307777"/>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65.87%</a:t>
            </a:r>
          </a:p>
        </p:txBody>
      </p:sp>
      <p:sp>
        <p:nvSpPr>
          <p:cNvPr id="9" name="TextBox 8"/>
          <p:cNvSpPr txBox="1"/>
          <p:nvPr/>
        </p:nvSpPr>
        <p:spPr>
          <a:xfrm>
            <a:off x="3335628" y="5918625"/>
            <a:ext cx="921086" cy="307777"/>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67.20%</a:t>
            </a:r>
          </a:p>
        </p:txBody>
      </p:sp>
      <p:sp>
        <p:nvSpPr>
          <p:cNvPr id="10" name="TextBox 9"/>
          <p:cNvSpPr txBox="1"/>
          <p:nvPr/>
        </p:nvSpPr>
        <p:spPr>
          <a:xfrm>
            <a:off x="4378817" y="5111566"/>
            <a:ext cx="1191042" cy="307777"/>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78%</a:t>
            </a:r>
          </a:p>
        </p:txBody>
      </p:sp>
      <p:sp>
        <p:nvSpPr>
          <p:cNvPr id="11" name="TextBox 10"/>
          <p:cNvSpPr txBox="1"/>
          <p:nvPr/>
        </p:nvSpPr>
        <p:spPr>
          <a:xfrm>
            <a:off x="5517670" y="4478193"/>
            <a:ext cx="1003144" cy="369332"/>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87.17</a:t>
            </a:r>
            <a:r>
              <a:rPr lang="en-US" dirty="0">
                <a:effectLst>
                  <a:outerShdw blurRad="38100" dist="38100" dir="2700000" algn="tl">
                    <a:srgbClr val="000000">
                      <a:alpha val="43137"/>
                    </a:srgbClr>
                  </a:outerShdw>
                </a:effectLst>
              </a:rPr>
              <a:t>%</a:t>
            </a:r>
          </a:p>
        </p:txBody>
      </p:sp>
      <p:sp>
        <p:nvSpPr>
          <p:cNvPr id="26" name="TextBox 25"/>
          <p:cNvSpPr txBox="1"/>
          <p:nvPr/>
        </p:nvSpPr>
        <p:spPr>
          <a:xfrm>
            <a:off x="6995327" y="4029492"/>
            <a:ext cx="783807" cy="307777"/>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94.71%</a:t>
            </a:r>
          </a:p>
        </p:txBody>
      </p:sp>
      <p:sp>
        <p:nvSpPr>
          <p:cNvPr id="27" name="TextBox 26"/>
          <p:cNvSpPr txBox="1"/>
          <p:nvPr/>
        </p:nvSpPr>
        <p:spPr>
          <a:xfrm>
            <a:off x="8578808" y="3721715"/>
            <a:ext cx="807483" cy="307777"/>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98.71%</a:t>
            </a:r>
          </a:p>
        </p:txBody>
      </p:sp>
      <p:sp>
        <p:nvSpPr>
          <p:cNvPr id="4" name="TextBox 3">
            <a:extLst>
              <a:ext uri="{FF2B5EF4-FFF2-40B4-BE49-F238E27FC236}">
                <a16:creationId xmlns:a16="http://schemas.microsoft.com/office/drawing/2014/main" xmlns="" id="{A39A0D5D-6581-4C08-91FD-E48DBC23E5DD}"/>
              </a:ext>
            </a:extLst>
          </p:cNvPr>
          <p:cNvSpPr txBox="1"/>
          <p:nvPr/>
        </p:nvSpPr>
        <p:spPr>
          <a:xfrm>
            <a:off x="7309033" y="5924790"/>
            <a:ext cx="4277122" cy="646331"/>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 Numbers represent Top 1 Accuracy on validation dataset (same across models)</a:t>
            </a:r>
          </a:p>
        </p:txBody>
      </p:sp>
      <p:sp>
        <p:nvSpPr>
          <p:cNvPr id="28"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Overall Experimental Methodology &amp; Results</a:t>
            </a:r>
          </a:p>
        </p:txBody>
      </p:sp>
      <p:sp>
        <p:nvSpPr>
          <p:cNvPr id="29" name="TextBox 28"/>
          <p:cNvSpPr txBox="1"/>
          <p:nvPr/>
        </p:nvSpPr>
        <p:spPr>
          <a:xfrm>
            <a:off x="11790347" y="6488668"/>
            <a:ext cx="489959" cy="369332"/>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347220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3" grpId="0"/>
      <p:bldP spid="14" grpId="0"/>
      <p:bldP spid="15" grpId="0"/>
      <p:bldP spid="17" grpId="0"/>
      <p:bldP spid="18" grpId="0"/>
      <p:bldP spid="19" grpId="0"/>
      <p:bldP spid="7" grpId="0"/>
      <p:bldP spid="9" grpId="0"/>
      <p:bldP spid="10" grpId="0"/>
      <p:bldP spid="11" grpId="0"/>
      <p:bldP spid="26" grpId="0"/>
      <p:bldP spid="27"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B86F854E-352A-4AD4-A677-678C0D15A237}"/>
              </a:ext>
            </a:extLst>
          </p:cNvPr>
          <p:cNvPicPr/>
          <p:nvPr/>
        </p:nvPicPr>
        <p:blipFill>
          <a:blip r:embed="rId2"/>
          <a:stretch>
            <a:fillRect/>
          </a:stretch>
        </p:blipFill>
        <p:spPr>
          <a:xfrm>
            <a:off x="786238" y="1989232"/>
            <a:ext cx="4481798" cy="3538111"/>
          </a:xfrm>
          <a:prstGeom prst="rect">
            <a:avLst/>
          </a:prstGeom>
        </p:spPr>
      </p:pic>
      <p:pic>
        <p:nvPicPr>
          <p:cNvPr id="7" name="Picture 6">
            <a:extLst>
              <a:ext uri="{FF2B5EF4-FFF2-40B4-BE49-F238E27FC236}">
                <a16:creationId xmlns:a16="http://schemas.microsoft.com/office/drawing/2014/main" xmlns="" id="{D1B509A8-878F-42C3-AF05-17F2098058CF}"/>
              </a:ext>
            </a:extLst>
          </p:cNvPr>
          <p:cNvPicPr/>
          <p:nvPr/>
        </p:nvPicPr>
        <p:blipFill>
          <a:blip r:embed="rId3"/>
          <a:stretch>
            <a:fillRect/>
          </a:stretch>
        </p:blipFill>
        <p:spPr>
          <a:xfrm>
            <a:off x="5701610" y="1798161"/>
            <a:ext cx="4998235" cy="3947546"/>
          </a:xfrm>
          <a:prstGeom prst="rect">
            <a:avLst/>
          </a:prstGeom>
        </p:spPr>
      </p:pic>
      <p:sp>
        <p:nvSpPr>
          <p:cNvPr id="8" name="TextBox 7">
            <a:extLst>
              <a:ext uri="{FF2B5EF4-FFF2-40B4-BE49-F238E27FC236}">
                <a16:creationId xmlns:a16="http://schemas.microsoft.com/office/drawing/2014/main" xmlns="" id="{C3B7966E-654B-451A-9E31-A0081AD01E2A}"/>
              </a:ext>
            </a:extLst>
          </p:cNvPr>
          <p:cNvSpPr txBox="1"/>
          <p:nvPr/>
        </p:nvSpPr>
        <p:spPr>
          <a:xfrm>
            <a:off x="1682832" y="5513695"/>
            <a:ext cx="2688609"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Baseline Model</a:t>
            </a:r>
          </a:p>
          <a:p>
            <a:pPr algn="ctr"/>
            <a:r>
              <a:rPr lang="en-US" dirty="0">
                <a:effectLst>
                  <a:outerShdw blurRad="38100" dist="38100" dir="2700000" algn="tl">
                    <a:srgbClr val="000000">
                      <a:alpha val="43137"/>
                    </a:srgbClr>
                  </a:outerShdw>
                </a:effectLst>
              </a:rPr>
              <a:t>Top 1 Accuracy: 65.87%</a:t>
            </a:r>
          </a:p>
        </p:txBody>
      </p:sp>
      <p:sp>
        <p:nvSpPr>
          <p:cNvPr id="10" name="TextBox 9">
            <a:extLst>
              <a:ext uri="{FF2B5EF4-FFF2-40B4-BE49-F238E27FC236}">
                <a16:creationId xmlns:a16="http://schemas.microsoft.com/office/drawing/2014/main" xmlns="" id="{D0CB6EC2-8515-43C0-A32C-7F0192BA09FF}"/>
              </a:ext>
            </a:extLst>
          </p:cNvPr>
          <p:cNvSpPr txBox="1"/>
          <p:nvPr/>
        </p:nvSpPr>
        <p:spPr>
          <a:xfrm>
            <a:off x="6856422" y="5535426"/>
            <a:ext cx="2688609" cy="646331"/>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Deep CNN Model</a:t>
            </a:r>
          </a:p>
          <a:p>
            <a:pPr algn="ctr"/>
            <a:r>
              <a:rPr lang="en-US" dirty="0">
                <a:effectLst>
                  <a:outerShdw blurRad="38100" dist="38100" dir="2700000" algn="tl">
                    <a:srgbClr val="000000">
                      <a:alpha val="43137"/>
                    </a:srgbClr>
                  </a:outerShdw>
                </a:effectLst>
              </a:rPr>
              <a:t>Top 1 Accuracy: 67.2%</a:t>
            </a:r>
          </a:p>
        </p:txBody>
      </p:sp>
      <p:sp>
        <p:nvSpPr>
          <p:cNvPr id="11" name="Rectangle 10">
            <a:extLst>
              <a:ext uri="{FF2B5EF4-FFF2-40B4-BE49-F238E27FC236}">
                <a16:creationId xmlns:a16="http://schemas.microsoft.com/office/drawing/2014/main" xmlns="" id="{2AD397C0-266B-41AB-8577-15E1ABCF4AAC}"/>
              </a:ext>
            </a:extLst>
          </p:cNvPr>
          <p:cNvSpPr/>
          <p:nvPr/>
        </p:nvSpPr>
        <p:spPr>
          <a:xfrm>
            <a:off x="4602340" y="5877382"/>
            <a:ext cx="2023182" cy="369332"/>
          </a:xfrm>
          <a:prstGeom prst="rect">
            <a:avLst/>
          </a:prstGeom>
        </p:spPr>
        <p:txBody>
          <a:bodyPr wrap="none">
            <a:spAutoFit/>
          </a:bodyPr>
          <a:lstStyle/>
          <a:p>
            <a:pPr algn="ctr"/>
            <a:r>
              <a:rPr lang="en-US" dirty="0">
                <a:solidFill>
                  <a:srgbClr val="FF0000"/>
                </a:solidFill>
                <a:effectLst>
                  <a:outerShdw blurRad="38100" dist="38100" dir="2700000" algn="tl">
                    <a:srgbClr val="000000">
                      <a:alpha val="43137"/>
                    </a:srgbClr>
                  </a:outerShdw>
                </a:effectLst>
              </a:rPr>
              <a:t>High Overfitting!! </a:t>
            </a:r>
          </a:p>
        </p:txBody>
      </p:sp>
      <p:cxnSp>
        <p:nvCxnSpPr>
          <p:cNvPr id="13" name="Straight Arrow Connector 12">
            <a:extLst>
              <a:ext uri="{FF2B5EF4-FFF2-40B4-BE49-F238E27FC236}">
                <a16:creationId xmlns:a16="http://schemas.microsoft.com/office/drawing/2014/main" xmlns="" id="{B0449290-E211-4846-B232-2AE908D93E65}"/>
              </a:ext>
            </a:extLst>
          </p:cNvPr>
          <p:cNvCxnSpPr>
            <a:cxnSpLocks/>
          </p:cNvCxnSpPr>
          <p:nvPr/>
        </p:nvCxnSpPr>
        <p:spPr>
          <a:xfrm flipH="1" flipV="1">
            <a:off x="5105961" y="3657249"/>
            <a:ext cx="420292" cy="2284413"/>
          </a:xfrm>
          <a:prstGeom prst="straightConnector1">
            <a:avLst/>
          </a:prstGeom>
          <a:ln w="28575">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4CD59A51-A0BF-4DD0-B46F-DAA2F0523C68}"/>
              </a:ext>
            </a:extLst>
          </p:cNvPr>
          <p:cNvCxnSpPr>
            <a:cxnSpLocks/>
          </p:cNvCxnSpPr>
          <p:nvPr/>
        </p:nvCxnSpPr>
        <p:spPr>
          <a:xfrm flipV="1">
            <a:off x="5526253" y="2850107"/>
            <a:ext cx="3165096" cy="3091555"/>
          </a:xfrm>
          <a:prstGeom prst="straightConnector1">
            <a:avLst/>
          </a:prstGeom>
          <a:ln w="28575">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xmlns="" id="{8740FFD9-610C-485C-B7D2-089292A88FA7}"/>
              </a:ext>
            </a:extLst>
          </p:cNvPr>
          <p:cNvSpPr/>
          <p:nvPr/>
        </p:nvSpPr>
        <p:spPr>
          <a:xfrm>
            <a:off x="4806439" y="2337053"/>
            <a:ext cx="420292" cy="1320196"/>
          </a:xfrm>
          <a:prstGeom prst="rightBrac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xmlns="" id="{EAF57471-9DCF-466E-8DA4-A12D1964D105}"/>
              </a:ext>
            </a:extLst>
          </p:cNvPr>
          <p:cNvSpPr/>
          <p:nvPr/>
        </p:nvSpPr>
        <p:spPr>
          <a:xfrm>
            <a:off x="8768897" y="2289580"/>
            <a:ext cx="180669" cy="1197717"/>
          </a:xfrm>
          <a:prstGeom prst="leftBrac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smtClean="0">
                <a:latin typeface="Calibri" panose="020F0502020204030204" pitchFamily="34" charset="0"/>
                <a:cs typeface="Calibri" panose="020F0502020204030204" pitchFamily="34" charset="0"/>
              </a:rPr>
              <a:t>Training Results</a:t>
            </a:r>
            <a:endParaRPr lang="en-US" b="1" dirty="0">
              <a:latin typeface="Calibri" panose="020F0502020204030204" pitchFamily="34" charset="0"/>
              <a:cs typeface="Calibri" panose="020F0502020204030204" pitchFamily="34" charset="0"/>
            </a:endParaRPr>
          </a:p>
        </p:txBody>
      </p:sp>
      <p:sp>
        <p:nvSpPr>
          <p:cNvPr id="16" name="TextBox 15"/>
          <p:cNvSpPr txBox="1"/>
          <p:nvPr/>
        </p:nvSpPr>
        <p:spPr>
          <a:xfrm>
            <a:off x="11790347" y="6488668"/>
            <a:ext cx="481413" cy="369332"/>
          </a:xfrm>
          <a:prstGeom prst="rect">
            <a:avLst/>
          </a:prstGeom>
          <a:noFill/>
        </p:spPr>
        <p:txBody>
          <a:bodyPr wrap="square" rtlCol="0">
            <a:spAutoFit/>
          </a:bodyPr>
          <a:lstStyle/>
          <a:p>
            <a:r>
              <a:rPr lang="en-IN" dirty="0"/>
              <a:t>15</a:t>
            </a:r>
          </a:p>
        </p:txBody>
      </p:sp>
    </p:spTree>
    <p:extLst>
      <p:ext uri="{BB962C8B-B14F-4D97-AF65-F5344CB8AC3E}">
        <p14:creationId xmlns:p14="http://schemas.microsoft.com/office/powerpoint/2010/main" val="401021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99" y="-188009"/>
            <a:ext cx="10749367" cy="1208868"/>
          </a:xfrm>
        </p:spPr>
        <p:txBody>
          <a:bodyPr/>
          <a:lstStyle/>
          <a:p>
            <a:r>
              <a:rPr lang="en-US" b="1" dirty="0">
                <a:latin typeface="Calibri" panose="020F0502020204030204" pitchFamily="34" charset="0"/>
                <a:cs typeface="Calibri" panose="020F0502020204030204" pitchFamily="34" charset="0"/>
              </a:rPr>
              <a:t>Problem Statement</a:t>
            </a:r>
          </a:p>
        </p:txBody>
      </p:sp>
      <p:sp>
        <p:nvSpPr>
          <p:cNvPr id="4" name="TextBox 3"/>
          <p:cNvSpPr txBox="1"/>
          <p:nvPr/>
        </p:nvSpPr>
        <p:spPr>
          <a:xfrm>
            <a:off x="298765" y="1647730"/>
            <a:ext cx="11552221" cy="4278094"/>
          </a:xfrm>
          <a:prstGeom prst="rect">
            <a:avLst/>
          </a:prstGeom>
          <a:noFill/>
        </p:spPr>
        <p:txBody>
          <a:bodyPr wrap="square" rtlCol="0">
            <a:spAutoFit/>
          </a:bodyPr>
          <a:lstStyle/>
          <a:p>
            <a:pPr>
              <a:lnSpc>
                <a:spcPct val="120000"/>
              </a:lnSpc>
            </a:pPr>
            <a:r>
              <a:rPr lang="en-US" sz="1400" b="1" dirty="0"/>
              <a:t>Large and Deep Neural Network </a:t>
            </a:r>
            <a:r>
              <a:rPr lang="en-US" sz="1400" dirty="0"/>
              <a:t>architectures have met significant development and find their applications in a variety of computer vision, speech recognition and reinforcement learning tasks</a:t>
            </a:r>
          </a:p>
          <a:p>
            <a:pPr>
              <a:lnSpc>
                <a:spcPct val="120000"/>
              </a:lnSpc>
            </a:pPr>
            <a:endParaRPr lang="en-US" sz="1400" dirty="0"/>
          </a:p>
          <a:p>
            <a:pPr>
              <a:lnSpc>
                <a:spcPct val="120000"/>
              </a:lnSpc>
            </a:pPr>
            <a:r>
              <a:rPr lang="en-US" sz="1400" dirty="0"/>
              <a:t>Neural network architectures are sensitive to: -</a:t>
            </a:r>
          </a:p>
          <a:p>
            <a:pPr marL="342900" indent="-342900">
              <a:lnSpc>
                <a:spcPct val="120000"/>
              </a:lnSpc>
              <a:buFont typeface="Arial" panose="020B0604020202020204" pitchFamily="34" charset="0"/>
              <a:buChar char="•"/>
            </a:pPr>
            <a:r>
              <a:rPr lang="en-US" sz="1400" dirty="0" err="1"/>
              <a:t>UnderFitting</a:t>
            </a:r>
            <a:endParaRPr lang="en-US" sz="1400" dirty="0"/>
          </a:p>
          <a:p>
            <a:pPr marL="342900" indent="-342900">
              <a:lnSpc>
                <a:spcPct val="120000"/>
              </a:lnSpc>
              <a:buFont typeface="Arial" panose="020B0604020202020204" pitchFamily="34" charset="0"/>
              <a:buChar char="•"/>
            </a:pPr>
            <a:r>
              <a:rPr lang="en-US" sz="1400" dirty="0" err="1"/>
              <a:t>OverFitting</a:t>
            </a:r>
            <a:endParaRPr lang="en-US" sz="1400" dirty="0"/>
          </a:p>
          <a:p>
            <a:pPr>
              <a:lnSpc>
                <a:spcPct val="120000"/>
              </a:lnSpc>
            </a:pPr>
            <a:endParaRPr lang="en-US" sz="1400" dirty="0"/>
          </a:p>
          <a:p>
            <a:pPr>
              <a:lnSpc>
                <a:spcPct val="120000"/>
              </a:lnSpc>
            </a:pPr>
            <a:r>
              <a:rPr lang="en-US" sz="1400" dirty="0"/>
              <a:t>A few </a:t>
            </a:r>
            <a:r>
              <a:rPr lang="en-US" sz="1400" b="1" dirty="0"/>
              <a:t>techniques</a:t>
            </a:r>
            <a:r>
              <a:rPr lang="en-US" sz="1400" dirty="0"/>
              <a:t> have been proposed in the recent times to tackle these challenges like: -</a:t>
            </a:r>
          </a:p>
          <a:p>
            <a:pPr marL="342900" indent="-342900">
              <a:lnSpc>
                <a:spcPct val="120000"/>
              </a:lnSpc>
              <a:buAutoNum type="alphaLcParenR"/>
            </a:pPr>
            <a:r>
              <a:rPr lang="en-US" sz="1400" dirty="0">
                <a:latin typeface="Calibri" panose="020F0502020204030204" pitchFamily="34" charset="0"/>
                <a:cs typeface="Calibri" panose="020F0502020204030204" pitchFamily="34" charset="0"/>
              </a:rPr>
              <a:t>Data Augmentation    b) Stochastic gradient descent    c) Label Smoothing    d) </a:t>
            </a:r>
            <a:r>
              <a:rPr lang="en-US" sz="1400" dirty="0" err="1">
                <a:latin typeface="Calibri" panose="020F0502020204030204" pitchFamily="34" charset="0"/>
                <a:cs typeface="Calibri" panose="020F0502020204030204" pitchFamily="34" charset="0"/>
              </a:rPr>
              <a:t>Mixup</a:t>
            </a:r>
            <a:r>
              <a:rPr lang="en-US" sz="1400" dirty="0">
                <a:latin typeface="Calibri" panose="020F0502020204030204" pitchFamily="34" charset="0"/>
                <a:cs typeface="Calibri" panose="020F0502020204030204" pitchFamily="34" charset="0"/>
              </a:rPr>
              <a:t>    e) Sample Pairing    f) BC Learning</a:t>
            </a:r>
          </a:p>
          <a:p>
            <a:pPr>
              <a:lnSpc>
                <a:spcPct val="120000"/>
              </a:lnSpc>
            </a:pPr>
            <a:endParaRPr lang="en-US" sz="1400" dirty="0">
              <a:solidFill>
                <a:schemeClr val="bg2">
                  <a:lumMod val="25000"/>
                </a:schemeClr>
              </a:solidFill>
              <a:latin typeface="Calibri" panose="020F0502020204030204" pitchFamily="34" charset="0"/>
              <a:cs typeface="Calibri" panose="020F0502020204030204" pitchFamily="34" charset="0"/>
            </a:endParaRPr>
          </a:p>
          <a:p>
            <a:pPr>
              <a:lnSpc>
                <a:spcPct val="120000"/>
              </a:lnSpc>
            </a:pPr>
            <a:endParaRPr lang="en-US" sz="1400" dirty="0">
              <a:solidFill>
                <a:schemeClr val="bg2">
                  <a:lumMod val="25000"/>
                </a:schemeClr>
              </a:solidFill>
              <a:latin typeface="Calibri" panose="020F0502020204030204" pitchFamily="34" charset="0"/>
              <a:cs typeface="Calibri" panose="020F0502020204030204" pitchFamily="34" charset="0"/>
            </a:endParaRPr>
          </a:p>
          <a:p>
            <a:pPr>
              <a:lnSpc>
                <a:spcPct val="120000"/>
              </a:lnSpc>
            </a:pPr>
            <a:r>
              <a:rPr lang="en-US" b="1" u="sng" dirty="0">
                <a:solidFill>
                  <a:srgbClr val="C00000"/>
                </a:solidFill>
                <a:latin typeface="Calibri" panose="020F0502020204030204" pitchFamily="34" charset="0"/>
                <a:cs typeface="Calibri" panose="020F0502020204030204" pitchFamily="34" charset="0"/>
              </a:rPr>
              <a:t>Our Approach: -</a:t>
            </a:r>
          </a:p>
          <a:p>
            <a:pPr>
              <a:lnSpc>
                <a:spcPct val="120000"/>
              </a:lnSpc>
            </a:pPr>
            <a:endParaRPr lang="en-US" sz="100" b="1" u="sng" dirty="0">
              <a:solidFill>
                <a:srgbClr val="C00000"/>
              </a:solidFill>
              <a:latin typeface="Calibri" panose="020F0502020204030204" pitchFamily="34" charset="0"/>
              <a:cs typeface="Calibri" panose="020F0502020204030204" pitchFamily="34" charset="0"/>
            </a:endParaRPr>
          </a:p>
          <a:p>
            <a:pPr>
              <a:lnSpc>
                <a:spcPct val="120000"/>
              </a:lnSpc>
            </a:pPr>
            <a:r>
              <a:rPr lang="en-US" sz="1400" dirty="0"/>
              <a:t>In order to further improve the performance of Neural Networks, we try to implement and investigate a novel technique called </a:t>
            </a:r>
            <a:r>
              <a:rPr lang="en-US" sz="1400" b="1" dirty="0"/>
              <a:t>BatchBoost</a:t>
            </a:r>
            <a:r>
              <a:rPr lang="en-US" sz="1400" dirty="0"/>
              <a:t> for image classification task on a publicly available </a:t>
            </a:r>
            <a:r>
              <a:rPr lang="en-US" sz="1400" b="1" dirty="0"/>
              <a:t>CIFAR10 dataset </a:t>
            </a:r>
            <a:r>
              <a:rPr lang="en-US" sz="1400" dirty="0"/>
              <a:t>that suggests multiple mixing of samples in multiple mini-batches can infuse a nonlinear relationship into the architecture.</a:t>
            </a:r>
          </a:p>
          <a:p>
            <a:endParaRPr lang="en-IN" sz="1400" dirty="0">
              <a:solidFill>
                <a:schemeClr val="bg2">
                  <a:lumMod val="25000"/>
                </a:schemeClr>
              </a:solidFill>
            </a:endParaRPr>
          </a:p>
        </p:txBody>
      </p:sp>
      <p:sp>
        <p:nvSpPr>
          <p:cNvPr id="6" name="TextBox 5"/>
          <p:cNvSpPr txBox="1"/>
          <p:nvPr/>
        </p:nvSpPr>
        <p:spPr>
          <a:xfrm>
            <a:off x="11790348" y="6488668"/>
            <a:ext cx="401652"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422253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C3B7966E-654B-451A-9E31-A0081AD01E2A}"/>
              </a:ext>
            </a:extLst>
          </p:cNvPr>
          <p:cNvSpPr txBox="1"/>
          <p:nvPr/>
        </p:nvSpPr>
        <p:spPr>
          <a:xfrm>
            <a:off x="1932125" y="5496498"/>
            <a:ext cx="2688609" cy="923330"/>
          </a:xfrm>
          <a:prstGeom prst="rect">
            <a:avLst/>
          </a:prstGeom>
          <a:noFill/>
        </p:spPr>
        <p:txBody>
          <a:bodyPr wrap="square" rtlCol="0">
            <a:spAutoFit/>
          </a:bodyPr>
          <a:lstStyle/>
          <a:p>
            <a:pPr algn="ctr"/>
            <a:r>
              <a:rPr lang="en-US" b="1" dirty="0">
                <a:solidFill>
                  <a:schemeClr val="accent2">
                    <a:lumMod val="75000"/>
                  </a:schemeClr>
                </a:solidFill>
                <a:effectLst>
                  <a:outerShdw blurRad="38100" dist="38100" dir="2700000" algn="tl">
                    <a:srgbClr val="000000">
                      <a:alpha val="43137"/>
                    </a:srgbClr>
                  </a:outerShdw>
                </a:effectLst>
              </a:rPr>
              <a:t>Deep CNN + Dropout + Batch Normalization</a:t>
            </a:r>
          </a:p>
          <a:p>
            <a:pPr algn="ctr"/>
            <a:r>
              <a:rPr lang="en-US" dirty="0">
                <a:effectLst>
                  <a:outerShdw blurRad="38100" dist="38100" dir="2700000" algn="tl">
                    <a:srgbClr val="000000">
                      <a:alpha val="43137"/>
                    </a:srgbClr>
                  </a:outerShdw>
                </a:effectLst>
              </a:rPr>
              <a:t>Top 1 Accuracy: 78%</a:t>
            </a:r>
          </a:p>
        </p:txBody>
      </p:sp>
      <p:sp>
        <p:nvSpPr>
          <p:cNvPr id="10" name="TextBox 9">
            <a:extLst>
              <a:ext uri="{FF2B5EF4-FFF2-40B4-BE49-F238E27FC236}">
                <a16:creationId xmlns:a16="http://schemas.microsoft.com/office/drawing/2014/main" xmlns="" id="{D0CB6EC2-8515-43C0-A32C-7F0192BA09FF}"/>
              </a:ext>
            </a:extLst>
          </p:cNvPr>
          <p:cNvSpPr txBox="1"/>
          <p:nvPr/>
        </p:nvSpPr>
        <p:spPr>
          <a:xfrm>
            <a:off x="7387053" y="5391361"/>
            <a:ext cx="3135371" cy="1200329"/>
          </a:xfrm>
          <a:prstGeom prst="rect">
            <a:avLst/>
          </a:prstGeom>
          <a:noFill/>
        </p:spPr>
        <p:txBody>
          <a:bodyPr wrap="square" rtlCol="0">
            <a:spAutoFit/>
          </a:bodyPr>
          <a:lstStyle/>
          <a:p>
            <a:pPr algn="ctr"/>
            <a:r>
              <a:rPr lang="en-US" b="1" dirty="0">
                <a:solidFill>
                  <a:schemeClr val="accent2">
                    <a:lumMod val="75000"/>
                  </a:schemeClr>
                </a:solidFill>
                <a:effectLst>
                  <a:outerShdw blurRad="38100" dist="38100" dir="2700000" algn="tl">
                    <a:srgbClr val="000000">
                      <a:alpha val="43137"/>
                    </a:srgbClr>
                  </a:outerShdw>
                </a:effectLst>
              </a:rPr>
              <a:t>Deep CNN + Dropout + batch Normalization + Image Augmentation</a:t>
            </a:r>
          </a:p>
          <a:p>
            <a:pPr algn="ctr"/>
            <a:r>
              <a:rPr lang="en-US" dirty="0">
                <a:effectLst>
                  <a:outerShdw blurRad="38100" dist="38100" dir="2700000" algn="tl">
                    <a:srgbClr val="000000">
                      <a:alpha val="43137"/>
                    </a:srgbClr>
                  </a:outerShdw>
                </a:effectLst>
              </a:rPr>
              <a:t>Top 1 Accuracy: 87.17%</a:t>
            </a:r>
          </a:p>
        </p:txBody>
      </p:sp>
      <p:pic>
        <p:nvPicPr>
          <p:cNvPr id="9" name="Picture 8">
            <a:extLst>
              <a:ext uri="{FF2B5EF4-FFF2-40B4-BE49-F238E27FC236}">
                <a16:creationId xmlns:a16="http://schemas.microsoft.com/office/drawing/2014/main" xmlns="" id="{34DC45BE-7AEE-4004-AC31-40E49951F239}"/>
              </a:ext>
            </a:extLst>
          </p:cNvPr>
          <p:cNvPicPr/>
          <p:nvPr/>
        </p:nvPicPr>
        <p:blipFill rotWithShape="1">
          <a:blip r:embed="rId2"/>
          <a:srcRect r="1555" b="6716"/>
          <a:stretch/>
        </p:blipFill>
        <p:spPr>
          <a:xfrm>
            <a:off x="949508" y="1895707"/>
            <a:ext cx="4752101" cy="3522453"/>
          </a:xfrm>
          <a:prstGeom prst="rect">
            <a:avLst/>
          </a:prstGeom>
        </p:spPr>
      </p:pic>
      <p:pic>
        <p:nvPicPr>
          <p:cNvPr id="11" name="Picture 10">
            <a:extLst>
              <a:ext uri="{FF2B5EF4-FFF2-40B4-BE49-F238E27FC236}">
                <a16:creationId xmlns:a16="http://schemas.microsoft.com/office/drawing/2014/main" xmlns="" id="{E486C206-8A8D-4A6D-BA2C-EF4922710C31}"/>
              </a:ext>
            </a:extLst>
          </p:cNvPr>
          <p:cNvPicPr/>
          <p:nvPr/>
        </p:nvPicPr>
        <p:blipFill>
          <a:blip r:embed="rId3"/>
          <a:stretch>
            <a:fillRect/>
          </a:stretch>
        </p:blipFill>
        <p:spPr>
          <a:xfrm>
            <a:off x="6287069" y="2493841"/>
            <a:ext cx="4752101" cy="2542183"/>
          </a:xfrm>
          <a:prstGeom prst="rect">
            <a:avLst/>
          </a:prstGeom>
        </p:spPr>
      </p:pic>
      <p:sp>
        <p:nvSpPr>
          <p:cNvPr id="12" name="Rectangle 11">
            <a:extLst>
              <a:ext uri="{FF2B5EF4-FFF2-40B4-BE49-F238E27FC236}">
                <a16:creationId xmlns:a16="http://schemas.microsoft.com/office/drawing/2014/main" xmlns="" id="{803AECA2-7CEC-4720-B53A-33D9E8E0EBA0}"/>
              </a:ext>
            </a:extLst>
          </p:cNvPr>
          <p:cNvSpPr/>
          <p:nvPr/>
        </p:nvSpPr>
        <p:spPr>
          <a:xfrm>
            <a:off x="5173376" y="5773497"/>
            <a:ext cx="1845249" cy="369332"/>
          </a:xfrm>
          <a:prstGeom prst="rect">
            <a:avLst/>
          </a:prstGeom>
        </p:spPr>
        <p:txBody>
          <a:bodyPr wrap="none">
            <a:spAutoFit/>
          </a:bodyPr>
          <a:lstStyle/>
          <a:p>
            <a:pPr algn="ctr"/>
            <a:r>
              <a:rPr lang="en-US" dirty="0">
                <a:solidFill>
                  <a:srgbClr val="FF0000"/>
                </a:solidFill>
                <a:effectLst>
                  <a:outerShdw blurRad="38100" dist="38100" dir="2700000" algn="tl">
                    <a:srgbClr val="000000">
                      <a:alpha val="43137"/>
                    </a:srgbClr>
                  </a:outerShdw>
                </a:effectLst>
              </a:rPr>
              <a:t>No Overfitting!! </a:t>
            </a:r>
          </a:p>
        </p:txBody>
      </p:sp>
      <p:cxnSp>
        <p:nvCxnSpPr>
          <p:cNvPr id="14" name="Straight Arrow Connector 13">
            <a:extLst>
              <a:ext uri="{FF2B5EF4-FFF2-40B4-BE49-F238E27FC236}">
                <a16:creationId xmlns:a16="http://schemas.microsoft.com/office/drawing/2014/main" xmlns="" id="{BE0717DA-49E2-455D-92ED-1E502C9F5E2A}"/>
              </a:ext>
            </a:extLst>
          </p:cNvPr>
          <p:cNvCxnSpPr>
            <a:cxnSpLocks/>
          </p:cNvCxnSpPr>
          <p:nvPr/>
        </p:nvCxnSpPr>
        <p:spPr>
          <a:xfrm flipV="1">
            <a:off x="6008322" y="2961564"/>
            <a:ext cx="3233892" cy="2876214"/>
          </a:xfrm>
          <a:prstGeom prst="straightConnector1">
            <a:avLst/>
          </a:prstGeom>
          <a:ln w="28575">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4FA1E090-CCE6-4373-A121-DC115B9E0FF1}"/>
              </a:ext>
            </a:extLst>
          </p:cNvPr>
          <p:cNvCxnSpPr>
            <a:cxnSpLocks/>
          </p:cNvCxnSpPr>
          <p:nvPr/>
        </p:nvCxnSpPr>
        <p:spPr>
          <a:xfrm flipH="1" flipV="1">
            <a:off x="4804948" y="2679647"/>
            <a:ext cx="1203375" cy="3158132"/>
          </a:xfrm>
          <a:prstGeom prst="straightConnector1">
            <a:avLst/>
          </a:prstGeom>
          <a:ln w="28575">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Training Results</a:t>
            </a:r>
            <a:endParaRPr lang="en-US" b="1" dirty="0">
              <a:latin typeface="Calibri" panose="020F0502020204030204" pitchFamily="34" charset="0"/>
              <a:cs typeface="Calibri" panose="020F0502020204030204" pitchFamily="34" charset="0"/>
            </a:endParaRPr>
          </a:p>
        </p:txBody>
      </p:sp>
      <p:sp>
        <p:nvSpPr>
          <p:cNvPr id="16" name="TextBox 15"/>
          <p:cNvSpPr txBox="1"/>
          <p:nvPr/>
        </p:nvSpPr>
        <p:spPr>
          <a:xfrm>
            <a:off x="11790347" y="6488668"/>
            <a:ext cx="472867" cy="369332"/>
          </a:xfrm>
          <a:prstGeom prst="rect">
            <a:avLst/>
          </a:prstGeom>
          <a:noFill/>
        </p:spPr>
        <p:txBody>
          <a:bodyPr wrap="square" rtlCol="0">
            <a:spAutoFit/>
          </a:bodyPr>
          <a:lstStyle/>
          <a:p>
            <a:r>
              <a:rPr lang="en-IN" dirty="0"/>
              <a:t>16</a:t>
            </a:r>
          </a:p>
        </p:txBody>
      </p:sp>
    </p:spTree>
    <p:extLst>
      <p:ext uri="{BB962C8B-B14F-4D97-AF65-F5344CB8AC3E}">
        <p14:creationId xmlns:p14="http://schemas.microsoft.com/office/powerpoint/2010/main" val="256430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C3B7966E-654B-451A-9E31-A0081AD01E2A}"/>
              </a:ext>
            </a:extLst>
          </p:cNvPr>
          <p:cNvSpPr txBox="1"/>
          <p:nvPr/>
        </p:nvSpPr>
        <p:spPr>
          <a:xfrm>
            <a:off x="1813574" y="5284042"/>
            <a:ext cx="2688609" cy="923330"/>
          </a:xfrm>
          <a:prstGeom prst="rect">
            <a:avLst/>
          </a:prstGeom>
          <a:noFill/>
        </p:spPr>
        <p:txBody>
          <a:bodyPr wrap="square" rtlCol="0">
            <a:spAutoFit/>
          </a:bodyPr>
          <a:lstStyle/>
          <a:p>
            <a:pPr algn="ctr"/>
            <a:r>
              <a:rPr lang="en-US" b="1" dirty="0">
                <a:solidFill>
                  <a:schemeClr val="accent2">
                    <a:lumMod val="75000"/>
                  </a:schemeClr>
                </a:solidFill>
                <a:effectLst>
                  <a:outerShdw blurRad="38100" dist="38100" dir="2700000" algn="tl">
                    <a:srgbClr val="000000">
                      <a:alpha val="43137"/>
                    </a:srgbClr>
                  </a:outerShdw>
                </a:effectLst>
              </a:rPr>
              <a:t>Transfer Learning with EfficientNetb0</a:t>
            </a:r>
          </a:p>
          <a:p>
            <a:pPr algn="ctr"/>
            <a:r>
              <a:rPr lang="en-US" dirty="0">
                <a:effectLst>
                  <a:outerShdw blurRad="38100" dist="38100" dir="2700000" algn="tl">
                    <a:srgbClr val="000000">
                      <a:alpha val="43137"/>
                    </a:srgbClr>
                  </a:outerShdw>
                </a:effectLst>
              </a:rPr>
              <a:t>Top 1 Accuracy: 94.71%</a:t>
            </a:r>
          </a:p>
        </p:txBody>
      </p:sp>
      <p:sp>
        <p:nvSpPr>
          <p:cNvPr id="10" name="TextBox 9">
            <a:extLst>
              <a:ext uri="{FF2B5EF4-FFF2-40B4-BE49-F238E27FC236}">
                <a16:creationId xmlns:a16="http://schemas.microsoft.com/office/drawing/2014/main" xmlns="" id="{D0CB6EC2-8515-43C0-A32C-7F0192BA09FF}"/>
              </a:ext>
            </a:extLst>
          </p:cNvPr>
          <p:cNvSpPr txBox="1"/>
          <p:nvPr/>
        </p:nvSpPr>
        <p:spPr>
          <a:xfrm>
            <a:off x="7306798" y="5284042"/>
            <a:ext cx="2688609" cy="923330"/>
          </a:xfrm>
          <a:prstGeom prst="rect">
            <a:avLst/>
          </a:prstGeom>
          <a:noFill/>
        </p:spPr>
        <p:txBody>
          <a:bodyPr wrap="square" rtlCol="0">
            <a:spAutoFit/>
          </a:bodyPr>
          <a:lstStyle/>
          <a:p>
            <a:pPr algn="ctr"/>
            <a:r>
              <a:rPr lang="en-US" b="1" dirty="0">
                <a:solidFill>
                  <a:schemeClr val="accent2">
                    <a:lumMod val="75000"/>
                  </a:schemeClr>
                </a:solidFill>
                <a:effectLst>
                  <a:outerShdw blurRad="38100" dist="38100" dir="2700000" algn="tl">
                    <a:srgbClr val="000000">
                      <a:alpha val="43137"/>
                    </a:srgbClr>
                  </a:outerShdw>
                </a:effectLst>
              </a:rPr>
              <a:t>Transfer Learning + batchboost</a:t>
            </a:r>
          </a:p>
          <a:p>
            <a:pPr algn="ctr"/>
            <a:r>
              <a:rPr lang="en-US" dirty="0">
                <a:effectLst>
                  <a:outerShdw blurRad="38100" dist="38100" dir="2700000" algn="tl">
                    <a:srgbClr val="000000">
                      <a:alpha val="43137"/>
                    </a:srgbClr>
                  </a:outerShdw>
                </a:effectLst>
              </a:rPr>
              <a:t>Top 1 Accuracy: </a:t>
            </a:r>
            <a:r>
              <a:rPr lang="en-US" b="1" dirty="0">
                <a:solidFill>
                  <a:srgbClr val="FF0000"/>
                </a:solidFill>
                <a:effectLst>
                  <a:outerShdw blurRad="38100" dist="38100" dir="2700000" algn="tl">
                    <a:srgbClr val="000000">
                      <a:alpha val="43137"/>
                    </a:srgbClr>
                  </a:outerShdw>
                </a:effectLst>
              </a:rPr>
              <a:t>98.71%</a:t>
            </a:r>
          </a:p>
        </p:txBody>
      </p:sp>
      <p:pic>
        <p:nvPicPr>
          <p:cNvPr id="9" name="Picture 8">
            <a:extLst>
              <a:ext uri="{FF2B5EF4-FFF2-40B4-BE49-F238E27FC236}">
                <a16:creationId xmlns:a16="http://schemas.microsoft.com/office/drawing/2014/main" xmlns="" id="{DC15165C-742A-4ED6-A08F-92E28B57EA80}"/>
              </a:ext>
            </a:extLst>
          </p:cNvPr>
          <p:cNvPicPr/>
          <p:nvPr/>
        </p:nvPicPr>
        <p:blipFill rotWithShape="1">
          <a:blip r:embed="rId2"/>
          <a:srcRect r="7948" b="3983"/>
          <a:stretch/>
        </p:blipFill>
        <p:spPr>
          <a:xfrm>
            <a:off x="736977" y="2023294"/>
            <a:ext cx="4841802" cy="3151566"/>
          </a:xfrm>
          <a:prstGeom prst="rect">
            <a:avLst/>
          </a:prstGeom>
          <a:ln>
            <a:noFill/>
          </a:ln>
        </p:spPr>
      </p:pic>
      <p:pic>
        <p:nvPicPr>
          <p:cNvPr id="3" name="Picture 2"/>
          <p:cNvPicPr>
            <a:picLocks noChangeAspect="1"/>
          </p:cNvPicPr>
          <p:nvPr/>
        </p:nvPicPr>
        <p:blipFill>
          <a:blip r:embed="rId3"/>
          <a:stretch>
            <a:fillRect/>
          </a:stretch>
        </p:blipFill>
        <p:spPr>
          <a:xfrm>
            <a:off x="5979117" y="1854558"/>
            <a:ext cx="4865987" cy="3429484"/>
          </a:xfrm>
          <a:prstGeom prst="rect">
            <a:avLst/>
          </a:prstGeom>
        </p:spPr>
      </p:pic>
      <p:sp>
        <p:nvSpPr>
          <p:cNvPr id="7" name="Rectangle 6">
            <a:extLst>
              <a:ext uri="{FF2B5EF4-FFF2-40B4-BE49-F238E27FC236}">
                <a16:creationId xmlns:a16="http://schemas.microsoft.com/office/drawing/2014/main" xmlns="" id="{FB06C585-78ED-4021-BCFE-2A43FDF97112}"/>
              </a:ext>
            </a:extLst>
          </p:cNvPr>
          <p:cNvSpPr/>
          <p:nvPr/>
        </p:nvSpPr>
        <p:spPr>
          <a:xfrm>
            <a:off x="4858689" y="5837778"/>
            <a:ext cx="2150131" cy="923330"/>
          </a:xfrm>
          <a:prstGeom prst="rect">
            <a:avLst/>
          </a:prstGeom>
        </p:spPr>
        <p:txBody>
          <a:bodyPr wrap="square">
            <a:spAutoFit/>
          </a:bodyPr>
          <a:lstStyle/>
          <a:p>
            <a:pPr algn="ctr"/>
            <a:r>
              <a:rPr lang="en-US" dirty="0">
                <a:solidFill>
                  <a:srgbClr val="FF0000"/>
                </a:solidFill>
                <a:effectLst>
                  <a:outerShdw blurRad="38100" dist="38100" dir="2700000" algn="tl">
                    <a:srgbClr val="000000">
                      <a:alpha val="43137"/>
                    </a:srgbClr>
                  </a:outerShdw>
                </a:effectLst>
              </a:rPr>
              <a:t>Top 1 Accuracy improving over epochs!! </a:t>
            </a:r>
          </a:p>
        </p:txBody>
      </p:sp>
      <p:cxnSp>
        <p:nvCxnSpPr>
          <p:cNvPr id="11" name="Straight Arrow Connector 10">
            <a:extLst>
              <a:ext uri="{FF2B5EF4-FFF2-40B4-BE49-F238E27FC236}">
                <a16:creationId xmlns:a16="http://schemas.microsoft.com/office/drawing/2014/main" xmlns="" id="{F7922E2C-9070-426F-845B-81972E151260}"/>
              </a:ext>
            </a:extLst>
          </p:cNvPr>
          <p:cNvCxnSpPr>
            <a:cxnSpLocks/>
          </p:cNvCxnSpPr>
          <p:nvPr/>
        </p:nvCxnSpPr>
        <p:spPr>
          <a:xfrm flipV="1">
            <a:off x="6008322" y="2524259"/>
            <a:ext cx="3225830" cy="3313519"/>
          </a:xfrm>
          <a:prstGeom prst="straightConnector1">
            <a:avLst/>
          </a:prstGeom>
          <a:ln w="28575">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E5979253-1A6E-4D68-9672-05BE12D496A6}"/>
              </a:ext>
            </a:extLst>
          </p:cNvPr>
          <p:cNvCxnSpPr>
            <a:cxnSpLocks/>
          </p:cNvCxnSpPr>
          <p:nvPr/>
        </p:nvCxnSpPr>
        <p:spPr>
          <a:xfrm flipH="1" flipV="1">
            <a:off x="4804948" y="2679647"/>
            <a:ext cx="1203375" cy="3158132"/>
          </a:xfrm>
          <a:prstGeom prst="straightConnector1">
            <a:avLst/>
          </a:prstGeom>
          <a:ln w="28575">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Training Results</a:t>
            </a:r>
            <a:endParaRPr lang="en-US" b="1" dirty="0">
              <a:latin typeface="Calibri" panose="020F0502020204030204" pitchFamily="34" charset="0"/>
              <a:cs typeface="Calibri" panose="020F0502020204030204" pitchFamily="34" charset="0"/>
            </a:endParaRPr>
          </a:p>
        </p:txBody>
      </p:sp>
      <p:sp>
        <p:nvSpPr>
          <p:cNvPr id="14" name="TextBox 13"/>
          <p:cNvSpPr txBox="1"/>
          <p:nvPr/>
        </p:nvSpPr>
        <p:spPr>
          <a:xfrm>
            <a:off x="11790347" y="6488668"/>
            <a:ext cx="481413" cy="369332"/>
          </a:xfrm>
          <a:prstGeom prst="rect">
            <a:avLst/>
          </a:prstGeom>
          <a:noFill/>
        </p:spPr>
        <p:txBody>
          <a:bodyPr wrap="square" rtlCol="0">
            <a:spAutoFit/>
          </a:bodyPr>
          <a:lstStyle/>
          <a:p>
            <a:r>
              <a:rPr lang="en-IN" dirty="0"/>
              <a:t>17</a:t>
            </a:r>
          </a:p>
        </p:txBody>
      </p:sp>
    </p:spTree>
    <p:extLst>
      <p:ext uri="{BB962C8B-B14F-4D97-AF65-F5344CB8AC3E}">
        <p14:creationId xmlns:p14="http://schemas.microsoft.com/office/powerpoint/2010/main" val="162914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Conclusion and Target Conference</a:t>
            </a:r>
          </a:p>
        </p:txBody>
      </p:sp>
      <p:sp>
        <p:nvSpPr>
          <p:cNvPr id="7" name="TextBox 6"/>
          <p:cNvSpPr txBox="1"/>
          <p:nvPr/>
        </p:nvSpPr>
        <p:spPr>
          <a:xfrm>
            <a:off x="230399" y="1717704"/>
            <a:ext cx="11546948" cy="404726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We observe that BatchBoost provides stability and gives </a:t>
            </a:r>
            <a:r>
              <a:rPr lang="en-US" b="1" dirty="0">
                <a:effectLst>
                  <a:outerShdw blurRad="38100" dist="38100" dir="2700000" algn="tl">
                    <a:srgbClr val="000000">
                      <a:alpha val="43137"/>
                    </a:srgbClr>
                  </a:outerShdw>
                </a:effectLst>
              </a:rPr>
              <a:t>better</a:t>
            </a:r>
            <a:r>
              <a:rPr lang="en-US" dirty="0">
                <a:effectLst>
                  <a:outerShdw blurRad="38100" dist="38100" dir="2700000" algn="tl">
                    <a:srgbClr val="000000">
                      <a:alpha val="43137"/>
                    </a:srgbClr>
                  </a:outerShdw>
                </a:effectLst>
              </a:rPr>
              <a:t> results than exiting </a:t>
            </a:r>
            <a:r>
              <a:rPr lang="en-US" b="1" dirty="0">
                <a:effectLst>
                  <a:outerShdw blurRad="38100" dist="38100" dir="2700000" algn="tl">
                    <a:srgbClr val="000000">
                      <a:alpha val="43137"/>
                    </a:srgbClr>
                  </a:outerShdw>
                </a:effectLst>
              </a:rPr>
              <a:t>state of the art</a:t>
            </a:r>
            <a:r>
              <a:rPr lang="en-US" dirty="0">
                <a:effectLst>
                  <a:outerShdw blurRad="38100" dist="38100" dir="2700000" algn="tl">
                    <a:srgbClr val="000000">
                      <a:alpha val="43137"/>
                    </a:srgbClr>
                  </a:outerShdw>
                </a:effectLst>
              </a:rPr>
              <a:t> regularization techniques. It has the property of </a:t>
            </a:r>
            <a:r>
              <a:rPr lang="en-US" b="1" dirty="0">
                <a:effectLst>
                  <a:outerShdw blurRad="38100" dist="38100" dir="2700000" algn="tl">
                    <a:srgbClr val="000000">
                      <a:alpha val="43137"/>
                    </a:srgbClr>
                  </a:outerShdw>
                </a:effectLst>
              </a:rPr>
              <a:t>avoiding </a:t>
            </a:r>
            <a:r>
              <a:rPr lang="en-US" b="1" dirty="0" err="1">
                <a:effectLst>
                  <a:outerShdw blurRad="38100" dist="38100" dir="2700000" algn="tl">
                    <a:srgbClr val="000000">
                      <a:alpha val="43137"/>
                    </a:srgbClr>
                  </a:outerShdw>
                </a:effectLst>
              </a:rPr>
              <a:t>Underfitting</a:t>
            </a:r>
            <a:r>
              <a:rPr lang="en-US" b="1"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for misconfigured parameters and is a good regularization method for comparing two architectures without parameter tuning. </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BatchBoost also retains all properties of techniques like: -</a:t>
            </a:r>
          </a:p>
          <a:p>
            <a:pPr marL="285750" indent="-285750">
              <a:buFont typeface="Arial" panose="020B0604020202020204" pitchFamily="34" charset="0"/>
              <a:buChar char="•"/>
            </a:pPr>
            <a:r>
              <a:rPr lang="en-US" dirty="0" err="1">
                <a:effectLst>
                  <a:outerShdw blurRad="38100" dist="38100" dir="2700000" algn="tl">
                    <a:srgbClr val="000000">
                      <a:alpha val="43137"/>
                    </a:srgbClr>
                  </a:outerShdw>
                </a:effectLst>
              </a:rPr>
              <a:t>Mixup</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err="1">
                <a:effectLst>
                  <a:outerShdw blurRad="38100" dist="38100" dir="2700000" algn="tl">
                    <a:srgbClr val="000000">
                      <a:alpha val="43137"/>
                    </a:srgbClr>
                  </a:outerShdw>
                </a:effectLst>
              </a:rPr>
              <a:t>SamplePairing</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BC learning</a:t>
            </a:r>
          </a:p>
          <a:p>
            <a:endParaRPr lang="en-US" dirty="0">
              <a:solidFill>
                <a:schemeClr val="bg2">
                  <a:lumMod val="25000"/>
                </a:schemeClr>
              </a:solidFill>
            </a:endParaRPr>
          </a:p>
          <a:p>
            <a:endParaRPr lang="en-US" dirty="0">
              <a:solidFill>
                <a:schemeClr val="bg2">
                  <a:lumMod val="25000"/>
                </a:schemeClr>
              </a:solidFill>
            </a:endParaRPr>
          </a:p>
          <a:p>
            <a:r>
              <a:rPr lang="en-US" b="1" dirty="0">
                <a:solidFill>
                  <a:srgbClr val="C00000"/>
                </a:solidFill>
              </a:rPr>
              <a:t>Target Conference :-</a:t>
            </a:r>
          </a:p>
          <a:p>
            <a:endParaRPr lang="en-US" sz="500" dirty="0">
              <a:solidFill>
                <a:srgbClr val="C00000"/>
              </a:solidFill>
            </a:endParaRPr>
          </a:p>
          <a:p>
            <a:r>
              <a:rPr lang="en-US" dirty="0">
                <a:solidFill>
                  <a:srgbClr val="C00000"/>
                </a:solidFill>
              </a:rPr>
              <a:t>CVAPP2020: Recent Advances in Computer Vision Applications Using Parallel Processing</a:t>
            </a:r>
          </a:p>
          <a:p>
            <a:r>
              <a:rPr lang="en-US" sz="1600" i="1" dirty="0">
                <a:solidFill>
                  <a:srgbClr val="C00000"/>
                </a:solidFill>
              </a:rPr>
              <a:t>Submission Deadline: 30</a:t>
            </a:r>
            <a:r>
              <a:rPr lang="en-US" sz="1600" i="1" baseline="30000" dirty="0">
                <a:solidFill>
                  <a:srgbClr val="C00000"/>
                </a:solidFill>
              </a:rPr>
              <a:t>th</a:t>
            </a:r>
            <a:r>
              <a:rPr lang="en-US" sz="1600" i="1" dirty="0">
                <a:solidFill>
                  <a:srgbClr val="C00000"/>
                </a:solidFill>
              </a:rPr>
              <a:t> June, 2020</a:t>
            </a:r>
          </a:p>
          <a:p>
            <a:endParaRPr lang="en-IN" dirty="0"/>
          </a:p>
        </p:txBody>
      </p:sp>
      <p:sp>
        <p:nvSpPr>
          <p:cNvPr id="8" name="TextBox 7"/>
          <p:cNvSpPr txBox="1"/>
          <p:nvPr/>
        </p:nvSpPr>
        <p:spPr>
          <a:xfrm>
            <a:off x="11790347" y="6488668"/>
            <a:ext cx="481413" cy="369332"/>
          </a:xfrm>
          <a:prstGeom prst="rect">
            <a:avLst/>
          </a:prstGeom>
          <a:noFill/>
        </p:spPr>
        <p:txBody>
          <a:bodyPr wrap="square" rtlCol="0">
            <a:spAutoFit/>
          </a:bodyPr>
          <a:lstStyle/>
          <a:p>
            <a:r>
              <a:rPr lang="en-IN" dirty="0"/>
              <a:t>18</a:t>
            </a:r>
          </a:p>
        </p:txBody>
      </p:sp>
    </p:spTree>
    <p:extLst>
      <p:ext uri="{BB962C8B-B14F-4D97-AF65-F5344CB8AC3E}">
        <p14:creationId xmlns:p14="http://schemas.microsoft.com/office/powerpoint/2010/main" val="846515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858000"/>
          </a:xfrm>
          <a:prstGeom prst="rect">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383108" y="3013501"/>
            <a:ext cx="3425781" cy="830997"/>
          </a:xfrm>
          <a:prstGeom prst="rect">
            <a:avLst/>
          </a:prstGeom>
          <a:noFill/>
        </p:spPr>
        <p:txBody>
          <a:bodyPr wrap="square" rtlCol="0">
            <a:spAutoFit/>
          </a:bodyPr>
          <a:lstStyle/>
          <a:p>
            <a:r>
              <a:rPr lang="en-IN" sz="4800" b="1" dirty="0">
                <a:solidFill>
                  <a:schemeClr val="bg1"/>
                </a:solidFill>
              </a:rPr>
              <a:t>Thank You!</a:t>
            </a:r>
          </a:p>
        </p:txBody>
      </p:sp>
    </p:spTree>
    <p:extLst>
      <p:ext uri="{BB962C8B-B14F-4D97-AF65-F5344CB8AC3E}">
        <p14:creationId xmlns:p14="http://schemas.microsoft.com/office/powerpoint/2010/main" val="2044005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61377" y="3673981"/>
            <a:ext cx="3906854" cy="2916942"/>
          </a:xfrm>
          <a:prstGeom prst="rect">
            <a:avLst/>
          </a:prstGeom>
          <a:ln w="19050">
            <a:solidFill>
              <a:schemeClr val="tx1"/>
            </a:solidFill>
          </a:ln>
        </p:spPr>
      </p:pic>
      <p:sp>
        <p:nvSpPr>
          <p:cNvPr id="5" name="Left Brace 4"/>
          <p:cNvSpPr/>
          <p:nvPr/>
        </p:nvSpPr>
        <p:spPr>
          <a:xfrm>
            <a:off x="6626986" y="3679309"/>
            <a:ext cx="358924" cy="2911614"/>
          </a:xfrm>
          <a:prstGeom prst="leftBrac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dirty="0"/>
          </a:p>
        </p:txBody>
      </p:sp>
      <p:sp>
        <p:nvSpPr>
          <p:cNvPr id="6" name="TextBox 5"/>
          <p:cNvSpPr txBox="1"/>
          <p:nvPr/>
        </p:nvSpPr>
        <p:spPr>
          <a:xfrm>
            <a:off x="5225406" y="4920625"/>
            <a:ext cx="1295739"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10 Classes</a:t>
            </a:r>
          </a:p>
        </p:txBody>
      </p:sp>
      <p:sp>
        <p:nvSpPr>
          <p:cNvPr id="8" name="TextBox 7"/>
          <p:cNvSpPr txBox="1"/>
          <p:nvPr/>
        </p:nvSpPr>
        <p:spPr>
          <a:xfrm>
            <a:off x="251349" y="1593410"/>
            <a:ext cx="11653958" cy="2523768"/>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CIFAR-10</a:t>
            </a:r>
            <a:r>
              <a:rPr lang="en-US" dirty="0">
                <a:effectLst>
                  <a:outerShdw blurRad="38100" dist="38100" dir="2700000" algn="tl">
                    <a:srgbClr val="000000">
                      <a:alpha val="43137"/>
                    </a:srgbClr>
                  </a:outerShdw>
                </a:effectLst>
              </a:rPr>
              <a:t> is an established computer-vision dataset used for object recognition. It is a subset of the 80 million tiny images dataset and consists of 60,000 </a:t>
            </a:r>
            <a:r>
              <a:rPr lang="en-US" b="1" dirty="0">
                <a:effectLst>
                  <a:outerShdw blurRad="38100" dist="38100" dir="2700000" algn="tl">
                    <a:srgbClr val="000000">
                      <a:alpha val="43137"/>
                    </a:srgbClr>
                  </a:outerShdw>
                </a:effectLst>
              </a:rPr>
              <a:t>32x32</a:t>
            </a:r>
            <a:r>
              <a:rPr lang="en-US" dirty="0">
                <a:effectLst>
                  <a:outerShdw blurRad="38100" dist="38100" dir="2700000" algn="tl">
                    <a:srgbClr val="000000">
                      <a:alpha val="43137"/>
                    </a:srgbClr>
                  </a:outerShdw>
                </a:effectLst>
              </a:rPr>
              <a:t> color images containing one of </a:t>
            </a:r>
            <a:r>
              <a:rPr lang="en-US" b="1" dirty="0">
                <a:effectLst>
                  <a:outerShdw blurRad="38100" dist="38100" dir="2700000" algn="tl">
                    <a:srgbClr val="000000">
                      <a:alpha val="43137"/>
                    </a:srgbClr>
                  </a:outerShdw>
                </a:effectLst>
              </a:rPr>
              <a:t>10 object classes</a:t>
            </a:r>
            <a:r>
              <a:rPr lang="en-US" dirty="0">
                <a:effectLst>
                  <a:outerShdw blurRad="38100" dist="38100" dir="2700000" algn="tl">
                    <a:srgbClr val="000000">
                      <a:alpha val="43137"/>
                    </a:srgbClr>
                  </a:outerShdw>
                </a:effectLst>
              </a:rPr>
              <a:t>, with 6000 images per class. It was collected by Alex </a:t>
            </a:r>
            <a:r>
              <a:rPr lang="en-US" dirty="0" err="1">
                <a:effectLst>
                  <a:outerShdw blurRad="38100" dist="38100" dir="2700000" algn="tl">
                    <a:srgbClr val="000000">
                      <a:alpha val="43137"/>
                    </a:srgbClr>
                  </a:outerShdw>
                </a:effectLst>
              </a:rPr>
              <a:t>Krizhevsky</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Vinod</a:t>
            </a:r>
            <a:r>
              <a:rPr lang="en-US" dirty="0">
                <a:effectLst>
                  <a:outerShdw blurRad="38100" dist="38100" dir="2700000" algn="tl">
                    <a:srgbClr val="000000">
                      <a:alpha val="43137"/>
                    </a:srgbClr>
                  </a:outerShdw>
                </a:effectLst>
              </a:rPr>
              <a:t> Nair, and Geoffrey Hinton.</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For each class: -</a:t>
            </a:r>
          </a:p>
          <a:p>
            <a:endParaRPr lang="en-US" sz="5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Training observations : Test observations = </a:t>
            </a:r>
            <a:r>
              <a:rPr lang="en-US" b="1" dirty="0">
                <a:effectLst>
                  <a:outerShdw blurRad="38100" dist="38100" dir="2700000" algn="tl">
                    <a:srgbClr val="000000">
                      <a:alpha val="43137"/>
                    </a:srgbClr>
                  </a:outerShdw>
                </a:effectLst>
              </a:rPr>
              <a:t>5 : 1</a:t>
            </a:r>
          </a:p>
          <a:p>
            <a:r>
              <a:rPr lang="en-US" sz="300" dirty="0">
                <a:effectLst>
                  <a:outerShdw blurRad="38100" dist="38100" dir="2700000" algn="tl">
                    <a:srgbClr val="000000">
                      <a:alpha val="43137"/>
                    </a:srgbClr>
                  </a:outerShdw>
                </a:effectLst>
              </a:rPr>
              <a:t>a</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p:txBody>
      </p:sp>
      <p:sp>
        <p:nvSpPr>
          <p:cNvPr id="12"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Dataset (CIFAR-10)</a:t>
            </a:r>
          </a:p>
        </p:txBody>
      </p:sp>
      <p:sp>
        <p:nvSpPr>
          <p:cNvPr id="13" name="TextBox 12"/>
          <p:cNvSpPr txBox="1"/>
          <p:nvPr/>
        </p:nvSpPr>
        <p:spPr>
          <a:xfrm>
            <a:off x="11790348" y="6488668"/>
            <a:ext cx="401652"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160386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xmlns="" id="{CCE250CB-5415-49D5-B6F0-3EC18C23A8EC}"/>
              </a:ext>
            </a:extLst>
          </p:cNvPr>
          <p:cNvGraphicFramePr/>
          <p:nvPr>
            <p:extLst>
              <p:ext uri="{D42A27DB-BD31-4B8C-83A1-F6EECF244321}">
                <p14:modId xmlns:p14="http://schemas.microsoft.com/office/powerpoint/2010/main" val="1857351780"/>
              </p:ext>
            </p:extLst>
          </p:nvPr>
        </p:nvGraphicFramePr>
        <p:xfrm>
          <a:off x="1789249" y="1619731"/>
          <a:ext cx="9376734" cy="504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xmlns="" id="{30747211-F6AF-4107-9511-267AC457EFA5}"/>
              </a:ext>
            </a:extLst>
          </p:cNvPr>
          <p:cNvSpPr txBox="1"/>
          <p:nvPr/>
        </p:nvSpPr>
        <p:spPr>
          <a:xfrm>
            <a:off x="1787139" y="5478410"/>
            <a:ext cx="1107583" cy="369332"/>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Baseline</a:t>
            </a:r>
          </a:p>
        </p:txBody>
      </p:sp>
      <p:sp>
        <p:nvSpPr>
          <p:cNvPr id="14" name="TextBox 13">
            <a:extLst>
              <a:ext uri="{FF2B5EF4-FFF2-40B4-BE49-F238E27FC236}">
                <a16:creationId xmlns:a16="http://schemas.microsoft.com/office/drawing/2014/main" xmlns="" id="{D8BC3A2C-66ED-4EE2-AE38-45C650722882}"/>
              </a:ext>
            </a:extLst>
          </p:cNvPr>
          <p:cNvSpPr txBox="1"/>
          <p:nvPr/>
        </p:nvSpPr>
        <p:spPr>
          <a:xfrm>
            <a:off x="2225421" y="4704980"/>
            <a:ext cx="1338602" cy="369332"/>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Deep CNN</a:t>
            </a:r>
          </a:p>
        </p:txBody>
      </p:sp>
      <p:sp>
        <p:nvSpPr>
          <p:cNvPr id="15" name="TextBox 14">
            <a:extLst>
              <a:ext uri="{FF2B5EF4-FFF2-40B4-BE49-F238E27FC236}">
                <a16:creationId xmlns:a16="http://schemas.microsoft.com/office/drawing/2014/main" xmlns="" id="{5022B032-5BDC-4DD3-AF4A-AB08DE02F9B1}"/>
              </a:ext>
            </a:extLst>
          </p:cNvPr>
          <p:cNvSpPr txBox="1"/>
          <p:nvPr/>
        </p:nvSpPr>
        <p:spPr>
          <a:xfrm>
            <a:off x="2097875" y="3759213"/>
            <a:ext cx="2534055" cy="646331"/>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Deep CNN + Dropout + Normalization</a:t>
            </a:r>
          </a:p>
        </p:txBody>
      </p:sp>
      <p:sp>
        <p:nvSpPr>
          <p:cNvPr id="16" name="Oval 15">
            <a:extLst>
              <a:ext uri="{FF2B5EF4-FFF2-40B4-BE49-F238E27FC236}">
                <a16:creationId xmlns:a16="http://schemas.microsoft.com/office/drawing/2014/main" xmlns="" id="{1A2B0F92-D3A2-450E-A51F-AC7FC8D41F20}"/>
              </a:ext>
            </a:extLst>
          </p:cNvPr>
          <p:cNvSpPr/>
          <p:nvPr/>
        </p:nvSpPr>
        <p:spPr>
          <a:xfrm>
            <a:off x="8143081" y="2601840"/>
            <a:ext cx="777240" cy="777240"/>
          </a:xfrm>
          <a:prstGeom prst="ellipse">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TextBox 16">
            <a:extLst>
              <a:ext uri="{FF2B5EF4-FFF2-40B4-BE49-F238E27FC236}">
                <a16:creationId xmlns:a16="http://schemas.microsoft.com/office/drawing/2014/main" xmlns="" id="{1F2DD3DA-2C2C-4FC9-A250-965CA95DACCA}"/>
              </a:ext>
            </a:extLst>
          </p:cNvPr>
          <p:cNvSpPr txBox="1"/>
          <p:nvPr/>
        </p:nvSpPr>
        <p:spPr>
          <a:xfrm>
            <a:off x="7107335" y="1696554"/>
            <a:ext cx="2071491" cy="646331"/>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Transfer Learning + batchboost</a:t>
            </a:r>
          </a:p>
        </p:txBody>
      </p:sp>
      <p:sp>
        <p:nvSpPr>
          <p:cNvPr id="18" name="TextBox 17">
            <a:extLst>
              <a:ext uri="{FF2B5EF4-FFF2-40B4-BE49-F238E27FC236}">
                <a16:creationId xmlns:a16="http://schemas.microsoft.com/office/drawing/2014/main" xmlns="" id="{1EF75CF9-A907-4C88-879C-69CCA426F480}"/>
              </a:ext>
            </a:extLst>
          </p:cNvPr>
          <p:cNvSpPr txBox="1"/>
          <p:nvPr/>
        </p:nvSpPr>
        <p:spPr>
          <a:xfrm>
            <a:off x="4976245" y="2295426"/>
            <a:ext cx="2542471" cy="646331"/>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Transfer Learning using EfficientNetb0</a:t>
            </a:r>
          </a:p>
        </p:txBody>
      </p:sp>
      <p:sp>
        <p:nvSpPr>
          <p:cNvPr id="19" name="TextBox 18">
            <a:extLst>
              <a:ext uri="{FF2B5EF4-FFF2-40B4-BE49-F238E27FC236}">
                <a16:creationId xmlns:a16="http://schemas.microsoft.com/office/drawing/2014/main" xmlns="" id="{3C16B073-AB03-43E2-8805-76CBA46F7421}"/>
              </a:ext>
            </a:extLst>
          </p:cNvPr>
          <p:cNvSpPr txBox="1"/>
          <p:nvPr/>
        </p:nvSpPr>
        <p:spPr>
          <a:xfrm>
            <a:off x="3021728" y="2963164"/>
            <a:ext cx="3074272" cy="646331"/>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Deep CNN + Augmentation + Regularization</a:t>
            </a:r>
          </a:p>
        </p:txBody>
      </p:sp>
      <p:sp>
        <p:nvSpPr>
          <p:cNvPr id="29"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Overall Experimental Methodology</a:t>
            </a:r>
          </a:p>
        </p:txBody>
      </p:sp>
      <p:sp>
        <p:nvSpPr>
          <p:cNvPr id="30" name="TextBox 29"/>
          <p:cNvSpPr txBox="1"/>
          <p:nvPr/>
        </p:nvSpPr>
        <p:spPr>
          <a:xfrm>
            <a:off x="11790348" y="6488668"/>
            <a:ext cx="401652"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61861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6858000"/>
          </a:xfrm>
          <a:prstGeom prst="rect">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670417" y="2929779"/>
            <a:ext cx="4851163" cy="707886"/>
          </a:xfrm>
          <a:prstGeom prst="rect">
            <a:avLst/>
          </a:prstGeom>
          <a:noFill/>
        </p:spPr>
        <p:txBody>
          <a:bodyPr wrap="square" rtlCol="0">
            <a:spAutoFit/>
          </a:bodyPr>
          <a:lstStyle/>
          <a:p>
            <a:r>
              <a:rPr lang="en-IN" sz="4000" b="1" dirty="0" smtClean="0">
                <a:solidFill>
                  <a:schemeClr val="bg1"/>
                </a:solidFill>
              </a:rPr>
              <a:t>Techniques Studied</a:t>
            </a:r>
            <a:endParaRPr lang="en-IN" sz="4000" b="1" dirty="0">
              <a:solidFill>
                <a:schemeClr val="bg1"/>
              </a:solidFill>
            </a:endParaRPr>
          </a:p>
        </p:txBody>
      </p:sp>
    </p:spTree>
    <p:extLst>
      <p:ext uri="{BB962C8B-B14F-4D97-AF65-F5344CB8AC3E}">
        <p14:creationId xmlns:p14="http://schemas.microsoft.com/office/powerpoint/2010/main" val="1964755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082" y="1479977"/>
            <a:ext cx="10515601" cy="633661"/>
          </a:xfrm>
        </p:spPr>
        <p:txBody>
          <a:bodyPr>
            <a:normAutofit/>
          </a:bodyPr>
          <a:lstStyle/>
          <a:p>
            <a:r>
              <a:rPr lang="en-US" b="1" dirty="0">
                <a:solidFill>
                  <a:schemeClr val="tx1"/>
                </a:solidFill>
                <a:effectLst>
                  <a:outerShdw blurRad="38100" dist="38100" dir="2700000" algn="tl">
                    <a:srgbClr val="000000">
                      <a:alpha val="43137"/>
                    </a:srgbClr>
                  </a:outerShdw>
                </a:effectLst>
              </a:rPr>
              <a:t>Baseline Model – 2 CNN + 2 FC</a:t>
            </a:r>
          </a:p>
        </p:txBody>
      </p:sp>
      <p:sp>
        <p:nvSpPr>
          <p:cNvPr id="4" name="Rectangle 3"/>
          <p:cNvSpPr/>
          <p:nvPr/>
        </p:nvSpPr>
        <p:spPr>
          <a:xfrm>
            <a:off x="1236811" y="2282991"/>
            <a:ext cx="515155" cy="1197736"/>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rot="16200000">
            <a:off x="1010931" y="2660897"/>
            <a:ext cx="900191" cy="369332"/>
          </a:xfrm>
          <a:prstGeom prst="rect">
            <a:avLst/>
          </a:prstGeom>
          <a:noFill/>
        </p:spPr>
        <p:txBody>
          <a:bodyPr wrap="square" rtlCol="0">
            <a:spAutoFit/>
          </a:bodyPr>
          <a:lstStyle/>
          <a:p>
            <a:r>
              <a:rPr lang="en-US" dirty="0"/>
              <a:t>Image</a:t>
            </a:r>
          </a:p>
        </p:txBody>
      </p:sp>
      <p:sp>
        <p:nvSpPr>
          <p:cNvPr id="13" name="Rectangle 12"/>
          <p:cNvSpPr/>
          <p:nvPr/>
        </p:nvSpPr>
        <p:spPr>
          <a:xfrm>
            <a:off x="8776975" y="2277228"/>
            <a:ext cx="515155" cy="1197736"/>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p:cNvSpPr txBox="1"/>
          <p:nvPr/>
        </p:nvSpPr>
        <p:spPr>
          <a:xfrm rot="16200000">
            <a:off x="8716934" y="2625007"/>
            <a:ext cx="748869" cy="369332"/>
          </a:xfrm>
          <a:prstGeom prst="rect">
            <a:avLst/>
          </a:prstGeom>
          <a:noFill/>
        </p:spPr>
        <p:txBody>
          <a:bodyPr wrap="square" rtlCol="0">
            <a:spAutoFit/>
          </a:bodyPr>
          <a:lstStyle/>
          <a:p>
            <a:r>
              <a:rPr lang="en-US" dirty="0"/>
              <a:t>FC2</a:t>
            </a:r>
          </a:p>
        </p:txBody>
      </p:sp>
      <p:sp>
        <p:nvSpPr>
          <p:cNvPr id="15" name="Rectangle 14"/>
          <p:cNvSpPr/>
          <p:nvPr/>
        </p:nvSpPr>
        <p:spPr>
          <a:xfrm>
            <a:off x="7260785" y="2280645"/>
            <a:ext cx="515155" cy="1197736"/>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p:cNvSpPr txBox="1"/>
          <p:nvPr/>
        </p:nvSpPr>
        <p:spPr>
          <a:xfrm rot="16200000">
            <a:off x="7154940" y="2628049"/>
            <a:ext cx="726845" cy="369332"/>
          </a:xfrm>
          <a:prstGeom prst="rect">
            <a:avLst/>
          </a:prstGeom>
          <a:noFill/>
        </p:spPr>
        <p:txBody>
          <a:bodyPr wrap="square" rtlCol="0">
            <a:spAutoFit/>
          </a:bodyPr>
          <a:lstStyle/>
          <a:p>
            <a:r>
              <a:rPr lang="en-US" dirty="0"/>
              <a:t>FC1</a:t>
            </a:r>
          </a:p>
        </p:txBody>
      </p:sp>
      <p:sp>
        <p:nvSpPr>
          <p:cNvPr id="17" name="Rectangle 16"/>
          <p:cNvSpPr/>
          <p:nvPr/>
        </p:nvSpPr>
        <p:spPr>
          <a:xfrm>
            <a:off x="5667645" y="2281244"/>
            <a:ext cx="515155" cy="1197736"/>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p:cNvSpPr txBox="1"/>
          <p:nvPr/>
        </p:nvSpPr>
        <p:spPr>
          <a:xfrm rot="16200000">
            <a:off x="5511016" y="2625008"/>
            <a:ext cx="828415" cy="369332"/>
          </a:xfrm>
          <a:prstGeom prst="rect">
            <a:avLst/>
          </a:prstGeom>
          <a:noFill/>
        </p:spPr>
        <p:txBody>
          <a:bodyPr wrap="square" rtlCol="0">
            <a:spAutoFit/>
          </a:bodyPr>
          <a:lstStyle/>
          <a:p>
            <a:r>
              <a:rPr lang="en-US" dirty="0"/>
              <a:t>Pool1</a:t>
            </a:r>
          </a:p>
        </p:txBody>
      </p:sp>
      <p:sp>
        <p:nvSpPr>
          <p:cNvPr id="19" name="Rectangle 18"/>
          <p:cNvSpPr/>
          <p:nvPr/>
        </p:nvSpPr>
        <p:spPr>
          <a:xfrm>
            <a:off x="2749975" y="2279436"/>
            <a:ext cx="519468" cy="1202843"/>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p:cNvSpPr txBox="1"/>
          <p:nvPr/>
        </p:nvSpPr>
        <p:spPr>
          <a:xfrm rot="16200000">
            <a:off x="2551145" y="2629642"/>
            <a:ext cx="840772" cy="372425"/>
          </a:xfrm>
          <a:prstGeom prst="rect">
            <a:avLst/>
          </a:prstGeom>
          <a:noFill/>
        </p:spPr>
        <p:txBody>
          <a:bodyPr wrap="square" rtlCol="0">
            <a:spAutoFit/>
          </a:bodyPr>
          <a:lstStyle/>
          <a:p>
            <a:r>
              <a:rPr lang="en-US" dirty="0"/>
              <a:t>Conv1</a:t>
            </a:r>
          </a:p>
        </p:txBody>
      </p:sp>
      <p:sp>
        <p:nvSpPr>
          <p:cNvPr id="21" name="Right Arrow 20"/>
          <p:cNvSpPr/>
          <p:nvPr/>
        </p:nvSpPr>
        <p:spPr>
          <a:xfrm>
            <a:off x="1854493" y="2688142"/>
            <a:ext cx="811369" cy="37590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3775730" y="2690351"/>
            <a:ext cx="862884" cy="40823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3339265" y="2665535"/>
            <a:ext cx="740771" cy="37590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4778870" y="2653069"/>
            <a:ext cx="811369" cy="37590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6341856" y="2653090"/>
            <a:ext cx="811369" cy="37590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7863079" y="2626294"/>
            <a:ext cx="811369" cy="37590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151455" y="2279436"/>
            <a:ext cx="515155" cy="1197736"/>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p:cNvSpPr txBox="1"/>
          <p:nvPr/>
        </p:nvSpPr>
        <p:spPr>
          <a:xfrm rot="16200000">
            <a:off x="3977146" y="2668823"/>
            <a:ext cx="859146" cy="369332"/>
          </a:xfrm>
          <a:prstGeom prst="rect">
            <a:avLst/>
          </a:prstGeom>
          <a:noFill/>
        </p:spPr>
        <p:txBody>
          <a:bodyPr wrap="square" rtlCol="0">
            <a:spAutoFit/>
          </a:bodyPr>
          <a:lstStyle/>
          <a:p>
            <a:r>
              <a:rPr lang="en-US" dirty="0"/>
              <a:t>Conv2</a:t>
            </a:r>
          </a:p>
        </p:txBody>
      </p:sp>
      <p:sp>
        <p:nvSpPr>
          <p:cNvPr id="29" name="TextBox 28"/>
          <p:cNvSpPr txBox="1"/>
          <p:nvPr/>
        </p:nvSpPr>
        <p:spPr>
          <a:xfrm>
            <a:off x="9169758" y="1612141"/>
            <a:ext cx="2791629" cy="369332"/>
          </a:xfrm>
          <a:prstGeom prst="rect">
            <a:avLst/>
          </a:prstGeom>
          <a:noFill/>
        </p:spPr>
        <p:txBody>
          <a:bodyPr wrap="square" rtlCol="0">
            <a:spAutoFit/>
          </a:bodyPr>
          <a:lstStyle/>
          <a:p>
            <a:r>
              <a:rPr lang="en-US" dirty="0">
                <a:solidFill>
                  <a:srgbClr val="FF0000"/>
                </a:solidFill>
                <a:effectLst>
                  <a:outerShdw blurRad="38100" dist="38100" dir="2700000" algn="tl">
                    <a:srgbClr val="000000">
                      <a:alpha val="43137"/>
                    </a:srgbClr>
                  </a:outerShdw>
                </a:effectLst>
              </a:rPr>
              <a:t>Top 1 Accuracy – </a:t>
            </a:r>
            <a:r>
              <a:rPr lang="en-US" b="1" dirty="0">
                <a:solidFill>
                  <a:srgbClr val="FF0000"/>
                </a:solidFill>
                <a:effectLst>
                  <a:outerShdw blurRad="38100" dist="38100" dir="2700000" algn="tl">
                    <a:srgbClr val="000000">
                      <a:alpha val="43137"/>
                    </a:srgbClr>
                  </a:outerShdw>
                </a:effectLst>
              </a:rPr>
              <a:t>65.87%</a:t>
            </a:r>
          </a:p>
        </p:txBody>
      </p:sp>
      <p:cxnSp>
        <p:nvCxnSpPr>
          <p:cNvPr id="31" name="Straight Connector 30"/>
          <p:cNvCxnSpPr/>
          <p:nvPr/>
        </p:nvCxnSpPr>
        <p:spPr>
          <a:xfrm flipV="1">
            <a:off x="0" y="4119507"/>
            <a:ext cx="12192000" cy="14166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92794" y="4495916"/>
            <a:ext cx="3986219" cy="338554"/>
          </a:xfrm>
          <a:prstGeom prst="rect">
            <a:avLst/>
          </a:prstGeom>
        </p:spPr>
        <p:txBody>
          <a:bodyPr wrap="none">
            <a:spAutoFit/>
          </a:bodyPr>
          <a:lstStyle/>
          <a:p>
            <a:r>
              <a:rPr lang="en-US" sz="1600" b="1" dirty="0">
                <a:effectLst>
                  <a:outerShdw blurRad="38100" dist="38100" dir="2700000" algn="tl">
                    <a:srgbClr val="000000">
                      <a:alpha val="43137"/>
                    </a:srgbClr>
                  </a:outerShdw>
                </a:effectLst>
              </a:rPr>
              <a:t>Deep CNN Model – 6 CNN layers + 2 FC</a:t>
            </a:r>
          </a:p>
        </p:txBody>
      </p:sp>
      <p:sp>
        <p:nvSpPr>
          <p:cNvPr id="34" name="Rectangle 33"/>
          <p:cNvSpPr/>
          <p:nvPr/>
        </p:nvSpPr>
        <p:spPr>
          <a:xfrm>
            <a:off x="271798" y="5179859"/>
            <a:ext cx="515155" cy="1197736"/>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TextBox 34"/>
          <p:cNvSpPr txBox="1"/>
          <p:nvPr/>
        </p:nvSpPr>
        <p:spPr>
          <a:xfrm rot="16200000">
            <a:off x="-507375" y="4995192"/>
            <a:ext cx="2073499" cy="369332"/>
          </a:xfrm>
          <a:prstGeom prst="rect">
            <a:avLst/>
          </a:prstGeom>
          <a:noFill/>
        </p:spPr>
        <p:txBody>
          <a:bodyPr wrap="square" rtlCol="0">
            <a:spAutoFit/>
          </a:bodyPr>
          <a:lstStyle/>
          <a:p>
            <a:r>
              <a:rPr lang="en-US" dirty="0"/>
              <a:t>Image</a:t>
            </a:r>
          </a:p>
        </p:txBody>
      </p:sp>
      <p:sp>
        <p:nvSpPr>
          <p:cNvPr id="36" name="Rectangle 35"/>
          <p:cNvSpPr/>
          <p:nvPr/>
        </p:nvSpPr>
        <p:spPr>
          <a:xfrm>
            <a:off x="1227313" y="5177454"/>
            <a:ext cx="519468" cy="1187121"/>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TextBox 36"/>
          <p:cNvSpPr txBox="1"/>
          <p:nvPr/>
        </p:nvSpPr>
        <p:spPr>
          <a:xfrm rot="16200000">
            <a:off x="458874" y="4982052"/>
            <a:ext cx="2055123" cy="372425"/>
          </a:xfrm>
          <a:prstGeom prst="rect">
            <a:avLst/>
          </a:prstGeom>
          <a:noFill/>
        </p:spPr>
        <p:txBody>
          <a:bodyPr wrap="square" rtlCol="0">
            <a:spAutoFit/>
          </a:bodyPr>
          <a:lstStyle/>
          <a:p>
            <a:r>
              <a:rPr lang="en-US" dirty="0"/>
              <a:t>Conv1</a:t>
            </a:r>
          </a:p>
        </p:txBody>
      </p:sp>
      <p:sp>
        <p:nvSpPr>
          <p:cNvPr id="38" name="Rectangle 37"/>
          <p:cNvSpPr/>
          <p:nvPr/>
        </p:nvSpPr>
        <p:spPr>
          <a:xfrm>
            <a:off x="2128832" y="5190332"/>
            <a:ext cx="519468" cy="1187121"/>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TextBox 38"/>
          <p:cNvSpPr txBox="1"/>
          <p:nvPr/>
        </p:nvSpPr>
        <p:spPr>
          <a:xfrm rot="16200000">
            <a:off x="1360393" y="4994930"/>
            <a:ext cx="2055123" cy="372425"/>
          </a:xfrm>
          <a:prstGeom prst="rect">
            <a:avLst/>
          </a:prstGeom>
          <a:noFill/>
        </p:spPr>
        <p:txBody>
          <a:bodyPr wrap="square" rtlCol="0">
            <a:spAutoFit/>
          </a:bodyPr>
          <a:lstStyle/>
          <a:p>
            <a:r>
              <a:rPr lang="en-US" dirty="0"/>
              <a:t>Conv2</a:t>
            </a:r>
          </a:p>
        </p:txBody>
      </p:sp>
      <p:sp>
        <p:nvSpPr>
          <p:cNvPr id="40" name="Rectangle 39"/>
          <p:cNvSpPr/>
          <p:nvPr/>
        </p:nvSpPr>
        <p:spPr>
          <a:xfrm>
            <a:off x="3931877" y="5177452"/>
            <a:ext cx="519468" cy="1187121"/>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TextBox 40"/>
          <p:cNvSpPr txBox="1"/>
          <p:nvPr/>
        </p:nvSpPr>
        <p:spPr>
          <a:xfrm rot="16200000">
            <a:off x="3163438" y="4982050"/>
            <a:ext cx="2055123" cy="372425"/>
          </a:xfrm>
          <a:prstGeom prst="rect">
            <a:avLst/>
          </a:prstGeom>
          <a:noFill/>
        </p:spPr>
        <p:txBody>
          <a:bodyPr wrap="square" rtlCol="0">
            <a:spAutoFit/>
          </a:bodyPr>
          <a:lstStyle/>
          <a:p>
            <a:r>
              <a:rPr lang="en-US" dirty="0"/>
              <a:t>Conv3</a:t>
            </a:r>
          </a:p>
        </p:txBody>
      </p:sp>
      <p:sp>
        <p:nvSpPr>
          <p:cNvPr id="42" name="Rectangle 41"/>
          <p:cNvSpPr/>
          <p:nvPr/>
        </p:nvSpPr>
        <p:spPr>
          <a:xfrm>
            <a:off x="4820519" y="5177453"/>
            <a:ext cx="519468" cy="1187121"/>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TextBox 42"/>
          <p:cNvSpPr txBox="1"/>
          <p:nvPr/>
        </p:nvSpPr>
        <p:spPr>
          <a:xfrm rot="16200000">
            <a:off x="4052080" y="4982051"/>
            <a:ext cx="2055123" cy="372425"/>
          </a:xfrm>
          <a:prstGeom prst="rect">
            <a:avLst/>
          </a:prstGeom>
          <a:noFill/>
        </p:spPr>
        <p:txBody>
          <a:bodyPr wrap="square" rtlCol="0">
            <a:spAutoFit/>
          </a:bodyPr>
          <a:lstStyle/>
          <a:p>
            <a:r>
              <a:rPr lang="en-US" dirty="0"/>
              <a:t>Conv4</a:t>
            </a:r>
          </a:p>
        </p:txBody>
      </p:sp>
      <p:sp>
        <p:nvSpPr>
          <p:cNvPr id="44" name="Rectangle 43"/>
          <p:cNvSpPr/>
          <p:nvPr/>
        </p:nvSpPr>
        <p:spPr>
          <a:xfrm>
            <a:off x="6662201" y="5138816"/>
            <a:ext cx="519468" cy="1187121"/>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p:cNvSpPr txBox="1"/>
          <p:nvPr/>
        </p:nvSpPr>
        <p:spPr>
          <a:xfrm rot="16200000">
            <a:off x="5893762" y="4943414"/>
            <a:ext cx="2055123" cy="372425"/>
          </a:xfrm>
          <a:prstGeom prst="rect">
            <a:avLst/>
          </a:prstGeom>
          <a:noFill/>
        </p:spPr>
        <p:txBody>
          <a:bodyPr wrap="square" rtlCol="0">
            <a:spAutoFit/>
          </a:bodyPr>
          <a:lstStyle/>
          <a:p>
            <a:r>
              <a:rPr lang="en-US" dirty="0"/>
              <a:t>Conv5</a:t>
            </a:r>
          </a:p>
        </p:txBody>
      </p:sp>
      <p:sp>
        <p:nvSpPr>
          <p:cNvPr id="46" name="Rectangle 45"/>
          <p:cNvSpPr/>
          <p:nvPr/>
        </p:nvSpPr>
        <p:spPr>
          <a:xfrm>
            <a:off x="7602362" y="5125939"/>
            <a:ext cx="519468" cy="1187121"/>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p:cNvSpPr txBox="1"/>
          <p:nvPr/>
        </p:nvSpPr>
        <p:spPr>
          <a:xfrm rot="16200000">
            <a:off x="6833923" y="4930537"/>
            <a:ext cx="2055123" cy="372425"/>
          </a:xfrm>
          <a:prstGeom prst="rect">
            <a:avLst/>
          </a:prstGeom>
          <a:noFill/>
        </p:spPr>
        <p:txBody>
          <a:bodyPr wrap="square" rtlCol="0">
            <a:spAutoFit/>
          </a:bodyPr>
          <a:lstStyle/>
          <a:p>
            <a:r>
              <a:rPr lang="en-US" dirty="0"/>
              <a:t>Conv6</a:t>
            </a:r>
          </a:p>
        </p:txBody>
      </p:sp>
      <p:sp>
        <p:nvSpPr>
          <p:cNvPr id="48" name="Rectangle 47"/>
          <p:cNvSpPr/>
          <p:nvPr/>
        </p:nvSpPr>
        <p:spPr>
          <a:xfrm>
            <a:off x="3048871" y="5185354"/>
            <a:ext cx="515155" cy="1197736"/>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TextBox 48"/>
          <p:cNvSpPr txBox="1"/>
          <p:nvPr/>
        </p:nvSpPr>
        <p:spPr>
          <a:xfrm rot="16200000">
            <a:off x="2269698" y="5000687"/>
            <a:ext cx="2073499" cy="369332"/>
          </a:xfrm>
          <a:prstGeom prst="rect">
            <a:avLst/>
          </a:prstGeom>
          <a:noFill/>
        </p:spPr>
        <p:txBody>
          <a:bodyPr wrap="square" rtlCol="0">
            <a:spAutoFit/>
          </a:bodyPr>
          <a:lstStyle/>
          <a:p>
            <a:r>
              <a:rPr lang="en-US" dirty="0"/>
              <a:t>Pool1</a:t>
            </a:r>
          </a:p>
        </p:txBody>
      </p:sp>
      <p:sp>
        <p:nvSpPr>
          <p:cNvPr id="50" name="Rectangle 49"/>
          <p:cNvSpPr/>
          <p:nvPr/>
        </p:nvSpPr>
        <p:spPr>
          <a:xfrm>
            <a:off x="5740557" y="5146719"/>
            <a:ext cx="515155" cy="1197736"/>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TextBox 50"/>
          <p:cNvSpPr txBox="1"/>
          <p:nvPr/>
        </p:nvSpPr>
        <p:spPr>
          <a:xfrm rot="16200000">
            <a:off x="4961384" y="4962052"/>
            <a:ext cx="2073499" cy="369332"/>
          </a:xfrm>
          <a:prstGeom prst="rect">
            <a:avLst/>
          </a:prstGeom>
          <a:noFill/>
        </p:spPr>
        <p:txBody>
          <a:bodyPr wrap="square" rtlCol="0">
            <a:spAutoFit/>
          </a:bodyPr>
          <a:lstStyle/>
          <a:p>
            <a:r>
              <a:rPr lang="en-US" dirty="0"/>
              <a:t>Pool2</a:t>
            </a:r>
          </a:p>
        </p:txBody>
      </p:sp>
      <p:sp>
        <p:nvSpPr>
          <p:cNvPr id="52" name="Rectangle 51"/>
          <p:cNvSpPr/>
          <p:nvPr/>
        </p:nvSpPr>
        <p:spPr>
          <a:xfrm>
            <a:off x="8496633" y="5095204"/>
            <a:ext cx="515155" cy="1197736"/>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TextBox 52"/>
          <p:cNvSpPr txBox="1"/>
          <p:nvPr/>
        </p:nvSpPr>
        <p:spPr>
          <a:xfrm rot="16200000">
            <a:off x="7717460" y="4910537"/>
            <a:ext cx="2073499" cy="369332"/>
          </a:xfrm>
          <a:prstGeom prst="rect">
            <a:avLst/>
          </a:prstGeom>
          <a:noFill/>
        </p:spPr>
        <p:txBody>
          <a:bodyPr wrap="square" rtlCol="0">
            <a:spAutoFit/>
          </a:bodyPr>
          <a:lstStyle/>
          <a:p>
            <a:r>
              <a:rPr lang="en-US" dirty="0"/>
              <a:t>Pool2</a:t>
            </a:r>
          </a:p>
        </p:txBody>
      </p:sp>
      <p:sp>
        <p:nvSpPr>
          <p:cNvPr id="54" name="Rectangle 53"/>
          <p:cNvSpPr/>
          <p:nvPr/>
        </p:nvSpPr>
        <p:spPr>
          <a:xfrm>
            <a:off x="9392190" y="5072936"/>
            <a:ext cx="515155" cy="1197736"/>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TextBox 54"/>
          <p:cNvSpPr txBox="1"/>
          <p:nvPr/>
        </p:nvSpPr>
        <p:spPr>
          <a:xfrm rot="16200000">
            <a:off x="8613017" y="4888269"/>
            <a:ext cx="2073499" cy="369332"/>
          </a:xfrm>
          <a:prstGeom prst="rect">
            <a:avLst/>
          </a:prstGeom>
          <a:noFill/>
        </p:spPr>
        <p:txBody>
          <a:bodyPr wrap="square" rtlCol="0">
            <a:spAutoFit/>
          </a:bodyPr>
          <a:lstStyle/>
          <a:p>
            <a:r>
              <a:rPr lang="en-US" dirty="0"/>
              <a:t>FC1</a:t>
            </a:r>
          </a:p>
        </p:txBody>
      </p:sp>
      <p:sp>
        <p:nvSpPr>
          <p:cNvPr id="56" name="Rectangle 55"/>
          <p:cNvSpPr/>
          <p:nvPr/>
        </p:nvSpPr>
        <p:spPr>
          <a:xfrm>
            <a:off x="10332350" y="5034298"/>
            <a:ext cx="515155" cy="1197736"/>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TextBox 56"/>
          <p:cNvSpPr txBox="1"/>
          <p:nvPr/>
        </p:nvSpPr>
        <p:spPr>
          <a:xfrm rot="16200000">
            <a:off x="9553177" y="4849631"/>
            <a:ext cx="2073499" cy="369332"/>
          </a:xfrm>
          <a:prstGeom prst="rect">
            <a:avLst/>
          </a:prstGeom>
          <a:noFill/>
        </p:spPr>
        <p:txBody>
          <a:bodyPr wrap="square" rtlCol="0">
            <a:spAutoFit/>
          </a:bodyPr>
          <a:lstStyle/>
          <a:p>
            <a:r>
              <a:rPr lang="en-US" dirty="0"/>
              <a:t>FC1</a:t>
            </a:r>
          </a:p>
        </p:txBody>
      </p:sp>
      <p:sp>
        <p:nvSpPr>
          <p:cNvPr id="58" name="Right Arrow 57"/>
          <p:cNvSpPr/>
          <p:nvPr/>
        </p:nvSpPr>
        <p:spPr>
          <a:xfrm>
            <a:off x="786953" y="5671804"/>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1789355" y="5695414"/>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2678000" y="5682535"/>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3540888" y="5708293"/>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4442410" y="5682535"/>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a:off x="5331055" y="5618140"/>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a:off x="6245458" y="5605261"/>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p:cNvSpPr/>
          <p:nvPr/>
        </p:nvSpPr>
        <p:spPr>
          <a:xfrm>
            <a:off x="7185617" y="5618140"/>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a:off x="8138652" y="5592382"/>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p:cNvSpPr/>
          <p:nvPr/>
        </p:nvSpPr>
        <p:spPr>
          <a:xfrm>
            <a:off x="9014420" y="5605261"/>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a:off x="9928825" y="5579504"/>
            <a:ext cx="440360" cy="39924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9169758" y="4411679"/>
            <a:ext cx="2926993" cy="369332"/>
          </a:xfrm>
          <a:prstGeom prst="rect">
            <a:avLst/>
          </a:prstGeom>
          <a:noFill/>
        </p:spPr>
        <p:txBody>
          <a:bodyPr wrap="square" rtlCol="0">
            <a:spAutoFit/>
          </a:bodyPr>
          <a:lstStyle/>
          <a:p>
            <a:r>
              <a:rPr lang="en-US" dirty="0">
                <a:solidFill>
                  <a:srgbClr val="FF0000"/>
                </a:solidFill>
                <a:effectLst>
                  <a:outerShdw blurRad="38100" dist="38100" dir="2700000" algn="tl">
                    <a:srgbClr val="000000">
                      <a:alpha val="43137"/>
                    </a:srgbClr>
                  </a:outerShdw>
                </a:effectLst>
              </a:rPr>
              <a:t>Top 1 Accuracy – </a:t>
            </a:r>
            <a:r>
              <a:rPr lang="en-US" b="1" dirty="0">
                <a:solidFill>
                  <a:srgbClr val="FF0000"/>
                </a:solidFill>
                <a:effectLst>
                  <a:outerShdw blurRad="38100" dist="38100" dir="2700000" algn="tl">
                    <a:srgbClr val="000000">
                      <a:alpha val="43137"/>
                    </a:srgbClr>
                  </a:outerShdw>
                </a:effectLst>
              </a:rPr>
              <a:t>67.20%</a:t>
            </a:r>
          </a:p>
        </p:txBody>
      </p:sp>
      <p:sp>
        <p:nvSpPr>
          <p:cNvPr id="69" name="Title 1">
            <a:extLst>
              <a:ext uri="{FF2B5EF4-FFF2-40B4-BE49-F238E27FC236}">
                <a16:creationId xmlns:a16="http://schemas.microsoft.com/office/drawing/2014/main" xmlns="" id="{727F868D-879E-4D30-AF2E-494270CA15B0}"/>
              </a:ext>
            </a:extLst>
          </p:cNvPr>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Image classification using Vanilla Neural Networks</a:t>
            </a:r>
          </a:p>
        </p:txBody>
      </p:sp>
    </p:spTree>
    <p:extLst>
      <p:ext uri="{BB962C8B-B14F-4D97-AF65-F5344CB8AC3E}">
        <p14:creationId xmlns:p14="http://schemas.microsoft.com/office/powerpoint/2010/main" val="3582840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798" y="1577796"/>
            <a:ext cx="10515601" cy="4447761"/>
          </a:xfrm>
        </p:spPr>
        <p:txBody>
          <a:bodyPr>
            <a:normAutofit lnSpcReduction="10000"/>
          </a:bodyPr>
          <a:lstStyle/>
          <a:p>
            <a:r>
              <a:rPr lang="en-US" b="1" dirty="0">
                <a:solidFill>
                  <a:schemeClr val="tx1"/>
                </a:solidFill>
                <a:effectLst>
                  <a:outerShdw blurRad="38100" dist="38100" dir="2700000" algn="tl">
                    <a:srgbClr val="000000">
                      <a:alpha val="43137"/>
                    </a:srgbClr>
                  </a:outerShdw>
                </a:effectLst>
              </a:rPr>
              <a:t>Regularization</a:t>
            </a:r>
            <a:r>
              <a:rPr lang="en-US" dirty="0">
                <a:solidFill>
                  <a:schemeClr val="tx1"/>
                </a:solidFill>
                <a:effectLst>
                  <a:outerShdw blurRad="38100" dist="38100" dir="2700000" algn="tl">
                    <a:srgbClr val="000000">
                      <a:alpha val="43137"/>
                    </a:srgbClr>
                  </a:outerShdw>
                </a:effectLst>
              </a:rPr>
              <a:t> is modification to algorithm is intended to reduce its generalization error but not its training error.</a:t>
            </a:r>
          </a:p>
          <a:p>
            <a:pPr marL="285750" indent="-285750">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Dropout</a:t>
            </a:r>
          </a:p>
          <a:p>
            <a:pPr marL="971550" lvl="1" indent="-285750">
              <a:lnSpc>
                <a:spcPct val="100000"/>
              </a:lnSpc>
            </a:pPr>
            <a:r>
              <a:rPr lang="en-US" dirty="0">
                <a:solidFill>
                  <a:schemeClr val="tx1"/>
                </a:solidFill>
                <a:effectLst>
                  <a:outerShdw blurRad="38100" dist="38100" dir="2700000" algn="tl">
                    <a:srgbClr val="000000">
                      <a:alpha val="43137"/>
                    </a:srgbClr>
                  </a:outerShdw>
                </a:effectLst>
              </a:rPr>
              <a:t>Randomly Selected Neurons are ignored in each training step.</a:t>
            </a:r>
          </a:p>
          <a:p>
            <a:pPr marL="971550" lvl="1" indent="-285750">
              <a:lnSpc>
                <a:spcPct val="100000"/>
              </a:lnSpc>
            </a:pPr>
            <a:r>
              <a:rPr lang="en-US" dirty="0">
                <a:solidFill>
                  <a:schemeClr val="tx1"/>
                </a:solidFill>
                <a:effectLst>
                  <a:outerShdw blurRad="38100" dist="38100" dir="2700000" algn="tl">
                    <a:srgbClr val="000000">
                      <a:alpha val="43137"/>
                    </a:srgbClr>
                  </a:outerShdw>
                </a:effectLst>
              </a:rPr>
              <a:t>Dropped Neurons don’t have effect on next layers.</a:t>
            </a:r>
          </a:p>
          <a:p>
            <a:pPr marL="971550" lvl="1" indent="-285750">
              <a:lnSpc>
                <a:spcPct val="100000"/>
              </a:lnSpc>
            </a:pPr>
            <a:r>
              <a:rPr lang="en-US" dirty="0">
                <a:solidFill>
                  <a:schemeClr val="tx1"/>
                </a:solidFill>
                <a:effectLst>
                  <a:outerShdw blurRad="38100" dist="38100" dir="2700000" algn="tl">
                    <a:srgbClr val="000000">
                      <a:alpha val="43137"/>
                    </a:srgbClr>
                  </a:outerShdw>
                </a:effectLst>
              </a:rPr>
              <a:t>Dropped neurons are not updated in backpropagation.</a:t>
            </a:r>
          </a:p>
          <a:p>
            <a:pPr lvl="1" indent="0">
              <a:lnSpc>
                <a:spcPct val="100000"/>
              </a:lnSpc>
              <a:buNone/>
            </a:pPr>
            <a:endParaRPr lang="en-US" dirty="0">
              <a:solidFill>
                <a:schemeClr val="tx1"/>
              </a:solidFill>
              <a:effectLst>
                <a:outerShdw blurRad="38100" dist="38100" dir="2700000" algn="tl">
                  <a:srgbClr val="000000">
                    <a:alpha val="43137"/>
                  </a:srgbClr>
                </a:outerShdw>
              </a:effectLst>
            </a:endParaRPr>
          </a:p>
          <a:p>
            <a:pPr marL="971550" lvl="1" indent="-285750">
              <a:lnSpc>
                <a:spcPct val="100000"/>
              </a:lnSpc>
            </a:pPr>
            <a:endParaRPr lang="en-US" dirty="0">
              <a:solidFill>
                <a:schemeClr val="tx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dirty="0">
                <a:solidFill>
                  <a:schemeClr val="tx1"/>
                </a:solidFill>
                <a:effectLst>
                  <a:outerShdw blurRad="38100" dist="38100" dir="2700000" algn="tl">
                    <a:srgbClr val="000000">
                      <a:alpha val="43137"/>
                    </a:srgbClr>
                  </a:outerShdw>
                </a:effectLst>
              </a:rPr>
              <a:t>Batch Normalization</a:t>
            </a:r>
          </a:p>
          <a:p>
            <a:pPr marL="971550" lvl="1" indent="-285750">
              <a:lnSpc>
                <a:spcPct val="100000"/>
              </a:lnSpc>
            </a:pPr>
            <a:r>
              <a:rPr lang="en-US" dirty="0">
                <a:solidFill>
                  <a:schemeClr val="tx1"/>
                </a:solidFill>
                <a:effectLst>
                  <a:outerShdw blurRad="38100" dist="38100" dir="2700000" algn="tl">
                    <a:srgbClr val="000000">
                      <a:alpha val="43137"/>
                    </a:srgbClr>
                  </a:outerShdw>
                </a:effectLst>
              </a:rPr>
              <a:t>Reduces internal covariance shift</a:t>
            </a:r>
          </a:p>
          <a:p>
            <a:pPr marL="971550" lvl="1" indent="-285750">
              <a:lnSpc>
                <a:spcPct val="100000"/>
              </a:lnSpc>
            </a:pPr>
            <a:r>
              <a:rPr lang="en-US" dirty="0">
                <a:solidFill>
                  <a:schemeClr val="tx1"/>
                </a:solidFill>
                <a:effectLst>
                  <a:outerShdw blurRad="38100" dist="38100" dir="2700000" algn="tl">
                    <a:srgbClr val="000000">
                      <a:alpha val="43137"/>
                    </a:srgbClr>
                  </a:outerShdw>
                </a:effectLst>
              </a:rPr>
              <a:t>Make algorithm robust to variations in input</a:t>
            </a:r>
          </a:p>
        </p:txBody>
      </p:sp>
      <p:pic>
        <p:nvPicPr>
          <p:cNvPr id="4" name="Picture 3"/>
          <p:cNvPicPr>
            <a:picLocks noChangeAspect="1"/>
          </p:cNvPicPr>
          <p:nvPr/>
        </p:nvPicPr>
        <p:blipFill>
          <a:blip r:embed="rId2"/>
          <a:stretch>
            <a:fillRect/>
          </a:stretch>
        </p:blipFill>
        <p:spPr>
          <a:xfrm>
            <a:off x="6768922" y="1998841"/>
            <a:ext cx="4584879" cy="2302703"/>
          </a:xfrm>
          <a:prstGeom prst="rect">
            <a:avLst/>
          </a:prstGeom>
          <a:ln>
            <a:solidFill>
              <a:schemeClr val="bg1"/>
            </a:solidFill>
          </a:ln>
        </p:spPr>
      </p:pic>
      <p:pic>
        <p:nvPicPr>
          <p:cNvPr id="5" name="Picture 4"/>
          <p:cNvPicPr>
            <a:picLocks noChangeAspect="1"/>
          </p:cNvPicPr>
          <p:nvPr/>
        </p:nvPicPr>
        <p:blipFill>
          <a:blip r:embed="rId3"/>
          <a:stretch>
            <a:fillRect/>
          </a:stretch>
        </p:blipFill>
        <p:spPr>
          <a:xfrm>
            <a:off x="5899094" y="4489537"/>
            <a:ext cx="6038850" cy="2084410"/>
          </a:xfrm>
          <a:prstGeom prst="rect">
            <a:avLst/>
          </a:prstGeom>
        </p:spPr>
      </p:pic>
      <p:sp>
        <p:nvSpPr>
          <p:cNvPr id="6" name="TextBox 5"/>
          <p:cNvSpPr txBox="1"/>
          <p:nvPr/>
        </p:nvSpPr>
        <p:spPr>
          <a:xfrm>
            <a:off x="407798" y="6315342"/>
            <a:ext cx="4198513" cy="369332"/>
          </a:xfrm>
          <a:prstGeom prst="rect">
            <a:avLst/>
          </a:prstGeom>
          <a:noFill/>
        </p:spPr>
        <p:txBody>
          <a:bodyPr wrap="square" rtlCol="0">
            <a:spAutoFit/>
          </a:bodyPr>
          <a:lstStyle/>
          <a:p>
            <a:r>
              <a:rPr lang="en-US" dirty="0">
                <a:solidFill>
                  <a:srgbClr val="FF0000"/>
                </a:solidFill>
                <a:effectLst>
                  <a:outerShdw blurRad="38100" dist="38100" dir="2700000" algn="tl">
                    <a:srgbClr val="000000">
                      <a:alpha val="43137"/>
                    </a:srgbClr>
                  </a:outerShdw>
                </a:effectLst>
              </a:rPr>
              <a:t>Accuracy after Regularization = </a:t>
            </a:r>
            <a:r>
              <a:rPr lang="en-US" b="1" dirty="0">
                <a:solidFill>
                  <a:srgbClr val="FF0000"/>
                </a:solidFill>
                <a:effectLst>
                  <a:outerShdw blurRad="38100" dist="38100" dir="2700000" algn="tl">
                    <a:srgbClr val="000000">
                      <a:alpha val="43137"/>
                    </a:srgbClr>
                  </a:outerShdw>
                </a:effectLst>
              </a:rPr>
              <a:t>78%</a:t>
            </a:r>
          </a:p>
        </p:txBody>
      </p:sp>
      <p:sp>
        <p:nvSpPr>
          <p:cNvPr id="8"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Regularization</a:t>
            </a:r>
          </a:p>
        </p:txBody>
      </p:sp>
      <p:sp>
        <p:nvSpPr>
          <p:cNvPr id="9" name="TextBox 8"/>
          <p:cNvSpPr txBox="1"/>
          <p:nvPr/>
        </p:nvSpPr>
        <p:spPr>
          <a:xfrm>
            <a:off x="11790348" y="6488668"/>
            <a:ext cx="401652"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3791164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181" y="1504664"/>
            <a:ext cx="10515601" cy="4447761"/>
          </a:xfrm>
        </p:spPr>
        <p:txBody>
          <a:bodyPr>
            <a:normAutofit/>
          </a:bodyPr>
          <a:lstStyle/>
          <a:p>
            <a:r>
              <a:rPr lang="en-US" b="1" dirty="0">
                <a:solidFill>
                  <a:schemeClr val="tx1"/>
                </a:solidFill>
                <a:effectLst>
                  <a:outerShdw blurRad="38100" dist="38100" dir="2700000" algn="tl">
                    <a:srgbClr val="000000">
                      <a:alpha val="43137"/>
                    </a:srgbClr>
                  </a:outerShdw>
                </a:effectLst>
              </a:rPr>
              <a:t>Image augmentation</a:t>
            </a:r>
            <a:r>
              <a:rPr lang="en-US" dirty="0">
                <a:solidFill>
                  <a:schemeClr val="tx1"/>
                </a:solidFill>
                <a:effectLst>
                  <a:outerShdw blurRad="38100" dist="38100" dir="2700000" algn="tl">
                    <a:srgbClr val="000000">
                      <a:alpha val="43137"/>
                    </a:srgbClr>
                  </a:outerShdw>
                </a:effectLst>
              </a:rPr>
              <a:t> is a technique that is used to artificially expand the data-set.</a:t>
            </a:r>
            <a:endParaRPr lang="en-US" b="1" dirty="0">
              <a:solidFill>
                <a:schemeClr val="tx1"/>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879841" y="2055006"/>
            <a:ext cx="8877770" cy="4050296"/>
          </a:xfrm>
          <a:prstGeom prst="rect">
            <a:avLst/>
          </a:prstGeom>
        </p:spPr>
      </p:pic>
      <p:sp>
        <p:nvSpPr>
          <p:cNvPr id="5" name="TextBox 4"/>
          <p:cNvSpPr txBox="1"/>
          <p:nvPr/>
        </p:nvSpPr>
        <p:spPr>
          <a:xfrm>
            <a:off x="368181" y="6207617"/>
            <a:ext cx="8488051" cy="369332"/>
          </a:xfrm>
          <a:prstGeom prst="rect">
            <a:avLst/>
          </a:prstGeom>
          <a:noFill/>
        </p:spPr>
        <p:txBody>
          <a:bodyPr wrap="square" rtlCol="0">
            <a:spAutoFit/>
          </a:bodyPr>
          <a:lstStyle/>
          <a:p>
            <a:r>
              <a:rPr lang="en-US" dirty="0">
                <a:solidFill>
                  <a:srgbClr val="FF0000"/>
                </a:solidFill>
                <a:effectLst>
                  <a:outerShdw blurRad="38100" dist="38100" dir="2700000" algn="tl">
                    <a:srgbClr val="000000">
                      <a:alpha val="43137"/>
                    </a:srgbClr>
                  </a:outerShdw>
                </a:effectLst>
              </a:rPr>
              <a:t>Top 1 Accuracy after applying regularization and Image Augmentation = </a:t>
            </a:r>
            <a:r>
              <a:rPr lang="en-US" b="1" dirty="0">
                <a:solidFill>
                  <a:srgbClr val="FF0000"/>
                </a:solidFill>
                <a:effectLst>
                  <a:outerShdw blurRad="38100" dist="38100" dir="2700000" algn="tl">
                    <a:srgbClr val="000000">
                      <a:alpha val="43137"/>
                    </a:srgbClr>
                  </a:outerShdw>
                </a:effectLst>
              </a:rPr>
              <a:t>87.17% </a:t>
            </a:r>
          </a:p>
        </p:txBody>
      </p:sp>
      <p:sp>
        <p:nvSpPr>
          <p:cNvPr id="6" name="Rectangle 5">
            <a:extLst>
              <a:ext uri="{FF2B5EF4-FFF2-40B4-BE49-F238E27FC236}">
                <a16:creationId xmlns:a16="http://schemas.microsoft.com/office/drawing/2014/main" xmlns="" id="{CAF27DA4-56AD-49D4-96BA-B424C9C79DE9}"/>
              </a:ext>
            </a:extLst>
          </p:cNvPr>
          <p:cNvSpPr/>
          <p:nvPr/>
        </p:nvSpPr>
        <p:spPr>
          <a:xfrm>
            <a:off x="8281115" y="5422006"/>
            <a:ext cx="1635617" cy="7856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Image Augmentation</a:t>
            </a:r>
          </a:p>
        </p:txBody>
      </p:sp>
      <p:sp>
        <p:nvSpPr>
          <p:cNvPr id="9" name="TextBox 8"/>
          <p:cNvSpPr txBox="1"/>
          <p:nvPr/>
        </p:nvSpPr>
        <p:spPr>
          <a:xfrm>
            <a:off x="11790348" y="6488668"/>
            <a:ext cx="401652" cy="369332"/>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1598748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434" y="1637617"/>
            <a:ext cx="10515601" cy="4447761"/>
          </a:xfrm>
        </p:spPr>
        <p:txBody>
          <a:bodyPr>
            <a:normAutofit/>
          </a:bodyPr>
          <a:lstStyle/>
          <a:p>
            <a:pPr marL="285750" indent="-285750">
              <a:lnSpc>
                <a:spcPct val="100000"/>
              </a:lnSpc>
              <a:buFont typeface="Arial" panose="020B0604020202020204" pitchFamily="34" charset="0"/>
              <a:buChar char="•"/>
            </a:pPr>
            <a:r>
              <a:rPr lang="en-US" dirty="0">
                <a:solidFill>
                  <a:schemeClr val="tx1"/>
                </a:solidFill>
                <a:effectLst>
                  <a:outerShdw blurRad="38100" dist="38100" dir="2700000" algn="tl">
                    <a:srgbClr val="000000">
                      <a:alpha val="43137"/>
                    </a:srgbClr>
                  </a:outerShdw>
                </a:effectLst>
              </a:rPr>
              <a:t>Take a network trained on different domain (ImageNet) for different source task (CIFAR100)</a:t>
            </a:r>
          </a:p>
          <a:p>
            <a:pPr marL="285750" indent="-285750">
              <a:lnSpc>
                <a:spcPct val="100000"/>
              </a:lnSpc>
              <a:buFont typeface="Arial" panose="020B0604020202020204" pitchFamily="34" charset="0"/>
              <a:buChar char="•"/>
            </a:pPr>
            <a:r>
              <a:rPr lang="en-US" dirty="0">
                <a:solidFill>
                  <a:schemeClr val="tx1"/>
                </a:solidFill>
                <a:effectLst>
                  <a:outerShdw blurRad="38100" dist="38100" dir="2700000" algn="tl">
                    <a:srgbClr val="000000">
                      <a:alpha val="43137"/>
                    </a:srgbClr>
                  </a:outerShdw>
                </a:effectLst>
              </a:rPr>
              <a:t>Adapt it for your domain and your target task</a:t>
            </a:r>
          </a:p>
        </p:txBody>
      </p:sp>
      <p:pic>
        <p:nvPicPr>
          <p:cNvPr id="5" name="Picture 4"/>
          <p:cNvPicPr>
            <a:picLocks noChangeAspect="1"/>
          </p:cNvPicPr>
          <p:nvPr/>
        </p:nvPicPr>
        <p:blipFill>
          <a:blip r:embed="rId2"/>
          <a:stretch>
            <a:fillRect/>
          </a:stretch>
        </p:blipFill>
        <p:spPr>
          <a:xfrm>
            <a:off x="50509" y="3185821"/>
            <a:ext cx="5210175" cy="2124075"/>
          </a:xfrm>
          <a:prstGeom prst="rect">
            <a:avLst/>
          </a:prstGeom>
        </p:spPr>
      </p:pic>
      <p:pic>
        <p:nvPicPr>
          <p:cNvPr id="6" name="Picture 5"/>
          <p:cNvPicPr>
            <a:picLocks noChangeAspect="1"/>
          </p:cNvPicPr>
          <p:nvPr/>
        </p:nvPicPr>
        <p:blipFill>
          <a:blip r:embed="rId3"/>
          <a:stretch>
            <a:fillRect/>
          </a:stretch>
        </p:blipFill>
        <p:spPr>
          <a:xfrm>
            <a:off x="5260684" y="2390621"/>
            <a:ext cx="6794076" cy="3276600"/>
          </a:xfrm>
          <a:prstGeom prst="rect">
            <a:avLst/>
          </a:prstGeom>
        </p:spPr>
      </p:pic>
      <p:sp>
        <p:nvSpPr>
          <p:cNvPr id="7" name="TextBox 6"/>
          <p:cNvSpPr txBox="1"/>
          <p:nvPr/>
        </p:nvSpPr>
        <p:spPr>
          <a:xfrm>
            <a:off x="604434" y="6144795"/>
            <a:ext cx="6001555" cy="369332"/>
          </a:xfrm>
          <a:prstGeom prst="rect">
            <a:avLst/>
          </a:prstGeom>
          <a:noFill/>
        </p:spPr>
        <p:txBody>
          <a:bodyPr wrap="square" rtlCol="0">
            <a:spAutoFit/>
          </a:bodyPr>
          <a:lstStyle/>
          <a:p>
            <a:r>
              <a:rPr lang="en-US" dirty="0">
                <a:solidFill>
                  <a:srgbClr val="C00000"/>
                </a:solidFill>
                <a:effectLst>
                  <a:outerShdw blurRad="38100" dist="38100" dir="2700000" algn="tl">
                    <a:srgbClr val="000000">
                      <a:alpha val="43137"/>
                    </a:srgbClr>
                  </a:outerShdw>
                </a:effectLst>
              </a:rPr>
              <a:t>Top 1 Accuracy achieved using EfficientNetb0 = </a:t>
            </a:r>
            <a:r>
              <a:rPr lang="en-US" b="1" dirty="0">
                <a:solidFill>
                  <a:srgbClr val="C00000"/>
                </a:solidFill>
                <a:effectLst>
                  <a:outerShdw blurRad="38100" dist="38100" dir="2700000" algn="tl">
                    <a:srgbClr val="000000">
                      <a:alpha val="43137"/>
                    </a:srgbClr>
                  </a:outerShdw>
                </a:effectLst>
              </a:rPr>
              <a:t>94.71%</a:t>
            </a:r>
          </a:p>
        </p:txBody>
      </p:sp>
      <p:sp>
        <p:nvSpPr>
          <p:cNvPr id="8" name="Title 1"/>
          <p:cNvSpPr txBox="1">
            <a:spLocks/>
          </p:cNvSpPr>
          <p:nvPr/>
        </p:nvSpPr>
        <p:spPr>
          <a:xfrm>
            <a:off x="230399" y="-188009"/>
            <a:ext cx="10749367" cy="12088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b="1" dirty="0">
                <a:latin typeface="Calibri" panose="020F0502020204030204" pitchFamily="34" charset="0"/>
                <a:cs typeface="Calibri" panose="020F0502020204030204" pitchFamily="34" charset="0"/>
              </a:rPr>
              <a:t>Transfer Learning</a:t>
            </a:r>
          </a:p>
        </p:txBody>
      </p:sp>
      <p:sp>
        <p:nvSpPr>
          <p:cNvPr id="9" name="TextBox 8"/>
          <p:cNvSpPr txBox="1"/>
          <p:nvPr/>
        </p:nvSpPr>
        <p:spPr>
          <a:xfrm>
            <a:off x="11790348" y="6488668"/>
            <a:ext cx="401652"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2047836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purl.org/dc/term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399</TotalTime>
  <Words>1090</Words>
  <Application>Microsoft Office PowerPoint</Application>
  <PresentationFormat>Widescreen</PresentationFormat>
  <Paragraphs>182</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Segoe UI</vt:lpstr>
      <vt:lpstr>Segoe UI Light</vt:lpstr>
      <vt:lpstr>WelcomeDoc</vt:lpstr>
      <vt:lpstr>Investigation and Novel Implementation of BatchBoost: a regularization and stable neural network learning technique</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 Batchboost vs Mixup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Lab Project</dc:title>
  <dc:creator>Gaurav Kumar</dc:creator>
  <cp:keywords/>
  <cp:lastModifiedBy>Gaurav Kumar</cp:lastModifiedBy>
  <cp:revision>182</cp:revision>
  <dcterms:created xsi:type="dcterms:W3CDTF">2020-06-13T17:58:22Z</dcterms:created>
  <dcterms:modified xsi:type="dcterms:W3CDTF">2020-06-14T17:18:53Z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