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1"/>
  </p:notesMasterIdLst>
  <p:sldIdLst>
    <p:sldId id="256" r:id="rId2"/>
    <p:sldId id="264" r:id="rId3"/>
    <p:sldId id="265" r:id="rId4"/>
    <p:sldId id="257" r:id="rId5"/>
    <p:sldId id="258" r:id="rId6"/>
    <p:sldId id="263"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ushan" initials="B" lastIdx="1" clrIdx="0">
    <p:extLst>
      <p:ext uri="{19B8F6BF-5375-455C-9EA6-DF929625EA0E}">
        <p15:presenceInfo xmlns:p15="http://schemas.microsoft.com/office/powerpoint/2012/main" userId="Bhus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394" autoAdjust="0"/>
  </p:normalViewPr>
  <p:slideViewPr>
    <p:cSldViewPr snapToGrid="0">
      <p:cViewPr>
        <p:scale>
          <a:sx n="70" d="100"/>
          <a:sy n="70" d="100"/>
        </p:scale>
        <p:origin x="780"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PGDBA\Competitions\Predixion\trai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GDBA\Competitions\Predixion\trai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GDBA\Competitions\Predixion\trai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[train.csv]Sheet1!PivotTable1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0</c:v>
                </c:pt>
              </c:strCache>
            </c:strRef>
          </c:tx>
          <c:spPr>
            <a:solidFill>
              <a:schemeClr val="accent1"/>
            </a:solidFill>
            <a:ln>
              <a:noFill/>
            </a:ln>
            <a:effectLst/>
          </c:spPr>
          <c:invertIfNegative val="0"/>
          <c:cat>
            <c:strRef>
              <c:f>Sheet1!$A$5:$A$7</c:f>
              <c:strCache>
                <c:ptCount val="2"/>
                <c:pt idx="0">
                  <c:v>0</c:v>
                </c:pt>
                <c:pt idx="1">
                  <c:v>1</c:v>
                </c:pt>
              </c:strCache>
            </c:strRef>
          </c:cat>
          <c:val>
            <c:numRef>
              <c:f>Sheet1!$B$5:$B$7</c:f>
              <c:numCache>
                <c:formatCode>General</c:formatCode>
                <c:ptCount val="2"/>
                <c:pt idx="0">
                  <c:v>119656</c:v>
                </c:pt>
                <c:pt idx="1">
                  <c:v>68468</c:v>
                </c:pt>
              </c:numCache>
            </c:numRef>
          </c:val>
          <c:extLst>
            <c:ext xmlns:c16="http://schemas.microsoft.com/office/drawing/2014/chart" uri="{C3380CC4-5D6E-409C-BE32-E72D297353CC}">
              <c16:uniqueId val="{00000000-16EB-4849-88C9-9FA8E8004508}"/>
            </c:ext>
          </c:extLst>
        </c:ser>
        <c:ser>
          <c:idx val="1"/>
          <c:order val="1"/>
          <c:tx>
            <c:strRef>
              <c:f>Sheet1!$C$3:$C$4</c:f>
              <c:strCache>
                <c:ptCount val="1"/>
                <c:pt idx="0">
                  <c:v>1</c:v>
                </c:pt>
              </c:strCache>
            </c:strRef>
          </c:tx>
          <c:spPr>
            <a:solidFill>
              <a:schemeClr val="accent2"/>
            </a:solidFill>
            <a:ln>
              <a:noFill/>
            </a:ln>
            <a:effectLst/>
          </c:spPr>
          <c:invertIfNegative val="0"/>
          <c:cat>
            <c:strRef>
              <c:f>Sheet1!$A$5:$A$7</c:f>
              <c:strCache>
                <c:ptCount val="2"/>
                <c:pt idx="0">
                  <c:v>0</c:v>
                </c:pt>
                <c:pt idx="1">
                  <c:v>1</c:v>
                </c:pt>
              </c:strCache>
            </c:strRef>
          </c:cat>
          <c:val>
            <c:numRef>
              <c:f>Sheet1!$C$5:$C$7</c:f>
              <c:numCache>
                <c:formatCode>General</c:formatCode>
                <c:ptCount val="2"/>
                <c:pt idx="0">
                  <c:v>5762</c:v>
                </c:pt>
                <c:pt idx="1">
                  <c:v>3207</c:v>
                </c:pt>
              </c:numCache>
            </c:numRef>
          </c:val>
          <c:extLst>
            <c:ext xmlns:c16="http://schemas.microsoft.com/office/drawing/2014/chart" uri="{C3380CC4-5D6E-409C-BE32-E72D297353CC}">
              <c16:uniqueId val="{00000001-16EB-4849-88C9-9FA8E8004508}"/>
            </c:ext>
          </c:extLst>
        </c:ser>
        <c:dLbls>
          <c:showLegendKey val="0"/>
          <c:showVal val="0"/>
          <c:showCatName val="0"/>
          <c:showSerName val="0"/>
          <c:showPercent val="0"/>
          <c:showBubbleSize val="0"/>
        </c:dLbls>
        <c:gapWidth val="219"/>
        <c:overlap val="-27"/>
        <c:axId val="343957784"/>
        <c:axId val="343962096"/>
      </c:barChart>
      <c:catAx>
        <c:axId val="343957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962096"/>
        <c:crosses val="autoZero"/>
        <c:auto val="1"/>
        <c:lblAlgn val="ctr"/>
        <c:lblOffset val="100"/>
        <c:noMultiLvlLbl val="0"/>
      </c:catAx>
      <c:valAx>
        <c:axId val="34396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957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[train.csv]Sheet1!PivotTable1</c:name>
    <c:fmtId val="6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0</c:v>
                </c:pt>
              </c:strCache>
            </c:strRef>
          </c:tx>
          <c:spPr>
            <a:solidFill>
              <a:schemeClr val="accent1"/>
            </a:solidFill>
            <a:ln>
              <a:noFill/>
            </a:ln>
            <a:effectLst/>
          </c:spPr>
          <c:invertIfNegative val="0"/>
          <c:cat>
            <c:strRef>
              <c:f>Sheet1!$A$5</c:f>
              <c:strCache>
                <c:ptCount val="1"/>
                <c:pt idx="0">
                  <c:v>Total</c:v>
                </c:pt>
              </c:strCache>
            </c:strRef>
          </c:cat>
          <c:val>
            <c:numRef>
              <c:f>Sheet1!$B$5</c:f>
              <c:numCache>
                <c:formatCode>General</c:formatCode>
                <c:ptCount val="1"/>
                <c:pt idx="0">
                  <c:v>188124</c:v>
                </c:pt>
              </c:numCache>
            </c:numRef>
          </c:val>
          <c:extLst>
            <c:ext xmlns:c16="http://schemas.microsoft.com/office/drawing/2014/chart" uri="{C3380CC4-5D6E-409C-BE32-E72D297353CC}">
              <c16:uniqueId val="{00000000-AE63-4238-8DA6-280E9BEEC09F}"/>
            </c:ext>
          </c:extLst>
        </c:ser>
        <c:ser>
          <c:idx val="1"/>
          <c:order val="1"/>
          <c:tx>
            <c:strRef>
              <c:f>Sheet1!$C$3:$C$4</c:f>
              <c:strCache>
                <c:ptCount val="1"/>
                <c:pt idx="0">
                  <c:v>1</c:v>
                </c:pt>
              </c:strCache>
            </c:strRef>
          </c:tx>
          <c:spPr>
            <a:solidFill>
              <a:schemeClr val="accent2"/>
            </a:solidFill>
            <a:ln>
              <a:noFill/>
            </a:ln>
            <a:effectLst/>
          </c:spPr>
          <c:invertIfNegative val="0"/>
          <c:cat>
            <c:strRef>
              <c:f>Sheet1!$A$5</c:f>
              <c:strCache>
                <c:ptCount val="1"/>
                <c:pt idx="0">
                  <c:v>Total</c:v>
                </c:pt>
              </c:strCache>
            </c:strRef>
          </c:cat>
          <c:val>
            <c:numRef>
              <c:f>Sheet1!$C$5</c:f>
              <c:numCache>
                <c:formatCode>General</c:formatCode>
                <c:ptCount val="1"/>
                <c:pt idx="0">
                  <c:v>8969</c:v>
                </c:pt>
              </c:numCache>
            </c:numRef>
          </c:val>
          <c:extLst>
            <c:ext xmlns:c16="http://schemas.microsoft.com/office/drawing/2014/chart" uri="{C3380CC4-5D6E-409C-BE32-E72D297353CC}">
              <c16:uniqueId val="{00000001-AE63-4238-8DA6-280E9BEEC09F}"/>
            </c:ext>
          </c:extLst>
        </c:ser>
        <c:dLbls>
          <c:showLegendKey val="0"/>
          <c:showVal val="0"/>
          <c:showCatName val="0"/>
          <c:showSerName val="0"/>
          <c:showPercent val="0"/>
          <c:showBubbleSize val="0"/>
        </c:dLbls>
        <c:gapWidth val="219"/>
        <c:overlap val="-27"/>
        <c:axId val="343962488"/>
        <c:axId val="343959744"/>
      </c:barChart>
      <c:catAx>
        <c:axId val="343962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959744"/>
        <c:crosses val="autoZero"/>
        <c:auto val="1"/>
        <c:lblAlgn val="ctr"/>
        <c:lblOffset val="100"/>
        <c:noMultiLvlLbl val="0"/>
      </c:catAx>
      <c:valAx>
        <c:axId val="343959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962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[train.csv]Sheet1!PivotTable1</c:name>
    <c:fmtId val="7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0</c:v>
                </c:pt>
              </c:strCache>
            </c:strRef>
          </c:tx>
          <c:spPr>
            <a:solidFill>
              <a:schemeClr val="accent1"/>
            </a:solidFill>
            <a:ln>
              <a:noFill/>
            </a:ln>
            <a:effectLst/>
          </c:spPr>
          <c:invertIfNegative val="0"/>
          <c:cat>
            <c:strRef>
              <c:f>Sheet1!$A$5:$A$8</c:f>
              <c:strCache>
                <c:ptCount val="3"/>
                <c:pt idx="0">
                  <c:v>medium</c:v>
                </c:pt>
                <c:pt idx="1">
                  <c:v>obsolete</c:v>
                </c:pt>
                <c:pt idx="2">
                  <c:v>trending</c:v>
                </c:pt>
              </c:strCache>
            </c:strRef>
          </c:cat>
          <c:val>
            <c:numRef>
              <c:f>Sheet1!$B$5:$B$8</c:f>
              <c:numCache>
                <c:formatCode>General</c:formatCode>
                <c:ptCount val="3"/>
                <c:pt idx="0">
                  <c:v>43856</c:v>
                </c:pt>
                <c:pt idx="1">
                  <c:v>41825</c:v>
                </c:pt>
                <c:pt idx="2">
                  <c:v>102443</c:v>
                </c:pt>
              </c:numCache>
            </c:numRef>
          </c:val>
          <c:extLst>
            <c:ext xmlns:c16="http://schemas.microsoft.com/office/drawing/2014/chart" uri="{C3380CC4-5D6E-409C-BE32-E72D297353CC}">
              <c16:uniqueId val="{00000000-E745-43C4-8C98-55BF2681016C}"/>
            </c:ext>
          </c:extLst>
        </c:ser>
        <c:ser>
          <c:idx val="1"/>
          <c:order val="1"/>
          <c:tx>
            <c:strRef>
              <c:f>Sheet1!$C$3:$C$4</c:f>
              <c:strCache>
                <c:ptCount val="1"/>
                <c:pt idx="0">
                  <c:v>1</c:v>
                </c:pt>
              </c:strCache>
            </c:strRef>
          </c:tx>
          <c:spPr>
            <a:solidFill>
              <a:schemeClr val="accent2"/>
            </a:solidFill>
            <a:ln>
              <a:noFill/>
            </a:ln>
            <a:effectLst/>
          </c:spPr>
          <c:invertIfNegative val="0"/>
          <c:cat>
            <c:strRef>
              <c:f>Sheet1!$A$5:$A$8</c:f>
              <c:strCache>
                <c:ptCount val="3"/>
                <c:pt idx="0">
                  <c:v>medium</c:v>
                </c:pt>
                <c:pt idx="1">
                  <c:v>obsolete</c:v>
                </c:pt>
                <c:pt idx="2">
                  <c:v>trending</c:v>
                </c:pt>
              </c:strCache>
            </c:strRef>
          </c:cat>
          <c:val>
            <c:numRef>
              <c:f>Sheet1!$C$5:$C$8</c:f>
              <c:numCache>
                <c:formatCode>General</c:formatCode>
                <c:ptCount val="3"/>
                <c:pt idx="0">
                  <c:v>2372</c:v>
                </c:pt>
                <c:pt idx="1">
                  <c:v>2179</c:v>
                </c:pt>
                <c:pt idx="2">
                  <c:v>4418</c:v>
                </c:pt>
              </c:numCache>
            </c:numRef>
          </c:val>
          <c:extLst>
            <c:ext xmlns:c16="http://schemas.microsoft.com/office/drawing/2014/chart" uri="{C3380CC4-5D6E-409C-BE32-E72D297353CC}">
              <c16:uniqueId val="{00000001-E745-43C4-8C98-55BF2681016C}"/>
            </c:ext>
          </c:extLst>
        </c:ser>
        <c:dLbls>
          <c:showLegendKey val="0"/>
          <c:showVal val="0"/>
          <c:showCatName val="0"/>
          <c:showSerName val="0"/>
          <c:showPercent val="0"/>
          <c:showBubbleSize val="0"/>
        </c:dLbls>
        <c:gapWidth val="219"/>
        <c:overlap val="-27"/>
        <c:axId val="343955040"/>
        <c:axId val="343959352"/>
      </c:barChart>
      <c:catAx>
        <c:axId val="343955040"/>
        <c:scaling>
          <c:orientation val="minMax"/>
        </c:scaling>
        <c:delete val="0"/>
        <c:axPos val="b"/>
        <c:numFmt formatCode="General" sourceLinked="1"/>
        <c:majorTickMark val="in"/>
        <c:minorTickMark val="in"/>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959352"/>
        <c:crosses val="autoZero"/>
        <c:auto val="0"/>
        <c:lblAlgn val="ctr"/>
        <c:lblOffset val="100"/>
        <c:noMultiLvlLbl val="0"/>
      </c:catAx>
      <c:valAx>
        <c:axId val="343959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95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6DC2A-A068-4ABA-8E5B-4C6CFDDBA92F}"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E5C39161-5E9C-46D6-9143-AEAAD56E5E8C}">
      <dgm:prSet phldrT="[Text]" custT="1"/>
      <dgm:spPr/>
      <dgm:t>
        <a:bodyPr/>
        <a:lstStyle/>
        <a:p>
          <a:r>
            <a:rPr lang="en-US" sz="2000" dirty="0"/>
            <a:t>Train</a:t>
          </a:r>
        </a:p>
      </dgm:t>
    </dgm:pt>
    <dgm:pt modelId="{FC6B5B22-E863-47AB-858C-A245D0CE27C4}" type="parTrans" cxnId="{632F05D8-1575-46D3-8AA1-8254D108173D}">
      <dgm:prSet/>
      <dgm:spPr/>
      <dgm:t>
        <a:bodyPr/>
        <a:lstStyle/>
        <a:p>
          <a:endParaRPr lang="en-US"/>
        </a:p>
      </dgm:t>
    </dgm:pt>
    <dgm:pt modelId="{FEF5ED20-9E10-4AD4-A1C0-EAA050307513}" type="sibTrans" cxnId="{632F05D8-1575-46D3-8AA1-8254D108173D}">
      <dgm:prSet/>
      <dgm:spPr/>
      <dgm:t>
        <a:bodyPr/>
        <a:lstStyle/>
        <a:p>
          <a:endParaRPr lang="en-US"/>
        </a:p>
      </dgm:t>
    </dgm:pt>
    <dgm:pt modelId="{1C13FD4C-9521-4F25-AF88-4773A6FE1110}">
      <dgm:prSet phldrT="[Text]" custT="1"/>
      <dgm:spPr/>
      <dgm:t>
        <a:bodyPr/>
        <a:lstStyle/>
        <a:p>
          <a:r>
            <a:rPr lang="en-US" sz="2000" dirty="0" err="1"/>
            <a:t>View_log</a:t>
          </a:r>
          <a:endParaRPr lang="en-US" sz="2000" dirty="0"/>
        </a:p>
      </dgm:t>
    </dgm:pt>
    <dgm:pt modelId="{183A2B3D-57DA-44A1-AACB-26640FBC6248}" type="parTrans" cxnId="{AD134D38-31BD-4962-BF2B-CE167D56008C}">
      <dgm:prSet/>
      <dgm:spPr/>
      <dgm:t>
        <a:bodyPr/>
        <a:lstStyle/>
        <a:p>
          <a:endParaRPr lang="en-US"/>
        </a:p>
      </dgm:t>
    </dgm:pt>
    <dgm:pt modelId="{FD7BF706-7841-44FB-94CA-1447A450F887}" type="sibTrans" cxnId="{AD134D38-31BD-4962-BF2B-CE167D56008C}">
      <dgm:prSet/>
      <dgm:spPr/>
      <dgm:t>
        <a:bodyPr/>
        <a:lstStyle/>
        <a:p>
          <a:endParaRPr lang="en-US"/>
        </a:p>
      </dgm:t>
    </dgm:pt>
    <dgm:pt modelId="{5DCC1DB0-ED97-4B47-A9AA-11C44DA7D5C0}">
      <dgm:prSet phldrT="[Text]" custT="1"/>
      <dgm:spPr/>
      <dgm:t>
        <a:bodyPr/>
        <a:lstStyle/>
        <a:p>
          <a:r>
            <a:rPr lang="en-US" sz="2000" dirty="0" err="1"/>
            <a:t>Item_data</a:t>
          </a:r>
          <a:endParaRPr lang="en-US" sz="2000" dirty="0"/>
        </a:p>
      </dgm:t>
    </dgm:pt>
    <dgm:pt modelId="{42C36068-AB59-426B-8049-A3FCF44F3F41}" type="parTrans" cxnId="{A26897DB-9723-41A2-8920-E073AE4C789A}">
      <dgm:prSet/>
      <dgm:spPr/>
      <dgm:t>
        <a:bodyPr/>
        <a:lstStyle/>
        <a:p>
          <a:endParaRPr lang="en-US"/>
        </a:p>
      </dgm:t>
    </dgm:pt>
    <dgm:pt modelId="{5529C0BF-93B6-406D-ABC5-3585E3CE409A}" type="sibTrans" cxnId="{A26897DB-9723-41A2-8920-E073AE4C789A}">
      <dgm:prSet/>
      <dgm:spPr/>
      <dgm:t>
        <a:bodyPr/>
        <a:lstStyle/>
        <a:p>
          <a:endParaRPr lang="en-US"/>
        </a:p>
      </dgm:t>
    </dgm:pt>
    <dgm:pt modelId="{D21F1C7F-04E4-4D5B-894D-FF3F935252F4}">
      <dgm:prSet phldrT="[Text]" custT="1"/>
      <dgm:spPr/>
      <dgm:t>
        <a:bodyPr/>
        <a:lstStyle/>
        <a:p>
          <a:endParaRPr lang="en-US" sz="1800" dirty="0"/>
        </a:p>
      </dgm:t>
    </dgm:pt>
    <dgm:pt modelId="{90E4F02C-254B-496E-9F3B-772CB24770EC}" type="parTrans" cxnId="{9C4B38D9-7778-449A-8535-09670BBECD6D}">
      <dgm:prSet/>
      <dgm:spPr/>
      <dgm:t>
        <a:bodyPr/>
        <a:lstStyle/>
        <a:p>
          <a:endParaRPr lang="en-US"/>
        </a:p>
      </dgm:t>
    </dgm:pt>
    <dgm:pt modelId="{B6EBD79B-D272-4D93-BCB2-407CD17F39FB}" type="sibTrans" cxnId="{9C4B38D9-7778-449A-8535-09670BBECD6D}">
      <dgm:prSet/>
      <dgm:spPr/>
      <dgm:t>
        <a:bodyPr/>
        <a:lstStyle/>
        <a:p>
          <a:endParaRPr lang="en-US"/>
        </a:p>
      </dgm:t>
    </dgm:pt>
    <dgm:pt modelId="{D8EC777F-C279-4EC0-B834-6F55627EE525}">
      <dgm:prSet phldrT="[Text]" custLinFactNeighborX="-8060" custLinFactNeighborY="41194"/>
      <dgm:spPr/>
      <dgm:t>
        <a:bodyPr/>
        <a:lstStyle/>
        <a:p>
          <a:endParaRPr lang="en-US"/>
        </a:p>
      </dgm:t>
    </dgm:pt>
    <dgm:pt modelId="{5BCEE300-0B10-498C-876A-9D666476EF9A}" type="parTrans" cxnId="{85FE87E5-6B45-4D9E-ADF8-9468E31A9388}">
      <dgm:prSet/>
      <dgm:spPr/>
      <dgm:t>
        <a:bodyPr/>
        <a:lstStyle/>
        <a:p>
          <a:endParaRPr lang="en-US"/>
        </a:p>
      </dgm:t>
    </dgm:pt>
    <dgm:pt modelId="{87C0874C-E81A-490E-96DF-142573C02176}" type="sibTrans" cxnId="{85FE87E5-6B45-4D9E-ADF8-9468E31A9388}">
      <dgm:prSet/>
      <dgm:spPr/>
      <dgm:t>
        <a:bodyPr/>
        <a:lstStyle/>
        <a:p>
          <a:endParaRPr lang="en-US"/>
        </a:p>
      </dgm:t>
    </dgm:pt>
    <dgm:pt modelId="{82530019-0B12-4453-A97C-C7F73C11A57C}" type="pres">
      <dgm:prSet presAssocID="{FAD6DC2A-A068-4ABA-8E5B-4C6CFDDBA92F}" presName="Name0" presStyleCnt="0">
        <dgm:presLayoutVars>
          <dgm:chMax val="4"/>
          <dgm:resizeHandles val="exact"/>
        </dgm:presLayoutVars>
      </dgm:prSet>
      <dgm:spPr/>
    </dgm:pt>
    <dgm:pt modelId="{E3DC9CC9-C8B2-4977-8770-133CFD7535C3}" type="pres">
      <dgm:prSet presAssocID="{FAD6DC2A-A068-4ABA-8E5B-4C6CFDDBA92F}" presName="ellipse" presStyleLbl="trBgShp" presStyleIdx="0" presStyleCnt="1" custLinFactNeighborX="-4061" custLinFactNeighborY="43395"/>
      <dgm:spPr/>
    </dgm:pt>
    <dgm:pt modelId="{9E10F5D4-3D96-4881-B2E7-65DDD63419B1}" type="pres">
      <dgm:prSet presAssocID="{FAD6DC2A-A068-4ABA-8E5B-4C6CFDDBA92F}" presName="arrow1" presStyleLbl="fgShp" presStyleIdx="0" presStyleCnt="1" custLinFactNeighborX="-20193" custLinFactNeighborY="92154"/>
      <dgm:spPr/>
    </dgm:pt>
    <dgm:pt modelId="{0D2CC143-7CBD-4AFC-B03A-68DA2DE010CF}" type="pres">
      <dgm:prSet presAssocID="{FAD6DC2A-A068-4ABA-8E5B-4C6CFDDBA92F}" presName="rectangle" presStyleLbl="revTx" presStyleIdx="0" presStyleCnt="1">
        <dgm:presLayoutVars>
          <dgm:bulletEnabled val="1"/>
        </dgm:presLayoutVars>
      </dgm:prSet>
      <dgm:spPr/>
    </dgm:pt>
    <dgm:pt modelId="{B118D186-B7C6-4671-842C-A682F7690E0C}" type="pres">
      <dgm:prSet presAssocID="{1C13FD4C-9521-4F25-AF88-4773A6FE1110}" presName="item1" presStyleLbl="node1" presStyleIdx="0" presStyleCnt="3" custLinFactNeighborX="-19265" custLinFactNeighborY="51873">
        <dgm:presLayoutVars>
          <dgm:bulletEnabled val="1"/>
        </dgm:presLayoutVars>
      </dgm:prSet>
      <dgm:spPr/>
    </dgm:pt>
    <dgm:pt modelId="{F6A7A738-E744-4358-BE30-D6C95884AB32}" type="pres">
      <dgm:prSet presAssocID="{5DCC1DB0-ED97-4B47-A9AA-11C44DA7D5C0}" presName="item2" presStyleLbl="node1" presStyleIdx="1" presStyleCnt="3" custLinFactNeighborX="-8060" custLinFactNeighborY="41194">
        <dgm:presLayoutVars>
          <dgm:bulletEnabled val="1"/>
        </dgm:presLayoutVars>
      </dgm:prSet>
      <dgm:spPr/>
    </dgm:pt>
    <dgm:pt modelId="{AE94F425-386D-47C5-81EB-93A50F098615}" type="pres">
      <dgm:prSet presAssocID="{D21F1C7F-04E4-4D5B-894D-FF3F935252F4}" presName="item3" presStyleLbl="node1" presStyleIdx="2" presStyleCnt="3" custLinFactNeighborX="8889" custLinFactNeighborY="59437">
        <dgm:presLayoutVars>
          <dgm:bulletEnabled val="1"/>
        </dgm:presLayoutVars>
      </dgm:prSet>
      <dgm:spPr/>
    </dgm:pt>
    <dgm:pt modelId="{EFD4DB64-3666-4CC9-970E-0B01F85948B7}" type="pres">
      <dgm:prSet presAssocID="{FAD6DC2A-A068-4ABA-8E5B-4C6CFDDBA92F}" presName="funnel" presStyleLbl="trAlignAcc1" presStyleIdx="0" presStyleCnt="1" custLinFactNeighborX="-4323" custLinFactNeighborY="18073"/>
      <dgm:spPr/>
    </dgm:pt>
  </dgm:ptLst>
  <dgm:cxnLst>
    <dgm:cxn modelId="{39F3F524-33BF-440D-95D4-5E42B90B889B}" type="presOf" srcId="{5DCC1DB0-ED97-4B47-A9AA-11C44DA7D5C0}" destId="{B118D186-B7C6-4671-842C-A682F7690E0C}" srcOrd="0" destOrd="0" presId="urn:microsoft.com/office/officeart/2005/8/layout/funnel1"/>
    <dgm:cxn modelId="{AD134D38-31BD-4962-BF2B-CE167D56008C}" srcId="{FAD6DC2A-A068-4ABA-8E5B-4C6CFDDBA92F}" destId="{1C13FD4C-9521-4F25-AF88-4773A6FE1110}" srcOrd="1" destOrd="0" parTransId="{183A2B3D-57DA-44A1-AACB-26640FBC6248}" sibTransId="{FD7BF706-7841-44FB-94CA-1447A450F887}"/>
    <dgm:cxn modelId="{25A50B8C-8F1C-4A73-850C-85367A248A3E}" type="presOf" srcId="{1C13FD4C-9521-4F25-AF88-4773A6FE1110}" destId="{F6A7A738-E744-4358-BE30-D6C95884AB32}" srcOrd="0" destOrd="0" presId="urn:microsoft.com/office/officeart/2005/8/layout/funnel1"/>
    <dgm:cxn modelId="{53F91F9A-9D03-43EB-B078-665C8AE9D5D7}" type="presOf" srcId="{D21F1C7F-04E4-4D5B-894D-FF3F935252F4}" destId="{0D2CC143-7CBD-4AFC-B03A-68DA2DE010CF}" srcOrd="0" destOrd="0" presId="urn:microsoft.com/office/officeart/2005/8/layout/funnel1"/>
    <dgm:cxn modelId="{6738BAA1-F0E0-4669-9B1B-F1B591CCFAA9}" type="presOf" srcId="{FAD6DC2A-A068-4ABA-8E5B-4C6CFDDBA92F}" destId="{82530019-0B12-4453-A97C-C7F73C11A57C}" srcOrd="0" destOrd="0" presId="urn:microsoft.com/office/officeart/2005/8/layout/funnel1"/>
    <dgm:cxn modelId="{632F05D8-1575-46D3-8AA1-8254D108173D}" srcId="{FAD6DC2A-A068-4ABA-8E5B-4C6CFDDBA92F}" destId="{E5C39161-5E9C-46D6-9143-AEAAD56E5E8C}" srcOrd="0" destOrd="0" parTransId="{FC6B5B22-E863-47AB-858C-A245D0CE27C4}" sibTransId="{FEF5ED20-9E10-4AD4-A1C0-EAA050307513}"/>
    <dgm:cxn modelId="{9C4B38D9-7778-449A-8535-09670BBECD6D}" srcId="{FAD6DC2A-A068-4ABA-8E5B-4C6CFDDBA92F}" destId="{D21F1C7F-04E4-4D5B-894D-FF3F935252F4}" srcOrd="3" destOrd="0" parTransId="{90E4F02C-254B-496E-9F3B-772CB24770EC}" sibTransId="{B6EBD79B-D272-4D93-BCB2-407CD17F39FB}"/>
    <dgm:cxn modelId="{A26897DB-9723-41A2-8920-E073AE4C789A}" srcId="{FAD6DC2A-A068-4ABA-8E5B-4C6CFDDBA92F}" destId="{5DCC1DB0-ED97-4B47-A9AA-11C44DA7D5C0}" srcOrd="2" destOrd="0" parTransId="{42C36068-AB59-426B-8049-A3FCF44F3F41}" sibTransId="{5529C0BF-93B6-406D-ABC5-3585E3CE409A}"/>
    <dgm:cxn modelId="{85FE87E5-6B45-4D9E-ADF8-9468E31A9388}" srcId="{FAD6DC2A-A068-4ABA-8E5B-4C6CFDDBA92F}" destId="{D8EC777F-C279-4EC0-B834-6F55627EE525}" srcOrd="4" destOrd="0" parTransId="{5BCEE300-0B10-498C-876A-9D666476EF9A}" sibTransId="{87C0874C-E81A-490E-96DF-142573C02176}"/>
    <dgm:cxn modelId="{354716FF-F192-4CA9-9907-3A367CF35CCE}" type="presOf" srcId="{E5C39161-5E9C-46D6-9143-AEAAD56E5E8C}" destId="{AE94F425-386D-47C5-81EB-93A50F098615}" srcOrd="0" destOrd="0" presId="urn:microsoft.com/office/officeart/2005/8/layout/funnel1"/>
    <dgm:cxn modelId="{43424D96-59DB-43B4-98F2-C27361602FEC}" type="presParOf" srcId="{82530019-0B12-4453-A97C-C7F73C11A57C}" destId="{E3DC9CC9-C8B2-4977-8770-133CFD7535C3}" srcOrd="0" destOrd="0" presId="urn:microsoft.com/office/officeart/2005/8/layout/funnel1"/>
    <dgm:cxn modelId="{92F95461-2FF4-4F7F-99BA-4E20D74424B9}" type="presParOf" srcId="{82530019-0B12-4453-A97C-C7F73C11A57C}" destId="{9E10F5D4-3D96-4881-B2E7-65DDD63419B1}" srcOrd="1" destOrd="0" presId="urn:microsoft.com/office/officeart/2005/8/layout/funnel1"/>
    <dgm:cxn modelId="{17707C55-73E2-4E2C-BBD3-966131DC97B7}" type="presParOf" srcId="{82530019-0B12-4453-A97C-C7F73C11A57C}" destId="{0D2CC143-7CBD-4AFC-B03A-68DA2DE010CF}" srcOrd="2" destOrd="0" presId="urn:microsoft.com/office/officeart/2005/8/layout/funnel1"/>
    <dgm:cxn modelId="{FFF0CE24-FFCE-4861-8F03-859347DEE2B3}" type="presParOf" srcId="{82530019-0B12-4453-A97C-C7F73C11A57C}" destId="{B118D186-B7C6-4671-842C-A682F7690E0C}" srcOrd="3" destOrd="0" presId="urn:microsoft.com/office/officeart/2005/8/layout/funnel1"/>
    <dgm:cxn modelId="{5FCC7B21-EE4D-4DBD-8217-1B56B18C3C55}" type="presParOf" srcId="{82530019-0B12-4453-A97C-C7F73C11A57C}" destId="{F6A7A738-E744-4358-BE30-D6C95884AB32}" srcOrd="4" destOrd="0" presId="urn:microsoft.com/office/officeart/2005/8/layout/funnel1"/>
    <dgm:cxn modelId="{880E3431-BBE4-4700-9FC3-B0DEFC1D16C5}" type="presParOf" srcId="{82530019-0B12-4453-A97C-C7F73C11A57C}" destId="{AE94F425-386D-47C5-81EB-93A50F098615}" srcOrd="5" destOrd="0" presId="urn:microsoft.com/office/officeart/2005/8/layout/funnel1"/>
    <dgm:cxn modelId="{05D9002E-4315-4DC0-A8A1-70FC089DE142}" type="presParOf" srcId="{82530019-0B12-4453-A97C-C7F73C11A57C}" destId="{EFD4DB64-3666-4CC9-970E-0B01F85948B7}"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9C3720-D07A-4D8F-92C3-0DBCDA220291}" type="doc">
      <dgm:prSet loTypeId="urn:microsoft.com/office/officeart/2005/8/layout/equation2" loCatId="process" qsTypeId="urn:microsoft.com/office/officeart/2005/8/quickstyle/simple1" qsCatId="simple" csTypeId="urn:microsoft.com/office/officeart/2005/8/colors/accent5_2" csCatId="accent5" phldr="1"/>
      <dgm:spPr/>
    </dgm:pt>
    <dgm:pt modelId="{9FB7DF3C-5218-4A21-840D-F5FF9ADDEC62}">
      <dgm:prSet phldrT="[Text]" custT="1"/>
      <dgm:spPr>
        <a:solidFill>
          <a:schemeClr val="accent2"/>
        </a:solidFill>
      </dgm:spPr>
      <dgm:t>
        <a:bodyPr/>
        <a:lstStyle/>
        <a:p>
          <a:r>
            <a:rPr lang="en-US" sz="1800" dirty="0"/>
            <a:t>LGBM</a:t>
          </a:r>
        </a:p>
        <a:p>
          <a:r>
            <a:rPr lang="en-US" sz="1800" dirty="0"/>
            <a:t>(.65)</a:t>
          </a:r>
          <a:endParaRPr lang="en-US" sz="800" dirty="0"/>
        </a:p>
      </dgm:t>
    </dgm:pt>
    <dgm:pt modelId="{764BDE77-C83E-46C6-9C8B-ADE1855362C1}" type="parTrans" cxnId="{1D690EC6-F6D1-45D7-B38A-0C00761F65D8}">
      <dgm:prSet/>
      <dgm:spPr/>
      <dgm:t>
        <a:bodyPr/>
        <a:lstStyle/>
        <a:p>
          <a:endParaRPr lang="en-US"/>
        </a:p>
      </dgm:t>
    </dgm:pt>
    <dgm:pt modelId="{299E9AB0-864B-4E83-B1E4-D44566F23BA5}" type="sibTrans" cxnId="{1D690EC6-F6D1-45D7-B38A-0C00761F65D8}">
      <dgm:prSet/>
      <dgm:spPr>
        <a:solidFill>
          <a:schemeClr val="bg1">
            <a:lumMod val="50000"/>
          </a:schemeClr>
        </a:solidFill>
      </dgm:spPr>
      <dgm:t>
        <a:bodyPr/>
        <a:lstStyle/>
        <a:p>
          <a:endParaRPr lang="en-US"/>
        </a:p>
      </dgm:t>
    </dgm:pt>
    <dgm:pt modelId="{C357029F-73B6-44C0-AD19-49E7A40D4EA7}">
      <dgm:prSet phldrT="[Text]" custT="1"/>
      <dgm:spPr>
        <a:solidFill>
          <a:schemeClr val="accent2"/>
        </a:solidFill>
      </dgm:spPr>
      <dgm:t>
        <a:bodyPr/>
        <a:lstStyle/>
        <a:p>
          <a:r>
            <a:rPr lang="en-US" sz="1400" dirty="0"/>
            <a:t>Random Forest</a:t>
          </a:r>
        </a:p>
        <a:p>
          <a:r>
            <a:rPr lang="en-US" sz="1400" dirty="0"/>
            <a:t>(.35)</a:t>
          </a:r>
          <a:endParaRPr lang="en-US" sz="800" dirty="0"/>
        </a:p>
      </dgm:t>
    </dgm:pt>
    <dgm:pt modelId="{26AEF266-6320-459D-AC17-8CE688D8FA9E}" type="parTrans" cxnId="{2CE11699-199A-4110-BFA4-7D5C41067296}">
      <dgm:prSet/>
      <dgm:spPr/>
      <dgm:t>
        <a:bodyPr/>
        <a:lstStyle/>
        <a:p>
          <a:endParaRPr lang="en-US"/>
        </a:p>
      </dgm:t>
    </dgm:pt>
    <dgm:pt modelId="{9018DB66-BBF7-43F0-8DDE-DF558813BA4F}" type="sibTrans" cxnId="{2CE11699-199A-4110-BFA4-7D5C41067296}">
      <dgm:prSet/>
      <dgm:spPr>
        <a:solidFill>
          <a:schemeClr val="bg1">
            <a:lumMod val="50000"/>
          </a:schemeClr>
        </a:solidFill>
      </dgm:spPr>
      <dgm:t>
        <a:bodyPr/>
        <a:lstStyle/>
        <a:p>
          <a:endParaRPr lang="en-US"/>
        </a:p>
      </dgm:t>
    </dgm:pt>
    <dgm:pt modelId="{FAFFB841-5237-4492-B1A0-F8290652BEDE}">
      <dgm:prSet phldrT="[Text]" custT="1"/>
      <dgm:spPr>
        <a:solidFill>
          <a:schemeClr val="accent2"/>
        </a:solidFill>
      </dgm:spPr>
      <dgm:t>
        <a:bodyPr/>
        <a:lstStyle/>
        <a:p>
          <a:r>
            <a:rPr lang="en-US" sz="2400" dirty="0" err="1"/>
            <a:t>Predixion</a:t>
          </a:r>
          <a:r>
            <a:rPr lang="en-US" sz="2400" dirty="0"/>
            <a:t> Model</a:t>
          </a:r>
          <a:endParaRPr lang="en-US" sz="1600" dirty="0"/>
        </a:p>
      </dgm:t>
    </dgm:pt>
    <dgm:pt modelId="{015F730D-40BE-448C-A4B8-6890528283DB}" type="parTrans" cxnId="{811151CC-0781-442C-A683-4BB18CBB3860}">
      <dgm:prSet/>
      <dgm:spPr/>
      <dgm:t>
        <a:bodyPr/>
        <a:lstStyle/>
        <a:p>
          <a:endParaRPr lang="en-US"/>
        </a:p>
      </dgm:t>
    </dgm:pt>
    <dgm:pt modelId="{CE44143F-A01D-4C63-B742-82B598854A32}" type="sibTrans" cxnId="{811151CC-0781-442C-A683-4BB18CBB3860}">
      <dgm:prSet/>
      <dgm:spPr/>
      <dgm:t>
        <a:bodyPr/>
        <a:lstStyle/>
        <a:p>
          <a:endParaRPr lang="en-US"/>
        </a:p>
      </dgm:t>
    </dgm:pt>
    <dgm:pt modelId="{31380492-DCE3-414B-B35A-289DA60E7C9F}" type="pres">
      <dgm:prSet presAssocID="{FD9C3720-D07A-4D8F-92C3-0DBCDA220291}" presName="Name0" presStyleCnt="0">
        <dgm:presLayoutVars>
          <dgm:dir/>
          <dgm:resizeHandles val="exact"/>
        </dgm:presLayoutVars>
      </dgm:prSet>
      <dgm:spPr/>
    </dgm:pt>
    <dgm:pt modelId="{8FED2548-E9FD-4450-9C26-4BD973C66989}" type="pres">
      <dgm:prSet presAssocID="{FD9C3720-D07A-4D8F-92C3-0DBCDA220291}" presName="vNodes" presStyleCnt="0"/>
      <dgm:spPr/>
    </dgm:pt>
    <dgm:pt modelId="{812AC43E-227E-44CC-B107-0606148579DE}" type="pres">
      <dgm:prSet presAssocID="{9FB7DF3C-5218-4A21-840D-F5FF9ADDEC62}" presName="node" presStyleLbl="node1" presStyleIdx="0" presStyleCnt="3" custScaleX="219320" custScaleY="190523">
        <dgm:presLayoutVars>
          <dgm:bulletEnabled val="1"/>
        </dgm:presLayoutVars>
      </dgm:prSet>
      <dgm:spPr/>
    </dgm:pt>
    <dgm:pt modelId="{362C7B0D-0AF2-4489-A6A0-ACD9CFAB9750}" type="pres">
      <dgm:prSet presAssocID="{299E9AB0-864B-4E83-B1E4-D44566F23BA5}" presName="spacerT" presStyleCnt="0"/>
      <dgm:spPr/>
    </dgm:pt>
    <dgm:pt modelId="{B4898D4D-2C00-4654-A094-161285AAA89D}" type="pres">
      <dgm:prSet presAssocID="{299E9AB0-864B-4E83-B1E4-D44566F23BA5}" presName="sibTrans" presStyleLbl="sibTrans2D1" presStyleIdx="0" presStyleCnt="2"/>
      <dgm:spPr/>
    </dgm:pt>
    <dgm:pt modelId="{B47F91B4-A766-4E15-956D-4D90A5F2D80F}" type="pres">
      <dgm:prSet presAssocID="{299E9AB0-864B-4E83-B1E4-D44566F23BA5}" presName="spacerB" presStyleCnt="0"/>
      <dgm:spPr/>
    </dgm:pt>
    <dgm:pt modelId="{11622C52-1B70-40F1-8250-43F9736855F5}" type="pres">
      <dgm:prSet presAssocID="{C357029F-73B6-44C0-AD19-49E7A40D4EA7}" presName="node" presStyleLbl="node1" presStyleIdx="1" presStyleCnt="3" custScaleX="215377" custScaleY="204566">
        <dgm:presLayoutVars>
          <dgm:bulletEnabled val="1"/>
        </dgm:presLayoutVars>
      </dgm:prSet>
      <dgm:spPr/>
    </dgm:pt>
    <dgm:pt modelId="{F1547382-B866-41DC-B66B-017EC2EB3F4C}" type="pres">
      <dgm:prSet presAssocID="{FD9C3720-D07A-4D8F-92C3-0DBCDA220291}" presName="sibTransLast" presStyleLbl="sibTrans2D1" presStyleIdx="1" presStyleCnt="2" custScaleX="186654" custScaleY="155319" custLinFactNeighborX="-33243" custLinFactNeighborY="-12303"/>
      <dgm:spPr/>
    </dgm:pt>
    <dgm:pt modelId="{0E0123EE-8F7E-480C-AD50-5B8026C20CBF}" type="pres">
      <dgm:prSet presAssocID="{FD9C3720-D07A-4D8F-92C3-0DBCDA220291}" presName="connectorText" presStyleLbl="sibTrans2D1" presStyleIdx="1" presStyleCnt="2"/>
      <dgm:spPr/>
    </dgm:pt>
    <dgm:pt modelId="{4174AB70-EA6B-4010-A794-0D65E931BE7A}" type="pres">
      <dgm:prSet presAssocID="{FD9C3720-D07A-4D8F-92C3-0DBCDA220291}" presName="lastNode" presStyleLbl="node1" presStyleIdx="2" presStyleCnt="3" custScaleX="158478" custScaleY="155799" custLinFactNeighborX="89330" custLinFactNeighborY="3172">
        <dgm:presLayoutVars>
          <dgm:bulletEnabled val="1"/>
        </dgm:presLayoutVars>
      </dgm:prSet>
      <dgm:spPr/>
    </dgm:pt>
  </dgm:ptLst>
  <dgm:cxnLst>
    <dgm:cxn modelId="{3E60084A-F6D9-4E34-A18B-0FBA04FE7D92}" type="presOf" srcId="{9018DB66-BBF7-43F0-8DDE-DF558813BA4F}" destId="{F1547382-B866-41DC-B66B-017EC2EB3F4C}" srcOrd="0" destOrd="0" presId="urn:microsoft.com/office/officeart/2005/8/layout/equation2"/>
    <dgm:cxn modelId="{BA022078-A729-480F-9972-482B60FF672D}" type="presOf" srcId="{FD9C3720-D07A-4D8F-92C3-0DBCDA220291}" destId="{31380492-DCE3-414B-B35A-289DA60E7C9F}" srcOrd="0" destOrd="0" presId="urn:microsoft.com/office/officeart/2005/8/layout/equation2"/>
    <dgm:cxn modelId="{BC9EBE84-717A-4EA1-A065-8E22435156BD}" type="presOf" srcId="{299E9AB0-864B-4E83-B1E4-D44566F23BA5}" destId="{B4898D4D-2C00-4654-A094-161285AAA89D}" srcOrd="0" destOrd="0" presId="urn:microsoft.com/office/officeart/2005/8/layout/equation2"/>
    <dgm:cxn modelId="{2CE11699-199A-4110-BFA4-7D5C41067296}" srcId="{FD9C3720-D07A-4D8F-92C3-0DBCDA220291}" destId="{C357029F-73B6-44C0-AD19-49E7A40D4EA7}" srcOrd="1" destOrd="0" parTransId="{26AEF266-6320-459D-AC17-8CE688D8FA9E}" sibTransId="{9018DB66-BBF7-43F0-8DDE-DF558813BA4F}"/>
    <dgm:cxn modelId="{19B307AD-2311-40B8-BC77-4DADC19A8E85}" type="presOf" srcId="{9FB7DF3C-5218-4A21-840D-F5FF9ADDEC62}" destId="{812AC43E-227E-44CC-B107-0606148579DE}" srcOrd="0" destOrd="0" presId="urn:microsoft.com/office/officeart/2005/8/layout/equation2"/>
    <dgm:cxn modelId="{241842C2-9B7F-4D21-8449-FCEBA7245347}" type="presOf" srcId="{9018DB66-BBF7-43F0-8DDE-DF558813BA4F}" destId="{0E0123EE-8F7E-480C-AD50-5B8026C20CBF}" srcOrd="1" destOrd="0" presId="urn:microsoft.com/office/officeart/2005/8/layout/equation2"/>
    <dgm:cxn modelId="{1D690EC6-F6D1-45D7-B38A-0C00761F65D8}" srcId="{FD9C3720-D07A-4D8F-92C3-0DBCDA220291}" destId="{9FB7DF3C-5218-4A21-840D-F5FF9ADDEC62}" srcOrd="0" destOrd="0" parTransId="{764BDE77-C83E-46C6-9C8B-ADE1855362C1}" sibTransId="{299E9AB0-864B-4E83-B1E4-D44566F23BA5}"/>
    <dgm:cxn modelId="{811151CC-0781-442C-A683-4BB18CBB3860}" srcId="{FD9C3720-D07A-4D8F-92C3-0DBCDA220291}" destId="{FAFFB841-5237-4492-B1A0-F8290652BEDE}" srcOrd="2" destOrd="0" parTransId="{015F730D-40BE-448C-A4B8-6890528283DB}" sibTransId="{CE44143F-A01D-4C63-B742-82B598854A32}"/>
    <dgm:cxn modelId="{A7A195FD-DCF7-497F-9126-DB9F8139E1C7}" type="presOf" srcId="{FAFFB841-5237-4492-B1A0-F8290652BEDE}" destId="{4174AB70-EA6B-4010-A794-0D65E931BE7A}" srcOrd="0" destOrd="0" presId="urn:microsoft.com/office/officeart/2005/8/layout/equation2"/>
    <dgm:cxn modelId="{B92813FF-880A-41E1-815C-797E274BF568}" type="presOf" srcId="{C357029F-73B6-44C0-AD19-49E7A40D4EA7}" destId="{11622C52-1B70-40F1-8250-43F9736855F5}" srcOrd="0" destOrd="0" presId="urn:microsoft.com/office/officeart/2005/8/layout/equation2"/>
    <dgm:cxn modelId="{1E0BE69D-9A42-4456-83D1-D3CB5C663FD0}" type="presParOf" srcId="{31380492-DCE3-414B-B35A-289DA60E7C9F}" destId="{8FED2548-E9FD-4450-9C26-4BD973C66989}" srcOrd="0" destOrd="0" presId="urn:microsoft.com/office/officeart/2005/8/layout/equation2"/>
    <dgm:cxn modelId="{B2A5038F-6CB1-4B75-9D5E-47E754740337}" type="presParOf" srcId="{8FED2548-E9FD-4450-9C26-4BD973C66989}" destId="{812AC43E-227E-44CC-B107-0606148579DE}" srcOrd="0" destOrd="0" presId="urn:microsoft.com/office/officeart/2005/8/layout/equation2"/>
    <dgm:cxn modelId="{5D98FEF6-9D71-4009-A871-6374841F25D6}" type="presParOf" srcId="{8FED2548-E9FD-4450-9C26-4BD973C66989}" destId="{362C7B0D-0AF2-4489-A6A0-ACD9CFAB9750}" srcOrd="1" destOrd="0" presId="urn:microsoft.com/office/officeart/2005/8/layout/equation2"/>
    <dgm:cxn modelId="{7A87C59E-49E4-4C92-9CC8-000F98F46EBF}" type="presParOf" srcId="{8FED2548-E9FD-4450-9C26-4BD973C66989}" destId="{B4898D4D-2C00-4654-A094-161285AAA89D}" srcOrd="2" destOrd="0" presId="urn:microsoft.com/office/officeart/2005/8/layout/equation2"/>
    <dgm:cxn modelId="{CBA604B4-C346-4B46-A8E0-B579CD0E4537}" type="presParOf" srcId="{8FED2548-E9FD-4450-9C26-4BD973C66989}" destId="{B47F91B4-A766-4E15-956D-4D90A5F2D80F}" srcOrd="3" destOrd="0" presId="urn:microsoft.com/office/officeart/2005/8/layout/equation2"/>
    <dgm:cxn modelId="{1F8514CD-7B9E-4014-8AE2-014860592943}" type="presParOf" srcId="{8FED2548-E9FD-4450-9C26-4BD973C66989}" destId="{11622C52-1B70-40F1-8250-43F9736855F5}" srcOrd="4" destOrd="0" presId="urn:microsoft.com/office/officeart/2005/8/layout/equation2"/>
    <dgm:cxn modelId="{90F32F60-DA0D-4CC0-B0D8-62BA1B51B714}" type="presParOf" srcId="{31380492-DCE3-414B-B35A-289DA60E7C9F}" destId="{F1547382-B866-41DC-B66B-017EC2EB3F4C}" srcOrd="1" destOrd="0" presId="urn:microsoft.com/office/officeart/2005/8/layout/equation2"/>
    <dgm:cxn modelId="{6DFDAAE4-68D3-4FDE-A256-B2B7D901E875}" type="presParOf" srcId="{F1547382-B866-41DC-B66B-017EC2EB3F4C}" destId="{0E0123EE-8F7E-480C-AD50-5B8026C20CBF}" srcOrd="0" destOrd="0" presId="urn:microsoft.com/office/officeart/2005/8/layout/equation2"/>
    <dgm:cxn modelId="{C31F5A34-41DD-4E85-93B9-CB56DBC49DDC}" type="presParOf" srcId="{31380492-DCE3-414B-B35A-289DA60E7C9F}" destId="{4174AB70-EA6B-4010-A794-0D65E931BE7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C9CC9-C8B2-4977-8770-133CFD7535C3}">
      <dsp:nvSpPr>
        <dsp:cNvPr id="0" name=""/>
        <dsp:cNvSpPr/>
      </dsp:nvSpPr>
      <dsp:spPr>
        <a:xfrm>
          <a:off x="913226" y="547141"/>
          <a:ext cx="2720839" cy="94491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0F5D4-3D96-4881-B2E7-65DDD63419B1}">
      <dsp:nvSpPr>
        <dsp:cNvPr id="0" name=""/>
        <dsp:cNvSpPr/>
      </dsp:nvSpPr>
      <dsp:spPr>
        <a:xfrm>
          <a:off x="2018234" y="2761855"/>
          <a:ext cx="527294" cy="337468"/>
        </a:xfrm>
        <a:prstGeom prst="down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2CC143-7CBD-4AFC-B03A-68DA2DE010CF}">
      <dsp:nvSpPr>
        <dsp:cNvPr id="0" name=""/>
        <dsp:cNvSpPr/>
      </dsp:nvSpPr>
      <dsp:spPr>
        <a:xfrm>
          <a:off x="1122851" y="2720839"/>
          <a:ext cx="2531013" cy="632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122851" y="2720839"/>
        <a:ext cx="2531013" cy="632753"/>
      </dsp:txXfrm>
    </dsp:sp>
    <dsp:sp modelId="{B118D186-B7C6-4671-842C-A682F7690E0C}">
      <dsp:nvSpPr>
        <dsp:cNvPr id="0" name=""/>
        <dsp:cNvSpPr/>
      </dsp:nvSpPr>
      <dsp:spPr>
        <a:xfrm>
          <a:off x="1830074" y="1647328"/>
          <a:ext cx="949130" cy="9491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Item_data</a:t>
          </a:r>
          <a:endParaRPr lang="en-US" sz="2000" kern="1200" dirty="0"/>
        </a:p>
      </dsp:txBody>
      <dsp:txXfrm>
        <a:off x="1969071" y="1786325"/>
        <a:ext cx="671136" cy="671136"/>
      </dsp:txXfrm>
    </dsp:sp>
    <dsp:sp modelId="{F6A7A738-E744-4358-BE30-D6C95884AB32}">
      <dsp:nvSpPr>
        <dsp:cNvPr id="0" name=""/>
        <dsp:cNvSpPr/>
      </dsp:nvSpPr>
      <dsp:spPr>
        <a:xfrm>
          <a:off x="1257269" y="833912"/>
          <a:ext cx="949130" cy="9491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View_log</a:t>
          </a:r>
          <a:endParaRPr lang="en-US" sz="2000" kern="1200" dirty="0"/>
        </a:p>
      </dsp:txBody>
      <dsp:txXfrm>
        <a:off x="1396266" y="972909"/>
        <a:ext cx="671136" cy="671136"/>
      </dsp:txXfrm>
    </dsp:sp>
    <dsp:sp modelId="{AE94F425-386D-47C5-81EB-93A50F098615}">
      <dsp:nvSpPr>
        <dsp:cNvPr id="0" name=""/>
        <dsp:cNvSpPr/>
      </dsp:nvSpPr>
      <dsp:spPr>
        <a:xfrm>
          <a:off x="2388359" y="777583"/>
          <a:ext cx="949130" cy="9491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Train</a:t>
          </a:r>
        </a:p>
      </dsp:txBody>
      <dsp:txXfrm>
        <a:off x="2527356" y="916580"/>
        <a:ext cx="671136" cy="671136"/>
      </dsp:txXfrm>
    </dsp:sp>
    <dsp:sp modelId="{EFD4DB64-3666-4CC9-970E-0B01F85948B7}">
      <dsp:nvSpPr>
        <dsp:cNvPr id="0" name=""/>
        <dsp:cNvSpPr/>
      </dsp:nvSpPr>
      <dsp:spPr>
        <a:xfrm>
          <a:off x="784282" y="448026"/>
          <a:ext cx="2952849" cy="2362279"/>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AC43E-227E-44CC-B107-0606148579DE}">
      <dsp:nvSpPr>
        <dsp:cNvPr id="0" name=""/>
        <dsp:cNvSpPr/>
      </dsp:nvSpPr>
      <dsp:spPr>
        <a:xfrm>
          <a:off x="1586773" y="1013"/>
          <a:ext cx="1308070" cy="1136319"/>
        </a:xfrm>
        <a:prstGeom prst="ellipse">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LGBM</a:t>
          </a:r>
        </a:p>
        <a:p>
          <a:pPr marL="0" lvl="0" indent="0" algn="ctr" defTabSz="800100">
            <a:lnSpc>
              <a:spcPct val="90000"/>
            </a:lnSpc>
            <a:spcBef>
              <a:spcPct val="0"/>
            </a:spcBef>
            <a:spcAft>
              <a:spcPct val="35000"/>
            </a:spcAft>
            <a:buNone/>
          </a:pPr>
          <a:r>
            <a:rPr lang="en-US" sz="1800" kern="1200" dirty="0"/>
            <a:t>(.65)</a:t>
          </a:r>
          <a:endParaRPr lang="en-US" sz="800" kern="1200" dirty="0"/>
        </a:p>
      </dsp:txBody>
      <dsp:txXfrm>
        <a:off x="1778335" y="167423"/>
        <a:ext cx="924946" cy="803499"/>
      </dsp:txXfrm>
    </dsp:sp>
    <dsp:sp modelId="{B4898D4D-2C00-4654-A094-161285AAA89D}">
      <dsp:nvSpPr>
        <dsp:cNvPr id="0" name=""/>
        <dsp:cNvSpPr/>
      </dsp:nvSpPr>
      <dsp:spPr>
        <a:xfrm>
          <a:off x="2067847" y="1185762"/>
          <a:ext cx="345924" cy="345924"/>
        </a:xfrm>
        <a:prstGeom prst="mathPlus">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3699" y="1318043"/>
        <a:ext cx="254220" cy="81362"/>
      </dsp:txXfrm>
    </dsp:sp>
    <dsp:sp modelId="{11622C52-1B70-40F1-8250-43F9736855F5}">
      <dsp:nvSpPr>
        <dsp:cNvPr id="0" name=""/>
        <dsp:cNvSpPr/>
      </dsp:nvSpPr>
      <dsp:spPr>
        <a:xfrm>
          <a:off x="1598532" y="1580115"/>
          <a:ext cx="1284553" cy="1220074"/>
        </a:xfrm>
        <a:prstGeom prst="ellipse">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Random Forest</a:t>
          </a:r>
        </a:p>
        <a:p>
          <a:pPr marL="0" lvl="0" indent="0" algn="ctr" defTabSz="622300">
            <a:lnSpc>
              <a:spcPct val="90000"/>
            </a:lnSpc>
            <a:spcBef>
              <a:spcPct val="0"/>
            </a:spcBef>
            <a:spcAft>
              <a:spcPct val="35000"/>
            </a:spcAft>
            <a:buNone/>
          </a:pPr>
          <a:r>
            <a:rPr lang="en-US" sz="1400" kern="1200" dirty="0"/>
            <a:t>(.35)</a:t>
          </a:r>
          <a:endParaRPr lang="en-US" sz="800" kern="1200" dirty="0"/>
        </a:p>
      </dsp:txBody>
      <dsp:txXfrm>
        <a:off x="1786650" y="1758791"/>
        <a:ext cx="908317" cy="862722"/>
      </dsp:txXfrm>
    </dsp:sp>
    <dsp:sp modelId="{F1547382-B866-41DC-B66B-017EC2EB3F4C}">
      <dsp:nvSpPr>
        <dsp:cNvPr id="0" name=""/>
        <dsp:cNvSpPr/>
      </dsp:nvSpPr>
      <dsp:spPr>
        <a:xfrm rot="61109">
          <a:off x="2812316" y="1217476"/>
          <a:ext cx="523671" cy="344604"/>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812324" y="1285478"/>
        <a:ext cx="420290" cy="206762"/>
      </dsp:txXfrm>
    </dsp:sp>
    <dsp:sp modelId="{4174AB70-EA6B-4010-A794-0D65E931BE7A}">
      <dsp:nvSpPr>
        <dsp:cNvPr id="0" name=""/>
        <dsp:cNvSpPr/>
      </dsp:nvSpPr>
      <dsp:spPr>
        <a:xfrm>
          <a:off x="3423960" y="509221"/>
          <a:ext cx="1890392" cy="1858435"/>
        </a:xfrm>
        <a:prstGeom prst="ellipse">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t>Predixion</a:t>
          </a:r>
          <a:r>
            <a:rPr lang="en-US" sz="2400" kern="1200" dirty="0"/>
            <a:t> Model</a:t>
          </a:r>
          <a:endParaRPr lang="en-US" sz="1600" kern="1200" dirty="0"/>
        </a:p>
      </dsp:txBody>
      <dsp:txXfrm>
        <a:off x="3700801" y="781383"/>
        <a:ext cx="1336710" cy="1314111"/>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B69B9-B7DB-4EFD-A6E5-D853EF0107A8}"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46729-C51F-483C-9743-63FBEBBBCF36}" type="slidenum">
              <a:rPr lang="en-US" smtClean="0"/>
              <a:t>‹#›</a:t>
            </a:fld>
            <a:endParaRPr lang="en-US"/>
          </a:p>
        </p:txBody>
      </p:sp>
    </p:spTree>
    <p:extLst>
      <p:ext uri="{BB962C8B-B14F-4D97-AF65-F5344CB8AC3E}">
        <p14:creationId xmlns:p14="http://schemas.microsoft.com/office/powerpoint/2010/main" val="152672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C46729-C51F-483C-9743-63FBEBBBCF36}" type="slidenum">
              <a:rPr lang="en-US" smtClean="0"/>
              <a:t>4</a:t>
            </a:fld>
            <a:endParaRPr lang="en-US"/>
          </a:p>
        </p:txBody>
      </p:sp>
    </p:spTree>
    <p:extLst>
      <p:ext uri="{BB962C8B-B14F-4D97-AF65-F5344CB8AC3E}">
        <p14:creationId xmlns:p14="http://schemas.microsoft.com/office/powerpoint/2010/main" val="160964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37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123666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114125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01733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6009F-4669-4007-B892-F352043AC7A4}"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1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6009F-4669-4007-B892-F352043AC7A4}"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99833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16009F-4669-4007-B892-F352043AC7A4}" type="datetimeFigureOut">
              <a:rPr lang="en-IN" smtClean="0"/>
              <a:t>22-11-2019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9650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16009F-4669-4007-B892-F352043AC7A4}" type="datetimeFigureOut">
              <a:rPr lang="en-IN" smtClean="0"/>
              <a:t>22-11-2019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17919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16009F-4669-4007-B892-F352043AC7A4}" type="datetimeFigureOut">
              <a:rPr lang="en-IN" smtClean="0"/>
              <a:t>22-11-2019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77376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16009F-4669-4007-B892-F352043AC7A4}" type="datetimeFigureOut">
              <a:rPr lang="en-IN" smtClean="0"/>
              <a:t>22-11-2019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A2B147-08F1-4EBA-B95E-5B18F7998238}" type="slidenum">
              <a:rPr lang="en-IN" smtClean="0"/>
              <a:t>‹#›</a:t>
            </a:fld>
            <a:endParaRPr lang="en-IN"/>
          </a:p>
        </p:txBody>
      </p:sp>
    </p:spTree>
    <p:extLst>
      <p:ext uri="{BB962C8B-B14F-4D97-AF65-F5344CB8AC3E}">
        <p14:creationId xmlns:p14="http://schemas.microsoft.com/office/powerpoint/2010/main" val="128318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16009F-4669-4007-B892-F352043AC7A4}"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356217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16009F-4669-4007-B892-F352043AC7A4}" type="datetimeFigureOut">
              <a:rPr lang="en-IN" smtClean="0"/>
              <a:t>22-11-2019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A2B147-08F1-4EBA-B95E-5B18F799823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7349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9CCB0E3-F51D-4EA9-877F-2F7F61BA5B37}"/>
              </a:ext>
            </a:extLst>
          </p:cNvPr>
          <p:cNvSpPr txBox="1"/>
          <p:nvPr/>
        </p:nvSpPr>
        <p:spPr>
          <a:xfrm>
            <a:off x="6564923" y="4643598"/>
            <a:ext cx="4625591" cy="1200329"/>
          </a:xfrm>
          <a:prstGeom prst="rect">
            <a:avLst/>
          </a:prstGeom>
          <a:noFill/>
        </p:spPr>
        <p:txBody>
          <a:bodyPr wrap="square" rtlCol="0">
            <a:spAutoFit/>
          </a:bodyPr>
          <a:lstStyle/>
          <a:p>
            <a:r>
              <a:rPr lang="en-IN" dirty="0"/>
              <a:t>Team Name: </a:t>
            </a:r>
            <a:r>
              <a:rPr lang="en-IN" dirty="0" err="1"/>
              <a:t>BitsNBytes</a:t>
            </a:r>
            <a:br>
              <a:rPr lang="en-IN" dirty="0"/>
            </a:br>
            <a:r>
              <a:rPr lang="en-IN" dirty="0"/>
              <a:t>Institute: IIM Calcutta</a:t>
            </a:r>
          </a:p>
          <a:p>
            <a:r>
              <a:rPr lang="en-IN" dirty="0"/>
              <a:t>Participant’s names: </a:t>
            </a:r>
            <a:r>
              <a:rPr lang="en-IN" dirty="0" err="1"/>
              <a:t>Piyush</a:t>
            </a:r>
            <a:r>
              <a:rPr lang="en-IN" dirty="0"/>
              <a:t> Raj Gupta</a:t>
            </a:r>
          </a:p>
          <a:p>
            <a:r>
              <a:rPr lang="en-IN" dirty="0"/>
              <a:t>				  Bhushan Jayant Chaudhari</a:t>
            </a:r>
          </a:p>
        </p:txBody>
      </p:sp>
      <p:sp>
        <p:nvSpPr>
          <p:cNvPr id="3" name="TextBox 2">
            <a:extLst>
              <a:ext uri="{FF2B5EF4-FFF2-40B4-BE49-F238E27FC236}">
                <a16:creationId xmlns:a16="http://schemas.microsoft.com/office/drawing/2014/main" id="{6CE697AD-794F-4D25-8093-62D3E52F0A0C}"/>
              </a:ext>
            </a:extLst>
          </p:cNvPr>
          <p:cNvSpPr txBox="1"/>
          <p:nvPr/>
        </p:nvSpPr>
        <p:spPr>
          <a:xfrm>
            <a:off x="3904659" y="1506516"/>
            <a:ext cx="4382682" cy="707886"/>
          </a:xfrm>
          <a:prstGeom prst="rect">
            <a:avLst/>
          </a:prstGeom>
          <a:noFill/>
        </p:spPr>
        <p:txBody>
          <a:bodyPr wrap="square" rtlCol="0">
            <a:spAutoFit/>
          </a:bodyPr>
          <a:lstStyle/>
          <a:p>
            <a:r>
              <a:rPr lang="en-IN" sz="4000" b="1" dirty="0">
                <a:latin typeface="Segoe UI Black" panose="020B0A02040204020203" pitchFamily="34" charset="0"/>
                <a:ea typeface="Segoe UI Black" panose="020B0A02040204020203" pitchFamily="34" charset="0"/>
                <a:cs typeface="+mj-cs"/>
              </a:rPr>
              <a:t>BRAIN-A-LYTICS</a:t>
            </a:r>
            <a:endParaRPr lang="en-IN" sz="4000" b="1" dirty="0">
              <a:latin typeface="+mj-lt"/>
              <a:ea typeface="+mj-ea"/>
              <a:cs typeface="+mj-cs"/>
            </a:endParaRPr>
          </a:p>
        </p:txBody>
      </p:sp>
      <p:sp>
        <p:nvSpPr>
          <p:cNvPr id="2" name="TextBox 1">
            <a:extLst>
              <a:ext uri="{FF2B5EF4-FFF2-40B4-BE49-F238E27FC236}">
                <a16:creationId xmlns:a16="http://schemas.microsoft.com/office/drawing/2014/main" id="{8D475FC1-6BE4-4587-9371-B5E5337ECFFB}"/>
              </a:ext>
            </a:extLst>
          </p:cNvPr>
          <p:cNvSpPr txBox="1"/>
          <p:nvPr/>
        </p:nvSpPr>
        <p:spPr>
          <a:xfrm>
            <a:off x="4697104" y="2388358"/>
            <a:ext cx="2797791" cy="584775"/>
          </a:xfrm>
          <a:prstGeom prst="rect">
            <a:avLst/>
          </a:prstGeom>
          <a:noFill/>
        </p:spPr>
        <p:txBody>
          <a:bodyPr wrap="square" rtlCol="0">
            <a:spAutoFit/>
          </a:bodyPr>
          <a:lstStyle/>
          <a:p>
            <a:pPr algn="ctr"/>
            <a:r>
              <a:rPr lang="en-US" sz="3200" b="1" dirty="0"/>
              <a:t>SMART BASKET</a:t>
            </a:r>
          </a:p>
        </p:txBody>
      </p:sp>
      <p:sp>
        <p:nvSpPr>
          <p:cNvPr id="4" name="TextBox 3">
            <a:extLst>
              <a:ext uri="{FF2B5EF4-FFF2-40B4-BE49-F238E27FC236}">
                <a16:creationId xmlns:a16="http://schemas.microsoft.com/office/drawing/2014/main" id="{5741A3CE-BF3D-4C21-B68D-71176C0EA70B}"/>
              </a:ext>
            </a:extLst>
          </p:cNvPr>
          <p:cNvSpPr txBox="1"/>
          <p:nvPr/>
        </p:nvSpPr>
        <p:spPr>
          <a:xfrm>
            <a:off x="2648016" y="3147089"/>
            <a:ext cx="7833814" cy="830997"/>
          </a:xfrm>
          <a:prstGeom prst="rect">
            <a:avLst/>
          </a:prstGeom>
          <a:noFill/>
        </p:spPr>
        <p:txBody>
          <a:bodyPr wrap="square" rtlCol="0">
            <a:spAutoFit/>
          </a:bodyPr>
          <a:lstStyle/>
          <a:p>
            <a:pPr algn="ctr"/>
            <a:r>
              <a:rPr lang="en-US" sz="2400" dirty="0"/>
              <a:t>CAN YOU PREDICT CUSTOMER ENGAGEMENT WITH AN ADVERTISEMENT? </a:t>
            </a:r>
          </a:p>
        </p:txBody>
      </p:sp>
    </p:spTree>
    <p:extLst>
      <p:ext uri="{BB962C8B-B14F-4D97-AF65-F5344CB8AC3E}">
        <p14:creationId xmlns:p14="http://schemas.microsoft.com/office/powerpoint/2010/main" val="293941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E64CC-0873-4527-82A4-7879ECCF82EA}"/>
              </a:ext>
            </a:extLst>
          </p:cNvPr>
          <p:cNvSpPr txBox="1"/>
          <p:nvPr/>
        </p:nvSpPr>
        <p:spPr>
          <a:xfrm>
            <a:off x="3687744" y="461519"/>
            <a:ext cx="5020827" cy="523220"/>
          </a:xfrm>
          <a:prstGeom prst="rect">
            <a:avLst/>
          </a:prstGeom>
          <a:noFill/>
        </p:spPr>
        <p:txBody>
          <a:bodyPr wrap="square" rtlCol="0">
            <a:spAutoFit/>
          </a:bodyPr>
          <a:lstStyle/>
          <a:p>
            <a:r>
              <a:rPr lang="en-IN" sz="2800" b="1" u="sng" dirty="0">
                <a:latin typeface="Segoe UI Black" panose="020B0A02040204020203" pitchFamily="34" charset="0"/>
                <a:ea typeface="Segoe UI Black" panose="020B0A02040204020203" pitchFamily="34" charset="0"/>
                <a:cs typeface="Dubai" panose="020B0503030403030204" pitchFamily="34" charset="-78"/>
              </a:rPr>
              <a:t>Exploratory data analysis</a:t>
            </a:r>
          </a:p>
        </p:txBody>
      </p:sp>
      <p:graphicFrame>
        <p:nvGraphicFramePr>
          <p:cNvPr id="3" name="Chart 2"/>
          <p:cNvGraphicFramePr>
            <a:graphicFrameLocks/>
          </p:cNvGraphicFramePr>
          <p:nvPr>
            <p:extLst>
              <p:ext uri="{D42A27DB-BD31-4B8C-83A1-F6EECF244321}">
                <p14:modId xmlns:p14="http://schemas.microsoft.com/office/powerpoint/2010/main" val="2985959077"/>
              </p:ext>
            </p:extLst>
          </p:nvPr>
        </p:nvGraphicFramePr>
        <p:xfrm>
          <a:off x="747250" y="1021666"/>
          <a:ext cx="4572000" cy="24442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818964031"/>
              </p:ext>
            </p:extLst>
          </p:nvPr>
        </p:nvGraphicFramePr>
        <p:xfrm>
          <a:off x="6096000" y="1058594"/>
          <a:ext cx="4572000" cy="237040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872749" y="3429000"/>
            <a:ext cx="3018501" cy="369332"/>
          </a:xfrm>
          <a:prstGeom prst="rect">
            <a:avLst/>
          </a:prstGeom>
          <a:noFill/>
        </p:spPr>
        <p:txBody>
          <a:bodyPr wrap="square" rtlCol="0">
            <a:spAutoFit/>
          </a:bodyPr>
          <a:lstStyle/>
          <a:p>
            <a:r>
              <a:rPr lang="en-US" dirty="0"/>
              <a:t>Total On click vs non click data</a:t>
            </a:r>
          </a:p>
        </p:txBody>
      </p:sp>
      <p:sp>
        <p:nvSpPr>
          <p:cNvPr id="8" name="TextBox 7"/>
          <p:cNvSpPr txBox="1"/>
          <p:nvPr/>
        </p:nvSpPr>
        <p:spPr>
          <a:xfrm>
            <a:off x="2001689" y="3318188"/>
            <a:ext cx="2063121" cy="369332"/>
          </a:xfrm>
          <a:prstGeom prst="rect">
            <a:avLst/>
          </a:prstGeom>
          <a:noFill/>
        </p:spPr>
        <p:txBody>
          <a:bodyPr wrap="square" rtlCol="0">
            <a:spAutoFit/>
          </a:bodyPr>
          <a:lstStyle/>
          <a:p>
            <a:r>
              <a:rPr lang="en-US" dirty="0"/>
              <a:t>Click Flag vs LTE Flag</a:t>
            </a:r>
          </a:p>
        </p:txBody>
      </p:sp>
      <p:graphicFrame>
        <p:nvGraphicFramePr>
          <p:cNvPr id="9" name="Chart 8"/>
          <p:cNvGraphicFramePr>
            <a:graphicFrameLocks/>
          </p:cNvGraphicFramePr>
          <p:nvPr>
            <p:extLst>
              <p:ext uri="{D42A27DB-BD31-4B8C-83A1-F6EECF244321}">
                <p14:modId xmlns:p14="http://schemas.microsoft.com/office/powerpoint/2010/main" val="607632213"/>
              </p:ext>
            </p:extLst>
          </p:nvPr>
        </p:nvGraphicFramePr>
        <p:xfrm>
          <a:off x="747250" y="3670012"/>
          <a:ext cx="4572000" cy="231759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857993" y="5889205"/>
            <a:ext cx="2350512" cy="369332"/>
          </a:xfrm>
          <a:prstGeom prst="rect">
            <a:avLst/>
          </a:prstGeom>
          <a:noFill/>
        </p:spPr>
        <p:txBody>
          <a:bodyPr wrap="square" rtlCol="0">
            <a:spAutoFit/>
          </a:bodyPr>
          <a:lstStyle/>
          <a:p>
            <a:pPr algn="ctr"/>
            <a:r>
              <a:rPr lang="en-US" dirty="0"/>
              <a:t>OS version vs Click Flag</a:t>
            </a:r>
          </a:p>
        </p:txBody>
      </p:sp>
      <p:sp>
        <p:nvSpPr>
          <p:cNvPr id="6" name="TextBox 5"/>
          <p:cNvSpPr txBox="1"/>
          <p:nvPr/>
        </p:nvSpPr>
        <p:spPr>
          <a:xfrm>
            <a:off x="6096000" y="4134879"/>
            <a:ext cx="54652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From the graph above, it can be seen that the data is highly imbalanced.</a:t>
            </a:r>
          </a:p>
          <a:p>
            <a:pPr marL="285750" indent="-285750">
              <a:buFont typeface="Arial" panose="020B0604020202020204" pitchFamily="34" charset="0"/>
              <a:buChar char="•"/>
            </a:pPr>
            <a:r>
              <a:rPr lang="en-US" dirty="0"/>
              <a:t>We observed that there is a correlation between LTE flag and </a:t>
            </a:r>
            <a:r>
              <a:rPr lang="en-US" dirty="0" err="1"/>
              <a:t>os_version</a:t>
            </a:r>
            <a:r>
              <a:rPr lang="en-US" dirty="0"/>
              <a:t> with customer engagement.</a:t>
            </a:r>
          </a:p>
          <a:p>
            <a:pPr marL="285750" indent="-285750">
              <a:buFont typeface="Arial" panose="020B0604020202020204" pitchFamily="34" charset="0"/>
              <a:buChar char="•"/>
            </a:pPr>
            <a:r>
              <a:rPr lang="en-US" b="1" dirty="0"/>
              <a:t>Can we use this correlation as predictive power of the data? Lets see..</a:t>
            </a:r>
          </a:p>
        </p:txBody>
      </p:sp>
    </p:spTree>
    <p:extLst>
      <p:ext uri="{BB962C8B-B14F-4D97-AF65-F5344CB8AC3E}">
        <p14:creationId xmlns:p14="http://schemas.microsoft.com/office/powerpoint/2010/main" val="94164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E64CC-0873-4527-82A4-7879ECCF82EA}"/>
              </a:ext>
            </a:extLst>
          </p:cNvPr>
          <p:cNvSpPr txBox="1"/>
          <p:nvPr/>
        </p:nvSpPr>
        <p:spPr>
          <a:xfrm>
            <a:off x="3712455" y="542962"/>
            <a:ext cx="4767089" cy="523220"/>
          </a:xfrm>
          <a:prstGeom prst="rect">
            <a:avLst/>
          </a:prstGeom>
          <a:noFill/>
        </p:spPr>
        <p:txBody>
          <a:bodyPr wrap="square" rtlCol="0">
            <a:spAutoFit/>
          </a:bodyPr>
          <a:lstStyle/>
          <a:p>
            <a:r>
              <a:rPr lang="en-IN" sz="2800" b="1" u="sng" dirty="0">
                <a:latin typeface="Segoe UI Black" panose="020B0A02040204020203" pitchFamily="34" charset="0"/>
                <a:ea typeface="Segoe UI Black" panose="020B0A02040204020203" pitchFamily="34" charset="0"/>
                <a:cs typeface="+mj-cs"/>
              </a:rPr>
              <a:t>Exploratory data analysis</a:t>
            </a:r>
          </a:p>
        </p:txBody>
      </p:sp>
      <p:pic>
        <p:nvPicPr>
          <p:cNvPr id="3" name="Picture 2"/>
          <p:cNvPicPr>
            <a:picLocks noChangeAspect="1"/>
          </p:cNvPicPr>
          <p:nvPr/>
        </p:nvPicPr>
        <p:blipFill>
          <a:blip r:embed="rId2"/>
          <a:stretch>
            <a:fillRect/>
          </a:stretch>
        </p:blipFill>
        <p:spPr>
          <a:xfrm>
            <a:off x="856343" y="1327852"/>
            <a:ext cx="4884288" cy="2898138"/>
          </a:xfrm>
          <a:prstGeom prst="rect">
            <a:avLst/>
          </a:prstGeom>
        </p:spPr>
      </p:pic>
      <p:pic>
        <p:nvPicPr>
          <p:cNvPr id="4" name="Picture 3"/>
          <p:cNvPicPr>
            <a:picLocks noChangeAspect="1"/>
          </p:cNvPicPr>
          <p:nvPr/>
        </p:nvPicPr>
        <p:blipFill>
          <a:blip r:embed="rId3"/>
          <a:stretch>
            <a:fillRect/>
          </a:stretch>
        </p:blipFill>
        <p:spPr>
          <a:xfrm>
            <a:off x="6451371" y="1327852"/>
            <a:ext cx="4767089" cy="2865325"/>
          </a:xfrm>
          <a:prstGeom prst="rect">
            <a:avLst/>
          </a:prstGeom>
        </p:spPr>
      </p:pic>
      <p:sp>
        <p:nvSpPr>
          <p:cNvPr id="8" name="TextBox 7"/>
          <p:cNvSpPr txBox="1"/>
          <p:nvPr/>
        </p:nvSpPr>
        <p:spPr>
          <a:xfrm>
            <a:off x="741528" y="4606818"/>
            <a:ext cx="4999102" cy="646331"/>
          </a:xfrm>
          <a:prstGeom prst="rect">
            <a:avLst/>
          </a:prstGeom>
          <a:noFill/>
        </p:spPr>
        <p:txBody>
          <a:bodyPr wrap="square" rtlCol="0">
            <a:spAutoFit/>
          </a:bodyPr>
          <a:lstStyle/>
          <a:p>
            <a:pPr marL="285750" indent="-285750">
              <a:buFont typeface="Arial" panose="020B0604020202020204" pitchFamily="34" charset="0"/>
              <a:buChar char="•"/>
            </a:pPr>
            <a:r>
              <a:rPr lang="en-US" dirty="0"/>
              <a:t>Engagement is dependent on the time when the ad has been by the customer.</a:t>
            </a:r>
          </a:p>
        </p:txBody>
      </p:sp>
      <p:sp>
        <p:nvSpPr>
          <p:cNvPr id="10" name="TextBox 9"/>
          <p:cNvSpPr txBox="1"/>
          <p:nvPr/>
        </p:nvSpPr>
        <p:spPr>
          <a:xfrm>
            <a:off x="6335364" y="4598093"/>
            <a:ext cx="4999102" cy="646331"/>
          </a:xfrm>
          <a:prstGeom prst="rect">
            <a:avLst/>
          </a:prstGeom>
          <a:noFill/>
        </p:spPr>
        <p:txBody>
          <a:bodyPr wrap="square" rtlCol="0">
            <a:spAutoFit/>
          </a:bodyPr>
          <a:lstStyle/>
          <a:p>
            <a:pPr marL="285750" indent="-285750">
              <a:buFont typeface="Arial" panose="020B0604020202020204" pitchFamily="34" charset="0"/>
              <a:buChar char="•"/>
            </a:pPr>
            <a:r>
              <a:rPr lang="en-US" dirty="0"/>
              <a:t>It is evident from pie chart that conversion rate is more in week days than on weekends.</a:t>
            </a:r>
          </a:p>
        </p:txBody>
      </p:sp>
      <p:sp>
        <p:nvSpPr>
          <p:cNvPr id="5" name="TextBox 4">
            <a:extLst>
              <a:ext uri="{FF2B5EF4-FFF2-40B4-BE49-F238E27FC236}">
                <a16:creationId xmlns:a16="http://schemas.microsoft.com/office/drawing/2014/main" id="{27B44B92-434F-45DB-AA3B-7BEF1E8F6973}"/>
              </a:ext>
            </a:extLst>
          </p:cNvPr>
          <p:cNvSpPr txBox="1"/>
          <p:nvPr/>
        </p:nvSpPr>
        <p:spPr>
          <a:xfrm>
            <a:off x="2198913" y="5530148"/>
            <a:ext cx="7794171" cy="646331"/>
          </a:xfrm>
          <a:prstGeom prst="rect">
            <a:avLst/>
          </a:prstGeom>
          <a:noFill/>
        </p:spPr>
        <p:txBody>
          <a:bodyPr wrap="square" rtlCol="0">
            <a:spAutoFit/>
          </a:bodyPr>
          <a:lstStyle/>
          <a:p>
            <a:pPr algn="ctr"/>
            <a:r>
              <a:rPr lang="en-US" b="1" dirty="0"/>
              <a:t>Feature engineering can be done basis these observations and their predictive power can be enhanced/judged by combining other relevant features.</a:t>
            </a:r>
          </a:p>
        </p:txBody>
      </p:sp>
    </p:spTree>
    <p:extLst>
      <p:ext uri="{BB962C8B-B14F-4D97-AF65-F5344CB8AC3E}">
        <p14:creationId xmlns:p14="http://schemas.microsoft.com/office/powerpoint/2010/main" val="362488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8664-4CB7-4D1D-8E6C-6966AE9B1673}"/>
              </a:ext>
            </a:extLst>
          </p:cNvPr>
          <p:cNvSpPr txBox="1">
            <a:spLocks/>
          </p:cNvSpPr>
          <p:nvPr/>
        </p:nvSpPr>
        <p:spPr>
          <a:xfrm>
            <a:off x="4202109" y="492264"/>
            <a:ext cx="3787782" cy="54402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Feature Engineering</a:t>
            </a:r>
          </a:p>
        </p:txBody>
      </p:sp>
      <p:sp>
        <p:nvSpPr>
          <p:cNvPr id="3" name="TextBox 2"/>
          <p:cNvSpPr txBox="1"/>
          <p:nvPr/>
        </p:nvSpPr>
        <p:spPr>
          <a:xfrm>
            <a:off x="936906" y="2256083"/>
            <a:ext cx="768865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Impression time and Server time were split into </a:t>
            </a:r>
            <a:r>
              <a:rPr lang="en-US" b="1" dirty="0"/>
              <a:t>day , month, hour, min </a:t>
            </a:r>
            <a:r>
              <a:rPr lang="en-US" dirty="0"/>
              <a:t>in order to train timely dependence of click rate to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Aggregation of impression time in order to find </a:t>
            </a:r>
            <a:r>
              <a:rPr lang="en-US" b="1" dirty="0"/>
              <a:t>activeness of customer </a:t>
            </a:r>
            <a:r>
              <a:rPr lang="en-US" dirty="0"/>
              <a:t>on the site was done.</a:t>
            </a:r>
          </a:p>
          <a:p>
            <a:endParaRPr lang="en-US" dirty="0"/>
          </a:p>
          <a:p>
            <a:pPr marL="285750" indent="-285750">
              <a:buFont typeface="Arial" panose="020B0604020202020204" pitchFamily="34" charset="0"/>
              <a:buChar char="•"/>
            </a:pPr>
            <a:r>
              <a:rPr lang="en-US" dirty="0"/>
              <a:t>Day has been further categorized into </a:t>
            </a:r>
            <a:r>
              <a:rPr lang="en-US" b="1" dirty="0"/>
              <a:t>week day and weekends</a:t>
            </a:r>
            <a:r>
              <a:rPr lang="en-US" dirty="0"/>
              <a:t>.</a:t>
            </a:r>
          </a:p>
          <a:p>
            <a:endParaRPr lang="en-US" dirty="0"/>
          </a:p>
          <a:p>
            <a:pPr marL="285750" indent="-285750">
              <a:buFont typeface="Arial" panose="020B0604020202020204" pitchFamily="34" charset="0"/>
              <a:buChar char="•"/>
            </a:pPr>
            <a:r>
              <a:rPr lang="en-US" b="1" dirty="0"/>
              <a:t>Monthly data is further categorized </a:t>
            </a:r>
            <a:r>
              <a:rPr lang="en-US" dirty="0"/>
              <a:t>into 1</a:t>
            </a:r>
            <a:r>
              <a:rPr lang="en-US" baseline="30000" dirty="0"/>
              <a:t>st</a:t>
            </a:r>
            <a:r>
              <a:rPr lang="en-US" dirty="0"/>
              <a:t>, 2</a:t>
            </a:r>
            <a:r>
              <a:rPr lang="en-US" baseline="30000" dirty="0"/>
              <a:t>nd</a:t>
            </a:r>
            <a:r>
              <a:rPr lang="en-US" dirty="0"/>
              <a:t>, 3</a:t>
            </a:r>
            <a:r>
              <a:rPr lang="en-US" baseline="30000" dirty="0"/>
              <a:t>rd</a:t>
            </a:r>
            <a:r>
              <a:rPr lang="en-US" dirty="0"/>
              <a:t>, 4</a:t>
            </a:r>
            <a:r>
              <a:rPr lang="en-US" baseline="30000" dirty="0"/>
              <a:t>th</a:t>
            </a:r>
            <a:r>
              <a:rPr lang="en-US" dirty="0"/>
              <a:t> week of the month and corresponding  flags were made.</a:t>
            </a:r>
          </a:p>
          <a:p>
            <a:endParaRPr lang="en-US" dirty="0"/>
          </a:p>
          <a:p>
            <a:pPr marL="285750" indent="-285750">
              <a:buFont typeface="Arial" panose="020B0604020202020204" pitchFamily="34" charset="0"/>
              <a:buChar char="•"/>
            </a:pPr>
            <a:r>
              <a:rPr lang="en-US" b="1" dirty="0"/>
              <a:t>Frequency of items browsed</a:t>
            </a:r>
            <a:r>
              <a:rPr lang="en-US" dirty="0"/>
              <a:t>, </a:t>
            </a:r>
            <a:r>
              <a:rPr lang="en-US" b="1" dirty="0"/>
              <a:t>website visits </a:t>
            </a:r>
            <a:r>
              <a:rPr lang="en-US" dirty="0"/>
              <a:t>and other dependent features were fabricated for each customer.</a:t>
            </a:r>
          </a:p>
        </p:txBody>
      </p:sp>
      <p:graphicFrame>
        <p:nvGraphicFramePr>
          <p:cNvPr id="4" name="Diagram 3"/>
          <p:cNvGraphicFramePr/>
          <p:nvPr>
            <p:extLst>
              <p:ext uri="{D42A27DB-BD31-4B8C-83A1-F6EECF244321}">
                <p14:modId xmlns:p14="http://schemas.microsoft.com/office/powerpoint/2010/main" val="709385398"/>
              </p:ext>
            </p:extLst>
          </p:nvPr>
        </p:nvGraphicFramePr>
        <p:xfrm>
          <a:off x="7989891" y="908598"/>
          <a:ext cx="4776717" cy="3374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9432423" y="4100200"/>
            <a:ext cx="1678674" cy="1002861"/>
            <a:chOff x="1554902" y="881120"/>
            <a:chExt cx="1002861" cy="1002861"/>
          </a:xfrm>
        </p:grpSpPr>
        <p:sp>
          <p:nvSpPr>
            <p:cNvPr id="6" name="Oval 5"/>
            <p:cNvSpPr/>
            <p:nvPr/>
          </p:nvSpPr>
          <p:spPr>
            <a:xfrm>
              <a:off x="1554902" y="881120"/>
              <a:ext cx="1002861" cy="1002861"/>
            </a:xfrm>
            <a:prstGeom prst="ellipse">
              <a:avLst/>
            </a:prstGeom>
            <a:solidFill>
              <a:srgbClr val="00B050"/>
            </a:solidFill>
            <a:ln>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p:cNvSpPr/>
            <p:nvPr/>
          </p:nvSpPr>
          <p:spPr>
            <a:xfrm>
              <a:off x="1701768" y="1027986"/>
              <a:ext cx="709129" cy="70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kern="1200" dirty="0" err="1"/>
                <a:t>New_Train</a:t>
              </a:r>
              <a:r>
                <a:rPr lang="en-US" dirty="0" err="1"/>
                <a:t>_data</a:t>
              </a:r>
              <a:endParaRPr lang="en-US" kern="1200" dirty="0"/>
            </a:p>
          </p:txBody>
        </p:sp>
      </p:grpSp>
      <p:sp>
        <p:nvSpPr>
          <p:cNvPr id="8" name="TextBox 7">
            <a:extLst>
              <a:ext uri="{FF2B5EF4-FFF2-40B4-BE49-F238E27FC236}">
                <a16:creationId xmlns:a16="http://schemas.microsoft.com/office/drawing/2014/main" id="{732F961B-040C-454E-9201-366E5A9DC604}"/>
              </a:ext>
            </a:extLst>
          </p:cNvPr>
          <p:cNvSpPr txBox="1"/>
          <p:nvPr/>
        </p:nvSpPr>
        <p:spPr>
          <a:xfrm>
            <a:off x="783771" y="1242746"/>
            <a:ext cx="7387772" cy="646331"/>
          </a:xfrm>
          <a:prstGeom prst="rect">
            <a:avLst/>
          </a:prstGeom>
          <a:noFill/>
        </p:spPr>
        <p:txBody>
          <a:bodyPr wrap="square" rtlCol="0">
            <a:spAutoFit/>
          </a:bodyPr>
          <a:lstStyle/>
          <a:p>
            <a:r>
              <a:rPr lang="en-US" dirty="0"/>
              <a:t>Assimilation of 3 different data files into single train data was done by joining them</a:t>
            </a:r>
            <a:r>
              <a:rPr lang="en-US" b="1" dirty="0"/>
              <a:t> </a:t>
            </a:r>
            <a:r>
              <a:rPr lang="en-US" dirty="0"/>
              <a:t>at</a:t>
            </a:r>
            <a:r>
              <a:rPr lang="en-US" b="1" dirty="0"/>
              <a:t> customer level</a:t>
            </a:r>
            <a:r>
              <a:rPr lang="en-US" dirty="0"/>
              <a:t>. This was achieved by using </a:t>
            </a:r>
            <a:r>
              <a:rPr lang="en-US" dirty="0" err="1"/>
              <a:t>cust_id</a:t>
            </a:r>
            <a:r>
              <a:rPr lang="en-US" dirty="0"/>
              <a:t> and </a:t>
            </a:r>
            <a:r>
              <a:rPr lang="en-US" dirty="0" err="1"/>
              <a:t>item_id</a:t>
            </a:r>
            <a:r>
              <a:rPr lang="en-US" dirty="0"/>
              <a:t>.</a:t>
            </a:r>
          </a:p>
        </p:txBody>
      </p:sp>
    </p:spTree>
    <p:extLst>
      <p:ext uri="{BB962C8B-B14F-4D97-AF65-F5344CB8AC3E}">
        <p14:creationId xmlns:p14="http://schemas.microsoft.com/office/powerpoint/2010/main" val="80594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5764-3121-4ACE-8703-FD7941D94E74}"/>
              </a:ext>
            </a:extLst>
          </p:cNvPr>
          <p:cNvSpPr txBox="1">
            <a:spLocks/>
          </p:cNvSpPr>
          <p:nvPr/>
        </p:nvSpPr>
        <p:spPr>
          <a:xfrm>
            <a:off x="595532" y="552734"/>
            <a:ext cx="11000935" cy="54590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Analysis and Approach</a:t>
            </a:r>
          </a:p>
        </p:txBody>
      </p:sp>
      <p:sp>
        <p:nvSpPr>
          <p:cNvPr id="4" name="TextBox 3"/>
          <p:cNvSpPr txBox="1"/>
          <p:nvPr/>
        </p:nvSpPr>
        <p:spPr>
          <a:xfrm>
            <a:off x="1167619" y="1195753"/>
            <a:ext cx="10569525" cy="1754326"/>
          </a:xfrm>
          <a:prstGeom prst="rect">
            <a:avLst/>
          </a:prstGeom>
          <a:noFill/>
        </p:spPr>
        <p:txBody>
          <a:bodyPr wrap="square" rtlCol="0">
            <a:spAutoFit/>
          </a:bodyPr>
          <a:lstStyle/>
          <a:p>
            <a:r>
              <a:rPr lang="en-US" b="1" dirty="0"/>
              <a:t>Models Trained </a:t>
            </a:r>
            <a:r>
              <a:rPr lang="en-US" dirty="0"/>
              <a:t>– 1) </a:t>
            </a:r>
            <a:r>
              <a:rPr lang="en-US" dirty="0" err="1"/>
              <a:t>LightGBM</a:t>
            </a:r>
            <a:endParaRPr lang="en-US" dirty="0"/>
          </a:p>
          <a:p>
            <a:r>
              <a:rPr lang="en-US" dirty="0"/>
              <a:t>			      2) Random Forest</a:t>
            </a:r>
          </a:p>
          <a:p>
            <a:r>
              <a:rPr lang="en-US" dirty="0"/>
              <a:t>			      3) </a:t>
            </a:r>
            <a:r>
              <a:rPr lang="en-US" dirty="0" err="1"/>
              <a:t>XGBoost</a:t>
            </a:r>
            <a:endParaRPr lang="en-US" dirty="0"/>
          </a:p>
          <a:p>
            <a:r>
              <a:rPr lang="en-US" dirty="0"/>
              <a:t>			      4) Ensemble of Random Forest and </a:t>
            </a:r>
            <a:r>
              <a:rPr lang="en-US" dirty="0" err="1"/>
              <a:t>LightGBM</a:t>
            </a:r>
            <a:endParaRPr lang="en-US" dirty="0"/>
          </a:p>
          <a:p>
            <a:endParaRPr lang="en-US" dirty="0"/>
          </a:p>
          <a:p>
            <a:r>
              <a:rPr lang="en-US" dirty="0"/>
              <a:t>After trying above combinations of models we chose 4</a:t>
            </a:r>
            <a:r>
              <a:rPr lang="en-US" baseline="30000" dirty="0"/>
              <a:t>th</a:t>
            </a:r>
            <a:r>
              <a:rPr lang="en-US" dirty="0"/>
              <a:t> option as its </a:t>
            </a:r>
            <a:r>
              <a:rPr lang="en-US" b="1" dirty="0"/>
              <a:t>F1 score </a:t>
            </a:r>
            <a:r>
              <a:rPr lang="en-US" dirty="0"/>
              <a:t>as well as </a:t>
            </a:r>
            <a:r>
              <a:rPr lang="en-US" b="1" dirty="0"/>
              <a:t>accuracy </a:t>
            </a:r>
            <a:r>
              <a:rPr lang="en-US" dirty="0"/>
              <a:t>was high.</a:t>
            </a:r>
          </a:p>
        </p:txBody>
      </p:sp>
      <p:graphicFrame>
        <p:nvGraphicFramePr>
          <p:cNvPr id="3" name="Diagram 2"/>
          <p:cNvGraphicFramePr/>
          <p:nvPr>
            <p:extLst>
              <p:ext uri="{D42A27DB-BD31-4B8C-83A1-F6EECF244321}">
                <p14:modId xmlns:p14="http://schemas.microsoft.com/office/powerpoint/2010/main" val="630612151"/>
              </p:ext>
            </p:extLst>
          </p:nvPr>
        </p:nvGraphicFramePr>
        <p:xfrm>
          <a:off x="2127534" y="3289110"/>
          <a:ext cx="6729863" cy="2801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425CED8-54B3-4351-8B4E-F2D216B9384F}"/>
              </a:ext>
            </a:extLst>
          </p:cNvPr>
          <p:cNvSpPr txBox="1"/>
          <p:nvPr/>
        </p:nvSpPr>
        <p:spPr>
          <a:xfrm>
            <a:off x="1269242" y="3429000"/>
            <a:ext cx="1815152" cy="369332"/>
          </a:xfrm>
          <a:prstGeom prst="rect">
            <a:avLst/>
          </a:prstGeom>
          <a:noFill/>
        </p:spPr>
        <p:txBody>
          <a:bodyPr wrap="square" rtlCol="0">
            <a:spAutoFit/>
          </a:bodyPr>
          <a:lstStyle/>
          <a:p>
            <a:r>
              <a:rPr lang="en-US" b="1" dirty="0"/>
              <a:t>Ensemble Split – </a:t>
            </a:r>
          </a:p>
        </p:txBody>
      </p:sp>
    </p:spTree>
    <p:extLst>
      <p:ext uri="{BB962C8B-B14F-4D97-AF65-F5344CB8AC3E}">
        <p14:creationId xmlns:p14="http://schemas.microsoft.com/office/powerpoint/2010/main" val="148926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5764-3121-4ACE-8703-FD7941D94E74}"/>
              </a:ext>
            </a:extLst>
          </p:cNvPr>
          <p:cNvSpPr txBox="1">
            <a:spLocks/>
          </p:cNvSpPr>
          <p:nvPr/>
        </p:nvSpPr>
        <p:spPr>
          <a:xfrm>
            <a:off x="595532" y="630157"/>
            <a:ext cx="11000935" cy="52265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Training Parameters</a:t>
            </a:r>
          </a:p>
        </p:txBody>
      </p:sp>
      <p:sp>
        <p:nvSpPr>
          <p:cNvPr id="3" name="TextBox 2"/>
          <p:cNvSpPr txBox="1"/>
          <p:nvPr/>
        </p:nvSpPr>
        <p:spPr>
          <a:xfrm>
            <a:off x="968991" y="1241946"/>
            <a:ext cx="10863618" cy="3416320"/>
          </a:xfrm>
          <a:prstGeom prst="rect">
            <a:avLst/>
          </a:prstGeom>
          <a:noFill/>
        </p:spPr>
        <p:txBody>
          <a:bodyPr wrap="square" rtlCol="0">
            <a:spAutoFit/>
          </a:bodyPr>
          <a:lstStyle/>
          <a:p>
            <a:r>
              <a:rPr lang="en-US" b="1" dirty="0"/>
              <a:t>Model Used</a:t>
            </a:r>
            <a:r>
              <a:rPr lang="en-US" dirty="0"/>
              <a:t> – </a:t>
            </a:r>
            <a:r>
              <a:rPr lang="en-US" dirty="0" err="1"/>
              <a:t>Ensembling</a:t>
            </a:r>
            <a:r>
              <a:rPr lang="en-US" dirty="0"/>
              <a:t> of </a:t>
            </a:r>
            <a:r>
              <a:rPr lang="en-US" dirty="0" err="1"/>
              <a:t>LightGBM</a:t>
            </a:r>
            <a:r>
              <a:rPr lang="en-US" dirty="0"/>
              <a:t> and Random Forest</a:t>
            </a:r>
          </a:p>
          <a:p>
            <a:endParaRPr lang="en-US" b="1" dirty="0"/>
          </a:p>
          <a:p>
            <a:r>
              <a:rPr lang="en-US" b="1" dirty="0"/>
              <a:t>Parameters Used (</a:t>
            </a:r>
            <a:r>
              <a:rPr lang="en-US" b="1" dirty="0" err="1"/>
              <a:t>LightGBM</a:t>
            </a:r>
            <a:r>
              <a:rPr lang="en-US" b="1" dirty="0"/>
              <a:t>)</a:t>
            </a:r>
            <a:r>
              <a:rPr lang="en-US" dirty="0"/>
              <a:t>–   </a:t>
            </a:r>
          </a:p>
          <a:p>
            <a:pPr marL="742950" lvl="1" indent="-285750">
              <a:buFont typeface="Arial" panose="020B0604020202020204" pitchFamily="34" charset="0"/>
              <a:buChar char="•"/>
            </a:pPr>
            <a:r>
              <a:rPr lang="en-US" dirty="0" err="1"/>
              <a:t>n_estimators</a:t>
            </a:r>
            <a:r>
              <a:rPr lang="en-US" dirty="0"/>
              <a:t>=1000</a:t>
            </a:r>
          </a:p>
          <a:p>
            <a:pPr marL="742950" lvl="1" indent="-285750">
              <a:buFont typeface="Arial" panose="020B0604020202020204" pitchFamily="34" charset="0"/>
              <a:buChar char="•"/>
            </a:pPr>
            <a:r>
              <a:rPr lang="en-US" dirty="0" err="1"/>
              <a:t>random_state</a:t>
            </a:r>
            <a:r>
              <a:rPr lang="en-US" dirty="0"/>
              <a:t>=1994</a:t>
            </a:r>
          </a:p>
          <a:p>
            <a:pPr marL="742950" lvl="1" indent="-285750">
              <a:buFont typeface="Arial" panose="020B0604020202020204" pitchFamily="34" charset="0"/>
              <a:buChar char="•"/>
            </a:pPr>
            <a:r>
              <a:rPr lang="en-US" dirty="0" err="1"/>
              <a:t>learning_rate</a:t>
            </a:r>
            <a:r>
              <a:rPr lang="en-US" dirty="0"/>
              <a:t>=0.08</a:t>
            </a:r>
          </a:p>
          <a:p>
            <a:pPr marL="742950" lvl="1" indent="-285750">
              <a:buFont typeface="Arial" panose="020B0604020202020204" pitchFamily="34" charset="0"/>
              <a:buChar char="•"/>
            </a:pPr>
            <a:r>
              <a:rPr lang="en-US" dirty="0" err="1"/>
              <a:t>colsample_bytree</a:t>
            </a:r>
            <a:r>
              <a:rPr lang="en-US" dirty="0"/>
              <a:t>=0.2</a:t>
            </a:r>
          </a:p>
          <a:p>
            <a:pPr marL="742950" lvl="1" indent="-285750">
              <a:buFont typeface="Arial" panose="020B0604020202020204" pitchFamily="34" charset="0"/>
              <a:buChar char="•"/>
            </a:pPr>
            <a:r>
              <a:rPr lang="en-US" dirty="0"/>
              <a:t>objective='binary‘</a:t>
            </a:r>
          </a:p>
          <a:p>
            <a:pPr marL="742950" lvl="1" indent="-285750">
              <a:buFont typeface="Arial" panose="020B0604020202020204" pitchFamily="34" charset="0"/>
              <a:buChar char="•"/>
            </a:pPr>
            <a:r>
              <a:rPr lang="en-US" dirty="0" err="1"/>
              <a:t>scale_pos_weight</a:t>
            </a:r>
            <a:r>
              <a:rPr lang="en-US" dirty="0"/>
              <a:t>=1</a:t>
            </a:r>
          </a:p>
          <a:p>
            <a:pPr marL="742950" lvl="1" indent="-285750">
              <a:buFont typeface="Arial" panose="020B0604020202020204" pitchFamily="34" charset="0"/>
              <a:buChar char="•"/>
            </a:pPr>
            <a:r>
              <a:rPr lang="en-US" dirty="0" err="1"/>
              <a:t>eval_metric</a:t>
            </a:r>
            <a:r>
              <a:rPr lang="en-US" dirty="0"/>
              <a:t>='f1‘</a:t>
            </a:r>
          </a:p>
          <a:p>
            <a:pPr marL="742950" lvl="1" indent="-285750">
              <a:buFont typeface="Arial" panose="020B0604020202020204" pitchFamily="34" charset="0"/>
              <a:buChar char="•"/>
            </a:pPr>
            <a:r>
              <a:rPr lang="en-US" dirty="0" err="1"/>
              <a:t>early_stopping_rounds</a:t>
            </a:r>
            <a:r>
              <a:rPr lang="en-US" dirty="0"/>
              <a:t>=200</a:t>
            </a:r>
          </a:p>
          <a:p>
            <a:pPr marL="742950" lvl="1" indent="-285750">
              <a:buFont typeface="Arial" panose="020B0604020202020204" pitchFamily="34" charset="0"/>
              <a:buChar char="•"/>
            </a:pPr>
            <a:r>
              <a:rPr lang="en-US" dirty="0"/>
              <a:t>verbose=200</a:t>
            </a:r>
          </a:p>
        </p:txBody>
      </p:sp>
      <p:sp>
        <p:nvSpPr>
          <p:cNvPr id="4" name="TextBox 3"/>
          <p:cNvSpPr txBox="1"/>
          <p:nvPr/>
        </p:nvSpPr>
        <p:spPr>
          <a:xfrm>
            <a:off x="6400800" y="1786510"/>
            <a:ext cx="4572000" cy="2031325"/>
          </a:xfrm>
          <a:prstGeom prst="rect">
            <a:avLst/>
          </a:prstGeom>
          <a:noFill/>
        </p:spPr>
        <p:txBody>
          <a:bodyPr wrap="square" rtlCol="0">
            <a:spAutoFit/>
          </a:bodyPr>
          <a:lstStyle/>
          <a:p>
            <a:r>
              <a:rPr lang="en-US" b="1" dirty="0"/>
              <a:t>Parameters Used (Random Forest) </a:t>
            </a:r>
            <a:r>
              <a:rPr lang="en-US" dirty="0"/>
              <a:t>–</a:t>
            </a:r>
          </a:p>
          <a:p>
            <a:pPr marL="742950" lvl="1" indent="-285750">
              <a:buFont typeface="Arial" panose="020B0604020202020204" pitchFamily="34" charset="0"/>
              <a:buChar char="•"/>
            </a:pPr>
            <a:r>
              <a:rPr lang="en-US" dirty="0"/>
              <a:t>bootstrap=True</a:t>
            </a:r>
          </a:p>
          <a:p>
            <a:pPr marL="742950" lvl="1" indent="-285750">
              <a:buFont typeface="Arial" panose="020B0604020202020204" pitchFamily="34" charset="0"/>
              <a:buChar char="•"/>
            </a:pPr>
            <a:r>
              <a:rPr lang="en-US" dirty="0"/>
              <a:t>criterion='</a:t>
            </a:r>
            <a:r>
              <a:rPr lang="en-US" dirty="0" err="1"/>
              <a:t>gini</a:t>
            </a:r>
            <a:r>
              <a:rPr lang="en-US" dirty="0"/>
              <a:t>‘</a:t>
            </a:r>
          </a:p>
          <a:p>
            <a:pPr marL="742950" lvl="1" indent="-285750">
              <a:buFont typeface="Arial" panose="020B0604020202020204" pitchFamily="34" charset="0"/>
              <a:buChar char="•"/>
            </a:pPr>
            <a:r>
              <a:rPr lang="en-US" dirty="0" err="1"/>
              <a:t>max_features</a:t>
            </a:r>
            <a:r>
              <a:rPr lang="en-US" dirty="0"/>
              <a:t>='auto‘</a:t>
            </a:r>
          </a:p>
          <a:p>
            <a:pPr marL="742950" lvl="1" indent="-285750">
              <a:buFont typeface="Arial" panose="020B0604020202020204" pitchFamily="34" charset="0"/>
              <a:buChar char="•"/>
            </a:pPr>
            <a:r>
              <a:rPr lang="en-US" dirty="0" err="1"/>
              <a:t>min_samples_split</a:t>
            </a:r>
            <a:r>
              <a:rPr lang="en-US" dirty="0"/>
              <a:t> =2</a:t>
            </a:r>
          </a:p>
          <a:p>
            <a:pPr marL="742950" lvl="1" indent="-285750">
              <a:buFont typeface="Arial" panose="020B0604020202020204" pitchFamily="34" charset="0"/>
              <a:buChar char="•"/>
            </a:pPr>
            <a:r>
              <a:rPr lang="en-US" dirty="0" err="1"/>
              <a:t>n_estimators</a:t>
            </a:r>
            <a:r>
              <a:rPr lang="en-US" dirty="0"/>
              <a:t>=350</a:t>
            </a:r>
          </a:p>
          <a:p>
            <a:pPr marL="742950" lvl="1" indent="-285750">
              <a:buFont typeface="Arial" panose="020B0604020202020204" pitchFamily="34" charset="0"/>
              <a:buChar char="•"/>
            </a:pPr>
            <a:r>
              <a:rPr lang="en-US" dirty="0" err="1"/>
              <a:t>random_state</a:t>
            </a:r>
            <a:r>
              <a:rPr lang="en-US" dirty="0"/>
              <a:t>=7000</a:t>
            </a:r>
          </a:p>
        </p:txBody>
      </p:sp>
      <p:sp>
        <p:nvSpPr>
          <p:cNvPr id="10" name="TextBox 9"/>
          <p:cNvSpPr txBox="1"/>
          <p:nvPr/>
        </p:nvSpPr>
        <p:spPr>
          <a:xfrm>
            <a:off x="968991" y="5008728"/>
            <a:ext cx="10167582" cy="400110"/>
          </a:xfrm>
          <a:prstGeom prst="rect">
            <a:avLst/>
          </a:prstGeom>
          <a:noFill/>
        </p:spPr>
        <p:txBody>
          <a:bodyPr wrap="square" rtlCol="0">
            <a:spAutoFit/>
          </a:bodyPr>
          <a:lstStyle/>
          <a:p>
            <a:r>
              <a:rPr lang="en-US" b="1" dirty="0"/>
              <a:t>Note:</a:t>
            </a:r>
            <a:r>
              <a:rPr lang="en-US" dirty="0"/>
              <a:t> </a:t>
            </a:r>
            <a:r>
              <a:rPr lang="en-US" sz="1600" i="1" dirty="0"/>
              <a:t>Above parameters were found using </a:t>
            </a:r>
            <a:r>
              <a:rPr lang="en-US" sz="1600" b="1" i="1" dirty="0" err="1"/>
              <a:t>GridSearch</a:t>
            </a:r>
            <a:r>
              <a:rPr lang="en-US" sz="1600" i="1" dirty="0"/>
              <a:t> tuning to ensure no overfitting has been done on training data</a:t>
            </a:r>
            <a:r>
              <a:rPr lang="en-US" sz="2000" dirty="0"/>
              <a:t>. </a:t>
            </a:r>
            <a:endParaRPr lang="en-US" dirty="0"/>
          </a:p>
        </p:txBody>
      </p:sp>
    </p:spTree>
    <p:extLst>
      <p:ext uri="{BB962C8B-B14F-4D97-AF65-F5344CB8AC3E}">
        <p14:creationId xmlns:p14="http://schemas.microsoft.com/office/powerpoint/2010/main" val="379193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7D31-062E-45F5-A135-D3080B845350}"/>
              </a:ext>
            </a:extLst>
          </p:cNvPr>
          <p:cNvSpPr txBox="1">
            <a:spLocks/>
          </p:cNvSpPr>
          <p:nvPr/>
        </p:nvSpPr>
        <p:spPr>
          <a:xfrm>
            <a:off x="595532" y="626005"/>
            <a:ext cx="11000935" cy="47615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Validation methodology </a:t>
            </a:r>
          </a:p>
        </p:txBody>
      </p:sp>
      <p:sp>
        <p:nvSpPr>
          <p:cNvPr id="3" name="TextBox 2"/>
          <p:cNvSpPr txBox="1"/>
          <p:nvPr/>
        </p:nvSpPr>
        <p:spPr>
          <a:xfrm>
            <a:off x="886264" y="1139483"/>
            <a:ext cx="11015003" cy="1292662"/>
          </a:xfrm>
          <a:prstGeom prst="rect">
            <a:avLst/>
          </a:prstGeom>
          <a:noFill/>
        </p:spPr>
        <p:txBody>
          <a:bodyPr wrap="square" rtlCol="0">
            <a:spAutoFit/>
          </a:bodyPr>
          <a:lstStyle/>
          <a:p>
            <a:r>
              <a:rPr lang="en-US" b="1" dirty="0"/>
              <a:t>Methodology Used: </a:t>
            </a:r>
            <a:r>
              <a:rPr lang="en-US" dirty="0" err="1"/>
              <a:t>StratifiedKfold</a:t>
            </a:r>
            <a:r>
              <a:rPr lang="en-US" dirty="0"/>
              <a:t> with 10 folds </a:t>
            </a:r>
          </a:p>
          <a:p>
            <a:endParaRPr lang="en-US" sz="1000" b="1" dirty="0"/>
          </a:p>
          <a:p>
            <a:endParaRPr lang="en-US" sz="1100" b="1" dirty="0"/>
          </a:p>
          <a:p>
            <a:r>
              <a:rPr lang="en-US" b="1" dirty="0"/>
              <a:t>Result Instances: </a:t>
            </a:r>
          </a:p>
          <a:p>
            <a:r>
              <a:rPr lang="en-US" b="1" dirty="0"/>
              <a:t>				</a:t>
            </a:r>
          </a:p>
        </p:txBody>
      </p:sp>
      <p:pic>
        <p:nvPicPr>
          <p:cNvPr id="4" name="Picture 3"/>
          <p:cNvPicPr>
            <a:picLocks noChangeAspect="1"/>
          </p:cNvPicPr>
          <p:nvPr/>
        </p:nvPicPr>
        <p:blipFill>
          <a:blip r:embed="rId2"/>
          <a:stretch>
            <a:fillRect/>
          </a:stretch>
        </p:blipFill>
        <p:spPr>
          <a:xfrm>
            <a:off x="2856587" y="1609567"/>
            <a:ext cx="5267325" cy="77152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22127"/>
          <a:stretch/>
        </p:blipFill>
        <p:spPr>
          <a:xfrm>
            <a:off x="3493827" y="2381092"/>
            <a:ext cx="3992843" cy="3009853"/>
          </a:xfrm>
          <a:prstGeom prst="rect">
            <a:avLst/>
          </a:prstGeom>
        </p:spPr>
      </p:pic>
      <p:sp>
        <p:nvSpPr>
          <p:cNvPr id="7" name="TextBox 6"/>
          <p:cNvSpPr txBox="1"/>
          <p:nvPr/>
        </p:nvSpPr>
        <p:spPr>
          <a:xfrm>
            <a:off x="996460" y="5248433"/>
            <a:ext cx="10199078" cy="880369"/>
          </a:xfrm>
          <a:prstGeom prst="rect">
            <a:avLst/>
          </a:prstGeom>
          <a:noFill/>
        </p:spPr>
        <p:txBody>
          <a:bodyPr wrap="square" rtlCol="0">
            <a:spAutoFit/>
          </a:bodyPr>
          <a:lstStyle/>
          <a:p>
            <a:pPr>
              <a:lnSpc>
                <a:spcPct val="150000"/>
              </a:lnSpc>
            </a:pPr>
            <a:r>
              <a:rPr lang="en-US" dirty="0"/>
              <a:t>Displayed graph is for variation of model accuracy with multiple iteration of data split.</a:t>
            </a:r>
            <a:br>
              <a:rPr lang="en-US" dirty="0"/>
            </a:br>
            <a:r>
              <a:rPr lang="en-US" b="1" dirty="0"/>
              <a:t>Inference: </a:t>
            </a:r>
            <a:r>
              <a:rPr lang="en-US" dirty="0"/>
              <a:t>Since there is no big jump in accuracy, hence model is not over fitting the data.</a:t>
            </a:r>
          </a:p>
        </p:txBody>
      </p:sp>
    </p:spTree>
    <p:extLst>
      <p:ext uri="{BB962C8B-B14F-4D97-AF65-F5344CB8AC3E}">
        <p14:creationId xmlns:p14="http://schemas.microsoft.com/office/powerpoint/2010/main" val="372390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4FF7-A753-40C5-9C26-6492FFF77776}"/>
              </a:ext>
            </a:extLst>
          </p:cNvPr>
          <p:cNvSpPr txBox="1">
            <a:spLocks/>
          </p:cNvSpPr>
          <p:nvPr/>
        </p:nvSpPr>
        <p:spPr>
          <a:xfrm>
            <a:off x="595532" y="534627"/>
            <a:ext cx="11000935" cy="5315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Results from Modelling</a:t>
            </a:r>
          </a:p>
        </p:txBody>
      </p:sp>
      <p:sp>
        <p:nvSpPr>
          <p:cNvPr id="3" name="TextBox 2"/>
          <p:cNvSpPr txBox="1"/>
          <p:nvPr/>
        </p:nvSpPr>
        <p:spPr>
          <a:xfrm>
            <a:off x="2431497" y="1304205"/>
            <a:ext cx="5622880" cy="369332"/>
          </a:xfrm>
          <a:prstGeom prst="rect">
            <a:avLst/>
          </a:prstGeom>
          <a:noFill/>
        </p:spPr>
        <p:txBody>
          <a:bodyPr wrap="square" rtlCol="0">
            <a:spAutoFit/>
          </a:bodyPr>
          <a:lstStyle/>
          <a:p>
            <a:r>
              <a:rPr lang="en-US" dirty="0"/>
              <a:t> Classification report for our model on validation data set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497" y="1673537"/>
            <a:ext cx="7329005" cy="3444373"/>
          </a:xfrm>
          <a:prstGeom prst="rect">
            <a:avLst/>
          </a:prstGeom>
        </p:spPr>
      </p:pic>
    </p:spTree>
    <p:extLst>
      <p:ext uri="{BB962C8B-B14F-4D97-AF65-F5344CB8AC3E}">
        <p14:creationId xmlns:p14="http://schemas.microsoft.com/office/powerpoint/2010/main" val="55073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802D-4418-4AAA-BC06-073E58476D95}"/>
              </a:ext>
            </a:extLst>
          </p:cNvPr>
          <p:cNvSpPr txBox="1">
            <a:spLocks/>
          </p:cNvSpPr>
          <p:nvPr/>
        </p:nvSpPr>
        <p:spPr>
          <a:xfrm>
            <a:off x="595532" y="460926"/>
            <a:ext cx="11000935" cy="55194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Insights &amp; Summary</a:t>
            </a:r>
          </a:p>
        </p:txBody>
      </p:sp>
      <p:sp>
        <p:nvSpPr>
          <p:cNvPr id="3" name="TextBox 2"/>
          <p:cNvSpPr txBox="1"/>
          <p:nvPr/>
        </p:nvSpPr>
        <p:spPr>
          <a:xfrm>
            <a:off x="595532" y="1012873"/>
            <a:ext cx="1116505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Despite having high accuracy, we can’t trust the model as the data is highly imbalanced (4:96 </a:t>
            </a:r>
            <a:r>
              <a:rPr lang="en-US" dirty="0" err="1"/>
              <a:t>approx</a:t>
            </a:r>
            <a:r>
              <a:rPr lang="en-US" dirty="0"/>
              <a:t>).</a:t>
            </a:r>
          </a:p>
          <a:p>
            <a:pPr marL="285750" indent="-285750">
              <a:buFont typeface="Arial" panose="020B0604020202020204" pitchFamily="34" charset="0"/>
              <a:buChar char="•"/>
            </a:pPr>
            <a:r>
              <a:rPr lang="en-US" dirty="0"/>
              <a:t>Emphasis should be given to F1 score as correct  prediction of 1’s  are more important from business perspective.</a:t>
            </a:r>
          </a:p>
          <a:p>
            <a:pPr marL="285750" indent="-285750">
              <a:buFont typeface="Arial" panose="020B0604020202020204" pitchFamily="34" charset="0"/>
              <a:buChar char="•"/>
            </a:pPr>
            <a:r>
              <a:rPr lang="en-US" dirty="0"/>
              <a:t>After doing analysis we found that following features are important in prediction:</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960" y="2049428"/>
            <a:ext cx="5049672" cy="3300494"/>
          </a:xfrm>
          <a:prstGeom prst="rect">
            <a:avLst/>
          </a:prstGeom>
        </p:spPr>
      </p:pic>
      <p:sp>
        <p:nvSpPr>
          <p:cNvPr id="5" name="TextBox 4"/>
          <p:cNvSpPr txBox="1"/>
          <p:nvPr/>
        </p:nvSpPr>
        <p:spPr>
          <a:xfrm>
            <a:off x="989426" y="5349922"/>
            <a:ext cx="10213145" cy="646331"/>
          </a:xfrm>
          <a:prstGeom prst="rect">
            <a:avLst/>
          </a:prstGeom>
          <a:noFill/>
        </p:spPr>
        <p:txBody>
          <a:bodyPr wrap="square" rtlCol="0">
            <a:spAutoFit/>
          </a:bodyPr>
          <a:lstStyle/>
          <a:p>
            <a:r>
              <a:rPr lang="en-US" dirty="0"/>
              <a:t>We can see that timing of add displayed played an important role in prediction. Hence our final conclusion is to improve the on click rate timing of add should be chosen appropriately.</a:t>
            </a:r>
          </a:p>
        </p:txBody>
      </p:sp>
    </p:spTree>
    <p:extLst>
      <p:ext uri="{BB962C8B-B14F-4D97-AF65-F5344CB8AC3E}">
        <p14:creationId xmlns:p14="http://schemas.microsoft.com/office/powerpoint/2010/main" val="25477422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469</TotalTime>
  <Words>558</Words>
  <Application>Microsoft Office PowerPoint</Application>
  <PresentationFormat>Widescreen</PresentationFormat>
  <Paragraphs>81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 Black</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abhay prakash</dc:creator>
  <cp:lastModifiedBy>Piyush Raj Gupta</cp:lastModifiedBy>
  <cp:revision>88</cp:revision>
  <dcterms:created xsi:type="dcterms:W3CDTF">2019-01-16T10:11:23Z</dcterms:created>
  <dcterms:modified xsi:type="dcterms:W3CDTF">2019-11-22T15:01:43Z</dcterms:modified>
</cp:coreProperties>
</file>