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0" r:id="rId1"/>
  </p:sldMasterIdLst>
  <p:notesMasterIdLst>
    <p:notesMasterId r:id="rId40"/>
  </p:notesMasterIdLst>
  <p:handoutMasterIdLst>
    <p:handoutMasterId r:id="rId41"/>
  </p:handoutMasterIdLst>
  <p:sldIdLst>
    <p:sldId id="468" r:id="rId2"/>
    <p:sldId id="816" r:id="rId3"/>
    <p:sldId id="1052" r:id="rId4"/>
    <p:sldId id="1051" r:id="rId5"/>
    <p:sldId id="1049" r:id="rId6"/>
    <p:sldId id="1050" r:id="rId7"/>
    <p:sldId id="1043" r:id="rId8"/>
    <p:sldId id="1044" r:id="rId9"/>
    <p:sldId id="1053" r:id="rId10"/>
    <p:sldId id="1042" r:id="rId11"/>
    <p:sldId id="989" r:id="rId12"/>
    <p:sldId id="1041" r:id="rId13"/>
    <p:sldId id="992" r:id="rId14"/>
    <p:sldId id="1014" r:id="rId15"/>
    <p:sldId id="993" r:id="rId16"/>
    <p:sldId id="994" r:id="rId17"/>
    <p:sldId id="998" r:id="rId18"/>
    <p:sldId id="1029" r:id="rId19"/>
    <p:sldId id="1030" r:id="rId20"/>
    <p:sldId id="1031" r:id="rId21"/>
    <p:sldId id="1032" r:id="rId22"/>
    <p:sldId id="1033" r:id="rId23"/>
    <p:sldId id="1045" r:id="rId24"/>
    <p:sldId id="1034" r:id="rId25"/>
    <p:sldId id="1039" r:id="rId26"/>
    <p:sldId id="1003" r:id="rId27"/>
    <p:sldId id="1054" r:id="rId28"/>
    <p:sldId id="1057" r:id="rId29"/>
    <p:sldId id="1059" r:id="rId30"/>
    <p:sldId id="1028" r:id="rId31"/>
    <p:sldId id="1055" r:id="rId32"/>
    <p:sldId id="1058" r:id="rId33"/>
    <p:sldId id="1060" r:id="rId34"/>
    <p:sldId id="1017" r:id="rId35"/>
    <p:sldId id="1056" r:id="rId36"/>
    <p:sldId id="1006" r:id="rId37"/>
    <p:sldId id="1061" r:id="rId38"/>
    <p:sldId id="1062" r:id="rId3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84" charset="0"/>
        <a:ea typeface="굴림" pitchFamily="84" charset="-127"/>
        <a:cs typeface="굴림" pitchFamily="84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168">
          <p15:clr>
            <a:srgbClr val="A4A3A4"/>
          </p15:clr>
        </p15:guide>
        <p15:guide id="3" orient="horz" pos="2908">
          <p15:clr>
            <a:srgbClr val="A4A3A4"/>
          </p15:clr>
        </p15:guide>
        <p15:guide id="4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6600"/>
    <a:srgbClr val="FF9900"/>
    <a:srgbClr val="DDDDDD"/>
    <a:srgbClr val="C0C0C0"/>
    <a:srgbClr val="FFCC66"/>
    <a:srgbClr val="B85C00"/>
    <a:srgbClr val="B45A00"/>
    <a:srgbClr val="D26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88007" autoAdjust="0"/>
  </p:normalViewPr>
  <p:slideViewPr>
    <p:cSldViewPr>
      <p:cViewPr varScale="1">
        <p:scale>
          <a:sx n="113" d="100"/>
          <a:sy n="113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4"/>
    </p:cViewPr>
  </p:sorterViewPr>
  <p:notesViewPr>
    <p:cSldViewPr>
      <p:cViewPr varScale="1">
        <p:scale>
          <a:sx n="114" d="100"/>
          <a:sy n="114" d="100"/>
        </p:scale>
        <p:origin x="-1716" y="-102"/>
      </p:cViewPr>
      <p:guideLst>
        <p:guide orient="horz" pos="2927"/>
        <p:guide pos="2168"/>
        <p:guide orient="horz" pos="290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49" cy="46212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4" y="0"/>
            <a:ext cx="3038648" cy="46212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72B7C121-7827-4AC7-A228-BA6955A862CD}" type="datetimeFigureOut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8649" cy="462120"/>
          </a:xfrm>
          <a:prstGeom prst="rect">
            <a:avLst/>
          </a:prstGeom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4" y="8772378"/>
            <a:ext cx="3038648" cy="462120"/>
          </a:xfrm>
          <a:prstGeom prst="rect">
            <a:avLst/>
          </a:prstGeom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A74E9EB-95FA-420F-81D7-A87BCD65B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4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34" y="0"/>
            <a:ext cx="3038648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49" y="4386190"/>
            <a:ext cx="5606703" cy="415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56"/>
            <a:ext cx="3038649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34" y="8773956"/>
            <a:ext cx="3038648" cy="4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14E20FF0-BCD0-45A4-9104-258D4A57C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26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84" charset="-128"/>
        <a:cs typeface="ＭＳ Ｐゴシック" pitchFamily="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84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438E-C44D-4875-8336-C7C75286D825}" type="slidenum">
              <a:rPr lang="en-US" smtClean="0">
                <a:latin typeface="Times New Roman" pitchFamily="84" charset="0"/>
                <a:ea typeface="굴림" pitchFamily="84" charset="-127"/>
                <a:cs typeface="굴림" pitchFamily="84" charset="-127"/>
              </a:rPr>
              <a:pPr/>
              <a:t>1</a:t>
            </a:fld>
            <a:endParaRPr lang="en-US" smtClean="0">
              <a:latin typeface="Times New Roman" pitchFamily="84" charset="0"/>
              <a:ea typeface="굴림" pitchFamily="84" charset="-127"/>
              <a:cs typeface="굴림" pitchFamily="8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37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14"/>
            <a:ext cx="8229600" cy="58259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31188" cy="5286412"/>
          </a:xfrm>
        </p:spPr>
        <p:txBody>
          <a:bodyPr/>
          <a:lstStyle>
            <a:lvl1pPr>
              <a:buFont typeface="Wingdings" pitchFamily="2" charset="2"/>
              <a:buChar char="§"/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31132-B7D3-4FE0-BF92-6F154B284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4B81-B072-4514-B057-55F9BC65A9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pic>
        <p:nvPicPr>
          <p:cNvPr id="7" name="Picture 12" descr="U of Albert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8" y="64658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6400800"/>
            <a:ext cx="1905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Impact" pitchFamily="34" charset="0"/>
                <a:ea typeface="+mn-ea"/>
                <a:cs typeface="+mn-cs"/>
              </a:rPr>
              <a:t>Hole School of Construction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E6B60-A04A-430F-A827-80047B9C19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pic>
        <p:nvPicPr>
          <p:cNvPr id="8" name="Picture 12" descr="U of Albert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8" y="64658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6400800"/>
            <a:ext cx="1905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Impact" pitchFamily="34" charset="0"/>
                <a:ea typeface="+mn-ea"/>
                <a:cs typeface="+mn-cs"/>
              </a:rPr>
              <a:t>Hole School of Construction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401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102A-413B-476D-80F2-1FF7DFCD86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pic>
        <p:nvPicPr>
          <p:cNvPr id="10" name="Picture 12" descr="U of Albert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8" y="64658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6400800"/>
            <a:ext cx="1905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Impact" pitchFamily="34" charset="0"/>
                <a:ea typeface="+mn-ea"/>
                <a:cs typeface="+mn-cs"/>
              </a:rPr>
              <a:t>Hole School of Construction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AC6BD-7419-4BFB-9E44-41AED61F2C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pic>
        <p:nvPicPr>
          <p:cNvPr id="6" name="Picture 12" descr="U of Albert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8" y="64658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6400800"/>
            <a:ext cx="1905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Impact" pitchFamily="34" charset="0"/>
                <a:ea typeface="+mn-ea"/>
                <a:cs typeface="+mn-cs"/>
              </a:rPr>
              <a:t>Hole School of Construction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0B01F-69B7-49ED-BF76-50D63CA5BC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9154" y="6409189"/>
            <a:ext cx="1905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Impact" pitchFamily="34" charset="0"/>
                <a:ea typeface="+mn-ea"/>
                <a:cs typeface="+mn-cs"/>
              </a:rPr>
              <a:t>Dynamic Project Management Group</a:t>
            </a:r>
            <a:endParaRPr lang="en-US" sz="1200" dirty="0">
              <a:latin typeface="Impact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E284-D1A8-467F-976A-9DA6C64C86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3" name="Picture 12" descr="umsealcc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60934" y="6425967"/>
            <a:ext cx="432033" cy="432033"/>
          </a:xfrm>
          <a:prstGeom prst="rect">
            <a:avLst/>
          </a:prstGeom>
        </p:spPr>
      </p:pic>
      <p:pic>
        <p:nvPicPr>
          <p:cNvPr id="14" name="Picture 13" descr="hd_um_logo[1]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890" y="6471566"/>
            <a:ext cx="2811710" cy="37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23075-6A13-4AC6-80E8-36F36B8DF6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09154" y="6409189"/>
            <a:ext cx="1905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Impact" pitchFamily="34" charset="0"/>
                <a:ea typeface="+mn-ea"/>
                <a:cs typeface="+mn-cs"/>
              </a:rPr>
              <a:t>Dynamic Project Management Group</a:t>
            </a:r>
            <a:endParaRPr lang="en-US" sz="1200" dirty="0">
              <a:latin typeface="Impact" pitchFamily="34" charset="0"/>
              <a:ea typeface="+mn-ea"/>
              <a:cs typeface="+mn-cs"/>
            </a:endParaRPr>
          </a:p>
        </p:txBody>
      </p:sp>
      <p:pic>
        <p:nvPicPr>
          <p:cNvPr id="14" name="Picture 13" descr="umsealcc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60934" y="6425967"/>
            <a:ext cx="432033" cy="432033"/>
          </a:xfrm>
          <a:prstGeom prst="rect">
            <a:avLst/>
          </a:prstGeom>
        </p:spPr>
      </p:pic>
      <p:pic>
        <p:nvPicPr>
          <p:cNvPr id="15" name="Picture 14" descr="hd_um_logo[1]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890" y="6471566"/>
            <a:ext cx="2811710" cy="378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FAE97-8968-4D6C-828E-10A8FFD024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009154" y="6409189"/>
            <a:ext cx="1905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Impact" pitchFamily="34" charset="0"/>
                <a:ea typeface="+mn-ea"/>
                <a:cs typeface="+mn-cs"/>
              </a:rPr>
              <a:t>Dynamic Project Management Group</a:t>
            </a:r>
            <a:endParaRPr lang="en-US" sz="1200" dirty="0">
              <a:latin typeface="Impact" pitchFamily="34" charset="0"/>
              <a:ea typeface="+mn-ea"/>
              <a:cs typeface="+mn-cs"/>
            </a:endParaRPr>
          </a:p>
        </p:txBody>
      </p:sp>
      <p:pic>
        <p:nvPicPr>
          <p:cNvPr id="13" name="Picture 12" descr="umsealcc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60934" y="6425967"/>
            <a:ext cx="432033" cy="432033"/>
          </a:xfrm>
          <a:prstGeom prst="rect">
            <a:avLst/>
          </a:prstGeom>
        </p:spPr>
      </p:pic>
      <p:pic>
        <p:nvPicPr>
          <p:cNvPr id="14" name="Picture 13" descr="hd_um_logo[1]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890" y="6471566"/>
            <a:ext cx="2811710" cy="378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13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45815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DE479-F1CC-404C-85AB-8426361FD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009154" y="6409189"/>
            <a:ext cx="1905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Impact" pitchFamily="34" charset="0"/>
                <a:ea typeface="+mn-ea"/>
                <a:cs typeface="+mn-cs"/>
              </a:rPr>
              <a:t>Dynamic Project Management Group</a:t>
            </a:r>
            <a:endParaRPr lang="en-US" sz="1200" dirty="0">
              <a:latin typeface="Impact" pitchFamily="34" charset="0"/>
              <a:ea typeface="+mn-ea"/>
              <a:cs typeface="+mn-cs"/>
            </a:endParaRPr>
          </a:p>
        </p:txBody>
      </p:sp>
      <p:pic>
        <p:nvPicPr>
          <p:cNvPr id="13" name="Picture 12" descr="umsealcc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60934" y="6425967"/>
            <a:ext cx="432033" cy="432033"/>
          </a:xfrm>
          <a:prstGeom prst="rect">
            <a:avLst/>
          </a:prstGeom>
        </p:spPr>
      </p:pic>
      <p:pic>
        <p:nvPicPr>
          <p:cNvPr id="14" name="Picture 13" descr="hd_um_logo[1]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890" y="6471566"/>
            <a:ext cx="2811710" cy="378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1850"/>
            <a:ext cx="8231188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7050" y="6500813"/>
            <a:ext cx="4429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b="1" i="1">
                <a:latin typeface="Arial" pitchFamily="34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05AE6A25-65E1-4AE9-8C19-D4A70AD80D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03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579438"/>
            <a:ext cx="9155113" cy="84137"/>
          </a:xfrm>
          <a:prstGeom prst="rect">
            <a:avLst/>
          </a:prstGeom>
          <a:solidFill>
            <a:srgbClr val="C0C0C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60325" y="115888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  <a:defRPr/>
            </a:pPr>
            <a:endParaRPr lang="en-US">
              <a:latin typeface="Arial" pitchFamily="34" charset="0"/>
              <a:ea typeface="HY헤드라인M"/>
              <a:cs typeface="Arial" pitchFamily="34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gray">
          <a:xfrm>
            <a:off x="468313" y="6429375"/>
            <a:ext cx="8424862" cy="0"/>
          </a:xfrm>
          <a:prstGeom prst="line">
            <a:avLst/>
          </a:prstGeom>
          <a:noFill/>
          <a:ln w="0">
            <a:solidFill>
              <a:srgbClr val="1A3D97"/>
            </a:solidFill>
            <a:round/>
            <a:headEnd/>
            <a:tailEnd/>
          </a:ln>
          <a:effectLst/>
        </p:spPr>
        <p:txBody>
          <a:bodyPr/>
          <a:lstStyle/>
          <a:p>
            <a:pPr latinLnBrk="1">
              <a:defRPr/>
            </a:pPr>
            <a:endParaRPr lang="en-US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9401" name="Title Placeholder 14"/>
          <p:cNvSpPr>
            <a:spLocks noGrp="1"/>
          </p:cNvSpPr>
          <p:nvPr>
            <p:ph type="title"/>
          </p:nvPr>
        </p:nvSpPr>
        <p:spPr bwMode="auto">
          <a:xfrm>
            <a:off x="385763" y="60325"/>
            <a:ext cx="8186737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328" y="6423719"/>
            <a:ext cx="1905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Impact" pitchFamily="34" charset="0"/>
                <a:ea typeface="+mn-ea"/>
                <a:cs typeface="+mn-cs"/>
              </a:rPr>
              <a:t>Dynamic Project Management Group</a:t>
            </a:r>
            <a:endParaRPr lang="en-US" sz="1200" dirty="0">
              <a:latin typeface="Impact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" y="6462804"/>
            <a:ext cx="667570" cy="3946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4" r:id="rId2"/>
    <p:sldLayoutId id="2147484205" r:id="rId3"/>
    <p:sldLayoutId id="2147484206" r:id="rId4"/>
    <p:sldLayoutId id="2147484207" r:id="rId5"/>
    <p:sldLayoutId id="2147484209" r:id="rId6"/>
    <p:sldLayoutId id="2147484210" r:id="rId7"/>
    <p:sldLayoutId id="2147484211" r:id="rId8"/>
    <p:sldLayoutId id="2147484212" r:id="rId9"/>
    <p:sldLayoutId id="214748420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FC000"/>
          </a:solidFill>
          <a:latin typeface="Arial" pitchFamily="34" charset="0"/>
          <a:ea typeface="+mj-ea"/>
          <a:cs typeface="굴림" pitchFamily="84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FC000"/>
          </a:solidFill>
          <a:latin typeface="Arial" pitchFamily="34" charset="0"/>
          <a:ea typeface="굴림" pitchFamily="50" charset="-127"/>
          <a:cs typeface="굴림" pitchFamily="84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FC000"/>
          </a:solidFill>
          <a:latin typeface="Arial" pitchFamily="34" charset="0"/>
          <a:ea typeface="굴림" pitchFamily="50" charset="-127"/>
          <a:cs typeface="굴림" pitchFamily="84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FC000"/>
          </a:solidFill>
          <a:latin typeface="Arial" pitchFamily="34" charset="0"/>
          <a:ea typeface="굴림" pitchFamily="50" charset="-127"/>
          <a:cs typeface="굴림" pitchFamily="84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FFC000"/>
          </a:solidFill>
          <a:latin typeface="Arial" pitchFamily="34" charset="0"/>
          <a:ea typeface="굴림" pitchFamily="50" charset="-127"/>
          <a:cs typeface="굴림" pitchFamily="8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  <a:cs typeface="굴림" pitchFamily="84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  <a:cs typeface="굴림" pitchFamily="8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+mn-ea"/>
          <a:cs typeface="굴림" pitchFamily="8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+mn-ea"/>
          <a:cs typeface="굴림" pitchFamily="8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Arial" pitchFamily="34" charset="0"/>
          <a:ea typeface="+mn-ea"/>
          <a:cs typeface="굴림" pitchFamily="8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emf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268760"/>
            <a:ext cx="9144000" cy="25781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Understanding Effect of Social Norms and Social 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Identification on Construction Workers’ Safety Behavior</a:t>
            </a:r>
            <a:endParaRPr lang="en-US" b="1" dirty="0">
              <a:solidFill>
                <a:srgbClr val="FFC000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4860032" y="4293096"/>
            <a:ext cx="428396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/>
            <a:endParaRPr lang="en-US" altLang="ko-KR" sz="1000" dirty="0">
              <a:latin typeface="Arial" pitchFamily="84" charset="0"/>
              <a:cs typeface="Arial" pitchFamily="84" charset="0"/>
            </a:endParaRPr>
          </a:p>
          <a:p>
            <a:pPr algn="ctr"/>
            <a:r>
              <a:rPr lang="en-US" altLang="ko-KR" sz="1800" b="1" dirty="0">
                <a:latin typeface="Arial" pitchFamily="84" charset="0"/>
                <a:cs typeface="Arial" pitchFamily="84" charset="0"/>
              </a:rPr>
              <a:t>SangHyun Lee, PhD</a:t>
            </a:r>
          </a:p>
          <a:p>
            <a:pPr algn="ctr"/>
            <a:endParaRPr lang="en-US" altLang="ko-KR" sz="1600" dirty="0">
              <a:latin typeface="Arial" pitchFamily="84" charset="0"/>
              <a:cs typeface="Arial" pitchFamily="84" charset="0"/>
            </a:endParaRPr>
          </a:p>
          <a:p>
            <a:pPr algn="ctr"/>
            <a:r>
              <a:rPr lang="en-US" altLang="ko-KR" sz="1400" dirty="0" smtClean="0">
                <a:latin typeface="Arial" pitchFamily="84" charset="0"/>
                <a:cs typeface="Arial" pitchFamily="84" charset="0"/>
              </a:rPr>
              <a:t>Associate Professor</a:t>
            </a:r>
          </a:p>
          <a:p>
            <a:pPr algn="ctr"/>
            <a:r>
              <a:rPr lang="en-US" altLang="ko-KR" sz="1400" dirty="0" smtClean="0">
                <a:latin typeface="Arial" pitchFamily="84" charset="0"/>
                <a:cs typeface="Arial" pitchFamily="84" charset="0"/>
              </a:rPr>
              <a:t>John L. </a:t>
            </a:r>
            <a:r>
              <a:rPr lang="en-US" altLang="ko-KR" sz="1400" dirty="0" err="1" smtClean="0">
                <a:latin typeface="Arial" pitchFamily="84" charset="0"/>
                <a:cs typeface="Arial" pitchFamily="84" charset="0"/>
              </a:rPr>
              <a:t>Tishman</a:t>
            </a:r>
            <a:r>
              <a:rPr lang="en-US" altLang="ko-KR" sz="1400" dirty="0" smtClean="0">
                <a:latin typeface="Arial" pitchFamily="84" charset="0"/>
                <a:cs typeface="Arial" pitchFamily="84" charset="0"/>
              </a:rPr>
              <a:t> CM Faculty Scholar</a:t>
            </a:r>
            <a:endParaRPr lang="en-US" altLang="ko-KR" sz="1400" dirty="0">
              <a:latin typeface="Arial" pitchFamily="84" charset="0"/>
              <a:cs typeface="Arial" pitchFamily="84" charset="0"/>
            </a:endParaRPr>
          </a:p>
          <a:p>
            <a:pPr algn="ctr"/>
            <a:r>
              <a:rPr lang="en-US" altLang="ko-KR" sz="1400" dirty="0" smtClean="0">
                <a:latin typeface="Arial" pitchFamily="84" charset="0"/>
                <a:cs typeface="Arial" pitchFamily="84" charset="0"/>
              </a:rPr>
              <a:t>Dept</a:t>
            </a:r>
            <a:r>
              <a:rPr lang="en-US" altLang="ko-KR" sz="1400" dirty="0">
                <a:latin typeface="Arial" pitchFamily="84" charset="0"/>
                <a:cs typeface="Arial" pitchFamily="84" charset="0"/>
              </a:rPr>
              <a:t>. of Civil &amp; Environmental </a:t>
            </a:r>
            <a:r>
              <a:rPr lang="en-US" altLang="ko-KR" sz="1400" dirty="0" smtClean="0">
                <a:latin typeface="Arial" pitchFamily="84" charset="0"/>
                <a:cs typeface="Arial" pitchFamily="84" charset="0"/>
              </a:rPr>
              <a:t>Engineering</a:t>
            </a:r>
          </a:p>
          <a:p>
            <a:pPr algn="ctr"/>
            <a:r>
              <a:rPr lang="en-US" altLang="ko-KR" sz="1400" dirty="0" err="1" smtClean="0">
                <a:latin typeface="Arial" pitchFamily="84" charset="0"/>
                <a:cs typeface="Arial" pitchFamily="84" charset="0"/>
              </a:rPr>
              <a:t>Tishman</a:t>
            </a:r>
            <a:r>
              <a:rPr lang="en-US" altLang="ko-KR" sz="1400" dirty="0" smtClean="0">
                <a:latin typeface="Arial" pitchFamily="84" charset="0"/>
                <a:cs typeface="Arial" pitchFamily="84" charset="0"/>
              </a:rPr>
              <a:t> Construction Management Program</a:t>
            </a:r>
            <a:endParaRPr lang="en-US" altLang="ko-KR" sz="1400" dirty="0">
              <a:latin typeface="Arial" pitchFamily="84" charset="0"/>
              <a:cs typeface="Arial" pitchFamily="84" charset="0"/>
            </a:endParaRPr>
          </a:p>
          <a:p>
            <a:pPr algn="ctr"/>
            <a:r>
              <a:rPr lang="en-US" altLang="ko-KR" sz="1400" dirty="0">
                <a:latin typeface="Arial" pitchFamily="84" charset="0"/>
                <a:cs typeface="Arial" pitchFamily="84" charset="0"/>
              </a:rPr>
              <a:t>University of </a:t>
            </a:r>
            <a:r>
              <a:rPr lang="en-US" altLang="ko-KR" sz="1400" dirty="0" smtClean="0">
                <a:latin typeface="Arial" pitchFamily="84" charset="0"/>
                <a:cs typeface="Arial" pitchFamily="84" charset="0"/>
              </a:rPr>
              <a:t>Michigan</a:t>
            </a:r>
            <a:endParaRPr lang="en-US" altLang="ko-KR" sz="1400" dirty="0">
              <a:latin typeface="Arial" pitchFamily="84" charset="0"/>
              <a:cs typeface="Arial" pitchFamily="84" charset="0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2768367" y="160789"/>
            <a:ext cx="62626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ial" pitchFamily="84" charset="0"/>
                <a:ea typeface="Arial" pitchFamily="84" charset="0"/>
                <a:cs typeface="Arial" pitchFamily="84" charset="0"/>
              </a:rPr>
              <a:t>Research Progress Presentation, Feb. 12</a:t>
            </a:r>
            <a:r>
              <a:rPr lang="en-US" sz="1800" baseline="30000" dirty="0" smtClean="0">
                <a:solidFill>
                  <a:schemeClr val="bg1"/>
                </a:solidFill>
                <a:latin typeface="Arial" pitchFamily="84" charset="0"/>
                <a:ea typeface="Arial" pitchFamily="84" charset="0"/>
                <a:cs typeface="Arial" pitchFamily="84" charset="0"/>
              </a:rPr>
              <a:t>th</a:t>
            </a:r>
            <a:r>
              <a:rPr lang="en-US" sz="1800" dirty="0" smtClean="0">
                <a:solidFill>
                  <a:schemeClr val="bg1"/>
                </a:solidFill>
                <a:latin typeface="Arial" pitchFamily="84" charset="0"/>
                <a:ea typeface="Arial" pitchFamily="84" charset="0"/>
                <a:cs typeface="Arial" pitchFamily="84" charset="0"/>
              </a:rPr>
              <a:t>, 2015</a:t>
            </a:r>
            <a:endParaRPr lang="en-US" sz="1800" dirty="0">
              <a:solidFill>
                <a:schemeClr val="bg1"/>
              </a:solidFill>
              <a:latin typeface="Arial" pitchFamily="84" charset="0"/>
              <a:ea typeface="Arial" pitchFamily="84" charset="0"/>
              <a:cs typeface="Arial" pitchFamily="8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4379620"/>
            <a:ext cx="4283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/>
            <a:endParaRPr lang="en-US" altLang="ko-KR" sz="1000" dirty="0">
              <a:latin typeface="Arial" pitchFamily="84" charset="0"/>
              <a:cs typeface="Arial" pitchFamily="84" charset="0"/>
            </a:endParaRPr>
          </a:p>
          <a:p>
            <a:pPr algn="ctr"/>
            <a:r>
              <a:rPr lang="en-US" altLang="ko-KR" sz="1800" b="1" dirty="0" smtClean="0">
                <a:latin typeface="Arial" pitchFamily="84" charset="0"/>
                <a:cs typeface="Arial" pitchFamily="84" charset="0"/>
              </a:rPr>
              <a:t>Byungjoo Choi</a:t>
            </a:r>
            <a:endParaRPr lang="en-US" altLang="ko-KR" sz="1800" b="1" dirty="0">
              <a:latin typeface="Arial" pitchFamily="84" charset="0"/>
              <a:cs typeface="Arial" pitchFamily="84" charset="0"/>
            </a:endParaRPr>
          </a:p>
          <a:p>
            <a:pPr algn="ctr"/>
            <a:endParaRPr lang="en-US" altLang="ko-KR" sz="1600" dirty="0">
              <a:latin typeface="Arial" pitchFamily="84" charset="0"/>
              <a:cs typeface="Arial" pitchFamily="84" charset="0"/>
            </a:endParaRPr>
          </a:p>
          <a:p>
            <a:pPr algn="ctr"/>
            <a:r>
              <a:rPr lang="en-US" altLang="ko-KR" sz="1400" dirty="0" smtClean="0">
                <a:latin typeface="Arial" pitchFamily="84" charset="0"/>
                <a:cs typeface="Arial" pitchFamily="84" charset="0"/>
              </a:rPr>
              <a:t>PhD Pre-Candidate</a:t>
            </a:r>
            <a:endParaRPr lang="en-US" altLang="ko-KR" sz="1400" dirty="0">
              <a:latin typeface="Arial" pitchFamily="84" charset="0"/>
              <a:cs typeface="Arial" pitchFamily="84" charset="0"/>
            </a:endParaRPr>
          </a:p>
          <a:p>
            <a:pPr algn="ctr"/>
            <a:r>
              <a:rPr lang="en-US" altLang="ko-KR" sz="1400" dirty="0">
                <a:latin typeface="Arial" pitchFamily="84" charset="0"/>
                <a:cs typeface="Arial" pitchFamily="84" charset="0"/>
              </a:rPr>
              <a:t>Dept. of Civil &amp; Environmental Engineering</a:t>
            </a:r>
          </a:p>
          <a:p>
            <a:pPr algn="ctr"/>
            <a:r>
              <a:rPr lang="en-US" altLang="ko-KR" sz="1400" dirty="0" err="1">
                <a:latin typeface="Arial" pitchFamily="84" charset="0"/>
                <a:cs typeface="Arial" pitchFamily="84" charset="0"/>
              </a:rPr>
              <a:t>Tishman</a:t>
            </a:r>
            <a:r>
              <a:rPr lang="en-US" altLang="ko-KR" sz="1400" dirty="0">
                <a:latin typeface="Arial" pitchFamily="84" charset="0"/>
                <a:cs typeface="Arial" pitchFamily="84" charset="0"/>
              </a:rPr>
              <a:t> Construction Management Program</a:t>
            </a:r>
          </a:p>
          <a:p>
            <a:pPr algn="ctr"/>
            <a:r>
              <a:rPr lang="en-US" altLang="ko-KR" sz="1400" dirty="0">
                <a:latin typeface="Arial" pitchFamily="84" charset="0"/>
                <a:cs typeface="Arial" pitchFamily="84" charset="0"/>
              </a:rPr>
              <a:t>University of Michigan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31188" cy="4660570"/>
          </a:xfrm>
        </p:spPr>
        <p:txBody>
          <a:bodyPr wrap="square"/>
          <a:lstStyle/>
          <a:p>
            <a:pPr latinLnBrk="0"/>
            <a:r>
              <a:rPr lang="en-US" sz="2400" dirty="0" smtClean="0"/>
              <a:t>Social Identity Theory</a:t>
            </a:r>
          </a:p>
          <a:p>
            <a:pPr lvl="1" latinLnBrk="0"/>
            <a:r>
              <a:rPr lang="en-US" sz="2000" dirty="0" smtClean="0"/>
              <a:t>Self-image derived from the social categories to which he/she perceives himself/herself as belonging </a:t>
            </a:r>
            <a:r>
              <a:rPr lang="en-US" sz="1600" dirty="0" smtClean="0"/>
              <a:t>(</a:t>
            </a:r>
            <a:r>
              <a:rPr lang="en-US" sz="1600" dirty="0" err="1"/>
              <a:t>Tajfel</a:t>
            </a:r>
            <a:r>
              <a:rPr lang="en-US" sz="1600" dirty="0"/>
              <a:t> and Turner 1979</a:t>
            </a:r>
            <a:r>
              <a:rPr lang="en-US" sz="1600" dirty="0" smtClean="0"/>
              <a:t>)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latinLnBrk="0"/>
            <a:r>
              <a:rPr lang="en-US" sz="2000" dirty="0" smtClean="0"/>
              <a:t>Effects </a:t>
            </a:r>
            <a:r>
              <a:rPr lang="en-US" sz="2000" dirty="0"/>
              <a:t>of </a:t>
            </a:r>
            <a:r>
              <a:rPr lang="en-US" sz="2000" dirty="0" smtClean="0"/>
              <a:t>subjective norm depend on salience of social identity </a:t>
            </a:r>
            <a:r>
              <a:rPr lang="en-US" sz="1600" dirty="0" smtClean="0"/>
              <a:t>(Terry et al. 1999).</a:t>
            </a:r>
          </a:p>
          <a:p>
            <a:pPr lvl="1" latinLnBrk="0"/>
            <a:r>
              <a:rPr lang="en-US" sz="2000" dirty="0" smtClean="0"/>
              <a:t>Social </a:t>
            </a:r>
            <a:r>
              <a:rPr lang="en-US" sz="2000" dirty="0"/>
              <a:t>norms should have a significant </a:t>
            </a:r>
            <a:r>
              <a:rPr lang="en-US" sz="2000" dirty="0" smtClean="0"/>
              <a:t>effect particularly </a:t>
            </a:r>
            <a:r>
              <a:rPr lang="en-US" sz="2000" dirty="0"/>
              <a:t>for those who identify strongly with the group </a:t>
            </a:r>
            <a:r>
              <a:rPr lang="en-US" sz="1600" dirty="0"/>
              <a:t>(</a:t>
            </a:r>
            <a:r>
              <a:rPr lang="en-US" sz="1600" dirty="0" err="1"/>
              <a:t>Ashforth</a:t>
            </a:r>
            <a:r>
              <a:rPr lang="en-US" sz="1600" dirty="0"/>
              <a:t> and </a:t>
            </a:r>
            <a:r>
              <a:rPr lang="en-US" sz="1600" dirty="0" err="1"/>
              <a:t>Mael</a:t>
            </a:r>
            <a:r>
              <a:rPr lang="en-US" sz="1600" dirty="0"/>
              <a:t> 1989; Terry and Hogg 1996; Hogg and Terry </a:t>
            </a:r>
            <a:r>
              <a:rPr lang="en-US" sz="1600" dirty="0" smtClean="0"/>
              <a:t>2000)</a:t>
            </a:r>
            <a:r>
              <a:rPr lang="en-US" sz="2000" dirty="0" smtClean="0"/>
              <a:t>.</a:t>
            </a:r>
          </a:p>
          <a:p>
            <a:pPr lvl="4" latinLnBrk="0"/>
            <a:endParaRPr lang="en-US" sz="800" dirty="0" smtClean="0"/>
          </a:p>
          <a:p>
            <a:pPr latinLnBrk="0"/>
            <a:r>
              <a:rPr lang="en-US" sz="2400" dirty="0"/>
              <a:t>Complexity of Construction Workers’ Social Identities</a:t>
            </a:r>
          </a:p>
          <a:p>
            <a:pPr lvl="1" latinLnBrk="0"/>
            <a:r>
              <a:rPr lang="en-US" sz="2000" dirty="0"/>
              <a:t>Construction workers have multiple memberships in a project (e.g., crew, company, union, trade, project, etc.).</a:t>
            </a:r>
          </a:p>
          <a:p>
            <a:pPr lvl="1" latinLnBrk="0"/>
            <a:r>
              <a:rPr lang="en-US" sz="2000" dirty="0"/>
              <a:t>Itinerant and temporary nature of construction projects and on-site work group.</a:t>
            </a:r>
          </a:p>
          <a:p>
            <a:pPr lvl="1" latinLnBrk="0"/>
            <a:endParaRPr lang="en-US" sz="2000" dirty="0" smtClean="0"/>
          </a:p>
          <a:p>
            <a:pPr lvl="1" latinLnBrk="0"/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86800" cy="582594"/>
          </a:xfrm>
        </p:spPr>
        <p:txBody>
          <a:bodyPr/>
          <a:lstStyle/>
          <a:p>
            <a:r>
              <a:rPr lang="en-US" sz="2800" dirty="0" smtClean="0"/>
              <a:t>Social Identity as a Moderator of Social Influence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2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08720"/>
            <a:ext cx="8231188" cy="5286412"/>
          </a:xfrm>
        </p:spPr>
        <p:txBody>
          <a:bodyPr wrap="square"/>
          <a:lstStyle/>
          <a:p>
            <a:pPr latinLnBrk="0"/>
            <a:r>
              <a:rPr lang="en-US" sz="2000" dirty="0"/>
              <a:t>Research </a:t>
            </a:r>
            <a:r>
              <a:rPr lang="en-US" sz="2000" dirty="0" smtClean="0"/>
              <a:t>Goals</a:t>
            </a:r>
            <a:endParaRPr lang="en-US" sz="2000" dirty="0"/>
          </a:p>
          <a:p>
            <a:pPr lvl="1" latinLnBrk="0"/>
            <a:r>
              <a:rPr lang="en-US" sz="1600" dirty="0"/>
              <a:t>To </a:t>
            </a:r>
            <a:r>
              <a:rPr lang="en-US" sz="1600" dirty="0" smtClean="0"/>
              <a:t>enhance our understanding of </a:t>
            </a:r>
            <a:r>
              <a:rPr lang="en-US" sz="1600" dirty="0"/>
              <a:t>how and what </a:t>
            </a:r>
            <a:r>
              <a:rPr lang="en-US" sz="1600" dirty="0" smtClean="0"/>
              <a:t>creates construction </a:t>
            </a:r>
            <a:r>
              <a:rPr lang="en-US" sz="1600" dirty="0"/>
              <a:t>workers’ safety </a:t>
            </a:r>
            <a:r>
              <a:rPr lang="en-US" sz="1600" dirty="0" smtClean="0"/>
              <a:t>behaviors.</a:t>
            </a:r>
          </a:p>
          <a:p>
            <a:pPr lvl="1" latinLnBrk="0"/>
            <a:endParaRPr lang="en-US" sz="400" dirty="0" smtClean="0"/>
          </a:p>
          <a:p>
            <a:pPr latinLnBrk="0"/>
            <a:r>
              <a:rPr lang="en-US" sz="2000" dirty="0" smtClean="0"/>
              <a:t>Research Objectives</a:t>
            </a:r>
          </a:p>
          <a:p>
            <a:pPr lvl="1" latinLnBrk="0"/>
            <a:r>
              <a:rPr lang="en-US" sz="1600" dirty="0" smtClean="0"/>
              <a:t>To identify current status of construction workers’ social identities.</a:t>
            </a:r>
          </a:p>
          <a:p>
            <a:pPr lvl="1" latinLnBrk="0"/>
            <a:r>
              <a:rPr lang="en-US" sz="1600" dirty="0" smtClean="0"/>
              <a:t>To understand the effect of group norms on workers’ safety behaviors.</a:t>
            </a:r>
          </a:p>
          <a:p>
            <a:pPr lvl="1" latinLnBrk="0"/>
            <a:r>
              <a:rPr lang="en-US" sz="1600" dirty="0" smtClean="0"/>
              <a:t>To identify impact of </a:t>
            </a:r>
            <a:r>
              <a:rPr lang="en-US" sz="1600" dirty="0"/>
              <a:t>construction workers’ social identification on the social influence</a:t>
            </a:r>
            <a:r>
              <a:rPr lang="en-US" sz="1600" dirty="0" smtClean="0"/>
              <a:t>.</a:t>
            </a:r>
          </a:p>
          <a:p>
            <a:pPr lvl="4" latinLnBrk="0"/>
            <a:endParaRPr lang="en-US" sz="400" dirty="0"/>
          </a:p>
          <a:p>
            <a:pPr latinLnBrk="0"/>
            <a:r>
              <a:rPr lang="en-US" sz="2000" dirty="0" smtClean="0"/>
              <a:t>Hypotheses</a:t>
            </a:r>
          </a:p>
          <a:p>
            <a:pPr lvl="1" latinLnBrk="0"/>
            <a:r>
              <a:rPr lang="en-US" sz="1600" dirty="0" smtClean="0"/>
              <a:t>There are significant differences across the construction workers’ levels of social identification with each group. </a:t>
            </a:r>
          </a:p>
          <a:p>
            <a:pPr lvl="1" latinLnBrk="0"/>
            <a:r>
              <a:rPr lang="en-US" sz="1600" dirty="0" smtClean="0"/>
              <a:t>There is no significant correlation between workers’ working duration in a project and level of social identification with project.</a:t>
            </a:r>
          </a:p>
          <a:p>
            <a:pPr lvl="1" latinLnBrk="0"/>
            <a:r>
              <a:rPr lang="en-US" sz="1600" dirty="0" smtClean="0"/>
              <a:t>Managers desired norm will be </a:t>
            </a:r>
            <a:r>
              <a:rPr lang="en-US" sz="1600" dirty="0"/>
              <a:t>more strict </a:t>
            </a:r>
            <a:r>
              <a:rPr lang="en-US" sz="1600" dirty="0" smtClean="0"/>
              <a:t>than workers’ personal standard.</a:t>
            </a:r>
            <a:endParaRPr lang="en-US" sz="1600" dirty="0"/>
          </a:p>
          <a:p>
            <a:pPr lvl="1" latinLnBrk="0"/>
            <a:r>
              <a:rPr lang="en-US" sz="1600" dirty="0" smtClean="0"/>
              <a:t>There is a significant correlation between construction workers’ personal standard and their perceived group norms (Social Influence).</a:t>
            </a:r>
          </a:p>
          <a:p>
            <a:pPr lvl="1" latinLnBrk="0"/>
            <a:r>
              <a:rPr lang="en-US" sz="1600" dirty="0" smtClean="0"/>
              <a:t>There is a significant correlation between workers’ level of social identification and strength of social influence (Social Identity Influence).</a:t>
            </a:r>
            <a:endParaRPr lang="en-US" sz="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8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cxnSp>
        <p:nvCxnSpPr>
          <p:cNvPr id="33" name="Elbow Connector 32"/>
          <p:cNvCxnSpPr>
            <a:stCxn id="43" idx="3"/>
            <a:endCxn id="54" idx="0"/>
          </p:cNvCxnSpPr>
          <p:nvPr/>
        </p:nvCxnSpPr>
        <p:spPr>
          <a:xfrm>
            <a:off x="3646423" y="2550171"/>
            <a:ext cx="120325" cy="554616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55576" y="2433859"/>
            <a:ext cx="1143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Perceived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60776" y="2433859"/>
            <a:ext cx="1143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97815" y="2433859"/>
            <a:ext cx="1143000" cy="60960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1898576" y="2738659"/>
            <a:ext cx="23622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6" idx="1"/>
          </p:cNvCxnSpPr>
          <p:nvPr/>
        </p:nvCxnSpPr>
        <p:spPr>
          <a:xfrm>
            <a:off x="5403776" y="2738659"/>
            <a:ext cx="159403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48880" y="4293096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920380" y="2738659"/>
            <a:ext cx="22431" cy="15544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38225" y="2420659"/>
            <a:ext cx="1408198" cy="2590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Social  Influence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69976" y="3384284"/>
            <a:ext cx="1408198" cy="3352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Social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Effect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20072" y="5458879"/>
            <a:ext cx="609600" cy="274377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29672" y="5485591"/>
            <a:ext cx="1408198" cy="220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Measured by Norm Elicitation Protoco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20072" y="5023596"/>
            <a:ext cx="609600" cy="27437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29672" y="5050308"/>
            <a:ext cx="1408198" cy="220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Measured by Survey Questionnaire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13344" y="1387452"/>
            <a:ext cx="1458934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Correlation </a:t>
            </a:r>
            <a:r>
              <a:rPr lang="en-US" sz="1050" kern="0" noProof="0" dirty="0" smtClea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496" r="55646"/>
          <a:stretch/>
        </p:blipFill>
        <p:spPr bwMode="auto">
          <a:xfrm>
            <a:off x="2275183" y="1669299"/>
            <a:ext cx="1334282" cy="6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Elbow Connector 50"/>
          <p:cNvCxnSpPr>
            <a:stCxn id="34" idx="0"/>
            <a:endCxn id="50" idx="1"/>
          </p:cNvCxnSpPr>
          <p:nvPr/>
        </p:nvCxnSpPr>
        <p:spPr>
          <a:xfrm rot="5400000" flipH="1" flipV="1">
            <a:off x="1577220" y="1735897"/>
            <a:ext cx="447818" cy="94810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5" idx="0"/>
            <a:endCxn id="50" idx="3"/>
          </p:cNvCxnSpPr>
          <p:nvPr/>
        </p:nvCxnSpPr>
        <p:spPr>
          <a:xfrm rot="16200000" flipV="1">
            <a:off x="3996962" y="1598544"/>
            <a:ext cx="447818" cy="1222811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1576" y="3104787"/>
            <a:ext cx="1450344" cy="2539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Correlation Analysis</a:t>
            </a:r>
            <a:endParaRPr kumimoji="0" lang="en-US" sz="105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t="15131"/>
          <a:stretch/>
        </p:blipFill>
        <p:spPr bwMode="auto">
          <a:xfrm>
            <a:off x="3173909" y="3433532"/>
            <a:ext cx="1185678" cy="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526039" y="5640414"/>
            <a:ext cx="1450344" cy="2539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Paired t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test</a:t>
            </a:r>
          </a:p>
        </p:txBody>
      </p:sp>
      <p:cxnSp>
        <p:nvCxnSpPr>
          <p:cNvPr id="56" name="Elbow Connector 55"/>
          <p:cNvCxnSpPr>
            <a:endCxn id="55" idx="2"/>
          </p:cNvCxnSpPr>
          <p:nvPr/>
        </p:nvCxnSpPr>
        <p:spPr>
          <a:xfrm flipH="1" flipV="1">
            <a:off x="3766748" y="4111188"/>
            <a:ext cx="373204" cy="451584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9" t="1782" r="7311" b="7225"/>
          <a:stretch/>
        </p:blipFill>
        <p:spPr bwMode="auto">
          <a:xfrm>
            <a:off x="3706585" y="4633913"/>
            <a:ext cx="1089253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Elbow Connector 37"/>
          <p:cNvCxnSpPr>
            <a:stCxn id="40" idx="2"/>
            <a:endCxn id="21506" idx="1"/>
          </p:cNvCxnSpPr>
          <p:nvPr/>
        </p:nvCxnSpPr>
        <p:spPr>
          <a:xfrm rot="16200000" flipH="1">
            <a:off x="3203796" y="4619279"/>
            <a:ext cx="219373" cy="786205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Social Identity Survey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54956"/>
            <a:ext cx="8231188" cy="4422316"/>
          </a:xfrm>
        </p:spPr>
        <p:txBody>
          <a:bodyPr wrap="square"/>
          <a:lstStyle/>
          <a:p>
            <a:pPr latinLnBrk="0"/>
            <a:r>
              <a:rPr lang="en-US" sz="2400" dirty="0" smtClean="0"/>
              <a:t>Dimension of Social Identity</a:t>
            </a:r>
          </a:p>
          <a:p>
            <a:pPr lvl="1" latinLnBrk="0"/>
            <a:r>
              <a:rPr lang="en-US" sz="2000" dirty="0" smtClean="0"/>
              <a:t>Social identity consists of cognitive, affective, and evaluative components </a:t>
            </a:r>
            <a:r>
              <a:rPr lang="en-US" sz="1600" dirty="0"/>
              <a:t>(</a:t>
            </a:r>
            <a:r>
              <a:rPr lang="en-US" sz="1600" dirty="0" err="1"/>
              <a:t>Ellemers</a:t>
            </a:r>
            <a:r>
              <a:rPr lang="en-US" sz="1600" dirty="0"/>
              <a:t> et al. </a:t>
            </a:r>
            <a:r>
              <a:rPr lang="en-US" sz="1600" dirty="0" smtClean="0"/>
              <a:t>1999; </a:t>
            </a:r>
            <a:r>
              <a:rPr lang="en-US" sz="1600" dirty="0" err="1" smtClean="0"/>
              <a:t>Bergami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err="1"/>
              <a:t>Bagozzi</a:t>
            </a:r>
            <a:r>
              <a:rPr lang="en-US" sz="1600" dirty="0"/>
              <a:t> 2000; Jackson 2002; </a:t>
            </a:r>
            <a:r>
              <a:rPr lang="en-US" sz="1600" dirty="0" err="1"/>
              <a:t>Heere</a:t>
            </a:r>
            <a:r>
              <a:rPr lang="en-US" sz="1600" dirty="0"/>
              <a:t> and James 2007</a:t>
            </a:r>
            <a:r>
              <a:rPr lang="en-US" sz="1600" dirty="0" smtClean="0"/>
              <a:t>).</a:t>
            </a:r>
          </a:p>
          <a:p>
            <a:pPr lvl="1" latinLnBrk="0"/>
            <a:r>
              <a:rPr lang="en-US" sz="2000" dirty="0" smtClean="0"/>
              <a:t>Cognitive dimension</a:t>
            </a:r>
          </a:p>
          <a:p>
            <a:pPr lvl="2" latinLnBrk="0"/>
            <a:r>
              <a:rPr lang="en-US" sz="1600" dirty="0" smtClean="0"/>
              <a:t>A </a:t>
            </a:r>
            <a:r>
              <a:rPr lang="en-US" sz="1600" dirty="0"/>
              <a:t>cognitive awareness </a:t>
            </a:r>
            <a:r>
              <a:rPr lang="en-US" sz="1600" dirty="0" smtClean="0"/>
              <a:t>of one’s </a:t>
            </a:r>
            <a:r>
              <a:rPr lang="en-US" sz="1600" dirty="0"/>
              <a:t>membership in a social </a:t>
            </a:r>
            <a:r>
              <a:rPr lang="en-US" sz="1600" dirty="0" smtClean="0"/>
              <a:t>group (e.g., “I am a member of Group X.”)</a:t>
            </a:r>
          </a:p>
          <a:p>
            <a:pPr lvl="1" latinLnBrk="0"/>
            <a:r>
              <a:rPr lang="en-US" sz="2000" dirty="0" smtClean="0"/>
              <a:t>Affective dimension</a:t>
            </a:r>
          </a:p>
          <a:p>
            <a:pPr lvl="2" latinLnBrk="0"/>
            <a:r>
              <a:rPr lang="en-US" sz="1600" dirty="0" smtClean="0"/>
              <a:t>A sense of emotional involvement with the group (e.g., “ I am happy to be a member of Group X.”)</a:t>
            </a:r>
          </a:p>
          <a:p>
            <a:pPr lvl="1" latinLnBrk="0"/>
            <a:r>
              <a:rPr lang="en-US" sz="2000" dirty="0" smtClean="0"/>
              <a:t>Evaluative dimension</a:t>
            </a:r>
          </a:p>
          <a:p>
            <a:pPr lvl="2" latinLnBrk="0"/>
            <a:r>
              <a:rPr lang="en-US" sz="1600" dirty="0" smtClean="0"/>
              <a:t>A positive or negative value connotation attached to the group memberships (e.g., “I am proud of being a member of Group X”)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6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Social Identity Survey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0940"/>
            <a:ext cx="8231188" cy="4638340"/>
          </a:xfrm>
        </p:spPr>
        <p:txBody>
          <a:bodyPr wrap="square"/>
          <a:lstStyle/>
          <a:p>
            <a:pPr latinLnBrk="0"/>
            <a:r>
              <a:rPr lang="en-US" sz="2400" dirty="0" smtClean="0"/>
              <a:t>Survey Items for Social Identity Measurement</a:t>
            </a:r>
          </a:p>
          <a:p>
            <a:pPr lvl="1" latinLnBrk="0"/>
            <a:r>
              <a:rPr lang="en-US" sz="2000" dirty="0"/>
              <a:t>Six verbal items (two items for each dimension) from the social identity literatures (on 7-point Likert scale).</a:t>
            </a:r>
          </a:p>
          <a:p>
            <a:pPr lvl="1" latinLnBrk="0"/>
            <a:r>
              <a:rPr lang="en-US" sz="2000" dirty="0" smtClean="0"/>
              <a:t>Participants are asked about their feeling toward each group at the construction site (crew, company, trade, union, and project)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12" name="Group 11"/>
          <p:cNvGrpSpPr/>
          <p:nvPr/>
        </p:nvGrpSpPr>
        <p:grpSpPr>
          <a:xfrm>
            <a:off x="1280954" y="3501008"/>
            <a:ext cx="6891446" cy="2212975"/>
            <a:chOff x="1115616" y="3429000"/>
            <a:chExt cx="6891446" cy="22129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429000"/>
              <a:ext cx="5522913" cy="221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849373" y="3839562"/>
              <a:ext cx="1151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Cognitive</a:t>
              </a:r>
            </a:p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Dimension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0519" y="4415626"/>
              <a:ext cx="11512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Affective</a:t>
              </a:r>
            </a:p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Dimension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0519" y="4991690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Evaluative </a:t>
              </a:r>
            </a:p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Dimension</a:t>
              </a:r>
            </a:p>
          </p:txBody>
        </p:sp>
        <p:sp>
          <p:nvSpPr>
            <p:cNvPr id="3" name="Right Brace 2"/>
            <p:cNvSpPr/>
            <p:nvPr/>
          </p:nvSpPr>
          <p:spPr bwMode="auto">
            <a:xfrm>
              <a:off x="6633803" y="3933056"/>
              <a:ext cx="129452" cy="504056"/>
            </a:xfrm>
            <a:prstGeom prst="rightBrace">
              <a:avLst>
                <a:gd name="adj1" fmla="val 63770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Right Brace 12"/>
            <p:cNvSpPr/>
            <p:nvPr/>
          </p:nvSpPr>
          <p:spPr bwMode="auto">
            <a:xfrm>
              <a:off x="6633803" y="4570385"/>
              <a:ext cx="129452" cy="421305"/>
            </a:xfrm>
            <a:prstGeom prst="rightBrace">
              <a:avLst>
                <a:gd name="adj1" fmla="val 63770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Right Brace 13"/>
            <p:cNvSpPr/>
            <p:nvPr/>
          </p:nvSpPr>
          <p:spPr bwMode="auto">
            <a:xfrm>
              <a:off x="6633803" y="5115816"/>
              <a:ext cx="129452" cy="421305"/>
            </a:xfrm>
            <a:prstGeom prst="rightBrace">
              <a:avLst>
                <a:gd name="adj1" fmla="val 63770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3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435280" cy="582594"/>
          </a:xfrm>
        </p:spPr>
        <p:txBody>
          <a:bodyPr/>
          <a:lstStyle/>
          <a:p>
            <a:r>
              <a:rPr lang="en-US" sz="2800" dirty="0" smtClean="0"/>
              <a:t>Perceived </a:t>
            </a:r>
            <a:r>
              <a:rPr lang="en-US" sz="2800" dirty="0" smtClean="0"/>
              <a:t>Group </a:t>
            </a:r>
            <a:r>
              <a:rPr lang="en-US" sz="2800" dirty="0" smtClean="0"/>
              <a:t>Norm and Personal Standard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435280" cy="5286412"/>
          </a:xfrm>
        </p:spPr>
        <p:txBody>
          <a:bodyPr wrap="square"/>
          <a:lstStyle/>
          <a:p>
            <a:pPr latinLnBrk="0"/>
            <a:r>
              <a:rPr lang="en-US" sz="2400" dirty="0"/>
              <a:t>Norm Elicitation Protocol </a:t>
            </a:r>
            <a:r>
              <a:rPr lang="en-US" sz="1600" dirty="0" smtClean="0"/>
              <a:t>(Burks and </a:t>
            </a:r>
            <a:r>
              <a:rPr lang="en-US" sz="1600" dirty="0" err="1" smtClean="0"/>
              <a:t>Krupka</a:t>
            </a:r>
            <a:r>
              <a:rPr lang="en-US" sz="1600" dirty="0" smtClean="0"/>
              <a:t> </a:t>
            </a:r>
            <a:r>
              <a:rPr lang="en-US" sz="1600" dirty="0"/>
              <a:t>2012)</a:t>
            </a:r>
            <a:endParaRPr lang="en-US" sz="2400" dirty="0" smtClean="0"/>
          </a:p>
          <a:p>
            <a:pPr lvl="1" latinLnBrk="0"/>
            <a:r>
              <a:rPr lang="en-US" altLang="ko-KR" sz="2000" dirty="0" smtClean="0"/>
              <a:t>After reading the hypothetical vignette, subjects are asked to evaluate a range of actions.</a:t>
            </a:r>
          </a:p>
          <a:p>
            <a:pPr lvl="1" latinLnBrk="0"/>
            <a:endParaRPr lang="en-US" sz="2000" dirty="0"/>
          </a:p>
          <a:p>
            <a:pPr lvl="1" latinLnBrk="0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04"/>
          <a:stretch/>
        </p:blipFill>
        <p:spPr bwMode="auto">
          <a:xfrm>
            <a:off x="2491162" y="2035565"/>
            <a:ext cx="4293988" cy="216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1199349" y="4224419"/>
            <a:ext cx="3300643" cy="1236381"/>
            <a:chOff x="857658" y="4224419"/>
            <a:chExt cx="3300643" cy="123638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4750" b="65000" l="68500" r="92500">
                          <a14:foregroundMark x1="81000" y1="57750" x2="81000" y2="57750"/>
                          <a14:foregroundMark x1="86500" y1="61000" x2="86500" y2="61000"/>
                          <a14:foregroundMark x1="90250" y1="61750" x2="90250" y2="61750"/>
                          <a14:foregroundMark x1="84750" y1="62250" x2="84750" y2="62250"/>
                          <a14:foregroundMark x1="81750" y1="64250" x2="81750" y2="64250"/>
                          <a14:foregroundMark x1="72250" y1="62000" x2="72250" y2="62000"/>
                          <a14:foregroundMark x1="81000" y1="58750" x2="81000" y2="58750"/>
                          <a14:foregroundMark x1="80250" y1="50250" x2="80250" y2="50250"/>
                          <a14:foregroundMark x1="84000" y1="47500" x2="84000" y2="47500"/>
                          <a14:foregroundMark x1="92750" y1="61000" x2="92750" y2="61000"/>
                          <a14:foregroundMark x1="68500" y1="62250" x2="68500" y2="62250"/>
                          <a14:foregroundMark x1="81250" y1="35000" x2="81250" y2="35000"/>
                          <a14:foregroundMark x1="84750" y1="61750" x2="84750" y2="61750"/>
                          <a14:foregroundMark x1="90000" y1="61000" x2="90000" y2="61000"/>
                          <a14:foregroundMark x1="82500" y1="58500" x2="82500" y2="58500"/>
                          <a14:foregroundMark x1="80250" y1="50000" x2="80250" y2="50000"/>
                          <a14:foregroundMark x1="82750" y1="49500" x2="82750" y2="49500"/>
                          <a14:foregroundMark x1="79250" y1="48000" x2="79250" y2="48000"/>
                          <a14:foregroundMark x1="77500" y1="58250" x2="77500" y2="58250"/>
                          <a14:foregroundMark x1="83250" y1="65000" x2="83250" y2="6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96" t="33598" r="5538" b="33201"/>
            <a:stretch/>
          </p:blipFill>
          <p:spPr bwMode="auto">
            <a:xfrm>
              <a:off x="1505730" y="4673949"/>
              <a:ext cx="257958" cy="319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 bwMode="auto">
            <a:xfrm>
              <a:off x="1907704" y="497017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Curved Connector 8"/>
            <p:cNvCxnSpPr>
              <a:stCxn id="7" idx="2"/>
              <a:endCxn id="7" idx="1"/>
            </p:cNvCxnSpPr>
            <p:nvPr/>
          </p:nvCxnSpPr>
          <p:spPr bwMode="auto">
            <a:xfrm rot="5400000" flipH="1">
              <a:off x="1490282" y="4849274"/>
              <a:ext cx="159875" cy="128979"/>
            </a:xfrm>
            <a:prstGeom prst="curvedConnector4">
              <a:avLst>
                <a:gd name="adj1" fmla="val -111462"/>
                <a:gd name="adj2" fmla="val 277238"/>
              </a:avLst>
            </a:prstGeom>
            <a:solidFill>
              <a:schemeClr val="accent1"/>
            </a:solidFill>
            <a:ln w="41275" cap="flat" cmpd="sng" algn="ctr">
              <a:solidFill>
                <a:schemeClr val="bg2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051720" y="4591858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①</a:t>
              </a:r>
              <a:endParaRPr 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7658" y="489120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②</a:t>
              </a:r>
              <a:endParaRPr 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18745" y="4224419"/>
              <a:ext cx="1339556" cy="1236381"/>
              <a:chOff x="3203848" y="1261360"/>
              <a:chExt cx="2392064" cy="220782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03848" y="1261360"/>
                <a:ext cx="2392064" cy="2207824"/>
                <a:chOff x="3851920" y="1270347"/>
                <a:chExt cx="2392064" cy="2207824"/>
              </a:xfrm>
            </p:grpSpPr>
            <p:sp>
              <p:nvSpPr>
                <p:cNvPr id="15" name="Oval 14"/>
                <p:cNvSpPr/>
                <p:nvPr/>
              </p:nvSpPr>
              <p:spPr bwMode="auto">
                <a:xfrm>
                  <a:off x="3992761" y="1665395"/>
                  <a:ext cx="2111920" cy="180020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34750" b="65000" l="68500" r="92500">
                              <a14:foregroundMark x1="81000" y1="57750" x2="81000" y2="57750"/>
                              <a14:foregroundMark x1="86500" y1="61000" x2="86500" y2="61000"/>
                              <a14:foregroundMark x1="90250" y1="61750" x2="90250" y2="61750"/>
                              <a14:foregroundMark x1="84750" y1="62250" x2="84750" y2="62250"/>
                              <a14:foregroundMark x1="81750" y1="64250" x2="81750" y2="64250"/>
                              <a14:foregroundMark x1="72250" y1="62000" x2="72250" y2="62000"/>
                              <a14:foregroundMark x1="81000" y1="58750" x2="81000" y2="58750"/>
                              <a14:foregroundMark x1="80250" y1="50250" x2="80250" y2="50250"/>
                              <a14:foregroundMark x1="84000" y1="47500" x2="84000" y2="47500"/>
                              <a14:foregroundMark x1="92750" y1="61000" x2="92750" y2="61000"/>
                              <a14:foregroundMark x1="68500" y1="62250" x2="68500" y2="62250"/>
                              <a14:foregroundMark x1="81250" y1="35000" x2="81250" y2="35000"/>
                              <a14:foregroundMark x1="84750" y1="61750" x2="84750" y2="61750"/>
                              <a14:foregroundMark x1="90000" y1="61000" x2="90000" y2="61000"/>
                              <a14:foregroundMark x1="82500" y1="58500" x2="82500" y2="58500"/>
                              <a14:foregroundMark x1="80250" y1="50000" x2="80250" y2="50000"/>
                              <a14:foregroundMark x1="82750" y1="49500" x2="82750" y2="49500"/>
                              <a14:foregroundMark x1="79250" y1="48000" x2="79250" y2="48000"/>
                              <a14:foregroundMark x1="77500" y1="58250" x2="77500" y2="58250"/>
                              <a14:foregroundMark x1="83250" y1="65000" x2="83250" y2="65000"/>
                              <a14:foregroundMark x1="80500" y1="54750" x2="80500" y2="54750"/>
                              <a14:foregroundMark x1="83000" y1="54500" x2="83000" y2="54500"/>
                              <a14:foregroundMark x1="85000" y1="53750" x2="85000" y2="53750"/>
                              <a14:foregroundMark x1="77750" y1="54500" x2="77750" y2="54500"/>
                              <a14:foregroundMark x1="77000" y1="53750" x2="77000" y2="53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96" t="33598" r="5538" b="33201"/>
                <a:stretch/>
              </p:blipFill>
              <p:spPr bwMode="auto">
                <a:xfrm>
                  <a:off x="4809007" y="1270347"/>
                  <a:ext cx="479425" cy="592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34750" b="65000" l="68500" r="92500">
                              <a14:foregroundMark x1="81000" y1="57750" x2="81000" y2="57750"/>
                              <a14:foregroundMark x1="86500" y1="61000" x2="86500" y2="61000"/>
                              <a14:foregroundMark x1="90250" y1="61750" x2="90250" y2="61750"/>
                              <a14:foregroundMark x1="84750" y1="62250" x2="84750" y2="62250"/>
                              <a14:foregroundMark x1="81750" y1="64250" x2="81750" y2="64250"/>
                              <a14:foregroundMark x1="72250" y1="62000" x2="72250" y2="62000"/>
                              <a14:foregroundMark x1="81000" y1="58750" x2="81000" y2="58750"/>
                              <a14:foregroundMark x1="80250" y1="50250" x2="80250" y2="50250"/>
                              <a14:foregroundMark x1="84000" y1="47500" x2="84000" y2="47500"/>
                              <a14:foregroundMark x1="92750" y1="61000" x2="92750" y2="61000"/>
                              <a14:foregroundMark x1="68500" y1="62250" x2="68500" y2="62250"/>
                              <a14:foregroundMark x1="81250" y1="35000" x2="81250" y2="35000"/>
                              <a14:foregroundMark x1="84750" y1="61750" x2="84750" y2="61750"/>
                              <a14:foregroundMark x1="90000" y1="61000" x2="90000" y2="61000"/>
                              <a14:foregroundMark x1="82500" y1="58500" x2="82500" y2="58500"/>
                              <a14:foregroundMark x1="80250" y1="50000" x2="80250" y2="50000"/>
                              <a14:foregroundMark x1="82750" y1="49500" x2="82750" y2="49500"/>
                              <a14:foregroundMark x1="79250" y1="48000" x2="79250" y2="48000"/>
                              <a14:foregroundMark x1="77500" y1="58250" x2="77500" y2="58250"/>
                              <a14:foregroundMark x1="83250" y1="65000" x2="83250" y2="65000"/>
                              <a14:foregroundMark x1="80500" y1="54750" x2="80500" y2="54750"/>
                              <a14:foregroundMark x1="83000" y1="54500" x2="83000" y2="54500"/>
                              <a14:foregroundMark x1="85000" y1="53750" x2="85000" y2="53750"/>
                              <a14:foregroundMark x1="77750" y1="54500" x2="77750" y2="54500"/>
                              <a14:foregroundMark x1="77000" y1="53750" x2="77000" y2="53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96" t="33598" r="5538" b="33201"/>
                <a:stretch/>
              </p:blipFill>
              <p:spPr bwMode="auto">
                <a:xfrm>
                  <a:off x="3851920" y="1772816"/>
                  <a:ext cx="479425" cy="592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34750" b="65000" l="68500" r="92500">
                              <a14:foregroundMark x1="81000" y1="57750" x2="81000" y2="57750"/>
                              <a14:foregroundMark x1="86500" y1="61000" x2="86500" y2="61000"/>
                              <a14:foregroundMark x1="90250" y1="61750" x2="90250" y2="61750"/>
                              <a14:foregroundMark x1="84750" y1="62250" x2="84750" y2="62250"/>
                              <a14:foregroundMark x1="81750" y1="64250" x2="81750" y2="64250"/>
                              <a14:foregroundMark x1="72250" y1="62000" x2="72250" y2="62000"/>
                              <a14:foregroundMark x1="81000" y1="58750" x2="81000" y2="58750"/>
                              <a14:foregroundMark x1="80250" y1="50250" x2="80250" y2="50250"/>
                              <a14:foregroundMark x1="84000" y1="47500" x2="84000" y2="47500"/>
                              <a14:foregroundMark x1="92750" y1="61000" x2="92750" y2="61000"/>
                              <a14:foregroundMark x1="68500" y1="62250" x2="68500" y2="62250"/>
                              <a14:foregroundMark x1="81250" y1="35000" x2="81250" y2="35000"/>
                              <a14:foregroundMark x1="84750" y1="61750" x2="84750" y2="61750"/>
                              <a14:foregroundMark x1="90000" y1="61000" x2="90000" y2="61000"/>
                              <a14:foregroundMark x1="82500" y1="58500" x2="82500" y2="58500"/>
                              <a14:foregroundMark x1="80250" y1="50000" x2="80250" y2="50000"/>
                              <a14:foregroundMark x1="82750" y1="49500" x2="82750" y2="49500"/>
                              <a14:foregroundMark x1="79250" y1="48000" x2="79250" y2="48000"/>
                              <a14:foregroundMark x1="77500" y1="58250" x2="77500" y2="58250"/>
                              <a14:foregroundMark x1="83250" y1="65000" x2="83250" y2="65000"/>
                              <a14:foregroundMark x1="80500" y1="54750" x2="80500" y2="54750"/>
                              <a14:foregroundMark x1="83000" y1="54500" x2="83000" y2="54500"/>
                              <a14:foregroundMark x1="85000" y1="53750" x2="85000" y2="53750"/>
                              <a14:foregroundMark x1="77750" y1="54500" x2="77750" y2="54500"/>
                              <a14:foregroundMark x1="77000" y1="53750" x2="77000" y2="53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96" t="33598" r="5538" b="33201"/>
                <a:stretch/>
              </p:blipFill>
              <p:spPr bwMode="auto">
                <a:xfrm>
                  <a:off x="5764559" y="1781643"/>
                  <a:ext cx="479425" cy="592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34750" b="65000" l="68500" r="92500">
                              <a14:foregroundMark x1="81000" y1="57750" x2="81000" y2="57750"/>
                              <a14:foregroundMark x1="86500" y1="61000" x2="86500" y2="61000"/>
                              <a14:foregroundMark x1="90250" y1="61750" x2="90250" y2="61750"/>
                              <a14:foregroundMark x1="84750" y1="62250" x2="84750" y2="62250"/>
                              <a14:foregroundMark x1="81750" y1="64250" x2="81750" y2="64250"/>
                              <a14:foregroundMark x1="72250" y1="62000" x2="72250" y2="62000"/>
                              <a14:foregroundMark x1="81000" y1="58750" x2="81000" y2="58750"/>
                              <a14:foregroundMark x1="80250" y1="50250" x2="80250" y2="50250"/>
                              <a14:foregroundMark x1="84000" y1="47500" x2="84000" y2="47500"/>
                              <a14:foregroundMark x1="92750" y1="61000" x2="92750" y2="61000"/>
                              <a14:foregroundMark x1="68500" y1="62250" x2="68500" y2="62250"/>
                              <a14:foregroundMark x1="81250" y1="35000" x2="81250" y2="35000"/>
                              <a14:foregroundMark x1="84750" y1="61750" x2="84750" y2="61750"/>
                              <a14:foregroundMark x1="90000" y1="61000" x2="90000" y2="61000"/>
                              <a14:foregroundMark x1="82500" y1="58500" x2="82500" y2="58500"/>
                              <a14:foregroundMark x1="80250" y1="50000" x2="80250" y2="50000"/>
                              <a14:foregroundMark x1="82750" y1="49500" x2="82750" y2="49500"/>
                              <a14:foregroundMark x1="79250" y1="48000" x2="79250" y2="48000"/>
                              <a14:foregroundMark x1="77500" y1="58250" x2="77500" y2="58250"/>
                              <a14:foregroundMark x1="83250" y1="65000" x2="83250" y2="65000"/>
                              <a14:foregroundMark x1="80500" y1="54750" x2="80500" y2="54750"/>
                              <a14:foregroundMark x1="83000" y1="54500" x2="83000" y2="54500"/>
                              <a14:foregroundMark x1="85000" y1="53750" x2="85000" y2="53750"/>
                              <a14:foregroundMark x1="77750" y1="54500" x2="77750" y2="54500"/>
                              <a14:foregroundMark x1="77000" y1="53750" x2="77000" y2="53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96" t="33598" r="5538" b="33201"/>
                <a:stretch/>
              </p:blipFill>
              <p:spPr bwMode="auto">
                <a:xfrm>
                  <a:off x="4059038" y="2852936"/>
                  <a:ext cx="479425" cy="592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34750" b="65000" l="68500" r="92500">
                              <a14:foregroundMark x1="81000" y1="57750" x2="81000" y2="57750"/>
                              <a14:foregroundMark x1="86500" y1="61000" x2="86500" y2="61000"/>
                              <a14:foregroundMark x1="90250" y1="61750" x2="90250" y2="61750"/>
                              <a14:foregroundMark x1="84750" y1="62250" x2="84750" y2="62250"/>
                              <a14:foregroundMark x1="81750" y1="64250" x2="81750" y2="64250"/>
                              <a14:foregroundMark x1="72250" y1="62000" x2="72250" y2="62000"/>
                              <a14:foregroundMark x1="81000" y1="58750" x2="81000" y2="58750"/>
                              <a14:foregroundMark x1="80250" y1="50250" x2="80250" y2="50250"/>
                              <a14:foregroundMark x1="84000" y1="47500" x2="84000" y2="47500"/>
                              <a14:foregroundMark x1="92750" y1="61000" x2="92750" y2="61000"/>
                              <a14:foregroundMark x1="68500" y1="62250" x2="68500" y2="62250"/>
                              <a14:foregroundMark x1="81250" y1="35000" x2="81250" y2="35000"/>
                              <a14:foregroundMark x1="84750" y1="61750" x2="84750" y2="61750"/>
                              <a14:foregroundMark x1="90000" y1="61000" x2="90000" y2="61000"/>
                              <a14:foregroundMark x1="82500" y1="58500" x2="82500" y2="58500"/>
                              <a14:foregroundMark x1="80250" y1="50000" x2="80250" y2="50000"/>
                              <a14:foregroundMark x1="82750" y1="49500" x2="82750" y2="49500"/>
                              <a14:foregroundMark x1="79250" y1="48000" x2="79250" y2="48000"/>
                              <a14:foregroundMark x1="77500" y1="58250" x2="77500" y2="58250"/>
                              <a14:foregroundMark x1="83250" y1="65000" x2="83250" y2="65000"/>
                              <a14:foregroundMark x1="80500" y1="54750" x2="80500" y2="54750"/>
                              <a14:foregroundMark x1="83000" y1="54500" x2="83000" y2="54500"/>
                              <a14:foregroundMark x1="85000" y1="53750" x2="85000" y2="53750"/>
                              <a14:foregroundMark x1="77750" y1="54500" x2="77750" y2="54500"/>
                              <a14:foregroundMark x1="77000" y1="53750" x2="77000" y2="53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96" t="33598" r="5538" b="33201"/>
                <a:stretch/>
              </p:blipFill>
              <p:spPr bwMode="auto">
                <a:xfrm>
                  <a:off x="5508104" y="2885714"/>
                  <a:ext cx="479425" cy="592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4" name="TextBox 13"/>
              <p:cNvSpPr txBox="1"/>
              <p:nvPr/>
            </p:nvSpPr>
            <p:spPr>
              <a:xfrm>
                <a:off x="3851878" y="2046087"/>
                <a:ext cx="1162578" cy="654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Crew</a:t>
                </a:r>
                <a:b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Members</a:t>
                </a: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1337502" y="5599970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①</a:t>
            </a:r>
            <a:r>
              <a:rPr lang="en-US" altLang="ko-KR" sz="1400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Workers’ Perceived Group Norm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Workers’ Personal Standard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98670" y="5579066"/>
            <a:ext cx="3554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①</a:t>
            </a:r>
            <a:r>
              <a:rPr lang="en-US" altLang="ko-KR" sz="1400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Managers’ Belief on Workers’ Behavior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Managers’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Desired Norm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04048" y="4077072"/>
            <a:ext cx="3743271" cy="1397274"/>
            <a:chOff x="5051841" y="4077072"/>
            <a:chExt cx="3743271" cy="1397274"/>
          </a:xfrm>
        </p:grpSpPr>
        <p:grpSp>
          <p:nvGrpSpPr>
            <p:cNvPr id="22" name="Group 21"/>
            <p:cNvGrpSpPr/>
            <p:nvPr/>
          </p:nvGrpSpPr>
          <p:grpSpPr>
            <a:xfrm>
              <a:off x="6767487" y="4750473"/>
              <a:ext cx="1116880" cy="723873"/>
              <a:chOff x="3027854" y="4606459"/>
              <a:chExt cx="1116880" cy="723873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3265368" y="4900110"/>
                <a:ext cx="660617" cy="40324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pic>
            <p:nvPicPr>
              <p:cNvPr id="24" name="Picture 7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35" b="20115" l="79034" r="97670">
                            <a14:foregroundMark x1="88667" y1="4681" x2="88667" y2="4681"/>
                            <a14:foregroundMark x1="84667" y1="19362" x2="84667" y2="19362"/>
                            <a14:foregroundMark x1="85333" y1="17447" x2="85333" y2="17447"/>
                            <a14:foregroundMark x1="89333" y1="12128" x2="89333" y2="12128"/>
                            <a14:foregroundMark x1="87778" y1="8298" x2="87778" y2="8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704" b="77650"/>
              <a:stretch/>
            </p:blipFill>
            <p:spPr bwMode="auto">
              <a:xfrm>
                <a:off x="3027854" y="4860782"/>
                <a:ext cx="4562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35" b="20115" l="79034" r="97670">
                            <a14:foregroundMark x1="88667" y1="4681" x2="88667" y2="4681"/>
                            <a14:foregroundMark x1="84667" y1="19362" x2="84667" y2="19362"/>
                            <a14:foregroundMark x1="85333" y1="17447" x2="85333" y2="17447"/>
                            <a14:foregroundMark x1="89333" y1="12128" x2="89333" y2="12128"/>
                            <a14:foregroundMark x1="88000" y1="7872" x2="88000" y2="787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704" b="77650"/>
              <a:stretch/>
            </p:blipFill>
            <p:spPr bwMode="auto">
              <a:xfrm>
                <a:off x="3688471" y="4873132"/>
                <a:ext cx="4562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35" b="20115" l="79034" r="97670">
                            <a14:foregroundMark x1="88667" y1="4681" x2="88667" y2="4681"/>
                            <a14:foregroundMark x1="84667" y1="19362" x2="84667" y2="19362"/>
                            <a14:foregroundMark x1="85333" y1="17447" x2="85333" y2="17447"/>
                            <a14:foregroundMark x1="89333" y1="12128" x2="89333" y2="12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704" b="77650"/>
              <a:stretch/>
            </p:blipFill>
            <p:spPr bwMode="auto">
              <a:xfrm>
                <a:off x="3358163" y="4606459"/>
                <a:ext cx="4562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04247" y="4077072"/>
              <a:ext cx="914254" cy="626470"/>
              <a:chOff x="3131840" y="3902196"/>
              <a:chExt cx="1306077" cy="894956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3317749" y="4221088"/>
                <a:ext cx="943738" cy="576064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4750" b="65000" l="68500" r="92500">
                            <a14:foregroundMark x1="81000" y1="57750" x2="81000" y2="57750"/>
                            <a14:foregroundMark x1="86500" y1="61000" x2="86500" y2="61000"/>
                            <a14:foregroundMark x1="90250" y1="61750" x2="90250" y2="61750"/>
                            <a14:foregroundMark x1="84750" y1="62250" x2="84750" y2="62250"/>
                            <a14:foregroundMark x1="81750" y1="64250" x2="81750" y2="64250"/>
                            <a14:foregroundMark x1="72250" y1="62000" x2="72250" y2="62000"/>
                            <a14:foregroundMark x1="81000" y1="58750" x2="81000" y2="58750"/>
                            <a14:foregroundMark x1="80250" y1="50250" x2="80250" y2="50250"/>
                            <a14:foregroundMark x1="84000" y1="47500" x2="84000" y2="47500"/>
                            <a14:foregroundMark x1="92750" y1="61000" x2="92750" y2="61000"/>
                            <a14:foregroundMark x1="68500" y1="62250" x2="68500" y2="62250"/>
                            <a14:foregroundMark x1="81250" y1="35000" x2="81250" y2="35000"/>
                            <a14:foregroundMark x1="84750" y1="61750" x2="84750" y2="61750"/>
                            <a14:foregroundMark x1="90000" y1="61000" x2="90000" y2="61000"/>
                            <a14:foregroundMark x1="82500" y1="58500" x2="82500" y2="58500"/>
                            <a14:foregroundMark x1="80250" y1="50000" x2="80250" y2="50000"/>
                            <a14:foregroundMark x1="82750" y1="49500" x2="82750" y2="49500"/>
                            <a14:foregroundMark x1="79250" y1="48000" x2="79250" y2="48000"/>
                            <a14:foregroundMark x1="77500" y1="58250" x2="77500" y2="58250"/>
                            <a14:foregroundMark x1="83250" y1="65000" x2="83250" y2="6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596" t="33598" r="5538" b="33201"/>
              <a:stretch/>
            </p:blipFill>
            <p:spPr bwMode="auto">
              <a:xfrm>
                <a:off x="3609479" y="3902196"/>
                <a:ext cx="3699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34750" b="65000" l="68500" r="92500">
                            <a14:foregroundMark x1="81000" y1="57750" x2="81000" y2="57750"/>
                            <a14:foregroundMark x1="86500" y1="61000" x2="86500" y2="61000"/>
                            <a14:foregroundMark x1="90250" y1="61750" x2="90250" y2="61750"/>
                            <a14:foregroundMark x1="84750" y1="62250" x2="84750" y2="62250"/>
                            <a14:foregroundMark x1="81750" y1="64250" x2="81750" y2="64250"/>
                            <a14:foregroundMark x1="72250" y1="62000" x2="72250" y2="62000"/>
                            <a14:foregroundMark x1="81000" y1="58750" x2="81000" y2="58750"/>
                            <a14:foregroundMark x1="80250" y1="50250" x2="80250" y2="50250"/>
                            <a14:foregroundMark x1="84000" y1="47500" x2="84000" y2="47500"/>
                            <a14:foregroundMark x1="92750" y1="61000" x2="92750" y2="61000"/>
                            <a14:foregroundMark x1="68500" y1="62250" x2="68500" y2="62250"/>
                            <a14:foregroundMark x1="81250" y1="35000" x2="81250" y2="35000"/>
                            <a14:foregroundMark x1="84750" y1="61750" x2="84750" y2="61750"/>
                            <a14:foregroundMark x1="90000" y1="61000" x2="90000" y2="61000"/>
                            <a14:foregroundMark x1="82500" y1="58500" x2="82500" y2="58500"/>
                            <a14:foregroundMark x1="80250" y1="50000" x2="80250" y2="50000"/>
                            <a14:foregroundMark x1="82750" y1="49500" x2="82750" y2="49500"/>
                            <a14:foregroundMark x1="79250" y1="48000" x2="79250" y2="48000"/>
                            <a14:foregroundMark x1="77500" y1="58250" x2="77500" y2="58250"/>
                            <a14:foregroundMark x1="83250" y1="65000" x2="83250" y2="65000"/>
                            <a14:foregroundMark x1="82750" y1="54250" x2="82750" y2="54250"/>
                            <a14:foregroundMark x1="82000" y1="55000" x2="82000" y2="55000"/>
                            <a14:foregroundMark x1="79000" y1="54750" x2="79000" y2="54750"/>
                            <a14:foregroundMark x1="77250" y1="53750" x2="77250" y2="53750"/>
                            <a14:foregroundMark x1="84750" y1="53750" x2="84750" y2="53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596" t="33598" r="5538" b="33201"/>
              <a:stretch/>
            </p:blipFill>
            <p:spPr bwMode="auto">
              <a:xfrm>
                <a:off x="3131840" y="4293096"/>
                <a:ext cx="3699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4750" b="65000" l="68500" r="92500">
                            <a14:foregroundMark x1="81000" y1="57750" x2="81000" y2="57750"/>
                            <a14:foregroundMark x1="86500" y1="61000" x2="86500" y2="61000"/>
                            <a14:foregroundMark x1="90250" y1="61750" x2="90250" y2="61750"/>
                            <a14:foregroundMark x1="84750" y1="62250" x2="84750" y2="62250"/>
                            <a14:foregroundMark x1="81750" y1="64250" x2="81750" y2="64250"/>
                            <a14:foregroundMark x1="72250" y1="62000" x2="72250" y2="62000"/>
                            <a14:foregroundMark x1="81000" y1="58750" x2="81000" y2="58750"/>
                            <a14:foregroundMark x1="80250" y1="50250" x2="80250" y2="50250"/>
                            <a14:foregroundMark x1="84000" y1="47500" x2="84000" y2="47500"/>
                            <a14:foregroundMark x1="92750" y1="61000" x2="92750" y2="61000"/>
                            <a14:foregroundMark x1="68500" y1="62250" x2="68500" y2="62250"/>
                            <a14:foregroundMark x1="81250" y1="35000" x2="81250" y2="35000"/>
                            <a14:foregroundMark x1="84750" y1="61750" x2="84750" y2="61750"/>
                            <a14:foregroundMark x1="90000" y1="61000" x2="90000" y2="61000"/>
                            <a14:foregroundMark x1="82500" y1="58500" x2="82500" y2="58500"/>
                            <a14:foregroundMark x1="80250" y1="50000" x2="80250" y2="50000"/>
                            <a14:foregroundMark x1="82750" y1="49500" x2="82750" y2="49500"/>
                            <a14:foregroundMark x1="79250" y1="48000" x2="79250" y2="48000"/>
                            <a14:foregroundMark x1="77500" y1="58250" x2="77500" y2="58250"/>
                            <a14:foregroundMark x1="83250" y1="65000" x2="83250" y2="65000"/>
                            <a14:foregroundMark x1="82750" y1="54250" x2="82750" y2="54250"/>
                            <a14:foregroundMark x1="82000" y1="55000" x2="82000" y2="55000"/>
                            <a14:foregroundMark x1="79000" y1="54750" x2="79000" y2="54750"/>
                            <a14:foregroundMark x1="77250" y1="53750" x2="77250" y2="53750"/>
                            <a14:foregroundMark x1="84750" y1="53750" x2="84750" y2="53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596" t="33598" r="5538" b="33201"/>
              <a:stretch/>
            </p:blipFill>
            <p:spPr bwMode="auto">
              <a:xfrm>
                <a:off x="4067944" y="4273649"/>
                <a:ext cx="3699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2" name="Straight Arrow Connector 31"/>
            <p:cNvCxnSpPr>
              <a:stCxn id="33" idx="3"/>
            </p:cNvCxnSpPr>
            <p:nvPr/>
          </p:nvCxnSpPr>
          <p:spPr bwMode="auto">
            <a:xfrm flipV="1">
              <a:off x="5508104" y="4556195"/>
              <a:ext cx="1224136" cy="325541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33" name="Picture 7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35" b="20115" l="79034" r="97670">
                          <a14:foregroundMark x1="88667" y1="4681" x2="88667" y2="4681"/>
                          <a14:foregroundMark x1="84667" y1="19362" x2="84667" y2="19362"/>
                          <a14:foregroundMark x1="85333" y1="17447" x2="85333" y2="17447"/>
                          <a14:foregroundMark x1="89333" y1="12128" x2="89333" y2="12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04" b="77650"/>
            <a:stretch/>
          </p:blipFill>
          <p:spPr bwMode="auto">
            <a:xfrm>
              <a:off x="5051841" y="4653136"/>
              <a:ext cx="4562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Arrow Connector 33"/>
            <p:cNvCxnSpPr>
              <a:stCxn id="33" idx="3"/>
              <a:endCxn id="24" idx="1"/>
            </p:cNvCxnSpPr>
            <p:nvPr/>
          </p:nvCxnSpPr>
          <p:spPr bwMode="auto">
            <a:xfrm>
              <a:off x="5508104" y="4881736"/>
              <a:ext cx="1259383" cy="35166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945967" y="4384154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①</a:t>
              </a:r>
              <a:endParaRPr 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61510" y="503698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②</a:t>
              </a:r>
              <a:endParaRPr 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15357" y="4341468"/>
              <a:ext cx="848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Workers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15357" y="505237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9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 Collection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latinLnBrk="0"/>
            <a:r>
              <a:rPr lang="en-US" sz="2400" dirty="0" smtClean="0"/>
              <a:t>Sample</a:t>
            </a:r>
            <a:endParaRPr lang="en-US" sz="2200" dirty="0" smtClean="0"/>
          </a:p>
          <a:p>
            <a:pPr lvl="1" latinLnBrk="0"/>
            <a:r>
              <a:rPr lang="en-US" sz="2000" dirty="0" smtClean="0"/>
              <a:t>Site A</a:t>
            </a:r>
          </a:p>
          <a:p>
            <a:pPr lvl="2" latinLnBrk="0"/>
            <a:r>
              <a:rPr lang="en-US" sz="1600" dirty="0" smtClean="0"/>
              <a:t>A large-sized university research facility building construction project in the University of Michigan campus</a:t>
            </a:r>
          </a:p>
          <a:p>
            <a:pPr lvl="2" latinLnBrk="0"/>
            <a:r>
              <a:rPr lang="en-US" sz="1600" dirty="0" smtClean="0"/>
              <a:t>26 workers and 3 managers participated in the survey</a:t>
            </a:r>
          </a:p>
          <a:p>
            <a:pPr lvl="1" latinLnBrk="0"/>
            <a:r>
              <a:rPr lang="en-US" altLang="ko-KR" sz="2000" dirty="0" smtClean="0"/>
              <a:t>Site B</a:t>
            </a:r>
          </a:p>
          <a:p>
            <a:pPr lvl="2" latinLnBrk="0"/>
            <a:r>
              <a:rPr lang="en-US" sz="1600" dirty="0"/>
              <a:t>A large-sized university </a:t>
            </a:r>
            <a:r>
              <a:rPr lang="en-US" sz="1600" dirty="0" smtClean="0"/>
              <a:t>library building renovation project </a:t>
            </a:r>
            <a:r>
              <a:rPr lang="en-US" sz="1600" dirty="0"/>
              <a:t>in the University of Michigan campus</a:t>
            </a:r>
          </a:p>
          <a:p>
            <a:pPr lvl="2" latinLnBrk="0"/>
            <a:r>
              <a:rPr lang="en-US" sz="1600" dirty="0" smtClean="0"/>
              <a:t>45 </a:t>
            </a:r>
            <a:r>
              <a:rPr lang="en-US" sz="1600" dirty="0"/>
              <a:t>workers and 3 managers participated in the </a:t>
            </a:r>
            <a:r>
              <a:rPr lang="en-US" sz="1600" dirty="0" smtClean="0"/>
              <a:t>survey</a:t>
            </a:r>
          </a:p>
          <a:p>
            <a:pPr lvl="1" latinLnBrk="0"/>
            <a:r>
              <a:rPr lang="en-US" sz="2000" dirty="0" smtClean="0"/>
              <a:t>Site C</a:t>
            </a:r>
          </a:p>
          <a:p>
            <a:pPr lvl="2" latinLnBrk="0"/>
            <a:r>
              <a:rPr lang="en-US" sz="1600" dirty="0"/>
              <a:t>A large-sized university research facility </a:t>
            </a:r>
            <a:r>
              <a:rPr lang="en-US" sz="1600" dirty="0" smtClean="0"/>
              <a:t>renovation </a:t>
            </a:r>
            <a:r>
              <a:rPr lang="en-US" sz="1600" dirty="0"/>
              <a:t>project in the University of Michigan </a:t>
            </a:r>
            <a:r>
              <a:rPr lang="en-US" sz="1600" dirty="0" smtClean="0"/>
              <a:t>campus</a:t>
            </a:r>
          </a:p>
          <a:p>
            <a:pPr lvl="2" latinLnBrk="0"/>
            <a:r>
              <a:rPr lang="en-US" sz="1600" dirty="0" smtClean="0"/>
              <a:t>35 workers and 3managers participated in the survey</a:t>
            </a:r>
            <a:endParaRPr lang="en-US" sz="1600" dirty="0"/>
          </a:p>
          <a:p>
            <a:pPr lvl="2" latinLnBrk="0"/>
            <a:endParaRPr lang="en-US" altLang="ko-KR" sz="1400" dirty="0"/>
          </a:p>
          <a:p>
            <a:pPr lvl="1" latinLnBrk="0"/>
            <a:endParaRPr lang="en-US" sz="2000" dirty="0"/>
          </a:p>
          <a:p>
            <a:pPr lvl="1" latinLnBrk="0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2501107" y="6131396"/>
            <a:ext cx="4376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[source: http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www.umaec.umich.edu/projects/major-projects]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82330" y="5037363"/>
            <a:ext cx="4613623" cy="1039058"/>
            <a:chOff x="2195736" y="5052665"/>
            <a:chExt cx="4613623" cy="1039058"/>
          </a:xfrm>
        </p:grpSpPr>
        <p:grpSp>
          <p:nvGrpSpPr>
            <p:cNvPr id="2" name="Group 1"/>
            <p:cNvGrpSpPr/>
            <p:nvPr/>
          </p:nvGrpSpPr>
          <p:grpSpPr>
            <a:xfrm>
              <a:off x="2195736" y="5052665"/>
              <a:ext cx="2952328" cy="1039058"/>
              <a:chOff x="1475656" y="3829784"/>
              <a:chExt cx="6426972" cy="226194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3829784"/>
                <a:ext cx="2970588" cy="2239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851880"/>
                <a:ext cx="3177084" cy="2239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312" y="5052665"/>
              <a:ext cx="1589047" cy="102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78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 Pre-Processing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31188" cy="3652458"/>
          </a:xfrm>
        </p:spPr>
        <p:txBody>
          <a:bodyPr wrap="square"/>
          <a:lstStyle/>
          <a:p>
            <a:pPr latinLnBrk="0"/>
            <a:r>
              <a:rPr lang="en-US" sz="2400" dirty="0" smtClean="0"/>
              <a:t>Data filtering</a:t>
            </a:r>
            <a:endParaRPr lang="en-US" sz="2200" dirty="0" smtClean="0"/>
          </a:p>
          <a:p>
            <a:pPr lvl="1" latinLnBrk="0"/>
            <a:r>
              <a:rPr lang="en-US" sz="2000" dirty="0"/>
              <a:t>Exclude responses from the one man crew</a:t>
            </a:r>
          </a:p>
          <a:p>
            <a:pPr lvl="2" latinLnBrk="0"/>
            <a:r>
              <a:rPr lang="en-US" sz="1600" dirty="0"/>
              <a:t>Site A – 4 participants, Site B – </a:t>
            </a:r>
            <a:r>
              <a:rPr lang="en-US" sz="1600" dirty="0" smtClean="0"/>
              <a:t>2 participants, Site C – 4 participants</a:t>
            </a:r>
            <a:endParaRPr lang="en-US" sz="1600" dirty="0"/>
          </a:p>
          <a:p>
            <a:pPr lvl="1" latinLnBrk="0"/>
            <a:r>
              <a:rPr lang="en-US" sz="2000" dirty="0" smtClean="0"/>
              <a:t>Exclude </a:t>
            </a:r>
            <a:r>
              <a:rPr lang="en-US" sz="2000" dirty="0"/>
              <a:t>missing data (partial non-response)</a:t>
            </a:r>
          </a:p>
          <a:p>
            <a:pPr lvl="2" latinLnBrk="0"/>
            <a:r>
              <a:rPr lang="en-US" sz="1600" dirty="0" smtClean="0"/>
              <a:t>Site A – 1 participant, Site B - 10 participants, Site C – 3 participants</a:t>
            </a:r>
            <a:endParaRPr lang="en-US" sz="1600" dirty="0"/>
          </a:p>
          <a:p>
            <a:pPr lvl="1" latinLnBrk="0"/>
            <a:r>
              <a:rPr lang="en-US" sz="2000" dirty="0" smtClean="0"/>
              <a:t>Total responses</a:t>
            </a:r>
          </a:p>
          <a:p>
            <a:pPr lvl="2" latinLnBrk="0"/>
            <a:r>
              <a:rPr lang="en-US" sz="1600" dirty="0" smtClean="0"/>
              <a:t>Site A: </a:t>
            </a:r>
            <a:r>
              <a:rPr lang="en-US" sz="1600" dirty="0"/>
              <a:t>21 responses (workers) + 3 responses (mangers)</a:t>
            </a:r>
          </a:p>
          <a:p>
            <a:pPr lvl="2" latinLnBrk="0"/>
            <a:r>
              <a:rPr lang="en-US" sz="1600" dirty="0" smtClean="0"/>
              <a:t>Site B: 33 </a:t>
            </a:r>
            <a:r>
              <a:rPr lang="en-US" sz="1600" dirty="0"/>
              <a:t>responses </a:t>
            </a:r>
            <a:r>
              <a:rPr lang="en-US" sz="1600" dirty="0" smtClean="0"/>
              <a:t>(workers) + </a:t>
            </a:r>
            <a:r>
              <a:rPr lang="en-US" sz="1600" dirty="0"/>
              <a:t>3 responses (mangers</a:t>
            </a:r>
            <a:r>
              <a:rPr lang="en-US" sz="1600" dirty="0" smtClean="0"/>
              <a:t>)</a:t>
            </a:r>
          </a:p>
          <a:p>
            <a:pPr lvl="2" latinLnBrk="0"/>
            <a:r>
              <a:rPr lang="en-US" sz="1600" dirty="0" smtClean="0"/>
              <a:t>Site C: 28 </a:t>
            </a:r>
            <a:r>
              <a:rPr lang="en-US" sz="1600" dirty="0"/>
              <a:t>responses (workers) + 3 responses (mangers)</a:t>
            </a:r>
          </a:p>
          <a:p>
            <a:pPr lvl="2" latinLnBrk="0"/>
            <a:r>
              <a:rPr lang="en-US" sz="1600" dirty="0" smtClean="0"/>
              <a:t>Total: 82 </a:t>
            </a:r>
            <a:r>
              <a:rPr lang="en-US" sz="1600" dirty="0"/>
              <a:t>responses + </a:t>
            </a:r>
            <a:r>
              <a:rPr lang="en-US" sz="1600" dirty="0" smtClean="0"/>
              <a:t>9 </a:t>
            </a:r>
            <a:r>
              <a:rPr lang="en-US" sz="1600" dirty="0"/>
              <a:t>responses (mangers</a:t>
            </a:r>
            <a:r>
              <a:rPr lang="en-US" sz="1600" dirty="0" smtClean="0"/>
              <a:t>)</a:t>
            </a:r>
          </a:p>
          <a:p>
            <a:pPr lvl="2" latinLnBrk="0"/>
            <a:endParaRPr lang="en-US" altLang="ko-KR" sz="1400" dirty="0"/>
          </a:p>
          <a:p>
            <a:pPr lvl="1" latinLnBrk="0"/>
            <a:endParaRPr lang="en-US" sz="2000" dirty="0"/>
          </a:p>
          <a:p>
            <a:pPr lvl="1" latinLnBrk="0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5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4782356"/>
          </a:xfrm>
        </p:spPr>
        <p:txBody>
          <a:bodyPr wrap="square"/>
          <a:lstStyle/>
          <a:p>
            <a:pPr latinLnBrk="0"/>
            <a:r>
              <a:rPr lang="en-US" sz="2400" dirty="0" smtClean="0"/>
              <a:t>What is the level of workers’ social identification with each group in their jobsite?</a:t>
            </a:r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marL="0" indent="0" latinLnBrk="0">
              <a:buNone/>
            </a:pPr>
            <a:endParaRPr lang="en-US" sz="2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Level of Social Identification (Overall)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grpSp>
        <p:nvGrpSpPr>
          <p:cNvPr id="23" name="Group 22"/>
          <p:cNvGrpSpPr/>
          <p:nvPr/>
        </p:nvGrpSpPr>
        <p:grpSpPr>
          <a:xfrm>
            <a:off x="1115616" y="5496961"/>
            <a:ext cx="7093642" cy="714710"/>
            <a:chOff x="1331640" y="5178678"/>
            <a:chExt cx="7093642" cy="714710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1331640" y="5466710"/>
              <a:ext cx="68407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802528" y="5554834"/>
              <a:ext cx="731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Trade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8581" y="5554834"/>
              <a:ext cx="8803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1937" y="5554834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Company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7802" y="5554834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Crew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6056" y="5554834"/>
              <a:ext cx="764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68344" y="5178678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Saliency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2568766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5789899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7171929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4067944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6" y="1904017"/>
            <a:ext cx="3842172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56" y="2757197"/>
            <a:ext cx="3822981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3" y="1898601"/>
            <a:ext cx="3841326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Level of Social Identification (Site A)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grpSp>
        <p:nvGrpSpPr>
          <p:cNvPr id="23" name="Group 22"/>
          <p:cNvGrpSpPr/>
          <p:nvPr/>
        </p:nvGrpSpPr>
        <p:grpSpPr>
          <a:xfrm>
            <a:off x="1144508" y="5493388"/>
            <a:ext cx="7093642" cy="707924"/>
            <a:chOff x="1331640" y="5178678"/>
            <a:chExt cx="7093642" cy="707924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1331640" y="5466710"/>
              <a:ext cx="68407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5996992" y="5538718"/>
              <a:ext cx="731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Trade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36131" y="5538718"/>
              <a:ext cx="8803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99092" y="5548048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Company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91248" y="5548048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Crew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8219" y="5548048"/>
              <a:ext cx="764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68344" y="5178678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Saliency</a:t>
              </a: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V="1">
              <a:off x="3673093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5720994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13001"/>
            <a:ext cx="4061136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latinLnBrk="0"/>
            <a:r>
              <a:rPr lang="en-US" sz="2400" dirty="0" smtClean="0"/>
              <a:t>What is the level of workers’ social identification with each group in their jobsite?</a:t>
            </a:r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marL="0" indent="0" latinLnBrk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49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-11113"/>
            <a:ext cx="8229600" cy="58261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itchFamily="84" charset="0"/>
                <a:cs typeface="굴림" pitchFamily="84" charset="-127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92424"/>
            <a:ext cx="8534400" cy="5286375"/>
          </a:xfrm>
        </p:spPr>
        <p:txBody>
          <a:bodyPr anchor="ctr"/>
          <a:lstStyle/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Introduction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Effect of Group Norms and Social Identification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Individuals’ Psychological Process and Social Influence on Safety Behavior 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Modeling the Effect of Social Influence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Acknowledgement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C601A3-4CB1-4CF9-B0CE-93B0C536DA7E}" type="slidenum">
              <a:rPr lang="en-US" altLang="ko-KR" smtClean="0">
                <a:latin typeface="Arial" pitchFamily="84" charset="0"/>
                <a:ea typeface="굴림" pitchFamily="84" charset="-127"/>
                <a:cs typeface="굴림" pitchFamily="84" charset="-127"/>
              </a:rPr>
              <a:pPr/>
              <a:t>2</a:t>
            </a:fld>
            <a:endParaRPr lang="en-US" altLang="ko-KR" dirty="0" smtClean="0">
              <a:latin typeface="Arial" pitchFamily="84" charset="0"/>
              <a:ea typeface="굴림" pitchFamily="84" charset="-127"/>
              <a:cs typeface="굴림" pitchFamily="8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3" y="1898601"/>
            <a:ext cx="3841326" cy="329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Level of Social Identification (Site B)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grpSp>
        <p:nvGrpSpPr>
          <p:cNvPr id="23" name="Group 22"/>
          <p:cNvGrpSpPr/>
          <p:nvPr/>
        </p:nvGrpSpPr>
        <p:grpSpPr>
          <a:xfrm>
            <a:off x="1152869" y="5493388"/>
            <a:ext cx="7093642" cy="703259"/>
            <a:chOff x="1331640" y="5178678"/>
            <a:chExt cx="7093642" cy="703259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1331640" y="5466710"/>
              <a:ext cx="68407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478963" y="5543383"/>
              <a:ext cx="731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Trade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7511" y="5543383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50084" y="5543383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Crew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5250" y="5543383"/>
              <a:ext cx="764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4747" y="5543383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68344" y="5178678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Saliency</a:t>
              </a: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V="1">
              <a:off x="3757059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6507763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5796044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46125"/>
            <a:ext cx="4023360" cy="254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latinLnBrk="0"/>
            <a:r>
              <a:rPr lang="en-US" sz="2400" dirty="0" smtClean="0"/>
              <a:t>What is the level of workers’ social identification with each group in their jobsite?</a:t>
            </a:r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marL="0" indent="0" latinLnBrk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6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3" y="1898601"/>
            <a:ext cx="3841326" cy="329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Level of Social Identification (Site C)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grpSp>
        <p:nvGrpSpPr>
          <p:cNvPr id="23" name="Group 22"/>
          <p:cNvGrpSpPr/>
          <p:nvPr/>
        </p:nvGrpSpPr>
        <p:grpSpPr>
          <a:xfrm>
            <a:off x="1152869" y="5493388"/>
            <a:ext cx="7093642" cy="703259"/>
            <a:chOff x="1331640" y="5178678"/>
            <a:chExt cx="7093642" cy="703259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1331640" y="5466710"/>
              <a:ext cx="68407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478963" y="5543383"/>
              <a:ext cx="731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Trade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36135" y="5543383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10810" y="5543383"/>
              <a:ext cx="764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4524" y="5543383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Crew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0691" y="5543383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Company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68344" y="5178678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Saliency</a:t>
              </a: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V="1">
              <a:off x="3310611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6147723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5110811" y="539470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91" y="2690453"/>
            <a:ext cx="4023360" cy="250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latinLnBrk="0"/>
            <a:r>
              <a:rPr lang="en-US" sz="2400" dirty="0" smtClean="0"/>
              <a:t>What is the level of workers’ social identification with each group in their jobsite?</a:t>
            </a:r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marL="0" indent="0" latinLnBrk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425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795320" cy="582594"/>
          </a:xfrm>
        </p:spPr>
        <p:txBody>
          <a:bodyPr/>
          <a:lstStyle/>
          <a:p>
            <a:r>
              <a:rPr lang="en-US" sz="2800" dirty="0" smtClean="0"/>
              <a:t>Effect of Work Duration on Social Identification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4181647" cy="424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46100" y="3060787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Significant Correlation!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6670" y="4110171"/>
            <a:ext cx="2605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actions </a:t>
            </a:r>
            <a:b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required for </a:t>
            </a:r>
            <a:b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social identity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9270" y="3430406"/>
            <a:ext cx="0" cy="64870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286412"/>
          </a:xfrm>
        </p:spPr>
        <p:txBody>
          <a:bodyPr/>
          <a:lstStyle/>
          <a:p>
            <a:pPr latinLnBrk="0"/>
            <a:r>
              <a:rPr lang="en-US" sz="2400" dirty="0"/>
              <a:t>Is there any correlation between working duration and the </a:t>
            </a:r>
            <a:r>
              <a:rPr lang="en-US" sz="2400" dirty="0" smtClean="0"/>
              <a:t>workers</a:t>
            </a:r>
            <a:r>
              <a:rPr lang="en-US" sz="2400" dirty="0"/>
              <a:t>’ social identification </a:t>
            </a:r>
            <a:r>
              <a:rPr lang="en-US" sz="2400" dirty="0" smtClean="0"/>
              <a:t>level with </a:t>
            </a:r>
            <a:r>
              <a:rPr lang="en-US" sz="2400" dirty="0"/>
              <a:t>project or crew?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52573" y="928670"/>
            <a:ext cx="823118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sz="2400" kern="0" dirty="0" smtClean="0"/>
              <a:t>Is there any differences between workers’ personal standard and mangers’ desired norm?</a:t>
            </a:r>
            <a:endParaRPr lang="en-US" sz="2200" kern="0" dirty="0" smtClean="0"/>
          </a:p>
          <a:p>
            <a:pPr lvl="1" latinLnBrk="0"/>
            <a:endParaRPr lang="en-US" sz="2000" kern="0" dirty="0" smtClean="0"/>
          </a:p>
          <a:p>
            <a:pPr lvl="1" latinLnBrk="0"/>
            <a:endParaRPr lang="en-US" sz="2000" kern="0" dirty="0" smtClean="0"/>
          </a:p>
          <a:p>
            <a:pPr lvl="1" latinLnBrk="0"/>
            <a:endParaRPr lang="en-US" sz="2000" kern="0" dirty="0" smtClean="0"/>
          </a:p>
          <a:p>
            <a:pPr lvl="1" latinLnBrk="0"/>
            <a:endParaRPr lang="en-US" sz="2000" kern="0" dirty="0" smtClean="0"/>
          </a:p>
          <a:p>
            <a:pPr lvl="1" latinLnBrk="0"/>
            <a:endParaRPr lang="en-US" dirty="0"/>
          </a:p>
          <a:p>
            <a:pPr lvl="1" latinLnBrk="0"/>
            <a:endParaRPr lang="en-US" sz="2000" kern="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406664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795320" cy="582594"/>
          </a:xfrm>
        </p:spPr>
        <p:txBody>
          <a:bodyPr/>
          <a:lstStyle/>
          <a:p>
            <a:r>
              <a:rPr lang="en-US" sz="2800" dirty="0" smtClean="0"/>
              <a:t>Managers’ Desire and Workers’ Personal Standard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8"/>
          <a:stretch/>
        </p:blipFill>
        <p:spPr bwMode="auto">
          <a:xfrm>
            <a:off x="4018032" y="3283200"/>
            <a:ext cx="4752528" cy="3004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2" name="Rectangle 78"/>
          <p:cNvSpPr/>
          <p:nvPr/>
        </p:nvSpPr>
        <p:spPr bwMode="auto">
          <a:xfrm>
            <a:off x="5674216" y="2978699"/>
            <a:ext cx="1440160" cy="3062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Sample T test</a:t>
            </a:r>
            <a:endParaRPr kumimoji="1"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86800" cy="582594"/>
          </a:xfrm>
        </p:spPr>
        <p:txBody>
          <a:bodyPr/>
          <a:lstStyle/>
          <a:p>
            <a:r>
              <a:rPr lang="en-US" sz="2800" dirty="0" smtClean="0"/>
              <a:t>Social Influence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8034" y="928690"/>
            <a:ext cx="8231188" cy="5286412"/>
          </a:xfrm>
        </p:spPr>
        <p:txBody>
          <a:bodyPr wrap="square"/>
          <a:lstStyle/>
          <a:p>
            <a:pPr lvl="2" latinLnBrk="0"/>
            <a:endParaRPr lang="en-US" altLang="ko-KR" sz="1400" dirty="0"/>
          </a:p>
          <a:p>
            <a:pPr lvl="1" latinLnBrk="0"/>
            <a:endParaRPr lang="en-US" sz="2000" dirty="0"/>
          </a:p>
          <a:p>
            <a:pPr lvl="1" latinLnBrk="0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48816" y="928670"/>
            <a:ext cx="823118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sz="2400" kern="0" dirty="0" smtClean="0"/>
              <a:t>Is there any correlation between workers’ personal </a:t>
            </a:r>
            <a:r>
              <a:rPr lang="en-US" sz="2400" kern="0" dirty="0" smtClean="0"/>
              <a:t>standard and </a:t>
            </a:r>
            <a:r>
              <a:rPr lang="en-US" sz="2400" kern="0" dirty="0" smtClean="0"/>
              <a:t>their perceived norm?</a:t>
            </a:r>
            <a:endParaRPr lang="en-US" sz="2000" kern="0" dirty="0" smtClean="0"/>
          </a:p>
          <a:p>
            <a:pPr marL="0" indent="0" latinLnBrk="0">
              <a:buNone/>
            </a:pPr>
            <a:endParaRPr lang="en-US" sz="2000" kern="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4572655" y="9362505"/>
            <a:ext cx="10844538" cy="3025002"/>
            <a:chOff x="24572655" y="9565701"/>
            <a:chExt cx="10844538" cy="3025002"/>
          </a:xfrm>
        </p:grpSpPr>
        <p:sp>
          <p:nvSpPr>
            <p:cNvPr id="10" name="TextBox 9"/>
            <p:cNvSpPr txBox="1"/>
            <p:nvPr/>
          </p:nvSpPr>
          <p:spPr>
            <a:xfrm>
              <a:off x="25099925" y="12190593"/>
              <a:ext cx="9981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 7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Correlation between perceived norm and personal attitude (Site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7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2655" y="9565701"/>
              <a:ext cx="5059111" cy="256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9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0793" y="9903656"/>
              <a:ext cx="5486400" cy="2151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4572655" y="6349201"/>
            <a:ext cx="10844538" cy="3047194"/>
            <a:chOff x="24572655" y="6552397"/>
            <a:chExt cx="10844538" cy="3047194"/>
          </a:xfrm>
        </p:grpSpPr>
        <p:sp>
          <p:nvSpPr>
            <p:cNvPr id="15" name="TextBox 14"/>
            <p:cNvSpPr txBox="1"/>
            <p:nvPr/>
          </p:nvSpPr>
          <p:spPr>
            <a:xfrm>
              <a:off x="25316283" y="9199481"/>
              <a:ext cx="9981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 6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Correlation between perceived norm and personal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attitude (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Site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9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0793" y="6706401"/>
              <a:ext cx="5486400" cy="2406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2655" y="6552397"/>
              <a:ext cx="5175881" cy="256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34" y="4527374"/>
            <a:ext cx="4041938" cy="159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33" y="2151109"/>
            <a:ext cx="4041938" cy="226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78"/>
          <p:cNvSpPr/>
          <p:nvPr/>
        </p:nvSpPr>
        <p:spPr bwMode="auto">
          <a:xfrm>
            <a:off x="1106125" y="1844824"/>
            <a:ext cx="1440160" cy="3062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endParaRPr kumimoji="1"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74060" y="1731596"/>
            <a:ext cx="1950268" cy="1442813"/>
            <a:chOff x="5574060" y="1826571"/>
            <a:chExt cx="1950268" cy="1442813"/>
          </a:xfrm>
        </p:grpSpPr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1" y="2132856"/>
              <a:ext cx="1944217" cy="1136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Rectangle 78"/>
            <p:cNvSpPr/>
            <p:nvPr/>
          </p:nvSpPr>
          <p:spPr bwMode="auto">
            <a:xfrm>
              <a:off x="5574060" y="1826571"/>
              <a:ext cx="1440160" cy="306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A</a:t>
              </a:r>
              <a:endParaRPr kumimoji="1"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74060" y="3211837"/>
            <a:ext cx="1945698" cy="1439965"/>
            <a:chOff x="5574060" y="3174409"/>
            <a:chExt cx="1945698" cy="1439965"/>
          </a:xfrm>
        </p:grpSpPr>
        <p:sp>
          <p:nvSpPr>
            <p:cNvPr id="38" name="Rectangle 78"/>
            <p:cNvSpPr/>
            <p:nvPr/>
          </p:nvSpPr>
          <p:spPr bwMode="auto">
            <a:xfrm>
              <a:off x="5574060" y="3174409"/>
              <a:ext cx="1440160" cy="306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B</a:t>
              </a:r>
              <a:endParaRPr kumimoji="1"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1" y="3480518"/>
              <a:ext cx="1939647" cy="1133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Rectangle 78"/>
          <p:cNvSpPr/>
          <p:nvPr/>
        </p:nvSpPr>
        <p:spPr bwMode="auto">
          <a:xfrm>
            <a:off x="5574060" y="4689230"/>
            <a:ext cx="1440160" cy="3062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C</a:t>
            </a:r>
            <a:endParaRPr kumimoji="1"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33" y="4959440"/>
            <a:ext cx="1932802" cy="113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6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Social Identification Effect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8034" y="928690"/>
            <a:ext cx="8231188" cy="5286412"/>
          </a:xfrm>
        </p:spPr>
        <p:txBody>
          <a:bodyPr wrap="square"/>
          <a:lstStyle/>
          <a:p>
            <a:pPr lvl="2" latinLnBrk="0"/>
            <a:endParaRPr lang="en-US" altLang="ko-KR" sz="1400" dirty="0"/>
          </a:p>
          <a:p>
            <a:pPr lvl="1" latinLnBrk="0"/>
            <a:endParaRPr lang="en-US" sz="2000" dirty="0"/>
          </a:p>
          <a:p>
            <a:pPr lvl="1" latinLnBrk="0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57200" y="928670"/>
            <a:ext cx="823118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sz="2400" kern="0" dirty="0" smtClean="0"/>
              <a:t>Measurement</a:t>
            </a:r>
            <a:endParaRPr lang="en-US" sz="2200" kern="0" dirty="0" smtClean="0"/>
          </a:p>
          <a:p>
            <a:pPr lvl="1" latinLnBrk="0"/>
            <a:endParaRPr lang="en-US" sz="2000" kern="0" dirty="0" smtClean="0"/>
          </a:p>
          <a:p>
            <a:pPr lvl="1" latinLnBrk="0"/>
            <a:endParaRPr lang="en-US" sz="2000" kern="0" dirty="0" smtClean="0"/>
          </a:p>
          <a:p>
            <a:pPr lvl="1" latinLnBrk="0"/>
            <a:endParaRPr lang="en-US" sz="2000" kern="0" dirty="0" smtClean="0"/>
          </a:p>
          <a:p>
            <a:pPr lvl="1" latinLnBrk="0"/>
            <a:endParaRPr lang="en-US" sz="2000" kern="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94991"/>
              </p:ext>
            </p:extLst>
          </p:nvPr>
        </p:nvGraphicFramePr>
        <p:xfrm>
          <a:off x="884238" y="1412875"/>
          <a:ext cx="6136034" cy="14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3" imgW="4762440" imgH="1130040" progId="Equation.DSMT4">
                  <p:embed/>
                </p:oleObj>
              </mc:Choice>
              <mc:Fallback>
                <p:oleObj name="Equation" r:id="rId3" imgW="476244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238" y="1412875"/>
                        <a:ext cx="6136034" cy="1464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5" name="Picture 1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2" r="50990" b="49528"/>
          <a:stretch/>
        </p:blipFill>
        <p:spPr bwMode="auto">
          <a:xfrm>
            <a:off x="2269331" y="3140968"/>
            <a:ext cx="4606926" cy="210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1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31188" cy="5286412"/>
          </a:xfrm>
        </p:spPr>
        <p:txBody>
          <a:bodyPr wrap="square"/>
          <a:lstStyle/>
          <a:p>
            <a:pPr latinLnBrk="0"/>
            <a:r>
              <a:rPr lang="en-US" sz="2400" dirty="0" smtClean="0"/>
              <a:t>Current Status of Social Identity</a:t>
            </a:r>
          </a:p>
          <a:p>
            <a:pPr lvl="1" latinLnBrk="0"/>
            <a:r>
              <a:rPr lang="en-US" sz="2000" dirty="0" smtClean="0"/>
              <a:t>Construction </a:t>
            </a:r>
            <a:r>
              <a:rPr lang="en-US" sz="2000" dirty="0"/>
              <a:t>workers identity themselves most saliently with their trade and least saliently with their project. </a:t>
            </a:r>
            <a:endParaRPr lang="en-US" sz="2400" dirty="0"/>
          </a:p>
          <a:p>
            <a:pPr lvl="1" latinLnBrk="0"/>
            <a:r>
              <a:rPr lang="en-US" sz="2000" dirty="0" smtClean="0"/>
              <a:t>The detailed order of social identification level varies with different project situation.</a:t>
            </a:r>
          </a:p>
          <a:p>
            <a:pPr lvl="1" latinLnBrk="0"/>
            <a:r>
              <a:rPr lang="en-US" sz="2000" dirty="0" smtClean="0"/>
              <a:t>Workers’ working duration does not affect the their level of social identification with their crew and project.</a:t>
            </a:r>
          </a:p>
          <a:p>
            <a:pPr marL="1828800" lvl="4" indent="0" latinLnBrk="0">
              <a:buNone/>
            </a:pPr>
            <a:r>
              <a:rPr lang="en-US" sz="800" dirty="0" smtClean="0"/>
              <a:t>	</a:t>
            </a:r>
          </a:p>
          <a:p>
            <a:pPr latinLnBrk="0"/>
            <a:r>
              <a:rPr lang="en-US" sz="2400" dirty="0" smtClean="0"/>
              <a:t>Social Influence and Social Identification Effect</a:t>
            </a:r>
          </a:p>
          <a:p>
            <a:pPr lvl="1" latinLnBrk="0"/>
            <a:r>
              <a:rPr lang="en-US" sz="2000" dirty="0" smtClean="0"/>
              <a:t>Construction workers’ personal standard is influenced by their perceived group norms toward the safety behavior.</a:t>
            </a:r>
          </a:p>
          <a:p>
            <a:pPr lvl="1" latinLnBrk="0"/>
            <a:r>
              <a:rPr lang="en-US" sz="2000" dirty="0" smtClean="0"/>
              <a:t>Workers </a:t>
            </a:r>
            <a:r>
              <a:rPr lang="en-US" sz="2000" dirty="0"/>
              <a:t>who show higher level of identification with the crew have personal </a:t>
            </a:r>
            <a:r>
              <a:rPr lang="en-US" sz="2000" dirty="0" smtClean="0"/>
              <a:t>standard more </a:t>
            </a:r>
            <a:r>
              <a:rPr lang="en-US" sz="2000" dirty="0"/>
              <a:t>aligned with the perceived </a:t>
            </a:r>
            <a:r>
              <a:rPr lang="en-US" sz="2000" dirty="0" smtClean="0"/>
              <a:t>crew’s norm.</a:t>
            </a:r>
          </a:p>
          <a:p>
            <a:pPr lvl="4" latinLnBrk="0"/>
            <a:endParaRPr lang="en-US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6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-11113"/>
            <a:ext cx="8229600" cy="58261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itchFamily="84" charset="0"/>
                <a:cs typeface="굴림" pitchFamily="84" charset="-127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92424"/>
            <a:ext cx="8534400" cy="5286375"/>
          </a:xfrm>
        </p:spPr>
        <p:txBody>
          <a:bodyPr anchor="ctr"/>
          <a:lstStyle/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Introduction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Effect of Group Norms and Social Identification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Individuals’ Psychological Process and Social Influence on Safety Behavior 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Modeling the Effect Social Influence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Acknowledgement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C601A3-4CB1-4CF9-B0CE-93B0C536DA7E}" type="slidenum">
              <a:rPr lang="en-US" altLang="ko-KR" smtClean="0">
                <a:latin typeface="Arial" pitchFamily="84" charset="0"/>
                <a:ea typeface="굴림" pitchFamily="84" charset="-127"/>
                <a:cs typeface="굴림" pitchFamily="84" charset="-127"/>
              </a:rPr>
              <a:pPr/>
              <a:t>27</a:t>
            </a:fld>
            <a:endParaRPr lang="en-US" altLang="ko-KR" dirty="0" smtClean="0">
              <a:latin typeface="Arial" pitchFamily="84" charset="0"/>
              <a:ea typeface="굴림" pitchFamily="84" charset="-127"/>
              <a:cs typeface="굴림" pitchFamily="8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3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231188" cy="5286412"/>
          </a:xfrm>
        </p:spPr>
        <p:txBody>
          <a:bodyPr wrap="square"/>
          <a:lstStyle/>
          <a:p>
            <a:pPr latinLnBrk="0"/>
            <a:r>
              <a:rPr lang="en-US" sz="2400" dirty="0" smtClean="0"/>
              <a:t>Limited Consideration of Types of Social Norms in TPB</a:t>
            </a:r>
          </a:p>
          <a:p>
            <a:pPr lvl="1" latinLnBrk="0"/>
            <a:r>
              <a:rPr lang="en-US" sz="2000" dirty="0" smtClean="0"/>
              <a:t>Injunctive social </a:t>
            </a:r>
            <a:r>
              <a:rPr lang="en-US" sz="2000" dirty="0"/>
              <a:t>n</a:t>
            </a:r>
            <a:r>
              <a:rPr lang="en-US" sz="2000" dirty="0" smtClean="0"/>
              <a:t>orms</a:t>
            </a:r>
          </a:p>
          <a:p>
            <a:pPr lvl="2" latinLnBrk="0"/>
            <a:r>
              <a:rPr lang="en-US" sz="1600" dirty="0" smtClean="0"/>
              <a:t>Perception of which behaviors are approved or disapproved by others</a:t>
            </a:r>
          </a:p>
          <a:p>
            <a:pPr lvl="1" latinLnBrk="0"/>
            <a:r>
              <a:rPr lang="en-US" sz="2000" dirty="0" smtClean="0"/>
              <a:t>Descriptive social </a:t>
            </a:r>
            <a:r>
              <a:rPr lang="en-US" sz="2000" dirty="0"/>
              <a:t>n</a:t>
            </a:r>
            <a:r>
              <a:rPr lang="en-US" sz="2000" dirty="0" smtClean="0"/>
              <a:t>orms</a:t>
            </a:r>
          </a:p>
          <a:p>
            <a:pPr lvl="2" latinLnBrk="0"/>
            <a:r>
              <a:rPr lang="en-US" sz="1600" dirty="0" smtClean="0"/>
              <a:t>Perception of which behaviors are typically performed by others</a:t>
            </a:r>
            <a:endParaRPr lang="en-US" sz="1600" dirty="0"/>
          </a:p>
          <a:p>
            <a:pPr lvl="1" latinLnBrk="0"/>
            <a:r>
              <a:rPr lang="en-US" sz="2000" dirty="0" smtClean="0"/>
              <a:t>Subjective norms in TPB reflect only social injunctive norm</a:t>
            </a:r>
          </a:p>
          <a:p>
            <a:pPr lvl="4" latinLnBrk="0"/>
            <a:endParaRPr lang="en-US" sz="800" dirty="0" smtClean="0"/>
          </a:p>
          <a:p>
            <a:pPr lvl="1" latinLnBrk="0"/>
            <a:endParaRPr lang="en-US" sz="400" dirty="0" smtClean="0"/>
          </a:p>
          <a:p>
            <a:pPr latinLnBrk="0"/>
            <a:r>
              <a:rPr lang="en-US" sz="2400" dirty="0" smtClean="0"/>
              <a:t>Different Sources of Social Norms in Construction </a:t>
            </a:r>
            <a:endParaRPr lang="en-US" sz="2400" dirty="0"/>
          </a:p>
          <a:p>
            <a:pPr lvl="1" latinLnBrk="0"/>
            <a:r>
              <a:rPr lang="en-US" sz="2000" dirty="0" smtClean="0"/>
              <a:t>Observation of coworkers’ behavior</a:t>
            </a:r>
          </a:p>
          <a:p>
            <a:pPr lvl="2" latinLnBrk="0"/>
            <a:r>
              <a:rPr lang="en-US" sz="1600" dirty="0" smtClean="0"/>
              <a:t>Descriptive norm</a:t>
            </a:r>
            <a:endParaRPr lang="en-US" sz="1600" dirty="0"/>
          </a:p>
          <a:p>
            <a:pPr lvl="1" latinLnBrk="0"/>
            <a:r>
              <a:rPr lang="en-US" sz="2000" dirty="0" smtClean="0"/>
              <a:t>Feedback from project managers (e.g., safety manager, superintendents)</a:t>
            </a:r>
          </a:p>
          <a:p>
            <a:pPr lvl="2" latinLnBrk="0"/>
            <a:r>
              <a:rPr lang="en-US" sz="1600" dirty="0" smtClean="0"/>
              <a:t>Workers perceive an acceptable level of unsafe behavior by observing managers’ feedback on their particular behavior </a:t>
            </a:r>
          </a:p>
          <a:p>
            <a:pPr lvl="2" latinLnBrk="0"/>
            <a:r>
              <a:rPr lang="en-US" sz="1600" dirty="0" smtClean="0"/>
              <a:t>Injunctive norm</a:t>
            </a:r>
            <a:endParaRPr lang="en-US" sz="1600" dirty="0"/>
          </a:p>
          <a:p>
            <a:pPr lvl="1" latinLnBrk="0"/>
            <a:endParaRPr lang="en-US" sz="2000" dirty="0" smtClean="0"/>
          </a:p>
          <a:p>
            <a:pPr lvl="1" latinLnBrk="0"/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86800" cy="582594"/>
          </a:xfrm>
        </p:spPr>
        <p:txBody>
          <a:bodyPr/>
          <a:lstStyle/>
          <a:p>
            <a:r>
              <a:rPr lang="en-US" sz="2800" dirty="0" smtClean="0"/>
              <a:t>Background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8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88710"/>
            <a:ext cx="8231188" cy="4588562"/>
          </a:xfrm>
        </p:spPr>
        <p:txBody>
          <a:bodyPr wrap="square"/>
          <a:lstStyle/>
          <a:p>
            <a:pPr latinLnBrk="0"/>
            <a:r>
              <a:rPr lang="en-US" sz="2400" dirty="0" smtClean="0"/>
              <a:t>Structural Equation Model (SEM)</a:t>
            </a:r>
          </a:p>
          <a:p>
            <a:pPr lvl="1" latinLnBrk="0"/>
            <a:r>
              <a:rPr lang="en-US" sz="2000" dirty="0" smtClean="0"/>
              <a:t>A multivariate analysis method for interrelated dependent relationship simultaneously </a:t>
            </a:r>
            <a:r>
              <a:rPr lang="en-US" sz="1600" dirty="0" smtClean="0"/>
              <a:t>(Hair et al. 2006)</a:t>
            </a:r>
            <a:r>
              <a:rPr lang="en-US" sz="2000" dirty="0" smtClean="0"/>
              <a:t>.</a:t>
            </a:r>
          </a:p>
          <a:p>
            <a:pPr lvl="1" latinLnBrk="0"/>
            <a:r>
              <a:rPr lang="en-US" sz="2000" dirty="0" smtClean="0"/>
              <a:t>Produce a more accurate representation of result than traditional statistical methods (e.g., multiple regression, ANOVA, correlation analysis) because it accounts for types of errors in the variables.</a:t>
            </a:r>
          </a:p>
          <a:p>
            <a:pPr lvl="4" latinLnBrk="0"/>
            <a:endParaRPr lang="en-US" sz="800" dirty="0" smtClean="0"/>
          </a:p>
          <a:p>
            <a:pPr lvl="1" latinLnBrk="0"/>
            <a:endParaRPr lang="en-US" sz="400" dirty="0" smtClean="0"/>
          </a:p>
          <a:p>
            <a:pPr latinLnBrk="0"/>
            <a:r>
              <a:rPr lang="en-US" sz="2400" dirty="0" smtClean="0"/>
              <a:t>Research Objectives</a:t>
            </a:r>
            <a:endParaRPr lang="en-US" sz="2400" dirty="0"/>
          </a:p>
          <a:p>
            <a:pPr lvl="1" latinLnBrk="0"/>
            <a:r>
              <a:rPr lang="en-US" sz="2000" dirty="0" smtClean="0"/>
              <a:t>To identify individual’s psychological process and social influence on workers’ safety behavior</a:t>
            </a:r>
          </a:p>
          <a:p>
            <a:pPr lvl="2" latinLnBrk="0"/>
            <a:r>
              <a:rPr lang="en-US" sz="1600" dirty="0" smtClean="0"/>
              <a:t>Effect of different social norms (e.g., workgroup norm, management norm) on workers’ safety behavior.</a:t>
            </a:r>
          </a:p>
          <a:p>
            <a:pPr lvl="2" latinLnBrk="0"/>
            <a:r>
              <a:rPr lang="en-US" sz="1600" dirty="0" smtClean="0"/>
              <a:t>Effect of different social identities (e.g., crew, project) on social influence process regarding safety behavior.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86800" cy="582594"/>
          </a:xfrm>
        </p:spPr>
        <p:txBody>
          <a:bodyPr/>
          <a:lstStyle/>
          <a:p>
            <a:r>
              <a:rPr lang="en-US" sz="2800" dirty="0" smtClean="0"/>
              <a:t>Background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3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286412"/>
          </a:xfrm>
        </p:spPr>
        <p:txBody>
          <a:bodyPr wrap="square"/>
          <a:lstStyle/>
          <a:p>
            <a:pPr latinLnBrk="0"/>
            <a:r>
              <a:rPr lang="en-US" sz="2400" dirty="0" smtClean="0"/>
              <a:t>High Incidence Rate in the Construction Industry</a:t>
            </a:r>
          </a:p>
          <a:p>
            <a:pPr lvl="1" latinLnBrk="0"/>
            <a:r>
              <a:rPr lang="en-US" sz="2000" dirty="0" smtClean="0"/>
              <a:t>Despite recent improvements in construction methods and technologies, the improvement of construction safety is not satisfactory.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3832" y="2492896"/>
            <a:ext cx="7885948" cy="3057572"/>
            <a:chOff x="872265" y="2787742"/>
            <a:chExt cx="7782647" cy="3017521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10" t="2032" r="17686" b="1391"/>
            <a:stretch/>
          </p:blipFill>
          <p:spPr bwMode="auto">
            <a:xfrm>
              <a:off x="872265" y="2787743"/>
              <a:ext cx="3448594" cy="3017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" t="1935" r="1566" b="1903"/>
            <a:stretch/>
          </p:blipFill>
          <p:spPr bwMode="auto">
            <a:xfrm>
              <a:off x="4291192" y="2787742"/>
              <a:ext cx="4363720" cy="3017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Safety in the Construction Industry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2934341" y="5672281"/>
            <a:ext cx="3677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[Adopted from U.S Bureau of Labor Statistics 2014]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987824" y="3789040"/>
            <a:ext cx="936104" cy="64807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12056" y="4602728"/>
            <a:ext cx="792088" cy="36004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Conceptual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grpSp>
        <p:nvGrpSpPr>
          <p:cNvPr id="31" name="Group 30"/>
          <p:cNvGrpSpPr/>
          <p:nvPr/>
        </p:nvGrpSpPr>
        <p:grpSpPr>
          <a:xfrm>
            <a:off x="900384" y="2515506"/>
            <a:ext cx="7385655" cy="3191068"/>
            <a:chOff x="885768" y="1923637"/>
            <a:chExt cx="7385655" cy="3191068"/>
          </a:xfrm>
        </p:grpSpPr>
        <p:sp>
          <p:nvSpPr>
            <p:cNvPr id="33" name="Rectangle 78"/>
            <p:cNvSpPr/>
            <p:nvPr/>
          </p:nvSpPr>
          <p:spPr bwMode="auto">
            <a:xfrm>
              <a:off x="1651564" y="4839205"/>
              <a:ext cx="995558" cy="2755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900" b="1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85768" y="1923637"/>
              <a:ext cx="7385655" cy="2933141"/>
              <a:chOff x="885768" y="1923637"/>
              <a:chExt cx="7385655" cy="2933141"/>
            </a:xfrm>
          </p:grpSpPr>
          <p:sp>
            <p:nvSpPr>
              <p:cNvPr id="42" name="Rounded Rectangle 12"/>
              <p:cNvSpPr/>
              <p:nvPr/>
            </p:nvSpPr>
            <p:spPr bwMode="auto">
              <a:xfrm>
                <a:off x="2390982" y="4302423"/>
                <a:ext cx="969264" cy="5543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Perceived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Management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</a:t>
                </a:r>
                <a:endParaRPr kumimoji="1"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ounded Rectangle 13"/>
              <p:cNvSpPr/>
              <p:nvPr/>
            </p:nvSpPr>
            <p:spPr bwMode="auto">
              <a:xfrm>
                <a:off x="5207516" y="3326544"/>
                <a:ext cx="969240" cy="5577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Behavioral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Intention</a:t>
                </a:r>
                <a:endParaRPr kumimoji="1"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ounded Rectangle 14"/>
              <p:cNvSpPr/>
              <p:nvPr/>
            </p:nvSpPr>
            <p:spPr bwMode="auto">
              <a:xfrm>
                <a:off x="2390982" y="3247300"/>
                <a:ext cx="969264" cy="5577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Attitude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toward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Behavior</a:t>
                </a:r>
                <a:endParaRPr kumimoji="1" lang="en-US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15"/>
              <p:cNvSpPr/>
              <p:nvPr/>
            </p:nvSpPr>
            <p:spPr bwMode="auto">
              <a:xfrm>
                <a:off x="7302183" y="3326544"/>
                <a:ext cx="969240" cy="54864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 smtClean="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Safety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 smtClean="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Behavior</a:t>
                </a:r>
                <a:endParaRPr kumimoji="1" lang="en-US" sz="1100" b="1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Arrow Connector 16"/>
              <p:cNvCxnSpPr>
                <a:endCxn id="46" idx="1"/>
              </p:cNvCxnSpPr>
              <p:nvPr/>
            </p:nvCxnSpPr>
            <p:spPr bwMode="auto">
              <a:xfrm>
                <a:off x="3360246" y="2471069"/>
                <a:ext cx="1847270" cy="1134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53" name="Straight Arrow Connector 18"/>
              <p:cNvCxnSpPr>
                <a:endCxn id="46" idx="1"/>
              </p:cNvCxnSpPr>
              <p:nvPr/>
            </p:nvCxnSpPr>
            <p:spPr bwMode="auto">
              <a:xfrm flipV="1">
                <a:off x="3360246" y="3605436"/>
                <a:ext cx="1847270" cy="113265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54" name="Straight Arrow Connector 21"/>
              <p:cNvCxnSpPr>
                <a:stCxn id="46" idx="3"/>
                <a:endCxn id="51" idx="1"/>
              </p:cNvCxnSpPr>
              <p:nvPr/>
            </p:nvCxnSpPr>
            <p:spPr bwMode="auto">
              <a:xfrm flipV="1">
                <a:off x="6176756" y="3600864"/>
                <a:ext cx="1125427" cy="457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55" name="Straight Arrow Connector 24"/>
              <p:cNvCxnSpPr>
                <a:stCxn id="48" idx="2"/>
                <a:endCxn id="42" idx="0"/>
              </p:cNvCxnSpPr>
              <p:nvPr/>
            </p:nvCxnSpPr>
            <p:spPr bwMode="auto">
              <a:xfrm>
                <a:off x="2875614" y="3805084"/>
                <a:ext cx="0" cy="497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56" name="Rectangle 30"/>
              <p:cNvSpPr/>
              <p:nvPr/>
            </p:nvSpPr>
            <p:spPr bwMode="auto">
              <a:xfrm>
                <a:off x="3337560" y="2667000"/>
                <a:ext cx="548640" cy="73399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Crew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Identity</a:t>
                </a:r>
              </a:p>
            </p:txBody>
          </p:sp>
          <p:cxnSp>
            <p:nvCxnSpPr>
              <p:cNvPr id="57" name="Straight Arrow Connector 221"/>
              <p:cNvCxnSpPr>
                <a:stCxn id="58" idx="3"/>
              </p:cNvCxnSpPr>
              <p:nvPr/>
            </p:nvCxnSpPr>
            <p:spPr bwMode="auto">
              <a:xfrm>
                <a:off x="3824496" y="4051486"/>
                <a:ext cx="214104" cy="2509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stealth"/>
              </a:ln>
              <a:effectLst/>
            </p:spPr>
          </p:cxnSp>
          <p:sp>
            <p:nvSpPr>
              <p:cNvPr id="58" name="Rectangle 37"/>
              <p:cNvSpPr/>
              <p:nvPr/>
            </p:nvSpPr>
            <p:spPr bwMode="auto">
              <a:xfrm>
                <a:off x="3275856" y="3779466"/>
                <a:ext cx="548640" cy="544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 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Identity</a:t>
                </a:r>
              </a:p>
            </p:txBody>
          </p:sp>
          <p:cxnSp>
            <p:nvCxnSpPr>
              <p:cNvPr id="59" name="Straight Arrow Connector 221"/>
              <p:cNvCxnSpPr>
                <a:stCxn id="56" idx="1"/>
              </p:cNvCxnSpPr>
              <p:nvPr/>
            </p:nvCxnSpPr>
            <p:spPr bwMode="auto">
              <a:xfrm flipH="1">
                <a:off x="3037902" y="3033998"/>
                <a:ext cx="299658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stealth"/>
              </a:ln>
              <a:effectLst/>
            </p:spPr>
          </p:cxnSp>
          <p:sp>
            <p:nvSpPr>
              <p:cNvPr id="60" name="Rounded Rectangle 73"/>
              <p:cNvSpPr/>
              <p:nvPr/>
            </p:nvSpPr>
            <p:spPr bwMode="auto">
              <a:xfrm>
                <a:off x="938440" y="4302423"/>
                <a:ext cx="969264" cy="5543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Manager’s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</a:t>
                </a:r>
              </a:p>
            </p:txBody>
          </p:sp>
          <p:cxnSp>
            <p:nvCxnSpPr>
              <p:cNvPr id="61" name="Straight Arrow Connector 74"/>
              <p:cNvCxnSpPr>
                <a:stCxn id="60" idx="3"/>
                <a:endCxn id="42" idx="1"/>
              </p:cNvCxnSpPr>
              <p:nvPr/>
            </p:nvCxnSpPr>
            <p:spPr bwMode="auto">
              <a:xfrm>
                <a:off x="1907704" y="4579601"/>
                <a:ext cx="483278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62" name="Straight Arrow Connector 221"/>
              <p:cNvCxnSpPr>
                <a:stCxn id="33" idx="0"/>
              </p:cNvCxnSpPr>
              <p:nvPr/>
            </p:nvCxnSpPr>
            <p:spPr bwMode="auto">
              <a:xfrm flipV="1">
                <a:off x="2149343" y="4562029"/>
                <a:ext cx="0" cy="27717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ysDash"/>
                <a:round/>
                <a:headEnd type="none" w="med" len="med"/>
                <a:tailEnd type="stealth"/>
              </a:ln>
              <a:effectLst/>
            </p:spPr>
          </p:cxnSp>
          <p:sp>
            <p:nvSpPr>
              <p:cNvPr id="63" name="Rounded Rectangle 14"/>
              <p:cNvSpPr/>
              <p:nvPr/>
            </p:nvSpPr>
            <p:spPr bwMode="auto">
              <a:xfrm>
                <a:off x="2390982" y="2192177"/>
                <a:ext cx="969264" cy="5577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Perceived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Workgroup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</a:t>
                </a:r>
              </a:p>
            </p:txBody>
          </p:sp>
          <p:cxnSp>
            <p:nvCxnSpPr>
              <p:cNvPr id="71" name="Straight Arrow Connector 24"/>
              <p:cNvCxnSpPr>
                <a:endCxn id="48" idx="0"/>
              </p:cNvCxnSpPr>
              <p:nvPr/>
            </p:nvCxnSpPr>
            <p:spPr bwMode="auto">
              <a:xfrm>
                <a:off x="2875614" y="2749961"/>
                <a:ext cx="0" cy="497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72" name="Straight Arrow Connector 16"/>
              <p:cNvCxnSpPr>
                <a:endCxn id="46" idx="1"/>
              </p:cNvCxnSpPr>
              <p:nvPr/>
            </p:nvCxnSpPr>
            <p:spPr bwMode="auto">
              <a:xfrm>
                <a:off x="3360246" y="3605436"/>
                <a:ext cx="184727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73" name="Straight Arrow Connector 221"/>
              <p:cNvCxnSpPr>
                <a:stCxn id="56" idx="3"/>
              </p:cNvCxnSpPr>
              <p:nvPr/>
            </p:nvCxnSpPr>
            <p:spPr bwMode="auto">
              <a:xfrm flipV="1">
                <a:off x="3886200" y="2887139"/>
                <a:ext cx="128096" cy="14685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stealth"/>
              </a:ln>
              <a:effectLst/>
            </p:spPr>
          </p:cxnSp>
          <p:sp>
            <p:nvSpPr>
              <p:cNvPr id="74" name="Rounded Rectangle 15"/>
              <p:cNvSpPr/>
              <p:nvPr/>
            </p:nvSpPr>
            <p:spPr bwMode="auto">
              <a:xfrm>
                <a:off x="7302183" y="2146226"/>
                <a:ext cx="969240" cy="54864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Shared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Behavior</a:t>
                </a:r>
              </a:p>
            </p:txBody>
          </p:sp>
          <p:cxnSp>
            <p:nvCxnSpPr>
              <p:cNvPr id="75" name="Straight Arrow Connector 21"/>
              <p:cNvCxnSpPr>
                <a:stCxn id="51" idx="0"/>
                <a:endCxn id="74" idx="2"/>
              </p:cNvCxnSpPr>
              <p:nvPr/>
            </p:nvCxnSpPr>
            <p:spPr bwMode="auto">
              <a:xfrm flipV="1">
                <a:off x="7786803" y="2694866"/>
                <a:ext cx="0" cy="63167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76" name="Straight Arrow Connector 21"/>
              <p:cNvCxnSpPr>
                <a:stCxn id="74" idx="0"/>
                <a:endCxn id="63" idx="0"/>
              </p:cNvCxnSpPr>
              <p:nvPr/>
            </p:nvCxnSpPr>
            <p:spPr bwMode="auto">
              <a:xfrm rot="16200000" flipH="1" flipV="1">
                <a:off x="5308233" y="-286394"/>
                <a:ext cx="45951" cy="4911189"/>
              </a:xfrm>
              <a:prstGeom prst="bentConnector3">
                <a:avLst>
                  <a:gd name="adj1" fmla="val -497486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77" name="Straight Arrow Connector 221"/>
              <p:cNvCxnSpPr>
                <a:stCxn id="58" idx="1"/>
              </p:cNvCxnSpPr>
              <p:nvPr/>
            </p:nvCxnSpPr>
            <p:spPr bwMode="auto">
              <a:xfrm flipH="1">
                <a:off x="2881736" y="4051486"/>
                <a:ext cx="39412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stealth"/>
              </a:ln>
              <a:effectLst/>
            </p:spPr>
          </p:cxnSp>
          <p:sp>
            <p:nvSpPr>
              <p:cNvPr id="78" name="Rectangle 78"/>
              <p:cNvSpPr/>
              <p:nvPr/>
            </p:nvSpPr>
            <p:spPr bwMode="auto">
              <a:xfrm>
                <a:off x="885768" y="1923637"/>
                <a:ext cx="1440160" cy="30628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Workgroup – Level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885768" y="3031608"/>
                <a:ext cx="1348728" cy="30628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Individual – Level</a:t>
                </a:r>
              </a:p>
            </p:txBody>
          </p:sp>
          <p:sp>
            <p:nvSpPr>
              <p:cNvPr id="80" name="Rounded Rectangle 12"/>
              <p:cNvSpPr/>
              <p:nvPr/>
            </p:nvSpPr>
            <p:spPr bwMode="auto">
              <a:xfrm>
                <a:off x="5207516" y="4302422"/>
                <a:ext cx="969264" cy="55435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Perceived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Behavioral</a:t>
                </a:r>
              </a:p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</p:txBody>
          </p:sp>
          <p:cxnSp>
            <p:nvCxnSpPr>
              <p:cNvPr id="81" name="Straight Arrow Connector 18"/>
              <p:cNvCxnSpPr>
                <a:stCxn id="80" idx="0"/>
                <a:endCxn id="46" idx="2"/>
              </p:cNvCxnSpPr>
              <p:nvPr/>
            </p:nvCxnSpPr>
            <p:spPr bwMode="auto">
              <a:xfrm flipH="1" flipV="1">
                <a:off x="5692136" y="3884328"/>
                <a:ext cx="12" cy="41809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sp>
            <p:nvSpPr>
              <p:cNvPr id="82" name="Rectangle 78"/>
              <p:cNvSpPr/>
              <p:nvPr/>
            </p:nvSpPr>
            <p:spPr bwMode="auto">
              <a:xfrm>
                <a:off x="885768" y="3913957"/>
                <a:ext cx="995558" cy="30628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– Level</a:t>
                </a:r>
              </a:p>
            </p:txBody>
          </p:sp>
          <p:sp>
            <p:nvSpPr>
              <p:cNvPr id="83" name="Rectangle 78"/>
              <p:cNvSpPr/>
              <p:nvPr/>
            </p:nvSpPr>
            <p:spPr bwMode="auto">
              <a:xfrm>
                <a:off x="4153397" y="4389354"/>
                <a:ext cx="1027225" cy="30628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– Level</a:t>
                </a:r>
              </a:p>
            </p:txBody>
          </p:sp>
          <p:cxnSp>
            <p:nvCxnSpPr>
              <p:cNvPr id="84" name="Straight Arrow Connector 21"/>
              <p:cNvCxnSpPr>
                <a:stCxn id="80" idx="3"/>
                <a:endCxn id="51" idx="1"/>
              </p:cNvCxnSpPr>
              <p:nvPr/>
            </p:nvCxnSpPr>
            <p:spPr bwMode="auto">
              <a:xfrm flipV="1">
                <a:off x="6176780" y="3600864"/>
                <a:ext cx="1125403" cy="97873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ysDash"/>
                <a:round/>
                <a:headEnd type="none" w="med" len="med"/>
                <a:tailEnd type="stealth"/>
              </a:ln>
              <a:effectLst/>
            </p:spPr>
          </p:cxn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sz="2400" dirty="0" smtClean="0"/>
              <a:t>Individuals</a:t>
            </a:r>
            <a:r>
              <a:rPr lang="en-US" sz="2400" dirty="0"/>
              <a:t>’ Psychological </a:t>
            </a:r>
            <a:r>
              <a:rPr lang="en-US" sz="2400" dirty="0" smtClean="0"/>
              <a:t>Process Regarding Safety Behavior</a:t>
            </a:r>
            <a:endParaRPr lang="en-US" sz="2400" dirty="0"/>
          </a:p>
          <a:p>
            <a:pPr lvl="1" latinLnBrk="0"/>
            <a:r>
              <a:rPr lang="en-US" sz="2000" dirty="0"/>
              <a:t>Extended Theory of Planned Behavior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-11113"/>
            <a:ext cx="8229600" cy="58261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itchFamily="84" charset="0"/>
                <a:cs typeface="굴림" pitchFamily="84" charset="-127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92424"/>
            <a:ext cx="8686800" cy="5286375"/>
          </a:xfrm>
        </p:spPr>
        <p:txBody>
          <a:bodyPr anchor="ctr"/>
          <a:lstStyle/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Introduction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Effect of Group Norms and Social Identification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Individuals’ Psychological Process and Social Influence on Safety Behavior 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Modeling the Effect Social Influence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Acknowledgement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C601A3-4CB1-4CF9-B0CE-93B0C536DA7E}" type="slidenum">
              <a:rPr lang="en-US" altLang="ko-KR" smtClean="0">
                <a:latin typeface="Arial" pitchFamily="84" charset="0"/>
                <a:ea typeface="굴림" pitchFamily="84" charset="-127"/>
                <a:cs typeface="굴림" pitchFamily="84" charset="-127"/>
              </a:rPr>
              <a:pPr/>
              <a:t>31</a:t>
            </a:fld>
            <a:endParaRPr lang="en-US" altLang="ko-KR" dirty="0" smtClean="0">
              <a:latin typeface="Arial" pitchFamily="84" charset="0"/>
              <a:ea typeface="굴림" pitchFamily="84" charset="-127"/>
              <a:cs typeface="굴림" pitchFamily="8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084506"/>
          </a:xfrm>
        </p:spPr>
        <p:txBody>
          <a:bodyPr wrap="square"/>
          <a:lstStyle/>
          <a:p>
            <a:pPr latinLnBrk="0"/>
            <a:r>
              <a:rPr lang="en-US" sz="2400" dirty="0"/>
              <a:t>Modeling Human Behavior in Organization</a:t>
            </a:r>
          </a:p>
          <a:p>
            <a:pPr lvl="1" latinLnBrk="0"/>
            <a:r>
              <a:rPr lang="en-US" sz="2000" dirty="0"/>
              <a:t>Variable based model</a:t>
            </a:r>
          </a:p>
          <a:p>
            <a:pPr lvl="2" latinLnBrk="0"/>
            <a:r>
              <a:rPr lang="en-US" sz="1600" dirty="0"/>
              <a:t>“Covering law” or “statistical regularity”: Cross sectional survey</a:t>
            </a:r>
          </a:p>
          <a:p>
            <a:pPr lvl="2" latinLnBrk="0"/>
            <a:r>
              <a:rPr lang="en-US" sz="1600" dirty="0"/>
              <a:t>Difficult to uncover the specific process that account for observed </a:t>
            </a:r>
            <a:r>
              <a:rPr lang="en-US" sz="1600" dirty="0" smtClean="0"/>
              <a:t>behavior</a:t>
            </a:r>
          </a:p>
          <a:p>
            <a:pPr lvl="2" latinLnBrk="0"/>
            <a:r>
              <a:rPr lang="en-US" sz="1600" dirty="0" smtClean="0"/>
              <a:t>Difficult to investigate effect of possible managerial actions to change the members behavior</a:t>
            </a:r>
            <a:endParaRPr lang="en-US" sz="1600" dirty="0"/>
          </a:p>
          <a:p>
            <a:pPr lvl="1" latinLnBrk="0"/>
            <a:r>
              <a:rPr lang="en-US" sz="2000" dirty="0"/>
              <a:t>Mechanism-oriented approach</a:t>
            </a:r>
          </a:p>
          <a:p>
            <a:pPr lvl="2" latinLnBrk="0"/>
            <a:r>
              <a:rPr lang="en-US" sz="1600" dirty="0"/>
              <a:t>Explain an observed phenomena by postulating a process of </a:t>
            </a:r>
            <a:r>
              <a:rPr lang="en-US" sz="1600" dirty="0" smtClean="0"/>
              <a:t>interaction among individuals.</a:t>
            </a:r>
          </a:p>
          <a:p>
            <a:pPr lvl="2" latinLnBrk="0"/>
            <a:r>
              <a:rPr lang="en-US" sz="1600" dirty="0" smtClean="0"/>
              <a:t>Provide more deeper understanding of the phenomena that statistical explanations </a:t>
            </a:r>
            <a:r>
              <a:rPr lang="en-US" sz="1400" dirty="0" smtClean="0"/>
              <a:t>(Smith and </a:t>
            </a:r>
            <a:r>
              <a:rPr lang="en-US" sz="1400" dirty="0" err="1" smtClean="0"/>
              <a:t>Conrey</a:t>
            </a:r>
            <a:r>
              <a:rPr lang="en-US" sz="1400" dirty="0" smtClean="0"/>
              <a:t> 2007)</a:t>
            </a:r>
            <a:endParaRPr lang="en-US" sz="1600" dirty="0" smtClean="0"/>
          </a:p>
          <a:p>
            <a:pPr lvl="1" latinLnBrk="0"/>
            <a:r>
              <a:rPr lang="en-US" sz="2000" dirty="0" smtClean="0"/>
              <a:t>Complementarity </a:t>
            </a:r>
            <a:r>
              <a:rPr lang="en-US" sz="2000" dirty="0"/>
              <a:t>between variable based model and mechanism–oriented approach</a:t>
            </a:r>
          </a:p>
          <a:p>
            <a:pPr lvl="1" latinLnBrk="0"/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86800" cy="582594"/>
          </a:xfrm>
        </p:spPr>
        <p:txBody>
          <a:bodyPr/>
          <a:lstStyle/>
          <a:p>
            <a:r>
              <a:rPr lang="en-US" sz="2800" dirty="0" smtClean="0"/>
              <a:t>Background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5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579296" cy="5286412"/>
          </a:xfrm>
        </p:spPr>
        <p:txBody>
          <a:bodyPr wrap="square"/>
          <a:lstStyle/>
          <a:p>
            <a:pPr latinLnBrk="0"/>
            <a:r>
              <a:rPr lang="en-US" sz="2400" dirty="0" smtClean="0"/>
              <a:t>Agent-Based Modeling and Simulation (ABMS)</a:t>
            </a:r>
            <a:endParaRPr lang="en-US" sz="2400" dirty="0"/>
          </a:p>
          <a:p>
            <a:pPr lvl="1" latinLnBrk="0"/>
            <a:r>
              <a:rPr lang="en-US" sz="2000" dirty="0" smtClean="0"/>
              <a:t>Enables us to observe the organizational phenomena emerging from individuals’ interaction.</a:t>
            </a:r>
            <a:endParaRPr lang="en-US" sz="1600" dirty="0"/>
          </a:p>
          <a:p>
            <a:pPr lvl="1" latinLnBrk="0"/>
            <a:r>
              <a:rPr lang="en-US" sz="2000" dirty="0" smtClean="0"/>
              <a:t>Behaviors and interactions are represented by behavioral rule in ABMS.</a:t>
            </a:r>
          </a:p>
          <a:p>
            <a:pPr lvl="1" latinLnBrk="0"/>
            <a:r>
              <a:rPr lang="en-US" sz="2000" dirty="0" smtClean="0"/>
              <a:t>The modeler </a:t>
            </a:r>
            <a:r>
              <a:rPr lang="en-US" sz="2000" dirty="0"/>
              <a:t>can observe the agents’ behavior at the individual level and group level by running </a:t>
            </a:r>
            <a:r>
              <a:rPr lang="en-US" sz="2000" dirty="0" smtClean="0"/>
              <a:t>simulation.</a:t>
            </a:r>
          </a:p>
          <a:p>
            <a:pPr lvl="4" latinLnBrk="0"/>
            <a:endParaRPr lang="en-US" sz="800" dirty="0" smtClean="0"/>
          </a:p>
          <a:p>
            <a:pPr latinLnBrk="0"/>
            <a:r>
              <a:rPr lang="en-US" sz="2400" dirty="0" smtClean="0"/>
              <a:t>Research Objectives </a:t>
            </a:r>
          </a:p>
          <a:p>
            <a:pPr lvl="1" latinLnBrk="0"/>
            <a:r>
              <a:rPr lang="en-US" sz="2000" dirty="0" smtClean="0"/>
              <a:t>To create a computational rules to study complex and dynamic social influence process regarding safety behavior</a:t>
            </a:r>
          </a:p>
          <a:p>
            <a:pPr lvl="2" latinLnBrk="0"/>
            <a:r>
              <a:rPr lang="en-US" sz="1600" dirty="0" smtClean="0"/>
              <a:t>To explore emergent of group-level phenomena about safety behavior in construction</a:t>
            </a:r>
          </a:p>
          <a:p>
            <a:pPr lvl="2" latinLnBrk="0"/>
            <a:r>
              <a:rPr lang="en-US" sz="1600" dirty="0" smtClean="0"/>
              <a:t>To identify feasible management policies/actions that can influence social context and improve safety behavior.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86800" cy="582594"/>
          </a:xfrm>
        </p:spPr>
        <p:txBody>
          <a:bodyPr/>
          <a:lstStyle/>
          <a:p>
            <a:r>
              <a:rPr lang="en-US" sz="2800" dirty="0" smtClean="0"/>
              <a:t>Background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2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Conceptual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31188" cy="4782356"/>
          </a:xfrm>
        </p:spPr>
        <p:txBody>
          <a:bodyPr wrap="square"/>
          <a:lstStyle/>
          <a:p>
            <a:pPr latinLnBrk="0"/>
            <a:r>
              <a:rPr lang="en-US" sz="2400" dirty="0" smtClean="0"/>
              <a:t>Complex and Dynamic Social Influence Process Regarding Safety Behavior </a:t>
            </a:r>
          </a:p>
          <a:p>
            <a:pPr lvl="1" latinLnBrk="0"/>
            <a:r>
              <a:rPr lang="en-US" sz="2000" dirty="0" smtClean="0"/>
              <a:t>Computational modeling of workers social identifications and safety behaviors.</a:t>
            </a:r>
          </a:p>
          <a:p>
            <a:pPr lvl="4" latinLnBrk="0"/>
            <a:endParaRPr lang="en-US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>
          <a:xfrm>
            <a:off x="755576" y="2611827"/>
            <a:ext cx="7822706" cy="3801686"/>
            <a:chOff x="1103987" y="1687340"/>
            <a:chExt cx="7822706" cy="3801686"/>
          </a:xfrm>
        </p:grpSpPr>
        <p:sp>
          <p:nvSpPr>
            <p:cNvPr id="8" name="Rectangle 7"/>
            <p:cNvSpPr/>
            <p:nvPr/>
          </p:nvSpPr>
          <p:spPr>
            <a:xfrm>
              <a:off x="1103987" y="2016032"/>
              <a:ext cx="5340221" cy="3472994"/>
            </a:xfrm>
            <a:prstGeom prst="rect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295"/>
            <p:cNvCxnSpPr>
              <a:stCxn id="14" idx="0"/>
              <a:endCxn id="39" idx="3"/>
            </p:cNvCxnSpPr>
            <p:nvPr/>
          </p:nvCxnSpPr>
          <p:spPr bwMode="auto">
            <a:xfrm rot="16200000" flipV="1">
              <a:off x="4721555" y="-6113"/>
              <a:ext cx="1053441" cy="60049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6598300" y="3431280"/>
              <a:ext cx="758952" cy="4297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Interaction</a:t>
              </a:r>
              <a:endParaRPr lang="en-US" sz="1050" b="1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5233" y="4911632"/>
              <a:ext cx="1790878" cy="20049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Communication 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035210" y="1687340"/>
              <a:ext cx="1771176" cy="2628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Individual Level</a:t>
              </a:r>
              <a:endParaRPr kumimoji="1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89315" y="2016032"/>
              <a:ext cx="1437378" cy="3472994"/>
            </a:xfrm>
            <a:prstGeom prst="rect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787309" y="3523057"/>
              <a:ext cx="926832" cy="52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Aggregated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Safety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</a:t>
              </a:r>
              <a:endParaRPr kumimoji="1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457063" y="1711232"/>
              <a:ext cx="1463782" cy="238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Group Level</a:t>
              </a:r>
              <a:endParaRPr kumimoji="1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6" name="그림 5" descr="Figure 17.PNG"/>
            <p:cNvPicPr>
              <a:picLocks noChangeAspect="1"/>
            </p:cNvPicPr>
            <p:nvPr/>
          </p:nvPicPr>
          <p:blipFill rotWithShape="1">
            <a:blip r:embed="rId2" cstate="print"/>
            <a:srcRect l="72123" t="2233" r="4514" b="68921"/>
            <a:stretch/>
          </p:blipFill>
          <p:spPr>
            <a:xfrm>
              <a:off x="6544392" y="3866522"/>
              <a:ext cx="866768" cy="714606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7" name="Rectangle 16"/>
            <p:cNvSpPr/>
            <p:nvPr/>
          </p:nvSpPr>
          <p:spPr bwMode="auto">
            <a:xfrm>
              <a:off x="1350654" y="3523905"/>
              <a:ext cx="895171" cy="52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Attitude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Toward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35800" y="4838833"/>
              <a:ext cx="909638" cy="52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1"/>
              <a:r>
                <a:rPr kumimoji="1" lang="en-US" sz="1200" b="1" dirty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Perceived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Project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Norm</a:t>
              </a:r>
              <a:endParaRPr kumimoji="1" lang="en-US" sz="1200" b="1" dirty="0"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86736" y="3523057"/>
              <a:ext cx="969240" cy="52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Behavioral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Intention</a:t>
              </a:r>
              <a:endParaRPr kumimoji="1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436096" y="3523057"/>
              <a:ext cx="816173" cy="52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Safety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</a:t>
              </a:r>
              <a:endParaRPr kumimoji="1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245825" y="2625632"/>
              <a:ext cx="1140911" cy="10205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2245825" y="3899772"/>
              <a:ext cx="1140911" cy="10880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355976" y="3785937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1790619" y="4049665"/>
              <a:ext cx="7621" cy="789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25" name="Rectangle 24"/>
            <p:cNvSpPr/>
            <p:nvPr/>
          </p:nvSpPr>
          <p:spPr bwMode="auto">
            <a:xfrm>
              <a:off x="2123728" y="4149632"/>
              <a:ext cx="512965" cy="5257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1" i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Project</a:t>
              </a:r>
            </a:p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Based</a:t>
              </a:r>
            </a:p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1" i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Identity</a:t>
              </a:r>
              <a:endParaRPr kumimoji="1" lang="en-US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6862" y="3555272"/>
              <a:ext cx="758952" cy="42976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Behavior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 smtClean="0">
                  <a:solidFill>
                    <a:srgbClr val="FF3300"/>
                  </a:solidFill>
                  <a:latin typeface="Calibri"/>
                  <a:ea typeface="+mn-ea"/>
                  <a:cs typeface="+mn-cs"/>
                </a:rPr>
                <a:t>Taking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8925" y="3589826"/>
              <a:ext cx="834847" cy="374065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 smtClean="0">
                  <a:solidFill>
                    <a:srgbClr val="FF3300"/>
                  </a:solidFill>
                  <a:latin typeface="Calibri"/>
                  <a:ea typeface="+mn-ea"/>
                  <a:cs typeface="+mn-cs"/>
                </a:rPr>
                <a:t>Intention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 smtClean="0">
                  <a:solidFill>
                    <a:srgbClr val="FF3300"/>
                  </a:solidFill>
                  <a:latin typeface="Calibri"/>
                  <a:ea typeface="+mn-ea"/>
                  <a:cs typeface="+mn-cs"/>
                </a:rPr>
                <a:t> Formation</a:t>
              </a:r>
              <a:endParaRPr kumimoji="0" lang="en-US" sz="100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21"/>
            <p:cNvCxnSpPr/>
            <p:nvPr/>
          </p:nvCxnSpPr>
          <p:spPr bwMode="auto">
            <a:xfrm flipH="1">
              <a:off x="1798240" y="4416336"/>
              <a:ext cx="32548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29" name="Straight Arrow Connector 221"/>
            <p:cNvCxnSpPr/>
            <p:nvPr/>
          </p:nvCxnSpPr>
          <p:spPr bwMode="auto">
            <a:xfrm>
              <a:off x="1942187" y="4048817"/>
              <a:ext cx="181541" cy="2286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0" name="Straight Arrow Connector 221"/>
            <p:cNvCxnSpPr/>
            <p:nvPr/>
          </p:nvCxnSpPr>
          <p:spPr bwMode="auto">
            <a:xfrm flipV="1">
              <a:off x="1864729" y="4565369"/>
              <a:ext cx="258999" cy="2734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1" name="Straight Arrow Connector 221"/>
            <p:cNvCxnSpPr/>
            <p:nvPr/>
          </p:nvCxnSpPr>
          <p:spPr bwMode="auto">
            <a:xfrm>
              <a:off x="2584914" y="4412512"/>
              <a:ext cx="119273" cy="1181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2245825" y="3785937"/>
              <a:ext cx="1140911" cy="8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3416537" y="4392159"/>
              <a:ext cx="909638" cy="52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Perceived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Behavioral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Control</a:t>
              </a:r>
              <a:endParaRPr kumimoji="1" lang="en-US" sz="1200" b="1" dirty="0"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V="1">
              <a:off x="3871356" y="4048817"/>
              <a:ext cx="0" cy="3433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4326175" y="3899771"/>
              <a:ext cx="1109921" cy="7552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6" name="Straight Arrow Connector 35"/>
            <p:cNvCxnSpPr>
              <a:stCxn id="39" idx="2"/>
              <a:endCxn id="17" idx="0"/>
            </p:cNvCxnSpPr>
            <p:nvPr/>
          </p:nvCxnSpPr>
          <p:spPr bwMode="auto">
            <a:xfrm>
              <a:off x="1798240" y="2732496"/>
              <a:ext cx="0" cy="7914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7795906" y="4838833"/>
              <a:ext cx="909638" cy="52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Manager’s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Desired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Norm</a:t>
              </a:r>
              <a:endParaRPr kumimoji="1" lang="en-US" sz="1200" b="1" dirty="0"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18" idx="3"/>
            </p:cNvCxnSpPr>
            <p:nvPr/>
          </p:nvCxnSpPr>
          <p:spPr bwMode="auto">
            <a:xfrm flipH="1">
              <a:off x="2245438" y="5101713"/>
              <a:ext cx="555046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39" name="Rectangle 38"/>
            <p:cNvSpPr/>
            <p:nvPr/>
          </p:nvSpPr>
          <p:spPr bwMode="auto">
            <a:xfrm>
              <a:off x="1350654" y="2206736"/>
              <a:ext cx="895171" cy="52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Perceived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Workgroup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Norm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123728" y="2959161"/>
              <a:ext cx="512965" cy="5257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1" i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Crew</a:t>
              </a:r>
            </a:p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Based</a:t>
              </a:r>
            </a:p>
            <a:p>
              <a:pPr marL="0" marR="0" indent="0" algn="ct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000" b="1" i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Identity</a:t>
              </a:r>
              <a:endParaRPr kumimoji="1" lang="en-US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221"/>
            <p:cNvCxnSpPr/>
            <p:nvPr/>
          </p:nvCxnSpPr>
          <p:spPr bwMode="auto">
            <a:xfrm flipH="1">
              <a:off x="1798240" y="3165841"/>
              <a:ext cx="32548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2" name="Straight Arrow Connector 221"/>
            <p:cNvCxnSpPr/>
            <p:nvPr/>
          </p:nvCxnSpPr>
          <p:spPr bwMode="auto">
            <a:xfrm>
              <a:off x="1853316" y="2734977"/>
              <a:ext cx="270412" cy="3405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3" name="Straight Arrow Connector 221"/>
            <p:cNvCxnSpPr/>
            <p:nvPr/>
          </p:nvCxnSpPr>
          <p:spPr bwMode="auto">
            <a:xfrm flipV="1">
              <a:off x="1864729" y="3255785"/>
              <a:ext cx="258999" cy="2734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4121128" y="2269124"/>
              <a:ext cx="1790878" cy="20049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Calibri"/>
                </a:rPr>
                <a:t>Observation and Perception</a:t>
              </a:r>
              <a:endParaRPr lang="en-US" sz="1050" b="1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Straight Arrow Connector 221"/>
            <p:cNvCxnSpPr/>
            <p:nvPr/>
          </p:nvCxnSpPr>
          <p:spPr bwMode="auto">
            <a:xfrm flipV="1">
              <a:off x="2602587" y="3086498"/>
              <a:ext cx="143694" cy="139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6252269" y="3785937"/>
              <a:ext cx="153504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09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-11113"/>
            <a:ext cx="8229600" cy="58261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itchFamily="84" charset="0"/>
                <a:cs typeface="굴림" pitchFamily="84" charset="-127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92424"/>
            <a:ext cx="8686800" cy="5286375"/>
          </a:xfrm>
        </p:spPr>
        <p:txBody>
          <a:bodyPr anchor="ctr"/>
          <a:lstStyle/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Introduction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Effect of Group Norms and Social Identification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Individuals’ Psychological Process and Social Influence on Safety Behavior 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Modeling the Effect Social Influence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Acknowledgement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C601A3-4CB1-4CF9-B0CE-93B0C536DA7E}" type="slidenum">
              <a:rPr lang="en-US" altLang="ko-KR" smtClean="0">
                <a:latin typeface="Arial" pitchFamily="84" charset="0"/>
                <a:ea typeface="굴림" pitchFamily="84" charset="-127"/>
                <a:cs typeface="굴림" pitchFamily="84" charset="-127"/>
              </a:rPr>
              <a:pPr/>
              <a:t>35</a:t>
            </a:fld>
            <a:endParaRPr lang="en-US" altLang="ko-KR" dirty="0" smtClean="0">
              <a:latin typeface="Arial" pitchFamily="84" charset="0"/>
              <a:ea typeface="굴림" pitchFamily="84" charset="-127"/>
              <a:cs typeface="굴림" pitchFamily="8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4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sz="2000" kern="1200" dirty="0" smtClean="0">
                <a:ea typeface="굴림" pitchFamily="84" charset="-127"/>
              </a:rPr>
              <a:t>     National </a:t>
            </a:r>
            <a:r>
              <a:rPr lang="en-US" sz="2000" kern="1200" dirty="0">
                <a:ea typeface="굴림" pitchFamily="84" charset="-127"/>
              </a:rPr>
              <a:t>Science Foundation </a:t>
            </a:r>
            <a:r>
              <a:rPr lang="en-US" sz="2000" kern="1200" dirty="0" smtClean="0">
                <a:ea typeface="굴림" pitchFamily="84" charset="-127"/>
              </a:rPr>
              <a:t>(</a:t>
            </a:r>
            <a:r>
              <a:rPr lang="en-US" sz="2000" kern="1200" dirty="0">
                <a:ea typeface="굴림" pitchFamily="84" charset="-127"/>
              </a:rPr>
              <a:t>GRANT #: SES-1127570)</a:t>
            </a:r>
            <a:endParaRPr lang="en-US" sz="2000" dirty="0"/>
          </a:p>
          <a:p>
            <a:pPr marL="914400" lvl="2" indent="0" latinLnBrk="0">
              <a:buNone/>
            </a:pPr>
            <a:endParaRPr lang="en-US" sz="1200" dirty="0" smtClean="0"/>
          </a:p>
          <a:p>
            <a:pPr latinLnBrk="0"/>
            <a:r>
              <a:rPr lang="en-US" sz="2000" dirty="0" smtClean="0"/>
              <a:t>Industry Partners</a:t>
            </a:r>
          </a:p>
          <a:p>
            <a:pPr lvl="1" latinLnBrk="0"/>
            <a:endParaRPr lang="en-US" sz="1800" dirty="0" smtClean="0"/>
          </a:p>
          <a:p>
            <a:pPr latinLnBrk="0"/>
            <a:endParaRPr lang="en-US" sz="2000" dirty="0" smtClean="0"/>
          </a:p>
          <a:p>
            <a:pPr latinLnBrk="0"/>
            <a:endParaRPr lang="en-US" sz="2000" dirty="0" smtClean="0"/>
          </a:p>
          <a:p>
            <a:pPr latinLnBrk="0"/>
            <a:endParaRPr lang="en-US" sz="2000" dirty="0" smtClean="0"/>
          </a:p>
          <a:p>
            <a:pPr marL="0" indent="0" latinLnBrk="0">
              <a:buNone/>
            </a:pPr>
            <a:endParaRPr lang="en-US" sz="2000" dirty="0" smtClean="0"/>
          </a:p>
          <a:p>
            <a:pPr latinLnBrk="0"/>
            <a:r>
              <a:rPr lang="en-US" sz="2000" dirty="0" smtClean="0"/>
              <a:t>Collaborator	</a:t>
            </a:r>
          </a:p>
          <a:p>
            <a:pPr lvl="1" latinLnBrk="0"/>
            <a:r>
              <a:rPr lang="en-US" sz="1800" dirty="0" smtClean="0"/>
              <a:t>Dr. </a:t>
            </a:r>
            <a:r>
              <a:rPr lang="en-US" sz="1800" dirty="0" err="1" smtClean="0"/>
              <a:t>Seungjun</a:t>
            </a:r>
            <a:r>
              <a:rPr lang="en-US" sz="1800" dirty="0" smtClean="0"/>
              <a:t> </a:t>
            </a:r>
            <a:r>
              <a:rPr lang="en-US" sz="1800" dirty="0" err="1" smtClean="0"/>
              <a:t>Ahn</a:t>
            </a:r>
            <a:endParaRPr lang="en-US" sz="1800" dirty="0" smtClean="0"/>
          </a:p>
          <a:p>
            <a:pPr lvl="2" latinLnBrk="0"/>
            <a:r>
              <a:rPr lang="en-US" sz="1400" dirty="0"/>
              <a:t>Post-Doctoral Research Fellow, Dept. of Civil and Environmental Engineering, University of Alberta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3" y="914400"/>
            <a:ext cx="496584" cy="499575"/>
          </a:xfrm>
          <a:prstGeom prst="rect">
            <a:avLst/>
          </a:prstGeom>
        </p:spPr>
      </p:pic>
      <p:pic>
        <p:nvPicPr>
          <p:cNvPr id="8" name="Picture 122" descr="DeMaria Building Compa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44" y="23087184"/>
            <a:ext cx="2410553" cy="14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837" r="4018" b="6764"/>
          <a:stretch/>
        </p:blipFill>
        <p:spPr bwMode="auto">
          <a:xfrm>
            <a:off x="971600" y="1988840"/>
            <a:ext cx="726948" cy="42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83480"/>
            <a:ext cx="2022649" cy="29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971600" y="2848754"/>
            <a:ext cx="4209459" cy="366785"/>
            <a:chOff x="1085645" y="4272062"/>
            <a:chExt cx="5261824" cy="458482"/>
          </a:xfrm>
        </p:grpSpPr>
        <p:sp>
          <p:nvSpPr>
            <p:cNvPr id="2" name="Rectangle 1"/>
            <p:cNvSpPr/>
            <p:nvPr/>
          </p:nvSpPr>
          <p:spPr bwMode="auto">
            <a:xfrm>
              <a:off x="1085645" y="4272062"/>
              <a:ext cx="5261824" cy="4584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3078" name="Picture 6" descr="Architecture Engineering and Construc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040" y="4305886"/>
              <a:ext cx="5101036" cy="390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3" y="3302368"/>
            <a:ext cx="1878565" cy="26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4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1200" dirty="0" err="1"/>
              <a:t>Ajzen</a:t>
            </a:r>
            <a:r>
              <a:rPr lang="en-US" sz="1200" dirty="0"/>
              <a:t>, I. (1991). "The theory of planned behavior." </a:t>
            </a:r>
            <a:r>
              <a:rPr lang="en-US" sz="1200" i="1" dirty="0"/>
              <a:t>Organizational Behavior and Human Decision Processes,</a:t>
            </a:r>
            <a:r>
              <a:rPr lang="en-US" sz="1200" dirty="0"/>
              <a:t> 50(2)</a:t>
            </a:r>
            <a:r>
              <a:rPr lang="en-US" sz="1200" b="1" dirty="0"/>
              <a:t>,</a:t>
            </a:r>
            <a:r>
              <a:rPr lang="en-US" sz="1200" dirty="0"/>
              <a:t> 179-211</a:t>
            </a:r>
            <a:r>
              <a:rPr lang="en-US" sz="1200" dirty="0" smtClean="0"/>
              <a:t>.</a:t>
            </a:r>
          </a:p>
          <a:p>
            <a:pPr latinLnBrk="0"/>
            <a:r>
              <a:rPr lang="en-US" sz="1200" dirty="0" err="1"/>
              <a:t>Ashforth</a:t>
            </a:r>
            <a:r>
              <a:rPr lang="en-US" sz="1200" dirty="0"/>
              <a:t>, B. E. and </a:t>
            </a:r>
            <a:r>
              <a:rPr lang="en-US" sz="1200" dirty="0" err="1"/>
              <a:t>Mael</a:t>
            </a:r>
            <a:r>
              <a:rPr lang="en-US" sz="1200" dirty="0"/>
              <a:t>, F. (1989). "Social Identity Theory and the Organization." </a:t>
            </a:r>
            <a:r>
              <a:rPr lang="en-US" sz="1200" i="1" dirty="0"/>
              <a:t>Academy of Management Review,</a:t>
            </a:r>
            <a:r>
              <a:rPr lang="en-US" sz="1200" dirty="0"/>
              <a:t> 14(1)</a:t>
            </a:r>
            <a:r>
              <a:rPr lang="en-US" sz="1200" b="1" dirty="0"/>
              <a:t>,</a:t>
            </a:r>
            <a:r>
              <a:rPr lang="en-US" sz="1200" dirty="0"/>
              <a:t> 20-39.</a:t>
            </a:r>
            <a:endParaRPr lang="en-US" sz="1200" dirty="0" smtClean="0"/>
          </a:p>
          <a:p>
            <a:pPr latinLnBrk="0"/>
            <a:r>
              <a:rPr lang="en-US" sz="1200" dirty="0" smtClean="0"/>
              <a:t>Bandura</a:t>
            </a:r>
            <a:r>
              <a:rPr lang="en-US" sz="1200" dirty="0"/>
              <a:t>, A. (1991). "Social cognitive theory of self-regulation." </a:t>
            </a:r>
            <a:r>
              <a:rPr lang="en-US" sz="1200" i="1" dirty="0"/>
              <a:t>Organizational Behavior and Human Decision Processes,</a:t>
            </a:r>
            <a:r>
              <a:rPr lang="en-US" sz="1200" dirty="0"/>
              <a:t> 50(2)</a:t>
            </a:r>
            <a:r>
              <a:rPr lang="en-US" sz="1200" b="1" dirty="0"/>
              <a:t>,</a:t>
            </a:r>
            <a:r>
              <a:rPr lang="en-US" sz="1200" dirty="0"/>
              <a:t> 248-287</a:t>
            </a:r>
            <a:r>
              <a:rPr lang="en-US" sz="1200" dirty="0" smtClean="0"/>
              <a:t>.</a:t>
            </a:r>
          </a:p>
          <a:p>
            <a:pPr latinLnBrk="0"/>
            <a:r>
              <a:rPr lang="en-US" sz="1200" dirty="0"/>
              <a:t>Bagozzi, R. and Yi, Y. (2012). "Specification, evaluation, and interpretation of structural equation models." </a:t>
            </a:r>
            <a:r>
              <a:rPr lang="en-US" sz="1200" i="1" dirty="0"/>
              <a:t>Journal of the Academy of Marketing Science,</a:t>
            </a:r>
            <a:r>
              <a:rPr lang="en-US" sz="1200" dirty="0"/>
              <a:t> 40(1)</a:t>
            </a:r>
            <a:r>
              <a:rPr lang="en-US" sz="1200" b="1" dirty="0"/>
              <a:t>,</a:t>
            </a:r>
            <a:r>
              <a:rPr lang="en-US" sz="1200" dirty="0"/>
              <a:t> 8-34.</a:t>
            </a:r>
            <a:endParaRPr lang="en-US" sz="1200" dirty="0" smtClean="0"/>
          </a:p>
          <a:p>
            <a:pPr latinLnBrk="0"/>
            <a:r>
              <a:rPr lang="en-US" sz="1200" dirty="0" err="1"/>
              <a:t>Bergami</a:t>
            </a:r>
            <a:r>
              <a:rPr lang="en-US" sz="1200" dirty="0"/>
              <a:t>, M. and Bagozzi, R. P. (2000). "Self-categorization, affective commitment and group self-esteem as distinct aspects of social identity in the organization." </a:t>
            </a:r>
            <a:r>
              <a:rPr lang="en-US" sz="1200" i="1" dirty="0"/>
              <a:t>British Journal of Social Psychology,</a:t>
            </a:r>
            <a:r>
              <a:rPr lang="en-US" sz="1200" dirty="0"/>
              <a:t> 39(4)</a:t>
            </a:r>
            <a:r>
              <a:rPr lang="en-US" sz="1200" b="1" dirty="0"/>
              <a:t>,</a:t>
            </a:r>
            <a:r>
              <a:rPr lang="en-US" sz="1200" dirty="0"/>
              <a:t> 555-577.</a:t>
            </a:r>
            <a:endParaRPr lang="en-US" sz="1200" dirty="0" smtClean="0"/>
          </a:p>
          <a:p>
            <a:pPr latinLnBrk="0"/>
            <a:r>
              <a:rPr lang="en-US" sz="1200" dirty="0" smtClean="0"/>
              <a:t>BLS (2014). </a:t>
            </a:r>
            <a:r>
              <a:rPr lang="en-US" sz="1200" dirty="0"/>
              <a:t>Revisions to the 2012 Census of Fatal Occupational Injuries (CFOI) counts. U.S. Bureau of Labor and </a:t>
            </a:r>
            <a:r>
              <a:rPr lang="en-US" sz="1200" dirty="0" smtClean="0"/>
              <a:t>Statistics.</a:t>
            </a:r>
          </a:p>
          <a:p>
            <a:pPr latinLnBrk="0"/>
            <a:r>
              <a:rPr lang="en-US" sz="1200" dirty="0"/>
              <a:t>Burks, S. V. and </a:t>
            </a:r>
            <a:r>
              <a:rPr lang="en-US" sz="1200" dirty="0" err="1"/>
              <a:t>Krupka</a:t>
            </a:r>
            <a:r>
              <a:rPr lang="en-US" sz="1200" dirty="0"/>
              <a:t>, E. L. (2012). "A </a:t>
            </a:r>
            <a:r>
              <a:rPr lang="en-US" sz="1200" dirty="0" err="1"/>
              <a:t>Multimethod</a:t>
            </a:r>
            <a:r>
              <a:rPr lang="en-US" sz="1200" dirty="0"/>
              <a:t> approach to identifying norms and normative expectations within a corporate hierarchy: Evidence from the financial services industry." </a:t>
            </a:r>
            <a:r>
              <a:rPr lang="en-US" sz="1200" i="1" dirty="0"/>
              <a:t>Management Science,</a:t>
            </a:r>
            <a:r>
              <a:rPr lang="en-US" sz="1200" dirty="0"/>
              <a:t> 58(1)</a:t>
            </a:r>
            <a:r>
              <a:rPr lang="en-US" sz="1200" b="1" dirty="0"/>
              <a:t>,</a:t>
            </a:r>
            <a:r>
              <a:rPr lang="en-US" sz="1200" dirty="0"/>
              <a:t> 203-217.</a:t>
            </a:r>
            <a:endParaRPr lang="en-US" sz="1200" dirty="0" smtClean="0"/>
          </a:p>
          <a:p>
            <a:pPr latinLnBrk="0"/>
            <a:r>
              <a:rPr lang="en-US" sz="1200" dirty="0" err="1"/>
              <a:t>Ellemers</a:t>
            </a:r>
            <a:r>
              <a:rPr lang="en-US" sz="1200" dirty="0"/>
              <a:t>, N., </a:t>
            </a:r>
            <a:r>
              <a:rPr lang="en-US" sz="1200" dirty="0" err="1"/>
              <a:t>Kortekaas</a:t>
            </a:r>
            <a:r>
              <a:rPr lang="en-US" sz="1200" dirty="0"/>
              <a:t>, P. and </a:t>
            </a:r>
            <a:r>
              <a:rPr lang="en-US" sz="1200" dirty="0" err="1"/>
              <a:t>Ouwerkerk</a:t>
            </a:r>
            <a:r>
              <a:rPr lang="en-US" sz="1200" dirty="0"/>
              <a:t>, J. W. (1999). "Self-</a:t>
            </a:r>
            <a:r>
              <a:rPr lang="en-US" sz="1200" dirty="0" err="1"/>
              <a:t>categorisation</a:t>
            </a:r>
            <a:r>
              <a:rPr lang="en-US" sz="1200" dirty="0"/>
              <a:t>, commitment to the group and group self-esteem as related but distinct aspects of social identity." </a:t>
            </a:r>
            <a:r>
              <a:rPr lang="en-US" sz="1200" i="1" dirty="0"/>
              <a:t>European journal of social psychology,</a:t>
            </a:r>
            <a:r>
              <a:rPr lang="en-US" sz="1200" dirty="0"/>
              <a:t> 29(23)</a:t>
            </a:r>
            <a:r>
              <a:rPr lang="en-US" sz="1200" b="1" dirty="0"/>
              <a:t>,</a:t>
            </a:r>
            <a:r>
              <a:rPr lang="en-US" sz="1200" dirty="0"/>
              <a:t> 371-389.</a:t>
            </a:r>
            <a:endParaRPr lang="en-US" sz="1200" dirty="0" smtClean="0"/>
          </a:p>
          <a:p>
            <a:pPr latinLnBrk="0"/>
            <a:r>
              <a:rPr lang="en-US" sz="1200" dirty="0" err="1"/>
              <a:t>Festinger</a:t>
            </a:r>
            <a:r>
              <a:rPr lang="en-US" sz="1200" dirty="0"/>
              <a:t>, L. (1954). "A theory of social comparison processes." </a:t>
            </a:r>
            <a:r>
              <a:rPr lang="en-US" sz="1200" i="1" dirty="0"/>
              <a:t>Human relations,</a:t>
            </a:r>
            <a:r>
              <a:rPr lang="en-US" sz="1200" dirty="0"/>
              <a:t> 7(2)</a:t>
            </a:r>
            <a:r>
              <a:rPr lang="en-US" sz="1200" b="1" dirty="0"/>
              <a:t>,</a:t>
            </a:r>
            <a:r>
              <a:rPr lang="en-US" sz="1200" dirty="0"/>
              <a:t> 117-140</a:t>
            </a:r>
            <a:r>
              <a:rPr lang="en-US" sz="1200" dirty="0" smtClean="0"/>
              <a:t>.</a:t>
            </a:r>
          </a:p>
          <a:p>
            <a:pPr latinLnBrk="0"/>
            <a:r>
              <a:rPr lang="en-US" sz="1200" dirty="0"/>
              <a:t>Hair, J. F., </a:t>
            </a:r>
            <a:r>
              <a:rPr lang="en-US" sz="1200" dirty="0" err="1"/>
              <a:t>Tatham</a:t>
            </a:r>
            <a:r>
              <a:rPr lang="en-US" sz="1200" dirty="0"/>
              <a:t>, R. L., Anderson, R. E. and Black, W. (2006). </a:t>
            </a:r>
            <a:r>
              <a:rPr lang="en-US" sz="1200" i="1" dirty="0"/>
              <a:t>Multivariate data analysis</a:t>
            </a:r>
            <a:r>
              <a:rPr lang="en-US" sz="1200" dirty="0"/>
              <a:t>, Pearson Prentice Hall Upper Saddle River, NJ.</a:t>
            </a:r>
            <a:endParaRPr lang="en-US" sz="1200" dirty="0" smtClean="0"/>
          </a:p>
          <a:p>
            <a:pPr latinLnBrk="0"/>
            <a:r>
              <a:rPr lang="en-US" sz="1200" dirty="0" err="1"/>
              <a:t>Heere</a:t>
            </a:r>
            <a:r>
              <a:rPr lang="en-US" sz="1200" dirty="0"/>
              <a:t>, B. and James, J. D. (2007). "Stepping Outside the Lines: Developing a Multi-dimensional Team Identity Scale Based on Social Identity Theory." </a:t>
            </a:r>
            <a:r>
              <a:rPr lang="en-US" sz="1200" i="1" dirty="0"/>
              <a:t>Sport Management Review,</a:t>
            </a:r>
            <a:r>
              <a:rPr lang="en-US" sz="1200" dirty="0"/>
              <a:t> 10(1)</a:t>
            </a:r>
            <a:r>
              <a:rPr lang="en-US" sz="1200" b="1" dirty="0"/>
              <a:t>,</a:t>
            </a:r>
            <a:r>
              <a:rPr lang="en-US" sz="1200" dirty="0"/>
              <a:t> 65-91.</a:t>
            </a:r>
            <a:endParaRPr lang="en-US" sz="1200" dirty="0" smtClean="0"/>
          </a:p>
          <a:p>
            <a:pPr latinLnBrk="0"/>
            <a:r>
              <a:rPr lang="en-US" sz="1200" dirty="0"/>
              <a:t>Hogg, M. A. and Terry, D. I. (2000). "Social identity and self-categorization processes in organizational contexts." </a:t>
            </a:r>
            <a:r>
              <a:rPr lang="en-US" sz="1200" i="1" dirty="0"/>
              <a:t>Academy of management review,</a:t>
            </a:r>
            <a:r>
              <a:rPr lang="en-US" sz="1200" dirty="0"/>
              <a:t> 25(1)</a:t>
            </a:r>
            <a:r>
              <a:rPr lang="en-US" sz="1200" b="1" dirty="0"/>
              <a:t>,</a:t>
            </a:r>
            <a:r>
              <a:rPr lang="en-US" sz="1200" dirty="0"/>
              <a:t> 121-140</a:t>
            </a:r>
            <a:r>
              <a:rPr lang="en-US" sz="1200" dirty="0" smtClean="0"/>
              <a:t>.</a:t>
            </a:r>
          </a:p>
          <a:p>
            <a:pPr latinLnBrk="0"/>
            <a:r>
              <a:rPr lang="en-US" sz="1200" dirty="0"/>
              <a:t>Jackson, J. W. (2002). "Intergroup attitudes as a function of different dimensions of group identification and perceived intergroup conflict." </a:t>
            </a:r>
            <a:r>
              <a:rPr lang="en-US" sz="1200" i="1" dirty="0"/>
              <a:t>Self and identity,</a:t>
            </a:r>
            <a:r>
              <a:rPr lang="en-US" sz="1200" dirty="0"/>
              <a:t> 1(1)</a:t>
            </a:r>
            <a:r>
              <a:rPr lang="en-US" sz="1200" b="1" dirty="0"/>
              <a:t>,</a:t>
            </a:r>
            <a:r>
              <a:rPr lang="en-US" sz="1200" dirty="0"/>
              <a:t> 11-33</a:t>
            </a:r>
            <a:r>
              <a:rPr lang="en-US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1200" dirty="0" err="1" smtClean="0"/>
              <a:t>Lingard</a:t>
            </a:r>
            <a:r>
              <a:rPr lang="en-US" sz="1200" dirty="0"/>
              <a:t>, H. and </a:t>
            </a:r>
            <a:r>
              <a:rPr lang="en-US" sz="1200" dirty="0" err="1"/>
              <a:t>Rowlinson</a:t>
            </a:r>
            <a:r>
              <a:rPr lang="en-US" sz="1200" dirty="0"/>
              <a:t>, S. M. (2005). </a:t>
            </a:r>
            <a:r>
              <a:rPr lang="en-US" sz="1200" i="1" dirty="0"/>
              <a:t>Occupational health and safety in construction project management</a:t>
            </a:r>
            <a:r>
              <a:rPr lang="en-US" sz="1200" dirty="0"/>
              <a:t>, Taylor &amp; Francis.</a:t>
            </a:r>
            <a:endParaRPr lang="en-US" sz="1200" dirty="0" smtClean="0"/>
          </a:p>
          <a:p>
            <a:pPr latinLnBrk="0"/>
            <a:r>
              <a:rPr lang="en-US" sz="1200" dirty="0" smtClean="0"/>
              <a:t>Reason</a:t>
            </a:r>
            <a:r>
              <a:rPr lang="en-US" sz="1200" dirty="0"/>
              <a:t>, J. 1990. </a:t>
            </a:r>
            <a:r>
              <a:rPr lang="en-US" sz="1200" i="1" dirty="0"/>
              <a:t>Human error</a:t>
            </a:r>
            <a:r>
              <a:rPr lang="en-US" sz="1200" dirty="0"/>
              <a:t>. 1990. Cambridge, UK: Cambridge University Press</a:t>
            </a:r>
            <a:r>
              <a:rPr lang="en-US" sz="1200" dirty="0" smtClean="0"/>
              <a:t>.</a:t>
            </a:r>
          </a:p>
          <a:p>
            <a:pPr latinLnBrk="0"/>
            <a:r>
              <a:rPr lang="en-US" sz="1200" dirty="0"/>
              <a:t>Smith, E. R. and </a:t>
            </a:r>
            <a:r>
              <a:rPr lang="en-US" sz="1200" dirty="0" err="1"/>
              <a:t>Conrey</a:t>
            </a:r>
            <a:r>
              <a:rPr lang="en-US" sz="1200" dirty="0"/>
              <a:t>, F. R. (2007). "Agent-based modeling: A new approach for theory building in social psychology." </a:t>
            </a:r>
            <a:r>
              <a:rPr lang="en-US" sz="1200" i="1" dirty="0"/>
              <a:t>Personality and social psychology review,</a:t>
            </a:r>
            <a:r>
              <a:rPr lang="en-US" sz="1200" dirty="0"/>
              <a:t> 11(1)</a:t>
            </a:r>
            <a:r>
              <a:rPr lang="en-US" sz="1200" b="1" dirty="0"/>
              <a:t>,</a:t>
            </a:r>
            <a:r>
              <a:rPr lang="en-US" sz="1200" dirty="0"/>
              <a:t> 87-104.</a:t>
            </a:r>
            <a:endParaRPr lang="en-US" sz="1200" dirty="0" smtClean="0"/>
          </a:p>
          <a:p>
            <a:pPr latinLnBrk="0"/>
            <a:r>
              <a:rPr lang="en-US" sz="1200" dirty="0" err="1"/>
              <a:t>Tajfel</a:t>
            </a:r>
            <a:r>
              <a:rPr lang="en-US" sz="1200" dirty="0"/>
              <a:t>, H. and Turner, J. C. (1979). "An integrative theory of intergroup conflict." </a:t>
            </a:r>
            <a:r>
              <a:rPr lang="en-US" sz="1200" i="1" dirty="0"/>
              <a:t>The social psychology of intergroup relations,</a:t>
            </a:r>
            <a:r>
              <a:rPr lang="en-US" sz="1200" dirty="0"/>
              <a:t> 33(47)</a:t>
            </a:r>
            <a:r>
              <a:rPr lang="en-US" sz="1200" b="1" dirty="0"/>
              <a:t>,</a:t>
            </a:r>
            <a:r>
              <a:rPr lang="en-US" sz="1200" dirty="0"/>
              <a:t> 74</a:t>
            </a:r>
            <a:r>
              <a:rPr lang="en-US" sz="1200" dirty="0" smtClean="0"/>
              <a:t>.</a:t>
            </a:r>
          </a:p>
          <a:p>
            <a:pPr latinLnBrk="0"/>
            <a:r>
              <a:rPr lang="en-US" sz="1200" dirty="0"/>
              <a:t>Terry, D. J. and Hogg, M. A. (1996). "Group Norms and the Attitude-Behavior Relationship: A Role for Group Identification." </a:t>
            </a:r>
            <a:r>
              <a:rPr lang="en-US" sz="1200" i="1" dirty="0"/>
              <a:t>Personality and Social Psychology Bulletin,</a:t>
            </a:r>
            <a:r>
              <a:rPr lang="en-US" sz="1200" dirty="0"/>
              <a:t> 22(8)</a:t>
            </a:r>
            <a:r>
              <a:rPr lang="en-US" sz="1200" b="1" dirty="0"/>
              <a:t>,</a:t>
            </a:r>
            <a:r>
              <a:rPr lang="en-US" sz="1200" dirty="0"/>
              <a:t> 776-793</a:t>
            </a:r>
            <a:r>
              <a:rPr lang="en-US" sz="1200" dirty="0" smtClean="0"/>
              <a:t>.</a:t>
            </a:r>
          </a:p>
          <a:p>
            <a:pPr latinLnBrk="0"/>
            <a:r>
              <a:rPr lang="en-US" sz="1200" dirty="0"/>
              <a:t>White, K. M., Smith, J. R., Terry, D. J., </a:t>
            </a:r>
            <a:r>
              <a:rPr lang="en-US" sz="1200" dirty="0" err="1"/>
              <a:t>Greenslade</a:t>
            </a:r>
            <a:r>
              <a:rPr lang="en-US" sz="1200" dirty="0"/>
              <a:t>, J. H. and </a:t>
            </a:r>
            <a:r>
              <a:rPr lang="en-US" sz="1200" dirty="0" err="1"/>
              <a:t>Mckimmie</a:t>
            </a:r>
            <a:r>
              <a:rPr lang="en-US" sz="1200" dirty="0"/>
              <a:t>, B. M. (2009). "Social influence in the theory of planned </a:t>
            </a:r>
            <a:r>
              <a:rPr lang="en-US" sz="1200" dirty="0" err="1"/>
              <a:t>behaviour</a:t>
            </a:r>
            <a:r>
              <a:rPr lang="en-US" sz="1200" dirty="0"/>
              <a:t>: The role of descriptive, injunctive, and in-group norms." </a:t>
            </a:r>
            <a:r>
              <a:rPr lang="en-US" sz="1200" i="1" dirty="0"/>
              <a:t>British Journal of Social Psychology,</a:t>
            </a:r>
            <a:r>
              <a:rPr lang="en-US" sz="1200" dirty="0"/>
              <a:t> 48(1)</a:t>
            </a:r>
            <a:r>
              <a:rPr lang="en-US" sz="1200" b="1" dirty="0"/>
              <a:t>,</a:t>
            </a:r>
            <a:r>
              <a:rPr lang="en-US" sz="1200" dirty="0"/>
              <a:t> 135-158.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286412"/>
          </a:xfrm>
        </p:spPr>
        <p:txBody>
          <a:bodyPr wrap="square"/>
          <a:lstStyle/>
          <a:p>
            <a:pPr latinLnBrk="0"/>
            <a:r>
              <a:rPr lang="en-US" sz="2400" dirty="0" smtClean="0"/>
              <a:t>Causes of Accident </a:t>
            </a:r>
          </a:p>
          <a:p>
            <a:pPr latinLnBrk="0"/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atinLnBrk="0"/>
            <a:endParaRPr lang="en-US" sz="2400" dirty="0" smtClean="0"/>
          </a:p>
          <a:p>
            <a:pPr lvl="2" latinLnBrk="0"/>
            <a:endParaRPr lang="en-US" sz="1600" dirty="0"/>
          </a:p>
          <a:p>
            <a:pPr latinLnBrk="0"/>
            <a:r>
              <a:rPr lang="en-US" sz="2400" dirty="0" smtClean="0"/>
              <a:t>Unsafe Behavior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Safety in the Construction Industry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29" name="Rectangle 28"/>
          <p:cNvSpPr/>
          <p:nvPr/>
        </p:nvSpPr>
        <p:spPr bwMode="auto">
          <a:xfrm>
            <a:off x="1187625" y="2045305"/>
            <a:ext cx="1036915" cy="403245"/>
          </a:xfrm>
          <a:prstGeom prst="rect">
            <a:avLst/>
          </a:prstGeom>
          <a:solidFill>
            <a:srgbClr val="B45A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dirty="0" smtClean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Accidents</a:t>
            </a:r>
            <a:endParaRPr kumimoji="1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87825" y="1568911"/>
            <a:ext cx="1901011" cy="438912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dirty="0" smtClean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Unsafe </a:t>
            </a: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Work</a:t>
            </a:r>
            <a:r>
              <a:rPr kumimoji="1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Conditions (10 – 20%)</a:t>
            </a:r>
            <a:endParaRPr kumimoji="1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16647" y="2486032"/>
            <a:ext cx="1872189" cy="438912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Unsafe Behaviors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(80 – 90%)</a:t>
            </a:r>
            <a:endParaRPr kumimoji="1" lang="en-US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>
            <a:stCxn id="30" idx="3"/>
            <a:endCxn id="34" idx="1"/>
          </p:cNvCxnSpPr>
          <p:nvPr/>
        </p:nvCxnSpPr>
        <p:spPr bwMode="auto">
          <a:xfrm>
            <a:off x="4888836" y="1788367"/>
            <a:ext cx="83529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31" idx="1"/>
            <a:endCxn id="29" idx="3"/>
          </p:cNvCxnSpPr>
          <p:nvPr/>
        </p:nvCxnSpPr>
        <p:spPr bwMode="auto">
          <a:xfrm flipH="1" flipV="1">
            <a:off x="2224540" y="2246928"/>
            <a:ext cx="792107" cy="458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724128" y="1623807"/>
            <a:ext cx="3240360" cy="3291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dirty="0" smtClean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Focus of most of previous efforts</a:t>
            </a:r>
            <a:endParaRPr kumimoji="1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 bwMode="auto">
          <a:xfrm flipH="1">
            <a:off x="2224540" y="1788367"/>
            <a:ext cx="763285" cy="4585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724128" y="2540928"/>
            <a:ext cx="3240360" cy="3291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en-US" sz="14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Recently attracted </a:t>
            </a:r>
            <a:r>
              <a:rPr kumimoji="1" lang="en-US" sz="1400" dirty="0" smtClean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attentions</a:t>
            </a:r>
            <a:endParaRPr kumimoji="1" lang="en-US" sz="1400" dirty="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>
            <a:stCxn id="31" idx="3"/>
            <a:endCxn id="36" idx="1"/>
          </p:cNvCxnSpPr>
          <p:nvPr/>
        </p:nvCxnSpPr>
        <p:spPr bwMode="auto">
          <a:xfrm>
            <a:off x="4888836" y="2705488"/>
            <a:ext cx="83529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" name="Down Arrow 37"/>
          <p:cNvSpPr/>
          <p:nvPr/>
        </p:nvSpPr>
        <p:spPr bwMode="auto">
          <a:xfrm>
            <a:off x="6754136" y="1932447"/>
            <a:ext cx="720080" cy="632042"/>
          </a:xfrm>
          <a:prstGeom prst="downArrow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2311" y="3007985"/>
            <a:ext cx="3305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[Adopted from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Lingard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and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Rowlinson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2005]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4005064"/>
            <a:ext cx="7992888" cy="2072219"/>
            <a:chOff x="755576" y="3923024"/>
            <a:chExt cx="7992888" cy="2072219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755576" y="4446244"/>
              <a:ext cx="1080120" cy="5760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dirty="0" smtClean="0"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Unsafe Behavior</a:t>
              </a:r>
              <a:endPara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267744" y="4018772"/>
              <a:ext cx="969264" cy="42976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dirty="0" smtClean="0"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Error</a:t>
              </a:r>
              <a:endParaRPr kumimoji="1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267744" y="5020012"/>
              <a:ext cx="965800" cy="43204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Violation</a:t>
              </a:r>
              <a:endParaRPr kumimoji="1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8"/>
            <p:cNvCxnSpPr>
              <a:stCxn id="20" idx="3"/>
              <a:endCxn id="21" idx="1"/>
            </p:cNvCxnSpPr>
            <p:nvPr/>
          </p:nvCxnSpPr>
          <p:spPr bwMode="auto">
            <a:xfrm flipV="1">
              <a:off x="1835696" y="4233656"/>
              <a:ext cx="432048" cy="50062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Arrow Connector 8"/>
            <p:cNvCxnSpPr>
              <a:stCxn id="20" idx="3"/>
              <a:endCxn id="22" idx="1"/>
            </p:cNvCxnSpPr>
            <p:nvPr/>
          </p:nvCxnSpPr>
          <p:spPr bwMode="auto">
            <a:xfrm>
              <a:off x="1835696" y="4734276"/>
              <a:ext cx="432048" cy="50176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3353564" y="3923024"/>
              <a:ext cx="5394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• “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Unintended outcomes caused by slips, lapses and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mistakes 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made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by individuals.”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(Reason 1990)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3564" y="4641026"/>
              <a:ext cx="539490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• “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Any deliberate or 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intentional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deviations from the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rules,    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procedures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instructions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or regulations introduced for the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safe or 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efficient  operation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and maintenance of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equipment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.”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(Reason 1990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•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than half of accidents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recorded are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attributed to violations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Mason,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1997;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Alper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and Karsh 2009)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0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231188" cy="5286412"/>
          </a:xfrm>
        </p:spPr>
        <p:txBody>
          <a:bodyPr wrap="square"/>
          <a:lstStyle/>
          <a:p>
            <a:pPr latinLnBrk="0"/>
            <a:r>
              <a:rPr lang="en-US" sz="2400" dirty="0" smtClean="0"/>
              <a:t>Social influence on Individuals’ Behavior </a:t>
            </a:r>
            <a:endParaRPr lang="en-US" sz="1600" dirty="0" smtClean="0"/>
          </a:p>
          <a:p>
            <a:pPr lvl="1" latinLnBrk="0"/>
            <a:r>
              <a:rPr lang="en-US" sz="2000" dirty="0"/>
              <a:t>Social comparison theory </a:t>
            </a:r>
            <a:r>
              <a:rPr lang="en-US" sz="1600" dirty="0"/>
              <a:t>(</a:t>
            </a:r>
            <a:r>
              <a:rPr lang="en-US" sz="1600" dirty="0" err="1"/>
              <a:t>Festinger</a:t>
            </a:r>
            <a:r>
              <a:rPr lang="en-US" sz="1600" dirty="0"/>
              <a:t> 1954)</a:t>
            </a:r>
          </a:p>
          <a:p>
            <a:pPr lvl="2" latinLnBrk="0"/>
            <a:r>
              <a:rPr lang="en-US" sz="1600" dirty="0"/>
              <a:t>Individuals evaluate their opinion or ability by comparing themselves to others to reduce the uncertainty.</a:t>
            </a:r>
          </a:p>
          <a:p>
            <a:pPr lvl="1" latinLnBrk="0"/>
            <a:r>
              <a:rPr lang="en-US" sz="2000" dirty="0"/>
              <a:t>Social cognitive theory of self-regulatory </a:t>
            </a:r>
            <a:r>
              <a:rPr lang="en-US" sz="1600" dirty="0"/>
              <a:t>(Bandura 1991)</a:t>
            </a:r>
          </a:p>
          <a:p>
            <a:pPr lvl="2" latinLnBrk="0"/>
            <a:r>
              <a:rPr lang="en-US" sz="1600" dirty="0"/>
              <a:t>When there is a discrepancy between one’s own reference value and perceived current situation, people perform the behavior to reduce the </a:t>
            </a:r>
            <a:r>
              <a:rPr lang="en-US" sz="1600" dirty="0" smtClean="0"/>
              <a:t>discrepancy</a:t>
            </a:r>
          </a:p>
          <a:p>
            <a:pPr lvl="4" latinLnBrk="0"/>
            <a:endParaRPr lang="en-US" sz="800" dirty="0"/>
          </a:p>
          <a:p>
            <a:pPr latinLnBrk="0"/>
            <a:r>
              <a:rPr lang="en-US" sz="2400" dirty="0" smtClean="0"/>
              <a:t>Social </a:t>
            </a:r>
            <a:r>
              <a:rPr lang="en-US" sz="2400" dirty="0"/>
              <a:t>Influence on Safety Behavior</a:t>
            </a:r>
            <a:endParaRPr lang="en-US" sz="2800" dirty="0"/>
          </a:p>
          <a:p>
            <a:pPr lvl="1" latinLnBrk="0"/>
            <a:r>
              <a:rPr lang="en-US" sz="2000" dirty="0"/>
              <a:t>The group level informal controls (i.e., the safety norm, safety climate) have much to do with </a:t>
            </a:r>
            <a:r>
              <a:rPr lang="en-US" sz="2000" dirty="0" smtClean="0"/>
              <a:t>safety </a:t>
            </a:r>
            <a:r>
              <a:rPr lang="en-US" sz="2000" dirty="0"/>
              <a:t>behavior.</a:t>
            </a:r>
          </a:p>
          <a:p>
            <a:pPr lvl="1" latinLnBrk="0"/>
            <a:r>
              <a:rPr lang="en-US" sz="2000" dirty="0" smtClean="0"/>
              <a:t>A number of studies empirically supported that safety </a:t>
            </a:r>
            <a:r>
              <a:rPr lang="en-US" sz="2000" dirty="0"/>
              <a:t>climate </a:t>
            </a:r>
            <a:r>
              <a:rPr lang="en-US" sz="2000" dirty="0" smtClean="0"/>
              <a:t>is </a:t>
            </a:r>
            <a:r>
              <a:rPr lang="en-US" sz="2000" dirty="0"/>
              <a:t>an important determinant of actual safety </a:t>
            </a:r>
            <a:r>
              <a:rPr lang="en-US" sz="2000" dirty="0" smtClean="0"/>
              <a:t>behavior.</a:t>
            </a:r>
          </a:p>
          <a:p>
            <a:pPr lvl="1" latinLnBrk="0"/>
            <a:r>
              <a:rPr lang="en-US" sz="2000" dirty="0" smtClean="0"/>
              <a:t>A lack of research addressing individual’s psychological process underlying the link between social influence and safety behavior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51304" cy="582594"/>
          </a:xfrm>
        </p:spPr>
        <p:txBody>
          <a:bodyPr/>
          <a:lstStyle/>
          <a:p>
            <a:r>
              <a:rPr lang="en-US" sz="2800" dirty="0" smtClean="0"/>
              <a:t>Social Influence on Safety Behavior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80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231188" cy="5286412"/>
          </a:xfrm>
        </p:spPr>
        <p:txBody>
          <a:bodyPr wrap="square"/>
          <a:lstStyle/>
          <a:p>
            <a:pPr latinLnBrk="0"/>
            <a:r>
              <a:rPr lang="en-US" sz="2200" dirty="0" smtClean="0"/>
              <a:t>Theory of Planned Behavior</a:t>
            </a:r>
            <a:r>
              <a:rPr lang="en-US" sz="24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Azjen</a:t>
            </a:r>
            <a:r>
              <a:rPr lang="en-US" sz="1600" dirty="0" smtClean="0"/>
              <a:t> 1991)</a:t>
            </a:r>
          </a:p>
          <a:p>
            <a:pPr lvl="1" latinLnBrk="0"/>
            <a:r>
              <a:rPr lang="en-US" sz="1800" dirty="0" smtClean="0"/>
              <a:t>Attitude</a:t>
            </a:r>
          </a:p>
          <a:p>
            <a:pPr lvl="2" latinLnBrk="0"/>
            <a:r>
              <a:rPr lang="en-US" sz="1400" dirty="0" smtClean="0"/>
              <a:t>A favorableness of evaluation </a:t>
            </a:r>
            <a:r>
              <a:rPr lang="en-US" sz="1400" dirty="0"/>
              <a:t>or appraisal of the behavior in question.</a:t>
            </a:r>
          </a:p>
          <a:p>
            <a:pPr lvl="1" latinLnBrk="0"/>
            <a:r>
              <a:rPr lang="en-US" sz="1800" dirty="0" smtClean="0"/>
              <a:t>Subjective Norm</a:t>
            </a:r>
          </a:p>
          <a:p>
            <a:pPr lvl="2" latinLnBrk="0"/>
            <a:r>
              <a:rPr lang="en-US" sz="1400" dirty="0"/>
              <a:t>The </a:t>
            </a:r>
            <a:r>
              <a:rPr lang="en-US" sz="1400" dirty="0" smtClean="0"/>
              <a:t>perceived social pressure from significant others to perform or not to perform a specific behavior</a:t>
            </a:r>
          </a:p>
          <a:p>
            <a:pPr lvl="1" latinLnBrk="0"/>
            <a:r>
              <a:rPr lang="en-US" sz="1800" dirty="0" smtClean="0"/>
              <a:t>Perceived Behavioral Control</a:t>
            </a:r>
          </a:p>
          <a:p>
            <a:pPr lvl="2" latinLnBrk="0"/>
            <a:r>
              <a:rPr lang="en-US" sz="1400" dirty="0" smtClean="0"/>
              <a:t>The </a:t>
            </a:r>
            <a:r>
              <a:rPr lang="en-US" sz="1400" dirty="0"/>
              <a:t>perception of the ease or difficulty of performing the behavior of interest</a:t>
            </a:r>
            <a:endParaRPr lang="en-US" sz="1400" dirty="0" smtClean="0"/>
          </a:p>
          <a:p>
            <a:pPr latinLnBrk="0"/>
            <a:endParaRPr lang="en-US" sz="2400" dirty="0"/>
          </a:p>
          <a:p>
            <a:pPr latinLnBrk="0"/>
            <a:endParaRPr lang="en-US" sz="650" dirty="0" smtClean="0"/>
          </a:p>
          <a:p>
            <a:pPr latinLnBrk="0"/>
            <a:endParaRPr lang="en-US" sz="2000" dirty="0"/>
          </a:p>
          <a:p>
            <a:pPr lvl="1" latinLnBrk="0"/>
            <a:endParaRPr lang="en-US" sz="2000" dirty="0" smtClean="0"/>
          </a:p>
          <a:p>
            <a:pPr lvl="1" latinLnBrk="0"/>
            <a:endParaRPr lang="en-US" sz="2000" dirty="0"/>
          </a:p>
          <a:p>
            <a:pPr lvl="1" latinLnBrk="0"/>
            <a:endParaRPr lang="en-US" sz="2000" dirty="0" smtClean="0"/>
          </a:p>
          <a:p>
            <a:pPr lvl="1" latinLnBrk="0"/>
            <a:endParaRPr lang="en-US" sz="2000" dirty="0"/>
          </a:p>
          <a:p>
            <a:pPr lvl="1" latinLnBrk="0"/>
            <a:r>
              <a:rPr lang="en-US" sz="1800" dirty="0" smtClean="0"/>
              <a:t>Several limitations to direct application of TPB to safety behavior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51304" cy="582594"/>
          </a:xfrm>
        </p:spPr>
        <p:txBody>
          <a:bodyPr/>
          <a:lstStyle/>
          <a:p>
            <a:r>
              <a:rPr lang="en-US" sz="2800" dirty="0" smtClean="0"/>
              <a:t>Point of Departure: Theory of Planned Behavior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pSp>
        <p:nvGrpSpPr>
          <p:cNvPr id="2" name="Group 1"/>
          <p:cNvGrpSpPr/>
          <p:nvPr/>
        </p:nvGrpSpPr>
        <p:grpSpPr>
          <a:xfrm>
            <a:off x="2463843" y="3438838"/>
            <a:ext cx="4916469" cy="2181944"/>
            <a:chOff x="2463843" y="3438838"/>
            <a:chExt cx="4916469" cy="2181944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2478697" y="4252635"/>
              <a:ext cx="895171" cy="52576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Subjective Norm</a:t>
              </a:r>
              <a:endParaRPr kumimoji="1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463843" y="5095022"/>
              <a:ext cx="909638" cy="52576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9pPr>
            </a:lstStyle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Perceived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Behavioral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Control</a:t>
              </a:r>
              <a:endParaRPr kumimoji="1" lang="en-US" sz="1200" b="1" dirty="0"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14779" y="4251787"/>
              <a:ext cx="969240" cy="52576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Behavioral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Intention</a:t>
              </a:r>
              <a:endParaRPr kumimoji="1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6564139" y="4251787"/>
              <a:ext cx="816173" cy="52576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</a:t>
              </a:r>
              <a:endParaRPr kumimoji="1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373868" y="3701717"/>
              <a:ext cx="1140911" cy="69380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6" name="Straight Arrow Connector 45"/>
            <p:cNvCxnSpPr>
              <a:stCxn id="42" idx="3"/>
            </p:cNvCxnSpPr>
            <p:nvPr/>
          </p:nvCxnSpPr>
          <p:spPr bwMode="auto">
            <a:xfrm flipV="1">
              <a:off x="3373481" y="4658469"/>
              <a:ext cx="1141298" cy="6994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7" name="Straight Arrow Connector 46"/>
            <p:cNvCxnSpPr>
              <a:stCxn id="43" idx="3"/>
              <a:endCxn id="44" idx="1"/>
            </p:cNvCxnSpPr>
            <p:nvPr/>
          </p:nvCxnSpPr>
          <p:spPr bwMode="auto">
            <a:xfrm>
              <a:off x="5484019" y="4514667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8" name="Rounded Rectangle 57"/>
            <p:cNvSpPr/>
            <p:nvPr/>
          </p:nvSpPr>
          <p:spPr bwMode="auto">
            <a:xfrm>
              <a:off x="2463843" y="3438838"/>
              <a:ext cx="909638" cy="52576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84" charset="0"/>
                  <a:ea typeface="굴림" pitchFamily="84" charset="-127"/>
                  <a:cs typeface="굴림" pitchFamily="84" charset="-127"/>
                </a:defRPr>
              </a:lvl9pPr>
            </a:lstStyle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Behavioral</a:t>
              </a:r>
            </a:p>
            <a:p>
              <a:pPr algn="ctr" latinLnBrk="1"/>
              <a:r>
                <a:rPr kumimoji="1" lang="en-US" sz="1200" b="1" dirty="0" smtClean="0">
                  <a:latin typeface="Calibri" panose="020F0502020204030204" pitchFamily="34" charset="0"/>
                  <a:ea typeface="굴림" pitchFamily="50" charset="-127"/>
                  <a:cs typeface="Arial" panose="020B0604020202020204" pitchFamily="34" charset="0"/>
                </a:rPr>
                <a:t>Attitude</a:t>
              </a:r>
              <a:endParaRPr kumimoji="1" lang="en-US" sz="1200" b="1" dirty="0">
                <a:latin typeface="Calibri" panose="020F050202020403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/>
            <p:cNvCxnSpPr>
              <a:stCxn id="41" idx="3"/>
              <a:endCxn id="43" idx="1"/>
            </p:cNvCxnSpPr>
            <p:nvPr/>
          </p:nvCxnSpPr>
          <p:spPr bwMode="auto">
            <a:xfrm flipV="1">
              <a:off x="3373868" y="4514667"/>
              <a:ext cx="1140911" cy="8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0" name="Straight Arrow Connector 59"/>
            <p:cNvCxnSpPr>
              <a:stCxn id="42" idx="3"/>
            </p:cNvCxnSpPr>
            <p:nvPr/>
          </p:nvCxnSpPr>
          <p:spPr bwMode="auto">
            <a:xfrm flipV="1">
              <a:off x="3373481" y="4658469"/>
              <a:ext cx="3190658" cy="6994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1" name="Straight Arrow Connector 60"/>
            <p:cNvCxnSpPr>
              <a:stCxn id="41" idx="1"/>
              <a:endCxn id="58" idx="1"/>
            </p:cNvCxnSpPr>
            <p:nvPr/>
          </p:nvCxnSpPr>
          <p:spPr bwMode="auto">
            <a:xfrm rot="10800000">
              <a:off x="2463843" y="3701719"/>
              <a:ext cx="14854" cy="813797"/>
            </a:xfrm>
            <a:prstGeom prst="curvedConnector3">
              <a:avLst>
                <a:gd name="adj1" fmla="val 163897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stealth"/>
            </a:ln>
            <a:effectLst/>
          </p:spPr>
        </p:cxnSp>
        <p:cxnSp>
          <p:nvCxnSpPr>
            <p:cNvPr id="63" name="Straight Arrow Connector 60"/>
            <p:cNvCxnSpPr>
              <a:stCxn id="42" idx="1"/>
              <a:endCxn id="41" idx="1"/>
            </p:cNvCxnSpPr>
            <p:nvPr/>
          </p:nvCxnSpPr>
          <p:spPr bwMode="auto">
            <a:xfrm rot="10800000" flipH="1">
              <a:off x="2463843" y="4515516"/>
              <a:ext cx="14854" cy="842387"/>
            </a:xfrm>
            <a:prstGeom prst="curvedConnector3">
              <a:avLst>
                <a:gd name="adj1" fmla="val -153897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stealth"/>
            </a:ln>
            <a:effectLst/>
          </p:spPr>
        </p:cxnSp>
        <p:cxnSp>
          <p:nvCxnSpPr>
            <p:cNvPr id="66" name="Straight Arrow Connector 60"/>
            <p:cNvCxnSpPr>
              <a:stCxn id="42" idx="1"/>
              <a:endCxn id="58" idx="1"/>
            </p:cNvCxnSpPr>
            <p:nvPr/>
          </p:nvCxnSpPr>
          <p:spPr bwMode="auto">
            <a:xfrm rot="10800000">
              <a:off x="2463843" y="3701718"/>
              <a:ext cx="12700" cy="1656184"/>
            </a:xfrm>
            <a:prstGeom prst="curvedConnector3">
              <a:avLst>
                <a:gd name="adj1" fmla="val 4237795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11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286412"/>
          </a:xfrm>
        </p:spPr>
        <p:txBody>
          <a:bodyPr wrap="square"/>
          <a:lstStyle/>
          <a:p>
            <a:pPr latinLnBrk="0"/>
            <a:r>
              <a:rPr lang="en-US" sz="2400" dirty="0" smtClean="0"/>
              <a:t>A lack </a:t>
            </a:r>
            <a:r>
              <a:rPr lang="en-US" sz="2400" dirty="0"/>
              <a:t>of understanding </a:t>
            </a:r>
            <a:r>
              <a:rPr lang="en-US" sz="2400" dirty="0" smtClean="0"/>
              <a:t>of the role of subjective norm in safety behavior </a:t>
            </a:r>
            <a:endParaRPr lang="en-US" sz="2400" dirty="0"/>
          </a:p>
          <a:p>
            <a:pPr lvl="1" latinLnBrk="0"/>
            <a:r>
              <a:rPr lang="en-US" sz="2000" dirty="0" smtClean="0"/>
              <a:t>Controversy over influence of subjective norm on behavioral intention.</a:t>
            </a:r>
          </a:p>
          <a:p>
            <a:pPr lvl="4" latinLnBrk="0"/>
            <a:endParaRPr lang="en-US" sz="800" dirty="0"/>
          </a:p>
          <a:p>
            <a:pPr latinLnBrk="0"/>
            <a:r>
              <a:rPr lang="en-US" sz="2400" dirty="0" smtClean="0"/>
              <a:t>A lack of understanding of characteristics of construction workforce in social context</a:t>
            </a:r>
          </a:p>
          <a:p>
            <a:pPr lvl="1" latinLnBrk="0"/>
            <a:r>
              <a:rPr lang="en-US" sz="2000" dirty="0" smtClean="0"/>
              <a:t>Multiple organizational hierarchy have presented a significant hurdle in studying the effect of social norms on safety behavior.</a:t>
            </a:r>
          </a:p>
          <a:p>
            <a:pPr lvl="4" latinLnBrk="0"/>
            <a:endParaRPr lang="en-US" sz="800" dirty="0" smtClean="0"/>
          </a:p>
          <a:p>
            <a:pPr latinLnBrk="0"/>
            <a:r>
              <a:rPr lang="en-US" sz="2400" dirty="0" smtClean="0"/>
              <a:t>A lack of knowledge of the social mechanism of workers’ safety behavior</a:t>
            </a:r>
          </a:p>
          <a:p>
            <a:pPr lvl="1" latinLnBrk="0"/>
            <a:r>
              <a:rPr lang="en-US" sz="2000" dirty="0" smtClean="0"/>
              <a:t>Cross sectional study or variable based approach </a:t>
            </a:r>
            <a:br>
              <a:rPr lang="en-US" sz="2000" dirty="0" smtClean="0"/>
            </a:br>
            <a:r>
              <a:rPr lang="en-US" sz="2000" dirty="0" smtClean="0">
                <a:latin typeface="Arial"/>
                <a:cs typeface="Arial"/>
              </a:rPr>
              <a:t>→ Difficult to uncover the underlying process of group behavior emerging from individuals’ interaction</a:t>
            </a:r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51304" cy="582594"/>
          </a:xfrm>
        </p:spPr>
        <p:txBody>
          <a:bodyPr/>
          <a:lstStyle/>
          <a:p>
            <a:r>
              <a:rPr lang="en-US" sz="2800" dirty="0" smtClean="0"/>
              <a:t>Current Knowledge Gaps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2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31188" cy="4516554"/>
          </a:xfrm>
        </p:spPr>
        <p:txBody>
          <a:bodyPr wrap="square"/>
          <a:lstStyle/>
          <a:p>
            <a:pPr latinLnBrk="0"/>
            <a:r>
              <a:rPr lang="en-US" sz="2400" dirty="0" smtClean="0"/>
              <a:t>To identify the effect of group norms and social identification on safety behavior</a:t>
            </a:r>
          </a:p>
          <a:p>
            <a:pPr lvl="1" latinLnBrk="0"/>
            <a:r>
              <a:rPr lang="en-US" sz="2000" dirty="0" smtClean="0"/>
              <a:t>Approach: Survey and Statistical </a:t>
            </a:r>
            <a:r>
              <a:rPr lang="en-US" sz="2000" dirty="0"/>
              <a:t>A</a:t>
            </a:r>
            <a:r>
              <a:rPr lang="en-US" sz="2000" dirty="0" smtClean="0"/>
              <a:t>nalysis </a:t>
            </a:r>
            <a:r>
              <a:rPr lang="en-US" sz="2000" dirty="0"/>
              <a:t>T</a:t>
            </a:r>
            <a:r>
              <a:rPr lang="en-US" sz="2000" dirty="0" smtClean="0"/>
              <a:t>echniques</a:t>
            </a:r>
          </a:p>
          <a:p>
            <a:pPr lvl="4" latinLnBrk="0"/>
            <a:endParaRPr lang="en-US" sz="800" dirty="0" smtClean="0"/>
          </a:p>
          <a:p>
            <a:pPr latinLnBrk="0"/>
            <a:r>
              <a:rPr lang="en-US" sz="2400" dirty="0" smtClean="0"/>
              <a:t>To identify the individuals’ psychological process and social influence process on safety behavior</a:t>
            </a:r>
          </a:p>
          <a:p>
            <a:pPr lvl="1" latinLnBrk="0"/>
            <a:r>
              <a:rPr lang="en-US" sz="2000" dirty="0" smtClean="0"/>
              <a:t>Approach: Survey and Structural Equation Model (SEM)</a:t>
            </a:r>
          </a:p>
          <a:p>
            <a:pPr lvl="4" latinLnBrk="0"/>
            <a:endParaRPr lang="en-US" sz="800" dirty="0" smtClean="0"/>
          </a:p>
          <a:p>
            <a:pPr latinLnBrk="0"/>
            <a:r>
              <a:rPr lang="en-US" sz="2400" dirty="0" smtClean="0"/>
              <a:t>To create empirical-grounded computational rules to study complex and dynamic social influence processes regarding safety behavior</a:t>
            </a:r>
          </a:p>
          <a:p>
            <a:pPr lvl="1" latinLnBrk="0"/>
            <a:r>
              <a:rPr lang="en-US" sz="2000" dirty="0" smtClean="0"/>
              <a:t>Approach: the empirically grounded Agent Based Modeling and Simulation (ABMS)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114"/>
            <a:ext cx="8651304" cy="582594"/>
          </a:xfrm>
        </p:spPr>
        <p:txBody>
          <a:bodyPr/>
          <a:lstStyle/>
          <a:p>
            <a:r>
              <a:rPr lang="en-US" sz="2800" dirty="0" smtClean="0"/>
              <a:t>Research Objectives and Approaches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E6B60-A04A-430F-A827-80047B9C19C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79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-11113"/>
            <a:ext cx="8229600" cy="58261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itchFamily="84" charset="0"/>
                <a:cs typeface="굴림" pitchFamily="84" charset="-127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92424"/>
            <a:ext cx="8534400" cy="5286375"/>
          </a:xfrm>
        </p:spPr>
        <p:txBody>
          <a:bodyPr anchor="ctr"/>
          <a:lstStyle/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Introduction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Effect of Group Norms and Social Identification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Individuals’ Psychological Process and Social Influence on Safety Behavior 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Modeling the Effect Social Influence on Safety Behavior</a:t>
            </a:r>
          </a:p>
          <a:p>
            <a:pPr latinLnBrk="0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sz="2400" dirty="0" smtClean="0"/>
              <a:t>Acknowledgement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C601A3-4CB1-4CF9-B0CE-93B0C536DA7E}" type="slidenum">
              <a:rPr lang="en-US" altLang="ko-KR" smtClean="0">
                <a:latin typeface="Arial" pitchFamily="84" charset="0"/>
                <a:ea typeface="굴림" pitchFamily="84" charset="-127"/>
                <a:cs typeface="굴림" pitchFamily="84" charset="-127"/>
              </a:rPr>
              <a:pPr/>
              <a:t>9</a:t>
            </a:fld>
            <a:endParaRPr lang="en-US" altLang="ko-KR" dirty="0" smtClean="0">
              <a:latin typeface="Arial" pitchFamily="84" charset="0"/>
              <a:ea typeface="굴림" pitchFamily="84" charset="-127"/>
              <a:cs typeface="굴림" pitchFamily="8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8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39823</TotalTime>
  <Words>2950</Words>
  <Application>Microsoft Office PowerPoint</Application>
  <PresentationFormat>화면 슬라이드 쇼(4:3)</PresentationFormat>
  <Paragraphs>496</Paragraphs>
  <Slides>38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HY견고딕</vt:lpstr>
      <vt:lpstr>HY헤드라인M</vt:lpstr>
      <vt:lpstr>ＭＳ Ｐゴシック</vt:lpstr>
      <vt:lpstr>굴림</vt:lpstr>
      <vt:lpstr>Arial</vt:lpstr>
      <vt:lpstr>Calibri</vt:lpstr>
      <vt:lpstr>Impact</vt:lpstr>
      <vt:lpstr>Times New Roman</vt:lpstr>
      <vt:lpstr>Wingdings</vt:lpstr>
      <vt:lpstr>1_Default Design</vt:lpstr>
      <vt:lpstr>Equation</vt:lpstr>
      <vt:lpstr>PowerPoint 프레젠테이션</vt:lpstr>
      <vt:lpstr>Outline</vt:lpstr>
      <vt:lpstr>Safety in the Construction Industry</vt:lpstr>
      <vt:lpstr>Safety in the Construction Industry</vt:lpstr>
      <vt:lpstr>Social Influence on Safety Behavior </vt:lpstr>
      <vt:lpstr>Point of Departure: Theory of Planned Behavior</vt:lpstr>
      <vt:lpstr>Current Knowledge Gaps</vt:lpstr>
      <vt:lpstr>Research Objectives and Approaches</vt:lpstr>
      <vt:lpstr>Outline</vt:lpstr>
      <vt:lpstr>Social Identity as a Moderator of Social Influence</vt:lpstr>
      <vt:lpstr>Research Overview</vt:lpstr>
      <vt:lpstr>Research Design</vt:lpstr>
      <vt:lpstr>Social Identity Survey</vt:lpstr>
      <vt:lpstr>Social Identity Survey</vt:lpstr>
      <vt:lpstr>Perceived Group Norm and Personal Standard</vt:lpstr>
      <vt:lpstr>Data Collection</vt:lpstr>
      <vt:lpstr>Data Pre-Processing</vt:lpstr>
      <vt:lpstr>Level of Social Identification (Overall)</vt:lpstr>
      <vt:lpstr>Level of Social Identification (Site A)</vt:lpstr>
      <vt:lpstr>Level of Social Identification (Site B)</vt:lpstr>
      <vt:lpstr>Level of Social Identification (Site C)</vt:lpstr>
      <vt:lpstr>Effect of Work Duration on Social Identification</vt:lpstr>
      <vt:lpstr>Managers’ Desire and Workers’ Personal Standard</vt:lpstr>
      <vt:lpstr>Social Influence</vt:lpstr>
      <vt:lpstr>Social Identification Effect</vt:lpstr>
      <vt:lpstr>Conclusions</vt:lpstr>
      <vt:lpstr>Outline</vt:lpstr>
      <vt:lpstr>Background</vt:lpstr>
      <vt:lpstr>Background</vt:lpstr>
      <vt:lpstr>Conceptual Model</vt:lpstr>
      <vt:lpstr>Outline</vt:lpstr>
      <vt:lpstr>Background</vt:lpstr>
      <vt:lpstr>Background</vt:lpstr>
      <vt:lpstr>Conceptual Model</vt:lpstr>
      <vt:lpstr>Outline</vt:lpstr>
      <vt:lpstr>Acknowledgement</vt:lpstr>
      <vt:lpstr>References</vt:lpstr>
      <vt:lpstr>References</vt:lpstr>
    </vt:vector>
  </TitlesOfParts>
  <Company>U of 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SangHyun Lee</dc:creator>
  <cp:lastModifiedBy>Byungjoo Choi</cp:lastModifiedBy>
  <cp:revision>1857</cp:revision>
  <cp:lastPrinted>2014-11-11T04:08:53Z</cp:lastPrinted>
  <dcterms:created xsi:type="dcterms:W3CDTF">2003-07-10T20:08:52Z</dcterms:created>
  <dcterms:modified xsi:type="dcterms:W3CDTF">2015-02-12T04:54:08Z</dcterms:modified>
</cp:coreProperties>
</file>