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60" r:id="rId3"/>
    <p:sldId id="261" r:id="rId4"/>
    <p:sldId id="262" r:id="rId5"/>
    <p:sldId id="286" r:id="rId6"/>
    <p:sldId id="285" r:id="rId7"/>
    <p:sldId id="265" r:id="rId8"/>
    <p:sldId id="266" r:id="rId9"/>
    <p:sldId id="267" r:id="rId10"/>
    <p:sldId id="277" r:id="rId11"/>
    <p:sldId id="268" r:id="rId12"/>
    <p:sldId id="269" r:id="rId13"/>
    <p:sldId id="270" r:id="rId14"/>
    <p:sldId id="282" r:id="rId15"/>
    <p:sldId id="280" r:id="rId16"/>
    <p:sldId id="281" r:id="rId17"/>
    <p:sldId id="271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, Pengfei" initials="SP" lastIdx="3" clrIdx="0">
    <p:extLst>
      <p:ext uri="{19B8F6BF-5375-455C-9EA6-DF929625EA0E}">
        <p15:presenceInfo xmlns:p15="http://schemas.microsoft.com/office/powerpoint/2012/main" userId="Su, Pengf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 autoAdjust="0"/>
    <p:restoredTop sz="79320"/>
  </p:normalViewPr>
  <p:slideViewPr>
    <p:cSldViewPr>
      <p:cViewPr varScale="1">
        <p:scale>
          <a:sx n="100" d="100"/>
          <a:sy n="100" d="100"/>
        </p:scale>
        <p:origin x="249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9T17:35:36.606" idx="1">
    <p:pos x="3863" y="337"/>
    <p:text>More description is needed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9T17:35:36.606" idx="2">
    <p:pos x="3863" y="337"/>
    <p:text>More description is needed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5C3D-BF16-4555-89C5-ECEE3F4FB64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0CB87-4621-4893-88BD-DA6C3FBE3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98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6A6D3-610F-5F4D-857F-303743ED579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1D0D5-F6BE-4D42-8297-AFA77239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6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03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0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6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33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8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7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6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2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0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7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6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85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8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7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48295E-0F68-E346-8CBC-4E2E4BE7543C}" type="datetime1">
              <a:rPr lang="en-US" smtClean="0"/>
              <a:t>8/29/22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3579-8D1D-A047-804D-379F79726B4F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73B3-FFC4-4A45-ACD8-1D3F99F91157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779A-2961-5147-9755-E37B63B31CD2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18F5-53C7-6149-A0A8-C3A2565E6568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7E83-D89E-BA41-B416-8F5E02BB6214}" type="datetime1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EFCB-2359-4D4A-8AF2-43FD2716DAEE}" type="datetime1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AC76-4ACD-4540-A2F7-A7F268D3FB05}" type="datetime1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C900-A761-BB42-A949-80AB793583B1}" type="datetime1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8CD4787-FAA4-AA4C-9E19-FA9DD4141A2E}" type="datetime1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8D638F-EFE5-6044-9C30-55194C613EF1}" type="datetime1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527DA5-C285-2E4D-AAD0-23A16C6CB6CE}" type="datetime1">
              <a:rPr lang="en-US" smtClean="0"/>
              <a:t>8/29/22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752601"/>
            <a:ext cx="8534400" cy="182976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  <a:t>CSE 165/ENGR 140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  <a:t>Intro to Object Orient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Lecture 3 – C 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E8A1F-F349-F14C-842E-57B764D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0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vs. do-while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223DB0-1A6C-014B-8D44-2AB8414F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CEFB92C-C688-B54F-9879-DB788DB49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72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while: checks the condition before the current iteration, i.e., entry-controlled loop</a:t>
            </a:r>
          </a:p>
          <a:p>
            <a:pPr lvl="1"/>
            <a:r>
              <a:rPr lang="en-US" sz="2400" dirty="0"/>
              <a:t>The iteration does not occur if the condition at the first iteration, appears false</a:t>
            </a:r>
          </a:p>
          <a:p>
            <a:pPr lvl="1"/>
            <a:endParaRPr lang="en-US" sz="2800" dirty="0"/>
          </a:p>
          <a:p>
            <a:r>
              <a:rPr lang="en-US" sz="2800" dirty="0"/>
              <a:t>do-while: verifies the condition after the current iteration, i.e., exit-controlled loop</a:t>
            </a:r>
          </a:p>
          <a:p>
            <a:pPr lvl="1"/>
            <a:r>
              <a:rPr lang="en-US" dirty="0"/>
              <a:t>The iteration occurs at least once even if the condition is false at the first iteration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631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Control: for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([</a:t>
            </a:r>
            <a:r>
              <a:rPr lang="en-US" sz="2400" dirty="0">
                <a:solidFill>
                  <a:srgbClr val="FF0000"/>
                </a:solidFill>
              </a:rPr>
              <a:t>&lt;initialization&gt;</a:t>
            </a:r>
            <a:r>
              <a:rPr lang="en-US" sz="2400" dirty="0"/>
              <a:t>]; [</a:t>
            </a:r>
            <a:r>
              <a:rPr lang="en-US" sz="2400" dirty="0">
                <a:solidFill>
                  <a:srgbClr val="00B050"/>
                </a:solidFill>
              </a:rPr>
              <a:t>&lt;condition&gt;</a:t>
            </a:r>
            <a:r>
              <a:rPr lang="en-US" sz="2400" dirty="0"/>
              <a:t>]; [</a:t>
            </a:r>
            <a:r>
              <a:rPr lang="en-US" sz="2400" dirty="0">
                <a:solidFill>
                  <a:srgbClr val="7030A0"/>
                </a:solidFill>
              </a:rPr>
              <a:t>&lt;update&gt;</a:t>
            </a:r>
            <a:r>
              <a:rPr lang="en-US" sz="2400" dirty="0"/>
              <a:t>])</a:t>
            </a:r>
          </a:p>
          <a:p>
            <a:r>
              <a:rPr lang="en-US" sz="2400" dirty="0"/>
              <a:t>	&lt; loop body (statement; or {block}) 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286000"/>
            <a:ext cx="6324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///: C03:Charlist.cpp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all the ASCII characters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Demonstrates "for"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endParaRPr lang="nn-NO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nn-NO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128; i = i + 1)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26)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ANSI Terminal Clear screen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value: 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&lt;&lt;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character: "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&lt;&lt;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Type conversion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&lt;&lt;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41BE53-7D64-B24A-8EB8-2BF985B2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5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2286000" cy="2023872"/>
          </a:xfrm>
        </p:spPr>
        <p:txBody>
          <a:bodyPr>
            <a:normAutofit fontScale="92500"/>
          </a:bodyPr>
          <a:lstStyle/>
          <a:p>
            <a:r>
              <a:rPr lang="en-US" dirty="0"/>
              <a:t>Break</a:t>
            </a:r>
          </a:p>
          <a:p>
            <a:pPr lvl="1"/>
            <a:r>
              <a:rPr lang="en-US" dirty="0"/>
              <a:t>Exit the loop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Skip current iteration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Control: break/continue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5600" y="1447800"/>
            <a:ext cx="57912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C03:Menu.cpp</a:t>
            </a:r>
            <a:endParaRPr lang="en-US" sz="13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Simple menu program demonstrating the use of "break" and "continue"</a:t>
            </a:r>
            <a:endParaRPr lang="en-US" sz="13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3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3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  <a:r>
              <a:rPr lang="en-US" sz="13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hold response</a:t>
            </a:r>
            <a:endParaRPr lang="en-US" sz="13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3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"MAIN MENU&gt; l: left, r: right, q: quit -&gt; "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c;</a:t>
            </a:r>
          </a:p>
          <a:p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c==</a:t>
            </a:r>
            <a:r>
              <a:rPr lang="en-US" sz="13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'q' 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3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 of "while(true)"</a:t>
            </a:r>
            <a:endParaRPr lang="en-US" sz="13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c==</a:t>
            </a:r>
            <a:r>
              <a:rPr lang="en-US" sz="13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3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 MENU: select a or b: "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c;</a:t>
            </a:r>
          </a:p>
          <a:p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c==</a:t>
            </a:r>
            <a:r>
              <a:rPr lang="en-US" sz="13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lvl="2"/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3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chose 'a'"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3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Back to main menu</a:t>
            </a:r>
            <a:endParaRPr lang="en-US" sz="13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c==</a:t>
            </a:r>
            <a:r>
              <a:rPr lang="en-US" sz="13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 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lvl="2"/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3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chose 'b'"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3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Back to main menu</a:t>
            </a:r>
            <a:endParaRPr lang="en-US" sz="13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lvl="1"/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3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3ED72-AA44-F742-ADBC-E258735A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Control: switch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143000"/>
            <a:ext cx="396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char expression;</a:t>
            </a:r>
          </a:p>
          <a:p>
            <a:r>
              <a:rPr lang="en-US" sz="2400" dirty="0"/>
              <a:t>switch (expression) </a:t>
            </a:r>
          </a:p>
          <a:p>
            <a:r>
              <a:rPr lang="en-US" sz="2400" dirty="0"/>
              <a:t>{</a:t>
            </a:r>
          </a:p>
          <a:p>
            <a:pPr lvl="1"/>
            <a:r>
              <a:rPr lang="en-US" sz="2400" dirty="0"/>
              <a:t>case ‘I’ :</a:t>
            </a:r>
          </a:p>
          <a:p>
            <a:pPr lvl="2"/>
            <a:r>
              <a:rPr lang="en-US" sz="2400" dirty="0"/>
              <a:t>&lt;statement1&gt;</a:t>
            </a:r>
          </a:p>
          <a:p>
            <a:pPr lvl="2"/>
            <a:r>
              <a:rPr lang="en-US" sz="2400" dirty="0"/>
              <a:t>break;</a:t>
            </a:r>
          </a:p>
          <a:p>
            <a:pPr lvl="1"/>
            <a:r>
              <a:rPr lang="en-US" sz="2400" dirty="0"/>
              <a:t>case ‘R’ :</a:t>
            </a:r>
          </a:p>
          <a:p>
            <a:pPr lvl="2"/>
            <a:r>
              <a:rPr lang="en-US" sz="2400" dirty="0"/>
              <a:t>&lt;statement2&gt;</a:t>
            </a:r>
          </a:p>
          <a:p>
            <a:pPr lvl="2"/>
            <a:r>
              <a:rPr lang="en-US" sz="2400" dirty="0"/>
              <a:t>break;</a:t>
            </a:r>
          </a:p>
          <a:p>
            <a:pPr lvl="1"/>
            <a:r>
              <a:rPr lang="en-US" sz="2400" dirty="0"/>
              <a:t>default :</a:t>
            </a:r>
          </a:p>
          <a:p>
            <a:pPr lvl="2"/>
            <a:r>
              <a:rPr lang="en-US" sz="2400" dirty="0"/>
              <a:t>&lt;statement3&gt;</a:t>
            </a:r>
          </a:p>
          <a:p>
            <a:pPr lvl="2"/>
            <a:r>
              <a:rPr lang="en-US" sz="2400" dirty="0"/>
              <a:t>break;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1443841"/>
            <a:ext cx="396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char expression;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(expression == ‘I’)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&lt;statement1&gt;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else if (expression == ‘R’)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&lt;statement2&gt;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else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&lt;statement3&gt;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C6A23-FB42-074F-8DD1-8100E5A5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13</a:t>
            </a:fld>
            <a:endParaRPr lang="en-US"/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C6A54539-0D61-7848-BF43-1A0243A247D1}"/>
              </a:ext>
            </a:extLst>
          </p:cNvPr>
          <p:cNvSpPr/>
          <p:nvPr/>
        </p:nvSpPr>
        <p:spPr>
          <a:xfrm>
            <a:off x="4000500" y="3124200"/>
            <a:ext cx="1295400" cy="465623"/>
          </a:xfrm>
          <a:prstGeom prst="left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8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7388C-43E8-B248-95F5-A9F46DB6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A2B95A-9CF0-7945-8978-219910AF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72" y="76731"/>
            <a:ext cx="8229600" cy="1143000"/>
          </a:xfrm>
        </p:spPr>
        <p:txBody>
          <a:bodyPr/>
          <a:lstStyle/>
          <a:p>
            <a:r>
              <a:rPr lang="en-US" dirty="0"/>
              <a:t>Flowchart of a switch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02B33-EE9A-C949-9DDF-8DB1AEE07F2D}"/>
              </a:ext>
            </a:extLst>
          </p:cNvPr>
          <p:cNvSpPr/>
          <p:nvPr/>
        </p:nvSpPr>
        <p:spPr>
          <a:xfrm>
            <a:off x="1828800" y="1295400"/>
            <a:ext cx="19812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4865197-9D3F-BC4E-9522-AB5264F3C616}"/>
              </a:ext>
            </a:extLst>
          </p:cNvPr>
          <p:cNvSpPr/>
          <p:nvPr/>
        </p:nvSpPr>
        <p:spPr>
          <a:xfrm>
            <a:off x="1938161" y="5398204"/>
            <a:ext cx="1762478" cy="76200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7442207-9672-E24C-A583-6ED136F49AE5}"/>
              </a:ext>
            </a:extLst>
          </p:cNvPr>
          <p:cNvSpPr/>
          <p:nvPr/>
        </p:nvSpPr>
        <p:spPr>
          <a:xfrm>
            <a:off x="1938161" y="2149651"/>
            <a:ext cx="1762478" cy="76200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C4D1BC8-7AEC-CA47-BD64-1434C4F6ABB1}"/>
              </a:ext>
            </a:extLst>
          </p:cNvPr>
          <p:cNvSpPr/>
          <p:nvPr/>
        </p:nvSpPr>
        <p:spPr>
          <a:xfrm>
            <a:off x="1938161" y="3232502"/>
            <a:ext cx="1762478" cy="76200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FFC0195D-A250-0642-B615-EE1DEE82699A}"/>
              </a:ext>
            </a:extLst>
          </p:cNvPr>
          <p:cNvSpPr/>
          <p:nvPr/>
        </p:nvSpPr>
        <p:spPr>
          <a:xfrm>
            <a:off x="1938161" y="4315353"/>
            <a:ext cx="1762478" cy="76200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8F27EC-4820-AB46-8F46-1BA5EE62DB33}"/>
              </a:ext>
            </a:extLst>
          </p:cNvPr>
          <p:cNvSpPr/>
          <p:nvPr/>
        </p:nvSpPr>
        <p:spPr>
          <a:xfrm>
            <a:off x="4179695" y="2263951"/>
            <a:ext cx="1447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block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513E1E-C9D6-FB40-AFFE-6C3082350C77}"/>
              </a:ext>
            </a:extLst>
          </p:cNvPr>
          <p:cNvSpPr/>
          <p:nvPr/>
        </p:nvSpPr>
        <p:spPr>
          <a:xfrm>
            <a:off x="4179695" y="3346802"/>
            <a:ext cx="1447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block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A90F44-22EF-1D4F-BD3D-091C748D5122}"/>
              </a:ext>
            </a:extLst>
          </p:cNvPr>
          <p:cNvSpPr/>
          <p:nvPr/>
        </p:nvSpPr>
        <p:spPr>
          <a:xfrm>
            <a:off x="4179695" y="4429653"/>
            <a:ext cx="1447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block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BFD511-C023-E644-B813-B69A05CE438E}"/>
              </a:ext>
            </a:extLst>
          </p:cNvPr>
          <p:cNvSpPr/>
          <p:nvPr/>
        </p:nvSpPr>
        <p:spPr>
          <a:xfrm>
            <a:off x="4179695" y="5512504"/>
            <a:ext cx="1447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36ED79-BC2A-E147-A2BD-3200714B9102}"/>
              </a:ext>
            </a:extLst>
          </p:cNvPr>
          <p:cNvSpPr/>
          <p:nvPr/>
        </p:nvSpPr>
        <p:spPr>
          <a:xfrm>
            <a:off x="6084695" y="2258835"/>
            <a:ext cx="881239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263D79-F596-4444-AC23-C1819550DDC2}"/>
              </a:ext>
            </a:extLst>
          </p:cNvPr>
          <p:cNvSpPr/>
          <p:nvPr/>
        </p:nvSpPr>
        <p:spPr>
          <a:xfrm>
            <a:off x="6078345" y="3346802"/>
            <a:ext cx="881239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ED2642-CAE3-974C-9DE4-9FCE1338CB00}"/>
              </a:ext>
            </a:extLst>
          </p:cNvPr>
          <p:cNvSpPr/>
          <p:nvPr/>
        </p:nvSpPr>
        <p:spPr>
          <a:xfrm>
            <a:off x="6084695" y="4429653"/>
            <a:ext cx="881239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97B10-B9FF-C246-AF03-9AE24F9C6DB6}"/>
              </a:ext>
            </a:extLst>
          </p:cNvPr>
          <p:cNvSpPr/>
          <p:nvPr/>
        </p:nvSpPr>
        <p:spPr>
          <a:xfrm>
            <a:off x="6084695" y="5512504"/>
            <a:ext cx="881239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FE33DB-F5DC-F042-816D-35AB0AAE2FAC}"/>
              </a:ext>
            </a:extLst>
          </p:cNvPr>
          <p:cNvSpPr/>
          <p:nvPr/>
        </p:nvSpPr>
        <p:spPr>
          <a:xfrm>
            <a:off x="7821772" y="5974641"/>
            <a:ext cx="769761" cy="76809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B9B4E0-A38A-0648-9BEB-4B7095FCE671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819400" y="1828800"/>
            <a:ext cx="0" cy="320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582230-FA5A-4E48-BDD4-604E356794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819400" y="2911651"/>
            <a:ext cx="0" cy="320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6E424D-0BA2-4945-860F-1E16DC3F5A4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819400" y="3994502"/>
            <a:ext cx="0" cy="320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294421-687D-2A4A-A7E6-59509F2995AB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819400" y="5077353"/>
            <a:ext cx="0" cy="320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F8374F-1A4E-A446-99E4-7DF648EDA58D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700639" y="2530651"/>
            <a:ext cx="479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4844A7-3794-2747-937C-6E325FD90E86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700639" y="3613502"/>
            <a:ext cx="479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53A6E4-1FF8-8542-BE24-9493F19162D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700639" y="4696353"/>
            <a:ext cx="479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498424-1A37-0042-A333-09989469643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700639" y="5779204"/>
            <a:ext cx="479056" cy="11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6AB8A5-4D86-2246-99DD-8F5D515B59B0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5627495" y="2525535"/>
            <a:ext cx="457200" cy="5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7F0A6-C61F-E14A-8137-A2D8BF03E197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627495" y="3613502"/>
            <a:ext cx="450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E63685-D6F2-A947-9729-B0E9907767EE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5627495" y="4696353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C26227-6C33-D24F-BFC1-191EB4EFE6F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5627495" y="5779204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977DE18B-08AB-3B44-9934-FADB30E00060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>
            <a:off x="6965934" y="2525535"/>
            <a:ext cx="1240719" cy="3449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FA750C-3894-CD46-A665-15F2D44A49A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959584" y="3613502"/>
            <a:ext cx="12470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2B746C-87E5-B047-8D3E-E18AC8A9B3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965934" y="4696353"/>
            <a:ext cx="12407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45EFA4-7C44-6A49-B945-060CB3C4FB7F}"/>
              </a:ext>
            </a:extLst>
          </p:cNvPr>
          <p:cNvCxnSpPr>
            <a:cxnSpLocks/>
          </p:cNvCxnSpPr>
          <p:nvPr/>
        </p:nvCxnSpPr>
        <p:spPr>
          <a:xfrm>
            <a:off x="6965934" y="5779204"/>
            <a:ext cx="12407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2E8130-8887-A646-84DF-042EDA9227BB}"/>
              </a:ext>
            </a:extLst>
          </p:cNvPr>
          <p:cNvCxnSpPr>
            <a:cxnSpLocks/>
          </p:cNvCxnSpPr>
          <p:nvPr/>
        </p:nvCxnSpPr>
        <p:spPr>
          <a:xfrm>
            <a:off x="2819400" y="10668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3073EE-D362-5F4A-8FD7-FE41DE64E5F8}"/>
              </a:ext>
            </a:extLst>
          </p:cNvPr>
          <p:cNvSpPr txBox="1"/>
          <p:nvPr/>
        </p:nvSpPr>
        <p:spPr>
          <a:xfrm>
            <a:off x="2647718" y="7898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2984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Rules Applied to a switch Statement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C6A23-FB42-074F-8DD1-8100E5A5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6C845B8-96E2-B84F-9714-01DC6C80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94" y="1379009"/>
            <a:ext cx="8305800" cy="5204353"/>
          </a:xfrm>
        </p:spPr>
        <p:txBody>
          <a:bodyPr>
            <a:normAutofit/>
          </a:bodyPr>
          <a:lstStyle/>
          <a:p>
            <a:r>
              <a:rPr lang="en-US" dirty="0"/>
              <a:t>The expression must have an integral or enumerated type, or be of a class type in which the class has a single conversion function to an integral or enumerated type</a:t>
            </a:r>
          </a:p>
          <a:p>
            <a:r>
              <a:rPr lang="en-US" dirty="0"/>
              <a:t>A program can have any number of case statements within a switch. Each case is followed by the value to be compared to and a colon</a:t>
            </a:r>
          </a:p>
          <a:p>
            <a:r>
              <a:rPr lang="en-US" dirty="0"/>
              <a:t>The constant expression for a case must be the same data type as the variable in the switch, and it must be a constant or a literal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700" dirty="0"/>
              <a:t>Rules Applied to a Switch Statement (Cont.)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C6A23-FB42-074F-8DD1-8100E5A5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6C845B8-96E2-B84F-9714-01DC6C80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94" y="1379009"/>
            <a:ext cx="8305800" cy="5204353"/>
          </a:xfrm>
        </p:spPr>
        <p:txBody>
          <a:bodyPr>
            <a:normAutofit/>
          </a:bodyPr>
          <a:lstStyle/>
          <a:p>
            <a:r>
              <a:rPr lang="en-US" dirty="0"/>
              <a:t>When a break statement is reached, the switch terminates, and the flow of control jumps to the next line following the switch statement</a:t>
            </a:r>
          </a:p>
          <a:p>
            <a:r>
              <a:rPr lang="en-US" dirty="0"/>
              <a:t>Not every case needs to contain a break. If no break appears, the flow of control will </a:t>
            </a:r>
            <a:r>
              <a:rPr lang="en-US" i="1" dirty="0"/>
              <a:t>fall through</a:t>
            </a:r>
            <a:r>
              <a:rPr lang="en-US" dirty="0"/>
              <a:t> to subsequent cases until a break is reached</a:t>
            </a:r>
          </a:p>
          <a:p>
            <a:r>
              <a:rPr lang="en-US" dirty="0"/>
              <a:t>A switch statement can have an optional </a:t>
            </a:r>
            <a:r>
              <a:rPr lang="en-US" b="1" dirty="0"/>
              <a:t>default</a:t>
            </a:r>
            <a:r>
              <a:rPr lang="en-US" dirty="0"/>
              <a:t> case, which must appear at the end of the switch. The default case can be used for performing a task when none of the cases is true. No break is needed in the default 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6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02033"/>
          </a:xfrm>
        </p:spPr>
        <p:txBody>
          <a:bodyPr>
            <a:normAutofit/>
          </a:bodyPr>
          <a:lstStyle/>
          <a:p>
            <a:r>
              <a:rPr lang="en-US" sz="2800" dirty="0"/>
              <a:t>An unconditional jump statement used for transferring the control of a program</a:t>
            </a:r>
          </a:p>
          <a:p>
            <a:r>
              <a:rPr lang="en-US" sz="2800" dirty="0"/>
              <a:t>Allows the program’s execution flow to jump to a specified location within the function</a:t>
            </a:r>
          </a:p>
          <a:p>
            <a:r>
              <a:rPr lang="en-US" sz="2800" dirty="0"/>
              <a:t>Two ways to call the </a:t>
            </a:r>
            <a:r>
              <a:rPr lang="en-US" sz="2800" dirty="0" err="1"/>
              <a:t>goto</a:t>
            </a:r>
            <a:r>
              <a:rPr lang="en-US" sz="2800" dirty="0"/>
              <a:t> statement</a:t>
            </a:r>
          </a:p>
          <a:p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Control: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2332E-BAFE-1D4E-B711-157D14D3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BDD62-F978-1D46-BC85-DE6141B9C50F}"/>
              </a:ext>
            </a:extLst>
          </p:cNvPr>
          <p:cNvSpPr/>
          <p:nvPr/>
        </p:nvSpPr>
        <p:spPr>
          <a:xfrm>
            <a:off x="990600" y="4049510"/>
            <a:ext cx="1828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label;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// code block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label: 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4BA0CC-BD59-E04F-9349-DD11A3419547}"/>
              </a:ext>
            </a:extLst>
          </p:cNvPr>
          <p:cNvSpPr/>
          <p:nvPr/>
        </p:nvSpPr>
        <p:spPr>
          <a:xfrm>
            <a:off x="4811889" y="4043633"/>
            <a:ext cx="1828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label: 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code block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label;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E5B0-1376-934E-A6E7-506C3E1BA561}"/>
              </a:ext>
            </a:extLst>
          </p:cNvPr>
          <p:cNvSpPr txBox="1"/>
          <p:nvPr/>
        </p:nvSpPr>
        <p:spPr>
          <a:xfrm>
            <a:off x="3445933" y="4228299"/>
            <a:ext cx="44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43554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Control: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544850"/>
            <a:ext cx="6477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C03:gotoKeyword.cpp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infamous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supported in C++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nn-NO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nn-NO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nn-NO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i=1; i&lt;1000; i++ ) {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j=1; j&lt;100; j+=10 ) 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j;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&gt;47000 )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bottom;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break would only go to the outer ‘for’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use of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may be justified in such cases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bottom: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label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2332E-BAFE-1D4E-B711-157D14D3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01495-D01D-B94F-AC28-E39E7EE6B19E}"/>
              </a:ext>
            </a:extLst>
          </p:cNvPr>
          <p:cNvSpPr/>
          <p:nvPr/>
        </p:nvSpPr>
        <p:spPr>
          <a:xfrm>
            <a:off x="2362200" y="5514923"/>
            <a:ext cx="5324952" cy="685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500" dirty="0"/>
              <a:t>Good programming style should avoid using </a:t>
            </a:r>
            <a:r>
              <a:rPr lang="en-US" sz="2500" b="1" i="1" dirty="0" err="1"/>
              <a:t>goto</a:t>
            </a:r>
            <a:r>
              <a:rPr lang="en-US" sz="2500" b="1" dirty="0"/>
              <a:t>!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6149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04672"/>
          </a:xfrm>
        </p:spPr>
        <p:txBody>
          <a:bodyPr/>
          <a:lstStyle/>
          <a:p>
            <a:r>
              <a:rPr lang="en-US" dirty="0"/>
              <a:t>Group of statements “called” from a program: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3500" y="2413338"/>
            <a:ext cx="64770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/>
          </a:p>
          <a:p>
            <a:r>
              <a:rPr lang="en-US" sz="2800" i="1" dirty="0"/>
              <a:t>type name ( argument1, argument2, ...) </a:t>
            </a:r>
          </a:p>
          <a:p>
            <a:r>
              <a:rPr lang="en-US" sz="2800" i="1" dirty="0"/>
              <a:t>{ </a:t>
            </a:r>
          </a:p>
          <a:p>
            <a:pPr lvl="1"/>
            <a:r>
              <a:rPr lang="en-US" sz="2800" i="1" dirty="0"/>
              <a:t>statement1</a:t>
            </a:r>
          </a:p>
          <a:p>
            <a:pPr lvl="1"/>
            <a:r>
              <a:rPr lang="en-US" sz="2800" i="1" dirty="0"/>
              <a:t>statement2</a:t>
            </a:r>
          </a:p>
          <a:p>
            <a:pPr lvl="1"/>
            <a:r>
              <a:rPr lang="en-US" sz="2800" i="1" dirty="0"/>
              <a:t>…</a:t>
            </a:r>
          </a:p>
          <a:p>
            <a:r>
              <a:rPr lang="en-US" sz="2800" i="1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0DAE8-B498-DA4A-96DC-F922FB86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</a:t>
            </a:r>
          </a:p>
          <a:p>
            <a:pPr lvl="1"/>
            <a:r>
              <a:rPr lang="en-US" dirty="0"/>
              <a:t>may return a value</a:t>
            </a:r>
          </a:p>
          <a:p>
            <a:pPr lvl="1"/>
            <a:r>
              <a:rPr lang="en-US" dirty="0"/>
              <a:t>may use and change arguments</a:t>
            </a:r>
          </a:p>
          <a:p>
            <a:pPr lvl="1"/>
            <a:r>
              <a:rPr lang="en-US" dirty="0"/>
              <a:t>can be called multiple times</a:t>
            </a:r>
          </a:p>
          <a:p>
            <a:pPr lvl="1"/>
            <a:r>
              <a:rPr lang="en-US" dirty="0"/>
              <a:t>could be reused in multiple programs</a:t>
            </a:r>
          </a:p>
          <a:p>
            <a:pPr lvl="1"/>
            <a:r>
              <a:rPr lang="en-US" dirty="0"/>
              <a:t>enables to modularize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342E7-049A-9948-B85B-84C11C1C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Functions of the same name can have different arguments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057400"/>
            <a:ext cx="6250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translate (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translate (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586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40386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translate (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= z;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0930-A8B9-9247-B23C-AF284F2B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Control: if-else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197166"/>
            <a:ext cx="8229600" cy="652272"/>
          </a:xfrm>
        </p:spPr>
        <p:txBody>
          <a:bodyPr>
            <a:normAutofit/>
          </a:bodyPr>
          <a:lstStyle/>
          <a:p>
            <a:r>
              <a:rPr lang="en-US" dirty="0"/>
              <a:t>Two forms: with or without the </a:t>
            </a:r>
            <a:r>
              <a:rPr lang="en-US" b="1" dirty="0"/>
              <a:t>else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2DB586-4C75-4741-86D0-D0C4814F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9C28B-6DD3-F4F4-59FD-2A05DF380D68}"/>
              </a:ext>
            </a:extLst>
          </p:cNvPr>
          <p:cNvSpPr/>
          <p:nvPr/>
        </p:nvSpPr>
        <p:spPr>
          <a:xfrm>
            <a:off x="1066800" y="1874838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ED004-5ADE-BFBF-4D50-5A3A72399897}"/>
              </a:ext>
            </a:extLst>
          </p:cNvPr>
          <p:cNvSpPr/>
          <p:nvPr/>
        </p:nvSpPr>
        <p:spPr>
          <a:xfrm>
            <a:off x="1066800" y="3290428"/>
            <a:ext cx="228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7ED19-DE18-59DE-F97E-220382F69D77}"/>
              </a:ext>
            </a:extLst>
          </p:cNvPr>
          <p:cNvSpPr txBox="1"/>
          <p:nvPr/>
        </p:nvSpPr>
        <p:spPr>
          <a:xfrm>
            <a:off x="1295400" y="2662621"/>
            <a:ext cx="457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96382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Control: if-else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683127"/>
            <a:ext cx="7315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C03:Ifthen.cpp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Demonstration of if and if-else conditionals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lvl="1"/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 a number and 'Enter'"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5)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"It's greater than 5"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"It's less than 5 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"It's equal to 5 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DFEFC-F054-4A40-9499-4240B341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Control: if-else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1732219"/>
            <a:ext cx="6705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(expression)</a:t>
            </a:r>
          </a:p>
          <a:p>
            <a:pPr lvl="2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statement1;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statement2;</a:t>
            </a:r>
          </a:p>
          <a:p>
            <a:pPr lvl="2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statement3;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197166"/>
            <a:ext cx="8229600" cy="652272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To avoid obscure if-else chains, use { } and indentations.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2DB586-4C75-4741-86D0-D0C4814F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966E3D-E1A7-9943-B3F6-147D56741E6A}"/>
              </a:ext>
            </a:extLst>
          </p:cNvPr>
          <p:cNvSpPr/>
          <p:nvPr/>
        </p:nvSpPr>
        <p:spPr>
          <a:xfrm>
            <a:off x="3318352" y="5761613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</a:rPr>
              <a:t>Without {}, it only takes into account the next statement after the if/else!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Control: while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249904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(&lt;</a:t>
            </a:r>
            <a:r>
              <a:rPr lang="en-US" sz="2400" dirty="0" err="1"/>
              <a:t>boolean_expression</a:t>
            </a:r>
            <a:r>
              <a:rPr lang="en-US" sz="2400" dirty="0"/>
              <a:t>&gt;)</a:t>
            </a:r>
          </a:p>
          <a:p>
            <a:pPr lvl="1"/>
            <a:r>
              <a:rPr lang="en-US" sz="2400" dirty="0"/>
              <a:t>&lt;loop body&gt;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1702188"/>
            <a:ext cx="6019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C03:Guess.cpp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Guess a number (demonstrates "while")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= 15;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guess = 0;</a:t>
            </a:r>
          </a:p>
          <a:p>
            <a:endParaRPr lang="en-US" sz="1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"!=" is the "not-equal" conditional: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(guess != secret){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Compound statement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"guess the number: 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guess;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guessed it!"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75A7D-C04D-B447-AB24-30089916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9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Control: do-while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249904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</a:t>
            </a:r>
          </a:p>
          <a:p>
            <a:pPr lvl="1"/>
            <a:r>
              <a:rPr lang="en-US" sz="2400" dirty="0"/>
              <a:t>&lt;loop body&gt;</a:t>
            </a:r>
          </a:p>
          <a:p>
            <a:r>
              <a:rPr lang="en-US" sz="2400" dirty="0"/>
              <a:t>while (&lt;</a:t>
            </a:r>
            <a:r>
              <a:rPr lang="en-US" sz="2400" dirty="0" err="1"/>
              <a:t>boolean_expression</a:t>
            </a:r>
            <a:r>
              <a:rPr lang="en-US" sz="2400" dirty="0"/>
              <a:t>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223DB0-1A6C-014B-8D44-2AB8414F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7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1633</TotalTime>
  <Words>1336</Words>
  <Application>Microsoft Macintosh PowerPoint</Application>
  <PresentationFormat>On-screen Show (4:3)</PresentationFormat>
  <Paragraphs>267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Courier New</vt:lpstr>
      <vt:lpstr>Lucida Sans</vt:lpstr>
      <vt:lpstr>Roboto</vt:lpstr>
      <vt:lpstr>Verdana</vt:lpstr>
      <vt:lpstr>Wingdings 2</vt:lpstr>
      <vt:lpstr>Wingdings 3</vt:lpstr>
      <vt:lpstr>Concourse</vt:lpstr>
      <vt:lpstr>CSE 165/ENGR 140 Intro to Object Orient Program</vt:lpstr>
      <vt:lpstr>Functions</vt:lpstr>
      <vt:lpstr>Functions</vt:lpstr>
      <vt:lpstr>Functions</vt:lpstr>
      <vt:lpstr>Execution Control: if-else</vt:lpstr>
      <vt:lpstr>Execution Control: if-else</vt:lpstr>
      <vt:lpstr>Execution Control: if-else</vt:lpstr>
      <vt:lpstr>Execution Control: while</vt:lpstr>
      <vt:lpstr>Execution Control: do-while</vt:lpstr>
      <vt:lpstr>while vs. do-while</vt:lpstr>
      <vt:lpstr>Execution Control: for</vt:lpstr>
      <vt:lpstr>Execution Control: break/continue</vt:lpstr>
      <vt:lpstr>Execution Control: switch</vt:lpstr>
      <vt:lpstr>Flowchart of a switch Statement</vt:lpstr>
      <vt:lpstr>Rules Applied to a switch Statement </vt:lpstr>
      <vt:lpstr>Rules Applied to a Switch Statement (Cont.) </vt:lpstr>
      <vt:lpstr>Execution Control: goto</vt:lpstr>
      <vt:lpstr>Execution Control: goto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 Intro to Computing II</dc:title>
  <dc:creator>Daniel</dc:creator>
  <cp:lastModifiedBy>Pengfei Su</cp:lastModifiedBy>
  <cp:revision>219</cp:revision>
  <dcterms:created xsi:type="dcterms:W3CDTF">2013-07-02T20:54:39Z</dcterms:created>
  <dcterms:modified xsi:type="dcterms:W3CDTF">2022-08-29T18:58:40Z</dcterms:modified>
</cp:coreProperties>
</file>