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59" r:id="rId3"/>
    <p:sldId id="288" r:id="rId4"/>
    <p:sldId id="289" r:id="rId5"/>
    <p:sldId id="290" r:id="rId6"/>
    <p:sldId id="291" r:id="rId7"/>
    <p:sldId id="292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8" r:id="rId19"/>
    <p:sldId id="305" r:id="rId20"/>
    <p:sldId id="306" r:id="rId21"/>
    <p:sldId id="307" r:id="rId22"/>
    <p:sldId id="309" r:id="rId23"/>
    <p:sldId id="310" r:id="rId24"/>
    <p:sldId id="311" r:id="rId25"/>
    <p:sldId id="312" r:id="rId26"/>
    <p:sldId id="313" r:id="rId27"/>
    <p:sldId id="31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66"/>
    <p:restoredTop sz="78776"/>
  </p:normalViewPr>
  <p:slideViewPr>
    <p:cSldViewPr>
      <p:cViewPr varScale="1">
        <p:scale>
          <a:sx n="99" d="100"/>
          <a:sy n="99" d="100"/>
        </p:scale>
        <p:origin x="192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75C3D-BF16-4555-89C5-ECEE3F4FB646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0CB87-4621-4893-88BD-DA6C3FBE3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98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7992B-DCF0-4540-B89B-3850825D018D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27806-B27E-0146-A5B8-A780E88DF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4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27806-B27E-0146-A5B8-A780E88DF2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22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27806-B27E-0146-A5B8-A780E88DF2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53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27806-B27E-0146-A5B8-A780E88DF2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25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27806-B27E-0146-A5B8-A780E88DF2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20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27806-B27E-0146-A5B8-A780E88DF2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92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27806-B27E-0146-A5B8-A780E88DF2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04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27806-B27E-0146-A5B8-A780E88DF2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20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27806-B27E-0146-A5B8-A780E88DF2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98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27806-B27E-0146-A5B8-A780E88DF2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09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27806-B27E-0146-A5B8-A780E88DF2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27806-B27E-0146-A5B8-A780E88DF2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81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27806-B27E-0146-A5B8-A780E88DF2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80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27806-B27E-0146-A5B8-A780E88DF2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83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27806-B27E-0146-A5B8-A780E88DF2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6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27806-B27E-0146-A5B8-A780E88DF2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84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27806-B27E-0146-A5B8-A780E88DF2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61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27806-B27E-0146-A5B8-A780E88DF2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00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27806-B27E-0146-A5B8-A780E88DF2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1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27806-B27E-0146-A5B8-A780E88DF2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58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27806-B27E-0146-A5B8-A780E88DF2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7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27806-B27E-0146-A5B8-A780E88DF2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4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27806-B27E-0146-A5B8-A780E88DF2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5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27806-B27E-0146-A5B8-A780E88DF2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40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27806-B27E-0146-A5B8-A780E88DF2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8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3853F8-C4BC-1A42-B789-B00041D07A76}" type="datetime1">
              <a:rPr lang="en-US" smtClean="0"/>
              <a:t>8/29/22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16A0-A594-864D-B776-1C24C617FC24}" type="datetime1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D23E-818C-474A-B50B-9C933C0C7901}" type="datetime1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24BA-C3DE-A543-9F9C-1D1614DDC02E}" type="datetime1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1B4-50F7-6247-96D9-F63B51794210}" type="datetime1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5DC1-02EC-E64D-B706-BB03955B91B1}" type="datetime1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E34D-6E82-2A46-89ED-C52608F25748}" type="datetime1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1CE9-F60A-B146-A201-38FA2501F23E}" type="datetime1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88D8-64A0-584B-931B-7396B899EDA3}" type="datetime1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95D232F-62EA-3E48-AE90-28FA0CBB9AE1}" type="datetime1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7475E7-F04B-6545-BE1B-32F6AF6AC41B}" type="datetime1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B689E54-F9E0-5C40-BD0A-8EEFCDC37518}" type="datetime1">
              <a:rPr lang="en-US" smtClean="0"/>
              <a:t>8/29/22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lusplus.com/reference/vector/vecto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752601"/>
            <a:ext cx="8534400" cy="1829761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cs typeface="Lucida Sans" pitchFamily="34" charset="0"/>
              </a:rPr>
              <a:t>CSE 165/ENGR 140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cs typeface="Lucida Sans" pitchFamily="34" charset="0"/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cs typeface="Lucida Sans" pitchFamily="34" charset="0"/>
              </a:rPr>
              <a:t>Intro to Object Orient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Lecture 2 – Programming in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95B1A-E072-4942-83DC-FA414530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0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66672"/>
          </a:xfrm>
        </p:spPr>
        <p:txBody>
          <a:bodyPr/>
          <a:lstStyle/>
          <a:p>
            <a:r>
              <a:rPr lang="en-US" dirty="0"/>
              <a:t>Allows you to manipulate an array of characters</a:t>
            </a:r>
          </a:p>
          <a:p>
            <a:r>
              <a:rPr lang="en-US" dirty="0"/>
              <a:t>Needs to be included at the beginning of a program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911267"/>
            <a:ext cx="525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//: C02:HelloStrings.cpp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endParaRPr lang="en-US" sz="1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s1, s2;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Empty strings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s3 =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World."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Initialized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s4(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am"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Also initialized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s2 =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"Today"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Assigning to a string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s1 = s3 + s4;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Combining strings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s1 +=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8 "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Appending to a string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s1 + s2 +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5943600"/>
            <a:ext cx="2728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Hello, World! I am 8 Today!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6439" y="557426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Output: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69CF4-2622-3445-8B8C-160CBBCA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8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read from or write to a file, we need to include a built-in system class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#include &lt;</a:t>
            </a:r>
            <a:r>
              <a:rPr lang="en-US" dirty="0" err="1">
                <a:solidFill>
                  <a:schemeClr val="accent1"/>
                </a:solidFill>
              </a:rPr>
              <a:t>fstream</a:t>
            </a:r>
            <a:r>
              <a:rPr lang="en-US" dirty="0">
                <a:solidFill>
                  <a:schemeClr val="accent1"/>
                </a:solidFill>
              </a:rPr>
              <a:t>&gt; </a:t>
            </a:r>
            <a:r>
              <a:rPr lang="en-US" sz="2000" dirty="0"/>
              <a:t>// stream class to read/write from/to files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Before reading from a file, we need to define and open a file for reading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ifstream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myfile</a:t>
            </a:r>
            <a:r>
              <a:rPr lang="en-US" dirty="0">
                <a:solidFill>
                  <a:schemeClr val="accent1"/>
                </a:solidFill>
              </a:rPr>
              <a:t>(&lt;</a:t>
            </a:r>
            <a:r>
              <a:rPr lang="en-US" i="1" dirty="0" err="1">
                <a:solidFill>
                  <a:schemeClr val="accent1"/>
                </a:solidFill>
              </a:rPr>
              <a:t>file_name</a:t>
            </a:r>
            <a:r>
              <a:rPr lang="en-US" dirty="0">
                <a:solidFill>
                  <a:schemeClr val="accent1"/>
                </a:solidFill>
              </a:rPr>
              <a:t>&gt;); </a:t>
            </a:r>
            <a:r>
              <a:rPr lang="en-US" dirty="0"/>
              <a:t>// stream class to read from </a:t>
            </a:r>
            <a:r>
              <a:rPr lang="en-US" i="1" dirty="0" err="1"/>
              <a:t>file_name</a:t>
            </a:r>
            <a:endParaRPr lang="en-US" dirty="0"/>
          </a:p>
          <a:p>
            <a:r>
              <a:rPr lang="en-US" dirty="0"/>
              <a:t>Before writing to a file, we need to define and open a file for writing: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ofstream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myfile</a:t>
            </a:r>
            <a:r>
              <a:rPr lang="en-US" dirty="0">
                <a:solidFill>
                  <a:schemeClr val="accent1"/>
                </a:solidFill>
              </a:rPr>
              <a:t>(&lt;</a:t>
            </a:r>
            <a:r>
              <a:rPr lang="en-US" i="1" dirty="0" err="1">
                <a:solidFill>
                  <a:schemeClr val="accent1"/>
                </a:solidFill>
              </a:rPr>
              <a:t>file_name</a:t>
            </a:r>
            <a:r>
              <a:rPr lang="en-US" dirty="0">
                <a:solidFill>
                  <a:schemeClr val="accent1"/>
                </a:solidFill>
              </a:rPr>
              <a:t>&gt;); </a:t>
            </a:r>
            <a:r>
              <a:rPr lang="en-US" dirty="0"/>
              <a:t>// </a:t>
            </a:r>
            <a:r>
              <a:rPr lang="en-US" b="1" dirty="0"/>
              <a:t>s</a:t>
            </a:r>
            <a:r>
              <a:rPr lang="en-US" dirty="0"/>
              <a:t>tream class to write on </a:t>
            </a:r>
            <a:r>
              <a:rPr lang="en-US" i="1" dirty="0" err="1"/>
              <a:t>file_name</a:t>
            </a:r>
            <a:endParaRPr lang="en-US" dirty="0"/>
          </a:p>
          <a:p>
            <a:r>
              <a:rPr lang="en-US" dirty="0"/>
              <a:t>Close the file after finishing the operations with it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myfile.close</a:t>
            </a:r>
            <a:r>
              <a:rPr lang="en-US" dirty="0">
                <a:solidFill>
                  <a:schemeClr val="accent1"/>
                </a:solidFill>
              </a:rPr>
              <a:t>();</a:t>
            </a:r>
            <a:r>
              <a:rPr lang="en-US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 Class (Input/Output)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422D8-1CB8-F24B-911B-7C31C35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5752" y="1166018"/>
            <a:ext cx="8534400" cy="4525963"/>
          </a:xfrm>
        </p:spPr>
        <p:txBody>
          <a:bodyPr/>
          <a:lstStyle/>
          <a:p>
            <a:r>
              <a:rPr lang="en-US" dirty="0"/>
              <a:t>Once a file is opened, we can read the content by lines: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getline</a:t>
            </a:r>
            <a:r>
              <a:rPr lang="en-US" dirty="0">
                <a:solidFill>
                  <a:schemeClr val="accent1"/>
                </a:solidFill>
              </a:rPr>
              <a:t> (</a:t>
            </a:r>
            <a:r>
              <a:rPr lang="en-US" dirty="0" err="1">
                <a:solidFill>
                  <a:schemeClr val="accent1"/>
                </a:solidFill>
              </a:rPr>
              <a:t>myfile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i="1" dirty="0">
                <a:solidFill>
                  <a:schemeClr val="accent1"/>
                </a:solidFill>
              </a:rPr>
              <a:t>line</a:t>
            </a:r>
            <a:r>
              <a:rPr lang="en-US" dirty="0">
                <a:solidFill>
                  <a:schemeClr val="accent1"/>
                </a:solidFill>
              </a:rPr>
              <a:t>);  </a:t>
            </a:r>
            <a:r>
              <a:rPr lang="en-US" dirty="0"/>
              <a:t>// read the current line of “</a:t>
            </a:r>
            <a:r>
              <a:rPr lang="en-US" dirty="0" err="1"/>
              <a:t>myfile</a:t>
            </a:r>
            <a:r>
              <a:rPr lang="en-US" dirty="0"/>
              <a:t>” and save it into variable “</a:t>
            </a:r>
            <a:r>
              <a:rPr lang="en-US" i="1" dirty="0"/>
              <a:t>line”.  </a:t>
            </a:r>
            <a:r>
              <a:rPr lang="en-US" dirty="0"/>
              <a:t>It discards the newline character at the end</a:t>
            </a:r>
          </a:p>
          <a:p>
            <a:pPr lvl="1"/>
            <a:r>
              <a:rPr lang="en-US" dirty="0"/>
              <a:t>After reading a line, </a:t>
            </a:r>
            <a:r>
              <a:rPr lang="en-US" dirty="0" err="1"/>
              <a:t>getline</a:t>
            </a:r>
            <a:r>
              <a:rPr lang="en-US" dirty="0"/>
              <a:t> will start at the next line when it is called again. You don’t need to increment the line number in your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(Read)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08C09-11DD-B446-9F54-445A6F97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F7D725-B17D-1440-B481-B5F4F02B2F2B}"/>
              </a:ext>
            </a:extLst>
          </p:cNvPr>
          <p:cNvSpPr/>
          <p:nvPr/>
        </p:nvSpPr>
        <p:spPr>
          <a:xfrm>
            <a:off x="1752600" y="3822621"/>
            <a:ext cx="739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std;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"Scopy.cpp"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for reading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s))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Discards newline char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s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must add newline back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644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/>
          <a:lstStyle/>
          <a:p>
            <a:r>
              <a:rPr lang="en-US" dirty="0"/>
              <a:t>Once a file is opened, we can write the content to the file as if writing to console: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myfile</a:t>
            </a:r>
            <a:r>
              <a:rPr lang="en-US" dirty="0">
                <a:solidFill>
                  <a:schemeClr val="accent1"/>
                </a:solidFill>
              </a:rPr>
              <a:t> &lt;&lt; "Writing to file is similar\n";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Output (Write)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9E364-02C1-D54D-BAA4-CF97AD13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BEEF69-A87F-484E-92EE-00C609997B90}"/>
              </a:ext>
            </a:extLst>
          </p:cNvPr>
          <p:cNvSpPr/>
          <p:nvPr/>
        </p:nvSpPr>
        <p:spPr>
          <a:xfrm>
            <a:off x="1295400" y="2895600"/>
            <a:ext cx="739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Scopy.cpp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for writing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World."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s;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4980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IO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828800"/>
            <a:ext cx="739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//: C02:Scopy.cpp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"Scopy.cpp"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for reading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"Scopy2.cpp"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for writing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(in, s))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Discards newline char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 &lt;&lt; s &lt;&lt;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must add newline back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AE531F-EE1B-2A4A-85A7-AB6BDDC4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IO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752600"/>
            <a:ext cx="6172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//: C02:FillString.cpp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an entire file into a single string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"FillString.cpp"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s, line;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(in, line)) // read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+= line +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append to s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s;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00E9EA-BE95-204A-A744-536F6095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5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IO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295400"/>
            <a:ext cx="8534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Example using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is_open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infile.open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"test.txt"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infile.is_open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if the file is open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infile.eof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if it reaches the end of file</a:t>
            </a:r>
          </a:p>
          <a:p>
            <a:pPr lvl="2"/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infile.get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character by character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</a:p>
          <a:p>
            <a:pPr lvl="1"/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 opening file"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0E57B0-6048-034F-A29D-A89331BF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26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Provides programmers to store data effectively and do manipulation in stored data (more detail later in future lectures)</a:t>
            </a:r>
          </a:p>
          <a:p>
            <a:r>
              <a:rPr lang="en-US" dirty="0"/>
              <a:t>Works similarly as an array</a:t>
            </a:r>
          </a:p>
          <a:p>
            <a:pPr lvl="1"/>
            <a:r>
              <a:rPr lang="en-US" dirty="0"/>
              <a:t>elements in a vector of size N are accessed by their indices [0, …, N-1]</a:t>
            </a:r>
          </a:p>
          <a:p>
            <a:r>
              <a:rPr lang="en-US" dirty="0"/>
              <a:t>We can change the size of a vector dynamically</a:t>
            </a:r>
          </a:p>
          <a:p>
            <a:pPr lvl="1"/>
            <a:r>
              <a:rPr lang="en-US" dirty="0"/>
              <a:t>No need to worry about the size as data grows</a:t>
            </a:r>
          </a:p>
          <a:p>
            <a:r>
              <a:rPr lang="en-US" dirty="0"/>
              <a:t>A </a:t>
            </a:r>
            <a:r>
              <a:rPr lang="en-US" b="1" dirty="0"/>
              <a:t>template class </a:t>
            </a:r>
            <a:r>
              <a:rPr lang="en-US" dirty="0"/>
              <a:t>works with any data type</a:t>
            </a:r>
          </a:p>
          <a:p>
            <a:pPr lvl="2"/>
            <a:r>
              <a:rPr lang="en-US" dirty="0"/>
              <a:t>vector&lt;int&gt; </a:t>
            </a:r>
            <a:r>
              <a:rPr lang="en-US" dirty="0" err="1"/>
              <a:t>myVector</a:t>
            </a:r>
            <a:endParaRPr lang="en-US" dirty="0"/>
          </a:p>
          <a:p>
            <a:pPr lvl="2"/>
            <a:r>
              <a:rPr lang="en-US" dirty="0"/>
              <a:t>vector&lt;string&gt; </a:t>
            </a:r>
            <a:r>
              <a:rPr lang="en-US" dirty="0" err="1"/>
              <a:t>myVector</a:t>
            </a:r>
            <a:endParaRPr lang="en-US" dirty="0"/>
          </a:p>
          <a:p>
            <a:pPr lvl="2"/>
            <a:r>
              <a:rPr lang="en-US" dirty="0"/>
              <a:t>vector&lt;double&gt; </a:t>
            </a:r>
            <a:r>
              <a:rPr lang="en-US" dirty="0" err="1"/>
              <a:t>myVector</a:t>
            </a:r>
            <a:endParaRPr lang="en-US" dirty="0"/>
          </a:p>
          <a:p>
            <a:pPr lvl="2"/>
            <a:r>
              <a:rPr lang="en-US" dirty="0"/>
              <a:t>vector&lt;</a:t>
            </a:r>
            <a:r>
              <a:rPr lang="en-US" dirty="0" err="1"/>
              <a:t>user_defined_data_type</a:t>
            </a:r>
            <a:r>
              <a:rPr lang="en-US" dirty="0"/>
              <a:t>&gt; </a:t>
            </a:r>
            <a:r>
              <a:rPr lang="en-US" dirty="0" err="1"/>
              <a:t>myVector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Template Library (STL) 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7A0C8-945C-7A49-A5C8-7EEB658C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0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6908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Member functions of STL Vector class (given a vector V):</a:t>
            </a:r>
          </a:p>
          <a:p>
            <a:pPr lvl="1"/>
            <a:r>
              <a:rPr lang="en-US" b="1" dirty="0"/>
              <a:t>resize(n)</a:t>
            </a:r>
            <a:r>
              <a:rPr lang="en-US" dirty="0"/>
              <a:t>: Resize V, so that it has space for n elements</a:t>
            </a:r>
          </a:p>
          <a:p>
            <a:pPr lvl="1"/>
            <a:r>
              <a:rPr lang="en-US" b="1" dirty="0"/>
              <a:t>size()</a:t>
            </a:r>
            <a:r>
              <a:rPr lang="en-US" dirty="0"/>
              <a:t>: Return the number of elements in V</a:t>
            </a:r>
          </a:p>
          <a:p>
            <a:pPr lvl="1"/>
            <a:r>
              <a:rPr lang="en-US" b="1" dirty="0"/>
              <a:t>front()</a:t>
            </a:r>
            <a:r>
              <a:rPr lang="en-US" dirty="0"/>
              <a:t>: Return a reference to the ﬁrst element of V</a:t>
            </a:r>
          </a:p>
          <a:p>
            <a:pPr lvl="1"/>
            <a:r>
              <a:rPr lang="en-US" b="1" dirty="0"/>
              <a:t>back()</a:t>
            </a:r>
            <a:r>
              <a:rPr lang="en-US" dirty="0"/>
              <a:t>: Return a reference to the last element of V</a:t>
            </a:r>
          </a:p>
          <a:p>
            <a:pPr lvl="1"/>
            <a:r>
              <a:rPr lang="en-US" b="1" dirty="0"/>
              <a:t>push_back(e)</a:t>
            </a:r>
            <a:r>
              <a:rPr lang="en-US" dirty="0"/>
              <a:t>: Append element e to the end of V, thus increasing its size by one</a:t>
            </a:r>
          </a:p>
          <a:p>
            <a:pPr lvl="1"/>
            <a:r>
              <a:rPr lang="en-US" b="1" dirty="0" err="1"/>
              <a:t>pop_back</a:t>
            </a:r>
            <a:r>
              <a:rPr lang="en-US" b="1" dirty="0"/>
              <a:t>()</a:t>
            </a:r>
            <a:r>
              <a:rPr lang="en-US" dirty="0"/>
              <a:t>: Remove the last element of V, thus reducing its size by one</a:t>
            </a:r>
          </a:p>
          <a:p>
            <a:pPr lvl="1"/>
            <a:r>
              <a:rPr lang="en-US" b="1" dirty="0"/>
              <a:t>insert(</a:t>
            </a:r>
            <a:r>
              <a:rPr lang="en-US" b="1" dirty="0" err="1"/>
              <a:t>i</a:t>
            </a:r>
            <a:r>
              <a:rPr lang="en-US" b="1" dirty="0"/>
              <a:t>, e)</a:t>
            </a:r>
            <a:r>
              <a:rPr lang="en-US" dirty="0"/>
              <a:t>: Insert element e to the i</a:t>
            </a:r>
            <a:r>
              <a:rPr lang="en-US" baseline="30000" dirty="0"/>
              <a:t>th</a:t>
            </a:r>
            <a:r>
              <a:rPr lang="en-US" dirty="0"/>
              <a:t> position of V</a:t>
            </a:r>
          </a:p>
          <a:p>
            <a:pPr lvl="1"/>
            <a:r>
              <a:rPr lang="en-US" b="1" dirty="0"/>
              <a:t>erase(i)</a:t>
            </a:r>
            <a:r>
              <a:rPr lang="en-US" dirty="0"/>
              <a:t>: Remove the element at the i</a:t>
            </a:r>
            <a:r>
              <a:rPr lang="en-US" baseline="30000" dirty="0"/>
              <a:t>th</a:t>
            </a:r>
            <a:r>
              <a:rPr lang="en-US" dirty="0"/>
              <a:t> position of V</a:t>
            </a:r>
          </a:p>
          <a:p>
            <a:pPr lvl="1"/>
            <a:r>
              <a:rPr lang="en-US" dirty="0"/>
              <a:t>For more information, refer to </a:t>
            </a:r>
            <a:r>
              <a:rPr lang="en-US" dirty="0">
                <a:hlinkClick r:id="rId3"/>
              </a:rPr>
              <a:t>https://www.cplusplus.com/reference/vector/vector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Template Library (STL) 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EE1D-7FA2-4D4F-B050-901BCC4C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1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406526"/>
            <a:ext cx="899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//: C02:Fillvector.cpp</a:t>
            </a: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Break a file into line-separated sentences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&lt;vector&gt;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vector&lt;string&gt; v;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Fillvector.cpp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open the file for reading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line;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(in, line))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every word in the file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(line);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the line to the end of v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line numbers: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v.size(); i++)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v[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35D504-E918-3640-A1A8-55CED5DE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Announcement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/>
              <a:t>Lab #1 </a:t>
            </a:r>
          </a:p>
          <a:p>
            <a:pPr lvl="1"/>
            <a:r>
              <a:rPr lang="en-US" dirty="0"/>
              <a:t>9/9</a:t>
            </a:r>
          </a:p>
          <a:p>
            <a:pPr marL="393192" lvl="1" indent="0">
              <a:buNone/>
            </a:pPr>
            <a:endParaRPr lang="en-US" dirty="0"/>
          </a:p>
          <a:p>
            <a:r>
              <a:rPr lang="en-US" dirty="0"/>
              <a:t>Reading assignment</a:t>
            </a:r>
          </a:p>
          <a:p>
            <a:pPr lvl="1"/>
            <a:r>
              <a:rPr lang="en-US" dirty="0"/>
              <a:t>Ch. 3, Vol.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65B4D-3D1E-C6DD-5A0E-4241B970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62F74ADF-D7C0-47E2-9D6F-B993EC2BC3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6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1600200"/>
            <a:ext cx="6781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//: C02:GetWords.cpp</a:t>
            </a: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Break a file into whitespace-separated words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&lt;vector&gt;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vector&lt;string&gt; words;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"GetWords.cpp"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word;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&gt;&gt;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every word in the file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words.push_back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(word); </a:t>
            </a:r>
          </a:p>
          <a:p>
            <a:r>
              <a:rPr lang="nn-NO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words.size(); i++)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words[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64D12A-BE33-B44F-A970-8B2D59D0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77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905000"/>
            <a:ext cx="4572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//: C02:Intvector.cpp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&lt;vector&gt;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</a:p>
          <a:p>
            <a:r>
              <a:rPr lang="nn-NO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10; i++)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v.size(); i++)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v[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v.size(); i++)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v[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v[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+ 1;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Assignment  </a:t>
            </a:r>
          </a:p>
          <a:p>
            <a:r>
              <a:rPr lang="nn-NO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nn-NO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v.size(); i++)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v[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9F7BBD-8909-E640-A334-D26A7E49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E0A933-6354-7D4D-B575-7B3F3BAFC3A9}"/>
              </a:ext>
            </a:extLst>
          </p:cNvPr>
          <p:cNvSpPr/>
          <p:nvPr/>
        </p:nvSpPr>
        <p:spPr>
          <a:xfrm>
            <a:off x="4876800" y="4080301"/>
            <a:ext cx="4254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(vector&lt;int&gt;::iterator it =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*it = *it + 1;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Assignment  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C30B5D-20E6-224F-AC2D-107277347289}"/>
              </a:ext>
            </a:extLst>
          </p:cNvPr>
          <p:cNvSpPr/>
          <p:nvPr/>
        </p:nvSpPr>
        <p:spPr>
          <a:xfrm>
            <a:off x="508000" y="4267200"/>
            <a:ext cx="3225800" cy="4572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12F3DC-BFAB-4A42-AA6C-F66522DB801A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3733800" y="44958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9C1866C-395D-C644-9811-8122FF3C6047}"/>
              </a:ext>
            </a:extLst>
          </p:cNvPr>
          <p:cNvSpPr/>
          <p:nvPr/>
        </p:nvSpPr>
        <p:spPr>
          <a:xfrm>
            <a:off x="3734847" y="4160965"/>
            <a:ext cx="1195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alternative</a:t>
            </a:r>
          </a:p>
        </p:txBody>
      </p:sp>
    </p:spTree>
    <p:extLst>
      <p:ext uri="{BB962C8B-B14F-4D97-AF65-F5344CB8AC3E}">
        <p14:creationId xmlns:p14="http://schemas.microsoft.com/office/powerpoint/2010/main" val="39950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4237" y="84931"/>
            <a:ext cx="8229600" cy="1143000"/>
          </a:xfrm>
        </p:spPr>
        <p:txBody>
          <a:bodyPr/>
          <a:lstStyle/>
          <a:p>
            <a:r>
              <a:rPr lang="en-US" dirty="0"/>
              <a:t>Array vs. Vector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35D504-E918-3640-A1A8-55CED5DE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6004FE-1E8A-0D41-A5B0-A7FB6B11B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187872"/>
              </p:ext>
            </p:extLst>
          </p:nvPr>
        </p:nvGraphicFramePr>
        <p:xfrm>
          <a:off x="630603" y="1447800"/>
          <a:ext cx="8229600" cy="3754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93427">
                  <a:extLst>
                    <a:ext uri="{9D8B030D-6E8A-4147-A177-3AD203B41FA5}">
                      <a16:colId xmlns:a16="http://schemas.microsoft.com/office/drawing/2014/main" val="3315848442"/>
                    </a:ext>
                  </a:extLst>
                </a:gridCol>
                <a:gridCol w="4736173">
                  <a:extLst>
                    <a:ext uri="{9D8B030D-6E8A-4147-A177-3AD203B41FA5}">
                      <a16:colId xmlns:a16="http://schemas.microsoft.com/office/drawing/2014/main" val="952175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9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 in size.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in nature. The size automatically changes as elements are added or removed.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85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memory efficient data structure where each element in an array occupies a single space.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Occupies more memory than an array. A typical vector implementation grows by doubling its allocated space rather than incrementing it by 1. Reallocating memory is usually an expensive operation in vectors.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2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elements of an array takes less time than accessing elements of a vector.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elements of a vector takes more time than accessing the elements of an array.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3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Available in C and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Only available in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95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325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50B09E-C51A-780D-3557-FC346749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1. Which of the following header files is required for creating and reading data files?</a:t>
            </a:r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F88529-6B1C-CB30-6768-C2FA1C2D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D5B8FD-9877-DCB3-A99C-08FF6E88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8D8B2-648B-183D-84CD-20E75CEC86BA}"/>
              </a:ext>
            </a:extLst>
          </p:cNvPr>
          <p:cNvSpPr txBox="1"/>
          <p:nvPr/>
        </p:nvSpPr>
        <p:spPr>
          <a:xfrm>
            <a:off x="838200" y="2362200"/>
            <a:ext cx="45786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en-US" sz="2700" dirty="0" err="1"/>
              <a:t>ofstream.h</a:t>
            </a:r>
            <a:r>
              <a:rPr lang="en-US" sz="2700" dirty="0"/>
              <a:t> </a:t>
            </a:r>
          </a:p>
          <a:p>
            <a:pPr marL="342900" indent="-342900">
              <a:buAutoNum type="alphaUcPeriod"/>
            </a:pPr>
            <a:r>
              <a:rPr lang="en-US" sz="2700" dirty="0" err="1"/>
              <a:t>fstream.h</a:t>
            </a:r>
            <a:r>
              <a:rPr lang="en-US" sz="2700" dirty="0"/>
              <a:t> </a:t>
            </a:r>
          </a:p>
          <a:p>
            <a:pPr marL="342900" indent="-342900">
              <a:buAutoNum type="alphaUcPeriod"/>
            </a:pPr>
            <a:r>
              <a:rPr lang="en-US" sz="2700" dirty="0" err="1"/>
              <a:t>ifstream.h</a:t>
            </a:r>
            <a:r>
              <a:rPr lang="en-US" sz="2700" dirty="0"/>
              <a:t> </a:t>
            </a:r>
          </a:p>
          <a:p>
            <a:pPr marL="342900" indent="-342900">
              <a:buAutoNum type="alphaUcPeriod"/>
            </a:pPr>
            <a:r>
              <a:rPr lang="en-US" sz="2700" dirty="0" err="1"/>
              <a:t>console.h</a:t>
            </a:r>
            <a:endParaRPr 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E26A0-C6DB-3E4F-9B39-048E2483DD5F}"/>
              </a:ext>
            </a:extLst>
          </p:cNvPr>
          <p:cNvSpPr txBox="1"/>
          <p:nvPr/>
        </p:nvSpPr>
        <p:spPr>
          <a:xfrm>
            <a:off x="256761" y="2921169"/>
            <a:ext cx="116287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83560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50B09E-C51A-780D-3557-FC346749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2. It is possible to open several files for access at the same time.</a:t>
            </a:r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F88529-6B1C-CB30-6768-C2FA1C2D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D5B8FD-9877-DCB3-A99C-08FF6E88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8D8B2-648B-183D-84CD-20E75CEC86BA}"/>
              </a:ext>
            </a:extLst>
          </p:cNvPr>
          <p:cNvSpPr txBox="1"/>
          <p:nvPr/>
        </p:nvSpPr>
        <p:spPr>
          <a:xfrm>
            <a:off x="838200" y="2362200"/>
            <a:ext cx="4578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en-US" sz="2700" dirty="0"/>
              <a:t>True</a:t>
            </a:r>
          </a:p>
          <a:p>
            <a:pPr marL="342900" indent="-342900">
              <a:buAutoNum type="alphaUcPeriod"/>
            </a:pPr>
            <a:r>
              <a:rPr lang="en-US" sz="2700" dirty="0"/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E26A0-C6DB-3E4F-9B39-048E2483DD5F}"/>
              </a:ext>
            </a:extLst>
          </p:cNvPr>
          <p:cNvSpPr txBox="1"/>
          <p:nvPr/>
        </p:nvSpPr>
        <p:spPr>
          <a:xfrm>
            <a:off x="256761" y="2491473"/>
            <a:ext cx="116287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66093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50B09E-C51A-780D-3557-FC346749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3. How would you write to an open file named </a:t>
            </a:r>
            <a:r>
              <a:rPr lang="en-US" dirty="0" err="1"/>
              <a:t>a_file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F88529-6B1C-CB30-6768-C2FA1C2D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25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D5B8FD-9877-DCB3-A99C-08FF6E88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E26A0-C6DB-3E4F-9B39-048E2483DD5F}"/>
              </a:ext>
            </a:extLst>
          </p:cNvPr>
          <p:cNvSpPr txBox="1"/>
          <p:nvPr/>
        </p:nvSpPr>
        <p:spPr>
          <a:xfrm>
            <a:off x="228600" y="2934563"/>
            <a:ext cx="116287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600F9-F80C-D95A-837B-18EC57BDD8D6}"/>
              </a:ext>
            </a:extLst>
          </p:cNvPr>
          <p:cNvSpPr txBox="1"/>
          <p:nvPr/>
        </p:nvSpPr>
        <p:spPr>
          <a:xfrm>
            <a:off x="685800" y="2057400"/>
            <a:ext cx="45786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sz="2700" dirty="0"/>
              <a:t>A. </a:t>
            </a:r>
            <a:r>
              <a:rPr lang="en-US" sz="2700" dirty="0" err="1"/>
              <a:t>a_file.out</a:t>
            </a:r>
            <a:r>
              <a:rPr lang="en-US" sz="2700" dirty="0"/>
              <a:t>("Output");</a:t>
            </a:r>
            <a:br>
              <a:rPr lang="en-US" sz="2700" dirty="0"/>
            </a:br>
            <a:r>
              <a:rPr lang="en-US" sz="2700" dirty="0"/>
              <a:t>B. </a:t>
            </a:r>
            <a:r>
              <a:rPr lang="en-US" sz="2700" dirty="0" err="1"/>
              <a:t>a_file</a:t>
            </a:r>
            <a:r>
              <a:rPr lang="en-US" sz="2700" dirty="0"/>
              <a:t>="Output";</a:t>
            </a:r>
            <a:br>
              <a:rPr lang="en-US" sz="2700" dirty="0"/>
            </a:br>
            <a:r>
              <a:rPr lang="en-US" sz="2700" dirty="0"/>
              <a:t>C. </a:t>
            </a:r>
            <a:r>
              <a:rPr lang="en-US" sz="2700" dirty="0" err="1"/>
              <a:t>a_file</a:t>
            </a:r>
            <a:r>
              <a:rPr lang="en-US" sz="2700" dirty="0"/>
              <a:t>&lt;&lt;"Output";</a:t>
            </a:r>
            <a:br>
              <a:rPr lang="en-US" sz="2700" dirty="0"/>
            </a:br>
            <a:r>
              <a:rPr lang="en-US" sz="2700" dirty="0"/>
              <a:t>D. </a:t>
            </a:r>
            <a:r>
              <a:rPr lang="en-US" sz="2700" dirty="0" err="1"/>
              <a:t>a_file.printf</a:t>
            </a:r>
            <a:r>
              <a:rPr lang="en-US" sz="2700" dirty="0"/>
              <a:t>("Output")</a:t>
            </a:r>
            <a:endParaRPr 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154595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50B09E-C51A-780D-3557-FC346749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4. Which of the following functions is used to check a file is opened or not?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F88529-6B1C-CB30-6768-C2FA1C2D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26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D5B8FD-9877-DCB3-A99C-08FF6E88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E26A0-C6DB-3E4F-9B39-048E2483DD5F}"/>
              </a:ext>
            </a:extLst>
          </p:cNvPr>
          <p:cNvSpPr txBox="1"/>
          <p:nvPr/>
        </p:nvSpPr>
        <p:spPr>
          <a:xfrm>
            <a:off x="231084" y="3048000"/>
            <a:ext cx="60214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600F9-F80C-D95A-837B-18EC57BDD8D6}"/>
              </a:ext>
            </a:extLst>
          </p:cNvPr>
          <p:cNvSpPr txBox="1"/>
          <p:nvPr/>
        </p:nvSpPr>
        <p:spPr>
          <a:xfrm>
            <a:off x="833230" y="2565231"/>
            <a:ext cx="45786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sz="2700" dirty="0"/>
              <a:t>A. </a:t>
            </a:r>
            <a:r>
              <a:rPr lang="en-US" sz="2700" dirty="0" err="1"/>
              <a:t>isopen</a:t>
            </a:r>
            <a:r>
              <a:rPr lang="en-US" sz="2700" dirty="0"/>
              <a:t>()</a:t>
            </a:r>
          </a:p>
          <a:p>
            <a:pPr fontAlgn="ctr"/>
            <a:r>
              <a:rPr lang="en-US" sz="2700" dirty="0"/>
              <a:t>B. </a:t>
            </a:r>
            <a:r>
              <a:rPr lang="en-US" sz="2700" dirty="0" err="1"/>
              <a:t>is_open</a:t>
            </a:r>
            <a:r>
              <a:rPr lang="en-US" sz="2700" dirty="0"/>
              <a:t>()</a:t>
            </a:r>
          </a:p>
          <a:p>
            <a:pPr fontAlgn="ctr"/>
            <a:r>
              <a:rPr lang="en-US" sz="2700" dirty="0"/>
              <a:t>C. </a:t>
            </a:r>
            <a:r>
              <a:rPr lang="en-US" sz="2700" dirty="0" err="1"/>
              <a:t>isopened</a:t>
            </a:r>
            <a:r>
              <a:rPr lang="en-US" sz="2700" dirty="0"/>
              <a:t>()</a:t>
            </a:r>
          </a:p>
          <a:p>
            <a:pPr fontAlgn="ctr"/>
            <a:r>
              <a:rPr lang="en-US" sz="2700" dirty="0"/>
              <a:t>D.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70467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50B09E-C51A-780D-3557-FC346749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5. Which of the following statements are correct about the </a:t>
            </a:r>
            <a:r>
              <a:rPr lang="en-US" dirty="0" err="1"/>
              <a:t>fstream</a:t>
            </a:r>
            <a:r>
              <a:rPr lang="en-US" dirty="0"/>
              <a:t> class in C++?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F88529-6B1C-CB30-6768-C2FA1C2D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27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D5B8FD-9877-DCB3-A99C-08FF6E88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E26A0-C6DB-3E4F-9B39-048E2483DD5F}"/>
              </a:ext>
            </a:extLst>
          </p:cNvPr>
          <p:cNvSpPr txBox="1"/>
          <p:nvPr/>
        </p:nvSpPr>
        <p:spPr>
          <a:xfrm>
            <a:off x="1364974" y="5193818"/>
            <a:ext cx="60214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600F9-F80C-D95A-837B-18EC57BDD8D6}"/>
              </a:ext>
            </a:extLst>
          </p:cNvPr>
          <p:cNvSpPr txBox="1"/>
          <p:nvPr/>
        </p:nvSpPr>
        <p:spPr>
          <a:xfrm>
            <a:off x="1967120" y="4252965"/>
            <a:ext cx="45786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sz="2700" dirty="0"/>
              <a:t>A. 1 and 2</a:t>
            </a:r>
          </a:p>
          <a:p>
            <a:pPr fontAlgn="ctr"/>
            <a:r>
              <a:rPr lang="en-US" sz="2700" dirty="0"/>
              <a:t>B. 1 and 4</a:t>
            </a:r>
          </a:p>
          <a:p>
            <a:pPr fontAlgn="ctr"/>
            <a:r>
              <a:rPr lang="en-US" sz="2700" dirty="0"/>
              <a:t>C. 1, 2, and 3</a:t>
            </a:r>
          </a:p>
          <a:p>
            <a:pPr fontAlgn="ctr"/>
            <a:r>
              <a:rPr lang="en-US" sz="2700" dirty="0"/>
              <a:t>D. 1, 2, 3, and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2C6A5-DA25-604A-10AB-269ABDDC7243}"/>
              </a:ext>
            </a:extLst>
          </p:cNvPr>
          <p:cNvSpPr txBox="1"/>
          <p:nvPr/>
        </p:nvSpPr>
        <p:spPr>
          <a:xfrm>
            <a:off x="762000" y="2491188"/>
            <a:ext cx="7239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buFont typeface="+mj-lt"/>
              <a:buAutoNum type="arabicPeriod"/>
            </a:pPr>
            <a:r>
              <a:rPr lang="en-US" sz="27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 This is used to read data from the file.</a:t>
            </a:r>
          </a:p>
          <a:p>
            <a:pPr algn="l" fontAlgn="ctr">
              <a:buFont typeface="+mj-lt"/>
              <a:buAutoNum type="arabicPeriod"/>
            </a:pPr>
            <a:r>
              <a:rPr lang="en-US" sz="27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 This is used to write data into the file.</a:t>
            </a:r>
          </a:p>
          <a:p>
            <a:pPr algn="l" fontAlgn="ctr">
              <a:buFont typeface="+mj-lt"/>
              <a:buAutoNum type="arabicPeriod"/>
            </a:pPr>
            <a:r>
              <a:rPr lang="en-US" sz="27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 This is used to create a file.</a:t>
            </a:r>
          </a:p>
          <a:p>
            <a:pPr algn="l" fontAlgn="ctr">
              <a:buFont typeface="+mj-lt"/>
              <a:buAutoNum type="arabicPeriod"/>
            </a:pPr>
            <a:r>
              <a:rPr lang="en-US" sz="27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 This is used to delete a file.</a:t>
            </a:r>
          </a:p>
        </p:txBody>
      </p:sp>
    </p:spTree>
    <p:extLst>
      <p:ext uri="{BB962C8B-B14F-4D97-AF65-F5344CB8AC3E}">
        <p14:creationId xmlns:p14="http://schemas.microsoft.com/office/powerpoint/2010/main" val="126374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Everything is an object, </a:t>
            </a:r>
            <a:r>
              <a:rPr lang="en-US" sz="2800" dirty="0"/>
              <a:t>along with its properties/attributes (i.e., variables) and methods (i.e., functions)</a:t>
            </a:r>
            <a:endParaRPr lang="en-US" dirty="0"/>
          </a:p>
          <a:p>
            <a:r>
              <a:rPr lang="en-US" dirty="0"/>
              <a:t>A program is a bunch of objects telling each other what to do by sending message</a:t>
            </a:r>
          </a:p>
          <a:p>
            <a:r>
              <a:rPr lang="en-US" dirty="0"/>
              <a:t>Objects of</a:t>
            </a:r>
            <a:r>
              <a:rPr lang="zh-CN" altLang="en-US" dirty="0"/>
              <a:t> </a:t>
            </a:r>
            <a:r>
              <a:rPr lang="en-US" altLang="zh-CN" dirty="0"/>
              <a:t>the same </a:t>
            </a:r>
            <a:r>
              <a:rPr lang="en-US" dirty="0"/>
              <a:t>type can receive the same message</a:t>
            </a:r>
          </a:p>
          <a:p>
            <a:r>
              <a:rPr lang="en-US" dirty="0"/>
              <a:t>Each object has its own memory made up of other objects</a:t>
            </a:r>
          </a:p>
          <a:p>
            <a:r>
              <a:rPr lang="en-US" dirty="0"/>
              <a:t>Every object has a type, e.g., int, float, double, char, string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(Review) Object oriented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AFDA6-D872-3047-BBE4-2C4EA050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4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926616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pPr lvl="1"/>
            <a:r>
              <a:rPr lang="en-US" dirty="0"/>
              <a:t>Gives a name (identifier) to a variable or function</a:t>
            </a:r>
          </a:p>
          <a:p>
            <a:pPr lvl="1"/>
            <a:r>
              <a:rPr lang="en-US" dirty="0"/>
              <a:t>Variable: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int a; </a:t>
            </a:r>
            <a:r>
              <a:rPr lang="en-US" sz="1800" dirty="0">
                <a:solidFill>
                  <a:srgbClr val="008000"/>
                </a:solidFill>
              </a:rPr>
              <a:t>//extern means the variable will be defined later.</a:t>
            </a:r>
          </a:p>
          <a:p>
            <a:pPr lvl="1"/>
            <a:r>
              <a:rPr lang="en-US" dirty="0"/>
              <a:t>Function: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(int, int);</a:t>
            </a:r>
          </a:p>
          <a:p>
            <a:pPr lvl="1"/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Allocates a memory location (storage) for a variable or function</a:t>
            </a:r>
          </a:p>
          <a:p>
            <a:pPr lvl="1"/>
            <a:r>
              <a:rPr lang="en-US" dirty="0"/>
              <a:t>Variable: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a; int a = 1;</a:t>
            </a:r>
          </a:p>
          <a:p>
            <a:pPr lvl="1"/>
            <a:r>
              <a:rPr lang="en-US" dirty="0"/>
              <a:t>Function: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length, int width) {…};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Illegal</a:t>
            </a:r>
            <a:r>
              <a:rPr lang="en-US" dirty="0"/>
              <a:t> to define a variable or function multiple times in a program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vs.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A725A-A104-5B49-8196-645D87D6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5D6E79-AF8E-3E4C-82A0-BA0E66995FA9}"/>
              </a:ext>
            </a:extLst>
          </p:cNvPr>
          <p:cNvSpPr/>
          <p:nvPr/>
        </p:nvSpPr>
        <p:spPr>
          <a:xfrm>
            <a:off x="1784527" y="5551796"/>
            <a:ext cx="6858000" cy="609600"/>
          </a:xfrm>
          <a:prstGeom prst="rect">
            <a:avLst/>
          </a:prstGeom>
          <a:noFill/>
          <a:ln w="55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39BB4-0F99-2747-B180-4EDE16661F93}"/>
              </a:ext>
            </a:extLst>
          </p:cNvPr>
          <p:cNvSpPr txBox="1"/>
          <p:nvPr/>
        </p:nvSpPr>
        <p:spPr>
          <a:xfrm>
            <a:off x="1962829" y="5689186"/>
            <a:ext cx="650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and declaration can take place at the same time in C/C++.</a:t>
            </a:r>
          </a:p>
        </p:txBody>
      </p:sp>
    </p:spTree>
    <p:extLst>
      <p:ext uri="{BB962C8B-B14F-4D97-AF65-F5344CB8AC3E}">
        <p14:creationId xmlns:p14="http://schemas.microsoft.com/office/powerpoint/2010/main" val="318406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85900" y="1447800"/>
            <a:ext cx="71247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//: C02:Declare.cpp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Declaration &amp; definition examples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Variable declaration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Function declaration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b; 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Declaration &amp; definition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a) { 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Definition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+ 1.0;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	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Definition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x) { 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Declaration &amp; definition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+ 1;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 {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1.0;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f(b);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vs. Definition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E5E404-7EFB-F449-8481-463590AC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5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EB0F82-9AC6-EE47-A436-C2F82039DA06}"/>
              </a:ext>
            </a:extLst>
          </p:cNvPr>
          <p:cNvSpPr/>
          <p:nvPr/>
        </p:nvSpPr>
        <p:spPr>
          <a:xfrm>
            <a:off x="1485900" y="2183100"/>
            <a:ext cx="1562100" cy="18288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F1EDC3-5265-3E4E-BC7C-461746AFC886}"/>
              </a:ext>
            </a:extLst>
          </p:cNvPr>
          <p:cNvSpPr/>
          <p:nvPr/>
        </p:nvSpPr>
        <p:spPr>
          <a:xfrm>
            <a:off x="1485900" y="3864770"/>
            <a:ext cx="822960" cy="18288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0C8F23-C218-604B-BF4C-B8FABDE50104}"/>
              </a:ext>
            </a:extLst>
          </p:cNvPr>
          <p:cNvSpPr/>
          <p:nvPr/>
        </p:nvSpPr>
        <p:spPr>
          <a:xfrm>
            <a:off x="1485900" y="2411104"/>
            <a:ext cx="1714500" cy="18288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4E57FF-69B5-C94E-803B-363A72CDD9FF}"/>
              </a:ext>
            </a:extLst>
          </p:cNvPr>
          <p:cNvSpPr/>
          <p:nvPr/>
        </p:nvSpPr>
        <p:spPr>
          <a:xfrm>
            <a:off x="1485900" y="3022186"/>
            <a:ext cx="2171700" cy="593863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C6A2AE-2436-E723-CD37-F9CA9822FFC2}"/>
              </a:ext>
            </a:extLst>
          </p:cNvPr>
          <p:cNvSpPr/>
          <p:nvPr/>
        </p:nvSpPr>
        <p:spPr>
          <a:xfrm>
            <a:off x="1485900" y="2806386"/>
            <a:ext cx="1714500" cy="18288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41F524-9BEE-44F6-12E7-AFAD46DC5E7A}"/>
              </a:ext>
            </a:extLst>
          </p:cNvPr>
          <p:cNvSpPr/>
          <p:nvPr/>
        </p:nvSpPr>
        <p:spPr>
          <a:xfrm>
            <a:off x="1502134" y="4114819"/>
            <a:ext cx="1926866" cy="555434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0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compiler on your system converts the source code to object code: </a:t>
            </a:r>
            <a:r>
              <a:rPr lang="en-US" b="1" dirty="0"/>
              <a:t>(xxx.cpp) -&gt; (</a:t>
            </a:r>
            <a:r>
              <a:rPr lang="en-US" b="1" dirty="0" err="1"/>
              <a:t>xxx.o</a:t>
            </a:r>
            <a:r>
              <a:rPr lang="en-US" b="1" dirty="0"/>
              <a:t>/xxx.obj)</a:t>
            </a:r>
          </a:p>
          <a:p>
            <a:r>
              <a:rPr lang="en-US" dirty="0"/>
              <a:t>The linker combines all the object code into an executable program. </a:t>
            </a:r>
            <a:r>
              <a:rPr lang="en-US" b="1" dirty="0"/>
              <a:t>(</a:t>
            </a:r>
            <a:r>
              <a:rPr lang="en-US" b="1" dirty="0" err="1"/>
              <a:t>xxx.o</a:t>
            </a:r>
            <a:r>
              <a:rPr lang="en-US" b="1" dirty="0"/>
              <a:t>, </a:t>
            </a:r>
            <a:r>
              <a:rPr lang="en-US" b="1" dirty="0" err="1"/>
              <a:t>yyy.o</a:t>
            </a:r>
            <a:r>
              <a:rPr lang="en-US" b="1" dirty="0"/>
              <a:t>, </a:t>
            </a:r>
            <a:r>
              <a:rPr lang="en-US" b="1" dirty="0" err="1"/>
              <a:t>zzz.o</a:t>
            </a:r>
            <a:r>
              <a:rPr lang="en-US" b="1" dirty="0"/>
              <a:t>) -&gt; (</a:t>
            </a:r>
            <a:r>
              <a:rPr lang="en-US" b="1" dirty="0" err="1"/>
              <a:t>a.out</a:t>
            </a:r>
            <a:r>
              <a:rPr lang="en-US" b="1" dirty="0"/>
              <a:t>)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Compile and link: g++ </a:t>
            </a:r>
            <a:r>
              <a:rPr lang="en-US" dirty="0" err="1"/>
              <a:t>hello.cpp</a:t>
            </a:r>
            <a:r>
              <a:rPr lang="en-US" dirty="0"/>
              <a:t> –o hello</a:t>
            </a:r>
          </a:p>
          <a:p>
            <a:pPr lvl="1"/>
            <a:r>
              <a:rPr lang="en-US" dirty="0"/>
              <a:t>Compile only: g++ -c hello.cpp</a:t>
            </a:r>
          </a:p>
          <a:p>
            <a:pPr lvl="1"/>
            <a:r>
              <a:rPr lang="en-US" dirty="0"/>
              <a:t>Link only: g++ </a:t>
            </a:r>
            <a:r>
              <a:rPr lang="en-US" dirty="0" err="1"/>
              <a:t>hello.o</a:t>
            </a:r>
            <a:r>
              <a:rPr lang="en-US" dirty="0"/>
              <a:t> -o hello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of Compiling C++ Code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37DED-3181-A244-A597-66C50100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2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Program: Hello World!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2C7D95-2C28-A247-B2DB-23D4C0BC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236771-5E99-9349-8634-42D5B66A0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238" y="3058797"/>
            <a:ext cx="3436258" cy="30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83D81D-FB76-A9E2-4178-AC31DF24C80B}"/>
              </a:ext>
            </a:extLst>
          </p:cNvPr>
          <p:cNvSpPr txBox="1"/>
          <p:nvPr/>
        </p:nvSpPr>
        <p:spPr>
          <a:xfrm>
            <a:off x="727203" y="1417638"/>
            <a:ext cx="6464576" cy="4195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#include &lt;iostream&gt;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Input-output stream declarations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namespace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class_num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165;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&lt;&lt; "Hello, world!\n";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"Welcome to CSE ";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class_num</a:t>
            </a:r>
            <a:r>
              <a:rPr lang="en-US" dirty="0"/>
              <a:t>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return 0;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932B8-0380-5EEC-612C-1C4F2F77D9F8}"/>
              </a:ext>
            </a:extLst>
          </p:cNvPr>
          <p:cNvSpPr txBox="1"/>
          <p:nvPr/>
        </p:nvSpPr>
        <p:spPr>
          <a:xfrm>
            <a:off x="5302485" y="2560638"/>
            <a:ext cx="1691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input stream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4BE88-0E5B-13F2-9C38-EE5CAABF35CB}"/>
              </a:ext>
            </a:extLst>
          </p:cNvPr>
          <p:cNvSpPr txBox="1"/>
          <p:nvPr/>
        </p:nvSpPr>
        <p:spPr>
          <a:xfrm>
            <a:off x="7154507" y="2573743"/>
            <a:ext cx="20193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output stream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CA084-F02F-FF20-5A86-31208F336F3D}"/>
              </a:ext>
            </a:extLst>
          </p:cNvPr>
          <p:cNvSpPr txBox="1"/>
          <p:nvPr/>
        </p:nvSpPr>
        <p:spPr>
          <a:xfrm>
            <a:off x="5302485" y="5998587"/>
            <a:ext cx="1691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standard output stream for errors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0072F-909A-FCDC-25FB-197DE3F9E786}"/>
              </a:ext>
            </a:extLst>
          </p:cNvPr>
          <p:cNvSpPr txBox="1"/>
          <p:nvPr/>
        </p:nvSpPr>
        <p:spPr>
          <a:xfrm>
            <a:off x="7047610" y="6005731"/>
            <a:ext cx="1691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standard output stream for logging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5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</a:t>
            </a:r>
            <a:r>
              <a:rPr lang="en-US" i="1" dirty="0"/>
              <a:t>iostream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1295400"/>
            <a:ext cx="73152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//: C02:Stream2.cpp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#include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using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Specifying formats with manipulators: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“15 in decimal: "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&lt;&lt; 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15 &lt;&lt;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octal: "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15 &lt;&lt;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hex: "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15 &lt;&lt;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"non-printing char (escape): "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&lt;&lt;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(27) &lt;&lt;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27 is the ascii of “escape” 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2579" y="4953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15 in decimal: 15</a:t>
            </a:r>
          </a:p>
          <a:p>
            <a:r>
              <a:rPr lang="en-US" dirty="0"/>
              <a:t>in octal: 17</a:t>
            </a:r>
          </a:p>
          <a:p>
            <a:r>
              <a:rPr lang="en-US" dirty="0"/>
              <a:t>in hex: f</a:t>
            </a:r>
          </a:p>
          <a:p>
            <a:r>
              <a:rPr lang="en-US" dirty="0"/>
              <a:t>non-printing char (escape): 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2579" y="457200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Output</a:t>
            </a:r>
            <a:r>
              <a:rPr lang="en-US" dirty="0"/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2649616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display integers in different bases: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F3B2C-92B6-2143-9198-7BCA7F79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6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 (Cont.)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1450300"/>
            <a:ext cx="6553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//: C02:Numconv.cpp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decimal number: "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dirty="0">
                <a:solidFill>
                  <a:srgbClr val="FF0000"/>
                </a:solidFill>
              </a:rPr>
              <a:t>number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//Read input from user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"value in octal = 0"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&lt;&lt; oct &lt;&lt; number &lt;&lt;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newline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"value in hex = 0x"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&lt;&lt; hex &lt;&lt; number &lt;&lt;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52488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Enter a decimal number: </a:t>
            </a:r>
            <a:r>
              <a:rPr lang="en-US" dirty="0">
                <a:solidFill>
                  <a:srgbClr val="FF0000"/>
                </a:solidFill>
              </a:rPr>
              <a:t>128</a:t>
            </a:r>
          </a:p>
          <a:p>
            <a:r>
              <a:rPr lang="en-US" dirty="0"/>
              <a:t>value in octal = 0200</a:t>
            </a:r>
          </a:p>
          <a:p>
            <a:r>
              <a:rPr lang="en-US" dirty="0"/>
              <a:t>value in hex = 0x80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7200" y="487953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Output</a:t>
            </a:r>
            <a:r>
              <a:rPr lang="en-US" dirty="0"/>
              <a:t>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9918C-C675-004C-B67E-C022F02E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6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2377</TotalTime>
  <Words>2599</Words>
  <Application>Microsoft Macintosh PowerPoint</Application>
  <PresentationFormat>On-screen Show (4:3)</PresentationFormat>
  <Paragraphs>391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Courier New</vt:lpstr>
      <vt:lpstr>Lucida Sans</vt:lpstr>
      <vt:lpstr>segoe ui</vt:lpstr>
      <vt:lpstr>Verdana</vt:lpstr>
      <vt:lpstr>Wingdings 2</vt:lpstr>
      <vt:lpstr>Wingdings 3</vt:lpstr>
      <vt:lpstr>Concourse</vt:lpstr>
      <vt:lpstr>CSE 165/ENGR 140 Intro to Object Orient Program</vt:lpstr>
      <vt:lpstr>Announcement</vt:lpstr>
      <vt:lpstr>(Review) Object oriented programming</vt:lpstr>
      <vt:lpstr>Declaration vs. Definition</vt:lpstr>
      <vt:lpstr>Declaration vs. Definition</vt:lpstr>
      <vt:lpstr>Workflow of Compiling C++ Code </vt:lpstr>
      <vt:lpstr>First Program: Hello World!</vt:lpstr>
      <vt:lpstr>More about iostream</vt:lpstr>
      <vt:lpstr>Reading Input (Cont.)</vt:lpstr>
      <vt:lpstr>String Class</vt:lpstr>
      <vt:lpstr>File Stream Class (Input/Output)</vt:lpstr>
      <vt:lpstr>File Input (Read)</vt:lpstr>
      <vt:lpstr>File Output (Write)</vt:lpstr>
      <vt:lpstr>File IO Example</vt:lpstr>
      <vt:lpstr>File IO Example</vt:lpstr>
      <vt:lpstr>File IO Example</vt:lpstr>
      <vt:lpstr>Standard Template Library (STL) Vector</vt:lpstr>
      <vt:lpstr>Standard Template Library (STL) Vector</vt:lpstr>
      <vt:lpstr>Vector Example</vt:lpstr>
      <vt:lpstr>Vector Example</vt:lpstr>
      <vt:lpstr>Vector Example</vt:lpstr>
      <vt:lpstr>Array vs. Vector</vt:lpstr>
      <vt:lpstr>Exercises</vt:lpstr>
      <vt:lpstr>Exercises</vt:lpstr>
      <vt:lpstr>Exercises</vt:lpstr>
      <vt:lpstr>Exercises</vt:lpstr>
      <vt:lpstr>Exercises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 Intro to Computing II</dc:title>
  <dc:creator>Daniel</dc:creator>
  <cp:lastModifiedBy>Pengfei Su</cp:lastModifiedBy>
  <cp:revision>228</cp:revision>
  <dcterms:created xsi:type="dcterms:W3CDTF">2013-07-02T20:54:39Z</dcterms:created>
  <dcterms:modified xsi:type="dcterms:W3CDTF">2022-08-29T18:55:37Z</dcterms:modified>
</cp:coreProperties>
</file>