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42"/>
  </p:notesMasterIdLst>
  <p:handoutMasterIdLst>
    <p:handoutMasterId r:id="rId43"/>
  </p:handoutMasterIdLst>
  <p:sldIdLst>
    <p:sldId id="258" r:id="rId2"/>
    <p:sldId id="259" r:id="rId3"/>
    <p:sldId id="321" r:id="rId4"/>
    <p:sldId id="268" r:id="rId5"/>
    <p:sldId id="261" r:id="rId6"/>
    <p:sldId id="264" r:id="rId7"/>
    <p:sldId id="265" r:id="rId8"/>
    <p:sldId id="283" r:id="rId9"/>
    <p:sldId id="284" r:id="rId10"/>
    <p:sldId id="285" r:id="rId11"/>
    <p:sldId id="286" r:id="rId12"/>
    <p:sldId id="287" r:id="rId13"/>
    <p:sldId id="288" r:id="rId14"/>
    <p:sldId id="289" r:id="rId15"/>
    <p:sldId id="290" r:id="rId16"/>
    <p:sldId id="280" r:id="rId17"/>
    <p:sldId id="291" r:id="rId18"/>
    <p:sldId id="292" r:id="rId19"/>
    <p:sldId id="293" r:id="rId20"/>
    <p:sldId id="294" r:id="rId21"/>
    <p:sldId id="309" r:id="rId22"/>
    <p:sldId id="295" r:id="rId23"/>
    <p:sldId id="297" r:id="rId24"/>
    <p:sldId id="298" r:id="rId25"/>
    <p:sldId id="310" r:id="rId26"/>
    <p:sldId id="296" r:id="rId27"/>
    <p:sldId id="299" r:id="rId28"/>
    <p:sldId id="311" r:id="rId29"/>
    <p:sldId id="300" r:id="rId30"/>
    <p:sldId id="322" r:id="rId31"/>
    <p:sldId id="323" r:id="rId32"/>
    <p:sldId id="324" r:id="rId33"/>
    <p:sldId id="325" r:id="rId34"/>
    <p:sldId id="326" r:id="rId35"/>
    <p:sldId id="327" r:id="rId36"/>
    <p:sldId id="312" r:id="rId37"/>
    <p:sldId id="313" r:id="rId38"/>
    <p:sldId id="315" r:id="rId39"/>
    <p:sldId id="320" r:id="rId40"/>
    <p:sldId id="316"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 Pengfei" initials="SP" lastIdx="2" clrIdx="0">
    <p:extLst>
      <p:ext uri="{19B8F6BF-5375-455C-9EA6-DF929625EA0E}">
        <p15:presenceInfo xmlns:p15="http://schemas.microsoft.com/office/powerpoint/2012/main" userId="Su, Pengfe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687" autoAdjust="0"/>
    <p:restoredTop sz="70225"/>
  </p:normalViewPr>
  <p:slideViewPr>
    <p:cSldViewPr>
      <p:cViewPr varScale="1">
        <p:scale>
          <a:sx n="108" d="100"/>
          <a:sy n="108" d="100"/>
        </p:scale>
        <p:origin x="3320" y="184"/>
      </p:cViewPr>
      <p:guideLst>
        <p:guide orient="horz" pos="2160"/>
        <p:guide pos="2880"/>
      </p:guideLst>
    </p:cSldViewPr>
  </p:slideViewPr>
  <p:notesTextViewPr>
    <p:cViewPr>
      <p:scale>
        <a:sx n="1" d="1"/>
        <a:sy n="1" d="1"/>
      </p:scale>
      <p:origin x="0" y="0"/>
    </p:cViewPr>
  </p:notesTextViewPr>
  <p:notesViewPr>
    <p:cSldViewPr>
      <p:cViewPr varScale="1">
        <p:scale>
          <a:sx n="88" d="100"/>
          <a:sy n="88" d="100"/>
        </p:scale>
        <p:origin x="-3870"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2275C3D-BF16-4555-89C5-ECEE3F4FB646}" type="datetimeFigureOut">
              <a:rPr lang="en-US" smtClean="0"/>
              <a:t>9/7/22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150CB87-4621-4893-88BD-DA6C3FBE3803}" type="slidenum">
              <a:rPr lang="en-US" smtClean="0"/>
              <a:t>‹#›</a:t>
            </a:fld>
            <a:endParaRPr lang="en-US"/>
          </a:p>
        </p:txBody>
      </p:sp>
    </p:spTree>
    <p:extLst>
      <p:ext uri="{BB962C8B-B14F-4D97-AF65-F5344CB8AC3E}">
        <p14:creationId xmlns:p14="http://schemas.microsoft.com/office/powerpoint/2010/main" val="38305989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814705-04B0-9C43-A599-7BD7FFE97D04}" type="datetimeFigureOut">
              <a:rPr lang="en-US" smtClean="0"/>
              <a:t>9/7/22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9F1044-F37F-6641-91BD-C833D4A8A7B1}" type="slidenum">
              <a:rPr lang="en-US" smtClean="0"/>
              <a:t>‹#›</a:t>
            </a:fld>
            <a:endParaRPr lang="en-US"/>
          </a:p>
        </p:txBody>
      </p:sp>
    </p:spTree>
    <p:extLst>
      <p:ext uri="{BB962C8B-B14F-4D97-AF65-F5344CB8AC3E}">
        <p14:creationId xmlns:p14="http://schemas.microsoft.com/office/powerpoint/2010/main" val="378289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9F1044-F37F-6641-91BD-C833D4A8A7B1}" type="slidenum">
              <a:rPr lang="en-US" smtClean="0"/>
              <a:t>1</a:t>
            </a:fld>
            <a:endParaRPr lang="en-US"/>
          </a:p>
        </p:txBody>
      </p:sp>
    </p:spTree>
    <p:extLst>
      <p:ext uri="{BB962C8B-B14F-4D97-AF65-F5344CB8AC3E}">
        <p14:creationId xmlns:p14="http://schemas.microsoft.com/office/powerpoint/2010/main" val="15875437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19F1044-F37F-6641-91BD-C833D4A8A7B1}" type="slidenum">
              <a:rPr lang="en-US" smtClean="0"/>
              <a:t>10</a:t>
            </a:fld>
            <a:endParaRPr lang="en-US"/>
          </a:p>
        </p:txBody>
      </p:sp>
    </p:spTree>
    <p:extLst>
      <p:ext uri="{BB962C8B-B14F-4D97-AF65-F5344CB8AC3E}">
        <p14:creationId xmlns:p14="http://schemas.microsoft.com/office/powerpoint/2010/main" val="13173158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0" dirty="0"/>
          </a:p>
        </p:txBody>
      </p:sp>
      <p:sp>
        <p:nvSpPr>
          <p:cNvPr id="4" name="Slide Number Placeholder 3"/>
          <p:cNvSpPr>
            <a:spLocks noGrp="1"/>
          </p:cNvSpPr>
          <p:nvPr>
            <p:ph type="sldNum" sz="quarter" idx="5"/>
          </p:nvPr>
        </p:nvSpPr>
        <p:spPr/>
        <p:txBody>
          <a:bodyPr/>
          <a:lstStyle/>
          <a:p>
            <a:fld id="{519F1044-F37F-6641-91BD-C833D4A8A7B1}" type="slidenum">
              <a:rPr lang="en-US" smtClean="0"/>
              <a:t>11</a:t>
            </a:fld>
            <a:endParaRPr lang="en-US"/>
          </a:p>
        </p:txBody>
      </p:sp>
    </p:spTree>
    <p:extLst>
      <p:ext uri="{BB962C8B-B14F-4D97-AF65-F5344CB8AC3E}">
        <p14:creationId xmlns:p14="http://schemas.microsoft.com/office/powerpoint/2010/main" val="28305942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519F1044-F37F-6641-91BD-C833D4A8A7B1}" type="slidenum">
              <a:rPr lang="en-US" smtClean="0"/>
              <a:t>12</a:t>
            </a:fld>
            <a:endParaRPr lang="en-US"/>
          </a:p>
        </p:txBody>
      </p:sp>
    </p:spTree>
    <p:extLst>
      <p:ext uri="{BB962C8B-B14F-4D97-AF65-F5344CB8AC3E}">
        <p14:creationId xmlns:p14="http://schemas.microsoft.com/office/powerpoint/2010/main" val="12987699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519F1044-F37F-6641-91BD-C833D4A8A7B1}" type="slidenum">
              <a:rPr lang="en-US" smtClean="0"/>
              <a:t>13</a:t>
            </a:fld>
            <a:endParaRPr lang="en-US"/>
          </a:p>
        </p:txBody>
      </p:sp>
    </p:spTree>
    <p:extLst>
      <p:ext uri="{BB962C8B-B14F-4D97-AF65-F5344CB8AC3E}">
        <p14:creationId xmlns:p14="http://schemas.microsoft.com/office/powerpoint/2010/main" val="20865414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9F1044-F37F-6641-91BD-C833D4A8A7B1}" type="slidenum">
              <a:rPr lang="en-US" smtClean="0"/>
              <a:t>14</a:t>
            </a:fld>
            <a:endParaRPr lang="en-US"/>
          </a:p>
        </p:txBody>
      </p:sp>
    </p:spTree>
    <p:extLst>
      <p:ext uri="{BB962C8B-B14F-4D97-AF65-F5344CB8AC3E}">
        <p14:creationId xmlns:p14="http://schemas.microsoft.com/office/powerpoint/2010/main" val="33813616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a:p>
        </p:txBody>
      </p:sp>
      <p:sp>
        <p:nvSpPr>
          <p:cNvPr id="4" name="Slide Number Placeholder 3"/>
          <p:cNvSpPr>
            <a:spLocks noGrp="1"/>
          </p:cNvSpPr>
          <p:nvPr>
            <p:ph type="sldNum" sz="quarter" idx="5"/>
          </p:nvPr>
        </p:nvSpPr>
        <p:spPr/>
        <p:txBody>
          <a:bodyPr/>
          <a:lstStyle/>
          <a:p>
            <a:fld id="{519F1044-F37F-6641-91BD-C833D4A8A7B1}" type="slidenum">
              <a:rPr lang="en-US" smtClean="0"/>
              <a:t>15</a:t>
            </a:fld>
            <a:endParaRPr lang="en-US"/>
          </a:p>
        </p:txBody>
      </p:sp>
    </p:spTree>
    <p:extLst>
      <p:ext uri="{BB962C8B-B14F-4D97-AF65-F5344CB8AC3E}">
        <p14:creationId xmlns:p14="http://schemas.microsoft.com/office/powerpoint/2010/main" val="2036400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519F1044-F37F-6641-91BD-C833D4A8A7B1}" type="slidenum">
              <a:rPr lang="en-US" smtClean="0"/>
              <a:t>16</a:t>
            </a:fld>
            <a:endParaRPr lang="en-US"/>
          </a:p>
        </p:txBody>
      </p:sp>
    </p:spTree>
    <p:extLst>
      <p:ext uri="{BB962C8B-B14F-4D97-AF65-F5344CB8AC3E}">
        <p14:creationId xmlns:p14="http://schemas.microsoft.com/office/powerpoint/2010/main" val="23324872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5"/>
          </p:nvPr>
        </p:nvSpPr>
        <p:spPr/>
        <p:txBody>
          <a:bodyPr/>
          <a:lstStyle/>
          <a:p>
            <a:fld id="{519F1044-F37F-6641-91BD-C833D4A8A7B1}" type="slidenum">
              <a:rPr lang="en-US" smtClean="0"/>
              <a:t>17</a:t>
            </a:fld>
            <a:endParaRPr lang="en-US"/>
          </a:p>
        </p:txBody>
      </p:sp>
    </p:spTree>
    <p:extLst>
      <p:ext uri="{BB962C8B-B14F-4D97-AF65-F5344CB8AC3E}">
        <p14:creationId xmlns:p14="http://schemas.microsoft.com/office/powerpoint/2010/main" val="18750075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19F1044-F37F-6641-91BD-C833D4A8A7B1}" type="slidenum">
              <a:rPr lang="en-US" smtClean="0"/>
              <a:t>18</a:t>
            </a:fld>
            <a:endParaRPr lang="en-US"/>
          </a:p>
        </p:txBody>
      </p:sp>
    </p:spTree>
    <p:extLst>
      <p:ext uri="{BB962C8B-B14F-4D97-AF65-F5344CB8AC3E}">
        <p14:creationId xmlns:p14="http://schemas.microsoft.com/office/powerpoint/2010/main" val="28638162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9F1044-F37F-6641-91BD-C833D4A8A7B1}" type="slidenum">
              <a:rPr lang="en-US" smtClean="0"/>
              <a:t>19</a:t>
            </a:fld>
            <a:endParaRPr lang="en-US"/>
          </a:p>
        </p:txBody>
      </p:sp>
    </p:spTree>
    <p:extLst>
      <p:ext uri="{BB962C8B-B14F-4D97-AF65-F5344CB8AC3E}">
        <p14:creationId xmlns:p14="http://schemas.microsoft.com/office/powerpoint/2010/main" val="1455751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9F1044-F37F-6641-91BD-C833D4A8A7B1}" type="slidenum">
              <a:rPr lang="en-US" smtClean="0"/>
              <a:t>2</a:t>
            </a:fld>
            <a:endParaRPr lang="en-US"/>
          </a:p>
        </p:txBody>
      </p:sp>
    </p:spTree>
    <p:extLst>
      <p:ext uri="{BB962C8B-B14F-4D97-AF65-F5344CB8AC3E}">
        <p14:creationId xmlns:p14="http://schemas.microsoft.com/office/powerpoint/2010/main" val="34146864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9F1044-F37F-6641-91BD-C833D4A8A7B1}" type="slidenum">
              <a:rPr lang="en-US" smtClean="0"/>
              <a:t>20</a:t>
            </a:fld>
            <a:endParaRPr lang="en-US"/>
          </a:p>
        </p:txBody>
      </p:sp>
    </p:spTree>
    <p:extLst>
      <p:ext uri="{BB962C8B-B14F-4D97-AF65-F5344CB8AC3E}">
        <p14:creationId xmlns:p14="http://schemas.microsoft.com/office/powerpoint/2010/main" val="32764969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9F1044-F37F-6641-91BD-C833D4A8A7B1}" type="slidenum">
              <a:rPr lang="en-US" smtClean="0"/>
              <a:t>21</a:t>
            </a:fld>
            <a:endParaRPr lang="en-US"/>
          </a:p>
        </p:txBody>
      </p:sp>
    </p:spTree>
    <p:extLst>
      <p:ext uri="{BB962C8B-B14F-4D97-AF65-F5344CB8AC3E}">
        <p14:creationId xmlns:p14="http://schemas.microsoft.com/office/powerpoint/2010/main" val="18564115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9F1044-F37F-6641-91BD-C833D4A8A7B1}" type="slidenum">
              <a:rPr lang="en-US" smtClean="0"/>
              <a:t>22</a:t>
            </a:fld>
            <a:endParaRPr lang="en-US"/>
          </a:p>
        </p:txBody>
      </p:sp>
    </p:spTree>
    <p:extLst>
      <p:ext uri="{BB962C8B-B14F-4D97-AF65-F5344CB8AC3E}">
        <p14:creationId xmlns:p14="http://schemas.microsoft.com/office/powerpoint/2010/main" val="20192827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519F1044-F37F-6641-91BD-C833D4A8A7B1}" type="slidenum">
              <a:rPr lang="en-US" smtClean="0"/>
              <a:t>23</a:t>
            </a:fld>
            <a:endParaRPr lang="en-US"/>
          </a:p>
        </p:txBody>
      </p:sp>
    </p:spTree>
    <p:extLst>
      <p:ext uri="{BB962C8B-B14F-4D97-AF65-F5344CB8AC3E}">
        <p14:creationId xmlns:p14="http://schemas.microsoft.com/office/powerpoint/2010/main" val="31515242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9F1044-F37F-6641-91BD-C833D4A8A7B1}" type="slidenum">
              <a:rPr lang="en-US" smtClean="0"/>
              <a:t>24</a:t>
            </a:fld>
            <a:endParaRPr lang="en-US"/>
          </a:p>
        </p:txBody>
      </p:sp>
    </p:spTree>
    <p:extLst>
      <p:ext uri="{BB962C8B-B14F-4D97-AF65-F5344CB8AC3E}">
        <p14:creationId xmlns:p14="http://schemas.microsoft.com/office/powerpoint/2010/main" val="11615993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sz="1200" dirty="0">
              <a:solidFill>
                <a:srgbClr val="FF0000"/>
              </a:solidFill>
            </a:endParaRPr>
          </a:p>
        </p:txBody>
      </p:sp>
      <p:sp>
        <p:nvSpPr>
          <p:cNvPr id="4" name="Slide Number Placeholder 3"/>
          <p:cNvSpPr>
            <a:spLocks noGrp="1"/>
          </p:cNvSpPr>
          <p:nvPr>
            <p:ph type="sldNum" sz="quarter" idx="5"/>
          </p:nvPr>
        </p:nvSpPr>
        <p:spPr/>
        <p:txBody>
          <a:bodyPr/>
          <a:lstStyle/>
          <a:p>
            <a:fld id="{519F1044-F37F-6641-91BD-C833D4A8A7B1}" type="slidenum">
              <a:rPr lang="en-US" smtClean="0"/>
              <a:t>25</a:t>
            </a:fld>
            <a:endParaRPr lang="en-US"/>
          </a:p>
        </p:txBody>
      </p:sp>
    </p:spTree>
    <p:extLst>
      <p:ext uri="{BB962C8B-B14F-4D97-AF65-F5344CB8AC3E}">
        <p14:creationId xmlns:p14="http://schemas.microsoft.com/office/powerpoint/2010/main" val="35611336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9F1044-F37F-6641-91BD-C833D4A8A7B1}" type="slidenum">
              <a:rPr lang="en-US" smtClean="0"/>
              <a:t>26</a:t>
            </a:fld>
            <a:endParaRPr lang="en-US"/>
          </a:p>
        </p:txBody>
      </p:sp>
    </p:spTree>
    <p:extLst>
      <p:ext uri="{BB962C8B-B14F-4D97-AF65-F5344CB8AC3E}">
        <p14:creationId xmlns:p14="http://schemas.microsoft.com/office/powerpoint/2010/main" val="1266855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9F1044-F37F-6641-91BD-C833D4A8A7B1}" type="slidenum">
              <a:rPr lang="en-US" smtClean="0"/>
              <a:t>27</a:t>
            </a:fld>
            <a:endParaRPr lang="en-US"/>
          </a:p>
        </p:txBody>
      </p:sp>
    </p:spTree>
    <p:extLst>
      <p:ext uri="{BB962C8B-B14F-4D97-AF65-F5344CB8AC3E}">
        <p14:creationId xmlns:p14="http://schemas.microsoft.com/office/powerpoint/2010/main" val="18668415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519F1044-F37F-6641-91BD-C833D4A8A7B1}" type="slidenum">
              <a:rPr lang="en-US" smtClean="0"/>
              <a:t>28</a:t>
            </a:fld>
            <a:endParaRPr lang="en-US"/>
          </a:p>
        </p:txBody>
      </p:sp>
    </p:spTree>
    <p:extLst>
      <p:ext uri="{BB962C8B-B14F-4D97-AF65-F5344CB8AC3E}">
        <p14:creationId xmlns:p14="http://schemas.microsoft.com/office/powerpoint/2010/main" val="31289031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19F1044-F37F-6641-91BD-C833D4A8A7B1}" type="slidenum">
              <a:rPr lang="en-US" smtClean="0"/>
              <a:t>29</a:t>
            </a:fld>
            <a:endParaRPr lang="en-US"/>
          </a:p>
        </p:txBody>
      </p:sp>
    </p:spTree>
    <p:extLst>
      <p:ext uri="{BB962C8B-B14F-4D97-AF65-F5344CB8AC3E}">
        <p14:creationId xmlns:p14="http://schemas.microsoft.com/office/powerpoint/2010/main" val="26522576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E41D0D5-F6BE-4D42-8297-AFA772397D87}" type="slidenum">
              <a:rPr lang="en-US" smtClean="0"/>
              <a:t>3</a:t>
            </a:fld>
            <a:endParaRPr lang="en-US"/>
          </a:p>
        </p:txBody>
      </p:sp>
    </p:spTree>
    <p:extLst>
      <p:ext uri="{BB962C8B-B14F-4D97-AF65-F5344CB8AC3E}">
        <p14:creationId xmlns:p14="http://schemas.microsoft.com/office/powerpoint/2010/main" val="20289988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C8EB17-4CB0-AE4C-81F2-7605169C74D0}" type="slidenum">
              <a:rPr lang="en-US" smtClean="0"/>
              <a:t>30</a:t>
            </a:fld>
            <a:endParaRPr lang="en-US"/>
          </a:p>
        </p:txBody>
      </p:sp>
    </p:spTree>
    <p:extLst>
      <p:ext uri="{BB962C8B-B14F-4D97-AF65-F5344CB8AC3E}">
        <p14:creationId xmlns:p14="http://schemas.microsoft.com/office/powerpoint/2010/main" val="39981973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C8EB17-4CB0-AE4C-81F2-7605169C74D0}" type="slidenum">
              <a:rPr lang="en-US" smtClean="0"/>
              <a:t>31</a:t>
            </a:fld>
            <a:endParaRPr lang="en-US"/>
          </a:p>
        </p:txBody>
      </p:sp>
    </p:spTree>
    <p:extLst>
      <p:ext uri="{BB962C8B-B14F-4D97-AF65-F5344CB8AC3E}">
        <p14:creationId xmlns:p14="http://schemas.microsoft.com/office/powerpoint/2010/main" val="1673136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C4C8EB17-4CB0-AE4C-81F2-7605169C74D0}" type="slidenum">
              <a:rPr lang="en-US" smtClean="0"/>
              <a:t>32</a:t>
            </a:fld>
            <a:endParaRPr lang="en-US"/>
          </a:p>
        </p:txBody>
      </p:sp>
    </p:spTree>
    <p:extLst>
      <p:ext uri="{BB962C8B-B14F-4D97-AF65-F5344CB8AC3E}">
        <p14:creationId xmlns:p14="http://schemas.microsoft.com/office/powerpoint/2010/main" val="21810266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C8EB17-4CB0-AE4C-81F2-7605169C74D0}" type="slidenum">
              <a:rPr lang="en-US" smtClean="0"/>
              <a:t>33</a:t>
            </a:fld>
            <a:endParaRPr lang="en-US"/>
          </a:p>
        </p:txBody>
      </p:sp>
    </p:spTree>
    <p:extLst>
      <p:ext uri="{BB962C8B-B14F-4D97-AF65-F5344CB8AC3E}">
        <p14:creationId xmlns:p14="http://schemas.microsoft.com/office/powerpoint/2010/main" val="14201441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C8EB17-4CB0-AE4C-81F2-7605169C74D0}" type="slidenum">
              <a:rPr lang="en-US" smtClean="0"/>
              <a:t>34</a:t>
            </a:fld>
            <a:endParaRPr lang="en-US"/>
          </a:p>
        </p:txBody>
      </p:sp>
    </p:spTree>
    <p:extLst>
      <p:ext uri="{BB962C8B-B14F-4D97-AF65-F5344CB8AC3E}">
        <p14:creationId xmlns:p14="http://schemas.microsoft.com/office/powerpoint/2010/main" val="20157505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C8EB17-4CB0-AE4C-81F2-7605169C74D0}" type="slidenum">
              <a:rPr lang="en-US" smtClean="0"/>
              <a:t>35</a:t>
            </a:fld>
            <a:endParaRPr lang="en-US"/>
          </a:p>
        </p:txBody>
      </p:sp>
    </p:spTree>
    <p:extLst>
      <p:ext uri="{BB962C8B-B14F-4D97-AF65-F5344CB8AC3E}">
        <p14:creationId xmlns:p14="http://schemas.microsoft.com/office/powerpoint/2010/main" val="405429771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9F1044-F37F-6641-91BD-C833D4A8A7B1}" type="slidenum">
              <a:rPr lang="en-US" smtClean="0"/>
              <a:t>36</a:t>
            </a:fld>
            <a:endParaRPr lang="en-US"/>
          </a:p>
        </p:txBody>
      </p:sp>
    </p:spTree>
    <p:extLst>
      <p:ext uri="{BB962C8B-B14F-4D97-AF65-F5344CB8AC3E}">
        <p14:creationId xmlns:p14="http://schemas.microsoft.com/office/powerpoint/2010/main" val="21462737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19F1044-F37F-6641-91BD-C833D4A8A7B1}" type="slidenum">
              <a:rPr lang="en-US" smtClean="0"/>
              <a:t>39</a:t>
            </a:fld>
            <a:endParaRPr lang="en-US"/>
          </a:p>
        </p:txBody>
      </p:sp>
    </p:spTree>
    <p:extLst>
      <p:ext uri="{BB962C8B-B14F-4D97-AF65-F5344CB8AC3E}">
        <p14:creationId xmlns:p14="http://schemas.microsoft.com/office/powerpoint/2010/main" val="5257786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4EA141-CE3B-5042-8F47-D4454C3092F7}" type="slidenum">
              <a:rPr lang="en-US" smtClean="0"/>
              <a:t>4</a:t>
            </a:fld>
            <a:endParaRPr lang="en-US"/>
          </a:p>
        </p:txBody>
      </p:sp>
    </p:spTree>
    <p:extLst>
      <p:ext uri="{BB962C8B-B14F-4D97-AF65-F5344CB8AC3E}">
        <p14:creationId xmlns:p14="http://schemas.microsoft.com/office/powerpoint/2010/main" val="3751685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4EA141-CE3B-5042-8F47-D4454C3092F7}" type="slidenum">
              <a:rPr lang="en-US" smtClean="0"/>
              <a:t>5</a:t>
            </a:fld>
            <a:endParaRPr lang="en-US"/>
          </a:p>
        </p:txBody>
      </p:sp>
    </p:spTree>
    <p:extLst>
      <p:ext uri="{BB962C8B-B14F-4D97-AF65-F5344CB8AC3E}">
        <p14:creationId xmlns:p14="http://schemas.microsoft.com/office/powerpoint/2010/main" val="134999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4EA141-CE3B-5042-8F47-D4454C3092F7}" type="slidenum">
              <a:rPr lang="en-US" smtClean="0"/>
              <a:t>6</a:t>
            </a:fld>
            <a:endParaRPr lang="en-US"/>
          </a:p>
        </p:txBody>
      </p:sp>
    </p:spTree>
    <p:extLst>
      <p:ext uri="{BB962C8B-B14F-4D97-AF65-F5344CB8AC3E}">
        <p14:creationId xmlns:p14="http://schemas.microsoft.com/office/powerpoint/2010/main" val="10920027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4EA141-CE3B-5042-8F47-D4454C3092F7}" type="slidenum">
              <a:rPr lang="en-US" smtClean="0"/>
              <a:t>7</a:t>
            </a:fld>
            <a:endParaRPr lang="en-US"/>
          </a:p>
        </p:txBody>
      </p:sp>
    </p:spTree>
    <p:extLst>
      <p:ext uri="{BB962C8B-B14F-4D97-AF65-F5344CB8AC3E}">
        <p14:creationId xmlns:p14="http://schemas.microsoft.com/office/powerpoint/2010/main" val="19027052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19F1044-F37F-6641-91BD-C833D4A8A7B1}" type="slidenum">
              <a:rPr lang="en-US" smtClean="0"/>
              <a:t>8</a:t>
            </a:fld>
            <a:endParaRPr lang="en-US"/>
          </a:p>
        </p:txBody>
      </p:sp>
    </p:spTree>
    <p:extLst>
      <p:ext uri="{BB962C8B-B14F-4D97-AF65-F5344CB8AC3E}">
        <p14:creationId xmlns:p14="http://schemas.microsoft.com/office/powerpoint/2010/main" val="11899673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9F1044-F37F-6641-91BD-C833D4A8A7B1}" type="slidenum">
              <a:rPr lang="en-US" smtClean="0"/>
              <a:t>9</a:t>
            </a:fld>
            <a:endParaRPr lang="en-US"/>
          </a:p>
        </p:txBody>
      </p:sp>
    </p:spTree>
    <p:extLst>
      <p:ext uri="{BB962C8B-B14F-4D97-AF65-F5344CB8AC3E}">
        <p14:creationId xmlns:p14="http://schemas.microsoft.com/office/powerpoint/2010/main" val="25624107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4024F90E-9DC5-574E-90FF-5D3A9E9260E5}" type="datetime1">
              <a:rPr lang="en-US" smtClean="0"/>
              <a:t>9/7/22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62F74ADF-D7C0-47E2-9D6F-B993EC2BC3C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9F5029E-2195-E54B-AEDD-FE17752749B9}" type="datetime1">
              <a:rPr lang="en-US" smtClean="0"/>
              <a:t>9/7/22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F74ADF-D7C0-47E2-9D6F-B993EC2BC3C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D94C2AB-2949-0A4C-83B7-3D5D6E04A148}" type="datetime1">
              <a:rPr lang="en-US" smtClean="0"/>
              <a:t>9/7/22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F74ADF-D7C0-47E2-9D6F-B993EC2BC3C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5E9C011-1260-3B49-B455-6805F568BF7E}" type="datetime1">
              <a:rPr lang="en-US" smtClean="0"/>
              <a:t>9/7/22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F74ADF-D7C0-47E2-9D6F-B993EC2BC3C1}" type="slidenum">
              <a:rPr lang="en-US" smtClean="0"/>
              <a:t>‹#›</a:t>
            </a:fld>
            <a:endParaRPr lang="en-US"/>
          </a:p>
        </p:txBody>
      </p:sp>
      <p:sp>
        <p:nvSpPr>
          <p:cNvPr id="7" name="Title 6"/>
          <p:cNvSpPr>
            <a:spLocks noGrp="1"/>
          </p:cNvSpPr>
          <p:nvPr>
            <p:ph type="title"/>
          </p:nvPr>
        </p:nvSpPr>
        <p:spPr/>
        <p:txBody>
          <a:bodyPr rtlCol="0"/>
          <a:lstStyle/>
          <a:p>
            <a:r>
              <a:rPr kumimoji="0" lang="en-US" dirty="0"/>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39744652-23FC-C947-A612-96C8EB3E7214}" type="datetime1">
              <a:rPr lang="en-US" smtClean="0"/>
              <a:t>9/7/22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F74ADF-D7C0-47E2-9D6F-B993EC2BC3C1}"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7476EB1-690B-0645-8270-0D9C01BCF58D}" type="datetime1">
              <a:rPr lang="en-US" smtClean="0"/>
              <a:t>9/7/22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F74ADF-D7C0-47E2-9D6F-B993EC2BC3C1}" type="slidenum">
              <a:rPr lang="en-US" smtClean="0"/>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B385A6D2-40CA-5944-BA54-32435C075142}" type="datetime1">
              <a:rPr lang="en-US" smtClean="0"/>
              <a:t>9/7/22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F74ADF-D7C0-47E2-9D6F-B993EC2BC3C1}"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A490F66-516E-744E-9BE0-3C74EC0BC552}" type="datetime1">
              <a:rPr lang="en-US" smtClean="0"/>
              <a:t>9/7/22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F74ADF-D7C0-47E2-9D6F-B993EC2BC3C1}" type="slidenum">
              <a:rPr lang="en-US" smtClean="0"/>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C0629B-3789-FA4D-A296-FD6EC0E900E2}" type="datetime1">
              <a:rPr lang="en-US" smtClean="0"/>
              <a:t>9/7/22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F74ADF-D7C0-47E2-9D6F-B993EC2BC3C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1DD2D98C-9E23-0145-9335-88483F47A5B6}" type="datetime1">
              <a:rPr lang="en-US" smtClean="0"/>
              <a:t>9/7/22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F74ADF-D7C0-47E2-9D6F-B993EC2BC3C1}"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CE0C53DC-D254-174B-8632-2D290D266521}" type="datetime1">
              <a:rPr lang="en-US" smtClean="0"/>
              <a:t>9/7/22</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62F74ADF-D7C0-47E2-9D6F-B993EC2BC3C1}"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dirty="0"/>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116CE73-8DFF-6244-8253-08A11B759536}" type="datetime1">
              <a:rPr lang="en-US" smtClean="0"/>
              <a:t>9/7/22</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62F74ADF-D7C0-47E2-9D6F-B993EC2BC3C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cplusplus.com/doc/tutorial/operators"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752601"/>
            <a:ext cx="8534400" cy="1829761"/>
          </a:xfrm>
        </p:spPr>
        <p:txBody>
          <a:bodyPr>
            <a:normAutofit fontScale="90000"/>
          </a:bodyPr>
          <a:lstStyle/>
          <a:p>
            <a:r>
              <a:rPr lang="en-US" dirty="0">
                <a:effectLst>
                  <a:outerShdw blurRad="38100" dist="38100" dir="2700000" algn="tl">
                    <a:srgbClr val="000000">
                      <a:alpha val="43137"/>
                    </a:srgbClr>
                  </a:outerShdw>
                </a:effectLst>
                <a:latin typeface="Lucida Sans" pitchFamily="34" charset="0"/>
                <a:cs typeface="Lucida Sans" pitchFamily="34" charset="0"/>
              </a:rPr>
              <a:t>CSE 165/ENGR 140</a:t>
            </a:r>
            <a:br>
              <a:rPr lang="en-US" dirty="0">
                <a:effectLst>
                  <a:outerShdw blurRad="38100" dist="38100" dir="2700000" algn="tl">
                    <a:srgbClr val="000000">
                      <a:alpha val="43137"/>
                    </a:srgbClr>
                  </a:outerShdw>
                </a:effectLst>
                <a:latin typeface="Lucida Sans" pitchFamily="34" charset="0"/>
                <a:cs typeface="Lucida Sans" pitchFamily="34" charset="0"/>
              </a:rPr>
            </a:br>
            <a:r>
              <a:rPr lang="en-US" dirty="0">
                <a:effectLst>
                  <a:outerShdw blurRad="38100" dist="38100" dir="2700000" algn="tl">
                    <a:srgbClr val="000000">
                      <a:alpha val="43137"/>
                    </a:srgbClr>
                  </a:outerShdw>
                </a:effectLst>
                <a:latin typeface="Lucida Sans" pitchFamily="34" charset="0"/>
                <a:cs typeface="Lucida Sans" pitchFamily="34" charset="0"/>
              </a:rPr>
              <a:t>Intro to Object Orient Program</a:t>
            </a:r>
          </a:p>
        </p:txBody>
      </p:sp>
      <p:sp>
        <p:nvSpPr>
          <p:cNvPr id="3" name="Subtitle 2"/>
          <p:cNvSpPr>
            <a:spLocks noGrp="1"/>
          </p:cNvSpPr>
          <p:nvPr>
            <p:ph type="subTitle" idx="1"/>
          </p:nvPr>
        </p:nvSpPr>
        <p:spPr/>
        <p:txBody>
          <a:bodyPr/>
          <a:lstStyle/>
          <a:p>
            <a:r>
              <a:rPr lang="en-US" b="1"/>
              <a:t>Lecture 5 </a:t>
            </a:r>
            <a:r>
              <a:rPr lang="en-US" b="1" dirty="0"/>
              <a:t>– C in C++</a:t>
            </a:r>
          </a:p>
        </p:txBody>
      </p:sp>
      <p:sp>
        <p:nvSpPr>
          <p:cNvPr id="4" name="Slide Number Placeholder 3">
            <a:extLst>
              <a:ext uri="{FF2B5EF4-FFF2-40B4-BE49-F238E27FC236}">
                <a16:creationId xmlns:a16="http://schemas.microsoft.com/office/drawing/2014/main" id="{7DE665E0-0DC5-8B4B-A540-FB2D14819605}"/>
              </a:ext>
            </a:extLst>
          </p:cNvPr>
          <p:cNvSpPr>
            <a:spLocks noGrp="1"/>
          </p:cNvSpPr>
          <p:nvPr>
            <p:ph type="sldNum" sz="quarter" idx="12"/>
          </p:nvPr>
        </p:nvSpPr>
        <p:spPr/>
        <p:txBody>
          <a:bodyPr/>
          <a:lstStyle/>
          <a:p>
            <a:fld id="{62F74ADF-D7C0-47E2-9D6F-B993EC2BC3C1}" type="slidenum">
              <a:rPr lang="en-US" smtClean="0"/>
              <a:t>1</a:t>
            </a:fld>
            <a:endParaRPr lang="en-US"/>
          </a:p>
        </p:txBody>
      </p:sp>
    </p:spTree>
    <p:extLst>
      <p:ext uri="{BB962C8B-B14F-4D97-AF65-F5344CB8AC3E}">
        <p14:creationId xmlns:p14="http://schemas.microsoft.com/office/powerpoint/2010/main" val="40610099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Struct declaration</a:t>
            </a:r>
            <a:endParaRPr lang="en-US" dirty="0">
              <a:latin typeface="Courier New" panose="02070309020205020404" pitchFamily="49" charset="0"/>
              <a:cs typeface="Courier New" panose="02070309020205020404" pitchFamily="49" charset="0"/>
            </a:endParaRPr>
          </a:p>
        </p:txBody>
      </p:sp>
      <p:sp>
        <p:nvSpPr>
          <p:cNvPr id="5" name="Rectangle 4"/>
          <p:cNvSpPr/>
          <p:nvPr/>
        </p:nvSpPr>
        <p:spPr>
          <a:xfrm>
            <a:off x="2057400" y="1295400"/>
            <a:ext cx="3810000" cy="2646878"/>
          </a:xfrm>
          <a:prstGeom prst="rect">
            <a:avLst/>
          </a:prstGeom>
        </p:spPr>
        <p:txBody>
          <a:bodyPr wrap="square">
            <a:spAutoFit/>
          </a:bodyPr>
          <a:lstStyle/>
          <a:p>
            <a:pPr>
              <a:lnSpc>
                <a:spcPct val="150000"/>
              </a:lnSpc>
            </a:pPr>
            <a:r>
              <a:rPr lang="en-US" sz="1600" dirty="0" err="1">
                <a:latin typeface="Courier New" panose="02070309020205020404" pitchFamily="49" charset="0"/>
                <a:cs typeface="Courier New" panose="02070309020205020404" pitchFamily="49" charset="0"/>
              </a:rPr>
              <a:t>struct</a:t>
            </a:r>
            <a:r>
              <a:rPr lang="en-US" sz="1600" dirty="0">
                <a:latin typeface="Courier New" panose="02070309020205020404" pitchFamily="49" charset="0"/>
                <a:cs typeface="Courier New" panose="02070309020205020404" pitchFamily="49" charset="0"/>
              </a:rPr>
              <a:t> fruit</a:t>
            </a:r>
          </a:p>
          <a:p>
            <a:pPr>
              <a:lnSpc>
                <a:spcPct val="150000"/>
              </a:lnSpc>
            </a:pPr>
            <a:r>
              <a:rPr lang="en-US" sz="1600" dirty="0">
                <a:latin typeface="Courier New" panose="02070309020205020404" pitchFamily="49" charset="0"/>
                <a:cs typeface="Courier New" panose="02070309020205020404" pitchFamily="49" charset="0"/>
              </a:rPr>
              <a:t>{</a:t>
            </a:r>
          </a:p>
          <a:p>
            <a:pPr lvl="1">
              <a:lnSpc>
                <a:spcPct val="150000"/>
              </a:lnSpc>
            </a:pPr>
            <a:r>
              <a:rPr lang="en-US" sz="1600" dirty="0">
                <a:latin typeface="Courier New" panose="02070309020205020404" pitchFamily="49" charset="0"/>
                <a:cs typeface="Courier New" panose="02070309020205020404" pitchFamily="49" charset="0"/>
              </a:rPr>
              <a:t>double weight; </a:t>
            </a:r>
          </a:p>
          <a:p>
            <a:pPr lvl="1">
              <a:lnSpc>
                <a:spcPct val="150000"/>
              </a:lnSpc>
            </a:pPr>
            <a:r>
              <a:rPr lang="en-US" sz="1600" dirty="0">
                <a:latin typeface="Courier New" panose="02070309020205020404" pitchFamily="49" charset="0"/>
                <a:cs typeface="Courier New" panose="02070309020205020404" pitchFamily="49" charset="0"/>
              </a:rPr>
              <a:t>float price; </a:t>
            </a:r>
          </a:p>
          <a:p>
            <a:pPr lvl="1">
              <a:lnSpc>
                <a:spcPct val="150000"/>
              </a:lnSpc>
            </a:pPr>
            <a:r>
              <a:rPr lang="en-US" sz="1600" dirty="0" err="1">
                <a:latin typeface="Courier New" panose="02070309020205020404" pitchFamily="49" charset="0"/>
                <a:cs typeface="Courier New" panose="02070309020205020404" pitchFamily="49" charset="0"/>
              </a:rPr>
              <a:t>bool</a:t>
            </a:r>
            <a:r>
              <a:rPr lang="en-US" sz="1600" dirty="0">
                <a:latin typeface="Courier New" panose="02070309020205020404" pitchFamily="49" charset="0"/>
                <a:cs typeface="Courier New" panose="02070309020205020404" pitchFamily="49" charset="0"/>
              </a:rPr>
              <a:t> ripe; </a:t>
            </a:r>
          </a:p>
          <a:p>
            <a:pPr>
              <a:lnSpc>
                <a:spcPct val="150000"/>
              </a:lnSpc>
            </a:pPr>
            <a:r>
              <a:rPr lang="en-US" sz="1600" dirty="0">
                <a:latin typeface="Courier New" panose="02070309020205020404" pitchFamily="49" charset="0"/>
                <a:cs typeface="Courier New" panose="02070309020205020404" pitchFamily="49" charset="0"/>
              </a:rPr>
              <a:t>}; </a:t>
            </a:r>
          </a:p>
          <a:p>
            <a:pPr>
              <a:lnSpc>
                <a:spcPct val="150000"/>
              </a:lnSpc>
            </a:pPr>
            <a:r>
              <a:rPr lang="en-US" sz="1600" dirty="0">
                <a:latin typeface="Courier New" panose="02070309020205020404" pitchFamily="49" charset="0"/>
                <a:cs typeface="Courier New" panose="02070309020205020404" pitchFamily="49" charset="0"/>
              </a:rPr>
              <a:t>fruit apple, banana, orange;</a:t>
            </a:r>
          </a:p>
        </p:txBody>
      </p:sp>
      <p:sp>
        <p:nvSpPr>
          <p:cNvPr id="2" name="Slide Number Placeholder 1">
            <a:extLst>
              <a:ext uri="{FF2B5EF4-FFF2-40B4-BE49-F238E27FC236}">
                <a16:creationId xmlns:a16="http://schemas.microsoft.com/office/drawing/2014/main" id="{708E8743-5E42-7848-A6C1-5C796A8CBBEF}"/>
              </a:ext>
            </a:extLst>
          </p:cNvPr>
          <p:cNvSpPr>
            <a:spLocks noGrp="1"/>
          </p:cNvSpPr>
          <p:nvPr>
            <p:ph type="sldNum" sz="quarter" idx="12"/>
          </p:nvPr>
        </p:nvSpPr>
        <p:spPr/>
        <p:txBody>
          <a:bodyPr/>
          <a:lstStyle/>
          <a:p>
            <a:fld id="{62F74ADF-D7C0-47E2-9D6F-B993EC2BC3C1}" type="slidenum">
              <a:rPr lang="en-US" smtClean="0"/>
              <a:t>10</a:t>
            </a:fld>
            <a:endParaRPr lang="en-US"/>
          </a:p>
        </p:txBody>
      </p:sp>
      <p:sp>
        <p:nvSpPr>
          <p:cNvPr id="7" name="Rectangle 6">
            <a:extLst>
              <a:ext uri="{FF2B5EF4-FFF2-40B4-BE49-F238E27FC236}">
                <a16:creationId xmlns:a16="http://schemas.microsoft.com/office/drawing/2014/main" id="{2BF0A708-034E-BE4C-9346-36C52F112D4E}"/>
              </a:ext>
            </a:extLst>
          </p:cNvPr>
          <p:cNvSpPr/>
          <p:nvPr/>
        </p:nvSpPr>
        <p:spPr>
          <a:xfrm>
            <a:off x="685800" y="4916269"/>
            <a:ext cx="7162800" cy="646331"/>
          </a:xfrm>
          <a:prstGeom prst="rect">
            <a:avLst/>
          </a:prstGeom>
        </p:spPr>
        <p:txBody>
          <a:bodyPr wrap="square">
            <a:spAutoFit/>
          </a:bodyPr>
          <a:lstStyle/>
          <a:p>
            <a:r>
              <a:rPr lang="en-US" dirty="0">
                <a:solidFill>
                  <a:srgbClr val="FF0000"/>
                </a:solidFill>
                <a:latin typeface="Courier New" panose="02070309020205020404" pitchFamily="49" charset="0"/>
                <a:cs typeface="Courier New" panose="02070309020205020404" pitchFamily="49" charset="0"/>
              </a:rPr>
              <a:t>Note that in C you would need: “</a:t>
            </a:r>
            <a:r>
              <a:rPr lang="en-US" b="1" dirty="0">
                <a:solidFill>
                  <a:srgbClr val="FF0000"/>
                </a:solidFill>
                <a:latin typeface="Courier New" panose="02070309020205020404" pitchFamily="49" charset="0"/>
                <a:cs typeface="Courier New" panose="02070309020205020404" pitchFamily="49" charset="0"/>
              </a:rPr>
              <a:t>struct</a:t>
            </a:r>
            <a:r>
              <a:rPr lang="en-US" dirty="0">
                <a:solidFill>
                  <a:srgbClr val="FF0000"/>
                </a:solidFill>
                <a:latin typeface="Courier New" panose="02070309020205020404" pitchFamily="49" charset="0"/>
                <a:cs typeface="Courier New" panose="02070309020205020404" pitchFamily="49" charset="0"/>
              </a:rPr>
              <a:t> fruit apple, banana, orange;”</a:t>
            </a:r>
            <a:endParaRPr lang="en-US" dirty="0">
              <a:solidFill>
                <a:srgbClr val="FF0000"/>
              </a:solidFill>
            </a:endParaRPr>
          </a:p>
        </p:txBody>
      </p:sp>
    </p:spTree>
    <p:extLst>
      <p:ext uri="{BB962C8B-B14F-4D97-AF65-F5344CB8AC3E}">
        <p14:creationId xmlns:p14="http://schemas.microsoft.com/office/powerpoint/2010/main" val="1079613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Syntax</a:t>
            </a:r>
          </a:p>
          <a:p>
            <a:pPr lvl="1"/>
            <a:r>
              <a:rPr lang="en-US" dirty="0" err="1"/>
              <a:t>struct_object_name</a:t>
            </a:r>
            <a:r>
              <a:rPr lang="en-US" b="1" dirty="0" err="1">
                <a:solidFill>
                  <a:srgbClr val="FF0000"/>
                </a:solidFill>
              </a:rPr>
              <a:t>.</a:t>
            </a:r>
            <a:r>
              <a:rPr lang="en-US" dirty="0" err="1"/>
              <a:t>member_name</a:t>
            </a:r>
            <a:endParaRPr lang="en-US" dirty="0"/>
          </a:p>
          <a:p>
            <a:r>
              <a:rPr lang="en-US" dirty="0"/>
              <a:t>Examples</a:t>
            </a:r>
          </a:p>
          <a:p>
            <a:pPr lvl="1"/>
            <a:r>
              <a:rPr lang="en-US" dirty="0"/>
              <a:t>car 		(vehicle)</a:t>
            </a:r>
          </a:p>
          <a:p>
            <a:pPr lvl="2"/>
            <a:r>
              <a:rPr lang="en-US" dirty="0" err="1"/>
              <a:t>car.model</a:t>
            </a:r>
            <a:r>
              <a:rPr lang="en-US" dirty="0"/>
              <a:t> 	(string)</a:t>
            </a:r>
          </a:p>
          <a:p>
            <a:pPr lvl="2"/>
            <a:r>
              <a:rPr lang="en-US" dirty="0" err="1"/>
              <a:t>car.year</a:t>
            </a:r>
            <a:r>
              <a:rPr lang="en-US" dirty="0"/>
              <a:t>		(int)</a:t>
            </a:r>
          </a:p>
          <a:p>
            <a:pPr lvl="1"/>
            <a:r>
              <a:rPr lang="en-US" dirty="0"/>
              <a:t>apple		(fruit)</a:t>
            </a:r>
          </a:p>
          <a:p>
            <a:pPr lvl="2"/>
            <a:r>
              <a:rPr lang="en-US" dirty="0" err="1"/>
              <a:t>apple.weight</a:t>
            </a:r>
            <a:r>
              <a:rPr lang="en-US" dirty="0"/>
              <a:t>	(double)</a:t>
            </a:r>
          </a:p>
          <a:p>
            <a:pPr lvl="2"/>
            <a:r>
              <a:rPr lang="en-US" dirty="0" err="1"/>
              <a:t>apple.ripe</a:t>
            </a:r>
            <a:r>
              <a:rPr lang="en-US" dirty="0"/>
              <a:t>	(bool)</a:t>
            </a:r>
          </a:p>
        </p:txBody>
      </p:sp>
      <p:sp>
        <p:nvSpPr>
          <p:cNvPr id="3" name="Title 2"/>
          <p:cNvSpPr>
            <a:spLocks noGrp="1"/>
          </p:cNvSpPr>
          <p:nvPr>
            <p:ph type="title"/>
          </p:nvPr>
        </p:nvSpPr>
        <p:spPr/>
        <p:txBody>
          <a:bodyPr/>
          <a:lstStyle/>
          <a:p>
            <a:r>
              <a:rPr lang="en-US" dirty="0"/>
              <a:t>Member access in struct</a:t>
            </a:r>
          </a:p>
        </p:txBody>
      </p:sp>
      <p:sp>
        <p:nvSpPr>
          <p:cNvPr id="4" name="Rectangle 3"/>
          <p:cNvSpPr/>
          <p:nvPr/>
        </p:nvSpPr>
        <p:spPr>
          <a:xfrm>
            <a:off x="6096000" y="3006330"/>
            <a:ext cx="2667000" cy="1384995"/>
          </a:xfrm>
          <a:prstGeom prst="rect">
            <a:avLst/>
          </a:prstGeom>
        </p:spPr>
        <p:txBody>
          <a:bodyPr wrap="square">
            <a:spAutoFit/>
          </a:bodyPr>
          <a:lstStyle/>
          <a:p>
            <a:r>
              <a:rPr lang="en-US" sz="1400" dirty="0" err="1">
                <a:latin typeface="Courier New" panose="02070309020205020404" pitchFamily="49" charset="0"/>
                <a:cs typeface="Courier New" panose="02070309020205020404" pitchFamily="49" charset="0"/>
              </a:rPr>
              <a:t>struct</a:t>
            </a:r>
            <a:r>
              <a:rPr lang="en-US" sz="1400" dirty="0">
                <a:latin typeface="Courier New" panose="02070309020205020404" pitchFamily="49" charset="0"/>
                <a:cs typeface="Courier New" panose="02070309020205020404" pitchFamily="49" charset="0"/>
              </a:rPr>
              <a:t> vehicle</a:t>
            </a:r>
          </a:p>
          <a:p>
            <a:r>
              <a:rPr lang="en-US" sz="1400" dirty="0">
                <a:latin typeface="Courier New" panose="02070309020205020404" pitchFamily="49" charset="0"/>
                <a:cs typeface="Courier New" panose="02070309020205020404" pitchFamily="49" charset="0"/>
              </a:rPr>
              <a:t>{  </a:t>
            </a:r>
          </a:p>
          <a:p>
            <a:pPr lvl="1"/>
            <a:r>
              <a:rPr lang="en-US" sz="1400" dirty="0">
                <a:latin typeface="Courier New" panose="02070309020205020404" pitchFamily="49" charset="0"/>
                <a:cs typeface="Courier New" panose="02070309020205020404" pitchFamily="49" charset="0"/>
              </a:rPr>
              <a:t>string make; </a:t>
            </a:r>
          </a:p>
          <a:p>
            <a:pPr lvl="1"/>
            <a:r>
              <a:rPr lang="en-US" sz="1400" dirty="0">
                <a:latin typeface="Courier New" panose="02070309020205020404" pitchFamily="49" charset="0"/>
                <a:cs typeface="Courier New" panose="02070309020205020404" pitchFamily="49" charset="0"/>
              </a:rPr>
              <a:t>string model;  </a:t>
            </a:r>
          </a:p>
          <a:p>
            <a:pPr lvl="1"/>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year;</a:t>
            </a:r>
          </a:p>
          <a:p>
            <a:r>
              <a:rPr lang="en-US" sz="1400" dirty="0">
                <a:latin typeface="Courier New" panose="02070309020205020404" pitchFamily="49" charset="0"/>
                <a:cs typeface="Courier New" panose="02070309020205020404" pitchFamily="49" charset="0"/>
              </a:rPr>
              <a:t>} car, truck, bike;</a:t>
            </a:r>
          </a:p>
        </p:txBody>
      </p:sp>
      <p:sp>
        <p:nvSpPr>
          <p:cNvPr id="5" name="Rectangle 4"/>
          <p:cNvSpPr/>
          <p:nvPr/>
        </p:nvSpPr>
        <p:spPr>
          <a:xfrm>
            <a:off x="6096000" y="4813518"/>
            <a:ext cx="2743200" cy="1815882"/>
          </a:xfrm>
          <a:prstGeom prst="rect">
            <a:avLst/>
          </a:prstGeom>
        </p:spPr>
        <p:txBody>
          <a:bodyPr wrap="square">
            <a:spAutoFit/>
          </a:bodyPr>
          <a:lstStyle/>
          <a:p>
            <a:r>
              <a:rPr lang="en-US" sz="1400" dirty="0" err="1">
                <a:latin typeface="Courier New" panose="02070309020205020404" pitchFamily="49" charset="0"/>
                <a:cs typeface="Courier New" panose="02070309020205020404" pitchFamily="49" charset="0"/>
              </a:rPr>
              <a:t>struct</a:t>
            </a:r>
            <a:r>
              <a:rPr lang="en-US" sz="1400" dirty="0">
                <a:latin typeface="Courier New" panose="02070309020205020404" pitchFamily="49" charset="0"/>
                <a:cs typeface="Courier New" panose="02070309020205020404" pitchFamily="49" charset="0"/>
              </a:rPr>
              <a:t> fruit</a:t>
            </a:r>
          </a:p>
          <a:p>
            <a:r>
              <a:rPr lang="en-US" sz="1400" dirty="0">
                <a:latin typeface="Courier New" panose="02070309020205020404" pitchFamily="49" charset="0"/>
                <a:cs typeface="Courier New" panose="02070309020205020404" pitchFamily="49" charset="0"/>
              </a:rPr>
              <a:t>{</a:t>
            </a:r>
          </a:p>
          <a:p>
            <a:pPr lvl="1"/>
            <a:r>
              <a:rPr lang="en-US" sz="1400" dirty="0">
                <a:latin typeface="Courier New" panose="02070309020205020404" pitchFamily="49" charset="0"/>
                <a:cs typeface="Courier New" panose="02070309020205020404" pitchFamily="49" charset="0"/>
              </a:rPr>
              <a:t>double weight; </a:t>
            </a:r>
          </a:p>
          <a:p>
            <a:pPr lvl="1"/>
            <a:r>
              <a:rPr lang="en-US" sz="1400" dirty="0">
                <a:latin typeface="Courier New" panose="02070309020205020404" pitchFamily="49" charset="0"/>
                <a:cs typeface="Courier New" panose="02070309020205020404" pitchFamily="49" charset="0"/>
              </a:rPr>
              <a:t>float price; </a:t>
            </a:r>
          </a:p>
          <a:p>
            <a:pPr lvl="1"/>
            <a:r>
              <a:rPr lang="en-US" sz="1400" dirty="0" err="1">
                <a:latin typeface="Courier New" panose="02070309020205020404" pitchFamily="49" charset="0"/>
                <a:cs typeface="Courier New" panose="02070309020205020404" pitchFamily="49" charset="0"/>
              </a:rPr>
              <a:t>bool</a:t>
            </a:r>
            <a:r>
              <a:rPr lang="en-US" sz="1400" dirty="0">
                <a:latin typeface="Courier New" panose="02070309020205020404" pitchFamily="49" charset="0"/>
                <a:cs typeface="Courier New" panose="02070309020205020404" pitchFamily="49" charset="0"/>
              </a:rPr>
              <a:t> ripe;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fruit apple; </a:t>
            </a:r>
          </a:p>
          <a:p>
            <a:r>
              <a:rPr lang="en-US" sz="1400" dirty="0">
                <a:latin typeface="Courier New" panose="02070309020205020404" pitchFamily="49" charset="0"/>
                <a:cs typeface="Courier New" panose="02070309020205020404" pitchFamily="49" charset="0"/>
              </a:rPr>
              <a:t>fruit banana, orange;</a:t>
            </a:r>
          </a:p>
        </p:txBody>
      </p:sp>
      <p:sp>
        <p:nvSpPr>
          <p:cNvPr id="6" name="Slide Number Placeholder 5">
            <a:extLst>
              <a:ext uri="{FF2B5EF4-FFF2-40B4-BE49-F238E27FC236}">
                <a16:creationId xmlns:a16="http://schemas.microsoft.com/office/drawing/2014/main" id="{99B7F2B7-774E-1242-B1F1-67ACE0E5F737}"/>
              </a:ext>
            </a:extLst>
          </p:cNvPr>
          <p:cNvSpPr>
            <a:spLocks noGrp="1"/>
          </p:cNvSpPr>
          <p:nvPr>
            <p:ph type="sldNum" sz="quarter" idx="12"/>
          </p:nvPr>
        </p:nvSpPr>
        <p:spPr/>
        <p:txBody>
          <a:bodyPr/>
          <a:lstStyle/>
          <a:p>
            <a:fld id="{62F74ADF-D7C0-47E2-9D6F-B993EC2BC3C1}" type="slidenum">
              <a:rPr lang="en-US" smtClean="0"/>
              <a:t>11</a:t>
            </a:fld>
            <a:endParaRPr lang="en-US"/>
          </a:p>
        </p:txBody>
      </p:sp>
    </p:spTree>
    <p:extLst>
      <p:ext uri="{BB962C8B-B14F-4D97-AF65-F5344CB8AC3E}">
        <p14:creationId xmlns:p14="http://schemas.microsoft.com/office/powerpoint/2010/main" val="1653486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8" end="8"/>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To assign the whole struct object  </a:t>
            </a:r>
          </a:p>
          <a:p>
            <a:pPr lvl="1"/>
            <a:r>
              <a:rPr lang="en-US" dirty="0"/>
              <a:t>fruit apple; apple = { 0.22222, 1.75, false };  </a:t>
            </a:r>
          </a:p>
          <a:p>
            <a:pPr lvl="1"/>
            <a:r>
              <a:rPr lang="en-US" dirty="0"/>
              <a:t>fruit orange = { 2./3., 2.50, true };</a:t>
            </a:r>
          </a:p>
          <a:p>
            <a:r>
              <a:rPr lang="en-US" dirty="0"/>
              <a:t>To assign individual members</a:t>
            </a:r>
          </a:p>
          <a:p>
            <a:pPr lvl="1"/>
            <a:r>
              <a:rPr lang="en-US" dirty="0"/>
              <a:t>fruit apple;</a:t>
            </a:r>
          </a:p>
          <a:p>
            <a:pPr lvl="1"/>
            <a:r>
              <a:rPr lang="en-US" dirty="0" err="1"/>
              <a:t>apple.weight</a:t>
            </a:r>
            <a:r>
              <a:rPr lang="en-US" dirty="0"/>
              <a:t> = 0.22222; </a:t>
            </a:r>
          </a:p>
          <a:p>
            <a:pPr lvl="1"/>
            <a:r>
              <a:rPr lang="en-US" dirty="0" err="1"/>
              <a:t>apple.price</a:t>
            </a:r>
            <a:r>
              <a:rPr lang="en-US" dirty="0"/>
              <a:t> = 1.75;</a:t>
            </a:r>
          </a:p>
          <a:p>
            <a:pPr lvl="1"/>
            <a:r>
              <a:rPr lang="en-US" dirty="0" err="1"/>
              <a:t>apple.ripe</a:t>
            </a:r>
            <a:r>
              <a:rPr lang="en-US" dirty="0"/>
              <a:t> = false;</a:t>
            </a:r>
          </a:p>
        </p:txBody>
      </p:sp>
      <p:sp>
        <p:nvSpPr>
          <p:cNvPr id="3" name="Title 2"/>
          <p:cNvSpPr>
            <a:spLocks noGrp="1"/>
          </p:cNvSpPr>
          <p:nvPr>
            <p:ph type="title"/>
          </p:nvPr>
        </p:nvSpPr>
        <p:spPr/>
        <p:txBody>
          <a:bodyPr/>
          <a:lstStyle/>
          <a:p>
            <a:r>
              <a:rPr lang="en-US" dirty="0"/>
              <a:t>Struct assignment</a:t>
            </a:r>
          </a:p>
        </p:txBody>
      </p:sp>
      <p:sp>
        <p:nvSpPr>
          <p:cNvPr id="5" name="Rectangle 4"/>
          <p:cNvSpPr/>
          <p:nvPr/>
        </p:nvSpPr>
        <p:spPr>
          <a:xfrm>
            <a:off x="6400800" y="1554579"/>
            <a:ext cx="2743200" cy="1384995"/>
          </a:xfrm>
          <a:prstGeom prst="rect">
            <a:avLst/>
          </a:prstGeom>
        </p:spPr>
        <p:txBody>
          <a:bodyPr wrap="square">
            <a:spAutoFit/>
          </a:bodyPr>
          <a:lstStyle/>
          <a:p>
            <a:r>
              <a:rPr lang="en-US" sz="1400" dirty="0" err="1">
                <a:latin typeface="Courier New" panose="02070309020205020404" pitchFamily="49" charset="0"/>
                <a:cs typeface="Courier New" panose="02070309020205020404" pitchFamily="49" charset="0"/>
              </a:rPr>
              <a:t>struct</a:t>
            </a:r>
            <a:r>
              <a:rPr lang="en-US" sz="1400" dirty="0">
                <a:latin typeface="Courier New" panose="02070309020205020404" pitchFamily="49" charset="0"/>
                <a:cs typeface="Courier New" panose="02070309020205020404" pitchFamily="49" charset="0"/>
              </a:rPr>
              <a:t> fruit</a:t>
            </a:r>
          </a:p>
          <a:p>
            <a:r>
              <a:rPr lang="en-US" sz="1400" dirty="0">
                <a:latin typeface="Courier New" panose="02070309020205020404" pitchFamily="49" charset="0"/>
                <a:cs typeface="Courier New" panose="02070309020205020404" pitchFamily="49" charset="0"/>
              </a:rPr>
              <a:t>{</a:t>
            </a:r>
          </a:p>
          <a:p>
            <a:pPr lvl="1"/>
            <a:r>
              <a:rPr lang="en-US" sz="1400" dirty="0">
                <a:latin typeface="Courier New" panose="02070309020205020404" pitchFamily="49" charset="0"/>
                <a:cs typeface="Courier New" panose="02070309020205020404" pitchFamily="49" charset="0"/>
              </a:rPr>
              <a:t>double weight; </a:t>
            </a:r>
          </a:p>
          <a:p>
            <a:pPr lvl="1"/>
            <a:r>
              <a:rPr lang="en-US" sz="1400" dirty="0">
                <a:latin typeface="Courier New" panose="02070309020205020404" pitchFamily="49" charset="0"/>
                <a:cs typeface="Courier New" panose="02070309020205020404" pitchFamily="49" charset="0"/>
              </a:rPr>
              <a:t>float price; </a:t>
            </a:r>
          </a:p>
          <a:p>
            <a:pPr lvl="1"/>
            <a:r>
              <a:rPr lang="en-US" sz="1400" dirty="0" err="1">
                <a:latin typeface="Courier New" panose="02070309020205020404" pitchFamily="49" charset="0"/>
                <a:cs typeface="Courier New" panose="02070309020205020404" pitchFamily="49" charset="0"/>
              </a:rPr>
              <a:t>bool</a:t>
            </a:r>
            <a:r>
              <a:rPr lang="en-US" sz="1400" dirty="0">
                <a:latin typeface="Courier New" panose="02070309020205020404" pitchFamily="49" charset="0"/>
                <a:cs typeface="Courier New" panose="02070309020205020404" pitchFamily="49" charset="0"/>
              </a:rPr>
              <a:t> ripe; </a:t>
            </a:r>
          </a:p>
          <a:p>
            <a:r>
              <a:rPr lang="en-US" sz="1400" dirty="0">
                <a:latin typeface="Courier New" panose="02070309020205020404" pitchFamily="49" charset="0"/>
                <a:cs typeface="Courier New" panose="02070309020205020404" pitchFamily="49" charset="0"/>
              </a:rPr>
              <a:t>}; </a:t>
            </a:r>
          </a:p>
        </p:txBody>
      </p:sp>
      <p:sp>
        <p:nvSpPr>
          <p:cNvPr id="6" name="Slide Number Placeholder 5">
            <a:extLst>
              <a:ext uri="{FF2B5EF4-FFF2-40B4-BE49-F238E27FC236}">
                <a16:creationId xmlns:a16="http://schemas.microsoft.com/office/drawing/2014/main" id="{90D7376C-F593-F14E-A33A-8D76B0ECA696}"/>
              </a:ext>
            </a:extLst>
          </p:cNvPr>
          <p:cNvSpPr>
            <a:spLocks noGrp="1"/>
          </p:cNvSpPr>
          <p:nvPr>
            <p:ph type="sldNum" sz="quarter" idx="12"/>
          </p:nvPr>
        </p:nvSpPr>
        <p:spPr/>
        <p:txBody>
          <a:bodyPr/>
          <a:lstStyle/>
          <a:p>
            <a:fld id="{62F74ADF-D7C0-47E2-9D6F-B993EC2BC3C1}" type="slidenum">
              <a:rPr lang="en-US" smtClean="0"/>
              <a:t>12</a:t>
            </a:fld>
            <a:endParaRPr lang="en-US"/>
          </a:p>
        </p:txBody>
      </p:sp>
    </p:spTree>
    <p:extLst>
      <p:ext uri="{BB962C8B-B14F-4D97-AF65-F5344CB8AC3E}">
        <p14:creationId xmlns:p14="http://schemas.microsoft.com/office/powerpoint/2010/main" val="4280967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3090671"/>
          </a:xfrm>
        </p:spPr>
        <p:txBody>
          <a:bodyPr>
            <a:normAutofit/>
          </a:bodyPr>
          <a:lstStyle/>
          <a:p>
            <a:r>
              <a:rPr lang="en-US" dirty="0"/>
              <a:t>Declaration</a:t>
            </a:r>
          </a:p>
          <a:p>
            <a:pPr lvl="1"/>
            <a:r>
              <a:rPr lang="en-US" dirty="0" err="1"/>
              <a:t>struct_name</a:t>
            </a:r>
            <a:r>
              <a:rPr lang="en-US" dirty="0"/>
              <a:t> * </a:t>
            </a:r>
            <a:r>
              <a:rPr lang="en-US" dirty="0" err="1"/>
              <a:t>pointer_name</a:t>
            </a:r>
            <a:r>
              <a:rPr lang="en-US" dirty="0"/>
              <a:t>;</a:t>
            </a:r>
          </a:p>
          <a:p>
            <a:r>
              <a:rPr lang="en-US" dirty="0"/>
              <a:t>Example</a:t>
            </a:r>
          </a:p>
          <a:p>
            <a:pPr lvl="1"/>
            <a:r>
              <a:rPr lang="en-US" dirty="0"/>
              <a:t>vehicle car;</a:t>
            </a:r>
          </a:p>
          <a:p>
            <a:pPr lvl="1"/>
            <a:r>
              <a:rPr lang="en-US" dirty="0"/>
              <a:t>vehicle * </a:t>
            </a:r>
            <a:r>
              <a:rPr lang="en-US" dirty="0" err="1"/>
              <a:t>p_car</a:t>
            </a:r>
            <a:r>
              <a:rPr lang="en-US" dirty="0"/>
              <a:t>;</a:t>
            </a:r>
          </a:p>
          <a:p>
            <a:pPr lvl="1"/>
            <a:r>
              <a:rPr lang="en-US" dirty="0" err="1"/>
              <a:t>p_car</a:t>
            </a:r>
            <a:r>
              <a:rPr lang="en-US" dirty="0"/>
              <a:t> = &amp;car;</a:t>
            </a:r>
          </a:p>
        </p:txBody>
      </p:sp>
      <p:sp>
        <p:nvSpPr>
          <p:cNvPr id="3" name="Title 2"/>
          <p:cNvSpPr>
            <a:spLocks noGrp="1"/>
          </p:cNvSpPr>
          <p:nvPr>
            <p:ph type="title"/>
          </p:nvPr>
        </p:nvSpPr>
        <p:spPr/>
        <p:txBody>
          <a:bodyPr/>
          <a:lstStyle/>
          <a:p>
            <a:r>
              <a:rPr lang="en-US" dirty="0"/>
              <a:t>Pointers to struct</a:t>
            </a:r>
          </a:p>
        </p:txBody>
      </p:sp>
      <p:sp>
        <p:nvSpPr>
          <p:cNvPr id="4" name="Slide Number Placeholder 3">
            <a:extLst>
              <a:ext uri="{FF2B5EF4-FFF2-40B4-BE49-F238E27FC236}">
                <a16:creationId xmlns:a16="http://schemas.microsoft.com/office/drawing/2014/main" id="{05F55DDB-64E1-8E46-A387-AF492E6143BB}"/>
              </a:ext>
            </a:extLst>
          </p:cNvPr>
          <p:cNvSpPr>
            <a:spLocks noGrp="1"/>
          </p:cNvSpPr>
          <p:nvPr>
            <p:ph type="sldNum" sz="quarter" idx="12"/>
          </p:nvPr>
        </p:nvSpPr>
        <p:spPr/>
        <p:txBody>
          <a:bodyPr/>
          <a:lstStyle/>
          <a:p>
            <a:fld id="{62F74ADF-D7C0-47E2-9D6F-B993EC2BC3C1}" type="slidenum">
              <a:rPr lang="en-US" smtClean="0"/>
              <a:t>13</a:t>
            </a:fld>
            <a:endParaRPr lang="en-US"/>
          </a:p>
        </p:txBody>
      </p:sp>
    </p:spTree>
    <p:extLst>
      <p:ext uri="{BB962C8B-B14F-4D97-AF65-F5344CB8AC3E}">
        <p14:creationId xmlns:p14="http://schemas.microsoft.com/office/powerpoint/2010/main" val="33686604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8229600" cy="1490472"/>
          </a:xfrm>
        </p:spPr>
        <p:txBody>
          <a:bodyPr>
            <a:normAutofit fontScale="85000" lnSpcReduction="20000"/>
          </a:bodyPr>
          <a:lstStyle/>
          <a:p>
            <a:r>
              <a:rPr lang="en-US" dirty="0"/>
              <a:t>To access members using a pointer</a:t>
            </a:r>
          </a:p>
          <a:p>
            <a:pPr lvl="1"/>
            <a:r>
              <a:rPr lang="en-US" dirty="0"/>
              <a:t>(*pointer).member</a:t>
            </a:r>
          </a:p>
          <a:p>
            <a:pPr lvl="2"/>
            <a:r>
              <a:rPr lang="en-US" dirty="0"/>
              <a:t>E.g., (*</a:t>
            </a:r>
            <a:r>
              <a:rPr lang="en-US" dirty="0" err="1"/>
              <a:t>p_car</a:t>
            </a:r>
            <a:r>
              <a:rPr lang="en-US" dirty="0"/>
              <a:t>).model = “NSX”;</a:t>
            </a:r>
          </a:p>
          <a:p>
            <a:pPr lvl="1"/>
            <a:r>
              <a:rPr lang="en-US" dirty="0"/>
              <a:t>pointer-&gt;member</a:t>
            </a:r>
          </a:p>
          <a:p>
            <a:pPr lvl="2"/>
            <a:r>
              <a:rPr lang="en-US" dirty="0"/>
              <a:t>E.g., </a:t>
            </a:r>
            <a:r>
              <a:rPr lang="en-US" dirty="0" err="1"/>
              <a:t>p_car</a:t>
            </a:r>
            <a:r>
              <a:rPr lang="en-US" dirty="0"/>
              <a:t>-&gt;model = “NSX”;</a:t>
            </a:r>
          </a:p>
          <a:p>
            <a:pPr marL="393192" lvl="1" indent="0">
              <a:buNone/>
            </a:pPr>
            <a:endParaRPr lang="en-US" dirty="0"/>
          </a:p>
        </p:txBody>
      </p:sp>
      <p:sp>
        <p:nvSpPr>
          <p:cNvPr id="3" name="Title 2"/>
          <p:cNvSpPr>
            <a:spLocks noGrp="1"/>
          </p:cNvSpPr>
          <p:nvPr>
            <p:ph type="title"/>
          </p:nvPr>
        </p:nvSpPr>
        <p:spPr/>
        <p:txBody>
          <a:bodyPr/>
          <a:lstStyle/>
          <a:p>
            <a:r>
              <a:rPr lang="en-US" dirty="0"/>
              <a:t>Pointers to struct</a:t>
            </a:r>
          </a:p>
        </p:txBody>
      </p:sp>
      <p:sp>
        <p:nvSpPr>
          <p:cNvPr id="4" name="Rectangle 3"/>
          <p:cNvSpPr/>
          <p:nvPr/>
        </p:nvSpPr>
        <p:spPr>
          <a:xfrm>
            <a:off x="1752600" y="3200400"/>
            <a:ext cx="4876800" cy="2677656"/>
          </a:xfrm>
          <a:prstGeom prst="rect">
            <a:avLst/>
          </a:prstGeom>
        </p:spPr>
        <p:txBody>
          <a:bodyPr wrap="square">
            <a:spAutoFit/>
          </a:bodyPr>
          <a:lstStyle/>
          <a:p>
            <a:pPr>
              <a:lnSpc>
                <a:spcPct val="150000"/>
              </a:lnSpc>
            </a:pPr>
            <a:r>
              <a:rPr lang="en-US" sz="1600" dirty="0" err="1">
                <a:latin typeface="Courier New" panose="02070309020205020404" pitchFamily="49" charset="0"/>
                <a:cs typeface="Courier New" panose="02070309020205020404" pitchFamily="49" charset="0"/>
              </a:rPr>
              <a:t>p_car</a:t>
            </a:r>
            <a:r>
              <a:rPr lang="en-US" sz="1600" dirty="0">
                <a:latin typeface="Courier New" panose="02070309020205020404" pitchFamily="49" charset="0"/>
                <a:cs typeface="Courier New" panose="02070309020205020404" pitchFamily="49" charset="0"/>
              </a:rPr>
              <a:t>-&gt;make = “Fiat”;</a:t>
            </a:r>
          </a:p>
          <a:p>
            <a:pPr>
              <a:lnSpc>
                <a:spcPct val="150000"/>
              </a:lnSpc>
            </a:pP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p_car</a:t>
            </a:r>
            <a:r>
              <a:rPr lang="en-US" sz="1600" dirty="0">
                <a:latin typeface="Courier New" panose="02070309020205020404" pitchFamily="49" charset="0"/>
                <a:cs typeface="Courier New" panose="02070309020205020404" pitchFamily="49" charset="0"/>
              </a:rPr>
              <a:t>).model = “500”; </a:t>
            </a:r>
          </a:p>
          <a:p>
            <a:pPr>
              <a:lnSpc>
                <a:spcPct val="150000"/>
              </a:lnSpc>
            </a:pPr>
            <a:r>
              <a:rPr lang="en-US" sz="1600" dirty="0">
                <a:latin typeface="Courier New" panose="02070309020205020404" pitchFamily="49" charset="0"/>
                <a:cs typeface="Courier New" panose="02070309020205020404" pitchFamily="49" charset="0"/>
              </a:rPr>
              <a:t>fruit * </a:t>
            </a:r>
            <a:r>
              <a:rPr lang="en-US" sz="1600" dirty="0" err="1">
                <a:latin typeface="Courier New" panose="02070309020205020404" pitchFamily="49" charset="0"/>
                <a:cs typeface="Courier New" panose="02070309020205020404" pitchFamily="49" charset="0"/>
              </a:rPr>
              <a:t>p_apple</a:t>
            </a:r>
            <a:r>
              <a:rPr lang="en-US" sz="1600" dirty="0">
                <a:latin typeface="Courier New" panose="02070309020205020404" pitchFamily="49" charset="0"/>
                <a:cs typeface="Courier New" panose="02070309020205020404" pitchFamily="49" charset="0"/>
              </a:rPr>
              <a:t> = &amp;apple; </a:t>
            </a:r>
          </a:p>
          <a:p>
            <a:pPr>
              <a:lnSpc>
                <a:spcPct val="150000"/>
              </a:lnSpc>
            </a:pPr>
            <a:r>
              <a:rPr lang="en-US" sz="1600" dirty="0">
                <a:latin typeface="Courier New" panose="02070309020205020404" pitchFamily="49" charset="0"/>
                <a:cs typeface="Courier New" panose="02070309020205020404" pitchFamily="49" charset="0"/>
              </a:rPr>
              <a:t>fruit * </a:t>
            </a:r>
            <a:r>
              <a:rPr lang="en-US" sz="1600" dirty="0" err="1">
                <a:latin typeface="Courier New" panose="02070309020205020404" pitchFamily="49" charset="0"/>
                <a:cs typeface="Courier New" panose="02070309020205020404" pitchFamily="49" charset="0"/>
              </a:rPr>
              <a:t>p_peach</a:t>
            </a:r>
            <a:r>
              <a:rPr lang="en-US" sz="1600" dirty="0">
                <a:latin typeface="Courier New" panose="02070309020205020404" pitchFamily="49" charset="0"/>
                <a:cs typeface="Courier New" panose="02070309020205020404" pitchFamily="49" charset="0"/>
              </a:rPr>
              <a:t> = &amp;peach; </a:t>
            </a:r>
          </a:p>
          <a:p>
            <a:pPr>
              <a:lnSpc>
                <a:spcPct val="150000"/>
              </a:lnSpc>
            </a:pPr>
            <a:r>
              <a:rPr lang="en-US" sz="1600" dirty="0" err="1">
                <a:latin typeface="Courier New" panose="02070309020205020404" pitchFamily="49" charset="0"/>
                <a:cs typeface="Courier New" panose="02070309020205020404" pitchFamily="49" charset="0"/>
              </a:rPr>
              <a:t>p_apple</a:t>
            </a:r>
            <a:r>
              <a:rPr lang="en-US" sz="1600" dirty="0">
                <a:latin typeface="Courier New" panose="02070309020205020404" pitchFamily="49" charset="0"/>
                <a:cs typeface="Courier New" panose="02070309020205020404" pitchFamily="49" charset="0"/>
              </a:rPr>
              <a:t>-&gt;weight = </a:t>
            </a:r>
            <a:r>
              <a:rPr lang="en-US" sz="1600" dirty="0" err="1">
                <a:latin typeface="Courier New" panose="02070309020205020404" pitchFamily="49" charset="0"/>
                <a:cs typeface="Courier New" panose="02070309020205020404" pitchFamily="49" charset="0"/>
              </a:rPr>
              <a:t>p_peach</a:t>
            </a:r>
            <a:r>
              <a:rPr lang="en-US" sz="1600" dirty="0">
                <a:latin typeface="Courier New" panose="02070309020205020404" pitchFamily="49" charset="0"/>
                <a:cs typeface="Courier New" panose="02070309020205020404" pitchFamily="49" charset="0"/>
              </a:rPr>
              <a:t>-&gt;weight; </a:t>
            </a:r>
          </a:p>
          <a:p>
            <a:pPr>
              <a:lnSpc>
                <a:spcPct val="150000"/>
              </a:lnSpc>
            </a:pP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p_apple</a:t>
            </a:r>
            <a:r>
              <a:rPr lang="en-US" sz="1600" dirty="0">
                <a:latin typeface="Courier New" panose="02070309020205020404" pitchFamily="49" charset="0"/>
                <a:cs typeface="Courier New" panose="02070309020205020404" pitchFamily="49" charset="0"/>
              </a:rPr>
              <a:t>).weight = </a:t>
            </a:r>
            <a:r>
              <a:rPr lang="en-US" sz="1600" dirty="0" err="1">
                <a:latin typeface="Courier New" panose="02070309020205020404" pitchFamily="49" charset="0"/>
                <a:cs typeface="Courier New" panose="02070309020205020404" pitchFamily="49" charset="0"/>
              </a:rPr>
              <a:t>p_peach</a:t>
            </a:r>
            <a:r>
              <a:rPr lang="en-US" sz="1600" dirty="0">
                <a:latin typeface="Courier New" panose="02070309020205020404" pitchFamily="49" charset="0"/>
                <a:cs typeface="Courier New" panose="02070309020205020404" pitchFamily="49" charset="0"/>
              </a:rPr>
              <a:t>-&gt;weight; </a:t>
            </a:r>
          </a:p>
          <a:p>
            <a:pPr>
              <a:lnSpc>
                <a:spcPct val="150000"/>
              </a:lnSpc>
            </a:pP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p_apple</a:t>
            </a:r>
            <a:r>
              <a:rPr lang="en-US" sz="1600" dirty="0">
                <a:latin typeface="Courier New" panose="02070309020205020404" pitchFamily="49" charset="0"/>
                <a:cs typeface="Courier New" panose="02070309020205020404" pitchFamily="49" charset="0"/>
              </a:rPr>
              <a:t>).weight = (*</a:t>
            </a:r>
            <a:r>
              <a:rPr lang="en-US" sz="1600" dirty="0" err="1">
                <a:latin typeface="Courier New" panose="02070309020205020404" pitchFamily="49" charset="0"/>
                <a:cs typeface="Courier New" panose="02070309020205020404" pitchFamily="49" charset="0"/>
              </a:rPr>
              <a:t>p_peach</a:t>
            </a:r>
            <a:r>
              <a:rPr lang="en-US" sz="1600" dirty="0">
                <a:latin typeface="Courier New" panose="02070309020205020404" pitchFamily="49" charset="0"/>
                <a:cs typeface="Courier New" panose="02070309020205020404" pitchFamily="49" charset="0"/>
              </a:rPr>
              <a:t>).weight;</a:t>
            </a:r>
          </a:p>
        </p:txBody>
      </p:sp>
      <p:sp>
        <p:nvSpPr>
          <p:cNvPr id="5" name="Slide Number Placeholder 4">
            <a:extLst>
              <a:ext uri="{FF2B5EF4-FFF2-40B4-BE49-F238E27FC236}">
                <a16:creationId xmlns:a16="http://schemas.microsoft.com/office/drawing/2014/main" id="{67C1017C-C143-9945-865C-F3EDCF5DBC3E}"/>
              </a:ext>
            </a:extLst>
          </p:cNvPr>
          <p:cNvSpPr>
            <a:spLocks noGrp="1"/>
          </p:cNvSpPr>
          <p:nvPr>
            <p:ph type="sldNum" sz="quarter" idx="12"/>
          </p:nvPr>
        </p:nvSpPr>
        <p:spPr/>
        <p:txBody>
          <a:bodyPr/>
          <a:lstStyle/>
          <a:p>
            <a:fld id="{62F74ADF-D7C0-47E2-9D6F-B993EC2BC3C1}" type="slidenum">
              <a:rPr lang="en-US" smtClean="0"/>
              <a:t>14</a:t>
            </a:fld>
            <a:endParaRPr lang="en-US"/>
          </a:p>
        </p:txBody>
      </p:sp>
      <p:sp>
        <p:nvSpPr>
          <p:cNvPr id="6" name="Oval 5">
            <a:extLst>
              <a:ext uri="{FF2B5EF4-FFF2-40B4-BE49-F238E27FC236}">
                <a16:creationId xmlns:a16="http://schemas.microsoft.com/office/drawing/2014/main" id="{64BF1D25-1147-8C44-8344-564AD7C9338E}"/>
              </a:ext>
            </a:extLst>
          </p:cNvPr>
          <p:cNvSpPr/>
          <p:nvPr/>
        </p:nvSpPr>
        <p:spPr>
          <a:xfrm>
            <a:off x="1905000" y="2362200"/>
            <a:ext cx="228600" cy="304800"/>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7" name="Oval 6">
            <a:extLst>
              <a:ext uri="{FF2B5EF4-FFF2-40B4-BE49-F238E27FC236}">
                <a16:creationId xmlns:a16="http://schemas.microsoft.com/office/drawing/2014/main" id="{87AA61F8-B636-4A21-C18C-EFE4288C19A3}"/>
              </a:ext>
            </a:extLst>
          </p:cNvPr>
          <p:cNvSpPr/>
          <p:nvPr/>
        </p:nvSpPr>
        <p:spPr>
          <a:xfrm>
            <a:off x="1219200" y="1828800"/>
            <a:ext cx="152400" cy="228600"/>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Tree>
    <p:extLst>
      <p:ext uri="{BB962C8B-B14F-4D97-AF65-F5344CB8AC3E}">
        <p14:creationId xmlns:p14="http://schemas.microsoft.com/office/powerpoint/2010/main" val="2037377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t>
            </a:r>
            <a:r>
              <a:rPr lang="en-US" dirty="0" err="1"/>
              <a:t>pointer.member</a:t>
            </a:r>
            <a:r>
              <a:rPr lang="en-US" dirty="0"/>
              <a:t> ≠ (*pointer).member </a:t>
            </a:r>
          </a:p>
          <a:p>
            <a:r>
              <a:rPr lang="en-US" dirty="0"/>
              <a:t>*</a:t>
            </a:r>
            <a:r>
              <a:rPr lang="en-US" dirty="0" err="1"/>
              <a:t>pointer.member</a:t>
            </a:r>
            <a:r>
              <a:rPr lang="en-US" dirty="0"/>
              <a:t> = *(</a:t>
            </a:r>
            <a:r>
              <a:rPr lang="en-US" dirty="0" err="1"/>
              <a:t>pointer.member</a:t>
            </a:r>
            <a:r>
              <a:rPr lang="en-US" dirty="0"/>
              <a:t>)</a:t>
            </a:r>
          </a:p>
          <a:p>
            <a:pPr lvl="1"/>
            <a:r>
              <a:rPr lang="en-US" dirty="0">
                <a:solidFill>
                  <a:srgbClr val="FF0000"/>
                </a:solidFill>
              </a:rPr>
              <a:t>Reason</a:t>
            </a:r>
            <a:r>
              <a:rPr lang="en-US" dirty="0"/>
              <a:t>: the member access operator (.) has greater priority than the reference/dereference operator (&amp;/*)</a:t>
            </a:r>
          </a:p>
          <a:p>
            <a:pPr lvl="1"/>
            <a:r>
              <a:rPr lang="en-US" dirty="0"/>
              <a:t>More about operator precedence: </a:t>
            </a:r>
            <a:r>
              <a:rPr lang="en-US" dirty="0">
                <a:hlinkClick r:id="rId3"/>
              </a:rPr>
              <a:t>http://www.cplusplus.com/doc/tutorial/operators</a:t>
            </a:r>
            <a:endParaRPr lang="en-US" dirty="0"/>
          </a:p>
          <a:p>
            <a:pPr marL="393192" lvl="1" indent="0">
              <a:buNone/>
            </a:pPr>
            <a:endParaRPr lang="en-US" dirty="0"/>
          </a:p>
        </p:txBody>
      </p:sp>
      <p:sp>
        <p:nvSpPr>
          <p:cNvPr id="3" name="Title 2"/>
          <p:cNvSpPr>
            <a:spLocks noGrp="1"/>
          </p:cNvSpPr>
          <p:nvPr>
            <p:ph type="title"/>
          </p:nvPr>
        </p:nvSpPr>
        <p:spPr/>
        <p:txBody>
          <a:bodyPr/>
          <a:lstStyle/>
          <a:p>
            <a:r>
              <a:rPr lang="en-US" dirty="0"/>
              <a:t>Pointers to struct</a:t>
            </a:r>
          </a:p>
        </p:txBody>
      </p:sp>
      <p:sp>
        <p:nvSpPr>
          <p:cNvPr id="4" name="Slide Number Placeholder 3">
            <a:extLst>
              <a:ext uri="{FF2B5EF4-FFF2-40B4-BE49-F238E27FC236}">
                <a16:creationId xmlns:a16="http://schemas.microsoft.com/office/drawing/2014/main" id="{CE32CF19-FF81-D14F-B196-F2881B88F119}"/>
              </a:ext>
            </a:extLst>
          </p:cNvPr>
          <p:cNvSpPr>
            <a:spLocks noGrp="1"/>
          </p:cNvSpPr>
          <p:nvPr>
            <p:ph type="sldNum" sz="quarter" idx="12"/>
          </p:nvPr>
        </p:nvSpPr>
        <p:spPr/>
        <p:txBody>
          <a:bodyPr/>
          <a:lstStyle/>
          <a:p>
            <a:fld id="{62F74ADF-D7C0-47E2-9D6F-B993EC2BC3C1}" type="slidenum">
              <a:rPr lang="en-US" smtClean="0"/>
              <a:t>15</a:t>
            </a:fld>
            <a:endParaRPr lang="en-US"/>
          </a:p>
        </p:txBody>
      </p:sp>
    </p:spTree>
    <p:extLst>
      <p:ext uri="{BB962C8B-B14F-4D97-AF65-F5344CB8AC3E}">
        <p14:creationId xmlns:p14="http://schemas.microsoft.com/office/powerpoint/2010/main" val="926320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17672" y="-152400"/>
            <a:ext cx="8229600" cy="1143000"/>
          </a:xfrm>
        </p:spPr>
        <p:txBody>
          <a:bodyPr/>
          <a:lstStyle/>
          <a:p>
            <a:r>
              <a:rPr lang="en-US" dirty="0"/>
              <a:t>Pointers to struct example</a:t>
            </a:r>
          </a:p>
        </p:txBody>
      </p:sp>
      <p:sp>
        <p:nvSpPr>
          <p:cNvPr id="4" name="Rectangle 3"/>
          <p:cNvSpPr txBox="1">
            <a:spLocks noChangeArrowheads="1"/>
          </p:cNvSpPr>
          <p:nvPr/>
        </p:nvSpPr>
        <p:spPr bwMode="auto">
          <a:xfrm>
            <a:off x="1126009" y="729747"/>
            <a:ext cx="6891981" cy="56959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lvl1pPr marL="342900" indent="-342900" algn="l" rtl="0" fontAlgn="base">
              <a:spcBef>
                <a:spcPct val="20000"/>
              </a:spcBef>
              <a:spcAft>
                <a:spcPct val="0"/>
              </a:spcAft>
              <a:buChar char="•"/>
              <a:defRPr sz="3000">
                <a:solidFill>
                  <a:schemeClr val="tx1"/>
                </a:solidFill>
                <a:latin typeface="+mn-lt"/>
                <a:ea typeface="+mn-ea"/>
                <a:cs typeface="+mn-cs"/>
              </a:defRPr>
            </a:lvl1pPr>
            <a:lvl2pPr marL="742950" indent="-285750" algn="l" rtl="0" fontAlgn="base">
              <a:spcBef>
                <a:spcPct val="20000"/>
              </a:spcBef>
              <a:spcAft>
                <a:spcPct val="0"/>
              </a:spcAft>
              <a:buChar char="–"/>
              <a:defRPr sz="2600">
                <a:solidFill>
                  <a:schemeClr val="tx1"/>
                </a:solidFill>
                <a:latin typeface="+mn-lt"/>
              </a:defRPr>
            </a:lvl2pPr>
            <a:lvl3pPr marL="1143000" indent="-228600" algn="l" rtl="0" fontAlgn="base">
              <a:spcBef>
                <a:spcPct val="20000"/>
              </a:spcBef>
              <a:spcAft>
                <a:spcPct val="0"/>
              </a:spcAft>
              <a:buChar char="•"/>
              <a:defRPr sz="22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en-US" sz="1400" dirty="0">
                <a:solidFill>
                  <a:srgbClr val="008000"/>
                </a:solidFill>
                <a:latin typeface="Courier New" panose="02070309020205020404" pitchFamily="49" charset="0"/>
                <a:cs typeface="Courier New" panose="02070309020205020404" pitchFamily="49" charset="0"/>
              </a:rPr>
              <a:t>//: C03:SimpleStruct3.cpp</a:t>
            </a:r>
            <a:endParaRPr lang="en-US" sz="1400" dirty="0">
              <a:solidFill>
                <a:prstClr val="black"/>
              </a:solidFill>
              <a:latin typeface="Courier New" panose="02070309020205020404" pitchFamily="49" charset="0"/>
              <a:cs typeface="Courier New" panose="02070309020205020404" pitchFamily="49" charset="0"/>
            </a:endParaRPr>
          </a:p>
          <a:p>
            <a:pPr marL="0" indent="0">
              <a:buNone/>
            </a:pPr>
            <a:r>
              <a:rPr lang="en-US" sz="1400" dirty="0">
                <a:solidFill>
                  <a:srgbClr val="008000"/>
                </a:solidFill>
                <a:latin typeface="Courier New" panose="02070309020205020404" pitchFamily="49" charset="0"/>
                <a:cs typeface="Courier New" panose="02070309020205020404" pitchFamily="49" charset="0"/>
              </a:rPr>
              <a:t>// Using pointers to </a:t>
            </a:r>
            <a:r>
              <a:rPr lang="en-US" sz="1400" dirty="0" err="1">
                <a:solidFill>
                  <a:srgbClr val="008000"/>
                </a:solidFill>
                <a:latin typeface="Courier New" panose="02070309020205020404" pitchFamily="49" charset="0"/>
                <a:cs typeface="Courier New" panose="02070309020205020404" pitchFamily="49" charset="0"/>
              </a:rPr>
              <a:t>structs</a:t>
            </a:r>
            <a:endParaRPr lang="en-US" sz="1400" dirty="0">
              <a:solidFill>
                <a:prstClr val="black"/>
              </a:solidFill>
              <a:latin typeface="Courier New" panose="02070309020205020404" pitchFamily="49" charset="0"/>
              <a:cs typeface="Courier New" panose="02070309020205020404" pitchFamily="49" charset="0"/>
            </a:endParaRPr>
          </a:p>
          <a:p>
            <a:pPr marL="0" indent="0">
              <a:buNone/>
            </a:pPr>
            <a:r>
              <a:rPr lang="en-US" sz="1400" dirty="0" err="1">
                <a:solidFill>
                  <a:srgbClr val="0000FF"/>
                </a:solidFill>
                <a:latin typeface="Courier New" panose="02070309020205020404" pitchFamily="49" charset="0"/>
                <a:cs typeface="Courier New" panose="02070309020205020404" pitchFamily="49" charset="0"/>
              </a:rPr>
              <a:t>typedef</a:t>
            </a:r>
            <a:r>
              <a:rPr lang="en-US" sz="1400" dirty="0">
                <a:solidFill>
                  <a:prstClr val="black"/>
                </a:solidFill>
                <a:latin typeface="Courier New" panose="02070309020205020404" pitchFamily="49" charset="0"/>
                <a:cs typeface="Courier New" panose="02070309020205020404" pitchFamily="49" charset="0"/>
              </a:rPr>
              <a:t> </a:t>
            </a:r>
            <a:r>
              <a:rPr lang="en-US" sz="1400" dirty="0" err="1">
                <a:solidFill>
                  <a:srgbClr val="0000FF"/>
                </a:solidFill>
                <a:latin typeface="Courier New" panose="02070309020205020404" pitchFamily="49" charset="0"/>
                <a:cs typeface="Courier New" panose="02070309020205020404" pitchFamily="49" charset="0"/>
              </a:rPr>
              <a:t>struct</a:t>
            </a:r>
            <a:r>
              <a:rPr lang="en-US" sz="1400" dirty="0">
                <a:solidFill>
                  <a:prstClr val="black"/>
                </a:solidFill>
                <a:latin typeface="Courier New" panose="02070309020205020404" pitchFamily="49" charset="0"/>
                <a:cs typeface="Courier New" panose="02070309020205020404" pitchFamily="49" charset="0"/>
              </a:rPr>
              <a:t> Structure3 {  </a:t>
            </a:r>
            <a:r>
              <a:rPr lang="en-US" sz="1400" dirty="0">
                <a:solidFill>
                  <a:srgbClr val="008000"/>
                </a:solidFill>
                <a:latin typeface="Courier New" panose="02070309020205020404" pitchFamily="49" charset="0"/>
                <a:cs typeface="Courier New" panose="02070309020205020404" pitchFamily="49" charset="0"/>
              </a:rPr>
              <a:t>// skip </a:t>
            </a:r>
            <a:r>
              <a:rPr lang="en-US" sz="1400" dirty="0" err="1">
                <a:solidFill>
                  <a:srgbClr val="008000"/>
                </a:solidFill>
                <a:latin typeface="Courier New" panose="02070309020205020404" pitchFamily="49" charset="0"/>
                <a:cs typeface="Courier New" panose="02070309020205020404" pitchFamily="49" charset="0"/>
              </a:rPr>
              <a:t>typedef</a:t>
            </a:r>
            <a:r>
              <a:rPr lang="en-US" sz="1400" dirty="0">
                <a:solidFill>
                  <a:srgbClr val="008000"/>
                </a:solidFill>
                <a:latin typeface="Courier New" panose="02070309020205020404" pitchFamily="49" charset="0"/>
                <a:cs typeface="Courier New" panose="02070309020205020404" pitchFamily="49" charset="0"/>
              </a:rPr>
              <a:t> in C++</a:t>
            </a:r>
            <a:endParaRPr lang="en-US" sz="1400" dirty="0">
              <a:solidFill>
                <a:prstClr val="black"/>
              </a:solidFill>
              <a:latin typeface="Courier New" panose="02070309020205020404" pitchFamily="49" charset="0"/>
              <a:cs typeface="Courier New" panose="02070309020205020404" pitchFamily="49" charset="0"/>
            </a:endParaRPr>
          </a:p>
          <a:p>
            <a:pPr marL="0" indent="0">
              <a:buNone/>
            </a:pPr>
            <a:r>
              <a:rPr lang="en-US" sz="1400" dirty="0">
                <a:solidFill>
                  <a:prstClr val="black"/>
                </a:solidFill>
                <a:latin typeface="Courier New" panose="02070309020205020404" pitchFamily="49" charset="0"/>
                <a:cs typeface="Courier New" panose="02070309020205020404" pitchFamily="49" charset="0"/>
              </a:rPr>
              <a:t>  </a:t>
            </a:r>
            <a:r>
              <a:rPr lang="en-US" sz="1400" dirty="0">
                <a:solidFill>
                  <a:srgbClr val="0000FF"/>
                </a:solidFill>
                <a:latin typeface="Courier New" panose="02070309020205020404" pitchFamily="49" charset="0"/>
                <a:cs typeface="Courier New" panose="02070309020205020404" pitchFamily="49" charset="0"/>
              </a:rPr>
              <a:t>char</a:t>
            </a:r>
            <a:r>
              <a:rPr lang="en-US" sz="1400" dirty="0">
                <a:solidFill>
                  <a:prstClr val="black"/>
                </a:solidFill>
                <a:latin typeface="Courier New" panose="02070309020205020404" pitchFamily="49" charset="0"/>
                <a:cs typeface="Courier New" panose="02070309020205020404" pitchFamily="49" charset="0"/>
              </a:rPr>
              <a:t> c;</a:t>
            </a:r>
          </a:p>
          <a:p>
            <a:pPr marL="0" indent="0">
              <a:buNone/>
            </a:pPr>
            <a:r>
              <a:rPr lang="en-US" sz="1400" dirty="0">
                <a:solidFill>
                  <a:prstClr val="black"/>
                </a:solidFill>
                <a:latin typeface="Courier New" panose="02070309020205020404" pitchFamily="49" charset="0"/>
                <a:cs typeface="Courier New" panose="02070309020205020404" pitchFamily="49" charset="0"/>
              </a:rPr>
              <a:t>  </a:t>
            </a:r>
            <a:r>
              <a:rPr lang="en-US" sz="1400" dirty="0" err="1">
                <a:solidFill>
                  <a:srgbClr val="0000FF"/>
                </a:solidFill>
                <a:latin typeface="Courier New" panose="02070309020205020404" pitchFamily="49" charset="0"/>
                <a:cs typeface="Courier New" panose="02070309020205020404" pitchFamily="49" charset="0"/>
              </a:rPr>
              <a:t>int</a:t>
            </a:r>
            <a:r>
              <a:rPr lang="en-US" sz="1400" dirty="0">
                <a:solidFill>
                  <a:prstClr val="black"/>
                </a:solidFill>
                <a:latin typeface="Courier New" panose="02070309020205020404" pitchFamily="49" charset="0"/>
                <a:cs typeface="Courier New" panose="02070309020205020404" pitchFamily="49" charset="0"/>
              </a:rPr>
              <a:t> </a:t>
            </a:r>
            <a:r>
              <a:rPr lang="en-US" sz="1400" dirty="0" err="1">
                <a:solidFill>
                  <a:prstClr val="black"/>
                </a:solidFill>
                <a:latin typeface="Courier New" panose="02070309020205020404" pitchFamily="49" charset="0"/>
                <a:cs typeface="Courier New" panose="02070309020205020404" pitchFamily="49" charset="0"/>
              </a:rPr>
              <a:t>i</a:t>
            </a:r>
            <a:r>
              <a:rPr lang="en-US" sz="1400" dirty="0">
                <a:solidFill>
                  <a:prstClr val="black"/>
                </a:solidFill>
                <a:latin typeface="Courier New" panose="02070309020205020404" pitchFamily="49" charset="0"/>
                <a:cs typeface="Courier New" panose="02070309020205020404" pitchFamily="49" charset="0"/>
              </a:rPr>
              <a:t>;</a:t>
            </a:r>
          </a:p>
          <a:p>
            <a:pPr marL="0" indent="0">
              <a:buNone/>
            </a:pPr>
            <a:r>
              <a:rPr lang="en-US" sz="1400" dirty="0">
                <a:solidFill>
                  <a:prstClr val="black"/>
                </a:solidFill>
                <a:latin typeface="Courier New" panose="02070309020205020404" pitchFamily="49" charset="0"/>
                <a:cs typeface="Courier New" panose="02070309020205020404" pitchFamily="49" charset="0"/>
              </a:rPr>
              <a:t>  </a:t>
            </a:r>
            <a:r>
              <a:rPr lang="en-US" sz="1400" dirty="0">
                <a:solidFill>
                  <a:srgbClr val="0000FF"/>
                </a:solidFill>
                <a:latin typeface="Courier New" panose="02070309020205020404" pitchFamily="49" charset="0"/>
                <a:cs typeface="Courier New" panose="02070309020205020404" pitchFamily="49" charset="0"/>
              </a:rPr>
              <a:t>float</a:t>
            </a:r>
            <a:r>
              <a:rPr lang="en-US" sz="1400" dirty="0">
                <a:solidFill>
                  <a:prstClr val="black"/>
                </a:solidFill>
                <a:latin typeface="Courier New" panose="02070309020205020404" pitchFamily="49" charset="0"/>
                <a:cs typeface="Courier New" panose="02070309020205020404" pitchFamily="49" charset="0"/>
              </a:rPr>
              <a:t> f;</a:t>
            </a:r>
          </a:p>
          <a:p>
            <a:pPr marL="0" indent="0">
              <a:buNone/>
            </a:pPr>
            <a:r>
              <a:rPr lang="en-US" sz="1400" dirty="0">
                <a:solidFill>
                  <a:prstClr val="black"/>
                </a:solidFill>
                <a:latin typeface="Courier New" panose="02070309020205020404" pitchFamily="49" charset="0"/>
                <a:cs typeface="Courier New" panose="02070309020205020404" pitchFamily="49" charset="0"/>
              </a:rPr>
              <a:t>  </a:t>
            </a:r>
            <a:r>
              <a:rPr lang="en-US" sz="1400" dirty="0">
                <a:solidFill>
                  <a:srgbClr val="0000FF"/>
                </a:solidFill>
                <a:latin typeface="Courier New" panose="02070309020205020404" pitchFamily="49" charset="0"/>
                <a:cs typeface="Courier New" panose="02070309020205020404" pitchFamily="49" charset="0"/>
              </a:rPr>
              <a:t>double</a:t>
            </a:r>
            <a:r>
              <a:rPr lang="en-US" sz="1400" dirty="0">
                <a:solidFill>
                  <a:prstClr val="black"/>
                </a:solidFill>
                <a:latin typeface="Courier New" panose="02070309020205020404" pitchFamily="49" charset="0"/>
                <a:cs typeface="Courier New" panose="02070309020205020404" pitchFamily="49" charset="0"/>
              </a:rPr>
              <a:t> d;</a:t>
            </a:r>
          </a:p>
          <a:p>
            <a:pPr marL="0" indent="0">
              <a:buNone/>
            </a:pPr>
            <a:r>
              <a:rPr lang="en-US" sz="1400" dirty="0">
                <a:solidFill>
                  <a:prstClr val="black"/>
                </a:solidFill>
                <a:latin typeface="Courier New" panose="02070309020205020404" pitchFamily="49" charset="0"/>
                <a:cs typeface="Courier New" panose="02070309020205020404" pitchFamily="49" charset="0"/>
              </a:rPr>
              <a:t>};</a:t>
            </a:r>
          </a:p>
          <a:p>
            <a:pPr marL="0" indent="0">
              <a:buNone/>
            </a:pPr>
            <a:r>
              <a:rPr lang="en-US" sz="1400" dirty="0" err="1">
                <a:solidFill>
                  <a:srgbClr val="0000FF"/>
                </a:solidFill>
                <a:latin typeface="Courier New" panose="02070309020205020404" pitchFamily="49" charset="0"/>
                <a:cs typeface="Courier New" panose="02070309020205020404" pitchFamily="49" charset="0"/>
              </a:rPr>
              <a:t>int</a:t>
            </a:r>
            <a:r>
              <a:rPr lang="en-US" sz="1400" dirty="0">
                <a:solidFill>
                  <a:prstClr val="black"/>
                </a:solidFill>
                <a:latin typeface="Courier New" panose="02070309020205020404" pitchFamily="49" charset="0"/>
                <a:cs typeface="Courier New" panose="02070309020205020404" pitchFamily="49" charset="0"/>
              </a:rPr>
              <a:t> main() {</a:t>
            </a:r>
          </a:p>
          <a:p>
            <a:pPr marL="0" indent="0">
              <a:buNone/>
            </a:pPr>
            <a:r>
              <a:rPr lang="en-US" sz="1400" dirty="0">
                <a:solidFill>
                  <a:prstClr val="black"/>
                </a:solidFill>
                <a:latin typeface="Courier New" panose="02070309020205020404" pitchFamily="49" charset="0"/>
                <a:cs typeface="Courier New" panose="02070309020205020404" pitchFamily="49" charset="0"/>
              </a:rPr>
              <a:t>  Structure3 s1, s2;</a:t>
            </a:r>
          </a:p>
          <a:p>
            <a:pPr marL="0" indent="0">
              <a:buNone/>
            </a:pPr>
            <a:r>
              <a:rPr lang="en-US" sz="1400" dirty="0">
                <a:solidFill>
                  <a:prstClr val="black"/>
                </a:solidFill>
                <a:latin typeface="Courier New" panose="02070309020205020404" pitchFamily="49" charset="0"/>
                <a:cs typeface="Courier New" panose="02070309020205020404" pitchFamily="49" charset="0"/>
              </a:rPr>
              <a:t>  Structure3* </a:t>
            </a:r>
            <a:r>
              <a:rPr lang="en-US" sz="1400" dirty="0" err="1">
                <a:solidFill>
                  <a:prstClr val="black"/>
                </a:solidFill>
                <a:latin typeface="Courier New" panose="02070309020205020404" pitchFamily="49" charset="0"/>
                <a:cs typeface="Courier New" panose="02070309020205020404" pitchFamily="49" charset="0"/>
              </a:rPr>
              <a:t>sp</a:t>
            </a:r>
            <a:r>
              <a:rPr lang="en-US" sz="1400" dirty="0">
                <a:solidFill>
                  <a:prstClr val="black"/>
                </a:solidFill>
                <a:latin typeface="Courier New" panose="02070309020205020404" pitchFamily="49" charset="0"/>
                <a:cs typeface="Courier New" panose="02070309020205020404" pitchFamily="49" charset="0"/>
              </a:rPr>
              <a:t> = &amp;s1;</a:t>
            </a:r>
          </a:p>
          <a:p>
            <a:pPr marL="0" indent="0">
              <a:buNone/>
            </a:pPr>
            <a:r>
              <a:rPr lang="en-US" sz="1400" dirty="0">
                <a:solidFill>
                  <a:prstClr val="black"/>
                </a:solidFill>
                <a:latin typeface="Courier New" panose="02070309020205020404" pitchFamily="49" charset="0"/>
                <a:cs typeface="Courier New" panose="02070309020205020404" pitchFamily="49" charset="0"/>
              </a:rPr>
              <a:t>  </a:t>
            </a:r>
            <a:r>
              <a:rPr lang="en-US" sz="1400" dirty="0" err="1">
                <a:solidFill>
                  <a:prstClr val="black"/>
                </a:solidFill>
                <a:latin typeface="Courier New" panose="02070309020205020404" pitchFamily="49" charset="0"/>
                <a:cs typeface="Courier New" panose="02070309020205020404" pitchFamily="49" charset="0"/>
              </a:rPr>
              <a:t>sp</a:t>
            </a:r>
            <a:r>
              <a:rPr lang="en-US" sz="1400" dirty="0">
                <a:solidFill>
                  <a:prstClr val="black"/>
                </a:solidFill>
                <a:latin typeface="Courier New" panose="02070309020205020404" pitchFamily="49" charset="0"/>
                <a:cs typeface="Courier New" panose="02070309020205020404" pitchFamily="49" charset="0"/>
              </a:rPr>
              <a:t>-&gt;c = </a:t>
            </a:r>
            <a:r>
              <a:rPr lang="en-US" sz="1400" dirty="0">
                <a:solidFill>
                  <a:srgbClr val="A31515"/>
                </a:solidFill>
                <a:latin typeface="Courier New" panose="02070309020205020404" pitchFamily="49" charset="0"/>
                <a:cs typeface="Courier New" panose="02070309020205020404" pitchFamily="49" charset="0"/>
              </a:rPr>
              <a:t>'a'</a:t>
            </a:r>
            <a:r>
              <a:rPr lang="en-US" sz="1400" dirty="0">
                <a:solidFill>
                  <a:prstClr val="black"/>
                </a:solidFill>
                <a:latin typeface="Courier New" panose="02070309020205020404" pitchFamily="49" charset="0"/>
                <a:cs typeface="Courier New" panose="02070309020205020404" pitchFamily="49" charset="0"/>
              </a:rPr>
              <a:t>;</a:t>
            </a:r>
          </a:p>
          <a:p>
            <a:pPr marL="0" indent="0">
              <a:buNone/>
            </a:pPr>
            <a:r>
              <a:rPr lang="en-US" sz="1400" dirty="0">
                <a:solidFill>
                  <a:prstClr val="black"/>
                </a:solidFill>
                <a:latin typeface="Courier New" panose="02070309020205020404" pitchFamily="49" charset="0"/>
                <a:cs typeface="Courier New" panose="02070309020205020404" pitchFamily="49" charset="0"/>
              </a:rPr>
              <a:t>  </a:t>
            </a:r>
            <a:r>
              <a:rPr lang="en-US" sz="1400" dirty="0" err="1">
                <a:solidFill>
                  <a:prstClr val="black"/>
                </a:solidFill>
                <a:latin typeface="Courier New" panose="02070309020205020404" pitchFamily="49" charset="0"/>
                <a:cs typeface="Courier New" panose="02070309020205020404" pitchFamily="49" charset="0"/>
              </a:rPr>
              <a:t>sp</a:t>
            </a:r>
            <a:r>
              <a:rPr lang="en-US" sz="1400" dirty="0">
                <a:solidFill>
                  <a:prstClr val="black"/>
                </a:solidFill>
                <a:latin typeface="Courier New" panose="02070309020205020404" pitchFamily="49" charset="0"/>
                <a:cs typeface="Courier New" panose="02070309020205020404" pitchFamily="49" charset="0"/>
              </a:rPr>
              <a:t>-&gt;</a:t>
            </a:r>
            <a:r>
              <a:rPr lang="en-US" sz="1400" dirty="0" err="1">
                <a:solidFill>
                  <a:prstClr val="black"/>
                </a:solidFill>
                <a:latin typeface="Courier New" panose="02070309020205020404" pitchFamily="49" charset="0"/>
                <a:cs typeface="Courier New" panose="02070309020205020404" pitchFamily="49" charset="0"/>
              </a:rPr>
              <a:t>i</a:t>
            </a:r>
            <a:r>
              <a:rPr lang="en-US" sz="1400" dirty="0">
                <a:solidFill>
                  <a:prstClr val="black"/>
                </a:solidFill>
                <a:latin typeface="Courier New" panose="02070309020205020404" pitchFamily="49" charset="0"/>
                <a:cs typeface="Courier New" panose="02070309020205020404" pitchFamily="49" charset="0"/>
              </a:rPr>
              <a:t> = 1;</a:t>
            </a:r>
          </a:p>
          <a:p>
            <a:pPr marL="0" indent="0">
              <a:buNone/>
            </a:pPr>
            <a:r>
              <a:rPr lang="en-US" sz="1400" dirty="0">
                <a:solidFill>
                  <a:prstClr val="black"/>
                </a:solidFill>
                <a:latin typeface="Courier New" panose="02070309020205020404" pitchFamily="49" charset="0"/>
                <a:cs typeface="Courier New" panose="02070309020205020404" pitchFamily="49" charset="0"/>
              </a:rPr>
              <a:t>  </a:t>
            </a:r>
            <a:r>
              <a:rPr lang="en-US" sz="1400" dirty="0" err="1">
                <a:solidFill>
                  <a:prstClr val="black"/>
                </a:solidFill>
                <a:latin typeface="Courier New" panose="02070309020205020404" pitchFamily="49" charset="0"/>
                <a:cs typeface="Courier New" panose="02070309020205020404" pitchFamily="49" charset="0"/>
              </a:rPr>
              <a:t>sp</a:t>
            </a:r>
            <a:r>
              <a:rPr lang="en-US" sz="1400" dirty="0">
                <a:solidFill>
                  <a:prstClr val="black"/>
                </a:solidFill>
                <a:latin typeface="Courier New" panose="02070309020205020404" pitchFamily="49" charset="0"/>
                <a:cs typeface="Courier New" panose="02070309020205020404" pitchFamily="49" charset="0"/>
              </a:rPr>
              <a:t>-&gt;f = 3.14;</a:t>
            </a:r>
          </a:p>
          <a:p>
            <a:pPr marL="0" indent="0">
              <a:buNone/>
            </a:pPr>
            <a:r>
              <a:rPr lang="en-US" sz="1400" dirty="0">
                <a:solidFill>
                  <a:prstClr val="black"/>
                </a:solidFill>
                <a:latin typeface="Courier New" panose="02070309020205020404" pitchFamily="49" charset="0"/>
                <a:cs typeface="Courier New" panose="02070309020205020404" pitchFamily="49" charset="0"/>
              </a:rPr>
              <a:t>  </a:t>
            </a:r>
            <a:r>
              <a:rPr lang="en-US" sz="1400" dirty="0" err="1">
                <a:solidFill>
                  <a:prstClr val="black"/>
                </a:solidFill>
                <a:latin typeface="Courier New" panose="02070309020205020404" pitchFamily="49" charset="0"/>
                <a:cs typeface="Courier New" panose="02070309020205020404" pitchFamily="49" charset="0"/>
              </a:rPr>
              <a:t>sp</a:t>
            </a:r>
            <a:r>
              <a:rPr lang="en-US" sz="1400" dirty="0">
                <a:solidFill>
                  <a:prstClr val="black"/>
                </a:solidFill>
                <a:latin typeface="Courier New" panose="02070309020205020404" pitchFamily="49" charset="0"/>
                <a:cs typeface="Courier New" panose="02070309020205020404" pitchFamily="49" charset="0"/>
              </a:rPr>
              <a:t>-&gt;d = 0.00093;</a:t>
            </a:r>
          </a:p>
          <a:p>
            <a:pPr marL="0" indent="0">
              <a:buNone/>
            </a:pPr>
            <a:r>
              <a:rPr lang="en-US" sz="1400" dirty="0">
                <a:solidFill>
                  <a:prstClr val="black"/>
                </a:solidFill>
                <a:latin typeface="Courier New" panose="02070309020205020404" pitchFamily="49" charset="0"/>
                <a:cs typeface="Courier New" panose="02070309020205020404" pitchFamily="49" charset="0"/>
              </a:rPr>
              <a:t>  </a:t>
            </a:r>
            <a:r>
              <a:rPr lang="en-US" sz="1400" dirty="0" err="1">
                <a:solidFill>
                  <a:prstClr val="black"/>
                </a:solidFill>
                <a:latin typeface="Courier New" panose="02070309020205020404" pitchFamily="49" charset="0"/>
                <a:cs typeface="Courier New" panose="02070309020205020404" pitchFamily="49" charset="0"/>
              </a:rPr>
              <a:t>sp</a:t>
            </a:r>
            <a:r>
              <a:rPr lang="en-US" sz="1400" dirty="0">
                <a:solidFill>
                  <a:prstClr val="black"/>
                </a:solidFill>
                <a:latin typeface="Courier New" panose="02070309020205020404" pitchFamily="49" charset="0"/>
                <a:cs typeface="Courier New" panose="02070309020205020404" pitchFamily="49" charset="0"/>
              </a:rPr>
              <a:t> = &amp;s2; // Point to a different struct object</a:t>
            </a:r>
          </a:p>
          <a:p>
            <a:pPr marL="0" indent="0">
              <a:buNone/>
            </a:pPr>
            <a:r>
              <a:rPr lang="en-US" sz="1400" dirty="0">
                <a:solidFill>
                  <a:prstClr val="black"/>
                </a:solidFill>
                <a:latin typeface="Courier New" panose="02070309020205020404" pitchFamily="49" charset="0"/>
                <a:cs typeface="Courier New" panose="02070309020205020404" pitchFamily="49" charset="0"/>
              </a:rPr>
              <a:t>  </a:t>
            </a:r>
            <a:r>
              <a:rPr lang="en-US" sz="1400" dirty="0" err="1">
                <a:solidFill>
                  <a:prstClr val="black"/>
                </a:solidFill>
                <a:latin typeface="Courier New" panose="02070309020205020404" pitchFamily="49" charset="0"/>
                <a:cs typeface="Courier New" panose="02070309020205020404" pitchFamily="49" charset="0"/>
              </a:rPr>
              <a:t>sp</a:t>
            </a:r>
            <a:r>
              <a:rPr lang="en-US" sz="1400" dirty="0">
                <a:solidFill>
                  <a:prstClr val="black"/>
                </a:solidFill>
                <a:latin typeface="Courier New" panose="02070309020205020404" pitchFamily="49" charset="0"/>
                <a:cs typeface="Courier New" panose="02070309020205020404" pitchFamily="49" charset="0"/>
              </a:rPr>
              <a:t>-&gt;c = 'a’; </a:t>
            </a:r>
          </a:p>
          <a:p>
            <a:pPr marL="0" indent="0">
              <a:buNone/>
            </a:pPr>
            <a:r>
              <a:rPr lang="en-US" sz="1400" dirty="0">
                <a:solidFill>
                  <a:prstClr val="black"/>
                </a:solidFill>
                <a:latin typeface="Courier New" panose="02070309020205020404" pitchFamily="49" charset="0"/>
                <a:cs typeface="Courier New" panose="02070309020205020404" pitchFamily="49" charset="0"/>
              </a:rPr>
              <a:t>  </a:t>
            </a:r>
            <a:r>
              <a:rPr lang="en-US" sz="1400" dirty="0" err="1">
                <a:solidFill>
                  <a:prstClr val="black"/>
                </a:solidFill>
                <a:latin typeface="Courier New" panose="02070309020205020404" pitchFamily="49" charset="0"/>
                <a:cs typeface="Courier New" panose="02070309020205020404" pitchFamily="49" charset="0"/>
              </a:rPr>
              <a:t>sp</a:t>
            </a:r>
            <a:r>
              <a:rPr lang="en-US" sz="1400" dirty="0">
                <a:solidFill>
                  <a:prstClr val="black"/>
                </a:solidFill>
                <a:latin typeface="Courier New" panose="02070309020205020404" pitchFamily="49" charset="0"/>
                <a:cs typeface="Courier New" panose="02070309020205020404" pitchFamily="49" charset="0"/>
              </a:rPr>
              <a:t>-&gt;</a:t>
            </a:r>
            <a:r>
              <a:rPr lang="en-US" sz="1400" dirty="0" err="1">
                <a:solidFill>
                  <a:prstClr val="black"/>
                </a:solidFill>
                <a:latin typeface="Courier New" panose="02070309020205020404" pitchFamily="49" charset="0"/>
                <a:cs typeface="Courier New" panose="02070309020205020404" pitchFamily="49" charset="0"/>
              </a:rPr>
              <a:t>i</a:t>
            </a:r>
            <a:r>
              <a:rPr lang="en-US" sz="1400" dirty="0">
                <a:solidFill>
                  <a:prstClr val="black"/>
                </a:solidFill>
                <a:latin typeface="Courier New" panose="02070309020205020404" pitchFamily="49" charset="0"/>
                <a:cs typeface="Courier New" panose="02070309020205020404" pitchFamily="49" charset="0"/>
              </a:rPr>
              <a:t> = 1; </a:t>
            </a:r>
          </a:p>
          <a:p>
            <a:pPr marL="0" indent="0">
              <a:buNone/>
            </a:pPr>
            <a:r>
              <a:rPr lang="en-US" sz="1400" dirty="0">
                <a:solidFill>
                  <a:prstClr val="black"/>
                </a:solidFill>
                <a:latin typeface="Courier New" panose="02070309020205020404" pitchFamily="49" charset="0"/>
                <a:cs typeface="Courier New" panose="02070309020205020404" pitchFamily="49" charset="0"/>
              </a:rPr>
              <a:t>  </a:t>
            </a:r>
            <a:r>
              <a:rPr lang="en-US" sz="1400" dirty="0" err="1">
                <a:solidFill>
                  <a:prstClr val="black"/>
                </a:solidFill>
                <a:latin typeface="Courier New" panose="02070309020205020404" pitchFamily="49" charset="0"/>
                <a:cs typeface="Courier New" panose="02070309020205020404" pitchFamily="49" charset="0"/>
              </a:rPr>
              <a:t>sp</a:t>
            </a:r>
            <a:r>
              <a:rPr lang="en-US" sz="1400" dirty="0">
                <a:solidFill>
                  <a:prstClr val="black"/>
                </a:solidFill>
                <a:latin typeface="Courier New" panose="02070309020205020404" pitchFamily="49" charset="0"/>
                <a:cs typeface="Courier New" panose="02070309020205020404" pitchFamily="49" charset="0"/>
              </a:rPr>
              <a:t>-&gt;f = 3.14; </a:t>
            </a:r>
          </a:p>
          <a:p>
            <a:pPr marL="0" indent="0">
              <a:buNone/>
            </a:pPr>
            <a:r>
              <a:rPr lang="en-US" sz="1400" dirty="0">
                <a:solidFill>
                  <a:prstClr val="black"/>
                </a:solidFill>
                <a:latin typeface="Courier New" panose="02070309020205020404" pitchFamily="49" charset="0"/>
                <a:cs typeface="Courier New" panose="02070309020205020404" pitchFamily="49" charset="0"/>
              </a:rPr>
              <a:t>  </a:t>
            </a:r>
            <a:r>
              <a:rPr lang="en-US" sz="1400" dirty="0" err="1">
                <a:solidFill>
                  <a:prstClr val="black"/>
                </a:solidFill>
                <a:latin typeface="Courier New" panose="02070309020205020404" pitchFamily="49" charset="0"/>
                <a:cs typeface="Courier New" panose="02070309020205020404" pitchFamily="49" charset="0"/>
              </a:rPr>
              <a:t>sp</a:t>
            </a:r>
            <a:r>
              <a:rPr lang="en-US" sz="1400" dirty="0">
                <a:solidFill>
                  <a:prstClr val="black"/>
                </a:solidFill>
                <a:latin typeface="Courier New" panose="02070309020205020404" pitchFamily="49" charset="0"/>
                <a:cs typeface="Courier New" panose="02070309020205020404" pitchFamily="49" charset="0"/>
              </a:rPr>
              <a:t>-&gt;d = 0.00093; </a:t>
            </a:r>
          </a:p>
          <a:p>
            <a:pPr marL="0" indent="0">
              <a:buNone/>
            </a:pPr>
            <a:r>
              <a:rPr lang="en-US" sz="1400" dirty="0">
                <a:solidFill>
                  <a:prstClr val="black"/>
                </a:solidFill>
                <a:latin typeface="Courier New" panose="02070309020205020404" pitchFamily="49" charset="0"/>
                <a:cs typeface="Courier New" panose="02070309020205020404" pitchFamily="49" charset="0"/>
              </a:rPr>
              <a:t>}</a:t>
            </a:r>
          </a:p>
          <a:p>
            <a:pPr marL="0" indent="0">
              <a:buNone/>
            </a:pPr>
            <a:endParaRPr lang="en-US" sz="1400" dirty="0">
              <a:solidFill>
                <a:prstClr val="black"/>
              </a:solidFill>
              <a:latin typeface="Courier New" panose="02070309020205020404" pitchFamily="49" charset="0"/>
              <a:cs typeface="Courier New" panose="02070309020205020404" pitchFamily="49" charset="0"/>
            </a:endParaRPr>
          </a:p>
        </p:txBody>
      </p:sp>
      <p:sp>
        <p:nvSpPr>
          <p:cNvPr id="2" name="Slide Number Placeholder 1">
            <a:extLst>
              <a:ext uri="{FF2B5EF4-FFF2-40B4-BE49-F238E27FC236}">
                <a16:creationId xmlns:a16="http://schemas.microsoft.com/office/drawing/2014/main" id="{48823B0D-79D2-7E4C-89B8-C3E2A5E15960}"/>
              </a:ext>
            </a:extLst>
          </p:cNvPr>
          <p:cNvSpPr>
            <a:spLocks noGrp="1"/>
          </p:cNvSpPr>
          <p:nvPr>
            <p:ph type="sldNum" sz="quarter" idx="12"/>
          </p:nvPr>
        </p:nvSpPr>
        <p:spPr/>
        <p:txBody>
          <a:bodyPr/>
          <a:lstStyle/>
          <a:p>
            <a:fld id="{62F74ADF-D7C0-47E2-9D6F-B993EC2BC3C1}" type="slidenum">
              <a:rPr lang="en-US" smtClean="0"/>
              <a:t>16</a:t>
            </a:fld>
            <a:endParaRPr lang="en-US"/>
          </a:p>
        </p:txBody>
      </p:sp>
    </p:spTree>
    <p:extLst>
      <p:ext uri="{BB962C8B-B14F-4D97-AF65-F5344CB8AC3E}">
        <p14:creationId xmlns:p14="http://schemas.microsoft.com/office/powerpoint/2010/main" val="19642858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41492"/>
            <a:ext cx="8229600" cy="1033272"/>
          </a:xfrm>
        </p:spPr>
        <p:txBody>
          <a:bodyPr/>
          <a:lstStyle/>
          <a:p>
            <a:r>
              <a:rPr lang="en-US" dirty="0"/>
              <a:t>Allows us to create new data types with predefined values.</a:t>
            </a:r>
          </a:p>
        </p:txBody>
      </p:sp>
      <p:sp>
        <p:nvSpPr>
          <p:cNvPr id="3" name="Title 2"/>
          <p:cNvSpPr>
            <a:spLocks noGrp="1"/>
          </p:cNvSpPr>
          <p:nvPr>
            <p:ph type="title"/>
          </p:nvPr>
        </p:nvSpPr>
        <p:spPr/>
        <p:txBody>
          <a:bodyPr/>
          <a:lstStyle/>
          <a:p>
            <a:r>
              <a:rPr lang="en-US" dirty="0"/>
              <a:t>Data types: enumerations</a:t>
            </a:r>
          </a:p>
        </p:txBody>
      </p:sp>
      <p:sp>
        <p:nvSpPr>
          <p:cNvPr id="4" name="Rectangle 3"/>
          <p:cNvSpPr/>
          <p:nvPr/>
        </p:nvSpPr>
        <p:spPr>
          <a:xfrm>
            <a:off x="2540848" y="1858128"/>
            <a:ext cx="6603152" cy="2004395"/>
          </a:xfrm>
          <a:prstGeom prst="rect">
            <a:avLst/>
          </a:prstGeom>
        </p:spPr>
        <p:txBody>
          <a:bodyPr wrap="square">
            <a:spAutoFit/>
          </a:bodyPr>
          <a:lstStyle/>
          <a:p>
            <a:pPr>
              <a:lnSpc>
                <a:spcPct val="150000"/>
              </a:lnSpc>
            </a:pPr>
            <a:r>
              <a:rPr lang="en-US" sz="1400" b="1" dirty="0" err="1">
                <a:latin typeface="Courier New" panose="02070309020205020404" pitchFamily="49" charset="0"/>
                <a:cs typeface="Courier New" panose="02070309020205020404" pitchFamily="49" charset="0"/>
              </a:rPr>
              <a:t>enum</a:t>
            </a:r>
            <a:r>
              <a:rPr lang="en-US" sz="1400" b="1"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enum_name</a:t>
            </a:r>
            <a:r>
              <a:rPr lang="en-US" sz="1400" dirty="0">
                <a:latin typeface="Courier New" panose="02070309020205020404" pitchFamily="49" charset="0"/>
                <a:cs typeface="Courier New" panose="02070309020205020404" pitchFamily="49" charset="0"/>
              </a:rPr>
              <a:t> </a:t>
            </a:r>
          </a:p>
          <a:p>
            <a:pPr>
              <a:lnSpc>
                <a:spcPct val="150000"/>
              </a:lnSpc>
            </a:pPr>
            <a:r>
              <a:rPr lang="en-US" sz="1400" dirty="0">
                <a:latin typeface="Courier New" panose="02070309020205020404" pitchFamily="49" charset="0"/>
                <a:cs typeface="Courier New" panose="02070309020205020404" pitchFamily="49" charset="0"/>
              </a:rPr>
              <a:t>{  </a:t>
            </a:r>
          </a:p>
          <a:p>
            <a:pPr lvl="1">
              <a:lnSpc>
                <a:spcPct val="150000"/>
              </a:lnSpc>
            </a:pPr>
            <a:r>
              <a:rPr lang="en-US" sz="1400" dirty="0">
                <a:latin typeface="Courier New" panose="02070309020205020404" pitchFamily="49" charset="0"/>
                <a:cs typeface="Courier New" panose="02070309020205020404" pitchFamily="49" charset="0"/>
              </a:rPr>
              <a:t>enum_element_1 &lt; = enum_value_1 &gt;, // an identifier </a:t>
            </a:r>
          </a:p>
          <a:p>
            <a:pPr lvl="1">
              <a:lnSpc>
                <a:spcPct val="150000"/>
              </a:lnSpc>
            </a:pPr>
            <a:r>
              <a:rPr lang="en-US" sz="1400" dirty="0">
                <a:latin typeface="Courier New" panose="02070309020205020404" pitchFamily="49" charset="0"/>
                <a:cs typeface="Courier New" panose="02070309020205020404" pitchFamily="49" charset="0"/>
              </a:rPr>
              <a:t>enum_element_2 &lt; = enum_value_2 &gt;, // another identifier </a:t>
            </a:r>
          </a:p>
          <a:p>
            <a:pPr lvl="1">
              <a:lnSpc>
                <a:spcPct val="150000"/>
              </a:lnSpc>
            </a:pPr>
            <a:r>
              <a:rPr lang="en-US" sz="1400" dirty="0">
                <a:latin typeface="Courier New" panose="02070309020205020404" pitchFamily="49" charset="0"/>
                <a:cs typeface="Courier New" panose="02070309020205020404" pitchFamily="49" charset="0"/>
              </a:rPr>
              <a:t>…   </a:t>
            </a:r>
          </a:p>
          <a:p>
            <a:pPr>
              <a:lnSpc>
                <a:spcPct val="150000"/>
              </a:lnSpc>
            </a:pPr>
            <a:r>
              <a:rPr lang="en-US" sz="1400" dirty="0">
                <a:latin typeface="Courier New" panose="02070309020205020404" pitchFamily="49" charset="0"/>
                <a:cs typeface="Courier New" panose="02070309020205020404" pitchFamily="49" charset="0"/>
              </a:rPr>
              <a:t>};</a:t>
            </a:r>
          </a:p>
        </p:txBody>
      </p:sp>
      <p:sp>
        <p:nvSpPr>
          <p:cNvPr id="5" name="Rectangle 4"/>
          <p:cNvSpPr/>
          <p:nvPr/>
        </p:nvSpPr>
        <p:spPr>
          <a:xfrm>
            <a:off x="2686622" y="3828907"/>
            <a:ext cx="6603152" cy="2650726"/>
          </a:xfrm>
          <a:prstGeom prst="rect">
            <a:avLst/>
          </a:prstGeom>
        </p:spPr>
        <p:txBody>
          <a:bodyPr wrap="square">
            <a:spAutoFit/>
          </a:bodyPr>
          <a:lstStyle/>
          <a:p>
            <a:pPr>
              <a:lnSpc>
                <a:spcPct val="150000"/>
              </a:lnSpc>
            </a:pPr>
            <a:r>
              <a:rPr lang="en-US" sz="1400" dirty="0">
                <a:solidFill>
                  <a:schemeClr val="accent5">
                    <a:lumMod val="50000"/>
                  </a:schemeClr>
                </a:solidFill>
                <a:latin typeface="Courier New" panose="02070309020205020404" pitchFamily="49" charset="0"/>
                <a:cs typeface="Courier New" panose="02070309020205020404" pitchFamily="49" charset="0"/>
              </a:rPr>
              <a:t>// compilers automatically assign identifiers values of 0, 1, 2, …</a:t>
            </a:r>
          </a:p>
          <a:p>
            <a:pPr>
              <a:lnSpc>
                <a:spcPct val="150000"/>
              </a:lnSpc>
            </a:pPr>
            <a:r>
              <a:rPr lang="en-US" sz="1400" dirty="0" err="1">
                <a:solidFill>
                  <a:schemeClr val="accent5">
                    <a:lumMod val="50000"/>
                  </a:schemeClr>
                </a:solidFill>
                <a:latin typeface="Courier New" panose="02070309020205020404" pitchFamily="49" charset="0"/>
                <a:cs typeface="Courier New" panose="02070309020205020404" pitchFamily="49" charset="0"/>
              </a:rPr>
              <a:t>enum</a:t>
            </a:r>
            <a:r>
              <a:rPr lang="en-US" sz="1400" dirty="0">
                <a:solidFill>
                  <a:schemeClr val="accent5">
                    <a:lumMod val="50000"/>
                  </a:schemeClr>
                </a:solidFill>
                <a:latin typeface="Courier New" panose="02070309020205020404" pitchFamily="49" charset="0"/>
                <a:cs typeface="Courier New" panose="02070309020205020404" pitchFamily="49" charset="0"/>
              </a:rPr>
              <a:t> mood { HAPPY, SLEEPY, SAD, ANGRY }; //0,1,2,3</a:t>
            </a:r>
          </a:p>
          <a:p>
            <a:pPr>
              <a:lnSpc>
                <a:spcPct val="150000"/>
              </a:lnSpc>
            </a:pPr>
            <a:r>
              <a:rPr lang="en-US" sz="1400" dirty="0">
                <a:solidFill>
                  <a:schemeClr val="accent5">
                    <a:lumMod val="50000"/>
                  </a:schemeClr>
                </a:solidFill>
                <a:latin typeface="Courier New" panose="02070309020205020404" pitchFamily="49" charset="0"/>
                <a:cs typeface="Courier New" panose="02070309020205020404" pitchFamily="49" charset="0"/>
              </a:rPr>
              <a:t>mood </a:t>
            </a:r>
            <a:r>
              <a:rPr lang="en-US" sz="1400" dirty="0" err="1">
                <a:solidFill>
                  <a:schemeClr val="accent5">
                    <a:lumMod val="50000"/>
                  </a:schemeClr>
                </a:solidFill>
                <a:latin typeface="Courier New" panose="02070309020205020404" pitchFamily="49" charset="0"/>
                <a:cs typeface="Courier New" panose="02070309020205020404" pitchFamily="49" charset="0"/>
              </a:rPr>
              <a:t>myMood</a:t>
            </a:r>
            <a:r>
              <a:rPr lang="en-US" sz="1400" dirty="0">
                <a:solidFill>
                  <a:schemeClr val="accent5">
                    <a:lumMod val="50000"/>
                  </a:schemeClr>
                </a:solidFill>
                <a:latin typeface="Courier New" panose="02070309020205020404" pitchFamily="49" charset="0"/>
                <a:cs typeface="Courier New" panose="02070309020205020404" pitchFamily="49" charset="0"/>
              </a:rPr>
              <a:t> = SLEEPY;</a:t>
            </a:r>
          </a:p>
          <a:p>
            <a:pPr>
              <a:lnSpc>
                <a:spcPct val="150000"/>
              </a:lnSpc>
            </a:pPr>
            <a:endParaRPr lang="en-US" sz="1400" dirty="0">
              <a:solidFill>
                <a:schemeClr val="accent5">
                  <a:lumMod val="50000"/>
                </a:schemeClr>
              </a:solidFill>
              <a:latin typeface="Courier New" panose="02070309020205020404" pitchFamily="49" charset="0"/>
              <a:cs typeface="Courier New" panose="02070309020205020404" pitchFamily="49" charset="0"/>
            </a:endParaRPr>
          </a:p>
          <a:p>
            <a:pPr>
              <a:lnSpc>
                <a:spcPct val="150000"/>
              </a:lnSpc>
            </a:pPr>
            <a:r>
              <a:rPr lang="en-US" sz="1400" dirty="0">
                <a:solidFill>
                  <a:srgbClr val="FF0000"/>
                </a:solidFill>
                <a:latin typeface="Courier New" panose="02070309020205020404" pitchFamily="49" charset="0"/>
                <a:cs typeface="Courier New" panose="02070309020205020404" pitchFamily="49" charset="0"/>
              </a:rPr>
              <a:t>// Alternatively, users can assign values themselves</a:t>
            </a:r>
          </a:p>
          <a:p>
            <a:pPr>
              <a:lnSpc>
                <a:spcPct val="150000"/>
              </a:lnSpc>
            </a:pPr>
            <a:r>
              <a:rPr lang="en-US" sz="1400" dirty="0" err="1">
                <a:solidFill>
                  <a:srgbClr val="FF0000"/>
                </a:solidFill>
                <a:latin typeface="Courier New" panose="02070309020205020404" pitchFamily="49" charset="0"/>
                <a:cs typeface="Courier New" panose="02070309020205020404" pitchFamily="49" charset="0"/>
              </a:rPr>
              <a:t>enum</a:t>
            </a:r>
            <a:r>
              <a:rPr lang="en-US" sz="1400" dirty="0">
                <a:solidFill>
                  <a:srgbClr val="FF0000"/>
                </a:solidFill>
                <a:latin typeface="Courier New" panose="02070309020205020404" pitchFamily="49" charset="0"/>
                <a:cs typeface="Courier New" panose="02070309020205020404" pitchFamily="49" charset="0"/>
              </a:rPr>
              <a:t> color { RED=1, GREEN=10, BLU=100 }; </a:t>
            </a:r>
          </a:p>
          <a:p>
            <a:pPr>
              <a:lnSpc>
                <a:spcPct val="150000"/>
              </a:lnSpc>
            </a:pPr>
            <a:r>
              <a:rPr lang="en-US" sz="1400" dirty="0">
                <a:solidFill>
                  <a:srgbClr val="FF0000"/>
                </a:solidFill>
                <a:latin typeface="Courier New" panose="02070309020205020404" pitchFamily="49" charset="0"/>
                <a:cs typeface="Courier New" panose="02070309020205020404" pitchFamily="49" charset="0"/>
              </a:rPr>
              <a:t>color </a:t>
            </a:r>
            <a:r>
              <a:rPr lang="en-US" sz="1400" dirty="0" err="1">
                <a:solidFill>
                  <a:srgbClr val="FF0000"/>
                </a:solidFill>
                <a:latin typeface="Courier New" panose="02070309020205020404" pitchFamily="49" charset="0"/>
                <a:cs typeface="Courier New" panose="02070309020205020404" pitchFamily="49" charset="0"/>
              </a:rPr>
              <a:t>myColor</a:t>
            </a:r>
            <a:r>
              <a:rPr lang="en-US" sz="1400" dirty="0">
                <a:solidFill>
                  <a:srgbClr val="FF0000"/>
                </a:solidFill>
                <a:latin typeface="Courier New" panose="02070309020205020404" pitchFamily="49" charset="0"/>
                <a:cs typeface="Courier New" panose="02070309020205020404" pitchFamily="49" charset="0"/>
              </a:rPr>
              <a:t> = BLU;</a:t>
            </a:r>
          </a:p>
        </p:txBody>
      </p:sp>
      <p:sp>
        <p:nvSpPr>
          <p:cNvPr id="6" name="Slide Number Placeholder 5">
            <a:extLst>
              <a:ext uri="{FF2B5EF4-FFF2-40B4-BE49-F238E27FC236}">
                <a16:creationId xmlns:a16="http://schemas.microsoft.com/office/drawing/2014/main" id="{A172AAB2-6ADE-9D43-8A34-F9F8EA55D30D}"/>
              </a:ext>
            </a:extLst>
          </p:cNvPr>
          <p:cNvSpPr>
            <a:spLocks noGrp="1"/>
          </p:cNvSpPr>
          <p:nvPr>
            <p:ph type="sldNum" sz="quarter" idx="12"/>
          </p:nvPr>
        </p:nvSpPr>
        <p:spPr/>
        <p:txBody>
          <a:bodyPr/>
          <a:lstStyle/>
          <a:p>
            <a:fld id="{62F74ADF-D7C0-47E2-9D6F-B993EC2BC3C1}" type="slidenum">
              <a:rPr lang="en-US" smtClean="0"/>
              <a:t>17</a:t>
            </a:fld>
            <a:endParaRPr lang="en-US"/>
          </a:p>
        </p:txBody>
      </p:sp>
    </p:spTree>
    <p:extLst>
      <p:ext uri="{BB962C8B-B14F-4D97-AF65-F5344CB8AC3E}">
        <p14:creationId xmlns:p14="http://schemas.microsoft.com/office/powerpoint/2010/main" val="2245153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 types: enumerations</a:t>
            </a:r>
          </a:p>
        </p:txBody>
      </p:sp>
      <p:sp>
        <p:nvSpPr>
          <p:cNvPr id="7" name="Rectangle 6"/>
          <p:cNvSpPr/>
          <p:nvPr/>
        </p:nvSpPr>
        <p:spPr>
          <a:xfrm>
            <a:off x="1219200" y="1466195"/>
            <a:ext cx="6705600" cy="4401205"/>
          </a:xfrm>
          <a:prstGeom prst="rect">
            <a:avLst/>
          </a:prstGeom>
        </p:spPr>
        <p:txBody>
          <a:bodyPr wrap="square">
            <a:spAutoFit/>
          </a:bodyPr>
          <a:lstStyle/>
          <a:p>
            <a:r>
              <a:rPr lang="en-US" sz="1400" dirty="0">
                <a:latin typeface="Courier New" panose="02070309020205020404" pitchFamily="49" charset="0"/>
                <a:cs typeface="Courier New" panose="02070309020205020404" pitchFamily="49" charset="0"/>
              </a:rPr>
              <a:t> </a:t>
            </a:r>
            <a:r>
              <a:rPr lang="en-US" sz="1400" dirty="0">
                <a:solidFill>
                  <a:srgbClr val="008000"/>
                </a:solidFill>
                <a:latin typeface="Courier New" panose="02070309020205020404" pitchFamily="49" charset="0"/>
                <a:cs typeface="Courier New" panose="02070309020205020404" pitchFamily="49" charset="0"/>
              </a:rPr>
              <a:t>//: C03:Enum.cpp</a:t>
            </a:r>
            <a:endParaRPr lang="en-US" sz="1400" dirty="0">
              <a:solidFill>
                <a:prstClr val="black"/>
              </a:solidFill>
              <a:latin typeface="Courier New" panose="02070309020205020404" pitchFamily="49" charset="0"/>
              <a:cs typeface="Courier New" panose="02070309020205020404" pitchFamily="49" charset="0"/>
            </a:endParaRPr>
          </a:p>
          <a:p>
            <a:r>
              <a:rPr lang="en-US" sz="1400" dirty="0">
                <a:solidFill>
                  <a:prstClr val="black"/>
                </a:solidFill>
                <a:latin typeface="Courier New" panose="02070309020205020404" pitchFamily="49" charset="0"/>
                <a:cs typeface="Courier New" panose="02070309020205020404" pitchFamily="49" charset="0"/>
              </a:rPr>
              <a:t>    </a:t>
            </a:r>
            <a:r>
              <a:rPr lang="en-US" sz="1400" dirty="0">
                <a:solidFill>
                  <a:srgbClr val="008000"/>
                </a:solidFill>
                <a:latin typeface="Courier New" panose="02070309020205020404" pitchFamily="49" charset="0"/>
                <a:cs typeface="Courier New" panose="02070309020205020404" pitchFamily="49" charset="0"/>
              </a:rPr>
              <a:t>// Keeping track of shapes</a:t>
            </a:r>
            <a:endParaRPr lang="en-US" sz="1400" dirty="0">
              <a:solidFill>
                <a:prstClr val="black"/>
              </a:solidFill>
              <a:latin typeface="Courier New" panose="02070309020205020404" pitchFamily="49" charset="0"/>
              <a:cs typeface="Courier New" panose="02070309020205020404" pitchFamily="49" charset="0"/>
            </a:endParaRPr>
          </a:p>
          <a:p>
            <a:endParaRPr lang="en-US" sz="1400" dirty="0">
              <a:solidFill>
                <a:prstClr val="black"/>
              </a:solidFill>
              <a:latin typeface="Courier New" panose="02070309020205020404" pitchFamily="49" charset="0"/>
              <a:cs typeface="Courier New" panose="02070309020205020404" pitchFamily="49" charset="0"/>
            </a:endParaRPr>
          </a:p>
          <a:p>
            <a:r>
              <a:rPr lang="en-US" sz="1400" dirty="0">
                <a:solidFill>
                  <a:prstClr val="black"/>
                </a:solidFill>
                <a:latin typeface="Courier New" panose="02070309020205020404" pitchFamily="49" charset="0"/>
                <a:cs typeface="Courier New" panose="02070309020205020404" pitchFamily="49" charset="0"/>
              </a:rPr>
              <a:t>    </a:t>
            </a:r>
            <a:r>
              <a:rPr lang="en-US" sz="1400" dirty="0" err="1">
                <a:solidFill>
                  <a:srgbClr val="0000FF"/>
                </a:solidFill>
                <a:latin typeface="Courier New" panose="02070309020205020404" pitchFamily="49" charset="0"/>
                <a:cs typeface="Courier New" panose="02070309020205020404" pitchFamily="49" charset="0"/>
              </a:rPr>
              <a:t>enum</a:t>
            </a:r>
            <a:r>
              <a:rPr lang="en-US" sz="1400" dirty="0">
                <a:solidFill>
                  <a:prstClr val="black"/>
                </a:solidFill>
                <a:latin typeface="Courier New" panose="02070309020205020404" pitchFamily="49" charset="0"/>
                <a:cs typeface="Courier New" panose="02070309020205020404" pitchFamily="49" charset="0"/>
              </a:rPr>
              <a:t> </a:t>
            </a:r>
            <a:r>
              <a:rPr lang="en-US" sz="1400" dirty="0" err="1">
                <a:solidFill>
                  <a:prstClr val="black"/>
                </a:solidFill>
                <a:latin typeface="Courier New" panose="02070309020205020404" pitchFamily="49" charset="0"/>
                <a:cs typeface="Courier New" panose="02070309020205020404" pitchFamily="49" charset="0"/>
              </a:rPr>
              <a:t>ShapeType</a:t>
            </a:r>
            <a:r>
              <a:rPr lang="en-US" sz="1400" dirty="0">
                <a:solidFill>
                  <a:prstClr val="black"/>
                </a:solidFill>
                <a:latin typeface="Courier New" panose="02070309020205020404" pitchFamily="49" charset="0"/>
                <a:cs typeface="Courier New" panose="02070309020205020404" pitchFamily="49" charset="0"/>
              </a:rPr>
              <a:t> {</a:t>
            </a:r>
          </a:p>
          <a:p>
            <a:r>
              <a:rPr lang="en-US" sz="1400" dirty="0">
                <a:solidFill>
                  <a:prstClr val="black"/>
                </a:solidFill>
                <a:latin typeface="Courier New" panose="02070309020205020404" pitchFamily="49" charset="0"/>
                <a:cs typeface="Courier New" panose="02070309020205020404" pitchFamily="49" charset="0"/>
              </a:rPr>
              <a:t>      circle,</a:t>
            </a:r>
          </a:p>
          <a:p>
            <a:r>
              <a:rPr lang="en-US" sz="1400" dirty="0">
                <a:solidFill>
                  <a:prstClr val="black"/>
                </a:solidFill>
                <a:latin typeface="Courier New" panose="02070309020205020404" pitchFamily="49" charset="0"/>
                <a:cs typeface="Courier New" panose="02070309020205020404" pitchFamily="49" charset="0"/>
              </a:rPr>
              <a:t>      square,</a:t>
            </a:r>
          </a:p>
          <a:p>
            <a:r>
              <a:rPr lang="en-US" sz="1400" dirty="0">
                <a:solidFill>
                  <a:prstClr val="black"/>
                </a:solidFill>
                <a:latin typeface="Courier New" panose="02070309020205020404" pitchFamily="49" charset="0"/>
                <a:cs typeface="Courier New" panose="02070309020205020404" pitchFamily="49" charset="0"/>
              </a:rPr>
              <a:t>      rectangle</a:t>
            </a:r>
          </a:p>
          <a:p>
            <a:r>
              <a:rPr lang="en-US" sz="1400" dirty="0">
                <a:solidFill>
                  <a:prstClr val="black"/>
                </a:solidFill>
                <a:latin typeface="Courier New" panose="02070309020205020404" pitchFamily="49" charset="0"/>
                <a:cs typeface="Courier New" panose="02070309020205020404" pitchFamily="49" charset="0"/>
              </a:rPr>
              <a:t>    };  </a:t>
            </a:r>
            <a:r>
              <a:rPr lang="en-US" sz="1400" dirty="0">
                <a:solidFill>
                  <a:srgbClr val="008000"/>
                </a:solidFill>
                <a:latin typeface="Courier New" panose="02070309020205020404" pitchFamily="49" charset="0"/>
                <a:cs typeface="Courier New" panose="02070309020205020404" pitchFamily="49" charset="0"/>
              </a:rPr>
              <a:t>// Must end with a semicolon like a </a:t>
            </a:r>
            <a:r>
              <a:rPr lang="en-US" sz="1400" dirty="0" err="1">
                <a:solidFill>
                  <a:srgbClr val="008000"/>
                </a:solidFill>
                <a:latin typeface="Courier New" panose="02070309020205020404" pitchFamily="49" charset="0"/>
                <a:cs typeface="Courier New" panose="02070309020205020404" pitchFamily="49" charset="0"/>
              </a:rPr>
              <a:t>struct</a:t>
            </a:r>
            <a:endParaRPr lang="en-US" sz="1400" dirty="0">
              <a:solidFill>
                <a:prstClr val="black"/>
              </a:solidFill>
              <a:latin typeface="Courier New" panose="02070309020205020404" pitchFamily="49" charset="0"/>
              <a:cs typeface="Courier New" panose="02070309020205020404" pitchFamily="49" charset="0"/>
            </a:endParaRPr>
          </a:p>
          <a:p>
            <a:endParaRPr lang="en-US" sz="1400" dirty="0">
              <a:solidFill>
                <a:prstClr val="black"/>
              </a:solidFill>
              <a:latin typeface="Courier New" panose="02070309020205020404" pitchFamily="49" charset="0"/>
              <a:cs typeface="Courier New" panose="02070309020205020404" pitchFamily="49" charset="0"/>
            </a:endParaRPr>
          </a:p>
          <a:p>
            <a:r>
              <a:rPr lang="en-US" sz="1400" dirty="0">
                <a:solidFill>
                  <a:prstClr val="black"/>
                </a:solidFill>
                <a:latin typeface="Courier New" panose="02070309020205020404" pitchFamily="49" charset="0"/>
                <a:cs typeface="Courier New" panose="02070309020205020404" pitchFamily="49" charset="0"/>
              </a:rPr>
              <a:t>    </a:t>
            </a:r>
            <a:r>
              <a:rPr lang="en-US" sz="1400" dirty="0" err="1">
                <a:solidFill>
                  <a:srgbClr val="0000FF"/>
                </a:solidFill>
                <a:latin typeface="Courier New" panose="02070309020205020404" pitchFamily="49" charset="0"/>
                <a:cs typeface="Courier New" panose="02070309020205020404" pitchFamily="49" charset="0"/>
              </a:rPr>
              <a:t>int</a:t>
            </a:r>
            <a:r>
              <a:rPr lang="en-US" sz="1400" dirty="0">
                <a:solidFill>
                  <a:prstClr val="black"/>
                </a:solidFill>
                <a:latin typeface="Courier New" panose="02070309020205020404" pitchFamily="49" charset="0"/>
                <a:cs typeface="Courier New" panose="02070309020205020404" pitchFamily="49" charset="0"/>
              </a:rPr>
              <a:t> main() {</a:t>
            </a:r>
          </a:p>
          <a:p>
            <a:r>
              <a:rPr lang="en-US" sz="1400" dirty="0">
                <a:solidFill>
                  <a:prstClr val="black"/>
                </a:solidFill>
                <a:latin typeface="Courier New" panose="02070309020205020404" pitchFamily="49" charset="0"/>
                <a:cs typeface="Courier New" panose="02070309020205020404" pitchFamily="49" charset="0"/>
              </a:rPr>
              <a:t>      </a:t>
            </a:r>
            <a:r>
              <a:rPr lang="en-US" sz="1400" dirty="0" err="1">
                <a:solidFill>
                  <a:prstClr val="black"/>
                </a:solidFill>
                <a:latin typeface="Courier New" panose="02070309020205020404" pitchFamily="49" charset="0"/>
                <a:cs typeface="Courier New" panose="02070309020205020404" pitchFamily="49" charset="0"/>
              </a:rPr>
              <a:t>ShapeType</a:t>
            </a:r>
            <a:r>
              <a:rPr lang="en-US" sz="1400" dirty="0">
                <a:solidFill>
                  <a:prstClr val="black"/>
                </a:solidFill>
                <a:latin typeface="Courier New" panose="02070309020205020404" pitchFamily="49" charset="0"/>
                <a:cs typeface="Courier New" panose="02070309020205020404" pitchFamily="49" charset="0"/>
              </a:rPr>
              <a:t> shape = circle;</a:t>
            </a:r>
          </a:p>
          <a:p>
            <a:r>
              <a:rPr lang="en-US" sz="1400" dirty="0">
                <a:solidFill>
                  <a:prstClr val="black"/>
                </a:solidFill>
                <a:latin typeface="Courier New" panose="02070309020205020404" pitchFamily="49" charset="0"/>
                <a:cs typeface="Courier New" panose="02070309020205020404" pitchFamily="49" charset="0"/>
              </a:rPr>
              <a:t>      </a:t>
            </a:r>
            <a:r>
              <a:rPr lang="en-US" sz="1400" dirty="0">
                <a:solidFill>
                  <a:srgbClr val="008000"/>
                </a:solidFill>
                <a:latin typeface="Courier New" panose="02070309020205020404" pitchFamily="49" charset="0"/>
                <a:cs typeface="Courier New" panose="02070309020205020404" pitchFamily="49" charset="0"/>
              </a:rPr>
              <a:t>// Activities here....</a:t>
            </a:r>
            <a:endParaRPr lang="en-US" sz="1400" dirty="0">
              <a:solidFill>
                <a:prstClr val="black"/>
              </a:solidFill>
              <a:latin typeface="Courier New" panose="02070309020205020404" pitchFamily="49" charset="0"/>
              <a:cs typeface="Courier New" panose="02070309020205020404" pitchFamily="49" charset="0"/>
            </a:endParaRPr>
          </a:p>
          <a:p>
            <a:r>
              <a:rPr lang="en-US" sz="1400" dirty="0">
                <a:solidFill>
                  <a:prstClr val="black"/>
                </a:solidFill>
                <a:latin typeface="Courier New" panose="02070309020205020404" pitchFamily="49" charset="0"/>
                <a:cs typeface="Courier New" panose="02070309020205020404" pitchFamily="49" charset="0"/>
              </a:rPr>
              <a:t>      </a:t>
            </a:r>
            <a:r>
              <a:rPr lang="en-US" sz="1400" dirty="0">
                <a:solidFill>
                  <a:srgbClr val="008000"/>
                </a:solidFill>
                <a:latin typeface="Courier New" panose="02070309020205020404" pitchFamily="49" charset="0"/>
                <a:cs typeface="Courier New" panose="02070309020205020404" pitchFamily="49" charset="0"/>
              </a:rPr>
              <a:t>// Now do something based on what the shape is:</a:t>
            </a:r>
            <a:endParaRPr lang="en-US" sz="1400" dirty="0">
              <a:solidFill>
                <a:prstClr val="black"/>
              </a:solidFill>
              <a:latin typeface="Courier New" panose="02070309020205020404" pitchFamily="49" charset="0"/>
              <a:cs typeface="Courier New" panose="02070309020205020404" pitchFamily="49" charset="0"/>
            </a:endParaRPr>
          </a:p>
          <a:p>
            <a:r>
              <a:rPr lang="en-US" sz="1400" dirty="0">
                <a:solidFill>
                  <a:prstClr val="black"/>
                </a:solidFill>
                <a:latin typeface="Courier New" panose="02070309020205020404" pitchFamily="49" charset="0"/>
                <a:cs typeface="Courier New" panose="02070309020205020404" pitchFamily="49" charset="0"/>
              </a:rPr>
              <a:t>      </a:t>
            </a:r>
            <a:r>
              <a:rPr lang="en-US" sz="1400" dirty="0">
                <a:solidFill>
                  <a:srgbClr val="0000FF"/>
                </a:solidFill>
                <a:latin typeface="Courier New" panose="02070309020205020404" pitchFamily="49" charset="0"/>
                <a:cs typeface="Courier New" panose="02070309020205020404" pitchFamily="49" charset="0"/>
              </a:rPr>
              <a:t>switch </a:t>
            </a:r>
            <a:r>
              <a:rPr lang="en-US" sz="1400" dirty="0">
                <a:solidFill>
                  <a:prstClr val="black"/>
                </a:solidFill>
                <a:latin typeface="Courier New" panose="02070309020205020404" pitchFamily="49" charset="0"/>
                <a:cs typeface="Courier New" panose="02070309020205020404" pitchFamily="49" charset="0"/>
              </a:rPr>
              <a:t>(shape) {</a:t>
            </a:r>
          </a:p>
          <a:p>
            <a:r>
              <a:rPr lang="en-US" sz="1400" dirty="0">
                <a:solidFill>
                  <a:prstClr val="black"/>
                </a:solidFill>
                <a:latin typeface="Courier New" panose="02070309020205020404" pitchFamily="49" charset="0"/>
                <a:cs typeface="Courier New" panose="02070309020205020404" pitchFamily="49" charset="0"/>
              </a:rPr>
              <a:t>        </a:t>
            </a:r>
            <a:r>
              <a:rPr lang="en-US" sz="1400" dirty="0">
                <a:solidFill>
                  <a:srgbClr val="0000FF"/>
                </a:solidFill>
                <a:latin typeface="Courier New" panose="02070309020205020404" pitchFamily="49" charset="0"/>
                <a:cs typeface="Courier New" panose="02070309020205020404" pitchFamily="49" charset="0"/>
              </a:rPr>
              <a:t>case</a:t>
            </a:r>
            <a:r>
              <a:rPr lang="en-US" sz="1400" dirty="0">
                <a:solidFill>
                  <a:prstClr val="black"/>
                </a:solidFill>
                <a:latin typeface="Courier New" panose="02070309020205020404" pitchFamily="49" charset="0"/>
                <a:cs typeface="Courier New" panose="02070309020205020404" pitchFamily="49" charset="0"/>
              </a:rPr>
              <a:t> circle:  </a:t>
            </a:r>
            <a:r>
              <a:rPr lang="en-US" sz="1400" dirty="0">
                <a:solidFill>
                  <a:srgbClr val="008000"/>
                </a:solidFill>
                <a:latin typeface="Courier New" panose="02070309020205020404" pitchFamily="49" charset="0"/>
                <a:cs typeface="Courier New" panose="02070309020205020404" pitchFamily="49" charset="0"/>
              </a:rPr>
              <a:t>/* circle stuff */</a:t>
            </a:r>
            <a:r>
              <a:rPr lang="en-US" sz="1400" dirty="0">
                <a:solidFill>
                  <a:prstClr val="black"/>
                </a:solidFill>
                <a:latin typeface="Courier New" panose="02070309020205020404" pitchFamily="49" charset="0"/>
                <a:cs typeface="Courier New" panose="02070309020205020404" pitchFamily="49" charset="0"/>
              </a:rPr>
              <a:t> </a:t>
            </a:r>
            <a:r>
              <a:rPr lang="en-US" sz="1400" dirty="0">
                <a:solidFill>
                  <a:srgbClr val="0000FF"/>
                </a:solidFill>
                <a:latin typeface="Courier New" panose="02070309020205020404" pitchFamily="49" charset="0"/>
                <a:cs typeface="Courier New" panose="02070309020205020404" pitchFamily="49" charset="0"/>
              </a:rPr>
              <a:t>break</a:t>
            </a:r>
            <a:r>
              <a:rPr lang="en-US" sz="1400" dirty="0">
                <a:solidFill>
                  <a:prstClr val="black"/>
                </a:solidFill>
                <a:latin typeface="Courier New" panose="02070309020205020404" pitchFamily="49" charset="0"/>
                <a:cs typeface="Courier New" panose="02070309020205020404" pitchFamily="49" charset="0"/>
              </a:rPr>
              <a:t>;</a:t>
            </a:r>
          </a:p>
          <a:p>
            <a:r>
              <a:rPr lang="en-US" sz="1400" dirty="0">
                <a:solidFill>
                  <a:prstClr val="black"/>
                </a:solidFill>
                <a:latin typeface="Courier New" panose="02070309020205020404" pitchFamily="49" charset="0"/>
                <a:cs typeface="Courier New" panose="02070309020205020404" pitchFamily="49" charset="0"/>
              </a:rPr>
              <a:t>        </a:t>
            </a:r>
            <a:r>
              <a:rPr lang="en-US" sz="1400" dirty="0">
                <a:solidFill>
                  <a:srgbClr val="0000FF"/>
                </a:solidFill>
                <a:latin typeface="Courier New" panose="02070309020205020404" pitchFamily="49" charset="0"/>
                <a:cs typeface="Courier New" panose="02070309020205020404" pitchFamily="49" charset="0"/>
              </a:rPr>
              <a:t>case</a:t>
            </a:r>
            <a:r>
              <a:rPr lang="en-US" sz="1400" dirty="0">
                <a:solidFill>
                  <a:prstClr val="black"/>
                </a:solidFill>
                <a:latin typeface="Courier New" panose="02070309020205020404" pitchFamily="49" charset="0"/>
                <a:cs typeface="Courier New" panose="02070309020205020404" pitchFamily="49" charset="0"/>
              </a:rPr>
              <a:t> square:  </a:t>
            </a:r>
            <a:r>
              <a:rPr lang="en-US" sz="1400" dirty="0">
                <a:solidFill>
                  <a:srgbClr val="008000"/>
                </a:solidFill>
                <a:latin typeface="Courier New" panose="02070309020205020404" pitchFamily="49" charset="0"/>
                <a:cs typeface="Courier New" panose="02070309020205020404" pitchFamily="49" charset="0"/>
              </a:rPr>
              <a:t>/* square stuff */</a:t>
            </a:r>
            <a:r>
              <a:rPr lang="en-US" sz="1400" dirty="0">
                <a:solidFill>
                  <a:prstClr val="black"/>
                </a:solidFill>
                <a:latin typeface="Courier New" panose="02070309020205020404" pitchFamily="49" charset="0"/>
                <a:cs typeface="Courier New" panose="02070309020205020404" pitchFamily="49" charset="0"/>
              </a:rPr>
              <a:t> </a:t>
            </a:r>
            <a:r>
              <a:rPr lang="en-US" sz="1400" dirty="0">
                <a:solidFill>
                  <a:srgbClr val="0000FF"/>
                </a:solidFill>
                <a:latin typeface="Courier New" panose="02070309020205020404" pitchFamily="49" charset="0"/>
                <a:cs typeface="Courier New" panose="02070309020205020404" pitchFamily="49" charset="0"/>
              </a:rPr>
              <a:t>break</a:t>
            </a:r>
            <a:r>
              <a:rPr lang="en-US" sz="1400" dirty="0">
                <a:solidFill>
                  <a:prstClr val="black"/>
                </a:solidFill>
                <a:latin typeface="Courier New" panose="02070309020205020404" pitchFamily="49" charset="0"/>
                <a:cs typeface="Courier New" panose="02070309020205020404" pitchFamily="49" charset="0"/>
              </a:rPr>
              <a:t>;</a:t>
            </a:r>
          </a:p>
          <a:p>
            <a:r>
              <a:rPr lang="en-US" sz="1400" dirty="0">
                <a:solidFill>
                  <a:prstClr val="black"/>
                </a:solidFill>
                <a:latin typeface="Courier New" panose="02070309020205020404" pitchFamily="49" charset="0"/>
                <a:cs typeface="Courier New" panose="02070309020205020404" pitchFamily="49" charset="0"/>
              </a:rPr>
              <a:t>        </a:t>
            </a:r>
            <a:r>
              <a:rPr lang="en-US" sz="1400" dirty="0">
                <a:solidFill>
                  <a:srgbClr val="0000FF"/>
                </a:solidFill>
                <a:latin typeface="Courier New" panose="02070309020205020404" pitchFamily="49" charset="0"/>
                <a:cs typeface="Courier New" panose="02070309020205020404" pitchFamily="49" charset="0"/>
              </a:rPr>
              <a:t>case</a:t>
            </a:r>
            <a:r>
              <a:rPr lang="en-US" sz="1400" dirty="0">
                <a:solidFill>
                  <a:prstClr val="black"/>
                </a:solidFill>
                <a:latin typeface="Courier New" panose="02070309020205020404" pitchFamily="49" charset="0"/>
                <a:cs typeface="Courier New" panose="02070309020205020404" pitchFamily="49" charset="0"/>
              </a:rPr>
              <a:t> rectangle:  </a:t>
            </a:r>
            <a:r>
              <a:rPr lang="en-US" sz="1400" dirty="0">
                <a:solidFill>
                  <a:srgbClr val="008000"/>
                </a:solidFill>
                <a:latin typeface="Courier New" panose="02070309020205020404" pitchFamily="49" charset="0"/>
                <a:cs typeface="Courier New" panose="02070309020205020404" pitchFamily="49" charset="0"/>
              </a:rPr>
              <a:t>/* rectangle stuff */</a:t>
            </a:r>
            <a:r>
              <a:rPr lang="en-US" sz="1400" dirty="0">
                <a:solidFill>
                  <a:prstClr val="black"/>
                </a:solidFill>
                <a:latin typeface="Courier New" panose="02070309020205020404" pitchFamily="49" charset="0"/>
                <a:cs typeface="Courier New" panose="02070309020205020404" pitchFamily="49" charset="0"/>
              </a:rPr>
              <a:t> </a:t>
            </a:r>
            <a:r>
              <a:rPr lang="en-US" sz="1400" dirty="0">
                <a:solidFill>
                  <a:srgbClr val="0000FF"/>
                </a:solidFill>
                <a:latin typeface="Courier New" panose="02070309020205020404" pitchFamily="49" charset="0"/>
                <a:cs typeface="Courier New" panose="02070309020205020404" pitchFamily="49" charset="0"/>
              </a:rPr>
              <a:t>break</a:t>
            </a:r>
            <a:r>
              <a:rPr lang="en-US" sz="1400" dirty="0">
                <a:solidFill>
                  <a:prstClr val="black"/>
                </a:solidFill>
                <a:latin typeface="Courier New" panose="02070309020205020404" pitchFamily="49" charset="0"/>
                <a:cs typeface="Courier New" panose="02070309020205020404" pitchFamily="49" charset="0"/>
              </a:rPr>
              <a:t>;</a:t>
            </a:r>
          </a:p>
          <a:p>
            <a:r>
              <a:rPr lang="en-US" sz="1400" dirty="0">
                <a:solidFill>
                  <a:prstClr val="black"/>
                </a:solidFill>
                <a:latin typeface="Courier New" panose="02070309020205020404" pitchFamily="49" charset="0"/>
                <a:cs typeface="Courier New" panose="02070309020205020404" pitchFamily="49" charset="0"/>
              </a:rPr>
              <a:t>      }</a:t>
            </a:r>
          </a:p>
          <a:p>
            <a:r>
              <a:rPr lang="en-US" sz="1400" dirty="0">
                <a:solidFill>
                  <a:prstClr val="black"/>
                </a:solidFill>
                <a:latin typeface="Courier New" panose="02070309020205020404" pitchFamily="49" charset="0"/>
                <a:cs typeface="Courier New" panose="02070309020205020404" pitchFamily="49" charset="0"/>
              </a:rPr>
              <a:t>    }</a:t>
            </a:r>
          </a:p>
          <a:p>
            <a:endParaRPr lang="en-US" sz="1400" dirty="0">
              <a:solidFill>
                <a:prstClr val="black"/>
              </a:solidFill>
              <a:latin typeface="Courier New" panose="02070309020205020404" pitchFamily="49" charset="0"/>
              <a:cs typeface="Courier New" panose="02070309020205020404" pitchFamily="49" charset="0"/>
            </a:endParaRPr>
          </a:p>
        </p:txBody>
      </p:sp>
      <p:sp>
        <p:nvSpPr>
          <p:cNvPr id="2" name="Slide Number Placeholder 1">
            <a:extLst>
              <a:ext uri="{FF2B5EF4-FFF2-40B4-BE49-F238E27FC236}">
                <a16:creationId xmlns:a16="http://schemas.microsoft.com/office/drawing/2014/main" id="{FA4C5279-CB3F-B64A-93CB-1A7BCA800C10}"/>
              </a:ext>
            </a:extLst>
          </p:cNvPr>
          <p:cNvSpPr>
            <a:spLocks noGrp="1"/>
          </p:cNvSpPr>
          <p:nvPr>
            <p:ph type="sldNum" sz="quarter" idx="12"/>
          </p:nvPr>
        </p:nvSpPr>
        <p:spPr/>
        <p:txBody>
          <a:bodyPr/>
          <a:lstStyle/>
          <a:p>
            <a:fld id="{62F74ADF-D7C0-47E2-9D6F-B993EC2BC3C1}" type="slidenum">
              <a:rPr lang="en-US" smtClean="0"/>
              <a:t>18</a:t>
            </a:fld>
            <a:endParaRPr lang="en-US"/>
          </a:p>
        </p:txBody>
      </p:sp>
    </p:spTree>
    <p:extLst>
      <p:ext uri="{BB962C8B-B14F-4D97-AF65-F5344CB8AC3E}">
        <p14:creationId xmlns:p14="http://schemas.microsoft.com/office/powerpoint/2010/main" val="33128253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8555832" cy="576071"/>
          </a:xfrm>
        </p:spPr>
        <p:txBody>
          <a:bodyPr>
            <a:normAutofit/>
          </a:bodyPr>
          <a:lstStyle/>
          <a:p>
            <a:r>
              <a:rPr lang="en-US" sz="2800" dirty="0"/>
              <a:t>C++ has stricter type checking for enumerations than C</a:t>
            </a:r>
          </a:p>
          <a:p>
            <a:endParaRPr lang="en-US" dirty="0"/>
          </a:p>
        </p:txBody>
      </p:sp>
      <p:sp>
        <p:nvSpPr>
          <p:cNvPr id="3" name="Title 2"/>
          <p:cNvSpPr>
            <a:spLocks noGrp="1"/>
          </p:cNvSpPr>
          <p:nvPr>
            <p:ph type="title"/>
          </p:nvPr>
        </p:nvSpPr>
        <p:spPr/>
        <p:txBody>
          <a:bodyPr/>
          <a:lstStyle/>
          <a:p>
            <a:r>
              <a:rPr lang="en-US" dirty="0"/>
              <a:t>Data types: enumerations</a:t>
            </a:r>
          </a:p>
        </p:txBody>
      </p:sp>
      <p:sp>
        <p:nvSpPr>
          <p:cNvPr id="4" name="Rectangle 3"/>
          <p:cNvSpPr/>
          <p:nvPr/>
        </p:nvSpPr>
        <p:spPr>
          <a:xfrm>
            <a:off x="1219200" y="2682657"/>
            <a:ext cx="6858000" cy="3323987"/>
          </a:xfrm>
          <a:prstGeom prst="rect">
            <a:avLst/>
          </a:prstGeom>
        </p:spPr>
        <p:txBody>
          <a:bodyPr wrap="square">
            <a:spAutoFit/>
          </a:bodyPr>
          <a:lstStyle/>
          <a:p>
            <a:r>
              <a:rPr lang="en-US" sz="1400" dirty="0">
                <a:solidFill>
                  <a:srgbClr val="0000FF"/>
                </a:solidFill>
                <a:latin typeface="Courier New" panose="02070309020205020404" pitchFamily="49" charset="0"/>
                <a:cs typeface="Courier New" panose="02070309020205020404" pitchFamily="49" charset="0"/>
              </a:rPr>
              <a:t> </a:t>
            </a:r>
            <a:r>
              <a:rPr lang="en-US" sz="1400" dirty="0" err="1">
                <a:solidFill>
                  <a:srgbClr val="0000FF"/>
                </a:solidFill>
                <a:latin typeface="Courier New" panose="02070309020205020404" pitchFamily="49" charset="0"/>
                <a:cs typeface="Courier New" panose="02070309020205020404" pitchFamily="49" charset="0"/>
              </a:rPr>
              <a:t>enum</a:t>
            </a:r>
            <a:r>
              <a:rPr lang="en-US" sz="1400" dirty="0">
                <a:solidFill>
                  <a:prstClr val="black"/>
                </a:solidFill>
                <a:latin typeface="Courier New" panose="02070309020205020404" pitchFamily="49" charset="0"/>
                <a:cs typeface="Courier New" panose="02070309020205020404" pitchFamily="49" charset="0"/>
              </a:rPr>
              <a:t> A { circle=10, square=20, rectangle=50 }; </a:t>
            </a:r>
          </a:p>
          <a:p>
            <a:endParaRPr lang="en-US" sz="1400" dirty="0">
              <a:solidFill>
                <a:prstClr val="black"/>
              </a:solidFill>
              <a:latin typeface="Courier New" panose="02070309020205020404" pitchFamily="49" charset="0"/>
              <a:cs typeface="Courier New" panose="02070309020205020404" pitchFamily="49" charset="0"/>
            </a:endParaRPr>
          </a:p>
          <a:p>
            <a:r>
              <a:rPr lang="en-US" sz="1400" dirty="0">
                <a:solidFill>
                  <a:prstClr val="black"/>
                </a:solidFill>
                <a:latin typeface="Courier New" panose="02070309020205020404" pitchFamily="49" charset="0"/>
                <a:cs typeface="Courier New" panose="02070309020205020404" pitchFamily="49" charset="0"/>
              </a:rPr>
              <a:t> </a:t>
            </a:r>
            <a:r>
              <a:rPr lang="en-US" sz="1400" dirty="0" err="1">
                <a:solidFill>
                  <a:srgbClr val="0000FF"/>
                </a:solidFill>
                <a:latin typeface="Courier New" panose="02070309020205020404" pitchFamily="49" charset="0"/>
                <a:cs typeface="Courier New" panose="02070309020205020404" pitchFamily="49" charset="0"/>
              </a:rPr>
              <a:t>enum</a:t>
            </a:r>
            <a:r>
              <a:rPr lang="en-US" sz="1400" dirty="0">
                <a:solidFill>
                  <a:prstClr val="black"/>
                </a:solidFill>
                <a:latin typeface="Courier New" panose="02070309020205020404" pitchFamily="49" charset="0"/>
                <a:cs typeface="Courier New" panose="02070309020205020404" pitchFamily="49" charset="0"/>
              </a:rPr>
              <a:t> B { crackle=25, pop=10 };</a:t>
            </a:r>
          </a:p>
          <a:p>
            <a:endParaRPr lang="en-US" sz="1400" dirty="0">
              <a:solidFill>
                <a:prstClr val="black"/>
              </a:solidFill>
              <a:latin typeface="Courier New" panose="02070309020205020404" pitchFamily="49" charset="0"/>
              <a:cs typeface="Courier New" panose="02070309020205020404" pitchFamily="49" charset="0"/>
            </a:endParaRPr>
          </a:p>
          <a:p>
            <a:r>
              <a:rPr lang="en-US" sz="1400" dirty="0">
                <a:solidFill>
                  <a:prstClr val="black"/>
                </a:solidFill>
                <a:latin typeface="Courier New" panose="02070309020205020404" pitchFamily="49" charset="0"/>
                <a:cs typeface="Courier New" panose="02070309020205020404" pitchFamily="49" charset="0"/>
              </a:rPr>
              <a:t> </a:t>
            </a:r>
            <a:r>
              <a:rPr lang="en-US" sz="1400" dirty="0">
                <a:solidFill>
                  <a:srgbClr val="0000FF"/>
                </a:solidFill>
                <a:latin typeface="Courier New" panose="02070309020205020404" pitchFamily="49" charset="0"/>
                <a:cs typeface="Courier New" panose="02070309020205020404" pitchFamily="49" charset="0"/>
              </a:rPr>
              <a:t>void</a:t>
            </a:r>
            <a:r>
              <a:rPr lang="en-US" sz="1400" dirty="0">
                <a:solidFill>
                  <a:prstClr val="black"/>
                </a:solidFill>
                <a:latin typeface="Courier New" panose="02070309020205020404" pitchFamily="49" charset="0"/>
                <a:cs typeface="Courier New" panose="02070309020205020404" pitchFamily="49" charset="0"/>
              </a:rPr>
              <a:t> draw ( A a)</a:t>
            </a:r>
          </a:p>
          <a:p>
            <a:r>
              <a:rPr lang="en-US" sz="1400" dirty="0">
                <a:solidFill>
                  <a:prstClr val="black"/>
                </a:solidFill>
                <a:latin typeface="Courier New" panose="02070309020205020404" pitchFamily="49" charset="0"/>
                <a:cs typeface="Courier New" panose="02070309020205020404" pitchFamily="49" charset="0"/>
              </a:rPr>
              <a:t>   {</a:t>
            </a:r>
          </a:p>
          <a:p>
            <a:r>
              <a:rPr lang="en-US" sz="1400" dirty="0">
                <a:solidFill>
                  <a:prstClr val="black"/>
                </a:solidFill>
                <a:latin typeface="Courier New" panose="02070309020205020404" pitchFamily="49" charset="0"/>
                <a:cs typeface="Courier New" panose="02070309020205020404" pitchFamily="49" charset="0"/>
              </a:rPr>
              <a:t>    </a:t>
            </a:r>
            <a:r>
              <a:rPr lang="en-US" sz="1400" dirty="0">
                <a:solidFill>
                  <a:srgbClr val="008000"/>
                </a:solidFill>
                <a:latin typeface="Courier New" panose="02070309020205020404" pitchFamily="49" charset="0"/>
                <a:cs typeface="Courier New" panose="02070309020205020404" pitchFamily="49" charset="0"/>
              </a:rPr>
              <a:t>// call drawing commands according to type here</a:t>
            </a:r>
            <a:endParaRPr lang="en-US" sz="1400" dirty="0">
              <a:solidFill>
                <a:prstClr val="black"/>
              </a:solidFill>
              <a:latin typeface="Courier New" panose="02070309020205020404" pitchFamily="49" charset="0"/>
              <a:cs typeface="Courier New" panose="02070309020205020404" pitchFamily="49" charset="0"/>
            </a:endParaRPr>
          </a:p>
          <a:p>
            <a:r>
              <a:rPr lang="en-US" sz="1400" dirty="0">
                <a:solidFill>
                  <a:prstClr val="black"/>
                </a:solidFill>
                <a:latin typeface="Courier New" panose="02070309020205020404" pitchFamily="49" charset="0"/>
                <a:cs typeface="Courier New" panose="02070309020205020404" pitchFamily="49" charset="0"/>
              </a:rPr>
              <a:t>   }</a:t>
            </a:r>
          </a:p>
          <a:p>
            <a:endParaRPr lang="en-US" sz="1400" dirty="0">
              <a:solidFill>
                <a:prstClr val="black"/>
              </a:solidFill>
              <a:latin typeface="Courier New" panose="02070309020205020404" pitchFamily="49" charset="0"/>
              <a:cs typeface="Courier New" panose="02070309020205020404" pitchFamily="49" charset="0"/>
            </a:endParaRPr>
          </a:p>
          <a:p>
            <a:r>
              <a:rPr lang="en-US" sz="1400" dirty="0">
                <a:solidFill>
                  <a:prstClr val="black"/>
                </a:solidFill>
                <a:latin typeface="Courier New" panose="02070309020205020404" pitchFamily="49" charset="0"/>
                <a:cs typeface="Courier New" panose="02070309020205020404" pitchFamily="49" charset="0"/>
              </a:rPr>
              <a:t> </a:t>
            </a:r>
            <a:r>
              <a:rPr lang="en-US" sz="1400" dirty="0">
                <a:solidFill>
                  <a:srgbClr val="0000FF"/>
                </a:solidFill>
                <a:latin typeface="Courier New" panose="02070309020205020404" pitchFamily="49" charset="0"/>
                <a:cs typeface="Courier New" panose="02070309020205020404" pitchFamily="49" charset="0"/>
              </a:rPr>
              <a:t>void</a:t>
            </a:r>
            <a:r>
              <a:rPr lang="en-US" sz="1400" dirty="0">
                <a:solidFill>
                  <a:prstClr val="black"/>
                </a:solidFill>
                <a:latin typeface="Courier New" panose="02070309020205020404" pitchFamily="49" charset="0"/>
                <a:cs typeface="Courier New" panose="02070309020205020404" pitchFamily="49" charset="0"/>
              </a:rPr>
              <a:t> main ()</a:t>
            </a:r>
          </a:p>
          <a:p>
            <a:r>
              <a:rPr lang="en-US" sz="1400" dirty="0">
                <a:solidFill>
                  <a:prstClr val="black"/>
                </a:solidFill>
                <a:latin typeface="Courier New" panose="02070309020205020404" pitchFamily="49" charset="0"/>
                <a:cs typeface="Courier New" panose="02070309020205020404" pitchFamily="49" charset="0"/>
              </a:rPr>
              <a:t>   {</a:t>
            </a:r>
          </a:p>
          <a:p>
            <a:r>
              <a:rPr lang="en-US" sz="1400" dirty="0">
                <a:solidFill>
                  <a:prstClr val="black"/>
                </a:solidFill>
                <a:latin typeface="Courier New" panose="02070309020205020404" pitchFamily="49" charset="0"/>
                <a:cs typeface="Courier New" panose="02070309020205020404" pitchFamily="49" charset="0"/>
              </a:rPr>
              <a:t>     B b = pop;</a:t>
            </a:r>
          </a:p>
          <a:p>
            <a:r>
              <a:rPr lang="en-US" sz="1400" dirty="0">
                <a:solidFill>
                  <a:prstClr val="black"/>
                </a:solidFill>
                <a:latin typeface="Courier New" panose="02070309020205020404" pitchFamily="49" charset="0"/>
                <a:cs typeface="Courier New" panose="02070309020205020404" pitchFamily="49" charset="0"/>
              </a:rPr>
              <a:t>     draw ( b ); </a:t>
            </a:r>
            <a:r>
              <a:rPr lang="en-US" sz="1400" dirty="0">
                <a:solidFill>
                  <a:srgbClr val="008000"/>
                </a:solidFill>
                <a:latin typeface="Courier New" panose="02070309020205020404" pitchFamily="49" charset="0"/>
                <a:cs typeface="Courier New" panose="02070309020205020404" pitchFamily="49" charset="0"/>
              </a:rPr>
              <a:t>// the C++ compiler will generate a warning or error</a:t>
            </a:r>
            <a:endParaRPr lang="en-US" sz="1400" dirty="0">
              <a:solidFill>
                <a:prstClr val="black"/>
              </a:solidFill>
              <a:latin typeface="Courier New" panose="02070309020205020404" pitchFamily="49" charset="0"/>
              <a:cs typeface="Courier New" panose="02070309020205020404" pitchFamily="49" charset="0"/>
            </a:endParaRPr>
          </a:p>
          <a:p>
            <a:r>
              <a:rPr lang="en-US" sz="1400" dirty="0">
                <a:solidFill>
                  <a:prstClr val="black"/>
                </a:solidFill>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p:txBody>
      </p:sp>
      <p:sp>
        <p:nvSpPr>
          <p:cNvPr id="5" name="Slide Number Placeholder 4">
            <a:extLst>
              <a:ext uri="{FF2B5EF4-FFF2-40B4-BE49-F238E27FC236}">
                <a16:creationId xmlns:a16="http://schemas.microsoft.com/office/drawing/2014/main" id="{BF253208-98FB-274D-A67F-E1DAA94B313E}"/>
              </a:ext>
            </a:extLst>
          </p:cNvPr>
          <p:cNvSpPr>
            <a:spLocks noGrp="1"/>
          </p:cNvSpPr>
          <p:nvPr>
            <p:ph type="sldNum" sz="quarter" idx="12"/>
          </p:nvPr>
        </p:nvSpPr>
        <p:spPr/>
        <p:txBody>
          <a:bodyPr/>
          <a:lstStyle/>
          <a:p>
            <a:fld id="{62F74ADF-D7C0-47E2-9D6F-B993EC2BC3C1}" type="slidenum">
              <a:rPr lang="en-US" smtClean="0"/>
              <a:t>19</a:t>
            </a:fld>
            <a:endParaRPr lang="en-US"/>
          </a:p>
        </p:txBody>
      </p:sp>
      <p:sp>
        <p:nvSpPr>
          <p:cNvPr id="6" name="TextBox 5">
            <a:extLst>
              <a:ext uri="{FF2B5EF4-FFF2-40B4-BE49-F238E27FC236}">
                <a16:creationId xmlns:a16="http://schemas.microsoft.com/office/drawing/2014/main" id="{1153F649-8804-7D47-ACED-4CED3DFC542E}"/>
              </a:ext>
            </a:extLst>
          </p:cNvPr>
          <p:cNvSpPr txBox="1"/>
          <p:nvPr/>
        </p:nvSpPr>
        <p:spPr>
          <a:xfrm>
            <a:off x="3004930" y="6006644"/>
            <a:ext cx="6008102" cy="369332"/>
          </a:xfrm>
          <a:prstGeom prst="rect">
            <a:avLst/>
          </a:prstGeom>
          <a:noFill/>
        </p:spPr>
        <p:txBody>
          <a:bodyPr wrap="square" rtlCol="0">
            <a:spAutoFit/>
          </a:bodyPr>
          <a:lstStyle/>
          <a:p>
            <a:r>
              <a:rPr lang="en-US" dirty="0">
                <a:solidFill>
                  <a:srgbClr val="FF0000"/>
                </a:solidFill>
              </a:rPr>
              <a:t>But the C compiler doesn’t generator any warning or error </a:t>
            </a:r>
          </a:p>
        </p:txBody>
      </p:sp>
    </p:spTree>
    <p:extLst>
      <p:ext uri="{BB962C8B-B14F-4D97-AF65-F5344CB8AC3E}">
        <p14:creationId xmlns:p14="http://schemas.microsoft.com/office/powerpoint/2010/main" val="2841604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effectLst>
                  <a:outerShdw blurRad="38100" dist="38100" dir="2700000" algn="tl">
                    <a:srgbClr val="000000">
                      <a:alpha val="43137"/>
                    </a:srgbClr>
                  </a:outerShdw>
                </a:effectLst>
              </a:rPr>
              <a:t>Announcement</a:t>
            </a:r>
            <a:endParaRPr lang="en-US" dirty="0">
              <a:effectLst>
                <a:outerShdw blurRad="38100" dist="38100" dir="2700000" algn="tl">
                  <a:srgbClr val="000000">
                    <a:alpha val="43137"/>
                  </a:srgbClr>
                </a:outerShdw>
              </a:effectLst>
              <a:latin typeface="Lucida Sans" pitchFamily="34" charset="0"/>
              <a:cs typeface="Lucida Sans" pitchFamily="34" charset="0"/>
            </a:endParaRPr>
          </a:p>
        </p:txBody>
      </p:sp>
      <p:sp>
        <p:nvSpPr>
          <p:cNvPr id="7" name="Content Placeholder 1"/>
          <p:cNvSpPr>
            <a:spLocks noGrp="1"/>
          </p:cNvSpPr>
          <p:nvPr>
            <p:ph idx="1"/>
          </p:nvPr>
        </p:nvSpPr>
        <p:spPr>
          <a:xfrm>
            <a:off x="457200" y="1481328"/>
            <a:ext cx="8305800" cy="4525963"/>
          </a:xfrm>
        </p:spPr>
        <p:txBody>
          <a:bodyPr>
            <a:normAutofit/>
          </a:bodyPr>
          <a:lstStyle/>
          <a:p>
            <a:r>
              <a:rPr lang="en-US" dirty="0"/>
              <a:t>Reading assignment</a:t>
            </a:r>
          </a:p>
          <a:p>
            <a:pPr lvl="1"/>
            <a:r>
              <a:rPr lang="en-US" dirty="0"/>
              <a:t>Ch. 4, Vol. 1</a:t>
            </a:r>
          </a:p>
          <a:p>
            <a:pPr marL="393192" lvl="1" indent="0">
              <a:buNone/>
            </a:pPr>
            <a:endParaRPr lang="en-US" dirty="0"/>
          </a:p>
        </p:txBody>
      </p:sp>
      <p:sp>
        <p:nvSpPr>
          <p:cNvPr id="2" name="Slide Number Placeholder 1">
            <a:extLst>
              <a:ext uri="{FF2B5EF4-FFF2-40B4-BE49-F238E27FC236}">
                <a16:creationId xmlns:a16="http://schemas.microsoft.com/office/drawing/2014/main" id="{FB403FB9-6DA3-9E48-8A3D-10CB8C4DDE15}"/>
              </a:ext>
            </a:extLst>
          </p:cNvPr>
          <p:cNvSpPr>
            <a:spLocks noGrp="1"/>
          </p:cNvSpPr>
          <p:nvPr>
            <p:ph type="sldNum" sz="quarter" idx="12"/>
          </p:nvPr>
        </p:nvSpPr>
        <p:spPr/>
        <p:txBody>
          <a:bodyPr/>
          <a:lstStyle/>
          <a:p>
            <a:fld id="{62F74ADF-D7C0-47E2-9D6F-B993EC2BC3C1}" type="slidenum">
              <a:rPr lang="en-US" smtClean="0"/>
              <a:t>2</a:t>
            </a:fld>
            <a:endParaRPr lang="en-US"/>
          </a:p>
        </p:txBody>
      </p:sp>
    </p:spTree>
    <p:extLst>
      <p:ext uri="{BB962C8B-B14F-4D97-AF65-F5344CB8AC3E}">
        <p14:creationId xmlns:p14="http://schemas.microsoft.com/office/powerpoint/2010/main" val="9255668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 program sometimes needs to handle different types of data using the same variable</a:t>
            </a:r>
          </a:p>
          <a:p>
            <a:pPr lvl="1"/>
            <a:r>
              <a:rPr lang="en-US" dirty="0"/>
              <a:t>Two solutions</a:t>
            </a:r>
          </a:p>
          <a:p>
            <a:pPr lvl="1"/>
            <a:endParaRPr lang="en-US" dirty="0"/>
          </a:p>
          <a:p>
            <a:pPr lvl="2"/>
            <a:r>
              <a:rPr lang="en-US" dirty="0"/>
              <a:t>struct: contains all the possible different types you might need to store (discussed in the previous slides)</a:t>
            </a:r>
          </a:p>
          <a:p>
            <a:pPr lvl="2"/>
            <a:endParaRPr lang="en-US" dirty="0"/>
          </a:p>
          <a:p>
            <a:pPr lvl="2"/>
            <a:r>
              <a:rPr lang="en-US" dirty="0"/>
              <a:t>union: piles all the types into a single space </a:t>
            </a:r>
          </a:p>
          <a:p>
            <a:pPr lvl="2"/>
            <a:endParaRPr lang="en-US" dirty="0"/>
          </a:p>
          <a:p>
            <a:pPr lvl="2"/>
            <a:endParaRPr lang="en-US" dirty="0"/>
          </a:p>
          <a:p>
            <a:pPr lvl="1"/>
            <a:endParaRPr lang="en-US" dirty="0"/>
          </a:p>
          <a:p>
            <a:endParaRPr lang="en-US" dirty="0"/>
          </a:p>
        </p:txBody>
      </p:sp>
      <p:sp>
        <p:nvSpPr>
          <p:cNvPr id="3" name="Title 2"/>
          <p:cNvSpPr>
            <a:spLocks noGrp="1"/>
          </p:cNvSpPr>
          <p:nvPr>
            <p:ph type="title"/>
          </p:nvPr>
        </p:nvSpPr>
        <p:spPr/>
        <p:txBody>
          <a:bodyPr/>
          <a:lstStyle/>
          <a:p>
            <a:r>
              <a:rPr lang="en-US" dirty="0"/>
              <a:t>Data types: unions</a:t>
            </a:r>
          </a:p>
        </p:txBody>
      </p:sp>
      <p:sp>
        <p:nvSpPr>
          <p:cNvPr id="4" name="Slide Number Placeholder 3">
            <a:extLst>
              <a:ext uri="{FF2B5EF4-FFF2-40B4-BE49-F238E27FC236}">
                <a16:creationId xmlns:a16="http://schemas.microsoft.com/office/drawing/2014/main" id="{FE90F2A1-62C3-9948-8CBC-9C8350CB7317}"/>
              </a:ext>
            </a:extLst>
          </p:cNvPr>
          <p:cNvSpPr>
            <a:spLocks noGrp="1"/>
          </p:cNvSpPr>
          <p:nvPr>
            <p:ph type="sldNum" sz="quarter" idx="12"/>
          </p:nvPr>
        </p:nvSpPr>
        <p:spPr/>
        <p:txBody>
          <a:bodyPr/>
          <a:lstStyle/>
          <a:p>
            <a:fld id="{62F74ADF-D7C0-47E2-9D6F-B993EC2BC3C1}" type="slidenum">
              <a:rPr lang="en-US" smtClean="0"/>
              <a:t>20</a:t>
            </a:fld>
            <a:endParaRPr lang="en-US"/>
          </a:p>
        </p:txBody>
      </p:sp>
    </p:spTree>
    <p:extLst>
      <p:ext uri="{BB962C8B-B14F-4D97-AF65-F5344CB8AC3E}">
        <p14:creationId xmlns:p14="http://schemas.microsoft.com/office/powerpoint/2010/main" val="24123366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Unions allow one location of memory to be accessed as different data types</a:t>
            </a:r>
          </a:p>
          <a:p>
            <a:r>
              <a:rPr lang="en-US" dirty="0"/>
              <a:t>The size of a union is the one of its largest member element</a:t>
            </a:r>
          </a:p>
          <a:p>
            <a:r>
              <a:rPr lang="en-US" dirty="0"/>
              <a:t>Modification of one of the members will affect the value of all members</a:t>
            </a:r>
          </a:p>
          <a:p>
            <a:r>
              <a:rPr lang="en-US" dirty="0"/>
              <a:t>It is not possible to store different values for individual members</a:t>
            </a:r>
          </a:p>
        </p:txBody>
      </p:sp>
      <p:sp>
        <p:nvSpPr>
          <p:cNvPr id="3" name="Title 2"/>
          <p:cNvSpPr>
            <a:spLocks noGrp="1"/>
          </p:cNvSpPr>
          <p:nvPr>
            <p:ph type="title"/>
          </p:nvPr>
        </p:nvSpPr>
        <p:spPr/>
        <p:txBody>
          <a:bodyPr/>
          <a:lstStyle/>
          <a:p>
            <a:r>
              <a:rPr lang="en-US" dirty="0"/>
              <a:t>Data types: unions</a:t>
            </a:r>
          </a:p>
        </p:txBody>
      </p:sp>
      <p:sp>
        <p:nvSpPr>
          <p:cNvPr id="4" name="Slide Number Placeholder 3">
            <a:extLst>
              <a:ext uri="{FF2B5EF4-FFF2-40B4-BE49-F238E27FC236}">
                <a16:creationId xmlns:a16="http://schemas.microsoft.com/office/drawing/2014/main" id="{FE90F2A1-62C3-9948-8CBC-9C8350CB7317}"/>
              </a:ext>
            </a:extLst>
          </p:cNvPr>
          <p:cNvSpPr>
            <a:spLocks noGrp="1"/>
          </p:cNvSpPr>
          <p:nvPr>
            <p:ph type="sldNum" sz="quarter" idx="12"/>
          </p:nvPr>
        </p:nvSpPr>
        <p:spPr/>
        <p:txBody>
          <a:bodyPr/>
          <a:lstStyle/>
          <a:p>
            <a:fld id="{62F74ADF-D7C0-47E2-9D6F-B993EC2BC3C1}" type="slidenum">
              <a:rPr lang="en-US" smtClean="0"/>
              <a:t>21</a:t>
            </a:fld>
            <a:endParaRPr lang="en-US"/>
          </a:p>
        </p:txBody>
      </p:sp>
    </p:spTree>
    <p:extLst>
      <p:ext uri="{BB962C8B-B14F-4D97-AF65-F5344CB8AC3E}">
        <p14:creationId xmlns:p14="http://schemas.microsoft.com/office/powerpoint/2010/main" val="700160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 types: unions</a:t>
            </a:r>
          </a:p>
        </p:txBody>
      </p:sp>
      <p:sp>
        <p:nvSpPr>
          <p:cNvPr id="4" name="Rectangle 3"/>
          <p:cNvSpPr/>
          <p:nvPr/>
        </p:nvSpPr>
        <p:spPr>
          <a:xfrm>
            <a:off x="1295400" y="1295400"/>
            <a:ext cx="6629400" cy="4678204"/>
          </a:xfrm>
          <a:prstGeom prst="rect">
            <a:avLst/>
          </a:prstGeom>
        </p:spPr>
        <p:txBody>
          <a:bodyPr wrap="square">
            <a:spAutoFit/>
          </a:bodyPr>
          <a:lstStyle/>
          <a:p>
            <a:r>
              <a:rPr lang="en-US" sz="1400" dirty="0">
                <a:solidFill>
                  <a:srgbClr val="008000"/>
                </a:solidFill>
                <a:latin typeface="Courier New" panose="02070309020205020404" pitchFamily="49" charset="0"/>
                <a:cs typeface="Courier New" panose="02070309020205020404" pitchFamily="49" charset="0"/>
              </a:rPr>
              <a:t>//: C03:Union.cpp</a:t>
            </a:r>
            <a:endParaRPr lang="en-US" sz="1400" dirty="0">
              <a:solidFill>
                <a:prstClr val="black"/>
              </a:solidFill>
              <a:latin typeface="Courier New" panose="02070309020205020404" pitchFamily="49" charset="0"/>
              <a:cs typeface="Courier New" panose="02070309020205020404" pitchFamily="49" charset="0"/>
            </a:endParaRPr>
          </a:p>
          <a:p>
            <a:r>
              <a:rPr lang="en-US" sz="1400" dirty="0">
                <a:solidFill>
                  <a:srgbClr val="0000FF"/>
                </a:solidFill>
                <a:latin typeface="Courier New" panose="02070309020205020404" pitchFamily="49" charset="0"/>
                <a:cs typeface="Courier New" panose="02070309020205020404" pitchFamily="49" charset="0"/>
              </a:rPr>
              <a:t>#include</a:t>
            </a:r>
            <a:r>
              <a:rPr lang="en-US" sz="1400" dirty="0">
                <a:solidFill>
                  <a:prstClr val="black"/>
                </a:solidFill>
                <a:latin typeface="Courier New" panose="02070309020205020404" pitchFamily="49" charset="0"/>
                <a:cs typeface="Courier New" panose="02070309020205020404" pitchFamily="49" charset="0"/>
              </a:rPr>
              <a:t> </a:t>
            </a:r>
            <a:r>
              <a:rPr lang="en-US" sz="1400" dirty="0">
                <a:solidFill>
                  <a:srgbClr val="A31515"/>
                </a:solidFill>
                <a:latin typeface="Courier New" panose="02070309020205020404" pitchFamily="49" charset="0"/>
                <a:cs typeface="Courier New" panose="02070309020205020404" pitchFamily="49" charset="0"/>
              </a:rPr>
              <a:t>&lt;</a:t>
            </a:r>
            <a:r>
              <a:rPr lang="en-US" sz="1400" dirty="0" err="1">
                <a:solidFill>
                  <a:srgbClr val="A31515"/>
                </a:solidFill>
                <a:latin typeface="Courier New" panose="02070309020205020404" pitchFamily="49" charset="0"/>
                <a:cs typeface="Courier New" panose="02070309020205020404" pitchFamily="49" charset="0"/>
              </a:rPr>
              <a:t>iostream</a:t>
            </a:r>
            <a:r>
              <a:rPr lang="en-US" sz="1400" dirty="0">
                <a:solidFill>
                  <a:srgbClr val="A31515"/>
                </a:solidFill>
                <a:latin typeface="Courier New" panose="02070309020205020404" pitchFamily="49" charset="0"/>
                <a:cs typeface="Courier New" panose="02070309020205020404" pitchFamily="49" charset="0"/>
              </a:rPr>
              <a:t>&gt;</a:t>
            </a:r>
            <a:endParaRPr lang="en-US" sz="1400" dirty="0">
              <a:solidFill>
                <a:prstClr val="black"/>
              </a:solidFill>
              <a:latin typeface="Courier New" panose="02070309020205020404" pitchFamily="49" charset="0"/>
              <a:cs typeface="Courier New" panose="02070309020205020404" pitchFamily="49" charset="0"/>
            </a:endParaRPr>
          </a:p>
          <a:p>
            <a:r>
              <a:rPr lang="en-US" sz="1400" dirty="0">
                <a:solidFill>
                  <a:srgbClr val="0000FF"/>
                </a:solidFill>
                <a:latin typeface="Courier New" panose="02070309020205020404" pitchFamily="49" charset="0"/>
                <a:cs typeface="Courier New" panose="02070309020205020404" pitchFamily="49" charset="0"/>
              </a:rPr>
              <a:t>using</a:t>
            </a:r>
            <a:r>
              <a:rPr lang="en-US" sz="1400" dirty="0">
                <a:solidFill>
                  <a:prstClr val="black"/>
                </a:solidFill>
                <a:latin typeface="Courier New" panose="02070309020205020404" pitchFamily="49" charset="0"/>
                <a:cs typeface="Courier New" panose="02070309020205020404" pitchFamily="49" charset="0"/>
              </a:rPr>
              <a:t> </a:t>
            </a:r>
            <a:r>
              <a:rPr lang="en-US" sz="1400" dirty="0">
                <a:solidFill>
                  <a:srgbClr val="0000FF"/>
                </a:solidFill>
                <a:latin typeface="Courier New" panose="02070309020205020404" pitchFamily="49" charset="0"/>
                <a:cs typeface="Courier New" panose="02070309020205020404" pitchFamily="49" charset="0"/>
              </a:rPr>
              <a:t>namespace</a:t>
            </a:r>
            <a:r>
              <a:rPr lang="en-US" sz="1400" dirty="0">
                <a:solidFill>
                  <a:prstClr val="black"/>
                </a:solidFill>
                <a:latin typeface="Courier New" panose="02070309020205020404" pitchFamily="49" charset="0"/>
                <a:cs typeface="Courier New" panose="02070309020205020404" pitchFamily="49" charset="0"/>
              </a:rPr>
              <a:t> </a:t>
            </a:r>
            <a:r>
              <a:rPr lang="en-US" sz="1400" dirty="0" err="1">
                <a:solidFill>
                  <a:prstClr val="black"/>
                </a:solidFill>
                <a:latin typeface="Courier New" panose="02070309020205020404" pitchFamily="49" charset="0"/>
                <a:cs typeface="Courier New" panose="02070309020205020404" pitchFamily="49" charset="0"/>
              </a:rPr>
              <a:t>std</a:t>
            </a:r>
            <a:r>
              <a:rPr lang="en-US" sz="1400" dirty="0">
                <a:solidFill>
                  <a:prstClr val="black"/>
                </a:solidFill>
                <a:latin typeface="Courier New" panose="02070309020205020404" pitchFamily="49" charset="0"/>
                <a:cs typeface="Courier New" panose="02070309020205020404" pitchFamily="49" charset="0"/>
              </a:rPr>
              <a:t>;</a:t>
            </a:r>
          </a:p>
          <a:p>
            <a:endParaRPr lang="en-US" sz="1400" dirty="0">
              <a:solidFill>
                <a:prstClr val="black"/>
              </a:solidFill>
              <a:latin typeface="Courier New" panose="02070309020205020404" pitchFamily="49" charset="0"/>
              <a:cs typeface="Courier New" panose="02070309020205020404" pitchFamily="49" charset="0"/>
            </a:endParaRPr>
          </a:p>
          <a:p>
            <a:r>
              <a:rPr lang="en-US" sz="1400" dirty="0">
                <a:solidFill>
                  <a:srgbClr val="0000FF"/>
                </a:solidFill>
                <a:latin typeface="Courier New" panose="02070309020205020404" pitchFamily="49" charset="0"/>
                <a:cs typeface="Courier New" panose="02070309020205020404" pitchFamily="49" charset="0"/>
              </a:rPr>
              <a:t>union</a:t>
            </a:r>
            <a:r>
              <a:rPr lang="en-US" sz="1400" dirty="0">
                <a:solidFill>
                  <a:prstClr val="black"/>
                </a:solidFill>
                <a:latin typeface="Courier New" panose="02070309020205020404" pitchFamily="49" charset="0"/>
                <a:cs typeface="Courier New" panose="02070309020205020404" pitchFamily="49" charset="0"/>
              </a:rPr>
              <a:t> Packed { </a:t>
            </a:r>
            <a:r>
              <a:rPr lang="en-US" sz="1400" dirty="0">
                <a:solidFill>
                  <a:srgbClr val="008000"/>
                </a:solidFill>
                <a:latin typeface="Courier New" panose="02070309020205020404" pitchFamily="49" charset="0"/>
                <a:cs typeface="Courier New" panose="02070309020205020404" pitchFamily="49" charset="0"/>
              </a:rPr>
              <a:t>// Declaration similar to a </a:t>
            </a:r>
            <a:r>
              <a:rPr lang="en-US" sz="1400" dirty="0" err="1">
                <a:solidFill>
                  <a:srgbClr val="008000"/>
                </a:solidFill>
                <a:latin typeface="Courier New" panose="02070309020205020404" pitchFamily="49" charset="0"/>
                <a:cs typeface="Courier New" panose="02070309020205020404" pitchFamily="49" charset="0"/>
              </a:rPr>
              <a:t>struct</a:t>
            </a:r>
            <a:r>
              <a:rPr lang="en-US" sz="1400" dirty="0">
                <a:solidFill>
                  <a:srgbClr val="008000"/>
                </a:solidFill>
                <a:latin typeface="Courier New" panose="02070309020205020404" pitchFamily="49" charset="0"/>
                <a:cs typeface="Courier New" panose="02070309020205020404" pitchFamily="49" charset="0"/>
              </a:rPr>
              <a:t> or class</a:t>
            </a:r>
            <a:endParaRPr lang="en-US" sz="1400" dirty="0">
              <a:solidFill>
                <a:prstClr val="black"/>
              </a:solidFill>
              <a:latin typeface="Courier New" panose="02070309020205020404" pitchFamily="49" charset="0"/>
              <a:cs typeface="Courier New" panose="02070309020205020404" pitchFamily="49" charset="0"/>
            </a:endParaRPr>
          </a:p>
          <a:p>
            <a:r>
              <a:rPr lang="en-US" sz="1400" dirty="0">
                <a:solidFill>
                  <a:prstClr val="black"/>
                </a:solidFill>
                <a:latin typeface="Courier New" panose="02070309020205020404" pitchFamily="49" charset="0"/>
                <a:cs typeface="Courier New" panose="02070309020205020404" pitchFamily="49" charset="0"/>
              </a:rPr>
              <a:t>  </a:t>
            </a:r>
            <a:r>
              <a:rPr lang="en-US" sz="1400" dirty="0">
                <a:solidFill>
                  <a:srgbClr val="0000FF"/>
                </a:solidFill>
                <a:latin typeface="Courier New" panose="02070309020205020404" pitchFamily="49" charset="0"/>
                <a:cs typeface="Courier New" panose="02070309020205020404" pitchFamily="49" charset="0"/>
              </a:rPr>
              <a:t>char</a:t>
            </a:r>
            <a:r>
              <a:rPr lang="en-US" sz="1400" dirty="0">
                <a:solidFill>
                  <a:prstClr val="black"/>
                </a:solidFill>
                <a:latin typeface="Courier New" panose="02070309020205020404" pitchFamily="49" charset="0"/>
                <a:cs typeface="Courier New" panose="02070309020205020404" pitchFamily="49" charset="0"/>
              </a:rPr>
              <a:t> </a:t>
            </a:r>
            <a:r>
              <a:rPr lang="en-US" sz="1400" dirty="0" err="1">
                <a:solidFill>
                  <a:prstClr val="black"/>
                </a:solidFill>
                <a:latin typeface="Courier New" panose="02070309020205020404" pitchFamily="49" charset="0"/>
                <a:cs typeface="Courier New" panose="02070309020205020404" pitchFamily="49" charset="0"/>
              </a:rPr>
              <a:t>i</a:t>
            </a:r>
            <a:r>
              <a:rPr lang="en-US" sz="1400" dirty="0">
                <a:solidFill>
                  <a:prstClr val="black"/>
                </a:solidFill>
                <a:latin typeface="Courier New" panose="02070309020205020404" pitchFamily="49" charset="0"/>
                <a:cs typeface="Courier New" panose="02070309020205020404" pitchFamily="49" charset="0"/>
              </a:rPr>
              <a:t>;      </a:t>
            </a:r>
            <a:r>
              <a:rPr lang="en-US" sz="1400" dirty="0">
                <a:solidFill>
                  <a:srgbClr val="008000"/>
                </a:solidFill>
                <a:latin typeface="Courier New" panose="02070309020205020404" pitchFamily="49" charset="0"/>
                <a:cs typeface="Courier New" panose="02070309020205020404" pitchFamily="49" charset="0"/>
              </a:rPr>
              <a:t>// The union will be the size of a</a:t>
            </a:r>
            <a:endParaRPr lang="en-US" sz="1400" dirty="0">
              <a:solidFill>
                <a:prstClr val="black"/>
              </a:solidFill>
              <a:latin typeface="Courier New" panose="02070309020205020404" pitchFamily="49" charset="0"/>
              <a:cs typeface="Courier New" panose="02070309020205020404" pitchFamily="49" charset="0"/>
            </a:endParaRPr>
          </a:p>
          <a:p>
            <a:r>
              <a:rPr lang="en-US" sz="1400" dirty="0">
                <a:solidFill>
                  <a:prstClr val="black"/>
                </a:solidFill>
                <a:latin typeface="Courier New" panose="02070309020205020404" pitchFamily="49" charset="0"/>
                <a:cs typeface="Courier New" panose="02070309020205020404" pitchFamily="49" charset="0"/>
              </a:rPr>
              <a:t>  </a:t>
            </a:r>
            <a:r>
              <a:rPr lang="en-US" sz="1400" dirty="0">
                <a:solidFill>
                  <a:srgbClr val="0000FF"/>
                </a:solidFill>
                <a:latin typeface="Courier New" panose="02070309020205020404" pitchFamily="49" charset="0"/>
                <a:cs typeface="Courier New" panose="02070309020205020404" pitchFamily="49" charset="0"/>
              </a:rPr>
              <a:t>short</a:t>
            </a:r>
            <a:r>
              <a:rPr lang="en-US" sz="1400" dirty="0">
                <a:solidFill>
                  <a:prstClr val="black"/>
                </a:solidFill>
                <a:latin typeface="Courier New" panose="02070309020205020404" pitchFamily="49" charset="0"/>
                <a:cs typeface="Courier New" panose="02070309020205020404" pitchFamily="49" charset="0"/>
              </a:rPr>
              <a:t> j;</a:t>
            </a:r>
            <a:r>
              <a:rPr lang="en-US" sz="1400" dirty="0">
                <a:solidFill>
                  <a:srgbClr val="008000"/>
                </a:solidFill>
                <a:latin typeface="Courier New" panose="02070309020205020404" pitchFamily="49" charset="0"/>
                <a:cs typeface="Courier New" panose="02070309020205020404" pitchFamily="49" charset="0"/>
              </a:rPr>
              <a:t>     // double, since that's the largest element</a:t>
            </a:r>
            <a:endParaRPr lang="en-US" sz="1400" dirty="0">
              <a:solidFill>
                <a:prstClr val="black"/>
              </a:solidFill>
              <a:latin typeface="Courier New" panose="02070309020205020404" pitchFamily="49" charset="0"/>
              <a:cs typeface="Courier New" panose="02070309020205020404" pitchFamily="49" charset="0"/>
            </a:endParaRPr>
          </a:p>
          <a:p>
            <a:r>
              <a:rPr lang="en-US" sz="1400" dirty="0">
                <a:solidFill>
                  <a:prstClr val="black"/>
                </a:solidFill>
                <a:latin typeface="Courier New" panose="02070309020205020404" pitchFamily="49" charset="0"/>
                <a:cs typeface="Courier New" panose="02070309020205020404" pitchFamily="49" charset="0"/>
              </a:rPr>
              <a:t>  </a:t>
            </a:r>
            <a:r>
              <a:rPr lang="en-US" sz="1400" dirty="0" err="1">
                <a:solidFill>
                  <a:srgbClr val="0000FF"/>
                </a:solidFill>
                <a:latin typeface="Courier New" panose="02070309020205020404" pitchFamily="49" charset="0"/>
                <a:cs typeface="Courier New" panose="02070309020205020404" pitchFamily="49" charset="0"/>
              </a:rPr>
              <a:t>int</a:t>
            </a:r>
            <a:r>
              <a:rPr lang="en-US" sz="1400" dirty="0">
                <a:solidFill>
                  <a:prstClr val="black"/>
                </a:solidFill>
                <a:latin typeface="Courier New" panose="02070309020205020404" pitchFamily="49" charset="0"/>
                <a:cs typeface="Courier New" panose="02070309020205020404" pitchFamily="49" charset="0"/>
              </a:rPr>
              <a:t> k;</a:t>
            </a:r>
          </a:p>
          <a:p>
            <a:r>
              <a:rPr lang="en-US" sz="1400" dirty="0">
                <a:solidFill>
                  <a:prstClr val="black"/>
                </a:solidFill>
                <a:latin typeface="Courier New" panose="02070309020205020404" pitchFamily="49" charset="0"/>
                <a:cs typeface="Courier New" panose="02070309020205020404" pitchFamily="49" charset="0"/>
              </a:rPr>
              <a:t>  </a:t>
            </a:r>
            <a:r>
              <a:rPr lang="en-US" sz="1400" dirty="0">
                <a:solidFill>
                  <a:srgbClr val="0000FF"/>
                </a:solidFill>
                <a:latin typeface="Courier New" panose="02070309020205020404" pitchFamily="49" charset="0"/>
                <a:cs typeface="Courier New" panose="02070309020205020404" pitchFamily="49" charset="0"/>
              </a:rPr>
              <a:t>long</a:t>
            </a:r>
            <a:r>
              <a:rPr lang="en-US" sz="1400" dirty="0">
                <a:solidFill>
                  <a:prstClr val="black"/>
                </a:solidFill>
                <a:latin typeface="Courier New" panose="02070309020205020404" pitchFamily="49" charset="0"/>
                <a:cs typeface="Courier New" panose="02070309020205020404" pitchFamily="49" charset="0"/>
              </a:rPr>
              <a:t> l;</a:t>
            </a:r>
          </a:p>
          <a:p>
            <a:r>
              <a:rPr lang="en-US" sz="1400" dirty="0">
                <a:solidFill>
                  <a:prstClr val="black"/>
                </a:solidFill>
                <a:latin typeface="Courier New" panose="02070309020205020404" pitchFamily="49" charset="0"/>
                <a:cs typeface="Courier New" panose="02070309020205020404" pitchFamily="49" charset="0"/>
              </a:rPr>
              <a:t>  </a:t>
            </a:r>
            <a:r>
              <a:rPr lang="en-US" sz="1400" dirty="0">
                <a:solidFill>
                  <a:srgbClr val="0000FF"/>
                </a:solidFill>
                <a:latin typeface="Courier New" panose="02070309020205020404" pitchFamily="49" charset="0"/>
                <a:cs typeface="Courier New" panose="02070309020205020404" pitchFamily="49" charset="0"/>
              </a:rPr>
              <a:t>float</a:t>
            </a:r>
            <a:r>
              <a:rPr lang="en-US" sz="1400" dirty="0">
                <a:solidFill>
                  <a:prstClr val="black"/>
                </a:solidFill>
                <a:latin typeface="Courier New" panose="02070309020205020404" pitchFamily="49" charset="0"/>
                <a:cs typeface="Courier New" panose="02070309020205020404" pitchFamily="49" charset="0"/>
              </a:rPr>
              <a:t> f;</a:t>
            </a:r>
          </a:p>
          <a:p>
            <a:r>
              <a:rPr lang="en-US" sz="1400" dirty="0">
                <a:solidFill>
                  <a:prstClr val="black"/>
                </a:solidFill>
                <a:latin typeface="Courier New" panose="02070309020205020404" pitchFamily="49" charset="0"/>
                <a:cs typeface="Courier New" panose="02070309020205020404" pitchFamily="49" charset="0"/>
              </a:rPr>
              <a:t>  </a:t>
            </a:r>
            <a:r>
              <a:rPr lang="en-US" sz="1400" dirty="0">
                <a:solidFill>
                  <a:srgbClr val="0000FF"/>
                </a:solidFill>
                <a:latin typeface="Courier New" panose="02070309020205020404" pitchFamily="49" charset="0"/>
                <a:cs typeface="Courier New" panose="02070309020205020404" pitchFamily="49" charset="0"/>
              </a:rPr>
              <a:t>double</a:t>
            </a:r>
            <a:r>
              <a:rPr lang="en-US" sz="1400" dirty="0">
                <a:solidFill>
                  <a:prstClr val="black"/>
                </a:solidFill>
                <a:latin typeface="Courier New" panose="02070309020205020404" pitchFamily="49" charset="0"/>
                <a:cs typeface="Courier New" panose="02070309020205020404" pitchFamily="49" charset="0"/>
              </a:rPr>
              <a:t> d;   </a:t>
            </a:r>
          </a:p>
          <a:p>
            <a:r>
              <a:rPr lang="en-US" sz="1400" dirty="0">
                <a:solidFill>
                  <a:prstClr val="black"/>
                </a:solidFill>
                <a:latin typeface="Courier New" panose="02070309020205020404" pitchFamily="49" charset="0"/>
                <a:cs typeface="Courier New" panose="02070309020205020404" pitchFamily="49" charset="0"/>
              </a:rPr>
              <a:t>}; </a:t>
            </a:r>
            <a:r>
              <a:rPr lang="en-US" sz="1400" dirty="0">
                <a:solidFill>
                  <a:srgbClr val="008000"/>
                </a:solidFill>
                <a:latin typeface="Courier New" panose="02070309020205020404" pitchFamily="49" charset="0"/>
                <a:cs typeface="Courier New" panose="02070309020205020404" pitchFamily="49" charset="0"/>
              </a:rPr>
              <a:t>// Semicolon ends a union, like a struct </a:t>
            </a:r>
          </a:p>
          <a:p>
            <a:endParaRPr lang="en-US" sz="1400" dirty="0">
              <a:solidFill>
                <a:prstClr val="black"/>
              </a:solidFill>
              <a:latin typeface="Courier New" panose="02070309020205020404" pitchFamily="49" charset="0"/>
              <a:cs typeface="Courier New" panose="02070309020205020404" pitchFamily="49" charset="0"/>
            </a:endParaRPr>
          </a:p>
          <a:p>
            <a:r>
              <a:rPr lang="en-US" sz="1400" dirty="0" err="1">
                <a:solidFill>
                  <a:srgbClr val="0000FF"/>
                </a:solidFill>
                <a:latin typeface="Courier New" panose="02070309020205020404" pitchFamily="49" charset="0"/>
                <a:cs typeface="Courier New" panose="02070309020205020404" pitchFamily="49" charset="0"/>
              </a:rPr>
              <a:t>int</a:t>
            </a:r>
            <a:r>
              <a:rPr lang="en-US" sz="1400" dirty="0">
                <a:solidFill>
                  <a:prstClr val="black"/>
                </a:solidFill>
                <a:latin typeface="Courier New" panose="02070309020205020404" pitchFamily="49" charset="0"/>
                <a:cs typeface="Courier New" panose="02070309020205020404" pitchFamily="49" charset="0"/>
              </a:rPr>
              <a:t> main() {</a:t>
            </a:r>
          </a:p>
          <a:p>
            <a:r>
              <a:rPr lang="en-US" sz="1400" dirty="0">
                <a:solidFill>
                  <a:prstClr val="black"/>
                </a:solidFill>
                <a:latin typeface="Courier New" panose="02070309020205020404" pitchFamily="49" charset="0"/>
                <a:cs typeface="Courier New" panose="02070309020205020404" pitchFamily="49" charset="0"/>
              </a:rPr>
              <a:t>  </a:t>
            </a:r>
            <a:r>
              <a:rPr lang="en-US" sz="1400" dirty="0" err="1">
                <a:solidFill>
                  <a:prstClr val="black"/>
                </a:solidFill>
                <a:latin typeface="Courier New" panose="02070309020205020404" pitchFamily="49" charset="0"/>
                <a:cs typeface="Courier New" panose="02070309020205020404" pitchFamily="49" charset="0"/>
              </a:rPr>
              <a:t>cout</a:t>
            </a:r>
            <a:r>
              <a:rPr lang="en-US" sz="1400" dirty="0">
                <a:solidFill>
                  <a:prstClr val="black"/>
                </a:solidFill>
                <a:latin typeface="Courier New" panose="02070309020205020404" pitchFamily="49" charset="0"/>
                <a:cs typeface="Courier New" panose="02070309020205020404" pitchFamily="49" charset="0"/>
              </a:rPr>
              <a:t> &lt;&lt; </a:t>
            </a:r>
            <a:r>
              <a:rPr lang="en-US" sz="1400" dirty="0">
                <a:solidFill>
                  <a:srgbClr val="A31515"/>
                </a:solidFill>
                <a:latin typeface="Courier New" panose="02070309020205020404" pitchFamily="49" charset="0"/>
                <a:cs typeface="Courier New" panose="02070309020205020404" pitchFamily="49" charset="0"/>
              </a:rPr>
              <a:t>"</a:t>
            </a:r>
            <a:r>
              <a:rPr lang="en-US" sz="1400" dirty="0" err="1">
                <a:solidFill>
                  <a:srgbClr val="A31515"/>
                </a:solidFill>
                <a:latin typeface="Courier New" panose="02070309020205020404" pitchFamily="49" charset="0"/>
                <a:cs typeface="Courier New" panose="02070309020205020404" pitchFamily="49" charset="0"/>
              </a:rPr>
              <a:t>sizeof</a:t>
            </a:r>
            <a:r>
              <a:rPr lang="en-US" sz="1400" dirty="0">
                <a:solidFill>
                  <a:srgbClr val="A31515"/>
                </a:solidFill>
                <a:latin typeface="Courier New" panose="02070309020205020404" pitchFamily="49" charset="0"/>
                <a:cs typeface="Courier New" panose="02070309020205020404" pitchFamily="49" charset="0"/>
              </a:rPr>
              <a:t>(Packed) = "</a:t>
            </a:r>
            <a:r>
              <a:rPr lang="en-US" sz="1400" dirty="0">
                <a:solidFill>
                  <a:prstClr val="black"/>
                </a:solidFill>
                <a:latin typeface="Courier New" panose="02070309020205020404" pitchFamily="49" charset="0"/>
                <a:cs typeface="Courier New" panose="02070309020205020404" pitchFamily="49" charset="0"/>
              </a:rPr>
              <a:t> &lt;&lt; </a:t>
            </a:r>
            <a:r>
              <a:rPr lang="en-US" sz="1400" dirty="0" err="1">
                <a:solidFill>
                  <a:srgbClr val="0000FF"/>
                </a:solidFill>
                <a:latin typeface="Courier New" panose="02070309020205020404" pitchFamily="49" charset="0"/>
                <a:cs typeface="Courier New" panose="02070309020205020404" pitchFamily="49" charset="0"/>
              </a:rPr>
              <a:t>sizeof</a:t>
            </a:r>
            <a:r>
              <a:rPr lang="en-US" sz="1400" dirty="0">
                <a:solidFill>
                  <a:prstClr val="black"/>
                </a:solidFill>
                <a:latin typeface="Courier New" panose="02070309020205020404" pitchFamily="49" charset="0"/>
                <a:cs typeface="Courier New" panose="02070309020205020404" pitchFamily="49" charset="0"/>
              </a:rPr>
              <a:t>(Packed) &lt;&lt; </a:t>
            </a:r>
            <a:r>
              <a:rPr lang="en-US" sz="1400" dirty="0" err="1">
                <a:solidFill>
                  <a:prstClr val="black"/>
                </a:solidFill>
                <a:latin typeface="Courier New" panose="02070309020205020404" pitchFamily="49" charset="0"/>
                <a:cs typeface="Courier New" panose="02070309020205020404" pitchFamily="49" charset="0"/>
              </a:rPr>
              <a:t>endl</a:t>
            </a:r>
            <a:r>
              <a:rPr lang="en-US" sz="1400" dirty="0">
                <a:solidFill>
                  <a:prstClr val="black"/>
                </a:solidFill>
                <a:latin typeface="Courier New" panose="02070309020205020404" pitchFamily="49" charset="0"/>
                <a:cs typeface="Courier New" panose="02070309020205020404" pitchFamily="49" charset="0"/>
              </a:rPr>
              <a:t>;</a:t>
            </a:r>
          </a:p>
          <a:p>
            <a:r>
              <a:rPr lang="en-US" sz="1400" dirty="0">
                <a:solidFill>
                  <a:prstClr val="black"/>
                </a:solidFill>
                <a:latin typeface="Courier New" panose="02070309020205020404" pitchFamily="49" charset="0"/>
                <a:cs typeface="Courier New" panose="02070309020205020404" pitchFamily="49" charset="0"/>
              </a:rPr>
              <a:t>  Packed x;</a:t>
            </a:r>
          </a:p>
          <a:p>
            <a:r>
              <a:rPr lang="en-US" sz="1400" dirty="0">
                <a:solidFill>
                  <a:prstClr val="black"/>
                </a:solidFill>
                <a:latin typeface="Courier New" panose="02070309020205020404" pitchFamily="49" charset="0"/>
                <a:cs typeface="Courier New" panose="02070309020205020404" pitchFamily="49" charset="0"/>
              </a:rPr>
              <a:t>  </a:t>
            </a:r>
            <a:r>
              <a:rPr lang="en-US" sz="1400" dirty="0" err="1">
                <a:solidFill>
                  <a:prstClr val="black"/>
                </a:solidFill>
                <a:latin typeface="Courier New" panose="02070309020205020404" pitchFamily="49" charset="0"/>
                <a:cs typeface="Courier New" panose="02070309020205020404" pitchFamily="49" charset="0"/>
              </a:rPr>
              <a:t>x.i</a:t>
            </a:r>
            <a:r>
              <a:rPr lang="en-US" sz="1400" dirty="0">
                <a:solidFill>
                  <a:prstClr val="black"/>
                </a:solidFill>
                <a:latin typeface="Courier New" panose="02070309020205020404" pitchFamily="49" charset="0"/>
                <a:cs typeface="Courier New" panose="02070309020205020404" pitchFamily="49" charset="0"/>
              </a:rPr>
              <a:t> = </a:t>
            </a:r>
            <a:r>
              <a:rPr lang="en-US" sz="1400" dirty="0">
                <a:solidFill>
                  <a:srgbClr val="A31515"/>
                </a:solidFill>
                <a:latin typeface="Courier New" panose="02070309020205020404" pitchFamily="49" charset="0"/>
                <a:cs typeface="Courier New" panose="02070309020205020404" pitchFamily="49" charset="0"/>
              </a:rPr>
              <a:t>'c'</a:t>
            </a:r>
            <a:r>
              <a:rPr lang="en-US" sz="1400" dirty="0">
                <a:solidFill>
                  <a:prstClr val="black"/>
                </a:solidFill>
                <a:latin typeface="Courier New" panose="02070309020205020404" pitchFamily="49" charset="0"/>
                <a:cs typeface="Courier New" panose="02070309020205020404" pitchFamily="49" charset="0"/>
              </a:rPr>
              <a:t>;</a:t>
            </a:r>
          </a:p>
          <a:p>
            <a:r>
              <a:rPr lang="en-US" sz="1400" dirty="0">
                <a:solidFill>
                  <a:prstClr val="black"/>
                </a:solidFill>
                <a:latin typeface="Courier New" panose="02070309020205020404" pitchFamily="49" charset="0"/>
                <a:cs typeface="Courier New" panose="02070309020205020404" pitchFamily="49" charset="0"/>
              </a:rPr>
              <a:t>  </a:t>
            </a:r>
            <a:r>
              <a:rPr lang="en-US" sz="1400" dirty="0" err="1">
                <a:solidFill>
                  <a:prstClr val="black"/>
                </a:solidFill>
                <a:latin typeface="Courier New" panose="02070309020205020404" pitchFamily="49" charset="0"/>
                <a:cs typeface="Courier New" panose="02070309020205020404" pitchFamily="49" charset="0"/>
              </a:rPr>
              <a:t>cout</a:t>
            </a:r>
            <a:r>
              <a:rPr lang="en-US" sz="1400" dirty="0">
                <a:solidFill>
                  <a:prstClr val="black"/>
                </a:solidFill>
                <a:latin typeface="Courier New" panose="02070309020205020404" pitchFamily="49" charset="0"/>
                <a:cs typeface="Courier New" panose="02070309020205020404" pitchFamily="49" charset="0"/>
              </a:rPr>
              <a:t> &lt;&lt; </a:t>
            </a:r>
            <a:r>
              <a:rPr lang="en-US" sz="1400" dirty="0" err="1">
                <a:solidFill>
                  <a:prstClr val="black"/>
                </a:solidFill>
                <a:latin typeface="Courier New" panose="02070309020205020404" pitchFamily="49" charset="0"/>
                <a:cs typeface="Courier New" panose="02070309020205020404" pitchFamily="49" charset="0"/>
              </a:rPr>
              <a:t>x.i</a:t>
            </a:r>
            <a:r>
              <a:rPr lang="en-US" sz="1400" dirty="0">
                <a:solidFill>
                  <a:prstClr val="black"/>
                </a:solidFill>
                <a:latin typeface="Courier New" panose="02070309020205020404" pitchFamily="49" charset="0"/>
                <a:cs typeface="Courier New" panose="02070309020205020404" pitchFamily="49" charset="0"/>
              </a:rPr>
              <a:t> &lt;&lt; </a:t>
            </a:r>
            <a:r>
              <a:rPr lang="en-US" sz="1400" dirty="0" err="1">
                <a:solidFill>
                  <a:prstClr val="black"/>
                </a:solidFill>
                <a:latin typeface="Courier New" panose="02070309020205020404" pitchFamily="49" charset="0"/>
                <a:cs typeface="Courier New" panose="02070309020205020404" pitchFamily="49" charset="0"/>
              </a:rPr>
              <a:t>endl</a:t>
            </a:r>
            <a:r>
              <a:rPr lang="en-US" sz="1400" dirty="0">
                <a:solidFill>
                  <a:prstClr val="black"/>
                </a:solidFill>
                <a:latin typeface="Courier New" panose="02070309020205020404" pitchFamily="49" charset="0"/>
                <a:cs typeface="Courier New" panose="02070309020205020404" pitchFamily="49" charset="0"/>
              </a:rPr>
              <a:t>;</a:t>
            </a:r>
          </a:p>
          <a:p>
            <a:r>
              <a:rPr lang="en-US" sz="1400" dirty="0">
                <a:solidFill>
                  <a:prstClr val="black"/>
                </a:solidFill>
                <a:latin typeface="Courier New" panose="02070309020205020404" pitchFamily="49" charset="0"/>
                <a:cs typeface="Courier New" panose="02070309020205020404" pitchFamily="49" charset="0"/>
              </a:rPr>
              <a:t>  </a:t>
            </a:r>
            <a:r>
              <a:rPr lang="en-US" sz="1400" dirty="0" err="1">
                <a:solidFill>
                  <a:prstClr val="black"/>
                </a:solidFill>
                <a:latin typeface="Courier New" panose="02070309020205020404" pitchFamily="49" charset="0"/>
                <a:cs typeface="Courier New" panose="02070309020205020404" pitchFamily="49" charset="0"/>
              </a:rPr>
              <a:t>x.d</a:t>
            </a:r>
            <a:r>
              <a:rPr lang="en-US" sz="1400" dirty="0">
                <a:solidFill>
                  <a:prstClr val="black"/>
                </a:solidFill>
                <a:latin typeface="Courier New" panose="02070309020205020404" pitchFamily="49" charset="0"/>
                <a:cs typeface="Courier New" panose="02070309020205020404" pitchFamily="49" charset="0"/>
              </a:rPr>
              <a:t> = 3.14159;</a:t>
            </a:r>
          </a:p>
          <a:p>
            <a:r>
              <a:rPr lang="en-US" sz="1400" dirty="0">
                <a:solidFill>
                  <a:prstClr val="black"/>
                </a:solidFill>
                <a:latin typeface="Courier New" panose="02070309020205020404" pitchFamily="49" charset="0"/>
                <a:cs typeface="Courier New" panose="02070309020205020404" pitchFamily="49" charset="0"/>
              </a:rPr>
              <a:t>  </a:t>
            </a:r>
            <a:r>
              <a:rPr lang="en-US" sz="1400" dirty="0" err="1">
                <a:solidFill>
                  <a:prstClr val="black"/>
                </a:solidFill>
                <a:latin typeface="Courier New" panose="02070309020205020404" pitchFamily="49" charset="0"/>
                <a:cs typeface="Courier New" panose="02070309020205020404" pitchFamily="49" charset="0"/>
              </a:rPr>
              <a:t>cout</a:t>
            </a:r>
            <a:r>
              <a:rPr lang="en-US" sz="1400" dirty="0">
                <a:solidFill>
                  <a:prstClr val="black"/>
                </a:solidFill>
                <a:latin typeface="Courier New" panose="02070309020205020404" pitchFamily="49" charset="0"/>
                <a:cs typeface="Courier New" panose="02070309020205020404" pitchFamily="49" charset="0"/>
              </a:rPr>
              <a:t> &lt;&lt; </a:t>
            </a:r>
            <a:r>
              <a:rPr lang="en-US" sz="1400" dirty="0" err="1">
                <a:solidFill>
                  <a:prstClr val="black"/>
                </a:solidFill>
                <a:latin typeface="Courier New" panose="02070309020205020404" pitchFamily="49" charset="0"/>
                <a:cs typeface="Courier New" panose="02070309020205020404" pitchFamily="49" charset="0"/>
              </a:rPr>
              <a:t>x.d</a:t>
            </a:r>
            <a:r>
              <a:rPr lang="en-US" sz="1400" dirty="0">
                <a:solidFill>
                  <a:prstClr val="black"/>
                </a:solidFill>
                <a:latin typeface="Courier New" panose="02070309020205020404" pitchFamily="49" charset="0"/>
                <a:cs typeface="Courier New" panose="02070309020205020404" pitchFamily="49" charset="0"/>
              </a:rPr>
              <a:t> &lt;&lt; </a:t>
            </a:r>
            <a:r>
              <a:rPr lang="en-US" sz="1400" dirty="0" err="1">
                <a:solidFill>
                  <a:prstClr val="black"/>
                </a:solidFill>
                <a:latin typeface="Courier New" panose="02070309020205020404" pitchFamily="49" charset="0"/>
                <a:cs typeface="Courier New" panose="02070309020205020404" pitchFamily="49" charset="0"/>
              </a:rPr>
              <a:t>endl</a:t>
            </a:r>
            <a:r>
              <a:rPr lang="en-US" sz="1400" dirty="0">
                <a:solidFill>
                  <a:prstClr val="black"/>
                </a:solidFill>
                <a:latin typeface="Courier New" panose="02070309020205020404" pitchFamily="49" charset="0"/>
                <a:cs typeface="Courier New" panose="02070309020205020404" pitchFamily="49" charset="0"/>
              </a:rPr>
              <a:t>;</a:t>
            </a:r>
          </a:p>
          <a:p>
            <a:r>
              <a:rPr lang="en-US" sz="1400" dirty="0">
                <a:solidFill>
                  <a:prstClr val="black"/>
                </a:solidFill>
                <a:latin typeface="Courier New" panose="02070309020205020404" pitchFamily="49" charset="0"/>
                <a:cs typeface="Courier New" panose="02070309020205020404" pitchFamily="49" charset="0"/>
              </a:rPr>
              <a:t>} </a:t>
            </a:r>
          </a:p>
        </p:txBody>
      </p:sp>
      <p:sp>
        <p:nvSpPr>
          <p:cNvPr id="2" name="Slide Number Placeholder 1">
            <a:extLst>
              <a:ext uri="{FF2B5EF4-FFF2-40B4-BE49-F238E27FC236}">
                <a16:creationId xmlns:a16="http://schemas.microsoft.com/office/drawing/2014/main" id="{141730FE-51E0-6945-8F6B-D3F167515E6F}"/>
              </a:ext>
            </a:extLst>
          </p:cNvPr>
          <p:cNvSpPr>
            <a:spLocks noGrp="1"/>
          </p:cNvSpPr>
          <p:nvPr>
            <p:ph type="sldNum" sz="quarter" idx="12"/>
          </p:nvPr>
        </p:nvSpPr>
        <p:spPr/>
        <p:txBody>
          <a:bodyPr/>
          <a:lstStyle/>
          <a:p>
            <a:fld id="{62F74ADF-D7C0-47E2-9D6F-B993EC2BC3C1}" type="slidenum">
              <a:rPr lang="en-US" smtClean="0"/>
              <a:t>22</a:t>
            </a:fld>
            <a:endParaRPr lang="en-US"/>
          </a:p>
        </p:txBody>
      </p:sp>
    </p:spTree>
    <p:extLst>
      <p:ext uri="{BB962C8B-B14F-4D97-AF65-F5344CB8AC3E}">
        <p14:creationId xmlns:p14="http://schemas.microsoft.com/office/powerpoint/2010/main" val="22476896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8229600" cy="1338072"/>
          </a:xfrm>
        </p:spPr>
        <p:txBody>
          <a:bodyPr>
            <a:normAutofit lnSpcReduction="10000"/>
          </a:bodyPr>
          <a:lstStyle/>
          <a:p>
            <a:r>
              <a:rPr lang="en-US" dirty="0"/>
              <a:t>A collection of elements of the same type</a:t>
            </a:r>
          </a:p>
          <a:p>
            <a:r>
              <a:rPr lang="en-US" dirty="0"/>
              <a:t>Clump many variables together, one right after the other, under a single identifier name</a:t>
            </a:r>
          </a:p>
          <a:p>
            <a:endParaRPr lang="en-US" dirty="0"/>
          </a:p>
        </p:txBody>
      </p:sp>
      <p:sp>
        <p:nvSpPr>
          <p:cNvPr id="3" name="Title 2"/>
          <p:cNvSpPr>
            <a:spLocks noGrp="1"/>
          </p:cNvSpPr>
          <p:nvPr>
            <p:ph type="title"/>
          </p:nvPr>
        </p:nvSpPr>
        <p:spPr/>
        <p:txBody>
          <a:bodyPr/>
          <a:lstStyle/>
          <a:p>
            <a:r>
              <a:rPr lang="en-US" dirty="0"/>
              <a:t>Data types: array</a:t>
            </a:r>
          </a:p>
        </p:txBody>
      </p:sp>
      <p:sp>
        <p:nvSpPr>
          <p:cNvPr id="4" name="TextBox 3"/>
          <p:cNvSpPr txBox="1"/>
          <p:nvPr/>
        </p:nvSpPr>
        <p:spPr>
          <a:xfrm>
            <a:off x="1085022" y="2888839"/>
            <a:ext cx="4800600" cy="369332"/>
          </a:xfrm>
          <a:prstGeom prst="rect">
            <a:avLst/>
          </a:prstGeom>
          <a:noFill/>
        </p:spPr>
        <p:txBody>
          <a:bodyPr wrap="square" rtlCol="0">
            <a:spAutoFit/>
          </a:bodyPr>
          <a:lstStyle/>
          <a:p>
            <a:r>
              <a:rPr lang="en-US" dirty="0"/>
              <a:t>int A[10];  // A[0], ….. A[9]</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1587" y="3612109"/>
            <a:ext cx="6172200" cy="140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Slide Number Placeholder 4">
            <a:extLst>
              <a:ext uri="{FF2B5EF4-FFF2-40B4-BE49-F238E27FC236}">
                <a16:creationId xmlns:a16="http://schemas.microsoft.com/office/drawing/2014/main" id="{692CBCD3-902E-2041-88E9-0A50FA7C7139}"/>
              </a:ext>
            </a:extLst>
          </p:cNvPr>
          <p:cNvSpPr>
            <a:spLocks noGrp="1"/>
          </p:cNvSpPr>
          <p:nvPr>
            <p:ph type="sldNum" sz="quarter" idx="12"/>
          </p:nvPr>
        </p:nvSpPr>
        <p:spPr/>
        <p:txBody>
          <a:bodyPr/>
          <a:lstStyle/>
          <a:p>
            <a:fld id="{62F74ADF-D7C0-47E2-9D6F-B993EC2BC3C1}" type="slidenum">
              <a:rPr lang="en-US" smtClean="0"/>
              <a:t>23</a:t>
            </a:fld>
            <a:endParaRPr lang="en-US"/>
          </a:p>
        </p:txBody>
      </p:sp>
    </p:spTree>
    <p:extLst>
      <p:ext uri="{BB962C8B-B14F-4D97-AF65-F5344CB8AC3E}">
        <p14:creationId xmlns:p14="http://schemas.microsoft.com/office/powerpoint/2010/main" val="3190484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
            <a:extLst>
              <a:ext uri="{FF2B5EF4-FFF2-40B4-BE49-F238E27FC236}">
                <a16:creationId xmlns:a16="http://schemas.microsoft.com/office/drawing/2014/main" id="{F5FBA98C-86C6-5C42-88D7-732235AE0077}"/>
              </a:ext>
            </a:extLst>
          </p:cNvPr>
          <p:cNvSpPr>
            <a:spLocks noGrp="1"/>
          </p:cNvSpPr>
          <p:nvPr>
            <p:ph idx="1"/>
          </p:nvPr>
        </p:nvSpPr>
        <p:spPr>
          <a:xfrm>
            <a:off x="457200" y="1481328"/>
            <a:ext cx="8555832" cy="4662815"/>
          </a:xfrm>
        </p:spPr>
        <p:txBody>
          <a:bodyPr>
            <a:normAutofit lnSpcReduction="10000"/>
          </a:bodyPr>
          <a:lstStyle/>
          <a:p>
            <a:r>
              <a:rPr lang="en-US" dirty="0"/>
              <a:t>Declaration</a:t>
            </a:r>
          </a:p>
          <a:p>
            <a:pPr lvl="1"/>
            <a:r>
              <a:rPr lang="en-US" dirty="0"/>
              <a:t>Syntax: type </a:t>
            </a:r>
            <a:r>
              <a:rPr lang="en-US" dirty="0" err="1"/>
              <a:t>arrayName</a:t>
            </a:r>
            <a:r>
              <a:rPr lang="en-US" dirty="0"/>
              <a:t> [</a:t>
            </a:r>
            <a:r>
              <a:rPr lang="en-US" dirty="0" err="1"/>
              <a:t>arraySize</a:t>
            </a:r>
            <a:r>
              <a:rPr lang="en-US" dirty="0"/>
              <a:t>]</a:t>
            </a:r>
          </a:p>
          <a:p>
            <a:pPr lvl="1"/>
            <a:r>
              <a:rPr lang="en-US" dirty="0"/>
              <a:t>E.g., </a:t>
            </a:r>
            <a:r>
              <a:rPr lang="en-US" dirty="0">
                <a:latin typeface="Courier New" panose="02070309020205020404" pitchFamily="49" charset="0"/>
                <a:cs typeface="Courier New" panose="02070309020205020404" pitchFamily="49" charset="0"/>
              </a:rPr>
              <a:t>char c[4];int x[2]; double y[3];</a:t>
            </a:r>
            <a:endParaRPr lang="en-US" dirty="0"/>
          </a:p>
          <a:p>
            <a:r>
              <a:rPr lang="en-US" dirty="0"/>
              <a:t>Initialization</a:t>
            </a:r>
          </a:p>
          <a:p>
            <a:pPr lvl="1"/>
            <a:r>
              <a:rPr lang="en-US" dirty="0"/>
              <a:t>Initialize an array one element by one element</a:t>
            </a:r>
          </a:p>
          <a:p>
            <a:pPr lvl="2"/>
            <a:r>
              <a:rPr lang="en-US" dirty="0"/>
              <a:t>E.g., int x[2]; x[0] = 0; x[1] = 1;</a:t>
            </a:r>
          </a:p>
          <a:p>
            <a:pPr lvl="1"/>
            <a:r>
              <a:rPr lang="en-US" dirty="0"/>
              <a:t>Use a single statement to initialize all elements</a:t>
            </a:r>
          </a:p>
          <a:p>
            <a:pPr lvl="2"/>
            <a:r>
              <a:rPr lang="en-US" dirty="0"/>
              <a:t>E.g., int x[2] = {0, 1} or double balance[] = {0.1, 2.2, 3.4};</a:t>
            </a:r>
          </a:p>
          <a:p>
            <a:r>
              <a:rPr lang="en-US" dirty="0"/>
              <a:t>Access</a:t>
            </a:r>
          </a:p>
          <a:p>
            <a:pPr lvl="1"/>
            <a:r>
              <a:rPr lang="en-US" dirty="0"/>
              <a:t>Place the index of an element within square brackets after the name of the array</a:t>
            </a:r>
          </a:p>
          <a:p>
            <a:pPr lvl="2"/>
            <a:r>
              <a:rPr lang="en-US" dirty="0"/>
              <a:t>E.g., int a = x[0]</a:t>
            </a:r>
          </a:p>
          <a:p>
            <a:pPr lvl="1"/>
            <a:endParaRPr lang="en-US" dirty="0"/>
          </a:p>
          <a:p>
            <a:pPr lvl="1"/>
            <a:endParaRPr lang="en-US" dirty="0"/>
          </a:p>
          <a:p>
            <a:pPr lvl="1"/>
            <a:endParaRPr lang="en-US" dirty="0"/>
          </a:p>
          <a:p>
            <a:endParaRPr lang="en-US" dirty="0"/>
          </a:p>
        </p:txBody>
      </p:sp>
      <p:sp>
        <p:nvSpPr>
          <p:cNvPr id="3" name="Title 2"/>
          <p:cNvSpPr>
            <a:spLocks noGrp="1"/>
          </p:cNvSpPr>
          <p:nvPr>
            <p:ph type="title"/>
          </p:nvPr>
        </p:nvSpPr>
        <p:spPr>
          <a:xfrm>
            <a:off x="152400" y="142357"/>
            <a:ext cx="8839200" cy="1143000"/>
          </a:xfrm>
        </p:spPr>
        <p:txBody>
          <a:bodyPr>
            <a:normAutofit fontScale="90000"/>
          </a:bodyPr>
          <a:lstStyle/>
          <a:p>
            <a:r>
              <a:rPr lang="en-US" dirty="0"/>
              <a:t>Array—declaration, initialization, and access</a:t>
            </a:r>
          </a:p>
        </p:txBody>
      </p:sp>
      <p:sp>
        <p:nvSpPr>
          <p:cNvPr id="2" name="Slide Number Placeholder 1">
            <a:extLst>
              <a:ext uri="{FF2B5EF4-FFF2-40B4-BE49-F238E27FC236}">
                <a16:creationId xmlns:a16="http://schemas.microsoft.com/office/drawing/2014/main" id="{152F9488-0AEA-514F-B801-690EE3B60A23}"/>
              </a:ext>
            </a:extLst>
          </p:cNvPr>
          <p:cNvSpPr>
            <a:spLocks noGrp="1"/>
          </p:cNvSpPr>
          <p:nvPr>
            <p:ph type="sldNum" sz="quarter" idx="12"/>
          </p:nvPr>
        </p:nvSpPr>
        <p:spPr/>
        <p:txBody>
          <a:bodyPr/>
          <a:lstStyle/>
          <a:p>
            <a:fld id="{62F74ADF-D7C0-47E2-9D6F-B993EC2BC3C1}" type="slidenum">
              <a:rPr lang="en-US" smtClean="0"/>
              <a:t>24</a:t>
            </a:fld>
            <a:endParaRPr lang="en-US"/>
          </a:p>
        </p:txBody>
      </p:sp>
    </p:spTree>
    <p:extLst>
      <p:ext uri="{BB962C8B-B14F-4D97-AF65-F5344CB8AC3E}">
        <p14:creationId xmlns:p14="http://schemas.microsoft.com/office/powerpoint/2010/main" val="596741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 types: arrays</a:t>
            </a:r>
          </a:p>
        </p:txBody>
      </p:sp>
      <p:sp>
        <p:nvSpPr>
          <p:cNvPr id="5" name="Rectangle 3"/>
          <p:cNvSpPr txBox="1">
            <a:spLocks noChangeArrowheads="1"/>
          </p:cNvSpPr>
          <p:nvPr/>
        </p:nvSpPr>
        <p:spPr bwMode="auto">
          <a:xfrm>
            <a:off x="533400" y="1295400"/>
            <a:ext cx="7526981" cy="2852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lvl1pPr marL="342900" indent="-342900" algn="l" rtl="0" fontAlgn="base">
              <a:spcBef>
                <a:spcPct val="20000"/>
              </a:spcBef>
              <a:spcAft>
                <a:spcPct val="0"/>
              </a:spcAft>
              <a:buChar char="•"/>
              <a:defRPr sz="3000">
                <a:solidFill>
                  <a:schemeClr val="tx1"/>
                </a:solidFill>
                <a:latin typeface="+mn-lt"/>
                <a:ea typeface="+mn-ea"/>
                <a:cs typeface="+mn-cs"/>
              </a:defRPr>
            </a:lvl1pPr>
            <a:lvl2pPr marL="742950" indent="-285750" algn="l" rtl="0" fontAlgn="base">
              <a:spcBef>
                <a:spcPct val="20000"/>
              </a:spcBef>
              <a:spcAft>
                <a:spcPct val="0"/>
              </a:spcAft>
              <a:buChar char="–"/>
              <a:defRPr sz="2600">
                <a:solidFill>
                  <a:schemeClr val="tx1"/>
                </a:solidFill>
                <a:latin typeface="+mn-lt"/>
              </a:defRPr>
            </a:lvl2pPr>
            <a:lvl3pPr marL="1143000" indent="-228600" algn="l" rtl="0" fontAlgn="base">
              <a:spcBef>
                <a:spcPct val="20000"/>
              </a:spcBef>
              <a:spcAft>
                <a:spcPct val="0"/>
              </a:spcAft>
              <a:buChar char="•"/>
              <a:defRPr sz="22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en-US" sz="1400" dirty="0">
                <a:solidFill>
                  <a:srgbClr val="008000"/>
                </a:solidFill>
                <a:latin typeface="Courier New" panose="02070309020205020404" pitchFamily="49" charset="0"/>
                <a:cs typeface="Courier New" panose="02070309020205020404" pitchFamily="49" charset="0"/>
              </a:rPr>
              <a:t>//: C03:Arrays.cpp</a:t>
            </a:r>
            <a:endParaRPr lang="en-US" sz="1400" dirty="0">
              <a:solidFill>
                <a:prstClr val="black"/>
              </a:solidFill>
              <a:latin typeface="Courier New" panose="02070309020205020404" pitchFamily="49" charset="0"/>
              <a:cs typeface="Courier New" panose="02070309020205020404" pitchFamily="49" charset="0"/>
            </a:endParaRPr>
          </a:p>
          <a:p>
            <a:pPr marL="0" indent="0">
              <a:buNone/>
            </a:pPr>
            <a:r>
              <a:rPr lang="en-US" sz="1400" dirty="0">
                <a:solidFill>
                  <a:srgbClr val="0000FF"/>
                </a:solidFill>
                <a:latin typeface="Courier New" panose="02070309020205020404" pitchFamily="49" charset="0"/>
                <a:cs typeface="Courier New" panose="02070309020205020404" pitchFamily="49" charset="0"/>
              </a:rPr>
              <a:t>#include</a:t>
            </a:r>
            <a:r>
              <a:rPr lang="en-US" sz="1400" dirty="0">
                <a:solidFill>
                  <a:prstClr val="black"/>
                </a:solidFill>
                <a:latin typeface="Courier New" panose="02070309020205020404" pitchFamily="49" charset="0"/>
                <a:cs typeface="Courier New" panose="02070309020205020404" pitchFamily="49" charset="0"/>
              </a:rPr>
              <a:t> </a:t>
            </a:r>
            <a:r>
              <a:rPr lang="en-US" sz="1400" dirty="0">
                <a:solidFill>
                  <a:srgbClr val="A31515"/>
                </a:solidFill>
                <a:latin typeface="Courier New" panose="02070309020205020404" pitchFamily="49" charset="0"/>
                <a:cs typeface="Courier New" panose="02070309020205020404" pitchFamily="49" charset="0"/>
              </a:rPr>
              <a:t>&lt;</a:t>
            </a:r>
            <a:r>
              <a:rPr lang="en-US" sz="1400" dirty="0" err="1">
                <a:solidFill>
                  <a:srgbClr val="A31515"/>
                </a:solidFill>
                <a:latin typeface="Courier New" panose="02070309020205020404" pitchFamily="49" charset="0"/>
                <a:cs typeface="Courier New" panose="02070309020205020404" pitchFamily="49" charset="0"/>
              </a:rPr>
              <a:t>iostream</a:t>
            </a:r>
            <a:r>
              <a:rPr lang="en-US" sz="1400" dirty="0">
                <a:solidFill>
                  <a:srgbClr val="A31515"/>
                </a:solidFill>
                <a:latin typeface="Courier New" panose="02070309020205020404" pitchFamily="49" charset="0"/>
                <a:cs typeface="Courier New" panose="02070309020205020404" pitchFamily="49" charset="0"/>
              </a:rPr>
              <a:t>&gt;</a:t>
            </a:r>
            <a:endParaRPr lang="en-US" sz="1400" dirty="0">
              <a:solidFill>
                <a:prstClr val="black"/>
              </a:solidFill>
              <a:latin typeface="Courier New" panose="02070309020205020404" pitchFamily="49" charset="0"/>
              <a:cs typeface="Courier New" panose="02070309020205020404" pitchFamily="49" charset="0"/>
            </a:endParaRPr>
          </a:p>
          <a:p>
            <a:pPr marL="0" indent="0">
              <a:buNone/>
            </a:pPr>
            <a:r>
              <a:rPr lang="en-US" sz="1400" dirty="0">
                <a:solidFill>
                  <a:srgbClr val="0000FF"/>
                </a:solidFill>
                <a:latin typeface="Courier New" panose="02070309020205020404" pitchFamily="49" charset="0"/>
                <a:cs typeface="Courier New" panose="02070309020205020404" pitchFamily="49" charset="0"/>
              </a:rPr>
              <a:t>using</a:t>
            </a:r>
            <a:r>
              <a:rPr lang="en-US" sz="1400" dirty="0">
                <a:solidFill>
                  <a:prstClr val="black"/>
                </a:solidFill>
                <a:latin typeface="Courier New" panose="02070309020205020404" pitchFamily="49" charset="0"/>
                <a:cs typeface="Courier New" panose="02070309020205020404" pitchFamily="49" charset="0"/>
              </a:rPr>
              <a:t> </a:t>
            </a:r>
            <a:r>
              <a:rPr lang="en-US" sz="1400" dirty="0">
                <a:solidFill>
                  <a:srgbClr val="0000FF"/>
                </a:solidFill>
                <a:latin typeface="Courier New" panose="02070309020205020404" pitchFamily="49" charset="0"/>
                <a:cs typeface="Courier New" panose="02070309020205020404" pitchFamily="49" charset="0"/>
              </a:rPr>
              <a:t>namespace</a:t>
            </a:r>
            <a:r>
              <a:rPr lang="en-US" sz="1400" dirty="0">
                <a:solidFill>
                  <a:prstClr val="black"/>
                </a:solidFill>
                <a:latin typeface="Courier New" panose="02070309020205020404" pitchFamily="49" charset="0"/>
                <a:cs typeface="Courier New" panose="02070309020205020404" pitchFamily="49" charset="0"/>
              </a:rPr>
              <a:t> </a:t>
            </a:r>
            <a:r>
              <a:rPr lang="en-US" sz="1400" dirty="0" err="1">
                <a:solidFill>
                  <a:prstClr val="black"/>
                </a:solidFill>
                <a:latin typeface="Courier New" panose="02070309020205020404" pitchFamily="49" charset="0"/>
                <a:cs typeface="Courier New" panose="02070309020205020404" pitchFamily="49" charset="0"/>
              </a:rPr>
              <a:t>std</a:t>
            </a:r>
            <a:r>
              <a:rPr lang="en-US" sz="1400" dirty="0">
                <a:solidFill>
                  <a:prstClr val="black"/>
                </a:solidFill>
                <a:latin typeface="Courier New" panose="02070309020205020404" pitchFamily="49" charset="0"/>
                <a:cs typeface="Courier New" panose="02070309020205020404" pitchFamily="49" charset="0"/>
              </a:rPr>
              <a:t>;</a:t>
            </a:r>
          </a:p>
          <a:p>
            <a:endParaRPr lang="en-US" sz="1400" dirty="0">
              <a:solidFill>
                <a:prstClr val="black"/>
              </a:solidFill>
              <a:latin typeface="Courier New" panose="02070309020205020404" pitchFamily="49" charset="0"/>
              <a:cs typeface="Courier New" panose="02070309020205020404" pitchFamily="49" charset="0"/>
            </a:endParaRPr>
          </a:p>
          <a:p>
            <a:pPr marL="0" indent="0">
              <a:buNone/>
            </a:pPr>
            <a:r>
              <a:rPr lang="en-US" sz="1400" dirty="0" err="1">
                <a:solidFill>
                  <a:srgbClr val="0000FF"/>
                </a:solidFill>
                <a:latin typeface="Courier New" panose="02070309020205020404" pitchFamily="49" charset="0"/>
                <a:cs typeface="Courier New" panose="02070309020205020404" pitchFamily="49" charset="0"/>
              </a:rPr>
              <a:t>int</a:t>
            </a:r>
            <a:r>
              <a:rPr lang="en-US" sz="1400" dirty="0">
                <a:solidFill>
                  <a:prstClr val="black"/>
                </a:solidFill>
                <a:latin typeface="Courier New" panose="02070309020205020404" pitchFamily="49" charset="0"/>
                <a:cs typeface="Courier New" panose="02070309020205020404" pitchFamily="49" charset="0"/>
              </a:rPr>
              <a:t> main() {</a:t>
            </a:r>
          </a:p>
          <a:p>
            <a:pPr marL="0" indent="0">
              <a:buNone/>
            </a:pPr>
            <a:r>
              <a:rPr lang="en-US" sz="1400" dirty="0">
                <a:solidFill>
                  <a:prstClr val="black"/>
                </a:solidFill>
                <a:latin typeface="Courier New" panose="02070309020205020404" pitchFamily="49" charset="0"/>
                <a:cs typeface="Courier New" panose="02070309020205020404" pitchFamily="49" charset="0"/>
              </a:rPr>
              <a:t>  </a:t>
            </a:r>
            <a:r>
              <a:rPr lang="en-US" sz="1400" dirty="0" err="1">
                <a:solidFill>
                  <a:srgbClr val="0000FF"/>
                </a:solidFill>
                <a:latin typeface="Courier New" panose="02070309020205020404" pitchFamily="49" charset="0"/>
                <a:cs typeface="Courier New" panose="02070309020205020404" pitchFamily="49" charset="0"/>
              </a:rPr>
              <a:t>int</a:t>
            </a:r>
            <a:r>
              <a:rPr lang="en-US" sz="1400" dirty="0">
                <a:solidFill>
                  <a:prstClr val="black"/>
                </a:solidFill>
                <a:latin typeface="Courier New" panose="02070309020205020404" pitchFamily="49" charset="0"/>
                <a:cs typeface="Courier New" panose="02070309020205020404" pitchFamily="49" charset="0"/>
              </a:rPr>
              <a:t> a[10];</a:t>
            </a:r>
          </a:p>
          <a:p>
            <a:pPr marL="0" indent="0">
              <a:buNone/>
            </a:pPr>
            <a:r>
              <a:rPr lang="nn-NO" sz="1400" dirty="0">
                <a:solidFill>
                  <a:prstClr val="black"/>
                </a:solidFill>
                <a:latin typeface="Courier New" panose="02070309020205020404" pitchFamily="49" charset="0"/>
                <a:cs typeface="Courier New" panose="02070309020205020404" pitchFamily="49" charset="0"/>
              </a:rPr>
              <a:t>  </a:t>
            </a:r>
            <a:r>
              <a:rPr lang="nn-NO" sz="1400" dirty="0">
                <a:solidFill>
                  <a:srgbClr val="0000FF"/>
                </a:solidFill>
                <a:latin typeface="Courier New" panose="02070309020205020404" pitchFamily="49" charset="0"/>
                <a:cs typeface="Courier New" panose="02070309020205020404" pitchFamily="49" charset="0"/>
              </a:rPr>
              <a:t>for</a:t>
            </a:r>
            <a:r>
              <a:rPr lang="nn-NO" sz="1400" dirty="0">
                <a:solidFill>
                  <a:prstClr val="black"/>
                </a:solidFill>
                <a:latin typeface="Courier New" panose="02070309020205020404" pitchFamily="49" charset="0"/>
                <a:cs typeface="Courier New" panose="02070309020205020404" pitchFamily="49" charset="0"/>
              </a:rPr>
              <a:t>(</a:t>
            </a:r>
            <a:r>
              <a:rPr lang="nn-NO" sz="1400" dirty="0">
                <a:solidFill>
                  <a:srgbClr val="0000FF"/>
                </a:solidFill>
                <a:latin typeface="Courier New" panose="02070309020205020404" pitchFamily="49" charset="0"/>
                <a:cs typeface="Courier New" panose="02070309020205020404" pitchFamily="49" charset="0"/>
              </a:rPr>
              <a:t>int</a:t>
            </a:r>
            <a:r>
              <a:rPr lang="nn-NO" sz="1400" dirty="0">
                <a:solidFill>
                  <a:prstClr val="black"/>
                </a:solidFill>
                <a:latin typeface="Courier New" panose="02070309020205020404" pitchFamily="49" charset="0"/>
                <a:cs typeface="Courier New" panose="02070309020205020404" pitchFamily="49" charset="0"/>
              </a:rPr>
              <a:t> i = 0; i &lt; 10; i++) {</a:t>
            </a:r>
          </a:p>
          <a:p>
            <a:pPr marL="0" indent="0">
              <a:buNone/>
            </a:pPr>
            <a:r>
              <a:rPr lang="en-US" sz="1400" dirty="0">
                <a:solidFill>
                  <a:prstClr val="black"/>
                </a:solidFill>
                <a:latin typeface="Courier New" panose="02070309020205020404" pitchFamily="49" charset="0"/>
                <a:cs typeface="Courier New" panose="02070309020205020404" pitchFamily="49" charset="0"/>
              </a:rPr>
              <a:t>    a[</a:t>
            </a:r>
            <a:r>
              <a:rPr lang="en-US" sz="1400" dirty="0" err="1">
                <a:solidFill>
                  <a:prstClr val="black"/>
                </a:solidFill>
                <a:latin typeface="Courier New" panose="02070309020205020404" pitchFamily="49" charset="0"/>
                <a:cs typeface="Courier New" panose="02070309020205020404" pitchFamily="49" charset="0"/>
              </a:rPr>
              <a:t>i</a:t>
            </a:r>
            <a:r>
              <a:rPr lang="en-US" sz="1400" dirty="0">
                <a:solidFill>
                  <a:prstClr val="black"/>
                </a:solidFill>
                <a:latin typeface="Courier New" panose="02070309020205020404" pitchFamily="49" charset="0"/>
                <a:cs typeface="Courier New" panose="02070309020205020404" pitchFamily="49" charset="0"/>
              </a:rPr>
              <a:t>] = </a:t>
            </a:r>
            <a:r>
              <a:rPr lang="en-US" sz="1400" dirty="0" err="1">
                <a:solidFill>
                  <a:prstClr val="black"/>
                </a:solidFill>
                <a:latin typeface="Courier New" panose="02070309020205020404" pitchFamily="49" charset="0"/>
                <a:cs typeface="Courier New" panose="02070309020205020404" pitchFamily="49" charset="0"/>
              </a:rPr>
              <a:t>i</a:t>
            </a:r>
            <a:r>
              <a:rPr lang="en-US" sz="1400" dirty="0">
                <a:solidFill>
                  <a:prstClr val="black"/>
                </a:solidFill>
                <a:latin typeface="Courier New" panose="02070309020205020404" pitchFamily="49" charset="0"/>
                <a:cs typeface="Courier New" panose="02070309020205020404" pitchFamily="49" charset="0"/>
              </a:rPr>
              <a:t> * 10;</a:t>
            </a:r>
          </a:p>
          <a:p>
            <a:pPr marL="0" indent="0">
              <a:buNone/>
            </a:pPr>
            <a:r>
              <a:rPr lang="en-US" sz="1400" dirty="0">
                <a:solidFill>
                  <a:prstClr val="black"/>
                </a:solidFill>
                <a:latin typeface="Courier New" panose="02070309020205020404" pitchFamily="49" charset="0"/>
                <a:cs typeface="Courier New" panose="02070309020205020404" pitchFamily="49" charset="0"/>
              </a:rPr>
              <a:t>    </a:t>
            </a:r>
            <a:r>
              <a:rPr lang="en-US" sz="1400" dirty="0" err="1">
                <a:solidFill>
                  <a:prstClr val="black"/>
                </a:solidFill>
                <a:latin typeface="Courier New" panose="02070309020205020404" pitchFamily="49" charset="0"/>
                <a:cs typeface="Courier New" panose="02070309020205020404" pitchFamily="49" charset="0"/>
              </a:rPr>
              <a:t>cout</a:t>
            </a:r>
            <a:r>
              <a:rPr lang="en-US" sz="1400" dirty="0">
                <a:solidFill>
                  <a:prstClr val="black"/>
                </a:solidFill>
                <a:latin typeface="Courier New" panose="02070309020205020404" pitchFamily="49" charset="0"/>
                <a:cs typeface="Courier New" panose="02070309020205020404" pitchFamily="49" charset="0"/>
              </a:rPr>
              <a:t> &lt;&lt; </a:t>
            </a:r>
            <a:r>
              <a:rPr lang="en-US" sz="1400" dirty="0">
                <a:solidFill>
                  <a:srgbClr val="A31515"/>
                </a:solidFill>
                <a:latin typeface="Courier New" panose="02070309020205020404" pitchFamily="49" charset="0"/>
                <a:cs typeface="Courier New" panose="02070309020205020404" pitchFamily="49" charset="0"/>
              </a:rPr>
              <a:t>"a["</a:t>
            </a:r>
            <a:r>
              <a:rPr lang="en-US" sz="1400" dirty="0">
                <a:solidFill>
                  <a:prstClr val="black"/>
                </a:solidFill>
                <a:latin typeface="Courier New" panose="02070309020205020404" pitchFamily="49" charset="0"/>
                <a:cs typeface="Courier New" panose="02070309020205020404" pitchFamily="49" charset="0"/>
              </a:rPr>
              <a:t> &lt;&lt; </a:t>
            </a:r>
            <a:r>
              <a:rPr lang="en-US" sz="1400" dirty="0" err="1">
                <a:solidFill>
                  <a:prstClr val="black"/>
                </a:solidFill>
                <a:latin typeface="Courier New" panose="02070309020205020404" pitchFamily="49" charset="0"/>
                <a:cs typeface="Courier New" panose="02070309020205020404" pitchFamily="49" charset="0"/>
              </a:rPr>
              <a:t>i</a:t>
            </a:r>
            <a:r>
              <a:rPr lang="en-US" sz="1400" dirty="0">
                <a:solidFill>
                  <a:prstClr val="black"/>
                </a:solidFill>
                <a:latin typeface="Courier New" panose="02070309020205020404" pitchFamily="49" charset="0"/>
                <a:cs typeface="Courier New" panose="02070309020205020404" pitchFamily="49" charset="0"/>
              </a:rPr>
              <a:t> &lt;&lt; </a:t>
            </a:r>
            <a:r>
              <a:rPr lang="en-US" sz="1400" dirty="0">
                <a:solidFill>
                  <a:srgbClr val="A31515"/>
                </a:solidFill>
                <a:latin typeface="Courier New" panose="02070309020205020404" pitchFamily="49" charset="0"/>
                <a:cs typeface="Courier New" panose="02070309020205020404" pitchFamily="49" charset="0"/>
              </a:rPr>
              <a:t>"] = "</a:t>
            </a:r>
            <a:r>
              <a:rPr lang="en-US" sz="1400" dirty="0">
                <a:solidFill>
                  <a:prstClr val="black"/>
                </a:solidFill>
                <a:latin typeface="Courier New" panose="02070309020205020404" pitchFamily="49" charset="0"/>
                <a:cs typeface="Courier New" panose="02070309020205020404" pitchFamily="49" charset="0"/>
              </a:rPr>
              <a:t> &lt;&lt; a[</a:t>
            </a:r>
            <a:r>
              <a:rPr lang="en-US" sz="1400" dirty="0" err="1">
                <a:solidFill>
                  <a:prstClr val="black"/>
                </a:solidFill>
                <a:latin typeface="Courier New" panose="02070309020205020404" pitchFamily="49" charset="0"/>
                <a:cs typeface="Courier New" panose="02070309020205020404" pitchFamily="49" charset="0"/>
              </a:rPr>
              <a:t>i</a:t>
            </a:r>
            <a:r>
              <a:rPr lang="en-US" sz="1400" dirty="0">
                <a:solidFill>
                  <a:prstClr val="black"/>
                </a:solidFill>
                <a:latin typeface="Courier New" panose="02070309020205020404" pitchFamily="49" charset="0"/>
                <a:cs typeface="Courier New" panose="02070309020205020404" pitchFamily="49" charset="0"/>
              </a:rPr>
              <a:t>] &lt;&lt; </a:t>
            </a:r>
            <a:r>
              <a:rPr lang="en-US" sz="1400" dirty="0" err="1">
                <a:solidFill>
                  <a:prstClr val="black"/>
                </a:solidFill>
                <a:latin typeface="Courier New" panose="02070309020205020404" pitchFamily="49" charset="0"/>
                <a:cs typeface="Courier New" panose="02070309020205020404" pitchFamily="49" charset="0"/>
              </a:rPr>
              <a:t>endl</a:t>
            </a:r>
            <a:r>
              <a:rPr lang="en-US" sz="1400" dirty="0">
                <a:solidFill>
                  <a:prstClr val="black"/>
                </a:solidFill>
                <a:latin typeface="Courier New" panose="02070309020205020404" pitchFamily="49" charset="0"/>
                <a:cs typeface="Courier New" panose="02070309020205020404" pitchFamily="49" charset="0"/>
              </a:rPr>
              <a:t>;</a:t>
            </a:r>
          </a:p>
          <a:p>
            <a:pPr marL="0" indent="0">
              <a:buNone/>
            </a:pPr>
            <a:r>
              <a:rPr lang="en-US" sz="1400" dirty="0">
                <a:solidFill>
                  <a:prstClr val="black"/>
                </a:solidFill>
                <a:latin typeface="Courier New" panose="02070309020205020404" pitchFamily="49" charset="0"/>
                <a:cs typeface="Courier New" panose="02070309020205020404" pitchFamily="49" charset="0"/>
              </a:rPr>
              <a:t>  }</a:t>
            </a:r>
          </a:p>
          <a:p>
            <a:pPr marL="0" indent="0">
              <a:buNone/>
            </a:pPr>
            <a:r>
              <a:rPr lang="en-US" sz="1400" dirty="0">
                <a:solidFill>
                  <a:prstClr val="black"/>
                </a:solidFill>
                <a:latin typeface="Courier New" panose="02070309020205020404" pitchFamily="49" charset="0"/>
                <a:cs typeface="Courier New" panose="02070309020205020404" pitchFamily="49" charset="0"/>
              </a:rPr>
              <a:t>} </a:t>
            </a:r>
          </a:p>
        </p:txBody>
      </p:sp>
      <p:sp>
        <p:nvSpPr>
          <p:cNvPr id="2" name="Slide Number Placeholder 1">
            <a:extLst>
              <a:ext uri="{FF2B5EF4-FFF2-40B4-BE49-F238E27FC236}">
                <a16:creationId xmlns:a16="http://schemas.microsoft.com/office/drawing/2014/main" id="{0B3AA70A-65AC-144D-B3C2-7C3A00A3874B}"/>
              </a:ext>
            </a:extLst>
          </p:cNvPr>
          <p:cNvSpPr>
            <a:spLocks noGrp="1"/>
          </p:cNvSpPr>
          <p:nvPr>
            <p:ph type="sldNum" sz="quarter" idx="12"/>
          </p:nvPr>
        </p:nvSpPr>
        <p:spPr/>
        <p:txBody>
          <a:bodyPr/>
          <a:lstStyle/>
          <a:p>
            <a:fld id="{62F74ADF-D7C0-47E2-9D6F-B993EC2BC3C1}" type="slidenum">
              <a:rPr lang="en-US" smtClean="0"/>
              <a:t>25</a:t>
            </a:fld>
            <a:endParaRPr lang="en-US"/>
          </a:p>
        </p:txBody>
      </p:sp>
      <p:sp>
        <p:nvSpPr>
          <p:cNvPr id="4" name="TextBox 3">
            <a:extLst>
              <a:ext uri="{FF2B5EF4-FFF2-40B4-BE49-F238E27FC236}">
                <a16:creationId xmlns:a16="http://schemas.microsoft.com/office/drawing/2014/main" id="{AD81A9C8-FD27-9742-9F14-63D1F8F021B0}"/>
              </a:ext>
            </a:extLst>
          </p:cNvPr>
          <p:cNvSpPr txBox="1"/>
          <p:nvPr/>
        </p:nvSpPr>
        <p:spPr>
          <a:xfrm>
            <a:off x="1447800" y="4724400"/>
            <a:ext cx="5867400" cy="707886"/>
          </a:xfrm>
          <a:prstGeom prst="rect">
            <a:avLst/>
          </a:prstGeom>
          <a:noFill/>
        </p:spPr>
        <p:txBody>
          <a:bodyPr wrap="square" rtlCol="0">
            <a:spAutoFit/>
          </a:bodyPr>
          <a:lstStyle/>
          <a:p>
            <a:pPr>
              <a:defRPr/>
            </a:pPr>
            <a:r>
              <a:rPr lang="en-US" sz="2000" dirty="0">
                <a:solidFill>
                  <a:srgbClr val="FF0000"/>
                </a:solidFill>
              </a:rPr>
              <a:t>Note that Array index starts with 0 and goes till the array size minus 1.</a:t>
            </a:r>
          </a:p>
        </p:txBody>
      </p:sp>
    </p:spTree>
    <p:extLst>
      <p:ext uri="{BB962C8B-B14F-4D97-AF65-F5344CB8AC3E}">
        <p14:creationId xmlns:p14="http://schemas.microsoft.com/office/powerpoint/2010/main" val="23878999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 types: arrays</a:t>
            </a:r>
          </a:p>
        </p:txBody>
      </p:sp>
      <p:sp>
        <p:nvSpPr>
          <p:cNvPr id="6" name="Rectangle 5"/>
          <p:cNvSpPr/>
          <p:nvPr/>
        </p:nvSpPr>
        <p:spPr>
          <a:xfrm>
            <a:off x="1143000" y="1600200"/>
            <a:ext cx="5257800" cy="3108543"/>
          </a:xfrm>
          <a:prstGeom prst="rect">
            <a:avLst/>
          </a:prstGeom>
        </p:spPr>
        <p:txBody>
          <a:bodyPr wrap="square">
            <a:spAutoFit/>
          </a:bodyPr>
          <a:lstStyle/>
          <a:p>
            <a:endParaRPr lang="en-US" sz="1400" dirty="0">
              <a:solidFill>
                <a:prstClr val="black"/>
              </a:solidFill>
              <a:latin typeface="Courier New" panose="02070309020205020404" pitchFamily="49" charset="0"/>
              <a:cs typeface="Courier New" panose="02070309020205020404" pitchFamily="49" charset="0"/>
            </a:endParaRPr>
          </a:p>
          <a:p>
            <a:r>
              <a:rPr lang="en-US" sz="1400" dirty="0">
                <a:solidFill>
                  <a:srgbClr val="008000"/>
                </a:solidFill>
                <a:latin typeface="Courier New" panose="02070309020205020404" pitchFamily="49" charset="0"/>
                <a:cs typeface="Courier New" panose="02070309020205020404" pitchFamily="49" charset="0"/>
              </a:rPr>
              <a:t>//: C03:StructArray.cpp</a:t>
            </a:r>
            <a:endParaRPr lang="en-US" sz="1400" dirty="0">
              <a:solidFill>
                <a:prstClr val="black"/>
              </a:solidFill>
              <a:latin typeface="Courier New" panose="02070309020205020404" pitchFamily="49" charset="0"/>
              <a:cs typeface="Courier New" panose="02070309020205020404" pitchFamily="49" charset="0"/>
            </a:endParaRPr>
          </a:p>
          <a:p>
            <a:r>
              <a:rPr lang="en-US" sz="1400" dirty="0" err="1">
                <a:solidFill>
                  <a:srgbClr val="0000FF"/>
                </a:solidFill>
                <a:latin typeface="Courier New" panose="02070309020205020404" pitchFamily="49" charset="0"/>
                <a:cs typeface="Courier New" panose="02070309020205020404" pitchFamily="49" charset="0"/>
              </a:rPr>
              <a:t>typedef</a:t>
            </a:r>
            <a:r>
              <a:rPr lang="en-US" sz="1400" dirty="0">
                <a:solidFill>
                  <a:prstClr val="black"/>
                </a:solidFill>
                <a:latin typeface="Courier New" panose="02070309020205020404" pitchFamily="49" charset="0"/>
                <a:cs typeface="Courier New" panose="02070309020205020404" pitchFamily="49" charset="0"/>
              </a:rPr>
              <a:t> </a:t>
            </a:r>
            <a:r>
              <a:rPr lang="en-US" sz="1400" dirty="0" err="1">
                <a:solidFill>
                  <a:srgbClr val="0000FF"/>
                </a:solidFill>
                <a:latin typeface="Courier New" panose="02070309020205020404" pitchFamily="49" charset="0"/>
                <a:cs typeface="Courier New" panose="02070309020205020404" pitchFamily="49" charset="0"/>
              </a:rPr>
              <a:t>struct</a:t>
            </a:r>
            <a:r>
              <a:rPr lang="en-US" sz="1400" dirty="0">
                <a:solidFill>
                  <a:prstClr val="black"/>
                </a:solidFill>
                <a:latin typeface="Courier New" panose="02070309020205020404" pitchFamily="49" charset="0"/>
                <a:cs typeface="Courier New" panose="02070309020205020404" pitchFamily="49" charset="0"/>
              </a:rPr>
              <a:t> </a:t>
            </a:r>
            <a:r>
              <a:rPr lang="en-US" sz="1400" dirty="0" err="1">
                <a:solidFill>
                  <a:prstClr val="black"/>
                </a:solidFill>
                <a:latin typeface="Courier New" panose="02070309020205020404" pitchFamily="49" charset="0"/>
                <a:cs typeface="Courier New" panose="02070309020205020404" pitchFamily="49" charset="0"/>
              </a:rPr>
              <a:t>ThreeDpoint</a:t>
            </a:r>
            <a:r>
              <a:rPr lang="en-US" sz="1400" dirty="0">
                <a:solidFill>
                  <a:prstClr val="black"/>
                </a:solidFill>
                <a:latin typeface="Courier New" panose="02070309020205020404" pitchFamily="49" charset="0"/>
                <a:cs typeface="Courier New" panose="02070309020205020404" pitchFamily="49" charset="0"/>
              </a:rPr>
              <a:t>{ </a:t>
            </a:r>
          </a:p>
          <a:p>
            <a:r>
              <a:rPr lang="en-US" sz="1400" dirty="0">
                <a:solidFill>
                  <a:prstClr val="black"/>
                </a:solidFill>
                <a:latin typeface="Courier New" panose="02070309020205020404" pitchFamily="49" charset="0"/>
                <a:cs typeface="Courier New" panose="02070309020205020404" pitchFamily="49" charset="0"/>
              </a:rPr>
              <a:t>  </a:t>
            </a:r>
            <a:r>
              <a:rPr lang="en-US" sz="1400" dirty="0" err="1">
                <a:solidFill>
                  <a:srgbClr val="0000FF"/>
                </a:solidFill>
                <a:latin typeface="Courier New" panose="02070309020205020404" pitchFamily="49" charset="0"/>
                <a:cs typeface="Courier New" panose="02070309020205020404" pitchFamily="49" charset="0"/>
              </a:rPr>
              <a:t>int</a:t>
            </a:r>
            <a:r>
              <a:rPr lang="en-US" sz="1400" dirty="0">
                <a:solidFill>
                  <a:prstClr val="black"/>
                </a:solidFill>
                <a:latin typeface="Courier New" panose="02070309020205020404" pitchFamily="49" charset="0"/>
                <a:cs typeface="Courier New" panose="02070309020205020404" pitchFamily="49" charset="0"/>
              </a:rPr>
              <a:t> </a:t>
            </a:r>
            <a:r>
              <a:rPr lang="en-US" sz="1400" dirty="0" err="1">
                <a:solidFill>
                  <a:prstClr val="black"/>
                </a:solidFill>
                <a:latin typeface="Courier New" panose="02070309020205020404" pitchFamily="49" charset="0"/>
                <a:cs typeface="Courier New" panose="02070309020205020404" pitchFamily="49" charset="0"/>
              </a:rPr>
              <a:t>i</a:t>
            </a:r>
            <a:r>
              <a:rPr lang="en-US" sz="1400" dirty="0">
                <a:solidFill>
                  <a:prstClr val="black"/>
                </a:solidFill>
                <a:latin typeface="Courier New" panose="02070309020205020404" pitchFamily="49" charset="0"/>
                <a:cs typeface="Courier New" panose="02070309020205020404" pitchFamily="49" charset="0"/>
              </a:rPr>
              <a:t>, j, k; </a:t>
            </a:r>
          </a:p>
          <a:p>
            <a:r>
              <a:rPr lang="en-US" sz="1400" dirty="0">
                <a:solidFill>
                  <a:prstClr val="black"/>
                </a:solidFill>
                <a:latin typeface="Courier New" panose="02070309020205020404" pitchFamily="49" charset="0"/>
                <a:cs typeface="Courier New" panose="02070309020205020404" pitchFamily="49" charset="0"/>
              </a:rPr>
              <a:t>};</a:t>
            </a:r>
          </a:p>
          <a:p>
            <a:endParaRPr lang="en-US" sz="1400" dirty="0">
              <a:solidFill>
                <a:prstClr val="black"/>
              </a:solidFill>
              <a:latin typeface="Courier New" panose="02070309020205020404" pitchFamily="49" charset="0"/>
              <a:cs typeface="Courier New" panose="02070309020205020404" pitchFamily="49" charset="0"/>
            </a:endParaRPr>
          </a:p>
          <a:p>
            <a:r>
              <a:rPr lang="en-US" sz="1400" dirty="0" err="1">
                <a:solidFill>
                  <a:srgbClr val="0000FF"/>
                </a:solidFill>
                <a:latin typeface="Courier New" panose="02070309020205020404" pitchFamily="49" charset="0"/>
                <a:cs typeface="Courier New" panose="02070309020205020404" pitchFamily="49" charset="0"/>
              </a:rPr>
              <a:t>int</a:t>
            </a:r>
            <a:r>
              <a:rPr lang="en-US" sz="1400" dirty="0">
                <a:solidFill>
                  <a:prstClr val="black"/>
                </a:solidFill>
                <a:latin typeface="Courier New" panose="02070309020205020404" pitchFamily="49" charset="0"/>
                <a:cs typeface="Courier New" panose="02070309020205020404" pitchFamily="49" charset="0"/>
              </a:rPr>
              <a:t> main() {</a:t>
            </a:r>
          </a:p>
          <a:p>
            <a:r>
              <a:rPr lang="en-US" sz="1400" dirty="0">
                <a:solidFill>
                  <a:prstClr val="black"/>
                </a:solidFill>
                <a:latin typeface="Courier New" panose="02070309020205020404" pitchFamily="49" charset="0"/>
                <a:cs typeface="Courier New" panose="02070309020205020404" pitchFamily="49" charset="0"/>
              </a:rPr>
              <a:t>  </a:t>
            </a:r>
            <a:r>
              <a:rPr lang="en-US" sz="1400" dirty="0" err="1">
                <a:solidFill>
                  <a:prstClr val="black"/>
                </a:solidFill>
                <a:latin typeface="Courier New" panose="02070309020205020404" pitchFamily="49" charset="0"/>
                <a:cs typeface="Courier New" panose="02070309020205020404" pitchFamily="49" charset="0"/>
              </a:rPr>
              <a:t>ThreeDpoint</a:t>
            </a:r>
            <a:r>
              <a:rPr lang="en-US" sz="1400" dirty="0">
                <a:solidFill>
                  <a:prstClr val="black"/>
                </a:solidFill>
                <a:latin typeface="Courier New" panose="02070309020205020404" pitchFamily="49" charset="0"/>
                <a:cs typeface="Courier New" panose="02070309020205020404" pitchFamily="49" charset="0"/>
              </a:rPr>
              <a:t> p[10];</a:t>
            </a:r>
          </a:p>
          <a:p>
            <a:r>
              <a:rPr lang="nn-NO" sz="1400" dirty="0">
                <a:solidFill>
                  <a:prstClr val="black"/>
                </a:solidFill>
                <a:latin typeface="Courier New" panose="02070309020205020404" pitchFamily="49" charset="0"/>
                <a:cs typeface="Courier New" panose="02070309020205020404" pitchFamily="49" charset="0"/>
              </a:rPr>
              <a:t>  </a:t>
            </a:r>
            <a:r>
              <a:rPr lang="nn-NO" sz="1400" dirty="0">
                <a:solidFill>
                  <a:srgbClr val="0000FF"/>
                </a:solidFill>
                <a:latin typeface="Courier New" panose="02070309020205020404" pitchFamily="49" charset="0"/>
                <a:cs typeface="Courier New" panose="02070309020205020404" pitchFamily="49" charset="0"/>
              </a:rPr>
              <a:t>for</a:t>
            </a:r>
            <a:r>
              <a:rPr lang="nn-NO" sz="1400" dirty="0">
                <a:solidFill>
                  <a:prstClr val="black"/>
                </a:solidFill>
                <a:latin typeface="Courier New" panose="02070309020205020404" pitchFamily="49" charset="0"/>
                <a:cs typeface="Courier New" panose="02070309020205020404" pitchFamily="49" charset="0"/>
              </a:rPr>
              <a:t>(</a:t>
            </a:r>
            <a:r>
              <a:rPr lang="nn-NO" sz="1400" dirty="0">
                <a:solidFill>
                  <a:srgbClr val="0000FF"/>
                </a:solidFill>
                <a:latin typeface="Courier New" panose="02070309020205020404" pitchFamily="49" charset="0"/>
                <a:cs typeface="Courier New" panose="02070309020205020404" pitchFamily="49" charset="0"/>
              </a:rPr>
              <a:t>int</a:t>
            </a:r>
            <a:r>
              <a:rPr lang="nn-NO" sz="1400" dirty="0">
                <a:solidFill>
                  <a:prstClr val="black"/>
                </a:solidFill>
                <a:latin typeface="Courier New" panose="02070309020205020404" pitchFamily="49" charset="0"/>
                <a:cs typeface="Courier New" panose="02070309020205020404" pitchFamily="49" charset="0"/>
              </a:rPr>
              <a:t> i = 0; i &lt; 10; i++) {</a:t>
            </a:r>
          </a:p>
          <a:p>
            <a:r>
              <a:rPr lang="en-US" sz="1400" dirty="0">
                <a:solidFill>
                  <a:prstClr val="black"/>
                </a:solidFill>
                <a:latin typeface="Courier New" panose="02070309020205020404" pitchFamily="49" charset="0"/>
                <a:cs typeface="Courier New" panose="02070309020205020404" pitchFamily="49" charset="0"/>
              </a:rPr>
              <a:t>    p[</a:t>
            </a:r>
            <a:r>
              <a:rPr lang="en-US" sz="1400" dirty="0" err="1">
                <a:solidFill>
                  <a:prstClr val="black"/>
                </a:solidFill>
                <a:latin typeface="Courier New" panose="02070309020205020404" pitchFamily="49" charset="0"/>
                <a:cs typeface="Courier New" panose="02070309020205020404" pitchFamily="49" charset="0"/>
              </a:rPr>
              <a:t>i</a:t>
            </a:r>
            <a:r>
              <a:rPr lang="en-US" sz="1400" dirty="0">
                <a:solidFill>
                  <a:prstClr val="black"/>
                </a:solidFill>
                <a:latin typeface="Courier New" panose="02070309020205020404" pitchFamily="49" charset="0"/>
                <a:cs typeface="Courier New" panose="02070309020205020404" pitchFamily="49" charset="0"/>
              </a:rPr>
              <a:t>].</a:t>
            </a:r>
            <a:r>
              <a:rPr lang="en-US" sz="1400" dirty="0" err="1">
                <a:solidFill>
                  <a:prstClr val="black"/>
                </a:solidFill>
                <a:latin typeface="Courier New" panose="02070309020205020404" pitchFamily="49" charset="0"/>
                <a:cs typeface="Courier New" panose="02070309020205020404" pitchFamily="49" charset="0"/>
              </a:rPr>
              <a:t>i</a:t>
            </a:r>
            <a:r>
              <a:rPr lang="en-US" sz="1400" dirty="0">
                <a:solidFill>
                  <a:prstClr val="black"/>
                </a:solidFill>
                <a:latin typeface="Courier New" panose="02070309020205020404" pitchFamily="49" charset="0"/>
                <a:cs typeface="Courier New" panose="02070309020205020404" pitchFamily="49" charset="0"/>
              </a:rPr>
              <a:t> = </a:t>
            </a:r>
            <a:r>
              <a:rPr lang="en-US" sz="1400" dirty="0" err="1">
                <a:solidFill>
                  <a:prstClr val="black"/>
                </a:solidFill>
                <a:latin typeface="Courier New" panose="02070309020205020404" pitchFamily="49" charset="0"/>
                <a:cs typeface="Courier New" panose="02070309020205020404" pitchFamily="49" charset="0"/>
              </a:rPr>
              <a:t>i</a:t>
            </a:r>
            <a:r>
              <a:rPr lang="en-US" sz="1400" dirty="0">
                <a:solidFill>
                  <a:prstClr val="black"/>
                </a:solidFill>
                <a:latin typeface="Courier New" panose="02070309020205020404" pitchFamily="49" charset="0"/>
                <a:cs typeface="Courier New" panose="02070309020205020404" pitchFamily="49" charset="0"/>
              </a:rPr>
              <a:t> + 1;</a:t>
            </a:r>
          </a:p>
          <a:p>
            <a:r>
              <a:rPr lang="en-US" sz="1400" dirty="0">
                <a:solidFill>
                  <a:prstClr val="black"/>
                </a:solidFill>
                <a:latin typeface="Courier New" panose="02070309020205020404" pitchFamily="49" charset="0"/>
                <a:cs typeface="Courier New" panose="02070309020205020404" pitchFamily="49" charset="0"/>
              </a:rPr>
              <a:t>    p[</a:t>
            </a:r>
            <a:r>
              <a:rPr lang="en-US" sz="1400" dirty="0" err="1">
                <a:solidFill>
                  <a:prstClr val="black"/>
                </a:solidFill>
                <a:latin typeface="Courier New" panose="02070309020205020404" pitchFamily="49" charset="0"/>
                <a:cs typeface="Courier New" panose="02070309020205020404" pitchFamily="49" charset="0"/>
              </a:rPr>
              <a:t>i</a:t>
            </a:r>
            <a:r>
              <a:rPr lang="en-US" sz="1400" dirty="0">
                <a:solidFill>
                  <a:prstClr val="black"/>
                </a:solidFill>
                <a:latin typeface="Courier New" panose="02070309020205020404" pitchFamily="49" charset="0"/>
                <a:cs typeface="Courier New" panose="02070309020205020404" pitchFamily="49" charset="0"/>
              </a:rPr>
              <a:t>].j = </a:t>
            </a:r>
            <a:r>
              <a:rPr lang="en-US" sz="1400" dirty="0" err="1">
                <a:solidFill>
                  <a:prstClr val="black"/>
                </a:solidFill>
                <a:latin typeface="Courier New" panose="02070309020205020404" pitchFamily="49" charset="0"/>
                <a:cs typeface="Courier New" panose="02070309020205020404" pitchFamily="49" charset="0"/>
              </a:rPr>
              <a:t>i</a:t>
            </a:r>
            <a:r>
              <a:rPr lang="en-US" sz="1400" dirty="0">
                <a:solidFill>
                  <a:prstClr val="black"/>
                </a:solidFill>
                <a:latin typeface="Courier New" panose="02070309020205020404" pitchFamily="49" charset="0"/>
                <a:cs typeface="Courier New" panose="02070309020205020404" pitchFamily="49" charset="0"/>
              </a:rPr>
              <a:t> + 2;</a:t>
            </a:r>
          </a:p>
          <a:p>
            <a:r>
              <a:rPr lang="en-US" sz="1400" dirty="0">
                <a:solidFill>
                  <a:prstClr val="black"/>
                </a:solidFill>
                <a:latin typeface="Courier New" panose="02070309020205020404" pitchFamily="49" charset="0"/>
                <a:cs typeface="Courier New" panose="02070309020205020404" pitchFamily="49" charset="0"/>
              </a:rPr>
              <a:t>    p[</a:t>
            </a:r>
            <a:r>
              <a:rPr lang="en-US" sz="1400" dirty="0" err="1">
                <a:solidFill>
                  <a:prstClr val="black"/>
                </a:solidFill>
                <a:latin typeface="Courier New" panose="02070309020205020404" pitchFamily="49" charset="0"/>
                <a:cs typeface="Courier New" panose="02070309020205020404" pitchFamily="49" charset="0"/>
              </a:rPr>
              <a:t>i</a:t>
            </a:r>
            <a:r>
              <a:rPr lang="en-US" sz="1400" dirty="0">
                <a:solidFill>
                  <a:prstClr val="black"/>
                </a:solidFill>
                <a:latin typeface="Courier New" panose="02070309020205020404" pitchFamily="49" charset="0"/>
                <a:cs typeface="Courier New" panose="02070309020205020404" pitchFamily="49" charset="0"/>
              </a:rPr>
              <a:t>].k = </a:t>
            </a:r>
            <a:r>
              <a:rPr lang="en-US" sz="1400" dirty="0" err="1">
                <a:solidFill>
                  <a:prstClr val="black"/>
                </a:solidFill>
                <a:latin typeface="Courier New" panose="02070309020205020404" pitchFamily="49" charset="0"/>
                <a:cs typeface="Courier New" panose="02070309020205020404" pitchFamily="49" charset="0"/>
              </a:rPr>
              <a:t>i</a:t>
            </a:r>
            <a:r>
              <a:rPr lang="en-US" sz="1400" dirty="0">
                <a:solidFill>
                  <a:prstClr val="black"/>
                </a:solidFill>
                <a:latin typeface="Courier New" panose="02070309020205020404" pitchFamily="49" charset="0"/>
                <a:cs typeface="Courier New" panose="02070309020205020404" pitchFamily="49" charset="0"/>
              </a:rPr>
              <a:t> + 3;</a:t>
            </a:r>
          </a:p>
          <a:p>
            <a:r>
              <a:rPr lang="en-US" sz="1400" dirty="0">
                <a:solidFill>
                  <a:prstClr val="black"/>
                </a:solidFill>
                <a:latin typeface="Courier New" panose="02070309020205020404" pitchFamily="49" charset="0"/>
                <a:cs typeface="Courier New" panose="02070309020205020404" pitchFamily="49" charset="0"/>
              </a:rPr>
              <a:t>  }</a:t>
            </a:r>
          </a:p>
          <a:p>
            <a:r>
              <a:rPr lang="en-US" sz="1400" dirty="0">
                <a:solidFill>
                  <a:prstClr val="black"/>
                </a:solidFill>
                <a:latin typeface="Courier New" panose="02070309020205020404" pitchFamily="49" charset="0"/>
                <a:cs typeface="Courier New" panose="02070309020205020404" pitchFamily="49" charset="0"/>
              </a:rPr>
              <a:t>}</a:t>
            </a:r>
          </a:p>
        </p:txBody>
      </p:sp>
      <p:sp>
        <p:nvSpPr>
          <p:cNvPr id="2" name="Slide Number Placeholder 1">
            <a:extLst>
              <a:ext uri="{FF2B5EF4-FFF2-40B4-BE49-F238E27FC236}">
                <a16:creationId xmlns:a16="http://schemas.microsoft.com/office/drawing/2014/main" id="{0B3AA70A-65AC-144D-B3C2-7C3A00A3874B}"/>
              </a:ext>
            </a:extLst>
          </p:cNvPr>
          <p:cNvSpPr>
            <a:spLocks noGrp="1"/>
          </p:cNvSpPr>
          <p:nvPr>
            <p:ph type="sldNum" sz="quarter" idx="12"/>
          </p:nvPr>
        </p:nvSpPr>
        <p:spPr/>
        <p:txBody>
          <a:bodyPr/>
          <a:lstStyle/>
          <a:p>
            <a:fld id="{62F74ADF-D7C0-47E2-9D6F-B993EC2BC3C1}" type="slidenum">
              <a:rPr lang="en-US" smtClean="0"/>
              <a:t>26</a:t>
            </a:fld>
            <a:endParaRPr lang="en-US"/>
          </a:p>
        </p:txBody>
      </p:sp>
    </p:spTree>
    <p:extLst>
      <p:ext uri="{BB962C8B-B14F-4D97-AF65-F5344CB8AC3E}">
        <p14:creationId xmlns:p14="http://schemas.microsoft.com/office/powerpoint/2010/main" val="90736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686800" cy="4525963"/>
          </a:xfrm>
        </p:spPr>
        <p:txBody>
          <a:bodyPr>
            <a:normAutofit/>
          </a:bodyPr>
          <a:lstStyle/>
          <a:p>
            <a:r>
              <a:rPr lang="en-US" dirty="0"/>
              <a:t>The identifier of an array equivalent to the address of array’s first element (i.e., the start address of the array)</a:t>
            </a:r>
          </a:p>
          <a:p>
            <a:pPr marL="109728" indent="0">
              <a:buNone/>
            </a:pPr>
            <a:endParaRPr lang="en-US" dirty="0"/>
          </a:p>
        </p:txBody>
      </p:sp>
      <p:sp>
        <p:nvSpPr>
          <p:cNvPr id="3" name="Title 2"/>
          <p:cNvSpPr>
            <a:spLocks noGrp="1"/>
          </p:cNvSpPr>
          <p:nvPr>
            <p:ph type="title"/>
          </p:nvPr>
        </p:nvSpPr>
        <p:spPr/>
        <p:txBody>
          <a:bodyPr/>
          <a:lstStyle/>
          <a:p>
            <a:r>
              <a:rPr lang="en-US" dirty="0"/>
              <a:t>Pointers and arrays</a:t>
            </a:r>
          </a:p>
        </p:txBody>
      </p:sp>
      <p:sp>
        <p:nvSpPr>
          <p:cNvPr id="4" name="Slide Number Placeholder 3">
            <a:extLst>
              <a:ext uri="{FF2B5EF4-FFF2-40B4-BE49-F238E27FC236}">
                <a16:creationId xmlns:a16="http://schemas.microsoft.com/office/drawing/2014/main" id="{B0FEA275-E02A-954A-8BBA-896B7FCA82CC}"/>
              </a:ext>
            </a:extLst>
          </p:cNvPr>
          <p:cNvSpPr>
            <a:spLocks noGrp="1"/>
          </p:cNvSpPr>
          <p:nvPr>
            <p:ph type="sldNum" sz="quarter" idx="12"/>
          </p:nvPr>
        </p:nvSpPr>
        <p:spPr/>
        <p:txBody>
          <a:bodyPr/>
          <a:lstStyle/>
          <a:p>
            <a:fld id="{62F74ADF-D7C0-47E2-9D6F-B993EC2BC3C1}" type="slidenum">
              <a:rPr lang="en-US" smtClean="0"/>
              <a:t>27</a:t>
            </a:fld>
            <a:endParaRPr lang="en-US"/>
          </a:p>
        </p:txBody>
      </p:sp>
      <p:sp>
        <p:nvSpPr>
          <p:cNvPr id="5" name="Rectangle 3">
            <a:extLst>
              <a:ext uri="{FF2B5EF4-FFF2-40B4-BE49-F238E27FC236}">
                <a16:creationId xmlns:a16="http://schemas.microsoft.com/office/drawing/2014/main" id="{7B7EA9D5-CB5D-BC43-97D3-12DB80C5E809}"/>
              </a:ext>
            </a:extLst>
          </p:cNvPr>
          <p:cNvSpPr txBox="1">
            <a:spLocks noChangeArrowheads="1"/>
          </p:cNvSpPr>
          <p:nvPr/>
        </p:nvSpPr>
        <p:spPr bwMode="auto">
          <a:xfrm>
            <a:off x="808509" y="2576810"/>
            <a:ext cx="7526981" cy="2334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lvl1pPr marL="342900" indent="-342900" algn="l" rtl="0" fontAlgn="base">
              <a:spcBef>
                <a:spcPct val="20000"/>
              </a:spcBef>
              <a:spcAft>
                <a:spcPct val="0"/>
              </a:spcAft>
              <a:buChar char="•"/>
              <a:defRPr sz="3000">
                <a:solidFill>
                  <a:schemeClr val="tx1"/>
                </a:solidFill>
                <a:latin typeface="+mn-lt"/>
                <a:ea typeface="+mn-ea"/>
                <a:cs typeface="+mn-cs"/>
              </a:defRPr>
            </a:lvl1pPr>
            <a:lvl2pPr marL="742950" indent="-285750" algn="l" rtl="0" fontAlgn="base">
              <a:spcBef>
                <a:spcPct val="20000"/>
              </a:spcBef>
              <a:spcAft>
                <a:spcPct val="0"/>
              </a:spcAft>
              <a:buChar char="–"/>
              <a:defRPr sz="2600">
                <a:solidFill>
                  <a:schemeClr val="tx1"/>
                </a:solidFill>
                <a:latin typeface="+mn-lt"/>
              </a:defRPr>
            </a:lvl2pPr>
            <a:lvl3pPr marL="1143000" indent="-228600" algn="l" rtl="0" fontAlgn="base">
              <a:spcBef>
                <a:spcPct val="20000"/>
              </a:spcBef>
              <a:spcAft>
                <a:spcPct val="0"/>
              </a:spcAft>
              <a:buChar char="•"/>
              <a:defRPr sz="22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en-US" sz="1400" dirty="0">
                <a:solidFill>
                  <a:srgbClr val="008000"/>
                </a:solidFill>
                <a:latin typeface="Courier New" panose="02070309020205020404" pitchFamily="49" charset="0"/>
                <a:cs typeface="Courier New" panose="02070309020205020404" pitchFamily="49" charset="0"/>
              </a:rPr>
              <a:t>//: C03:ArrayIdentifier.cpp </a:t>
            </a:r>
          </a:p>
          <a:p>
            <a:pPr marL="0" indent="0">
              <a:buNone/>
            </a:pPr>
            <a:r>
              <a:rPr lang="en-US" sz="1400" dirty="0">
                <a:solidFill>
                  <a:srgbClr val="0000FF"/>
                </a:solidFill>
                <a:latin typeface="Courier New" panose="02070309020205020404" pitchFamily="49" charset="0"/>
                <a:cs typeface="Courier New" panose="02070309020205020404" pitchFamily="49" charset="0"/>
              </a:rPr>
              <a:t>#include &lt;iostream&gt; </a:t>
            </a:r>
          </a:p>
          <a:p>
            <a:pPr marL="0" indent="0">
              <a:buNone/>
            </a:pPr>
            <a:r>
              <a:rPr lang="en-US" sz="1400" dirty="0">
                <a:solidFill>
                  <a:srgbClr val="0000FF"/>
                </a:solidFill>
                <a:latin typeface="Courier New" panose="02070309020205020404" pitchFamily="49" charset="0"/>
                <a:cs typeface="Courier New" panose="02070309020205020404" pitchFamily="49" charset="0"/>
              </a:rPr>
              <a:t>using namespace std; </a:t>
            </a:r>
          </a:p>
          <a:p>
            <a:pPr marL="0" indent="0">
              <a:buNone/>
            </a:pPr>
            <a:endParaRPr lang="en-US" sz="1400" dirty="0">
              <a:solidFill>
                <a:srgbClr val="0000FF"/>
              </a:solidFill>
              <a:latin typeface="Courier New" panose="02070309020205020404" pitchFamily="49" charset="0"/>
              <a:cs typeface="Courier New" panose="02070309020205020404" pitchFamily="49" charset="0"/>
            </a:endParaRPr>
          </a:p>
          <a:p>
            <a:pPr marL="0" indent="0">
              <a:buNone/>
            </a:pPr>
            <a:r>
              <a:rPr lang="en-US" sz="1400" dirty="0">
                <a:solidFill>
                  <a:srgbClr val="0000FF"/>
                </a:solidFill>
                <a:latin typeface="Courier New" panose="02070309020205020404" pitchFamily="49" charset="0"/>
                <a:cs typeface="Courier New" panose="02070309020205020404" pitchFamily="49" charset="0"/>
              </a:rPr>
              <a:t>int</a:t>
            </a:r>
            <a:r>
              <a:rPr lang="en-US" sz="1400" dirty="0">
                <a:solidFill>
                  <a:prstClr val="black"/>
                </a:solidFill>
                <a:latin typeface="Courier New" panose="02070309020205020404" pitchFamily="49" charset="0"/>
                <a:cs typeface="Courier New" panose="02070309020205020404" pitchFamily="49" charset="0"/>
              </a:rPr>
              <a:t> main() {</a:t>
            </a:r>
          </a:p>
          <a:p>
            <a:pPr marL="0" indent="0">
              <a:buNone/>
            </a:pPr>
            <a:r>
              <a:rPr lang="en-US" sz="1400" dirty="0">
                <a:solidFill>
                  <a:srgbClr val="0000FF"/>
                </a:solidFill>
                <a:latin typeface="Courier New" panose="02070309020205020404" pitchFamily="49" charset="0"/>
                <a:cs typeface="Courier New" panose="02070309020205020404" pitchFamily="49" charset="0"/>
              </a:rPr>
              <a:t>int</a:t>
            </a:r>
            <a:r>
              <a:rPr lang="en-US" sz="1400" dirty="0">
                <a:solidFill>
                  <a:prstClr val="black"/>
                </a:solidFill>
                <a:latin typeface="Courier New" panose="02070309020205020404" pitchFamily="49" charset="0"/>
                <a:cs typeface="Courier New" panose="02070309020205020404" pitchFamily="49" charset="0"/>
              </a:rPr>
              <a:t> a[10]; </a:t>
            </a:r>
          </a:p>
          <a:p>
            <a:pPr marL="0" indent="0">
              <a:buNone/>
            </a:pPr>
            <a:r>
              <a:rPr lang="en-US" sz="1400" dirty="0" err="1">
                <a:solidFill>
                  <a:prstClr val="black"/>
                </a:solidFill>
                <a:latin typeface="Courier New" panose="02070309020205020404" pitchFamily="49" charset="0"/>
                <a:cs typeface="Courier New" panose="02070309020205020404" pitchFamily="49" charset="0"/>
              </a:rPr>
              <a:t>cout</a:t>
            </a:r>
            <a:r>
              <a:rPr lang="en-US" sz="1400" dirty="0">
                <a:solidFill>
                  <a:prstClr val="black"/>
                </a:solidFill>
                <a:latin typeface="Courier New" panose="02070309020205020404" pitchFamily="49" charset="0"/>
                <a:cs typeface="Courier New" panose="02070309020205020404" pitchFamily="49" charset="0"/>
              </a:rPr>
              <a:t> &lt;&lt; "a = " &lt;&lt; a &lt;&lt; </a:t>
            </a:r>
            <a:r>
              <a:rPr lang="en-US" sz="1400" dirty="0" err="1">
                <a:solidFill>
                  <a:prstClr val="black"/>
                </a:solidFill>
                <a:latin typeface="Courier New" panose="02070309020205020404" pitchFamily="49" charset="0"/>
                <a:cs typeface="Courier New" panose="02070309020205020404" pitchFamily="49" charset="0"/>
              </a:rPr>
              <a:t>endl</a:t>
            </a:r>
            <a:r>
              <a:rPr lang="en-US" sz="1400" dirty="0">
                <a:solidFill>
                  <a:prstClr val="black"/>
                </a:solidFill>
                <a:latin typeface="Courier New" panose="02070309020205020404" pitchFamily="49" charset="0"/>
                <a:cs typeface="Courier New" panose="02070309020205020404" pitchFamily="49" charset="0"/>
              </a:rPr>
              <a:t>; </a:t>
            </a:r>
          </a:p>
          <a:p>
            <a:pPr marL="0" indent="0">
              <a:buNone/>
            </a:pPr>
            <a:r>
              <a:rPr lang="en-US" sz="1400" dirty="0" err="1">
                <a:solidFill>
                  <a:prstClr val="black"/>
                </a:solidFill>
                <a:latin typeface="Courier New" panose="02070309020205020404" pitchFamily="49" charset="0"/>
                <a:cs typeface="Courier New" panose="02070309020205020404" pitchFamily="49" charset="0"/>
              </a:rPr>
              <a:t>cout</a:t>
            </a:r>
            <a:r>
              <a:rPr lang="en-US" sz="1400" dirty="0">
                <a:solidFill>
                  <a:prstClr val="black"/>
                </a:solidFill>
                <a:latin typeface="Courier New" panose="02070309020205020404" pitchFamily="49" charset="0"/>
                <a:cs typeface="Courier New" panose="02070309020205020404" pitchFamily="49" charset="0"/>
              </a:rPr>
              <a:t> &lt;&lt; "&amp;a[0] =" &lt;&lt; &amp;a[0] &lt;&lt; </a:t>
            </a:r>
            <a:r>
              <a:rPr lang="en-US" sz="1400" dirty="0" err="1">
                <a:solidFill>
                  <a:prstClr val="black"/>
                </a:solidFill>
                <a:latin typeface="Courier New" panose="02070309020205020404" pitchFamily="49" charset="0"/>
                <a:cs typeface="Courier New" panose="02070309020205020404" pitchFamily="49" charset="0"/>
              </a:rPr>
              <a:t>endl</a:t>
            </a:r>
            <a:r>
              <a:rPr lang="en-US" sz="1400" dirty="0">
                <a:solidFill>
                  <a:prstClr val="black"/>
                </a:solidFill>
                <a:latin typeface="Courier New" panose="02070309020205020404" pitchFamily="49" charset="0"/>
                <a:cs typeface="Courier New" panose="02070309020205020404" pitchFamily="49" charset="0"/>
              </a:rPr>
              <a:t>; </a:t>
            </a:r>
          </a:p>
          <a:p>
            <a:pPr marL="0" indent="0">
              <a:buNone/>
            </a:pPr>
            <a:r>
              <a:rPr lang="en-US" sz="1400" dirty="0">
                <a:solidFill>
                  <a:prstClr val="black"/>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289804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Array elements can be dereferenced in two forms:</a:t>
            </a:r>
          </a:p>
          <a:p>
            <a:pPr lvl="1"/>
            <a:r>
              <a:rPr lang="en-US" sz="2400" dirty="0"/>
              <a:t>a[</a:t>
            </a:r>
            <a:r>
              <a:rPr lang="en-US" sz="2400" dirty="0" err="1"/>
              <a:t>i</a:t>
            </a:r>
            <a:r>
              <a:rPr lang="en-US" sz="2400" dirty="0"/>
              <a:t>] </a:t>
            </a:r>
          </a:p>
          <a:p>
            <a:pPr lvl="1"/>
            <a:r>
              <a:rPr lang="en-US" sz="2400" dirty="0"/>
              <a:t>*(</a:t>
            </a:r>
            <a:r>
              <a:rPr lang="en-US" sz="2400" dirty="0" err="1"/>
              <a:t>a+i</a:t>
            </a:r>
            <a:r>
              <a:rPr lang="en-US" sz="2400" dirty="0"/>
              <a:t>)</a:t>
            </a:r>
            <a:r>
              <a:rPr lang="en-US" sz="2400" b="1" dirty="0"/>
              <a:t> </a:t>
            </a:r>
          </a:p>
          <a:p>
            <a:r>
              <a:rPr lang="en-US" dirty="0"/>
              <a:t>Example:</a:t>
            </a:r>
          </a:p>
          <a:p>
            <a:pPr lvl="1"/>
            <a:r>
              <a:rPr lang="en-US" dirty="0"/>
              <a:t>int a[10];  		// a is a pointer to a[0]   </a:t>
            </a:r>
          </a:p>
          <a:p>
            <a:pPr lvl="1"/>
            <a:r>
              <a:rPr lang="en-US" dirty="0"/>
              <a:t>a[1] = 0;  		// a [offset of 1] = 0   </a:t>
            </a:r>
          </a:p>
          <a:p>
            <a:pPr lvl="1"/>
            <a:r>
              <a:rPr lang="en-US" dirty="0"/>
              <a:t>*(a+1) = 0; 	// pointed by (a+1) = 0</a:t>
            </a:r>
          </a:p>
        </p:txBody>
      </p:sp>
      <p:sp>
        <p:nvSpPr>
          <p:cNvPr id="3" name="Title 2"/>
          <p:cNvSpPr>
            <a:spLocks noGrp="1"/>
          </p:cNvSpPr>
          <p:nvPr>
            <p:ph type="title"/>
          </p:nvPr>
        </p:nvSpPr>
        <p:spPr/>
        <p:txBody>
          <a:bodyPr/>
          <a:lstStyle/>
          <a:p>
            <a:r>
              <a:rPr lang="en-US" dirty="0"/>
              <a:t>Pointers and arrays</a:t>
            </a:r>
          </a:p>
        </p:txBody>
      </p:sp>
      <p:sp>
        <p:nvSpPr>
          <p:cNvPr id="4" name="Slide Number Placeholder 3">
            <a:extLst>
              <a:ext uri="{FF2B5EF4-FFF2-40B4-BE49-F238E27FC236}">
                <a16:creationId xmlns:a16="http://schemas.microsoft.com/office/drawing/2014/main" id="{B0FEA275-E02A-954A-8BBA-896B7FCA82CC}"/>
              </a:ext>
            </a:extLst>
          </p:cNvPr>
          <p:cNvSpPr>
            <a:spLocks noGrp="1"/>
          </p:cNvSpPr>
          <p:nvPr>
            <p:ph type="sldNum" sz="quarter" idx="12"/>
          </p:nvPr>
        </p:nvSpPr>
        <p:spPr/>
        <p:txBody>
          <a:bodyPr/>
          <a:lstStyle/>
          <a:p>
            <a:fld id="{62F74ADF-D7C0-47E2-9D6F-B993EC2BC3C1}" type="slidenum">
              <a:rPr lang="en-US" smtClean="0"/>
              <a:t>28</a:t>
            </a:fld>
            <a:endParaRPr lang="en-US"/>
          </a:p>
        </p:txBody>
      </p:sp>
    </p:spTree>
    <p:extLst>
      <p:ext uri="{BB962C8B-B14F-4D97-AF65-F5344CB8AC3E}">
        <p14:creationId xmlns:p14="http://schemas.microsoft.com/office/powerpoint/2010/main" val="22497793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Pointer array</a:t>
            </a:r>
          </a:p>
          <a:p>
            <a:pPr lvl="1"/>
            <a:r>
              <a:rPr lang="en-US" dirty="0"/>
              <a:t>An array in which each element is a pointer</a:t>
            </a:r>
          </a:p>
          <a:p>
            <a:pPr lvl="1"/>
            <a:r>
              <a:rPr lang="en-US" dirty="0"/>
              <a:t>E.g., double* </a:t>
            </a:r>
            <a:r>
              <a:rPr lang="en-US" dirty="0" err="1"/>
              <a:t>p_array</a:t>
            </a:r>
            <a:r>
              <a:rPr lang="en-US" dirty="0"/>
              <a:t>[3]; // array of 3 pointers</a:t>
            </a:r>
          </a:p>
          <a:p>
            <a:r>
              <a:rPr lang="en-US" dirty="0"/>
              <a:t>Pointer to an array</a:t>
            </a:r>
          </a:p>
          <a:p>
            <a:pPr lvl="1"/>
            <a:r>
              <a:rPr lang="en-US" dirty="0"/>
              <a:t>A pointer retains the address of</a:t>
            </a:r>
            <a:r>
              <a:rPr lang="en-US" b="1" dirty="0"/>
              <a:t> an array</a:t>
            </a:r>
          </a:p>
          <a:p>
            <a:pPr marL="630936" lvl="2" indent="0">
              <a:buNone/>
            </a:pPr>
            <a:r>
              <a:rPr lang="en-US" b="1" dirty="0"/>
              <a:t>E.g., </a:t>
            </a:r>
            <a:r>
              <a:rPr lang="en-US" dirty="0"/>
              <a:t>double d[] = {0., 1., 2.} ; double* </a:t>
            </a:r>
            <a:r>
              <a:rPr lang="en-US" dirty="0" err="1"/>
              <a:t>p_var</a:t>
            </a:r>
            <a:r>
              <a:rPr lang="en-US" dirty="0"/>
              <a:t> = d</a:t>
            </a:r>
          </a:p>
        </p:txBody>
      </p:sp>
      <p:sp>
        <p:nvSpPr>
          <p:cNvPr id="3" name="Title 2"/>
          <p:cNvSpPr>
            <a:spLocks noGrp="1"/>
          </p:cNvSpPr>
          <p:nvPr>
            <p:ph type="title"/>
          </p:nvPr>
        </p:nvSpPr>
        <p:spPr>
          <a:xfrm>
            <a:off x="457200" y="274638"/>
            <a:ext cx="8686800" cy="1143000"/>
          </a:xfrm>
        </p:spPr>
        <p:txBody>
          <a:bodyPr>
            <a:normAutofit/>
          </a:bodyPr>
          <a:lstStyle/>
          <a:p>
            <a:r>
              <a:rPr lang="en-US" dirty="0"/>
              <a:t>Pointer array vs. pointer to an array</a:t>
            </a:r>
          </a:p>
        </p:txBody>
      </p:sp>
      <p:sp>
        <p:nvSpPr>
          <p:cNvPr id="4" name="Slide Number Placeholder 3">
            <a:extLst>
              <a:ext uri="{FF2B5EF4-FFF2-40B4-BE49-F238E27FC236}">
                <a16:creationId xmlns:a16="http://schemas.microsoft.com/office/drawing/2014/main" id="{CA9C600A-2118-1D4B-A0F5-8379B1FE50CD}"/>
              </a:ext>
            </a:extLst>
          </p:cNvPr>
          <p:cNvSpPr>
            <a:spLocks noGrp="1"/>
          </p:cNvSpPr>
          <p:nvPr>
            <p:ph type="sldNum" sz="quarter" idx="12"/>
          </p:nvPr>
        </p:nvSpPr>
        <p:spPr/>
        <p:txBody>
          <a:bodyPr/>
          <a:lstStyle/>
          <a:p>
            <a:fld id="{62F74ADF-D7C0-47E2-9D6F-B993EC2BC3C1}" type="slidenum">
              <a:rPr lang="en-US" smtClean="0"/>
              <a:t>29</a:t>
            </a:fld>
            <a:endParaRPr lang="en-US"/>
          </a:p>
        </p:txBody>
      </p:sp>
    </p:spTree>
    <p:extLst>
      <p:ext uri="{BB962C8B-B14F-4D97-AF65-F5344CB8AC3E}">
        <p14:creationId xmlns:p14="http://schemas.microsoft.com/office/powerpoint/2010/main" val="3739800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dirty="0"/>
              <a:t>Variables can be defined anywhere</a:t>
            </a:r>
          </a:p>
          <a:p>
            <a:r>
              <a:rPr lang="en-US" sz="2800" dirty="0"/>
              <a:t>Scope of a variable</a:t>
            </a:r>
          </a:p>
          <a:p>
            <a:pPr lvl="1"/>
            <a:r>
              <a:rPr lang="en-US" dirty="0"/>
              <a:t>global</a:t>
            </a:r>
          </a:p>
          <a:p>
            <a:pPr lvl="2"/>
            <a:r>
              <a:rPr lang="en-US" dirty="0"/>
              <a:t>Can be used throughout the program</a:t>
            </a:r>
          </a:p>
          <a:p>
            <a:pPr lvl="1"/>
            <a:r>
              <a:rPr lang="en-US" dirty="0"/>
              <a:t>local</a:t>
            </a:r>
          </a:p>
          <a:p>
            <a:pPr lvl="2"/>
            <a:r>
              <a:rPr lang="en-US" dirty="0"/>
              <a:t>Occurs within a scope (local to a function/loop)</a:t>
            </a:r>
          </a:p>
          <a:p>
            <a:pPr lvl="1"/>
            <a:r>
              <a:rPr lang="en-US" dirty="0"/>
              <a:t>global but of limited scope: use </a:t>
            </a:r>
            <a:r>
              <a:rPr lang="en-US" dirty="0">
                <a:solidFill>
                  <a:srgbClr val="FF0000"/>
                </a:solidFill>
              </a:rPr>
              <a:t>static</a:t>
            </a:r>
            <a:r>
              <a:rPr lang="en-US" dirty="0"/>
              <a:t> keyword</a:t>
            </a:r>
          </a:p>
          <a:p>
            <a:pPr lvl="2"/>
            <a:r>
              <a:rPr lang="en-US" sz="2300" dirty="0"/>
              <a:t>Limited to a file</a:t>
            </a:r>
          </a:p>
        </p:txBody>
      </p:sp>
      <p:sp>
        <p:nvSpPr>
          <p:cNvPr id="3" name="Title 2"/>
          <p:cNvSpPr>
            <a:spLocks noGrp="1"/>
          </p:cNvSpPr>
          <p:nvPr>
            <p:ph type="title"/>
          </p:nvPr>
        </p:nvSpPr>
        <p:spPr/>
        <p:txBody>
          <a:bodyPr/>
          <a:lstStyle/>
          <a:p>
            <a:r>
              <a:rPr lang="en-US" dirty="0"/>
              <a:t>(Review) Data types: scope</a:t>
            </a:r>
          </a:p>
        </p:txBody>
      </p:sp>
      <p:sp>
        <p:nvSpPr>
          <p:cNvPr id="4" name="Slide Number Placeholder 3">
            <a:extLst>
              <a:ext uri="{FF2B5EF4-FFF2-40B4-BE49-F238E27FC236}">
                <a16:creationId xmlns:a16="http://schemas.microsoft.com/office/drawing/2014/main" id="{30AF9AA7-A56C-5844-8A7F-18E5628B494B}"/>
              </a:ext>
            </a:extLst>
          </p:cNvPr>
          <p:cNvSpPr>
            <a:spLocks noGrp="1"/>
          </p:cNvSpPr>
          <p:nvPr>
            <p:ph type="sldNum" sz="quarter" idx="12"/>
          </p:nvPr>
        </p:nvSpPr>
        <p:spPr/>
        <p:txBody>
          <a:bodyPr/>
          <a:lstStyle/>
          <a:p>
            <a:fld id="{62F74ADF-D7C0-47E2-9D6F-B993EC2BC3C1}" type="slidenum">
              <a:rPr lang="en-US" smtClean="0"/>
              <a:t>3</a:t>
            </a:fld>
            <a:endParaRPr lang="en-US"/>
          </a:p>
        </p:txBody>
      </p:sp>
    </p:spTree>
    <p:extLst>
      <p:ext uri="{BB962C8B-B14F-4D97-AF65-F5344CB8AC3E}">
        <p14:creationId xmlns:p14="http://schemas.microsoft.com/office/powerpoint/2010/main" val="3878915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Memory layout in a C++ program</a:t>
            </a:r>
          </a:p>
        </p:txBody>
      </p:sp>
      <p:sp>
        <p:nvSpPr>
          <p:cNvPr id="4" name="Slide Number Placeholder 3">
            <a:extLst>
              <a:ext uri="{FF2B5EF4-FFF2-40B4-BE49-F238E27FC236}">
                <a16:creationId xmlns:a16="http://schemas.microsoft.com/office/drawing/2014/main" id="{26DBA3AC-59A4-DE45-A9AA-E19A500C5F30}"/>
              </a:ext>
            </a:extLst>
          </p:cNvPr>
          <p:cNvSpPr>
            <a:spLocks noGrp="1"/>
          </p:cNvSpPr>
          <p:nvPr>
            <p:ph type="sldNum" sz="quarter" idx="12"/>
          </p:nvPr>
        </p:nvSpPr>
        <p:spPr/>
        <p:txBody>
          <a:bodyPr/>
          <a:lstStyle/>
          <a:p>
            <a:fld id="{62F74ADF-D7C0-47E2-9D6F-B993EC2BC3C1}" type="slidenum">
              <a:rPr lang="en-US" smtClean="0"/>
              <a:t>30</a:t>
            </a:fld>
            <a:endParaRPr lang="en-US"/>
          </a:p>
        </p:txBody>
      </p:sp>
      <p:sp>
        <p:nvSpPr>
          <p:cNvPr id="5" name="Rectangle 4">
            <a:extLst>
              <a:ext uri="{FF2B5EF4-FFF2-40B4-BE49-F238E27FC236}">
                <a16:creationId xmlns:a16="http://schemas.microsoft.com/office/drawing/2014/main" id="{34208C70-FE59-4649-A96E-CC14A56E7636}"/>
              </a:ext>
            </a:extLst>
          </p:cNvPr>
          <p:cNvSpPr/>
          <p:nvPr/>
        </p:nvSpPr>
        <p:spPr>
          <a:xfrm>
            <a:off x="3200400" y="1698992"/>
            <a:ext cx="2133600" cy="32766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D0FB2080-135C-B841-AF12-62DCF17259D6}"/>
              </a:ext>
            </a:extLst>
          </p:cNvPr>
          <p:cNvCxnSpPr>
            <a:cxnSpLocks/>
          </p:cNvCxnSpPr>
          <p:nvPr/>
        </p:nvCxnSpPr>
        <p:spPr>
          <a:xfrm>
            <a:off x="3200400" y="4453701"/>
            <a:ext cx="2133600" cy="0"/>
          </a:xfrm>
          <a:prstGeom prst="line">
            <a:avLst/>
          </a:prstGeom>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181D842A-FF4E-A245-8645-58D51E5511B0}"/>
              </a:ext>
            </a:extLst>
          </p:cNvPr>
          <p:cNvSpPr txBox="1"/>
          <p:nvPr/>
        </p:nvSpPr>
        <p:spPr>
          <a:xfrm>
            <a:off x="3880176" y="4540188"/>
            <a:ext cx="618246" cy="369332"/>
          </a:xfrm>
          <a:prstGeom prst="rect">
            <a:avLst/>
          </a:prstGeom>
          <a:noFill/>
        </p:spPr>
        <p:txBody>
          <a:bodyPr wrap="none" rtlCol="0">
            <a:spAutoFit/>
          </a:bodyPr>
          <a:lstStyle/>
          <a:p>
            <a:r>
              <a:rPr lang="en-US" dirty="0"/>
              <a:t>Text </a:t>
            </a:r>
          </a:p>
        </p:txBody>
      </p:sp>
      <p:cxnSp>
        <p:nvCxnSpPr>
          <p:cNvPr id="12" name="Straight Connector 11">
            <a:extLst>
              <a:ext uri="{FF2B5EF4-FFF2-40B4-BE49-F238E27FC236}">
                <a16:creationId xmlns:a16="http://schemas.microsoft.com/office/drawing/2014/main" id="{7A05DE53-554D-1B4E-8CA3-39F28AEF0C7C}"/>
              </a:ext>
            </a:extLst>
          </p:cNvPr>
          <p:cNvCxnSpPr>
            <a:cxnSpLocks/>
          </p:cNvCxnSpPr>
          <p:nvPr/>
        </p:nvCxnSpPr>
        <p:spPr>
          <a:xfrm>
            <a:off x="3200400" y="3920301"/>
            <a:ext cx="2133600" cy="0"/>
          </a:xfrm>
          <a:prstGeom prst="line">
            <a:avLst/>
          </a:prstGeom>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74A8BBEA-9E2F-9A45-BB7D-DB41A46D97EE}"/>
              </a:ext>
            </a:extLst>
          </p:cNvPr>
          <p:cNvSpPr txBox="1"/>
          <p:nvPr/>
        </p:nvSpPr>
        <p:spPr>
          <a:xfrm>
            <a:off x="3880176" y="4059030"/>
            <a:ext cx="620554" cy="369332"/>
          </a:xfrm>
          <a:prstGeom prst="rect">
            <a:avLst/>
          </a:prstGeom>
          <a:noFill/>
        </p:spPr>
        <p:txBody>
          <a:bodyPr wrap="none" rtlCol="0">
            <a:spAutoFit/>
          </a:bodyPr>
          <a:lstStyle/>
          <a:p>
            <a:r>
              <a:rPr lang="en-US" dirty="0"/>
              <a:t>Data</a:t>
            </a:r>
          </a:p>
        </p:txBody>
      </p:sp>
      <p:cxnSp>
        <p:nvCxnSpPr>
          <p:cNvPr id="14" name="Straight Connector 13">
            <a:extLst>
              <a:ext uri="{FF2B5EF4-FFF2-40B4-BE49-F238E27FC236}">
                <a16:creationId xmlns:a16="http://schemas.microsoft.com/office/drawing/2014/main" id="{F8BCF00B-FD85-4E47-98A8-89987F88BE66}"/>
              </a:ext>
            </a:extLst>
          </p:cNvPr>
          <p:cNvCxnSpPr>
            <a:cxnSpLocks/>
          </p:cNvCxnSpPr>
          <p:nvPr/>
        </p:nvCxnSpPr>
        <p:spPr>
          <a:xfrm>
            <a:off x="3200400" y="3365991"/>
            <a:ext cx="21336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16CA5E9C-90B3-7448-AA39-E33219450A7C}"/>
              </a:ext>
            </a:extLst>
          </p:cNvPr>
          <p:cNvSpPr txBox="1"/>
          <p:nvPr/>
        </p:nvSpPr>
        <p:spPr>
          <a:xfrm>
            <a:off x="3835922" y="3481605"/>
            <a:ext cx="676788" cy="369332"/>
          </a:xfrm>
          <a:prstGeom prst="rect">
            <a:avLst/>
          </a:prstGeom>
          <a:noFill/>
        </p:spPr>
        <p:txBody>
          <a:bodyPr wrap="none" rtlCol="0">
            <a:spAutoFit/>
          </a:bodyPr>
          <a:lstStyle/>
          <a:p>
            <a:r>
              <a:rPr lang="en-US" dirty="0"/>
              <a:t>Heap</a:t>
            </a:r>
          </a:p>
        </p:txBody>
      </p:sp>
      <p:cxnSp>
        <p:nvCxnSpPr>
          <p:cNvPr id="16" name="Straight Connector 15">
            <a:extLst>
              <a:ext uri="{FF2B5EF4-FFF2-40B4-BE49-F238E27FC236}">
                <a16:creationId xmlns:a16="http://schemas.microsoft.com/office/drawing/2014/main" id="{8898B46E-86EC-F941-A41A-9C7C49702628}"/>
              </a:ext>
            </a:extLst>
          </p:cNvPr>
          <p:cNvCxnSpPr>
            <a:cxnSpLocks/>
          </p:cNvCxnSpPr>
          <p:nvPr/>
        </p:nvCxnSpPr>
        <p:spPr>
          <a:xfrm>
            <a:off x="3200400" y="2243901"/>
            <a:ext cx="21336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E0AF97F9-CDD8-BB48-B836-CC9F7E88787E}"/>
              </a:ext>
            </a:extLst>
          </p:cNvPr>
          <p:cNvSpPr txBox="1"/>
          <p:nvPr/>
        </p:nvSpPr>
        <p:spPr>
          <a:xfrm>
            <a:off x="3766816" y="1816763"/>
            <a:ext cx="677173" cy="369332"/>
          </a:xfrm>
          <a:prstGeom prst="rect">
            <a:avLst/>
          </a:prstGeom>
          <a:noFill/>
        </p:spPr>
        <p:txBody>
          <a:bodyPr wrap="none" rtlCol="0">
            <a:spAutoFit/>
          </a:bodyPr>
          <a:lstStyle/>
          <a:p>
            <a:r>
              <a:rPr lang="en-US" dirty="0"/>
              <a:t>Stack</a:t>
            </a:r>
          </a:p>
        </p:txBody>
      </p:sp>
      <p:sp>
        <p:nvSpPr>
          <p:cNvPr id="18" name="Down Arrow 17">
            <a:extLst>
              <a:ext uri="{FF2B5EF4-FFF2-40B4-BE49-F238E27FC236}">
                <a16:creationId xmlns:a16="http://schemas.microsoft.com/office/drawing/2014/main" id="{A0D22C47-1131-FA44-8880-C5AE07D7490B}"/>
              </a:ext>
            </a:extLst>
          </p:cNvPr>
          <p:cNvSpPr/>
          <p:nvPr/>
        </p:nvSpPr>
        <p:spPr>
          <a:xfrm>
            <a:off x="4015152" y="2269241"/>
            <a:ext cx="256202" cy="331938"/>
          </a:xfrm>
          <a:prstGeom prst="downArrow">
            <a:avLst/>
          </a:prstGeom>
          <a:solidFill>
            <a:srgbClr val="00B0F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own Arrow 18">
            <a:extLst>
              <a:ext uri="{FF2B5EF4-FFF2-40B4-BE49-F238E27FC236}">
                <a16:creationId xmlns:a16="http://schemas.microsoft.com/office/drawing/2014/main" id="{09B73A86-7C5C-7042-A3E7-55D85B8FF819}"/>
              </a:ext>
            </a:extLst>
          </p:cNvPr>
          <p:cNvSpPr/>
          <p:nvPr/>
        </p:nvSpPr>
        <p:spPr>
          <a:xfrm rot="10800000">
            <a:off x="4015152" y="3017838"/>
            <a:ext cx="256202" cy="331938"/>
          </a:xfrm>
          <a:prstGeom prst="downArrow">
            <a:avLst/>
          </a:prstGeom>
          <a:solidFill>
            <a:srgbClr val="00B0F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E3F6F9EE-5BB0-E24C-A819-29403F298BFC}"/>
              </a:ext>
            </a:extLst>
          </p:cNvPr>
          <p:cNvSpPr txBox="1"/>
          <p:nvPr/>
        </p:nvSpPr>
        <p:spPr>
          <a:xfrm>
            <a:off x="3459785" y="5065268"/>
            <a:ext cx="1623137" cy="369332"/>
          </a:xfrm>
          <a:prstGeom prst="rect">
            <a:avLst/>
          </a:prstGeom>
          <a:noFill/>
        </p:spPr>
        <p:txBody>
          <a:bodyPr wrap="none" rtlCol="0">
            <a:spAutoFit/>
          </a:bodyPr>
          <a:lstStyle/>
          <a:p>
            <a:r>
              <a:rPr lang="en-US" dirty="0"/>
              <a:t>Memory layout</a:t>
            </a:r>
          </a:p>
        </p:txBody>
      </p:sp>
      <p:cxnSp>
        <p:nvCxnSpPr>
          <p:cNvPr id="22" name="Straight Arrow Connector 21">
            <a:extLst>
              <a:ext uri="{FF2B5EF4-FFF2-40B4-BE49-F238E27FC236}">
                <a16:creationId xmlns:a16="http://schemas.microsoft.com/office/drawing/2014/main" id="{CAB7AFDD-AA6B-7644-8D5F-D586E7F999F8}"/>
              </a:ext>
            </a:extLst>
          </p:cNvPr>
          <p:cNvCxnSpPr>
            <a:cxnSpLocks/>
          </p:cNvCxnSpPr>
          <p:nvPr/>
        </p:nvCxnSpPr>
        <p:spPr>
          <a:xfrm flipV="1">
            <a:off x="5562600" y="1718575"/>
            <a:ext cx="0" cy="32624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8F5BFA8E-189D-5D43-97BD-F64E8798CDD6}"/>
              </a:ext>
            </a:extLst>
          </p:cNvPr>
          <p:cNvSpPr txBox="1"/>
          <p:nvPr/>
        </p:nvSpPr>
        <p:spPr>
          <a:xfrm rot="16200000">
            <a:off x="4930406" y="3230501"/>
            <a:ext cx="1657057" cy="369332"/>
          </a:xfrm>
          <a:prstGeom prst="rect">
            <a:avLst/>
          </a:prstGeom>
          <a:noFill/>
        </p:spPr>
        <p:txBody>
          <a:bodyPr wrap="none" rtlCol="0">
            <a:spAutoFit/>
          </a:bodyPr>
          <a:lstStyle/>
          <a:p>
            <a:r>
              <a:rPr lang="en-US" dirty="0"/>
              <a:t>Address growth</a:t>
            </a:r>
          </a:p>
        </p:txBody>
      </p:sp>
    </p:spTree>
    <p:extLst>
      <p:ext uri="{BB962C8B-B14F-4D97-AF65-F5344CB8AC3E}">
        <p14:creationId xmlns:p14="http://schemas.microsoft.com/office/powerpoint/2010/main" val="18645613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2714" y="1281467"/>
            <a:ext cx="5939108" cy="4525963"/>
          </a:xfrm>
        </p:spPr>
        <p:txBody>
          <a:bodyPr>
            <a:normAutofit/>
          </a:bodyPr>
          <a:lstStyle/>
          <a:p>
            <a:r>
              <a:rPr lang="en-US" dirty="0"/>
              <a:t>Text segment (a.k.a. code segment)</a:t>
            </a:r>
          </a:p>
          <a:p>
            <a:pPr lvl="1"/>
            <a:r>
              <a:rPr lang="en-US" dirty="0"/>
              <a:t> Stores C++ executable</a:t>
            </a:r>
          </a:p>
          <a:p>
            <a:pPr lvl="1"/>
            <a:endParaRPr lang="en-US" dirty="0"/>
          </a:p>
          <a:p>
            <a:pPr marL="393192" lvl="1" indent="0">
              <a:buNone/>
            </a:pPr>
            <a:endParaRPr lang="en-US" dirty="0"/>
          </a:p>
        </p:txBody>
      </p:sp>
      <p:sp>
        <p:nvSpPr>
          <p:cNvPr id="3" name="Title 2"/>
          <p:cNvSpPr>
            <a:spLocks noGrp="1"/>
          </p:cNvSpPr>
          <p:nvPr>
            <p:ph type="title"/>
          </p:nvPr>
        </p:nvSpPr>
        <p:spPr/>
        <p:txBody>
          <a:bodyPr>
            <a:normAutofit fontScale="90000"/>
          </a:bodyPr>
          <a:lstStyle/>
          <a:p>
            <a:r>
              <a:rPr lang="en-US" dirty="0"/>
              <a:t>Memory layout in a C++ program (Cont.)</a:t>
            </a:r>
          </a:p>
        </p:txBody>
      </p:sp>
      <p:sp>
        <p:nvSpPr>
          <p:cNvPr id="4" name="Slide Number Placeholder 3">
            <a:extLst>
              <a:ext uri="{FF2B5EF4-FFF2-40B4-BE49-F238E27FC236}">
                <a16:creationId xmlns:a16="http://schemas.microsoft.com/office/drawing/2014/main" id="{26DBA3AC-59A4-DE45-A9AA-E19A500C5F30}"/>
              </a:ext>
            </a:extLst>
          </p:cNvPr>
          <p:cNvSpPr>
            <a:spLocks noGrp="1"/>
          </p:cNvSpPr>
          <p:nvPr>
            <p:ph type="sldNum" sz="quarter" idx="12"/>
          </p:nvPr>
        </p:nvSpPr>
        <p:spPr/>
        <p:txBody>
          <a:bodyPr/>
          <a:lstStyle/>
          <a:p>
            <a:fld id="{62F74ADF-D7C0-47E2-9D6F-B993EC2BC3C1}" type="slidenum">
              <a:rPr lang="en-US" smtClean="0"/>
              <a:t>31</a:t>
            </a:fld>
            <a:endParaRPr lang="en-US" dirty="0"/>
          </a:p>
        </p:txBody>
      </p:sp>
      <p:grpSp>
        <p:nvGrpSpPr>
          <p:cNvPr id="8" name="Group 7">
            <a:extLst>
              <a:ext uri="{FF2B5EF4-FFF2-40B4-BE49-F238E27FC236}">
                <a16:creationId xmlns:a16="http://schemas.microsoft.com/office/drawing/2014/main" id="{9DC0A96E-3E39-8C4B-8029-6399CD6CB12D}"/>
              </a:ext>
            </a:extLst>
          </p:cNvPr>
          <p:cNvGrpSpPr/>
          <p:nvPr/>
        </p:nvGrpSpPr>
        <p:grpSpPr>
          <a:xfrm>
            <a:off x="685800" y="2219650"/>
            <a:ext cx="4151682" cy="565302"/>
            <a:chOff x="3687654" y="2247644"/>
            <a:chExt cx="4151682" cy="565302"/>
          </a:xfrm>
        </p:grpSpPr>
        <p:sp>
          <p:nvSpPr>
            <p:cNvPr id="25" name="Rectangle 24">
              <a:extLst>
                <a:ext uri="{FF2B5EF4-FFF2-40B4-BE49-F238E27FC236}">
                  <a16:creationId xmlns:a16="http://schemas.microsoft.com/office/drawing/2014/main" id="{7E399C60-3F90-E54A-B4BF-00FFB52E193E}"/>
                </a:ext>
              </a:extLst>
            </p:cNvPr>
            <p:cNvSpPr/>
            <p:nvPr/>
          </p:nvSpPr>
          <p:spPr>
            <a:xfrm>
              <a:off x="3687654" y="2420158"/>
              <a:ext cx="1724703" cy="369332"/>
            </a:xfrm>
            <a:prstGeom prst="rect">
              <a:avLst/>
            </a:prstGeom>
          </p:spPr>
          <p:txBody>
            <a:bodyPr wrap="none">
              <a:spAutoFit/>
            </a:bodyPr>
            <a:lstStyle/>
            <a:p>
              <a:r>
                <a:rPr lang="en-US" dirty="0"/>
                <a:t>C++ source code</a:t>
              </a:r>
            </a:p>
          </p:txBody>
        </p:sp>
        <p:sp>
          <p:nvSpPr>
            <p:cNvPr id="26" name="Rectangle 25">
              <a:extLst>
                <a:ext uri="{FF2B5EF4-FFF2-40B4-BE49-F238E27FC236}">
                  <a16:creationId xmlns:a16="http://schemas.microsoft.com/office/drawing/2014/main" id="{A8CC84BD-DD53-D442-A837-7C7CE3350267}"/>
                </a:ext>
              </a:extLst>
            </p:cNvPr>
            <p:cNvSpPr/>
            <p:nvPr/>
          </p:nvSpPr>
          <p:spPr>
            <a:xfrm>
              <a:off x="6517114" y="2443614"/>
              <a:ext cx="1252972" cy="369332"/>
            </a:xfrm>
            <a:prstGeom prst="rect">
              <a:avLst/>
            </a:prstGeom>
          </p:spPr>
          <p:txBody>
            <a:bodyPr wrap="none">
              <a:spAutoFit/>
            </a:bodyPr>
            <a:lstStyle/>
            <a:p>
              <a:r>
                <a:rPr lang="en-US" dirty="0"/>
                <a:t> Executable</a:t>
              </a:r>
            </a:p>
          </p:txBody>
        </p:sp>
        <p:sp>
          <p:nvSpPr>
            <p:cNvPr id="27" name="Rectangle 26">
              <a:extLst>
                <a:ext uri="{FF2B5EF4-FFF2-40B4-BE49-F238E27FC236}">
                  <a16:creationId xmlns:a16="http://schemas.microsoft.com/office/drawing/2014/main" id="{DE64725B-D0E5-4745-B81C-FD72695C9750}"/>
                </a:ext>
              </a:extLst>
            </p:cNvPr>
            <p:cNvSpPr/>
            <p:nvPr/>
          </p:nvSpPr>
          <p:spPr>
            <a:xfrm>
              <a:off x="5410401" y="2247644"/>
              <a:ext cx="1037463" cy="369332"/>
            </a:xfrm>
            <a:prstGeom prst="rect">
              <a:avLst/>
            </a:prstGeom>
          </p:spPr>
          <p:txBody>
            <a:bodyPr wrap="none">
              <a:spAutoFit/>
            </a:bodyPr>
            <a:lstStyle/>
            <a:p>
              <a:pPr algn="ctr"/>
              <a:r>
                <a:rPr lang="en-US" dirty="0"/>
                <a:t>Compiler</a:t>
              </a:r>
            </a:p>
          </p:txBody>
        </p:sp>
        <p:cxnSp>
          <p:nvCxnSpPr>
            <p:cNvPr id="30" name="Straight Arrow Connector 29">
              <a:extLst>
                <a:ext uri="{FF2B5EF4-FFF2-40B4-BE49-F238E27FC236}">
                  <a16:creationId xmlns:a16="http://schemas.microsoft.com/office/drawing/2014/main" id="{9A46F73D-D2E0-5141-B6AD-C3976473A01A}"/>
                </a:ext>
              </a:extLst>
            </p:cNvPr>
            <p:cNvCxnSpPr/>
            <p:nvPr/>
          </p:nvCxnSpPr>
          <p:spPr>
            <a:xfrm>
              <a:off x="5319532" y="2638852"/>
              <a:ext cx="1219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0E4BAEA6-BD59-734F-BCC5-70335163C8DF}"/>
                </a:ext>
              </a:extLst>
            </p:cNvPr>
            <p:cNvSpPr/>
            <p:nvPr/>
          </p:nvSpPr>
          <p:spPr>
            <a:xfrm>
              <a:off x="6564653" y="2471801"/>
              <a:ext cx="1274683" cy="334102"/>
            </a:xfrm>
            <a:prstGeom prst="ellipse">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grpSp>
      <p:sp>
        <p:nvSpPr>
          <p:cNvPr id="28" name="Oval 27">
            <a:extLst>
              <a:ext uri="{FF2B5EF4-FFF2-40B4-BE49-F238E27FC236}">
                <a16:creationId xmlns:a16="http://schemas.microsoft.com/office/drawing/2014/main" id="{B61AC1BE-3EB9-D14E-BAC3-639FAFDDAC0B}"/>
              </a:ext>
            </a:extLst>
          </p:cNvPr>
          <p:cNvSpPr/>
          <p:nvPr/>
        </p:nvSpPr>
        <p:spPr>
          <a:xfrm>
            <a:off x="6417669" y="4977329"/>
            <a:ext cx="1274683" cy="334102"/>
          </a:xfrm>
          <a:prstGeom prst="ellipse">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58F6206A-71B7-7F49-904C-974371DB8434}"/>
              </a:ext>
            </a:extLst>
          </p:cNvPr>
          <p:cNvGrpSpPr/>
          <p:nvPr/>
        </p:nvGrpSpPr>
        <p:grpSpPr>
          <a:xfrm>
            <a:off x="6066112" y="2100903"/>
            <a:ext cx="2743201" cy="3710337"/>
            <a:chOff x="304800" y="1600200"/>
            <a:chExt cx="2743201" cy="3710337"/>
          </a:xfrm>
        </p:grpSpPr>
        <p:sp>
          <p:nvSpPr>
            <p:cNvPr id="31" name="Rectangle 30">
              <a:extLst>
                <a:ext uri="{FF2B5EF4-FFF2-40B4-BE49-F238E27FC236}">
                  <a16:creationId xmlns:a16="http://schemas.microsoft.com/office/drawing/2014/main" id="{72B30771-F24B-FF41-BF1E-0C0B291C3279}"/>
                </a:ext>
              </a:extLst>
            </p:cNvPr>
            <p:cNvSpPr/>
            <p:nvPr/>
          </p:nvSpPr>
          <p:spPr>
            <a:xfrm>
              <a:off x="304800" y="1600200"/>
              <a:ext cx="2133600" cy="32766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a:extLst>
                <a:ext uri="{FF2B5EF4-FFF2-40B4-BE49-F238E27FC236}">
                  <a16:creationId xmlns:a16="http://schemas.microsoft.com/office/drawing/2014/main" id="{B35975D8-E12C-4048-BE1E-8D6A51C87077}"/>
                </a:ext>
              </a:extLst>
            </p:cNvPr>
            <p:cNvCxnSpPr>
              <a:cxnSpLocks/>
            </p:cNvCxnSpPr>
            <p:nvPr/>
          </p:nvCxnSpPr>
          <p:spPr>
            <a:xfrm>
              <a:off x="304800" y="4354909"/>
              <a:ext cx="2133600" cy="0"/>
            </a:xfrm>
            <a:prstGeom prst="line">
              <a:avLst/>
            </a:prstGeom>
          </p:spPr>
          <p:style>
            <a:lnRef idx="1">
              <a:schemeClr val="dk1"/>
            </a:lnRef>
            <a:fillRef idx="0">
              <a:schemeClr val="dk1"/>
            </a:fillRef>
            <a:effectRef idx="0">
              <a:schemeClr val="dk1"/>
            </a:effectRef>
            <a:fontRef idx="minor">
              <a:schemeClr val="tx1"/>
            </a:fontRef>
          </p:style>
        </p:cxnSp>
        <p:sp>
          <p:nvSpPr>
            <p:cNvPr id="34" name="TextBox 33">
              <a:extLst>
                <a:ext uri="{FF2B5EF4-FFF2-40B4-BE49-F238E27FC236}">
                  <a16:creationId xmlns:a16="http://schemas.microsoft.com/office/drawing/2014/main" id="{6AA05357-EA50-644C-A89B-B1D337D219F8}"/>
                </a:ext>
              </a:extLst>
            </p:cNvPr>
            <p:cNvSpPr txBox="1"/>
            <p:nvPr/>
          </p:nvSpPr>
          <p:spPr>
            <a:xfrm>
              <a:off x="984576" y="4441396"/>
              <a:ext cx="618246" cy="369332"/>
            </a:xfrm>
            <a:prstGeom prst="rect">
              <a:avLst/>
            </a:prstGeom>
            <a:noFill/>
          </p:spPr>
          <p:txBody>
            <a:bodyPr wrap="none" rtlCol="0">
              <a:spAutoFit/>
            </a:bodyPr>
            <a:lstStyle/>
            <a:p>
              <a:r>
                <a:rPr lang="en-US" dirty="0"/>
                <a:t>Text </a:t>
              </a:r>
            </a:p>
          </p:txBody>
        </p:sp>
        <p:cxnSp>
          <p:nvCxnSpPr>
            <p:cNvPr id="35" name="Straight Connector 34">
              <a:extLst>
                <a:ext uri="{FF2B5EF4-FFF2-40B4-BE49-F238E27FC236}">
                  <a16:creationId xmlns:a16="http://schemas.microsoft.com/office/drawing/2014/main" id="{BD6B5C1E-F003-D840-8D9E-37D56D12B969}"/>
                </a:ext>
              </a:extLst>
            </p:cNvPr>
            <p:cNvCxnSpPr>
              <a:cxnSpLocks/>
            </p:cNvCxnSpPr>
            <p:nvPr/>
          </p:nvCxnSpPr>
          <p:spPr>
            <a:xfrm>
              <a:off x="304800" y="3821509"/>
              <a:ext cx="2133600" cy="0"/>
            </a:xfrm>
            <a:prstGeom prst="line">
              <a:avLst/>
            </a:prstGeom>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A5C25B8A-B070-CC49-9763-519957773F8C}"/>
                </a:ext>
              </a:extLst>
            </p:cNvPr>
            <p:cNvSpPr txBox="1"/>
            <p:nvPr/>
          </p:nvSpPr>
          <p:spPr>
            <a:xfrm>
              <a:off x="984576" y="3960238"/>
              <a:ext cx="620554" cy="369332"/>
            </a:xfrm>
            <a:prstGeom prst="rect">
              <a:avLst/>
            </a:prstGeom>
            <a:noFill/>
          </p:spPr>
          <p:txBody>
            <a:bodyPr wrap="none" rtlCol="0">
              <a:spAutoFit/>
            </a:bodyPr>
            <a:lstStyle/>
            <a:p>
              <a:r>
                <a:rPr lang="en-US" dirty="0"/>
                <a:t>Data</a:t>
              </a:r>
            </a:p>
          </p:txBody>
        </p:sp>
        <p:cxnSp>
          <p:nvCxnSpPr>
            <p:cNvPr id="37" name="Straight Connector 36">
              <a:extLst>
                <a:ext uri="{FF2B5EF4-FFF2-40B4-BE49-F238E27FC236}">
                  <a16:creationId xmlns:a16="http://schemas.microsoft.com/office/drawing/2014/main" id="{67B8EF4F-F231-494A-A90C-9546B5AB71E5}"/>
                </a:ext>
              </a:extLst>
            </p:cNvPr>
            <p:cNvCxnSpPr>
              <a:cxnSpLocks/>
            </p:cNvCxnSpPr>
            <p:nvPr/>
          </p:nvCxnSpPr>
          <p:spPr>
            <a:xfrm>
              <a:off x="304800" y="3267199"/>
              <a:ext cx="21336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7737AA48-32BC-634D-B248-A5E440C3EA7E}"/>
                </a:ext>
              </a:extLst>
            </p:cNvPr>
            <p:cNvSpPr txBox="1"/>
            <p:nvPr/>
          </p:nvSpPr>
          <p:spPr>
            <a:xfrm>
              <a:off x="940322" y="3382813"/>
              <a:ext cx="676788" cy="369332"/>
            </a:xfrm>
            <a:prstGeom prst="rect">
              <a:avLst/>
            </a:prstGeom>
            <a:noFill/>
          </p:spPr>
          <p:txBody>
            <a:bodyPr wrap="none" rtlCol="0">
              <a:spAutoFit/>
            </a:bodyPr>
            <a:lstStyle/>
            <a:p>
              <a:r>
                <a:rPr lang="en-US" dirty="0"/>
                <a:t>Heap</a:t>
              </a:r>
            </a:p>
          </p:txBody>
        </p:sp>
        <p:cxnSp>
          <p:nvCxnSpPr>
            <p:cNvPr id="39" name="Straight Connector 38">
              <a:extLst>
                <a:ext uri="{FF2B5EF4-FFF2-40B4-BE49-F238E27FC236}">
                  <a16:creationId xmlns:a16="http://schemas.microsoft.com/office/drawing/2014/main" id="{E952C3F8-B5B2-BF41-B5DD-8DD39A7608B8}"/>
                </a:ext>
              </a:extLst>
            </p:cNvPr>
            <p:cNvCxnSpPr>
              <a:cxnSpLocks/>
            </p:cNvCxnSpPr>
            <p:nvPr/>
          </p:nvCxnSpPr>
          <p:spPr>
            <a:xfrm>
              <a:off x="304800" y="2145109"/>
              <a:ext cx="21336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758E2752-7025-4249-B1D5-0676D43BC9DA}"/>
                </a:ext>
              </a:extLst>
            </p:cNvPr>
            <p:cNvSpPr txBox="1"/>
            <p:nvPr/>
          </p:nvSpPr>
          <p:spPr>
            <a:xfrm>
              <a:off x="871216" y="1717971"/>
              <a:ext cx="677173" cy="369332"/>
            </a:xfrm>
            <a:prstGeom prst="rect">
              <a:avLst/>
            </a:prstGeom>
            <a:noFill/>
          </p:spPr>
          <p:txBody>
            <a:bodyPr wrap="none" rtlCol="0">
              <a:spAutoFit/>
            </a:bodyPr>
            <a:lstStyle/>
            <a:p>
              <a:r>
                <a:rPr lang="en-US" dirty="0"/>
                <a:t>Stack</a:t>
              </a:r>
            </a:p>
          </p:txBody>
        </p:sp>
        <p:sp>
          <p:nvSpPr>
            <p:cNvPr id="41" name="Down Arrow 40">
              <a:extLst>
                <a:ext uri="{FF2B5EF4-FFF2-40B4-BE49-F238E27FC236}">
                  <a16:creationId xmlns:a16="http://schemas.microsoft.com/office/drawing/2014/main" id="{C4C08BB9-3592-8047-8528-685D9E755436}"/>
                </a:ext>
              </a:extLst>
            </p:cNvPr>
            <p:cNvSpPr/>
            <p:nvPr/>
          </p:nvSpPr>
          <p:spPr>
            <a:xfrm>
              <a:off x="1119552" y="2170449"/>
              <a:ext cx="256202" cy="331938"/>
            </a:xfrm>
            <a:prstGeom prst="downArrow">
              <a:avLst/>
            </a:prstGeom>
            <a:solidFill>
              <a:srgbClr val="00B0F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Down Arrow 41">
              <a:extLst>
                <a:ext uri="{FF2B5EF4-FFF2-40B4-BE49-F238E27FC236}">
                  <a16:creationId xmlns:a16="http://schemas.microsoft.com/office/drawing/2014/main" id="{94DF3458-936C-424F-9A20-33358985C902}"/>
                </a:ext>
              </a:extLst>
            </p:cNvPr>
            <p:cNvSpPr/>
            <p:nvPr/>
          </p:nvSpPr>
          <p:spPr>
            <a:xfrm rot="10800000">
              <a:off x="1119552" y="2919046"/>
              <a:ext cx="256202" cy="331938"/>
            </a:xfrm>
            <a:prstGeom prst="downArrow">
              <a:avLst/>
            </a:prstGeom>
            <a:solidFill>
              <a:srgbClr val="00B0F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DE9FCE3E-A9B8-4547-AF56-C08A29FAF9D1}"/>
                </a:ext>
              </a:extLst>
            </p:cNvPr>
            <p:cNvSpPr txBox="1"/>
            <p:nvPr/>
          </p:nvSpPr>
          <p:spPr>
            <a:xfrm>
              <a:off x="399889" y="4941205"/>
              <a:ext cx="1623137" cy="369332"/>
            </a:xfrm>
            <a:prstGeom prst="rect">
              <a:avLst/>
            </a:prstGeom>
            <a:noFill/>
          </p:spPr>
          <p:txBody>
            <a:bodyPr wrap="none" rtlCol="0">
              <a:spAutoFit/>
            </a:bodyPr>
            <a:lstStyle/>
            <a:p>
              <a:r>
                <a:rPr lang="en-US" dirty="0"/>
                <a:t>Memory layout</a:t>
              </a:r>
            </a:p>
          </p:txBody>
        </p:sp>
        <p:cxnSp>
          <p:nvCxnSpPr>
            <p:cNvPr id="44" name="Straight Arrow Connector 43">
              <a:extLst>
                <a:ext uri="{FF2B5EF4-FFF2-40B4-BE49-F238E27FC236}">
                  <a16:creationId xmlns:a16="http://schemas.microsoft.com/office/drawing/2014/main" id="{5183D1FB-03F3-8A46-BA65-8820AD86BBD9}"/>
                </a:ext>
              </a:extLst>
            </p:cNvPr>
            <p:cNvCxnSpPr>
              <a:cxnSpLocks/>
            </p:cNvCxnSpPr>
            <p:nvPr/>
          </p:nvCxnSpPr>
          <p:spPr>
            <a:xfrm flipV="1">
              <a:off x="2667000" y="1619783"/>
              <a:ext cx="0" cy="32624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5" name="TextBox 44">
              <a:extLst>
                <a:ext uri="{FF2B5EF4-FFF2-40B4-BE49-F238E27FC236}">
                  <a16:creationId xmlns:a16="http://schemas.microsoft.com/office/drawing/2014/main" id="{5ABE3929-977C-C34B-8D16-157F63CFB4FE}"/>
                </a:ext>
              </a:extLst>
            </p:cNvPr>
            <p:cNvSpPr txBox="1"/>
            <p:nvPr/>
          </p:nvSpPr>
          <p:spPr>
            <a:xfrm rot="16200000">
              <a:off x="2034806" y="3131709"/>
              <a:ext cx="1657057" cy="369332"/>
            </a:xfrm>
            <a:prstGeom prst="rect">
              <a:avLst/>
            </a:prstGeom>
            <a:noFill/>
          </p:spPr>
          <p:txBody>
            <a:bodyPr wrap="none" rtlCol="0">
              <a:spAutoFit/>
            </a:bodyPr>
            <a:lstStyle/>
            <a:p>
              <a:r>
                <a:rPr lang="en-US" dirty="0"/>
                <a:t>Address growth</a:t>
              </a:r>
            </a:p>
          </p:txBody>
        </p:sp>
      </p:grpSp>
      <p:cxnSp>
        <p:nvCxnSpPr>
          <p:cNvPr id="23" name="Straight Arrow Connector 22">
            <a:extLst>
              <a:ext uri="{FF2B5EF4-FFF2-40B4-BE49-F238E27FC236}">
                <a16:creationId xmlns:a16="http://schemas.microsoft.com/office/drawing/2014/main" id="{C8A67D3E-00CD-0448-A04C-53935383A7C4}"/>
              </a:ext>
            </a:extLst>
          </p:cNvPr>
          <p:cNvCxnSpPr>
            <a:endCxn id="28" idx="2"/>
          </p:cNvCxnSpPr>
          <p:nvPr/>
        </p:nvCxnSpPr>
        <p:spPr>
          <a:xfrm>
            <a:off x="4191000" y="2784952"/>
            <a:ext cx="2226669" cy="23594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2980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2714" y="1281467"/>
            <a:ext cx="5939108" cy="4525963"/>
          </a:xfrm>
        </p:spPr>
        <p:txBody>
          <a:bodyPr>
            <a:normAutofit/>
          </a:bodyPr>
          <a:lstStyle/>
          <a:p>
            <a:r>
              <a:rPr lang="en-US" dirty="0"/>
              <a:t>Data segment</a:t>
            </a:r>
          </a:p>
          <a:p>
            <a:pPr lvl="1"/>
            <a:r>
              <a:rPr lang="en-US" dirty="0"/>
              <a:t>Initialized data segment </a:t>
            </a:r>
          </a:p>
          <a:p>
            <a:pPr lvl="2"/>
            <a:r>
              <a:rPr lang="en-US" dirty="0"/>
              <a:t>Contains initialized global and static variables</a:t>
            </a:r>
          </a:p>
          <a:p>
            <a:pPr lvl="1"/>
            <a:r>
              <a:rPr lang="en-US" dirty="0"/>
              <a:t>Uninitialized data segment </a:t>
            </a:r>
          </a:p>
          <a:p>
            <a:pPr lvl="2"/>
            <a:r>
              <a:rPr lang="en-US" dirty="0"/>
              <a:t>Contains uninitialized global and static variables</a:t>
            </a:r>
          </a:p>
          <a:p>
            <a:endParaRPr lang="en-US" sz="1400" dirty="0">
              <a:solidFill>
                <a:srgbClr val="008000"/>
              </a:solidFill>
              <a:latin typeface="Courier New" panose="02070309020205020404" pitchFamily="49" charset="0"/>
              <a:cs typeface="Courier New" panose="02070309020205020404" pitchFamily="49" charset="0"/>
            </a:endParaRPr>
          </a:p>
          <a:p>
            <a:pPr lvl="1"/>
            <a:endParaRPr lang="en-US" dirty="0"/>
          </a:p>
        </p:txBody>
      </p:sp>
      <p:sp>
        <p:nvSpPr>
          <p:cNvPr id="3" name="Title 2"/>
          <p:cNvSpPr>
            <a:spLocks noGrp="1"/>
          </p:cNvSpPr>
          <p:nvPr>
            <p:ph type="title"/>
          </p:nvPr>
        </p:nvSpPr>
        <p:spPr/>
        <p:txBody>
          <a:bodyPr>
            <a:normAutofit fontScale="90000"/>
          </a:bodyPr>
          <a:lstStyle/>
          <a:p>
            <a:r>
              <a:rPr lang="en-US" dirty="0"/>
              <a:t>Memory layout in a C++ program (Cont.)</a:t>
            </a:r>
          </a:p>
        </p:txBody>
      </p:sp>
      <p:sp>
        <p:nvSpPr>
          <p:cNvPr id="4" name="Slide Number Placeholder 3">
            <a:extLst>
              <a:ext uri="{FF2B5EF4-FFF2-40B4-BE49-F238E27FC236}">
                <a16:creationId xmlns:a16="http://schemas.microsoft.com/office/drawing/2014/main" id="{26DBA3AC-59A4-DE45-A9AA-E19A500C5F30}"/>
              </a:ext>
            </a:extLst>
          </p:cNvPr>
          <p:cNvSpPr>
            <a:spLocks noGrp="1"/>
          </p:cNvSpPr>
          <p:nvPr>
            <p:ph type="sldNum" sz="quarter" idx="12"/>
          </p:nvPr>
        </p:nvSpPr>
        <p:spPr/>
        <p:txBody>
          <a:bodyPr/>
          <a:lstStyle/>
          <a:p>
            <a:fld id="{62F74ADF-D7C0-47E2-9D6F-B993EC2BC3C1}" type="slidenum">
              <a:rPr lang="en-US" smtClean="0"/>
              <a:t>32</a:t>
            </a:fld>
            <a:endParaRPr lang="en-US" dirty="0"/>
          </a:p>
        </p:txBody>
      </p:sp>
      <p:grpSp>
        <p:nvGrpSpPr>
          <p:cNvPr id="6" name="Group 5">
            <a:extLst>
              <a:ext uri="{FF2B5EF4-FFF2-40B4-BE49-F238E27FC236}">
                <a16:creationId xmlns:a16="http://schemas.microsoft.com/office/drawing/2014/main" id="{96003F76-7D41-2643-BD98-E2654FEB1B48}"/>
              </a:ext>
            </a:extLst>
          </p:cNvPr>
          <p:cNvGrpSpPr/>
          <p:nvPr/>
        </p:nvGrpSpPr>
        <p:grpSpPr>
          <a:xfrm>
            <a:off x="6066112" y="2100903"/>
            <a:ext cx="2743201" cy="3710337"/>
            <a:chOff x="304800" y="1600200"/>
            <a:chExt cx="2743201" cy="3710337"/>
          </a:xfrm>
        </p:grpSpPr>
        <p:sp>
          <p:nvSpPr>
            <p:cNvPr id="5" name="Rectangle 4">
              <a:extLst>
                <a:ext uri="{FF2B5EF4-FFF2-40B4-BE49-F238E27FC236}">
                  <a16:creationId xmlns:a16="http://schemas.microsoft.com/office/drawing/2014/main" id="{34208C70-FE59-4649-A96E-CC14A56E7636}"/>
                </a:ext>
              </a:extLst>
            </p:cNvPr>
            <p:cNvSpPr/>
            <p:nvPr/>
          </p:nvSpPr>
          <p:spPr>
            <a:xfrm>
              <a:off x="304800" y="1600200"/>
              <a:ext cx="2133600" cy="32766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D0FB2080-135C-B841-AF12-62DCF17259D6}"/>
                </a:ext>
              </a:extLst>
            </p:cNvPr>
            <p:cNvCxnSpPr>
              <a:cxnSpLocks/>
            </p:cNvCxnSpPr>
            <p:nvPr/>
          </p:nvCxnSpPr>
          <p:spPr>
            <a:xfrm>
              <a:off x="304800" y="4354909"/>
              <a:ext cx="2133600" cy="0"/>
            </a:xfrm>
            <a:prstGeom prst="line">
              <a:avLst/>
            </a:prstGeom>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181D842A-FF4E-A245-8645-58D51E5511B0}"/>
                </a:ext>
              </a:extLst>
            </p:cNvPr>
            <p:cNvSpPr txBox="1"/>
            <p:nvPr/>
          </p:nvSpPr>
          <p:spPr>
            <a:xfrm>
              <a:off x="984576" y="4441396"/>
              <a:ext cx="618246" cy="369332"/>
            </a:xfrm>
            <a:prstGeom prst="rect">
              <a:avLst/>
            </a:prstGeom>
            <a:noFill/>
          </p:spPr>
          <p:txBody>
            <a:bodyPr wrap="none" rtlCol="0">
              <a:spAutoFit/>
            </a:bodyPr>
            <a:lstStyle/>
            <a:p>
              <a:r>
                <a:rPr lang="en-US" dirty="0"/>
                <a:t>Text </a:t>
              </a:r>
            </a:p>
          </p:txBody>
        </p:sp>
        <p:cxnSp>
          <p:nvCxnSpPr>
            <p:cNvPr id="12" name="Straight Connector 11">
              <a:extLst>
                <a:ext uri="{FF2B5EF4-FFF2-40B4-BE49-F238E27FC236}">
                  <a16:creationId xmlns:a16="http://schemas.microsoft.com/office/drawing/2014/main" id="{7A05DE53-554D-1B4E-8CA3-39F28AEF0C7C}"/>
                </a:ext>
              </a:extLst>
            </p:cNvPr>
            <p:cNvCxnSpPr>
              <a:cxnSpLocks/>
            </p:cNvCxnSpPr>
            <p:nvPr/>
          </p:nvCxnSpPr>
          <p:spPr>
            <a:xfrm>
              <a:off x="304800" y="3821509"/>
              <a:ext cx="2133600" cy="0"/>
            </a:xfrm>
            <a:prstGeom prst="line">
              <a:avLst/>
            </a:prstGeom>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74A8BBEA-9E2F-9A45-BB7D-DB41A46D97EE}"/>
                </a:ext>
              </a:extLst>
            </p:cNvPr>
            <p:cNvSpPr txBox="1"/>
            <p:nvPr/>
          </p:nvSpPr>
          <p:spPr>
            <a:xfrm>
              <a:off x="984576" y="3960238"/>
              <a:ext cx="620554" cy="369332"/>
            </a:xfrm>
            <a:prstGeom prst="rect">
              <a:avLst/>
            </a:prstGeom>
            <a:noFill/>
          </p:spPr>
          <p:txBody>
            <a:bodyPr wrap="none" rtlCol="0">
              <a:spAutoFit/>
            </a:bodyPr>
            <a:lstStyle/>
            <a:p>
              <a:r>
                <a:rPr lang="en-US" dirty="0"/>
                <a:t>Data</a:t>
              </a:r>
            </a:p>
          </p:txBody>
        </p:sp>
        <p:cxnSp>
          <p:nvCxnSpPr>
            <p:cNvPr id="14" name="Straight Connector 13">
              <a:extLst>
                <a:ext uri="{FF2B5EF4-FFF2-40B4-BE49-F238E27FC236}">
                  <a16:creationId xmlns:a16="http://schemas.microsoft.com/office/drawing/2014/main" id="{F8BCF00B-FD85-4E47-98A8-89987F88BE66}"/>
                </a:ext>
              </a:extLst>
            </p:cNvPr>
            <p:cNvCxnSpPr>
              <a:cxnSpLocks/>
            </p:cNvCxnSpPr>
            <p:nvPr/>
          </p:nvCxnSpPr>
          <p:spPr>
            <a:xfrm>
              <a:off x="304800" y="3267199"/>
              <a:ext cx="21336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16CA5E9C-90B3-7448-AA39-E33219450A7C}"/>
                </a:ext>
              </a:extLst>
            </p:cNvPr>
            <p:cNvSpPr txBox="1"/>
            <p:nvPr/>
          </p:nvSpPr>
          <p:spPr>
            <a:xfrm>
              <a:off x="940322" y="3382813"/>
              <a:ext cx="676788" cy="369332"/>
            </a:xfrm>
            <a:prstGeom prst="rect">
              <a:avLst/>
            </a:prstGeom>
            <a:noFill/>
          </p:spPr>
          <p:txBody>
            <a:bodyPr wrap="none" rtlCol="0">
              <a:spAutoFit/>
            </a:bodyPr>
            <a:lstStyle/>
            <a:p>
              <a:r>
                <a:rPr lang="en-US" dirty="0"/>
                <a:t>Heap</a:t>
              </a:r>
            </a:p>
          </p:txBody>
        </p:sp>
        <p:cxnSp>
          <p:nvCxnSpPr>
            <p:cNvPr id="16" name="Straight Connector 15">
              <a:extLst>
                <a:ext uri="{FF2B5EF4-FFF2-40B4-BE49-F238E27FC236}">
                  <a16:creationId xmlns:a16="http://schemas.microsoft.com/office/drawing/2014/main" id="{8898B46E-86EC-F941-A41A-9C7C49702628}"/>
                </a:ext>
              </a:extLst>
            </p:cNvPr>
            <p:cNvCxnSpPr>
              <a:cxnSpLocks/>
            </p:cNvCxnSpPr>
            <p:nvPr/>
          </p:nvCxnSpPr>
          <p:spPr>
            <a:xfrm>
              <a:off x="304800" y="2145109"/>
              <a:ext cx="21336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E0AF97F9-CDD8-BB48-B836-CC9F7E88787E}"/>
                </a:ext>
              </a:extLst>
            </p:cNvPr>
            <p:cNvSpPr txBox="1"/>
            <p:nvPr/>
          </p:nvSpPr>
          <p:spPr>
            <a:xfrm>
              <a:off x="871216" y="1717971"/>
              <a:ext cx="677173" cy="369332"/>
            </a:xfrm>
            <a:prstGeom prst="rect">
              <a:avLst/>
            </a:prstGeom>
            <a:noFill/>
          </p:spPr>
          <p:txBody>
            <a:bodyPr wrap="none" rtlCol="0">
              <a:spAutoFit/>
            </a:bodyPr>
            <a:lstStyle/>
            <a:p>
              <a:r>
                <a:rPr lang="en-US" dirty="0"/>
                <a:t>Stack</a:t>
              </a:r>
            </a:p>
          </p:txBody>
        </p:sp>
        <p:sp>
          <p:nvSpPr>
            <p:cNvPr id="18" name="Down Arrow 17">
              <a:extLst>
                <a:ext uri="{FF2B5EF4-FFF2-40B4-BE49-F238E27FC236}">
                  <a16:creationId xmlns:a16="http://schemas.microsoft.com/office/drawing/2014/main" id="{A0D22C47-1131-FA44-8880-C5AE07D7490B}"/>
                </a:ext>
              </a:extLst>
            </p:cNvPr>
            <p:cNvSpPr/>
            <p:nvPr/>
          </p:nvSpPr>
          <p:spPr>
            <a:xfrm>
              <a:off x="1119552" y="2170449"/>
              <a:ext cx="256202" cy="331938"/>
            </a:xfrm>
            <a:prstGeom prst="downArrow">
              <a:avLst/>
            </a:prstGeom>
            <a:solidFill>
              <a:srgbClr val="00B0F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own Arrow 18">
              <a:extLst>
                <a:ext uri="{FF2B5EF4-FFF2-40B4-BE49-F238E27FC236}">
                  <a16:creationId xmlns:a16="http://schemas.microsoft.com/office/drawing/2014/main" id="{09B73A86-7C5C-7042-A3E7-55D85B8FF819}"/>
                </a:ext>
              </a:extLst>
            </p:cNvPr>
            <p:cNvSpPr/>
            <p:nvPr/>
          </p:nvSpPr>
          <p:spPr>
            <a:xfrm rot="10800000">
              <a:off x="1119552" y="2919046"/>
              <a:ext cx="256202" cy="331938"/>
            </a:xfrm>
            <a:prstGeom prst="downArrow">
              <a:avLst/>
            </a:prstGeom>
            <a:solidFill>
              <a:srgbClr val="00B0F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E3F6F9EE-5BB0-E24C-A819-29403F298BFC}"/>
                </a:ext>
              </a:extLst>
            </p:cNvPr>
            <p:cNvSpPr txBox="1"/>
            <p:nvPr/>
          </p:nvSpPr>
          <p:spPr>
            <a:xfrm>
              <a:off x="399889" y="4941205"/>
              <a:ext cx="1623137" cy="369332"/>
            </a:xfrm>
            <a:prstGeom prst="rect">
              <a:avLst/>
            </a:prstGeom>
            <a:noFill/>
          </p:spPr>
          <p:txBody>
            <a:bodyPr wrap="none" rtlCol="0">
              <a:spAutoFit/>
            </a:bodyPr>
            <a:lstStyle/>
            <a:p>
              <a:r>
                <a:rPr lang="en-US" dirty="0"/>
                <a:t>Memory layout</a:t>
              </a:r>
            </a:p>
          </p:txBody>
        </p:sp>
        <p:cxnSp>
          <p:nvCxnSpPr>
            <p:cNvPr id="22" name="Straight Arrow Connector 21">
              <a:extLst>
                <a:ext uri="{FF2B5EF4-FFF2-40B4-BE49-F238E27FC236}">
                  <a16:creationId xmlns:a16="http://schemas.microsoft.com/office/drawing/2014/main" id="{CAB7AFDD-AA6B-7644-8D5F-D586E7F999F8}"/>
                </a:ext>
              </a:extLst>
            </p:cNvPr>
            <p:cNvCxnSpPr>
              <a:cxnSpLocks/>
            </p:cNvCxnSpPr>
            <p:nvPr/>
          </p:nvCxnSpPr>
          <p:spPr>
            <a:xfrm flipV="1">
              <a:off x="2667000" y="1619783"/>
              <a:ext cx="0" cy="32624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8F5BFA8E-189D-5D43-97BD-F64E8798CDD6}"/>
                </a:ext>
              </a:extLst>
            </p:cNvPr>
            <p:cNvSpPr txBox="1"/>
            <p:nvPr/>
          </p:nvSpPr>
          <p:spPr>
            <a:xfrm rot="16200000">
              <a:off x="2034806" y="3131709"/>
              <a:ext cx="1657057" cy="369332"/>
            </a:xfrm>
            <a:prstGeom prst="rect">
              <a:avLst/>
            </a:prstGeom>
            <a:noFill/>
          </p:spPr>
          <p:txBody>
            <a:bodyPr wrap="none" rtlCol="0">
              <a:spAutoFit/>
            </a:bodyPr>
            <a:lstStyle/>
            <a:p>
              <a:r>
                <a:rPr lang="en-US" dirty="0"/>
                <a:t>Address growth</a:t>
              </a:r>
            </a:p>
          </p:txBody>
        </p:sp>
      </p:grpSp>
      <p:sp>
        <p:nvSpPr>
          <p:cNvPr id="28" name="Oval 27">
            <a:extLst>
              <a:ext uri="{FF2B5EF4-FFF2-40B4-BE49-F238E27FC236}">
                <a16:creationId xmlns:a16="http://schemas.microsoft.com/office/drawing/2014/main" id="{B61AC1BE-3EB9-D14E-BAC3-639FAFDDAC0B}"/>
              </a:ext>
            </a:extLst>
          </p:cNvPr>
          <p:cNvSpPr/>
          <p:nvPr/>
        </p:nvSpPr>
        <p:spPr>
          <a:xfrm>
            <a:off x="6402686" y="4452145"/>
            <a:ext cx="1274683" cy="334102"/>
          </a:xfrm>
          <a:prstGeom prst="ellipse">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9" name="Rectangle 8">
            <a:extLst>
              <a:ext uri="{FF2B5EF4-FFF2-40B4-BE49-F238E27FC236}">
                <a16:creationId xmlns:a16="http://schemas.microsoft.com/office/drawing/2014/main" id="{22A9235F-2DF5-9E45-9BE8-8722218C41E0}"/>
              </a:ext>
            </a:extLst>
          </p:cNvPr>
          <p:cNvSpPr/>
          <p:nvPr/>
        </p:nvSpPr>
        <p:spPr>
          <a:xfrm>
            <a:off x="62508" y="3838776"/>
            <a:ext cx="5847802" cy="1815882"/>
          </a:xfrm>
          <a:prstGeom prst="rect">
            <a:avLst/>
          </a:prstGeom>
          <a:ln>
            <a:solidFill>
              <a:schemeClr val="tx1"/>
            </a:solidFill>
          </a:ln>
        </p:spPr>
        <p:txBody>
          <a:bodyPr wrap="square">
            <a:spAutoFit/>
          </a:bodyPr>
          <a:lstStyle/>
          <a:p>
            <a:pPr fontAlgn="base"/>
            <a:r>
              <a:rPr lang="en-US" sz="1400" dirty="0">
                <a:solidFill>
                  <a:srgbClr val="0000FF"/>
                </a:solidFill>
                <a:latin typeface="Courier New" panose="02070309020205020404" pitchFamily="49" charset="0"/>
                <a:cs typeface="Courier New" panose="02070309020205020404" pitchFamily="49" charset="0"/>
              </a:rPr>
              <a:t>int</a:t>
            </a:r>
            <a:r>
              <a:rPr lang="en-US" sz="1400" dirty="0">
                <a:solidFill>
                  <a:srgbClr val="273239"/>
                </a:solidFill>
                <a:latin typeface="Consolas" panose="020B0609020204030204" pitchFamily="49" charset="0"/>
              </a:rPr>
              <a:t> a1 = 1; </a:t>
            </a:r>
            <a:r>
              <a:rPr lang="en-US" sz="1400" dirty="0">
                <a:solidFill>
                  <a:srgbClr val="008000"/>
                </a:solidFill>
                <a:latin typeface="Courier New" panose="02070309020205020404" pitchFamily="49" charset="0"/>
                <a:cs typeface="Courier New" panose="02070309020205020404" pitchFamily="49" charset="0"/>
              </a:rPr>
              <a:t>// an initialized global variable</a:t>
            </a:r>
          </a:p>
          <a:p>
            <a:pPr fontAlgn="base"/>
            <a:r>
              <a:rPr lang="en-US" sz="1400" dirty="0">
                <a:solidFill>
                  <a:srgbClr val="0000FF"/>
                </a:solidFill>
                <a:latin typeface="Courier New" panose="02070309020205020404" pitchFamily="49" charset="0"/>
                <a:cs typeface="Courier New" panose="02070309020205020404" pitchFamily="49" charset="0"/>
              </a:rPr>
              <a:t>int</a:t>
            </a:r>
            <a:r>
              <a:rPr lang="en-US" sz="1400" dirty="0">
                <a:solidFill>
                  <a:srgbClr val="273239"/>
                </a:solidFill>
                <a:latin typeface="Consolas" panose="020B0609020204030204" pitchFamily="49" charset="0"/>
              </a:rPr>
              <a:t> a2; </a:t>
            </a:r>
            <a:r>
              <a:rPr lang="en-US" sz="1400" dirty="0">
                <a:solidFill>
                  <a:srgbClr val="008000"/>
                </a:solidFill>
                <a:latin typeface="Courier New" panose="02070309020205020404" pitchFamily="49" charset="0"/>
                <a:cs typeface="Courier New" panose="02070309020205020404" pitchFamily="49" charset="0"/>
              </a:rPr>
              <a:t>// an uninitialized global variable</a:t>
            </a:r>
          </a:p>
          <a:p>
            <a:pPr fontAlgn="base"/>
            <a:r>
              <a:rPr lang="en-US" sz="1400" dirty="0">
                <a:solidFill>
                  <a:srgbClr val="273239"/>
                </a:solidFill>
                <a:latin typeface="Consolas" panose="020B0609020204030204" pitchFamily="49" charset="0"/>
              </a:rPr>
              <a:t> </a:t>
            </a:r>
          </a:p>
          <a:p>
            <a:pPr fontAlgn="base"/>
            <a:r>
              <a:rPr lang="en-US" sz="1400" dirty="0">
                <a:solidFill>
                  <a:srgbClr val="0000FF"/>
                </a:solidFill>
                <a:latin typeface="Courier New" panose="02070309020205020404" pitchFamily="49" charset="0"/>
                <a:cs typeface="Courier New" panose="02070309020205020404" pitchFamily="49" charset="0"/>
              </a:rPr>
              <a:t>int</a:t>
            </a:r>
            <a:r>
              <a:rPr lang="en-US" sz="1400" dirty="0">
                <a:solidFill>
                  <a:srgbClr val="273239"/>
                </a:solidFill>
                <a:latin typeface="Consolas" panose="020B0609020204030204" pitchFamily="49" charset="0"/>
              </a:rPr>
              <a:t> main() {</a:t>
            </a:r>
          </a:p>
          <a:p>
            <a:pPr fontAlgn="base"/>
            <a:r>
              <a:rPr lang="en-US" sz="1400" dirty="0">
                <a:solidFill>
                  <a:srgbClr val="273239"/>
                </a:solidFill>
                <a:latin typeface="Consolas" panose="020B0609020204030204" pitchFamily="49" charset="0"/>
                <a:cs typeface="Courier New" panose="02070309020205020404" pitchFamily="49" charset="0"/>
              </a:rPr>
              <a:t>  </a:t>
            </a:r>
            <a:r>
              <a:rPr lang="en-US" sz="1400" dirty="0">
                <a:solidFill>
                  <a:srgbClr val="0000FF"/>
                </a:solidFill>
                <a:latin typeface="Courier New" panose="02070309020205020404" pitchFamily="49" charset="0"/>
                <a:cs typeface="Courier New" panose="02070309020205020404" pitchFamily="49" charset="0"/>
              </a:rPr>
              <a:t>static int </a:t>
            </a:r>
            <a:r>
              <a:rPr lang="en-US" sz="1400" dirty="0">
                <a:solidFill>
                  <a:srgbClr val="273239"/>
                </a:solidFill>
                <a:latin typeface="Consolas" panose="020B0609020204030204" pitchFamily="49" charset="0"/>
              </a:rPr>
              <a:t>b1 = 2; </a:t>
            </a:r>
            <a:r>
              <a:rPr lang="en-US" sz="1400" dirty="0">
                <a:solidFill>
                  <a:srgbClr val="008000"/>
                </a:solidFill>
                <a:latin typeface="Courier New" panose="02070309020205020404" pitchFamily="49" charset="0"/>
                <a:cs typeface="Courier New" panose="02070309020205020404" pitchFamily="49" charset="0"/>
              </a:rPr>
              <a:t>// an initialized static variable</a:t>
            </a:r>
            <a:endParaRPr lang="en-US" sz="1400" dirty="0">
              <a:solidFill>
                <a:srgbClr val="273239"/>
              </a:solidFill>
              <a:latin typeface="Consolas" panose="020B0609020204030204" pitchFamily="49" charset="0"/>
            </a:endParaRPr>
          </a:p>
          <a:p>
            <a:pPr fontAlgn="base"/>
            <a:r>
              <a:rPr lang="en-US" sz="1400" dirty="0">
                <a:solidFill>
                  <a:srgbClr val="273239"/>
                </a:solidFill>
                <a:latin typeface="Consolas" panose="020B0609020204030204" pitchFamily="49" charset="0"/>
              </a:rPr>
              <a:t>  </a:t>
            </a:r>
            <a:r>
              <a:rPr lang="en-US" sz="1400" dirty="0">
                <a:solidFill>
                  <a:srgbClr val="0000FF"/>
                </a:solidFill>
                <a:latin typeface="Courier New" panose="02070309020205020404" pitchFamily="49" charset="0"/>
                <a:cs typeface="Courier New" panose="02070309020205020404" pitchFamily="49" charset="0"/>
              </a:rPr>
              <a:t>static int </a:t>
            </a:r>
            <a:r>
              <a:rPr lang="en-US" sz="1400" dirty="0">
                <a:solidFill>
                  <a:srgbClr val="273239"/>
                </a:solidFill>
                <a:latin typeface="Consolas" panose="020B0609020204030204" pitchFamily="49" charset="0"/>
              </a:rPr>
              <a:t>b2; </a:t>
            </a:r>
            <a:r>
              <a:rPr lang="en-US" sz="1400" dirty="0">
                <a:solidFill>
                  <a:srgbClr val="008000"/>
                </a:solidFill>
                <a:latin typeface="Courier New" panose="02070309020205020404" pitchFamily="49" charset="0"/>
                <a:cs typeface="Courier New" panose="02070309020205020404" pitchFamily="49" charset="0"/>
              </a:rPr>
              <a:t>// an uninitialized static variable</a:t>
            </a:r>
            <a:endParaRPr lang="en-US" sz="1400" dirty="0">
              <a:solidFill>
                <a:srgbClr val="273239"/>
              </a:solidFill>
              <a:latin typeface="Consolas" panose="020B0609020204030204" pitchFamily="49" charset="0"/>
            </a:endParaRPr>
          </a:p>
          <a:p>
            <a:pPr fontAlgn="base"/>
            <a:r>
              <a:rPr lang="en-US" sz="1400" dirty="0">
                <a:solidFill>
                  <a:srgbClr val="273239"/>
                </a:solidFill>
                <a:latin typeface="Consolas" panose="020B0609020204030204" pitchFamily="49" charset="0"/>
              </a:rPr>
              <a:t>  return 0;</a:t>
            </a:r>
          </a:p>
          <a:p>
            <a:pPr fontAlgn="base"/>
            <a:r>
              <a:rPr lang="en-US" sz="1400" dirty="0">
                <a:solidFill>
                  <a:srgbClr val="273239"/>
                </a:solidFill>
                <a:latin typeface="Consolas" panose="020B0609020204030204" pitchFamily="49" charset="0"/>
              </a:rPr>
              <a:t>}</a:t>
            </a:r>
            <a:endParaRPr lang="en-US" sz="1400" b="0" i="0" dirty="0">
              <a:solidFill>
                <a:srgbClr val="273239"/>
              </a:solidFill>
              <a:effectLst/>
              <a:latin typeface="Consolas" panose="020B0609020204030204" pitchFamily="49" charset="0"/>
            </a:endParaRPr>
          </a:p>
        </p:txBody>
      </p:sp>
    </p:spTree>
    <p:extLst>
      <p:ext uri="{BB962C8B-B14F-4D97-AF65-F5344CB8AC3E}">
        <p14:creationId xmlns:p14="http://schemas.microsoft.com/office/powerpoint/2010/main" val="2806884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2714" y="1281467"/>
            <a:ext cx="5939108" cy="4525963"/>
          </a:xfrm>
        </p:spPr>
        <p:txBody>
          <a:bodyPr>
            <a:normAutofit/>
          </a:bodyPr>
          <a:lstStyle/>
          <a:p>
            <a:r>
              <a:rPr lang="en-US" dirty="0"/>
              <a:t>Heap segment</a:t>
            </a:r>
          </a:p>
          <a:p>
            <a:pPr lvl="1"/>
            <a:r>
              <a:rPr lang="en-US" dirty="0"/>
              <a:t>A dynamically allocated memory area</a:t>
            </a:r>
          </a:p>
          <a:p>
            <a:pPr lvl="1"/>
            <a:r>
              <a:rPr lang="en-US" dirty="0"/>
              <a:t>Begins at the end of the Data segment and grows to higher addresses</a:t>
            </a:r>
          </a:p>
          <a:p>
            <a:pPr lvl="1"/>
            <a:r>
              <a:rPr lang="en-US" dirty="0"/>
              <a:t>Managed by </a:t>
            </a:r>
          </a:p>
          <a:p>
            <a:pPr lvl="2"/>
            <a:r>
              <a:rPr lang="en-US" dirty="0"/>
              <a:t>malloc, </a:t>
            </a:r>
            <a:r>
              <a:rPr lang="en-US" dirty="0" err="1"/>
              <a:t>realloc</a:t>
            </a:r>
            <a:r>
              <a:rPr lang="en-US" dirty="0"/>
              <a:t>, and free in C</a:t>
            </a:r>
          </a:p>
          <a:p>
            <a:pPr lvl="2"/>
            <a:r>
              <a:rPr lang="en-US" dirty="0"/>
              <a:t>new and free in C++ </a:t>
            </a:r>
          </a:p>
        </p:txBody>
      </p:sp>
      <p:sp>
        <p:nvSpPr>
          <p:cNvPr id="4" name="Slide Number Placeholder 3">
            <a:extLst>
              <a:ext uri="{FF2B5EF4-FFF2-40B4-BE49-F238E27FC236}">
                <a16:creationId xmlns:a16="http://schemas.microsoft.com/office/drawing/2014/main" id="{26DBA3AC-59A4-DE45-A9AA-E19A500C5F30}"/>
              </a:ext>
            </a:extLst>
          </p:cNvPr>
          <p:cNvSpPr>
            <a:spLocks noGrp="1"/>
          </p:cNvSpPr>
          <p:nvPr>
            <p:ph type="sldNum" sz="quarter" idx="12"/>
          </p:nvPr>
        </p:nvSpPr>
        <p:spPr/>
        <p:txBody>
          <a:bodyPr/>
          <a:lstStyle/>
          <a:p>
            <a:fld id="{62F74ADF-D7C0-47E2-9D6F-B993EC2BC3C1}" type="slidenum">
              <a:rPr lang="en-US" smtClean="0"/>
              <a:t>33</a:t>
            </a:fld>
            <a:endParaRPr lang="en-US" dirty="0"/>
          </a:p>
        </p:txBody>
      </p:sp>
      <p:grpSp>
        <p:nvGrpSpPr>
          <p:cNvPr id="6" name="Group 5">
            <a:extLst>
              <a:ext uri="{FF2B5EF4-FFF2-40B4-BE49-F238E27FC236}">
                <a16:creationId xmlns:a16="http://schemas.microsoft.com/office/drawing/2014/main" id="{96003F76-7D41-2643-BD98-E2654FEB1B48}"/>
              </a:ext>
            </a:extLst>
          </p:cNvPr>
          <p:cNvGrpSpPr/>
          <p:nvPr/>
        </p:nvGrpSpPr>
        <p:grpSpPr>
          <a:xfrm>
            <a:off x="6066112" y="2100903"/>
            <a:ext cx="2743201" cy="3710337"/>
            <a:chOff x="304800" y="1600200"/>
            <a:chExt cx="2743201" cy="3710337"/>
          </a:xfrm>
        </p:grpSpPr>
        <p:sp>
          <p:nvSpPr>
            <p:cNvPr id="5" name="Rectangle 4">
              <a:extLst>
                <a:ext uri="{FF2B5EF4-FFF2-40B4-BE49-F238E27FC236}">
                  <a16:creationId xmlns:a16="http://schemas.microsoft.com/office/drawing/2014/main" id="{34208C70-FE59-4649-A96E-CC14A56E7636}"/>
                </a:ext>
              </a:extLst>
            </p:cNvPr>
            <p:cNvSpPr/>
            <p:nvPr/>
          </p:nvSpPr>
          <p:spPr>
            <a:xfrm>
              <a:off x="304800" y="1600200"/>
              <a:ext cx="2133600" cy="32766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D0FB2080-135C-B841-AF12-62DCF17259D6}"/>
                </a:ext>
              </a:extLst>
            </p:cNvPr>
            <p:cNvCxnSpPr>
              <a:cxnSpLocks/>
            </p:cNvCxnSpPr>
            <p:nvPr/>
          </p:nvCxnSpPr>
          <p:spPr>
            <a:xfrm>
              <a:off x="304800" y="4354909"/>
              <a:ext cx="2133600" cy="0"/>
            </a:xfrm>
            <a:prstGeom prst="line">
              <a:avLst/>
            </a:prstGeom>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181D842A-FF4E-A245-8645-58D51E5511B0}"/>
                </a:ext>
              </a:extLst>
            </p:cNvPr>
            <p:cNvSpPr txBox="1"/>
            <p:nvPr/>
          </p:nvSpPr>
          <p:spPr>
            <a:xfrm>
              <a:off x="984576" y="4441396"/>
              <a:ext cx="618246" cy="369332"/>
            </a:xfrm>
            <a:prstGeom prst="rect">
              <a:avLst/>
            </a:prstGeom>
            <a:noFill/>
          </p:spPr>
          <p:txBody>
            <a:bodyPr wrap="none" rtlCol="0">
              <a:spAutoFit/>
            </a:bodyPr>
            <a:lstStyle/>
            <a:p>
              <a:r>
                <a:rPr lang="en-US" dirty="0"/>
                <a:t>Text </a:t>
              </a:r>
            </a:p>
          </p:txBody>
        </p:sp>
        <p:cxnSp>
          <p:nvCxnSpPr>
            <p:cNvPr id="12" name="Straight Connector 11">
              <a:extLst>
                <a:ext uri="{FF2B5EF4-FFF2-40B4-BE49-F238E27FC236}">
                  <a16:creationId xmlns:a16="http://schemas.microsoft.com/office/drawing/2014/main" id="{7A05DE53-554D-1B4E-8CA3-39F28AEF0C7C}"/>
                </a:ext>
              </a:extLst>
            </p:cNvPr>
            <p:cNvCxnSpPr>
              <a:cxnSpLocks/>
            </p:cNvCxnSpPr>
            <p:nvPr/>
          </p:nvCxnSpPr>
          <p:spPr>
            <a:xfrm>
              <a:off x="304800" y="3821509"/>
              <a:ext cx="2133600" cy="0"/>
            </a:xfrm>
            <a:prstGeom prst="line">
              <a:avLst/>
            </a:prstGeom>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74A8BBEA-9E2F-9A45-BB7D-DB41A46D97EE}"/>
                </a:ext>
              </a:extLst>
            </p:cNvPr>
            <p:cNvSpPr txBox="1"/>
            <p:nvPr/>
          </p:nvSpPr>
          <p:spPr>
            <a:xfrm>
              <a:off x="984576" y="3960238"/>
              <a:ext cx="620554" cy="369332"/>
            </a:xfrm>
            <a:prstGeom prst="rect">
              <a:avLst/>
            </a:prstGeom>
            <a:noFill/>
          </p:spPr>
          <p:txBody>
            <a:bodyPr wrap="none" rtlCol="0">
              <a:spAutoFit/>
            </a:bodyPr>
            <a:lstStyle/>
            <a:p>
              <a:r>
                <a:rPr lang="en-US" dirty="0"/>
                <a:t>Data</a:t>
              </a:r>
            </a:p>
          </p:txBody>
        </p:sp>
        <p:cxnSp>
          <p:nvCxnSpPr>
            <p:cNvPr id="14" name="Straight Connector 13">
              <a:extLst>
                <a:ext uri="{FF2B5EF4-FFF2-40B4-BE49-F238E27FC236}">
                  <a16:creationId xmlns:a16="http://schemas.microsoft.com/office/drawing/2014/main" id="{F8BCF00B-FD85-4E47-98A8-89987F88BE66}"/>
                </a:ext>
              </a:extLst>
            </p:cNvPr>
            <p:cNvCxnSpPr>
              <a:cxnSpLocks/>
            </p:cNvCxnSpPr>
            <p:nvPr/>
          </p:nvCxnSpPr>
          <p:spPr>
            <a:xfrm>
              <a:off x="304800" y="3267199"/>
              <a:ext cx="21336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16CA5E9C-90B3-7448-AA39-E33219450A7C}"/>
                </a:ext>
              </a:extLst>
            </p:cNvPr>
            <p:cNvSpPr txBox="1"/>
            <p:nvPr/>
          </p:nvSpPr>
          <p:spPr>
            <a:xfrm>
              <a:off x="940322" y="3382813"/>
              <a:ext cx="676788" cy="369332"/>
            </a:xfrm>
            <a:prstGeom prst="rect">
              <a:avLst/>
            </a:prstGeom>
            <a:noFill/>
          </p:spPr>
          <p:txBody>
            <a:bodyPr wrap="none" rtlCol="0">
              <a:spAutoFit/>
            </a:bodyPr>
            <a:lstStyle/>
            <a:p>
              <a:r>
                <a:rPr lang="en-US" dirty="0"/>
                <a:t>Heap</a:t>
              </a:r>
            </a:p>
          </p:txBody>
        </p:sp>
        <p:cxnSp>
          <p:nvCxnSpPr>
            <p:cNvPr id="16" name="Straight Connector 15">
              <a:extLst>
                <a:ext uri="{FF2B5EF4-FFF2-40B4-BE49-F238E27FC236}">
                  <a16:creationId xmlns:a16="http://schemas.microsoft.com/office/drawing/2014/main" id="{8898B46E-86EC-F941-A41A-9C7C49702628}"/>
                </a:ext>
              </a:extLst>
            </p:cNvPr>
            <p:cNvCxnSpPr>
              <a:cxnSpLocks/>
            </p:cNvCxnSpPr>
            <p:nvPr/>
          </p:nvCxnSpPr>
          <p:spPr>
            <a:xfrm>
              <a:off x="304800" y="2145109"/>
              <a:ext cx="21336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E0AF97F9-CDD8-BB48-B836-CC9F7E88787E}"/>
                </a:ext>
              </a:extLst>
            </p:cNvPr>
            <p:cNvSpPr txBox="1"/>
            <p:nvPr/>
          </p:nvSpPr>
          <p:spPr>
            <a:xfrm>
              <a:off x="871216" y="1717971"/>
              <a:ext cx="677173" cy="369332"/>
            </a:xfrm>
            <a:prstGeom prst="rect">
              <a:avLst/>
            </a:prstGeom>
            <a:noFill/>
          </p:spPr>
          <p:txBody>
            <a:bodyPr wrap="none" rtlCol="0">
              <a:spAutoFit/>
            </a:bodyPr>
            <a:lstStyle/>
            <a:p>
              <a:r>
                <a:rPr lang="en-US" dirty="0"/>
                <a:t>Stack</a:t>
              </a:r>
            </a:p>
          </p:txBody>
        </p:sp>
        <p:sp>
          <p:nvSpPr>
            <p:cNvPr id="18" name="Down Arrow 17">
              <a:extLst>
                <a:ext uri="{FF2B5EF4-FFF2-40B4-BE49-F238E27FC236}">
                  <a16:creationId xmlns:a16="http://schemas.microsoft.com/office/drawing/2014/main" id="{A0D22C47-1131-FA44-8880-C5AE07D7490B}"/>
                </a:ext>
              </a:extLst>
            </p:cNvPr>
            <p:cNvSpPr/>
            <p:nvPr/>
          </p:nvSpPr>
          <p:spPr>
            <a:xfrm>
              <a:off x="1119552" y="2170449"/>
              <a:ext cx="256202" cy="331938"/>
            </a:xfrm>
            <a:prstGeom prst="downArrow">
              <a:avLst/>
            </a:prstGeom>
            <a:solidFill>
              <a:srgbClr val="00B0F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own Arrow 18">
              <a:extLst>
                <a:ext uri="{FF2B5EF4-FFF2-40B4-BE49-F238E27FC236}">
                  <a16:creationId xmlns:a16="http://schemas.microsoft.com/office/drawing/2014/main" id="{09B73A86-7C5C-7042-A3E7-55D85B8FF819}"/>
                </a:ext>
              </a:extLst>
            </p:cNvPr>
            <p:cNvSpPr/>
            <p:nvPr/>
          </p:nvSpPr>
          <p:spPr>
            <a:xfrm rot="10800000">
              <a:off x="1119552" y="2919046"/>
              <a:ext cx="256202" cy="331938"/>
            </a:xfrm>
            <a:prstGeom prst="downArrow">
              <a:avLst/>
            </a:prstGeom>
            <a:solidFill>
              <a:srgbClr val="00B0F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E3F6F9EE-5BB0-E24C-A819-29403F298BFC}"/>
                </a:ext>
              </a:extLst>
            </p:cNvPr>
            <p:cNvSpPr txBox="1"/>
            <p:nvPr/>
          </p:nvSpPr>
          <p:spPr>
            <a:xfrm>
              <a:off x="399889" y="4941205"/>
              <a:ext cx="1623137" cy="369332"/>
            </a:xfrm>
            <a:prstGeom prst="rect">
              <a:avLst/>
            </a:prstGeom>
            <a:noFill/>
          </p:spPr>
          <p:txBody>
            <a:bodyPr wrap="none" rtlCol="0">
              <a:spAutoFit/>
            </a:bodyPr>
            <a:lstStyle/>
            <a:p>
              <a:r>
                <a:rPr lang="en-US" dirty="0"/>
                <a:t>Memory layout</a:t>
              </a:r>
            </a:p>
          </p:txBody>
        </p:sp>
        <p:cxnSp>
          <p:nvCxnSpPr>
            <p:cNvPr id="22" name="Straight Arrow Connector 21">
              <a:extLst>
                <a:ext uri="{FF2B5EF4-FFF2-40B4-BE49-F238E27FC236}">
                  <a16:creationId xmlns:a16="http://schemas.microsoft.com/office/drawing/2014/main" id="{CAB7AFDD-AA6B-7644-8D5F-D586E7F999F8}"/>
                </a:ext>
              </a:extLst>
            </p:cNvPr>
            <p:cNvCxnSpPr>
              <a:cxnSpLocks/>
            </p:cNvCxnSpPr>
            <p:nvPr/>
          </p:nvCxnSpPr>
          <p:spPr>
            <a:xfrm flipV="1">
              <a:off x="2667000" y="1619783"/>
              <a:ext cx="0" cy="32624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8F5BFA8E-189D-5D43-97BD-F64E8798CDD6}"/>
                </a:ext>
              </a:extLst>
            </p:cNvPr>
            <p:cNvSpPr txBox="1"/>
            <p:nvPr/>
          </p:nvSpPr>
          <p:spPr>
            <a:xfrm rot="16200000">
              <a:off x="2034806" y="3131709"/>
              <a:ext cx="1657057" cy="369332"/>
            </a:xfrm>
            <a:prstGeom prst="rect">
              <a:avLst/>
            </a:prstGeom>
            <a:noFill/>
          </p:spPr>
          <p:txBody>
            <a:bodyPr wrap="none" rtlCol="0">
              <a:spAutoFit/>
            </a:bodyPr>
            <a:lstStyle/>
            <a:p>
              <a:r>
                <a:rPr lang="en-US" dirty="0"/>
                <a:t>Address growth</a:t>
              </a:r>
            </a:p>
          </p:txBody>
        </p:sp>
      </p:grpSp>
      <p:sp>
        <p:nvSpPr>
          <p:cNvPr id="28" name="Oval 27">
            <a:extLst>
              <a:ext uri="{FF2B5EF4-FFF2-40B4-BE49-F238E27FC236}">
                <a16:creationId xmlns:a16="http://schemas.microsoft.com/office/drawing/2014/main" id="{B61AC1BE-3EB9-D14E-BAC3-639FAFDDAC0B}"/>
              </a:ext>
            </a:extLst>
          </p:cNvPr>
          <p:cNvSpPr/>
          <p:nvPr/>
        </p:nvSpPr>
        <p:spPr>
          <a:xfrm>
            <a:off x="6401988" y="3892656"/>
            <a:ext cx="1274683" cy="334102"/>
          </a:xfrm>
          <a:prstGeom prst="ellipse">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3" name="Title 2">
            <a:extLst>
              <a:ext uri="{FF2B5EF4-FFF2-40B4-BE49-F238E27FC236}">
                <a16:creationId xmlns:a16="http://schemas.microsoft.com/office/drawing/2014/main" id="{9BBE9DF1-E03D-E843-96BF-0E6B34542698}"/>
              </a:ext>
            </a:extLst>
          </p:cNvPr>
          <p:cNvSpPr>
            <a:spLocks noGrp="1"/>
          </p:cNvSpPr>
          <p:nvPr>
            <p:ph type="title"/>
          </p:nvPr>
        </p:nvSpPr>
        <p:spPr>
          <a:xfrm>
            <a:off x="457200" y="274638"/>
            <a:ext cx="8229600" cy="1143000"/>
          </a:xfrm>
        </p:spPr>
        <p:txBody>
          <a:bodyPr>
            <a:normAutofit fontScale="90000"/>
          </a:bodyPr>
          <a:lstStyle/>
          <a:p>
            <a:r>
              <a:rPr lang="en-US" dirty="0"/>
              <a:t>Memory layout in a C++ program (Cont.)</a:t>
            </a:r>
          </a:p>
        </p:txBody>
      </p:sp>
    </p:spTree>
    <p:extLst>
      <p:ext uri="{BB962C8B-B14F-4D97-AF65-F5344CB8AC3E}">
        <p14:creationId xmlns:p14="http://schemas.microsoft.com/office/powerpoint/2010/main" val="14219737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9807" y="1285277"/>
            <a:ext cx="6424574" cy="4525963"/>
          </a:xfrm>
        </p:spPr>
        <p:txBody>
          <a:bodyPr>
            <a:normAutofit lnSpcReduction="10000"/>
          </a:bodyPr>
          <a:lstStyle/>
          <a:p>
            <a:r>
              <a:rPr lang="en-US" dirty="0"/>
              <a:t>Dynamic storage allocation in C++</a:t>
            </a:r>
          </a:p>
          <a:p>
            <a:pPr lvl="1"/>
            <a:r>
              <a:rPr lang="en-US" dirty="0"/>
              <a:t>Syntax</a:t>
            </a:r>
          </a:p>
          <a:p>
            <a:pPr lvl="2"/>
            <a:r>
              <a:rPr lang="en-US" dirty="0"/>
              <a:t>type pointer = new type</a:t>
            </a:r>
          </a:p>
          <a:p>
            <a:pPr lvl="2"/>
            <a:r>
              <a:rPr lang="en-US" dirty="0"/>
              <a:t>type pointer = new type [</a:t>
            </a:r>
            <a:r>
              <a:rPr lang="en-US" dirty="0" err="1"/>
              <a:t>number_of_elements</a:t>
            </a:r>
            <a:r>
              <a:rPr lang="en-US" dirty="0"/>
              <a:t>]</a:t>
            </a:r>
          </a:p>
          <a:p>
            <a:pPr lvl="1"/>
            <a:r>
              <a:rPr lang="en-US" dirty="0"/>
              <a:t>Example</a:t>
            </a:r>
          </a:p>
          <a:p>
            <a:pPr lvl="2"/>
            <a:r>
              <a:rPr lang="en-US" dirty="0"/>
              <a:t>int *a = new int; int *b = new int [5];</a:t>
            </a:r>
          </a:p>
          <a:p>
            <a:r>
              <a:rPr lang="en-US" dirty="0"/>
              <a:t>Dynamic storage deallocation in C++</a:t>
            </a:r>
          </a:p>
          <a:p>
            <a:pPr lvl="1"/>
            <a:r>
              <a:rPr lang="en-US" dirty="0"/>
              <a:t>Syntax</a:t>
            </a:r>
          </a:p>
          <a:p>
            <a:pPr lvl="2"/>
            <a:r>
              <a:rPr lang="en-US" dirty="0"/>
              <a:t>delete pointer;</a:t>
            </a:r>
          </a:p>
          <a:p>
            <a:pPr lvl="2"/>
            <a:r>
              <a:rPr lang="en-US" dirty="0"/>
              <a:t>delete [] pointer; // delete an array</a:t>
            </a:r>
          </a:p>
          <a:p>
            <a:pPr lvl="1"/>
            <a:r>
              <a:rPr lang="en-US" dirty="0"/>
              <a:t>Example</a:t>
            </a:r>
          </a:p>
          <a:p>
            <a:pPr lvl="2"/>
            <a:r>
              <a:rPr lang="en-US" dirty="0"/>
              <a:t>delete a; delete[] b;</a:t>
            </a:r>
          </a:p>
          <a:p>
            <a:pPr lvl="2"/>
            <a:endParaRPr lang="en-US" dirty="0"/>
          </a:p>
          <a:p>
            <a:pPr lvl="2"/>
            <a:endParaRPr lang="en-US" dirty="0"/>
          </a:p>
          <a:p>
            <a:pPr lvl="1"/>
            <a:endParaRPr lang="en-US" dirty="0"/>
          </a:p>
          <a:p>
            <a:endParaRPr lang="en-US" dirty="0"/>
          </a:p>
          <a:p>
            <a:pPr marL="630936" lvl="2" indent="0">
              <a:buNone/>
            </a:pPr>
            <a:endParaRPr lang="en-US" dirty="0"/>
          </a:p>
          <a:p>
            <a:pPr lvl="2"/>
            <a:endParaRPr lang="en-US" dirty="0"/>
          </a:p>
          <a:p>
            <a:pPr lvl="1"/>
            <a:endParaRPr lang="en-US" dirty="0"/>
          </a:p>
          <a:p>
            <a:pPr marL="630936" lvl="2" indent="0">
              <a:buNone/>
            </a:pPr>
            <a:endParaRPr lang="en-US" dirty="0"/>
          </a:p>
          <a:p>
            <a:pPr marL="393192" lvl="1" indent="0">
              <a:buNone/>
            </a:pPr>
            <a:endParaRPr lang="en-US" dirty="0"/>
          </a:p>
          <a:p>
            <a:pPr lvl="2"/>
            <a:endParaRPr lang="en-US" dirty="0"/>
          </a:p>
        </p:txBody>
      </p:sp>
      <p:sp>
        <p:nvSpPr>
          <p:cNvPr id="4" name="Slide Number Placeholder 3">
            <a:extLst>
              <a:ext uri="{FF2B5EF4-FFF2-40B4-BE49-F238E27FC236}">
                <a16:creationId xmlns:a16="http://schemas.microsoft.com/office/drawing/2014/main" id="{26DBA3AC-59A4-DE45-A9AA-E19A500C5F30}"/>
              </a:ext>
            </a:extLst>
          </p:cNvPr>
          <p:cNvSpPr>
            <a:spLocks noGrp="1"/>
          </p:cNvSpPr>
          <p:nvPr>
            <p:ph type="sldNum" sz="quarter" idx="12"/>
          </p:nvPr>
        </p:nvSpPr>
        <p:spPr/>
        <p:txBody>
          <a:bodyPr/>
          <a:lstStyle/>
          <a:p>
            <a:fld id="{62F74ADF-D7C0-47E2-9D6F-B993EC2BC3C1}" type="slidenum">
              <a:rPr lang="en-US" smtClean="0"/>
              <a:t>34</a:t>
            </a:fld>
            <a:endParaRPr lang="en-US" dirty="0"/>
          </a:p>
        </p:txBody>
      </p:sp>
      <p:grpSp>
        <p:nvGrpSpPr>
          <p:cNvPr id="6" name="Group 5">
            <a:extLst>
              <a:ext uri="{FF2B5EF4-FFF2-40B4-BE49-F238E27FC236}">
                <a16:creationId xmlns:a16="http://schemas.microsoft.com/office/drawing/2014/main" id="{96003F76-7D41-2643-BD98-E2654FEB1B48}"/>
              </a:ext>
            </a:extLst>
          </p:cNvPr>
          <p:cNvGrpSpPr/>
          <p:nvPr/>
        </p:nvGrpSpPr>
        <p:grpSpPr>
          <a:xfrm>
            <a:off x="6066112" y="2100903"/>
            <a:ext cx="2743201" cy="3710337"/>
            <a:chOff x="304800" y="1600200"/>
            <a:chExt cx="2743201" cy="3710337"/>
          </a:xfrm>
        </p:grpSpPr>
        <p:sp>
          <p:nvSpPr>
            <p:cNvPr id="5" name="Rectangle 4">
              <a:extLst>
                <a:ext uri="{FF2B5EF4-FFF2-40B4-BE49-F238E27FC236}">
                  <a16:creationId xmlns:a16="http://schemas.microsoft.com/office/drawing/2014/main" id="{34208C70-FE59-4649-A96E-CC14A56E7636}"/>
                </a:ext>
              </a:extLst>
            </p:cNvPr>
            <p:cNvSpPr/>
            <p:nvPr/>
          </p:nvSpPr>
          <p:spPr>
            <a:xfrm>
              <a:off x="304800" y="1600200"/>
              <a:ext cx="2133600" cy="32766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D0FB2080-135C-B841-AF12-62DCF17259D6}"/>
                </a:ext>
              </a:extLst>
            </p:cNvPr>
            <p:cNvCxnSpPr>
              <a:cxnSpLocks/>
            </p:cNvCxnSpPr>
            <p:nvPr/>
          </p:nvCxnSpPr>
          <p:spPr>
            <a:xfrm>
              <a:off x="304800" y="4354909"/>
              <a:ext cx="2133600" cy="0"/>
            </a:xfrm>
            <a:prstGeom prst="line">
              <a:avLst/>
            </a:prstGeom>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181D842A-FF4E-A245-8645-58D51E5511B0}"/>
                </a:ext>
              </a:extLst>
            </p:cNvPr>
            <p:cNvSpPr txBox="1"/>
            <p:nvPr/>
          </p:nvSpPr>
          <p:spPr>
            <a:xfrm>
              <a:off x="984576" y="4441396"/>
              <a:ext cx="618246" cy="369332"/>
            </a:xfrm>
            <a:prstGeom prst="rect">
              <a:avLst/>
            </a:prstGeom>
            <a:noFill/>
          </p:spPr>
          <p:txBody>
            <a:bodyPr wrap="none" rtlCol="0">
              <a:spAutoFit/>
            </a:bodyPr>
            <a:lstStyle/>
            <a:p>
              <a:r>
                <a:rPr lang="en-US" dirty="0"/>
                <a:t>Text </a:t>
              </a:r>
            </a:p>
          </p:txBody>
        </p:sp>
        <p:cxnSp>
          <p:nvCxnSpPr>
            <p:cNvPr id="12" name="Straight Connector 11">
              <a:extLst>
                <a:ext uri="{FF2B5EF4-FFF2-40B4-BE49-F238E27FC236}">
                  <a16:creationId xmlns:a16="http://schemas.microsoft.com/office/drawing/2014/main" id="{7A05DE53-554D-1B4E-8CA3-39F28AEF0C7C}"/>
                </a:ext>
              </a:extLst>
            </p:cNvPr>
            <p:cNvCxnSpPr>
              <a:cxnSpLocks/>
            </p:cNvCxnSpPr>
            <p:nvPr/>
          </p:nvCxnSpPr>
          <p:spPr>
            <a:xfrm>
              <a:off x="304800" y="3821509"/>
              <a:ext cx="2133600" cy="0"/>
            </a:xfrm>
            <a:prstGeom prst="line">
              <a:avLst/>
            </a:prstGeom>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74A8BBEA-9E2F-9A45-BB7D-DB41A46D97EE}"/>
                </a:ext>
              </a:extLst>
            </p:cNvPr>
            <p:cNvSpPr txBox="1"/>
            <p:nvPr/>
          </p:nvSpPr>
          <p:spPr>
            <a:xfrm>
              <a:off x="984576" y="3960238"/>
              <a:ext cx="620554" cy="369332"/>
            </a:xfrm>
            <a:prstGeom prst="rect">
              <a:avLst/>
            </a:prstGeom>
            <a:noFill/>
          </p:spPr>
          <p:txBody>
            <a:bodyPr wrap="none" rtlCol="0">
              <a:spAutoFit/>
            </a:bodyPr>
            <a:lstStyle/>
            <a:p>
              <a:r>
                <a:rPr lang="en-US" dirty="0"/>
                <a:t>Data</a:t>
              </a:r>
            </a:p>
          </p:txBody>
        </p:sp>
        <p:cxnSp>
          <p:nvCxnSpPr>
            <p:cNvPr id="14" name="Straight Connector 13">
              <a:extLst>
                <a:ext uri="{FF2B5EF4-FFF2-40B4-BE49-F238E27FC236}">
                  <a16:creationId xmlns:a16="http://schemas.microsoft.com/office/drawing/2014/main" id="{F8BCF00B-FD85-4E47-98A8-89987F88BE66}"/>
                </a:ext>
              </a:extLst>
            </p:cNvPr>
            <p:cNvCxnSpPr>
              <a:cxnSpLocks/>
            </p:cNvCxnSpPr>
            <p:nvPr/>
          </p:nvCxnSpPr>
          <p:spPr>
            <a:xfrm>
              <a:off x="304800" y="3267199"/>
              <a:ext cx="21336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16CA5E9C-90B3-7448-AA39-E33219450A7C}"/>
                </a:ext>
              </a:extLst>
            </p:cNvPr>
            <p:cNvSpPr txBox="1"/>
            <p:nvPr/>
          </p:nvSpPr>
          <p:spPr>
            <a:xfrm>
              <a:off x="940322" y="3382813"/>
              <a:ext cx="676788" cy="369332"/>
            </a:xfrm>
            <a:prstGeom prst="rect">
              <a:avLst/>
            </a:prstGeom>
            <a:noFill/>
          </p:spPr>
          <p:txBody>
            <a:bodyPr wrap="none" rtlCol="0">
              <a:spAutoFit/>
            </a:bodyPr>
            <a:lstStyle/>
            <a:p>
              <a:r>
                <a:rPr lang="en-US" dirty="0"/>
                <a:t>Heap</a:t>
              </a:r>
            </a:p>
          </p:txBody>
        </p:sp>
        <p:cxnSp>
          <p:nvCxnSpPr>
            <p:cNvPr id="16" name="Straight Connector 15">
              <a:extLst>
                <a:ext uri="{FF2B5EF4-FFF2-40B4-BE49-F238E27FC236}">
                  <a16:creationId xmlns:a16="http://schemas.microsoft.com/office/drawing/2014/main" id="{8898B46E-86EC-F941-A41A-9C7C49702628}"/>
                </a:ext>
              </a:extLst>
            </p:cNvPr>
            <p:cNvCxnSpPr>
              <a:cxnSpLocks/>
            </p:cNvCxnSpPr>
            <p:nvPr/>
          </p:nvCxnSpPr>
          <p:spPr>
            <a:xfrm>
              <a:off x="304800" y="2145109"/>
              <a:ext cx="21336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E0AF97F9-CDD8-BB48-B836-CC9F7E88787E}"/>
                </a:ext>
              </a:extLst>
            </p:cNvPr>
            <p:cNvSpPr txBox="1"/>
            <p:nvPr/>
          </p:nvSpPr>
          <p:spPr>
            <a:xfrm>
              <a:off x="871216" y="1717971"/>
              <a:ext cx="677173" cy="369332"/>
            </a:xfrm>
            <a:prstGeom prst="rect">
              <a:avLst/>
            </a:prstGeom>
            <a:noFill/>
          </p:spPr>
          <p:txBody>
            <a:bodyPr wrap="none" rtlCol="0">
              <a:spAutoFit/>
            </a:bodyPr>
            <a:lstStyle/>
            <a:p>
              <a:r>
                <a:rPr lang="en-US" dirty="0"/>
                <a:t>Stack</a:t>
              </a:r>
            </a:p>
          </p:txBody>
        </p:sp>
        <p:sp>
          <p:nvSpPr>
            <p:cNvPr id="18" name="Down Arrow 17">
              <a:extLst>
                <a:ext uri="{FF2B5EF4-FFF2-40B4-BE49-F238E27FC236}">
                  <a16:creationId xmlns:a16="http://schemas.microsoft.com/office/drawing/2014/main" id="{A0D22C47-1131-FA44-8880-C5AE07D7490B}"/>
                </a:ext>
              </a:extLst>
            </p:cNvPr>
            <p:cNvSpPr/>
            <p:nvPr/>
          </p:nvSpPr>
          <p:spPr>
            <a:xfrm>
              <a:off x="1119552" y="2170449"/>
              <a:ext cx="256202" cy="331938"/>
            </a:xfrm>
            <a:prstGeom prst="downArrow">
              <a:avLst/>
            </a:prstGeom>
            <a:solidFill>
              <a:srgbClr val="00B0F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own Arrow 18">
              <a:extLst>
                <a:ext uri="{FF2B5EF4-FFF2-40B4-BE49-F238E27FC236}">
                  <a16:creationId xmlns:a16="http://schemas.microsoft.com/office/drawing/2014/main" id="{09B73A86-7C5C-7042-A3E7-55D85B8FF819}"/>
                </a:ext>
              </a:extLst>
            </p:cNvPr>
            <p:cNvSpPr/>
            <p:nvPr/>
          </p:nvSpPr>
          <p:spPr>
            <a:xfrm rot="10800000">
              <a:off x="1119552" y="2919046"/>
              <a:ext cx="256202" cy="331938"/>
            </a:xfrm>
            <a:prstGeom prst="downArrow">
              <a:avLst/>
            </a:prstGeom>
            <a:solidFill>
              <a:srgbClr val="00B0F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E3F6F9EE-5BB0-E24C-A819-29403F298BFC}"/>
                </a:ext>
              </a:extLst>
            </p:cNvPr>
            <p:cNvSpPr txBox="1"/>
            <p:nvPr/>
          </p:nvSpPr>
          <p:spPr>
            <a:xfrm>
              <a:off x="399889" y="4941205"/>
              <a:ext cx="1623137" cy="369332"/>
            </a:xfrm>
            <a:prstGeom prst="rect">
              <a:avLst/>
            </a:prstGeom>
            <a:noFill/>
          </p:spPr>
          <p:txBody>
            <a:bodyPr wrap="none" rtlCol="0">
              <a:spAutoFit/>
            </a:bodyPr>
            <a:lstStyle/>
            <a:p>
              <a:r>
                <a:rPr lang="en-US" dirty="0"/>
                <a:t>Memory layout</a:t>
              </a:r>
            </a:p>
          </p:txBody>
        </p:sp>
        <p:cxnSp>
          <p:nvCxnSpPr>
            <p:cNvPr id="22" name="Straight Arrow Connector 21">
              <a:extLst>
                <a:ext uri="{FF2B5EF4-FFF2-40B4-BE49-F238E27FC236}">
                  <a16:creationId xmlns:a16="http://schemas.microsoft.com/office/drawing/2014/main" id="{CAB7AFDD-AA6B-7644-8D5F-D586E7F999F8}"/>
                </a:ext>
              </a:extLst>
            </p:cNvPr>
            <p:cNvCxnSpPr>
              <a:cxnSpLocks/>
            </p:cNvCxnSpPr>
            <p:nvPr/>
          </p:nvCxnSpPr>
          <p:spPr>
            <a:xfrm flipV="1">
              <a:off x="2667000" y="1619783"/>
              <a:ext cx="0" cy="32624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8F5BFA8E-189D-5D43-97BD-F64E8798CDD6}"/>
                </a:ext>
              </a:extLst>
            </p:cNvPr>
            <p:cNvSpPr txBox="1"/>
            <p:nvPr/>
          </p:nvSpPr>
          <p:spPr>
            <a:xfrm rot="16200000">
              <a:off x="2034806" y="3131709"/>
              <a:ext cx="1657057" cy="369332"/>
            </a:xfrm>
            <a:prstGeom prst="rect">
              <a:avLst/>
            </a:prstGeom>
            <a:noFill/>
          </p:spPr>
          <p:txBody>
            <a:bodyPr wrap="none" rtlCol="0">
              <a:spAutoFit/>
            </a:bodyPr>
            <a:lstStyle/>
            <a:p>
              <a:r>
                <a:rPr lang="en-US" dirty="0"/>
                <a:t>Address growth</a:t>
              </a:r>
            </a:p>
          </p:txBody>
        </p:sp>
      </p:grpSp>
      <p:sp>
        <p:nvSpPr>
          <p:cNvPr id="28" name="Oval 27">
            <a:extLst>
              <a:ext uri="{FF2B5EF4-FFF2-40B4-BE49-F238E27FC236}">
                <a16:creationId xmlns:a16="http://schemas.microsoft.com/office/drawing/2014/main" id="{B61AC1BE-3EB9-D14E-BAC3-639FAFDDAC0B}"/>
              </a:ext>
            </a:extLst>
          </p:cNvPr>
          <p:cNvSpPr/>
          <p:nvPr/>
        </p:nvSpPr>
        <p:spPr>
          <a:xfrm>
            <a:off x="6401988" y="3892656"/>
            <a:ext cx="1274683" cy="334102"/>
          </a:xfrm>
          <a:prstGeom prst="ellipse">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6" name="Title 2">
            <a:extLst>
              <a:ext uri="{FF2B5EF4-FFF2-40B4-BE49-F238E27FC236}">
                <a16:creationId xmlns:a16="http://schemas.microsoft.com/office/drawing/2014/main" id="{18711B20-2806-2B42-B751-6A688FD78D85}"/>
              </a:ext>
            </a:extLst>
          </p:cNvPr>
          <p:cNvSpPr txBox="1">
            <a:spLocks/>
          </p:cNvSpPr>
          <p:nvPr/>
        </p:nvSpPr>
        <p:spPr>
          <a:xfrm>
            <a:off x="609600" y="427038"/>
            <a:ext cx="8229600" cy="1143000"/>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US" dirty="0"/>
              <a:t>Memory layout in a C++ program (Cont.)</a:t>
            </a:r>
          </a:p>
        </p:txBody>
      </p:sp>
    </p:spTree>
    <p:extLst>
      <p:ext uri="{BB962C8B-B14F-4D97-AF65-F5344CB8AC3E}">
        <p14:creationId xmlns:p14="http://schemas.microsoft.com/office/powerpoint/2010/main" val="30400372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2714" y="1281467"/>
            <a:ext cx="5939108" cy="4525963"/>
          </a:xfrm>
        </p:spPr>
        <p:txBody>
          <a:bodyPr>
            <a:normAutofit/>
          </a:bodyPr>
          <a:lstStyle/>
          <a:p>
            <a:r>
              <a:rPr lang="en-US" dirty="0"/>
              <a:t>Stack segment</a:t>
            </a:r>
          </a:p>
          <a:p>
            <a:pPr lvl="1"/>
            <a:r>
              <a:rPr lang="en-US" dirty="0"/>
              <a:t>Stores temporary variables</a:t>
            </a:r>
          </a:p>
          <a:p>
            <a:pPr lvl="2"/>
            <a:r>
              <a:rPr lang="en-US" dirty="0"/>
              <a:t>E.g., local variables</a:t>
            </a:r>
          </a:p>
          <a:p>
            <a:pPr lvl="1"/>
            <a:r>
              <a:rPr lang="en-US" dirty="0"/>
              <a:t>Grows to lower addresses</a:t>
            </a:r>
          </a:p>
          <a:p>
            <a:pPr lvl="1"/>
            <a:endParaRPr lang="en-US" dirty="0"/>
          </a:p>
        </p:txBody>
      </p:sp>
      <p:sp>
        <p:nvSpPr>
          <p:cNvPr id="3" name="Title 2"/>
          <p:cNvSpPr>
            <a:spLocks noGrp="1"/>
          </p:cNvSpPr>
          <p:nvPr>
            <p:ph type="title"/>
          </p:nvPr>
        </p:nvSpPr>
        <p:spPr/>
        <p:txBody>
          <a:bodyPr>
            <a:normAutofit fontScale="90000"/>
          </a:bodyPr>
          <a:lstStyle/>
          <a:p>
            <a:r>
              <a:rPr lang="en-US" dirty="0"/>
              <a:t>Memory layout in a C++ program (Cont.)</a:t>
            </a:r>
          </a:p>
        </p:txBody>
      </p:sp>
      <p:sp>
        <p:nvSpPr>
          <p:cNvPr id="4" name="Slide Number Placeholder 3">
            <a:extLst>
              <a:ext uri="{FF2B5EF4-FFF2-40B4-BE49-F238E27FC236}">
                <a16:creationId xmlns:a16="http://schemas.microsoft.com/office/drawing/2014/main" id="{26DBA3AC-59A4-DE45-A9AA-E19A500C5F30}"/>
              </a:ext>
            </a:extLst>
          </p:cNvPr>
          <p:cNvSpPr>
            <a:spLocks noGrp="1"/>
          </p:cNvSpPr>
          <p:nvPr>
            <p:ph type="sldNum" sz="quarter" idx="12"/>
          </p:nvPr>
        </p:nvSpPr>
        <p:spPr/>
        <p:txBody>
          <a:bodyPr/>
          <a:lstStyle/>
          <a:p>
            <a:fld id="{62F74ADF-D7C0-47E2-9D6F-B993EC2BC3C1}" type="slidenum">
              <a:rPr lang="en-US" smtClean="0"/>
              <a:t>35</a:t>
            </a:fld>
            <a:endParaRPr lang="en-US" dirty="0"/>
          </a:p>
        </p:txBody>
      </p:sp>
      <p:grpSp>
        <p:nvGrpSpPr>
          <p:cNvPr id="6" name="Group 5">
            <a:extLst>
              <a:ext uri="{FF2B5EF4-FFF2-40B4-BE49-F238E27FC236}">
                <a16:creationId xmlns:a16="http://schemas.microsoft.com/office/drawing/2014/main" id="{96003F76-7D41-2643-BD98-E2654FEB1B48}"/>
              </a:ext>
            </a:extLst>
          </p:cNvPr>
          <p:cNvGrpSpPr/>
          <p:nvPr/>
        </p:nvGrpSpPr>
        <p:grpSpPr>
          <a:xfrm>
            <a:off x="6066112" y="2100903"/>
            <a:ext cx="2743201" cy="3710337"/>
            <a:chOff x="304800" y="1600200"/>
            <a:chExt cx="2743201" cy="3710337"/>
          </a:xfrm>
        </p:grpSpPr>
        <p:sp>
          <p:nvSpPr>
            <p:cNvPr id="5" name="Rectangle 4">
              <a:extLst>
                <a:ext uri="{FF2B5EF4-FFF2-40B4-BE49-F238E27FC236}">
                  <a16:creationId xmlns:a16="http://schemas.microsoft.com/office/drawing/2014/main" id="{34208C70-FE59-4649-A96E-CC14A56E7636}"/>
                </a:ext>
              </a:extLst>
            </p:cNvPr>
            <p:cNvSpPr/>
            <p:nvPr/>
          </p:nvSpPr>
          <p:spPr>
            <a:xfrm>
              <a:off x="304800" y="1600200"/>
              <a:ext cx="2133600" cy="32766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D0FB2080-135C-B841-AF12-62DCF17259D6}"/>
                </a:ext>
              </a:extLst>
            </p:cNvPr>
            <p:cNvCxnSpPr>
              <a:cxnSpLocks/>
            </p:cNvCxnSpPr>
            <p:nvPr/>
          </p:nvCxnSpPr>
          <p:spPr>
            <a:xfrm>
              <a:off x="304800" y="4354909"/>
              <a:ext cx="2133600" cy="0"/>
            </a:xfrm>
            <a:prstGeom prst="line">
              <a:avLst/>
            </a:prstGeom>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181D842A-FF4E-A245-8645-58D51E5511B0}"/>
                </a:ext>
              </a:extLst>
            </p:cNvPr>
            <p:cNvSpPr txBox="1"/>
            <p:nvPr/>
          </p:nvSpPr>
          <p:spPr>
            <a:xfrm>
              <a:off x="984576" y="4441396"/>
              <a:ext cx="618246" cy="369332"/>
            </a:xfrm>
            <a:prstGeom prst="rect">
              <a:avLst/>
            </a:prstGeom>
            <a:noFill/>
          </p:spPr>
          <p:txBody>
            <a:bodyPr wrap="none" rtlCol="0">
              <a:spAutoFit/>
            </a:bodyPr>
            <a:lstStyle/>
            <a:p>
              <a:r>
                <a:rPr lang="en-US" dirty="0"/>
                <a:t>Text </a:t>
              </a:r>
            </a:p>
          </p:txBody>
        </p:sp>
        <p:cxnSp>
          <p:nvCxnSpPr>
            <p:cNvPr id="12" name="Straight Connector 11">
              <a:extLst>
                <a:ext uri="{FF2B5EF4-FFF2-40B4-BE49-F238E27FC236}">
                  <a16:creationId xmlns:a16="http://schemas.microsoft.com/office/drawing/2014/main" id="{7A05DE53-554D-1B4E-8CA3-39F28AEF0C7C}"/>
                </a:ext>
              </a:extLst>
            </p:cNvPr>
            <p:cNvCxnSpPr>
              <a:cxnSpLocks/>
            </p:cNvCxnSpPr>
            <p:nvPr/>
          </p:nvCxnSpPr>
          <p:spPr>
            <a:xfrm>
              <a:off x="304800" y="3821509"/>
              <a:ext cx="2133600" cy="0"/>
            </a:xfrm>
            <a:prstGeom prst="line">
              <a:avLst/>
            </a:prstGeom>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74A8BBEA-9E2F-9A45-BB7D-DB41A46D97EE}"/>
                </a:ext>
              </a:extLst>
            </p:cNvPr>
            <p:cNvSpPr txBox="1"/>
            <p:nvPr/>
          </p:nvSpPr>
          <p:spPr>
            <a:xfrm>
              <a:off x="984576" y="3960238"/>
              <a:ext cx="620554" cy="369332"/>
            </a:xfrm>
            <a:prstGeom prst="rect">
              <a:avLst/>
            </a:prstGeom>
            <a:noFill/>
          </p:spPr>
          <p:txBody>
            <a:bodyPr wrap="none" rtlCol="0">
              <a:spAutoFit/>
            </a:bodyPr>
            <a:lstStyle/>
            <a:p>
              <a:r>
                <a:rPr lang="en-US" dirty="0"/>
                <a:t>Data</a:t>
              </a:r>
            </a:p>
          </p:txBody>
        </p:sp>
        <p:cxnSp>
          <p:nvCxnSpPr>
            <p:cNvPr id="14" name="Straight Connector 13">
              <a:extLst>
                <a:ext uri="{FF2B5EF4-FFF2-40B4-BE49-F238E27FC236}">
                  <a16:creationId xmlns:a16="http://schemas.microsoft.com/office/drawing/2014/main" id="{F8BCF00B-FD85-4E47-98A8-89987F88BE66}"/>
                </a:ext>
              </a:extLst>
            </p:cNvPr>
            <p:cNvCxnSpPr>
              <a:cxnSpLocks/>
            </p:cNvCxnSpPr>
            <p:nvPr/>
          </p:nvCxnSpPr>
          <p:spPr>
            <a:xfrm>
              <a:off x="304800" y="3267199"/>
              <a:ext cx="21336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16CA5E9C-90B3-7448-AA39-E33219450A7C}"/>
                </a:ext>
              </a:extLst>
            </p:cNvPr>
            <p:cNvSpPr txBox="1"/>
            <p:nvPr/>
          </p:nvSpPr>
          <p:spPr>
            <a:xfrm>
              <a:off x="940322" y="3382813"/>
              <a:ext cx="676788" cy="369332"/>
            </a:xfrm>
            <a:prstGeom prst="rect">
              <a:avLst/>
            </a:prstGeom>
            <a:noFill/>
          </p:spPr>
          <p:txBody>
            <a:bodyPr wrap="none" rtlCol="0">
              <a:spAutoFit/>
            </a:bodyPr>
            <a:lstStyle/>
            <a:p>
              <a:r>
                <a:rPr lang="en-US" dirty="0"/>
                <a:t>Heap</a:t>
              </a:r>
            </a:p>
          </p:txBody>
        </p:sp>
        <p:cxnSp>
          <p:nvCxnSpPr>
            <p:cNvPr id="16" name="Straight Connector 15">
              <a:extLst>
                <a:ext uri="{FF2B5EF4-FFF2-40B4-BE49-F238E27FC236}">
                  <a16:creationId xmlns:a16="http://schemas.microsoft.com/office/drawing/2014/main" id="{8898B46E-86EC-F941-A41A-9C7C49702628}"/>
                </a:ext>
              </a:extLst>
            </p:cNvPr>
            <p:cNvCxnSpPr>
              <a:cxnSpLocks/>
            </p:cNvCxnSpPr>
            <p:nvPr/>
          </p:nvCxnSpPr>
          <p:spPr>
            <a:xfrm>
              <a:off x="304800" y="2145109"/>
              <a:ext cx="21336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E0AF97F9-CDD8-BB48-B836-CC9F7E88787E}"/>
                </a:ext>
              </a:extLst>
            </p:cNvPr>
            <p:cNvSpPr txBox="1"/>
            <p:nvPr/>
          </p:nvSpPr>
          <p:spPr>
            <a:xfrm>
              <a:off x="871216" y="1717971"/>
              <a:ext cx="677173" cy="369332"/>
            </a:xfrm>
            <a:prstGeom prst="rect">
              <a:avLst/>
            </a:prstGeom>
            <a:noFill/>
          </p:spPr>
          <p:txBody>
            <a:bodyPr wrap="none" rtlCol="0">
              <a:spAutoFit/>
            </a:bodyPr>
            <a:lstStyle/>
            <a:p>
              <a:r>
                <a:rPr lang="en-US" dirty="0"/>
                <a:t>Stack</a:t>
              </a:r>
            </a:p>
          </p:txBody>
        </p:sp>
        <p:sp>
          <p:nvSpPr>
            <p:cNvPr id="18" name="Down Arrow 17">
              <a:extLst>
                <a:ext uri="{FF2B5EF4-FFF2-40B4-BE49-F238E27FC236}">
                  <a16:creationId xmlns:a16="http://schemas.microsoft.com/office/drawing/2014/main" id="{A0D22C47-1131-FA44-8880-C5AE07D7490B}"/>
                </a:ext>
              </a:extLst>
            </p:cNvPr>
            <p:cNvSpPr/>
            <p:nvPr/>
          </p:nvSpPr>
          <p:spPr>
            <a:xfrm>
              <a:off x="1119552" y="2170449"/>
              <a:ext cx="256202" cy="331938"/>
            </a:xfrm>
            <a:prstGeom prst="downArrow">
              <a:avLst/>
            </a:prstGeom>
            <a:solidFill>
              <a:srgbClr val="00B0F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own Arrow 18">
              <a:extLst>
                <a:ext uri="{FF2B5EF4-FFF2-40B4-BE49-F238E27FC236}">
                  <a16:creationId xmlns:a16="http://schemas.microsoft.com/office/drawing/2014/main" id="{09B73A86-7C5C-7042-A3E7-55D85B8FF819}"/>
                </a:ext>
              </a:extLst>
            </p:cNvPr>
            <p:cNvSpPr/>
            <p:nvPr/>
          </p:nvSpPr>
          <p:spPr>
            <a:xfrm rot="10800000">
              <a:off x="1119552" y="2919046"/>
              <a:ext cx="256202" cy="331938"/>
            </a:xfrm>
            <a:prstGeom prst="downArrow">
              <a:avLst/>
            </a:prstGeom>
            <a:solidFill>
              <a:srgbClr val="00B0F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E3F6F9EE-5BB0-E24C-A819-29403F298BFC}"/>
                </a:ext>
              </a:extLst>
            </p:cNvPr>
            <p:cNvSpPr txBox="1"/>
            <p:nvPr/>
          </p:nvSpPr>
          <p:spPr>
            <a:xfrm>
              <a:off x="399889" y="4941205"/>
              <a:ext cx="1623137" cy="369332"/>
            </a:xfrm>
            <a:prstGeom prst="rect">
              <a:avLst/>
            </a:prstGeom>
            <a:noFill/>
          </p:spPr>
          <p:txBody>
            <a:bodyPr wrap="none" rtlCol="0">
              <a:spAutoFit/>
            </a:bodyPr>
            <a:lstStyle/>
            <a:p>
              <a:r>
                <a:rPr lang="en-US" dirty="0"/>
                <a:t>Memory layout</a:t>
              </a:r>
            </a:p>
          </p:txBody>
        </p:sp>
        <p:cxnSp>
          <p:nvCxnSpPr>
            <p:cNvPr id="22" name="Straight Arrow Connector 21">
              <a:extLst>
                <a:ext uri="{FF2B5EF4-FFF2-40B4-BE49-F238E27FC236}">
                  <a16:creationId xmlns:a16="http://schemas.microsoft.com/office/drawing/2014/main" id="{CAB7AFDD-AA6B-7644-8D5F-D586E7F999F8}"/>
                </a:ext>
              </a:extLst>
            </p:cNvPr>
            <p:cNvCxnSpPr>
              <a:cxnSpLocks/>
            </p:cNvCxnSpPr>
            <p:nvPr/>
          </p:nvCxnSpPr>
          <p:spPr>
            <a:xfrm flipV="1">
              <a:off x="2667000" y="1619783"/>
              <a:ext cx="0" cy="32624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8F5BFA8E-189D-5D43-97BD-F64E8798CDD6}"/>
                </a:ext>
              </a:extLst>
            </p:cNvPr>
            <p:cNvSpPr txBox="1"/>
            <p:nvPr/>
          </p:nvSpPr>
          <p:spPr>
            <a:xfrm rot="16200000">
              <a:off x="2034806" y="3131709"/>
              <a:ext cx="1657057" cy="369332"/>
            </a:xfrm>
            <a:prstGeom prst="rect">
              <a:avLst/>
            </a:prstGeom>
            <a:noFill/>
          </p:spPr>
          <p:txBody>
            <a:bodyPr wrap="none" rtlCol="0">
              <a:spAutoFit/>
            </a:bodyPr>
            <a:lstStyle/>
            <a:p>
              <a:r>
                <a:rPr lang="en-US" dirty="0"/>
                <a:t>Address growth</a:t>
              </a:r>
            </a:p>
          </p:txBody>
        </p:sp>
      </p:grpSp>
      <p:sp>
        <p:nvSpPr>
          <p:cNvPr id="28" name="Oval 27">
            <a:extLst>
              <a:ext uri="{FF2B5EF4-FFF2-40B4-BE49-F238E27FC236}">
                <a16:creationId xmlns:a16="http://schemas.microsoft.com/office/drawing/2014/main" id="{B61AC1BE-3EB9-D14E-BAC3-639FAFDDAC0B}"/>
              </a:ext>
            </a:extLst>
          </p:cNvPr>
          <p:cNvSpPr/>
          <p:nvPr/>
        </p:nvSpPr>
        <p:spPr>
          <a:xfrm>
            <a:off x="6371623" y="2200584"/>
            <a:ext cx="1274683" cy="334102"/>
          </a:xfrm>
          <a:prstGeom prst="ellipse">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8" name="TextBox 7">
            <a:extLst>
              <a:ext uri="{FF2B5EF4-FFF2-40B4-BE49-F238E27FC236}">
                <a16:creationId xmlns:a16="http://schemas.microsoft.com/office/drawing/2014/main" id="{CDCB53B3-AE9F-DB41-AEAE-106395778685}"/>
              </a:ext>
            </a:extLst>
          </p:cNvPr>
          <p:cNvSpPr txBox="1"/>
          <p:nvPr/>
        </p:nvSpPr>
        <p:spPr>
          <a:xfrm>
            <a:off x="189231" y="3724248"/>
            <a:ext cx="5488832" cy="646331"/>
          </a:xfrm>
          <a:prstGeom prst="rect">
            <a:avLst/>
          </a:prstGeom>
          <a:noFill/>
        </p:spPr>
        <p:txBody>
          <a:bodyPr wrap="square" rtlCol="0">
            <a:spAutoFit/>
          </a:bodyPr>
          <a:lstStyle/>
          <a:p>
            <a:r>
              <a:rPr lang="en-US" dirty="0"/>
              <a:t>When the stack pointer meets the heap pointer, the free memory is exhausted.</a:t>
            </a:r>
          </a:p>
        </p:txBody>
      </p:sp>
      <p:sp>
        <p:nvSpPr>
          <p:cNvPr id="9" name="Explosion 1 8">
            <a:extLst>
              <a:ext uri="{FF2B5EF4-FFF2-40B4-BE49-F238E27FC236}">
                <a16:creationId xmlns:a16="http://schemas.microsoft.com/office/drawing/2014/main" id="{1D220311-A86C-0246-83D0-CE6F03250701}"/>
              </a:ext>
            </a:extLst>
          </p:cNvPr>
          <p:cNvSpPr/>
          <p:nvPr/>
        </p:nvSpPr>
        <p:spPr>
          <a:xfrm>
            <a:off x="6317602" y="2894782"/>
            <a:ext cx="1474818" cy="591879"/>
          </a:xfrm>
          <a:prstGeom prst="irregularSeal1">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2726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1E0CD23-27E9-46E2-4B1E-414EAC7D8495}"/>
              </a:ext>
            </a:extLst>
          </p:cNvPr>
          <p:cNvSpPr>
            <a:spLocks noGrp="1"/>
          </p:cNvSpPr>
          <p:nvPr>
            <p:ph idx="1"/>
          </p:nvPr>
        </p:nvSpPr>
        <p:spPr/>
        <p:txBody>
          <a:bodyPr/>
          <a:lstStyle/>
          <a:p>
            <a:pPr marL="109728" indent="0">
              <a:buNone/>
            </a:pPr>
            <a:r>
              <a:rPr lang="en-US" dirty="0"/>
              <a:t>1. Which of the following is the proper declaration of a pointer? </a:t>
            </a:r>
          </a:p>
          <a:p>
            <a:pPr marL="109728" indent="0">
              <a:buNone/>
            </a:pPr>
            <a:r>
              <a:rPr lang="en-US" dirty="0"/>
              <a:t>A. int x; </a:t>
            </a:r>
          </a:p>
          <a:p>
            <a:pPr marL="109728" indent="0">
              <a:buNone/>
            </a:pPr>
            <a:r>
              <a:rPr lang="en-US" dirty="0"/>
              <a:t>B. int &amp;x; </a:t>
            </a:r>
          </a:p>
          <a:p>
            <a:pPr marL="109728" indent="0">
              <a:buNone/>
            </a:pPr>
            <a:r>
              <a:rPr lang="en-US" dirty="0"/>
              <a:t>C. </a:t>
            </a:r>
            <a:r>
              <a:rPr lang="en-US" dirty="0" err="1"/>
              <a:t>ptr</a:t>
            </a:r>
            <a:r>
              <a:rPr lang="en-US" dirty="0"/>
              <a:t> x; </a:t>
            </a:r>
            <a:br>
              <a:rPr lang="en-US" dirty="0"/>
            </a:br>
            <a:r>
              <a:rPr lang="en-US" dirty="0"/>
              <a:t>D. int *x; </a:t>
            </a:r>
          </a:p>
        </p:txBody>
      </p:sp>
      <p:sp>
        <p:nvSpPr>
          <p:cNvPr id="3" name="Slide Number Placeholder 2">
            <a:extLst>
              <a:ext uri="{FF2B5EF4-FFF2-40B4-BE49-F238E27FC236}">
                <a16:creationId xmlns:a16="http://schemas.microsoft.com/office/drawing/2014/main" id="{79FB0853-3A8C-B64A-AD5D-35AC3D6851B3}"/>
              </a:ext>
            </a:extLst>
          </p:cNvPr>
          <p:cNvSpPr>
            <a:spLocks noGrp="1"/>
          </p:cNvSpPr>
          <p:nvPr>
            <p:ph type="sldNum" sz="quarter" idx="12"/>
          </p:nvPr>
        </p:nvSpPr>
        <p:spPr/>
        <p:txBody>
          <a:bodyPr/>
          <a:lstStyle/>
          <a:p>
            <a:fld id="{62F74ADF-D7C0-47E2-9D6F-B993EC2BC3C1}" type="slidenum">
              <a:rPr lang="en-US" smtClean="0"/>
              <a:t>36</a:t>
            </a:fld>
            <a:endParaRPr lang="en-US"/>
          </a:p>
        </p:txBody>
      </p:sp>
      <p:sp>
        <p:nvSpPr>
          <p:cNvPr id="4" name="Title 3">
            <a:extLst>
              <a:ext uri="{FF2B5EF4-FFF2-40B4-BE49-F238E27FC236}">
                <a16:creationId xmlns:a16="http://schemas.microsoft.com/office/drawing/2014/main" id="{747CFE73-A15A-496A-E306-6C026B3C939B}"/>
              </a:ext>
            </a:extLst>
          </p:cNvPr>
          <p:cNvSpPr>
            <a:spLocks noGrp="1"/>
          </p:cNvSpPr>
          <p:nvPr>
            <p:ph type="title"/>
          </p:nvPr>
        </p:nvSpPr>
        <p:spPr/>
        <p:txBody>
          <a:bodyPr/>
          <a:lstStyle/>
          <a:p>
            <a:r>
              <a:rPr lang="en-US" dirty="0"/>
              <a:t>Exercises</a:t>
            </a:r>
          </a:p>
        </p:txBody>
      </p:sp>
      <p:sp>
        <p:nvSpPr>
          <p:cNvPr id="6" name="TextBox 5">
            <a:extLst>
              <a:ext uri="{FF2B5EF4-FFF2-40B4-BE49-F238E27FC236}">
                <a16:creationId xmlns:a16="http://schemas.microsoft.com/office/drawing/2014/main" id="{786345F8-C3FD-6491-A545-81F8B76BE539}"/>
              </a:ext>
            </a:extLst>
          </p:cNvPr>
          <p:cNvSpPr txBox="1"/>
          <p:nvPr/>
        </p:nvSpPr>
        <p:spPr>
          <a:xfrm>
            <a:off x="1981200" y="3758823"/>
            <a:ext cx="602146" cy="507831"/>
          </a:xfrm>
          <a:prstGeom prst="rect">
            <a:avLst/>
          </a:prstGeom>
          <a:noFill/>
        </p:spPr>
        <p:txBody>
          <a:bodyPr wrap="square">
            <a:spAutoFit/>
          </a:bodyPr>
          <a:lstStyle/>
          <a:p>
            <a:r>
              <a:rPr lang="en-US" sz="2700" dirty="0"/>
              <a:t>✅</a:t>
            </a:r>
          </a:p>
        </p:txBody>
      </p:sp>
    </p:spTree>
    <p:extLst>
      <p:ext uri="{BB962C8B-B14F-4D97-AF65-F5344CB8AC3E}">
        <p14:creationId xmlns:p14="http://schemas.microsoft.com/office/powerpoint/2010/main" val="1628720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1E0CD23-27E9-46E2-4B1E-414EAC7D8495}"/>
              </a:ext>
            </a:extLst>
          </p:cNvPr>
          <p:cNvSpPr>
            <a:spLocks noGrp="1"/>
          </p:cNvSpPr>
          <p:nvPr>
            <p:ph idx="1"/>
          </p:nvPr>
        </p:nvSpPr>
        <p:spPr/>
        <p:txBody>
          <a:bodyPr/>
          <a:lstStyle/>
          <a:p>
            <a:pPr marL="109728" indent="0">
              <a:buNone/>
            </a:pPr>
            <a:r>
              <a:rPr lang="en-US" dirty="0"/>
              <a:t>2. Which of the following gives the memory address of integer variable a? </a:t>
            </a:r>
          </a:p>
          <a:p>
            <a:pPr marL="109728" indent="0">
              <a:buNone/>
            </a:pPr>
            <a:r>
              <a:rPr lang="en-US" dirty="0"/>
              <a:t>A. *a; </a:t>
            </a:r>
          </a:p>
          <a:p>
            <a:pPr marL="109728" indent="0">
              <a:buNone/>
            </a:pPr>
            <a:r>
              <a:rPr lang="en-US" dirty="0"/>
              <a:t>B. a; </a:t>
            </a:r>
          </a:p>
          <a:p>
            <a:pPr marL="109728" indent="0">
              <a:buNone/>
            </a:pPr>
            <a:r>
              <a:rPr lang="en-US" dirty="0"/>
              <a:t>C. &amp;a; </a:t>
            </a:r>
          </a:p>
          <a:p>
            <a:pPr marL="109728" indent="0">
              <a:buNone/>
            </a:pPr>
            <a:r>
              <a:rPr lang="en-US" dirty="0"/>
              <a:t>D. address(a);</a:t>
            </a:r>
          </a:p>
        </p:txBody>
      </p:sp>
      <p:sp>
        <p:nvSpPr>
          <p:cNvPr id="3" name="Slide Number Placeholder 2">
            <a:extLst>
              <a:ext uri="{FF2B5EF4-FFF2-40B4-BE49-F238E27FC236}">
                <a16:creationId xmlns:a16="http://schemas.microsoft.com/office/drawing/2014/main" id="{79FB0853-3A8C-B64A-AD5D-35AC3D6851B3}"/>
              </a:ext>
            </a:extLst>
          </p:cNvPr>
          <p:cNvSpPr>
            <a:spLocks noGrp="1"/>
          </p:cNvSpPr>
          <p:nvPr>
            <p:ph type="sldNum" sz="quarter" idx="12"/>
          </p:nvPr>
        </p:nvSpPr>
        <p:spPr/>
        <p:txBody>
          <a:bodyPr/>
          <a:lstStyle/>
          <a:p>
            <a:fld id="{62F74ADF-D7C0-47E2-9D6F-B993EC2BC3C1}" type="slidenum">
              <a:rPr lang="en-US" smtClean="0"/>
              <a:t>37</a:t>
            </a:fld>
            <a:endParaRPr lang="en-US"/>
          </a:p>
        </p:txBody>
      </p:sp>
      <p:sp>
        <p:nvSpPr>
          <p:cNvPr id="4" name="Title 3">
            <a:extLst>
              <a:ext uri="{FF2B5EF4-FFF2-40B4-BE49-F238E27FC236}">
                <a16:creationId xmlns:a16="http://schemas.microsoft.com/office/drawing/2014/main" id="{747CFE73-A15A-496A-E306-6C026B3C939B}"/>
              </a:ext>
            </a:extLst>
          </p:cNvPr>
          <p:cNvSpPr>
            <a:spLocks noGrp="1"/>
          </p:cNvSpPr>
          <p:nvPr>
            <p:ph type="title"/>
          </p:nvPr>
        </p:nvSpPr>
        <p:spPr/>
        <p:txBody>
          <a:bodyPr/>
          <a:lstStyle/>
          <a:p>
            <a:r>
              <a:rPr lang="en-US" dirty="0"/>
              <a:t>Exercises</a:t>
            </a:r>
          </a:p>
        </p:txBody>
      </p:sp>
      <p:sp>
        <p:nvSpPr>
          <p:cNvPr id="5" name="TextBox 4">
            <a:extLst>
              <a:ext uri="{FF2B5EF4-FFF2-40B4-BE49-F238E27FC236}">
                <a16:creationId xmlns:a16="http://schemas.microsoft.com/office/drawing/2014/main" id="{F1EFA20B-179C-6BA7-7F95-DF91E464F728}"/>
              </a:ext>
            </a:extLst>
          </p:cNvPr>
          <p:cNvSpPr txBox="1"/>
          <p:nvPr/>
        </p:nvSpPr>
        <p:spPr>
          <a:xfrm>
            <a:off x="1524000" y="3399971"/>
            <a:ext cx="602146" cy="507831"/>
          </a:xfrm>
          <a:prstGeom prst="rect">
            <a:avLst/>
          </a:prstGeom>
          <a:noFill/>
        </p:spPr>
        <p:txBody>
          <a:bodyPr wrap="square">
            <a:spAutoFit/>
          </a:bodyPr>
          <a:lstStyle/>
          <a:p>
            <a:r>
              <a:rPr lang="en-US" sz="2700" dirty="0"/>
              <a:t>✅</a:t>
            </a:r>
          </a:p>
        </p:txBody>
      </p:sp>
    </p:spTree>
    <p:extLst>
      <p:ext uri="{BB962C8B-B14F-4D97-AF65-F5344CB8AC3E}">
        <p14:creationId xmlns:p14="http://schemas.microsoft.com/office/powerpoint/2010/main" val="1509638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1E0CD23-27E9-46E2-4B1E-414EAC7D8495}"/>
              </a:ext>
            </a:extLst>
          </p:cNvPr>
          <p:cNvSpPr>
            <a:spLocks noGrp="1"/>
          </p:cNvSpPr>
          <p:nvPr>
            <p:ph idx="1"/>
          </p:nvPr>
        </p:nvSpPr>
        <p:spPr/>
        <p:txBody>
          <a:bodyPr/>
          <a:lstStyle/>
          <a:p>
            <a:pPr marL="109728" indent="0">
              <a:buNone/>
            </a:pPr>
            <a:r>
              <a:rPr lang="en-US" dirty="0"/>
              <a:t>3. Which of the following gives the value stored at the address pointed to by the pointer a?</a:t>
            </a:r>
            <a:br>
              <a:rPr lang="en-US" dirty="0"/>
            </a:br>
            <a:r>
              <a:rPr lang="en-US" dirty="0"/>
              <a:t>A. a;</a:t>
            </a:r>
            <a:br>
              <a:rPr lang="en-US" dirty="0"/>
            </a:br>
            <a:r>
              <a:rPr lang="en-US" dirty="0"/>
              <a:t>B. </a:t>
            </a:r>
            <a:r>
              <a:rPr lang="en-US" dirty="0" err="1"/>
              <a:t>val</a:t>
            </a:r>
            <a:r>
              <a:rPr lang="en-US" dirty="0"/>
              <a:t>(a);</a:t>
            </a:r>
            <a:br>
              <a:rPr lang="en-US" dirty="0"/>
            </a:br>
            <a:r>
              <a:rPr lang="en-US" dirty="0"/>
              <a:t>C. *a;</a:t>
            </a:r>
            <a:br>
              <a:rPr lang="en-US" dirty="0"/>
            </a:br>
            <a:r>
              <a:rPr lang="en-US" dirty="0"/>
              <a:t>D. &amp;a;</a:t>
            </a:r>
          </a:p>
        </p:txBody>
      </p:sp>
      <p:sp>
        <p:nvSpPr>
          <p:cNvPr id="3" name="Slide Number Placeholder 2">
            <a:extLst>
              <a:ext uri="{FF2B5EF4-FFF2-40B4-BE49-F238E27FC236}">
                <a16:creationId xmlns:a16="http://schemas.microsoft.com/office/drawing/2014/main" id="{79FB0853-3A8C-B64A-AD5D-35AC3D6851B3}"/>
              </a:ext>
            </a:extLst>
          </p:cNvPr>
          <p:cNvSpPr>
            <a:spLocks noGrp="1"/>
          </p:cNvSpPr>
          <p:nvPr>
            <p:ph type="sldNum" sz="quarter" idx="12"/>
          </p:nvPr>
        </p:nvSpPr>
        <p:spPr/>
        <p:txBody>
          <a:bodyPr/>
          <a:lstStyle/>
          <a:p>
            <a:fld id="{62F74ADF-D7C0-47E2-9D6F-B993EC2BC3C1}" type="slidenum">
              <a:rPr lang="en-US" smtClean="0"/>
              <a:t>38</a:t>
            </a:fld>
            <a:endParaRPr lang="en-US"/>
          </a:p>
        </p:txBody>
      </p:sp>
      <p:sp>
        <p:nvSpPr>
          <p:cNvPr id="4" name="Title 3">
            <a:extLst>
              <a:ext uri="{FF2B5EF4-FFF2-40B4-BE49-F238E27FC236}">
                <a16:creationId xmlns:a16="http://schemas.microsoft.com/office/drawing/2014/main" id="{747CFE73-A15A-496A-E306-6C026B3C939B}"/>
              </a:ext>
            </a:extLst>
          </p:cNvPr>
          <p:cNvSpPr>
            <a:spLocks noGrp="1"/>
          </p:cNvSpPr>
          <p:nvPr>
            <p:ph type="title"/>
          </p:nvPr>
        </p:nvSpPr>
        <p:spPr/>
        <p:txBody>
          <a:bodyPr/>
          <a:lstStyle/>
          <a:p>
            <a:r>
              <a:rPr lang="en-US" dirty="0"/>
              <a:t>Exercises</a:t>
            </a:r>
          </a:p>
        </p:txBody>
      </p:sp>
      <p:sp>
        <p:nvSpPr>
          <p:cNvPr id="5" name="TextBox 4">
            <a:extLst>
              <a:ext uri="{FF2B5EF4-FFF2-40B4-BE49-F238E27FC236}">
                <a16:creationId xmlns:a16="http://schemas.microsoft.com/office/drawing/2014/main" id="{5356EF25-EA22-BFD6-3DC4-4C64BC6B824F}"/>
              </a:ext>
            </a:extLst>
          </p:cNvPr>
          <p:cNvSpPr txBox="1"/>
          <p:nvPr/>
        </p:nvSpPr>
        <p:spPr>
          <a:xfrm>
            <a:off x="1600200" y="3236478"/>
            <a:ext cx="602146" cy="507831"/>
          </a:xfrm>
          <a:prstGeom prst="rect">
            <a:avLst/>
          </a:prstGeom>
          <a:noFill/>
        </p:spPr>
        <p:txBody>
          <a:bodyPr wrap="square">
            <a:spAutoFit/>
          </a:bodyPr>
          <a:lstStyle/>
          <a:p>
            <a:r>
              <a:rPr lang="en-US" sz="2700" dirty="0"/>
              <a:t>✅</a:t>
            </a:r>
          </a:p>
        </p:txBody>
      </p:sp>
    </p:spTree>
    <p:extLst>
      <p:ext uri="{BB962C8B-B14F-4D97-AF65-F5344CB8AC3E}">
        <p14:creationId xmlns:p14="http://schemas.microsoft.com/office/powerpoint/2010/main" val="3278039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1E0CD23-27E9-46E2-4B1E-414EAC7D8495}"/>
              </a:ext>
            </a:extLst>
          </p:cNvPr>
          <p:cNvSpPr>
            <a:spLocks noGrp="1"/>
          </p:cNvSpPr>
          <p:nvPr>
            <p:ph idx="1"/>
          </p:nvPr>
        </p:nvSpPr>
        <p:spPr/>
        <p:txBody>
          <a:bodyPr/>
          <a:lstStyle/>
          <a:p>
            <a:pPr marL="109728" indent="0">
              <a:buNone/>
            </a:pPr>
            <a:r>
              <a:rPr lang="en-US" dirty="0"/>
              <a:t>4. What are the scopes of x, y, and z?</a:t>
            </a:r>
          </a:p>
          <a:p>
            <a:pPr marL="109728" indent="0">
              <a:buNone/>
            </a:pPr>
            <a:endParaRPr lang="en-US" dirty="0"/>
          </a:p>
        </p:txBody>
      </p:sp>
      <p:sp>
        <p:nvSpPr>
          <p:cNvPr id="3" name="Slide Number Placeholder 2">
            <a:extLst>
              <a:ext uri="{FF2B5EF4-FFF2-40B4-BE49-F238E27FC236}">
                <a16:creationId xmlns:a16="http://schemas.microsoft.com/office/drawing/2014/main" id="{79FB0853-3A8C-B64A-AD5D-35AC3D6851B3}"/>
              </a:ext>
            </a:extLst>
          </p:cNvPr>
          <p:cNvSpPr>
            <a:spLocks noGrp="1"/>
          </p:cNvSpPr>
          <p:nvPr>
            <p:ph type="sldNum" sz="quarter" idx="12"/>
          </p:nvPr>
        </p:nvSpPr>
        <p:spPr/>
        <p:txBody>
          <a:bodyPr/>
          <a:lstStyle/>
          <a:p>
            <a:fld id="{62F74ADF-D7C0-47E2-9D6F-B993EC2BC3C1}" type="slidenum">
              <a:rPr lang="en-US" smtClean="0"/>
              <a:t>39</a:t>
            </a:fld>
            <a:endParaRPr lang="en-US"/>
          </a:p>
        </p:txBody>
      </p:sp>
      <p:sp>
        <p:nvSpPr>
          <p:cNvPr id="4" name="Title 3">
            <a:extLst>
              <a:ext uri="{FF2B5EF4-FFF2-40B4-BE49-F238E27FC236}">
                <a16:creationId xmlns:a16="http://schemas.microsoft.com/office/drawing/2014/main" id="{747CFE73-A15A-496A-E306-6C026B3C939B}"/>
              </a:ext>
            </a:extLst>
          </p:cNvPr>
          <p:cNvSpPr>
            <a:spLocks noGrp="1"/>
          </p:cNvSpPr>
          <p:nvPr>
            <p:ph type="title"/>
          </p:nvPr>
        </p:nvSpPr>
        <p:spPr/>
        <p:txBody>
          <a:bodyPr/>
          <a:lstStyle/>
          <a:p>
            <a:r>
              <a:rPr lang="en-US" dirty="0"/>
              <a:t>Exercises</a:t>
            </a:r>
          </a:p>
        </p:txBody>
      </p:sp>
      <p:sp>
        <p:nvSpPr>
          <p:cNvPr id="7" name="TextBox 6">
            <a:extLst>
              <a:ext uri="{FF2B5EF4-FFF2-40B4-BE49-F238E27FC236}">
                <a16:creationId xmlns:a16="http://schemas.microsoft.com/office/drawing/2014/main" id="{FBD86871-DD35-3ACD-BCC0-AB634DF9B904}"/>
              </a:ext>
            </a:extLst>
          </p:cNvPr>
          <p:cNvSpPr txBox="1"/>
          <p:nvPr/>
        </p:nvSpPr>
        <p:spPr>
          <a:xfrm>
            <a:off x="3429000" y="2160627"/>
            <a:ext cx="4579256" cy="4247317"/>
          </a:xfrm>
          <a:prstGeom prst="rect">
            <a:avLst/>
          </a:prstGeom>
          <a:noFill/>
        </p:spPr>
        <p:txBody>
          <a:bodyPr wrap="square">
            <a:spAutoFit/>
          </a:bodyPr>
          <a:lstStyle/>
          <a:p>
            <a:pPr marL="0" marR="0">
              <a:spcBef>
                <a:spcPts val="0"/>
              </a:spcBef>
              <a:spcAft>
                <a:spcPts val="0"/>
              </a:spcAft>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int x;</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void A()</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dirty="0">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int y;</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int main()</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for (int z =0; z &lt; 10; z++)</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++x;</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864963C-F673-F44B-E32D-499519131B30}"/>
              </a:ext>
            </a:extLst>
          </p:cNvPr>
          <p:cNvSpPr txBox="1"/>
          <p:nvPr/>
        </p:nvSpPr>
        <p:spPr>
          <a:xfrm>
            <a:off x="373550" y="3124200"/>
            <a:ext cx="3160872" cy="178510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kern="1200" dirty="0">
                <a:solidFill>
                  <a:schemeClr val="tx1"/>
                </a:solidFill>
                <a:effectLst/>
                <a:latin typeface="+mn-lt"/>
                <a:ea typeface="+mn-ea"/>
                <a:cs typeface="+mn-cs"/>
              </a:rPr>
              <a:t>x: whole program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200" kern="1200" dirty="0">
                <a:solidFill>
                  <a:schemeClr val="tx1"/>
                </a:solidFill>
                <a:effectLst/>
                <a:latin typeface="+mn-lt"/>
                <a:ea typeface="+mn-ea"/>
                <a:cs typeface="+mn-cs"/>
              </a:rPr>
              <a:t>y: within 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200" kern="1200" dirty="0">
                <a:solidFill>
                  <a:schemeClr val="tx1"/>
                </a:solidFill>
                <a:effectLst/>
                <a:latin typeface="+mn-lt"/>
                <a:ea typeface="+mn-ea"/>
                <a:cs typeface="+mn-cs"/>
              </a:rPr>
              <a:t>z: within for loop</a:t>
            </a:r>
          </a:p>
        </p:txBody>
      </p:sp>
    </p:spTree>
    <p:extLst>
      <p:ext uri="{BB962C8B-B14F-4D97-AF65-F5344CB8AC3E}">
        <p14:creationId xmlns:p14="http://schemas.microsoft.com/office/powerpoint/2010/main" val="3178163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a:t>A pointer is a variable holding memory address of another variable</a:t>
            </a:r>
          </a:p>
          <a:p>
            <a:pPr lvl="1"/>
            <a:r>
              <a:rPr lang="en-US" dirty="0"/>
              <a:t>Every variable, object, or function has an address</a:t>
            </a:r>
          </a:p>
          <a:p>
            <a:r>
              <a:rPr lang="en-US" dirty="0"/>
              <a:t>Reference is introduced in C++ as a new way to work with the address of a variable</a:t>
            </a:r>
          </a:p>
          <a:p>
            <a:pPr lvl="1"/>
            <a:r>
              <a:rPr lang="en-US" dirty="0"/>
              <a:t>An alias (i.e., another name) for an already existing variable</a:t>
            </a:r>
          </a:p>
          <a:p>
            <a:pPr lvl="1"/>
            <a:r>
              <a:rPr lang="en-US" dirty="0"/>
              <a:t>Stores the address of a variable (like a pointer)</a:t>
            </a:r>
          </a:p>
          <a:p>
            <a:pPr lvl="1"/>
            <a:r>
              <a:rPr lang="en-US" dirty="0"/>
              <a:t>Avoids the heavy syntax needed to work with pointers but allows the same kind of functionality</a:t>
            </a:r>
          </a:p>
          <a:p>
            <a:r>
              <a:rPr lang="en-US" dirty="0"/>
              <a:t>Contrary to pointers, references are always valid</a:t>
            </a:r>
          </a:p>
          <a:p>
            <a:pPr lvl="1"/>
            <a:r>
              <a:rPr lang="en-US" dirty="0"/>
              <a:t>Pointers can be “null” or be of void type (e.g., void*), reference cannot</a:t>
            </a:r>
          </a:p>
          <a:p>
            <a:endParaRPr lang="en-US" dirty="0"/>
          </a:p>
        </p:txBody>
      </p:sp>
      <p:sp>
        <p:nvSpPr>
          <p:cNvPr id="3" name="Title 2"/>
          <p:cNvSpPr>
            <a:spLocks noGrp="1"/>
          </p:cNvSpPr>
          <p:nvPr>
            <p:ph type="title"/>
          </p:nvPr>
        </p:nvSpPr>
        <p:spPr/>
        <p:txBody>
          <a:bodyPr>
            <a:normAutofit fontScale="90000"/>
          </a:bodyPr>
          <a:lstStyle/>
          <a:p>
            <a:r>
              <a:rPr lang="en-US" dirty="0"/>
              <a:t>(Review) Data types: pointers and references</a:t>
            </a:r>
          </a:p>
        </p:txBody>
      </p:sp>
      <p:sp>
        <p:nvSpPr>
          <p:cNvPr id="4" name="Slide Number Placeholder 3">
            <a:extLst>
              <a:ext uri="{FF2B5EF4-FFF2-40B4-BE49-F238E27FC236}">
                <a16:creationId xmlns:a16="http://schemas.microsoft.com/office/drawing/2014/main" id="{9ADB0568-1F41-3047-8270-6946024FF091}"/>
              </a:ext>
            </a:extLst>
          </p:cNvPr>
          <p:cNvSpPr>
            <a:spLocks noGrp="1"/>
          </p:cNvSpPr>
          <p:nvPr>
            <p:ph type="sldNum" sz="quarter" idx="12"/>
          </p:nvPr>
        </p:nvSpPr>
        <p:spPr/>
        <p:txBody>
          <a:bodyPr/>
          <a:lstStyle/>
          <a:p>
            <a:fld id="{62F74ADF-D7C0-47E2-9D6F-B993EC2BC3C1}" type="slidenum">
              <a:rPr lang="en-US" smtClean="0"/>
              <a:t>4</a:t>
            </a:fld>
            <a:endParaRPr lang="en-US"/>
          </a:p>
        </p:txBody>
      </p:sp>
    </p:spTree>
    <p:extLst>
      <p:ext uri="{BB962C8B-B14F-4D97-AF65-F5344CB8AC3E}">
        <p14:creationId xmlns:p14="http://schemas.microsoft.com/office/powerpoint/2010/main" val="3268396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1E0CD23-27E9-46E2-4B1E-414EAC7D8495}"/>
              </a:ext>
            </a:extLst>
          </p:cNvPr>
          <p:cNvSpPr>
            <a:spLocks noGrp="1"/>
          </p:cNvSpPr>
          <p:nvPr>
            <p:ph idx="1"/>
          </p:nvPr>
        </p:nvSpPr>
        <p:spPr>
          <a:xfrm>
            <a:off x="228600" y="1417638"/>
            <a:ext cx="8686800" cy="4525963"/>
          </a:xfrm>
        </p:spPr>
        <p:txBody>
          <a:bodyPr>
            <a:normAutofit fontScale="55000" lnSpcReduction="20000"/>
          </a:bodyPr>
          <a:lstStyle/>
          <a:p>
            <a:pPr marL="109728" indent="0">
              <a:buNone/>
            </a:pPr>
            <a:r>
              <a:rPr lang="en-US" sz="4300" dirty="0"/>
              <a:t>5. What are the 3 numbers that the code below is </a:t>
            </a:r>
            <a:r>
              <a:rPr lang="en-US" sz="4400" dirty="0"/>
              <a:t>printing? (5 mins)</a:t>
            </a:r>
          </a:p>
          <a:p>
            <a:pPr marL="109728" indent="0">
              <a:buNone/>
            </a:pPr>
            <a:endParaRPr lang="en-US" dirty="0"/>
          </a:p>
          <a:p>
            <a:pPr marL="109728" indent="0">
              <a:buNone/>
            </a:pPr>
            <a:r>
              <a:rPr lang="en-US" dirty="0"/>
              <a:t>int x, y;</a:t>
            </a:r>
          </a:p>
          <a:p>
            <a:pPr marL="109728" indent="0">
              <a:buNone/>
            </a:pPr>
            <a:r>
              <a:rPr lang="en-US" dirty="0"/>
              <a:t>int *</a:t>
            </a:r>
            <a:r>
              <a:rPr lang="en-US" dirty="0" err="1"/>
              <a:t>px</a:t>
            </a:r>
            <a:r>
              <a:rPr lang="en-US" dirty="0"/>
              <a:t>, *</a:t>
            </a:r>
            <a:r>
              <a:rPr lang="en-US" dirty="0" err="1"/>
              <a:t>py</a:t>
            </a:r>
            <a:r>
              <a:rPr lang="en-US" dirty="0"/>
              <a:t>;</a:t>
            </a:r>
          </a:p>
          <a:p>
            <a:pPr marL="109728" indent="0">
              <a:buNone/>
            </a:pPr>
            <a:endParaRPr lang="en-US" dirty="0"/>
          </a:p>
          <a:p>
            <a:pPr marL="109728" indent="0">
              <a:buNone/>
            </a:pPr>
            <a:r>
              <a:rPr lang="en-US" dirty="0"/>
              <a:t>int f2() {</a:t>
            </a:r>
          </a:p>
          <a:p>
            <a:pPr marL="109728" indent="0">
              <a:buNone/>
            </a:pPr>
            <a:r>
              <a:rPr lang="en-US" dirty="0"/>
              <a:t>int s = *</a:t>
            </a:r>
            <a:r>
              <a:rPr lang="en-US" dirty="0" err="1"/>
              <a:t>px</a:t>
            </a:r>
            <a:r>
              <a:rPr lang="en-US" dirty="0"/>
              <a:t> + *</a:t>
            </a:r>
            <a:r>
              <a:rPr lang="en-US" dirty="0" err="1"/>
              <a:t>py</a:t>
            </a:r>
            <a:r>
              <a:rPr lang="en-US" dirty="0"/>
              <a:t>;</a:t>
            </a:r>
          </a:p>
          <a:p>
            <a:pPr marL="109728" indent="0">
              <a:buNone/>
            </a:pPr>
            <a:r>
              <a:rPr lang="en-US" dirty="0" err="1"/>
              <a:t>cout</a:t>
            </a:r>
            <a:r>
              <a:rPr lang="en-US" dirty="0"/>
              <a:t> &lt;&lt; s &lt;&lt; </a:t>
            </a:r>
            <a:r>
              <a:rPr lang="en-US" dirty="0" err="1"/>
              <a:t>endl</a:t>
            </a:r>
            <a:r>
              <a:rPr lang="en-US" dirty="0"/>
              <a:t>;</a:t>
            </a:r>
          </a:p>
          <a:p>
            <a:pPr marL="109728" indent="0">
              <a:buNone/>
            </a:pPr>
            <a:r>
              <a:rPr lang="en-US" dirty="0"/>
              <a:t>return s;</a:t>
            </a:r>
          </a:p>
          <a:p>
            <a:pPr marL="109728" indent="0">
              <a:buNone/>
            </a:pPr>
            <a:r>
              <a:rPr lang="en-US" dirty="0"/>
              <a:t>}</a:t>
            </a:r>
          </a:p>
          <a:p>
            <a:pPr marL="109728" indent="0">
              <a:buNone/>
            </a:pPr>
            <a:endParaRPr lang="en-US" dirty="0"/>
          </a:p>
          <a:p>
            <a:pPr marL="109728" indent="0">
              <a:buNone/>
            </a:pPr>
            <a:r>
              <a:rPr lang="en-US" dirty="0"/>
              <a:t>void f1() {</a:t>
            </a:r>
          </a:p>
          <a:p>
            <a:pPr marL="109728" indent="0">
              <a:buNone/>
            </a:pPr>
            <a:r>
              <a:rPr lang="en-US" dirty="0"/>
              <a:t>   x = y = 2;</a:t>
            </a:r>
          </a:p>
          <a:p>
            <a:pPr marL="109728" indent="0">
              <a:buNone/>
            </a:pPr>
            <a:r>
              <a:rPr lang="en-US" dirty="0"/>
              <a:t>   </a:t>
            </a:r>
            <a:r>
              <a:rPr lang="en-US" dirty="0" err="1"/>
              <a:t>px</a:t>
            </a:r>
            <a:r>
              <a:rPr lang="en-US" dirty="0"/>
              <a:t> = &amp;x; </a:t>
            </a:r>
            <a:r>
              <a:rPr lang="en-US" dirty="0" err="1"/>
              <a:t>py</a:t>
            </a:r>
            <a:r>
              <a:rPr lang="en-US" dirty="0"/>
              <a:t> = &amp;y;</a:t>
            </a:r>
          </a:p>
          <a:p>
            <a:pPr marL="109728" indent="0">
              <a:buNone/>
            </a:pPr>
            <a:r>
              <a:rPr lang="en-US" dirty="0"/>
              <a:t>   x = y = f2();</a:t>
            </a:r>
          </a:p>
          <a:p>
            <a:pPr marL="109728" indent="0">
              <a:buNone/>
            </a:pPr>
            <a:r>
              <a:rPr lang="en-US" dirty="0"/>
              <a:t>   </a:t>
            </a:r>
            <a:r>
              <a:rPr lang="en-US" dirty="0" err="1"/>
              <a:t>cout</a:t>
            </a:r>
            <a:r>
              <a:rPr lang="en-US" dirty="0"/>
              <a:t> &lt;&lt; f2() &lt;&lt; </a:t>
            </a:r>
            <a:r>
              <a:rPr lang="en-US" dirty="0" err="1"/>
              <a:t>endl</a:t>
            </a:r>
            <a:r>
              <a:rPr lang="en-US" dirty="0"/>
              <a:t>;</a:t>
            </a:r>
          </a:p>
          <a:p>
            <a:pPr marL="109728" indent="0">
              <a:buNone/>
            </a:pPr>
            <a:r>
              <a:rPr lang="en-US" dirty="0"/>
              <a:t>}</a:t>
            </a:r>
          </a:p>
        </p:txBody>
      </p:sp>
      <p:sp>
        <p:nvSpPr>
          <p:cNvPr id="3" name="Slide Number Placeholder 2">
            <a:extLst>
              <a:ext uri="{FF2B5EF4-FFF2-40B4-BE49-F238E27FC236}">
                <a16:creationId xmlns:a16="http://schemas.microsoft.com/office/drawing/2014/main" id="{79FB0853-3A8C-B64A-AD5D-35AC3D6851B3}"/>
              </a:ext>
            </a:extLst>
          </p:cNvPr>
          <p:cNvSpPr>
            <a:spLocks noGrp="1"/>
          </p:cNvSpPr>
          <p:nvPr>
            <p:ph type="sldNum" sz="quarter" idx="12"/>
          </p:nvPr>
        </p:nvSpPr>
        <p:spPr/>
        <p:txBody>
          <a:bodyPr/>
          <a:lstStyle/>
          <a:p>
            <a:fld id="{62F74ADF-D7C0-47E2-9D6F-B993EC2BC3C1}" type="slidenum">
              <a:rPr lang="en-US" smtClean="0"/>
              <a:t>40</a:t>
            </a:fld>
            <a:endParaRPr lang="en-US"/>
          </a:p>
        </p:txBody>
      </p:sp>
      <p:sp>
        <p:nvSpPr>
          <p:cNvPr id="4" name="Title 3">
            <a:extLst>
              <a:ext uri="{FF2B5EF4-FFF2-40B4-BE49-F238E27FC236}">
                <a16:creationId xmlns:a16="http://schemas.microsoft.com/office/drawing/2014/main" id="{747CFE73-A15A-496A-E306-6C026B3C939B}"/>
              </a:ext>
            </a:extLst>
          </p:cNvPr>
          <p:cNvSpPr>
            <a:spLocks noGrp="1"/>
          </p:cNvSpPr>
          <p:nvPr>
            <p:ph type="title"/>
          </p:nvPr>
        </p:nvSpPr>
        <p:spPr/>
        <p:txBody>
          <a:bodyPr/>
          <a:lstStyle/>
          <a:p>
            <a:r>
              <a:rPr lang="en-US" dirty="0"/>
              <a:t>Exercises</a:t>
            </a:r>
          </a:p>
        </p:txBody>
      </p:sp>
    </p:spTree>
    <p:extLst>
      <p:ext uri="{BB962C8B-B14F-4D97-AF65-F5344CB8AC3E}">
        <p14:creationId xmlns:p14="http://schemas.microsoft.com/office/powerpoint/2010/main" val="540548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(Review) Reference and De-reference</a:t>
            </a:r>
          </a:p>
        </p:txBody>
      </p:sp>
      <p:sp>
        <p:nvSpPr>
          <p:cNvPr id="4" name="Rectangle 3"/>
          <p:cNvSpPr/>
          <p:nvPr/>
        </p:nvSpPr>
        <p:spPr>
          <a:xfrm>
            <a:off x="609600" y="1219200"/>
            <a:ext cx="7848600" cy="3985706"/>
          </a:xfrm>
          <a:prstGeom prst="rect">
            <a:avLst/>
          </a:prstGeom>
        </p:spPr>
        <p:txBody>
          <a:bodyPr wrap="square">
            <a:spAutoFit/>
          </a:bodyPr>
          <a:lstStyle/>
          <a:p>
            <a:r>
              <a:rPr lang="en-US" sz="2300" dirty="0"/>
              <a:t>type&amp;	reference declaration</a:t>
            </a:r>
          </a:p>
          <a:p>
            <a:r>
              <a:rPr lang="en-US" sz="2300" dirty="0"/>
              <a:t>type*	pointer declaration</a:t>
            </a:r>
          </a:p>
          <a:p>
            <a:endParaRPr lang="en-US" sz="2300" dirty="0"/>
          </a:p>
          <a:p>
            <a:r>
              <a:rPr lang="en-US" sz="2300" dirty="0"/>
              <a:t>&amp;	reference operator:		"address of"</a:t>
            </a:r>
          </a:p>
          <a:p>
            <a:endParaRPr lang="en-US" sz="2300" dirty="0"/>
          </a:p>
          <a:p>
            <a:r>
              <a:rPr lang="en-US" sz="2300" dirty="0"/>
              <a:t>*	dereference operator:		"value pointed by" </a:t>
            </a:r>
          </a:p>
          <a:p>
            <a:endParaRPr lang="en-US" sz="2300" dirty="0"/>
          </a:p>
          <a:p>
            <a:r>
              <a:rPr lang="en-US" sz="2300" dirty="0"/>
              <a:t>Equivalent to:</a:t>
            </a:r>
          </a:p>
          <a:p>
            <a:pPr lvl="1"/>
            <a:r>
              <a:rPr lang="en-US" sz="2300" dirty="0"/>
              <a:t>&amp;:	Address of 	John			is 52 Main Street</a:t>
            </a:r>
          </a:p>
          <a:p>
            <a:pPr lvl="1"/>
            <a:r>
              <a:rPr lang="en-US" sz="2300" dirty="0"/>
              <a:t> </a:t>
            </a:r>
          </a:p>
          <a:p>
            <a:pPr lvl="1"/>
            <a:r>
              <a:rPr lang="en-US" sz="2300" dirty="0"/>
              <a:t>*:	Value at 	52 Main Street		is John</a:t>
            </a:r>
          </a:p>
        </p:txBody>
      </p:sp>
      <p:sp>
        <p:nvSpPr>
          <p:cNvPr id="2" name="Slide Number Placeholder 1">
            <a:extLst>
              <a:ext uri="{FF2B5EF4-FFF2-40B4-BE49-F238E27FC236}">
                <a16:creationId xmlns:a16="http://schemas.microsoft.com/office/drawing/2014/main" id="{B92E5BFD-9C7A-2146-BC83-B4E3F486625B}"/>
              </a:ext>
            </a:extLst>
          </p:cNvPr>
          <p:cNvSpPr>
            <a:spLocks noGrp="1"/>
          </p:cNvSpPr>
          <p:nvPr>
            <p:ph type="sldNum" sz="quarter" idx="12"/>
          </p:nvPr>
        </p:nvSpPr>
        <p:spPr/>
        <p:txBody>
          <a:bodyPr/>
          <a:lstStyle/>
          <a:p>
            <a:fld id="{62F74ADF-D7C0-47E2-9D6F-B993EC2BC3C1}" type="slidenum">
              <a:rPr lang="en-US" smtClean="0"/>
              <a:t>5</a:t>
            </a:fld>
            <a:endParaRPr lang="en-US"/>
          </a:p>
        </p:txBody>
      </p:sp>
    </p:spTree>
    <p:extLst>
      <p:ext uri="{BB962C8B-B14F-4D97-AF65-F5344CB8AC3E}">
        <p14:creationId xmlns:p14="http://schemas.microsoft.com/office/powerpoint/2010/main" val="459604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Declaration:</a:t>
            </a:r>
          </a:p>
          <a:p>
            <a:pPr lvl="1"/>
            <a:r>
              <a:rPr lang="en-US" sz="2400" dirty="0"/>
              <a:t>type * name</a:t>
            </a:r>
          </a:p>
          <a:p>
            <a:pPr lvl="1"/>
            <a:r>
              <a:rPr lang="en-US" sz="2400" dirty="0"/>
              <a:t>type* name</a:t>
            </a:r>
          </a:p>
          <a:p>
            <a:pPr lvl="1"/>
            <a:r>
              <a:rPr lang="en-US" sz="2400" dirty="0"/>
              <a:t>type *name</a:t>
            </a:r>
          </a:p>
          <a:p>
            <a:pPr marL="393192" lvl="1" indent="0">
              <a:buNone/>
            </a:pPr>
            <a:endParaRPr lang="en-US" sz="2400" dirty="0"/>
          </a:p>
          <a:p>
            <a:r>
              <a:rPr lang="en-US" dirty="0"/>
              <a:t>Examples:</a:t>
            </a:r>
          </a:p>
          <a:p>
            <a:pPr lvl="1"/>
            <a:r>
              <a:rPr lang="en-US" dirty="0"/>
              <a:t>int * </a:t>
            </a:r>
            <a:r>
              <a:rPr lang="en-US" dirty="0" err="1"/>
              <a:t>p_int</a:t>
            </a:r>
            <a:r>
              <a:rPr lang="en-US" dirty="0"/>
              <a:t>; 	// </a:t>
            </a:r>
            <a:r>
              <a:rPr lang="en-US" dirty="0" err="1"/>
              <a:t>p_int</a:t>
            </a:r>
            <a:r>
              <a:rPr lang="en-US" dirty="0"/>
              <a:t> is a pointer of type int</a:t>
            </a:r>
          </a:p>
          <a:p>
            <a:pPr lvl="1"/>
            <a:r>
              <a:rPr lang="en-US" dirty="0"/>
              <a:t>char * </a:t>
            </a:r>
            <a:r>
              <a:rPr lang="en-US" dirty="0" err="1"/>
              <a:t>p_char</a:t>
            </a:r>
            <a:r>
              <a:rPr lang="en-US" dirty="0"/>
              <a:t>;  	// </a:t>
            </a:r>
            <a:r>
              <a:rPr lang="en-US" dirty="0" err="1"/>
              <a:t>p_char</a:t>
            </a:r>
            <a:r>
              <a:rPr lang="en-US" dirty="0"/>
              <a:t> is a pointer of type char </a:t>
            </a:r>
          </a:p>
          <a:p>
            <a:pPr lvl="1"/>
            <a:r>
              <a:rPr lang="en-US" dirty="0"/>
              <a:t>float * </a:t>
            </a:r>
            <a:r>
              <a:rPr lang="en-US" dirty="0" err="1"/>
              <a:t>p_float</a:t>
            </a:r>
            <a:r>
              <a:rPr lang="en-US" dirty="0"/>
              <a:t>;  	// </a:t>
            </a:r>
            <a:r>
              <a:rPr lang="en-US" dirty="0" err="1"/>
              <a:t>p_float</a:t>
            </a:r>
            <a:r>
              <a:rPr lang="en-US" dirty="0"/>
              <a:t> is a pointer of type float</a:t>
            </a:r>
          </a:p>
          <a:p>
            <a:pPr lvl="1"/>
            <a:r>
              <a:rPr lang="en-US" dirty="0"/>
              <a:t>… </a:t>
            </a:r>
          </a:p>
          <a:p>
            <a:endParaRPr lang="en-US" dirty="0"/>
          </a:p>
        </p:txBody>
      </p:sp>
      <p:sp>
        <p:nvSpPr>
          <p:cNvPr id="3" name="Title 2"/>
          <p:cNvSpPr>
            <a:spLocks noGrp="1"/>
          </p:cNvSpPr>
          <p:nvPr>
            <p:ph type="title"/>
          </p:nvPr>
        </p:nvSpPr>
        <p:spPr/>
        <p:txBody>
          <a:bodyPr/>
          <a:lstStyle/>
          <a:p>
            <a:r>
              <a:rPr lang="en-US" dirty="0"/>
              <a:t>(Review) Variables of pointer type </a:t>
            </a:r>
          </a:p>
        </p:txBody>
      </p:sp>
      <p:sp>
        <p:nvSpPr>
          <p:cNvPr id="4" name="Slide Number Placeholder 3">
            <a:extLst>
              <a:ext uri="{FF2B5EF4-FFF2-40B4-BE49-F238E27FC236}">
                <a16:creationId xmlns:a16="http://schemas.microsoft.com/office/drawing/2014/main" id="{88703A67-F573-2C48-B044-D653EE2A136B}"/>
              </a:ext>
            </a:extLst>
          </p:cNvPr>
          <p:cNvSpPr>
            <a:spLocks noGrp="1"/>
          </p:cNvSpPr>
          <p:nvPr>
            <p:ph type="sldNum" sz="quarter" idx="12"/>
          </p:nvPr>
        </p:nvSpPr>
        <p:spPr/>
        <p:txBody>
          <a:bodyPr/>
          <a:lstStyle/>
          <a:p>
            <a:fld id="{62F74ADF-D7C0-47E2-9D6F-B993EC2BC3C1}" type="slidenum">
              <a:rPr lang="en-US" smtClean="0"/>
              <a:t>6</a:t>
            </a:fld>
            <a:endParaRPr lang="en-US"/>
          </a:p>
        </p:txBody>
      </p:sp>
    </p:spTree>
    <p:extLst>
      <p:ext uri="{BB962C8B-B14F-4D97-AF65-F5344CB8AC3E}">
        <p14:creationId xmlns:p14="http://schemas.microsoft.com/office/powerpoint/2010/main" val="2430425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dirty="0"/>
              <a:t>A pointer is initialized </a:t>
            </a:r>
          </a:p>
          <a:p>
            <a:pPr lvl="1"/>
            <a:r>
              <a:rPr lang="en-US" dirty="0"/>
              <a:t>When it’s defined</a:t>
            </a:r>
          </a:p>
          <a:p>
            <a:pPr lvl="2"/>
            <a:r>
              <a:rPr lang="en-US" dirty="0"/>
              <a:t>int number; </a:t>
            </a:r>
          </a:p>
          <a:p>
            <a:pPr lvl="2"/>
            <a:r>
              <a:rPr lang="en-US" dirty="0"/>
              <a:t>int* </a:t>
            </a:r>
            <a:r>
              <a:rPr lang="en-US" dirty="0" err="1"/>
              <a:t>p_number</a:t>
            </a:r>
            <a:r>
              <a:rPr lang="en-US" dirty="0"/>
              <a:t> = &amp;number;</a:t>
            </a:r>
          </a:p>
          <a:p>
            <a:pPr lvl="2"/>
            <a:endParaRPr lang="en-US" dirty="0"/>
          </a:p>
          <a:p>
            <a:pPr lvl="1"/>
            <a:r>
              <a:rPr lang="en-US" dirty="0"/>
              <a:t>Or after it’s defined</a:t>
            </a:r>
          </a:p>
          <a:p>
            <a:pPr lvl="2"/>
            <a:r>
              <a:rPr lang="en-US" dirty="0"/>
              <a:t>int number;</a:t>
            </a:r>
          </a:p>
          <a:p>
            <a:pPr lvl="2"/>
            <a:r>
              <a:rPr lang="en-US" dirty="0" err="1"/>
              <a:t>int</a:t>
            </a:r>
            <a:r>
              <a:rPr lang="en-US" dirty="0"/>
              <a:t>* </a:t>
            </a:r>
            <a:r>
              <a:rPr lang="en-US" dirty="0" err="1"/>
              <a:t>p_number</a:t>
            </a:r>
            <a:r>
              <a:rPr lang="en-US" dirty="0"/>
              <a:t>;</a:t>
            </a:r>
          </a:p>
          <a:p>
            <a:pPr lvl="2"/>
            <a:r>
              <a:rPr lang="en-US" dirty="0" err="1"/>
              <a:t>p_number</a:t>
            </a:r>
            <a:r>
              <a:rPr lang="en-US" dirty="0"/>
              <a:t> = &amp;number;</a:t>
            </a:r>
          </a:p>
        </p:txBody>
      </p:sp>
      <p:sp>
        <p:nvSpPr>
          <p:cNvPr id="3" name="Title 2"/>
          <p:cNvSpPr>
            <a:spLocks noGrp="1"/>
          </p:cNvSpPr>
          <p:nvPr>
            <p:ph type="title"/>
          </p:nvPr>
        </p:nvSpPr>
        <p:spPr/>
        <p:txBody>
          <a:bodyPr/>
          <a:lstStyle/>
          <a:p>
            <a:r>
              <a:rPr lang="en-US" dirty="0"/>
              <a:t>(Review) Pointer initialization</a:t>
            </a:r>
          </a:p>
        </p:txBody>
      </p:sp>
      <p:sp>
        <p:nvSpPr>
          <p:cNvPr id="4" name="Slide Number Placeholder 3">
            <a:extLst>
              <a:ext uri="{FF2B5EF4-FFF2-40B4-BE49-F238E27FC236}">
                <a16:creationId xmlns:a16="http://schemas.microsoft.com/office/drawing/2014/main" id="{B18FA5E5-5EA9-5547-BEFD-1728198BF53B}"/>
              </a:ext>
            </a:extLst>
          </p:cNvPr>
          <p:cNvSpPr>
            <a:spLocks noGrp="1"/>
          </p:cNvSpPr>
          <p:nvPr>
            <p:ph type="sldNum" sz="quarter" idx="12"/>
          </p:nvPr>
        </p:nvSpPr>
        <p:spPr/>
        <p:txBody>
          <a:bodyPr/>
          <a:lstStyle/>
          <a:p>
            <a:fld id="{62F74ADF-D7C0-47E2-9D6F-B993EC2BC3C1}" type="slidenum">
              <a:rPr lang="en-US" smtClean="0"/>
              <a:t>7</a:t>
            </a:fld>
            <a:endParaRPr lang="en-US"/>
          </a:p>
        </p:txBody>
      </p:sp>
    </p:spTree>
    <p:extLst>
      <p:ext uri="{BB962C8B-B14F-4D97-AF65-F5344CB8AC3E}">
        <p14:creationId xmlns:p14="http://schemas.microsoft.com/office/powerpoint/2010/main" val="901866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8229600" cy="1642872"/>
          </a:xfrm>
        </p:spPr>
        <p:txBody>
          <a:bodyPr>
            <a:normAutofit fontScale="85000" lnSpcReduction="10000"/>
          </a:bodyPr>
          <a:lstStyle/>
          <a:p>
            <a:r>
              <a:rPr lang="en-US" dirty="0"/>
              <a:t>We can define our own data types based on existing data types</a:t>
            </a:r>
          </a:p>
          <a:p>
            <a:pPr lvl="1"/>
            <a:r>
              <a:rPr lang="en-US" sz="2400" dirty="0"/>
              <a:t>Syntax: </a:t>
            </a:r>
            <a:r>
              <a:rPr lang="en-US" sz="2400" b="1" dirty="0"/>
              <a:t>typedef</a:t>
            </a:r>
            <a:r>
              <a:rPr lang="en-US" sz="2400" dirty="0"/>
              <a:t> existing-type-description alias-name</a:t>
            </a:r>
          </a:p>
          <a:p>
            <a:pPr lvl="1"/>
            <a:r>
              <a:rPr lang="en-US" b="1" dirty="0"/>
              <a:t>typedef</a:t>
            </a:r>
            <a:r>
              <a:rPr lang="en-US" dirty="0"/>
              <a:t> allows programmers to create new names for existing types to provide more clarity to code and to make it easier to make changes to the underlying data types that they use</a:t>
            </a:r>
            <a:endParaRPr lang="en-US" sz="2400" dirty="0"/>
          </a:p>
          <a:p>
            <a:pPr lvl="1"/>
            <a:endParaRPr lang="en-US" dirty="0"/>
          </a:p>
          <a:p>
            <a:pPr lvl="1"/>
            <a:endParaRPr lang="en-US" dirty="0"/>
          </a:p>
        </p:txBody>
      </p:sp>
      <p:sp>
        <p:nvSpPr>
          <p:cNvPr id="3" name="Title 2"/>
          <p:cNvSpPr>
            <a:spLocks noGrp="1"/>
          </p:cNvSpPr>
          <p:nvPr>
            <p:ph type="title"/>
          </p:nvPr>
        </p:nvSpPr>
        <p:spPr/>
        <p:txBody>
          <a:bodyPr/>
          <a:lstStyle/>
          <a:p>
            <a:r>
              <a:rPr lang="en-US" dirty="0"/>
              <a:t>Data types: creation of new types</a:t>
            </a:r>
          </a:p>
        </p:txBody>
      </p:sp>
      <p:sp>
        <p:nvSpPr>
          <p:cNvPr id="4" name="Rectangle 3"/>
          <p:cNvSpPr/>
          <p:nvPr/>
        </p:nvSpPr>
        <p:spPr>
          <a:xfrm>
            <a:off x="838200" y="3276600"/>
            <a:ext cx="7467600" cy="2277547"/>
          </a:xfrm>
          <a:prstGeom prst="rect">
            <a:avLst/>
          </a:prstGeom>
        </p:spPr>
        <p:txBody>
          <a:bodyPr wrap="square">
            <a:spAutoFit/>
          </a:bodyPr>
          <a:lstStyle/>
          <a:p>
            <a:pPr>
              <a:lnSpc>
                <a:spcPct val="150000"/>
              </a:lnSpc>
            </a:pPr>
            <a:r>
              <a:rPr lang="en-US" sz="1600" b="1" dirty="0" err="1">
                <a:latin typeface="Courier New" panose="02070309020205020404" pitchFamily="49" charset="0"/>
                <a:cs typeface="Courier New" panose="02070309020205020404" pitchFamily="49" charset="0"/>
              </a:rPr>
              <a:t>typedef</a:t>
            </a:r>
            <a:r>
              <a:rPr lang="en-US" sz="1600" dirty="0">
                <a:latin typeface="Courier New" panose="02070309020205020404" pitchFamily="49" charset="0"/>
                <a:cs typeface="Courier New" panose="02070309020205020404" pitchFamily="49" charset="0"/>
              </a:rPr>
              <a:t> float coordinate;  </a:t>
            </a:r>
          </a:p>
          <a:p>
            <a:pPr>
              <a:lnSpc>
                <a:spcPct val="150000"/>
              </a:lnSpc>
            </a:pPr>
            <a:r>
              <a:rPr lang="en-US" sz="1600" b="1" dirty="0" err="1">
                <a:latin typeface="Courier New" panose="02070309020205020404" pitchFamily="49" charset="0"/>
                <a:cs typeface="Courier New" panose="02070309020205020404" pitchFamily="49" charset="0"/>
              </a:rPr>
              <a:t>typedef</a:t>
            </a:r>
            <a:r>
              <a:rPr lang="en-US" sz="1600" dirty="0">
                <a:latin typeface="Courier New" panose="02070309020205020404" pitchFamily="49" charset="0"/>
                <a:cs typeface="Courier New" panose="02070309020205020404" pitchFamily="49" charset="0"/>
              </a:rPr>
              <a:t> char * </a:t>
            </a:r>
            <a:r>
              <a:rPr lang="en-US" sz="1600" dirty="0" err="1">
                <a:latin typeface="Courier New" panose="02070309020205020404" pitchFamily="49" charset="0"/>
                <a:cs typeface="Courier New" panose="02070309020205020404" pitchFamily="49" charset="0"/>
              </a:rPr>
              <a:t>pointer_char</a:t>
            </a:r>
            <a:r>
              <a:rPr lang="en-US" sz="1600" dirty="0">
                <a:latin typeface="Courier New" panose="02070309020205020404" pitchFamily="49" charset="0"/>
                <a:cs typeface="Courier New" panose="02070309020205020404" pitchFamily="49" charset="0"/>
              </a:rPr>
              <a:t>;  </a:t>
            </a:r>
          </a:p>
          <a:p>
            <a:pPr>
              <a:lnSpc>
                <a:spcPct val="150000"/>
              </a:lnSpc>
            </a:pPr>
            <a:r>
              <a:rPr lang="en-US" sz="1600" b="1" dirty="0" err="1">
                <a:latin typeface="Courier New" panose="02070309020205020404" pitchFamily="49" charset="0"/>
                <a:cs typeface="Courier New" panose="02070309020205020404" pitchFamily="49" charset="0"/>
              </a:rPr>
              <a:t>typedef</a:t>
            </a:r>
            <a:r>
              <a:rPr lang="en-US" sz="1600" dirty="0">
                <a:latin typeface="Courier New" panose="02070309020205020404" pitchFamily="49" charset="0"/>
                <a:cs typeface="Courier New" panose="02070309020205020404" pitchFamily="49" charset="0"/>
              </a:rPr>
              <a:t> double dimension[3];   </a:t>
            </a:r>
          </a:p>
          <a:p>
            <a:pPr>
              <a:lnSpc>
                <a:spcPct val="150000"/>
              </a:lnSpc>
            </a:pPr>
            <a:r>
              <a:rPr lang="en-US" sz="1600" dirty="0" err="1">
                <a:latin typeface="Courier New" panose="02070309020205020404" pitchFamily="49" charset="0"/>
                <a:cs typeface="Courier New" panose="02070309020205020404" pitchFamily="49" charset="0"/>
              </a:rPr>
              <a:t>pointer_char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p_char</a:t>
            </a:r>
            <a:r>
              <a:rPr lang="en-US" sz="1600" dirty="0">
                <a:latin typeface="Courier New" panose="02070309020205020404" pitchFamily="49" charset="0"/>
                <a:cs typeface="Courier New" panose="02070309020205020404" pitchFamily="49" charset="0"/>
              </a:rPr>
              <a:t>; // instead of char * </a:t>
            </a:r>
            <a:r>
              <a:rPr lang="en-US" sz="1600" dirty="0" err="1">
                <a:latin typeface="Courier New" panose="02070309020205020404" pitchFamily="49" charset="0"/>
                <a:cs typeface="Courier New" panose="02070309020205020404" pitchFamily="49" charset="0"/>
              </a:rPr>
              <a:t>p_char</a:t>
            </a:r>
            <a:r>
              <a:rPr lang="en-US" sz="1600" dirty="0">
                <a:latin typeface="Courier New" panose="02070309020205020404" pitchFamily="49" charset="0"/>
                <a:cs typeface="Courier New" panose="02070309020205020404" pitchFamily="49" charset="0"/>
              </a:rPr>
              <a:t>; </a:t>
            </a:r>
          </a:p>
          <a:p>
            <a:pPr>
              <a:lnSpc>
                <a:spcPct val="150000"/>
              </a:lnSpc>
            </a:pPr>
            <a:r>
              <a:rPr lang="en-US" sz="1600" dirty="0">
                <a:latin typeface="Courier New" panose="02070309020205020404" pitchFamily="49" charset="0"/>
                <a:cs typeface="Courier New" panose="02070309020205020404" pitchFamily="49" charset="0"/>
              </a:rPr>
              <a:t>coordinate x;  // instead of float x; </a:t>
            </a:r>
          </a:p>
          <a:p>
            <a:pPr>
              <a:lnSpc>
                <a:spcPct val="150000"/>
              </a:lnSpc>
            </a:pPr>
            <a:r>
              <a:rPr lang="en-US" sz="1600" dirty="0">
                <a:latin typeface="Courier New" panose="02070309020205020404" pitchFamily="49" charset="0"/>
                <a:cs typeface="Courier New" panose="02070309020205020404" pitchFamily="49" charset="0"/>
              </a:rPr>
              <a:t>dimension a, b, c, d;  // instead of double a[3], b[3], …</a:t>
            </a:r>
          </a:p>
        </p:txBody>
      </p:sp>
      <p:sp>
        <p:nvSpPr>
          <p:cNvPr id="5" name="Slide Number Placeholder 4">
            <a:extLst>
              <a:ext uri="{FF2B5EF4-FFF2-40B4-BE49-F238E27FC236}">
                <a16:creationId xmlns:a16="http://schemas.microsoft.com/office/drawing/2014/main" id="{EE1E27FF-CE3A-F741-8024-32891E14DEF3}"/>
              </a:ext>
            </a:extLst>
          </p:cNvPr>
          <p:cNvSpPr>
            <a:spLocks noGrp="1"/>
          </p:cNvSpPr>
          <p:nvPr>
            <p:ph type="sldNum" sz="quarter" idx="12"/>
          </p:nvPr>
        </p:nvSpPr>
        <p:spPr/>
        <p:txBody>
          <a:bodyPr/>
          <a:lstStyle/>
          <a:p>
            <a:fld id="{62F74ADF-D7C0-47E2-9D6F-B993EC2BC3C1}" type="slidenum">
              <a:rPr lang="en-US" smtClean="0"/>
              <a:t>8</a:t>
            </a:fld>
            <a:endParaRPr lang="en-US"/>
          </a:p>
        </p:txBody>
      </p:sp>
      <p:sp>
        <p:nvSpPr>
          <p:cNvPr id="7" name="Oval 6">
            <a:extLst>
              <a:ext uri="{FF2B5EF4-FFF2-40B4-BE49-F238E27FC236}">
                <a16:creationId xmlns:a16="http://schemas.microsoft.com/office/drawing/2014/main" id="{03522008-CBA9-274C-AD1C-D82BBE3C868E}"/>
              </a:ext>
            </a:extLst>
          </p:cNvPr>
          <p:cNvSpPr/>
          <p:nvPr/>
        </p:nvSpPr>
        <p:spPr>
          <a:xfrm>
            <a:off x="2514600" y="3417277"/>
            <a:ext cx="1371600" cy="304800"/>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 name="Oval 7">
            <a:extLst>
              <a:ext uri="{FF2B5EF4-FFF2-40B4-BE49-F238E27FC236}">
                <a16:creationId xmlns:a16="http://schemas.microsoft.com/office/drawing/2014/main" id="{02EF5919-0208-D24C-82F3-C4606E8FB9F3}"/>
              </a:ext>
            </a:extLst>
          </p:cNvPr>
          <p:cNvSpPr/>
          <p:nvPr/>
        </p:nvSpPr>
        <p:spPr>
          <a:xfrm>
            <a:off x="647700" y="4853584"/>
            <a:ext cx="1600200" cy="304800"/>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9" name="Oval 8">
            <a:extLst>
              <a:ext uri="{FF2B5EF4-FFF2-40B4-BE49-F238E27FC236}">
                <a16:creationId xmlns:a16="http://schemas.microsoft.com/office/drawing/2014/main" id="{6B04D17D-E9FA-5443-843A-36D272E32FB4}"/>
              </a:ext>
            </a:extLst>
          </p:cNvPr>
          <p:cNvSpPr/>
          <p:nvPr/>
        </p:nvSpPr>
        <p:spPr>
          <a:xfrm>
            <a:off x="2667000" y="3762042"/>
            <a:ext cx="1600200" cy="304800"/>
          </a:xfrm>
          <a:prstGeom prst="ellipse">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DAD7BD78-2F49-0049-9C8F-18FEF6EBF7D6}"/>
              </a:ext>
            </a:extLst>
          </p:cNvPr>
          <p:cNvSpPr/>
          <p:nvPr/>
        </p:nvSpPr>
        <p:spPr>
          <a:xfrm>
            <a:off x="838200" y="4495801"/>
            <a:ext cx="1600200" cy="304800"/>
          </a:xfrm>
          <a:prstGeom prst="ellipse">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5E6751FB-C128-3348-A4F2-E3AC3BD57F3E}"/>
              </a:ext>
            </a:extLst>
          </p:cNvPr>
          <p:cNvSpPr/>
          <p:nvPr/>
        </p:nvSpPr>
        <p:spPr>
          <a:xfrm>
            <a:off x="838200" y="5224271"/>
            <a:ext cx="1219200" cy="304800"/>
          </a:xfrm>
          <a:prstGeom prst="ellipse">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5FE040A8-27A5-C144-9E3C-97749AB9C082}"/>
              </a:ext>
            </a:extLst>
          </p:cNvPr>
          <p:cNvSpPr/>
          <p:nvPr/>
        </p:nvSpPr>
        <p:spPr>
          <a:xfrm>
            <a:off x="2667000" y="4112440"/>
            <a:ext cx="1600200" cy="304800"/>
          </a:xfrm>
          <a:prstGeom prst="ellipse">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1020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417638"/>
            <a:ext cx="8915400" cy="2100072"/>
          </a:xfrm>
        </p:spPr>
        <p:txBody>
          <a:bodyPr>
            <a:normAutofit fontScale="85000" lnSpcReduction="20000"/>
          </a:bodyPr>
          <a:lstStyle/>
          <a:p>
            <a:r>
              <a:rPr lang="en-US" dirty="0"/>
              <a:t>Struct is a group of elements under one name</a:t>
            </a:r>
          </a:p>
          <a:p>
            <a:r>
              <a:rPr lang="en-US" dirty="0"/>
              <a:t>Elements can be of different data type</a:t>
            </a:r>
          </a:p>
          <a:p>
            <a:r>
              <a:rPr lang="en-US" dirty="0"/>
              <a:t>Data elements are called “members”</a:t>
            </a:r>
          </a:p>
          <a:p>
            <a:r>
              <a:rPr lang="en-US" dirty="0"/>
              <a:t>The declaration must end with a semicolon</a:t>
            </a:r>
          </a:p>
          <a:p>
            <a:r>
              <a:rPr lang="en-US" dirty="0"/>
              <a:t>Once a struct is created, you can make many objects (a.k.a. instances) of it </a:t>
            </a:r>
          </a:p>
        </p:txBody>
      </p:sp>
      <p:sp>
        <p:nvSpPr>
          <p:cNvPr id="3" name="Title 2"/>
          <p:cNvSpPr>
            <a:spLocks noGrp="1"/>
          </p:cNvSpPr>
          <p:nvPr>
            <p:ph type="title"/>
          </p:nvPr>
        </p:nvSpPr>
        <p:spPr/>
        <p:txBody>
          <a:bodyPr/>
          <a:lstStyle/>
          <a:p>
            <a:r>
              <a:rPr lang="en-US" dirty="0"/>
              <a:t>Data types: struct</a:t>
            </a:r>
          </a:p>
        </p:txBody>
      </p:sp>
      <p:sp>
        <p:nvSpPr>
          <p:cNvPr id="4" name="Rectangle 3"/>
          <p:cNvSpPr/>
          <p:nvPr/>
        </p:nvSpPr>
        <p:spPr>
          <a:xfrm>
            <a:off x="2743200" y="3459877"/>
            <a:ext cx="5027776" cy="3000821"/>
          </a:xfrm>
          <a:prstGeom prst="rect">
            <a:avLst/>
          </a:prstGeom>
        </p:spPr>
        <p:txBody>
          <a:bodyPr wrap="square">
            <a:spAutoFit/>
          </a:bodyPr>
          <a:lstStyle/>
          <a:p>
            <a:pPr>
              <a:lnSpc>
                <a:spcPct val="150000"/>
              </a:lnSpc>
            </a:pPr>
            <a:r>
              <a:rPr lang="en-US" b="1" dirty="0" err="1">
                <a:latin typeface="Courier New" panose="02070309020205020404" pitchFamily="49" charset="0"/>
                <a:cs typeface="Courier New" panose="02070309020205020404" pitchFamily="49" charset="0"/>
              </a:rPr>
              <a:t>struct</a:t>
            </a:r>
            <a:r>
              <a:rPr lang="en-US" b="1"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structure_name</a:t>
            </a:r>
            <a:r>
              <a:rPr lang="en-US" dirty="0">
                <a:latin typeface="Courier New" panose="02070309020205020404" pitchFamily="49" charset="0"/>
                <a:cs typeface="Courier New" panose="02070309020205020404" pitchFamily="49" charset="0"/>
              </a:rPr>
              <a:t> </a:t>
            </a:r>
          </a:p>
          <a:p>
            <a:pPr>
              <a:lnSpc>
                <a:spcPct val="150000"/>
              </a:lnSpc>
            </a:pPr>
            <a:r>
              <a:rPr lang="en-US" dirty="0">
                <a:latin typeface="Courier New" panose="02070309020205020404" pitchFamily="49" charset="0"/>
                <a:cs typeface="Courier New" panose="02070309020205020404" pitchFamily="49" charset="0"/>
              </a:rPr>
              <a:t>{</a:t>
            </a:r>
          </a:p>
          <a:p>
            <a:pPr lvl="1">
              <a:lnSpc>
                <a:spcPct val="150000"/>
              </a:lnSpc>
            </a:pPr>
            <a:r>
              <a:rPr lang="en-US" dirty="0">
                <a:latin typeface="Courier New" panose="02070309020205020404" pitchFamily="49" charset="0"/>
                <a:cs typeface="Courier New" panose="02070309020205020404" pitchFamily="49" charset="0"/>
              </a:rPr>
              <a:t>member_type_1  member_name_1;    member_type_2  member_name_2;</a:t>
            </a:r>
          </a:p>
          <a:p>
            <a:pPr lvl="1">
              <a:lnSpc>
                <a:spcPct val="150000"/>
              </a:lnSpc>
            </a:pPr>
            <a:r>
              <a:rPr lang="en-US" dirty="0">
                <a:latin typeface="Courier New" panose="02070309020205020404" pitchFamily="49" charset="0"/>
                <a:cs typeface="Courier New" panose="02070309020205020404" pitchFamily="49" charset="0"/>
              </a:rPr>
              <a:t>… </a:t>
            </a:r>
          </a:p>
          <a:p>
            <a:pPr lvl="1">
              <a:lnSpc>
                <a:spcPct val="150000"/>
              </a:lnSpc>
            </a:pPr>
            <a:r>
              <a:rPr lang="en-US" dirty="0" err="1">
                <a:latin typeface="Courier New" panose="02070309020205020404" pitchFamily="49" charset="0"/>
                <a:cs typeface="Courier New" panose="02070309020205020404" pitchFamily="49" charset="0"/>
              </a:rPr>
              <a:t>member_type_n</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member_name_n</a:t>
            </a:r>
            <a:r>
              <a:rPr lang="en-US" dirty="0">
                <a:latin typeface="Courier New" panose="02070309020205020404" pitchFamily="49" charset="0"/>
                <a:cs typeface="Courier New" panose="02070309020205020404" pitchFamily="49" charset="0"/>
              </a:rPr>
              <a:t>; </a:t>
            </a:r>
          </a:p>
          <a:p>
            <a:pPr>
              <a:lnSpc>
                <a:spcPct val="150000"/>
              </a:lnSpc>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object_names</a:t>
            </a:r>
            <a:r>
              <a:rPr lang="en-US" dirty="0">
                <a:latin typeface="Courier New" panose="02070309020205020404" pitchFamily="49" charset="0"/>
                <a:cs typeface="Courier New" panose="02070309020205020404" pitchFamily="49" charset="0"/>
              </a:rPr>
              <a:t>;</a:t>
            </a:r>
          </a:p>
        </p:txBody>
      </p:sp>
      <p:sp>
        <p:nvSpPr>
          <p:cNvPr id="5" name="Slide Number Placeholder 4">
            <a:extLst>
              <a:ext uri="{FF2B5EF4-FFF2-40B4-BE49-F238E27FC236}">
                <a16:creationId xmlns:a16="http://schemas.microsoft.com/office/drawing/2014/main" id="{FAA18F0D-5324-F44B-8373-DB2401D052BA}"/>
              </a:ext>
            </a:extLst>
          </p:cNvPr>
          <p:cNvSpPr>
            <a:spLocks noGrp="1"/>
          </p:cNvSpPr>
          <p:nvPr>
            <p:ph type="sldNum" sz="quarter" idx="12"/>
          </p:nvPr>
        </p:nvSpPr>
        <p:spPr/>
        <p:txBody>
          <a:bodyPr/>
          <a:lstStyle/>
          <a:p>
            <a:fld id="{62F74ADF-D7C0-47E2-9D6F-B993EC2BC3C1}" type="slidenum">
              <a:rPr lang="en-US" smtClean="0"/>
              <a:t>9</a:t>
            </a:fld>
            <a:endParaRPr lang="en-US"/>
          </a:p>
        </p:txBody>
      </p:sp>
    </p:spTree>
    <p:extLst>
      <p:ext uri="{BB962C8B-B14F-4D97-AF65-F5344CB8AC3E}">
        <p14:creationId xmlns:p14="http://schemas.microsoft.com/office/powerpoint/2010/main" val="2393996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3030</TotalTime>
  <Words>2985</Words>
  <Application>Microsoft Macintosh PowerPoint</Application>
  <PresentationFormat>On-screen Show (4:3)</PresentationFormat>
  <Paragraphs>561</Paragraphs>
  <Slides>40</Slides>
  <Notes>37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Calibri</vt:lpstr>
      <vt:lpstr>Consolas</vt:lpstr>
      <vt:lpstr>Courier New</vt:lpstr>
      <vt:lpstr>Lucida Sans</vt:lpstr>
      <vt:lpstr>Verdana</vt:lpstr>
      <vt:lpstr>Wingdings 2</vt:lpstr>
      <vt:lpstr>Wingdings 3</vt:lpstr>
      <vt:lpstr>Concourse</vt:lpstr>
      <vt:lpstr>CSE 165/ENGR 140 Intro to Object Orient Program</vt:lpstr>
      <vt:lpstr>Announcement</vt:lpstr>
      <vt:lpstr>(Review) Data types: scope</vt:lpstr>
      <vt:lpstr>(Review) Data types: pointers and references</vt:lpstr>
      <vt:lpstr>(Review) Reference and De-reference</vt:lpstr>
      <vt:lpstr>(Review) Variables of pointer type </vt:lpstr>
      <vt:lpstr>(Review) Pointer initialization</vt:lpstr>
      <vt:lpstr>Data types: creation of new types</vt:lpstr>
      <vt:lpstr>Data types: struct</vt:lpstr>
      <vt:lpstr>Struct declaration</vt:lpstr>
      <vt:lpstr>Member access in struct</vt:lpstr>
      <vt:lpstr>Struct assignment</vt:lpstr>
      <vt:lpstr>Pointers to struct</vt:lpstr>
      <vt:lpstr>Pointers to struct</vt:lpstr>
      <vt:lpstr>Pointers to struct</vt:lpstr>
      <vt:lpstr>Pointers to struct example</vt:lpstr>
      <vt:lpstr>Data types: enumerations</vt:lpstr>
      <vt:lpstr>Data types: enumerations</vt:lpstr>
      <vt:lpstr>Data types: enumerations</vt:lpstr>
      <vt:lpstr>Data types: unions</vt:lpstr>
      <vt:lpstr>Data types: unions</vt:lpstr>
      <vt:lpstr>Data types: unions</vt:lpstr>
      <vt:lpstr>Data types: array</vt:lpstr>
      <vt:lpstr>Array—declaration, initialization, and access</vt:lpstr>
      <vt:lpstr>Data types: arrays</vt:lpstr>
      <vt:lpstr>Data types: arrays</vt:lpstr>
      <vt:lpstr>Pointers and arrays</vt:lpstr>
      <vt:lpstr>Pointers and arrays</vt:lpstr>
      <vt:lpstr>Pointer array vs. pointer to an array</vt:lpstr>
      <vt:lpstr>Memory layout in a C++ program</vt:lpstr>
      <vt:lpstr>Memory layout in a C++ program (Cont.)</vt:lpstr>
      <vt:lpstr>Memory layout in a C++ program (Cont.)</vt:lpstr>
      <vt:lpstr>Memory layout in a C++ program (Cont.)</vt:lpstr>
      <vt:lpstr>PowerPoint Presentation</vt:lpstr>
      <vt:lpstr>Memory layout in a C++ program (Cont.)</vt:lpstr>
      <vt:lpstr>Exercises</vt:lpstr>
      <vt:lpstr>Exercises</vt:lpstr>
      <vt:lpstr>Exercises</vt:lpstr>
      <vt:lpstr>Exercises</vt:lpstr>
      <vt:lpstr>Exercises</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21 Intro to Computing II</dc:title>
  <dc:creator>Daniel</dc:creator>
  <cp:lastModifiedBy>Pengfei Su</cp:lastModifiedBy>
  <cp:revision>289</cp:revision>
  <dcterms:created xsi:type="dcterms:W3CDTF">2013-07-02T20:54:39Z</dcterms:created>
  <dcterms:modified xsi:type="dcterms:W3CDTF">2022-09-07T18:51:15Z</dcterms:modified>
</cp:coreProperties>
</file>