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81" r:id="rId2"/>
    <p:sldId id="334" r:id="rId3"/>
    <p:sldId id="283" r:id="rId4"/>
    <p:sldId id="286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33" r:id="rId40"/>
    <p:sldId id="327" r:id="rId41"/>
    <p:sldId id="331" r:id="rId42"/>
    <p:sldId id="332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2"/>
    <p:restoredTop sz="94714"/>
  </p:normalViewPr>
  <p:slideViewPr>
    <p:cSldViewPr>
      <p:cViewPr varScale="1">
        <p:scale>
          <a:sx n="191" d="100"/>
          <a:sy n="191" d="100"/>
        </p:scale>
        <p:origin x="86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76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C2E78F-CE59-6D47-8DDB-70233B2DDF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B9FB2-7092-5846-A972-1B8FC1F433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0B64EE9-CFAC-1F43-A795-803818795091}" type="datetimeFigureOut">
              <a:rPr lang="en-US" altLang="en-US"/>
              <a:pPr>
                <a:defRPr/>
              </a:pPr>
              <a:t>5/9/21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FCDD5-B71B-B84F-AD82-B1230BC947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0196F-DF28-574F-88FD-2329D812E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05B3072-5599-5345-A88C-DAF620BBED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3209ED9-EE2B-C742-AE3C-2A77DB685C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18E7871-785B-6343-B8B2-2F8D738EA8F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FA1C91C-4390-A54A-96A9-5DDCE129C4E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91717FF7-EA69-9341-8974-893A767A810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7BEE323D-1A42-2246-9933-60232DA557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8267E9E3-0EB3-6B49-BE89-8D2EA9DC26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87EBAB7-8293-D34B-AB76-B2EEC94350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lide Image Placeholder 1">
            <a:extLst>
              <a:ext uri="{FF2B5EF4-FFF2-40B4-BE49-F238E27FC236}">
                <a16:creationId xmlns:a16="http://schemas.microsoft.com/office/drawing/2014/main" id="{931E5D75-E23F-8E41-A4CE-632991EFAC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6146" name="Notes Placeholder 2">
            <a:extLst>
              <a:ext uri="{FF2B5EF4-FFF2-40B4-BE49-F238E27FC236}">
                <a16:creationId xmlns:a16="http://schemas.microsoft.com/office/drawing/2014/main" id="{2ABF3E56-BA0A-A34B-9488-759D4323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</a:endParaRPr>
          </a:p>
        </p:txBody>
      </p:sp>
      <p:sp>
        <p:nvSpPr>
          <p:cNvPr id="6147" name="Slide Number Placeholder 3">
            <a:extLst>
              <a:ext uri="{FF2B5EF4-FFF2-40B4-BE49-F238E27FC236}">
                <a16:creationId xmlns:a16="http://schemas.microsoft.com/office/drawing/2014/main" id="{84A27B49-7B00-E849-AB26-5826DEE862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fld id="{384C574C-B3EF-2141-AB97-F7768E2AA23D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>
            <a:extLst>
              <a:ext uri="{FF2B5EF4-FFF2-40B4-BE49-F238E27FC236}">
                <a16:creationId xmlns:a16="http://schemas.microsoft.com/office/drawing/2014/main" id="{EDFDD872-F296-BA42-BE00-1B4E68D838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Notes Placeholder 2">
            <a:extLst>
              <a:ext uri="{FF2B5EF4-FFF2-40B4-BE49-F238E27FC236}">
                <a16:creationId xmlns:a16="http://schemas.microsoft.com/office/drawing/2014/main" id="{DD6532C4-9E27-5A45-8D17-D3510A96D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</a:endParaRPr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E5421537-2B07-3440-A143-6CBFED78DD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fld id="{A26C62EF-895A-7249-BEB8-F0C805B53663}" type="slidenum">
              <a:rPr lang="en-US" altLang="en-US" sz="1200" smtClean="0">
                <a:solidFill>
                  <a:srgbClr val="000000"/>
                </a:solidFill>
              </a:rPr>
              <a:pPr/>
              <a:t>24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>
            <a:extLst>
              <a:ext uri="{FF2B5EF4-FFF2-40B4-BE49-F238E27FC236}">
                <a16:creationId xmlns:a16="http://schemas.microsoft.com/office/drawing/2014/main" id="{0ADC4089-17A4-074E-8292-E28F2F9661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>
            <a:extLst>
              <a:ext uri="{FF2B5EF4-FFF2-40B4-BE49-F238E27FC236}">
                <a16:creationId xmlns:a16="http://schemas.microsoft.com/office/drawing/2014/main" id="{83BBE81A-626E-B947-8566-8E00383BA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itchFamily="2" charset="0"/>
              </a:rPr>
              <a:t>Ratios of distances along straight lines are preserved</a:t>
            </a:r>
          </a:p>
        </p:txBody>
      </p:sp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060C605A-68E0-934E-8CFD-5868CB30A2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fld id="{9ED831EC-5B03-654B-82B5-58F2909F201D}" type="slidenum">
              <a:rPr lang="en-US" altLang="en-US" sz="1200" smtClean="0">
                <a:solidFill>
                  <a:srgbClr val="000000"/>
                </a:solidFill>
              </a:rPr>
              <a:pPr/>
              <a:t>25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>
            <a:extLst>
              <a:ext uri="{FF2B5EF4-FFF2-40B4-BE49-F238E27FC236}">
                <a16:creationId xmlns:a16="http://schemas.microsoft.com/office/drawing/2014/main" id="{819AB6AE-B928-5647-A884-85BE8A8ABF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Notes Placeholder 2">
            <a:extLst>
              <a:ext uri="{FF2B5EF4-FFF2-40B4-BE49-F238E27FC236}">
                <a16:creationId xmlns:a16="http://schemas.microsoft.com/office/drawing/2014/main" id="{0A9AB67A-6169-6A4E-9C3D-DC7987822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</a:endParaRPr>
          </a:p>
        </p:txBody>
      </p:sp>
      <p:sp>
        <p:nvSpPr>
          <p:cNvPr id="52227" name="Slide Number Placeholder 3">
            <a:extLst>
              <a:ext uri="{FF2B5EF4-FFF2-40B4-BE49-F238E27FC236}">
                <a16:creationId xmlns:a16="http://schemas.microsoft.com/office/drawing/2014/main" id="{D3CB89AC-6066-B744-A4DA-9628918767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fld id="{4A5562D0-743C-FC40-9B83-14C1A895C655}" type="slidenum">
              <a:rPr lang="en-US" altLang="en-US" sz="1200" smtClean="0">
                <a:solidFill>
                  <a:srgbClr val="000000"/>
                </a:solidFill>
              </a:rPr>
              <a:pPr/>
              <a:t>35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8CD3B910-04C5-F148-A028-00DADD3887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E51CF9C3-475A-5C47-B3E5-5A9729DD9F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D7265859-A528-A643-9E6C-66FEE475C5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fld id="{ADB73F5B-45F2-B141-941F-16F8B3103C7C}" type="slidenum">
              <a:rPr lang="en-US" altLang="en-US" sz="1200" smtClean="0">
                <a:solidFill>
                  <a:srgbClr val="000000"/>
                </a:solidFill>
              </a:rPr>
              <a:pPr/>
              <a:t>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DBC37BD4-B908-8642-961B-302A0B15AD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AC1804A-EB9A-144D-8D7F-CE6F3345D9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itchFamily="2" charset="0"/>
              </a:rPr>
              <a:t>Let me give you an intuition of what is going on. Suppose we have the standard line fitting problem in presence of outliers.</a:t>
            </a:r>
          </a:p>
          <a:p>
            <a:r>
              <a:rPr lang="en-US" altLang="en-US">
                <a:latin typeface="Times" pitchFamily="2" charset="0"/>
              </a:rPr>
              <a:t>We can formulate this problem as follows: want to find the best partition of points in inlier set and outlier set such that…</a:t>
            </a:r>
          </a:p>
          <a:p>
            <a:endParaRPr lang="en-US" altLang="en-US">
              <a:latin typeface="Times" pitchFamily="2" charset="0"/>
            </a:endParaRPr>
          </a:p>
          <a:p>
            <a:endParaRPr lang="en-US" altLang="en-US">
              <a:latin typeface="Times" pitchFamily="2" charset="0"/>
            </a:endParaRPr>
          </a:p>
          <a:p>
            <a:endParaRPr lang="en-US" altLang="en-US">
              <a:latin typeface="Times" pitchFamily="2" charset="0"/>
            </a:endParaRPr>
          </a:p>
          <a:p>
            <a:r>
              <a:rPr lang="en-US" altLang="en-US">
                <a:latin typeface="Times" pitchFamily="2" charset="0"/>
              </a:rPr>
              <a:t>The objective consists of adjusting the parameters of a model function so as to best fit a data set. </a:t>
            </a:r>
          </a:p>
          <a:p>
            <a:r>
              <a:rPr lang="en-US" altLang="en-US">
                <a:latin typeface="Times" pitchFamily="2" charset="0"/>
              </a:rPr>
              <a:t>"best" is defined by a function f that needs to be minimized.</a:t>
            </a:r>
          </a:p>
          <a:p>
            <a:endParaRPr lang="en-US" altLang="en-US">
              <a:latin typeface="Times" pitchFamily="2" charset="0"/>
            </a:endParaRPr>
          </a:p>
          <a:p>
            <a:r>
              <a:rPr lang="en-US" altLang="en-US">
                <a:latin typeface="Times" pitchFamily="2" charset="0"/>
              </a:rPr>
              <a:t>Such that the best parameter of fitting the line give rise to a residual error lower that delta</a:t>
            </a:r>
          </a:p>
          <a:p>
            <a:endParaRPr lang="en-US" altLang="en-US">
              <a:latin typeface="Times" pitchFamily="2" charset="0"/>
            </a:endParaRPr>
          </a:p>
          <a:p>
            <a:r>
              <a:rPr lang="en-US" altLang="en-US">
                <a:latin typeface="Times" pitchFamily="2" charset="0"/>
              </a:rPr>
              <a:t>as when the sum, </a:t>
            </a:r>
            <a:r>
              <a:rPr lang="en-US" altLang="en-US" i="1">
                <a:latin typeface="Times" pitchFamily="2" charset="0"/>
              </a:rPr>
              <a:t>S</a:t>
            </a:r>
            <a:r>
              <a:rPr lang="en-US" altLang="en-US">
                <a:latin typeface="Times" pitchFamily="2" charset="0"/>
              </a:rPr>
              <a:t>, of squared residuals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F32F27E7-244D-2C42-BDD4-F76ECA2BC5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fld id="{A96E7512-3810-AA48-995C-C7699E47880F}" type="slidenum">
              <a:rPr lang="en-US" altLang="en-US" sz="1200" smtClean="0">
                <a:solidFill>
                  <a:srgbClr val="000000"/>
                </a:solidFill>
              </a:rPr>
              <a:pPr/>
              <a:t>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9E43AB71-5ED7-1344-9CC6-05D092F01E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4B3E2A1-AE38-DD40-99D5-CDFBF3A949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itchFamily="2" charset="0"/>
              </a:rPr>
              <a:t>Let me give you an intuition of what is going on. Suppose we have the standard line fitting problem in presence of outliers.</a:t>
            </a:r>
          </a:p>
          <a:p>
            <a:r>
              <a:rPr lang="en-US" altLang="en-US">
                <a:latin typeface="Times" pitchFamily="2" charset="0"/>
              </a:rPr>
              <a:t>We can formulate this problem as follows: want to find the best partition of points in inlier set and outlier set such that…</a:t>
            </a:r>
          </a:p>
          <a:p>
            <a:endParaRPr lang="en-US" altLang="en-US">
              <a:latin typeface="Times" pitchFamily="2" charset="0"/>
            </a:endParaRPr>
          </a:p>
          <a:p>
            <a:endParaRPr lang="en-US" altLang="en-US">
              <a:latin typeface="Times" pitchFamily="2" charset="0"/>
            </a:endParaRPr>
          </a:p>
          <a:p>
            <a:endParaRPr lang="en-US" altLang="en-US">
              <a:latin typeface="Times" pitchFamily="2" charset="0"/>
            </a:endParaRPr>
          </a:p>
          <a:p>
            <a:r>
              <a:rPr lang="en-US" altLang="en-US">
                <a:latin typeface="Times" pitchFamily="2" charset="0"/>
              </a:rPr>
              <a:t>The objective consists of adjusting the parameters of a model function so as to best fit a data set. </a:t>
            </a:r>
          </a:p>
          <a:p>
            <a:r>
              <a:rPr lang="en-US" altLang="en-US">
                <a:latin typeface="Times" pitchFamily="2" charset="0"/>
              </a:rPr>
              <a:t>"best" is defined by a function f that needs to be minimized.</a:t>
            </a:r>
          </a:p>
          <a:p>
            <a:endParaRPr lang="en-US" altLang="en-US">
              <a:latin typeface="Times" pitchFamily="2" charset="0"/>
            </a:endParaRPr>
          </a:p>
          <a:p>
            <a:r>
              <a:rPr lang="en-US" altLang="en-US">
                <a:latin typeface="Times" pitchFamily="2" charset="0"/>
              </a:rPr>
              <a:t>Such that the best parameter of fitting the line give rise to a residual error lower that delta</a:t>
            </a:r>
          </a:p>
          <a:p>
            <a:endParaRPr lang="en-US" altLang="en-US">
              <a:latin typeface="Times" pitchFamily="2" charset="0"/>
            </a:endParaRPr>
          </a:p>
          <a:p>
            <a:r>
              <a:rPr lang="en-US" altLang="en-US">
                <a:latin typeface="Times" pitchFamily="2" charset="0"/>
              </a:rPr>
              <a:t>as when the sum, </a:t>
            </a:r>
            <a:r>
              <a:rPr lang="en-US" altLang="en-US" i="1">
                <a:latin typeface="Times" pitchFamily="2" charset="0"/>
              </a:rPr>
              <a:t>S</a:t>
            </a:r>
            <a:r>
              <a:rPr lang="en-US" altLang="en-US">
                <a:latin typeface="Times" pitchFamily="2" charset="0"/>
              </a:rPr>
              <a:t>, of squared residuals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463B3229-1098-1B42-B40A-C12847E620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fld id="{C2419723-1D66-0B47-9021-B9D98448DE8B}" type="slidenum">
              <a:rPr lang="en-US" altLang="en-US" sz="1200" smtClean="0">
                <a:solidFill>
                  <a:srgbClr val="000000"/>
                </a:solidFill>
              </a:rPr>
              <a:pPr/>
              <a:t>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73C477F8-5424-3C46-A424-0A45A78A6A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367B0B1-A589-9845-B8AF-906474250C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itchFamily="2" charset="0"/>
              </a:rPr>
              <a:t>Let me give you an intuition of what is going on. Suppose we have the standard line fitting problem in presence of outliers.</a:t>
            </a:r>
          </a:p>
          <a:p>
            <a:r>
              <a:rPr lang="en-US" altLang="en-US">
                <a:latin typeface="Times" pitchFamily="2" charset="0"/>
              </a:rPr>
              <a:t>We can formulate this problem as follows: want to find the best partition of points in inlier set and outlier set such that…</a:t>
            </a:r>
          </a:p>
          <a:p>
            <a:endParaRPr lang="en-US" altLang="en-US">
              <a:latin typeface="Times" pitchFamily="2" charset="0"/>
            </a:endParaRPr>
          </a:p>
          <a:p>
            <a:endParaRPr lang="en-US" altLang="en-US">
              <a:latin typeface="Times" pitchFamily="2" charset="0"/>
            </a:endParaRPr>
          </a:p>
          <a:p>
            <a:endParaRPr lang="en-US" altLang="en-US">
              <a:latin typeface="Times" pitchFamily="2" charset="0"/>
            </a:endParaRPr>
          </a:p>
          <a:p>
            <a:r>
              <a:rPr lang="en-US" altLang="en-US">
                <a:latin typeface="Times" pitchFamily="2" charset="0"/>
              </a:rPr>
              <a:t>The objective consists of adjusting the parameters of a model function so as to best fit a data set. </a:t>
            </a:r>
          </a:p>
          <a:p>
            <a:r>
              <a:rPr lang="en-US" altLang="en-US">
                <a:latin typeface="Times" pitchFamily="2" charset="0"/>
              </a:rPr>
              <a:t>"best" is defined by a function f that needs to be minimized.</a:t>
            </a:r>
          </a:p>
          <a:p>
            <a:endParaRPr lang="en-US" altLang="en-US">
              <a:latin typeface="Times" pitchFamily="2" charset="0"/>
            </a:endParaRPr>
          </a:p>
          <a:p>
            <a:r>
              <a:rPr lang="en-US" altLang="en-US">
                <a:latin typeface="Times" pitchFamily="2" charset="0"/>
              </a:rPr>
              <a:t>Such that the best parameter of fitting the line give rise to a residual error lower that delta</a:t>
            </a:r>
          </a:p>
          <a:p>
            <a:endParaRPr lang="en-US" altLang="en-US">
              <a:latin typeface="Times" pitchFamily="2" charset="0"/>
            </a:endParaRPr>
          </a:p>
          <a:p>
            <a:r>
              <a:rPr lang="en-US" altLang="en-US">
                <a:latin typeface="Times" pitchFamily="2" charset="0"/>
              </a:rPr>
              <a:t>as when the sum, </a:t>
            </a:r>
            <a:r>
              <a:rPr lang="en-US" altLang="en-US" i="1">
                <a:latin typeface="Times" pitchFamily="2" charset="0"/>
              </a:rPr>
              <a:t>S</a:t>
            </a:r>
            <a:r>
              <a:rPr lang="en-US" altLang="en-US">
                <a:latin typeface="Times" pitchFamily="2" charset="0"/>
              </a:rPr>
              <a:t>, of squared residuals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A1BDED20-1383-2243-AD50-EE2BDDF1BE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fld id="{4BC948DE-2D30-5A47-95F7-BD72BCFB4EB5}" type="slidenum">
              <a:rPr lang="en-US" altLang="en-US" sz="1200" smtClean="0">
                <a:solidFill>
                  <a:srgbClr val="000000"/>
                </a:solidFill>
              </a:rPr>
              <a:pPr/>
              <a:t>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96A75F8E-504E-264A-93EA-5D05165E9C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9B0D6B8-40AA-E747-8E8E-4015CBD2FE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itchFamily="2" charset="0"/>
              </a:rPr>
              <a:t>Let me give you an intuition of what is going on. Suppose we have the standard line fitting problem in presence of outliers.</a:t>
            </a:r>
          </a:p>
          <a:p>
            <a:r>
              <a:rPr lang="en-US" altLang="en-US">
                <a:latin typeface="Times" pitchFamily="2" charset="0"/>
              </a:rPr>
              <a:t>We can formulate this problem as follows: want to find the best partition of points in inlier set and outlier set such that…</a:t>
            </a:r>
          </a:p>
          <a:p>
            <a:endParaRPr lang="en-US" altLang="en-US">
              <a:latin typeface="Times" pitchFamily="2" charset="0"/>
            </a:endParaRPr>
          </a:p>
          <a:p>
            <a:endParaRPr lang="en-US" altLang="en-US">
              <a:latin typeface="Times" pitchFamily="2" charset="0"/>
            </a:endParaRPr>
          </a:p>
          <a:p>
            <a:endParaRPr lang="en-US" altLang="en-US">
              <a:latin typeface="Times" pitchFamily="2" charset="0"/>
            </a:endParaRPr>
          </a:p>
          <a:p>
            <a:r>
              <a:rPr lang="en-US" altLang="en-US">
                <a:latin typeface="Times" pitchFamily="2" charset="0"/>
              </a:rPr>
              <a:t>The objective consists of adjusting the parameters of a model function so as to best fit a data set. </a:t>
            </a:r>
          </a:p>
          <a:p>
            <a:r>
              <a:rPr lang="en-US" altLang="en-US">
                <a:latin typeface="Times" pitchFamily="2" charset="0"/>
              </a:rPr>
              <a:t>"best" is defined by a function f that needs to be minimized.</a:t>
            </a:r>
          </a:p>
          <a:p>
            <a:endParaRPr lang="en-US" altLang="en-US">
              <a:latin typeface="Times" pitchFamily="2" charset="0"/>
            </a:endParaRPr>
          </a:p>
          <a:p>
            <a:r>
              <a:rPr lang="en-US" altLang="en-US">
                <a:latin typeface="Times" pitchFamily="2" charset="0"/>
              </a:rPr>
              <a:t>Such that the best parameter of fitting the line give rise to a residual error lower that delta</a:t>
            </a:r>
          </a:p>
          <a:p>
            <a:endParaRPr lang="en-US" altLang="en-US">
              <a:latin typeface="Times" pitchFamily="2" charset="0"/>
            </a:endParaRPr>
          </a:p>
          <a:p>
            <a:r>
              <a:rPr lang="en-US" altLang="en-US">
                <a:latin typeface="Times" pitchFamily="2" charset="0"/>
              </a:rPr>
              <a:t>as when the sum, </a:t>
            </a:r>
            <a:r>
              <a:rPr lang="en-US" altLang="en-US" i="1">
                <a:latin typeface="Times" pitchFamily="2" charset="0"/>
              </a:rPr>
              <a:t>S</a:t>
            </a:r>
            <a:r>
              <a:rPr lang="en-US" altLang="en-US">
                <a:latin typeface="Times" pitchFamily="2" charset="0"/>
              </a:rPr>
              <a:t>, of squared residuals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75359183-7CE1-9F41-9504-F32BFB5A79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fld id="{53DA347E-9427-DE4C-B48E-9BC3228EA17A}" type="slidenum">
              <a:rPr lang="en-US" altLang="en-US" sz="1200" smtClean="0">
                <a:solidFill>
                  <a:srgbClr val="000000"/>
                </a:solidFill>
              </a:rPr>
              <a:pPr/>
              <a:t>10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EAF769F8-26A9-554E-B975-CE75726F3C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669A2CC-3552-5A46-AE7B-5DEF3F72A1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itchFamily="2" charset="0"/>
              </a:rPr>
              <a:t>Let me give you an intuition of what is going on. Suppose we have the standard line fitting problem in presence of outliers.</a:t>
            </a:r>
          </a:p>
          <a:p>
            <a:r>
              <a:rPr lang="en-US" altLang="en-US">
                <a:latin typeface="Times" pitchFamily="2" charset="0"/>
              </a:rPr>
              <a:t>We can formulate this problem as follows: want to find the best partition of points in inlier set and outlier set such that…</a:t>
            </a:r>
          </a:p>
          <a:p>
            <a:endParaRPr lang="en-US" altLang="en-US">
              <a:latin typeface="Times" pitchFamily="2" charset="0"/>
            </a:endParaRPr>
          </a:p>
          <a:p>
            <a:endParaRPr lang="en-US" altLang="en-US">
              <a:latin typeface="Times" pitchFamily="2" charset="0"/>
            </a:endParaRPr>
          </a:p>
          <a:p>
            <a:endParaRPr lang="en-US" altLang="en-US">
              <a:latin typeface="Times" pitchFamily="2" charset="0"/>
            </a:endParaRPr>
          </a:p>
          <a:p>
            <a:r>
              <a:rPr lang="en-US" altLang="en-US">
                <a:latin typeface="Times" pitchFamily="2" charset="0"/>
              </a:rPr>
              <a:t>The objective consists of adjusting the parameters of a model function so as to best fit a data set. </a:t>
            </a:r>
          </a:p>
          <a:p>
            <a:r>
              <a:rPr lang="en-US" altLang="en-US">
                <a:latin typeface="Times" pitchFamily="2" charset="0"/>
              </a:rPr>
              <a:t>"best" is defined by a function f that needs to be minimized.</a:t>
            </a:r>
          </a:p>
          <a:p>
            <a:endParaRPr lang="en-US" altLang="en-US">
              <a:latin typeface="Times" pitchFamily="2" charset="0"/>
            </a:endParaRPr>
          </a:p>
          <a:p>
            <a:r>
              <a:rPr lang="en-US" altLang="en-US">
                <a:latin typeface="Times" pitchFamily="2" charset="0"/>
              </a:rPr>
              <a:t>Such that the best parameter of fitting the line give rise to a residual error lower that delta</a:t>
            </a:r>
          </a:p>
          <a:p>
            <a:endParaRPr lang="en-US" altLang="en-US">
              <a:latin typeface="Times" pitchFamily="2" charset="0"/>
            </a:endParaRPr>
          </a:p>
          <a:p>
            <a:r>
              <a:rPr lang="en-US" altLang="en-US">
                <a:latin typeface="Times" pitchFamily="2" charset="0"/>
              </a:rPr>
              <a:t>as when the sum, </a:t>
            </a:r>
            <a:r>
              <a:rPr lang="en-US" altLang="en-US" i="1">
                <a:latin typeface="Times" pitchFamily="2" charset="0"/>
              </a:rPr>
              <a:t>S</a:t>
            </a:r>
            <a:r>
              <a:rPr lang="en-US" altLang="en-US">
                <a:latin typeface="Times" pitchFamily="2" charset="0"/>
              </a:rPr>
              <a:t>, of squared residuals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1F96EDE2-F7F4-BD44-9FA8-17FD20FB88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fld id="{5971EDE2-0DB9-FF4F-A54C-D527D1E1A52C}" type="slidenum">
              <a:rPr lang="en-US" altLang="en-US" sz="1200" smtClean="0">
                <a:solidFill>
                  <a:srgbClr val="000000"/>
                </a:solidFill>
              </a:rPr>
              <a:pPr/>
              <a:t>11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BF41904E-7D6E-6741-8DAB-F2246D7D5A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C1D5175-1C91-5942-95E7-4F4B702A89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itchFamily="2" charset="0"/>
              </a:rPr>
              <a:t>Let me give you an intuition of what is going on. Suppose we have the standard line fitting problem in presence of outliers.</a:t>
            </a:r>
          </a:p>
          <a:p>
            <a:r>
              <a:rPr lang="en-US" altLang="en-US">
                <a:latin typeface="Times" pitchFamily="2" charset="0"/>
              </a:rPr>
              <a:t>We can formulate this problem as follows: want to find the best partition of points in inlier set and outlier set such that…</a:t>
            </a:r>
          </a:p>
          <a:p>
            <a:endParaRPr lang="en-US" altLang="en-US">
              <a:latin typeface="Times" pitchFamily="2" charset="0"/>
            </a:endParaRPr>
          </a:p>
          <a:p>
            <a:endParaRPr lang="en-US" altLang="en-US">
              <a:latin typeface="Times" pitchFamily="2" charset="0"/>
            </a:endParaRPr>
          </a:p>
          <a:p>
            <a:endParaRPr lang="en-US" altLang="en-US">
              <a:latin typeface="Times" pitchFamily="2" charset="0"/>
            </a:endParaRPr>
          </a:p>
          <a:p>
            <a:r>
              <a:rPr lang="en-US" altLang="en-US">
                <a:latin typeface="Times" pitchFamily="2" charset="0"/>
              </a:rPr>
              <a:t>The objective consists of adjusting the parameters of a model function so as to best fit a data set. </a:t>
            </a:r>
          </a:p>
          <a:p>
            <a:r>
              <a:rPr lang="en-US" altLang="en-US">
                <a:latin typeface="Times" pitchFamily="2" charset="0"/>
              </a:rPr>
              <a:t>"best" is defined by a function f that needs to be minimized.</a:t>
            </a:r>
          </a:p>
          <a:p>
            <a:endParaRPr lang="en-US" altLang="en-US">
              <a:latin typeface="Times" pitchFamily="2" charset="0"/>
            </a:endParaRPr>
          </a:p>
          <a:p>
            <a:r>
              <a:rPr lang="en-US" altLang="en-US">
                <a:latin typeface="Times" pitchFamily="2" charset="0"/>
              </a:rPr>
              <a:t>Such that the best parameter of fitting the line give rise to a residual error lower that delta</a:t>
            </a:r>
          </a:p>
          <a:p>
            <a:endParaRPr lang="en-US" altLang="en-US">
              <a:latin typeface="Times" pitchFamily="2" charset="0"/>
            </a:endParaRPr>
          </a:p>
          <a:p>
            <a:r>
              <a:rPr lang="en-US" altLang="en-US">
                <a:latin typeface="Times" pitchFamily="2" charset="0"/>
              </a:rPr>
              <a:t>as when the sum, </a:t>
            </a:r>
            <a:r>
              <a:rPr lang="en-US" altLang="en-US" i="1">
                <a:latin typeface="Times" pitchFamily="2" charset="0"/>
              </a:rPr>
              <a:t>S</a:t>
            </a:r>
            <a:r>
              <a:rPr lang="en-US" altLang="en-US">
                <a:latin typeface="Times" pitchFamily="2" charset="0"/>
              </a:rPr>
              <a:t>, of squared residuals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A0EB0D3E-A595-3B46-878E-DC03DDE086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fld id="{6B228B87-CCC1-E74B-BCAD-1CD98150E4E3}" type="slidenum">
              <a:rPr lang="en-US" altLang="en-US" sz="1200" smtClean="0">
                <a:solidFill>
                  <a:srgbClr val="000000"/>
                </a:solidFill>
              </a:rPr>
              <a:pPr/>
              <a:t>12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C2F9D42E-488F-E54B-BB8B-94BE2DF1EB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D7A0EC36-C10A-4A40-A37E-3A3941A874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C8FD6DDE-5ED7-EA40-ACC0-856708A586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fld id="{4DD5BC31-8D80-504D-9860-113EC2A9DA0A}" type="slidenum">
              <a:rPr lang="en-US" altLang="en-US" sz="1200" smtClean="0">
                <a:solidFill>
                  <a:srgbClr val="000000"/>
                </a:solidFill>
              </a:rPr>
              <a:pPr/>
              <a:t>18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D66422CE-C617-7A47-B06A-EB46FA4DEC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04E3365-3133-7A4A-86C8-4B3CEF0415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7384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179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5936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100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F0D27-5C52-9F4A-BAE9-6EC4C36372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latin typeface="Time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01A27-81D4-9846-B219-169EAC8F27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latin typeface="Time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003F3-8A9F-C34E-8656-D357CED153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EE64895-7D2D-8248-83F2-028001653A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99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392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13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899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180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492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638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377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906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B4F13EA-6FE5-4949-87DC-C797505D08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CC559B1-4360-4C4B-BE28-BC1CC63560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7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osmosBQ-Light" pitchFamily="50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osmosBQ-Light" pitchFamily="50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osmosBQ-Light" pitchFamily="50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osmosBQ-Light" pitchFamily="50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osmosBQ-Light" pitchFamily="50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osmosBQ-Light" pitchFamily="50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osmosBQ-Light" pitchFamily="50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osmosBQ-Light" pitchFamily="5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0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26.e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3.e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5.emf"/><Relationship Id="rId5" Type="http://schemas.openxmlformats.org/officeDocument/2006/relationships/image" Target="../media/image22.e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9.tiff"/><Relationship Id="rId4" Type="http://schemas.openxmlformats.org/officeDocument/2006/relationships/image" Target="../media/image2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2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7" Type="http://schemas.openxmlformats.org/officeDocument/2006/relationships/image" Target="../media/image3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2.emf"/><Relationship Id="rId4" Type="http://schemas.openxmlformats.org/officeDocument/2006/relationships/oleObject" Target="../embeddings/oleObject2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2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2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25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zOCS_gdZuM" TargetMode="External"/><Relationship Id="rId2" Type="http://schemas.openxmlformats.org/officeDocument/2006/relationships/hyperlink" Target="https://www.youtube.com/watch?v=m64E47uvPYc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26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44.png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4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1.e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3">
            <a:extLst>
              <a:ext uri="{FF2B5EF4-FFF2-40B4-BE49-F238E27FC236}">
                <a16:creationId xmlns:a16="http://schemas.microsoft.com/office/drawing/2014/main" id="{8D626996-3B3C-9E41-B554-9CC304BE50D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4000"/>
              <a:t>CSE 185 </a:t>
            </a:r>
            <a:br>
              <a:rPr lang="en-US" altLang="en-US" sz="4000"/>
            </a:br>
            <a:r>
              <a:rPr lang="en-US" altLang="en-US" sz="4000"/>
              <a:t>Introduction to Computer Vision</a:t>
            </a:r>
          </a:p>
        </p:txBody>
      </p:sp>
      <p:sp>
        <p:nvSpPr>
          <p:cNvPr id="5122" name="Subtitle 4">
            <a:extLst>
              <a:ext uri="{FF2B5EF4-FFF2-40B4-BE49-F238E27FC236}">
                <a16:creationId xmlns:a16="http://schemas.microsoft.com/office/drawing/2014/main" id="{974407EE-DF09-ED43-AC1C-BF57775E026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Fitting and Alignment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Oval 2">
            <a:extLst>
              <a:ext uri="{FF2B5EF4-FFF2-40B4-BE49-F238E27FC236}">
                <a16:creationId xmlns:a16="http://schemas.microsoft.com/office/drawing/2014/main" id="{B0113698-82F7-0440-996B-FF5579DBD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0955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9458" name="Oval 3">
            <a:extLst>
              <a:ext uri="{FF2B5EF4-FFF2-40B4-BE49-F238E27FC236}">
                <a16:creationId xmlns:a16="http://schemas.microsoft.com/office/drawing/2014/main" id="{A35171C5-7795-DE41-A0B9-82725725E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7907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9459" name="Oval 4">
            <a:extLst>
              <a:ext uri="{FF2B5EF4-FFF2-40B4-BE49-F238E27FC236}">
                <a16:creationId xmlns:a16="http://schemas.microsoft.com/office/drawing/2014/main" id="{CA9BA119-6240-3A42-A220-698EBF45D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7813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9460" name="Oval 5">
            <a:extLst>
              <a:ext uri="{FF2B5EF4-FFF2-40B4-BE49-F238E27FC236}">
                <a16:creationId xmlns:a16="http://schemas.microsoft.com/office/drawing/2014/main" id="{99C7B06D-5DEC-6341-8379-3531BF075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7051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9461" name="Oval 6">
            <a:extLst>
              <a:ext uri="{FF2B5EF4-FFF2-40B4-BE49-F238E27FC236}">
                <a16:creationId xmlns:a16="http://schemas.microsoft.com/office/drawing/2014/main" id="{C82C6A88-52BD-204D-99C5-B582A299C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4003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9462" name="Oval 7">
            <a:extLst>
              <a:ext uri="{FF2B5EF4-FFF2-40B4-BE49-F238E27FC236}">
                <a16:creationId xmlns:a16="http://schemas.microsoft.com/office/drawing/2014/main" id="{E8DAFD63-0E8D-D041-BA8E-19610D572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7813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9463" name="Oval 8">
            <a:extLst>
              <a:ext uri="{FF2B5EF4-FFF2-40B4-BE49-F238E27FC236}">
                <a16:creationId xmlns:a16="http://schemas.microsoft.com/office/drawing/2014/main" id="{397A3A51-85EE-B94E-BE4B-2AF2D3059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1623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9464" name="Oval 9">
            <a:extLst>
              <a:ext uri="{FF2B5EF4-FFF2-40B4-BE49-F238E27FC236}">
                <a16:creationId xmlns:a16="http://schemas.microsoft.com/office/drawing/2014/main" id="{10CB8F55-752F-EF49-BB07-90D59BE0D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8001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9465" name="Oval 10">
            <a:extLst>
              <a:ext uri="{FF2B5EF4-FFF2-40B4-BE49-F238E27FC236}">
                <a16:creationId xmlns:a16="http://schemas.microsoft.com/office/drawing/2014/main" id="{F411E068-8FC4-4941-9537-9B55A9126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4097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9466" name="Oval 11">
            <a:extLst>
              <a:ext uri="{FF2B5EF4-FFF2-40B4-BE49-F238E27FC236}">
                <a16:creationId xmlns:a16="http://schemas.microsoft.com/office/drawing/2014/main" id="{A63DF202-A8D4-7449-8915-37EF9B81E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241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9467" name="Oval 12">
            <a:extLst>
              <a:ext uri="{FF2B5EF4-FFF2-40B4-BE49-F238E27FC236}">
                <a16:creationId xmlns:a16="http://schemas.microsoft.com/office/drawing/2014/main" id="{7D65663F-3900-144E-8AD8-E5DC96A12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7907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9468" name="Oval 13">
            <a:extLst>
              <a:ext uri="{FF2B5EF4-FFF2-40B4-BE49-F238E27FC236}">
                <a16:creationId xmlns:a16="http://schemas.microsoft.com/office/drawing/2014/main" id="{B8CDE918-D664-B54A-9D91-6B31BE575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429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9469" name="Oval 14">
            <a:extLst>
              <a:ext uri="{FF2B5EF4-FFF2-40B4-BE49-F238E27FC236}">
                <a16:creationId xmlns:a16="http://schemas.microsoft.com/office/drawing/2014/main" id="{EDDC6981-C472-B846-BEF8-8D46A3A21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6383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9470" name="Oval 15">
            <a:extLst>
              <a:ext uri="{FF2B5EF4-FFF2-40B4-BE49-F238E27FC236}">
                <a16:creationId xmlns:a16="http://schemas.microsoft.com/office/drawing/2014/main" id="{58C704DF-084A-5B47-A2A1-85F40141A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4859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9471" name="Oval 16">
            <a:extLst>
              <a:ext uri="{FF2B5EF4-FFF2-40B4-BE49-F238E27FC236}">
                <a16:creationId xmlns:a16="http://schemas.microsoft.com/office/drawing/2014/main" id="{F6411319-F594-1643-BE62-3C55F586B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429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9472" name="Oval 17">
            <a:extLst>
              <a:ext uri="{FF2B5EF4-FFF2-40B4-BE49-F238E27FC236}">
                <a16:creationId xmlns:a16="http://schemas.microsoft.com/office/drawing/2014/main" id="{CC8F10A7-F9F8-DC48-A1DD-80F651CF4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1049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9473" name="Oval 18">
            <a:extLst>
              <a:ext uri="{FF2B5EF4-FFF2-40B4-BE49-F238E27FC236}">
                <a16:creationId xmlns:a16="http://schemas.microsoft.com/office/drawing/2014/main" id="{383606F9-0648-2B48-816A-66114C32B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7239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9474" name="Oval 19">
            <a:extLst>
              <a:ext uri="{FF2B5EF4-FFF2-40B4-BE49-F238E27FC236}">
                <a16:creationId xmlns:a16="http://schemas.microsoft.com/office/drawing/2014/main" id="{28631489-87AC-AC48-A49A-34BDBA5D6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715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9475" name="Oval 20">
            <a:extLst>
              <a:ext uri="{FF2B5EF4-FFF2-40B4-BE49-F238E27FC236}">
                <a16:creationId xmlns:a16="http://schemas.microsoft.com/office/drawing/2014/main" id="{19BC93A3-0B24-9F4C-8FC7-1533E8E1A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781300"/>
            <a:ext cx="260350" cy="647700"/>
          </a:xfrm>
          <a:prstGeom prst="ellipse">
            <a:avLst/>
          </a:prstGeom>
          <a:solidFill>
            <a:srgbClr val="3366FF"/>
          </a:solidFill>
          <a:ln w="50800">
            <a:solidFill>
              <a:srgbClr val="3366FF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9476" name="Oval 21">
            <a:extLst>
              <a:ext uri="{FF2B5EF4-FFF2-40B4-BE49-F238E27FC236}">
                <a16:creationId xmlns:a16="http://schemas.microsoft.com/office/drawing/2014/main" id="{848F958E-E839-764E-AB8C-BF1200F6B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0861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9477" name="Oval 22">
            <a:extLst>
              <a:ext uri="{FF2B5EF4-FFF2-40B4-BE49-F238E27FC236}">
                <a16:creationId xmlns:a16="http://schemas.microsoft.com/office/drawing/2014/main" id="{52830FD3-2FF8-1D4A-8400-380034CD4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6195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9478" name="Oval 23">
            <a:extLst>
              <a:ext uri="{FF2B5EF4-FFF2-40B4-BE49-F238E27FC236}">
                <a16:creationId xmlns:a16="http://schemas.microsoft.com/office/drawing/2014/main" id="{438F4C9A-546E-594C-8F9D-BF04B38EE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705100"/>
            <a:ext cx="260350" cy="647700"/>
          </a:xfrm>
          <a:prstGeom prst="ellipse">
            <a:avLst/>
          </a:prstGeom>
          <a:solidFill>
            <a:srgbClr val="3366FF"/>
          </a:solidFill>
          <a:ln w="50800">
            <a:solidFill>
              <a:srgbClr val="3366FF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9479" name="Oval 24">
            <a:extLst>
              <a:ext uri="{FF2B5EF4-FFF2-40B4-BE49-F238E27FC236}">
                <a16:creationId xmlns:a16="http://schemas.microsoft.com/office/drawing/2014/main" id="{A955BBB9-0FF6-0749-A28E-445DBEB41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8763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9480" name="Oval 25">
            <a:extLst>
              <a:ext uri="{FF2B5EF4-FFF2-40B4-BE49-F238E27FC236}">
                <a16:creationId xmlns:a16="http://schemas.microsoft.com/office/drawing/2014/main" id="{E617AE9B-8747-D849-A2C4-B730D791B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0955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9481" name="Oval 26">
            <a:extLst>
              <a:ext uri="{FF2B5EF4-FFF2-40B4-BE49-F238E27FC236}">
                <a16:creationId xmlns:a16="http://schemas.microsoft.com/office/drawing/2014/main" id="{1FFE0D4A-D130-014E-9F2D-1E15E34F4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790700"/>
            <a:ext cx="260350" cy="6477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9482" name="Oval 27">
            <a:extLst>
              <a:ext uri="{FF2B5EF4-FFF2-40B4-BE49-F238E27FC236}">
                <a16:creationId xmlns:a16="http://schemas.microsoft.com/office/drawing/2014/main" id="{3BF410C8-9E11-A946-8132-01EBDB063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638300"/>
            <a:ext cx="260350" cy="647700"/>
          </a:xfrm>
          <a:prstGeom prst="ellipse">
            <a:avLst/>
          </a:prstGeom>
          <a:solidFill>
            <a:srgbClr val="3366FF"/>
          </a:solidFill>
          <a:ln w="50800">
            <a:solidFill>
              <a:srgbClr val="3366FF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9483" name="Oval 28">
            <a:extLst>
              <a:ext uri="{FF2B5EF4-FFF2-40B4-BE49-F238E27FC236}">
                <a16:creationId xmlns:a16="http://schemas.microsoft.com/office/drawing/2014/main" id="{4984BDB7-7009-1647-991B-5BF85BB2D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485900"/>
            <a:ext cx="260350" cy="647700"/>
          </a:xfrm>
          <a:prstGeom prst="ellipse">
            <a:avLst/>
          </a:prstGeom>
          <a:solidFill>
            <a:srgbClr val="3366FF"/>
          </a:solidFill>
          <a:ln w="50800">
            <a:solidFill>
              <a:srgbClr val="3366FF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9484" name="Oval 29">
            <a:extLst>
              <a:ext uri="{FF2B5EF4-FFF2-40B4-BE49-F238E27FC236}">
                <a16:creationId xmlns:a16="http://schemas.microsoft.com/office/drawing/2014/main" id="{AD893BB2-784C-9848-81CE-E68255C2A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095500"/>
            <a:ext cx="260350" cy="6477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9485" name="Line 30">
            <a:extLst>
              <a:ext uri="{FF2B5EF4-FFF2-40B4-BE49-F238E27FC236}">
                <a16:creationId xmlns:a16="http://schemas.microsoft.com/office/drawing/2014/main" id="{B0A6E29A-8AC2-6542-B5EF-5F07980F6F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5200" y="3448050"/>
            <a:ext cx="228600" cy="381000"/>
          </a:xfrm>
          <a:prstGeom prst="line">
            <a:avLst/>
          </a:prstGeom>
          <a:noFill/>
          <a:ln w="50800">
            <a:solidFill>
              <a:schemeClr val="bg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9486" name="Object 31">
            <a:extLst>
              <a:ext uri="{FF2B5EF4-FFF2-40B4-BE49-F238E27FC236}">
                <a16:creationId xmlns:a16="http://schemas.microsoft.com/office/drawing/2014/main" id="{73B512F0-D44D-1B46-9C69-944A8400A3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3143250"/>
          <a:ext cx="3286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8" name="Equation" r:id="rId4" imgW="3213100" imgH="4102100" progId="Equation.3">
                  <p:embed/>
                </p:oleObj>
              </mc:Choice>
              <mc:Fallback>
                <p:oleObj name="Equation" r:id="rId4" imgW="3213100" imgH="41021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143250"/>
                        <a:ext cx="328613" cy="4175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7" name="Line 32">
            <a:extLst>
              <a:ext uri="{FF2B5EF4-FFF2-40B4-BE49-F238E27FC236}">
                <a16:creationId xmlns:a16="http://schemas.microsoft.com/office/drawing/2014/main" id="{5B9196FB-3B61-814B-ADA6-65FF08B984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0" y="2990850"/>
            <a:ext cx="228600" cy="381000"/>
          </a:xfrm>
          <a:prstGeom prst="line">
            <a:avLst/>
          </a:prstGeom>
          <a:noFill/>
          <a:ln w="50800">
            <a:solidFill>
              <a:schemeClr val="bg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88" name="Line 34">
            <a:extLst>
              <a:ext uri="{FF2B5EF4-FFF2-40B4-BE49-F238E27FC236}">
                <a16:creationId xmlns:a16="http://schemas.microsoft.com/office/drawing/2014/main" id="{00E8A042-9767-EF44-87F7-336B46F350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314450"/>
            <a:ext cx="4267200" cy="228600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89" name="Line 36">
            <a:extLst>
              <a:ext uri="{FF2B5EF4-FFF2-40B4-BE49-F238E27FC236}">
                <a16:creationId xmlns:a16="http://schemas.microsoft.com/office/drawing/2014/main" id="{94ED903E-7068-824D-B32A-926715CD1B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857250"/>
            <a:ext cx="4267200" cy="2286000"/>
          </a:xfrm>
          <a:prstGeom prst="line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90" name="Line 37">
            <a:extLst>
              <a:ext uri="{FF2B5EF4-FFF2-40B4-BE49-F238E27FC236}">
                <a16:creationId xmlns:a16="http://schemas.microsoft.com/office/drawing/2014/main" id="{B7AC3B7E-B298-574F-BC37-43794FB051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1771650"/>
            <a:ext cx="4267200" cy="2286000"/>
          </a:xfrm>
          <a:prstGeom prst="line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91" name="Text Box 38">
            <a:extLst>
              <a:ext uri="{FF2B5EF4-FFF2-40B4-BE49-F238E27FC236}">
                <a16:creationId xmlns:a16="http://schemas.microsoft.com/office/drawing/2014/main" id="{5FE86D57-7759-EC46-B04B-C0EA98180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9368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graphicFrame>
        <p:nvGraphicFramePr>
          <p:cNvPr id="19492" name="Object 39">
            <a:extLst>
              <a:ext uri="{FF2B5EF4-FFF2-40B4-BE49-F238E27FC236}">
                <a16:creationId xmlns:a16="http://schemas.microsoft.com/office/drawing/2014/main" id="{57B2FF77-E092-B440-A54F-965F183E1B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200400"/>
          <a:ext cx="11112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9" name="Equation" r:id="rId6" imgW="10528300" imgH="4978400" progId="Equation.3">
                  <p:embed/>
                </p:oleObj>
              </mc:Choice>
              <mc:Fallback>
                <p:oleObj name="Equation" r:id="rId6" imgW="10528300" imgH="49784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00400"/>
                        <a:ext cx="1111250" cy="5254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93" name="Text Box 40">
            <a:extLst>
              <a:ext uri="{FF2B5EF4-FFF2-40B4-BE49-F238E27FC236}">
                <a16:creationId xmlns:a16="http://schemas.microsoft.com/office/drawing/2014/main" id="{317CF852-37E0-3849-ABEE-03FD2E131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9368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9494" name="Rectangle 45">
            <a:extLst>
              <a:ext uri="{FF2B5EF4-FFF2-40B4-BE49-F238E27FC236}">
                <a16:creationId xmlns:a16="http://schemas.microsoft.com/office/drawing/2014/main" id="{6F46353B-D754-E545-91D5-9547D24C3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189538"/>
            <a:ext cx="8610600" cy="37306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9495" name="Text Box 35">
            <a:extLst>
              <a:ext uri="{FF2B5EF4-FFF2-40B4-BE49-F238E27FC236}">
                <a16:creationId xmlns:a16="http://schemas.microsoft.com/office/drawing/2014/main" id="{4B60A1C6-787B-E341-975D-415233CC7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038600"/>
            <a:ext cx="8610600" cy="213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itchFamily="2" charset="0"/>
                <a:cs typeface="Arial" panose="020B0604020202020204" pitchFamily="34" charset="0"/>
              </a:rPr>
              <a:t>Algorithm: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900">
              <a:latin typeface="Times" pitchFamily="2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200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en-US" altLang="en-US" sz="2000" b="1">
                <a:latin typeface="Times" pitchFamily="2" charset="0"/>
                <a:cs typeface="Arial" panose="020B0604020202020204" pitchFamily="34" charset="0"/>
              </a:rPr>
              <a:t>Sample</a:t>
            </a:r>
            <a:r>
              <a:rPr lang="en-US" altLang="en-US" sz="2000">
                <a:latin typeface="Times" pitchFamily="2" charset="0"/>
                <a:cs typeface="Arial" panose="020B0604020202020204" pitchFamily="34" charset="0"/>
              </a:rPr>
              <a:t> (randomly) the number of points required to fit the model (#=2)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200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en-US" altLang="en-US" sz="2000" b="1">
                <a:latin typeface="Times" pitchFamily="2" charset="0"/>
                <a:cs typeface="Arial" panose="020B0604020202020204" pitchFamily="34" charset="0"/>
              </a:rPr>
              <a:t>Solve</a:t>
            </a:r>
            <a:r>
              <a:rPr lang="en-US" altLang="en-US" sz="2000">
                <a:latin typeface="Times" pitchFamily="2" charset="0"/>
                <a:cs typeface="Arial" panose="020B0604020202020204" pitchFamily="34" charset="0"/>
              </a:rPr>
              <a:t> for model parameters using samples 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200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en-US" altLang="en-US" sz="2000" b="1">
                <a:latin typeface="Times" pitchFamily="2" charset="0"/>
                <a:cs typeface="Arial" panose="020B0604020202020204" pitchFamily="34" charset="0"/>
              </a:rPr>
              <a:t>Score</a:t>
            </a:r>
            <a:r>
              <a:rPr lang="en-US" altLang="en-US" sz="2000">
                <a:latin typeface="Times" pitchFamily="2" charset="0"/>
                <a:cs typeface="Arial" panose="020B0604020202020204" pitchFamily="34" charset="0"/>
              </a:rPr>
              <a:t> by the fraction of inliers within a preset threshold of the model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" pitchFamily="2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" pitchFamily="2" charset="0"/>
                <a:cs typeface="Arial" panose="020B0604020202020204" pitchFamily="34" charset="0"/>
              </a:rPr>
              <a:t>Repeat</a:t>
            </a:r>
            <a:r>
              <a:rPr lang="en-US" altLang="en-US" sz="2000">
                <a:latin typeface="Times" pitchFamily="2" charset="0"/>
                <a:cs typeface="Arial" panose="020B0604020202020204" pitchFamily="34" charset="0"/>
              </a:rPr>
              <a:t> 1-3 until the best model is found with high confidence</a:t>
            </a:r>
          </a:p>
        </p:txBody>
      </p:sp>
      <p:sp>
        <p:nvSpPr>
          <p:cNvPr id="19496" name="TextBox 47">
            <a:extLst>
              <a:ext uri="{FF2B5EF4-FFF2-40B4-BE49-F238E27FC236}">
                <a16:creationId xmlns:a16="http://schemas.microsoft.com/office/drawing/2014/main" id="{2B2EA20A-AA41-9443-AD5E-5EF76DF04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400175"/>
            <a:ext cx="2273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" pitchFamily="2" charset="0"/>
              </a:rPr>
              <a:t>Line fitting example</a:t>
            </a:r>
          </a:p>
        </p:txBody>
      </p:sp>
      <p:sp>
        <p:nvSpPr>
          <p:cNvPr id="19497" name="Title 1">
            <a:extLst>
              <a:ext uri="{FF2B5EF4-FFF2-40B4-BE49-F238E27FC236}">
                <a16:creationId xmlns:a16="http://schemas.microsoft.com/office/drawing/2014/main" id="{4A4C0554-1CF1-244E-A430-A84FBD7DAA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RANSAC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Oval 2">
            <a:extLst>
              <a:ext uri="{FF2B5EF4-FFF2-40B4-BE49-F238E27FC236}">
                <a16:creationId xmlns:a16="http://schemas.microsoft.com/office/drawing/2014/main" id="{F8124998-F1BB-DE44-9F84-162DFB56B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45745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21506" name="Oval 3">
            <a:extLst>
              <a:ext uri="{FF2B5EF4-FFF2-40B4-BE49-F238E27FC236}">
                <a16:creationId xmlns:a16="http://schemas.microsoft.com/office/drawing/2014/main" id="{5466E957-289E-7D48-B275-57A250446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83845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21507" name="Oval 4">
            <a:extLst>
              <a:ext uri="{FF2B5EF4-FFF2-40B4-BE49-F238E27FC236}">
                <a16:creationId xmlns:a16="http://schemas.microsoft.com/office/drawing/2014/main" id="{1508CF8F-A4DC-8348-A248-7A2347471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21945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21508" name="Oval 5">
            <a:extLst>
              <a:ext uri="{FF2B5EF4-FFF2-40B4-BE49-F238E27FC236}">
                <a16:creationId xmlns:a16="http://schemas.microsoft.com/office/drawing/2014/main" id="{A4EBCAB9-060D-AA4E-AAA2-CBAF866F1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85725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21509" name="Oval 6">
            <a:extLst>
              <a:ext uri="{FF2B5EF4-FFF2-40B4-BE49-F238E27FC236}">
                <a16:creationId xmlns:a16="http://schemas.microsoft.com/office/drawing/2014/main" id="{1B02AD08-83C4-144E-ACD4-F4489CD02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46685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21510" name="Oval 7">
            <a:extLst>
              <a:ext uri="{FF2B5EF4-FFF2-40B4-BE49-F238E27FC236}">
                <a16:creationId xmlns:a16="http://schemas.microsoft.com/office/drawing/2014/main" id="{44480B89-EAAE-A542-91CA-D97A8E83C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8125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21511" name="Oval 8">
            <a:extLst>
              <a:ext uri="{FF2B5EF4-FFF2-40B4-BE49-F238E27FC236}">
                <a16:creationId xmlns:a16="http://schemas.microsoft.com/office/drawing/2014/main" id="{27C3A40B-4093-F446-8DB0-0CC0D2829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84785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21512" name="Oval 9">
            <a:extLst>
              <a:ext uri="{FF2B5EF4-FFF2-40B4-BE49-F238E27FC236}">
                <a16:creationId xmlns:a16="http://schemas.microsoft.com/office/drawing/2014/main" id="{72223FEE-57B4-AF47-A81E-BA2F0782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0005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21513" name="Oval 10">
            <a:extLst>
              <a:ext uri="{FF2B5EF4-FFF2-40B4-BE49-F238E27FC236}">
                <a16:creationId xmlns:a16="http://schemas.microsoft.com/office/drawing/2014/main" id="{EC412767-E59F-D14A-997A-37E913114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69545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21514" name="Oval 11">
            <a:extLst>
              <a:ext uri="{FF2B5EF4-FFF2-40B4-BE49-F238E27FC236}">
                <a16:creationId xmlns:a16="http://schemas.microsoft.com/office/drawing/2014/main" id="{516A33FE-CF61-A845-B51D-8A34B530F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54305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21515" name="Oval 12">
            <a:extLst>
              <a:ext uri="{FF2B5EF4-FFF2-40B4-BE49-F238E27FC236}">
                <a16:creationId xmlns:a16="http://schemas.microsoft.com/office/drawing/2014/main" id="{AE9EDB24-56BC-D34A-AC54-0623F55B8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0005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21516" name="Oval 13">
            <a:extLst>
              <a:ext uri="{FF2B5EF4-FFF2-40B4-BE49-F238E27FC236}">
                <a16:creationId xmlns:a16="http://schemas.microsoft.com/office/drawing/2014/main" id="{AC258241-53BC-C342-AA4C-2134D56F2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16205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21517" name="Oval 14">
            <a:extLst>
              <a:ext uri="{FF2B5EF4-FFF2-40B4-BE49-F238E27FC236}">
                <a16:creationId xmlns:a16="http://schemas.microsoft.com/office/drawing/2014/main" id="{4ED385D1-2515-A349-907F-0F1B0B591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78105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21518" name="Oval 15">
            <a:extLst>
              <a:ext uri="{FF2B5EF4-FFF2-40B4-BE49-F238E27FC236}">
                <a16:creationId xmlns:a16="http://schemas.microsoft.com/office/drawing/2014/main" id="{BF6ADBB0-75E0-5142-BEB0-F0F0034FD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62865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21519" name="Oval 16">
            <a:extLst>
              <a:ext uri="{FF2B5EF4-FFF2-40B4-BE49-F238E27FC236}">
                <a16:creationId xmlns:a16="http://schemas.microsoft.com/office/drawing/2014/main" id="{C241BD00-76F1-6342-903C-233DBAB3E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83845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21520" name="Oval 17">
            <a:extLst>
              <a:ext uri="{FF2B5EF4-FFF2-40B4-BE49-F238E27FC236}">
                <a16:creationId xmlns:a16="http://schemas.microsoft.com/office/drawing/2014/main" id="{1A5012DC-3177-7C41-9317-D47B9F845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14325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21521" name="Oval 18">
            <a:extLst>
              <a:ext uri="{FF2B5EF4-FFF2-40B4-BE49-F238E27FC236}">
                <a16:creationId xmlns:a16="http://schemas.microsoft.com/office/drawing/2014/main" id="{5ABB0ADD-23C6-8845-82E7-D0018FF42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67665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21522" name="Oval 19">
            <a:extLst>
              <a:ext uri="{FF2B5EF4-FFF2-40B4-BE49-F238E27FC236}">
                <a16:creationId xmlns:a16="http://schemas.microsoft.com/office/drawing/2014/main" id="{4E152ECC-6CEE-EB4A-9261-7DF2954C8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76225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21523" name="Oval 20">
            <a:extLst>
              <a:ext uri="{FF2B5EF4-FFF2-40B4-BE49-F238E27FC236}">
                <a16:creationId xmlns:a16="http://schemas.microsoft.com/office/drawing/2014/main" id="{9F3F36E7-5DEA-2840-9660-036CCDEF7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93345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21524" name="Oval 21">
            <a:extLst>
              <a:ext uri="{FF2B5EF4-FFF2-40B4-BE49-F238E27FC236}">
                <a16:creationId xmlns:a16="http://schemas.microsoft.com/office/drawing/2014/main" id="{51D8CDE3-9C55-284D-AE1F-49C0C92F6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15265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42358" name="Oval 22">
            <a:extLst>
              <a:ext uri="{FF2B5EF4-FFF2-40B4-BE49-F238E27FC236}">
                <a16:creationId xmlns:a16="http://schemas.microsoft.com/office/drawing/2014/main" id="{5A093161-8E98-914C-A5F4-1B643974F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457450"/>
            <a:ext cx="260350" cy="647700"/>
          </a:xfrm>
          <a:prstGeom prst="ellipse">
            <a:avLst/>
          </a:prstGeom>
          <a:solidFill>
            <a:srgbClr val="3366FF"/>
          </a:solidFill>
          <a:ln w="50800">
            <a:solidFill>
              <a:srgbClr val="3366FF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42359" name="Oval 23">
            <a:extLst>
              <a:ext uri="{FF2B5EF4-FFF2-40B4-BE49-F238E27FC236}">
                <a16:creationId xmlns:a16="http://schemas.microsoft.com/office/drawing/2014/main" id="{3B6C209D-4641-614E-AA1F-3CD5BC2EA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838450"/>
            <a:ext cx="260350" cy="6477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42360" name="Oval 24">
            <a:extLst>
              <a:ext uri="{FF2B5EF4-FFF2-40B4-BE49-F238E27FC236}">
                <a16:creationId xmlns:a16="http://schemas.microsoft.com/office/drawing/2014/main" id="{F1F9A800-A033-6E44-961D-58E4467EA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219450"/>
            <a:ext cx="260350" cy="647700"/>
          </a:xfrm>
          <a:prstGeom prst="ellipse">
            <a:avLst/>
          </a:prstGeom>
          <a:solidFill>
            <a:srgbClr val="3366FF"/>
          </a:solidFill>
          <a:ln w="50800">
            <a:solidFill>
              <a:srgbClr val="3366FF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42361" name="Oval 25">
            <a:extLst>
              <a:ext uri="{FF2B5EF4-FFF2-40B4-BE49-F238E27FC236}">
                <a16:creationId xmlns:a16="http://schemas.microsoft.com/office/drawing/2014/main" id="{7B652634-EEA1-9342-B6CC-0D03770D0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857250"/>
            <a:ext cx="260350" cy="647700"/>
          </a:xfrm>
          <a:prstGeom prst="ellipse">
            <a:avLst/>
          </a:prstGeom>
          <a:solidFill>
            <a:srgbClr val="3366FF"/>
          </a:solidFill>
          <a:ln w="50800">
            <a:solidFill>
              <a:srgbClr val="3366FF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42362" name="Oval 26">
            <a:extLst>
              <a:ext uri="{FF2B5EF4-FFF2-40B4-BE49-F238E27FC236}">
                <a16:creationId xmlns:a16="http://schemas.microsoft.com/office/drawing/2014/main" id="{C2BF9B68-7781-5846-B5C7-0FED631F9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466850"/>
            <a:ext cx="260350" cy="647700"/>
          </a:xfrm>
          <a:prstGeom prst="ellipse">
            <a:avLst/>
          </a:prstGeom>
          <a:solidFill>
            <a:srgbClr val="3366FF"/>
          </a:solidFill>
          <a:ln w="50800">
            <a:solidFill>
              <a:srgbClr val="3366FF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42363" name="Oval 27">
            <a:extLst>
              <a:ext uri="{FF2B5EF4-FFF2-40B4-BE49-F238E27FC236}">
                <a16:creationId xmlns:a16="http://schemas.microsoft.com/office/drawing/2014/main" id="{7C4191F0-51AC-2248-AD3C-9F9C30834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81250"/>
            <a:ext cx="260350" cy="6477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42364" name="Oval 28">
            <a:extLst>
              <a:ext uri="{FF2B5EF4-FFF2-40B4-BE49-F238E27FC236}">
                <a16:creationId xmlns:a16="http://schemas.microsoft.com/office/drawing/2014/main" id="{0BAAF016-B353-CB43-A12A-2408FD7A1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847850"/>
            <a:ext cx="260350" cy="647700"/>
          </a:xfrm>
          <a:prstGeom prst="ellipse">
            <a:avLst/>
          </a:prstGeom>
          <a:solidFill>
            <a:srgbClr val="3366FF"/>
          </a:solidFill>
          <a:ln w="50800">
            <a:solidFill>
              <a:srgbClr val="3366FF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42365" name="Oval 29">
            <a:extLst>
              <a:ext uri="{FF2B5EF4-FFF2-40B4-BE49-F238E27FC236}">
                <a16:creationId xmlns:a16="http://schemas.microsoft.com/office/drawing/2014/main" id="{459A3816-3F34-9B40-A751-7C9B7EB16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00050"/>
            <a:ext cx="260350" cy="647700"/>
          </a:xfrm>
          <a:prstGeom prst="ellipse">
            <a:avLst/>
          </a:prstGeom>
          <a:solidFill>
            <a:srgbClr val="3366FF"/>
          </a:solidFill>
          <a:ln w="50800">
            <a:solidFill>
              <a:srgbClr val="3366FF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42366" name="Oval 30">
            <a:extLst>
              <a:ext uri="{FF2B5EF4-FFF2-40B4-BE49-F238E27FC236}">
                <a16:creationId xmlns:a16="http://schemas.microsoft.com/office/drawing/2014/main" id="{59B4724E-96C1-EB42-9992-2546880BB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695450"/>
            <a:ext cx="260350" cy="647700"/>
          </a:xfrm>
          <a:prstGeom prst="ellipse">
            <a:avLst/>
          </a:prstGeom>
          <a:solidFill>
            <a:srgbClr val="3366FF"/>
          </a:solidFill>
          <a:ln w="50800">
            <a:solidFill>
              <a:srgbClr val="3366FF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42367" name="Oval 31">
            <a:extLst>
              <a:ext uri="{FF2B5EF4-FFF2-40B4-BE49-F238E27FC236}">
                <a16:creationId xmlns:a16="http://schemas.microsoft.com/office/drawing/2014/main" id="{B44D3A67-B4B7-984B-A146-9DAD6A2D7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543050"/>
            <a:ext cx="260350" cy="647700"/>
          </a:xfrm>
          <a:prstGeom prst="ellipse">
            <a:avLst/>
          </a:prstGeom>
          <a:solidFill>
            <a:srgbClr val="3366FF"/>
          </a:solidFill>
          <a:ln w="50800">
            <a:solidFill>
              <a:srgbClr val="3366FF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42368" name="Oval 32">
            <a:extLst>
              <a:ext uri="{FF2B5EF4-FFF2-40B4-BE49-F238E27FC236}">
                <a16:creationId xmlns:a16="http://schemas.microsoft.com/office/drawing/2014/main" id="{CA91EA14-8E58-E74B-A79B-332C41367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00050"/>
            <a:ext cx="260350" cy="647700"/>
          </a:xfrm>
          <a:prstGeom prst="ellipse">
            <a:avLst/>
          </a:prstGeom>
          <a:solidFill>
            <a:srgbClr val="3366FF"/>
          </a:solidFill>
          <a:ln w="50800">
            <a:solidFill>
              <a:srgbClr val="3366FF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42369" name="Oval 33">
            <a:extLst>
              <a:ext uri="{FF2B5EF4-FFF2-40B4-BE49-F238E27FC236}">
                <a16:creationId xmlns:a16="http://schemas.microsoft.com/office/drawing/2014/main" id="{273F8435-F401-B645-8783-AF64D7BAE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162050"/>
            <a:ext cx="260350" cy="647700"/>
          </a:xfrm>
          <a:prstGeom prst="ellipse">
            <a:avLst/>
          </a:prstGeom>
          <a:solidFill>
            <a:srgbClr val="3366FF"/>
          </a:solidFill>
          <a:ln w="50800">
            <a:solidFill>
              <a:srgbClr val="3366FF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42370" name="Oval 34">
            <a:extLst>
              <a:ext uri="{FF2B5EF4-FFF2-40B4-BE49-F238E27FC236}">
                <a16:creationId xmlns:a16="http://schemas.microsoft.com/office/drawing/2014/main" id="{90B9F7AF-B65B-104F-B835-199FC1C3F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781050"/>
            <a:ext cx="260350" cy="647700"/>
          </a:xfrm>
          <a:prstGeom prst="ellipse">
            <a:avLst/>
          </a:prstGeom>
          <a:solidFill>
            <a:srgbClr val="3366FF"/>
          </a:solidFill>
          <a:ln w="50800">
            <a:solidFill>
              <a:srgbClr val="3366FF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42371" name="Oval 35">
            <a:extLst>
              <a:ext uri="{FF2B5EF4-FFF2-40B4-BE49-F238E27FC236}">
                <a16:creationId xmlns:a16="http://schemas.microsoft.com/office/drawing/2014/main" id="{A753FDB9-A782-684C-9FFA-1117C3F5E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152650"/>
            <a:ext cx="260350" cy="647700"/>
          </a:xfrm>
          <a:prstGeom prst="ellipse">
            <a:avLst/>
          </a:prstGeom>
          <a:solidFill>
            <a:srgbClr val="3366FF"/>
          </a:solidFill>
          <a:ln w="50800">
            <a:solidFill>
              <a:srgbClr val="3366FF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42372" name="Line 36">
            <a:extLst>
              <a:ext uri="{FF2B5EF4-FFF2-40B4-BE49-F238E27FC236}">
                <a16:creationId xmlns:a16="http://schemas.microsoft.com/office/drawing/2014/main" id="{72EC8C0D-CC87-AF46-8AF8-8D1B2DC80A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352800"/>
            <a:ext cx="533400" cy="609600"/>
          </a:xfrm>
          <a:prstGeom prst="line">
            <a:avLst/>
          </a:prstGeom>
          <a:noFill/>
          <a:ln w="50800">
            <a:solidFill>
              <a:schemeClr val="bg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42373" name="Object 37">
            <a:extLst>
              <a:ext uri="{FF2B5EF4-FFF2-40B4-BE49-F238E27FC236}">
                <a16:creationId xmlns:a16="http://schemas.microsoft.com/office/drawing/2014/main" id="{C0C4A28E-EBDB-7540-8BC2-CAF84218D4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697288"/>
          <a:ext cx="3286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8" name="Equation" r:id="rId4" imgW="3213100" imgH="4102100" progId="Equation.3">
                  <p:embed/>
                </p:oleObj>
              </mc:Choice>
              <mc:Fallback>
                <p:oleObj name="Equation" r:id="rId4" imgW="3213100" imgH="41021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97288"/>
                        <a:ext cx="328613" cy="4175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74" name="Line 38">
            <a:extLst>
              <a:ext uri="{FF2B5EF4-FFF2-40B4-BE49-F238E27FC236}">
                <a16:creationId xmlns:a16="http://schemas.microsoft.com/office/drawing/2014/main" id="{177E9C2F-4D68-3647-AF4F-F65B208E09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962400"/>
            <a:ext cx="533400" cy="609600"/>
          </a:xfrm>
          <a:prstGeom prst="line">
            <a:avLst/>
          </a:prstGeom>
          <a:noFill/>
          <a:ln w="50800">
            <a:solidFill>
              <a:schemeClr val="bg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2377" name="Line 41">
            <a:extLst>
              <a:ext uri="{FF2B5EF4-FFF2-40B4-BE49-F238E27FC236}">
                <a16:creationId xmlns:a16="http://schemas.microsoft.com/office/drawing/2014/main" id="{3BC2220F-ED06-FC49-9B37-280B6D6FEF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685800"/>
            <a:ext cx="3810000" cy="358140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43" name="Text Box 44">
            <a:extLst>
              <a:ext uri="{FF2B5EF4-FFF2-40B4-BE49-F238E27FC236}">
                <a16:creationId xmlns:a16="http://schemas.microsoft.com/office/drawing/2014/main" id="{12737EAF-1937-F649-AF4C-06432F1FC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25" y="45370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graphicFrame>
        <p:nvGraphicFramePr>
          <p:cNvPr id="48" name="Object 39">
            <a:extLst>
              <a:ext uri="{FF2B5EF4-FFF2-40B4-BE49-F238E27FC236}">
                <a16:creationId xmlns:a16="http://schemas.microsoft.com/office/drawing/2014/main" id="{4B83DCAB-6176-E349-A152-EEE1DACEAE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1213" y="4038600"/>
          <a:ext cx="126682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9" name="Equation" r:id="rId6" imgW="12001500" imgH="4978400" progId="Equation.3">
                  <p:embed/>
                </p:oleObj>
              </mc:Choice>
              <mc:Fallback>
                <p:oleObj name="Equation" r:id="rId6" imgW="12001500" imgH="49784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1213" y="4038600"/>
                        <a:ext cx="1266825" cy="5254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5" name="Rectangle 48">
            <a:extLst>
              <a:ext uri="{FF2B5EF4-FFF2-40B4-BE49-F238E27FC236}">
                <a16:creationId xmlns:a16="http://schemas.microsoft.com/office/drawing/2014/main" id="{1ABA7B83-94A6-5844-96FF-510384642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49925"/>
            <a:ext cx="8610600" cy="37306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21546" name="Text Box 35">
            <a:extLst>
              <a:ext uri="{FF2B5EF4-FFF2-40B4-BE49-F238E27FC236}">
                <a16:creationId xmlns:a16="http://schemas.microsoft.com/office/drawing/2014/main" id="{6E1221FF-77FF-DB4F-A784-C8CFDB90C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038600"/>
            <a:ext cx="8610600" cy="213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itchFamily="2" charset="0"/>
                <a:cs typeface="Arial" panose="020B0604020202020204" pitchFamily="34" charset="0"/>
              </a:rPr>
              <a:t>Algorithm: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900">
              <a:latin typeface="Times" pitchFamily="2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200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en-US" altLang="en-US" sz="2000" b="1">
                <a:latin typeface="Times" pitchFamily="2" charset="0"/>
                <a:cs typeface="Arial" panose="020B0604020202020204" pitchFamily="34" charset="0"/>
              </a:rPr>
              <a:t>Sample</a:t>
            </a:r>
            <a:r>
              <a:rPr lang="en-US" altLang="en-US" sz="2000">
                <a:latin typeface="Times" pitchFamily="2" charset="0"/>
                <a:cs typeface="Arial" panose="020B0604020202020204" pitchFamily="34" charset="0"/>
              </a:rPr>
              <a:t> (randomly) the number of points required to fit the model (#=2)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200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en-US" altLang="en-US" sz="2000" b="1">
                <a:latin typeface="Times" pitchFamily="2" charset="0"/>
                <a:cs typeface="Arial" panose="020B0604020202020204" pitchFamily="34" charset="0"/>
              </a:rPr>
              <a:t>Solve</a:t>
            </a:r>
            <a:r>
              <a:rPr lang="en-US" altLang="en-US" sz="2000">
                <a:latin typeface="Times" pitchFamily="2" charset="0"/>
                <a:cs typeface="Arial" panose="020B0604020202020204" pitchFamily="34" charset="0"/>
              </a:rPr>
              <a:t> for model parameters using samples 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200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en-US" altLang="en-US" sz="2000" b="1">
                <a:latin typeface="Times" pitchFamily="2" charset="0"/>
                <a:cs typeface="Arial" panose="020B0604020202020204" pitchFamily="34" charset="0"/>
              </a:rPr>
              <a:t>Score</a:t>
            </a:r>
            <a:r>
              <a:rPr lang="en-US" altLang="en-US" sz="2000">
                <a:latin typeface="Times" pitchFamily="2" charset="0"/>
                <a:cs typeface="Arial" panose="020B0604020202020204" pitchFamily="34" charset="0"/>
              </a:rPr>
              <a:t> by the fraction of inliers within a preset threshold of the model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" pitchFamily="2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" pitchFamily="2" charset="0"/>
                <a:cs typeface="Arial" panose="020B0604020202020204" pitchFamily="34" charset="0"/>
              </a:rPr>
              <a:t>Repeat</a:t>
            </a:r>
            <a:r>
              <a:rPr lang="en-US" altLang="en-US" sz="2000">
                <a:latin typeface="Times" pitchFamily="2" charset="0"/>
                <a:cs typeface="Arial" panose="020B0604020202020204" pitchFamily="34" charset="0"/>
              </a:rPr>
              <a:t> 1-3 until the best model is found with high confidence</a:t>
            </a:r>
          </a:p>
        </p:txBody>
      </p:sp>
      <p:sp>
        <p:nvSpPr>
          <p:cNvPr id="21547" name="Title 1">
            <a:extLst>
              <a:ext uri="{FF2B5EF4-FFF2-40B4-BE49-F238E27FC236}">
                <a16:creationId xmlns:a16="http://schemas.microsoft.com/office/drawing/2014/main" id="{09C24211-1843-844B-85FC-5099EB19D1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RANSAC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58" grpId="0" animBg="1"/>
      <p:bldP spid="142359" grpId="0" animBg="1"/>
      <p:bldP spid="142360" grpId="0" animBg="1"/>
      <p:bldP spid="142361" grpId="0" animBg="1"/>
      <p:bldP spid="142362" grpId="0" animBg="1"/>
      <p:bldP spid="142363" grpId="0" animBg="1"/>
      <p:bldP spid="142364" grpId="0" animBg="1"/>
      <p:bldP spid="142365" grpId="0" animBg="1"/>
      <p:bldP spid="142366" grpId="0" animBg="1"/>
      <p:bldP spid="142367" grpId="0" animBg="1"/>
      <p:bldP spid="142368" grpId="0" animBg="1"/>
      <p:bldP spid="142369" grpId="0" animBg="1"/>
      <p:bldP spid="142370" grpId="0" animBg="1"/>
      <p:bldP spid="14237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15528E76-8B9C-E641-B983-E4E4FB3C2E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How to choose parameters?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2E0AAC63-745B-894A-BA3C-1B7421CDA8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Number of samples </a:t>
            </a:r>
            <a:r>
              <a:rPr lang="en-US" altLang="en-US" sz="2400" i="1"/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Choose </a:t>
            </a:r>
            <a:r>
              <a:rPr lang="en-US" altLang="en-US" sz="1900" i="1"/>
              <a:t>N</a:t>
            </a:r>
            <a:r>
              <a:rPr lang="en-US" altLang="en-US" sz="1900"/>
              <a:t> so that, with probability </a:t>
            </a:r>
            <a:r>
              <a:rPr lang="en-US" altLang="en-US" sz="1900" i="1"/>
              <a:t>p</a:t>
            </a:r>
            <a:r>
              <a:rPr lang="en-US" altLang="en-US" sz="1900"/>
              <a:t>, at least one random sample is free from outliers (e.g. </a:t>
            </a:r>
            <a:r>
              <a:rPr lang="en-US" altLang="en-US" sz="1900" i="1"/>
              <a:t>p</a:t>
            </a:r>
            <a:r>
              <a:rPr lang="en-US" altLang="en-US" sz="1900"/>
              <a:t>=0.99) (outlier ratio: </a:t>
            </a:r>
            <a:r>
              <a:rPr lang="en-US" altLang="en-US" sz="1900" i="1"/>
              <a:t>e </a:t>
            </a:r>
            <a:r>
              <a:rPr lang="en-US" altLang="en-US" sz="1900"/>
              <a:t>)</a:t>
            </a: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400"/>
              <a:t>Number of sampled points </a:t>
            </a:r>
            <a:r>
              <a:rPr lang="en-US" altLang="en-US" sz="2400" i="1"/>
              <a:t>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Minimum number needed to fit the model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Distance threshold </a:t>
            </a:r>
            <a:r>
              <a:rPr lang="en-US" altLang="en-US" sz="2400" i="1">
                <a:sym typeface="Symbol" pitchFamily="2" charset="2"/>
              </a:rPr>
              <a:t>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Choose </a:t>
            </a:r>
            <a:r>
              <a:rPr lang="en-US" altLang="en-US" sz="1600" i="1">
                <a:sym typeface="Symbol" pitchFamily="2" charset="2"/>
              </a:rPr>
              <a:t></a:t>
            </a:r>
            <a:r>
              <a:rPr lang="en-US" altLang="en-US" sz="1500"/>
              <a:t>  so that a good point with noise is likely (e.g., prob=0.95) within threshold</a:t>
            </a:r>
          </a:p>
          <a:p>
            <a:pPr lvl="1">
              <a:lnSpc>
                <a:spcPct val="90000"/>
              </a:lnSpc>
            </a:pPr>
            <a:r>
              <a:rPr lang="en-US" altLang="en-US" sz="1500"/>
              <a:t>Zero-mean Gaussian noise with std. dev. </a:t>
            </a:r>
            <a:r>
              <a:rPr lang="el-GR" altLang="en-US" sz="1500"/>
              <a:t>σ</a:t>
            </a:r>
            <a:r>
              <a:rPr lang="en-US" altLang="en-US" sz="1500"/>
              <a:t>: t</a:t>
            </a:r>
            <a:r>
              <a:rPr lang="en-US" altLang="en-US" sz="1300" baseline="30000"/>
              <a:t>2</a:t>
            </a:r>
            <a:r>
              <a:rPr lang="en-US" altLang="en-US" sz="1300"/>
              <a:t>=3.84</a:t>
            </a:r>
            <a:r>
              <a:rPr lang="el-GR" altLang="en-US" sz="1300"/>
              <a:t>σ</a:t>
            </a:r>
            <a:r>
              <a:rPr lang="en-US" altLang="en-US" sz="1300" baseline="30000"/>
              <a:t>2</a:t>
            </a:r>
          </a:p>
          <a:p>
            <a:pPr>
              <a:lnSpc>
                <a:spcPct val="90000"/>
              </a:lnSpc>
            </a:pPr>
            <a:endParaRPr lang="en-US" altLang="en-US" sz="1900"/>
          </a:p>
        </p:txBody>
      </p:sp>
      <p:graphicFrame>
        <p:nvGraphicFramePr>
          <p:cNvPr id="23555" name="Object 4">
            <a:extLst>
              <a:ext uri="{FF2B5EF4-FFF2-40B4-BE49-F238E27FC236}">
                <a16:creationId xmlns:a16="http://schemas.microsoft.com/office/drawing/2014/main" id="{6C4DFFC3-47FB-C541-987E-151AE86312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4657725"/>
          <a:ext cx="31559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3" name="Equation" r:id="rId4" imgW="41541700" imgH="5562600" progId="Equation.3">
                  <p:embed/>
                </p:oleObj>
              </mc:Choice>
              <mc:Fallback>
                <p:oleObj name="Equation" r:id="rId4" imgW="41541700" imgH="556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657725"/>
                        <a:ext cx="3155950" cy="4206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506" name="Group 98">
            <a:extLst>
              <a:ext uri="{FF2B5EF4-FFF2-40B4-BE49-F238E27FC236}">
                <a16:creationId xmlns:a16="http://schemas.microsoft.com/office/drawing/2014/main" id="{A23E3E59-68C5-1A49-989A-F863DD0444F7}"/>
              </a:ext>
            </a:extLst>
          </p:cNvPr>
          <p:cNvGraphicFramePr>
            <a:graphicFrameLocks noGrp="1"/>
          </p:cNvGraphicFramePr>
          <p:nvPr/>
        </p:nvGraphicFramePr>
        <p:xfrm>
          <a:off x="4114800" y="4359275"/>
          <a:ext cx="4800600" cy="2200275"/>
        </p:xfrm>
        <a:graphic>
          <a:graphicData uri="http://schemas.openxmlformats.org/drawingml/2006/table">
            <a:tbl>
              <a:tblPr/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proportion of outliers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s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5%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10%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20%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25%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30%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40%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50%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17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19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35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17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34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72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17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26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57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146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24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37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97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293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20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33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54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163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588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26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44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78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272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charset="0"/>
                          <a:ea typeface="ＭＳ Ｐゴシック" charset="0"/>
                        </a:rPr>
                        <a:t>1177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627" name="Rectangle 99">
            <a:extLst>
              <a:ext uri="{FF2B5EF4-FFF2-40B4-BE49-F238E27FC236}">
                <a16:creationId xmlns:a16="http://schemas.microsoft.com/office/drawing/2014/main" id="{2347C94D-4AE2-4342-A5E3-D01496D7F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4419600"/>
            <a:ext cx="3500438" cy="914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4">
            <a:extLst>
              <a:ext uri="{FF2B5EF4-FFF2-40B4-BE49-F238E27FC236}">
                <a16:creationId xmlns:a16="http://schemas.microsoft.com/office/drawing/2014/main" id="{25699500-07ED-6643-A6EE-DFF358ADD8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RANSAC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874F91-177C-A943-8EA5-59504EDDA5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900"/>
              <a:t>Good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Robust to outliers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Applicable for larger number of objective function parameters than Hough transform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Optimization parameters are easier to choose than Hough transform</a:t>
            </a:r>
            <a:endParaRPr lang="en-US" altLang="en-US" sz="27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900"/>
              <a:t>Bad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Computational time grows quickly with fraction of outliers and number of parameters 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Not good for getting multiple fits</a:t>
            </a:r>
            <a:endParaRPr lang="en-US" altLang="en-US" sz="27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900"/>
              <a:t>Common applications</a:t>
            </a:r>
            <a:endParaRPr lang="en-US" altLang="en-US" sz="2700"/>
          </a:p>
          <a:p>
            <a:pPr>
              <a:lnSpc>
                <a:spcPct val="80000"/>
              </a:lnSpc>
            </a:pPr>
            <a:r>
              <a:rPr lang="en-US" altLang="en-US" sz="2400"/>
              <a:t>Computing a homography (e.g., image stitching)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Estimating fundamental matrix (relating two views)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A68A-C9FD-8148-AFA7-901D4C4B7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How do we fit the best alignment?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7375422F-78A7-A04C-9C57-EF0AD4EF03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41388" y="2019300"/>
            <a:ext cx="7745412" cy="4106863"/>
          </a:xfrm>
        </p:spPr>
        <p:txBody>
          <a:bodyPr/>
          <a:lstStyle/>
          <a:p>
            <a:endParaRPr lang="en-US" altLang="en-US"/>
          </a:p>
        </p:txBody>
      </p:sp>
      <p:pic>
        <p:nvPicPr>
          <p:cNvPr id="26627" name="Picture 2" descr="C:\Users\James\Dropbox\cs143 fall 2013\cs 143 fall 2013 projects\Local features\www\matches.jpg">
            <a:extLst>
              <a:ext uri="{FF2B5EF4-FFF2-40B4-BE49-F238E27FC236}">
                <a16:creationId xmlns:a16="http://schemas.microsoft.com/office/drawing/2014/main" id="{565A5B2D-DA3F-1C43-B8C6-15FEFA670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30325"/>
            <a:ext cx="8382000" cy="54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324812C5-1A12-AE4B-AA5E-04A2DFF359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Alignment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391F4DB4-4C72-0445-AEFB-14190FB37A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/>
          <a:lstStyle/>
          <a:p>
            <a:endParaRPr lang="en-US" altLang="en-US"/>
          </a:p>
          <a:p>
            <a:r>
              <a:rPr lang="en-US" altLang="en-US"/>
              <a:t>Alignment: find parameters of model that maps one set of points to another</a:t>
            </a:r>
          </a:p>
          <a:p>
            <a:r>
              <a:rPr lang="en-US" altLang="en-US"/>
              <a:t>Typically want to solve for a global transformation that accounts for *most* true correspondences</a:t>
            </a:r>
          </a:p>
          <a:p>
            <a:r>
              <a:rPr lang="en-US" altLang="en-US"/>
              <a:t>Difficulties</a:t>
            </a:r>
          </a:p>
          <a:p>
            <a:pPr lvl="1"/>
            <a:r>
              <a:rPr lang="en-US" altLang="en-US"/>
              <a:t>Noise (typically 1-3 pixels)</a:t>
            </a:r>
          </a:p>
          <a:p>
            <a:pPr lvl="1"/>
            <a:r>
              <a:rPr lang="en-US" altLang="en-US"/>
              <a:t>Outliers (often 50%) </a:t>
            </a:r>
          </a:p>
          <a:p>
            <a:pPr lvl="1"/>
            <a:r>
              <a:rPr lang="en-US" altLang="en-US"/>
              <a:t>Many-to-one matches or multiple objects</a:t>
            </a:r>
          </a:p>
          <a:p>
            <a:pPr lvl="1"/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4">
            <a:extLst>
              <a:ext uri="{FF2B5EF4-FFF2-40B4-BE49-F238E27FC236}">
                <a16:creationId xmlns:a16="http://schemas.microsoft.com/office/drawing/2014/main" id="{E9A3D5B0-FEA5-9E42-865C-5900A49D3D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Parametric (global) warping</a:t>
            </a:r>
          </a:p>
        </p:txBody>
      </p:sp>
      <p:sp>
        <p:nvSpPr>
          <p:cNvPr id="742414" name="Rectangle 14">
            <a:extLst>
              <a:ext uri="{FF2B5EF4-FFF2-40B4-BE49-F238E27FC236}">
                <a16:creationId xmlns:a16="http://schemas.microsoft.com/office/drawing/2014/main" id="{19B09E72-031E-4A42-B771-2D097CDCD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781300"/>
            <a:ext cx="7772400" cy="3124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200"/>
              <a:t>	Transformation T is a coordinate-changing machine: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200"/>
              <a:t>					p</a:t>
            </a:r>
            <a:r>
              <a:rPr lang="ja-JP" altLang="en-US" sz="2200"/>
              <a:t>’</a:t>
            </a:r>
            <a:r>
              <a:rPr lang="en-US" altLang="ja-JP" sz="2200"/>
              <a:t> = </a:t>
            </a:r>
            <a:r>
              <a:rPr lang="en-US" altLang="ja-JP" sz="2200" i="1"/>
              <a:t>T</a:t>
            </a:r>
            <a:r>
              <a:rPr lang="en-US" altLang="ja-JP" sz="2200"/>
              <a:t>(p)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20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200"/>
              <a:t>	What does it mean that </a:t>
            </a:r>
            <a:r>
              <a:rPr lang="en-US" altLang="en-US" sz="2200" i="1"/>
              <a:t>T</a:t>
            </a:r>
            <a:r>
              <a:rPr lang="en-US" altLang="en-US" sz="2200"/>
              <a:t> is global?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Is the same for any point p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can be described by just a few numbers (parameters)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20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200"/>
              <a:t>	For linear transformations, we can represent T as a matrix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200"/>
              <a:t>					  p</a:t>
            </a:r>
            <a:r>
              <a:rPr lang="ja-JP" altLang="en-US" sz="2200"/>
              <a:t>’</a:t>
            </a:r>
            <a:r>
              <a:rPr lang="en-US" altLang="ja-JP" sz="2200"/>
              <a:t> = </a:t>
            </a:r>
            <a:r>
              <a:rPr lang="en-US" altLang="ja-JP" sz="2200" b="1"/>
              <a:t>T</a:t>
            </a:r>
            <a:r>
              <a:rPr lang="en-US" altLang="ja-JP" sz="2200"/>
              <a:t>p</a:t>
            </a:r>
          </a:p>
          <a:p>
            <a:pPr>
              <a:lnSpc>
                <a:spcPct val="80000"/>
              </a:lnSpc>
            </a:pPr>
            <a:endParaRPr lang="en-US" altLang="en-US" sz="2200"/>
          </a:p>
        </p:txBody>
      </p:sp>
      <p:grpSp>
        <p:nvGrpSpPr>
          <p:cNvPr id="25604" name="Group 6">
            <a:extLst>
              <a:ext uri="{FF2B5EF4-FFF2-40B4-BE49-F238E27FC236}">
                <a16:creationId xmlns:a16="http://schemas.microsoft.com/office/drawing/2014/main" id="{5881BAD5-7B9F-584A-8B53-997ADE091EEE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1543050"/>
            <a:ext cx="1600200" cy="476250"/>
            <a:chOff x="2256" y="2064"/>
            <a:chExt cx="1008" cy="300"/>
          </a:xfrm>
          <a:solidFill>
            <a:schemeClr val="accent1"/>
          </a:solidFill>
        </p:grpSpPr>
        <p:sp>
          <p:nvSpPr>
            <p:cNvPr id="25612" name="Text Box 7">
              <a:extLst>
                <a:ext uri="{FF2B5EF4-FFF2-40B4-BE49-F238E27FC236}">
                  <a16:creationId xmlns:a16="http://schemas.microsoft.com/office/drawing/2014/main" id="{99DA0EF8-8DA5-1347-B0AC-1288EDDD4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064"/>
              <a:ext cx="336" cy="3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en-US" i="1">
                  <a:solidFill>
                    <a:srgbClr val="000000"/>
                  </a:solidFill>
                  <a:ea typeface="+mn-ea"/>
                </a:rPr>
                <a:t>T</a:t>
              </a:r>
            </a:p>
          </p:txBody>
        </p:sp>
        <p:sp>
          <p:nvSpPr>
            <p:cNvPr id="25613" name="Line 8">
              <a:extLst>
                <a:ext uri="{FF2B5EF4-FFF2-40B4-BE49-F238E27FC236}">
                  <a16:creationId xmlns:a16="http://schemas.microsoft.com/office/drawing/2014/main" id="{B258D330-0CC4-7E47-A6EC-B190150887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208"/>
              <a:ext cx="336" cy="0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imes" charset="0"/>
                <a:ea typeface="+mn-ea"/>
              </a:endParaRPr>
            </a:p>
          </p:txBody>
        </p:sp>
        <p:sp>
          <p:nvSpPr>
            <p:cNvPr id="25614" name="Line 9">
              <a:extLst>
                <a:ext uri="{FF2B5EF4-FFF2-40B4-BE49-F238E27FC236}">
                  <a16:creationId xmlns:a16="http://schemas.microsoft.com/office/drawing/2014/main" id="{A14327F0-EC4A-DD45-A6F0-D89587209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208"/>
              <a:ext cx="336" cy="0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imes" charset="0"/>
                <a:ea typeface="+mn-ea"/>
              </a:endParaRPr>
            </a:p>
          </p:txBody>
        </p:sp>
      </p:grpSp>
      <p:pic>
        <p:nvPicPr>
          <p:cNvPr id="28676" name="Picture 10" descr="HHHIMG_1166">
            <a:extLst>
              <a:ext uri="{FF2B5EF4-FFF2-40B4-BE49-F238E27FC236}">
                <a16:creationId xmlns:a16="http://schemas.microsoft.com/office/drawing/2014/main" id="{176062D2-AE60-4548-8FF9-509331BAE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28725"/>
            <a:ext cx="1462088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11" descr="HHHIMG_1166">
            <a:extLst>
              <a:ext uri="{FF2B5EF4-FFF2-40B4-BE49-F238E27FC236}">
                <a16:creationId xmlns:a16="http://schemas.microsoft.com/office/drawing/2014/main" id="{29A73BD8-64D3-A54C-8A2C-92A9A8F96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562100"/>
            <a:ext cx="18430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15">
            <a:extLst>
              <a:ext uri="{FF2B5EF4-FFF2-40B4-BE49-F238E27FC236}">
                <a16:creationId xmlns:a16="http://schemas.microsoft.com/office/drawing/2014/main" id="{DCCC5204-F57B-2348-B31F-9C43B34E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324100"/>
            <a:ext cx="1262063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" pitchFamily="2" charset="0"/>
              </a:rPr>
              <a:t>p</a:t>
            </a:r>
            <a:r>
              <a:rPr lang="en-US" altLang="en-US" sz="2400">
                <a:solidFill>
                  <a:srgbClr val="000000"/>
                </a:solidFill>
                <a:latin typeface="Times" pitchFamily="2" charset="0"/>
              </a:rPr>
              <a:t> = (x,y)</a:t>
            </a:r>
          </a:p>
        </p:txBody>
      </p:sp>
      <p:sp>
        <p:nvSpPr>
          <p:cNvPr id="28679" name="Text Box 16">
            <a:extLst>
              <a:ext uri="{FF2B5EF4-FFF2-40B4-BE49-F238E27FC236}">
                <a16:creationId xmlns:a16="http://schemas.microsoft.com/office/drawing/2014/main" id="{6BF3DF7B-DBFE-1E46-9B69-F9B61FBAE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8338" y="2324100"/>
            <a:ext cx="156686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" pitchFamily="2" charset="0"/>
              </a:rPr>
              <a:t>p’</a:t>
            </a:r>
            <a:r>
              <a:rPr lang="en-US" altLang="ja-JP" sz="2400">
                <a:solidFill>
                  <a:srgbClr val="000000"/>
                </a:solidFill>
                <a:latin typeface="Times" pitchFamily="2" charset="0"/>
              </a:rPr>
              <a:t> = (x</a:t>
            </a:r>
            <a:r>
              <a:rPr lang="en-US" altLang="en-US" sz="2400">
                <a:solidFill>
                  <a:srgbClr val="000000"/>
                </a:solidFill>
                <a:latin typeface="Times" pitchFamily="2" charset="0"/>
              </a:rPr>
              <a:t>’</a:t>
            </a:r>
            <a:r>
              <a:rPr lang="en-US" altLang="ja-JP" sz="2400">
                <a:solidFill>
                  <a:srgbClr val="000000"/>
                </a:solidFill>
                <a:latin typeface="Times" pitchFamily="2" charset="0"/>
              </a:rPr>
              <a:t>,y</a:t>
            </a:r>
            <a:r>
              <a:rPr lang="en-US" altLang="en-US" sz="2400">
                <a:solidFill>
                  <a:srgbClr val="000000"/>
                </a:solidFill>
                <a:latin typeface="Times" pitchFamily="2" charset="0"/>
              </a:rPr>
              <a:t>’</a:t>
            </a:r>
            <a:r>
              <a:rPr lang="en-US" altLang="ja-JP" sz="2400">
                <a:solidFill>
                  <a:srgbClr val="000000"/>
                </a:solidFill>
                <a:latin typeface="Times" pitchFamily="2" charset="0"/>
              </a:rPr>
              <a:t>)</a:t>
            </a:r>
            <a:endParaRPr lang="en-US" altLang="en-US" sz="2400">
              <a:solidFill>
                <a:srgbClr val="000000"/>
              </a:solidFill>
              <a:latin typeface="Times" pitchFamily="2" charset="0"/>
            </a:endParaRPr>
          </a:p>
        </p:txBody>
      </p:sp>
      <p:sp>
        <p:nvSpPr>
          <p:cNvPr id="28680" name="Oval 17">
            <a:extLst>
              <a:ext uri="{FF2B5EF4-FFF2-40B4-BE49-F238E27FC236}">
                <a16:creationId xmlns:a16="http://schemas.microsoft.com/office/drawing/2014/main" id="{410284C1-03D7-AD46-87DD-B3E305ED9E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29338" y="1671638"/>
            <a:ext cx="119062" cy="1190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" pitchFamily="2" charset="0"/>
            </a:endParaRPr>
          </a:p>
        </p:txBody>
      </p:sp>
      <p:sp>
        <p:nvSpPr>
          <p:cNvPr id="28681" name="Oval 18">
            <a:extLst>
              <a:ext uri="{FF2B5EF4-FFF2-40B4-BE49-F238E27FC236}">
                <a16:creationId xmlns:a16="http://schemas.microsoft.com/office/drawing/2014/main" id="{3A311BEE-C9C3-7049-8B72-86AA2E445E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14538" y="1409700"/>
            <a:ext cx="119062" cy="1190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" pitchFamily="2" charset="0"/>
            </a:endParaRPr>
          </a:p>
        </p:txBody>
      </p:sp>
      <p:graphicFrame>
        <p:nvGraphicFramePr>
          <p:cNvPr id="742423" name="Object 23">
            <a:extLst>
              <a:ext uri="{FF2B5EF4-FFF2-40B4-BE49-F238E27FC236}">
                <a16:creationId xmlns:a16="http://schemas.microsoft.com/office/drawing/2014/main" id="{2575CAA8-4475-A242-AFF4-CA4F83A39D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2200" y="5791200"/>
          <a:ext cx="154146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name="Equation" r:id="rId4" imgW="17551400" imgH="10820400" progId="Equation.3">
                  <p:embed/>
                </p:oleObj>
              </mc:Choice>
              <mc:Fallback>
                <p:oleObj name="Equation" r:id="rId4" imgW="17551400" imgH="108204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5791200"/>
                        <a:ext cx="1541463" cy="952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1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E45B2C8F-FD7F-1A4F-82D2-75BED896D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Common transformations</a:t>
            </a:r>
          </a:p>
        </p:txBody>
      </p:sp>
      <p:pic>
        <p:nvPicPr>
          <p:cNvPr id="29698" name="Picture 4" descr="HHHIMG_1166">
            <a:extLst>
              <a:ext uri="{FF2B5EF4-FFF2-40B4-BE49-F238E27FC236}">
                <a16:creationId xmlns:a16="http://schemas.microsoft.com/office/drawing/2014/main" id="{4172F8F7-C019-E349-90F4-41C92F39B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3384550"/>
            <a:ext cx="1462088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ext Box 5">
            <a:extLst>
              <a:ext uri="{FF2B5EF4-FFF2-40B4-BE49-F238E27FC236}">
                <a16:creationId xmlns:a16="http://schemas.microsoft.com/office/drawing/2014/main" id="{68E9057C-FC36-014F-A0D7-3AE124F57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888" y="4479925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" pitchFamily="2" charset="0"/>
              </a:rPr>
              <a:t>translation</a:t>
            </a:r>
          </a:p>
        </p:txBody>
      </p:sp>
      <p:pic>
        <p:nvPicPr>
          <p:cNvPr id="29700" name="Picture 6" descr="HHHIMG_1166">
            <a:extLst>
              <a:ext uri="{FF2B5EF4-FFF2-40B4-BE49-F238E27FC236}">
                <a16:creationId xmlns:a16="http://schemas.microsoft.com/office/drawing/2014/main" id="{C7F6B3ED-A99E-DF45-994D-05A95DF02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3398838"/>
            <a:ext cx="14620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7" descr="rotated">
            <a:extLst>
              <a:ext uri="{FF2B5EF4-FFF2-40B4-BE49-F238E27FC236}">
                <a16:creationId xmlns:a16="http://schemas.microsoft.com/office/drawing/2014/main" id="{95137B4E-E0C8-A648-B986-6A2CD92F4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088" y="3170238"/>
            <a:ext cx="1755775" cy="141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Text Box 8">
            <a:extLst>
              <a:ext uri="{FF2B5EF4-FFF2-40B4-BE49-F238E27FC236}">
                <a16:creationId xmlns:a16="http://schemas.microsoft.com/office/drawing/2014/main" id="{191F4C47-3DA6-2242-895B-5DE72AA6C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863" y="4465638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" pitchFamily="2" charset="0"/>
              </a:rPr>
              <a:t>rotation</a:t>
            </a:r>
          </a:p>
        </p:txBody>
      </p:sp>
      <p:sp>
        <p:nvSpPr>
          <p:cNvPr id="29703" name="Text Box 9">
            <a:extLst>
              <a:ext uri="{FF2B5EF4-FFF2-40B4-BE49-F238E27FC236}">
                <a16:creationId xmlns:a16="http://schemas.microsoft.com/office/drawing/2014/main" id="{AC6797D3-DBEA-E24D-B238-D7C13F48E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1088" y="4389438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" pitchFamily="2" charset="0"/>
              </a:rPr>
              <a:t>aspect</a:t>
            </a:r>
          </a:p>
        </p:txBody>
      </p:sp>
      <p:pic>
        <p:nvPicPr>
          <p:cNvPr id="29704" name="Picture 10" descr="affine">
            <a:extLst>
              <a:ext uri="{FF2B5EF4-FFF2-40B4-BE49-F238E27FC236}">
                <a16:creationId xmlns:a16="http://schemas.microsoft.com/office/drawing/2014/main" id="{B62BEE06-FBB2-684D-A8BD-3930B91E5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8" y="5111750"/>
            <a:ext cx="1746250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5" name="Text Box 11">
            <a:extLst>
              <a:ext uri="{FF2B5EF4-FFF2-40B4-BE49-F238E27FC236}">
                <a16:creationId xmlns:a16="http://schemas.microsoft.com/office/drawing/2014/main" id="{8BB26ADD-24FA-8E46-B771-7190D6ED4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588" y="6411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" pitchFamily="2" charset="0"/>
              </a:rPr>
              <a:t>affine</a:t>
            </a:r>
          </a:p>
        </p:txBody>
      </p:sp>
      <p:pic>
        <p:nvPicPr>
          <p:cNvPr id="29706" name="Picture 12" descr="perspective">
            <a:extLst>
              <a:ext uri="{FF2B5EF4-FFF2-40B4-BE49-F238E27FC236}">
                <a16:creationId xmlns:a16="http://schemas.microsoft.com/office/drawing/2014/main" id="{E72FC359-164A-2041-9B63-48C879A99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88" y="5264150"/>
            <a:ext cx="1563687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7" name="Text Box 13">
            <a:extLst>
              <a:ext uri="{FF2B5EF4-FFF2-40B4-BE49-F238E27FC236}">
                <a16:creationId xmlns:a16="http://schemas.microsoft.com/office/drawing/2014/main" id="{819AC9EF-8DC8-0746-8557-63F13033E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2675" y="635635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" pitchFamily="2" charset="0"/>
              </a:rPr>
              <a:t>perspective</a:t>
            </a:r>
          </a:p>
        </p:txBody>
      </p:sp>
      <p:pic>
        <p:nvPicPr>
          <p:cNvPr id="29708" name="Picture 4" descr="HHHIMG_1166">
            <a:extLst>
              <a:ext uri="{FF2B5EF4-FFF2-40B4-BE49-F238E27FC236}">
                <a16:creationId xmlns:a16="http://schemas.microsoft.com/office/drawing/2014/main" id="{52D9557A-C70F-F84D-9793-5293377EF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138" y="1169988"/>
            <a:ext cx="1462087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9" name="TextBox 16">
            <a:extLst>
              <a:ext uri="{FF2B5EF4-FFF2-40B4-BE49-F238E27FC236}">
                <a16:creationId xmlns:a16="http://schemas.microsoft.com/office/drawing/2014/main" id="{8A3979D4-E5C3-FC4B-8A84-34610B56A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2388" y="2265363"/>
            <a:ext cx="9032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" pitchFamily="2" charset="0"/>
              </a:rPr>
              <a:t>original</a:t>
            </a:r>
          </a:p>
        </p:txBody>
      </p:sp>
      <p:sp>
        <p:nvSpPr>
          <p:cNvPr id="29710" name="TextBox 17">
            <a:extLst>
              <a:ext uri="{FF2B5EF4-FFF2-40B4-BE49-F238E27FC236}">
                <a16:creationId xmlns:a16="http://schemas.microsoft.com/office/drawing/2014/main" id="{319CC3DE-476F-9342-81F9-AD4E26AD3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25" y="2773363"/>
            <a:ext cx="1476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" pitchFamily="2" charset="0"/>
              </a:rPr>
              <a:t>Transformed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">
            <a:extLst>
              <a:ext uri="{FF2B5EF4-FFF2-40B4-BE49-F238E27FC236}">
                <a16:creationId xmlns:a16="http://schemas.microsoft.com/office/drawing/2014/main" id="{B461FBA0-6672-4F44-AD90-B032979A4D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18653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i="1"/>
              <a:t>Scaling</a:t>
            </a:r>
            <a:r>
              <a:rPr lang="en-US" altLang="en-US" sz="2000"/>
              <a:t> a coordinate means multiplying each of its components by a scalar</a:t>
            </a:r>
          </a:p>
          <a:p>
            <a:pPr>
              <a:lnSpc>
                <a:spcPct val="90000"/>
              </a:lnSpc>
            </a:pPr>
            <a:r>
              <a:rPr lang="en-US" altLang="en-US" sz="2000" i="1"/>
              <a:t>Uniform scaling</a:t>
            </a:r>
            <a:r>
              <a:rPr lang="en-US" altLang="en-US" sz="2000"/>
              <a:t> means this scalar is the same for all components:</a:t>
            </a:r>
          </a:p>
        </p:txBody>
      </p:sp>
      <p:grpSp>
        <p:nvGrpSpPr>
          <p:cNvPr id="30722" name="Group 4">
            <a:extLst>
              <a:ext uri="{FF2B5EF4-FFF2-40B4-BE49-F238E27FC236}">
                <a16:creationId xmlns:a16="http://schemas.microsoft.com/office/drawing/2014/main" id="{F20BAAF4-F271-864D-B28C-9372AE2EBF21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505200"/>
            <a:ext cx="3048000" cy="2743200"/>
            <a:chOff x="816" y="2208"/>
            <a:chExt cx="1920" cy="1728"/>
          </a:xfrm>
        </p:grpSpPr>
        <p:sp>
          <p:nvSpPr>
            <p:cNvPr id="30753" name="Line 5">
              <a:extLst>
                <a:ext uri="{FF2B5EF4-FFF2-40B4-BE49-F238E27FC236}">
                  <a16:creationId xmlns:a16="http://schemas.microsoft.com/office/drawing/2014/main" id="{6FEBA4E1-523D-E04D-AA13-F5DB42F269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208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4" name="Line 6">
              <a:extLst>
                <a:ext uri="{FF2B5EF4-FFF2-40B4-BE49-F238E27FC236}">
                  <a16:creationId xmlns:a16="http://schemas.microsoft.com/office/drawing/2014/main" id="{E00E32D5-EC89-2F4A-BA58-3C4C353027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744"/>
              <a:ext cx="19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5" name="Line 7">
              <a:extLst>
                <a:ext uri="{FF2B5EF4-FFF2-40B4-BE49-F238E27FC236}">
                  <a16:creationId xmlns:a16="http://schemas.microsoft.com/office/drawing/2014/main" id="{D14E84DF-A346-9348-95B8-41D4BD91AB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6" name="Line 8">
              <a:extLst>
                <a:ext uri="{FF2B5EF4-FFF2-40B4-BE49-F238E27FC236}">
                  <a16:creationId xmlns:a16="http://schemas.microsoft.com/office/drawing/2014/main" id="{B4841EA3-DFCF-AD4C-9DBB-86B36C5E2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7" name="Line 9">
              <a:extLst>
                <a:ext uri="{FF2B5EF4-FFF2-40B4-BE49-F238E27FC236}">
                  <a16:creationId xmlns:a16="http://schemas.microsoft.com/office/drawing/2014/main" id="{C2190F93-42E4-8548-ABC4-FE41FA073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8" name="Line 10">
              <a:extLst>
                <a:ext uri="{FF2B5EF4-FFF2-40B4-BE49-F238E27FC236}">
                  <a16:creationId xmlns:a16="http://schemas.microsoft.com/office/drawing/2014/main" id="{C710E549-D24E-CA46-8768-2A8E4BB777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9" name="Line 11">
              <a:extLst>
                <a:ext uri="{FF2B5EF4-FFF2-40B4-BE49-F238E27FC236}">
                  <a16:creationId xmlns:a16="http://schemas.microsoft.com/office/drawing/2014/main" id="{D062BB48-49B6-4D43-A345-57F63C209F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0" name="Line 12">
              <a:extLst>
                <a:ext uri="{FF2B5EF4-FFF2-40B4-BE49-F238E27FC236}">
                  <a16:creationId xmlns:a16="http://schemas.microsoft.com/office/drawing/2014/main" id="{F95F8C21-0210-3A4C-A813-25C8CC5DBB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1" name="Line 13">
              <a:extLst>
                <a:ext uri="{FF2B5EF4-FFF2-40B4-BE49-F238E27FC236}">
                  <a16:creationId xmlns:a16="http://schemas.microsoft.com/office/drawing/2014/main" id="{85C0A3B0-BF2E-114D-83B9-7A8A719BE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2" name="Line 14">
              <a:extLst>
                <a:ext uri="{FF2B5EF4-FFF2-40B4-BE49-F238E27FC236}">
                  <a16:creationId xmlns:a16="http://schemas.microsoft.com/office/drawing/2014/main" id="{24A7B007-53AF-3C48-B81C-2D65ED9AD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3" name="Line 15">
              <a:extLst>
                <a:ext uri="{FF2B5EF4-FFF2-40B4-BE49-F238E27FC236}">
                  <a16:creationId xmlns:a16="http://schemas.microsoft.com/office/drawing/2014/main" id="{F77AA86C-AF1F-4B4F-9CDF-B382E78132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55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4" name="Line 16">
              <a:extLst>
                <a:ext uri="{FF2B5EF4-FFF2-40B4-BE49-F238E27FC236}">
                  <a16:creationId xmlns:a16="http://schemas.microsoft.com/office/drawing/2014/main" id="{FC059A18-A5B9-CF43-AC28-2B752603F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36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5" name="Line 17">
              <a:extLst>
                <a:ext uri="{FF2B5EF4-FFF2-40B4-BE49-F238E27FC236}">
                  <a16:creationId xmlns:a16="http://schemas.microsoft.com/office/drawing/2014/main" id="{5ADE54C8-6E40-E34D-B645-6C4224217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16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6" name="Line 18">
              <a:extLst>
                <a:ext uri="{FF2B5EF4-FFF2-40B4-BE49-F238E27FC236}">
                  <a16:creationId xmlns:a16="http://schemas.microsoft.com/office/drawing/2014/main" id="{C7CA0F8A-3EF8-D04C-9B45-70742FEE88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976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7" name="Line 19">
              <a:extLst>
                <a:ext uri="{FF2B5EF4-FFF2-40B4-BE49-F238E27FC236}">
                  <a16:creationId xmlns:a16="http://schemas.microsoft.com/office/drawing/2014/main" id="{94F3FACB-D18A-C144-8BA1-B51E6F151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784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8" name="Line 20">
              <a:extLst>
                <a:ext uri="{FF2B5EF4-FFF2-40B4-BE49-F238E27FC236}">
                  <a16:creationId xmlns:a16="http://schemas.microsoft.com/office/drawing/2014/main" id="{897C705C-CA18-F542-8CC3-4614A9C774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59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9" name="Line 21">
              <a:extLst>
                <a:ext uri="{FF2B5EF4-FFF2-40B4-BE49-F238E27FC236}">
                  <a16:creationId xmlns:a16="http://schemas.microsoft.com/office/drawing/2014/main" id="{E93C7676-6E7B-364C-B3FA-8974AAFB9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40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0" name="Line 22">
              <a:extLst>
                <a:ext uri="{FF2B5EF4-FFF2-40B4-BE49-F238E27FC236}">
                  <a16:creationId xmlns:a16="http://schemas.microsoft.com/office/drawing/2014/main" id="{66B731F1-809D-6543-8584-EC56F46D9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20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3" name="Group 23">
            <a:extLst>
              <a:ext uri="{FF2B5EF4-FFF2-40B4-BE49-F238E27FC236}">
                <a16:creationId xmlns:a16="http://schemas.microsoft.com/office/drawing/2014/main" id="{95A53B7C-D45A-CD43-86B3-306A26352390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572000"/>
            <a:ext cx="914400" cy="1066800"/>
            <a:chOff x="1440" y="2928"/>
            <a:chExt cx="576" cy="672"/>
          </a:xfrm>
        </p:grpSpPr>
        <p:sp>
          <p:nvSpPr>
            <p:cNvPr id="30750" name="Freeform 24" descr="Horizontal brick">
              <a:extLst>
                <a:ext uri="{FF2B5EF4-FFF2-40B4-BE49-F238E27FC236}">
                  <a16:creationId xmlns:a16="http://schemas.microsoft.com/office/drawing/2014/main" id="{CF315F1A-4A4D-BD44-8B9D-8A12A9153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" y="2928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0 w 96"/>
                <a:gd name="T3" fmla="*/ 0 h 144"/>
                <a:gd name="T4" fmla="*/ 96 w 96"/>
                <a:gd name="T5" fmla="*/ 0 h 144"/>
                <a:gd name="T6" fmla="*/ 96 w 96"/>
                <a:gd name="T7" fmla="*/ 96 h 144"/>
                <a:gd name="T8" fmla="*/ 0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96"/>
                  </a:lnTo>
                  <a:lnTo>
                    <a:pt x="0" y="14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1" name="Rectangle 25">
              <a:extLst>
                <a:ext uri="{FF2B5EF4-FFF2-40B4-BE49-F238E27FC236}">
                  <a16:creationId xmlns:a16="http://schemas.microsoft.com/office/drawing/2014/main" id="{2E6AC441-C9BF-E74E-BB62-7A7382794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168"/>
              <a:ext cx="576" cy="43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" pitchFamily="2" charset="0"/>
              </a:endParaRPr>
            </a:p>
          </p:txBody>
        </p:sp>
        <p:sp>
          <p:nvSpPr>
            <p:cNvPr id="30752" name="Freeform 26">
              <a:extLst>
                <a:ext uri="{FF2B5EF4-FFF2-40B4-BE49-F238E27FC236}">
                  <a16:creationId xmlns:a16="http://schemas.microsoft.com/office/drawing/2014/main" id="{38886A50-2760-5346-975A-3663D0BF7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2976"/>
              <a:ext cx="576" cy="192"/>
            </a:xfrm>
            <a:custGeom>
              <a:avLst/>
              <a:gdLst>
                <a:gd name="T0" fmla="*/ 0 w 576"/>
                <a:gd name="T1" fmla="*/ 192 h 192"/>
                <a:gd name="T2" fmla="*/ 240 w 576"/>
                <a:gd name="T3" fmla="*/ 0 h 192"/>
                <a:gd name="T4" fmla="*/ 336 w 576"/>
                <a:gd name="T5" fmla="*/ 0 h 192"/>
                <a:gd name="T6" fmla="*/ 576 w 576"/>
                <a:gd name="T7" fmla="*/ 192 h 192"/>
                <a:gd name="T8" fmla="*/ 0 w 576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92"/>
                <a:gd name="T17" fmla="*/ 576 w 57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92">
                  <a:moveTo>
                    <a:pt x="0" y="192"/>
                  </a:moveTo>
                  <a:lnTo>
                    <a:pt x="240" y="0"/>
                  </a:lnTo>
                  <a:lnTo>
                    <a:pt x="336" y="0"/>
                  </a:lnTo>
                  <a:lnTo>
                    <a:pt x="576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4" name="Group 27">
            <a:extLst>
              <a:ext uri="{FF2B5EF4-FFF2-40B4-BE49-F238E27FC236}">
                <a16:creationId xmlns:a16="http://schemas.microsoft.com/office/drawing/2014/main" id="{F78C882A-7B26-D64A-AA36-5A93CA0CBE6B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3505200"/>
            <a:ext cx="3048000" cy="2743200"/>
            <a:chOff x="816" y="2208"/>
            <a:chExt cx="1920" cy="1728"/>
          </a:xfrm>
        </p:grpSpPr>
        <p:sp>
          <p:nvSpPr>
            <p:cNvPr id="30732" name="Line 28">
              <a:extLst>
                <a:ext uri="{FF2B5EF4-FFF2-40B4-BE49-F238E27FC236}">
                  <a16:creationId xmlns:a16="http://schemas.microsoft.com/office/drawing/2014/main" id="{7C6560B6-C8A7-124C-A5EB-5FF95358D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208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3" name="Line 29">
              <a:extLst>
                <a:ext uri="{FF2B5EF4-FFF2-40B4-BE49-F238E27FC236}">
                  <a16:creationId xmlns:a16="http://schemas.microsoft.com/office/drawing/2014/main" id="{3C7EA888-A12C-0E44-B9CB-668E6359D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744"/>
              <a:ext cx="19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4" name="Line 30">
              <a:extLst>
                <a:ext uri="{FF2B5EF4-FFF2-40B4-BE49-F238E27FC236}">
                  <a16:creationId xmlns:a16="http://schemas.microsoft.com/office/drawing/2014/main" id="{E8D834E9-B564-0041-AE1F-BB46F8F68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5" name="Line 31">
              <a:extLst>
                <a:ext uri="{FF2B5EF4-FFF2-40B4-BE49-F238E27FC236}">
                  <a16:creationId xmlns:a16="http://schemas.microsoft.com/office/drawing/2014/main" id="{95764A69-2CA4-B94F-9F49-F4AB15C07A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6" name="Line 32">
              <a:extLst>
                <a:ext uri="{FF2B5EF4-FFF2-40B4-BE49-F238E27FC236}">
                  <a16:creationId xmlns:a16="http://schemas.microsoft.com/office/drawing/2014/main" id="{E8AE2229-9B6F-FD44-9952-C0DC393065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7" name="Line 33">
              <a:extLst>
                <a:ext uri="{FF2B5EF4-FFF2-40B4-BE49-F238E27FC236}">
                  <a16:creationId xmlns:a16="http://schemas.microsoft.com/office/drawing/2014/main" id="{6CBBAFEC-C9B5-EF48-A69E-30DD4434F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8" name="Line 34">
              <a:extLst>
                <a:ext uri="{FF2B5EF4-FFF2-40B4-BE49-F238E27FC236}">
                  <a16:creationId xmlns:a16="http://schemas.microsoft.com/office/drawing/2014/main" id="{15B68023-BC01-4A49-8FF8-E89EFA33B3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9" name="Line 35">
              <a:extLst>
                <a:ext uri="{FF2B5EF4-FFF2-40B4-BE49-F238E27FC236}">
                  <a16:creationId xmlns:a16="http://schemas.microsoft.com/office/drawing/2014/main" id="{E3E772C4-BBD1-DB42-80E6-F261B73019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0" name="Line 36">
              <a:extLst>
                <a:ext uri="{FF2B5EF4-FFF2-40B4-BE49-F238E27FC236}">
                  <a16:creationId xmlns:a16="http://schemas.microsoft.com/office/drawing/2014/main" id="{B4362F23-D53D-3048-A8F4-9B9B8B7F7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1" name="Line 37">
              <a:extLst>
                <a:ext uri="{FF2B5EF4-FFF2-40B4-BE49-F238E27FC236}">
                  <a16:creationId xmlns:a16="http://schemas.microsoft.com/office/drawing/2014/main" id="{1AB9D269-E356-9045-B399-4CDF9D646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2" name="Line 38">
              <a:extLst>
                <a:ext uri="{FF2B5EF4-FFF2-40B4-BE49-F238E27FC236}">
                  <a16:creationId xmlns:a16="http://schemas.microsoft.com/office/drawing/2014/main" id="{ECC97A65-9D2C-154D-9320-E8C42A450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55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3" name="Line 39">
              <a:extLst>
                <a:ext uri="{FF2B5EF4-FFF2-40B4-BE49-F238E27FC236}">
                  <a16:creationId xmlns:a16="http://schemas.microsoft.com/office/drawing/2014/main" id="{717881D9-99FB-3541-9819-336892F8A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36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4" name="Line 40">
              <a:extLst>
                <a:ext uri="{FF2B5EF4-FFF2-40B4-BE49-F238E27FC236}">
                  <a16:creationId xmlns:a16="http://schemas.microsoft.com/office/drawing/2014/main" id="{6864C605-3837-7A4D-A33B-A2625F957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16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5" name="Line 41">
              <a:extLst>
                <a:ext uri="{FF2B5EF4-FFF2-40B4-BE49-F238E27FC236}">
                  <a16:creationId xmlns:a16="http://schemas.microsoft.com/office/drawing/2014/main" id="{D7E53DAC-FCA3-2E4D-856A-49EAE79227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976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6" name="Line 42">
              <a:extLst>
                <a:ext uri="{FF2B5EF4-FFF2-40B4-BE49-F238E27FC236}">
                  <a16:creationId xmlns:a16="http://schemas.microsoft.com/office/drawing/2014/main" id="{FCA0A717-343C-DF42-A471-F2CDBF82B7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784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7" name="Line 43">
              <a:extLst>
                <a:ext uri="{FF2B5EF4-FFF2-40B4-BE49-F238E27FC236}">
                  <a16:creationId xmlns:a16="http://schemas.microsoft.com/office/drawing/2014/main" id="{FAB184D3-EBC1-D34A-BFFC-76A252E496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59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8" name="Line 44">
              <a:extLst>
                <a:ext uri="{FF2B5EF4-FFF2-40B4-BE49-F238E27FC236}">
                  <a16:creationId xmlns:a16="http://schemas.microsoft.com/office/drawing/2014/main" id="{C813C3E3-2520-D14C-8F1C-DE23718FD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40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Line 45">
              <a:extLst>
                <a:ext uri="{FF2B5EF4-FFF2-40B4-BE49-F238E27FC236}">
                  <a16:creationId xmlns:a16="http://schemas.microsoft.com/office/drawing/2014/main" id="{9567385D-32D5-954F-BCC0-FC88655EFE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20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5" name="Group 46">
            <a:extLst>
              <a:ext uri="{FF2B5EF4-FFF2-40B4-BE49-F238E27FC236}">
                <a16:creationId xmlns:a16="http://schemas.microsoft.com/office/drawing/2014/main" id="{0BB9601D-466B-9A4B-BD4F-1D912EF5489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781800" y="3200400"/>
            <a:ext cx="1828800" cy="2133600"/>
            <a:chOff x="1440" y="2928"/>
            <a:chExt cx="576" cy="672"/>
          </a:xfrm>
        </p:grpSpPr>
        <p:sp>
          <p:nvSpPr>
            <p:cNvPr id="30729" name="Freeform 47" descr="Horizontal brick">
              <a:extLst>
                <a:ext uri="{FF2B5EF4-FFF2-40B4-BE49-F238E27FC236}">
                  <a16:creationId xmlns:a16="http://schemas.microsoft.com/office/drawing/2014/main" id="{0834A54E-F040-7B4D-A5BF-51984E72E01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36" y="2928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0 w 96"/>
                <a:gd name="T3" fmla="*/ 0 h 144"/>
                <a:gd name="T4" fmla="*/ 96 w 96"/>
                <a:gd name="T5" fmla="*/ 0 h 144"/>
                <a:gd name="T6" fmla="*/ 96 w 96"/>
                <a:gd name="T7" fmla="*/ 96 h 144"/>
                <a:gd name="T8" fmla="*/ 0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96"/>
                  </a:lnTo>
                  <a:lnTo>
                    <a:pt x="0" y="14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38100" cap="flat" cmpd="sng">
              <a:solidFill>
                <a:srgbClr val="0119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0" name="Rectangle 48">
              <a:extLst>
                <a:ext uri="{FF2B5EF4-FFF2-40B4-BE49-F238E27FC236}">
                  <a16:creationId xmlns:a16="http://schemas.microsoft.com/office/drawing/2014/main" id="{3119301B-105A-6A4F-8E49-3692C95F463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0" y="3168"/>
              <a:ext cx="576" cy="43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" pitchFamily="2" charset="0"/>
              </a:endParaRPr>
            </a:p>
          </p:txBody>
        </p:sp>
        <p:sp>
          <p:nvSpPr>
            <p:cNvPr id="30731" name="Freeform 49">
              <a:extLst>
                <a:ext uri="{FF2B5EF4-FFF2-40B4-BE49-F238E27FC236}">
                  <a16:creationId xmlns:a16="http://schemas.microsoft.com/office/drawing/2014/main" id="{9BFAEC71-5406-554D-A590-A6798EFAC11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40" y="2976"/>
              <a:ext cx="576" cy="192"/>
            </a:xfrm>
            <a:custGeom>
              <a:avLst/>
              <a:gdLst>
                <a:gd name="T0" fmla="*/ 0 w 576"/>
                <a:gd name="T1" fmla="*/ 192 h 192"/>
                <a:gd name="T2" fmla="*/ 240 w 576"/>
                <a:gd name="T3" fmla="*/ 0 h 192"/>
                <a:gd name="T4" fmla="*/ 336 w 576"/>
                <a:gd name="T5" fmla="*/ 0 h 192"/>
                <a:gd name="T6" fmla="*/ 576 w 576"/>
                <a:gd name="T7" fmla="*/ 192 h 192"/>
                <a:gd name="T8" fmla="*/ 0 w 576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92"/>
                <a:gd name="T17" fmla="*/ 576 w 57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92">
                  <a:moveTo>
                    <a:pt x="0" y="192"/>
                  </a:moveTo>
                  <a:lnTo>
                    <a:pt x="240" y="0"/>
                  </a:lnTo>
                  <a:lnTo>
                    <a:pt x="336" y="0"/>
                  </a:lnTo>
                  <a:lnTo>
                    <a:pt x="576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26" name="AutoShape 50">
            <a:extLst>
              <a:ext uri="{FF2B5EF4-FFF2-40B4-BE49-F238E27FC236}">
                <a16:creationId xmlns:a16="http://schemas.microsoft.com/office/drawing/2014/main" id="{CB91E3BF-E0BB-7446-A100-60B988E3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7244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8575">
            <a:solidFill>
              <a:schemeClr val="accent1"/>
            </a:solidFill>
            <a:miter lim="800000"/>
            <a:headEnd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" pitchFamily="2" charset="0"/>
            </a:endParaRPr>
          </a:p>
        </p:txBody>
      </p:sp>
      <p:sp>
        <p:nvSpPr>
          <p:cNvPr id="30727" name="Text Box 51">
            <a:extLst>
              <a:ext uri="{FF2B5EF4-FFF2-40B4-BE49-F238E27FC236}">
                <a16:creationId xmlns:a16="http://schemas.microsoft.com/office/drawing/2014/main" id="{90AA2121-8513-434A-B49E-0B3184FB2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5588" y="5105400"/>
            <a:ext cx="579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" pitchFamily="2" charset="0"/>
                <a:sym typeface="Symbol" pitchFamily="2" charset="2"/>
              </a:rPr>
              <a:t></a:t>
            </a:r>
            <a:r>
              <a:rPr lang="en-US" altLang="en-US" sz="2400">
                <a:latin typeface="Times" pitchFamily="2" charset="0"/>
                <a:sym typeface="Symbol" pitchFamily="2" charset="2"/>
              </a:rPr>
              <a:t> </a:t>
            </a:r>
            <a:r>
              <a:rPr lang="en-US" altLang="en-US" sz="2400">
                <a:latin typeface="Times" pitchFamily="2" charset="0"/>
              </a:rPr>
              <a:t>2</a:t>
            </a:r>
          </a:p>
        </p:txBody>
      </p:sp>
      <p:sp>
        <p:nvSpPr>
          <p:cNvPr id="30728" name="Title 1">
            <a:extLst>
              <a:ext uri="{FF2B5EF4-FFF2-40B4-BE49-F238E27FC236}">
                <a16:creationId xmlns:a16="http://schemas.microsoft.com/office/drawing/2014/main" id="{83BB495D-6C59-BF4A-91D9-D94ADE29BC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Scaling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99483F47-13A2-D04E-9513-726F3171F5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i="1"/>
              <a:t>Non-uniform scaling</a:t>
            </a:r>
            <a:r>
              <a:rPr lang="en-US" altLang="en-US" sz="2000"/>
              <a:t>: different scalars per component: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</p:txBody>
      </p:sp>
      <p:grpSp>
        <p:nvGrpSpPr>
          <p:cNvPr id="32770" name="Group 4">
            <a:extLst>
              <a:ext uri="{FF2B5EF4-FFF2-40B4-BE49-F238E27FC236}">
                <a16:creationId xmlns:a16="http://schemas.microsoft.com/office/drawing/2014/main" id="{716DED09-BD07-CF4B-9ECE-1DC0C0F2AE4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514600"/>
            <a:ext cx="8001000" cy="2743200"/>
            <a:chOff x="384" y="1584"/>
            <a:chExt cx="5040" cy="1728"/>
          </a:xfrm>
        </p:grpSpPr>
        <p:grpSp>
          <p:nvGrpSpPr>
            <p:cNvPr id="32772" name="Group 5">
              <a:extLst>
                <a:ext uri="{FF2B5EF4-FFF2-40B4-BE49-F238E27FC236}">
                  <a16:creationId xmlns:a16="http://schemas.microsoft.com/office/drawing/2014/main" id="{42D607D5-AAEF-DC46-9357-B65D6FEBEC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1584"/>
              <a:ext cx="1920" cy="1728"/>
              <a:chOff x="816" y="2208"/>
              <a:chExt cx="1920" cy="1728"/>
            </a:xfrm>
          </p:grpSpPr>
          <p:sp>
            <p:nvSpPr>
              <p:cNvPr id="32802" name="Line 6">
                <a:extLst>
                  <a:ext uri="{FF2B5EF4-FFF2-40B4-BE49-F238E27FC236}">
                    <a16:creationId xmlns:a16="http://schemas.microsoft.com/office/drawing/2014/main" id="{8D3FD519-7830-A943-901B-85CEEAF190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2208"/>
                <a:ext cx="0" cy="1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3" name="Line 7">
                <a:extLst>
                  <a:ext uri="{FF2B5EF4-FFF2-40B4-BE49-F238E27FC236}">
                    <a16:creationId xmlns:a16="http://schemas.microsoft.com/office/drawing/2014/main" id="{3C015EE0-3A59-1749-A123-715AE064C4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744"/>
                <a:ext cx="19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4" name="Line 8">
                <a:extLst>
                  <a:ext uri="{FF2B5EF4-FFF2-40B4-BE49-F238E27FC236}">
                    <a16:creationId xmlns:a16="http://schemas.microsoft.com/office/drawing/2014/main" id="{81455A02-AA93-5741-938B-DAECF0D39D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5" name="Line 9">
                <a:extLst>
                  <a:ext uri="{FF2B5EF4-FFF2-40B4-BE49-F238E27FC236}">
                    <a16:creationId xmlns:a16="http://schemas.microsoft.com/office/drawing/2014/main" id="{14D9D4C4-7FCE-FD46-888F-1A0091E3CC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6" name="Line 10">
                <a:extLst>
                  <a:ext uri="{FF2B5EF4-FFF2-40B4-BE49-F238E27FC236}">
                    <a16:creationId xmlns:a16="http://schemas.microsoft.com/office/drawing/2014/main" id="{0D55B3E8-406A-6343-8CF4-E1ADBF1C7F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7" name="Line 11">
                <a:extLst>
                  <a:ext uri="{FF2B5EF4-FFF2-40B4-BE49-F238E27FC236}">
                    <a16:creationId xmlns:a16="http://schemas.microsoft.com/office/drawing/2014/main" id="{EDDA3740-C474-0C41-BE31-C5B5992E1C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8" name="Line 12">
                <a:extLst>
                  <a:ext uri="{FF2B5EF4-FFF2-40B4-BE49-F238E27FC236}">
                    <a16:creationId xmlns:a16="http://schemas.microsoft.com/office/drawing/2014/main" id="{507D0D24-B67A-E648-B413-C01FE21B3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9" name="Line 13">
                <a:extLst>
                  <a:ext uri="{FF2B5EF4-FFF2-40B4-BE49-F238E27FC236}">
                    <a16:creationId xmlns:a16="http://schemas.microsoft.com/office/drawing/2014/main" id="{4FEDA7FC-6736-174C-AC36-2E082A2888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0" name="Line 14">
                <a:extLst>
                  <a:ext uri="{FF2B5EF4-FFF2-40B4-BE49-F238E27FC236}">
                    <a16:creationId xmlns:a16="http://schemas.microsoft.com/office/drawing/2014/main" id="{D8CCCD64-526A-3D40-A8DA-8A52941D9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1" name="Line 15">
                <a:extLst>
                  <a:ext uri="{FF2B5EF4-FFF2-40B4-BE49-F238E27FC236}">
                    <a16:creationId xmlns:a16="http://schemas.microsoft.com/office/drawing/2014/main" id="{991692A7-D77A-5B49-A065-B9186AE27A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2" name="Line 16">
                <a:extLst>
                  <a:ext uri="{FF2B5EF4-FFF2-40B4-BE49-F238E27FC236}">
                    <a16:creationId xmlns:a16="http://schemas.microsoft.com/office/drawing/2014/main" id="{D6EE1829-D3DE-A34C-8E7C-9DB79DE56A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552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3" name="Line 17">
                <a:extLst>
                  <a:ext uri="{FF2B5EF4-FFF2-40B4-BE49-F238E27FC236}">
                    <a16:creationId xmlns:a16="http://schemas.microsoft.com/office/drawing/2014/main" id="{E29276A7-5CD3-D240-91CF-EBE635A969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36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4" name="Line 18">
                <a:extLst>
                  <a:ext uri="{FF2B5EF4-FFF2-40B4-BE49-F238E27FC236}">
                    <a16:creationId xmlns:a16="http://schemas.microsoft.com/office/drawing/2014/main" id="{F66761C1-FF2C-5640-95F4-5717D29248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16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5" name="Line 19">
                <a:extLst>
                  <a:ext uri="{FF2B5EF4-FFF2-40B4-BE49-F238E27FC236}">
                    <a16:creationId xmlns:a16="http://schemas.microsoft.com/office/drawing/2014/main" id="{096512C6-F60D-A94D-B78E-7C1E52DE85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97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6" name="Line 20">
                <a:extLst>
                  <a:ext uri="{FF2B5EF4-FFF2-40B4-BE49-F238E27FC236}">
                    <a16:creationId xmlns:a16="http://schemas.microsoft.com/office/drawing/2014/main" id="{9DECF969-4F38-A147-8F77-5ED5FEAD59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784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7" name="Line 21">
                <a:extLst>
                  <a:ext uri="{FF2B5EF4-FFF2-40B4-BE49-F238E27FC236}">
                    <a16:creationId xmlns:a16="http://schemas.microsoft.com/office/drawing/2014/main" id="{9D6B81B2-E8C9-E34E-A676-384B9F3F15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592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8" name="Line 22">
                <a:extLst>
                  <a:ext uri="{FF2B5EF4-FFF2-40B4-BE49-F238E27FC236}">
                    <a16:creationId xmlns:a16="http://schemas.microsoft.com/office/drawing/2014/main" id="{5ADFAFF9-DF92-2148-9073-95B69D200A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40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9" name="Line 23">
                <a:extLst>
                  <a:ext uri="{FF2B5EF4-FFF2-40B4-BE49-F238E27FC236}">
                    <a16:creationId xmlns:a16="http://schemas.microsoft.com/office/drawing/2014/main" id="{76E5F5FF-9C82-4B4A-9B6C-1C4896E1A8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20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73" name="Group 24">
              <a:extLst>
                <a:ext uri="{FF2B5EF4-FFF2-40B4-BE49-F238E27FC236}">
                  <a16:creationId xmlns:a16="http://schemas.microsoft.com/office/drawing/2014/main" id="{CCCDDDC2-3D9A-5B4B-BEB3-19E4826303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256"/>
              <a:ext cx="576" cy="672"/>
              <a:chOff x="1440" y="2928"/>
              <a:chExt cx="576" cy="672"/>
            </a:xfrm>
          </p:grpSpPr>
          <p:sp>
            <p:nvSpPr>
              <p:cNvPr id="32799" name="Freeform 25" descr="Horizontal brick">
                <a:extLst>
                  <a:ext uri="{FF2B5EF4-FFF2-40B4-BE49-F238E27FC236}">
                    <a16:creationId xmlns:a16="http://schemas.microsoft.com/office/drawing/2014/main" id="{C26C6FBB-B38C-504C-9D7E-410517E26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6" y="2928"/>
                <a:ext cx="96" cy="144"/>
              </a:xfrm>
              <a:custGeom>
                <a:avLst/>
                <a:gdLst>
                  <a:gd name="T0" fmla="*/ 0 w 96"/>
                  <a:gd name="T1" fmla="*/ 144 h 144"/>
                  <a:gd name="T2" fmla="*/ 0 w 96"/>
                  <a:gd name="T3" fmla="*/ 0 h 144"/>
                  <a:gd name="T4" fmla="*/ 96 w 96"/>
                  <a:gd name="T5" fmla="*/ 0 h 144"/>
                  <a:gd name="T6" fmla="*/ 96 w 96"/>
                  <a:gd name="T7" fmla="*/ 96 h 144"/>
                  <a:gd name="T8" fmla="*/ 0 w 96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44"/>
                  <a:gd name="T17" fmla="*/ 96 w 96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44">
                    <a:moveTo>
                      <a:pt x="0" y="144"/>
                    </a:moveTo>
                    <a:lnTo>
                      <a:pt x="0" y="0"/>
                    </a:lnTo>
                    <a:lnTo>
                      <a:pt x="96" y="0"/>
                    </a:lnTo>
                    <a:lnTo>
                      <a:pt x="96" y="96"/>
                    </a:lnTo>
                    <a:lnTo>
                      <a:pt x="0" y="14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381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0" name="Rectangle 26">
                <a:extLst>
                  <a:ext uri="{FF2B5EF4-FFF2-40B4-BE49-F238E27FC236}">
                    <a16:creationId xmlns:a16="http://schemas.microsoft.com/office/drawing/2014/main" id="{D8F49E66-E715-BF4B-828B-8B59BCA732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168"/>
                <a:ext cx="576" cy="43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" pitchFamily="2" charset="0"/>
                </a:endParaRPr>
              </a:p>
            </p:txBody>
          </p:sp>
          <p:sp>
            <p:nvSpPr>
              <p:cNvPr id="32801" name="Freeform 27">
                <a:extLst>
                  <a:ext uri="{FF2B5EF4-FFF2-40B4-BE49-F238E27FC236}">
                    <a16:creationId xmlns:a16="http://schemas.microsoft.com/office/drawing/2014/main" id="{24917B5D-DAAA-1841-A045-34BF04EF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0" y="2976"/>
                <a:ext cx="576" cy="192"/>
              </a:xfrm>
              <a:custGeom>
                <a:avLst/>
                <a:gdLst>
                  <a:gd name="T0" fmla="*/ 0 w 576"/>
                  <a:gd name="T1" fmla="*/ 192 h 192"/>
                  <a:gd name="T2" fmla="*/ 240 w 576"/>
                  <a:gd name="T3" fmla="*/ 0 h 192"/>
                  <a:gd name="T4" fmla="*/ 336 w 576"/>
                  <a:gd name="T5" fmla="*/ 0 h 192"/>
                  <a:gd name="T6" fmla="*/ 576 w 576"/>
                  <a:gd name="T7" fmla="*/ 192 h 192"/>
                  <a:gd name="T8" fmla="*/ 0 w 576"/>
                  <a:gd name="T9" fmla="*/ 192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192"/>
                  <a:gd name="T17" fmla="*/ 576 w 57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192">
                    <a:moveTo>
                      <a:pt x="0" y="192"/>
                    </a:moveTo>
                    <a:lnTo>
                      <a:pt x="240" y="0"/>
                    </a:lnTo>
                    <a:lnTo>
                      <a:pt x="336" y="0"/>
                    </a:lnTo>
                    <a:lnTo>
                      <a:pt x="576" y="192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74" name="Group 28">
              <a:extLst>
                <a:ext uri="{FF2B5EF4-FFF2-40B4-BE49-F238E27FC236}">
                  <a16:creationId xmlns:a16="http://schemas.microsoft.com/office/drawing/2014/main" id="{B7449712-EBA7-0644-AF50-C3078DF8A6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1584"/>
              <a:ext cx="1920" cy="1728"/>
              <a:chOff x="816" y="2208"/>
              <a:chExt cx="1920" cy="1728"/>
            </a:xfrm>
          </p:grpSpPr>
          <p:sp>
            <p:nvSpPr>
              <p:cNvPr id="32781" name="Line 29">
                <a:extLst>
                  <a:ext uri="{FF2B5EF4-FFF2-40B4-BE49-F238E27FC236}">
                    <a16:creationId xmlns:a16="http://schemas.microsoft.com/office/drawing/2014/main" id="{4D7F5344-7728-1D4E-BFCA-A94F04F93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2208"/>
                <a:ext cx="0" cy="1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82" name="Line 30">
                <a:extLst>
                  <a:ext uri="{FF2B5EF4-FFF2-40B4-BE49-F238E27FC236}">
                    <a16:creationId xmlns:a16="http://schemas.microsoft.com/office/drawing/2014/main" id="{941AB5A7-8FF7-6441-A2D7-BA8F29997F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744"/>
                <a:ext cx="19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83" name="Line 31">
                <a:extLst>
                  <a:ext uri="{FF2B5EF4-FFF2-40B4-BE49-F238E27FC236}">
                    <a16:creationId xmlns:a16="http://schemas.microsoft.com/office/drawing/2014/main" id="{2614BFE6-35AF-B74D-963F-C6CE030038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84" name="Line 32">
                <a:extLst>
                  <a:ext uri="{FF2B5EF4-FFF2-40B4-BE49-F238E27FC236}">
                    <a16:creationId xmlns:a16="http://schemas.microsoft.com/office/drawing/2014/main" id="{F4875258-B666-544E-89F9-922F0D3F58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85" name="Line 33">
                <a:extLst>
                  <a:ext uri="{FF2B5EF4-FFF2-40B4-BE49-F238E27FC236}">
                    <a16:creationId xmlns:a16="http://schemas.microsoft.com/office/drawing/2014/main" id="{933BAF2C-19CD-A244-94D6-F8FF4963D6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86" name="Line 34">
                <a:extLst>
                  <a:ext uri="{FF2B5EF4-FFF2-40B4-BE49-F238E27FC236}">
                    <a16:creationId xmlns:a16="http://schemas.microsoft.com/office/drawing/2014/main" id="{DBD78E27-8C38-B543-BF0F-66ED1D7823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87" name="Line 35">
                <a:extLst>
                  <a:ext uri="{FF2B5EF4-FFF2-40B4-BE49-F238E27FC236}">
                    <a16:creationId xmlns:a16="http://schemas.microsoft.com/office/drawing/2014/main" id="{01169143-708C-A849-8E08-F41E8A196C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88" name="Line 36">
                <a:extLst>
                  <a:ext uri="{FF2B5EF4-FFF2-40B4-BE49-F238E27FC236}">
                    <a16:creationId xmlns:a16="http://schemas.microsoft.com/office/drawing/2014/main" id="{54B293C0-0473-824D-BA41-1547246B7A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89" name="Line 37">
                <a:extLst>
                  <a:ext uri="{FF2B5EF4-FFF2-40B4-BE49-F238E27FC236}">
                    <a16:creationId xmlns:a16="http://schemas.microsoft.com/office/drawing/2014/main" id="{3F68172E-E875-5443-A6EC-F40A32AF3C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0" name="Line 38">
                <a:extLst>
                  <a:ext uri="{FF2B5EF4-FFF2-40B4-BE49-F238E27FC236}">
                    <a16:creationId xmlns:a16="http://schemas.microsoft.com/office/drawing/2014/main" id="{54D875A1-D42E-8A4B-A31E-760111A903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1" name="Line 39">
                <a:extLst>
                  <a:ext uri="{FF2B5EF4-FFF2-40B4-BE49-F238E27FC236}">
                    <a16:creationId xmlns:a16="http://schemas.microsoft.com/office/drawing/2014/main" id="{3DD13479-6371-5A4A-86AC-F92E44BA14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552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2" name="Line 40">
                <a:extLst>
                  <a:ext uri="{FF2B5EF4-FFF2-40B4-BE49-F238E27FC236}">
                    <a16:creationId xmlns:a16="http://schemas.microsoft.com/office/drawing/2014/main" id="{1CC2C19C-F3E2-8B4E-96D6-8CCCC70FCC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36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3" name="Line 41">
                <a:extLst>
                  <a:ext uri="{FF2B5EF4-FFF2-40B4-BE49-F238E27FC236}">
                    <a16:creationId xmlns:a16="http://schemas.microsoft.com/office/drawing/2014/main" id="{3DA9EC38-82C6-ED41-9E26-FA1C621907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16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4" name="Line 42">
                <a:extLst>
                  <a:ext uri="{FF2B5EF4-FFF2-40B4-BE49-F238E27FC236}">
                    <a16:creationId xmlns:a16="http://schemas.microsoft.com/office/drawing/2014/main" id="{A888DF54-F91D-EF42-9EF6-C3AA9A5D0B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97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5" name="Line 43">
                <a:extLst>
                  <a:ext uri="{FF2B5EF4-FFF2-40B4-BE49-F238E27FC236}">
                    <a16:creationId xmlns:a16="http://schemas.microsoft.com/office/drawing/2014/main" id="{319AB051-B301-9146-AA5F-5FD307E7BA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784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6" name="Line 44">
                <a:extLst>
                  <a:ext uri="{FF2B5EF4-FFF2-40B4-BE49-F238E27FC236}">
                    <a16:creationId xmlns:a16="http://schemas.microsoft.com/office/drawing/2014/main" id="{4297186B-89E6-D141-94EF-E6425AB064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592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7" name="Line 45">
                <a:extLst>
                  <a:ext uri="{FF2B5EF4-FFF2-40B4-BE49-F238E27FC236}">
                    <a16:creationId xmlns:a16="http://schemas.microsoft.com/office/drawing/2014/main" id="{52D8D93A-26D4-634A-8C04-FB4255518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40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8" name="Line 46">
                <a:extLst>
                  <a:ext uri="{FF2B5EF4-FFF2-40B4-BE49-F238E27FC236}">
                    <a16:creationId xmlns:a16="http://schemas.microsoft.com/office/drawing/2014/main" id="{71DD3C62-D9F8-D04A-A5BB-06E5727A1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20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75" name="Group 47">
              <a:extLst>
                <a:ext uri="{FF2B5EF4-FFF2-40B4-BE49-F238E27FC236}">
                  <a16:creationId xmlns:a16="http://schemas.microsoft.com/office/drawing/2014/main" id="{B6D4252E-E5F6-114E-89CC-C011910D55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2690"/>
              <a:ext cx="1152" cy="334"/>
              <a:chOff x="1440" y="2928"/>
              <a:chExt cx="576" cy="672"/>
            </a:xfrm>
          </p:grpSpPr>
          <p:sp>
            <p:nvSpPr>
              <p:cNvPr id="32778" name="Freeform 48" descr="Horizontal brick">
                <a:extLst>
                  <a:ext uri="{FF2B5EF4-FFF2-40B4-BE49-F238E27FC236}">
                    <a16:creationId xmlns:a16="http://schemas.microsoft.com/office/drawing/2014/main" id="{3EB6DE8D-DCC9-3E45-B334-70D99DC44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6" y="2928"/>
                <a:ext cx="96" cy="144"/>
              </a:xfrm>
              <a:custGeom>
                <a:avLst/>
                <a:gdLst>
                  <a:gd name="T0" fmla="*/ 0 w 96"/>
                  <a:gd name="T1" fmla="*/ 144 h 144"/>
                  <a:gd name="T2" fmla="*/ 0 w 96"/>
                  <a:gd name="T3" fmla="*/ 0 h 144"/>
                  <a:gd name="T4" fmla="*/ 96 w 96"/>
                  <a:gd name="T5" fmla="*/ 0 h 144"/>
                  <a:gd name="T6" fmla="*/ 96 w 96"/>
                  <a:gd name="T7" fmla="*/ 96 h 144"/>
                  <a:gd name="T8" fmla="*/ 0 w 96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44"/>
                  <a:gd name="T17" fmla="*/ 96 w 96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44">
                    <a:moveTo>
                      <a:pt x="0" y="144"/>
                    </a:moveTo>
                    <a:lnTo>
                      <a:pt x="0" y="0"/>
                    </a:lnTo>
                    <a:lnTo>
                      <a:pt x="96" y="0"/>
                    </a:lnTo>
                    <a:lnTo>
                      <a:pt x="96" y="96"/>
                    </a:lnTo>
                    <a:lnTo>
                      <a:pt x="0" y="14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381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79" name="Rectangle 49">
                <a:extLst>
                  <a:ext uri="{FF2B5EF4-FFF2-40B4-BE49-F238E27FC236}">
                    <a16:creationId xmlns:a16="http://schemas.microsoft.com/office/drawing/2014/main" id="{26D2E880-4C94-8F40-A01C-19F897A1B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168"/>
                <a:ext cx="576" cy="43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" pitchFamily="2" charset="0"/>
                </a:endParaRPr>
              </a:p>
            </p:txBody>
          </p:sp>
          <p:sp>
            <p:nvSpPr>
              <p:cNvPr id="32780" name="Freeform 50">
                <a:extLst>
                  <a:ext uri="{FF2B5EF4-FFF2-40B4-BE49-F238E27FC236}">
                    <a16:creationId xmlns:a16="http://schemas.microsoft.com/office/drawing/2014/main" id="{A929EC35-84CF-C14D-A963-F6BBFAA8A9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0" y="2976"/>
                <a:ext cx="576" cy="192"/>
              </a:xfrm>
              <a:custGeom>
                <a:avLst/>
                <a:gdLst>
                  <a:gd name="T0" fmla="*/ 0 w 576"/>
                  <a:gd name="T1" fmla="*/ 192 h 192"/>
                  <a:gd name="T2" fmla="*/ 240 w 576"/>
                  <a:gd name="T3" fmla="*/ 0 h 192"/>
                  <a:gd name="T4" fmla="*/ 336 w 576"/>
                  <a:gd name="T5" fmla="*/ 0 h 192"/>
                  <a:gd name="T6" fmla="*/ 576 w 576"/>
                  <a:gd name="T7" fmla="*/ 192 h 192"/>
                  <a:gd name="T8" fmla="*/ 0 w 576"/>
                  <a:gd name="T9" fmla="*/ 192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192"/>
                  <a:gd name="T17" fmla="*/ 576 w 57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192">
                    <a:moveTo>
                      <a:pt x="0" y="192"/>
                    </a:moveTo>
                    <a:lnTo>
                      <a:pt x="240" y="0"/>
                    </a:lnTo>
                    <a:lnTo>
                      <a:pt x="336" y="0"/>
                    </a:lnTo>
                    <a:lnTo>
                      <a:pt x="576" y="192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776" name="AutoShape 51">
              <a:extLst>
                <a:ext uri="{FF2B5EF4-FFF2-40B4-BE49-F238E27FC236}">
                  <a16:creationId xmlns:a16="http://schemas.microsoft.com/office/drawing/2014/main" id="{5CAB1522-CAC6-6447-8BD1-87EDCC260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352"/>
              <a:ext cx="480" cy="24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28575">
              <a:solidFill>
                <a:schemeClr val="accent1"/>
              </a:solidFill>
              <a:miter lim="800000"/>
              <a:headEnd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ru-RU" altLang="en-US" sz="2400" i="1">
                <a:solidFill>
                  <a:srgbClr val="FFFF00"/>
                </a:solidFill>
                <a:latin typeface="Times" pitchFamily="2" charset="0"/>
              </a:endParaRPr>
            </a:p>
          </p:txBody>
        </p:sp>
        <p:sp>
          <p:nvSpPr>
            <p:cNvPr id="32777" name="Text Box 52">
              <a:extLst>
                <a:ext uri="{FF2B5EF4-FFF2-40B4-BE49-F238E27FC236}">
                  <a16:creationId xmlns:a16="http://schemas.microsoft.com/office/drawing/2014/main" id="{63DAFB7A-9726-F64B-ADC7-9B1F7C2248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8" y="2589"/>
              <a:ext cx="695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" pitchFamily="2" charset="0"/>
                  <a:sym typeface="Symbol" pitchFamily="2" charset="2"/>
                </a:rPr>
                <a:t>X  </a:t>
              </a:r>
              <a:r>
                <a:rPr lang="en-US" altLang="en-US" sz="2400">
                  <a:latin typeface="Times" pitchFamily="2" charset="0"/>
                </a:rPr>
                <a:t>2,</a:t>
              </a:r>
              <a:br>
                <a:rPr lang="en-US" altLang="en-US" sz="2400">
                  <a:latin typeface="Times" pitchFamily="2" charset="0"/>
                </a:rPr>
              </a:br>
              <a:r>
                <a:rPr lang="en-US" altLang="en-US" sz="2400">
                  <a:latin typeface="Times" pitchFamily="2" charset="0"/>
                </a:rPr>
                <a:t>Y </a:t>
              </a:r>
              <a:r>
                <a:rPr lang="en-US" altLang="en-US" sz="2400">
                  <a:latin typeface="Times" pitchFamily="2" charset="0"/>
                  <a:sym typeface="Symbol" pitchFamily="2" charset="2"/>
                </a:rPr>
                <a:t></a:t>
              </a:r>
              <a:r>
                <a:rPr lang="en-US" altLang="en-US" sz="2400">
                  <a:latin typeface="Times" pitchFamily="2" charset="0"/>
                </a:rPr>
                <a:t> 0.5</a:t>
              </a:r>
            </a:p>
          </p:txBody>
        </p:sp>
      </p:grpSp>
      <p:sp>
        <p:nvSpPr>
          <p:cNvPr id="32771" name="Title 1">
            <a:extLst>
              <a:ext uri="{FF2B5EF4-FFF2-40B4-BE49-F238E27FC236}">
                <a16:creationId xmlns:a16="http://schemas.microsoft.com/office/drawing/2014/main" id="{B4FE2719-0249-EB4C-A268-84AE52C410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Scaling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0D209E6C-F42B-A543-A20C-ACAD790B3E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Fitting and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7615B-0F7A-DB40-950F-B6EA7D18B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RANSAC</a:t>
            </a:r>
          </a:p>
          <a:p>
            <a:pPr>
              <a:defRPr/>
            </a:pPr>
            <a:r>
              <a:rPr lang="en-US" altLang="en-US" dirty="0"/>
              <a:t>Transformation </a:t>
            </a:r>
          </a:p>
          <a:p>
            <a:pPr>
              <a:defRPr/>
            </a:pPr>
            <a:r>
              <a:rPr lang="en-US" altLang="en-US" dirty="0"/>
              <a:t>Iterative closest point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Reading: </a:t>
            </a:r>
            <a:r>
              <a:rPr lang="en-US" altLang="en-US"/>
              <a:t>Chapter 4</a:t>
            </a:r>
            <a:endParaRPr lang="en-US" altLang="en-US" dirty="0"/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3">
            <a:extLst>
              <a:ext uri="{FF2B5EF4-FFF2-40B4-BE49-F238E27FC236}">
                <a16:creationId xmlns:a16="http://schemas.microsoft.com/office/drawing/2014/main" id="{9409FACC-07A2-624F-A4F8-7A75803201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72400" cy="4495800"/>
          </a:xfrm>
        </p:spPr>
        <p:txBody>
          <a:bodyPr/>
          <a:lstStyle/>
          <a:p>
            <a:r>
              <a:rPr lang="en-US" altLang="en-US"/>
              <a:t>Scaling operation: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Or, in matrix form:</a:t>
            </a:r>
          </a:p>
        </p:txBody>
      </p:sp>
      <p:graphicFrame>
        <p:nvGraphicFramePr>
          <p:cNvPr id="33794" name="Object 4">
            <a:extLst>
              <a:ext uri="{FF2B5EF4-FFF2-40B4-BE49-F238E27FC236}">
                <a16:creationId xmlns:a16="http://schemas.microsoft.com/office/drawing/2014/main" id="{B447260C-3069-1D48-90A3-F9D918EECB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7113" y="2038350"/>
          <a:ext cx="1328737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name="Equation" r:id="rId3" imgW="10236200" imgH="9944100" progId="Equation.3">
                  <p:embed/>
                </p:oleObj>
              </mc:Choice>
              <mc:Fallback>
                <p:oleObj name="Equation" r:id="rId3" imgW="10236200" imgH="9944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113" y="2038350"/>
                        <a:ext cx="1328737" cy="12922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5">
            <a:extLst>
              <a:ext uri="{FF2B5EF4-FFF2-40B4-BE49-F238E27FC236}">
                <a16:creationId xmlns:a16="http://schemas.microsoft.com/office/drawing/2014/main" id="{329BFB87-4CC0-474E-85ED-056E313FED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0663" y="4095750"/>
          <a:ext cx="3271837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0" name="Equation" r:id="rId5" imgW="25158700" imgH="10820400" progId="Equation.3">
                  <p:embed/>
                </p:oleObj>
              </mc:Choice>
              <mc:Fallback>
                <p:oleObj name="Equation" r:id="rId5" imgW="25158700" imgH="10820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663" y="4095750"/>
                        <a:ext cx="3271837" cy="14081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AutoShape 6">
            <a:extLst>
              <a:ext uri="{FF2B5EF4-FFF2-40B4-BE49-F238E27FC236}">
                <a16:creationId xmlns:a16="http://schemas.microsoft.com/office/drawing/2014/main" id="{7E718E25-2CF2-B541-8825-DBD90C77758A}"/>
              </a:ext>
            </a:extLst>
          </p:cNvPr>
          <p:cNvSpPr>
            <a:spLocks/>
          </p:cNvSpPr>
          <p:nvPr/>
        </p:nvSpPr>
        <p:spPr bwMode="auto">
          <a:xfrm rot="-5400000">
            <a:off x="5811838" y="5067300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en-US" sz="2400">
              <a:solidFill>
                <a:srgbClr val="FFFFFF"/>
              </a:solidFill>
              <a:latin typeface="Times" pitchFamily="2" charset="0"/>
            </a:endParaRPr>
          </a:p>
        </p:txBody>
      </p:sp>
      <p:sp>
        <p:nvSpPr>
          <p:cNvPr id="33797" name="Text Box 7">
            <a:extLst>
              <a:ext uri="{FF2B5EF4-FFF2-40B4-BE49-F238E27FC236}">
                <a16:creationId xmlns:a16="http://schemas.microsoft.com/office/drawing/2014/main" id="{671395D6-F8D1-D540-A192-E5E6AC41F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5789613"/>
            <a:ext cx="2184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itchFamily="2" charset="0"/>
              </a:rPr>
              <a:t>scaling matrix S</a:t>
            </a:r>
          </a:p>
        </p:txBody>
      </p:sp>
      <p:sp>
        <p:nvSpPr>
          <p:cNvPr id="33798" name="Title 1">
            <a:extLst>
              <a:ext uri="{FF2B5EF4-FFF2-40B4-BE49-F238E27FC236}">
                <a16:creationId xmlns:a16="http://schemas.microsoft.com/office/drawing/2014/main" id="{50FDF88B-EEA8-1743-9DEE-B9AA15713B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Scaling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7" name="Group 3">
            <a:extLst>
              <a:ext uri="{FF2B5EF4-FFF2-40B4-BE49-F238E27FC236}">
                <a16:creationId xmlns:a16="http://schemas.microsoft.com/office/drawing/2014/main" id="{E1C732E9-FE61-3F4C-9484-A1BD1BC9A5A9}"/>
              </a:ext>
            </a:extLst>
          </p:cNvPr>
          <p:cNvGrpSpPr>
            <a:grpSpLocks/>
          </p:cNvGrpSpPr>
          <p:nvPr/>
        </p:nvGrpSpPr>
        <p:grpSpPr bwMode="auto">
          <a:xfrm>
            <a:off x="180975" y="1520825"/>
            <a:ext cx="5838825" cy="4498975"/>
            <a:chOff x="128" y="958"/>
            <a:chExt cx="4138" cy="2834"/>
          </a:xfrm>
        </p:grpSpPr>
        <p:sp>
          <p:nvSpPr>
            <p:cNvPr id="34820" name="Oval 4">
              <a:extLst>
                <a:ext uri="{FF2B5EF4-FFF2-40B4-BE49-F238E27FC236}">
                  <a16:creationId xmlns:a16="http://schemas.microsoft.com/office/drawing/2014/main" id="{378AE643-9124-C34E-AB63-1711C8F37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" y="1248"/>
              <a:ext cx="108" cy="9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" pitchFamily="2" charset="0"/>
              </a:endParaRPr>
            </a:p>
          </p:txBody>
        </p:sp>
        <p:sp>
          <p:nvSpPr>
            <p:cNvPr id="34821" name="Line 5">
              <a:extLst>
                <a:ext uri="{FF2B5EF4-FFF2-40B4-BE49-F238E27FC236}">
                  <a16:creationId xmlns:a16="http://schemas.microsoft.com/office/drawing/2014/main" id="{8BD1952E-1175-3246-BE4B-F2311F2F4B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" y="1008"/>
              <a:ext cx="0" cy="278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2" name="Line 6">
              <a:extLst>
                <a:ext uri="{FF2B5EF4-FFF2-40B4-BE49-F238E27FC236}">
                  <a16:creationId xmlns:a16="http://schemas.microsoft.com/office/drawing/2014/main" id="{BCB15BB3-F33E-8947-ACF5-3B70702B39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" y="3792"/>
              <a:ext cx="3456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3" name="Oval 7">
              <a:extLst>
                <a:ext uri="{FF2B5EF4-FFF2-40B4-BE49-F238E27FC236}">
                  <a16:creationId xmlns:a16="http://schemas.microsoft.com/office/drawing/2014/main" id="{2B0BEAC0-844A-DF4A-A68B-86C5D97E8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" y="2264"/>
              <a:ext cx="108" cy="96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" pitchFamily="2" charset="0"/>
              </a:endParaRPr>
            </a:p>
          </p:txBody>
        </p:sp>
        <p:sp>
          <p:nvSpPr>
            <p:cNvPr id="34824" name="Line 8">
              <a:extLst>
                <a:ext uri="{FF2B5EF4-FFF2-40B4-BE49-F238E27FC236}">
                  <a16:creationId xmlns:a16="http://schemas.microsoft.com/office/drawing/2014/main" id="{FFDCA6E1-CDB0-AF4A-B5AB-754BE0BED8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0" y="2352"/>
              <a:ext cx="2106" cy="14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5" name="Line 9">
              <a:extLst>
                <a:ext uri="{FF2B5EF4-FFF2-40B4-BE49-F238E27FC236}">
                  <a16:creationId xmlns:a16="http://schemas.microsoft.com/office/drawing/2014/main" id="{42E24CF9-901F-E749-948B-CBD567AD4DF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268048" flipV="1">
              <a:off x="128" y="1832"/>
              <a:ext cx="2106" cy="14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6" name="Text Box 10">
              <a:extLst>
                <a:ext uri="{FF2B5EF4-FFF2-40B4-BE49-F238E27FC236}">
                  <a16:creationId xmlns:a16="http://schemas.microsoft.com/office/drawing/2014/main" id="{D1FC3105-67DF-D744-B615-CDA175343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" y="3004"/>
              <a:ext cx="35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4800">
                  <a:latin typeface="Times" pitchFamily="2" charset="0"/>
                  <a:sym typeface="Symbol" pitchFamily="2" charset="2"/>
                </a:rPr>
                <a:t></a:t>
              </a:r>
              <a:endParaRPr lang="en-US" altLang="en-US" sz="4800">
                <a:latin typeface="Times" pitchFamily="2" charset="0"/>
              </a:endParaRPr>
            </a:p>
          </p:txBody>
        </p:sp>
        <p:sp>
          <p:nvSpPr>
            <p:cNvPr id="34827" name="Text Box 11">
              <a:extLst>
                <a:ext uri="{FF2B5EF4-FFF2-40B4-BE49-F238E27FC236}">
                  <a16:creationId xmlns:a16="http://schemas.microsoft.com/office/drawing/2014/main" id="{FC71B09C-0B74-1E40-8D14-1CA208ED4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6" y="1870"/>
              <a:ext cx="919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4000">
                  <a:latin typeface="Times" pitchFamily="2" charset="0"/>
                </a:rPr>
                <a:t>(x, y)</a:t>
              </a:r>
            </a:p>
          </p:txBody>
        </p:sp>
        <p:sp>
          <p:nvSpPr>
            <p:cNvPr id="34828" name="Text Box 12">
              <a:extLst>
                <a:ext uri="{FF2B5EF4-FFF2-40B4-BE49-F238E27FC236}">
                  <a16:creationId xmlns:a16="http://schemas.microsoft.com/office/drawing/2014/main" id="{9CE58127-6F8E-294F-B3A9-AF6AE3CB9C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958"/>
              <a:ext cx="116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4000">
                  <a:latin typeface="Times" pitchFamily="2" charset="0"/>
                </a:rPr>
                <a:t>(x’, y’)</a:t>
              </a:r>
            </a:p>
          </p:txBody>
        </p:sp>
      </p:grpSp>
      <p:sp>
        <p:nvSpPr>
          <p:cNvPr id="34818" name="Text Box 13">
            <a:extLst>
              <a:ext uri="{FF2B5EF4-FFF2-40B4-BE49-F238E27FC236}">
                <a16:creationId xmlns:a16="http://schemas.microsoft.com/office/drawing/2014/main" id="{86BBBAF8-E0E6-1C47-8557-F36AE4B4C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7138" y="4324350"/>
            <a:ext cx="5072062" cy="1228725"/>
          </a:xfrm>
          <a:prstGeom prst="rect">
            <a:avLst/>
          </a:prstGeom>
          <a:solidFill>
            <a:srgbClr val="9999FF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000000"/>
                </a:solidFill>
                <a:latin typeface="Times" pitchFamily="2" charset="0"/>
              </a:rPr>
              <a:t>x’ = x </a:t>
            </a:r>
            <a:r>
              <a:rPr lang="en-US" altLang="en-US" sz="3600" b="1">
                <a:solidFill>
                  <a:srgbClr val="000000"/>
                </a:solidFill>
                <a:latin typeface="Times" pitchFamily="2" charset="0"/>
              </a:rPr>
              <a:t>cos</a:t>
            </a:r>
            <a:r>
              <a:rPr lang="en-US" altLang="en-US" sz="3600">
                <a:solidFill>
                  <a:srgbClr val="000000"/>
                </a:solidFill>
                <a:latin typeface="Times" pitchFamily="2" charset="0"/>
              </a:rPr>
              <a:t>(</a:t>
            </a:r>
            <a:r>
              <a:rPr lang="en-US" altLang="en-US" sz="3600">
                <a:solidFill>
                  <a:srgbClr val="000000"/>
                </a:solidFill>
                <a:latin typeface="Times" pitchFamily="2" charset="0"/>
                <a:sym typeface="Symbol" pitchFamily="2" charset="2"/>
              </a:rPr>
              <a:t>) - y </a:t>
            </a:r>
            <a:r>
              <a:rPr lang="en-US" altLang="en-US" sz="3600" b="1">
                <a:solidFill>
                  <a:srgbClr val="000000"/>
                </a:solidFill>
                <a:latin typeface="Times" pitchFamily="2" charset="0"/>
                <a:sym typeface="Symbol" pitchFamily="2" charset="2"/>
              </a:rPr>
              <a:t>sin</a:t>
            </a:r>
            <a:r>
              <a:rPr lang="en-US" altLang="en-US" sz="3600">
                <a:solidFill>
                  <a:srgbClr val="000000"/>
                </a:solidFill>
                <a:latin typeface="Times" pitchFamily="2" charset="0"/>
                <a:sym typeface="Symbol" pitchFamily="2" charset="2"/>
              </a:rPr>
              <a:t>()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000000"/>
                </a:solidFill>
                <a:latin typeface="Times" pitchFamily="2" charset="0"/>
                <a:sym typeface="Symbol" pitchFamily="2" charset="2"/>
              </a:rPr>
              <a:t>y’ = x </a:t>
            </a:r>
            <a:r>
              <a:rPr lang="en-US" altLang="en-US" sz="3600" b="1">
                <a:solidFill>
                  <a:srgbClr val="000000"/>
                </a:solidFill>
                <a:latin typeface="Times" pitchFamily="2" charset="0"/>
                <a:sym typeface="Symbol" pitchFamily="2" charset="2"/>
              </a:rPr>
              <a:t>sin</a:t>
            </a:r>
            <a:r>
              <a:rPr lang="en-US" altLang="en-US" sz="3600">
                <a:solidFill>
                  <a:srgbClr val="000000"/>
                </a:solidFill>
                <a:latin typeface="Times" pitchFamily="2" charset="0"/>
                <a:sym typeface="Symbol" pitchFamily="2" charset="2"/>
              </a:rPr>
              <a:t>() + y </a:t>
            </a:r>
            <a:r>
              <a:rPr lang="en-US" altLang="en-US" sz="3600" b="1">
                <a:solidFill>
                  <a:srgbClr val="000000"/>
                </a:solidFill>
                <a:latin typeface="Times" pitchFamily="2" charset="0"/>
                <a:sym typeface="Symbol" pitchFamily="2" charset="2"/>
              </a:rPr>
              <a:t>cos</a:t>
            </a:r>
            <a:r>
              <a:rPr lang="en-US" altLang="en-US" sz="3600">
                <a:solidFill>
                  <a:srgbClr val="000000"/>
                </a:solidFill>
                <a:latin typeface="Times" pitchFamily="2" charset="0"/>
                <a:sym typeface="Symbol" pitchFamily="2" charset="2"/>
              </a:rPr>
              <a:t>()</a:t>
            </a:r>
          </a:p>
        </p:txBody>
      </p:sp>
      <p:sp>
        <p:nvSpPr>
          <p:cNvPr id="34819" name="Title 1">
            <a:extLst>
              <a:ext uri="{FF2B5EF4-FFF2-40B4-BE49-F238E27FC236}">
                <a16:creationId xmlns:a16="http://schemas.microsoft.com/office/drawing/2014/main" id="{BCDE115A-6AD5-B14C-BFF7-0837BCBD24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2D rotation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3">
            <a:extLst>
              <a:ext uri="{FF2B5EF4-FFF2-40B4-BE49-F238E27FC236}">
                <a16:creationId xmlns:a16="http://schemas.microsoft.com/office/drawing/2014/main" id="{84F8B85B-B17C-CC4D-889E-E3FB1C337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738" y="1314450"/>
            <a:ext cx="4586287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itchFamily="2" charset="0"/>
              </a:rPr>
              <a:t>Polar coordinates…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itchFamily="2" charset="0"/>
              </a:rPr>
              <a:t>x = r cos (</a:t>
            </a:r>
            <a:r>
              <a:rPr lang="en-US" altLang="en-US" sz="2400">
                <a:latin typeface="Symbol" pitchFamily="2" charset="2"/>
                <a:sym typeface="Symbol" pitchFamily="2" charset="2"/>
              </a:rPr>
              <a:t>f</a:t>
            </a:r>
            <a:r>
              <a:rPr lang="en-US" altLang="en-US" sz="2400">
                <a:latin typeface="Times" pitchFamily="2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itchFamily="2" charset="0"/>
              </a:rPr>
              <a:t>y = r sin (</a:t>
            </a:r>
            <a:r>
              <a:rPr lang="en-US" altLang="en-US" sz="2400">
                <a:latin typeface="Symbol" pitchFamily="2" charset="2"/>
                <a:sym typeface="Symbol" pitchFamily="2" charset="2"/>
              </a:rPr>
              <a:t>f</a:t>
            </a:r>
            <a:r>
              <a:rPr lang="en-US" altLang="en-US" sz="2400">
                <a:latin typeface="Times" pitchFamily="2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itchFamily="2" charset="0"/>
              </a:rPr>
              <a:t>x’ = r cos (</a:t>
            </a:r>
            <a:r>
              <a:rPr lang="en-US" altLang="en-US" sz="2400">
                <a:latin typeface="Symbol" pitchFamily="2" charset="2"/>
                <a:sym typeface="Symbol" pitchFamily="2" charset="2"/>
              </a:rPr>
              <a:t>f</a:t>
            </a:r>
            <a:r>
              <a:rPr lang="en-US" altLang="en-US" sz="2400">
                <a:latin typeface="Times" pitchFamily="2" charset="0"/>
              </a:rPr>
              <a:t> + </a:t>
            </a:r>
            <a:r>
              <a:rPr lang="en-US" altLang="en-US" sz="2400">
                <a:latin typeface="Times" pitchFamily="2" charset="0"/>
                <a:sym typeface="Symbol" pitchFamily="2" charset="2"/>
              </a:rPr>
              <a:t></a:t>
            </a:r>
            <a:r>
              <a:rPr lang="en-US" altLang="en-US" sz="2400">
                <a:latin typeface="Times" pitchFamily="2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itchFamily="2" charset="0"/>
              </a:rPr>
              <a:t>y’ = r sin (</a:t>
            </a:r>
            <a:r>
              <a:rPr lang="en-US" altLang="en-US" sz="2400">
                <a:latin typeface="Symbol" pitchFamily="2" charset="2"/>
                <a:sym typeface="Symbol" pitchFamily="2" charset="2"/>
              </a:rPr>
              <a:t>f</a:t>
            </a:r>
            <a:r>
              <a:rPr lang="en-US" altLang="en-US" sz="2400">
                <a:latin typeface="Times" pitchFamily="2" charset="0"/>
              </a:rPr>
              <a:t> + </a:t>
            </a:r>
            <a:r>
              <a:rPr lang="en-US" altLang="en-US" sz="2400">
                <a:latin typeface="Times" pitchFamily="2" charset="0"/>
                <a:sym typeface="Symbol" pitchFamily="2" charset="2"/>
              </a:rPr>
              <a:t></a:t>
            </a:r>
            <a:r>
              <a:rPr lang="en-US" altLang="en-US" sz="2400">
                <a:latin typeface="Times" pitchFamily="2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itchFamily="2" charset="0"/>
              </a:rPr>
              <a:t>Trig Identity…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itchFamily="2" charset="0"/>
              </a:rPr>
              <a:t>x’ = r cos(</a:t>
            </a:r>
            <a:r>
              <a:rPr lang="en-US" altLang="en-US" sz="2400">
                <a:latin typeface="Symbol" pitchFamily="2" charset="2"/>
                <a:sym typeface="Symbol" pitchFamily="2" charset="2"/>
              </a:rPr>
              <a:t>f</a:t>
            </a:r>
            <a:r>
              <a:rPr lang="en-US" altLang="en-US" sz="2400">
                <a:latin typeface="Times" pitchFamily="2" charset="0"/>
              </a:rPr>
              <a:t>) cos(</a:t>
            </a:r>
            <a:r>
              <a:rPr lang="en-US" altLang="en-US" sz="2400">
                <a:latin typeface="Times" pitchFamily="2" charset="0"/>
                <a:sym typeface="Symbol" pitchFamily="2" charset="2"/>
              </a:rPr>
              <a:t></a:t>
            </a:r>
            <a:r>
              <a:rPr lang="en-US" altLang="en-US" sz="2400">
                <a:latin typeface="Times" pitchFamily="2" charset="0"/>
              </a:rPr>
              <a:t>) – r sin(</a:t>
            </a:r>
            <a:r>
              <a:rPr lang="en-US" altLang="en-US" sz="2400">
                <a:latin typeface="Symbol" pitchFamily="2" charset="2"/>
                <a:sym typeface="Symbol" pitchFamily="2" charset="2"/>
              </a:rPr>
              <a:t>f</a:t>
            </a:r>
            <a:r>
              <a:rPr lang="en-US" altLang="en-US" sz="2400">
                <a:latin typeface="Times" pitchFamily="2" charset="0"/>
              </a:rPr>
              <a:t>) sin(</a:t>
            </a:r>
            <a:r>
              <a:rPr lang="en-US" altLang="en-US" sz="2400">
                <a:latin typeface="Times" pitchFamily="2" charset="0"/>
                <a:sym typeface="Symbol" pitchFamily="2" charset="2"/>
              </a:rPr>
              <a:t></a:t>
            </a:r>
            <a:r>
              <a:rPr lang="en-US" altLang="en-US" sz="2400">
                <a:latin typeface="Times" pitchFamily="2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itchFamily="2" charset="0"/>
              </a:rPr>
              <a:t>y’ = r sin(</a:t>
            </a:r>
            <a:r>
              <a:rPr lang="en-US" altLang="en-US" sz="2400">
                <a:latin typeface="Symbol" pitchFamily="2" charset="2"/>
                <a:sym typeface="Symbol" pitchFamily="2" charset="2"/>
              </a:rPr>
              <a:t>f</a:t>
            </a:r>
            <a:r>
              <a:rPr lang="en-US" altLang="en-US" sz="2400">
                <a:latin typeface="Times" pitchFamily="2" charset="0"/>
              </a:rPr>
              <a:t>) cos(</a:t>
            </a:r>
            <a:r>
              <a:rPr lang="en-US" altLang="en-US" sz="2400">
                <a:latin typeface="Times" pitchFamily="2" charset="0"/>
                <a:sym typeface="Symbol" pitchFamily="2" charset="2"/>
              </a:rPr>
              <a:t></a:t>
            </a:r>
            <a:r>
              <a:rPr lang="en-US" altLang="en-US" sz="2400">
                <a:latin typeface="Times" pitchFamily="2" charset="0"/>
              </a:rPr>
              <a:t>) + r cos(</a:t>
            </a:r>
            <a:r>
              <a:rPr lang="en-US" altLang="en-US" sz="2400">
                <a:latin typeface="Symbol" pitchFamily="2" charset="2"/>
                <a:sym typeface="Symbol" pitchFamily="2" charset="2"/>
              </a:rPr>
              <a:t>f</a:t>
            </a:r>
            <a:r>
              <a:rPr lang="en-US" altLang="en-US" sz="2400">
                <a:latin typeface="Times" pitchFamily="2" charset="0"/>
              </a:rPr>
              <a:t>) sin(</a:t>
            </a:r>
            <a:r>
              <a:rPr lang="en-US" altLang="en-US" sz="2400">
                <a:latin typeface="Times" pitchFamily="2" charset="0"/>
                <a:sym typeface="Symbol" pitchFamily="2" charset="2"/>
              </a:rPr>
              <a:t></a:t>
            </a:r>
            <a:r>
              <a:rPr lang="en-US" altLang="en-US" sz="2400">
                <a:latin typeface="Times" pitchFamily="2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itchFamily="2" charset="0"/>
              </a:rPr>
              <a:t>Substitute…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itchFamily="2" charset="0"/>
              </a:rPr>
              <a:t>x’ = x </a:t>
            </a:r>
            <a:r>
              <a:rPr lang="en-US" altLang="en-US" sz="2400" b="1">
                <a:latin typeface="Times" pitchFamily="2" charset="0"/>
              </a:rPr>
              <a:t>cos</a:t>
            </a:r>
            <a:r>
              <a:rPr lang="en-US" altLang="en-US" sz="2400">
                <a:latin typeface="Times" pitchFamily="2" charset="0"/>
              </a:rPr>
              <a:t>(</a:t>
            </a:r>
            <a:r>
              <a:rPr lang="en-US" altLang="en-US" sz="2400">
                <a:latin typeface="Times" pitchFamily="2" charset="0"/>
                <a:sym typeface="Symbol" pitchFamily="2" charset="2"/>
              </a:rPr>
              <a:t>) - y </a:t>
            </a:r>
            <a:r>
              <a:rPr lang="en-US" altLang="en-US" sz="2400" b="1">
                <a:latin typeface="Times" pitchFamily="2" charset="0"/>
                <a:sym typeface="Symbol" pitchFamily="2" charset="2"/>
              </a:rPr>
              <a:t>sin</a:t>
            </a:r>
            <a:r>
              <a:rPr lang="en-US" altLang="en-US" sz="2400">
                <a:latin typeface="Times" pitchFamily="2" charset="0"/>
                <a:sym typeface="Symbol" pitchFamily="2" charset="2"/>
              </a:rPr>
              <a:t>()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itchFamily="2" charset="0"/>
                <a:sym typeface="Symbol" pitchFamily="2" charset="2"/>
              </a:rPr>
              <a:t>y’ = x </a:t>
            </a:r>
            <a:r>
              <a:rPr lang="en-US" altLang="en-US" sz="2400" b="1">
                <a:latin typeface="Times" pitchFamily="2" charset="0"/>
                <a:sym typeface="Symbol" pitchFamily="2" charset="2"/>
              </a:rPr>
              <a:t>sin</a:t>
            </a:r>
            <a:r>
              <a:rPr lang="en-US" altLang="en-US" sz="2400">
                <a:latin typeface="Times" pitchFamily="2" charset="0"/>
                <a:sym typeface="Symbol" pitchFamily="2" charset="2"/>
              </a:rPr>
              <a:t>() + y </a:t>
            </a:r>
            <a:r>
              <a:rPr lang="en-US" altLang="en-US" sz="2400" b="1">
                <a:latin typeface="Times" pitchFamily="2" charset="0"/>
                <a:sym typeface="Symbol" pitchFamily="2" charset="2"/>
              </a:rPr>
              <a:t>cos</a:t>
            </a:r>
            <a:r>
              <a:rPr lang="en-US" altLang="en-US" sz="2400">
                <a:latin typeface="Times" pitchFamily="2" charset="0"/>
                <a:sym typeface="Symbol" pitchFamily="2" charset="2"/>
              </a:rPr>
              <a:t>()</a:t>
            </a:r>
          </a:p>
        </p:txBody>
      </p:sp>
      <p:grpSp>
        <p:nvGrpSpPr>
          <p:cNvPr id="35842" name="Group 4">
            <a:extLst>
              <a:ext uri="{FF2B5EF4-FFF2-40B4-BE49-F238E27FC236}">
                <a16:creationId xmlns:a16="http://schemas.microsoft.com/office/drawing/2014/main" id="{D503880B-BE2D-4749-B043-C39977DCFD1C}"/>
              </a:ext>
            </a:extLst>
          </p:cNvPr>
          <p:cNvGrpSpPr>
            <a:grpSpLocks/>
          </p:cNvGrpSpPr>
          <p:nvPr/>
        </p:nvGrpSpPr>
        <p:grpSpPr bwMode="auto">
          <a:xfrm>
            <a:off x="0" y="2740025"/>
            <a:ext cx="3798888" cy="2952750"/>
            <a:chOff x="128" y="826"/>
            <a:chExt cx="4232" cy="2966"/>
          </a:xfrm>
        </p:grpSpPr>
        <p:sp>
          <p:nvSpPr>
            <p:cNvPr id="34821" name="Oval 5">
              <a:extLst>
                <a:ext uri="{FF2B5EF4-FFF2-40B4-BE49-F238E27FC236}">
                  <a16:creationId xmlns:a16="http://schemas.microsoft.com/office/drawing/2014/main" id="{CA74367B-1518-5E47-BC34-30ADD81D1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1249"/>
              <a:ext cx="108" cy="9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35846" name="Line 6">
              <a:extLst>
                <a:ext uri="{FF2B5EF4-FFF2-40B4-BE49-F238E27FC236}">
                  <a16:creationId xmlns:a16="http://schemas.microsoft.com/office/drawing/2014/main" id="{60CE1442-8159-F541-AAFC-DCDD3A9EF6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" y="1008"/>
              <a:ext cx="0" cy="278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7" name="Line 7">
              <a:extLst>
                <a:ext uri="{FF2B5EF4-FFF2-40B4-BE49-F238E27FC236}">
                  <a16:creationId xmlns:a16="http://schemas.microsoft.com/office/drawing/2014/main" id="{6069E596-3F50-1B45-8C92-D680B36D08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" y="3792"/>
              <a:ext cx="3456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8" name="Oval 8">
              <a:extLst>
                <a:ext uri="{FF2B5EF4-FFF2-40B4-BE49-F238E27FC236}">
                  <a16:creationId xmlns:a16="http://schemas.microsoft.com/office/drawing/2014/main" id="{B3B9D26F-7868-2149-8CDF-C02DF385B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" y="2264"/>
              <a:ext cx="108" cy="96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" pitchFamily="2" charset="0"/>
              </a:endParaRPr>
            </a:p>
          </p:txBody>
        </p:sp>
        <p:sp>
          <p:nvSpPr>
            <p:cNvPr id="35849" name="Line 9">
              <a:extLst>
                <a:ext uri="{FF2B5EF4-FFF2-40B4-BE49-F238E27FC236}">
                  <a16:creationId xmlns:a16="http://schemas.microsoft.com/office/drawing/2014/main" id="{CF1B1E8E-D14A-8B42-AD22-DBE6848B2A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0" y="2352"/>
              <a:ext cx="2106" cy="14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Line 10">
              <a:extLst>
                <a:ext uri="{FF2B5EF4-FFF2-40B4-BE49-F238E27FC236}">
                  <a16:creationId xmlns:a16="http://schemas.microsoft.com/office/drawing/2014/main" id="{BD3F30F4-8339-554F-A451-8B9DB17DB1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268048" flipV="1">
              <a:off x="128" y="1832"/>
              <a:ext cx="2106" cy="14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Text Box 11">
              <a:extLst>
                <a:ext uri="{FF2B5EF4-FFF2-40B4-BE49-F238E27FC236}">
                  <a16:creationId xmlns:a16="http://schemas.microsoft.com/office/drawing/2014/main" id="{CCFACDFA-0D96-574C-A607-596768023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2849"/>
              <a:ext cx="563" cy="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4800">
                  <a:solidFill>
                    <a:srgbClr val="FFFFFF"/>
                  </a:solidFill>
                  <a:latin typeface="Times" pitchFamily="2" charset="0"/>
                  <a:sym typeface="Symbol" pitchFamily="2" charset="2"/>
                </a:rPr>
                <a:t></a:t>
              </a:r>
              <a:endParaRPr lang="en-US" altLang="en-US" sz="4800">
                <a:solidFill>
                  <a:srgbClr val="FFFFFF"/>
                </a:solidFill>
                <a:latin typeface="Times" pitchFamily="2" charset="0"/>
              </a:endParaRPr>
            </a:p>
          </p:txBody>
        </p:sp>
        <p:sp>
          <p:nvSpPr>
            <p:cNvPr id="35852" name="Text Box 12">
              <a:extLst>
                <a:ext uri="{FF2B5EF4-FFF2-40B4-BE49-F238E27FC236}">
                  <a16:creationId xmlns:a16="http://schemas.microsoft.com/office/drawing/2014/main" id="{1C0BCE37-0947-3741-AFCE-AD5B82E21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5" y="1738"/>
              <a:ext cx="1445" cy="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4000">
                  <a:latin typeface="Times" pitchFamily="2" charset="0"/>
                </a:rPr>
                <a:t>(x, y)</a:t>
              </a:r>
            </a:p>
          </p:txBody>
        </p:sp>
        <p:sp>
          <p:nvSpPr>
            <p:cNvPr id="35853" name="Text Box 13">
              <a:extLst>
                <a:ext uri="{FF2B5EF4-FFF2-40B4-BE49-F238E27FC236}">
                  <a16:creationId xmlns:a16="http://schemas.microsoft.com/office/drawing/2014/main" id="{2A828288-8CF8-1448-B38B-73109E2AAE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826"/>
              <a:ext cx="1827" cy="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4000">
                  <a:latin typeface="Times" pitchFamily="2" charset="0"/>
                </a:rPr>
                <a:t>(x’, y’)</a:t>
              </a:r>
            </a:p>
          </p:txBody>
        </p:sp>
      </p:grpSp>
      <p:sp>
        <p:nvSpPr>
          <p:cNvPr id="35843" name="Rectangle 14">
            <a:extLst>
              <a:ext uri="{FF2B5EF4-FFF2-40B4-BE49-F238E27FC236}">
                <a16:creationId xmlns:a16="http://schemas.microsoft.com/office/drawing/2014/main" id="{DE2CC85C-325E-AF4E-B1DD-0017BB692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0" y="5029200"/>
            <a:ext cx="6048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FFFFFF"/>
                </a:solidFill>
                <a:latin typeface="Symbol" pitchFamily="2" charset="2"/>
                <a:sym typeface="Symbol" pitchFamily="2" charset="2"/>
              </a:rPr>
              <a:t>f</a:t>
            </a:r>
          </a:p>
        </p:txBody>
      </p:sp>
      <p:sp>
        <p:nvSpPr>
          <p:cNvPr id="35844" name="Title 2">
            <a:extLst>
              <a:ext uri="{FF2B5EF4-FFF2-40B4-BE49-F238E27FC236}">
                <a16:creationId xmlns:a16="http://schemas.microsoft.com/office/drawing/2014/main" id="{256008BF-DE80-0C4D-A219-D8E5FF2500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2D rotation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9" name="Rectangle 3">
            <a:extLst>
              <a:ext uri="{FF2B5EF4-FFF2-40B4-BE49-F238E27FC236}">
                <a16:creationId xmlns:a16="http://schemas.microsoft.com/office/drawing/2014/main" id="{77C984CA-FA95-FF45-8F26-D4750BE1874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7772400" cy="5257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000"/>
              <a:t>This is easy to capture in matrix form:</a:t>
            </a:r>
          </a:p>
          <a:p>
            <a:pPr marL="0" indent="0"/>
            <a:endParaRPr lang="en-US" altLang="en-US" sz="2000"/>
          </a:p>
          <a:p>
            <a:pPr marL="0" indent="0"/>
            <a:endParaRPr lang="en-US" altLang="en-US" sz="2000"/>
          </a:p>
          <a:p>
            <a:pPr marL="0" indent="0"/>
            <a:endParaRPr lang="en-US" altLang="en-US" sz="2000"/>
          </a:p>
          <a:p>
            <a:pPr marL="0" indent="0"/>
            <a:endParaRPr lang="en-US" altLang="en-US" sz="2000"/>
          </a:p>
          <a:p>
            <a:pPr marL="0" indent="0"/>
            <a:endParaRPr lang="en-US" altLang="en-US" sz="2000"/>
          </a:p>
          <a:p>
            <a:pPr marL="0" indent="0"/>
            <a:endParaRPr lang="en-US" altLang="en-US" sz="2000"/>
          </a:p>
          <a:p>
            <a:pPr marL="0" indent="0">
              <a:buFontTx/>
              <a:buNone/>
            </a:pPr>
            <a:r>
              <a:rPr lang="en-US" altLang="en-US" sz="2000"/>
              <a:t>Even though sin(</a:t>
            </a:r>
            <a:r>
              <a:rPr lang="en-US" altLang="en-US" sz="2000">
                <a:latin typeface="Symbol" pitchFamily="2" charset="2"/>
              </a:rPr>
              <a:t>q</a:t>
            </a:r>
            <a:r>
              <a:rPr lang="en-US" altLang="en-US" sz="2000"/>
              <a:t>) and cos(</a:t>
            </a:r>
            <a:r>
              <a:rPr lang="en-US" altLang="en-US" sz="2000">
                <a:latin typeface="Symbol" pitchFamily="2" charset="2"/>
              </a:rPr>
              <a:t>q</a:t>
            </a:r>
            <a:r>
              <a:rPr lang="en-US" altLang="en-US" sz="2000"/>
              <a:t>) are nonlinear functions of </a:t>
            </a:r>
            <a:r>
              <a:rPr lang="en-US" altLang="en-US" sz="2000">
                <a:latin typeface="Symbol" pitchFamily="2" charset="2"/>
              </a:rPr>
              <a:t>q</a:t>
            </a:r>
            <a:r>
              <a:rPr lang="en-US" altLang="en-US" sz="2000"/>
              <a:t>,</a:t>
            </a:r>
          </a:p>
          <a:p>
            <a:pPr lvl="1"/>
            <a:r>
              <a:rPr lang="en-US" altLang="en-US" sz="1800"/>
              <a:t>x’ is a linear combination of x and y</a:t>
            </a:r>
          </a:p>
          <a:p>
            <a:pPr lvl="1"/>
            <a:r>
              <a:rPr lang="en-US" altLang="en-US" sz="1800"/>
              <a:t>y’ is a linear combination of x and y</a:t>
            </a:r>
          </a:p>
          <a:p>
            <a:pPr lvl="1"/>
            <a:endParaRPr lang="en-US" altLang="en-US" sz="1800" b="1" i="1"/>
          </a:p>
          <a:p>
            <a:pPr marL="0" indent="0">
              <a:buFontTx/>
              <a:buNone/>
            </a:pPr>
            <a:r>
              <a:rPr lang="en-US" altLang="en-US" sz="2000"/>
              <a:t>What is the inverse transformation?</a:t>
            </a:r>
          </a:p>
          <a:p>
            <a:pPr lvl="1"/>
            <a:r>
              <a:rPr lang="en-US" altLang="en-US" sz="1800"/>
              <a:t>Rotation by –</a:t>
            </a:r>
            <a:r>
              <a:rPr lang="en-US" altLang="en-US" sz="1800">
                <a:latin typeface="Symbol" pitchFamily="2" charset="2"/>
              </a:rPr>
              <a:t>q</a:t>
            </a:r>
            <a:endParaRPr lang="en-US" altLang="en-US" sz="1800"/>
          </a:p>
          <a:p>
            <a:pPr lvl="1"/>
            <a:r>
              <a:rPr lang="en-US" altLang="en-US" sz="1800"/>
              <a:t>For rotation matrices</a:t>
            </a:r>
          </a:p>
        </p:txBody>
      </p:sp>
      <p:graphicFrame>
        <p:nvGraphicFramePr>
          <p:cNvPr id="36866" name="Object 4">
            <a:extLst>
              <a:ext uri="{FF2B5EF4-FFF2-40B4-BE49-F238E27FC236}">
                <a16:creationId xmlns:a16="http://schemas.microsoft.com/office/drawing/2014/main" id="{8E99C798-E601-D14E-9FC4-43F4C986B6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947863"/>
          <a:ext cx="4454525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" name="Equation" r:id="rId3" imgW="40957500" imgH="10820400" progId="Equation.3">
                  <p:embed/>
                </p:oleObj>
              </mc:Choice>
              <mc:Fallback>
                <p:oleObj name="Equation" r:id="rId3" imgW="40957500" imgH="10820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47863"/>
                        <a:ext cx="4454525" cy="11763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901" name="Object 5">
            <a:extLst>
              <a:ext uri="{FF2B5EF4-FFF2-40B4-BE49-F238E27FC236}">
                <a16:creationId xmlns:a16="http://schemas.microsoft.com/office/drawing/2014/main" id="{38B47B20-1E76-3647-9C11-F2BD76625E55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746500" y="6062663"/>
          <a:ext cx="12541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2" name="Equation" r:id="rId5" imgW="13754100" imgH="4394200" progId="Equation.3">
                  <p:embed/>
                </p:oleObj>
              </mc:Choice>
              <mc:Fallback>
                <p:oleObj name="Equation" r:id="rId5" imgW="13754100" imgH="439420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6062663"/>
                        <a:ext cx="1254125" cy="4000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AutoShape 7">
            <a:extLst>
              <a:ext uri="{FF2B5EF4-FFF2-40B4-BE49-F238E27FC236}">
                <a16:creationId xmlns:a16="http://schemas.microsoft.com/office/drawing/2014/main" id="{E66A8D5E-0129-9347-B7A8-38C960A993F2}"/>
              </a:ext>
            </a:extLst>
          </p:cNvPr>
          <p:cNvSpPr>
            <a:spLocks/>
          </p:cNvSpPr>
          <p:nvPr/>
        </p:nvSpPr>
        <p:spPr bwMode="auto">
          <a:xfrm rot="-5400000">
            <a:off x="4038600" y="2057400"/>
            <a:ext cx="228600" cy="2514600"/>
          </a:xfrm>
          <a:prstGeom prst="leftBrace">
            <a:avLst>
              <a:gd name="adj1" fmla="val 91667"/>
              <a:gd name="adj2" fmla="val 50000"/>
            </a:avLst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en-US" sz="2400">
              <a:solidFill>
                <a:srgbClr val="FFFFFF"/>
              </a:solidFill>
              <a:latin typeface="Times" pitchFamily="2" charset="0"/>
            </a:endParaRPr>
          </a:p>
        </p:txBody>
      </p:sp>
      <p:sp>
        <p:nvSpPr>
          <p:cNvPr id="36869" name="Text Box 8">
            <a:extLst>
              <a:ext uri="{FF2B5EF4-FFF2-40B4-BE49-F238E27FC236}">
                <a16:creationId xmlns:a16="http://schemas.microsoft.com/office/drawing/2014/main" id="{7AF05538-89D1-274F-BAC0-DDA081269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347027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itchFamily="2" charset="0"/>
              </a:rPr>
              <a:t>R</a:t>
            </a:r>
          </a:p>
        </p:txBody>
      </p:sp>
      <p:sp>
        <p:nvSpPr>
          <p:cNvPr id="36870" name="Title 1">
            <a:extLst>
              <a:ext uri="{FF2B5EF4-FFF2-40B4-BE49-F238E27FC236}">
                <a16:creationId xmlns:a16="http://schemas.microsoft.com/office/drawing/2014/main" id="{B4EFFCDC-7C08-2D40-B002-D23F95ABEB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en-US"/>
              <a:t>2D rotation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89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8155470C-3F11-FB41-9E17-FB83D41435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2D transformations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C7C5DF67-E0D8-EE48-A516-A8B4B42DE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0913" y="4648200"/>
            <a:ext cx="1293812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Times" charset="0"/>
                <a:ea typeface="+mn-ea"/>
              </a:rPr>
              <a:t>Translate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CEAAC18D-1C93-814E-887C-7A61DD19A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88" y="4387850"/>
            <a:ext cx="962025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Times" charset="0"/>
                <a:ea typeface="+mn-ea"/>
              </a:rPr>
              <a:t>Rotate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06853B6D-9D8A-5745-980F-3449A0596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4113" y="2500313"/>
            <a:ext cx="887412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  <a:latin typeface="Times" charset="0"/>
                <a:ea typeface="+mn-ea"/>
              </a:rPr>
              <a:t>Shear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2C4F1092-8291-FE48-9BA3-9CFD70340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2495550"/>
            <a:ext cx="842963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  <a:latin typeface="Times" charset="0"/>
                <a:ea typeface="+mn-ea"/>
              </a:rPr>
              <a:t>Scale</a:t>
            </a:r>
          </a:p>
        </p:txBody>
      </p:sp>
      <p:graphicFrame>
        <p:nvGraphicFramePr>
          <p:cNvPr id="37894" name="Object 11">
            <a:extLst>
              <a:ext uri="{FF2B5EF4-FFF2-40B4-BE49-F238E27FC236}">
                <a16:creationId xmlns:a16="http://schemas.microsoft.com/office/drawing/2014/main" id="{17E4908B-35C1-6343-AB05-EFF11664E0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0363" y="1563688"/>
          <a:ext cx="247173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6" name="Equation" r:id="rId4" imgW="29552900" imgH="11112500" progId="Equation.3">
                  <p:embed/>
                </p:oleObj>
              </mc:Choice>
              <mc:Fallback>
                <p:oleObj name="Equation" r:id="rId4" imgW="29552900" imgH="11112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0363" y="1563688"/>
                        <a:ext cx="2471737" cy="9302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12">
            <a:extLst>
              <a:ext uri="{FF2B5EF4-FFF2-40B4-BE49-F238E27FC236}">
                <a16:creationId xmlns:a16="http://schemas.microsoft.com/office/drawing/2014/main" id="{2F14DC8F-FCE0-F04F-8B40-6FC1D796F8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538" y="3482975"/>
          <a:ext cx="3109912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7" name="Equation" r:id="rId6" imgW="38912800" imgH="10820400" progId="Equation.3">
                  <p:embed/>
                </p:oleObj>
              </mc:Choice>
              <mc:Fallback>
                <p:oleObj name="Equation" r:id="rId6" imgW="38912800" imgH="10820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8" y="3482975"/>
                        <a:ext cx="3109912" cy="868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13">
            <a:extLst>
              <a:ext uri="{FF2B5EF4-FFF2-40B4-BE49-F238E27FC236}">
                <a16:creationId xmlns:a16="http://schemas.microsoft.com/office/drawing/2014/main" id="{5D502E43-BC60-304B-9151-4EE671493F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938" y="1433513"/>
          <a:ext cx="2624137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8" name="Equation" r:id="rId8" imgW="28092400" imgH="11112500" progId="Equation.3">
                  <p:embed/>
                </p:oleObj>
              </mc:Choice>
              <mc:Fallback>
                <p:oleObj name="Equation" r:id="rId8" imgW="28092400" imgH="11112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1433513"/>
                        <a:ext cx="2624137" cy="103981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15">
            <a:extLst>
              <a:ext uri="{FF2B5EF4-FFF2-40B4-BE49-F238E27FC236}">
                <a16:creationId xmlns:a16="http://schemas.microsoft.com/office/drawing/2014/main" id="{C6CC827E-AFE7-CD41-8D70-69AB15EF40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43525" y="3244850"/>
          <a:ext cx="266858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9" name="Equation" r:id="rId10" imgW="31305500" imgH="16090900" progId="Equation.3">
                  <p:embed/>
                </p:oleObj>
              </mc:Choice>
              <mc:Fallback>
                <p:oleObj name="Equation" r:id="rId10" imgW="31305500" imgH="16090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3525" y="3244850"/>
                        <a:ext cx="2668588" cy="13716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16">
            <a:extLst>
              <a:ext uri="{FF2B5EF4-FFF2-40B4-BE49-F238E27FC236}">
                <a16:creationId xmlns:a16="http://schemas.microsoft.com/office/drawing/2014/main" id="{080D1668-5C95-F946-8AE4-812BAAFEB4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1788" y="4953000"/>
          <a:ext cx="2667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0" name="Equation" r:id="rId12" imgW="31597600" imgH="16090900" progId="Equation.3">
                  <p:embed/>
                </p:oleObj>
              </mc:Choice>
              <mc:Fallback>
                <p:oleObj name="Equation" r:id="rId12" imgW="31597600" imgH="16090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4953000"/>
                        <a:ext cx="2667000" cy="13573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7">
            <a:extLst>
              <a:ext uri="{FF2B5EF4-FFF2-40B4-BE49-F238E27FC236}">
                <a16:creationId xmlns:a16="http://schemas.microsoft.com/office/drawing/2014/main" id="{B931AC49-9D9F-B145-94CF-F791E1FEA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9388" y="6327775"/>
            <a:ext cx="1090612" cy="4619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Times" charset="0"/>
                <a:ea typeface="+mn-ea"/>
              </a:rPr>
              <a:t>Affine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0B6A8C-B25C-F94D-97DE-C37CA332439E}"/>
              </a:ext>
            </a:extLst>
          </p:cNvPr>
          <p:cNvSpPr txBox="1"/>
          <p:nvPr/>
        </p:nvSpPr>
        <p:spPr>
          <a:xfrm>
            <a:off x="4824413" y="5495925"/>
            <a:ext cx="4191000" cy="12001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Times" charset="0"/>
                <a:ea typeface="+mn-ea"/>
              </a:rPr>
              <a:t>Affine is any combination of translation, scale, rotation, shear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A113C54B-4497-3A45-9E7B-13FAB19F5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Affine transformation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4B8ECB77-669F-4F43-AD7F-1920CE25C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41500"/>
            <a:ext cx="8566150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Affine transformations are combinations of </a:t>
            </a:r>
            <a:endParaRPr lang="en-US" altLang="en-US" sz="2000">
              <a:latin typeface="Arial" panose="020B0604020202020204" pitchFamily="34" charset="0"/>
            </a:endParaRPr>
          </a:p>
          <a:p>
            <a:pPr lvl="1"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Linear transformations, and</a:t>
            </a:r>
          </a:p>
          <a:p>
            <a:pPr lvl="1"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Translations</a:t>
            </a:r>
          </a:p>
          <a:p>
            <a:pP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Properties of affine transformations:</a:t>
            </a:r>
          </a:p>
          <a:p>
            <a:pPr lvl="1"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Lines map to lines</a:t>
            </a:r>
          </a:p>
          <a:p>
            <a:pPr lvl="1"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Parallel lines remain parallel</a:t>
            </a:r>
          </a:p>
          <a:p>
            <a:pPr lvl="1"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Ratios are preserved</a:t>
            </a:r>
          </a:p>
          <a:p>
            <a:pPr lvl="1"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Closed under composition</a:t>
            </a:r>
          </a:p>
          <a:p>
            <a:pPr lvl="1">
              <a:buFontTx/>
              <a:buChar char="•"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aphicFrame>
        <p:nvGraphicFramePr>
          <p:cNvPr id="39939" name="Object 1">
            <a:extLst>
              <a:ext uri="{FF2B5EF4-FFF2-40B4-BE49-F238E27FC236}">
                <a16:creationId xmlns:a16="http://schemas.microsoft.com/office/drawing/2014/main" id="{330046CE-C161-3F45-AB7C-F59F5C5DBF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99200" y="1774825"/>
          <a:ext cx="2667000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" name="Equation" r:id="rId4" imgW="31597600" imgH="16090900" progId="Equation.3">
                  <p:embed/>
                </p:oleObj>
              </mc:Choice>
              <mc:Fallback>
                <p:oleObj name="Equation" r:id="rId4" imgW="31597600" imgH="160909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1774825"/>
                        <a:ext cx="2667000" cy="11477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2">
            <a:extLst>
              <a:ext uri="{FF2B5EF4-FFF2-40B4-BE49-F238E27FC236}">
                <a16:creationId xmlns:a16="http://schemas.microsoft.com/office/drawing/2014/main" id="{2AB90FEF-7C07-554E-9BC3-3C1B3FA22E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3832225"/>
          <a:ext cx="275590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Equation" r:id="rId6" imgW="31305500" imgH="16090900" progId="Equation.3">
                  <p:embed/>
                </p:oleObj>
              </mc:Choice>
              <mc:Fallback>
                <p:oleObj name="Equation" r:id="rId6" imgW="31305500" imgH="16090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832225"/>
                        <a:ext cx="2755900" cy="11969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Box 3">
            <a:extLst>
              <a:ext uri="{FF2B5EF4-FFF2-40B4-BE49-F238E27FC236}">
                <a16:creationId xmlns:a16="http://schemas.microsoft.com/office/drawing/2014/main" id="{8B87B600-4101-A24D-B405-1E37E1FB3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2200" y="3176588"/>
            <a:ext cx="76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itchFamily="2" charset="0"/>
              </a:rPr>
              <a:t>or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D8036C55-BC97-0D44-B7D8-52E928D328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Projective transformations</a:t>
            </a:r>
          </a:p>
        </p:txBody>
      </p:sp>
      <p:graphicFrame>
        <p:nvGraphicFramePr>
          <p:cNvPr id="41986" name="Object 4">
            <a:extLst>
              <a:ext uri="{FF2B5EF4-FFF2-40B4-BE49-F238E27FC236}">
                <a16:creationId xmlns:a16="http://schemas.microsoft.com/office/drawing/2014/main" id="{CA13E76F-EC8C-354A-A230-A395CD6BE7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7863" y="1587500"/>
          <a:ext cx="2811462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" name="Equation" r:id="rId3" imgW="31889700" imgH="13462000" progId="">
                  <p:embed/>
                </p:oleObj>
              </mc:Choice>
              <mc:Fallback>
                <p:oleObj name="Equation" r:id="rId3" imgW="31889700" imgH="134620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863" y="1587500"/>
                        <a:ext cx="2811462" cy="11842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E910DFA3-FA23-6F46-8FB7-8DFC35E22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16075"/>
            <a:ext cx="4724400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1800" kern="0" dirty="0">
                <a:solidFill>
                  <a:schemeClr val="bg1"/>
                </a:solidFill>
                <a:latin typeface="Arial"/>
                <a:ea typeface="+mn-ea"/>
              </a:rPr>
              <a:t>Projective transformations are combos of 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  <a:defRPr/>
            </a:pPr>
            <a:r>
              <a:rPr lang="en-US" sz="1600" kern="0" dirty="0">
                <a:solidFill>
                  <a:schemeClr val="bg1"/>
                </a:solidFill>
                <a:latin typeface="Arial"/>
                <a:ea typeface="+mn-ea"/>
              </a:rPr>
              <a:t>Affine transformations, and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  <a:defRPr/>
            </a:pPr>
            <a:r>
              <a:rPr lang="en-US" sz="1600" kern="0" dirty="0">
                <a:solidFill>
                  <a:schemeClr val="bg1"/>
                </a:solidFill>
                <a:latin typeface="Arial"/>
                <a:ea typeface="+mn-ea"/>
              </a:rPr>
              <a:t>Projective warps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800" kern="0" dirty="0">
                <a:solidFill>
                  <a:schemeClr val="bg1"/>
                </a:solidFill>
                <a:latin typeface="Arial"/>
                <a:ea typeface="+mn-ea"/>
              </a:rPr>
              <a:t>Properties of projective transformations: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  <a:defRPr/>
            </a:pPr>
            <a:r>
              <a:rPr lang="en-US" sz="1600" kern="0" dirty="0">
                <a:solidFill>
                  <a:schemeClr val="bg1"/>
                </a:solidFill>
                <a:latin typeface="Arial"/>
                <a:ea typeface="+mn-ea"/>
              </a:rPr>
              <a:t>Lines map to lines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  <a:defRPr/>
            </a:pPr>
            <a:r>
              <a:rPr lang="en-US" sz="1600" kern="0" dirty="0">
                <a:solidFill>
                  <a:schemeClr val="bg1"/>
                </a:solidFill>
                <a:latin typeface="Arial"/>
                <a:ea typeface="+mn-ea"/>
              </a:rPr>
              <a:t>Parallel lines do not necessarily remain parallel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  <a:defRPr/>
            </a:pPr>
            <a:r>
              <a:rPr lang="en-US" sz="1600" kern="0" dirty="0">
                <a:solidFill>
                  <a:schemeClr val="bg1"/>
                </a:solidFill>
                <a:latin typeface="Arial"/>
                <a:ea typeface="+mn-ea"/>
              </a:rPr>
              <a:t>Ratios are preserved 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  <a:defRPr/>
            </a:pPr>
            <a:r>
              <a:rPr lang="en-US" sz="1600" kern="0" dirty="0">
                <a:solidFill>
                  <a:schemeClr val="bg1"/>
                </a:solidFill>
                <a:latin typeface="Arial"/>
                <a:ea typeface="+mn-ea"/>
              </a:rPr>
              <a:t>Closed under composition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  <a:defRPr/>
            </a:pPr>
            <a:r>
              <a:rPr lang="en-US" sz="1600" kern="0" dirty="0">
                <a:solidFill>
                  <a:schemeClr val="bg1"/>
                </a:solidFill>
                <a:latin typeface="Arial"/>
                <a:ea typeface="+mn-ea"/>
              </a:rPr>
              <a:t>Models change of basis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  <a:defRPr/>
            </a:pPr>
            <a:r>
              <a:rPr lang="en-US" sz="1600" kern="0" dirty="0">
                <a:solidFill>
                  <a:schemeClr val="bg1"/>
                </a:solidFill>
                <a:latin typeface="Arial"/>
                <a:ea typeface="+mn-ea"/>
              </a:rPr>
              <a:t>Projective matrix is defined up to a scale (8 DOF)</a:t>
            </a:r>
          </a:p>
        </p:txBody>
      </p:sp>
      <p:pic>
        <p:nvPicPr>
          <p:cNvPr id="41988" name="Picture 4">
            <a:extLst>
              <a:ext uri="{FF2B5EF4-FFF2-40B4-BE49-F238E27FC236}">
                <a16:creationId xmlns:a16="http://schemas.microsoft.com/office/drawing/2014/main" id="{A2BCFB22-CC4B-B445-9830-B60C6CB9D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048000"/>
            <a:ext cx="3919538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AAB3B6FF-E775-C14D-9DB2-CB2F84067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2D image transformations</a:t>
            </a:r>
          </a:p>
        </p:txBody>
      </p:sp>
      <p:pic>
        <p:nvPicPr>
          <p:cNvPr id="43010" name="Picture 3">
            <a:extLst>
              <a:ext uri="{FF2B5EF4-FFF2-40B4-BE49-F238E27FC236}">
                <a16:creationId xmlns:a16="http://schemas.microsoft.com/office/drawing/2014/main" id="{D2B39418-7483-874B-824D-C8CAB131B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4" t="51855" r="14572" b="21048"/>
          <a:stretch>
            <a:fillRect/>
          </a:stretch>
        </p:blipFill>
        <p:spPr bwMode="auto">
          <a:xfrm>
            <a:off x="1179513" y="1385888"/>
            <a:ext cx="6364287" cy="209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4">
            <a:extLst>
              <a:ext uri="{FF2B5EF4-FFF2-40B4-BE49-F238E27FC236}">
                <a16:creationId xmlns:a16="http://schemas.microsoft.com/office/drawing/2014/main" id="{1822EE32-C7AA-5847-A367-7C73D137C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2" t="30191" r="4286" b="14952"/>
          <a:stretch>
            <a:fillRect/>
          </a:stretch>
        </p:blipFill>
        <p:spPr bwMode="auto">
          <a:xfrm>
            <a:off x="1216025" y="3581400"/>
            <a:ext cx="6327775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388AA0D4-FB70-0C45-BA2F-145DB844EE10}"/>
              </a:ext>
            </a:extLst>
          </p:cNvPr>
          <p:cNvSpPr/>
          <p:nvPr/>
        </p:nvSpPr>
        <p:spPr>
          <a:xfrm>
            <a:off x="685800" y="1447800"/>
            <a:ext cx="3429000" cy="3352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44034" name="Title 1">
            <a:extLst>
              <a:ext uri="{FF2B5EF4-FFF2-40B4-BE49-F238E27FC236}">
                <a16:creationId xmlns:a16="http://schemas.microsoft.com/office/drawing/2014/main" id="{1DA7FA93-3B88-C045-968F-41307A0CE7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solving for translation</a:t>
            </a:r>
          </a:p>
        </p:txBody>
      </p:sp>
      <p:pic>
        <p:nvPicPr>
          <p:cNvPr id="44035" name="Picture 5" descr="obj14__0">
            <a:extLst>
              <a:ext uri="{FF2B5EF4-FFF2-40B4-BE49-F238E27FC236}">
                <a16:creationId xmlns:a16="http://schemas.microsoft.com/office/drawing/2014/main" id="{136E20F5-7EB2-A44A-A686-D490E480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1824038"/>
            <a:ext cx="2141538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036" name="Group 100">
            <a:extLst>
              <a:ext uri="{FF2B5EF4-FFF2-40B4-BE49-F238E27FC236}">
                <a16:creationId xmlns:a16="http://schemas.microsoft.com/office/drawing/2014/main" id="{186ADA31-518D-E043-AAE5-E3C062123A44}"/>
              </a:ext>
            </a:extLst>
          </p:cNvPr>
          <p:cNvGrpSpPr>
            <a:grpSpLocks/>
          </p:cNvGrpSpPr>
          <p:nvPr/>
        </p:nvGrpSpPr>
        <p:grpSpPr bwMode="auto">
          <a:xfrm>
            <a:off x="1247775" y="2016125"/>
            <a:ext cx="1625600" cy="1406525"/>
            <a:chOff x="2051050" y="2600325"/>
            <a:chExt cx="1625282" cy="1406525"/>
          </a:xfrm>
        </p:grpSpPr>
        <p:grpSp>
          <p:nvGrpSpPr>
            <p:cNvPr id="44063" name="Group 7">
              <a:extLst>
                <a:ext uri="{FF2B5EF4-FFF2-40B4-BE49-F238E27FC236}">
                  <a16:creationId xmlns:a16="http://schemas.microsoft.com/office/drawing/2014/main" id="{465AA6FF-EFA8-624C-97C5-9C81E2A650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44082" name="Line 8">
                <a:extLst>
                  <a:ext uri="{FF2B5EF4-FFF2-40B4-BE49-F238E27FC236}">
                    <a16:creationId xmlns:a16="http://schemas.microsoft.com/office/drawing/2014/main" id="{15794CF8-2831-3A4B-916E-2DCBAFD0E4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83" name="Line 9">
                <a:extLst>
                  <a:ext uri="{FF2B5EF4-FFF2-40B4-BE49-F238E27FC236}">
                    <a16:creationId xmlns:a16="http://schemas.microsoft.com/office/drawing/2014/main" id="{C4BBCC36-EC67-9744-910C-4679B3C863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64" name="Group 10">
              <a:extLst>
                <a:ext uri="{FF2B5EF4-FFF2-40B4-BE49-F238E27FC236}">
                  <a16:creationId xmlns:a16="http://schemas.microsoft.com/office/drawing/2014/main" id="{FCA723A7-72D6-244E-B6CF-0B3B99DD6F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44080" name="Line 11">
                <a:extLst>
                  <a:ext uri="{FF2B5EF4-FFF2-40B4-BE49-F238E27FC236}">
                    <a16:creationId xmlns:a16="http://schemas.microsoft.com/office/drawing/2014/main" id="{EDC94724-C774-1F4B-B92C-D2F2DD239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81" name="Line 12">
                <a:extLst>
                  <a:ext uri="{FF2B5EF4-FFF2-40B4-BE49-F238E27FC236}">
                    <a16:creationId xmlns:a16="http://schemas.microsoft.com/office/drawing/2014/main" id="{96844CC6-E25D-1F44-BD4B-461A90CF39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65" name="Group 13">
              <a:extLst>
                <a:ext uri="{FF2B5EF4-FFF2-40B4-BE49-F238E27FC236}">
                  <a16:creationId xmlns:a16="http://schemas.microsoft.com/office/drawing/2014/main" id="{E631035C-6E00-0F48-99FC-FC79B57FBF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44078" name="Line 14">
                <a:extLst>
                  <a:ext uri="{FF2B5EF4-FFF2-40B4-BE49-F238E27FC236}">
                    <a16:creationId xmlns:a16="http://schemas.microsoft.com/office/drawing/2014/main" id="{BDFBAB1F-7794-304A-9ECD-3C1FC7D1E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79" name="Line 15">
                <a:extLst>
                  <a:ext uri="{FF2B5EF4-FFF2-40B4-BE49-F238E27FC236}">
                    <a16:creationId xmlns:a16="http://schemas.microsoft.com/office/drawing/2014/main" id="{F073BD2B-0DC8-4249-BCB1-E0D5A54E5E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66" name="Group 16">
              <a:extLst>
                <a:ext uri="{FF2B5EF4-FFF2-40B4-BE49-F238E27FC236}">
                  <a16:creationId xmlns:a16="http://schemas.microsoft.com/office/drawing/2014/main" id="{38C15F55-7232-044A-9F1D-AD315BC02F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44076" name="Line 17">
                <a:extLst>
                  <a:ext uri="{FF2B5EF4-FFF2-40B4-BE49-F238E27FC236}">
                    <a16:creationId xmlns:a16="http://schemas.microsoft.com/office/drawing/2014/main" id="{B04668F5-BB65-9842-A3AE-6E75592DB3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77" name="Line 18">
                <a:extLst>
                  <a:ext uri="{FF2B5EF4-FFF2-40B4-BE49-F238E27FC236}">
                    <a16:creationId xmlns:a16="http://schemas.microsoft.com/office/drawing/2014/main" id="{EDFB0D7D-23CC-E443-A078-BB778F1D3D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67" name="Group 19">
              <a:extLst>
                <a:ext uri="{FF2B5EF4-FFF2-40B4-BE49-F238E27FC236}">
                  <a16:creationId xmlns:a16="http://schemas.microsoft.com/office/drawing/2014/main" id="{B385BC58-38DB-5644-90E1-A3BECFF8CA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44074" name="Line 20">
                <a:extLst>
                  <a:ext uri="{FF2B5EF4-FFF2-40B4-BE49-F238E27FC236}">
                    <a16:creationId xmlns:a16="http://schemas.microsoft.com/office/drawing/2014/main" id="{68D5A7A4-790F-1842-98D8-6427F80F64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75" name="Line 21">
                <a:extLst>
                  <a:ext uri="{FF2B5EF4-FFF2-40B4-BE49-F238E27FC236}">
                    <a16:creationId xmlns:a16="http://schemas.microsoft.com/office/drawing/2014/main" id="{820DC3F0-B408-A148-B907-66547B031C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68" name="Group 22">
              <a:extLst>
                <a:ext uri="{FF2B5EF4-FFF2-40B4-BE49-F238E27FC236}">
                  <a16:creationId xmlns:a16="http://schemas.microsoft.com/office/drawing/2014/main" id="{79586858-0765-2C40-AEE7-3FA9CFEF24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44072" name="Line 23">
                <a:extLst>
                  <a:ext uri="{FF2B5EF4-FFF2-40B4-BE49-F238E27FC236}">
                    <a16:creationId xmlns:a16="http://schemas.microsoft.com/office/drawing/2014/main" id="{CA857647-4D5D-2E40-8CA9-699921EA01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73" name="Line 24">
                <a:extLst>
                  <a:ext uri="{FF2B5EF4-FFF2-40B4-BE49-F238E27FC236}">
                    <a16:creationId xmlns:a16="http://schemas.microsoft.com/office/drawing/2014/main" id="{4FDDEAF0-A936-4043-9E7A-C89BC656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069" name="Rectangle 91">
              <a:extLst>
                <a:ext uri="{FF2B5EF4-FFF2-40B4-BE49-F238E27FC236}">
                  <a16:creationId xmlns:a16="http://schemas.microsoft.com/office/drawing/2014/main" id="{AFF6C947-8A05-194B-93D5-D02188F2A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075" y="2600325"/>
              <a:ext cx="4362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l-PL" altLang="en-US" sz="2400" b="1">
                  <a:solidFill>
                    <a:srgbClr val="FFFF00"/>
                  </a:solidFill>
                  <a:latin typeface="Times" pitchFamily="2" charset="0"/>
                </a:rPr>
                <a:t>A</a:t>
              </a:r>
              <a:r>
                <a:rPr lang="pl-PL" altLang="en-US" sz="2400" b="1" baseline="-25000">
                  <a:solidFill>
                    <a:srgbClr val="FFFF00"/>
                  </a:solidFill>
                  <a:latin typeface="Times" pitchFamily="2" charset="0"/>
                </a:rPr>
                <a:t>1</a:t>
              </a:r>
              <a:endParaRPr lang="en-US" altLang="en-US" sz="2400" b="1">
                <a:solidFill>
                  <a:srgbClr val="FFFF00"/>
                </a:solidFill>
                <a:latin typeface="Times" pitchFamily="2" charset="0"/>
              </a:endParaRPr>
            </a:p>
          </p:txBody>
        </p:sp>
        <p:sp>
          <p:nvSpPr>
            <p:cNvPr id="44070" name="Rectangle 92">
              <a:extLst>
                <a:ext uri="{FF2B5EF4-FFF2-40B4-BE49-F238E27FC236}">
                  <a16:creationId xmlns:a16="http://schemas.microsoft.com/office/drawing/2014/main" id="{26E3763F-18BD-164B-BDC2-C04D2259C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050" y="3429000"/>
              <a:ext cx="4362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l-PL" altLang="en-US" sz="2400" b="1">
                  <a:solidFill>
                    <a:srgbClr val="FFFF00"/>
                  </a:solidFill>
                  <a:latin typeface="Times" pitchFamily="2" charset="0"/>
                </a:rPr>
                <a:t>A</a:t>
              </a:r>
              <a:r>
                <a:rPr lang="pl-PL" altLang="en-US" sz="2400" b="1" baseline="-25000">
                  <a:solidFill>
                    <a:srgbClr val="FFFF00"/>
                  </a:solidFill>
                  <a:latin typeface="Times" pitchFamily="2" charset="0"/>
                </a:rPr>
                <a:t>2</a:t>
              </a:r>
              <a:endParaRPr lang="en-US" altLang="en-US" sz="2400" b="1">
                <a:solidFill>
                  <a:srgbClr val="FFFF00"/>
                </a:solidFill>
                <a:latin typeface="Times" pitchFamily="2" charset="0"/>
              </a:endParaRPr>
            </a:p>
          </p:txBody>
        </p:sp>
        <p:sp>
          <p:nvSpPr>
            <p:cNvPr id="44071" name="Rectangle 93">
              <a:extLst>
                <a:ext uri="{FF2B5EF4-FFF2-40B4-BE49-F238E27FC236}">
                  <a16:creationId xmlns:a16="http://schemas.microsoft.com/office/drawing/2014/main" id="{C4A33050-35C8-0443-B7E9-D60C6E311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3500438"/>
              <a:ext cx="4362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l-PL" altLang="en-US" sz="2400" b="1">
                  <a:solidFill>
                    <a:srgbClr val="FFFF00"/>
                  </a:solidFill>
                  <a:latin typeface="Times" pitchFamily="2" charset="0"/>
                </a:rPr>
                <a:t>A</a:t>
              </a:r>
              <a:r>
                <a:rPr lang="pl-PL" altLang="en-US" sz="2400" b="1" baseline="-25000">
                  <a:solidFill>
                    <a:srgbClr val="FFFF00"/>
                  </a:solidFill>
                  <a:latin typeface="Times" pitchFamily="2" charset="0"/>
                </a:rPr>
                <a:t>3</a:t>
              </a:r>
              <a:endParaRPr lang="en-US" altLang="en-US" sz="2400" b="1">
                <a:solidFill>
                  <a:srgbClr val="FFFF00"/>
                </a:solidFill>
                <a:latin typeface="Times" pitchFamily="2" charset="0"/>
              </a:endParaRP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49D33B3D-480E-3A42-B814-C57C4CD8C68C}"/>
              </a:ext>
            </a:extLst>
          </p:cNvPr>
          <p:cNvSpPr/>
          <p:nvPr/>
        </p:nvSpPr>
        <p:spPr>
          <a:xfrm>
            <a:off x="5181600" y="1447800"/>
            <a:ext cx="3429000" cy="3352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pic>
        <p:nvPicPr>
          <p:cNvPr id="44038" name="Picture 5" descr="obj14__0">
            <a:extLst>
              <a:ext uri="{FF2B5EF4-FFF2-40B4-BE49-F238E27FC236}">
                <a16:creationId xmlns:a16="http://schemas.microsoft.com/office/drawing/2014/main" id="{39ABCE99-D9E8-8B4C-AC88-6C0936C1C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063" y="2619375"/>
            <a:ext cx="2141537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039" name="Group 100">
            <a:extLst>
              <a:ext uri="{FF2B5EF4-FFF2-40B4-BE49-F238E27FC236}">
                <a16:creationId xmlns:a16="http://schemas.microsoft.com/office/drawing/2014/main" id="{1A9E0094-111F-034C-BE32-E8E76EAF940F}"/>
              </a:ext>
            </a:extLst>
          </p:cNvPr>
          <p:cNvGrpSpPr>
            <a:grpSpLocks/>
          </p:cNvGrpSpPr>
          <p:nvPr/>
        </p:nvGrpSpPr>
        <p:grpSpPr bwMode="auto">
          <a:xfrm>
            <a:off x="6519863" y="2811463"/>
            <a:ext cx="1625600" cy="1406525"/>
            <a:chOff x="2051050" y="2600325"/>
            <a:chExt cx="1625282" cy="1406525"/>
          </a:xfrm>
        </p:grpSpPr>
        <p:grpSp>
          <p:nvGrpSpPr>
            <p:cNvPr id="44042" name="Group 7">
              <a:extLst>
                <a:ext uri="{FF2B5EF4-FFF2-40B4-BE49-F238E27FC236}">
                  <a16:creationId xmlns:a16="http://schemas.microsoft.com/office/drawing/2014/main" id="{1C419184-A168-764A-8E3C-A47E454527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44061" name="Line 8">
                <a:extLst>
                  <a:ext uri="{FF2B5EF4-FFF2-40B4-BE49-F238E27FC236}">
                    <a16:creationId xmlns:a16="http://schemas.microsoft.com/office/drawing/2014/main" id="{2B409F6F-C8A7-FB4B-9679-73B003ECDD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62" name="Line 9">
                <a:extLst>
                  <a:ext uri="{FF2B5EF4-FFF2-40B4-BE49-F238E27FC236}">
                    <a16:creationId xmlns:a16="http://schemas.microsoft.com/office/drawing/2014/main" id="{F87F6149-6978-2342-992E-0D1ABE6DB6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43" name="Group 10">
              <a:extLst>
                <a:ext uri="{FF2B5EF4-FFF2-40B4-BE49-F238E27FC236}">
                  <a16:creationId xmlns:a16="http://schemas.microsoft.com/office/drawing/2014/main" id="{55FE7921-E3FE-7C4E-8408-DC81AAE53F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44059" name="Line 11">
                <a:extLst>
                  <a:ext uri="{FF2B5EF4-FFF2-40B4-BE49-F238E27FC236}">
                    <a16:creationId xmlns:a16="http://schemas.microsoft.com/office/drawing/2014/main" id="{2C2D177A-20CE-714D-A566-B6D15FB6C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60" name="Line 12">
                <a:extLst>
                  <a:ext uri="{FF2B5EF4-FFF2-40B4-BE49-F238E27FC236}">
                    <a16:creationId xmlns:a16="http://schemas.microsoft.com/office/drawing/2014/main" id="{28DDEFAE-9BDD-B74C-B845-936CDE52B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44" name="Group 13">
              <a:extLst>
                <a:ext uri="{FF2B5EF4-FFF2-40B4-BE49-F238E27FC236}">
                  <a16:creationId xmlns:a16="http://schemas.microsoft.com/office/drawing/2014/main" id="{06B5291C-F0A8-5145-B6D7-C3191B9621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44057" name="Line 14">
                <a:extLst>
                  <a:ext uri="{FF2B5EF4-FFF2-40B4-BE49-F238E27FC236}">
                    <a16:creationId xmlns:a16="http://schemas.microsoft.com/office/drawing/2014/main" id="{522B4EFB-6FCE-8D44-8453-FF872A6B8F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8" name="Line 15">
                <a:extLst>
                  <a:ext uri="{FF2B5EF4-FFF2-40B4-BE49-F238E27FC236}">
                    <a16:creationId xmlns:a16="http://schemas.microsoft.com/office/drawing/2014/main" id="{3AFBFB64-38DF-7B4A-A2C7-207DAB3C3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45" name="Group 16">
              <a:extLst>
                <a:ext uri="{FF2B5EF4-FFF2-40B4-BE49-F238E27FC236}">
                  <a16:creationId xmlns:a16="http://schemas.microsoft.com/office/drawing/2014/main" id="{49FA3486-F71F-0940-B1EA-5E13F9B8A7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44055" name="Line 17">
                <a:extLst>
                  <a:ext uri="{FF2B5EF4-FFF2-40B4-BE49-F238E27FC236}">
                    <a16:creationId xmlns:a16="http://schemas.microsoft.com/office/drawing/2014/main" id="{19E78606-11A1-A640-AE52-CE05BFC80D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6" name="Line 18">
                <a:extLst>
                  <a:ext uri="{FF2B5EF4-FFF2-40B4-BE49-F238E27FC236}">
                    <a16:creationId xmlns:a16="http://schemas.microsoft.com/office/drawing/2014/main" id="{1918E94A-7D15-A246-B66B-0D7DB92605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46" name="Group 19">
              <a:extLst>
                <a:ext uri="{FF2B5EF4-FFF2-40B4-BE49-F238E27FC236}">
                  <a16:creationId xmlns:a16="http://schemas.microsoft.com/office/drawing/2014/main" id="{AC59A99E-5E07-044C-AE03-BC7A26FC91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44053" name="Line 20">
                <a:extLst>
                  <a:ext uri="{FF2B5EF4-FFF2-40B4-BE49-F238E27FC236}">
                    <a16:creationId xmlns:a16="http://schemas.microsoft.com/office/drawing/2014/main" id="{711E17B4-1EA2-8D40-B1E0-F9771D7A57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4" name="Line 21">
                <a:extLst>
                  <a:ext uri="{FF2B5EF4-FFF2-40B4-BE49-F238E27FC236}">
                    <a16:creationId xmlns:a16="http://schemas.microsoft.com/office/drawing/2014/main" id="{6769E8CD-C5AE-1243-AB5A-4ADE33314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47" name="Group 22">
              <a:extLst>
                <a:ext uri="{FF2B5EF4-FFF2-40B4-BE49-F238E27FC236}">
                  <a16:creationId xmlns:a16="http://schemas.microsoft.com/office/drawing/2014/main" id="{BEB2BE49-388F-8648-89A4-FEC1008831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44051" name="Line 23">
                <a:extLst>
                  <a:ext uri="{FF2B5EF4-FFF2-40B4-BE49-F238E27FC236}">
                    <a16:creationId xmlns:a16="http://schemas.microsoft.com/office/drawing/2014/main" id="{2E2FE990-B5FC-7E48-BA10-869135C238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2" name="Line 24">
                <a:extLst>
                  <a:ext uri="{FF2B5EF4-FFF2-40B4-BE49-F238E27FC236}">
                    <a16:creationId xmlns:a16="http://schemas.microsoft.com/office/drawing/2014/main" id="{BA8A6C02-CD13-064A-AF2D-0B523D5C0A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048" name="Rectangle 91">
              <a:extLst>
                <a:ext uri="{FF2B5EF4-FFF2-40B4-BE49-F238E27FC236}">
                  <a16:creationId xmlns:a16="http://schemas.microsoft.com/office/drawing/2014/main" id="{FA68C32B-E0D6-A645-ABB4-95258E9EF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075" y="2600325"/>
              <a:ext cx="4362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FFFF00"/>
                  </a:solidFill>
                  <a:latin typeface="Times" pitchFamily="2" charset="0"/>
                </a:rPr>
                <a:t>B</a:t>
              </a:r>
              <a:r>
                <a:rPr lang="pl-PL" altLang="en-US" sz="2400" b="1" baseline="-25000">
                  <a:solidFill>
                    <a:srgbClr val="FFFF00"/>
                  </a:solidFill>
                  <a:latin typeface="Times" pitchFamily="2" charset="0"/>
                </a:rPr>
                <a:t>1</a:t>
              </a:r>
              <a:endParaRPr lang="en-US" altLang="en-US" sz="2400" b="1">
                <a:solidFill>
                  <a:srgbClr val="FFFF00"/>
                </a:solidFill>
                <a:latin typeface="Times" pitchFamily="2" charset="0"/>
              </a:endParaRPr>
            </a:p>
          </p:txBody>
        </p:sp>
        <p:sp>
          <p:nvSpPr>
            <p:cNvPr id="44049" name="Rectangle 92">
              <a:extLst>
                <a:ext uri="{FF2B5EF4-FFF2-40B4-BE49-F238E27FC236}">
                  <a16:creationId xmlns:a16="http://schemas.microsoft.com/office/drawing/2014/main" id="{EF115532-E8D7-1F4C-91AE-EDE42C5D5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050" y="3429000"/>
              <a:ext cx="4362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FFFF00"/>
                  </a:solidFill>
                  <a:latin typeface="Times" pitchFamily="2" charset="0"/>
                </a:rPr>
                <a:t>B</a:t>
              </a:r>
              <a:r>
                <a:rPr lang="pl-PL" altLang="en-US" sz="2400" b="1" baseline="-25000">
                  <a:solidFill>
                    <a:srgbClr val="FFFF00"/>
                  </a:solidFill>
                  <a:latin typeface="Times" pitchFamily="2" charset="0"/>
                </a:rPr>
                <a:t>2</a:t>
              </a:r>
              <a:endParaRPr lang="en-US" altLang="en-US" sz="2400" b="1">
                <a:solidFill>
                  <a:srgbClr val="FFFF00"/>
                </a:solidFill>
                <a:latin typeface="Times" pitchFamily="2" charset="0"/>
              </a:endParaRPr>
            </a:p>
          </p:txBody>
        </p:sp>
        <p:sp>
          <p:nvSpPr>
            <p:cNvPr id="44050" name="Rectangle 93">
              <a:extLst>
                <a:ext uri="{FF2B5EF4-FFF2-40B4-BE49-F238E27FC236}">
                  <a16:creationId xmlns:a16="http://schemas.microsoft.com/office/drawing/2014/main" id="{F129CA7B-C254-CD4B-92DF-7B1181C24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3500438"/>
              <a:ext cx="4362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FFFF00"/>
                  </a:solidFill>
                  <a:latin typeface="Times" pitchFamily="2" charset="0"/>
                </a:rPr>
                <a:t>B</a:t>
              </a:r>
              <a:r>
                <a:rPr lang="pl-PL" altLang="en-US" sz="2400" b="1" baseline="-25000">
                  <a:solidFill>
                    <a:srgbClr val="FFFF00"/>
                  </a:solidFill>
                  <a:latin typeface="Times" pitchFamily="2" charset="0"/>
                </a:rPr>
                <a:t>3</a:t>
              </a:r>
              <a:endParaRPr lang="en-US" altLang="en-US" sz="2400" b="1">
                <a:solidFill>
                  <a:srgbClr val="FFFF00"/>
                </a:solidFill>
                <a:latin typeface="Times" pitchFamily="2" charset="0"/>
              </a:endParaRPr>
            </a:p>
          </p:txBody>
        </p:sp>
      </p:grpSp>
      <p:sp>
        <p:nvSpPr>
          <p:cNvPr id="44040" name="TextBox 78">
            <a:extLst>
              <a:ext uri="{FF2B5EF4-FFF2-40B4-BE49-F238E27FC236}">
                <a16:creationId xmlns:a16="http://schemas.microsoft.com/office/drawing/2014/main" id="{46877FA1-D45D-2042-BC23-CCFE79085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105400"/>
            <a:ext cx="7951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" pitchFamily="2" charset="0"/>
              </a:rPr>
              <a:t>Given matched points in {A} and {B}, estimate the translation of the object</a:t>
            </a:r>
          </a:p>
        </p:txBody>
      </p:sp>
      <p:graphicFrame>
        <p:nvGraphicFramePr>
          <p:cNvPr id="44041" name="Object 79">
            <a:extLst>
              <a:ext uri="{FF2B5EF4-FFF2-40B4-BE49-F238E27FC236}">
                <a16:creationId xmlns:a16="http://schemas.microsoft.com/office/drawing/2014/main" id="{0FB8C828-E0ED-4C4E-9BF7-20A2174465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5562600"/>
          <a:ext cx="2476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9" name="Equation" r:id="rId4" imgW="27800300" imgH="11112500" progId="Equation.3">
                  <p:embed/>
                </p:oleObj>
              </mc:Choice>
              <mc:Fallback>
                <p:oleObj name="Equation" r:id="rId4" imgW="27800300" imgH="1111250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562600"/>
                        <a:ext cx="2476500" cy="9906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675205F4-9D2D-A449-93A6-51A91239AFBB}"/>
              </a:ext>
            </a:extLst>
          </p:cNvPr>
          <p:cNvSpPr/>
          <p:nvPr/>
        </p:nvSpPr>
        <p:spPr>
          <a:xfrm>
            <a:off x="685800" y="1295400"/>
            <a:ext cx="3429000" cy="3352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45058" name="Title 1">
            <a:extLst>
              <a:ext uri="{FF2B5EF4-FFF2-40B4-BE49-F238E27FC236}">
                <a16:creationId xmlns:a16="http://schemas.microsoft.com/office/drawing/2014/main" id="{0C37930B-655E-284E-9D87-5786A100D4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solving for translation</a:t>
            </a:r>
          </a:p>
        </p:txBody>
      </p:sp>
      <p:pic>
        <p:nvPicPr>
          <p:cNvPr id="45059" name="Picture 5" descr="obj14__0">
            <a:extLst>
              <a:ext uri="{FF2B5EF4-FFF2-40B4-BE49-F238E27FC236}">
                <a16:creationId xmlns:a16="http://schemas.microsoft.com/office/drawing/2014/main" id="{704F2D6C-DC5B-614B-A946-8E114444D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1671638"/>
            <a:ext cx="2141538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060" name="Group 100">
            <a:extLst>
              <a:ext uri="{FF2B5EF4-FFF2-40B4-BE49-F238E27FC236}">
                <a16:creationId xmlns:a16="http://schemas.microsoft.com/office/drawing/2014/main" id="{A1C9F39A-C348-F745-979E-27EF60542E7E}"/>
              </a:ext>
            </a:extLst>
          </p:cNvPr>
          <p:cNvGrpSpPr>
            <a:grpSpLocks/>
          </p:cNvGrpSpPr>
          <p:nvPr/>
        </p:nvGrpSpPr>
        <p:grpSpPr bwMode="auto">
          <a:xfrm>
            <a:off x="1247775" y="1863725"/>
            <a:ext cx="1625600" cy="1406525"/>
            <a:chOff x="2051050" y="2600325"/>
            <a:chExt cx="1625282" cy="1406525"/>
          </a:xfrm>
        </p:grpSpPr>
        <p:grpSp>
          <p:nvGrpSpPr>
            <p:cNvPr id="45091" name="Group 7">
              <a:extLst>
                <a:ext uri="{FF2B5EF4-FFF2-40B4-BE49-F238E27FC236}">
                  <a16:creationId xmlns:a16="http://schemas.microsoft.com/office/drawing/2014/main" id="{4135435C-E876-F943-A4B8-1067986B45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45110" name="Line 8">
                <a:extLst>
                  <a:ext uri="{FF2B5EF4-FFF2-40B4-BE49-F238E27FC236}">
                    <a16:creationId xmlns:a16="http://schemas.microsoft.com/office/drawing/2014/main" id="{B6FE3BF1-B85D-2B46-A844-75A73BD794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11" name="Line 9">
                <a:extLst>
                  <a:ext uri="{FF2B5EF4-FFF2-40B4-BE49-F238E27FC236}">
                    <a16:creationId xmlns:a16="http://schemas.microsoft.com/office/drawing/2014/main" id="{2D168992-33DF-4A4A-913A-CE31E7A806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092" name="Group 10">
              <a:extLst>
                <a:ext uri="{FF2B5EF4-FFF2-40B4-BE49-F238E27FC236}">
                  <a16:creationId xmlns:a16="http://schemas.microsoft.com/office/drawing/2014/main" id="{14C903D6-3265-3A4D-8BFC-3B2A0DB7F8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45108" name="Line 11">
                <a:extLst>
                  <a:ext uri="{FF2B5EF4-FFF2-40B4-BE49-F238E27FC236}">
                    <a16:creationId xmlns:a16="http://schemas.microsoft.com/office/drawing/2014/main" id="{84AF9499-15F3-E744-B472-103FEFC38D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9" name="Line 12">
                <a:extLst>
                  <a:ext uri="{FF2B5EF4-FFF2-40B4-BE49-F238E27FC236}">
                    <a16:creationId xmlns:a16="http://schemas.microsoft.com/office/drawing/2014/main" id="{C25EAB2F-1895-7242-A537-2EFCDEDAD5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093" name="Group 13">
              <a:extLst>
                <a:ext uri="{FF2B5EF4-FFF2-40B4-BE49-F238E27FC236}">
                  <a16:creationId xmlns:a16="http://schemas.microsoft.com/office/drawing/2014/main" id="{C58CA386-2879-2740-B107-A04BB02767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45106" name="Line 14">
                <a:extLst>
                  <a:ext uri="{FF2B5EF4-FFF2-40B4-BE49-F238E27FC236}">
                    <a16:creationId xmlns:a16="http://schemas.microsoft.com/office/drawing/2014/main" id="{C0163A00-3B26-0F49-898B-E65A33EF29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7" name="Line 15">
                <a:extLst>
                  <a:ext uri="{FF2B5EF4-FFF2-40B4-BE49-F238E27FC236}">
                    <a16:creationId xmlns:a16="http://schemas.microsoft.com/office/drawing/2014/main" id="{4A8EF5F8-4491-E042-B31D-5CF2DB7824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094" name="Group 16">
              <a:extLst>
                <a:ext uri="{FF2B5EF4-FFF2-40B4-BE49-F238E27FC236}">
                  <a16:creationId xmlns:a16="http://schemas.microsoft.com/office/drawing/2014/main" id="{3AEEFDF0-E590-CD44-B1B5-FA3FE63EF6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45104" name="Line 17">
                <a:extLst>
                  <a:ext uri="{FF2B5EF4-FFF2-40B4-BE49-F238E27FC236}">
                    <a16:creationId xmlns:a16="http://schemas.microsoft.com/office/drawing/2014/main" id="{A660EC17-8E50-624C-A91C-58FB06C694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5" name="Line 18">
                <a:extLst>
                  <a:ext uri="{FF2B5EF4-FFF2-40B4-BE49-F238E27FC236}">
                    <a16:creationId xmlns:a16="http://schemas.microsoft.com/office/drawing/2014/main" id="{D3387E49-E6E4-4948-B849-36BD71D7E4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095" name="Group 19">
              <a:extLst>
                <a:ext uri="{FF2B5EF4-FFF2-40B4-BE49-F238E27FC236}">
                  <a16:creationId xmlns:a16="http://schemas.microsoft.com/office/drawing/2014/main" id="{734EB810-E16E-624C-933E-E0681839CD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45102" name="Line 20">
                <a:extLst>
                  <a:ext uri="{FF2B5EF4-FFF2-40B4-BE49-F238E27FC236}">
                    <a16:creationId xmlns:a16="http://schemas.microsoft.com/office/drawing/2014/main" id="{D3B0F2BA-489A-8945-BB59-14E74C73E2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3" name="Line 21">
                <a:extLst>
                  <a:ext uri="{FF2B5EF4-FFF2-40B4-BE49-F238E27FC236}">
                    <a16:creationId xmlns:a16="http://schemas.microsoft.com/office/drawing/2014/main" id="{351A6575-70B8-A044-B7BF-D178C0A8FB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096" name="Group 22">
              <a:extLst>
                <a:ext uri="{FF2B5EF4-FFF2-40B4-BE49-F238E27FC236}">
                  <a16:creationId xmlns:a16="http://schemas.microsoft.com/office/drawing/2014/main" id="{4EF5062A-7B06-6C4A-A4CE-71E58EFEE7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45100" name="Line 23">
                <a:extLst>
                  <a:ext uri="{FF2B5EF4-FFF2-40B4-BE49-F238E27FC236}">
                    <a16:creationId xmlns:a16="http://schemas.microsoft.com/office/drawing/2014/main" id="{F651DF05-7E99-744E-AF1D-3A095461B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1" name="Line 24">
                <a:extLst>
                  <a:ext uri="{FF2B5EF4-FFF2-40B4-BE49-F238E27FC236}">
                    <a16:creationId xmlns:a16="http://schemas.microsoft.com/office/drawing/2014/main" id="{3103BA60-B3CD-AF42-A45B-0991F8C874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097" name="Rectangle 91">
              <a:extLst>
                <a:ext uri="{FF2B5EF4-FFF2-40B4-BE49-F238E27FC236}">
                  <a16:creationId xmlns:a16="http://schemas.microsoft.com/office/drawing/2014/main" id="{232C34A7-BA2A-A046-BF64-98C8E7B28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075" y="2600325"/>
              <a:ext cx="4362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l-PL" altLang="en-US" sz="2400" b="1">
                  <a:solidFill>
                    <a:srgbClr val="FFFF00"/>
                  </a:solidFill>
                  <a:latin typeface="Times" pitchFamily="2" charset="0"/>
                </a:rPr>
                <a:t>A</a:t>
              </a:r>
              <a:r>
                <a:rPr lang="pl-PL" altLang="en-US" sz="2400" b="1" baseline="-25000">
                  <a:solidFill>
                    <a:srgbClr val="FFFF00"/>
                  </a:solidFill>
                  <a:latin typeface="Times" pitchFamily="2" charset="0"/>
                </a:rPr>
                <a:t>1</a:t>
              </a:r>
              <a:endParaRPr lang="en-US" altLang="en-US" sz="2400" b="1">
                <a:solidFill>
                  <a:srgbClr val="FFFF00"/>
                </a:solidFill>
                <a:latin typeface="Times" pitchFamily="2" charset="0"/>
              </a:endParaRPr>
            </a:p>
          </p:txBody>
        </p:sp>
        <p:sp>
          <p:nvSpPr>
            <p:cNvPr id="45098" name="Rectangle 92">
              <a:extLst>
                <a:ext uri="{FF2B5EF4-FFF2-40B4-BE49-F238E27FC236}">
                  <a16:creationId xmlns:a16="http://schemas.microsoft.com/office/drawing/2014/main" id="{E7B4C1BA-5DD0-5446-8F1D-2B6822326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050" y="3429000"/>
              <a:ext cx="4362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l-PL" altLang="en-US" sz="2400" b="1">
                  <a:solidFill>
                    <a:srgbClr val="FFFF00"/>
                  </a:solidFill>
                  <a:latin typeface="Times" pitchFamily="2" charset="0"/>
                </a:rPr>
                <a:t>A</a:t>
              </a:r>
              <a:r>
                <a:rPr lang="pl-PL" altLang="en-US" sz="2400" b="1" baseline="-25000">
                  <a:solidFill>
                    <a:srgbClr val="FFFF00"/>
                  </a:solidFill>
                  <a:latin typeface="Times" pitchFamily="2" charset="0"/>
                </a:rPr>
                <a:t>2</a:t>
              </a:r>
              <a:endParaRPr lang="en-US" altLang="en-US" sz="2400" b="1">
                <a:solidFill>
                  <a:srgbClr val="FFFF00"/>
                </a:solidFill>
                <a:latin typeface="Times" pitchFamily="2" charset="0"/>
              </a:endParaRPr>
            </a:p>
          </p:txBody>
        </p:sp>
        <p:sp>
          <p:nvSpPr>
            <p:cNvPr id="45099" name="Rectangle 93">
              <a:extLst>
                <a:ext uri="{FF2B5EF4-FFF2-40B4-BE49-F238E27FC236}">
                  <a16:creationId xmlns:a16="http://schemas.microsoft.com/office/drawing/2014/main" id="{97590072-B4C2-CB42-81ED-1BD9C2C4A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3500438"/>
              <a:ext cx="4362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l-PL" altLang="en-US" sz="2400" b="1">
                  <a:solidFill>
                    <a:srgbClr val="FFFF00"/>
                  </a:solidFill>
                  <a:latin typeface="Times" pitchFamily="2" charset="0"/>
                </a:rPr>
                <a:t>A</a:t>
              </a:r>
              <a:r>
                <a:rPr lang="pl-PL" altLang="en-US" sz="2400" b="1" baseline="-25000">
                  <a:solidFill>
                    <a:srgbClr val="FFFF00"/>
                  </a:solidFill>
                  <a:latin typeface="Times" pitchFamily="2" charset="0"/>
                </a:rPr>
                <a:t>3</a:t>
              </a:r>
              <a:endParaRPr lang="en-US" altLang="en-US" sz="2400" b="1">
                <a:solidFill>
                  <a:srgbClr val="FFFF00"/>
                </a:solidFill>
                <a:latin typeface="Times" pitchFamily="2" charset="0"/>
              </a:endParaRP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6D006530-7B98-DB4F-BA80-EB5DDB5F6E5F}"/>
              </a:ext>
            </a:extLst>
          </p:cNvPr>
          <p:cNvSpPr/>
          <p:nvPr/>
        </p:nvSpPr>
        <p:spPr>
          <a:xfrm>
            <a:off x="5181600" y="1295400"/>
            <a:ext cx="3429000" cy="3352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pic>
        <p:nvPicPr>
          <p:cNvPr id="45062" name="Picture 5" descr="obj14__0">
            <a:extLst>
              <a:ext uri="{FF2B5EF4-FFF2-40B4-BE49-F238E27FC236}">
                <a16:creationId xmlns:a16="http://schemas.microsoft.com/office/drawing/2014/main" id="{1A534333-169E-1C4E-9530-8A670FA59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063" y="2466975"/>
            <a:ext cx="2141537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063" name="Group 100">
            <a:extLst>
              <a:ext uri="{FF2B5EF4-FFF2-40B4-BE49-F238E27FC236}">
                <a16:creationId xmlns:a16="http://schemas.microsoft.com/office/drawing/2014/main" id="{B4998022-41F8-C44B-9BB1-64601FA289DD}"/>
              </a:ext>
            </a:extLst>
          </p:cNvPr>
          <p:cNvGrpSpPr>
            <a:grpSpLocks/>
          </p:cNvGrpSpPr>
          <p:nvPr/>
        </p:nvGrpSpPr>
        <p:grpSpPr bwMode="auto">
          <a:xfrm>
            <a:off x="6519863" y="2659063"/>
            <a:ext cx="1625600" cy="1406525"/>
            <a:chOff x="2051050" y="2600325"/>
            <a:chExt cx="1625282" cy="1406525"/>
          </a:xfrm>
        </p:grpSpPr>
        <p:grpSp>
          <p:nvGrpSpPr>
            <p:cNvPr id="45070" name="Group 7">
              <a:extLst>
                <a:ext uri="{FF2B5EF4-FFF2-40B4-BE49-F238E27FC236}">
                  <a16:creationId xmlns:a16="http://schemas.microsoft.com/office/drawing/2014/main" id="{36233113-37A9-2E42-A3B8-61A87DCD5C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45089" name="Line 8">
                <a:extLst>
                  <a:ext uri="{FF2B5EF4-FFF2-40B4-BE49-F238E27FC236}">
                    <a16:creationId xmlns:a16="http://schemas.microsoft.com/office/drawing/2014/main" id="{FD28E831-E297-134E-9F88-3923CB6D95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0" name="Line 9">
                <a:extLst>
                  <a:ext uri="{FF2B5EF4-FFF2-40B4-BE49-F238E27FC236}">
                    <a16:creationId xmlns:a16="http://schemas.microsoft.com/office/drawing/2014/main" id="{3F9511E6-4C84-3B4C-AACD-1947B8A4C6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071" name="Group 10">
              <a:extLst>
                <a:ext uri="{FF2B5EF4-FFF2-40B4-BE49-F238E27FC236}">
                  <a16:creationId xmlns:a16="http://schemas.microsoft.com/office/drawing/2014/main" id="{9DA124A2-329B-924B-A200-744155F643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45087" name="Line 11">
                <a:extLst>
                  <a:ext uri="{FF2B5EF4-FFF2-40B4-BE49-F238E27FC236}">
                    <a16:creationId xmlns:a16="http://schemas.microsoft.com/office/drawing/2014/main" id="{52878D0C-B588-734C-8E1F-611CE65A7C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8" name="Line 12">
                <a:extLst>
                  <a:ext uri="{FF2B5EF4-FFF2-40B4-BE49-F238E27FC236}">
                    <a16:creationId xmlns:a16="http://schemas.microsoft.com/office/drawing/2014/main" id="{D5925BA9-DDDE-B746-9B00-97A8127932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072" name="Group 13">
              <a:extLst>
                <a:ext uri="{FF2B5EF4-FFF2-40B4-BE49-F238E27FC236}">
                  <a16:creationId xmlns:a16="http://schemas.microsoft.com/office/drawing/2014/main" id="{FDF71061-E3A5-124E-8CF3-E7DB8F70F7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45085" name="Line 14">
                <a:extLst>
                  <a:ext uri="{FF2B5EF4-FFF2-40B4-BE49-F238E27FC236}">
                    <a16:creationId xmlns:a16="http://schemas.microsoft.com/office/drawing/2014/main" id="{582A7160-B6DB-0C48-9F10-D6643C8C94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6" name="Line 15">
                <a:extLst>
                  <a:ext uri="{FF2B5EF4-FFF2-40B4-BE49-F238E27FC236}">
                    <a16:creationId xmlns:a16="http://schemas.microsoft.com/office/drawing/2014/main" id="{E515D75C-CA81-4344-882C-0D101349F0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073" name="Group 16">
              <a:extLst>
                <a:ext uri="{FF2B5EF4-FFF2-40B4-BE49-F238E27FC236}">
                  <a16:creationId xmlns:a16="http://schemas.microsoft.com/office/drawing/2014/main" id="{810E02BD-16B7-FD4E-9B65-FBBA04A94F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45083" name="Line 17">
                <a:extLst>
                  <a:ext uri="{FF2B5EF4-FFF2-40B4-BE49-F238E27FC236}">
                    <a16:creationId xmlns:a16="http://schemas.microsoft.com/office/drawing/2014/main" id="{03D70EF1-1920-9D4B-8D05-7DB58D832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4" name="Line 18">
                <a:extLst>
                  <a:ext uri="{FF2B5EF4-FFF2-40B4-BE49-F238E27FC236}">
                    <a16:creationId xmlns:a16="http://schemas.microsoft.com/office/drawing/2014/main" id="{E7F576F0-CFBD-AF4F-AF5B-41FD1955F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074" name="Group 19">
              <a:extLst>
                <a:ext uri="{FF2B5EF4-FFF2-40B4-BE49-F238E27FC236}">
                  <a16:creationId xmlns:a16="http://schemas.microsoft.com/office/drawing/2014/main" id="{6734DAB7-E5A8-2B4F-BEBE-6BA9FE4C2D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45081" name="Line 20">
                <a:extLst>
                  <a:ext uri="{FF2B5EF4-FFF2-40B4-BE49-F238E27FC236}">
                    <a16:creationId xmlns:a16="http://schemas.microsoft.com/office/drawing/2014/main" id="{62E27AB2-CB0F-4148-9757-C52081C445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2" name="Line 21">
                <a:extLst>
                  <a:ext uri="{FF2B5EF4-FFF2-40B4-BE49-F238E27FC236}">
                    <a16:creationId xmlns:a16="http://schemas.microsoft.com/office/drawing/2014/main" id="{CF2282A0-EDBD-3849-BB66-7AC88C479A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075" name="Group 22">
              <a:extLst>
                <a:ext uri="{FF2B5EF4-FFF2-40B4-BE49-F238E27FC236}">
                  <a16:creationId xmlns:a16="http://schemas.microsoft.com/office/drawing/2014/main" id="{3424DA92-51EA-484D-BFBE-D281164FE3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45079" name="Line 23">
                <a:extLst>
                  <a:ext uri="{FF2B5EF4-FFF2-40B4-BE49-F238E27FC236}">
                    <a16:creationId xmlns:a16="http://schemas.microsoft.com/office/drawing/2014/main" id="{9B18C338-A1DB-C141-BAE0-C617F3B121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0" name="Line 24">
                <a:extLst>
                  <a:ext uri="{FF2B5EF4-FFF2-40B4-BE49-F238E27FC236}">
                    <a16:creationId xmlns:a16="http://schemas.microsoft.com/office/drawing/2014/main" id="{6F136663-85AD-C840-84C3-C2F376F8EB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076" name="Rectangle 91">
              <a:extLst>
                <a:ext uri="{FF2B5EF4-FFF2-40B4-BE49-F238E27FC236}">
                  <a16:creationId xmlns:a16="http://schemas.microsoft.com/office/drawing/2014/main" id="{88A0F709-4092-3E40-939C-1B171E8A0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075" y="2600325"/>
              <a:ext cx="4362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FFFF00"/>
                  </a:solidFill>
                  <a:latin typeface="Times" pitchFamily="2" charset="0"/>
                </a:rPr>
                <a:t>B</a:t>
              </a:r>
              <a:r>
                <a:rPr lang="pl-PL" altLang="en-US" sz="2400" b="1" baseline="-25000">
                  <a:solidFill>
                    <a:srgbClr val="FFFF00"/>
                  </a:solidFill>
                  <a:latin typeface="Times" pitchFamily="2" charset="0"/>
                </a:rPr>
                <a:t>1</a:t>
              </a:r>
              <a:endParaRPr lang="en-US" altLang="en-US" sz="2400" b="1">
                <a:solidFill>
                  <a:srgbClr val="FFFF00"/>
                </a:solidFill>
                <a:latin typeface="Times" pitchFamily="2" charset="0"/>
              </a:endParaRPr>
            </a:p>
          </p:txBody>
        </p:sp>
        <p:sp>
          <p:nvSpPr>
            <p:cNvPr id="45077" name="Rectangle 92">
              <a:extLst>
                <a:ext uri="{FF2B5EF4-FFF2-40B4-BE49-F238E27FC236}">
                  <a16:creationId xmlns:a16="http://schemas.microsoft.com/office/drawing/2014/main" id="{E9AC39A3-DABA-5043-9CBC-D476A3380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050" y="3429000"/>
              <a:ext cx="4362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FFFF00"/>
                  </a:solidFill>
                  <a:latin typeface="Times" pitchFamily="2" charset="0"/>
                </a:rPr>
                <a:t>B</a:t>
              </a:r>
              <a:r>
                <a:rPr lang="pl-PL" altLang="en-US" sz="2400" b="1" baseline="-25000">
                  <a:solidFill>
                    <a:srgbClr val="FFFF00"/>
                  </a:solidFill>
                  <a:latin typeface="Times" pitchFamily="2" charset="0"/>
                </a:rPr>
                <a:t>2</a:t>
              </a:r>
              <a:endParaRPr lang="en-US" altLang="en-US" sz="2400" b="1">
                <a:solidFill>
                  <a:srgbClr val="FFFF00"/>
                </a:solidFill>
                <a:latin typeface="Times" pitchFamily="2" charset="0"/>
              </a:endParaRPr>
            </a:p>
          </p:txBody>
        </p:sp>
        <p:sp>
          <p:nvSpPr>
            <p:cNvPr id="45078" name="Rectangle 93">
              <a:extLst>
                <a:ext uri="{FF2B5EF4-FFF2-40B4-BE49-F238E27FC236}">
                  <a16:creationId xmlns:a16="http://schemas.microsoft.com/office/drawing/2014/main" id="{1957A7C6-A733-1148-8EFA-464A1472B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3500438"/>
              <a:ext cx="4362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FFFF00"/>
                  </a:solidFill>
                  <a:latin typeface="Times" pitchFamily="2" charset="0"/>
                </a:rPr>
                <a:t>B</a:t>
              </a:r>
              <a:r>
                <a:rPr lang="pl-PL" altLang="en-US" sz="2400" b="1" baseline="-25000">
                  <a:solidFill>
                    <a:srgbClr val="FFFF00"/>
                  </a:solidFill>
                  <a:latin typeface="Times" pitchFamily="2" charset="0"/>
                </a:rPr>
                <a:t>3</a:t>
              </a:r>
              <a:endParaRPr lang="en-US" altLang="en-US" sz="2400" b="1">
                <a:solidFill>
                  <a:srgbClr val="FFFF00"/>
                </a:solidFill>
                <a:latin typeface="Times" pitchFamily="2" charset="0"/>
              </a:endParaRPr>
            </a:p>
          </p:txBody>
        </p:sp>
      </p:grpSp>
      <p:sp>
        <p:nvSpPr>
          <p:cNvPr id="45064" name="TextBox 78">
            <a:extLst>
              <a:ext uri="{FF2B5EF4-FFF2-40B4-BE49-F238E27FC236}">
                <a16:creationId xmlns:a16="http://schemas.microsoft.com/office/drawing/2014/main" id="{BBAB4CFF-DA13-D842-AF6E-800C3F623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630738"/>
            <a:ext cx="2236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" pitchFamily="2" charset="0"/>
              </a:rPr>
              <a:t>Least squares solution</a:t>
            </a:r>
          </a:p>
        </p:txBody>
      </p:sp>
      <p:graphicFrame>
        <p:nvGraphicFramePr>
          <p:cNvPr id="45065" name="Object 79">
            <a:extLst>
              <a:ext uri="{FF2B5EF4-FFF2-40B4-BE49-F238E27FC236}">
                <a16:creationId xmlns:a16="http://schemas.microsoft.com/office/drawing/2014/main" id="{0FD50E62-6DD7-1D42-B523-1574D6098A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9013" y="4830763"/>
          <a:ext cx="2011362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2" name="Equation" r:id="rId4" imgW="27800300" imgH="11112500" progId="Equation.3">
                  <p:embed/>
                </p:oleObj>
              </mc:Choice>
              <mc:Fallback>
                <p:oleObj name="Equation" r:id="rId4" imgW="27800300" imgH="1111250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013" y="4830763"/>
                        <a:ext cx="2011362" cy="80486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Right Arrow 80">
            <a:extLst>
              <a:ext uri="{FF2B5EF4-FFF2-40B4-BE49-F238E27FC236}">
                <a16:creationId xmlns:a16="http://schemas.microsoft.com/office/drawing/2014/main" id="{EE792CFF-496B-6341-A98A-987EB1D82522}"/>
              </a:ext>
            </a:extLst>
          </p:cNvPr>
          <p:cNvSpPr/>
          <p:nvPr/>
        </p:nvSpPr>
        <p:spPr>
          <a:xfrm>
            <a:off x="4343400" y="32004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45067" name="TextBox 81">
            <a:extLst>
              <a:ext uri="{FF2B5EF4-FFF2-40B4-BE49-F238E27FC236}">
                <a16:creationId xmlns:a16="http://schemas.microsoft.com/office/drawing/2014/main" id="{988BAA57-080E-7B48-B9E4-5C4F4E108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25" y="2743200"/>
            <a:ext cx="919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itchFamily="2" charset="0"/>
              </a:rPr>
              <a:t>(t</a:t>
            </a:r>
            <a:r>
              <a:rPr lang="en-US" altLang="en-US" sz="2400" baseline="-25000">
                <a:latin typeface="Times" pitchFamily="2" charset="0"/>
              </a:rPr>
              <a:t>x</a:t>
            </a:r>
            <a:r>
              <a:rPr lang="en-US" altLang="en-US" sz="2400">
                <a:latin typeface="Times" pitchFamily="2" charset="0"/>
              </a:rPr>
              <a:t>, t</a:t>
            </a:r>
            <a:r>
              <a:rPr lang="en-US" altLang="en-US" sz="2400" baseline="-25000">
                <a:latin typeface="Times" pitchFamily="2" charset="0"/>
              </a:rPr>
              <a:t>y</a:t>
            </a:r>
            <a:r>
              <a:rPr lang="en-US" altLang="en-US" sz="2400">
                <a:latin typeface="Times" pitchFamily="2" charset="0"/>
              </a:rPr>
              <a:t>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7BAD14-B653-0143-AD62-987AAA8FD10B}"/>
              </a:ext>
            </a:extLst>
          </p:cNvPr>
          <p:cNvSpPr txBox="1"/>
          <p:nvPr/>
        </p:nvSpPr>
        <p:spPr>
          <a:xfrm>
            <a:off x="762000" y="5016500"/>
            <a:ext cx="5029200" cy="1816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  <a:defRPr/>
            </a:pPr>
            <a:r>
              <a:rPr lang="en-US" sz="1400" dirty="0">
                <a:solidFill>
                  <a:schemeClr val="bg1"/>
                </a:solidFill>
                <a:latin typeface="Times" charset="0"/>
                <a:ea typeface="+mn-ea"/>
              </a:rPr>
              <a:t>Write down objective function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1400" dirty="0">
                <a:solidFill>
                  <a:schemeClr val="bg1"/>
                </a:solidFill>
                <a:latin typeface="Times" charset="0"/>
                <a:ea typeface="+mn-ea"/>
              </a:rPr>
              <a:t>Derived solution</a:t>
            </a:r>
          </a:p>
          <a:p>
            <a:pPr marL="914400" lvl="1" indent="-457200">
              <a:buFont typeface="+mj-lt"/>
              <a:buAutoNum type="alphaLcParenR"/>
              <a:defRPr/>
            </a:pPr>
            <a:r>
              <a:rPr lang="en-US" sz="1400" dirty="0">
                <a:solidFill>
                  <a:schemeClr val="bg1"/>
                </a:solidFill>
                <a:latin typeface="Times" charset="0"/>
                <a:ea typeface="+mn-ea"/>
              </a:rPr>
              <a:t>Compute derivative</a:t>
            </a:r>
          </a:p>
          <a:p>
            <a:pPr marL="914400" lvl="1" indent="-457200">
              <a:buFont typeface="+mj-lt"/>
              <a:buAutoNum type="alphaLcParenR"/>
              <a:defRPr/>
            </a:pPr>
            <a:r>
              <a:rPr lang="en-US" sz="1400" dirty="0">
                <a:solidFill>
                  <a:schemeClr val="bg1"/>
                </a:solidFill>
                <a:latin typeface="Times" charset="0"/>
                <a:ea typeface="+mn-ea"/>
              </a:rPr>
              <a:t>Compute solution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1400" dirty="0">
                <a:solidFill>
                  <a:schemeClr val="bg1"/>
                </a:solidFill>
                <a:latin typeface="Times" charset="0"/>
                <a:ea typeface="+mn-ea"/>
              </a:rPr>
              <a:t>Computational solution</a:t>
            </a:r>
          </a:p>
          <a:p>
            <a:pPr marL="914400" lvl="1" indent="-457200">
              <a:buFont typeface="+mj-lt"/>
              <a:buAutoNum type="alphaLcParenR"/>
              <a:defRPr/>
            </a:pPr>
            <a:r>
              <a:rPr lang="en-US" sz="1400" dirty="0">
                <a:solidFill>
                  <a:schemeClr val="bg1"/>
                </a:solidFill>
                <a:latin typeface="Times" charset="0"/>
                <a:ea typeface="+mn-ea"/>
              </a:rPr>
              <a:t>Write in form Ax=b</a:t>
            </a:r>
          </a:p>
          <a:p>
            <a:pPr marL="800100" lvl="1" indent="-342900">
              <a:buFontTx/>
              <a:buAutoNum type="alphaLcParenR"/>
              <a:defRPr/>
            </a:pPr>
            <a:r>
              <a:rPr lang="en-US" sz="1400" dirty="0">
                <a:solidFill>
                  <a:schemeClr val="bg1"/>
                </a:solidFill>
                <a:latin typeface="Times" charset="0"/>
                <a:ea typeface="+mn-ea"/>
              </a:rPr>
              <a:t>Solve using pseudo-inverse or </a:t>
            </a:r>
            <a:r>
              <a:rPr lang="en-US" sz="1400" dirty="0" err="1">
                <a:solidFill>
                  <a:schemeClr val="bg1"/>
                </a:solidFill>
                <a:latin typeface="Times" charset="0"/>
                <a:ea typeface="+mn-ea"/>
              </a:rPr>
              <a:t>eigenvalue</a:t>
            </a:r>
            <a:r>
              <a:rPr lang="en-US" sz="1400" dirty="0">
                <a:solidFill>
                  <a:schemeClr val="bg1"/>
                </a:solidFill>
                <a:latin typeface="Times" charset="0"/>
                <a:ea typeface="+mn-ea"/>
              </a:rPr>
              <a:t> decomposition</a:t>
            </a:r>
          </a:p>
        </p:txBody>
      </p:sp>
      <p:graphicFrame>
        <p:nvGraphicFramePr>
          <p:cNvPr id="237571" name="Object 3">
            <a:extLst>
              <a:ext uri="{FF2B5EF4-FFF2-40B4-BE49-F238E27FC236}">
                <a16:creationId xmlns:a16="http://schemas.microsoft.com/office/drawing/2014/main" id="{DC9E0D9E-F9B5-6F47-A232-568CCA28E7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40563" y="4830763"/>
          <a:ext cx="19050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3" name="Equation" r:id="rId6" imgW="34518600" imgH="26911300" progId="Equation.3">
                  <p:embed/>
                </p:oleObj>
              </mc:Choice>
              <mc:Fallback>
                <p:oleObj name="Equation" r:id="rId6" imgW="34518600" imgH="2691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0563" y="4830763"/>
                        <a:ext cx="1905000" cy="14859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45B296BC-EAC5-374F-B205-51FA96215A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Correspondence and alignment</a:t>
            </a:r>
          </a:p>
        </p:txBody>
      </p:sp>
      <p:sp>
        <p:nvSpPr>
          <p:cNvPr id="8194" name="Content Placeholder 2">
            <a:extLst>
              <a:ext uri="{FF2B5EF4-FFF2-40B4-BE49-F238E27FC236}">
                <a16:creationId xmlns:a16="http://schemas.microsoft.com/office/drawing/2014/main" id="{37014985-6096-A941-B48F-B349B193A1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Correspondence: matching points, patches, edges, or regions across images</a:t>
            </a:r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8195" name="Picture 2" descr="http://blog.chron.com/goodmombadmom/files/legacy/Br%20stop%20sign%202%20copy.jpg">
            <a:extLst>
              <a:ext uri="{FF2B5EF4-FFF2-40B4-BE49-F238E27FC236}">
                <a16:creationId xmlns:a16="http://schemas.microsoft.com/office/drawing/2014/main" id="{2ECB8928-69B3-9647-84E2-5B8B6D18E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4" r="24120" b="6261"/>
          <a:stretch>
            <a:fillRect/>
          </a:stretch>
        </p:blipFill>
        <p:spPr bwMode="auto">
          <a:xfrm>
            <a:off x="1193800" y="2927350"/>
            <a:ext cx="1987550" cy="287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 descr="http://www.freefoto.com/images/41/15/41_15_85---Stop-Sign_web.jpg">
            <a:extLst>
              <a:ext uri="{FF2B5EF4-FFF2-40B4-BE49-F238E27FC236}">
                <a16:creationId xmlns:a16="http://schemas.microsoft.com/office/drawing/2014/main" id="{58BECCB6-EB7E-5A4F-BD53-5DFA9A237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3168650"/>
            <a:ext cx="1600200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2" descr="http://blog.chron.com/goodmombadmom/files/legacy/Br%20stop%20sign%202%20copy.jpg">
            <a:extLst>
              <a:ext uri="{FF2B5EF4-FFF2-40B4-BE49-F238E27FC236}">
                <a16:creationId xmlns:a16="http://schemas.microsoft.com/office/drawing/2014/main" id="{A8B1E91A-1435-7545-908E-78EF5D135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3" t="30582" r="48683" b="53894"/>
          <a:stretch>
            <a:fillRect/>
          </a:stretch>
        </p:blipFill>
        <p:spPr bwMode="auto">
          <a:xfrm>
            <a:off x="3556000" y="3844925"/>
            <a:ext cx="5016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4" descr="http://www.freefoto.com/images/41/15/41_15_85---Stop-Sign_web.jpg">
            <a:extLst>
              <a:ext uri="{FF2B5EF4-FFF2-40B4-BE49-F238E27FC236}">
                <a16:creationId xmlns:a16="http://schemas.microsoft.com/office/drawing/2014/main" id="{D6C1340D-2CDD-B848-A59C-0DF120412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75" t="32785" r="29762" b="42061"/>
          <a:stretch>
            <a:fillRect/>
          </a:stretch>
        </p:blipFill>
        <p:spPr bwMode="auto">
          <a:xfrm>
            <a:off x="4356100" y="3803650"/>
            <a:ext cx="476250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78ECB99-6FFF-E547-ADFE-F8E15ACD5A1D}"/>
              </a:ext>
            </a:extLst>
          </p:cNvPr>
          <p:cNvSpPr/>
          <p:nvPr/>
        </p:nvSpPr>
        <p:spPr>
          <a:xfrm>
            <a:off x="1933575" y="3475038"/>
            <a:ext cx="685800" cy="887412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3A76B0D-7CB1-694B-80C9-6ABDDE039E0B}"/>
              </a:ext>
            </a:extLst>
          </p:cNvPr>
          <p:cNvSpPr/>
          <p:nvPr/>
        </p:nvSpPr>
        <p:spPr>
          <a:xfrm>
            <a:off x="5772150" y="3803650"/>
            <a:ext cx="685800" cy="88741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8201" name="TextBox 9">
            <a:extLst>
              <a:ext uri="{FF2B5EF4-FFF2-40B4-BE49-F238E27FC236}">
                <a16:creationId xmlns:a16="http://schemas.microsoft.com/office/drawing/2014/main" id="{25A94CB6-A059-404E-BB43-4A88A7A5A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3200" y="3851275"/>
            <a:ext cx="393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≈</a:t>
            </a:r>
            <a:endParaRPr lang="en-US" altLang="en-US" sz="2800">
              <a:solidFill>
                <a:srgbClr val="FFFFFF"/>
              </a:solidFill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C8CFD8-F4A2-4645-B72C-FF9B6B1AF470}"/>
              </a:ext>
            </a:extLst>
          </p:cNvPr>
          <p:cNvCxnSpPr/>
          <p:nvPr/>
        </p:nvCxnSpPr>
        <p:spPr>
          <a:xfrm>
            <a:off x="2619375" y="3919538"/>
            <a:ext cx="784225" cy="18415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A668DA-D9DF-4845-AB1C-9C26AFCE5B7F}"/>
              </a:ext>
            </a:extLst>
          </p:cNvPr>
          <p:cNvCxnSpPr/>
          <p:nvPr/>
        </p:nvCxnSpPr>
        <p:spPr>
          <a:xfrm flipH="1">
            <a:off x="4832350" y="4191000"/>
            <a:ext cx="939800" cy="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094C347-B0A3-FE43-B164-CD6AFCE4AB4E}"/>
              </a:ext>
            </a:extLst>
          </p:cNvPr>
          <p:cNvSpPr/>
          <p:nvPr/>
        </p:nvSpPr>
        <p:spPr>
          <a:xfrm>
            <a:off x="685800" y="1296988"/>
            <a:ext cx="3429000" cy="3352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46082" name="Title 1">
            <a:extLst>
              <a:ext uri="{FF2B5EF4-FFF2-40B4-BE49-F238E27FC236}">
                <a16:creationId xmlns:a16="http://schemas.microsoft.com/office/drawing/2014/main" id="{F26B5385-BEAA-D24E-9ACE-798BCE394B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solving for translation</a:t>
            </a:r>
          </a:p>
        </p:txBody>
      </p:sp>
      <p:pic>
        <p:nvPicPr>
          <p:cNvPr id="46083" name="Picture 5" descr="obj14__0">
            <a:extLst>
              <a:ext uri="{FF2B5EF4-FFF2-40B4-BE49-F238E27FC236}">
                <a16:creationId xmlns:a16="http://schemas.microsoft.com/office/drawing/2014/main" id="{B624F83D-9006-C74B-B85F-7CDCA5A97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1673225"/>
            <a:ext cx="2141538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084" name="Group 100">
            <a:extLst>
              <a:ext uri="{FF2B5EF4-FFF2-40B4-BE49-F238E27FC236}">
                <a16:creationId xmlns:a16="http://schemas.microsoft.com/office/drawing/2014/main" id="{22299B36-5D93-A645-AA3F-ED8C6C1F1B33}"/>
              </a:ext>
            </a:extLst>
          </p:cNvPr>
          <p:cNvGrpSpPr>
            <a:grpSpLocks/>
          </p:cNvGrpSpPr>
          <p:nvPr/>
        </p:nvGrpSpPr>
        <p:grpSpPr bwMode="auto">
          <a:xfrm>
            <a:off x="1247775" y="1865313"/>
            <a:ext cx="1625600" cy="1406525"/>
            <a:chOff x="2051050" y="2600325"/>
            <a:chExt cx="1625282" cy="1406525"/>
          </a:xfrm>
        </p:grpSpPr>
        <p:grpSp>
          <p:nvGrpSpPr>
            <p:cNvPr id="46119" name="Group 7">
              <a:extLst>
                <a:ext uri="{FF2B5EF4-FFF2-40B4-BE49-F238E27FC236}">
                  <a16:creationId xmlns:a16="http://schemas.microsoft.com/office/drawing/2014/main" id="{DEA5BA76-5A6C-0F4B-B367-B5761A62D7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46138" name="Line 8">
                <a:extLst>
                  <a:ext uri="{FF2B5EF4-FFF2-40B4-BE49-F238E27FC236}">
                    <a16:creationId xmlns:a16="http://schemas.microsoft.com/office/drawing/2014/main" id="{8A26E7FC-474A-A445-9845-4EC186D73D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39" name="Line 9">
                <a:extLst>
                  <a:ext uri="{FF2B5EF4-FFF2-40B4-BE49-F238E27FC236}">
                    <a16:creationId xmlns:a16="http://schemas.microsoft.com/office/drawing/2014/main" id="{1773BC02-7EF2-B14D-8656-9ED2647E93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20" name="Group 10">
              <a:extLst>
                <a:ext uri="{FF2B5EF4-FFF2-40B4-BE49-F238E27FC236}">
                  <a16:creationId xmlns:a16="http://schemas.microsoft.com/office/drawing/2014/main" id="{A33814D8-7798-8145-940C-2539181EAF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46136" name="Line 11">
                <a:extLst>
                  <a:ext uri="{FF2B5EF4-FFF2-40B4-BE49-F238E27FC236}">
                    <a16:creationId xmlns:a16="http://schemas.microsoft.com/office/drawing/2014/main" id="{CB2A92E3-7EC0-C142-993B-EF5460847D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37" name="Line 12">
                <a:extLst>
                  <a:ext uri="{FF2B5EF4-FFF2-40B4-BE49-F238E27FC236}">
                    <a16:creationId xmlns:a16="http://schemas.microsoft.com/office/drawing/2014/main" id="{127CDE9B-A567-384F-8CFF-A181998150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21" name="Group 13">
              <a:extLst>
                <a:ext uri="{FF2B5EF4-FFF2-40B4-BE49-F238E27FC236}">
                  <a16:creationId xmlns:a16="http://schemas.microsoft.com/office/drawing/2014/main" id="{13C17F76-BE09-7C49-BEED-06B9735254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46134" name="Line 14">
                <a:extLst>
                  <a:ext uri="{FF2B5EF4-FFF2-40B4-BE49-F238E27FC236}">
                    <a16:creationId xmlns:a16="http://schemas.microsoft.com/office/drawing/2014/main" id="{A0D09881-AD85-5B43-B63D-18C5962457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35" name="Line 15">
                <a:extLst>
                  <a:ext uri="{FF2B5EF4-FFF2-40B4-BE49-F238E27FC236}">
                    <a16:creationId xmlns:a16="http://schemas.microsoft.com/office/drawing/2014/main" id="{E0D39930-147B-DE4A-AB2A-640DB0514E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22" name="Group 16">
              <a:extLst>
                <a:ext uri="{FF2B5EF4-FFF2-40B4-BE49-F238E27FC236}">
                  <a16:creationId xmlns:a16="http://schemas.microsoft.com/office/drawing/2014/main" id="{E5C4B9B3-EEF3-DF42-BEBD-6A78C0D98A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46132" name="Line 17">
                <a:extLst>
                  <a:ext uri="{FF2B5EF4-FFF2-40B4-BE49-F238E27FC236}">
                    <a16:creationId xmlns:a16="http://schemas.microsoft.com/office/drawing/2014/main" id="{EFED5A77-047A-C446-82AB-734E3F09BA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33" name="Line 18">
                <a:extLst>
                  <a:ext uri="{FF2B5EF4-FFF2-40B4-BE49-F238E27FC236}">
                    <a16:creationId xmlns:a16="http://schemas.microsoft.com/office/drawing/2014/main" id="{93F63B86-634C-174E-BC32-D5027F5760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23" name="Group 19">
              <a:extLst>
                <a:ext uri="{FF2B5EF4-FFF2-40B4-BE49-F238E27FC236}">
                  <a16:creationId xmlns:a16="http://schemas.microsoft.com/office/drawing/2014/main" id="{EC36510F-33CB-9347-9ECB-50A4FCECE2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46130" name="Line 20">
                <a:extLst>
                  <a:ext uri="{FF2B5EF4-FFF2-40B4-BE49-F238E27FC236}">
                    <a16:creationId xmlns:a16="http://schemas.microsoft.com/office/drawing/2014/main" id="{939DBE2B-1E8F-E949-833B-C8664578C4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31" name="Line 21">
                <a:extLst>
                  <a:ext uri="{FF2B5EF4-FFF2-40B4-BE49-F238E27FC236}">
                    <a16:creationId xmlns:a16="http://schemas.microsoft.com/office/drawing/2014/main" id="{C6FA7A21-F42D-094D-87E2-B84C72ACF9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24" name="Group 22">
              <a:extLst>
                <a:ext uri="{FF2B5EF4-FFF2-40B4-BE49-F238E27FC236}">
                  <a16:creationId xmlns:a16="http://schemas.microsoft.com/office/drawing/2014/main" id="{A7BA3F01-0440-5844-9788-A8313AD2EB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46128" name="Line 23">
                <a:extLst>
                  <a:ext uri="{FF2B5EF4-FFF2-40B4-BE49-F238E27FC236}">
                    <a16:creationId xmlns:a16="http://schemas.microsoft.com/office/drawing/2014/main" id="{47B7D0E8-AE60-BC4E-AD1D-145FA93361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29" name="Line 24">
                <a:extLst>
                  <a:ext uri="{FF2B5EF4-FFF2-40B4-BE49-F238E27FC236}">
                    <a16:creationId xmlns:a16="http://schemas.microsoft.com/office/drawing/2014/main" id="{28EBAC9F-2A61-2241-9C0B-3EFFD568F1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125" name="Rectangle 91">
              <a:extLst>
                <a:ext uri="{FF2B5EF4-FFF2-40B4-BE49-F238E27FC236}">
                  <a16:creationId xmlns:a16="http://schemas.microsoft.com/office/drawing/2014/main" id="{24371ED3-F077-8142-8EBF-923489024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075" y="2600325"/>
              <a:ext cx="4362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l-PL" altLang="en-US" sz="2400" b="1">
                  <a:solidFill>
                    <a:srgbClr val="FFFF00"/>
                  </a:solidFill>
                  <a:latin typeface="Times" pitchFamily="2" charset="0"/>
                </a:rPr>
                <a:t>A</a:t>
              </a:r>
              <a:r>
                <a:rPr lang="pl-PL" altLang="en-US" sz="2400" b="1" baseline="-25000">
                  <a:solidFill>
                    <a:srgbClr val="FFFF00"/>
                  </a:solidFill>
                  <a:latin typeface="Times" pitchFamily="2" charset="0"/>
                </a:rPr>
                <a:t>1</a:t>
              </a:r>
              <a:endParaRPr lang="en-US" altLang="en-US" sz="2400" b="1">
                <a:solidFill>
                  <a:srgbClr val="FFFF00"/>
                </a:solidFill>
                <a:latin typeface="Times" pitchFamily="2" charset="0"/>
              </a:endParaRPr>
            </a:p>
          </p:txBody>
        </p:sp>
        <p:sp>
          <p:nvSpPr>
            <p:cNvPr id="46126" name="Rectangle 92">
              <a:extLst>
                <a:ext uri="{FF2B5EF4-FFF2-40B4-BE49-F238E27FC236}">
                  <a16:creationId xmlns:a16="http://schemas.microsoft.com/office/drawing/2014/main" id="{EF272E75-9C16-F741-9A49-3084B6B12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050" y="3429000"/>
              <a:ext cx="4362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l-PL" altLang="en-US" sz="2400" b="1">
                  <a:solidFill>
                    <a:srgbClr val="FFFF00"/>
                  </a:solidFill>
                  <a:latin typeface="Times" pitchFamily="2" charset="0"/>
                </a:rPr>
                <a:t>A</a:t>
              </a:r>
              <a:r>
                <a:rPr lang="pl-PL" altLang="en-US" sz="2400" b="1" baseline="-25000">
                  <a:solidFill>
                    <a:srgbClr val="FFFF00"/>
                  </a:solidFill>
                  <a:latin typeface="Times" pitchFamily="2" charset="0"/>
                </a:rPr>
                <a:t>2</a:t>
              </a:r>
              <a:endParaRPr lang="en-US" altLang="en-US" sz="2400" b="1">
                <a:solidFill>
                  <a:srgbClr val="FFFF00"/>
                </a:solidFill>
                <a:latin typeface="Times" pitchFamily="2" charset="0"/>
              </a:endParaRPr>
            </a:p>
          </p:txBody>
        </p:sp>
        <p:sp>
          <p:nvSpPr>
            <p:cNvPr id="46127" name="Rectangle 93">
              <a:extLst>
                <a:ext uri="{FF2B5EF4-FFF2-40B4-BE49-F238E27FC236}">
                  <a16:creationId xmlns:a16="http://schemas.microsoft.com/office/drawing/2014/main" id="{6CE425B0-6BF3-F04A-9A51-E62B5E1E6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3500438"/>
              <a:ext cx="4362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l-PL" altLang="en-US" sz="2400" b="1">
                  <a:solidFill>
                    <a:srgbClr val="FFFF00"/>
                  </a:solidFill>
                  <a:latin typeface="Times" pitchFamily="2" charset="0"/>
                </a:rPr>
                <a:t>A</a:t>
              </a:r>
              <a:r>
                <a:rPr lang="pl-PL" altLang="en-US" sz="2400" b="1" baseline="-25000">
                  <a:solidFill>
                    <a:srgbClr val="FFFF00"/>
                  </a:solidFill>
                  <a:latin typeface="Times" pitchFamily="2" charset="0"/>
                </a:rPr>
                <a:t>3</a:t>
              </a:r>
              <a:endParaRPr lang="en-US" altLang="en-US" sz="2400" b="1">
                <a:solidFill>
                  <a:srgbClr val="FFFF00"/>
                </a:solidFill>
                <a:latin typeface="Times" pitchFamily="2" charset="0"/>
              </a:endParaRP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0A512978-E216-0C46-93F7-5D0A246CD2A8}"/>
              </a:ext>
            </a:extLst>
          </p:cNvPr>
          <p:cNvSpPr/>
          <p:nvPr/>
        </p:nvSpPr>
        <p:spPr>
          <a:xfrm>
            <a:off x="5181600" y="1296988"/>
            <a:ext cx="3429000" cy="3352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pic>
        <p:nvPicPr>
          <p:cNvPr id="46086" name="Picture 5" descr="obj14__0">
            <a:extLst>
              <a:ext uri="{FF2B5EF4-FFF2-40B4-BE49-F238E27FC236}">
                <a16:creationId xmlns:a16="http://schemas.microsoft.com/office/drawing/2014/main" id="{FE83AAE7-F8F1-824D-A33E-B0B56358D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063" y="2468563"/>
            <a:ext cx="2141537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087" name="Group 100">
            <a:extLst>
              <a:ext uri="{FF2B5EF4-FFF2-40B4-BE49-F238E27FC236}">
                <a16:creationId xmlns:a16="http://schemas.microsoft.com/office/drawing/2014/main" id="{753E03D8-3C7E-C846-A28E-D94992D95943}"/>
              </a:ext>
            </a:extLst>
          </p:cNvPr>
          <p:cNvGrpSpPr>
            <a:grpSpLocks/>
          </p:cNvGrpSpPr>
          <p:nvPr/>
        </p:nvGrpSpPr>
        <p:grpSpPr bwMode="auto">
          <a:xfrm>
            <a:off x="6519863" y="2660650"/>
            <a:ext cx="1625600" cy="1406525"/>
            <a:chOff x="2051050" y="2600325"/>
            <a:chExt cx="1625282" cy="1406525"/>
          </a:xfrm>
        </p:grpSpPr>
        <p:grpSp>
          <p:nvGrpSpPr>
            <p:cNvPr id="46098" name="Group 7">
              <a:extLst>
                <a:ext uri="{FF2B5EF4-FFF2-40B4-BE49-F238E27FC236}">
                  <a16:creationId xmlns:a16="http://schemas.microsoft.com/office/drawing/2014/main" id="{2B93104D-7440-FA43-AB71-E5243E2EB4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46117" name="Line 8">
                <a:extLst>
                  <a:ext uri="{FF2B5EF4-FFF2-40B4-BE49-F238E27FC236}">
                    <a16:creationId xmlns:a16="http://schemas.microsoft.com/office/drawing/2014/main" id="{3397B95B-8C35-8B48-A10E-96CE24FA9E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8" name="Line 9">
                <a:extLst>
                  <a:ext uri="{FF2B5EF4-FFF2-40B4-BE49-F238E27FC236}">
                    <a16:creationId xmlns:a16="http://schemas.microsoft.com/office/drawing/2014/main" id="{EAB095DD-5EC6-1347-967E-3CD6F22118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099" name="Group 10">
              <a:extLst>
                <a:ext uri="{FF2B5EF4-FFF2-40B4-BE49-F238E27FC236}">
                  <a16:creationId xmlns:a16="http://schemas.microsoft.com/office/drawing/2014/main" id="{2AA1E820-D65D-EE43-8B0B-D60B4DD9F5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46115" name="Line 11">
                <a:extLst>
                  <a:ext uri="{FF2B5EF4-FFF2-40B4-BE49-F238E27FC236}">
                    <a16:creationId xmlns:a16="http://schemas.microsoft.com/office/drawing/2014/main" id="{44BD49C3-45C8-6B47-8290-D75648FA2B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6" name="Line 12">
                <a:extLst>
                  <a:ext uri="{FF2B5EF4-FFF2-40B4-BE49-F238E27FC236}">
                    <a16:creationId xmlns:a16="http://schemas.microsoft.com/office/drawing/2014/main" id="{8EAE622E-D176-764B-BA56-45E66DF412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00" name="Group 13">
              <a:extLst>
                <a:ext uri="{FF2B5EF4-FFF2-40B4-BE49-F238E27FC236}">
                  <a16:creationId xmlns:a16="http://schemas.microsoft.com/office/drawing/2014/main" id="{50219F0F-788B-6C4F-AB19-45F8E2F09D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46113" name="Line 14">
                <a:extLst>
                  <a:ext uri="{FF2B5EF4-FFF2-40B4-BE49-F238E27FC236}">
                    <a16:creationId xmlns:a16="http://schemas.microsoft.com/office/drawing/2014/main" id="{0F18A7F9-3CC3-2844-BD04-69E115BE5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4" name="Line 15">
                <a:extLst>
                  <a:ext uri="{FF2B5EF4-FFF2-40B4-BE49-F238E27FC236}">
                    <a16:creationId xmlns:a16="http://schemas.microsoft.com/office/drawing/2014/main" id="{783F1E52-1163-114C-8518-FE68CD8B0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01" name="Group 16">
              <a:extLst>
                <a:ext uri="{FF2B5EF4-FFF2-40B4-BE49-F238E27FC236}">
                  <a16:creationId xmlns:a16="http://schemas.microsoft.com/office/drawing/2014/main" id="{3442D7B8-D762-5C48-9B5B-6F6DAA98C2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46111" name="Line 17">
                <a:extLst>
                  <a:ext uri="{FF2B5EF4-FFF2-40B4-BE49-F238E27FC236}">
                    <a16:creationId xmlns:a16="http://schemas.microsoft.com/office/drawing/2014/main" id="{3A0C4B04-4F56-5042-A000-91ABC1FF10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2" name="Line 18">
                <a:extLst>
                  <a:ext uri="{FF2B5EF4-FFF2-40B4-BE49-F238E27FC236}">
                    <a16:creationId xmlns:a16="http://schemas.microsoft.com/office/drawing/2014/main" id="{135DE84D-B0F3-874B-BDDC-0E643196B4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02" name="Group 19">
              <a:extLst>
                <a:ext uri="{FF2B5EF4-FFF2-40B4-BE49-F238E27FC236}">
                  <a16:creationId xmlns:a16="http://schemas.microsoft.com/office/drawing/2014/main" id="{B5957471-204B-0D41-8064-33394D4C2A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46109" name="Line 20">
                <a:extLst>
                  <a:ext uri="{FF2B5EF4-FFF2-40B4-BE49-F238E27FC236}">
                    <a16:creationId xmlns:a16="http://schemas.microsoft.com/office/drawing/2014/main" id="{A4B768F3-E5EF-F346-B346-96A8BE2CD1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0" name="Line 21">
                <a:extLst>
                  <a:ext uri="{FF2B5EF4-FFF2-40B4-BE49-F238E27FC236}">
                    <a16:creationId xmlns:a16="http://schemas.microsoft.com/office/drawing/2014/main" id="{859B0A43-23DA-6F44-96DE-752D9ECF5F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03" name="Group 22">
              <a:extLst>
                <a:ext uri="{FF2B5EF4-FFF2-40B4-BE49-F238E27FC236}">
                  <a16:creationId xmlns:a16="http://schemas.microsoft.com/office/drawing/2014/main" id="{B12CDBE0-DAB7-A94E-8574-39E7C6DC10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46107" name="Line 23">
                <a:extLst>
                  <a:ext uri="{FF2B5EF4-FFF2-40B4-BE49-F238E27FC236}">
                    <a16:creationId xmlns:a16="http://schemas.microsoft.com/office/drawing/2014/main" id="{3E42F22A-BCD2-6F4F-B7B6-3686433D83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8" name="Line 24">
                <a:extLst>
                  <a:ext uri="{FF2B5EF4-FFF2-40B4-BE49-F238E27FC236}">
                    <a16:creationId xmlns:a16="http://schemas.microsoft.com/office/drawing/2014/main" id="{EEF9D4E5-A98B-1446-A612-F80958850B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104" name="Rectangle 91">
              <a:extLst>
                <a:ext uri="{FF2B5EF4-FFF2-40B4-BE49-F238E27FC236}">
                  <a16:creationId xmlns:a16="http://schemas.microsoft.com/office/drawing/2014/main" id="{C4FBBE15-B504-0C48-8A7A-5BB086E17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075" y="2600325"/>
              <a:ext cx="4362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FFFF00"/>
                  </a:solidFill>
                  <a:latin typeface="Times" pitchFamily="2" charset="0"/>
                </a:rPr>
                <a:t>B</a:t>
              </a:r>
              <a:r>
                <a:rPr lang="pl-PL" altLang="en-US" sz="2400" b="1" baseline="-25000">
                  <a:solidFill>
                    <a:srgbClr val="FFFF00"/>
                  </a:solidFill>
                  <a:latin typeface="Times" pitchFamily="2" charset="0"/>
                </a:rPr>
                <a:t>1</a:t>
              </a:r>
              <a:endParaRPr lang="en-US" altLang="en-US" sz="2400" b="1">
                <a:solidFill>
                  <a:srgbClr val="FFFF00"/>
                </a:solidFill>
                <a:latin typeface="Times" pitchFamily="2" charset="0"/>
              </a:endParaRPr>
            </a:p>
          </p:txBody>
        </p:sp>
        <p:sp>
          <p:nvSpPr>
            <p:cNvPr id="46105" name="Rectangle 92">
              <a:extLst>
                <a:ext uri="{FF2B5EF4-FFF2-40B4-BE49-F238E27FC236}">
                  <a16:creationId xmlns:a16="http://schemas.microsoft.com/office/drawing/2014/main" id="{3B03C309-62CD-9145-9877-D625636D3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050" y="3429000"/>
              <a:ext cx="4362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FFFF00"/>
                  </a:solidFill>
                  <a:latin typeface="Times" pitchFamily="2" charset="0"/>
                </a:rPr>
                <a:t>B</a:t>
              </a:r>
              <a:r>
                <a:rPr lang="pl-PL" altLang="en-US" sz="2400" b="1" baseline="-25000">
                  <a:solidFill>
                    <a:srgbClr val="FFFF00"/>
                  </a:solidFill>
                  <a:latin typeface="Times" pitchFamily="2" charset="0"/>
                </a:rPr>
                <a:t>2</a:t>
              </a:r>
              <a:endParaRPr lang="en-US" altLang="en-US" sz="2400" b="1">
                <a:solidFill>
                  <a:srgbClr val="FFFF00"/>
                </a:solidFill>
                <a:latin typeface="Times" pitchFamily="2" charset="0"/>
              </a:endParaRPr>
            </a:p>
          </p:txBody>
        </p:sp>
        <p:sp>
          <p:nvSpPr>
            <p:cNvPr id="46106" name="Rectangle 93">
              <a:extLst>
                <a:ext uri="{FF2B5EF4-FFF2-40B4-BE49-F238E27FC236}">
                  <a16:creationId xmlns:a16="http://schemas.microsoft.com/office/drawing/2014/main" id="{2261E93B-9CD7-8048-9094-0804CE480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3500438"/>
              <a:ext cx="4362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FFFF00"/>
                  </a:solidFill>
                  <a:latin typeface="Times" pitchFamily="2" charset="0"/>
                </a:rPr>
                <a:t>B</a:t>
              </a:r>
              <a:r>
                <a:rPr lang="pl-PL" altLang="en-US" sz="2400" b="1" baseline="-25000">
                  <a:solidFill>
                    <a:srgbClr val="FFFF00"/>
                  </a:solidFill>
                  <a:latin typeface="Times" pitchFamily="2" charset="0"/>
                </a:rPr>
                <a:t>3</a:t>
              </a:r>
              <a:endParaRPr lang="en-US" altLang="en-US" sz="2400" b="1">
                <a:solidFill>
                  <a:srgbClr val="FFFF00"/>
                </a:solidFill>
                <a:latin typeface="Times" pitchFamily="2" charset="0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5FE5D10B-39CD-1147-8719-315D3CE13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029200"/>
            <a:ext cx="1985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" pitchFamily="2" charset="0"/>
              </a:rPr>
              <a:t>RANSAC solution</a:t>
            </a:r>
          </a:p>
        </p:txBody>
      </p:sp>
      <p:graphicFrame>
        <p:nvGraphicFramePr>
          <p:cNvPr id="46089" name="Object 79">
            <a:extLst>
              <a:ext uri="{FF2B5EF4-FFF2-40B4-BE49-F238E27FC236}">
                <a16:creationId xmlns:a16="http://schemas.microsoft.com/office/drawing/2014/main" id="{089792B9-D707-D343-B598-362AAA431F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5259388"/>
          <a:ext cx="2476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5" name="Equation" r:id="rId4" imgW="27800300" imgH="11112500" progId="Equation.3">
                  <p:embed/>
                </p:oleObj>
              </mc:Choice>
              <mc:Fallback>
                <p:oleObj name="Equation" r:id="rId4" imgW="27800300" imgH="1111250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259388"/>
                        <a:ext cx="2476500" cy="9906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Right Arrow 80">
            <a:extLst>
              <a:ext uri="{FF2B5EF4-FFF2-40B4-BE49-F238E27FC236}">
                <a16:creationId xmlns:a16="http://schemas.microsoft.com/office/drawing/2014/main" id="{34AD9E43-70AA-4B45-9BAA-217E2A98000B}"/>
              </a:ext>
            </a:extLst>
          </p:cNvPr>
          <p:cNvSpPr/>
          <p:nvPr/>
        </p:nvSpPr>
        <p:spPr>
          <a:xfrm>
            <a:off x="4343400" y="3201988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46091" name="TextBox 81">
            <a:extLst>
              <a:ext uri="{FF2B5EF4-FFF2-40B4-BE49-F238E27FC236}">
                <a16:creationId xmlns:a16="http://schemas.microsoft.com/office/drawing/2014/main" id="{37AF447F-E649-3F4E-978E-3562684C4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25" y="2744788"/>
            <a:ext cx="9191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itchFamily="2" charset="0"/>
              </a:rPr>
              <a:t>(t</a:t>
            </a:r>
            <a:r>
              <a:rPr lang="en-US" altLang="en-US" sz="2400" baseline="-25000">
                <a:latin typeface="Times" pitchFamily="2" charset="0"/>
              </a:rPr>
              <a:t>x</a:t>
            </a:r>
            <a:r>
              <a:rPr lang="en-US" altLang="en-US" sz="2400">
                <a:latin typeface="Times" pitchFamily="2" charset="0"/>
              </a:rPr>
              <a:t>, t</a:t>
            </a:r>
            <a:r>
              <a:rPr lang="en-US" altLang="en-US" sz="2400" baseline="-25000">
                <a:latin typeface="Times" pitchFamily="2" charset="0"/>
              </a:rPr>
              <a:t>y</a:t>
            </a:r>
            <a:r>
              <a:rPr lang="en-US" altLang="en-US" sz="2400">
                <a:latin typeface="Times" pitchFamily="2" charset="0"/>
              </a:rPr>
              <a:t>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B1FEA05-452F-AA4C-B238-A7EFF761B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27663"/>
            <a:ext cx="5029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>
                <a:latin typeface="Times" pitchFamily="2" charset="0"/>
              </a:rPr>
              <a:t>Sample a set of matching points (1 pair)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>
                <a:latin typeface="Times" pitchFamily="2" charset="0"/>
              </a:rPr>
              <a:t>Solve for transformation parameters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>
                <a:latin typeface="Times" pitchFamily="2" charset="0"/>
              </a:rPr>
              <a:t>Score parameters with number of inliers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>
                <a:latin typeface="Times" pitchFamily="2" charset="0"/>
              </a:rPr>
              <a:t>Repeat steps 1-3 N times</a:t>
            </a:r>
          </a:p>
        </p:txBody>
      </p:sp>
      <p:sp>
        <p:nvSpPr>
          <p:cNvPr id="46093" name="TextBox 126">
            <a:extLst>
              <a:ext uri="{FF2B5EF4-FFF2-40B4-BE49-F238E27FC236}">
                <a16:creationId xmlns:a16="http://schemas.microsoft.com/office/drawing/2014/main" id="{2AA5E3C9-6BE0-4D47-8D65-4DE5E6D16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725988"/>
            <a:ext cx="1952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" pitchFamily="2" charset="0"/>
              </a:rPr>
              <a:t>Problem: outliers</a:t>
            </a:r>
          </a:p>
        </p:txBody>
      </p:sp>
      <p:sp>
        <p:nvSpPr>
          <p:cNvPr id="46094" name="Rectangle 93">
            <a:extLst>
              <a:ext uri="{FF2B5EF4-FFF2-40B4-BE49-F238E27FC236}">
                <a16:creationId xmlns:a16="http://schemas.microsoft.com/office/drawing/2014/main" id="{9B3DFF55-90C1-D847-932E-60E0C03AC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354388"/>
            <a:ext cx="436563" cy="369887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l-PL" altLang="en-US" sz="2400" b="1">
                <a:solidFill>
                  <a:srgbClr val="FFFF00"/>
                </a:solidFill>
                <a:latin typeface="Times" pitchFamily="2" charset="0"/>
              </a:rPr>
              <a:t>A</a:t>
            </a:r>
            <a:r>
              <a:rPr lang="en-US" altLang="en-US" sz="2400" b="1" baseline="-25000">
                <a:solidFill>
                  <a:srgbClr val="FFFF00"/>
                </a:solidFill>
                <a:latin typeface="Times" pitchFamily="2" charset="0"/>
              </a:rPr>
              <a:t>4</a:t>
            </a:r>
            <a:endParaRPr lang="en-US" altLang="en-US" sz="2400" b="1">
              <a:solidFill>
                <a:srgbClr val="FFFF00"/>
              </a:solidFill>
              <a:latin typeface="Times" pitchFamily="2" charset="0"/>
            </a:endParaRPr>
          </a:p>
        </p:txBody>
      </p:sp>
      <p:sp>
        <p:nvSpPr>
          <p:cNvPr id="46095" name="Rectangle 93">
            <a:extLst>
              <a:ext uri="{FF2B5EF4-FFF2-40B4-BE49-F238E27FC236}">
                <a16:creationId xmlns:a16="http://schemas.microsoft.com/office/drawing/2014/main" id="{52D697DE-D1C2-7F48-8B23-33CB92576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135188"/>
            <a:ext cx="436563" cy="369887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l-PL" altLang="en-US" sz="2400" b="1">
                <a:solidFill>
                  <a:srgbClr val="FFFF00"/>
                </a:solidFill>
                <a:latin typeface="Times" pitchFamily="2" charset="0"/>
              </a:rPr>
              <a:t>A</a:t>
            </a:r>
            <a:r>
              <a:rPr lang="en-US" altLang="en-US" sz="2400" b="1" baseline="-25000">
                <a:solidFill>
                  <a:srgbClr val="FFFF00"/>
                </a:solidFill>
                <a:latin typeface="Times" pitchFamily="2" charset="0"/>
              </a:rPr>
              <a:t>5</a:t>
            </a:r>
            <a:endParaRPr lang="en-US" altLang="en-US" sz="2400" b="1">
              <a:solidFill>
                <a:srgbClr val="FFFF00"/>
              </a:solidFill>
              <a:latin typeface="Times" pitchFamily="2" charset="0"/>
            </a:endParaRPr>
          </a:p>
        </p:txBody>
      </p:sp>
      <p:sp>
        <p:nvSpPr>
          <p:cNvPr id="46096" name="Rectangle 92">
            <a:extLst>
              <a:ext uri="{FF2B5EF4-FFF2-40B4-BE49-F238E27FC236}">
                <a16:creationId xmlns:a16="http://schemas.microsoft.com/office/drawing/2014/main" id="{21861E78-8128-074C-9CE1-AD4F4AFA8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811588"/>
            <a:ext cx="436563" cy="369887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FF00"/>
                </a:solidFill>
                <a:latin typeface="Times" pitchFamily="2" charset="0"/>
              </a:rPr>
              <a:t>B</a:t>
            </a:r>
            <a:r>
              <a:rPr lang="en-US" altLang="en-US" sz="2400" b="1" baseline="-25000">
                <a:solidFill>
                  <a:srgbClr val="FFFF00"/>
                </a:solidFill>
                <a:latin typeface="Times" pitchFamily="2" charset="0"/>
              </a:rPr>
              <a:t>5</a:t>
            </a:r>
            <a:endParaRPr lang="en-US" altLang="en-US" sz="2400" b="1">
              <a:solidFill>
                <a:srgbClr val="FFFF00"/>
              </a:solidFill>
              <a:latin typeface="Times" pitchFamily="2" charset="0"/>
            </a:endParaRPr>
          </a:p>
        </p:txBody>
      </p:sp>
      <p:sp>
        <p:nvSpPr>
          <p:cNvPr id="46097" name="Rectangle 91">
            <a:extLst>
              <a:ext uri="{FF2B5EF4-FFF2-40B4-BE49-F238E27FC236}">
                <a16:creationId xmlns:a16="http://schemas.microsoft.com/office/drawing/2014/main" id="{FFC96981-6EDB-7040-B9E2-D531B384A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287588"/>
            <a:ext cx="436563" cy="369887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FF00"/>
                </a:solidFill>
                <a:latin typeface="Times" pitchFamily="2" charset="0"/>
              </a:rPr>
              <a:t>B</a:t>
            </a:r>
            <a:r>
              <a:rPr lang="en-US" altLang="en-US" sz="2400" b="1" baseline="-25000">
                <a:solidFill>
                  <a:srgbClr val="FFFF00"/>
                </a:solidFill>
                <a:latin typeface="Times" pitchFamily="2" charset="0"/>
              </a:rPr>
              <a:t>4</a:t>
            </a:r>
            <a:endParaRPr lang="en-US" altLang="en-US" sz="2400" b="1">
              <a:solidFill>
                <a:srgbClr val="FFFF00"/>
              </a:solidFill>
              <a:latin typeface="Time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DA73C553-3CE7-884E-BBFE-4AA66A85EC3A}"/>
              </a:ext>
            </a:extLst>
          </p:cNvPr>
          <p:cNvSpPr/>
          <p:nvPr/>
        </p:nvSpPr>
        <p:spPr>
          <a:xfrm>
            <a:off x="685800" y="1247775"/>
            <a:ext cx="3429000" cy="3352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47106" name="Title 1">
            <a:extLst>
              <a:ext uri="{FF2B5EF4-FFF2-40B4-BE49-F238E27FC236}">
                <a16:creationId xmlns:a16="http://schemas.microsoft.com/office/drawing/2014/main" id="{D61D1327-0B2F-8B4D-98A6-C862F8CAC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solving for translation</a:t>
            </a:r>
          </a:p>
        </p:txBody>
      </p:sp>
      <p:pic>
        <p:nvPicPr>
          <p:cNvPr id="47107" name="Picture 5" descr="obj14__0">
            <a:extLst>
              <a:ext uri="{FF2B5EF4-FFF2-40B4-BE49-F238E27FC236}">
                <a16:creationId xmlns:a16="http://schemas.microsoft.com/office/drawing/2014/main" id="{2B3C0155-D05E-054C-B744-FE3D0E119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1624013"/>
            <a:ext cx="2141538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08" name="Group 100">
            <a:extLst>
              <a:ext uri="{FF2B5EF4-FFF2-40B4-BE49-F238E27FC236}">
                <a16:creationId xmlns:a16="http://schemas.microsoft.com/office/drawing/2014/main" id="{B5F0070F-58CC-934B-AC30-455C4E36D2EF}"/>
              </a:ext>
            </a:extLst>
          </p:cNvPr>
          <p:cNvGrpSpPr>
            <a:grpSpLocks/>
          </p:cNvGrpSpPr>
          <p:nvPr/>
        </p:nvGrpSpPr>
        <p:grpSpPr bwMode="auto">
          <a:xfrm>
            <a:off x="1247775" y="1816100"/>
            <a:ext cx="1625600" cy="1406525"/>
            <a:chOff x="2051050" y="2600325"/>
            <a:chExt cx="1625282" cy="1406525"/>
          </a:xfrm>
        </p:grpSpPr>
        <p:grpSp>
          <p:nvGrpSpPr>
            <p:cNvPr id="47187" name="Group 7">
              <a:extLst>
                <a:ext uri="{FF2B5EF4-FFF2-40B4-BE49-F238E27FC236}">
                  <a16:creationId xmlns:a16="http://schemas.microsoft.com/office/drawing/2014/main" id="{CE7DF402-DE1C-3149-B1B4-EA809F69A0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47206" name="Line 8">
                <a:extLst>
                  <a:ext uri="{FF2B5EF4-FFF2-40B4-BE49-F238E27FC236}">
                    <a16:creationId xmlns:a16="http://schemas.microsoft.com/office/drawing/2014/main" id="{FE65120A-001A-A54B-8CBB-69652EFBE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07" name="Line 9">
                <a:extLst>
                  <a:ext uri="{FF2B5EF4-FFF2-40B4-BE49-F238E27FC236}">
                    <a16:creationId xmlns:a16="http://schemas.microsoft.com/office/drawing/2014/main" id="{E5C046CB-0E32-3E4B-B2D2-F41584D952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7188" name="Group 10">
              <a:extLst>
                <a:ext uri="{FF2B5EF4-FFF2-40B4-BE49-F238E27FC236}">
                  <a16:creationId xmlns:a16="http://schemas.microsoft.com/office/drawing/2014/main" id="{1A240C20-FABC-D344-8E13-2F53BC4461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47204" name="Line 11">
                <a:extLst>
                  <a:ext uri="{FF2B5EF4-FFF2-40B4-BE49-F238E27FC236}">
                    <a16:creationId xmlns:a16="http://schemas.microsoft.com/office/drawing/2014/main" id="{8E5536FC-B7AD-7E42-AD1F-C8601F53B8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05" name="Line 12">
                <a:extLst>
                  <a:ext uri="{FF2B5EF4-FFF2-40B4-BE49-F238E27FC236}">
                    <a16:creationId xmlns:a16="http://schemas.microsoft.com/office/drawing/2014/main" id="{F5D86FB3-9B3F-6246-BF03-D62B42A28F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7189" name="Group 13">
              <a:extLst>
                <a:ext uri="{FF2B5EF4-FFF2-40B4-BE49-F238E27FC236}">
                  <a16:creationId xmlns:a16="http://schemas.microsoft.com/office/drawing/2014/main" id="{6E70C707-BF14-D94A-B305-57905CBD4B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47202" name="Line 14">
                <a:extLst>
                  <a:ext uri="{FF2B5EF4-FFF2-40B4-BE49-F238E27FC236}">
                    <a16:creationId xmlns:a16="http://schemas.microsoft.com/office/drawing/2014/main" id="{15555510-4834-E24B-B9BF-7AE5607FDE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03" name="Line 15">
                <a:extLst>
                  <a:ext uri="{FF2B5EF4-FFF2-40B4-BE49-F238E27FC236}">
                    <a16:creationId xmlns:a16="http://schemas.microsoft.com/office/drawing/2014/main" id="{2F06ABFB-A44A-6845-9121-9A962F6300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7190" name="Group 16">
              <a:extLst>
                <a:ext uri="{FF2B5EF4-FFF2-40B4-BE49-F238E27FC236}">
                  <a16:creationId xmlns:a16="http://schemas.microsoft.com/office/drawing/2014/main" id="{EFF01F6D-B17B-1D4A-BBD7-149DA3A018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47200" name="Line 17">
                <a:extLst>
                  <a:ext uri="{FF2B5EF4-FFF2-40B4-BE49-F238E27FC236}">
                    <a16:creationId xmlns:a16="http://schemas.microsoft.com/office/drawing/2014/main" id="{72D62830-ED72-814B-9241-2E29F0E10B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01" name="Line 18">
                <a:extLst>
                  <a:ext uri="{FF2B5EF4-FFF2-40B4-BE49-F238E27FC236}">
                    <a16:creationId xmlns:a16="http://schemas.microsoft.com/office/drawing/2014/main" id="{DA94609A-B272-044B-A009-43928D7148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7191" name="Group 19">
              <a:extLst>
                <a:ext uri="{FF2B5EF4-FFF2-40B4-BE49-F238E27FC236}">
                  <a16:creationId xmlns:a16="http://schemas.microsoft.com/office/drawing/2014/main" id="{5AADF58B-A713-E041-9504-ACC9163405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47198" name="Line 20">
                <a:extLst>
                  <a:ext uri="{FF2B5EF4-FFF2-40B4-BE49-F238E27FC236}">
                    <a16:creationId xmlns:a16="http://schemas.microsoft.com/office/drawing/2014/main" id="{D79BB965-6579-E343-A14E-534CCCDFFD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99" name="Line 21">
                <a:extLst>
                  <a:ext uri="{FF2B5EF4-FFF2-40B4-BE49-F238E27FC236}">
                    <a16:creationId xmlns:a16="http://schemas.microsoft.com/office/drawing/2014/main" id="{82077A03-0DDE-A54F-AD08-9D7F39A47D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7192" name="Group 22">
              <a:extLst>
                <a:ext uri="{FF2B5EF4-FFF2-40B4-BE49-F238E27FC236}">
                  <a16:creationId xmlns:a16="http://schemas.microsoft.com/office/drawing/2014/main" id="{A89FCDF4-DB39-3C44-9FDC-ABFEE49B3D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47196" name="Line 23">
                <a:extLst>
                  <a:ext uri="{FF2B5EF4-FFF2-40B4-BE49-F238E27FC236}">
                    <a16:creationId xmlns:a16="http://schemas.microsoft.com/office/drawing/2014/main" id="{C32A55DD-8CB4-EE4E-939E-A0D9332BCC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97" name="Line 24">
                <a:extLst>
                  <a:ext uri="{FF2B5EF4-FFF2-40B4-BE49-F238E27FC236}">
                    <a16:creationId xmlns:a16="http://schemas.microsoft.com/office/drawing/2014/main" id="{6BF735D0-3784-5C48-9E61-2AB0B50D9E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193" name="Rectangle 91">
              <a:extLst>
                <a:ext uri="{FF2B5EF4-FFF2-40B4-BE49-F238E27FC236}">
                  <a16:creationId xmlns:a16="http://schemas.microsoft.com/office/drawing/2014/main" id="{8155BB26-DB83-8A4D-AF38-939668AEB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075" y="2600325"/>
              <a:ext cx="4362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l-PL" altLang="en-US" sz="2400" b="1">
                  <a:solidFill>
                    <a:srgbClr val="FFFF00"/>
                  </a:solidFill>
                  <a:latin typeface="Times" pitchFamily="2" charset="0"/>
                </a:rPr>
                <a:t>A</a:t>
              </a:r>
              <a:r>
                <a:rPr lang="pl-PL" altLang="en-US" sz="2400" b="1" baseline="-25000">
                  <a:solidFill>
                    <a:srgbClr val="FFFF00"/>
                  </a:solidFill>
                  <a:latin typeface="Times" pitchFamily="2" charset="0"/>
                </a:rPr>
                <a:t>1</a:t>
              </a:r>
              <a:endParaRPr lang="en-US" altLang="en-US" sz="2400" b="1">
                <a:solidFill>
                  <a:srgbClr val="FFFF00"/>
                </a:solidFill>
                <a:latin typeface="Times" pitchFamily="2" charset="0"/>
              </a:endParaRPr>
            </a:p>
          </p:txBody>
        </p:sp>
        <p:sp>
          <p:nvSpPr>
            <p:cNvPr id="47194" name="Rectangle 92">
              <a:extLst>
                <a:ext uri="{FF2B5EF4-FFF2-40B4-BE49-F238E27FC236}">
                  <a16:creationId xmlns:a16="http://schemas.microsoft.com/office/drawing/2014/main" id="{A6ABA5D4-C454-BA48-BF96-FD54B3F9E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050" y="3429000"/>
              <a:ext cx="4362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l-PL" altLang="en-US" sz="2400" b="1">
                  <a:solidFill>
                    <a:srgbClr val="FFFF00"/>
                  </a:solidFill>
                  <a:latin typeface="Times" pitchFamily="2" charset="0"/>
                </a:rPr>
                <a:t>A</a:t>
              </a:r>
              <a:r>
                <a:rPr lang="pl-PL" altLang="en-US" sz="2400" b="1" baseline="-25000">
                  <a:solidFill>
                    <a:srgbClr val="FFFF00"/>
                  </a:solidFill>
                  <a:latin typeface="Times" pitchFamily="2" charset="0"/>
                </a:rPr>
                <a:t>2</a:t>
              </a:r>
              <a:endParaRPr lang="en-US" altLang="en-US" sz="2400" b="1">
                <a:solidFill>
                  <a:srgbClr val="FFFF00"/>
                </a:solidFill>
                <a:latin typeface="Times" pitchFamily="2" charset="0"/>
              </a:endParaRPr>
            </a:p>
          </p:txBody>
        </p:sp>
        <p:sp>
          <p:nvSpPr>
            <p:cNvPr id="47195" name="Rectangle 93">
              <a:extLst>
                <a:ext uri="{FF2B5EF4-FFF2-40B4-BE49-F238E27FC236}">
                  <a16:creationId xmlns:a16="http://schemas.microsoft.com/office/drawing/2014/main" id="{B16BF847-92E9-6A45-B1FB-FF0A44FF6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3500438"/>
              <a:ext cx="4362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l-PL" altLang="en-US" sz="2400" b="1">
                  <a:solidFill>
                    <a:srgbClr val="FFFF00"/>
                  </a:solidFill>
                  <a:latin typeface="Times" pitchFamily="2" charset="0"/>
                </a:rPr>
                <a:t>A</a:t>
              </a:r>
              <a:r>
                <a:rPr lang="pl-PL" altLang="en-US" sz="2400" b="1" baseline="-25000">
                  <a:solidFill>
                    <a:srgbClr val="FFFF00"/>
                  </a:solidFill>
                  <a:latin typeface="Times" pitchFamily="2" charset="0"/>
                </a:rPr>
                <a:t>3</a:t>
              </a:r>
              <a:endParaRPr lang="en-US" altLang="en-US" sz="2400" b="1">
                <a:solidFill>
                  <a:srgbClr val="FFFF00"/>
                </a:solidFill>
                <a:latin typeface="Times" pitchFamily="2" charset="0"/>
              </a:endParaRP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0B07605F-6D7E-C54B-AA37-DD11ED4C984F}"/>
              </a:ext>
            </a:extLst>
          </p:cNvPr>
          <p:cNvSpPr/>
          <p:nvPr/>
        </p:nvSpPr>
        <p:spPr>
          <a:xfrm>
            <a:off x="5181600" y="1247775"/>
            <a:ext cx="3429000" cy="3352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pic>
        <p:nvPicPr>
          <p:cNvPr id="47110" name="Picture 5" descr="obj14__0">
            <a:extLst>
              <a:ext uri="{FF2B5EF4-FFF2-40B4-BE49-F238E27FC236}">
                <a16:creationId xmlns:a16="http://schemas.microsoft.com/office/drawing/2014/main" id="{018BE68E-41BE-7040-95EF-FF04A8CC8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063" y="2419350"/>
            <a:ext cx="2141537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11" name="Group 100">
            <a:extLst>
              <a:ext uri="{FF2B5EF4-FFF2-40B4-BE49-F238E27FC236}">
                <a16:creationId xmlns:a16="http://schemas.microsoft.com/office/drawing/2014/main" id="{79BC1954-5F6F-E14A-B353-C9602C4D7D38}"/>
              </a:ext>
            </a:extLst>
          </p:cNvPr>
          <p:cNvGrpSpPr>
            <a:grpSpLocks/>
          </p:cNvGrpSpPr>
          <p:nvPr/>
        </p:nvGrpSpPr>
        <p:grpSpPr bwMode="auto">
          <a:xfrm>
            <a:off x="6519863" y="2611438"/>
            <a:ext cx="1625600" cy="1406525"/>
            <a:chOff x="2051050" y="2600325"/>
            <a:chExt cx="1625282" cy="1406525"/>
          </a:xfrm>
        </p:grpSpPr>
        <p:grpSp>
          <p:nvGrpSpPr>
            <p:cNvPr id="47166" name="Group 7">
              <a:extLst>
                <a:ext uri="{FF2B5EF4-FFF2-40B4-BE49-F238E27FC236}">
                  <a16:creationId xmlns:a16="http://schemas.microsoft.com/office/drawing/2014/main" id="{F626F874-32CE-A64B-BD73-2DB610FD68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47185" name="Line 8">
                <a:extLst>
                  <a:ext uri="{FF2B5EF4-FFF2-40B4-BE49-F238E27FC236}">
                    <a16:creationId xmlns:a16="http://schemas.microsoft.com/office/drawing/2014/main" id="{46D94C3D-DD6C-AC42-85E2-CA8E072492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86" name="Line 9">
                <a:extLst>
                  <a:ext uri="{FF2B5EF4-FFF2-40B4-BE49-F238E27FC236}">
                    <a16:creationId xmlns:a16="http://schemas.microsoft.com/office/drawing/2014/main" id="{88FBCCA9-B724-B84B-B76E-E83080E008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7167" name="Group 10">
              <a:extLst>
                <a:ext uri="{FF2B5EF4-FFF2-40B4-BE49-F238E27FC236}">
                  <a16:creationId xmlns:a16="http://schemas.microsoft.com/office/drawing/2014/main" id="{192A59B9-976D-644B-9A08-C0ED9F9905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47183" name="Line 11">
                <a:extLst>
                  <a:ext uri="{FF2B5EF4-FFF2-40B4-BE49-F238E27FC236}">
                    <a16:creationId xmlns:a16="http://schemas.microsoft.com/office/drawing/2014/main" id="{5FF2F52A-3B43-1440-9289-5406FD6EF4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84" name="Line 12">
                <a:extLst>
                  <a:ext uri="{FF2B5EF4-FFF2-40B4-BE49-F238E27FC236}">
                    <a16:creationId xmlns:a16="http://schemas.microsoft.com/office/drawing/2014/main" id="{01B29265-0FFE-9E49-86D8-20AC9DB4C0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7168" name="Group 13">
              <a:extLst>
                <a:ext uri="{FF2B5EF4-FFF2-40B4-BE49-F238E27FC236}">
                  <a16:creationId xmlns:a16="http://schemas.microsoft.com/office/drawing/2014/main" id="{954FBDCB-4BAB-5749-9B6C-C23AD594DD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47181" name="Line 14">
                <a:extLst>
                  <a:ext uri="{FF2B5EF4-FFF2-40B4-BE49-F238E27FC236}">
                    <a16:creationId xmlns:a16="http://schemas.microsoft.com/office/drawing/2014/main" id="{92D0534B-1953-8A4B-A8BE-3937FD96F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82" name="Line 15">
                <a:extLst>
                  <a:ext uri="{FF2B5EF4-FFF2-40B4-BE49-F238E27FC236}">
                    <a16:creationId xmlns:a16="http://schemas.microsoft.com/office/drawing/2014/main" id="{664B92A5-F276-9D49-9666-F333F11D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7169" name="Group 16">
              <a:extLst>
                <a:ext uri="{FF2B5EF4-FFF2-40B4-BE49-F238E27FC236}">
                  <a16:creationId xmlns:a16="http://schemas.microsoft.com/office/drawing/2014/main" id="{B3BF29B8-7C82-3147-9A23-8BF9076AFE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47179" name="Line 17">
                <a:extLst>
                  <a:ext uri="{FF2B5EF4-FFF2-40B4-BE49-F238E27FC236}">
                    <a16:creationId xmlns:a16="http://schemas.microsoft.com/office/drawing/2014/main" id="{859DEA3D-F010-F24E-9EE1-AABE7035F9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80" name="Line 18">
                <a:extLst>
                  <a:ext uri="{FF2B5EF4-FFF2-40B4-BE49-F238E27FC236}">
                    <a16:creationId xmlns:a16="http://schemas.microsoft.com/office/drawing/2014/main" id="{62F3F7F2-22BC-CE48-9859-F542E2C31E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7170" name="Group 19">
              <a:extLst>
                <a:ext uri="{FF2B5EF4-FFF2-40B4-BE49-F238E27FC236}">
                  <a16:creationId xmlns:a16="http://schemas.microsoft.com/office/drawing/2014/main" id="{37BEDAB1-DE2C-0940-AB6E-CCB666A1D5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47177" name="Line 20">
                <a:extLst>
                  <a:ext uri="{FF2B5EF4-FFF2-40B4-BE49-F238E27FC236}">
                    <a16:creationId xmlns:a16="http://schemas.microsoft.com/office/drawing/2014/main" id="{927D4788-74EB-E44A-ABE0-7393D71904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78" name="Line 21">
                <a:extLst>
                  <a:ext uri="{FF2B5EF4-FFF2-40B4-BE49-F238E27FC236}">
                    <a16:creationId xmlns:a16="http://schemas.microsoft.com/office/drawing/2014/main" id="{0BB9E071-F654-4042-BB2A-D571876AEB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7171" name="Group 22">
              <a:extLst>
                <a:ext uri="{FF2B5EF4-FFF2-40B4-BE49-F238E27FC236}">
                  <a16:creationId xmlns:a16="http://schemas.microsoft.com/office/drawing/2014/main" id="{F4E9E99F-4995-894B-B38E-DB046ABC3B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47175" name="Line 23">
                <a:extLst>
                  <a:ext uri="{FF2B5EF4-FFF2-40B4-BE49-F238E27FC236}">
                    <a16:creationId xmlns:a16="http://schemas.microsoft.com/office/drawing/2014/main" id="{B3263CA1-2A8D-7943-B527-6D0A6F297E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76" name="Line 24">
                <a:extLst>
                  <a:ext uri="{FF2B5EF4-FFF2-40B4-BE49-F238E27FC236}">
                    <a16:creationId xmlns:a16="http://schemas.microsoft.com/office/drawing/2014/main" id="{9435E825-601B-9449-AC11-62C1025C2C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172" name="Rectangle 91">
              <a:extLst>
                <a:ext uri="{FF2B5EF4-FFF2-40B4-BE49-F238E27FC236}">
                  <a16:creationId xmlns:a16="http://schemas.microsoft.com/office/drawing/2014/main" id="{5504EC24-A63C-E148-9042-10732BE22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075" y="2600325"/>
              <a:ext cx="4362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FFFF00"/>
                  </a:solidFill>
                  <a:latin typeface="Times" pitchFamily="2" charset="0"/>
                </a:rPr>
                <a:t>B</a:t>
              </a:r>
              <a:r>
                <a:rPr lang="pl-PL" altLang="en-US" sz="2400" b="1" baseline="-25000">
                  <a:solidFill>
                    <a:srgbClr val="FFFF00"/>
                  </a:solidFill>
                  <a:latin typeface="Times" pitchFamily="2" charset="0"/>
                </a:rPr>
                <a:t>1</a:t>
              </a:r>
              <a:endParaRPr lang="en-US" altLang="en-US" sz="2400" b="1">
                <a:solidFill>
                  <a:srgbClr val="FFFF00"/>
                </a:solidFill>
                <a:latin typeface="Times" pitchFamily="2" charset="0"/>
              </a:endParaRPr>
            </a:p>
          </p:txBody>
        </p:sp>
        <p:sp>
          <p:nvSpPr>
            <p:cNvPr id="47173" name="Rectangle 92">
              <a:extLst>
                <a:ext uri="{FF2B5EF4-FFF2-40B4-BE49-F238E27FC236}">
                  <a16:creationId xmlns:a16="http://schemas.microsoft.com/office/drawing/2014/main" id="{66697FBA-F13B-964A-BB8C-A87E9D668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050" y="3429000"/>
              <a:ext cx="4362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FFFF00"/>
                  </a:solidFill>
                  <a:latin typeface="Times" pitchFamily="2" charset="0"/>
                </a:rPr>
                <a:t>B</a:t>
              </a:r>
              <a:r>
                <a:rPr lang="pl-PL" altLang="en-US" sz="2400" b="1" baseline="-25000">
                  <a:solidFill>
                    <a:srgbClr val="FFFF00"/>
                  </a:solidFill>
                  <a:latin typeface="Times" pitchFamily="2" charset="0"/>
                </a:rPr>
                <a:t>2</a:t>
              </a:r>
              <a:endParaRPr lang="en-US" altLang="en-US" sz="2400" b="1">
                <a:solidFill>
                  <a:srgbClr val="FFFF00"/>
                </a:solidFill>
                <a:latin typeface="Times" pitchFamily="2" charset="0"/>
              </a:endParaRPr>
            </a:p>
          </p:txBody>
        </p:sp>
        <p:sp>
          <p:nvSpPr>
            <p:cNvPr id="47174" name="Rectangle 93">
              <a:extLst>
                <a:ext uri="{FF2B5EF4-FFF2-40B4-BE49-F238E27FC236}">
                  <a16:creationId xmlns:a16="http://schemas.microsoft.com/office/drawing/2014/main" id="{B082FC24-B58B-9D49-BBBE-02F7A1E06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3500438"/>
              <a:ext cx="4362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FFFF00"/>
                  </a:solidFill>
                  <a:latin typeface="Times" pitchFamily="2" charset="0"/>
                </a:rPr>
                <a:t>B</a:t>
              </a:r>
              <a:r>
                <a:rPr lang="pl-PL" altLang="en-US" sz="2400" b="1" baseline="-25000">
                  <a:solidFill>
                    <a:srgbClr val="FFFF00"/>
                  </a:solidFill>
                  <a:latin typeface="Times" pitchFamily="2" charset="0"/>
                </a:rPr>
                <a:t>3</a:t>
              </a:r>
              <a:endParaRPr lang="en-US" altLang="en-US" sz="2400" b="1">
                <a:solidFill>
                  <a:srgbClr val="FFFF00"/>
                </a:solidFill>
                <a:latin typeface="Times" pitchFamily="2" charset="0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74EA0136-500C-4F47-9322-AE7758F03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953000"/>
            <a:ext cx="2570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" pitchFamily="2" charset="0"/>
              </a:rPr>
              <a:t>Hough transform solution</a:t>
            </a:r>
          </a:p>
        </p:txBody>
      </p:sp>
      <p:graphicFrame>
        <p:nvGraphicFramePr>
          <p:cNvPr id="47113" name="Object 79">
            <a:extLst>
              <a:ext uri="{FF2B5EF4-FFF2-40B4-BE49-F238E27FC236}">
                <a16:creationId xmlns:a16="http://schemas.microsoft.com/office/drawing/2014/main" id="{8C78F879-EC96-C340-963D-2AED42A59A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5210175"/>
          <a:ext cx="2476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3" name="Equation" r:id="rId4" imgW="27800300" imgH="11112500" progId="Equation.3">
                  <p:embed/>
                </p:oleObj>
              </mc:Choice>
              <mc:Fallback>
                <p:oleObj name="Equation" r:id="rId4" imgW="27800300" imgH="1111250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210175"/>
                        <a:ext cx="2476500" cy="9906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Right Arrow 80">
            <a:extLst>
              <a:ext uri="{FF2B5EF4-FFF2-40B4-BE49-F238E27FC236}">
                <a16:creationId xmlns:a16="http://schemas.microsoft.com/office/drawing/2014/main" id="{EF9AF167-F39A-A34E-B8BA-2238CE103D81}"/>
              </a:ext>
            </a:extLst>
          </p:cNvPr>
          <p:cNvSpPr/>
          <p:nvPr/>
        </p:nvSpPr>
        <p:spPr>
          <a:xfrm>
            <a:off x="4343400" y="3152775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47115" name="TextBox 81">
            <a:extLst>
              <a:ext uri="{FF2B5EF4-FFF2-40B4-BE49-F238E27FC236}">
                <a16:creationId xmlns:a16="http://schemas.microsoft.com/office/drawing/2014/main" id="{FBF65B9F-C4A2-C745-B04F-1EEE8A981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25" y="2695575"/>
            <a:ext cx="919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itchFamily="2" charset="0"/>
              </a:rPr>
              <a:t>(t</a:t>
            </a:r>
            <a:r>
              <a:rPr lang="en-US" altLang="en-US" sz="2400" baseline="-25000">
                <a:latin typeface="Times" pitchFamily="2" charset="0"/>
              </a:rPr>
              <a:t>x</a:t>
            </a:r>
            <a:r>
              <a:rPr lang="en-US" altLang="en-US" sz="2400">
                <a:latin typeface="Times" pitchFamily="2" charset="0"/>
              </a:rPr>
              <a:t>, t</a:t>
            </a:r>
            <a:r>
              <a:rPr lang="en-US" altLang="en-US" sz="2400" baseline="-25000">
                <a:latin typeface="Times" pitchFamily="2" charset="0"/>
              </a:rPr>
              <a:t>y</a:t>
            </a:r>
            <a:r>
              <a:rPr lang="en-US" altLang="en-US" sz="2400">
                <a:latin typeface="Times" pitchFamily="2" charset="0"/>
              </a:rPr>
              <a:t>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2F8758B-84C6-CF44-A124-880BF29CD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199063"/>
            <a:ext cx="50292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>
                <a:latin typeface="Times" pitchFamily="2" charset="0"/>
              </a:rPr>
              <a:t>Initialize a grid of parameter values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>
                <a:latin typeface="Times" pitchFamily="2" charset="0"/>
              </a:rPr>
              <a:t>Each matched pair casts a vote for consistent values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>
                <a:latin typeface="Times" pitchFamily="2" charset="0"/>
              </a:rPr>
              <a:t>Find the parameters with the most votes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>
                <a:latin typeface="Times" pitchFamily="2" charset="0"/>
              </a:rPr>
              <a:t>Solve using least squares with inliers</a:t>
            </a:r>
          </a:p>
        </p:txBody>
      </p:sp>
      <p:grpSp>
        <p:nvGrpSpPr>
          <p:cNvPr id="47117" name="Group 100">
            <a:extLst>
              <a:ext uri="{FF2B5EF4-FFF2-40B4-BE49-F238E27FC236}">
                <a16:creationId xmlns:a16="http://schemas.microsoft.com/office/drawing/2014/main" id="{D313EFEF-75BD-2A44-8BA2-99ED4931B0B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95600" y="3381375"/>
            <a:ext cx="1246188" cy="1014413"/>
            <a:chOff x="1905000" y="1905000"/>
            <a:chExt cx="2493772" cy="2028825"/>
          </a:xfrm>
        </p:grpSpPr>
        <p:pic>
          <p:nvPicPr>
            <p:cNvPr id="47143" name="Picture 5" descr="obj14__0">
              <a:extLst>
                <a:ext uri="{FF2B5EF4-FFF2-40B4-BE49-F238E27FC236}">
                  <a16:creationId xmlns:a16="http://schemas.microsoft.com/office/drawing/2014/main" id="{DB01F09C-7C37-FC4B-9818-448ADF89F2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905000"/>
              <a:ext cx="2141538" cy="2028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7144" name="Group 100">
              <a:extLst>
                <a:ext uri="{FF2B5EF4-FFF2-40B4-BE49-F238E27FC236}">
                  <a16:creationId xmlns:a16="http://schemas.microsoft.com/office/drawing/2014/main" id="{9C4ED7C3-01BE-EF44-A080-8368A9A960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6800" y="2097087"/>
              <a:ext cx="2061972" cy="1638778"/>
              <a:chOff x="2051050" y="2600325"/>
              <a:chExt cx="2061527" cy="1638778"/>
            </a:xfrm>
          </p:grpSpPr>
          <p:grpSp>
            <p:nvGrpSpPr>
              <p:cNvPr id="47145" name="Group 7">
                <a:extLst>
                  <a:ext uri="{FF2B5EF4-FFF2-40B4-BE49-F238E27FC236}">
                    <a16:creationId xmlns:a16="http://schemas.microsoft.com/office/drawing/2014/main" id="{51006955-520B-A944-9ACB-37AD227E7A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51050" y="3500438"/>
                <a:ext cx="73025" cy="73025"/>
                <a:chOff x="1292" y="2205"/>
                <a:chExt cx="46" cy="46"/>
              </a:xfrm>
            </p:grpSpPr>
            <p:sp>
              <p:nvSpPr>
                <p:cNvPr id="47164" name="Line 8">
                  <a:extLst>
                    <a:ext uri="{FF2B5EF4-FFF2-40B4-BE49-F238E27FC236}">
                      <a16:creationId xmlns:a16="http://schemas.microsoft.com/office/drawing/2014/main" id="{99049C8E-ADAF-5942-A610-0D4B6E24E2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65" name="Line 9">
                  <a:extLst>
                    <a:ext uri="{FF2B5EF4-FFF2-40B4-BE49-F238E27FC236}">
                      <a16:creationId xmlns:a16="http://schemas.microsoft.com/office/drawing/2014/main" id="{29854EB8-8363-A443-801E-C5D3540617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7146" name="Group 10">
                <a:extLst>
                  <a:ext uri="{FF2B5EF4-FFF2-40B4-BE49-F238E27FC236}">
                    <a16:creationId xmlns:a16="http://schemas.microsoft.com/office/drawing/2014/main" id="{19320EFB-CA54-8947-BA4B-696F7B2C03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87563" y="2708275"/>
                <a:ext cx="73025" cy="73025"/>
                <a:chOff x="1292" y="2205"/>
                <a:chExt cx="46" cy="46"/>
              </a:xfrm>
            </p:grpSpPr>
            <p:sp>
              <p:nvSpPr>
                <p:cNvPr id="47162" name="Line 11">
                  <a:extLst>
                    <a:ext uri="{FF2B5EF4-FFF2-40B4-BE49-F238E27FC236}">
                      <a16:creationId xmlns:a16="http://schemas.microsoft.com/office/drawing/2014/main" id="{4DE32CCF-51E0-1E4A-A19C-EEE0F95CA7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63" name="Line 12">
                  <a:extLst>
                    <a:ext uri="{FF2B5EF4-FFF2-40B4-BE49-F238E27FC236}">
                      <a16:creationId xmlns:a16="http://schemas.microsoft.com/office/drawing/2014/main" id="{CE03A515-C5BA-8349-8177-48DAA84E11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7147" name="Group 13">
                <a:extLst>
                  <a:ext uri="{FF2B5EF4-FFF2-40B4-BE49-F238E27FC236}">
                    <a16:creationId xmlns:a16="http://schemas.microsoft.com/office/drawing/2014/main" id="{34959005-9546-8B43-954E-16E3C50E11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74900" y="2995613"/>
                <a:ext cx="73025" cy="73025"/>
                <a:chOff x="1292" y="2205"/>
                <a:chExt cx="46" cy="46"/>
              </a:xfrm>
            </p:grpSpPr>
            <p:sp>
              <p:nvSpPr>
                <p:cNvPr id="47160" name="Line 14">
                  <a:extLst>
                    <a:ext uri="{FF2B5EF4-FFF2-40B4-BE49-F238E27FC236}">
                      <a16:creationId xmlns:a16="http://schemas.microsoft.com/office/drawing/2014/main" id="{D5A5EA2F-74A3-9E43-815E-2D167EB272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61" name="Line 15">
                  <a:extLst>
                    <a:ext uri="{FF2B5EF4-FFF2-40B4-BE49-F238E27FC236}">
                      <a16:creationId xmlns:a16="http://schemas.microsoft.com/office/drawing/2014/main" id="{874B5934-D59E-184C-8DF4-3DA14AEDB3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7148" name="Group 16">
                <a:extLst>
                  <a:ext uri="{FF2B5EF4-FFF2-40B4-BE49-F238E27FC236}">
                    <a16:creationId xmlns:a16="http://schemas.microsoft.com/office/drawing/2014/main" id="{92E60BF5-6BDB-A545-A3BB-A42F6BEA36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38500" y="3571875"/>
                <a:ext cx="73025" cy="73025"/>
                <a:chOff x="1292" y="2205"/>
                <a:chExt cx="46" cy="46"/>
              </a:xfrm>
            </p:grpSpPr>
            <p:sp>
              <p:nvSpPr>
                <p:cNvPr id="47158" name="Line 17">
                  <a:extLst>
                    <a:ext uri="{FF2B5EF4-FFF2-40B4-BE49-F238E27FC236}">
                      <a16:creationId xmlns:a16="http://schemas.microsoft.com/office/drawing/2014/main" id="{0A60A98E-FD44-8146-A7A4-92FC404DD7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59" name="Line 18">
                  <a:extLst>
                    <a:ext uri="{FF2B5EF4-FFF2-40B4-BE49-F238E27FC236}">
                      <a16:creationId xmlns:a16="http://schemas.microsoft.com/office/drawing/2014/main" id="{6F4B537B-F450-1944-A9F8-BCC3A754A9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7149" name="Group 19">
                <a:extLst>
                  <a:ext uri="{FF2B5EF4-FFF2-40B4-BE49-F238E27FC236}">
                    <a16:creationId xmlns:a16="http://schemas.microsoft.com/office/drawing/2014/main" id="{E35347A7-3418-AC45-9C57-CD8696395B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86088" y="3933825"/>
                <a:ext cx="73025" cy="73025"/>
                <a:chOff x="1292" y="2205"/>
                <a:chExt cx="46" cy="46"/>
              </a:xfrm>
            </p:grpSpPr>
            <p:sp>
              <p:nvSpPr>
                <p:cNvPr id="47156" name="Line 20">
                  <a:extLst>
                    <a:ext uri="{FF2B5EF4-FFF2-40B4-BE49-F238E27FC236}">
                      <a16:creationId xmlns:a16="http://schemas.microsoft.com/office/drawing/2014/main" id="{AE77B6CB-FF10-6449-82F0-EE970F03EA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57" name="Line 21">
                  <a:extLst>
                    <a:ext uri="{FF2B5EF4-FFF2-40B4-BE49-F238E27FC236}">
                      <a16:creationId xmlns:a16="http://schemas.microsoft.com/office/drawing/2014/main" id="{4B57C6EE-DBDF-164C-8298-B6B145F7BC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7150" name="Group 22">
                <a:extLst>
                  <a:ext uri="{FF2B5EF4-FFF2-40B4-BE49-F238E27FC236}">
                    <a16:creationId xmlns:a16="http://schemas.microsoft.com/office/drawing/2014/main" id="{A596DC33-4456-2C42-862D-957352A938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30550" y="2673350"/>
                <a:ext cx="73025" cy="73025"/>
                <a:chOff x="1292" y="2205"/>
                <a:chExt cx="46" cy="46"/>
              </a:xfrm>
            </p:grpSpPr>
            <p:sp>
              <p:nvSpPr>
                <p:cNvPr id="47154" name="Line 23">
                  <a:extLst>
                    <a:ext uri="{FF2B5EF4-FFF2-40B4-BE49-F238E27FC236}">
                      <a16:creationId xmlns:a16="http://schemas.microsoft.com/office/drawing/2014/main" id="{18945FCB-4AE8-8842-BD29-DFBA7D5FA5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55" name="Line 24">
                  <a:extLst>
                    <a:ext uri="{FF2B5EF4-FFF2-40B4-BE49-F238E27FC236}">
                      <a16:creationId xmlns:a16="http://schemas.microsoft.com/office/drawing/2014/main" id="{714AC7AA-59CD-5B44-848A-958CA4580E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7151" name="Rectangle 91">
                <a:extLst>
                  <a:ext uri="{FF2B5EF4-FFF2-40B4-BE49-F238E27FC236}">
                    <a16:creationId xmlns:a16="http://schemas.microsoft.com/office/drawing/2014/main" id="{AF7EA96F-78A0-A44F-B717-8F1F6AAC7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4074" y="2600325"/>
                <a:ext cx="872487" cy="738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pl-PL" altLang="en-US" sz="2400" b="1">
                    <a:solidFill>
                      <a:srgbClr val="FFFF00"/>
                    </a:solidFill>
                    <a:latin typeface="Times" pitchFamily="2" charset="0"/>
                  </a:rPr>
                  <a:t>A</a:t>
                </a:r>
                <a:r>
                  <a:rPr lang="en-US" altLang="en-US" sz="2400" b="1" baseline="-25000">
                    <a:solidFill>
                      <a:srgbClr val="FFFF00"/>
                    </a:solidFill>
                    <a:latin typeface="Times" pitchFamily="2" charset="0"/>
                  </a:rPr>
                  <a:t>4</a:t>
                </a:r>
                <a:endParaRPr lang="en-US" altLang="en-US" sz="2400" b="1">
                  <a:solidFill>
                    <a:srgbClr val="FFFF00"/>
                  </a:solidFill>
                  <a:latin typeface="Times" pitchFamily="2" charset="0"/>
                </a:endParaRPr>
              </a:p>
            </p:txBody>
          </p:sp>
          <p:sp>
            <p:nvSpPr>
              <p:cNvPr id="47152" name="Rectangle 92">
                <a:extLst>
                  <a:ext uri="{FF2B5EF4-FFF2-40B4-BE49-F238E27FC236}">
                    <a16:creationId xmlns:a16="http://schemas.microsoft.com/office/drawing/2014/main" id="{DA5F497E-54AC-ED48-A010-0386EA5A9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1050" y="3429001"/>
                <a:ext cx="872487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pl-PL" altLang="en-US" sz="2400" b="1">
                    <a:solidFill>
                      <a:srgbClr val="FFFF00"/>
                    </a:solidFill>
                    <a:latin typeface="Times" pitchFamily="2" charset="0"/>
                  </a:rPr>
                  <a:t>A</a:t>
                </a:r>
                <a:r>
                  <a:rPr lang="en-US" altLang="en-US" sz="2400" b="1" baseline="-25000">
                    <a:solidFill>
                      <a:srgbClr val="FFFF00"/>
                    </a:solidFill>
                    <a:latin typeface="Times" pitchFamily="2" charset="0"/>
                  </a:rPr>
                  <a:t>5</a:t>
                </a:r>
                <a:endParaRPr lang="en-US" altLang="en-US" sz="2400" b="1">
                  <a:solidFill>
                    <a:srgbClr val="FFFF00"/>
                  </a:solidFill>
                  <a:latin typeface="Times" pitchFamily="2" charset="0"/>
                </a:endParaRPr>
              </a:p>
            </p:txBody>
          </p:sp>
          <p:sp>
            <p:nvSpPr>
              <p:cNvPr id="47153" name="Rectangle 93">
                <a:extLst>
                  <a:ext uri="{FF2B5EF4-FFF2-40B4-BE49-F238E27FC236}">
                    <a16:creationId xmlns:a16="http://schemas.microsoft.com/office/drawing/2014/main" id="{3F150504-3BDD-F441-B362-F6A5D2F81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0089" y="3500439"/>
                <a:ext cx="872488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pl-PL" altLang="en-US" sz="2400" b="1">
                    <a:solidFill>
                      <a:srgbClr val="FFFF00"/>
                    </a:solidFill>
                    <a:latin typeface="Times" pitchFamily="2" charset="0"/>
                  </a:rPr>
                  <a:t>A</a:t>
                </a:r>
                <a:r>
                  <a:rPr lang="en-US" altLang="en-US" sz="2400" b="1" baseline="-25000">
                    <a:solidFill>
                      <a:srgbClr val="FFFF00"/>
                    </a:solidFill>
                    <a:latin typeface="Times" pitchFamily="2" charset="0"/>
                  </a:rPr>
                  <a:t>6</a:t>
                </a:r>
                <a:endParaRPr lang="en-US" altLang="en-US" sz="2400" b="1">
                  <a:solidFill>
                    <a:srgbClr val="FFFF00"/>
                  </a:solidFill>
                  <a:latin typeface="Times" pitchFamily="2" charset="0"/>
                </a:endParaRPr>
              </a:p>
            </p:txBody>
          </p:sp>
        </p:grpSp>
      </p:grpSp>
      <p:grpSp>
        <p:nvGrpSpPr>
          <p:cNvPr id="47118" name="Group 124">
            <a:extLst>
              <a:ext uri="{FF2B5EF4-FFF2-40B4-BE49-F238E27FC236}">
                <a16:creationId xmlns:a16="http://schemas.microsoft.com/office/drawing/2014/main" id="{1C96A182-3D2A-8F41-8DBD-6F6ACED677B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34000" y="1400175"/>
            <a:ext cx="1246188" cy="1014413"/>
            <a:chOff x="6400800" y="304800"/>
            <a:chExt cx="2493772" cy="2028825"/>
          </a:xfrm>
        </p:grpSpPr>
        <p:pic>
          <p:nvPicPr>
            <p:cNvPr id="47120" name="Picture 5" descr="obj14__0">
              <a:extLst>
                <a:ext uri="{FF2B5EF4-FFF2-40B4-BE49-F238E27FC236}">
                  <a16:creationId xmlns:a16="http://schemas.microsoft.com/office/drawing/2014/main" id="{A0D66D11-3F21-C24D-A5BB-41C211E25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800" y="304800"/>
              <a:ext cx="2141538" cy="2028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7121" name="Group 100">
              <a:extLst>
                <a:ext uri="{FF2B5EF4-FFF2-40B4-BE49-F238E27FC236}">
                  <a16:creationId xmlns:a16="http://schemas.microsoft.com/office/drawing/2014/main" id="{FBA9954B-2031-9147-9060-08804CF68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32600" y="496887"/>
              <a:ext cx="2061972" cy="1638778"/>
              <a:chOff x="2051050" y="2600325"/>
              <a:chExt cx="2061527" cy="1638778"/>
            </a:xfrm>
          </p:grpSpPr>
          <p:grpSp>
            <p:nvGrpSpPr>
              <p:cNvPr id="47122" name="Group 7">
                <a:extLst>
                  <a:ext uri="{FF2B5EF4-FFF2-40B4-BE49-F238E27FC236}">
                    <a16:creationId xmlns:a16="http://schemas.microsoft.com/office/drawing/2014/main" id="{447B1EC5-D077-244E-99A6-ACE753D279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51050" y="3500438"/>
                <a:ext cx="73025" cy="73025"/>
                <a:chOff x="1292" y="2205"/>
                <a:chExt cx="46" cy="46"/>
              </a:xfrm>
            </p:grpSpPr>
            <p:sp>
              <p:nvSpPr>
                <p:cNvPr id="47141" name="Line 8">
                  <a:extLst>
                    <a:ext uri="{FF2B5EF4-FFF2-40B4-BE49-F238E27FC236}">
                      <a16:creationId xmlns:a16="http://schemas.microsoft.com/office/drawing/2014/main" id="{80D4B2DE-2CCC-B24C-8F99-31438F44AF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42" name="Line 9">
                  <a:extLst>
                    <a:ext uri="{FF2B5EF4-FFF2-40B4-BE49-F238E27FC236}">
                      <a16:creationId xmlns:a16="http://schemas.microsoft.com/office/drawing/2014/main" id="{AFB77EBB-5A49-1549-BAAF-298A599A5B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7123" name="Group 10">
                <a:extLst>
                  <a:ext uri="{FF2B5EF4-FFF2-40B4-BE49-F238E27FC236}">
                    <a16:creationId xmlns:a16="http://schemas.microsoft.com/office/drawing/2014/main" id="{E1C43B9C-9A8E-B740-B9DA-0DF18B4C73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87563" y="2708275"/>
                <a:ext cx="73025" cy="73025"/>
                <a:chOff x="1292" y="2205"/>
                <a:chExt cx="46" cy="46"/>
              </a:xfrm>
            </p:grpSpPr>
            <p:sp>
              <p:nvSpPr>
                <p:cNvPr id="47139" name="Line 11">
                  <a:extLst>
                    <a:ext uri="{FF2B5EF4-FFF2-40B4-BE49-F238E27FC236}">
                      <a16:creationId xmlns:a16="http://schemas.microsoft.com/office/drawing/2014/main" id="{282AF971-8FAA-F74C-9C26-34209151FA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40" name="Line 12">
                  <a:extLst>
                    <a:ext uri="{FF2B5EF4-FFF2-40B4-BE49-F238E27FC236}">
                      <a16:creationId xmlns:a16="http://schemas.microsoft.com/office/drawing/2014/main" id="{7C37D519-1A59-174D-8793-84486B032B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7124" name="Group 13">
                <a:extLst>
                  <a:ext uri="{FF2B5EF4-FFF2-40B4-BE49-F238E27FC236}">
                    <a16:creationId xmlns:a16="http://schemas.microsoft.com/office/drawing/2014/main" id="{5B465C32-AA8A-5F43-87E3-E4A832D236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74900" y="2995613"/>
                <a:ext cx="73025" cy="73025"/>
                <a:chOff x="1292" y="2205"/>
                <a:chExt cx="46" cy="46"/>
              </a:xfrm>
            </p:grpSpPr>
            <p:sp>
              <p:nvSpPr>
                <p:cNvPr id="47137" name="Line 14">
                  <a:extLst>
                    <a:ext uri="{FF2B5EF4-FFF2-40B4-BE49-F238E27FC236}">
                      <a16:creationId xmlns:a16="http://schemas.microsoft.com/office/drawing/2014/main" id="{D492DF68-9B0A-0446-A864-B50157CF77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38" name="Line 15">
                  <a:extLst>
                    <a:ext uri="{FF2B5EF4-FFF2-40B4-BE49-F238E27FC236}">
                      <a16:creationId xmlns:a16="http://schemas.microsoft.com/office/drawing/2014/main" id="{8D519455-7878-484D-AF16-FA1A650866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7125" name="Group 16">
                <a:extLst>
                  <a:ext uri="{FF2B5EF4-FFF2-40B4-BE49-F238E27FC236}">
                    <a16:creationId xmlns:a16="http://schemas.microsoft.com/office/drawing/2014/main" id="{27AC5E6E-006B-8044-B340-ADB3196CE0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38500" y="3571875"/>
                <a:ext cx="73025" cy="73025"/>
                <a:chOff x="1292" y="2205"/>
                <a:chExt cx="46" cy="46"/>
              </a:xfrm>
            </p:grpSpPr>
            <p:sp>
              <p:nvSpPr>
                <p:cNvPr id="47135" name="Line 17">
                  <a:extLst>
                    <a:ext uri="{FF2B5EF4-FFF2-40B4-BE49-F238E27FC236}">
                      <a16:creationId xmlns:a16="http://schemas.microsoft.com/office/drawing/2014/main" id="{5BA5C46E-75CD-D341-A5D2-F790ECA8EF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36" name="Line 18">
                  <a:extLst>
                    <a:ext uri="{FF2B5EF4-FFF2-40B4-BE49-F238E27FC236}">
                      <a16:creationId xmlns:a16="http://schemas.microsoft.com/office/drawing/2014/main" id="{27A8035A-0C28-6646-9565-F99A36E426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7126" name="Group 19">
                <a:extLst>
                  <a:ext uri="{FF2B5EF4-FFF2-40B4-BE49-F238E27FC236}">
                    <a16:creationId xmlns:a16="http://schemas.microsoft.com/office/drawing/2014/main" id="{4D070F9C-595E-AE47-AC35-3E4F908844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86088" y="3933825"/>
                <a:ext cx="73025" cy="73025"/>
                <a:chOff x="1292" y="2205"/>
                <a:chExt cx="46" cy="46"/>
              </a:xfrm>
            </p:grpSpPr>
            <p:sp>
              <p:nvSpPr>
                <p:cNvPr id="47133" name="Line 20">
                  <a:extLst>
                    <a:ext uri="{FF2B5EF4-FFF2-40B4-BE49-F238E27FC236}">
                      <a16:creationId xmlns:a16="http://schemas.microsoft.com/office/drawing/2014/main" id="{D2261AE0-F884-084D-98AC-CFCFF0C98B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34" name="Line 21">
                  <a:extLst>
                    <a:ext uri="{FF2B5EF4-FFF2-40B4-BE49-F238E27FC236}">
                      <a16:creationId xmlns:a16="http://schemas.microsoft.com/office/drawing/2014/main" id="{217943FD-4023-4A4D-9AAB-A70EC8FA22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7127" name="Group 22">
                <a:extLst>
                  <a:ext uri="{FF2B5EF4-FFF2-40B4-BE49-F238E27FC236}">
                    <a16:creationId xmlns:a16="http://schemas.microsoft.com/office/drawing/2014/main" id="{68996208-4285-6641-ADC1-E993859BFD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30550" y="2673350"/>
                <a:ext cx="73025" cy="73025"/>
                <a:chOff x="1292" y="2205"/>
                <a:chExt cx="46" cy="46"/>
              </a:xfrm>
            </p:grpSpPr>
            <p:sp>
              <p:nvSpPr>
                <p:cNvPr id="47131" name="Line 23">
                  <a:extLst>
                    <a:ext uri="{FF2B5EF4-FFF2-40B4-BE49-F238E27FC236}">
                      <a16:creationId xmlns:a16="http://schemas.microsoft.com/office/drawing/2014/main" id="{7BF0762C-40B4-A542-85AC-7E798E724A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32" name="Line 24">
                  <a:extLst>
                    <a:ext uri="{FF2B5EF4-FFF2-40B4-BE49-F238E27FC236}">
                      <a16:creationId xmlns:a16="http://schemas.microsoft.com/office/drawing/2014/main" id="{365E4B3E-42C2-ED47-8A8E-D3CA026E87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7128" name="Rectangle 91">
                <a:extLst>
                  <a:ext uri="{FF2B5EF4-FFF2-40B4-BE49-F238E27FC236}">
                    <a16:creationId xmlns:a16="http://schemas.microsoft.com/office/drawing/2014/main" id="{63521FA8-D357-5046-874A-AA96C28F0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4074" y="2600325"/>
                <a:ext cx="872487" cy="738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b="1">
                    <a:solidFill>
                      <a:srgbClr val="FFFF00"/>
                    </a:solidFill>
                    <a:latin typeface="Times" pitchFamily="2" charset="0"/>
                  </a:rPr>
                  <a:t>B</a:t>
                </a:r>
                <a:r>
                  <a:rPr lang="en-US" altLang="en-US" sz="2400" b="1" baseline="-25000">
                    <a:solidFill>
                      <a:srgbClr val="FFFF00"/>
                    </a:solidFill>
                    <a:latin typeface="Times" pitchFamily="2" charset="0"/>
                  </a:rPr>
                  <a:t>4</a:t>
                </a:r>
                <a:endParaRPr lang="en-US" altLang="en-US" sz="2400" b="1">
                  <a:solidFill>
                    <a:srgbClr val="FFFF00"/>
                  </a:solidFill>
                  <a:latin typeface="Times" pitchFamily="2" charset="0"/>
                </a:endParaRPr>
              </a:p>
            </p:txBody>
          </p:sp>
          <p:sp>
            <p:nvSpPr>
              <p:cNvPr id="47129" name="Rectangle 92">
                <a:extLst>
                  <a:ext uri="{FF2B5EF4-FFF2-40B4-BE49-F238E27FC236}">
                    <a16:creationId xmlns:a16="http://schemas.microsoft.com/office/drawing/2014/main" id="{13B97662-6CA1-6D45-8909-01A0E437C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1050" y="3429001"/>
                <a:ext cx="872487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b="1">
                    <a:solidFill>
                      <a:srgbClr val="FFFF00"/>
                    </a:solidFill>
                    <a:latin typeface="Times" pitchFamily="2" charset="0"/>
                  </a:rPr>
                  <a:t>B</a:t>
                </a:r>
                <a:r>
                  <a:rPr lang="en-US" altLang="en-US" sz="2400" b="1" baseline="-25000">
                    <a:solidFill>
                      <a:srgbClr val="FFFF00"/>
                    </a:solidFill>
                    <a:latin typeface="Times" pitchFamily="2" charset="0"/>
                  </a:rPr>
                  <a:t>5</a:t>
                </a:r>
                <a:endParaRPr lang="en-US" altLang="en-US" sz="2400" b="1">
                  <a:solidFill>
                    <a:srgbClr val="FFFF00"/>
                  </a:solidFill>
                  <a:latin typeface="Times" pitchFamily="2" charset="0"/>
                </a:endParaRPr>
              </a:p>
            </p:txBody>
          </p:sp>
          <p:sp>
            <p:nvSpPr>
              <p:cNvPr id="47130" name="Rectangle 93">
                <a:extLst>
                  <a:ext uri="{FF2B5EF4-FFF2-40B4-BE49-F238E27FC236}">
                    <a16:creationId xmlns:a16="http://schemas.microsoft.com/office/drawing/2014/main" id="{977A2954-A3B6-CF4E-911E-C326A1629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0089" y="3500439"/>
                <a:ext cx="872488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b="1">
                    <a:solidFill>
                      <a:srgbClr val="FFFF00"/>
                    </a:solidFill>
                    <a:latin typeface="Times" pitchFamily="2" charset="0"/>
                  </a:rPr>
                  <a:t>B</a:t>
                </a:r>
                <a:r>
                  <a:rPr lang="en-US" altLang="en-US" sz="2400" b="1" baseline="-25000">
                    <a:solidFill>
                      <a:srgbClr val="FFFF00"/>
                    </a:solidFill>
                    <a:latin typeface="Times" pitchFamily="2" charset="0"/>
                  </a:rPr>
                  <a:t>6</a:t>
                </a:r>
                <a:endParaRPr lang="en-US" altLang="en-US" sz="2400" b="1">
                  <a:solidFill>
                    <a:srgbClr val="FFFF00"/>
                  </a:solidFill>
                  <a:latin typeface="Times" pitchFamily="2" charset="0"/>
                </a:endParaRPr>
              </a:p>
            </p:txBody>
          </p:sp>
        </p:grpSp>
      </p:grpSp>
      <p:sp>
        <p:nvSpPr>
          <p:cNvPr id="47119" name="TextBox 126">
            <a:extLst>
              <a:ext uri="{FF2B5EF4-FFF2-40B4-BE49-F238E27FC236}">
                <a16:creationId xmlns:a16="http://schemas.microsoft.com/office/drawing/2014/main" id="{3B6BC9CF-B74B-744C-99BD-9B4328D60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600575"/>
            <a:ext cx="6777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" pitchFamily="2" charset="0"/>
              </a:rPr>
              <a:t>Problem: outliers, multiple objects, and/or many-to-one matches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1B59384A-7B21-F64D-9F17-43E9129F404A}"/>
              </a:ext>
            </a:extLst>
          </p:cNvPr>
          <p:cNvSpPr/>
          <p:nvPr/>
        </p:nvSpPr>
        <p:spPr>
          <a:xfrm>
            <a:off x="685800" y="1295400"/>
            <a:ext cx="3429000" cy="3352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48130" name="Title 1">
            <a:extLst>
              <a:ext uri="{FF2B5EF4-FFF2-40B4-BE49-F238E27FC236}">
                <a16:creationId xmlns:a16="http://schemas.microsoft.com/office/drawing/2014/main" id="{A966CA66-1E12-AF49-81FE-9B0962C16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solving for translation</a:t>
            </a:r>
          </a:p>
        </p:txBody>
      </p:sp>
      <p:pic>
        <p:nvPicPr>
          <p:cNvPr id="48131" name="Picture 5" descr="obj14__0">
            <a:extLst>
              <a:ext uri="{FF2B5EF4-FFF2-40B4-BE49-F238E27FC236}">
                <a16:creationId xmlns:a16="http://schemas.microsoft.com/office/drawing/2014/main" id="{C0EC8B75-5A9E-AD4E-853D-075499253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1671638"/>
            <a:ext cx="2141538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132" name="Group 100">
            <a:extLst>
              <a:ext uri="{FF2B5EF4-FFF2-40B4-BE49-F238E27FC236}">
                <a16:creationId xmlns:a16="http://schemas.microsoft.com/office/drawing/2014/main" id="{3AADC99D-A226-BC4D-B551-E632290111B9}"/>
              </a:ext>
            </a:extLst>
          </p:cNvPr>
          <p:cNvGrpSpPr>
            <a:grpSpLocks/>
          </p:cNvGrpSpPr>
          <p:nvPr/>
        </p:nvGrpSpPr>
        <p:grpSpPr bwMode="auto">
          <a:xfrm>
            <a:off x="1247775" y="1936750"/>
            <a:ext cx="1260475" cy="1333500"/>
            <a:chOff x="2051050" y="2673350"/>
            <a:chExt cx="1260475" cy="1333500"/>
          </a:xfrm>
        </p:grpSpPr>
        <p:grpSp>
          <p:nvGrpSpPr>
            <p:cNvPr id="48234" name="Group 7">
              <a:extLst>
                <a:ext uri="{FF2B5EF4-FFF2-40B4-BE49-F238E27FC236}">
                  <a16:creationId xmlns:a16="http://schemas.microsoft.com/office/drawing/2014/main" id="{5AEC51CF-6D80-664A-9BFB-9B967CF1E6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48250" name="Line 8">
                <a:extLst>
                  <a:ext uri="{FF2B5EF4-FFF2-40B4-BE49-F238E27FC236}">
                    <a16:creationId xmlns:a16="http://schemas.microsoft.com/office/drawing/2014/main" id="{1F61EE32-0AA1-D64A-BA4B-6707DE81C8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51" name="Line 9">
                <a:extLst>
                  <a:ext uri="{FF2B5EF4-FFF2-40B4-BE49-F238E27FC236}">
                    <a16:creationId xmlns:a16="http://schemas.microsoft.com/office/drawing/2014/main" id="{3BAA3196-C625-3B40-8033-BDE50A0290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235" name="Group 10">
              <a:extLst>
                <a:ext uri="{FF2B5EF4-FFF2-40B4-BE49-F238E27FC236}">
                  <a16:creationId xmlns:a16="http://schemas.microsoft.com/office/drawing/2014/main" id="{8E52F621-856A-6549-989A-1B7CA54F4A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48248" name="Line 11">
                <a:extLst>
                  <a:ext uri="{FF2B5EF4-FFF2-40B4-BE49-F238E27FC236}">
                    <a16:creationId xmlns:a16="http://schemas.microsoft.com/office/drawing/2014/main" id="{B46729F3-9D35-F34D-93BA-52E715191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49" name="Line 12">
                <a:extLst>
                  <a:ext uri="{FF2B5EF4-FFF2-40B4-BE49-F238E27FC236}">
                    <a16:creationId xmlns:a16="http://schemas.microsoft.com/office/drawing/2014/main" id="{B42A9F5A-70E1-4E4B-B73F-595FB2E27F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236" name="Group 13">
              <a:extLst>
                <a:ext uri="{FF2B5EF4-FFF2-40B4-BE49-F238E27FC236}">
                  <a16:creationId xmlns:a16="http://schemas.microsoft.com/office/drawing/2014/main" id="{060C2891-6E40-0049-B332-032216DA15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48246" name="Line 14">
                <a:extLst>
                  <a:ext uri="{FF2B5EF4-FFF2-40B4-BE49-F238E27FC236}">
                    <a16:creationId xmlns:a16="http://schemas.microsoft.com/office/drawing/2014/main" id="{858B8E9E-3599-6145-A021-02DD6C90FC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47" name="Line 15">
                <a:extLst>
                  <a:ext uri="{FF2B5EF4-FFF2-40B4-BE49-F238E27FC236}">
                    <a16:creationId xmlns:a16="http://schemas.microsoft.com/office/drawing/2014/main" id="{9D8FA157-CF54-994A-A4D1-87F34A9571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237" name="Group 16">
              <a:extLst>
                <a:ext uri="{FF2B5EF4-FFF2-40B4-BE49-F238E27FC236}">
                  <a16:creationId xmlns:a16="http://schemas.microsoft.com/office/drawing/2014/main" id="{2B555A07-4BD6-E845-B3B7-5DF2328365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48244" name="Line 17">
                <a:extLst>
                  <a:ext uri="{FF2B5EF4-FFF2-40B4-BE49-F238E27FC236}">
                    <a16:creationId xmlns:a16="http://schemas.microsoft.com/office/drawing/2014/main" id="{9326B9F8-E596-854A-A8B2-3D18DB5EB9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45" name="Line 18">
                <a:extLst>
                  <a:ext uri="{FF2B5EF4-FFF2-40B4-BE49-F238E27FC236}">
                    <a16:creationId xmlns:a16="http://schemas.microsoft.com/office/drawing/2014/main" id="{A466108D-2B20-8648-BD7A-907F54469D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238" name="Group 19">
              <a:extLst>
                <a:ext uri="{FF2B5EF4-FFF2-40B4-BE49-F238E27FC236}">
                  <a16:creationId xmlns:a16="http://schemas.microsoft.com/office/drawing/2014/main" id="{064D28E1-E699-7B43-8195-016E64034D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48242" name="Line 20">
                <a:extLst>
                  <a:ext uri="{FF2B5EF4-FFF2-40B4-BE49-F238E27FC236}">
                    <a16:creationId xmlns:a16="http://schemas.microsoft.com/office/drawing/2014/main" id="{699BD605-2F1C-2E4C-A34D-4715664732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43" name="Line 21">
                <a:extLst>
                  <a:ext uri="{FF2B5EF4-FFF2-40B4-BE49-F238E27FC236}">
                    <a16:creationId xmlns:a16="http://schemas.microsoft.com/office/drawing/2014/main" id="{98B1D830-5CE9-734D-947A-5219744B5F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239" name="Group 22">
              <a:extLst>
                <a:ext uri="{FF2B5EF4-FFF2-40B4-BE49-F238E27FC236}">
                  <a16:creationId xmlns:a16="http://schemas.microsoft.com/office/drawing/2014/main" id="{22038D90-2CB3-CB48-BBE8-D4EA54569F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48240" name="Line 23">
                <a:extLst>
                  <a:ext uri="{FF2B5EF4-FFF2-40B4-BE49-F238E27FC236}">
                    <a16:creationId xmlns:a16="http://schemas.microsoft.com/office/drawing/2014/main" id="{AF5580B9-F31E-994E-B3A3-F3F397606D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41" name="Line 24">
                <a:extLst>
                  <a:ext uri="{FF2B5EF4-FFF2-40B4-BE49-F238E27FC236}">
                    <a16:creationId xmlns:a16="http://schemas.microsoft.com/office/drawing/2014/main" id="{B97163F4-669B-2543-A969-A7848FE293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A728ABD3-60EE-6145-ADC0-31D54A38A095}"/>
              </a:ext>
            </a:extLst>
          </p:cNvPr>
          <p:cNvSpPr/>
          <p:nvPr/>
        </p:nvSpPr>
        <p:spPr>
          <a:xfrm>
            <a:off x="5181600" y="1295400"/>
            <a:ext cx="3429000" cy="3352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pic>
        <p:nvPicPr>
          <p:cNvPr id="48134" name="Picture 5" descr="obj14__0">
            <a:extLst>
              <a:ext uri="{FF2B5EF4-FFF2-40B4-BE49-F238E27FC236}">
                <a16:creationId xmlns:a16="http://schemas.microsoft.com/office/drawing/2014/main" id="{8CB7BB3E-3972-A84B-A72D-3734E52AD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063" y="2466975"/>
            <a:ext cx="2141537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135" name="Group 100">
            <a:extLst>
              <a:ext uri="{FF2B5EF4-FFF2-40B4-BE49-F238E27FC236}">
                <a16:creationId xmlns:a16="http://schemas.microsoft.com/office/drawing/2014/main" id="{DCB09862-2EEA-1549-A3CB-01ECD41868C8}"/>
              </a:ext>
            </a:extLst>
          </p:cNvPr>
          <p:cNvGrpSpPr>
            <a:grpSpLocks/>
          </p:cNvGrpSpPr>
          <p:nvPr/>
        </p:nvGrpSpPr>
        <p:grpSpPr bwMode="auto">
          <a:xfrm>
            <a:off x="6519863" y="2732088"/>
            <a:ext cx="1260475" cy="1333500"/>
            <a:chOff x="2051050" y="2673350"/>
            <a:chExt cx="1260475" cy="1333500"/>
          </a:xfrm>
        </p:grpSpPr>
        <p:grpSp>
          <p:nvGrpSpPr>
            <p:cNvPr id="48216" name="Group 7">
              <a:extLst>
                <a:ext uri="{FF2B5EF4-FFF2-40B4-BE49-F238E27FC236}">
                  <a16:creationId xmlns:a16="http://schemas.microsoft.com/office/drawing/2014/main" id="{E5398120-A679-6F44-9D6A-2C20095976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48232" name="Line 8">
                <a:extLst>
                  <a:ext uri="{FF2B5EF4-FFF2-40B4-BE49-F238E27FC236}">
                    <a16:creationId xmlns:a16="http://schemas.microsoft.com/office/drawing/2014/main" id="{CEB8BC2D-D8B6-0340-A4E9-155CB063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33" name="Line 9">
                <a:extLst>
                  <a:ext uri="{FF2B5EF4-FFF2-40B4-BE49-F238E27FC236}">
                    <a16:creationId xmlns:a16="http://schemas.microsoft.com/office/drawing/2014/main" id="{0111E0C6-2484-BB40-8231-3469C9E055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217" name="Group 10">
              <a:extLst>
                <a:ext uri="{FF2B5EF4-FFF2-40B4-BE49-F238E27FC236}">
                  <a16:creationId xmlns:a16="http://schemas.microsoft.com/office/drawing/2014/main" id="{919E6EB7-3B29-394C-BB63-B84AFCFC44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48230" name="Line 11">
                <a:extLst>
                  <a:ext uri="{FF2B5EF4-FFF2-40B4-BE49-F238E27FC236}">
                    <a16:creationId xmlns:a16="http://schemas.microsoft.com/office/drawing/2014/main" id="{277DBDA5-C6BA-B148-81D2-CD324F822B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31" name="Line 12">
                <a:extLst>
                  <a:ext uri="{FF2B5EF4-FFF2-40B4-BE49-F238E27FC236}">
                    <a16:creationId xmlns:a16="http://schemas.microsoft.com/office/drawing/2014/main" id="{4258F227-896C-D144-BC8C-03DC2AE283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218" name="Group 13">
              <a:extLst>
                <a:ext uri="{FF2B5EF4-FFF2-40B4-BE49-F238E27FC236}">
                  <a16:creationId xmlns:a16="http://schemas.microsoft.com/office/drawing/2014/main" id="{3C32EA12-F47C-014D-A5C7-1AA123FCFF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48228" name="Line 14">
                <a:extLst>
                  <a:ext uri="{FF2B5EF4-FFF2-40B4-BE49-F238E27FC236}">
                    <a16:creationId xmlns:a16="http://schemas.microsoft.com/office/drawing/2014/main" id="{92FE1AC2-BF13-2B42-B02E-3A2351CAB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29" name="Line 15">
                <a:extLst>
                  <a:ext uri="{FF2B5EF4-FFF2-40B4-BE49-F238E27FC236}">
                    <a16:creationId xmlns:a16="http://schemas.microsoft.com/office/drawing/2014/main" id="{8CD1FDFF-08E2-9E42-925A-24A60B8A99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219" name="Group 16">
              <a:extLst>
                <a:ext uri="{FF2B5EF4-FFF2-40B4-BE49-F238E27FC236}">
                  <a16:creationId xmlns:a16="http://schemas.microsoft.com/office/drawing/2014/main" id="{CAC3C157-81F4-214C-8CF8-C36530E5B7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48226" name="Line 17">
                <a:extLst>
                  <a:ext uri="{FF2B5EF4-FFF2-40B4-BE49-F238E27FC236}">
                    <a16:creationId xmlns:a16="http://schemas.microsoft.com/office/drawing/2014/main" id="{58D5BABE-94EB-D34D-B9D2-5414E86F3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27" name="Line 18">
                <a:extLst>
                  <a:ext uri="{FF2B5EF4-FFF2-40B4-BE49-F238E27FC236}">
                    <a16:creationId xmlns:a16="http://schemas.microsoft.com/office/drawing/2014/main" id="{0AF3ED0E-9EA5-6A48-A141-2D1A2DD798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220" name="Group 19">
              <a:extLst>
                <a:ext uri="{FF2B5EF4-FFF2-40B4-BE49-F238E27FC236}">
                  <a16:creationId xmlns:a16="http://schemas.microsoft.com/office/drawing/2014/main" id="{F78983E4-C6CD-5C43-82FE-946BD15609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48224" name="Line 20">
                <a:extLst>
                  <a:ext uri="{FF2B5EF4-FFF2-40B4-BE49-F238E27FC236}">
                    <a16:creationId xmlns:a16="http://schemas.microsoft.com/office/drawing/2014/main" id="{7B20A4BF-E05C-8F46-8094-DFCD19F4F1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25" name="Line 21">
                <a:extLst>
                  <a:ext uri="{FF2B5EF4-FFF2-40B4-BE49-F238E27FC236}">
                    <a16:creationId xmlns:a16="http://schemas.microsoft.com/office/drawing/2014/main" id="{E4D07DBF-CC10-A140-B4E7-97FB2BF7D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221" name="Group 22">
              <a:extLst>
                <a:ext uri="{FF2B5EF4-FFF2-40B4-BE49-F238E27FC236}">
                  <a16:creationId xmlns:a16="http://schemas.microsoft.com/office/drawing/2014/main" id="{FA15586C-77AE-D440-820B-8F86913A3A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48222" name="Line 23">
                <a:extLst>
                  <a:ext uri="{FF2B5EF4-FFF2-40B4-BE49-F238E27FC236}">
                    <a16:creationId xmlns:a16="http://schemas.microsoft.com/office/drawing/2014/main" id="{280E4A29-B433-0F4E-A892-476F85AA7B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23" name="Line 24">
                <a:extLst>
                  <a:ext uri="{FF2B5EF4-FFF2-40B4-BE49-F238E27FC236}">
                    <a16:creationId xmlns:a16="http://schemas.microsoft.com/office/drawing/2014/main" id="{04A950C3-B802-E147-868C-9003274D23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1" name="Right Arrow 80">
            <a:extLst>
              <a:ext uri="{FF2B5EF4-FFF2-40B4-BE49-F238E27FC236}">
                <a16:creationId xmlns:a16="http://schemas.microsoft.com/office/drawing/2014/main" id="{E33C960A-486A-DB47-A71E-9347C586F0BF}"/>
              </a:ext>
            </a:extLst>
          </p:cNvPr>
          <p:cNvSpPr/>
          <p:nvPr/>
        </p:nvSpPr>
        <p:spPr>
          <a:xfrm>
            <a:off x="4343400" y="32004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48137" name="TextBox 81">
            <a:extLst>
              <a:ext uri="{FF2B5EF4-FFF2-40B4-BE49-F238E27FC236}">
                <a16:creationId xmlns:a16="http://schemas.microsoft.com/office/drawing/2014/main" id="{8DE00B4B-9559-7D42-B8C6-7F097C2B9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25" y="2743200"/>
            <a:ext cx="919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itchFamily="2" charset="0"/>
              </a:rPr>
              <a:t>(t</a:t>
            </a:r>
            <a:r>
              <a:rPr lang="en-US" altLang="en-US" sz="2400" baseline="-25000">
                <a:latin typeface="Times" pitchFamily="2" charset="0"/>
              </a:rPr>
              <a:t>x</a:t>
            </a:r>
            <a:r>
              <a:rPr lang="en-US" altLang="en-US" sz="2400">
                <a:latin typeface="Times" pitchFamily="2" charset="0"/>
              </a:rPr>
              <a:t>, t</a:t>
            </a:r>
            <a:r>
              <a:rPr lang="en-US" altLang="en-US" sz="2400" baseline="-25000">
                <a:latin typeface="Times" pitchFamily="2" charset="0"/>
              </a:rPr>
              <a:t>y</a:t>
            </a:r>
            <a:r>
              <a:rPr lang="en-US" altLang="en-US" sz="2400">
                <a:latin typeface="Times" pitchFamily="2" charset="0"/>
              </a:rPr>
              <a:t>)</a:t>
            </a:r>
          </a:p>
        </p:txBody>
      </p:sp>
      <p:sp>
        <p:nvSpPr>
          <p:cNvPr id="48138" name="TextBox 56">
            <a:extLst>
              <a:ext uri="{FF2B5EF4-FFF2-40B4-BE49-F238E27FC236}">
                <a16:creationId xmlns:a16="http://schemas.microsoft.com/office/drawing/2014/main" id="{EF9D7CD1-3FD9-F041-B764-0835DBCE2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648200"/>
            <a:ext cx="5948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itchFamily="2" charset="0"/>
              </a:rPr>
              <a:t>Problem: no initial guesses for correspondence</a:t>
            </a:r>
          </a:p>
        </p:txBody>
      </p:sp>
      <p:graphicFrame>
        <p:nvGraphicFramePr>
          <p:cNvPr id="48139" name="Object 4">
            <a:extLst>
              <a:ext uri="{FF2B5EF4-FFF2-40B4-BE49-F238E27FC236}">
                <a16:creationId xmlns:a16="http://schemas.microsoft.com/office/drawing/2014/main" id="{260C4FBA-8434-5A47-9A81-2FB2DA1E51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5257800"/>
          <a:ext cx="2476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7" name="Equation" r:id="rId4" imgW="27800300" imgH="11112500" progId="Equation.3">
                  <p:embed/>
                </p:oleObj>
              </mc:Choice>
              <mc:Fallback>
                <p:oleObj name="Equation" r:id="rId4" imgW="27800300" imgH="11112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257800"/>
                        <a:ext cx="2476500" cy="9906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40" name="Group 100">
            <a:extLst>
              <a:ext uri="{FF2B5EF4-FFF2-40B4-BE49-F238E27FC236}">
                <a16:creationId xmlns:a16="http://schemas.microsoft.com/office/drawing/2014/main" id="{7A0DA429-03DB-1948-9CCC-0BE654B69AD7}"/>
              </a:ext>
            </a:extLst>
          </p:cNvPr>
          <p:cNvGrpSpPr>
            <a:grpSpLocks/>
          </p:cNvGrpSpPr>
          <p:nvPr/>
        </p:nvGrpSpPr>
        <p:grpSpPr bwMode="auto">
          <a:xfrm>
            <a:off x="1400175" y="2247900"/>
            <a:ext cx="1260475" cy="1333500"/>
            <a:chOff x="2051050" y="2673350"/>
            <a:chExt cx="1260475" cy="1333500"/>
          </a:xfrm>
        </p:grpSpPr>
        <p:grpSp>
          <p:nvGrpSpPr>
            <p:cNvPr id="48198" name="Group 7">
              <a:extLst>
                <a:ext uri="{FF2B5EF4-FFF2-40B4-BE49-F238E27FC236}">
                  <a16:creationId xmlns:a16="http://schemas.microsoft.com/office/drawing/2014/main" id="{58FE90AA-5313-3B46-AEDC-C481F45D11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48214" name="Line 8">
                <a:extLst>
                  <a:ext uri="{FF2B5EF4-FFF2-40B4-BE49-F238E27FC236}">
                    <a16:creationId xmlns:a16="http://schemas.microsoft.com/office/drawing/2014/main" id="{1E425779-53A0-FD48-8A0E-DA9F7D28C5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15" name="Line 9">
                <a:extLst>
                  <a:ext uri="{FF2B5EF4-FFF2-40B4-BE49-F238E27FC236}">
                    <a16:creationId xmlns:a16="http://schemas.microsoft.com/office/drawing/2014/main" id="{B2C81394-F2BA-1C48-93C8-4A60792264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199" name="Group 10">
              <a:extLst>
                <a:ext uri="{FF2B5EF4-FFF2-40B4-BE49-F238E27FC236}">
                  <a16:creationId xmlns:a16="http://schemas.microsoft.com/office/drawing/2014/main" id="{F66C7806-99B4-E248-900A-36110E2BDA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48212" name="Line 11">
                <a:extLst>
                  <a:ext uri="{FF2B5EF4-FFF2-40B4-BE49-F238E27FC236}">
                    <a16:creationId xmlns:a16="http://schemas.microsoft.com/office/drawing/2014/main" id="{936F9F03-55E8-6749-8178-7A0363A38E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13" name="Line 12">
                <a:extLst>
                  <a:ext uri="{FF2B5EF4-FFF2-40B4-BE49-F238E27FC236}">
                    <a16:creationId xmlns:a16="http://schemas.microsoft.com/office/drawing/2014/main" id="{7C47F96C-7B41-1144-B3C5-F44B2216FC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200" name="Group 13">
              <a:extLst>
                <a:ext uri="{FF2B5EF4-FFF2-40B4-BE49-F238E27FC236}">
                  <a16:creationId xmlns:a16="http://schemas.microsoft.com/office/drawing/2014/main" id="{C39F9482-26B6-6C41-8E51-B5B6006ADA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48210" name="Line 14">
                <a:extLst>
                  <a:ext uri="{FF2B5EF4-FFF2-40B4-BE49-F238E27FC236}">
                    <a16:creationId xmlns:a16="http://schemas.microsoft.com/office/drawing/2014/main" id="{AA9EE833-C59B-D345-823F-6F0F9FEE1A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11" name="Line 15">
                <a:extLst>
                  <a:ext uri="{FF2B5EF4-FFF2-40B4-BE49-F238E27FC236}">
                    <a16:creationId xmlns:a16="http://schemas.microsoft.com/office/drawing/2014/main" id="{4FBF2324-F70E-654A-BBDA-EA95C3275C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201" name="Group 16">
              <a:extLst>
                <a:ext uri="{FF2B5EF4-FFF2-40B4-BE49-F238E27FC236}">
                  <a16:creationId xmlns:a16="http://schemas.microsoft.com/office/drawing/2014/main" id="{F764D4E5-B024-EA4F-BBCE-D253CB1E5B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48208" name="Line 17">
                <a:extLst>
                  <a:ext uri="{FF2B5EF4-FFF2-40B4-BE49-F238E27FC236}">
                    <a16:creationId xmlns:a16="http://schemas.microsoft.com/office/drawing/2014/main" id="{CAEAEF0A-AB47-6442-A2A7-A04D8D52C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09" name="Line 18">
                <a:extLst>
                  <a:ext uri="{FF2B5EF4-FFF2-40B4-BE49-F238E27FC236}">
                    <a16:creationId xmlns:a16="http://schemas.microsoft.com/office/drawing/2014/main" id="{40E3702C-5A63-9D47-981D-48F721218B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202" name="Group 19">
              <a:extLst>
                <a:ext uri="{FF2B5EF4-FFF2-40B4-BE49-F238E27FC236}">
                  <a16:creationId xmlns:a16="http://schemas.microsoft.com/office/drawing/2014/main" id="{05A98D2C-6301-594D-B087-B8B3E3E1F7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48206" name="Line 20">
                <a:extLst>
                  <a:ext uri="{FF2B5EF4-FFF2-40B4-BE49-F238E27FC236}">
                    <a16:creationId xmlns:a16="http://schemas.microsoft.com/office/drawing/2014/main" id="{FFABDFCB-EDF6-F249-A50C-1779B50147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07" name="Line 21">
                <a:extLst>
                  <a:ext uri="{FF2B5EF4-FFF2-40B4-BE49-F238E27FC236}">
                    <a16:creationId xmlns:a16="http://schemas.microsoft.com/office/drawing/2014/main" id="{00CDF9EA-0622-1B4A-8A7A-BB399A9082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203" name="Group 22">
              <a:extLst>
                <a:ext uri="{FF2B5EF4-FFF2-40B4-BE49-F238E27FC236}">
                  <a16:creationId xmlns:a16="http://schemas.microsoft.com/office/drawing/2014/main" id="{31A4B865-9816-6E43-8F61-B489252268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48204" name="Line 23">
                <a:extLst>
                  <a:ext uri="{FF2B5EF4-FFF2-40B4-BE49-F238E27FC236}">
                    <a16:creationId xmlns:a16="http://schemas.microsoft.com/office/drawing/2014/main" id="{54F8E512-DAA4-1343-96A6-0BE56A1263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05" name="Line 24">
                <a:extLst>
                  <a:ext uri="{FF2B5EF4-FFF2-40B4-BE49-F238E27FC236}">
                    <a16:creationId xmlns:a16="http://schemas.microsoft.com/office/drawing/2014/main" id="{BA345138-DDBA-7542-8939-7D831BF09E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8141" name="Group 100">
            <a:extLst>
              <a:ext uri="{FF2B5EF4-FFF2-40B4-BE49-F238E27FC236}">
                <a16:creationId xmlns:a16="http://schemas.microsoft.com/office/drawing/2014/main" id="{B085C28B-E5B4-8B4A-97A1-A91EB0F6FA5E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981200"/>
            <a:ext cx="1260475" cy="1333500"/>
            <a:chOff x="2051050" y="2673350"/>
            <a:chExt cx="1260475" cy="1333500"/>
          </a:xfrm>
        </p:grpSpPr>
        <p:grpSp>
          <p:nvGrpSpPr>
            <p:cNvPr id="48180" name="Group 7">
              <a:extLst>
                <a:ext uri="{FF2B5EF4-FFF2-40B4-BE49-F238E27FC236}">
                  <a16:creationId xmlns:a16="http://schemas.microsoft.com/office/drawing/2014/main" id="{A4337165-7C99-244D-A8E4-5F45276AAE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48196" name="Line 8">
                <a:extLst>
                  <a:ext uri="{FF2B5EF4-FFF2-40B4-BE49-F238E27FC236}">
                    <a16:creationId xmlns:a16="http://schemas.microsoft.com/office/drawing/2014/main" id="{7A9E2423-14AD-0D41-86BE-48C2FE0C0D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97" name="Line 9">
                <a:extLst>
                  <a:ext uri="{FF2B5EF4-FFF2-40B4-BE49-F238E27FC236}">
                    <a16:creationId xmlns:a16="http://schemas.microsoft.com/office/drawing/2014/main" id="{F4756861-59A2-8549-93F3-90E51DF8E9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181" name="Group 10">
              <a:extLst>
                <a:ext uri="{FF2B5EF4-FFF2-40B4-BE49-F238E27FC236}">
                  <a16:creationId xmlns:a16="http://schemas.microsoft.com/office/drawing/2014/main" id="{95880536-D844-9445-91C1-7CFA03CFF7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48194" name="Line 11">
                <a:extLst>
                  <a:ext uri="{FF2B5EF4-FFF2-40B4-BE49-F238E27FC236}">
                    <a16:creationId xmlns:a16="http://schemas.microsoft.com/office/drawing/2014/main" id="{54935BEC-9A10-FB4B-AD3B-31B4BA3705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95" name="Line 12">
                <a:extLst>
                  <a:ext uri="{FF2B5EF4-FFF2-40B4-BE49-F238E27FC236}">
                    <a16:creationId xmlns:a16="http://schemas.microsoft.com/office/drawing/2014/main" id="{EEDE46C2-3E6C-EA4D-B660-F83FB80BB0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182" name="Group 13">
              <a:extLst>
                <a:ext uri="{FF2B5EF4-FFF2-40B4-BE49-F238E27FC236}">
                  <a16:creationId xmlns:a16="http://schemas.microsoft.com/office/drawing/2014/main" id="{E0B4EBEC-BC35-194F-907F-4B30C17D5C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48192" name="Line 14">
                <a:extLst>
                  <a:ext uri="{FF2B5EF4-FFF2-40B4-BE49-F238E27FC236}">
                    <a16:creationId xmlns:a16="http://schemas.microsoft.com/office/drawing/2014/main" id="{5A55A035-87DA-EF4B-A158-7099F5B10A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93" name="Line 15">
                <a:extLst>
                  <a:ext uri="{FF2B5EF4-FFF2-40B4-BE49-F238E27FC236}">
                    <a16:creationId xmlns:a16="http://schemas.microsoft.com/office/drawing/2014/main" id="{1B3264FF-C175-504D-9486-3A46144FD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183" name="Group 16">
              <a:extLst>
                <a:ext uri="{FF2B5EF4-FFF2-40B4-BE49-F238E27FC236}">
                  <a16:creationId xmlns:a16="http://schemas.microsoft.com/office/drawing/2014/main" id="{36176259-9D64-FD44-A507-68C9588A5A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48190" name="Line 17">
                <a:extLst>
                  <a:ext uri="{FF2B5EF4-FFF2-40B4-BE49-F238E27FC236}">
                    <a16:creationId xmlns:a16="http://schemas.microsoft.com/office/drawing/2014/main" id="{21D4DBF9-885A-8C40-BF5F-E0884BE13A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91" name="Line 18">
                <a:extLst>
                  <a:ext uri="{FF2B5EF4-FFF2-40B4-BE49-F238E27FC236}">
                    <a16:creationId xmlns:a16="http://schemas.microsoft.com/office/drawing/2014/main" id="{F0E95D85-BEAF-2646-9977-102D3A5235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184" name="Group 19">
              <a:extLst>
                <a:ext uri="{FF2B5EF4-FFF2-40B4-BE49-F238E27FC236}">
                  <a16:creationId xmlns:a16="http://schemas.microsoft.com/office/drawing/2014/main" id="{585E0659-0F58-FF4E-BF16-50E0053080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48188" name="Line 20">
                <a:extLst>
                  <a:ext uri="{FF2B5EF4-FFF2-40B4-BE49-F238E27FC236}">
                    <a16:creationId xmlns:a16="http://schemas.microsoft.com/office/drawing/2014/main" id="{23BEA7BD-FDB8-5F42-B64B-CD01070D1C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89" name="Line 21">
                <a:extLst>
                  <a:ext uri="{FF2B5EF4-FFF2-40B4-BE49-F238E27FC236}">
                    <a16:creationId xmlns:a16="http://schemas.microsoft.com/office/drawing/2014/main" id="{5FB27868-F7CD-ED4D-8D0A-170ED4E7B1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185" name="Group 22">
              <a:extLst>
                <a:ext uri="{FF2B5EF4-FFF2-40B4-BE49-F238E27FC236}">
                  <a16:creationId xmlns:a16="http://schemas.microsoft.com/office/drawing/2014/main" id="{C8FADD46-8FE2-EF47-8A7A-2DA183B961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48186" name="Line 23">
                <a:extLst>
                  <a:ext uri="{FF2B5EF4-FFF2-40B4-BE49-F238E27FC236}">
                    <a16:creationId xmlns:a16="http://schemas.microsoft.com/office/drawing/2014/main" id="{DB5F2163-BDC0-404D-B372-0F4BFB24BA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87" name="Line 24">
                <a:extLst>
                  <a:ext uri="{FF2B5EF4-FFF2-40B4-BE49-F238E27FC236}">
                    <a16:creationId xmlns:a16="http://schemas.microsoft.com/office/drawing/2014/main" id="{F63CEA8A-2728-3342-A076-F4A4BDA2D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8142" name="Group 100">
            <a:extLst>
              <a:ext uri="{FF2B5EF4-FFF2-40B4-BE49-F238E27FC236}">
                <a16:creationId xmlns:a16="http://schemas.microsoft.com/office/drawing/2014/main" id="{815483FF-D2C6-A54D-962F-6C81B1A47E8D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2933700"/>
            <a:ext cx="1260475" cy="1333500"/>
            <a:chOff x="2051050" y="2673350"/>
            <a:chExt cx="1260475" cy="1333500"/>
          </a:xfrm>
        </p:grpSpPr>
        <p:grpSp>
          <p:nvGrpSpPr>
            <p:cNvPr id="48162" name="Group 7">
              <a:extLst>
                <a:ext uri="{FF2B5EF4-FFF2-40B4-BE49-F238E27FC236}">
                  <a16:creationId xmlns:a16="http://schemas.microsoft.com/office/drawing/2014/main" id="{83B4C69B-8365-C348-BFE3-01A004229D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48178" name="Line 8">
                <a:extLst>
                  <a:ext uri="{FF2B5EF4-FFF2-40B4-BE49-F238E27FC236}">
                    <a16:creationId xmlns:a16="http://schemas.microsoft.com/office/drawing/2014/main" id="{B419CF75-249A-9F41-A1A5-D0354764F5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79" name="Line 9">
                <a:extLst>
                  <a:ext uri="{FF2B5EF4-FFF2-40B4-BE49-F238E27FC236}">
                    <a16:creationId xmlns:a16="http://schemas.microsoft.com/office/drawing/2014/main" id="{CB1CB2DA-2710-7C42-8FCB-78649A32A9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163" name="Group 10">
              <a:extLst>
                <a:ext uri="{FF2B5EF4-FFF2-40B4-BE49-F238E27FC236}">
                  <a16:creationId xmlns:a16="http://schemas.microsoft.com/office/drawing/2014/main" id="{DF351275-4ADA-5445-9C13-22DE4CC362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48176" name="Line 11">
                <a:extLst>
                  <a:ext uri="{FF2B5EF4-FFF2-40B4-BE49-F238E27FC236}">
                    <a16:creationId xmlns:a16="http://schemas.microsoft.com/office/drawing/2014/main" id="{DB18FCAA-1A64-D344-BA08-7F171F28A7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77" name="Line 12">
                <a:extLst>
                  <a:ext uri="{FF2B5EF4-FFF2-40B4-BE49-F238E27FC236}">
                    <a16:creationId xmlns:a16="http://schemas.microsoft.com/office/drawing/2014/main" id="{F46A806D-5E59-844B-AAAB-A98DE0DDB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164" name="Group 13">
              <a:extLst>
                <a:ext uri="{FF2B5EF4-FFF2-40B4-BE49-F238E27FC236}">
                  <a16:creationId xmlns:a16="http://schemas.microsoft.com/office/drawing/2014/main" id="{6E36A9F3-93C0-884A-A989-86F27E3AE7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48174" name="Line 14">
                <a:extLst>
                  <a:ext uri="{FF2B5EF4-FFF2-40B4-BE49-F238E27FC236}">
                    <a16:creationId xmlns:a16="http://schemas.microsoft.com/office/drawing/2014/main" id="{BC048908-3478-1F46-8E17-8C31A41C7C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75" name="Line 15">
                <a:extLst>
                  <a:ext uri="{FF2B5EF4-FFF2-40B4-BE49-F238E27FC236}">
                    <a16:creationId xmlns:a16="http://schemas.microsoft.com/office/drawing/2014/main" id="{586B4EAC-78DE-2F49-A277-48D40AC9E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165" name="Group 16">
              <a:extLst>
                <a:ext uri="{FF2B5EF4-FFF2-40B4-BE49-F238E27FC236}">
                  <a16:creationId xmlns:a16="http://schemas.microsoft.com/office/drawing/2014/main" id="{A0DE6BA6-4104-6E45-A2B2-602EBC2B04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48172" name="Line 17">
                <a:extLst>
                  <a:ext uri="{FF2B5EF4-FFF2-40B4-BE49-F238E27FC236}">
                    <a16:creationId xmlns:a16="http://schemas.microsoft.com/office/drawing/2014/main" id="{F8D97D93-2ACB-4A4F-B38E-4721FD0781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73" name="Line 18">
                <a:extLst>
                  <a:ext uri="{FF2B5EF4-FFF2-40B4-BE49-F238E27FC236}">
                    <a16:creationId xmlns:a16="http://schemas.microsoft.com/office/drawing/2014/main" id="{972CD8D0-00E5-274F-8C88-610EF93DD2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166" name="Group 19">
              <a:extLst>
                <a:ext uri="{FF2B5EF4-FFF2-40B4-BE49-F238E27FC236}">
                  <a16:creationId xmlns:a16="http://schemas.microsoft.com/office/drawing/2014/main" id="{69B02534-2D32-3F4E-9FCD-D69B846066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48170" name="Line 20">
                <a:extLst>
                  <a:ext uri="{FF2B5EF4-FFF2-40B4-BE49-F238E27FC236}">
                    <a16:creationId xmlns:a16="http://schemas.microsoft.com/office/drawing/2014/main" id="{1811E466-8250-F84D-A533-31F4FEC9A1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71" name="Line 21">
                <a:extLst>
                  <a:ext uri="{FF2B5EF4-FFF2-40B4-BE49-F238E27FC236}">
                    <a16:creationId xmlns:a16="http://schemas.microsoft.com/office/drawing/2014/main" id="{C06DD85E-C674-904F-BB16-C0B925D238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167" name="Group 22">
              <a:extLst>
                <a:ext uri="{FF2B5EF4-FFF2-40B4-BE49-F238E27FC236}">
                  <a16:creationId xmlns:a16="http://schemas.microsoft.com/office/drawing/2014/main" id="{8C542BEA-98E5-E34C-AEA2-40069BA4BA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48168" name="Line 23">
                <a:extLst>
                  <a:ext uri="{FF2B5EF4-FFF2-40B4-BE49-F238E27FC236}">
                    <a16:creationId xmlns:a16="http://schemas.microsoft.com/office/drawing/2014/main" id="{E137E1F9-B7C3-0045-87AE-9CFF15E4C8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69" name="Line 24">
                <a:extLst>
                  <a:ext uri="{FF2B5EF4-FFF2-40B4-BE49-F238E27FC236}">
                    <a16:creationId xmlns:a16="http://schemas.microsoft.com/office/drawing/2014/main" id="{F479E196-206A-BE42-A4F5-189D8FD355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8143" name="Group 100">
            <a:extLst>
              <a:ext uri="{FF2B5EF4-FFF2-40B4-BE49-F238E27FC236}">
                <a16:creationId xmlns:a16="http://schemas.microsoft.com/office/drawing/2014/main" id="{576A0675-750E-1441-8609-36A9B90F11AD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3086100"/>
            <a:ext cx="1260475" cy="1333500"/>
            <a:chOff x="2051050" y="2673350"/>
            <a:chExt cx="1260475" cy="1333500"/>
          </a:xfrm>
        </p:grpSpPr>
        <p:grpSp>
          <p:nvGrpSpPr>
            <p:cNvPr id="48144" name="Group 7">
              <a:extLst>
                <a:ext uri="{FF2B5EF4-FFF2-40B4-BE49-F238E27FC236}">
                  <a16:creationId xmlns:a16="http://schemas.microsoft.com/office/drawing/2014/main" id="{4BBE9EF2-88DD-4944-87E9-5D7D745227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48160" name="Line 8">
                <a:extLst>
                  <a:ext uri="{FF2B5EF4-FFF2-40B4-BE49-F238E27FC236}">
                    <a16:creationId xmlns:a16="http://schemas.microsoft.com/office/drawing/2014/main" id="{39447B15-5B45-C440-9DF4-14869609A9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61" name="Line 9">
                <a:extLst>
                  <a:ext uri="{FF2B5EF4-FFF2-40B4-BE49-F238E27FC236}">
                    <a16:creationId xmlns:a16="http://schemas.microsoft.com/office/drawing/2014/main" id="{42648D10-6770-2D42-A9BC-52DFF966C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145" name="Group 10">
              <a:extLst>
                <a:ext uri="{FF2B5EF4-FFF2-40B4-BE49-F238E27FC236}">
                  <a16:creationId xmlns:a16="http://schemas.microsoft.com/office/drawing/2014/main" id="{F6EEB156-D1AA-D940-A324-215609C4CB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48158" name="Line 11">
                <a:extLst>
                  <a:ext uri="{FF2B5EF4-FFF2-40B4-BE49-F238E27FC236}">
                    <a16:creationId xmlns:a16="http://schemas.microsoft.com/office/drawing/2014/main" id="{CB2DFEAB-8CD1-4243-B5AD-25DB2E70AD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59" name="Line 12">
                <a:extLst>
                  <a:ext uri="{FF2B5EF4-FFF2-40B4-BE49-F238E27FC236}">
                    <a16:creationId xmlns:a16="http://schemas.microsoft.com/office/drawing/2014/main" id="{4EDB544A-CBC4-B840-91C8-5DFA1AE6E5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146" name="Group 13">
              <a:extLst>
                <a:ext uri="{FF2B5EF4-FFF2-40B4-BE49-F238E27FC236}">
                  <a16:creationId xmlns:a16="http://schemas.microsoft.com/office/drawing/2014/main" id="{664506A3-DE58-FE40-AB61-5C72ADB2F2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48156" name="Line 14">
                <a:extLst>
                  <a:ext uri="{FF2B5EF4-FFF2-40B4-BE49-F238E27FC236}">
                    <a16:creationId xmlns:a16="http://schemas.microsoft.com/office/drawing/2014/main" id="{1E006C80-527B-E84C-93FB-18F67BE4C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57" name="Line 15">
                <a:extLst>
                  <a:ext uri="{FF2B5EF4-FFF2-40B4-BE49-F238E27FC236}">
                    <a16:creationId xmlns:a16="http://schemas.microsoft.com/office/drawing/2014/main" id="{E50FAD9D-FF2C-A646-AA2B-85340E0339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147" name="Group 16">
              <a:extLst>
                <a:ext uri="{FF2B5EF4-FFF2-40B4-BE49-F238E27FC236}">
                  <a16:creationId xmlns:a16="http://schemas.microsoft.com/office/drawing/2014/main" id="{3D18CC31-DB48-1649-905B-A419D60011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48154" name="Line 17">
                <a:extLst>
                  <a:ext uri="{FF2B5EF4-FFF2-40B4-BE49-F238E27FC236}">
                    <a16:creationId xmlns:a16="http://schemas.microsoft.com/office/drawing/2014/main" id="{31620A81-1C8C-0F47-8FC1-647A8525DA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55" name="Line 18">
                <a:extLst>
                  <a:ext uri="{FF2B5EF4-FFF2-40B4-BE49-F238E27FC236}">
                    <a16:creationId xmlns:a16="http://schemas.microsoft.com/office/drawing/2014/main" id="{691581CE-0A78-C24F-B777-831096B97B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148" name="Group 19">
              <a:extLst>
                <a:ext uri="{FF2B5EF4-FFF2-40B4-BE49-F238E27FC236}">
                  <a16:creationId xmlns:a16="http://schemas.microsoft.com/office/drawing/2014/main" id="{FF932F56-91E8-3946-A59D-A98C95655C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48152" name="Line 20">
                <a:extLst>
                  <a:ext uri="{FF2B5EF4-FFF2-40B4-BE49-F238E27FC236}">
                    <a16:creationId xmlns:a16="http://schemas.microsoft.com/office/drawing/2014/main" id="{9F5680B7-5BBA-554B-B535-C67FA53A9E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53" name="Line 21">
                <a:extLst>
                  <a:ext uri="{FF2B5EF4-FFF2-40B4-BE49-F238E27FC236}">
                    <a16:creationId xmlns:a16="http://schemas.microsoft.com/office/drawing/2014/main" id="{0A22227E-8133-9147-9725-02418ECC8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149" name="Group 22">
              <a:extLst>
                <a:ext uri="{FF2B5EF4-FFF2-40B4-BE49-F238E27FC236}">
                  <a16:creationId xmlns:a16="http://schemas.microsoft.com/office/drawing/2014/main" id="{1EDD3A0C-1B86-3C43-9369-5BF3EE3C32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48150" name="Line 23">
                <a:extLst>
                  <a:ext uri="{FF2B5EF4-FFF2-40B4-BE49-F238E27FC236}">
                    <a16:creationId xmlns:a16="http://schemas.microsoft.com/office/drawing/2014/main" id="{1B0C1E77-3B0E-A846-B789-88D4483F5F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51" name="Line 24">
                <a:extLst>
                  <a:ext uri="{FF2B5EF4-FFF2-40B4-BE49-F238E27FC236}">
                    <a16:creationId xmlns:a16="http://schemas.microsoft.com/office/drawing/2014/main" id="{A4F1398C-C98C-B342-B839-3529A96D2B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80C9F869-CE11-4D42-A724-B4DA59EDA8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When no prior matched pairs exist</a:t>
            </a: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F5630566-193C-1C43-B5A2-52BE4F65FF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Hough transform and RANSAC not applicable</a:t>
            </a:r>
          </a:p>
          <a:p>
            <a:r>
              <a:rPr lang="en-US" altLang="en-US"/>
              <a:t>Important applications</a:t>
            </a:r>
          </a:p>
          <a:p>
            <a:pPr lvl="1">
              <a:buFontTx/>
              <a:buNone/>
            </a:pPr>
            <a:endParaRPr lang="en-US" altLang="en-US"/>
          </a:p>
        </p:txBody>
      </p:sp>
      <p:pic>
        <p:nvPicPr>
          <p:cNvPr id="49155" name="Picture 2" descr="http://www.judiciaryreport.com/images/brain-scans-84-08.jpg">
            <a:extLst>
              <a:ext uri="{FF2B5EF4-FFF2-40B4-BE49-F238E27FC236}">
                <a16:creationId xmlns:a16="http://schemas.microsoft.com/office/drawing/2014/main" id="{18E2F01C-CE6B-044D-8F59-BD40E11A2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400"/>
            <a:ext cx="3352800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4" descr="http://cgg-journal.com/2004-2/02/image006.jpg">
            <a:extLst>
              <a:ext uri="{FF2B5EF4-FFF2-40B4-BE49-F238E27FC236}">
                <a16:creationId xmlns:a16="http://schemas.microsoft.com/office/drawing/2014/main" id="{CFCBB57B-6D38-D54A-B07B-05940A58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581400"/>
            <a:ext cx="208756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TextBox 5">
            <a:extLst>
              <a:ext uri="{FF2B5EF4-FFF2-40B4-BE49-F238E27FC236}">
                <a16:creationId xmlns:a16="http://schemas.microsoft.com/office/drawing/2014/main" id="{50671C66-8E93-2847-A8A7-A41C6110A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715000"/>
            <a:ext cx="3276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itchFamily="2" charset="0"/>
              </a:rPr>
              <a:t>Medical imaging: match brain scans or contours</a:t>
            </a:r>
          </a:p>
        </p:txBody>
      </p:sp>
      <p:sp>
        <p:nvSpPr>
          <p:cNvPr id="49158" name="TextBox 6">
            <a:extLst>
              <a:ext uri="{FF2B5EF4-FFF2-40B4-BE49-F238E27FC236}">
                <a16:creationId xmlns:a16="http://schemas.microsoft.com/office/drawing/2014/main" id="{CDBFB569-DCED-AD48-8134-C434C5745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715000"/>
            <a:ext cx="3778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itchFamily="2" charset="0"/>
              </a:rPr>
              <a:t>Robotics: match point clouds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D31815E2-F88A-0141-8FA3-2B50E69047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Iterative Closest Point (ICP)</a:t>
            </a: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26E9C7FF-DEAF-8B41-A192-F8CE44424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en-US" sz="3000" dirty="0"/>
              <a:t>	Goal: estimate transform between two dense sets of points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altLang="en-US" sz="3000" dirty="0"/>
          </a:p>
          <a:p>
            <a:pPr>
              <a:lnSpc>
                <a:spcPct val="80000"/>
              </a:lnSpc>
              <a:buFont typeface="CosmosBQ-Light" pitchFamily="50" charset="0"/>
              <a:buAutoNum type="arabicPeriod"/>
              <a:defRPr/>
            </a:pPr>
            <a:r>
              <a:rPr lang="en-US" altLang="en-US" sz="2400" b="1" dirty="0"/>
              <a:t>Initialize</a:t>
            </a:r>
            <a:r>
              <a:rPr lang="en-US" altLang="en-US" sz="2400" dirty="0"/>
              <a:t> transformation (e.g., compute difference in means and scale)</a:t>
            </a:r>
            <a:endParaRPr lang="en-US" altLang="en-US" sz="2400" b="1" dirty="0"/>
          </a:p>
          <a:p>
            <a:pPr>
              <a:lnSpc>
                <a:spcPct val="80000"/>
              </a:lnSpc>
              <a:buFont typeface="CosmosBQ-Light" pitchFamily="50" charset="0"/>
              <a:buAutoNum type="arabicPeriod"/>
              <a:defRPr/>
            </a:pPr>
            <a:r>
              <a:rPr lang="en-US" altLang="en-US" sz="2400" b="1" dirty="0"/>
              <a:t>Assign</a:t>
            </a:r>
            <a:r>
              <a:rPr lang="en-US" altLang="en-US" sz="2400" dirty="0"/>
              <a:t> each point in {Set 1} to its nearest neighbor in {Set 2}</a:t>
            </a:r>
          </a:p>
          <a:p>
            <a:pPr>
              <a:lnSpc>
                <a:spcPct val="80000"/>
              </a:lnSpc>
              <a:buFont typeface="CosmosBQ-Light" pitchFamily="50" charset="0"/>
              <a:buAutoNum type="arabicPeriod"/>
              <a:defRPr/>
            </a:pPr>
            <a:r>
              <a:rPr lang="en-US" altLang="en-US" sz="2400" b="1" dirty="0"/>
              <a:t>Estimate</a:t>
            </a:r>
            <a:r>
              <a:rPr lang="en-US" altLang="en-US" sz="2400" dirty="0"/>
              <a:t> transformation parameters </a:t>
            </a:r>
          </a:p>
          <a:p>
            <a:pPr marL="914400" lvl="1" indent="-514350">
              <a:lnSpc>
                <a:spcPct val="80000"/>
              </a:lnSpc>
              <a:defRPr/>
            </a:pPr>
            <a:r>
              <a:rPr lang="en-US" altLang="en-US" sz="2000" dirty="0"/>
              <a:t>e.g., least squares or robust least squares</a:t>
            </a:r>
          </a:p>
          <a:p>
            <a:pPr>
              <a:lnSpc>
                <a:spcPct val="80000"/>
              </a:lnSpc>
              <a:buFont typeface="CosmosBQ-Light" pitchFamily="50" charset="0"/>
              <a:buAutoNum type="arabicPeriod"/>
              <a:defRPr/>
            </a:pPr>
            <a:r>
              <a:rPr lang="en-US" altLang="en-US" sz="2400" b="1" dirty="0"/>
              <a:t>Transform</a:t>
            </a:r>
            <a:r>
              <a:rPr lang="en-US" altLang="en-US" sz="2400" dirty="0"/>
              <a:t> the points in {Set 1} using estimated parameters</a:t>
            </a:r>
          </a:p>
          <a:p>
            <a:pPr>
              <a:lnSpc>
                <a:spcPct val="80000"/>
              </a:lnSpc>
              <a:buFont typeface="CosmosBQ-Light" pitchFamily="50" charset="0"/>
              <a:buAutoNum type="arabicPeriod"/>
              <a:defRPr/>
            </a:pPr>
            <a:r>
              <a:rPr lang="en-US" altLang="en-US" sz="2400" b="1" dirty="0"/>
              <a:t>Repeat</a:t>
            </a:r>
            <a:r>
              <a:rPr lang="en-US" altLang="en-US" sz="2400" dirty="0"/>
              <a:t> steps 2-4 until change is very small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endParaRPr lang="en-US" altLang="en-US" sz="2400" dirty="0"/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US" altLang="en-US" sz="2400" dirty="0">
                <a:hlinkClick r:id="rId2"/>
              </a:rPr>
              <a:t>https://www.youtube.com/</a:t>
            </a:r>
            <a:r>
              <a:rPr lang="en-US" altLang="en-US" sz="2400" dirty="0" err="1">
                <a:hlinkClick r:id="rId2"/>
              </a:rPr>
              <a:t>watch?v</a:t>
            </a:r>
            <a:r>
              <a:rPr lang="en-US" altLang="en-US" sz="2400" dirty="0">
                <a:hlinkClick r:id="rId2"/>
              </a:rPr>
              <a:t>=m64E47uvPYc</a:t>
            </a:r>
            <a:endParaRPr lang="en-US" altLang="en-US" sz="2400" dirty="0"/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US" altLang="en-US" sz="2400" dirty="0">
                <a:hlinkClick r:id="rId3"/>
              </a:rPr>
              <a:t>https://www.youtube.com/watch?v=uzOCS_gdZuM</a:t>
            </a: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altLang="en-US" sz="3000" dirty="0"/>
          </a:p>
          <a:p>
            <a:pPr>
              <a:lnSpc>
                <a:spcPct val="80000"/>
              </a:lnSpc>
              <a:buFont typeface="CosmosBQ-Light" pitchFamily="50" charset="0"/>
              <a:buAutoNum type="arabicPeriod"/>
              <a:defRPr/>
            </a:pPr>
            <a:endParaRPr lang="en-US" altLang="en-US" sz="3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BB6A8C11-5DBF-F54A-807F-9E102F5C9E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aligning boundaries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325B3-0726-2C42-8866-5E9928D0F6E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447800"/>
            <a:ext cx="7848600" cy="4525963"/>
          </a:xfrm>
          <a:blipFill dpi="0" rotWithShape="1">
            <a:blip r:embed="rId3"/>
            <a:srcRect/>
            <a:stretch>
              <a:fillRect l="-466" t="-1000"/>
            </a:stretch>
          </a:blipFill>
        </p:spPr>
        <p:txBody>
          <a:bodyPr/>
          <a:lstStyle/>
          <a:p>
            <a:pPr>
              <a:defRPr/>
            </a:pPr>
            <a:r>
              <a:rPr lang="en-US" dirty="0">
                <a:noFill/>
                <a:ea typeface="+mn-ea"/>
                <a:cs typeface="+mn-cs"/>
              </a:rPr>
              <a:t> </a:t>
            </a:r>
          </a:p>
        </p:txBody>
      </p:sp>
      <p:pic>
        <p:nvPicPr>
          <p:cNvPr id="51203" name="Picture 2" descr="C:\Users\Hoiem\Documents\Classes\Spring 2012 - Computer Vision\hws\hw2\object alignment\object2.png">
            <a:extLst>
              <a:ext uri="{FF2B5EF4-FFF2-40B4-BE49-F238E27FC236}">
                <a16:creationId xmlns:a16="http://schemas.microsoft.com/office/drawing/2014/main" id="{C5C9068D-90C5-CC41-B6CE-78BC87AA9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3808413"/>
            <a:ext cx="436245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4" name="Picture 3" descr="C:\Users\Hoiem\Documents\Classes\Spring 2012 - Computer Vision\hws\hw2\object alignment\object2t.png">
            <a:extLst>
              <a:ext uri="{FF2B5EF4-FFF2-40B4-BE49-F238E27FC236}">
                <a16:creationId xmlns:a16="http://schemas.microsoft.com/office/drawing/2014/main" id="{5C59D019-BBCD-F24F-BC71-D37FC09D2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3813175"/>
            <a:ext cx="4424363" cy="304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TextBox 4">
            <a:extLst>
              <a:ext uri="{FF2B5EF4-FFF2-40B4-BE49-F238E27FC236}">
                <a16:creationId xmlns:a16="http://schemas.microsoft.com/office/drawing/2014/main" id="{6E8C4E0F-BEFF-0F49-AE48-7B0BC9247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4196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  <a:latin typeface="Times" pitchFamily="2" charset="0"/>
              </a:rPr>
              <a:t>p</a:t>
            </a:r>
          </a:p>
        </p:txBody>
      </p:sp>
      <p:sp>
        <p:nvSpPr>
          <p:cNvPr id="51206" name="TextBox 7">
            <a:extLst>
              <a:ext uri="{FF2B5EF4-FFF2-40B4-BE49-F238E27FC236}">
                <a16:creationId xmlns:a16="http://schemas.microsoft.com/office/drawing/2014/main" id="{138AF007-3159-794C-AAAF-48DEFD9A6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088" y="42910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  <a:latin typeface="Times" pitchFamily="2" charset="0"/>
              </a:rPr>
              <a:t>q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7C055FFD-B002-BD40-8426-81A3D9378750}"/>
              </a:ext>
            </a:extLst>
          </p:cNvPr>
          <p:cNvSpPr/>
          <p:nvPr/>
        </p:nvSpPr>
        <p:spPr>
          <a:xfrm>
            <a:off x="685800" y="1173163"/>
            <a:ext cx="3429000" cy="3352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53250" name="Title 1">
            <a:extLst>
              <a:ext uri="{FF2B5EF4-FFF2-40B4-BE49-F238E27FC236}">
                <a16:creationId xmlns:a16="http://schemas.microsoft.com/office/drawing/2014/main" id="{BAA7AA58-D6C4-314D-90D1-471FC6737A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solving for translation</a:t>
            </a:r>
          </a:p>
        </p:txBody>
      </p:sp>
      <p:pic>
        <p:nvPicPr>
          <p:cNvPr id="53251" name="Picture 5" descr="obj14__0">
            <a:extLst>
              <a:ext uri="{FF2B5EF4-FFF2-40B4-BE49-F238E27FC236}">
                <a16:creationId xmlns:a16="http://schemas.microsoft.com/office/drawing/2014/main" id="{02F60D61-2589-C140-B6B4-40E303FAE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1549400"/>
            <a:ext cx="2141538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08D2D4F-5023-AD44-A863-A2EC55645B69}"/>
              </a:ext>
            </a:extLst>
          </p:cNvPr>
          <p:cNvSpPr/>
          <p:nvPr/>
        </p:nvSpPr>
        <p:spPr>
          <a:xfrm>
            <a:off x="5181600" y="1173163"/>
            <a:ext cx="3429000" cy="3352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pic>
        <p:nvPicPr>
          <p:cNvPr id="53253" name="Picture 5" descr="obj14__0">
            <a:extLst>
              <a:ext uri="{FF2B5EF4-FFF2-40B4-BE49-F238E27FC236}">
                <a16:creationId xmlns:a16="http://schemas.microsoft.com/office/drawing/2014/main" id="{2ED3EB7F-4A9D-A94E-8E27-47AA04721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063" y="2344738"/>
            <a:ext cx="2141537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3254" name="Group 100">
            <a:extLst>
              <a:ext uri="{FF2B5EF4-FFF2-40B4-BE49-F238E27FC236}">
                <a16:creationId xmlns:a16="http://schemas.microsoft.com/office/drawing/2014/main" id="{78C6FD81-E318-9943-B02B-3AECDF9B1BC0}"/>
              </a:ext>
            </a:extLst>
          </p:cNvPr>
          <p:cNvGrpSpPr>
            <a:grpSpLocks/>
          </p:cNvGrpSpPr>
          <p:nvPr/>
        </p:nvGrpSpPr>
        <p:grpSpPr bwMode="auto">
          <a:xfrm>
            <a:off x="6519863" y="2609850"/>
            <a:ext cx="1260475" cy="1333500"/>
            <a:chOff x="2051050" y="2673350"/>
            <a:chExt cx="1260475" cy="1333500"/>
          </a:xfrm>
        </p:grpSpPr>
        <p:grpSp>
          <p:nvGrpSpPr>
            <p:cNvPr id="53357" name="Group 7">
              <a:extLst>
                <a:ext uri="{FF2B5EF4-FFF2-40B4-BE49-F238E27FC236}">
                  <a16:creationId xmlns:a16="http://schemas.microsoft.com/office/drawing/2014/main" id="{0BF0A9A8-5EB1-B349-B02B-4645A947AD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53373" name="Line 8">
                <a:extLst>
                  <a:ext uri="{FF2B5EF4-FFF2-40B4-BE49-F238E27FC236}">
                    <a16:creationId xmlns:a16="http://schemas.microsoft.com/office/drawing/2014/main" id="{8C01BD6F-024F-E34B-ADFF-3FB8A6C39D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74" name="Line 9">
                <a:extLst>
                  <a:ext uri="{FF2B5EF4-FFF2-40B4-BE49-F238E27FC236}">
                    <a16:creationId xmlns:a16="http://schemas.microsoft.com/office/drawing/2014/main" id="{20ED5DA0-93B4-A94E-8DE3-A26A3C04B6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3358" name="Group 10">
              <a:extLst>
                <a:ext uri="{FF2B5EF4-FFF2-40B4-BE49-F238E27FC236}">
                  <a16:creationId xmlns:a16="http://schemas.microsoft.com/office/drawing/2014/main" id="{1395E864-F3C8-A54E-8F0B-8067000DDC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53371" name="Line 11">
                <a:extLst>
                  <a:ext uri="{FF2B5EF4-FFF2-40B4-BE49-F238E27FC236}">
                    <a16:creationId xmlns:a16="http://schemas.microsoft.com/office/drawing/2014/main" id="{69D08302-77BA-AC4C-81F3-36D7F9C46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72" name="Line 12">
                <a:extLst>
                  <a:ext uri="{FF2B5EF4-FFF2-40B4-BE49-F238E27FC236}">
                    <a16:creationId xmlns:a16="http://schemas.microsoft.com/office/drawing/2014/main" id="{2AC754AF-B11E-A44E-B59B-B785EF08EB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3359" name="Group 13">
              <a:extLst>
                <a:ext uri="{FF2B5EF4-FFF2-40B4-BE49-F238E27FC236}">
                  <a16:creationId xmlns:a16="http://schemas.microsoft.com/office/drawing/2014/main" id="{8339A9AE-889D-0149-95BD-33E58CE2FD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53369" name="Line 14">
                <a:extLst>
                  <a:ext uri="{FF2B5EF4-FFF2-40B4-BE49-F238E27FC236}">
                    <a16:creationId xmlns:a16="http://schemas.microsoft.com/office/drawing/2014/main" id="{BFDCF16E-9AD2-4D4F-B939-BDB5336E52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70" name="Line 15">
                <a:extLst>
                  <a:ext uri="{FF2B5EF4-FFF2-40B4-BE49-F238E27FC236}">
                    <a16:creationId xmlns:a16="http://schemas.microsoft.com/office/drawing/2014/main" id="{EAB1F4B8-20CF-4C4C-86B0-B20E20E4DD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3360" name="Group 16">
              <a:extLst>
                <a:ext uri="{FF2B5EF4-FFF2-40B4-BE49-F238E27FC236}">
                  <a16:creationId xmlns:a16="http://schemas.microsoft.com/office/drawing/2014/main" id="{415B2599-8BEB-8040-A28F-D21A0073A4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53367" name="Line 17">
                <a:extLst>
                  <a:ext uri="{FF2B5EF4-FFF2-40B4-BE49-F238E27FC236}">
                    <a16:creationId xmlns:a16="http://schemas.microsoft.com/office/drawing/2014/main" id="{5D4E24DF-B7EC-B649-8F9C-D64DCEA62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68" name="Line 18">
                <a:extLst>
                  <a:ext uri="{FF2B5EF4-FFF2-40B4-BE49-F238E27FC236}">
                    <a16:creationId xmlns:a16="http://schemas.microsoft.com/office/drawing/2014/main" id="{099350B6-0B5A-9248-AB41-DC0DEB4235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3361" name="Group 19">
              <a:extLst>
                <a:ext uri="{FF2B5EF4-FFF2-40B4-BE49-F238E27FC236}">
                  <a16:creationId xmlns:a16="http://schemas.microsoft.com/office/drawing/2014/main" id="{A3FA835A-D4E9-084C-B6C6-C822C4A53A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53365" name="Line 20">
                <a:extLst>
                  <a:ext uri="{FF2B5EF4-FFF2-40B4-BE49-F238E27FC236}">
                    <a16:creationId xmlns:a16="http://schemas.microsoft.com/office/drawing/2014/main" id="{664E2342-E803-AB44-AEB6-516AC2CC55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66" name="Line 21">
                <a:extLst>
                  <a:ext uri="{FF2B5EF4-FFF2-40B4-BE49-F238E27FC236}">
                    <a16:creationId xmlns:a16="http://schemas.microsoft.com/office/drawing/2014/main" id="{A3BCB6DC-2056-3340-A6E2-76ADF42014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3362" name="Group 22">
              <a:extLst>
                <a:ext uri="{FF2B5EF4-FFF2-40B4-BE49-F238E27FC236}">
                  <a16:creationId xmlns:a16="http://schemas.microsoft.com/office/drawing/2014/main" id="{59020B2B-F0B8-2246-A775-75904F127B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53363" name="Line 23">
                <a:extLst>
                  <a:ext uri="{FF2B5EF4-FFF2-40B4-BE49-F238E27FC236}">
                    <a16:creationId xmlns:a16="http://schemas.microsoft.com/office/drawing/2014/main" id="{6AEF7ED6-3FE9-714B-B4B1-ECE20D4269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64" name="Line 24">
                <a:extLst>
                  <a:ext uri="{FF2B5EF4-FFF2-40B4-BE49-F238E27FC236}">
                    <a16:creationId xmlns:a16="http://schemas.microsoft.com/office/drawing/2014/main" id="{01A3529D-ED07-4940-8E9F-C598A5F77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1" name="Right Arrow 80">
            <a:extLst>
              <a:ext uri="{FF2B5EF4-FFF2-40B4-BE49-F238E27FC236}">
                <a16:creationId xmlns:a16="http://schemas.microsoft.com/office/drawing/2014/main" id="{7209ED12-C9F3-0446-B044-8CFAD1E88E1A}"/>
              </a:ext>
            </a:extLst>
          </p:cNvPr>
          <p:cNvSpPr/>
          <p:nvPr/>
        </p:nvSpPr>
        <p:spPr>
          <a:xfrm>
            <a:off x="4343400" y="3078163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53256" name="TextBox 81">
            <a:extLst>
              <a:ext uri="{FF2B5EF4-FFF2-40B4-BE49-F238E27FC236}">
                <a16:creationId xmlns:a16="http://schemas.microsoft.com/office/drawing/2014/main" id="{DEDB8663-4989-8543-9365-5F27A48EF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25" y="2620963"/>
            <a:ext cx="9191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itchFamily="2" charset="0"/>
              </a:rPr>
              <a:t>(t</a:t>
            </a:r>
            <a:r>
              <a:rPr lang="en-US" altLang="en-US" sz="2400" baseline="-25000">
                <a:latin typeface="Times" pitchFamily="2" charset="0"/>
              </a:rPr>
              <a:t>x</a:t>
            </a:r>
            <a:r>
              <a:rPr lang="en-US" altLang="en-US" sz="2400">
                <a:latin typeface="Times" pitchFamily="2" charset="0"/>
              </a:rPr>
              <a:t>, t</a:t>
            </a:r>
            <a:r>
              <a:rPr lang="en-US" altLang="en-US" sz="2400" baseline="-25000">
                <a:latin typeface="Times" pitchFamily="2" charset="0"/>
              </a:rPr>
              <a:t>y</a:t>
            </a:r>
            <a:r>
              <a:rPr lang="en-US" altLang="en-US" sz="2400">
                <a:latin typeface="Times" pitchFamily="2" charset="0"/>
              </a:rPr>
              <a:t>)</a:t>
            </a:r>
          </a:p>
        </p:txBody>
      </p:sp>
      <p:sp>
        <p:nvSpPr>
          <p:cNvPr id="53257" name="TextBox 56">
            <a:extLst>
              <a:ext uri="{FF2B5EF4-FFF2-40B4-BE49-F238E27FC236}">
                <a16:creationId xmlns:a16="http://schemas.microsoft.com/office/drawing/2014/main" id="{4BB591FD-C1F1-B74A-85B7-8F2FC5132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525963"/>
            <a:ext cx="5948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itchFamily="2" charset="0"/>
              </a:rPr>
              <a:t>Problem: no initial guesses for correspondence</a:t>
            </a:r>
          </a:p>
        </p:txBody>
      </p:sp>
      <p:graphicFrame>
        <p:nvGraphicFramePr>
          <p:cNvPr id="53258" name="Object 4">
            <a:extLst>
              <a:ext uri="{FF2B5EF4-FFF2-40B4-BE49-F238E27FC236}">
                <a16:creationId xmlns:a16="http://schemas.microsoft.com/office/drawing/2014/main" id="{CA20AB11-D3B5-FA4E-AF8D-8F4DC82D12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5135563"/>
          <a:ext cx="2476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0" name="Equation" r:id="rId4" imgW="27800300" imgH="11112500" progId="Equation.3">
                  <p:embed/>
                </p:oleObj>
              </mc:Choice>
              <mc:Fallback>
                <p:oleObj name="Equation" r:id="rId4" imgW="27800300" imgH="11112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135563"/>
                        <a:ext cx="2476500" cy="9906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BC6617F3-B31A-4142-BA1C-15175E7A2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953000"/>
            <a:ext cx="1720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itchFamily="2" charset="0"/>
              </a:rPr>
              <a:t>ICP solution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56810A2-0E5E-0444-A881-BB2699D39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351463"/>
            <a:ext cx="502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2000">
                <a:latin typeface="Times" pitchFamily="2" charset="0"/>
              </a:rPr>
              <a:t>Find nearest neighbors for each point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2000">
                <a:latin typeface="Times" pitchFamily="2" charset="0"/>
              </a:rPr>
              <a:t>Compute transform using matches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2000">
                <a:latin typeface="Times" pitchFamily="2" charset="0"/>
              </a:rPr>
              <a:t>Move points using transform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2000">
                <a:latin typeface="Times" pitchFamily="2" charset="0"/>
              </a:rPr>
              <a:t>Repeat steps 1-3 until convergence</a:t>
            </a:r>
          </a:p>
        </p:txBody>
      </p:sp>
      <p:grpSp>
        <p:nvGrpSpPr>
          <p:cNvPr id="53261" name="Group 16">
            <a:extLst>
              <a:ext uri="{FF2B5EF4-FFF2-40B4-BE49-F238E27FC236}">
                <a16:creationId xmlns:a16="http://schemas.microsoft.com/office/drawing/2014/main" id="{46034CC2-9070-C242-A537-96321CFECFB4}"/>
              </a:ext>
            </a:extLst>
          </p:cNvPr>
          <p:cNvGrpSpPr>
            <a:grpSpLocks/>
          </p:cNvGrpSpPr>
          <p:nvPr/>
        </p:nvGrpSpPr>
        <p:grpSpPr bwMode="auto">
          <a:xfrm>
            <a:off x="1247775" y="1814513"/>
            <a:ext cx="1460500" cy="1644650"/>
            <a:chOff x="1247775" y="1479550"/>
            <a:chExt cx="1460772" cy="1644650"/>
          </a:xfrm>
        </p:grpSpPr>
        <p:grpSp>
          <p:nvGrpSpPr>
            <p:cNvPr id="53300" name="Group 100">
              <a:extLst>
                <a:ext uri="{FF2B5EF4-FFF2-40B4-BE49-F238E27FC236}">
                  <a16:creationId xmlns:a16="http://schemas.microsoft.com/office/drawing/2014/main" id="{5A5CCF46-D19C-0148-B70B-EABA447C81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775" y="1479550"/>
              <a:ext cx="1260747" cy="1333500"/>
              <a:chOff x="2051050" y="2673350"/>
              <a:chExt cx="1260475" cy="1333500"/>
            </a:xfrm>
          </p:grpSpPr>
          <p:grpSp>
            <p:nvGrpSpPr>
              <p:cNvPr id="53339" name="Group 7">
                <a:extLst>
                  <a:ext uri="{FF2B5EF4-FFF2-40B4-BE49-F238E27FC236}">
                    <a16:creationId xmlns:a16="http://schemas.microsoft.com/office/drawing/2014/main" id="{0A41C7B9-A704-894B-A926-E8FB7E4D3D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51050" y="3500438"/>
                <a:ext cx="73025" cy="73025"/>
                <a:chOff x="1292" y="2205"/>
                <a:chExt cx="46" cy="46"/>
              </a:xfrm>
            </p:grpSpPr>
            <p:sp>
              <p:nvSpPr>
                <p:cNvPr id="53355" name="Line 8">
                  <a:extLst>
                    <a:ext uri="{FF2B5EF4-FFF2-40B4-BE49-F238E27FC236}">
                      <a16:creationId xmlns:a16="http://schemas.microsoft.com/office/drawing/2014/main" id="{448A490A-4CB1-FF41-B822-E17BFE662C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56" name="Line 9">
                  <a:extLst>
                    <a:ext uri="{FF2B5EF4-FFF2-40B4-BE49-F238E27FC236}">
                      <a16:creationId xmlns:a16="http://schemas.microsoft.com/office/drawing/2014/main" id="{E93D0661-52F0-8D41-90E0-D555E7C3EC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3340" name="Group 10">
                <a:extLst>
                  <a:ext uri="{FF2B5EF4-FFF2-40B4-BE49-F238E27FC236}">
                    <a16:creationId xmlns:a16="http://schemas.microsoft.com/office/drawing/2014/main" id="{5319318C-499D-1646-82F2-FDEEE50C8F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87563" y="2708275"/>
                <a:ext cx="73025" cy="73025"/>
                <a:chOff x="1292" y="2205"/>
                <a:chExt cx="46" cy="46"/>
              </a:xfrm>
            </p:grpSpPr>
            <p:sp>
              <p:nvSpPr>
                <p:cNvPr id="53353" name="Line 11">
                  <a:extLst>
                    <a:ext uri="{FF2B5EF4-FFF2-40B4-BE49-F238E27FC236}">
                      <a16:creationId xmlns:a16="http://schemas.microsoft.com/office/drawing/2014/main" id="{1E895FB8-342D-8D43-8CF1-448054DF6E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54" name="Line 12">
                  <a:extLst>
                    <a:ext uri="{FF2B5EF4-FFF2-40B4-BE49-F238E27FC236}">
                      <a16:creationId xmlns:a16="http://schemas.microsoft.com/office/drawing/2014/main" id="{379EE922-171D-A343-A63B-7B6CA31477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3341" name="Group 13">
                <a:extLst>
                  <a:ext uri="{FF2B5EF4-FFF2-40B4-BE49-F238E27FC236}">
                    <a16:creationId xmlns:a16="http://schemas.microsoft.com/office/drawing/2014/main" id="{FB4B8194-2B53-DD49-8321-4C4D6B4D3C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74900" y="2995613"/>
                <a:ext cx="73025" cy="73025"/>
                <a:chOff x="1292" y="2205"/>
                <a:chExt cx="46" cy="46"/>
              </a:xfrm>
            </p:grpSpPr>
            <p:sp>
              <p:nvSpPr>
                <p:cNvPr id="53351" name="Line 14">
                  <a:extLst>
                    <a:ext uri="{FF2B5EF4-FFF2-40B4-BE49-F238E27FC236}">
                      <a16:creationId xmlns:a16="http://schemas.microsoft.com/office/drawing/2014/main" id="{764B6A5F-B943-2D47-9A30-D341ABA909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52" name="Line 15">
                  <a:extLst>
                    <a:ext uri="{FF2B5EF4-FFF2-40B4-BE49-F238E27FC236}">
                      <a16:creationId xmlns:a16="http://schemas.microsoft.com/office/drawing/2014/main" id="{5E59D0F5-08C1-3E40-BE1B-5AE5BC87F1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3342" name="Group 16">
                <a:extLst>
                  <a:ext uri="{FF2B5EF4-FFF2-40B4-BE49-F238E27FC236}">
                    <a16:creationId xmlns:a16="http://schemas.microsoft.com/office/drawing/2014/main" id="{B93B825B-59E9-E545-8E62-A68443732A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38500" y="3571875"/>
                <a:ext cx="73025" cy="73025"/>
                <a:chOff x="1292" y="2205"/>
                <a:chExt cx="46" cy="46"/>
              </a:xfrm>
            </p:grpSpPr>
            <p:sp>
              <p:nvSpPr>
                <p:cNvPr id="53349" name="Line 17">
                  <a:extLst>
                    <a:ext uri="{FF2B5EF4-FFF2-40B4-BE49-F238E27FC236}">
                      <a16:creationId xmlns:a16="http://schemas.microsoft.com/office/drawing/2014/main" id="{24749371-3456-384E-ACEE-9C08BF957F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50" name="Line 18">
                  <a:extLst>
                    <a:ext uri="{FF2B5EF4-FFF2-40B4-BE49-F238E27FC236}">
                      <a16:creationId xmlns:a16="http://schemas.microsoft.com/office/drawing/2014/main" id="{CC06B167-0080-0642-AE9C-11686EEF79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3343" name="Group 19">
                <a:extLst>
                  <a:ext uri="{FF2B5EF4-FFF2-40B4-BE49-F238E27FC236}">
                    <a16:creationId xmlns:a16="http://schemas.microsoft.com/office/drawing/2014/main" id="{EA1FBEC2-692C-4A43-821B-996E9F59DB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86088" y="3933825"/>
                <a:ext cx="73025" cy="73025"/>
                <a:chOff x="1292" y="2205"/>
                <a:chExt cx="46" cy="46"/>
              </a:xfrm>
            </p:grpSpPr>
            <p:sp>
              <p:nvSpPr>
                <p:cNvPr id="53347" name="Line 20">
                  <a:extLst>
                    <a:ext uri="{FF2B5EF4-FFF2-40B4-BE49-F238E27FC236}">
                      <a16:creationId xmlns:a16="http://schemas.microsoft.com/office/drawing/2014/main" id="{D817247A-4862-A840-B5F1-CD35352110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48" name="Line 21">
                  <a:extLst>
                    <a:ext uri="{FF2B5EF4-FFF2-40B4-BE49-F238E27FC236}">
                      <a16:creationId xmlns:a16="http://schemas.microsoft.com/office/drawing/2014/main" id="{91F0C5AF-BB9A-C940-A875-1D29EE94AE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3344" name="Group 22">
                <a:extLst>
                  <a:ext uri="{FF2B5EF4-FFF2-40B4-BE49-F238E27FC236}">
                    <a16:creationId xmlns:a16="http://schemas.microsoft.com/office/drawing/2014/main" id="{FF83EE37-8043-B949-996D-4BE16712A0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30550" y="2673350"/>
                <a:ext cx="73025" cy="73025"/>
                <a:chOff x="1292" y="2205"/>
                <a:chExt cx="46" cy="46"/>
              </a:xfrm>
            </p:grpSpPr>
            <p:sp>
              <p:nvSpPr>
                <p:cNvPr id="53345" name="Line 23">
                  <a:extLst>
                    <a:ext uri="{FF2B5EF4-FFF2-40B4-BE49-F238E27FC236}">
                      <a16:creationId xmlns:a16="http://schemas.microsoft.com/office/drawing/2014/main" id="{D9E34BF7-0B9C-8C42-A4C7-B05F885A6F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46" name="Line 24">
                  <a:extLst>
                    <a:ext uri="{FF2B5EF4-FFF2-40B4-BE49-F238E27FC236}">
                      <a16:creationId xmlns:a16="http://schemas.microsoft.com/office/drawing/2014/main" id="{AEF9B4F0-A55E-3448-BA86-C48B5B65E5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3301" name="Group 100">
              <a:extLst>
                <a:ext uri="{FF2B5EF4-FFF2-40B4-BE49-F238E27FC236}">
                  <a16:creationId xmlns:a16="http://schemas.microsoft.com/office/drawing/2014/main" id="{56336798-7322-7B43-8EA6-B7954E113B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0175" y="1790700"/>
              <a:ext cx="1260747" cy="1333500"/>
              <a:chOff x="2051050" y="2673350"/>
              <a:chExt cx="1260475" cy="1333500"/>
            </a:xfrm>
          </p:grpSpPr>
          <p:grpSp>
            <p:nvGrpSpPr>
              <p:cNvPr id="53321" name="Group 7">
                <a:extLst>
                  <a:ext uri="{FF2B5EF4-FFF2-40B4-BE49-F238E27FC236}">
                    <a16:creationId xmlns:a16="http://schemas.microsoft.com/office/drawing/2014/main" id="{2851365B-2D7B-B84C-B108-3D14561BC9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51050" y="3500438"/>
                <a:ext cx="73025" cy="73025"/>
                <a:chOff x="1292" y="2205"/>
                <a:chExt cx="46" cy="46"/>
              </a:xfrm>
            </p:grpSpPr>
            <p:sp>
              <p:nvSpPr>
                <p:cNvPr id="53337" name="Line 8">
                  <a:extLst>
                    <a:ext uri="{FF2B5EF4-FFF2-40B4-BE49-F238E27FC236}">
                      <a16:creationId xmlns:a16="http://schemas.microsoft.com/office/drawing/2014/main" id="{3676EB90-B31B-E649-B9A1-C227D1268E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38" name="Line 9">
                  <a:extLst>
                    <a:ext uri="{FF2B5EF4-FFF2-40B4-BE49-F238E27FC236}">
                      <a16:creationId xmlns:a16="http://schemas.microsoft.com/office/drawing/2014/main" id="{29313C4C-C84D-ED49-9849-F84082FDBD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3322" name="Group 10">
                <a:extLst>
                  <a:ext uri="{FF2B5EF4-FFF2-40B4-BE49-F238E27FC236}">
                    <a16:creationId xmlns:a16="http://schemas.microsoft.com/office/drawing/2014/main" id="{E8D373AC-E732-AD45-9B7A-CE1007B84C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87563" y="2708275"/>
                <a:ext cx="73025" cy="73025"/>
                <a:chOff x="1292" y="2205"/>
                <a:chExt cx="46" cy="46"/>
              </a:xfrm>
            </p:grpSpPr>
            <p:sp>
              <p:nvSpPr>
                <p:cNvPr id="53335" name="Line 11">
                  <a:extLst>
                    <a:ext uri="{FF2B5EF4-FFF2-40B4-BE49-F238E27FC236}">
                      <a16:creationId xmlns:a16="http://schemas.microsoft.com/office/drawing/2014/main" id="{C180482C-CB2A-9140-880F-04042A190A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36" name="Line 12">
                  <a:extLst>
                    <a:ext uri="{FF2B5EF4-FFF2-40B4-BE49-F238E27FC236}">
                      <a16:creationId xmlns:a16="http://schemas.microsoft.com/office/drawing/2014/main" id="{5019F22E-757A-604F-8816-A0E28B8771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3323" name="Group 13">
                <a:extLst>
                  <a:ext uri="{FF2B5EF4-FFF2-40B4-BE49-F238E27FC236}">
                    <a16:creationId xmlns:a16="http://schemas.microsoft.com/office/drawing/2014/main" id="{F291AFE3-FD05-E040-A3AE-12EF9A0DA8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74900" y="2995613"/>
                <a:ext cx="73025" cy="73025"/>
                <a:chOff x="1292" y="2205"/>
                <a:chExt cx="46" cy="46"/>
              </a:xfrm>
            </p:grpSpPr>
            <p:sp>
              <p:nvSpPr>
                <p:cNvPr id="53333" name="Line 14">
                  <a:extLst>
                    <a:ext uri="{FF2B5EF4-FFF2-40B4-BE49-F238E27FC236}">
                      <a16:creationId xmlns:a16="http://schemas.microsoft.com/office/drawing/2014/main" id="{E8757374-096B-EA44-A891-4B60B6130F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34" name="Line 15">
                  <a:extLst>
                    <a:ext uri="{FF2B5EF4-FFF2-40B4-BE49-F238E27FC236}">
                      <a16:creationId xmlns:a16="http://schemas.microsoft.com/office/drawing/2014/main" id="{EED863BB-E682-0345-B73B-B0999CE556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3324" name="Group 16">
                <a:extLst>
                  <a:ext uri="{FF2B5EF4-FFF2-40B4-BE49-F238E27FC236}">
                    <a16:creationId xmlns:a16="http://schemas.microsoft.com/office/drawing/2014/main" id="{FDF10586-120F-6141-AD45-733BD41882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38500" y="3571875"/>
                <a:ext cx="73025" cy="73025"/>
                <a:chOff x="1292" y="2205"/>
                <a:chExt cx="46" cy="46"/>
              </a:xfrm>
            </p:grpSpPr>
            <p:sp>
              <p:nvSpPr>
                <p:cNvPr id="53331" name="Line 17">
                  <a:extLst>
                    <a:ext uri="{FF2B5EF4-FFF2-40B4-BE49-F238E27FC236}">
                      <a16:creationId xmlns:a16="http://schemas.microsoft.com/office/drawing/2014/main" id="{7C06517B-7B15-1A41-9E51-F8C89639BD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32" name="Line 18">
                  <a:extLst>
                    <a:ext uri="{FF2B5EF4-FFF2-40B4-BE49-F238E27FC236}">
                      <a16:creationId xmlns:a16="http://schemas.microsoft.com/office/drawing/2014/main" id="{FBDF5943-1629-AA4B-94D9-5E0DCFB412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3325" name="Group 19">
                <a:extLst>
                  <a:ext uri="{FF2B5EF4-FFF2-40B4-BE49-F238E27FC236}">
                    <a16:creationId xmlns:a16="http://schemas.microsoft.com/office/drawing/2014/main" id="{DF8AD1B8-0065-3245-A482-DD07A1CCD2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86088" y="3933825"/>
                <a:ext cx="73025" cy="73025"/>
                <a:chOff x="1292" y="2205"/>
                <a:chExt cx="46" cy="46"/>
              </a:xfrm>
            </p:grpSpPr>
            <p:sp>
              <p:nvSpPr>
                <p:cNvPr id="53329" name="Line 20">
                  <a:extLst>
                    <a:ext uri="{FF2B5EF4-FFF2-40B4-BE49-F238E27FC236}">
                      <a16:creationId xmlns:a16="http://schemas.microsoft.com/office/drawing/2014/main" id="{FC1AA594-3061-C54E-A3DF-4E16DDC63B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30" name="Line 21">
                  <a:extLst>
                    <a:ext uri="{FF2B5EF4-FFF2-40B4-BE49-F238E27FC236}">
                      <a16:creationId xmlns:a16="http://schemas.microsoft.com/office/drawing/2014/main" id="{C1C87CE8-A24D-5E46-972A-B294793F43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3326" name="Group 22">
                <a:extLst>
                  <a:ext uri="{FF2B5EF4-FFF2-40B4-BE49-F238E27FC236}">
                    <a16:creationId xmlns:a16="http://schemas.microsoft.com/office/drawing/2014/main" id="{D924C7EB-357A-A34D-920A-1B3E1F3095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30550" y="2673350"/>
                <a:ext cx="73025" cy="73025"/>
                <a:chOff x="1292" y="2205"/>
                <a:chExt cx="46" cy="46"/>
              </a:xfrm>
            </p:grpSpPr>
            <p:sp>
              <p:nvSpPr>
                <p:cNvPr id="53327" name="Line 23">
                  <a:extLst>
                    <a:ext uri="{FF2B5EF4-FFF2-40B4-BE49-F238E27FC236}">
                      <a16:creationId xmlns:a16="http://schemas.microsoft.com/office/drawing/2014/main" id="{A533BF92-BF25-7D4B-A36E-D9115A4D69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28" name="Line 24">
                  <a:extLst>
                    <a:ext uri="{FF2B5EF4-FFF2-40B4-BE49-F238E27FC236}">
                      <a16:creationId xmlns:a16="http://schemas.microsoft.com/office/drawing/2014/main" id="{2B77F29A-5499-A84A-9B18-DF3D23CB84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3302" name="Group 100">
              <a:extLst>
                <a:ext uri="{FF2B5EF4-FFF2-40B4-BE49-F238E27FC236}">
                  <a16:creationId xmlns:a16="http://schemas.microsoft.com/office/drawing/2014/main" id="{86A4DDF6-995F-FE46-A3A6-AC691B1C25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7800" y="1524000"/>
              <a:ext cx="1260747" cy="1333500"/>
              <a:chOff x="2051050" y="2673350"/>
              <a:chExt cx="1260475" cy="1333500"/>
            </a:xfrm>
          </p:grpSpPr>
          <p:grpSp>
            <p:nvGrpSpPr>
              <p:cNvPr id="53303" name="Group 7">
                <a:extLst>
                  <a:ext uri="{FF2B5EF4-FFF2-40B4-BE49-F238E27FC236}">
                    <a16:creationId xmlns:a16="http://schemas.microsoft.com/office/drawing/2014/main" id="{B203EB3B-63A4-F14B-BA99-8589B6C4F6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51050" y="3500438"/>
                <a:ext cx="73025" cy="73025"/>
                <a:chOff x="1292" y="2205"/>
                <a:chExt cx="46" cy="46"/>
              </a:xfrm>
            </p:grpSpPr>
            <p:sp>
              <p:nvSpPr>
                <p:cNvPr id="53319" name="Line 8">
                  <a:extLst>
                    <a:ext uri="{FF2B5EF4-FFF2-40B4-BE49-F238E27FC236}">
                      <a16:creationId xmlns:a16="http://schemas.microsoft.com/office/drawing/2014/main" id="{5E6F3AE8-9CED-4448-942D-87BA6C6053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20" name="Line 9">
                  <a:extLst>
                    <a:ext uri="{FF2B5EF4-FFF2-40B4-BE49-F238E27FC236}">
                      <a16:creationId xmlns:a16="http://schemas.microsoft.com/office/drawing/2014/main" id="{F38765D8-7705-144F-A1A1-4EDAC9C2E1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3304" name="Group 10">
                <a:extLst>
                  <a:ext uri="{FF2B5EF4-FFF2-40B4-BE49-F238E27FC236}">
                    <a16:creationId xmlns:a16="http://schemas.microsoft.com/office/drawing/2014/main" id="{285B8764-11ED-1940-AD64-0616D2929E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87563" y="2708275"/>
                <a:ext cx="73025" cy="73025"/>
                <a:chOff x="1292" y="2205"/>
                <a:chExt cx="46" cy="46"/>
              </a:xfrm>
            </p:grpSpPr>
            <p:sp>
              <p:nvSpPr>
                <p:cNvPr id="53317" name="Line 11">
                  <a:extLst>
                    <a:ext uri="{FF2B5EF4-FFF2-40B4-BE49-F238E27FC236}">
                      <a16:creationId xmlns:a16="http://schemas.microsoft.com/office/drawing/2014/main" id="{281F62F7-E2C2-A841-BDAD-A2AEB825B2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18" name="Line 12">
                  <a:extLst>
                    <a:ext uri="{FF2B5EF4-FFF2-40B4-BE49-F238E27FC236}">
                      <a16:creationId xmlns:a16="http://schemas.microsoft.com/office/drawing/2014/main" id="{2CC547F8-02DA-A14B-B35D-3C92839490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3305" name="Group 13">
                <a:extLst>
                  <a:ext uri="{FF2B5EF4-FFF2-40B4-BE49-F238E27FC236}">
                    <a16:creationId xmlns:a16="http://schemas.microsoft.com/office/drawing/2014/main" id="{8C40E61E-55AF-544A-BE70-40BBD3682B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74900" y="2995613"/>
                <a:ext cx="73025" cy="73025"/>
                <a:chOff x="1292" y="2205"/>
                <a:chExt cx="46" cy="46"/>
              </a:xfrm>
            </p:grpSpPr>
            <p:sp>
              <p:nvSpPr>
                <p:cNvPr id="53315" name="Line 14">
                  <a:extLst>
                    <a:ext uri="{FF2B5EF4-FFF2-40B4-BE49-F238E27FC236}">
                      <a16:creationId xmlns:a16="http://schemas.microsoft.com/office/drawing/2014/main" id="{B0BC52B0-51E8-BC46-949C-039C9431AA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16" name="Line 15">
                  <a:extLst>
                    <a:ext uri="{FF2B5EF4-FFF2-40B4-BE49-F238E27FC236}">
                      <a16:creationId xmlns:a16="http://schemas.microsoft.com/office/drawing/2014/main" id="{14622C25-43F6-324E-8C96-7DE106372F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3306" name="Group 16">
                <a:extLst>
                  <a:ext uri="{FF2B5EF4-FFF2-40B4-BE49-F238E27FC236}">
                    <a16:creationId xmlns:a16="http://schemas.microsoft.com/office/drawing/2014/main" id="{5EDE8924-950C-034F-8572-A9AA9F7EBD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38500" y="3571875"/>
                <a:ext cx="73025" cy="73025"/>
                <a:chOff x="1292" y="2205"/>
                <a:chExt cx="46" cy="46"/>
              </a:xfrm>
            </p:grpSpPr>
            <p:sp>
              <p:nvSpPr>
                <p:cNvPr id="53313" name="Line 17">
                  <a:extLst>
                    <a:ext uri="{FF2B5EF4-FFF2-40B4-BE49-F238E27FC236}">
                      <a16:creationId xmlns:a16="http://schemas.microsoft.com/office/drawing/2014/main" id="{08DD01BF-AEB7-E24F-8A61-2B33EAD66F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14" name="Line 18">
                  <a:extLst>
                    <a:ext uri="{FF2B5EF4-FFF2-40B4-BE49-F238E27FC236}">
                      <a16:creationId xmlns:a16="http://schemas.microsoft.com/office/drawing/2014/main" id="{B3650911-2C8F-DB4F-B37D-94550E807C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3307" name="Group 19">
                <a:extLst>
                  <a:ext uri="{FF2B5EF4-FFF2-40B4-BE49-F238E27FC236}">
                    <a16:creationId xmlns:a16="http://schemas.microsoft.com/office/drawing/2014/main" id="{8507EA1E-480D-7545-A724-D244EE5CC2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86088" y="3933825"/>
                <a:ext cx="73025" cy="73025"/>
                <a:chOff x="1292" y="2205"/>
                <a:chExt cx="46" cy="46"/>
              </a:xfrm>
            </p:grpSpPr>
            <p:sp>
              <p:nvSpPr>
                <p:cNvPr id="53311" name="Line 20">
                  <a:extLst>
                    <a:ext uri="{FF2B5EF4-FFF2-40B4-BE49-F238E27FC236}">
                      <a16:creationId xmlns:a16="http://schemas.microsoft.com/office/drawing/2014/main" id="{C825829E-9475-9046-82B3-25889517C1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12" name="Line 21">
                  <a:extLst>
                    <a:ext uri="{FF2B5EF4-FFF2-40B4-BE49-F238E27FC236}">
                      <a16:creationId xmlns:a16="http://schemas.microsoft.com/office/drawing/2014/main" id="{29AE5EFE-9D38-FA44-9912-721215F74C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3308" name="Group 22">
                <a:extLst>
                  <a:ext uri="{FF2B5EF4-FFF2-40B4-BE49-F238E27FC236}">
                    <a16:creationId xmlns:a16="http://schemas.microsoft.com/office/drawing/2014/main" id="{9AB7233F-DCB9-D34E-8DE6-CBFE9D978D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30550" y="2673350"/>
                <a:ext cx="73025" cy="73025"/>
                <a:chOff x="1292" y="2205"/>
                <a:chExt cx="46" cy="46"/>
              </a:xfrm>
            </p:grpSpPr>
            <p:sp>
              <p:nvSpPr>
                <p:cNvPr id="53309" name="Line 23">
                  <a:extLst>
                    <a:ext uri="{FF2B5EF4-FFF2-40B4-BE49-F238E27FC236}">
                      <a16:creationId xmlns:a16="http://schemas.microsoft.com/office/drawing/2014/main" id="{4D6374B8-7DD2-B843-B157-53B3E40A19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10" name="Line 24">
                  <a:extLst>
                    <a:ext uri="{FF2B5EF4-FFF2-40B4-BE49-F238E27FC236}">
                      <a16:creationId xmlns:a16="http://schemas.microsoft.com/office/drawing/2014/main" id="{677B5E5E-F2DD-6747-81BD-4B2DD07849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3262" name="Group 100">
            <a:extLst>
              <a:ext uri="{FF2B5EF4-FFF2-40B4-BE49-F238E27FC236}">
                <a16:creationId xmlns:a16="http://schemas.microsoft.com/office/drawing/2014/main" id="{4756A681-464B-794E-8FDA-B3BD72A53874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2811463"/>
            <a:ext cx="1260475" cy="1333500"/>
            <a:chOff x="2051050" y="2673350"/>
            <a:chExt cx="1260475" cy="1333500"/>
          </a:xfrm>
        </p:grpSpPr>
        <p:grpSp>
          <p:nvGrpSpPr>
            <p:cNvPr id="53282" name="Group 7">
              <a:extLst>
                <a:ext uri="{FF2B5EF4-FFF2-40B4-BE49-F238E27FC236}">
                  <a16:creationId xmlns:a16="http://schemas.microsoft.com/office/drawing/2014/main" id="{FFB709CA-237D-CF4B-A1AE-83117EDA42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53298" name="Line 8">
                <a:extLst>
                  <a:ext uri="{FF2B5EF4-FFF2-40B4-BE49-F238E27FC236}">
                    <a16:creationId xmlns:a16="http://schemas.microsoft.com/office/drawing/2014/main" id="{CD53DD84-A838-8E44-984C-6739D99A01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9" name="Line 9">
                <a:extLst>
                  <a:ext uri="{FF2B5EF4-FFF2-40B4-BE49-F238E27FC236}">
                    <a16:creationId xmlns:a16="http://schemas.microsoft.com/office/drawing/2014/main" id="{B393CC12-75C9-6A42-962D-EC6C17F9F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3283" name="Group 10">
              <a:extLst>
                <a:ext uri="{FF2B5EF4-FFF2-40B4-BE49-F238E27FC236}">
                  <a16:creationId xmlns:a16="http://schemas.microsoft.com/office/drawing/2014/main" id="{2A9A219E-0E5E-F64C-989E-DF088D7E14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53296" name="Line 11">
                <a:extLst>
                  <a:ext uri="{FF2B5EF4-FFF2-40B4-BE49-F238E27FC236}">
                    <a16:creationId xmlns:a16="http://schemas.microsoft.com/office/drawing/2014/main" id="{05CBE2B0-168E-1448-97D0-7F8F1BA1A7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7" name="Line 12">
                <a:extLst>
                  <a:ext uri="{FF2B5EF4-FFF2-40B4-BE49-F238E27FC236}">
                    <a16:creationId xmlns:a16="http://schemas.microsoft.com/office/drawing/2014/main" id="{7AB33788-FBF3-3345-ABA0-F0C0522F21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3284" name="Group 13">
              <a:extLst>
                <a:ext uri="{FF2B5EF4-FFF2-40B4-BE49-F238E27FC236}">
                  <a16:creationId xmlns:a16="http://schemas.microsoft.com/office/drawing/2014/main" id="{6341AC0A-AB24-A44B-80F0-13BA22D80C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53294" name="Line 14">
                <a:extLst>
                  <a:ext uri="{FF2B5EF4-FFF2-40B4-BE49-F238E27FC236}">
                    <a16:creationId xmlns:a16="http://schemas.microsoft.com/office/drawing/2014/main" id="{2AF71814-5998-3F4C-823E-8075EEE203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5" name="Line 15">
                <a:extLst>
                  <a:ext uri="{FF2B5EF4-FFF2-40B4-BE49-F238E27FC236}">
                    <a16:creationId xmlns:a16="http://schemas.microsoft.com/office/drawing/2014/main" id="{341E9B6E-DB3D-EE4A-8B9E-82EA1057A5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3285" name="Group 16">
              <a:extLst>
                <a:ext uri="{FF2B5EF4-FFF2-40B4-BE49-F238E27FC236}">
                  <a16:creationId xmlns:a16="http://schemas.microsoft.com/office/drawing/2014/main" id="{B03F3FA6-0A52-AE4F-BEC4-682F908D15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53292" name="Line 17">
                <a:extLst>
                  <a:ext uri="{FF2B5EF4-FFF2-40B4-BE49-F238E27FC236}">
                    <a16:creationId xmlns:a16="http://schemas.microsoft.com/office/drawing/2014/main" id="{772B76D2-1C6F-F142-8B27-71EEEBCD2A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3" name="Line 18">
                <a:extLst>
                  <a:ext uri="{FF2B5EF4-FFF2-40B4-BE49-F238E27FC236}">
                    <a16:creationId xmlns:a16="http://schemas.microsoft.com/office/drawing/2014/main" id="{0C169AF8-176C-8647-ADAD-BE9B5012E4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3286" name="Group 19">
              <a:extLst>
                <a:ext uri="{FF2B5EF4-FFF2-40B4-BE49-F238E27FC236}">
                  <a16:creationId xmlns:a16="http://schemas.microsoft.com/office/drawing/2014/main" id="{E952E4C7-AE8F-BA4A-A682-6F2D745DE6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53290" name="Line 20">
                <a:extLst>
                  <a:ext uri="{FF2B5EF4-FFF2-40B4-BE49-F238E27FC236}">
                    <a16:creationId xmlns:a16="http://schemas.microsoft.com/office/drawing/2014/main" id="{1F31CFF6-1A5B-6B44-AC2B-28D497EF83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1" name="Line 21">
                <a:extLst>
                  <a:ext uri="{FF2B5EF4-FFF2-40B4-BE49-F238E27FC236}">
                    <a16:creationId xmlns:a16="http://schemas.microsoft.com/office/drawing/2014/main" id="{67C40D6B-4675-FD43-9E33-79233ED1DB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3287" name="Group 22">
              <a:extLst>
                <a:ext uri="{FF2B5EF4-FFF2-40B4-BE49-F238E27FC236}">
                  <a16:creationId xmlns:a16="http://schemas.microsoft.com/office/drawing/2014/main" id="{4A55B6D6-3924-6A49-B037-C81F00D9E8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53288" name="Line 23">
                <a:extLst>
                  <a:ext uri="{FF2B5EF4-FFF2-40B4-BE49-F238E27FC236}">
                    <a16:creationId xmlns:a16="http://schemas.microsoft.com/office/drawing/2014/main" id="{9B8CE83B-1093-0E40-846D-67451D733C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9" name="Line 24">
                <a:extLst>
                  <a:ext uri="{FF2B5EF4-FFF2-40B4-BE49-F238E27FC236}">
                    <a16:creationId xmlns:a16="http://schemas.microsoft.com/office/drawing/2014/main" id="{3D44011F-4883-C746-8D43-5E8C6FB19A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3263" name="Group 100">
            <a:extLst>
              <a:ext uri="{FF2B5EF4-FFF2-40B4-BE49-F238E27FC236}">
                <a16:creationId xmlns:a16="http://schemas.microsoft.com/office/drawing/2014/main" id="{CDFAC5FD-FDA1-BD4F-977D-1EDF2AB8930D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2963863"/>
            <a:ext cx="1260475" cy="1333500"/>
            <a:chOff x="2051050" y="2673350"/>
            <a:chExt cx="1260475" cy="1333500"/>
          </a:xfrm>
        </p:grpSpPr>
        <p:grpSp>
          <p:nvGrpSpPr>
            <p:cNvPr id="53264" name="Group 7">
              <a:extLst>
                <a:ext uri="{FF2B5EF4-FFF2-40B4-BE49-F238E27FC236}">
                  <a16:creationId xmlns:a16="http://schemas.microsoft.com/office/drawing/2014/main" id="{DEC7C0E3-3FBC-5F4B-88CA-436A07604C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53280" name="Line 8">
                <a:extLst>
                  <a:ext uri="{FF2B5EF4-FFF2-40B4-BE49-F238E27FC236}">
                    <a16:creationId xmlns:a16="http://schemas.microsoft.com/office/drawing/2014/main" id="{A477DBF9-7605-2A49-AB72-963FDFCD91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1" name="Line 9">
                <a:extLst>
                  <a:ext uri="{FF2B5EF4-FFF2-40B4-BE49-F238E27FC236}">
                    <a16:creationId xmlns:a16="http://schemas.microsoft.com/office/drawing/2014/main" id="{1113CD59-8603-9848-BF9A-FC7137B3E9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3265" name="Group 10">
              <a:extLst>
                <a:ext uri="{FF2B5EF4-FFF2-40B4-BE49-F238E27FC236}">
                  <a16:creationId xmlns:a16="http://schemas.microsoft.com/office/drawing/2014/main" id="{6B1954E5-E080-CE4A-A4F6-883255054B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53278" name="Line 11">
                <a:extLst>
                  <a:ext uri="{FF2B5EF4-FFF2-40B4-BE49-F238E27FC236}">
                    <a16:creationId xmlns:a16="http://schemas.microsoft.com/office/drawing/2014/main" id="{9C591671-E8D2-7744-9464-722F752F04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9" name="Line 12">
                <a:extLst>
                  <a:ext uri="{FF2B5EF4-FFF2-40B4-BE49-F238E27FC236}">
                    <a16:creationId xmlns:a16="http://schemas.microsoft.com/office/drawing/2014/main" id="{C22131BE-FF45-0D40-9E67-1E8FB49D84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3266" name="Group 13">
              <a:extLst>
                <a:ext uri="{FF2B5EF4-FFF2-40B4-BE49-F238E27FC236}">
                  <a16:creationId xmlns:a16="http://schemas.microsoft.com/office/drawing/2014/main" id="{DE9203B9-849A-B441-B5B3-DE0D471529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53276" name="Line 14">
                <a:extLst>
                  <a:ext uri="{FF2B5EF4-FFF2-40B4-BE49-F238E27FC236}">
                    <a16:creationId xmlns:a16="http://schemas.microsoft.com/office/drawing/2014/main" id="{20CB3F8A-B5B3-0A41-B924-382A5A3D10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7" name="Line 15">
                <a:extLst>
                  <a:ext uri="{FF2B5EF4-FFF2-40B4-BE49-F238E27FC236}">
                    <a16:creationId xmlns:a16="http://schemas.microsoft.com/office/drawing/2014/main" id="{F9300A00-8FC1-9A44-9A1E-9C7DCDFF4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3267" name="Group 16">
              <a:extLst>
                <a:ext uri="{FF2B5EF4-FFF2-40B4-BE49-F238E27FC236}">
                  <a16:creationId xmlns:a16="http://schemas.microsoft.com/office/drawing/2014/main" id="{3EB3B843-AD21-154C-B5E1-8473872DD3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53274" name="Line 17">
                <a:extLst>
                  <a:ext uri="{FF2B5EF4-FFF2-40B4-BE49-F238E27FC236}">
                    <a16:creationId xmlns:a16="http://schemas.microsoft.com/office/drawing/2014/main" id="{DCE375BC-F3D7-F14C-A576-8A9C258DCA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5" name="Line 18">
                <a:extLst>
                  <a:ext uri="{FF2B5EF4-FFF2-40B4-BE49-F238E27FC236}">
                    <a16:creationId xmlns:a16="http://schemas.microsoft.com/office/drawing/2014/main" id="{ACD495B2-DF67-0447-86D3-DE353175B4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3268" name="Group 19">
              <a:extLst>
                <a:ext uri="{FF2B5EF4-FFF2-40B4-BE49-F238E27FC236}">
                  <a16:creationId xmlns:a16="http://schemas.microsoft.com/office/drawing/2014/main" id="{CEC1B5C0-2528-6C49-9C06-B7F88D89DE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53272" name="Line 20">
                <a:extLst>
                  <a:ext uri="{FF2B5EF4-FFF2-40B4-BE49-F238E27FC236}">
                    <a16:creationId xmlns:a16="http://schemas.microsoft.com/office/drawing/2014/main" id="{9B144890-AB0B-A14A-81E8-F564953376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3" name="Line 21">
                <a:extLst>
                  <a:ext uri="{FF2B5EF4-FFF2-40B4-BE49-F238E27FC236}">
                    <a16:creationId xmlns:a16="http://schemas.microsoft.com/office/drawing/2014/main" id="{EC97D008-61E2-1641-9632-F756C276E3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3269" name="Group 22">
              <a:extLst>
                <a:ext uri="{FF2B5EF4-FFF2-40B4-BE49-F238E27FC236}">
                  <a16:creationId xmlns:a16="http://schemas.microsoft.com/office/drawing/2014/main" id="{B590DD69-0246-0A46-924E-FA0A66A820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53270" name="Line 23">
                <a:extLst>
                  <a:ext uri="{FF2B5EF4-FFF2-40B4-BE49-F238E27FC236}">
                    <a16:creationId xmlns:a16="http://schemas.microsoft.com/office/drawing/2014/main" id="{E75BC92A-C897-364B-9945-9951C8E4ED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1" name="Line 24">
                <a:extLst>
                  <a:ext uri="{FF2B5EF4-FFF2-40B4-BE49-F238E27FC236}">
                    <a16:creationId xmlns:a16="http://schemas.microsoft.com/office/drawing/2014/main" id="{21BA5640-CA73-D840-B5D0-C6D86D785B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9636142A-53E2-1E4D-8587-3831CF8EE6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6DBA1-1AAE-5D42-905C-EAD0DD6C8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dirty="0">
                <a:ea typeface="+mn-ea"/>
                <a:cs typeface="+mn-cs"/>
              </a:rPr>
              <a:t>Least Squares Fit 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closed form solution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robust to noise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not robust to outliers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Robust Least Squares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improves robustness to noise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requires iterative optimization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Hough transform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robust to noise and outliers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can fit multiple models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only works for a few parameters (1-4 typically)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RANSAC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robust to noise and outliers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works with a moderate number of parameters (</a:t>
            </a:r>
            <a:r>
              <a:rPr lang="en-US" dirty="0" err="1">
                <a:ea typeface="ＭＳ Ｐゴシック" charset="0"/>
              </a:rPr>
              <a:t>e.g</a:t>
            </a:r>
            <a:r>
              <a:rPr lang="en-US" dirty="0">
                <a:ea typeface="ＭＳ Ｐゴシック" charset="0"/>
              </a:rPr>
              <a:t>, 1-8)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Iterative Closest Point (ICP)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For local alignment only: does not require initial correspondences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5">
            <a:extLst>
              <a:ext uri="{FF2B5EF4-FFF2-40B4-BE49-F238E27FC236}">
                <a16:creationId xmlns:a16="http://schemas.microsoft.com/office/drawing/2014/main" id="{F81B5D2F-36C5-E44F-8A14-FAA5CC1F7F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 instance recognition</a:t>
            </a:r>
            <a:endParaRPr lang="de-CH" alt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EF791D-3B68-C940-B51C-7843C83E9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63700"/>
            <a:ext cx="4419600" cy="44624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ea typeface="+mn-ea"/>
                <a:cs typeface="+mn-cs"/>
              </a:rPr>
              <a:t>Match </a:t>
            </a:r>
            <a:r>
              <a:rPr lang="en-US" dirty="0" err="1">
                <a:ea typeface="+mn-ea"/>
                <a:cs typeface="+mn-cs"/>
              </a:rPr>
              <a:t>keypoints</a:t>
            </a:r>
            <a:r>
              <a:rPr lang="en-US" dirty="0">
                <a:ea typeface="+mn-ea"/>
                <a:cs typeface="+mn-cs"/>
              </a:rPr>
              <a:t> to object model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ea typeface="+mn-ea"/>
                <a:cs typeface="+mn-cs"/>
              </a:rPr>
              <a:t>Solve for affine transformation parameters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ea typeface="+mn-ea"/>
                <a:cs typeface="+mn-cs"/>
              </a:rPr>
              <a:t>Score by inliers and choose solutions with score above threshold</a:t>
            </a:r>
          </a:p>
        </p:txBody>
      </p:sp>
      <p:pic>
        <p:nvPicPr>
          <p:cNvPr id="55299" name="Picture 25" descr="obj14__0">
            <a:extLst>
              <a:ext uri="{FF2B5EF4-FFF2-40B4-BE49-F238E27FC236}">
                <a16:creationId xmlns:a16="http://schemas.microsoft.com/office/drawing/2014/main" id="{3C79C9AF-9A35-CC44-8546-A77521960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019039">
            <a:off x="7186613" y="1160463"/>
            <a:ext cx="1266825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Rectangle 42">
            <a:extLst>
              <a:ext uri="{FF2B5EF4-FFF2-40B4-BE49-F238E27FC236}">
                <a16:creationId xmlns:a16="http://schemas.microsoft.com/office/drawing/2014/main" id="{D9C0CBA2-1F07-AD4B-9291-CC022A3DDF9D}"/>
              </a:ext>
            </a:extLst>
          </p:cNvPr>
          <p:cNvSpPr>
            <a:spLocks noChangeArrowheads="1"/>
          </p:cNvSpPr>
          <p:nvPr/>
        </p:nvSpPr>
        <p:spPr bwMode="auto">
          <a:xfrm rot="-6419039">
            <a:off x="7843045" y="2024856"/>
            <a:ext cx="277812" cy="263525"/>
          </a:xfrm>
          <a:prstGeom prst="rect">
            <a:avLst/>
          </a:prstGeom>
          <a:noFill/>
          <a:ln w="254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CH" altLang="en-US" sz="2400">
              <a:latin typeface="Times" pitchFamily="2" charset="0"/>
            </a:endParaRPr>
          </a:p>
        </p:txBody>
      </p:sp>
      <p:grpSp>
        <p:nvGrpSpPr>
          <p:cNvPr id="55301" name="Group 107">
            <a:extLst>
              <a:ext uri="{FF2B5EF4-FFF2-40B4-BE49-F238E27FC236}">
                <a16:creationId xmlns:a16="http://schemas.microsoft.com/office/drawing/2014/main" id="{D07AE23E-B5A5-B745-9E78-673875C32A2D}"/>
              </a:ext>
            </a:extLst>
          </p:cNvPr>
          <p:cNvGrpSpPr>
            <a:grpSpLocks/>
          </p:cNvGrpSpPr>
          <p:nvPr/>
        </p:nvGrpSpPr>
        <p:grpSpPr bwMode="auto">
          <a:xfrm rot="-1019039">
            <a:off x="7135813" y="1063625"/>
            <a:ext cx="1136650" cy="1465263"/>
            <a:chOff x="4766156" y="2193643"/>
            <a:chExt cx="1821610" cy="2342316"/>
          </a:xfrm>
        </p:grpSpPr>
        <p:grpSp>
          <p:nvGrpSpPr>
            <p:cNvPr id="55334" name="Group 35">
              <a:extLst>
                <a:ext uri="{FF2B5EF4-FFF2-40B4-BE49-F238E27FC236}">
                  <a16:creationId xmlns:a16="http://schemas.microsoft.com/office/drawing/2014/main" id="{B3CCCBAB-FDF7-EC41-8546-37C3FD1D0953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6348413" y="3101975"/>
              <a:ext cx="73025" cy="73025"/>
              <a:chOff x="1292" y="2205"/>
              <a:chExt cx="46" cy="46"/>
            </a:xfrm>
          </p:grpSpPr>
          <p:sp>
            <p:nvSpPr>
              <p:cNvPr id="55354" name="Line 36">
                <a:extLst>
                  <a:ext uri="{FF2B5EF4-FFF2-40B4-BE49-F238E27FC236}">
                    <a16:creationId xmlns:a16="http://schemas.microsoft.com/office/drawing/2014/main" id="{77B1C553-E3A5-E148-8340-8A241E0482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55" name="Line 37">
                <a:extLst>
                  <a:ext uri="{FF2B5EF4-FFF2-40B4-BE49-F238E27FC236}">
                    <a16:creationId xmlns:a16="http://schemas.microsoft.com/office/drawing/2014/main" id="{948380C5-524A-1045-B1B2-DE1DFF608C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5335" name="Group 101">
              <a:extLst>
                <a:ext uri="{FF2B5EF4-FFF2-40B4-BE49-F238E27FC236}">
                  <a16:creationId xmlns:a16="http://schemas.microsoft.com/office/drawing/2014/main" id="{0A11BE74-43BF-2547-9FCC-A4A4B2F4A9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6156" y="2193643"/>
              <a:ext cx="1821610" cy="2342316"/>
              <a:chOff x="4766156" y="2193643"/>
              <a:chExt cx="1821610" cy="2342316"/>
            </a:xfrm>
          </p:grpSpPr>
          <p:grpSp>
            <p:nvGrpSpPr>
              <p:cNvPr id="55336" name="Group 26">
                <a:extLst>
                  <a:ext uri="{FF2B5EF4-FFF2-40B4-BE49-F238E27FC236}">
                    <a16:creationId xmlns:a16="http://schemas.microsoft.com/office/drawing/2014/main" id="{CF34501E-F166-AD45-9CA1-7C547F6DC5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124450" y="4000500"/>
                <a:ext cx="73025" cy="73025"/>
                <a:chOff x="1292" y="2205"/>
                <a:chExt cx="46" cy="46"/>
              </a:xfrm>
            </p:grpSpPr>
            <p:sp>
              <p:nvSpPr>
                <p:cNvPr id="55352" name="Line 27">
                  <a:extLst>
                    <a:ext uri="{FF2B5EF4-FFF2-40B4-BE49-F238E27FC236}">
                      <a16:creationId xmlns:a16="http://schemas.microsoft.com/office/drawing/2014/main" id="{AC74124E-55DE-E245-876C-C47BB8A52F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53" name="Line 28">
                  <a:extLst>
                    <a:ext uri="{FF2B5EF4-FFF2-40B4-BE49-F238E27FC236}">
                      <a16:creationId xmlns:a16="http://schemas.microsoft.com/office/drawing/2014/main" id="{D7540EC2-F95F-DA4C-A237-7316591302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5337" name="Group 29">
                <a:extLst>
                  <a:ext uri="{FF2B5EF4-FFF2-40B4-BE49-F238E27FC236}">
                    <a16:creationId xmlns:a16="http://schemas.microsoft.com/office/drawing/2014/main" id="{AB963068-49EF-2149-8CE7-0A0C2BDDFD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411788" y="3713163"/>
                <a:ext cx="73025" cy="73025"/>
                <a:chOff x="1292" y="2205"/>
                <a:chExt cx="46" cy="46"/>
              </a:xfrm>
            </p:grpSpPr>
            <p:sp>
              <p:nvSpPr>
                <p:cNvPr id="55350" name="Line 30">
                  <a:extLst>
                    <a:ext uri="{FF2B5EF4-FFF2-40B4-BE49-F238E27FC236}">
                      <a16:creationId xmlns:a16="http://schemas.microsoft.com/office/drawing/2014/main" id="{764F3AC5-F135-784C-9252-98D83907A6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51" name="Line 31">
                  <a:extLst>
                    <a:ext uri="{FF2B5EF4-FFF2-40B4-BE49-F238E27FC236}">
                      <a16:creationId xmlns:a16="http://schemas.microsoft.com/office/drawing/2014/main" id="{BD8FD6F1-E359-464B-9670-F2F4AD1275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5338" name="Group 32">
                <a:extLst>
                  <a:ext uri="{FF2B5EF4-FFF2-40B4-BE49-F238E27FC236}">
                    <a16:creationId xmlns:a16="http://schemas.microsoft.com/office/drawing/2014/main" id="{FD66FD21-C533-134E-A9D3-483C4713DE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986463" y="2849563"/>
                <a:ext cx="73025" cy="73025"/>
                <a:chOff x="1292" y="2205"/>
                <a:chExt cx="46" cy="46"/>
              </a:xfrm>
            </p:grpSpPr>
            <p:sp>
              <p:nvSpPr>
                <p:cNvPr id="55348" name="Line 33">
                  <a:extLst>
                    <a:ext uri="{FF2B5EF4-FFF2-40B4-BE49-F238E27FC236}">
                      <a16:creationId xmlns:a16="http://schemas.microsoft.com/office/drawing/2014/main" id="{05F8FC05-3960-6843-B303-ACF179D21A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49" name="Line 34">
                  <a:extLst>
                    <a:ext uri="{FF2B5EF4-FFF2-40B4-BE49-F238E27FC236}">
                      <a16:creationId xmlns:a16="http://schemas.microsoft.com/office/drawing/2014/main" id="{666121E1-BB6B-274E-A13B-D0E7352733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5339" name="Group 38">
                <a:extLst>
                  <a:ext uri="{FF2B5EF4-FFF2-40B4-BE49-F238E27FC236}">
                    <a16:creationId xmlns:a16="http://schemas.microsoft.com/office/drawing/2014/main" id="{054F080D-35E8-F346-A5CD-B234AC76FD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087938" y="2957513"/>
                <a:ext cx="73025" cy="73025"/>
                <a:chOff x="1292" y="2205"/>
                <a:chExt cx="46" cy="46"/>
              </a:xfrm>
            </p:grpSpPr>
            <p:sp>
              <p:nvSpPr>
                <p:cNvPr id="55346" name="Line 39">
                  <a:extLst>
                    <a:ext uri="{FF2B5EF4-FFF2-40B4-BE49-F238E27FC236}">
                      <a16:creationId xmlns:a16="http://schemas.microsoft.com/office/drawing/2014/main" id="{0C92372D-4573-9A4E-BF6F-A1B06204E3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47" name="Line 40">
                  <a:extLst>
                    <a:ext uri="{FF2B5EF4-FFF2-40B4-BE49-F238E27FC236}">
                      <a16:creationId xmlns:a16="http://schemas.microsoft.com/office/drawing/2014/main" id="{BA1C9DDA-6591-C342-B545-22DE88155B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5340" name="Group 43">
                <a:extLst>
                  <a:ext uri="{FF2B5EF4-FFF2-40B4-BE49-F238E27FC236}">
                    <a16:creationId xmlns:a16="http://schemas.microsoft.com/office/drawing/2014/main" id="{5A1B5170-45B5-5544-BBA6-AA6BFD885A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916613" y="4005263"/>
                <a:ext cx="73025" cy="73025"/>
                <a:chOff x="1292" y="2205"/>
                <a:chExt cx="46" cy="46"/>
              </a:xfrm>
            </p:grpSpPr>
            <p:sp>
              <p:nvSpPr>
                <p:cNvPr id="55344" name="Line 44">
                  <a:extLst>
                    <a:ext uri="{FF2B5EF4-FFF2-40B4-BE49-F238E27FC236}">
                      <a16:creationId xmlns:a16="http://schemas.microsoft.com/office/drawing/2014/main" id="{E5BC3977-6659-6D4E-88BB-480ED70825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45" name="Line 45">
                  <a:extLst>
                    <a:ext uri="{FF2B5EF4-FFF2-40B4-BE49-F238E27FC236}">
                      <a16:creationId xmlns:a16="http://schemas.microsoft.com/office/drawing/2014/main" id="{1E33B15F-C995-8249-8E47-A9252B46C6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341" name="Rectangle 88">
                <a:extLst>
                  <a:ext uri="{FF2B5EF4-FFF2-40B4-BE49-F238E27FC236}">
                    <a16:creationId xmlns:a16="http://schemas.microsoft.com/office/drawing/2014/main" id="{55A8562A-BB54-F949-821A-2CC5B141A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6156" y="3761861"/>
                <a:ext cx="789857" cy="7375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pl-PL" altLang="en-US" sz="2400">
                    <a:latin typeface="Times" pitchFamily="2" charset="0"/>
                  </a:rPr>
                  <a:t>B</a:t>
                </a:r>
                <a:r>
                  <a:rPr lang="pl-PL" altLang="en-US" sz="2400" baseline="-25000">
                    <a:latin typeface="Times" pitchFamily="2" charset="0"/>
                  </a:rPr>
                  <a:t>1</a:t>
                </a:r>
                <a:endParaRPr lang="en-US" altLang="en-US" sz="2400">
                  <a:latin typeface="Times" pitchFamily="2" charset="0"/>
                </a:endParaRPr>
              </a:p>
            </p:txBody>
          </p:sp>
          <p:sp>
            <p:nvSpPr>
              <p:cNvPr id="55342" name="Rectangle 89">
                <a:extLst>
                  <a:ext uri="{FF2B5EF4-FFF2-40B4-BE49-F238E27FC236}">
                    <a16:creationId xmlns:a16="http://schemas.microsoft.com/office/drawing/2014/main" id="{124F7719-D05B-2D44-A6FD-7A1E554A1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7909" y="3798417"/>
                <a:ext cx="789857" cy="7375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pl-PL" altLang="en-US" sz="2400">
                    <a:latin typeface="Times" pitchFamily="2" charset="0"/>
                  </a:rPr>
                  <a:t>B</a:t>
                </a:r>
                <a:r>
                  <a:rPr lang="pl-PL" altLang="en-US" sz="2400" baseline="-25000">
                    <a:latin typeface="Times" pitchFamily="2" charset="0"/>
                  </a:rPr>
                  <a:t>2</a:t>
                </a:r>
                <a:endParaRPr lang="en-US" altLang="en-US" sz="2400">
                  <a:latin typeface="Times" pitchFamily="2" charset="0"/>
                </a:endParaRPr>
              </a:p>
            </p:txBody>
          </p:sp>
          <p:sp>
            <p:nvSpPr>
              <p:cNvPr id="55343" name="Rectangle 90">
                <a:extLst>
                  <a:ext uri="{FF2B5EF4-FFF2-40B4-BE49-F238E27FC236}">
                    <a16:creationId xmlns:a16="http://schemas.microsoft.com/office/drawing/2014/main" id="{94FE361D-6A86-444E-A297-78E609425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8962" y="2193643"/>
                <a:ext cx="789857" cy="7375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pl-PL" altLang="en-US" sz="2400">
                    <a:latin typeface="Times" pitchFamily="2" charset="0"/>
                  </a:rPr>
                  <a:t>B</a:t>
                </a:r>
                <a:r>
                  <a:rPr lang="pl-PL" altLang="en-US" sz="2400" baseline="-25000">
                    <a:latin typeface="Times" pitchFamily="2" charset="0"/>
                  </a:rPr>
                  <a:t>3</a:t>
                </a:r>
                <a:endParaRPr lang="en-US" altLang="en-US" sz="2400">
                  <a:latin typeface="Times" pitchFamily="2" charset="0"/>
                </a:endParaRPr>
              </a:p>
            </p:txBody>
          </p:sp>
        </p:grpSp>
      </p:grpSp>
      <p:pic>
        <p:nvPicPr>
          <p:cNvPr id="55302" name="Picture 5" descr="obj14__0">
            <a:extLst>
              <a:ext uri="{FF2B5EF4-FFF2-40B4-BE49-F238E27FC236}">
                <a16:creationId xmlns:a16="http://schemas.microsoft.com/office/drawing/2014/main" id="{7AC5466F-0FDE-EC43-8763-58D324ABB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738" y="1162050"/>
            <a:ext cx="11430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3" name="Rectangle 6">
            <a:extLst>
              <a:ext uri="{FF2B5EF4-FFF2-40B4-BE49-F238E27FC236}">
                <a16:creationId xmlns:a16="http://schemas.microsoft.com/office/drawing/2014/main" id="{2E2FB701-33FB-4249-A7D1-2FA950B43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675" y="1641475"/>
            <a:ext cx="236538" cy="223838"/>
          </a:xfrm>
          <a:prstGeom prst="rect">
            <a:avLst/>
          </a:prstGeom>
          <a:noFill/>
          <a:ln w="254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CH" altLang="en-US" sz="2400">
              <a:latin typeface="Times" pitchFamily="2" charset="0"/>
            </a:endParaRPr>
          </a:p>
        </p:txBody>
      </p:sp>
      <p:grpSp>
        <p:nvGrpSpPr>
          <p:cNvPr id="55304" name="Group 7">
            <a:extLst>
              <a:ext uri="{FF2B5EF4-FFF2-40B4-BE49-F238E27FC236}">
                <a16:creationId xmlns:a16="http://schemas.microsoft.com/office/drawing/2014/main" id="{BC47DD84-727F-DD44-B0E0-28CA4F307D7F}"/>
              </a:ext>
            </a:extLst>
          </p:cNvPr>
          <p:cNvGrpSpPr>
            <a:grpSpLocks/>
          </p:cNvGrpSpPr>
          <p:nvPr/>
        </p:nvGrpSpPr>
        <p:grpSpPr bwMode="auto">
          <a:xfrm>
            <a:off x="5495925" y="1744663"/>
            <a:ext cx="39688" cy="38100"/>
            <a:chOff x="1292" y="2205"/>
            <a:chExt cx="46" cy="46"/>
          </a:xfrm>
        </p:grpSpPr>
        <p:sp>
          <p:nvSpPr>
            <p:cNvPr id="55332" name="Line 8">
              <a:extLst>
                <a:ext uri="{FF2B5EF4-FFF2-40B4-BE49-F238E27FC236}">
                  <a16:creationId xmlns:a16="http://schemas.microsoft.com/office/drawing/2014/main" id="{E35FC3BC-A2B2-7144-8A55-91E57A9110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205"/>
              <a:ext cx="46" cy="46"/>
            </a:xfrm>
            <a:prstGeom prst="line">
              <a:avLst/>
            </a:prstGeom>
            <a:noFill/>
            <a:ln w="25400" cap="sq">
              <a:solidFill>
                <a:srgbClr val="FFFF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3" name="Line 9">
              <a:extLst>
                <a:ext uri="{FF2B5EF4-FFF2-40B4-BE49-F238E27FC236}">
                  <a16:creationId xmlns:a16="http://schemas.microsoft.com/office/drawing/2014/main" id="{0504326E-50BE-4348-BFD1-EA876B1B73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3" y="2205"/>
              <a:ext cx="45" cy="46"/>
            </a:xfrm>
            <a:prstGeom prst="line">
              <a:avLst/>
            </a:prstGeom>
            <a:noFill/>
            <a:ln w="25400" cap="sq">
              <a:solidFill>
                <a:srgbClr val="FFFF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305" name="Group 10">
            <a:extLst>
              <a:ext uri="{FF2B5EF4-FFF2-40B4-BE49-F238E27FC236}">
                <a16:creationId xmlns:a16="http://schemas.microsoft.com/office/drawing/2014/main" id="{90636542-CCA5-2744-8D0E-06B955A667A0}"/>
              </a:ext>
            </a:extLst>
          </p:cNvPr>
          <p:cNvGrpSpPr>
            <a:grpSpLocks/>
          </p:cNvGrpSpPr>
          <p:nvPr/>
        </p:nvGrpSpPr>
        <p:grpSpPr bwMode="auto">
          <a:xfrm>
            <a:off x="5514975" y="1322388"/>
            <a:ext cx="39688" cy="38100"/>
            <a:chOff x="1292" y="2205"/>
            <a:chExt cx="46" cy="46"/>
          </a:xfrm>
        </p:grpSpPr>
        <p:sp>
          <p:nvSpPr>
            <p:cNvPr id="55330" name="Line 11">
              <a:extLst>
                <a:ext uri="{FF2B5EF4-FFF2-40B4-BE49-F238E27FC236}">
                  <a16:creationId xmlns:a16="http://schemas.microsoft.com/office/drawing/2014/main" id="{F4F49B57-7E76-5C4D-A3EB-EBB7929A82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205"/>
              <a:ext cx="46" cy="46"/>
            </a:xfrm>
            <a:prstGeom prst="line">
              <a:avLst/>
            </a:prstGeom>
            <a:noFill/>
            <a:ln w="25400" cap="sq">
              <a:solidFill>
                <a:srgbClr val="FFFF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1" name="Line 12">
              <a:extLst>
                <a:ext uri="{FF2B5EF4-FFF2-40B4-BE49-F238E27FC236}">
                  <a16:creationId xmlns:a16="http://schemas.microsoft.com/office/drawing/2014/main" id="{BB0C41B2-3940-D64D-93FB-B678380EB5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3" y="2205"/>
              <a:ext cx="45" cy="46"/>
            </a:xfrm>
            <a:prstGeom prst="line">
              <a:avLst/>
            </a:prstGeom>
            <a:noFill/>
            <a:ln w="25400" cap="sq">
              <a:solidFill>
                <a:srgbClr val="FFFF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306" name="Group 13">
            <a:extLst>
              <a:ext uri="{FF2B5EF4-FFF2-40B4-BE49-F238E27FC236}">
                <a16:creationId xmlns:a16="http://schemas.microsoft.com/office/drawing/2014/main" id="{36E64E47-330F-2B4A-9FDF-D5E870AD6C52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1474788"/>
            <a:ext cx="38100" cy="39687"/>
            <a:chOff x="1292" y="2205"/>
            <a:chExt cx="46" cy="46"/>
          </a:xfrm>
        </p:grpSpPr>
        <p:sp>
          <p:nvSpPr>
            <p:cNvPr id="55328" name="Line 14">
              <a:extLst>
                <a:ext uri="{FF2B5EF4-FFF2-40B4-BE49-F238E27FC236}">
                  <a16:creationId xmlns:a16="http://schemas.microsoft.com/office/drawing/2014/main" id="{3374B14D-E43A-FB4A-BAC1-1FB5B45BDD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205"/>
              <a:ext cx="46" cy="46"/>
            </a:xfrm>
            <a:prstGeom prst="line">
              <a:avLst/>
            </a:prstGeom>
            <a:noFill/>
            <a:ln w="25400" cap="sq">
              <a:solidFill>
                <a:srgbClr val="FFFF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9" name="Line 15">
              <a:extLst>
                <a:ext uri="{FF2B5EF4-FFF2-40B4-BE49-F238E27FC236}">
                  <a16:creationId xmlns:a16="http://schemas.microsoft.com/office/drawing/2014/main" id="{199DA2BD-70CB-094A-B06F-9CEA5B1F1B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3" y="2205"/>
              <a:ext cx="45" cy="46"/>
            </a:xfrm>
            <a:prstGeom prst="line">
              <a:avLst/>
            </a:prstGeom>
            <a:noFill/>
            <a:ln w="25400" cap="sq">
              <a:solidFill>
                <a:srgbClr val="FFFF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307" name="Group 16">
            <a:extLst>
              <a:ext uri="{FF2B5EF4-FFF2-40B4-BE49-F238E27FC236}">
                <a16:creationId xmlns:a16="http://schemas.microsoft.com/office/drawing/2014/main" id="{0EFDBFBC-1739-074E-9AB6-FF1C70940F4B}"/>
              </a:ext>
            </a:extLst>
          </p:cNvPr>
          <p:cNvGrpSpPr>
            <a:grpSpLocks/>
          </p:cNvGrpSpPr>
          <p:nvPr/>
        </p:nvGrpSpPr>
        <p:grpSpPr bwMode="auto">
          <a:xfrm>
            <a:off x="6129338" y="1782763"/>
            <a:ext cx="39687" cy="38100"/>
            <a:chOff x="1292" y="2205"/>
            <a:chExt cx="46" cy="46"/>
          </a:xfrm>
        </p:grpSpPr>
        <p:sp>
          <p:nvSpPr>
            <p:cNvPr id="55326" name="Line 17">
              <a:extLst>
                <a:ext uri="{FF2B5EF4-FFF2-40B4-BE49-F238E27FC236}">
                  <a16:creationId xmlns:a16="http://schemas.microsoft.com/office/drawing/2014/main" id="{657E79C0-FD44-3D4D-9FBA-A75C716705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205"/>
              <a:ext cx="46" cy="46"/>
            </a:xfrm>
            <a:prstGeom prst="line">
              <a:avLst/>
            </a:prstGeom>
            <a:noFill/>
            <a:ln w="25400" cap="sq">
              <a:solidFill>
                <a:srgbClr val="FFFF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7" name="Line 18">
              <a:extLst>
                <a:ext uri="{FF2B5EF4-FFF2-40B4-BE49-F238E27FC236}">
                  <a16:creationId xmlns:a16="http://schemas.microsoft.com/office/drawing/2014/main" id="{2119F3F4-C4F0-0B45-AD61-FA7F3A3027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3" y="2205"/>
              <a:ext cx="45" cy="46"/>
            </a:xfrm>
            <a:prstGeom prst="line">
              <a:avLst/>
            </a:prstGeom>
            <a:noFill/>
            <a:ln w="25400" cap="sq">
              <a:solidFill>
                <a:srgbClr val="FFFF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308" name="Group 19">
            <a:extLst>
              <a:ext uri="{FF2B5EF4-FFF2-40B4-BE49-F238E27FC236}">
                <a16:creationId xmlns:a16="http://schemas.microsoft.com/office/drawing/2014/main" id="{DE2E23A5-839B-324E-8F29-4423D8DAFA7D}"/>
              </a:ext>
            </a:extLst>
          </p:cNvPr>
          <p:cNvGrpSpPr>
            <a:grpSpLocks/>
          </p:cNvGrpSpPr>
          <p:nvPr/>
        </p:nvGrpSpPr>
        <p:grpSpPr bwMode="auto">
          <a:xfrm>
            <a:off x="5994400" y="1974850"/>
            <a:ext cx="39688" cy="39688"/>
            <a:chOff x="1292" y="2205"/>
            <a:chExt cx="46" cy="46"/>
          </a:xfrm>
        </p:grpSpPr>
        <p:sp>
          <p:nvSpPr>
            <p:cNvPr id="55324" name="Line 20">
              <a:extLst>
                <a:ext uri="{FF2B5EF4-FFF2-40B4-BE49-F238E27FC236}">
                  <a16:creationId xmlns:a16="http://schemas.microsoft.com/office/drawing/2014/main" id="{CB39C996-C36B-6A40-B734-1D8E316A4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205"/>
              <a:ext cx="46" cy="46"/>
            </a:xfrm>
            <a:prstGeom prst="line">
              <a:avLst/>
            </a:prstGeom>
            <a:noFill/>
            <a:ln w="25400" cap="sq">
              <a:solidFill>
                <a:srgbClr val="FFFF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5" name="Line 21">
              <a:extLst>
                <a:ext uri="{FF2B5EF4-FFF2-40B4-BE49-F238E27FC236}">
                  <a16:creationId xmlns:a16="http://schemas.microsoft.com/office/drawing/2014/main" id="{BB556B77-2704-A743-B75D-E14EFE865B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3" y="2205"/>
              <a:ext cx="45" cy="46"/>
            </a:xfrm>
            <a:prstGeom prst="line">
              <a:avLst/>
            </a:prstGeom>
            <a:noFill/>
            <a:ln w="25400" cap="sq">
              <a:solidFill>
                <a:srgbClr val="FFFF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309" name="Group 22">
            <a:extLst>
              <a:ext uri="{FF2B5EF4-FFF2-40B4-BE49-F238E27FC236}">
                <a16:creationId xmlns:a16="http://schemas.microsoft.com/office/drawing/2014/main" id="{AE977C4C-B8D3-6F4C-84CD-DB0FF2AEA3F9}"/>
              </a:ext>
            </a:extLst>
          </p:cNvPr>
          <p:cNvGrpSpPr>
            <a:grpSpLocks/>
          </p:cNvGrpSpPr>
          <p:nvPr/>
        </p:nvGrpSpPr>
        <p:grpSpPr bwMode="auto">
          <a:xfrm>
            <a:off x="6072188" y="1303338"/>
            <a:ext cx="38100" cy="38100"/>
            <a:chOff x="1292" y="2205"/>
            <a:chExt cx="46" cy="46"/>
          </a:xfrm>
        </p:grpSpPr>
        <p:sp>
          <p:nvSpPr>
            <p:cNvPr id="55322" name="Line 23">
              <a:extLst>
                <a:ext uri="{FF2B5EF4-FFF2-40B4-BE49-F238E27FC236}">
                  <a16:creationId xmlns:a16="http://schemas.microsoft.com/office/drawing/2014/main" id="{7E623194-D6BD-6B4B-9BDE-909370565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205"/>
              <a:ext cx="46" cy="46"/>
            </a:xfrm>
            <a:prstGeom prst="line">
              <a:avLst/>
            </a:prstGeom>
            <a:noFill/>
            <a:ln w="25400" cap="sq">
              <a:solidFill>
                <a:srgbClr val="FFFF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3" name="Line 24">
              <a:extLst>
                <a:ext uri="{FF2B5EF4-FFF2-40B4-BE49-F238E27FC236}">
                  <a16:creationId xmlns:a16="http://schemas.microsoft.com/office/drawing/2014/main" id="{CD210348-2282-064A-9651-554F1986C2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3" y="2205"/>
              <a:ext cx="45" cy="46"/>
            </a:xfrm>
            <a:prstGeom prst="line">
              <a:avLst/>
            </a:prstGeom>
            <a:noFill/>
            <a:ln w="25400" cap="sq">
              <a:solidFill>
                <a:srgbClr val="FFFF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310" name="Rectangle 91">
            <a:extLst>
              <a:ext uri="{FF2B5EF4-FFF2-40B4-BE49-F238E27FC236}">
                <a16:creationId xmlns:a16="http://schemas.microsoft.com/office/drawing/2014/main" id="{783BC5A9-5F56-C648-86DC-747B1D17A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738" y="1233488"/>
            <a:ext cx="5095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l-PL" altLang="en-US" sz="2400">
                <a:latin typeface="Times" pitchFamily="2" charset="0"/>
              </a:rPr>
              <a:t>A</a:t>
            </a:r>
            <a:r>
              <a:rPr lang="pl-PL" altLang="en-US" sz="2400" baseline="-25000">
                <a:latin typeface="Times" pitchFamily="2" charset="0"/>
              </a:rPr>
              <a:t>1</a:t>
            </a:r>
            <a:endParaRPr lang="en-US" altLang="en-US" sz="2400">
              <a:latin typeface="Times" pitchFamily="2" charset="0"/>
            </a:endParaRPr>
          </a:p>
        </p:txBody>
      </p:sp>
      <p:sp>
        <p:nvSpPr>
          <p:cNvPr id="55311" name="Rectangle 92">
            <a:extLst>
              <a:ext uri="{FF2B5EF4-FFF2-40B4-BE49-F238E27FC236}">
                <a16:creationId xmlns:a16="http://schemas.microsoft.com/office/drawing/2014/main" id="{1647C000-188C-B24E-8FC4-C5D2B2F0A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925" y="1706563"/>
            <a:ext cx="5095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l-PL" altLang="en-US" sz="2400">
                <a:latin typeface="Times" pitchFamily="2" charset="0"/>
              </a:rPr>
              <a:t>A</a:t>
            </a:r>
            <a:r>
              <a:rPr lang="pl-PL" altLang="en-US" sz="2400" baseline="-25000">
                <a:latin typeface="Times" pitchFamily="2" charset="0"/>
              </a:rPr>
              <a:t>2</a:t>
            </a:r>
            <a:endParaRPr lang="en-US" altLang="en-US" sz="2400">
              <a:latin typeface="Times" pitchFamily="2" charset="0"/>
            </a:endParaRPr>
          </a:p>
        </p:txBody>
      </p:sp>
      <p:sp>
        <p:nvSpPr>
          <p:cNvPr id="55312" name="Rectangle 93">
            <a:extLst>
              <a:ext uri="{FF2B5EF4-FFF2-40B4-BE49-F238E27FC236}">
                <a16:creationId xmlns:a16="http://schemas.microsoft.com/office/drawing/2014/main" id="{CC27A6A0-EBEA-1F49-8623-1DB015BE3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0925" y="1462088"/>
            <a:ext cx="5095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l-PL" altLang="en-US" sz="2400">
                <a:latin typeface="Times" pitchFamily="2" charset="0"/>
              </a:rPr>
              <a:t>A</a:t>
            </a:r>
            <a:r>
              <a:rPr lang="pl-PL" altLang="en-US" sz="2400" baseline="-25000">
                <a:latin typeface="Times" pitchFamily="2" charset="0"/>
              </a:rPr>
              <a:t>3</a:t>
            </a:r>
            <a:endParaRPr lang="en-US" altLang="en-US" sz="2400">
              <a:latin typeface="Times" pitchFamily="2" charset="0"/>
            </a:endParaRPr>
          </a:p>
        </p:txBody>
      </p:sp>
      <p:sp>
        <p:nvSpPr>
          <p:cNvPr id="55313" name="Line 46">
            <a:extLst>
              <a:ext uri="{FF2B5EF4-FFF2-40B4-BE49-F238E27FC236}">
                <a16:creationId xmlns:a16="http://schemas.microsoft.com/office/drawing/2014/main" id="{55609C09-AFB9-3C45-BDCB-A951033B10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6738" y="1690688"/>
            <a:ext cx="2133600" cy="457200"/>
          </a:xfrm>
          <a:prstGeom prst="line">
            <a:avLst/>
          </a:prstGeom>
          <a:noFill/>
          <a:ln w="25400" cap="sq">
            <a:solidFill>
              <a:srgbClr val="FF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66FC1674-DF63-4A4F-BC4A-CE53040FA821}"/>
              </a:ext>
            </a:extLst>
          </p:cNvPr>
          <p:cNvSpPr/>
          <p:nvPr/>
        </p:nvSpPr>
        <p:spPr>
          <a:xfrm>
            <a:off x="5715000" y="3429000"/>
            <a:ext cx="2133600" cy="838200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bg1"/>
                </a:solidFill>
              </a:rPr>
              <a:t>Affine Parameters</a:t>
            </a:r>
          </a:p>
        </p:txBody>
      </p:sp>
      <p:sp>
        <p:nvSpPr>
          <p:cNvPr id="55315" name="TextBox 131">
            <a:extLst>
              <a:ext uri="{FF2B5EF4-FFF2-40B4-BE49-F238E27FC236}">
                <a16:creationId xmlns:a16="http://schemas.microsoft.com/office/drawing/2014/main" id="{48DEF248-4074-C74B-BB76-3FB572F77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638800"/>
            <a:ext cx="3276600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" pitchFamily="2" charset="0"/>
              </a:rPr>
              <a:t>Choose hypothesis with max score above threshold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2E7FECC-9410-C34C-9E68-C77D53234032}"/>
              </a:ext>
            </a:extLst>
          </p:cNvPr>
          <p:cNvSpPr/>
          <p:nvPr/>
        </p:nvSpPr>
        <p:spPr>
          <a:xfrm>
            <a:off x="6096000" y="4724400"/>
            <a:ext cx="1371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# Inliers</a:t>
            </a:r>
          </a:p>
        </p:txBody>
      </p:sp>
      <p:sp>
        <p:nvSpPr>
          <p:cNvPr id="134" name="Right Arrow 133">
            <a:extLst>
              <a:ext uri="{FF2B5EF4-FFF2-40B4-BE49-F238E27FC236}">
                <a16:creationId xmlns:a16="http://schemas.microsoft.com/office/drawing/2014/main" id="{84B5B576-6C35-5748-A167-47BEB2520EEC}"/>
              </a:ext>
            </a:extLst>
          </p:cNvPr>
          <p:cNvSpPr/>
          <p:nvPr/>
        </p:nvSpPr>
        <p:spPr>
          <a:xfrm rot="5400000">
            <a:off x="6488113" y="2751137"/>
            <a:ext cx="603250" cy="447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  <a:ea typeface="ＭＳ Ｐゴシック" charset="0"/>
            </a:endParaRPr>
          </a:p>
        </p:txBody>
      </p:sp>
      <p:sp>
        <p:nvSpPr>
          <p:cNvPr id="135" name="Right Arrow 134">
            <a:extLst>
              <a:ext uri="{FF2B5EF4-FFF2-40B4-BE49-F238E27FC236}">
                <a16:creationId xmlns:a16="http://schemas.microsoft.com/office/drawing/2014/main" id="{EF0A1ECD-6663-3D40-BA10-B83A70B2D67B}"/>
              </a:ext>
            </a:extLst>
          </p:cNvPr>
          <p:cNvSpPr/>
          <p:nvPr/>
        </p:nvSpPr>
        <p:spPr>
          <a:xfrm rot="5400000">
            <a:off x="6577012" y="5233988"/>
            <a:ext cx="373063" cy="268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  <a:ea typeface="ＭＳ Ｐゴシック" charset="0"/>
            </a:endParaRPr>
          </a:p>
        </p:txBody>
      </p:sp>
      <p:sp>
        <p:nvSpPr>
          <p:cNvPr id="136" name="Right Arrow 135">
            <a:extLst>
              <a:ext uri="{FF2B5EF4-FFF2-40B4-BE49-F238E27FC236}">
                <a16:creationId xmlns:a16="http://schemas.microsoft.com/office/drawing/2014/main" id="{E3E2E502-9A01-EB47-BF35-262C21EE36F6}"/>
              </a:ext>
            </a:extLst>
          </p:cNvPr>
          <p:cNvSpPr/>
          <p:nvPr/>
        </p:nvSpPr>
        <p:spPr>
          <a:xfrm rot="5400000">
            <a:off x="6591300" y="43815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  <a:ea typeface="ＭＳ Ｐゴシック" charset="0"/>
            </a:endParaRPr>
          </a:p>
        </p:txBody>
      </p:sp>
      <p:sp>
        <p:nvSpPr>
          <p:cNvPr id="55320" name="TextBox 136">
            <a:extLst>
              <a:ext uri="{FF2B5EF4-FFF2-40B4-BE49-F238E27FC236}">
                <a16:creationId xmlns:a16="http://schemas.microsoft.com/office/drawing/2014/main" id="{F383B053-8565-424A-8BA2-BC2609C97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9538" y="2187575"/>
            <a:ext cx="1752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" pitchFamily="2" charset="0"/>
              </a:rPr>
              <a:t>Matched keypoints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792027C-297E-B441-9149-16FA03AA12DA}"/>
              </a:ext>
            </a:extLst>
          </p:cNvPr>
          <p:cNvSpPr/>
          <p:nvPr/>
        </p:nvSpPr>
        <p:spPr>
          <a:xfrm>
            <a:off x="4689475" y="2760663"/>
            <a:ext cx="4648200" cy="3581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5">
            <a:extLst>
              <a:ext uri="{FF2B5EF4-FFF2-40B4-BE49-F238E27FC236}">
                <a16:creationId xmlns:a16="http://schemas.microsoft.com/office/drawing/2014/main" id="{772C7D67-5DAF-4646-AF89-3BDF778FD1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Keypoint matching</a:t>
            </a:r>
            <a:endParaRPr lang="de-CH" altLang="en-US"/>
          </a:p>
        </p:txBody>
      </p:sp>
      <p:pic>
        <p:nvPicPr>
          <p:cNvPr id="45" name="Picture 41">
            <a:extLst>
              <a:ext uri="{FF2B5EF4-FFF2-40B4-BE49-F238E27FC236}">
                <a16:creationId xmlns:a16="http://schemas.microsoft.com/office/drawing/2014/main" id="{CDFFCF04-4EF4-4A44-A468-C9327F554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850" y="4573588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5" name="Picture 4">
            <a:extLst>
              <a:ext uri="{FF2B5EF4-FFF2-40B4-BE49-F238E27FC236}">
                <a16:creationId xmlns:a16="http://schemas.microsoft.com/office/drawing/2014/main" id="{C18495DD-F2B2-8840-B5CB-0955506CC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3" y="4573588"/>
            <a:ext cx="9334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AutoShape 83">
            <a:extLst>
              <a:ext uri="{FF2B5EF4-FFF2-40B4-BE49-F238E27FC236}">
                <a16:creationId xmlns:a16="http://schemas.microsoft.com/office/drawing/2014/main" id="{C93373F6-8D53-3243-B7A3-0CE40CB49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1025" y="4860925"/>
            <a:ext cx="612775" cy="252413"/>
          </a:xfrm>
          <a:prstGeom prst="leftRightArrow">
            <a:avLst>
              <a:gd name="adj1" fmla="val 50000"/>
              <a:gd name="adj2" fmla="val 48553"/>
            </a:avLst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CH" altLang="en-US" sz="1800">
              <a:latin typeface="Arial" panose="020B0604020202020204" pitchFamily="34" charset="0"/>
            </a:endParaRPr>
          </a:p>
        </p:txBody>
      </p:sp>
      <p:grpSp>
        <p:nvGrpSpPr>
          <p:cNvPr id="2" name="Group 105">
            <a:extLst>
              <a:ext uri="{FF2B5EF4-FFF2-40B4-BE49-F238E27FC236}">
                <a16:creationId xmlns:a16="http://schemas.microsoft.com/office/drawing/2014/main" id="{D32C8BD5-1D35-CC4D-93BA-9E6C70838696}"/>
              </a:ext>
            </a:extLst>
          </p:cNvPr>
          <p:cNvGrpSpPr>
            <a:grpSpLocks/>
          </p:cNvGrpSpPr>
          <p:nvPr/>
        </p:nvGrpSpPr>
        <p:grpSpPr bwMode="auto">
          <a:xfrm>
            <a:off x="1968500" y="4213225"/>
            <a:ext cx="828675" cy="1020763"/>
            <a:chOff x="2771775" y="4797425"/>
            <a:chExt cx="828675" cy="1020657"/>
          </a:xfrm>
        </p:grpSpPr>
        <p:grpSp>
          <p:nvGrpSpPr>
            <p:cNvPr id="56401" name="Group 52">
              <a:extLst>
                <a:ext uri="{FF2B5EF4-FFF2-40B4-BE49-F238E27FC236}">
                  <a16:creationId xmlns:a16="http://schemas.microsoft.com/office/drawing/2014/main" id="{D9E56635-DFD4-2E41-9DA2-878BECF016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1775" y="5265735"/>
              <a:ext cx="828675" cy="552347"/>
              <a:chOff x="1859" y="3339"/>
              <a:chExt cx="363" cy="301"/>
            </a:xfrm>
          </p:grpSpPr>
          <p:sp>
            <p:nvSpPr>
              <p:cNvPr id="56403" name="Line 53">
                <a:extLst>
                  <a:ext uri="{FF2B5EF4-FFF2-40B4-BE49-F238E27FC236}">
                    <a16:creationId xmlns:a16="http://schemas.microsoft.com/office/drawing/2014/main" id="{331B7673-18F4-CC44-9319-214D4109CF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9" y="3362"/>
                <a:ext cx="0" cy="272"/>
              </a:xfrm>
              <a:prstGeom prst="line">
                <a:avLst/>
              </a:prstGeom>
              <a:noFill/>
              <a:ln w="12700" cap="sq">
                <a:solidFill>
                  <a:schemeClr val="bg1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04" name="Line 54">
                <a:extLst>
                  <a:ext uri="{FF2B5EF4-FFF2-40B4-BE49-F238E27FC236}">
                    <a16:creationId xmlns:a16="http://schemas.microsoft.com/office/drawing/2014/main" id="{A7F277C5-B986-AA42-BC1F-7608FC7C5B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9" y="3640"/>
                <a:ext cx="363" cy="0"/>
              </a:xfrm>
              <a:prstGeom prst="line">
                <a:avLst/>
              </a:prstGeom>
              <a:noFill/>
              <a:ln w="12700" cap="sq">
                <a:solidFill>
                  <a:schemeClr val="bg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05" name="Rectangle 55">
                <a:extLst>
                  <a:ext uri="{FF2B5EF4-FFF2-40B4-BE49-F238E27FC236}">
                    <a16:creationId xmlns:a16="http://schemas.microsoft.com/office/drawing/2014/main" id="{8B0B42F8-C2D4-F642-B4E0-748C6DE95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2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de-CH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406" name="Rectangle 56">
                <a:extLst>
                  <a:ext uri="{FF2B5EF4-FFF2-40B4-BE49-F238E27FC236}">
                    <a16:creationId xmlns:a16="http://schemas.microsoft.com/office/drawing/2014/main" id="{ECDB27D0-3DCC-CF4D-ADB8-313DD0930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de-CH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407" name="Rectangle 57">
                <a:extLst>
                  <a:ext uri="{FF2B5EF4-FFF2-40B4-BE49-F238E27FC236}">
                    <a16:creationId xmlns:a16="http://schemas.microsoft.com/office/drawing/2014/main" id="{0B25E50A-CB01-2B43-AA63-4346C1811F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de-CH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408" name="Rectangle 58">
                <a:extLst>
                  <a:ext uri="{FF2B5EF4-FFF2-40B4-BE49-F238E27FC236}">
                    <a16:creationId xmlns:a16="http://schemas.microsoft.com/office/drawing/2014/main" id="{B52BED9F-B7C2-4340-AD96-018313160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" y="3430"/>
                <a:ext cx="23" cy="204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de-CH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409" name="Rectangle 59">
                <a:extLst>
                  <a:ext uri="{FF2B5EF4-FFF2-40B4-BE49-F238E27FC236}">
                    <a16:creationId xmlns:a16="http://schemas.microsoft.com/office/drawing/2014/main" id="{45BEF7A5-317E-9D4A-8AD2-E734D4C8E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2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de-CH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410" name="Rectangle 60">
                <a:extLst>
                  <a:ext uri="{FF2B5EF4-FFF2-40B4-BE49-F238E27FC236}">
                    <a16:creationId xmlns:a16="http://schemas.microsoft.com/office/drawing/2014/main" id="{8B4ED4CF-09FA-8442-B90F-F71662BEC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5" y="3385"/>
                <a:ext cx="23" cy="249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de-CH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411" name="Rectangle 61">
                <a:extLst>
                  <a:ext uri="{FF2B5EF4-FFF2-40B4-BE49-F238E27FC236}">
                    <a16:creationId xmlns:a16="http://schemas.microsoft.com/office/drawing/2014/main" id="{C2010D18-165B-D04F-A469-35766197AF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3362"/>
                <a:ext cx="22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de-CH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412" name="Rectangle 62">
                <a:extLst>
                  <a:ext uri="{FF2B5EF4-FFF2-40B4-BE49-F238E27FC236}">
                    <a16:creationId xmlns:a16="http://schemas.microsoft.com/office/drawing/2014/main" id="{AF232AC1-C0E1-4647-AFD1-8140595AA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3339"/>
                <a:ext cx="23" cy="295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de-CH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413" name="Rectangle 63">
                <a:extLst>
                  <a:ext uri="{FF2B5EF4-FFF2-40B4-BE49-F238E27FC236}">
                    <a16:creationId xmlns:a16="http://schemas.microsoft.com/office/drawing/2014/main" id="{BD7E04A1-8BAD-1644-B2F9-1E08681450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3" y="3339"/>
                <a:ext cx="23" cy="295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de-CH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414" name="Rectangle 64">
                <a:extLst>
                  <a:ext uri="{FF2B5EF4-FFF2-40B4-BE49-F238E27FC236}">
                    <a16:creationId xmlns:a16="http://schemas.microsoft.com/office/drawing/2014/main" id="{8B05905B-EEB9-B542-8FDD-FFEAE3B3E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6" y="3362"/>
                <a:ext cx="23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de-CH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415" name="Rectangle 65">
                <a:extLst>
                  <a:ext uri="{FF2B5EF4-FFF2-40B4-BE49-F238E27FC236}">
                    <a16:creationId xmlns:a16="http://schemas.microsoft.com/office/drawing/2014/main" id="{828080F3-51C3-3146-B6A5-F56CFFC2E5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8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de-CH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416" name="Rectangle 66">
                <a:extLst>
                  <a:ext uri="{FF2B5EF4-FFF2-40B4-BE49-F238E27FC236}">
                    <a16:creationId xmlns:a16="http://schemas.microsoft.com/office/drawing/2014/main" id="{3E8492BD-161F-4E45-AD09-9A06FAE92F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1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de-CH" altLang="en-US" sz="1800">
                  <a:latin typeface="Arial" panose="020B0604020202020204" pitchFamily="34" charset="0"/>
                </a:endParaRPr>
              </a:p>
            </p:txBody>
          </p:sp>
        </p:grpSp>
        <p:graphicFrame>
          <p:nvGraphicFramePr>
            <p:cNvPr id="56402" name="Object 2">
              <a:extLst>
                <a:ext uri="{FF2B5EF4-FFF2-40B4-BE49-F238E27FC236}">
                  <a16:creationId xmlns:a16="http://schemas.microsoft.com/office/drawing/2014/main" id="{9B7C18EE-05E3-FB4B-9D94-9D52A9514D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51163" y="4797425"/>
            <a:ext cx="349250" cy="39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32" name="Equation" r:id="rId5" imgW="4394200" imgH="4978400" progId="Equation.3">
                    <p:embed/>
                  </p:oleObj>
                </mc:Choice>
                <mc:Fallback>
                  <p:oleObj name="Equation" r:id="rId5" imgW="4394200" imgH="49784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163" y="4797425"/>
                          <a:ext cx="349250" cy="395288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6">
            <a:extLst>
              <a:ext uri="{FF2B5EF4-FFF2-40B4-BE49-F238E27FC236}">
                <a16:creationId xmlns:a16="http://schemas.microsoft.com/office/drawing/2014/main" id="{DAD37378-1042-BB40-BDC2-7670B5AF152B}"/>
              </a:ext>
            </a:extLst>
          </p:cNvPr>
          <p:cNvGrpSpPr>
            <a:grpSpLocks/>
          </p:cNvGrpSpPr>
          <p:nvPr/>
        </p:nvGrpSpPr>
        <p:grpSpPr bwMode="auto">
          <a:xfrm>
            <a:off x="4157663" y="4249738"/>
            <a:ext cx="757237" cy="982662"/>
            <a:chOff x="4967288" y="4833938"/>
            <a:chExt cx="757237" cy="982688"/>
          </a:xfrm>
        </p:grpSpPr>
        <p:grpSp>
          <p:nvGrpSpPr>
            <p:cNvPr id="56385" name="Group 67">
              <a:extLst>
                <a:ext uri="{FF2B5EF4-FFF2-40B4-BE49-F238E27FC236}">
                  <a16:creationId xmlns:a16="http://schemas.microsoft.com/office/drawing/2014/main" id="{0BCC401B-6A9B-4D42-8B6E-8FA8BA496F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7288" y="5300665"/>
              <a:ext cx="757237" cy="515961"/>
              <a:chOff x="3515" y="3498"/>
              <a:chExt cx="363" cy="278"/>
            </a:xfrm>
          </p:grpSpPr>
          <p:sp>
            <p:nvSpPr>
              <p:cNvPr id="56387" name="Line 68">
                <a:extLst>
                  <a:ext uri="{FF2B5EF4-FFF2-40B4-BE49-F238E27FC236}">
                    <a16:creationId xmlns:a16="http://schemas.microsoft.com/office/drawing/2014/main" id="{EA3B5B5C-944E-1B42-BD07-73693E3A1B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3498"/>
                <a:ext cx="0" cy="272"/>
              </a:xfrm>
              <a:prstGeom prst="line">
                <a:avLst/>
              </a:prstGeom>
              <a:noFill/>
              <a:ln w="12700" cap="sq">
                <a:solidFill>
                  <a:schemeClr val="bg1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88" name="Line 69">
                <a:extLst>
                  <a:ext uri="{FF2B5EF4-FFF2-40B4-BE49-F238E27FC236}">
                    <a16:creationId xmlns:a16="http://schemas.microsoft.com/office/drawing/2014/main" id="{25BC9F57-0BF3-764A-A00A-6F84E0709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3776"/>
                <a:ext cx="363" cy="0"/>
              </a:xfrm>
              <a:prstGeom prst="line">
                <a:avLst/>
              </a:prstGeom>
              <a:noFill/>
              <a:ln w="12700" cap="sq">
                <a:solidFill>
                  <a:schemeClr val="bg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89" name="Rectangle 70">
                <a:extLst>
                  <a:ext uri="{FF2B5EF4-FFF2-40B4-BE49-F238E27FC236}">
                    <a16:creationId xmlns:a16="http://schemas.microsoft.com/office/drawing/2014/main" id="{2C2F8A5C-4F25-1948-B70D-791F1484C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de-CH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390" name="Rectangle 71">
                <a:extLst>
                  <a:ext uri="{FF2B5EF4-FFF2-40B4-BE49-F238E27FC236}">
                    <a16:creationId xmlns:a16="http://schemas.microsoft.com/office/drawing/2014/main" id="{B0216EA4-F0E0-C74D-8018-380BC1D9C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de-CH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391" name="Rectangle 72">
                <a:extLst>
                  <a:ext uri="{FF2B5EF4-FFF2-40B4-BE49-F238E27FC236}">
                    <a16:creationId xmlns:a16="http://schemas.microsoft.com/office/drawing/2014/main" id="{C7B45725-AB9A-274A-962F-885BD11E4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3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de-CH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392" name="Rectangle 73">
                <a:extLst>
                  <a:ext uri="{FF2B5EF4-FFF2-40B4-BE49-F238E27FC236}">
                    <a16:creationId xmlns:a16="http://schemas.microsoft.com/office/drawing/2014/main" id="{8EE4D834-A62E-1742-83EF-BD3F929C9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3566"/>
                <a:ext cx="23" cy="204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de-CH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393" name="Rectangle 74">
                <a:extLst>
                  <a:ext uri="{FF2B5EF4-FFF2-40B4-BE49-F238E27FC236}">
                    <a16:creationId xmlns:a16="http://schemas.microsoft.com/office/drawing/2014/main" id="{13C718AD-3243-F04B-9E6E-3C66CEB97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8" y="3543"/>
                <a:ext cx="23" cy="227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de-CH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394" name="Rectangle 75">
                <a:extLst>
                  <a:ext uri="{FF2B5EF4-FFF2-40B4-BE49-F238E27FC236}">
                    <a16:creationId xmlns:a16="http://schemas.microsoft.com/office/drawing/2014/main" id="{839CB3A5-BAA5-4243-B986-F0722CDB0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de-CH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395" name="Rectangle 76">
                <a:extLst>
                  <a:ext uri="{FF2B5EF4-FFF2-40B4-BE49-F238E27FC236}">
                    <a16:creationId xmlns:a16="http://schemas.microsoft.com/office/drawing/2014/main" id="{52D66159-20D1-E64E-B63F-9B5DA22BA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3498"/>
                <a:ext cx="22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de-CH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396" name="Rectangle 77">
                <a:extLst>
                  <a:ext uri="{FF2B5EF4-FFF2-40B4-BE49-F238E27FC236}">
                    <a16:creationId xmlns:a16="http://schemas.microsoft.com/office/drawing/2014/main" id="{3F8CAB19-C897-9541-B73F-88F4D7B9A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de-CH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397" name="Rectangle 78">
                <a:extLst>
                  <a:ext uri="{FF2B5EF4-FFF2-40B4-BE49-F238E27FC236}">
                    <a16:creationId xmlns:a16="http://schemas.microsoft.com/office/drawing/2014/main" id="{8C1D80BD-A12E-1844-BEBD-FFD0885E4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de-CH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398" name="Rectangle 79">
                <a:extLst>
                  <a:ext uri="{FF2B5EF4-FFF2-40B4-BE49-F238E27FC236}">
                    <a16:creationId xmlns:a16="http://schemas.microsoft.com/office/drawing/2014/main" id="{4EF4386D-D4B0-0A4A-AB40-A863346B9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de-CH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399" name="Rectangle 80">
                <a:extLst>
                  <a:ext uri="{FF2B5EF4-FFF2-40B4-BE49-F238E27FC236}">
                    <a16:creationId xmlns:a16="http://schemas.microsoft.com/office/drawing/2014/main" id="{3871D531-7A96-0441-AE78-DEFA8D068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4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de-CH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400" name="Rectangle 81">
                <a:extLst>
                  <a:ext uri="{FF2B5EF4-FFF2-40B4-BE49-F238E27FC236}">
                    <a16:creationId xmlns:a16="http://schemas.microsoft.com/office/drawing/2014/main" id="{0A65C5C8-2FF9-4B40-9348-7BF81DFFE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543"/>
                <a:ext cx="23" cy="227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de-CH" altLang="en-US" sz="1800">
                  <a:latin typeface="Arial" panose="020B0604020202020204" pitchFamily="34" charset="0"/>
                </a:endParaRPr>
              </a:p>
            </p:txBody>
          </p:sp>
        </p:grpSp>
        <p:graphicFrame>
          <p:nvGraphicFramePr>
            <p:cNvPr id="56386" name="Object 3">
              <a:extLst>
                <a:ext uri="{FF2B5EF4-FFF2-40B4-BE49-F238E27FC236}">
                  <a16:creationId xmlns:a16="http://schemas.microsoft.com/office/drawing/2014/main" id="{CEBC60DA-A875-0742-B678-027D70468F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11750" y="4833938"/>
            <a:ext cx="349250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33" name="Equation" r:id="rId7" imgW="4394200" imgH="4978400" progId="Equation.3">
                    <p:embed/>
                  </p:oleObj>
                </mc:Choice>
                <mc:Fallback>
                  <p:oleObj name="Equation" r:id="rId7" imgW="4394200" imgH="49784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1750" y="4833938"/>
                          <a:ext cx="349250" cy="395287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6327" name="Picture 25" descr="obj14__0">
            <a:extLst>
              <a:ext uri="{FF2B5EF4-FFF2-40B4-BE49-F238E27FC236}">
                <a16:creationId xmlns:a16="http://schemas.microsoft.com/office/drawing/2014/main" id="{40FFA6C0-13CB-D543-A219-ED98EDE1F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019039">
            <a:off x="3644900" y="1530350"/>
            <a:ext cx="2376488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Rectangle 42">
            <a:extLst>
              <a:ext uri="{FF2B5EF4-FFF2-40B4-BE49-F238E27FC236}">
                <a16:creationId xmlns:a16="http://schemas.microsoft.com/office/drawing/2014/main" id="{E5A99BAF-C7E9-0A44-AF22-85E098DBC5E4}"/>
              </a:ext>
            </a:extLst>
          </p:cNvPr>
          <p:cNvSpPr>
            <a:spLocks noChangeArrowheads="1"/>
          </p:cNvSpPr>
          <p:nvPr/>
        </p:nvSpPr>
        <p:spPr bwMode="auto">
          <a:xfrm rot="-6419039">
            <a:off x="4877594" y="3150394"/>
            <a:ext cx="519113" cy="492125"/>
          </a:xfrm>
          <a:prstGeom prst="rect">
            <a:avLst/>
          </a:prstGeom>
          <a:noFill/>
          <a:ln w="254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CH" altLang="en-US" sz="1800">
              <a:latin typeface="Arial" panose="020B0604020202020204" pitchFamily="34" charset="0"/>
            </a:endParaRPr>
          </a:p>
        </p:txBody>
      </p:sp>
      <p:grpSp>
        <p:nvGrpSpPr>
          <p:cNvPr id="6" name="Group 107">
            <a:extLst>
              <a:ext uri="{FF2B5EF4-FFF2-40B4-BE49-F238E27FC236}">
                <a16:creationId xmlns:a16="http://schemas.microsoft.com/office/drawing/2014/main" id="{C27DEC9C-1326-1247-AF6B-FCEBD6B16147}"/>
              </a:ext>
            </a:extLst>
          </p:cNvPr>
          <p:cNvGrpSpPr>
            <a:grpSpLocks/>
          </p:cNvGrpSpPr>
          <p:nvPr/>
        </p:nvGrpSpPr>
        <p:grpSpPr bwMode="auto">
          <a:xfrm rot="-1019039">
            <a:off x="4005263" y="2078038"/>
            <a:ext cx="1560512" cy="1771650"/>
            <a:chOff x="5087938" y="2849563"/>
            <a:chExt cx="1333500" cy="1511678"/>
          </a:xfrm>
        </p:grpSpPr>
        <p:grpSp>
          <p:nvGrpSpPr>
            <p:cNvPr id="56363" name="Group 35">
              <a:extLst>
                <a:ext uri="{FF2B5EF4-FFF2-40B4-BE49-F238E27FC236}">
                  <a16:creationId xmlns:a16="http://schemas.microsoft.com/office/drawing/2014/main" id="{6B530ACB-CAC3-1E4E-8E98-ADEC4972D182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6348413" y="3101975"/>
              <a:ext cx="73025" cy="73025"/>
              <a:chOff x="1292" y="2205"/>
              <a:chExt cx="46" cy="46"/>
            </a:xfrm>
          </p:grpSpPr>
          <p:sp>
            <p:nvSpPr>
              <p:cNvPr id="56383" name="Line 36">
                <a:extLst>
                  <a:ext uri="{FF2B5EF4-FFF2-40B4-BE49-F238E27FC236}">
                    <a16:creationId xmlns:a16="http://schemas.microsoft.com/office/drawing/2014/main" id="{E3DE5AFF-5544-364D-8A9C-BB4E3090BA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84" name="Line 37">
                <a:extLst>
                  <a:ext uri="{FF2B5EF4-FFF2-40B4-BE49-F238E27FC236}">
                    <a16:creationId xmlns:a16="http://schemas.microsoft.com/office/drawing/2014/main" id="{2D5538BD-1BAF-9344-BE9C-4A02D7DE24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364" name="Group 101">
              <a:extLst>
                <a:ext uri="{FF2B5EF4-FFF2-40B4-BE49-F238E27FC236}">
                  <a16:creationId xmlns:a16="http://schemas.microsoft.com/office/drawing/2014/main" id="{7B4F34BB-7920-454C-923D-0E14E3F2F5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7938" y="2849563"/>
              <a:ext cx="1320665" cy="1511678"/>
              <a:chOff x="5087938" y="2849563"/>
              <a:chExt cx="1320665" cy="1511678"/>
            </a:xfrm>
          </p:grpSpPr>
          <p:grpSp>
            <p:nvGrpSpPr>
              <p:cNvPr id="56365" name="Group 26">
                <a:extLst>
                  <a:ext uri="{FF2B5EF4-FFF2-40B4-BE49-F238E27FC236}">
                    <a16:creationId xmlns:a16="http://schemas.microsoft.com/office/drawing/2014/main" id="{761FC497-9066-084F-AA72-973CC234BD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124450" y="4000500"/>
                <a:ext cx="73025" cy="73025"/>
                <a:chOff x="1292" y="2205"/>
                <a:chExt cx="46" cy="46"/>
              </a:xfrm>
            </p:grpSpPr>
            <p:sp>
              <p:nvSpPr>
                <p:cNvPr id="56381" name="Line 27">
                  <a:extLst>
                    <a:ext uri="{FF2B5EF4-FFF2-40B4-BE49-F238E27FC236}">
                      <a16:creationId xmlns:a16="http://schemas.microsoft.com/office/drawing/2014/main" id="{8BADC38F-EB56-F242-93FC-FF3239A454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382" name="Line 28">
                  <a:extLst>
                    <a:ext uri="{FF2B5EF4-FFF2-40B4-BE49-F238E27FC236}">
                      <a16:creationId xmlns:a16="http://schemas.microsoft.com/office/drawing/2014/main" id="{5A7F37D7-A511-2C4A-A313-59E53E429E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6366" name="Group 29">
                <a:extLst>
                  <a:ext uri="{FF2B5EF4-FFF2-40B4-BE49-F238E27FC236}">
                    <a16:creationId xmlns:a16="http://schemas.microsoft.com/office/drawing/2014/main" id="{4561FE4A-B742-A642-94BC-54EDAA6912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411788" y="3713163"/>
                <a:ext cx="73025" cy="73025"/>
                <a:chOff x="1292" y="2205"/>
                <a:chExt cx="46" cy="46"/>
              </a:xfrm>
            </p:grpSpPr>
            <p:sp>
              <p:nvSpPr>
                <p:cNvPr id="56379" name="Line 30">
                  <a:extLst>
                    <a:ext uri="{FF2B5EF4-FFF2-40B4-BE49-F238E27FC236}">
                      <a16:creationId xmlns:a16="http://schemas.microsoft.com/office/drawing/2014/main" id="{31C035BE-8FA2-DD4D-811A-51F011F9F3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380" name="Line 31">
                  <a:extLst>
                    <a:ext uri="{FF2B5EF4-FFF2-40B4-BE49-F238E27FC236}">
                      <a16:creationId xmlns:a16="http://schemas.microsoft.com/office/drawing/2014/main" id="{E3172493-A90F-1F43-803E-EF43B28E71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6367" name="Group 32">
                <a:extLst>
                  <a:ext uri="{FF2B5EF4-FFF2-40B4-BE49-F238E27FC236}">
                    <a16:creationId xmlns:a16="http://schemas.microsoft.com/office/drawing/2014/main" id="{953B4D16-2DAA-6342-9B1A-C98E88DE40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986463" y="2849563"/>
                <a:ext cx="73025" cy="73025"/>
                <a:chOff x="1292" y="2205"/>
                <a:chExt cx="46" cy="46"/>
              </a:xfrm>
            </p:grpSpPr>
            <p:sp>
              <p:nvSpPr>
                <p:cNvPr id="56377" name="Line 33">
                  <a:extLst>
                    <a:ext uri="{FF2B5EF4-FFF2-40B4-BE49-F238E27FC236}">
                      <a16:creationId xmlns:a16="http://schemas.microsoft.com/office/drawing/2014/main" id="{141F8455-3C41-6E42-8735-9D2969130D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378" name="Line 34">
                  <a:extLst>
                    <a:ext uri="{FF2B5EF4-FFF2-40B4-BE49-F238E27FC236}">
                      <a16:creationId xmlns:a16="http://schemas.microsoft.com/office/drawing/2014/main" id="{9D33F880-E968-7C45-B22D-41421EDCB0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6368" name="Group 38">
                <a:extLst>
                  <a:ext uri="{FF2B5EF4-FFF2-40B4-BE49-F238E27FC236}">
                    <a16:creationId xmlns:a16="http://schemas.microsoft.com/office/drawing/2014/main" id="{0CD1D9EA-5400-9D43-8746-1725776E35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087938" y="2957513"/>
                <a:ext cx="73025" cy="73025"/>
                <a:chOff x="1292" y="2205"/>
                <a:chExt cx="46" cy="46"/>
              </a:xfrm>
            </p:grpSpPr>
            <p:sp>
              <p:nvSpPr>
                <p:cNvPr id="56375" name="Line 39">
                  <a:extLst>
                    <a:ext uri="{FF2B5EF4-FFF2-40B4-BE49-F238E27FC236}">
                      <a16:creationId xmlns:a16="http://schemas.microsoft.com/office/drawing/2014/main" id="{E2071544-9DC5-6B4E-97DA-970A47A1AF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376" name="Line 40">
                  <a:extLst>
                    <a:ext uri="{FF2B5EF4-FFF2-40B4-BE49-F238E27FC236}">
                      <a16:creationId xmlns:a16="http://schemas.microsoft.com/office/drawing/2014/main" id="{122BF5D6-37D4-4147-BD1D-B0E4745D64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6369" name="Group 43">
                <a:extLst>
                  <a:ext uri="{FF2B5EF4-FFF2-40B4-BE49-F238E27FC236}">
                    <a16:creationId xmlns:a16="http://schemas.microsoft.com/office/drawing/2014/main" id="{09C1D243-CCB5-904C-9C70-72B8382531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916613" y="4005263"/>
                <a:ext cx="73025" cy="73025"/>
                <a:chOff x="1292" y="2205"/>
                <a:chExt cx="46" cy="46"/>
              </a:xfrm>
            </p:grpSpPr>
            <p:sp>
              <p:nvSpPr>
                <p:cNvPr id="56373" name="Line 44">
                  <a:extLst>
                    <a:ext uri="{FF2B5EF4-FFF2-40B4-BE49-F238E27FC236}">
                      <a16:creationId xmlns:a16="http://schemas.microsoft.com/office/drawing/2014/main" id="{5ECB28D2-9ADC-C745-B1EC-1C82736C42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374" name="Line 45">
                  <a:extLst>
                    <a:ext uri="{FF2B5EF4-FFF2-40B4-BE49-F238E27FC236}">
                      <a16:creationId xmlns:a16="http://schemas.microsoft.com/office/drawing/2014/main" id="{68FF98E6-EED2-D04D-A2C6-E8A05BFB40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370" name="Rectangle 88">
                <a:extLst>
                  <a:ext uri="{FF2B5EF4-FFF2-40B4-BE49-F238E27FC236}">
                    <a16:creationId xmlns:a16="http://schemas.microsoft.com/office/drawing/2014/main" id="{B7D748B4-7CCC-4F44-B1A3-B151A6083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9834" y="4046158"/>
                <a:ext cx="361681" cy="315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latin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latin typeface="Arial" panose="020B0604020202020204" pitchFamily="34" charset="0"/>
                  </a:rPr>
                  <a:t>1</a:t>
                </a: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371" name="Rectangle 89">
                <a:extLst>
                  <a:ext uri="{FF2B5EF4-FFF2-40B4-BE49-F238E27FC236}">
                    <a16:creationId xmlns:a16="http://schemas.microsoft.com/office/drawing/2014/main" id="{69DA03EB-8893-FB49-BAC6-2E09B07D8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1997" y="4009647"/>
                <a:ext cx="361681" cy="315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latin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latin typeface="Arial" panose="020B0604020202020204" pitchFamily="34" charset="0"/>
                  </a:rPr>
                  <a:t>2</a:t>
                </a: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372" name="Rectangle 90">
                <a:extLst>
                  <a:ext uri="{FF2B5EF4-FFF2-40B4-BE49-F238E27FC236}">
                    <a16:creationId xmlns:a16="http://schemas.microsoft.com/office/drawing/2014/main" id="{1E2B11B4-76F8-7C4C-8F65-CE935488B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6922" y="2857122"/>
                <a:ext cx="361681" cy="315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CosmosBQ-Light" pitchFamily="50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latin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latin typeface="Arial" panose="020B0604020202020204" pitchFamily="34" charset="0"/>
                  </a:rPr>
                  <a:t>3</a:t>
                </a: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56330" name="Picture 5" descr="obj14__0">
            <a:extLst>
              <a:ext uri="{FF2B5EF4-FFF2-40B4-BE49-F238E27FC236}">
                <a16:creationId xmlns:a16="http://schemas.microsoft.com/office/drawing/2014/main" id="{CD779858-6DA3-2345-9F6C-4A8CA866B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1824038"/>
            <a:ext cx="2141538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FEADC403-FC20-114C-AB58-47BF09F51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975" y="2722563"/>
            <a:ext cx="442913" cy="420687"/>
          </a:xfrm>
          <a:prstGeom prst="rect">
            <a:avLst/>
          </a:prstGeom>
          <a:noFill/>
          <a:ln w="254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CH" altLang="en-US" sz="1800">
              <a:latin typeface="Arial" panose="020B0604020202020204" pitchFamily="34" charset="0"/>
            </a:endParaRPr>
          </a:p>
        </p:txBody>
      </p:sp>
      <p:grpSp>
        <p:nvGrpSpPr>
          <p:cNvPr id="15" name="Group 100">
            <a:extLst>
              <a:ext uri="{FF2B5EF4-FFF2-40B4-BE49-F238E27FC236}">
                <a16:creationId xmlns:a16="http://schemas.microsoft.com/office/drawing/2014/main" id="{8913CABC-ABA3-3848-AD6E-5B5D95751213}"/>
              </a:ext>
            </a:extLst>
          </p:cNvPr>
          <p:cNvGrpSpPr>
            <a:grpSpLocks/>
          </p:cNvGrpSpPr>
          <p:nvPr/>
        </p:nvGrpSpPr>
        <p:grpSpPr bwMode="auto">
          <a:xfrm>
            <a:off x="1247775" y="2016125"/>
            <a:ext cx="1612900" cy="1406525"/>
            <a:chOff x="2051050" y="2600325"/>
            <a:chExt cx="1612552" cy="1406525"/>
          </a:xfrm>
        </p:grpSpPr>
        <p:grpSp>
          <p:nvGrpSpPr>
            <p:cNvPr id="56342" name="Group 7">
              <a:extLst>
                <a:ext uri="{FF2B5EF4-FFF2-40B4-BE49-F238E27FC236}">
                  <a16:creationId xmlns:a16="http://schemas.microsoft.com/office/drawing/2014/main" id="{6F2F224D-DF3F-CB44-9193-2736C169CA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56361" name="Line 8">
                <a:extLst>
                  <a:ext uri="{FF2B5EF4-FFF2-40B4-BE49-F238E27FC236}">
                    <a16:creationId xmlns:a16="http://schemas.microsoft.com/office/drawing/2014/main" id="{31435C8D-2E60-D149-9AC1-2CD5F4DC14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62" name="Line 9">
                <a:extLst>
                  <a:ext uri="{FF2B5EF4-FFF2-40B4-BE49-F238E27FC236}">
                    <a16:creationId xmlns:a16="http://schemas.microsoft.com/office/drawing/2014/main" id="{155E9A13-2C4D-9448-8BE7-E1DA020C4A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343" name="Group 10">
              <a:extLst>
                <a:ext uri="{FF2B5EF4-FFF2-40B4-BE49-F238E27FC236}">
                  <a16:creationId xmlns:a16="http://schemas.microsoft.com/office/drawing/2014/main" id="{A94C2133-D5F3-EA4E-BF32-76E7A6C1AE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56359" name="Line 11">
                <a:extLst>
                  <a:ext uri="{FF2B5EF4-FFF2-40B4-BE49-F238E27FC236}">
                    <a16:creationId xmlns:a16="http://schemas.microsoft.com/office/drawing/2014/main" id="{97E9B6F8-26B2-4C4D-8B1C-3883C0E838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60" name="Line 12">
                <a:extLst>
                  <a:ext uri="{FF2B5EF4-FFF2-40B4-BE49-F238E27FC236}">
                    <a16:creationId xmlns:a16="http://schemas.microsoft.com/office/drawing/2014/main" id="{A678B43B-AD5C-ED4D-B3AE-4B2324C571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344" name="Group 13">
              <a:extLst>
                <a:ext uri="{FF2B5EF4-FFF2-40B4-BE49-F238E27FC236}">
                  <a16:creationId xmlns:a16="http://schemas.microsoft.com/office/drawing/2014/main" id="{1FA34E05-3884-F944-9F47-2D23D5255D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56357" name="Line 14">
                <a:extLst>
                  <a:ext uri="{FF2B5EF4-FFF2-40B4-BE49-F238E27FC236}">
                    <a16:creationId xmlns:a16="http://schemas.microsoft.com/office/drawing/2014/main" id="{6818C8E4-8A06-9542-80CF-DC6C502D41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58" name="Line 15">
                <a:extLst>
                  <a:ext uri="{FF2B5EF4-FFF2-40B4-BE49-F238E27FC236}">
                    <a16:creationId xmlns:a16="http://schemas.microsoft.com/office/drawing/2014/main" id="{DAE2CD9D-AFA9-6F49-9ECE-0B0298935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345" name="Group 16">
              <a:extLst>
                <a:ext uri="{FF2B5EF4-FFF2-40B4-BE49-F238E27FC236}">
                  <a16:creationId xmlns:a16="http://schemas.microsoft.com/office/drawing/2014/main" id="{E77014E6-CF94-5940-A50E-EDE0727FE0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56355" name="Line 17">
                <a:extLst>
                  <a:ext uri="{FF2B5EF4-FFF2-40B4-BE49-F238E27FC236}">
                    <a16:creationId xmlns:a16="http://schemas.microsoft.com/office/drawing/2014/main" id="{DD0AD43B-9D72-A74B-B821-9A83C152FC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56" name="Line 18">
                <a:extLst>
                  <a:ext uri="{FF2B5EF4-FFF2-40B4-BE49-F238E27FC236}">
                    <a16:creationId xmlns:a16="http://schemas.microsoft.com/office/drawing/2014/main" id="{2B89889B-CB26-CB4D-ABF1-26551B36DD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346" name="Group 19">
              <a:extLst>
                <a:ext uri="{FF2B5EF4-FFF2-40B4-BE49-F238E27FC236}">
                  <a16:creationId xmlns:a16="http://schemas.microsoft.com/office/drawing/2014/main" id="{1AC1AD4D-6C0E-5F43-833D-FE7E240F3D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56353" name="Line 20">
                <a:extLst>
                  <a:ext uri="{FF2B5EF4-FFF2-40B4-BE49-F238E27FC236}">
                    <a16:creationId xmlns:a16="http://schemas.microsoft.com/office/drawing/2014/main" id="{E3E2D789-8F86-4E4D-8470-5448E8E61E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54" name="Line 21">
                <a:extLst>
                  <a:ext uri="{FF2B5EF4-FFF2-40B4-BE49-F238E27FC236}">
                    <a16:creationId xmlns:a16="http://schemas.microsoft.com/office/drawing/2014/main" id="{39286AAA-6677-734F-9EA4-FF697C51BA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347" name="Group 22">
              <a:extLst>
                <a:ext uri="{FF2B5EF4-FFF2-40B4-BE49-F238E27FC236}">
                  <a16:creationId xmlns:a16="http://schemas.microsoft.com/office/drawing/2014/main" id="{0C3A634D-4C84-A143-8572-9387AFCBE9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56351" name="Line 23">
                <a:extLst>
                  <a:ext uri="{FF2B5EF4-FFF2-40B4-BE49-F238E27FC236}">
                    <a16:creationId xmlns:a16="http://schemas.microsoft.com/office/drawing/2014/main" id="{933607BD-AFB8-F841-9992-32BBA0A1A3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52" name="Line 24">
                <a:extLst>
                  <a:ext uri="{FF2B5EF4-FFF2-40B4-BE49-F238E27FC236}">
                    <a16:creationId xmlns:a16="http://schemas.microsoft.com/office/drawing/2014/main" id="{52EEEC03-2AB1-FA44-A06A-ABF40A4B7B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348" name="Rectangle 91">
              <a:extLst>
                <a:ext uri="{FF2B5EF4-FFF2-40B4-BE49-F238E27FC236}">
                  <a16:creationId xmlns:a16="http://schemas.microsoft.com/office/drawing/2014/main" id="{821F12AC-34AB-0C41-8493-11DD11C09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075" y="2600325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latin typeface="Arial" panose="020B0604020202020204" pitchFamily="34" charset="0"/>
                </a:rPr>
                <a:t>A</a:t>
              </a:r>
              <a:r>
                <a:rPr lang="pl-PL" altLang="en-US" sz="1800" baseline="-25000">
                  <a:latin typeface="Arial" panose="020B0604020202020204" pitchFamily="34" charset="0"/>
                </a:rPr>
                <a:t>1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6349" name="Rectangle 92">
              <a:extLst>
                <a:ext uri="{FF2B5EF4-FFF2-40B4-BE49-F238E27FC236}">
                  <a16:creationId xmlns:a16="http://schemas.microsoft.com/office/drawing/2014/main" id="{DFCF15BF-D474-B84A-9540-B0E475B47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050" y="3429000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latin typeface="Arial" panose="020B0604020202020204" pitchFamily="34" charset="0"/>
                </a:rPr>
                <a:t>A</a:t>
              </a:r>
              <a:r>
                <a:rPr lang="pl-PL" altLang="en-US" sz="1800" baseline="-25000">
                  <a:latin typeface="Arial" panose="020B0604020202020204" pitchFamily="34" charset="0"/>
                </a:rPr>
                <a:t>2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6350" name="Rectangle 93">
              <a:extLst>
                <a:ext uri="{FF2B5EF4-FFF2-40B4-BE49-F238E27FC236}">
                  <a16:creationId xmlns:a16="http://schemas.microsoft.com/office/drawing/2014/main" id="{BE4E598B-31F2-F347-B004-2CD980262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3500438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latin typeface="Arial" panose="020B0604020202020204" pitchFamily="34" charset="0"/>
                </a:rPr>
                <a:t>A</a:t>
              </a:r>
              <a:r>
                <a:rPr lang="pl-PL" altLang="en-US" sz="1800" baseline="-25000">
                  <a:latin typeface="Arial" panose="020B0604020202020204" pitchFamily="34" charset="0"/>
                </a:rPr>
                <a:t>3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99" name="Object 5">
            <a:extLst>
              <a:ext uri="{FF2B5EF4-FFF2-40B4-BE49-F238E27FC236}">
                <a16:creationId xmlns:a16="http://schemas.microsoft.com/office/drawing/2014/main" id="{6E328C88-BCEF-8A46-8E97-A44758937D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8438" y="5508625"/>
          <a:ext cx="14493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4" name="Equation" r:id="rId11" imgW="19900900" imgH="4978400" progId="Equation.3">
                  <p:embed/>
                </p:oleObj>
              </mc:Choice>
              <mc:Fallback>
                <p:oleObj name="Equation" r:id="rId11" imgW="19900900" imgH="4978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5508625"/>
                        <a:ext cx="1449387" cy="3619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Line 96">
            <a:extLst>
              <a:ext uri="{FF2B5EF4-FFF2-40B4-BE49-F238E27FC236}">
                <a16:creationId xmlns:a16="http://schemas.microsoft.com/office/drawing/2014/main" id="{DEF7BDC4-1358-134B-87B8-3F5D9A3764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4950" y="2954338"/>
            <a:ext cx="3395663" cy="511175"/>
          </a:xfrm>
          <a:prstGeom prst="line">
            <a:avLst/>
          </a:prstGeom>
          <a:noFill/>
          <a:ln w="19050" cap="sq">
            <a:solidFill>
              <a:srgbClr val="FF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46">
            <a:extLst>
              <a:ext uri="{FF2B5EF4-FFF2-40B4-BE49-F238E27FC236}">
                <a16:creationId xmlns:a16="http://schemas.microsoft.com/office/drawing/2014/main" id="{6F7745E9-A095-974B-847A-30C90240D6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4288" y="3205163"/>
            <a:ext cx="36512" cy="1260475"/>
          </a:xfrm>
          <a:prstGeom prst="line">
            <a:avLst/>
          </a:prstGeom>
          <a:noFill/>
          <a:ln w="25400" cap="sq">
            <a:solidFill>
              <a:srgbClr val="FF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46">
            <a:extLst>
              <a:ext uri="{FF2B5EF4-FFF2-40B4-BE49-F238E27FC236}">
                <a16:creationId xmlns:a16="http://schemas.microsoft.com/office/drawing/2014/main" id="{B96E0402-A31E-AB4C-9305-7EB6C17274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5738" y="3684588"/>
            <a:ext cx="182562" cy="895350"/>
          </a:xfrm>
          <a:prstGeom prst="line">
            <a:avLst/>
          </a:prstGeom>
          <a:noFill/>
          <a:ln w="25400" cap="sq">
            <a:solidFill>
              <a:srgbClr val="FF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Text Box 26">
            <a:extLst>
              <a:ext uri="{FF2B5EF4-FFF2-40B4-BE49-F238E27FC236}">
                <a16:creationId xmlns:a16="http://schemas.microsoft.com/office/drawing/2014/main" id="{C3FC9B4A-491F-104D-B5FB-3A3232699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1019175"/>
            <a:ext cx="350520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100">
                <a:latin typeface="Arial" panose="020B0604020202020204" pitchFamily="34" charset="0"/>
              </a:rPr>
              <a:t>1. Find a set of   </a:t>
            </a:r>
            <a:br>
              <a:rPr lang="en-US" altLang="en-US" sz="2100">
                <a:latin typeface="Arial" panose="020B0604020202020204" pitchFamily="34" charset="0"/>
              </a:rPr>
            </a:br>
            <a:r>
              <a:rPr lang="en-US" altLang="en-US" sz="2100">
                <a:latin typeface="Arial" panose="020B0604020202020204" pitchFamily="34" charset="0"/>
              </a:rPr>
              <a:t>    distinctive key-</a:t>
            </a:r>
            <a:br>
              <a:rPr lang="en-US" altLang="en-US" sz="2100">
                <a:latin typeface="Arial" panose="020B0604020202020204" pitchFamily="34" charset="0"/>
              </a:rPr>
            </a:br>
            <a:r>
              <a:rPr lang="en-US" altLang="en-US" sz="2100">
                <a:latin typeface="Arial" panose="020B0604020202020204" pitchFamily="34" charset="0"/>
              </a:rPr>
              <a:t>    points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8" name="Text Box 26">
            <a:extLst>
              <a:ext uri="{FF2B5EF4-FFF2-40B4-BE49-F238E27FC236}">
                <a16:creationId xmlns:a16="http://schemas.microsoft.com/office/drawing/2014/main" id="{6DD26890-9C97-484D-B74E-FBF0AFC6D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2971800"/>
            <a:ext cx="2782887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100">
                <a:latin typeface="Arial" panose="020B0604020202020204" pitchFamily="34" charset="0"/>
              </a:rPr>
              <a:t>3. Extract and </a:t>
            </a:r>
            <a:br>
              <a:rPr lang="en-US" altLang="en-US" sz="2100">
                <a:latin typeface="Arial" panose="020B0604020202020204" pitchFamily="34" charset="0"/>
              </a:rPr>
            </a:br>
            <a:r>
              <a:rPr lang="en-US" altLang="en-US" sz="2100">
                <a:latin typeface="Arial" panose="020B0604020202020204" pitchFamily="34" charset="0"/>
              </a:rPr>
              <a:t>    normalize the    </a:t>
            </a:r>
            <a:br>
              <a:rPr lang="en-US" altLang="en-US" sz="2100">
                <a:latin typeface="Arial" panose="020B0604020202020204" pitchFamily="34" charset="0"/>
              </a:rPr>
            </a:br>
            <a:r>
              <a:rPr lang="en-US" altLang="en-US" sz="2100">
                <a:latin typeface="Arial" panose="020B0604020202020204" pitchFamily="34" charset="0"/>
              </a:rPr>
              <a:t>    region content 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9" name="Text Box 26">
            <a:extLst>
              <a:ext uri="{FF2B5EF4-FFF2-40B4-BE49-F238E27FC236}">
                <a16:creationId xmlns:a16="http://schemas.microsoft.com/office/drawing/2014/main" id="{B6E024E8-B42D-2644-B689-5AEA7862F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1981200"/>
            <a:ext cx="311150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100">
                <a:latin typeface="Arial" panose="020B0604020202020204" pitchFamily="34" charset="0"/>
              </a:rPr>
              <a:t>2. Define a region </a:t>
            </a:r>
            <a:br>
              <a:rPr lang="en-US" altLang="en-US" sz="2100">
                <a:latin typeface="Arial" panose="020B0604020202020204" pitchFamily="34" charset="0"/>
              </a:rPr>
            </a:br>
            <a:r>
              <a:rPr lang="en-US" altLang="en-US" sz="2100">
                <a:latin typeface="Arial" panose="020B0604020202020204" pitchFamily="34" charset="0"/>
              </a:rPr>
              <a:t>    around each </a:t>
            </a:r>
            <a:br>
              <a:rPr lang="en-US" altLang="en-US" sz="2100">
                <a:latin typeface="Arial" panose="020B0604020202020204" pitchFamily="34" charset="0"/>
              </a:rPr>
            </a:br>
            <a:r>
              <a:rPr lang="en-US" altLang="en-US" sz="2100">
                <a:latin typeface="Arial" panose="020B0604020202020204" pitchFamily="34" charset="0"/>
              </a:rPr>
              <a:t>    keypoint  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20" name="Text Box 26">
            <a:extLst>
              <a:ext uri="{FF2B5EF4-FFF2-40B4-BE49-F238E27FC236}">
                <a16:creationId xmlns:a16="http://schemas.microsoft.com/office/drawing/2014/main" id="{99AE64BC-FDE6-2D4E-B044-AB7BEC8A1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3962400"/>
            <a:ext cx="3001962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100">
                <a:latin typeface="Arial" panose="020B0604020202020204" pitchFamily="34" charset="0"/>
              </a:rPr>
              <a:t>4. Compute a local </a:t>
            </a:r>
            <a:br>
              <a:rPr lang="en-US" altLang="en-US" sz="2100">
                <a:latin typeface="Arial" panose="020B0604020202020204" pitchFamily="34" charset="0"/>
              </a:rPr>
            </a:br>
            <a:r>
              <a:rPr lang="en-US" altLang="en-US" sz="2100">
                <a:latin typeface="Arial" panose="020B0604020202020204" pitchFamily="34" charset="0"/>
              </a:rPr>
              <a:t>    descriptor from the </a:t>
            </a:r>
            <a:br>
              <a:rPr lang="en-US" altLang="en-US" sz="2100">
                <a:latin typeface="Arial" panose="020B0604020202020204" pitchFamily="34" charset="0"/>
              </a:rPr>
            </a:br>
            <a:r>
              <a:rPr lang="en-US" altLang="en-US" sz="2100">
                <a:latin typeface="Arial" panose="020B0604020202020204" pitchFamily="34" charset="0"/>
              </a:rPr>
              <a:t>    normalized region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21" name="Text Box 26">
            <a:extLst>
              <a:ext uri="{FF2B5EF4-FFF2-40B4-BE49-F238E27FC236}">
                <a16:creationId xmlns:a16="http://schemas.microsoft.com/office/drawing/2014/main" id="{EC4CE460-CFC9-F047-84A1-8F21B40CC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4953000"/>
            <a:ext cx="3001962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100">
                <a:latin typeface="Arial" panose="020B0604020202020204" pitchFamily="34" charset="0"/>
              </a:rPr>
              <a:t>5. Match local </a:t>
            </a:r>
            <a:br>
              <a:rPr lang="en-US" altLang="en-US" sz="2100">
                <a:latin typeface="Arial" panose="020B0604020202020204" pitchFamily="34" charset="0"/>
              </a:rPr>
            </a:br>
            <a:r>
              <a:rPr lang="en-US" altLang="en-US" sz="2100">
                <a:latin typeface="Arial" panose="020B0604020202020204" pitchFamily="34" charset="0"/>
              </a:rPr>
              <a:t>    descriptors</a:t>
            </a: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46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>
            <a:extLst>
              <a:ext uri="{FF2B5EF4-FFF2-40B4-BE49-F238E27FC236}">
                <a16:creationId xmlns:a16="http://schemas.microsoft.com/office/drawing/2014/main" id="{E8E7B6EF-6390-DE4E-A184-679481826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Fitting and alignment: Methods</a:t>
            </a:r>
          </a:p>
        </p:txBody>
      </p:sp>
      <p:sp>
        <p:nvSpPr>
          <p:cNvPr id="9218" name="Content Placeholder 3">
            <a:extLst>
              <a:ext uri="{FF2B5EF4-FFF2-40B4-BE49-F238E27FC236}">
                <a16:creationId xmlns:a16="http://schemas.microsoft.com/office/drawing/2014/main" id="{A4FFC105-AC61-2348-B9D0-8A7B7AE7E6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Global optimization / Search for parameters</a:t>
            </a:r>
          </a:p>
          <a:p>
            <a:pPr lvl="1"/>
            <a:r>
              <a:rPr lang="en-US" altLang="en-US"/>
              <a:t>Least squares fit</a:t>
            </a:r>
          </a:p>
          <a:p>
            <a:pPr lvl="1"/>
            <a:r>
              <a:rPr lang="en-US" altLang="en-US"/>
              <a:t>Robust least squares</a:t>
            </a:r>
          </a:p>
          <a:p>
            <a:pPr lvl="1"/>
            <a:r>
              <a:rPr lang="en-US" altLang="en-US"/>
              <a:t>Iterative closest point (ICP)</a:t>
            </a:r>
          </a:p>
          <a:p>
            <a:r>
              <a:rPr lang="en-US" altLang="en-US"/>
              <a:t>Hypothesize and test</a:t>
            </a:r>
          </a:p>
          <a:p>
            <a:pPr lvl="1"/>
            <a:r>
              <a:rPr lang="en-US" altLang="en-US"/>
              <a:t>Hough transform</a:t>
            </a:r>
          </a:p>
          <a:p>
            <a:pPr lvl="1"/>
            <a:r>
              <a:rPr lang="en-US" altLang="en-US"/>
              <a:t>RANSAC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id="{B67F8666-DECE-884D-92D8-D64F3D5674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the objects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D65B2A5A-7B89-154A-BE0D-8DA0515AA3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3810000"/>
            <a:ext cx="8229600" cy="2316163"/>
          </a:xfrm>
        </p:spPr>
        <p:txBody>
          <a:bodyPr/>
          <a:lstStyle/>
          <a:p>
            <a:pPr marL="514350" indent="-514350">
              <a:buFont typeface="CosmosBQ-Light" pitchFamily="50" charset="0"/>
              <a:buAutoNum type="arabicPeriod"/>
            </a:pPr>
            <a:r>
              <a:rPr lang="en-US" altLang="en-US" sz="2000"/>
              <a:t>Match interest points from input image to database image</a:t>
            </a:r>
            <a:endParaRPr lang="en-US" altLang="en-US" sz="1200"/>
          </a:p>
          <a:p>
            <a:pPr marL="514350" indent="-514350">
              <a:buFont typeface="CosmosBQ-Light" pitchFamily="50" charset="0"/>
              <a:buAutoNum type="arabicPeriod"/>
            </a:pPr>
            <a:r>
              <a:rPr lang="en-US" altLang="en-US" sz="2000"/>
              <a:t>Matched points vote for rough position/orientation/scale of object</a:t>
            </a:r>
          </a:p>
          <a:p>
            <a:pPr marL="514350" indent="-514350">
              <a:buFont typeface="CosmosBQ-Light" pitchFamily="50" charset="0"/>
              <a:buAutoNum type="arabicPeriod"/>
            </a:pPr>
            <a:r>
              <a:rPr lang="en-US" altLang="en-US" sz="2000"/>
              <a:t>Find position/orientation/scales that have at least three votes</a:t>
            </a:r>
          </a:p>
          <a:p>
            <a:pPr marL="514350" indent="-514350">
              <a:buFont typeface="CosmosBQ-Light" pitchFamily="50" charset="0"/>
              <a:buAutoNum type="arabicPeriod"/>
            </a:pPr>
            <a:r>
              <a:rPr lang="en-US" altLang="en-US" sz="2000"/>
              <a:t>Compute affine registration and matches using iterative least squares with outlier check</a:t>
            </a:r>
          </a:p>
          <a:p>
            <a:pPr marL="514350" indent="-514350">
              <a:buFont typeface="CosmosBQ-Light" pitchFamily="50" charset="0"/>
              <a:buAutoNum type="arabicPeriod"/>
            </a:pPr>
            <a:r>
              <a:rPr lang="en-US" altLang="en-US" sz="2000"/>
              <a:t>Report object if there are at least T matched points</a:t>
            </a:r>
          </a:p>
        </p:txBody>
      </p:sp>
      <p:grpSp>
        <p:nvGrpSpPr>
          <p:cNvPr id="57347" name="Group 39">
            <a:extLst>
              <a:ext uri="{FF2B5EF4-FFF2-40B4-BE49-F238E27FC236}">
                <a16:creationId xmlns:a16="http://schemas.microsoft.com/office/drawing/2014/main" id="{1AEFFCD6-9D5A-1C4C-9875-5081C8971F1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47800" y="1676400"/>
            <a:ext cx="6096000" cy="1960563"/>
            <a:chOff x="609600" y="1086092"/>
            <a:chExt cx="7696200" cy="2474615"/>
          </a:xfrm>
        </p:grpSpPr>
        <p:grpSp>
          <p:nvGrpSpPr>
            <p:cNvPr id="57348" name="Group 3">
              <a:extLst>
                <a:ext uri="{FF2B5EF4-FFF2-40B4-BE49-F238E27FC236}">
                  <a16:creationId xmlns:a16="http://schemas.microsoft.com/office/drawing/2014/main" id="{82DB7310-ACE3-F545-8DC6-CA9E68AD55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5062" y="1219200"/>
              <a:ext cx="2141538" cy="2081984"/>
              <a:chOff x="1828987" y="2437924"/>
              <a:chExt cx="2141538" cy="2081984"/>
            </a:xfrm>
          </p:grpSpPr>
          <p:pic>
            <p:nvPicPr>
              <p:cNvPr id="5" name="Picture 4" descr="obj14__0">
                <a:extLst>
                  <a:ext uri="{FF2B5EF4-FFF2-40B4-BE49-F238E27FC236}">
                    <a16:creationId xmlns:a16="http://schemas.microsoft.com/office/drawing/2014/main" id="{340C5BFC-C232-7244-99B1-B6E816583C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828651" y="2491165"/>
                <a:ext cx="2142509" cy="2027782"/>
              </a:xfrm>
              <a:prstGeom prst="rect">
                <a:avLst/>
              </a:pr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</p:spPr>
          </p:pic>
          <p:grpSp>
            <p:nvGrpSpPr>
              <p:cNvPr id="57369" name="Group 61">
                <a:extLst>
                  <a:ext uri="{FF2B5EF4-FFF2-40B4-BE49-F238E27FC236}">
                    <a16:creationId xmlns:a16="http://schemas.microsoft.com/office/drawing/2014/main" id="{1413ECEE-9B41-2A43-BF72-A076FFA7A0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940178">
                <a:off x="2102604" y="2590800"/>
                <a:ext cx="457200" cy="457200"/>
                <a:chOff x="2102604" y="2590800"/>
                <a:chExt cx="457200" cy="45720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FD98417-D31E-9A4C-B658-09E224A77DED}"/>
                    </a:ext>
                  </a:extLst>
                </p:cNvPr>
                <p:cNvSpPr/>
                <p:nvPr/>
              </p:nvSpPr>
              <p:spPr>
                <a:xfrm>
                  <a:off x="2095466" y="2572795"/>
                  <a:ext cx="454957" cy="452844"/>
                </a:xfrm>
                <a:prstGeom prst="ellipse">
                  <a:avLst/>
                </a:prstGeom>
                <a:no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  <a:ea typeface="ＭＳ Ｐゴシック" charset="0"/>
                  </a:endParaRP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6FD2792A-992C-0740-A6BA-10DE9B633214}"/>
                    </a:ext>
                  </a:extLst>
                </p:cNvPr>
                <p:cNvCxnSpPr>
                  <a:endCxn id="19" idx="0"/>
                </p:cNvCxnSpPr>
                <p:nvPr/>
              </p:nvCxnSpPr>
              <p:spPr>
                <a:xfrm rot="10800000">
                  <a:off x="2319893" y="2574051"/>
                  <a:ext cx="2004" cy="272508"/>
                </a:xfrm>
                <a:prstGeom prst="straightConnector1">
                  <a:avLst/>
                </a:prstGeom>
                <a:ln w="38100">
                  <a:solidFill>
                    <a:srgbClr val="FFFF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370" name="Group 62">
                <a:extLst>
                  <a:ext uri="{FF2B5EF4-FFF2-40B4-BE49-F238E27FC236}">
                    <a16:creationId xmlns:a16="http://schemas.microsoft.com/office/drawing/2014/main" id="{5225473D-67EB-FF47-9AA7-413DD43D8D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810826">
                <a:off x="3039177" y="2437924"/>
                <a:ext cx="579789" cy="645352"/>
                <a:chOff x="2102604" y="2590800"/>
                <a:chExt cx="457200" cy="457200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14837059-1EB9-0D4D-842B-1AA1C7460291}"/>
                    </a:ext>
                  </a:extLst>
                </p:cNvPr>
                <p:cNvSpPr/>
                <p:nvPr/>
              </p:nvSpPr>
              <p:spPr>
                <a:xfrm>
                  <a:off x="2099270" y="2580358"/>
                  <a:ext cx="467814" cy="455674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  <a:ea typeface="ＭＳ Ｐゴシック" charset="0"/>
                  </a:endParaRPr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C7804F67-0EED-334A-AEC6-D977B30886CC}"/>
                    </a:ext>
                  </a:extLst>
                </p:cNvPr>
                <p:cNvCxnSpPr>
                  <a:endCxn id="17" idx="0"/>
                </p:cNvCxnSpPr>
                <p:nvPr/>
              </p:nvCxnSpPr>
              <p:spPr>
                <a:xfrm rot="10800000">
                  <a:off x="2334886" y="2578521"/>
                  <a:ext cx="3161" cy="27681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371" name="Group 65">
                <a:extLst>
                  <a:ext uri="{FF2B5EF4-FFF2-40B4-BE49-F238E27FC236}">
                    <a16:creationId xmlns:a16="http://schemas.microsoft.com/office/drawing/2014/main" id="{7DC6645C-B24C-D649-8555-FDEE59B7DD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7787505">
                <a:off x="2380422" y="2903578"/>
                <a:ext cx="582847" cy="553535"/>
                <a:chOff x="2102604" y="2590800"/>
                <a:chExt cx="457200" cy="457200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06CCBC3F-D7D4-9645-BCBD-7B05DF0349A2}"/>
                    </a:ext>
                  </a:extLst>
                </p:cNvPr>
                <p:cNvSpPr/>
                <p:nvPr/>
              </p:nvSpPr>
              <p:spPr>
                <a:xfrm>
                  <a:off x="2100287" y="2591589"/>
                  <a:ext cx="458960" cy="456893"/>
                </a:xfrm>
                <a:prstGeom prst="ellipse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  <a:ea typeface="ＭＳ Ｐゴシック" charset="0"/>
                  </a:endParaRPr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38BECE75-B253-8E40-A7D4-3130B02CAB46}"/>
                    </a:ext>
                  </a:extLst>
                </p:cNvPr>
                <p:cNvCxnSpPr>
                  <a:endCxn id="15" idx="0"/>
                </p:cNvCxnSpPr>
                <p:nvPr/>
              </p:nvCxnSpPr>
              <p:spPr>
                <a:xfrm rot="10800000">
                  <a:off x="2328193" y="2607923"/>
                  <a:ext cx="1572" cy="274798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372" name="Group 68">
                <a:extLst>
                  <a:ext uri="{FF2B5EF4-FFF2-40B4-BE49-F238E27FC236}">
                    <a16:creationId xmlns:a16="http://schemas.microsoft.com/office/drawing/2014/main" id="{0D759ABE-07EF-EA42-8BA5-AD904602C4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071139">
                <a:off x="2303154" y="3598555"/>
                <a:ext cx="457200" cy="457200"/>
                <a:chOff x="2102604" y="2590800"/>
                <a:chExt cx="457200" cy="457200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47C2F648-1FCC-5545-B123-1C63A82566E7}"/>
                    </a:ext>
                  </a:extLst>
                </p:cNvPr>
                <p:cNvSpPr/>
                <p:nvPr/>
              </p:nvSpPr>
              <p:spPr>
                <a:xfrm>
                  <a:off x="2104542" y="2609299"/>
                  <a:ext cx="456961" cy="456852"/>
                </a:xfrm>
                <a:prstGeom prst="ellipse">
                  <a:avLst/>
                </a:pr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  <a:ea typeface="ＭＳ Ｐゴシック" charset="0"/>
                  </a:endParaRPr>
                </a:p>
              </p:txBody>
            </p: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E3CA9D31-48FF-F643-A0D4-D75AED4A4570}"/>
                    </a:ext>
                  </a:extLst>
                </p:cNvPr>
                <p:cNvCxnSpPr>
                  <a:endCxn id="13" idx="0"/>
                </p:cNvCxnSpPr>
                <p:nvPr/>
              </p:nvCxnSpPr>
              <p:spPr>
                <a:xfrm rot="10800000">
                  <a:off x="2348394" y="2629182"/>
                  <a:ext cx="2005" cy="274511"/>
                </a:xfrm>
                <a:prstGeom prst="straightConnector1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373" name="Group 71">
                <a:extLst>
                  <a:ext uri="{FF2B5EF4-FFF2-40B4-BE49-F238E27FC236}">
                    <a16:creationId xmlns:a16="http://schemas.microsoft.com/office/drawing/2014/main" id="{3EAA1C54-B50E-1044-8E50-73780FD368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3213680" y="3243386"/>
                <a:ext cx="457200" cy="457200"/>
                <a:chOff x="2102604" y="2590800"/>
                <a:chExt cx="457200" cy="457200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500407F-C859-934B-98F8-6A5B96D1D717}"/>
                    </a:ext>
                  </a:extLst>
                </p:cNvPr>
                <p:cNvSpPr/>
                <p:nvPr/>
              </p:nvSpPr>
              <p:spPr>
                <a:xfrm>
                  <a:off x="2106966" y="2620021"/>
                  <a:ext cx="456961" cy="440822"/>
                </a:xfrm>
                <a:prstGeom prst="ellipse">
                  <a:avLst/>
                </a:prstGeom>
                <a:no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  <a:ea typeface="ＭＳ Ｐゴシック" charset="0"/>
                  </a:endParaRPr>
                </a:p>
              </p:txBody>
            </p: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9CCA2AE7-3673-4747-A007-6B80994A5AC1}"/>
                    </a:ext>
                  </a:extLst>
                </p:cNvPr>
                <p:cNvCxnSpPr>
                  <a:endCxn id="11" idx="0"/>
                </p:cNvCxnSpPr>
                <p:nvPr/>
              </p:nvCxnSpPr>
              <p:spPr>
                <a:xfrm rot="10800000">
                  <a:off x="2353484" y="2620021"/>
                  <a:ext cx="2005" cy="260486"/>
                </a:xfrm>
                <a:prstGeom prst="straightConnector1">
                  <a:avLst/>
                </a:prstGeom>
                <a:ln w="38100">
                  <a:solidFill>
                    <a:schemeClr val="accent5">
                      <a:lumMod val="60000"/>
                      <a:lumOff val="4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349" name="Group 20">
              <a:extLst>
                <a:ext uri="{FF2B5EF4-FFF2-40B4-BE49-F238E27FC236}">
                  <a16:creationId xmlns:a16="http://schemas.microsoft.com/office/drawing/2014/main" id="{B20EF6CA-00AE-CA48-90C6-BFB5A4D4E1C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3358200">
              <a:off x="1535257" y="1115951"/>
              <a:ext cx="2147438" cy="2087720"/>
              <a:chOff x="1828987" y="2437924"/>
              <a:chExt cx="2141538" cy="2081984"/>
            </a:xfrm>
          </p:grpSpPr>
          <p:pic>
            <p:nvPicPr>
              <p:cNvPr id="22" name="Picture 5" descr="obj14__0">
                <a:extLst>
                  <a:ext uri="{FF2B5EF4-FFF2-40B4-BE49-F238E27FC236}">
                    <a16:creationId xmlns:a16="http://schemas.microsoft.com/office/drawing/2014/main" id="{45E7D256-B201-0F47-9790-F4C24E81D6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828137" y="2492916"/>
                <a:ext cx="2142103" cy="2024696"/>
              </a:xfrm>
              <a:prstGeom prst="rect">
                <a:avLst/>
              </a:pr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</p:spPr>
          </p:pic>
          <p:grpSp>
            <p:nvGrpSpPr>
              <p:cNvPr id="57353" name="Group 61">
                <a:extLst>
                  <a:ext uri="{FF2B5EF4-FFF2-40B4-BE49-F238E27FC236}">
                    <a16:creationId xmlns:a16="http://schemas.microsoft.com/office/drawing/2014/main" id="{A0167E31-BA87-3443-8010-1CE1A717F4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940178">
                <a:off x="2102604" y="2590800"/>
                <a:ext cx="457200" cy="457200"/>
                <a:chOff x="2102604" y="2590800"/>
                <a:chExt cx="457200" cy="457200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1DA87CEE-C1E0-1E4A-90B9-36059C5000B8}"/>
                    </a:ext>
                  </a:extLst>
                </p:cNvPr>
                <p:cNvSpPr/>
                <p:nvPr/>
              </p:nvSpPr>
              <p:spPr>
                <a:xfrm>
                  <a:off x="2075138" y="2597564"/>
                  <a:ext cx="461590" cy="457706"/>
                </a:xfrm>
                <a:prstGeom prst="ellipse">
                  <a:avLst/>
                </a:prstGeom>
                <a:no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  <a:ea typeface="ＭＳ Ｐゴシック" charset="0"/>
                  </a:endParaRPr>
                </a:p>
              </p:txBody>
            </p: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16B858E9-079C-C847-AB48-9B16124D2336}"/>
                    </a:ext>
                  </a:extLst>
                </p:cNvPr>
                <p:cNvCxnSpPr>
                  <a:endCxn id="36" idx="0"/>
                </p:cNvCxnSpPr>
                <p:nvPr/>
              </p:nvCxnSpPr>
              <p:spPr>
                <a:xfrm rot="10800000">
                  <a:off x="2304182" y="2594598"/>
                  <a:ext cx="1998" cy="277821"/>
                </a:xfrm>
                <a:prstGeom prst="straightConnector1">
                  <a:avLst/>
                </a:prstGeom>
                <a:ln w="38100">
                  <a:solidFill>
                    <a:srgbClr val="FFFF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354" name="Group 62">
                <a:extLst>
                  <a:ext uri="{FF2B5EF4-FFF2-40B4-BE49-F238E27FC236}">
                    <a16:creationId xmlns:a16="http://schemas.microsoft.com/office/drawing/2014/main" id="{9502B10B-2017-3748-870E-81391BAF24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810826">
                <a:off x="3039177" y="2437924"/>
                <a:ext cx="579789" cy="645352"/>
                <a:chOff x="2102604" y="2590800"/>
                <a:chExt cx="457200" cy="457200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71313349-DD6E-3F42-B0D2-93D99E7BB9D6}"/>
                    </a:ext>
                  </a:extLst>
                </p:cNvPr>
                <p:cNvSpPr/>
                <p:nvPr/>
              </p:nvSpPr>
              <p:spPr>
                <a:xfrm>
                  <a:off x="2084252" y="2591294"/>
                  <a:ext cx="453810" cy="457364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  <a:ea typeface="ＭＳ Ｐゴシック" charset="0"/>
                  </a:endParaRPr>
                </a:p>
              </p:txBody>
            </p: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EB408D2A-E0F3-6149-9E7E-9E965E8D3C0E}"/>
                    </a:ext>
                  </a:extLst>
                </p:cNvPr>
                <p:cNvCxnSpPr>
                  <a:endCxn id="34" idx="0"/>
                </p:cNvCxnSpPr>
                <p:nvPr/>
              </p:nvCxnSpPr>
              <p:spPr>
                <a:xfrm rot="10800000">
                  <a:off x="2317953" y="2590840"/>
                  <a:ext cx="3151" cy="27753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355" name="Group 65">
                <a:extLst>
                  <a:ext uri="{FF2B5EF4-FFF2-40B4-BE49-F238E27FC236}">
                    <a16:creationId xmlns:a16="http://schemas.microsoft.com/office/drawing/2014/main" id="{E3573131-93D3-D44D-8F84-D8B1A35842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7787505">
                <a:off x="2380422" y="2903578"/>
                <a:ext cx="582847" cy="553535"/>
                <a:chOff x="2102604" y="2590800"/>
                <a:chExt cx="457200" cy="457200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1D78172F-BB62-5749-AD90-96FC77FC9787}"/>
                    </a:ext>
                  </a:extLst>
                </p:cNvPr>
                <p:cNvSpPr/>
                <p:nvPr/>
              </p:nvSpPr>
              <p:spPr>
                <a:xfrm>
                  <a:off x="2122656" y="2597913"/>
                  <a:ext cx="446835" cy="455529"/>
                </a:xfrm>
                <a:prstGeom prst="ellipse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  <a:ea typeface="ＭＳ Ｐゴシック" charset="0"/>
                  </a:endParaRP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C1C4BB64-C4BB-6D4A-8D84-AE15A333FA08}"/>
                    </a:ext>
                  </a:extLst>
                </p:cNvPr>
                <p:cNvCxnSpPr>
                  <a:endCxn id="32" idx="0"/>
                </p:cNvCxnSpPr>
                <p:nvPr/>
              </p:nvCxnSpPr>
              <p:spPr>
                <a:xfrm rot="10800000">
                  <a:off x="2351444" y="2586854"/>
                  <a:ext cx="1568" cy="277279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356" name="Group 68">
                <a:extLst>
                  <a:ext uri="{FF2B5EF4-FFF2-40B4-BE49-F238E27FC236}">
                    <a16:creationId xmlns:a16="http://schemas.microsoft.com/office/drawing/2014/main" id="{3A55FEA8-6E2F-A140-8632-72D3F79397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071139">
                <a:off x="2303154" y="3598555"/>
                <a:ext cx="457200" cy="457200"/>
                <a:chOff x="2102604" y="2590800"/>
                <a:chExt cx="457200" cy="457200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6B0B4321-C1C9-5840-A51A-95859052C738}"/>
                    </a:ext>
                  </a:extLst>
                </p:cNvPr>
                <p:cNvSpPr/>
                <p:nvPr/>
              </p:nvSpPr>
              <p:spPr>
                <a:xfrm>
                  <a:off x="2133335" y="2587221"/>
                  <a:ext cx="457595" cy="461702"/>
                </a:xfrm>
                <a:prstGeom prst="ellipse">
                  <a:avLst/>
                </a:pr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  <a:ea typeface="ＭＳ Ｐゴシック" charset="0"/>
                  </a:endParaRPr>
                </a:p>
              </p:txBody>
            </p: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8CB4CD6D-B956-F64C-B9FC-89F01AC69C1D}"/>
                    </a:ext>
                  </a:extLst>
                </p:cNvPr>
                <p:cNvCxnSpPr>
                  <a:endCxn id="30" idx="0"/>
                </p:cNvCxnSpPr>
                <p:nvPr/>
              </p:nvCxnSpPr>
              <p:spPr>
                <a:xfrm rot="10800000">
                  <a:off x="2363568" y="2594103"/>
                  <a:ext cx="1999" cy="279820"/>
                </a:xfrm>
                <a:prstGeom prst="straightConnector1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357" name="Group 71">
                <a:extLst>
                  <a:ext uri="{FF2B5EF4-FFF2-40B4-BE49-F238E27FC236}">
                    <a16:creationId xmlns:a16="http://schemas.microsoft.com/office/drawing/2014/main" id="{9543025D-A94F-BA4F-ACA5-FEECE90249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3213680" y="3243386"/>
                <a:ext cx="457200" cy="457200"/>
                <a:chOff x="2102604" y="2590800"/>
                <a:chExt cx="457200" cy="457200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3CB84FE7-AD38-484C-8990-A0D4AFCF1ACE}"/>
                    </a:ext>
                  </a:extLst>
                </p:cNvPr>
                <p:cNvSpPr/>
                <p:nvPr/>
              </p:nvSpPr>
              <p:spPr>
                <a:xfrm>
                  <a:off x="2107769" y="2607702"/>
                  <a:ext cx="459593" cy="439717"/>
                </a:xfrm>
                <a:prstGeom prst="ellipse">
                  <a:avLst/>
                </a:prstGeom>
                <a:no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  <a:ea typeface="ＭＳ Ｐゴシック" charset="0"/>
                  </a:endParaRPr>
                </a:p>
              </p:txBody>
            </p: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F54490F0-FECA-8A49-BD68-B392BC9E637E}"/>
                    </a:ext>
                  </a:extLst>
                </p:cNvPr>
                <p:cNvCxnSpPr>
                  <a:endCxn id="28" idx="0"/>
                </p:cNvCxnSpPr>
                <p:nvPr/>
              </p:nvCxnSpPr>
              <p:spPr>
                <a:xfrm rot="10800000">
                  <a:off x="2347328" y="2607065"/>
                  <a:ext cx="1998" cy="269827"/>
                </a:xfrm>
                <a:prstGeom prst="straightConnector1">
                  <a:avLst/>
                </a:prstGeom>
                <a:ln w="38100">
                  <a:solidFill>
                    <a:schemeClr val="accent5">
                      <a:lumMod val="60000"/>
                      <a:lumOff val="4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7350" name="TextBox 37">
              <a:extLst>
                <a:ext uri="{FF2B5EF4-FFF2-40B4-BE49-F238E27FC236}">
                  <a16:creationId xmlns:a16="http://schemas.microsoft.com/office/drawing/2014/main" id="{0DAA2CC2-77CB-8641-B87A-1D4ACB731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2362201"/>
              <a:ext cx="1143001" cy="893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" pitchFamily="2" charset="0"/>
                </a:rPr>
                <a:t>Input Image</a:t>
              </a:r>
            </a:p>
          </p:txBody>
        </p:sp>
        <p:sp>
          <p:nvSpPr>
            <p:cNvPr id="57351" name="TextBox 38">
              <a:extLst>
                <a:ext uri="{FF2B5EF4-FFF2-40B4-BE49-F238E27FC236}">
                  <a16:creationId xmlns:a16="http://schemas.microsoft.com/office/drawing/2014/main" id="{AA8D317C-7038-7C4C-AEFE-E7B674C5D2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2799" y="2667001"/>
              <a:ext cx="1143001" cy="893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" pitchFamily="2" charset="0"/>
                </a:rPr>
                <a:t>Stored Image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33FFB96F-ACD2-3642-81DC-0ECF1B7296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Object recognition using SIFT descriptors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702069B8-C02D-6340-87AC-96FAD47DCE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osmosBQ-Light" pitchFamily="50" charset="0"/>
              <a:buAutoNum type="arabicPeriod"/>
            </a:pPr>
            <a:r>
              <a:rPr lang="en-US" altLang="en-US" sz="1800"/>
              <a:t>Match interest points from input image to database image</a:t>
            </a:r>
            <a:endParaRPr lang="en-US" altLang="en-US" sz="1100"/>
          </a:p>
          <a:p>
            <a:pPr marL="514350" indent="-514350">
              <a:buFont typeface="CosmosBQ-Light" pitchFamily="50" charset="0"/>
              <a:buAutoNum type="arabicPeriod"/>
            </a:pPr>
            <a:r>
              <a:rPr lang="en-US" altLang="en-US" sz="1800"/>
              <a:t>Get location/scale/orientation using Hough voting</a:t>
            </a:r>
          </a:p>
          <a:p>
            <a:pPr marL="914400" lvl="1" indent="-514350"/>
            <a:r>
              <a:rPr lang="en-US" altLang="en-US" sz="1800"/>
              <a:t>In training, each point has known position/scale/orientation wrt whole object</a:t>
            </a:r>
          </a:p>
          <a:p>
            <a:pPr marL="914400" lvl="1" indent="-514350"/>
            <a:r>
              <a:rPr lang="en-US" altLang="en-US" sz="1800"/>
              <a:t>Matched points vote for the position, scale, and orientation of the entire object</a:t>
            </a:r>
          </a:p>
          <a:p>
            <a:pPr marL="914400" lvl="1" indent="-514350"/>
            <a:r>
              <a:rPr lang="en-US" altLang="en-US" sz="1800"/>
              <a:t>Bins for x, y, scale, orientation</a:t>
            </a:r>
          </a:p>
          <a:p>
            <a:pPr marL="1314450" lvl="2" indent="-514350"/>
            <a:r>
              <a:rPr lang="en-US" altLang="en-US" sz="1400"/>
              <a:t>Wide bins (0.25 object length in position, 2x scale, 30 degrees orientation)</a:t>
            </a:r>
          </a:p>
          <a:p>
            <a:pPr marL="1314450" lvl="2" indent="-514350"/>
            <a:r>
              <a:rPr lang="en-US" altLang="en-US" sz="1400"/>
              <a:t>Vote for two closest bin centers in each direction (16 votes total)</a:t>
            </a:r>
            <a:endParaRPr lang="en-US" altLang="en-US" sz="1800"/>
          </a:p>
          <a:p>
            <a:pPr marL="514350" indent="-514350">
              <a:buFont typeface="CosmosBQ-Light" pitchFamily="50" charset="0"/>
              <a:buAutoNum type="arabicPeriod"/>
            </a:pPr>
            <a:r>
              <a:rPr lang="en-US" altLang="en-US" sz="1800"/>
              <a:t>Geometric verification</a:t>
            </a:r>
          </a:p>
          <a:p>
            <a:pPr marL="914400" lvl="1" indent="-514350"/>
            <a:r>
              <a:rPr lang="en-US" altLang="en-US" sz="1800"/>
              <a:t>For each bin with at least 3 keypoints</a:t>
            </a:r>
          </a:p>
          <a:p>
            <a:pPr marL="914400" lvl="1" indent="-514350"/>
            <a:r>
              <a:rPr lang="en-US" altLang="en-US" sz="1800"/>
              <a:t>Iterate between least squares fit and checking for inliers and outliers</a:t>
            </a:r>
          </a:p>
          <a:p>
            <a:pPr marL="514350" indent="-514350">
              <a:buFont typeface="CosmosBQ-Light" pitchFamily="50" charset="0"/>
              <a:buAutoNum type="arabicPeriod"/>
            </a:pPr>
            <a:r>
              <a:rPr lang="en-US" altLang="en-US" sz="1800"/>
              <a:t>Report object if &gt; T inliers (T is typically 3, can be computed to match some probabilistic threshold)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BF730116-7A30-6F4D-B7E3-3DDE45A26D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recognized objects</a:t>
            </a:r>
          </a:p>
        </p:txBody>
      </p:sp>
      <p:pic>
        <p:nvPicPr>
          <p:cNvPr id="59394" name="Picture 7">
            <a:extLst>
              <a:ext uri="{FF2B5EF4-FFF2-40B4-BE49-F238E27FC236}">
                <a16:creationId xmlns:a16="http://schemas.microsoft.com/office/drawing/2014/main" id="{181F6996-AB82-C84E-93E8-5535D9718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048000"/>
            <a:ext cx="44958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5" name="Picture 5">
            <a:extLst>
              <a:ext uri="{FF2B5EF4-FFF2-40B4-BE49-F238E27FC236}">
                <a16:creationId xmlns:a16="http://schemas.microsoft.com/office/drawing/2014/main" id="{39799E17-6B46-E241-9321-C88571B93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13" r="67516" b="35533"/>
          <a:stretch>
            <a:fillRect/>
          </a:stretch>
        </p:blipFill>
        <p:spPr bwMode="auto">
          <a:xfrm>
            <a:off x="2590800" y="1447800"/>
            <a:ext cx="1497013" cy="8763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396" name="Picture 5">
            <a:extLst>
              <a:ext uri="{FF2B5EF4-FFF2-40B4-BE49-F238E27FC236}">
                <a16:creationId xmlns:a16="http://schemas.microsoft.com/office/drawing/2014/main" id="{080FEB65-5903-1941-8EF0-8D9D07D82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9" r="67516" b="61528"/>
          <a:stretch>
            <a:fillRect/>
          </a:stretch>
        </p:blipFill>
        <p:spPr bwMode="auto">
          <a:xfrm>
            <a:off x="4800600" y="1219200"/>
            <a:ext cx="1497013" cy="1241425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4">
            <a:extLst>
              <a:ext uri="{FF2B5EF4-FFF2-40B4-BE49-F238E27FC236}">
                <a16:creationId xmlns:a16="http://schemas.microsoft.com/office/drawing/2014/main" id="{12D895EB-C5CE-DD42-80F3-74403C578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Hough transform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0D4BAE-2276-3445-8F9B-F0D443C402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Good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Robust to outliers: each point votes separately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Fairly efficient (much faster than trying all sets of parameters)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Provides multiple good fits</a:t>
            </a:r>
            <a:endParaRPr lang="en-US" altLang="en-US" sz="22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Bad</a:t>
            </a:r>
          </a:p>
          <a:p>
            <a:pPr>
              <a:lnSpc>
                <a:spcPct val="80000"/>
              </a:lnSpc>
            </a:pPr>
            <a:r>
              <a:rPr lang="en-US" altLang="en-US" sz="2200"/>
              <a:t>Some sensitivity to noise</a:t>
            </a:r>
          </a:p>
          <a:p>
            <a:pPr>
              <a:lnSpc>
                <a:spcPct val="80000"/>
              </a:lnSpc>
            </a:pPr>
            <a:r>
              <a:rPr lang="en-US" altLang="en-US" sz="2200"/>
              <a:t>Bin size trades off between noise tolerance, precision, and speed/memory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Can be hard to find sweet spot</a:t>
            </a:r>
          </a:p>
          <a:p>
            <a:pPr>
              <a:lnSpc>
                <a:spcPct val="80000"/>
              </a:lnSpc>
            </a:pPr>
            <a:r>
              <a:rPr lang="en-US" altLang="en-US" sz="2200"/>
              <a:t>Not suitable for more than a few parameters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grid size grows exponentially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Common applications</a:t>
            </a:r>
          </a:p>
          <a:p>
            <a:pPr>
              <a:lnSpc>
                <a:spcPct val="80000"/>
              </a:lnSpc>
            </a:pPr>
            <a:r>
              <a:rPr lang="en-US" altLang="en-US" sz="2200"/>
              <a:t>Line fitting (also circles, ellipses, etc.)</a:t>
            </a:r>
          </a:p>
          <a:p>
            <a:pPr>
              <a:lnSpc>
                <a:spcPct val="80000"/>
              </a:lnSpc>
            </a:pPr>
            <a:r>
              <a:rPr lang="en-US" altLang="en-US" sz="2200"/>
              <a:t>Object instance recognition (parameters are affine transform)</a:t>
            </a:r>
          </a:p>
          <a:p>
            <a:pPr>
              <a:lnSpc>
                <a:spcPct val="80000"/>
              </a:lnSpc>
            </a:pPr>
            <a:r>
              <a:rPr lang="en-US" altLang="en-US" sz="2200"/>
              <a:t>Object category recognition  (parameters are position/scale)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Oval 2">
            <a:extLst>
              <a:ext uri="{FF2B5EF4-FFF2-40B4-BE49-F238E27FC236}">
                <a16:creationId xmlns:a16="http://schemas.microsoft.com/office/drawing/2014/main" id="{DC11A107-BBB5-174A-9AFC-8F4FE0D55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0" y="382905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1266" name="Oval 3">
            <a:extLst>
              <a:ext uri="{FF2B5EF4-FFF2-40B4-BE49-F238E27FC236}">
                <a16:creationId xmlns:a16="http://schemas.microsoft.com/office/drawing/2014/main" id="{F6A1F201-917A-8049-8C5D-9AD8847D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050" y="421005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1267" name="Oval 4">
            <a:extLst>
              <a:ext uri="{FF2B5EF4-FFF2-40B4-BE49-F238E27FC236}">
                <a16:creationId xmlns:a16="http://schemas.microsoft.com/office/drawing/2014/main" id="{5237FE83-64C0-C049-885A-1FB9D9317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050" y="459105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1268" name="Oval 5">
            <a:extLst>
              <a:ext uri="{FF2B5EF4-FFF2-40B4-BE49-F238E27FC236}">
                <a16:creationId xmlns:a16="http://schemas.microsoft.com/office/drawing/2014/main" id="{0CBEAFD0-C650-F749-99E3-EE282C8AD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0" y="222885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1269" name="Oval 6">
            <a:extLst>
              <a:ext uri="{FF2B5EF4-FFF2-40B4-BE49-F238E27FC236}">
                <a16:creationId xmlns:a16="http://schemas.microsoft.com/office/drawing/2014/main" id="{4DCCE74C-542A-F945-A5E6-FA5A5A3F6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283845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1270" name="Oval 7">
            <a:extLst>
              <a:ext uri="{FF2B5EF4-FFF2-40B4-BE49-F238E27FC236}">
                <a16:creationId xmlns:a16="http://schemas.microsoft.com/office/drawing/2014/main" id="{4F7718AB-011E-0B46-B1B8-5F62C4D8A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0" y="375285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1271" name="Oval 8">
            <a:extLst>
              <a:ext uri="{FF2B5EF4-FFF2-40B4-BE49-F238E27FC236}">
                <a16:creationId xmlns:a16="http://schemas.microsoft.com/office/drawing/2014/main" id="{083628E3-B2DF-B54A-B027-04A1609EA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850" y="321945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1272" name="Oval 9">
            <a:extLst>
              <a:ext uri="{FF2B5EF4-FFF2-40B4-BE49-F238E27FC236}">
                <a16:creationId xmlns:a16="http://schemas.microsoft.com/office/drawing/2014/main" id="{689EF017-2AED-724E-AB46-F4E97AAC8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50" y="1981200"/>
            <a:ext cx="228600" cy="2286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" pitchFamily="2" charset="0"/>
            </a:endParaRPr>
          </a:p>
        </p:txBody>
      </p:sp>
      <p:sp>
        <p:nvSpPr>
          <p:cNvPr id="11273" name="Oval 10">
            <a:extLst>
              <a:ext uri="{FF2B5EF4-FFF2-40B4-BE49-F238E27FC236}">
                <a16:creationId xmlns:a16="http://schemas.microsoft.com/office/drawing/2014/main" id="{FDE7609D-EF3F-D149-9602-1C6676EBB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2450" y="306705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1274" name="Oval 11">
            <a:extLst>
              <a:ext uri="{FF2B5EF4-FFF2-40B4-BE49-F238E27FC236}">
                <a16:creationId xmlns:a16="http://schemas.microsoft.com/office/drawing/2014/main" id="{2DE8710E-ADF2-AD4B-B1F5-E1A312FE5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850" y="291465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1275" name="Oval 12">
            <a:extLst>
              <a:ext uri="{FF2B5EF4-FFF2-40B4-BE49-F238E27FC236}">
                <a16:creationId xmlns:a16="http://schemas.microsoft.com/office/drawing/2014/main" id="{50DE4ADC-A01E-0640-BA99-91D825258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650" y="1981200"/>
            <a:ext cx="228600" cy="2286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" pitchFamily="2" charset="0"/>
            </a:endParaRPr>
          </a:p>
        </p:txBody>
      </p:sp>
      <p:sp>
        <p:nvSpPr>
          <p:cNvPr id="11276" name="Oval 13">
            <a:extLst>
              <a:ext uri="{FF2B5EF4-FFF2-40B4-BE49-F238E27FC236}">
                <a16:creationId xmlns:a16="http://schemas.microsoft.com/office/drawing/2014/main" id="{425FE9F7-2FB8-834C-B41E-C3F654877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50" y="253365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1277" name="Oval 14">
            <a:extLst>
              <a:ext uri="{FF2B5EF4-FFF2-40B4-BE49-F238E27FC236}">
                <a16:creationId xmlns:a16="http://schemas.microsoft.com/office/drawing/2014/main" id="{16B90214-7865-4940-99B9-5F8F70FC1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5450" y="215265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1278" name="Oval 15">
            <a:extLst>
              <a:ext uri="{FF2B5EF4-FFF2-40B4-BE49-F238E27FC236}">
                <a16:creationId xmlns:a16="http://schemas.microsoft.com/office/drawing/2014/main" id="{5C327C67-C60F-B04F-B469-574FBEA64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850" y="200025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1279" name="Oval 16">
            <a:extLst>
              <a:ext uri="{FF2B5EF4-FFF2-40B4-BE49-F238E27FC236}">
                <a16:creationId xmlns:a16="http://schemas.microsoft.com/office/drawing/2014/main" id="{9BD7A081-A19C-3A41-98C8-95B1485B4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7850" y="421005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1280" name="Oval 17">
            <a:extLst>
              <a:ext uri="{FF2B5EF4-FFF2-40B4-BE49-F238E27FC236}">
                <a16:creationId xmlns:a16="http://schemas.microsoft.com/office/drawing/2014/main" id="{F28D2B6C-F02E-B84A-B035-2D79B4B88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1050" y="451485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1281" name="Oval 18">
            <a:extLst>
              <a:ext uri="{FF2B5EF4-FFF2-40B4-BE49-F238E27FC236}">
                <a16:creationId xmlns:a16="http://schemas.microsoft.com/office/drawing/2014/main" id="{46C1A5DF-82DF-4D4E-8C0B-05E04DC0C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0" y="504825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1282" name="Oval 19">
            <a:extLst>
              <a:ext uri="{FF2B5EF4-FFF2-40B4-BE49-F238E27FC236}">
                <a16:creationId xmlns:a16="http://schemas.microsoft.com/office/drawing/2014/main" id="{6944B079-2D1E-A14B-892A-FE54F7078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50" y="413385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1283" name="Oval 20">
            <a:extLst>
              <a:ext uri="{FF2B5EF4-FFF2-40B4-BE49-F238E27FC236}">
                <a16:creationId xmlns:a16="http://schemas.microsoft.com/office/drawing/2014/main" id="{BCC704CF-0F33-2F4E-8768-B0C783F29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1850" y="230505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1284" name="Oval 21">
            <a:extLst>
              <a:ext uri="{FF2B5EF4-FFF2-40B4-BE49-F238E27FC236}">
                <a16:creationId xmlns:a16="http://schemas.microsoft.com/office/drawing/2014/main" id="{E2739355-5DD7-2E4F-AD08-09EDD5593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2450" y="352425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38262" name="Oval 22">
            <a:extLst>
              <a:ext uri="{FF2B5EF4-FFF2-40B4-BE49-F238E27FC236}">
                <a16:creationId xmlns:a16="http://schemas.microsoft.com/office/drawing/2014/main" id="{DC76E408-B1A1-0D44-A566-57BBDC614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0" y="3829050"/>
            <a:ext cx="260350" cy="647700"/>
          </a:xfrm>
          <a:prstGeom prst="ellipse">
            <a:avLst/>
          </a:prstGeom>
          <a:solidFill>
            <a:srgbClr val="3366FF"/>
          </a:solidFill>
          <a:ln w="50800">
            <a:solidFill>
              <a:srgbClr val="3366FF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38263" name="Oval 23">
            <a:extLst>
              <a:ext uri="{FF2B5EF4-FFF2-40B4-BE49-F238E27FC236}">
                <a16:creationId xmlns:a16="http://schemas.microsoft.com/office/drawing/2014/main" id="{1CD32923-8C92-E343-AF26-0ADBE28F5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050" y="4210050"/>
            <a:ext cx="260350" cy="647700"/>
          </a:xfrm>
          <a:prstGeom prst="ellipse">
            <a:avLst/>
          </a:prstGeom>
          <a:solidFill>
            <a:srgbClr val="3366FF"/>
          </a:solidFill>
          <a:ln w="50800">
            <a:solidFill>
              <a:srgbClr val="3366FF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38264" name="Oval 24">
            <a:extLst>
              <a:ext uri="{FF2B5EF4-FFF2-40B4-BE49-F238E27FC236}">
                <a16:creationId xmlns:a16="http://schemas.microsoft.com/office/drawing/2014/main" id="{1BAED641-41A3-D94E-BA3A-70EEC937B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050" y="4591050"/>
            <a:ext cx="260350" cy="647700"/>
          </a:xfrm>
          <a:prstGeom prst="ellipse">
            <a:avLst/>
          </a:prstGeom>
          <a:solidFill>
            <a:srgbClr val="3366FF"/>
          </a:solidFill>
          <a:ln w="50800">
            <a:solidFill>
              <a:srgbClr val="3366FF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38265" name="Oval 25">
            <a:extLst>
              <a:ext uri="{FF2B5EF4-FFF2-40B4-BE49-F238E27FC236}">
                <a16:creationId xmlns:a16="http://schemas.microsoft.com/office/drawing/2014/main" id="{0FBD6C3D-6F8F-1F48-925D-25F01E36F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0" y="2228850"/>
            <a:ext cx="260350" cy="647700"/>
          </a:xfrm>
          <a:prstGeom prst="ellipse">
            <a:avLst/>
          </a:prstGeom>
          <a:solidFill>
            <a:srgbClr val="3366FF"/>
          </a:solidFill>
          <a:ln w="50800">
            <a:solidFill>
              <a:srgbClr val="3366FF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38266" name="Oval 26">
            <a:extLst>
              <a:ext uri="{FF2B5EF4-FFF2-40B4-BE49-F238E27FC236}">
                <a16:creationId xmlns:a16="http://schemas.microsoft.com/office/drawing/2014/main" id="{6A3D71C3-B5DC-3C41-89A7-74D656324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2838450"/>
            <a:ext cx="260350" cy="647700"/>
          </a:xfrm>
          <a:prstGeom prst="ellipse">
            <a:avLst/>
          </a:prstGeom>
          <a:solidFill>
            <a:srgbClr val="3366FF"/>
          </a:solidFill>
          <a:ln w="50800">
            <a:solidFill>
              <a:srgbClr val="3366FF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38267" name="Oval 27">
            <a:extLst>
              <a:ext uri="{FF2B5EF4-FFF2-40B4-BE49-F238E27FC236}">
                <a16:creationId xmlns:a16="http://schemas.microsoft.com/office/drawing/2014/main" id="{59700A45-4512-E245-A828-7D605B609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0" y="3752850"/>
            <a:ext cx="260350" cy="647700"/>
          </a:xfrm>
          <a:prstGeom prst="ellipse">
            <a:avLst/>
          </a:prstGeom>
          <a:solidFill>
            <a:srgbClr val="3366FF"/>
          </a:solidFill>
          <a:ln w="50800">
            <a:solidFill>
              <a:srgbClr val="3366FF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38268" name="Oval 28">
            <a:extLst>
              <a:ext uri="{FF2B5EF4-FFF2-40B4-BE49-F238E27FC236}">
                <a16:creationId xmlns:a16="http://schemas.microsoft.com/office/drawing/2014/main" id="{D3FEA605-0923-C04B-95FE-F63D12A7F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850" y="3219450"/>
            <a:ext cx="260350" cy="647700"/>
          </a:xfrm>
          <a:prstGeom prst="ellipse">
            <a:avLst/>
          </a:prstGeom>
          <a:solidFill>
            <a:srgbClr val="3366FF"/>
          </a:solidFill>
          <a:ln w="50800">
            <a:solidFill>
              <a:srgbClr val="3366FF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38269" name="Oval 29">
            <a:extLst>
              <a:ext uri="{FF2B5EF4-FFF2-40B4-BE49-F238E27FC236}">
                <a16:creationId xmlns:a16="http://schemas.microsoft.com/office/drawing/2014/main" id="{E5AAAA0A-70ED-1641-8EF7-95F51CD4A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50" y="1981200"/>
            <a:ext cx="228600" cy="228600"/>
          </a:xfrm>
          <a:prstGeom prst="ellipse">
            <a:avLst/>
          </a:prstGeom>
          <a:solidFill>
            <a:srgbClr val="3366FF"/>
          </a:solidFill>
          <a:ln w="50800">
            <a:solidFill>
              <a:srgbClr val="3366FF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" pitchFamily="2" charset="0"/>
            </a:endParaRPr>
          </a:p>
        </p:txBody>
      </p:sp>
      <p:sp>
        <p:nvSpPr>
          <p:cNvPr id="138270" name="Oval 30">
            <a:extLst>
              <a:ext uri="{FF2B5EF4-FFF2-40B4-BE49-F238E27FC236}">
                <a16:creationId xmlns:a16="http://schemas.microsoft.com/office/drawing/2014/main" id="{CF5A01B2-BA51-BF4A-B86A-234FB601F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2450" y="3067050"/>
            <a:ext cx="260350" cy="647700"/>
          </a:xfrm>
          <a:prstGeom prst="ellipse">
            <a:avLst/>
          </a:prstGeom>
          <a:solidFill>
            <a:srgbClr val="3366FF"/>
          </a:solidFill>
          <a:ln w="50800">
            <a:solidFill>
              <a:srgbClr val="3366FF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38271" name="Oval 31">
            <a:extLst>
              <a:ext uri="{FF2B5EF4-FFF2-40B4-BE49-F238E27FC236}">
                <a16:creationId xmlns:a16="http://schemas.microsoft.com/office/drawing/2014/main" id="{4627AF70-E647-5E47-A283-096EA4775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850" y="2914650"/>
            <a:ext cx="260350" cy="647700"/>
          </a:xfrm>
          <a:prstGeom prst="ellipse">
            <a:avLst/>
          </a:prstGeom>
          <a:solidFill>
            <a:srgbClr val="3366FF"/>
          </a:solidFill>
          <a:ln w="50800">
            <a:solidFill>
              <a:srgbClr val="3366FF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38272" name="Oval 32">
            <a:extLst>
              <a:ext uri="{FF2B5EF4-FFF2-40B4-BE49-F238E27FC236}">
                <a16:creationId xmlns:a16="http://schemas.microsoft.com/office/drawing/2014/main" id="{E9CB64CA-7DDC-504B-9D17-7EC53BD6F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650" y="1981200"/>
            <a:ext cx="228600" cy="228600"/>
          </a:xfrm>
          <a:prstGeom prst="ellipse">
            <a:avLst/>
          </a:prstGeom>
          <a:solidFill>
            <a:srgbClr val="3366FF"/>
          </a:solidFill>
          <a:ln w="50800">
            <a:solidFill>
              <a:srgbClr val="3366FF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" pitchFamily="2" charset="0"/>
            </a:endParaRPr>
          </a:p>
        </p:txBody>
      </p:sp>
      <p:sp>
        <p:nvSpPr>
          <p:cNvPr id="138273" name="Oval 33">
            <a:extLst>
              <a:ext uri="{FF2B5EF4-FFF2-40B4-BE49-F238E27FC236}">
                <a16:creationId xmlns:a16="http://schemas.microsoft.com/office/drawing/2014/main" id="{F38C6A46-24A8-934C-879F-322B315F3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50" y="2533650"/>
            <a:ext cx="260350" cy="647700"/>
          </a:xfrm>
          <a:prstGeom prst="ellipse">
            <a:avLst/>
          </a:prstGeom>
          <a:solidFill>
            <a:srgbClr val="3366FF"/>
          </a:solidFill>
          <a:ln w="50800">
            <a:solidFill>
              <a:srgbClr val="3366FF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38274" name="Oval 34">
            <a:extLst>
              <a:ext uri="{FF2B5EF4-FFF2-40B4-BE49-F238E27FC236}">
                <a16:creationId xmlns:a16="http://schemas.microsoft.com/office/drawing/2014/main" id="{7A21A801-5DA0-FD4D-94D8-3582A14D5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5450" y="2152650"/>
            <a:ext cx="260350" cy="647700"/>
          </a:xfrm>
          <a:prstGeom prst="ellipse">
            <a:avLst/>
          </a:prstGeom>
          <a:solidFill>
            <a:srgbClr val="3366FF"/>
          </a:solidFill>
          <a:ln w="50800">
            <a:solidFill>
              <a:srgbClr val="3366FF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38275" name="Oval 35">
            <a:extLst>
              <a:ext uri="{FF2B5EF4-FFF2-40B4-BE49-F238E27FC236}">
                <a16:creationId xmlns:a16="http://schemas.microsoft.com/office/drawing/2014/main" id="{3CF80388-1588-0E42-B53E-A085B8A6F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2450" y="3524250"/>
            <a:ext cx="260350" cy="647700"/>
          </a:xfrm>
          <a:prstGeom prst="ellipse">
            <a:avLst/>
          </a:prstGeom>
          <a:solidFill>
            <a:srgbClr val="3366FF"/>
          </a:solidFill>
          <a:ln w="50800">
            <a:solidFill>
              <a:srgbClr val="3366FF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38281" name="Line 41">
            <a:extLst>
              <a:ext uri="{FF2B5EF4-FFF2-40B4-BE49-F238E27FC236}">
                <a16:creationId xmlns:a16="http://schemas.microsoft.com/office/drawing/2014/main" id="{E79E795E-3E70-714E-91CE-B7D90C58A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1650" y="4724400"/>
            <a:ext cx="533400" cy="609600"/>
          </a:xfrm>
          <a:prstGeom prst="line">
            <a:avLst/>
          </a:prstGeom>
          <a:noFill/>
          <a:ln w="50800">
            <a:solidFill>
              <a:schemeClr val="bg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38282" name="Object 42">
            <a:extLst>
              <a:ext uri="{FF2B5EF4-FFF2-40B4-BE49-F238E27FC236}">
                <a16:creationId xmlns:a16="http://schemas.microsoft.com/office/drawing/2014/main" id="{06976193-5EC0-1141-B76E-CEBDCD653D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9250" y="5068888"/>
          <a:ext cx="3286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Equation" r:id="rId4" imgW="3213100" imgH="4102100" progId="Equation.3">
                  <p:embed/>
                </p:oleObj>
              </mc:Choice>
              <mc:Fallback>
                <p:oleObj name="Equation" r:id="rId4" imgW="3213100" imgH="41021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0" y="5068888"/>
                        <a:ext cx="328613" cy="4175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83" name="Line 43">
            <a:extLst>
              <a:ext uri="{FF2B5EF4-FFF2-40B4-BE49-F238E27FC236}">
                <a16:creationId xmlns:a16="http://schemas.microsoft.com/office/drawing/2014/main" id="{039174F7-BB09-C24B-8BA9-63954C649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5050" y="5334000"/>
            <a:ext cx="533400" cy="609600"/>
          </a:xfrm>
          <a:prstGeom prst="line">
            <a:avLst/>
          </a:prstGeom>
          <a:noFill/>
          <a:ln w="50800">
            <a:solidFill>
              <a:schemeClr val="bg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02" name="Line 47">
            <a:extLst>
              <a:ext uri="{FF2B5EF4-FFF2-40B4-BE49-F238E27FC236}">
                <a16:creationId xmlns:a16="http://schemas.microsoft.com/office/drawing/2014/main" id="{97168404-1872-0242-8E99-94DDDB96F2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40250" y="2057400"/>
            <a:ext cx="3810000" cy="358140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03" name="Rectangle 49">
            <a:extLst>
              <a:ext uri="{FF2B5EF4-FFF2-40B4-BE49-F238E27FC236}">
                <a16:creationId xmlns:a16="http://schemas.microsoft.com/office/drawing/2014/main" id="{55EC4776-A1A1-8B4D-9157-7A8A7A1A0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790950"/>
            <a:ext cx="2722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0000"/>
              </a:spcBef>
              <a:buFontTx/>
              <a:buNone/>
            </a:pPr>
            <a:r>
              <a:rPr lang="en-US" altLang="en-US" sz="2000">
                <a:latin typeface="Times" pitchFamily="2" charset="0"/>
              </a:rPr>
              <a:t>Fischler &amp; Bolles in ‘81.</a:t>
            </a:r>
          </a:p>
        </p:txBody>
      </p:sp>
      <p:sp>
        <p:nvSpPr>
          <p:cNvPr id="11304" name="Rectangle 50">
            <a:extLst>
              <a:ext uri="{FF2B5EF4-FFF2-40B4-BE49-F238E27FC236}">
                <a16:creationId xmlns:a16="http://schemas.microsoft.com/office/drawing/2014/main" id="{BE7980F2-BE6B-D94C-BADA-181F8CBCD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13" y="1447800"/>
            <a:ext cx="5024437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Times" pitchFamily="2" charset="0"/>
              </a:rPr>
              <a:t>RANdom SAmple Consensus: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itchFamily="2" charset="0"/>
              </a:rPr>
              <a:t>Learning technique to estimate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itchFamily="2" charset="0"/>
              </a:rPr>
              <a:t>parameters of </a:t>
            </a:r>
            <a:r>
              <a:rPr lang="en-US" altLang="en-US" sz="2400">
                <a:latin typeface="Times" pitchFamily="2" charset="0"/>
                <a:sym typeface="Symbol" pitchFamily="2" charset="2"/>
              </a:rPr>
              <a:t>a model</a:t>
            </a:r>
            <a:r>
              <a:rPr lang="en-US" altLang="en-US" sz="2400">
                <a:latin typeface="Times" pitchFamily="2" charset="0"/>
              </a:rPr>
              <a:t> by random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itchFamily="2" charset="0"/>
              </a:rPr>
              <a:t>sampling of observed data</a:t>
            </a:r>
          </a:p>
        </p:txBody>
      </p:sp>
      <p:sp>
        <p:nvSpPr>
          <p:cNvPr id="11305" name="Title 1">
            <a:extLst>
              <a:ext uri="{FF2B5EF4-FFF2-40B4-BE49-F238E27FC236}">
                <a16:creationId xmlns:a16="http://schemas.microsoft.com/office/drawing/2014/main" id="{CC8FA52D-ED30-CD47-9AE8-67CD32F90E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RANSAC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62" grpId="0" animBg="1"/>
      <p:bldP spid="138263" grpId="0" animBg="1"/>
      <p:bldP spid="138264" grpId="0" animBg="1"/>
      <p:bldP spid="138265" grpId="0" animBg="1"/>
      <p:bldP spid="138266" grpId="0" animBg="1"/>
      <p:bldP spid="138267" grpId="0" animBg="1"/>
      <p:bldP spid="138268" grpId="0" animBg="1"/>
      <p:bldP spid="138269" grpId="0" animBg="1"/>
      <p:bldP spid="138270" grpId="0" animBg="1"/>
      <p:bldP spid="138271" grpId="0" animBg="1"/>
      <p:bldP spid="138272" grpId="0" animBg="1"/>
      <p:bldP spid="138273" grpId="0" animBg="1"/>
      <p:bldP spid="138274" grpId="0" animBg="1"/>
      <p:bldP spid="1382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Oval 2">
            <a:extLst>
              <a:ext uri="{FF2B5EF4-FFF2-40B4-BE49-F238E27FC236}">
                <a16:creationId xmlns:a16="http://schemas.microsoft.com/office/drawing/2014/main" id="{ED63B9C9-739C-5A4B-B8DC-612D14D64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3622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3314" name="Oval 3">
            <a:extLst>
              <a:ext uri="{FF2B5EF4-FFF2-40B4-BE49-F238E27FC236}">
                <a16:creationId xmlns:a16="http://schemas.microsoft.com/office/drawing/2014/main" id="{39A55106-FC64-364B-A687-EF0550988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0574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3315" name="Oval 4">
            <a:extLst>
              <a:ext uri="{FF2B5EF4-FFF2-40B4-BE49-F238E27FC236}">
                <a16:creationId xmlns:a16="http://schemas.microsoft.com/office/drawing/2014/main" id="{9E494413-A1F6-AE41-A33E-029240FDF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0480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3316" name="Oval 5">
            <a:extLst>
              <a:ext uri="{FF2B5EF4-FFF2-40B4-BE49-F238E27FC236}">
                <a16:creationId xmlns:a16="http://schemas.microsoft.com/office/drawing/2014/main" id="{AB2AB6D5-C23A-3B48-89DF-2121E8B22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9718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3317" name="Oval 6">
            <a:extLst>
              <a:ext uri="{FF2B5EF4-FFF2-40B4-BE49-F238E27FC236}">
                <a16:creationId xmlns:a16="http://schemas.microsoft.com/office/drawing/2014/main" id="{F460F9A3-E0DE-2349-8EEC-09A03B309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6670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3318" name="Oval 7">
            <a:extLst>
              <a:ext uri="{FF2B5EF4-FFF2-40B4-BE49-F238E27FC236}">
                <a16:creationId xmlns:a16="http://schemas.microsoft.com/office/drawing/2014/main" id="{98F3A3F2-C688-3840-9EBB-20F45DDE5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0480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3319" name="Oval 8">
            <a:extLst>
              <a:ext uri="{FF2B5EF4-FFF2-40B4-BE49-F238E27FC236}">
                <a16:creationId xmlns:a16="http://schemas.microsoft.com/office/drawing/2014/main" id="{03D126BE-64E8-C248-BCD8-44E018A80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4290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3320" name="Oval 9">
            <a:extLst>
              <a:ext uri="{FF2B5EF4-FFF2-40B4-BE49-F238E27FC236}">
                <a16:creationId xmlns:a16="http://schemas.microsoft.com/office/drawing/2014/main" id="{3D29B442-6A96-8C49-B6BF-A1B3CA5A4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0668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3321" name="Oval 10">
            <a:extLst>
              <a:ext uri="{FF2B5EF4-FFF2-40B4-BE49-F238E27FC236}">
                <a16:creationId xmlns:a16="http://schemas.microsoft.com/office/drawing/2014/main" id="{E628AACD-A079-2B4B-9316-B20E4AB42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6764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3322" name="Oval 11">
            <a:extLst>
              <a:ext uri="{FF2B5EF4-FFF2-40B4-BE49-F238E27FC236}">
                <a16:creationId xmlns:a16="http://schemas.microsoft.com/office/drawing/2014/main" id="{67FB9004-F5E6-EA47-BC64-19F9B6896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5908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3323" name="Oval 12">
            <a:extLst>
              <a:ext uri="{FF2B5EF4-FFF2-40B4-BE49-F238E27FC236}">
                <a16:creationId xmlns:a16="http://schemas.microsoft.com/office/drawing/2014/main" id="{76AA3E11-C037-ED4E-87D9-794C2888F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0574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3324" name="Oval 13">
            <a:extLst>
              <a:ext uri="{FF2B5EF4-FFF2-40B4-BE49-F238E27FC236}">
                <a16:creationId xmlns:a16="http://schemas.microsoft.com/office/drawing/2014/main" id="{F95C72A1-603A-6A45-AB42-81D0B6F81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096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3325" name="Oval 14">
            <a:extLst>
              <a:ext uri="{FF2B5EF4-FFF2-40B4-BE49-F238E27FC236}">
                <a16:creationId xmlns:a16="http://schemas.microsoft.com/office/drawing/2014/main" id="{C2E9B80D-A4BD-684C-9996-9D105C3EE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9050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3326" name="Oval 15">
            <a:extLst>
              <a:ext uri="{FF2B5EF4-FFF2-40B4-BE49-F238E27FC236}">
                <a16:creationId xmlns:a16="http://schemas.microsoft.com/office/drawing/2014/main" id="{C0D3D626-7517-5F41-902C-62AF6EF41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7526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3327" name="Oval 16">
            <a:extLst>
              <a:ext uri="{FF2B5EF4-FFF2-40B4-BE49-F238E27FC236}">
                <a16:creationId xmlns:a16="http://schemas.microsoft.com/office/drawing/2014/main" id="{49378567-67B8-6C49-93E8-6CA0D71DE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6096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3328" name="Oval 17">
            <a:extLst>
              <a:ext uri="{FF2B5EF4-FFF2-40B4-BE49-F238E27FC236}">
                <a16:creationId xmlns:a16="http://schemas.microsoft.com/office/drawing/2014/main" id="{9AEC6410-E085-1646-8183-176BC585E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3716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3329" name="Oval 18">
            <a:extLst>
              <a:ext uri="{FF2B5EF4-FFF2-40B4-BE49-F238E27FC236}">
                <a16:creationId xmlns:a16="http://schemas.microsoft.com/office/drawing/2014/main" id="{498821B5-D4B8-D24A-B356-4A8A06F05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9906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3330" name="Oval 19">
            <a:extLst>
              <a:ext uri="{FF2B5EF4-FFF2-40B4-BE49-F238E27FC236}">
                <a16:creationId xmlns:a16="http://schemas.microsoft.com/office/drawing/2014/main" id="{57D68FA7-6003-2D41-9323-F0D31E0F3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8382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3331" name="Oval 21">
            <a:extLst>
              <a:ext uri="{FF2B5EF4-FFF2-40B4-BE49-F238E27FC236}">
                <a16:creationId xmlns:a16="http://schemas.microsoft.com/office/drawing/2014/main" id="{0DFCA446-2F3D-AE48-B6AA-0837E2653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3528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3332" name="Oval 22">
            <a:extLst>
              <a:ext uri="{FF2B5EF4-FFF2-40B4-BE49-F238E27FC236}">
                <a16:creationId xmlns:a16="http://schemas.microsoft.com/office/drawing/2014/main" id="{0EDE29E8-8F75-8643-89BF-0F09863EF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8862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3333" name="Oval 24">
            <a:extLst>
              <a:ext uri="{FF2B5EF4-FFF2-40B4-BE49-F238E27FC236}">
                <a16:creationId xmlns:a16="http://schemas.microsoft.com/office/drawing/2014/main" id="{C762F0CF-F1D7-4345-830E-CEBA6BC12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1430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3334" name="Oval 25">
            <a:extLst>
              <a:ext uri="{FF2B5EF4-FFF2-40B4-BE49-F238E27FC236}">
                <a16:creationId xmlns:a16="http://schemas.microsoft.com/office/drawing/2014/main" id="{19F388F1-7162-6245-81D6-94CB4A211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3622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3335" name="Text Box 35">
            <a:extLst>
              <a:ext uri="{FF2B5EF4-FFF2-40B4-BE49-F238E27FC236}">
                <a16:creationId xmlns:a16="http://schemas.microsoft.com/office/drawing/2014/main" id="{56C8B7DB-7673-4042-BA8C-2F624D8FC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038600"/>
            <a:ext cx="8610600" cy="213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itchFamily="2" charset="0"/>
                <a:cs typeface="Arial" panose="020B0604020202020204" pitchFamily="34" charset="0"/>
              </a:rPr>
              <a:t>Algorithm: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900">
              <a:latin typeface="Times" pitchFamily="2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200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en-US" altLang="en-US" sz="2000" b="1">
                <a:latin typeface="Times" pitchFamily="2" charset="0"/>
                <a:cs typeface="Arial" panose="020B0604020202020204" pitchFamily="34" charset="0"/>
              </a:rPr>
              <a:t>Sample</a:t>
            </a:r>
            <a:r>
              <a:rPr lang="en-US" altLang="en-US" sz="2000">
                <a:latin typeface="Times" pitchFamily="2" charset="0"/>
                <a:cs typeface="Arial" panose="020B0604020202020204" pitchFamily="34" charset="0"/>
              </a:rPr>
              <a:t> (randomly) the number of points required to fit the model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200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en-US" altLang="en-US" sz="2000" b="1">
                <a:latin typeface="Times" pitchFamily="2" charset="0"/>
                <a:cs typeface="Arial" panose="020B0604020202020204" pitchFamily="34" charset="0"/>
              </a:rPr>
              <a:t>Solve</a:t>
            </a:r>
            <a:r>
              <a:rPr lang="en-US" altLang="en-US" sz="2000">
                <a:latin typeface="Times" pitchFamily="2" charset="0"/>
                <a:cs typeface="Arial" panose="020B0604020202020204" pitchFamily="34" charset="0"/>
              </a:rPr>
              <a:t> for model parameters using samples 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200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en-US" altLang="en-US" sz="2000" b="1">
                <a:latin typeface="Times" pitchFamily="2" charset="0"/>
                <a:cs typeface="Arial" panose="020B0604020202020204" pitchFamily="34" charset="0"/>
              </a:rPr>
              <a:t>Score</a:t>
            </a:r>
            <a:r>
              <a:rPr lang="en-US" altLang="en-US" sz="2000">
                <a:latin typeface="Times" pitchFamily="2" charset="0"/>
                <a:cs typeface="Arial" panose="020B0604020202020204" pitchFamily="34" charset="0"/>
              </a:rPr>
              <a:t> by the fraction of inliers within a preset threshold of the model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" pitchFamily="2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" pitchFamily="2" charset="0"/>
                <a:cs typeface="Arial" panose="020B0604020202020204" pitchFamily="34" charset="0"/>
              </a:rPr>
              <a:t>Repeat</a:t>
            </a:r>
            <a:r>
              <a:rPr lang="en-US" altLang="en-US" sz="2000">
                <a:latin typeface="Times" pitchFamily="2" charset="0"/>
                <a:cs typeface="Arial" panose="020B0604020202020204" pitchFamily="34" charset="0"/>
              </a:rPr>
              <a:t> 1-3 until the best model is found with high confidence</a:t>
            </a:r>
          </a:p>
        </p:txBody>
      </p:sp>
      <p:sp>
        <p:nvSpPr>
          <p:cNvPr id="13336" name="Text Box 38">
            <a:extLst>
              <a:ext uri="{FF2B5EF4-FFF2-40B4-BE49-F238E27FC236}">
                <a16:creationId xmlns:a16="http://schemas.microsoft.com/office/drawing/2014/main" id="{5E3C6B50-536B-B14A-B5FB-7B9BD6640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25" y="45370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3337" name="Title 1">
            <a:extLst>
              <a:ext uri="{FF2B5EF4-FFF2-40B4-BE49-F238E27FC236}">
                <a16:creationId xmlns:a16="http://schemas.microsoft.com/office/drawing/2014/main" id="{2797C8D9-A23D-FB4A-95FC-A90C6E724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RANSAC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Oval 2">
            <a:extLst>
              <a:ext uri="{FF2B5EF4-FFF2-40B4-BE49-F238E27FC236}">
                <a16:creationId xmlns:a16="http://schemas.microsoft.com/office/drawing/2014/main" id="{F2C81B16-3D8B-F84A-995F-BCE000A3E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0955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5362" name="Oval 3">
            <a:extLst>
              <a:ext uri="{FF2B5EF4-FFF2-40B4-BE49-F238E27FC236}">
                <a16:creationId xmlns:a16="http://schemas.microsoft.com/office/drawing/2014/main" id="{4AA59BF6-F96C-7C45-ACBD-C29048B94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7907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5363" name="Oval 4">
            <a:extLst>
              <a:ext uri="{FF2B5EF4-FFF2-40B4-BE49-F238E27FC236}">
                <a16:creationId xmlns:a16="http://schemas.microsoft.com/office/drawing/2014/main" id="{E59CA20E-CCCE-9449-8FF4-0188ECD5A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7813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5364" name="Oval 5">
            <a:extLst>
              <a:ext uri="{FF2B5EF4-FFF2-40B4-BE49-F238E27FC236}">
                <a16:creationId xmlns:a16="http://schemas.microsoft.com/office/drawing/2014/main" id="{CC4F1A1B-0CF4-504D-B23F-56506264B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7051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5365" name="Oval 6">
            <a:extLst>
              <a:ext uri="{FF2B5EF4-FFF2-40B4-BE49-F238E27FC236}">
                <a16:creationId xmlns:a16="http://schemas.microsoft.com/office/drawing/2014/main" id="{E90D5719-B0FF-154A-B4C5-5231B9816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4003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5366" name="Oval 7">
            <a:extLst>
              <a:ext uri="{FF2B5EF4-FFF2-40B4-BE49-F238E27FC236}">
                <a16:creationId xmlns:a16="http://schemas.microsoft.com/office/drawing/2014/main" id="{3B88A9A7-078A-3942-968C-AAF8EAB84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7813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5367" name="Oval 8">
            <a:extLst>
              <a:ext uri="{FF2B5EF4-FFF2-40B4-BE49-F238E27FC236}">
                <a16:creationId xmlns:a16="http://schemas.microsoft.com/office/drawing/2014/main" id="{43E673D5-5169-1F44-892B-851DCC474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1623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5368" name="Oval 9">
            <a:extLst>
              <a:ext uri="{FF2B5EF4-FFF2-40B4-BE49-F238E27FC236}">
                <a16:creationId xmlns:a16="http://schemas.microsoft.com/office/drawing/2014/main" id="{97B906B5-E723-374C-ADF4-DA0B4AA14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8001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5369" name="Oval 10">
            <a:extLst>
              <a:ext uri="{FF2B5EF4-FFF2-40B4-BE49-F238E27FC236}">
                <a16:creationId xmlns:a16="http://schemas.microsoft.com/office/drawing/2014/main" id="{CAEF6983-FC27-2A4B-A2D2-7DF8859EE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4097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5370" name="Oval 11">
            <a:extLst>
              <a:ext uri="{FF2B5EF4-FFF2-40B4-BE49-F238E27FC236}">
                <a16:creationId xmlns:a16="http://schemas.microsoft.com/office/drawing/2014/main" id="{081A2617-239F-9543-B347-5C5861A38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241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5371" name="Oval 12">
            <a:extLst>
              <a:ext uri="{FF2B5EF4-FFF2-40B4-BE49-F238E27FC236}">
                <a16:creationId xmlns:a16="http://schemas.microsoft.com/office/drawing/2014/main" id="{4DA59066-ABD8-7344-B4B3-47A623E64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7907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5372" name="Oval 13">
            <a:extLst>
              <a:ext uri="{FF2B5EF4-FFF2-40B4-BE49-F238E27FC236}">
                <a16:creationId xmlns:a16="http://schemas.microsoft.com/office/drawing/2014/main" id="{2689027E-AE94-1642-8C08-BCD162A28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429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5373" name="Oval 14">
            <a:extLst>
              <a:ext uri="{FF2B5EF4-FFF2-40B4-BE49-F238E27FC236}">
                <a16:creationId xmlns:a16="http://schemas.microsoft.com/office/drawing/2014/main" id="{CCE24531-1658-A549-834F-50006EF3D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6383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5374" name="Oval 15">
            <a:extLst>
              <a:ext uri="{FF2B5EF4-FFF2-40B4-BE49-F238E27FC236}">
                <a16:creationId xmlns:a16="http://schemas.microsoft.com/office/drawing/2014/main" id="{796AF9F3-5C77-E545-8B61-C590B96AF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4859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5375" name="Oval 16">
            <a:extLst>
              <a:ext uri="{FF2B5EF4-FFF2-40B4-BE49-F238E27FC236}">
                <a16:creationId xmlns:a16="http://schemas.microsoft.com/office/drawing/2014/main" id="{625D2386-E6F2-7240-8FDC-CC9F2F51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429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5376" name="Oval 17">
            <a:extLst>
              <a:ext uri="{FF2B5EF4-FFF2-40B4-BE49-F238E27FC236}">
                <a16:creationId xmlns:a16="http://schemas.microsoft.com/office/drawing/2014/main" id="{433A9A30-99E5-D046-A713-CC4F9D43E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1049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5377" name="Oval 18">
            <a:extLst>
              <a:ext uri="{FF2B5EF4-FFF2-40B4-BE49-F238E27FC236}">
                <a16:creationId xmlns:a16="http://schemas.microsoft.com/office/drawing/2014/main" id="{9CD7136B-FE2D-2140-B760-8544936DB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7239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5378" name="Oval 19">
            <a:extLst>
              <a:ext uri="{FF2B5EF4-FFF2-40B4-BE49-F238E27FC236}">
                <a16:creationId xmlns:a16="http://schemas.microsoft.com/office/drawing/2014/main" id="{A0A00774-4E26-9349-B2B7-DF7831D1E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715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5379" name="Oval 21">
            <a:extLst>
              <a:ext uri="{FF2B5EF4-FFF2-40B4-BE49-F238E27FC236}">
                <a16:creationId xmlns:a16="http://schemas.microsoft.com/office/drawing/2014/main" id="{BC075B9A-8CA7-544D-A2C7-F42122E73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0861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5380" name="Oval 22">
            <a:extLst>
              <a:ext uri="{FF2B5EF4-FFF2-40B4-BE49-F238E27FC236}">
                <a16:creationId xmlns:a16="http://schemas.microsoft.com/office/drawing/2014/main" id="{C2571F2A-D46F-7040-BBD9-DAB6F9CB2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6195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5381" name="Oval 24">
            <a:extLst>
              <a:ext uri="{FF2B5EF4-FFF2-40B4-BE49-F238E27FC236}">
                <a16:creationId xmlns:a16="http://schemas.microsoft.com/office/drawing/2014/main" id="{41065566-74F9-1A4D-87CB-945778B8F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8763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5382" name="Oval 25">
            <a:extLst>
              <a:ext uri="{FF2B5EF4-FFF2-40B4-BE49-F238E27FC236}">
                <a16:creationId xmlns:a16="http://schemas.microsoft.com/office/drawing/2014/main" id="{F84416E3-A74E-444D-9201-DB2654A78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0955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5383" name="Oval 26">
            <a:extLst>
              <a:ext uri="{FF2B5EF4-FFF2-40B4-BE49-F238E27FC236}">
                <a16:creationId xmlns:a16="http://schemas.microsoft.com/office/drawing/2014/main" id="{72421BCF-B496-E44E-B189-A5A884967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790700"/>
            <a:ext cx="260350" cy="6477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5384" name="Oval 29">
            <a:extLst>
              <a:ext uri="{FF2B5EF4-FFF2-40B4-BE49-F238E27FC236}">
                <a16:creationId xmlns:a16="http://schemas.microsoft.com/office/drawing/2014/main" id="{8381652A-9E65-5640-B91E-89BE0274A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095500"/>
            <a:ext cx="260350" cy="6477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5385" name="Text Box 40">
            <a:extLst>
              <a:ext uri="{FF2B5EF4-FFF2-40B4-BE49-F238E27FC236}">
                <a16:creationId xmlns:a16="http://schemas.microsoft.com/office/drawing/2014/main" id="{70330BB1-A977-0F49-8F93-B4D01C362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25" y="45370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5386" name="Rectangle 45">
            <a:extLst>
              <a:ext uri="{FF2B5EF4-FFF2-40B4-BE49-F238E27FC236}">
                <a16:creationId xmlns:a16="http://schemas.microsoft.com/office/drawing/2014/main" id="{F5076087-7E8C-A54A-96C0-7224DCF28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537075"/>
            <a:ext cx="8610600" cy="3746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5387" name="Text Box 35">
            <a:extLst>
              <a:ext uri="{FF2B5EF4-FFF2-40B4-BE49-F238E27FC236}">
                <a16:creationId xmlns:a16="http://schemas.microsoft.com/office/drawing/2014/main" id="{9EBB8D56-DBFF-1A4C-9EBB-F10D5C402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038600"/>
            <a:ext cx="8610600" cy="213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itchFamily="2" charset="0"/>
                <a:cs typeface="Arial" panose="020B0604020202020204" pitchFamily="34" charset="0"/>
              </a:rPr>
              <a:t>Algorithm: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900">
              <a:latin typeface="Times" pitchFamily="2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200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en-US" altLang="en-US" sz="2000" b="1">
                <a:latin typeface="Times" pitchFamily="2" charset="0"/>
                <a:cs typeface="Arial" panose="020B0604020202020204" pitchFamily="34" charset="0"/>
              </a:rPr>
              <a:t>Sample</a:t>
            </a:r>
            <a:r>
              <a:rPr lang="en-US" altLang="en-US" sz="2000">
                <a:latin typeface="Times" pitchFamily="2" charset="0"/>
                <a:cs typeface="Arial" panose="020B0604020202020204" pitchFamily="34" charset="0"/>
              </a:rPr>
              <a:t> (randomly) the number of points required to fit the model (#=2)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200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en-US" altLang="en-US" sz="2000" b="1">
                <a:latin typeface="Times" pitchFamily="2" charset="0"/>
                <a:cs typeface="Arial" panose="020B0604020202020204" pitchFamily="34" charset="0"/>
              </a:rPr>
              <a:t>Solve</a:t>
            </a:r>
            <a:r>
              <a:rPr lang="en-US" altLang="en-US" sz="2000">
                <a:latin typeface="Times" pitchFamily="2" charset="0"/>
                <a:cs typeface="Arial" panose="020B0604020202020204" pitchFamily="34" charset="0"/>
              </a:rPr>
              <a:t> for model parameters using samples 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200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en-US" altLang="en-US" sz="2000" b="1">
                <a:latin typeface="Times" pitchFamily="2" charset="0"/>
                <a:cs typeface="Arial" panose="020B0604020202020204" pitchFamily="34" charset="0"/>
              </a:rPr>
              <a:t>Score</a:t>
            </a:r>
            <a:r>
              <a:rPr lang="en-US" altLang="en-US" sz="2000">
                <a:latin typeface="Times" pitchFamily="2" charset="0"/>
                <a:cs typeface="Arial" panose="020B0604020202020204" pitchFamily="34" charset="0"/>
              </a:rPr>
              <a:t> by the fraction of inliers within a preset threshold of the model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" pitchFamily="2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" pitchFamily="2" charset="0"/>
                <a:cs typeface="Arial" panose="020B0604020202020204" pitchFamily="34" charset="0"/>
              </a:rPr>
              <a:t>Repeat</a:t>
            </a:r>
            <a:r>
              <a:rPr lang="en-US" altLang="en-US" sz="2000">
                <a:latin typeface="Times" pitchFamily="2" charset="0"/>
                <a:cs typeface="Arial" panose="020B0604020202020204" pitchFamily="34" charset="0"/>
              </a:rPr>
              <a:t> 1-3 until the best model is found with high confidence</a:t>
            </a:r>
          </a:p>
        </p:txBody>
      </p:sp>
      <p:sp>
        <p:nvSpPr>
          <p:cNvPr id="15388" name="TextBox 34">
            <a:extLst>
              <a:ext uri="{FF2B5EF4-FFF2-40B4-BE49-F238E27FC236}">
                <a16:creationId xmlns:a16="http://schemas.microsoft.com/office/drawing/2014/main" id="{0240B18B-E4C7-1E42-A86A-449FCCF2E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52550"/>
            <a:ext cx="2273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" pitchFamily="2" charset="0"/>
              </a:rPr>
              <a:t>Line fitting example</a:t>
            </a:r>
          </a:p>
        </p:txBody>
      </p:sp>
      <p:sp>
        <p:nvSpPr>
          <p:cNvPr id="15389" name="Title 1">
            <a:extLst>
              <a:ext uri="{FF2B5EF4-FFF2-40B4-BE49-F238E27FC236}">
                <a16:creationId xmlns:a16="http://schemas.microsoft.com/office/drawing/2014/main" id="{2EC89407-40DF-A047-ADAC-77C091AD4E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RANSAC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Oval 2">
            <a:extLst>
              <a:ext uri="{FF2B5EF4-FFF2-40B4-BE49-F238E27FC236}">
                <a16:creationId xmlns:a16="http://schemas.microsoft.com/office/drawing/2014/main" id="{5A1FAF61-FE58-A245-BF1C-38AA3470F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0193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7410" name="Oval 3">
            <a:extLst>
              <a:ext uri="{FF2B5EF4-FFF2-40B4-BE49-F238E27FC236}">
                <a16:creationId xmlns:a16="http://schemas.microsoft.com/office/drawing/2014/main" id="{D55B5E42-6928-3746-A6DD-A0C1A8A48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7145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7411" name="Oval 4">
            <a:extLst>
              <a:ext uri="{FF2B5EF4-FFF2-40B4-BE49-F238E27FC236}">
                <a16:creationId xmlns:a16="http://schemas.microsoft.com/office/drawing/2014/main" id="{37007971-DCDE-D94B-8CAB-A7EDD072F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7051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7412" name="Oval 5">
            <a:extLst>
              <a:ext uri="{FF2B5EF4-FFF2-40B4-BE49-F238E27FC236}">
                <a16:creationId xmlns:a16="http://schemas.microsoft.com/office/drawing/2014/main" id="{378A7C51-A8BC-E54B-A7A1-33114572C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6289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7413" name="Oval 6">
            <a:extLst>
              <a:ext uri="{FF2B5EF4-FFF2-40B4-BE49-F238E27FC236}">
                <a16:creationId xmlns:a16="http://schemas.microsoft.com/office/drawing/2014/main" id="{BAF586AC-EC83-C445-8D8D-3DBE9B714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3241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7414" name="Oval 7">
            <a:extLst>
              <a:ext uri="{FF2B5EF4-FFF2-40B4-BE49-F238E27FC236}">
                <a16:creationId xmlns:a16="http://schemas.microsoft.com/office/drawing/2014/main" id="{B285177E-EDBD-0A4C-8F76-95E18CB7A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7051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7415" name="Oval 8">
            <a:extLst>
              <a:ext uri="{FF2B5EF4-FFF2-40B4-BE49-F238E27FC236}">
                <a16:creationId xmlns:a16="http://schemas.microsoft.com/office/drawing/2014/main" id="{D8C0A724-803A-5B4D-8EB1-54F35EFAC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0861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7416" name="Oval 9">
            <a:extLst>
              <a:ext uri="{FF2B5EF4-FFF2-40B4-BE49-F238E27FC236}">
                <a16:creationId xmlns:a16="http://schemas.microsoft.com/office/drawing/2014/main" id="{AB996F70-BBA1-3D4C-962D-130F1D66E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7239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7417" name="Oval 10">
            <a:extLst>
              <a:ext uri="{FF2B5EF4-FFF2-40B4-BE49-F238E27FC236}">
                <a16:creationId xmlns:a16="http://schemas.microsoft.com/office/drawing/2014/main" id="{777BD975-ACE4-DD43-9ED2-3C95A14AB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3335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7418" name="Oval 11">
            <a:extLst>
              <a:ext uri="{FF2B5EF4-FFF2-40B4-BE49-F238E27FC236}">
                <a16:creationId xmlns:a16="http://schemas.microsoft.com/office/drawing/2014/main" id="{F7A3B7E7-8763-B84C-AC35-CCE785DF3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479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7419" name="Oval 12">
            <a:extLst>
              <a:ext uri="{FF2B5EF4-FFF2-40B4-BE49-F238E27FC236}">
                <a16:creationId xmlns:a16="http://schemas.microsoft.com/office/drawing/2014/main" id="{3B54E17C-C5A4-2C4E-8416-A48E0AADD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7145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7420" name="Oval 13">
            <a:extLst>
              <a:ext uri="{FF2B5EF4-FFF2-40B4-BE49-F238E27FC236}">
                <a16:creationId xmlns:a16="http://schemas.microsoft.com/office/drawing/2014/main" id="{87388A5C-7F0F-CA45-A0B5-933862852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667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7421" name="Oval 14">
            <a:extLst>
              <a:ext uri="{FF2B5EF4-FFF2-40B4-BE49-F238E27FC236}">
                <a16:creationId xmlns:a16="http://schemas.microsoft.com/office/drawing/2014/main" id="{D9C4D447-FFE0-1B4F-9011-25128014D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5621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7422" name="Oval 15">
            <a:extLst>
              <a:ext uri="{FF2B5EF4-FFF2-40B4-BE49-F238E27FC236}">
                <a16:creationId xmlns:a16="http://schemas.microsoft.com/office/drawing/2014/main" id="{A6BD415D-17AA-944C-B102-3A0CDFADE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4097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7423" name="Oval 16">
            <a:extLst>
              <a:ext uri="{FF2B5EF4-FFF2-40B4-BE49-F238E27FC236}">
                <a16:creationId xmlns:a16="http://schemas.microsoft.com/office/drawing/2014/main" id="{00B9F611-BF26-814F-9DE4-0C576006F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667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7424" name="Oval 17">
            <a:extLst>
              <a:ext uri="{FF2B5EF4-FFF2-40B4-BE49-F238E27FC236}">
                <a16:creationId xmlns:a16="http://schemas.microsoft.com/office/drawing/2014/main" id="{1E1961D9-B831-004E-83E9-CC0842FC0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0287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7425" name="Oval 18">
            <a:extLst>
              <a:ext uri="{FF2B5EF4-FFF2-40B4-BE49-F238E27FC236}">
                <a16:creationId xmlns:a16="http://schemas.microsoft.com/office/drawing/2014/main" id="{643C46BF-BB6B-A84A-BD31-D90D1405E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6477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7426" name="Oval 19">
            <a:extLst>
              <a:ext uri="{FF2B5EF4-FFF2-40B4-BE49-F238E27FC236}">
                <a16:creationId xmlns:a16="http://schemas.microsoft.com/office/drawing/2014/main" id="{6B6DE420-0267-3540-955B-549DE159D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953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7427" name="Oval 21">
            <a:extLst>
              <a:ext uri="{FF2B5EF4-FFF2-40B4-BE49-F238E27FC236}">
                <a16:creationId xmlns:a16="http://schemas.microsoft.com/office/drawing/2014/main" id="{94B9F28C-11E4-2040-9316-3D0E8BA4F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0099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7428" name="Oval 22">
            <a:extLst>
              <a:ext uri="{FF2B5EF4-FFF2-40B4-BE49-F238E27FC236}">
                <a16:creationId xmlns:a16="http://schemas.microsoft.com/office/drawing/2014/main" id="{000218B1-8FE7-A640-A95B-473252676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5433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7429" name="Oval 24">
            <a:extLst>
              <a:ext uri="{FF2B5EF4-FFF2-40B4-BE49-F238E27FC236}">
                <a16:creationId xmlns:a16="http://schemas.microsoft.com/office/drawing/2014/main" id="{4A1EF73D-BFD7-5A42-A646-1B202A349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8001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7430" name="Oval 25">
            <a:extLst>
              <a:ext uri="{FF2B5EF4-FFF2-40B4-BE49-F238E27FC236}">
                <a16:creationId xmlns:a16="http://schemas.microsoft.com/office/drawing/2014/main" id="{B26DF952-A5B5-414C-9A24-C16E5DB43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019300"/>
            <a:ext cx="260350" cy="6477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7431" name="Oval 26">
            <a:extLst>
              <a:ext uri="{FF2B5EF4-FFF2-40B4-BE49-F238E27FC236}">
                <a16:creationId xmlns:a16="http://schemas.microsoft.com/office/drawing/2014/main" id="{EC06445D-55DA-1B40-BC8B-A4275DCAC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714500"/>
            <a:ext cx="260350" cy="6477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7432" name="Oval 29">
            <a:extLst>
              <a:ext uri="{FF2B5EF4-FFF2-40B4-BE49-F238E27FC236}">
                <a16:creationId xmlns:a16="http://schemas.microsoft.com/office/drawing/2014/main" id="{DE895436-BD0D-5143-A32F-556F2014E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019300"/>
            <a:ext cx="260350" cy="6477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7433" name="Line 34">
            <a:extLst>
              <a:ext uri="{FF2B5EF4-FFF2-40B4-BE49-F238E27FC236}">
                <a16:creationId xmlns:a16="http://schemas.microsoft.com/office/drawing/2014/main" id="{F93B62F3-EE74-4E47-BCA2-B8FE7C62F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238250"/>
            <a:ext cx="4267200" cy="228600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34" name="Text Box 40">
            <a:extLst>
              <a:ext uri="{FF2B5EF4-FFF2-40B4-BE49-F238E27FC236}">
                <a16:creationId xmlns:a16="http://schemas.microsoft.com/office/drawing/2014/main" id="{6D8305CB-B547-4F4E-9D73-8E845E205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25" y="45370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7435" name="Rectangle 45">
            <a:extLst>
              <a:ext uri="{FF2B5EF4-FFF2-40B4-BE49-F238E27FC236}">
                <a16:creationId xmlns:a16="http://schemas.microsoft.com/office/drawing/2014/main" id="{B063B468-A35F-9846-8C7E-DD6DCE5FC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849813"/>
            <a:ext cx="8610600" cy="37306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17436" name="Text Box 35">
            <a:extLst>
              <a:ext uri="{FF2B5EF4-FFF2-40B4-BE49-F238E27FC236}">
                <a16:creationId xmlns:a16="http://schemas.microsoft.com/office/drawing/2014/main" id="{A8CE45F6-7609-434B-8AF4-0F77BAB3B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038600"/>
            <a:ext cx="8610600" cy="213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itchFamily="2" charset="0"/>
                <a:cs typeface="Arial" panose="020B0604020202020204" pitchFamily="34" charset="0"/>
              </a:rPr>
              <a:t>Algorithm: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900">
              <a:latin typeface="Times" pitchFamily="2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200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en-US" altLang="en-US" sz="2000" b="1">
                <a:latin typeface="Times" pitchFamily="2" charset="0"/>
                <a:cs typeface="Arial" panose="020B0604020202020204" pitchFamily="34" charset="0"/>
              </a:rPr>
              <a:t>Sample</a:t>
            </a:r>
            <a:r>
              <a:rPr lang="en-US" altLang="en-US" sz="2000">
                <a:latin typeface="Times" pitchFamily="2" charset="0"/>
                <a:cs typeface="Arial" panose="020B0604020202020204" pitchFamily="34" charset="0"/>
              </a:rPr>
              <a:t> (randomly) the number of points required to fit the model (#=2)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200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en-US" altLang="en-US" sz="2000" b="1">
                <a:latin typeface="Times" pitchFamily="2" charset="0"/>
                <a:cs typeface="Arial" panose="020B0604020202020204" pitchFamily="34" charset="0"/>
              </a:rPr>
              <a:t>Solve</a:t>
            </a:r>
            <a:r>
              <a:rPr lang="en-US" altLang="en-US" sz="2000">
                <a:latin typeface="Times" pitchFamily="2" charset="0"/>
                <a:cs typeface="Arial" panose="020B0604020202020204" pitchFamily="34" charset="0"/>
              </a:rPr>
              <a:t> for model parameters using samples 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200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en-US" altLang="en-US" sz="2000" b="1">
                <a:latin typeface="Times" pitchFamily="2" charset="0"/>
                <a:cs typeface="Arial" panose="020B0604020202020204" pitchFamily="34" charset="0"/>
              </a:rPr>
              <a:t>Score</a:t>
            </a:r>
            <a:r>
              <a:rPr lang="en-US" altLang="en-US" sz="2000">
                <a:latin typeface="Times" pitchFamily="2" charset="0"/>
                <a:cs typeface="Arial" panose="020B0604020202020204" pitchFamily="34" charset="0"/>
              </a:rPr>
              <a:t> by the fraction of inliers within a preset threshold of the model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" pitchFamily="2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" pitchFamily="2" charset="0"/>
                <a:cs typeface="Arial" panose="020B0604020202020204" pitchFamily="34" charset="0"/>
              </a:rPr>
              <a:t>Repeat</a:t>
            </a:r>
            <a:r>
              <a:rPr lang="en-US" altLang="en-US" sz="2000">
                <a:latin typeface="Times" pitchFamily="2" charset="0"/>
                <a:cs typeface="Arial" panose="020B0604020202020204" pitchFamily="34" charset="0"/>
              </a:rPr>
              <a:t> 1-3 until the best model is found with high confidence</a:t>
            </a:r>
          </a:p>
        </p:txBody>
      </p:sp>
      <p:sp>
        <p:nvSpPr>
          <p:cNvPr id="17437" name="TextBox 37">
            <a:extLst>
              <a:ext uri="{FF2B5EF4-FFF2-40B4-BE49-F238E27FC236}">
                <a16:creationId xmlns:a16="http://schemas.microsoft.com/office/drawing/2014/main" id="{ED93ED9D-1DD9-1E4B-B37A-43793D258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352550"/>
            <a:ext cx="2273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" pitchFamily="2" charset="0"/>
              </a:rPr>
              <a:t>Line fitting example</a:t>
            </a:r>
          </a:p>
        </p:txBody>
      </p:sp>
      <p:sp>
        <p:nvSpPr>
          <p:cNvPr id="17438" name="Title 1">
            <a:extLst>
              <a:ext uri="{FF2B5EF4-FFF2-40B4-BE49-F238E27FC236}">
                <a16:creationId xmlns:a16="http://schemas.microsoft.com/office/drawing/2014/main" id="{FE6EEF11-543F-CB43-8A20-FCB00BE9A2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RANSAC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C Merced Blu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CosmosBQ-Light"/>
        <a:ea typeface=""/>
        <a:cs typeface=""/>
      </a:majorFont>
      <a:minorFont>
        <a:latin typeface="CosmosBQ-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UC Merced Blue</Template>
  <TotalTime>13010</TotalTime>
  <Words>2728</Words>
  <Application>Microsoft Macintosh PowerPoint</Application>
  <PresentationFormat>On-screen Show (4:3)</PresentationFormat>
  <Paragraphs>516</Paragraphs>
  <Slides>42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CosmosBQ-Light</vt:lpstr>
      <vt:lpstr>Arial</vt:lpstr>
      <vt:lpstr>Futura Bk BT</vt:lpstr>
      <vt:lpstr>Symbol</vt:lpstr>
      <vt:lpstr>Times</vt:lpstr>
      <vt:lpstr>Times New Roman</vt:lpstr>
      <vt:lpstr>UC Merced Blue</vt:lpstr>
      <vt:lpstr>Equation</vt:lpstr>
      <vt:lpstr>CSE 185  Introduction to Computer Vision</vt:lpstr>
      <vt:lpstr>Fitting and alignment</vt:lpstr>
      <vt:lpstr>Correspondence and alignment</vt:lpstr>
      <vt:lpstr>Fitting and alignment: Methods</vt:lpstr>
      <vt:lpstr>Hough transform</vt:lpstr>
      <vt:lpstr>RANSAC</vt:lpstr>
      <vt:lpstr>RANSAC</vt:lpstr>
      <vt:lpstr>RANSAC</vt:lpstr>
      <vt:lpstr>RANSAC</vt:lpstr>
      <vt:lpstr>RANSAC</vt:lpstr>
      <vt:lpstr>RANSAC</vt:lpstr>
      <vt:lpstr>How to choose parameters?</vt:lpstr>
      <vt:lpstr>RANSAC</vt:lpstr>
      <vt:lpstr>How do we fit the best alignment?</vt:lpstr>
      <vt:lpstr>Alignment</vt:lpstr>
      <vt:lpstr>Parametric (global) warping</vt:lpstr>
      <vt:lpstr>Common transformations</vt:lpstr>
      <vt:lpstr>Scaling</vt:lpstr>
      <vt:lpstr>Scaling</vt:lpstr>
      <vt:lpstr>Scaling</vt:lpstr>
      <vt:lpstr>2D rotation</vt:lpstr>
      <vt:lpstr>2D rotation</vt:lpstr>
      <vt:lpstr>2D rotation</vt:lpstr>
      <vt:lpstr>Basic 2D transformations</vt:lpstr>
      <vt:lpstr>Affine transformation</vt:lpstr>
      <vt:lpstr>Projective transformations</vt:lpstr>
      <vt:lpstr>2D image transformations</vt:lpstr>
      <vt:lpstr>Example: solving for translation</vt:lpstr>
      <vt:lpstr>Example: solving for translation</vt:lpstr>
      <vt:lpstr>Example: solving for translation</vt:lpstr>
      <vt:lpstr>Example: solving for translation</vt:lpstr>
      <vt:lpstr>Example: solving for translation</vt:lpstr>
      <vt:lpstr>When no prior matched pairs exist</vt:lpstr>
      <vt:lpstr>Iterative Closest Point (ICP)</vt:lpstr>
      <vt:lpstr>Example: aligning boundaries</vt:lpstr>
      <vt:lpstr>Example: solving for translation</vt:lpstr>
      <vt:lpstr>Algorithm summary</vt:lpstr>
      <vt:lpstr>Object instance recognition</vt:lpstr>
      <vt:lpstr>Keypoint matching</vt:lpstr>
      <vt:lpstr>Finding the objects</vt:lpstr>
      <vt:lpstr>Object recognition using SIFT descriptors</vt:lpstr>
      <vt:lpstr>Examples of recognized objects</vt:lpstr>
    </vt:vector>
  </TitlesOfParts>
  <Company>U.C.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Fitting and the Hough Transform</dc:title>
  <dc:creator>David Forsyth</dc:creator>
  <cp:lastModifiedBy>Ming-Hsuan Yang</cp:lastModifiedBy>
  <cp:revision>114</cp:revision>
  <dcterms:created xsi:type="dcterms:W3CDTF">2002-08-02T17:44:00Z</dcterms:created>
  <dcterms:modified xsi:type="dcterms:W3CDTF">2021-05-09T21:12:47Z</dcterms:modified>
</cp:coreProperties>
</file>