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0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2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3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5"/>
  </p:notesMasterIdLst>
  <p:sldIdLst>
    <p:sldId id="317" r:id="rId2"/>
    <p:sldId id="318" r:id="rId3"/>
    <p:sldId id="347" r:id="rId4"/>
    <p:sldId id="319" r:id="rId5"/>
    <p:sldId id="327" r:id="rId6"/>
    <p:sldId id="349" r:id="rId7"/>
    <p:sldId id="352" r:id="rId8"/>
    <p:sldId id="353" r:id="rId9"/>
    <p:sldId id="357" r:id="rId10"/>
    <p:sldId id="321" r:id="rId11"/>
    <p:sldId id="323" r:id="rId12"/>
    <p:sldId id="324" r:id="rId13"/>
    <p:sldId id="325" r:id="rId14"/>
    <p:sldId id="348" r:id="rId15"/>
    <p:sldId id="356" r:id="rId16"/>
    <p:sldId id="326" r:id="rId17"/>
    <p:sldId id="354" r:id="rId18"/>
    <p:sldId id="350" r:id="rId19"/>
    <p:sldId id="351" r:id="rId20"/>
    <p:sldId id="335" r:id="rId21"/>
    <p:sldId id="336" r:id="rId22"/>
    <p:sldId id="283" r:id="rId23"/>
    <p:sldId id="300" r:id="rId24"/>
    <p:sldId id="303" r:id="rId25"/>
    <p:sldId id="338" r:id="rId26"/>
    <p:sldId id="339" r:id="rId27"/>
    <p:sldId id="340" r:id="rId28"/>
    <p:sldId id="341" r:id="rId29"/>
    <p:sldId id="342" r:id="rId30"/>
    <p:sldId id="343" r:id="rId31"/>
    <p:sldId id="345" r:id="rId32"/>
    <p:sldId id="355" r:id="rId33"/>
    <p:sldId id="346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6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4"/>
    <p:restoredTop sz="92410"/>
  </p:normalViewPr>
  <p:slideViewPr>
    <p:cSldViewPr>
      <p:cViewPr varScale="1">
        <p:scale>
          <a:sx n="172" d="100"/>
          <a:sy n="172" d="100"/>
        </p:scale>
        <p:origin x="1896" y="208"/>
      </p:cViewPr>
      <p:guideLst>
        <p:guide orient="horz" pos="2400"/>
        <p:guide pos="62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6.xml"/><Relationship Id="rId2" Type="http://schemas.openxmlformats.org/officeDocument/2006/relationships/slide" Target="slides/slide25.xml"/><Relationship Id="rId1" Type="http://schemas.openxmlformats.org/officeDocument/2006/relationships/slide" Target="slides/slide4.xml"/><Relationship Id="rId6" Type="http://schemas.openxmlformats.org/officeDocument/2006/relationships/slide" Target="slides/slide33.xml"/><Relationship Id="rId5" Type="http://schemas.openxmlformats.org/officeDocument/2006/relationships/slide" Target="slides/slide28.xml"/><Relationship Id="rId4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348CF18-6949-F945-B341-13BE8F8CAF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33414E2-CA29-4345-A4F5-DCAE6DDFCC5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075B15B-651E-594F-9397-624234480E4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85069979-C2C9-AB42-96FC-CB07D38707E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D654007E-3185-5943-A608-B123E053B4F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263BEE8F-7D47-EF41-A526-3BFD823D1E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 smtClean="0"/>
            </a:lvl1pPr>
          </a:lstStyle>
          <a:p>
            <a:pPr>
              <a:defRPr/>
            </a:pPr>
            <a:fld id="{B3737689-D5F7-9046-B2BB-E60B084D9B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Slide Image Placeholder 1">
            <a:extLst>
              <a:ext uri="{FF2B5EF4-FFF2-40B4-BE49-F238E27FC236}">
                <a16:creationId xmlns:a16="http://schemas.microsoft.com/office/drawing/2014/main" id="{60E8D78E-D1F7-B546-B653-FFE211CE7E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Notes Placeholder 2">
            <a:extLst>
              <a:ext uri="{FF2B5EF4-FFF2-40B4-BE49-F238E27FC236}">
                <a16:creationId xmlns:a16="http://schemas.microsoft.com/office/drawing/2014/main" id="{DB8D94BF-0A1F-6044-9045-11C07F179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099" name="Slide Number Placeholder 3">
            <a:extLst>
              <a:ext uri="{FF2B5EF4-FFF2-40B4-BE49-F238E27FC236}">
                <a16:creationId xmlns:a16="http://schemas.microsoft.com/office/drawing/2014/main" id="{FCD0E669-2B9A-C24F-B78F-B9367FF41D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8FC76D-A46A-1144-8A1D-425895D44BED}" type="slidenum">
              <a:rPr lang="en-US" altLang="en-US" sz="1200" i="0"/>
              <a:pPr/>
              <a:t>1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C283E003-4812-E947-A41E-91585BE249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84F34F3C-576A-AA42-8E44-27803DA538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2C889965-AE67-B14E-8957-481EB6BC9F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ADCD04-B453-D04B-8CAB-891A9BFDC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18B20D5D-81F5-AB44-A433-D6AF4858D7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FCC85F6C-1155-2A47-B7C5-F9043702A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ED00A340-E57B-2442-9FAC-46AB17345D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D2F6FE93-B67C-A245-B805-6D4DE7A250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D8C6D8B-FC40-814F-86C6-605971EA6D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704E2B15-23E2-784A-8617-6CEE9ACA0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737689-D5F7-9046-B2BB-E60B084D9B9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083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7B2B8D1A-7844-E741-8656-8D2FEA2599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01700"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01700"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01700"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01700"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DF33AAE-CF53-524A-857C-04405106DC26}" type="slidenum">
              <a:rPr lang="en-US" altLang="en-US" sz="1100" i="0"/>
              <a:pPr/>
              <a:t>33</a:t>
            </a:fld>
            <a:endParaRPr lang="en-US" altLang="en-US" sz="1100" i="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715B89AF-3CE3-414F-96B5-5719E80EFA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859A359-83AA-8D41-967D-1993942D0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Image Placeholder 1">
            <a:extLst>
              <a:ext uri="{FF2B5EF4-FFF2-40B4-BE49-F238E27FC236}">
                <a16:creationId xmlns:a16="http://schemas.microsoft.com/office/drawing/2014/main" id="{A440A97F-3E66-CA49-BB90-D4A80791F6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6" name="Notes Placeholder 2">
            <a:extLst>
              <a:ext uri="{FF2B5EF4-FFF2-40B4-BE49-F238E27FC236}">
                <a16:creationId xmlns:a16="http://schemas.microsoft.com/office/drawing/2014/main" id="{8DF0D594-BA0D-9947-ACA0-DE0974E46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147" name="Slide Number Placeholder 3">
            <a:extLst>
              <a:ext uri="{FF2B5EF4-FFF2-40B4-BE49-F238E27FC236}">
                <a16:creationId xmlns:a16="http://schemas.microsoft.com/office/drawing/2014/main" id="{C70F3A9C-6058-E14F-8772-C08D064EC7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5D1097C-843A-4E44-A3D6-CD128944A410}" type="slidenum">
              <a:rPr lang="en-US" altLang="en-US" sz="1200" i="0"/>
              <a:pPr/>
              <a:t>2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>
            <a:extLst>
              <a:ext uri="{FF2B5EF4-FFF2-40B4-BE49-F238E27FC236}">
                <a16:creationId xmlns:a16="http://schemas.microsoft.com/office/drawing/2014/main" id="{74E4DF31-0F6F-D043-B85E-C51EEA3899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01700"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01700"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01700"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01700"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1A6F7D9-72F3-D642-8054-BAADDB96B04B}" type="slidenum">
              <a:rPr lang="en-US" altLang="en-US" sz="1100" i="0"/>
              <a:pPr/>
              <a:t>4</a:t>
            </a:fld>
            <a:endParaRPr lang="en-US" altLang="en-US" sz="1100" i="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5F353DAA-6D76-CE48-924B-EC10DA7EDB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0BBA5DB-763E-0C4B-9122-1200484CF4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Note that the retina is curved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5180A9D2-0DF0-4641-A95C-C66E492619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061B5A44-C16E-5C49-998F-4E37CB3FF7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737689-D5F7-9046-B2BB-E60B084D9B9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40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22E29914-6A59-4A4B-86A2-45BD91DF97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8F740AC4-B659-4F43-AE9C-04F6BD90C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AA9EDF99-706A-A140-A726-E15ABFF26F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41A2D097-E337-2E44-8CF3-946CA83BA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E93C5A59-B0E3-F146-9794-DFCB55B0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01700"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01700"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01700"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01700"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E81F761-7986-D14B-A354-116B9AE80A73}" type="slidenum">
              <a:rPr lang="en-US" altLang="en-US" sz="1100" i="0"/>
              <a:pPr/>
              <a:t>25</a:t>
            </a:fld>
            <a:endParaRPr lang="en-US" altLang="en-US" sz="1100" i="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C6E9A275-D81D-E049-82E3-79D0E234ED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2A5247B-D56C-9345-919B-6806BF81E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900">
                <a:ea typeface="ＭＳ Ｐゴシック" panose="020B0600070205080204" pitchFamily="34" charset="-128"/>
              </a:rPr>
              <a:t>This way the image is right-side-up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5A4ED993-CF90-B846-AECB-D2C732E00E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8DC6C04A-74F7-0C4F-830A-B1BBB09D8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862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598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49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875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868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753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67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21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13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173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873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025E214-DA2B-D641-B1BE-47F71B6DA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79DBDB2-4E57-9A46-9088-F3DACBB4B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smosBQ-Light" pitchFamily="50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smosBQ-Light" pitchFamily="50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smosBQ-Light" pitchFamily="50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smosBQ-Light" pitchFamily="50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smosBQ-Light" pitchFamily="5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smosBQ-Light" pitchFamily="5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smosBQ-Light" pitchFamily="5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osmosBQ-Light" pitchFamily="5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tags" Target="../tags/tag7.xml"/><Relationship Id="rId7" Type="http://schemas.openxmlformats.org/officeDocument/2006/relationships/image" Target="../media/image17.jpe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hyperlink" Target="http://electronics.howstuffworks.com/digital-camera.htm" TargetMode="Externa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wistedsifter.com/2013/08/historic-black-white-photos-colorized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8.jpe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photofunia.com/" TargetMode="Externa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hyperlink" Target="https://photofunia.com/categories/all_effects/new-york-at-night" TargetMode="External"/><Relationship Id="rId5" Type="http://schemas.openxmlformats.org/officeDocument/2006/relationships/image" Target="../media/image39.jpeg"/><Relationship Id="rId4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image" Target="../media/image49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51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50.png"/><Relationship Id="rId5" Type="http://schemas.openxmlformats.org/officeDocument/2006/relationships/tags" Target="../tags/tag23.xml"/><Relationship Id="rId10" Type="http://schemas.openxmlformats.org/officeDocument/2006/relationships/notesSlide" Target="../notesSlides/notesSlide9.xml"/><Relationship Id="rId4" Type="http://schemas.openxmlformats.org/officeDocument/2006/relationships/tags" Target="../tags/tag2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notesSlide" Target="../notesSlides/notesSlide10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55.png"/><Relationship Id="rId2" Type="http://schemas.openxmlformats.org/officeDocument/2006/relationships/tags" Target="../tags/tag28.xml"/><Relationship Id="rId16" Type="http://schemas.openxmlformats.org/officeDocument/2006/relationships/image" Target="../media/image54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image" Target="../media/image53.png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image" Target="../media/image58.png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image" Target="../media/image57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56.png"/><Relationship Id="rId5" Type="http://schemas.openxmlformats.org/officeDocument/2006/relationships/tags" Target="../tags/tag42.xml"/><Relationship Id="rId10" Type="http://schemas.openxmlformats.org/officeDocument/2006/relationships/notesSlide" Target="../notesSlides/notesSlide11.xml"/><Relationship Id="rId4" Type="http://schemas.openxmlformats.org/officeDocument/2006/relationships/tags" Target="../tags/tag41.xml"/><Relationship Id="rId9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notesSlide" Target="../notesSlides/notesSlide12.xml"/><Relationship Id="rId18" Type="http://schemas.openxmlformats.org/officeDocument/2006/relationships/image" Target="../media/image60.png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59.png"/><Relationship Id="rId2" Type="http://schemas.openxmlformats.org/officeDocument/2006/relationships/tags" Target="../tags/tag47.xml"/><Relationship Id="rId16" Type="http://schemas.openxmlformats.org/officeDocument/2006/relationships/image" Target="../media/image58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image" Target="../media/image57.png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en.wikipedia.org/wiki/Image:Jonquil_flowers_at_f5.jpg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://en.wikipedia.org/wiki/Image:Jonquil_flowers_at_f32.jpg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18" Type="http://schemas.openxmlformats.org/officeDocument/2006/relationships/tags" Target="../tags/tag74.xml"/><Relationship Id="rId26" Type="http://schemas.openxmlformats.org/officeDocument/2006/relationships/image" Target="../media/image63.png"/><Relationship Id="rId3" Type="http://schemas.openxmlformats.org/officeDocument/2006/relationships/tags" Target="../tags/tag59.xml"/><Relationship Id="rId21" Type="http://schemas.openxmlformats.org/officeDocument/2006/relationships/tags" Target="../tags/tag77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tags" Target="../tags/tag73.xml"/><Relationship Id="rId25" Type="http://schemas.openxmlformats.org/officeDocument/2006/relationships/image" Target="../media/image62.png"/><Relationship Id="rId2" Type="http://schemas.openxmlformats.org/officeDocument/2006/relationships/tags" Target="../tags/tag58.xml"/><Relationship Id="rId16" Type="http://schemas.openxmlformats.org/officeDocument/2006/relationships/tags" Target="../tags/tag72.xml"/><Relationship Id="rId20" Type="http://schemas.openxmlformats.org/officeDocument/2006/relationships/tags" Target="../tags/tag76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24" Type="http://schemas.openxmlformats.org/officeDocument/2006/relationships/image" Target="../media/image61.png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23" Type="http://schemas.openxmlformats.org/officeDocument/2006/relationships/notesSlide" Target="../notesSlides/notesSlide13.xml"/><Relationship Id="rId10" Type="http://schemas.openxmlformats.org/officeDocument/2006/relationships/tags" Target="../tags/tag66.xml"/><Relationship Id="rId19" Type="http://schemas.openxmlformats.org/officeDocument/2006/relationships/tags" Target="../tags/tag75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Relationship Id="rId2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8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7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image" Target="../media/image66.png"/><Relationship Id="rId5" Type="http://schemas.openxmlformats.org/officeDocument/2006/relationships/tags" Target="../tags/tag82.xml"/><Relationship Id="rId10" Type="http://schemas.openxmlformats.org/officeDocument/2006/relationships/image" Target="../media/image65.png"/><Relationship Id="rId4" Type="http://schemas.openxmlformats.org/officeDocument/2006/relationships/tags" Target="../tags/tag81.xml"/><Relationship Id="rId9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s://www.mathworks.com/help/vision/ug/camera-calibration.html" TargetMode="External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86.xml"/><Relationship Id="rId21" Type="http://schemas.openxmlformats.org/officeDocument/2006/relationships/tags" Target="../tags/tag104.xml"/><Relationship Id="rId34" Type="http://schemas.openxmlformats.org/officeDocument/2006/relationships/image" Target="../media/image78.png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25" Type="http://schemas.openxmlformats.org/officeDocument/2006/relationships/tags" Target="../tags/tag108.xml"/><Relationship Id="rId33" Type="http://schemas.openxmlformats.org/officeDocument/2006/relationships/image" Target="../media/image77.png"/><Relationship Id="rId2" Type="http://schemas.openxmlformats.org/officeDocument/2006/relationships/tags" Target="../tags/tag85.xml"/><Relationship Id="rId16" Type="http://schemas.openxmlformats.org/officeDocument/2006/relationships/tags" Target="../tags/tag99.xml"/><Relationship Id="rId20" Type="http://schemas.openxmlformats.org/officeDocument/2006/relationships/tags" Target="../tags/tag103.xml"/><Relationship Id="rId29" Type="http://schemas.openxmlformats.org/officeDocument/2006/relationships/image" Target="../media/image74.emf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24" Type="http://schemas.openxmlformats.org/officeDocument/2006/relationships/tags" Target="../tags/tag107.xml"/><Relationship Id="rId32" Type="http://schemas.openxmlformats.org/officeDocument/2006/relationships/image" Target="../media/image76.png"/><Relationship Id="rId5" Type="http://schemas.openxmlformats.org/officeDocument/2006/relationships/tags" Target="../tags/tag88.xml"/><Relationship Id="rId15" Type="http://schemas.openxmlformats.org/officeDocument/2006/relationships/tags" Target="../tags/tag98.xml"/><Relationship Id="rId23" Type="http://schemas.openxmlformats.org/officeDocument/2006/relationships/tags" Target="../tags/tag106.xml"/><Relationship Id="rId28" Type="http://schemas.openxmlformats.org/officeDocument/2006/relationships/oleObject" Target="../embeddings/oleObject1.bin"/><Relationship Id="rId36" Type="http://schemas.openxmlformats.org/officeDocument/2006/relationships/image" Target="../media/image80.png"/><Relationship Id="rId10" Type="http://schemas.openxmlformats.org/officeDocument/2006/relationships/tags" Target="../tags/tag93.xml"/><Relationship Id="rId19" Type="http://schemas.openxmlformats.org/officeDocument/2006/relationships/tags" Target="../tags/tag102.xml"/><Relationship Id="rId31" Type="http://schemas.openxmlformats.org/officeDocument/2006/relationships/image" Target="../media/image75.emf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Relationship Id="rId22" Type="http://schemas.openxmlformats.org/officeDocument/2006/relationships/tags" Target="../tags/tag105.xml"/><Relationship Id="rId27" Type="http://schemas.openxmlformats.org/officeDocument/2006/relationships/notesSlide" Target="../notesSlides/notesSlide16.xml"/><Relationship Id="rId30" Type="http://schemas.openxmlformats.org/officeDocument/2006/relationships/oleObject" Target="../embeddings/oleObject2.bin"/><Relationship Id="rId35" Type="http://schemas.openxmlformats.org/officeDocument/2006/relationships/image" Target="../media/image79.png"/><Relationship Id="rId8" Type="http://schemas.openxmlformats.org/officeDocument/2006/relationships/tags" Target="../tags/tag9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>
            <a:extLst>
              <a:ext uri="{FF2B5EF4-FFF2-40B4-BE49-F238E27FC236}">
                <a16:creationId xmlns:a16="http://schemas.microsoft.com/office/drawing/2014/main" id="{BB26FC17-DE5F-5B46-B3AE-C2362BB45C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000">
                <a:ea typeface="ＭＳ Ｐゴシック" panose="020B0600070205080204" pitchFamily="34" charset="-128"/>
              </a:rPr>
              <a:t>CSE 185 </a:t>
            </a:r>
            <a:br>
              <a:rPr lang="en-US" altLang="en-US" sz="4000">
                <a:ea typeface="ＭＳ Ｐゴシック" panose="020B0600070205080204" pitchFamily="34" charset="-128"/>
              </a:rPr>
            </a:br>
            <a:r>
              <a:rPr lang="en-US" altLang="en-US" sz="4000">
                <a:ea typeface="ＭＳ Ｐゴシック" panose="020B0600070205080204" pitchFamily="34" charset="-128"/>
              </a:rPr>
              <a:t>Introduction to Computer Vision</a:t>
            </a:r>
          </a:p>
        </p:txBody>
      </p:sp>
      <p:sp>
        <p:nvSpPr>
          <p:cNvPr id="3074" name="Subtitle 4">
            <a:extLst>
              <a:ext uri="{FF2B5EF4-FFF2-40B4-BE49-F238E27FC236}">
                <a16:creationId xmlns:a16="http://schemas.microsoft.com/office/drawing/2014/main" id="{A3130D18-C018-A244-BABD-723F26087FC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Light and color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F1FDDA35-E284-0F4F-A44E-55BF7ADF5DA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Digital camera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9396A5FC-E576-A443-A070-59E9D5B5448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62000" y="5562600"/>
            <a:ext cx="7580313" cy="381000"/>
          </a:xfrm>
        </p:spPr>
        <p:txBody>
          <a:bodyPr/>
          <a:lstStyle/>
          <a:p>
            <a:pPr marL="914400" lvl="2" indent="0"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http://electronics.howstuffworks.com/digital-camera.htm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marL="914400" lvl="2" indent="0"/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4339" name="Picture 7" descr="PowerShot SD200">
            <a:extLst>
              <a:ext uri="{FF2B5EF4-FFF2-40B4-BE49-F238E27FC236}">
                <a16:creationId xmlns:a16="http://schemas.microsoft.com/office/drawing/2014/main" id="{7022E9B5-D8AC-614A-B426-8D479D55129B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337343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7" descr="http://www.itechnews.net/wp-content/uploads/2009/08/Nikon-CoolPix-S640-IS-Digital-Camera-black.jpg">
            <a:extLst>
              <a:ext uri="{FF2B5EF4-FFF2-40B4-BE49-F238E27FC236}">
                <a16:creationId xmlns:a16="http://schemas.microsoft.com/office/drawing/2014/main" id="{188E74F7-ECC5-F542-BAFF-A3B6BF20E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27225"/>
            <a:ext cx="1636713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9" descr="http://www.blogcdn.com/www.engadget.com/media/2010/10/htc-trophy-hero-dsc5763-engadget.jpg">
            <a:extLst>
              <a:ext uri="{FF2B5EF4-FFF2-40B4-BE49-F238E27FC236}">
                <a16:creationId xmlns:a16="http://schemas.microsoft.com/office/drawing/2014/main" id="{D91CA0F5-30CD-4B42-BC95-F559941EC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28775"/>
            <a:ext cx="2362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1">
            <a:extLst>
              <a:ext uri="{FF2B5EF4-FFF2-40B4-BE49-F238E27FC236}">
                <a16:creationId xmlns:a16="http://schemas.microsoft.com/office/drawing/2014/main" id="{31058FF6-57AE-FA4A-B372-B95EB3CA9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424238"/>
            <a:ext cx="5318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CCD                  vs.             CMOS</a:t>
            </a:r>
          </a:p>
        </p:txBody>
      </p:sp>
      <p:sp>
        <p:nvSpPr>
          <p:cNvPr id="14343" name="TextBox 2">
            <a:extLst>
              <a:ext uri="{FF2B5EF4-FFF2-40B4-BE49-F238E27FC236}">
                <a16:creationId xmlns:a16="http://schemas.microsoft.com/office/drawing/2014/main" id="{0213817B-EF5B-4644-A4B9-2CC41D017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038600"/>
            <a:ext cx="281781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Low-noise images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Consume more power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More and higher quality pixels</a:t>
            </a:r>
          </a:p>
        </p:txBody>
      </p:sp>
      <p:sp>
        <p:nvSpPr>
          <p:cNvPr id="14344" name="TextBox 9">
            <a:extLst>
              <a:ext uri="{FF2B5EF4-FFF2-40B4-BE49-F238E27FC236}">
                <a16:creationId xmlns:a16="http://schemas.microsoft.com/office/drawing/2014/main" id="{5756CABA-3864-B541-887C-AAC3B77E4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038600"/>
            <a:ext cx="3200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More noise (sensor area is smaller)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Consume much less power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Popular in camera phones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Getting better all the time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30DFEBDF-4B69-5843-BF5F-7D70D6FF8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Color</a:t>
            </a:r>
          </a:p>
        </p:txBody>
      </p:sp>
      <p:pic>
        <p:nvPicPr>
          <p:cNvPr id="16386" name="Picture 2" descr="Figure 12: the RGB spectral tristimulus values">
            <a:extLst>
              <a:ext uri="{FF2B5EF4-FFF2-40B4-BE49-F238E27FC236}">
                <a16:creationId xmlns:a16="http://schemas.microsoft.com/office/drawing/2014/main" id="{C6F8E415-748C-9640-A6DA-A7B2F6E8A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3"/>
          <a:stretch>
            <a:fillRect/>
          </a:stretch>
        </p:blipFill>
        <p:spPr bwMode="auto">
          <a:xfrm>
            <a:off x="1611313" y="1870075"/>
            <a:ext cx="5351462" cy="336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FB34C5-A57E-9648-8AD3-D9F706D06E90}"/>
              </a:ext>
            </a:extLst>
          </p:cNvPr>
          <p:cNvSpPr txBox="1"/>
          <p:nvPr/>
        </p:nvSpPr>
        <p:spPr>
          <a:xfrm>
            <a:off x="533400" y="1314450"/>
            <a:ext cx="62484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solidFill>
                  <a:schemeClr val="bg1"/>
                </a:solidFill>
                <a:latin typeface="+mn-lt"/>
                <a:ea typeface="+mn-ea"/>
              </a:rPr>
              <a:t>What colors do humans see?</a:t>
            </a:r>
          </a:p>
        </p:txBody>
      </p:sp>
      <p:sp>
        <p:nvSpPr>
          <p:cNvPr id="16388" name="Rectangle 1">
            <a:extLst>
              <a:ext uri="{FF2B5EF4-FFF2-40B4-BE49-F238E27FC236}">
                <a16:creationId xmlns:a16="http://schemas.microsoft.com/office/drawing/2014/main" id="{7F5D1975-3946-CE42-A87A-1F340C269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456" y="5320679"/>
            <a:ext cx="56530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i="0" dirty="0">
                <a:latin typeface="Times New Roman" panose="02020603050405020304" pitchFamily="18" charset="0"/>
              </a:rPr>
              <a:t>The colors of the visible light spectrum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i="0" dirty="0">
                <a:latin typeface="Times New Roman" panose="02020603050405020304" pitchFamily="18" charset="0"/>
              </a:rPr>
              <a:t>color	wavelength interval	frequency interval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i="0" dirty="0">
                <a:latin typeface="Times New Roman" panose="02020603050405020304" pitchFamily="18" charset="0"/>
              </a:rPr>
              <a:t>red	~ 700–635 nm	~ 430–480 THz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i="0" dirty="0">
                <a:latin typeface="Times New Roman" panose="02020603050405020304" pitchFamily="18" charset="0"/>
              </a:rPr>
              <a:t>green	~ 560–490 nm	~ 540–610 THz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i="0" dirty="0">
                <a:latin typeface="Times New Roman" panose="02020603050405020304" pitchFamily="18" charset="0"/>
              </a:rPr>
              <a:t>blue	~ 490–450 nm	~ 610–670 THz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9FECF406-D142-F441-84EF-5E74972BC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Color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3F6D7D47-CB57-2440-8934-4DC8CFCE9B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Plot of all visible colors (Hue and saturation):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Color space: RGB, CIE LUV, CIE XYZ, CIE LAB, HSV, HSL, …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A color image can be represented by 3 image planes</a:t>
            </a:r>
          </a:p>
        </p:txBody>
      </p:sp>
      <p:pic>
        <p:nvPicPr>
          <p:cNvPr id="17411" name="Picture 2" descr="CIE_chromaticity.gif">
            <a:extLst>
              <a:ext uri="{FF2B5EF4-FFF2-40B4-BE49-F238E27FC236}">
                <a16:creationId xmlns:a16="http://schemas.microsoft.com/office/drawing/2014/main" id="{4BB0864F-4525-0B47-B2E3-B341654B0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47800"/>
            <a:ext cx="38671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82C2DA29-823D-124E-AE20-27FEC407F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Bayer pattern</a:t>
            </a:r>
          </a:p>
        </p:txBody>
      </p:sp>
      <p:pic>
        <p:nvPicPr>
          <p:cNvPr id="18434" name="Picture 4" descr="http://aperture.maccreate.com/files/2009/09/bayerpatter2.jpg">
            <a:extLst>
              <a:ext uri="{FF2B5EF4-FFF2-40B4-BE49-F238E27FC236}">
                <a16:creationId xmlns:a16="http://schemas.microsoft.com/office/drawing/2014/main" id="{CF3432D6-3B63-EE49-A9D2-1BB7409E5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404018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3">
            <a:extLst>
              <a:ext uri="{FF2B5EF4-FFF2-40B4-BE49-F238E27FC236}">
                <a16:creationId xmlns:a16="http://schemas.microsoft.com/office/drawing/2014/main" id="{9510BCA5-1AC2-D747-B57E-D9EDD15CE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75" y="4724400"/>
            <a:ext cx="7315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A practical way to record primary colors is to use color filter array</a:t>
            </a:r>
          </a:p>
          <a:p>
            <a:pPr>
              <a:spcBef>
                <a:spcPct val="0"/>
              </a:spcBef>
            </a:pPr>
            <a:r>
              <a:rPr lang="en-US" alt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Single-chip image sensor: filter pattern is 50% G, 25% R, 25% B</a:t>
            </a:r>
          </a:p>
          <a:p>
            <a:pPr>
              <a:spcBef>
                <a:spcPct val="0"/>
              </a:spcBef>
            </a:pPr>
            <a:r>
              <a:rPr lang="en-US" alt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Since each pixel is filtered to record only one color, various </a:t>
            </a:r>
            <a:r>
              <a:rPr lang="en-US" altLang="en-US" sz="1800" i="0" dirty="0" err="1">
                <a:latin typeface="Arial" panose="020B0604020202020204" pitchFamily="34" charset="0"/>
                <a:cs typeface="Arial" panose="020B0604020202020204" pitchFamily="34" charset="0"/>
              </a:rPr>
              <a:t>demosaicing</a:t>
            </a:r>
            <a:r>
              <a:rPr lang="en-US" alt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 algorithms can be used to interpolate a set of complete RGB for each point </a:t>
            </a:r>
          </a:p>
          <a:p>
            <a:pPr>
              <a:spcBef>
                <a:spcPct val="0"/>
              </a:spcBef>
            </a:pPr>
            <a:r>
              <a:rPr lang="en-US" alt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Some high-end video cameras have 3 CCD chips</a:t>
            </a:r>
          </a:p>
        </p:txBody>
      </p:sp>
      <p:sp>
        <p:nvSpPr>
          <p:cNvPr id="18436" name="TextBox 1">
            <a:extLst>
              <a:ext uri="{FF2B5EF4-FFF2-40B4-BE49-F238E27FC236}">
                <a16:creationId xmlns:a16="http://schemas.microsoft.com/office/drawing/2014/main" id="{58E00C07-F279-E54F-A1C7-DBBD2D2B2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114800"/>
            <a:ext cx="1828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i="0">
                <a:latin typeface="Times New Roman" panose="02020603050405020304" pitchFamily="18" charset="0"/>
              </a:rPr>
              <a:t>Color filter array</a:t>
            </a:r>
          </a:p>
        </p:txBody>
      </p:sp>
      <p:pic>
        <p:nvPicPr>
          <p:cNvPr id="18437" name="Picture 1">
            <a:extLst>
              <a:ext uri="{FF2B5EF4-FFF2-40B4-BE49-F238E27FC236}">
                <a16:creationId xmlns:a16="http://schemas.microsoft.com/office/drawing/2014/main" id="{A0E7D175-DC38-7A4E-BDBF-23D8C10A5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0200"/>
            <a:ext cx="3333750" cy="21336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E610C6C4-79C0-8949-BCE1-521893C3D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Demosaicing</a:t>
            </a:r>
          </a:p>
        </p:txBody>
      </p:sp>
      <p:pic>
        <p:nvPicPr>
          <p:cNvPr id="20482" name="Picture 4" descr="Shades bayer r.png">
            <a:extLst>
              <a:ext uri="{FF2B5EF4-FFF2-40B4-BE49-F238E27FC236}">
                <a16:creationId xmlns:a16="http://schemas.microsoft.com/office/drawing/2014/main" id="{87172C12-7F34-E043-8EF0-D522759CE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7526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Shades bayer g.png">
            <a:extLst>
              <a:ext uri="{FF2B5EF4-FFF2-40B4-BE49-F238E27FC236}">
                <a16:creationId xmlns:a16="http://schemas.microsoft.com/office/drawing/2014/main" id="{BD2321DC-C132-F84A-8130-80D7FDA69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17526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8" descr="Shades bayer b.png">
            <a:extLst>
              <a:ext uri="{FF2B5EF4-FFF2-40B4-BE49-F238E27FC236}">
                <a16:creationId xmlns:a16="http://schemas.microsoft.com/office/drawing/2014/main" id="{D9993BE0-D4FF-4343-BE7A-6F6A4C87B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17526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11" descr="Shades framed aa.jpg">
            <a:extLst>
              <a:ext uri="{FF2B5EF4-FFF2-40B4-BE49-F238E27FC236}">
                <a16:creationId xmlns:a16="http://schemas.microsoft.com/office/drawing/2014/main" id="{9BCA9A59-BDB0-6541-B437-867A96F25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49657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13" descr="Shades framed dc.jpg">
            <a:extLst>
              <a:ext uri="{FF2B5EF4-FFF2-40B4-BE49-F238E27FC236}">
                <a16:creationId xmlns:a16="http://schemas.microsoft.com/office/drawing/2014/main" id="{09A5CA90-2F20-0441-8EFA-436660DAC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49530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Box 4">
            <a:extLst>
              <a:ext uri="{FF2B5EF4-FFF2-40B4-BE49-F238E27FC236}">
                <a16:creationId xmlns:a16="http://schemas.microsoft.com/office/drawing/2014/main" id="{C6E208A5-8043-F241-85A6-37527440A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019800"/>
            <a:ext cx="3027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>
                <a:latin typeface="Times New Roman" panose="02020603050405020304" pitchFamily="18" charset="0"/>
              </a:rPr>
              <a:t>original   reconstructed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571A-9841-5CE2-FC5B-5B083EC9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Demoasicing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3043255-F9BF-0EC2-13D8-57E212C24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56" y="1600200"/>
            <a:ext cx="7380888" cy="4525963"/>
          </a:xfrm>
        </p:spPr>
      </p:pic>
    </p:spTree>
    <p:extLst>
      <p:ext uri="{BB962C8B-B14F-4D97-AF65-F5344CB8AC3E}">
        <p14:creationId xmlns:p14="http://schemas.microsoft.com/office/powerpoint/2010/main" val="1620023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371DF339-223E-1742-83FF-0237AFA7C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Demosaicing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BC8B5150-DE1D-8D47-BED1-2F652EBAFE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How can we compute an R, G, and B value for every pixel?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3B16C202-E362-F744-B65C-A2C8DA68C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2136775"/>
            <a:ext cx="5314950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8CDC4680-B4CD-B846-BECB-ADA278C05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62175"/>
            <a:ext cx="1828800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>
            <a:extLst>
              <a:ext uri="{FF2B5EF4-FFF2-40B4-BE49-F238E27FC236}">
                <a16:creationId xmlns:a16="http://schemas.microsoft.com/office/drawing/2014/main" id="{86C6690E-9FAD-7746-AD12-CCBC6491C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92600"/>
            <a:ext cx="1703388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http://aperture.maccreate.com/files/2009/09/bayerpatter2.jpg">
            <a:extLst>
              <a:ext uri="{FF2B5EF4-FFF2-40B4-BE49-F238E27FC236}">
                <a16:creationId xmlns:a16="http://schemas.microsoft.com/office/drawing/2014/main" id="{C4FDB406-21D4-DB43-96B9-327D7A16F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8466"/>
            <a:ext cx="2372140" cy="143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6">
            <a:extLst>
              <a:ext uri="{FF2B5EF4-FFF2-40B4-BE49-F238E27FC236}">
                <a16:creationId xmlns:a16="http://schemas.microsoft.com/office/drawing/2014/main" id="{E951C114-D606-7D46-89E0-9AFB5BAE1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Color camera</a:t>
            </a:r>
          </a:p>
        </p:txBody>
      </p:sp>
      <p:sp>
        <p:nvSpPr>
          <p:cNvPr id="19458" name="Text Placeholder 7">
            <a:extLst>
              <a:ext uri="{FF2B5EF4-FFF2-40B4-BE49-F238E27FC236}">
                <a16:creationId xmlns:a16="http://schemas.microsoft.com/office/drawing/2014/main" id="{EE62BA67-5F98-CB47-9271-938B77CAF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600">
                <a:ea typeface="ＭＳ Ｐゴシック" panose="020B0600070205080204" pitchFamily="34" charset="-128"/>
              </a:rPr>
              <a:t>Bayer mosaic color filter</a:t>
            </a:r>
          </a:p>
        </p:txBody>
      </p:sp>
      <p:pic>
        <p:nvPicPr>
          <p:cNvPr id="19459" name="Picture 4" descr="1 ccd and bayer color">
            <a:extLst>
              <a:ext uri="{FF2B5EF4-FFF2-40B4-BE49-F238E27FC236}">
                <a16:creationId xmlns:a16="http://schemas.microsoft.com/office/drawing/2014/main" id="{FAA05CA6-1492-8148-997A-54F879404E9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008313"/>
            <a:ext cx="4040188" cy="2284412"/>
          </a:xfrm>
          <a:solidFill>
            <a:srgbClr val="FFFFFF"/>
          </a:solidFill>
        </p:spPr>
      </p:pic>
      <p:sp>
        <p:nvSpPr>
          <p:cNvPr id="19460" name="Text Placeholder 8">
            <a:extLst>
              <a:ext uri="{FF2B5EF4-FFF2-40B4-BE49-F238E27FC236}">
                <a16:creationId xmlns:a16="http://schemas.microsoft.com/office/drawing/2014/main" id="{047623DB-0A55-5C48-B1C3-0F6C9F675F1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en-US" sz="1600">
                <a:ea typeface="ＭＳ Ｐゴシック" panose="020B0600070205080204" pitchFamily="34" charset="-128"/>
              </a:rPr>
              <a:t>CCD prism-based color configuration</a:t>
            </a:r>
          </a:p>
        </p:txBody>
      </p:sp>
      <p:pic>
        <p:nvPicPr>
          <p:cNvPr id="19461" name="Picture 6" descr="3-ccd color camera">
            <a:extLst>
              <a:ext uri="{FF2B5EF4-FFF2-40B4-BE49-F238E27FC236}">
                <a16:creationId xmlns:a16="http://schemas.microsoft.com/office/drawing/2014/main" id="{A56640F7-D5D2-1149-995F-055B02DFF2A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5025" y="2333625"/>
            <a:ext cx="4041775" cy="3633788"/>
          </a:xfrm>
          <a:solidFill>
            <a:srgbClr val="FFFFFF"/>
          </a:solidFill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F56766D6-41FE-2840-8F56-F0B3AD7B8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Grayscale image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D0ADFF18-FBC6-9346-803E-202FE0ABCE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Mainly dealing with intensity (luminance)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Usually 256 levels (1 byte per pixel): 0 (black) to 255 (white) (often normalized between 0 and 1)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Several ways to convert color to grayscale, e.g., Y=0.2126R+0.7152G+0.0722B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A7BE2908-1BF7-AF44-80BA-0C70C91CB1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Recolor old photos</a:t>
            </a:r>
          </a:p>
        </p:txBody>
      </p:sp>
      <p:sp>
        <p:nvSpPr>
          <p:cNvPr id="23554" name="AutoShape 2" descr="data:image/jpeg;base64,/9j/4AAQSkZJRgABAQAAAQABAAD/2wCEAAkGBxQSEhUUExQWFRUUFRgYFxcXFxQVFBUVFxQYFxcYFxYYHCggGBolHBUUITEhJSksLi4uFx8zODMsNygtLiwBCgoKDg0OGhAQGywfHyUsLCwsLCwsLCwtLCwsLCwsLCwsLCwsLCwsLCwsLCwsLCwsLCwsLCwsLCwsLCwwLCwrLP/AABEIAKwBJQMBIgACEQEDEQH/xAAbAAACAwEBAQAAAAAAAAAAAAADBAIFBgEAB//EAEAQAAIBAgQDBgMFBwMCBwAAAAECAAMRBBIhMQVBYQYTIlFxgZGhsSMyQlLBBxRictHh8DOCkrLxFRYkQ6LS4v/EABkBAQADAQEAAAAAAAAAAAAAAAACAwQBBf/EACIRAQACAgICAgMBAAAAAAAAAAABAgMRITESMgRREyJBYf/aAAwDAQACEQMRAD8AqUQhrC+tyPIdPnG6QI0B+sJk1k1WAWhfzMdpwFMRqksAoa1ut/ja/wBAYelA0U2vqRzsLxunT1gdLbSaXnHGv+aQtJdIET/nlBvTGmn3drctLXHtce8aCThSAICHUG04EhQPDAVIvOFTGLSBWAECeKwgWeBgLkQbkxphAFDAzHEP9Q/5ygQTG+J0/tDAZZjv7S2Y44hKjfzMepLAUhG6SyCweiIZRrBJGESHJEzSaEzgTSFpCdhCYdvImGyzwSd2joFbmTGkmqSSrOJAETmUxnLIFZxIuQeU54obLrPAzsOTBVg3+fODct/nt/ePOIB11ktq5hW1ib7zsPXTWenRQ1B4umvr0/WERb+8gpuYVJrZjFNQIdTAKYenAaprsbajn5RnDmAonS0NTFjANzhqQkCOcLS8/wDtA65nQsTpcUosdKinry/5bGK8V7RUaAO7kW0W3PqYFuBJnaZ3BdssM5szZOp1T/kNveX9GqroGQhlOoINwR0IgeM5aTtIwIMsGqxi04VgLlZIJJus8IGX40v2h9vpE1jvHP8AWPoPpFFmK/tLZT1gxTh0MAhhqcgsMU4ysXpCMJBJhTCrBoIemJ1BOdAi1biNJGyNUUNpddyLi4vbbTzkcTxWlTXMXB6LYn+07qUdwdtPTM0u3FC9mV11I/CW9SoOxl7gOJUqwJpVFcC18puVvtmG494mJjt2JiTM5aStOTiSJWCKQ9p4rOgLCcFOFKzizqJWvT12noeqJ6HNMbU3vPK0FUfUz1MzayHadSN0zK9I5RMB2i0aQ3iNNtY9RaA4h0ifaSuaeDrsACe7KgHa7eH9YykqO2dBqlBVU2HeLm8iCCB8yDA+Y0+JVgboznLobZiL/GW/C8Bi8cbLSIuP9Q3RB7+fpPonAuF4ekoUJcDpf1J6maejUFhlGnK1h8oHw/jfZ2vhrd8pB27xfFTcfo3tNz2C4stXDrTyFGReZvmsbMdtDflNXxkK9Jg23X5+k+bYbG/ueKN7soAvrqEP0I/T0gfRrSNpyjUDqGU3BFwehkysDlp5hOzjQIESNp2RtAzPHf8AVPoPpK0NHe0LWrH0H0lbmvMd/aWqk8HKbxmk0RSNUZBbB+m0ZQxFWjtAzgcpxuiImrQuIDd22XRijZT5NlNvnOOPknHuJ1GxNYqSC1WplCEnwqxAO9tQoO3OewWLxVdhTFN6vopv7ny9ZtOyPB6SgVHAZ2J5bKDYAfC83mD7tRZFt56Wv8ZdOXnUIxh43L5DxHsZi6SF6iZ0tf7Ni1Sk3nbmvnrDfs/4qKNV6boTny/aa2UGw2tqMx1Pxn196g2I38/KfL+1NEUqgqIdDUAK3t4rHYbcjp06yXl5cI+Oo234EiREOA8UGIpZhoy+FxzDDeWWWU9JIidtOieM6IWkGElImdEHnpxxPQ6wLm5h6UHTW5hlWbWIZI1TMUpm3OM02AFydOukBqmY5SMTo2O0dpGA7SlV2yqMuHuugDrc9LyxpGSx2FFam1NtmFvQ8j7GxgYAdt8TRqNlpq1NWIIynMbGxOYS87X8QxqqndFlSqqm6CxFwCQSTpzgzXw62zC1W+UoBfxC5Y2GpA8Te0u17S4fErairVgqgshRgbLv4mGUMBYgc/nAT4C+IrUWp11P3DkfQE3B0YAmxv1MocLgi1Xu30cItQsQLFcw0udxa4PWabEccWpTy4Xy3a4K3BA0OosQYnw/LXpmiFY1Bek9RlIUIpGcb+LMGFrfm6QNHw/DLSpqifdA01vYevlGJClRCKFUAACwA2+E7A7PThM8DAi0FnF7X1te3Owtr6awryFoGQ7SH7c+g+kRpR7tEv8A6g+i/SKKsyX7aadDLGKcAkNTa8gsg0kbomKJHKWk46cpRpwcpy7209YnTMbQyEj5ovaTEUFQUQrMcxJKltMx0A5TUYbtDi8Rgmr01yOjlWGU30UG6g7/AE1kcbh6FGo61bIrHvEbTY/eHs2b4xvhXajDIgoXZahOYL3dRtGAK6AanKRfqZ2bR9LYrOt7U3ZbH47P9qGqq7ePNbMt+a+I36iwt1ne0mFNOuSwJptVpgaXALjc32+6wHW00C8ZpU8yCmaVcaFPw3OzKdip5HrYgHSV2Hxv2zCurVDU8SooJAy2CgG+huSRf6icm252lFIiOVn2c4YtFSQbudHN9wGOW42vY7y5iPCcB3SsSBnqMXcgfiOtr87bRydiVEumenCZ4GSRcaQMI0GROiLT08wnp1xiAtoZBIyQM2siYEOggljNOAejD0oOmIdBAYpiMCBpwwEDI9rKOTErUW6s1O5It+EkcwdwbE2MhwNzTBvmpK296lIk3HJadME7W3EvO0nDaddFzP3dTMEpt5s+gQjmD8rE+c+UNxCprfQqSCDe6kaEeoIgbdeJqHbISdAovq7NdrG/Pf5Tc4FVRclgGULnGxuyg3Pnfz6HymL/AGc9mWqFcTW/0xrTB3qN+a35R8/Tc3a3jBGPNSg1jTRaTHdXKszMCOYBYj1UwNpImZjC9skNhVRkP5l8afDcfAy+wfEKdYXpurdAdR6qdRAOZG8naQMDxMjeRvI5oGc48v259B9Imgj3Gv8AVPoPpEhMl+5aadCASdNZBYelILRqIjSwVKHQTgYQRpdovSEYWQkhT9scOr4a5GqOhHucpHuGOnpM5w4v3gezFlsveF6NMXA1uDTJHzm6xWHWojI/3WGutrAa3vyta9+k+ScdZqFXIlTvKbotSm50z03GjetwR7crydK+UEZJpLX8T4imcDOWYkEljdVtqctwD0/y0v8As5WDIKrADvHK0ydyAoNlPsxtzsZ857LcIq46tlGirbvG1yovvuTyHXyuZ9A7ctToYWjhqehzKy2Oqql/HcbEsdP93lLK/H3wjk+ROuWgYyMxnD+17KoFdC9vxpYNbqp0J6giaHh/HqFXRagDflbwN89D7SFsN69w5GStj5nAZIiRMjCUvXkSZEmcZp1FOeg805JOMeDOAyNjzk0E2spmiYwsAkOogMU4xTi1KNUxAZSLcT4zRww+0a7ckXVz6+Q6mZrj3ah1c0qFhluGfc3G4XysdLzLksSSx1J9bnzJ5wLxeL1MZxDC3WyUqgfKNQqDV3YmwuFB16ab6j4hxNnr98uEwyNmuGcO5PkzhXAZttbAxrsFwr94/eyDlJpd0rWvlzt4tLjlTH/Iy+4L2IzFv3q5VWsqI7ANoLsWFiBrbKLbQE6nb2uEKmlSDXADI76rubJbw3FwDn0PpKPFvmZmAC3JIUaBRfRR0AsJsu1L0cFQFGhTRHraXAGYUwPGxY6kn7oJPM+UxBMAVUjnp66T1IbEGx5EaH2MkaY3IBPIkAkRXF1vEBy2994F7h+0NelZc+cHk4zac9d/nNNwbji4i6kZKg1y8mH5lPPqOUwCnX2sPSEwvE+4qowuxU3IGptsfiNIH0xzBEztOqHUMuqsAR6HWQaBR8WP2p9B9ImTG+L/AOqfQfSJgTHf2lrpHEC0yY1Ti9ERlJBPQ9KM0zFacapiA1Sk6+JSkueowRfM8+gHM9BKTtBxz91UBQGqPqAdlX8xHroPfymKxuLq1mzVGubew6AbAS3Fgm/M9KcmWK8R2uO1na01aT0qQy02FmY/eYcxb8Knnzt5TvGa5WhhsM2FpO1HDUwzVCQ6VDTF0HdsCpACk6m/S0qOC4UVsXh6R2NQMeqqcxHuqsPebXFdjatTFOTU+yqu7s40YBmzZMuoJ8VgehNuRtyR4R40h3B4Wt5ZJV3B+2Vagiq1HDFANqZejl00Fjnud/KJY/izYq1R1UNrcrfxeLTcmwACgDlY8yZuv/B8HgKT1u6XwC5Zyajk8gGe9iSQNLbz59iMS1Ri72zMbm2wJ5AeQ2HpJ4KX8v2lH5GTFNdUrr/S7QSgG+oIHofjDMgO4BHXUQOKfKthp/Qa/wBvebJhijhYYXilWgLpUIA/CfEvwP6S+4X2rzMq1lC5tM63ygnYMDt6zG02uOl7/DYf55TteoFFyd+Xn0tKL4az/F1csvqbQTGVvZvigxFBTrmTwtcWOg0PuP1lg886Y1Omre426DPTlOehxky0lSi5bWFpG03Mx2nDr7/9uvKL0mjSQC0pHi+N7nD1Kg3VTl/mbwr8yJOmJQdvsTalTpA61GLH+VB/Vh8IGRwLXO+w19zHjYe2vwlbgEsxA1NgT8Y9iG8DH+E/SBs/2bYru6NRVUs7VL6fyDfyG83uGqtlzVLLa5OugUa3J5T4HwDtTWwlUvSsyvbPTbZwNtd1Op1Hnzm47R9uKeIwWWjdXreGojfepoAC4J2Ia4UEbgt5WgU3GOMfveJerrltZB5Jey+5FyepMGJWcN1zW11A+A/vHyYHatWwJ8vmeQlTimOXXe4PvfX9Yziqtzb8u/r/AGH1lXjbgHXTeBYPiiSqjQm1z5LC0V0LW1Y31+V+lpX4VtQfSOVKLtzy+nKBteynGmYLQqKAVWyMp0YKNiOTW+NpftPmuGzJ+I3GxGhHoYx2SxTjErTztks10JJH3Sd2udwIGk4u32p9B9Iop1h+Nn7U+g+kVpmYr+0tuP1g7TjKCKUmjdMyG0xlEboxVBPcSxXc0KlT8qEj+a1l+ZERzOkbcQ+f8a4h32KqMTpnyp/IhsPjYn3hAJTpTsykm5uAPeW6npPXrGo08y08rLsjVVMcjEXyqwHr3Z/+xn1TB16jG7JlW2lz4r+nxnwKvxF6VfNTbK9N7qdDY+h0I5Wn0XgH7SEek/7wuStTQsMt+7rEDQL+VibaHz0O9s9o5mWiOoh79pHG81RMKp0Uq1S352+6p9FN/wDePKZ1dZUJiTUrZ3N3dmdvU3JPpcyzW9pdh+1eXvQhaIVqtyTy2HUc/nC4ipYW5tt6cz/nmJW4kHcHblLLSqiBMPisieh06nl9RD0VLEFtSo+BOp+At8ZU4U3v0Y/pLSzMotYD53nDS84Bxh8O5BQGk5GY38a25jz32m5Y39OU+YUaLDdrwONxdRHzJUdWsADcnQCwABNgBby5zLmxRM+UNGK/GpfVEM9IYU3UX8h9J6ZtL2ODaw9Nomu8apzWzHqBjlKV1E2jlNoDmHa4B1sbEXBB18wdRMR25xV8RbkiKo9Tdj/1CbM4laaM7nKqAlj5AT5Rxfi4r13q2sGbQeQAAHvYCAxw1/GRfdfoR/eP4v7jfyn6SmwVf7RTy1HxBH1lljTam/pAQWgpUXka+BYZQCMrIGGpzZSSLG+xuDoOknRxIsMzbC2sPXxOakhy3NP7MkXPhuWpkjkLFl0/L11Brg9LIlup/wA+UexFbIt+eyjzJ2/r7RXhBvTHnc/WL4yv3lTQ+FLj1bmf09oElBCi+/4ieZ5n4xXEP4WFr/UTtWoTzizgjUQCYZvCD0k14o58FNQzeev0lfSckZRuTb4xqkKgXLTUhSdSSFL+d7m4HQQGW4gU0dwzHcADKvQEbmXPZDEo+LQqwBKtdTa9wpAsfeZ8Ycrr3afB3/tGFwAazDKrDUNTYggjp5wNxxxvtT6L9ItTaI0sU9VVaoQXtlJGmbLpcjztaOUpiv7S24/WDlFo6kr6cbpmVbWH6cp+3GIK4dVH46gv/KoLfXLLWi0w3b3ji1Ki0U1FK+Yjm5tcDoLW9by3BXd4VZp1VRd74lPkQfnLwiZnvQRppL6k9wrfmA+YnqvOlX1KYZ3v+aCfCeFmQgZSoNyRq+YrlFrHRH+E4tYB3ufxH6x3DYkEPTWzZwCupvnTUAW3JUuADzItMs9tUa8Q+EYbLUuTc5T9RL5T8POUvB6t3N9NI5xSvZRTB1bfot9fj+hl+OeFF+0O8LEuRvovRR+vOAepry/rIs5AteLVBeWSq/qOHPiYWtrtDHiJp3AAa/KI96Q/tC4VWXxKuZyLg6WUHyvpf6SCzR397qL4qjBPyoAMzet9QJA8QRxqcrA3BsCPI7+sEMO58TIpJ3JLMT7LeFp4UPoy0/8A5I3wnLRuHYmH1zDfdHoPpPTB9nuK1cKrUwe8TQoHOqb3APMbT0yTis0fkqa5wimLo2sKsuUjK+scVrgdfWIqYalU0X5/KBztZhzUwdQLutntyYIbkG3S59QJ80GUgWGvO2a3ta82ParjVycMl9CO8bltfL1GolEjWFl/pArAMhB10IOvTWWvE2+zbqR8L3g6+HuvmICtV+yGuo063H9rQBYd1XZLt5t+g2jtHiIU7X0ysDsw0uDbqL9CARtBUMYpWzFfU/0E9UakQNQbD09YDtTEqtO9O4z6LexYfmJIAvbzsOUUpPYWvLDgvZ+viwO6pnuxcB2OWmNddTv7X2mlH7MqmUk10JtcIEIufLvC3zywMSz+Unh8PVbZbD8zaD25mW1LCLTNgtmBsb6kEaEa7e0lUYmBXYXggBvUfN/CtwPc7/SNYnBAm6hQRoLqrW9yLzlRyNBYesSr1ag6wONTY6MEcdCAR6EQLYVk8SMV6N/ljBNhw2ysh+Uf4c6U1+0RKjXOrjPYeQB06+8C64PVLUlLAA3N7baMZYrEsNiRUUMFVRtZFCqLabDSNAzDf2ltx+sDlo1h3iSmHpNK9LFrhmnyXFUO6qVKTgZkYrfUk2P3jrzGvvPoPGuMjC0wbXd7hByuOZ9LiYuk9rsdWbUnnc+Z5mbPi0nmWT5FoVppaXsR8bfMS4wFW9Nf4bj4HT5SPd5vX1gMP4S67X1/Q2+U3aZN7I0yoJLKW153A/vHaeLA3GXmttLdQR9YDB4sLcMdOV+UZNSkb+JdfIfLWZLdtdeuzuHxiOS9rOBdzplb+IC3hY63G3lbaJLXLMXJ1PyHIe0lw3BtWc08OhckDMF5C+lydBr5zXYL9m1ZwDUq06X8IU1Tbr4lAPuZP8taRzOkPxWvP6xtkGqX2tI00dj4VLfT3J0mg4h2dGFqlKgzkC6t+FlN7G3LY6Ha0gz6enwl1bRaNwptWazqVV/4KzEF3VR5Lcn4mwjzcPTLlUC3UBrnzOb1nXa3LXrtE69Sp0PQTukdo1aTg2+zP8NlW49Iu+AvqoNMjrdfY7iDqLn+8rX/ADCTwNIU2vU8a2Nla9ieo6azl7REJVjkzg8XUW4YBtrG89Lfh3GVW4SlQG1/sk69J6U/lWeA6trGabRIHWQxnEFpDzbkPLqYcWVbEKgu5AHzPoNzFhxyiLAk8vwt5+kzhxJqHMxuT9PIDkJxrW1gT7QOrYh6iHMr5TfX8oBBvzuImBzPsPO0I4tAAjMGOttN+XMdNzA1PZTgpxQz1GFKkTlXY1HPmL6KOpveP8c/ZsAGahWuLZilWwvbezrpe3Ij3EqOEdoadNBTakzoFsSLZk/it+Ie+lpeYPtQqoadS9ei4IBUEkKfwsBqCPOBkq+HqKctdCrjm4HedDmI8Xrr6yx7Odk2xVTPVNsOhuzFQCw8g31MvOL8aw1RLO3fUwL5KgXMmXX7+hPpA8P7WgUlSnSQolsqg2Asdip2gfQcK9OnTFgKdFAFQfdFhpe3lFq/GVy59Qt9CQRfcAAbk/0mVxnHu9OerfzSiuv+5jtbp8ZScV7QnuyzOCwNkRR4F02B3J5kwOY/GLUd3UWJrVAR1uGv7hvlEXrAbzN0cQV1JO9/U+c49dm3JMC4xHFUXleTag7flX0BYf8ALaUBUjXaEoYuon3WI+nwMC9Th/NqjE9LAfQxfF8ObemDbqbmBTj9YblW9R/eM0u07Dekh+A/SBY8IQrSUNobn6mWlN5XYXG98ofKEvcWGo0No0a6oMzGw+Z6DzmS1d2lqrbVT+YAXNgBuToBFG4zRX8RPorW+NpQ4viRqm2yjZeXv5mD0l1Pjb9ldvkfSz7SY2nXpUijXKMbixBsw31HmJQpf0Ahio5RerqCDNNaeEahntbynaz4FhXr1e6SygC7VHvZV9B9466DSbHF/s9pVEDU67hvzFUZDfzUWI+Mx3B+LrQJOQsTluLizZVyixtoT6c5pMJ2nCP3lK4H/uYc2Dr1Xkeo95iz5M0W44huwY8E155lncfwSthCadRQ1MNo336WbnlJHhOguNPlBYbg1XEOtOjrfcFVKIL76bC02rdpKBVirNSLHM1Jlurk7+F9r9JVcL7RUcO7ph6SLewYA2J9DfUe8jGS0x1ylOKkTrfDbdmuD0sJT7qjvvWqbXa3n5+Q5R6pxVCSqa5Qb+QNj+LaY/8A8ytUphCBRpg6sLEt0UD8URrcbAuobuqVvu2u76fjJ2X5mUTSbTyvi8VjUGO1XFEq1QB+Gk5DeeVlNgPKxc36CZ96nOZ7HY9qlUvcjkDzyjT56n3gqmLY2AJsBYec9LDWaViJeZmtF77XlbiSLA0qpqjMoAFyPzHT+EbSjZSeRnEqsp8JIPQztrzPSNaxHbQJgWP3qlugAH1vI4jh1x4cxbzZtIhR43WUWzAjqP6Rql2lcb00Ptb+sqmLr4nH9I4fA1Rfw+W1j5zkscL2nBvegvLn/wDmekf2+jVPsxWxGRWb8oJ/pMoaxdrnXn6y34hQARjqTpqSTz5X2lXRTSXKDFNz5W94UPAqJMiBBatrqeWo9JCoOa/DznKy+IfD2kUHhI8jpAH31jcGxnKGLZCSrFTztsZLD0AzWJPtLIYCmv4b+tzAQWvmN2JJ67fCGq1l/wAEPWoLYaSvrUxAOnEWHX1/WDoUXr1At1BPNyERR1PIekWImt7JcGpVE7xwWKgkA2y89xbpAlhOxtlzl1qgb5CCg/U+9pDG0xTU5SgtyKLb08NoLtDjmTSmFpnvCC6DK7LltlYg2I1vtuBM7Uqs27E+pgNPjWfQog9AR+sRZ9T9IR3I2gMsCSuvO4jdXhtRd0cDqjW+NotgqIaoinYuoPoWE+pO5EDIcG0pKOrf9RlVxfGFqhA2HhHtv87zTcVY977D6TIol2PvIUj9pWWn9YHo6Q61IughAJqhnl6pUysDyOhkHIN/MG09XXwwVP7w6jWcmSIQqNbQ7wbVzmBubjY852outussqPDktcgn1P8ASRmNpb0TbGM/32Y29h7w3eKBy+EZOHWxsALeURr0xEViOibTPbq4zLttv6ekFisSz+nkOfr5wJWWnZzh616uRy1tNiBuQPKRtFa/tpKs2nhY8M7INVterTJIvkRwze5/peOvwxaPh0UjzVT8SdT8YfjKpQBVKdOwR7Er4lIGjBhYhhvMbVxlR9WdmPmTrM0Wtk/q+YrT+HMVj2DFQtNgOYUi/wA5X4h9dgD02nVNhANqdZZEaVzZ3vBzHwjVLAs650V2Xa4UkXG+0SdZ9D7MJkwtPLzBY9SWM5e3iljr5TyxmGokXuLbbgg8/Oen0mi51nZD8q38T//Z">
            <a:extLst>
              <a:ext uri="{FF2B5EF4-FFF2-40B4-BE49-F238E27FC236}">
                <a16:creationId xmlns:a16="http://schemas.microsoft.com/office/drawing/2014/main" id="{596C75DC-A366-A642-8E98-B2C52E60FF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AutoShape 4" descr="data:image/jpeg;base64,/9j/4AAQSkZJRgABAQAAAQABAAD/2wCEAAkGBxQSEhUUExQWFRUUFRgYFxcXFxQVFBUVFxQYFxcYFxYYHCggGBolHBUUITEhJSksLi4uFx8zODMsNygtLiwBCgoKDg0OGhAQGywfHyUsLCwsLCwsLCwtLCwsLCwsLCwsLCwsLCwsLCwsLCwsLCwsLCwsLCwsLCwsLCwwLCwrLP/AABEIAKwBJQMBIgACEQEDEQH/xAAbAAACAwEBAQAAAAAAAAAAAAADBAIFBgEAB//EAEAQAAIBAgQDBgMFBwMCBwAAAAECAAMRBBIhMQVBYQYTIlFxgZGhsSMyQlLBBxRictHh8DOCkrLxFRYkQ6LS4v/EABkBAQADAQEAAAAAAAAAAAAAAAACAwQBBf/EACIRAQACAgICAgMBAAAAAAAAAAABAgMRITESMgRREyJBYf/aAAwDAQACEQMRAD8AqUQhrC+tyPIdPnG6QI0B+sJk1k1WAWhfzMdpwFMRqksAoa1ut/ja/wBAYelA0U2vqRzsLxunT1gdLbSaXnHGv+aQtJdIET/nlBvTGmn3drctLXHtce8aCThSAICHUG04EhQPDAVIvOFTGLSBWAECeKwgWeBgLkQbkxphAFDAzHEP9Q/5ygQTG+J0/tDAZZjv7S2Y44hKjfzMepLAUhG6SyCweiIZRrBJGESHJEzSaEzgTSFpCdhCYdvImGyzwSd2joFbmTGkmqSSrOJAETmUxnLIFZxIuQeU54obLrPAzsOTBVg3+fODct/nt/ePOIB11ktq5hW1ib7zsPXTWenRQ1B4umvr0/WERb+8gpuYVJrZjFNQIdTAKYenAaprsbajn5RnDmAonS0NTFjANzhqQkCOcLS8/wDtA65nQsTpcUosdKinry/5bGK8V7RUaAO7kW0W3PqYFuBJnaZ3BdssM5szZOp1T/kNveX9GqroGQhlOoINwR0IgeM5aTtIwIMsGqxi04VgLlZIJJus8IGX40v2h9vpE1jvHP8AWPoPpFFmK/tLZT1gxTh0MAhhqcgsMU4ysXpCMJBJhTCrBoIemJ1BOdAi1biNJGyNUUNpddyLi4vbbTzkcTxWlTXMXB6LYn+07qUdwdtPTM0u3FC9mV11I/CW9SoOxl7gOJUqwJpVFcC18puVvtmG494mJjt2JiTM5aStOTiSJWCKQ9p4rOgLCcFOFKzizqJWvT12noeqJ6HNMbU3vPK0FUfUz1MzayHadSN0zK9I5RMB2i0aQ3iNNtY9RaA4h0ifaSuaeDrsACe7KgHa7eH9YykqO2dBqlBVU2HeLm8iCCB8yDA+Y0+JVgboznLobZiL/GW/C8Bi8cbLSIuP9Q3RB7+fpPonAuF4ekoUJcDpf1J6maejUFhlGnK1h8oHw/jfZ2vhrd8pB27xfFTcfo3tNz2C4stXDrTyFGReZvmsbMdtDflNXxkK9Jg23X5+k+bYbG/ueKN7soAvrqEP0I/T0gfRrSNpyjUDqGU3BFwehkysDlp5hOzjQIESNp2RtAzPHf8AVPoPpK0NHe0LWrH0H0lbmvMd/aWqk8HKbxmk0RSNUZBbB+m0ZQxFWjtAzgcpxuiImrQuIDd22XRijZT5NlNvnOOPknHuJ1GxNYqSC1WplCEnwqxAO9tQoO3OewWLxVdhTFN6vopv7ny9ZtOyPB6SgVHAZ2J5bKDYAfC83mD7tRZFt56Wv8ZdOXnUIxh43L5DxHsZi6SF6iZ0tf7Ni1Sk3nbmvnrDfs/4qKNV6boTny/aa2UGw2tqMx1Pxn196g2I38/KfL+1NEUqgqIdDUAK3t4rHYbcjp06yXl5cI+Oo234EiREOA8UGIpZhoy+FxzDDeWWWU9JIidtOieM6IWkGElImdEHnpxxPQ6wLm5h6UHTW5hlWbWIZI1TMUpm3OM02AFydOukBqmY5SMTo2O0dpGA7SlV2yqMuHuugDrc9LyxpGSx2FFam1NtmFvQ8j7GxgYAdt8TRqNlpq1NWIIynMbGxOYS87X8QxqqndFlSqqm6CxFwCQSTpzgzXw62zC1W+UoBfxC5Y2GpA8Te0u17S4fErairVgqgshRgbLv4mGUMBYgc/nAT4C+IrUWp11P3DkfQE3B0YAmxv1MocLgi1Xu30cItQsQLFcw0udxa4PWabEccWpTy4Xy3a4K3BA0OosQYnw/LXpmiFY1Bek9RlIUIpGcb+LMGFrfm6QNHw/DLSpqifdA01vYevlGJClRCKFUAACwA2+E7A7PThM8DAi0FnF7X1te3Owtr6awryFoGQ7SH7c+g+kRpR7tEv8A6g+i/SKKsyX7aadDLGKcAkNTa8gsg0kbomKJHKWk46cpRpwcpy7209YnTMbQyEj5ovaTEUFQUQrMcxJKltMx0A5TUYbtDi8Rgmr01yOjlWGU30UG6g7/AE1kcbh6FGo61bIrHvEbTY/eHs2b4xvhXajDIgoXZahOYL3dRtGAK6AanKRfqZ2bR9LYrOt7U3ZbH47P9qGqq7ePNbMt+a+I36iwt1ne0mFNOuSwJptVpgaXALjc32+6wHW00C8ZpU8yCmaVcaFPw3OzKdip5HrYgHSV2Hxv2zCurVDU8SooJAy2CgG+huSRf6icm252lFIiOVn2c4YtFSQbudHN9wGOW42vY7y5iPCcB3SsSBnqMXcgfiOtr87bRydiVEumenCZ4GSRcaQMI0GROiLT08wnp1xiAtoZBIyQM2siYEOggljNOAejD0oOmIdBAYpiMCBpwwEDI9rKOTErUW6s1O5It+EkcwdwbE2MhwNzTBvmpK296lIk3HJadME7W3EvO0nDaddFzP3dTMEpt5s+gQjmD8rE+c+UNxCprfQqSCDe6kaEeoIgbdeJqHbISdAovq7NdrG/Pf5Tc4FVRclgGULnGxuyg3Pnfz6HymL/AGc9mWqFcTW/0xrTB3qN+a35R8/Tc3a3jBGPNSg1jTRaTHdXKszMCOYBYj1UwNpImZjC9skNhVRkP5l8afDcfAy+wfEKdYXpurdAdR6qdRAOZG8naQMDxMjeRvI5oGc48v259B9Imgj3Gv8AVPoPpEhMl+5aadCASdNZBYelILRqIjSwVKHQTgYQRpdovSEYWQkhT9scOr4a5GqOhHucpHuGOnpM5w4v3gezFlsveF6NMXA1uDTJHzm6xWHWojI/3WGutrAa3vyta9+k+ScdZqFXIlTvKbotSm50z03GjetwR7crydK+UEZJpLX8T4imcDOWYkEljdVtqctwD0/y0v8As5WDIKrADvHK0ydyAoNlPsxtzsZ857LcIq46tlGirbvG1yovvuTyHXyuZ9A7ctToYWjhqehzKy2Oqql/HcbEsdP93lLK/H3wjk+ROuWgYyMxnD+17KoFdC9vxpYNbqp0J6giaHh/HqFXRagDflbwN89D7SFsN69w5GStj5nAZIiRMjCUvXkSZEmcZp1FOeg805JOMeDOAyNjzk0E2spmiYwsAkOogMU4xTi1KNUxAZSLcT4zRww+0a7ckXVz6+Q6mZrj3ah1c0qFhluGfc3G4XysdLzLksSSx1J9bnzJ5wLxeL1MZxDC3WyUqgfKNQqDV3YmwuFB16ab6j4hxNnr98uEwyNmuGcO5PkzhXAZttbAxrsFwr94/eyDlJpd0rWvlzt4tLjlTH/Iy+4L2IzFv3q5VWsqI7ANoLsWFiBrbKLbQE6nb2uEKmlSDXADI76rubJbw3FwDn0PpKPFvmZmAC3JIUaBRfRR0AsJsu1L0cFQFGhTRHraXAGYUwPGxY6kn7oJPM+UxBMAVUjnp66T1IbEGx5EaH2MkaY3IBPIkAkRXF1vEBy2994F7h+0NelZc+cHk4zac9d/nNNwbji4i6kZKg1y8mH5lPPqOUwCnX2sPSEwvE+4qowuxU3IGptsfiNIH0xzBEztOqHUMuqsAR6HWQaBR8WP2p9B9ImTG+L/AOqfQfSJgTHf2lrpHEC0yY1Ti9ERlJBPQ9KM0zFacapiA1Sk6+JSkueowRfM8+gHM9BKTtBxz91UBQGqPqAdlX8xHroPfymKxuLq1mzVGubew6AbAS3Fgm/M9KcmWK8R2uO1na01aT0qQy02FmY/eYcxb8Knnzt5TvGa5WhhsM2FpO1HDUwzVCQ6VDTF0HdsCpACk6m/S0qOC4UVsXh6R2NQMeqqcxHuqsPebXFdjatTFOTU+yqu7s40YBmzZMuoJ8VgehNuRtyR4R40h3B4Wt5ZJV3B+2Vagiq1HDFANqZejl00Fjnud/KJY/izYq1R1UNrcrfxeLTcmwACgDlY8yZuv/B8HgKT1u6XwC5Zyajk8gGe9iSQNLbz59iMS1Ri72zMbm2wJ5AeQ2HpJ4KX8v2lH5GTFNdUrr/S7QSgG+oIHofjDMgO4BHXUQOKfKthp/Qa/wBvebJhijhYYXilWgLpUIA/CfEvwP6S+4X2rzMq1lC5tM63ygnYMDt6zG02uOl7/DYf55TteoFFyd+Xn0tKL4az/F1csvqbQTGVvZvigxFBTrmTwtcWOg0PuP1lg886Y1Omre426DPTlOehxky0lSi5bWFpG03Mx2nDr7/9uvKL0mjSQC0pHi+N7nD1Kg3VTl/mbwr8yJOmJQdvsTalTpA61GLH+VB/Vh8IGRwLXO+w19zHjYe2vwlbgEsxA1NgT8Y9iG8DH+E/SBs/2bYru6NRVUs7VL6fyDfyG83uGqtlzVLLa5OugUa3J5T4HwDtTWwlUvSsyvbPTbZwNtd1Op1Hnzm47R9uKeIwWWjdXreGojfepoAC4J2Ia4UEbgt5WgU3GOMfveJerrltZB5Jey+5FyepMGJWcN1zW11A+A/vHyYHatWwJ8vmeQlTimOXXe4PvfX9Yziqtzb8u/r/AGH1lXjbgHXTeBYPiiSqjQm1z5LC0V0LW1Y31+V+lpX4VtQfSOVKLtzy+nKBteynGmYLQqKAVWyMp0YKNiOTW+NpftPmuGzJ+I3GxGhHoYx2SxTjErTztks10JJH3Sd2udwIGk4u32p9B9Iop1h+Nn7U+g+kVpmYr+0tuP1g7TjKCKUmjdMyG0xlEboxVBPcSxXc0KlT8qEj+a1l+ZERzOkbcQ+f8a4h32KqMTpnyp/IhsPjYn3hAJTpTsykm5uAPeW6npPXrGo08y08rLsjVVMcjEXyqwHr3Z/+xn1TB16jG7JlW2lz4r+nxnwKvxF6VfNTbK9N7qdDY+h0I5Wn0XgH7SEek/7wuStTQsMt+7rEDQL+VibaHz0O9s9o5mWiOoh79pHG81RMKp0Uq1S352+6p9FN/wDePKZ1dZUJiTUrZ3N3dmdvU3JPpcyzW9pdh+1eXvQhaIVqtyTy2HUc/nC4ipYW5tt6cz/nmJW4kHcHblLLSqiBMPisieh06nl9RD0VLEFtSo+BOp+At8ZU4U3v0Y/pLSzMotYD53nDS84Bxh8O5BQGk5GY38a25jz32m5Y39OU+YUaLDdrwONxdRHzJUdWsADcnQCwABNgBby5zLmxRM+UNGK/GpfVEM9IYU3UX8h9J6ZtL2ODaw9Nomu8apzWzHqBjlKV1E2jlNoDmHa4B1sbEXBB18wdRMR25xV8RbkiKo9Tdj/1CbM4laaM7nKqAlj5AT5Rxfi4r13q2sGbQeQAAHvYCAxw1/GRfdfoR/eP4v7jfyn6SmwVf7RTy1HxBH1lljTam/pAQWgpUXka+BYZQCMrIGGpzZSSLG+xuDoOknRxIsMzbC2sPXxOakhy3NP7MkXPhuWpkjkLFl0/L11Brg9LIlup/wA+UexFbIt+eyjzJ2/r7RXhBvTHnc/WL4yv3lTQ+FLj1bmf09oElBCi+/4ieZ5n4xXEP4WFr/UTtWoTzizgjUQCYZvCD0k14o58FNQzeev0lfSckZRuTb4xqkKgXLTUhSdSSFL+d7m4HQQGW4gU0dwzHcADKvQEbmXPZDEo+LQqwBKtdTa9wpAsfeZ8Ycrr3afB3/tGFwAazDKrDUNTYggjp5wNxxxvtT6L9ItTaI0sU9VVaoQXtlJGmbLpcjztaOUpiv7S24/WDlFo6kr6cbpmVbWH6cp+3GIK4dVH46gv/KoLfXLLWi0w3b3ji1Ki0U1FK+Yjm5tcDoLW9by3BXd4VZp1VRd74lPkQfnLwiZnvQRppL6k9wrfmA+YnqvOlX1KYZ3v+aCfCeFmQgZSoNyRq+YrlFrHRH+E4tYB3ufxH6x3DYkEPTWzZwCupvnTUAW3JUuADzItMs9tUa8Q+EYbLUuTc5T9RL5T8POUvB6t3N9NI5xSvZRTB1bfot9fj+hl+OeFF+0O8LEuRvovRR+vOAepry/rIs5AteLVBeWSq/qOHPiYWtrtDHiJp3AAa/KI96Q/tC4VWXxKuZyLg6WUHyvpf6SCzR397qL4qjBPyoAMzet9QJA8QRxqcrA3BsCPI7+sEMO58TIpJ3JLMT7LeFp4UPoy0/8A5I3wnLRuHYmH1zDfdHoPpPTB9nuK1cKrUwe8TQoHOqb3APMbT0yTis0fkqa5wimLo2sKsuUjK+scVrgdfWIqYalU0X5/KBztZhzUwdQLutntyYIbkG3S59QJ80GUgWGvO2a3ta82ParjVycMl9CO8bltfL1GolEjWFl/pArAMhB10IOvTWWvE2+zbqR8L3g6+HuvmICtV+yGuo063H9rQBYd1XZLt5t+g2jtHiIU7X0ysDsw0uDbqL9CARtBUMYpWzFfU/0E9UakQNQbD09YDtTEqtO9O4z6LexYfmJIAvbzsOUUpPYWvLDgvZ+viwO6pnuxcB2OWmNddTv7X2mlH7MqmUk10JtcIEIufLvC3zywMSz+Unh8PVbZbD8zaD25mW1LCLTNgtmBsb6kEaEa7e0lUYmBXYXggBvUfN/CtwPc7/SNYnBAm6hQRoLqrW9yLzlRyNBYesSr1ag6wONTY6MEcdCAR6EQLYVk8SMV6N/ljBNhw2ysh+Uf4c6U1+0RKjXOrjPYeQB06+8C64PVLUlLAA3N7baMZYrEsNiRUUMFVRtZFCqLabDSNAzDf2ltx+sDlo1h3iSmHpNK9LFrhmnyXFUO6qVKTgZkYrfUk2P3jrzGvvPoPGuMjC0wbXd7hByuOZ9LiYuk9rsdWbUnnc+Z5mbPi0nmWT5FoVppaXsR8bfMS4wFW9Nf4bj4HT5SPd5vX1gMP4S67X1/Q2+U3aZN7I0yoJLKW153A/vHaeLA3GXmttLdQR9YDB4sLcMdOV+UZNSkb+JdfIfLWZLdtdeuzuHxiOS9rOBdzplb+IC3hY63G3lbaJLXLMXJ1PyHIe0lw3BtWc08OhckDMF5C+lydBr5zXYL9m1ZwDUq06X8IU1Tbr4lAPuZP8taRzOkPxWvP6xtkGqX2tI00dj4VLfT3J0mg4h2dGFqlKgzkC6t+FlN7G3LY6Ha0gz6enwl1bRaNwptWazqVV/4KzEF3VR5Lcn4mwjzcPTLlUC3UBrnzOb1nXa3LXrtE69Sp0PQTukdo1aTg2+zP8NlW49Iu+AvqoNMjrdfY7iDqLn+8rX/ADCTwNIU2vU8a2Nla9ieo6azl7REJVjkzg8XUW4YBtrG89Lfh3GVW4SlQG1/sk69J6U/lWeA6trGabRIHWQxnEFpDzbkPLqYcWVbEKgu5AHzPoNzFhxyiLAk8vwt5+kzhxJqHMxuT9PIDkJxrW1gT7QOrYh6iHMr5TfX8oBBvzuImBzPsPO0I4tAAjMGOttN+XMdNzA1PZTgpxQz1GFKkTlXY1HPmL6KOpveP8c/ZsAGahWuLZilWwvbezrpe3Ij3EqOEdoadNBTakzoFsSLZk/it+Ie+lpeYPtQqoadS9ei4IBUEkKfwsBqCPOBkq+HqKctdCrjm4HedDmI8Xrr6yx7Odk2xVTPVNsOhuzFQCw8g31MvOL8aw1RLO3fUwL5KgXMmXX7+hPpA8P7WgUlSnSQolsqg2Asdip2gfQcK9OnTFgKdFAFQfdFhpe3lFq/GVy59Qt9CQRfcAAbk/0mVxnHu9OerfzSiuv+5jtbp8ZScV7QnuyzOCwNkRR4F02B3J5kwOY/GLUd3UWJrVAR1uGv7hvlEXrAbzN0cQV1JO9/U+c49dm3JMC4xHFUXleTag7flX0BYf8ALaUBUjXaEoYuon3WI+nwMC9Th/NqjE9LAfQxfF8ObemDbqbmBTj9YblW9R/eM0u07Dekh+A/SBY8IQrSUNobn6mWlN5XYXG98ofKEvcWGo0No0a6oMzGw+Z6DzmS1d2lqrbVT+YAXNgBuToBFG4zRX8RPorW+NpQ4viRqm2yjZeXv5mD0l1Pjb9ldvkfSz7SY2nXpUijXKMbixBsw31HmJQpf0Ahio5RerqCDNNaeEahntbynaz4FhXr1e6SygC7VHvZV9B9466DSbHF/s9pVEDU67hvzFUZDfzUWI+Mx3B+LrQJOQsTluLizZVyixtoT6c5pMJ2nCP3lK4H/uYc2Dr1Xkeo95iz5M0W44huwY8E155lncfwSthCadRQ1MNo336WbnlJHhOguNPlBYbg1XEOtOjrfcFVKIL76bC02rdpKBVirNSLHM1Jlurk7+F9r9JVcL7RUcO7ph6SLewYA2J9DfUe8jGS0x1ylOKkTrfDbdmuD0sJT7qjvvWqbXa3n5+Q5R6pxVCSqa5Qb+QNj+LaY/8A8ytUphCBRpg6sLEt0UD8URrcbAuobuqVvu2u76fjJ2X5mUTSbTyvi8VjUGO1XFEq1QB+Gk5DeeVlNgPKxc36CZ96nOZ7HY9qlUvcjkDzyjT56n3gqmLY2AJsBYec9LDWaViJeZmtF77XlbiSLA0qpqjMoAFyPzHT+EbSjZSeRnEqsp8JIPQztrzPSNaxHbQJgWP3qlugAH1vI4jh1x4cxbzZtIhR43WUWzAjqP6Rql2lcb00Ptb+sqmLr4nH9I4fA1Rfw+W1j5zkscL2nBvegvLn/wDmekf2+jVPsxWxGRWb8oJ/pMoaxdrnXn6y34hQARjqTpqSTz5X2lXRTSXKDFNz5W94UPAqJMiBBatrqeWo9JCoOa/DznKy+IfD2kUHhI8jpAH31jcGxnKGLZCSrFTztsZLD0AzWJPtLIYCmv4b+tzAQWvmN2JJ67fCGq1l/wAEPWoLYaSvrUxAOnEWHX1/WDoUXr1At1BPNyERR1PIekWImt7JcGpVE7xwWKgkA2y89xbpAlhOxtlzl1qgb5CCg/U+9pDG0xTU5SgtyKLb08NoLtDjmTSmFpnvCC6DK7LltlYg2I1vtuBM7Uqs27E+pgNPjWfQog9AR+sRZ9T9IR3I2gMsCSuvO4jdXhtRd0cDqjW+NotgqIaoinYuoPoWE+pO5EDIcG0pKOrf9RlVxfGFqhA2HhHtv87zTcVY977D6TIol2PvIUj9pWWn9YHo6Q61IughAJqhnl6pUysDyOhkHIN/MG09XXwwVP7w6jWcmSIQqNbQ7wbVzmBubjY852outussqPDktcgn1P8ASRmNpb0TbGM/32Y29h7w3eKBy+EZOHWxsALeURr0xEViOibTPbq4zLttv6ekFisSz+nkOfr5wJWWnZzh616uRy1tNiBuQPKRtFa/tpKs2nhY8M7INVterTJIvkRwze5/peOvwxaPh0UjzVT8SdT8YfjKpQBVKdOwR7Er4lIGjBhYhhvMbVxlR9WdmPmTrM0Wtk/q+YrT+HMVj2DFQtNgOYUi/wA5X4h9dgD02nVNhANqdZZEaVzZ3vBzHwjVLAs650V2Xa4UkXG+0SdZ9D7MJkwtPLzBY9SWM5e3iljr5TyxmGokXuLbbgg8/Oen0mi51nZD8q38T//Z">
            <a:extLst>
              <a:ext uri="{FF2B5EF4-FFF2-40B4-BE49-F238E27FC236}">
                <a16:creationId xmlns:a16="http://schemas.microsoft.com/office/drawing/2014/main" id="{ACE5F56F-1AAF-5B4E-B6C6-62A4625A67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-301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3556" name="Picture 8" descr="http://all-that-is-interesting.com/wordpress/wp-content/uploads/2012/07/old-images-recolored4-child-in-london-bombings.jpg">
            <a:extLst>
              <a:ext uri="{FF2B5EF4-FFF2-40B4-BE49-F238E27FC236}">
                <a16:creationId xmlns:a16="http://schemas.microsoft.com/office/drawing/2014/main" id="{8A9A0AAB-AAD4-2849-9443-AB8B9538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778000"/>
            <a:ext cx="4481512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11" descr="http://www.fubiz.net/wp-content/uploads/2012/01/recoloured-photos-from-the-past9-550x357.jpg">
            <a:extLst>
              <a:ext uri="{FF2B5EF4-FFF2-40B4-BE49-F238E27FC236}">
                <a16:creationId xmlns:a16="http://schemas.microsoft.com/office/drawing/2014/main" id="{AB81D6FF-38CA-AE4F-8D44-FB117DF8F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20850"/>
            <a:ext cx="36576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5">
            <a:extLst>
              <a:ext uri="{FF2B5EF4-FFF2-40B4-BE49-F238E27FC236}">
                <a16:creationId xmlns:a16="http://schemas.microsoft.com/office/drawing/2014/main" id="{EA843E6B-EA0A-0E48-AC4C-F9C5E80F7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648200"/>
            <a:ext cx="7467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0" dirty="0">
                <a:latin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</a:t>
            </a:r>
            <a:r>
              <a:rPr lang="en-US" altLang="en-US" sz="1800" i="0" dirty="0" err="1">
                <a:latin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twistedsifter.com</a:t>
            </a:r>
            <a:r>
              <a:rPr lang="en-US" altLang="en-US" sz="1800" i="0" dirty="0">
                <a:latin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/2013/08/historic-black-white-photos-colorized/</a:t>
            </a:r>
            <a:endParaRPr lang="en-US" altLang="en-US" sz="1800" i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9DAF5864-D629-BA48-AC96-709C54D10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Light and color</a:t>
            </a:r>
            <a:endParaRPr lang="en-US" altLang="en-US" sz="4800">
              <a:ea typeface="ＭＳ Ｐゴシック" panose="020B0600070205080204" pitchFamily="34" charset="-128"/>
            </a:endParaRPr>
          </a:p>
        </p:txBody>
      </p:sp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id="{E27A2074-D6A3-9D40-9928-C1BBF11668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Human eye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Light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Color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Projection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Reading: Chapters 2,6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F0E8F4DE-7716-524B-AA51-3D81653A207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Projection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714C4CD0-AA17-374F-BA87-7CC244F7240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5410200"/>
            <a:ext cx="7772400" cy="12192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See </a:t>
            </a:r>
            <a:r>
              <a:rPr lang="en-US" altLang="en-US" dirty="0" err="1">
                <a:ea typeface="ＭＳ Ｐゴシック" panose="020B0600070205080204" pitchFamily="34" charset="-128"/>
              </a:rPr>
              <a:t>Szeliski</a:t>
            </a:r>
            <a:r>
              <a:rPr lang="en-US" altLang="en-US" dirty="0">
                <a:ea typeface="ＭＳ Ｐゴシック" panose="020B0600070205080204" pitchFamily="34" charset="-128"/>
              </a:rPr>
              <a:t> 2.1</a:t>
            </a:r>
          </a:p>
          <a:p>
            <a:pPr lvl="1">
              <a:buFontTx/>
              <a:buNone/>
            </a:pPr>
            <a:endParaRPr lang="en-US" altLang="en-US" sz="1400" dirty="0">
              <a:ea typeface="ＭＳ Ｐゴシック" panose="020B0600070205080204" pitchFamily="34" charset="-128"/>
            </a:endParaRPr>
          </a:p>
        </p:txBody>
      </p:sp>
      <p:pic>
        <p:nvPicPr>
          <p:cNvPr id="24579" name="Picture 20" descr="Julian Beever chalk artist">
            <a:extLst>
              <a:ext uri="{FF2B5EF4-FFF2-40B4-BE49-F238E27FC236}">
                <a16:creationId xmlns:a16="http://schemas.microsoft.com/office/drawing/2014/main" id="{76296EA9-0446-C44B-A174-7B7618B2E268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5591175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2" descr="sidewalk art globe">
            <a:extLst>
              <a:ext uri="{FF2B5EF4-FFF2-40B4-BE49-F238E27FC236}">
                <a16:creationId xmlns:a16="http://schemas.microsoft.com/office/drawing/2014/main" id="{B7284BC7-C0CC-7E42-B2E7-59FF7F51230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828800"/>
            <a:ext cx="42291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>
            <a:extLst>
              <a:ext uri="{FF2B5EF4-FFF2-40B4-BE49-F238E27FC236}">
                <a16:creationId xmlns:a16="http://schemas.microsoft.com/office/drawing/2014/main" id="{C7416C3C-7B6F-6441-B910-CC79B13AB8A0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5410200"/>
            <a:ext cx="7772400" cy="1219200"/>
          </a:xfrm>
        </p:spPr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 application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PhotoFunia</a:t>
            </a:r>
            <a:endParaRPr lang="en-US" altLang="en-US" sz="1100" dirty="0">
              <a:ea typeface="ＭＳ Ｐゴシック" panose="020B0600070205080204" pitchFamily="34" charset="-128"/>
            </a:endParaRPr>
          </a:p>
        </p:txBody>
      </p:sp>
      <p:pic>
        <p:nvPicPr>
          <p:cNvPr id="26628" name="Picture 5">
            <a:extLst>
              <a:ext uri="{FF2B5EF4-FFF2-40B4-BE49-F238E27FC236}">
                <a16:creationId xmlns:a16="http://schemas.microsoft.com/office/drawing/2014/main" id="{43E94CB4-B8F7-ED4D-B8A5-EED8BD067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1828800"/>
            <a:ext cx="4229100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491BE8-1968-1E49-B82F-A058D5B4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45B296BC-EAC5-374F-B205-51FA96215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Correspondence and alignment</a:t>
            </a:r>
          </a:p>
        </p:txBody>
      </p:sp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37014985-6096-A941-B48F-B349B193A1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Correspondence: matching points, patches, edges, or regions across images</a:t>
            </a:r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8195" name="Picture 2" descr="http://blog.chron.com/goodmombadmom/files/legacy/Br%20stop%20sign%202%20copy.jpg">
            <a:extLst>
              <a:ext uri="{FF2B5EF4-FFF2-40B4-BE49-F238E27FC236}">
                <a16:creationId xmlns:a16="http://schemas.microsoft.com/office/drawing/2014/main" id="{2ECB8928-69B3-9647-84E2-5B8B6D18E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4" r="24120" b="6261"/>
          <a:stretch>
            <a:fillRect/>
          </a:stretch>
        </p:blipFill>
        <p:spPr bwMode="auto">
          <a:xfrm>
            <a:off x="1193800" y="2927350"/>
            <a:ext cx="1987550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http://www.freefoto.com/images/41/15/41_15_85---Stop-Sign_web.jpg">
            <a:extLst>
              <a:ext uri="{FF2B5EF4-FFF2-40B4-BE49-F238E27FC236}">
                <a16:creationId xmlns:a16="http://schemas.microsoft.com/office/drawing/2014/main" id="{58BECCB6-EB7E-5A4F-BD53-5DFA9A237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3168650"/>
            <a:ext cx="1600200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2" descr="http://blog.chron.com/goodmombadmom/files/legacy/Br%20stop%20sign%202%20copy.jpg">
            <a:extLst>
              <a:ext uri="{FF2B5EF4-FFF2-40B4-BE49-F238E27FC236}">
                <a16:creationId xmlns:a16="http://schemas.microsoft.com/office/drawing/2014/main" id="{A8B1E91A-1435-7545-908E-78EF5D135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3" t="30582" r="48683" b="53894"/>
          <a:stretch>
            <a:fillRect/>
          </a:stretch>
        </p:blipFill>
        <p:spPr bwMode="auto">
          <a:xfrm>
            <a:off x="3556000" y="3844925"/>
            <a:ext cx="5016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4" descr="http://www.freefoto.com/images/41/15/41_15_85---Stop-Sign_web.jpg">
            <a:extLst>
              <a:ext uri="{FF2B5EF4-FFF2-40B4-BE49-F238E27FC236}">
                <a16:creationId xmlns:a16="http://schemas.microsoft.com/office/drawing/2014/main" id="{D6C1340D-2CDD-B848-A59C-0DF120412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75" t="32785" r="29762" b="42061"/>
          <a:stretch>
            <a:fillRect/>
          </a:stretch>
        </p:blipFill>
        <p:spPr bwMode="auto">
          <a:xfrm>
            <a:off x="4356100" y="3803650"/>
            <a:ext cx="47625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78ECB99-6FFF-E547-ADFE-F8E15ACD5A1D}"/>
              </a:ext>
            </a:extLst>
          </p:cNvPr>
          <p:cNvSpPr/>
          <p:nvPr/>
        </p:nvSpPr>
        <p:spPr>
          <a:xfrm>
            <a:off x="1933575" y="3475038"/>
            <a:ext cx="685800" cy="887412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A76B0D-7CB1-694B-80C9-6ABDDE039E0B}"/>
              </a:ext>
            </a:extLst>
          </p:cNvPr>
          <p:cNvSpPr/>
          <p:nvPr/>
        </p:nvSpPr>
        <p:spPr>
          <a:xfrm>
            <a:off x="5772150" y="3803650"/>
            <a:ext cx="685800" cy="88741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8201" name="TextBox 9">
            <a:extLst>
              <a:ext uri="{FF2B5EF4-FFF2-40B4-BE49-F238E27FC236}">
                <a16:creationId xmlns:a16="http://schemas.microsoft.com/office/drawing/2014/main" id="{25A94CB6-A059-404E-BB43-4A88A7A5A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0" y="3851275"/>
            <a:ext cx="393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≈</a:t>
            </a:r>
            <a:endParaRPr lang="en-US" altLang="en-US" sz="2800">
              <a:solidFill>
                <a:srgbClr val="FFFFFF"/>
              </a:solidFill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C8CFD8-F4A2-4645-B72C-FF9B6B1AF470}"/>
              </a:ext>
            </a:extLst>
          </p:cNvPr>
          <p:cNvCxnSpPr/>
          <p:nvPr/>
        </p:nvCxnSpPr>
        <p:spPr>
          <a:xfrm>
            <a:off x="2619375" y="3919538"/>
            <a:ext cx="784225" cy="18415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A668DA-D9DF-4845-AB1C-9C26AFCE5B7F}"/>
              </a:ext>
            </a:extLst>
          </p:cNvPr>
          <p:cNvCxnSpPr/>
          <p:nvPr/>
        </p:nvCxnSpPr>
        <p:spPr>
          <a:xfrm flipH="1">
            <a:off x="4832350" y="4191000"/>
            <a:ext cx="939800" cy="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68A-C9FD-8148-AFA7-901D4C4B7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How do we fit the best alignment?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7375422F-78A7-A04C-9C57-EF0AD4EF03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41388" y="2019300"/>
            <a:ext cx="7745412" cy="4106863"/>
          </a:xfrm>
        </p:spPr>
        <p:txBody>
          <a:bodyPr/>
          <a:lstStyle/>
          <a:p>
            <a:endParaRPr lang="en-US" altLang="en-US"/>
          </a:p>
        </p:txBody>
      </p:sp>
      <p:pic>
        <p:nvPicPr>
          <p:cNvPr id="26627" name="Picture 2" descr="C:\Users\James\Dropbox\cs143 fall 2013\cs 143 fall 2013 projects\Local features\www\matches.jpg">
            <a:extLst>
              <a:ext uri="{FF2B5EF4-FFF2-40B4-BE49-F238E27FC236}">
                <a16:creationId xmlns:a16="http://schemas.microsoft.com/office/drawing/2014/main" id="{565A5B2D-DA3F-1C43-B8C6-15FEFA670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30325"/>
            <a:ext cx="8382000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E45B2C8F-FD7F-1A4F-82D2-75BED896D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transformations</a:t>
            </a:r>
          </a:p>
        </p:txBody>
      </p:sp>
      <p:pic>
        <p:nvPicPr>
          <p:cNvPr id="29698" name="Picture 4" descr="HHHIMG_1166">
            <a:extLst>
              <a:ext uri="{FF2B5EF4-FFF2-40B4-BE49-F238E27FC236}">
                <a16:creationId xmlns:a16="http://schemas.microsoft.com/office/drawing/2014/main" id="{4172F8F7-C019-E349-90F4-41C92F39B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3384550"/>
            <a:ext cx="1462088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 Box 5">
            <a:extLst>
              <a:ext uri="{FF2B5EF4-FFF2-40B4-BE49-F238E27FC236}">
                <a16:creationId xmlns:a16="http://schemas.microsoft.com/office/drawing/2014/main" id="{68E9057C-FC36-014F-A0D7-3AE124F57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888" y="4479925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" pitchFamily="2" charset="0"/>
              </a:rPr>
              <a:t>translation</a:t>
            </a:r>
          </a:p>
        </p:txBody>
      </p:sp>
      <p:pic>
        <p:nvPicPr>
          <p:cNvPr id="29700" name="Picture 6" descr="HHHIMG_1166">
            <a:extLst>
              <a:ext uri="{FF2B5EF4-FFF2-40B4-BE49-F238E27FC236}">
                <a16:creationId xmlns:a16="http://schemas.microsoft.com/office/drawing/2014/main" id="{C7F6B3ED-A99E-DF45-994D-05A95DF02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398838"/>
            <a:ext cx="14620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7" descr="rotated">
            <a:extLst>
              <a:ext uri="{FF2B5EF4-FFF2-40B4-BE49-F238E27FC236}">
                <a16:creationId xmlns:a16="http://schemas.microsoft.com/office/drawing/2014/main" id="{95137B4E-E0C8-A648-B986-6A2CD92F4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88" y="3170238"/>
            <a:ext cx="1755775" cy="141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 Box 8">
            <a:extLst>
              <a:ext uri="{FF2B5EF4-FFF2-40B4-BE49-F238E27FC236}">
                <a16:creationId xmlns:a16="http://schemas.microsoft.com/office/drawing/2014/main" id="{191F4C47-3DA6-2242-895B-5DE72AA6C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863" y="4465638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" pitchFamily="2" charset="0"/>
              </a:rPr>
              <a:t>rotation</a:t>
            </a:r>
          </a:p>
        </p:txBody>
      </p:sp>
      <p:sp>
        <p:nvSpPr>
          <p:cNvPr id="29703" name="Text Box 9">
            <a:extLst>
              <a:ext uri="{FF2B5EF4-FFF2-40B4-BE49-F238E27FC236}">
                <a16:creationId xmlns:a16="http://schemas.microsoft.com/office/drawing/2014/main" id="{AC6797D3-DBEA-E24D-B238-D7C13F48E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088" y="4389438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" pitchFamily="2" charset="0"/>
              </a:rPr>
              <a:t>aspect</a:t>
            </a:r>
          </a:p>
        </p:txBody>
      </p:sp>
      <p:pic>
        <p:nvPicPr>
          <p:cNvPr id="29704" name="Picture 10" descr="affine">
            <a:extLst>
              <a:ext uri="{FF2B5EF4-FFF2-40B4-BE49-F238E27FC236}">
                <a16:creationId xmlns:a16="http://schemas.microsoft.com/office/drawing/2014/main" id="{B62BEE06-FBB2-684D-A8BD-3930B91E5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8" y="5111750"/>
            <a:ext cx="1746250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Text Box 11">
            <a:extLst>
              <a:ext uri="{FF2B5EF4-FFF2-40B4-BE49-F238E27FC236}">
                <a16:creationId xmlns:a16="http://schemas.microsoft.com/office/drawing/2014/main" id="{8BB26ADD-24FA-8E46-B771-7190D6ED4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588" y="6411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" pitchFamily="2" charset="0"/>
              </a:rPr>
              <a:t>affine</a:t>
            </a:r>
          </a:p>
        </p:txBody>
      </p:sp>
      <p:pic>
        <p:nvPicPr>
          <p:cNvPr id="29706" name="Picture 12" descr="perspective">
            <a:extLst>
              <a:ext uri="{FF2B5EF4-FFF2-40B4-BE49-F238E27FC236}">
                <a16:creationId xmlns:a16="http://schemas.microsoft.com/office/drawing/2014/main" id="{E72FC359-164A-2041-9B63-48C879A99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8" y="5264150"/>
            <a:ext cx="1563687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7" name="Text Box 13">
            <a:extLst>
              <a:ext uri="{FF2B5EF4-FFF2-40B4-BE49-F238E27FC236}">
                <a16:creationId xmlns:a16="http://schemas.microsoft.com/office/drawing/2014/main" id="{819AC9EF-8DC8-0746-8557-63F13033E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675" y="635635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" pitchFamily="2" charset="0"/>
              </a:rPr>
              <a:t>perspective</a:t>
            </a:r>
          </a:p>
        </p:txBody>
      </p:sp>
      <p:pic>
        <p:nvPicPr>
          <p:cNvPr id="29708" name="Picture 4" descr="HHHIMG_1166">
            <a:extLst>
              <a:ext uri="{FF2B5EF4-FFF2-40B4-BE49-F238E27FC236}">
                <a16:creationId xmlns:a16="http://schemas.microsoft.com/office/drawing/2014/main" id="{52D9557A-C70F-F84D-9793-5293377EF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38" y="1169988"/>
            <a:ext cx="1462087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9" name="TextBox 16">
            <a:extLst>
              <a:ext uri="{FF2B5EF4-FFF2-40B4-BE49-F238E27FC236}">
                <a16:creationId xmlns:a16="http://schemas.microsoft.com/office/drawing/2014/main" id="{8A3979D4-E5C3-FC4B-8A84-34610B56A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388" y="2265363"/>
            <a:ext cx="903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" pitchFamily="2" charset="0"/>
              </a:rPr>
              <a:t>original</a:t>
            </a:r>
          </a:p>
        </p:txBody>
      </p:sp>
      <p:sp>
        <p:nvSpPr>
          <p:cNvPr id="29710" name="TextBox 17">
            <a:extLst>
              <a:ext uri="{FF2B5EF4-FFF2-40B4-BE49-F238E27FC236}">
                <a16:creationId xmlns:a16="http://schemas.microsoft.com/office/drawing/2014/main" id="{319CC3DE-476F-9342-81F9-AD4E26AD3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2773363"/>
            <a:ext cx="1476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" pitchFamily="2" charset="0"/>
              </a:rPr>
              <a:t>Transformed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79E8EABF-51DD-FC4A-A6BF-1BA31B09A25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Modeling projection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3688FE15-0BBC-DC48-96AE-D8FD12B13F5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19600"/>
            <a:ext cx="7772400" cy="2057400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The coordinate system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We will use the pin-hole model as an approximation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Put the optical center (Center Of Projection) at the origin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Put the image plane (Projection Plane) </a:t>
            </a:r>
            <a:r>
              <a:rPr lang="en-US" altLang="en-US" sz="1600" i="1" dirty="0">
                <a:ea typeface="ＭＳ Ｐゴシック" panose="020B0600070205080204" pitchFamily="34" charset="-128"/>
              </a:rPr>
              <a:t>in front</a:t>
            </a:r>
            <a:r>
              <a:rPr lang="en-US" altLang="en-US" sz="1600" dirty="0">
                <a:ea typeface="ＭＳ Ｐゴシック" panose="020B0600070205080204" pitchFamily="34" charset="-128"/>
              </a:rPr>
              <a:t> of the COP</a:t>
            </a:r>
            <a:endParaRPr lang="en-US" altLang="en-US" sz="14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The camera looks down the </a:t>
            </a:r>
            <a:r>
              <a:rPr lang="en-US" altLang="en-US" sz="1600" i="1" dirty="0">
                <a:ea typeface="ＭＳ Ｐゴシック" panose="020B0600070205080204" pitchFamily="34" charset="-128"/>
              </a:rPr>
              <a:t>negative</a:t>
            </a:r>
            <a:r>
              <a:rPr lang="en-US" altLang="en-US" sz="1600" dirty="0">
                <a:ea typeface="ＭＳ Ｐゴシック" panose="020B0600070205080204" pitchFamily="34" charset="-128"/>
              </a:rPr>
              <a:t> z axis</a:t>
            </a:r>
          </a:p>
          <a:p>
            <a:pPr lvl="2"/>
            <a:r>
              <a:rPr lang="en-US" altLang="en-US" sz="1400" dirty="0">
                <a:ea typeface="ＭＳ Ｐゴシック" panose="020B0600070205080204" pitchFamily="34" charset="-128"/>
              </a:rPr>
              <a:t>we need this if we want right-handed-coordinates</a:t>
            </a:r>
          </a:p>
        </p:txBody>
      </p:sp>
      <p:sp>
        <p:nvSpPr>
          <p:cNvPr id="28675" name="Rectangle 5">
            <a:extLst>
              <a:ext uri="{FF2B5EF4-FFF2-40B4-BE49-F238E27FC236}">
                <a16:creationId xmlns:a16="http://schemas.microsoft.com/office/drawing/2014/main" id="{1C10622A-B481-C24A-B2E4-8D4F763042F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44800" y="990600"/>
            <a:ext cx="3479800" cy="290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8676" name="Picture 6">
            <a:extLst>
              <a:ext uri="{FF2B5EF4-FFF2-40B4-BE49-F238E27FC236}">
                <a16:creationId xmlns:a16="http://schemas.microsoft.com/office/drawing/2014/main" id="{0271EC6E-7881-094A-81A8-FCA0F012B4C8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295400"/>
            <a:ext cx="3479800" cy="290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8">
            <a:extLst>
              <a:ext uri="{FF2B5EF4-FFF2-40B4-BE49-F238E27FC236}">
                <a16:creationId xmlns:a16="http://schemas.microsoft.com/office/drawing/2014/main" id="{891DBF37-7221-D34A-8D20-D10C85EBE90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1905000"/>
            <a:ext cx="777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 lvl="2">
              <a:buFontTx/>
              <a:buChar char="–"/>
            </a:pPr>
            <a:endParaRPr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8" name="Rectangle 10">
            <a:extLst>
              <a:ext uri="{FF2B5EF4-FFF2-40B4-BE49-F238E27FC236}">
                <a16:creationId xmlns:a16="http://schemas.microsoft.com/office/drawing/2014/main" id="{FCDA743B-E832-7741-86F0-DE61A26F051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5800" y="5368925"/>
            <a:ext cx="7772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 lvl="2"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</a:rPr>
              <a:t>        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03FE3F5C-C392-604F-BA50-B0D38669EA7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Modeling projection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94398A09-DF12-9C4F-BCC8-344CC44C6CE4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114800"/>
            <a:ext cx="7772400" cy="1219200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Projection equations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Compute intersection with PP of ray from (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x,y,z</a:t>
            </a:r>
            <a:r>
              <a:rPr lang="en-US" altLang="en-US" sz="1600" dirty="0">
                <a:ea typeface="ＭＳ Ｐゴシック" panose="020B0600070205080204" pitchFamily="34" charset="-128"/>
              </a:rPr>
              <a:t>) to COP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Derived using similar triangles</a:t>
            </a: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30723" name="Rectangle 4">
            <a:extLst>
              <a:ext uri="{FF2B5EF4-FFF2-40B4-BE49-F238E27FC236}">
                <a16:creationId xmlns:a16="http://schemas.microsoft.com/office/drawing/2014/main" id="{F3C14106-AF78-3340-8362-4BD48841186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44800" y="990600"/>
            <a:ext cx="3479800" cy="290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24" name="Picture 16" descr="Edittex">
            <a:extLst>
              <a:ext uri="{FF2B5EF4-FFF2-40B4-BE49-F238E27FC236}">
                <a16:creationId xmlns:a16="http://schemas.microsoft.com/office/drawing/2014/main" id="{B94D6FE0-EA70-9749-B883-E88CD6583BD6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5168900"/>
            <a:ext cx="37798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5" name="Group 20">
            <a:extLst>
              <a:ext uri="{FF2B5EF4-FFF2-40B4-BE49-F238E27FC236}">
                <a16:creationId xmlns:a16="http://schemas.microsoft.com/office/drawing/2014/main" id="{58ECC080-604C-8945-B3FF-F64FA45FDD79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685800" y="5715000"/>
            <a:ext cx="7772400" cy="993775"/>
            <a:chOff x="432" y="3600"/>
            <a:chExt cx="4896" cy="626"/>
          </a:xfrm>
        </p:grpSpPr>
        <p:pic>
          <p:nvPicPr>
            <p:cNvPr id="30727" name="Picture 18" descr="Edittex">
              <a:extLst>
                <a:ext uri="{FF2B5EF4-FFF2-40B4-BE49-F238E27FC236}">
                  <a16:creationId xmlns:a16="http://schemas.microsoft.com/office/drawing/2014/main" id="{FDB72609-5B3B-B948-B406-020E94FFBE00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" y="3878"/>
              <a:ext cx="1968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8" name="Rectangle 19">
              <a:extLst>
                <a:ext uri="{FF2B5EF4-FFF2-40B4-BE49-F238E27FC236}">
                  <a16:creationId xmlns:a16="http://schemas.microsoft.com/office/drawing/2014/main" id="{6A56F395-E84D-6141-B620-7BDFF6F27951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32" y="3600"/>
              <a:ext cx="489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9pPr>
            </a:lstStyle>
            <a:p>
              <a:pPr lvl="1">
                <a:buFontTx/>
                <a:buChar char="•"/>
              </a:pPr>
              <a:r>
                <a:rPr lang="en-US" altLang="en-US" sz="1600">
                  <a:latin typeface="Arial" panose="020B0604020202020204" pitchFamily="34" charset="0"/>
                </a:rPr>
                <a:t>We get the projection by throwing out the last coordinate:</a:t>
              </a:r>
            </a:p>
          </p:txBody>
        </p:sp>
      </p:grpSp>
      <p:pic>
        <p:nvPicPr>
          <p:cNvPr id="30726" name="Picture 6">
            <a:extLst>
              <a:ext uri="{FF2B5EF4-FFF2-40B4-BE49-F238E27FC236}">
                <a16:creationId xmlns:a16="http://schemas.microsoft.com/office/drawing/2014/main" id="{BC956A05-BE98-2B42-9013-63D86C9CF121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295400"/>
            <a:ext cx="3479800" cy="290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E339F2-FB4B-9248-8066-564DF277C231}"/>
                  </a:ext>
                </a:extLst>
              </p:cNvPr>
              <p:cNvSpPr txBox="1"/>
              <p:nvPr/>
            </p:nvSpPr>
            <p:spPr>
              <a:xfrm>
                <a:off x="6172200" y="5141830"/>
                <a:ext cx="1542730" cy="5731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E339F2-FB4B-9248-8066-564DF277C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141830"/>
                <a:ext cx="1542730" cy="573170"/>
              </a:xfrm>
              <a:prstGeom prst="rect">
                <a:avLst/>
              </a:prstGeom>
              <a:blipFill>
                <a:blip r:embed="rId14"/>
                <a:stretch>
                  <a:fillRect l="-4098" r="-3279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3CB890CC-63A6-7145-A4FA-DB3FB53BC50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Homogeneous coordinates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521F5F09-B66C-9F4A-A1EC-37786C98264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227138"/>
            <a:ext cx="7772400" cy="533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Is this a linear transformation?</a:t>
            </a:r>
          </a:p>
        </p:txBody>
      </p:sp>
      <p:sp>
        <p:nvSpPr>
          <p:cNvPr id="32771" name="Rectangle 22">
            <a:extLst>
              <a:ext uri="{FF2B5EF4-FFF2-40B4-BE49-F238E27FC236}">
                <a16:creationId xmlns:a16="http://schemas.microsoft.com/office/drawing/2014/main" id="{5F8F8177-0841-134E-82D9-3ACA29E8290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608138"/>
            <a:ext cx="7772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 lvl="1">
              <a:buFontTx/>
              <a:buChar char="•"/>
            </a:pP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Trick:  add one more coordinate:</a:t>
            </a:r>
          </a:p>
        </p:txBody>
      </p:sp>
      <p:sp>
        <p:nvSpPr>
          <p:cNvPr id="32772" name="Text Box 32">
            <a:extLst>
              <a:ext uri="{FF2B5EF4-FFF2-40B4-BE49-F238E27FC236}">
                <a16:creationId xmlns:a16="http://schemas.microsoft.com/office/drawing/2014/main" id="{10B8848C-0314-4247-960D-852F5F58FB4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93875" y="3676650"/>
            <a:ext cx="2625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homogeneous image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coordinates</a:t>
            </a:r>
          </a:p>
        </p:txBody>
      </p:sp>
      <p:sp>
        <p:nvSpPr>
          <p:cNvPr id="32773" name="Text Box 33">
            <a:extLst>
              <a:ext uri="{FF2B5EF4-FFF2-40B4-BE49-F238E27FC236}">
                <a16:creationId xmlns:a16="http://schemas.microsoft.com/office/drawing/2014/main" id="{C5260E0A-990B-CC47-BC65-0D7589030A85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41963" y="3665538"/>
            <a:ext cx="2611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homogeneous scene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coordinates</a:t>
            </a:r>
          </a:p>
        </p:txBody>
      </p:sp>
      <p:sp>
        <p:nvSpPr>
          <p:cNvPr id="32774" name="Rectangle 34">
            <a:extLst>
              <a:ext uri="{FF2B5EF4-FFF2-40B4-BE49-F238E27FC236}">
                <a16:creationId xmlns:a16="http://schemas.microsoft.com/office/drawing/2014/main" id="{9ECB23BE-0EC6-D74A-83BA-8B289185AA4D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5800" y="4579938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Converting from homogeneous coordinates</a:t>
            </a:r>
          </a:p>
        </p:txBody>
      </p:sp>
      <p:pic>
        <p:nvPicPr>
          <p:cNvPr id="32775" name="Picture 35" descr="Edittex">
            <a:extLst>
              <a:ext uri="{FF2B5EF4-FFF2-40B4-BE49-F238E27FC236}">
                <a16:creationId xmlns:a16="http://schemas.microsoft.com/office/drawing/2014/main" id="{2F782F35-F07B-764F-ADE8-EA1C4E81A9E3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2525713"/>
            <a:ext cx="1843087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39" descr="Edittex">
            <a:extLst>
              <a:ext uri="{FF2B5EF4-FFF2-40B4-BE49-F238E27FC236}">
                <a16:creationId xmlns:a16="http://schemas.microsoft.com/office/drawing/2014/main" id="{8B3964E6-2378-D44F-BE80-C490218688F8}"/>
              </a:ext>
            </a:extLst>
          </p:cNvPr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5151438"/>
            <a:ext cx="26225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Picture 41" descr="Edittex">
            <a:extLst>
              <a:ext uri="{FF2B5EF4-FFF2-40B4-BE49-F238E27FC236}">
                <a16:creationId xmlns:a16="http://schemas.microsoft.com/office/drawing/2014/main" id="{E3440145-39FD-1246-B1B4-CD53B47F6914}"/>
              </a:ext>
            </a:extLst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5006975"/>
            <a:ext cx="3276600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8" name="Rectangle 42">
            <a:extLst>
              <a:ext uri="{FF2B5EF4-FFF2-40B4-BE49-F238E27FC236}">
                <a16:creationId xmlns:a16="http://schemas.microsoft.com/office/drawing/2014/main" id="{66B13F57-39F8-754B-A0D4-659D60A018CA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09600" y="1685926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 lvl="1"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no—division by z is nonlinear</a:t>
            </a:r>
          </a:p>
        </p:txBody>
      </p:sp>
      <p:pic>
        <p:nvPicPr>
          <p:cNvPr id="32779" name="Picture 43" descr="Edittex">
            <a:extLst>
              <a:ext uri="{FF2B5EF4-FFF2-40B4-BE49-F238E27FC236}">
                <a16:creationId xmlns:a16="http://schemas.microsoft.com/office/drawing/2014/main" id="{32BACDCA-8A8F-EE4E-AC80-F3EA8F30E3D1}"/>
              </a:ext>
            </a:extLst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38" y="2373313"/>
            <a:ext cx="2112962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C93B5F38-6192-284F-B381-03526CD6325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Perspective projection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755AFD2F-3FA8-4242-8353-1EE08680EA5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371600"/>
            <a:ext cx="7772400" cy="533400"/>
          </a:xfrm>
        </p:spPr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Projection is a matrix multiply using homogeneous coordinates:</a:t>
            </a:r>
          </a:p>
        </p:txBody>
      </p:sp>
      <p:grpSp>
        <p:nvGrpSpPr>
          <p:cNvPr id="34819" name="Group 15">
            <a:extLst>
              <a:ext uri="{FF2B5EF4-FFF2-40B4-BE49-F238E27FC236}">
                <a16:creationId xmlns:a16="http://schemas.microsoft.com/office/drawing/2014/main" id="{3B9A3019-4D45-C34C-89B8-59B7A626F39B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914900" y="2286000"/>
            <a:ext cx="3314700" cy="1349375"/>
            <a:chOff x="2832" y="1392"/>
            <a:chExt cx="2088" cy="850"/>
          </a:xfrm>
        </p:grpSpPr>
        <p:sp>
          <p:nvSpPr>
            <p:cNvPr id="34823" name="Text Box 7">
              <a:extLst>
                <a:ext uri="{FF2B5EF4-FFF2-40B4-BE49-F238E27FC236}">
                  <a16:creationId xmlns:a16="http://schemas.microsoft.com/office/drawing/2014/main" id="{F2489CF5-FBC1-E041-B514-D47BD7217A24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32" y="1992"/>
              <a:ext cx="18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divide by third coordinate</a:t>
              </a:r>
            </a:p>
          </p:txBody>
        </p:sp>
        <p:pic>
          <p:nvPicPr>
            <p:cNvPr id="34824" name="Picture 14" descr="Edittex">
              <a:extLst>
                <a:ext uri="{FF2B5EF4-FFF2-40B4-BE49-F238E27FC236}">
                  <a16:creationId xmlns:a16="http://schemas.microsoft.com/office/drawing/2014/main" id="{14C03D07-BD2E-2646-8EBD-A085404DB986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392"/>
              <a:ext cx="1368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4820" name="Picture 16" descr="Edittex">
            <a:extLst>
              <a:ext uri="{FF2B5EF4-FFF2-40B4-BE49-F238E27FC236}">
                <a16:creationId xmlns:a16="http://schemas.microsoft.com/office/drawing/2014/main" id="{A951C9B1-CDE1-424E-8A46-CB74811650B4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1906588"/>
            <a:ext cx="3095625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7" descr="Edittex">
            <a:extLst>
              <a:ext uri="{FF2B5EF4-FFF2-40B4-BE49-F238E27FC236}">
                <a16:creationId xmlns:a16="http://schemas.microsoft.com/office/drawing/2014/main" id="{3DB67F3D-902F-9849-9460-9020B4020E81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038" y="2057400"/>
            <a:ext cx="1503362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18">
            <a:extLst>
              <a:ext uri="{FF2B5EF4-FFF2-40B4-BE49-F238E27FC236}">
                <a16:creationId xmlns:a16="http://schemas.microsoft.com/office/drawing/2014/main" id="{81D56D72-7CBA-7646-999C-4BD48FFB91F9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5800" y="3733800"/>
            <a:ext cx="7772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None/>
            </a:pPr>
            <a:r>
              <a:rPr lang="en-US" altLang="en-US" sz="2400" i="0">
                <a:latin typeface="Arial" panose="020B0604020202020204" pitchFamily="34" charset="0"/>
              </a:rPr>
              <a:t>This is known as </a:t>
            </a:r>
            <a:r>
              <a:rPr lang="en-US" altLang="en-US" sz="2400" b="1" i="0">
                <a:latin typeface="Arial" panose="020B0604020202020204" pitchFamily="34" charset="0"/>
              </a:rPr>
              <a:t>perspective projection</a:t>
            </a:r>
          </a:p>
          <a:p>
            <a:pPr lvl="1">
              <a:buFontTx/>
              <a:buChar char="•"/>
            </a:pPr>
            <a:r>
              <a:rPr lang="en-US" altLang="en-US" sz="2000" i="0">
                <a:latin typeface="Arial" panose="020B0604020202020204" pitchFamily="34" charset="0"/>
              </a:rPr>
              <a:t>The matrix is the </a:t>
            </a:r>
            <a:r>
              <a:rPr lang="en-US" altLang="en-US" sz="2000" b="1" i="0">
                <a:latin typeface="Arial" panose="020B0604020202020204" pitchFamily="34" charset="0"/>
              </a:rPr>
              <a:t>projection matrix</a:t>
            </a:r>
          </a:p>
          <a:p>
            <a:pPr lvl="1">
              <a:buFontTx/>
              <a:buNone/>
            </a:pPr>
            <a:endParaRPr lang="en-US" altLang="en-US" sz="200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4C27503-1F88-CE44-BD72-FD8A17ECD48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Perspective projection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646E3D8E-2B15-C448-83BA-6D3C9E476D9B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447800"/>
            <a:ext cx="7772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How does scaling the projection matrix change the transformation?</a:t>
            </a:r>
          </a:p>
        </p:txBody>
      </p:sp>
      <p:grpSp>
        <p:nvGrpSpPr>
          <p:cNvPr id="36867" name="Group 4">
            <a:extLst>
              <a:ext uri="{FF2B5EF4-FFF2-40B4-BE49-F238E27FC236}">
                <a16:creationId xmlns:a16="http://schemas.microsoft.com/office/drawing/2014/main" id="{615368A3-128F-9449-A24E-5FF15353B1F8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914900" y="2743200"/>
            <a:ext cx="3314700" cy="1349375"/>
            <a:chOff x="2832" y="1392"/>
            <a:chExt cx="2088" cy="850"/>
          </a:xfrm>
        </p:grpSpPr>
        <p:sp>
          <p:nvSpPr>
            <p:cNvPr id="36874" name="Text Box 5">
              <a:extLst>
                <a:ext uri="{FF2B5EF4-FFF2-40B4-BE49-F238E27FC236}">
                  <a16:creationId xmlns:a16="http://schemas.microsoft.com/office/drawing/2014/main" id="{A5F19B3D-9B1E-0545-9FF1-6E5DE6C58461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832" y="199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36875" name="Picture 6" descr="Edittex">
              <a:extLst>
                <a:ext uri="{FF2B5EF4-FFF2-40B4-BE49-F238E27FC236}">
                  <a16:creationId xmlns:a16="http://schemas.microsoft.com/office/drawing/2014/main" id="{06A3C7AA-0DC9-A34E-B8B3-92D968D7B63A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392"/>
              <a:ext cx="1368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6868" name="Picture 7" descr="Edittex">
            <a:extLst>
              <a:ext uri="{FF2B5EF4-FFF2-40B4-BE49-F238E27FC236}">
                <a16:creationId xmlns:a16="http://schemas.microsoft.com/office/drawing/2014/main" id="{E549BDBC-109C-C64E-9F05-C2014E346A2B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2363788"/>
            <a:ext cx="3095625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8" descr="Edittex">
            <a:extLst>
              <a:ext uri="{FF2B5EF4-FFF2-40B4-BE49-F238E27FC236}">
                <a16:creationId xmlns:a16="http://schemas.microsoft.com/office/drawing/2014/main" id="{8AB38594-0286-BE46-A951-50783467985B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038" y="2514600"/>
            <a:ext cx="1503362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Text Box 16">
            <a:extLst>
              <a:ext uri="{FF2B5EF4-FFF2-40B4-BE49-F238E27FC236}">
                <a16:creationId xmlns:a16="http://schemas.microsoft.com/office/drawing/2014/main" id="{39E03847-2987-094C-A4B8-8AED5068F2E7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914900" y="53181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6871" name="Picture 17" descr="Edittex">
            <a:extLst>
              <a:ext uri="{FF2B5EF4-FFF2-40B4-BE49-F238E27FC236}">
                <a16:creationId xmlns:a16="http://schemas.microsoft.com/office/drawing/2014/main" id="{2F106CE7-FE62-C444-80DA-E2B59E81762E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4365625"/>
            <a:ext cx="21717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20" descr="Edittex">
            <a:extLst>
              <a:ext uri="{FF2B5EF4-FFF2-40B4-BE49-F238E27FC236}">
                <a16:creationId xmlns:a16="http://schemas.microsoft.com/office/drawing/2014/main" id="{8A92C663-BA38-8340-8599-EC295F87C121}"/>
              </a:ext>
            </a:extLst>
          </p:cNvPr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3987800"/>
            <a:ext cx="2982912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3" name="Picture 21" descr="Edittex">
            <a:extLst>
              <a:ext uri="{FF2B5EF4-FFF2-40B4-BE49-F238E27FC236}">
                <a16:creationId xmlns:a16="http://schemas.microsoft.com/office/drawing/2014/main" id="{94B0B7E1-D2DB-9443-AB5D-A69378FF87A1}"/>
              </a:ext>
            </a:extLst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3" y="4140200"/>
            <a:ext cx="1377950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669C71B-E82F-2947-BB04-2BAEA0D87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Camera aperture</a:t>
            </a:r>
          </a:p>
        </p:txBody>
      </p:sp>
      <p:pic>
        <p:nvPicPr>
          <p:cNvPr id="7170" name="Picture 2" descr="File:Apertures.jpg">
            <a:extLst>
              <a:ext uri="{FF2B5EF4-FFF2-40B4-BE49-F238E27FC236}">
                <a16:creationId xmlns:a16="http://schemas.microsoft.com/office/drawing/2014/main" id="{76092908-B722-1949-B4BF-5B740DAD5CD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2200275"/>
            <a:ext cx="2216150" cy="3663950"/>
          </a:xfrm>
          <a:noFill/>
        </p:spPr>
      </p:pic>
      <p:pic>
        <p:nvPicPr>
          <p:cNvPr id="7171" name="Picture 4" descr="depth_of_field">
            <a:extLst>
              <a:ext uri="{FF2B5EF4-FFF2-40B4-BE49-F238E27FC236}">
                <a16:creationId xmlns:a16="http://schemas.microsoft.com/office/drawing/2014/main" id="{03DF9C66-111D-3D4C-85F6-324450488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89213"/>
            <a:ext cx="40354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Line 5">
            <a:extLst>
              <a:ext uri="{FF2B5EF4-FFF2-40B4-BE49-F238E27FC236}">
                <a16:creationId xmlns:a16="http://schemas.microsoft.com/office/drawing/2014/main" id="{D7DA7597-FCDA-D646-856D-A0D927B03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5388" y="2598738"/>
            <a:ext cx="0" cy="1057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Line 8">
            <a:extLst>
              <a:ext uri="{FF2B5EF4-FFF2-40B4-BE49-F238E27FC236}">
                <a16:creationId xmlns:a16="http://schemas.microsoft.com/office/drawing/2014/main" id="{0052A05A-BDD3-8B43-8DB7-90D7B777D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5388" y="4198938"/>
            <a:ext cx="0" cy="1057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174" name="Picture 10" descr="At f/32, the background is distracting.">
            <a:hlinkClick r:id="rId4" tooltip="At f/32, the background is distracting."/>
            <a:extLst>
              <a:ext uri="{FF2B5EF4-FFF2-40B4-BE49-F238E27FC236}">
                <a16:creationId xmlns:a16="http://schemas.microsoft.com/office/drawing/2014/main" id="{74A93AD0-B85D-C445-9BA9-41C7A0CA2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4038600"/>
            <a:ext cx="21907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12" descr="At f/5.6, the flowers are isolated from the background.">
            <a:hlinkClick r:id="rId6" tooltip="At f/5.6, the flowers are isolated from the background."/>
            <a:extLst>
              <a:ext uri="{FF2B5EF4-FFF2-40B4-BE49-F238E27FC236}">
                <a16:creationId xmlns:a16="http://schemas.microsoft.com/office/drawing/2014/main" id="{525C2956-89A6-F749-9673-30DA29191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286000"/>
            <a:ext cx="21907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Rectangle 10">
            <a:extLst>
              <a:ext uri="{FF2B5EF4-FFF2-40B4-BE49-F238E27FC236}">
                <a16:creationId xmlns:a16="http://schemas.microsoft.com/office/drawing/2014/main" id="{70B01903-8EA5-B142-9A69-8C39F8C31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657600"/>
            <a:ext cx="274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 / 5.6 (large aperture)</a:t>
            </a:r>
          </a:p>
        </p:txBody>
      </p:sp>
      <p:sp>
        <p:nvSpPr>
          <p:cNvPr id="7177" name="Rectangle 11">
            <a:extLst>
              <a:ext uri="{FF2B5EF4-FFF2-40B4-BE49-F238E27FC236}">
                <a16:creationId xmlns:a16="http://schemas.microsoft.com/office/drawing/2014/main" id="{32A75772-32A4-D74C-806F-6A35DFDDE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410200"/>
            <a:ext cx="304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 / 32 (small aperture)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3224D5C5-0862-0A46-B8A2-7F19F54CC7C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Orthographic projection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0EBD6705-0E32-EA4C-8487-119F39FCD0DC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Special case of perspective projection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Distance from the COP to the PP is infinite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Good approximation for telephoto optics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Also called “parallel projection”:  (x, y, z) 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→ (x, y)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What’s the projection matrix?</a:t>
            </a:r>
          </a:p>
        </p:txBody>
      </p:sp>
      <p:grpSp>
        <p:nvGrpSpPr>
          <p:cNvPr id="38915" name="Group 159">
            <a:extLst>
              <a:ext uri="{FF2B5EF4-FFF2-40B4-BE49-F238E27FC236}">
                <a16:creationId xmlns:a16="http://schemas.microsoft.com/office/drawing/2014/main" id="{86815534-2035-A047-990B-DF52162756F7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958975" y="5334000"/>
            <a:ext cx="5127625" cy="1319213"/>
            <a:chOff x="1234" y="3441"/>
            <a:chExt cx="3230" cy="831"/>
          </a:xfrm>
        </p:grpSpPr>
        <p:pic>
          <p:nvPicPr>
            <p:cNvPr id="38932" name="Picture 5" descr="Edittex">
              <a:extLst>
                <a:ext uri="{FF2B5EF4-FFF2-40B4-BE49-F238E27FC236}">
                  <a16:creationId xmlns:a16="http://schemas.microsoft.com/office/drawing/2014/main" id="{13F94764-2793-044A-B902-0398ACEF6CAD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9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" y="3441"/>
              <a:ext cx="1619" cy="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3" name="Picture 7" descr="Edittex">
              <a:extLst>
                <a:ext uri="{FF2B5EF4-FFF2-40B4-BE49-F238E27FC236}">
                  <a16:creationId xmlns:a16="http://schemas.microsoft.com/office/drawing/2014/main" id="{AD7978BB-BE26-8B4F-87E4-A732FF49D93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20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7" y="3524"/>
              <a:ext cx="625" cy="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4" name="Picture 11" descr="Edittex">
              <a:extLst>
                <a:ext uri="{FF2B5EF4-FFF2-40B4-BE49-F238E27FC236}">
                  <a16:creationId xmlns:a16="http://schemas.microsoft.com/office/drawing/2014/main" id="{6BEC2216-D3B5-2D48-B831-7FED0EE7F28E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21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5" y="3770"/>
              <a:ext cx="679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8916" name="Group 160">
            <a:extLst>
              <a:ext uri="{FF2B5EF4-FFF2-40B4-BE49-F238E27FC236}">
                <a16:creationId xmlns:a16="http://schemas.microsoft.com/office/drawing/2014/main" id="{2FB86859-85B4-6946-9F77-2737FC8D4A7A}"/>
              </a:ext>
            </a:extLst>
          </p:cNvPr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2254250" y="2509838"/>
            <a:ext cx="3462338" cy="1630362"/>
            <a:chOff x="1420" y="1177"/>
            <a:chExt cx="3146" cy="1622"/>
          </a:xfrm>
        </p:grpSpPr>
        <p:sp>
          <p:nvSpPr>
            <p:cNvPr id="38917" name="Freeform 16">
              <a:extLst>
                <a:ext uri="{FF2B5EF4-FFF2-40B4-BE49-F238E27FC236}">
                  <a16:creationId xmlns:a16="http://schemas.microsoft.com/office/drawing/2014/main" id="{F3F69D4D-9E11-0B45-8206-A3674CBBD0B1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1723" y="1642"/>
              <a:ext cx="1032" cy="742"/>
            </a:xfrm>
            <a:custGeom>
              <a:avLst/>
              <a:gdLst>
                <a:gd name="T0" fmla="*/ 0 w 1032"/>
                <a:gd name="T1" fmla="*/ 319 h 742"/>
                <a:gd name="T2" fmla="*/ 1032 w 1032"/>
                <a:gd name="T3" fmla="*/ 0 h 742"/>
                <a:gd name="T4" fmla="*/ 401 w 1032"/>
                <a:gd name="T5" fmla="*/ 742 h 742"/>
                <a:gd name="T6" fmla="*/ 0 w 1032"/>
                <a:gd name="T7" fmla="*/ 319 h 7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2"/>
                <a:gd name="T13" fmla="*/ 0 h 742"/>
                <a:gd name="T14" fmla="*/ 1032 w 1032"/>
                <a:gd name="T15" fmla="*/ 742 h 7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2" h="742">
                  <a:moveTo>
                    <a:pt x="0" y="319"/>
                  </a:moveTo>
                  <a:lnTo>
                    <a:pt x="1032" y="0"/>
                  </a:lnTo>
                  <a:lnTo>
                    <a:pt x="401" y="742"/>
                  </a:lnTo>
                  <a:lnTo>
                    <a:pt x="0" y="319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8" name="Freeform 17">
              <a:extLst>
                <a:ext uri="{FF2B5EF4-FFF2-40B4-BE49-F238E27FC236}">
                  <a16:creationId xmlns:a16="http://schemas.microsoft.com/office/drawing/2014/main" id="{EF81D664-FE37-6C43-A0C8-4D420E204DC8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1708" y="1924"/>
              <a:ext cx="45" cy="59"/>
            </a:xfrm>
            <a:custGeom>
              <a:avLst/>
              <a:gdLst>
                <a:gd name="T0" fmla="*/ 22 w 45"/>
                <a:gd name="T1" fmla="*/ 7 h 59"/>
                <a:gd name="T2" fmla="*/ 37 w 45"/>
                <a:gd name="T3" fmla="*/ 0 h 59"/>
                <a:gd name="T4" fmla="*/ 45 w 45"/>
                <a:gd name="T5" fmla="*/ 7 h 59"/>
                <a:gd name="T6" fmla="*/ 45 w 45"/>
                <a:gd name="T7" fmla="*/ 22 h 59"/>
                <a:gd name="T8" fmla="*/ 45 w 45"/>
                <a:gd name="T9" fmla="*/ 37 h 59"/>
                <a:gd name="T10" fmla="*/ 37 w 45"/>
                <a:gd name="T11" fmla="*/ 52 h 59"/>
                <a:gd name="T12" fmla="*/ 22 w 45"/>
                <a:gd name="T13" fmla="*/ 59 h 59"/>
                <a:gd name="T14" fmla="*/ 7 w 45"/>
                <a:gd name="T15" fmla="*/ 59 h 59"/>
                <a:gd name="T16" fmla="*/ 0 w 45"/>
                <a:gd name="T17" fmla="*/ 52 h 59"/>
                <a:gd name="T18" fmla="*/ 0 w 45"/>
                <a:gd name="T19" fmla="*/ 37 h 59"/>
                <a:gd name="T20" fmla="*/ 0 w 45"/>
                <a:gd name="T21" fmla="*/ 22 h 59"/>
                <a:gd name="T22" fmla="*/ 7 w 45"/>
                <a:gd name="T23" fmla="*/ 7 h 59"/>
                <a:gd name="T24" fmla="*/ 22 w 45"/>
                <a:gd name="T25" fmla="*/ 7 h 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5"/>
                <a:gd name="T40" fmla="*/ 0 h 59"/>
                <a:gd name="T41" fmla="*/ 45 w 45"/>
                <a:gd name="T42" fmla="*/ 59 h 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5" h="59">
                  <a:moveTo>
                    <a:pt x="22" y="7"/>
                  </a:moveTo>
                  <a:lnTo>
                    <a:pt x="37" y="0"/>
                  </a:lnTo>
                  <a:lnTo>
                    <a:pt x="45" y="7"/>
                  </a:lnTo>
                  <a:lnTo>
                    <a:pt x="45" y="22"/>
                  </a:lnTo>
                  <a:lnTo>
                    <a:pt x="45" y="37"/>
                  </a:lnTo>
                  <a:lnTo>
                    <a:pt x="37" y="52"/>
                  </a:lnTo>
                  <a:lnTo>
                    <a:pt x="22" y="59"/>
                  </a:lnTo>
                  <a:lnTo>
                    <a:pt x="7" y="59"/>
                  </a:lnTo>
                  <a:lnTo>
                    <a:pt x="0" y="52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7" y="7"/>
                  </a:lnTo>
                  <a:lnTo>
                    <a:pt x="22" y="7"/>
                  </a:lnTo>
                  <a:close/>
                </a:path>
              </a:pathLst>
            </a:cu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19" name="Freeform 18">
              <a:extLst>
                <a:ext uri="{FF2B5EF4-FFF2-40B4-BE49-F238E27FC236}">
                  <a16:creationId xmlns:a16="http://schemas.microsoft.com/office/drawing/2014/main" id="{4B756E63-BF42-7741-A870-EED654571AA7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2725" y="1605"/>
              <a:ext cx="45" cy="59"/>
            </a:xfrm>
            <a:custGeom>
              <a:avLst/>
              <a:gdLst>
                <a:gd name="T0" fmla="*/ 23 w 45"/>
                <a:gd name="T1" fmla="*/ 7 h 59"/>
                <a:gd name="T2" fmla="*/ 37 w 45"/>
                <a:gd name="T3" fmla="*/ 0 h 59"/>
                <a:gd name="T4" fmla="*/ 45 w 45"/>
                <a:gd name="T5" fmla="*/ 7 h 59"/>
                <a:gd name="T6" fmla="*/ 45 w 45"/>
                <a:gd name="T7" fmla="*/ 22 h 59"/>
                <a:gd name="T8" fmla="*/ 45 w 45"/>
                <a:gd name="T9" fmla="*/ 37 h 59"/>
                <a:gd name="T10" fmla="*/ 37 w 45"/>
                <a:gd name="T11" fmla="*/ 52 h 59"/>
                <a:gd name="T12" fmla="*/ 23 w 45"/>
                <a:gd name="T13" fmla="*/ 59 h 59"/>
                <a:gd name="T14" fmla="*/ 8 w 45"/>
                <a:gd name="T15" fmla="*/ 59 h 59"/>
                <a:gd name="T16" fmla="*/ 0 w 45"/>
                <a:gd name="T17" fmla="*/ 52 h 59"/>
                <a:gd name="T18" fmla="*/ 0 w 45"/>
                <a:gd name="T19" fmla="*/ 37 h 59"/>
                <a:gd name="T20" fmla="*/ 0 w 45"/>
                <a:gd name="T21" fmla="*/ 22 h 59"/>
                <a:gd name="T22" fmla="*/ 8 w 45"/>
                <a:gd name="T23" fmla="*/ 7 h 59"/>
                <a:gd name="T24" fmla="*/ 23 w 45"/>
                <a:gd name="T25" fmla="*/ 7 h 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5"/>
                <a:gd name="T40" fmla="*/ 0 h 59"/>
                <a:gd name="T41" fmla="*/ 45 w 45"/>
                <a:gd name="T42" fmla="*/ 59 h 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5" h="59">
                  <a:moveTo>
                    <a:pt x="23" y="7"/>
                  </a:moveTo>
                  <a:lnTo>
                    <a:pt x="37" y="0"/>
                  </a:lnTo>
                  <a:lnTo>
                    <a:pt x="45" y="7"/>
                  </a:lnTo>
                  <a:lnTo>
                    <a:pt x="45" y="22"/>
                  </a:lnTo>
                  <a:lnTo>
                    <a:pt x="45" y="37"/>
                  </a:lnTo>
                  <a:lnTo>
                    <a:pt x="37" y="52"/>
                  </a:lnTo>
                  <a:lnTo>
                    <a:pt x="23" y="59"/>
                  </a:lnTo>
                  <a:lnTo>
                    <a:pt x="8" y="59"/>
                  </a:lnTo>
                  <a:lnTo>
                    <a:pt x="0" y="52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8" y="7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Freeform 19">
              <a:extLst>
                <a:ext uri="{FF2B5EF4-FFF2-40B4-BE49-F238E27FC236}">
                  <a16:creationId xmlns:a16="http://schemas.microsoft.com/office/drawing/2014/main" id="{E8991885-17A0-D941-8D89-48053B1DC770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2102" y="2354"/>
              <a:ext cx="44" cy="59"/>
            </a:xfrm>
            <a:custGeom>
              <a:avLst/>
              <a:gdLst>
                <a:gd name="T0" fmla="*/ 22 w 44"/>
                <a:gd name="T1" fmla="*/ 7 h 59"/>
                <a:gd name="T2" fmla="*/ 37 w 44"/>
                <a:gd name="T3" fmla="*/ 0 h 59"/>
                <a:gd name="T4" fmla="*/ 44 w 44"/>
                <a:gd name="T5" fmla="*/ 7 h 59"/>
                <a:gd name="T6" fmla="*/ 44 w 44"/>
                <a:gd name="T7" fmla="*/ 22 h 59"/>
                <a:gd name="T8" fmla="*/ 44 w 44"/>
                <a:gd name="T9" fmla="*/ 37 h 59"/>
                <a:gd name="T10" fmla="*/ 37 w 44"/>
                <a:gd name="T11" fmla="*/ 52 h 59"/>
                <a:gd name="T12" fmla="*/ 22 w 44"/>
                <a:gd name="T13" fmla="*/ 59 h 59"/>
                <a:gd name="T14" fmla="*/ 7 w 44"/>
                <a:gd name="T15" fmla="*/ 59 h 59"/>
                <a:gd name="T16" fmla="*/ 0 w 44"/>
                <a:gd name="T17" fmla="*/ 52 h 59"/>
                <a:gd name="T18" fmla="*/ 0 w 44"/>
                <a:gd name="T19" fmla="*/ 37 h 59"/>
                <a:gd name="T20" fmla="*/ 0 w 44"/>
                <a:gd name="T21" fmla="*/ 22 h 59"/>
                <a:gd name="T22" fmla="*/ 7 w 44"/>
                <a:gd name="T23" fmla="*/ 7 h 59"/>
                <a:gd name="T24" fmla="*/ 22 w 44"/>
                <a:gd name="T25" fmla="*/ 7 h 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"/>
                <a:gd name="T40" fmla="*/ 0 h 59"/>
                <a:gd name="T41" fmla="*/ 44 w 44"/>
                <a:gd name="T42" fmla="*/ 59 h 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" h="59">
                  <a:moveTo>
                    <a:pt x="22" y="7"/>
                  </a:moveTo>
                  <a:lnTo>
                    <a:pt x="37" y="0"/>
                  </a:lnTo>
                  <a:lnTo>
                    <a:pt x="44" y="7"/>
                  </a:lnTo>
                  <a:lnTo>
                    <a:pt x="44" y="22"/>
                  </a:lnTo>
                  <a:lnTo>
                    <a:pt x="44" y="37"/>
                  </a:lnTo>
                  <a:lnTo>
                    <a:pt x="37" y="52"/>
                  </a:lnTo>
                  <a:lnTo>
                    <a:pt x="22" y="59"/>
                  </a:lnTo>
                  <a:lnTo>
                    <a:pt x="7" y="59"/>
                  </a:lnTo>
                  <a:lnTo>
                    <a:pt x="0" y="52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7" y="7"/>
                  </a:lnTo>
                  <a:lnTo>
                    <a:pt x="22" y="7"/>
                  </a:lnTo>
                  <a:close/>
                </a:path>
              </a:pathLst>
            </a:cu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Freeform 62">
              <a:extLst>
                <a:ext uri="{FF2B5EF4-FFF2-40B4-BE49-F238E27FC236}">
                  <a16:creationId xmlns:a16="http://schemas.microsoft.com/office/drawing/2014/main" id="{0C8E06BC-422D-CC49-83E5-5061B2169E92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1420" y="1177"/>
              <a:ext cx="1677" cy="1622"/>
            </a:xfrm>
            <a:custGeom>
              <a:avLst/>
              <a:gdLst>
                <a:gd name="T0" fmla="*/ 0 w 1842"/>
                <a:gd name="T1" fmla="*/ 180 h 1847"/>
                <a:gd name="T2" fmla="*/ 720 w 1842"/>
                <a:gd name="T3" fmla="*/ 0 h 1847"/>
                <a:gd name="T4" fmla="*/ 720 w 1842"/>
                <a:gd name="T5" fmla="*/ 324 h 1847"/>
                <a:gd name="T6" fmla="*/ 0 w 1842"/>
                <a:gd name="T7" fmla="*/ 503 h 1847"/>
                <a:gd name="T8" fmla="*/ 0 w 1842"/>
                <a:gd name="T9" fmla="*/ 180 h 18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2"/>
                <a:gd name="T16" fmla="*/ 0 h 1847"/>
                <a:gd name="T17" fmla="*/ 1842 w 1842"/>
                <a:gd name="T18" fmla="*/ 1847 h 18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2" h="1847">
                  <a:moveTo>
                    <a:pt x="0" y="660"/>
                  </a:moveTo>
                  <a:lnTo>
                    <a:pt x="1842" y="0"/>
                  </a:lnTo>
                  <a:lnTo>
                    <a:pt x="1842" y="1186"/>
                  </a:lnTo>
                  <a:lnTo>
                    <a:pt x="0" y="1847"/>
                  </a:lnTo>
                  <a:lnTo>
                    <a:pt x="0" y="660"/>
                  </a:lnTo>
                  <a:close/>
                </a:path>
              </a:pathLst>
            </a:custGeom>
            <a:noFill/>
            <a:ln w="11113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2" name="Rectangle 147">
              <a:extLst>
                <a:ext uri="{FF2B5EF4-FFF2-40B4-BE49-F238E27FC236}">
                  <a16:creationId xmlns:a16="http://schemas.microsoft.com/office/drawing/2014/main" id="{B6C38BEF-C6F0-EE4B-AC44-C52D75EEC565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51" y="1377"/>
              <a:ext cx="55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latin typeface="Helvetica" pitchFamily="2" charset="0"/>
                </a:rPr>
                <a:t>Image</a:t>
              </a: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8923" name="Rectangle 148">
              <a:extLst>
                <a:ext uri="{FF2B5EF4-FFF2-40B4-BE49-F238E27FC236}">
                  <a16:creationId xmlns:a16="http://schemas.microsoft.com/office/drawing/2014/main" id="{FB3B12F4-902B-8D47-811A-BEBEF2C2D9B2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047" y="1389"/>
              <a:ext cx="51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latin typeface="Helvetica" pitchFamily="2" charset="0"/>
                </a:rPr>
                <a:t>World</a:t>
              </a: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grpSp>
          <p:nvGrpSpPr>
            <p:cNvPr id="38924" name="Group 149">
              <a:extLst>
                <a:ext uri="{FF2B5EF4-FFF2-40B4-BE49-F238E27FC236}">
                  <a16:creationId xmlns:a16="http://schemas.microsoft.com/office/drawing/2014/main" id="{32E73E4F-F180-BF49-A378-3E68A02B5B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592"/>
              <a:ext cx="1062" cy="809"/>
              <a:chOff x="3978" y="2483"/>
              <a:chExt cx="1062" cy="809"/>
            </a:xfrm>
          </p:grpSpPr>
          <p:sp>
            <p:nvSpPr>
              <p:cNvPr id="38928" name="Freeform 150">
                <a:extLst>
                  <a:ext uri="{FF2B5EF4-FFF2-40B4-BE49-F238E27FC236}">
                    <a16:creationId xmlns:a16="http://schemas.microsoft.com/office/drawing/2014/main" id="{A743E26E-5301-5246-B95E-AD842DBA319F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978" y="2802"/>
                <a:ext cx="44" cy="59"/>
              </a:xfrm>
              <a:custGeom>
                <a:avLst/>
                <a:gdLst>
                  <a:gd name="T0" fmla="*/ 22 w 44"/>
                  <a:gd name="T1" fmla="*/ 7 h 59"/>
                  <a:gd name="T2" fmla="*/ 37 w 44"/>
                  <a:gd name="T3" fmla="*/ 0 h 59"/>
                  <a:gd name="T4" fmla="*/ 44 w 44"/>
                  <a:gd name="T5" fmla="*/ 7 h 59"/>
                  <a:gd name="T6" fmla="*/ 44 w 44"/>
                  <a:gd name="T7" fmla="*/ 22 h 59"/>
                  <a:gd name="T8" fmla="*/ 44 w 44"/>
                  <a:gd name="T9" fmla="*/ 37 h 59"/>
                  <a:gd name="T10" fmla="*/ 37 w 44"/>
                  <a:gd name="T11" fmla="*/ 52 h 59"/>
                  <a:gd name="T12" fmla="*/ 22 w 44"/>
                  <a:gd name="T13" fmla="*/ 59 h 59"/>
                  <a:gd name="T14" fmla="*/ 7 w 44"/>
                  <a:gd name="T15" fmla="*/ 59 h 59"/>
                  <a:gd name="T16" fmla="*/ 0 w 44"/>
                  <a:gd name="T17" fmla="*/ 52 h 59"/>
                  <a:gd name="T18" fmla="*/ 0 w 44"/>
                  <a:gd name="T19" fmla="*/ 37 h 59"/>
                  <a:gd name="T20" fmla="*/ 0 w 44"/>
                  <a:gd name="T21" fmla="*/ 22 h 59"/>
                  <a:gd name="T22" fmla="*/ 7 w 44"/>
                  <a:gd name="T23" fmla="*/ 7 h 59"/>
                  <a:gd name="T24" fmla="*/ 22 w 44"/>
                  <a:gd name="T25" fmla="*/ 7 h 5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4"/>
                  <a:gd name="T40" fmla="*/ 0 h 59"/>
                  <a:gd name="T41" fmla="*/ 44 w 44"/>
                  <a:gd name="T42" fmla="*/ 59 h 5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4" h="59">
                    <a:moveTo>
                      <a:pt x="22" y="7"/>
                    </a:moveTo>
                    <a:lnTo>
                      <a:pt x="37" y="0"/>
                    </a:lnTo>
                    <a:lnTo>
                      <a:pt x="44" y="7"/>
                    </a:lnTo>
                    <a:lnTo>
                      <a:pt x="44" y="22"/>
                    </a:lnTo>
                    <a:lnTo>
                      <a:pt x="44" y="37"/>
                    </a:lnTo>
                    <a:lnTo>
                      <a:pt x="37" y="52"/>
                    </a:lnTo>
                    <a:lnTo>
                      <a:pt x="22" y="59"/>
                    </a:lnTo>
                    <a:lnTo>
                      <a:pt x="7" y="59"/>
                    </a:lnTo>
                    <a:lnTo>
                      <a:pt x="0" y="52"/>
                    </a:lnTo>
                    <a:lnTo>
                      <a:pt x="0" y="37"/>
                    </a:lnTo>
                    <a:lnTo>
                      <a:pt x="0" y="22"/>
                    </a:lnTo>
                    <a:lnTo>
                      <a:pt x="7" y="7"/>
                    </a:lnTo>
                    <a:lnTo>
                      <a:pt x="22" y="7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9" name="Freeform 151">
                <a:extLst>
                  <a:ext uri="{FF2B5EF4-FFF2-40B4-BE49-F238E27FC236}">
                    <a16:creationId xmlns:a16="http://schemas.microsoft.com/office/drawing/2014/main" id="{0F39B53B-C8E0-6A42-909A-2772C513A419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995" y="2483"/>
                <a:ext cx="45" cy="59"/>
              </a:xfrm>
              <a:custGeom>
                <a:avLst/>
                <a:gdLst>
                  <a:gd name="T0" fmla="*/ 22 w 45"/>
                  <a:gd name="T1" fmla="*/ 8 h 59"/>
                  <a:gd name="T2" fmla="*/ 37 w 45"/>
                  <a:gd name="T3" fmla="*/ 0 h 59"/>
                  <a:gd name="T4" fmla="*/ 45 w 45"/>
                  <a:gd name="T5" fmla="*/ 8 h 59"/>
                  <a:gd name="T6" fmla="*/ 45 w 45"/>
                  <a:gd name="T7" fmla="*/ 22 h 59"/>
                  <a:gd name="T8" fmla="*/ 45 w 45"/>
                  <a:gd name="T9" fmla="*/ 37 h 59"/>
                  <a:gd name="T10" fmla="*/ 37 w 45"/>
                  <a:gd name="T11" fmla="*/ 52 h 59"/>
                  <a:gd name="T12" fmla="*/ 22 w 45"/>
                  <a:gd name="T13" fmla="*/ 59 h 59"/>
                  <a:gd name="T14" fmla="*/ 7 w 45"/>
                  <a:gd name="T15" fmla="*/ 59 h 59"/>
                  <a:gd name="T16" fmla="*/ 0 w 45"/>
                  <a:gd name="T17" fmla="*/ 52 h 59"/>
                  <a:gd name="T18" fmla="*/ 0 w 45"/>
                  <a:gd name="T19" fmla="*/ 37 h 59"/>
                  <a:gd name="T20" fmla="*/ 0 w 45"/>
                  <a:gd name="T21" fmla="*/ 22 h 59"/>
                  <a:gd name="T22" fmla="*/ 7 w 45"/>
                  <a:gd name="T23" fmla="*/ 8 h 59"/>
                  <a:gd name="T24" fmla="*/ 22 w 45"/>
                  <a:gd name="T25" fmla="*/ 8 h 5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5"/>
                  <a:gd name="T40" fmla="*/ 0 h 59"/>
                  <a:gd name="T41" fmla="*/ 45 w 45"/>
                  <a:gd name="T42" fmla="*/ 59 h 5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5" h="59">
                    <a:moveTo>
                      <a:pt x="22" y="8"/>
                    </a:moveTo>
                    <a:lnTo>
                      <a:pt x="37" y="0"/>
                    </a:lnTo>
                    <a:lnTo>
                      <a:pt x="45" y="8"/>
                    </a:lnTo>
                    <a:lnTo>
                      <a:pt x="45" y="22"/>
                    </a:lnTo>
                    <a:lnTo>
                      <a:pt x="45" y="37"/>
                    </a:lnTo>
                    <a:lnTo>
                      <a:pt x="37" y="52"/>
                    </a:lnTo>
                    <a:lnTo>
                      <a:pt x="22" y="59"/>
                    </a:lnTo>
                    <a:lnTo>
                      <a:pt x="7" y="59"/>
                    </a:lnTo>
                    <a:lnTo>
                      <a:pt x="0" y="52"/>
                    </a:lnTo>
                    <a:lnTo>
                      <a:pt x="0" y="37"/>
                    </a:lnTo>
                    <a:lnTo>
                      <a:pt x="0" y="22"/>
                    </a:lnTo>
                    <a:lnTo>
                      <a:pt x="7" y="8"/>
                    </a:lnTo>
                    <a:lnTo>
                      <a:pt x="22" y="8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30" name="Freeform 152">
                <a:extLst>
                  <a:ext uri="{FF2B5EF4-FFF2-40B4-BE49-F238E27FC236}">
                    <a16:creationId xmlns:a16="http://schemas.microsoft.com/office/drawing/2014/main" id="{B8FB136E-6623-1747-9748-09E0D678FC4C}"/>
                  </a:ext>
                </a:extLst>
              </p:cNvPr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371" y="3232"/>
                <a:ext cx="45" cy="60"/>
              </a:xfrm>
              <a:custGeom>
                <a:avLst/>
                <a:gdLst>
                  <a:gd name="T0" fmla="*/ 23 w 45"/>
                  <a:gd name="T1" fmla="*/ 8 h 60"/>
                  <a:gd name="T2" fmla="*/ 37 w 45"/>
                  <a:gd name="T3" fmla="*/ 0 h 60"/>
                  <a:gd name="T4" fmla="*/ 45 w 45"/>
                  <a:gd name="T5" fmla="*/ 8 h 60"/>
                  <a:gd name="T6" fmla="*/ 45 w 45"/>
                  <a:gd name="T7" fmla="*/ 22 h 60"/>
                  <a:gd name="T8" fmla="*/ 45 w 45"/>
                  <a:gd name="T9" fmla="*/ 37 h 60"/>
                  <a:gd name="T10" fmla="*/ 37 w 45"/>
                  <a:gd name="T11" fmla="*/ 52 h 60"/>
                  <a:gd name="T12" fmla="*/ 23 w 45"/>
                  <a:gd name="T13" fmla="*/ 60 h 60"/>
                  <a:gd name="T14" fmla="*/ 8 w 45"/>
                  <a:gd name="T15" fmla="*/ 60 h 60"/>
                  <a:gd name="T16" fmla="*/ 0 w 45"/>
                  <a:gd name="T17" fmla="*/ 52 h 60"/>
                  <a:gd name="T18" fmla="*/ 0 w 45"/>
                  <a:gd name="T19" fmla="*/ 37 h 60"/>
                  <a:gd name="T20" fmla="*/ 0 w 45"/>
                  <a:gd name="T21" fmla="*/ 22 h 60"/>
                  <a:gd name="T22" fmla="*/ 8 w 45"/>
                  <a:gd name="T23" fmla="*/ 8 h 60"/>
                  <a:gd name="T24" fmla="*/ 23 w 45"/>
                  <a:gd name="T25" fmla="*/ 8 h 6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5"/>
                  <a:gd name="T40" fmla="*/ 0 h 60"/>
                  <a:gd name="T41" fmla="*/ 45 w 45"/>
                  <a:gd name="T42" fmla="*/ 60 h 6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5" h="60">
                    <a:moveTo>
                      <a:pt x="23" y="8"/>
                    </a:moveTo>
                    <a:lnTo>
                      <a:pt x="37" y="0"/>
                    </a:lnTo>
                    <a:lnTo>
                      <a:pt x="45" y="8"/>
                    </a:lnTo>
                    <a:lnTo>
                      <a:pt x="45" y="22"/>
                    </a:lnTo>
                    <a:lnTo>
                      <a:pt x="45" y="37"/>
                    </a:lnTo>
                    <a:lnTo>
                      <a:pt x="37" y="52"/>
                    </a:lnTo>
                    <a:lnTo>
                      <a:pt x="23" y="60"/>
                    </a:lnTo>
                    <a:lnTo>
                      <a:pt x="8" y="60"/>
                    </a:lnTo>
                    <a:lnTo>
                      <a:pt x="0" y="52"/>
                    </a:lnTo>
                    <a:lnTo>
                      <a:pt x="0" y="37"/>
                    </a:lnTo>
                    <a:lnTo>
                      <a:pt x="0" y="22"/>
                    </a:lnTo>
                    <a:lnTo>
                      <a:pt x="8" y="8"/>
                    </a:lnTo>
                    <a:lnTo>
                      <a:pt x="23" y="8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31" name="Freeform 153">
                <a:extLst>
                  <a:ext uri="{FF2B5EF4-FFF2-40B4-BE49-F238E27FC236}">
                    <a16:creationId xmlns:a16="http://schemas.microsoft.com/office/drawing/2014/main" id="{4ACA7196-9FE8-F34C-8A66-0415A8FB88FE}"/>
                  </a:ext>
                </a:extLst>
              </p:cNvPr>
              <p:cNvSpPr>
                <a:spLocks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008" y="2520"/>
                <a:ext cx="1032" cy="742"/>
              </a:xfrm>
              <a:custGeom>
                <a:avLst/>
                <a:gdLst>
                  <a:gd name="T0" fmla="*/ 0 w 1032"/>
                  <a:gd name="T1" fmla="*/ 319 h 742"/>
                  <a:gd name="T2" fmla="*/ 1032 w 1032"/>
                  <a:gd name="T3" fmla="*/ 0 h 742"/>
                  <a:gd name="T4" fmla="*/ 401 w 1032"/>
                  <a:gd name="T5" fmla="*/ 742 h 742"/>
                  <a:gd name="T6" fmla="*/ 0 w 1032"/>
                  <a:gd name="T7" fmla="*/ 319 h 7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2"/>
                  <a:gd name="T13" fmla="*/ 0 h 742"/>
                  <a:gd name="T14" fmla="*/ 1032 w 1032"/>
                  <a:gd name="T15" fmla="*/ 742 h 7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2" h="742">
                    <a:moveTo>
                      <a:pt x="0" y="319"/>
                    </a:moveTo>
                    <a:lnTo>
                      <a:pt x="1032" y="0"/>
                    </a:lnTo>
                    <a:lnTo>
                      <a:pt x="401" y="742"/>
                    </a:lnTo>
                    <a:lnTo>
                      <a:pt x="0" y="319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25" name="Line 156">
              <a:extLst>
                <a:ext uri="{FF2B5EF4-FFF2-40B4-BE49-F238E27FC236}">
                  <a16:creationId xmlns:a16="http://schemas.microsoft.com/office/drawing/2014/main" id="{DF35354B-FEE7-E443-8D5F-31DB62614805}"/>
                </a:ext>
              </a:extLst>
            </p:cNvPr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2112" y="2378"/>
              <a:ext cx="1809" cy="2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6" name="Line 157">
              <a:extLst>
                <a:ext uri="{FF2B5EF4-FFF2-40B4-BE49-F238E27FC236}">
                  <a16:creationId xmlns:a16="http://schemas.microsoft.com/office/drawing/2014/main" id="{D2EC5E76-F661-7446-B493-DDD653091E1F}"/>
                </a:ext>
              </a:extLst>
            </p:cNvPr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1718" y="1935"/>
              <a:ext cx="1809" cy="2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Line 158">
              <a:extLst>
                <a:ext uri="{FF2B5EF4-FFF2-40B4-BE49-F238E27FC236}">
                  <a16:creationId xmlns:a16="http://schemas.microsoft.com/office/drawing/2014/main" id="{923D8FEB-981B-BA43-9B95-A69917E8E832}"/>
                </a:ext>
              </a:extLst>
            </p:cNvPr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2745" y="1625"/>
              <a:ext cx="1809" cy="2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FFE22AE0-3A64-504D-A7DE-7BDE164F93F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Orthographic projection variants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A8E2B18C-387F-4B4E-9C10-CA594C0CFE6F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Scaled orthographic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Also called “weak perspective”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Affine projection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Also called “paraperspective”</a:t>
            </a:r>
          </a:p>
          <a:p>
            <a:pPr lvl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40963" name="Picture 9" descr="Edittex">
            <a:extLst>
              <a:ext uri="{FF2B5EF4-FFF2-40B4-BE49-F238E27FC236}">
                <a16:creationId xmlns:a16="http://schemas.microsoft.com/office/drawing/2014/main" id="{1855E75F-48C6-8E48-96BD-47079A03692B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2743200"/>
            <a:ext cx="2867025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10" descr="Edittex">
            <a:extLst>
              <a:ext uri="{FF2B5EF4-FFF2-40B4-BE49-F238E27FC236}">
                <a16:creationId xmlns:a16="http://schemas.microsoft.com/office/drawing/2014/main" id="{DADBCCB4-AA66-394A-B5E4-D93AD1C784B7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8" y="2924175"/>
            <a:ext cx="1306512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2" descr="Edittex">
            <a:extLst>
              <a:ext uri="{FF2B5EF4-FFF2-40B4-BE49-F238E27FC236}">
                <a16:creationId xmlns:a16="http://schemas.microsoft.com/office/drawing/2014/main" id="{6639D64B-5ED3-6746-8420-E4BD7334725F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75" y="3308350"/>
            <a:ext cx="13779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16" descr="Edittex">
            <a:extLst>
              <a:ext uri="{FF2B5EF4-FFF2-40B4-BE49-F238E27FC236}">
                <a16:creationId xmlns:a16="http://schemas.microsoft.com/office/drawing/2014/main" id="{A933823E-FBF3-9145-B3F4-51B5F7AE5A2C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310188"/>
            <a:ext cx="2570163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205E-D820-8942-80EE-D43008F1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parameters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57BE9-8DEB-BC4C-8128-0B6524EC2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MATLAB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camera calibration example</a:t>
            </a:r>
            <a:endParaRPr lang="en-US" dirty="0"/>
          </a:p>
        </p:txBody>
      </p:sp>
      <p:pic>
        <p:nvPicPr>
          <p:cNvPr id="46082" name="Picture 2">
            <a:extLst>
              <a:ext uri="{FF2B5EF4-FFF2-40B4-BE49-F238E27FC236}">
                <a16:creationId xmlns:a16="http://schemas.microsoft.com/office/drawing/2014/main" id="{31F11867-29C1-8B41-A7EB-20DA64B09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2" y="2237538"/>
            <a:ext cx="2972590" cy="148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>
            <a:extLst>
              <a:ext uri="{FF2B5EF4-FFF2-40B4-BE49-F238E27FC236}">
                <a16:creationId xmlns:a16="http://schemas.microsoft.com/office/drawing/2014/main" id="{6B6CAA28-3B02-D247-B9B8-A06E6B9E1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25" y="2237538"/>
            <a:ext cx="2241211" cy="143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>
            <a:extLst>
              <a:ext uri="{FF2B5EF4-FFF2-40B4-BE49-F238E27FC236}">
                <a16:creationId xmlns:a16="http://schemas.microsoft.com/office/drawing/2014/main" id="{FF5CEB37-2578-F24D-8D56-EE4E007F1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869" y="2248744"/>
            <a:ext cx="2750292" cy="142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8" name="Picture 8">
            <a:extLst>
              <a:ext uri="{FF2B5EF4-FFF2-40B4-BE49-F238E27FC236}">
                <a16:creationId xmlns:a16="http://schemas.microsoft.com/office/drawing/2014/main" id="{736F8114-1DE8-9F4E-B327-EAEA50E3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15" y="4058192"/>
            <a:ext cx="3908534" cy="15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90" name="Picture 10">
            <a:extLst>
              <a:ext uri="{FF2B5EF4-FFF2-40B4-BE49-F238E27FC236}">
                <a16:creationId xmlns:a16="http://schemas.microsoft.com/office/drawing/2014/main" id="{DEB55BF5-2036-FC4A-9A33-73B2D899C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16" y="4058192"/>
            <a:ext cx="3180591" cy="119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92" name="Picture 12">
            <a:extLst>
              <a:ext uri="{FF2B5EF4-FFF2-40B4-BE49-F238E27FC236}">
                <a16:creationId xmlns:a16="http://schemas.microsoft.com/office/drawing/2014/main" id="{CEAEDC86-238F-6241-8B2C-5BE9CCD08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585" y="4064818"/>
            <a:ext cx="1422400" cy="15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172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09" name="Group 1045">
            <a:extLst>
              <a:ext uri="{FF2B5EF4-FFF2-40B4-BE49-F238E27FC236}">
                <a16:creationId xmlns:a16="http://schemas.microsoft.com/office/drawing/2014/main" id="{49271607-B1D9-6E4B-A2BF-3A168BED29DB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685800" y="2667000"/>
            <a:ext cx="8153400" cy="3352800"/>
            <a:chOff x="432" y="1680"/>
            <a:chExt cx="5136" cy="2112"/>
          </a:xfrm>
        </p:grpSpPr>
        <p:sp>
          <p:nvSpPr>
            <p:cNvPr id="43025" name="Rectangle 1037">
              <a:extLst>
                <a:ext uri="{FF2B5EF4-FFF2-40B4-BE49-F238E27FC236}">
                  <a16:creationId xmlns:a16="http://schemas.microsoft.com/office/drawing/2014/main" id="{A804C004-FB9F-DA40-B526-745D1F120B9F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32" y="1680"/>
              <a:ext cx="5136" cy="1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 i="0">
                  <a:latin typeface="Arial" panose="020B0604020202020204" pitchFamily="34" charset="0"/>
                </a:rPr>
                <a:t>Projection equation</a:t>
              </a:r>
            </a:p>
            <a:p>
              <a:pPr>
                <a:buFontTx/>
                <a:buNone/>
              </a:pPr>
              <a:endParaRPr lang="en-US" altLang="en-US" sz="2000" i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>
                <a:buFontTx/>
                <a:buNone/>
              </a:pPr>
              <a:endParaRPr lang="en-US" altLang="en-US" sz="2000" i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>
                <a:buFontTx/>
                <a:buNone/>
              </a:pPr>
              <a:endParaRPr lang="en-US" altLang="en-US" sz="2000" i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lvl="1">
                <a:buFontTx/>
                <a:buChar char="•"/>
              </a:pPr>
              <a:r>
                <a:rPr lang="en-US" altLang="en-US" sz="1600" i="0">
                  <a:latin typeface="Arial" panose="020B0604020202020204" pitchFamily="34" charset="0"/>
                </a:rPr>
                <a:t>The projection matrix models the cumulative effect of all parameters</a:t>
              </a:r>
            </a:p>
            <a:p>
              <a:pPr lvl="1">
                <a:buFontTx/>
                <a:buChar char="•"/>
              </a:pPr>
              <a:r>
                <a:rPr lang="en-US" altLang="en-US" sz="1600" i="0">
                  <a:latin typeface="Arial" panose="020B0604020202020204" pitchFamily="34" charset="0"/>
                </a:rPr>
                <a:t>Useful to decompose into a series of operations</a:t>
              </a:r>
              <a:endParaRPr lang="en-US" altLang="en-US" sz="1600" b="1" i="0">
                <a:latin typeface="Arial" panose="020B0604020202020204" pitchFamily="34" charset="0"/>
              </a:endParaRPr>
            </a:p>
          </p:txBody>
        </p:sp>
        <p:graphicFrame>
          <p:nvGraphicFramePr>
            <p:cNvPr id="43026" name="Object 1028">
              <a:extLst>
                <a:ext uri="{FF2B5EF4-FFF2-40B4-BE49-F238E27FC236}">
                  <a16:creationId xmlns:a16="http://schemas.microsoft.com/office/drawing/2014/main" id="{550A7ECB-A73B-BB4F-8C33-3B73D195D750}"/>
                </a:ext>
              </a:extLst>
            </p:cNvPr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1584" y="1872"/>
            <a:ext cx="1914" cy="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53835300" imgH="21069300" progId="Equation.3">
                    <p:embed/>
                  </p:oleObj>
                </mc:Choice>
                <mc:Fallback>
                  <p:oleObj name="Equation" r:id="rId28" imgW="53835300" imgH="21069300" progId="Equation.3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872"/>
                          <a:ext cx="1914" cy="7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7" name="Object 1032">
              <a:extLst>
                <a:ext uri="{FF2B5EF4-FFF2-40B4-BE49-F238E27FC236}">
                  <a16:creationId xmlns:a16="http://schemas.microsoft.com/office/drawing/2014/main" id="{43266C0F-C8D9-5C4B-A251-DA76A6704276}"/>
                </a:ext>
              </a:extLst>
            </p:cNvPr>
            <p:cNvGraphicFramePr>
              <a:graphicFrameLocks noChangeAspect="1"/>
            </p:cNvGraphicFramePr>
            <p:nvPr>
              <p:custDataLst>
                <p:tags r:id="rId19"/>
              </p:custDataLst>
            </p:nvPr>
          </p:nvGraphicFramePr>
          <p:xfrm>
            <a:off x="1058" y="3024"/>
            <a:ext cx="3392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95377000" imgH="16383000" progId="Equation.3">
                    <p:embed/>
                  </p:oleObj>
                </mc:Choice>
                <mc:Fallback>
                  <p:oleObj name="Equation" r:id="rId30" imgW="95377000" imgH="16383000" progId="Equation.3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8" y="3024"/>
                          <a:ext cx="3392" cy="58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8" name="Text Box 1033">
              <a:extLst>
                <a:ext uri="{FF2B5EF4-FFF2-40B4-BE49-F238E27FC236}">
                  <a16:creationId xmlns:a16="http://schemas.microsoft.com/office/drawing/2014/main" id="{9BE67E18-7088-B344-AD8F-6BDFB3E56E14}"/>
                </a:ext>
              </a:extLst>
            </p:cNvPr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269" y="3600"/>
              <a:ext cx="6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0">
                  <a:latin typeface="Arial" panose="020B0604020202020204" pitchFamily="34" charset="0"/>
                </a:rPr>
                <a:t>projection</a:t>
              </a:r>
            </a:p>
          </p:txBody>
        </p:sp>
        <p:sp>
          <p:nvSpPr>
            <p:cNvPr id="43029" name="Text Box 1034">
              <a:extLst>
                <a:ext uri="{FF2B5EF4-FFF2-40B4-BE49-F238E27FC236}">
                  <a16:creationId xmlns:a16="http://schemas.microsoft.com/office/drawing/2014/main" id="{4656292B-EE6A-E24D-9DC5-666996098468}"/>
                </a:ext>
              </a:extLst>
            </p:cNvPr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549" y="3600"/>
              <a:ext cx="5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0">
                  <a:solidFill>
                    <a:srgbClr val="FF0000"/>
                  </a:solidFill>
                  <a:latin typeface="Arial" panose="020B0604020202020204" pitchFamily="34" charset="0"/>
                </a:rPr>
                <a:t>intrinsics</a:t>
              </a:r>
            </a:p>
          </p:txBody>
        </p:sp>
        <p:sp>
          <p:nvSpPr>
            <p:cNvPr id="43030" name="Text Box 1035">
              <a:extLst>
                <a:ext uri="{FF2B5EF4-FFF2-40B4-BE49-F238E27FC236}">
                  <a16:creationId xmlns:a16="http://schemas.microsoft.com/office/drawing/2014/main" id="{B52B1ECA-21CA-0F47-8E89-4B9F864856E3}"/>
                </a:ext>
              </a:extLst>
            </p:cNvPr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072" y="3600"/>
              <a:ext cx="4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0">
                  <a:solidFill>
                    <a:srgbClr val="FFFF00"/>
                  </a:solidFill>
                  <a:latin typeface="Arial" panose="020B0604020202020204" pitchFamily="34" charset="0"/>
                </a:rPr>
                <a:t>rotation</a:t>
              </a:r>
            </a:p>
          </p:txBody>
        </p:sp>
        <p:sp>
          <p:nvSpPr>
            <p:cNvPr id="43031" name="Text Box 1036">
              <a:extLst>
                <a:ext uri="{FF2B5EF4-FFF2-40B4-BE49-F238E27FC236}">
                  <a16:creationId xmlns:a16="http://schemas.microsoft.com/office/drawing/2014/main" id="{B337B72E-76F6-D048-8FD5-A68DF8C6B6ED}"/>
                </a:ext>
              </a:extLst>
            </p:cNvPr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709" y="3600"/>
              <a:ext cx="63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0">
                  <a:solidFill>
                    <a:srgbClr val="FFFF00"/>
                  </a:solidFill>
                  <a:latin typeface="Arial" panose="020B0604020202020204" pitchFamily="34" charset="0"/>
                </a:rPr>
                <a:t>translation</a:t>
              </a:r>
            </a:p>
          </p:txBody>
        </p:sp>
        <p:sp>
          <p:nvSpPr>
            <p:cNvPr id="43032" name="Text Box 1041">
              <a:extLst>
                <a:ext uri="{FF2B5EF4-FFF2-40B4-BE49-F238E27FC236}">
                  <a16:creationId xmlns:a16="http://schemas.microsoft.com/office/drawing/2014/main" id="{0A42C670-CFA7-9147-A47A-A408F65D0016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374" y="2812"/>
              <a:ext cx="9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CosmosBQ-Light" pitchFamily="50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i="0">
                  <a:latin typeface="Arial" panose="020B0604020202020204" pitchFamily="34" charset="0"/>
                </a:rPr>
                <a:t>identity matrix</a:t>
              </a:r>
            </a:p>
          </p:txBody>
        </p:sp>
        <p:sp>
          <p:nvSpPr>
            <p:cNvPr id="43033" name="Line 1042">
              <a:extLst>
                <a:ext uri="{FF2B5EF4-FFF2-40B4-BE49-F238E27FC236}">
                  <a16:creationId xmlns:a16="http://schemas.microsoft.com/office/drawing/2014/main" id="{06FA79A0-52B6-6848-9C71-A51095EC9CE1}"/>
                </a:ext>
              </a:extLst>
            </p:cNvPr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3936" y="297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3010" name="Picture 1060" descr="Edittex">
            <a:extLst>
              <a:ext uri="{FF2B5EF4-FFF2-40B4-BE49-F238E27FC236}">
                <a16:creationId xmlns:a16="http://schemas.microsoft.com/office/drawing/2014/main" id="{A451A583-A925-5447-AA13-D520D7691412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3429000"/>
            <a:ext cx="6127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1056" descr="Edittex">
            <a:extLst>
              <a:ext uri="{FF2B5EF4-FFF2-40B4-BE49-F238E27FC236}">
                <a16:creationId xmlns:a16="http://schemas.microsoft.com/office/drawing/2014/main" id="{2E7DA16A-AE26-EC41-A79B-B8DAEF1DE0CC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3886200"/>
            <a:ext cx="201612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1026">
            <a:extLst>
              <a:ext uri="{FF2B5EF4-FFF2-40B4-BE49-F238E27FC236}">
                <a16:creationId xmlns:a16="http://schemas.microsoft.com/office/drawing/2014/main" id="{B9847034-E7A7-604D-AB65-2D20F1FC734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Camera parameters</a:t>
            </a:r>
          </a:p>
        </p:txBody>
      </p:sp>
      <p:sp>
        <p:nvSpPr>
          <p:cNvPr id="43013" name="Rectangle 1038">
            <a:extLst>
              <a:ext uri="{FF2B5EF4-FFF2-40B4-BE49-F238E27FC236}">
                <a16:creationId xmlns:a16="http://schemas.microsoft.com/office/drawing/2014/main" id="{BF48ED93-B0D0-7F45-AE84-7F9521354FF6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5800" y="1143000"/>
            <a:ext cx="815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None/>
            </a:pPr>
            <a:r>
              <a:rPr lang="en-US" altLang="en-US" sz="1800" i="0">
                <a:latin typeface="Arial" panose="020B0604020202020204" pitchFamily="34" charset="0"/>
              </a:rPr>
              <a:t>A camera is described by several parameters</a:t>
            </a:r>
          </a:p>
          <a:p>
            <a:pPr lvl="1">
              <a:buFontTx/>
              <a:buChar char="•"/>
            </a:pPr>
            <a:r>
              <a:rPr lang="en-US" altLang="en-US" sz="1600" i="0">
                <a:latin typeface="Arial" panose="020B0604020202020204" pitchFamily="34" charset="0"/>
              </a:rPr>
              <a:t>Translation</a:t>
            </a:r>
            <a:r>
              <a:rPr lang="en-US" altLang="en-US" sz="1600" i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i="0">
                <a:solidFill>
                  <a:srgbClr val="FFFF00"/>
                </a:solidFill>
                <a:latin typeface="Arial" panose="020B0604020202020204" pitchFamily="34" charset="0"/>
              </a:rPr>
              <a:t>T</a:t>
            </a:r>
            <a:r>
              <a:rPr lang="en-US" altLang="en-US" sz="1600" i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i="0">
                <a:latin typeface="Arial" panose="020B0604020202020204" pitchFamily="34" charset="0"/>
              </a:rPr>
              <a:t>of the optical center from the origin of world coords</a:t>
            </a:r>
          </a:p>
          <a:p>
            <a:pPr lvl="1">
              <a:buFontTx/>
              <a:buChar char="•"/>
            </a:pPr>
            <a:r>
              <a:rPr lang="en-US" altLang="en-US" sz="1600" i="0">
                <a:latin typeface="Arial" panose="020B0604020202020204" pitchFamily="34" charset="0"/>
              </a:rPr>
              <a:t>Rotation</a:t>
            </a:r>
            <a:r>
              <a:rPr lang="en-US" altLang="en-US" sz="1600" i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i="0">
                <a:solidFill>
                  <a:srgbClr val="FFFF00"/>
                </a:solidFill>
                <a:latin typeface="Arial" panose="020B0604020202020204" pitchFamily="34" charset="0"/>
              </a:rPr>
              <a:t>R</a:t>
            </a:r>
            <a:r>
              <a:rPr lang="en-US" altLang="en-US" sz="1600" i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i="0">
                <a:latin typeface="Arial" panose="020B0604020202020204" pitchFamily="34" charset="0"/>
              </a:rPr>
              <a:t>of the image plane</a:t>
            </a:r>
          </a:p>
          <a:p>
            <a:pPr lvl="1">
              <a:buFontTx/>
              <a:buChar char="•"/>
            </a:pPr>
            <a:r>
              <a:rPr lang="en-US" altLang="en-US" sz="1600" i="0">
                <a:latin typeface="Arial" panose="020B0604020202020204" pitchFamily="34" charset="0"/>
              </a:rPr>
              <a:t>focal length </a:t>
            </a:r>
            <a:r>
              <a:rPr lang="en-US" altLang="en-US" sz="1600" i="0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r>
              <a:rPr lang="en-US" altLang="en-US" sz="1600" i="0">
                <a:latin typeface="Arial" panose="020B0604020202020204" pitchFamily="34" charset="0"/>
              </a:rPr>
              <a:t>, principle point </a:t>
            </a:r>
            <a:r>
              <a:rPr lang="en-US" altLang="en-US" sz="1600" i="0">
                <a:solidFill>
                  <a:srgbClr val="FF0000"/>
                </a:solidFill>
                <a:latin typeface="Arial" panose="020B0604020202020204" pitchFamily="34" charset="0"/>
              </a:rPr>
              <a:t>(x’</a:t>
            </a:r>
            <a:r>
              <a:rPr lang="en-US" altLang="ja-JP" sz="1600" i="0" baseline="-2500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altLang="ja-JP" sz="1600" i="0">
                <a:solidFill>
                  <a:srgbClr val="FF0000"/>
                </a:solidFill>
                <a:latin typeface="Arial" panose="020B0604020202020204" pitchFamily="34" charset="0"/>
              </a:rPr>
              <a:t>, y</a:t>
            </a:r>
            <a:r>
              <a:rPr lang="en-US" altLang="en-US" sz="1600" i="0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en-US" altLang="ja-JP" sz="1600" i="0" baseline="-2500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altLang="ja-JP" sz="1600" i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en-US" altLang="ja-JP" sz="1600" i="0">
                <a:latin typeface="Arial" panose="020B0604020202020204" pitchFamily="34" charset="0"/>
              </a:rPr>
              <a:t>,</a:t>
            </a:r>
            <a:r>
              <a:rPr lang="en-US" altLang="ja-JP" sz="1600" i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ja-JP" sz="1600" i="0">
                <a:latin typeface="Arial" panose="020B0604020202020204" pitchFamily="34" charset="0"/>
              </a:rPr>
              <a:t>pixel size </a:t>
            </a:r>
            <a:r>
              <a:rPr lang="en-US" altLang="ja-JP" sz="1600" i="0">
                <a:solidFill>
                  <a:srgbClr val="FF0000"/>
                </a:solidFill>
                <a:latin typeface="Arial" panose="020B0604020202020204" pitchFamily="34" charset="0"/>
              </a:rPr>
              <a:t>(s</a:t>
            </a:r>
            <a:r>
              <a:rPr lang="en-US" altLang="ja-JP" sz="1600" i="0" baseline="-2500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ja-JP" sz="1600" i="0">
                <a:solidFill>
                  <a:srgbClr val="FF0000"/>
                </a:solidFill>
                <a:latin typeface="Arial" panose="020B0604020202020204" pitchFamily="34" charset="0"/>
              </a:rPr>
              <a:t>, s</a:t>
            </a:r>
            <a:r>
              <a:rPr lang="en-US" altLang="ja-JP" sz="1600" i="0" baseline="-25000">
                <a:solidFill>
                  <a:srgbClr val="FF0000"/>
                </a:solidFill>
                <a:latin typeface="Arial" panose="020B0604020202020204" pitchFamily="34" charset="0"/>
              </a:rPr>
              <a:t>y</a:t>
            </a:r>
            <a:r>
              <a:rPr lang="en-US" altLang="ja-JP" sz="1600" i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en-US" sz="1600" i="0">
                <a:latin typeface="Arial" panose="020B0604020202020204" pitchFamily="34" charset="0"/>
              </a:rPr>
              <a:t>yellow parameters are called </a:t>
            </a:r>
            <a:r>
              <a:rPr lang="en-US" altLang="en-US" sz="1600" i="0">
                <a:solidFill>
                  <a:srgbClr val="FFFF00"/>
                </a:solidFill>
                <a:latin typeface="Arial" panose="020B0604020202020204" pitchFamily="34" charset="0"/>
              </a:rPr>
              <a:t>extrinsics</a:t>
            </a:r>
            <a:r>
              <a:rPr lang="en-US" altLang="en-US" sz="1600" i="0">
                <a:latin typeface="Arial" panose="020B0604020202020204" pitchFamily="34" charset="0"/>
              </a:rPr>
              <a:t>, red are </a:t>
            </a:r>
            <a:r>
              <a:rPr lang="en-US" altLang="en-US" sz="1600" i="0">
                <a:solidFill>
                  <a:srgbClr val="FF0000"/>
                </a:solidFill>
                <a:latin typeface="Arial" panose="020B0604020202020204" pitchFamily="34" charset="0"/>
              </a:rPr>
              <a:t>intrinsics</a:t>
            </a:r>
            <a:endParaRPr lang="en-US" altLang="en-US" sz="1600" i="0">
              <a:latin typeface="Arial" panose="020B0604020202020204" pitchFamily="34" charset="0"/>
            </a:endParaRPr>
          </a:p>
        </p:txBody>
      </p:sp>
      <p:sp>
        <p:nvSpPr>
          <p:cNvPr id="43014" name="Rectangle 1044">
            <a:extLst>
              <a:ext uri="{FF2B5EF4-FFF2-40B4-BE49-F238E27FC236}">
                <a16:creationId xmlns:a16="http://schemas.microsoft.com/office/drawing/2014/main" id="{82FFFD24-6A68-3D48-8C12-216EE74B702F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5800" y="6019800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 lvl="1">
              <a:buFontTx/>
              <a:buChar char="•"/>
            </a:pPr>
            <a:r>
              <a:rPr lang="en-US" altLang="en-US" sz="1600" i="0">
                <a:latin typeface="Arial" panose="020B0604020202020204" pitchFamily="34" charset="0"/>
              </a:rPr>
              <a:t>The definitions of these parameters are </a:t>
            </a:r>
            <a:r>
              <a:rPr lang="en-US" altLang="en-US" sz="1600" b="1" i="0">
                <a:latin typeface="Arial" panose="020B0604020202020204" pitchFamily="34" charset="0"/>
              </a:rPr>
              <a:t>not</a:t>
            </a:r>
            <a:r>
              <a:rPr lang="en-US" altLang="en-US" sz="1600" i="0">
                <a:latin typeface="Arial" panose="020B0604020202020204" pitchFamily="34" charset="0"/>
              </a:rPr>
              <a:t> completely standardized</a:t>
            </a:r>
          </a:p>
          <a:p>
            <a:pPr lvl="2">
              <a:buFontTx/>
              <a:buChar char="–"/>
            </a:pPr>
            <a:r>
              <a:rPr lang="en-US" altLang="en-US" sz="1400" i="0">
                <a:latin typeface="Arial" panose="020B0604020202020204" pitchFamily="34" charset="0"/>
              </a:rPr>
              <a:t>especially intrinsics—varies from one book to another</a:t>
            </a:r>
          </a:p>
        </p:txBody>
      </p:sp>
      <p:sp>
        <p:nvSpPr>
          <p:cNvPr id="43015" name="Rectangle 1046">
            <a:extLst>
              <a:ext uri="{FF2B5EF4-FFF2-40B4-BE49-F238E27FC236}">
                <a16:creationId xmlns:a16="http://schemas.microsoft.com/office/drawing/2014/main" id="{AC7AB273-B7AE-524F-B7B7-94515E300EE8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781800" y="2743200"/>
            <a:ext cx="1447800" cy="1143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6" name="Line 1047">
            <a:extLst>
              <a:ext uri="{FF2B5EF4-FFF2-40B4-BE49-F238E27FC236}">
                <a16:creationId xmlns:a16="http://schemas.microsoft.com/office/drawing/2014/main" id="{FDB3DFA4-676F-F842-AEAF-D508DE89AA28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7467600" y="2743200"/>
            <a:ext cx="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1048">
            <a:extLst>
              <a:ext uri="{FF2B5EF4-FFF2-40B4-BE49-F238E27FC236}">
                <a16:creationId xmlns:a16="http://schemas.microsoft.com/office/drawing/2014/main" id="{48D96DFB-D635-8D42-A69A-1985C14D6192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rot="5400000" flipV="1">
            <a:off x="7772400" y="3048000"/>
            <a:ext cx="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3018" name="Picture 1049" descr="Edittex">
            <a:extLst>
              <a:ext uri="{FF2B5EF4-FFF2-40B4-BE49-F238E27FC236}">
                <a16:creationId xmlns:a16="http://schemas.microsoft.com/office/drawing/2014/main" id="{E28F3FD8-5124-FF4C-9207-7EAD49BB79A5}"/>
              </a:ext>
            </a:extLst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0" y="3276600"/>
            <a:ext cx="2159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9" name="Picture 1050" descr="Edittex">
            <a:extLst>
              <a:ext uri="{FF2B5EF4-FFF2-40B4-BE49-F238E27FC236}">
                <a16:creationId xmlns:a16="http://schemas.microsoft.com/office/drawing/2014/main" id="{61C9D96C-6349-B94A-B6F9-1950F2D9B7E0}"/>
              </a:ext>
            </a:extLst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2868613"/>
            <a:ext cx="190500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0" name="Line 1052">
            <a:extLst>
              <a:ext uri="{FF2B5EF4-FFF2-40B4-BE49-F238E27FC236}">
                <a16:creationId xmlns:a16="http://schemas.microsoft.com/office/drawing/2014/main" id="{92C96BA5-82C3-7A40-BB74-6A688727A9DF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6699250" y="3276600"/>
            <a:ext cx="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1053">
            <a:extLst>
              <a:ext uri="{FF2B5EF4-FFF2-40B4-BE49-F238E27FC236}">
                <a16:creationId xmlns:a16="http://schemas.microsoft.com/office/drawing/2014/main" id="{77D7121A-75AE-9C4E-9D69-32C0D1458047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rot="5400000" flipV="1">
            <a:off x="7086600" y="3657600"/>
            <a:ext cx="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3022" name="Picture 1057" descr="Edittex">
            <a:extLst>
              <a:ext uri="{FF2B5EF4-FFF2-40B4-BE49-F238E27FC236}">
                <a16:creationId xmlns:a16="http://schemas.microsoft.com/office/drawing/2014/main" id="{FE59023A-149A-144E-A8D8-CD94848522AC}"/>
              </a:ext>
            </a:extLst>
          </p:cNvPr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3276600"/>
            <a:ext cx="1905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3" name="Oval 1061">
            <a:extLst>
              <a:ext uri="{FF2B5EF4-FFF2-40B4-BE49-F238E27FC236}">
                <a16:creationId xmlns:a16="http://schemas.microsoft.com/office/drawing/2014/main" id="{DFDC3EF9-1776-764D-B495-A0E90C244FD1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424738" y="330993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24" name="Freeform 1063">
            <a:extLst>
              <a:ext uri="{FF2B5EF4-FFF2-40B4-BE49-F238E27FC236}">
                <a16:creationId xmlns:a16="http://schemas.microsoft.com/office/drawing/2014/main" id="{B07AAE55-D982-BB48-A474-730CE33E698E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5029200" y="1663700"/>
            <a:ext cx="3136900" cy="1612900"/>
          </a:xfrm>
          <a:custGeom>
            <a:avLst/>
            <a:gdLst>
              <a:gd name="T0" fmla="*/ 0 w 1976"/>
              <a:gd name="T1" fmla="*/ 2147483646 h 1016"/>
              <a:gd name="T2" fmla="*/ 2147483646 w 1976"/>
              <a:gd name="T3" fmla="*/ 2147483646 h 1016"/>
              <a:gd name="T4" fmla="*/ 2147483646 w 1976"/>
              <a:gd name="T5" fmla="*/ 2147483646 h 1016"/>
              <a:gd name="T6" fmla="*/ 2147483646 w 1976"/>
              <a:gd name="T7" fmla="*/ 2147483646 h 1016"/>
              <a:gd name="T8" fmla="*/ 2147483646 w 1976"/>
              <a:gd name="T9" fmla="*/ 2147483646 h 10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76"/>
              <a:gd name="T16" fmla="*/ 0 h 1016"/>
              <a:gd name="T17" fmla="*/ 1976 w 1976"/>
              <a:gd name="T18" fmla="*/ 1016 h 10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76" h="1016">
                <a:moveTo>
                  <a:pt x="0" y="152"/>
                </a:moveTo>
                <a:cubicBezTo>
                  <a:pt x="328" y="76"/>
                  <a:pt x="656" y="0"/>
                  <a:pt x="912" y="8"/>
                </a:cubicBezTo>
                <a:cubicBezTo>
                  <a:pt x="1168" y="16"/>
                  <a:pt x="1360" y="96"/>
                  <a:pt x="1536" y="200"/>
                </a:cubicBezTo>
                <a:cubicBezTo>
                  <a:pt x="1712" y="304"/>
                  <a:pt x="1960" y="496"/>
                  <a:pt x="1968" y="632"/>
                </a:cubicBezTo>
                <a:cubicBezTo>
                  <a:pt x="1976" y="768"/>
                  <a:pt x="1780" y="892"/>
                  <a:pt x="1584" y="1016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913145CD-AFF9-5243-AEE1-D75063B4C6E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human eye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8763AA9C-0F02-0949-9D1D-A919DA0330A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648200"/>
            <a:ext cx="7772400" cy="15240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The human eye is a camera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Iris: </a:t>
            </a:r>
            <a:r>
              <a:rPr lang="en-US" altLang="en-US" sz="2000">
                <a:ea typeface="ＭＳ Ｐゴシック" panose="020B0600070205080204" pitchFamily="34" charset="-128"/>
              </a:rPr>
              <a:t>colored annulus with radial muscles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Pupil: </a:t>
            </a:r>
            <a:r>
              <a:rPr lang="en-US" altLang="en-US" sz="2000">
                <a:ea typeface="ＭＳ Ｐゴシック" panose="020B0600070205080204" pitchFamily="34" charset="-128"/>
              </a:rPr>
              <a:t>the hole (aperture) whose size is controlled by the iris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What’s the “film”?</a:t>
            </a:r>
          </a:p>
        </p:txBody>
      </p:sp>
      <p:pic>
        <p:nvPicPr>
          <p:cNvPr id="8195" name="Picture 4" descr="humaneye">
            <a:extLst>
              <a:ext uri="{FF2B5EF4-FFF2-40B4-BE49-F238E27FC236}">
                <a16:creationId xmlns:a16="http://schemas.microsoft.com/office/drawing/2014/main" id="{A8975668-1EDF-1D45-9A42-C6D7A19A69B1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371600"/>
            <a:ext cx="5483225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5">
            <a:extLst>
              <a:ext uri="{FF2B5EF4-FFF2-40B4-BE49-F238E27FC236}">
                <a16:creationId xmlns:a16="http://schemas.microsoft.com/office/drawing/2014/main" id="{F16D7659-23CB-8949-B5D7-0D265E82EE34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6324600"/>
            <a:ext cx="777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 marL="914400" lvl="2" indent="0">
              <a:buNone/>
            </a:pPr>
            <a:r>
              <a:rPr lang="en-US" altLang="en-US" sz="2000" i="0" dirty="0">
                <a:latin typeface="Arial" panose="020B0604020202020204" pitchFamily="34" charset="0"/>
              </a:rPr>
              <a:t>  photoreceptor cells (rods and cones) in the </a:t>
            </a:r>
            <a:r>
              <a:rPr lang="en-US" altLang="en-US" sz="2000" b="1" i="0" dirty="0">
                <a:latin typeface="Arial" panose="020B0604020202020204" pitchFamily="34" charset="0"/>
              </a:rPr>
              <a:t>retina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>
            <a:extLst>
              <a:ext uri="{FF2B5EF4-FFF2-40B4-BE49-F238E27FC236}">
                <a16:creationId xmlns:a16="http://schemas.microsoft.com/office/drawing/2014/main" id="{0F09DA35-DDCE-284B-A742-EE6ACF434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Human eye</a:t>
            </a:r>
          </a:p>
        </p:txBody>
      </p:sp>
      <p:pic>
        <p:nvPicPr>
          <p:cNvPr id="10242" name="Picture 3">
            <a:extLst>
              <a:ext uri="{FF2B5EF4-FFF2-40B4-BE49-F238E27FC236}">
                <a16:creationId xmlns:a16="http://schemas.microsoft.com/office/drawing/2014/main" id="{8643A3B7-A81D-0449-94E5-71F65846C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2" b="15567"/>
          <a:stretch>
            <a:fillRect/>
          </a:stretch>
        </p:blipFill>
        <p:spPr bwMode="auto">
          <a:xfrm>
            <a:off x="1524000" y="1447800"/>
            <a:ext cx="541496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6">
            <a:extLst>
              <a:ext uri="{FF2B5EF4-FFF2-40B4-BE49-F238E27FC236}">
                <a16:creationId xmlns:a16="http://schemas.microsoft.com/office/drawing/2014/main" id="{0CCEADF0-805D-A943-BCAF-7DB3666DC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257800"/>
            <a:ext cx="8458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0">
                <a:latin typeface="Times New Roman" panose="02020603050405020304" pitchFamily="18" charset="0"/>
              </a:rPr>
              <a:t>Retina: thin, layered membrane with two types of photoreceptors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i="0">
                <a:latin typeface="Times New Roman" panose="02020603050405020304" pitchFamily="18" charset="0"/>
              </a:rPr>
              <a:t> rods: very sensitive to light but poor spatial detail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i="0">
                <a:latin typeface="Times New Roman" panose="02020603050405020304" pitchFamily="18" charset="0"/>
              </a:rPr>
              <a:t> cones: sensitive to spatial details but active at higher light level 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i="0">
                <a:latin typeface="Times New Roman" panose="02020603050405020304" pitchFamily="18" charset="0"/>
              </a:rPr>
              <a:t> generally called receptive field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D4CD30FE-B2A4-7F44-8719-315D4080B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Human vision system (HVS)</a:t>
            </a:r>
          </a:p>
        </p:txBody>
      </p:sp>
      <p:pic>
        <p:nvPicPr>
          <p:cNvPr id="11266" name="Picture 2" descr="http://www.scholarpedia.org/w/images/thumb/0/0a/Biological_Object_Recognition_fig3.jpeg/400px-Biological_Object_Recognition_fig3.jpeg">
            <a:extLst>
              <a:ext uri="{FF2B5EF4-FFF2-40B4-BE49-F238E27FC236}">
                <a16:creationId xmlns:a16="http://schemas.microsoft.com/office/drawing/2014/main" id="{860F1D16-D60F-4E4F-B524-6F7AF258B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3078163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4" descr="File:Biological Object Recognition fig4.jpeg">
            <a:extLst>
              <a:ext uri="{FF2B5EF4-FFF2-40B4-BE49-F238E27FC236}">
                <a16:creationId xmlns:a16="http://schemas.microsoft.com/office/drawing/2014/main" id="{CA3A7F49-2C01-8E4E-A15E-E22AAD8E1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0" y="1981200"/>
            <a:ext cx="5186363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CA14F6E0-2F3F-814E-B93A-7540634AD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Exploiting HVS model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36A85A91-6497-114C-8733-98194FE0EB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Flicker frequency of film and TV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Interlaced television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Image compression</a:t>
            </a:r>
          </a:p>
          <a:p>
            <a:pPr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7AA83F26-21C8-C941-A559-8519C1FB6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JPEG compression</a:t>
            </a:r>
          </a:p>
        </p:txBody>
      </p:sp>
      <p:pic>
        <p:nvPicPr>
          <p:cNvPr id="13314" name="Picture 2" descr="JPEG example JPG RIP 100.jpg">
            <a:extLst>
              <a:ext uri="{FF2B5EF4-FFF2-40B4-BE49-F238E27FC236}">
                <a16:creationId xmlns:a16="http://schemas.microsoft.com/office/drawing/2014/main" id="{2D165AB3-346E-5B47-89A0-97CA4C189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1689100"/>
            <a:ext cx="29813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4" descr="JPEG example JPG RIP 050.jpg">
            <a:extLst>
              <a:ext uri="{FF2B5EF4-FFF2-40B4-BE49-F238E27FC236}">
                <a16:creationId xmlns:a16="http://schemas.microsoft.com/office/drawing/2014/main" id="{6941250F-3CBD-1D4E-B925-0BB0D2440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14500"/>
            <a:ext cx="29813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6" descr="JPEG example JPG RIP 025.jpg">
            <a:extLst>
              <a:ext uri="{FF2B5EF4-FFF2-40B4-BE49-F238E27FC236}">
                <a16:creationId xmlns:a16="http://schemas.microsoft.com/office/drawing/2014/main" id="{6B4F9DD4-D377-E645-A0B6-1BBCA820E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1733550"/>
            <a:ext cx="29813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2" descr="JPEG example JPG RIP 010.jpg">
            <a:extLst>
              <a:ext uri="{FF2B5EF4-FFF2-40B4-BE49-F238E27FC236}">
                <a16:creationId xmlns:a16="http://schemas.microsoft.com/office/drawing/2014/main" id="{0AEE0D21-DFB7-4548-9FAD-3A1C2F26D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4267200"/>
            <a:ext cx="29813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4" descr="JPEG example JPG RIP 001.jpg">
            <a:extLst>
              <a:ext uri="{FF2B5EF4-FFF2-40B4-BE49-F238E27FC236}">
                <a16:creationId xmlns:a16="http://schemas.microsoft.com/office/drawing/2014/main" id="{7268CC15-C7A3-884C-8910-845F6D006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75" y="4267200"/>
            <a:ext cx="29813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6">
            <a:extLst>
              <a:ext uri="{FF2B5EF4-FFF2-40B4-BE49-F238E27FC236}">
                <a16:creationId xmlns:a16="http://schemas.microsoft.com/office/drawing/2014/main" id="{D1FC8329-B5F6-E34F-BDA4-CB69AC7E8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" y="3886200"/>
            <a:ext cx="3019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i="0">
                <a:latin typeface="Times New Roman" panose="02020603050405020304" pitchFamily="18" charset="0"/>
              </a:rPr>
              <a:t>Q=100 Compression ratio: 2.6 </a:t>
            </a:r>
          </a:p>
        </p:txBody>
      </p:sp>
      <p:sp>
        <p:nvSpPr>
          <p:cNvPr id="13320" name="TextBox 9">
            <a:extLst>
              <a:ext uri="{FF2B5EF4-FFF2-40B4-BE49-F238E27FC236}">
                <a16:creationId xmlns:a16="http://schemas.microsoft.com/office/drawing/2014/main" id="{69287965-AF80-BA46-AF52-4898D10D9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3886200"/>
            <a:ext cx="293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i="0">
                <a:latin typeface="Times New Roman" panose="02020603050405020304" pitchFamily="18" charset="0"/>
              </a:rPr>
              <a:t>Q=50 Compression ratio: 15</a:t>
            </a:r>
          </a:p>
        </p:txBody>
      </p:sp>
      <p:sp>
        <p:nvSpPr>
          <p:cNvPr id="13321" name="TextBox 10">
            <a:extLst>
              <a:ext uri="{FF2B5EF4-FFF2-40B4-BE49-F238E27FC236}">
                <a16:creationId xmlns:a16="http://schemas.microsoft.com/office/drawing/2014/main" id="{965238B3-5D56-594F-8607-3F5C01A72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3886200"/>
            <a:ext cx="2895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i="0">
                <a:latin typeface="Times New Roman" panose="02020603050405020304" pitchFamily="18" charset="0"/>
              </a:rPr>
              <a:t>Q=25 Compression ratio: 23</a:t>
            </a:r>
          </a:p>
        </p:txBody>
      </p:sp>
      <p:sp>
        <p:nvSpPr>
          <p:cNvPr id="13322" name="TextBox 11">
            <a:extLst>
              <a:ext uri="{FF2B5EF4-FFF2-40B4-BE49-F238E27FC236}">
                <a16:creationId xmlns:a16="http://schemas.microsoft.com/office/drawing/2014/main" id="{89DF96C9-25A9-474D-AB91-05EF1170C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6400800"/>
            <a:ext cx="28876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i="0">
                <a:latin typeface="Times New Roman" panose="02020603050405020304" pitchFamily="18" charset="0"/>
              </a:rPr>
              <a:t>Q=10 Compression ratio: 46</a:t>
            </a:r>
          </a:p>
        </p:txBody>
      </p:sp>
      <p:sp>
        <p:nvSpPr>
          <p:cNvPr id="13323" name="TextBox 12">
            <a:extLst>
              <a:ext uri="{FF2B5EF4-FFF2-40B4-BE49-F238E27FC236}">
                <a16:creationId xmlns:a16="http://schemas.microsoft.com/office/drawing/2014/main" id="{94809B58-2813-2144-BF9D-136AAFBBB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6432550"/>
            <a:ext cx="2895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i="0">
                <a:latin typeface="Times New Roman" panose="02020603050405020304" pitchFamily="18" charset="0"/>
              </a:rPr>
              <a:t>Q=1 Compression ratio: 144</a:t>
            </a:r>
          </a:p>
        </p:txBody>
      </p:sp>
      <p:sp>
        <p:nvSpPr>
          <p:cNvPr id="13324" name="TextBox 13">
            <a:extLst>
              <a:ext uri="{FF2B5EF4-FFF2-40B4-BE49-F238E27FC236}">
                <a16:creationId xmlns:a16="http://schemas.microsoft.com/office/drawing/2014/main" id="{092DA34C-9133-344E-B8F2-E1EA23F5D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19200"/>
            <a:ext cx="876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CosmosBQ-Light" pitchFamily="50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0">
                <a:latin typeface="Times New Roman" panose="02020603050405020304" pitchFamily="18" charset="0"/>
              </a:rPr>
              <a:t>Uncompressed 24 bit RGB bit map: 73,242 pixels require 219,726 bytes (excluding headers)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4D7F-8257-B282-F5E6-6C97E609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JPEG compression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6DB7B88-027D-ACA9-C6B8-0E1A112F7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00200"/>
            <a:ext cx="6238285" cy="4525963"/>
          </a:xfrm>
        </p:spPr>
      </p:pic>
    </p:spTree>
    <p:extLst>
      <p:ext uri="{BB962C8B-B14F-4D97-AF65-F5344CB8AC3E}">
        <p14:creationId xmlns:p14="http://schemas.microsoft.com/office/powerpoint/2010/main" val="22507471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\[&#13;&#10;(x, y,z) \rightarrow (-d\frac{x}{z},~{-d\frac{y}{z}},~{-d})&#13;&#10;\]&#13;&#10;\end{document}&#13;&#10;"/>
  <p:tag name="EXTERNALNAME" val="Edittex"/>
  <p:tag name="BLEND" val="False"/>
  <p:tag name="TRANSPARENT" val="False"/>
  <p:tag name="BITMAPFORMAT" val="bmpmono"/>
  <p:tag name="DEBUGINTERACTIVE" val="True"/>
  <p:tag name="ORIGWIDTH" val="997.25"/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\[&#13;&#10;(x, y,z) \rightarrow (-d\frac{x}{z},~{-d\frac{y}{z}})&#13;&#10;\]&#13;&#10;\end{document}&#13;&#10;"/>
  <p:tag name="EXTERNALNAME" val="Edittex"/>
  <p:tag name="BLEND" val="False"/>
  <p:tag name="TRANSPARENT" val="False"/>
  <p:tag name="BITMAPFORMAT" val="bmpmono"/>
  <p:tag name="DEBUGINTERACTIVE" val="True"/>
  <p:tag name="ORIGWIDTH" val="824.375"/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\[&#13;&#10;(x,y) \Rightarrow&#13;&#10;\left[&#13;&#10;\begin{array}{c}&#13;&#10;x \\ y \\ 1&#13;&#10;\end{array}&#13;&#10;\right]&#13;&#10;\]&#13;&#10;\end{document}&#13;&#10;"/>
  <p:tag name="EXTERNALNAME" val="Edittex"/>
  <p:tag name="BLEND" val="False"/>
  <p:tag name="TRANSPARENT" val="False"/>
  <p:tag name="BITMAPFORMAT" val="bmpmono"/>
  <p:tag name="DEBUGINTERACTIVE" val="True"/>
  <p:tag name="ORIGWIDTH" val="486.875"/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\[&#13;&#10;\left[&#13;&#10;\begin{array}{c}&#13;&#10;x \\ y \\ w&#13;&#10;\end{array}&#13;&#10;\right]&#13;&#10;\Rightarrow&#13;&#10;(x/w,y/w) &#13;&#10;\]&#13;&#10;\end{document}&#13;&#10;"/>
  <p:tag name="EXTERNALNAME" val="Edittex"/>
  <p:tag name="BLEND" val="False"/>
  <p:tag name="TRANSPARENT" val="False"/>
  <p:tag name="BITMAPFORMAT" val="bmpmono"/>
  <p:tag name="DEBUGINTERACTIVE" val="True"/>
  <p:tag name="ORIGWIDTH" val="693"/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\[&#13;&#10;\left[&#13;&#10;\begin{array}{c}&#13;&#10;x \\ y \\ z \\ w&#13;&#10;\end{array}&#13;&#10;\right]&#13;&#10;\Rightarrow&#13;&#10;(x/w,y/w, z/w) &#13;&#10;\]&#13;&#10;\end{document}&#13;&#10;"/>
  <p:tag name="EXTERNALNAME" val="Edittex"/>
  <p:tag name="BLEND" val="False"/>
  <p:tag name="TRANSPARENT" val="False"/>
  <p:tag name="BITMAPFORMAT" val="bmpmono"/>
  <p:tag name="DEBUGINTERACTIVE" val="True"/>
  <p:tag name="ORIGWIDTH" val="865.75"/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\[&#13;&#10;(x,y,z) \Rightarrow&#13;&#10;\left[&#13;&#10;\begin{array}{c}&#13;&#10;x \\ y \\ z \\ 1&#13;&#10;\end{array}&#13;&#10;\right]&#13;&#10;\]&#13;&#10;\end{document}&#13;&#10;"/>
  <p:tag name="EXTERNALNAME" val="Edittex"/>
  <p:tag name="BLEND" val="False"/>
  <p:tag name="TRANSPARENT" val="False"/>
  <p:tag name="BITMAPFORMAT" val="bmpmono"/>
  <p:tag name="DEBUGINTERACTIVE" val="True"/>
  <p:tag name="ORIGWIDTH" val="558"/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\[&#13;&#10;\left[&#13;&#10;\begin{array}{cccc}&#13;&#10;1 &amp; 0 &amp; 0 &amp; 0 \\&#13;&#10;0 &amp; 1 &amp; 0 &amp; 0 \\&#13;&#10;0 &amp; 0 &amp; -1/d &amp; 0 &#13;&#10;\end{array}&#13;&#10;\right]&#13;&#10;\left[&#13;&#10;\begin{array}{c}&#13;&#10;x \\ y \\ z \\ 1&#13;&#10;\end{array}&#13;&#10;\right]&#13;&#10;\]&#13;&#10;\end{document}&#13;&#10;"/>
  <p:tag name="EXTERNALNAME" val="Edittex"/>
  <p:tag name="BLEND" val="False"/>
  <p:tag name="TRANSPARENT" val="False"/>
  <p:tag name="BITMAPFORMAT" val="bmpmono"/>
  <p:tag name="DEBUGINTERACTIVE" val="True"/>
  <p:tag name="ORIGWIDTH" val="817.25"/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\[&#13;&#10;=&#13;&#10;\left[&#13;&#10;\begin{array}{c}&#13;&#10;x \\ y \\ -z/d&#13;&#10;\end{array}&#13;&#10;\right]&#13;&#10;\]&#13;&#10;\end{document}&#13;&#10;"/>
  <p:tag name="EXTERNALNAME" val="Edittex"/>
  <p:tag name="BLEND" val="False"/>
  <p:tag name="TRANSPARENT" val="False"/>
  <p:tag name="BITMAPFORMAT" val="bmpmono"/>
  <p:tag name="DEBUGINTERACTIVE" val="True"/>
  <p:tag name="ORIGWIDTH" val="396.875"/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\[&#13;&#10;\Rightarrow&#13;&#10;(-d\frac{x}{z} ,~ -d\frac{y}{z})&#13;&#10;\]&#13;&#10;\end{document}&#13;&#10;"/>
  <p:tag name="EXTERNALNAME" val="Edittex"/>
  <p:tag name="BLEND" val="False"/>
  <p:tag name="TRANSPARENT" val="False"/>
  <p:tag name="BITMAPFORMAT" val="bmpmono"/>
  <p:tag name="DEBUGINTERACTIVE" val="True"/>
  <p:tag name="ORIGWIDTH" val="573.25"/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\[&#13;&#10;\left[&#13;&#10;\begin{array}{cccc}&#13;&#10;1 &amp; 0 &amp; 0 &amp; 0 \\&#13;&#10;0 &amp; 1 &amp; 0 &amp; 0 \\&#13;&#10;0 &amp; 0 &amp; -1/d &amp; 0 &#13;&#10;\end{array}&#13;&#10;\right]&#13;&#10;\left[&#13;&#10;\begin{array}{c}&#13;&#10;x \\ y \\ z \\ 1&#13;&#10;\end{array}&#13;&#10;\right]&#13;&#10;\]&#13;&#10;\end{document}&#13;&#10;"/>
  <p:tag name="EXTERNALNAME" val="Edittex"/>
  <p:tag name="BLEND" val="False"/>
  <p:tag name="TRANSPARENT" val="False"/>
  <p:tag name="BITMAPFORMAT" val="bmpmono"/>
  <p:tag name="DEBUGINTERACTIVE" val="True"/>
  <p:tag name="ORIGWIDTH" val="817.25"/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\[&#13;&#10;=&#13;&#10;\left[&#13;&#10;\begin{array}{c}&#13;&#10;x \\ y \\ -z/d&#13;&#10;\end{array}&#13;&#10;\right]&#13;&#10;\]&#13;&#10;\end{document}&#13;&#10;"/>
  <p:tag name="EXTERNALNAME" val="Edittex"/>
  <p:tag name="BLEND" val="False"/>
  <p:tag name="TRANSPARENT" val="False"/>
  <p:tag name="BITMAPFORMAT" val="bmpmono"/>
  <p:tag name="DEBUGINTERACTIVE" val="True"/>
  <p:tag name="ORIGWIDTH" val="396.875"/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\[&#13;&#10;\Rightarrow&#13;&#10;(-d\frac{x}{z} ,~ -d\frac{y}{z})&#13;&#10;\]&#13;&#10;\end{document}&#13;&#10;"/>
  <p:tag name="EXTERNALNAME" val="Edittex"/>
  <p:tag name="BLEND" val="False"/>
  <p:tag name="TRANSPARENT" val="False"/>
  <p:tag name="BITMAPFORMAT" val="bmpmono"/>
  <p:tag name="DEBUGINTERACTIVE" val="True"/>
  <p:tag name="ORIGWIDTH" val="573.25"/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\[&#13;&#10;\left[&#13;&#10;\begin{array}{cccc}&#13;&#10;-d &amp; 0 &amp; 0 &amp; 0 \\&#13;&#10;0 &amp; -d &amp; 0 &amp; 0 \\&#13;&#10;0 &amp; 0 &amp; 1 &amp; 0 &#13;&#10;\end{array}&#13;&#10;\right]&#13;&#10;\left[&#13;&#10;\begin{array}{c}&#13;&#10;x \\ y \\ z \\ 1&#13;&#10;\end{array}&#13;&#10;\right]&#13;&#10;\]&#13;&#10;\end{document}&#13;&#10;"/>
  <p:tag name="EXTERNALNAME" val="Edittex"/>
  <p:tag name="BLEND" val="False"/>
  <p:tag name="TRANSPARENT" val="False"/>
  <p:tag name="BITMAPFORMAT" val="bmpmono"/>
  <p:tag name="DEBUGINTERACTIVE" val="True"/>
  <p:tag name="ORIGWIDTH" val="787.5"/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\[&#13;&#10;=&#13;&#10;\left[&#13;&#10;\begin{array}{c}&#13;&#10;-dx \\ -dy \\ z&#13;&#10;\end{array}&#13;&#10;\right]&#13;&#10;\]&#13;&#10;\end{document}&#13;&#10;"/>
  <p:tag name="EXTERNALNAME" val="Edittex"/>
  <p:tag name="BLEND" val="False"/>
  <p:tag name="TRANSPARENT" val="False"/>
  <p:tag name="BITMAPFORMAT" val="bmpmono"/>
  <p:tag name="DEBUGINTERACTIVE" val="True"/>
  <p:tag name="ORIGWIDTH" val="363.625"/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\[&#13;&#10;\Rightarrow&#13;&#10;(-d\frac{x}{z} ,~ -d\frac{y}{z})&#13;&#10;\]&#13;&#10;\end{document}&#13;&#10;"/>
  <p:tag name="EXTERNALNAME" val="Edittex"/>
  <p:tag name="BLEND" val="False"/>
  <p:tag name="TRANSPARENT" val="False"/>
  <p:tag name="BITMAPFORMAT" val="bmpmono"/>
  <p:tag name="DEBUGINTERACTIVE" val="True"/>
  <p:tag name="ORIGWIDTH" val="573.25"/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\[&#13;&#10;\left[&#13;&#10;\begin{array}{cccc}&#13;&#10;1 &amp; 0 &amp; 0 &amp; 0 \\&#13;&#10;0 &amp; 1 &amp; 0 &amp; 0 \\&#13;&#10;0 &amp; 0 &amp; 0 &amp; 1 &#13;&#10;\end{array}&#13;&#10;\right]&#13;&#10;\left[&#13;&#10;\begin{array}{c}&#13;&#10;x \\ y \\ z \\ 1&#13;&#10;\end{array}&#13;&#10;\right]&#13;&#10;\]&#13;&#10;\end{document}&#13;&#10;"/>
  <p:tag name="EXTERNALNAME" val="Edittex"/>
  <p:tag name="BLEND" val="False"/>
  <p:tag name="TRANSPARENT" val="False"/>
  <p:tag name="BITMAPFORMAT" val="bmpmono"/>
  <p:tag name="DEBUGINTERACTIVE" val="True"/>
  <p:tag name="ORIGWIDTH" val="678.625"/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\[&#13;&#10;=&#13;&#10;\left[&#13;&#10;\begin{array}{c}&#13;&#10;x \\ y \\ 1&#13;&#10;\end{array}&#13;&#10;\right]&#13;&#10;\]&#13;&#10;\end{document}&#13;&#10;"/>
  <p:tag name="EXTERNALNAME" val="Edittex"/>
  <p:tag name="BLEND" val="False"/>
  <p:tag name="TRANSPARENT" val="False"/>
  <p:tag name="BITMAPFORMAT" val="bmpmono"/>
  <p:tag name="DEBUGINTERACTIVE" val="True"/>
  <p:tag name="ORIGWIDTH" val="261.875"/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\[&#13;&#10;\Rightarrow&#13;&#10;(x, y)&#13;&#10;\]&#13;&#10;\end{document}&#13;&#10;"/>
  <p:tag name="EXTERNALNAME" val="Edittex"/>
  <p:tag name="BLEND" val="False"/>
  <p:tag name="TRANSPARENT" val="False"/>
  <p:tag name="BITMAPFORMAT" val="bmpmono"/>
  <p:tag name="DEBUGINTERACTIVE" val="True"/>
  <p:tag name="ORIGWIDTH" val="284.375"/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\[&#13;&#10;\left[&#13;&#10;\begin{array}{cccc}&#13;&#10;1 &amp; 0 &amp; 0 &amp; 0 \\&#13;&#10;0 &amp; 1 &amp; 0 &amp; 0 \\&#13;&#10;0 &amp; 0 &amp; 0 &amp; 1/d &#13;&#10;\end{array}&#13;&#10;\right]&#13;&#10;\left[&#13;&#10;\begin{array}{c}&#13;&#10;x \\ y \\ z \\ 1&#13;&#10;\end{array}&#13;&#10;\right]&#13;&#10;\]&#13;&#10;\end{document}&#13;&#10;"/>
  <p:tag name="EXTERNALNAME" val="Edittex"/>
  <p:tag name="BLEND" val="False"/>
  <p:tag name="TRANSPARENT" val="False"/>
  <p:tag name="BITMAPFORMAT" val="bmpmono"/>
  <p:tag name="DEBUGINTERACTIVE" val="True"/>
  <p:tag name="ORIGWIDTH" val="756.875"/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\[&#13;&#10;=&#13;&#10;\left[&#13;&#10;\begin{array}{c}&#13;&#10;x \\ y \\ 1/d&#13;&#10;\end{array}&#13;&#10;\right]&#13;&#10;\]&#13;&#10;\end{document}&#13;&#10;"/>
  <p:tag name="EXTERNALNAME" val="Edittex"/>
  <p:tag name="BLEND" val="False"/>
  <p:tag name="TRANSPARENT" val="False"/>
  <p:tag name="BITMAPFORMAT" val="bmpmono"/>
  <p:tag name="DEBUGINTERACTIVE" val="True"/>
  <p:tag name="ORIGWIDTH" val="344.75"/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\[&#13;&#10;\Rightarrow&#13;&#10;(dx, dy)&#13;&#10;\]&#13;&#10;\end{document}&#13;&#10;"/>
  <p:tag name="EXTERNALNAME" val="Edittex"/>
  <p:tag name="BLEND" val="False"/>
  <p:tag name="TRANSPARENT" val="False"/>
  <p:tag name="BITMAPFORMAT" val="bmpmono"/>
  <p:tag name="DEBUGINTERACTIVE" val="True"/>
  <p:tag name="ORIGWIDTH" val="363.625"/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\[&#13;&#10;\left[&#13;&#10;\begin{array}{cccc}&#13;&#10;a &amp; b &amp; c &amp; d \\&#13;&#10;e &amp; f &amp; g &amp; h \\&#13;&#10;0 &amp; 0 &amp; 0 &amp; 1 &#13;&#10;\end{array}&#13;&#10;\right]&#13;&#10;\left[&#13;&#10;\begin{array}{c}&#13;&#10;x \\ y \\ z \\ 1&#13;&#10;\end{array}&#13;&#10;\right]&#13;&#10;\]&#13;&#10;\end{document}&#13;&#10;"/>
  <p:tag name="EXTERNALNAME" val="Edittex"/>
  <p:tag name="BLEND" val="False"/>
  <p:tag name="TRANSPARENT" val="False"/>
  <p:tag name="BITMAPFORMAT" val="bmpmono"/>
  <p:tag name="DEBUGINTERACTIVE" val="True"/>
  <p:tag name="ORIGWIDTH" val="678.625"/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\[&#13;&#10;(x'_c, y'_c)&#13;&#10;\]&#13;&#10;\end{document}&#13;&#10;"/>
  <p:tag name="EXTERNALNAME" val="Edittex"/>
  <p:tag name="BLEND" val="False"/>
  <p:tag name="TRANSPARENT" val="False"/>
  <p:tag name="BITMAPFORMAT" val="bmpmono"/>
  <p:tag name="DEBUGINTERACTIVE" val="True"/>
  <p:tag name="ORIGWIDTH" val="239.375"/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\[&#13;&#10;x'&#13;&#10;\]&#13;&#10;\end{document}&#13;&#10;"/>
  <p:tag name="EXTERNALNAME" val="Edittex"/>
  <p:tag name="BLEND" val="False"/>
  <p:tag name="TRANSPARENT" val="False"/>
  <p:tag name="BITMAPFORMAT" val="bmpmono"/>
  <p:tag name="DEBUGINTERACTIVE" val="True"/>
  <p:tag name="ORIGWIDTH" val="63"/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\[&#13;&#10;X&#13;&#10;\]&#13;&#10;\end{document}&#13;&#10;"/>
  <p:tag name="EXTERNALNAME" val="Edittex"/>
  <p:tag name="BLEND" val="False"/>
  <p:tag name="TRANSPARENT" val="False"/>
  <p:tag name="BITMAPFORMAT" val="bmpmono"/>
  <p:tag name="DEBUGINTERACTIVE" val="True"/>
  <p:tag name="ORIGWIDTH" val="67.5"/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\[&#13;&#10;Y&#13;&#10;\]&#13;&#10;\end{document}&#13;&#10;"/>
  <p:tag name="EXTERNALNAME" val="Edittex"/>
  <p:tag name="BLEND" val="False"/>
  <p:tag name="TRANSPARENT" val="False"/>
  <p:tag name="BITMAPFORMAT" val="bmpmono"/>
  <p:tag name="DEBUGINTERACTIVE" val="True"/>
  <p:tag name="ORIGWIDTH" val="59.375"/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\[&#13;&#10;y'&#13;&#10;\]&#13;&#10;\end{document}&#13;&#10;"/>
  <p:tag name="EXTERNALNAME" val="Edittex"/>
  <p:tag name="BLEND" val="False"/>
  <p:tag name="TRANSPARENT" val="False"/>
  <p:tag name="BITMAPFORMAT" val="bmpmono"/>
  <p:tag name="DEBUGINTERACTIVE" val="True"/>
  <p:tag name="ORIGWIDTH" val="59.375"/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090225UCMercedBlu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CosmosBQ-Light"/>
        <a:ea typeface=""/>
        <a:cs typeface=""/>
      </a:majorFont>
      <a:minorFont>
        <a:latin typeface="CosmosBQ-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090225UCMercedBlue</Template>
  <TotalTime>7535</TotalTime>
  <Words>903</Words>
  <Application>Microsoft Macintosh PowerPoint</Application>
  <PresentationFormat>On-screen Show (4:3)</PresentationFormat>
  <Paragraphs>174</Paragraphs>
  <Slides>33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CosmosBQ-Light</vt:lpstr>
      <vt:lpstr>Times</vt:lpstr>
      <vt:lpstr>Arial</vt:lpstr>
      <vt:lpstr>Cambria Math</vt:lpstr>
      <vt:lpstr>Helvetica</vt:lpstr>
      <vt:lpstr>Times New Roman</vt:lpstr>
      <vt:lpstr>090225UCMercedBlue</vt:lpstr>
      <vt:lpstr>Equation</vt:lpstr>
      <vt:lpstr>CSE 185  Introduction to Computer Vision</vt:lpstr>
      <vt:lpstr>Light and color</vt:lpstr>
      <vt:lpstr>Camera aperture</vt:lpstr>
      <vt:lpstr>The human eye</vt:lpstr>
      <vt:lpstr>Human eye</vt:lpstr>
      <vt:lpstr>Human vision system (HVS)</vt:lpstr>
      <vt:lpstr>Exploiting HVS model</vt:lpstr>
      <vt:lpstr>JPEG compression</vt:lpstr>
      <vt:lpstr>JPEG compression</vt:lpstr>
      <vt:lpstr>Digital camera</vt:lpstr>
      <vt:lpstr>Color</vt:lpstr>
      <vt:lpstr>Color</vt:lpstr>
      <vt:lpstr>Bayer pattern</vt:lpstr>
      <vt:lpstr>Demosaicing</vt:lpstr>
      <vt:lpstr>Demoasicing</vt:lpstr>
      <vt:lpstr>Demosaicing</vt:lpstr>
      <vt:lpstr>Color camera</vt:lpstr>
      <vt:lpstr>Grayscale image</vt:lpstr>
      <vt:lpstr>Recolor old photos</vt:lpstr>
      <vt:lpstr>Projection</vt:lpstr>
      <vt:lpstr>Projection</vt:lpstr>
      <vt:lpstr>Correspondence and alignment</vt:lpstr>
      <vt:lpstr>How do we fit the best alignment?</vt:lpstr>
      <vt:lpstr>Common transformations</vt:lpstr>
      <vt:lpstr>Modeling projection</vt:lpstr>
      <vt:lpstr>Modeling projection</vt:lpstr>
      <vt:lpstr>Homogeneous coordinates</vt:lpstr>
      <vt:lpstr>Perspective projection</vt:lpstr>
      <vt:lpstr>Perspective projection</vt:lpstr>
      <vt:lpstr>Orthographic projection</vt:lpstr>
      <vt:lpstr>Orthographic projection variants</vt:lpstr>
      <vt:lpstr>Camera parameters </vt:lpstr>
      <vt:lpstr>Camera parameters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Jean Ponce</dc:creator>
  <cp:lastModifiedBy>Ming-Hsuan Yang</cp:lastModifiedBy>
  <cp:revision>280</cp:revision>
  <dcterms:created xsi:type="dcterms:W3CDTF">2001-08-30T01:46:47Z</dcterms:created>
  <dcterms:modified xsi:type="dcterms:W3CDTF">2023-01-25T04:14:11Z</dcterms:modified>
</cp:coreProperties>
</file>