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handoutMasterIdLst>
    <p:handoutMasterId r:id="rId38"/>
  </p:handoutMasterIdLst>
  <p:sldIdLst>
    <p:sldId id="258" r:id="rId2"/>
    <p:sldId id="259" r:id="rId3"/>
    <p:sldId id="270" r:id="rId4"/>
    <p:sldId id="286" r:id="rId5"/>
    <p:sldId id="280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6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9" r:id="rId23"/>
    <p:sldId id="272" r:id="rId24"/>
    <p:sldId id="273" r:id="rId25"/>
    <p:sldId id="275" r:id="rId26"/>
    <p:sldId id="276" r:id="rId27"/>
    <p:sldId id="281" r:id="rId28"/>
    <p:sldId id="282" r:id="rId29"/>
    <p:sldId id="277" r:id="rId30"/>
    <p:sldId id="278" r:id="rId31"/>
    <p:sldId id="284" r:id="rId32"/>
    <p:sldId id="283" r:id="rId33"/>
    <p:sldId id="295" r:id="rId34"/>
    <p:sldId id="296" r:id="rId35"/>
    <p:sldId id="29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, Pengfei" initials="SP" lastIdx="2" clrIdx="0">
    <p:extLst>
      <p:ext uri="{19B8F6BF-5375-455C-9EA6-DF929625EA0E}">
        <p15:presenceInfo xmlns:p15="http://schemas.microsoft.com/office/powerpoint/2012/main" userId="Su, Pengf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011"/>
  </p:normalViewPr>
  <p:slideViewPr>
    <p:cSldViewPr>
      <p:cViewPr varScale="1">
        <p:scale>
          <a:sx n="109" d="100"/>
          <a:sy n="109" d="100"/>
        </p:scale>
        <p:origin x="35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5C3D-BF16-4555-89C5-ECEE3F4FB646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0CB87-4621-4893-88BD-DA6C3FBE3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98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EB7E0-17CD-054E-AD6F-92FEF4703C9F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EA141-CE3B-5042-8F47-D4454C309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7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0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88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7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8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7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9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80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2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5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4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8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4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5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9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1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4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59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16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7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7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728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5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EA141-CE3B-5042-8F47-D4454C3092F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7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3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7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1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1D0D5-F6BE-4D42-8297-AFA772397D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7DF8A3-F136-4A4F-BCB3-752B7F1E12AE}" type="datetime1">
              <a:rPr lang="en-US" smtClean="0"/>
              <a:t>8/31/22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3C66-ECFC-B844-A76C-70BA15D1F253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D814-B579-5B43-87AB-BDBB76FC2F83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B6CB-4415-7A42-B117-D9DF3076DE4D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253E-2B20-A642-9358-B43B9A159918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1E58-B3AA-7947-8505-EAE1F8D7AB8D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9141A-673B-0148-948F-954BD2274851}" type="datetime1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84D74-3338-8C40-84B9-3D539E5AB302}" type="datetime1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30E6-91BF-A248-8194-8185F58FDD7D}" type="datetime1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F651FB7-7268-214B-BAA6-024F472B5DE7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2923D0-895B-F44E-A26C-C91DFA9FDA02}" type="datetime1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40F56A-89A0-144F-8E25-640ACCB14F33}" type="datetime1">
              <a:rPr lang="en-US" smtClean="0"/>
              <a:t>8/31/22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752601"/>
            <a:ext cx="8534400" cy="182976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  <a:t>CSE 165/ENGR 140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  <a:t>Intro to Object Orient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Lecture 4 – C in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6C4F5-F07C-064C-8615-299153B6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0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bool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23950" y="1905000"/>
            <a:ext cx="6896100" cy="40386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3"/>
              <a:buNone/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is_small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a&lt;=10;</a:t>
            </a:r>
          </a:p>
          <a:p>
            <a:pPr marL="0" indent="0">
              <a:buFont typeface="Wingdings 3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is_small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"small"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"large"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 3"/>
              <a:buNone/>
            </a:pP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/>
              <a:buNone/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in_unit_interval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(n&gt;=0.0 &amp;&amp; a&lt;=1.0)?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 3"/>
              <a:buNone/>
            </a:pP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/>
              <a:buNone/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initialized =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 3"/>
              <a:buNone/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initilized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 typeface="Wingdings 3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/>
              <a:buNone/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newcmd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 3"/>
              <a:buNone/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newcmd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 3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 </a:t>
            </a:r>
          </a:p>
          <a:p>
            <a:pPr marL="0" indent="0">
              <a:buFont typeface="Wingdings 3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newcmd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enter_new_command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 3"/>
              <a:buNone/>
            </a:pP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Wingdings 3"/>
              <a:buNone/>
            </a:pPr>
            <a:endParaRPr lang="en-US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3950" y="1447800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23950" y="2667000"/>
            <a:ext cx="672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23950" y="3276600"/>
            <a:ext cx="672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23950" y="4343400"/>
            <a:ext cx="672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7B3D6E-066D-8B4D-8DC0-E7EA3E19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Modifier </a:t>
            </a:r>
            <a:r>
              <a:rPr lang="en-US" b="1" i="1" dirty="0"/>
              <a:t>const</a:t>
            </a:r>
            <a:endParaRPr lang="en-US" dirty="0"/>
          </a:p>
          <a:p>
            <a:pPr lvl="1"/>
            <a:r>
              <a:rPr lang="en-US" dirty="0"/>
              <a:t>Can be of any type and in any scope</a:t>
            </a:r>
          </a:p>
          <a:p>
            <a:pPr lvl="1"/>
            <a:r>
              <a:rPr lang="en-US" dirty="0"/>
              <a:t>Always has to be initialized</a:t>
            </a:r>
          </a:p>
          <a:p>
            <a:pPr lvl="2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x = 10;</a:t>
            </a:r>
          </a:p>
          <a:p>
            <a:pPr lvl="1"/>
            <a:r>
              <a:rPr lang="en-US" dirty="0"/>
              <a:t>Alternative: preprocessor macro, e.g.,  # define PI 3.14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Use </a:t>
            </a:r>
            <a:r>
              <a:rPr lang="en-US" b="1" i="1" dirty="0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in C++ whenever possible</a:t>
            </a:r>
          </a:p>
          <a:p>
            <a:r>
              <a:rPr lang="en-US" sz="2800" dirty="0"/>
              <a:t>More Complex Macros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constants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4495800"/>
            <a:ext cx="7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/>
              </a:rPr>
              <a:t># define</a:t>
            </a:r>
            <a:r>
              <a:rPr lang="de-DE" dirty="0">
                <a:solidFill>
                  <a:prstClr val="black"/>
                </a:solidFill>
                <a:latin typeface="Consolas"/>
              </a:rPr>
              <a:t> GS_ABS(x) ((x)&gt;0? (x):-(x))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# define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GS_MIN(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a,b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((a)&lt;(b)? (a):(b))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# define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GS_MIN3(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a,b,c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((a)&lt;(b)? 	((a)&lt;(c)?(a):(c)):((b)&lt;(c)?(b):(c)))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12926-4C4D-594E-9E68-E4C204F5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9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/>
          <a:lstStyle/>
          <a:p>
            <a:r>
              <a:rPr lang="en-US" dirty="0"/>
              <a:t>A text substitution tool and instructs the compiler to do required pre-processing before the actual compilation</a:t>
            </a:r>
          </a:p>
          <a:p>
            <a:r>
              <a:rPr lang="en-US" dirty="0"/>
              <a:t>A preprocessor directive begins with #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12926-4C4D-594E-9E68-E4C204F5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36F8C4D-0501-C843-9EF7-32EE6069A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80" y="2818144"/>
            <a:ext cx="3419707" cy="395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8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pointer is a variable holding memory address of another variable</a:t>
            </a:r>
          </a:p>
          <a:p>
            <a:pPr lvl="1"/>
            <a:r>
              <a:rPr lang="en-US" dirty="0"/>
              <a:t>Every variable, object, or function has an address</a:t>
            </a:r>
          </a:p>
          <a:p>
            <a:r>
              <a:rPr lang="en-US" dirty="0"/>
              <a:t>Reference is introduced in C++ as a new way to work with the address of a variable</a:t>
            </a:r>
          </a:p>
          <a:p>
            <a:pPr lvl="1"/>
            <a:r>
              <a:rPr lang="en-US" dirty="0"/>
              <a:t>An alias (i.e., another name) for an already existing variable</a:t>
            </a:r>
          </a:p>
          <a:p>
            <a:pPr lvl="1"/>
            <a:r>
              <a:rPr lang="en-US" dirty="0"/>
              <a:t>Stores the address of a variable (like a pointer)</a:t>
            </a:r>
          </a:p>
          <a:p>
            <a:pPr lvl="1"/>
            <a:r>
              <a:rPr lang="en-US" dirty="0"/>
              <a:t>Avoids the heavy syntax needed to work with pointers but allows the same kind of functionality</a:t>
            </a:r>
          </a:p>
          <a:p>
            <a:r>
              <a:rPr lang="en-US" dirty="0"/>
              <a:t>Contrary to pointers, references are always valid</a:t>
            </a:r>
          </a:p>
          <a:p>
            <a:pPr lvl="1"/>
            <a:r>
              <a:rPr lang="en-US" dirty="0"/>
              <a:t>Pointers can be “null” or be of void type (e.g., void*), reference cannot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pointers and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0568-1F41-3047-8270-6946024F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Memory: address and value</a:t>
            </a:r>
          </a:p>
        </p:txBody>
      </p:sp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5B7F06E-FFE9-7E44-AE1B-B6F0BA28E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2450"/>
            <a:ext cx="6464300" cy="3213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7F3BF-EAD4-7148-B7B5-14BA2DFB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9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De-reference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219200"/>
            <a:ext cx="78486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type&amp;	reference declaration</a:t>
            </a:r>
          </a:p>
          <a:p>
            <a:r>
              <a:rPr lang="en-US" sz="2300" dirty="0"/>
              <a:t>type*	pointer declaration</a:t>
            </a:r>
          </a:p>
          <a:p>
            <a:endParaRPr lang="en-US" sz="2300" dirty="0"/>
          </a:p>
          <a:p>
            <a:r>
              <a:rPr lang="en-US" sz="2300" dirty="0"/>
              <a:t>&amp;	reference operator:		"address of"</a:t>
            </a:r>
          </a:p>
          <a:p>
            <a:endParaRPr lang="en-US" sz="2300" dirty="0"/>
          </a:p>
          <a:p>
            <a:r>
              <a:rPr lang="en-US" sz="2300" dirty="0"/>
              <a:t>*	dereference operator:		"value pointed by" </a:t>
            </a:r>
          </a:p>
          <a:p>
            <a:endParaRPr lang="en-US" sz="2300" dirty="0"/>
          </a:p>
          <a:p>
            <a:r>
              <a:rPr lang="en-US" sz="2300" dirty="0"/>
              <a:t>Equivalent to:</a:t>
            </a:r>
          </a:p>
          <a:p>
            <a:pPr lvl="1"/>
            <a:r>
              <a:rPr lang="en-US" sz="2300" dirty="0"/>
              <a:t>&amp;:	Address of 	John			is 52 Main Street</a:t>
            </a:r>
          </a:p>
          <a:p>
            <a:pPr lvl="1"/>
            <a:r>
              <a:rPr lang="en-US" sz="2300" dirty="0"/>
              <a:t> </a:t>
            </a:r>
          </a:p>
          <a:p>
            <a:pPr lvl="1"/>
            <a:r>
              <a:rPr lang="en-US" sz="2300" dirty="0"/>
              <a:t>*:	Value at 	52 Main Street		is John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2E5BFD-9C7A-2146-BC83-B4E3F486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0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operator: &amp;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7772400" cy="284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524000"/>
            <a:ext cx="82296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int </a:t>
            </a:r>
            <a:r>
              <a:rPr lang="en-US" sz="2300" dirty="0" err="1"/>
              <a:t>andy</a:t>
            </a:r>
            <a:r>
              <a:rPr lang="en-US" sz="2300" dirty="0"/>
              <a:t> = 25;      // </a:t>
            </a:r>
            <a:r>
              <a:rPr lang="en-US" sz="2300" dirty="0" err="1"/>
              <a:t>andy</a:t>
            </a:r>
            <a:r>
              <a:rPr lang="en-US" sz="2300" dirty="0"/>
              <a:t> contains 25</a:t>
            </a:r>
          </a:p>
          <a:p>
            <a:r>
              <a:rPr lang="en-US" sz="2300" dirty="0"/>
              <a:t>int </a:t>
            </a:r>
            <a:r>
              <a:rPr lang="en-US" sz="2300" dirty="0" err="1"/>
              <a:t>fred</a:t>
            </a:r>
            <a:r>
              <a:rPr lang="en-US" sz="2300" dirty="0"/>
              <a:t> = </a:t>
            </a:r>
            <a:r>
              <a:rPr lang="en-US" sz="2300" dirty="0" err="1"/>
              <a:t>andy</a:t>
            </a:r>
            <a:r>
              <a:rPr lang="en-US" sz="2300" dirty="0"/>
              <a:t>;</a:t>
            </a:r>
            <a:r>
              <a:rPr lang="en-US" sz="2300" dirty="0">
                <a:solidFill>
                  <a:srgbClr val="FF0000"/>
                </a:solidFill>
              </a:rPr>
              <a:t>   </a:t>
            </a:r>
            <a:r>
              <a:rPr lang="en-US" sz="2300" dirty="0"/>
              <a:t>// </a:t>
            </a:r>
            <a:r>
              <a:rPr lang="en-US" sz="2300" dirty="0" err="1"/>
              <a:t>fred</a:t>
            </a:r>
            <a:r>
              <a:rPr lang="en-US" sz="2300" dirty="0"/>
              <a:t> contains the value of </a:t>
            </a:r>
            <a:r>
              <a:rPr lang="en-US" sz="2300" dirty="0" err="1"/>
              <a:t>andy</a:t>
            </a:r>
            <a:r>
              <a:rPr lang="en-US" sz="2300" dirty="0"/>
              <a:t> (25) </a:t>
            </a:r>
          </a:p>
          <a:p>
            <a:r>
              <a:rPr lang="en-US" sz="2300" dirty="0"/>
              <a:t>int ted = &amp;</a:t>
            </a:r>
            <a:r>
              <a:rPr lang="en-US" sz="2300" dirty="0" err="1"/>
              <a:t>andy</a:t>
            </a:r>
            <a:r>
              <a:rPr lang="en-US" sz="2300" dirty="0"/>
              <a:t>;  // ted contains the address of </a:t>
            </a:r>
            <a:r>
              <a:rPr lang="en-US" sz="2300" dirty="0" err="1"/>
              <a:t>andy</a:t>
            </a:r>
            <a:r>
              <a:rPr lang="en-US" sz="2300" dirty="0"/>
              <a:t> (1776)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7A4A37-07C0-FB49-98B4-EA8C1C6E6ECB}"/>
              </a:ext>
            </a:extLst>
          </p:cNvPr>
          <p:cNvSpPr txBox="1"/>
          <p:nvPr/>
        </p:nvSpPr>
        <p:spPr>
          <a:xfrm>
            <a:off x="1828800" y="407844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address: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4E420D-C168-AF4F-9918-B4741E3A0C3B}"/>
              </a:ext>
            </a:extLst>
          </p:cNvPr>
          <p:cNvSpPr/>
          <p:nvPr/>
        </p:nvSpPr>
        <p:spPr>
          <a:xfrm>
            <a:off x="990600" y="4430895"/>
            <a:ext cx="4191000" cy="1535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CEE671-BADC-DE4A-8F25-BEF574F1436B}"/>
              </a:ext>
            </a:extLst>
          </p:cNvPr>
          <p:cNvSpPr/>
          <p:nvPr/>
        </p:nvSpPr>
        <p:spPr>
          <a:xfrm>
            <a:off x="5347010" y="4441913"/>
            <a:ext cx="3720790" cy="1535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D909CC-9B34-1644-ACEB-10381808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De-reference operator: *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229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int </a:t>
            </a:r>
            <a:r>
              <a:rPr lang="en-US" sz="2300" dirty="0" err="1"/>
              <a:t>andy</a:t>
            </a:r>
            <a:r>
              <a:rPr lang="en-US" sz="2300" dirty="0"/>
              <a:t> = 25;      // </a:t>
            </a:r>
            <a:r>
              <a:rPr lang="en-US" sz="2300" dirty="0" err="1"/>
              <a:t>andy</a:t>
            </a:r>
            <a:r>
              <a:rPr lang="en-US" sz="2300" dirty="0"/>
              <a:t> contains 25</a:t>
            </a:r>
          </a:p>
          <a:p>
            <a:r>
              <a:rPr lang="en-US" sz="2300" dirty="0"/>
              <a:t>int </a:t>
            </a:r>
            <a:r>
              <a:rPr lang="en-US" sz="2300" dirty="0" err="1"/>
              <a:t>fred</a:t>
            </a:r>
            <a:r>
              <a:rPr lang="en-US" sz="2300" dirty="0"/>
              <a:t> = </a:t>
            </a:r>
            <a:r>
              <a:rPr lang="en-US" sz="2300" dirty="0" err="1"/>
              <a:t>andy</a:t>
            </a:r>
            <a:r>
              <a:rPr lang="en-US" sz="2300" dirty="0"/>
              <a:t>;   // </a:t>
            </a:r>
            <a:r>
              <a:rPr lang="en-US" sz="2300" dirty="0" err="1"/>
              <a:t>fred</a:t>
            </a:r>
            <a:r>
              <a:rPr lang="en-US" sz="2300" dirty="0"/>
              <a:t> contains the value of </a:t>
            </a:r>
            <a:r>
              <a:rPr lang="en-US" sz="2300" dirty="0" err="1"/>
              <a:t>andy</a:t>
            </a:r>
            <a:r>
              <a:rPr lang="en-US" sz="2300" dirty="0"/>
              <a:t> (25) </a:t>
            </a:r>
          </a:p>
          <a:p>
            <a:r>
              <a:rPr lang="en-US" sz="2300" dirty="0"/>
              <a:t>int ted = &amp;</a:t>
            </a:r>
            <a:r>
              <a:rPr lang="en-US" sz="2300" dirty="0" err="1"/>
              <a:t>andy</a:t>
            </a:r>
            <a:r>
              <a:rPr lang="en-US" sz="2300" dirty="0"/>
              <a:t>;  // ted contains the address of </a:t>
            </a:r>
            <a:r>
              <a:rPr lang="en-US" sz="2300" dirty="0" err="1"/>
              <a:t>andy</a:t>
            </a:r>
            <a:r>
              <a:rPr lang="en-US" sz="2300" dirty="0"/>
              <a:t> (1776)</a:t>
            </a:r>
          </a:p>
          <a:p>
            <a:r>
              <a:rPr lang="en-US" sz="2300" dirty="0">
                <a:solidFill>
                  <a:srgbClr val="0000FF"/>
                </a:solidFill>
              </a:rPr>
              <a:t>int </a:t>
            </a:r>
            <a:r>
              <a:rPr lang="en-US" sz="2300" dirty="0" err="1">
                <a:solidFill>
                  <a:srgbClr val="0000FF"/>
                </a:solidFill>
              </a:rPr>
              <a:t>beth</a:t>
            </a:r>
            <a:r>
              <a:rPr lang="en-US" sz="2300" dirty="0">
                <a:solidFill>
                  <a:srgbClr val="0000FF"/>
                </a:solidFill>
              </a:rPr>
              <a:t> = *ted;   // </a:t>
            </a:r>
            <a:r>
              <a:rPr lang="en-US" sz="2300" dirty="0" err="1">
                <a:solidFill>
                  <a:srgbClr val="0000FF"/>
                </a:solidFill>
              </a:rPr>
              <a:t>beth</a:t>
            </a:r>
            <a:r>
              <a:rPr lang="en-US" sz="2300" dirty="0">
                <a:solidFill>
                  <a:srgbClr val="0000FF"/>
                </a:solidFill>
              </a:rPr>
              <a:t> equals to the value pointed by ted (25)</a:t>
            </a:r>
            <a:r>
              <a:rPr lang="en-US" sz="2300" dirty="0"/>
              <a:t>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240038"/>
            <a:ext cx="7772400" cy="309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73A66-19C0-C44B-8BB0-1926A707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Declaration:</a:t>
            </a:r>
          </a:p>
          <a:p>
            <a:pPr lvl="1"/>
            <a:r>
              <a:rPr lang="en-US" sz="2400" dirty="0"/>
              <a:t>type * name</a:t>
            </a:r>
          </a:p>
          <a:p>
            <a:pPr lvl="1"/>
            <a:r>
              <a:rPr lang="en-US" sz="2400" dirty="0"/>
              <a:t>type* name</a:t>
            </a:r>
          </a:p>
          <a:p>
            <a:pPr lvl="1"/>
            <a:r>
              <a:rPr lang="en-US" sz="2400" dirty="0"/>
              <a:t>type *name</a:t>
            </a:r>
          </a:p>
          <a:p>
            <a:pPr marL="393192" lvl="1" indent="0">
              <a:buNone/>
            </a:pPr>
            <a:endParaRPr lang="en-US" sz="2400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 * </a:t>
            </a:r>
            <a:r>
              <a:rPr lang="en-US" dirty="0" err="1"/>
              <a:t>p_int</a:t>
            </a:r>
            <a:r>
              <a:rPr lang="en-US" dirty="0"/>
              <a:t>; 	// </a:t>
            </a:r>
            <a:r>
              <a:rPr lang="en-US" dirty="0" err="1"/>
              <a:t>p_int</a:t>
            </a:r>
            <a:r>
              <a:rPr lang="en-US" dirty="0"/>
              <a:t> is a pointer of type int</a:t>
            </a:r>
          </a:p>
          <a:p>
            <a:pPr lvl="1"/>
            <a:r>
              <a:rPr lang="en-US" dirty="0"/>
              <a:t>char * </a:t>
            </a:r>
            <a:r>
              <a:rPr lang="en-US" dirty="0" err="1"/>
              <a:t>p_char</a:t>
            </a:r>
            <a:r>
              <a:rPr lang="en-US" dirty="0"/>
              <a:t>;  	// </a:t>
            </a:r>
            <a:r>
              <a:rPr lang="en-US" dirty="0" err="1"/>
              <a:t>p_char</a:t>
            </a:r>
            <a:r>
              <a:rPr lang="en-US" dirty="0"/>
              <a:t> is a pointer of type char </a:t>
            </a:r>
          </a:p>
          <a:p>
            <a:pPr lvl="1"/>
            <a:r>
              <a:rPr lang="en-US" dirty="0"/>
              <a:t>float * </a:t>
            </a:r>
            <a:r>
              <a:rPr lang="en-US" dirty="0" err="1"/>
              <a:t>p_float</a:t>
            </a:r>
            <a:r>
              <a:rPr lang="en-US" dirty="0"/>
              <a:t>;  	// </a:t>
            </a:r>
            <a:r>
              <a:rPr lang="en-US" dirty="0" err="1"/>
              <a:t>p_float</a:t>
            </a:r>
            <a:r>
              <a:rPr lang="en-US" dirty="0"/>
              <a:t> is a pointer of type float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of pointer type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3A67-F573-2C48-B044-D653EE2A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25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pointer is initialized </a:t>
            </a:r>
          </a:p>
          <a:p>
            <a:pPr lvl="1"/>
            <a:r>
              <a:rPr lang="en-US" dirty="0"/>
              <a:t>When it’s defined</a:t>
            </a:r>
          </a:p>
          <a:p>
            <a:pPr lvl="2"/>
            <a:r>
              <a:rPr lang="en-US" dirty="0"/>
              <a:t>int number; </a:t>
            </a:r>
          </a:p>
          <a:p>
            <a:pPr lvl="2"/>
            <a:r>
              <a:rPr lang="en-US" dirty="0"/>
              <a:t>int* </a:t>
            </a:r>
            <a:r>
              <a:rPr lang="en-US" dirty="0" err="1"/>
              <a:t>p_number</a:t>
            </a:r>
            <a:r>
              <a:rPr lang="en-US" dirty="0"/>
              <a:t> = &amp;number;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Or after it’s defined</a:t>
            </a:r>
          </a:p>
          <a:p>
            <a:pPr lvl="2"/>
            <a:r>
              <a:rPr lang="en-US" dirty="0"/>
              <a:t>int number;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p_number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p_number</a:t>
            </a:r>
            <a:r>
              <a:rPr lang="en-US" dirty="0"/>
              <a:t> = &amp;number;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initialization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FA5E5-5EA9-5547-BEFD-1728198B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6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Announcement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/>
              <a:t>Lab #1 </a:t>
            </a:r>
          </a:p>
          <a:p>
            <a:pPr lvl="1"/>
            <a:r>
              <a:rPr lang="en-US" dirty="0"/>
              <a:t>9/9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/>
              <a:t>Reading assignment</a:t>
            </a:r>
          </a:p>
          <a:p>
            <a:pPr lvl="1"/>
            <a:r>
              <a:rPr lang="en-US" dirty="0"/>
              <a:t>Ch. 3, Vol.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AAF47-035F-0259-D18A-7F17F722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62F74ADF-D7C0-47E2-9D6F-B993EC2BC3C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66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/>
              <a:t>Define:</a:t>
            </a:r>
          </a:p>
          <a:p>
            <a:pPr lvl="1"/>
            <a:r>
              <a:rPr lang="en-US" dirty="0"/>
              <a:t>type * name1, * name2;  // defines 2 pointers type* </a:t>
            </a:r>
          </a:p>
          <a:p>
            <a:pPr lvl="1"/>
            <a:r>
              <a:rPr lang="en-US" dirty="0"/>
              <a:t>type * name1, name2;    // defines 1 pointer type and 1 variable type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int *</a:t>
            </a:r>
            <a:r>
              <a:rPr lang="en-US" dirty="0" err="1"/>
              <a:t>p_i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, j;  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= 10; </a:t>
            </a:r>
          </a:p>
          <a:p>
            <a:pPr lvl="1"/>
            <a:r>
              <a:rPr lang="en-US" dirty="0" err="1"/>
              <a:t>p_i</a:t>
            </a:r>
            <a:r>
              <a:rPr lang="en-US" dirty="0"/>
              <a:t> = &amp;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p_i</a:t>
            </a:r>
            <a:r>
              <a:rPr lang="en-US" dirty="0"/>
              <a:t> = &amp;j;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C3ABB-BF89-4442-82B8-0B2B445B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371600"/>
            <a:ext cx="4953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//: C03:YourPets2.cpp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dog, cat, bird, fish;</a:t>
            </a:r>
          </a:p>
          <a:p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pet) {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"pet id number: 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pet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"f(): 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)&amp;f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"dog: 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)&amp;dog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"cat: 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)&amp;cat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"bird: 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)&amp;bird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"fish: 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)&amp;fish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302823" y="2819400"/>
            <a:ext cx="1926777" cy="155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Result: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f():  4198736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dog:  4323632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cat:  4323636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bird: 4323640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fish: 4323644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D80B98-048F-804D-8C35-D650C044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0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reference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5943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//: C03:PassReference.cpp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(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 ) {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Accepting reference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 = 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r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"&amp;r = 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&amp;r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5;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 = 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r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47;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= 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"&amp;x = 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&amp;x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f(x);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Looks like pass-by-value, but is actually pass by reference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 = 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81800" y="2232911"/>
            <a:ext cx="1926777" cy="181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Result: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x = 47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&amp;x = 0065FE00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 = 47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&amp;r = 0065FE00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 = 5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x = 5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189718-C1C0-2548-9E03-3DC9850F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2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Mathematical operators:</a:t>
            </a:r>
          </a:p>
          <a:p>
            <a:pPr lvl="1"/>
            <a:r>
              <a:rPr lang="en-US" dirty="0"/>
              <a:t>addition (+), subtraction (-), division (/), multiplication (*)</a:t>
            </a:r>
          </a:p>
          <a:p>
            <a:pPr lvl="2"/>
            <a:r>
              <a:rPr lang="en-US" dirty="0"/>
              <a:t>integer division truncates the result (if it doesn’t round)</a:t>
            </a:r>
          </a:p>
          <a:p>
            <a:pPr lvl="1"/>
            <a:r>
              <a:rPr lang="en-US" dirty="0"/>
              <a:t>modulus (%) produces the remainder of an integer division</a:t>
            </a:r>
          </a:p>
          <a:p>
            <a:pPr lvl="2"/>
            <a:r>
              <a:rPr lang="en-US" dirty="0"/>
              <a:t>cannot be used with floating-point numbers</a:t>
            </a:r>
          </a:p>
          <a:p>
            <a:pPr lvl="1"/>
            <a:r>
              <a:rPr lang="en-US" dirty="0"/>
              <a:t>Assignment operators: +=, -=, *=, /=, etc.</a:t>
            </a:r>
          </a:p>
          <a:p>
            <a:r>
              <a:rPr lang="en-US" dirty="0"/>
              <a:t>Logical operators</a:t>
            </a:r>
          </a:p>
          <a:p>
            <a:pPr lvl="1"/>
            <a:r>
              <a:rPr lang="en-US" b="1" dirty="0"/>
              <a:t>and</a:t>
            </a:r>
            <a:r>
              <a:rPr lang="en-US" dirty="0"/>
              <a:t> (&amp;&amp;), </a:t>
            </a:r>
            <a:r>
              <a:rPr lang="en-US" b="1" dirty="0"/>
              <a:t>or</a:t>
            </a:r>
            <a:r>
              <a:rPr lang="en-US" dirty="0"/>
              <a:t> (||) produce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 </a:t>
            </a:r>
          </a:p>
          <a:p>
            <a:r>
              <a:rPr lang="en-US" dirty="0"/>
              <a:t>Relational operators</a:t>
            </a:r>
          </a:p>
          <a:p>
            <a:pPr lvl="1"/>
            <a:r>
              <a:rPr lang="en-US" dirty="0"/>
              <a:t>Establish a relationship between the values of the operands. </a:t>
            </a:r>
          </a:p>
          <a:p>
            <a:pPr lvl="1"/>
            <a:r>
              <a:rPr lang="en-US" dirty="0"/>
              <a:t>Produce </a:t>
            </a:r>
            <a:r>
              <a:rPr lang="en-US" b="1" dirty="0"/>
              <a:t>true </a:t>
            </a:r>
            <a:r>
              <a:rPr lang="en-US" dirty="0"/>
              <a:t>if the relationship is true, and </a:t>
            </a:r>
            <a:r>
              <a:rPr lang="en-US" b="1" dirty="0"/>
              <a:t>false </a:t>
            </a:r>
            <a:r>
              <a:rPr lang="en-US" dirty="0"/>
              <a:t>if the relationship is false. </a:t>
            </a:r>
          </a:p>
          <a:p>
            <a:pPr lvl="2"/>
            <a:r>
              <a:rPr lang="en-US" dirty="0"/>
              <a:t>E.g., &lt;, &gt;, &lt;=, &gt;=, ==, !=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98195-459F-614C-9489-7B78F5EF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55832" cy="47670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Bitwise operators</a:t>
            </a:r>
          </a:p>
          <a:p>
            <a:pPr lvl="1"/>
            <a:r>
              <a:rPr lang="en-US" dirty="0"/>
              <a:t>bitwise and (&amp;)</a:t>
            </a:r>
          </a:p>
          <a:p>
            <a:pPr lvl="2"/>
            <a:r>
              <a:rPr lang="en-US" dirty="0"/>
              <a:t>1 if both input bits are 1; otherwise 0</a:t>
            </a:r>
          </a:p>
          <a:p>
            <a:pPr lvl="1"/>
            <a:r>
              <a:rPr lang="en-US" dirty="0"/>
              <a:t>bitwise or (|)</a:t>
            </a:r>
          </a:p>
          <a:p>
            <a:pPr lvl="2"/>
            <a:r>
              <a:rPr lang="en-US" dirty="0"/>
              <a:t>1 if either input bits are 1; 0 only if both are 0</a:t>
            </a:r>
          </a:p>
          <a:p>
            <a:pPr lvl="1"/>
            <a:r>
              <a:rPr lang="en-US" dirty="0"/>
              <a:t>bitwise exclusive or, or </a:t>
            </a:r>
            <a:r>
              <a:rPr lang="en-US" dirty="0" err="1"/>
              <a:t>xor</a:t>
            </a:r>
            <a:r>
              <a:rPr lang="en-US" dirty="0"/>
              <a:t> (^)</a:t>
            </a:r>
          </a:p>
          <a:p>
            <a:pPr lvl="2"/>
            <a:r>
              <a:rPr lang="en-US" dirty="0"/>
              <a:t>1 if an input bit is one, but not both; otherwise 0</a:t>
            </a:r>
          </a:p>
          <a:p>
            <a:pPr lvl="1"/>
            <a:r>
              <a:rPr lang="en-US" dirty="0"/>
              <a:t>bitwise not (~)</a:t>
            </a:r>
          </a:p>
          <a:p>
            <a:pPr lvl="2"/>
            <a:r>
              <a:rPr lang="en-US" dirty="0"/>
              <a:t>unary operator that inverts the input bit</a:t>
            </a:r>
          </a:p>
          <a:p>
            <a:r>
              <a:rPr lang="en-US" dirty="0"/>
              <a:t>Shift operators</a:t>
            </a:r>
          </a:p>
          <a:p>
            <a:pPr lvl="1"/>
            <a:r>
              <a:rPr lang="en-US" dirty="0"/>
              <a:t>left-shift operator (&lt;&lt;) and right-shift operator (&gt;&gt;) </a:t>
            </a:r>
          </a:p>
          <a:p>
            <a:pPr lvl="2"/>
            <a:r>
              <a:rPr lang="en-US" dirty="0"/>
              <a:t>Also valid: &lt;&lt;= and &gt;&gt;=</a:t>
            </a:r>
          </a:p>
          <a:p>
            <a:pPr lvl="1"/>
            <a:r>
              <a:rPr lang="en-US" dirty="0"/>
              <a:t>One bit is always lost in a shift operation</a:t>
            </a:r>
          </a:p>
          <a:p>
            <a:r>
              <a:rPr lang="en-US" dirty="0"/>
              <a:t>Ternary operator “? :”  (syntax: expression 1? expression 2 : expression 3)</a:t>
            </a:r>
          </a:p>
          <a:p>
            <a:pPr lvl="1"/>
            <a:r>
              <a:rPr lang="en-US" dirty="0"/>
              <a:t>If </a:t>
            </a:r>
            <a:r>
              <a:rPr lang="en-US" i="1" dirty="0"/>
              <a:t>expression 1</a:t>
            </a:r>
            <a:r>
              <a:rPr lang="en-US" dirty="0"/>
              <a:t> evaluates to true, then </a:t>
            </a:r>
            <a:r>
              <a:rPr lang="en-US" i="1" dirty="0"/>
              <a:t>expression 2</a:t>
            </a:r>
            <a:r>
              <a:rPr lang="en-US" dirty="0"/>
              <a:t> is evaluated</a:t>
            </a:r>
          </a:p>
          <a:p>
            <a:pPr lvl="1"/>
            <a:r>
              <a:rPr lang="en-US" dirty="0"/>
              <a:t>If </a:t>
            </a:r>
            <a:r>
              <a:rPr lang="en-US" i="1" dirty="0"/>
              <a:t>expression 1</a:t>
            </a:r>
            <a:r>
              <a:rPr lang="en-US" dirty="0"/>
              <a:t> evaluates to false, then </a:t>
            </a:r>
            <a:r>
              <a:rPr lang="en-US" i="1" dirty="0"/>
              <a:t>expression 3</a:t>
            </a:r>
            <a:r>
              <a:rPr lang="en-US" dirty="0"/>
              <a:t> is evaluated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84517-DB5B-2D42-BA8F-7ECDB360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62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55832" cy="47670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Types can be converted by C-like type-casts in parenthesis.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In C++ we should use:</a:t>
            </a:r>
          </a:p>
          <a:p>
            <a:pPr lvl="1"/>
            <a:r>
              <a:rPr lang="en-US" b="1" dirty="0" err="1"/>
              <a:t>static_cast</a:t>
            </a:r>
            <a:r>
              <a:rPr lang="en-US" dirty="0"/>
              <a:t>: simple casts for type conversion </a:t>
            </a:r>
          </a:p>
          <a:p>
            <a:pPr lvl="1"/>
            <a:r>
              <a:rPr lang="en-US" b="1" dirty="0" err="1"/>
              <a:t>const_cast</a:t>
            </a:r>
            <a:r>
              <a:rPr lang="en-US" dirty="0"/>
              <a:t>: removes const</a:t>
            </a:r>
          </a:p>
          <a:p>
            <a:pPr lvl="1"/>
            <a:r>
              <a:rPr lang="en-US" b="1" dirty="0" err="1"/>
              <a:t>reinterpret_cast</a:t>
            </a:r>
            <a:r>
              <a:rPr lang="en-US" dirty="0"/>
              <a:t>: converts any pointer type to any other pointer type, even of unrelated classes</a:t>
            </a:r>
          </a:p>
          <a:p>
            <a:pPr lvl="1"/>
            <a:r>
              <a:rPr lang="en-US" b="1" dirty="0" err="1"/>
              <a:t>dynamic_cast</a:t>
            </a:r>
            <a:r>
              <a:rPr lang="en-US" dirty="0"/>
              <a:t>: type-safe cast with run-time checking,	 and can be used only with pointers and references to objects (will discuss in later lectures)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Types: casting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705100" y="2057400"/>
            <a:ext cx="3733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//: C03:FunctionCallCast.cpp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is equivalent to: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)200;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F8EE5-8D0F-1244-9FB5-C908A252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8AEEAA7-C21A-0A41-858B-D71961B4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8985"/>
            <a:ext cx="8555832" cy="4767072"/>
          </a:xfrm>
        </p:spPr>
        <p:txBody>
          <a:bodyPr>
            <a:normAutofit/>
          </a:bodyPr>
          <a:lstStyle/>
          <a:p>
            <a:r>
              <a:rPr lang="en-US" dirty="0"/>
              <a:t>Used for all conversions that are well-defined, including safe and less-safe conversions that the compiler would allow you to do without a cast</a:t>
            </a:r>
          </a:p>
          <a:p>
            <a:r>
              <a:rPr lang="en-US" dirty="0"/>
              <a:t>The types of conversions covered by </a:t>
            </a:r>
            <a:r>
              <a:rPr lang="en-US" b="1" dirty="0" err="1"/>
              <a:t>static_cast</a:t>
            </a:r>
            <a:r>
              <a:rPr lang="en-US" b="1" dirty="0"/>
              <a:t> </a:t>
            </a:r>
            <a:r>
              <a:rPr lang="en-US" dirty="0"/>
              <a:t>include</a:t>
            </a:r>
          </a:p>
          <a:p>
            <a:pPr lvl="1"/>
            <a:r>
              <a:rPr lang="en-US" dirty="0"/>
              <a:t>typical </a:t>
            </a:r>
            <a:r>
              <a:rPr lang="en-US" dirty="0" err="1"/>
              <a:t>castless</a:t>
            </a:r>
            <a:r>
              <a:rPr lang="en-US" dirty="0"/>
              <a:t> conversions</a:t>
            </a:r>
          </a:p>
          <a:p>
            <a:pPr lvl="1"/>
            <a:r>
              <a:rPr lang="en-US" dirty="0"/>
              <a:t>narrowing (information-losing) conversions, </a:t>
            </a:r>
          </a:p>
          <a:p>
            <a:pPr lvl="1"/>
            <a:r>
              <a:rPr lang="en-US" dirty="0"/>
              <a:t>forcing a conversion from a </a:t>
            </a:r>
            <a:r>
              <a:rPr lang="en-US" b="1" dirty="0"/>
              <a:t>void*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static_cast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41185E-3830-9345-9614-EFC11AB8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6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8AEEAA7-C21A-0A41-858B-D71961B4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8985"/>
            <a:ext cx="8555832" cy="476707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static_cast</a:t>
            </a:r>
            <a:r>
              <a:rPr lang="en-US" dirty="0"/>
              <a:t>: </a:t>
            </a:r>
            <a:r>
              <a:rPr lang="en-US" dirty="0" err="1">
                <a:effectLst/>
              </a:rPr>
              <a:t>castless</a:t>
            </a:r>
            <a:r>
              <a:rPr lang="en-US" dirty="0">
                <a:effectLst/>
              </a:rPr>
              <a:t> conversions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828800"/>
            <a:ext cx="5715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//: C03:static_cast.cpp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0x7fff;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pos value = 32767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1a) Typical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castless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conversions: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 =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may generate a warning</a:t>
            </a: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1b) C-style type cast: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 = 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no warning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1c) C++ way: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41185E-3830-9345-9614-EFC11AB8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43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static_cast</a:t>
            </a:r>
            <a:r>
              <a:rPr lang="en-US" dirty="0"/>
              <a:t>: </a:t>
            </a:r>
            <a:r>
              <a:rPr lang="en-US" dirty="0">
                <a:effectLst/>
              </a:rPr>
              <a:t>narrowing conversions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8700" y="1874728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//: C03:static_cast.cpp (continuation)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pos value = 32767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= 3.1415926;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2a) Automatic narrowing conversions: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May lose digits (will generate a warning)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2b) Says "I know," eliminates warnings: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)(f);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 style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2c) C++ way: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&gt;(f);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C++ style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B9792-23E8-344E-B821-390F45AA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51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700" dirty="0" err="1"/>
              <a:t>static_cast</a:t>
            </a:r>
            <a:r>
              <a:rPr lang="en-US" sz="3700" dirty="0"/>
              <a:t>: forcing a conversion from void*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1828800"/>
            <a:ext cx="7086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//: C03:static_cast.cpp (continuation)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0x7fff;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3a) Forcing a conversion from void* 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3b) Old way produces a “dangerous” conversion: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3c) The new way is equally dangerous: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B9792-23E8-344E-B821-390F45AA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722" y="105876"/>
            <a:ext cx="8229600" cy="1143000"/>
          </a:xfrm>
        </p:spPr>
        <p:txBody>
          <a:bodyPr/>
          <a:lstStyle/>
          <a:p>
            <a:r>
              <a:rPr lang="en-US" dirty="0"/>
              <a:t>(Review) Execution Control: switch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797510"/>
            <a:ext cx="396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char expression;</a:t>
            </a:r>
          </a:p>
          <a:p>
            <a:r>
              <a:rPr lang="en-US" sz="2400" dirty="0"/>
              <a:t>switch (expression) </a:t>
            </a:r>
          </a:p>
          <a:p>
            <a:r>
              <a:rPr lang="en-US" sz="2400" dirty="0"/>
              <a:t>{</a:t>
            </a:r>
          </a:p>
          <a:p>
            <a:pPr lvl="1"/>
            <a:r>
              <a:rPr lang="en-US" sz="2400" dirty="0"/>
              <a:t>case ‘I’ :</a:t>
            </a:r>
          </a:p>
          <a:p>
            <a:pPr lvl="2"/>
            <a:r>
              <a:rPr lang="en-US" sz="2400" dirty="0"/>
              <a:t>&lt;statement1&gt;</a:t>
            </a:r>
          </a:p>
          <a:p>
            <a:pPr lvl="2"/>
            <a:r>
              <a:rPr lang="en-US" sz="2400" dirty="0"/>
              <a:t>break;</a:t>
            </a:r>
          </a:p>
          <a:p>
            <a:pPr lvl="1"/>
            <a:r>
              <a:rPr lang="en-US" sz="2400" dirty="0"/>
              <a:t>case ‘R’ :</a:t>
            </a:r>
          </a:p>
          <a:p>
            <a:pPr lvl="2"/>
            <a:r>
              <a:rPr lang="en-US" sz="2400" dirty="0"/>
              <a:t>&lt;statement2&gt;</a:t>
            </a:r>
          </a:p>
          <a:p>
            <a:pPr lvl="2"/>
            <a:r>
              <a:rPr lang="en-US" sz="2400" dirty="0"/>
              <a:t>break;</a:t>
            </a:r>
          </a:p>
          <a:p>
            <a:pPr lvl="1"/>
            <a:r>
              <a:rPr lang="en-US" sz="2400" dirty="0"/>
              <a:t>default :</a:t>
            </a:r>
          </a:p>
          <a:p>
            <a:pPr lvl="2"/>
            <a:r>
              <a:rPr lang="en-US" sz="2400" dirty="0"/>
              <a:t>&lt;statement3&gt;</a:t>
            </a:r>
          </a:p>
          <a:p>
            <a:pPr lvl="2"/>
            <a:r>
              <a:rPr lang="en-US" sz="2400" dirty="0"/>
              <a:t>break;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0" y="1283017"/>
            <a:ext cx="396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char expression;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if (expression == ‘I’)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&lt;statement1&gt;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else if (expression == ‘R’)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&lt;statement2&gt;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else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&lt;statement3&gt;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C6A23-FB42-074F-8DD1-8100E5A5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3</a:t>
            </a:fld>
            <a:endParaRPr lang="en-US"/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C6A54539-0D61-7848-BF43-1A0243A247D1}"/>
              </a:ext>
            </a:extLst>
          </p:cNvPr>
          <p:cNvSpPr/>
          <p:nvPr/>
        </p:nvSpPr>
        <p:spPr>
          <a:xfrm>
            <a:off x="4000500" y="2743200"/>
            <a:ext cx="1295400" cy="465623"/>
          </a:xfrm>
          <a:prstGeom prst="left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8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2414F69-5FD8-284F-BDED-1331C4A7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8985"/>
            <a:ext cx="8555832" cy="4767072"/>
          </a:xfrm>
        </p:spPr>
        <p:txBody>
          <a:bodyPr>
            <a:normAutofit/>
          </a:bodyPr>
          <a:lstStyle/>
          <a:p>
            <a:r>
              <a:rPr lang="en-US" dirty="0"/>
              <a:t>Used for conversions from </a:t>
            </a:r>
            <a:r>
              <a:rPr lang="en-US" b="1" dirty="0"/>
              <a:t>const </a:t>
            </a:r>
            <a:r>
              <a:rPr lang="en-US" dirty="0"/>
              <a:t>to </a:t>
            </a:r>
            <a:r>
              <a:rPr lang="en-US" dirty="0" err="1"/>
              <a:t>non</a:t>
            </a:r>
            <a:r>
              <a:rPr lang="en-US" b="1" dirty="0" err="1"/>
              <a:t>const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const_cast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2500" y="2481985"/>
            <a:ext cx="7239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//: C03:const_cast.cpp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//1)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 should not be modified: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//2) But we can get a pointer to them and later modify them…: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*&gt;(&amp;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Preferred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 = 1;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9B56E2-C424-7F43-9FDC-68F92487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7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8AEEAA7-C21A-0A41-858B-D71961B4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8985"/>
            <a:ext cx="8555832" cy="4767072"/>
          </a:xfrm>
        </p:spPr>
        <p:txBody>
          <a:bodyPr>
            <a:normAutofit/>
          </a:bodyPr>
          <a:lstStyle/>
          <a:p>
            <a:r>
              <a:rPr lang="en-US" dirty="0"/>
              <a:t>Converts any pointer type to any other pointer type, even of unrelated classes</a:t>
            </a:r>
          </a:p>
          <a:p>
            <a:r>
              <a:rPr lang="en-US" dirty="0"/>
              <a:t>The operation result is a simple binary copy of the value from one pointer to another</a:t>
            </a:r>
          </a:p>
          <a:p>
            <a:r>
              <a:rPr lang="en-US" dirty="0"/>
              <a:t>Not check if the pointer type and data pointed to by the pointer is same or not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reinterpret_cast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41185E-3830-9345-9614-EFC11AB8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31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B8497-AA56-F344-9CAB-EB91166E39FF}"/>
              </a:ext>
            </a:extLst>
          </p:cNvPr>
          <p:cNvSpPr/>
          <p:nvPr/>
        </p:nvSpPr>
        <p:spPr>
          <a:xfrm>
            <a:off x="1752600" y="4486000"/>
            <a:ext cx="5008418" cy="72664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670DE-CDFB-1645-BD72-B81AB38A4EC5}"/>
              </a:ext>
            </a:extLst>
          </p:cNvPr>
          <p:cNvSpPr txBox="1"/>
          <p:nvPr/>
        </p:nvSpPr>
        <p:spPr>
          <a:xfrm>
            <a:off x="2001982" y="4587711"/>
            <a:ext cx="500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not use it unless required!</a:t>
            </a:r>
          </a:p>
        </p:txBody>
      </p:sp>
    </p:spTree>
    <p:extLst>
      <p:ext uri="{BB962C8B-B14F-4D97-AF65-F5344CB8AC3E}">
        <p14:creationId xmlns:p14="http://schemas.microsoft.com/office/powerpoint/2010/main" val="128814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reinterpret_cast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219200"/>
            <a:ext cx="7162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//: C03:reinterpret_cast.cpp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{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};</a:t>
            </a: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print(X* x) {</a:t>
            </a:r>
          </a:p>
          <a:p>
            <a:r>
              <a:rPr lang="nn-NO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nn-NO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sz; i++)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x-&gt;a[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"--------------------"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print(&amp;x);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*&gt;(&amp;x);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Cast to integer</a:t>
            </a:r>
          </a:p>
          <a:p>
            <a:r>
              <a:rPr lang="nn-NO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n-NO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nn-NO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i = xp; i &lt; xp + sz; i++ )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Can't use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an X* unless you cast it back: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&lt;X*&gt;(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E141F-478C-714B-95AD-FCFCF3EE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56ACF-AC3D-C14E-9F11-CE18B533AF59}"/>
              </a:ext>
            </a:extLst>
          </p:cNvPr>
          <p:cNvSpPr txBox="1"/>
          <p:nvPr/>
        </p:nvSpPr>
        <p:spPr>
          <a:xfrm>
            <a:off x="3733800" y="1600200"/>
            <a:ext cx="541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 can only be justified in rare situations. When you use a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 you tell the compiler that you need an unusual type of casting and that you know what you are doing.</a:t>
            </a:r>
          </a:p>
        </p:txBody>
      </p:sp>
    </p:spTree>
    <p:extLst>
      <p:ext uri="{BB962C8B-B14F-4D97-AF65-F5344CB8AC3E}">
        <p14:creationId xmlns:p14="http://schemas.microsoft.com/office/powerpoint/2010/main" val="184259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EE7FEF-A090-AEF0-E1CC-17B2F6451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/>
              <a:t>1. Which of the following is FALSE about references in C++?</a:t>
            </a:r>
          </a:p>
          <a:p>
            <a:pPr marL="109728" indent="0">
              <a:buNone/>
            </a:pPr>
            <a:r>
              <a:rPr lang="en-US" dirty="0"/>
              <a:t>A. References cannot be NULL</a:t>
            </a:r>
          </a:p>
          <a:p>
            <a:pPr marL="624078" indent="-514350">
              <a:buAutoNum type="alphaUcPeriod"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B. A reference must be initialized when declared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C. References cannot refer to constant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D04B3-ED33-BB7E-2F74-8C9E2404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33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795734-F4EE-E0A9-B196-B53EFF15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E0E571-1CFC-5500-4F5C-93359D010D1B}"/>
              </a:ext>
            </a:extLst>
          </p:cNvPr>
          <p:cNvSpPr txBox="1"/>
          <p:nvPr/>
        </p:nvSpPr>
        <p:spPr>
          <a:xfrm>
            <a:off x="6934200" y="4267200"/>
            <a:ext cx="60214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94768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FB09E3-0D43-C14F-44EA-ABFFD37B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sz="3900" dirty="0"/>
              <a:t>2. The output of the following C++ program?</a:t>
            </a:r>
            <a:br>
              <a:rPr lang="en-US" sz="3900" dirty="0"/>
            </a:br>
            <a:endParaRPr lang="en-US" sz="3900" dirty="0"/>
          </a:p>
          <a:p>
            <a:pPr marL="109728" indent="0">
              <a:buNone/>
            </a:pPr>
            <a:r>
              <a:rPr lang="en-US" dirty="0"/>
              <a:t>#include&lt;iostream&gt;</a:t>
            </a:r>
          </a:p>
          <a:p>
            <a:pPr marL="109728" indent="0">
              <a:buNone/>
            </a:pPr>
            <a:r>
              <a:rPr lang="en-US" dirty="0"/>
              <a:t>using namespace std;</a:t>
            </a:r>
          </a:p>
          <a:p>
            <a:pPr marL="109728" indent="0">
              <a:buNone/>
            </a:pP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/>
              <a:t>int &amp;fun()</a:t>
            </a:r>
          </a:p>
          <a:p>
            <a:pPr marL="109728" indent="0">
              <a:buNone/>
            </a:pPr>
            <a:r>
              <a:rPr lang="en-US" dirty="0"/>
              <a:t>{</a:t>
            </a:r>
          </a:p>
          <a:p>
            <a:pPr marL="109728" indent="0">
              <a:buNone/>
            </a:pPr>
            <a:r>
              <a:rPr lang="en-US" dirty="0"/>
              <a:t>    int x = 10;</a:t>
            </a:r>
          </a:p>
          <a:p>
            <a:pPr marL="109728" indent="0">
              <a:buNone/>
            </a:pPr>
            <a:r>
              <a:rPr lang="en-US" dirty="0"/>
              <a:t>    return x;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  <a:p>
            <a:pPr marL="109728" indent="0">
              <a:buNone/>
            </a:pPr>
            <a:r>
              <a:rPr lang="en-US" dirty="0"/>
              <a:t>int main()</a:t>
            </a:r>
          </a:p>
          <a:p>
            <a:pPr marL="109728" indent="0">
              <a:buNone/>
            </a:pPr>
            <a:r>
              <a:rPr lang="en-US" dirty="0"/>
              <a:t>{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fun();</a:t>
            </a:r>
          </a:p>
          <a:p>
            <a:pPr marL="109728" indent="0">
              <a:buNone/>
            </a:pPr>
            <a:r>
              <a:rPr lang="en-US" dirty="0"/>
              <a:t>    return 0;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B4BAE-41EF-D4F8-F498-C7A65D68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34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DC195-5AAF-FCCE-0189-480F35DC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B077C-49D9-70B4-2A37-82FF2D4B82F4}"/>
              </a:ext>
            </a:extLst>
          </p:cNvPr>
          <p:cNvSpPr txBox="1"/>
          <p:nvPr/>
        </p:nvSpPr>
        <p:spPr>
          <a:xfrm>
            <a:off x="3276600" y="3144144"/>
            <a:ext cx="53706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A. May cause runtime error</a:t>
            </a:r>
          </a:p>
          <a:p>
            <a:r>
              <a:rPr lang="en-US" sz="2700" dirty="0"/>
              <a:t>B. May cause compiler error</a:t>
            </a:r>
          </a:p>
          <a:p>
            <a:r>
              <a:rPr lang="en-US" sz="2700" dirty="0"/>
              <a:t>C. Always works fine</a:t>
            </a:r>
          </a:p>
          <a:p>
            <a:r>
              <a:rPr lang="en-US" sz="2700" dirty="0"/>
              <a:t>D.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04269-6E96-D424-5BAB-26A18030A33E}"/>
              </a:ext>
            </a:extLst>
          </p:cNvPr>
          <p:cNvSpPr txBox="1"/>
          <p:nvPr/>
        </p:nvSpPr>
        <p:spPr>
          <a:xfrm>
            <a:off x="7162800" y="3236478"/>
            <a:ext cx="60214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BF10E-A8B0-7507-D3FF-29C4967E4BD1}"/>
              </a:ext>
            </a:extLst>
          </p:cNvPr>
          <p:cNvSpPr txBox="1"/>
          <p:nvPr/>
        </p:nvSpPr>
        <p:spPr>
          <a:xfrm>
            <a:off x="3185802" y="4898470"/>
            <a:ext cx="5196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Ans: Since we return the reference to a local variable, the memory location becomes invalid after function call is over. Hence it may result in segmentation fault runtime error.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96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FB09E3-0D43-C14F-44EA-ABFFD37B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sz="3900" dirty="0"/>
              <a:t>3. The output of the following C++ program?</a:t>
            </a:r>
            <a:br>
              <a:rPr lang="en-US" sz="3900" dirty="0"/>
            </a:br>
            <a:endParaRPr lang="en-US" sz="3900" dirty="0"/>
          </a:p>
          <a:p>
            <a:pPr marL="109728" indent="0">
              <a:buNone/>
            </a:pPr>
            <a:r>
              <a:rPr lang="en-US" dirty="0"/>
              <a:t>#include&lt;iostream&gt;</a:t>
            </a:r>
          </a:p>
          <a:p>
            <a:pPr marL="109728" indent="0">
              <a:buNone/>
            </a:pPr>
            <a:r>
              <a:rPr lang="en-US" dirty="0"/>
              <a:t>using namespace std;</a:t>
            </a:r>
          </a:p>
          <a:p>
            <a:pPr marL="109728" indent="0">
              <a:buNone/>
            </a:pP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/>
              <a:t>int main()</a:t>
            </a:r>
          </a:p>
          <a:p>
            <a:pPr marL="109728" indent="0">
              <a:buNone/>
            </a:pPr>
            <a:r>
              <a:rPr lang="en-US" dirty="0"/>
              <a:t>{</a:t>
            </a:r>
          </a:p>
          <a:p>
            <a:pPr marL="109728" indent="0">
              <a:buNone/>
            </a:pPr>
            <a:r>
              <a:rPr lang="en-US" dirty="0"/>
              <a:t>  int x = 10;</a:t>
            </a:r>
          </a:p>
          <a:p>
            <a:pPr marL="109728" indent="0">
              <a:buNone/>
            </a:pPr>
            <a:r>
              <a:rPr lang="en-US" dirty="0"/>
              <a:t>  int&amp; ref = x;</a:t>
            </a:r>
          </a:p>
          <a:p>
            <a:pPr marL="109728" indent="0">
              <a:buNone/>
            </a:pPr>
            <a:r>
              <a:rPr lang="en-US" dirty="0"/>
              <a:t>  ref = 20;</a:t>
            </a:r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"x = " &lt;&lt; x &lt;&lt; </a:t>
            </a:r>
            <a:r>
              <a:rPr lang="en-US" dirty="0" err="1"/>
              <a:t>endl</a:t>
            </a:r>
            <a:r>
              <a:rPr lang="en-US" dirty="0"/>
              <a:t> ;</a:t>
            </a:r>
          </a:p>
          <a:p>
            <a:pPr marL="109728" indent="0">
              <a:buNone/>
            </a:pPr>
            <a:r>
              <a:rPr lang="en-US" dirty="0"/>
              <a:t>  x = 30;</a:t>
            </a:r>
          </a:p>
          <a:p>
            <a:pPr marL="109728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"ref = " &lt;&lt; ref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109728" indent="0">
              <a:buNone/>
            </a:pPr>
            <a:r>
              <a:rPr lang="en-US" dirty="0"/>
              <a:t>  return 0;</a:t>
            </a:r>
          </a:p>
          <a:p>
            <a:pPr marL="109728" indent="0">
              <a:buNone/>
            </a:pPr>
            <a:r>
              <a:rPr lang="en-US" dirty="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B4BAE-41EF-D4F8-F498-C7A65D68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35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DC195-5AAF-FCCE-0189-480F35DC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B077C-49D9-70B4-2A37-82FF2D4B82F4}"/>
              </a:ext>
            </a:extLst>
          </p:cNvPr>
          <p:cNvSpPr txBox="1"/>
          <p:nvPr/>
        </p:nvSpPr>
        <p:spPr>
          <a:xfrm>
            <a:off x="4114800" y="2359315"/>
            <a:ext cx="53706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lphaUcPeriod"/>
            </a:pPr>
            <a:r>
              <a:rPr lang="en-US" sz="2700" dirty="0"/>
              <a:t>x = 20 ref = 30 </a:t>
            </a:r>
          </a:p>
          <a:p>
            <a:pPr marL="514350" indent="-514350">
              <a:buAutoNum type="alphaUcPeriod"/>
            </a:pPr>
            <a:r>
              <a:rPr lang="en-US" sz="2700" dirty="0"/>
              <a:t>x = 20 ref = 20 </a:t>
            </a:r>
          </a:p>
          <a:p>
            <a:pPr marL="514350" indent="-514350">
              <a:buAutoNum type="alphaUcPeriod"/>
            </a:pPr>
            <a:r>
              <a:rPr lang="en-US" sz="2700" dirty="0"/>
              <a:t>x = 10 ref = 30 </a:t>
            </a:r>
          </a:p>
          <a:p>
            <a:pPr marL="514350" indent="-514350">
              <a:buAutoNum type="alphaUcPeriod"/>
            </a:pPr>
            <a:r>
              <a:rPr lang="en-US" sz="2700" dirty="0"/>
              <a:t>x = 30 ref = 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04269-6E96-D424-5BAB-26A18030A33E}"/>
              </a:ext>
            </a:extLst>
          </p:cNvPr>
          <p:cNvSpPr txBox="1"/>
          <p:nvPr/>
        </p:nvSpPr>
        <p:spPr>
          <a:xfrm>
            <a:off x="6800136" y="2404030"/>
            <a:ext cx="60214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/>
              <a:t>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BF10E-A8B0-7507-D3FF-29C4967E4BD1}"/>
              </a:ext>
            </a:extLst>
          </p:cNvPr>
          <p:cNvSpPr txBox="1"/>
          <p:nvPr/>
        </p:nvSpPr>
        <p:spPr>
          <a:xfrm>
            <a:off x="3816834" y="5353949"/>
            <a:ext cx="5196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</a:rPr>
              <a:t>Ans: ref is an alias of x, so if we change either of them, we can see the change in other as well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93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7388C-43E8-B248-95F5-A9F46DB6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A2B95A-9CF0-7945-8978-219910AF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72" y="76731"/>
            <a:ext cx="872632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(Review) Flowchart of a switch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02B33-EE9A-C949-9DDF-8DB1AEE07F2D}"/>
              </a:ext>
            </a:extLst>
          </p:cNvPr>
          <p:cNvSpPr/>
          <p:nvPr/>
        </p:nvSpPr>
        <p:spPr>
          <a:xfrm>
            <a:off x="1828800" y="1295400"/>
            <a:ext cx="19812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4865197-9D3F-BC4E-9522-AB5264F3C616}"/>
              </a:ext>
            </a:extLst>
          </p:cNvPr>
          <p:cNvSpPr/>
          <p:nvPr/>
        </p:nvSpPr>
        <p:spPr>
          <a:xfrm>
            <a:off x="1938161" y="5398204"/>
            <a:ext cx="1762478" cy="76200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7442207-9672-E24C-A583-6ED136F49AE5}"/>
              </a:ext>
            </a:extLst>
          </p:cNvPr>
          <p:cNvSpPr/>
          <p:nvPr/>
        </p:nvSpPr>
        <p:spPr>
          <a:xfrm>
            <a:off x="1938161" y="2149651"/>
            <a:ext cx="1762478" cy="76200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CC4D1BC8-7AEC-CA47-BD64-1434C4F6ABB1}"/>
              </a:ext>
            </a:extLst>
          </p:cNvPr>
          <p:cNvSpPr/>
          <p:nvPr/>
        </p:nvSpPr>
        <p:spPr>
          <a:xfrm>
            <a:off x="1938161" y="3232502"/>
            <a:ext cx="1762478" cy="76200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FFC0195D-A250-0642-B615-EE1DEE82699A}"/>
              </a:ext>
            </a:extLst>
          </p:cNvPr>
          <p:cNvSpPr/>
          <p:nvPr/>
        </p:nvSpPr>
        <p:spPr>
          <a:xfrm>
            <a:off x="1938161" y="4315353"/>
            <a:ext cx="1762478" cy="76200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8F27EC-4820-AB46-8F46-1BA5EE62DB33}"/>
              </a:ext>
            </a:extLst>
          </p:cNvPr>
          <p:cNvSpPr/>
          <p:nvPr/>
        </p:nvSpPr>
        <p:spPr>
          <a:xfrm>
            <a:off x="4179695" y="2263951"/>
            <a:ext cx="1447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block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513E1E-C9D6-FB40-AFFE-6C3082350C77}"/>
              </a:ext>
            </a:extLst>
          </p:cNvPr>
          <p:cNvSpPr/>
          <p:nvPr/>
        </p:nvSpPr>
        <p:spPr>
          <a:xfrm>
            <a:off x="4179695" y="3346802"/>
            <a:ext cx="1447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block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A90F44-22EF-1D4F-BD3D-091C748D5122}"/>
              </a:ext>
            </a:extLst>
          </p:cNvPr>
          <p:cNvSpPr/>
          <p:nvPr/>
        </p:nvSpPr>
        <p:spPr>
          <a:xfrm>
            <a:off x="4179695" y="4429653"/>
            <a:ext cx="1447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block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BFD511-C023-E644-B813-B69A05CE438E}"/>
              </a:ext>
            </a:extLst>
          </p:cNvPr>
          <p:cNvSpPr/>
          <p:nvPr/>
        </p:nvSpPr>
        <p:spPr>
          <a:xfrm>
            <a:off x="4179695" y="5512504"/>
            <a:ext cx="1447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36ED79-BC2A-E147-A2BD-3200714B9102}"/>
              </a:ext>
            </a:extLst>
          </p:cNvPr>
          <p:cNvSpPr/>
          <p:nvPr/>
        </p:nvSpPr>
        <p:spPr>
          <a:xfrm>
            <a:off x="6084695" y="2258835"/>
            <a:ext cx="881239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263D79-F596-4444-AC23-C1819550DDC2}"/>
              </a:ext>
            </a:extLst>
          </p:cNvPr>
          <p:cNvSpPr/>
          <p:nvPr/>
        </p:nvSpPr>
        <p:spPr>
          <a:xfrm>
            <a:off x="6078345" y="3346802"/>
            <a:ext cx="881239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ED2642-CAE3-974C-9DE4-9FCE1338CB00}"/>
              </a:ext>
            </a:extLst>
          </p:cNvPr>
          <p:cNvSpPr/>
          <p:nvPr/>
        </p:nvSpPr>
        <p:spPr>
          <a:xfrm>
            <a:off x="6084695" y="4429653"/>
            <a:ext cx="881239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97B10-B9FF-C246-AF03-9AE24F9C6DB6}"/>
              </a:ext>
            </a:extLst>
          </p:cNvPr>
          <p:cNvSpPr/>
          <p:nvPr/>
        </p:nvSpPr>
        <p:spPr>
          <a:xfrm>
            <a:off x="6084695" y="5512504"/>
            <a:ext cx="881239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FE33DB-F5DC-F042-816D-35AB0AAE2FAC}"/>
              </a:ext>
            </a:extLst>
          </p:cNvPr>
          <p:cNvSpPr/>
          <p:nvPr/>
        </p:nvSpPr>
        <p:spPr>
          <a:xfrm>
            <a:off x="7821772" y="5974641"/>
            <a:ext cx="769761" cy="76809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B9B4E0-A38A-0648-9BEB-4B7095FCE671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819400" y="1828800"/>
            <a:ext cx="0" cy="320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582230-FA5A-4E48-BDD4-604E356794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819400" y="2911651"/>
            <a:ext cx="0" cy="320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6E424D-0BA2-4945-860F-1E16DC3F5A4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819400" y="3994502"/>
            <a:ext cx="0" cy="320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294421-687D-2A4A-A7E6-59509F2995AB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819400" y="5077353"/>
            <a:ext cx="0" cy="320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F8374F-1A4E-A446-99E4-7DF648EDA58D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700639" y="2530651"/>
            <a:ext cx="479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4844A7-3794-2747-937C-6E325FD90E86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700639" y="3613502"/>
            <a:ext cx="479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53A6E4-1FF8-8542-BE24-9493F19162D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700639" y="4696353"/>
            <a:ext cx="479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498424-1A37-0042-A333-09989469643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700639" y="5779204"/>
            <a:ext cx="479056" cy="11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6AB8A5-4D86-2246-99DD-8F5D515B59B0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5627495" y="2525535"/>
            <a:ext cx="457200" cy="5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7F0A6-C61F-E14A-8137-A2D8BF03E197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627495" y="3613502"/>
            <a:ext cx="450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E63685-D6F2-A947-9729-B0E9907767EE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5627495" y="4696353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C26227-6C33-D24F-BFC1-191EB4EFE6F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5627495" y="5779204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977DE18B-08AB-3B44-9934-FADB30E00060}"/>
              </a:ext>
            </a:extLst>
          </p:cNvPr>
          <p:cNvCxnSpPr>
            <a:cxnSpLocks/>
            <a:stCxn id="18" idx="3"/>
            <a:endCxn id="22" idx="0"/>
          </p:cNvCxnSpPr>
          <p:nvPr/>
        </p:nvCxnSpPr>
        <p:spPr>
          <a:xfrm>
            <a:off x="6965934" y="2525535"/>
            <a:ext cx="1240719" cy="3449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FA750C-3894-CD46-A665-15F2D44A49A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959584" y="3613502"/>
            <a:ext cx="12470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72B746C-87E5-B047-8D3E-E18AC8A9B31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965934" y="4696353"/>
            <a:ext cx="12407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E45EFA4-7C44-6A49-B945-060CB3C4FB7F}"/>
              </a:ext>
            </a:extLst>
          </p:cNvPr>
          <p:cNvCxnSpPr>
            <a:cxnSpLocks/>
          </p:cNvCxnSpPr>
          <p:nvPr/>
        </p:nvCxnSpPr>
        <p:spPr>
          <a:xfrm>
            <a:off x="6965934" y="5779204"/>
            <a:ext cx="12407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92E8130-8887-A646-84DF-042EDA9227BB}"/>
              </a:ext>
            </a:extLst>
          </p:cNvPr>
          <p:cNvCxnSpPr>
            <a:cxnSpLocks/>
          </p:cNvCxnSpPr>
          <p:nvPr/>
        </p:nvCxnSpPr>
        <p:spPr>
          <a:xfrm>
            <a:off x="2819400" y="10668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3073EE-D362-5F4A-8FD7-FE41DE64E5F8}"/>
              </a:ext>
            </a:extLst>
          </p:cNvPr>
          <p:cNvSpPr txBox="1"/>
          <p:nvPr/>
        </p:nvSpPr>
        <p:spPr>
          <a:xfrm>
            <a:off x="2647718" y="7898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2984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55832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(Review) </a:t>
            </a:r>
            <a:r>
              <a:rPr lang="en-US" sz="3700" dirty="0"/>
              <a:t>Rules Applied to a switch Statement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C6A23-FB42-074F-8DD1-8100E5A5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6C845B8-96E2-B84F-9714-01DC6C80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94" y="1379009"/>
            <a:ext cx="8305800" cy="5204353"/>
          </a:xfrm>
        </p:spPr>
        <p:txBody>
          <a:bodyPr>
            <a:normAutofit/>
          </a:bodyPr>
          <a:lstStyle/>
          <a:p>
            <a:r>
              <a:rPr lang="en-US" dirty="0"/>
              <a:t>The expression must have an integral or enumerated type, or be of a class type in which the class has a single conversion function to an integral or enumerated type</a:t>
            </a:r>
          </a:p>
          <a:p>
            <a:r>
              <a:rPr lang="en-US" dirty="0"/>
              <a:t>A program can have any number of case statements within a switch. Each case is followed by the value to be compared to and a colon</a:t>
            </a:r>
          </a:p>
          <a:p>
            <a:r>
              <a:rPr lang="en-US" dirty="0"/>
              <a:t>The constant expression for a case must be the same data type as the variable in the switch, and it must be a constant or a literal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6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(Review) </a:t>
            </a:r>
            <a:r>
              <a:rPr lang="en-US" sz="3700" dirty="0"/>
              <a:t>Rules Applied to a Switch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C6A23-FB42-074F-8DD1-8100E5A5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6C845B8-96E2-B84F-9714-01DC6C80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94" y="1379009"/>
            <a:ext cx="8305800" cy="5204353"/>
          </a:xfrm>
        </p:spPr>
        <p:txBody>
          <a:bodyPr>
            <a:normAutofit/>
          </a:bodyPr>
          <a:lstStyle/>
          <a:p>
            <a:r>
              <a:rPr lang="en-US" dirty="0"/>
              <a:t>When a break statement is reached, the switch terminates, and the flow of control jumps to the next line following the switch statement</a:t>
            </a:r>
          </a:p>
          <a:p>
            <a:r>
              <a:rPr lang="en-US" dirty="0"/>
              <a:t>Not every case needs to contain a break. If no break appears, the flow of control will </a:t>
            </a:r>
            <a:r>
              <a:rPr lang="en-US" i="1" dirty="0"/>
              <a:t>fall through</a:t>
            </a:r>
            <a:r>
              <a:rPr lang="en-US" dirty="0"/>
              <a:t> to subsequent cases until a break is reached</a:t>
            </a:r>
          </a:p>
          <a:p>
            <a:r>
              <a:rPr lang="en-US" dirty="0"/>
              <a:t>A switch statement can have an optional </a:t>
            </a:r>
            <a:r>
              <a:rPr lang="en-US" b="1" dirty="0"/>
              <a:t>default</a:t>
            </a:r>
            <a:r>
              <a:rPr lang="en-US" dirty="0"/>
              <a:t> case, which must appear at the end of the switch. The default case can be used for performing a task when none of the cases is true. No break is needed in the default 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6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Variables can be defined anywhere</a:t>
            </a:r>
          </a:p>
          <a:p>
            <a:r>
              <a:rPr lang="en-US" sz="2800" dirty="0"/>
              <a:t>Scope of a variable</a:t>
            </a:r>
          </a:p>
          <a:p>
            <a:pPr lvl="1"/>
            <a:r>
              <a:rPr lang="en-US" dirty="0"/>
              <a:t>global</a:t>
            </a:r>
          </a:p>
          <a:p>
            <a:pPr lvl="2"/>
            <a:r>
              <a:rPr lang="en-US" dirty="0"/>
              <a:t>Can be used throughout the program</a:t>
            </a:r>
          </a:p>
          <a:p>
            <a:pPr lvl="1"/>
            <a:r>
              <a:rPr lang="en-US" dirty="0"/>
              <a:t>local</a:t>
            </a:r>
          </a:p>
          <a:p>
            <a:pPr lvl="2"/>
            <a:r>
              <a:rPr lang="en-US" dirty="0"/>
              <a:t>Occurs within a scope (local to a function)</a:t>
            </a:r>
          </a:p>
          <a:p>
            <a:pPr lvl="1"/>
            <a:r>
              <a:rPr lang="en-US" dirty="0"/>
              <a:t>global but of limited scope: use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keyword</a:t>
            </a:r>
          </a:p>
          <a:p>
            <a:pPr lvl="2"/>
            <a:r>
              <a:rPr lang="en-US" dirty="0"/>
              <a:t>Limited to a file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More on static in future lectures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F9AA7-A56C-5844-8A7F-18E5628B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char, int, float, double</a:t>
            </a:r>
          </a:p>
          <a:p>
            <a:r>
              <a:rPr lang="en-US" dirty="0"/>
              <a:t>Modifiers</a:t>
            </a:r>
          </a:p>
          <a:p>
            <a:pPr lvl="1"/>
            <a:r>
              <a:rPr lang="en-US" dirty="0"/>
              <a:t>unsigned, signed, short, long</a:t>
            </a:r>
          </a:p>
          <a:p>
            <a:r>
              <a:rPr lang="en-US" dirty="0"/>
              <a:t>Type limits</a:t>
            </a:r>
          </a:p>
          <a:p>
            <a:pPr lvl="1"/>
            <a:r>
              <a:rPr lang="en-US" dirty="0"/>
              <a:t>Data type size varies depending on systems (16/32/64-bit CPU architecture)</a:t>
            </a:r>
          </a:p>
          <a:p>
            <a:pPr lvl="1"/>
            <a:r>
              <a:rPr lang="en-US" dirty="0"/>
              <a:t>Use </a:t>
            </a:r>
            <a:r>
              <a:rPr lang="en-US" b="1" i="1" dirty="0" err="1"/>
              <a:t>sizeof</a:t>
            </a:r>
            <a:r>
              <a:rPr lang="en-US" dirty="0"/>
              <a:t> operator to determine size of each data type</a:t>
            </a:r>
          </a:p>
          <a:p>
            <a:pPr lvl="1"/>
            <a:r>
              <a:rPr lang="en-US" dirty="0"/>
              <a:t>Specified in C header files (</a:t>
            </a:r>
            <a:r>
              <a:rPr lang="en-US" b="1" i="1" dirty="0" err="1"/>
              <a:t>limits.h</a:t>
            </a:r>
            <a:r>
              <a:rPr lang="en-US" dirty="0"/>
              <a:t> and </a:t>
            </a:r>
            <a:r>
              <a:rPr lang="en-US" b="1" i="1" dirty="0" err="1"/>
              <a:t>float.h</a:t>
            </a:r>
            <a:r>
              <a:rPr lang="en-US" dirty="0"/>
              <a:t>) and C++ header files &lt;</a:t>
            </a:r>
            <a:r>
              <a:rPr lang="en-US" b="1" i="1" dirty="0" err="1"/>
              <a:t>climits</a:t>
            </a:r>
            <a:r>
              <a:rPr lang="en-US" dirty="0"/>
              <a:t>&gt; and &lt;</a:t>
            </a:r>
            <a:r>
              <a:rPr lang="en-US" b="1" i="1" dirty="0" err="1"/>
              <a:t>cfloat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primitive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468F3-F6D2-3C4F-95D6-A12C5F75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38472"/>
          </a:xfrm>
        </p:spPr>
        <p:txBody>
          <a:bodyPr>
            <a:normAutofit/>
          </a:bodyPr>
          <a:lstStyle/>
          <a:p>
            <a:r>
              <a:rPr lang="en-US" b="1" i="1" dirty="0"/>
              <a:t>bool</a:t>
            </a:r>
            <a:r>
              <a:rPr lang="en-US" dirty="0"/>
              <a:t> was introduced in C++</a:t>
            </a:r>
          </a:p>
          <a:p>
            <a:pPr lvl="1"/>
            <a:r>
              <a:rPr lang="en-US" dirty="0"/>
              <a:t>Only contains true (1) or false (0)</a:t>
            </a:r>
          </a:p>
          <a:p>
            <a:r>
              <a:rPr lang="en-US" dirty="0"/>
              <a:t>Conditional expressions always produce </a:t>
            </a:r>
            <a:r>
              <a:rPr lang="en-US" dirty="0" err="1"/>
              <a:t>boolean</a:t>
            </a:r>
            <a:r>
              <a:rPr lang="en-US" dirty="0"/>
              <a:t> types</a:t>
            </a:r>
          </a:p>
          <a:p>
            <a:r>
              <a:rPr lang="en-US" dirty="0"/>
              <a:t>Automatic conversions: </a:t>
            </a:r>
          </a:p>
          <a:p>
            <a:pPr lvl="1"/>
            <a:r>
              <a:rPr lang="en-US" dirty="0"/>
              <a:t>int -&gt; bool: </a:t>
            </a:r>
          </a:p>
          <a:p>
            <a:pPr lvl="2"/>
            <a:r>
              <a:rPr lang="en-US" dirty="0"/>
              <a:t>Zero -&gt;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endParaRPr lang="en-US" dirty="0"/>
          </a:p>
          <a:p>
            <a:pPr lvl="2"/>
            <a:r>
              <a:rPr lang="en-US" dirty="0"/>
              <a:t>Non-zero -&gt; </a:t>
            </a:r>
            <a:r>
              <a:rPr lang="en-US" dirty="0">
                <a:solidFill>
                  <a:srgbClr val="FF0000"/>
                </a:solidFill>
              </a:rPr>
              <a:t>true</a:t>
            </a:r>
          </a:p>
          <a:p>
            <a:pPr lvl="1"/>
            <a:r>
              <a:rPr lang="en-US" dirty="0"/>
              <a:t>pointer -&gt; bool: </a:t>
            </a:r>
          </a:p>
          <a:p>
            <a:pPr lvl="2"/>
            <a:r>
              <a:rPr lang="en-US" dirty="0"/>
              <a:t>Null pointer -&gt; </a:t>
            </a:r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lvl="2"/>
            <a:r>
              <a:rPr lang="en-US" dirty="0"/>
              <a:t>Non-null pointer -&gt; </a:t>
            </a:r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</a:t>
            </a:r>
            <a:r>
              <a:rPr lang="en-US" dirty="0" err="1"/>
              <a:t>bool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8185A-45E4-CC43-A78C-DD58CBBC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9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2079</TotalTime>
  <Words>2875</Words>
  <Application>Microsoft Macintosh PowerPoint</Application>
  <PresentationFormat>On-screen Show (4:3)</PresentationFormat>
  <Paragraphs>471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Calibri</vt:lpstr>
      <vt:lpstr>Consolas</vt:lpstr>
      <vt:lpstr>Courier New</vt:lpstr>
      <vt:lpstr>Lucida Sans</vt:lpstr>
      <vt:lpstr>Roboto</vt:lpstr>
      <vt:lpstr>Verdana</vt:lpstr>
      <vt:lpstr>Wingdings 2</vt:lpstr>
      <vt:lpstr>Wingdings 3</vt:lpstr>
      <vt:lpstr>Concourse</vt:lpstr>
      <vt:lpstr>CSE 165/ENGR 140 Intro to Object Orient Program</vt:lpstr>
      <vt:lpstr>Announcement</vt:lpstr>
      <vt:lpstr>(Review) Execution Control: switch</vt:lpstr>
      <vt:lpstr>(Review) Flowchart of a switch Statement</vt:lpstr>
      <vt:lpstr>(Review) Rules Applied to a switch Statement </vt:lpstr>
      <vt:lpstr>(Review) Rules Applied to a Switch Statement</vt:lpstr>
      <vt:lpstr>Data types: scope</vt:lpstr>
      <vt:lpstr>Data types: primitive types</vt:lpstr>
      <vt:lpstr>Data types: bool</vt:lpstr>
      <vt:lpstr>Use of bool </vt:lpstr>
      <vt:lpstr>Data types: constants</vt:lpstr>
      <vt:lpstr>Preprocessor</vt:lpstr>
      <vt:lpstr>Data types: pointers and references</vt:lpstr>
      <vt:lpstr>Memory: address and value</vt:lpstr>
      <vt:lpstr>Reference and De-reference</vt:lpstr>
      <vt:lpstr>Reference operator: &amp;</vt:lpstr>
      <vt:lpstr>De-reference operator: *</vt:lpstr>
      <vt:lpstr>Variables of pointer type </vt:lpstr>
      <vt:lpstr>Pointer initialization</vt:lpstr>
      <vt:lpstr>Variables and pointers</vt:lpstr>
      <vt:lpstr>Reference example</vt:lpstr>
      <vt:lpstr>Another reference example</vt:lpstr>
      <vt:lpstr>Types: operators</vt:lpstr>
      <vt:lpstr>Types: operators</vt:lpstr>
      <vt:lpstr>Types: casting</vt:lpstr>
      <vt:lpstr>static_cast</vt:lpstr>
      <vt:lpstr>static_cast: castless conversions </vt:lpstr>
      <vt:lpstr>static_cast: narrowing conversions </vt:lpstr>
      <vt:lpstr>static_cast: forcing a conversion from void*   </vt:lpstr>
      <vt:lpstr>const_cast</vt:lpstr>
      <vt:lpstr>reinterpret_cast</vt:lpstr>
      <vt:lpstr>reinterpret_cast</vt:lpstr>
      <vt:lpstr>Exercises</vt:lpstr>
      <vt:lpstr>Exercises</vt:lpstr>
      <vt:lpstr>Exercises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 Intro to Computing II</dc:title>
  <dc:creator>Daniel</dc:creator>
  <cp:lastModifiedBy>Pengfei Su</cp:lastModifiedBy>
  <cp:revision>260</cp:revision>
  <dcterms:created xsi:type="dcterms:W3CDTF">2013-07-02T20:54:39Z</dcterms:created>
  <dcterms:modified xsi:type="dcterms:W3CDTF">2022-08-31T19:03:42Z</dcterms:modified>
</cp:coreProperties>
</file>