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9" r:id="rId3"/>
    <p:sldId id="261" r:id="rId4"/>
    <p:sldId id="262" r:id="rId5"/>
    <p:sldId id="264" r:id="rId6"/>
    <p:sldId id="266" r:id="rId7"/>
    <p:sldId id="270" r:id="rId8"/>
    <p:sldId id="276" r:id="rId9"/>
    <p:sldId id="271" r:id="rId10"/>
    <p:sldId id="257" r:id="rId11"/>
    <p:sldId id="260" r:id="rId12"/>
    <p:sldId id="273"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6"/>
    <p:restoredTop sz="91199"/>
  </p:normalViewPr>
  <p:slideViewPr>
    <p:cSldViewPr snapToGrid="0" snapToObjects="1">
      <p:cViewPr varScale="1">
        <p:scale>
          <a:sx n="91" d="100"/>
          <a:sy n="91" d="100"/>
        </p:scale>
        <p:origin x="2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C4669-B282-2C4C-84B9-EE83AF33F8F2}" type="datetimeFigureOut">
              <a:rPr lang="en-US" smtClean="0"/>
              <a:t>8/5/19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C4DFF-F1E2-C448-8BC0-4684FD326EAC}" type="slidenum">
              <a:rPr lang="en-US" smtClean="0"/>
              <a:t>‹#›</a:t>
            </a:fld>
            <a:endParaRPr lang="en-US"/>
          </a:p>
        </p:txBody>
      </p:sp>
    </p:spTree>
    <p:extLst>
      <p:ext uri="{BB962C8B-B14F-4D97-AF65-F5344CB8AC3E}">
        <p14:creationId xmlns:p14="http://schemas.microsoft.com/office/powerpoint/2010/main" val="4915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epdf/10.1002/sys.2123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al.archives-ouvertes.fr/hal-01417503/documen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ader.elsevier.com/reader/sd/pii/S0272696302000256?token=182F002870D25162FA9211787D143D800D6B3A0C252AB8CD900833BFC83D1A3814828C838C9C391DA238885F19C879F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3</a:t>
            </a:fld>
            <a:endParaRPr lang="en-US"/>
          </a:p>
        </p:txBody>
      </p:sp>
    </p:spTree>
    <p:extLst>
      <p:ext uri="{BB962C8B-B14F-4D97-AF65-F5344CB8AC3E}">
        <p14:creationId xmlns:p14="http://schemas.microsoft.com/office/powerpoint/2010/main" val="7468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4</a:t>
            </a:fld>
            <a:endParaRPr lang="en-US"/>
          </a:p>
        </p:txBody>
      </p:sp>
    </p:spTree>
    <p:extLst>
      <p:ext uri="{BB962C8B-B14F-4D97-AF65-F5344CB8AC3E}">
        <p14:creationId xmlns:p14="http://schemas.microsoft.com/office/powerpoint/2010/main" val="14605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capital</a:t>
            </a:r>
            <a:r>
              <a:rPr lang="zh-CN" altLang="en-US" dirty="0"/>
              <a:t> </a:t>
            </a:r>
            <a:r>
              <a:rPr lang="en-US" altLang="zh-CN" dirty="0"/>
              <a:t>goods=2</a:t>
            </a:r>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8</a:t>
            </a:fld>
            <a:endParaRPr lang="en-US"/>
          </a:p>
        </p:txBody>
      </p:sp>
    </p:spTree>
    <p:extLst>
      <p:ext uri="{BB962C8B-B14F-4D97-AF65-F5344CB8AC3E}">
        <p14:creationId xmlns:p14="http://schemas.microsoft.com/office/powerpoint/2010/main" val="159180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Network Analysis of Supply Chain Systems: A</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Systematic Review and Future Research</a:t>
            </a:r>
          </a:p>
          <a:p>
            <a:r>
              <a:rPr lang="en-US" dirty="0">
                <a:hlinkClick r:id="rId3"/>
              </a:rPr>
              <a:t>https://onlinelibrary.wiley.com/doi/epdf/10.1002/sys.21238</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38C4DFF-F1E2-C448-8BC0-4684FD326EAC}" type="slidenum">
              <a:rPr lang="en-US" smtClean="0"/>
              <a:t>10</a:t>
            </a:fld>
            <a:endParaRPr lang="en-US"/>
          </a:p>
        </p:txBody>
      </p:sp>
    </p:spTree>
    <p:extLst>
      <p:ext uri="{BB962C8B-B14F-4D97-AF65-F5344CB8AC3E}">
        <p14:creationId xmlns:p14="http://schemas.microsoft.com/office/powerpoint/2010/main" val="137881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 </a:t>
            </a:r>
            <a:r>
              <a:rPr lang="en-US" dirty="0" err="1"/>
              <a:t>Jin-Baek</a:t>
            </a:r>
            <a:r>
              <a:rPr lang="en-US" dirty="0"/>
              <a:t> Kim. Social Network Analysis of a Supply Network Structural Investigation of the South Korean Automotive Industry. IFIP International Conference on Advances in Production Management Systems (APMS), Sep 2015, Tokyo, Japan. pp.332-339, ff10.1007/978-3-319-22756-6_41ff. Ffhal01417503f</a:t>
            </a:r>
          </a:p>
          <a:p>
            <a:r>
              <a:rPr lang="en-US" dirty="0">
                <a:hlinkClick r:id="rId3"/>
              </a:rPr>
              <a:t>https://hal.archives-ouvertes.fr/hal-01417503/document</a:t>
            </a:r>
            <a:endParaRPr lang="en-US" dirty="0"/>
          </a:p>
          <a:p>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11</a:t>
            </a:fld>
            <a:endParaRPr lang="en-US"/>
          </a:p>
        </p:txBody>
      </p:sp>
    </p:spTree>
    <p:extLst>
      <p:ext uri="{BB962C8B-B14F-4D97-AF65-F5344CB8AC3E}">
        <p14:creationId xmlns:p14="http://schemas.microsoft.com/office/powerpoint/2010/main" val="334673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Unveiling the structure of supply networks: case studies in Honda, Acura, and DaimlerChrysler </a:t>
            </a:r>
            <a:endParaRPr lang="en-US" dirty="0"/>
          </a:p>
          <a:p>
            <a:r>
              <a:rPr lang="en-US" dirty="0">
                <a:hlinkClick r:id="rId3"/>
              </a:rPr>
              <a:t>https://reader.elsevier.com/reader/sd/pii/S0272696302000256?token=182F002870D25162FA9211787D143D800D6B3A0C252AB8CD900833BFC83D1A3814828C838C9C391DA238885F19C879FB</a:t>
            </a:r>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12</a:t>
            </a:fld>
            <a:endParaRPr lang="en-US"/>
          </a:p>
        </p:txBody>
      </p:sp>
    </p:spTree>
    <p:extLst>
      <p:ext uri="{BB962C8B-B14F-4D97-AF65-F5344CB8AC3E}">
        <p14:creationId xmlns:p14="http://schemas.microsoft.com/office/powerpoint/2010/main" val="194257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0B4C-D057-7945-BF40-287F2A9B8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99012-F32F-B446-82D2-5246E48FC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6327A4-B251-B345-BC51-31B144CA7EF3}"/>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0EFA81B4-93BD-824A-9918-03A8AF279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E059C-2C9E-E042-8A44-22AA63C42F5D}"/>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07412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AC17-8637-3848-B410-4E90105D1F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9F50B-7318-8845-BD1F-E8D764749B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F731A-7221-754D-BD56-81B42210D6A1}"/>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975E36E5-7068-A74E-AD62-7060A476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10DB7-41B5-604E-A743-DB21698BEB7A}"/>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55966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F1287-3E65-4D4A-B19A-39AA216C9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019EF-C10A-D942-9F95-B1ABA952BA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F5DA-BDD7-444C-8495-10B33E6D3573}"/>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1D295D60-A254-514C-8315-663FCDAFF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C3FE2-CBAD-B04D-8915-45A8BCA70F94}"/>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390391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34D-D6C3-1D4F-B308-F0A069F2F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15BD5-6BD3-1A45-948B-00E9F2DCB1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D7763-3FFC-3C4A-995C-565CF72B5986}"/>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02BDCCDB-0F61-AB47-AFFB-1E5A9E85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44674-56CD-E843-B6C6-F2D1007DC904}"/>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21458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D026-D7CD-1842-99FC-96301DB7F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E6F3BB-4623-A24F-B6BE-F591972E9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309C47-D414-B547-B341-29F06E18C13E}"/>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C8FE9A83-74DB-6840-B94C-F1DDF0AC6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305EC-5D14-3045-A129-F26B3856119E}"/>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70334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39D1-F75F-A84B-91C3-EEE2176EF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7FF08-0582-9A4A-BEFB-0727EABCD6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BC710-2751-1D4F-A247-F911357F1C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AE3F1-D845-4540-9EFE-497D2AD8A4D0}"/>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6" name="Footer Placeholder 5">
            <a:extLst>
              <a:ext uri="{FF2B5EF4-FFF2-40B4-BE49-F238E27FC236}">
                <a16:creationId xmlns:a16="http://schemas.microsoft.com/office/drawing/2014/main" id="{56424A17-8472-9E4D-A74C-93DBEB9E1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6D946-DB59-5D45-BCB4-328D1A5202C0}"/>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323572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20E5-6090-084B-94A6-7E2356DB53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E9F34-9F68-EC4F-88D4-DCC4E40B4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4C0024-E54A-6844-AABB-44AB15B464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817307-9DEC-304F-9BAC-F94651293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AA948B-876A-CD4F-B710-480F6DEE75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1FECD-7052-9846-9321-ADEA19CE9BF4}"/>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8" name="Footer Placeholder 7">
            <a:extLst>
              <a:ext uri="{FF2B5EF4-FFF2-40B4-BE49-F238E27FC236}">
                <a16:creationId xmlns:a16="http://schemas.microsoft.com/office/drawing/2014/main" id="{B053C6FB-BFCC-E643-BB56-7B1B9AB375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C759F-77E4-5E4E-A5E4-6BAA76C92B73}"/>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5714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85F6-491E-5A40-8EBE-CA60A0422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EC569-6422-A54D-BA59-EA37F0B9483D}"/>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4" name="Footer Placeholder 3">
            <a:extLst>
              <a:ext uri="{FF2B5EF4-FFF2-40B4-BE49-F238E27FC236}">
                <a16:creationId xmlns:a16="http://schemas.microsoft.com/office/drawing/2014/main" id="{2F7479D0-B37A-854B-AC48-BE5745413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044E19-B2B9-2642-B5F8-0907018A3D91}"/>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69333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65E06-F865-5F4E-9D50-45E3C318CFB4}"/>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3" name="Footer Placeholder 2">
            <a:extLst>
              <a:ext uri="{FF2B5EF4-FFF2-40B4-BE49-F238E27FC236}">
                <a16:creationId xmlns:a16="http://schemas.microsoft.com/office/drawing/2014/main" id="{7E3F0102-ED41-5746-8AF7-9A38D45D21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905BA-ECEF-A146-8119-F3E52CD9010C}"/>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4947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13E5-EBBB-4042-A557-D3A4DC7D2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38A738-EE7E-F244-9B56-50173C6C6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2AB88-3E07-7B47-9D71-4E24DFE48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617E3-1265-E142-BE1A-1D1C7BBE82D7}"/>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6" name="Footer Placeholder 5">
            <a:extLst>
              <a:ext uri="{FF2B5EF4-FFF2-40B4-BE49-F238E27FC236}">
                <a16:creationId xmlns:a16="http://schemas.microsoft.com/office/drawing/2014/main" id="{C220E5B2-D53E-5847-99C3-EBE94B18C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40C85-E71B-0B43-80A1-7AA878C2F866}"/>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30876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AAD2-8460-6E43-8DE1-D087D1550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D2DCD-AFC0-AB46-BDF4-294128E61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5B7A8-926E-DF45-86CD-09BE4864D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648193-7ED8-EC41-AFAE-EBBAB091A75E}"/>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6" name="Footer Placeholder 5">
            <a:extLst>
              <a:ext uri="{FF2B5EF4-FFF2-40B4-BE49-F238E27FC236}">
                <a16:creationId xmlns:a16="http://schemas.microsoft.com/office/drawing/2014/main" id="{2A45B314-6DD6-0B47-B822-1365160F8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E7036-114F-7E42-AE7C-1E8350835C40}"/>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47892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35EB9-9B80-9C42-83CF-5DB441C1F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EA6A7-2587-8749-93B4-251383454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24F1-AF10-F14D-BB77-B0EC65C6F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E20EA39E-44FB-1744-BF2B-D9078A1A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4F583-CE7E-BC40-93DA-44F79FCBE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47879-4E1D-674C-A155-B09BEB1514A7}" type="slidenum">
              <a:rPr lang="en-US" smtClean="0"/>
              <a:t>‹#›</a:t>
            </a:fld>
            <a:endParaRPr lang="en-US"/>
          </a:p>
        </p:txBody>
      </p:sp>
    </p:spTree>
    <p:extLst>
      <p:ext uri="{BB962C8B-B14F-4D97-AF65-F5344CB8AC3E}">
        <p14:creationId xmlns:p14="http://schemas.microsoft.com/office/powerpoint/2010/main" val="279099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7584-390F-534E-9C38-233EEA623C3C}"/>
              </a:ext>
            </a:extLst>
          </p:cNvPr>
          <p:cNvSpPr>
            <a:spLocks noGrp="1"/>
          </p:cNvSpPr>
          <p:nvPr>
            <p:ph type="ctrTitle"/>
          </p:nvPr>
        </p:nvSpPr>
        <p:spPr/>
        <p:txBody>
          <a:bodyPr>
            <a:normAutofit/>
          </a:bodyPr>
          <a:lstStyle/>
          <a:p>
            <a:r>
              <a:rPr lang="en-US" sz="3600" dirty="0"/>
              <a:t>Suppl</a:t>
            </a:r>
            <a:r>
              <a:rPr lang="en-US" altLang="zh-CN" sz="3600" dirty="0"/>
              <a:t>y</a:t>
            </a:r>
            <a:r>
              <a:rPr lang="zh-CN" altLang="en-US" sz="3600" dirty="0"/>
              <a:t> </a:t>
            </a:r>
            <a:r>
              <a:rPr lang="en-US" altLang="zh-CN" sz="3600" dirty="0"/>
              <a:t>Chain</a:t>
            </a:r>
            <a:r>
              <a:rPr lang="zh-CN" altLang="en-US" sz="3600" dirty="0"/>
              <a:t> </a:t>
            </a:r>
            <a:r>
              <a:rPr lang="en-US" altLang="zh-CN" sz="3600" dirty="0"/>
              <a:t>Network</a:t>
            </a:r>
            <a:r>
              <a:rPr lang="zh-CN" altLang="en-US" sz="3600" dirty="0"/>
              <a:t> </a:t>
            </a:r>
            <a:r>
              <a:rPr lang="en-US" altLang="zh-CN" sz="3600" dirty="0"/>
              <a:t>Analysis</a:t>
            </a:r>
            <a:br>
              <a:rPr lang="en-US" altLang="zh-CN" sz="3600" dirty="0"/>
            </a:br>
            <a:r>
              <a:rPr lang="zh-CN" altLang="en-US" sz="3600" dirty="0"/>
              <a:t>供应链网络研究</a:t>
            </a:r>
            <a:br>
              <a:rPr lang="en-US" altLang="zh-CN" sz="3600" dirty="0"/>
            </a:br>
            <a:r>
              <a:rPr lang="zh-CN" altLang="en-US" sz="3600" dirty="0"/>
              <a:t>可行性报告</a:t>
            </a:r>
            <a:endParaRPr lang="en-US" sz="3600" dirty="0"/>
          </a:p>
        </p:txBody>
      </p:sp>
      <p:sp>
        <p:nvSpPr>
          <p:cNvPr id="3" name="Subtitle 2">
            <a:extLst>
              <a:ext uri="{FF2B5EF4-FFF2-40B4-BE49-F238E27FC236}">
                <a16:creationId xmlns:a16="http://schemas.microsoft.com/office/drawing/2014/main" id="{AFF3AA94-2A1F-984E-9EE8-1D22F558DD39}"/>
              </a:ext>
            </a:extLst>
          </p:cNvPr>
          <p:cNvSpPr>
            <a:spLocks noGrp="1"/>
          </p:cNvSpPr>
          <p:nvPr>
            <p:ph type="subTitle" idx="1"/>
          </p:nvPr>
        </p:nvSpPr>
        <p:spPr/>
        <p:txBody>
          <a:bodyPr/>
          <a:lstStyle/>
          <a:p>
            <a:pPr algn="r"/>
            <a:r>
              <a:rPr lang="en-US" altLang="zh-CN" dirty="0"/>
              <a:t>——</a:t>
            </a:r>
            <a:r>
              <a:rPr lang="zh-CN" altLang="en-US" dirty="0"/>
              <a:t>梁晨</a:t>
            </a:r>
            <a:endParaRPr lang="en-US" altLang="zh-CN" dirty="0"/>
          </a:p>
          <a:p>
            <a:pPr algn="r"/>
            <a:r>
              <a:rPr lang="en-US" altLang="zh-CN" dirty="0"/>
              <a:t>20190805</a:t>
            </a:r>
          </a:p>
          <a:p>
            <a:pPr algn="r"/>
            <a:r>
              <a:rPr lang="zh-CN" altLang="en-US" dirty="0"/>
              <a:t>*引用在</a:t>
            </a:r>
            <a:r>
              <a:rPr lang="en-US" altLang="zh-CN" dirty="0"/>
              <a:t>PPT</a:t>
            </a:r>
            <a:r>
              <a:rPr lang="zh-CN" altLang="en-US" dirty="0"/>
              <a:t>的</a:t>
            </a:r>
            <a:r>
              <a:rPr lang="en-US" altLang="zh-CN" dirty="0"/>
              <a:t>notes</a:t>
            </a:r>
            <a:r>
              <a:rPr lang="zh-CN" altLang="en-US" dirty="0"/>
              <a:t>里</a:t>
            </a:r>
            <a:endParaRPr lang="en-US" altLang="zh-CN" dirty="0"/>
          </a:p>
        </p:txBody>
      </p:sp>
    </p:spTree>
    <p:extLst>
      <p:ext uri="{BB962C8B-B14F-4D97-AF65-F5344CB8AC3E}">
        <p14:creationId xmlns:p14="http://schemas.microsoft.com/office/powerpoint/2010/main" val="242292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03DC-7FAE-2247-853B-3B18A4DE6944}"/>
              </a:ext>
            </a:extLst>
          </p:cNvPr>
          <p:cNvSpPr>
            <a:spLocks noGrp="1"/>
          </p:cNvSpPr>
          <p:nvPr>
            <p:ph type="title"/>
          </p:nvPr>
        </p:nvSpPr>
        <p:spPr/>
        <p:txBody>
          <a:bodyPr/>
          <a:lstStyle/>
          <a:p>
            <a:r>
              <a:rPr lang="zh-CN" altLang="en-US" dirty="0"/>
              <a:t>文献综述</a:t>
            </a:r>
            <a:endParaRPr lang="en-US" dirty="0"/>
          </a:p>
        </p:txBody>
      </p:sp>
      <p:sp>
        <p:nvSpPr>
          <p:cNvPr id="3" name="Content Placeholder 2">
            <a:extLst>
              <a:ext uri="{FF2B5EF4-FFF2-40B4-BE49-F238E27FC236}">
                <a16:creationId xmlns:a16="http://schemas.microsoft.com/office/drawing/2014/main" id="{22418F83-8985-9046-B96C-A982A1FA2025}"/>
              </a:ext>
            </a:extLst>
          </p:cNvPr>
          <p:cNvSpPr>
            <a:spLocks noGrp="1"/>
          </p:cNvSpPr>
          <p:nvPr>
            <p:ph idx="1"/>
          </p:nvPr>
        </p:nvSpPr>
        <p:spPr/>
        <p:txBody>
          <a:bodyPr>
            <a:normAutofit/>
          </a:bodyPr>
          <a:lstStyle/>
          <a:p>
            <a:pPr marL="0" indent="0">
              <a:buNone/>
            </a:pPr>
            <a:r>
              <a:rPr lang="zh-CN" altLang="en-US" sz="2000" dirty="0">
                <a:latin typeface="Times New Roman" panose="02020603050405020304" pitchFamily="18" charset="0"/>
                <a:cs typeface="Times New Roman" panose="02020603050405020304" pitchFamily="18" charset="0"/>
              </a:rPr>
              <a:t>根据</a:t>
            </a:r>
            <a:r>
              <a:rPr lang="en-US" altLang="zh-CN" sz="2000" dirty="0">
                <a:latin typeface="Times New Roman" panose="02020603050405020304" pitchFamily="18" charset="0"/>
                <a:cs typeface="Times New Roman" panose="02020603050405020304" pitchFamily="18" charset="0"/>
              </a:rPr>
              <a:t>Bellamy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2012</a:t>
            </a:r>
            <a:r>
              <a:rPr lang="zh-CN" altLang="en-US" sz="2000" dirty="0">
                <a:latin typeface="Times New Roman" panose="02020603050405020304" pitchFamily="18" charset="0"/>
                <a:cs typeface="Times New Roman" panose="02020603050405020304" pitchFamily="18" charset="0"/>
              </a:rPr>
              <a:t>对</a:t>
            </a:r>
            <a:r>
              <a:rPr lang="en-US" altLang="zh-CN" sz="2000" dirty="0">
                <a:latin typeface="Times New Roman" panose="02020603050405020304" pitchFamily="18" charset="0"/>
                <a:cs typeface="Times New Roman" panose="02020603050405020304" pitchFamily="18" charset="0"/>
              </a:rPr>
              <a:t>126</a:t>
            </a:r>
            <a:r>
              <a:rPr lang="zh-CN" altLang="en-US" sz="2000" dirty="0">
                <a:latin typeface="Times New Roman" panose="02020603050405020304" pitchFamily="18" charset="0"/>
                <a:cs typeface="Times New Roman" panose="02020603050405020304" pitchFamily="18" charset="0"/>
              </a:rPr>
              <a:t>篇文章的文献综述，对于供应链的社会网络有三大类研究。以此分类而言，我们的研究属于</a:t>
            </a:r>
            <a:r>
              <a:rPr lang="en-US" altLang="zh-CN" sz="2000" dirty="0">
                <a:latin typeface="Times New Roman" panose="02020603050405020304" pitchFamily="18" charset="0"/>
                <a:cs typeface="Times New Roman" panose="02020603050405020304" pitchFamily="18" charset="0"/>
              </a:rPr>
              <a:t>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Structure</a:t>
            </a:r>
            <a:r>
              <a:rPr lang="zh-CN" altLang="en-US" sz="2000" dirty="0">
                <a:latin typeface="Times New Roman" panose="02020603050405020304" pitchFamily="18" charset="0"/>
                <a:cs typeface="Times New Roman" panose="02020603050405020304" pitchFamily="18" charset="0"/>
              </a:rPr>
              <a:t> 网络结构 </a:t>
            </a:r>
            <a:r>
              <a:rPr lang="en-US" altLang="zh-CN" sz="2000" dirty="0">
                <a:latin typeface="Times New Roman" panose="02020603050405020304" pitchFamily="18" charset="0"/>
                <a:cs typeface="Times New Roman" panose="02020603050405020304" pitchFamily="18" charset="0"/>
              </a:rPr>
              <a:t>(n=44)</a:t>
            </a:r>
          </a:p>
          <a:p>
            <a:pPr marL="0" indent="0">
              <a:buNone/>
            </a:pPr>
            <a:r>
              <a:rPr lang="en-US" sz="2000" dirty="0">
                <a:latin typeface="Times New Roman" panose="02020603050405020304" pitchFamily="18" charset="0"/>
                <a:cs typeface="Times New Roman" panose="02020603050405020304" pitchFamily="18" charset="0"/>
              </a:rPr>
              <a:t>supply chain components, connectivity, firm-level (node-level) structural properties, the degree and pattern of interfirm cohesion, flow type, nature of multiplexity, and strength of ties </a:t>
            </a:r>
            <a:endParaRPr lang="en-US" sz="2000" dirty="0">
              <a:effectLst/>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Dynamics</a:t>
            </a:r>
            <a:r>
              <a:rPr lang="zh-CN" altLang="en-US" sz="2000" dirty="0">
                <a:latin typeface="Times New Roman" panose="02020603050405020304" pitchFamily="18" charset="0"/>
                <a:cs typeface="Times New Roman" panose="02020603050405020304" pitchFamily="18" charset="0"/>
              </a:rPr>
              <a:t> 网络动态 </a:t>
            </a:r>
            <a:r>
              <a:rPr lang="en-US" altLang="zh-CN" sz="2000" dirty="0">
                <a:latin typeface="Times New Roman" panose="02020603050405020304" pitchFamily="18" charset="0"/>
                <a:cs typeface="Times New Roman" panose="02020603050405020304" pitchFamily="18" charset="0"/>
              </a:rPr>
              <a:t>(n=16)</a:t>
            </a:r>
          </a:p>
          <a:p>
            <a:pPr marL="0" indent="0">
              <a:buNone/>
            </a:pPr>
            <a:r>
              <a:rPr lang="en-US" altLang="zh-CN" sz="2000" dirty="0">
                <a:latin typeface="Times New Roman" panose="02020603050405020304" pitchFamily="18" charset="0"/>
                <a:cs typeface="Times New Roman" panose="02020603050405020304" pitchFamily="18" charset="0"/>
              </a:rPr>
              <a:t>the formation, change, and evolution of SCSs and its relationship to robustness, responsiveness, and resilience, incorporating research developments in complexity theory, evolutionary economic theory, and systems theory</a:t>
            </a:r>
          </a:p>
          <a:p>
            <a:r>
              <a:rPr lang="en-US" altLang="zh-CN" sz="2000" dirty="0">
                <a:latin typeface="Times New Roman" panose="02020603050405020304" pitchFamily="18" charset="0"/>
                <a:cs typeface="Times New Roman" panose="02020603050405020304" pitchFamily="18" charset="0"/>
              </a:rPr>
              <a:t>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Strategy</a:t>
            </a:r>
            <a:r>
              <a:rPr lang="zh-CN" altLang="en-US" sz="2000" dirty="0">
                <a:latin typeface="Times New Roman" panose="02020603050405020304" pitchFamily="18" charset="0"/>
                <a:cs typeface="Times New Roman" panose="02020603050405020304" pitchFamily="18" charset="0"/>
              </a:rPr>
              <a:t> 网络策略 </a:t>
            </a:r>
            <a:r>
              <a:rPr lang="en-US" altLang="zh-CN" sz="2000" dirty="0">
                <a:latin typeface="Times New Roman" panose="02020603050405020304" pitchFamily="18" charset="0"/>
                <a:cs typeface="Times New Roman" panose="02020603050405020304" pitchFamily="18" charset="0"/>
              </a:rPr>
              <a:t>(n=105</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strategies that firms employ and leverage to improve SCS performance. Strategies are differentiated by levels of scope (dyadic-, triadic-, or network-level), intent, and nature of governance.</a:t>
            </a:r>
          </a:p>
        </p:txBody>
      </p:sp>
    </p:spTree>
    <p:extLst>
      <p:ext uri="{BB962C8B-B14F-4D97-AF65-F5344CB8AC3E}">
        <p14:creationId xmlns:p14="http://schemas.microsoft.com/office/powerpoint/2010/main" val="14514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64788D-258E-BB4D-A9BC-9BE84C3BD60A}"/>
              </a:ext>
            </a:extLst>
          </p:cNvPr>
          <p:cNvPicPr>
            <a:picLocks noChangeAspect="1"/>
          </p:cNvPicPr>
          <p:nvPr/>
        </p:nvPicPr>
        <p:blipFill rotWithShape="1">
          <a:blip r:embed="rId3"/>
          <a:srcRect l="9091" t="20461" b="4888"/>
          <a:stretch/>
        </p:blipFill>
        <p:spPr>
          <a:xfrm>
            <a:off x="20" y="10"/>
            <a:ext cx="12191980" cy="6857990"/>
          </a:xfrm>
          <a:prstGeom prst="rect">
            <a:avLst/>
          </a:prstGeom>
        </p:spPr>
      </p:pic>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CBB00D-4C82-8D4F-A4B0-22A1196576BB}"/>
              </a:ext>
            </a:extLst>
          </p:cNvPr>
          <p:cNvSpPr>
            <a:spLocks noGrp="1"/>
          </p:cNvSpPr>
          <p:nvPr>
            <p:ph type="title"/>
          </p:nvPr>
        </p:nvSpPr>
        <p:spPr>
          <a:xfrm>
            <a:off x="7851031" y="632990"/>
            <a:ext cx="4062643" cy="1043409"/>
          </a:xfrm>
        </p:spPr>
        <p:txBody>
          <a:bodyPr vert="horz" lIns="91440" tIns="45720" rIns="91440" bIns="45720" rtlCol="0">
            <a:normAutofit/>
          </a:bodyPr>
          <a:lstStyle/>
          <a:p>
            <a:r>
              <a:rPr lang="zh-CN" altLang="en-US" sz="3600" dirty="0"/>
              <a:t>类似研究举例</a:t>
            </a:r>
            <a:endParaRPr lang="en-US" sz="3600" dirty="0"/>
          </a:p>
        </p:txBody>
      </p:sp>
      <p:sp>
        <p:nvSpPr>
          <p:cNvPr id="3" name="Content Placeholder 2">
            <a:extLst>
              <a:ext uri="{FF2B5EF4-FFF2-40B4-BE49-F238E27FC236}">
                <a16:creationId xmlns:a16="http://schemas.microsoft.com/office/drawing/2014/main" id="{EDFEB4DF-62D9-514D-8D60-49520511BDAA}"/>
              </a:ext>
            </a:extLst>
          </p:cNvPr>
          <p:cNvSpPr>
            <a:spLocks noGrp="1"/>
          </p:cNvSpPr>
          <p:nvPr>
            <p:ph idx="1"/>
          </p:nvPr>
        </p:nvSpPr>
        <p:spPr>
          <a:xfrm>
            <a:off x="7621031" y="1774372"/>
            <a:ext cx="4062642" cy="2754086"/>
          </a:xfrm>
        </p:spPr>
        <p:txBody>
          <a:bodyPr vert="horz" lIns="91440" tIns="45720" rIns="91440" bIns="45720" rtlCol="0" anchor="t">
            <a:normAutofit/>
          </a:bodyPr>
          <a:lstStyle/>
          <a:p>
            <a:pPr marL="0" indent="0">
              <a:lnSpc>
                <a:spcPct val="150000"/>
              </a:lnSpc>
              <a:buNone/>
            </a:pPr>
            <a:r>
              <a:rPr lang="en-US" sz="1600" dirty="0"/>
              <a:t>Kim</a:t>
            </a:r>
            <a:r>
              <a:rPr lang="en-US" altLang="zh-CN" sz="1600" dirty="0"/>
              <a:t> 2015</a:t>
            </a:r>
            <a:r>
              <a:rPr lang="zh-CN" altLang="en-US" sz="1600" dirty="0"/>
              <a:t>基于</a:t>
            </a:r>
            <a:r>
              <a:rPr lang="en-US" altLang="zh-CN" sz="1600" dirty="0"/>
              <a:t>275</a:t>
            </a:r>
            <a:r>
              <a:rPr lang="zh-CN" altLang="en-US" sz="1600" dirty="0"/>
              <a:t>个公司（数据来自</a:t>
            </a:r>
            <a:r>
              <a:rPr lang="en-US" altLang="zh-CN" sz="1600" dirty="0"/>
              <a:t>Korean Auto Industries Cooperative Association</a:t>
            </a:r>
            <a:r>
              <a:rPr lang="zh-CN" altLang="en-US" sz="1600" dirty="0"/>
              <a:t>）分析了 韩国的汽车制造业社会网络。重点关注分析在网络中最重要的企业节点</a:t>
            </a:r>
            <a:r>
              <a:rPr lang="en-US" altLang="zh-CN" sz="1600" dirty="0"/>
              <a:t>(centrality)</a:t>
            </a:r>
            <a:r>
              <a:rPr lang="zh-CN" altLang="en-US" sz="1600" dirty="0"/>
              <a:t>。</a:t>
            </a:r>
            <a:endParaRPr lang="en-US" sz="1600" dirty="0"/>
          </a:p>
        </p:txBody>
      </p:sp>
    </p:spTree>
    <p:extLst>
      <p:ext uri="{BB962C8B-B14F-4D97-AF65-F5344CB8AC3E}">
        <p14:creationId xmlns:p14="http://schemas.microsoft.com/office/powerpoint/2010/main" val="421040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A99F-633D-2E4F-8820-6AD25630F9BC}"/>
              </a:ext>
            </a:extLst>
          </p:cNvPr>
          <p:cNvSpPr>
            <a:spLocks noGrp="1"/>
          </p:cNvSpPr>
          <p:nvPr>
            <p:ph type="title"/>
          </p:nvPr>
        </p:nvSpPr>
        <p:spPr>
          <a:xfrm>
            <a:off x="655320" y="365125"/>
            <a:ext cx="5120114" cy="1692794"/>
          </a:xfrm>
        </p:spPr>
        <p:txBody>
          <a:bodyPr>
            <a:normAutofit/>
          </a:bodyPr>
          <a:lstStyle/>
          <a:p>
            <a:r>
              <a:rPr lang="zh-CN" altLang="en-US" dirty="0"/>
              <a:t>类似研究举例</a:t>
            </a:r>
            <a:endParaRPr lang="en-US" dirty="0"/>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090D4C-03F3-E742-84B3-D3F097C30959}"/>
              </a:ext>
            </a:extLst>
          </p:cNvPr>
          <p:cNvSpPr>
            <a:spLocks noGrp="1"/>
          </p:cNvSpPr>
          <p:nvPr>
            <p:ph idx="1"/>
          </p:nvPr>
        </p:nvSpPr>
        <p:spPr>
          <a:xfrm>
            <a:off x="655321" y="2575034"/>
            <a:ext cx="5120113" cy="3462228"/>
          </a:xfrm>
        </p:spPr>
        <p:txBody>
          <a:bodyPr>
            <a:normAutofit/>
          </a:bodyPr>
          <a:lstStyle/>
          <a:p>
            <a:pPr>
              <a:lnSpc>
                <a:spcPct val="150000"/>
              </a:lnSpc>
            </a:pPr>
            <a:r>
              <a:rPr lang="en-US" sz="2000" dirty="0"/>
              <a:t>Choi</a:t>
            </a:r>
            <a:r>
              <a:rPr lang="zh-CN" altLang="en-US" sz="2000" dirty="0"/>
              <a:t> </a:t>
            </a:r>
            <a:r>
              <a:rPr lang="en-US" altLang="zh-CN" sz="2000" dirty="0"/>
              <a:t>2002</a:t>
            </a:r>
            <a:r>
              <a:rPr lang="zh-CN" altLang="en-US" sz="2000" dirty="0"/>
              <a:t>从</a:t>
            </a:r>
            <a:r>
              <a:rPr lang="en-US" altLang="zh-CN" sz="2000" dirty="0"/>
              <a:t>formalization, centralization, and complexity</a:t>
            </a:r>
            <a:r>
              <a:rPr lang="zh-CN" altLang="en-US" sz="2000" dirty="0"/>
              <a:t>三个角度分析三大车厂的供应网络，结论是终端组装厂对社会网络的结构有着最重要的影响并分析了成本对供应链的影响。</a:t>
            </a:r>
            <a:endParaRPr lang="en-US" sz="2000" dirty="0"/>
          </a:p>
        </p:txBody>
      </p:sp>
      <p:pic>
        <p:nvPicPr>
          <p:cNvPr id="4" name="Content Placeholder 4">
            <a:extLst>
              <a:ext uri="{FF2B5EF4-FFF2-40B4-BE49-F238E27FC236}">
                <a16:creationId xmlns:a16="http://schemas.microsoft.com/office/drawing/2014/main" id="{CF92A6CF-1833-7F4C-894F-3225B6B09F97}"/>
              </a:ext>
            </a:extLst>
          </p:cNvPr>
          <p:cNvPicPr>
            <a:picLocks noChangeAspect="1"/>
          </p:cNvPicPr>
          <p:nvPr/>
        </p:nvPicPr>
        <p:blipFill rotWithShape="1">
          <a:blip r:embed="rId3"/>
          <a:srcRect t="12022" r="2" b="107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8793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B253D-EEDF-5F4C-A0B2-FA9B71A2F077}"/>
              </a:ext>
            </a:extLst>
          </p:cNvPr>
          <p:cNvSpPr txBox="1"/>
          <p:nvPr/>
        </p:nvSpPr>
        <p:spPr>
          <a:xfrm>
            <a:off x="2235200" y="2275840"/>
            <a:ext cx="8392160" cy="2308324"/>
          </a:xfrm>
          <a:prstGeom prst="rect">
            <a:avLst/>
          </a:prstGeom>
          <a:noFill/>
        </p:spPr>
        <p:txBody>
          <a:bodyPr wrap="square" rtlCol="0">
            <a:spAutoFit/>
          </a:bodyPr>
          <a:lstStyle/>
          <a:p>
            <a:r>
              <a:rPr lang="zh-CN" altLang="en-US" sz="2400" dirty="0"/>
              <a:t>总体来说，对于供应链的社会网络研究有一定的理论基础，我还在阅读相关文献，感觉这方面研究已有不少。</a:t>
            </a:r>
            <a:endParaRPr lang="en-US" altLang="zh-CN" sz="2400" dirty="0"/>
          </a:p>
          <a:p>
            <a:r>
              <a:rPr lang="zh-CN" altLang="en-US" sz="2400" dirty="0"/>
              <a:t>但目前阅读的感受是，相关实证研究数据多基于某一国</a:t>
            </a:r>
            <a:r>
              <a:rPr lang="en-US" altLang="zh-CN" sz="2400" dirty="0"/>
              <a:t>/</a:t>
            </a:r>
            <a:r>
              <a:rPr lang="zh-CN" altLang="en-US" sz="2400" dirty="0"/>
              <a:t>访谈，关注企业节点而非整体供应链的国别特征，且缺少贸易战视角。这是我们可以补充的。</a:t>
            </a:r>
            <a:endParaRPr lang="en-US" altLang="zh-CN" sz="2400" dirty="0"/>
          </a:p>
          <a:p>
            <a:endParaRPr lang="en-US" sz="2400" dirty="0"/>
          </a:p>
        </p:txBody>
      </p:sp>
    </p:spTree>
    <p:extLst>
      <p:ext uri="{BB962C8B-B14F-4D97-AF65-F5344CB8AC3E}">
        <p14:creationId xmlns:p14="http://schemas.microsoft.com/office/powerpoint/2010/main" val="267316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F3D7-2D49-E942-8E96-17D09FF694C1}"/>
              </a:ext>
            </a:extLst>
          </p:cNvPr>
          <p:cNvSpPr>
            <a:spLocks noGrp="1"/>
          </p:cNvSpPr>
          <p:nvPr>
            <p:ph type="title"/>
          </p:nvPr>
        </p:nvSpPr>
        <p:spPr/>
        <p:txBody>
          <a:bodyPr/>
          <a:lstStyle/>
          <a:p>
            <a:r>
              <a:rPr lang="zh-CN" altLang="en-US" dirty="0"/>
              <a:t>基本术语与方法定义</a:t>
            </a:r>
            <a:endParaRPr lang="en-US" dirty="0"/>
          </a:p>
        </p:txBody>
      </p:sp>
      <p:pic>
        <p:nvPicPr>
          <p:cNvPr id="34" name="Picture 33">
            <a:extLst>
              <a:ext uri="{FF2B5EF4-FFF2-40B4-BE49-F238E27FC236}">
                <a16:creationId xmlns:a16="http://schemas.microsoft.com/office/drawing/2014/main" id="{E964145B-CC4B-C04E-8956-C70B9EB50E12}"/>
              </a:ext>
            </a:extLst>
          </p:cNvPr>
          <p:cNvPicPr>
            <a:picLocks noChangeAspect="1"/>
          </p:cNvPicPr>
          <p:nvPr/>
        </p:nvPicPr>
        <p:blipFill>
          <a:blip r:embed="rId2"/>
          <a:stretch>
            <a:fillRect/>
          </a:stretch>
        </p:blipFill>
        <p:spPr>
          <a:xfrm>
            <a:off x="8696859" y="2149299"/>
            <a:ext cx="2146300" cy="2628900"/>
          </a:xfrm>
          <a:prstGeom prst="rect">
            <a:avLst/>
          </a:prstGeom>
        </p:spPr>
      </p:pic>
      <p:sp>
        <p:nvSpPr>
          <p:cNvPr id="35" name="TextBox 34">
            <a:extLst>
              <a:ext uri="{FF2B5EF4-FFF2-40B4-BE49-F238E27FC236}">
                <a16:creationId xmlns:a16="http://schemas.microsoft.com/office/drawing/2014/main" id="{EEE68D65-756D-4843-A897-ADD91401FC14}"/>
              </a:ext>
            </a:extLst>
          </p:cNvPr>
          <p:cNvSpPr txBox="1"/>
          <p:nvPr/>
        </p:nvSpPr>
        <p:spPr>
          <a:xfrm>
            <a:off x="1072055" y="1690688"/>
            <a:ext cx="6999890" cy="4204934"/>
          </a:xfrm>
          <a:prstGeom prst="rect">
            <a:avLst/>
          </a:prstGeom>
          <a:noFill/>
        </p:spPr>
        <p:txBody>
          <a:bodyPr wrap="square" rtlCol="0">
            <a:spAutoFit/>
          </a:bodyPr>
          <a:lstStyle/>
          <a:p>
            <a:pPr>
              <a:lnSpc>
                <a:spcPct val="150000"/>
              </a:lnSpc>
            </a:pPr>
            <a:r>
              <a:rPr lang="zh-CN" altLang="en-US" dirty="0">
                <a:highlight>
                  <a:srgbClr val="FFFF00"/>
                </a:highlight>
              </a:rPr>
              <a:t>社会网络研究（</a:t>
            </a:r>
            <a:r>
              <a:rPr lang="en-US" altLang="zh-CN" dirty="0">
                <a:highlight>
                  <a:srgbClr val="FFFF00"/>
                </a:highlight>
              </a:rPr>
              <a:t>SNA</a:t>
            </a:r>
            <a:r>
              <a:rPr lang="zh-CN" altLang="en-US" dirty="0">
                <a:highlight>
                  <a:srgbClr val="FFFF00"/>
                </a:highlight>
              </a:rPr>
              <a:t>）</a:t>
            </a:r>
            <a:r>
              <a:rPr lang="zh-CN" altLang="en-US" dirty="0"/>
              <a:t>基于对于</a:t>
            </a:r>
            <a:r>
              <a:rPr lang="en-US" altLang="zh-CN" dirty="0"/>
              <a:t>Node</a:t>
            </a:r>
            <a:r>
              <a:rPr lang="zh-CN" altLang="en-US" dirty="0"/>
              <a:t>和</a:t>
            </a:r>
            <a:r>
              <a:rPr lang="en-US" altLang="zh-CN" dirty="0"/>
              <a:t>Edge</a:t>
            </a:r>
            <a:r>
              <a:rPr lang="zh-CN" altLang="en-US" dirty="0"/>
              <a:t>的分析。在本</a:t>
            </a:r>
            <a:r>
              <a:rPr lang="en-US" altLang="zh-CN" dirty="0"/>
              <a:t>Presentation</a:t>
            </a:r>
            <a:r>
              <a:rPr lang="zh-CN" altLang="en-US" dirty="0"/>
              <a:t>和大部分文献引用中，</a:t>
            </a:r>
            <a:r>
              <a:rPr lang="en-US" altLang="zh-CN" dirty="0"/>
              <a:t>Node</a:t>
            </a:r>
            <a:r>
              <a:rPr lang="zh-CN" altLang="en-US" dirty="0"/>
              <a:t>代表</a:t>
            </a:r>
            <a:r>
              <a:rPr lang="en-US" altLang="zh-CN" dirty="0"/>
              <a:t>firms,</a:t>
            </a:r>
            <a:r>
              <a:rPr lang="zh-CN" altLang="en-US" dirty="0"/>
              <a:t> </a:t>
            </a:r>
            <a:r>
              <a:rPr lang="en-US" altLang="zh-CN" dirty="0"/>
              <a:t>suppliers</a:t>
            </a:r>
            <a:r>
              <a:rPr lang="zh-CN" altLang="en-US" dirty="0"/>
              <a:t>及</a:t>
            </a:r>
            <a:r>
              <a:rPr lang="en-US" altLang="zh-CN" dirty="0"/>
              <a:t>customers</a:t>
            </a:r>
            <a:r>
              <a:rPr lang="zh-CN" altLang="en-US" dirty="0"/>
              <a:t>，</a:t>
            </a:r>
            <a:r>
              <a:rPr lang="en-US" altLang="zh-CN" dirty="0"/>
              <a:t>Edge</a:t>
            </a:r>
            <a:r>
              <a:rPr lang="zh-CN" altLang="en-US" dirty="0"/>
              <a:t>代表企业</a:t>
            </a:r>
            <a:r>
              <a:rPr lang="en-US" altLang="zh-CN" dirty="0"/>
              <a:t>A,B</a:t>
            </a:r>
            <a:r>
              <a:rPr lang="zh-CN" altLang="en-US" dirty="0"/>
              <a:t>之间有合同</a:t>
            </a:r>
            <a:r>
              <a:rPr lang="en-US" altLang="zh-CN" dirty="0"/>
              <a:t>/</a:t>
            </a:r>
            <a:r>
              <a:rPr lang="zh-CN" altLang="en-US" dirty="0"/>
              <a:t>其他联系。</a:t>
            </a:r>
            <a:endParaRPr lang="en-US" altLang="zh-CN" dirty="0"/>
          </a:p>
          <a:p>
            <a:pPr>
              <a:lnSpc>
                <a:spcPct val="150000"/>
              </a:lnSpc>
            </a:pPr>
            <a:r>
              <a:rPr lang="zh-CN" altLang="en-US" dirty="0">
                <a:highlight>
                  <a:srgbClr val="FFFF00"/>
                </a:highlight>
              </a:rPr>
              <a:t>供应链</a:t>
            </a:r>
            <a:r>
              <a:rPr lang="en-US" altLang="zh-CN" dirty="0">
                <a:highlight>
                  <a:srgbClr val="FFFF00"/>
                </a:highlight>
              </a:rPr>
              <a:t>(SPLC)</a:t>
            </a:r>
            <a:r>
              <a:rPr lang="zh-CN" altLang="en-US" dirty="0"/>
              <a:t>在后文简称为</a:t>
            </a:r>
            <a:r>
              <a:rPr lang="en-US" altLang="zh-CN" dirty="0"/>
              <a:t>SPLC</a:t>
            </a:r>
            <a:r>
              <a:rPr lang="zh-CN" altLang="en-US" dirty="0"/>
              <a:t> </a:t>
            </a:r>
            <a:r>
              <a:rPr lang="en-US" altLang="zh-CN" dirty="0"/>
              <a:t>(Supply</a:t>
            </a:r>
            <a:r>
              <a:rPr lang="zh-CN" altLang="en-US" dirty="0"/>
              <a:t> </a:t>
            </a:r>
            <a:r>
              <a:rPr lang="en-US" altLang="zh-CN" dirty="0"/>
              <a:t>Chain)</a:t>
            </a:r>
            <a:r>
              <a:rPr lang="zh-CN" altLang="en-US" dirty="0"/>
              <a:t>，以与</a:t>
            </a:r>
            <a:r>
              <a:rPr lang="en-US" altLang="zh-CN" dirty="0"/>
              <a:t>Bloomberg</a:t>
            </a:r>
            <a:r>
              <a:rPr lang="zh-CN" altLang="en-US" dirty="0"/>
              <a:t>的标注一致，在此处理解为企业间相互作为</a:t>
            </a:r>
            <a:r>
              <a:rPr lang="en-US" altLang="zh-CN" dirty="0"/>
              <a:t>suppliers/</a:t>
            </a:r>
            <a:r>
              <a:rPr lang="zh-CN" altLang="en-US" dirty="0"/>
              <a:t> </a:t>
            </a:r>
            <a:r>
              <a:rPr lang="en-US" altLang="zh-CN" dirty="0"/>
              <a:t>customers</a:t>
            </a:r>
            <a:r>
              <a:rPr lang="zh-CN" altLang="en-US" dirty="0"/>
              <a:t>的关系。</a:t>
            </a:r>
            <a:endParaRPr lang="en-US" altLang="zh-CN" dirty="0"/>
          </a:p>
          <a:p>
            <a:pPr>
              <a:lnSpc>
                <a:spcPct val="150000"/>
              </a:lnSpc>
            </a:pPr>
            <a:r>
              <a:rPr lang="en-US" altLang="zh-CN" dirty="0">
                <a:highlight>
                  <a:srgbClr val="FFFF00"/>
                </a:highlight>
              </a:rPr>
              <a:t>Centrality</a:t>
            </a:r>
            <a:r>
              <a:rPr lang="zh-CN" altLang="en-US" dirty="0">
                <a:highlight>
                  <a:srgbClr val="FFFF00"/>
                </a:highlight>
              </a:rPr>
              <a:t> </a:t>
            </a:r>
            <a:r>
              <a:rPr lang="en-US" altLang="zh-CN" dirty="0">
                <a:highlight>
                  <a:srgbClr val="FFFF00"/>
                </a:highlight>
              </a:rPr>
              <a:t>Analysis</a:t>
            </a:r>
            <a:r>
              <a:rPr lang="zh-CN" altLang="en-US" dirty="0">
                <a:highlight>
                  <a:srgbClr val="FFFF00"/>
                </a:highlight>
              </a:rPr>
              <a:t>中心性研究</a:t>
            </a:r>
            <a:r>
              <a:rPr lang="zh-CN" altLang="en-US" dirty="0"/>
              <a:t>是</a:t>
            </a:r>
            <a:r>
              <a:rPr lang="en-US" altLang="zh-CN" dirty="0"/>
              <a:t>SNA</a:t>
            </a:r>
            <a:r>
              <a:rPr lang="zh-CN" altLang="en-US" dirty="0"/>
              <a:t>的重要部分。它分析某节点在整个社会网络中的重要性。由于我们的研究目标在于概述总体供应链情况，我们并未使用</a:t>
            </a:r>
            <a:r>
              <a:rPr lang="en-US" altLang="zh-CN" dirty="0"/>
              <a:t>centrality</a:t>
            </a:r>
            <a:r>
              <a:rPr lang="zh-CN" altLang="en-US" dirty="0"/>
              <a:t> </a:t>
            </a:r>
            <a:r>
              <a:rPr lang="en-US" altLang="zh-CN" dirty="0"/>
              <a:t>analysis</a:t>
            </a:r>
            <a:r>
              <a:rPr lang="zh-CN" altLang="en-US" dirty="0"/>
              <a:t>，但许多基于</a:t>
            </a:r>
            <a:r>
              <a:rPr lang="en-US" altLang="zh-CN" dirty="0"/>
              <a:t>SNA</a:t>
            </a:r>
            <a:r>
              <a:rPr lang="zh-CN" altLang="en-US" dirty="0"/>
              <a:t>的企业研究进行了</a:t>
            </a:r>
            <a:r>
              <a:rPr lang="en-US" altLang="zh-CN" dirty="0"/>
              <a:t>centrality</a:t>
            </a:r>
            <a:r>
              <a:rPr lang="zh-CN" altLang="en-US" dirty="0"/>
              <a:t> </a:t>
            </a:r>
            <a:r>
              <a:rPr lang="en-US" altLang="zh-CN" dirty="0"/>
              <a:t>analysis</a:t>
            </a:r>
            <a:r>
              <a:rPr lang="zh-CN" altLang="en-US" dirty="0"/>
              <a:t>（见文献综述），或许可以作为后续研究的课题。</a:t>
            </a:r>
            <a:endParaRPr lang="en-US" altLang="zh-CN" dirty="0"/>
          </a:p>
        </p:txBody>
      </p:sp>
    </p:spTree>
    <p:extLst>
      <p:ext uri="{BB962C8B-B14F-4D97-AF65-F5344CB8AC3E}">
        <p14:creationId xmlns:p14="http://schemas.microsoft.com/office/powerpoint/2010/main" val="344318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3874-4A2A-5644-BED9-FE89AEDA7E6B}"/>
              </a:ext>
            </a:extLst>
          </p:cNvPr>
          <p:cNvSpPr>
            <a:spLocks noGrp="1"/>
          </p:cNvSpPr>
          <p:nvPr>
            <p:ph type="title"/>
          </p:nvPr>
        </p:nvSpPr>
        <p:spPr>
          <a:xfrm>
            <a:off x="838200" y="365126"/>
            <a:ext cx="10515600" cy="1049338"/>
          </a:xfrm>
        </p:spPr>
        <p:txBody>
          <a:bodyPr/>
          <a:lstStyle/>
          <a:p>
            <a:r>
              <a:rPr lang="zh-CN" altLang="en-US" dirty="0"/>
              <a:t>出发点和思路</a:t>
            </a:r>
            <a:endParaRPr lang="en-US" dirty="0"/>
          </a:p>
        </p:txBody>
      </p:sp>
      <p:sp>
        <p:nvSpPr>
          <p:cNvPr id="3" name="Content Placeholder 2">
            <a:extLst>
              <a:ext uri="{FF2B5EF4-FFF2-40B4-BE49-F238E27FC236}">
                <a16:creationId xmlns:a16="http://schemas.microsoft.com/office/drawing/2014/main" id="{DCF355D8-F2C8-1544-824E-49F552CEEAF0}"/>
              </a:ext>
            </a:extLst>
          </p:cNvPr>
          <p:cNvSpPr>
            <a:spLocks noGrp="1"/>
          </p:cNvSpPr>
          <p:nvPr>
            <p:ph idx="1"/>
          </p:nvPr>
        </p:nvSpPr>
        <p:spPr>
          <a:xfrm>
            <a:off x="838200" y="1414463"/>
            <a:ext cx="6734175" cy="4803455"/>
          </a:xfrm>
        </p:spPr>
        <p:txBody>
          <a:bodyPr>
            <a:normAutofit fontScale="92500" lnSpcReduction="20000"/>
          </a:bodyPr>
          <a:lstStyle/>
          <a:p>
            <a:pPr>
              <a:lnSpc>
                <a:spcPct val="150000"/>
              </a:lnSpc>
            </a:pPr>
            <a:r>
              <a:rPr lang="zh-CN" altLang="en-US" sz="1800" dirty="0"/>
              <a:t>现有的世界范围供应链研究，以</a:t>
            </a:r>
            <a:r>
              <a:rPr lang="en-US" altLang="zh-CN" sz="1800" dirty="0"/>
              <a:t>WIOD</a:t>
            </a:r>
            <a:r>
              <a:rPr lang="zh-CN" altLang="en-US" sz="1800" dirty="0"/>
              <a:t> （</a:t>
            </a:r>
            <a:r>
              <a:rPr lang="en-US" altLang="zh-CN" sz="1800" dirty="0"/>
              <a:t>World</a:t>
            </a:r>
            <a:r>
              <a:rPr lang="zh-CN" altLang="en-US" sz="1800" dirty="0"/>
              <a:t> </a:t>
            </a:r>
            <a:r>
              <a:rPr lang="en-US" altLang="zh-CN" sz="1800" dirty="0"/>
              <a:t>Input</a:t>
            </a:r>
            <a:r>
              <a:rPr lang="zh-CN" altLang="en-US" sz="1800" dirty="0"/>
              <a:t> </a:t>
            </a:r>
            <a:r>
              <a:rPr lang="en-US" altLang="zh-CN" sz="1800" dirty="0"/>
              <a:t>Output</a:t>
            </a:r>
            <a:r>
              <a:rPr lang="zh-CN" altLang="en-US" sz="1800" dirty="0"/>
              <a:t> </a:t>
            </a:r>
            <a:r>
              <a:rPr lang="en-US" altLang="zh-CN" sz="1800" dirty="0"/>
              <a:t>Tables</a:t>
            </a:r>
            <a:r>
              <a:rPr lang="zh-CN" altLang="en-US" sz="1800" dirty="0"/>
              <a:t>）为主，非常滞后，无法捕捉到特朗普上台之后，尤其是贸易战开启之后的供应链变化。</a:t>
            </a:r>
            <a:endParaRPr lang="en-US" altLang="zh-CN" sz="1800" dirty="0"/>
          </a:p>
          <a:p>
            <a:pPr>
              <a:lnSpc>
                <a:spcPct val="150000"/>
              </a:lnSpc>
            </a:pPr>
            <a:r>
              <a:rPr lang="zh-CN" altLang="en-US" sz="1800" dirty="0"/>
              <a:t>现有研究多基于</a:t>
            </a:r>
            <a:r>
              <a:rPr lang="en-US" altLang="zh-CN" sz="1800" dirty="0"/>
              <a:t>value</a:t>
            </a:r>
            <a:r>
              <a:rPr lang="zh-CN" altLang="en-US" sz="1800" dirty="0"/>
              <a:t> </a:t>
            </a:r>
            <a:r>
              <a:rPr lang="en-US" altLang="zh-CN" sz="1800" dirty="0"/>
              <a:t>added</a:t>
            </a:r>
            <a:r>
              <a:rPr lang="zh-CN" altLang="en-US" sz="1800" dirty="0"/>
              <a:t> </a:t>
            </a:r>
            <a:r>
              <a:rPr lang="en-US" altLang="zh-CN" sz="1800" dirty="0"/>
              <a:t>chain</a:t>
            </a:r>
            <a:r>
              <a:rPr lang="zh-CN" altLang="en-US" sz="1800" dirty="0"/>
              <a:t>进行国家级别宏观供应链研究，这很重要，但是忽略了一些企业级别的策略改变，比如本国企业在供应链上的关系改变。</a:t>
            </a:r>
            <a:endParaRPr lang="en-US" altLang="zh-CN" sz="1800" dirty="0"/>
          </a:p>
          <a:p>
            <a:pPr>
              <a:lnSpc>
                <a:spcPct val="150000"/>
              </a:lnSpc>
            </a:pPr>
            <a:r>
              <a:rPr lang="zh-CN" altLang="en-US" sz="1800" dirty="0"/>
              <a:t>因此，我希望能以某一公司为关注点，研究其上下游企业在金融危机与贸易战冲击下的变化。</a:t>
            </a:r>
            <a:r>
              <a:rPr lang="en-US" altLang="zh-CN" sz="1800" dirty="0"/>
              <a:t>Bloomberg</a:t>
            </a:r>
            <a:r>
              <a:rPr lang="zh-CN" altLang="en-US" sz="1800" dirty="0"/>
              <a:t> </a:t>
            </a:r>
            <a:r>
              <a:rPr lang="en-US" altLang="zh-CN" sz="1800" dirty="0"/>
              <a:t>Terminal</a:t>
            </a:r>
            <a:r>
              <a:rPr lang="zh-CN" altLang="en-US" sz="1800" dirty="0"/>
              <a:t>（右上）的</a:t>
            </a:r>
            <a:r>
              <a:rPr lang="en-US" altLang="zh-CN" sz="1800" dirty="0"/>
              <a:t>SPLC</a:t>
            </a:r>
            <a:r>
              <a:rPr lang="zh-CN" altLang="en-US" sz="1800" dirty="0"/>
              <a:t>函数提供了每日更新的企业供求方信息，取</a:t>
            </a:r>
            <a:r>
              <a:rPr lang="zh-CN" altLang="en-US" sz="1800" dirty="0">
                <a:highlight>
                  <a:srgbClr val="FFFF00"/>
                </a:highlight>
              </a:rPr>
              <a:t>合同额最大的</a:t>
            </a:r>
            <a:r>
              <a:rPr lang="en-US" altLang="zh-CN" sz="1800" dirty="0">
                <a:highlight>
                  <a:srgbClr val="FFFF00"/>
                </a:highlight>
              </a:rPr>
              <a:t>5</a:t>
            </a:r>
            <a:r>
              <a:rPr lang="zh-CN" altLang="en-US" sz="1800" dirty="0">
                <a:highlight>
                  <a:srgbClr val="FFFF00"/>
                </a:highlight>
              </a:rPr>
              <a:t>个</a:t>
            </a:r>
            <a:r>
              <a:rPr lang="en-US" altLang="zh-CN" sz="1800" dirty="0">
                <a:highlight>
                  <a:srgbClr val="FFFF00"/>
                </a:highlight>
              </a:rPr>
              <a:t>suppliers</a:t>
            </a:r>
            <a:r>
              <a:rPr lang="zh-CN" altLang="en-US" sz="1800" dirty="0">
                <a:highlight>
                  <a:srgbClr val="FFFF00"/>
                </a:highlight>
              </a:rPr>
              <a:t>和</a:t>
            </a:r>
            <a:r>
              <a:rPr lang="en-US" altLang="zh-CN" sz="1800" dirty="0">
                <a:highlight>
                  <a:srgbClr val="FFFF00"/>
                </a:highlight>
              </a:rPr>
              <a:t>5</a:t>
            </a:r>
            <a:r>
              <a:rPr lang="zh-CN" altLang="en-US" sz="1800" dirty="0">
                <a:highlight>
                  <a:srgbClr val="FFFF00"/>
                </a:highlight>
              </a:rPr>
              <a:t>个</a:t>
            </a:r>
            <a:r>
              <a:rPr lang="en-US" altLang="zh-CN" sz="1800" dirty="0">
                <a:highlight>
                  <a:srgbClr val="FFFF00"/>
                </a:highlight>
              </a:rPr>
              <a:t>customers</a:t>
            </a:r>
            <a:r>
              <a:rPr lang="zh-CN" altLang="en-US" sz="1800" dirty="0"/>
              <a:t>，可以制作社会网络关系图（右下）。因为公司数量会随供应链的深入呈指数倍增长且这种供应链没有尽头，所以我只取</a:t>
            </a:r>
            <a:r>
              <a:rPr lang="en-US" altLang="zh-CN" sz="1800" dirty="0"/>
              <a:t>3</a:t>
            </a:r>
            <a:r>
              <a:rPr lang="zh-CN" altLang="en-US" sz="1800" dirty="0"/>
              <a:t>度的供应链（右下） ，对于汽车产业来说这个深度足以概括从原材料到销售的企业。</a:t>
            </a:r>
            <a:endParaRPr lang="en-US" altLang="zh-CN" sz="1800" dirty="0"/>
          </a:p>
        </p:txBody>
      </p:sp>
      <p:pic>
        <p:nvPicPr>
          <p:cNvPr id="5" name="Picture 4">
            <a:extLst>
              <a:ext uri="{FF2B5EF4-FFF2-40B4-BE49-F238E27FC236}">
                <a16:creationId xmlns:a16="http://schemas.microsoft.com/office/drawing/2014/main" id="{46F53502-9F8C-2546-B347-2DE3980BB23E}"/>
              </a:ext>
            </a:extLst>
          </p:cNvPr>
          <p:cNvPicPr/>
          <p:nvPr/>
        </p:nvPicPr>
        <p:blipFill rotWithShape="1">
          <a:blip r:embed="rId3" cstate="print">
            <a:extLst>
              <a:ext uri="{28A0092B-C50C-407E-A947-70E740481C1C}">
                <a14:useLocalDpi xmlns:a14="http://schemas.microsoft.com/office/drawing/2010/main" val="0"/>
              </a:ext>
            </a:extLst>
          </a:blip>
          <a:srcRect t="3004" b="21596"/>
          <a:stretch/>
        </p:blipFill>
        <p:spPr>
          <a:xfrm>
            <a:off x="7829551" y="306908"/>
            <a:ext cx="4042409" cy="2722041"/>
          </a:xfrm>
          <a:prstGeom prst="rect">
            <a:avLst/>
          </a:prstGeom>
        </p:spPr>
      </p:pic>
      <p:pic>
        <p:nvPicPr>
          <p:cNvPr id="6" name="Content Placeholder 3">
            <a:extLst>
              <a:ext uri="{FF2B5EF4-FFF2-40B4-BE49-F238E27FC236}">
                <a16:creationId xmlns:a16="http://schemas.microsoft.com/office/drawing/2014/main" id="{FED7B039-2FBD-3143-9470-C17C6422BDAE}"/>
              </a:ext>
            </a:extLst>
          </p:cNvPr>
          <p:cNvPicPr>
            <a:picLocks/>
          </p:cNvPicPr>
          <p:nvPr/>
        </p:nvPicPr>
        <p:blipFill rotWithShape="1">
          <a:blip r:embed="rId4" cstate="print">
            <a:extLst>
              <a:ext uri="{28A0092B-C50C-407E-A947-70E740481C1C}">
                <a14:useLocalDpi xmlns:a14="http://schemas.microsoft.com/office/drawing/2010/main" val="0"/>
              </a:ext>
            </a:extLst>
          </a:blip>
          <a:srcRect r="3" b="10542"/>
          <a:stretch/>
        </p:blipFill>
        <p:spPr>
          <a:xfrm rot="16200000">
            <a:off x="8363428" y="2709386"/>
            <a:ext cx="2974656" cy="4042410"/>
          </a:xfrm>
          <a:prstGeom prst="rect">
            <a:avLst/>
          </a:prstGeom>
        </p:spPr>
      </p:pic>
    </p:spTree>
    <p:extLst>
      <p:ext uri="{BB962C8B-B14F-4D97-AF65-F5344CB8AC3E}">
        <p14:creationId xmlns:p14="http://schemas.microsoft.com/office/powerpoint/2010/main" val="91016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68F6-08CD-5E47-96A7-ED6D7A98CEF8}"/>
              </a:ext>
            </a:extLst>
          </p:cNvPr>
          <p:cNvSpPr>
            <a:spLocks noGrp="1"/>
          </p:cNvSpPr>
          <p:nvPr>
            <p:ph type="title"/>
          </p:nvPr>
        </p:nvSpPr>
        <p:spPr/>
        <p:txBody>
          <a:bodyPr/>
          <a:lstStyle/>
          <a:p>
            <a:r>
              <a:rPr lang="zh-CN" altLang="en-US" dirty="0"/>
              <a:t>数据概况与清理</a:t>
            </a:r>
            <a:endParaRPr lang="en-US" dirty="0"/>
          </a:p>
        </p:txBody>
      </p:sp>
      <p:sp>
        <p:nvSpPr>
          <p:cNvPr id="3" name="Content Placeholder 2">
            <a:extLst>
              <a:ext uri="{FF2B5EF4-FFF2-40B4-BE49-F238E27FC236}">
                <a16:creationId xmlns:a16="http://schemas.microsoft.com/office/drawing/2014/main" id="{B6923469-D6FE-1D46-810F-13694924DB04}"/>
              </a:ext>
            </a:extLst>
          </p:cNvPr>
          <p:cNvSpPr>
            <a:spLocks noGrp="1"/>
          </p:cNvSpPr>
          <p:nvPr>
            <p:ph idx="1"/>
          </p:nvPr>
        </p:nvSpPr>
        <p:spPr>
          <a:xfrm>
            <a:off x="838200" y="1825625"/>
            <a:ext cx="7214419" cy="4351338"/>
          </a:xfrm>
        </p:spPr>
        <p:txBody>
          <a:bodyPr>
            <a:normAutofit lnSpcReduction="10000"/>
          </a:bodyPr>
          <a:lstStyle/>
          <a:p>
            <a:pPr>
              <a:lnSpc>
                <a:spcPct val="150000"/>
              </a:lnSpc>
            </a:pPr>
            <a:r>
              <a:rPr lang="zh-CN" altLang="en-US" sz="1800" dirty="0"/>
              <a:t>我取上汽</a:t>
            </a:r>
            <a:r>
              <a:rPr lang="en-US" altLang="zh-CN" sz="1800" dirty="0"/>
              <a:t>SAIC</a:t>
            </a:r>
            <a:r>
              <a:rPr lang="zh-CN" altLang="en-US" sz="1800" dirty="0"/>
              <a:t>为中心公司，录入了</a:t>
            </a:r>
            <a:r>
              <a:rPr lang="en-US" altLang="zh-CN" sz="1800" dirty="0"/>
              <a:t>20150615</a:t>
            </a:r>
            <a:r>
              <a:rPr lang="zh-CN" altLang="en-US" sz="1800" dirty="0"/>
              <a:t>和</a:t>
            </a:r>
            <a:r>
              <a:rPr lang="en-US" altLang="zh-CN" sz="1800" dirty="0"/>
              <a:t>20190615</a:t>
            </a:r>
            <a:r>
              <a:rPr lang="zh-CN" altLang="en-US" sz="1800" dirty="0"/>
              <a:t>两次的数据。</a:t>
            </a:r>
            <a:endParaRPr lang="en-US" altLang="zh-CN" sz="1800" dirty="0"/>
          </a:p>
          <a:p>
            <a:pPr>
              <a:lnSpc>
                <a:spcPct val="150000"/>
              </a:lnSpc>
            </a:pPr>
            <a:r>
              <a:rPr lang="zh-CN" altLang="en-US" sz="1800" dirty="0"/>
              <a:t>每个</a:t>
            </a:r>
            <a:r>
              <a:rPr lang="en-US" altLang="zh-CN" sz="1800" dirty="0"/>
              <a:t>node</a:t>
            </a:r>
            <a:r>
              <a:rPr lang="zh-CN" altLang="en-US" sz="1800" dirty="0"/>
              <a:t>代表一个公司，我录入了每个</a:t>
            </a:r>
            <a:r>
              <a:rPr lang="en-US" altLang="zh-CN" sz="1800" dirty="0"/>
              <a:t>node</a:t>
            </a:r>
            <a:r>
              <a:rPr lang="zh-CN" altLang="en-US" sz="1800" dirty="0"/>
              <a:t>的公司名称、国别、产业类别，</a:t>
            </a:r>
            <a:r>
              <a:rPr lang="en-US" altLang="zh-CN" sz="1800" dirty="0"/>
              <a:t>19</a:t>
            </a:r>
            <a:r>
              <a:rPr lang="zh-CN" altLang="en-US" sz="1800" dirty="0"/>
              <a:t>年数据还包括了企业</a:t>
            </a:r>
            <a:r>
              <a:rPr lang="en-US" altLang="zh-CN" sz="1800" dirty="0"/>
              <a:t>Market</a:t>
            </a:r>
            <a:r>
              <a:rPr lang="zh-CN" altLang="en-US" sz="1800" dirty="0"/>
              <a:t> </a:t>
            </a:r>
            <a:r>
              <a:rPr lang="en-US" altLang="zh-CN" sz="1800" dirty="0"/>
              <a:t>Cap</a:t>
            </a:r>
            <a:r>
              <a:rPr lang="zh-CN" altLang="en-US" sz="1800" dirty="0"/>
              <a:t>作为对企业量级的估计（</a:t>
            </a:r>
            <a:r>
              <a:rPr lang="en-US" altLang="zh-CN" sz="1800" dirty="0"/>
              <a:t>15</a:t>
            </a:r>
            <a:r>
              <a:rPr lang="zh-CN" altLang="en-US" sz="1800" dirty="0"/>
              <a:t>年该数据没有包含在</a:t>
            </a:r>
            <a:r>
              <a:rPr lang="en-US" altLang="zh-CN" sz="1800" dirty="0"/>
              <a:t>SPLC</a:t>
            </a:r>
            <a:r>
              <a:rPr lang="zh-CN" altLang="en-US" sz="1800" dirty="0"/>
              <a:t>函数里）。</a:t>
            </a:r>
            <a:r>
              <a:rPr lang="en-US" altLang="zh-CN" sz="1800" dirty="0"/>
              <a:t>Market</a:t>
            </a:r>
            <a:r>
              <a:rPr lang="zh-CN" altLang="en-US" sz="1800" dirty="0"/>
              <a:t> </a:t>
            </a:r>
            <a:r>
              <a:rPr lang="en-US" altLang="zh-CN" sz="1800" dirty="0"/>
              <a:t>Cap</a:t>
            </a:r>
            <a:r>
              <a:rPr lang="zh-CN" altLang="en-US" sz="1800" dirty="0"/>
              <a:t>影响了</a:t>
            </a:r>
            <a:r>
              <a:rPr lang="en-US" altLang="zh-CN" sz="1800" dirty="0"/>
              <a:t>19</a:t>
            </a:r>
            <a:r>
              <a:rPr lang="zh-CN" altLang="en-US" sz="1800" dirty="0"/>
              <a:t>年网络图中节点的大小。</a:t>
            </a:r>
            <a:endParaRPr lang="en-US" altLang="zh-CN" sz="1800" dirty="0"/>
          </a:p>
          <a:p>
            <a:pPr>
              <a:lnSpc>
                <a:spcPct val="150000"/>
              </a:lnSpc>
            </a:pPr>
            <a:r>
              <a:rPr lang="zh-CN" altLang="en-US" sz="1800" dirty="0"/>
              <a:t>为体现产业链纵深，我将产业类别</a:t>
            </a:r>
            <a:r>
              <a:rPr lang="en-US" altLang="zh-CN" sz="1800" dirty="0"/>
              <a:t>code</a:t>
            </a:r>
            <a:r>
              <a:rPr lang="zh-CN" altLang="en-US" sz="1800" dirty="0"/>
              <a:t>为数字，数字越小代表越处于供应链前端（见右图）。但我的</a:t>
            </a:r>
            <a:r>
              <a:rPr lang="en-US" altLang="zh-CN" sz="1800" dirty="0"/>
              <a:t>code</a:t>
            </a:r>
            <a:r>
              <a:rPr lang="zh-CN" altLang="en-US" sz="1800" dirty="0"/>
              <a:t>比较粗略，具体应当如何归类需要之后仔细研究一下。同时，</a:t>
            </a:r>
            <a:r>
              <a:rPr lang="en-US" altLang="zh-CN" sz="1800" dirty="0"/>
              <a:t>Bloomberg</a:t>
            </a:r>
            <a:r>
              <a:rPr lang="zh-CN" altLang="en-US" sz="1800" dirty="0"/>
              <a:t>并没有标注所有企业的产业类别，我手动归类了一些，但还有一些暂时归类为</a:t>
            </a:r>
            <a:r>
              <a:rPr lang="en-US" altLang="zh-CN" sz="1800" dirty="0"/>
              <a:t>NA</a:t>
            </a:r>
            <a:r>
              <a:rPr lang="zh-CN" altLang="en-US" sz="1800" dirty="0"/>
              <a:t>的。</a:t>
            </a:r>
            <a:endParaRPr lang="en-US" altLang="zh-CN" sz="1800" dirty="0"/>
          </a:p>
          <a:p>
            <a:pPr>
              <a:lnSpc>
                <a:spcPct val="150000"/>
              </a:lnSpc>
            </a:pPr>
            <a:r>
              <a:rPr lang="en-US" altLang="zh-CN" sz="1800" dirty="0"/>
              <a:t>*capital goods </a:t>
            </a:r>
            <a:r>
              <a:rPr lang="zh-CN" altLang="en-US" sz="1800" dirty="0"/>
              <a:t>变到</a:t>
            </a:r>
            <a:r>
              <a:rPr lang="en-US" altLang="zh-CN" sz="1800" dirty="0"/>
              <a:t>2</a:t>
            </a:r>
          </a:p>
          <a:p>
            <a:pPr>
              <a:lnSpc>
                <a:spcPct val="150000"/>
              </a:lnSpc>
            </a:pPr>
            <a:endParaRPr lang="en-US" sz="1800" dirty="0"/>
          </a:p>
        </p:txBody>
      </p:sp>
      <p:pic>
        <p:nvPicPr>
          <p:cNvPr id="5" name="Picture 4">
            <a:extLst>
              <a:ext uri="{FF2B5EF4-FFF2-40B4-BE49-F238E27FC236}">
                <a16:creationId xmlns:a16="http://schemas.microsoft.com/office/drawing/2014/main" id="{1A1AF49D-A223-E84F-B59B-9E2FFCDE671A}"/>
              </a:ext>
            </a:extLst>
          </p:cNvPr>
          <p:cNvPicPr>
            <a:picLocks noChangeAspect="1"/>
          </p:cNvPicPr>
          <p:nvPr/>
        </p:nvPicPr>
        <p:blipFill>
          <a:blip r:embed="rId3"/>
          <a:stretch>
            <a:fillRect/>
          </a:stretch>
        </p:blipFill>
        <p:spPr>
          <a:xfrm>
            <a:off x="8052619" y="1690688"/>
            <a:ext cx="3838882" cy="3594100"/>
          </a:xfrm>
          <a:prstGeom prst="rect">
            <a:avLst/>
          </a:prstGeom>
        </p:spPr>
      </p:pic>
    </p:spTree>
    <p:extLst>
      <p:ext uri="{BB962C8B-B14F-4D97-AF65-F5344CB8AC3E}">
        <p14:creationId xmlns:p14="http://schemas.microsoft.com/office/powerpoint/2010/main" val="260300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4081-2F6F-B640-9C47-660CBE9D0AE0}"/>
              </a:ext>
            </a:extLst>
          </p:cNvPr>
          <p:cNvSpPr>
            <a:spLocks noGrp="1"/>
          </p:cNvSpPr>
          <p:nvPr>
            <p:ph type="title"/>
          </p:nvPr>
        </p:nvSpPr>
        <p:spPr>
          <a:xfrm>
            <a:off x="648929" y="629266"/>
            <a:ext cx="3651467" cy="1676603"/>
          </a:xfrm>
        </p:spPr>
        <p:txBody>
          <a:bodyPr>
            <a:normAutofit/>
          </a:bodyPr>
          <a:lstStyle/>
          <a:p>
            <a:r>
              <a:rPr lang="zh-CN" altLang="en-US" dirty="0"/>
              <a:t>网络图注解</a:t>
            </a:r>
            <a:endParaRPr lang="en-US" dirty="0"/>
          </a:p>
        </p:txBody>
      </p:sp>
      <p:sp>
        <p:nvSpPr>
          <p:cNvPr id="9" name="Content Placeholder 8">
            <a:extLst>
              <a:ext uri="{FF2B5EF4-FFF2-40B4-BE49-F238E27FC236}">
                <a16:creationId xmlns:a16="http://schemas.microsoft.com/office/drawing/2014/main" id="{16ED075F-4B35-4EBE-864B-1435925A0111}"/>
              </a:ext>
            </a:extLst>
          </p:cNvPr>
          <p:cNvSpPr>
            <a:spLocks noGrp="1"/>
          </p:cNvSpPr>
          <p:nvPr>
            <p:ph idx="1"/>
          </p:nvPr>
        </p:nvSpPr>
        <p:spPr>
          <a:xfrm>
            <a:off x="648930" y="2123768"/>
            <a:ext cx="4336092" cy="4100051"/>
          </a:xfrm>
        </p:spPr>
        <p:txBody>
          <a:bodyPr>
            <a:normAutofit/>
          </a:bodyPr>
          <a:lstStyle/>
          <a:p>
            <a:pPr>
              <a:lnSpc>
                <a:spcPct val="150000"/>
              </a:lnSpc>
            </a:pPr>
            <a:r>
              <a:rPr lang="zh-CN" altLang="en-US" sz="1800" dirty="0"/>
              <a:t>以此图为例，每个</a:t>
            </a:r>
            <a:r>
              <a:rPr lang="en-US" altLang="zh-CN" sz="1800" dirty="0"/>
              <a:t>Node</a:t>
            </a:r>
            <a:r>
              <a:rPr lang="zh-CN" altLang="en-US" sz="1800" dirty="0"/>
              <a:t>的颜色由浅到深，对应在产业链中的位置，越浅在产业链中位置越靠前。具体编码见第四页。</a:t>
            </a:r>
            <a:endParaRPr lang="en-US" altLang="zh-CN" sz="1800" dirty="0"/>
          </a:p>
          <a:p>
            <a:pPr>
              <a:lnSpc>
                <a:spcPct val="150000"/>
              </a:lnSpc>
            </a:pPr>
            <a:r>
              <a:rPr lang="zh-CN" altLang="en-US" sz="1800" dirty="0"/>
              <a:t>中国的企业</a:t>
            </a:r>
            <a:r>
              <a:rPr lang="en-US" altLang="zh-CN" sz="1800" dirty="0"/>
              <a:t>Node</a:t>
            </a:r>
            <a:r>
              <a:rPr lang="zh-CN" altLang="en-US" sz="1800" dirty="0"/>
              <a:t>被标有黄色的阴影。之后美国的企业则被标有蓝色阴影。</a:t>
            </a:r>
            <a:endParaRPr lang="en-US" altLang="zh-CN" sz="1800" dirty="0"/>
          </a:p>
          <a:p>
            <a:pPr>
              <a:lnSpc>
                <a:spcPct val="150000"/>
              </a:lnSpc>
            </a:pPr>
            <a:r>
              <a:rPr lang="en-US" altLang="zh-CN" sz="1800" dirty="0"/>
              <a:t>Node</a:t>
            </a:r>
            <a:r>
              <a:rPr lang="zh-CN" altLang="en-US" sz="1800" dirty="0"/>
              <a:t>的大小代表企业大小（取</a:t>
            </a:r>
            <a:r>
              <a:rPr lang="en-US" altLang="zh-CN" sz="1800" dirty="0"/>
              <a:t>log</a:t>
            </a:r>
            <a:r>
              <a:rPr lang="zh-CN" altLang="en-US" sz="1800" dirty="0"/>
              <a:t>）。</a:t>
            </a:r>
            <a:endParaRPr lang="en-US" altLang="zh-CN" sz="1800" dirty="0"/>
          </a:p>
          <a:p>
            <a:pPr>
              <a:lnSpc>
                <a:spcPct val="150000"/>
              </a:lnSpc>
            </a:pPr>
            <a:r>
              <a:rPr lang="en-US" altLang="zh-CN" sz="1800" dirty="0"/>
              <a:t>3</a:t>
            </a:r>
            <a:r>
              <a:rPr lang="zh-CN" altLang="en-US" sz="1800" dirty="0"/>
              <a:t>被标红，因为此处我们关注造车企业。</a:t>
            </a:r>
            <a:endParaRPr lang="en-US" altLang="zh-CN" sz="1800" dirty="0"/>
          </a:p>
          <a:p>
            <a:pPr>
              <a:lnSpc>
                <a:spcPct val="150000"/>
              </a:lnSpc>
            </a:pPr>
            <a:endParaRPr lang="en-US" altLang="zh-CN" sz="1800" dirty="0"/>
          </a:p>
        </p:txBody>
      </p:sp>
      <p:pic>
        <p:nvPicPr>
          <p:cNvPr id="7" name="Content Placeholder 3">
            <a:extLst>
              <a:ext uri="{FF2B5EF4-FFF2-40B4-BE49-F238E27FC236}">
                <a16:creationId xmlns:a16="http://schemas.microsoft.com/office/drawing/2014/main" id="{95782059-79A0-4643-B910-7071C6F3CD02}"/>
              </a:ext>
            </a:extLst>
          </p:cNvPr>
          <p:cNvPicPr>
            <a:picLocks noChangeAspect="1"/>
          </p:cNvPicPr>
          <p:nvPr/>
        </p:nvPicPr>
        <p:blipFill rotWithShape="1">
          <a:blip r:embed="rId2"/>
          <a:srcRect l="8839" r="5257" b="1"/>
          <a:stretch/>
        </p:blipFill>
        <p:spPr>
          <a:xfrm>
            <a:off x="5617002" y="629266"/>
            <a:ext cx="6221036" cy="5648632"/>
          </a:xfrm>
          <a:prstGeom prst="rect">
            <a:avLst/>
          </a:prstGeom>
          <a:effectLst/>
        </p:spPr>
      </p:pic>
    </p:spTree>
    <p:extLst>
      <p:ext uri="{BB962C8B-B14F-4D97-AF65-F5344CB8AC3E}">
        <p14:creationId xmlns:p14="http://schemas.microsoft.com/office/powerpoint/2010/main" val="338321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799-1040-C14C-B4FC-3B4C9D465280}"/>
              </a:ext>
            </a:extLst>
          </p:cNvPr>
          <p:cNvSpPr>
            <a:spLocks noGrp="1"/>
          </p:cNvSpPr>
          <p:nvPr>
            <p:ph type="title"/>
          </p:nvPr>
        </p:nvSpPr>
        <p:spPr/>
        <p:txBody>
          <a:bodyPr/>
          <a:lstStyle/>
          <a:p>
            <a:r>
              <a:rPr lang="zh-CN" altLang="en-US" dirty="0"/>
              <a:t>基于上汽的网络研究结论</a:t>
            </a:r>
            <a:endParaRPr lang="en-US" dirty="0"/>
          </a:p>
        </p:txBody>
      </p:sp>
      <p:sp>
        <p:nvSpPr>
          <p:cNvPr id="3" name="Text Placeholder 2">
            <a:extLst>
              <a:ext uri="{FF2B5EF4-FFF2-40B4-BE49-F238E27FC236}">
                <a16:creationId xmlns:a16="http://schemas.microsoft.com/office/drawing/2014/main" id="{5D95E0B3-9B2F-EA42-ABAC-8D5C2C7E3F5C}"/>
              </a:ext>
            </a:extLst>
          </p:cNvPr>
          <p:cNvSpPr>
            <a:spLocks noGrp="1"/>
          </p:cNvSpPr>
          <p:nvPr>
            <p:ph type="body" idx="1"/>
          </p:nvPr>
        </p:nvSpPr>
        <p:spPr/>
        <p:txBody>
          <a:bodyPr/>
          <a:lstStyle/>
          <a:p>
            <a:r>
              <a:rPr lang="en-US" altLang="zh-CN" dirty="0"/>
              <a:t>——2015</a:t>
            </a:r>
            <a:r>
              <a:rPr lang="zh-CN" altLang="en-US" dirty="0"/>
              <a:t> </a:t>
            </a:r>
            <a:r>
              <a:rPr lang="en-US" altLang="zh-CN" dirty="0"/>
              <a:t>Vs</a:t>
            </a:r>
            <a:r>
              <a:rPr lang="zh-CN" altLang="en-US" dirty="0"/>
              <a:t> </a:t>
            </a:r>
            <a:r>
              <a:rPr lang="en-US" altLang="zh-CN" dirty="0"/>
              <a:t>2019</a:t>
            </a:r>
            <a:endParaRPr lang="en-US" dirty="0"/>
          </a:p>
        </p:txBody>
      </p:sp>
    </p:spTree>
    <p:extLst>
      <p:ext uri="{BB962C8B-B14F-4D97-AF65-F5344CB8AC3E}">
        <p14:creationId xmlns:p14="http://schemas.microsoft.com/office/powerpoint/2010/main" val="288689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D34417-627A-894E-A74A-B5CBDB791246}"/>
              </a:ext>
            </a:extLst>
          </p:cNvPr>
          <p:cNvPicPr>
            <a:picLocks noChangeAspect="1"/>
          </p:cNvPicPr>
          <p:nvPr/>
        </p:nvPicPr>
        <p:blipFill>
          <a:blip r:embed="rId2"/>
          <a:stretch>
            <a:fillRect/>
          </a:stretch>
        </p:blipFill>
        <p:spPr>
          <a:xfrm>
            <a:off x="7881264" y="471785"/>
            <a:ext cx="4404594" cy="3434534"/>
          </a:xfrm>
          <a:prstGeom prst="rect">
            <a:avLst/>
          </a:prstGeom>
        </p:spPr>
      </p:pic>
      <p:pic>
        <p:nvPicPr>
          <p:cNvPr id="5" name="Content Placeholder 5">
            <a:extLst>
              <a:ext uri="{FF2B5EF4-FFF2-40B4-BE49-F238E27FC236}">
                <a16:creationId xmlns:a16="http://schemas.microsoft.com/office/drawing/2014/main" id="{6EDAD945-8D82-5640-9067-7C3E4E176F6A}"/>
              </a:ext>
            </a:extLst>
          </p:cNvPr>
          <p:cNvPicPr>
            <a:picLocks noChangeAspect="1"/>
          </p:cNvPicPr>
          <p:nvPr/>
        </p:nvPicPr>
        <p:blipFill>
          <a:blip r:embed="rId3"/>
          <a:stretch>
            <a:fillRect/>
          </a:stretch>
        </p:blipFill>
        <p:spPr>
          <a:xfrm>
            <a:off x="7881264" y="3246463"/>
            <a:ext cx="4432577" cy="3456354"/>
          </a:xfrm>
          <a:prstGeom prst="rect">
            <a:avLst/>
          </a:prstGeom>
        </p:spPr>
      </p:pic>
      <p:pic>
        <p:nvPicPr>
          <p:cNvPr id="7" name="Picture 6">
            <a:extLst>
              <a:ext uri="{FF2B5EF4-FFF2-40B4-BE49-F238E27FC236}">
                <a16:creationId xmlns:a16="http://schemas.microsoft.com/office/drawing/2014/main" id="{E7348028-BCF2-5340-82F0-B5667BCF7FD8}"/>
              </a:ext>
            </a:extLst>
          </p:cNvPr>
          <p:cNvPicPr>
            <a:picLocks noChangeAspect="1"/>
          </p:cNvPicPr>
          <p:nvPr/>
        </p:nvPicPr>
        <p:blipFill>
          <a:blip r:embed="rId4"/>
          <a:stretch>
            <a:fillRect/>
          </a:stretch>
        </p:blipFill>
        <p:spPr>
          <a:xfrm>
            <a:off x="-236923" y="472310"/>
            <a:ext cx="4404594" cy="3434534"/>
          </a:xfrm>
          <a:prstGeom prst="rect">
            <a:avLst/>
          </a:prstGeom>
        </p:spPr>
      </p:pic>
      <p:pic>
        <p:nvPicPr>
          <p:cNvPr id="8" name="Content Placeholder 5">
            <a:extLst>
              <a:ext uri="{FF2B5EF4-FFF2-40B4-BE49-F238E27FC236}">
                <a16:creationId xmlns:a16="http://schemas.microsoft.com/office/drawing/2014/main" id="{5D5403FC-2978-F64A-BA95-AD81DC679493}"/>
              </a:ext>
            </a:extLst>
          </p:cNvPr>
          <p:cNvPicPr>
            <a:picLocks noChangeAspect="1"/>
          </p:cNvPicPr>
          <p:nvPr/>
        </p:nvPicPr>
        <p:blipFill>
          <a:blip r:embed="rId5"/>
          <a:stretch>
            <a:fillRect/>
          </a:stretch>
        </p:blipFill>
        <p:spPr>
          <a:xfrm>
            <a:off x="-264906" y="3245938"/>
            <a:ext cx="4432577" cy="3456354"/>
          </a:xfrm>
          <a:prstGeom prst="rect">
            <a:avLst/>
          </a:prstGeom>
        </p:spPr>
      </p:pic>
      <p:sp>
        <p:nvSpPr>
          <p:cNvPr id="6" name="TextBox 5">
            <a:extLst>
              <a:ext uri="{FF2B5EF4-FFF2-40B4-BE49-F238E27FC236}">
                <a16:creationId xmlns:a16="http://schemas.microsoft.com/office/drawing/2014/main" id="{685F1911-6BCB-0C41-A987-0D4C5D19F122}"/>
              </a:ext>
            </a:extLst>
          </p:cNvPr>
          <p:cNvSpPr txBox="1"/>
          <p:nvPr/>
        </p:nvSpPr>
        <p:spPr>
          <a:xfrm>
            <a:off x="3477079" y="744340"/>
            <a:ext cx="4951304" cy="5609549"/>
          </a:xfrm>
          <a:prstGeom prst="rect">
            <a:avLst/>
          </a:prstGeom>
          <a:noFill/>
        </p:spPr>
        <p:txBody>
          <a:bodyPr wrap="square" rtlCol="0">
            <a:spAutoFit/>
          </a:bodyPr>
          <a:lstStyle/>
          <a:p>
            <a:pPr>
              <a:lnSpc>
                <a:spcPct val="125000"/>
              </a:lnSpc>
            </a:pPr>
            <a:r>
              <a:rPr lang="zh-CN" altLang="en-US" sz="1600" dirty="0">
                <a:highlight>
                  <a:srgbClr val="FFFF00"/>
                </a:highlight>
              </a:rPr>
              <a:t>产业链变长</a:t>
            </a:r>
            <a:endParaRPr lang="en-US" altLang="zh-CN" sz="1600" dirty="0">
              <a:highlight>
                <a:srgbClr val="FFFF00"/>
              </a:highlight>
            </a:endParaRPr>
          </a:p>
          <a:p>
            <a:pPr marL="342900" indent="-342900">
              <a:lnSpc>
                <a:spcPct val="125000"/>
              </a:lnSpc>
              <a:buFont typeface="Arial" panose="020B0604020202020204" pitchFamily="34" charset="0"/>
              <a:buChar char="•"/>
            </a:pPr>
            <a:r>
              <a:rPr lang="zh-CN" altLang="en-US" sz="1600" dirty="0"/>
              <a:t>可以观察到，在</a:t>
            </a:r>
            <a:r>
              <a:rPr lang="en-US" altLang="zh-CN" sz="1600" dirty="0"/>
              <a:t>2015</a:t>
            </a:r>
            <a:r>
              <a:rPr lang="zh-CN" altLang="en-US" sz="1600" dirty="0"/>
              <a:t>年</a:t>
            </a:r>
            <a:r>
              <a:rPr lang="en-US" altLang="zh-CN" sz="1600" dirty="0"/>
              <a:t>(</a:t>
            </a:r>
            <a:r>
              <a:rPr lang="zh-CN" altLang="en-US" sz="1600" dirty="0"/>
              <a:t>右</a:t>
            </a:r>
            <a:r>
              <a:rPr lang="en-US" altLang="zh-CN" sz="1600" dirty="0"/>
              <a:t>)</a:t>
            </a:r>
            <a:r>
              <a:rPr lang="zh-CN" altLang="en-US" sz="1600" dirty="0"/>
              <a:t>整体产业链比</a:t>
            </a:r>
            <a:r>
              <a:rPr lang="en-US" altLang="zh-CN" sz="1600" dirty="0"/>
              <a:t>2019</a:t>
            </a:r>
            <a:r>
              <a:rPr lang="zh-CN" altLang="en-US" sz="1600" dirty="0"/>
              <a:t>年（左）要</a:t>
            </a:r>
            <a:r>
              <a:rPr lang="zh-CN" altLang="en-US" sz="1600" dirty="0">
                <a:solidFill>
                  <a:srgbClr val="FF0000"/>
                </a:solidFill>
              </a:rPr>
              <a:t>长</a:t>
            </a:r>
            <a:r>
              <a:rPr lang="zh-CN" altLang="en-US" sz="1600" dirty="0"/>
              <a:t>，在同样的</a:t>
            </a:r>
            <a:r>
              <a:rPr lang="en-US" altLang="zh-CN" sz="1600" dirty="0"/>
              <a:t>3</a:t>
            </a:r>
            <a:r>
              <a:rPr lang="zh-CN" altLang="en-US" sz="1600" dirty="0"/>
              <a:t>度供应链中，</a:t>
            </a:r>
            <a:r>
              <a:rPr lang="en-US" altLang="zh-CN" sz="1600" dirty="0"/>
              <a:t>19</a:t>
            </a:r>
            <a:r>
              <a:rPr lang="zh-CN" altLang="en-US" sz="1600" dirty="0"/>
              <a:t>年包括了</a:t>
            </a:r>
            <a:r>
              <a:rPr lang="en-US" altLang="zh-CN" sz="1600" dirty="0"/>
              <a:t>15</a:t>
            </a:r>
            <a:r>
              <a:rPr lang="zh-CN" altLang="en-US" sz="1600" dirty="0"/>
              <a:t>年没有的保险、娱乐等颜色最深的产业。</a:t>
            </a:r>
            <a:endParaRPr lang="en-US" altLang="zh-CN" sz="1600" dirty="0"/>
          </a:p>
          <a:p>
            <a:pPr>
              <a:lnSpc>
                <a:spcPct val="125000"/>
              </a:lnSpc>
            </a:pPr>
            <a:r>
              <a:rPr lang="zh-CN" altLang="en-US" sz="1600" dirty="0">
                <a:highlight>
                  <a:srgbClr val="FFFF00"/>
                </a:highlight>
              </a:rPr>
              <a:t>产业多样性增加（多样性）</a:t>
            </a:r>
            <a:endParaRPr lang="en-US" altLang="zh-CN" sz="1600" dirty="0">
              <a:highlight>
                <a:srgbClr val="FFFF00"/>
              </a:highlight>
            </a:endParaRPr>
          </a:p>
          <a:p>
            <a:pPr marL="342900" indent="-342900">
              <a:lnSpc>
                <a:spcPct val="125000"/>
              </a:lnSpc>
              <a:buFont typeface="Arial" panose="020B0604020202020204" pitchFamily="34" charset="0"/>
              <a:buChar char="•"/>
            </a:pPr>
            <a:r>
              <a:rPr lang="en-US" altLang="zh-CN" sz="1600" dirty="0"/>
              <a:t>2015</a:t>
            </a:r>
            <a:r>
              <a:rPr lang="zh-CN" altLang="en-US" sz="1600" dirty="0"/>
              <a:t>年中国企业产业多样性非常单一，基本全部集中于</a:t>
            </a:r>
            <a:r>
              <a:rPr lang="en-US" altLang="zh-CN" sz="1600" dirty="0"/>
              <a:t>3</a:t>
            </a:r>
            <a:r>
              <a:rPr lang="zh-CN" altLang="en-US" sz="1600" dirty="0"/>
              <a:t>，而美国企业多样性很强。</a:t>
            </a:r>
            <a:r>
              <a:rPr lang="en-US" altLang="zh-CN" sz="1600" dirty="0"/>
              <a:t>(</a:t>
            </a:r>
            <a:r>
              <a:rPr lang="zh-CN" altLang="en-US" sz="1600" dirty="0"/>
              <a:t>方差中国</a:t>
            </a:r>
            <a:r>
              <a:rPr lang="en-US" altLang="zh-CN" sz="1600" dirty="0"/>
              <a:t>=0.26</a:t>
            </a:r>
            <a:r>
              <a:rPr lang="zh-CN" altLang="en-US" sz="1600" dirty="0"/>
              <a:t>，美国</a:t>
            </a:r>
            <a:r>
              <a:rPr lang="en-US" altLang="zh-CN" sz="1600" dirty="0"/>
              <a:t>=0.97)</a:t>
            </a:r>
            <a:r>
              <a:rPr lang="zh-CN" altLang="en-US" sz="1600" dirty="0"/>
              <a:t> </a:t>
            </a:r>
            <a:r>
              <a:rPr lang="en-US" altLang="zh-CN" sz="1600" dirty="0"/>
              <a:t>2019</a:t>
            </a:r>
            <a:r>
              <a:rPr lang="zh-CN" altLang="en-US" sz="1600" dirty="0"/>
              <a:t>年则中美企业多样性基本一致，而且都增加了（方差中国</a:t>
            </a:r>
            <a:r>
              <a:rPr lang="en-US" altLang="zh-CN" sz="1600" dirty="0"/>
              <a:t>=1.35</a:t>
            </a:r>
            <a:r>
              <a:rPr lang="zh-CN" altLang="en-US" sz="1600" dirty="0"/>
              <a:t>，美国</a:t>
            </a:r>
            <a:r>
              <a:rPr lang="en-US" altLang="zh-CN" sz="1600" dirty="0"/>
              <a:t>=1.51</a:t>
            </a:r>
            <a:r>
              <a:rPr lang="zh-CN" altLang="en-US" sz="1600" dirty="0"/>
              <a:t>）</a:t>
            </a:r>
            <a:endParaRPr lang="en-US" altLang="zh-CN" sz="1600" dirty="0"/>
          </a:p>
          <a:p>
            <a:pPr>
              <a:lnSpc>
                <a:spcPct val="125000"/>
              </a:lnSpc>
            </a:pPr>
            <a:r>
              <a:rPr lang="zh-CN" altLang="en-US" sz="1600" dirty="0">
                <a:highlight>
                  <a:srgbClr val="FFFF00"/>
                </a:highlight>
              </a:rPr>
              <a:t>国家合作增加（分散性）</a:t>
            </a:r>
            <a:endParaRPr lang="en-US" altLang="zh-CN" sz="1600" dirty="0">
              <a:highlight>
                <a:srgbClr val="FFFF00"/>
              </a:highlight>
            </a:endParaRPr>
          </a:p>
          <a:p>
            <a:pPr marL="342900" indent="-342900">
              <a:lnSpc>
                <a:spcPct val="125000"/>
              </a:lnSpc>
              <a:buFont typeface="Arial" panose="020B0604020202020204" pitchFamily="34" charset="0"/>
              <a:buChar char="•"/>
            </a:pPr>
            <a:r>
              <a:rPr lang="zh-CN" altLang="en-US" sz="1600" dirty="0"/>
              <a:t>猜想是，</a:t>
            </a:r>
            <a:r>
              <a:rPr lang="en-US" altLang="zh-CN" sz="1600" dirty="0"/>
              <a:t>15</a:t>
            </a:r>
            <a:r>
              <a:rPr lang="zh-CN" altLang="en-US" sz="1600" dirty="0"/>
              <a:t>年中国企业节点间几乎没有插入其他国家的企业，有很强的集聚特色，而</a:t>
            </a:r>
            <a:r>
              <a:rPr lang="en-US" altLang="zh-CN" sz="1600" dirty="0"/>
              <a:t>19</a:t>
            </a:r>
            <a:r>
              <a:rPr lang="zh-CN" altLang="en-US" sz="1600" dirty="0"/>
              <a:t>年的时候，“中国</a:t>
            </a:r>
            <a:r>
              <a:rPr lang="en-US" altLang="zh-CN" sz="1600" dirty="0"/>
              <a:t>-</a:t>
            </a:r>
            <a:r>
              <a:rPr lang="zh-CN" altLang="en-US" sz="1600" dirty="0"/>
              <a:t>其他国家</a:t>
            </a:r>
            <a:r>
              <a:rPr lang="en-US" altLang="zh-CN" sz="1600" dirty="0"/>
              <a:t>-</a:t>
            </a:r>
            <a:r>
              <a:rPr lang="zh-CN" altLang="en-US" sz="1600" dirty="0"/>
              <a:t>中国”模式会更明显。</a:t>
            </a:r>
            <a:endParaRPr lang="en-US" altLang="zh-CN" sz="1600" dirty="0"/>
          </a:p>
          <a:p>
            <a:pPr marL="342900" indent="-342900">
              <a:lnSpc>
                <a:spcPct val="125000"/>
              </a:lnSpc>
              <a:buFont typeface="Arial" panose="020B0604020202020204" pitchFamily="34" charset="0"/>
              <a:buChar char="•"/>
            </a:pPr>
            <a:r>
              <a:rPr lang="zh-CN" altLang="en-US" sz="1600" dirty="0"/>
              <a:t>从图上似乎有这个趋势但并不明显。我在思考如何量化这种趋势以及如何用码来计算这种趋势，而且我用的数据量并没有完全地包括</a:t>
            </a:r>
            <a:r>
              <a:rPr lang="en-US" altLang="zh-CN" sz="1600" dirty="0"/>
              <a:t>3</a:t>
            </a:r>
            <a:r>
              <a:rPr lang="zh-CN" altLang="en-US" sz="1600" dirty="0"/>
              <a:t>度供应链所有企业，如果数据量更大或许趋势会更明显。</a:t>
            </a:r>
            <a:endParaRPr lang="en-US" sz="1600" dirty="0"/>
          </a:p>
          <a:p>
            <a:pPr marL="342900" indent="-342900">
              <a:lnSpc>
                <a:spcPct val="125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47922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37F14D6-E268-2448-9CC3-905EA4009BD2}"/>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rPr>
              <a:t>Result</a:t>
            </a:r>
            <a:br>
              <a:rPr lang="en-US" sz="3600" dirty="0">
                <a:solidFill>
                  <a:srgbClr val="FFFFFF"/>
                </a:solidFill>
              </a:rPr>
            </a:br>
            <a:endParaRPr lang="en-US" sz="3600" dirty="0">
              <a:solidFill>
                <a:srgbClr val="FFFFFF"/>
              </a:solidFill>
            </a:endParaRPr>
          </a:p>
        </p:txBody>
      </p:sp>
      <p:sp>
        <p:nvSpPr>
          <p:cNvPr id="5" name="Content Placeholder 4">
            <a:extLst>
              <a:ext uri="{FF2B5EF4-FFF2-40B4-BE49-F238E27FC236}">
                <a16:creationId xmlns:a16="http://schemas.microsoft.com/office/drawing/2014/main" id="{33A0425F-9F21-5D4D-8444-298C89AA1164}"/>
              </a:ext>
            </a:extLst>
          </p:cNvPr>
          <p:cNvSpPr>
            <a:spLocks noGrp="1"/>
          </p:cNvSpPr>
          <p:nvPr>
            <p:ph sz="half" idx="1"/>
          </p:nvPr>
        </p:nvSpPr>
        <p:spPr>
          <a:xfrm>
            <a:off x="5198993" y="1412489"/>
            <a:ext cx="2926080" cy="4363844"/>
          </a:xfrm>
        </p:spPr>
        <p:txBody>
          <a:bodyPr>
            <a:normAutofit/>
          </a:bodyPr>
          <a:lstStyle/>
          <a:p>
            <a:pPr marL="0" indent="0">
              <a:buNone/>
            </a:pPr>
            <a:r>
              <a:rPr lang="en-US" sz="2000" dirty="0"/>
              <a:t>2015</a:t>
            </a:r>
          </a:p>
          <a:p>
            <a:pPr marL="0" indent="0">
              <a:buNone/>
            </a:pPr>
            <a:r>
              <a:rPr lang="zh-CN" altLang="en-US" sz="2000" dirty="0"/>
              <a:t>多样性（</a:t>
            </a:r>
            <a:r>
              <a:rPr lang="en-US" altLang="zh-CN" sz="2000" dirty="0"/>
              <a:t>SD</a:t>
            </a:r>
            <a:r>
              <a:rPr lang="zh-CN" altLang="en-US" sz="2000" dirty="0"/>
              <a:t>）</a:t>
            </a:r>
            <a:endParaRPr lang="en-US" sz="2000" dirty="0"/>
          </a:p>
          <a:p>
            <a:r>
              <a:rPr lang="en-US" sz="2000" dirty="0"/>
              <a:t>China 0.2581989</a:t>
            </a:r>
          </a:p>
          <a:p>
            <a:r>
              <a:rPr lang="en-US" sz="2000" dirty="0"/>
              <a:t>US 0.843274</a:t>
            </a:r>
          </a:p>
          <a:p>
            <a:pPr marL="0" indent="0">
              <a:buNone/>
            </a:pPr>
            <a:r>
              <a:rPr lang="en-US" sz="2000" dirty="0" err="1"/>
              <a:t>Avg</a:t>
            </a:r>
            <a:r>
              <a:rPr lang="en-US" sz="2000" dirty="0"/>
              <a:t> Length </a:t>
            </a:r>
            <a:r>
              <a:rPr lang="en-US" altLang="zh-CN" sz="2000" dirty="0"/>
              <a:t>(w=1)</a:t>
            </a:r>
            <a:endParaRPr lang="en-US" sz="2000" dirty="0"/>
          </a:p>
          <a:p>
            <a:r>
              <a:rPr lang="en-US" sz="2000" dirty="0"/>
              <a:t>China 3.104167</a:t>
            </a:r>
          </a:p>
          <a:p>
            <a:r>
              <a:rPr lang="en-US" sz="2000" dirty="0"/>
              <a:t>US 3.159375</a:t>
            </a:r>
          </a:p>
        </p:txBody>
      </p:sp>
      <p:sp>
        <p:nvSpPr>
          <p:cNvPr id="6" name="Content Placeholder 5">
            <a:extLst>
              <a:ext uri="{FF2B5EF4-FFF2-40B4-BE49-F238E27FC236}">
                <a16:creationId xmlns:a16="http://schemas.microsoft.com/office/drawing/2014/main" id="{4B368109-0747-E14D-8F9C-86455A83E933}"/>
              </a:ext>
            </a:extLst>
          </p:cNvPr>
          <p:cNvSpPr>
            <a:spLocks noGrp="1"/>
          </p:cNvSpPr>
          <p:nvPr>
            <p:ph sz="half" idx="2"/>
          </p:nvPr>
        </p:nvSpPr>
        <p:spPr>
          <a:xfrm>
            <a:off x="8451604" y="1412489"/>
            <a:ext cx="2926080" cy="4363844"/>
          </a:xfrm>
        </p:spPr>
        <p:txBody>
          <a:bodyPr>
            <a:normAutofit/>
          </a:bodyPr>
          <a:lstStyle/>
          <a:p>
            <a:pPr marL="0" indent="0">
              <a:buNone/>
            </a:pPr>
            <a:r>
              <a:rPr lang="en-US" sz="2000" dirty="0"/>
              <a:t>2019</a:t>
            </a:r>
          </a:p>
          <a:p>
            <a:pPr marL="0" indent="0">
              <a:buNone/>
            </a:pPr>
            <a:r>
              <a:rPr lang="zh-CN" altLang="en-US" sz="2000" dirty="0"/>
              <a:t>多样性（</a:t>
            </a:r>
            <a:r>
              <a:rPr lang="en-US" altLang="zh-CN" sz="2000" dirty="0"/>
              <a:t>SD</a:t>
            </a:r>
            <a:r>
              <a:rPr lang="zh-CN" altLang="en-US" sz="2000" dirty="0"/>
              <a:t>）</a:t>
            </a:r>
            <a:endParaRPr lang="en-US" sz="2000" dirty="0"/>
          </a:p>
          <a:p>
            <a:r>
              <a:rPr lang="en-US" sz="2000" dirty="0"/>
              <a:t>China 1.336623</a:t>
            </a:r>
          </a:p>
          <a:p>
            <a:r>
              <a:rPr lang="en-US" sz="2000" dirty="0"/>
              <a:t>US 1.489356</a:t>
            </a:r>
          </a:p>
          <a:p>
            <a:pPr marL="0" indent="0">
              <a:buNone/>
            </a:pPr>
            <a:r>
              <a:rPr lang="en-US" sz="2000" dirty="0" err="1"/>
              <a:t>Avg</a:t>
            </a:r>
            <a:r>
              <a:rPr lang="en-US" sz="2000" dirty="0"/>
              <a:t> Length</a:t>
            </a:r>
            <a:r>
              <a:rPr lang="zh-CN" altLang="en-US" sz="2000" dirty="0"/>
              <a:t> </a:t>
            </a:r>
            <a:r>
              <a:rPr lang="en-US" altLang="zh-CN" sz="2000" dirty="0"/>
              <a:t>(w=1)</a:t>
            </a:r>
            <a:endParaRPr lang="en-US" sz="2000" dirty="0"/>
          </a:p>
          <a:p>
            <a:r>
              <a:rPr lang="en-US" sz="2000" dirty="0"/>
              <a:t>China 3.434783</a:t>
            </a:r>
          </a:p>
          <a:p>
            <a:r>
              <a:rPr lang="en-US" sz="2000" dirty="0"/>
              <a:t>US 3.429752</a:t>
            </a:r>
          </a:p>
        </p:txBody>
      </p:sp>
    </p:spTree>
    <p:extLst>
      <p:ext uri="{BB962C8B-B14F-4D97-AF65-F5344CB8AC3E}">
        <p14:creationId xmlns:p14="http://schemas.microsoft.com/office/powerpoint/2010/main" val="106912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DF39-24FB-5F49-A1C7-50AE2ABB2C25}"/>
              </a:ext>
            </a:extLst>
          </p:cNvPr>
          <p:cNvSpPr>
            <a:spLocks noGrp="1"/>
          </p:cNvSpPr>
          <p:nvPr>
            <p:ph type="title"/>
          </p:nvPr>
        </p:nvSpPr>
        <p:spPr/>
        <p:txBody>
          <a:bodyPr/>
          <a:lstStyle/>
          <a:p>
            <a:r>
              <a:rPr lang="zh-CN" altLang="en-US" dirty="0"/>
              <a:t>之后希望做到的</a:t>
            </a:r>
            <a:endParaRPr lang="en-US" dirty="0"/>
          </a:p>
        </p:txBody>
      </p:sp>
      <p:sp>
        <p:nvSpPr>
          <p:cNvPr id="3" name="Content Placeholder 2">
            <a:extLst>
              <a:ext uri="{FF2B5EF4-FFF2-40B4-BE49-F238E27FC236}">
                <a16:creationId xmlns:a16="http://schemas.microsoft.com/office/drawing/2014/main" id="{03BF52DD-5086-0B4B-8305-A89A1EC80F8B}"/>
              </a:ext>
            </a:extLst>
          </p:cNvPr>
          <p:cNvSpPr>
            <a:spLocks noGrp="1"/>
          </p:cNvSpPr>
          <p:nvPr>
            <p:ph idx="1"/>
          </p:nvPr>
        </p:nvSpPr>
        <p:spPr/>
        <p:txBody>
          <a:bodyPr>
            <a:normAutofit/>
          </a:bodyPr>
          <a:lstStyle/>
          <a:p>
            <a:pPr>
              <a:lnSpc>
                <a:spcPct val="150000"/>
              </a:lnSpc>
            </a:pPr>
            <a:r>
              <a:rPr lang="zh-CN" altLang="en-US" sz="2000" dirty="0"/>
              <a:t>更好地表述每一个</a:t>
            </a:r>
            <a:r>
              <a:rPr lang="en-US" altLang="zh-CN" sz="2000" dirty="0"/>
              <a:t>index</a:t>
            </a:r>
          </a:p>
          <a:p>
            <a:pPr>
              <a:lnSpc>
                <a:spcPct val="150000"/>
              </a:lnSpc>
            </a:pPr>
            <a:r>
              <a:rPr lang="zh-CN" altLang="en-US" sz="2000" dirty="0"/>
              <a:t>每年度计算一次多样性”和“分散性”来分析时间上的趋势</a:t>
            </a:r>
            <a:endParaRPr lang="en-US" altLang="zh-CN" sz="2000" dirty="0"/>
          </a:p>
          <a:p>
            <a:pPr>
              <a:lnSpc>
                <a:spcPct val="150000"/>
              </a:lnSpc>
            </a:pPr>
            <a:r>
              <a:rPr lang="zh-CN" altLang="en-US" sz="2000" dirty="0"/>
              <a:t>通过代码自动爬</a:t>
            </a:r>
            <a:r>
              <a:rPr lang="en-US" altLang="zh-CN" sz="2000" dirty="0"/>
              <a:t>Bloomberg</a:t>
            </a:r>
            <a:r>
              <a:rPr lang="zh-CN" altLang="en-US" sz="2000" dirty="0"/>
              <a:t>数据从而增加每个网络图的数据量，使趋势更明显</a:t>
            </a:r>
            <a:endParaRPr lang="en-US" altLang="zh-CN" sz="2000" dirty="0"/>
          </a:p>
          <a:p>
            <a:pPr>
              <a:lnSpc>
                <a:spcPct val="150000"/>
              </a:lnSpc>
            </a:pPr>
            <a:r>
              <a:rPr lang="zh-CN" altLang="en-US" sz="2000" dirty="0"/>
              <a:t>更多产业和国别的公司为中心公司构建不同的社交网络图，观察区别</a:t>
            </a:r>
            <a:endParaRPr lang="en-US" altLang="zh-CN" sz="2000" dirty="0"/>
          </a:p>
          <a:p>
            <a:pPr>
              <a:lnSpc>
                <a:spcPct val="150000"/>
              </a:lnSpc>
            </a:pPr>
            <a:endParaRPr lang="en-US" altLang="zh-CN" sz="2000" dirty="0"/>
          </a:p>
          <a:p>
            <a:pPr>
              <a:lnSpc>
                <a:spcPct val="150000"/>
              </a:lnSpc>
            </a:pPr>
            <a:endParaRPr lang="en-US" sz="2000" dirty="0"/>
          </a:p>
        </p:txBody>
      </p:sp>
    </p:spTree>
    <p:extLst>
      <p:ext uri="{BB962C8B-B14F-4D97-AF65-F5344CB8AC3E}">
        <p14:creationId xmlns:p14="http://schemas.microsoft.com/office/powerpoint/2010/main" val="303831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1388</Words>
  <Application>Microsoft Macintosh PowerPoint</Application>
  <PresentationFormat>Widescreen</PresentationFormat>
  <Paragraphs>78</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等线 Light</vt:lpstr>
      <vt:lpstr>Arial</vt:lpstr>
      <vt:lpstr>Calibri</vt:lpstr>
      <vt:lpstr>Calibri Light</vt:lpstr>
      <vt:lpstr>Times New Roman</vt:lpstr>
      <vt:lpstr>Office Theme</vt:lpstr>
      <vt:lpstr>Supply Chain Network Analysis 供应链网络研究 可行性报告</vt:lpstr>
      <vt:lpstr>基本术语与方法定义</vt:lpstr>
      <vt:lpstr>出发点和思路</vt:lpstr>
      <vt:lpstr>数据概况与清理</vt:lpstr>
      <vt:lpstr>网络图注解</vt:lpstr>
      <vt:lpstr>基于上汽的网络研究结论</vt:lpstr>
      <vt:lpstr>PowerPoint Presentation</vt:lpstr>
      <vt:lpstr>Result </vt:lpstr>
      <vt:lpstr>之后希望做到的</vt:lpstr>
      <vt:lpstr>文献综述</vt:lpstr>
      <vt:lpstr>类似研究举例</vt:lpstr>
      <vt:lpstr>类似研究举例</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Network Analysis 供应链网络研究 可行性报告</dc:title>
  <dc:creator>Microsoft Office User</dc:creator>
  <cp:lastModifiedBy>Microsoft Office User</cp:lastModifiedBy>
  <cp:revision>43</cp:revision>
  <dcterms:created xsi:type="dcterms:W3CDTF">2019-07-02T18:06:54Z</dcterms:created>
  <dcterms:modified xsi:type="dcterms:W3CDTF">2019-08-05T02:25:35Z</dcterms:modified>
</cp:coreProperties>
</file>