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574-2B89-D04F-BA17-46A229357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74B41-4E9A-6C43-BC55-FC480CD3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91023-78D4-B84F-BFCE-5F0EDB93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D9F8-4BD9-4C4C-98E1-2ABCDD4B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0655-E4DC-2243-8FD6-089DF704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5964-0813-E449-B610-0641F740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30098-14C4-C74F-B375-50D55DA72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570F-F0F1-864F-9A6C-D17F95CE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8D9A-ADE0-384F-B3AD-6FA7A613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2B2B2-E669-3C4B-88D8-73A0B926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9DC24-C7B4-A544-9737-CA4155558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07D63-800D-7E42-B3CF-0E9519B8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2341-0DD4-4043-98F8-3C84B2A9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121A-2610-B246-BDD0-3C0CA14C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5355-71AC-534F-B60F-DF21D7D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2246-7D77-4D4C-B4BF-3EFE032C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8EF2-CE5F-A04C-9D60-5AB1855C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4F78-4569-C044-8BF0-4AE7CFE1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D694-A0AC-6A4D-B65C-DD5A8161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E5A6-2535-D84E-BCAC-CE0E6235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F65B-E086-6146-99F7-D64E5471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456C-F139-B246-8AB4-34104E0C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2FF6-4BF9-0244-8ED4-F11DC142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FF60-7B1A-AA4F-BAEF-A8E2B1D6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B6CF-610D-2744-85B8-FED7EE1E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F7F6-D45C-9740-97C8-B1A9EAF2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F24B-DDE4-D64C-B61C-3B2EB55C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4B6D6-D8DE-E44F-A912-EE75723D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12967-2DC3-5B41-870D-3233FFF9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AD48E-7444-6C48-A937-964D1474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78C06-F643-DD45-A74A-A0A22DD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4470-AF16-EA4D-91AC-101DCCDD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0D154-DFB3-A646-8E41-D1A4AAA4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1F92-F796-F24D-B025-D01760DB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99701-F196-7E4E-8F8A-B49B854E9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A3A62-B750-D240-A466-2B6C7BAC4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FA4B8-54CE-DB4C-87C0-71C5C4E1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A7970-30B7-8843-B4F2-C4D3FB58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258C7-3107-0D4F-A306-3EE4890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C74-6667-4440-953C-618618BB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4C74-191E-9044-979A-605A08B8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3955D-093A-764E-8EB7-428E8C65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6241-9FC7-4C42-98D9-82CED318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3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989F0-01E4-9C4E-A7D8-2056F517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3D9AE-238C-8940-84E7-92013264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E25D9-9D61-2641-80B8-B8AC8E07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E712-450C-3B42-AC2C-87FC313F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198A-9321-7347-B987-BF324428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55338-669F-3F4E-BD9E-FCB3D163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080CB-EEC8-9440-B63F-74372848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C529B-62EA-0846-A4D9-AFF4C296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C44E2-7B57-DA49-871F-B4D6B87E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F9EC-9713-3245-9118-FE493CA4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84C99-666D-4B4F-A56D-1C6ACD780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9EDD3-DB79-DD46-8D59-A303FA4B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9096-B7A0-1A4F-8370-C0844B38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668F9-8083-8F41-9F97-3AB46F56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6B0D-3C26-C442-A0CD-9E35A408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C2E11-4C9D-8148-A6B4-CBE4E750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CC7A-0A67-664B-95C4-2D0DE9E6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092D-6A34-B641-BF24-0C5ADF7C0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F6B9C-6EA9-EB44-9AC1-15C11B591A46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742C-758D-0A44-9FD6-BE6CABD2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3211-2D62-084E-BECA-10CEE5104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88FF-223F-574E-AEA3-9690E694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4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0940-2E22-B448-AF88-B2BD5A132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loomberg</a:t>
            </a:r>
            <a:r>
              <a:rPr lang="zh-CN" altLang="en-US" dirty="0"/>
              <a:t> 数据需求（</a:t>
            </a:r>
            <a:r>
              <a:rPr lang="en-US" altLang="zh-CN" dirty="0"/>
              <a:t>SPLC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E6EA1-BD9A-4341-B666-A63576899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梁晨</a:t>
            </a:r>
            <a:r>
              <a:rPr lang="en-US" altLang="zh-CN" dirty="0"/>
              <a:t>20190707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5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702C-5AB8-5842-9885-E7EB89F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初始中心公司分别为：上汽</a:t>
            </a:r>
            <a:r>
              <a:rPr lang="en-US" sz="2800" dirty="0"/>
              <a:t> SAIC</a:t>
            </a:r>
            <a:r>
              <a:rPr lang="zh-CN" altLang="en-US" sz="2800" dirty="0"/>
              <a:t>、通用 </a:t>
            </a:r>
            <a:r>
              <a:rPr lang="en-US" sz="2800" dirty="0"/>
              <a:t>General Motor</a:t>
            </a:r>
            <a:r>
              <a:rPr lang="zh-CN" altLang="en-US" sz="2800" dirty="0"/>
              <a:t>、大众 </a:t>
            </a:r>
            <a:r>
              <a:rPr lang="en-US" sz="2800" dirty="0"/>
              <a:t>Volkswagen</a:t>
            </a:r>
            <a:r>
              <a:rPr lang="zh-CN" altLang="en-US" sz="2800" dirty="0"/>
              <a:t>、丰田 </a:t>
            </a:r>
            <a:r>
              <a:rPr lang="en-US" sz="2800" dirty="0"/>
              <a:t>Toyota</a:t>
            </a:r>
            <a:br>
              <a:rPr lang="en-US" sz="2800" dirty="0"/>
            </a:br>
            <a:r>
              <a:rPr lang="zh-CN" altLang="en-US" sz="2800" dirty="0"/>
              <a:t>需要的数据年份：每年抓一次数据，看能往前到多少年是有数据的。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59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3936-F206-8B4B-A851-4A4C53DB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3" y="992634"/>
            <a:ext cx="2896674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选取中心公司，如</a:t>
            </a:r>
            <a:r>
              <a:rPr lang="en-US" altLang="zh-CN" sz="2400" dirty="0"/>
              <a:t>IBM</a:t>
            </a:r>
            <a:r>
              <a:rPr lang="zh-CN" altLang="en-US" sz="2400" dirty="0"/>
              <a:t> </a:t>
            </a:r>
            <a:r>
              <a:rPr lang="en-US" altLang="zh-CN" sz="2400" dirty="0"/>
              <a:t>US</a:t>
            </a:r>
            <a:r>
              <a:rPr lang="zh-CN" altLang="en-US" sz="2400" dirty="0"/>
              <a:t> </a:t>
            </a:r>
            <a:r>
              <a:rPr lang="en-US" altLang="zh-CN" sz="2400" dirty="0"/>
              <a:t>Equity</a:t>
            </a:r>
            <a:br>
              <a:rPr lang="en-US" altLang="zh-CN" sz="2400" dirty="0"/>
            </a:br>
            <a:r>
              <a:rPr lang="zh-CN" altLang="en-US" sz="2400" dirty="0"/>
              <a:t>选择公式</a:t>
            </a:r>
            <a:r>
              <a:rPr lang="en-US" altLang="zh-CN" sz="2400" dirty="0"/>
              <a:t>SPLC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EF9B0-F800-0546-B438-BAE682AB29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27" y="1362757"/>
            <a:ext cx="7476726" cy="4694609"/>
          </a:xfrm>
          <a:prstGeom prst="rect">
            <a:avLst/>
          </a:prstGeom>
        </p:spPr>
      </p:pic>
      <p:sp>
        <p:nvSpPr>
          <p:cNvPr id="5" name="Donut 4">
            <a:extLst>
              <a:ext uri="{FF2B5EF4-FFF2-40B4-BE49-F238E27FC236}">
                <a16:creationId xmlns:a16="http://schemas.microsoft.com/office/drawing/2014/main" id="{C0C243DA-F189-BB4D-BC11-120D924A44FD}"/>
              </a:ext>
            </a:extLst>
          </p:cNvPr>
          <p:cNvSpPr/>
          <p:nvPr/>
        </p:nvSpPr>
        <p:spPr>
          <a:xfrm>
            <a:off x="4031619" y="1867437"/>
            <a:ext cx="1506295" cy="45076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3936-F206-8B4B-A851-4A4C53DB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3" y="992634"/>
            <a:ext cx="2896674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设定时间，如</a:t>
            </a:r>
            <a:r>
              <a:rPr lang="en-US" altLang="zh-CN" sz="2400" dirty="0"/>
              <a:t>06/06/2019</a:t>
            </a:r>
            <a:br>
              <a:rPr lang="en-US" altLang="zh-CN" sz="2400" dirty="0"/>
            </a:br>
            <a:r>
              <a:rPr lang="zh-CN" altLang="en-US" sz="2400" dirty="0"/>
              <a:t>设定货币单位为</a:t>
            </a:r>
            <a:r>
              <a:rPr lang="en-US" altLang="zh-CN" sz="2400" dirty="0"/>
              <a:t>USD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EF9B0-F800-0546-B438-BAE682AB29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27" y="1362757"/>
            <a:ext cx="7476726" cy="4694609"/>
          </a:xfrm>
          <a:prstGeom prst="rect">
            <a:avLst/>
          </a:prstGeom>
        </p:spPr>
      </p:pic>
      <p:sp>
        <p:nvSpPr>
          <p:cNvPr id="5" name="Donut 4">
            <a:extLst>
              <a:ext uri="{FF2B5EF4-FFF2-40B4-BE49-F238E27FC236}">
                <a16:creationId xmlns:a16="http://schemas.microsoft.com/office/drawing/2014/main" id="{C0C243DA-F189-BB4D-BC11-120D924A44FD}"/>
              </a:ext>
            </a:extLst>
          </p:cNvPr>
          <p:cNvSpPr/>
          <p:nvPr/>
        </p:nvSpPr>
        <p:spPr>
          <a:xfrm>
            <a:off x="9389231" y="2446986"/>
            <a:ext cx="1952222" cy="270456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E23B18AE-7CFB-AA41-8F6E-3A3D8CB83D13}"/>
              </a:ext>
            </a:extLst>
          </p:cNvPr>
          <p:cNvSpPr/>
          <p:nvPr/>
        </p:nvSpPr>
        <p:spPr>
          <a:xfrm>
            <a:off x="5808371" y="2446986"/>
            <a:ext cx="643943" cy="36060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4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3936-F206-8B4B-A851-4A4C53DB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3" y="992634"/>
            <a:ext cx="2896674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调成</a:t>
            </a:r>
            <a:r>
              <a:rPr lang="en-US" altLang="zh-CN" sz="2400" dirty="0"/>
              <a:t>show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8)Table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EF9B0-F800-0546-B438-BAE682AB29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27" y="1362757"/>
            <a:ext cx="7476726" cy="4694609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E23B18AE-7CFB-AA41-8F6E-3A3D8CB83D13}"/>
              </a:ext>
            </a:extLst>
          </p:cNvPr>
          <p:cNvSpPr/>
          <p:nvPr/>
        </p:nvSpPr>
        <p:spPr>
          <a:xfrm>
            <a:off x="4868214" y="2582214"/>
            <a:ext cx="643943" cy="36060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7FA392A-B768-6E4D-8971-9E37EB67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849" y="825500"/>
            <a:ext cx="5799675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839B0-04AF-9C43-9EF1-46476049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24" y="825500"/>
            <a:ext cx="4715925" cy="4351338"/>
          </a:xfrm>
        </p:spPr>
        <p:txBody>
          <a:bodyPr anchor="t">
            <a:normAutofit/>
          </a:bodyPr>
          <a:lstStyle/>
          <a:p>
            <a:r>
              <a:rPr lang="zh-CN" altLang="en-US" sz="2000" dirty="0"/>
              <a:t>（示意图</a:t>
            </a:r>
            <a:r>
              <a:rPr lang="en-US" altLang="zh-CN" sz="2000" dirty="0"/>
              <a:t>)</a:t>
            </a:r>
            <a:r>
              <a:rPr lang="zh-CN" altLang="en-US" sz="2000" dirty="0"/>
              <a:t> 选择</a:t>
            </a:r>
            <a:r>
              <a:rPr lang="en-US" sz="2000" dirty="0"/>
              <a:t>quantifiable suppliers</a:t>
            </a:r>
            <a:r>
              <a:rPr lang="zh-CN" altLang="en-US" sz="2000" dirty="0"/>
              <a:t>以及</a:t>
            </a:r>
            <a:r>
              <a:rPr lang="en-US" sz="2000" dirty="0"/>
              <a:t>quantifiable customers</a:t>
            </a:r>
            <a:r>
              <a:rPr lang="en-US" sz="2000" dirty="0">
                <a:effectLst/>
              </a:rPr>
              <a:t> </a:t>
            </a:r>
            <a:r>
              <a:rPr lang="zh-CN" altLang="en-US" sz="2000" dirty="0">
                <a:effectLst/>
              </a:rPr>
              <a:t>下载整个表格</a:t>
            </a:r>
            <a:br>
              <a:rPr lang="en-US" altLang="zh-CN" sz="2000" dirty="0">
                <a:effectLst/>
              </a:rPr>
            </a:br>
            <a:r>
              <a:rPr lang="zh-CN" altLang="en-US" sz="2000" dirty="0"/>
              <a:t>以</a:t>
            </a:r>
            <a:r>
              <a:rPr lang="en-US" sz="2000" dirty="0"/>
              <a:t> relationship value</a:t>
            </a:r>
            <a:r>
              <a:rPr lang="zh-CN" altLang="en-US" sz="2000" dirty="0"/>
              <a:t>从上到下排序，各选择最大的</a:t>
            </a:r>
            <a:r>
              <a:rPr lang="en-US" sz="2000" dirty="0"/>
              <a:t>5</a:t>
            </a:r>
            <a:r>
              <a:rPr lang="zh-CN" altLang="en-US" sz="2000" dirty="0"/>
              <a:t>个企业，以这</a:t>
            </a:r>
            <a:r>
              <a:rPr lang="en-US" sz="2000" dirty="0"/>
              <a:t>10</a:t>
            </a:r>
            <a:r>
              <a:rPr lang="zh-CN" altLang="en-US" sz="2000" dirty="0"/>
              <a:t>个企业为中心公司重复同样操作</a:t>
            </a:r>
            <a:br>
              <a:rPr lang="en-US" sz="2000" dirty="0"/>
            </a:br>
            <a:br>
              <a:rPr lang="en-US" altLang="zh-CN" sz="2000" dirty="0">
                <a:effectLst/>
              </a:rPr>
            </a:br>
            <a:br>
              <a:rPr lang="en-US" altLang="zh-CN" sz="2000" dirty="0">
                <a:effectLst/>
              </a:rPr>
            </a:br>
            <a:br>
              <a:rPr lang="en-US" altLang="zh-CN" sz="2000" dirty="0">
                <a:effectLst/>
              </a:rPr>
            </a:br>
            <a:br>
              <a:rPr lang="en-US" altLang="zh-CN" sz="2000" dirty="0">
                <a:effectLst/>
              </a:rPr>
            </a:br>
            <a:r>
              <a:rPr lang="zh-CN" altLang="en-US" sz="2000" dirty="0">
                <a:effectLst/>
              </a:rPr>
              <a:t>如果可以的话，再选择</a:t>
            </a:r>
            <a:r>
              <a:rPr lang="en-US" altLang="zh-CN" sz="2000" dirty="0">
                <a:effectLst/>
              </a:rPr>
              <a:t>group</a:t>
            </a:r>
            <a:r>
              <a:rPr lang="zh-CN" altLang="en-US" sz="2000" dirty="0">
                <a:effectLst/>
              </a:rPr>
              <a:t> </a:t>
            </a:r>
            <a:r>
              <a:rPr lang="en-US" altLang="zh-CN" sz="2000" dirty="0">
                <a:effectLst/>
              </a:rPr>
              <a:t>by</a:t>
            </a:r>
            <a:r>
              <a:rPr lang="zh-CN" altLang="en-US" sz="2000" dirty="0">
                <a:effectLst/>
              </a:rPr>
              <a:t> </a:t>
            </a:r>
            <a:r>
              <a:rPr lang="en-US" altLang="zh-CN" sz="2000" dirty="0">
                <a:effectLst/>
              </a:rPr>
              <a:t>GICS</a:t>
            </a:r>
            <a:r>
              <a:rPr lang="zh-CN" altLang="en-US" sz="2000" dirty="0">
                <a:effectLst/>
              </a:rPr>
              <a:t>，得到每个公司的产业类别，如</a:t>
            </a:r>
            <a:r>
              <a:rPr lang="en-US" altLang="zh-CN" sz="2000" dirty="0">
                <a:effectLst/>
              </a:rPr>
              <a:t>Automobile/</a:t>
            </a:r>
            <a:r>
              <a:rPr lang="zh-CN" altLang="en-US" sz="2000" dirty="0">
                <a:effectLst/>
              </a:rPr>
              <a:t> </a:t>
            </a:r>
            <a:r>
              <a:rPr lang="en-US" altLang="zh-CN" sz="2000" dirty="0">
                <a:effectLst/>
              </a:rPr>
              <a:t>Retailing</a:t>
            </a:r>
            <a:br>
              <a:rPr lang="en-US" altLang="zh-CN" sz="2000" dirty="0">
                <a:effectLst/>
              </a:rPr>
            </a:br>
            <a:endParaRPr lang="en-US" sz="2000" dirty="0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50428D87-D2C8-5442-81E3-6027F8C81939}"/>
              </a:ext>
            </a:extLst>
          </p:cNvPr>
          <p:cNvSpPr/>
          <p:nvPr/>
        </p:nvSpPr>
        <p:spPr>
          <a:xfrm>
            <a:off x="9002693" y="825500"/>
            <a:ext cx="1962161" cy="616933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DCEB662E-B962-3B40-B288-7F5E248AC978}"/>
              </a:ext>
            </a:extLst>
          </p:cNvPr>
          <p:cNvSpPr/>
          <p:nvPr/>
        </p:nvSpPr>
        <p:spPr>
          <a:xfrm>
            <a:off x="6939927" y="1186736"/>
            <a:ext cx="1508613" cy="526155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E990F671-B23E-C941-917C-29F17CB307B5}"/>
              </a:ext>
            </a:extLst>
          </p:cNvPr>
          <p:cNvSpPr/>
          <p:nvPr/>
        </p:nvSpPr>
        <p:spPr>
          <a:xfrm>
            <a:off x="7259752" y="2655632"/>
            <a:ext cx="1508613" cy="526155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1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39B0-04AF-9C43-9EF1-46476049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24" y="825500"/>
            <a:ext cx="4715925" cy="4351338"/>
          </a:xfrm>
        </p:spPr>
        <p:txBody>
          <a:bodyPr anchor="t">
            <a:normAutofit/>
          </a:bodyPr>
          <a:lstStyle/>
          <a:p>
            <a:r>
              <a:rPr lang="zh-CN" altLang="en-US" sz="1800" dirty="0"/>
              <a:t>需要</a:t>
            </a:r>
            <a:r>
              <a:rPr lang="en-US" sz="1800" dirty="0"/>
              <a:t>3</a:t>
            </a:r>
            <a:r>
              <a:rPr lang="zh-CN" altLang="en-US" sz="1800" dirty="0"/>
              <a:t>度的纵深，即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A832E-B7B0-DC46-AA92-728BE84DB4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31508" y="161784"/>
            <a:ext cx="4480846" cy="65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6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0EE3-45F1-0444-82D4-1A42C455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0A81-B6DA-7449-9619-0F62440B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Bloomberg 数据需求（SPLC）</vt:lpstr>
      <vt:lpstr>初始中心公司分别为：上汽 SAIC、通用 General Motor、大众 Volkswagen、丰田 Toyota 需要的数据年份：每年抓一次数据，看能往前到多少年是有数据的。</vt:lpstr>
      <vt:lpstr>选取中心公司，如IBM US Equity 选择公式SPLC</vt:lpstr>
      <vt:lpstr>设定时间，如06/06/2019 设定货币单位为USD</vt:lpstr>
      <vt:lpstr>调成show as 8)Table</vt:lpstr>
      <vt:lpstr>（示意图) 选择quantifiable suppliers以及quantifiable customers 下载整个表格 以 relationship value从上到下排序，各选择最大的5个企业，以这10个企业为中心公司重复同样操作     如果可以的话，再选择group by GICS，得到每个公司的产业类别，如Automobile/ Retailing </vt:lpstr>
      <vt:lpstr>需要3度的纵深，即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Bloomberg 数据需求（SPLC）</dc:title>
  <dc:creator>Microsoft Office User</dc:creator>
  <cp:lastModifiedBy>Microsoft Office User</cp:lastModifiedBy>
  <cp:revision>3</cp:revision>
  <dcterms:created xsi:type="dcterms:W3CDTF">2019-07-07T15:12:27Z</dcterms:created>
  <dcterms:modified xsi:type="dcterms:W3CDTF">2019-07-07T15:26:44Z</dcterms:modified>
</cp:coreProperties>
</file>