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1" r:id="rId4"/>
    <p:sldId id="262" r:id="rId5"/>
    <p:sldId id="264" r:id="rId6"/>
    <p:sldId id="257" r:id="rId7"/>
    <p:sldId id="263" r:id="rId8"/>
    <p:sldId id="258" r:id="rId9"/>
    <p:sldId id="259"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13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0E960-3E75-4926-8CAF-EDF84E176960}"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9799C-6A25-4AD2-BC2E-F2782474784B}" type="slidenum">
              <a:rPr lang="en-US" smtClean="0"/>
              <a:t>‹#›</a:t>
            </a:fld>
            <a:endParaRPr lang="en-US"/>
          </a:p>
        </p:txBody>
      </p:sp>
    </p:spTree>
    <p:extLst>
      <p:ext uri="{BB962C8B-B14F-4D97-AF65-F5344CB8AC3E}">
        <p14:creationId xmlns:p14="http://schemas.microsoft.com/office/powerpoint/2010/main" val="201513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9799C-6A25-4AD2-BC2E-F2782474784B}" type="slidenum">
              <a:rPr lang="en-US" smtClean="0"/>
              <a:t>3</a:t>
            </a:fld>
            <a:endParaRPr lang="en-US"/>
          </a:p>
        </p:txBody>
      </p:sp>
    </p:spTree>
    <p:extLst>
      <p:ext uri="{BB962C8B-B14F-4D97-AF65-F5344CB8AC3E}">
        <p14:creationId xmlns:p14="http://schemas.microsoft.com/office/powerpoint/2010/main" val="178722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96654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01868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424969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40219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7C960-89C3-4E41-B743-589C8B29B5C9}"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89388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17C960-89C3-4E41-B743-589C8B29B5C9}"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29115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17C960-89C3-4E41-B743-589C8B29B5C9}"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74186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17C960-89C3-4E41-B743-589C8B29B5C9}"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160513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7C960-89C3-4E41-B743-589C8B29B5C9}"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98915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7C960-89C3-4E41-B743-589C8B29B5C9}"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83446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7C960-89C3-4E41-B743-589C8B29B5C9}"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83268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7C960-89C3-4E41-B743-589C8B29B5C9}"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480A7-A6A4-411E-901B-255DE9634BEA}" type="slidenum">
              <a:rPr lang="en-US" smtClean="0"/>
              <a:t>‹#›</a:t>
            </a:fld>
            <a:endParaRPr lang="en-US"/>
          </a:p>
        </p:txBody>
      </p:sp>
    </p:spTree>
    <p:extLst>
      <p:ext uri="{BB962C8B-B14F-4D97-AF65-F5344CB8AC3E}">
        <p14:creationId xmlns:p14="http://schemas.microsoft.com/office/powerpoint/2010/main" val="342837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Influence of Weather</a:t>
            </a:r>
            <a:endParaRPr lang="en-US" dirty="0"/>
          </a:p>
        </p:txBody>
      </p:sp>
      <p:sp>
        <p:nvSpPr>
          <p:cNvPr id="3" name="Subtitle 2"/>
          <p:cNvSpPr>
            <a:spLocks noGrp="1"/>
          </p:cNvSpPr>
          <p:nvPr>
            <p:ph type="subTitle" idx="1"/>
          </p:nvPr>
        </p:nvSpPr>
        <p:spPr>
          <a:xfrm>
            <a:off x="1524000" y="3956880"/>
            <a:ext cx="9144000" cy="1655762"/>
          </a:xfrm>
        </p:spPr>
        <p:txBody>
          <a:bodyPr/>
          <a:lstStyle/>
          <a:p>
            <a:pPr algn="r"/>
            <a:r>
              <a:rPr lang="en-US" dirty="0" err="1" smtClean="0"/>
              <a:t>Chaolun</a:t>
            </a:r>
            <a:r>
              <a:rPr lang="en-US" dirty="0" smtClean="0"/>
              <a:t> Zheng</a:t>
            </a:r>
            <a:endParaRPr lang="en-US" dirty="0"/>
          </a:p>
        </p:txBody>
      </p:sp>
    </p:spTree>
    <p:extLst>
      <p:ext uri="{BB962C8B-B14F-4D97-AF65-F5344CB8AC3E}">
        <p14:creationId xmlns:p14="http://schemas.microsoft.com/office/powerpoint/2010/main" val="282547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significant differences were observed</a:t>
            </a:r>
            <a:endParaRPr lang="en-US" dirty="0"/>
          </a:p>
        </p:txBody>
      </p:sp>
    </p:spTree>
    <p:extLst>
      <p:ext uri="{BB962C8B-B14F-4D97-AF65-F5344CB8AC3E}">
        <p14:creationId xmlns:p14="http://schemas.microsoft.com/office/powerpoint/2010/main" val="220979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First Predictive Model.</a:t>
            </a:r>
            <a:endParaRPr lang="en-US" dirty="0"/>
          </a:p>
        </p:txBody>
      </p:sp>
      <p:sp>
        <p:nvSpPr>
          <p:cNvPr id="3" name="Content Placeholder 2"/>
          <p:cNvSpPr>
            <a:spLocks noGrp="1"/>
          </p:cNvSpPr>
          <p:nvPr>
            <p:ph idx="1"/>
          </p:nvPr>
        </p:nvSpPr>
        <p:spPr>
          <a:xfrm>
            <a:off x="583367" y="1325563"/>
            <a:ext cx="10515600" cy="4351338"/>
          </a:xfrm>
        </p:spPr>
        <p:txBody>
          <a:bodyPr/>
          <a:lstStyle/>
          <a:p>
            <a:r>
              <a:rPr lang="en-US" dirty="0" smtClean="0"/>
              <a:t>Model method</a:t>
            </a:r>
            <a:r>
              <a:rPr lang="en-US" dirty="0"/>
              <a:t>: </a:t>
            </a:r>
            <a:r>
              <a:rPr lang="en-US" dirty="0" err="1" smtClean="0"/>
              <a:t>MLPRegressor</a:t>
            </a:r>
            <a:endParaRPr lang="en-US" dirty="0" smtClean="0"/>
          </a:p>
          <a:p>
            <a:r>
              <a:rPr lang="en-US" dirty="0" smtClean="0"/>
              <a:t>Feature input : (1) time in a day[0.0..23.75]; (2) weekday [1..7]; (3) Football game start time, -1 (if not game on that day); (4) </a:t>
            </a:r>
            <a:r>
              <a:rPr lang="en-US" dirty="0"/>
              <a:t>Football game </a:t>
            </a:r>
            <a:r>
              <a:rPr lang="en-US" dirty="0" smtClean="0"/>
              <a:t>end </a:t>
            </a:r>
            <a:r>
              <a:rPr lang="en-US" dirty="0"/>
              <a:t>time, -1 (if not game on that day); </a:t>
            </a:r>
            <a:r>
              <a:rPr lang="en-US" dirty="0" smtClean="0"/>
              <a:t>(5</a:t>
            </a:r>
            <a:r>
              <a:rPr lang="en-US" dirty="0"/>
              <a:t>) temperature; (6) </a:t>
            </a:r>
            <a:r>
              <a:rPr lang="en-US" dirty="0" err="1" smtClean="0"/>
              <a:t>is_weekend</a:t>
            </a:r>
            <a:r>
              <a:rPr lang="en-US" dirty="0" smtClean="0"/>
              <a:t> [-1,1]; (6) </a:t>
            </a:r>
            <a:r>
              <a:rPr lang="en-US" dirty="0" err="1" smtClean="0"/>
              <a:t>is_gameday</a:t>
            </a:r>
            <a:r>
              <a:rPr lang="en-US" dirty="0" smtClean="0"/>
              <a:t> </a:t>
            </a:r>
            <a:r>
              <a:rPr lang="en-US" dirty="0"/>
              <a:t>[-1,1]; (7) </a:t>
            </a:r>
            <a:r>
              <a:rPr lang="en-US" dirty="0" err="1" smtClean="0"/>
              <a:t>class_peak</a:t>
            </a:r>
            <a:r>
              <a:rPr lang="en-US" dirty="0"/>
              <a:t> </a:t>
            </a:r>
            <a:r>
              <a:rPr lang="en-US" dirty="0" smtClean="0"/>
              <a:t>(whether the hour has class schedule peaks) [-1,1]; (8) </a:t>
            </a:r>
            <a:r>
              <a:rPr lang="en-US" dirty="0" err="1" smtClean="0"/>
              <a:t>FB_period</a:t>
            </a:r>
            <a:r>
              <a:rPr lang="en-US" dirty="0"/>
              <a:t> </a:t>
            </a:r>
            <a:r>
              <a:rPr lang="en-US" dirty="0" smtClean="0"/>
              <a:t>(-1, if there is not a game day, the differences from kickoff time</a:t>
            </a:r>
            <a:r>
              <a:rPr lang="en-US" dirty="0" smtClean="0"/>
              <a:t>)</a:t>
            </a:r>
            <a:endParaRPr lang="en-US" dirty="0" smtClean="0"/>
          </a:p>
        </p:txBody>
      </p:sp>
    </p:spTree>
    <p:extLst>
      <p:ext uri="{BB962C8B-B14F-4D97-AF65-F5344CB8AC3E}">
        <p14:creationId xmlns:p14="http://schemas.microsoft.com/office/powerpoint/2010/main" val="408286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Result: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8" y="1072019"/>
            <a:ext cx="5270771" cy="3403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111" y="201404"/>
            <a:ext cx="5042159" cy="3479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455" y="3681383"/>
            <a:ext cx="5283472" cy="3416476"/>
          </a:xfrm>
          <a:prstGeom prst="rect">
            <a:avLst/>
          </a:prstGeom>
        </p:spPr>
      </p:pic>
    </p:spTree>
    <p:extLst>
      <p:ext uri="{BB962C8B-B14F-4D97-AF65-F5344CB8AC3E}">
        <p14:creationId xmlns:p14="http://schemas.microsoft.com/office/powerpoint/2010/main" val="207832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Results: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38" y="1325563"/>
            <a:ext cx="5346227" cy="36651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96" y="42673"/>
            <a:ext cx="4697498" cy="32539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59" y="3513303"/>
            <a:ext cx="4828435" cy="3344697"/>
          </a:xfrm>
          <a:prstGeom prst="rect">
            <a:avLst/>
          </a:prstGeom>
        </p:spPr>
      </p:pic>
      <p:sp>
        <p:nvSpPr>
          <p:cNvPr id="9" name="TextBox 8"/>
          <p:cNvSpPr txBox="1"/>
          <p:nvPr/>
        </p:nvSpPr>
        <p:spPr>
          <a:xfrm>
            <a:off x="1160060" y="5622877"/>
            <a:ext cx="4230806" cy="369332"/>
          </a:xfrm>
          <a:prstGeom prst="rect">
            <a:avLst/>
          </a:prstGeom>
          <a:noFill/>
        </p:spPr>
        <p:txBody>
          <a:bodyPr wrap="square" rtlCol="0">
            <a:spAutoFit/>
          </a:bodyPr>
          <a:lstStyle/>
          <a:p>
            <a:r>
              <a:rPr lang="en-US" dirty="0" smtClean="0"/>
              <a:t>R2=0.36</a:t>
            </a:r>
            <a:endParaRPr lang="en-US" dirty="0"/>
          </a:p>
        </p:txBody>
      </p:sp>
    </p:spTree>
    <p:extLst>
      <p:ext uri="{BB962C8B-B14F-4D97-AF65-F5344CB8AC3E}">
        <p14:creationId xmlns:p14="http://schemas.microsoft.com/office/powerpoint/2010/main" val="30570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Results</a:t>
            </a:r>
            <a:endParaRPr lang="en-US" dirty="0"/>
          </a:p>
        </p:txBody>
      </p:sp>
      <p:sp>
        <p:nvSpPr>
          <p:cNvPr id="3" name="Content Placeholder 2"/>
          <p:cNvSpPr>
            <a:spLocks noGrp="1"/>
          </p:cNvSpPr>
          <p:nvPr>
            <p:ph idx="1"/>
          </p:nvPr>
        </p:nvSpPr>
        <p:spPr>
          <a:xfrm>
            <a:off x="565665" y="1429497"/>
            <a:ext cx="10515600" cy="2101494"/>
          </a:xfrm>
        </p:spPr>
        <p:txBody>
          <a:bodyPr/>
          <a:lstStyle/>
          <a:p>
            <a:r>
              <a:rPr lang="en-US" dirty="0" smtClean="0"/>
              <a:t>1. Our </a:t>
            </a:r>
            <a:r>
              <a:rPr lang="en-US" dirty="0" smtClean="0"/>
              <a:t>first </a:t>
            </a:r>
            <a:r>
              <a:rPr lang="en-US" dirty="0" err="1" smtClean="0"/>
              <a:t>MLPRegressor</a:t>
            </a:r>
            <a:r>
              <a:rPr lang="en-US" dirty="0" smtClean="0"/>
              <a:t> </a:t>
            </a:r>
            <a:r>
              <a:rPr lang="en-US" dirty="0" smtClean="0"/>
              <a:t>can not capture the game day behavior very well. </a:t>
            </a:r>
            <a:r>
              <a:rPr lang="en-US" dirty="0" smtClean="0"/>
              <a:t>It </a:t>
            </a:r>
            <a:r>
              <a:rPr lang="en-US" dirty="0" smtClean="0"/>
              <a:t>may results from the complex interactions before different features.  </a:t>
            </a:r>
            <a:endParaRPr lang="en-US" dirty="0"/>
          </a:p>
        </p:txBody>
      </p:sp>
    </p:spTree>
    <p:extLst>
      <p:ext uri="{BB962C8B-B14F-4D97-AF65-F5344CB8AC3E}">
        <p14:creationId xmlns:p14="http://schemas.microsoft.com/office/powerpoint/2010/main" val="342855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515600" cy="1325563"/>
          </a:xfrm>
        </p:spPr>
        <p:txBody>
          <a:bodyPr/>
          <a:lstStyle/>
          <a:p>
            <a:r>
              <a:rPr lang="en-US" dirty="0" smtClean="0"/>
              <a:t>Second Predictive Model</a:t>
            </a:r>
            <a:r>
              <a:rPr lang="en-US" dirty="0"/>
              <a:t>. </a:t>
            </a:r>
            <a:r>
              <a:rPr lang="en-US" dirty="0" smtClean="0"/>
              <a:t>Hierarchical r</a:t>
            </a:r>
            <a:r>
              <a:rPr lang="en-US" dirty="0" smtClean="0"/>
              <a:t>andom forest learners</a:t>
            </a:r>
            <a:endParaRPr lang="en-US" dirty="0"/>
          </a:p>
        </p:txBody>
      </p:sp>
      <p:sp>
        <p:nvSpPr>
          <p:cNvPr id="5" name="Content Placeholder 2"/>
          <p:cNvSpPr>
            <a:spLocks noGrp="1"/>
          </p:cNvSpPr>
          <p:nvPr>
            <p:ph idx="1"/>
          </p:nvPr>
        </p:nvSpPr>
        <p:spPr>
          <a:xfrm>
            <a:off x="583367" y="1325562"/>
            <a:ext cx="10515600" cy="5532438"/>
          </a:xfrm>
        </p:spPr>
        <p:txBody>
          <a:bodyPr>
            <a:normAutofit lnSpcReduction="10000"/>
          </a:bodyPr>
          <a:lstStyle/>
          <a:p>
            <a:r>
              <a:rPr lang="en-US" dirty="0" smtClean="0"/>
              <a:t>Model method</a:t>
            </a:r>
            <a:r>
              <a:rPr lang="en-US" dirty="0"/>
              <a:t>: </a:t>
            </a:r>
            <a:r>
              <a:rPr lang="en-US" dirty="0" smtClean="0"/>
              <a:t>(1) Decision trees learner for training and predicting the behavior </a:t>
            </a:r>
            <a:r>
              <a:rPr lang="en-US" dirty="0" smtClean="0"/>
              <a:t>on game day. (2) </a:t>
            </a:r>
            <a:r>
              <a:rPr lang="en-US" dirty="0"/>
              <a:t>random forest </a:t>
            </a:r>
            <a:r>
              <a:rPr lang="en-US" dirty="0" smtClean="0"/>
              <a:t>learner for non-game day situation.</a:t>
            </a:r>
            <a:endParaRPr lang="en-US" dirty="0" smtClean="0"/>
          </a:p>
          <a:p>
            <a:r>
              <a:rPr lang="en-US" dirty="0" smtClean="0"/>
              <a:t>Feature input : (1) time in a day[0.0..23.75]; (2) weekday [1..7]; (3) Football game start time, -1 (if not game on that day); (4) </a:t>
            </a:r>
            <a:r>
              <a:rPr lang="en-US" dirty="0"/>
              <a:t>Football game </a:t>
            </a:r>
            <a:r>
              <a:rPr lang="en-US" dirty="0" smtClean="0"/>
              <a:t>end </a:t>
            </a:r>
            <a:r>
              <a:rPr lang="en-US" dirty="0"/>
              <a:t>time, -1 (if not game on that day); </a:t>
            </a:r>
            <a:r>
              <a:rPr lang="en-US" dirty="0" smtClean="0"/>
              <a:t>(5</a:t>
            </a:r>
            <a:r>
              <a:rPr lang="en-US" dirty="0"/>
              <a:t>) temperature; (6) </a:t>
            </a:r>
            <a:r>
              <a:rPr lang="en-US" dirty="0" err="1" smtClean="0"/>
              <a:t>is_weekend</a:t>
            </a:r>
            <a:r>
              <a:rPr lang="en-US" dirty="0" smtClean="0"/>
              <a:t> [-1,1]; (6) </a:t>
            </a:r>
            <a:r>
              <a:rPr lang="en-US" dirty="0" err="1" smtClean="0"/>
              <a:t>is_gameday</a:t>
            </a:r>
            <a:r>
              <a:rPr lang="en-US" dirty="0" smtClean="0"/>
              <a:t> </a:t>
            </a:r>
            <a:r>
              <a:rPr lang="en-US" dirty="0"/>
              <a:t>[-1,1]; (7) </a:t>
            </a:r>
            <a:r>
              <a:rPr lang="en-US" dirty="0" err="1" smtClean="0"/>
              <a:t>class_peak</a:t>
            </a:r>
            <a:r>
              <a:rPr lang="en-US" dirty="0"/>
              <a:t> </a:t>
            </a:r>
            <a:r>
              <a:rPr lang="en-US" dirty="0" smtClean="0"/>
              <a:t>(whether the hour has class schedule peaks) [-1,1</a:t>
            </a:r>
            <a:r>
              <a:rPr lang="en-US" dirty="0" smtClean="0"/>
              <a:t>].</a:t>
            </a:r>
          </a:p>
          <a:p>
            <a:r>
              <a:rPr lang="en-US" dirty="0"/>
              <a:t>Three different sub-models were used to build this model: (</a:t>
            </a:r>
            <a:r>
              <a:rPr lang="en-US" dirty="0" smtClean="0"/>
              <a:t>1) a random forest learner to evaluate the influences of hours on traffic pattern without course schedule. (2) a random forest </a:t>
            </a:r>
            <a:r>
              <a:rPr lang="en-US" dirty="0"/>
              <a:t>learner to evaluate the </a:t>
            </a:r>
            <a:r>
              <a:rPr lang="en-US" dirty="0" smtClean="0"/>
              <a:t>combined influences </a:t>
            </a:r>
            <a:r>
              <a:rPr lang="en-US" dirty="0"/>
              <a:t>of </a:t>
            </a:r>
            <a:r>
              <a:rPr lang="en-US" dirty="0" smtClean="0"/>
              <a:t>course schedule, temperature, and basketball game. (3) a decision trees learner to evaluate the behavior in game day.</a:t>
            </a:r>
          </a:p>
          <a:p>
            <a:endParaRPr lang="en-US" dirty="0"/>
          </a:p>
        </p:txBody>
      </p:sp>
    </p:spTree>
    <p:extLst>
      <p:ext uri="{BB962C8B-B14F-4D97-AF65-F5344CB8AC3E}">
        <p14:creationId xmlns:p14="http://schemas.microsoft.com/office/powerpoint/2010/main" val="19095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636"/>
            <a:ext cx="10515600" cy="1325563"/>
          </a:xfrm>
        </p:spPr>
        <p:txBody>
          <a:bodyPr/>
          <a:lstStyle/>
          <a:p>
            <a:r>
              <a:rPr lang="en-US" dirty="0" smtClean="0"/>
              <a:t>Performances:</a:t>
            </a:r>
            <a:endParaRPr lang="en-US" dirty="0"/>
          </a:p>
        </p:txBody>
      </p:sp>
      <p:sp>
        <p:nvSpPr>
          <p:cNvPr id="3" name="Content Placeholder 2"/>
          <p:cNvSpPr>
            <a:spLocks noGrp="1"/>
          </p:cNvSpPr>
          <p:nvPr>
            <p:ph idx="1"/>
          </p:nvPr>
        </p:nvSpPr>
        <p:spPr>
          <a:xfrm>
            <a:off x="134816" y="1127980"/>
            <a:ext cx="10515600" cy="4351338"/>
          </a:xfrm>
        </p:spPr>
        <p:txBody>
          <a:bodyPr/>
          <a:lstStyle/>
          <a:p>
            <a:pPr marL="0" indent="0">
              <a:buNone/>
            </a:pPr>
            <a:r>
              <a:rPr lang="en-US" dirty="0" smtClean="0"/>
              <a:t>Using 50% random data for training:</a:t>
            </a:r>
          </a:p>
          <a:p>
            <a:pPr marL="0" indent="0">
              <a:buNone/>
            </a:pPr>
            <a:r>
              <a:rPr lang="en-US" dirty="0" smtClean="0"/>
              <a:t>It produce good </a:t>
            </a:r>
          </a:p>
          <a:p>
            <a:pPr marL="0" indent="0">
              <a:buNone/>
            </a:pPr>
            <a:r>
              <a:rPr lang="en-US" dirty="0" smtClean="0"/>
              <a:t>prediction, especially for</a:t>
            </a:r>
          </a:p>
          <a:p>
            <a:pPr marL="0" indent="0">
              <a:buNone/>
            </a:pPr>
            <a:r>
              <a:rPr lang="en-US" dirty="0" smtClean="0"/>
              <a:t>Car at all location.</a:t>
            </a:r>
          </a:p>
        </p:txBody>
      </p:sp>
      <p:pic>
        <p:nvPicPr>
          <p:cNvPr id="8" name="Picture 7"/>
          <p:cNvPicPr>
            <a:picLocks noChangeAspect="1"/>
          </p:cNvPicPr>
          <p:nvPr/>
        </p:nvPicPr>
        <p:blipFill>
          <a:blip r:embed="rId2"/>
          <a:stretch>
            <a:fillRect/>
          </a:stretch>
        </p:blipFill>
        <p:spPr>
          <a:xfrm>
            <a:off x="6908994" y="174967"/>
            <a:ext cx="4904496" cy="3995795"/>
          </a:xfrm>
          <a:prstGeom prst="rect">
            <a:avLst/>
          </a:prstGeom>
        </p:spPr>
      </p:pic>
      <p:pic>
        <p:nvPicPr>
          <p:cNvPr id="9" name="Picture 8"/>
          <p:cNvPicPr>
            <a:picLocks noChangeAspect="1"/>
          </p:cNvPicPr>
          <p:nvPr/>
        </p:nvPicPr>
        <p:blipFill>
          <a:blip r:embed="rId3"/>
          <a:stretch>
            <a:fillRect/>
          </a:stretch>
        </p:blipFill>
        <p:spPr>
          <a:xfrm>
            <a:off x="7403415" y="4170762"/>
            <a:ext cx="4410075" cy="2828925"/>
          </a:xfrm>
          <a:prstGeom prst="rect">
            <a:avLst/>
          </a:prstGeom>
        </p:spPr>
      </p:pic>
      <p:pic>
        <p:nvPicPr>
          <p:cNvPr id="10" name="Picture 9"/>
          <p:cNvPicPr>
            <a:picLocks noChangeAspect="1"/>
          </p:cNvPicPr>
          <p:nvPr/>
        </p:nvPicPr>
        <p:blipFill>
          <a:blip r:embed="rId4"/>
          <a:stretch>
            <a:fillRect/>
          </a:stretch>
        </p:blipFill>
        <p:spPr>
          <a:xfrm>
            <a:off x="3368743" y="3877535"/>
            <a:ext cx="3908345" cy="2980465"/>
          </a:xfrm>
          <a:prstGeom prst="rect">
            <a:avLst/>
          </a:prstGeom>
        </p:spPr>
      </p:pic>
      <p:pic>
        <p:nvPicPr>
          <p:cNvPr id="11" name="Picture 10"/>
          <p:cNvPicPr>
            <a:picLocks noChangeAspect="1"/>
          </p:cNvPicPr>
          <p:nvPr/>
        </p:nvPicPr>
        <p:blipFill>
          <a:blip r:embed="rId5"/>
          <a:stretch>
            <a:fillRect/>
          </a:stretch>
        </p:blipFill>
        <p:spPr>
          <a:xfrm>
            <a:off x="3736836" y="1633332"/>
            <a:ext cx="3609952" cy="2537430"/>
          </a:xfrm>
          <a:prstGeom prst="rect">
            <a:avLst/>
          </a:prstGeom>
        </p:spPr>
      </p:pic>
    </p:spTree>
    <p:extLst>
      <p:ext uri="{BB962C8B-B14F-4D97-AF65-F5344CB8AC3E}">
        <p14:creationId xmlns:p14="http://schemas.microsoft.com/office/powerpoint/2010/main" val="416177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Result:</a:t>
            </a:r>
            <a:endParaRPr lang="en-US" dirty="0"/>
          </a:p>
        </p:txBody>
      </p:sp>
      <p:pic>
        <p:nvPicPr>
          <p:cNvPr id="5" name="Picture 4"/>
          <p:cNvPicPr>
            <a:picLocks noChangeAspect="1"/>
          </p:cNvPicPr>
          <p:nvPr/>
        </p:nvPicPr>
        <p:blipFill>
          <a:blip r:embed="rId2"/>
          <a:stretch>
            <a:fillRect/>
          </a:stretch>
        </p:blipFill>
        <p:spPr>
          <a:xfrm>
            <a:off x="7012745" y="484383"/>
            <a:ext cx="3962400" cy="3019425"/>
          </a:xfrm>
          <a:prstGeom prst="rect">
            <a:avLst/>
          </a:prstGeom>
        </p:spPr>
      </p:pic>
      <p:pic>
        <p:nvPicPr>
          <p:cNvPr id="6" name="Picture 5"/>
          <p:cNvPicPr>
            <a:picLocks noChangeAspect="1"/>
          </p:cNvPicPr>
          <p:nvPr/>
        </p:nvPicPr>
        <p:blipFill>
          <a:blip r:embed="rId3"/>
          <a:stretch>
            <a:fillRect/>
          </a:stretch>
        </p:blipFill>
        <p:spPr>
          <a:xfrm>
            <a:off x="7129169" y="3801794"/>
            <a:ext cx="4067175" cy="2743200"/>
          </a:xfrm>
          <a:prstGeom prst="rect">
            <a:avLst/>
          </a:prstGeom>
        </p:spPr>
      </p:pic>
      <p:pic>
        <p:nvPicPr>
          <p:cNvPr id="7" name="Picture 6"/>
          <p:cNvPicPr>
            <a:picLocks noChangeAspect="1"/>
          </p:cNvPicPr>
          <p:nvPr/>
        </p:nvPicPr>
        <p:blipFill>
          <a:blip r:embed="rId4"/>
          <a:stretch>
            <a:fillRect/>
          </a:stretch>
        </p:blipFill>
        <p:spPr>
          <a:xfrm>
            <a:off x="3138781" y="741558"/>
            <a:ext cx="4010025" cy="2762250"/>
          </a:xfrm>
          <a:prstGeom prst="rect">
            <a:avLst/>
          </a:prstGeom>
        </p:spPr>
      </p:pic>
      <p:pic>
        <p:nvPicPr>
          <p:cNvPr id="8" name="Picture 7"/>
          <p:cNvPicPr>
            <a:picLocks noChangeAspect="1"/>
          </p:cNvPicPr>
          <p:nvPr/>
        </p:nvPicPr>
        <p:blipFill>
          <a:blip r:embed="rId5"/>
          <a:stretch>
            <a:fillRect/>
          </a:stretch>
        </p:blipFill>
        <p:spPr>
          <a:xfrm>
            <a:off x="3063643" y="3961229"/>
            <a:ext cx="4276725" cy="2838450"/>
          </a:xfrm>
          <a:prstGeom prst="rect">
            <a:avLst/>
          </a:prstGeom>
        </p:spPr>
      </p:pic>
      <p:pic>
        <p:nvPicPr>
          <p:cNvPr id="9" name="Picture 8"/>
          <p:cNvPicPr>
            <a:picLocks noChangeAspect="1"/>
          </p:cNvPicPr>
          <p:nvPr/>
        </p:nvPicPr>
        <p:blipFill>
          <a:blip r:embed="rId6"/>
          <a:stretch>
            <a:fillRect/>
          </a:stretch>
        </p:blipFill>
        <p:spPr>
          <a:xfrm>
            <a:off x="-44693" y="2584131"/>
            <a:ext cx="3319535" cy="2435325"/>
          </a:xfrm>
          <a:prstGeom prst="rect">
            <a:avLst/>
          </a:prstGeom>
        </p:spPr>
      </p:pic>
    </p:spTree>
    <p:extLst>
      <p:ext uri="{BB962C8B-B14F-4D97-AF65-F5344CB8AC3E}">
        <p14:creationId xmlns:p14="http://schemas.microsoft.com/office/powerpoint/2010/main" val="253662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data:</a:t>
            </a:r>
            <a:endParaRPr lang="en-US" dirty="0"/>
          </a:p>
        </p:txBody>
      </p:sp>
      <p:sp>
        <p:nvSpPr>
          <p:cNvPr id="3" name="Content Placeholder 2"/>
          <p:cNvSpPr>
            <a:spLocks noGrp="1"/>
          </p:cNvSpPr>
          <p:nvPr>
            <p:ph idx="1"/>
          </p:nvPr>
        </p:nvSpPr>
        <p:spPr/>
        <p:txBody>
          <a:bodyPr/>
          <a:lstStyle/>
          <a:p>
            <a:r>
              <a:rPr lang="en-US" dirty="0" smtClean="0"/>
              <a:t>There is no raining day between 10-29-2019 to 11-12-2019. Therefore, we mainly investigate the influences of wind and temperature on the behaviors.</a:t>
            </a:r>
          </a:p>
          <a:p>
            <a:r>
              <a:rPr lang="en-US" dirty="0" smtClean="0"/>
              <a:t>Since the traffic behavior of students appeal us more, weekday was chosen instead of weekend. To minimize the influences of class schedules and weekly events (e.g. farmer market), same weekday were chosen.</a:t>
            </a:r>
          </a:p>
        </p:txBody>
      </p:sp>
    </p:spTree>
    <p:extLst>
      <p:ext uri="{BB962C8B-B14F-4D97-AF65-F5344CB8AC3E}">
        <p14:creationId xmlns:p14="http://schemas.microsoft.com/office/powerpoint/2010/main" val="428794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6130"/>
          </a:xfrm>
        </p:spPr>
        <p:txBody>
          <a:bodyPr/>
          <a:lstStyle/>
          <a:p>
            <a:r>
              <a:rPr lang="en-US" dirty="0" smtClean="0"/>
              <a:t>Weather data:</a:t>
            </a:r>
            <a:endParaRPr lang="en-US" dirty="0"/>
          </a:p>
        </p:txBody>
      </p:sp>
      <p:sp>
        <p:nvSpPr>
          <p:cNvPr id="3" name="Content Placeholder 2"/>
          <p:cNvSpPr>
            <a:spLocks noGrp="1"/>
          </p:cNvSpPr>
          <p:nvPr>
            <p:ph idx="1"/>
          </p:nvPr>
        </p:nvSpPr>
        <p:spPr>
          <a:xfrm>
            <a:off x="215900" y="916131"/>
            <a:ext cx="11959989" cy="4351338"/>
          </a:xfrm>
        </p:spPr>
        <p:txBody>
          <a:bodyPr>
            <a:normAutofit/>
          </a:bodyPr>
          <a:lstStyle/>
          <a:p>
            <a:r>
              <a:rPr lang="en-US" sz="2400" dirty="0" smtClean="0"/>
              <a:t>Generally speaking, student would decided their traffic methods based on the temperature in the morning. Therefore, we calculated the average temperature and </a:t>
            </a:r>
            <a:r>
              <a:rPr lang="en-US" sz="2400" dirty="0" err="1" smtClean="0"/>
              <a:t>wind_speed</a:t>
            </a:r>
            <a:r>
              <a:rPr lang="en-US" sz="2400" dirty="0" smtClean="0"/>
              <a:t> from 5am to 10 am and 5am to 10pm separately. However, the temperature trends between different day are similar. </a:t>
            </a:r>
          </a:p>
          <a:p>
            <a:endParaRPr lang="en-US" sz="2400" dirty="0"/>
          </a:p>
        </p:txBody>
      </p:sp>
      <p:sp>
        <p:nvSpPr>
          <p:cNvPr id="10" name="AutoShape 2" descr="data:image/png;base64,iVBORw0KGgoAAAANSUhEUgAAAYIAAAEWCAYAAABrDZDcAAAABHNCSVQICAgIfAhkiAAAAAlwSFlzAAALEgAACxIB0t1+/AAAADl0RVh0U29mdHdhcmUAbWF0cGxvdGxpYiB2ZXJzaW9uIDIuMi4yLCBodHRwOi8vbWF0cGxvdGxpYi5vcmcvhp/UCwAAIABJREFUeJztnXe4VOXRwH/DpUmRDtJRsSCKIB2igkTQqMSCxhZ71KgxiopgjKLxsxeMShIV7IqKsYEFBUEpIkUFERAjIL0jvd073x+z610ut+y99+ye3b3ze57z7DlnT5mz5Z33nZl3RlQVx3Ecp+xSLmwBHMdxnHBxReA4jlPGcUXgOI5TxnFF4DiOU8ZxReA4jlPGcUXgOI5TxnFF4GQcInKJiExM4PVvE5FnE3X9RJCOMjvJwxWBEzgiMkhEPsizb0EB+84t5b1aiIiKSPnSXKc4qOq9qnpFSc4Vkecj8vbNs39IZP8lgQiZh9LI7GQ+rgicRPA50F1EsgBE5ACgAnBMnn0tI8emLAlSMD8AF+e5x9nA/0pysWQqQSczcUXgJIJpWMPfNrJ9HPAZMD/Pvv+p6nIAETlcRD4RkfUiMl9EzoleTEROEZGvRWSTiCwRkcEx94oqko0iskVEusac97CIbBCRhSJycsz+GiIyTERWiMgyEbknRkFdIiKTROQxEVkPxN4rev5gEXk5sh4dkVwsIj+LyFoR+VsRn8/7mKKsFdk+CZgFrIy5RzkRuV1EFovIahF5UURq5Lnn5SLyMzCuKDmKI7OI7CciL0Q+u7kiMkBElhbxTE4a44rACRxV3QVMxRp7Iq9fABPz7PscQESqAp8ArwL1gfOAoSLSOnLsVuAioCZwCvBnETk95joANVW1mqpOiWx3xhRPXeBBYJiISOS9F4A92IikHdAbiDWbdAZ+isjyf3E+9m+Aw4BewB0i0qqQY3cA7wFRs9hFwIt5jrkksvQEDgKqAU/mOeZ4oBXQp4RyFHTsnUCLyH1PBC4s5BpOBuCKwEkUE8htpI/FFMEXefZNiKyfCixS1edUdY+qzgTeAvoBqOp4VZ2tqjmqOgt4DWsEC2Oxqj6jqtlYw98QaCAiDYCTgRtUdauqrgYeI7dRBliuqk9EZNke5/PeparbVfVb4Fvg6CKOfxG4KNLLPx54J8/7FwCPqupPqroFGAScm8cMNDjyDLEyFkeOgo49B7hXVTeo6lLgn0U8i5PmuG3RSRSfA9dGzB/1VHWBiKwCXojsO5Jcs05zoLOIbIw5vzzwEoCIdAbuj5xTEagEvFnE/X81s6jqtshgoBpQGzNbrcgdIFAOWBJzbux6vKyMWd8WuVeBqOpEEakH3A6MUtXtMfIANAIWx2wvxj6TBkXIWRw5Cjq2EaX/PJw0whWBkyimADWAK4FJAKq6SUSWR/YtV9WFkWOXABNU9cQCrvUqZhY5WVV3iMgQzOQDUNz0uUuAnUBdVd1TwDHJSsn7MnAHZv7Jy3JMQUZphpmzVgFNIvsSJeeKyD2+j2w3TdB9nBTBTUNOQoiYK6YD/TGTUJSJkX2x0UKjgENF5I8iUiGydIyxWVcH1keUQCfg/Jhz1wA5mD07HrlWAGOAR0Rk/4hT9mARKcrUlAj+idng84uceg24UUQOFJFqwL3A64UoryB5AxgkIrVEpDFwXRLu6YSIKwInkUzAHK6xk7u+iOz7tfFT1c2Yw/ZcrCe8EngAMwEBXAPcLSKbsR70GzHnbsMcupNEZKOIdIlDroswE9P3wAZgJOZDSCqqul5Vx2r+RUGGY6axz4GFmIP5L0kS7W5gaeS+n2Kfz84k3dsJAfHCNI7jFIaI/Bk4V1XDGDU5ScBHBI7j7IWINBSR7hGz2WHATcDbYcvlJA53FjuOk5eKwH+AA4GNwAhgaKgSOQnFTUOO4zhlnISahkSkpoiMFJF5kanqXUWkdiSVwILIa62ir+Q4juMkioSOCETkBeALVX1WRCoCVYDbsFDA+0VkIFBLVW8t7Dp169bVFi1aJExOx3GcTGTGjBlrVbVeUcclTBGIyP7YtPWDYsPjRGQ+0ENVV4hIQ2C8qh5W2LU6dOig06dPT4icjuM4mYqIzFDVDkUdl0jT0EHYZJ/nIpkjn40kF2sQmdQTndxTP7+TReRKEZkuItPXrFmTQDEdx3HKNolUBOWBY4B/qWo7LIPkwHhPVtWnVbWDqnaoV6/IkY3jOI5TQhIZProUWKqqUyPbIzFFsEpEGsaYhlYnUIbUZvt2WLvWlnXr9n7Nb10VKlbMXSpV2ns7v33xHFOaa2Vlhf0pOo5TShKmCFR1pVgRkcNUdT6W8/z7yHIxlk3yYuDdRMmQVLZtK7wRz299eyEZjmvVgrp1oU4daNwYjjrKGt1du2zZuTN3fdcu2Lx57+38jtmTgDQ1WVnFVyq1a8M//gFNPZeZUzS7d+9m6dKl7NixI2xRUpbKlSvTpEkTKlSoUKLzEz2h7C/AK5GIoZ+ASzFz1BsicjnwM1aiL7XYti3+xjy6Hk+jXreuNepHH53byEf3x67XqgXlE/DV5OTsqyzyUxh5t0uzL3Z72zZ7HTcOvvgCxo93ZeAUydKlS6levTotWrQgT6puB1BV1q1bx9KlSznwwANLdI2EKgJV/QbIz2PdK5H33Ytoo16chj3eRr1JE2jbNv/GPLqeqEa9JJQrB5Ur2xImX30FJ54IPXq4MnCKZMeOHa4ECkFEqFOnDqUJqkmRFipBnHIKfPBBwe/Xrp3bYDdtml6NejrTqRN88okrAyduXAkUTmk/n8xu1c4/H447Lv+G3Rv1cHFl4DgpQ2a3hBdcELYETmG4MnDSgBtvvJHmzZtzww03ANCnTx+aNm3Ks88+C8BNN91E48aN6d+/f7GvXa1aNbZs2VLoMZdddhmjRo2ifv36fPfdd8V/gDgodB6BiFQUkdNF5BEReU1EhotIfxE5PCHSOGWPqDJYu9aUwRIvj+ukFt26dWPy5MkA5OTksHbtWubMmfPr+5MnT6Z79+4Ju/8ll1zCRx99lLDrQyGKQERuB6Zi9VS/BV4A3sNGEY+JyEcicmRCpXPKBq4MnBSme/fuvyqCOXPmcOSRR1K9enU2bNjAzp07mTt3Lu3atQPgoYceomPHjrRp04Y777zz12u8/PLLdOrUibZt23LVVVeRnZ291z3Wrl1L165dGT169D73P+6446hdu3YCn7Bw09BsVb2ngPcejEwG83G8EwyxZqKePeGzz9xM5OzLDTfAN98Ee822bWHIkALfbtSoEeXLl+fnn39m8uTJdO3alWXLljFlyhRq1KhBmzZtqFixImPGjGHBggV89dVXqCp9+/bl888/p169erz++utMmjSJChUqcM011/DKK69w0UUXAbBq1Sr69u3LPffcw4knnhjss8VJYYrgvcJOjOQJWhGsOE6ZxpWBk6JERwWTJ0+mf//+LFu2jMmTJ1OjRg26desGwJgxYxgzZsyvo4MtW7awYMECZs2axYwZM+jYsSMA27dvp359S7G2e/duevXqxVNPPcXxx4dXCbQwRTADyxWEiAxR1RuSI5JTpnFl4BRGIT33RBL1E8yePZsjjzySpk2b8sgjj7D//vtz2WWXATaxa9CgQVx11VV7nfvEE09w8cUXc9999+1z3fLly9O+fXs+/vjjUBVBYc7i2MDU4xItiOP8SqdOMGYMrFljysB9Bk7IdO/enVGjRlG7dm2ysrKoXbs2GzduZMqUKXTt2hWwaKLhw4f/GgW0bNkyVq9eTa9evRg5ciSrV1tatfXr17N48WLA4v+HDx/OvHnzuP/++8N5OApXBF7D0gmPzp1dGTgpw1FHHcXatWvp0qXLXvtq1KhB3bp1Aejduzfnn38+Xbt25aijjqJfv35s3ryZI444gnvuuYfevXvTpk0bTjzxRFasyLWqZ2VlMWLECD777DOGDt23NPR5551H165dmT9/Pk2aNGHYsGGBP1+BhWlEZBswDxsZHBZZJ7KtqnpM4NIUgBemKcNMnQq9e0O9em4mKqPMnTuXVq1ahS1GypPf5xRvYZrCfARHlVYwxyk10ZFB7942Mhg/3nI8OY4TGAUqAlX9XzIFcZwCiVUG0RnIrgwcJzAKm1D2mYj8WUQa5dlfXkSOE5FhInJp4kV0HPb2GfToAUuXhi2R42QMhTmLTwEqAG+LyFIRmSUiP5BbV+BfqvpcMoR0HMCVgeMkiMJMQ9uAfwL/FJFKWJH57aq6NlnCOc4+uJnIcQInruL1qrpTVZe4EnBSgs6d4eOPfWTgOAERlyJwnJSjSxdXBk5SuPHGGxkSM6O5T58+XHHFFb9u33TTTTz66KMluna1atUKfX/JkiX07NmTVq1a0bp1ax5//PES3acoXBE46YsrAycJhJmGunz58jzyyCPMnTuXL7/8kqeeeorvv/8+8PvEpQhEpImI9IysVxKRqoFL4jglwZWBk2DCTEPdsGFDjjnG5u5Wr16dVq1asWzZssCfscgKZSJyGXAdUAM4GGgODAV+G7g0jlMSosqgT5/cRHXuQM5IQshCnTJpqBctWsTXX39N586dg/0AiK9U5fVAJ6xIDar6g4jUD1wSxykNrgycBBJ2GuotW7Zw1llnMWTIEPbff//Any8eRbBDVXeJWDJSEcli78ykjpMauDLIeELKQh1qGurdu3dz1llnccEFF3DmmWcG/3DE5yOYJCIDgMoRP8HrwKiESOM4pSWqDFavNmXgPgMnAMJKQ62qXH755bRq1Yr+/fsn7PniUQQDgM1Y9tG/AmOBv8VzcRFZJCKzReQbEZke2VdbRD4RkQWR11olFd5x8iWqDFatcmXgBEJYaagnTZrESy+9xLhx42jbti1t27blgw8+CPz5CkxDDb+agYar6sUlurjIIqBD7EQ0EXkQWK+q94vIQKCWqt5a2HU8DbVTIr780mYgN2jgZqIi2LIFypeHypXDlmRfPA11fJQmDXWhIwJVzQYaikiF0om4F78HXoisvwCcHuC1HSeXLl0sHUV0ZJCAsLt0Z+FC+Otf4YADLHrmxx/DlsgJg3hMQz8BX4jIIBG5PrrEeX0FxojIDBG5MrKvQaTwPZHXfCOQRORKEZkuItPXrFkT5+0cJw+xyqBHD1cGEaZOhXPOgZYtYehQOO00WLvWPq6JE8OWzkk28SiCNcAnQBWgXswSD90jlcxOBq4VkbhrH6vq06raQVU71KsX7+0cJx9cGQCQnQ3vvAO/+U3uR3LLLbBoEbz2mlnS6tSBXr3glVfClnZvCjNhO6X/fIoMH1XVv5f04qq6PPK6WkTexuYjrBKRhqq6QkQaAqtLen3HiZtoyxebtbRx47ClSgrbtsELL8Cjj5rpp3lzC8O87DKoXj33uJYtYcoU6NcPLrwQFiyAO+8ECTlYvHLlyqxbt446deogYQuTgqgq69ato3IpHDzxzCz+hHwK2atq7yLOqwqUU9XNkfXewN3Ae8DFwP2R13dLILfjFJ8ypgxWrYInn4R//QvWrYOOHeH11+HMM80xnB+1a8NHH8HVV8Ndd8EPP8Dw4eE6kZs0acLSpUuJ20S8Zw9kZYWvwZJI5cqVaVKaYAhVLXQBOscsx2M1Ch6K47yDgG8jyxzgb5H9dbAQ1AWR19pFXat9+/bqOIExZYpq9eqqLVuqLl0atjSBM2eO6uWXq1aqpCqi+vvfq37+uWpOTvzXyMlRve8+VVDt3l119erEyRsI2dmqo0apHnecCd2uneqsWWFLFTrAdC2ifVX7xIo+aJ+TYEJJzivp4orACZwMUwY5Oapjx6r+7nf2r65cWfXqq1Xnzy/ddd94w6510EGqc+cGI2ug7Nyp+vzzqq1b24M3a6Y6aJBq/fqqFSuq3n+/6p49YUsZGoEpAmD/mKUm0Av4IZ6LB7W4InASwuTJaa8Mdu1Sffll6wCDtX933626Zk1w9/jyS7tuzZqmbFKCX35Rffhh1caN7cHbtLEPYtcue3/1atWzzrL3unQpvUZMU4JUBEuAnyOvC4FxwPHxXDyoxRWBkzCiyuCQQ9JKGWzcqPrQQ6pNmti/uFUr1WeeUd2+PTH3W7jQOt3ly6sOG5aYe8TFihWqAweq1qhhD96zp+qHH+Zv98rJUX31VdVatVT32091yBAzIZUhglQEFfLZVz6eiwe1uCJwEkoaKYPFi1X79zdxo+3gqFHJad82blTt3dvue+utSW5T581T/dOfzNxTrpzq2WerfvVVfOcuW5ZrM+vRQ/WnnxIrawoRpCKYGc++RC6uCJyEk+LKYNo01XPPVc3KsuX881VnzEi+HLt3m+8BzPKydWuCbzhliuoZZ5jXu3Jl1T//WXXBguJfJydH9dln7TuuVk316aeL5z1PU0qtCLAZv0cDc4GjgDaR5TfAvHguHtTiisBJCimmDLKzVd9/X/X44+2fWr266k032aggTHJyVB991Nrmjh3NWhMo0Qc/9lh78Fq1VG+/XXXVqtJfe9Ei1RNOsOuedFJKfM+JJAhFcCnwBZZ59IuY5QPg7HguHtTiisBJGimgDLZvtw7r4YfbP7RpU9VHHjH/aCrx7ruqVapYoE4gkZo7d6o+95zqEUforxFAQ4aobt4cwMVjyM5WfeIJ8xvUrKn60ksZOzoI0jR0TjwXSuTiisBJKiEpg9WrVQcPVq1Xz/6Zxxxjvs5oIEwqMmOGaqNG9nF9+GEJL1JUBFCi+OEH1W7d7J5nnBHMiCPFCHQeAdAH6A/cFl3iOS+oxRWBk3SSqAzmzVO96iozgYPqqaeqfvZZ+nRSlyxRbdvWfLhPPVWME5cv3zcC6KOPkvvge/aoPvigOaHr1lUdOTJ5904CQY4IhgKvAkuBfwDfYzUKXBE4mc2kSbnKYNmyQC+dk6M6YYJq375ma69UyYJivv8+0Nskjc2bVU87zVqUG24oYg7XvHmqV1xRsgigRPHdd6rt29sDnH++6rp14coTEEEqglmR128jr9WBMfFcPKjFFYETGgErg927VUeMMCcrWCf0jjsywyqxZ48pATClsI9pP6gIoESxa5fqXXfZZImGDVVHjw5bolITryIotEIZgIh8paqdRGQqVlRmHTBHVQ8t9MQA8Qpl6cvu3VY+eOVKS4K2ciWsXw9160KjRrlLrVopnCNs8mQ46SSr3jJ+vAlcTDZvhmHDLOvn4sVwyCFw001w0UWw337BixwmQ4fCX/4CbdrA++/m0GTWB/Dgg/DFF/ZFX3edLfXzLUUSPjNn2hczZw5cfrmlbd1//7ClKhHxViiLRxEMBoYAJwJPANnAC6p6WwByxoUrgtQiJ8ca89jGvaBl7dqirweW3TJWMTRqZIlB8+6rVi2xz1YgJVQGS5fCE0/Af/4Dv/wCxx4LN98Mp54K5eKpBpKmfPT+bs45R6m+ZwPv7zmZY5qtg/79rWEN7UssBjt3wuDBpsCaNIHnnoMTTghbqmITiCIQkXJAR1WdGtneD9hPVdcHJmkcuCJIPKpWtzaexn3VKsv0m5fKla2dLGqpWdPSIi9fbsuyZbnrsfu2bt33HvvvX7TCaNgQKlVKwIdUDGXwzTfwyCMwYoQpzrPPthFAx44JkCuV2LQJnn4ahgxh9rJanFrhY9aWq8+rr8Dvzyoy633qMWUKXHyxFWe47jq4/36oWjVsqeImyBHBl6raJTDJSoArgpKzc2euaaaoZdu2fc/PyrIRfDwNfPXqwZl3VM2cklc55FUYy5fDrl37np/X9JSfwmjQwJ6vWBSiDFTh44/h4Ydh7Fjr+F5xhdUEbtGiNJ9GGrBiBTz+uBU/2LTJes8DBrCyTW/6/l6YPt0U4w03pLAJsCC2bYPbbrPna9nSqvx06xa2VHERpCL4B+ZwCK2AjCuCvcnOth51PI37hg35X6N27aIb9gYNrHRhsRvLJKK69+iiIIWxcqX1zGMpV86esyiFUadOnsYrjzLYWacRr7xipuQ5c+z866+HK6+00U9GM3++ab4XX7RhYr9+Vv+yQ27bs22bmdzfessK3jzxRMGFcVKazz6DSy+FJUvMvnfXXeFW7ImDIBXBBqAGsBPYDgigqlo7CEHjoawqAlVrWMaOhQkTYOFCa9BWr963UQOoUsXMIoU17AccYD38hJhOUpjsbDNp5WeCit3Oz6dRseK+yqLR7sU0fu4eFtOcJ7OvZuXuuhxdfzk3nTyXP5yxi4otm0GzZnvXgswkpkwx+/m779qP6dJLzQfQsmW+h+fkwN/+ZpaV3r3hjTegRo0kyxwEmzebje+ZZ+CII0wBtm8ftlQFEqQiyLc/qKrZJZSt2JQlRfDTTzBunDX+48ZZow9w0EH2u8uvYY8u6eCDS3V27jQrR1EKY9Om3HNOqj2Vmys9yQlrXkf27N77grVqWZHg6NKs2d7b9eqlj60kJwdGjzYFMHFiiSKAhg2zUcFhh8GoUWlsMvvwQ7P7rVoFt99uWq5ChbCl2ofAFEHkYucCB6nqvSLSBGigqjMCkDMuMlkRrFxpDX608V+0yPYfcAD06mWm1l69rM1wUoctW0whVKgABx4Y2ZmTY1/o4sW5y88/7729efPeF6pceV/lELvduHH4DcyuXfDqq/DQQ/D99ybfTTfBZZeVqPcxbhycdZaNtN57Dzp3ToDMyWDDBrMBvvwytGtno4Mjjwxbqr0IckTwJFABOE5VW4lIbeBjVU1a/EMmKYKNG83ME+3xz5lj+2vWtHrq0ca/Vav06Sg6caJqP4C8yiFWYaxatfc55cqZMihMWSQqiiUaAfTYY6b1jj4aBgywEKhSKqd58+CUU+yyL75ol0xb3n4brrrK4oPvvtv8ByniWAtSEcxU1WNE5GtVbRfZ962qHh2QrEWSzopg2zaYNCm3xz9jhnUc99sPfvMba/h79bIORYr8dpww2b7dnJH5jSYWL7aJCXljd+vU2VdRxCqLunWL16soIAKI3r0D7Z2sXQunn27/j3vvhYED07jzs2aN2bz++1/o2hWefx4OTdqc2wIJUhFMBbpikUPHiEgd4NOoUkgG6aQIdu+GadNye/yTJ9vIunx5GwJHTT1dupQ9h60TANnZ1lAXZHpavHjfCRhVqphSKEhZNG5sP9B58ywC6KWXCowACpodO2yO2auvmr/53/82k1FaogqvvQbXXmvOpvvvN/9JiDMHg1QEFwFnAB2A4cA5wF2qOiIIQeMhlRVBTg7Mnm0N/9ix8PnnZj8GaNs2t8f/m99kbgCJk0Komu26INPT4sXWe40lK8vCzZYts97JZZdZBNDBBydN5LvusqVHDwszrZ20mMQEsHy5OZI//NAe6LnnQvOKB+0sbg38NrI5VlW/K6V8xSKVFIEq/Phjrqnns89yQw4PPTS3x9+jh43IHSfl2LbNFEOscvj5ZwtNu+aa0HIAvfKK6aAWLSw4qYBI1PRAFYYPhxtvtPXHHrOhT5JtX0ErgmiJSgUmqeqsYgiSBUwHlqnqqSJyIDACqA3MBP6oqvnMDc0lbEWwbNnekT1Lltj+xo1znbsnnABNm4YmouNkBF98AWecYetvv225mdKaxYvN5vXZZ3DyyTb/oHHjpN0+XkVQpPFKRP4GvAY0ApoAr4rIoGLI8les7nGUB4DHVPUQYANweTGulRTWrzefz7XXwuGHW86piy6yULdOnSy74vz5phBeeMFSkbgScJzSc+yx8OWX5v/+7W8tMjOtad4cPv3UplOPH2/hpS+/bKOEVKKoPNVYI14lZrsKMDeeHNeY4hgLnACMwmYlrwXKR97vioWihlqPYMsWK7N3yy1WHlDEcqpXrap68smqDz2kOnOmlTp1HCfxrFtnBcvA6jWkS7W2QvnhB9WuXTWZpTGJsx5BPBk/FsNex5UHfopTzwwBBmDFbADqABtVNRr/thRI3jgpwq5dMHVqbmTPl19atE+FChb5NXiwmXo6dUrjCAbHSWNq14aPPrKIzLvvtuSfw4enfGqfwjnkELN9PfII/P3v0Lq15Sc/88ywJYtLEWwD5ojIx5iPoDcwUUQeBVDV/vmdJCKnAqtVdYaI9IjuzufQfMdIInIlcCVAs2bN4hCzYLKzLS1w1Mb/xRfmLxOxNCE33pgb2VOlSqlu5ThOQFSsaCkpDj0UBg0yf/bbb1tWjrQlK8vmZJxyitmbzzoLLrjATEe1aoUmVjzho4Xa8FV1WAHn3Qf8EdgDVAb2B94G+gAHqOoeEekKDFbVPoXdo6TO4pdegnfeMT9NNAtnq1a5Dt4ePUL97B3HiZM337R2s1Ejiyg6/PCwJQqA3bttJt0991ik1rPPmkM5QAKNGgpAmB7AzWpRQ28Cb6nqCBH5N1YTeWhh55dUEfzhD2b2icby9+xZoiqDjuOkAFOnQt++Ztp96620LBiWP7GlMa+4wkxHAZXGDDJq6CQRmSYiq0VkvYhsEJHSVCi7FegvIj9iPoN8RxRB8NxzlsRt+HAbfbkScJz0pXNnUwaNG0OfPmY2ygiOOcZyz9x6qzVWRx1lduwkEs/c5yeBqzCnbj2gbuQ1blR1vKqeGln/SVU7qWpLVT1bVXcWV+h4qVIljXOXOI6zDy1aWG6iE06wzvPAgfnX5kg7KlWylBQTJ9p6r16W2TS/soEJIB5FsBT4RlV3q2p2dEm0YI7jOPlRo4b5Ca6+Gh54AM45J2ntZeLp2tUiW66/3hzIbdvC3LlFn1dK4okaGgC8LyLjsSplAKjqPxMllOM4TmGUL28TOw891Eoj/PyzTfg84ICwJQuAKlUs++vpp8OddybFph3PiOAuIBuoiZmEoovjOE5oiFjo9zvvmJ+1c2dLAJkx9OxpWSyTUNMznhFBfVVN3aKcjuOUafr2tblBp50G3btbPeSTTgpbqvQinhHBWBHJlEAtx3EykGOOsYiigw+2uVrnn2+Tz7ZvD1uy9CAeRfAn4FMR2RJQ+KjjOE7gNGliI4NrroExYyxzQ/36cN55lkTSlULBxKMI6mI1i2tQwvBRx3GcZFCtmgXbrFwJn3xiI4NPP7VMDvXqwbnnwsiRGRRlFBBFKoJIqOjZwK2R9YZA20QL5jiOU1LKl7c01v/5j1X2/PRTuPBCm6d19tmmFM45x1JX5K3sWRaJZ2bxk0BPLG8QWBK6fydSKMdxnKBd8uuwAAAgAElEQVQoX97mZ/3731ZFcuxYy+gwYYIpg/r1TTm88UbZVQrxmIa6qepVwA4AVV0PeHJmx3HSjvLlbVbyv/5lSmHcOCss9cUXlpusXj3o1w9efz239nhZIB5FsFtEyhFJFy0idYBMmNTtOE4ZJivLQvWHDrVytOPHW83kSZPMl1CvnvkWRozIfKVQoCIQkegcg6eAt4B6InIXMBErN+k4jpMRZGXB8cfDk0/C0qVmNrriCpgyxaKO6tWzKKTXXoPNm8OWNngKTEMtIjNV9ZjIemvgt1hhmU9V9bvkiRh+8XrHccomOTk2QnjzTYs2WrHCcsKddJL5FU47LbCM0Qmh1PUIRORrVW0XuGQlwBWB4zhhk5MDkyfnKoXly00p9OljSqFv39RTCkEogqXAowWdqKoFvhc0rggcx0klcnLMbBRVCsuWWWnNWKWQhBRBRRJEYZosoBpWeD6/xXEcp0xSrpzlNRoyxDKfTppkM5q//tpCU+vXN7PRiy/Cxo1hS1s0cfkIwsZHBI7jpAM5OfDVVzZSePNNWLIEKlSA3r1zRwrJrJMexIjAa3s5juMUg3LloEsXKzu8eLHVTL/+ekuPfckl0KAB/O53VkZ3w4awpc2lsBFB7cjksdDxEYHjOOmMKkybljtSWLw4Nw3G2WdbDZratYO/b6mdxamEKwLHcTIFVZg+PVcpLFqUmwYjqhTq1AnmXq4IHMdxUhxVmDEjVyksXGiT22KVQt26Jb++KwLHcZw0QhVmzsxVCj/9ZEph6lRoX8IakfEqgnhKVTqO4zgJRsQa/Pbt4b77LBT13Xfh6KMTf29XBI7jOCmGiJXfPCZJAfzxZB91HMdxMhhXBI7jOGWctHAWi8gaYHEJT68LrA1QnDDJlGfJlOcAf5ZUJVOepbTP0VxVi6wxnxaKoDSIyPR4vObpQKY8S6Y8B/izpCqZ8izJeg43DTmO45RxXBE4juOUccqCIng6bAECJFOeJVOeA/xZUpVMeZakPEfG+wgcx3GcwikLIwLHcRynEFwROI7jlHFcETiO45RxXBE4juOUcVwROI7jlHFcETiO45RxXBE4juOUcVwROI7jlHFcETiO45RxXBE4juOUcVwROI7jlHFcETiO45RxEqYIRGS4iKwWke9i9tUWkU9EZEHktVai7u84juPERyJHBM8DJ+XZNxAYq6qHAGMj247jOE6IJDQNtYi0AEap6pGR7flAD1VdISINgfGqelhR16lbt662aNEiYXI6juNkIjNmzFgbT83i8skQJoYGqroCIKIM6hd0oIhcCVwJ0KxZM6ZPn54kER3HcTIDEVkcz3Ep6yxW1adVtYOqdqhXr0iF5jiO45SQZCuCVRGTEJHX1Um+vxM2qjBrFuTkhC2J4zgRkq0I3gMujqxfDLyb5Ps7YTN8OBx9NFx8MezeHbY0juOQ2PDR14ApwGEislRELgfuB04UkQXAiZFtp6ywaRPcdhsccAC8/DKccQZs2xa2VI5T5inUWSwiXYELgWOBhsB24DtgNPCyqv5S0Lmqel4Bb/UqmahO2nPffbB6NXz1FcyYAddcA336wPvvQ82aYUvnOGWWAkcEIvIhcAXwMTYfoCFwBHA7UBl4V0T6JkNIJwNYuBAefRQuugg6doSrr4YRI2DqVOjRA1auDFtCxymzFDiPQETqquraQk+O45gg6NChg3r4aJpz9tnwwQfwww/QuHHu/jFjzETUsKGtH3RQeDI6ToYhIjNUtUNRxxU4IoingU+GEnAygM8/h5EjYeDAvZUAQO/eMHYsbNgA3bvD7NnhyOg4ZZjCTEObRWRTPstmEdmUTCGdNCYnB268EZo0gZtuyv+YLl1MWZQrB8cdB5MnJ1dGxynjFDYiqK6q+6vq/sD/ouvR/UmU0UlnXnwRZs6EBx6AKlUKPq51a5g0CerVg9/+1sxIjuMkhXjDRxOXkMjJXLZsgUGDrMd/XkFBZDG0aAETJ8Lhh8Pvfw+vvppwER3HSeEUE04GcP/9Fg302GMgEt859evD+PHmL7jwQnjyyYSK6DhOIfMIROTMmM2aebZR1f8mTCon/Vm8GB55BM4/30YExWH//eGjj+Dcc+Evf4G1a+HOO+NXJo7jFIvCJpSdFrM+Ic+2Aq4InIIZONAa7vtLOHm8cmWLNPrTn+Cuu2DdOnj8cXMoO44TKAUqAlW9NJmCOBnE5Mk2WeyOO6Bp05Jfp3x5GDYM6tSx0cW6dfD881CxYmCiOo5TePhoZxH5VkS2iMgUEWmVTMGcNCUaLtqoEQwYUPrrlSsHDz1kI4vXXjMn8tatpb+u4zi/Utg4+yngZqAO8CgwJCkSOenNq69aLqH77oOqVYO5pgjceis8/bTNPu7d2yagOY4TCIUpgnKq+omq7lTVNwGvDuMUztat5hvo0MEifoLmT3+CN96A6dNt4tny5cHfw3HKIIU5i/NGCu217VFDzj489BAsWwavv544p+5ZZ9lks9NPh9/8xkYILVsm5l6OU0YoLOncc4Wcp6p6WWJE2hdPOpcGLF0Khx4Kp51miiDRTJsGJ59sDuWPP7ZiN47j7EW8Sec8asgJhkGDzFH8wAPJuV/HjvDFF+YvOP54q2lw7LHJubfjZBiFTSjrX9iJqvpo8OI4acnUqVZx7LbbLE1EsmjVyvIT9e5ty5tvwqmnJu/+jpMhFGbIfRirTlYHqAZUz7M4jhWjv/FGKz85cGDy79+smY0MjjzS/AYvvZR8GZyUIicnbAnSj8IUwTHAGOAUoDkwCbhbVe9S1buSIZyTBrz+OkyZAv/3f1A9pP5BvXowbpyZiC66yGYgO2UOVfjPf6zqaUkntJdVCktD/Y2qDlTVtsAw4PfA916e0vmV7dtt0li7dnDxxeHKUr06jB5t1c5uuAH+/ndrGZwywapV0LevVUDdbz+zUo4eHbZU6UORMX4iUg9oBxwFLAVWJ1ooJ0145BFYssSyi2ZlhS2N5Sd64w24/HK45x645hrIzg5bKifBvPuuWQY//dQGgz/9BG3bWr7DH34IW7r0oLAUE5eKyEfAm4AA56jqiar6ZdKkc1KX5ctt/H3mmWaSSRXKl4dnnrGZyP/+t7UGu3aFLZWTALZsgSuuMNdQkyYwYwZcf71NaP/vf6FCBRsgbt4ctqSpT2EjgmFAQ2Az0Ad4VkTeiy5Jkc5JXf72N9i9Gx58MGxJ9iWa9fTBB22EcNpp1mo4GcOUKTZ1ZPhwi1GYOhWOOCL3/RYtzH01bx5ccolbCYuisJnFPZMmhZNezJhhWUAHDICDDw5bmoK55RbLXPqnP1n5y9GjbdtJW3bvhrvvhnvvtYCxCRMKnj7Sq5dNdr/pJkt9ddttyZU1nShwZnEq4TOLUwhVy/Pzww+wYIEVkUl13nnHitwcfLClpGjcOGyJnBIwf76lsJo+3Xr5jz9e9M9PFS64wLKijx5tk9HLEvHOLC7MR/C+iJwmIhXyee8gEblbRJKWZsJJEd56y+oK/+Mf6aEEwIzIH35oju3u3d2DmGaowtChFpz2009Wr+i55+L7+YnAs89CmzbmLvrxx8TLm44UlmvoAKA/cBawHlgDVAZaAP8DnlTVd5MhpI8IUoQdO2w27/77w8yZqREpVBxmzICTTrLW4eOPrWVxUpoVK+Cyy6xy6UknmU+gYcPiX2fhQkuK27AhfPklVKsWvKypSKlHBKq6UlUHqOrBwNnAPzDFcGQkeigpSsBJIYYMgUWLUidctLi0b2+jmf32s0in8ePDlsgphLffhqOOsq/pySct6WxJlADAgQeaeWjuXLj0Unce5yWuXMGqukhVp0QmmW1LtFBOCrJypc0e7tsXTjghbGlKzmGHmTJo0sS6mO96fybV2LTJRgFnnmnRP19/DddeawO50nDiiRZMNnJk8nIjpgteCdyJj7//HXbuhIcfDluS0tO0qeUnOvpoq2/w/PNhS+REmDjRvpYXXrAI5cmT4fDDg7v+zTfDH/5gEUQffRTcddMdVwRO0XzzjRWR/8tf4JBDwpYmGOrUgbFjoWdPsxU88kjYEpVpdu2yxvn4462m0eef2+TwihWDvY+I/ZSPPBLOOw/+979gr5+uuCJwCieaXbR2bRsVZBLVqsGoUdCvn3UVBw1y43EIzJ0LXbtarP8ll1i/o3v3xN2valWLKBaxmcdbtybuXulCYfUIZgMF/itUtU1CJHJSi3ffNW/dU09ZWsdMo1Il8yJee60ZkNetg3/9Kz2d4WlGTo79rAYMMJ389tsW6ZsMDjrIvvaTTzZ/xIgRpfdBpDOFzSyOVvi4NvIaTfR+AeAO47LAzp3WUz7iCLjyyrClSRxZWdb416ljU1bXr4dXXjEl4SSE5cvNIjdmDPzud2auOeCA5MrQu7d93QMHWkDZgAHJvX8qUVipysUAItJdVWMHagNFZBJwd6KFc0LmiSfMiPrxx5bMLZMRsaioOnUsJ8HGjdZFDavGQgYzciRcdZVlMf/Xv2w9rN74gAE2vWTQIMtY2rt3OHKETTw+gqoi8pvohoh0A6omTiQnJVi92mYPn3JK2fp39O9vISvjx1uymrVrw5YoY/jlF6sbdPbZlu3jm2+sfkCYJhkRm6R2xBGWheSnn8KTJUziUQSXA0+JyCIRWQgMBTy1RKZz552wbVtmhIsWl4susjzGs2ZZRrMlS8KWKO35/HMLC331VbjjDis1feihYUtlVKtmzmPVsus8LlIRqOoMVT0aaAO0VdW2qjoz8aI5oTF7Njz9tBV2CTKIO53o29dMYsuXWwjLvHlhS5SW7NxppSF69DDr4sSJcNddVisglTj4YHjtNfvpX3FF2Qsei6dCWQMRGQa8rqq/iMgRInJ5aW4aGV3MFpFvRMSTCKUSqmYeqVHDRgVlmWgaip07bWTg+a6KxZw50LmzlYW44gozBXXpErZUBXPSSeYmGjECHn00bGmSSzymoeeBj4FGke0fgBsCuHfPyOiiyIRIThIZPdpq/g0ebHMHyjrt2lk3tmpVm3w2blzYEqU8OTmWlqp9extQvfuuDTDTIdHbwIE22XzAAPsblBXiUQR1VfUNIAdAVfcAXgg2E9m1yyJmDjsM/vznsKVJHQ45xIzazZtb4Pl//xu2RCnL0qUWW3Djjfb63XdmZUsXRCzjSKtWlopi4cKwJUoO8SiCrSJSh8jkMhHpAvxSyvsqMEZEZohIvgHqInKliEwXkelr1qwp5e2cuBg61HL1P/po6hlxw6ZxY/N4HnOMhb0MGxa2RCnHiBGWLXTKFBsBvPsu1K8ftlTFJzq5LTvbEt9tKwuzplS10AU4BpiENf6TMNNQm6LOK+KajSKv9YFvgeMKO759+/bqJJi1a1Vr1lTt00c1JydsaVKXLVvsMwLVBx4IW5qUYMMG1fPPt4+kc2fVBQvCligYRo9WFbFnS9e/BDBd42iT44kamgkcD3QDrgJaq+qsUiqf5ZHX1cDbQKfSXM8JgMGDYfNmS75WlufaF0XVqvDee2Y3uPVWm3mdXXYtpZ99ZtW/Xn/dooEmToSWLcOWKhh+9zubSvPqq+bzyGTiiRqqAgwEblDV74AWInJqEacVdr2qIlI9ug70Br4r6fWcAPj++9wpnq1bhy1N6lOxoqWguPZaU5y9e8OqVWFLlVSi2Ud69YLKlS1d9B13ZN4E9EGDbG7BLbdkdpxAPD6C54BdQNfI9lLgnlLcswEwUUS+Bb4CRquqZwYPk5tuMsPoXXeFLUn6kJVlZbOGD7dWsG3bMlPxbPZs6NjRdOBVV1nhmE4ZOqYvV84mmh96qA0CFy8OW6LEEI8iOFhVHwR2A6jqdqDEtgNV/UlVj44srVX1/0p6LScAPvzQKnTccQfUrRu2NOnHpZfC1KlWx7lXL8tilpMTtlQJISfHGv8OHSwDyahRNpCsmuEJZ6pXt5nHu3bZ6GD79rAlCp54FMEuEdmP3Kihg4GdCZXKSQ67d9tooGVLuO66sKVJX9q0sclm55xjZbVOPdXSWWcQP/9seu7mmy2CdvZsS0NVVjj0ULMGfv21JeLNtJnH8SiCO4GPgKYi8gowFijDCVsziP/8x6qCPPJI8KWgyhrVq5tXcehQq3zWrp3FUWYAr75qum7aNHj2WQutrFcvbKmSz6mnmvX05Zfhn/8MW5pgEY1DtUXmEXTBTEJfqmpSUzJ26NBBp/v0/mDZsMFGAu3awSefeKRQkMyYYXMNliyx/Ao33JCWn++GDZZuasQI6NYNXnzRcvKUZXJybG7BqFE287hHj7AlKhwRmaFxZG+It1Tl8UAvoCdwbGkEc1KEu++2nPuPPpqWjVRK0749zJxpXcj+/a3l2LgxbKmKxdixNjls5EirHTxhgisBMOfxiy/aZPNzzjGTWSYQT/joUOBqYDYW5nmViDyVaMGcBDJ/vkW8XHGFjfmd4KlZ01JRPPaYdR+POcZGCinOjh2WHuK3v7VAsilTzO2RaWGhpWH//c15vGOH6fhMcB7HMyI4Huijqs+p6nPA74AeCZXKSSw33wz77WezZZzEIWJmoS++gD17zL4ydGjKehq/+cYigoYMsSkSM2fatrMvhx1mvoIZM6y4Top+pXETjyKYDzSL2W4KlGpmsRMin3xiPdS//z09E8GkI126WLjJb39rLex559ks7hRhwwabWN6pkwU7ffihDRirVAlbstSmb1/L1P7ii/BUmttIinQWi8gEoCM2+YvI+hQiBexVNeG5Bd1ZHBB79phzeNs2m03sxdmTS04OPPAA3H67OerffDNU09zSpWa5evpp2LLF/NtDh/p0kuKQkwOnn27Kc+xYOO64sCXam3idxfFY/u4IQB4nFXj2WcsL/NZbrgTCoFw5y1nQrZsVyO3c2bqSlyW38uvcufDQQ2bayMmxGbMDBlgpSad4lCsHL71ko6l+/cxU1LRp2FIVn3hGBFWB7aqaIyKHAocDH6rq7mQICD4iCISNGy3UoXVryxTmkULhsmoVXHCBdSMvvtgUQoKn6H75pQ1I3nnHXESXX27zCVu0SOhtywRz55peP/xwy1ZeuXLYEhlBho9+DlQWkcbYZLJLsaplTjpxzz1mAH7sMVcCqUCDBlYTOWpk7tzZWpOAUYUPPrCqm127WiN1xx2WM+eJJ1wJBEWrVvY1Tptmcy/SzXkcjyIQVd0GnAk8oapnAJ6iMp348UebCnnppeYjcFKDrCzz0n78sSXv6djRpvEGwJ49lhLh6KMtFcTChdYHWLzYZseWxZnBieb00y0G47nnLAdTOhGXIhCRrsAFwOjIvqzEieQEzi23mE/gntIkjXUSxoknWlRRu3ZmLrr6agtSLwHbtllPv2VLuPBCK5Xwwgvwv/9ZJGs61A1OZwYPNsX7179abYZ0IR5F8FdgEPC2qs4RkYOAzxIrlhMYn31mRuHbboOGDcOWximIxo3tu7r1VssB1bWrjeTiZN066+k3awbXXw9Nmlj9nNmz4aKLvPJosihXzpzwBx5ozuOlS8OWKD7iyjUUNu4sLiHZ2ZbuYONGmDcvdTxYTuGMGmWtd3a21Ts466wCD/35Z8sS8swzNho47TTTJd27J1FeZx++/97cPkccYX6ZsIL0gs415KQjzz0H335ric9cCaQPp55qpqLDD7du5Q03WDL8GL77znTFwQdbwFG/frbvvfdcCaQCRxxhJrmvvrI5hKne33ZFkKls2mRJYrp3t5lCTnrRvLmlpvjrX+Hxx+HYY2HxYiZOtF7/UUdZKqPrrjP7/wsveJXRVOPMM+0vOGyYWftSGU8llance69Foowe7eGi6UrFijBkCDndj2XUxW/ywMErmZzdnLp1zR9w7bVQp07YQjqFcdddlrPp+utNeafqaK1AH4GIPEGkKll+qOr1iRIqL+4jKCYLF5pZ4dxzravopCW7dsFrr5ll7/vvoUXFZdy06z4u61+LKg/c6SlB04QNGywyeOtWm3ncqFHy7h2Ej2A6MAOoDBwDLIgsbYHsIIR0EsSAAdZI3Htv2JI4JWDLFov5P/hguOQSm27wyiuwYF0drrtqD1UevQdOOAGWLQtbVCcOatWywL3Nm83vvzMVC/2qaqELFipaIWa7AvBZUecFubRv316dOJkwQRVU7747bEmcYrJ6terf/65aq5Z9hccfr/rBB6o5OXkOfPll1apVVevVUx0zJgxRnRLw5pv2vV55ZfLuCUzXONrYeJzFjYDqMdvVIvtSnm3bUt9bHyg5OVZVpEkTSyLjpAULF5rTt3lzm/PXo4flBRo/3grF7+PiueACmD7d0oj36WNpKrJ9kJ7q9OtnOQefftqWVCIeI+P9wNciEp1EdjwwOGESBchFF9nsvo4dLTtgx462ZKyD7cUXzTP1yiueTD4NiEb2vv66TUT64x9tEvjhh8dx8uGHw9Sp5jG++26YNMm+9wYNEi63U3L+8Q/7i153nTmPu3YNWyIj3uL1BwCdI5tTVXVlQqXKQ0mdxa+8AmPGWCKoefNyRwcHHZSrFDp1siqCCU78mHi2bLHsoi1awOTJHimUoqha/d8HHoCPPrKUD1dfbVMFGjcu4UWHDzeFUKuWVZpPtaT4zl6sX29tz/bt5jxO5IT/eJ3F8SqCxkBzYkYQqvp5qSQsBkFEDW3aZB/6tGk2yWPatNzC0+XKWQx2rHI46qg0m5Z/++3wf/9nRWa7dAlbGicPOTnw7rtw//32+6tf36YI/PnP1n6XmlmzzPbwv//Z72DAAPthOynJ7Nn2N23b1jKLVKyYmPsEpghE5AHgD8AcICeyWzUJlcmiJCp8dNUqUwjR5auvLGcL2JTwdu32Vg6HHJKi/63Fi81UcOaZNgxyUoadOy33zEMPwfz5Nhq95RYrQbDffgHfbNMmuPJKszX97ndmKsxYO2j688YbVhTo6qsTl600SEUwH2ijqqEFPSVrHoEqLFqUO2KYNs1GEVu32vv772/FvGP9DU2apIAV5rzzrLs5f356lkfKQDZtMofgY4/B8uXWqRg40MIHsxKZu1fVWpUbbzR/wRtvlI0R4tq1MGeOLQsWWK+tVy849NAU+IMWzK23mp/omWfgiiuCv36QiuBD4GxV3RKUcMUlzAll2dlWLyTWpPTtt5bvHeCAA/Z1RteunUQBJ0+26Yp33GHTGJ1QWbXKMkIMHQq//GJt0a23Wt36pLZHM2ZYapElS6ylueGGlG4Q42b9+twGP3ZZvTr3mEqVcoP1Gze2ORcnnGBfRop1lLKzbfA2frz5joLW2UEqgreAo7HqZL+OCrQMzyzescOUQaxymDcv9/2DD95bObRrlyBndE6O/XKWLYMffsgAj3f68uOP8PDD8PzzNiO4Xz8z03co8i+YQDZutGJE77wDZ5xhTuWaNUMUqBhs3Jh/g78yJk6lenXL7ta69d5L48bmKxk3LndZs8bOadkyVyn06GHOmpBZv95+Jzt3mv4+4IDgrh2kIrg4v/2qmrTcBammCPLjl1/2dUYvWWLvlSsHRx65t7/hyCMDcEa//LLFHL7wgsXKOkln5kyLABo50iZzX3IJ3HyzWSZSAlUYMsS0UtOm8Oablpo8Vfjll30b+++/N3talKpV82/wmzaNb5STk2PXHTfOakRPmGC2O7CokF69TDkcdxzUqJGY5yyCb7+1UNL27U3EoJzHgUYNhU06KIL8WLlyb0f0tGmm/cGyQud1RrdsWQxn9NatcNhhFns2dWqKerHTlz17zMyzfHnhy9q15ju65hqLAgqyNxcoU6bAOeeYCWXIEPNQJtNUtGmTNfB5G/3YNBlVquzb4B9xhFXbCfL3vWeP9dqio4WJE22Yn5VlXfPoiKFbtwR49AtmxAhz911zjaUWD4JSKwIReUNVzxGR2eSTfE5V25RezPhIV0WQF1WbRRpVCl99ZT3Kbdvs/Ro19nZGd+pUSGz54MHmE5g4MXVTGqYgOTnWeOfXqC9blru+atW+s9Kzsqyhb9Qod2nVygZjIXUki8fatSbshx9aQsKnnzbzSpBs2ZJ/gx8dHoM1rq1a7dvDb948nA7Njh02lXvsWFMMU6ea8b5iRVMG0RFDx44Jjym/5RYzMQ4bBpddVvrrBaEIGqrqChFpnt/7qrq4lDLGTYkVweOPWxjQgQfaRKvoa9A//lKwZ485o2MjlWbNynVGN2y4d4RS9epQfccaql92NtV7dqD6fx62fdXTbN5DwKhalseievArVuR+trHUr793A5/fUr9+giN+kkFOjtmybr/dhqAjR5p5pLhs3bp3gx9dXxzTLFSubGHNeRv8Fi1S+4PcvNlqQURNSd98Y/urVTPzUXTE0KZN4Iprzx446SS7/RdfWGewNAShCG4AJgFfq2o+f53kUWJFcNFF8NZbuV3uKLVr76scoq8tWoSenmH79n2d0fPnF31epUr8qhSqVzeTRex2cZaqVVPH2rRpU9EN/PLl+Wd1rF276Aa+QYPETehJWcaPNzvEL7+YHeLSS/M/bts266nk7eEvWpR7TKVK1uDnNescdFBqN/jxsnat+RWiI4bon7FOHejZMzcqKaBQ1XXrzDKwe7dZsEqTNSQIRfAw0A04HJgFTMYUwxRVXV9y0YpPqUxDqvZFLlxoP97oa+x63hakfv29FUOssmjWLJSyj5s322NsnjSLzX/8M5v/8Cc2n3UJmzcT97Jpk43c43ULVatWckWSd6lced//yLZt1kMvqoHfkk/gcvXq+zbojRvvvX3AAUk18aYfq1bB+edb43bJJZYAJ2+jv3Bh7g+mYkXzS+Xt4R90UNmqjbB0qU0Hjo4YomavaKhq1JRUilDVb74xq1SHDnaLko72g4waqgh0wJRC18iyUVWPKJloxSehPoKcHPtDxCqGWGWxeLGp5lgaNdp3FBFdb9YscTYaVfMHLFxo4aIlMHGp2qi+OAqksGX79vjum5W1t1JYs8YiBPNSufK+DXrepWHDlLLupTfZ2Za07h//yG3wK+G/z/UAAAowSURBVFSw3m3eBr9ly7LV4MeDqoWqRkcL48ZZjw3s84oqhZ49oV69Yl361VdtoviECSUP9ApSEdTAGv/ukdeawGxVLWAsGTyhOouzs63bmldJRF+XLNk7BXC5ctaS5WdyOvBAe6+kf6ZoWEFQnqQA2LPHeuzFVR4F2eRr1MiMeU9px7Rp9ntu3dpiX8uyw6k05OTAd9/tHaq6ebO916ZN7ojhuOPMdlsEK1eWLhItCNPQ00BrYDMwFfgS+FJVN5RcrF+vfRLwOJAFPKuq9xd2fEpHDe3ZY0PF/JTEwoUWihL7GZcvb0PG/PwTBx5o3d38jPPbt9uwvG5d+9Nmgu3VcTKdaKhqdMQwadLeoarREUOCQlWDUAQfAXWB7zD/wBTgOy3lxAMRyQJ+AE4ElgLTgPNU9fuCzklpRVAUu3ZZmtO8fono64oVex9fsaKZl/IqialTLQpq/Hg4/vgkP4TjOIGwY4fN6YiOGL76yiwKlSqZMoiOGDp0CGRUFohpSEQEGxV0iyxHAusxh/GdJRSsKzBYVftEtgcBqOp9BZ2T1oqgKLZvN0WRnxN74cLcqfFg2UXfeiskQR3HCZxoqGp0xBAbqnr88aYY/vjHYvsXogRdj6AJ5iPoBpwK1FHVEiUtEZF+wEmqekVk+49AZ1W9Ls9xVwJXAjRr1qz94tj45LLE1q25voiuXdNk5pLjOCVi7Vob9UdHDD/8AD/9ZJaBEhCEaeh6rOHvDuwmEjoaeZ2tqjn5nli0YGcDffIogk6q+peCzsnoEYHjOE5BLFtWitJ18SuCwsJXWgAjgRtVdUUhxxWXpUBsgG0TYHkBxzqO45RdSqEEikOBikBV+yfontOAQ0TkQGAZcC5wfoLu5TiO4xRB0meHqOoeEbkO+BgLHx2uqnOSLYfjOI5jpEUaahFZA5TUW1wXWBugOGGSKc+SKc8B/iypSqY8S2mfo7mqFhlylBaKoDSIyPR4nCXpQKY8S6Y8B/izpCqZ8izJeo4UyS/pOI7jhIUrAsdxnDJOWVAET4ctQIBkyrNkynOAP0uqkinPkpTnyHgfgeM4jlM4ZWFE4DiO4xSCKwLHcZwyTlorAhGpIyLfRJaVIrIsZjstqtCKyGOR+tDR7Y9F5NmY7UdEJK5Z3iIyWERuToSc8VLId7JRRApMNZ4OiEh2zLN9IyIt8jmmkYiMTL508SEifxOROSIyK/IMnQs59hIRaZRM+eKlOM+RqoiIishLMdvlRWSNiIxKtixpXXdOVdcBbcEaQWCLqj4cqlDFZzJwNjBERMphE0hiSxd1A27I78RUpKDvJNJoJv0HHjDbVbVtQW+KSHlVXQ70S6JMcRNJAX8qcIyq7hSRukBhHaZLsHokKZULrATPkapsBY4Ukf1UdTtWo2VZGIKk9YigIESkpYh8E7M9UERuj6wfEul1zxCRz0Xk0PAkBSyba7fIemvsj7dZRGqJSCWgFfC1iNwiItMiPaC7oidHekbzReRT4LCkS188skTkmUhPboyI7AcgIuNFpENkva6ILApVymIQ6TW/KSLvA2NEpIWIfBe2XAXQEFirqjsBVHWtqi4XkTsiv63vRORpMfphtcpfifS4gy+fVXIKeo5FEaWAiHQQkfGR9cEiMjzyO/spklk5VfgQOCWyfh7wWvQNEaktIu9E/vNfikibyP7AnycjFUERPA1co6rtgUHAk2EKE+lB7hGRZphCmIKVBu2K/RFnAT2AQ4BOWG+7vYgcJyLtsaR97YAzgY5Jf4DicQjwlKq2BjYCZ4UsT3HZL8Ys9HbM/q7Axap6QliCxckYoKmI/CAiQ0UkWuruSVXtqKpHAvsBp6rqSGA6cIGqto30WFOFgp6jMA4H+mD/oTtFJFWKMo8AzhWRykAb7L8f5S7ga1VtA9wGvBjzXqDPk9amoeIiIjWBLsBbklshPRU+g+iooBvwKNA4sv4LZjrqHVm+jhxfDWtUqwNvq+o2ABF5L7liF5uFqhodqc3AUp2nEwWZhj5R1fVJl6aYqOqWSOfhWKAn8LqIDMRGoAOAKkBtYA7wfniSFk4hz1EYoyMjiJ0ishpogKXEDxVVnRUxm54HfJDn7d8Q6Syp6riI/y1amSrQ50mFRjAR7GHv0U7lyD7BhpQF2nlDYjLW8B+FmYaWADcBm4Dh2IjgPlX9T+xJYk7mdJoIsjNmPRvrfcLe31flpEoUDFvDFiBeVDUbGA+MF5HZwFVYT7SDqi6J+HVS/jvI5zkupvDfUd7fXiq1fe8BD2P/8zox+yWfY6P/90CfJ1NNQyuBRhE7e2UiNjhV3QCsEJEzAESknIgcHaKcUSZhzq/1qpod6V3WxEwOU7CU3ZeJSDUAEWksIvWBz4EzRGQ/EakOnBaO+KVmEdA+sp6SjtZMQEQOE5FDYna1BeZH1tdGfl+xn/9mbNSZUhTwHIvZ+3eUTmbH4cDdqjo7z/7PgQsARKQH1ondlAgBUkkrBoaq7hCRe7EiOD8BsWGL5wL/ivR8KgIvA98mXci9mY1FC72aZ181VV2LOSFbAVMiJq0twIWqOlNEXge+wf4IXyRX7MB4GHhDrGzpuLCFyWCqAU9ETKR7gB+xuuAbsd/bIuw/E+V54N8ish3omkJ+goKeoxUwTERuY29be0qjqkuBx/N5azDwnIjMArZho56E4CkmHMdxyjiZahpyHMdx4sQVgeM4ThnHFYHjOE4ZxxWB4zhOGccVgeM4ThnHFYGTsUiAmV3zXHdLHMc8H8nX4zgpjysCJ5OJzthGcjO7to55vxs2mc9xyjSuCJxMprSZXS8Uka8iSeb+IyJZsRePZEqdIiKnRDJ2Piki34vIaKB+zHH5Zfc8WERmxhxziIjMiKzfH7nOLBFJt7TqThriisDJWEqZ2bUV8AegeyQ3VTaR6f4AItIAGA3coaqjgTOwNOBHAX8iVwFB/tk9/wf8IiLRvFeXAs+LSO3ItVpHsk7eE/DH4jj7kJEpJhwnhpJmdm2D5a2ZFknrsR+wOnJMBWAscK2qTojsOw54LZIMbbmIxKbK6FlAds9ngUsjfoo/YMpoE7ADeDYyskj3Yj5OGuAjAifTyZvZ9UtsRBD1DwiW2bVtZGmpqsMi+1+I2X+Yqg6OXHMPlka7T5577ZOvJZL0cCjQT1WPAp4hNzPmW8DJWMLBGaq6TlX3YArhLeB04KMgPgTHKQxXBE6mU9LMrmOBfpH1aLWo5pFrKnAZcHhMHvzPsQIjWSLSEMuTD7mN/j7ZPVV1R+T+/wKei9ynGlBDVT/ASpSmWsp0JwNx05CT6ZQ0s+v3YuVNx0QijnYD12JZXlHVbBE5F3hfRDZhjfkJkWv/AEyIHLdRRJ4h/+yeAK9g1eXGRLarA+9GRhIC3BjUB+E4BeHZRx0nRETkZmwE8PewZXHKLj4icJyQEKt7fDA2knCc0PARgeM4ThnHncWO4zhlHFcEjuM4ZRxXBI7jOGUcVwSO4zhlHFcEjuM4ZZz/BzoWVGjBByPv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2570709"/>
            <a:ext cx="5451703" cy="383689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470" y="2570709"/>
            <a:ext cx="5382951" cy="3788507"/>
          </a:xfrm>
          <a:prstGeom prst="rect">
            <a:avLst/>
          </a:prstGeom>
        </p:spPr>
      </p:pic>
    </p:spTree>
    <p:extLst>
      <p:ext uri="{BB962C8B-B14F-4D97-AF65-F5344CB8AC3E}">
        <p14:creationId xmlns:p14="http://schemas.microsoft.com/office/powerpoint/2010/main" val="173198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Temperature data:</a:t>
            </a:r>
            <a:endParaRPr lang="en-US" dirty="0"/>
          </a:p>
        </p:txBody>
      </p:sp>
      <p:sp>
        <p:nvSpPr>
          <p:cNvPr id="8" name="Content Placeholder 2"/>
          <p:cNvSpPr>
            <a:spLocks noGrp="1"/>
          </p:cNvSpPr>
          <p:nvPr>
            <p:ph idx="1"/>
          </p:nvPr>
        </p:nvSpPr>
        <p:spPr>
          <a:xfrm>
            <a:off x="0" y="1325563"/>
            <a:ext cx="11959989" cy="4351338"/>
          </a:xfrm>
        </p:spPr>
        <p:txBody>
          <a:bodyPr>
            <a:normAutofit/>
          </a:bodyPr>
          <a:lstStyle/>
          <a:p>
            <a:r>
              <a:rPr lang="en-US" sz="3200" dirty="0" smtClean="0"/>
              <a:t>Based on the temperature data, we decided to choose Wednesday (i.e. Oct 30 and Nov. 6) as our study cases, which has large temperature difference, but similar wind speed.</a:t>
            </a:r>
          </a:p>
          <a:p>
            <a:r>
              <a:rPr lang="en-US" sz="3200" dirty="0" smtClean="0"/>
              <a:t>For the wind speed study Wednesday and Thursday in first week were chosen, since it share similar temperature but large difference in wind speed. </a:t>
            </a:r>
          </a:p>
        </p:txBody>
      </p:sp>
    </p:spTree>
    <p:extLst>
      <p:ext uri="{BB962C8B-B14F-4D97-AF65-F5344CB8AC3E}">
        <p14:creationId xmlns:p14="http://schemas.microsoft.com/office/powerpoint/2010/main" val="237141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a:t>
            </a:r>
            <a:r>
              <a:rPr lang="en-US" altLang="zh-CN" dirty="0" smtClean="0"/>
              <a:t>ata Preparation</a:t>
            </a:r>
            <a:endParaRPr lang="en-US" dirty="0"/>
          </a:p>
        </p:txBody>
      </p:sp>
      <p:sp>
        <p:nvSpPr>
          <p:cNvPr id="3" name="Content Placeholder 2"/>
          <p:cNvSpPr>
            <a:spLocks noGrp="1"/>
          </p:cNvSpPr>
          <p:nvPr>
            <p:ph idx="1"/>
          </p:nvPr>
        </p:nvSpPr>
        <p:spPr>
          <a:xfrm>
            <a:off x="780143" y="1325563"/>
            <a:ext cx="10515600" cy="4351338"/>
          </a:xfrm>
        </p:spPr>
        <p:txBody>
          <a:bodyPr/>
          <a:lstStyle/>
          <a:p>
            <a:pPr marL="0" indent="0">
              <a:buNone/>
            </a:pPr>
            <a:r>
              <a:rPr lang="en-US" dirty="0" smtClean="0"/>
              <a:t>There are three locations that have multiple sensors. To represent the traffic data in this location, for any certain time, I sum up all the data for sensors in this location. I then divide the summed number by two to eliminate the effect of double counting.   </a:t>
            </a:r>
          </a:p>
          <a:p>
            <a:pPr marL="0" indent="0">
              <a:buNone/>
            </a:pPr>
            <a:r>
              <a:rPr lang="en-US" dirty="0" smtClean="0"/>
              <a:t>Among the five sensor locations, four of them are at the campus exits (i.e. north, south, west, and east exits). Therefore, I sum up the data at that time to represents the traffic enter/leaving the campus. The sensors at Stadium Drive &amp; Regents Drive is at the center of campus. Therefore, I treat it separately to represents the traffic condition in campus. </a:t>
            </a:r>
            <a:endParaRPr lang="en-US" dirty="0"/>
          </a:p>
        </p:txBody>
      </p:sp>
    </p:spTree>
    <p:extLst>
      <p:ext uri="{BB962C8B-B14F-4D97-AF65-F5344CB8AC3E}">
        <p14:creationId xmlns:p14="http://schemas.microsoft.com/office/powerpoint/2010/main" val="379925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45029"/>
          </a:xfrm>
        </p:spPr>
        <p:txBody>
          <a:bodyPr/>
          <a:lstStyle/>
          <a:p>
            <a:r>
              <a:rPr lang="en-US" dirty="0" smtClean="0"/>
              <a:t>Temperature on pedestrian and bike: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45" y="807378"/>
            <a:ext cx="4236346" cy="30289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902" y="767809"/>
            <a:ext cx="4347027" cy="31081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583" y="3758874"/>
            <a:ext cx="4427986" cy="32142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258" y="3783763"/>
            <a:ext cx="4538667" cy="3189334"/>
          </a:xfrm>
          <a:prstGeom prst="rect">
            <a:avLst/>
          </a:prstGeom>
        </p:spPr>
      </p:pic>
    </p:spTree>
    <p:extLst>
      <p:ext uri="{BB962C8B-B14F-4D97-AF65-F5344CB8AC3E}">
        <p14:creationId xmlns:p14="http://schemas.microsoft.com/office/powerpoint/2010/main" val="380461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515600" cy="1325563"/>
          </a:xfrm>
        </p:spPr>
        <p:txBody>
          <a:bodyPr/>
          <a:lstStyle/>
          <a:p>
            <a:r>
              <a:rPr lang="en-US" dirty="0" smtClean="0"/>
              <a:t>Influence of temperature:</a:t>
            </a:r>
            <a:endParaRPr lang="en-US" dirty="0"/>
          </a:p>
        </p:txBody>
      </p:sp>
      <p:sp>
        <p:nvSpPr>
          <p:cNvPr id="5" name="Content Placeholder 2"/>
          <p:cNvSpPr>
            <a:spLocks noGrp="1"/>
          </p:cNvSpPr>
          <p:nvPr>
            <p:ph idx="1"/>
          </p:nvPr>
        </p:nvSpPr>
        <p:spPr>
          <a:xfrm>
            <a:off x="388258" y="1037545"/>
            <a:ext cx="11411856" cy="5551942"/>
          </a:xfrm>
        </p:spPr>
        <p:txBody>
          <a:bodyPr>
            <a:normAutofit lnSpcReduction="10000"/>
          </a:bodyPr>
          <a:lstStyle/>
          <a:p>
            <a:r>
              <a:rPr lang="en-US" dirty="0" smtClean="0"/>
              <a:t>It was found that the number of pedestrians, bike and car entering/leaving the campus were all reduced in cold temperature. It implies that students may prefer to take shuttles to campus in cold weather, or the student attendance is reduced. The influences of temperature on bus is minor, which may result from the fixed bus schedule.</a:t>
            </a:r>
          </a:p>
          <a:p>
            <a:r>
              <a:rPr lang="en-US" dirty="0" smtClean="0"/>
              <a:t>It should be noted that the reduce of number in early hour is more significant, especially for pedestrians and bike. For example, while the acuminated number of pedestrians on Oct. 30 is about 1.5 times of that on Nov. 6, the number of accumulated pedestrians before 9 am on Oct. 30 is about 3.5 times more than that on Nov. 6. The influences on bicyclist is even more significant. While the acuminated number of  on Oct. 30 is about 2 times of that on Nov. 6, the number of accumulated pedestrians before 9 am on Oct. 30 is about 5.5 times more than that on Nov. 6. </a:t>
            </a:r>
            <a:endParaRPr lang="en-US" dirty="0"/>
          </a:p>
          <a:p>
            <a:r>
              <a:rPr lang="en-US" dirty="0" smtClean="0"/>
              <a:t>It implies that student trend to sleep late or quite morning exercise in cold weather.  lol</a:t>
            </a:r>
          </a:p>
          <a:p>
            <a:endParaRPr lang="en-US" dirty="0" smtClean="0"/>
          </a:p>
          <a:p>
            <a:endParaRPr lang="en-US" dirty="0"/>
          </a:p>
        </p:txBody>
      </p:sp>
    </p:spTree>
    <p:extLst>
      <p:ext uri="{BB962C8B-B14F-4D97-AF65-F5344CB8AC3E}">
        <p14:creationId xmlns:p14="http://schemas.microsoft.com/office/powerpoint/2010/main" val="394795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74" y="156847"/>
            <a:ext cx="4797198" cy="33220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771" y="156847"/>
            <a:ext cx="4586514" cy="33041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6" y="3370690"/>
            <a:ext cx="4749346" cy="33455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4893" y="3449850"/>
            <a:ext cx="4431392" cy="3266438"/>
          </a:xfrm>
          <a:prstGeom prst="rect">
            <a:avLst/>
          </a:prstGeom>
        </p:spPr>
      </p:pic>
    </p:spTree>
    <p:extLst>
      <p:ext uri="{BB962C8B-B14F-4D97-AF65-F5344CB8AC3E}">
        <p14:creationId xmlns:p14="http://schemas.microsoft.com/office/powerpoint/2010/main" val="404432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Influence of wind: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862240"/>
            <a:ext cx="4180115" cy="29887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171" y="862240"/>
            <a:ext cx="4122057" cy="294727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57" y="3809511"/>
            <a:ext cx="4180115" cy="29373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170" y="3809510"/>
            <a:ext cx="4122057" cy="2992153"/>
          </a:xfrm>
          <a:prstGeom prst="rect">
            <a:avLst/>
          </a:prstGeom>
        </p:spPr>
      </p:pic>
    </p:spTree>
    <p:extLst>
      <p:ext uri="{BB962C8B-B14F-4D97-AF65-F5344CB8AC3E}">
        <p14:creationId xmlns:p14="http://schemas.microsoft.com/office/powerpoint/2010/main" val="97647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915</Words>
  <Application>Microsoft Office PowerPoint</Application>
  <PresentationFormat>Widescreen</PresentationFormat>
  <Paragraphs>40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宋体</vt:lpstr>
      <vt:lpstr>Arial</vt:lpstr>
      <vt:lpstr>Calibri</vt:lpstr>
      <vt:lpstr>Calibri Light</vt:lpstr>
      <vt:lpstr>Office Theme</vt:lpstr>
      <vt:lpstr>Influence of Weather</vt:lpstr>
      <vt:lpstr>Temperature data:</vt:lpstr>
      <vt:lpstr>Weather data:</vt:lpstr>
      <vt:lpstr>Temperature data:</vt:lpstr>
      <vt:lpstr>Data Preparation</vt:lpstr>
      <vt:lpstr>Temperature on pedestrian and bike:</vt:lpstr>
      <vt:lpstr>Influence of temperature:</vt:lpstr>
      <vt:lpstr>PowerPoint Presentation</vt:lpstr>
      <vt:lpstr>PowerPoint Presentation</vt:lpstr>
      <vt:lpstr>Summary:</vt:lpstr>
      <vt:lpstr>First Predictive Model.</vt:lpstr>
      <vt:lpstr>Result:</vt:lpstr>
      <vt:lpstr>Results:</vt:lpstr>
      <vt:lpstr>Results</vt:lpstr>
      <vt:lpstr>Second Predictive Model. Hierarchical random forest learners</vt:lpstr>
      <vt:lpstr>Performances:</vt:lpstr>
      <vt:lpstr>Result: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Weather</dc:title>
  <dc:creator>Chaolun Zheng</dc:creator>
  <cp:lastModifiedBy>Chaolun Zheng</cp:lastModifiedBy>
  <cp:revision>25</cp:revision>
  <dcterms:created xsi:type="dcterms:W3CDTF">2020-02-23T22:48:17Z</dcterms:created>
  <dcterms:modified xsi:type="dcterms:W3CDTF">2020-02-27T10:32:32Z</dcterms:modified>
</cp:coreProperties>
</file>