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62" r:id="rId5"/>
    <p:sldId id="264" r:id="rId6"/>
    <p:sldId id="257" r:id="rId7"/>
    <p:sldId id="263"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0E960-3E75-4926-8CAF-EDF84E176960}"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9799C-6A25-4AD2-BC2E-F2782474784B}" type="slidenum">
              <a:rPr lang="en-US" smtClean="0"/>
              <a:t>‹#›</a:t>
            </a:fld>
            <a:endParaRPr lang="en-US"/>
          </a:p>
        </p:txBody>
      </p:sp>
    </p:spTree>
    <p:extLst>
      <p:ext uri="{BB962C8B-B14F-4D97-AF65-F5344CB8AC3E}">
        <p14:creationId xmlns:p14="http://schemas.microsoft.com/office/powerpoint/2010/main" val="201513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9799C-6A25-4AD2-BC2E-F2782474784B}" type="slidenum">
              <a:rPr lang="en-US" smtClean="0"/>
              <a:t>3</a:t>
            </a:fld>
            <a:endParaRPr lang="en-US"/>
          </a:p>
        </p:txBody>
      </p:sp>
    </p:spTree>
    <p:extLst>
      <p:ext uri="{BB962C8B-B14F-4D97-AF65-F5344CB8AC3E}">
        <p14:creationId xmlns:p14="http://schemas.microsoft.com/office/powerpoint/2010/main" val="178722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96654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01868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424969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7C960-89C3-4E41-B743-589C8B29B5C9}"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40219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7C960-89C3-4E41-B743-589C8B29B5C9}"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89388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17C960-89C3-4E41-B743-589C8B29B5C9}"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329115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17C960-89C3-4E41-B743-589C8B29B5C9}"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74186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17C960-89C3-4E41-B743-589C8B29B5C9}"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160513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7C960-89C3-4E41-B743-589C8B29B5C9}"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98915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7C960-89C3-4E41-B743-589C8B29B5C9}"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283446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7C960-89C3-4E41-B743-589C8B29B5C9}"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80A7-A6A4-411E-901B-255DE9634BEA}" type="slidenum">
              <a:rPr lang="en-US" smtClean="0"/>
              <a:t>‹#›</a:t>
            </a:fld>
            <a:endParaRPr lang="en-US"/>
          </a:p>
        </p:txBody>
      </p:sp>
    </p:spTree>
    <p:extLst>
      <p:ext uri="{BB962C8B-B14F-4D97-AF65-F5344CB8AC3E}">
        <p14:creationId xmlns:p14="http://schemas.microsoft.com/office/powerpoint/2010/main" val="83268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7C960-89C3-4E41-B743-589C8B29B5C9}" type="datetimeFigureOut">
              <a:rPr lang="en-US" smtClean="0"/>
              <a:t>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480A7-A6A4-411E-901B-255DE9634BEA}" type="slidenum">
              <a:rPr lang="en-US" smtClean="0"/>
              <a:t>‹#›</a:t>
            </a:fld>
            <a:endParaRPr lang="en-US"/>
          </a:p>
        </p:txBody>
      </p:sp>
    </p:spTree>
    <p:extLst>
      <p:ext uri="{BB962C8B-B14F-4D97-AF65-F5344CB8AC3E}">
        <p14:creationId xmlns:p14="http://schemas.microsoft.com/office/powerpoint/2010/main" val="342837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Influence of Weather</a:t>
            </a:r>
            <a:endParaRPr lang="en-US" dirty="0"/>
          </a:p>
        </p:txBody>
      </p:sp>
      <p:sp>
        <p:nvSpPr>
          <p:cNvPr id="3" name="Subtitle 2"/>
          <p:cNvSpPr>
            <a:spLocks noGrp="1"/>
          </p:cNvSpPr>
          <p:nvPr>
            <p:ph type="subTitle" idx="1"/>
          </p:nvPr>
        </p:nvSpPr>
        <p:spPr>
          <a:xfrm>
            <a:off x="1524000" y="3956880"/>
            <a:ext cx="9144000" cy="1655762"/>
          </a:xfrm>
        </p:spPr>
        <p:txBody>
          <a:bodyPr/>
          <a:lstStyle/>
          <a:p>
            <a:pPr algn="r"/>
            <a:r>
              <a:rPr lang="en-US" dirty="0" err="1" smtClean="0"/>
              <a:t>Chaolun</a:t>
            </a:r>
            <a:r>
              <a:rPr lang="en-US" dirty="0" smtClean="0"/>
              <a:t> Zheng</a:t>
            </a:r>
            <a:endParaRPr lang="en-US" dirty="0"/>
          </a:p>
        </p:txBody>
      </p:sp>
    </p:spTree>
    <p:extLst>
      <p:ext uri="{BB962C8B-B14F-4D97-AF65-F5344CB8AC3E}">
        <p14:creationId xmlns:p14="http://schemas.microsoft.com/office/powerpoint/2010/main" val="282547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significant differences were observed</a:t>
            </a:r>
            <a:endParaRPr lang="en-US" dirty="0"/>
          </a:p>
        </p:txBody>
      </p:sp>
    </p:spTree>
    <p:extLst>
      <p:ext uri="{BB962C8B-B14F-4D97-AF65-F5344CB8AC3E}">
        <p14:creationId xmlns:p14="http://schemas.microsoft.com/office/powerpoint/2010/main" val="22097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data:</a:t>
            </a:r>
            <a:endParaRPr lang="en-US" dirty="0"/>
          </a:p>
        </p:txBody>
      </p:sp>
      <p:sp>
        <p:nvSpPr>
          <p:cNvPr id="3" name="Content Placeholder 2"/>
          <p:cNvSpPr>
            <a:spLocks noGrp="1"/>
          </p:cNvSpPr>
          <p:nvPr>
            <p:ph idx="1"/>
          </p:nvPr>
        </p:nvSpPr>
        <p:spPr/>
        <p:txBody>
          <a:bodyPr/>
          <a:lstStyle/>
          <a:p>
            <a:r>
              <a:rPr lang="en-US" dirty="0" smtClean="0"/>
              <a:t>There is no raining day between 10-29-2019 to 11-12-2019. Therefore, we mainly investigate the influences of wind and temperature on the behaviors.</a:t>
            </a:r>
          </a:p>
          <a:p>
            <a:r>
              <a:rPr lang="en-US" dirty="0" smtClean="0"/>
              <a:t>Since the traffic behavior of students appeal us more, weekday was chosen instead of weekend. To minimize the influences of class schedules and weekly events (e.g. farmer market), same weekday were chosen.</a:t>
            </a:r>
          </a:p>
        </p:txBody>
      </p:sp>
    </p:spTree>
    <p:extLst>
      <p:ext uri="{BB962C8B-B14F-4D97-AF65-F5344CB8AC3E}">
        <p14:creationId xmlns:p14="http://schemas.microsoft.com/office/powerpoint/2010/main" val="428794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6130"/>
          </a:xfrm>
        </p:spPr>
        <p:txBody>
          <a:bodyPr/>
          <a:lstStyle/>
          <a:p>
            <a:r>
              <a:rPr lang="en-US" dirty="0" smtClean="0"/>
              <a:t>Weather data:</a:t>
            </a:r>
            <a:endParaRPr lang="en-US" dirty="0"/>
          </a:p>
        </p:txBody>
      </p:sp>
      <p:sp>
        <p:nvSpPr>
          <p:cNvPr id="3" name="Content Placeholder 2"/>
          <p:cNvSpPr>
            <a:spLocks noGrp="1"/>
          </p:cNvSpPr>
          <p:nvPr>
            <p:ph idx="1"/>
          </p:nvPr>
        </p:nvSpPr>
        <p:spPr>
          <a:xfrm>
            <a:off x="215900" y="916131"/>
            <a:ext cx="11959989" cy="4351338"/>
          </a:xfrm>
        </p:spPr>
        <p:txBody>
          <a:bodyPr>
            <a:normAutofit/>
          </a:bodyPr>
          <a:lstStyle/>
          <a:p>
            <a:r>
              <a:rPr lang="en-US" sz="2400" dirty="0" smtClean="0"/>
              <a:t>Generally speaking, student would decided their traffic methods based on the temperature in the morning. Therefore, we calculated the average temperature and </a:t>
            </a:r>
            <a:r>
              <a:rPr lang="en-US" sz="2400" dirty="0" err="1" smtClean="0"/>
              <a:t>wind_speed</a:t>
            </a:r>
            <a:r>
              <a:rPr lang="en-US" sz="2400" dirty="0" smtClean="0"/>
              <a:t> from 5am to 10 am and 5am to 10pm separately. However, the temperature trends between different day are similar. </a:t>
            </a:r>
          </a:p>
          <a:p>
            <a:endParaRPr lang="en-US" sz="2400" dirty="0"/>
          </a:p>
        </p:txBody>
      </p:sp>
      <p:sp>
        <p:nvSpPr>
          <p:cNvPr id="10" name="AutoShape 2" descr="data:image/png;base64,iVBORw0KGgoAAAANSUhEUgAAAYIAAAEWCAYAAABrDZDcAAAABHNCSVQICAgIfAhkiAAAAAlwSFlzAAALEgAACxIB0t1+/AAAADl0RVh0U29mdHdhcmUAbWF0cGxvdGxpYiB2ZXJzaW9uIDIuMi4yLCBodHRwOi8vbWF0cGxvdGxpYi5vcmcvhp/UCwAAIABJREFUeJztnXe4VOXRwH/DpUmRDtJRsSCKIB2igkTQqMSCxhZ71KgxiopgjKLxsxeMShIV7IqKsYEFBUEpIkUFERAjIL0jvd073x+z610ut+y99+ye3b3ze57z7DlnT5mz5Z33nZl3RlQVx3Ecp+xSLmwBHMdxnHBxReA4jlPGcUXgOI5TxnFF4DiOU8ZxReA4jlPGcUXgOI5TxnFF4GQcInKJiExM4PVvE5FnE3X9RJCOMjvJwxWBEzgiMkhEPsizb0EB+84t5b1aiIiKSPnSXKc4qOq9qnpFSc4Vkecj8vbNs39IZP8lgQiZh9LI7GQ+rgicRPA50F1EsgBE5ACgAnBMnn0tI8emLAlSMD8AF+e5x9nA/0pysWQqQSczcUXgJIJpWMPfNrJ9HPAZMD/Pvv+p6nIAETlcRD4RkfUiMl9EzoleTEROEZGvRWSTiCwRkcEx94oqko0iskVEusac97CIbBCRhSJycsz+GiIyTERWiMgyEbknRkFdIiKTROQxEVkPxN4rev5gEXk5sh4dkVwsIj+LyFoR+VsRn8/7mKKsFdk+CZgFrIy5RzkRuV1EFovIahF5UURq5Lnn5SLyMzCuKDmKI7OI7CciL0Q+u7kiMkBElhbxTE4a44rACRxV3QVMxRp7Iq9fABPz7PscQESqAp8ArwL1gfOAoSLSOnLsVuAioCZwCvBnETk95joANVW1mqpOiWx3xhRPXeBBYJiISOS9F4A92IikHdAbiDWbdAZ+isjyf3E+9m+Aw4BewB0i0qqQY3cA7wFRs9hFwIt5jrkksvQEDgKqAU/mOeZ4oBXQp4RyFHTsnUCLyH1PBC4s5BpOBuCKwEkUE8htpI/FFMEXefZNiKyfCixS1edUdY+qzgTeAvoBqOp4VZ2tqjmqOgt4DWsEC2Oxqj6jqtlYw98QaCAiDYCTgRtUdauqrgYeI7dRBliuqk9EZNke5/PeparbVfVb4Fvg6CKOfxG4KNLLPx54J8/7FwCPqupPqroFGAScm8cMNDjyDLEyFkeOgo49B7hXVTeo6lLgn0U8i5PmuG3RSRSfA9dGzB/1VHWBiKwCXojsO5Jcs05zoLOIbIw5vzzwEoCIdAbuj5xTEagEvFnE/X81s6jqtshgoBpQGzNbrcgdIFAOWBJzbux6vKyMWd8WuVeBqOpEEakH3A6MUtXtMfIANAIWx2wvxj6TBkXIWRw5Cjq2EaX/PJw0whWBkyimADWAK4FJAKq6SUSWR/YtV9WFkWOXABNU9cQCrvUqZhY5WVV3iMgQzOQDUNz0uUuAnUBdVd1TwDHJSsn7MnAHZv7Jy3JMQUZphpmzVgFNIvsSJeeKyD2+j2w3TdB9nBTBTUNOQoiYK6YD/TGTUJSJkX2x0UKjgENF5I8iUiGydIyxWVcH1keUQCfg/Jhz1wA5mD07HrlWAGOAR0Rk/4hT9mARKcrUlAj+idng84uceg24UUQOFJFqwL3A64UoryB5AxgkIrVEpDFwXRLu6YSIKwInkUzAHK6xk7u+iOz7tfFT1c2Yw/ZcrCe8EngAMwEBXAPcLSKbsR70GzHnbsMcupNEZKOIdIlDroswE9P3wAZgJOZDSCqqul5Vx2r+RUGGY6axz4GFmIP5L0kS7W5gaeS+n2Kfz84k3dsJAfHCNI7jFIaI/Bk4V1XDGDU5ScBHBI7j7IWINBSR7hGz2WHATcDbYcvlJA53FjuOk5eKwH+AA4GNwAhgaKgSOQnFTUOO4zhlnISahkSkpoiMFJF5kanqXUWkdiSVwILIa62ir+Q4juMkioSOCETkBeALVX1WRCoCVYDbsFDA+0VkIFBLVW8t7Dp169bVFi1aJExOx3GcTGTGjBlrVbVeUcclTBGIyP7YtPWDYsPjRGQ+0ENVV4hIQ2C8qh5W2LU6dOig06dPT4icjuM4mYqIzFDVDkUdl0jT0EHYZJ/nIpkjn40kF2sQmdQTndxTP7+TReRKEZkuItPXrFmTQDEdx3HKNolUBOWBY4B/qWo7LIPkwHhPVtWnVbWDqnaoV6/IkY3jOI5TQhIZProUWKqqUyPbIzFFsEpEGsaYhlYnUIbUZvt2WLvWlnXr9n7Nb10VKlbMXSpV2ns7v33xHFOaa2Vlhf0pOo5TShKmCFR1pVgRkcNUdT6W8/z7yHIxlk3yYuDdRMmQVLZtK7wRz299eyEZjmvVgrp1oU4daNwYjjrKGt1du2zZuTN3fdcu2Lx57+38jtmTgDQ1WVnFVyq1a8M//gFNPZeZUzS7d+9m6dKl7NixI2xRUpbKlSvTpEkTKlSoUKLzEz2h7C/AK5GIoZ+ASzFz1BsicjnwM1aiL7XYti3+xjy6Hk+jXreuNepHH53byEf3x67XqgXlE/DV5OTsqyzyUxh5t0uzL3Z72zZ7HTcOvvgCxo93ZeAUydKlS6levTotWrQgT6puB1BV1q1bx9KlSznwwANLdI2EKgJV/QbIz2PdK5H33Ytoo16chj3eRr1JE2jbNv/GPLqeqEa9JJQrB5Ur2xImX30FJ54IPXq4MnCKZMeOHa4ECkFEqFOnDqUJqkmRFipBnHIKfPBBwe/Xrp3bYDdtml6NejrTqRN88okrAyduXAkUTmk/n8xu1c4/H447Lv+G3Rv1cHFl4DgpQ2a3hBdcELYETmG4MnDSgBtvvJHmzZtzww03ANCnTx+aNm3Ks88+C8BNN91E48aN6d+/f7GvXa1aNbZs2VLoMZdddhmjRo2ifv36fPfdd8V/gDgodB6BiFQUkdNF5BEReU1EhotIfxE5PCHSOGWPqDJYu9aUwRIvj+ukFt26dWPy5MkA5OTksHbtWubMmfPr+5MnT6Z79+4Ju/8ll1zCRx99lLDrQyGKQERuB6Zi9VS/BV4A3sNGEY+JyEcicmRCpXPKBq4MnBSme/fuvyqCOXPmcOSRR1K9enU2bNjAzp07mTt3Lu3atQPgoYceomPHjrRp04Y777zz12u8/PLLdOrUibZt23LVVVeRnZ291z3Wrl1L165dGT169D73P+6446hdu3YCn7Bw09BsVb2ngPcejEwG83G8EwyxZqKePeGzz9xM5OzLDTfAN98Ee822bWHIkALfbtSoEeXLl+fnn39m8uTJdO3alWXLljFlyhRq1KhBmzZtqFixImPGjGHBggV89dVXqCp9+/bl888/p169erz++utMmjSJChUqcM011/DKK69w0UUXAbBq1Sr69u3LPffcw4knnhjss8VJYYrgvcJOjOQJWhGsOE6ZxpWBk6JERwWTJ0+mf//+LFu2jMmTJ1OjRg26desGwJgxYxgzZsyvo4MtW7awYMECZs2axYwZM+jYsSMA27dvp359S7G2e/duevXqxVNPPcXxx4dXCbQwRTADyxWEiAxR1RuSI5JTpnFl4BRGIT33RBL1E8yePZsjjzySpk2b8sgjj7D//vtz2WWXATaxa9CgQVx11VV7nfvEE09w8cUXc9999+1z3fLly9O+fXs+/vjjUBVBYc7i2MDU4xItiOP8SqdOMGYMrFljysB9Bk7IdO/enVGjRlG7dm2ysrKoXbs2GzduZMqUKXTt2hWwaKLhw4f/GgW0bNkyVq9eTa9evRg5ciSrV1tatfXr17N48WLA4v+HDx/OvHnzuP/++8N5OApXBF7D0gmPzp1dGTgpw1FHHcXatWvp0qXLXvtq1KhB3bp1Aejduzfnn38+Xbt25aijjqJfv35s3ryZI444gnvuuYfevXvTpk0bTjzxRFasyLWqZ2VlMWLECD777DOGDt23NPR5551H165dmT9/Pk2aNGHYsGGBP1+BhWlEZBswDxsZHBZZJ7KtqnpM4NIUgBemKcNMnQq9e0O9em4mKqPMnTuXVq1ahS1GypPf5xRvYZrCfARHlVYwxyk10ZFB7942Mhg/3nI8OY4TGAUqAlX9XzIFcZwCiVUG0RnIrgwcJzAKm1D2mYj8WUQa5dlfXkSOE5FhInJp4kV0HPb2GfToAUuXhi2R42QMhTmLTwEqAG+LyFIRmSUiP5BbV+BfqvpcMoR0HMCVgeMkiMJMQ9uAfwL/FJFKWJH57aq6NlnCOc4+uJnIcQInruL1qrpTVZe4EnBSgs6d4eOPfWTgOAERlyJwnJSjSxdXBk5SuPHGGxkSM6O5T58+XHHFFb9u33TTTTz66KMluna1atUKfX/JkiX07NmTVq1a0bp1ax5//PES3acoXBE46YsrAycJhJmGunz58jzyyCPMnTuXL7/8kqeeeorvv/8+8PvEpQhEpImI9IysVxKRqoFL4jglwZWBk2DCTEPdsGFDjjnG5u5Wr16dVq1asWzZssCfscgKZSJyGXAdUAM4GGgODAV+G7g0jlMSosqgT5/cRHXuQM5IQshCnTJpqBctWsTXX39N586dg/0AiK9U5fVAJ6xIDar6g4jUD1wSxykNrgycBBJ2GuotW7Zw1llnMWTIEPbff//Any8eRbBDVXeJWDJSEcli78ykjpMauDLIeELKQh1qGurdu3dz1llnccEFF3DmmWcG/3DE5yOYJCIDgMoRP8HrwKiESOM4pSWqDFavNmXgPgMnAMJKQ62qXH755bRq1Yr+/fsn7PniUQQDgM1Y9tG/AmOBv8VzcRFZJCKzReQbEZke2VdbRD4RkQWR11olFd5x8iWqDFatcmXgBEJYaagnTZrESy+9xLhx42jbti1t27blgw8+CPz5CkxDDb+agYar6sUlurjIIqBD7EQ0EXkQWK+q94vIQKCWqt5a2HU8DbVTIr780mYgN2jgZqIi2LIFypeHypXDlmRfPA11fJQmDXWhIwJVzQYaikiF0om4F78HXoisvwCcHuC1HSeXLl0sHUV0ZJCAsLt0Z+FC+Otf4YADLHrmxx/DlsgJg3hMQz8BX4jIIBG5PrrEeX0FxojIDBG5MrKvQaTwPZHXfCOQRORKEZkuItPXrFkT5+0cJw+xyqBHD1cGEaZOhXPOgZYtYehQOO00WLvWPq6JE8OWzkk28SiCNcAnQBWgXswSD90jlcxOBq4VkbhrH6vq06raQVU71KsX7+0cJx9cGQCQnQ3vvAO/+U3uR3LLLbBoEbz2mlnS6tSBXr3glVfClnZvCjNhO6X/fIoMH1XVv5f04qq6PPK6WkTexuYjrBKRhqq6QkQaAqtLen3HiZtoyxebtbRx47ClSgrbtsELL8Cjj5rpp3lzC8O87DKoXj33uJYtYcoU6NcPLrwQFiyAO+8ECTlYvHLlyqxbt446deogYQuTgqgq69ato3IpHDzxzCz+hHwK2atq7yLOqwqUU9XNkfXewN3Ae8DFwP2R13dLILfjFJ8ypgxWrYInn4R//QvWrYOOHeH11+HMM80xnB+1a8NHH8HVV8Ndd8EPP8Dw4eE6kZs0acLSpUuJ20S8Zw9kZYWvwZJI5cqVaVKaYAhVLXQBOscsx2M1Ch6K47yDgG8jyxzgb5H9dbAQ1AWR19pFXat9+/bqOIExZYpq9eqqLVuqLl0atjSBM2eO6uWXq1aqpCqi+vvfq37+uWpOTvzXyMlRve8+VVDt3l119erEyRsI2dmqo0apHnecCd2uneqsWWFLFTrAdC2ifVX7xIo+aJ+TYEJJzivp4orACZwMUwY5Oapjx6r+7nf2r65cWfXqq1Xnzy/ddd94w6510EGqc+cGI2ug7Nyp+vzzqq1b24M3a6Y6aJBq/fqqFSuq3n+/6p49YUsZGoEpAmD/mKUm0Av4IZ6LB7W4InASwuTJaa8Mdu1Sffll6wCDtX933626Zk1w9/jyS7tuzZqmbFKCX35Rffhh1caN7cHbtLEPYtcue3/1atWzzrL3unQpvUZMU4JUBEuAnyOvC4FxwPHxXDyoxRWBkzCiyuCQQ9JKGWzcqPrQQ6pNmti/uFUr1WeeUd2+PTH3W7jQOt3ly6sOG5aYe8TFihWqAweq1qhhD96zp+qHH+Zv98rJUX31VdVatVT32091yBAzIZUhglQEFfLZVz6eiwe1uCJwEkoaKYPFi1X79zdxo+3gqFHJad82blTt3dvue+utSW5T581T/dOfzNxTrpzq2WerfvVVfOcuW5ZrM+vRQ/WnnxIrawoRpCKYGc++RC6uCJyEk+LKYNo01XPPVc3KsuX881VnzEi+HLt3m+8BzPKydWuCbzhliuoZZ5jXu3Jl1T//WXXBguJfJydH9dln7TuuVk316aeL5z1PU0qtCLAZv0cDc4GjgDaR5TfAvHguHtTiisBJCimmDLKzVd9/X/X44+2fWr266k032aggTHJyVB991Nrmjh3NWhMo0Qc/9lh78Fq1VG+/XXXVqtJfe9Ei1RNOsOuedFJKfM+JJAhFcCnwBZZ59IuY5QPg7HguHtTiisBJGimgDLZvtw7r4YfbP7RpU9VHHjH/aCrx7ruqVapYoE4gkZo7d6o+95zqEUforxFAQ4aobt4cwMVjyM5WfeIJ8xvUrKn60ksZOzoI0jR0TjwXSuTiisBJKiEpg9WrVQcPVq1Xz/6Zxxxjvs5oIEwqMmOGaqNG9nF9+GEJL1JUBFCi+OEH1W7d7J5nnBHMiCPFCHQeAdAH6A/cFl3iOS+oxRWBk3SSqAzmzVO96iozgYPqqaeqfvZZ+nRSlyxRbdvWfLhPPVWME5cv3zcC6KOPkvvge/aoPvigOaHr1lUdOTJ5904CQY4IhgKvAkuBfwDfYzUKXBE4mc2kSbnKYNmyQC+dk6M6YYJq375ma69UyYJivv8+0Nskjc2bVU87zVqUG24oYg7XvHmqV1xRsgigRPHdd6rt29sDnH++6rp14coTEEEqglmR128jr9WBMfFcPKjFFYETGgErg927VUeMMCcrWCf0jjsywyqxZ48pATClsI9pP6gIoESxa5fqXXfZZImGDVVHjw5bolITryIotEIZgIh8paqdRGQqVlRmHTBHVQ8t9MQA8Qpl6cvu3VY+eOVKS4K2ciWsXw9160KjRrlLrVopnCNs8mQ46SSr3jJ+vAlcTDZvhmHDLOvn4sVwyCFw001w0UWw337BixwmQ4fCX/4CbdrA++/m0GTWB/Dgg/DFF/ZFX3edLfXzLUUSPjNn2hczZw5cfrmlbd1//7ClKhHxViiLRxEMBoYAJwJPANnAC6p6WwByxoUrgtQiJ8ca89jGvaBl7dqirweW3TJWMTRqZIlB8+6rVi2xz1YgJVQGS5fCE0/Af/4Dv/wCxx4LN98Mp54K5eKpBpKmfPT+bs45R6m+ZwPv7zmZY5qtg/79rWEN7UssBjt3wuDBpsCaNIHnnoMTTghbqmITiCIQkXJAR1WdGtneD9hPVdcHJmkcuCJIPKpWtzaexn3VKsv0m5fKla2dLGqpWdPSIi9fbsuyZbnrsfu2bt33HvvvX7TCaNgQKlVKwIdUDGXwzTfwyCMwYoQpzrPPthFAx44JkCuV2LQJnn4ahgxh9rJanFrhY9aWq8+rr8Dvzyoy633qMWUKXHyxFWe47jq4/36oWjVsqeImyBHBl6raJTDJSoArgpKzc2euaaaoZdu2fc/PyrIRfDwNfPXqwZl3VM2cklc55FUYy5fDrl37np/X9JSfwmjQwJ6vWBSiDFTh44/h4Ydh7Fjr+F5xhdUEbtGiNJ9GGrBiBTz+uBU/2LTJes8DBrCyTW/6/l6YPt0U4w03pLAJsCC2bYPbbrPna9nSqvx06xa2VHERpCL4B+ZwCK2AjCuCvcnOth51PI37hg35X6N27aIb9gYNrHRhsRvLJKK69+iiIIWxcqX1zGMpV86esyiFUadOnsYrjzLYWacRr7xipuQ5c+z866+HK6+00U9GM3++ab4XX7RhYr9+Vv+yQ27bs22bmdzfessK3jzxRMGFcVKazz6DSy+FJUvMvnfXXeFW7ImDIBXBBqAGsBPYDgigqlo7CEHjoawqAlVrWMaOhQkTYOFCa9BWr963UQOoUsXMIoU17AccYD38hJhOUpjsbDNp5WeCit3Oz6dRseK+yqLR7sU0fu4eFtOcJ7OvZuXuuhxdfzk3nTyXP5yxi4otm0GzZnvXgswkpkwx+/m779qP6dJLzQfQsmW+h+fkwN/+ZpaV3r3hjTegRo0kyxwEmzebje+ZZ+CII0wBtm8ftlQFEqQiyLc/qKrZJZSt2JQlRfDTTzBunDX+48ZZow9w0EH2u8uvYY8u6eCDS3V27jQrR1EKY9Om3HNOqj2Vmys9yQlrXkf27N77grVqWZHg6NKs2d7b9eqlj60kJwdGjzYFMHFiiSKAhg2zUcFhh8GoUWlsMvvwQ7P7rVoFt99uWq5ChbCl2ofAFEHkYucCB6nqvSLSBGigqjMCkDMuMlkRrFxpDX608V+0yPYfcAD06mWm1l69rM1wUoctW0whVKgABx4Y2ZmTY1/o4sW5y88/7729efPeF6pceV/lELvduHH4DcyuXfDqq/DQQ/D99ybfTTfBZZeVqPcxbhycdZaNtN57Dzp3ToDMyWDDBrMBvvwytGtno4Mjjwxbqr0IckTwJFABOE5VW4lIbeBjVU1a/EMmKYKNG83ME+3xz5lj+2vWtHrq0ca/Vav06Sg6caJqP4C8yiFWYaxatfc55cqZMihMWSQqiiUaAfTYY6b1jj4aBgywEKhSKqd58+CUU+yyL75ol0xb3n4brrrK4oPvvtv8ByniWAtSEcxU1WNE5GtVbRfZ962qHh2QrEWSzopg2zaYNCm3xz9jhnUc99sPfvMba/h79bIORYr8dpww2b7dnJH5jSYWL7aJCXljd+vU2VdRxCqLunWL16soIAKI3r0D7Z2sXQunn27/j3vvhYED07jzs2aN2bz++1/o2hWefx4OTdqc2wIJUhFMBbpikUPHiEgd4NOoUkgG6aQIdu+GadNye/yTJ9vIunx5GwJHTT1dupQ9h60TANnZ1lAXZHpavHjfCRhVqphSKEhZNG5sP9B58ywC6KWXCowACpodO2yO2auvmr/53/82k1FaogqvvQbXXmvOpvvvN/9JiDMHg1QEFwFnAB2A4cA5wF2qOiIIQeMhlRVBTg7Mnm0N/9ix8PnnZj8GaNs2t8f/m99kbgCJk0Komu26INPT4sXWe40lK8vCzZYts97JZZdZBNDBBydN5LvusqVHDwszrZ20mMQEsHy5OZI//NAe6LnnQvOKB+0sbg38NrI5VlW/K6V8xSKVFIEq/Phjrqnns89yQw4PPTS3x9+jh43IHSfl2LbNFEOscvj5ZwtNu+aa0HIAvfKK6aAWLSw4qYBI1PRAFYYPhxtvtPXHHrOhT5JtX0ErgmiJSgUmqeqsYgiSBUwHlqnqqSJyIDACqA3MBP6oqvnMDc0lbEWwbNnekT1Lltj+xo1znbsnnABNm4YmouNkBF98AWecYetvv225mdKaxYvN5vXZZ3DyyTb/oHHjpN0+XkVQpPFKRP4GvAY0ApoAr4rIoGLI8les7nGUB4DHVPUQYANweTGulRTWrzefz7XXwuGHW86piy6yULdOnSy74vz5phBeeMFSkbgScJzSc+yx8OWX5v/+7W8tMjOtad4cPv3UplOPH2/hpS+/bKOEVKKoPNVYI14lZrsKMDeeHNeY4hgLnACMwmYlrwXKR97vioWihlqPYMsWK7N3yy1WHlDEcqpXrap68smqDz2kOnOmlTp1HCfxrFtnBcvA6jWkS7W2QvnhB9WuXTWZpTGJsx5BPBk/FsNex5UHfopTzwwBBmDFbADqABtVNRr/thRI3jgpwq5dMHVqbmTPl19atE+FChb5NXiwmXo6dUrjCAbHSWNq14aPPrKIzLvvtuSfw4enfGqfwjnkELN9PfII/P3v0Lq15Sc/88ywJYtLEWwD5ojIx5iPoDcwUUQeBVDV/vmdJCKnAqtVdYaI9IjuzufQfMdIInIlcCVAs2bN4hCzYLKzLS1w1Mb/xRfmLxOxNCE33pgb2VOlSqlu5ThOQFSsaCkpDj0UBg0yf/bbb1tWjrQlK8vmZJxyitmbzzoLLrjATEe1aoUmVjzho4Xa8FV1WAHn3Qf8EdgDVAb2B94G+gAHqOoeEekKDFbVPoXdo6TO4pdegnfeMT9NNAtnq1a5Dt4ePUL97B3HiZM337R2s1Ejiyg6/PCwJQqA3bttJt0991ik1rPPmkM5QAKNGgpAmB7AzWpRQ28Cb6nqCBH5N1YTeWhh55dUEfzhD2b2icby9+xZoiqDjuOkAFOnQt++Ztp96620LBiWP7GlMa+4wkxHAZXGDDJq6CQRmSYiq0VkvYhsEJHSVCi7FegvIj9iPoN8RxRB8NxzlsRt+HAbfbkScJz0pXNnUwaNG0OfPmY2ygiOOcZyz9x6qzVWRx1lduwkEs/c5yeBqzCnbj2gbuQ1blR1vKqeGln/SVU7qWpLVT1bVXcWV+h4qVIljXOXOI6zDy1aWG6iE06wzvPAgfnX5kg7KlWylBQTJ9p6r16W2TS/soEJIB5FsBT4RlV3q2p2dEm0YI7jOPlRo4b5Ca6+Gh54AM45J2ntZeLp2tUiW66/3hzIbdvC3LlFn1dK4okaGgC8LyLjsSplAKjqPxMllOM4TmGUL28TOw891Eoj/PyzTfg84ICwJQuAKlUs++vpp8OddybFph3PiOAuIBuoiZmEoovjOE5oiFjo9zvvmJ+1c2dLAJkx9OxpWSyTUNMznhFBfVVN3aKcjuOUafr2tblBp50G3btbPeSTTgpbqvQinhHBWBHJlEAtx3EykGOOsYiigw+2uVrnn2+Tz7ZvD1uy9CAeRfAn4FMR2RJQ+KjjOE7gNGliI4NrroExYyxzQ/36cN55lkTSlULBxKMI6mI1i2tQwvBRx3GcZFCtmgXbrFwJn3xiI4NPP7VMDvXqwbnnwsiRGRRlFBBFKoJIqOjZwK2R9YZA20QL5jiOU1LKl7c01v/5j1X2/PRTuPBCm6d19tmmFM45x1JX5K3sWRaJZ2bxk0BPLG8QWBK6fydSKMdxnKBd8uuwAAAgAElEQVQoX97mZ/3731ZFcuxYy+gwYYIpg/r1TTm88UbZVQrxmIa6qepVwA4AVV0PeHJmx3HSjvLlbVbyv/5lSmHcOCss9cUXlpusXj3o1w9efz239nhZIB5FsFtEyhFJFy0idYBMmNTtOE4ZJivLQvWHDrVytOPHW83kSZPMl1CvnvkWRozIfKVQoCIQkegcg6eAt4B6InIXMBErN+k4jpMRZGXB8cfDk0/C0qVmNrriCpgyxaKO6tWzKKTXXoPNm8OWNngKTEMtIjNV9ZjIemvgt1hhmU9V9bvkiRh+8XrHccomOTk2QnjzTYs2WrHCcsKddJL5FU47LbCM0Qmh1PUIRORrVW0XuGQlwBWB4zhhk5MDkyfnKoXly00p9OljSqFv39RTCkEogqXAowWdqKoFvhc0rggcx0klcnLMbBRVCsuWWWnNWKWQhBRBRRJEYZosoBpWeD6/xXEcp0xSrpzlNRoyxDKfTppkM5q//tpCU+vXN7PRiy/Cxo1hS1s0cfkIwsZHBI7jpAM5OfDVVzZSePNNWLIEKlSA3r1zRwrJrJMexIjAa3s5juMUg3LloEsXKzu8eLHVTL/+ekuPfckl0KAB/O53VkZ3w4awpc2lsBFB7cjksdDxEYHjOOmMKkybljtSWLw4Nw3G2WdbDZratYO/b6mdxamEKwLHcTIFVZg+PVcpLFqUmwYjqhTq1AnmXq4IHMdxUhxVmDEjVyksXGiT22KVQt26Jb++KwLHcZw0QhVmzsxVCj/9ZEph6lRoX8IakfEqgnhKVTqO4zgJRsQa/Pbt4b77LBT13Xfh6KMTf29XBI7jOCmGiJXfPCZJAfzxZB91HMdxMhhXBI7jOGWctHAWi8gaYHEJT68LrA1QnDDJlGfJlOcAf5ZUJVOepbTP0VxVi6wxnxaKoDSIyPR4vObpQKY8S6Y8B/izpCqZ8izJeg43DTmO45RxXBE4juOUccqCIng6bAECJFOeJVOeA/xZUpVMeZakPEfG+wgcx3GcwikLIwLHcRynEFwROI7jlHFcETiO45RxXBE4juOUcVwROI7jlHFcETiO45RxXBE4juOUcVwROI7jlHFcETiO45RxXBE4juOUcVwROI7jlHFcETiO45RxEqYIRGS4iKwWke9i9tUWkU9EZEHktVai7u84juPERyJHBM8DJ+XZNxAYq6qHAGMj247jOE6IJDQNtYi0AEap6pGR7flAD1VdISINgfGqelhR16lbt662aNEiYXI6juNkIjNmzFgbT83i8skQJoYGqroCIKIM6hd0oIhcCVwJ0KxZM6ZPn54kER3HcTIDEVkcz3Ep6yxW1adVtYOqdqhXr0iF5jiO45SQZCuCVRGTEJHX1Um+vxM2qjBrFuTkhC2J4zgRkq0I3gMujqxfDLyb5Ps7YTN8OBx9NFx8MezeHbY0juOQ2PDR14ApwGEislRELgfuB04UkQXAiZFtp6ywaRPcdhsccAC8/DKccQZs2xa2VI5T5inUWSwiXYELgWOBhsB24DtgNPCyqv5S0Lmqel4Bb/UqmahO2nPffbB6NXz1FcyYAddcA336wPvvQ82aYUvnOGWWAkcEIvIhcAXwMTYfoCFwBHA7UBl4V0T6JkNIJwNYuBAefRQuugg6doSrr4YRI2DqVOjRA1auDFtCxymzFDiPQETqquraQk+O45gg6NChg3r4aJpz9tnwwQfwww/QuHHu/jFjzETUsKGtH3RQeDI6ToYhIjNUtUNRxxU4IoingU+GEnAygM8/h5EjYeDAvZUAQO/eMHYsbNgA3bvD7NnhyOg4ZZjCTEObRWRTPstmEdmUTCGdNCYnB268EZo0gZtuyv+YLl1MWZQrB8cdB5MnJ1dGxynjFDYiqK6q+6vq/sD/ouvR/UmU0UlnXnwRZs6EBx6AKlUKPq51a5g0CerVg9/+1sxIjuMkhXjDRxOXkMjJXLZsgUGDrMd/XkFBZDG0aAETJ8Lhh8Pvfw+vvppwER3HSeEUE04GcP/9Fg302GMgEt859evD+PHmL7jwQnjyyYSK6DhOIfMIROTMmM2aebZR1f8mTCon/Vm8GB55BM4/30YExWH//eGjj+Dcc+Evf4G1a+HOO+NXJo7jFIvCJpSdFrM+Ic+2Aq4InIIZONAa7vtLOHm8cmWLNPrTn+Cuu2DdOnj8cXMoO44TKAUqAlW9NJmCOBnE5Mk2WeyOO6Bp05Jfp3x5GDYM6tSx0cW6dfD881CxYmCiOo5TePhoZxH5VkS2iMgUEWmVTMGcNCUaLtqoEQwYUPrrlSsHDz1kI4vXXjMn8tatpb+u4zi/Utg4+yngZqAO8CgwJCkSOenNq69aLqH77oOqVYO5pgjceis8/bTNPu7d2yagOY4TCIUpgnKq+omq7lTVNwGvDuMUztat5hvo0MEifoLmT3+CN96A6dNt4tny5cHfw3HKIIU5i/NGCu217VFDzj489BAsWwavv544p+5ZZ9lks9NPh9/8xkYILVsm5l6OU0YoLOncc4Wcp6p6WWJE2hdPOpcGLF0Khx4Kp51miiDRTJsGJ59sDuWPP7ZiN47j7EW8Sec8asgJhkGDzFH8wAPJuV/HjvDFF+YvOP54q2lw7LHJubfjZBiFTSjrX9iJqvpo8OI4acnUqVZx7LbbLE1EsmjVyvIT9e5ty5tvwqmnJu/+jpMhFGbIfRirTlYHqAZUz7M4jhWjv/FGKz85cGDy79+smY0MjjzS/AYvvZR8GZyUIicnbAnSj8IUwTHAGOAUoDkwCbhbVe9S1buSIZyTBrz+OkyZAv/3f1A9pP5BvXowbpyZiC66yGYgO2UOVfjPf6zqaUkntJdVCktD/Y2qDlTVtsAw4PfA916e0vmV7dtt0li7dnDxxeHKUr06jB5t1c5uuAH+/ndrGZwywapV0LevVUDdbz+zUo4eHbZU6UORMX4iUg9oBxwFLAVWJ1ooJ0145BFYssSyi2ZlhS2N5Sd64w24/HK45x645hrIzg5bKifBvPuuWQY//dQGgz/9BG3bWr7DH34IW7r0oLAUE5eKyEfAm4AA56jqiar6ZdKkc1KX5ctt/H3mmWaSSRXKl4dnnrGZyP/+t7UGu3aFLZWTALZsgSuuMNdQkyYwYwZcf71NaP/vf6FCBRsgbt4ctqSpT2EjgmFAQ2Az0Ad4VkTeiy5Jkc5JXf72N9i9Gx58MGxJ9iWa9fTBB22EcNpp1mo4GcOUKTZ1ZPhwi1GYOhWOOCL3/RYtzH01bx5ccolbCYuisJnFPZMmhZNezJhhWUAHDICDDw5bmoK55RbLXPqnP1n5y9GjbdtJW3bvhrvvhnvvtYCxCRMKnj7Sq5dNdr/pJkt9ddttyZU1nShwZnEq4TOLUwhVy/Pzww+wYIEVkUl13nnHitwcfLClpGjcOGyJnBIwf76lsJo+3Xr5jz9e9M9PFS64wLKijx5tk9HLEvHOLC7MR/C+iJwmIhXyee8gEblbRJKWZsJJEd56y+oK/+Mf6aEEwIzIH35oju3u3d2DmGaowtChFpz2009Wr+i55+L7+YnAs89CmzbmLvrxx8TLm44UlmvoAKA/cBawHlgDVAZaAP8DnlTVd5MhpI8IUoQdO2w27/77w8yZqREpVBxmzICTTrLW4eOPrWVxUpoVK+Cyy6xy6UknmU+gYcPiX2fhQkuK27AhfPklVKsWvKypSKlHBKq6UlUHqOrBwNnAPzDFcGQkeigpSsBJIYYMgUWLUidctLi0b2+jmf32s0in8ePDlsgphLffhqOOsq/pySct6WxJlADAgQeaeWjuXLj0Unce5yWuXMGqukhVp0QmmW1LtFBOCrJypc0e7tsXTjghbGlKzmGHmTJo0sS6mO96fybV2LTJRgFnnmnRP19/DddeawO50nDiiRZMNnJk8nIjpgteCdyJj7//HXbuhIcfDluS0tO0qeUnOvpoq2/w/PNhS+REmDjRvpYXXrAI5cmT4fDDg7v+zTfDH/5gEUQffRTcddMdVwRO0XzzjRWR/8tf4JBDwpYmGOrUgbFjoWdPsxU88kjYEpVpdu2yxvn4462m0eef2+TwihWDvY+I/ZSPPBLOOw/+979gr5+uuCJwCieaXbR2bRsVZBLVqsGoUdCvn3UVBw1y43EIzJ0LXbtarP8ll1i/o3v3xN2valWLKBaxmcdbtybuXulCYfUIZgMF/itUtU1CJHJSi3ffNW/dU09ZWsdMo1Il8yJee60ZkNetg3/9Kz2d4WlGTo79rAYMMJ389tsW6ZsMDjrIvvaTTzZ/xIgRpfdBpDOFzSyOVvi4NvIaTfR+AeAO47LAzp3WUz7iCLjyyrClSRxZWdb416ljU1bXr4dXXjEl4SSE5cvNIjdmDPzud2auOeCA5MrQu7d93QMHWkDZgAHJvX8qUVipysUAItJdVWMHagNFZBJwd6KFc0LmiSfMiPrxx5bMLZMRsaioOnUsJ8HGjdZFDavGQgYzciRcdZVlMf/Xv2w9rN74gAE2vWTQIMtY2rt3OHKETTw+gqoi8pvohoh0A6omTiQnJVi92mYPn3JK2fp39O9vISvjx1uymrVrw5YoY/jlF6sbdPbZlu3jm2+sfkCYJhkRm6R2xBGWheSnn8KTJUziUQSXA0+JyCIRWQgMBTy1RKZz552wbVtmhIsWl4susjzGs2ZZRrMlS8KWKO35/HMLC331VbjjDis1feihYUtlVKtmzmPVsus8LlIRqOoMVT0aaAO0VdW2qjoz8aI5oTF7Njz9tBV2CTKIO53o29dMYsuXWwjLvHlhS5SW7NxppSF69DDr4sSJcNddVisglTj4YHjtNfvpX3FF2Qsei6dCWQMRGQa8rqq/iMgRInJ5aW4aGV3MFpFvRMSTCKUSqmYeqVHDRgVlmWgaip07bWTg+a6KxZw50LmzlYW44gozBXXpErZUBXPSSeYmGjECHn00bGmSSzymoeeBj4FGke0fgBsCuHfPyOiiyIRIThIZPdpq/g0ebHMHyjrt2lk3tmpVm3w2blzYEqU8OTmWlqp9extQvfuuDTDTIdHbwIE22XzAAPsblBXiUQR1VfUNIAdAVfcAXgg2E9m1yyJmDjsM/vznsKVJHQ45xIzazZtb4Pl//xu2RCnL0qUWW3Djjfb63XdmZUsXRCzjSKtWlopi4cKwJUoO8SiCrSJSh8jkMhHpAvxSyvsqMEZEZohIvgHqInKliEwXkelr1qwp5e2cuBg61HL1P/po6hlxw6ZxY/N4HnOMhb0MGxa2RCnHiBGWLXTKFBsBvPsu1K8ftlTFJzq5LTvbEt9tKwuzplS10AU4BpiENf6TMNNQm6LOK+KajSKv9YFvgeMKO759+/bqJJi1a1Vr1lTt00c1JydsaVKXLVvsMwLVBx4IW5qUYMMG1fPPt4+kc2fVBQvCligYRo9WFbFnS9e/BDBd42iT44kamgkcD3QDrgJaq+qsUiqf5ZHX1cDbQKfSXM8JgMGDYfNmS75WlufaF0XVqvDee2Y3uPVWm3mdXXYtpZ99ZtW/Xn/dooEmToSWLcOWKhh+9zubSvPqq+bzyGTiiRqqAgwEblDV74AWInJqEacVdr2qIlI9ug70Br4r6fWcAPj++9wpnq1bhy1N6lOxoqWguPZaU5y9e8OqVWFLlVSi2Ud69YLKlS1d9B13ZN4E9EGDbG7BLbdkdpxAPD6C54BdQNfI9lLgnlLcswEwUUS+Bb4CRquqZwYPk5tuMsPoXXeFLUn6kJVlZbOGD7dWsG3bMlPxbPZs6NjRdOBVV1nhmE4ZOqYvV84mmh96qA0CFy8OW6LEEI8iOFhVHwR2A6jqdqDEtgNV/UlVj44srVX1/0p6LScAPvzQKnTccQfUrRu2NOnHpZfC1KlWx7lXL8tilpMTtlQJISfHGv8OHSwDyahRNpCsmuEJZ6pXt5nHu3bZ6GD79rAlCp54FMEuEdmP3Kihg4GdCZXKSQ67d9tooGVLuO66sKVJX9q0sclm55xjZbVOPdXSWWcQP/9seu7mmy2CdvZsS0NVVjj0ULMGfv21JeLNtJnH8SiCO4GPgKYi8gowFijDCVsziP/8x6qCPPJI8KWgyhrVq5tXcehQq3zWrp3FUWYAr75qum7aNHj2WQutrFcvbKmSz6mnmvX05Zfhn/8MW5pgEY1DtUXmEXTBTEJfqmpSUzJ26NBBp/v0/mDZsMFGAu3awSefeKRQkMyYYXMNliyx/Ao33JCWn++GDZZuasQI6NYNXnzRcvKUZXJybG7BqFE287hHj7AlKhwRmaFxZG+It1Tl8UAvoCdwbGkEc1KEu++2nPuPPpqWjVRK0749zJxpXcj+/a3l2LgxbKmKxdixNjls5EirHTxhgisBMOfxiy/aZPNzzjGTWSYQT/joUOBqYDYW5nmViDyVaMGcBDJ/vkW8XHGFjfmd4KlZ01JRPPaYdR+POcZGCinOjh2WHuK3v7VAsilTzO2RaWGhpWH//c15vGOH6fhMcB7HMyI4Huijqs+p6nPA74AeCZXKSSw33wz77WezZZzEIWJmoS++gD17zL4ydGjKehq/+cYigoYMsSkSM2fatrMvhx1mvoIZM6y4Top+pXETjyKYDzSL2W4KlGpmsRMin3xiPdS//z09E8GkI126WLjJb39rLex559ks7hRhwwabWN6pkwU7ffihDRirVAlbstSmb1/L1P7ii/BUmttIinQWi8gEoCM2+YvI+hQiBexVNeG5Bd1ZHBB79phzeNs2m03sxdmTS04OPPAA3H67OerffDNU09zSpWa5evpp2LLF/NtDh/p0kuKQkwOnn27Kc+xYOO64sCXam3idxfFY/u4IQB4nFXj2WcsL/NZbrgTCoFw5y1nQrZsVyO3c2bqSlyW38uvcufDQQ2bayMmxGbMDBlgpSad4lCsHL71ko6l+/cxU1LRp2FIVn3hGBFWB7aqaIyKHAocDH6rq7mQICD4iCISNGy3UoXVryxTmkULhsmoVXHCBdSMvvtgUQoKn6H75pQ1I3nnHXESXX27zCVu0SOhtywRz55peP/xwy1ZeuXLYEhlBho9+DlQWkcbYZLJLsaplTjpxzz1mAH7sMVcCqUCDBlYTOWpk7tzZWpOAUYUPPrCqm127WiN1xx2WM+eJJ1wJBEWrVvY1Tptmcy/SzXkcjyIQVd0GnAk8oapnAJ6iMp348UebCnnppeYjcFKDrCzz0n78sSXv6djRpvEGwJ49lhLh6KMtFcTChdYHWLzYZseWxZnBieb00y0G47nnLAdTOhGXIhCRrsAFwOjIvqzEieQEzi23mE/gntIkjXUSxoknWlRRu3ZmLrr6agtSLwHbtllPv2VLuPBCK5Xwwgvwv/9ZJGs61A1OZwYPNsX7179abYZ0IR5F8FdgEPC2qs4RkYOAzxIrlhMYn31mRuHbboOGDcOWximIxo3tu7r1VssB1bWrjeTiZN066+k3awbXXw9Nmlj9nNmz4aKLvPJosihXzpzwBx5ozuOlS8OWKD7iyjUUNu4sLiHZ2ZbuYONGmDcvdTxYTuGMGmWtd3a21Ts466wCD/35Z8sS8swzNho47TTTJd27J1FeZx++/97cPkccYX6ZsIL0gs415KQjzz0H335ric9cCaQPp55qpqLDD7du5Q03WDL8GL77znTFwQdbwFG/frbvvfdcCaQCRxxhJrmvvrI5hKne33ZFkKls2mRJYrp3t5lCTnrRvLmlpvjrX+Hxx+HYY2HxYiZOtF7/UUdZKqPrrjP7/wsveJXRVOPMM+0vOGyYWftSGU8llance69Foowe7eGi6UrFijBkCDndj2XUxW/ywMErmZzdnLp1zR9w7bVQp07YQjqFcdddlrPp+utNeafqaK1AH4GIPEGkKll+qOr1iRIqL+4jKCYLF5pZ4dxzravopCW7dsFrr5ll7/vvoUXFZdy06z4u61+LKg/c6SlB04QNGywyeOtWm3ncqFHy7h2Ej2A6MAOoDBwDLIgsbYHsIIR0EsSAAdZI3Htv2JI4JWDLFov5P/hguOQSm27wyiuwYF0drrtqD1UevQdOOAGWLQtbVCcOatWywL3Nm83vvzMVC/2qaqELFipaIWa7AvBZUecFubRv316dOJkwQRVU7747bEmcYrJ6terf/65aq5Z9hccfr/rBB6o5OXkOfPll1apVVevVUx0zJgxRnRLw5pv2vV55ZfLuCUzXONrYeJzFjYDqMdvVIvtSnm3bUt9bHyg5OVZVpEkTSyLjpAULF5rTt3lzm/PXo4flBRo/3grF7+PiueACmD7d0oj36WNpKrJ9kJ7q9OtnOQefftqWVCIeI+P9wNciEp1EdjwwOGESBchFF9nsvo4dLTtgx462ZKyD7cUXzTP1yiueTD4NiEb2vv66TUT64x9tEvjhh8dx8uGHw9Sp5jG++26YNMm+9wYNEi63U3L+8Q/7i153nTmPu3YNWyIj3uL1BwCdI5tTVXVlQqXKQ0mdxa+8AmPGWCKoefNyRwcHHZSrFDp1siqCCU78mHi2bLHsoi1awOTJHimUoqha/d8HHoCPPrKUD1dfbVMFGjcu4UWHDzeFUKuWVZpPtaT4zl6sX29tz/bt5jxO5IT/eJ3F8SqCxkBzYkYQqvp5qSQsBkFEDW3aZB/6tGk2yWPatNzC0+XKWQx2rHI46qg0m5Z/++3wf/9nRWa7dAlbGicPOTnw7rtw//32+6tf36YI/PnP1n6XmlmzzPbwv//Z72DAAPthOynJ7Nn2N23b1jKLVKyYmPsEpghE5AHgD8AcICeyWzUJlcmiJCp8dNUqUwjR5auvLGcL2JTwdu32Vg6HHJKi/63Fi81UcOaZNgxyUoadOy33zEMPwfz5Nhq95RYrQbDffgHfbNMmuPJKszX97ndmKsxYO2j688YbVhTo6qsTl600SEUwH2ijqqEFPSVrHoEqLFqUO2KYNs1GEVu32vv772/FvGP9DU2apIAV5rzzrLs5f356lkfKQDZtMofgY4/B8uXWqRg40MIHsxKZu1fVWpUbbzR/wRtvlI0R4tq1MGeOLQsWWK+tVy849NAU+IMWzK23mp/omWfgiiuCv36QiuBD4GxV3RKUcMUlzAll2dlWLyTWpPTtt5bvHeCAA/Z1RteunUQBJ0+26Yp33GHTGJ1QWbXKMkIMHQq//GJt0a23Wt36pLZHM2ZYapElS6ylueGGlG4Q42b9+twGP3ZZvTr3mEqVcoP1Gze2ORcnnGBfRop1lLKzbfA2frz5joLW2UEqgreAo7HqZL+OCrQMzyzescOUQaxymDcv9/2DD95bObRrlyBndE6O/XKWLYMffsgAj3f68uOP8PDD8PzzNiO4Xz8z03co8i+YQDZutGJE77wDZ5xhTuWaNUMUqBhs3Jh/g78yJk6lenXL7ta69d5L48bmKxk3LndZs8bOadkyVyn06GHOmpBZv95+Jzt3mv4+4IDgrh2kIrg4v/2qmrTcBammCPLjl1/2dUYvWWLvlSsHRx65t7/hyCMDcEa//LLFHL7wgsXKOkln5kyLABo50iZzX3IJ3HyzWSZSAlUYMsS0UtOm8Oablpo8Vfjll30b+++/N3talKpV82/wmzaNb5STk2PXHTfOakRPmGC2O7CokF69TDkcdxzUqJGY5yyCb7+1UNL27U3EoJzHgUYNhU06KIL8WLlyb0f0tGmm/cGyQud1RrdsWQxn9NatcNhhFns2dWqKerHTlz17zMyzfHnhy9q15ju65hqLAgqyNxcoU6bAOeeYCWXIEPNQJtNUtGmTNfB5G/3YNBlVquzb4B9xhFXbCfL3vWeP9dqio4WJE22Yn5VlXfPoiKFbtwR49AtmxAhz911zjaUWD4JSKwIReUNVzxGR2eSTfE5V25RezPhIV0WQF1WbRRpVCl99ZT3Kbdvs/Ro19nZGd+pUSGz54MHmE5g4MXVTGqYgOTnWeOfXqC9blru+atW+s9Kzsqyhb9Qod2nVygZjIXUki8fatSbshx9aQsKnnzbzSpBs2ZJ/gx8dHoM1rq1a7dvDb948nA7Njh02lXvsWFMMU6ea8b5iRVMG0RFDx44Jjym/5RYzMQ4bBpddVvrrBaEIGqrqChFpnt/7qrq4lDLGTYkVweOPWxjQgQfaRKvoa9A//lKwZ485o2MjlWbNynVGN2y4d4RS9epQfccaql92NtV7dqD6fx62fdXTbN5DwKhalseievArVuR+trHUr793A5/fUr9+giN+kkFOjtmybr/dhqAjR5p5pLhs3bp3gx9dXxzTLFSubGHNeRv8Fi1S+4PcvNlqQURNSd98Y/urVTPzUXTE0KZN4Iprzx446SS7/RdfWGewNAShCG4AJgFfq2o+f53kUWJFcNFF8NZbuV3uKLVr76scoq8tWoSenmH79n2d0fPnF31epUr8qhSqVzeTRex2cZaqVVPH2rRpU9EN/PLl+Wd1rF276Aa+QYPETehJWcaPNzvEL7+YHeLSS/M/bts266nk7eEvWpR7TKVK1uDnNescdFBqN/jxsnat+RWiI4bon7FOHejZMzcqKaBQ1XXrzDKwe7dZsEqTNSQIRfAw0A04HJgFTMYUwxRVXV9y0YpPqUxDqvZFLlxoP97oa+x63hakfv29FUOssmjWLJSyj5s322NsnjSLzX/8M5v/8Cc2n3UJmzcT97Jpk43c43ULVatWckWSd6lced//yLZt1kMvqoHfkk/gcvXq+zbojRvvvX3AAUk18aYfq1bB+edb43bJJZYAJ2+jv3Bh7g+mYkXzS+Xt4R90UNmqjbB0qU0Hjo4YomavaKhq1JRUilDVb74xq1SHDnaLko72g4waqgh0wJRC18iyUVWPKJloxSehPoKcHPtDxCqGWGWxeLGp5lgaNdp3FBFdb9YscTYaVfMHLFxo4aIlMHGp2qi+OAqksGX79vjum5W1t1JYs8YiBPNSufK+DXrepWHDlLLupTfZ2Za07h//yG3wK+G/z/UAAAowSURBVFSw3m3eBr9ly7LV4MeDqoWqRkcL48ZZjw3s84oqhZ49oV69Yl361VdtoviECSUP9ApSEdTAGv/ukdeawGxVLWAsGTyhOouzs63bmldJRF+XLNk7BXC5ctaS5WdyOvBAe6+kf6ZoWEFQnqQA2LPHeuzFVR4F2eRr1MiMeU9px7Rp9ntu3dpiX8uyw6k05OTAd9/tHaq6ebO916ZN7ojhuOPMdlsEK1eWLhItCNPQ00BrYDMwFfgS+FJVN5RcrF+vfRLwOJAFPKuq9xd2fEpHDe3ZY0PF/JTEwoUWihL7GZcvb0PG/PwTBx5o3d38jPPbt9uwvG5d+9Nmgu3VcTKdaKhqdMQwadLeoarREUOCQlWDUAQfAXWB7zD/wBTgOy3lxAMRyQJ+AE4ElgLTgPNU9fuCzklpRVAUu3ZZmtO8fono64oVex9fsaKZl/IqialTLQpq/Hg4/vgkP4TjOIGwY4fN6YiOGL76yiwKlSqZMoiOGDp0CGRUFohpSEQEGxV0iyxHAusxh/GdJRSsKzBYVftEtgcBqOp9BZ2T1oqgKLZvN0WRnxN74cLcqfFg2UXfeiskQR3HCZxoqGp0xBAbqnr88aYY/vjHYvsXogRdj6AJ5iPoBpwK1FHVEiUtEZF+wEmqekVk+49AZ1W9Ls9xVwJXAjRr1qz94tj45LLE1q25voiuXdNk5pLjOCVi7Vob9UdHDD/8AD/9ZJaBEhCEaeh6rOHvDuwmEjoaeZ2tqjn5nli0YGcDffIogk6q+peCzsnoEYHjOE5BLFtWitJ18SuCwsJXWgAjgRtVdUUhxxWXpUBsgG0TYHkBxzqO45RdSqEEikOBikBV+yfontOAQ0TkQGAZcC5wfoLu5TiO4xRB0meHqOoeEbkO+BgLHx2uqnOSLYfjOI5jpEUaahFZA5TUW1wXWBugOGGSKc+SKc8B/iypSqY8S2mfo7mqFhlylBaKoDSIyPR4nCXpQKY8S6Y8B/izpCqZ8izJeo4UyS/pOI7jhIUrAsdxnDJOWVAET4ctQIBkyrNkynOAP0uqkinPkpTnyHgfgeM4jlM4ZWFE4DiO4xSCKwLHcZwyTlorAhGpIyLfRJaVIrIsZjstqtCKyGOR+tDR7Y9F5NmY7UdEJK5Z3iIyWERuToSc8VLId7JRRApMNZ4OiEh2zLN9IyIt8jmmkYiMTL508SEifxOROSIyK/IMnQs59hIRaZRM+eKlOM+RqoiIishLMdvlRWSNiIxKtixpXXdOVdcBbcEaQWCLqj4cqlDFZzJwNjBERMphE0hiSxd1A27I78RUpKDvJNJoJv0HHjDbVbVtQW+KSHlVXQ70S6JMcRNJAX8qcIyq7hSRukBhHaZLsHokKZULrATPkapsBY4Ukf1UdTtWo2VZGIKk9YigIESkpYh8E7M9UERuj6wfEul1zxCRz0Xk0PAkBSyba7fIemvsj7dZRGqJSCWgFfC1iNwiItMiPaC7oidHekbzReRT4LCkS188skTkmUhPboyI7AcgIuNFpENkva6ILApVymIQ6TW/KSLvA2NEpIWIfBe2XAXQEFirqjsBVHWtqi4XkTsiv63vRORpMfphtcpfifS4gy+fVXIKeo5FEaWAiHQQkfGR9cEiMjzyO/spklk5VfgQOCWyfh7wWvQNEaktIu9E/vNfikibyP7AnycjFUERPA1co6rtgUHAk2EKE+lB7hGRZphCmIKVBu2K/RFnAT2AQ4BOWG+7vYgcJyLtsaR97YAzgY5Jf4DicQjwlKq2BjYCZ4UsT3HZL8Ys9HbM/q7Axap6QliCxckYoKmI/CAiQ0UkWuruSVXtqKpHAvsBp6rqSGA6cIGqto30WFOFgp6jMA4H+mD/oTtFJFWKMo8AzhWRykAb7L8f5S7ga1VtA9wGvBjzXqDPk9amoeIiIjWBLsBbklshPRU+g+iooBvwKNA4sv4LZjrqHVm+jhxfDWtUqwNvq+o2ABF5L7liF5uFqhodqc3AUp2nEwWZhj5R1fVJl6aYqOqWSOfhWKAn8LqIDMRGoAOAKkBtYA7wfniSFk4hz1EYoyMjiJ0ishpogKXEDxVVnRUxm54HfJDn7d8Q6Syp6riI/y1amSrQ50mFRjAR7GHv0U7lyD7BhpQF2nlDYjLW8B+FmYaWADcBm4Dh2IjgPlX9T+xJYk7mdJoIsjNmPRvrfcLe31flpEoUDFvDFiBeVDUbGA+MF5HZwFVYT7SDqi6J+HVS/jvI5zkupvDfUd7fXiq1fe8BD2P/8zox+yWfY6P/90CfJ1NNQyuBRhE7e2UiNjhV3QCsEJEzAESknIgcHaKcUSZhzq/1qpod6V3WxEwOU7CU3ZeJSDUAEWksIvWBz4EzRGQ/EakOnBaO+KVmEdA+sp6SjtZMQEQOE5FDYna1BeZH1tdGfl+xn/9mbNSZUhTwHIvZ+3eUTmbH4cDdqjo7z/7PgQsARKQH1ondlAgBUkkrBoaq7hCRe7EiOD8BsWGL5wL/ivR8KgIvA98mXci9mY1FC72aZ181VV2LOSFbAVMiJq0twIWqOlNEXge+wf4IXyRX7MB4GHhDrGzpuLCFyWCqAU9ETKR7gB+xuuAbsd/bIuw/E+V54N8ish3omkJ+goKeoxUwTERuY29be0qjqkuBx/N5azDwnIjMArZho56E4CkmHMdxyjiZahpyHMdx4sQVgeM4ThnHFYHjOE4ZxxWB4zhOGccVgeM4ThnHFYGTsUiAmV3zXHdLHMc8H8nX4zgpjysCJ5OJzthGcjO7to55vxs2mc9xyjSuCJxMprSZXS8Uka8iSeb+IyJZsRePZEqdIiKnRDJ2Piki34vIaKB+zHH5Zfc8WERmxhxziIjMiKzfH7nOLBFJt7TqThriisDJWEqZ2bUV8AegeyQ3VTaR6f4AItIAGA3coaqjgTOwNOBHAX8iVwFB/tk9/wf8IiLRvFeXAs+LSO3ItVpHsk7eE/DH4jj7kJEpJhwnhpJmdm2D5a2ZFknrsR+wOnJMBWAscK2qTojsOw54LZIMbbmIxKbK6FlAds9ngUsjfoo/YMpoE7ADeDYyskj3Yj5OGuAjAifTyZvZ9UtsRBD1DwiW2bVtZGmpqsMi+1+I2X+Yqg6OXHMPlka7T5577ZOvJZL0cCjQT1WPAp4hNzPmW8DJWMLBGaq6TlX3YArhLeB04KMgPgTHKQxXBE6mU9LMrmOBfpH1aLWo5pFrKnAZcHhMHvzPsQIjWSLSEMuTD7mN/j7ZPVV1R+T+/wKei9ynGlBDVT/ASpSmWsp0JwNx05CT6ZQ0s+v3YuVNx0QijnYD12JZXlHVbBE5F3hfRDZhjfkJkWv/AEyIHLdRRJ4h/+yeAK9g1eXGRLarA+9GRhIC3BjUB+E4BeHZRx0nRETkZmwE8PewZXHKLj4icJyQEKt7fDA2knCc0PARgeM4ThnHncWO4zhlHFcEjuM4ZRxXBI7jOGUcVwSO4zhlHFcEjuM4ZZz/BzoWVGjBByPv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2570709"/>
            <a:ext cx="5451703" cy="383689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470" y="2570709"/>
            <a:ext cx="5382951" cy="3788507"/>
          </a:xfrm>
          <a:prstGeom prst="rect">
            <a:avLst/>
          </a:prstGeom>
        </p:spPr>
      </p:pic>
    </p:spTree>
    <p:extLst>
      <p:ext uri="{BB962C8B-B14F-4D97-AF65-F5344CB8AC3E}">
        <p14:creationId xmlns:p14="http://schemas.microsoft.com/office/powerpoint/2010/main" val="173198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Temperature data:</a:t>
            </a:r>
            <a:endParaRPr lang="en-US" dirty="0"/>
          </a:p>
        </p:txBody>
      </p:sp>
      <p:sp>
        <p:nvSpPr>
          <p:cNvPr id="8" name="Content Placeholder 2"/>
          <p:cNvSpPr>
            <a:spLocks noGrp="1"/>
          </p:cNvSpPr>
          <p:nvPr>
            <p:ph idx="1"/>
          </p:nvPr>
        </p:nvSpPr>
        <p:spPr>
          <a:xfrm>
            <a:off x="0" y="1325563"/>
            <a:ext cx="11959989" cy="4351338"/>
          </a:xfrm>
        </p:spPr>
        <p:txBody>
          <a:bodyPr>
            <a:normAutofit/>
          </a:bodyPr>
          <a:lstStyle/>
          <a:p>
            <a:r>
              <a:rPr lang="en-US" sz="3200" dirty="0" smtClean="0"/>
              <a:t>Based on the temperature data, we decided to choose Wednesday (i.e. Oct 30 and Nov. 6) as our study cases, which has large temperature difference, but similar wind speed.</a:t>
            </a:r>
          </a:p>
          <a:p>
            <a:r>
              <a:rPr lang="en-US" sz="3200" dirty="0" smtClean="0"/>
              <a:t>For the wind speed study Wednesday and Thursday in first week were chosen, since it share similar temperature but large difference in wind speed. </a:t>
            </a:r>
          </a:p>
        </p:txBody>
      </p:sp>
    </p:spTree>
    <p:extLst>
      <p:ext uri="{BB962C8B-B14F-4D97-AF65-F5344CB8AC3E}">
        <p14:creationId xmlns:p14="http://schemas.microsoft.com/office/powerpoint/2010/main" val="237141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a:t>
            </a:r>
            <a:r>
              <a:rPr lang="en-US" altLang="zh-CN" dirty="0" smtClean="0"/>
              <a:t>ata Preparation</a:t>
            </a:r>
            <a:endParaRPr lang="en-US" dirty="0"/>
          </a:p>
        </p:txBody>
      </p:sp>
      <p:sp>
        <p:nvSpPr>
          <p:cNvPr id="3" name="Content Placeholder 2"/>
          <p:cNvSpPr>
            <a:spLocks noGrp="1"/>
          </p:cNvSpPr>
          <p:nvPr>
            <p:ph idx="1"/>
          </p:nvPr>
        </p:nvSpPr>
        <p:spPr>
          <a:xfrm>
            <a:off x="780143" y="1325563"/>
            <a:ext cx="10515600" cy="4351338"/>
          </a:xfrm>
        </p:spPr>
        <p:txBody>
          <a:bodyPr/>
          <a:lstStyle/>
          <a:p>
            <a:pPr marL="0" indent="0">
              <a:buNone/>
            </a:pPr>
            <a:r>
              <a:rPr lang="en-US" dirty="0" smtClean="0"/>
              <a:t>There are three locations that have multiple sensors. To represent the traffic data in this location, for any certain time, I sum up all the data for sensors in this location. I then divide the summed number by two to eliminate the effect of double counting.   </a:t>
            </a:r>
          </a:p>
          <a:p>
            <a:pPr marL="0" indent="0">
              <a:buNone/>
            </a:pPr>
            <a:r>
              <a:rPr lang="en-US" dirty="0" smtClean="0"/>
              <a:t>Among the five sensor locations, four of them are at the campus exits (i.e. north, south, west, and east exits). Therefore, I sum up the data at that time to represents the traffic enter/leaving the campus. The sensors at Stadium Drive &amp; Regents Drive is at the center of campus. Therefore, I treat it separately to represents the traffic condition in campus. </a:t>
            </a:r>
            <a:endParaRPr lang="en-US" dirty="0"/>
          </a:p>
        </p:txBody>
      </p:sp>
    </p:spTree>
    <p:extLst>
      <p:ext uri="{BB962C8B-B14F-4D97-AF65-F5344CB8AC3E}">
        <p14:creationId xmlns:p14="http://schemas.microsoft.com/office/powerpoint/2010/main" val="379925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45029"/>
          </a:xfrm>
        </p:spPr>
        <p:txBody>
          <a:bodyPr/>
          <a:lstStyle/>
          <a:p>
            <a:r>
              <a:rPr lang="en-US" dirty="0" smtClean="0"/>
              <a:t>Temperature on pedestrian and bike: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45" y="807378"/>
            <a:ext cx="4236346" cy="30289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902" y="767809"/>
            <a:ext cx="4347027" cy="31081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583" y="3758874"/>
            <a:ext cx="4427986" cy="32142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258" y="3783763"/>
            <a:ext cx="4538667" cy="3189334"/>
          </a:xfrm>
          <a:prstGeom prst="rect">
            <a:avLst/>
          </a:prstGeom>
        </p:spPr>
      </p:pic>
    </p:spTree>
    <p:extLst>
      <p:ext uri="{BB962C8B-B14F-4D97-AF65-F5344CB8AC3E}">
        <p14:creationId xmlns:p14="http://schemas.microsoft.com/office/powerpoint/2010/main" val="380461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515600" cy="1325563"/>
          </a:xfrm>
        </p:spPr>
        <p:txBody>
          <a:bodyPr/>
          <a:lstStyle/>
          <a:p>
            <a:r>
              <a:rPr lang="en-US" dirty="0" smtClean="0"/>
              <a:t>Influence of temperature:</a:t>
            </a:r>
            <a:endParaRPr lang="en-US" dirty="0"/>
          </a:p>
        </p:txBody>
      </p:sp>
      <p:sp>
        <p:nvSpPr>
          <p:cNvPr id="5" name="Content Placeholder 2"/>
          <p:cNvSpPr>
            <a:spLocks noGrp="1"/>
          </p:cNvSpPr>
          <p:nvPr>
            <p:ph idx="1"/>
          </p:nvPr>
        </p:nvSpPr>
        <p:spPr>
          <a:xfrm>
            <a:off x="388258" y="1037545"/>
            <a:ext cx="11411856" cy="5551942"/>
          </a:xfrm>
        </p:spPr>
        <p:txBody>
          <a:bodyPr>
            <a:normAutofit lnSpcReduction="10000"/>
          </a:bodyPr>
          <a:lstStyle/>
          <a:p>
            <a:r>
              <a:rPr lang="en-US" dirty="0" smtClean="0"/>
              <a:t>It was found that the number of pedestrians, bike and car entering/leaving the campus were all reduced in cold temperature. It implies that students may prefer to take shuttles to campus in cold weather, or the student attendance is reduced. The influences of temperature on bus is minor, which may result from the fixed bus schedule.</a:t>
            </a:r>
          </a:p>
          <a:p>
            <a:r>
              <a:rPr lang="en-US" dirty="0" smtClean="0"/>
              <a:t>It should be noted that the reduce of number in early hour is more significant, especially for pedestrians and bike. For example, </a:t>
            </a:r>
            <a:r>
              <a:rPr lang="en-US" dirty="0" smtClean="0"/>
              <a:t>while the acuminated number of pedestrians on Oct. 30 is about 1.5 times of that on Nov. 6, the number of accumulated pedestrians before 9 am on Oct. 30 is about 3.5 times more than that on Nov. 6. The influences on bicyclist is even more significant. While the acuminated number of  on Oct. 30 is about 2 times of that on Nov. 6, the number of accumulated pedestrians before 9 am on Oct. 30 is about 5.5 times more than that on Nov. 6. </a:t>
            </a:r>
            <a:endParaRPr lang="en-US" dirty="0"/>
          </a:p>
          <a:p>
            <a:r>
              <a:rPr lang="en-US" dirty="0" smtClean="0"/>
              <a:t>It implies that student trend to sleep late or quite morning exercise in cold weather.  lol</a:t>
            </a:r>
          </a:p>
          <a:p>
            <a:endParaRPr lang="en-US" dirty="0" smtClean="0"/>
          </a:p>
          <a:p>
            <a:endParaRPr lang="en-US" dirty="0"/>
          </a:p>
        </p:txBody>
      </p:sp>
    </p:spTree>
    <p:extLst>
      <p:ext uri="{BB962C8B-B14F-4D97-AF65-F5344CB8AC3E}">
        <p14:creationId xmlns:p14="http://schemas.microsoft.com/office/powerpoint/2010/main" val="394795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74" y="156847"/>
            <a:ext cx="4797198" cy="33220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771" y="156847"/>
            <a:ext cx="4586514" cy="33041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6" y="3370690"/>
            <a:ext cx="4749346" cy="33455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4893" y="3449850"/>
            <a:ext cx="4431392" cy="3266438"/>
          </a:xfrm>
          <a:prstGeom prst="rect">
            <a:avLst/>
          </a:prstGeom>
        </p:spPr>
      </p:pic>
    </p:spTree>
    <p:extLst>
      <p:ext uri="{BB962C8B-B14F-4D97-AF65-F5344CB8AC3E}">
        <p14:creationId xmlns:p14="http://schemas.microsoft.com/office/powerpoint/2010/main" val="404432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Influence of wind: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862240"/>
            <a:ext cx="4180115" cy="29887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171" y="862240"/>
            <a:ext cx="4122057" cy="294727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57" y="3809511"/>
            <a:ext cx="4180115" cy="29373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170" y="3809510"/>
            <a:ext cx="4122057" cy="2992153"/>
          </a:xfrm>
          <a:prstGeom prst="rect">
            <a:avLst/>
          </a:prstGeom>
        </p:spPr>
      </p:pic>
    </p:spTree>
    <p:extLst>
      <p:ext uri="{BB962C8B-B14F-4D97-AF65-F5344CB8AC3E}">
        <p14:creationId xmlns:p14="http://schemas.microsoft.com/office/powerpoint/2010/main" val="97647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539</Words>
  <Application>Microsoft Office PowerPoint</Application>
  <PresentationFormat>Widescreen</PresentationFormat>
  <Paragraphs>22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Calibri</vt:lpstr>
      <vt:lpstr>Calibri Light</vt:lpstr>
      <vt:lpstr>Office Theme</vt:lpstr>
      <vt:lpstr>Influence of Weather</vt:lpstr>
      <vt:lpstr>Temperature data:</vt:lpstr>
      <vt:lpstr>Weather data:</vt:lpstr>
      <vt:lpstr>Temperature data:</vt:lpstr>
      <vt:lpstr>Data Preparation</vt:lpstr>
      <vt:lpstr>Temperature on pedestrian and bike:</vt:lpstr>
      <vt:lpstr>Influence of temperature:</vt:lpstr>
      <vt:lpstr>PowerPoint Presentation</vt:lpstr>
      <vt:lpstr>PowerPoint Presentation</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Weather</dc:title>
  <dc:creator>Chaolun Zheng</dc:creator>
  <cp:lastModifiedBy>Chaolun Zheng</cp:lastModifiedBy>
  <cp:revision>15</cp:revision>
  <dcterms:created xsi:type="dcterms:W3CDTF">2020-02-23T22:48:17Z</dcterms:created>
  <dcterms:modified xsi:type="dcterms:W3CDTF">2020-02-24T05:07:40Z</dcterms:modified>
</cp:coreProperties>
</file>