
<file path=[Content_Types].xml><?xml version="1.0" encoding="utf-8"?>
<Types xmlns="http://schemas.openxmlformats.org/package/2006/content-types"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4" r:id="rId3"/>
    <p:sldId id="263" r:id="rId5"/>
    <p:sldId id="262" r:id="rId6"/>
    <p:sldId id="256" r:id="rId7"/>
    <p:sldId id="257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embeddedFontLst>
    <p:embeddedFont>
      <p:font typeface="Roboto" panose="02000000000000000000"/>
      <p:regular r:id="rId25"/>
    </p:embeddedFont>
    <p:embeddedFont>
      <p:font typeface="Calibri" panose="020F050202020403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B5B7850-51A1-4E59-9B22-7B2BA5CEBF95}" styleName="Table_0">
    <a:wholeTbl>
      <a:tcTxStyle>
        <a:schemeClr val="dk1"/>
        <a:latin typeface="Arial"/>
        <a:ea typeface="Arial"/>
        <a:cs typeface="Arial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B"/>
          </a:solidFill>
        </a:fill>
      </a:tcStyle>
    </a:wholeTbl>
    <a:band1H>
      <a:tcStyle>
        <a:tcBdr/>
        <a:fill>
          <a:solidFill>
            <a:srgbClr val="CBCCD5"/>
          </a:solidFill>
        </a:fill>
      </a:tcStyle>
    </a:band1H>
    <a:band1V>
      <a:tcStyle>
        <a:tcBdr/>
        <a:fill>
          <a:solidFill>
            <a:srgbClr val="CBCCD5"/>
          </a:solidFill>
        </a:fill>
      </a:tcStyle>
    </a:band1V>
    <a:la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  <a:latin typeface="Arial"/>
        <a:ea typeface="Arial"/>
        <a:cs typeface="Arial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  <a:latin typeface="Arial"/>
        <a:ea typeface="Arial"/>
        <a:cs typeface="Arial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  <a:latin typeface="Arial"/>
        <a:ea typeface="Arial"/>
        <a:cs typeface="Arial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Char char="●"/>
              <a:defRPr sz="1100"/>
            </a:lvl1pPr>
            <a:lvl2pPr lvl="1" indent="0">
              <a:spcBef>
                <a:spcPts val="0"/>
              </a:spcBef>
              <a:buChar char="○"/>
              <a:defRPr sz="1100"/>
            </a:lvl2pPr>
            <a:lvl3pPr lvl="2" indent="0">
              <a:spcBef>
                <a:spcPts val="0"/>
              </a:spcBef>
              <a:buChar char="■"/>
              <a:defRPr sz="1100"/>
            </a:lvl3pPr>
            <a:lvl4pPr lvl="3" indent="0">
              <a:spcBef>
                <a:spcPts val="0"/>
              </a:spcBef>
              <a:buChar char="●"/>
              <a:defRPr sz="1100"/>
            </a:lvl4pPr>
            <a:lvl5pPr lvl="4" indent="0">
              <a:spcBef>
                <a:spcPts val="0"/>
              </a:spcBef>
              <a:buChar char="○"/>
              <a:defRPr sz="1100"/>
            </a:lvl5pPr>
            <a:lvl6pPr lvl="5" indent="0">
              <a:spcBef>
                <a:spcPts val="0"/>
              </a:spcBef>
              <a:buChar char="■"/>
              <a:defRPr sz="1100"/>
            </a:lvl6pPr>
            <a:lvl7pPr lvl="6" indent="0">
              <a:spcBef>
                <a:spcPts val="0"/>
              </a:spcBef>
              <a:buChar char="●"/>
              <a:defRPr sz="1100"/>
            </a:lvl7pPr>
            <a:lvl8pPr lvl="7" indent="0">
              <a:spcBef>
                <a:spcPts val="0"/>
              </a:spcBef>
              <a:buChar char="○"/>
              <a:defRPr sz="1100"/>
            </a:lvl8pPr>
            <a:lvl9pPr lvl="8" indent="0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3" name="Shape 8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0" name="Shape 90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7" name="Shape 97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11" name="Shape 11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6181161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1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12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3" name="Shape 8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4" name="Shape 84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5" name="Shape 85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type="subTitle" idx="1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</a:fld>
            <a:endParaRPr lang="en-GB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4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subTitle" idx="1"/>
          </p:nvPr>
        </p:nvSpPr>
        <p:spPr>
          <a:xfrm>
            <a:off x="598087" y="2715911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31" name="Shape 3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4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2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2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 panose="02000000000000000000"/>
              <a:buNone/>
              <a:defRPr sz="4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 panose="02000000000000000000"/>
              <a:buNone/>
              <a:defRPr sz="4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42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4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subTitle" idx="1"/>
          </p:nvPr>
        </p:nvSpPr>
        <p:spPr>
          <a:xfrm>
            <a:off x="265500" y="2769000"/>
            <a:ext cx="4045199" cy="12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21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8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 panose="02000000000000000000"/>
              <a:buNone/>
              <a:defRPr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None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 panose="02000000000000000000"/>
              <a:buNone/>
              <a:defRPr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●"/>
              <a:defRPr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 panose="02000000000000000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lang="en-US"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HEDGING PROJECT</a:t>
            </a:r>
            <a:endParaRPr lang="en-GB"/>
          </a:p>
        </p:txBody>
      </p:sp>
      <p:sp>
        <p:nvSpPr>
          <p:cNvPr id="94" name="Shape 94"/>
          <p:cNvSpPr txBox="1"/>
          <p:nvPr>
            <p:ph type="subTitle" idx="1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Weijia Deng</a:t>
            </a:r>
            <a:endParaRPr lang="en-GB"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Kai Yang</a:t>
            </a:r>
            <a:endParaRPr lang="en-GB"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Jianda Bi</a:t>
            </a:r>
            <a:endParaRPr lang="en-GB" sz="1800"/>
          </a:p>
          <a:p>
            <a:pPr lvl="0">
              <a:spcBef>
                <a:spcPts val="0"/>
              </a:spcBef>
              <a:buNone/>
            </a:pPr>
            <a:endParaRPr lang="en-GB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61575"/>
            <a:ext cx="8520600" cy="607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7000"/>
            </a:pPr>
            <a:r>
              <a:rPr lang="en-US" dirty="0"/>
              <a:t>Hedge for the stock portfolio</a:t>
            </a:r>
            <a:endParaRPr lang="en-GB" dirty="0"/>
          </a:p>
        </p:txBody>
      </p:sp>
      <p:pic>
        <p:nvPicPr>
          <p:cNvPr id="1030" name="Picture 6" descr="https://lh4.googleusercontent.com/lHwws4Ys_EL6jxtb0b6JG6u4VLRCrUT-D3M_RwqXhlBALY2YCUHOvJf5GtoHw_Urz8yv5bkqKZXpxQ4o4cvXuG7GNvsqPan5DUA20oWhQSaMQ20035NkejPiGM1ZQK6maTbf5LNVfG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780159"/>
            <a:ext cx="3022378" cy="19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Avkh8cCoQFhnAGYl4tom85FZVm91I8GIWq9Yynu8Ui0TpNidA_UKdyP8oR4w_pZcaHoCYPWEvzCi7lUq57r7fzKUMlb32e15vTRYSaa8HxgslPUqCXGsxBMW9kIKkjZWxKtBHkliM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79" y="2851404"/>
            <a:ext cx="3048953" cy="20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7uXT1ae0-muDaaESWNc0TdD30Jp9MPnC1E65ozsozjb7YWzQt7cOk1MvBFK9WPpBKzliiFEO93BwgnfEa9DwG-EYp4_djVWrunjx5IFmrqWX_rMKu46OOkniRSvp05ZpaMZ5q54N3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852928"/>
            <a:ext cx="3046667" cy="203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7000"/>
            </a:pPr>
            <a:r>
              <a:rPr lang="en-US" dirty="0"/>
              <a:t>Hedge for the stock portfolio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2014773"/>
            <a:ext cx="8556854" cy="1599393"/>
          </a:xfrm>
          <a:prstGeom prst="rect">
            <a:avLst/>
          </a:prstGeom>
        </p:spPr>
      </p:pic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 of detailed data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Portfolio—hedged vs unhedged</a:t>
            </a:r>
            <a:endParaRPr lang="en-US" dirty="0"/>
          </a:p>
        </p:txBody>
      </p:sp>
      <p:pic>
        <p:nvPicPr>
          <p:cNvPr id="4098" name="Picture 2" descr="https://lh3.googleusercontent.com/vFUQm5RvX2jub_K-LYkoPXyeWrCwD2_YsJSyyTFaMRp1BdOEYHxmtgAQQrrBeHOgf-nB1TZNhw3d5pdhvdCqKy05I0reof49RVcROtbjMqhdA-_vLmhRvSbSk0R8nuYZWXs5jM9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79" y="1066822"/>
            <a:ext cx="2743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KGbKId3XMGognl8KyQHvPVBDerps9Gzg97NyzNbstcpbt6Qr98NZY-EWmSKd3frA_r2iyqPMrXt8GEPKXGhpZFRmyYFU5w3X59mCIfIx62XzmQvNa3wT6znBqqLSXmln6uoTz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24" y="1066822"/>
            <a:ext cx="27146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WDBCiQE0K33dHLJhUff-gP8b_ZyAPfiZc80jjjzazMMbx9qmgefUM2JWUaFrQ-CcFb6t-dfOfQm3JYxpFUsqNxGTr-glUqnVggepoFwjlSuNtligF2421WwsMc9A_rRpkpZkzQ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8" y="3009788"/>
            <a:ext cx="281463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6.googleusercontent.com/vrggPnQGnbZ0tNJmNYCfupO1n7wlapT7GcAGTw8tVGeC_2j63YPh2kCBiw01tZdPfNLe9Rbn1IZj8mUL2W1YiMxCopWY-adz8u7rXoYWr2hZeQ1xWR3S6RAZaik1T0RRTTO7f-j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11" y="3017782"/>
            <a:ext cx="2728913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h6.googleusercontent.com/mATJ6gmcj6YKUomurlWcIU5igLX8GR5KPCXpjWpAwN_lqte4Lw4cZDcqUzG47Q4nbmxG9nRdVpA2G0ODbl5u3nJ_IdYXcmffYtvlZif-4EfbQltyQUxWngDUyxps4yZPM7by5c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24" y="3009788"/>
            <a:ext cx="2728913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82" y="1102857"/>
            <a:ext cx="2649997" cy="18218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for fixed income portfolio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comparing in detail, when it comes to minimize volatility, value at risk and </a:t>
            </a:r>
            <a:r>
              <a:rPr lang="en-US" dirty="0" err="1"/>
              <a:t>cvar</a:t>
            </a:r>
            <a:r>
              <a:rPr lang="en-US" dirty="0"/>
              <a:t> itself,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cvar</a:t>
            </a:r>
            <a:r>
              <a:rPr lang="en-US" dirty="0"/>
              <a:t> is better than </a:t>
            </a:r>
            <a:r>
              <a:rPr lang="en-US" dirty="0" err="1"/>
              <a:t>VaR</a:t>
            </a:r>
            <a:r>
              <a:rPr lang="en-US" dirty="0"/>
              <a:t> and  Var is better than std.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Concluded directly from the graph, risk reduction is not as significant as that in equity case.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6734"/>
            <a:ext cx="8520600" cy="607800"/>
          </a:xfrm>
        </p:spPr>
        <p:txBody>
          <a:bodyPr/>
          <a:lstStyle/>
          <a:p>
            <a:r>
              <a:rPr lang="en-US" dirty="0"/>
              <a:t>Hedge for fixed income portfolio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lh5.googleusercontent.com/aqURgmJepIbPi7N12J-LA7DHxcO6GeQsJg6Nf_sJ00JpTTDFO41Zi9i8vwnChseG9NRgaYGQgLpqvy9olo0h_IhGEG0tck95k4mt0DkW_SSY8yqjwKbelN9b3scsrRsyWOa_Kcj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0" y="1013425"/>
            <a:ext cx="2907506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nMn1GRqhj0Zjx2q4jxloj9C5jI3o-gvt67ja5EjbBtvMKG1ZBtdi_eafe8oC1SGF7mgDp1RiF07IUpclrEg4txTx9bRI3Ybv46dhKCK750XqH7Yre8zzN7jEzU30Vc83ZgLxvIY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0" y="2842612"/>
            <a:ext cx="2907506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6SRL5f5FFw4snqqLkwR-3I59GnJZNXLsTDJa7a1YN24DfMq9XLInxXBe0nMwYhBCtyS3YCGH8FQ_GREdVpsL8kqmgUlNA7iPLodTsr3eWE5-SJnH3Bpzhsu7OzTokNk7jf6nG3e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11" y="2834936"/>
            <a:ext cx="2840438" cy="18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for the stock portfolio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421864"/>
            <a:ext cx="8756840" cy="1907687"/>
          </a:xfrm>
          <a:prstGeom prst="rect">
            <a:avLst/>
          </a:prstGeom>
        </p:spPr>
      </p:pic>
      <p:sp>
        <p:nvSpPr>
          <p:cNvPr id="6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 of detailed data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……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income—hedged vs unhedged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206" y="949733"/>
            <a:ext cx="2577982" cy="1772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51" y="997343"/>
            <a:ext cx="2879265" cy="194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80" y="997343"/>
            <a:ext cx="2621226" cy="1850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2806384"/>
            <a:ext cx="2822108" cy="1830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26" y="2786608"/>
            <a:ext cx="2736617" cy="1824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62" y="2790162"/>
            <a:ext cx="2738047" cy="18630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against inflation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spy are not better than gold when it comes to hedging </a:t>
            </a:r>
            <a:r>
              <a:rPr lang="en-US" dirty="0" err="1"/>
              <a:t>cpi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Hedge against inflation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4.googleusercontent.com/S-h3UIXRE_wO9j1mGZ8wY8o2uR5GceWhJ7_QMzv7I--BeEejBfnaYGHrG7xoFPt07HLYDFLaL84rCKju-90oUsl96mupwxdPox-xpNCr8sPz4ItDKeM0uWQYPPjDvAADmsQKx-d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29875"/>
            <a:ext cx="4079533" cy="24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Summary of the process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311785" y="1486535"/>
            <a:ext cx="8520430" cy="268033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In this hedging project, we start by implementing the minimum variance hedge for a single stock (we choose IBM) and a market ETF (we choose the SPY ETF). 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2.After hedging for a single stock and single hedging security, we decide to hedge for a portfolio and a set of hedging securities.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Summary of the process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311785" y="1323340"/>
            <a:ext cx="8520430" cy="2497455"/>
          </a:xfrm>
        </p:spPr>
        <p:txBody>
          <a:bodyPr/>
          <a:p>
            <a:r>
              <a:rPr lang="en-US" altLang="zh-CN"/>
              <a:t>3. Next, we consider a fixed income portfolio that consists of corporate bonds and hedge it with the appropriate hedging security 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Finally, we explore the problem of hedging inflation.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129583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Portfolio Hedge</a:t>
            </a: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(MS,PFK,BLK, CS,GS,ICE,MET,KCG,APO,FIG)</a:t>
            </a:r>
            <a:endParaRPr lang="en-US" sz="3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6435250" y="1229875"/>
            <a:ext cx="239704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IYF( iShares Dow Jones US Financial ETF)</a:t>
            </a: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CSJ（iShares Barclays 1-3 Year Credit Bond ETF)</a:t>
            </a: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b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87" name="Shape 87"/>
          <p:cNvGraphicFramePr/>
          <p:nvPr/>
        </p:nvGraphicFramePr>
        <p:xfrm>
          <a:off x="311700" y="1230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{8B5B7850-51A1-4E59-9B22-7B2BA5CEBF95}</a:tableStyleId>
              </a:tblPr>
              <a:tblGrid>
                <a:gridCol w="1271825"/>
                <a:gridCol w="1212925"/>
                <a:gridCol w="1212925"/>
                <a:gridCol w="1212925"/>
                <a:gridCol w="1212925"/>
              </a:tblGrid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88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return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csj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iyf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spy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Date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　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　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　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　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-0.003546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-0.000478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0.004499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0.001691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2016/1/6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-0.017614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0.000765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-0.013552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-0.012614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-0.034297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0.000382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-0.027128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-0.023992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-0.017493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0.000669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-0.015438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-0.010977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2016/1/11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0.003983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-0.000286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0.003525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0.00099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2016/1/12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0.009038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-0.000382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0.005208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0.008068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2016/1/13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-0.028971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0.000382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-0.026389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-0.024941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...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...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...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...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...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2016/12/20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0.016855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0.000478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0.008798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0.003858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-0.008858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0.00086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-0.010368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-0.002783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-0.010789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-0.000477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-0.001762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-0.001727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-0.001605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-0.000095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0.001569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0.001464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0.003762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-0.000668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0.001077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0.002481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-0.011301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0.000478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-0.008511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-0.008264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2016/12/29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-0.006501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0.000859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-0.002269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-0.000223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  <a:tr h="18547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2016/12/30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0.003662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0.00124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0.003362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000" u="none" strike="noStrike" cap="none"/>
                        <a:t>-0.003655</a:t>
                      </a:r>
                      <a:endParaRPr lang="en-US" sz="1000" u="none" strike="noStrike" cap="none"/>
                    </a:p>
                  </a:txBody>
                  <a:tcPr marL="476925" marR="8825" marT="88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Fixed Income Hedge</a:t>
            </a:r>
            <a:endParaRPr lang="en-US" sz="3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Shape 93"/>
          <p:cNvSpPr txBox="1"/>
          <p:nvPr>
            <p:ph type="body" idx="1"/>
          </p:nvPr>
        </p:nvSpPr>
        <p:spPr>
          <a:xfrm>
            <a:off x="4913376" y="1229875"/>
            <a:ext cx="3918924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LQD(iShares iBoxx $ Investment Grade Corporate Bond ETF)</a:t>
            </a: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TLO (SPDR Barclays Long Term Treasury ETF)</a:t>
            </a: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94" name="Shape 94"/>
          <p:cNvGraphicFramePr/>
          <p:nvPr/>
        </p:nvGraphicFramePr>
        <p:xfrm>
          <a:off x="768095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{8B5B7850-51A1-4E59-9B22-7B2BA5CEBF95}</a:tableStyleId>
              </a:tblPr>
              <a:tblGrid>
                <a:gridCol w="1371600"/>
                <a:gridCol w="1308100"/>
                <a:gridCol w="1308100"/>
              </a:tblGrid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return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tlo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Date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　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　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0.000527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-0.003982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0.003947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0.012709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0.000786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0.001974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0.000786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0.004363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2016/1/11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-0.003227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-0.010088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2016/1/12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0.002275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0.012314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2016/1/13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0.003056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0.010207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2016/12/22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-0.002662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-0.001315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2016/12/23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0.00155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0.00117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2016/12/27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-0.001805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-0.002484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2016/12/28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0.003703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0.003809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2016/12/29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0.003861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0.004086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00025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2016/12/30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0.001538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0.001308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Inflation Hedge </a:t>
            </a:r>
            <a:endParaRPr lang="en-US" sz="3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0" name="Shape 100"/>
          <p:cNvSpPr txBox="1"/>
          <p:nvPr>
            <p:ph type="body" idx="1"/>
          </p:nvPr>
        </p:nvSpPr>
        <p:spPr>
          <a:xfrm>
            <a:off x="4572000" y="1229875"/>
            <a:ext cx="42602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CPIAUCSL(Consumer Price Index for All Urban Consumers: All Items)</a:t>
            </a:r>
            <a:endParaRPr lang="en-US"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101" name="Shape 101"/>
          <p:cNvGraphicFramePr/>
          <p:nvPr/>
        </p:nvGraphicFramePr>
        <p:xfrm>
          <a:off x="182880" y="12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{8B5B7850-51A1-4E59-9B22-7B2BA5CEBF95}</a:tableStyleId>
              </a:tblPr>
              <a:tblGrid>
                <a:gridCol w="1462025"/>
                <a:gridCol w="1394350"/>
                <a:gridCol w="1394350"/>
              </a:tblGrid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return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gold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DATE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　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　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2006/2/1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0.000502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-0.004563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2006/3/1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0.001505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0.010961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2006/6/1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0.002484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-0.031728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2006/8/1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0.004436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-0.002355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2006/9/1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-0.004907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0.003619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2006/11/1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0.000495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0.017224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...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2016/6/1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0.002005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0.00475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2016/7/1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0.000233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0.0112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2016/8/1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0.002047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0.01227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2016/9/1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0.002567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-0.006657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2016/11/1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0.002089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0.008005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  <a:tr h="222600"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2016/12/1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0.002568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  <a:tc>
                  <a:txBody>
                    <a:bodyPr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 panose="020B0604020202020204"/>
                        <a:buNone/>
                      </a:pPr>
                      <a:r>
                        <a:rPr lang="en-US" sz="1100" u="none" strike="noStrike" cap="none"/>
                        <a:t>-0.015707</a:t>
                      </a:r>
                      <a:endParaRPr lang="en-US" sz="1100" u="none" strike="noStrike" cap="none"/>
                    </a:p>
                  </a:txBody>
                  <a:tcPr marL="514350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Minimum Variance Hedge</a:t>
            </a:r>
            <a:endParaRPr lang="en-US" sz="3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7" name="Shape 107" descr="https://latex.codecogs.com/gif.latex?%5Cdpi%7B300%7D%20Var%20%5B%20%5CDelta%20S%20&amp;plus;%20h%20%5CDelta%20F%20%5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19476" y="1343607"/>
            <a:ext cx="3218022" cy="4590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45239" y="2260061"/>
            <a:ext cx="8864926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is the combined hedged position</a:t>
            </a:r>
            <a:endParaRPr lang="en-US" sz="3200" b="0" i="0" u="none" strike="noStrike" cap="none">
              <a:solidFill>
                <a:srgbClr val="22222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long IBM stock(     ) and long h*SPY futures (      )</a:t>
            </a:r>
            <a:endParaRPr lang="en-US" sz="3200" b="0" i="0" u="none" strike="noStrike" cap="none">
              <a:solidFill>
                <a:srgbClr val="22222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22222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 =hedge ratio.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" name="Shape 109" descr="https://latex.codecogs.com/gif.latex?%5Cdpi%7B300%7D%20C_t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31028" y="2357575"/>
            <a:ext cx="428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https://latex.codecogs.com/gif.latex?%5Cdpi%7B300%7D%20S_t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51646" y="2865258"/>
            <a:ext cx="3810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https://latex.codecogs.com/gif.latex?%5Cdpi%7B300%7D%20F_t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37499" y="2884307"/>
            <a:ext cx="400049" cy="39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https://latex.codecogs.com/gif.latex?%5Cdpi%7B300%7D%20%5CDelta%20C_t%20%3D%20%5CDelta%20S_t%20&amp;plus;h%5CDelta%20F_t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5239" y="1386474"/>
            <a:ext cx="3933825" cy="41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599" cy="4064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 panose="02000000000000000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Minimum VaR and CVsR method</a:t>
            </a: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Separately minimize VaR(      ) and CVaR(      ) to get the h*.</a:t>
            </a: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30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8" name="Shape 118"/>
          <p:cNvSpPr txBox="1"/>
          <p:nvPr>
            <p:ph type="body" idx="1"/>
          </p:nvPr>
        </p:nvSpPr>
        <p:spPr>
          <a:xfrm>
            <a:off x="714035" y="6719400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endParaRPr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endParaRPr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endParaRPr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 panose="02000000000000000000"/>
              <a:buNone/>
            </a:pPr>
            <a:endParaRPr sz="18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19" name="Shape 119" descr="https://latex.codecogs.com/gif.latex?%5Cdpi%7B300%7D%20C_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60023" y="2442232"/>
            <a:ext cx="428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https://latex.codecogs.com/gif.latex?%5Cdpi%7B300%7D%20C_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58675" y="2442231"/>
            <a:ext cx="4286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Clr>
                <a:schemeClr val="dk1"/>
              </a:buClr>
              <a:buSzPct val="37000"/>
            </a:pPr>
            <a:r>
              <a:rPr lang="en-US" dirty="0"/>
              <a:t>Hedge for the stock portfolio</a:t>
            </a:r>
            <a:endParaRPr lang="en-GB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Conclusion: 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the methods reduced standard risk and improved performance metric. However, hedged portfolio ended up with lower cumulative return.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>
              <a:buClr>
                <a:schemeClr val="dk1"/>
              </a:buClr>
              <a:buSzPct val="610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After comparing in detail, when it comes to minimize volatility, value at risk and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cvar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itself, minimizing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cvar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is better than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 Var is better than std.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>
              <a:buClr>
                <a:schemeClr val="dk1"/>
              </a:buClr>
              <a:buSzPct val="61000"/>
              <a:buNone/>
            </a:pP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WPS 演示</Application>
  <PresentationFormat/>
  <Paragraphs>461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</vt:lpstr>
      <vt:lpstr>Roboto</vt:lpstr>
      <vt:lpstr>Calibri</vt:lpstr>
      <vt:lpstr>微软雅黑</vt:lpstr>
      <vt:lpstr>Arial Unicode MS</vt:lpstr>
      <vt:lpstr>geometric</vt:lpstr>
      <vt:lpstr>HEDGING PROJECT</vt:lpstr>
      <vt:lpstr>PowerPoint 演示文稿</vt:lpstr>
      <vt:lpstr>PowerPoint 演示文稿</vt:lpstr>
      <vt:lpstr>Portfolio Hedge (MS,PFK,BLK, CS,GS,ICE,MET,KCG,APO,FIG)</vt:lpstr>
      <vt:lpstr>Fixed Income Hedge</vt:lpstr>
      <vt:lpstr>Inflation Hedge </vt:lpstr>
      <vt:lpstr>Minimum Variance Hedge</vt:lpstr>
      <vt:lpstr>Minimum VaR and CVsR method    Separately minimize VaR(      ) and CVaR(      ) to get the h*.  </vt:lpstr>
      <vt:lpstr>Hedge for the stock portfolio</vt:lpstr>
      <vt:lpstr>Hedge for the stock portfolio</vt:lpstr>
      <vt:lpstr>Hedge for the stock portfolio</vt:lpstr>
      <vt:lpstr>Portfolio—hedged vs unhedged</vt:lpstr>
      <vt:lpstr>Hedge for fixed income portfolio</vt:lpstr>
      <vt:lpstr>Hedge for fixed income portfolio</vt:lpstr>
      <vt:lpstr>Hedge for the stock portfolio</vt:lpstr>
      <vt:lpstr>Fixed income—hedged vs unhedged</vt:lpstr>
      <vt:lpstr>Hedge against inflation</vt:lpstr>
      <vt:lpstr>Hedge against inflation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HEDGING PROJECT</dc:title>
  <dc:creator/>
  <cp:lastModifiedBy>Administrator</cp:lastModifiedBy>
  <cp:revision>1</cp:revision>
  <dcterms:created xsi:type="dcterms:W3CDTF">2017-08-14T15:47:51Z</dcterms:created>
  <dcterms:modified xsi:type="dcterms:W3CDTF">2017-08-14T15:47:52Z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