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76" r:id="rId2"/>
    <p:sldId id="269" r:id="rId3"/>
    <p:sldId id="302" r:id="rId4"/>
    <p:sldId id="314" r:id="rId5"/>
    <p:sldId id="308" r:id="rId6"/>
    <p:sldId id="309" r:id="rId7"/>
    <p:sldId id="297" r:id="rId8"/>
    <p:sldId id="298" r:id="rId9"/>
    <p:sldId id="280" r:id="rId10"/>
    <p:sldId id="279" r:id="rId11"/>
    <p:sldId id="278" r:id="rId12"/>
    <p:sldId id="270" r:id="rId13"/>
    <p:sldId id="277" r:id="rId14"/>
    <p:sldId id="271" r:id="rId15"/>
    <p:sldId id="272" r:id="rId16"/>
    <p:sldId id="281" r:id="rId17"/>
    <p:sldId id="316" r:id="rId18"/>
    <p:sldId id="304" r:id="rId19"/>
    <p:sldId id="283" r:id="rId20"/>
    <p:sldId id="284" r:id="rId21"/>
    <p:sldId id="312" r:id="rId22"/>
    <p:sldId id="311" r:id="rId23"/>
    <p:sldId id="313" r:id="rId24"/>
    <p:sldId id="285" r:id="rId25"/>
    <p:sldId id="286" r:id="rId26"/>
    <p:sldId id="287" r:id="rId27"/>
    <p:sldId id="288" r:id="rId28"/>
    <p:sldId id="289" r:id="rId29"/>
    <p:sldId id="290" r:id="rId30"/>
    <p:sldId id="291" r:id="rId31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60A6"/>
    <a:srgbClr val="FF3300"/>
    <a:srgbClr val="1A5F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96" y="-8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2" d="100"/>
          <a:sy n="72" d="100"/>
        </p:scale>
        <p:origin x="-216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82BFA058-EC14-4CF4-82C3-0D521C56B9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2172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43B25DB0-0973-4870-A11F-C28DF0097F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93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B25DB0-0973-4870-A11F-C28DF0097F2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362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B25DB0-0973-4870-A11F-C28DF0097F2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39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Kelly D. Welch 1-</a:t>
            </a:r>
            <a:fld id="{FE742620-D18A-45FA-ABD2-26509E95A2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08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Kelly D. Welch 1-</a:t>
            </a:r>
            <a:fld id="{DCB8F02F-2E6B-492A-A197-9CF199EFB6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353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629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629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Kelly D. Welch 1-</a:t>
            </a:r>
            <a:fld id="{07288450-E7A6-49F0-BCDC-A1C0D2F05C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660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990600"/>
            <a:ext cx="86868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3886200"/>
            <a:ext cx="86868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Kelly D. Welch 1-</a:t>
            </a:r>
            <a:fld id="{6BFDBFE5-0CEF-401B-BE1D-C2B73CD987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39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Kelly D. Welch 1-</a:t>
            </a:r>
            <a:fld id="{6CDDEBC9-4ECF-4E56-A5E4-F37519AF89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335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Kelly D. Welch 1-</a:t>
            </a:r>
            <a:fld id="{8F3A7F25-61C9-4E14-9972-2D62097E8A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27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990600"/>
            <a:ext cx="42672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2672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Kelly D. Welch 1-</a:t>
            </a:r>
            <a:fld id="{69E3329B-E6B2-4CE1-9C6A-DFD7F0C588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2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Kelly D. Welch 1-</a:t>
            </a:r>
            <a:fld id="{C293BBA8-74FC-4EA2-B5D6-89754DC0C5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834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Kelly D. Welch 1-</a:t>
            </a:r>
            <a:fld id="{C9BF88ED-9613-436D-B436-E84092D797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54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Kelly D. Welch 1-</a:t>
            </a:r>
            <a:fld id="{D22D4F60-E800-4EC6-A0BF-AC9929C2A7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46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Kelly D. Welch 1-</a:t>
            </a:r>
            <a:fld id="{DFF6AB96-D960-47DE-994E-62DBAC28FD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73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Kelly D. Welch 1-</a:t>
            </a:r>
            <a:fld id="{2DF08A4D-B70D-4DB7-8C69-8AF8795731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73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 which wide as.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90600"/>
            <a:ext cx="86868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6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2660A6"/>
                </a:solidFill>
              </a:defRPr>
            </a:lvl1pPr>
          </a:lstStyle>
          <a:p>
            <a:pPr>
              <a:defRPr/>
            </a:pPr>
            <a:r>
              <a:rPr lang="en-US"/>
              <a:t>© Kelly D. Welch 1-</a:t>
            </a:r>
            <a:fld id="{047B6AF7-5394-40D2-9D4E-CF0038BC01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7" descr="masthead_3color_bar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641350"/>
            <a:ext cx="7772400" cy="8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 descr="KU masthead_logo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3400"/>
            <a:ext cx="13620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2286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579438" indent="-236538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2pPr>
      <a:lvl3pPr marL="914400" indent="-22066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s"/>
        <a:defRPr sz="2000">
          <a:solidFill>
            <a:schemeClr val="tx1"/>
          </a:solidFill>
          <a:latin typeface="+mn-lt"/>
          <a:cs typeface="+mn-cs"/>
        </a:defRPr>
      </a:lvl3pPr>
      <a:lvl4pPr marL="12573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&gt;"/>
        <a:defRPr sz="1600">
          <a:solidFill>
            <a:schemeClr val="tx1"/>
          </a:solidFill>
          <a:latin typeface="+mn-lt"/>
          <a:cs typeface="+mn-cs"/>
        </a:defRPr>
      </a:lvl4pPr>
      <a:lvl5pPr marL="1600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cs typeface="+mn-cs"/>
        </a:defRPr>
      </a:lvl5pPr>
      <a:lvl6pPr marL="20574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cs typeface="+mn-cs"/>
        </a:defRPr>
      </a:lvl6pPr>
      <a:lvl7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cs typeface="+mn-cs"/>
        </a:defRPr>
      </a:lvl7pPr>
      <a:lvl8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cs typeface="+mn-cs"/>
        </a:defRPr>
      </a:lvl8pPr>
      <a:lvl9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2660A6"/>
                </a:solidFill>
              </a:rPr>
              <a:t>© Paul Koch 1-</a:t>
            </a:r>
            <a:fld id="{FFC17802-6F57-4BA1-AB77-CD250D718B0D}" type="slidenum">
              <a:rPr lang="en-US" smtClean="0">
                <a:solidFill>
                  <a:srgbClr val="2660A6"/>
                </a:solidFill>
              </a:rPr>
              <a:pPr eaLnBrk="1" hangingPunct="1"/>
              <a:t>1</a:t>
            </a:fld>
            <a:endParaRPr lang="en-US" dirty="0" smtClean="0">
              <a:solidFill>
                <a:srgbClr val="2660A6"/>
              </a:solidFill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Chapter 3:  Hedging Strategies using Futures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A. Overview:  Hedgers use futures to minimize risk.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2400" dirty="0" smtClean="0"/>
              <a:t>     1</a:t>
            </a:r>
            <a:r>
              <a:rPr lang="en-US" sz="2400" dirty="0"/>
              <a:t>. </a:t>
            </a:r>
            <a:r>
              <a:rPr lang="en-US" sz="2400" dirty="0" smtClean="0"/>
              <a:t> What </a:t>
            </a:r>
            <a:r>
              <a:rPr lang="en-US" sz="2400" dirty="0"/>
              <a:t>is the risk they are minimizing?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The  </a:t>
            </a:r>
            <a:r>
              <a:rPr lang="en-US" sz="2000" b="1" dirty="0" smtClean="0"/>
              <a:t>variance</a:t>
            </a:r>
            <a:r>
              <a:rPr lang="en-US" sz="2000" dirty="0" smtClean="0"/>
              <a:t>  of </a:t>
            </a:r>
            <a:r>
              <a:rPr lang="en-US" sz="2000" dirty="0"/>
              <a:t>the value of </a:t>
            </a:r>
            <a:r>
              <a:rPr lang="en-US" sz="2000" dirty="0" smtClean="0"/>
              <a:t>the </a:t>
            </a:r>
            <a:r>
              <a:rPr lang="en-US" sz="2000" dirty="0" err="1" smtClean="0"/>
              <a:t>unhedged</a:t>
            </a:r>
            <a:r>
              <a:rPr lang="en-US" sz="2000" dirty="0" smtClean="0"/>
              <a:t> </a:t>
            </a:r>
            <a:r>
              <a:rPr lang="en-US" sz="2000" dirty="0"/>
              <a:t>position –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how </a:t>
            </a:r>
            <a:r>
              <a:rPr lang="en-US" sz="2000" dirty="0"/>
              <a:t>much </a:t>
            </a:r>
            <a:r>
              <a:rPr lang="en-US" sz="2000" dirty="0" smtClean="0"/>
              <a:t> uncertainty  about the risk being taken.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400" dirty="0" smtClean="0"/>
              <a:t>     2</a:t>
            </a:r>
            <a:r>
              <a:rPr lang="en-US" sz="2400" dirty="0"/>
              <a:t>. </a:t>
            </a:r>
            <a:r>
              <a:rPr lang="en-US" sz="2400" dirty="0" smtClean="0"/>
              <a:t> Should </a:t>
            </a:r>
            <a:r>
              <a:rPr lang="en-US" sz="2400" dirty="0"/>
              <a:t>you buy or sell futures to hedge your risk?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dirty="0">
                <a:solidFill>
                  <a:srgbClr val="2660A6"/>
                </a:solidFill>
              </a:rPr>
              <a:t>Short Hedge</a:t>
            </a:r>
            <a:r>
              <a:rPr lang="en-US" sz="2000" dirty="0"/>
              <a:t>:  if you risk losing money </a:t>
            </a:r>
            <a:r>
              <a:rPr lang="en-US" sz="2000" dirty="0" smtClean="0"/>
              <a:t>when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  </a:t>
            </a:r>
            <a:r>
              <a:rPr lang="en-US" sz="2000" dirty="0" smtClean="0"/>
              <a:t>the value of the </a:t>
            </a:r>
            <a:r>
              <a:rPr lang="en-US" sz="2000" dirty="0"/>
              <a:t>asset </a:t>
            </a:r>
            <a:r>
              <a:rPr lang="en-US" sz="2000" b="1" i="1" dirty="0"/>
              <a:t>declines</a:t>
            </a:r>
            <a:r>
              <a:rPr lang="en-US" sz="2000" dirty="0" smtClean="0"/>
              <a:t>,  </a:t>
            </a:r>
            <a:r>
              <a:rPr lang="en-US" sz="2000" dirty="0">
                <a:solidFill>
                  <a:srgbClr val="2660A6"/>
                </a:solidFill>
              </a:rPr>
              <a:t>need to </a:t>
            </a:r>
            <a:r>
              <a:rPr lang="en-US" sz="2000" b="1" i="1" dirty="0">
                <a:solidFill>
                  <a:srgbClr val="2660A6"/>
                </a:solidFill>
              </a:rPr>
              <a:t>sell (short) </a:t>
            </a:r>
            <a:r>
              <a:rPr lang="en-US" sz="2000" dirty="0">
                <a:solidFill>
                  <a:srgbClr val="2660A6"/>
                </a:solidFill>
              </a:rPr>
              <a:t>futures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	  (example – </a:t>
            </a:r>
            <a:r>
              <a:rPr lang="en-US" sz="2000" dirty="0" smtClean="0"/>
              <a:t>Wheat Farmer </a:t>
            </a:r>
            <a:r>
              <a:rPr lang="en-US" sz="2000" dirty="0"/>
              <a:t>– seller of wheat).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dirty="0">
                <a:solidFill>
                  <a:srgbClr val="2660A6"/>
                </a:solidFill>
              </a:rPr>
              <a:t>Long Hedge</a:t>
            </a:r>
            <a:r>
              <a:rPr lang="en-US" sz="2000" dirty="0"/>
              <a:t>:   if you risk losing money </a:t>
            </a:r>
            <a:r>
              <a:rPr lang="en-US" sz="2000" dirty="0" smtClean="0"/>
              <a:t>when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  </a:t>
            </a:r>
            <a:r>
              <a:rPr lang="en-US" sz="2000" dirty="0" smtClean="0"/>
              <a:t>the value of the </a:t>
            </a:r>
            <a:r>
              <a:rPr lang="en-US" sz="2000" dirty="0"/>
              <a:t>asset </a:t>
            </a:r>
            <a:r>
              <a:rPr lang="en-US" sz="2000" b="1" i="1" dirty="0"/>
              <a:t>rises</a:t>
            </a:r>
            <a:r>
              <a:rPr lang="en-US" sz="2000" dirty="0"/>
              <a:t>,  </a:t>
            </a:r>
            <a:r>
              <a:rPr lang="en-US" sz="2000" dirty="0" smtClean="0"/>
              <a:t>      </a:t>
            </a:r>
            <a:r>
              <a:rPr lang="en-US" sz="2000" dirty="0" smtClean="0">
                <a:solidFill>
                  <a:srgbClr val="2660A6"/>
                </a:solidFill>
              </a:rPr>
              <a:t>need </a:t>
            </a:r>
            <a:r>
              <a:rPr lang="en-US" sz="2000" dirty="0">
                <a:solidFill>
                  <a:srgbClr val="2660A6"/>
                </a:solidFill>
              </a:rPr>
              <a:t>to </a:t>
            </a:r>
            <a:r>
              <a:rPr lang="en-US" sz="2000" b="1" i="1" dirty="0">
                <a:solidFill>
                  <a:srgbClr val="2660A6"/>
                </a:solidFill>
              </a:rPr>
              <a:t>buy  (long)  </a:t>
            </a:r>
            <a:r>
              <a:rPr lang="en-US" sz="2000" dirty="0">
                <a:solidFill>
                  <a:srgbClr val="2660A6"/>
                </a:solidFill>
              </a:rPr>
              <a:t>futures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	  (example – Wonder Bread – buyer of wheat</a:t>
            </a:r>
            <a:r>
              <a:rPr lang="en-US" sz="2000" dirty="0" smtClean="0"/>
              <a:t>).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4924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2660A6"/>
                </a:solidFill>
              </a:rPr>
              <a:t>© Paul Koch 1-</a:t>
            </a:r>
            <a:fld id="{FFC17802-6F57-4BA1-AB77-CD250D718B0D}" type="slidenum">
              <a:rPr lang="en-US" smtClean="0">
                <a:solidFill>
                  <a:srgbClr val="2660A6"/>
                </a:solidFill>
              </a:rPr>
              <a:pPr eaLnBrk="1" hangingPunct="1"/>
              <a:t>10</a:t>
            </a:fld>
            <a:endParaRPr lang="en-US" dirty="0" smtClean="0">
              <a:solidFill>
                <a:srgbClr val="2660A6"/>
              </a:solidFill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B.  Basis Risk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915400" cy="5791200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 smtClean="0"/>
              <a:t>7.  For </a:t>
            </a:r>
            <a:r>
              <a:rPr lang="en-US" sz="2600" dirty="0" smtClean="0">
                <a:solidFill>
                  <a:srgbClr val="2660A6"/>
                </a:solidFill>
              </a:rPr>
              <a:t>Cross-Hedge</a:t>
            </a:r>
            <a:r>
              <a:rPr lang="en-US" sz="2600" dirty="0" smtClean="0"/>
              <a:t>, choice </a:t>
            </a:r>
            <a:r>
              <a:rPr lang="en-US" sz="2600" dirty="0"/>
              <a:t>of </a:t>
            </a:r>
            <a:r>
              <a:rPr lang="en-US" sz="2600" dirty="0" smtClean="0"/>
              <a:t>contract </a:t>
            </a:r>
            <a:r>
              <a:rPr lang="en-US" sz="2600" dirty="0"/>
              <a:t>has </a:t>
            </a:r>
            <a:r>
              <a:rPr lang="en-US" sz="2600" dirty="0" smtClean="0"/>
              <a:t>2 </a:t>
            </a:r>
            <a:r>
              <a:rPr lang="en-US" sz="2600" dirty="0"/>
              <a:t>components: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2200" dirty="0" smtClean="0"/>
              <a:t>      a</a:t>
            </a:r>
            <a:r>
              <a:rPr lang="en-US" sz="2200" dirty="0"/>
              <a:t>.  </a:t>
            </a:r>
            <a:r>
              <a:rPr lang="en-US" sz="2200" dirty="0" smtClean="0"/>
              <a:t> Choice of  </a:t>
            </a:r>
            <a:r>
              <a:rPr lang="en-US" sz="2200" b="1" i="1" dirty="0">
                <a:solidFill>
                  <a:srgbClr val="2660A6"/>
                </a:solidFill>
              </a:rPr>
              <a:t>asset underlying </a:t>
            </a:r>
            <a:r>
              <a:rPr lang="en-US" sz="2200" b="1" i="1" dirty="0" smtClean="0">
                <a:solidFill>
                  <a:srgbClr val="2660A6"/>
                </a:solidFill>
              </a:rPr>
              <a:t> </a:t>
            </a:r>
            <a:r>
              <a:rPr lang="en-US" sz="2200" dirty="0" smtClean="0"/>
              <a:t>the </a:t>
            </a:r>
            <a:r>
              <a:rPr lang="en-US" sz="2200" dirty="0"/>
              <a:t>futures contract.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 smtClean="0"/>
              <a:t>i</a:t>
            </a:r>
            <a:r>
              <a:rPr lang="en-US" sz="1800" dirty="0" smtClean="0"/>
              <a:t>.    If asset </a:t>
            </a:r>
            <a:r>
              <a:rPr lang="en-US" sz="1800" dirty="0"/>
              <a:t>being hedged </a:t>
            </a:r>
            <a:r>
              <a:rPr lang="en-US" sz="1800" dirty="0" smtClean="0"/>
              <a:t> is same as  that for futures,  choice </a:t>
            </a:r>
            <a:r>
              <a:rPr lang="en-US" sz="1800" dirty="0"/>
              <a:t>is easy.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ii.   Otherwise</a:t>
            </a:r>
            <a:r>
              <a:rPr lang="en-US" sz="1800" dirty="0"/>
              <a:t>, </a:t>
            </a:r>
            <a:r>
              <a:rPr lang="en-US" sz="1800" dirty="0" smtClean="0"/>
              <a:t> pick F (</a:t>
            </a:r>
            <a:r>
              <a:rPr lang="en-US" sz="1800" dirty="0" smtClean="0">
                <a:solidFill>
                  <a:srgbClr val="0070C0"/>
                </a:solidFill>
              </a:rPr>
              <a:t>and </a:t>
            </a:r>
            <a:r>
              <a:rPr lang="en-US" sz="1800" b="1" dirty="0" smtClean="0">
                <a:solidFill>
                  <a:srgbClr val="0070C0"/>
                </a:solidFill>
              </a:rPr>
              <a:t>S*</a:t>
            </a:r>
            <a:r>
              <a:rPr lang="en-US" sz="1800" dirty="0" smtClean="0"/>
              <a:t>) </a:t>
            </a:r>
            <a:r>
              <a:rPr lang="en-US" sz="1800" dirty="0"/>
              <a:t>most closely correlated with S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spcBef>
                <a:spcPts val="1200"/>
              </a:spcBef>
              <a:buNone/>
            </a:pPr>
            <a:r>
              <a:rPr lang="en-US" sz="2200" dirty="0" smtClean="0"/>
              <a:t>      b.   Choice of  </a:t>
            </a:r>
            <a:r>
              <a:rPr lang="en-US" sz="2200" b="1" i="1" dirty="0">
                <a:solidFill>
                  <a:srgbClr val="2660A6"/>
                </a:solidFill>
              </a:rPr>
              <a:t>delivery </a:t>
            </a:r>
            <a:r>
              <a:rPr lang="en-US" sz="2200" b="1" i="1" dirty="0" smtClean="0">
                <a:solidFill>
                  <a:srgbClr val="2660A6"/>
                </a:solidFill>
              </a:rPr>
              <a:t>month</a:t>
            </a:r>
            <a:r>
              <a:rPr lang="en-US" sz="2200" dirty="0" smtClean="0"/>
              <a:t>.</a:t>
            </a:r>
            <a:endParaRPr lang="en-US" sz="2200" dirty="0"/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/>
              <a:t>	</a:t>
            </a:r>
            <a:r>
              <a:rPr lang="en-US" sz="1800" dirty="0" err="1" smtClean="0"/>
              <a:t>i</a:t>
            </a:r>
            <a:r>
              <a:rPr lang="en-US" sz="1800" dirty="0" smtClean="0"/>
              <a:t>.    May </a:t>
            </a:r>
            <a:r>
              <a:rPr lang="en-US" sz="1800" dirty="0"/>
              <a:t>choose delivery month same as hedge expiration,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/>
              <a:t>	</a:t>
            </a:r>
            <a:r>
              <a:rPr lang="en-US" sz="1800" dirty="0" smtClean="0"/>
              <a:t>      or </a:t>
            </a:r>
            <a:r>
              <a:rPr lang="en-US" sz="1800" dirty="0"/>
              <a:t>may choose later delivery month.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 smtClean="0"/>
              <a:t>       **</a:t>
            </a:r>
            <a:r>
              <a:rPr lang="en-US" sz="1800" dirty="0"/>
              <a:t>	</a:t>
            </a:r>
            <a:r>
              <a:rPr lang="en-US" sz="1800" dirty="0" smtClean="0"/>
              <a:t>ii.   Usually </a:t>
            </a:r>
            <a:r>
              <a:rPr lang="en-US" sz="1800" dirty="0"/>
              <a:t>choose next delivery </a:t>
            </a:r>
            <a:r>
              <a:rPr lang="en-US" sz="1800" dirty="0" smtClean="0"/>
              <a:t>month  </a:t>
            </a:r>
            <a:r>
              <a:rPr lang="en-US" sz="1800" i="1" dirty="0"/>
              <a:t>after</a:t>
            </a:r>
            <a:r>
              <a:rPr lang="en-US" sz="1800" dirty="0"/>
              <a:t> </a:t>
            </a:r>
            <a:r>
              <a:rPr lang="en-US" sz="1800" dirty="0" smtClean="0"/>
              <a:t> hedge expiration:</a:t>
            </a:r>
            <a:endParaRPr lang="en-US" sz="1800" dirty="0"/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/>
              <a:t>	</a:t>
            </a:r>
            <a:r>
              <a:rPr lang="en-US" sz="1800" dirty="0" smtClean="0"/>
              <a:t>      -  </a:t>
            </a:r>
            <a:r>
              <a:rPr lang="en-US" sz="1800" dirty="0"/>
              <a:t>F is often erratic during </a:t>
            </a:r>
            <a:r>
              <a:rPr lang="en-US" sz="1800" dirty="0" smtClean="0"/>
              <a:t>expiration </a:t>
            </a:r>
            <a:r>
              <a:rPr lang="en-US" sz="1800" dirty="0"/>
              <a:t>month (more Basis risk).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/>
              <a:t>	</a:t>
            </a:r>
            <a:r>
              <a:rPr lang="en-US" sz="1800" dirty="0" smtClean="0"/>
              <a:t>      -  </a:t>
            </a:r>
            <a:r>
              <a:rPr lang="en-US" sz="1800" dirty="0"/>
              <a:t>long hedger runs risk of having to take delivery.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 smtClean="0"/>
              <a:t>	      -  </a:t>
            </a:r>
            <a:r>
              <a:rPr lang="en-US" sz="1800" dirty="0"/>
              <a:t>Basis risk increases as time between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/>
              <a:t>	</a:t>
            </a:r>
            <a:r>
              <a:rPr lang="en-US" sz="1800" dirty="0" smtClean="0"/>
              <a:t>         </a:t>
            </a:r>
            <a:r>
              <a:rPr lang="en-US" sz="1800" dirty="0"/>
              <a:t>hedge expiration and delivery month increases.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/>
              <a:t>	iii</a:t>
            </a:r>
            <a:r>
              <a:rPr lang="en-US" sz="1800" dirty="0" smtClean="0"/>
              <a:t>.  This </a:t>
            </a:r>
            <a:r>
              <a:rPr lang="en-US" sz="1800" dirty="0"/>
              <a:t>choice </a:t>
            </a:r>
            <a:r>
              <a:rPr lang="en-US" sz="1800" dirty="0" smtClean="0"/>
              <a:t>depends </a:t>
            </a:r>
            <a:r>
              <a:rPr lang="en-US" sz="1800" dirty="0"/>
              <a:t>on </a:t>
            </a:r>
            <a:r>
              <a:rPr lang="en-US" sz="1800" i="1" dirty="0" smtClean="0"/>
              <a:t>liquidity</a:t>
            </a:r>
            <a:r>
              <a:rPr lang="en-US" sz="1800" dirty="0" smtClean="0"/>
              <a:t>  of contracts </a:t>
            </a:r>
            <a:r>
              <a:rPr lang="en-US" sz="1800" dirty="0"/>
              <a:t>with different maturities.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/>
              <a:t>	</a:t>
            </a:r>
            <a:r>
              <a:rPr lang="en-US" sz="1800" dirty="0" smtClean="0"/>
              <a:t>      -  </a:t>
            </a:r>
            <a:r>
              <a:rPr lang="en-US" sz="1800" dirty="0"/>
              <a:t>In practice, nearby contract is most liquid </a:t>
            </a:r>
            <a:r>
              <a:rPr lang="en-US" sz="1800" dirty="0" smtClean="0"/>
              <a:t> (</a:t>
            </a:r>
            <a:r>
              <a:rPr lang="en-US" sz="1800" dirty="0"/>
              <a:t>low TC).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/>
              <a:t>	</a:t>
            </a:r>
            <a:r>
              <a:rPr lang="en-US" sz="1800" dirty="0" smtClean="0"/>
              <a:t>      -  Hedger </a:t>
            </a:r>
            <a:r>
              <a:rPr lang="en-US" sz="1800" dirty="0"/>
              <a:t>may choose </a:t>
            </a:r>
            <a:r>
              <a:rPr lang="en-US" sz="1800" dirty="0" smtClean="0"/>
              <a:t>short </a:t>
            </a:r>
            <a:r>
              <a:rPr lang="en-US" sz="1800" dirty="0"/>
              <a:t>maturity futures</a:t>
            </a:r>
            <a:r>
              <a:rPr lang="en-US" sz="1800" dirty="0" smtClean="0"/>
              <a:t>, and </a:t>
            </a:r>
            <a:r>
              <a:rPr lang="en-US" sz="1800" dirty="0"/>
              <a:t>roll them forward</a:t>
            </a:r>
            <a:r>
              <a:rPr lang="en-US" sz="1800" dirty="0" smtClean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0589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2660A6"/>
                </a:solidFill>
              </a:rPr>
              <a:t>© Paul Koch 1-</a:t>
            </a:r>
            <a:fld id="{FFC17802-6F57-4BA1-AB77-CD250D718B0D}" type="slidenum">
              <a:rPr lang="en-US" smtClean="0">
                <a:solidFill>
                  <a:srgbClr val="2660A6"/>
                </a:solidFill>
              </a:rPr>
              <a:pPr eaLnBrk="1" hangingPunct="1"/>
              <a:t>11</a:t>
            </a:fld>
            <a:endParaRPr lang="en-US" dirty="0" smtClean="0">
              <a:solidFill>
                <a:srgbClr val="2660A6"/>
              </a:solidFill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C.  Minimum Variance Hedge Ratio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Consider </a:t>
            </a:r>
            <a:r>
              <a:rPr lang="en-US" b="1" dirty="0" smtClean="0">
                <a:solidFill>
                  <a:srgbClr val="2660A6"/>
                </a:solidFill>
              </a:rPr>
              <a:t>Cross-Hedge</a:t>
            </a:r>
            <a:r>
              <a:rPr lang="en-US" dirty="0" smtClean="0"/>
              <a:t>  -  </a:t>
            </a:r>
            <a:r>
              <a:rPr lang="en-US" dirty="0"/>
              <a:t>if </a:t>
            </a:r>
            <a:r>
              <a:rPr lang="en-US" dirty="0" smtClean="0"/>
              <a:t>the </a:t>
            </a:r>
            <a:r>
              <a:rPr lang="en-US" dirty="0"/>
              <a:t>assets are different.</a:t>
            </a:r>
          </a:p>
          <a:p>
            <a:pPr marL="0" indent="0">
              <a:buNone/>
            </a:pPr>
            <a:r>
              <a:rPr lang="en-US" dirty="0" smtClean="0"/>
              <a:t>Deriving the </a:t>
            </a:r>
            <a:r>
              <a:rPr lang="en-US" b="1" dirty="0">
                <a:solidFill>
                  <a:srgbClr val="2660A6"/>
                </a:solidFill>
              </a:rPr>
              <a:t>Minimum Variance Hedge Ratio</a:t>
            </a:r>
            <a:r>
              <a:rPr lang="en-US" dirty="0">
                <a:solidFill>
                  <a:srgbClr val="2660A6"/>
                </a:solidFill>
              </a:rPr>
              <a:t> </a:t>
            </a:r>
            <a:r>
              <a:rPr lang="en-US" b="1" dirty="0">
                <a:solidFill>
                  <a:srgbClr val="2660A6"/>
                </a:solidFill>
              </a:rPr>
              <a:t>(h*)</a:t>
            </a:r>
            <a:r>
              <a:rPr lang="en-US" dirty="0">
                <a:solidFill>
                  <a:srgbClr val="2660A6"/>
                </a:solidFill>
              </a:rPr>
              <a:t>.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2400" dirty="0" smtClean="0"/>
              <a:t>	1.  Given </a:t>
            </a:r>
            <a:r>
              <a:rPr lang="en-US" sz="2400" dirty="0"/>
              <a:t>that Basis may not = 0 at expiration,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      want </a:t>
            </a:r>
            <a:r>
              <a:rPr lang="en-US" sz="2400" dirty="0"/>
              <a:t>to know its possible outcomes.</a:t>
            </a:r>
          </a:p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        a</a:t>
            </a:r>
            <a:r>
              <a:rPr lang="en-US" sz="1800" dirty="0"/>
              <a:t>.	What is mean and variance of Basis?</a:t>
            </a:r>
          </a:p>
          <a:p>
            <a:pPr marL="0" indent="0">
              <a:buNone/>
            </a:pPr>
            <a:r>
              <a:rPr lang="en-US" sz="1800" dirty="0"/>
              <a:t>		Now </a:t>
            </a:r>
            <a:r>
              <a:rPr lang="en-US" sz="1800" dirty="0" smtClean="0"/>
              <a:t> “hedging”  </a:t>
            </a:r>
            <a:r>
              <a:rPr lang="en-US" sz="1800" dirty="0"/>
              <a:t>means managing the tails of this </a:t>
            </a:r>
            <a:r>
              <a:rPr lang="en-US" sz="1800" dirty="0" smtClean="0"/>
              <a:t>distribution.</a:t>
            </a:r>
            <a:endParaRPr lang="en-US" sz="18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2.  Definition</a:t>
            </a:r>
            <a:r>
              <a:rPr lang="en-US" sz="2400" dirty="0"/>
              <a:t>:  </a:t>
            </a:r>
            <a:r>
              <a:rPr lang="en-US" sz="2400" b="1" dirty="0">
                <a:solidFill>
                  <a:srgbClr val="2660A6"/>
                </a:solidFill>
              </a:rPr>
              <a:t>Hedge Ratio (h)</a:t>
            </a:r>
            <a:r>
              <a:rPr lang="en-US" sz="2400" dirty="0">
                <a:solidFill>
                  <a:srgbClr val="2660A6"/>
                </a:solidFill>
              </a:rPr>
              <a:t>.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       Let    </a:t>
            </a:r>
            <a:r>
              <a:rPr lang="en-US" sz="2000" b="1" dirty="0" smtClean="0">
                <a:solidFill>
                  <a:srgbClr val="C00000"/>
                </a:solidFill>
              </a:rPr>
              <a:t>N</a:t>
            </a:r>
            <a:r>
              <a:rPr lang="en-US" sz="2000" b="1" baseline="-25000" dirty="0" smtClean="0">
                <a:solidFill>
                  <a:srgbClr val="C00000"/>
                </a:solidFill>
              </a:rPr>
              <a:t>A</a:t>
            </a:r>
            <a:r>
              <a:rPr lang="en-US" sz="2000" dirty="0" smtClean="0"/>
              <a:t>  =  </a:t>
            </a:r>
            <a:r>
              <a:rPr lang="en-US" sz="2000" dirty="0"/>
              <a:t># of units of asset </a:t>
            </a:r>
            <a:r>
              <a:rPr lang="en-US" sz="2000" dirty="0" smtClean="0"/>
              <a:t>held  (the risk exposure);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	   </a:t>
            </a:r>
            <a:r>
              <a:rPr lang="en-US" sz="2000" b="1" dirty="0" smtClean="0">
                <a:solidFill>
                  <a:srgbClr val="C00000"/>
                </a:solidFill>
              </a:rPr>
              <a:t>N</a:t>
            </a:r>
            <a:r>
              <a:rPr lang="en-US" sz="2000" b="1" baseline="-25000" dirty="0" smtClean="0">
                <a:solidFill>
                  <a:srgbClr val="C00000"/>
                </a:solidFill>
              </a:rPr>
              <a:t>F</a:t>
            </a:r>
            <a:r>
              <a:rPr lang="en-US" sz="2000" dirty="0" smtClean="0"/>
              <a:t>  </a:t>
            </a:r>
            <a:r>
              <a:rPr lang="en-US" sz="800" dirty="0" smtClean="0"/>
              <a:t> </a:t>
            </a:r>
            <a:r>
              <a:rPr lang="en-US" sz="2000" dirty="0" smtClean="0"/>
              <a:t>=  </a:t>
            </a:r>
            <a:r>
              <a:rPr lang="en-US" sz="2000" dirty="0"/>
              <a:t># of units of (similar) asset hedged with futures.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        a</a:t>
            </a:r>
            <a:r>
              <a:rPr lang="en-US" sz="1800" dirty="0"/>
              <a:t>.	</a:t>
            </a:r>
            <a:r>
              <a:rPr lang="en-US" sz="2000" b="1" dirty="0">
                <a:solidFill>
                  <a:srgbClr val="C00000"/>
                </a:solidFill>
              </a:rPr>
              <a:t>h  =  </a:t>
            </a:r>
            <a:r>
              <a:rPr lang="en-US" sz="2000" b="1" dirty="0" smtClean="0">
                <a:solidFill>
                  <a:srgbClr val="C00000"/>
                </a:solidFill>
              </a:rPr>
              <a:t>N</a:t>
            </a:r>
            <a:r>
              <a:rPr lang="en-US" sz="2000" b="1" baseline="-25000" dirty="0" smtClean="0">
                <a:solidFill>
                  <a:srgbClr val="C00000"/>
                </a:solidFill>
              </a:rPr>
              <a:t>F </a:t>
            </a:r>
            <a:r>
              <a:rPr lang="en-US" sz="2000" b="1" dirty="0" smtClean="0">
                <a:solidFill>
                  <a:srgbClr val="C00000"/>
                </a:solidFill>
              </a:rPr>
              <a:t>/ N</a:t>
            </a:r>
            <a:r>
              <a:rPr lang="en-US" sz="2000" b="1" baseline="-25000" dirty="0" smtClean="0">
                <a:solidFill>
                  <a:srgbClr val="C00000"/>
                </a:solidFill>
              </a:rPr>
              <a:t>A</a:t>
            </a:r>
            <a:r>
              <a:rPr lang="en-US" sz="2000" b="1" dirty="0" smtClean="0">
                <a:solidFill>
                  <a:srgbClr val="C00000"/>
                </a:solidFill>
              </a:rPr>
              <a:t>  </a:t>
            </a:r>
            <a:r>
              <a:rPr lang="en-US" sz="1800" dirty="0"/>
              <a:t>=  </a:t>
            </a:r>
            <a:r>
              <a:rPr lang="en-US" sz="1800" dirty="0" smtClean="0"/>
              <a:t>(size </a:t>
            </a:r>
            <a:r>
              <a:rPr lang="en-US" sz="1800" dirty="0"/>
              <a:t>of futures </a:t>
            </a:r>
            <a:r>
              <a:rPr lang="en-US" sz="1800" dirty="0" smtClean="0"/>
              <a:t>position)  </a:t>
            </a:r>
            <a:r>
              <a:rPr lang="en-US" sz="1800" dirty="0" smtClean="0">
                <a:sym typeface="Symbol"/>
              </a:rPr>
              <a:t></a:t>
            </a:r>
            <a:r>
              <a:rPr lang="en-US" sz="1800" dirty="0" smtClean="0"/>
              <a:t>  (size </a:t>
            </a:r>
            <a:r>
              <a:rPr lang="en-US" sz="1800" dirty="0"/>
              <a:t>of </a:t>
            </a:r>
            <a:r>
              <a:rPr lang="en-US" sz="1800" dirty="0" smtClean="0"/>
              <a:t>exposure).</a:t>
            </a:r>
            <a:endParaRPr lang="en-US" sz="1800" dirty="0"/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        b</a:t>
            </a:r>
            <a:r>
              <a:rPr lang="en-US" sz="1800" dirty="0"/>
              <a:t>.	Up to now, </a:t>
            </a:r>
            <a:r>
              <a:rPr lang="en-US" sz="1800" dirty="0" smtClean="0"/>
              <a:t> have </a:t>
            </a:r>
            <a:r>
              <a:rPr lang="en-US" sz="1800" dirty="0"/>
              <a:t>assumed  h = </a:t>
            </a:r>
            <a:r>
              <a:rPr lang="en-US" sz="1800" dirty="0" smtClean="0"/>
              <a:t>1  [</a:t>
            </a:r>
            <a:r>
              <a:rPr lang="en-US" sz="1800" dirty="0" err="1" smtClean="0"/>
              <a:t>amt</a:t>
            </a:r>
            <a:r>
              <a:rPr lang="en-US" sz="1800" dirty="0" smtClean="0"/>
              <a:t> hedged  =  </a:t>
            </a:r>
            <a:r>
              <a:rPr lang="en-US" sz="1800" dirty="0" err="1" smtClean="0"/>
              <a:t>amt</a:t>
            </a:r>
            <a:r>
              <a:rPr lang="en-US" sz="1800" dirty="0" smtClean="0"/>
              <a:t> exposed].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3984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2660A6"/>
                </a:solidFill>
              </a:rPr>
              <a:t>© Paul Koch 1-</a:t>
            </a:r>
            <a:fld id="{FFC17802-6F57-4BA1-AB77-CD250D718B0D}" type="slidenum">
              <a:rPr lang="en-US" smtClean="0">
                <a:solidFill>
                  <a:srgbClr val="2660A6"/>
                </a:solidFill>
              </a:rPr>
              <a:pPr eaLnBrk="1" hangingPunct="1"/>
              <a:t>12</a:t>
            </a:fld>
            <a:endParaRPr lang="en-US" dirty="0" smtClean="0">
              <a:solidFill>
                <a:srgbClr val="2660A6"/>
              </a:solidFill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C.  Minimum Variance Hedge Ratio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3.   As </a:t>
            </a:r>
            <a:r>
              <a:rPr lang="en-US" sz="2400" dirty="0"/>
              <a:t>we vary  h,  the variance of hedger's position varies.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2000" dirty="0" smtClean="0"/>
              <a:t>       a</a:t>
            </a:r>
            <a:r>
              <a:rPr lang="en-US" sz="2000" dirty="0"/>
              <a:t>.	</a:t>
            </a:r>
            <a:r>
              <a:rPr lang="en-US" sz="2000" b="1" dirty="0"/>
              <a:t>h*</a:t>
            </a:r>
            <a:r>
              <a:rPr lang="en-US" sz="2000" dirty="0"/>
              <a:t> =  value of h that minimizes </a:t>
            </a:r>
            <a:r>
              <a:rPr lang="en-US" sz="2000" dirty="0" smtClean="0"/>
              <a:t>the </a:t>
            </a:r>
            <a:r>
              <a:rPr lang="en-US" sz="2000" dirty="0"/>
              <a:t>variance of hedger's position.</a:t>
            </a:r>
          </a:p>
          <a:p>
            <a:pPr marL="0" indent="0">
              <a:buNone/>
            </a:pPr>
            <a:r>
              <a:rPr lang="en-US" sz="2000" dirty="0" smtClean="0"/>
              <a:t>       b</a:t>
            </a:r>
            <a:r>
              <a:rPr lang="en-US" sz="2000" dirty="0"/>
              <a:t>.	If objective is to minimize risk,  </a:t>
            </a:r>
            <a:r>
              <a:rPr lang="en-US" sz="2000" dirty="0" smtClean="0"/>
              <a:t> </a:t>
            </a:r>
            <a:r>
              <a:rPr lang="en-US" sz="2000" b="1" dirty="0" smtClean="0"/>
              <a:t>h</a:t>
            </a:r>
            <a:r>
              <a:rPr lang="en-US" sz="2000" b="1" dirty="0"/>
              <a:t>*</a:t>
            </a:r>
            <a:r>
              <a:rPr lang="en-US" sz="2000" dirty="0"/>
              <a:t> may not = 1</a:t>
            </a:r>
            <a:r>
              <a:rPr lang="en-US" sz="2000" dirty="0" smtClean="0"/>
              <a:t>!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b="1" baseline="30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28" t="18500" r="19410" b="33184"/>
          <a:stretch/>
        </p:blipFill>
        <p:spPr bwMode="auto">
          <a:xfrm>
            <a:off x="1281859" y="2362199"/>
            <a:ext cx="6871541" cy="4264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965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2660A6"/>
                </a:solidFill>
              </a:rPr>
              <a:t>© Paul Koch 1-</a:t>
            </a:r>
            <a:fld id="{FFC17802-6F57-4BA1-AB77-CD250D718B0D}" type="slidenum">
              <a:rPr lang="en-US" smtClean="0">
                <a:solidFill>
                  <a:srgbClr val="2660A6"/>
                </a:solidFill>
              </a:rPr>
              <a:pPr eaLnBrk="1" hangingPunct="1"/>
              <a:t>13</a:t>
            </a:fld>
            <a:endParaRPr lang="en-US" dirty="0" smtClean="0">
              <a:solidFill>
                <a:srgbClr val="2660A6"/>
              </a:solidFill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C.  Minimum Variance Hedge Ratio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763000" cy="57150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4</a:t>
            </a:r>
            <a:r>
              <a:rPr lang="en-US" sz="2400" dirty="0" smtClean="0"/>
              <a:t>. </a:t>
            </a:r>
            <a:r>
              <a:rPr lang="en-US" sz="2400" b="1" dirty="0" smtClean="0"/>
              <a:t> </a:t>
            </a:r>
            <a:r>
              <a:rPr lang="en-US" sz="2400" b="1" dirty="0">
                <a:solidFill>
                  <a:srgbClr val="2660A6"/>
                </a:solidFill>
              </a:rPr>
              <a:t>The Framework</a:t>
            </a:r>
            <a:r>
              <a:rPr lang="en-US" sz="2400" b="1" dirty="0" smtClean="0">
                <a:solidFill>
                  <a:srgbClr val="2660A6"/>
                </a:solidFill>
              </a:rPr>
              <a:t>.</a:t>
            </a:r>
            <a:r>
              <a:rPr lang="en-US" sz="2400" dirty="0" smtClean="0">
                <a:solidFill>
                  <a:srgbClr val="2660A6"/>
                </a:solidFill>
              </a:rPr>
              <a:t>  </a:t>
            </a:r>
            <a:r>
              <a:rPr lang="en-US" sz="2000" dirty="0" smtClean="0"/>
              <a:t>Consider a  </a:t>
            </a:r>
            <a:r>
              <a:rPr lang="en-US" sz="2000" dirty="0" smtClean="0">
                <a:solidFill>
                  <a:srgbClr val="2660A6"/>
                </a:solidFill>
              </a:rPr>
              <a:t>short hedge  </a:t>
            </a:r>
            <a:r>
              <a:rPr lang="en-US" sz="2000" dirty="0" smtClean="0"/>
              <a:t>(</a:t>
            </a:r>
            <a:r>
              <a:rPr lang="en-US" sz="800" dirty="0" smtClean="0"/>
              <a:t> </a:t>
            </a:r>
            <a:r>
              <a:rPr lang="en-US" sz="2000" dirty="0" smtClean="0">
                <a:solidFill>
                  <a:srgbClr val="2660A6"/>
                </a:solidFill>
              </a:rPr>
              <a:t>long  S</a:t>
            </a:r>
            <a:r>
              <a:rPr lang="en-US" sz="2000" baseline="-25000" dirty="0" smtClean="0">
                <a:solidFill>
                  <a:srgbClr val="2660A6"/>
                </a:solidFill>
              </a:rPr>
              <a:t>t </a:t>
            </a:r>
            <a:r>
              <a:rPr lang="en-US" sz="2000" dirty="0" smtClean="0"/>
              <a:t>,  </a:t>
            </a:r>
            <a:r>
              <a:rPr lang="en-US" sz="2000" dirty="0" smtClean="0">
                <a:solidFill>
                  <a:srgbClr val="C00000"/>
                </a:solidFill>
              </a:rPr>
              <a:t>short  </a:t>
            </a:r>
            <a:r>
              <a:rPr lang="en-US" sz="2000" i="1" dirty="0" smtClean="0">
                <a:solidFill>
                  <a:srgbClr val="C00000"/>
                </a:solidFill>
              </a:rPr>
              <a:t>h</a:t>
            </a:r>
            <a:r>
              <a:rPr lang="en-US" sz="2000" dirty="0" smtClean="0">
                <a:solidFill>
                  <a:srgbClr val="C00000"/>
                </a:solidFill>
              </a:rPr>
              <a:t> x F</a:t>
            </a:r>
            <a:r>
              <a:rPr lang="en-US" sz="2000" baseline="-25000" dirty="0" smtClean="0">
                <a:solidFill>
                  <a:srgbClr val="C00000"/>
                </a:solidFill>
              </a:rPr>
              <a:t>t </a:t>
            </a:r>
            <a:r>
              <a:rPr lang="en-US" sz="2000" dirty="0" smtClean="0"/>
              <a:t>).</a:t>
            </a:r>
            <a:endParaRPr lang="en-US" sz="2000" b="1" dirty="0"/>
          </a:p>
          <a:p>
            <a:pPr marL="0" indent="0">
              <a:buNone/>
            </a:pPr>
            <a:endParaRPr lang="en-US" sz="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      </a:t>
            </a:r>
            <a:r>
              <a:rPr lang="en-US" sz="2000" dirty="0"/>
              <a:t>Focus </a:t>
            </a:r>
            <a:r>
              <a:rPr lang="en-US" sz="2000" dirty="0" smtClean="0"/>
              <a:t>on  </a:t>
            </a:r>
            <a:r>
              <a:rPr lang="en-US" sz="2000" b="1" i="1" dirty="0"/>
              <a:t>combined </a:t>
            </a:r>
            <a:r>
              <a:rPr lang="en-US" sz="2000" b="1" i="1" dirty="0" smtClean="0"/>
              <a:t>hedged position  </a:t>
            </a:r>
            <a:r>
              <a:rPr lang="en-US" sz="2000" dirty="0" smtClean="0"/>
              <a:t>in </a:t>
            </a:r>
            <a:r>
              <a:rPr lang="en-US" sz="2000" dirty="0"/>
              <a:t>asset and futures.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000" dirty="0" smtClean="0"/>
              <a:t>      Derive  </a:t>
            </a:r>
            <a:r>
              <a:rPr lang="en-US" sz="2000" dirty="0"/>
              <a:t>minimum variance hedge </a:t>
            </a:r>
            <a:r>
              <a:rPr lang="en-US" sz="2000" dirty="0" smtClean="0"/>
              <a:t>ratio  </a:t>
            </a:r>
            <a:r>
              <a:rPr lang="en-US" sz="2000" dirty="0"/>
              <a:t>(</a:t>
            </a:r>
            <a:r>
              <a:rPr lang="en-US" sz="2000" b="1" i="1" dirty="0"/>
              <a:t>h*</a:t>
            </a:r>
            <a:r>
              <a:rPr lang="en-US" sz="2000" dirty="0"/>
              <a:t>).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a</a:t>
            </a:r>
            <a:r>
              <a:rPr lang="en-US" sz="2000" dirty="0"/>
              <a:t>. </a:t>
            </a:r>
            <a:r>
              <a:rPr lang="en-US" sz="2000" dirty="0" smtClean="0"/>
              <a:t> Notation:	   S</a:t>
            </a:r>
            <a:r>
              <a:rPr lang="en-US" sz="2000" baseline="-25000" dirty="0" smtClean="0"/>
              <a:t>t</a:t>
            </a:r>
            <a:r>
              <a:rPr lang="en-US" sz="2000" dirty="0" smtClean="0"/>
              <a:t>    =  </a:t>
            </a:r>
            <a:r>
              <a:rPr lang="en-US" sz="2000" dirty="0"/>
              <a:t>Spot price of asset at time t </a:t>
            </a:r>
            <a:r>
              <a:rPr lang="en-US" sz="2000" dirty="0" smtClean="0"/>
              <a:t> (</a:t>
            </a:r>
            <a:r>
              <a:rPr lang="en-US" sz="2000" dirty="0"/>
              <a:t>t = 1, 2).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   F</a:t>
            </a:r>
            <a:r>
              <a:rPr lang="en-US" sz="2000" baseline="-25000" dirty="0" smtClean="0"/>
              <a:t>t</a:t>
            </a:r>
            <a:r>
              <a:rPr lang="en-US" sz="2000" dirty="0" smtClean="0"/>
              <a:t>    =  </a:t>
            </a:r>
            <a:r>
              <a:rPr lang="en-US" sz="2000" dirty="0"/>
              <a:t>Futures price at time t.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/>
              <a:t>	</a:t>
            </a:r>
            <a:r>
              <a:rPr lang="en-US" sz="2000" dirty="0" smtClean="0"/>
              <a:t>   ΔS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 </a:t>
            </a:r>
            <a:r>
              <a:rPr lang="en-US" sz="800" dirty="0" smtClean="0"/>
              <a:t> </a:t>
            </a:r>
            <a:r>
              <a:rPr lang="en-US" sz="2000" dirty="0" smtClean="0"/>
              <a:t>=  </a:t>
            </a:r>
            <a:r>
              <a:rPr lang="en-US" sz="2000" dirty="0"/>
              <a:t>Change in S during period of hedge (S</a:t>
            </a:r>
            <a:r>
              <a:rPr lang="en-US" sz="2000" baseline="-25000" dirty="0"/>
              <a:t>2</a:t>
            </a:r>
            <a:r>
              <a:rPr lang="en-US" sz="2000" dirty="0"/>
              <a:t> - S</a:t>
            </a:r>
            <a:r>
              <a:rPr lang="en-US" sz="2000" baseline="-25000" dirty="0"/>
              <a:t>1</a:t>
            </a:r>
            <a:r>
              <a:rPr lang="en-US" sz="2000" dirty="0"/>
              <a:t>).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/>
              <a:t>	</a:t>
            </a:r>
            <a:r>
              <a:rPr lang="en-US" sz="2000" dirty="0" smtClean="0"/>
              <a:t>   ΔF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 </a:t>
            </a:r>
            <a:r>
              <a:rPr lang="en-US" sz="800" dirty="0" smtClean="0"/>
              <a:t>  </a:t>
            </a:r>
            <a:r>
              <a:rPr lang="en-US" sz="2000" dirty="0" smtClean="0"/>
              <a:t>=  </a:t>
            </a:r>
            <a:r>
              <a:rPr lang="en-US" sz="2000" dirty="0"/>
              <a:t>Change in F  </a:t>
            </a:r>
            <a:r>
              <a:rPr lang="en-US" sz="2000" dirty="0" smtClean="0"/>
              <a:t>    </a:t>
            </a:r>
            <a:r>
              <a:rPr lang="en-US" sz="2000" dirty="0"/>
              <a:t>" </a:t>
            </a:r>
            <a:r>
              <a:rPr lang="en-US" sz="2000" dirty="0" smtClean="0"/>
              <a:t>         </a:t>
            </a:r>
            <a:r>
              <a:rPr lang="en-US" sz="2000" dirty="0"/>
              <a:t>"  </a:t>
            </a:r>
            <a:r>
              <a:rPr lang="en-US" sz="2000" dirty="0" smtClean="0"/>
              <a:t>   </a:t>
            </a:r>
            <a:r>
              <a:rPr lang="en-US" sz="2000" dirty="0"/>
              <a:t>"  </a:t>
            </a:r>
            <a:r>
              <a:rPr lang="en-US" sz="2000" dirty="0" smtClean="0"/>
              <a:t>    </a:t>
            </a:r>
            <a:r>
              <a:rPr lang="en-US" sz="1000" dirty="0" smtClean="0"/>
              <a:t> </a:t>
            </a:r>
            <a:r>
              <a:rPr lang="en-US" sz="2000" dirty="0" smtClean="0"/>
              <a:t>"      </a:t>
            </a:r>
            <a:r>
              <a:rPr lang="en-US" sz="2000" dirty="0"/>
              <a:t>(F</a:t>
            </a:r>
            <a:r>
              <a:rPr lang="en-US" sz="2000" baseline="-25000" dirty="0"/>
              <a:t>2</a:t>
            </a:r>
            <a:r>
              <a:rPr lang="en-US" sz="2000" dirty="0"/>
              <a:t> - F</a:t>
            </a:r>
            <a:r>
              <a:rPr lang="en-US" sz="2000" baseline="-25000" dirty="0"/>
              <a:t>1</a:t>
            </a:r>
            <a:r>
              <a:rPr lang="en-US" sz="2000" dirty="0"/>
              <a:t>).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/>
              <a:t>	</a:t>
            </a:r>
            <a:r>
              <a:rPr lang="en-US" sz="2000" dirty="0" smtClean="0"/>
              <a:t>   </a:t>
            </a:r>
            <a:r>
              <a:rPr lang="en-US" sz="2000" dirty="0" err="1" smtClean="0"/>
              <a:t>σ</a:t>
            </a:r>
            <a:r>
              <a:rPr lang="en-US" sz="2000" baseline="-25000" dirty="0" err="1" smtClean="0"/>
              <a:t>S</a:t>
            </a:r>
            <a:r>
              <a:rPr lang="en-US" sz="2000" dirty="0" smtClean="0"/>
              <a:t>   =  </a:t>
            </a:r>
            <a:r>
              <a:rPr lang="en-US" sz="2000" dirty="0"/>
              <a:t>Standard deviation </a:t>
            </a:r>
            <a:r>
              <a:rPr lang="en-US" sz="2000" dirty="0" smtClean="0"/>
              <a:t>of  </a:t>
            </a:r>
            <a:r>
              <a:rPr lang="en-US" sz="2000" dirty="0"/>
              <a:t>ΔS.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/>
              <a:t>	</a:t>
            </a:r>
            <a:r>
              <a:rPr lang="en-US" sz="2000" dirty="0" smtClean="0"/>
              <a:t>   </a:t>
            </a:r>
            <a:r>
              <a:rPr lang="en-US" sz="2000" dirty="0" err="1" smtClean="0"/>
              <a:t>σ</a:t>
            </a:r>
            <a:r>
              <a:rPr lang="en-US" sz="2000" baseline="-25000" dirty="0" err="1" smtClean="0"/>
              <a:t>F</a:t>
            </a:r>
            <a:r>
              <a:rPr lang="en-US" sz="2000" dirty="0" smtClean="0"/>
              <a:t>   =  </a:t>
            </a:r>
            <a:r>
              <a:rPr lang="en-US" sz="2000" dirty="0"/>
              <a:t>Standard deviation of </a:t>
            </a:r>
            <a:r>
              <a:rPr lang="en-US" sz="2000" dirty="0" smtClean="0"/>
              <a:t> ΔF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/>
              <a:t>	</a:t>
            </a:r>
            <a:r>
              <a:rPr lang="en-US" sz="2000" dirty="0" smtClean="0"/>
              <a:t>   ρ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    =  </a:t>
            </a:r>
            <a:r>
              <a:rPr lang="en-US" sz="2000" dirty="0"/>
              <a:t>Correlation between </a:t>
            </a:r>
            <a:r>
              <a:rPr lang="en-US" sz="2000" dirty="0" smtClean="0"/>
              <a:t> ΔS  and  ΔF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2000" dirty="0" smtClean="0"/>
              <a:t>      b</a:t>
            </a:r>
            <a:r>
              <a:rPr lang="en-US" sz="2000" dirty="0"/>
              <a:t>. </a:t>
            </a:r>
            <a:r>
              <a:rPr lang="en-US" sz="2000" dirty="0" smtClean="0"/>
              <a:t> Definitions:   C</a:t>
            </a:r>
            <a:r>
              <a:rPr lang="en-US" sz="2000" baseline="-25000" dirty="0" smtClean="0"/>
              <a:t>t</a:t>
            </a:r>
            <a:r>
              <a:rPr lang="en-US" sz="2000" dirty="0" smtClean="0"/>
              <a:t>  =  </a:t>
            </a:r>
            <a:r>
              <a:rPr lang="en-US" sz="2000" dirty="0"/>
              <a:t>S</a:t>
            </a:r>
            <a:r>
              <a:rPr lang="en-US" sz="2000" baseline="-25000" dirty="0"/>
              <a:t>t </a:t>
            </a:r>
            <a:r>
              <a:rPr lang="en-US" sz="2000" b="1" dirty="0" smtClean="0">
                <a:solidFill>
                  <a:srgbClr val="C00000"/>
                </a:solidFill>
              </a:rPr>
              <a:t>-</a:t>
            </a:r>
            <a:r>
              <a:rPr lang="en-US" sz="2000" baseline="-25000" dirty="0" smtClean="0"/>
              <a:t> </a:t>
            </a:r>
            <a:r>
              <a:rPr lang="en-US" sz="2000" dirty="0"/>
              <a:t>h</a:t>
            </a:r>
            <a:r>
              <a:rPr lang="en-US" sz="2000" baseline="-25000" dirty="0"/>
              <a:t> </a:t>
            </a:r>
            <a:r>
              <a:rPr lang="en-US" sz="2000" dirty="0"/>
              <a:t>F</a:t>
            </a:r>
            <a:r>
              <a:rPr lang="en-US" sz="2000" baseline="-25000" dirty="0"/>
              <a:t>t</a:t>
            </a:r>
            <a:r>
              <a:rPr lang="en-US" sz="2000" dirty="0"/>
              <a:t> </a:t>
            </a:r>
            <a:r>
              <a:rPr lang="en-US" sz="2000" dirty="0" smtClean="0"/>
              <a:t>  =  </a:t>
            </a:r>
            <a:r>
              <a:rPr lang="en-US" sz="2000" b="1" i="1" dirty="0" smtClean="0"/>
              <a:t>combined </a:t>
            </a:r>
            <a:r>
              <a:rPr lang="en-US" sz="2000" b="1" i="1" dirty="0"/>
              <a:t>hedged </a:t>
            </a:r>
            <a:r>
              <a:rPr lang="en-US" sz="2000" b="1" i="1" dirty="0" smtClean="0"/>
              <a:t>position</a:t>
            </a:r>
            <a:r>
              <a:rPr lang="en-US" sz="2000" dirty="0" smtClean="0"/>
              <a:t>;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     [</a:t>
            </a:r>
            <a:r>
              <a:rPr lang="en-US" sz="2000" dirty="0" smtClean="0">
                <a:solidFill>
                  <a:srgbClr val="2660A6"/>
                </a:solidFill>
              </a:rPr>
              <a:t>Long the asset 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2660A6"/>
                </a:solidFill>
              </a:rPr>
              <a:t>S</a:t>
            </a:r>
            <a:r>
              <a:rPr lang="en-US" sz="2000" baseline="-25000" dirty="0" smtClean="0">
                <a:solidFill>
                  <a:srgbClr val="2660A6"/>
                </a:solidFill>
              </a:rPr>
              <a:t>t</a:t>
            </a:r>
            <a:r>
              <a:rPr lang="en-US" sz="2000" dirty="0" smtClean="0"/>
              <a:t>)  and </a:t>
            </a:r>
            <a:r>
              <a:rPr lang="en-US" sz="2000" dirty="0" smtClean="0">
                <a:solidFill>
                  <a:srgbClr val="C00000"/>
                </a:solidFill>
              </a:rPr>
              <a:t>short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C00000"/>
                </a:solidFill>
              </a:rPr>
              <a:t>h  futures 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C00000"/>
                </a:solidFill>
              </a:rPr>
              <a:t>F</a:t>
            </a:r>
            <a:r>
              <a:rPr lang="en-US" sz="2000" baseline="-25000" dirty="0" smtClean="0">
                <a:solidFill>
                  <a:srgbClr val="C00000"/>
                </a:solidFill>
              </a:rPr>
              <a:t>t</a:t>
            </a:r>
            <a:r>
              <a:rPr lang="en-US" sz="2000" dirty="0" smtClean="0"/>
              <a:t>),  where </a:t>
            </a:r>
            <a:r>
              <a:rPr lang="en-US" sz="800" dirty="0" smtClean="0"/>
              <a:t> </a:t>
            </a:r>
            <a:r>
              <a:rPr lang="en-US" sz="2000" dirty="0" smtClean="0">
                <a:solidFill>
                  <a:srgbClr val="C00000"/>
                </a:solidFill>
              </a:rPr>
              <a:t>h</a:t>
            </a:r>
            <a:r>
              <a:rPr lang="en-US" sz="2000" dirty="0" smtClean="0"/>
              <a:t> = hedge ratio.]</a:t>
            </a:r>
            <a:endParaRPr lang="en-US" sz="2000" dirty="0"/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2000" dirty="0" smtClean="0"/>
              <a:t>             	  Note</a:t>
            </a:r>
            <a:r>
              <a:rPr lang="en-US" sz="2000" dirty="0"/>
              <a:t>: </a:t>
            </a:r>
            <a:r>
              <a:rPr lang="en-US" sz="2000" dirty="0" smtClean="0"/>
              <a:t>     </a:t>
            </a:r>
            <a:r>
              <a:rPr lang="en-US" sz="2000" dirty="0" smtClean="0">
                <a:sym typeface="Symbol"/>
              </a:rPr>
              <a:t></a:t>
            </a:r>
            <a:r>
              <a:rPr lang="en-US" sz="2000" dirty="0"/>
              <a:t>C</a:t>
            </a:r>
            <a:r>
              <a:rPr lang="en-US" sz="2000" baseline="-25000" dirty="0"/>
              <a:t>t</a:t>
            </a:r>
            <a:r>
              <a:rPr lang="en-US" sz="2000" dirty="0"/>
              <a:t>  =  </a:t>
            </a:r>
            <a:r>
              <a:rPr lang="en-US" sz="2000" dirty="0">
                <a:sym typeface="Symbol"/>
              </a:rPr>
              <a:t></a:t>
            </a:r>
            <a:r>
              <a:rPr lang="en-US" sz="2000" dirty="0"/>
              <a:t>S</a:t>
            </a:r>
            <a:r>
              <a:rPr lang="en-US" sz="2000" baseline="-25000" dirty="0"/>
              <a:t>t </a:t>
            </a:r>
            <a:r>
              <a:rPr lang="en-US" sz="2000" dirty="0" smtClean="0"/>
              <a:t>-</a:t>
            </a:r>
            <a:r>
              <a:rPr lang="en-US" sz="2000" baseline="-25000" dirty="0" smtClean="0"/>
              <a:t> </a:t>
            </a:r>
            <a:r>
              <a:rPr lang="en-US" sz="2000" dirty="0"/>
              <a:t>h</a:t>
            </a:r>
            <a:r>
              <a:rPr lang="en-US" sz="2000" baseline="-25000" dirty="0"/>
              <a:t> </a:t>
            </a:r>
            <a:r>
              <a:rPr lang="en-US" sz="2000" dirty="0">
                <a:sym typeface="Symbol"/>
              </a:rPr>
              <a:t></a:t>
            </a:r>
            <a:r>
              <a:rPr lang="en-US" sz="2000" dirty="0" smtClean="0"/>
              <a:t>F</a:t>
            </a:r>
            <a:r>
              <a:rPr lang="en-US" sz="2000" baseline="-25000" dirty="0" smtClean="0"/>
              <a:t>t </a:t>
            </a:r>
            <a:r>
              <a:rPr lang="en-US" sz="2000" dirty="0" smtClean="0"/>
              <a:t>,</a:t>
            </a:r>
            <a:endParaRPr lang="en-US" sz="2000" dirty="0"/>
          </a:p>
          <a:p>
            <a:pPr marL="0" indent="0">
              <a:spcBef>
                <a:spcPts val="900"/>
              </a:spcBef>
              <a:buNone/>
            </a:pPr>
            <a:r>
              <a:rPr lang="en-US" sz="2000" dirty="0" smtClean="0"/>
              <a:t>	   and:	      </a:t>
            </a:r>
            <a:r>
              <a:rPr lang="en-US" sz="2000" b="1" dirty="0" smtClean="0">
                <a:solidFill>
                  <a:srgbClr val="C00000"/>
                </a:solidFill>
              </a:rPr>
              <a:t>h</a:t>
            </a:r>
            <a:r>
              <a:rPr lang="en-US" sz="2000" b="1" dirty="0">
                <a:solidFill>
                  <a:srgbClr val="C00000"/>
                </a:solidFill>
              </a:rPr>
              <a:t>*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1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>
                <a:solidFill>
                  <a:srgbClr val="C00000"/>
                </a:solidFill>
              </a:rPr>
              <a:t>=  ρ(</a:t>
            </a:r>
            <a:r>
              <a:rPr lang="en-US" sz="2000" dirty="0" err="1" smtClean="0">
                <a:solidFill>
                  <a:srgbClr val="C00000"/>
                </a:solidFill>
              </a:rPr>
              <a:t>σ</a:t>
            </a:r>
            <a:r>
              <a:rPr lang="en-US" sz="2000" baseline="-25000" dirty="0" err="1" smtClean="0">
                <a:solidFill>
                  <a:srgbClr val="C00000"/>
                </a:solidFill>
              </a:rPr>
              <a:t>S</a:t>
            </a:r>
            <a:r>
              <a:rPr lang="en-US" sz="2000" baseline="-25000" dirty="0" smtClean="0">
                <a:solidFill>
                  <a:srgbClr val="C00000"/>
                </a:solidFill>
              </a:rPr>
              <a:t> </a:t>
            </a:r>
            <a:r>
              <a:rPr lang="en-US" sz="2000" dirty="0">
                <a:solidFill>
                  <a:srgbClr val="C00000"/>
                </a:solidFill>
              </a:rPr>
              <a:t>/</a:t>
            </a:r>
            <a:r>
              <a:rPr lang="en-US" sz="2000" baseline="-25000" dirty="0">
                <a:solidFill>
                  <a:srgbClr val="C00000"/>
                </a:solidFill>
              </a:rPr>
              <a:t> </a:t>
            </a:r>
            <a:r>
              <a:rPr lang="en-US" sz="2000" dirty="0" err="1">
                <a:solidFill>
                  <a:srgbClr val="C00000"/>
                </a:solidFill>
              </a:rPr>
              <a:t>σ</a:t>
            </a:r>
            <a:r>
              <a:rPr lang="en-US" sz="2000" baseline="-25000" dirty="0" err="1">
                <a:solidFill>
                  <a:srgbClr val="C00000"/>
                </a:solidFill>
              </a:rPr>
              <a:t>F</a:t>
            </a:r>
            <a:r>
              <a:rPr lang="en-US" sz="2000" dirty="0">
                <a:solidFill>
                  <a:srgbClr val="C00000"/>
                </a:solidFill>
              </a:rPr>
              <a:t>) 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=  optimal </a:t>
            </a:r>
            <a:r>
              <a:rPr lang="en-US" sz="2000" dirty="0"/>
              <a:t>hedge ratio </a:t>
            </a:r>
            <a:r>
              <a:rPr lang="en-US" sz="2000" dirty="0">
                <a:sym typeface="Symbol"/>
              </a:rPr>
              <a:t></a:t>
            </a:r>
            <a:r>
              <a:rPr lang="en-US" sz="2000" dirty="0"/>
              <a:t> min </a:t>
            </a:r>
            <a:r>
              <a:rPr lang="en-US" sz="2000" dirty="0" err="1"/>
              <a:t>Var</a:t>
            </a:r>
            <a:r>
              <a:rPr lang="en-US" sz="2000" dirty="0"/>
              <a:t>(</a:t>
            </a:r>
            <a:r>
              <a:rPr lang="en-US" sz="2000" dirty="0">
                <a:sym typeface="Symbol"/>
              </a:rPr>
              <a:t></a:t>
            </a:r>
            <a:r>
              <a:rPr lang="en-US" sz="2000" dirty="0"/>
              <a:t>C</a:t>
            </a:r>
            <a:r>
              <a:rPr lang="en-US" sz="2000" baseline="-25000" dirty="0"/>
              <a:t>t</a:t>
            </a:r>
            <a:r>
              <a:rPr lang="en-US" sz="2000" dirty="0" smtClean="0"/>
              <a:t>).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3038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2660A6"/>
                </a:solidFill>
              </a:rPr>
              <a:t>© Paul Koch 1-</a:t>
            </a:r>
            <a:fld id="{FFC17802-6F57-4BA1-AB77-CD250D718B0D}" type="slidenum">
              <a:rPr lang="en-US" smtClean="0">
                <a:solidFill>
                  <a:srgbClr val="2660A6"/>
                </a:solidFill>
              </a:rPr>
              <a:pPr eaLnBrk="1" hangingPunct="1"/>
              <a:t>14</a:t>
            </a:fld>
            <a:endParaRPr lang="en-US" dirty="0" smtClean="0">
              <a:solidFill>
                <a:srgbClr val="2660A6"/>
              </a:solidFill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C.  Minimum </a:t>
            </a:r>
            <a:r>
              <a:rPr lang="en-US" sz="2800" dirty="0"/>
              <a:t>Variance Hedge Ratio</a:t>
            </a:r>
            <a:endParaRPr lang="en-US" sz="2800" dirty="0" smtClean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     c</a:t>
            </a:r>
            <a:r>
              <a:rPr lang="en-US" sz="2400" dirty="0"/>
              <a:t>. </a:t>
            </a:r>
            <a:r>
              <a:rPr lang="en-US" sz="2400" dirty="0" smtClean="0"/>
              <a:t>  Derivation </a:t>
            </a:r>
            <a:r>
              <a:rPr lang="en-US" sz="2400" dirty="0"/>
              <a:t>of formula for </a:t>
            </a:r>
            <a:r>
              <a:rPr lang="en-US" sz="2400" b="1" dirty="0"/>
              <a:t>h*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r>
              <a:rPr lang="en-US" sz="2000" dirty="0"/>
              <a:t>	Want to minimize uncertainty </a:t>
            </a:r>
            <a:r>
              <a:rPr lang="en-US" sz="2000" dirty="0" smtClean="0"/>
              <a:t>about  </a:t>
            </a:r>
            <a:r>
              <a:rPr lang="en-US" sz="2000" b="1" dirty="0" smtClean="0"/>
              <a:t>combined hedged </a:t>
            </a:r>
            <a:r>
              <a:rPr lang="en-US" sz="2000" b="1" dirty="0"/>
              <a:t>position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	Want to minimize  V</a:t>
            </a:r>
            <a:r>
              <a:rPr lang="en-US" sz="2000" baseline="-25000" dirty="0"/>
              <a:t>C</a:t>
            </a:r>
            <a:r>
              <a:rPr lang="en-US" sz="2000" dirty="0"/>
              <a:t> </a:t>
            </a:r>
            <a:r>
              <a:rPr lang="en-US" sz="2000" dirty="0" smtClean="0"/>
              <a:t> =  </a:t>
            </a:r>
            <a:r>
              <a:rPr lang="en-US" sz="2000" dirty="0" err="1"/>
              <a:t>Var</a:t>
            </a:r>
            <a:r>
              <a:rPr lang="en-US" sz="2000" dirty="0"/>
              <a:t>(</a:t>
            </a:r>
            <a:r>
              <a:rPr lang="en-US" sz="2000" dirty="0">
                <a:sym typeface="Symbol"/>
              </a:rPr>
              <a:t></a:t>
            </a:r>
            <a:r>
              <a:rPr lang="en-US" sz="2000" dirty="0"/>
              <a:t>C</a:t>
            </a:r>
            <a:r>
              <a:rPr lang="en-US" sz="2000" baseline="-25000" dirty="0"/>
              <a:t>t</a:t>
            </a:r>
            <a:r>
              <a:rPr lang="en-US" sz="2000" dirty="0"/>
              <a:t>) </a:t>
            </a:r>
            <a:r>
              <a:rPr lang="en-US" sz="2000" dirty="0" smtClean="0"/>
              <a:t> =  </a:t>
            </a:r>
            <a:r>
              <a:rPr lang="en-US" sz="2000" dirty="0" err="1" smtClean="0"/>
              <a:t>Var</a:t>
            </a:r>
            <a:r>
              <a:rPr lang="en-US" sz="2000" dirty="0" smtClean="0"/>
              <a:t> [ ΔS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-</a:t>
            </a:r>
            <a:r>
              <a:rPr lang="en-US" sz="2000" baseline="-25000" dirty="0" smtClean="0"/>
              <a:t> </a:t>
            </a:r>
            <a:r>
              <a:rPr lang="en-US" sz="2000" dirty="0"/>
              <a:t>h</a:t>
            </a:r>
            <a:r>
              <a:rPr lang="en-US" sz="2000" baseline="-25000" dirty="0"/>
              <a:t> </a:t>
            </a:r>
            <a:r>
              <a:rPr lang="en-US" sz="2000" dirty="0" smtClean="0"/>
              <a:t>ΔF ].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2400" dirty="0" smtClean="0"/>
              <a:t>//									\\</a:t>
            </a:r>
          </a:p>
          <a:p>
            <a:pPr marL="0" indent="0">
              <a:buNone/>
            </a:pPr>
            <a:r>
              <a:rPr lang="en-US" sz="2200" dirty="0" smtClean="0"/>
              <a:t>   Digression:   </a:t>
            </a:r>
            <a:r>
              <a:rPr lang="en-US" sz="2200" dirty="0" err="1" smtClean="0"/>
              <a:t>Var</a:t>
            </a:r>
            <a:r>
              <a:rPr lang="en-US" sz="2200" dirty="0" smtClean="0"/>
              <a:t> [ </a:t>
            </a:r>
            <a:r>
              <a:rPr lang="en-US" sz="2200" dirty="0" err="1" smtClean="0"/>
              <a:t>aX</a:t>
            </a:r>
            <a:r>
              <a:rPr lang="en-US" sz="2200" dirty="0" smtClean="0"/>
              <a:t> + </a:t>
            </a:r>
            <a:r>
              <a:rPr lang="en-US" sz="2200" dirty="0" err="1" smtClean="0"/>
              <a:t>bY</a:t>
            </a:r>
            <a:r>
              <a:rPr lang="en-US" sz="2200" dirty="0" smtClean="0"/>
              <a:t> ]  =   a</a:t>
            </a:r>
            <a:r>
              <a:rPr lang="en-US" sz="2200" baseline="30000" dirty="0" smtClean="0"/>
              <a:t>2 </a:t>
            </a:r>
            <a:r>
              <a:rPr lang="en-US" sz="2200" dirty="0" smtClean="0"/>
              <a:t>σ</a:t>
            </a:r>
            <a:r>
              <a:rPr lang="en-US" sz="2200" baseline="-25000" dirty="0" smtClean="0"/>
              <a:t>X</a:t>
            </a:r>
            <a:r>
              <a:rPr lang="en-US" sz="2200" baseline="30000" dirty="0" smtClean="0"/>
              <a:t>2</a:t>
            </a:r>
            <a:r>
              <a:rPr lang="en-US" sz="2200" dirty="0" smtClean="0"/>
              <a:t>  </a:t>
            </a:r>
            <a:r>
              <a:rPr lang="en-US" sz="2200" dirty="0"/>
              <a:t>+  </a:t>
            </a:r>
            <a:r>
              <a:rPr lang="en-US" sz="2200" dirty="0" smtClean="0"/>
              <a:t>b</a:t>
            </a:r>
            <a:r>
              <a:rPr lang="en-US" sz="2200" baseline="30000" dirty="0" smtClean="0"/>
              <a:t>2 </a:t>
            </a:r>
            <a:r>
              <a:rPr lang="en-US" sz="2200" dirty="0" smtClean="0"/>
              <a:t>σ</a:t>
            </a:r>
            <a:r>
              <a:rPr lang="en-US" sz="2200" baseline="-25000" dirty="0" smtClean="0"/>
              <a:t>Y</a:t>
            </a:r>
            <a:r>
              <a:rPr lang="en-US" sz="2200" baseline="30000" dirty="0" smtClean="0"/>
              <a:t>2</a:t>
            </a:r>
            <a:r>
              <a:rPr lang="en-US" sz="2200" dirty="0" smtClean="0"/>
              <a:t>  +  2ab(ρ </a:t>
            </a:r>
            <a:r>
              <a:rPr lang="en-US" sz="2200" dirty="0" err="1" smtClean="0"/>
              <a:t>σ</a:t>
            </a:r>
            <a:r>
              <a:rPr lang="en-US" sz="2200" baseline="-25000" dirty="0" err="1" smtClean="0"/>
              <a:t>X</a:t>
            </a:r>
            <a:r>
              <a:rPr lang="en-US" sz="2200" baseline="-25000" dirty="0" smtClean="0"/>
              <a:t> </a:t>
            </a:r>
            <a:r>
              <a:rPr lang="en-US" sz="2200" dirty="0" err="1" smtClean="0"/>
              <a:t>σ</a:t>
            </a:r>
            <a:r>
              <a:rPr lang="en-US" sz="2200" baseline="-25000" dirty="0" err="1" smtClean="0"/>
              <a:t>Y</a:t>
            </a:r>
            <a:r>
              <a:rPr lang="en-US" sz="2200" dirty="0" smtClean="0"/>
              <a:t>).</a:t>
            </a:r>
            <a:endParaRPr lang="en-US" sz="2200" dirty="0"/>
          </a:p>
          <a:p>
            <a:pPr marL="0" indent="0">
              <a:buNone/>
            </a:pPr>
            <a:r>
              <a:rPr lang="en-US" sz="2400" dirty="0" smtClean="0"/>
              <a:t>\\									//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Var</a:t>
            </a:r>
            <a:r>
              <a:rPr lang="en-US" sz="2000" dirty="0" smtClean="0"/>
              <a:t> [ ΔS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-</a:t>
            </a:r>
            <a:r>
              <a:rPr lang="en-US" sz="2000" baseline="-25000" dirty="0" smtClean="0"/>
              <a:t> </a:t>
            </a:r>
            <a:r>
              <a:rPr lang="en-US" sz="2000" dirty="0"/>
              <a:t>h</a:t>
            </a:r>
            <a:r>
              <a:rPr lang="en-US" sz="2000" baseline="-25000" dirty="0"/>
              <a:t> </a:t>
            </a:r>
            <a:r>
              <a:rPr lang="en-US" sz="2000" dirty="0" smtClean="0"/>
              <a:t>ΔF ]  =  </a:t>
            </a:r>
            <a:r>
              <a:rPr lang="en-US" sz="2000" dirty="0"/>
              <a:t>σ</a:t>
            </a:r>
            <a:r>
              <a:rPr lang="en-US" sz="2000" baseline="-25000" dirty="0"/>
              <a:t>S</a:t>
            </a:r>
            <a:r>
              <a:rPr lang="en-US" sz="2000" baseline="30000" dirty="0"/>
              <a:t>2</a:t>
            </a:r>
            <a:r>
              <a:rPr lang="en-US" sz="2000" dirty="0"/>
              <a:t> </a:t>
            </a:r>
            <a:r>
              <a:rPr lang="en-US" sz="2000" dirty="0" smtClean="0"/>
              <a:t> +  </a:t>
            </a:r>
            <a:r>
              <a:rPr lang="en-US" sz="2000" dirty="0"/>
              <a:t>h</a:t>
            </a:r>
            <a:r>
              <a:rPr lang="en-US" sz="2000" baseline="30000" dirty="0"/>
              <a:t>2</a:t>
            </a:r>
            <a:r>
              <a:rPr lang="en-US" sz="2000" dirty="0"/>
              <a:t>σ</a:t>
            </a:r>
            <a:r>
              <a:rPr lang="en-US" sz="2000" baseline="-25000" dirty="0"/>
              <a:t>F</a:t>
            </a:r>
            <a:r>
              <a:rPr lang="en-US" sz="2000" baseline="30000" dirty="0"/>
              <a:t>2</a:t>
            </a:r>
            <a:r>
              <a:rPr lang="en-US" sz="2000" dirty="0"/>
              <a:t> </a:t>
            </a:r>
            <a:r>
              <a:rPr lang="en-US" sz="2000" dirty="0" smtClean="0"/>
              <a:t> -  2h(ρ</a:t>
            </a:r>
            <a:r>
              <a:rPr lang="en-US" sz="2000" baseline="-25000" dirty="0" smtClean="0"/>
              <a:t> </a:t>
            </a:r>
            <a:r>
              <a:rPr lang="en-US" sz="2000" dirty="0" err="1" smtClean="0"/>
              <a:t>σ</a:t>
            </a:r>
            <a:r>
              <a:rPr lang="en-US" sz="2000" baseline="-25000" dirty="0" err="1" smtClean="0"/>
              <a:t>S</a:t>
            </a:r>
            <a:r>
              <a:rPr lang="en-US" sz="2000" baseline="-25000" dirty="0" smtClean="0"/>
              <a:t> </a:t>
            </a:r>
            <a:r>
              <a:rPr lang="en-US" sz="2000" dirty="0" err="1" smtClean="0"/>
              <a:t>σ</a:t>
            </a:r>
            <a:r>
              <a:rPr lang="en-US" sz="2000" baseline="-25000" dirty="0" err="1" smtClean="0"/>
              <a:t>F</a:t>
            </a:r>
            <a:r>
              <a:rPr lang="en-US" sz="2000" dirty="0" smtClean="0"/>
              <a:t>)    ---(</a:t>
            </a:r>
            <a:r>
              <a:rPr lang="en-US" sz="2000" dirty="0">
                <a:solidFill>
                  <a:srgbClr val="2660A6"/>
                </a:solidFill>
              </a:rPr>
              <a:t>parabola </a:t>
            </a:r>
            <a:r>
              <a:rPr lang="en-US" sz="2000" dirty="0" smtClean="0">
                <a:solidFill>
                  <a:srgbClr val="2660A6"/>
                </a:solidFill>
              </a:rPr>
              <a:t> in  </a:t>
            </a:r>
            <a:r>
              <a:rPr lang="en-US" sz="2000" dirty="0">
                <a:solidFill>
                  <a:srgbClr val="2660A6"/>
                </a:solidFill>
              </a:rPr>
              <a:t>h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>
                <a:sym typeface="Symbol"/>
              </a:rPr>
              <a:t></a:t>
            </a:r>
            <a:r>
              <a:rPr lang="en-US" sz="2000" dirty="0" err="1" smtClean="0"/>
              <a:t>Var</a:t>
            </a:r>
            <a:r>
              <a:rPr lang="en-US" sz="2000" dirty="0" smtClean="0"/>
              <a:t> [ ΔS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-</a:t>
            </a:r>
            <a:r>
              <a:rPr lang="en-US" sz="2000" baseline="-25000" dirty="0" smtClean="0"/>
              <a:t> </a:t>
            </a:r>
            <a:r>
              <a:rPr lang="en-US" sz="2000" dirty="0"/>
              <a:t>h</a:t>
            </a:r>
            <a:r>
              <a:rPr lang="en-US" sz="2000" baseline="-25000" dirty="0"/>
              <a:t> </a:t>
            </a:r>
            <a:r>
              <a:rPr lang="en-US" sz="2000" dirty="0" smtClean="0"/>
              <a:t>ΔF ] / </a:t>
            </a:r>
            <a:r>
              <a:rPr lang="en-US" sz="2000" dirty="0" smtClean="0">
                <a:sym typeface="Symbol"/>
              </a:rPr>
              <a:t></a:t>
            </a:r>
            <a:r>
              <a:rPr lang="en-US" sz="2000" dirty="0"/>
              <a:t>h  =  </a:t>
            </a:r>
            <a:r>
              <a:rPr lang="en-US" sz="2000" dirty="0" smtClean="0"/>
              <a:t>2(</a:t>
            </a:r>
            <a:r>
              <a:rPr lang="en-US" sz="2000" b="1" dirty="0" smtClean="0"/>
              <a:t>h*</a:t>
            </a:r>
            <a:r>
              <a:rPr lang="en-US" sz="2000" dirty="0" smtClean="0"/>
              <a:t>)</a:t>
            </a:r>
            <a:r>
              <a:rPr lang="en-US" sz="2000" dirty="0"/>
              <a:t>σ</a:t>
            </a:r>
            <a:r>
              <a:rPr lang="en-US" sz="2000" baseline="-25000" dirty="0"/>
              <a:t>F</a:t>
            </a:r>
            <a:r>
              <a:rPr lang="en-US" sz="2000" baseline="30000" dirty="0"/>
              <a:t>2</a:t>
            </a:r>
            <a:r>
              <a:rPr lang="en-US" sz="2000" dirty="0"/>
              <a:t> </a:t>
            </a:r>
            <a:r>
              <a:rPr lang="en-US" sz="2000" dirty="0" smtClean="0"/>
              <a:t> -  2(ρ</a:t>
            </a:r>
            <a:r>
              <a:rPr lang="en-US" sz="2000" baseline="-25000" dirty="0" smtClean="0"/>
              <a:t> </a:t>
            </a:r>
            <a:r>
              <a:rPr lang="en-US" sz="2000" dirty="0" err="1" smtClean="0"/>
              <a:t>σ</a:t>
            </a:r>
            <a:r>
              <a:rPr lang="en-US" sz="2000" baseline="-25000" dirty="0" err="1" smtClean="0"/>
              <a:t>S</a:t>
            </a:r>
            <a:r>
              <a:rPr lang="en-US" sz="2000" baseline="-25000" dirty="0" smtClean="0"/>
              <a:t> </a:t>
            </a:r>
            <a:r>
              <a:rPr lang="en-US" sz="2000" dirty="0" err="1" smtClean="0"/>
              <a:t>σ</a:t>
            </a:r>
            <a:r>
              <a:rPr lang="en-US" sz="2000" baseline="-25000" dirty="0" err="1" smtClean="0"/>
              <a:t>F</a:t>
            </a:r>
            <a:r>
              <a:rPr lang="en-US" sz="2000" dirty="0" smtClean="0"/>
              <a:t>)  </a:t>
            </a:r>
            <a:r>
              <a:rPr lang="en-US" sz="2000" dirty="0"/>
              <a:t>=  0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2000" dirty="0"/>
              <a:t>	Solving </a:t>
            </a:r>
            <a:r>
              <a:rPr lang="en-US" sz="2000" dirty="0" smtClean="0"/>
              <a:t> for  </a:t>
            </a:r>
            <a:r>
              <a:rPr lang="en-US" sz="2000" b="1" dirty="0" smtClean="0"/>
              <a:t>h</a:t>
            </a:r>
            <a:r>
              <a:rPr lang="en-US" sz="2000" b="1" dirty="0"/>
              <a:t>*:    h*  </a:t>
            </a:r>
            <a:r>
              <a:rPr lang="en-US" sz="2000" dirty="0"/>
              <a:t>=  (</a:t>
            </a:r>
            <a:r>
              <a:rPr lang="en-US" sz="2000" dirty="0" smtClean="0"/>
              <a:t>ρ</a:t>
            </a:r>
            <a:r>
              <a:rPr lang="en-US" sz="2000" baseline="-25000" dirty="0" smtClean="0"/>
              <a:t> </a:t>
            </a:r>
            <a:r>
              <a:rPr lang="en-US" sz="2000" dirty="0" err="1" smtClean="0"/>
              <a:t>σ</a:t>
            </a:r>
            <a:r>
              <a:rPr lang="en-US" sz="2000" baseline="-25000" dirty="0" err="1" smtClean="0"/>
              <a:t>S</a:t>
            </a:r>
            <a:r>
              <a:rPr lang="en-US" sz="2000" baseline="-25000" dirty="0" smtClean="0"/>
              <a:t> </a:t>
            </a:r>
            <a:r>
              <a:rPr lang="en-US" sz="2000" dirty="0" err="1" smtClean="0"/>
              <a:t>σ</a:t>
            </a:r>
            <a:r>
              <a:rPr lang="en-US" sz="2000" baseline="-25000" dirty="0" err="1" smtClean="0"/>
              <a:t>F</a:t>
            </a:r>
            <a:r>
              <a:rPr lang="en-US" sz="2000" dirty="0" smtClean="0"/>
              <a:t>) / σ</a:t>
            </a:r>
            <a:r>
              <a:rPr lang="en-US" sz="2000" baseline="-25000" dirty="0" smtClean="0"/>
              <a:t>F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 </a:t>
            </a:r>
            <a:endParaRPr lang="en-US" sz="2000" dirty="0"/>
          </a:p>
          <a:p>
            <a:pPr marL="0" indent="0">
              <a:buNone/>
            </a:pPr>
            <a:endParaRPr lang="en-US" sz="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		</a:t>
            </a:r>
            <a:r>
              <a:rPr lang="en-US" sz="2400" dirty="0" smtClean="0"/>
              <a:t>╔═══════════╗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	</a:t>
            </a:r>
            <a:r>
              <a:rPr lang="en-US" sz="2400" dirty="0" smtClean="0"/>
              <a:t>    or</a:t>
            </a:r>
            <a:r>
              <a:rPr lang="en-US" sz="2400" dirty="0"/>
              <a:t>:	</a:t>
            </a:r>
            <a:r>
              <a:rPr lang="en-US" sz="2400" dirty="0" smtClean="0"/>
              <a:t>║   </a:t>
            </a:r>
            <a:r>
              <a:rPr lang="en-US" sz="2400" b="1" dirty="0">
                <a:solidFill>
                  <a:srgbClr val="C00000"/>
                </a:solidFill>
              </a:rPr>
              <a:t>h*</a:t>
            </a:r>
            <a:r>
              <a:rPr lang="en-US" sz="2400" dirty="0">
                <a:solidFill>
                  <a:srgbClr val="C00000"/>
                </a:solidFill>
              </a:rPr>
              <a:t> = ρ(</a:t>
            </a:r>
            <a:r>
              <a:rPr lang="en-US" sz="2400" dirty="0" err="1">
                <a:solidFill>
                  <a:srgbClr val="C00000"/>
                </a:solidFill>
              </a:rPr>
              <a:t>σ</a:t>
            </a:r>
            <a:r>
              <a:rPr lang="en-US" sz="2400" baseline="-25000" dirty="0" err="1">
                <a:solidFill>
                  <a:srgbClr val="C00000"/>
                </a:solidFill>
              </a:rPr>
              <a:t>S</a:t>
            </a:r>
            <a:r>
              <a:rPr lang="en-US" sz="2400" baseline="-25000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</a:rPr>
              <a:t>/</a:t>
            </a:r>
            <a:r>
              <a:rPr lang="en-US" sz="2400" baseline="-250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σ</a:t>
            </a:r>
            <a:r>
              <a:rPr lang="en-US" sz="2400" baseline="-25000" dirty="0" err="1">
                <a:solidFill>
                  <a:srgbClr val="C00000"/>
                </a:solidFill>
              </a:rPr>
              <a:t>F</a:t>
            </a:r>
            <a:r>
              <a:rPr lang="en-US" sz="2400" dirty="0" smtClean="0">
                <a:solidFill>
                  <a:srgbClr val="C00000"/>
                </a:solidFill>
              </a:rPr>
              <a:t>)  </a:t>
            </a:r>
            <a:r>
              <a:rPr lang="en-US" sz="12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║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		</a:t>
            </a:r>
            <a:r>
              <a:rPr lang="en-US" sz="2400" dirty="0" smtClean="0"/>
              <a:t>╚═══════════╝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28" t="18500" r="19410" b="33184"/>
          <a:stretch/>
        </p:blipFill>
        <p:spPr bwMode="auto">
          <a:xfrm>
            <a:off x="5867400" y="4847890"/>
            <a:ext cx="3124200" cy="1938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7543800" y="4267200"/>
            <a:ext cx="0" cy="83820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75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2660A6"/>
                </a:solidFill>
              </a:rPr>
              <a:t>© Paul Koch 1-</a:t>
            </a:r>
            <a:fld id="{FFC17802-6F57-4BA1-AB77-CD250D718B0D}" type="slidenum">
              <a:rPr lang="en-US" smtClean="0">
                <a:solidFill>
                  <a:srgbClr val="2660A6"/>
                </a:solidFill>
              </a:rPr>
              <a:pPr eaLnBrk="1" hangingPunct="1"/>
              <a:t>15</a:t>
            </a:fld>
            <a:endParaRPr lang="en-US" dirty="0" smtClean="0">
              <a:solidFill>
                <a:srgbClr val="2660A6"/>
              </a:solidFill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C.  Minimum </a:t>
            </a:r>
            <a:r>
              <a:rPr lang="en-US" sz="2800" dirty="0"/>
              <a:t>Variance Hedge Ratio</a:t>
            </a:r>
            <a:endParaRPr lang="en-US" sz="2800" dirty="0" smtClean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763000" cy="58674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		</a:t>
            </a:r>
            <a:r>
              <a:rPr lang="en-US" sz="2600" dirty="0"/>
              <a:t>╔════════════════════════╗</a:t>
            </a:r>
            <a:endParaRPr lang="en-US" sz="2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 smtClean="0"/>
              <a:t>5</a:t>
            </a:r>
            <a:r>
              <a:rPr lang="en-US" sz="2600" dirty="0"/>
              <a:t>.  Intuition</a:t>
            </a:r>
            <a:r>
              <a:rPr lang="en-US" sz="2600" dirty="0" smtClean="0"/>
              <a:t>:	║  </a:t>
            </a:r>
            <a:r>
              <a:rPr lang="en-US" sz="1200" dirty="0" smtClean="0"/>
              <a:t>  </a:t>
            </a:r>
            <a:r>
              <a:rPr lang="en-US" sz="2600" b="1" dirty="0" smtClean="0">
                <a:solidFill>
                  <a:srgbClr val="C00000"/>
                </a:solidFill>
              </a:rPr>
              <a:t>h</a:t>
            </a:r>
            <a:r>
              <a:rPr lang="en-US" sz="2600" b="1" dirty="0">
                <a:solidFill>
                  <a:srgbClr val="C00000"/>
                </a:solidFill>
              </a:rPr>
              <a:t>*</a:t>
            </a:r>
            <a:r>
              <a:rPr lang="en-US" sz="2600" dirty="0">
                <a:solidFill>
                  <a:srgbClr val="C00000"/>
                </a:solidFill>
              </a:rPr>
              <a:t>  =  </a:t>
            </a:r>
            <a:r>
              <a:rPr lang="en-US" sz="2600" dirty="0" smtClean="0">
                <a:solidFill>
                  <a:srgbClr val="C00000"/>
                </a:solidFill>
              </a:rPr>
              <a:t>ρ(</a:t>
            </a:r>
            <a:r>
              <a:rPr lang="en-US" sz="2600" dirty="0" err="1" smtClean="0">
                <a:solidFill>
                  <a:srgbClr val="C00000"/>
                </a:solidFill>
              </a:rPr>
              <a:t>σ</a:t>
            </a:r>
            <a:r>
              <a:rPr lang="en-US" sz="2600" baseline="-25000" dirty="0" err="1" smtClean="0">
                <a:solidFill>
                  <a:srgbClr val="C00000"/>
                </a:solidFill>
              </a:rPr>
              <a:t>S</a:t>
            </a:r>
            <a:r>
              <a:rPr lang="en-US" sz="2600" baseline="-25000" dirty="0" smtClean="0">
                <a:solidFill>
                  <a:srgbClr val="C00000"/>
                </a:solidFill>
              </a:rPr>
              <a:t> </a:t>
            </a:r>
            <a:r>
              <a:rPr lang="en-US" sz="2600" dirty="0" smtClean="0">
                <a:solidFill>
                  <a:srgbClr val="C00000"/>
                </a:solidFill>
              </a:rPr>
              <a:t>/</a:t>
            </a:r>
            <a:r>
              <a:rPr lang="en-US" sz="2600" baseline="-25000" dirty="0" smtClean="0">
                <a:solidFill>
                  <a:srgbClr val="C00000"/>
                </a:solidFill>
              </a:rPr>
              <a:t> </a:t>
            </a:r>
            <a:r>
              <a:rPr lang="en-US" sz="2600" dirty="0" err="1" smtClean="0">
                <a:solidFill>
                  <a:srgbClr val="C00000"/>
                </a:solidFill>
              </a:rPr>
              <a:t>σ</a:t>
            </a:r>
            <a:r>
              <a:rPr lang="en-US" sz="2600" baseline="-25000" dirty="0" err="1" smtClean="0">
                <a:solidFill>
                  <a:srgbClr val="C00000"/>
                </a:solidFill>
              </a:rPr>
              <a:t>F</a:t>
            </a:r>
            <a:r>
              <a:rPr lang="en-US" sz="2600" dirty="0" smtClean="0">
                <a:solidFill>
                  <a:srgbClr val="C00000"/>
                </a:solidFill>
              </a:rPr>
              <a:t>)  =  optimal </a:t>
            </a:r>
            <a:r>
              <a:rPr lang="en-US" sz="2600" dirty="0">
                <a:solidFill>
                  <a:srgbClr val="C00000"/>
                </a:solidFill>
              </a:rPr>
              <a:t>(</a:t>
            </a:r>
            <a:r>
              <a:rPr lang="en-US" sz="2600" dirty="0" smtClean="0">
                <a:solidFill>
                  <a:srgbClr val="C00000"/>
                </a:solidFill>
              </a:rPr>
              <a:t>N</a:t>
            </a:r>
            <a:r>
              <a:rPr lang="en-US" sz="2600" baseline="-25000" dirty="0" smtClean="0">
                <a:solidFill>
                  <a:srgbClr val="C00000"/>
                </a:solidFill>
              </a:rPr>
              <a:t>F </a:t>
            </a:r>
            <a:r>
              <a:rPr lang="en-US" sz="2600" dirty="0" smtClean="0">
                <a:solidFill>
                  <a:srgbClr val="C00000"/>
                </a:solidFill>
              </a:rPr>
              <a:t>/ N</a:t>
            </a:r>
            <a:r>
              <a:rPr lang="en-US" sz="2600" baseline="-25000" dirty="0" smtClean="0">
                <a:solidFill>
                  <a:srgbClr val="C00000"/>
                </a:solidFill>
              </a:rPr>
              <a:t>A</a:t>
            </a:r>
            <a:r>
              <a:rPr lang="en-US" sz="2600" dirty="0" smtClean="0">
                <a:solidFill>
                  <a:srgbClr val="C00000"/>
                </a:solidFill>
              </a:rPr>
              <a:t>) </a:t>
            </a:r>
            <a:r>
              <a:rPr lang="en-US" sz="1000" dirty="0" smtClean="0">
                <a:solidFill>
                  <a:srgbClr val="C00000"/>
                </a:solidFill>
              </a:rPr>
              <a:t>  </a:t>
            </a:r>
            <a:r>
              <a:rPr lang="en-US" dirty="0" smtClean="0"/>
              <a:t>║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 smtClean="0"/>
              <a:t>		</a:t>
            </a:r>
            <a:r>
              <a:rPr lang="en-US" sz="2600" dirty="0"/>
              <a:t>╚════════════════════════╝</a:t>
            </a:r>
          </a:p>
          <a:p>
            <a:pPr marL="0" indent="0">
              <a:buNone/>
            </a:pPr>
            <a:r>
              <a:rPr lang="en-US" sz="2000" dirty="0" smtClean="0"/>
              <a:t>      Or,     Optimal  N</a:t>
            </a:r>
            <a:r>
              <a:rPr lang="en-US" sz="2000" baseline="-25000" dirty="0" smtClean="0"/>
              <a:t>F</a:t>
            </a:r>
            <a:r>
              <a:rPr lang="en-US" sz="2000" dirty="0" smtClean="0"/>
              <a:t>  </a:t>
            </a:r>
            <a:r>
              <a:rPr lang="en-US" sz="2000" dirty="0"/>
              <a:t>=  </a:t>
            </a:r>
            <a:r>
              <a:rPr lang="en-US" sz="2000" b="1" dirty="0">
                <a:solidFill>
                  <a:srgbClr val="C00000"/>
                </a:solidFill>
              </a:rPr>
              <a:t>N</a:t>
            </a:r>
            <a:r>
              <a:rPr lang="en-US" sz="2000" b="1" baseline="-25000" dirty="0">
                <a:solidFill>
                  <a:srgbClr val="C00000"/>
                </a:solidFill>
              </a:rPr>
              <a:t>F</a:t>
            </a:r>
            <a:r>
              <a:rPr lang="en-US" sz="2000" b="1" dirty="0">
                <a:solidFill>
                  <a:srgbClr val="C00000"/>
                </a:solidFill>
              </a:rPr>
              <a:t>*</a:t>
            </a:r>
            <a:r>
              <a:rPr lang="en-US" sz="2000" dirty="0">
                <a:solidFill>
                  <a:srgbClr val="C00000"/>
                </a:solidFill>
              </a:rPr>
              <a:t>  =  (</a:t>
            </a:r>
            <a:r>
              <a:rPr lang="en-US" sz="2000" b="1" dirty="0">
                <a:solidFill>
                  <a:srgbClr val="C00000"/>
                </a:solidFill>
              </a:rPr>
              <a:t>h</a:t>
            </a:r>
            <a:r>
              <a:rPr lang="en-US" sz="2000" b="1" dirty="0" smtClean="0">
                <a:solidFill>
                  <a:srgbClr val="C00000"/>
                </a:solidFill>
              </a:rPr>
              <a:t>*</a:t>
            </a:r>
            <a:r>
              <a:rPr lang="en-US" sz="2000" dirty="0" smtClean="0">
                <a:solidFill>
                  <a:srgbClr val="C00000"/>
                </a:solidFill>
              </a:rPr>
              <a:t>) N</a:t>
            </a:r>
            <a:r>
              <a:rPr lang="en-US" sz="2000" baseline="-25000" dirty="0" smtClean="0">
                <a:solidFill>
                  <a:srgbClr val="C00000"/>
                </a:solidFill>
              </a:rPr>
              <a:t>A </a:t>
            </a:r>
            <a:r>
              <a:rPr lang="en-US" sz="2000" dirty="0" smtClean="0"/>
              <a:t>.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     Note:  If  </a:t>
            </a:r>
            <a:r>
              <a:rPr lang="en-US" sz="1600" dirty="0" smtClean="0"/>
              <a:t> </a:t>
            </a:r>
            <a:r>
              <a:rPr lang="en-US" sz="2000" dirty="0" smtClean="0"/>
              <a:t>F  changes  1</a:t>
            </a:r>
            <a:r>
              <a:rPr lang="en-US" sz="2000" dirty="0"/>
              <a:t>%, </a:t>
            </a:r>
            <a:r>
              <a:rPr lang="en-US" sz="2000" dirty="0" smtClean="0"/>
              <a:t> expect  S  to change  </a:t>
            </a:r>
            <a:r>
              <a:rPr lang="en-US" sz="2000" b="1" dirty="0"/>
              <a:t>h*</a:t>
            </a:r>
            <a:r>
              <a:rPr lang="en-US" sz="2000" dirty="0"/>
              <a:t>%;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    If  S  changes  1</a:t>
            </a:r>
            <a:r>
              <a:rPr lang="en-US" sz="2000" dirty="0"/>
              <a:t>%, </a:t>
            </a:r>
            <a:r>
              <a:rPr lang="en-US" sz="2000" dirty="0" smtClean="0"/>
              <a:t> expect  </a:t>
            </a:r>
            <a:r>
              <a:rPr lang="en-US" sz="800" dirty="0" smtClean="0"/>
              <a:t> </a:t>
            </a:r>
            <a:r>
              <a:rPr lang="en-US" sz="2000" dirty="0" smtClean="0"/>
              <a:t>F  to </a:t>
            </a:r>
            <a:r>
              <a:rPr lang="en-US" sz="2000" dirty="0"/>
              <a:t>change </a:t>
            </a:r>
            <a:r>
              <a:rPr lang="en-US" sz="2000" dirty="0" smtClean="0"/>
              <a:t> (1 / </a:t>
            </a:r>
            <a:r>
              <a:rPr lang="en-US" sz="2000" b="1" dirty="0" smtClean="0"/>
              <a:t>h</a:t>
            </a:r>
            <a:r>
              <a:rPr lang="en-US" sz="2000" b="1" dirty="0"/>
              <a:t>*</a:t>
            </a:r>
            <a:r>
              <a:rPr lang="en-US" sz="2000" dirty="0"/>
              <a:t>)%.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2000" dirty="0" smtClean="0"/>
              <a:t>       a</a:t>
            </a:r>
            <a:r>
              <a:rPr lang="en-US" sz="2000" dirty="0"/>
              <a:t>.	If </a:t>
            </a:r>
            <a:r>
              <a:rPr lang="en-US" sz="2000" dirty="0" smtClean="0"/>
              <a:t> ρ  =  1  and  </a:t>
            </a:r>
            <a:r>
              <a:rPr lang="en-US" sz="2000" dirty="0" err="1" smtClean="0"/>
              <a:t>σ</a:t>
            </a:r>
            <a:r>
              <a:rPr lang="en-US" sz="2000" baseline="-25000" dirty="0" err="1" smtClean="0"/>
              <a:t>F</a:t>
            </a:r>
            <a:r>
              <a:rPr lang="en-US" sz="2000" dirty="0" smtClean="0"/>
              <a:t>  =  </a:t>
            </a:r>
            <a:r>
              <a:rPr lang="en-US" sz="2000" dirty="0" err="1"/>
              <a:t>σ</a:t>
            </a:r>
            <a:r>
              <a:rPr lang="en-US" sz="2000" baseline="-25000" dirty="0" err="1"/>
              <a:t>S</a:t>
            </a:r>
            <a:r>
              <a:rPr lang="en-US" sz="2000" dirty="0"/>
              <a:t>,  then </a:t>
            </a:r>
            <a:r>
              <a:rPr lang="en-US" sz="2000" dirty="0" smtClean="0"/>
              <a:t> </a:t>
            </a:r>
            <a:r>
              <a:rPr lang="en-US" sz="2000" b="1" dirty="0" smtClean="0"/>
              <a:t>h</a:t>
            </a:r>
            <a:r>
              <a:rPr lang="en-US" sz="2000" b="1" dirty="0"/>
              <a:t>*</a:t>
            </a:r>
            <a:r>
              <a:rPr lang="en-US" sz="2000" dirty="0"/>
              <a:t> </a:t>
            </a:r>
            <a:r>
              <a:rPr lang="en-US" sz="2000" dirty="0" smtClean="0"/>
              <a:t> =  </a:t>
            </a:r>
            <a:r>
              <a:rPr lang="en-US" sz="2000" dirty="0"/>
              <a:t>1;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2000" dirty="0"/>
              <a:t>	F and S mirror each other perfectly.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If S changes 1%, </a:t>
            </a:r>
            <a:r>
              <a:rPr lang="en-US" sz="2000" dirty="0" smtClean="0"/>
              <a:t> expect </a:t>
            </a:r>
            <a:r>
              <a:rPr lang="en-US" sz="2000" dirty="0"/>
              <a:t>F to change 1%;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Perfect hedge; </a:t>
            </a:r>
            <a:r>
              <a:rPr lang="en-US" sz="2000" dirty="0" smtClean="0"/>
              <a:t>  </a:t>
            </a:r>
            <a:r>
              <a:rPr lang="en-US" sz="2000" b="1" dirty="0" smtClean="0">
                <a:solidFill>
                  <a:srgbClr val="C00000"/>
                </a:solidFill>
              </a:rPr>
              <a:t>N</a:t>
            </a:r>
            <a:r>
              <a:rPr lang="en-US" sz="2000" b="1" baseline="-25000" dirty="0" smtClean="0">
                <a:solidFill>
                  <a:srgbClr val="C00000"/>
                </a:solidFill>
              </a:rPr>
              <a:t>F</a:t>
            </a:r>
            <a:r>
              <a:rPr lang="en-US" sz="2000" b="1" dirty="0">
                <a:solidFill>
                  <a:srgbClr val="C00000"/>
                </a:solidFill>
              </a:rPr>
              <a:t>*</a:t>
            </a:r>
            <a:r>
              <a:rPr lang="en-US" sz="2000" dirty="0"/>
              <a:t> </a:t>
            </a:r>
            <a:r>
              <a:rPr lang="en-US" sz="2000" dirty="0" smtClean="0"/>
              <a:t> =  </a:t>
            </a:r>
            <a:r>
              <a:rPr lang="en-US" sz="2000" dirty="0"/>
              <a:t>(1</a:t>
            </a:r>
            <a:r>
              <a:rPr lang="en-US" sz="2000" dirty="0" smtClean="0"/>
              <a:t>) N</a:t>
            </a:r>
            <a:r>
              <a:rPr lang="en-US" sz="2000" baseline="-25000" dirty="0" smtClean="0"/>
              <a:t>A</a:t>
            </a:r>
            <a:r>
              <a:rPr lang="en-US" sz="2000" dirty="0" smtClean="0"/>
              <a:t>     ---  </a:t>
            </a:r>
            <a:r>
              <a:rPr lang="en-US" sz="2000" dirty="0"/>
              <a:t>hold same amount of F as S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2000" dirty="0" smtClean="0"/>
              <a:t>       b</a:t>
            </a:r>
            <a:r>
              <a:rPr lang="en-US" sz="2000" dirty="0"/>
              <a:t>.	If </a:t>
            </a:r>
            <a:r>
              <a:rPr lang="en-US" sz="2000" dirty="0" smtClean="0"/>
              <a:t> ρ  =  </a:t>
            </a:r>
            <a:r>
              <a:rPr lang="en-US" sz="2000" dirty="0"/>
              <a:t>1 </a:t>
            </a:r>
            <a:r>
              <a:rPr lang="en-US" sz="2000" dirty="0" smtClean="0"/>
              <a:t> and  </a:t>
            </a:r>
            <a:r>
              <a:rPr lang="en-US" sz="2000" dirty="0" err="1"/>
              <a:t>σ</a:t>
            </a:r>
            <a:r>
              <a:rPr lang="en-US" sz="2000" baseline="-25000" dirty="0" err="1"/>
              <a:t>F</a:t>
            </a:r>
            <a:r>
              <a:rPr lang="en-US" sz="2000" dirty="0"/>
              <a:t> </a:t>
            </a:r>
            <a:r>
              <a:rPr lang="en-US" sz="2000" dirty="0" smtClean="0"/>
              <a:t> =  </a:t>
            </a:r>
            <a:r>
              <a:rPr lang="en-US" sz="2000" dirty="0"/>
              <a:t>2σ</a:t>
            </a:r>
            <a:r>
              <a:rPr lang="en-US" sz="2000" baseline="-25000" dirty="0"/>
              <a:t>S</a:t>
            </a:r>
            <a:r>
              <a:rPr lang="en-US" sz="2000" dirty="0"/>
              <a:t>,  then </a:t>
            </a:r>
            <a:r>
              <a:rPr lang="en-US" sz="2000" dirty="0" smtClean="0"/>
              <a:t> </a:t>
            </a:r>
            <a:r>
              <a:rPr lang="en-US" sz="2000" b="1" dirty="0" smtClean="0"/>
              <a:t>h</a:t>
            </a:r>
            <a:r>
              <a:rPr lang="en-US" sz="2000" b="1" dirty="0"/>
              <a:t>*</a:t>
            </a:r>
            <a:r>
              <a:rPr lang="en-US" sz="2000" dirty="0"/>
              <a:t> </a:t>
            </a:r>
            <a:r>
              <a:rPr lang="en-US" sz="2000" dirty="0" smtClean="0"/>
              <a:t> =  </a:t>
            </a:r>
            <a:r>
              <a:rPr lang="en-US" sz="2000" dirty="0"/>
              <a:t>1/2</a:t>
            </a:r>
            <a:r>
              <a:rPr lang="en-US" sz="2000" dirty="0" smtClean="0"/>
              <a:t>;    </a:t>
            </a:r>
            <a:r>
              <a:rPr lang="en-US" sz="1600" dirty="0" smtClean="0">
                <a:solidFill>
                  <a:srgbClr val="0070C0"/>
                </a:solidFill>
              </a:rPr>
              <a:t>( Recall lesson 1:  </a:t>
            </a:r>
            <a:r>
              <a:rPr lang="en-US" sz="1600" dirty="0" smtClean="0"/>
              <a:t> </a:t>
            </a:r>
            <a:r>
              <a:rPr lang="en-US" sz="1600" dirty="0" err="1">
                <a:solidFill>
                  <a:srgbClr val="0070C0"/>
                </a:solidFill>
              </a:rPr>
              <a:t>σ</a:t>
            </a:r>
            <a:r>
              <a:rPr lang="en-US" sz="1600" baseline="-25000" dirty="0" err="1">
                <a:solidFill>
                  <a:srgbClr val="0070C0"/>
                </a:solidFill>
              </a:rPr>
              <a:t>F</a:t>
            </a:r>
            <a:r>
              <a:rPr lang="en-US" sz="1600" dirty="0">
                <a:solidFill>
                  <a:srgbClr val="0070C0"/>
                </a:solidFill>
              </a:rPr>
              <a:t>  </a:t>
            </a:r>
            <a:r>
              <a:rPr lang="en-US" sz="1600" dirty="0" smtClean="0">
                <a:solidFill>
                  <a:srgbClr val="0070C0"/>
                </a:solidFill>
              </a:rPr>
              <a:t>&gt;  </a:t>
            </a:r>
            <a:r>
              <a:rPr lang="en-US" sz="1600" dirty="0" err="1" smtClean="0">
                <a:solidFill>
                  <a:srgbClr val="0070C0"/>
                </a:solidFill>
              </a:rPr>
              <a:t>σ</a:t>
            </a:r>
            <a:r>
              <a:rPr lang="en-US" sz="1600" baseline="-25000" dirty="0" err="1" smtClean="0">
                <a:solidFill>
                  <a:srgbClr val="0070C0"/>
                </a:solidFill>
              </a:rPr>
              <a:t>S</a:t>
            </a:r>
            <a:r>
              <a:rPr lang="en-US" sz="1600" dirty="0" smtClean="0">
                <a:solidFill>
                  <a:srgbClr val="0070C0"/>
                </a:solidFill>
              </a:rPr>
              <a:t> )</a:t>
            </a:r>
            <a:endParaRPr lang="en-US" sz="1600" dirty="0"/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2000" dirty="0"/>
              <a:t>	F always changes by twice as much as S.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If S changes 1%, </a:t>
            </a:r>
            <a:r>
              <a:rPr lang="en-US" sz="2000" dirty="0" smtClean="0"/>
              <a:t> expect </a:t>
            </a:r>
            <a:r>
              <a:rPr lang="en-US" sz="2000" dirty="0"/>
              <a:t>F to change 2%;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Perfect hedge; </a:t>
            </a:r>
            <a:r>
              <a:rPr lang="en-US" sz="2000" dirty="0" smtClean="0"/>
              <a:t>  </a:t>
            </a:r>
            <a:r>
              <a:rPr lang="en-US" sz="2000" b="1" dirty="0" smtClean="0">
                <a:solidFill>
                  <a:srgbClr val="C00000"/>
                </a:solidFill>
              </a:rPr>
              <a:t>N</a:t>
            </a:r>
            <a:r>
              <a:rPr lang="en-US" sz="2000" b="1" baseline="-25000" dirty="0" smtClean="0">
                <a:solidFill>
                  <a:srgbClr val="C00000"/>
                </a:solidFill>
              </a:rPr>
              <a:t>F</a:t>
            </a:r>
            <a:r>
              <a:rPr lang="en-US" sz="2000" b="1" dirty="0">
                <a:solidFill>
                  <a:srgbClr val="C00000"/>
                </a:solidFill>
              </a:rPr>
              <a:t>*</a:t>
            </a:r>
            <a:r>
              <a:rPr lang="en-US" sz="2000" dirty="0"/>
              <a:t> </a:t>
            </a:r>
            <a:r>
              <a:rPr lang="en-US" sz="2000" dirty="0" smtClean="0"/>
              <a:t> =  </a:t>
            </a:r>
            <a:r>
              <a:rPr lang="en-US" sz="2000" dirty="0"/>
              <a:t>(1/2</a:t>
            </a:r>
            <a:r>
              <a:rPr lang="en-US" sz="2000" dirty="0" smtClean="0"/>
              <a:t>) N</a:t>
            </a:r>
            <a:r>
              <a:rPr lang="en-US" sz="2000" baseline="-25000" dirty="0" smtClean="0"/>
              <a:t>A</a:t>
            </a:r>
            <a:r>
              <a:rPr lang="en-US" sz="2000" dirty="0" smtClean="0"/>
              <a:t>   ---  hold </a:t>
            </a:r>
            <a:r>
              <a:rPr lang="en-US" sz="2000" dirty="0"/>
              <a:t>half as </a:t>
            </a:r>
            <a:r>
              <a:rPr lang="en-US" sz="2000" dirty="0" smtClean="0"/>
              <a:t>much of </a:t>
            </a:r>
            <a:r>
              <a:rPr lang="en-US" sz="2000" dirty="0"/>
              <a:t>F as S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9714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2660A6"/>
                </a:solidFill>
              </a:rPr>
              <a:t>© Paul Koch 1-</a:t>
            </a:r>
            <a:fld id="{FFC17802-6F57-4BA1-AB77-CD250D718B0D}" type="slidenum">
              <a:rPr lang="en-US" smtClean="0">
                <a:solidFill>
                  <a:srgbClr val="2660A6"/>
                </a:solidFill>
              </a:rPr>
              <a:pPr eaLnBrk="1" hangingPunct="1"/>
              <a:t>16</a:t>
            </a:fld>
            <a:endParaRPr lang="en-US" dirty="0" smtClean="0">
              <a:solidFill>
                <a:srgbClr val="2660A6"/>
              </a:solidFill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C.  Minimum </a:t>
            </a:r>
            <a:r>
              <a:rPr lang="en-US" sz="2800" dirty="0"/>
              <a:t>Variance Hedge Ratio</a:t>
            </a:r>
            <a:endParaRPr lang="en-US" sz="2800" dirty="0" smtClean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dirty="0"/>
              <a:t>	╔═══════════╗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</a:t>
            </a:r>
            <a:r>
              <a:rPr lang="en-US" sz="2000" dirty="0" smtClean="0"/>
              <a:t>	    </a:t>
            </a:r>
            <a:r>
              <a:rPr lang="en-US" sz="2000" dirty="0"/>
              <a:t>	║ </a:t>
            </a:r>
            <a:r>
              <a:rPr lang="en-US" sz="2000" dirty="0" smtClean="0"/>
              <a:t>  </a:t>
            </a:r>
            <a:r>
              <a:rPr lang="en-US" sz="2000" b="1" dirty="0">
                <a:solidFill>
                  <a:srgbClr val="C00000"/>
                </a:solidFill>
              </a:rPr>
              <a:t>h*</a:t>
            </a:r>
            <a:r>
              <a:rPr lang="en-US" sz="2000" dirty="0">
                <a:solidFill>
                  <a:srgbClr val="C00000"/>
                </a:solidFill>
              </a:rPr>
              <a:t> = ρ(</a:t>
            </a:r>
            <a:r>
              <a:rPr lang="en-US" sz="2000" dirty="0" err="1">
                <a:solidFill>
                  <a:srgbClr val="C00000"/>
                </a:solidFill>
              </a:rPr>
              <a:t>σ</a:t>
            </a:r>
            <a:r>
              <a:rPr lang="en-US" sz="2000" baseline="-25000" dirty="0" err="1">
                <a:solidFill>
                  <a:srgbClr val="C00000"/>
                </a:solidFill>
              </a:rPr>
              <a:t>S</a:t>
            </a:r>
            <a:r>
              <a:rPr lang="en-US" sz="2000" baseline="-25000" dirty="0">
                <a:solidFill>
                  <a:srgbClr val="C00000"/>
                </a:solidFill>
              </a:rPr>
              <a:t> </a:t>
            </a:r>
            <a:r>
              <a:rPr lang="en-US" sz="2000" dirty="0">
                <a:solidFill>
                  <a:srgbClr val="C00000"/>
                </a:solidFill>
              </a:rPr>
              <a:t>/</a:t>
            </a:r>
            <a:r>
              <a:rPr lang="en-US" sz="2000" baseline="-25000" dirty="0">
                <a:solidFill>
                  <a:srgbClr val="C00000"/>
                </a:solidFill>
              </a:rPr>
              <a:t> </a:t>
            </a:r>
            <a:r>
              <a:rPr lang="en-US" sz="2000" dirty="0" err="1">
                <a:solidFill>
                  <a:srgbClr val="C00000"/>
                </a:solidFill>
              </a:rPr>
              <a:t>σ</a:t>
            </a:r>
            <a:r>
              <a:rPr lang="en-US" sz="2000" baseline="-25000" dirty="0" err="1">
                <a:solidFill>
                  <a:srgbClr val="C00000"/>
                </a:solidFill>
              </a:rPr>
              <a:t>F</a:t>
            </a:r>
            <a:r>
              <a:rPr lang="en-US" sz="2000" dirty="0" smtClean="0">
                <a:solidFill>
                  <a:srgbClr val="C00000"/>
                </a:solidFill>
              </a:rPr>
              <a:t>)  </a:t>
            </a:r>
            <a:r>
              <a:rPr lang="en-US" sz="8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║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dirty="0"/>
              <a:t>	╚═══════════╝</a:t>
            </a:r>
          </a:p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r>
              <a:rPr lang="en-US" sz="2000" dirty="0" smtClean="0"/>
              <a:t>      c</a:t>
            </a:r>
            <a:r>
              <a:rPr lang="en-US" sz="2000" dirty="0"/>
              <a:t>.	If </a:t>
            </a:r>
            <a:r>
              <a:rPr lang="en-US" sz="2000" dirty="0" smtClean="0"/>
              <a:t> ρ </a:t>
            </a:r>
            <a:r>
              <a:rPr lang="en-US" sz="2000" dirty="0"/>
              <a:t>&lt; 1,  then </a:t>
            </a:r>
            <a:r>
              <a:rPr lang="en-US" sz="2000" dirty="0" smtClean="0"/>
              <a:t> </a:t>
            </a:r>
            <a:r>
              <a:rPr lang="en-US" sz="2000" b="1" dirty="0" smtClean="0"/>
              <a:t>h</a:t>
            </a:r>
            <a:r>
              <a:rPr lang="en-US" sz="2000" b="1" dirty="0"/>
              <a:t>*</a:t>
            </a:r>
            <a:r>
              <a:rPr lang="en-US" sz="2000" dirty="0"/>
              <a:t> depends on magnitude of </a:t>
            </a:r>
            <a:r>
              <a:rPr lang="en-US" sz="2000" dirty="0" smtClean="0"/>
              <a:t> ρ  and ratio</a:t>
            </a:r>
            <a:r>
              <a:rPr lang="en-US" sz="2000" dirty="0"/>
              <a:t>,  </a:t>
            </a:r>
            <a:r>
              <a:rPr lang="en-US" sz="2000" dirty="0" err="1" smtClean="0"/>
              <a:t>σ</a:t>
            </a:r>
            <a:r>
              <a:rPr lang="en-US" sz="2000" baseline="-25000" dirty="0" err="1" smtClean="0"/>
              <a:t>S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/ </a:t>
            </a:r>
            <a:r>
              <a:rPr lang="en-US" sz="2000" dirty="0" err="1" smtClean="0"/>
              <a:t>σ</a:t>
            </a:r>
            <a:r>
              <a:rPr lang="en-US" sz="2000" baseline="-25000" dirty="0" err="1" smtClean="0"/>
              <a:t>F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2000" dirty="0"/>
              <a:t>		Intuition still holds true.</a:t>
            </a:r>
          </a:p>
          <a:p>
            <a:pPr marL="0" indent="0">
              <a:buNone/>
            </a:pPr>
            <a:r>
              <a:rPr lang="en-US" sz="2000" dirty="0"/>
              <a:t>		If S changes 1%, expect F to change (</a:t>
            </a:r>
            <a:r>
              <a:rPr lang="en-US" sz="2000" dirty="0" smtClean="0"/>
              <a:t>1 / </a:t>
            </a:r>
            <a:r>
              <a:rPr lang="en-US" sz="2000" b="1" dirty="0" smtClean="0"/>
              <a:t>h</a:t>
            </a:r>
            <a:r>
              <a:rPr lang="en-US" sz="2000" b="1" dirty="0"/>
              <a:t>*</a:t>
            </a:r>
            <a:r>
              <a:rPr lang="en-US" sz="2000" dirty="0"/>
              <a:t>)%;</a:t>
            </a:r>
          </a:p>
          <a:p>
            <a:pPr marL="0" indent="0">
              <a:buNone/>
            </a:pPr>
            <a:r>
              <a:rPr lang="en-US" sz="2000" dirty="0"/>
              <a:t>		Imperfect hedge</a:t>
            </a:r>
            <a:r>
              <a:rPr lang="en-US" sz="2000" dirty="0" smtClean="0"/>
              <a:t>;  </a:t>
            </a:r>
            <a:r>
              <a:rPr lang="en-US" sz="2000" b="1" dirty="0">
                <a:solidFill>
                  <a:srgbClr val="C00000"/>
                </a:solidFill>
              </a:rPr>
              <a:t>N</a:t>
            </a:r>
            <a:r>
              <a:rPr lang="en-US" sz="2000" b="1" baseline="-25000" dirty="0">
                <a:solidFill>
                  <a:srgbClr val="C00000"/>
                </a:solidFill>
              </a:rPr>
              <a:t>F</a:t>
            </a:r>
            <a:r>
              <a:rPr lang="en-US" sz="2000" b="1" dirty="0">
                <a:solidFill>
                  <a:srgbClr val="C00000"/>
                </a:solidFill>
              </a:rPr>
              <a:t>*</a:t>
            </a:r>
            <a:r>
              <a:rPr lang="en-US" sz="2000" dirty="0">
                <a:solidFill>
                  <a:srgbClr val="C00000"/>
                </a:solidFill>
              </a:rPr>
              <a:t> = </a:t>
            </a:r>
            <a:r>
              <a:rPr lang="en-US" sz="2000" b="1" dirty="0" smtClean="0">
                <a:solidFill>
                  <a:srgbClr val="C00000"/>
                </a:solidFill>
              </a:rPr>
              <a:t>h*</a:t>
            </a:r>
            <a:r>
              <a:rPr lang="en-US" sz="2000" dirty="0" smtClean="0">
                <a:solidFill>
                  <a:srgbClr val="C00000"/>
                </a:solidFill>
              </a:rPr>
              <a:t>N</a:t>
            </a:r>
            <a:r>
              <a:rPr lang="en-US" sz="2000" baseline="-25000" dirty="0" smtClean="0">
                <a:solidFill>
                  <a:srgbClr val="C00000"/>
                </a:solidFill>
              </a:rPr>
              <a:t>A</a:t>
            </a:r>
            <a:r>
              <a:rPr lang="en-US" sz="2000" dirty="0" smtClean="0">
                <a:solidFill>
                  <a:srgbClr val="C00000"/>
                </a:solidFill>
              </a:rPr>
              <a:t>  </a:t>
            </a:r>
            <a:r>
              <a:rPr lang="en-US" sz="2000" dirty="0" smtClean="0"/>
              <a:t>---  hold  </a:t>
            </a:r>
            <a:r>
              <a:rPr lang="en-US" sz="2000" b="1" dirty="0"/>
              <a:t>h*</a:t>
            </a:r>
            <a:r>
              <a:rPr lang="en-US" sz="2000" dirty="0"/>
              <a:t> </a:t>
            </a:r>
            <a:r>
              <a:rPr lang="en-US" sz="2000" dirty="0" smtClean="0"/>
              <a:t> as </a:t>
            </a:r>
            <a:r>
              <a:rPr lang="en-US" sz="2000" dirty="0"/>
              <a:t>much F as 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     d</a:t>
            </a:r>
            <a:r>
              <a:rPr lang="en-US" sz="2000" dirty="0"/>
              <a:t>.	Example:  If </a:t>
            </a:r>
            <a:r>
              <a:rPr lang="en-US" sz="2000" dirty="0" smtClean="0"/>
              <a:t> </a:t>
            </a:r>
            <a:r>
              <a:rPr lang="en-US" sz="2000" b="1" dirty="0" smtClean="0"/>
              <a:t>h</a:t>
            </a:r>
            <a:r>
              <a:rPr lang="en-US" sz="2000" b="1" dirty="0"/>
              <a:t>*</a:t>
            </a:r>
            <a:r>
              <a:rPr lang="en-US" sz="2000" dirty="0"/>
              <a:t> = .786, </a:t>
            </a:r>
            <a:r>
              <a:rPr lang="en-US" sz="2000" dirty="0" smtClean="0"/>
              <a:t> futures </a:t>
            </a:r>
            <a:r>
              <a:rPr lang="en-US" sz="2000" dirty="0"/>
              <a:t>position should have</a:t>
            </a:r>
          </a:p>
          <a:p>
            <a:pPr marL="0" indent="0">
              <a:buNone/>
            </a:pPr>
            <a:r>
              <a:rPr lang="en-US" sz="2000" dirty="0"/>
              <a:t>		    </a:t>
            </a:r>
            <a:r>
              <a:rPr lang="en-US" sz="2000" dirty="0" smtClean="0"/>
              <a:t>            </a:t>
            </a:r>
            <a:r>
              <a:rPr lang="en-US" sz="2000" dirty="0"/>
              <a:t>78.6% </a:t>
            </a:r>
            <a:r>
              <a:rPr lang="en-US" sz="2000" dirty="0" smtClean="0"/>
              <a:t> of </a:t>
            </a:r>
            <a:r>
              <a:rPr lang="en-US" sz="2000" dirty="0"/>
              <a:t>face value of asset being hedged.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2000" dirty="0"/>
              <a:t>		If </a:t>
            </a:r>
            <a:r>
              <a:rPr lang="en-US" sz="2000" dirty="0" smtClean="0"/>
              <a:t> S  </a:t>
            </a:r>
            <a:r>
              <a:rPr lang="en-US" sz="2000" dirty="0"/>
              <a:t>changes </a:t>
            </a:r>
            <a:r>
              <a:rPr lang="en-US" sz="2000" dirty="0" smtClean="0"/>
              <a:t> 1</a:t>
            </a:r>
            <a:r>
              <a:rPr lang="en-US" sz="2000" dirty="0"/>
              <a:t>%, </a:t>
            </a:r>
            <a:r>
              <a:rPr lang="en-US" sz="2000" dirty="0" smtClean="0"/>
              <a:t> expect  F  </a:t>
            </a:r>
            <a:r>
              <a:rPr lang="en-US" sz="2000" dirty="0"/>
              <a:t>to </a:t>
            </a:r>
            <a:r>
              <a:rPr lang="en-US" sz="2000" dirty="0" smtClean="0"/>
              <a:t>change </a:t>
            </a:r>
            <a:r>
              <a:rPr lang="en-US" sz="2000" dirty="0" smtClean="0">
                <a:solidFill>
                  <a:srgbClr val="0070C0"/>
                </a:solidFill>
              </a:rPr>
              <a:t>more </a:t>
            </a:r>
            <a:r>
              <a:rPr lang="en-US" sz="2000" dirty="0" smtClean="0"/>
              <a:t> </a:t>
            </a:r>
            <a:r>
              <a:rPr lang="en-US" sz="2000" dirty="0"/>
              <a:t>(</a:t>
            </a:r>
            <a:r>
              <a:rPr lang="en-US" sz="2000" dirty="0" smtClean="0"/>
              <a:t>1 / .</a:t>
            </a:r>
            <a:r>
              <a:rPr lang="en-US" sz="2000" dirty="0"/>
              <a:t>786)%;</a:t>
            </a:r>
          </a:p>
          <a:p>
            <a:pPr marL="0" indent="0">
              <a:buNone/>
            </a:pPr>
            <a:r>
              <a:rPr lang="en-US" sz="2000" dirty="0"/>
              <a:t>		Imperfect hedge; </a:t>
            </a:r>
            <a:r>
              <a:rPr lang="en-US" sz="2000" dirty="0" smtClean="0"/>
              <a:t> if </a:t>
            </a:r>
            <a:r>
              <a:rPr lang="en-US" sz="2000" dirty="0"/>
              <a:t>you hold 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C00000"/>
                </a:solidFill>
              </a:rPr>
              <a:t>N</a:t>
            </a:r>
            <a:r>
              <a:rPr lang="en-US" sz="2000" b="1" baseline="-25000" dirty="0" smtClean="0">
                <a:solidFill>
                  <a:srgbClr val="C00000"/>
                </a:solidFill>
              </a:rPr>
              <a:t>F</a:t>
            </a:r>
            <a:r>
              <a:rPr lang="en-US" sz="2000" b="1" dirty="0">
                <a:solidFill>
                  <a:srgbClr val="C00000"/>
                </a:solidFill>
              </a:rPr>
              <a:t>*</a:t>
            </a:r>
            <a:r>
              <a:rPr lang="en-US" sz="2000" dirty="0"/>
              <a:t> </a:t>
            </a:r>
            <a:r>
              <a:rPr lang="en-US" sz="2000" dirty="0" smtClean="0"/>
              <a:t> =  </a:t>
            </a:r>
            <a:r>
              <a:rPr lang="en-US" sz="2000" dirty="0"/>
              <a:t>(.786</a:t>
            </a:r>
            <a:r>
              <a:rPr lang="en-US" sz="2000" dirty="0" smtClean="0"/>
              <a:t>) N</a:t>
            </a:r>
            <a:r>
              <a:rPr lang="en-US" sz="2000" baseline="-25000" dirty="0" smtClean="0"/>
              <a:t>A</a:t>
            </a:r>
            <a:r>
              <a:rPr lang="en-US" sz="2000" dirty="0"/>
              <a:t>, </a:t>
            </a:r>
          </a:p>
          <a:p>
            <a:pPr marL="0" indent="0">
              <a:buNone/>
            </a:pPr>
            <a:r>
              <a:rPr lang="en-US" sz="2000" dirty="0"/>
              <a:t>		the value of your futures position is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b="1" i="1" dirty="0"/>
              <a:t>expected</a:t>
            </a:r>
            <a:r>
              <a:rPr lang="en-US" sz="2000" dirty="0"/>
              <a:t> to just offset the change in </a:t>
            </a:r>
            <a:r>
              <a:rPr lang="en-US" sz="2000" dirty="0" smtClean="0"/>
              <a:t> S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9034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C.  Minimum Variance Hedge Ratio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		╔═══════════╗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	    	║   </a:t>
            </a:r>
            <a:r>
              <a:rPr lang="en-US" sz="2000" b="1" dirty="0">
                <a:solidFill>
                  <a:srgbClr val="C00000"/>
                </a:solidFill>
              </a:rPr>
              <a:t>h*</a:t>
            </a:r>
            <a:r>
              <a:rPr lang="en-US" sz="2000" dirty="0">
                <a:solidFill>
                  <a:srgbClr val="C00000"/>
                </a:solidFill>
              </a:rPr>
              <a:t> = ρ(</a:t>
            </a:r>
            <a:r>
              <a:rPr lang="en-US" sz="2000" dirty="0" err="1">
                <a:solidFill>
                  <a:srgbClr val="C00000"/>
                </a:solidFill>
              </a:rPr>
              <a:t>σ</a:t>
            </a:r>
            <a:r>
              <a:rPr lang="en-US" sz="2000" baseline="-25000" dirty="0" err="1">
                <a:solidFill>
                  <a:srgbClr val="C00000"/>
                </a:solidFill>
              </a:rPr>
              <a:t>S</a:t>
            </a:r>
            <a:r>
              <a:rPr lang="en-US" sz="2000" baseline="-25000" dirty="0">
                <a:solidFill>
                  <a:srgbClr val="C00000"/>
                </a:solidFill>
              </a:rPr>
              <a:t> </a:t>
            </a:r>
            <a:r>
              <a:rPr lang="en-US" sz="2000" dirty="0">
                <a:solidFill>
                  <a:srgbClr val="C00000"/>
                </a:solidFill>
              </a:rPr>
              <a:t>/</a:t>
            </a:r>
            <a:r>
              <a:rPr lang="en-US" sz="2000" baseline="-25000" dirty="0">
                <a:solidFill>
                  <a:srgbClr val="C00000"/>
                </a:solidFill>
              </a:rPr>
              <a:t> </a:t>
            </a:r>
            <a:r>
              <a:rPr lang="en-US" sz="2000" dirty="0" err="1">
                <a:solidFill>
                  <a:srgbClr val="C00000"/>
                </a:solidFill>
              </a:rPr>
              <a:t>σ</a:t>
            </a:r>
            <a:r>
              <a:rPr lang="en-US" sz="2000" baseline="-25000" dirty="0" err="1">
                <a:solidFill>
                  <a:srgbClr val="C00000"/>
                </a:solidFill>
              </a:rPr>
              <a:t>F</a:t>
            </a:r>
            <a:r>
              <a:rPr lang="en-US" sz="2000" dirty="0" smtClean="0">
                <a:solidFill>
                  <a:srgbClr val="C00000"/>
                </a:solidFill>
              </a:rPr>
              <a:t>)</a:t>
            </a:r>
            <a:r>
              <a:rPr lang="en-US" sz="800" baseline="-25000" dirty="0">
                <a:solidFill>
                  <a:srgbClr val="C00000"/>
                </a:solidFill>
              </a:rPr>
              <a:t> </a:t>
            </a:r>
            <a:r>
              <a:rPr lang="en-US" sz="2000" dirty="0" smtClean="0">
                <a:solidFill>
                  <a:srgbClr val="C00000"/>
                </a:solidFill>
              </a:rPr>
              <a:t>  </a:t>
            </a:r>
            <a:r>
              <a:rPr lang="en-US" sz="2000" dirty="0"/>
              <a:t>║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		╚═══════════╝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e.	To minimize risk, should the hedger hold more or less futures,</a:t>
            </a:r>
          </a:p>
          <a:p>
            <a:pPr marL="0" indent="0">
              <a:buNone/>
            </a:pPr>
            <a:r>
              <a:rPr lang="en-US" sz="2000" dirty="0"/>
              <a:t>	compared to the amount held of the underlying risk exposure?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			Is   h* &gt; 1   or   &lt; 1?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			Lesson 1:   </a:t>
            </a:r>
            <a:r>
              <a:rPr lang="el-GR" sz="2000" dirty="0"/>
              <a:t>σ</a:t>
            </a:r>
            <a:r>
              <a:rPr lang="en-US" sz="2000" baseline="-25000" dirty="0"/>
              <a:t>F</a:t>
            </a:r>
            <a:r>
              <a:rPr lang="en-US" sz="2000" dirty="0"/>
              <a:t>  &gt;  </a:t>
            </a:r>
            <a:r>
              <a:rPr lang="el-GR" sz="2000" dirty="0"/>
              <a:t>σ</a:t>
            </a:r>
            <a:r>
              <a:rPr lang="en-US" sz="2000" baseline="-25000" dirty="0"/>
              <a:t>S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			Lesson 2:    </a:t>
            </a:r>
            <a:r>
              <a:rPr lang="el-GR" sz="2000" dirty="0"/>
              <a:t>ρ</a:t>
            </a:r>
            <a:r>
              <a:rPr lang="en-US" sz="2000" dirty="0"/>
              <a:t>   &lt;  1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	This means:	</a:t>
            </a:r>
            <a:r>
              <a:rPr lang="en-US" sz="2000" b="1" dirty="0">
                <a:solidFill>
                  <a:srgbClr val="C00000"/>
                </a:solidFill>
              </a:rPr>
              <a:t>h* </a:t>
            </a:r>
            <a:r>
              <a:rPr lang="en-US" sz="2000" dirty="0">
                <a:solidFill>
                  <a:srgbClr val="C00000"/>
                </a:solidFill>
              </a:rPr>
              <a:t>=  ρ(</a:t>
            </a:r>
            <a:r>
              <a:rPr lang="en-US" sz="2000" dirty="0" err="1">
                <a:solidFill>
                  <a:srgbClr val="C00000"/>
                </a:solidFill>
              </a:rPr>
              <a:t>σ</a:t>
            </a:r>
            <a:r>
              <a:rPr lang="en-US" sz="2000" baseline="-25000" dirty="0" err="1">
                <a:solidFill>
                  <a:srgbClr val="C00000"/>
                </a:solidFill>
              </a:rPr>
              <a:t>S</a:t>
            </a:r>
            <a:r>
              <a:rPr lang="en-US" sz="2000" baseline="-25000" dirty="0">
                <a:solidFill>
                  <a:srgbClr val="C00000"/>
                </a:solidFill>
              </a:rPr>
              <a:t> </a:t>
            </a:r>
            <a:r>
              <a:rPr lang="en-US" sz="2000" dirty="0">
                <a:solidFill>
                  <a:srgbClr val="C00000"/>
                </a:solidFill>
              </a:rPr>
              <a:t>/</a:t>
            </a:r>
            <a:r>
              <a:rPr lang="en-US" sz="2000" baseline="-25000" dirty="0">
                <a:solidFill>
                  <a:srgbClr val="C00000"/>
                </a:solidFill>
              </a:rPr>
              <a:t> </a:t>
            </a:r>
            <a:r>
              <a:rPr lang="en-US" sz="2000" dirty="0" err="1">
                <a:solidFill>
                  <a:srgbClr val="C00000"/>
                </a:solidFill>
              </a:rPr>
              <a:t>σ</a:t>
            </a:r>
            <a:r>
              <a:rPr lang="en-US" sz="2000" baseline="-25000" dirty="0" err="1">
                <a:solidFill>
                  <a:srgbClr val="C00000"/>
                </a:solidFill>
              </a:rPr>
              <a:t>F</a:t>
            </a:r>
            <a:r>
              <a:rPr lang="en-US" sz="2000" dirty="0">
                <a:solidFill>
                  <a:srgbClr val="C00000"/>
                </a:solidFill>
              </a:rPr>
              <a:t>)  &lt;  1</a:t>
            </a:r>
            <a:r>
              <a:rPr lang="en-US" sz="2000" dirty="0"/>
              <a:t>  for most situations.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Kelly D. Welch 1-</a:t>
            </a:r>
            <a:fld id="{6CDDEBC9-4ECF-4E56-A5E4-F37519AF897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84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2660A6"/>
                </a:solidFill>
              </a:rPr>
              <a:t>© Paul Koch 1-</a:t>
            </a:r>
            <a:fld id="{FFC17802-6F57-4BA1-AB77-CD250D718B0D}" type="slidenum">
              <a:rPr lang="en-US" smtClean="0">
                <a:solidFill>
                  <a:srgbClr val="2660A6"/>
                </a:solidFill>
              </a:rPr>
              <a:pPr eaLnBrk="1" hangingPunct="1"/>
              <a:t>18</a:t>
            </a:fld>
            <a:endParaRPr lang="en-US" dirty="0" smtClean="0">
              <a:solidFill>
                <a:srgbClr val="2660A6"/>
              </a:solidFill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C.  Minimum </a:t>
            </a:r>
            <a:r>
              <a:rPr lang="en-US" sz="2800" dirty="0"/>
              <a:t>Variance Hedge Ratio</a:t>
            </a:r>
            <a:endParaRPr lang="en-US" sz="2800" dirty="0" smtClean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      f.</a:t>
            </a:r>
            <a:r>
              <a:rPr lang="en-US" sz="2000" dirty="0"/>
              <a:t>	</a:t>
            </a:r>
            <a:r>
              <a:rPr lang="en-US" sz="2000" b="1" dirty="0" smtClean="0"/>
              <a:t>h*</a:t>
            </a:r>
            <a:r>
              <a:rPr lang="en-US" sz="2000" dirty="0" smtClean="0"/>
              <a:t>  </a:t>
            </a:r>
            <a:r>
              <a:rPr lang="en-US" sz="2000" dirty="0"/>
              <a:t>is slope of best fit line when </a:t>
            </a:r>
            <a:r>
              <a:rPr lang="en-US" sz="2000" dirty="0" smtClean="0"/>
              <a:t> ΔS  is </a:t>
            </a:r>
            <a:r>
              <a:rPr lang="en-US" sz="2000" dirty="0"/>
              <a:t>regressed on </a:t>
            </a:r>
            <a:r>
              <a:rPr lang="en-US" sz="2000" dirty="0" smtClean="0"/>
              <a:t> ΔF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	In practice, get data on </a:t>
            </a:r>
            <a:r>
              <a:rPr lang="en-US" sz="2000" dirty="0" smtClean="0"/>
              <a:t> ΔS &amp; ΔF,  measured over hedge horizon.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Regression coefficient is hedge ratio, </a:t>
            </a:r>
            <a:r>
              <a:rPr lang="en-US" sz="2000" dirty="0" smtClean="0"/>
              <a:t> </a:t>
            </a:r>
            <a:r>
              <a:rPr lang="en-US" sz="2000" b="1" dirty="0" smtClean="0"/>
              <a:t>h</a:t>
            </a:r>
            <a:r>
              <a:rPr lang="en-US" sz="2000" b="1" dirty="0"/>
              <a:t>*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				          </a:t>
            </a:r>
            <a:r>
              <a:rPr lang="en-US" sz="1600" dirty="0"/>
              <a:t>ΔS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				            │		          ●	          ●</a:t>
            </a: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				            │	                  ●		●</a:t>
            </a: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				            │		●</a:t>
            </a: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				            │●	     ●              ●</a:t>
            </a: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			             ●	            </a:t>
            </a:r>
            <a:r>
              <a:rPr lang="en-US" sz="1600" dirty="0"/>
              <a:t>│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				            │ ●          ●	              ●         ●</a:t>
            </a: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			      ●	●          │		●	   ●</a:t>
            </a: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				    ●      │	●	       ●</a:t>
            </a: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	──────────────────────────────────────────────── ΔF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		    ●       ●	          ●	        ●  │</a:t>
            </a: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	           ●		●	●          │      ●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		●	      ●	            </a:t>
            </a:r>
            <a:r>
              <a:rPr lang="en-US" sz="1600" dirty="0"/>
              <a:t>│●	</a:t>
            </a:r>
            <a:r>
              <a:rPr lang="en-US" sz="1600" dirty="0" smtClean="0"/>
              <a:t>    Lesson </a:t>
            </a:r>
            <a:r>
              <a:rPr lang="en-US" sz="1600" dirty="0"/>
              <a:t>1:   </a:t>
            </a:r>
            <a:r>
              <a:rPr lang="el-GR" sz="1600" dirty="0"/>
              <a:t>σ</a:t>
            </a:r>
            <a:r>
              <a:rPr lang="en-US" sz="1600" baseline="-25000" dirty="0"/>
              <a:t>F</a:t>
            </a:r>
            <a:r>
              <a:rPr lang="en-US" sz="1600" dirty="0"/>
              <a:t>  &gt;  </a:t>
            </a:r>
            <a:r>
              <a:rPr lang="el-GR" sz="1600" dirty="0"/>
              <a:t>σ</a:t>
            </a:r>
            <a:r>
              <a:rPr lang="en-US" sz="1600" baseline="-25000" dirty="0" smtClean="0"/>
              <a:t>S</a:t>
            </a: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	     ●			            </a:t>
            </a:r>
            <a:r>
              <a:rPr lang="en-US" sz="1600" dirty="0"/>
              <a:t>│		    Lesson 2:    </a:t>
            </a:r>
            <a:r>
              <a:rPr lang="el-GR" sz="1600" dirty="0"/>
              <a:t>ρ</a:t>
            </a:r>
            <a:r>
              <a:rPr lang="en-US" sz="1600" dirty="0"/>
              <a:t>  </a:t>
            </a:r>
            <a:r>
              <a:rPr lang="en-US" sz="900" dirty="0"/>
              <a:t> </a:t>
            </a:r>
            <a:r>
              <a:rPr lang="en-US" sz="1600" dirty="0"/>
              <a:t>&lt;  </a:t>
            </a:r>
            <a:r>
              <a:rPr lang="en-US" sz="1600" dirty="0" smtClean="0"/>
              <a:t>1</a:t>
            </a: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		●       ●		●          </a:t>
            </a:r>
            <a:r>
              <a:rPr lang="en-US" sz="1600" dirty="0"/>
              <a:t>│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	        ●		  ●	            </a:t>
            </a:r>
            <a:r>
              <a:rPr lang="en-US" sz="1600" dirty="0"/>
              <a:t>│		    Slope  =  </a:t>
            </a:r>
            <a:r>
              <a:rPr lang="en-US" sz="1600" b="1" dirty="0">
                <a:solidFill>
                  <a:srgbClr val="C00000"/>
                </a:solidFill>
              </a:rPr>
              <a:t>h*</a:t>
            </a:r>
            <a:r>
              <a:rPr lang="en-US" sz="1600" dirty="0">
                <a:solidFill>
                  <a:srgbClr val="C00000"/>
                </a:solidFill>
              </a:rPr>
              <a:t> = ρ(</a:t>
            </a:r>
            <a:r>
              <a:rPr lang="en-US" sz="1600" dirty="0" err="1">
                <a:solidFill>
                  <a:srgbClr val="C00000"/>
                </a:solidFill>
              </a:rPr>
              <a:t>σ</a:t>
            </a:r>
            <a:r>
              <a:rPr lang="en-US" sz="1600" baseline="-25000" dirty="0" err="1">
                <a:solidFill>
                  <a:srgbClr val="C00000"/>
                </a:solidFill>
              </a:rPr>
              <a:t>S</a:t>
            </a:r>
            <a:r>
              <a:rPr lang="en-US" sz="1600" baseline="-25000" dirty="0">
                <a:solidFill>
                  <a:srgbClr val="C00000"/>
                </a:solidFill>
              </a:rPr>
              <a:t> </a:t>
            </a:r>
            <a:r>
              <a:rPr lang="en-US" sz="1600" dirty="0">
                <a:solidFill>
                  <a:srgbClr val="C00000"/>
                </a:solidFill>
              </a:rPr>
              <a:t>/</a:t>
            </a:r>
            <a:r>
              <a:rPr lang="en-US" sz="1600" baseline="-25000" dirty="0">
                <a:solidFill>
                  <a:srgbClr val="C00000"/>
                </a:solidFill>
              </a:rPr>
              <a:t> </a:t>
            </a:r>
            <a:r>
              <a:rPr lang="en-US" sz="1600" dirty="0" err="1">
                <a:solidFill>
                  <a:srgbClr val="C00000"/>
                </a:solidFill>
              </a:rPr>
              <a:t>σ</a:t>
            </a:r>
            <a:r>
              <a:rPr lang="en-US" sz="1600" baseline="-25000" dirty="0" err="1">
                <a:solidFill>
                  <a:srgbClr val="C00000"/>
                </a:solidFill>
              </a:rPr>
              <a:t>F</a:t>
            </a:r>
            <a:r>
              <a:rPr lang="en-US" sz="1600" dirty="0">
                <a:solidFill>
                  <a:srgbClr val="C00000"/>
                </a:solidFill>
              </a:rPr>
              <a:t>)  &lt;  </a:t>
            </a:r>
            <a:r>
              <a:rPr lang="en-US" sz="1600" dirty="0" smtClean="0">
                <a:solidFill>
                  <a:srgbClr val="C00000"/>
                </a:solidFill>
              </a:rPr>
              <a:t>1</a:t>
            </a: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		   ●		            │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			</a:t>
            </a:r>
            <a:r>
              <a:rPr lang="en-US" sz="1600" dirty="0" smtClean="0"/>
              <a:t>	            </a:t>
            </a:r>
            <a:r>
              <a:rPr lang="en-US" sz="1600" dirty="0"/>
              <a:t>│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1143000" y="2514600"/>
            <a:ext cx="7086600" cy="3581400"/>
          </a:xfrm>
          <a:prstGeom prst="straightConnector1">
            <a:avLst/>
          </a:prstGeom>
          <a:ln w="28575">
            <a:solidFill>
              <a:srgbClr val="2660A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95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2660A6"/>
                </a:solidFill>
              </a:rPr>
              <a:t>© Paul Koch 1-</a:t>
            </a:r>
            <a:fld id="{FFC17802-6F57-4BA1-AB77-CD250D718B0D}" type="slidenum">
              <a:rPr lang="en-US" smtClean="0">
                <a:solidFill>
                  <a:srgbClr val="2660A6"/>
                </a:solidFill>
              </a:rPr>
              <a:pPr eaLnBrk="1" hangingPunct="1"/>
              <a:t>19</a:t>
            </a:fld>
            <a:endParaRPr lang="en-US" dirty="0" smtClean="0">
              <a:solidFill>
                <a:srgbClr val="2660A6"/>
              </a:solidFill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C.  Minimum </a:t>
            </a:r>
            <a:r>
              <a:rPr lang="en-US" sz="2800" dirty="0"/>
              <a:t>Variance Hedge Ratio</a:t>
            </a:r>
            <a:endParaRPr lang="en-US" sz="2800" dirty="0" smtClean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6.   </a:t>
            </a:r>
            <a:r>
              <a:rPr lang="en-US" b="1" dirty="0" smtClean="0">
                <a:solidFill>
                  <a:srgbClr val="2660A6"/>
                </a:solidFill>
              </a:rPr>
              <a:t>Hedge </a:t>
            </a:r>
            <a:r>
              <a:rPr lang="en-US" b="1" dirty="0">
                <a:solidFill>
                  <a:srgbClr val="2660A6"/>
                </a:solidFill>
              </a:rPr>
              <a:t>effectiveness</a:t>
            </a:r>
            <a:r>
              <a:rPr lang="en-US" dirty="0"/>
              <a:t>:     ρ</a:t>
            </a:r>
            <a:r>
              <a:rPr lang="en-US" baseline="30000" dirty="0"/>
              <a:t>2</a:t>
            </a:r>
            <a:r>
              <a:rPr lang="en-US" dirty="0"/>
              <a:t>    or    </a:t>
            </a:r>
            <a:r>
              <a:rPr lang="en-US" dirty="0" smtClean="0"/>
              <a:t>h*</a:t>
            </a:r>
            <a:r>
              <a:rPr lang="en-US" baseline="30000" dirty="0" smtClean="0"/>
              <a:t>2 </a:t>
            </a:r>
            <a:r>
              <a:rPr lang="en-US" dirty="0" smtClean="0"/>
              <a:t>[ </a:t>
            </a:r>
            <a:r>
              <a:rPr lang="en-US" dirty="0" err="1" smtClean="0"/>
              <a:t>σ</a:t>
            </a:r>
            <a:r>
              <a:rPr lang="en-US" baseline="-25000" dirty="0" err="1" smtClean="0"/>
              <a:t>F</a:t>
            </a:r>
            <a:r>
              <a:rPr lang="en-US" baseline="-25000" dirty="0" smtClean="0"/>
              <a:t> </a:t>
            </a:r>
            <a:r>
              <a:rPr lang="en-US" dirty="0" smtClean="0"/>
              <a:t>/ </a:t>
            </a:r>
            <a:r>
              <a:rPr lang="en-US" dirty="0" err="1" smtClean="0"/>
              <a:t>σ</a:t>
            </a:r>
            <a:r>
              <a:rPr lang="en-US" baseline="-25000" dirty="0" err="1" smtClean="0"/>
              <a:t>S</a:t>
            </a:r>
            <a:r>
              <a:rPr lang="en-US" baseline="-25000" dirty="0" smtClean="0"/>
              <a:t> </a:t>
            </a:r>
            <a:r>
              <a:rPr lang="en-US" dirty="0" smtClean="0"/>
              <a:t>]</a:t>
            </a:r>
            <a:r>
              <a:rPr lang="en-US" baseline="30000" dirty="0" smtClean="0"/>
              <a:t>2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2400" dirty="0" smtClean="0"/>
              <a:t>      a</a:t>
            </a:r>
            <a:r>
              <a:rPr lang="en-US" sz="2400" dirty="0"/>
              <a:t>.	The 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2660A6"/>
                </a:solidFill>
              </a:rPr>
              <a:t>R</a:t>
            </a:r>
            <a:r>
              <a:rPr lang="en-US" sz="2400" baseline="30000" dirty="0" smtClean="0">
                <a:solidFill>
                  <a:srgbClr val="2660A6"/>
                </a:solidFill>
              </a:rPr>
              <a:t>2</a:t>
            </a:r>
            <a:r>
              <a:rPr lang="en-US" sz="2400" dirty="0" smtClean="0"/>
              <a:t>  in this </a:t>
            </a:r>
            <a:r>
              <a:rPr lang="en-US" sz="2400" dirty="0"/>
              <a:t>simple regression.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2400" dirty="0" smtClean="0"/>
              <a:t>      b</a:t>
            </a:r>
            <a:r>
              <a:rPr lang="en-US" sz="2400" dirty="0"/>
              <a:t>.	Proportion of  </a:t>
            </a:r>
            <a:r>
              <a:rPr lang="en-US" sz="2400" dirty="0" err="1" smtClean="0"/>
              <a:t>Var</a:t>
            </a:r>
            <a:r>
              <a:rPr lang="en-US" sz="2400" dirty="0" smtClean="0"/>
              <a:t> [ ΔS ]  explained </a:t>
            </a:r>
            <a:r>
              <a:rPr lang="en-US" sz="2400" dirty="0"/>
              <a:t>by </a:t>
            </a:r>
            <a:r>
              <a:rPr lang="en-US" sz="2400" dirty="0" err="1" smtClean="0"/>
              <a:t>movemts</a:t>
            </a:r>
            <a:r>
              <a:rPr lang="en-US" sz="2400" dirty="0" smtClean="0"/>
              <a:t> </a:t>
            </a:r>
            <a:r>
              <a:rPr lang="en-US" sz="2400" dirty="0"/>
              <a:t>in ΔF: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2400" dirty="0" smtClean="0"/>
              <a:t>      c</a:t>
            </a:r>
            <a:r>
              <a:rPr lang="en-US" sz="2400" dirty="0"/>
              <a:t>.	Proportion of  </a:t>
            </a:r>
            <a:r>
              <a:rPr lang="en-US" sz="2400" dirty="0" err="1" smtClean="0"/>
              <a:t>Var</a:t>
            </a:r>
            <a:r>
              <a:rPr lang="en-US" sz="2400" dirty="0" smtClean="0"/>
              <a:t> [ ΔS - </a:t>
            </a:r>
            <a:r>
              <a:rPr lang="en-US" sz="2400" dirty="0" err="1" smtClean="0"/>
              <a:t>hΔF</a:t>
            </a:r>
            <a:r>
              <a:rPr lang="en-US" sz="2400" dirty="0" smtClean="0"/>
              <a:t> ]  </a:t>
            </a:r>
            <a:r>
              <a:rPr lang="en-US" sz="2400" dirty="0"/>
              <a:t>eliminated by hedging.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smtClean="0"/>
              <a:t>   </a:t>
            </a:r>
            <a:r>
              <a:rPr lang="en-US" sz="2400" dirty="0" smtClean="0">
                <a:solidFill>
                  <a:srgbClr val="0070C0"/>
                </a:solidFill>
              </a:rPr>
              <a:t>FAS 133 requires hedgers to show they expect hedge to be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  “highly effective.”  R</a:t>
            </a:r>
            <a:r>
              <a:rPr lang="en-US" sz="2400" baseline="30000" dirty="0" smtClean="0">
                <a:solidFill>
                  <a:srgbClr val="0070C0"/>
                </a:solidFill>
              </a:rPr>
              <a:t>2</a:t>
            </a:r>
            <a:r>
              <a:rPr lang="en-US" sz="2400" dirty="0" smtClean="0">
                <a:solidFill>
                  <a:srgbClr val="0070C0"/>
                </a:solidFill>
              </a:rPr>
              <a:t> of regression!  </a:t>
            </a:r>
            <a:r>
              <a:rPr lang="en-US" sz="2400" dirty="0" smtClean="0"/>
              <a:t>See papers on  FAS133</a:t>
            </a:r>
            <a:r>
              <a:rPr lang="en-US" sz="2400" dirty="0"/>
              <a:t>; </a:t>
            </a:r>
            <a:endParaRPr lang="en-US" sz="2400" dirty="0" smtClean="0"/>
          </a:p>
          <a:p>
            <a:pPr marL="0" indent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000" dirty="0" smtClean="0"/>
              <a:t>     </a:t>
            </a:r>
            <a:r>
              <a:rPr lang="en-US" sz="2000" dirty="0" err="1" smtClean="0"/>
              <a:t>Kawaller</a:t>
            </a:r>
            <a:r>
              <a:rPr lang="en-US" sz="2000" dirty="0" smtClean="0"/>
              <a:t> </a:t>
            </a:r>
            <a:r>
              <a:rPr lang="en-US" sz="2000" dirty="0"/>
              <a:t>&amp; Koch, </a:t>
            </a:r>
            <a:r>
              <a:rPr lang="en-US" sz="2000" i="1" dirty="0"/>
              <a:t>Journal of Derivatives</a:t>
            </a:r>
            <a:r>
              <a:rPr lang="en-US" sz="2000" dirty="0"/>
              <a:t>, 2000;</a:t>
            </a:r>
          </a:p>
          <a:p>
            <a:pPr marL="0" indent="0">
              <a:buNone/>
            </a:pPr>
            <a:r>
              <a:rPr lang="en-US" sz="2000" dirty="0" smtClean="0"/>
              <a:t>     </a:t>
            </a:r>
            <a:r>
              <a:rPr lang="en-US" sz="2000" dirty="0" err="1" smtClean="0"/>
              <a:t>Charnes</a:t>
            </a:r>
            <a:r>
              <a:rPr lang="en-US" sz="2000" dirty="0"/>
              <a:t>, </a:t>
            </a:r>
            <a:r>
              <a:rPr lang="en-US" sz="2000" dirty="0" err="1" smtClean="0"/>
              <a:t>Berkman</a:t>
            </a:r>
            <a:r>
              <a:rPr lang="en-US" sz="2000" dirty="0" smtClean="0"/>
              <a:t> </a:t>
            </a:r>
            <a:r>
              <a:rPr lang="en-US" sz="2000" dirty="0"/>
              <a:t>&amp; Koch, </a:t>
            </a:r>
            <a:r>
              <a:rPr lang="en-US" sz="2000" i="1" dirty="0" smtClean="0"/>
              <a:t>Journal </a:t>
            </a:r>
            <a:r>
              <a:rPr lang="en-US" sz="2000" i="1" dirty="0"/>
              <a:t>of Applied Corporate Finance</a:t>
            </a:r>
            <a:r>
              <a:rPr lang="en-US" sz="2000" dirty="0"/>
              <a:t>, </a:t>
            </a:r>
            <a:r>
              <a:rPr lang="en-US" sz="2000" dirty="0" smtClean="0"/>
              <a:t>2003;</a:t>
            </a:r>
          </a:p>
          <a:p>
            <a:pPr marL="0" indent="0">
              <a:buNone/>
            </a:pPr>
            <a:r>
              <a:rPr lang="en-US" sz="2000" dirty="0" smtClean="0"/>
              <a:t>     Juhl, </a:t>
            </a:r>
            <a:r>
              <a:rPr lang="en-US" sz="2000" dirty="0" err="1" smtClean="0"/>
              <a:t>Kawaller</a:t>
            </a:r>
            <a:r>
              <a:rPr lang="en-US" sz="2000" dirty="0" smtClean="0"/>
              <a:t>, &amp; Koch, </a:t>
            </a:r>
            <a:r>
              <a:rPr lang="en-US" sz="2000" i="1" dirty="0" smtClean="0"/>
              <a:t>Journal of Futures Markets</a:t>
            </a:r>
            <a:r>
              <a:rPr lang="en-US" sz="2000" dirty="0" smtClean="0"/>
              <a:t>, 2012;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dirty="0" err="1" smtClean="0"/>
              <a:t>Kawaller</a:t>
            </a:r>
            <a:r>
              <a:rPr lang="en-US" sz="2000" dirty="0" smtClean="0"/>
              <a:t> &amp; Koch, </a:t>
            </a:r>
            <a:r>
              <a:rPr lang="en-US" sz="2000" i="1" dirty="0"/>
              <a:t>Journal of Derivatives</a:t>
            </a:r>
            <a:r>
              <a:rPr lang="en-US" sz="2000" dirty="0"/>
              <a:t>, </a:t>
            </a:r>
            <a:r>
              <a:rPr lang="en-US" sz="2000" dirty="0" smtClean="0"/>
              <a:t>2013.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0881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2660A6"/>
                </a:solidFill>
              </a:rPr>
              <a:t>© Paul Koch 1-</a:t>
            </a:r>
            <a:fld id="{FFC17802-6F57-4BA1-AB77-CD250D718B0D}" type="slidenum">
              <a:rPr lang="en-US" smtClean="0">
                <a:solidFill>
                  <a:srgbClr val="2660A6"/>
                </a:solidFill>
              </a:rPr>
              <a:pPr eaLnBrk="1" hangingPunct="1"/>
              <a:t>2</a:t>
            </a:fld>
            <a:endParaRPr lang="en-US" dirty="0" smtClean="0">
              <a:solidFill>
                <a:srgbClr val="2660A6"/>
              </a:solidFill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A.  Overview of Hedging Strategies 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     3</a:t>
            </a:r>
            <a:r>
              <a:rPr lang="en-US" sz="2400" dirty="0"/>
              <a:t>. </a:t>
            </a:r>
            <a:r>
              <a:rPr lang="en-US" sz="2400" dirty="0" smtClean="0"/>
              <a:t> Under </a:t>
            </a:r>
            <a:r>
              <a:rPr lang="en-US" sz="2400" dirty="0"/>
              <a:t>what circumstances can </a:t>
            </a:r>
            <a:r>
              <a:rPr lang="en-US" sz="2400" dirty="0" smtClean="0"/>
              <a:t>risk </a:t>
            </a:r>
            <a:r>
              <a:rPr lang="en-US" sz="2400" dirty="0"/>
              <a:t>be </a:t>
            </a:r>
            <a:r>
              <a:rPr lang="en-US" sz="2400" dirty="0" smtClean="0"/>
              <a:t>eliminated?</a:t>
            </a:r>
            <a:endParaRPr lang="en-US" sz="2400" dirty="0"/>
          </a:p>
          <a:p>
            <a:pPr marL="0" indent="0">
              <a:buNone/>
            </a:pPr>
            <a:r>
              <a:rPr lang="en-US" sz="1800" dirty="0" smtClean="0"/>
              <a:t>	Can attain a </a:t>
            </a:r>
            <a:r>
              <a:rPr lang="en-US" sz="1800" dirty="0"/>
              <a:t>perfect </a:t>
            </a:r>
            <a:r>
              <a:rPr lang="en-US" sz="1800" dirty="0" smtClean="0"/>
              <a:t>hedge  (</a:t>
            </a:r>
            <a:r>
              <a:rPr lang="el-GR" sz="1800" dirty="0" smtClean="0"/>
              <a:t>σ</a:t>
            </a:r>
            <a:r>
              <a:rPr lang="en-US" sz="1800" dirty="0" smtClean="0"/>
              <a:t> = 0)  if:</a:t>
            </a:r>
            <a:endParaRPr lang="en-US" sz="1800" dirty="0"/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/>
              <a:t>	</a:t>
            </a:r>
            <a:r>
              <a:rPr lang="en-US" sz="1800" dirty="0" smtClean="0"/>
              <a:t>     a.   If  the  </a:t>
            </a:r>
            <a:r>
              <a:rPr lang="en-US" sz="1800" b="1" i="1" dirty="0"/>
              <a:t>asset you are hedging </a:t>
            </a:r>
            <a:r>
              <a:rPr lang="en-US" sz="1800" b="1" i="1" dirty="0" smtClean="0"/>
              <a:t> </a:t>
            </a:r>
            <a:r>
              <a:rPr lang="en-US" sz="1800" dirty="0" smtClean="0"/>
              <a:t>is identical</a:t>
            </a: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	</a:t>
            </a:r>
            <a:r>
              <a:rPr lang="en-US" sz="1800" dirty="0" smtClean="0"/>
              <a:t>           to the  </a:t>
            </a:r>
            <a:r>
              <a:rPr lang="en-US" sz="1800" b="1" i="1" dirty="0" smtClean="0"/>
              <a:t>asset underlying </a:t>
            </a:r>
            <a:r>
              <a:rPr lang="en-US" sz="1800" b="1" i="1" dirty="0"/>
              <a:t>the futures </a:t>
            </a:r>
            <a:r>
              <a:rPr lang="en-US" sz="1800" b="1" i="1" dirty="0" smtClean="0"/>
              <a:t> </a:t>
            </a:r>
            <a:r>
              <a:rPr lang="en-US" sz="1800" dirty="0" smtClean="0"/>
              <a:t>contract;   and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     b.   If </a:t>
            </a:r>
            <a:r>
              <a:rPr lang="en-US" sz="1800" dirty="0"/>
              <a:t>you wish to hedge risk until futures </a:t>
            </a:r>
            <a:r>
              <a:rPr lang="en-US" sz="1800" dirty="0" smtClean="0"/>
              <a:t>expiration;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     c.   Then have perfect correlation  (</a:t>
            </a:r>
            <a:r>
              <a:rPr lang="el-GR" sz="1800" dirty="0" smtClean="0">
                <a:latin typeface="Arial"/>
                <a:cs typeface="Arial"/>
              </a:rPr>
              <a:t>ρ</a:t>
            </a:r>
            <a:r>
              <a:rPr lang="en-US" sz="1800" dirty="0" smtClean="0"/>
              <a:t> = 1).</a:t>
            </a:r>
            <a:endParaRPr lang="en-US" sz="1800" dirty="0"/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2400" dirty="0" smtClean="0"/>
              <a:t>     4.  Why </a:t>
            </a:r>
            <a:r>
              <a:rPr lang="en-US" sz="2400" dirty="0"/>
              <a:t>hedge anyway? (+ = for hedging;  - = </a:t>
            </a:r>
            <a:r>
              <a:rPr lang="en-US" sz="2400" dirty="0" smtClean="0"/>
              <a:t>against)</a:t>
            </a:r>
            <a:endParaRPr lang="en-US" sz="2400" dirty="0"/>
          </a:p>
          <a:p>
            <a:pPr marL="0" indent="0">
              <a:spcBef>
                <a:spcPts val="800"/>
              </a:spcBef>
              <a:buNone/>
            </a:pPr>
            <a:r>
              <a:rPr lang="en-US" sz="1800" dirty="0"/>
              <a:t>	+ </a:t>
            </a:r>
            <a:r>
              <a:rPr lang="en-US" sz="1800" dirty="0" smtClean="0"/>
              <a:t> Risks </a:t>
            </a:r>
            <a:r>
              <a:rPr lang="en-US" sz="1800" dirty="0"/>
              <a:t>(uncertainty) outside your control could ruin firm.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/>
              <a:t>	- </a:t>
            </a:r>
            <a:r>
              <a:rPr lang="en-US" sz="1800" dirty="0" smtClean="0"/>
              <a:t>  But </a:t>
            </a:r>
            <a:r>
              <a:rPr lang="en-US" sz="1800" dirty="0"/>
              <a:t>shareholders can manage risk themselves.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/>
              <a:t>	+ </a:t>
            </a:r>
            <a:r>
              <a:rPr lang="en-US" sz="1800" dirty="0" smtClean="0"/>
              <a:t> But </a:t>
            </a:r>
            <a:r>
              <a:rPr lang="en-US" sz="1800" dirty="0"/>
              <a:t>firm can hedge more efficiently (cheaply, effectively).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/>
              <a:t>	- </a:t>
            </a:r>
            <a:r>
              <a:rPr lang="en-US" sz="1800" dirty="0" smtClean="0"/>
              <a:t>  But </a:t>
            </a:r>
            <a:r>
              <a:rPr lang="en-US" sz="1800" dirty="0"/>
              <a:t>shareholders can at least </a:t>
            </a:r>
            <a:r>
              <a:rPr lang="en-US" sz="1800" i="1" dirty="0"/>
              <a:t>diversify</a:t>
            </a:r>
            <a:r>
              <a:rPr lang="en-US" sz="1800" dirty="0"/>
              <a:t> cheaply, effectively.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/>
              <a:t>	+ </a:t>
            </a:r>
            <a:r>
              <a:rPr lang="en-US" sz="1800" dirty="0" smtClean="0"/>
              <a:t> Firm </a:t>
            </a:r>
            <a:r>
              <a:rPr lang="en-US" sz="1800" dirty="0"/>
              <a:t>has a duty to take prudent risks (legal issues, </a:t>
            </a:r>
            <a:r>
              <a:rPr lang="en-US" sz="1800" dirty="0" smtClean="0"/>
              <a:t>…).</a:t>
            </a:r>
          </a:p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r>
              <a:rPr lang="en-US" sz="2400" dirty="0" smtClean="0"/>
              <a:t>     5</a:t>
            </a:r>
            <a:r>
              <a:rPr lang="en-US" sz="2400" dirty="0"/>
              <a:t>. </a:t>
            </a:r>
            <a:r>
              <a:rPr lang="en-US" sz="2400" dirty="0" smtClean="0"/>
              <a:t> Other </a:t>
            </a:r>
            <a:r>
              <a:rPr lang="en-US" sz="2400" dirty="0"/>
              <a:t>questions to be answered in this chapter: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sz="1800" dirty="0"/>
              <a:t>	- If </a:t>
            </a:r>
            <a:r>
              <a:rPr lang="en-US" sz="1800" dirty="0" smtClean="0"/>
              <a:t>perfect hedge </a:t>
            </a:r>
            <a:r>
              <a:rPr lang="en-US" sz="1800" dirty="0"/>
              <a:t>is not </a:t>
            </a:r>
            <a:r>
              <a:rPr lang="en-US" sz="1800" dirty="0" smtClean="0"/>
              <a:t>possible, how </a:t>
            </a:r>
            <a:r>
              <a:rPr lang="en-US" sz="1800" dirty="0"/>
              <a:t>much </a:t>
            </a:r>
            <a:r>
              <a:rPr lang="en-US" sz="1800" dirty="0" smtClean="0"/>
              <a:t>can </a:t>
            </a:r>
            <a:r>
              <a:rPr lang="en-US" sz="1800" dirty="0"/>
              <a:t>risk be reduced?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/>
              <a:t>	- Which futures contract should be used to hedge</a:t>
            </a:r>
            <a:r>
              <a:rPr lang="en-US" sz="1800" dirty="0" smtClean="0"/>
              <a:t>?</a:t>
            </a:r>
            <a:endParaRPr lang="en-US" sz="1800" dirty="0"/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/>
              <a:t>	- How many futures contracts should be bought or sold</a:t>
            </a:r>
            <a:r>
              <a:rPr lang="en-US" sz="1800" dirty="0" smtClean="0"/>
              <a:t>?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4624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2660A6"/>
                </a:solidFill>
              </a:rPr>
              <a:t>© Paul Koch 1-</a:t>
            </a:r>
            <a:fld id="{FFC17802-6F57-4BA1-AB77-CD250D718B0D}" type="slidenum">
              <a:rPr lang="en-US" smtClean="0">
                <a:solidFill>
                  <a:srgbClr val="2660A6"/>
                </a:solidFill>
              </a:rPr>
              <a:pPr eaLnBrk="1" hangingPunct="1"/>
              <a:t>20</a:t>
            </a:fld>
            <a:endParaRPr lang="en-US" dirty="0" smtClean="0">
              <a:solidFill>
                <a:srgbClr val="2660A6"/>
              </a:solidFill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C.  Minimum </a:t>
            </a:r>
            <a:r>
              <a:rPr lang="en-US" sz="2800" dirty="0"/>
              <a:t>Variance Hedge Ratio</a:t>
            </a:r>
            <a:endParaRPr lang="en-US" sz="2800" dirty="0" smtClean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7.  </a:t>
            </a:r>
            <a:r>
              <a:rPr lang="en-US" b="1" dirty="0" smtClean="0">
                <a:solidFill>
                  <a:srgbClr val="2660A6"/>
                </a:solidFill>
              </a:rPr>
              <a:t>Optimal </a:t>
            </a:r>
            <a:r>
              <a:rPr lang="en-US" b="1" dirty="0">
                <a:solidFill>
                  <a:srgbClr val="2660A6"/>
                </a:solidFill>
              </a:rPr>
              <a:t>number of futures </a:t>
            </a:r>
            <a:r>
              <a:rPr lang="en-US" b="1" dirty="0" smtClean="0">
                <a:solidFill>
                  <a:srgbClr val="2660A6"/>
                </a:solidFill>
              </a:rPr>
              <a:t>contracts  </a:t>
            </a:r>
            <a:r>
              <a:rPr lang="en-US" b="1" dirty="0"/>
              <a:t>(</a:t>
            </a:r>
            <a:r>
              <a:rPr lang="en-US" b="1" dirty="0">
                <a:solidFill>
                  <a:srgbClr val="C00000"/>
                </a:solidFill>
              </a:rPr>
              <a:t>N</a:t>
            </a:r>
            <a:r>
              <a:rPr lang="en-US" b="1" dirty="0" smtClean="0">
                <a:solidFill>
                  <a:srgbClr val="C00000"/>
                </a:solidFill>
              </a:rPr>
              <a:t>*</a:t>
            </a:r>
            <a:r>
              <a:rPr lang="en-US" b="1" dirty="0" smtClean="0"/>
              <a:t>)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2400" dirty="0" smtClean="0"/>
              <a:t>       a</a:t>
            </a:r>
            <a:r>
              <a:rPr lang="en-US" sz="2400" dirty="0"/>
              <a:t>.	</a:t>
            </a:r>
            <a:r>
              <a:rPr lang="en-US" sz="2400" dirty="0" smtClean="0"/>
              <a:t>  Define:  N</a:t>
            </a:r>
            <a:r>
              <a:rPr lang="en-US" sz="2400" baseline="-25000" dirty="0" smtClean="0"/>
              <a:t>A</a:t>
            </a:r>
            <a:r>
              <a:rPr lang="en-US" sz="2400" dirty="0" smtClean="0"/>
              <a:t>  </a:t>
            </a:r>
            <a:r>
              <a:rPr lang="en-US" sz="2400" dirty="0"/>
              <a:t>=  size of position being hedged (units);</a:t>
            </a:r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dirty="0" smtClean="0"/>
              <a:t>    </a:t>
            </a:r>
            <a:r>
              <a:rPr lang="en-US" sz="1400" dirty="0" smtClean="0"/>
              <a:t> </a:t>
            </a:r>
            <a:r>
              <a:rPr lang="en-US" sz="2400" dirty="0" smtClean="0">
                <a:solidFill>
                  <a:srgbClr val="C00000"/>
                </a:solidFill>
              </a:rPr>
              <a:t>Q</a:t>
            </a:r>
            <a:r>
              <a:rPr lang="en-US" sz="2400" baseline="-25000" dirty="0" smtClean="0">
                <a:solidFill>
                  <a:srgbClr val="C00000"/>
                </a:solidFill>
              </a:rPr>
              <a:t>F</a:t>
            </a:r>
            <a:r>
              <a:rPr lang="en-US" sz="2400" dirty="0" smtClean="0"/>
              <a:t>  </a:t>
            </a:r>
            <a:r>
              <a:rPr lang="en-US" sz="2400" dirty="0"/>
              <a:t>=  size of </a:t>
            </a:r>
            <a:r>
              <a:rPr lang="en-US" sz="2400" dirty="0">
                <a:solidFill>
                  <a:srgbClr val="C00000"/>
                </a:solidFill>
              </a:rPr>
              <a:t>one futures contract  </a:t>
            </a:r>
            <a:r>
              <a:rPr lang="en-US" sz="2400" dirty="0" smtClean="0">
                <a:solidFill>
                  <a:srgbClr val="C00000"/>
                </a:solidFill>
              </a:rPr>
              <a:t>  </a:t>
            </a:r>
            <a:r>
              <a:rPr lang="en-US" sz="8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(</a:t>
            </a:r>
            <a:r>
              <a:rPr lang="en-US" sz="2400" dirty="0"/>
              <a:t>units).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   Recall</a:t>
            </a:r>
            <a:r>
              <a:rPr lang="en-US" sz="2000" dirty="0"/>
              <a:t>,	</a:t>
            </a:r>
            <a:r>
              <a:rPr lang="en-US" sz="2000" dirty="0">
                <a:solidFill>
                  <a:srgbClr val="C00000"/>
                </a:solidFill>
              </a:rPr>
              <a:t>h* = N</a:t>
            </a:r>
            <a:r>
              <a:rPr lang="en-US" sz="2000" baseline="-25000" dirty="0">
                <a:solidFill>
                  <a:srgbClr val="C00000"/>
                </a:solidFill>
              </a:rPr>
              <a:t>F</a:t>
            </a:r>
            <a:r>
              <a:rPr lang="en-US" sz="2000" dirty="0" smtClean="0">
                <a:solidFill>
                  <a:srgbClr val="C00000"/>
                </a:solidFill>
              </a:rPr>
              <a:t>* / N</a:t>
            </a:r>
            <a:r>
              <a:rPr lang="en-US" sz="2000" baseline="-25000" dirty="0" smtClean="0">
                <a:solidFill>
                  <a:srgbClr val="C00000"/>
                </a:solidFill>
              </a:rPr>
              <a:t>A</a:t>
            </a:r>
            <a:r>
              <a:rPr lang="en-US" sz="2000" dirty="0"/>
              <a:t>;		or,  </a:t>
            </a:r>
            <a:r>
              <a:rPr lang="en-US" sz="2000" dirty="0">
                <a:solidFill>
                  <a:srgbClr val="C00000"/>
                </a:solidFill>
              </a:rPr>
              <a:t>N</a:t>
            </a:r>
            <a:r>
              <a:rPr lang="en-US" sz="2000" baseline="-25000" dirty="0">
                <a:solidFill>
                  <a:srgbClr val="C00000"/>
                </a:solidFill>
              </a:rPr>
              <a:t>F</a:t>
            </a:r>
            <a:r>
              <a:rPr lang="en-US" sz="2000" dirty="0">
                <a:solidFill>
                  <a:srgbClr val="C00000"/>
                </a:solidFill>
              </a:rPr>
              <a:t>* = (h</a:t>
            </a:r>
            <a:r>
              <a:rPr lang="en-US" sz="2000" dirty="0" smtClean="0">
                <a:solidFill>
                  <a:srgbClr val="C00000"/>
                </a:solidFill>
              </a:rPr>
              <a:t>*) N</a:t>
            </a:r>
            <a:r>
              <a:rPr lang="en-US" sz="2000" baseline="-25000" dirty="0" smtClean="0">
                <a:solidFill>
                  <a:srgbClr val="C00000"/>
                </a:solidFill>
              </a:rPr>
              <a:t>A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   The futures </a:t>
            </a:r>
            <a:r>
              <a:rPr lang="en-US" sz="2000" dirty="0"/>
              <a:t>hedge should have a </a:t>
            </a:r>
            <a:r>
              <a:rPr lang="en-US" sz="2000" dirty="0" smtClean="0"/>
              <a:t> face </a:t>
            </a:r>
            <a:r>
              <a:rPr lang="en-US" sz="2000" dirty="0"/>
              <a:t>value </a:t>
            </a:r>
            <a:r>
              <a:rPr lang="en-US" sz="800" dirty="0" smtClean="0"/>
              <a:t> </a:t>
            </a:r>
            <a:r>
              <a:rPr lang="en-US" sz="2000" dirty="0" smtClean="0"/>
              <a:t>of  </a:t>
            </a:r>
            <a:r>
              <a:rPr lang="en-US" sz="1200" dirty="0" smtClean="0"/>
              <a:t> </a:t>
            </a:r>
            <a:r>
              <a:rPr lang="en-US" sz="2000" dirty="0" smtClean="0"/>
              <a:t>(</a:t>
            </a:r>
            <a:r>
              <a:rPr lang="en-US" sz="2000" dirty="0"/>
              <a:t>h</a:t>
            </a:r>
            <a:r>
              <a:rPr lang="en-US" sz="2000" dirty="0" smtClean="0"/>
              <a:t>*) N</a:t>
            </a:r>
            <a:r>
              <a:rPr lang="en-US" sz="2000" baseline="-25000" dirty="0" smtClean="0"/>
              <a:t>A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   Thus</a:t>
            </a:r>
            <a:r>
              <a:rPr lang="en-US" sz="2000" dirty="0"/>
              <a:t>, </a:t>
            </a:r>
            <a:r>
              <a:rPr lang="en-US" sz="2000" dirty="0" smtClean="0"/>
              <a:t> get  </a:t>
            </a:r>
            <a:r>
              <a:rPr lang="en-US" sz="2000" b="1" dirty="0" smtClean="0">
                <a:solidFill>
                  <a:srgbClr val="C00000"/>
                </a:solidFill>
              </a:rPr>
              <a:t>N</a:t>
            </a:r>
            <a:r>
              <a:rPr lang="en-US" sz="2000" b="1" dirty="0">
                <a:solidFill>
                  <a:srgbClr val="C00000"/>
                </a:solidFill>
              </a:rPr>
              <a:t>*</a:t>
            </a:r>
            <a:r>
              <a:rPr lang="en-US" sz="2000" dirty="0"/>
              <a:t> </a:t>
            </a:r>
            <a:r>
              <a:rPr lang="en-US" sz="1600" dirty="0" smtClean="0"/>
              <a:t> </a:t>
            </a:r>
            <a:r>
              <a:rPr lang="en-US" sz="2000" dirty="0" smtClean="0"/>
              <a:t>by </a:t>
            </a:r>
            <a:r>
              <a:rPr lang="en-US" sz="2000" dirty="0"/>
              <a:t>simply dividing this face </a:t>
            </a:r>
            <a:r>
              <a:rPr lang="en-US" sz="2000" dirty="0" smtClean="0"/>
              <a:t>value  (</a:t>
            </a:r>
            <a:r>
              <a:rPr lang="en-US" sz="2000" dirty="0" smtClean="0">
                <a:solidFill>
                  <a:srgbClr val="C00000"/>
                </a:solidFill>
              </a:rPr>
              <a:t>N</a:t>
            </a:r>
            <a:r>
              <a:rPr lang="en-US" sz="2000" baseline="-25000" dirty="0" smtClean="0">
                <a:solidFill>
                  <a:srgbClr val="C00000"/>
                </a:solidFill>
              </a:rPr>
              <a:t>F</a:t>
            </a:r>
            <a:r>
              <a:rPr lang="en-US" sz="2000" dirty="0" smtClean="0">
                <a:solidFill>
                  <a:srgbClr val="C00000"/>
                </a:solidFill>
              </a:rPr>
              <a:t>*</a:t>
            </a:r>
            <a:r>
              <a:rPr lang="en-US" sz="2000" dirty="0" smtClean="0"/>
              <a:t>)  by  </a:t>
            </a:r>
            <a:r>
              <a:rPr lang="en-US" sz="2000" dirty="0" smtClean="0">
                <a:solidFill>
                  <a:srgbClr val="C00000"/>
                </a:solidFill>
              </a:rPr>
              <a:t>Q</a:t>
            </a:r>
            <a:r>
              <a:rPr lang="en-US" sz="2000" baseline="-25000" dirty="0" smtClean="0">
                <a:solidFill>
                  <a:srgbClr val="C00000"/>
                </a:solidFill>
              </a:rPr>
              <a:t>F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2000" dirty="0" smtClean="0"/>
              <a:t>	      </a:t>
            </a:r>
            <a:r>
              <a:rPr lang="en-US" sz="2000" dirty="0"/>
              <a:t>╔════════════════════════════╗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	      </a:t>
            </a:r>
            <a:r>
              <a:rPr lang="en-US" sz="2000" dirty="0"/>
              <a:t>║ 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C00000"/>
                </a:solidFill>
              </a:rPr>
              <a:t>N</a:t>
            </a:r>
            <a:r>
              <a:rPr lang="en-US" sz="2000" b="1" dirty="0">
                <a:solidFill>
                  <a:srgbClr val="C00000"/>
                </a:solidFill>
              </a:rPr>
              <a:t>*</a:t>
            </a:r>
            <a:r>
              <a:rPr lang="en-US" sz="2000" dirty="0"/>
              <a:t>  =  </a:t>
            </a:r>
            <a:r>
              <a:rPr lang="en-US" sz="2000" dirty="0" smtClean="0">
                <a:solidFill>
                  <a:srgbClr val="C00000"/>
                </a:solidFill>
              </a:rPr>
              <a:t>[ (</a:t>
            </a:r>
            <a:r>
              <a:rPr lang="en-US" sz="2000" dirty="0">
                <a:solidFill>
                  <a:srgbClr val="C00000"/>
                </a:solidFill>
              </a:rPr>
              <a:t>h</a:t>
            </a:r>
            <a:r>
              <a:rPr lang="en-US" sz="2000" dirty="0" smtClean="0">
                <a:solidFill>
                  <a:srgbClr val="C00000"/>
                </a:solidFill>
              </a:rPr>
              <a:t>*) N</a:t>
            </a:r>
            <a:r>
              <a:rPr lang="en-US" sz="2000" baseline="-25000" dirty="0" smtClean="0">
                <a:solidFill>
                  <a:srgbClr val="C00000"/>
                </a:solidFill>
              </a:rPr>
              <a:t>A </a:t>
            </a:r>
            <a:r>
              <a:rPr lang="en-US" sz="2000" dirty="0" smtClean="0">
                <a:solidFill>
                  <a:srgbClr val="C00000"/>
                </a:solidFill>
              </a:rPr>
              <a:t>] / Q</a:t>
            </a:r>
            <a:r>
              <a:rPr lang="en-US" sz="2000" baseline="-25000" dirty="0" smtClean="0">
                <a:solidFill>
                  <a:srgbClr val="C00000"/>
                </a:solidFill>
              </a:rPr>
              <a:t>F</a:t>
            </a:r>
            <a:r>
              <a:rPr lang="en-US" sz="2000" dirty="0" smtClean="0">
                <a:solidFill>
                  <a:srgbClr val="C00000"/>
                </a:solidFill>
              </a:rPr>
              <a:t>  </a:t>
            </a:r>
            <a:r>
              <a:rPr lang="en-US" sz="2000" dirty="0"/>
              <a:t>=  </a:t>
            </a:r>
            <a:r>
              <a:rPr lang="en-US" sz="2000" dirty="0" smtClean="0">
                <a:solidFill>
                  <a:srgbClr val="C00000"/>
                </a:solidFill>
              </a:rPr>
              <a:t>[ (</a:t>
            </a:r>
            <a:r>
              <a:rPr lang="en-US" sz="2000" dirty="0" err="1" smtClean="0">
                <a:solidFill>
                  <a:srgbClr val="C00000"/>
                </a:solidFill>
              </a:rPr>
              <a:t>ρσ</a:t>
            </a:r>
            <a:r>
              <a:rPr lang="en-US" sz="2000" baseline="-25000" dirty="0" err="1" smtClean="0">
                <a:solidFill>
                  <a:srgbClr val="C00000"/>
                </a:solidFill>
              </a:rPr>
              <a:t>S</a:t>
            </a:r>
            <a:r>
              <a:rPr lang="en-US" sz="2000" baseline="-25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>
                <a:solidFill>
                  <a:srgbClr val="C00000"/>
                </a:solidFill>
              </a:rPr>
              <a:t>/</a:t>
            </a:r>
            <a:r>
              <a:rPr lang="en-US" sz="800" dirty="0" smtClean="0">
                <a:solidFill>
                  <a:srgbClr val="C00000"/>
                </a:solidFill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</a:rPr>
              <a:t>σ</a:t>
            </a:r>
            <a:r>
              <a:rPr lang="en-US" sz="2000" baseline="-25000" dirty="0" err="1" smtClean="0">
                <a:solidFill>
                  <a:srgbClr val="C00000"/>
                </a:solidFill>
              </a:rPr>
              <a:t>F</a:t>
            </a:r>
            <a:r>
              <a:rPr lang="en-US" sz="2000" dirty="0" smtClean="0">
                <a:solidFill>
                  <a:srgbClr val="C00000"/>
                </a:solidFill>
              </a:rPr>
              <a:t>) N</a:t>
            </a:r>
            <a:r>
              <a:rPr lang="en-US" sz="2000" baseline="-25000" dirty="0" smtClean="0">
                <a:solidFill>
                  <a:srgbClr val="C00000"/>
                </a:solidFill>
              </a:rPr>
              <a:t>A </a:t>
            </a:r>
            <a:r>
              <a:rPr lang="en-US" sz="2000" dirty="0" smtClean="0">
                <a:solidFill>
                  <a:srgbClr val="C00000"/>
                </a:solidFill>
              </a:rPr>
              <a:t>] / Q</a:t>
            </a:r>
            <a:r>
              <a:rPr lang="en-US" sz="2000" baseline="-25000" dirty="0" smtClean="0">
                <a:solidFill>
                  <a:srgbClr val="C00000"/>
                </a:solidFill>
              </a:rPr>
              <a:t>F </a:t>
            </a:r>
            <a:r>
              <a:rPr lang="en-US" sz="2000" dirty="0" smtClean="0"/>
              <a:t>║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	      </a:t>
            </a:r>
            <a:r>
              <a:rPr lang="en-US" sz="2000" dirty="0"/>
              <a:t>╚════════════════════════════╝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400" dirty="0" smtClean="0"/>
              <a:t>         b.   In </a:t>
            </a:r>
            <a:r>
              <a:rPr lang="en-US" sz="2400" dirty="0"/>
              <a:t>practice</a:t>
            </a:r>
            <a:r>
              <a:rPr lang="en-US" sz="2400" dirty="0" smtClean="0"/>
              <a:t>,  </a:t>
            </a:r>
            <a:r>
              <a:rPr lang="en-US" sz="2400" dirty="0"/>
              <a:t># of futures contracts </a:t>
            </a:r>
            <a:r>
              <a:rPr lang="en-US" sz="2400" dirty="0">
                <a:solidFill>
                  <a:srgbClr val="2660A6"/>
                </a:solidFill>
              </a:rPr>
              <a:t>must </a:t>
            </a:r>
            <a:r>
              <a:rPr lang="en-US" sz="2400" dirty="0" smtClean="0">
                <a:solidFill>
                  <a:srgbClr val="2660A6"/>
                </a:solidFill>
              </a:rPr>
              <a:t>be an integer</a:t>
            </a:r>
            <a:r>
              <a:rPr lang="en-US" sz="2400" dirty="0" smtClean="0"/>
              <a:t>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    Thus</a:t>
            </a:r>
            <a:r>
              <a:rPr lang="en-US" sz="2400" dirty="0"/>
              <a:t>, hedger can only approximate </a:t>
            </a:r>
            <a:r>
              <a:rPr lang="en-US" sz="2400" dirty="0" smtClean="0"/>
              <a:t>optimal </a:t>
            </a:r>
            <a:r>
              <a:rPr lang="en-US" sz="2400" dirty="0"/>
              <a:t>hedge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2262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2660A6"/>
                </a:solidFill>
              </a:rPr>
              <a:t>© Paul Koch 1-</a:t>
            </a:r>
            <a:fld id="{FFC17802-6F57-4BA1-AB77-CD250D718B0D}" type="slidenum">
              <a:rPr lang="en-US" smtClean="0">
                <a:solidFill>
                  <a:srgbClr val="2660A6"/>
                </a:solidFill>
              </a:rPr>
              <a:pPr eaLnBrk="1" hangingPunct="1"/>
              <a:t>21</a:t>
            </a:fld>
            <a:endParaRPr lang="en-US" dirty="0" smtClean="0">
              <a:solidFill>
                <a:srgbClr val="2660A6"/>
              </a:solidFill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C.  Minimum </a:t>
            </a:r>
            <a:r>
              <a:rPr lang="en-US" sz="2800" dirty="0"/>
              <a:t>Variance Hedge Ratio</a:t>
            </a:r>
            <a:endParaRPr lang="en-US" sz="2800" dirty="0" smtClean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763000" cy="5791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8.  </a:t>
            </a:r>
            <a:r>
              <a:rPr lang="en-US" b="1" dirty="0" smtClean="0">
                <a:solidFill>
                  <a:srgbClr val="2660A6"/>
                </a:solidFill>
              </a:rPr>
              <a:t>Tailing </a:t>
            </a:r>
            <a:r>
              <a:rPr lang="en-US" b="1" dirty="0">
                <a:solidFill>
                  <a:srgbClr val="2660A6"/>
                </a:solidFill>
              </a:rPr>
              <a:t>the Hedge</a:t>
            </a:r>
            <a:r>
              <a:rPr lang="en-US" b="1" dirty="0" smtClean="0">
                <a:solidFill>
                  <a:srgbClr val="2660A6"/>
                </a:solidFill>
              </a:rPr>
              <a:t>:</a:t>
            </a:r>
            <a:endParaRPr lang="en-US" sz="2400" dirty="0">
              <a:solidFill>
                <a:srgbClr val="2660A6"/>
              </a:solidFill>
            </a:endParaRPr>
          </a:p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r>
              <a:rPr lang="en-US" sz="2000" dirty="0" smtClean="0"/>
              <a:t>       a.   When  </a:t>
            </a:r>
            <a:r>
              <a:rPr lang="en-US" sz="2000" b="1" dirty="0" smtClean="0">
                <a:solidFill>
                  <a:srgbClr val="2660A6"/>
                </a:solidFill>
              </a:rPr>
              <a:t>futures</a:t>
            </a:r>
            <a:r>
              <a:rPr lang="en-US" sz="2000" dirty="0" smtClean="0"/>
              <a:t>  used for hedging,  small adjustment can be made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to account for the </a:t>
            </a:r>
            <a:r>
              <a:rPr lang="en-US" sz="2000" b="1" dirty="0" smtClean="0">
                <a:solidFill>
                  <a:srgbClr val="2660A6"/>
                </a:solidFill>
              </a:rPr>
              <a:t>impact of daily settlement  </a:t>
            </a:r>
            <a:r>
              <a:rPr lang="en-US" sz="2000" dirty="0" smtClean="0"/>
              <a:t>(tailing the hedge).</a:t>
            </a:r>
          </a:p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b.	Old equation:	</a:t>
            </a:r>
            <a:r>
              <a:rPr lang="en-US" sz="2400" b="1" dirty="0" smtClean="0">
                <a:solidFill>
                  <a:srgbClr val="C00000"/>
                </a:solidFill>
              </a:rPr>
              <a:t>N</a:t>
            </a:r>
            <a:r>
              <a:rPr lang="en-US" sz="2400" b="1" dirty="0">
                <a:solidFill>
                  <a:srgbClr val="C00000"/>
                </a:solidFill>
              </a:rPr>
              <a:t>*</a:t>
            </a:r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800" dirty="0" smtClean="0"/>
              <a:t> </a:t>
            </a:r>
            <a:r>
              <a:rPr lang="en-US" sz="2400" dirty="0" smtClean="0"/>
              <a:t>=  </a:t>
            </a:r>
            <a:r>
              <a:rPr lang="en-US" sz="2400" dirty="0">
                <a:solidFill>
                  <a:srgbClr val="C00000"/>
                </a:solidFill>
              </a:rPr>
              <a:t>[ (h*) </a:t>
            </a:r>
            <a:r>
              <a:rPr lang="en-US" sz="2400" b="1" dirty="0">
                <a:solidFill>
                  <a:srgbClr val="C00000"/>
                </a:solidFill>
              </a:rPr>
              <a:t>N</a:t>
            </a:r>
            <a:r>
              <a:rPr lang="en-US" sz="2400" baseline="-25000" dirty="0">
                <a:solidFill>
                  <a:srgbClr val="C00000"/>
                </a:solidFill>
              </a:rPr>
              <a:t>A </a:t>
            </a:r>
            <a:r>
              <a:rPr lang="en-US" sz="2400" dirty="0">
                <a:solidFill>
                  <a:srgbClr val="C00000"/>
                </a:solidFill>
              </a:rPr>
              <a:t>] / </a:t>
            </a:r>
            <a:r>
              <a:rPr lang="en-US" sz="2400" b="1" dirty="0">
                <a:solidFill>
                  <a:srgbClr val="C00000"/>
                </a:solidFill>
              </a:rPr>
              <a:t>Q</a:t>
            </a:r>
            <a:r>
              <a:rPr lang="en-US" sz="2400" baseline="-25000" dirty="0">
                <a:solidFill>
                  <a:srgbClr val="C00000"/>
                </a:solidFill>
              </a:rPr>
              <a:t>F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endParaRPr lang="en-US" sz="2400" dirty="0" smtClean="0"/>
          </a:p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r>
              <a:rPr lang="en-US" sz="2000" dirty="0" smtClean="0"/>
              <a:t>       c.	New Equation:	</a:t>
            </a:r>
            <a:r>
              <a:rPr lang="en-US" sz="2400" b="1" dirty="0" smtClean="0">
                <a:solidFill>
                  <a:srgbClr val="C00000"/>
                </a:solidFill>
              </a:rPr>
              <a:t>N**</a:t>
            </a:r>
            <a:r>
              <a:rPr lang="en-US" sz="2400" dirty="0" smtClean="0"/>
              <a:t>  </a:t>
            </a:r>
            <a:r>
              <a:rPr lang="en-US" sz="2400" dirty="0"/>
              <a:t>=  </a:t>
            </a:r>
            <a:r>
              <a:rPr lang="en-US" sz="2400" dirty="0">
                <a:solidFill>
                  <a:srgbClr val="C00000"/>
                </a:solidFill>
              </a:rPr>
              <a:t>[ (h*) </a:t>
            </a:r>
            <a:r>
              <a:rPr lang="en-US" sz="2400" b="1" dirty="0" smtClean="0">
                <a:solidFill>
                  <a:srgbClr val="C00000"/>
                </a:solidFill>
              </a:rPr>
              <a:t>V</a:t>
            </a:r>
            <a:r>
              <a:rPr lang="en-US" sz="2400" baseline="-25000" dirty="0" smtClean="0">
                <a:solidFill>
                  <a:srgbClr val="C00000"/>
                </a:solidFill>
              </a:rPr>
              <a:t>A</a:t>
            </a:r>
            <a:r>
              <a:rPr lang="en-US" sz="1000" baseline="-25000" dirty="0" smtClean="0">
                <a:solidFill>
                  <a:srgbClr val="C00000"/>
                </a:solidFill>
              </a:rPr>
              <a:t> </a:t>
            </a:r>
            <a:r>
              <a:rPr lang="en-US" sz="2400" baseline="-25000" dirty="0" smtClean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</a:rPr>
              <a:t>] / </a:t>
            </a:r>
            <a:r>
              <a:rPr lang="en-US" sz="2400" b="1" dirty="0" smtClean="0">
                <a:solidFill>
                  <a:srgbClr val="C00000"/>
                </a:solidFill>
              </a:rPr>
              <a:t>V</a:t>
            </a:r>
            <a:r>
              <a:rPr lang="en-US" sz="2400" baseline="-25000" dirty="0" smtClean="0">
                <a:solidFill>
                  <a:srgbClr val="C00000"/>
                </a:solidFill>
              </a:rPr>
              <a:t>F</a:t>
            </a:r>
            <a:r>
              <a:rPr lang="en-US" sz="2400" dirty="0" smtClean="0">
                <a:solidFill>
                  <a:srgbClr val="C00000"/>
                </a:solidFill>
              </a:rPr>
              <a:t>  </a:t>
            </a:r>
            <a:r>
              <a:rPr lang="en-US" sz="2000" dirty="0">
                <a:solidFill>
                  <a:srgbClr val="0070C0"/>
                </a:solidFill>
              </a:rPr>
              <a:t>= </a:t>
            </a:r>
            <a:r>
              <a:rPr lang="en-US" sz="2000" dirty="0" smtClean="0">
                <a:solidFill>
                  <a:srgbClr val="0070C0"/>
                </a:solidFill>
              </a:rPr>
              <a:t> [ </a:t>
            </a:r>
            <a:r>
              <a:rPr lang="en-US" sz="2000" dirty="0">
                <a:solidFill>
                  <a:srgbClr val="0070C0"/>
                </a:solidFill>
              </a:rPr>
              <a:t>(h*) </a:t>
            </a:r>
            <a:r>
              <a:rPr lang="en-US" sz="2000" b="1" dirty="0">
                <a:solidFill>
                  <a:srgbClr val="0070C0"/>
                </a:solidFill>
              </a:rPr>
              <a:t>N</a:t>
            </a:r>
            <a:r>
              <a:rPr lang="en-US" sz="2000" baseline="-25000" dirty="0">
                <a:solidFill>
                  <a:srgbClr val="0070C0"/>
                </a:solidFill>
              </a:rPr>
              <a:t>A </a:t>
            </a:r>
            <a:r>
              <a:rPr lang="en-US" sz="2000" dirty="0">
                <a:solidFill>
                  <a:srgbClr val="0070C0"/>
                </a:solidFill>
              </a:rPr>
              <a:t>] / </a:t>
            </a:r>
            <a:r>
              <a:rPr lang="en-US" sz="2000" b="1" dirty="0">
                <a:solidFill>
                  <a:srgbClr val="0070C0"/>
                </a:solidFill>
              </a:rPr>
              <a:t>Q</a:t>
            </a:r>
            <a:r>
              <a:rPr lang="en-US" sz="2000" baseline="-25000" dirty="0">
                <a:solidFill>
                  <a:srgbClr val="0070C0"/>
                </a:solidFill>
              </a:rPr>
              <a:t>F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* (S</a:t>
            </a:r>
            <a:r>
              <a:rPr lang="en-US" sz="2000" baseline="-25000" dirty="0" smtClean="0">
                <a:solidFill>
                  <a:srgbClr val="0070C0"/>
                </a:solidFill>
              </a:rPr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/</a:t>
            </a:r>
            <a:r>
              <a:rPr lang="en-US" sz="2000" baseline="-25000" dirty="0" smtClean="0">
                <a:solidFill>
                  <a:srgbClr val="0070C0"/>
                </a:solidFill>
              </a:rPr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F)</a:t>
            </a: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800" dirty="0" smtClean="0"/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/>
              <a:t>	where 	</a:t>
            </a:r>
            <a:r>
              <a:rPr lang="en-US" sz="2000" dirty="0" smtClean="0">
                <a:solidFill>
                  <a:srgbClr val="C00000"/>
                </a:solidFill>
              </a:rPr>
              <a:t>V</a:t>
            </a:r>
            <a:r>
              <a:rPr lang="en-US" sz="2000" baseline="-25000" dirty="0" smtClean="0">
                <a:solidFill>
                  <a:srgbClr val="C00000"/>
                </a:solidFill>
              </a:rPr>
              <a:t>A</a:t>
            </a:r>
            <a:r>
              <a:rPr lang="en-US" sz="2000" dirty="0" smtClean="0"/>
              <a:t>  =  </a:t>
            </a:r>
            <a:r>
              <a:rPr lang="en-US" sz="2000" dirty="0" smtClean="0">
                <a:solidFill>
                  <a:srgbClr val="C00000"/>
                </a:solidFill>
              </a:rPr>
              <a:t>$ value  of  position  being hedged  </a:t>
            </a:r>
            <a:r>
              <a:rPr lang="en-US" sz="2000" dirty="0" smtClean="0"/>
              <a:t>(V</a:t>
            </a:r>
            <a:r>
              <a:rPr lang="en-US" sz="2000" baseline="-25000" dirty="0" smtClean="0"/>
              <a:t>A </a:t>
            </a:r>
            <a:r>
              <a:rPr lang="en-US" sz="2000" dirty="0" smtClean="0"/>
              <a:t> =  (</a:t>
            </a:r>
            <a:r>
              <a:rPr lang="en-US" sz="2000" dirty="0" smtClean="0">
                <a:solidFill>
                  <a:srgbClr val="0070C0"/>
                </a:solidFill>
              </a:rPr>
              <a:t>S</a:t>
            </a:r>
            <a:r>
              <a:rPr lang="en-US" sz="2000" dirty="0" smtClean="0"/>
              <a:t>) N</a:t>
            </a:r>
            <a:r>
              <a:rPr lang="en-US" sz="2000" baseline="-25000" dirty="0" smtClean="0"/>
              <a:t>A </a:t>
            </a:r>
            <a:r>
              <a:rPr lang="en-US" sz="2000" dirty="0" smtClean="0"/>
              <a:t>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C00000"/>
                </a:solidFill>
              </a:rPr>
              <a:t>V</a:t>
            </a:r>
            <a:r>
              <a:rPr lang="en-US" sz="2000" baseline="-25000" dirty="0" smtClean="0">
                <a:solidFill>
                  <a:srgbClr val="C00000"/>
                </a:solidFill>
              </a:rPr>
              <a:t>F</a:t>
            </a:r>
            <a:r>
              <a:rPr lang="en-US" sz="2000" dirty="0" smtClean="0"/>
              <a:t>  =  </a:t>
            </a:r>
            <a:r>
              <a:rPr lang="en-US" sz="2000" dirty="0" smtClean="0">
                <a:solidFill>
                  <a:srgbClr val="C00000"/>
                </a:solidFill>
              </a:rPr>
              <a:t>$ value  of  one futures contract      </a:t>
            </a:r>
            <a:r>
              <a:rPr lang="en-US" sz="1000" dirty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(V</a:t>
            </a:r>
            <a:r>
              <a:rPr lang="en-US" sz="2000" baseline="-25000" dirty="0" smtClean="0"/>
              <a:t>F</a:t>
            </a:r>
            <a:r>
              <a:rPr lang="en-US" sz="2000" dirty="0" smtClean="0"/>
              <a:t>  =  (</a:t>
            </a:r>
            <a:r>
              <a:rPr lang="en-US" sz="2000" dirty="0" smtClean="0">
                <a:solidFill>
                  <a:srgbClr val="0070C0"/>
                </a:solidFill>
              </a:rPr>
              <a:t>F</a:t>
            </a:r>
            <a:r>
              <a:rPr lang="en-US" sz="2000" dirty="0" smtClean="0"/>
              <a:t>) Q</a:t>
            </a:r>
            <a:r>
              <a:rPr lang="en-US" sz="2000" baseline="-25000" dirty="0" smtClean="0"/>
              <a:t>F</a:t>
            </a:r>
            <a:r>
              <a:rPr lang="en-US" sz="2000" dirty="0" smtClean="0"/>
              <a:t> ).</a:t>
            </a:r>
          </a:p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d.	Effect of tailing the hedge is to multiply the hedge ratio (h*)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/>
              <a:t>	</a:t>
            </a:r>
            <a:r>
              <a:rPr lang="en-US" sz="2000" dirty="0" smtClean="0"/>
              <a:t>by the  ratio of  spot price  to  futures price,  or  (</a:t>
            </a:r>
            <a:r>
              <a:rPr lang="en-US" sz="2000" dirty="0" smtClean="0">
                <a:solidFill>
                  <a:srgbClr val="0070C0"/>
                </a:solidFill>
              </a:rPr>
              <a:t>S / F</a:t>
            </a:r>
            <a:r>
              <a:rPr lang="en-US" sz="2000" dirty="0" smtClean="0"/>
              <a:t>).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2000" dirty="0" smtClean="0"/>
              <a:t>       e.	If  </a:t>
            </a:r>
            <a:r>
              <a:rPr lang="en-US" sz="2000" dirty="0" err="1" smtClean="0">
                <a:solidFill>
                  <a:srgbClr val="0070C0"/>
                </a:solidFill>
              </a:rPr>
              <a:t>contango</a:t>
            </a:r>
            <a:r>
              <a:rPr lang="en-US" sz="2000" dirty="0" smtClean="0"/>
              <a:t>   </a:t>
            </a:r>
            <a:r>
              <a:rPr lang="en-US" sz="1200" dirty="0" smtClean="0"/>
              <a:t> </a:t>
            </a:r>
            <a:r>
              <a:rPr lang="en-US" sz="2000" dirty="0" smtClean="0"/>
              <a:t>(F &gt; S),  then  (</a:t>
            </a:r>
            <a:r>
              <a:rPr lang="en-US" sz="2000" dirty="0" smtClean="0">
                <a:solidFill>
                  <a:srgbClr val="0070C0"/>
                </a:solidFill>
              </a:rPr>
              <a:t>S / F</a:t>
            </a:r>
            <a:r>
              <a:rPr lang="en-US" sz="2000" dirty="0" smtClean="0"/>
              <a:t>) &lt; 1,  &amp;  </a:t>
            </a:r>
            <a:r>
              <a:rPr lang="en-US" sz="2000" dirty="0" smtClean="0">
                <a:solidFill>
                  <a:srgbClr val="0070C0"/>
                </a:solidFill>
              </a:rPr>
              <a:t>tailing the hedge  </a:t>
            </a:r>
            <a:r>
              <a:rPr lang="en-US" sz="2000" dirty="0" smtClean="0">
                <a:solidFill>
                  <a:srgbClr val="0070C0"/>
                </a:solidFill>
                <a:latin typeface="Arial"/>
                <a:cs typeface="Arial"/>
              </a:rPr>
              <a:t>↓ N**.</a:t>
            </a:r>
            <a:endParaRPr lang="en-US" sz="2000" dirty="0" smtClean="0">
              <a:solidFill>
                <a:srgbClr val="0070C0"/>
              </a:solidFill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/>
              <a:t>	If  </a:t>
            </a:r>
            <a:r>
              <a:rPr lang="en-US" sz="2000" dirty="0" smtClean="0">
                <a:solidFill>
                  <a:srgbClr val="0070C0"/>
                </a:solidFill>
              </a:rPr>
              <a:t>backward.  </a:t>
            </a:r>
            <a:r>
              <a:rPr lang="en-US" sz="2000" dirty="0"/>
              <a:t>(F </a:t>
            </a:r>
            <a:r>
              <a:rPr lang="en-US" sz="2000" dirty="0" smtClean="0"/>
              <a:t>&lt; </a:t>
            </a:r>
            <a:r>
              <a:rPr lang="en-US" sz="2000" dirty="0"/>
              <a:t>S),  then  (</a:t>
            </a:r>
            <a:r>
              <a:rPr lang="en-US" sz="2000" dirty="0">
                <a:solidFill>
                  <a:srgbClr val="0070C0"/>
                </a:solidFill>
              </a:rPr>
              <a:t>S / F</a:t>
            </a:r>
            <a:r>
              <a:rPr lang="en-US" sz="2000" dirty="0"/>
              <a:t>) </a:t>
            </a:r>
            <a:r>
              <a:rPr lang="en-US" sz="2000" dirty="0" smtClean="0"/>
              <a:t>&gt; </a:t>
            </a:r>
            <a:r>
              <a:rPr lang="en-US" sz="2000" dirty="0"/>
              <a:t>1,  &amp;  </a:t>
            </a:r>
            <a:r>
              <a:rPr lang="en-US" sz="2000" dirty="0">
                <a:solidFill>
                  <a:srgbClr val="0070C0"/>
                </a:solidFill>
              </a:rPr>
              <a:t>tailing the hedge  </a:t>
            </a:r>
            <a:r>
              <a:rPr lang="en-US" sz="2000" dirty="0" smtClean="0">
                <a:solidFill>
                  <a:srgbClr val="0070C0"/>
                </a:solidFill>
                <a:latin typeface="Arial"/>
                <a:cs typeface="Arial"/>
              </a:rPr>
              <a:t>↑</a:t>
            </a:r>
            <a:r>
              <a:rPr lang="en-US" sz="2000" dirty="0" smtClean="0">
                <a:solidFill>
                  <a:srgbClr val="0070C0"/>
                </a:solidFill>
              </a:rPr>
              <a:t> N**.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2000" dirty="0" smtClean="0"/>
              <a:t>       f.	If  </a:t>
            </a:r>
            <a:r>
              <a:rPr lang="en-US" sz="2000" b="1" dirty="0" smtClean="0">
                <a:solidFill>
                  <a:srgbClr val="2660A6"/>
                </a:solidFill>
              </a:rPr>
              <a:t>forwards</a:t>
            </a:r>
            <a:r>
              <a:rPr lang="en-US" sz="2000" dirty="0" smtClean="0"/>
              <a:t>  used,  </a:t>
            </a:r>
            <a:r>
              <a:rPr lang="en-US" sz="2000" dirty="0" smtClean="0">
                <a:solidFill>
                  <a:srgbClr val="2660A6"/>
                </a:solidFill>
              </a:rPr>
              <a:t>no daily settlement</a:t>
            </a:r>
            <a:r>
              <a:rPr lang="en-US" sz="2000" dirty="0" smtClean="0"/>
              <a:t>,  </a:t>
            </a:r>
            <a:r>
              <a:rPr lang="en-US" sz="2000" dirty="0" smtClean="0">
                <a:solidFill>
                  <a:srgbClr val="2660A6"/>
                </a:solidFill>
              </a:rPr>
              <a:t>no need to tail the hedge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1317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2660A6"/>
                </a:solidFill>
              </a:rPr>
              <a:t>© Paul Koch 1-</a:t>
            </a:r>
            <a:fld id="{FFC17802-6F57-4BA1-AB77-CD250D718B0D}" type="slidenum">
              <a:rPr lang="en-US" smtClean="0">
                <a:solidFill>
                  <a:srgbClr val="2660A6"/>
                </a:solidFill>
              </a:rPr>
              <a:pPr eaLnBrk="1" hangingPunct="1"/>
              <a:t>22</a:t>
            </a:fld>
            <a:endParaRPr lang="en-US" dirty="0" smtClean="0">
              <a:solidFill>
                <a:srgbClr val="2660A6"/>
              </a:solidFill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C.  Minimum </a:t>
            </a:r>
            <a:r>
              <a:rPr lang="en-US" sz="2800" dirty="0"/>
              <a:t>Variance Hedge Ratio</a:t>
            </a:r>
            <a:endParaRPr lang="en-US" sz="2800" dirty="0" smtClean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839200" cy="5791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9.  </a:t>
            </a:r>
            <a:r>
              <a:rPr lang="en-US" b="1" dirty="0" smtClean="0">
                <a:solidFill>
                  <a:srgbClr val="2660A6"/>
                </a:solidFill>
              </a:rPr>
              <a:t>Example</a:t>
            </a:r>
            <a:r>
              <a:rPr lang="en-US" b="1" dirty="0">
                <a:solidFill>
                  <a:srgbClr val="2660A6"/>
                </a:solidFill>
              </a:rPr>
              <a:t>:  </a:t>
            </a:r>
            <a:r>
              <a:rPr lang="en-US" dirty="0"/>
              <a:t>Cross-Hedge</a:t>
            </a:r>
            <a:r>
              <a:rPr lang="en-US" dirty="0" smtClean="0"/>
              <a:t>;  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2660A6"/>
                </a:solidFill>
              </a:rPr>
              <a:t>no daily </a:t>
            </a:r>
            <a:r>
              <a:rPr lang="en-US" sz="2400" dirty="0" err="1" smtClean="0">
                <a:solidFill>
                  <a:srgbClr val="2660A6"/>
                </a:solidFill>
              </a:rPr>
              <a:t>settlemt</a:t>
            </a:r>
            <a:r>
              <a:rPr lang="en-US" sz="2400" dirty="0" smtClean="0"/>
              <a:t>; </a:t>
            </a:r>
            <a:r>
              <a:rPr lang="en-US" sz="2400" dirty="0" smtClean="0">
                <a:solidFill>
                  <a:srgbClr val="2660A6"/>
                </a:solidFill>
              </a:rPr>
              <a:t>no tailing</a:t>
            </a:r>
            <a:r>
              <a:rPr lang="en-US" sz="2400" dirty="0" smtClean="0"/>
              <a:t>)</a:t>
            </a:r>
            <a:endParaRPr lang="en-US" sz="2400" dirty="0"/>
          </a:p>
          <a:p>
            <a:pPr eaLnBrk="1" hangingPunct="1">
              <a:defRPr/>
            </a:pPr>
            <a:endParaRPr lang="en-CA" sz="800" dirty="0" smtClean="0"/>
          </a:p>
          <a:p>
            <a:pPr eaLnBrk="1" hangingPunct="1">
              <a:defRPr/>
            </a:pPr>
            <a:r>
              <a:rPr lang="en-CA" sz="2400" dirty="0" smtClean="0"/>
              <a:t>Airline </a:t>
            </a:r>
            <a:r>
              <a:rPr lang="en-CA" sz="2400" dirty="0"/>
              <a:t>uses </a:t>
            </a:r>
            <a:r>
              <a:rPr lang="en-CA" sz="2400" dirty="0">
                <a:solidFill>
                  <a:srgbClr val="C00000"/>
                </a:solidFill>
              </a:rPr>
              <a:t>Heating Oil </a:t>
            </a:r>
            <a:r>
              <a:rPr lang="en-CA" sz="2400" b="1" dirty="0" smtClean="0">
                <a:solidFill>
                  <a:srgbClr val="2660A6"/>
                </a:solidFill>
              </a:rPr>
              <a:t>forwards</a:t>
            </a:r>
            <a:r>
              <a:rPr lang="en-CA" sz="2400" dirty="0" smtClean="0"/>
              <a:t> </a:t>
            </a:r>
            <a:r>
              <a:rPr lang="en-CA" sz="2400" dirty="0"/>
              <a:t>to hedge </a:t>
            </a:r>
            <a:r>
              <a:rPr lang="en-CA" sz="2400" dirty="0">
                <a:solidFill>
                  <a:srgbClr val="C00000"/>
                </a:solidFill>
              </a:rPr>
              <a:t>Jet Fuel </a:t>
            </a:r>
            <a:r>
              <a:rPr lang="en-CA" sz="2400" dirty="0"/>
              <a:t>costs.</a:t>
            </a:r>
          </a:p>
          <a:p>
            <a:pPr eaLnBrk="1" hangingPunct="1">
              <a:defRPr/>
            </a:pPr>
            <a:r>
              <a:rPr lang="en-CA" sz="2400" dirty="0" smtClean="0"/>
              <a:t>Airline </a:t>
            </a:r>
            <a:r>
              <a:rPr lang="en-CA" sz="2400" dirty="0"/>
              <a:t>will purchase 2 million gallons of </a:t>
            </a:r>
            <a:r>
              <a:rPr lang="en-CA" sz="2400" dirty="0" smtClean="0">
                <a:solidFill>
                  <a:srgbClr val="C00000"/>
                </a:solidFill>
              </a:rPr>
              <a:t>Jet Fuel </a:t>
            </a:r>
            <a:r>
              <a:rPr lang="en-CA" sz="2400" dirty="0"/>
              <a:t>in </a:t>
            </a:r>
            <a:r>
              <a:rPr lang="en-CA" sz="2400" dirty="0" smtClean="0"/>
              <a:t> 1 </a:t>
            </a:r>
            <a:r>
              <a:rPr lang="en-CA" sz="2400" dirty="0"/>
              <a:t>month, and </a:t>
            </a:r>
            <a:r>
              <a:rPr lang="en-CA" sz="2400" dirty="0" smtClean="0"/>
              <a:t>hedges by buying  </a:t>
            </a:r>
            <a:r>
              <a:rPr lang="en-CA" sz="2400" dirty="0" err="1" smtClean="0"/>
              <a:t>xxxx</a:t>
            </a:r>
            <a:r>
              <a:rPr lang="en-CA" sz="2400" dirty="0" smtClean="0"/>
              <a:t> gallons of </a:t>
            </a:r>
            <a:r>
              <a:rPr lang="en-CA" sz="2400" dirty="0" smtClean="0">
                <a:solidFill>
                  <a:srgbClr val="C00000"/>
                </a:solidFill>
              </a:rPr>
              <a:t>Heating Oil </a:t>
            </a:r>
            <a:r>
              <a:rPr lang="en-CA" sz="2400" b="1" dirty="0" smtClean="0">
                <a:solidFill>
                  <a:srgbClr val="0070C0"/>
                </a:solidFill>
              </a:rPr>
              <a:t>forward</a:t>
            </a:r>
            <a:r>
              <a:rPr lang="en-CA" sz="2400" dirty="0" smtClean="0"/>
              <a:t>.</a:t>
            </a:r>
            <a:endParaRPr lang="en-CA" sz="2400" dirty="0"/>
          </a:p>
          <a:p>
            <a:pPr marL="0" indent="0" eaLnBrk="1" hangingPunct="1">
              <a:buNone/>
              <a:defRPr/>
            </a:pPr>
            <a:endParaRPr lang="en-CA" sz="800" dirty="0"/>
          </a:p>
          <a:p>
            <a:pPr eaLnBrk="1" hangingPunct="1">
              <a:defRPr/>
            </a:pPr>
            <a:r>
              <a:rPr lang="en-CA" sz="2400" dirty="0"/>
              <a:t>From historical data  </a:t>
            </a:r>
            <a:r>
              <a:rPr lang="en-CA" sz="2400" dirty="0" err="1">
                <a:latin typeface="Symbol" pitchFamily="18" charset="2"/>
              </a:rPr>
              <a:t>s</a:t>
            </a:r>
            <a:r>
              <a:rPr lang="en-CA" sz="2400" i="1" baseline="-25000" dirty="0" err="1"/>
              <a:t>F</a:t>
            </a:r>
            <a:r>
              <a:rPr lang="en-CA" sz="2400" dirty="0"/>
              <a:t> </a:t>
            </a:r>
            <a:r>
              <a:rPr lang="en-CA" sz="2400" dirty="0" smtClean="0"/>
              <a:t>= 0.0313</a:t>
            </a:r>
            <a:r>
              <a:rPr lang="en-CA" sz="2400" dirty="0"/>
              <a:t>,  </a:t>
            </a:r>
            <a:r>
              <a:rPr lang="en-CA" sz="2400" dirty="0" err="1">
                <a:latin typeface="Symbol" pitchFamily="18" charset="2"/>
              </a:rPr>
              <a:t>s</a:t>
            </a:r>
            <a:r>
              <a:rPr lang="en-CA" sz="2400" i="1" baseline="-25000" dirty="0" err="1"/>
              <a:t>S</a:t>
            </a:r>
            <a:r>
              <a:rPr lang="en-CA" sz="2400" dirty="0"/>
              <a:t> = 0.0263, </a:t>
            </a:r>
            <a:r>
              <a:rPr lang="en-CA" sz="2400" dirty="0" smtClean="0"/>
              <a:t> &amp;  </a:t>
            </a:r>
            <a:r>
              <a:rPr lang="en-CA" sz="2400" dirty="0" smtClean="0">
                <a:latin typeface="Symbol" pitchFamily="18" charset="2"/>
              </a:rPr>
              <a:t>r </a:t>
            </a:r>
            <a:r>
              <a:rPr lang="en-CA" sz="2400" dirty="0" smtClean="0"/>
              <a:t>= 0.928</a:t>
            </a:r>
          </a:p>
          <a:p>
            <a:pPr marL="0" indent="0" eaLnBrk="1" hangingPunct="1">
              <a:spcBef>
                <a:spcPts val="600"/>
              </a:spcBef>
              <a:buNone/>
              <a:defRPr/>
            </a:pPr>
            <a:r>
              <a:rPr lang="en-CA" sz="2400" dirty="0" smtClean="0"/>
              <a:t>                                                      </a:t>
            </a:r>
            <a:r>
              <a:rPr lang="en-CA" sz="2400" dirty="0" smtClean="0">
                <a:solidFill>
                  <a:srgbClr val="0070C0"/>
                </a:solidFill>
              </a:rPr>
              <a:t> Airline should buy forward </a:t>
            </a: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r>
              <a:rPr lang="en-CA" sz="2400" dirty="0">
                <a:solidFill>
                  <a:srgbClr val="0070C0"/>
                </a:solidFill>
              </a:rPr>
              <a:t> </a:t>
            </a:r>
            <a:r>
              <a:rPr lang="en-CA" sz="2400" dirty="0" smtClean="0">
                <a:solidFill>
                  <a:srgbClr val="0070C0"/>
                </a:solidFill>
              </a:rPr>
              <a:t>                                                      (.7777) x (2,000,000 gal)</a:t>
            </a: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r>
              <a:rPr lang="en-CA" sz="2400" dirty="0">
                <a:solidFill>
                  <a:srgbClr val="0070C0"/>
                </a:solidFill>
              </a:rPr>
              <a:t> </a:t>
            </a:r>
            <a:r>
              <a:rPr lang="en-CA" sz="2400" dirty="0" smtClean="0">
                <a:solidFill>
                  <a:srgbClr val="0070C0"/>
                </a:solidFill>
              </a:rPr>
              <a:t>                                                       = 1,555,400 gal (</a:t>
            </a:r>
            <a:r>
              <a:rPr lang="en-CA" sz="2400" dirty="0" err="1" smtClean="0">
                <a:solidFill>
                  <a:srgbClr val="0070C0"/>
                </a:solidFill>
              </a:rPr>
              <a:t>fwd</a:t>
            </a:r>
            <a:r>
              <a:rPr lang="en-CA" sz="2400" dirty="0" smtClean="0">
                <a:solidFill>
                  <a:srgbClr val="0070C0"/>
                </a:solidFill>
              </a:rPr>
              <a:t> 1 </a:t>
            </a:r>
            <a:r>
              <a:rPr lang="en-CA" sz="2400" dirty="0" err="1" smtClean="0">
                <a:solidFill>
                  <a:srgbClr val="0070C0"/>
                </a:solidFill>
              </a:rPr>
              <a:t>mo</a:t>
            </a:r>
            <a:r>
              <a:rPr lang="en-CA" sz="2400" dirty="0" smtClean="0">
                <a:solidFill>
                  <a:srgbClr val="0070C0"/>
                </a:solidFill>
              </a:rPr>
              <a:t>).</a:t>
            </a: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endParaRPr lang="en-CA" sz="2000" dirty="0" smtClean="0"/>
          </a:p>
          <a:p>
            <a:pPr eaLnBrk="1" hangingPunct="1">
              <a:defRPr/>
            </a:pPr>
            <a:r>
              <a:rPr lang="en-CA" sz="2400" dirty="0" smtClean="0"/>
              <a:t> </a:t>
            </a:r>
            <a:r>
              <a:rPr lang="en-CA" sz="2400" dirty="0" smtClean="0">
                <a:solidFill>
                  <a:srgbClr val="0070C0"/>
                </a:solidFill>
              </a:rPr>
              <a:t>Or, if they use </a:t>
            </a:r>
            <a:r>
              <a:rPr lang="en-CA" sz="2400" dirty="0" smtClean="0">
                <a:solidFill>
                  <a:srgbClr val="C00000"/>
                </a:solidFill>
              </a:rPr>
              <a:t>Heating Oil </a:t>
            </a:r>
            <a:r>
              <a:rPr lang="en-CA" sz="2400" dirty="0" smtClean="0">
                <a:solidFill>
                  <a:srgbClr val="0070C0"/>
                </a:solidFill>
              </a:rPr>
              <a:t>futures</a:t>
            </a:r>
            <a:r>
              <a:rPr lang="en-CA" sz="2400" dirty="0" smtClean="0"/>
              <a:t>:  1 contract = 42,000 gal.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 smtClean="0"/>
              <a:t>   N</a:t>
            </a:r>
            <a:r>
              <a:rPr lang="en-US" sz="2400" dirty="0"/>
              <a:t>* </a:t>
            </a:r>
            <a:r>
              <a:rPr lang="en-US" sz="2400" dirty="0" smtClean="0"/>
              <a:t>=  </a:t>
            </a:r>
            <a:r>
              <a:rPr lang="en-US" sz="2400" dirty="0"/>
              <a:t>[ (</a:t>
            </a:r>
            <a:r>
              <a:rPr lang="en-US" sz="2400" i="1" dirty="0"/>
              <a:t>h*</a:t>
            </a:r>
            <a:r>
              <a:rPr lang="en-US" sz="2400" dirty="0"/>
              <a:t>) </a:t>
            </a:r>
            <a:r>
              <a:rPr lang="en-US" sz="2400" dirty="0">
                <a:solidFill>
                  <a:srgbClr val="C00000"/>
                </a:solidFill>
              </a:rPr>
              <a:t>N</a:t>
            </a:r>
            <a:r>
              <a:rPr lang="en-US" sz="2400" baseline="-25000" dirty="0">
                <a:solidFill>
                  <a:srgbClr val="C00000"/>
                </a:solidFill>
              </a:rPr>
              <a:t>A</a:t>
            </a:r>
            <a:r>
              <a:rPr lang="en-US" sz="2400" baseline="-25000" dirty="0"/>
              <a:t> </a:t>
            </a:r>
            <a:r>
              <a:rPr lang="en-US" sz="2400" dirty="0"/>
              <a:t>] / </a:t>
            </a:r>
            <a:r>
              <a:rPr lang="en-US" sz="2400" dirty="0" smtClean="0">
                <a:solidFill>
                  <a:srgbClr val="C00000"/>
                </a:solidFill>
              </a:rPr>
              <a:t>Q</a:t>
            </a:r>
            <a:r>
              <a:rPr lang="en-US" sz="2400" baseline="-25000" dirty="0" smtClean="0">
                <a:solidFill>
                  <a:srgbClr val="C00000"/>
                </a:solidFill>
              </a:rPr>
              <a:t>F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smtClean="0"/>
              <a:t> [ </a:t>
            </a:r>
            <a:r>
              <a:rPr lang="en-US" sz="2200" dirty="0" smtClean="0"/>
              <a:t>(.7777) </a:t>
            </a:r>
            <a:r>
              <a:rPr lang="en-US" sz="2400" dirty="0" smtClean="0"/>
              <a:t>x </a:t>
            </a:r>
            <a:r>
              <a:rPr lang="en-US" sz="2200" dirty="0" smtClean="0"/>
              <a:t>(</a:t>
            </a:r>
            <a:r>
              <a:rPr lang="en-US" sz="2200" dirty="0" smtClean="0">
                <a:solidFill>
                  <a:srgbClr val="C00000"/>
                </a:solidFill>
              </a:rPr>
              <a:t>2,000,000 gal</a:t>
            </a:r>
            <a:r>
              <a:rPr lang="en-US" sz="8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)] </a:t>
            </a:r>
            <a:r>
              <a:rPr lang="en-US" sz="2400" dirty="0"/>
              <a:t>/ </a:t>
            </a:r>
            <a:r>
              <a:rPr lang="en-US" sz="2200" dirty="0" smtClean="0"/>
              <a:t>(</a:t>
            </a:r>
            <a:r>
              <a:rPr lang="en-US" sz="2200" dirty="0" smtClean="0">
                <a:solidFill>
                  <a:srgbClr val="C00000"/>
                </a:solidFill>
              </a:rPr>
              <a:t>42,000 gal</a:t>
            </a:r>
            <a:r>
              <a:rPr lang="en-US" sz="2200" dirty="0" smtClean="0"/>
              <a:t>)</a:t>
            </a:r>
            <a:endParaRPr lang="en-US" sz="2200" dirty="0">
              <a:solidFill>
                <a:srgbClr val="C00000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/>
              <a:t>		</a:t>
            </a:r>
            <a:r>
              <a:rPr lang="en-US" sz="2400" dirty="0" smtClean="0"/>
              <a:t>	   </a:t>
            </a:r>
            <a:r>
              <a:rPr lang="en-US" sz="800" dirty="0" smtClean="0"/>
              <a:t> </a:t>
            </a:r>
            <a:r>
              <a:rPr lang="en-US" sz="2400" dirty="0" smtClean="0"/>
              <a:t>=     37.03  contracts.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 smtClean="0"/>
              <a:t>   </a:t>
            </a:r>
            <a:r>
              <a:rPr lang="en-US" sz="2400" dirty="0" smtClean="0">
                <a:solidFill>
                  <a:srgbClr val="0070C0"/>
                </a:solidFill>
              </a:rPr>
              <a:t>The Airline would buy 37 futures contracts</a:t>
            </a:r>
            <a:r>
              <a:rPr lang="en-US" sz="2400" dirty="0" smtClean="0"/>
              <a:t> (if no tailing).</a:t>
            </a:r>
            <a:endParaRPr lang="en-US" sz="24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046227"/>
              </p:ext>
            </p:extLst>
          </p:nvPr>
        </p:nvGraphicFramePr>
        <p:xfrm>
          <a:off x="609600" y="3581400"/>
          <a:ext cx="3810000" cy="8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9" name="Equation" r:id="rId4" imgW="1803400" imgH="393700" progId="Equation.3">
                  <p:embed/>
                </p:oleObj>
              </mc:Choice>
              <mc:Fallback>
                <p:oleObj name="Equation" r:id="rId4" imgW="1803400" imgH="3937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581400"/>
                        <a:ext cx="3810000" cy="8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877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2660A6"/>
                </a:solidFill>
              </a:rPr>
              <a:t>© Paul Koch 1-</a:t>
            </a:r>
            <a:fld id="{FFC17802-6F57-4BA1-AB77-CD250D718B0D}" type="slidenum">
              <a:rPr lang="en-US" smtClean="0">
                <a:solidFill>
                  <a:srgbClr val="2660A6"/>
                </a:solidFill>
              </a:rPr>
              <a:pPr eaLnBrk="1" hangingPunct="1"/>
              <a:t>23</a:t>
            </a:fld>
            <a:endParaRPr lang="en-US" dirty="0" smtClean="0">
              <a:solidFill>
                <a:srgbClr val="2660A6"/>
              </a:solidFill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C.  Minimum </a:t>
            </a:r>
            <a:r>
              <a:rPr lang="en-US" sz="2800" dirty="0"/>
              <a:t>Variance Hedge Ratio</a:t>
            </a:r>
            <a:endParaRPr lang="en-US" sz="2800" dirty="0" smtClean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839200" cy="5867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10. </a:t>
            </a:r>
            <a:r>
              <a:rPr lang="en-US" b="1" dirty="0" smtClean="0">
                <a:solidFill>
                  <a:srgbClr val="2660A6"/>
                </a:solidFill>
              </a:rPr>
              <a:t>Example</a:t>
            </a:r>
            <a:r>
              <a:rPr lang="en-US" b="1" dirty="0">
                <a:solidFill>
                  <a:srgbClr val="2660A6"/>
                </a:solidFill>
              </a:rPr>
              <a:t>:</a:t>
            </a:r>
            <a:r>
              <a:rPr lang="en-US" b="1" dirty="0"/>
              <a:t>  </a:t>
            </a:r>
            <a:r>
              <a:rPr lang="en-US" dirty="0"/>
              <a:t>Cross-Hedge</a:t>
            </a:r>
            <a:r>
              <a:rPr lang="en-US" dirty="0" smtClean="0"/>
              <a:t>; 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2660A6"/>
                </a:solidFill>
              </a:rPr>
              <a:t>daily </a:t>
            </a:r>
            <a:r>
              <a:rPr lang="en-US" sz="2400" dirty="0" err="1" smtClean="0">
                <a:solidFill>
                  <a:srgbClr val="2660A6"/>
                </a:solidFill>
              </a:rPr>
              <a:t>settlemt</a:t>
            </a:r>
            <a:r>
              <a:rPr lang="en-US" sz="2400" dirty="0" smtClean="0"/>
              <a:t>; </a:t>
            </a:r>
            <a:r>
              <a:rPr lang="en-US" sz="2400" dirty="0" smtClean="0">
                <a:solidFill>
                  <a:srgbClr val="2660A6"/>
                </a:solidFill>
              </a:rPr>
              <a:t>tailing hedge</a:t>
            </a:r>
            <a:r>
              <a:rPr lang="en-US" sz="2400" dirty="0" smtClean="0"/>
              <a:t>)</a:t>
            </a:r>
            <a:endParaRPr lang="en-US" sz="2400" dirty="0"/>
          </a:p>
          <a:p>
            <a:pPr eaLnBrk="1" hangingPunct="1">
              <a:defRPr/>
            </a:pPr>
            <a:endParaRPr lang="en-CA" sz="800" dirty="0" smtClean="0"/>
          </a:p>
          <a:p>
            <a:pPr eaLnBrk="1" hangingPunct="1">
              <a:defRPr/>
            </a:pPr>
            <a:r>
              <a:rPr lang="en-CA" sz="2400" dirty="0" smtClean="0"/>
              <a:t>If  Airline </a:t>
            </a:r>
            <a:r>
              <a:rPr lang="en-CA" sz="2400" dirty="0"/>
              <a:t>uses Heating Oil </a:t>
            </a:r>
            <a:r>
              <a:rPr lang="en-CA" sz="2400" b="1" dirty="0" smtClean="0">
                <a:solidFill>
                  <a:srgbClr val="2660A6"/>
                </a:solidFill>
              </a:rPr>
              <a:t>futures</a:t>
            </a:r>
            <a:r>
              <a:rPr lang="en-CA" sz="2400" dirty="0" smtClean="0"/>
              <a:t> </a:t>
            </a:r>
            <a:r>
              <a:rPr lang="en-CA" sz="2400" dirty="0"/>
              <a:t>to hedge Jet Fuel costs</a:t>
            </a:r>
            <a:r>
              <a:rPr lang="en-CA" sz="2400" dirty="0" smtClean="0"/>
              <a:t>.</a:t>
            </a:r>
          </a:p>
          <a:p>
            <a:pPr eaLnBrk="1" hangingPunct="1">
              <a:defRPr/>
            </a:pPr>
            <a:r>
              <a:rPr lang="en-CA" sz="2400" dirty="0" smtClean="0"/>
              <a:t>From </a:t>
            </a:r>
            <a:r>
              <a:rPr lang="en-CA" sz="2400" dirty="0"/>
              <a:t>historical data  </a:t>
            </a:r>
            <a:r>
              <a:rPr lang="en-CA" sz="2400" dirty="0" err="1">
                <a:latin typeface="Symbol" pitchFamily="18" charset="2"/>
              </a:rPr>
              <a:t>s</a:t>
            </a:r>
            <a:r>
              <a:rPr lang="en-CA" sz="2400" i="1" baseline="-25000" dirty="0" err="1"/>
              <a:t>F</a:t>
            </a:r>
            <a:r>
              <a:rPr lang="en-CA" sz="2400" dirty="0"/>
              <a:t> </a:t>
            </a:r>
            <a:r>
              <a:rPr lang="en-CA" sz="2400" dirty="0" smtClean="0"/>
              <a:t>= 0.0313</a:t>
            </a:r>
            <a:r>
              <a:rPr lang="en-CA" sz="2400" dirty="0"/>
              <a:t>,  </a:t>
            </a:r>
            <a:r>
              <a:rPr lang="en-CA" sz="2400" dirty="0" err="1">
                <a:latin typeface="Symbol" pitchFamily="18" charset="2"/>
              </a:rPr>
              <a:t>s</a:t>
            </a:r>
            <a:r>
              <a:rPr lang="en-CA" sz="2400" i="1" baseline="-25000" dirty="0" err="1"/>
              <a:t>S</a:t>
            </a:r>
            <a:r>
              <a:rPr lang="en-CA" sz="2400" dirty="0"/>
              <a:t> = 0.0263, </a:t>
            </a:r>
            <a:r>
              <a:rPr lang="en-CA" sz="2400" dirty="0" smtClean="0"/>
              <a:t> &amp;  </a:t>
            </a:r>
            <a:r>
              <a:rPr lang="en-CA" sz="2400" dirty="0" smtClean="0">
                <a:latin typeface="Symbol" pitchFamily="18" charset="2"/>
              </a:rPr>
              <a:t>r </a:t>
            </a:r>
            <a:r>
              <a:rPr lang="en-CA" sz="2400" dirty="0" smtClean="0"/>
              <a:t>= 0.928</a:t>
            </a:r>
          </a:p>
          <a:p>
            <a:pPr eaLnBrk="1" hangingPunct="1">
              <a:defRPr/>
            </a:pPr>
            <a:endParaRPr lang="en-CA" sz="2400" dirty="0"/>
          </a:p>
          <a:p>
            <a:pPr eaLnBrk="1" hangingPunct="1">
              <a:defRPr/>
            </a:pPr>
            <a:endParaRPr lang="en-CA" sz="2400" dirty="0" smtClean="0"/>
          </a:p>
          <a:p>
            <a:pPr eaLnBrk="1" hangingPunct="1">
              <a:defRPr/>
            </a:pPr>
            <a:endParaRPr lang="en-CA" sz="800" dirty="0" smtClean="0"/>
          </a:p>
          <a:p>
            <a:pPr eaLnBrk="1" hangingPunct="1">
              <a:defRPr/>
            </a:pPr>
            <a:r>
              <a:rPr lang="en-CA" sz="2400" dirty="0" smtClean="0"/>
              <a:t>The size of one Heating Oil contract is 42,000 gal.</a:t>
            </a:r>
          </a:p>
          <a:p>
            <a:pPr eaLnBrk="1" hangingPunct="1">
              <a:defRPr/>
            </a:pPr>
            <a:r>
              <a:rPr lang="en-CA" sz="2400" dirty="0" smtClean="0"/>
              <a:t>Spot price = S = </a:t>
            </a:r>
            <a:r>
              <a:rPr lang="en-CA" sz="2400" dirty="0" smtClean="0">
                <a:solidFill>
                  <a:srgbClr val="C00000"/>
                </a:solidFill>
              </a:rPr>
              <a:t>$1.94 / gal</a:t>
            </a:r>
            <a:r>
              <a:rPr lang="en-CA" sz="2400" dirty="0" smtClean="0"/>
              <a:t>;     Futures price = F = </a:t>
            </a:r>
            <a:r>
              <a:rPr lang="en-CA" sz="2400" dirty="0" smtClean="0">
                <a:solidFill>
                  <a:srgbClr val="C00000"/>
                </a:solidFill>
              </a:rPr>
              <a:t>$1.99 / gal</a:t>
            </a:r>
            <a:r>
              <a:rPr lang="en-CA" sz="2400" dirty="0" smtClean="0"/>
              <a:t>.</a:t>
            </a:r>
          </a:p>
          <a:p>
            <a:pPr eaLnBrk="1" hangingPunct="1">
              <a:defRPr/>
            </a:pPr>
            <a:r>
              <a:rPr lang="en-CA" sz="2400" dirty="0" smtClean="0"/>
              <a:t>Optimal number of contracts </a:t>
            </a:r>
            <a:r>
              <a:rPr lang="en-CA" sz="2400" dirty="0" smtClean="0">
                <a:solidFill>
                  <a:srgbClr val="0070C0"/>
                </a:solidFill>
              </a:rPr>
              <a:t>after tailing the hedge</a:t>
            </a:r>
            <a:r>
              <a:rPr lang="en-CA" sz="2400" dirty="0" smtClean="0"/>
              <a:t>: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 smtClean="0"/>
              <a:t>   N** =  </a:t>
            </a:r>
            <a:r>
              <a:rPr lang="en-US" sz="2400" dirty="0"/>
              <a:t>[ (</a:t>
            </a:r>
            <a:r>
              <a:rPr lang="en-US" sz="2400" i="1" dirty="0"/>
              <a:t>h*</a:t>
            </a:r>
            <a:r>
              <a:rPr lang="en-US" sz="2400" dirty="0"/>
              <a:t>) </a:t>
            </a:r>
            <a:r>
              <a:rPr lang="en-US" sz="2400" dirty="0" smtClean="0">
                <a:solidFill>
                  <a:srgbClr val="C00000"/>
                </a:solidFill>
              </a:rPr>
              <a:t>V</a:t>
            </a:r>
            <a:r>
              <a:rPr lang="en-US" sz="2400" baseline="-25000" dirty="0" smtClean="0">
                <a:solidFill>
                  <a:srgbClr val="C00000"/>
                </a:solidFill>
              </a:rPr>
              <a:t>A</a:t>
            </a:r>
            <a:r>
              <a:rPr lang="en-US" sz="2400" baseline="-25000" dirty="0" smtClean="0"/>
              <a:t> </a:t>
            </a:r>
            <a:r>
              <a:rPr lang="en-US" sz="2400" dirty="0"/>
              <a:t>] / </a:t>
            </a:r>
            <a:r>
              <a:rPr lang="en-US" sz="2400" dirty="0" smtClean="0">
                <a:solidFill>
                  <a:srgbClr val="C00000"/>
                </a:solidFill>
              </a:rPr>
              <a:t>V</a:t>
            </a:r>
            <a:r>
              <a:rPr lang="en-US" sz="2400" baseline="-25000" dirty="0" smtClean="0">
                <a:solidFill>
                  <a:srgbClr val="C00000"/>
                </a:solidFill>
              </a:rPr>
              <a:t>F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   </a:t>
            </a:r>
            <a:r>
              <a:rPr lang="en-US" sz="2000" dirty="0" smtClean="0">
                <a:solidFill>
                  <a:srgbClr val="0070C0"/>
                </a:solidFill>
              </a:rPr>
              <a:t>=  </a:t>
            </a:r>
            <a:r>
              <a:rPr lang="en-US" sz="2000" dirty="0">
                <a:solidFill>
                  <a:srgbClr val="0070C0"/>
                </a:solidFill>
              </a:rPr>
              <a:t>[ (h*) </a:t>
            </a:r>
            <a:r>
              <a:rPr lang="en-US" sz="2000" b="1" dirty="0">
                <a:solidFill>
                  <a:srgbClr val="0070C0"/>
                </a:solidFill>
              </a:rPr>
              <a:t>N</a:t>
            </a:r>
            <a:r>
              <a:rPr lang="en-US" sz="2000" baseline="-25000" dirty="0">
                <a:solidFill>
                  <a:srgbClr val="0070C0"/>
                </a:solidFill>
              </a:rPr>
              <a:t>A </a:t>
            </a:r>
            <a:r>
              <a:rPr lang="en-US" sz="2000" dirty="0">
                <a:solidFill>
                  <a:srgbClr val="0070C0"/>
                </a:solidFill>
              </a:rPr>
              <a:t>] / </a:t>
            </a:r>
            <a:r>
              <a:rPr lang="en-US" sz="2000" b="1" dirty="0">
                <a:solidFill>
                  <a:srgbClr val="0070C0"/>
                </a:solidFill>
              </a:rPr>
              <a:t>Q</a:t>
            </a:r>
            <a:r>
              <a:rPr lang="en-US" sz="2000" baseline="-25000" dirty="0">
                <a:solidFill>
                  <a:srgbClr val="0070C0"/>
                </a:solidFill>
              </a:rPr>
              <a:t>F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 x </a:t>
            </a:r>
            <a:r>
              <a:rPr lang="en-US" sz="2000" dirty="0">
                <a:solidFill>
                  <a:srgbClr val="0070C0"/>
                </a:solidFill>
              </a:rPr>
              <a:t>(S</a:t>
            </a:r>
            <a:r>
              <a:rPr lang="en-US" sz="2000" baseline="-250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rgbClr val="0070C0"/>
                </a:solidFill>
              </a:rPr>
              <a:t>/</a:t>
            </a:r>
            <a:r>
              <a:rPr lang="en-US" sz="2000" baseline="-250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rgbClr val="0070C0"/>
                </a:solidFill>
              </a:rPr>
              <a:t>F</a:t>
            </a:r>
            <a:r>
              <a:rPr lang="en-US" sz="2000" dirty="0" smtClean="0">
                <a:solidFill>
                  <a:srgbClr val="0070C0"/>
                </a:solidFill>
              </a:rPr>
              <a:t>)</a:t>
            </a:r>
            <a:endParaRPr lang="en-US" sz="2000" dirty="0" smtClean="0"/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 smtClean="0"/>
              <a:t>         </a:t>
            </a:r>
            <a:r>
              <a:rPr lang="en-US" sz="1200" dirty="0" smtClean="0"/>
              <a:t> </a:t>
            </a:r>
            <a:r>
              <a:rPr lang="en-US" sz="2400" dirty="0" smtClean="0"/>
              <a:t>=  [ </a:t>
            </a:r>
            <a:r>
              <a:rPr lang="en-US" sz="2200" dirty="0" smtClean="0"/>
              <a:t>(.7777) </a:t>
            </a:r>
            <a:r>
              <a:rPr lang="en-US" sz="2400" dirty="0" smtClean="0"/>
              <a:t>x </a:t>
            </a:r>
            <a:r>
              <a:rPr lang="en-US" sz="2200" dirty="0" smtClean="0"/>
              <a:t>(</a:t>
            </a:r>
            <a:r>
              <a:rPr lang="en-US" sz="2200" dirty="0" smtClean="0">
                <a:solidFill>
                  <a:srgbClr val="C00000"/>
                </a:solidFill>
              </a:rPr>
              <a:t>$1.94</a:t>
            </a:r>
            <a:r>
              <a:rPr lang="en-US" sz="2200" dirty="0" smtClean="0"/>
              <a:t> x 2,000,000 gal</a:t>
            </a:r>
            <a:r>
              <a:rPr lang="en-US" sz="800" dirty="0" smtClean="0"/>
              <a:t> </a:t>
            </a:r>
            <a:r>
              <a:rPr lang="en-US" sz="2200" dirty="0" smtClean="0"/>
              <a:t>)</a:t>
            </a:r>
            <a:r>
              <a:rPr lang="en-US" sz="2400" dirty="0" smtClean="0"/>
              <a:t> ] </a:t>
            </a:r>
            <a:r>
              <a:rPr lang="en-US" sz="2400" dirty="0"/>
              <a:t>/</a:t>
            </a:r>
            <a:r>
              <a:rPr lang="en-US" sz="2400" baseline="-25000" dirty="0"/>
              <a:t> </a:t>
            </a:r>
            <a:r>
              <a:rPr lang="en-US" sz="2200" dirty="0" smtClean="0"/>
              <a:t>(</a:t>
            </a:r>
            <a:r>
              <a:rPr lang="en-US" sz="2200" dirty="0" smtClean="0">
                <a:solidFill>
                  <a:srgbClr val="C00000"/>
                </a:solidFill>
              </a:rPr>
              <a:t>$1.99</a:t>
            </a:r>
            <a:r>
              <a:rPr lang="en-US" sz="2200" dirty="0" smtClean="0"/>
              <a:t> x 42,000 gal</a:t>
            </a:r>
            <a:r>
              <a:rPr lang="en-US" sz="800" dirty="0" smtClean="0"/>
              <a:t> </a:t>
            </a:r>
            <a:r>
              <a:rPr lang="en-US" sz="2200" dirty="0" smtClean="0"/>
              <a:t>)</a:t>
            </a:r>
            <a:endParaRPr lang="en-US" sz="22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 smtClean="0"/>
              <a:t>        </a:t>
            </a:r>
            <a:r>
              <a:rPr lang="en-US" sz="1400" dirty="0" smtClean="0"/>
              <a:t> </a:t>
            </a:r>
            <a:r>
              <a:rPr lang="en-US" sz="800" dirty="0" smtClean="0"/>
              <a:t>  </a:t>
            </a:r>
            <a:r>
              <a:rPr lang="en-US" sz="2400" dirty="0" smtClean="0"/>
              <a:t>=    36.10  contracts.	     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0070C0"/>
                </a:solidFill>
              </a:rPr>
              <a:t>Note:   </a:t>
            </a:r>
            <a:r>
              <a:rPr lang="en-US" sz="1000" dirty="0" smtClean="0">
                <a:solidFill>
                  <a:srgbClr val="0070C0"/>
                </a:solidFill>
              </a:rPr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S &lt; F,    (S</a:t>
            </a:r>
            <a:r>
              <a:rPr lang="en-US" sz="2000" baseline="-25000" dirty="0" smtClean="0">
                <a:solidFill>
                  <a:srgbClr val="0070C0"/>
                </a:solidFill>
              </a:rPr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/ F) &lt; 1;    N** </a:t>
            </a:r>
            <a:r>
              <a:rPr lang="en-US" sz="2000" dirty="0" smtClean="0">
                <a:solidFill>
                  <a:srgbClr val="0070C0"/>
                </a:solidFill>
                <a:latin typeface="Arial"/>
                <a:cs typeface="Arial"/>
              </a:rPr>
              <a:t>↓</a:t>
            </a:r>
            <a:r>
              <a:rPr lang="en-US" sz="2000" dirty="0" smtClean="0"/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 smtClean="0"/>
              <a:t>   </a:t>
            </a:r>
            <a:r>
              <a:rPr lang="en-US" sz="2400" dirty="0" smtClean="0">
                <a:solidFill>
                  <a:srgbClr val="0070C0"/>
                </a:solidFill>
              </a:rPr>
              <a:t>The Airline </a:t>
            </a:r>
            <a:r>
              <a:rPr lang="en-US" sz="2400" dirty="0">
                <a:solidFill>
                  <a:srgbClr val="0070C0"/>
                </a:solidFill>
              </a:rPr>
              <a:t>should </a:t>
            </a:r>
            <a:r>
              <a:rPr lang="en-US" sz="2400" dirty="0" smtClean="0">
                <a:solidFill>
                  <a:srgbClr val="0070C0"/>
                </a:solidFill>
              </a:rPr>
              <a:t>buy 36 contracts</a:t>
            </a:r>
            <a:r>
              <a:rPr lang="en-US" sz="2400" dirty="0"/>
              <a:t>.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1200368"/>
              </p:ext>
            </p:extLst>
          </p:nvPr>
        </p:nvGraphicFramePr>
        <p:xfrm>
          <a:off x="2438400" y="2590800"/>
          <a:ext cx="3810000" cy="8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1" name="Equation" r:id="rId3" imgW="1803400" imgH="393700" progId="Equation.3">
                  <p:embed/>
                </p:oleObj>
              </mc:Choice>
              <mc:Fallback>
                <p:oleObj name="Equation" r:id="rId3" imgW="18034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590800"/>
                        <a:ext cx="3810000" cy="8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156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2660A6"/>
                </a:solidFill>
              </a:rPr>
              <a:t>© Paul Koch 1-</a:t>
            </a:r>
            <a:fld id="{FFC17802-6F57-4BA1-AB77-CD250D718B0D}" type="slidenum">
              <a:rPr lang="en-US" smtClean="0">
                <a:solidFill>
                  <a:srgbClr val="2660A6"/>
                </a:solidFill>
              </a:rPr>
              <a:pPr eaLnBrk="1" hangingPunct="1"/>
              <a:t>24</a:t>
            </a:fld>
            <a:endParaRPr lang="en-US" dirty="0" smtClean="0">
              <a:solidFill>
                <a:srgbClr val="2660A6"/>
              </a:solidFill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D.  Hedging a Stock Portfolio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2660A6"/>
                </a:solidFill>
              </a:rPr>
              <a:t>Hedging stock </a:t>
            </a:r>
            <a:r>
              <a:rPr lang="en-US" dirty="0">
                <a:solidFill>
                  <a:srgbClr val="2660A6"/>
                </a:solidFill>
              </a:rPr>
              <a:t>portfolio</a:t>
            </a:r>
            <a:r>
              <a:rPr lang="en-US" dirty="0"/>
              <a:t> with Stock Index Futures.</a:t>
            </a:r>
          </a:p>
          <a:p>
            <a:pPr marL="0" indent="0">
              <a:buNone/>
            </a:pPr>
            <a:endParaRPr lang="en-US" sz="2000" dirty="0"/>
          </a:p>
          <a:p>
            <a:pPr marL="0" lvl="0" indent="0">
              <a:buNone/>
            </a:pPr>
            <a:r>
              <a:rPr lang="en-US" sz="2400" dirty="0" smtClean="0"/>
              <a:t>      1.	Define:  </a:t>
            </a:r>
            <a:r>
              <a:rPr lang="en-US" sz="2400" dirty="0" smtClean="0">
                <a:solidFill>
                  <a:srgbClr val="C00000"/>
                </a:solidFill>
              </a:rPr>
              <a:t>V</a:t>
            </a:r>
            <a:r>
              <a:rPr lang="en-US" sz="2400" baseline="-25000" dirty="0" smtClean="0">
                <a:solidFill>
                  <a:srgbClr val="C00000"/>
                </a:solidFill>
              </a:rPr>
              <a:t>A</a:t>
            </a:r>
            <a:r>
              <a:rPr lang="en-US" sz="2400" dirty="0" smtClean="0"/>
              <a:t>  =  </a:t>
            </a:r>
            <a:r>
              <a:rPr lang="en-US" sz="2400" dirty="0"/>
              <a:t>Current value of stock portfolio;</a:t>
            </a:r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dirty="0" smtClean="0"/>
              <a:t>  </a:t>
            </a:r>
            <a:r>
              <a:rPr lang="en-US" sz="1200" dirty="0" smtClean="0"/>
              <a:t> </a:t>
            </a:r>
            <a:r>
              <a:rPr lang="en-US" sz="2400" dirty="0" smtClean="0">
                <a:solidFill>
                  <a:srgbClr val="C00000"/>
                </a:solidFill>
              </a:rPr>
              <a:t>V</a:t>
            </a:r>
            <a:r>
              <a:rPr lang="en-US" sz="2400" baseline="-25000" dirty="0" smtClean="0">
                <a:solidFill>
                  <a:srgbClr val="C00000"/>
                </a:solidFill>
              </a:rPr>
              <a:t>F</a:t>
            </a:r>
            <a:r>
              <a:rPr lang="en-US" sz="2400" dirty="0" smtClean="0"/>
              <a:t>  </a:t>
            </a:r>
            <a:r>
              <a:rPr lang="en-US" sz="800" dirty="0" smtClean="0"/>
              <a:t> </a:t>
            </a:r>
            <a:r>
              <a:rPr lang="en-US" sz="2400" dirty="0" smtClean="0"/>
              <a:t>=  Current </a:t>
            </a:r>
            <a:r>
              <a:rPr lang="en-US" sz="2400" dirty="0"/>
              <a:t>value of one futures contract.</a:t>
            </a:r>
          </a:p>
          <a:p>
            <a:pPr marL="0" indent="0">
              <a:buNone/>
            </a:pPr>
            <a:endParaRPr lang="en-US" sz="2000" dirty="0"/>
          </a:p>
          <a:p>
            <a:pPr marL="0" lvl="0" indent="0">
              <a:buNone/>
            </a:pPr>
            <a:r>
              <a:rPr lang="en-US" sz="2400" dirty="0" smtClean="0"/>
              <a:t>      2.	</a:t>
            </a:r>
            <a:r>
              <a:rPr lang="en-US" sz="2400" b="1" dirty="0" smtClean="0">
                <a:solidFill>
                  <a:srgbClr val="C00000"/>
                </a:solidFill>
              </a:rPr>
              <a:t>If</a:t>
            </a:r>
            <a:r>
              <a:rPr lang="en-US" sz="2400" dirty="0" smtClean="0"/>
              <a:t> </a:t>
            </a:r>
            <a:r>
              <a:rPr lang="en-US" sz="2400" dirty="0"/>
              <a:t>stock portfolio perfectly matches the </a:t>
            </a:r>
            <a:r>
              <a:rPr lang="en-US" sz="2400" dirty="0" smtClean="0"/>
              <a:t>index  (</a:t>
            </a:r>
            <a:r>
              <a:rPr lang="el-GR" sz="2400" dirty="0" smtClean="0">
                <a:solidFill>
                  <a:srgbClr val="C00000"/>
                </a:solidFill>
                <a:latin typeface="Arial"/>
                <a:cs typeface="Arial"/>
              </a:rPr>
              <a:t>β</a:t>
            </a:r>
            <a:r>
              <a:rPr lang="en-US" sz="2400" dirty="0" smtClean="0">
                <a:solidFill>
                  <a:srgbClr val="C00000"/>
                </a:solidFill>
                <a:latin typeface="Arial"/>
                <a:cs typeface="Arial"/>
              </a:rPr>
              <a:t> = 1</a:t>
            </a:r>
            <a:r>
              <a:rPr lang="en-US" sz="2400" dirty="0" smtClean="0">
                <a:latin typeface="Arial"/>
                <a:cs typeface="Arial"/>
              </a:rPr>
              <a:t>)</a:t>
            </a:r>
            <a:r>
              <a:rPr lang="en-US" sz="2400" dirty="0" smtClean="0"/>
              <a:t>,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2660A6"/>
                </a:solidFill>
              </a:rPr>
              <a:t>Optimal </a:t>
            </a:r>
            <a:r>
              <a:rPr lang="en-US" sz="2400" dirty="0">
                <a:solidFill>
                  <a:srgbClr val="2660A6"/>
                </a:solidFill>
              </a:rPr>
              <a:t>Number of Futures Contracts </a:t>
            </a:r>
            <a:r>
              <a:rPr lang="en-US" sz="2400" dirty="0" smtClean="0">
                <a:solidFill>
                  <a:srgbClr val="2660A6"/>
                </a:solidFill>
              </a:rPr>
              <a:t> =  </a:t>
            </a:r>
            <a:r>
              <a:rPr lang="en-US" sz="2400" b="1" dirty="0">
                <a:solidFill>
                  <a:srgbClr val="C00000"/>
                </a:solidFill>
              </a:rPr>
              <a:t>N*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smtClean="0">
                <a:solidFill>
                  <a:srgbClr val="C00000"/>
                </a:solidFill>
              </a:rPr>
              <a:t> =  V</a:t>
            </a:r>
            <a:r>
              <a:rPr lang="en-US" sz="2400" baseline="-25000" dirty="0" smtClean="0">
                <a:solidFill>
                  <a:srgbClr val="C00000"/>
                </a:solidFill>
              </a:rPr>
              <a:t>A</a:t>
            </a:r>
            <a:r>
              <a:rPr lang="en-US" sz="2400" dirty="0" smtClean="0">
                <a:solidFill>
                  <a:srgbClr val="C00000"/>
                </a:solidFill>
              </a:rPr>
              <a:t> / V</a:t>
            </a:r>
            <a:r>
              <a:rPr lang="en-US" sz="2400" baseline="-25000" dirty="0" smtClean="0">
                <a:solidFill>
                  <a:srgbClr val="C00000"/>
                </a:solidFill>
              </a:rPr>
              <a:t>F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 smtClean="0"/>
              <a:t>	a.  </a:t>
            </a:r>
            <a:r>
              <a:rPr lang="en-US" dirty="0" smtClean="0">
                <a:solidFill>
                  <a:srgbClr val="2660A6"/>
                </a:solidFill>
              </a:rPr>
              <a:t>Example:</a:t>
            </a:r>
            <a:r>
              <a:rPr lang="en-US" dirty="0" smtClean="0"/>
              <a:t>	V</a:t>
            </a:r>
            <a:r>
              <a:rPr lang="en-US" baseline="-25000" dirty="0" smtClean="0"/>
              <a:t>A</a:t>
            </a:r>
            <a:r>
              <a:rPr lang="en-US" sz="2400" dirty="0" smtClean="0"/>
              <a:t>  =  </a:t>
            </a:r>
            <a:r>
              <a:rPr lang="en-US" sz="2400" dirty="0"/>
              <a:t>$1,000,000;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	Index </a:t>
            </a:r>
            <a:r>
              <a:rPr lang="en-US" sz="2400" dirty="0"/>
              <a:t>Value </a:t>
            </a:r>
            <a:r>
              <a:rPr lang="en-US" sz="2400" dirty="0" smtClean="0"/>
              <a:t> =  </a:t>
            </a:r>
            <a:r>
              <a:rPr lang="en-US" sz="2400" dirty="0"/>
              <a:t>1,000;</a:t>
            </a:r>
          </a:p>
          <a:p>
            <a:pPr marL="0" indent="0">
              <a:buNone/>
            </a:pPr>
            <a:r>
              <a:rPr lang="en-US" sz="2400" dirty="0" smtClean="0"/>
              <a:t>			</a:t>
            </a:r>
            <a:r>
              <a:rPr lang="en-US" sz="2400" dirty="0"/>
              <a:t>	</a:t>
            </a:r>
            <a:r>
              <a:rPr lang="en-US" sz="2400" dirty="0" smtClean="0"/>
              <a:t>V</a:t>
            </a:r>
            <a:r>
              <a:rPr lang="en-US" sz="2400" baseline="-25000" dirty="0" smtClean="0"/>
              <a:t>F</a:t>
            </a:r>
            <a:r>
              <a:rPr lang="en-US" sz="2400" dirty="0" smtClean="0"/>
              <a:t>  =  </a:t>
            </a:r>
            <a:r>
              <a:rPr lang="en-US" sz="2400" dirty="0"/>
              <a:t>$250 x Index </a:t>
            </a:r>
            <a:r>
              <a:rPr lang="en-US" sz="2400" dirty="0" smtClean="0"/>
              <a:t> =  </a:t>
            </a:r>
            <a:r>
              <a:rPr lang="en-US" sz="2400" dirty="0"/>
              <a:t>$250,000;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2400" dirty="0" smtClean="0"/>
              <a:t>Short</a:t>
            </a:r>
            <a:r>
              <a:rPr lang="en-US" sz="2400" dirty="0"/>
              <a:t>	</a:t>
            </a:r>
            <a:r>
              <a:rPr lang="en-US" sz="2400" b="1" dirty="0" smtClean="0"/>
              <a:t>N</a:t>
            </a:r>
            <a:r>
              <a:rPr lang="en-US" sz="2400" b="1" dirty="0"/>
              <a:t>*</a:t>
            </a:r>
            <a:r>
              <a:rPr lang="en-US" sz="2400" dirty="0"/>
              <a:t> </a:t>
            </a:r>
            <a:r>
              <a:rPr lang="en-US" sz="2400" dirty="0" smtClean="0"/>
              <a:t> =  V</a:t>
            </a:r>
            <a:r>
              <a:rPr lang="en-US" sz="2400" baseline="-25000" dirty="0" smtClean="0"/>
              <a:t>A</a:t>
            </a:r>
            <a:r>
              <a:rPr lang="en-US" sz="2400" dirty="0" smtClean="0"/>
              <a:t> / V</a:t>
            </a:r>
            <a:r>
              <a:rPr lang="en-US" sz="2400" baseline="-25000" dirty="0" smtClean="0"/>
              <a:t>F</a:t>
            </a:r>
            <a:r>
              <a:rPr lang="en-US" sz="2400" dirty="0" smtClean="0"/>
              <a:t>  =  </a:t>
            </a:r>
            <a:r>
              <a:rPr lang="en-US" sz="2400" dirty="0"/>
              <a:t>$</a:t>
            </a:r>
            <a:r>
              <a:rPr lang="en-US" sz="2400" dirty="0" smtClean="0"/>
              <a:t>1,000,000 / $</a:t>
            </a:r>
            <a:r>
              <a:rPr lang="en-US" sz="2400" dirty="0"/>
              <a:t>250,000  =  </a:t>
            </a:r>
            <a:r>
              <a:rPr lang="en-US" sz="2400" dirty="0">
                <a:solidFill>
                  <a:srgbClr val="C00000"/>
                </a:solidFill>
              </a:rPr>
              <a:t>4 contracts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0070C0"/>
                </a:solidFill>
              </a:rPr>
              <a:t> Value of 4 contracts  matches  Value of stock portfolio. 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2260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2660A6"/>
                </a:solidFill>
              </a:rPr>
              <a:t>© Paul Koch 1-</a:t>
            </a:r>
            <a:fld id="{FFC17802-6F57-4BA1-AB77-CD250D718B0D}" type="slidenum">
              <a:rPr lang="en-US" smtClean="0">
                <a:solidFill>
                  <a:srgbClr val="2660A6"/>
                </a:solidFill>
              </a:rPr>
              <a:pPr eaLnBrk="1" hangingPunct="1"/>
              <a:t>25</a:t>
            </a:fld>
            <a:endParaRPr lang="en-US" dirty="0" smtClean="0">
              <a:solidFill>
                <a:srgbClr val="2660A6"/>
              </a:solidFill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D.  Hedging a Stock Portfolio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2400" dirty="0" smtClean="0"/>
              <a:t>     3.	</a:t>
            </a:r>
            <a:r>
              <a:rPr lang="en-US" sz="2400" b="1" dirty="0" smtClean="0">
                <a:solidFill>
                  <a:srgbClr val="C00000"/>
                </a:solidFill>
              </a:rPr>
              <a:t>If</a:t>
            </a:r>
            <a:r>
              <a:rPr lang="en-US" sz="2400" b="1" dirty="0" smtClean="0">
                <a:solidFill>
                  <a:srgbClr val="2660A6"/>
                </a:solidFill>
              </a:rPr>
              <a:t>  </a:t>
            </a:r>
            <a:r>
              <a:rPr lang="en-US" sz="2400" dirty="0" smtClean="0"/>
              <a:t>stock </a:t>
            </a:r>
            <a:r>
              <a:rPr lang="en-US" sz="2400" dirty="0"/>
              <a:t>portfolio does </a:t>
            </a:r>
            <a:r>
              <a:rPr lang="en-US" sz="2400" dirty="0">
                <a:solidFill>
                  <a:srgbClr val="C00000"/>
                </a:solidFill>
              </a:rPr>
              <a:t>not</a:t>
            </a:r>
            <a:r>
              <a:rPr lang="en-US" sz="2400" dirty="0"/>
              <a:t> perfectly match </a:t>
            </a:r>
            <a:r>
              <a:rPr lang="en-US" sz="2400" dirty="0" smtClean="0"/>
              <a:t>index (</a:t>
            </a:r>
            <a:r>
              <a:rPr lang="en-US" sz="2400" dirty="0" smtClean="0">
                <a:solidFill>
                  <a:srgbClr val="C00000"/>
                </a:solidFill>
                <a:sym typeface="Symbol"/>
              </a:rPr>
              <a:t></a:t>
            </a:r>
            <a:r>
              <a:rPr lang="en-US" sz="2400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l-GR" sz="2400" dirty="0" smtClean="0">
                <a:solidFill>
                  <a:srgbClr val="C00000"/>
                </a:solidFill>
                <a:latin typeface="Arial"/>
                <a:cs typeface="Arial"/>
              </a:rPr>
              <a:t>≠</a:t>
            </a:r>
            <a:r>
              <a:rPr lang="en-US" sz="2400" dirty="0" smtClean="0">
                <a:solidFill>
                  <a:srgbClr val="C00000"/>
                </a:solidFill>
                <a:latin typeface="Arial"/>
                <a:cs typeface="Arial"/>
              </a:rPr>
              <a:t> 1</a:t>
            </a:r>
            <a:r>
              <a:rPr lang="en-US" sz="2400" dirty="0" smtClean="0"/>
              <a:t>),</a:t>
            </a:r>
            <a:endParaRPr lang="en-US" sz="2400" dirty="0"/>
          </a:p>
          <a:p>
            <a:pPr marL="0" indent="0">
              <a:spcBef>
                <a:spcPts val="200"/>
              </a:spcBef>
              <a:buNone/>
            </a:pPr>
            <a:r>
              <a:rPr lang="en-US" sz="2400" dirty="0" smtClean="0"/>
              <a:t>	Need to  </a:t>
            </a:r>
            <a:r>
              <a:rPr lang="en-US" sz="2400" dirty="0">
                <a:solidFill>
                  <a:srgbClr val="2660A6"/>
                </a:solidFill>
              </a:rPr>
              <a:t>consider Beta of portfolio</a:t>
            </a:r>
            <a:r>
              <a:rPr lang="en-US" sz="2400" dirty="0" smtClean="0">
                <a:solidFill>
                  <a:srgbClr val="2660A6"/>
                </a:solidFill>
              </a:rPr>
              <a:t>,  </a:t>
            </a:r>
            <a:r>
              <a:rPr lang="en-US" sz="2400" dirty="0">
                <a:solidFill>
                  <a:srgbClr val="C00000"/>
                </a:solidFill>
                <a:sym typeface="Symbol"/>
              </a:rPr>
              <a:t></a:t>
            </a:r>
            <a:r>
              <a:rPr lang="en-US" sz="2400" baseline="-25000" dirty="0">
                <a:solidFill>
                  <a:srgbClr val="C00000"/>
                </a:solidFill>
              </a:rPr>
              <a:t>pm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2000" dirty="0" smtClean="0"/>
              <a:t>	a.   Appeal </a:t>
            </a:r>
            <a:r>
              <a:rPr lang="en-US" sz="2000" dirty="0"/>
              <a:t>to CAPM:  </a:t>
            </a:r>
            <a:r>
              <a:rPr lang="en-US" sz="2000" dirty="0" smtClean="0"/>
              <a:t> </a:t>
            </a:r>
            <a:r>
              <a:rPr lang="en-US" sz="2000" dirty="0" err="1" smtClean="0"/>
              <a:t>k</a:t>
            </a:r>
            <a:r>
              <a:rPr lang="en-US" sz="2000" baseline="-25000" dirty="0" err="1" smtClean="0"/>
              <a:t>p</a:t>
            </a:r>
            <a:r>
              <a:rPr lang="en-US" sz="2000" dirty="0" smtClean="0"/>
              <a:t>  =  </a:t>
            </a:r>
            <a:r>
              <a:rPr lang="en-US" sz="2000" dirty="0"/>
              <a:t>r + </a:t>
            </a:r>
            <a:r>
              <a:rPr lang="en-US" sz="2000" dirty="0" smtClean="0"/>
              <a:t>[ E(</a:t>
            </a:r>
            <a:r>
              <a:rPr lang="en-US" sz="2000" dirty="0" err="1" smtClean="0"/>
              <a:t>R</a:t>
            </a:r>
            <a:r>
              <a:rPr lang="en-US" sz="2000" baseline="-25000" dirty="0" err="1" smtClean="0"/>
              <a:t>m</a:t>
            </a:r>
            <a:r>
              <a:rPr lang="en-US" sz="2000" dirty="0" smtClean="0"/>
              <a:t>) - r ] β</a:t>
            </a:r>
            <a:r>
              <a:rPr lang="en-US" sz="2000" baseline="-25000" dirty="0" smtClean="0"/>
              <a:t>pm </a:t>
            </a:r>
            <a:r>
              <a:rPr lang="en-US" sz="2000" dirty="0" smtClean="0"/>
              <a:t>.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      Now </a:t>
            </a:r>
            <a:r>
              <a:rPr lang="en-US" sz="2000" dirty="0"/>
              <a:t>Optimal Number of Contracts </a:t>
            </a:r>
            <a:r>
              <a:rPr lang="en-US" sz="2000" dirty="0" smtClean="0"/>
              <a:t> =   </a:t>
            </a:r>
            <a:r>
              <a:rPr lang="en-US" sz="2000" b="1" dirty="0">
                <a:solidFill>
                  <a:srgbClr val="C00000"/>
                </a:solidFill>
              </a:rPr>
              <a:t>N*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 smtClean="0">
                <a:solidFill>
                  <a:srgbClr val="C00000"/>
                </a:solidFill>
              </a:rPr>
              <a:t> =  </a:t>
            </a:r>
            <a:r>
              <a:rPr lang="en-US" sz="2000" dirty="0">
                <a:solidFill>
                  <a:srgbClr val="C00000"/>
                </a:solidFill>
                <a:sym typeface="Symbol"/>
              </a:rPr>
              <a:t></a:t>
            </a:r>
            <a:r>
              <a:rPr lang="en-US" sz="2000" baseline="-25000" dirty="0" smtClean="0">
                <a:solidFill>
                  <a:srgbClr val="C00000"/>
                </a:solidFill>
              </a:rPr>
              <a:t>pm </a:t>
            </a:r>
            <a:r>
              <a:rPr lang="en-US" sz="2000" dirty="0" smtClean="0">
                <a:solidFill>
                  <a:srgbClr val="C00000"/>
                </a:solidFill>
              </a:rPr>
              <a:t>(V</a:t>
            </a:r>
            <a:r>
              <a:rPr lang="en-US" sz="2000" baseline="-25000" dirty="0" smtClean="0">
                <a:solidFill>
                  <a:srgbClr val="C00000"/>
                </a:solidFill>
              </a:rPr>
              <a:t>A</a:t>
            </a:r>
            <a:r>
              <a:rPr lang="en-US" sz="2000" dirty="0" smtClean="0">
                <a:solidFill>
                  <a:srgbClr val="C00000"/>
                </a:solidFill>
              </a:rPr>
              <a:t> / V</a:t>
            </a:r>
            <a:r>
              <a:rPr lang="en-US" sz="2000" baseline="-25000" dirty="0" smtClean="0">
                <a:solidFill>
                  <a:srgbClr val="C00000"/>
                </a:solidFill>
              </a:rPr>
              <a:t>F</a:t>
            </a:r>
            <a:r>
              <a:rPr lang="en-US" sz="2000" dirty="0" smtClean="0">
                <a:solidFill>
                  <a:srgbClr val="C00000"/>
                </a:solidFill>
              </a:rPr>
              <a:t>)</a:t>
            </a:r>
            <a:r>
              <a:rPr lang="en-US" sz="2000" dirty="0" smtClean="0"/>
              <a:t>.</a:t>
            </a:r>
            <a:endParaRPr lang="en-US" sz="2000" dirty="0"/>
          </a:p>
          <a:p>
            <a:pPr marL="0" indent="0">
              <a:buNone/>
            </a:pPr>
            <a:endParaRPr lang="en-US" sz="800" dirty="0"/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/>
              <a:t>	</a:t>
            </a:r>
            <a:r>
              <a:rPr lang="en-US" sz="2000" dirty="0" smtClean="0"/>
              <a:t>b.   Steps </a:t>
            </a:r>
            <a:r>
              <a:rPr lang="en-US" sz="2000" dirty="0"/>
              <a:t>for hedging: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      </a:t>
            </a:r>
            <a:r>
              <a:rPr lang="en-US" sz="2000" dirty="0" err="1" smtClean="0"/>
              <a:t>i</a:t>
            </a:r>
            <a:r>
              <a:rPr lang="en-US" sz="2000" dirty="0"/>
              <a:t>.	Estimate </a:t>
            </a:r>
            <a:r>
              <a:rPr lang="en-US" sz="2000" dirty="0" smtClean="0"/>
              <a:t>β</a:t>
            </a:r>
            <a:r>
              <a:rPr lang="en-US" sz="2000" baseline="-25000" dirty="0" smtClean="0"/>
              <a:t>pm </a:t>
            </a:r>
            <a:r>
              <a:rPr lang="en-US" sz="2000" dirty="0" smtClean="0"/>
              <a:t>.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      ii</a:t>
            </a:r>
            <a:r>
              <a:rPr lang="en-US" sz="2000" dirty="0"/>
              <a:t>.	Compute optimal number of futures contracts: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	                      </a:t>
            </a:r>
            <a:r>
              <a:rPr lang="en-US" sz="2000" dirty="0"/>
              <a:t>╔════════════════╗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	                      </a:t>
            </a:r>
            <a:r>
              <a:rPr lang="en-US" sz="2000" dirty="0"/>
              <a:t>║ </a:t>
            </a:r>
            <a:r>
              <a:rPr lang="en-US" sz="2000" dirty="0" smtClean="0"/>
              <a:t>      </a:t>
            </a:r>
            <a:r>
              <a:rPr lang="en-US" sz="2000" b="1" dirty="0" smtClean="0">
                <a:solidFill>
                  <a:srgbClr val="C00000"/>
                </a:solidFill>
              </a:rPr>
              <a:t>N</a:t>
            </a:r>
            <a:r>
              <a:rPr lang="en-US" sz="2000" b="1" dirty="0">
                <a:solidFill>
                  <a:srgbClr val="C00000"/>
                </a:solidFill>
              </a:rPr>
              <a:t>*</a:t>
            </a:r>
            <a:r>
              <a:rPr lang="en-US" sz="2000" dirty="0">
                <a:solidFill>
                  <a:srgbClr val="C00000"/>
                </a:solidFill>
              </a:rPr>
              <a:t>  =  </a:t>
            </a:r>
            <a:r>
              <a:rPr lang="en-US" sz="2000" dirty="0" smtClean="0">
                <a:solidFill>
                  <a:srgbClr val="C00000"/>
                </a:solidFill>
              </a:rPr>
              <a:t>β</a:t>
            </a:r>
            <a:r>
              <a:rPr lang="en-US" sz="2000" baseline="-25000" dirty="0" smtClean="0">
                <a:solidFill>
                  <a:srgbClr val="C00000"/>
                </a:solidFill>
              </a:rPr>
              <a:t>pm </a:t>
            </a:r>
            <a:r>
              <a:rPr lang="en-US" sz="2000" dirty="0" smtClean="0">
                <a:solidFill>
                  <a:srgbClr val="C00000"/>
                </a:solidFill>
              </a:rPr>
              <a:t>(V</a:t>
            </a:r>
            <a:r>
              <a:rPr lang="en-US" sz="2000" baseline="-25000" dirty="0" smtClean="0">
                <a:solidFill>
                  <a:srgbClr val="C00000"/>
                </a:solidFill>
              </a:rPr>
              <a:t>A</a:t>
            </a:r>
            <a:r>
              <a:rPr lang="en-US" sz="2000" dirty="0" smtClean="0">
                <a:solidFill>
                  <a:srgbClr val="C00000"/>
                </a:solidFill>
              </a:rPr>
              <a:t> / V</a:t>
            </a:r>
            <a:r>
              <a:rPr lang="en-US" sz="2000" baseline="-25000" dirty="0" smtClean="0">
                <a:solidFill>
                  <a:srgbClr val="C00000"/>
                </a:solidFill>
              </a:rPr>
              <a:t>F</a:t>
            </a:r>
            <a:r>
              <a:rPr lang="en-US" sz="2000" dirty="0" smtClean="0">
                <a:solidFill>
                  <a:srgbClr val="C00000"/>
                </a:solidFill>
              </a:rPr>
              <a:t>)    </a:t>
            </a:r>
            <a:r>
              <a:rPr lang="en-US" sz="2000" dirty="0" smtClean="0"/>
              <a:t>║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	                      </a:t>
            </a:r>
            <a:r>
              <a:rPr lang="en-US" sz="2000" dirty="0"/>
              <a:t>╚════════════════╝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</a:t>
            </a:r>
            <a:r>
              <a:rPr lang="en-US" sz="2000" dirty="0" smtClean="0"/>
              <a:t>       iii.	Short  </a:t>
            </a:r>
            <a:r>
              <a:rPr lang="en-US" sz="2000" b="1" dirty="0"/>
              <a:t>N*</a:t>
            </a:r>
            <a:r>
              <a:rPr lang="en-US" sz="2000" dirty="0"/>
              <a:t> </a:t>
            </a:r>
            <a:r>
              <a:rPr lang="en-US" sz="2000" dirty="0" smtClean="0"/>
              <a:t> futures </a:t>
            </a:r>
            <a:r>
              <a:rPr lang="en-US" sz="2000" dirty="0"/>
              <a:t>contracts.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/>
              <a:t>	</a:t>
            </a:r>
            <a:r>
              <a:rPr lang="en-US" sz="2000" dirty="0" smtClean="0"/>
              <a:t>c.    </a:t>
            </a:r>
            <a:r>
              <a:rPr lang="en-US" sz="2000" dirty="0" smtClean="0">
                <a:solidFill>
                  <a:srgbClr val="2660A6"/>
                </a:solidFill>
              </a:rPr>
              <a:t>Example</a:t>
            </a:r>
            <a:r>
              <a:rPr lang="en-US" sz="2000" dirty="0">
                <a:solidFill>
                  <a:srgbClr val="2660A6"/>
                </a:solidFill>
              </a:rPr>
              <a:t>:  </a:t>
            </a:r>
            <a:r>
              <a:rPr lang="en-US" sz="2000" dirty="0" smtClean="0">
                <a:solidFill>
                  <a:srgbClr val="2660A6"/>
                </a:solidFill>
              </a:rPr>
              <a:t>    </a:t>
            </a:r>
            <a:r>
              <a:rPr lang="en-US" sz="2000" dirty="0" smtClean="0"/>
              <a:t>V</a:t>
            </a:r>
            <a:r>
              <a:rPr lang="en-US" sz="2000" baseline="-25000" dirty="0" smtClean="0"/>
              <a:t>A</a:t>
            </a:r>
            <a:r>
              <a:rPr lang="en-US" sz="2000" dirty="0" smtClean="0"/>
              <a:t>  =  </a:t>
            </a:r>
            <a:r>
              <a:rPr lang="en-US" sz="2000" dirty="0"/>
              <a:t>$1,000,000;       β</a:t>
            </a:r>
            <a:r>
              <a:rPr lang="en-US" sz="2000" baseline="-25000" dirty="0"/>
              <a:t>pm</a:t>
            </a:r>
            <a:r>
              <a:rPr lang="en-US" sz="2000" dirty="0"/>
              <a:t> </a:t>
            </a:r>
            <a:r>
              <a:rPr lang="en-US" sz="2000" dirty="0" smtClean="0"/>
              <a:t> =  </a:t>
            </a:r>
            <a:r>
              <a:rPr lang="en-US" sz="2000" dirty="0"/>
              <a:t>.75;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       Index </a:t>
            </a:r>
            <a:r>
              <a:rPr lang="en-US" sz="2000" dirty="0"/>
              <a:t>Value </a:t>
            </a:r>
            <a:r>
              <a:rPr lang="en-US" sz="2000" dirty="0" smtClean="0"/>
              <a:t> =  </a:t>
            </a:r>
            <a:r>
              <a:rPr lang="en-US" sz="2000" dirty="0"/>
              <a:t>1,000;  </a:t>
            </a:r>
            <a:r>
              <a:rPr lang="en-US" sz="2000" dirty="0" smtClean="0"/>
              <a:t>V</a:t>
            </a:r>
            <a:r>
              <a:rPr lang="en-US" sz="2000" baseline="-25000" dirty="0" smtClean="0"/>
              <a:t>F</a:t>
            </a:r>
            <a:r>
              <a:rPr lang="en-US" sz="2000" dirty="0" smtClean="0"/>
              <a:t>  =  </a:t>
            </a:r>
            <a:r>
              <a:rPr lang="en-US" sz="2000" dirty="0"/>
              <a:t>$</a:t>
            </a:r>
            <a:r>
              <a:rPr lang="en-US" sz="2000" dirty="0" smtClean="0"/>
              <a:t>250 x Index  =  </a:t>
            </a:r>
            <a:r>
              <a:rPr lang="en-US" sz="2000" dirty="0"/>
              <a:t>$250,000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 smtClean="0"/>
              <a:t>	  </a:t>
            </a:r>
            <a:r>
              <a:rPr lang="en-US" sz="2000" dirty="0"/>
              <a:t> </a:t>
            </a:r>
            <a:r>
              <a:rPr lang="en-US" sz="2000" dirty="0" smtClean="0"/>
              <a:t>    Short   </a:t>
            </a:r>
            <a:r>
              <a:rPr lang="en-US" sz="2000" b="1" dirty="0" smtClean="0"/>
              <a:t>N</a:t>
            </a:r>
            <a:r>
              <a:rPr lang="en-US" sz="2000" b="1" dirty="0"/>
              <a:t>*</a:t>
            </a:r>
            <a:r>
              <a:rPr lang="en-US" sz="2000" dirty="0"/>
              <a:t> </a:t>
            </a:r>
            <a:r>
              <a:rPr lang="en-US" sz="2000" dirty="0" smtClean="0"/>
              <a:t> =  β</a:t>
            </a:r>
            <a:r>
              <a:rPr lang="en-US" sz="2000" baseline="-25000" dirty="0" smtClean="0"/>
              <a:t>pm </a:t>
            </a:r>
            <a:r>
              <a:rPr lang="en-US" sz="2000" dirty="0" smtClean="0"/>
              <a:t>(V</a:t>
            </a:r>
            <a:r>
              <a:rPr lang="en-US" sz="2000" baseline="-25000" dirty="0" smtClean="0"/>
              <a:t>A</a:t>
            </a:r>
            <a:r>
              <a:rPr lang="en-US" sz="2000" dirty="0" smtClean="0"/>
              <a:t> / V</a:t>
            </a:r>
            <a:r>
              <a:rPr lang="en-US" sz="2000" baseline="-25000" dirty="0" smtClean="0"/>
              <a:t>F</a:t>
            </a:r>
            <a:r>
              <a:rPr lang="en-US" sz="2000" dirty="0" smtClean="0"/>
              <a:t>)  =  </a:t>
            </a:r>
            <a:r>
              <a:rPr lang="en-US" sz="2000" dirty="0"/>
              <a:t>.</a:t>
            </a:r>
            <a:r>
              <a:rPr lang="en-US" sz="2000" dirty="0" smtClean="0"/>
              <a:t>75 (</a:t>
            </a:r>
            <a:r>
              <a:rPr lang="en-US" sz="2000" dirty="0"/>
              <a:t>4)  =  </a:t>
            </a:r>
            <a:r>
              <a:rPr lang="en-US" sz="2000" dirty="0">
                <a:solidFill>
                  <a:srgbClr val="C00000"/>
                </a:solidFill>
              </a:rPr>
              <a:t>3 contracts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1552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2660A6"/>
                </a:solidFill>
              </a:rPr>
              <a:t>© Paul Koch 1-</a:t>
            </a:r>
            <a:fld id="{FFC17802-6F57-4BA1-AB77-CD250D718B0D}" type="slidenum">
              <a:rPr lang="en-US" smtClean="0">
                <a:solidFill>
                  <a:srgbClr val="2660A6"/>
                </a:solidFill>
              </a:rPr>
              <a:pPr eaLnBrk="1" hangingPunct="1"/>
              <a:t>26</a:t>
            </a:fld>
            <a:endParaRPr lang="en-US" dirty="0" smtClean="0">
              <a:solidFill>
                <a:srgbClr val="2660A6"/>
              </a:solidFill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D.  Hedging </a:t>
            </a:r>
            <a:r>
              <a:rPr lang="en-US" sz="2800" dirty="0"/>
              <a:t>a Stock Portfolio</a:t>
            </a:r>
            <a:endParaRPr lang="en-US" sz="2800" dirty="0" smtClean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	d.   This </a:t>
            </a:r>
            <a:r>
              <a:rPr lang="en-US" sz="2000" dirty="0"/>
              <a:t>optimal </a:t>
            </a:r>
            <a:r>
              <a:rPr lang="en-US" sz="2000" dirty="0" smtClean="0"/>
              <a:t>hedge  (</a:t>
            </a:r>
            <a:r>
              <a:rPr lang="en-US" sz="2000" dirty="0" smtClean="0">
                <a:solidFill>
                  <a:srgbClr val="2660A6"/>
                </a:solidFill>
              </a:rPr>
              <a:t>N*</a:t>
            </a:r>
            <a:r>
              <a:rPr lang="en-US" sz="2000" dirty="0" smtClean="0"/>
              <a:t>)  </a:t>
            </a:r>
            <a:r>
              <a:rPr lang="en-US" sz="2000" dirty="0">
                <a:solidFill>
                  <a:srgbClr val="2660A6"/>
                </a:solidFill>
              </a:rPr>
              <a:t>reduces </a:t>
            </a:r>
            <a:r>
              <a:rPr lang="en-US" sz="2000" dirty="0" smtClean="0">
                <a:solidFill>
                  <a:srgbClr val="2660A6"/>
                </a:solidFill>
              </a:rPr>
              <a:t> market </a:t>
            </a:r>
            <a:r>
              <a:rPr lang="en-US" sz="2000" dirty="0">
                <a:solidFill>
                  <a:srgbClr val="2660A6"/>
                </a:solidFill>
              </a:rPr>
              <a:t>beta </a:t>
            </a:r>
            <a:r>
              <a:rPr lang="en-US" sz="2000" dirty="0" smtClean="0">
                <a:solidFill>
                  <a:srgbClr val="2660A6"/>
                </a:solidFill>
              </a:rPr>
              <a:t> to  </a:t>
            </a:r>
            <a:r>
              <a:rPr lang="en-US" sz="2000" dirty="0">
                <a:solidFill>
                  <a:srgbClr val="2660A6"/>
                </a:solidFill>
              </a:rPr>
              <a:t>zero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      [ for </a:t>
            </a:r>
            <a:r>
              <a:rPr lang="en-US" sz="2000" dirty="0"/>
              <a:t>the hedged portfolio </a:t>
            </a:r>
            <a:r>
              <a:rPr lang="en-US" sz="2000" dirty="0" smtClean="0"/>
              <a:t> (</a:t>
            </a:r>
            <a:r>
              <a:rPr lang="en-US" sz="2000" dirty="0"/>
              <a:t>stock </a:t>
            </a:r>
            <a:r>
              <a:rPr lang="en-US" sz="2000" dirty="0" smtClean="0"/>
              <a:t>portfolio  +  </a:t>
            </a:r>
            <a:r>
              <a:rPr lang="en-US" sz="2000" dirty="0"/>
              <a:t>futures</a:t>
            </a:r>
            <a:r>
              <a:rPr lang="en-US" sz="2000" dirty="0" smtClean="0"/>
              <a:t>) ].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      In the example</a:t>
            </a:r>
            <a:r>
              <a:rPr lang="en-US" sz="2000" dirty="0"/>
              <a:t>, </a:t>
            </a:r>
            <a:r>
              <a:rPr lang="en-US" sz="2000" dirty="0" smtClean="0"/>
              <a:t>if  </a:t>
            </a:r>
            <a:r>
              <a:rPr lang="en-US" sz="2000" dirty="0"/>
              <a:t>market </a:t>
            </a:r>
            <a:r>
              <a:rPr lang="en-US" sz="2000" dirty="0" smtClean="0"/>
              <a:t> </a:t>
            </a:r>
            <a:r>
              <a:rPr lang="en-US" sz="2000" dirty="0" smtClean="0">
                <a:latin typeface="Arial"/>
                <a:cs typeface="Arial"/>
              </a:rPr>
              <a:t>↓</a:t>
            </a:r>
            <a:r>
              <a:rPr lang="en-US" sz="2000" dirty="0" smtClean="0"/>
              <a:t> 10.0%,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      Expect  portfolio  </a:t>
            </a:r>
            <a:r>
              <a:rPr lang="en-US" sz="2000" dirty="0"/>
              <a:t>to </a:t>
            </a:r>
            <a:r>
              <a:rPr lang="en-US" sz="2000" dirty="0" smtClean="0"/>
              <a:t>          </a:t>
            </a:r>
            <a:r>
              <a:rPr lang="en-US" sz="1400" dirty="0" smtClean="0"/>
              <a:t> </a:t>
            </a:r>
            <a:r>
              <a:rPr lang="en-US" sz="2000" dirty="0" smtClean="0">
                <a:latin typeface="Arial"/>
                <a:cs typeface="Arial"/>
              </a:rPr>
              <a:t>↓</a:t>
            </a:r>
            <a:r>
              <a:rPr lang="en-US" sz="2000" dirty="0" smtClean="0"/>
              <a:t>   7.5</a:t>
            </a:r>
            <a:r>
              <a:rPr lang="en-US" sz="2000" dirty="0"/>
              <a:t>% </a:t>
            </a:r>
            <a:r>
              <a:rPr lang="en-US" sz="2000" dirty="0" smtClean="0"/>
              <a:t>  =  β</a:t>
            </a:r>
            <a:r>
              <a:rPr lang="en-US" sz="2000" baseline="-25000" dirty="0" smtClean="0"/>
              <a:t>pm </a:t>
            </a:r>
            <a:r>
              <a:rPr lang="en-US" sz="2000" dirty="0" smtClean="0"/>
              <a:t>(</a:t>
            </a:r>
            <a:r>
              <a:rPr lang="en-US" sz="2000" dirty="0"/>
              <a:t>10%);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      Short </a:t>
            </a:r>
            <a:r>
              <a:rPr lang="en-US" sz="2000" dirty="0"/>
              <a:t>position </a:t>
            </a:r>
            <a:r>
              <a:rPr lang="en-US" sz="2000" dirty="0" smtClean="0"/>
              <a:t> in  3  </a:t>
            </a:r>
            <a:r>
              <a:rPr lang="en-US" sz="2000" dirty="0"/>
              <a:t>contracts will increase </a:t>
            </a:r>
            <a:r>
              <a:rPr lang="en-US" sz="2000" dirty="0" smtClean="0"/>
              <a:t> 7.5</a:t>
            </a:r>
            <a:r>
              <a:rPr lang="en-US" sz="2000" dirty="0"/>
              <a:t>%.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      Thus</a:t>
            </a:r>
            <a:r>
              <a:rPr lang="en-US" sz="2000" dirty="0"/>
              <a:t>, </a:t>
            </a:r>
            <a:r>
              <a:rPr lang="en-US" sz="2000" dirty="0" smtClean="0"/>
              <a:t> the </a:t>
            </a:r>
            <a:r>
              <a:rPr lang="en-US" sz="2000" dirty="0"/>
              <a:t>total value of </a:t>
            </a:r>
            <a:r>
              <a:rPr lang="en-US" sz="2000" dirty="0" smtClean="0"/>
              <a:t> hedged </a:t>
            </a:r>
            <a:r>
              <a:rPr lang="en-US" sz="2000" dirty="0"/>
              <a:t>position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      should </a:t>
            </a:r>
            <a:r>
              <a:rPr lang="en-US" sz="2000" dirty="0"/>
              <a:t>be </a:t>
            </a:r>
            <a:r>
              <a:rPr lang="en-US" sz="2000" dirty="0" smtClean="0"/>
              <a:t>roughly  </a:t>
            </a:r>
            <a:r>
              <a:rPr lang="en-US" sz="2000" dirty="0"/>
              <a:t>independent </a:t>
            </a:r>
            <a:r>
              <a:rPr lang="en-US" sz="2000" dirty="0" smtClean="0"/>
              <a:t> of  </a:t>
            </a:r>
            <a:r>
              <a:rPr lang="en-US" sz="2000" dirty="0"/>
              <a:t>index value;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      Expect </a:t>
            </a:r>
            <a:r>
              <a:rPr lang="en-US" sz="2000" dirty="0"/>
              <a:t>to earn </a:t>
            </a:r>
            <a:r>
              <a:rPr lang="en-US" sz="2000" dirty="0" smtClean="0"/>
              <a:t> </a:t>
            </a:r>
            <a:r>
              <a:rPr lang="en-US" sz="2000" dirty="0" err="1" smtClean="0"/>
              <a:t>riskfree</a:t>
            </a:r>
            <a:r>
              <a:rPr lang="en-US" sz="2000" dirty="0" smtClean="0"/>
              <a:t> </a:t>
            </a:r>
            <a:r>
              <a:rPr lang="en-US" sz="2000" dirty="0"/>
              <a:t>rate </a:t>
            </a:r>
            <a:r>
              <a:rPr lang="en-US" sz="2000" dirty="0" smtClean="0"/>
              <a:t> over </a:t>
            </a:r>
            <a:r>
              <a:rPr lang="en-US" sz="2000" dirty="0"/>
              <a:t>life of hedge.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e.   This </a:t>
            </a:r>
            <a:r>
              <a:rPr lang="en-US" sz="2000" dirty="0"/>
              <a:t>hedging strategy </a:t>
            </a:r>
            <a:r>
              <a:rPr lang="en-US" sz="2000" dirty="0">
                <a:solidFill>
                  <a:srgbClr val="2660A6"/>
                </a:solidFill>
              </a:rPr>
              <a:t>assumes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dirty="0" err="1" smtClean="0"/>
              <a:t>i</a:t>
            </a:r>
            <a:r>
              <a:rPr lang="en-US" sz="2000" dirty="0" smtClean="0"/>
              <a:t>.    Dividend </a:t>
            </a:r>
            <a:r>
              <a:rPr lang="en-US" sz="2000" dirty="0"/>
              <a:t>yield on index is predictable;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ii.   </a:t>
            </a:r>
            <a:r>
              <a:rPr lang="en-US" sz="2000" dirty="0" err="1" smtClean="0"/>
              <a:t>Riskfree</a:t>
            </a:r>
            <a:r>
              <a:rPr lang="en-US" sz="2000" dirty="0" smtClean="0"/>
              <a:t> </a:t>
            </a:r>
            <a:r>
              <a:rPr lang="en-US" sz="2000" dirty="0"/>
              <a:t>rate is constant during life of hedge;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iii.  Portfolio </a:t>
            </a:r>
            <a:r>
              <a:rPr lang="en-US" sz="2000" dirty="0"/>
              <a:t>has a stable </a:t>
            </a:r>
            <a:r>
              <a:rPr lang="en-US" sz="2000" dirty="0" smtClean="0"/>
              <a:t> β</a:t>
            </a:r>
            <a:r>
              <a:rPr lang="en-US" sz="2000" baseline="-25000" dirty="0" smtClean="0"/>
              <a:t>pm </a:t>
            </a:r>
            <a:r>
              <a:rPr lang="en-US" sz="2000" dirty="0" smtClean="0"/>
              <a:t> </a:t>
            </a:r>
            <a:r>
              <a:rPr lang="en-US" sz="2000" dirty="0"/>
              <a:t>during life of hedge.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iv.  Portfolio </a:t>
            </a:r>
            <a:r>
              <a:rPr lang="en-US" sz="2000" dirty="0"/>
              <a:t>is diversified (only systematic risk</a:t>
            </a:r>
            <a:r>
              <a:rPr lang="en-US" sz="2000" dirty="0" smtClean="0"/>
              <a:t>).</a:t>
            </a:r>
            <a:r>
              <a:rPr lang="en-US" sz="2000" dirty="0"/>
              <a:t> 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      If assumptions not </a:t>
            </a:r>
            <a:r>
              <a:rPr lang="en-US" sz="2000" dirty="0"/>
              <a:t>true</a:t>
            </a:r>
            <a:r>
              <a:rPr lang="en-US" sz="2000" dirty="0" smtClean="0"/>
              <a:t>,  </a:t>
            </a:r>
            <a:r>
              <a:rPr lang="en-US" sz="2000" dirty="0"/>
              <a:t>hedge less effective.</a:t>
            </a:r>
          </a:p>
        </p:txBody>
      </p:sp>
    </p:spTree>
    <p:extLst>
      <p:ext uri="{BB962C8B-B14F-4D97-AF65-F5344CB8AC3E}">
        <p14:creationId xmlns:p14="http://schemas.microsoft.com/office/powerpoint/2010/main" val="351774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2660A6"/>
                </a:solidFill>
              </a:rPr>
              <a:t>© Paul Koch 1-</a:t>
            </a:r>
            <a:fld id="{FFC17802-6F57-4BA1-AB77-CD250D718B0D}" type="slidenum">
              <a:rPr lang="en-US" smtClean="0">
                <a:solidFill>
                  <a:srgbClr val="2660A6"/>
                </a:solidFill>
              </a:rPr>
              <a:pPr eaLnBrk="1" hangingPunct="1"/>
              <a:t>27</a:t>
            </a:fld>
            <a:endParaRPr lang="en-US" dirty="0" smtClean="0">
              <a:solidFill>
                <a:srgbClr val="2660A6"/>
              </a:solidFill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D.  Hedging </a:t>
            </a:r>
            <a:r>
              <a:rPr lang="en-US" sz="2800" dirty="0"/>
              <a:t>a Stock Portfolio</a:t>
            </a:r>
            <a:endParaRPr lang="en-US" sz="2800" dirty="0" smtClean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4864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     4</a:t>
            </a:r>
            <a:r>
              <a:rPr lang="en-US" sz="2400" dirty="0"/>
              <a:t>.	</a:t>
            </a:r>
            <a:r>
              <a:rPr lang="en-US" sz="2400" dirty="0">
                <a:solidFill>
                  <a:srgbClr val="2660A6"/>
                </a:solidFill>
              </a:rPr>
              <a:t>Two reasons </a:t>
            </a:r>
            <a:r>
              <a:rPr lang="en-US" sz="2400" dirty="0"/>
              <a:t>for hedging with stock index futures.</a:t>
            </a:r>
          </a:p>
          <a:p>
            <a:pPr marL="0" indent="0">
              <a:buNone/>
            </a:pPr>
            <a:r>
              <a:rPr lang="en-US" sz="2400" dirty="0"/>
              <a:t>	(Why hedge </a:t>
            </a:r>
            <a:r>
              <a:rPr lang="en-US" sz="2400" dirty="0" smtClean="0"/>
              <a:t>so </a:t>
            </a:r>
            <a:r>
              <a:rPr lang="en-US" sz="2400" dirty="0"/>
              <a:t>you can expect to earn </a:t>
            </a:r>
            <a:r>
              <a:rPr lang="en-US" sz="2400" dirty="0" err="1"/>
              <a:t>riskfree</a:t>
            </a:r>
            <a:r>
              <a:rPr lang="en-US" sz="2400" dirty="0"/>
              <a:t> rate?)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a.   </a:t>
            </a:r>
            <a:r>
              <a:rPr lang="en-US" sz="2400" dirty="0" smtClean="0">
                <a:solidFill>
                  <a:srgbClr val="2660A6"/>
                </a:solidFill>
              </a:rPr>
              <a:t>α  </a:t>
            </a:r>
            <a:r>
              <a:rPr lang="en-US" sz="2400" dirty="0">
                <a:solidFill>
                  <a:srgbClr val="2660A6"/>
                </a:solidFill>
              </a:rPr>
              <a:t>Fund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        If </a:t>
            </a:r>
            <a:r>
              <a:rPr lang="en-US" sz="2000" dirty="0"/>
              <a:t>you can consistently pick undervalued </a:t>
            </a:r>
            <a:r>
              <a:rPr lang="en-US" sz="2000" dirty="0" smtClean="0"/>
              <a:t>stocks (</a:t>
            </a:r>
            <a:r>
              <a:rPr lang="en-US" sz="1800" dirty="0" smtClean="0">
                <a:solidFill>
                  <a:srgbClr val="0070C0"/>
                </a:solidFill>
              </a:rPr>
              <a:t>that beat </a:t>
            </a:r>
            <a:r>
              <a:rPr lang="en-US" sz="1800" dirty="0" err="1" smtClean="0">
                <a:solidFill>
                  <a:srgbClr val="0070C0"/>
                </a:solidFill>
              </a:rPr>
              <a:t>mkt</a:t>
            </a:r>
            <a:r>
              <a:rPr lang="en-US" sz="2000" dirty="0" smtClean="0"/>
              <a:t>),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        this </a:t>
            </a:r>
            <a:r>
              <a:rPr lang="en-US" sz="2000" dirty="0"/>
              <a:t>hedge removes the market risk;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        Hedged </a:t>
            </a:r>
            <a:r>
              <a:rPr lang="en-US" sz="2000" dirty="0"/>
              <a:t>portfolio should perform  &gt;  r,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        to </a:t>
            </a:r>
            <a:r>
              <a:rPr lang="en-US" sz="2000" dirty="0"/>
              <a:t>the extent that your picks outperform the market.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b.   May like stock </a:t>
            </a:r>
            <a:r>
              <a:rPr lang="en-US" sz="2400" dirty="0"/>
              <a:t>portfolio long term,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      but worried about </a:t>
            </a:r>
            <a:r>
              <a:rPr lang="en-US" sz="2400" dirty="0"/>
              <a:t>short </a:t>
            </a:r>
            <a:r>
              <a:rPr lang="en-US" sz="2400" dirty="0" smtClean="0"/>
              <a:t>term.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      </a:t>
            </a:r>
            <a:r>
              <a:rPr lang="en-US" sz="2400" dirty="0" smtClean="0">
                <a:solidFill>
                  <a:srgbClr val="2660A6"/>
                </a:solidFill>
              </a:rPr>
              <a:t>Need </a:t>
            </a:r>
            <a:r>
              <a:rPr lang="en-US" sz="2400" dirty="0">
                <a:solidFill>
                  <a:srgbClr val="2660A6"/>
                </a:solidFill>
              </a:rPr>
              <a:t>short term </a:t>
            </a:r>
            <a:r>
              <a:rPr lang="en-US" sz="2400" dirty="0" smtClean="0">
                <a:solidFill>
                  <a:srgbClr val="2660A6"/>
                </a:solidFill>
              </a:rPr>
              <a:t>protection</a:t>
            </a:r>
            <a:r>
              <a:rPr lang="en-US" sz="2400" dirty="0" smtClean="0"/>
              <a:t>;  Use </a:t>
            </a:r>
            <a:r>
              <a:rPr lang="en-US" sz="2400" dirty="0"/>
              <a:t>futures for timing.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        [</a:t>
            </a:r>
            <a:r>
              <a:rPr lang="en-US" sz="2000" dirty="0"/>
              <a:t>If you sold entire </a:t>
            </a:r>
            <a:r>
              <a:rPr lang="en-US" sz="2000" dirty="0" smtClean="0"/>
              <a:t>portfolio, </a:t>
            </a:r>
            <a:r>
              <a:rPr lang="en-US" sz="2000" dirty="0"/>
              <a:t>&amp; later bought back, high TC!]</a:t>
            </a:r>
          </a:p>
        </p:txBody>
      </p:sp>
    </p:spTree>
    <p:extLst>
      <p:ext uri="{BB962C8B-B14F-4D97-AF65-F5344CB8AC3E}">
        <p14:creationId xmlns:p14="http://schemas.microsoft.com/office/powerpoint/2010/main" val="122976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2660A6"/>
                </a:solidFill>
              </a:rPr>
              <a:t>© Paul Koch 1-</a:t>
            </a:r>
            <a:fld id="{FFC17802-6F57-4BA1-AB77-CD250D718B0D}" type="slidenum">
              <a:rPr lang="en-US" smtClean="0">
                <a:solidFill>
                  <a:srgbClr val="2660A6"/>
                </a:solidFill>
              </a:rPr>
              <a:pPr eaLnBrk="1" hangingPunct="1"/>
              <a:t>28</a:t>
            </a:fld>
            <a:endParaRPr lang="en-US" dirty="0" smtClean="0">
              <a:solidFill>
                <a:srgbClr val="2660A6"/>
              </a:solidFill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D.  Hedging </a:t>
            </a:r>
            <a:r>
              <a:rPr lang="en-US" sz="2800" dirty="0"/>
              <a:t>a Stock Portfolio</a:t>
            </a:r>
            <a:endParaRPr lang="en-US" sz="2800" dirty="0" smtClean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56388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     5</a:t>
            </a:r>
            <a:r>
              <a:rPr lang="en-US" sz="2400" dirty="0"/>
              <a:t>.	Can </a:t>
            </a:r>
            <a:r>
              <a:rPr lang="en-US" sz="2400" dirty="0">
                <a:solidFill>
                  <a:srgbClr val="2660A6"/>
                </a:solidFill>
              </a:rPr>
              <a:t>change beta </a:t>
            </a:r>
            <a:r>
              <a:rPr lang="en-US" sz="2400" dirty="0"/>
              <a:t>of portfolio to </a:t>
            </a:r>
            <a:r>
              <a:rPr lang="en-US" sz="2400" dirty="0">
                <a:solidFill>
                  <a:srgbClr val="2660A6"/>
                </a:solidFill>
              </a:rPr>
              <a:t>anything </a:t>
            </a:r>
            <a:r>
              <a:rPr lang="en-US" sz="2400" dirty="0" smtClean="0">
                <a:solidFill>
                  <a:srgbClr val="2660A6"/>
                </a:solidFill>
              </a:rPr>
              <a:t>desired</a:t>
            </a:r>
            <a:r>
              <a:rPr lang="en-US" sz="2400" dirty="0" smtClean="0"/>
              <a:t>.</a:t>
            </a:r>
            <a:endParaRPr lang="en-US" sz="2400" dirty="0"/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/>
              <a:t>	</a:t>
            </a:r>
            <a:r>
              <a:rPr lang="en-US" sz="2000" dirty="0" smtClean="0"/>
              <a:t>a.    </a:t>
            </a:r>
            <a:r>
              <a:rPr lang="en-US" sz="2000" b="1" dirty="0" smtClean="0">
                <a:solidFill>
                  <a:srgbClr val="C00000"/>
                </a:solidFill>
              </a:rPr>
              <a:t>N</a:t>
            </a:r>
            <a:r>
              <a:rPr lang="en-US" sz="2000" b="1" dirty="0">
                <a:solidFill>
                  <a:srgbClr val="C00000"/>
                </a:solidFill>
              </a:rPr>
              <a:t>*</a:t>
            </a:r>
            <a:r>
              <a:rPr lang="en-US" sz="2000" dirty="0">
                <a:solidFill>
                  <a:srgbClr val="C00000"/>
                </a:solidFill>
              </a:rPr>
              <a:t> = </a:t>
            </a:r>
            <a:r>
              <a:rPr lang="en-US" sz="2000" dirty="0" smtClean="0">
                <a:solidFill>
                  <a:srgbClr val="C00000"/>
                </a:solidFill>
              </a:rPr>
              <a:t>β</a:t>
            </a:r>
            <a:r>
              <a:rPr lang="en-US" sz="2000" baseline="-25000" dirty="0" smtClean="0">
                <a:solidFill>
                  <a:srgbClr val="C00000"/>
                </a:solidFill>
              </a:rPr>
              <a:t>pm </a:t>
            </a:r>
            <a:r>
              <a:rPr lang="en-US" sz="2000" dirty="0" smtClean="0">
                <a:solidFill>
                  <a:srgbClr val="C00000"/>
                </a:solidFill>
              </a:rPr>
              <a:t>(V</a:t>
            </a:r>
            <a:r>
              <a:rPr lang="en-US" sz="2000" baseline="-25000" dirty="0" smtClean="0">
                <a:solidFill>
                  <a:srgbClr val="C00000"/>
                </a:solidFill>
              </a:rPr>
              <a:t>A</a:t>
            </a:r>
            <a:r>
              <a:rPr lang="en-US" sz="2000" dirty="0" smtClean="0">
                <a:solidFill>
                  <a:srgbClr val="C00000"/>
                </a:solidFill>
              </a:rPr>
              <a:t> / V</a:t>
            </a:r>
            <a:r>
              <a:rPr lang="en-US" sz="2000" baseline="-25000" dirty="0" smtClean="0">
                <a:solidFill>
                  <a:srgbClr val="C00000"/>
                </a:solidFill>
              </a:rPr>
              <a:t>F</a:t>
            </a:r>
            <a:r>
              <a:rPr lang="en-US" sz="2000" dirty="0" smtClean="0">
                <a:solidFill>
                  <a:srgbClr val="C00000"/>
                </a:solidFill>
              </a:rPr>
              <a:t>)  </a:t>
            </a:r>
            <a:r>
              <a:rPr lang="en-US" sz="2000" dirty="0" smtClean="0"/>
              <a:t>contracts  </a:t>
            </a:r>
            <a:r>
              <a:rPr lang="en-US" sz="2000" dirty="0" smtClean="0">
                <a:solidFill>
                  <a:srgbClr val="C00000"/>
                </a:solidFill>
              </a:rPr>
              <a:t>reduce  β</a:t>
            </a:r>
            <a:r>
              <a:rPr lang="en-US" sz="2000" dirty="0" smtClean="0"/>
              <a:t>  from  β</a:t>
            </a:r>
            <a:r>
              <a:rPr lang="en-US" sz="2000" baseline="-25000" dirty="0" smtClean="0"/>
              <a:t>pm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C00000"/>
                </a:solidFill>
              </a:rPr>
              <a:t>to </a:t>
            </a:r>
            <a:r>
              <a:rPr lang="en-US" sz="2000" dirty="0">
                <a:solidFill>
                  <a:srgbClr val="C00000"/>
                </a:solidFill>
              </a:rPr>
              <a:t>zero</a:t>
            </a:r>
            <a:r>
              <a:rPr lang="en-US" sz="2000" dirty="0"/>
              <a:t>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/>
              <a:t>	</a:t>
            </a:r>
            <a:r>
              <a:rPr lang="en-US" sz="2000" dirty="0" smtClean="0"/>
              <a:t>b.    </a:t>
            </a:r>
            <a:r>
              <a:rPr lang="en-US" sz="2000" b="1" dirty="0" smtClean="0">
                <a:solidFill>
                  <a:srgbClr val="C00000"/>
                </a:solidFill>
              </a:rPr>
              <a:t>N*</a:t>
            </a:r>
            <a:r>
              <a:rPr lang="en-US" sz="2000" dirty="0" smtClean="0">
                <a:solidFill>
                  <a:srgbClr val="C00000"/>
                </a:solidFill>
              </a:rPr>
              <a:t> / 2  </a:t>
            </a:r>
            <a:r>
              <a:rPr lang="en-US" sz="2000" dirty="0"/>
              <a:t>contracts </a:t>
            </a:r>
            <a:r>
              <a:rPr lang="en-US" sz="2000" dirty="0">
                <a:solidFill>
                  <a:srgbClr val="C00000"/>
                </a:solidFill>
              </a:rPr>
              <a:t>reduce </a:t>
            </a:r>
            <a:r>
              <a:rPr lang="en-US" sz="2000" dirty="0" smtClean="0">
                <a:solidFill>
                  <a:srgbClr val="C00000"/>
                </a:solidFill>
              </a:rPr>
              <a:t> β</a:t>
            </a:r>
            <a:r>
              <a:rPr lang="en-US" sz="2000" dirty="0" smtClean="0"/>
              <a:t>  from  </a:t>
            </a:r>
            <a:r>
              <a:rPr lang="en-US" sz="2000" dirty="0"/>
              <a:t>β</a:t>
            </a:r>
            <a:r>
              <a:rPr lang="en-US" sz="2000" baseline="-25000" dirty="0"/>
              <a:t>pm</a:t>
            </a:r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C00000"/>
                </a:solidFill>
              </a:rPr>
              <a:t>to  β</a:t>
            </a:r>
            <a:r>
              <a:rPr lang="en-US" sz="2000" baseline="-25000" dirty="0" smtClean="0">
                <a:solidFill>
                  <a:srgbClr val="C00000"/>
                </a:solidFill>
              </a:rPr>
              <a:t>pm </a:t>
            </a:r>
            <a:r>
              <a:rPr lang="en-US" sz="2000" dirty="0" smtClean="0">
                <a:solidFill>
                  <a:srgbClr val="C00000"/>
                </a:solidFill>
              </a:rPr>
              <a:t>/ 2</a:t>
            </a:r>
            <a:r>
              <a:rPr lang="en-US" sz="2000" dirty="0"/>
              <a:t>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/>
              <a:t>	</a:t>
            </a:r>
            <a:r>
              <a:rPr lang="en-US" sz="2000" dirty="0" smtClean="0"/>
              <a:t>c.    In </a:t>
            </a:r>
            <a:r>
              <a:rPr lang="en-US" sz="2000" dirty="0"/>
              <a:t>general,  </a:t>
            </a:r>
            <a:r>
              <a:rPr lang="en-US" sz="2000" dirty="0" smtClean="0"/>
              <a:t>can </a:t>
            </a:r>
            <a:r>
              <a:rPr lang="en-US" sz="2000" dirty="0"/>
              <a:t>change </a:t>
            </a:r>
            <a:r>
              <a:rPr lang="en-US" sz="2000" dirty="0" smtClean="0"/>
              <a:t> β  </a:t>
            </a:r>
            <a:r>
              <a:rPr lang="en-US" sz="2000" dirty="0"/>
              <a:t>from </a:t>
            </a:r>
            <a:r>
              <a:rPr lang="en-US" sz="2000" dirty="0" smtClean="0"/>
              <a:t> β</a:t>
            </a:r>
            <a:r>
              <a:rPr lang="en-US" sz="2000" baseline="-25000" dirty="0" smtClean="0"/>
              <a:t>pm</a:t>
            </a:r>
            <a:r>
              <a:rPr lang="en-US" sz="2000" dirty="0" smtClean="0"/>
              <a:t>  to </a:t>
            </a:r>
            <a:r>
              <a:rPr lang="en-US" sz="2000" dirty="0">
                <a:solidFill>
                  <a:srgbClr val="C00000"/>
                </a:solidFill>
              </a:rPr>
              <a:t>any </a:t>
            </a:r>
            <a:r>
              <a:rPr lang="en-US" sz="2000" dirty="0" smtClean="0">
                <a:solidFill>
                  <a:srgbClr val="C00000"/>
                </a:solidFill>
              </a:rPr>
              <a:t> β</a:t>
            </a:r>
            <a:r>
              <a:rPr lang="en-US" sz="2000" dirty="0">
                <a:solidFill>
                  <a:srgbClr val="C00000"/>
                </a:solidFill>
              </a:rPr>
              <a:t>*</a:t>
            </a:r>
            <a:r>
              <a:rPr lang="en-US" sz="2000" dirty="0"/>
              <a:t> </a:t>
            </a:r>
            <a:r>
              <a:rPr lang="en-US" sz="2000" dirty="0" smtClean="0"/>
              <a:t> desired</a:t>
            </a:r>
            <a:r>
              <a:rPr lang="en-US" sz="2000" dirty="0"/>
              <a:t>: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sz="2000" dirty="0"/>
              <a:t>		</a:t>
            </a:r>
            <a:r>
              <a:rPr lang="en-US" sz="2000" dirty="0" err="1" smtClean="0"/>
              <a:t>i</a:t>
            </a:r>
            <a:r>
              <a:rPr lang="en-US" sz="2000" dirty="0" smtClean="0"/>
              <a:t>.    </a:t>
            </a:r>
            <a:r>
              <a:rPr lang="en-US" sz="2000" dirty="0" smtClean="0">
                <a:solidFill>
                  <a:srgbClr val="C00000"/>
                </a:solidFill>
              </a:rPr>
              <a:t>If  </a:t>
            </a:r>
            <a:r>
              <a:rPr lang="en-US" sz="2000" dirty="0">
                <a:solidFill>
                  <a:srgbClr val="C00000"/>
                </a:solidFill>
              </a:rPr>
              <a:t>β</a:t>
            </a:r>
            <a:r>
              <a:rPr lang="en-US" sz="2000" baseline="-25000" dirty="0">
                <a:solidFill>
                  <a:srgbClr val="C00000"/>
                </a:solidFill>
              </a:rPr>
              <a:t>pm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 smtClean="0">
                <a:solidFill>
                  <a:srgbClr val="C00000"/>
                </a:solidFill>
              </a:rPr>
              <a:t> &gt;  </a:t>
            </a:r>
            <a:r>
              <a:rPr lang="en-US" sz="2000" dirty="0">
                <a:solidFill>
                  <a:srgbClr val="C00000"/>
                </a:solidFill>
              </a:rPr>
              <a:t>β*,  short </a:t>
            </a:r>
            <a:r>
              <a:rPr lang="en-US" sz="2000" dirty="0" smtClean="0">
                <a:solidFill>
                  <a:srgbClr val="C00000"/>
                </a:solidFill>
              </a:rPr>
              <a:t> (</a:t>
            </a:r>
            <a:r>
              <a:rPr lang="en-US" sz="2000" dirty="0">
                <a:solidFill>
                  <a:srgbClr val="C00000"/>
                </a:solidFill>
              </a:rPr>
              <a:t>β</a:t>
            </a:r>
            <a:r>
              <a:rPr lang="en-US" sz="2000" baseline="-25000" dirty="0">
                <a:solidFill>
                  <a:srgbClr val="C00000"/>
                </a:solidFill>
              </a:rPr>
              <a:t>pm</a:t>
            </a:r>
            <a:r>
              <a:rPr lang="en-US" sz="2000" dirty="0">
                <a:solidFill>
                  <a:srgbClr val="C00000"/>
                </a:solidFill>
              </a:rPr>
              <a:t> - β</a:t>
            </a:r>
            <a:r>
              <a:rPr lang="en-US" sz="2000" dirty="0" smtClean="0">
                <a:solidFill>
                  <a:srgbClr val="C00000"/>
                </a:solidFill>
              </a:rPr>
              <a:t>*) </a:t>
            </a:r>
            <a:r>
              <a:rPr lang="en-US" sz="2000" dirty="0">
                <a:solidFill>
                  <a:srgbClr val="C00000"/>
                </a:solidFill>
              </a:rPr>
              <a:t>(V</a:t>
            </a:r>
            <a:r>
              <a:rPr lang="en-US" sz="2000" baseline="-25000" dirty="0">
                <a:solidFill>
                  <a:srgbClr val="C00000"/>
                </a:solidFill>
              </a:rPr>
              <a:t>A</a:t>
            </a:r>
            <a:r>
              <a:rPr lang="en-US" sz="2000" dirty="0">
                <a:solidFill>
                  <a:srgbClr val="C00000"/>
                </a:solidFill>
              </a:rPr>
              <a:t> / V</a:t>
            </a:r>
            <a:r>
              <a:rPr lang="en-US" sz="2000" baseline="-25000" dirty="0">
                <a:solidFill>
                  <a:srgbClr val="C00000"/>
                </a:solidFill>
              </a:rPr>
              <a:t>F</a:t>
            </a:r>
            <a:r>
              <a:rPr lang="en-US" sz="2000" dirty="0" smtClean="0">
                <a:solidFill>
                  <a:srgbClr val="C00000"/>
                </a:solidFill>
              </a:rPr>
              <a:t>)  contracts</a:t>
            </a:r>
            <a:r>
              <a:rPr lang="en-US" sz="2000" dirty="0"/>
              <a:t>;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sz="2000" dirty="0"/>
              <a:t>		</a:t>
            </a:r>
            <a:r>
              <a:rPr lang="en-US" sz="2000" dirty="0" smtClean="0"/>
              <a:t>ii.   </a:t>
            </a:r>
            <a:r>
              <a:rPr lang="en-US" sz="800" dirty="0" smtClean="0"/>
              <a:t> </a:t>
            </a:r>
            <a:r>
              <a:rPr lang="en-US" sz="2000" dirty="0" smtClean="0">
                <a:solidFill>
                  <a:srgbClr val="C00000"/>
                </a:solidFill>
              </a:rPr>
              <a:t>If  β</a:t>
            </a:r>
            <a:r>
              <a:rPr lang="en-US" sz="2000" baseline="-25000" dirty="0" smtClean="0">
                <a:solidFill>
                  <a:srgbClr val="C00000"/>
                </a:solidFill>
              </a:rPr>
              <a:t>pm</a:t>
            </a:r>
            <a:r>
              <a:rPr lang="en-US" sz="2000" dirty="0" smtClean="0">
                <a:solidFill>
                  <a:srgbClr val="C00000"/>
                </a:solidFill>
              </a:rPr>
              <a:t>  &lt;  </a:t>
            </a:r>
            <a:r>
              <a:rPr lang="en-US" sz="2000" dirty="0">
                <a:solidFill>
                  <a:srgbClr val="C00000"/>
                </a:solidFill>
              </a:rPr>
              <a:t>β*, </a:t>
            </a:r>
            <a:r>
              <a:rPr lang="en-US" sz="2000" dirty="0" smtClean="0">
                <a:solidFill>
                  <a:srgbClr val="C00000"/>
                </a:solidFill>
              </a:rPr>
              <a:t>  </a:t>
            </a:r>
            <a:r>
              <a:rPr lang="en-US" sz="2000" dirty="0">
                <a:solidFill>
                  <a:srgbClr val="C00000"/>
                </a:solidFill>
              </a:rPr>
              <a:t>long  (β* - β</a:t>
            </a:r>
            <a:r>
              <a:rPr lang="en-US" sz="2000" baseline="-25000" dirty="0">
                <a:solidFill>
                  <a:srgbClr val="C00000"/>
                </a:solidFill>
              </a:rPr>
              <a:t>pm</a:t>
            </a:r>
            <a:r>
              <a:rPr lang="en-US" sz="2000" dirty="0" smtClean="0">
                <a:solidFill>
                  <a:srgbClr val="C00000"/>
                </a:solidFill>
              </a:rPr>
              <a:t>) </a:t>
            </a:r>
            <a:r>
              <a:rPr lang="en-US" sz="2000" dirty="0">
                <a:solidFill>
                  <a:srgbClr val="C00000"/>
                </a:solidFill>
              </a:rPr>
              <a:t>(V</a:t>
            </a:r>
            <a:r>
              <a:rPr lang="en-US" sz="2000" baseline="-25000" dirty="0">
                <a:solidFill>
                  <a:srgbClr val="C00000"/>
                </a:solidFill>
              </a:rPr>
              <a:t>A</a:t>
            </a:r>
            <a:r>
              <a:rPr lang="en-US" sz="2000" dirty="0">
                <a:solidFill>
                  <a:srgbClr val="C00000"/>
                </a:solidFill>
              </a:rPr>
              <a:t> / V</a:t>
            </a:r>
            <a:r>
              <a:rPr lang="en-US" sz="2000" baseline="-25000" dirty="0">
                <a:solidFill>
                  <a:srgbClr val="C00000"/>
                </a:solidFill>
              </a:rPr>
              <a:t>F</a:t>
            </a:r>
            <a:r>
              <a:rPr lang="en-US" sz="2000" dirty="0" smtClean="0">
                <a:solidFill>
                  <a:srgbClr val="C00000"/>
                </a:solidFill>
              </a:rPr>
              <a:t>)  contracts</a:t>
            </a:r>
            <a:r>
              <a:rPr lang="en-US" sz="2000" dirty="0" smtClean="0"/>
              <a:t>.</a:t>
            </a:r>
          </a:p>
          <a:p>
            <a:pPr marL="0" indent="0">
              <a:spcBef>
                <a:spcPts val="1200"/>
              </a:spcBef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2400" dirty="0" smtClean="0"/>
              <a:t>     6</a:t>
            </a:r>
            <a:r>
              <a:rPr lang="en-US" sz="2400" dirty="0"/>
              <a:t>.	Can use stock index futures to </a:t>
            </a:r>
            <a:r>
              <a:rPr lang="en-US" sz="2400" dirty="0" smtClean="0"/>
              <a:t>hedge </a:t>
            </a:r>
            <a:r>
              <a:rPr lang="en-US" sz="2400" dirty="0">
                <a:solidFill>
                  <a:srgbClr val="2660A6"/>
                </a:solidFill>
              </a:rPr>
              <a:t>individual stock</a:t>
            </a:r>
            <a:r>
              <a:rPr lang="en-US" sz="2400" dirty="0"/>
              <a:t>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/>
              <a:t>	</a:t>
            </a:r>
            <a:r>
              <a:rPr lang="en-US" sz="2000" dirty="0" smtClean="0"/>
              <a:t>a.    Special </a:t>
            </a:r>
            <a:r>
              <a:rPr lang="en-US" sz="2000" dirty="0"/>
              <a:t>case of 5. above, where β</a:t>
            </a:r>
            <a:r>
              <a:rPr lang="en-US" sz="2000" baseline="-25000" dirty="0"/>
              <a:t>pm</a:t>
            </a:r>
            <a:r>
              <a:rPr lang="en-US" sz="2000" dirty="0"/>
              <a:t> = β</a:t>
            </a:r>
            <a:r>
              <a:rPr lang="en-US" sz="2000" baseline="-25000" dirty="0" err="1"/>
              <a:t>im</a:t>
            </a:r>
            <a:r>
              <a:rPr lang="en-US" sz="2000" dirty="0"/>
              <a:t>.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/>
              <a:t>	</a:t>
            </a:r>
            <a:r>
              <a:rPr lang="en-US" sz="2000" dirty="0" smtClean="0"/>
              <a:t>       </a:t>
            </a:r>
            <a:r>
              <a:rPr lang="en-US" sz="2000" b="1" dirty="0" smtClean="0"/>
              <a:t>N* 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smtClean="0"/>
              <a:t> β</a:t>
            </a:r>
            <a:r>
              <a:rPr lang="en-US" sz="2000" baseline="-25000" dirty="0" smtClean="0"/>
              <a:t>pm </a:t>
            </a:r>
            <a:r>
              <a:rPr lang="en-US" sz="2000" dirty="0" smtClean="0"/>
              <a:t>(</a:t>
            </a:r>
            <a:r>
              <a:rPr lang="en-US" sz="2000" dirty="0"/>
              <a:t>V</a:t>
            </a:r>
            <a:r>
              <a:rPr lang="en-US" sz="2000" baseline="-25000" dirty="0"/>
              <a:t>A</a:t>
            </a:r>
            <a:r>
              <a:rPr lang="en-US" sz="2000" dirty="0"/>
              <a:t> / V</a:t>
            </a:r>
            <a:r>
              <a:rPr lang="en-US" sz="2000" baseline="-25000" dirty="0"/>
              <a:t>F</a:t>
            </a:r>
            <a:r>
              <a:rPr lang="en-US" sz="2000" dirty="0" smtClean="0"/>
              <a:t>) </a:t>
            </a:r>
            <a:r>
              <a:rPr lang="en-US" sz="2000" dirty="0"/>
              <a:t>contracts </a:t>
            </a:r>
            <a:r>
              <a:rPr lang="en-US" sz="2000" dirty="0" smtClean="0"/>
              <a:t>reduce  </a:t>
            </a:r>
            <a:r>
              <a:rPr lang="en-US" sz="2000" dirty="0"/>
              <a:t>β </a:t>
            </a:r>
            <a:r>
              <a:rPr lang="en-US" sz="2000" dirty="0" smtClean="0"/>
              <a:t> of </a:t>
            </a:r>
            <a:r>
              <a:rPr lang="en-US" sz="2000" i="1" dirty="0"/>
              <a:t>stock</a:t>
            </a:r>
            <a:r>
              <a:rPr lang="en-US" sz="2000" dirty="0"/>
              <a:t> from </a:t>
            </a:r>
            <a:r>
              <a:rPr lang="en-US" sz="2000" dirty="0" smtClean="0"/>
              <a:t> β</a:t>
            </a:r>
            <a:r>
              <a:rPr lang="en-US" sz="2000" baseline="-25000" dirty="0" err="1" smtClean="0"/>
              <a:t>im</a:t>
            </a:r>
            <a:r>
              <a:rPr lang="en-US" sz="2000" dirty="0" smtClean="0"/>
              <a:t>  to   0.</a:t>
            </a:r>
            <a:endParaRPr lang="en-US" sz="2000" dirty="0"/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/>
              <a:t>	</a:t>
            </a:r>
            <a:r>
              <a:rPr lang="en-US" sz="2000" dirty="0" smtClean="0"/>
              <a:t>b.    Note</a:t>
            </a:r>
            <a:r>
              <a:rPr lang="en-US" sz="2000" dirty="0"/>
              <a:t>:  </a:t>
            </a:r>
            <a:r>
              <a:rPr lang="en-US" sz="2000" b="1" dirty="0"/>
              <a:t>N*</a:t>
            </a:r>
            <a:r>
              <a:rPr lang="en-US" sz="2000" dirty="0"/>
              <a:t> </a:t>
            </a:r>
            <a:r>
              <a:rPr lang="en-US" sz="2000" dirty="0" smtClean="0"/>
              <a:t> is </a:t>
            </a:r>
            <a:r>
              <a:rPr lang="en-US" sz="2000" dirty="0"/>
              <a:t>calculated </a:t>
            </a:r>
            <a:r>
              <a:rPr lang="en-US" sz="2000" dirty="0" smtClean="0"/>
              <a:t> </a:t>
            </a:r>
            <a:r>
              <a:rPr lang="en-US" sz="2000" dirty="0"/>
              <a:t>same way</a:t>
            </a:r>
            <a:r>
              <a:rPr lang="en-US" sz="2000" dirty="0" smtClean="0"/>
              <a:t>,  but  </a:t>
            </a:r>
            <a:r>
              <a:rPr lang="en-US" sz="2000" dirty="0"/>
              <a:t>performance </a:t>
            </a:r>
            <a:r>
              <a:rPr lang="en-US" sz="2000" dirty="0" smtClean="0"/>
              <a:t> worse</a:t>
            </a:r>
            <a:r>
              <a:rPr lang="en-US" sz="2000" dirty="0"/>
              <a:t>!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/>
              <a:t>	</a:t>
            </a:r>
            <a:r>
              <a:rPr lang="en-US" sz="2000" dirty="0" smtClean="0"/>
              <a:t>       This </a:t>
            </a:r>
            <a:r>
              <a:rPr lang="en-US" sz="2000" dirty="0"/>
              <a:t>hedge only protects against 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2660A6"/>
                </a:solidFill>
              </a:rPr>
              <a:t>systematic</a:t>
            </a:r>
            <a:r>
              <a:rPr lang="en-US" sz="2000" dirty="0" smtClean="0"/>
              <a:t>  (</a:t>
            </a:r>
            <a:r>
              <a:rPr lang="en-US" sz="2000" dirty="0"/>
              <a:t>market) </a:t>
            </a:r>
            <a:r>
              <a:rPr lang="en-US" sz="2000" dirty="0" smtClean="0"/>
              <a:t> risk</a:t>
            </a:r>
            <a:r>
              <a:rPr lang="en-US" sz="2000" dirty="0"/>
              <a:t>,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/>
              <a:t>	</a:t>
            </a:r>
            <a:r>
              <a:rPr lang="en-US" sz="2000" dirty="0" smtClean="0"/>
              <a:t>       </a:t>
            </a:r>
            <a:r>
              <a:rPr lang="en-US" sz="2000" dirty="0" smtClean="0">
                <a:solidFill>
                  <a:srgbClr val="2660A6"/>
                </a:solidFill>
              </a:rPr>
              <a:t>not  unsystematic  </a:t>
            </a:r>
            <a:r>
              <a:rPr lang="en-US" sz="2000" dirty="0" smtClean="0"/>
              <a:t>risk  in individual </a:t>
            </a:r>
            <a:r>
              <a:rPr lang="en-US" sz="2000" dirty="0"/>
              <a:t>stock</a:t>
            </a:r>
            <a:r>
              <a:rPr lang="en-US" sz="2000" dirty="0" smtClean="0"/>
              <a:t>.   (See Prob. 3.18)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3074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2660A6"/>
                </a:solidFill>
              </a:rPr>
              <a:t>© Paul Koch 1-</a:t>
            </a:r>
            <a:fld id="{FFC17802-6F57-4BA1-AB77-CD250D718B0D}" type="slidenum">
              <a:rPr lang="en-US" smtClean="0">
                <a:solidFill>
                  <a:srgbClr val="2660A6"/>
                </a:solidFill>
              </a:rPr>
              <a:pPr eaLnBrk="1" hangingPunct="1"/>
              <a:t>29</a:t>
            </a:fld>
            <a:endParaRPr lang="en-US" dirty="0" smtClean="0">
              <a:solidFill>
                <a:srgbClr val="2660A6"/>
              </a:solidFill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E.  Stack and Roll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4864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     1</a:t>
            </a:r>
            <a:r>
              <a:rPr lang="en-US" sz="2400" dirty="0"/>
              <a:t>.	Expiration date of </a:t>
            </a:r>
            <a:r>
              <a:rPr lang="en-US" sz="2400" dirty="0" smtClean="0"/>
              <a:t>the hedge </a:t>
            </a:r>
            <a:r>
              <a:rPr lang="en-US" sz="2400" dirty="0"/>
              <a:t>may be later than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	</a:t>
            </a:r>
            <a:r>
              <a:rPr lang="en-US" sz="2400" dirty="0" smtClean="0"/>
              <a:t>delivery </a:t>
            </a:r>
            <a:r>
              <a:rPr lang="en-US" sz="2400" dirty="0"/>
              <a:t>dates of all </a:t>
            </a:r>
            <a:r>
              <a:rPr lang="en-US" sz="2400" dirty="0" smtClean="0"/>
              <a:t>usable (liquid) </a:t>
            </a:r>
            <a:r>
              <a:rPr lang="en-US" sz="2400" dirty="0"/>
              <a:t>futures contracts.	</a:t>
            </a:r>
          </a:p>
          <a:p>
            <a:pPr marL="0" indent="0">
              <a:buNone/>
            </a:pPr>
            <a:endParaRPr lang="en-US" sz="1600" dirty="0"/>
          </a:p>
          <a:p>
            <a:pPr marL="0" lvl="0" indent="0">
              <a:buNone/>
            </a:pPr>
            <a:r>
              <a:rPr lang="en-US" sz="1800" dirty="0" smtClean="0"/>
              <a:t>	User chooses short term (nearby) futures contract to hedge until it expires;</a:t>
            </a:r>
          </a:p>
          <a:p>
            <a:pPr marL="0" lv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Then rolls </a:t>
            </a:r>
            <a:r>
              <a:rPr lang="en-US" sz="1800" dirty="0"/>
              <a:t>hedge </a:t>
            </a:r>
            <a:r>
              <a:rPr lang="en-US" sz="1800" dirty="0" smtClean="0"/>
              <a:t>forward;  as </a:t>
            </a:r>
            <a:r>
              <a:rPr lang="en-US" sz="1800" dirty="0"/>
              <a:t>futures expire</a:t>
            </a:r>
            <a:r>
              <a:rPr lang="en-US" sz="1800" dirty="0" smtClean="0"/>
              <a:t>,  close one &amp; open </a:t>
            </a:r>
            <a:r>
              <a:rPr lang="en-US" sz="1800" dirty="0"/>
              <a:t>another.</a:t>
            </a:r>
          </a:p>
          <a:p>
            <a:pPr marL="0" lvl="0" indent="0">
              <a:buNone/>
            </a:pPr>
            <a:r>
              <a:rPr lang="en-US" sz="1800" dirty="0" smtClean="0"/>
              <a:t>	Procedure:  </a:t>
            </a:r>
            <a:r>
              <a:rPr lang="en-US" sz="1800" dirty="0"/>
              <a:t>company expects to receive </a:t>
            </a:r>
            <a:r>
              <a:rPr lang="en-US" sz="1800" dirty="0" smtClean="0"/>
              <a:t>price in future at time  </a:t>
            </a:r>
            <a:r>
              <a:rPr lang="en-US" sz="1800" dirty="0" err="1" smtClean="0"/>
              <a:t>Tn</a:t>
            </a:r>
            <a:r>
              <a:rPr lang="en-US" sz="1800" dirty="0" smtClean="0"/>
              <a:t>;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		T0</a:t>
            </a:r>
            <a:r>
              <a:rPr lang="en-US" sz="1800" dirty="0"/>
              <a:t>:	Short futures contract </a:t>
            </a:r>
            <a:r>
              <a:rPr lang="en-US" sz="1800" dirty="0" smtClean="0"/>
              <a:t> #</a:t>
            </a:r>
            <a:r>
              <a:rPr lang="en-US" sz="1800" dirty="0"/>
              <a:t>1 </a:t>
            </a:r>
            <a:r>
              <a:rPr lang="en-US" sz="1800" dirty="0" smtClean="0"/>
              <a:t> expiring </a:t>
            </a:r>
            <a:r>
              <a:rPr lang="en-US" sz="1800" dirty="0"/>
              <a:t>at T1;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		T1</a:t>
            </a:r>
            <a:r>
              <a:rPr lang="en-US" sz="1800" dirty="0"/>
              <a:t>:	Close out futures contract </a:t>
            </a:r>
            <a:r>
              <a:rPr lang="en-US" sz="1800" dirty="0" smtClean="0"/>
              <a:t> #</a:t>
            </a:r>
            <a:r>
              <a:rPr lang="en-US" sz="1800" dirty="0"/>
              <a:t>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		</a:t>
            </a:r>
            <a:r>
              <a:rPr lang="en-US" sz="1800" dirty="0"/>
              <a:t>	Short futures contract </a:t>
            </a:r>
            <a:r>
              <a:rPr lang="en-US" sz="1800" dirty="0" smtClean="0"/>
              <a:t> #</a:t>
            </a:r>
            <a:r>
              <a:rPr lang="en-US" sz="1800" dirty="0"/>
              <a:t>2 </a:t>
            </a:r>
            <a:r>
              <a:rPr lang="en-US" sz="1800" dirty="0" smtClean="0"/>
              <a:t> expiring </a:t>
            </a:r>
            <a:r>
              <a:rPr lang="en-US" sz="1800" dirty="0"/>
              <a:t>at T2;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		T2</a:t>
            </a:r>
            <a:r>
              <a:rPr lang="en-US" sz="1800" dirty="0"/>
              <a:t>:	Close out futures contract </a:t>
            </a:r>
            <a:r>
              <a:rPr lang="en-US" sz="1800" dirty="0" smtClean="0"/>
              <a:t> #</a:t>
            </a:r>
            <a:r>
              <a:rPr lang="en-US" sz="1800" dirty="0"/>
              <a:t>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		</a:t>
            </a:r>
            <a:r>
              <a:rPr lang="en-US" sz="1800" dirty="0"/>
              <a:t>	Short futures contract </a:t>
            </a:r>
            <a:r>
              <a:rPr lang="en-US" sz="1800" dirty="0" smtClean="0"/>
              <a:t> #</a:t>
            </a:r>
            <a:r>
              <a:rPr lang="en-US" sz="1800" dirty="0"/>
              <a:t>3 </a:t>
            </a:r>
            <a:r>
              <a:rPr lang="en-US" sz="1800" dirty="0" smtClean="0"/>
              <a:t> expiring </a:t>
            </a:r>
            <a:r>
              <a:rPr lang="en-US" sz="1800" dirty="0"/>
              <a:t>at T3</a:t>
            </a:r>
            <a:r>
              <a:rPr lang="en-US" sz="1800" dirty="0" smtClean="0"/>
              <a:t>;    . . .</a:t>
            </a:r>
            <a:endParaRPr lang="en-US" sz="1800" dirty="0"/>
          </a:p>
          <a:p>
            <a:pPr marL="0" indent="0">
              <a:spcBef>
                <a:spcPts val="1800"/>
              </a:spcBef>
              <a:buNone/>
            </a:pPr>
            <a:r>
              <a:rPr lang="en-US" sz="1800" dirty="0" smtClean="0"/>
              <a:t>		Tn-1:	Close </a:t>
            </a:r>
            <a:r>
              <a:rPr lang="en-US" sz="1800" dirty="0"/>
              <a:t>out futures contract </a:t>
            </a:r>
            <a:r>
              <a:rPr lang="en-US" sz="1800" dirty="0" smtClean="0"/>
              <a:t> #</a:t>
            </a:r>
            <a:r>
              <a:rPr lang="en-US" sz="1800" dirty="0"/>
              <a:t>n-1;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	</a:t>
            </a:r>
            <a:r>
              <a:rPr lang="en-US" sz="1800" dirty="0"/>
              <a:t>	</a:t>
            </a:r>
            <a:r>
              <a:rPr lang="en-US" sz="1800" dirty="0" smtClean="0"/>
              <a:t>	Short </a:t>
            </a:r>
            <a:r>
              <a:rPr lang="en-US" sz="1800" dirty="0"/>
              <a:t>futures contract </a:t>
            </a:r>
            <a:r>
              <a:rPr lang="en-US" sz="1800" dirty="0" smtClean="0"/>
              <a:t> #</a:t>
            </a:r>
            <a:r>
              <a:rPr lang="en-US" sz="1800" dirty="0"/>
              <a:t>n </a:t>
            </a:r>
            <a:r>
              <a:rPr lang="en-US" sz="1800" dirty="0" smtClean="0"/>
              <a:t> expiring </a:t>
            </a:r>
            <a:r>
              <a:rPr lang="en-US" sz="1800" dirty="0"/>
              <a:t>at </a:t>
            </a:r>
            <a:r>
              <a:rPr lang="en-US" sz="1800" dirty="0" err="1"/>
              <a:t>Tn</a:t>
            </a:r>
            <a:r>
              <a:rPr lang="en-US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		</a:t>
            </a:r>
            <a:r>
              <a:rPr lang="en-US" sz="1800" dirty="0" err="1" smtClean="0"/>
              <a:t>Tn</a:t>
            </a:r>
            <a:r>
              <a:rPr lang="en-US" sz="1800" dirty="0"/>
              <a:t>:	Close out futures contract </a:t>
            </a:r>
            <a:r>
              <a:rPr lang="en-US" sz="1800" dirty="0" smtClean="0"/>
              <a:t> #</a:t>
            </a:r>
            <a:r>
              <a:rPr lang="en-US" sz="1800" dirty="0"/>
              <a:t>n.</a:t>
            </a:r>
          </a:p>
          <a:p>
            <a:pPr marL="0" indent="0">
              <a:spcBef>
                <a:spcPts val="0"/>
              </a:spcBef>
              <a:buNone/>
            </a:pPr>
            <a:endParaRPr lang="en-US" sz="800" dirty="0"/>
          </a:p>
          <a:p>
            <a:pPr marL="0" lvl="0" indent="0">
              <a:buNone/>
            </a:pPr>
            <a:r>
              <a:rPr lang="en-US" sz="1800" dirty="0" smtClean="0"/>
              <a:t>	Will </a:t>
            </a:r>
            <a:r>
              <a:rPr lang="en-US" sz="1800" dirty="0"/>
              <a:t>not be perfect hedge. Outcome depends </a:t>
            </a:r>
            <a:r>
              <a:rPr lang="en-US" sz="1800" dirty="0" smtClean="0"/>
              <a:t>on futures </a:t>
            </a:r>
            <a:r>
              <a:rPr lang="en-US" sz="1800" dirty="0"/>
              <a:t>prices you’ll </a:t>
            </a:r>
            <a:r>
              <a:rPr lang="en-US" sz="1800" dirty="0" smtClean="0"/>
              <a:t>get </a:t>
            </a:r>
          </a:p>
          <a:p>
            <a:pPr marL="0" lv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at </a:t>
            </a:r>
            <a:r>
              <a:rPr lang="en-US" sz="1800" dirty="0"/>
              <a:t>times </a:t>
            </a:r>
            <a:r>
              <a:rPr lang="en-US" sz="1800" dirty="0" smtClean="0"/>
              <a:t> T1</a:t>
            </a:r>
            <a:r>
              <a:rPr lang="en-US" sz="1800" dirty="0"/>
              <a:t>, T2, …, Tn</a:t>
            </a:r>
            <a:r>
              <a:rPr lang="en-US" sz="1800" dirty="0" smtClean="0"/>
              <a:t>.  If </a:t>
            </a:r>
            <a:r>
              <a:rPr lang="en-US" sz="1800" dirty="0"/>
              <a:t>market moves </a:t>
            </a:r>
            <a:r>
              <a:rPr lang="en-US" sz="1800" dirty="0" smtClean="0"/>
              <a:t>against, margin </a:t>
            </a:r>
            <a:r>
              <a:rPr lang="en-US" sz="1800" dirty="0"/>
              <a:t>calls can </a:t>
            </a:r>
            <a:r>
              <a:rPr lang="en-US" sz="1800" dirty="0" smtClean="0"/>
              <a:t>hurt!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6967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2660A6"/>
                </a:solidFill>
              </a:rPr>
              <a:t>© Paul Koch 1-</a:t>
            </a:r>
            <a:fld id="{FFC17802-6F57-4BA1-AB77-CD250D718B0D}" type="slidenum">
              <a:rPr lang="en-US" smtClean="0">
                <a:solidFill>
                  <a:srgbClr val="2660A6"/>
                </a:solidFill>
              </a:rPr>
              <a:pPr eaLnBrk="1" hangingPunct="1"/>
              <a:t>3</a:t>
            </a:fld>
            <a:endParaRPr lang="en-US" dirty="0" smtClean="0">
              <a:solidFill>
                <a:srgbClr val="2660A6"/>
              </a:solidFill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B.  Basis Risk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8674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     1.	</a:t>
            </a:r>
            <a:r>
              <a:rPr lang="en-US" sz="2400" dirty="0" err="1" smtClean="0"/>
              <a:t>Defn</a:t>
            </a:r>
            <a:r>
              <a:rPr lang="en-US" sz="2400" dirty="0"/>
              <a:t>:  </a:t>
            </a:r>
            <a:r>
              <a:rPr lang="en-US" sz="2400" b="1" dirty="0">
                <a:solidFill>
                  <a:srgbClr val="C00000"/>
                </a:solidFill>
              </a:rPr>
              <a:t>Basis  =  S - F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000" dirty="0" smtClean="0"/>
              <a:t>		│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	</a:t>
            </a:r>
            <a:r>
              <a:rPr lang="en-US" sz="2000" dirty="0" smtClean="0"/>
              <a:t>│					   </a:t>
            </a:r>
            <a:r>
              <a:rPr lang="en-US" sz="1400" dirty="0" smtClean="0"/>
              <a:t>Lesson 1:   </a:t>
            </a:r>
            <a:r>
              <a:rPr lang="el-GR" sz="1400" dirty="0" smtClean="0"/>
              <a:t>σ</a:t>
            </a:r>
            <a:r>
              <a:rPr lang="en-US" sz="1400" baseline="-25000" dirty="0" smtClean="0"/>
              <a:t>F</a:t>
            </a:r>
            <a:r>
              <a:rPr lang="en-US" sz="1400" dirty="0" smtClean="0"/>
              <a:t>  &gt;  </a:t>
            </a:r>
            <a:r>
              <a:rPr lang="el-GR" sz="1400" dirty="0" smtClean="0"/>
              <a:t>σ</a:t>
            </a:r>
            <a:r>
              <a:rPr lang="en-US" sz="1400" baseline="-25000" dirty="0" smtClean="0"/>
              <a:t>S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	</a:t>
            </a:r>
            <a:r>
              <a:rPr lang="en-US" sz="2000" dirty="0" smtClean="0"/>
              <a:t>│					   </a:t>
            </a:r>
            <a:r>
              <a:rPr lang="en-US" sz="1400" dirty="0" smtClean="0"/>
              <a:t>Lesson 2:    </a:t>
            </a:r>
            <a:r>
              <a:rPr lang="el-GR" sz="1400" dirty="0" smtClean="0">
                <a:latin typeface="Arial"/>
                <a:cs typeface="Arial"/>
              </a:rPr>
              <a:t>ρ</a:t>
            </a:r>
            <a:r>
              <a:rPr lang="en-US" sz="1400" dirty="0" smtClean="0">
                <a:latin typeface="Arial"/>
                <a:cs typeface="Arial"/>
              </a:rPr>
              <a:t>  </a:t>
            </a:r>
            <a:r>
              <a:rPr lang="en-US" sz="800" dirty="0" smtClean="0">
                <a:latin typeface="Arial"/>
                <a:cs typeface="Arial"/>
              </a:rPr>
              <a:t> </a:t>
            </a:r>
            <a:r>
              <a:rPr lang="en-US" sz="1400" dirty="0" smtClean="0">
                <a:latin typeface="Arial"/>
                <a:cs typeface="Arial"/>
              </a:rPr>
              <a:t>&lt;  1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</a:t>
            </a:r>
            <a:r>
              <a:rPr lang="en-US" sz="2000" dirty="0" smtClean="0"/>
              <a:t>	│					   </a:t>
            </a:r>
            <a:r>
              <a:rPr lang="en-US" sz="1400" dirty="0" smtClean="0"/>
              <a:t>Lesson 3:   Basis varies</a:t>
            </a:r>
            <a:endParaRPr lang="en-US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</a:t>
            </a:r>
            <a:r>
              <a:rPr lang="en-US" sz="2000" dirty="0" smtClean="0"/>
              <a:t>	│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	│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</a:t>
            </a:r>
            <a:r>
              <a:rPr lang="en-US" sz="2000" dirty="0" smtClean="0"/>
              <a:t>	│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</a:t>
            </a:r>
            <a:r>
              <a:rPr lang="en-US" sz="2000" dirty="0" smtClean="0"/>
              <a:t>	│_________________________________</a:t>
            </a:r>
            <a:r>
              <a:rPr lang="en-US" sz="800" dirty="0" smtClean="0"/>
              <a:t> </a:t>
            </a:r>
            <a:r>
              <a:rPr lang="en-US" sz="1200" dirty="0" smtClean="0"/>
              <a:t>time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	</a:t>
            </a:r>
            <a:r>
              <a:rPr lang="en-US" sz="1800" dirty="0" smtClean="0"/>
              <a:t>					    </a:t>
            </a:r>
            <a:r>
              <a:rPr lang="en-US" sz="1200" dirty="0" smtClean="0"/>
              <a:t> </a:t>
            </a:r>
            <a:r>
              <a:rPr lang="en-US" sz="2000" baseline="30000" dirty="0" smtClean="0"/>
              <a:t>expiration</a:t>
            </a:r>
            <a:endParaRPr lang="en-US" sz="2000" baseline="300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 smtClean="0"/>
              <a:t>     2</a:t>
            </a:r>
            <a:r>
              <a:rPr lang="en-US" sz="2400" dirty="0"/>
              <a:t>.	</a:t>
            </a:r>
            <a:r>
              <a:rPr lang="en-US" sz="2400" b="1" i="1" dirty="0">
                <a:solidFill>
                  <a:srgbClr val="2660A6"/>
                </a:solidFill>
              </a:rPr>
              <a:t>Complications</a:t>
            </a:r>
            <a:r>
              <a:rPr lang="en-US" sz="2400" dirty="0"/>
              <a:t> for hedger that lead to </a:t>
            </a:r>
            <a:r>
              <a:rPr lang="en-US" sz="2400" b="1" dirty="0" smtClean="0">
                <a:solidFill>
                  <a:srgbClr val="2660A6"/>
                </a:solidFill>
              </a:rPr>
              <a:t>Basis Risk</a:t>
            </a:r>
            <a:r>
              <a:rPr lang="en-US" sz="2400" dirty="0"/>
              <a:t>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</a:t>
            </a:r>
            <a:r>
              <a:rPr lang="en-US" sz="2000" dirty="0" smtClean="0"/>
              <a:t>     a</a:t>
            </a:r>
            <a:r>
              <a:rPr lang="en-US" sz="2000" dirty="0"/>
              <a:t>.	</a:t>
            </a:r>
            <a:r>
              <a:rPr lang="en-US" sz="2000" b="1" i="1" dirty="0">
                <a:solidFill>
                  <a:srgbClr val="2660A6"/>
                </a:solidFill>
              </a:rPr>
              <a:t>Asset being hedged </a:t>
            </a:r>
            <a:r>
              <a:rPr lang="en-US" sz="2000" b="1" i="1" dirty="0" smtClean="0">
                <a:solidFill>
                  <a:srgbClr val="2660A6"/>
                </a:solidFill>
              </a:rPr>
              <a:t> </a:t>
            </a:r>
            <a:r>
              <a:rPr lang="en-US" sz="2000" dirty="0" smtClean="0"/>
              <a:t>may </a:t>
            </a:r>
            <a:r>
              <a:rPr lang="en-US" sz="2000" dirty="0"/>
              <a:t>not </a:t>
            </a:r>
            <a:r>
              <a:rPr lang="en-US" sz="2000" dirty="0" smtClean="0"/>
              <a:t>be the </a:t>
            </a:r>
            <a:r>
              <a:rPr lang="en-US" sz="2000" b="1" dirty="0" smtClean="0">
                <a:solidFill>
                  <a:srgbClr val="2660A6"/>
                </a:solidFill>
              </a:rPr>
              <a:t>same</a:t>
            </a:r>
            <a:r>
              <a:rPr lang="en-US" sz="2000" dirty="0" smtClean="0"/>
              <a:t> as 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	</a:t>
            </a:r>
            <a:r>
              <a:rPr lang="en-US" sz="2000" b="1" i="1" dirty="0" smtClean="0">
                <a:solidFill>
                  <a:srgbClr val="2660A6"/>
                </a:solidFill>
              </a:rPr>
              <a:t>Asset </a:t>
            </a:r>
            <a:r>
              <a:rPr lang="en-US" sz="2000" b="1" i="1" dirty="0">
                <a:solidFill>
                  <a:srgbClr val="2660A6"/>
                </a:solidFill>
              </a:rPr>
              <a:t>underlying futures </a:t>
            </a:r>
            <a:r>
              <a:rPr lang="en-US" sz="2000" dirty="0"/>
              <a:t>contract.</a:t>
            </a:r>
          </a:p>
          <a:p>
            <a:pPr marL="0" indent="0">
              <a:spcBef>
                <a:spcPts val="0"/>
              </a:spcBef>
              <a:buNone/>
            </a:pPr>
            <a:endParaRPr lang="en-US" sz="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</a:t>
            </a:r>
            <a:r>
              <a:rPr lang="en-US" sz="2000" dirty="0" smtClean="0"/>
              <a:t>     b</a:t>
            </a:r>
            <a:r>
              <a:rPr lang="en-US" sz="2000" dirty="0"/>
              <a:t>.	Hedger may be </a:t>
            </a:r>
            <a:r>
              <a:rPr lang="en-US" sz="2000" b="1" dirty="0">
                <a:solidFill>
                  <a:srgbClr val="2660A6"/>
                </a:solidFill>
              </a:rPr>
              <a:t>uncertain about exact date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	when asset must be </a:t>
            </a:r>
            <a:r>
              <a:rPr lang="en-US" sz="2000" dirty="0" smtClean="0"/>
              <a:t>bought / sold</a:t>
            </a:r>
            <a:r>
              <a:rPr lang="en-US" sz="2000" dirty="0"/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en-US" sz="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</a:t>
            </a:r>
            <a:r>
              <a:rPr lang="en-US" sz="2000" dirty="0" smtClean="0"/>
              <a:t>     c</a:t>
            </a:r>
            <a:r>
              <a:rPr lang="en-US" sz="2000" dirty="0"/>
              <a:t>.	Hedge may require futures to </a:t>
            </a:r>
            <a:r>
              <a:rPr lang="en-US" sz="2000" dirty="0" smtClean="0"/>
              <a:t>be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b="1" dirty="0" smtClean="0">
                <a:solidFill>
                  <a:srgbClr val="2660A6"/>
                </a:solidFill>
              </a:rPr>
              <a:t>closed out before</a:t>
            </a:r>
            <a:r>
              <a:rPr lang="en-US" sz="2000" dirty="0" smtClean="0"/>
              <a:t> </a:t>
            </a:r>
            <a:r>
              <a:rPr lang="en-US" sz="2000" dirty="0"/>
              <a:t>its </a:t>
            </a:r>
            <a:r>
              <a:rPr lang="en-US" sz="2000" b="1" dirty="0">
                <a:solidFill>
                  <a:srgbClr val="2660A6"/>
                </a:solidFill>
              </a:rPr>
              <a:t>expiration date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6" name="Freeform 5"/>
          <p:cNvSpPr/>
          <p:nvPr/>
        </p:nvSpPr>
        <p:spPr>
          <a:xfrm>
            <a:off x="2209801" y="1381514"/>
            <a:ext cx="4253948" cy="2282714"/>
          </a:xfrm>
          <a:custGeom>
            <a:avLst/>
            <a:gdLst>
              <a:gd name="connsiteX0" fmla="*/ 0 w 4124739"/>
              <a:gd name="connsiteY0" fmla="*/ 705713 h 2147755"/>
              <a:gd name="connsiteX1" fmla="*/ 79513 w 4124739"/>
              <a:gd name="connsiteY1" fmla="*/ 506931 h 2147755"/>
              <a:gd name="connsiteX2" fmla="*/ 129208 w 4124739"/>
              <a:gd name="connsiteY2" fmla="*/ 467174 h 2147755"/>
              <a:gd name="connsiteX3" fmla="*/ 188843 w 4124739"/>
              <a:gd name="connsiteY3" fmla="*/ 308148 h 2147755"/>
              <a:gd name="connsiteX4" fmla="*/ 228600 w 4124739"/>
              <a:gd name="connsiteY4" fmla="*/ 477113 h 2147755"/>
              <a:gd name="connsiteX5" fmla="*/ 258417 w 4124739"/>
              <a:gd name="connsiteY5" fmla="*/ 377722 h 2147755"/>
              <a:gd name="connsiteX6" fmla="*/ 347869 w 4124739"/>
              <a:gd name="connsiteY6" fmla="*/ 765348 h 2147755"/>
              <a:gd name="connsiteX7" fmla="*/ 467139 w 4124739"/>
              <a:gd name="connsiteY7" fmla="*/ 944252 h 2147755"/>
              <a:gd name="connsiteX8" fmla="*/ 536713 w 4124739"/>
              <a:gd name="connsiteY8" fmla="*/ 675896 h 2147755"/>
              <a:gd name="connsiteX9" fmla="*/ 626165 w 4124739"/>
              <a:gd name="connsiteY9" fmla="*/ 586444 h 2147755"/>
              <a:gd name="connsiteX10" fmla="*/ 695739 w 4124739"/>
              <a:gd name="connsiteY10" fmla="*/ 725592 h 2147755"/>
              <a:gd name="connsiteX11" fmla="*/ 765313 w 4124739"/>
              <a:gd name="connsiteY11" fmla="*/ 357844 h 2147755"/>
              <a:gd name="connsiteX12" fmla="*/ 894521 w 4124739"/>
              <a:gd name="connsiteY12" fmla="*/ 735531 h 2147755"/>
              <a:gd name="connsiteX13" fmla="*/ 964095 w 4124739"/>
              <a:gd name="connsiteY13" fmla="*/ 1232487 h 2147755"/>
              <a:gd name="connsiteX14" fmla="*/ 1063487 w 4124739"/>
              <a:gd name="connsiteY14" fmla="*/ 864739 h 2147755"/>
              <a:gd name="connsiteX15" fmla="*/ 1272208 w 4124739"/>
              <a:gd name="connsiteY15" fmla="*/ 367783 h 2147755"/>
              <a:gd name="connsiteX16" fmla="*/ 1321904 w 4124739"/>
              <a:gd name="connsiteY16" fmla="*/ 35 h 2147755"/>
              <a:gd name="connsiteX17" fmla="*/ 1411356 w 4124739"/>
              <a:gd name="connsiteY17" fmla="*/ 387661 h 2147755"/>
              <a:gd name="connsiteX18" fmla="*/ 1470991 w 4124739"/>
              <a:gd name="connsiteY18" fmla="*/ 228635 h 2147755"/>
              <a:gd name="connsiteX19" fmla="*/ 1570382 w 4124739"/>
              <a:gd name="connsiteY19" fmla="*/ 993948 h 2147755"/>
              <a:gd name="connsiteX20" fmla="*/ 1630017 w 4124739"/>
              <a:gd name="connsiteY20" fmla="*/ 745470 h 2147755"/>
              <a:gd name="connsiteX21" fmla="*/ 1699591 w 4124739"/>
              <a:gd name="connsiteY21" fmla="*/ 1371635 h 2147755"/>
              <a:gd name="connsiteX22" fmla="*/ 1789043 w 4124739"/>
              <a:gd name="connsiteY22" fmla="*/ 1023765 h 2147755"/>
              <a:gd name="connsiteX23" fmla="*/ 1828800 w 4124739"/>
              <a:gd name="connsiteY23" fmla="*/ 1172852 h 2147755"/>
              <a:gd name="connsiteX24" fmla="*/ 1888434 w 4124739"/>
              <a:gd name="connsiteY24" fmla="*/ 695774 h 2147755"/>
              <a:gd name="connsiteX25" fmla="*/ 1928191 w 4124739"/>
              <a:gd name="connsiteY25" fmla="*/ 1003887 h 2147755"/>
              <a:gd name="connsiteX26" fmla="*/ 2057400 w 4124739"/>
              <a:gd name="connsiteY26" fmla="*/ 487052 h 2147755"/>
              <a:gd name="connsiteX27" fmla="*/ 2146852 w 4124739"/>
              <a:gd name="connsiteY27" fmla="*/ 636139 h 2147755"/>
              <a:gd name="connsiteX28" fmla="*/ 2236304 w 4124739"/>
              <a:gd name="connsiteY28" fmla="*/ 447296 h 2147755"/>
              <a:gd name="connsiteX29" fmla="*/ 2415208 w 4124739"/>
              <a:gd name="connsiteY29" fmla="*/ 1003887 h 2147755"/>
              <a:gd name="connsiteX30" fmla="*/ 2514600 w 4124739"/>
              <a:gd name="connsiteY30" fmla="*/ 656018 h 2147755"/>
              <a:gd name="connsiteX31" fmla="*/ 2623930 w 4124739"/>
              <a:gd name="connsiteY31" fmla="*/ 1321939 h 2147755"/>
              <a:gd name="connsiteX32" fmla="*/ 2763078 w 4124739"/>
              <a:gd name="connsiteY32" fmla="*/ 1073461 h 2147755"/>
              <a:gd name="connsiteX33" fmla="*/ 2862469 w 4124739"/>
              <a:gd name="connsiteY33" fmla="*/ 1441209 h 2147755"/>
              <a:gd name="connsiteX34" fmla="*/ 2961860 w 4124739"/>
              <a:gd name="connsiteY34" fmla="*/ 1252365 h 2147755"/>
              <a:gd name="connsiteX35" fmla="*/ 3071191 w 4124739"/>
              <a:gd name="connsiteY35" fmla="*/ 1719505 h 2147755"/>
              <a:gd name="connsiteX36" fmla="*/ 3160643 w 4124739"/>
              <a:gd name="connsiteY36" fmla="*/ 1600235 h 2147755"/>
              <a:gd name="connsiteX37" fmla="*/ 3269974 w 4124739"/>
              <a:gd name="connsiteY37" fmla="*/ 2047496 h 2147755"/>
              <a:gd name="connsiteX38" fmla="*/ 3359426 w 4124739"/>
              <a:gd name="connsiteY38" fmla="*/ 1401452 h 2147755"/>
              <a:gd name="connsiteX39" fmla="*/ 3687417 w 4124739"/>
              <a:gd name="connsiteY39" fmla="*/ 1987861 h 2147755"/>
              <a:gd name="connsiteX40" fmla="*/ 3826565 w 4124739"/>
              <a:gd name="connsiteY40" fmla="*/ 1689687 h 2147755"/>
              <a:gd name="connsiteX41" fmla="*/ 3886200 w 4124739"/>
              <a:gd name="connsiteY41" fmla="*/ 1848713 h 2147755"/>
              <a:gd name="connsiteX42" fmla="*/ 3955774 w 4124739"/>
              <a:gd name="connsiteY42" fmla="*/ 1769200 h 2147755"/>
              <a:gd name="connsiteX43" fmla="*/ 4084982 w 4124739"/>
              <a:gd name="connsiteY43" fmla="*/ 2127009 h 2147755"/>
              <a:gd name="connsiteX44" fmla="*/ 4124739 w 4124739"/>
              <a:gd name="connsiteY44" fmla="*/ 2107131 h 2147755"/>
              <a:gd name="connsiteX45" fmla="*/ 4124739 w 4124739"/>
              <a:gd name="connsiteY45" fmla="*/ 2107131 h 2147755"/>
              <a:gd name="connsiteX0" fmla="*/ 0 w 4124739"/>
              <a:gd name="connsiteY0" fmla="*/ 705713 h 2147755"/>
              <a:gd name="connsiteX1" fmla="*/ 79513 w 4124739"/>
              <a:gd name="connsiteY1" fmla="*/ 506931 h 2147755"/>
              <a:gd name="connsiteX2" fmla="*/ 129208 w 4124739"/>
              <a:gd name="connsiteY2" fmla="*/ 467174 h 2147755"/>
              <a:gd name="connsiteX3" fmla="*/ 188843 w 4124739"/>
              <a:gd name="connsiteY3" fmla="*/ 308148 h 2147755"/>
              <a:gd name="connsiteX4" fmla="*/ 228600 w 4124739"/>
              <a:gd name="connsiteY4" fmla="*/ 477113 h 2147755"/>
              <a:gd name="connsiteX5" fmla="*/ 258417 w 4124739"/>
              <a:gd name="connsiteY5" fmla="*/ 377722 h 2147755"/>
              <a:gd name="connsiteX6" fmla="*/ 347869 w 4124739"/>
              <a:gd name="connsiteY6" fmla="*/ 765348 h 2147755"/>
              <a:gd name="connsiteX7" fmla="*/ 467139 w 4124739"/>
              <a:gd name="connsiteY7" fmla="*/ 1302060 h 2147755"/>
              <a:gd name="connsiteX8" fmla="*/ 536713 w 4124739"/>
              <a:gd name="connsiteY8" fmla="*/ 675896 h 2147755"/>
              <a:gd name="connsiteX9" fmla="*/ 626165 w 4124739"/>
              <a:gd name="connsiteY9" fmla="*/ 586444 h 2147755"/>
              <a:gd name="connsiteX10" fmla="*/ 695739 w 4124739"/>
              <a:gd name="connsiteY10" fmla="*/ 725592 h 2147755"/>
              <a:gd name="connsiteX11" fmla="*/ 765313 w 4124739"/>
              <a:gd name="connsiteY11" fmla="*/ 357844 h 2147755"/>
              <a:gd name="connsiteX12" fmla="*/ 894521 w 4124739"/>
              <a:gd name="connsiteY12" fmla="*/ 735531 h 2147755"/>
              <a:gd name="connsiteX13" fmla="*/ 964095 w 4124739"/>
              <a:gd name="connsiteY13" fmla="*/ 1232487 h 2147755"/>
              <a:gd name="connsiteX14" fmla="*/ 1063487 w 4124739"/>
              <a:gd name="connsiteY14" fmla="*/ 864739 h 2147755"/>
              <a:gd name="connsiteX15" fmla="*/ 1272208 w 4124739"/>
              <a:gd name="connsiteY15" fmla="*/ 367783 h 2147755"/>
              <a:gd name="connsiteX16" fmla="*/ 1321904 w 4124739"/>
              <a:gd name="connsiteY16" fmla="*/ 35 h 2147755"/>
              <a:gd name="connsiteX17" fmla="*/ 1411356 w 4124739"/>
              <a:gd name="connsiteY17" fmla="*/ 387661 h 2147755"/>
              <a:gd name="connsiteX18" fmla="*/ 1470991 w 4124739"/>
              <a:gd name="connsiteY18" fmla="*/ 228635 h 2147755"/>
              <a:gd name="connsiteX19" fmla="*/ 1570382 w 4124739"/>
              <a:gd name="connsiteY19" fmla="*/ 993948 h 2147755"/>
              <a:gd name="connsiteX20" fmla="*/ 1630017 w 4124739"/>
              <a:gd name="connsiteY20" fmla="*/ 745470 h 2147755"/>
              <a:gd name="connsiteX21" fmla="*/ 1699591 w 4124739"/>
              <a:gd name="connsiteY21" fmla="*/ 1371635 h 2147755"/>
              <a:gd name="connsiteX22" fmla="*/ 1789043 w 4124739"/>
              <a:gd name="connsiteY22" fmla="*/ 1023765 h 2147755"/>
              <a:gd name="connsiteX23" fmla="*/ 1828800 w 4124739"/>
              <a:gd name="connsiteY23" fmla="*/ 1172852 h 2147755"/>
              <a:gd name="connsiteX24" fmla="*/ 1888434 w 4124739"/>
              <a:gd name="connsiteY24" fmla="*/ 695774 h 2147755"/>
              <a:gd name="connsiteX25" fmla="*/ 1928191 w 4124739"/>
              <a:gd name="connsiteY25" fmla="*/ 1003887 h 2147755"/>
              <a:gd name="connsiteX26" fmla="*/ 2057400 w 4124739"/>
              <a:gd name="connsiteY26" fmla="*/ 487052 h 2147755"/>
              <a:gd name="connsiteX27" fmla="*/ 2146852 w 4124739"/>
              <a:gd name="connsiteY27" fmla="*/ 636139 h 2147755"/>
              <a:gd name="connsiteX28" fmla="*/ 2236304 w 4124739"/>
              <a:gd name="connsiteY28" fmla="*/ 447296 h 2147755"/>
              <a:gd name="connsiteX29" fmla="*/ 2415208 w 4124739"/>
              <a:gd name="connsiteY29" fmla="*/ 1003887 h 2147755"/>
              <a:gd name="connsiteX30" fmla="*/ 2514600 w 4124739"/>
              <a:gd name="connsiteY30" fmla="*/ 656018 h 2147755"/>
              <a:gd name="connsiteX31" fmla="*/ 2623930 w 4124739"/>
              <a:gd name="connsiteY31" fmla="*/ 1321939 h 2147755"/>
              <a:gd name="connsiteX32" fmla="*/ 2763078 w 4124739"/>
              <a:gd name="connsiteY32" fmla="*/ 1073461 h 2147755"/>
              <a:gd name="connsiteX33" fmla="*/ 2862469 w 4124739"/>
              <a:gd name="connsiteY33" fmla="*/ 1441209 h 2147755"/>
              <a:gd name="connsiteX34" fmla="*/ 2961860 w 4124739"/>
              <a:gd name="connsiteY34" fmla="*/ 1252365 h 2147755"/>
              <a:gd name="connsiteX35" fmla="*/ 3071191 w 4124739"/>
              <a:gd name="connsiteY35" fmla="*/ 1719505 h 2147755"/>
              <a:gd name="connsiteX36" fmla="*/ 3160643 w 4124739"/>
              <a:gd name="connsiteY36" fmla="*/ 1600235 h 2147755"/>
              <a:gd name="connsiteX37" fmla="*/ 3269974 w 4124739"/>
              <a:gd name="connsiteY37" fmla="*/ 2047496 h 2147755"/>
              <a:gd name="connsiteX38" fmla="*/ 3359426 w 4124739"/>
              <a:gd name="connsiteY38" fmla="*/ 1401452 h 2147755"/>
              <a:gd name="connsiteX39" fmla="*/ 3687417 w 4124739"/>
              <a:gd name="connsiteY39" fmla="*/ 1987861 h 2147755"/>
              <a:gd name="connsiteX40" fmla="*/ 3826565 w 4124739"/>
              <a:gd name="connsiteY40" fmla="*/ 1689687 h 2147755"/>
              <a:gd name="connsiteX41" fmla="*/ 3886200 w 4124739"/>
              <a:gd name="connsiteY41" fmla="*/ 1848713 h 2147755"/>
              <a:gd name="connsiteX42" fmla="*/ 3955774 w 4124739"/>
              <a:gd name="connsiteY42" fmla="*/ 1769200 h 2147755"/>
              <a:gd name="connsiteX43" fmla="*/ 4084982 w 4124739"/>
              <a:gd name="connsiteY43" fmla="*/ 2127009 h 2147755"/>
              <a:gd name="connsiteX44" fmla="*/ 4124739 w 4124739"/>
              <a:gd name="connsiteY44" fmla="*/ 2107131 h 2147755"/>
              <a:gd name="connsiteX45" fmla="*/ 4124739 w 4124739"/>
              <a:gd name="connsiteY45" fmla="*/ 2107131 h 2147755"/>
              <a:gd name="connsiteX0" fmla="*/ 0 w 4124739"/>
              <a:gd name="connsiteY0" fmla="*/ 705713 h 2147755"/>
              <a:gd name="connsiteX1" fmla="*/ 79513 w 4124739"/>
              <a:gd name="connsiteY1" fmla="*/ 506931 h 2147755"/>
              <a:gd name="connsiteX2" fmla="*/ 129208 w 4124739"/>
              <a:gd name="connsiteY2" fmla="*/ 467174 h 2147755"/>
              <a:gd name="connsiteX3" fmla="*/ 188843 w 4124739"/>
              <a:gd name="connsiteY3" fmla="*/ 308148 h 2147755"/>
              <a:gd name="connsiteX4" fmla="*/ 228600 w 4124739"/>
              <a:gd name="connsiteY4" fmla="*/ 477113 h 2147755"/>
              <a:gd name="connsiteX5" fmla="*/ 258417 w 4124739"/>
              <a:gd name="connsiteY5" fmla="*/ 377722 h 2147755"/>
              <a:gd name="connsiteX6" fmla="*/ 347869 w 4124739"/>
              <a:gd name="connsiteY6" fmla="*/ 765348 h 2147755"/>
              <a:gd name="connsiteX7" fmla="*/ 467139 w 4124739"/>
              <a:gd name="connsiteY7" fmla="*/ 1302060 h 2147755"/>
              <a:gd name="connsiteX8" fmla="*/ 536713 w 4124739"/>
              <a:gd name="connsiteY8" fmla="*/ 675896 h 2147755"/>
              <a:gd name="connsiteX9" fmla="*/ 646043 w 4124739"/>
              <a:gd name="connsiteY9" fmla="*/ 89487 h 2147755"/>
              <a:gd name="connsiteX10" fmla="*/ 695739 w 4124739"/>
              <a:gd name="connsiteY10" fmla="*/ 725592 h 2147755"/>
              <a:gd name="connsiteX11" fmla="*/ 765313 w 4124739"/>
              <a:gd name="connsiteY11" fmla="*/ 357844 h 2147755"/>
              <a:gd name="connsiteX12" fmla="*/ 894521 w 4124739"/>
              <a:gd name="connsiteY12" fmla="*/ 735531 h 2147755"/>
              <a:gd name="connsiteX13" fmla="*/ 964095 w 4124739"/>
              <a:gd name="connsiteY13" fmla="*/ 1232487 h 2147755"/>
              <a:gd name="connsiteX14" fmla="*/ 1063487 w 4124739"/>
              <a:gd name="connsiteY14" fmla="*/ 864739 h 2147755"/>
              <a:gd name="connsiteX15" fmla="*/ 1272208 w 4124739"/>
              <a:gd name="connsiteY15" fmla="*/ 367783 h 2147755"/>
              <a:gd name="connsiteX16" fmla="*/ 1321904 w 4124739"/>
              <a:gd name="connsiteY16" fmla="*/ 35 h 2147755"/>
              <a:gd name="connsiteX17" fmla="*/ 1411356 w 4124739"/>
              <a:gd name="connsiteY17" fmla="*/ 387661 h 2147755"/>
              <a:gd name="connsiteX18" fmla="*/ 1470991 w 4124739"/>
              <a:gd name="connsiteY18" fmla="*/ 228635 h 2147755"/>
              <a:gd name="connsiteX19" fmla="*/ 1570382 w 4124739"/>
              <a:gd name="connsiteY19" fmla="*/ 993948 h 2147755"/>
              <a:gd name="connsiteX20" fmla="*/ 1630017 w 4124739"/>
              <a:gd name="connsiteY20" fmla="*/ 745470 h 2147755"/>
              <a:gd name="connsiteX21" fmla="*/ 1699591 w 4124739"/>
              <a:gd name="connsiteY21" fmla="*/ 1371635 h 2147755"/>
              <a:gd name="connsiteX22" fmla="*/ 1789043 w 4124739"/>
              <a:gd name="connsiteY22" fmla="*/ 1023765 h 2147755"/>
              <a:gd name="connsiteX23" fmla="*/ 1828800 w 4124739"/>
              <a:gd name="connsiteY23" fmla="*/ 1172852 h 2147755"/>
              <a:gd name="connsiteX24" fmla="*/ 1888434 w 4124739"/>
              <a:gd name="connsiteY24" fmla="*/ 695774 h 2147755"/>
              <a:gd name="connsiteX25" fmla="*/ 1928191 w 4124739"/>
              <a:gd name="connsiteY25" fmla="*/ 1003887 h 2147755"/>
              <a:gd name="connsiteX26" fmla="*/ 2057400 w 4124739"/>
              <a:gd name="connsiteY26" fmla="*/ 487052 h 2147755"/>
              <a:gd name="connsiteX27" fmla="*/ 2146852 w 4124739"/>
              <a:gd name="connsiteY27" fmla="*/ 636139 h 2147755"/>
              <a:gd name="connsiteX28" fmla="*/ 2236304 w 4124739"/>
              <a:gd name="connsiteY28" fmla="*/ 447296 h 2147755"/>
              <a:gd name="connsiteX29" fmla="*/ 2415208 w 4124739"/>
              <a:gd name="connsiteY29" fmla="*/ 1003887 h 2147755"/>
              <a:gd name="connsiteX30" fmla="*/ 2514600 w 4124739"/>
              <a:gd name="connsiteY30" fmla="*/ 656018 h 2147755"/>
              <a:gd name="connsiteX31" fmla="*/ 2623930 w 4124739"/>
              <a:gd name="connsiteY31" fmla="*/ 1321939 h 2147755"/>
              <a:gd name="connsiteX32" fmla="*/ 2763078 w 4124739"/>
              <a:gd name="connsiteY32" fmla="*/ 1073461 h 2147755"/>
              <a:gd name="connsiteX33" fmla="*/ 2862469 w 4124739"/>
              <a:gd name="connsiteY33" fmla="*/ 1441209 h 2147755"/>
              <a:gd name="connsiteX34" fmla="*/ 2961860 w 4124739"/>
              <a:gd name="connsiteY34" fmla="*/ 1252365 h 2147755"/>
              <a:gd name="connsiteX35" fmla="*/ 3071191 w 4124739"/>
              <a:gd name="connsiteY35" fmla="*/ 1719505 h 2147755"/>
              <a:gd name="connsiteX36" fmla="*/ 3160643 w 4124739"/>
              <a:gd name="connsiteY36" fmla="*/ 1600235 h 2147755"/>
              <a:gd name="connsiteX37" fmla="*/ 3269974 w 4124739"/>
              <a:gd name="connsiteY37" fmla="*/ 2047496 h 2147755"/>
              <a:gd name="connsiteX38" fmla="*/ 3359426 w 4124739"/>
              <a:gd name="connsiteY38" fmla="*/ 1401452 h 2147755"/>
              <a:gd name="connsiteX39" fmla="*/ 3687417 w 4124739"/>
              <a:gd name="connsiteY39" fmla="*/ 1987861 h 2147755"/>
              <a:gd name="connsiteX40" fmla="*/ 3826565 w 4124739"/>
              <a:gd name="connsiteY40" fmla="*/ 1689687 h 2147755"/>
              <a:gd name="connsiteX41" fmla="*/ 3886200 w 4124739"/>
              <a:gd name="connsiteY41" fmla="*/ 1848713 h 2147755"/>
              <a:gd name="connsiteX42" fmla="*/ 3955774 w 4124739"/>
              <a:gd name="connsiteY42" fmla="*/ 1769200 h 2147755"/>
              <a:gd name="connsiteX43" fmla="*/ 4084982 w 4124739"/>
              <a:gd name="connsiteY43" fmla="*/ 2127009 h 2147755"/>
              <a:gd name="connsiteX44" fmla="*/ 4124739 w 4124739"/>
              <a:gd name="connsiteY44" fmla="*/ 2107131 h 2147755"/>
              <a:gd name="connsiteX45" fmla="*/ 4124739 w 4124739"/>
              <a:gd name="connsiteY45" fmla="*/ 2107131 h 2147755"/>
              <a:gd name="connsiteX0" fmla="*/ 0 w 4124739"/>
              <a:gd name="connsiteY0" fmla="*/ 705713 h 2147755"/>
              <a:gd name="connsiteX1" fmla="*/ 79513 w 4124739"/>
              <a:gd name="connsiteY1" fmla="*/ 506931 h 2147755"/>
              <a:gd name="connsiteX2" fmla="*/ 155713 w 4124739"/>
              <a:gd name="connsiteY2" fmla="*/ 977383 h 2147755"/>
              <a:gd name="connsiteX3" fmla="*/ 129208 w 4124739"/>
              <a:gd name="connsiteY3" fmla="*/ 467174 h 2147755"/>
              <a:gd name="connsiteX4" fmla="*/ 188843 w 4124739"/>
              <a:gd name="connsiteY4" fmla="*/ 308148 h 2147755"/>
              <a:gd name="connsiteX5" fmla="*/ 228600 w 4124739"/>
              <a:gd name="connsiteY5" fmla="*/ 477113 h 2147755"/>
              <a:gd name="connsiteX6" fmla="*/ 258417 w 4124739"/>
              <a:gd name="connsiteY6" fmla="*/ 377722 h 2147755"/>
              <a:gd name="connsiteX7" fmla="*/ 347869 w 4124739"/>
              <a:gd name="connsiteY7" fmla="*/ 765348 h 2147755"/>
              <a:gd name="connsiteX8" fmla="*/ 467139 w 4124739"/>
              <a:gd name="connsiteY8" fmla="*/ 1302060 h 2147755"/>
              <a:gd name="connsiteX9" fmla="*/ 536713 w 4124739"/>
              <a:gd name="connsiteY9" fmla="*/ 675896 h 2147755"/>
              <a:gd name="connsiteX10" fmla="*/ 646043 w 4124739"/>
              <a:gd name="connsiteY10" fmla="*/ 89487 h 2147755"/>
              <a:gd name="connsiteX11" fmla="*/ 695739 w 4124739"/>
              <a:gd name="connsiteY11" fmla="*/ 725592 h 2147755"/>
              <a:gd name="connsiteX12" fmla="*/ 765313 w 4124739"/>
              <a:gd name="connsiteY12" fmla="*/ 357844 h 2147755"/>
              <a:gd name="connsiteX13" fmla="*/ 894521 w 4124739"/>
              <a:gd name="connsiteY13" fmla="*/ 735531 h 2147755"/>
              <a:gd name="connsiteX14" fmla="*/ 964095 w 4124739"/>
              <a:gd name="connsiteY14" fmla="*/ 1232487 h 2147755"/>
              <a:gd name="connsiteX15" fmla="*/ 1063487 w 4124739"/>
              <a:gd name="connsiteY15" fmla="*/ 864739 h 2147755"/>
              <a:gd name="connsiteX16" fmla="*/ 1272208 w 4124739"/>
              <a:gd name="connsiteY16" fmla="*/ 367783 h 2147755"/>
              <a:gd name="connsiteX17" fmla="*/ 1321904 w 4124739"/>
              <a:gd name="connsiteY17" fmla="*/ 35 h 2147755"/>
              <a:gd name="connsiteX18" fmla="*/ 1411356 w 4124739"/>
              <a:gd name="connsiteY18" fmla="*/ 387661 h 2147755"/>
              <a:gd name="connsiteX19" fmla="*/ 1470991 w 4124739"/>
              <a:gd name="connsiteY19" fmla="*/ 228635 h 2147755"/>
              <a:gd name="connsiteX20" fmla="*/ 1570382 w 4124739"/>
              <a:gd name="connsiteY20" fmla="*/ 993948 h 2147755"/>
              <a:gd name="connsiteX21" fmla="*/ 1630017 w 4124739"/>
              <a:gd name="connsiteY21" fmla="*/ 745470 h 2147755"/>
              <a:gd name="connsiteX22" fmla="*/ 1699591 w 4124739"/>
              <a:gd name="connsiteY22" fmla="*/ 1371635 h 2147755"/>
              <a:gd name="connsiteX23" fmla="*/ 1789043 w 4124739"/>
              <a:gd name="connsiteY23" fmla="*/ 1023765 h 2147755"/>
              <a:gd name="connsiteX24" fmla="*/ 1828800 w 4124739"/>
              <a:gd name="connsiteY24" fmla="*/ 1172852 h 2147755"/>
              <a:gd name="connsiteX25" fmla="*/ 1888434 w 4124739"/>
              <a:gd name="connsiteY25" fmla="*/ 695774 h 2147755"/>
              <a:gd name="connsiteX26" fmla="*/ 1928191 w 4124739"/>
              <a:gd name="connsiteY26" fmla="*/ 1003887 h 2147755"/>
              <a:gd name="connsiteX27" fmla="*/ 2057400 w 4124739"/>
              <a:gd name="connsiteY27" fmla="*/ 487052 h 2147755"/>
              <a:gd name="connsiteX28" fmla="*/ 2146852 w 4124739"/>
              <a:gd name="connsiteY28" fmla="*/ 636139 h 2147755"/>
              <a:gd name="connsiteX29" fmla="*/ 2236304 w 4124739"/>
              <a:gd name="connsiteY29" fmla="*/ 447296 h 2147755"/>
              <a:gd name="connsiteX30" fmla="*/ 2415208 w 4124739"/>
              <a:gd name="connsiteY30" fmla="*/ 1003887 h 2147755"/>
              <a:gd name="connsiteX31" fmla="*/ 2514600 w 4124739"/>
              <a:gd name="connsiteY31" fmla="*/ 656018 h 2147755"/>
              <a:gd name="connsiteX32" fmla="*/ 2623930 w 4124739"/>
              <a:gd name="connsiteY32" fmla="*/ 1321939 h 2147755"/>
              <a:gd name="connsiteX33" fmla="*/ 2763078 w 4124739"/>
              <a:gd name="connsiteY33" fmla="*/ 1073461 h 2147755"/>
              <a:gd name="connsiteX34" fmla="*/ 2862469 w 4124739"/>
              <a:gd name="connsiteY34" fmla="*/ 1441209 h 2147755"/>
              <a:gd name="connsiteX35" fmla="*/ 2961860 w 4124739"/>
              <a:gd name="connsiteY35" fmla="*/ 1252365 h 2147755"/>
              <a:gd name="connsiteX36" fmla="*/ 3071191 w 4124739"/>
              <a:gd name="connsiteY36" fmla="*/ 1719505 h 2147755"/>
              <a:gd name="connsiteX37" fmla="*/ 3160643 w 4124739"/>
              <a:gd name="connsiteY37" fmla="*/ 1600235 h 2147755"/>
              <a:gd name="connsiteX38" fmla="*/ 3269974 w 4124739"/>
              <a:gd name="connsiteY38" fmla="*/ 2047496 h 2147755"/>
              <a:gd name="connsiteX39" fmla="*/ 3359426 w 4124739"/>
              <a:gd name="connsiteY39" fmla="*/ 1401452 h 2147755"/>
              <a:gd name="connsiteX40" fmla="*/ 3687417 w 4124739"/>
              <a:gd name="connsiteY40" fmla="*/ 1987861 h 2147755"/>
              <a:gd name="connsiteX41" fmla="*/ 3826565 w 4124739"/>
              <a:gd name="connsiteY41" fmla="*/ 1689687 h 2147755"/>
              <a:gd name="connsiteX42" fmla="*/ 3886200 w 4124739"/>
              <a:gd name="connsiteY42" fmla="*/ 1848713 h 2147755"/>
              <a:gd name="connsiteX43" fmla="*/ 3955774 w 4124739"/>
              <a:gd name="connsiteY43" fmla="*/ 1769200 h 2147755"/>
              <a:gd name="connsiteX44" fmla="*/ 4084982 w 4124739"/>
              <a:gd name="connsiteY44" fmla="*/ 2127009 h 2147755"/>
              <a:gd name="connsiteX45" fmla="*/ 4124739 w 4124739"/>
              <a:gd name="connsiteY45" fmla="*/ 2107131 h 2147755"/>
              <a:gd name="connsiteX46" fmla="*/ 4124739 w 4124739"/>
              <a:gd name="connsiteY46" fmla="*/ 2107131 h 2147755"/>
              <a:gd name="connsiteX0" fmla="*/ 0 w 4124739"/>
              <a:gd name="connsiteY0" fmla="*/ 705713 h 2147755"/>
              <a:gd name="connsiteX1" fmla="*/ 79513 w 4124739"/>
              <a:gd name="connsiteY1" fmla="*/ 506931 h 2147755"/>
              <a:gd name="connsiteX2" fmla="*/ 125895 w 4124739"/>
              <a:gd name="connsiteY2" fmla="*/ 987322 h 2147755"/>
              <a:gd name="connsiteX3" fmla="*/ 129208 w 4124739"/>
              <a:gd name="connsiteY3" fmla="*/ 467174 h 2147755"/>
              <a:gd name="connsiteX4" fmla="*/ 188843 w 4124739"/>
              <a:gd name="connsiteY4" fmla="*/ 308148 h 2147755"/>
              <a:gd name="connsiteX5" fmla="*/ 228600 w 4124739"/>
              <a:gd name="connsiteY5" fmla="*/ 477113 h 2147755"/>
              <a:gd name="connsiteX6" fmla="*/ 258417 w 4124739"/>
              <a:gd name="connsiteY6" fmla="*/ 377722 h 2147755"/>
              <a:gd name="connsiteX7" fmla="*/ 347869 w 4124739"/>
              <a:gd name="connsiteY7" fmla="*/ 765348 h 2147755"/>
              <a:gd name="connsiteX8" fmla="*/ 467139 w 4124739"/>
              <a:gd name="connsiteY8" fmla="*/ 1302060 h 2147755"/>
              <a:gd name="connsiteX9" fmla="*/ 536713 w 4124739"/>
              <a:gd name="connsiteY9" fmla="*/ 675896 h 2147755"/>
              <a:gd name="connsiteX10" fmla="*/ 646043 w 4124739"/>
              <a:gd name="connsiteY10" fmla="*/ 89487 h 2147755"/>
              <a:gd name="connsiteX11" fmla="*/ 695739 w 4124739"/>
              <a:gd name="connsiteY11" fmla="*/ 725592 h 2147755"/>
              <a:gd name="connsiteX12" fmla="*/ 765313 w 4124739"/>
              <a:gd name="connsiteY12" fmla="*/ 357844 h 2147755"/>
              <a:gd name="connsiteX13" fmla="*/ 894521 w 4124739"/>
              <a:gd name="connsiteY13" fmla="*/ 735531 h 2147755"/>
              <a:gd name="connsiteX14" fmla="*/ 964095 w 4124739"/>
              <a:gd name="connsiteY14" fmla="*/ 1232487 h 2147755"/>
              <a:gd name="connsiteX15" fmla="*/ 1063487 w 4124739"/>
              <a:gd name="connsiteY15" fmla="*/ 864739 h 2147755"/>
              <a:gd name="connsiteX16" fmla="*/ 1272208 w 4124739"/>
              <a:gd name="connsiteY16" fmla="*/ 367783 h 2147755"/>
              <a:gd name="connsiteX17" fmla="*/ 1321904 w 4124739"/>
              <a:gd name="connsiteY17" fmla="*/ 35 h 2147755"/>
              <a:gd name="connsiteX18" fmla="*/ 1411356 w 4124739"/>
              <a:gd name="connsiteY18" fmla="*/ 387661 h 2147755"/>
              <a:gd name="connsiteX19" fmla="*/ 1470991 w 4124739"/>
              <a:gd name="connsiteY19" fmla="*/ 228635 h 2147755"/>
              <a:gd name="connsiteX20" fmla="*/ 1570382 w 4124739"/>
              <a:gd name="connsiteY20" fmla="*/ 993948 h 2147755"/>
              <a:gd name="connsiteX21" fmla="*/ 1630017 w 4124739"/>
              <a:gd name="connsiteY21" fmla="*/ 745470 h 2147755"/>
              <a:gd name="connsiteX22" fmla="*/ 1699591 w 4124739"/>
              <a:gd name="connsiteY22" fmla="*/ 1371635 h 2147755"/>
              <a:gd name="connsiteX23" fmla="*/ 1789043 w 4124739"/>
              <a:gd name="connsiteY23" fmla="*/ 1023765 h 2147755"/>
              <a:gd name="connsiteX24" fmla="*/ 1828800 w 4124739"/>
              <a:gd name="connsiteY24" fmla="*/ 1172852 h 2147755"/>
              <a:gd name="connsiteX25" fmla="*/ 1888434 w 4124739"/>
              <a:gd name="connsiteY25" fmla="*/ 695774 h 2147755"/>
              <a:gd name="connsiteX26" fmla="*/ 1928191 w 4124739"/>
              <a:gd name="connsiteY26" fmla="*/ 1003887 h 2147755"/>
              <a:gd name="connsiteX27" fmla="*/ 2057400 w 4124739"/>
              <a:gd name="connsiteY27" fmla="*/ 487052 h 2147755"/>
              <a:gd name="connsiteX28" fmla="*/ 2146852 w 4124739"/>
              <a:gd name="connsiteY28" fmla="*/ 636139 h 2147755"/>
              <a:gd name="connsiteX29" fmla="*/ 2236304 w 4124739"/>
              <a:gd name="connsiteY29" fmla="*/ 447296 h 2147755"/>
              <a:gd name="connsiteX30" fmla="*/ 2415208 w 4124739"/>
              <a:gd name="connsiteY30" fmla="*/ 1003887 h 2147755"/>
              <a:gd name="connsiteX31" fmla="*/ 2514600 w 4124739"/>
              <a:gd name="connsiteY31" fmla="*/ 656018 h 2147755"/>
              <a:gd name="connsiteX32" fmla="*/ 2623930 w 4124739"/>
              <a:gd name="connsiteY32" fmla="*/ 1321939 h 2147755"/>
              <a:gd name="connsiteX33" fmla="*/ 2763078 w 4124739"/>
              <a:gd name="connsiteY33" fmla="*/ 1073461 h 2147755"/>
              <a:gd name="connsiteX34" fmla="*/ 2862469 w 4124739"/>
              <a:gd name="connsiteY34" fmla="*/ 1441209 h 2147755"/>
              <a:gd name="connsiteX35" fmla="*/ 2961860 w 4124739"/>
              <a:gd name="connsiteY35" fmla="*/ 1252365 h 2147755"/>
              <a:gd name="connsiteX36" fmla="*/ 3071191 w 4124739"/>
              <a:gd name="connsiteY36" fmla="*/ 1719505 h 2147755"/>
              <a:gd name="connsiteX37" fmla="*/ 3160643 w 4124739"/>
              <a:gd name="connsiteY37" fmla="*/ 1600235 h 2147755"/>
              <a:gd name="connsiteX38" fmla="*/ 3269974 w 4124739"/>
              <a:gd name="connsiteY38" fmla="*/ 2047496 h 2147755"/>
              <a:gd name="connsiteX39" fmla="*/ 3359426 w 4124739"/>
              <a:gd name="connsiteY39" fmla="*/ 1401452 h 2147755"/>
              <a:gd name="connsiteX40" fmla="*/ 3687417 w 4124739"/>
              <a:gd name="connsiteY40" fmla="*/ 1987861 h 2147755"/>
              <a:gd name="connsiteX41" fmla="*/ 3826565 w 4124739"/>
              <a:gd name="connsiteY41" fmla="*/ 1689687 h 2147755"/>
              <a:gd name="connsiteX42" fmla="*/ 3886200 w 4124739"/>
              <a:gd name="connsiteY42" fmla="*/ 1848713 h 2147755"/>
              <a:gd name="connsiteX43" fmla="*/ 3955774 w 4124739"/>
              <a:gd name="connsiteY43" fmla="*/ 1769200 h 2147755"/>
              <a:gd name="connsiteX44" fmla="*/ 4084982 w 4124739"/>
              <a:gd name="connsiteY44" fmla="*/ 2127009 h 2147755"/>
              <a:gd name="connsiteX45" fmla="*/ 4124739 w 4124739"/>
              <a:gd name="connsiteY45" fmla="*/ 2107131 h 2147755"/>
              <a:gd name="connsiteX46" fmla="*/ 4124739 w 4124739"/>
              <a:gd name="connsiteY46" fmla="*/ 2107131 h 2147755"/>
              <a:gd name="connsiteX0" fmla="*/ 0 w 4124739"/>
              <a:gd name="connsiteY0" fmla="*/ 705713 h 2147755"/>
              <a:gd name="connsiteX1" fmla="*/ 79513 w 4124739"/>
              <a:gd name="connsiteY1" fmla="*/ 506931 h 2147755"/>
              <a:gd name="connsiteX2" fmla="*/ 125895 w 4124739"/>
              <a:gd name="connsiteY2" fmla="*/ 987322 h 2147755"/>
              <a:gd name="connsiteX3" fmla="*/ 129208 w 4124739"/>
              <a:gd name="connsiteY3" fmla="*/ 467174 h 2147755"/>
              <a:gd name="connsiteX4" fmla="*/ 188843 w 4124739"/>
              <a:gd name="connsiteY4" fmla="*/ 308148 h 2147755"/>
              <a:gd name="connsiteX5" fmla="*/ 228600 w 4124739"/>
              <a:gd name="connsiteY5" fmla="*/ 477113 h 2147755"/>
              <a:gd name="connsiteX6" fmla="*/ 298174 w 4124739"/>
              <a:gd name="connsiteY6" fmla="*/ 328027 h 2147755"/>
              <a:gd name="connsiteX7" fmla="*/ 347869 w 4124739"/>
              <a:gd name="connsiteY7" fmla="*/ 765348 h 2147755"/>
              <a:gd name="connsiteX8" fmla="*/ 467139 w 4124739"/>
              <a:gd name="connsiteY8" fmla="*/ 1302060 h 2147755"/>
              <a:gd name="connsiteX9" fmla="*/ 536713 w 4124739"/>
              <a:gd name="connsiteY9" fmla="*/ 675896 h 2147755"/>
              <a:gd name="connsiteX10" fmla="*/ 646043 w 4124739"/>
              <a:gd name="connsiteY10" fmla="*/ 89487 h 2147755"/>
              <a:gd name="connsiteX11" fmla="*/ 695739 w 4124739"/>
              <a:gd name="connsiteY11" fmla="*/ 725592 h 2147755"/>
              <a:gd name="connsiteX12" fmla="*/ 765313 w 4124739"/>
              <a:gd name="connsiteY12" fmla="*/ 357844 h 2147755"/>
              <a:gd name="connsiteX13" fmla="*/ 894521 w 4124739"/>
              <a:gd name="connsiteY13" fmla="*/ 735531 h 2147755"/>
              <a:gd name="connsiteX14" fmla="*/ 964095 w 4124739"/>
              <a:gd name="connsiteY14" fmla="*/ 1232487 h 2147755"/>
              <a:gd name="connsiteX15" fmla="*/ 1063487 w 4124739"/>
              <a:gd name="connsiteY15" fmla="*/ 864739 h 2147755"/>
              <a:gd name="connsiteX16" fmla="*/ 1272208 w 4124739"/>
              <a:gd name="connsiteY16" fmla="*/ 367783 h 2147755"/>
              <a:gd name="connsiteX17" fmla="*/ 1321904 w 4124739"/>
              <a:gd name="connsiteY17" fmla="*/ 35 h 2147755"/>
              <a:gd name="connsiteX18" fmla="*/ 1411356 w 4124739"/>
              <a:gd name="connsiteY18" fmla="*/ 387661 h 2147755"/>
              <a:gd name="connsiteX19" fmla="*/ 1470991 w 4124739"/>
              <a:gd name="connsiteY19" fmla="*/ 228635 h 2147755"/>
              <a:gd name="connsiteX20" fmla="*/ 1570382 w 4124739"/>
              <a:gd name="connsiteY20" fmla="*/ 993948 h 2147755"/>
              <a:gd name="connsiteX21" fmla="*/ 1630017 w 4124739"/>
              <a:gd name="connsiteY21" fmla="*/ 745470 h 2147755"/>
              <a:gd name="connsiteX22" fmla="*/ 1699591 w 4124739"/>
              <a:gd name="connsiteY22" fmla="*/ 1371635 h 2147755"/>
              <a:gd name="connsiteX23" fmla="*/ 1789043 w 4124739"/>
              <a:gd name="connsiteY23" fmla="*/ 1023765 h 2147755"/>
              <a:gd name="connsiteX24" fmla="*/ 1828800 w 4124739"/>
              <a:gd name="connsiteY24" fmla="*/ 1172852 h 2147755"/>
              <a:gd name="connsiteX25" fmla="*/ 1888434 w 4124739"/>
              <a:gd name="connsiteY25" fmla="*/ 695774 h 2147755"/>
              <a:gd name="connsiteX26" fmla="*/ 1928191 w 4124739"/>
              <a:gd name="connsiteY26" fmla="*/ 1003887 h 2147755"/>
              <a:gd name="connsiteX27" fmla="*/ 2057400 w 4124739"/>
              <a:gd name="connsiteY27" fmla="*/ 487052 h 2147755"/>
              <a:gd name="connsiteX28" fmla="*/ 2146852 w 4124739"/>
              <a:gd name="connsiteY28" fmla="*/ 636139 h 2147755"/>
              <a:gd name="connsiteX29" fmla="*/ 2236304 w 4124739"/>
              <a:gd name="connsiteY29" fmla="*/ 447296 h 2147755"/>
              <a:gd name="connsiteX30" fmla="*/ 2415208 w 4124739"/>
              <a:gd name="connsiteY30" fmla="*/ 1003887 h 2147755"/>
              <a:gd name="connsiteX31" fmla="*/ 2514600 w 4124739"/>
              <a:gd name="connsiteY31" fmla="*/ 656018 h 2147755"/>
              <a:gd name="connsiteX32" fmla="*/ 2623930 w 4124739"/>
              <a:gd name="connsiteY32" fmla="*/ 1321939 h 2147755"/>
              <a:gd name="connsiteX33" fmla="*/ 2763078 w 4124739"/>
              <a:gd name="connsiteY33" fmla="*/ 1073461 h 2147755"/>
              <a:gd name="connsiteX34" fmla="*/ 2862469 w 4124739"/>
              <a:gd name="connsiteY34" fmla="*/ 1441209 h 2147755"/>
              <a:gd name="connsiteX35" fmla="*/ 2961860 w 4124739"/>
              <a:gd name="connsiteY35" fmla="*/ 1252365 h 2147755"/>
              <a:gd name="connsiteX36" fmla="*/ 3071191 w 4124739"/>
              <a:gd name="connsiteY36" fmla="*/ 1719505 h 2147755"/>
              <a:gd name="connsiteX37" fmla="*/ 3160643 w 4124739"/>
              <a:gd name="connsiteY37" fmla="*/ 1600235 h 2147755"/>
              <a:gd name="connsiteX38" fmla="*/ 3269974 w 4124739"/>
              <a:gd name="connsiteY38" fmla="*/ 2047496 h 2147755"/>
              <a:gd name="connsiteX39" fmla="*/ 3359426 w 4124739"/>
              <a:gd name="connsiteY39" fmla="*/ 1401452 h 2147755"/>
              <a:gd name="connsiteX40" fmla="*/ 3687417 w 4124739"/>
              <a:gd name="connsiteY40" fmla="*/ 1987861 h 2147755"/>
              <a:gd name="connsiteX41" fmla="*/ 3826565 w 4124739"/>
              <a:gd name="connsiteY41" fmla="*/ 1689687 h 2147755"/>
              <a:gd name="connsiteX42" fmla="*/ 3886200 w 4124739"/>
              <a:gd name="connsiteY42" fmla="*/ 1848713 h 2147755"/>
              <a:gd name="connsiteX43" fmla="*/ 3955774 w 4124739"/>
              <a:gd name="connsiteY43" fmla="*/ 1769200 h 2147755"/>
              <a:gd name="connsiteX44" fmla="*/ 4084982 w 4124739"/>
              <a:gd name="connsiteY44" fmla="*/ 2127009 h 2147755"/>
              <a:gd name="connsiteX45" fmla="*/ 4124739 w 4124739"/>
              <a:gd name="connsiteY45" fmla="*/ 2107131 h 2147755"/>
              <a:gd name="connsiteX46" fmla="*/ 4124739 w 4124739"/>
              <a:gd name="connsiteY46" fmla="*/ 2107131 h 2147755"/>
              <a:gd name="connsiteX0" fmla="*/ 0 w 4124739"/>
              <a:gd name="connsiteY0" fmla="*/ 705713 h 2147755"/>
              <a:gd name="connsiteX1" fmla="*/ 79513 w 4124739"/>
              <a:gd name="connsiteY1" fmla="*/ 506931 h 2147755"/>
              <a:gd name="connsiteX2" fmla="*/ 125895 w 4124739"/>
              <a:gd name="connsiteY2" fmla="*/ 987322 h 2147755"/>
              <a:gd name="connsiteX3" fmla="*/ 129208 w 4124739"/>
              <a:gd name="connsiteY3" fmla="*/ 467174 h 2147755"/>
              <a:gd name="connsiteX4" fmla="*/ 188843 w 4124739"/>
              <a:gd name="connsiteY4" fmla="*/ 308148 h 2147755"/>
              <a:gd name="connsiteX5" fmla="*/ 228600 w 4124739"/>
              <a:gd name="connsiteY5" fmla="*/ 477113 h 2147755"/>
              <a:gd name="connsiteX6" fmla="*/ 298174 w 4124739"/>
              <a:gd name="connsiteY6" fmla="*/ 328027 h 2147755"/>
              <a:gd name="connsiteX7" fmla="*/ 347869 w 4124739"/>
              <a:gd name="connsiteY7" fmla="*/ 765348 h 2147755"/>
              <a:gd name="connsiteX8" fmla="*/ 467139 w 4124739"/>
              <a:gd name="connsiteY8" fmla="*/ 1302060 h 2147755"/>
              <a:gd name="connsiteX9" fmla="*/ 536713 w 4124739"/>
              <a:gd name="connsiteY9" fmla="*/ 675896 h 2147755"/>
              <a:gd name="connsiteX10" fmla="*/ 646043 w 4124739"/>
              <a:gd name="connsiteY10" fmla="*/ 89487 h 2147755"/>
              <a:gd name="connsiteX11" fmla="*/ 695739 w 4124739"/>
              <a:gd name="connsiteY11" fmla="*/ 725592 h 2147755"/>
              <a:gd name="connsiteX12" fmla="*/ 765313 w 4124739"/>
              <a:gd name="connsiteY12" fmla="*/ 357844 h 2147755"/>
              <a:gd name="connsiteX13" fmla="*/ 884582 w 4124739"/>
              <a:gd name="connsiteY13" fmla="*/ 785226 h 2147755"/>
              <a:gd name="connsiteX14" fmla="*/ 964095 w 4124739"/>
              <a:gd name="connsiteY14" fmla="*/ 1232487 h 2147755"/>
              <a:gd name="connsiteX15" fmla="*/ 1063487 w 4124739"/>
              <a:gd name="connsiteY15" fmla="*/ 864739 h 2147755"/>
              <a:gd name="connsiteX16" fmla="*/ 1272208 w 4124739"/>
              <a:gd name="connsiteY16" fmla="*/ 367783 h 2147755"/>
              <a:gd name="connsiteX17" fmla="*/ 1321904 w 4124739"/>
              <a:gd name="connsiteY17" fmla="*/ 35 h 2147755"/>
              <a:gd name="connsiteX18" fmla="*/ 1411356 w 4124739"/>
              <a:gd name="connsiteY18" fmla="*/ 387661 h 2147755"/>
              <a:gd name="connsiteX19" fmla="*/ 1470991 w 4124739"/>
              <a:gd name="connsiteY19" fmla="*/ 228635 h 2147755"/>
              <a:gd name="connsiteX20" fmla="*/ 1570382 w 4124739"/>
              <a:gd name="connsiteY20" fmla="*/ 993948 h 2147755"/>
              <a:gd name="connsiteX21" fmla="*/ 1630017 w 4124739"/>
              <a:gd name="connsiteY21" fmla="*/ 745470 h 2147755"/>
              <a:gd name="connsiteX22" fmla="*/ 1699591 w 4124739"/>
              <a:gd name="connsiteY22" fmla="*/ 1371635 h 2147755"/>
              <a:gd name="connsiteX23" fmla="*/ 1789043 w 4124739"/>
              <a:gd name="connsiteY23" fmla="*/ 1023765 h 2147755"/>
              <a:gd name="connsiteX24" fmla="*/ 1828800 w 4124739"/>
              <a:gd name="connsiteY24" fmla="*/ 1172852 h 2147755"/>
              <a:gd name="connsiteX25" fmla="*/ 1888434 w 4124739"/>
              <a:gd name="connsiteY25" fmla="*/ 695774 h 2147755"/>
              <a:gd name="connsiteX26" fmla="*/ 1928191 w 4124739"/>
              <a:gd name="connsiteY26" fmla="*/ 1003887 h 2147755"/>
              <a:gd name="connsiteX27" fmla="*/ 2057400 w 4124739"/>
              <a:gd name="connsiteY27" fmla="*/ 487052 h 2147755"/>
              <a:gd name="connsiteX28" fmla="*/ 2146852 w 4124739"/>
              <a:gd name="connsiteY28" fmla="*/ 636139 h 2147755"/>
              <a:gd name="connsiteX29" fmla="*/ 2236304 w 4124739"/>
              <a:gd name="connsiteY29" fmla="*/ 447296 h 2147755"/>
              <a:gd name="connsiteX30" fmla="*/ 2415208 w 4124739"/>
              <a:gd name="connsiteY30" fmla="*/ 1003887 h 2147755"/>
              <a:gd name="connsiteX31" fmla="*/ 2514600 w 4124739"/>
              <a:gd name="connsiteY31" fmla="*/ 656018 h 2147755"/>
              <a:gd name="connsiteX32" fmla="*/ 2623930 w 4124739"/>
              <a:gd name="connsiteY32" fmla="*/ 1321939 h 2147755"/>
              <a:gd name="connsiteX33" fmla="*/ 2763078 w 4124739"/>
              <a:gd name="connsiteY33" fmla="*/ 1073461 h 2147755"/>
              <a:gd name="connsiteX34" fmla="*/ 2862469 w 4124739"/>
              <a:gd name="connsiteY34" fmla="*/ 1441209 h 2147755"/>
              <a:gd name="connsiteX35" fmla="*/ 2961860 w 4124739"/>
              <a:gd name="connsiteY35" fmla="*/ 1252365 h 2147755"/>
              <a:gd name="connsiteX36" fmla="*/ 3071191 w 4124739"/>
              <a:gd name="connsiteY36" fmla="*/ 1719505 h 2147755"/>
              <a:gd name="connsiteX37" fmla="*/ 3160643 w 4124739"/>
              <a:gd name="connsiteY37" fmla="*/ 1600235 h 2147755"/>
              <a:gd name="connsiteX38" fmla="*/ 3269974 w 4124739"/>
              <a:gd name="connsiteY38" fmla="*/ 2047496 h 2147755"/>
              <a:gd name="connsiteX39" fmla="*/ 3359426 w 4124739"/>
              <a:gd name="connsiteY39" fmla="*/ 1401452 h 2147755"/>
              <a:gd name="connsiteX40" fmla="*/ 3687417 w 4124739"/>
              <a:gd name="connsiteY40" fmla="*/ 1987861 h 2147755"/>
              <a:gd name="connsiteX41" fmla="*/ 3826565 w 4124739"/>
              <a:gd name="connsiteY41" fmla="*/ 1689687 h 2147755"/>
              <a:gd name="connsiteX42" fmla="*/ 3886200 w 4124739"/>
              <a:gd name="connsiteY42" fmla="*/ 1848713 h 2147755"/>
              <a:gd name="connsiteX43" fmla="*/ 3955774 w 4124739"/>
              <a:gd name="connsiteY43" fmla="*/ 1769200 h 2147755"/>
              <a:gd name="connsiteX44" fmla="*/ 4084982 w 4124739"/>
              <a:gd name="connsiteY44" fmla="*/ 2127009 h 2147755"/>
              <a:gd name="connsiteX45" fmla="*/ 4124739 w 4124739"/>
              <a:gd name="connsiteY45" fmla="*/ 2107131 h 2147755"/>
              <a:gd name="connsiteX46" fmla="*/ 4124739 w 4124739"/>
              <a:gd name="connsiteY46" fmla="*/ 2107131 h 2147755"/>
              <a:gd name="connsiteX0" fmla="*/ 0 w 4124739"/>
              <a:gd name="connsiteY0" fmla="*/ 715778 h 2157820"/>
              <a:gd name="connsiteX1" fmla="*/ 79513 w 4124739"/>
              <a:gd name="connsiteY1" fmla="*/ 516996 h 2157820"/>
              <a:gd name="connsiteX2" fmla="*/ 125895 w 4124739"/>
              <a:gd name="connsiteY2" fmla="*/ 997387 h 2157820"/>
              <a:gd name="connsiteX3" fmla="*/ 129208 w 4124739"/>
              <a:gd name="connsiteY3" fmla="*/ 477239 h 2157820"/>
              <a:gd name="connsiteX4" fmla="*/ 188843 w 4124739"/>
              <a:gd name="connsiteY4" fmla="*/ 318213 h 2157820"/>
              <a:gd name="connsiteX5" fmla="*/ 228600 w 4124739"/>
              <a:gd name="connsiteY5" fmla="*/ 487178 h 2157820"/>
              <a:gd name="connsiteX6" fmla="*/ 298174 w 4124739"/>
              <a:gd name="connsiteY6" fmla="*/ 338092 h 2157820"/>
              <a:gd name="connsiteX7" fmla="*/ 347869 w 4124739"/>
              <a:gd name="connsiteY7" fmla="*/ 775413 h 2157820"/>
              <a:gd name="connsiteX8" fmla="*/ 467139 w 4124739"/>
              <a:gd name="connsiteY8" fmla="*/ 1312125 h 2157820"/>
              <a:gd name="connsiteX9" fmla="*/ 536713 w 4124739"/>
              <a:gd name="connsiteY9" fmla="*/ 685961 h 2157820"/>
              <a:gd name="connsiteX10" fmla="*/ 646043 w 4124739"/>
              <a:gd name="connsiteY10" fmla="*/ 99552 h 2157820"/>
              <a:gd name="connsiteX11" fmla="*/ 695739 w 4124739"/>
              <a:gd name="connsiteY11" fmla="*/ 735657 h 2157820"/>
              <a:gd name="connsiteX12" fmla="*/ 765313 w 4124739"/>
              <a:gd name="connsiteY12" fmla="*/ 367909 h 2157820"/>
              <a:gd name="connsiteX13" fmla="*/ 884582 w 4124739"/>
              <a:gd name="connsiteY13" fmla="*/ 795291 h 2157820"/>
              <a:gd name="connsiteX14" fmla="*/ 964095 w 4124739"/>
              <a:gd name="connsiteY14" fmla="*/ 1242552 h 2157820"/>
              <a:gd name="connsiteX15" fmla="*/ 1063487 w 4124739"/>
              <a:gd name="connsiteY15" fmla="*/ 874804 h 2157820"/>
              <a:gd name="connsiteX16" fmla="*/ 1272208 w 4124739"/>
              <a:gd name="connsiteY16" fmla="*/ 377848 h 2157820"/>
              <a:gd name="connsiteX17" fmla="*/ 1321904 w 4124739"/>
              <a:gd name="connsiteY17" fmla="*/ 10100 h 2157820"/>
              <a:gd name="connsiteX18" fmla="*/ 1401417 w 4124739"/>
              <a:gd name="connsiteY18" fmla="*/ 785352 h 2157820"/>
              <a:gd name="connsiteX19" fmla="*/ 1470991 w 4124739"/>
              <a:gd name="connsiteY19" fmla="*/ 238700 h 2157820"/>
              <a:gd name="connsiteX20" fmla="*/ 1570382 w 4124739"/>
              <a:gd name="connsiteY20" fmla="*/ 1004013 h 2157820"/>
              <a:gd name="connsiteX21" fmla="*/ 1630017 w 4124739"/>
              <a:gd name="connsiteY21" fmla="*/ 755535 h 2157820"/>
              <a:gd name="connsiteX22" fmla="*/ 1699591 w 4124739"/>
              <a:gd name="connsiteY22" fmla="*/ 1381700 h 2157820"/>
              <a:gd name="connsiteX23" fmla="*/ 1789043 w 4124739"/>
              <a:gd name="connsiteY23" fmla="*/ 1033830 h 2157820"/>
              <a:gd name="connsiteX24" fmla="*/ 1828800 w 4124739"/>
              <a:gd name="connsiteY24" fmla="*/ 1182917 h 2157820"/>
              <a:gd name="connsiteX25" fmla="*/ 1888434 w 4124739"/>
              <a:gd name="connsiteY25" fmla="*/ 705839 h 2157820"/>
              <a:gd name="connsiteX26" fmla="*/ 1928191 w 4124739"/>
              <a:gd name="connsiteY26" fmla="*/ 1013952 h 2157820"/>
              <a:gd name="connsiteX27" fmla="*/ 2057400 w 4124739"/>
              <a:gd name="connsiteY27" fmla="*/ 497117 h 2157820"/>
              <a:gd name="connsiteX28" fmla="*/ 2146852 w 4124739"/>
              <a:gd name="connsiteY28" fmla="*/ 646204 h 2157820"/>
              <a:gd name="connsiteX29" fmla="*/ 2236304 w 4124739"/>
              <a:gd name="connsiteY29" fmla="*/ 457361 h 2157820"/>
              <a:gd name="connsiteX30" fmla="*/ 2415208 w 4124739"/>
              <a:gd name="connsiteY30" fmla="*/ 1013952 h 2157820"/>
              <a:gd name="connsiteX31" fmla="*/ 2514600 w 4124739"/>
              <a:gd name="connsiteY31" fmla="*/ 666083 h 2157820"/>
              <a:gd name="connsiteX32" fmla="*/ 2623930 w 4124739"/>
              <a:gd name="connsiteY32" fmla="*/ 1332004 h 2157820"/>
              <a:gd name="connsiteX33" fmla="*/ 2763078 w 4124739"/>
              <a:gd name="connsiteY33" fmla="*/ 1083526 h 2157820"/>
              <a:gd name="connsiteX34" fmla="*/ 2862469 w 4124739"/>
              <a:gd name="connsiteY34" fmla="*/ 1451274 h 2157820"/>
              <a:gd name="connsiteX35" fmla="*/ 2961860 w 4124739"/>
              <a:gd name="connsiteY35" fmla="*/ 1262430 h 2157820"/>
              <a:gd name="connsiteX36" fmla="*/ 3071191 w 4124739"/>
              <a:gd name="connsiteY36" fmla="*/ 1729570 h 2157820"/>
              <a:gd name="connsiteX37" fmla="*/ 3160643 w 4124739"/>
              <a:gd name="connsiteY37" fmla="*/ 1610300 h 2157820"/>
              <a:gd name="connsiteX38" fmla="*/ 3269974 w 4124739"/>
              <a:gd name="connsiteY38" fmla="*/ 2057561 h 2157820"/>
              <a:gd name="connsiteX39" fmla="*/ 3359426 w 4124739"/>
              <a:gd name="connsiteY39" fmla="*/ 1411517 h 2157820"/>
              <a:gd name="connsiteX40" fmla="*/ 3687417 w 4124739"/>
              <a:gd name="connsiteY40" fmla="*/ 1997926 h 2157820"/>
              <a:gd name="connsiteX41" fmla="*/ 3826565 w 4124739"/>
              <a:gd name="connsiteY41" fmla="*/ 1699752 h 2157820"/>
              <a:gd name="connsiteX42" fmla="*/ 3886200 w 4124739"/>
              <a:gd name="connsiteY42" fmla="*/ 1858778 h 2157820"/>
              <a:gd name="connsiteX43" fmla="*/ 3955774 w 4124739"/>
              <a:gd name="connsiteY43" fmla="*/ 1779265 h 2157820"/>
              <a:gd name="connsiteX44" fmla="*/ 4084982 w 4124739"/>
              <a:gd name="connsiteY44" fmla="*/ 2137074 h 2157820"/>
              <a:gd name="connsiteX45" fmla="*/ 4124739 w 4124739"/>
              <a:gd name="connsiteY45" fmla="*/ 2117196 h 2157820"/>
              <a:gd name="connsiteX46" fmla="*/ 4124739 w 4124739"/>
              <a:gd name="connsiteY46" fmla="*/ 2117196 h 2157820"/>
              <a:gd name="connsiteX0" fmla="*/ 0 w 4124739"/>
              <a:gd name="connsiteY0" fmla="*/ 715778 h 2157820"/>
              <a:gd name="connsiteX1" fmla="*/ 79513 w 4124739"/>
              <a:gd name="connsiteY1" fmla="*/ 516996 h 2157820"/>
              <a:gd name="connsiteX2" fmla="*/ 125895 w 4124739"/>
              <a:gd name="connsiteY2" fmla="*/ 997387 h 2157820"/>
              <a:gd name="connsiteX3" fmla="*/ 129208 w 4124739"/>
              <a:gd name="connsiteY3" fmla="*/ 477239 h 2157820"/>
              <a:gd name="connsiteX4" fmla="*/ 188843 w 4124739"/>
              <a:gd name="connsiteY4" fmla="*/ 318213 h 2157820"/>
              <a:gd name="connsiteX5" fmla="*/ 228600 w 4124739"/>
              <a:gd name="connsiteY5" fmla="*/ 487178 h 2157820"/>
              <a:gd name="connsiteX6" fmla="*/ 298174 w 4124739"/>
              <a:gd name="connsiteY6" fmla="*/ 338092 h 2157820"/>
              <a:gd name="connsiteX7" fmla="*/ 347869 w 4124739"/>
              <a:gd name="connsiteY7" fmla="*/ 775413 h 2157820"/>
              <a:gd name="connsiteX8" fmla="*/ 467139 w 4124739"/>
              <a:gd name="connsiteY8" fmla="*/ 1312125 h 2157820"/>
              <a:gd name="connsiteX9" fmla="*/ 536713 w 4124739"/>
              <a:gd name="connsiteY9" fmla="*/ 685961 h 2157820"/>
              <a:gd name="connsiteX10" fmla="*/ 646043 w 4124739"/>
              <a:gd name="connsiteY10" fmla="*/ 99552 h 2157820"/>
              <a:gd name="connsiteX11" fmla="*/ 695739 w 4124739"/>
              <a:gd name="connsiteY11" fmla="*/ 735657 h 2157820"/>
              <a:gd name="connsiteX12" fmla="*/ 765313 w 4124739"/>
              <a:gd name="connsiteY12" fmla="*/ 367909 h 2157820"/>
              <a:gd name="connsiteX13" fmla="*/ 884582 w 4124739"/>
              <a:gd name="connsiteY13" fmla="*/ 795291 h 2157820"/>
              <a:gd name="connsiteX14" fmla="*/ 964095 w 4124739"/>
              <a:gd name="connsiteY14" fmla="*/ 1242552 h 2157820"/>
              <a:gd name="connsiteX15" fmla="*/ 1063487 w 4124739"/>
              <a:gd name="connsiteY15" fmla="*/ 874804 h 2157820"/>
              <a:gd name="connsiteX16" fmla="*/ 1272208 w 4124739"/>
              <a:gd name="connsiteY16" fmla="*/ 377848 h 2157820"/>
              <a:gd name="connsiteX17" fmla="*/ 1321904 w 4124739"/>
              <a:gd name="connsiteY17" fmla="*/ 10100 h 2157820"/>
              <a:gd name="connsiteX18" fmla="*/ 1401417 w 4124739"/>
              <a:gd name="connsiteY18" fmla="*/ 785352 h 2157820"/>
              <a:gd name="connsiteX19" fmla="*/ 1470991 w 4124739"/>
              <a:gd name="connsiteY19" fmla="*/ 238700 h 2157820"/>
              <a:gd name="connsiteX20" fmla="*/ 1570382 w 4124739"/>
              <a:gd name="connsiteY20" fmla="*/ 1004013 h 2157820"/>
              <a:gd name="connsiteX21" fmla="*/ 1630017 w 4124739"/>
              <a:gd name="connsiteY21" fmla="*/ 755535 h 2157820"/>
              <a:gd name="connsiteX22" fmla="*/ 1699591 w 4124739"/>
              <a:gd name="connsiteY22" fmla="*/ 1381700 h 2157820"/>
              <a:gd name="connsiteX23" fmla="*/ 1789043 w 4124739"/>
              <a:gd name="connsiteY23" fmla="*/ 1033830 h 2157820"/>
              <a:gd name="connsiteX24" fmla="*/ 1828800 w 4124739"/>
              <a:gd name="connsiteY24" fmla="*/ 1182917 h 2157820"/>
              <a:gd name="connsiteX25" fmla="*/ 1888434 w 4124739"/>
              <a:gd name="connsiteY25" fmla="*/ 705839 h 2157820"/>
              <a:gd name="connsiteX26" fmla="*/ 1997765 w 4124739"/>
              <a:gd name="connsiteY26" fmla="*/ 1500969 h 2157820"/>
              <a:gd name="connsiteX27" fmla="*/ 2057400 w 4124739"/>
              <a:gd name="connsiteY27" fmla="*/ 497117 h 2157820"/>
              <a:gd name="connsiteX28" fmla="*/ 2146852 w 4124739"/>
              <a:gd name="connsiteY28" fmla="*/ 646204 h 2157820"/>
              <a:gd name="connsiteX29" fmla="*/ 2236304 w 4124739"/>
              <a:gd name="connsiteY29" fmla="*/ 457361 h 2157820"/>
              <a:gd name="connsiteX30" fmla="*/ 2415208 w 4124739"/>
              <a:gd name="connsiteY30" fmla="*/ 1013952 h 2157820"/>
              <a:gd name="connsiteX31" fmla="*/ 2514600 w 4124739"/>
              <a:gd name="connsiteY31" fmla="*/ 666083 h 2157820"/>
              <a:gd name="connsiteX32" fmla="*/ 2623930 w 4124739"/>
              <a:gd name="connsiteY32" fmla="*/ 1332004 h 2157820"/>
              <a:gd name="connsiteX33" fmla="*/ 2763078 w 4124739"/>
              <a:gd name="connsiteY33" fmla="*/ 1083526 h 2157820"/>
              <a:gd name="connsiteX34" fmla="*/ 2862469 w 4124739"/>
              <a:gd name="connsiteY34" fmla="*/ 1451274 h 2157820"/>
              <a:gd name="connsiteX35" fmla="*/ 2961860 w 4124739"/>
              <a:gd name="connsiteY35" fmla="*/ 1262430 h 2157820"/>
              <a:gd name="connsiteX36" fmla="*/ 3071191 w 4124739"/>
              <a:gd name="connsiteY36" fmla="*/ 1729570 h 2157820"/>
              <a:gd name="connsiteX37" fmla="*/ 3160643 w 4124739"/>
              <a:gd name="connsiteY37" fmla="*/ 1610300 h 2157820"/>
              <a:gd name="connsiteX38" fmla="*/ 3269974 w 4124739"/>
              <a:gd name="connsiteY38" fmla="*/ 2057561 h 2157820"/>
              <a:gd name="connsiteX39" fmla="*/ 3359426 w 4124739"/>
              <a:gd name="connsiteY39" fmla="*/ 1411517 h 2157820"/>
              <a:gd name="connsiteX40" fmla="*/ 3687417 w 4124739"/>
              <a:gd name="connsiteY40" fmla="*/ 1997926 h 2157820"/>
              <a:gd name="connsiteX41" fmla="*/ 3826565 w 4124739"/>
              <a:gd name="connsiteY41" fmla="*/ 1699752 h 2157820"/>
              <a:gd name="connsiteX42" fmla="*/ 3886200 w 4124739"/>
              <a:gd name="connsiteY42" fmla="*/ 1858778 h 2157820"/>
              <a:gd name="connsiteX43" fmla="*/ 3955774 w 4124739"/>
              <a:gd name="connsiteY43" fmla="*/ 1779265 h 2157820"/>
              <a:gd name="connsiteX44" fmla="*/ 4084982 w 4124739"/>
              <a:gd name="connsiteY44" fmla="*/ 2137074 h 2157820"/>
              <a:gd name="connsiteX45" fmla="*/ 4124739 w 4124739"/>
              <a:gd name="connsiteY45" fmla="*/ 2117196 h 2157820"/>
              <a:gd name="connsiteX46" fmla="*/ 4124739 w 4124739"/>
              <a:gd name="connsiteY46" fmla="*/ 2117196 h 2157820"/>
              <a:gd name="connsiteX0" fmla="*/ 0 w 4124739"/>
              <a:gd name="connsiteY0" fmla="*/ 715778 h 2157820"/>
              <a:gd name="connsiteX1" fmla="*/ 79513 w 4124739"/>
              <a:gd name="connsiteY1" fmla="*/ 516996 h 2157820"/>
              <a:gd name="connsiteX2" fmla="*/ 125895 w 4124739"/>
              <a:gd name="connsiteY2" fmla="*/ 997387 h 2157820"/>
              <a:gd name="connsiteX3" fmla="*/ 129208 w 4124739"/>
              <a:gd name="connsiteY3" fmla="*/ 477239 h 2157820"/>
              <a:gd name="connsiteX4" fmla="*/ 188843 w 4124739"/>
              <a:gd name="connsiteY4" fmla="*/ 318213 h 2157820"/>
              <a:gd name="connsiteX5" fmla="*/ 228600 w 4124739"/>
              <a:gd name="connsiteY5" fmla="*/ 487178 h 2157820"/>
              <a:gd name="connsiteX6" fmla="*/ 298174 w 4124739"/>
              <a:gd name="connsiteY6" fmla="*/ 338092 h 2157820"/>
              <a:gd name="connsiteX7" fmla="*/ 347869 w 4124739"/>
              <a:gd name="connsiteY7" fmla="*/ 775413 h 2157820"/>
              <a:gd name="connsiteX8" fmla="*/ 467139 w 4124739"/>
              <a:gd name="connsiteY8" fmla="*/ 1312125 h 2157820"/>
              <a:gd name="connsiteX9" fmla="*/ 536713 w 4124739"/>
              <a:gd name="connsiteY9" fmla="*/ 685961 h 2157820"/>
              <a:gd name="connsiteX10" fmla="*/ 646043 w 4124739"/>
              <a:gd name="connsiteY10" fmla="*/ 99552 h 2157820"/>
              <a:gd name="connsiteX11" fmla="*/ 695739 w 4124739"/>
              <a:gd name="connsiteY11" fmla="*/ 735657 h 2157820"/>
              <a:gd name="connsiteX12" fmla="*/ 765313 w 4124739"/>
              <a:gd name="connsiteY12" fmla="*/ 367909 h 2157820"/>
              <a:gd name="connsiteX13" fmla="*/ 884582 w 4124739"/>
              <a:gd name="connsiteY13" fmla="*/ 795291 h 2157820"/>
              <a:gd name="connsiteX14" fmla="*/ 964095 w 4124739"/>
              <a:gd name="connsiteY14" fmla="*/ 1242552 h 2157820"/>
              <a:gd name="connsiteX15" fmla="*/ 1063487 w 4124739"/>
              <a:gd name="connsiteY15" fmla="*/ 874804 h 2157820"/>
              <a:gd name="connsiteX16" fmla="*/ 1272208 w 4124739"/>
              <a:gd name="connsiteY16" fmla="*/ 377848 h 2157820"/>
              <a:gd name="connsiteX17" fmla="*/ 1321904 w 4124739"/>
              <a:gd name="connsiteY17" fmla="*/ 10100 h 2157820"/>
              <a:gd name="connsiteX18" fmla="*/ 1401417 w 4124739"/>
              <a:gd name="connsiteY18" fmla="*/ 785352 h 2157820"/>
              <a:gd name="connsiteX19" fmla="*/ 1470991 w 4124739"/>
              <a:gd name="connsiteY19" fmla="*/ 238700 h 2157820"/>
              <a:gd name="connsiteX20" fmla="*/ 1570382 w 4124739"/>
              <a:gd name="connsiteY20" fmla="*/ 1004013 h 2157820"/>
              <a:gd name="connsiteX21" fmla="*/ 1630017 w 4124739"/>
              <a:gd name="connsiteY21" fmla="*/ 755535 h 2157820"/>
              <a:gd name="connsiteX22" fmla="*/ 1699591 w 4124739"/>
              <a:gd name="connsiteY22" fmla="*/ 1381700 h 2157820"/>
              <a:gd name="connsiteX23" fmla="*/ 1789043 w 4124739"/>
              <a:gd name="connsiteY23" fmla="*/ 1033830 h 2157820"/>
              <a:gd name="connsiteX24" fmla="*/ 1828800 w 4124739"/>
              <a:gd name="connsiteY24" fmla="*/ 1182917 h 2157820"/>
              <a:gd name="connsiteX25" fmla="*/ 1888434 w 4124739"/>
              <a:gd name="connsiteY25" fmla="*/ 705839 h 2157820"/>
              <a:gd name="connsiteX26" fmla="*/ 1997765 w 4124739"/>
              <a:gd name="connsiteY26" fmla="*/ 1500969 h 2157820"/>
              <a:gd name="connsiteX27" fmla="*/ 2057400 w 4124739"/>
              <a:gd name="connsiteY27" fmla="*/ 497117 h 2157820"/>
              <a:gd name="connsiteX28" fmla="*/ 2166731 w 4124739"/>
              <a:gd name="connsiteY28" fmla="*/ 1103404 h 2157820"/>
              <a:gd name="connsiteX29" fmla="*/ 2236304 w 4124739"/>
              <a:gd name="connsiteY29" fmla="*/ 457361 h 2157820"/>
              <a:gd name="connsiteX30" fmla="*/ 2415208 w 4124739"/>
              <a:gd name="connsiteY30" fmla="*/ 1013952 h 2157820"/>
              <a:gd name="connsiteX31" fmla="*/ 2514600 w 4124739"/>
              <a:gd name="connsiteY31" fmla="*/ 666083 h 2157820"/>
              <a:gd name="connsiteX32" fmla="*/ 2623930 w 4124739"/>
              <a:gd name="connsiteY32" fmla="*/ 1332004 h 2157820"/>
              <a:gd name="connsiteX33" fmla="*/ 2763078 w 4124739"/>
              <a:gd name="connsiteY33" fmla="*/ 1083526 h 2157820"/>
              <a:gd name="connsiteX34" fmla="*/ 2862469 w 4124739"/>
              <a:gd name="connsiteY34" fmla="*/ 1451274 h 2157820"/>
              <a:gd name="connsiteX35" fmla="*/ 2961860 w 4124739"/>
              <a:gd name="connsiteY35" fmla="*/ 1262430 h 2157820"/>
              <a:gd name="connsiteX36" fmla="*/ 3071191 w 4124739"/>
              <a:gd name="connsiteY36" fmla="*/ 1729570 h 2157820"/>
              <a:gd name="connsiteX37" fmla="*/ 3160643 w 4124739"/>
              <a:gd name="connsiteY37" fmla="*/ 1610300 h 2157820"/>
              <a:gd name="connsiteX38" fmla="*/ 3269974 w 4124739"/>
              <a:gd name="connsiteY38" fmla="*/ 2057561 h 2157820"/>
              <a:gd name="connsiteX39" fmla="*/ 3359426 w 4124739"/>
              <a:gd name="connsiteY39" fmla="*/ 1411517 h 2157820"/>
              <a:gd name="connsiteX40" fmla="*/ 3687417 w 4124739"/>
              <a:gd name="connsiteY40" fmla="*/ 1997926 h 2157820"/>
              <a:gd name="connsiteX41" fmla="*/ 3826565 w 4124739"/>
              <a:gd name="connsiteY41" fmla="*/ 1699752 h 2157820"/>
              <a:gd name="connsiteX42" fmla="*/ 3886200 w 4124739"/>
              <a:gd name="connsiteY42" fmla="*/ 1858778 h 2157820"/>
              <a:gd name="connsiteX43" fmla="*/ 3955774 w 4124739"/>
              <a:gd name="connsiteY43" fmla="*/ 1779265 h 2157820"/>
              <a:gd name="connsiteX44" fmla="*/ 4084982 w 4124739"/>
              <a:gd name="connsiteY44" fmla="*/ 2137074 h 2157820"/>
              <a:gd name="connsiteX45" fmla="*/ 4124739 w 4124739"/>
              <a:gd name="connsiteY45" fmla="*/ 2117196 h 2157820"/>
              <a:gd name="connsiteX46" fmla="*/ 4124739 w 4124739"/>
              <a:gd name="connsiteY46" fmla="*/ 2117196 h 2157820"/>
              <a:gd name="connsiteX0" fmla="*/ 0 w 4124739"/>
              <a:gd name="connsiteY0" fmla="*/ 715778 h 2157820"/>
              <a:gd name="connsiteX1" fmla="*/ 79513 w 4124739"/>
              <a:gd name="connsiteY1" fmla="*/ 516996 h 2157820"/>
              <a:gd name="connsiteX2" fmla="*/ 125895 w 4124739"/>
              <a:gd name="connsiteY2" fmla="*/ 997387 h 2157820"/>
              <a:gd name="connsiteX3" fmla="*/ 129208 w 4124739"/>
              <a:gd name="connsiteY3" fmla="*/ 477239 h 2157820"/>
              <a:gd name="connsiteX4" fmla="*/ 188843 w 4124739"/>
              <a:gd name="connsiteY4" fmla="*/ 318213 h 2157820"/>
              <a:gd name="connsiteX5" fmla="*/ 228600 w 4124739"/>
              <a:gd name="connsiteY5" fmla="*/ 487178 h 2157820"/>
              <a:gd name="connsiteX6" fmla="*/ 298174 w 4124739"/>
              <a:gd name="connsiteY6" fmla="*/ 338092 h 2157820"/>
              <a:gd name="connsiteX7" fmla="*/ 347869 w 4124739"/>
              <a:gd name="connsiteY7" fmla="*/ 775413 h 2157820"/>
              <a:gd name="connsiteX8" fmla="*/ 467139 w 4124739"/>
              <a:gd name="connsiteY8" fmla="*/ 1312125 h 2157820"/>
              <a:gd name="connsiteX9" fmla="*/ 536713 w 4124739"/>
              <a:gd name="connsiteY9" fmla="*/ 685961 h 2157820"/>
              <a:gd name="connsiteX10" fmla="*/ 646043 w 4124739"/>
              <a:gd name="connsiteY10" fmla="*/ 99552 h 2157820"/>
              <a:gd name="connsiteX11" fmla="*/ 695739 w 4124739"/>
              <a:gd name="connsiteY11" fmla="*/ 735657 h 2157820"/>
              <a:gd name="connsiteX12" fmla="*/ 765313 w 4124739"/>
              <a:gd name="connsiteY12" fmla="*/ 367909 h 2157820"/>
              <a:gd name="connsiteX13" fmla="*/ 884582 w 4124739"/>
              <a:gd name="connsiteY13" fmla="*/ 795291 h 2157820"/>
              <a:gd name="connsiteX14" fmla="*/ 964095 w 4124739"/>
              <a:gd name="connsiteY14" fmla="*/ 1242552 h 2157820"/>
              <a:gd name="connsiteX15" fmla="*/ 1063487 w 4124739"/>
              <a:gd name="connsiteY15" fmla="*/ 874804 h 2157820"/>
              <a:gd name="connsiteX16" fmla="*/ 1272208 w 4124739"/>
              <a:gd name="connsiteY16" fmla="*/ 377848 h 2157820"/>
              <a:gd name="connsiteX17" fmla="*/ 1321904 w 4124739"/>
              <a:gd name="connsiteY17" fmla="*/ 10100 h 2157820"/>
              <a:gd name="connsiteX18" fmla="*/ 1401417 w 4124739"/>
              <a:gd name="connsiteY18" fmla="*/ 785352 h 2157820"/>
              <a:gd name="connsiteX19" fmla="*/ 1470991 w 4124739"/>
              <a:gd name="connsiteY19" fmla="*/ 238700 h 2157820"/>
              <a:gd name="connsiteX20" fmla="*/ 1570382 w 4124739"/>
              <a:gd name="connsiteY20" fmla="*/ 1004013 h 2157820"/>
              <a:gd name="connsiteX21" fmla="*/ 1630017 w 4124739"/>
              <a:gd name="connsiteY21" fmla="*/ 755535 h 2157820"/>
              <a:gd name="connsiteX22" fmla="*/ 1699591 w 4124739"/>
              <a:gd name="connsiteY22" fmla="*/ 1381700 h 2157820"/>
              <a:gd name="connsiteX23" fmla="*/ 1789043 w 4124739"/>
              <a:gd name="connsiteY23" fmla="*/ 1033830 h 2157820"/>
              <a:gd name="connsiteX24" fmla="*/ 1828800 w 4124739"/>
              <a:gd name="connsiteY24" fmla="*/ 1182917 h 2157820"/>
              <a:gd name="connsiteX25" fmla="*/ 1888434 w 4124739"/>
              <a:gd name="connsiteY25" fmla="*/ 705839 h 2157820"/>
              <a:gd name="connsiteX26" fmla="*/ 1997765 w 4124739"/>
              <a:gd name="connsiteY26" fmla="*/ 1500969 h 2157820"/>
              <a:gd name="connsiteX27" fmla="*/ 2057400 w 4124739"/>
              <a:gd name="connsiteY27" fmla="*/ 497117 h 2157820"/>
              <a:gd name="connsiteX28" fmla="*/ 2166731 w 4124739"/>
              <a:gd name="connsiteY28" fmla="*/ 1103404 h 2157820"/>
              <a:gd name="connsiteX29" fmla="*/ 2236304 w 4124739"/>
              <a:gd name="connsiteY29" fmla="*/ 457361 h 2157820"/>
              <a:gd name="connsiteX30" fmla="*/ 2415208 w 4124739"/>
              <a:gd name="connsiteY30" fmla="*/ 1013952 h 2157820"/>
              <a:gd name="connsiteX31" fmla="*/ 2514600 w 4124739"/>
              <a:gd name="connsiteY31" fmla="*/ 666083 h 2157820"/>
              <a:gd name="connsiteX32" fmla="*/ 2613991 w 4124739"/>
              <a:gd name="connsiteY32" fmla="*/ 1650056 h 2157820"/>
              <a:gd name="connsiteX33" fmla="*/ 2763078 w 4124739"/>
              <a:gd name="connsiteY33" fmla="*/ 1083526 h 2157820"/>
              <a:gd name="connsiteX34" fmla="*/ 2862469 w 4124739"/>
              <a:gd name="connsiteY34" fmla="*/ 1451274 h 2157820"/>
              <a:gd name="connsiteX35" fmla="*/ 2961860 w 4124739"/>
              <a:gd name="connsiteY35" fmla="*/ 1262430 h 2157820"/>
              <a:gd name="connsiteX36" fmla="*/ 3071191 w 4124739"/>
              <a:gd name="connsiteY36" fmla="*/ 1729570 h 2157820"/>
              <a:gd name="connsiteX37" fmla="*/ 3160643 w 4124739"/>
              <a:gd name="connsiteY37" fmla="*/ 1610300 h 2157820"/>
              <a:gd name="connsiteX38" fmla="*/ 3269974 w 4124739"/>
              <a:gd name="connsiteY38" fmla="*/ 2057561 h 2157820"/>
              <a:gd name="connsiteX39" fmla="*/ 3359426 w 4124739"/>
              <a:gd name="connsiteY39" fmla="*/ 1411517 h 2157820"/>
              <a:gd name="connsiteX40" fmla="*/ 3687417 w 4124739"/>
              <a:gd name="connsiteY40" fmla="*/ 1997926 h 2157820"/>
              <a:gd name="connsiteX41" fmla="*/ 3826565 w 4124739"/>
              <a:gd name="connsiteY41" fmla="*/ 1699752 h 2157820"/>
              <a:gd name="connsiteX42" fmla="*/ 3886200 w 4124739"/>
              <a:gd name="connsiteY42" fmla="*/ 1858778 h 2157820"/>
              <a:gd name="connsiteX43" fmla="*/ 3955774 w 4124739"/>
              <a:gd name="connsiteY43" fmla="*/ 1779265 h 2157820"/>
              <a:gd name="connsiteX44" fmla="*/ 4084982 w 4124739"/>
              <a:gd name="connsiteY44" fmla="*/ 2137074 h 2157820"/>
              <a:gd name="connsiteX45" fmla="*/ 4124739 w 4124739"/>
              <a:gd name="connsiteY45" fmla="*/ 2117196 h 2157820"/>
              <a:gd name="connsiteX46" fmla="*/ 4124739 w 4124739"/>
              <a:gd name="connsiteY46" fmla="*/ 2117196 h 2157820"/>
              <a:gd name="connsiteX0" fmla="*/ 0 w 4124739"/>
              <a:gd name="connsiteY0" fmla="*/ 715778 h 2157820"/>
              <a:gd name="connsiteX1" fmla="*/ 79513 w 4124739"/>
              <a:gd name="connsiteY1" fmla="*/ 516996 h 2157820"/>
              <a:gd name="connsiteX2" fmla="*/ 125895 w 4124739"/>
              <a:gd name="connsiteY2" fmla="*/ 997387 h 2157820"/>
              <a:gd name="connsiteX3" fmla="*/ 129208 w 4124739"/>
              <a:gd name="connsiteY3" fmla="*/ 477239 h 2157820"/>
              <a:gd name="connsiteX4" fmla="*/ 188843 w 4124739"/>
              <a:gd name="connsiteY4" fmla="*/ 318213 h 2157820"/>
              <a:gd name="connsiteX5" fmla="*/ 228600 w 4124739"/>
              <a:gd name="connsiteY5" fmla="*/ 487178 h 2157820"/>
              <a:gd name="connsiteX6" fmla="*/ 298174 w 4124739"/>
              <a:gd name="connsiteY6" fmla="*/ 338092 h 2157820"/>
              <a:gd name="connsiteX7" fmla="*/ 347869 w 4124739"/>
              <a:gd name="connsiteY7" fmla="*/ 775413 h 2157820"/>
              <a:gd name="connsiteX8" fmla="*/ 467139 w 4124739"/>
              <a:gd name="connsiteY8" fmla="*/ 1312125 h 2157820"/>
              <a:gd name="connsiteX9" fmla="*/ 536713 w 4124739"/>
              <a:gd name="connsiteY9" fmla="*/ 685961 h 2157820"/>
              <a:gd name="connsiteX10" fmla="*/ 646043 w 4124739"/>
              <a:gd name="connsiteY10" fmla="*/ 99552 h 2157820"/>
              <a:gd name="connsiteX11" fmla="*/ 695739 w 4124739"/>
              <a:gd name="connsiteY11" fmla="*/ 735657 h 2157820"/>
              <a:gd name="connsiteX12" fmla="*/ 765313 w 4124739"/>
              <a:gd name="connsiteY12" fmla="*/ 367909 h 2157820"/>
              <a:gd name="connsiteX13" fmla="*/ 884582 w 4124739"/>
              <a:gd name="connsiteY13" fmla="*/ 795291 h 2157820"/>
              <a:gd name="connsiteX14" fmla="*/ 964095 w 4124739"/>
              <a:gd name="connsiteY14" fmla="*/ 1242552 h 2157820"/>
              <a:gd name="connsiteX15" fmla="*/ 1063487 w 4124739"/>
              <a:gd name="connsiteY15" fmla="*/ 874804 h 2157820"/>
              <a:gd name="connsiteX16" fmla="*/ 1272208 w 4124739"/>
              <a:gd name="connsiteY16" fmla="*/ 377848 h 2157820"/>
              <a:gd name="connsiteX17" fmla="*/ 1321904 w 4124739"/>
              <a:gd name="connsiteY17" fmla="*/ 10100 h 2157820"/>
              <a:gd name="connsiteX18" fmla="*/ 1401417 w 4124739"/>
              <a:gd name="connsiteY18" fmla="*/ 785352 h 2157820"/>
              <a:gd name="connsiteX19" fmla="*/ 1470991 w 4124739"/>
              <a:gd name="connsiteY19" fmla="*/ 238700 h 2157820"/>
              <a:gd name="connsiteX20" fmla="*/ 1570382 w 4124739"/>
              <a:gd name="connsiteY20" fmla="*/ 1004013 h 2157820"/>
              <a:gd name="connsiteX21" fmla="*/ 1630017 w 4124739"/>
              <a:gd name="connsiteY21" fmla="*/ 755535 h 2157820"/>
              <a:gd name="connsiteX22" fmla="*/ 1699591 w 4124739"/>
              <a:gd name="connsiteY22" fmla="*/ 1381700 h 2157820"/>
              <a:gd name="connsiteX23" fmla="*/ 1789043 w 4124739"/>
              <a:gd name="connsiteY23" fmla="*/ 1033830 h 2157820"/>
              <a:gd name="connsiteX24" fmla="*/ 1828800 w 4124739"/>
              <a:gd name="connsiteY24" fmla="*/ 1182917 h 2157820"/>
              <a:gd name="connsiteX25" fmla="*/ 1888434 w 4124739"/>
              <a:gd name="connsiteY25" fmla="*/ 705839 h 2157820"/>
              <a:gd name="connsiteX26" fmla="*/ 1997765 w 4124739"/>
              <a:gd name="connsiteY26" fmla="*/ 1500969 h 2157820"/>
              <a:gd name="connsiteX27" fmla="*/ 2057400 w 4124739"/>
              <a:gd name="connsiteY27" fmla="*/ 497117 h 2157820"/>
              <a:gd name="connsiteX28" fmla="*/ 2166731 w 4124739"/>
              <a:gd name="connsiteY28" fmla="*/ 1103404 h 2157820"/>
              <a:gd name="connsiteX29" fmla="*/ 2236304 w 4124739"/>
              <a:gd name="connsiteY29" fmla="*/ 457361 h 2157820"/>
              <a:gd name="connsiteX30" fmla="*/ 2415208 w 4124739"/>
              <a:gd name="connsiteY30" fmla="*/ 1013952 h 2157820"/>
              <a:gd name="connsiteX31" fmla="*/ 2514600 w 4124739"/>
              <a:gd name="connsiteY31" fmla="*/ 666083 h 2157820"/>
              <a:gd name="connsiteX32" fmla="*/ 2613991 w 4124739"/>
              <a:gd name="connsiteY32" fmla="*/ 1650056 h 2157820"/>
              <a:gd name="connsiteX33" fmla="*/ 2743200 w 4124739"/>
              <a:gd name="connsiteY33" fmla="*/ 944378 h 2157820"/>
              <a:gd name="connsiteX34" fmla="*/ 2862469 w 4124739"/>
              <a:gd name="connsiteY34" fmla="*/ 1451274 h 2157820"/>
              <a:gd name="connsiteX35" fmla="*/ 2961860 w 4124739"/>
              <a:gd name="connsiteY35" fmla="*/ 1262430 h 2157820"/>
              <a:gd name="connsiteX36" fmla="*/ 3071191 w 4124739"/>
              <a:gd name="connsiteY36" fmla="*/ 1729570 h 2157820"/>
              <a:gd name="connsiteX37" fmla="*/ 3160643 w 4124739"/>
              <a:gd name="connsiteY37" fmla="*/ 1610300 h 2157820"/>
              <a:gd name="connsiteX38" fmla="*/ 3269974 w 4124739"/>
              <a:gd name="connsiteY38" fmla="*/ 2057561 h 2157820"/>
              <a:gd name="connsiteX39" fmla="*/ 3359426 w 4124739"/>
              <a:gd name="connsiteY39" fmla="*/ 1411517 h 2157820"/>
              <a:gd name="connsiteX40" fmla="*/ 3687417 w 4124739"/>
              <a:gd name="connsiteY40" fmla="*/ 1997926 h 2157820"/>
              <a:gd name="connsiteX41" fmla="*/ 3826565 w 4124739"/>
              <a:gd name="connsiteY41" fmla="*/ 1699752 h 2157820"/>
              <a:gd name="connsiteX42" fmla="*/ 3886200 w 4124739"/>
              <a:gd name="connsiteY42" fmla="*/ 1858778 h 2157820"/>
              <a:gd name="connsiteX43" fmla="*/ 3955774 w 4124739"/>
              <a:gd name="connsiteY43" fmla="*/ 1779265 h 2157820"/>
              <a:gd name="connsiteX44" fmla="*/ 4084982 w 4124739"/>
              <a:gd name="connsiteY44" fmla="*/ 2137074 h 2157820"/>
              <a:gd name="connsiteX45" fmla="*/ 4124739 w 4124739"/>
              <a:gd name="connsiteY45" fmla="*/ 2117196 h 2157820"/>
              <a:gd name="connsiteX46" fmla="*/ 4124739 w 4124739"/>
              <a:gd name="connsiteY46" fmla="*/ 2117196 h 2157820"/>
              <a:gd name="connsiteX0" fmla="*/ 0 w 4124739"/>
              <a:gd name="connsiteY0" fmla="*/ 715778 h 2157820"/>
              <a:gd name="connsiteX1" fmla="*/ 79513 w 4124739"/>
              <a:gd name="connsiteY1" fmla="*/ 516996 h 2157820"/>
              <a:gd name="connsiteX2" fmla="*/ 125895 w 4124739"/>
              <a:gd name="connsiteY2" fmla="*/ 997387 h 2157820"/>
              <a:gd name="connsiteX3" fmla="*/ 129208 w 4124739"/>
              <a:gd name="connsiteY3" fmla="*/ 477239 h 2157820"/>
              <a:gd name="connsiteX4" fmla="*/ 188843 w 4124739"/>
              <a:gd name="connsiteY4" fmla="*/ 318213 h 2157820"/>
              <a:gd name="connsiteX5" fmla="*/ 228600 w 4124739"/>
              <a:gd name="connsiteY5" fmla="*/ 487178 h 2157820"/>
              <a:gd name="connsiteX6" fmla="*/ 298174 w 4124739"/>
              <a:gd name="connsiteY6" fmla="*/ 338092 h 2157820"/>
              <a:gd name="connsiteX7" fmla="*/ 347869 w 4124739"/>
              <a:gd name="connsiteY7" fmla="*/ 775413 h 2157820"/>
              <a:gd name="connsiteX8" fmla="*/ 467139 w 4124739"/>
              <a:gd name="connsiteY8" fmla="*/ 1312125 h 2157820"/>
              <a:gd name="connsiteX9" fmla="*/ 536713 w 4124739"/>
              <a:gd name="connsiteY9" fmla="*/ 685961 h 2157820"/>
              <a:gd name="connsiteX10" fmla="*/ 646043 w 4124739"/>
              <a:gd name="connsiteY10" fmla="*/ 99552 h 2157820"/>
              <a:gd name="connsiteX11" fmla="*/ 695739 w 4124739"/>
              <a:gd name="connsiteY11" fmla="*/ 735657 h 2157820"/>
              <a:gd name="connsiteX12" fmla="*/ 765313 w 4124739"/>
              <a:gd name="connsiteY12" fmla="*/ 367909 h 2157820"/>
              <a:gd name="connsiteX13" fmla="*/ 884582 w 4124739"/>
              <a:gd name="connsiteY13" fmla="*/ 795291 h 2157820"/>
              <a:gd name="connsiteX14" fmla="*/ 964095 w 4124739"/>
              <a:gd name="connsiteY14" fmla="*/ 1242552 h 2157820"/>
              <a:gd name="connsiteX15" fmla="*/ 1063487 w 4124739"/>
              <a:gd name="connsiteY15" fmla="*/ 874804 h 2157820"/>
              <a:gd name="connsiteX16" fmla="*/ 1272208 w 4124739"/>
              <a:gd name="connsiteY16" fmla="*/ 377848 h 2157820"/>
              <a:gd name="connsiteX17" fmla="*/ 1321904 w 4124739"/>
              <a:gd name="connsiteY17" fmla="*/ 10100 h 2157820"/>
              <a:gd name="connsiteX18" fmla="*/ 1401417 w 4124739"/>
              <a:gd name="connsiteY18" fmla="*/ 785352 h 2157820"/>
              <a:gd name="connsiteX19" fmla="*/ 1470991 w 4124739"/>
              <a:gd name="connsiteY19" fmla="*/ 238700 h 2157820"/>
              <a:gd name="connsiteX20" fmla="*/ 1570382 w 4124739"/>
              <a:gd name="connsiteY20" fmla="*/ 1004013 h 2157820"/>
              <a:gd name="connsiteX21" fmla="*/ 1630017 w 4124739"/>
              <a:gd name="connsiteY21" fmla="*/ 755535 h 2157820"/>
              <a:gd name="connsiteX22" fmla="*/ 1699591 w 4124739"/>
              <a:gd name="connsiteY22" fmla="*/ 1381700 h 2157820"/>
              <a:gd name="connsiteX23" fmla="*/ 1789043 w 4124739"/>
              <a:gd name="connsiteY23" fmla="*/ 1033830 h 2157820"/>
              <a:gd name="connsiteX24" fmla="*/ 1828800 w 4124739"/>
              <a:gd name="connsiteY24" fmla="*/ 1182917 h 2157820"/>
              <a:gd name="connsiteX25" fmla="*/ 1888434 w 4124739"/>
              <a:gd name="connsiteY25" fmla="*/ 705839 h 2157820"/>
              <a:gd name="connsiteX26" fmla="*/ 1997765 w 4124739"/>
              <a:gd name="connsiteY26" fmla="*/ 1500969 h 2157820"/>
              <a:gd name="connsiteX27" fmla="*/ 2057400 w 4124739"/>
              <a:gd name="connsiteY27" fmla="*/ 497117 h 2157820"/>
              <a:gd name="connsiteX28" fmla="*/ 2166731 w 4124739"/>
              <a:gd name="connsiteY28" fmla="*/ 1103404 h 2157820"/>
              <a:gd name="connsiteX29" fmla="*/ 2236304 w 4124739"/>
              <a:gd name="connsiteY29" fmla="*/ 457361 h 2157820"/>
              <a:gd name="connsiteX30" fmla="*/ 2415208 w 4124739"/>
              <a:gd name="connsiteY30" fmla="*/ 1013952 h 2157820"/>
              <a:gd name="connsiteX31" fmla="*/ 2514600 w 4124739"/>
              <a:gd name="connsiteY31" fmla="*/ 666083 h 2157820"/>
              <a:gd name="connsiteX32" fmla="*/ 2613991 w 4124739"/>
              <a:gd name="connsiteY32" fmla="*/ 1650056 h 2157820"/>
              <a:gd name="connsiteX33" fmla="*/ 2743200 w 4124739"/>
              <a:gd name="connsiteY33" fmla="*/ 944378 h 2157820"/>
              <a:gd name="connsiteX34" fmla="*/ 2872408 w 4124739"/>
              <a:gd name="connsiteY34" fmla="*/ 1620239 h 2157820"/>
              <a:gd name="connsiteX35" fmla="*/ 2961860 w 4124739"/>
              <a:gd name="connsiteY35" fmla="*/ 1262430 h 2157820"/>
              <a:gd name="connsiteX36" fmla="*/ 3071191 w 4124739"/>
              <a:gd name="connsiteY36" fmla="*/ 1729570 h 2157820"/>
              <a:gd name="connsiteX37" fmla="*/ 3160643 w 4124739"/>
              <a:gd name="connsiteY37" fmla="*/ 1610300 h 2157820"/>
              <a:gd name="connsiteX38" fmla="*/ 3269974 w 4124739"/>
              <a:gd name="connsiteY38" fmla="*/ 2057561 h 2157820"/>
              <a:gd name="connsiteX39" fmla="*/ 3359426 w 4124739"/>
              <a:gd name="connsiteY39" fmla="*/ 1411517 h 2157820"/>
              <a:gd name="connsiteX40" fmla="*/ 3687417 w 4124739"/>
              <a:gd name="connsiteY40" fmla="*/ 1997926 h 2157820"/>
              <a:gd name="connsiteX41" fmla="*/ 3826565 w 4124739"/>
              <a:gd name="connsiteY41" fmla="*/ 1699752 h 2157820"/>
              <a:gd name="connsiteX42" fmla="*/ 3886200 w 4124739"/>
              <a:gd name="connsiteY42" fmla="*/ 1858778 h 2157820"/>
              <a:gd name="connsiteX43" fmla="*/ 3955774 w 4124739"/>
              <a:gd name="connsiteY43" fmla="*/ 1779265 h 2157820"/>
              <a:gd name="connsiteX44" fmla="*/ 4084982 w 4124739"/>
              <a:gd name="connsiteY44" fmla="*/ 2137074 h 2157820"/>
              <a:gd name="connsiteX45" fmla="*/ 4124739 w 4124739"/>
              <a:gd name="connsiteY45" fmla="*/ 2117196 h 2157820"/>
              <a:gd name="connsiteX46" fmla="*/ 4124739 w 4124739"/>
              <a:gd name="connsiteY46" fmla="*/ 2117196 h 2157820"/>
              <a:gd name="connsiteX0" fmla="*/ 0 w 4124739"/>
              <a:gd name="connsiteY0" fmla="*/ 715778 h 2157820"/>
              <a:gd name="connsiteX1" fmla="*/ 79513 w 4124739"/>
              <a:gd name="connsiteY1" fmla="*/ 516996 h 2157820"/>
              <a:gd name="connsiteX2" fmla="*/ 125895 w 4124739"/>
              <a:gd name="connsiteY2" fmla="*/ 997387 h 2157820"/>
              <a:gd name="connsiteX3" fmla="*/ 129208 w 4124739"/>
              <a:gd name="connsiteY3" fmla="*/ 477239 h 2157820"/>
              <a:gd name="connsiteX4" fmla="*/ 188843 w 4124739"/>
              <a:gd name="connsiteY4" fmla="*/ 318213 h 2157820"/>
              <a:gd name="connsiteX5" fmla="*/ 228600 w 4124739"/>
              <a:gd name="connsiteY5" fmla="*/ 487178 h 2157820"/>
              <a:gd name="connsiteX6" fmla="*/ 298174 w 4124739"/>
              <a:gd name="connsiteY6" fmla="*/ 338092 h 2157820"/>
              <a:gd name="connsiteX7" fmla="*/ 347869 w 4124739"/>
              <a:gd name="connsiteY7" fmla="*/ 775413 h 2157820"/>
              <a:gd name="connsiteX8" fmla="*/ 467139 w 4124739"/>
              <a:gd name="connsiteY8" fmla="*/ 1312125 h 2157820"/>
              <a:gd name="connsiteX9" fmla="*/ 536713 w 4124739"/>
              <a:gd name="connsiteY9" fmla="*/ 685961 h 2157820"/>
              <a:gd name="connsiteX10" fmla="*/ 646043 w 4124739"/>
              <a:gd name="connsiteY10" fmla="*/ 99552 h 2157820"/>
              <a:gd name="connsiteX11" fmla="*/ 695739 w 4124739"/>
              <a:gd name="connsiteY11" fmla="*/ 735657 h 2157820"/>
              <a:gd name="connsiteX12" fmla="*/ 765313 w 4124739"/>
              <a:gd name="connsiteY12" fmla="*/ 367909 h 2157820"/>
              <a:gd name="connsiteX13" fmla="*/ 884582 w 4124739"/>
              <a:gd name="connsiteY13" fmla="*/ 795291 h 2157820"/>
              <a:gd name="connsiteX14" fmla="*/ 964095 w 4124739"/>
              <a:gd name="connsiteY14" fmla="*/ 1242552 h 2157820"/>
              <a:gd name="connsiteX15" fmla="*/ 1063487 w 4124739"/>
              <a:gd name="connsiteY15" fmla="*/ 874804 h 2157820"/>
              <a:gd name="connsiteX16" fmla="*/ 1272208 w 4124739"/>
              <a:gd name="connsiteY16" fmla="*/ 377848 h 2157820"/>
              <a:gd name="connsiteX17" fmla="*/ 1321904 w 4124739"/>
              <a:gd name="connsiteY17" fmla="*/ 10100 h 2157820"/>
              <a:gd name="connsiteX18" fmla="*/ 1401417 w 4124739"/>
              <a:gd name="connsiteY18" fmla="*/ 785352 h 2157820"/>
              <a:gd name="connsiteX19" fmla="*/ 1470991 w 4124739"/>
              <a:gd name="connsiteY19" fmla="*/ 238700 h 2157820"/>
              <a:gd name="connsiteX20" fmla="*/ 1570382 w 4124739"/>
              <a:gd name="connsiteY20" fmla="*/ 1004013 h 2157820"/>
              <a:gd name="connsiteX21" fmla="*/ 1630017 w 4124739"/>
              <a:gd name="connsiteY21" fmla="*/ 755535 h 2157820"/>
              <a:gd name="connsiteX22" fmla="*/ 1699591 w 4124739"/>
              <a:gd name="connsiteY22" fmla="*/ 1381700 h 2157820"/>
              <a:gd name="connsiteX23" fmla="*/ 1789043 w 4124739"/>
              <a:gd name="connsiteY23" fmla="*/ 1033830 h 2157820"/>
              <a:gd name="connsiteX24" fmla="*/ 1828800 w 4124739"/>
              <a:gd name="connsiteY24" fmla="*/ 1182917 h 2157820"/>
              <a:gd name="connsiteX25" fmla="*/ 1888434 w 4124739"/>
              <a:gd name="connsiteY25" fmla="*/ 705839 h 2157820"/>
              <a:gd name="connsiteX26" fmla="*/ 1997765 w 4124739"/>
              <a:gd name="connsiteY26" fmla="*/ 1500969 h 2157820"/>
              <a:gd name="connsiteX27" fmla="*/ 2057400 w 4124739"/>
              <a:gd name="connsiteY27" fmla="*/ 497117 h 2157820"/>
              <a:gd name="connsiteX28" fmla="*/ 2166731 w 4124739"/>
              <a:gd name="connsiteY28" fmla="*/ 1103404 h 2157820"/>
              <a:gd name="connsiteX29" fmla="*/ 2236304 w 4124739"/>
              <a:gd name="connsiteY29" fmla="*/ 457361 h 2157820"/>
              <a:gd name="connsiteX30" fmla="*/ 2415208 w 4124739"/>
              <a:gd name="connsiteY30" fmla="*/ 1013952 h 2157820"/>
              <a:gd name="connsiteX31" fmla="*/ 2514600 w 4124739"/>
              <a:gd name="connsiteY31" fmla="*/ 666083 h 2157820"/>
              <a:gd name="connsiteX32" fmla="*/ 2613991 w 4124739"/>
              <a:gd name="connsiteY32" fmla="*/ 1650056 h 2157820"/>
              <a:gd name="connsiteX33" fmla="*/ 2743200 w 4124739"/>
              <a:gd name="connsiteY33" fmla="*/ 944378 h 2157820"/>
              <a:gd name="connsiteX34" fmla="*/ 2872408 w 4124739"/>
              <a:gd name="connsiteY34" fmla="*/ 1620239 h 2157820"/>
              <a:gd name="connsiteX35" fmla="*/ 2961860 w 4124739"/>
              <a:gd name="connsiteY35" fmla="*/ 1143160 h 2157820"/>
              <a:gd name="connsiteX36" fmla="*/ 3071191 w 4124739"/>
              <a:gd name="connsiteY36" fmla="*/ 1729570 h 2157820"/>
              <a:gd name="connsiteX37" fmla="*/ 3160643 w 4124739"/>
              <a:gd name="connsiteY37" fmla="*/ 1610300 h 2157820"/>
              <a:gd name="connsiteX38" fmla="*/ 3269974 w 4124739"/>
              <a:gd name="connsiteY38" fmla="*/ 2057561 h 2157820"/>
              <a:gd name="connsiteX39" fmla="*/ 3359426 w 4124739"/>
              <a:gd name="connsiteY39" fmla="*/ 1411517 h 2157820"/>
              <a:gd name="connsiteX40" fmla="*/ 3687417 w 4124739"/>
              <a:gd name="connsiteY40" fmla="*/ 1997926 h 2157820"/>
              <a:gd name="connsiteX41" fmla="*/ 3826565 w 4124739"/>
              <a:gd name="connsiteY41" fmla="*/ 1699752 h 2157820"/>
              <a:gd name="connsiteX42" fmla="*/ 3886200 w 4124739"/>
              <a:gd name="connsiteY42" fmla="*/ 1858778 h 2157820"/>
              <a:gd name="connsiteX43" fmla="*/ 3955774 w 4124739"/>
              <a:gd name="connsiteY43" fmla="*/ 1779265 h 2157820"/>
              <a:gd name="connsiteX44" fmla="*/ 4084982 w 4124739"/>
              <a:gd name="connsiteY44" fmla="*/ 2137074 h 2157820"/>
              <a:gd name="connsiteX45" fmla="*/ 4124739 w 4124739"/>
              <a:gd name="connsiteY45" fmla="*/ 2117196 h 2157820"/>
              <a:gd name="connsiteX46" fmla="*/ 4124739 w 4124739"/>
              <a:gd name="connsiteY46" fmla="*/ 2117196 h 2157820"/>
              <a:gd name="connsiteX0" fmla="*/ 0 w 4124739"/>
              <a:gd name="connsiteY0" fmla="*/ 715778 h 2157820"/>
              <a:gd name="connsiteX1" fmla="*/ 79513 w 4124739"/>
              <a:gd name="connsiteY1" fmla="*/ 516996 h 2157820"/>
              <a:gd name="connsiteX2" fmla="*/ 125895 w 4124739"/>
              <a:gd name="connsiteY2" fmla="*/ 997387 h 2157820"/>
              <a:gd name="connsiteX3" fmla="*/ 129208 w 4124739"/>
              <a:gd name="connsiteY3" fmla="*/ 477239 h 2157820"/>
              <a:gd name="connsiteX4" fmla="*/ 188843 w 4124739"/>
              <a:gd name="connsiteY4" fmla="*/ 318213 h 2157820"/>
              <a:gd name="connsiteX5" fmla="*/ 228600 w 4124739"/>
              <a:gd name="connsiteY5" fmla="*/ 487178 h 2157820"/>
              <a:gd name="connsiteX6" fmla="*/ 298174 w 4124739"/>
              <a:gd name="connsiteY6" fmla="*/ 338092 h 2157820"/>
              <a:gd name="connsiteX7" fmla="*/ 347869 w 4124739"/>
              <a:gd name="connsiteY7" fmla="*/ 775413 h 2157820"/>
              <a:gd name="connsiteX8" fmla="*/ 467139 w 4124739"/>
              <a:gd name="connsiteY8" fmla="*/ 1312125 h 2157820"/>
              <a:gd name="connsiteX9" fmla="*/ 536713 w 4124739"/>
              <a:gd name="connsiteY9" fmla="*/ 685961 h 2157820"/>
              <a:gd name="connsiteX10" fmla="*/ 646043 w 4124739"/>
              <a:gd name="connsiteY10" fmla="*/ 99552 h 2157820"/>
              <a:gd name="connsiteX11" fmla="*/ 695739 w 4124739"/>
              <a:gd name="connsiteY11" fmla="*/ 735657 h 2157820"/>
              <a:gd name="connsiteX12" fmla="*/ 765313 w 4124739"/>
              <a:gd name="connsiteY12" fmla="*/ 367909 h 2157820"/>
              <a:gd name="connsiteX13" fmla="*/ 884582 w 4124739"/>
              <a:gd name="connsiteY13" fmla="*/ 795291 h 2157820"/>
              <a:gd name="connsiteX14" fmla="*/ 964095 w 4124739"/>
              <a:gd name="connsiteY14" fmla="*/ 1242552 h 2157820"/>
              <a:gd name="connsiteX15" fmla="*/ 1063487 w 4124739"/>
              <a:gd name="connsiteY15" fmla="*/ 874804 h 2157820"/>
              <a:gd name="connsiteX16" fmla="*/ 1272208 w 4124739"/>
              <a:gd name="connsiteY16" fmla="*/ 377848 h 2157820"/>
              <a:gd name="connsiteX17" fmla="*/ 1321904 w 4124739"/>
              <a:gd name="connsiteY17" fmla="*/ 10100 h 2157820"/>
              <a:gd name="connsiteX18" fmla="*/ 1401417 w 4124739"/>
              <a:gd name="connsiteY18" fmla="*/ 785352 h 2157820"/>
              <a:gd name="connsiteX19" fmla="*/ 1470991 w 4124739"/>
              <a:gd name="connsiteY19" fmla="*/ 238700 h 2157820"/>
              <a:gd name="connsiteX20" fmla="*/ 1570382 w 4124739"/>
              <a:gd name="connsiteY20" fmla="*/ 1004013 h 2157820"/>
              <a:gd name="connsiteX21" fmla="*/ 1630017 w 4124739"/>
              <a:gd name="connsiteY21" fmla="*/ 755535 h 2157820"/>
              <a:gd name="connsiteX22" fmla="*/ 1699591 w 4124739"/>
              <a:gd name="connsiteY22" fmla="*/ 1381700 h 2157820"/>
              <a:gd name="connsiteX23" fmla="*/ 1789043 w 4124739"/>
              <a:gd name="connsiteY23" fmla="*/ 1033830 h 2157820"/>
              <a:gd name="connsiteX24" fmla="*/ 1828800 w 4124739"/>
              <a:gd name="connsiteY24" fmla="*/ 1182917 h 2157820"/>
              <a:gd name="connsiteX25" fmla="*/ 1888434 w 4124739"/>
              <a:gd name="connsiteY25" fmla="*/ 705839 h 2157820"/>
              <a:gd name="connsiteX26" fmla="*/ 1997765 w 4124739"/>
              <a:gd name="connsiteY26" fmla="*/ 1500969 h 2157820"/>
              <a:gd name="connsiteX27" fmla="*/ 2057400 w 4124739"/>
              <a:gd name="connsiteY27" fmla="*/ 497117 h 2157820"/>
              <a:gd name="connsiteX28" fmla="*/ 2166731 w 4124739"/>
              <a:gd name="connsiteY28" fmla="*/ 1103404 h 2157820"/>
              <a:gd name="connsiteX29" fmla="*/ 2236304 w 4124739"/>
              <a:gd name="connsiteY29" fmla="*/ 457361 h 2157820"/>
              <a:gd name="connsiteX30" fmla="*/ 2415208 w 4124739"/>
              <a:gd name="connsiteY30" fmla="*/ 1013952 h 2157820"/>
              <a:gd name="connsiteX31" fmla="*/ 2514600 w 4124739"/>
              <a:gd name="connsiteY31" fmla="*/ 666083 h 2157820"/>
              <a:gd name="connsiteX32" fmla="*/ 2613991 w 4124739"/>
              <a:gd name="connsiteY32" fmla="*/ 1650056 h 2157820"/>
              <a:gd name="connsiteX33" fmla="*/ 2743200 w 4124739"/>
              <a:gd name="connsiteY33" fmla="*/ 944378 h 2157820"/>
              <a:gd name="connsiteX34" fmla="*/ 2872408 w 4124739"/>
              <a:gd name="connsiteY34" fmla="*/ 1620239 h 2157820"/>
              <a:gd name="connsiteX35" fmla="*/ 2961860 w 4124739"/>
              <a:gd name="connsiteY35" fmla="*/ 1143160 h 2157820"/>
              <a:gd name="connsiteX36" fmla="*/ 3071191 w 4124739"/>
              <a:gd name="connsiteY36" fmla="*/ 1729570 h 2157820"/>
              <a:gd name="connsiteX37" fmla="*/ 3160643 w 4124739"/>
              <a:gd name="connsiteY37" fmla="*/ 1610300 h 2157820"/>
              <a:gd name="connsiteX38" fmla="*/ 3269974 w 4124739"/>
              <a:gd name="connsiteY38" fmla="*/ 2057561 h 2157820"/>
              <a:gd name="connsiteX39" fmla="*/ 3349487 w 4124739"/>
              <a:gd name="connsiteY39" fmla="*/ 1361822 h 2157820"/>
              <a:gd name="connsiteX40" fmla="*/ 3687417 w 4124739"/>
              <a:gd name="connsiteY40" fmla="*/ 1997926 h 2157820"/>
              <a:gd name="connsiteX41" fmla="*/ 3826565 w 4124739"/>
              <a:gd name="connsiteY41" fmla="*/ 1699752 h 2157820"/>
              <a:gd name="connsiteX42" fmla="*/ 3886200 w 4124739"/>
              <a:gd name="connsiteY42" fmla="*/ 1858778 h 2157820"/>
              <a:gd name="connsiteX43" fmla="*/ 3955774 w 4124739"/>
              <a:gd name="connsiteY43" fmla="*/ 1779265 h 2157820"/>
              <a:gd name="connsiteX44" fmla="*/ 4084982 w 4124739"/>
              <a:gd name="connsiteY44" fmla="*/ 2137074 h 2157820"/>
              <a:gd name="connsiteX45" fmla="*/ 4124739 w 4124739"/>
              <a:gd name="connsiteY45" fmla="*/ 2117196 h 2157820"/>
              <a:gd name="connsiteX46" fmla="*/ 4124739 w 4124739"/>
              <a:gd name="connsiteY46" fmla="*/ 2117196 h 2157820"/>
              <a:gd name="connsiteX0" fmla="*/ 0 w 4204252"/>
              <a:gd name="connsiteY0" fmla="*/ 715778 h 2158360"/>
              <a:gd name="connsiteX1" fmla="*/ 79513 w 4204252"/>
              <a:gd name="connsiteY1" fmla="*/ 516996 h 2158360"/>
              <a:gd name="connsiteX2" fmla="*/ 125895 w 4204252"/>
              <a:gd name="connsiteY2" fmla="*/ 997387 h 2158360"/>
              <a:gd name="connsiteX3" fmla="*/ 129208 w 4204252"/>
              <a:gd name="connsiteY3" fmla="*/ 477239 h 2158360"/>
              <a:gd name="connsiteX4" fmla="*/ 188843 w 4204252"/>
              <a:gd name="connsiteY4" fmla="*/ 318213 h 2158360"/>
              <a:gd name="connsiteX5" fmla="*/ 228600 w 4204252"/>
              <a:gd name="connsiteY5" fmla="*/ 487178 h 2158360"/>
              <a:gd name="connsiteX6" fmla="*/ 298174 w 4204252"/>
              <a:gd name="connsiteY6" fmla="*/ 338092 h 2158360"/>
              <a:gd name="connsiteX7" fmla="*/ 347869 w 4204252"/>
              <a:gd name="connsiteY7" fmla="*/ 775413 h 2158360"/>
              <a:gd name="connsiteX8" fmla="*/ 467139 w 4204252"/>
              <a:gd name="connsiteY8" fmla="*/ 1312125 h 2158360"/>
              <a:gd name="connsiteX9" fmla="*/ 536713 w 4204252"/>
              <a:gd name="connsiteY9" fmla="*/ 685961 h 2158360"/>
              <a:gd name="connsiteX10" fmla="*/ 646043 w 4204252"/>
              <a:gd name="connsiteY10" fmla="*/ 99552 h 2158360"/>
              <a:gd name="connsiteX11" fmla="*/ 695739 w 4204252"/>
              <a:gd name="connsiteY11" fmla="*/ 735657 h 2158360"/>
              <a:gd name="connsiteX12" fmla="*/ 765313 w 4204252"/>
              <a:gd name="connsiteY12" fmla="*/ 367909 h 2158360"/>
              <a:gd name="connsiteX13" fmla="*/ 884582 w 4204252"/>
              <a:gd name="connsiteY13" fmla="*/ 795291 h 2158360"/>
              <a:gd name="connsiteX14" fmla="*/ 964095 w 4204252"/>
              <a:gd name="connsiteY14" fmla="*/ 1242552 h 2158360"/>
              <a:gd name="connsiteX15" fmla="*/ 1063487 w 4204252"/>
              <a:gd name="connsiteY15" fmla="*/ 874804 h 2158360"/>
              <a:gd name="connsiteX16" fmla="*/ 1272208 w 4204252"/>
              <a:gd name="connsiteY16" fmla="*/ 377848 h 2158360"/>
              <a:gd name="connsiteX17" fmla="*/ 1321904 w 4204252"/>
              <a:gd name="connsiteY17" fmla="*/ 10100 h 2158360"/>
              <a:gd name="connsiteX18" fmla="*/ 1401417 w 4204252"/>
              <a:gd name="connsiteY18" fmla="*/ 785352 h 2158360"/>
              <a:gd name="connsiteX19" fmla="*/ 1470991 w 4204252"/>
              <a:gd name="connsiteY19" fmla="*/ 238700 h 2158360"/>
              <a:gd name="connsiteX20" fmla="*/ 1570382 w 4204252"/>
              <a:gd name="connsiteY20" fmla="*/ 1004013 h 2158360"/>
              <a:gd name="connsiteX21" fmla="*/ 1630017 w 4204252"/>
              <a:gd name="connsiteY21" fmla="*/ 755535 h 2158360"/>
              <a:gd name="connsiteX22" fmla="*/ 1699591 w 4204252"/>
              <a:gd name="connsiteY22" fmla="*/ 1381700 h 2158360"/>
              <a:gd name="connsiteX23" fmla="*/ 1789043 w 4204252"/>
              <a:gd name="connsiteY23" fmla="*/ 1033830 h 2158360"/>
              <a:gd name="connsiteX24" fmla="*/ 1828800 w 4204252"/>
              <a:gd name="connsiteY24" fmla="*/ 1182917 h 2158360"/>
              <a:gd name="connsiteX25" fmla="*/ 1888434 w 4204252"/>
              <a:gd name="connsiteY25" fmla="*/ 705839 h 2158360"/>
              <a:gd name="connsiteX26" fmla="*/ 1997765 w 4204252"/>
              <a:gd name="connsiteY26" fmla="*/ 1500969 h 2158360"/>
              <a:gd name="connsiteX27" fmla="*/ 2057400 w 4204252"/>
              <a:gd name="connsiteY27" fmla="*/ 497117 h 2158360"/>
              <a:gd name="connsiteX28" fmla="*/ 2166731 w 4204252"/>
              <a:gd name="connsiteY28" fmla="*/ 1103404 h 2158360"/>
              <a:gd name="connsiteX29" fmla="*/ 2236304 w 4204252"/>
              <a:gd name="connsiteY29" fmla="*/ 457361 h 2158360"/>
              <a:gd name="connsiteX30" fmla="*/ 2415208 w 4204252"/>
              <a:gd name="connsiteY30" fmla="*/ 1013952 h 2158360"/>
              <a:gd name="connsiteX31" fmla="*/ 2514600 w 4204252"/>
              <a:gd name="connsiteY31" fmla="*/ 666083 h 2158360"/>
              <a:gd name="connsiteX32" fmla="*/ 2613991 w 4204252"/>
              <a:gd name="connsiteY32" fmla="*/ 1650056 h 2158360"/>
              <a:gd name="connsiteX33" fmla="*/ 2743200 w 4204252"/>
              <a:gd name="connsiteY33" fmla="*/ 944378 h 2158360"/>
              <a:gd name="connsiteX34" fmla="*/ 2872408 w 4204252"/>
              <a:gd name="connsiteY34" fmla="*/ 1620239 h 2158360"/>
              <a:gd name="connsiteX35" fmla="*/ 2961860 w 4204252"/>
              <a:gd name="connsiteY35" fmla="*/ 1143160 h 2158360"/>
              <a:gd name="connsiteX36" fmla="*/ 3071191 w 4204252"/>
              <a:gd name="connsiteY36" fmla="*/ 1729570 h 2158360"/>
              <a:gd name="connsiteX37" fmla="*/ 3160643 w 4204252"/>
              <a:gd name="connsiteY37" fmla="*/ 1610300 h 2158360"/>
              <a:gd name="connsiteX38" fmla="*/ 3269974 w 4204252"/>
              <a:gd name="connsiteY38" fmla="*/ 2057561 h 2158360"/>
              <a:gd name="connsiteX39" fmla="*/ 3349487 w 4204252"/>
              <a:gd name="connsiteY39" fmla="*/ 1361822 h 2158360"/>
              <a:gd name="connsiteX40" fmla="*/ 3687417 w 4204252"/>
              <a:gd name="connsiteY40" fmla="*/ 1997926 h 2158360"/>
              <a:gd name="connsiteX41" fmla="*/ 3826565 w 4204252"/>
              <a:gd name="connsiteY41" fmla="*/ 1699752 h 2158360"/>
              <a:gd name="connsiteX42" fmla="*/ 3886200 w 4204252"/>
              <a:gd name="connsiteY42" fmla="*/ 1858778 h 2158360"/>
              <a:gd name="connsiteX43" fmla="*/ 3955774 w 4204252"/>
              <a:gd name="connsiteY43" fmla="*/ 1779265 h 2158360"/>
              <a:gd name="connsiteX44" fmla="*/ 4084982 w 4204252"/>
              <a:gd name="connsiteY44" fmla="*/ 2137074 h 2158360"/>
              <a:gd name="connsiteX45" fmla="*/ 4124739 w 4204252"/>
              <a:gd name="connsiteY45" fmla="*/ 2117196 h 2158360"/>
              <a:gd name="connsiteX46" fmla="*/ 4204252 w 4204252"/>
              <a:gd name="connsiteY46" fmla="*/ 2117196 h 2158360"/>
              <a:gd name="connsiteX0" fmla="*/ 0 w 4204252"/>
              <a:gd name="connsiteY0" fmla="*/ 715778 h 2141522"/>
              <a:gd name="connsiteX1" fmla="*/ 79513 w 4204252"/>
              <a:gd name="connsiteY1" fmla="*/ 516996 h 2141522"/>
              <a:gd name="connsiteX2" fmla="*/ 125895 w 4204252"/>
              <a:gd name="connsiteY2" fmla="*/ 997387 h 2141522"/>
              <a:gd name="connsiteX3" fmla="*/ 129208 w 4204252"/>
              <a:gd name="connsiteY3" fmla="*/ 477239 h 2141522"/>
              <a:gd name="connsiteX4" fmla="*/ 188843 w 4204252"/>
              <a:gd name="connsiteY4" fmla="*/ 318213 h 2141522"/>
              <a:gd name="connsiteX5" fmla="*/ 228600 w 4204252"/>
              <a:gd name="connsiteY5" fmla="*/ 487178 h 2141522"/>
              <a:gd name="connsiteX6" fmla="*/ 298174 w 4204252"/>
              <a:gd name="connsiteY6" fmla="*/ 338092 h 2141522"/>
              <a:gd name="connsiteX7" fmla="*/ 347869 w 4204252"/>
              <a:gd name="connsiteY7" fmla="*/ 775413 h 2141522"/>
              <a:gd name="connsiteX8" fmla="*/ 467139 w 4204252"/>
              <a:gd name="connsiteY8" fmla="*/ 1312125 h 2141522"/>
              <a:gd name="connsiteX9" fmla="*/ 536713 w 4204252"/>
              <a:gd name="connsiteY9" fmla="*/ 685961 h 2141522"/>
              <a:gd name="connsiteX10" fmla="*/ 646043 w 4204252"/>
              <a:gd name="connsiteY10" fmla="*/ 99552 h 2141522"/>
              <a:gd name="connsiteX11" fmla="*/ 695739 w 4204252"/>
              <a:gd name="connsiteY11" fmla="*/ 735657 h 2141522"/>
              <a:gd name="connsiteX12" fmla="*/ 765313 w 4204252"/>
              <a:gd name="connsiteY12" fmla="*/ 367909 h 2141522"/>
              <a:gd name="connsiteX13" fmla="*/ 884582 w 4204252"/>
              <a:gd name="connsiteY13" fmla="*/ 795291 h 2141522"/>
              <a:gd name="connsiteX14" fmla="*/ 964095 w 4204252"/>
              <a:gd name="connsiteY14" fmla="*/ 1242552 h 2141522"/>
              <a:gd name="connsiteX15" fmla="*/ 1063487 w 4204252"/>
              <a:gd name="connsiteY15" fmla="*/ 874804 h 2141522"/>
              <a:gd name="connsiteX16" fmla="*/ 1272208 w 4204252"/>
              <a:gd name="connsiteY16" fmla="*/ 377848 h 2141522"/>
              <a:gd name="connsiteX17" fmla="*/ 1321904 w 4204252"/>
              <a:gd name="connsiteY17" fmla="*/ 10100 h 2141522"/>
              <a:gd name="connsiteX18" fmla="*/ 1401417 w 4204252"/>
              <a:gd name="connsiteY18" fmla="*/ 785352 h 2141522"/>
              <a:gd name="connsiteX19" fmla="*/ 1470991 w 4204252"/>
              <a:gd name="connsiteY19" fmla="*/ 238700 h 2141522"/>
              <a:gd name="connsiteX20" fmla="*/ 1570382 w 4204252"/>
              <a:gd name="connsiteY20" fmla="*/ 1004013 h 2141522"/>
              <a:gd name="connsiteX21" fmla="*/ 1630017 w 4204252"/>
              <a:gd name="connsiteY21" fmla="*/ 755535 h 2141522"/>
              <a:gd name="connsiteX22" fmla="*/ 1699591 w 4204252"/>
              <a:gd name="connsiteY22" fmla="*/ 1381700 h 2141522"/>
              <a:gd name="connsiteX23" fmla="*/ 1789043 w 4204252"/>
              <a:gd name="connsiteY23" fmla="*/ 1033830 h 2141522"/>
              <a:gd name="connsiteX24" fmla="*/ 1828800 w 4204252"/>
              <a:gd name="connsiteY24" fmla="*/ 1182917 h 2141522"/>
              <a:gd name="connsiteX25" fmla="*/ 1888434 w 4204252"/>
              <a:gd name="connsiteY25" fmla="*/ 705839 h 2141522"/>
              <a:gd name="connsiteX26" fmla="*/ 1997765 w 4204252"/>
              <a:gd name="connsiteY26" fmla="*/ 1500969 h 2141522"/>
              <a:gd name="connsiteX27" fmla="*/ 2057400 w 4204252"/>
              <a:gd name="connsiteY27" fmla="*/ 497117 h 2141522"/>
              <a:gd name="connsiteX28" fmla="*/ 2166731 w 4204252"/>
              <a:gd name="connsiteY28" fmla="*/ 1103404 h 2141522"/>
              <a:gd name="connsiteX29" fmla="*/ 2236304 w 4204252"/>
              <a:gd name="connsiteY29" fmla="*/ 457361 h 2141522"/>
              <a:gd name="connsiteX30" fmla="*/ 2415208 w 4204252"/>
              <a:gd name="connsiteY30" fmla="*/ 1013952 h 2141522"/>
              <a:gd name="connsiteX31" fmla="*/ 2514600 w 4204252"/>
              <a:gd name="connsiteY31" fmla="*/ 666083 h 2141522"/>
              <a:gd name="connsiteX32" fmla="*/ 2613991 w 4204252"/>
              <a:gd name="connsiteY32" fmla="*/ 1650056 h 2141522"/>
              <a:gd name="connsiteX33" fmla="*/ 2743200 w 4204252"/>
              <a:gd name="connsiteY33" fmla="*/ 944378 h 2141522"/>
              <a:gd name="connsiteX34" fmla="*/ 2872408 w 4204252"/>
              <a:gd name="connsiteY34" fmla="*/ 1620239 h 2141522"/>
              <a:gd name="connsiteX35" fmla="*/ 2961860 w 4204252"/>
              <a:gd name="connsiteY35" fmla="*/ 1143160 h 2141522"/>
              <a:gd name="connsiteX36" fmla="*/ 3071191 w 4204252"/>
              <a:gd name="connsiteY36" fmla="*/ 1729570 h 2141522"/>
              <a:gd name="connsiteX37" fmla="*/ 3160643 w 4204252"/>
              <a:gd name="connsiteY37" fmla="*/ 1610300 h 2141522"/>
              <a:gd name="connsiteX38" fmla="*/ 3269974 w 4204252"/>
              <a:gd name="connsiteY38" fmla="*/ 2057561 h 2141522"/>
              <a:gd name="connsiteX39" fmla="*/ 3349487 w 4204252"/>
              <a:gd name="connsiteY39" fmla="*/ 1361822 h 2141522"/>
              <a:gd name="connsiteX40" fmla="*/ 3687417 w 4204252"/>
              <a:gd name="connsiteY40" fmla="*/ 1997926 h 2141522"/>
              <a:gd name="connsiteX41" fmla="*/ 3826565 w 4204252"/>
              <a:gd name="connsiteY41" fmla="*/ 1699752 h 2141522"/>
              <a:gd name="connsiteX42" fmla="*/ 3886200 w 4204252"/>
              <a:gd name="connsiteY42" fmla="*/ 1858778 h 2141522"/>
              <a:gd name="connsiteX43" fmla="*/ 3955774 w 4204252"/>
              <a:gd name="connsiteY43" fmla="*/ 1779265 h 2141522"/>
              <a:gd name="connsiteX44" fmla="*/ 4084982 w 4204252"/>
              <a:gd name="connsiteY44" fmla="*/ 2137074 h 2141522"/>
              <a:gd name="connsiteX45" fmla="*/ 4124739 w 4204252"/>
              <a:gd name="connsiteY45" fmla="*/ 1987987 h 2141522"/>
              <a:gd name="connsiteX46" fmla="*/ 4204252 w 4204252"/>
              <a:gd name="connsiteY46" fmla="*/ 2117196 h 2141522"/>
              <a:gd name="connsiteX0" fmla="*/ 0 w 4253948"/>
              <a:gd name="connsiteY0" fmla="*/ 715778 h 2216587"/>
              <a:gd name="connsiteX1" fmla="*/ 79513 w 4253948"/>
              <a:gd name="connsiteY1" fmla="*/ 516996 h 2216587"/>
              <a:gd name="connsiteX2" fmla="*/ 125895 w 4253948"/>
              <a:gd name="connsiteY2" fmla="*/ 997387 h 2216587"/>
              <a:gd name="connsiteX3" fmla="*/ 129208 w 4253948"/>
              <a:gd name="connsiteY3" fmla="*/ 477239 h 2216587"/>
              <a:gd name="connsiteX4" fmla="*/ 188843 w 4253948"/>
              <a:gd name="connsiteY4" fmla="*/ 318213 h 2216587"/>
              <a:gd name="connsiteX5" fmla="*/ 228600 w 4253948"/>
              <a:gd name="connsiteY5" fmla="*/ 487178 h 2216587"/>
              <a:gd name="connsiteX6" fmla="*/ 298174 w 4253948"/>
              <a:gd name="connsiteY6" fmla="*/ 338092 h 2216587"/>
              <a:gd name="connsiteX7" fmla="*/ 347869 w 4253948"/>
              <a:gd name="connsiteY7" fmla="*/ 775413 h 2216587"/>
              <a:gd name="connsiteX8" fmla="*/ 467139 w 4253948"/>
              <a:gd name="connsiteY8" fmla="*/ 1312125 h 2216587"/>
              <a:gd name="connsiteX9" fmla="*/ 536713 w 4253948"/>
              <a:gd name="connsiteY9" fmla="*/ 685961 h 2216587"/>
              <a:gd name="connsiteX10" fmla="*/ 646043 w 4253948"/>
              <a:gd name="connsiteY10" fmla="*/ 99552 h 2216587"/>
              <a:gd name="connsiteX11" fmla="*/ 695739 w 4253948"/>
              <a:gd name="connsiteY11" fmla="*/ 735657 h 2216587"/>
              <a:gd name="connsiteX12" fmla="*/ 765313 w 4253948"/>
              <a:gd name="connsiteY12" fmla="*/ 367909 h 2216587"/>
              <a:gd name="connsiteX13" fmla="*/ 884582 w 4253948"/>
              <a:gd name="connsiteY13" fmla="*/ 795291 h 2216587"/>
              <a:gd name="connsiteX14" fmla="*/ 964095 w 4253948"/>
              <a:gd name="connsiteY14" fmla="*/ 1242552 h 2216587"/>
              <a:gd name="connsiteX15" fmla="*/ 1063487 w 4253948"/>
              <a:gd name="connsiteY15" fmla="*/ 874804 h 2216587"/>
              <a:gd name="connsiteX16" fmla="*/ 1272208 w 4253948"/>
              <a:gd name="connsiteY16" fmla="*/ 377848 h 2216587"/>
              <a:gd name="connsiteX17" fmla="*/ 1321904 w 4253948"/>
              <a:gd name="connsiteY17" fmla="*/ 10100 h 2216587"/>
              <a:gd name="connsiteX18" fmla="*/ 1401417 w 4253948"/>
              <a:gd name="connsiteY18" fmla="*/ 785352 h 2216587"/>
              <a:gd name="connsiteX19" fmla="*/ 1470991 w 4253948"/>
              <a:gd name="connsiteY19" fmla="*/ 238700 h 2216587"/>
              <a:gd name="connsiteX20" fmla="*/ 1570382 w 4253948"/>
              <a:gd name="connsiteY20" fmla="*/ 1004013 h 2216587"/>
              <a:gd name="connsiteX21" fmla="*/ 1630017 w 4253948"/>
              <a:gd name="connsiteY21" fmla="*/ 755535 h 2216587"/>
              <a:gd name="connsiteX22" fmla="*/ 1699591 w 4253948"/>
              <a:gd name="connsiteY22" fmla="*/ 1381700 h 2216587"/>
              <a:gd name="connsiteX23" fmla="*/ 1789043 w 4253948"/>
              <a:gd name="connsiteY23" fmla="*/ 1033830 h 2216587"/>
              <a:gd name="connsiteX24" fmla="*/ 1828800 w 4253948"/>
              <a:gd name="connsiteY24" fmla="*/ 1182917 h 2216587"/>
              <a:gd name="connsiteX25" fmla="*/ 1888434 w 4253948"/>
              <a:gd name="connsiteY25" fmla="*/ 705839 h 2216587"/>
              <a:gd name="connsiteX26" fmla="*/ 1997765 w 4253948"/>
              <a:gd name="connsiteY26" fmla="*/ 1500969 h 2216587"/>
              <a:gd name="connsiteX27" fmla="*/ 2057400 w 4253948"/>
              <a:gd name="connsiteY27" fmla="*/ 497117 h 2216587"/>
              <a:gd name="connsiteX28" fmla="*/ 2166731 w 4253948"/>
              <a:gd name="connsiteY28" fmla="*/ 1103404 h 2216587"/>
              <a:gd name="connsiteX29" fmla="*/ 2236304 w 4253948"/>
              <a:gd name="connsiteY29" fmla="*/ 457361 h 2216587"/>
              <a:gd name="connsiteX30" fmla="*/ 2415208 w 4253948"/>
              <a:gd name="connsiteY30" fmla="*/ 1013952 h 2216587"/>
              <a:gd name="connsiteX31" fmla="*/ 2514600 w 4253948"/>
              <a:gd name="connsiteY31" fmla="*/ 666083 h 2216587"/>
              <a:gd name="connsiteX32" fmla="*/ 2613991 w 4253948"/>
              <a:gd name="connsiteY32" fmla="*/ 1650056 h 2216587"/>
              <a:gd name="connsiteX33" fmla="*/ 2743200 w 4253948"/>
              <a:gd name="connsiteY33" fmla="*/ 944378 h 2216587"/>
              <a:gd name="connsiteX34" fmla="*/ 2872408 w 4253948"/>
              <a:gd name="connsiteY34" fmla="*/ 1620239 h 2216587"/>
              <a:gd name="connsiteX35" fmla="*/ 2961860 w 4253948"/>
              <a:gd name="connsiteY35" fmla="*/ 1143160 h 2216587"/>
              <a:gd name="connsiteX36" fmla="*/ 3071191 w 4253948"/>
              <a:gd name="connsiteY36" fmla="*/ 1729570 h 2216587"/>
              <a:gd name="connsiteX37" fmla="*/ 3160643 w 4253948"/>
              <a:gd name="connsiteY37" fmla="*/ 1610300 h 2216587"/>
              <a:gd name="connsiteX38" fmla="*/ 3269974 w 4253948"/>
              <a:gd name="connsiteY38" fmla="*/ 2057561 h 2216587"/>
              <a:gd name="connsiteX39" fmla="*/ 3349487 w 4253948"/>
              <a:gd name="connsiteY39" fmla="*/ 1361822 h 2216587"/>
              <a:gd name="connsiteX40" fmla="*/ 3687417 w 4253948"/>
              <a:gd name="connsiteY40" fmla="*/ 1997926 h 2216587"/>
              <a:gd name="connsiteX41" fmla="*/ 3826565 w 4253948"/>
              <a:gd name="connsiteY41" fmla="*/ 1699752 h 2216587"/>
              <a:gd name="connsiteX42" fmla="*/ 3886200 w 4253948"/>
              <a:gd name="connsiteY42" fmla="*/ 1858778 h 2216587"/>
              <a:gd name="connsiteX43" fmla="*/ 3955774 w 4253948"/>
              <a:gd name="connsiteY43" fmla="*/ 1779265 h 2216587"/>
              <a:gd name="connsiteX44" fmla="*/ 4084982 w 4253948"/>
              <a:gd name="connsiteY44" fmla="*/ 2137074 h 2216587"/>
              <a:gd name="connsiteX45" fmla="*/ 4124739 w 4253948"/>
              <a:gd name="connsiteY45" fmla="*/ 1987987 h 2216587"/>
              <a:gd name="connsiteX46" fmla="*/ 4253948 w 4253948"/>
              <a:gd name="connsiteY46" fmla="*/ 2216587 h 2216587"/>
              <a:gd name="connsiteX0" fmla="*/ 0 w 4253948"/>
              <a:gd name="connsiteY0" fmla="*/ 715778 h 2216587"/>
              <a:gd name="connsiteX1" fmla="*/ 79513 w 4253948"/>
              <a:gd name="connsiteY1" fmla="*/ 516996 h 2216587"/>
              <a:gd name="connsiteX2" fmla="*/ 125895 w 4253948"/>
              <a:gd name="connsiteY2" fmla="*/ 997387 h 2216587"/>
              <a:gd name="connsiteX3" fmla="*/ 129208 w 4253948"/>
              <a:gd name="connsiteY3" fmla="*/ 477239 h 2216587"/>
              <a:gd name="connsiteX4" fmla="*/ 188843 w 4253948"/>
              <a:gd name="connsiteY4" fmla="*/ 318213 h 2216587"/>
              <a:gd name="connsiteX5" fmla="*/ 228600 w 4253948"/>
              <a:gd name="connsiteY5" fmla="*/ 487178 h 2216587"/>
              <a:gd name="connsiteX6" fmla="*/ 298174 w 4253948"/>
              <a:gd name="connsiteY6" fmla="*/ 338092 h 2216587"/>
              <a:gd name="connsiteX7" fmla="*/ 347869 w 4253948"/>
              <a:gd name="connsiteY7" fmla="*/ 775413 h 2216587"/>
              <a:gd name="connsiteX8" fmla="*/ 467139 w 4253948"/>
              <a:gd name="connsiteY8" fmla="*/ 1312125 h 2216587"/>
              <a:gd name="connsiteX9" fmla="*/ 536713 w 4253948"/>
              <a:gd name="connsiteY9" fmla="*/ 685961 h 2216587"/>
              <a:gd name="connsiteX10" fmla="*/ 646043 w 4253948"/>
              <a:gd name="connsiteY10" fmla="*/ 99552 h 2216587"/>
              <a:gd name="connsiteX11" fmla="*/ 695739 w 4253948"/>
              <a:gd name="connsiteY11" fmla="*/ 735657 h 2216587"/>
              <a:gd name="connsiteX12" fmla="*/ 765313 w 4253948"/>
              <a:gd name="connsiteY12" fmla="*/ 367909 h 2216587"/>
              <a:gd name="connsiteX13" fmla="*/ 884582 w 4253948"/>
              <a:gd name="connsiteY13" fmla="*/ 795291 h 2216587"/>
              <a:gd name="connsiteX14" fmla="*/ 964095 w 4253948"/>
              <a:gd name="connsiteY14" fmla="*/ 1242552 h 2216587"/>
              <a:gd name="connsiteX15" fmla="*/ 1063487 w 4253948"/>
              <a:gd name="connsiteY15" fmla="*/ 874804 h 2216587"/>
              <a:gd name="connsiteX16" fmla="*/ 1272208 w 4253948"/>
              <a:gd name="connsiteY16" fmla="*/ 377848 h 2216587"/>
              <a:gd name="connsiteX17" fmla="*/ 1321904 w 4253948"/>
              <a:gd name="connsiteY17" fmla="*/ 10100 h 2216587"/>
              <a:gd name="connsiteX18" fmla="*/ 1401417 w 4253948"/>
              <a:gd name="connsiteY18" fmla="*/ 785352 h 2216587"/>
              <a:gd name="connsiteX19" fmla="*/ 1470991 w 4253948"/>
              <a:gd name="connsiteY19" fmla="*/ 238700 h 2216587"/>
              <a:gd name="connsiteX20" fmla="*/ 1570382 w 4253948"/>
              <a:gd name="connsiteY20" fmla="*/ 1004013 h 2216587"/>
              <a:gd name="connsiteX21" fmla="*/ 1630017 w 4253948"/>
              <a:gd name="connsiteY21" fmla="*/ 755535 h 2216587"/>
              <a:gd name="connsiteX22" fmla="*/ 1699591 w 4253948"/>
              <a:gd name="connsiteY22" fmla="*/ 1381700 h 2216587"/>
              <a:gd name="connsiteX23" fmla="*/ 1789043 w 4253948"/>
              <a:gd name="connsiteY23" fmla="*/ 1033830 h 2216587"/>
              <a:gd name="connsiteX24" fmla="*/ 1828800 w 4253948"/>
              <a:gd name="connsiteY24" fmla="*/ 1182917 h 2216587"/>
              <a:gd name="connsiteX25" fmla="*/ 1888434 w 4253948"/>
              <a:gd name="connsiteY25" fmla="*/ 705839 h 2216587"/>
              <a:gd name="connsiteX26" fmla="*/ 1997765 w 4253948"/>
              <a:gd name="connsiteY26" fmla="*/ 1500969 h 2216587"/>
              <a:gd name="connsiteX27" fmla="*/ 2057400 w 4253948"/>
              <a:gd name="connsiteY27" fmla="*/ 497117 h 2216587"/>
              <a:gd name="connsiteX28" fmla="*/ 2166731 w 4253948"/>
              <a:gd name="connsiteY28" fmla="*/ 1103404 h 2216587"/>
              <a:gd name="connsiteX29" fmla="*/ 2236304 w 4253948"/>
              <a:gd name="connsiteY29" fmla="*/ 457361 h 2216587"/>
              <a:gd name="connsiteX30" fmla="*/ 2415208 w 4253948"/>
              <a:gd name="connsiteY30" fmla="*/ 1013952 h 2216587"/>
              <a:gd name="connsiteX31" fmla="*/ 2514600 w 4253948"/>
              <a:gd name="connsiteY31" fmla="*/ 666083 h 2216587"/>
              <a:gd name="connsiteX32" fmla="*/ 2613991 w 4253948"/>
              <a:gd name="connsiteY32" fmla="*/ 1650056 h 2216587"/>
              <a:gd name="connsiteX33" fmla="*/ 2743200 w 4253948"/>
              <a:gd name="connsiteY33" fmla="*/ 944378 h 2216587"/>
              <a:gd name="connsiteX34" fmla="*/ 2872408 w 4253948"/>
              <a:gd name="connsiteY34" fmla="*/ 1620239 h 2216587"/>
              <a:gd name="connsiteX35" fmla="*/ 2961860 w 4253948"/>
              <a:gd name="connsiteY35" fmla="*/ 1143160 h 2216587"/>
              <a:gd name="connsiteX36" fmla="*/ 3071191 w 4253948"/>
              <a:gd name="connsiteY36" fmla="*/ 1729570 h 2216587"/>
              <a:gd name="connsiteX37" fmla="*/ 3160643 w 4253948"/>
              <a:gd name="connsiteY37" fmla="*/ 1610300 h 2216587"/>
              <a:gd name="connsiteX38" fmla="*/ 3269974 w 4253948"/>
              <a:gd name="connsiteY38" fmla="*/ 2057561 h 2216587"/>
              <a:gd name="connsiteX39" fmla="*/ 3349487 w 4253948"/>
              <a:gd name="connsiteY39" fmla="*/ 1361822 h 2216587"/>
              <a:gd name="connsiteX40" fmla="*/ 3687417 w 4253948"/>
              <a:gd name="connsiteY40" fmla="*/ 1997926 h 2216587"/>
              <a:gd name="connsiteX41" fmla="*/ 3826565 w 4253948"/>
              <a:gd name="connsiteY41" fmla="*/ 1699752 h 2216587"/>
              <a:gd name="connsiteX42" fmla="*/ 3896139 w 4253948"/>
              <a:gd name="connsiteY42" fmla="*/ 1987987 h 2216587"/>
              <a:gd name="connsiteX43" fmla="*/ 3955774 w 4253948"/>
              <a:gd name="connsiteY43" fmla="*/ 1779265 h 2216587"/>
              <a:gd name="connsiteX44" fmla="*/ 4084982 w 4253948"/>
              <a:gd name="connsiteY44" fmla="*/ 2137074 h 2216587"/>
              <a:gd name="connsiteX45" fmla="*/ 4124739 w 4253948"/>
              <a:gd name="connsiteY45" fmla="*/ 1987987 h 2216587"/>
              <a:gd name="connsiteX46" fmla="*/ 4253948 w 4253948"/>
              <a:gd name="connsiteY46" fmla="*/ 2216587 h 2216587"/>
              <a:gd name="connsiteX0" fmla="*/ 0 w 4253948"/>
              <a:gd name="connsiteY0" fmla="*/ 715778 h 2216587"/>
              <a:gd name="connsiteX1" fmla="*/ 79513 w 4253948"/>
              <a:gd name="connsiteY1" fmla="*/ 516996 h 2216587"/>
              <a:gd name="connsiteX2" fmla="*/ 66260 w 4253948"/>
              <a:gd name="connsiteY2" fmla="*/ 540187 h 2216587"/>
              <a:gd name="connsiteX3" fmla="*/ 125895 w 4253948"/>
              <a:gd name="connsiteY3" fmla="*/ 997387 h 2216587"/>
              <a:gd name="connsiteX4" fmla="*/ 129208 w 4253948"/>
              <a:gd name="connsiteY4" fmla="*/ 477239 h 2216587"/>
              <a:gd name="connsiteX5" fmla="*/ 188843 w 4253948"/>
              <a:gd name="connsiteY5" fmla="*/ 318213 h 2216587"/>
              <a:gd name="connsiteX6" fmla="*/ 228600 w 4253948"/>
              <a:gd name="connsiteY6" fmla="*/ 487178 h 2216587"/>
              <a:gd name="connsiteX7" fmla="*/ 298174 w 4253948"/>
              <a:gd name="connsiteY7" fmla="*/ 338092 h 2216587"/>
              <a:gd name="connsiteX8" fmla="*/ 347869 w 4253948"/>
              <a:gd name="connsiteY8" fmla="*/ 775413 h 2216587"/>
              <a:gd name="connsiteX9" fmla="*/ 467139 w 4253948"/>
              <a:gd name="connsiteY9" fmla="*/ 1312125 h 2216587"/>
              <a:gd name="connsiteX10" fmla="*/ 536713 w 4253948"/>
              <a:gd name="connsiteY10" fmla="*/ 685961 h 2216587"/>
              <a:gd name="connsiteX11" fmla="*/ 646043 w 4253948"/>
              <a:gd name="connsiteY11" fmla="*/ 99552 h 2216587"/>
              <a:gd name="connsiteX12" fmla="*/ 695739 w 4253948"/>
              <a:gd name="connsiteY12" fmla="*/ 735657 h 2216587"/>
              <a:gd name="connsiteX13" fmla="*/ 765313 w 4253948"/>
              <a:gd name="connsiteY13" fmla="*/ 367909 h 2216587"/>
              <a:gd name="connsiteX14" fmla="*/ 884582 w 4253948"/>
              <a:gd name="connsiteY14" fmla="*/ 795291 h 2216587"/>
              <a:gd name="connsiteX15" fmla="*/ 964095 w 4253948"/>
              <a:gd name="connsiteY15" fmla="*/ 1242552 h 2216587"/>
              <a:gd name="connsiteX16" fmla="*/ 1063487 w 4253948"/>
              <a:gd name="connsiteY16" fmla="*/ 874804 h 2216587"/>
              <a:gd name="connsiteX17" fmla="*/ 1272208 w 4253948"/>
              <a:gd name="connsiteY17" fmla="*/ 377848 h 2216587"/>
              <a:gd name="connsiteX18" fmla="*/ 1321904 w 4253948"/>
              <a:gd name="connsiteY18" fmla="*/ 10100 h 2216587"/>
              <a:gd name="connsiteX19" fmla="*/ 1401417 w 4253948"/>
              <a:gd name="connsiteY19" fmla="*/ 785352 h 2216587"/>
              <a:gd name="connsiteX20" fmla="*/ 1470991 w 4253948"/>
              <a:gd name="connsiteY20" fmla="*/ 238700 h 2216587"/>
              <a:gd name="connsiteX21" fmla="*/ 1570382 w 4253948"/>
              <a:gd name="connsiteY21" fmla="*/ 1004013 h 2216587"/>
              <a:gd name="connsiteX22" fmla="*/ 1630017 w 4253948"/>
              <a:gd name="connsiteY22" fmla="*/ 755535 h 2216587"/>
              <a:gd name="connsiteX23" fmla="*/ 1699591 w 4253948"/>
              <a:gd name="connsiteY23" fmla="*/ 1381700 h 2216587"/>
              <a:gd name="connsiteX24" fmla="*/ 1789043 w 4253948"/>
              <a:gd name="connsiteY24" fmla="*/ 1033830 h 2216587"/>
              <a:gd name="connsiteX25" fmla="*/ 1828800 w 4253948"/>
              <a:gd name="connsiteY25" fmla="*/ 1182917 h 2216587"/>
              <a:gd name="connsiteX26" fmla="*/ 1888434 w 4253948"/>
              <a:gd name="connsiteY26" fmla="*/ 705839 h 2216587"/>
              <a:gd name="connsiteX27" fmla="*/ 1997765 w 4253948"/>
              <a:gd name="connsiteY27" fmla="*/ 1500969 h 2216587"/>
              <a:gd name="connsiteX28" fmla="*/ 2057400 w 4253948"/>
              <a:gd name="connsiteY28" fmla="*/ 497117 h 2216587"/>
              <a:gd name="connsiteX29" fmla="*/ 2166731 w 4253948"/>
              <a:gd name="connsiteY29" fmla="*/ 1103404 h 2216587"/>
              <a:gd name="connsiteX30" fmla="*/ 2236304 w 4253948"/>
              <a:gd name="connsiteY30" fmla="*/ 457361 h 2216587"/>
              <a:gd name="connsiteX31" fmla="*/ 2415208 w 4253948"/>
              <a:gd name="connsiteY31" fmla="*/ 1013952 h 2216587"/>
              <a:gd name="connsiteX32" fmla="*/ 2514600 w 4253948"/>
              <a:gd name="connsiteY32" fmla="*/ 666083 h 2216587"/>
              <a:gd name="connsiteX33" fmla="*/ 2613991 w 4253948"/>
              <a:gd name="connsiteY33" fmla="*/ 1650056 h 2216587"/>
              <a:gd name="connsiteX34" fmla="*/ 2743200 w 4253948"/>
              <a:gd name="connsiteY34" fmla="*/ 944378 h 2216587"/>
              <a:gd name="connsiteX35" fmla="*/ 2872408 w 4253948"/>
              <a:gd name="connsiteY35" fmla="*/ 1620239 h 2216587"/>
              <a:gd name="connsiteX36" fmla="*/ 2961860 w 4253948"/>
              <a:gd name="connsiteY36" fmla="*/ 1143160 h 2216587"/>
              <a:gd name="connsiteX37" fmla="*/ 3071191 w 4253948"/>
              <a:gd name="connsiteY37" fmla="*/ 1729570 h 2216587"/>
              <a:gd name="connsiteX38" fmla="*/ 3160643 w 4253948"/>
              <a:gd name="connsiteY38" fmla="*/ 1610300 h 2216587"/>
              <a:gd name="connsiteX39" fmla="*/ 3269974 w 4253948"/>
              <a:gd name="connsiteY39" fmla="*/ 2057561 h 2216587"/>
              <a:gd name="connsiteX40" fmla="*/ 3349487 w 4253948"/>
              <a:gd name="connsiteY40" fmla="*/ 1361822 h 2216587"/>
              <a:gd name="connsiteX41" fmla="*/ 3687417 w 4253948"/>
              <a:gd name="connsiteY41" fmla="*/ 1997926 h 2216587"/>
              <a:gd name="connsiteX42" fmla="*/ 3826565 w 4253948"/>
              <a:gd name="connsiteY42" fmla="*/ 1699752 h 2216587"/>
              <a:gd name="connsiteX43" fmla="*/ 3896139 w 4253948"/>
              <a:gd name="connsiteY43" fmla="*/ 1987987 h 2216587"/>
              <a:gd name="connsiteX44" fmla="*/ 3955774 w 4253948"/>
              <a:gd name="connsiteY44" fmla="*/ 1779265 h 2216587"/>
              <a:gd name="connsiteX45" fmla="*/ 4084982 w 4253948"/>
              <a:gd name="connsiteY45" fmla="*/ 2137074 h 2216587"/>
              <a:gd name="connsiteX46" fmla="*/ 4124739 w 4253948"/>
              <a:gd name="connsiteY46" fmla="*/ 1987987 h 2216587"/>
              <a:gd name="connsiteX47" fmla="*/ 4253948 w 4253948"/>
              <a:gd name="connsiteY47" fmla="*/ 2216587 h 2216587"/>
              <a:gd name="connsiteX0" fmla="*/ 0 w 4253948"/>
              <a:gd name="connsiteY0" fmla="*/ 715778 h 2216587"/>
              <a:gd name="connsiteX1" fmla="*/ 79513 w 4253948"/>
              <a:gd name="connsiteY1" fmla="*/ 516996 h 2216587"/>
              <a:gd name="connsiteX2" fmla="*/ 66260 w 4253948"/>
              <a:gd name="connsiteY2" fmla="*/ 500431 h 2216587"/>
              <a:gd name="connsiteX3" fmla="*/ 125895 w 4253948"/>
              <a:gd name="connsiteY3" fmla="*/ 997387 h 2216587"/>
              <a:gd name="connsiteX4" fmla="*/ 129208 w 4253948"/>
              <a:gd name="connsiteY4" fmla="*/ 477239 h 2216587"/>
              <a:gd name="connsiteX5" fmla="*/ 188843 w 4253948"/>
              <a:gd name="connsiteY5" fmla="*/ 318213 h 2216587"/>
              <a:gd name="connsiteX6" fmla="*/ 228600 w 4253948"/>
              <a:gd name="connsiteY6" fmla="*/ 487178 h 2216587"/>
              <a:gd name="connsiteX7" fmla="*/ 298174 w 4253948"/>
              <a:gd name="connsiteY7" fmla="*/ 338092 h 2216587"/>
              <a:gd name="connsiteX8" fmla="*/ 347869 w 4253948"/>
              <a:gd name="connsiteY8" fmla="*/ 775413 h 2216587"/>
              <a:gd name="connsiteX9" fmla="*/ 467139 w 4253948"/>
              <a:gd name="connsiteY9" fmla="*/ 1312125 h 2216587"/>
              <a:gd name="connsiteX10" fmla="*/ 536713 w 4253948"/>
              <a:gd name="connsiteY10" fmla="*/ 685961 h 2216587"/>
              <a:gd name="connsiteX11" fmla="*/ 646043 w 4253948"/>
              <a:gd name="connsiteY11" fmla="*/ 99552 h 2216587"/>
              <a:gd name="connsiteX12" fmla="*/ 695739 w 4253948"/>
              <a:gd name="connsiteY12" fmla="*/ 735657 h 2216587"/>
              <a:gd name="connsiteX13" fmla="*/ 765313 w 4253948"/>
              <a:gd name="connsiteY13" fmla="*/ 367909 h 2216587"/>
              <a:gd name="connsiteX14" fmla="*/ 884582 w 4253948"/>
              <a:gd name="connsiteY14" fmla="*/ 795291 h 2216587"/>
              <a:gd name="connsiteX15" fmla="*/ 964095 w 4253948"/>
              <a:gd name="connsiteY15" fmla="*/ 1242552 h 2216587"/>
              <a:gd name="connsiteX16" fmla="*/ 1063487 w 4253948"/>
              <a:gd name="connsiteY16" fmla="*/ 874804 h 2216587"/>
              <a:gd name="connsiteX17" fmla="*/ 1272208 w 4253948"/>
              <a:gd name="connsiteY17" fmla="*/ 377848 h 2216587"/>
              <a:gd name="connsiteX18" fmla="*/ 1321904 w 4253948"/>
              <a:gd name="connsiteY18" fmla="*/ 10100 h 2216587"/>
              <a:gd name="connsiteX19" fmla="*/ 1401417 w 4253948"/>
              <a:gd name="connsiteY19" fmla="*/ 785352 h 2216587"/>
              <a:gd name="connsiteX20" fmla="*/ 1470991 w 4253948"/>
              <a:gd name="connsiteY20" fmla="*/ 238700 h 2216587"/>
              <a:gd name="connsiteX21" fmla="*/ 1570382 w 4253948"/>
              <a:gd name="connsiteY21" fmla="*/ 1004013 h 2216587"/>
              <a:gd name="connsiteX22" fmla="*/ 1630017 w 4253948"/>
              <a:gd name="connsiteY22" fmla="*/ 755535 h 2216587"/>
              <a:gd name="connsiteX23" fmla="*/ 1699591 w 4253948"/>
              <a:gd name="connsiteY23" fmla="*/ 1381700 h 2216587"/>
              <a:gd name="connsiteX24" fmla="*/ 1789043 w 4253948"/>
              <a:gd name="connsiteY24" fmla="*/ 1033830 h 2216587"/>
              <a:gd name="connsiteX25" fmla="*/ 1828800 w 4253948"/>
              <a:gd name="connsiteY25" fmla="*/ 1182917 h 2216587"/>
              <a:gd name="connsiteX26" fmla="*/ 1888434 w 4253948"/>
              <a:gd name="connsiteY26" fmla="*/ 705839 h 2216587"/>
              <a:gd name="connsiteX27" fmla="*/ 1997765 w 4253948"/>
              <a:gd name="connsiteY27" fmla="*/ 1500969 h 2216587"/>
              <a:gd name="connsiteX28" fmla="*/ 2057400 w 4253948"/>
              <a:gd name="connsiteY28" fmla="*/ 497117 h 2216587"/>
              <a:gd name="connsiteX29" fmla="*/ 2166731 w 4253948"/>
              <a:gd name="connsiteY29" fmla="*/ 1103404 h 2216587"/>
              <a:gd name="connsiteX30" fmla="*/ 2236304 w 4253948"/>
              <a:gd name="connsiteY30" fmla="*/ 457361 h 2216587"/>
              <a:gd name="connsiteX31" fmla="*/ 2415208 w 4253948"/>
              <a:gd name="connsiteY31" fmla="*/ 1013952 h 2216587"/>
              <a:gd name="connsiteX32" fmla="*/ 2514600 w 4253948"/>
              <a:gd name="connsiteY32" fmla="*/ 666083 h 2216587"/>
              <a:gd name="connsiteX33" fmla="*/ 2613991 w 4253948"/>
              <a:gd name="connsiteY33" fmla="*/ 1650056 h 2216587"/>
              <a:gd name="connsiteX34" fmla="*/ 2743200 w 4253948"/>
              <a:gd name="connsiteY34" fmla="*/ 944378 h 2216587"/>
              <a:gd name="connsiteX35" fmla="*/ 2872408 w 4253948"/>
              <a:gd name="connsiteY35" fmla="*/ 1620239 h 2216587"/>
              <a:gd name="connsiteX36" fmla="*/ 2961860 w 4253948"/>
              <a:gd name="connsiteY36" fmla="*/ 1143160 h 2216587"/>
              <a:gd name="connsiteX37" fmla="*/ 3071191 w 4253948"/>
              <a:gd name="connsiteY37" fmla="*/ 1729570 h 2216587"/>
              <a:gd name="connsiteX38" fmla="*/ 3160643 w 4253948"/>
              <a:gd name="connsiteY38" fmla="*/ 1610300 h 2216587"/>
              <a:gd name="connsiteX39" fmla="*/ 3269974 w 4253948"/>
              <a:gd name="connsiteY39" fmla="*/ 2057561 h 2216587"/>
              <a:gd name="connsiteX40" fmla="*/ 3349487 w 4253948"/>
              <a:gd name="connsiteY40" fmla="*/ 1361822 h 2216587"/>
              <a:gd name="connsiteX41" fmla="*/ 3687417 w 4253948"/>
              <a:gd name="connsiteY41" fmla="*/ 1997926 h 2216587"/>
              <a:gd name="connsiteX42" fmla="*/ 3826565 w 4253948"/>
              <a:gd name="connsiteY42" fmla="*/ 1699752 h 2216587"/>
              <a:gd name="connsiteX43" fmla="*/ 3896139 w 4253948"/>
              <a:gd name="connsiteY43" fmla="*/ 1987987 h 2216587"/>
              <a:gd name="connsiteX44" fmla="*/ 3955774 w 4253948"/>
              <a:gd name="connsiteY44" fmla="*/ 1779265 h 2216587"/>
              <a:gd name="connsiteX45" fmla="*/ 4084982 w 4253948"/>
              <a:gd name="connsiteY45" fmla="*/ 2137074 h 2216587"/>
              <a:gd name="connsiteX46" fmla="*/ 4124739 w 4253948"/>
              <a:gd name="connsiteY46" fmla="*/ 1987987 h 2216587"/>
              <a:gd name="connsiteX47" fmla="*/ 4253948 w 4253948"/>
              <a:gd name="connsiteY47" fmla="*/ 2216587 h 2216587"/>
              <a:gd name="connsiteX0" fmla="*/ 0 w 4253948"/>
              <a:gd name="connsiteY0" fmla="*/ 715778 h 2216587"/>
              <a:gd name="connsiteX1" fmla="*/ 79513 w 4253948"/>
              <a:gd name="connsiteY1" fmla="*/ 516996 h 2216587"/>
              <a:gd name="connsiteX2" fmla="*/ 66260 w 4253948"/>
              <a:gd name="connsiteY2" fmla="*/ 500431 h 2216587"/>
              <a:gd name="connsiteX3" fmla="*/ 125895 w 4253948"/>
              <a:gd name="connsiteY3" fmla="*/ 997387 h 2216587"/>
              <a:gd name="connsiteX4" fmla="*/ 129208 w 4253948"/>
              <a:gd name="connsiteY4" fmla="*/ 477239 h 2216587"/>
              <a:gd name="connsiteX5" fmla="*/ 188843 w 4253948"/>
              <a:gd name="connsiteY5" fmla="*/ 318213 h 2216587"/>
              <a:gd name="connsiteX6" fmla="*/ 228600 w 4253948"/>
              <a:gd name="connsiteY6" fmla="*/ 487178 h 2216587"/>
              <a:gd name="connsiteX7" fmla="*/ 298174 w 4253948"/>
              <a:gd name="connsiteY7" fmla="*/ 338092 h 2216587"/>
              <a:gd name="connsiteX8" fmla="*/ 347869 w 4253948"/>
              <a:gd name="connsiteY8" fmla="*/ 775413 h 2216587"/>
              <a:gd name="connsiteX9" fmla="*/ 467139 w 4253948"/>
              <a:gd name="connsiteY9" fmla="*/ 1312125 h 2216587"/>
              <a:gd name="connsiteX10" fmla="*/ 536713 w 4253948"/>
              <a:gd name="connsiteY10" fmla="*/ 685961 h 2216587"/>
              <a:gd name="connsiteX11" fmla="*/ 646043 w 4253948"/>
              <a:gd name="connsiteY11" fmla="*/ 99552 h 2216587"/>
              <a:gd name="connsiteX12" fmla="*/ 715617 w 4253948"/>
              <a:gd name="connsiteY12" fmla="*/ 1013953 h 2216587"/>
              <a:gd name="connsiteX13" fmla="*/ 765313 w 4253948"/>
              <a:gd name="connsiteY13" fmla="*/ 367909 h 2216587"/>
              <a:gd name="connsiteX14" fmla="*/ 884582 w 4253948"/>
              <a:gd name="connsiteY14" fmla="*/ 795291 h 2216587"/>
              <a:gd name="connsiteX15" fmla="*/ 964095 w 4253948"/>
              <a:gd name="connsiteY15" fmla="*/ 1242552 h 2216587"/>
              <a:gd name="connsiteX16" fmla="*/ 1063487 w 4253948"/>
              <a:gd name="connsiteY16" fmla="*/ 874804 h 2216587"/>
              <a:gd name="connsiteX17" fmla="*/ 1272208 w 4253948"/>
              <a:gd name="connsiteY17" fmla="*/ 377848 h 2216587"/>
              <a:gd name="connsiteX18" fmla="*/ 1321904 w 4253948"/>
              <a:gd name="connsiteY18" fmla="*/ 10100 h 2216587"/>
              <a:gd name="connsiteX19" fmla="*/ 1401417 w 4253948"/>
              <a:gd name="connsiteY19" fmla="*/ 785352 h 2216587"/>
              <a:gd name="connsiteX20" fmla="*/ 1470991 w 4253948"/>
              <a:gd name="connsiteY20" fmla="*/ 238700 h 2216587"/>
              <a:gd name="connsiteX21" fmla="*/ 1570382 w 4253948"/>
              <a:gd name="connsiteY21" fmla="*/ 1004013 h 2216587"/>
              <a:gd name="connsiteX22" fmla="*/ 1630017 w 4253948"/>
              <a:gd name="connsiteY22" fmla="*/ 755535 h 2216587"/>
              <a:gd name="connsiteX23" fmla="*/ 1699591 w 4253948"/>
              <a:gd name="connsiteY23" fmla="*/ 1381700 h 2216587"/>
              <a:gd name="connsiteX24" fmla="*/ 1789043 w 4253948"/>
              <a:gd name="connsiteY24" fmla="*/ 1033830 h 2216587"/>
              <a:gd name="connsiteX25" fmla="*/ 1828800 w 4253948"/>
              <a:gd name="connsiteY25" fmla="*/ 1182917 h 2216587"/>
              <a:gd name="connsiteX26" fmla="*/ 1888434 w 4253948"/>
              <a:gd name="connsiteY26" fmla="*/ 705839 h 2216587"/>
              <a:gd name="connsiteX27" fmla="*/ 1997765 w 4253948"/>
              <a:gd name="connsiteY27" fmla="*/ 1500969 h 2216587"/>
              <a:gd name="connsiteX28" fmla="*/ 2057400 w 4253948"/>
              <a:gd name="connsiteY28" fmla="*/ 497117 h 2216587"/>
              <a:gd name="connsiteX29" fmla="*/ 2166731 w 4253948"/>
              <a:gd name="connsiteY29" fmla="*/ 1103404 h 2216587"/>
              <a:gd name="connsiteX30" fmla="*/ 2236304 w 4253948"/>
              <a:gd name="connsiteY30" fmla="*/ 457361 h 2216587"/>
              <a:gd name="connsiteX31" fmla="*/ 2415208 w 4253948"/>
              <a:gd name="connsiteY31" fmla="*/ 1013952 h 2216587"/>
              <a:gd name="connsiteX32" fmla="*/ 2514600 w 4253948"/>
              <a:gd name="connsiteY32" fmla="*/ 666083 h 2216587"/>
              <a:gd name="connsiteX33" fmla="*/ 2613991 w 4253948"/>
              <a:gd name="connsiteY33" fmla="*/ 1650056 h 2216587"/>
              <a:gd name="connsiteX34" fmla="*/ 2743200 w 4253948"/>
              <a:gd name="connsiteY34" fmla="*/ 944378 h 2216587"/>
              <a:gd name="connsiteX35" fmla="*/ 2872408 w 4253948"/>
              <a:gd name="connsiteY35" fmla="*/ 1620239 h 2216587"/>
              <a:gd name="connsiteX36" fmla="*/ 2961860 w 4253948"/>
              <a:gd name="connsiteY36" fmla="*/ 1143160 h 2216587"/>
              <a:gd name="connsiteX37" fmla="*/ 3071191 w 4253948"/>
              <a:gd name="connsiteY37" fmla="*/ 1729570 h 2216587"/>
              <a:gd name="connsiteX38" fmla="*/ 3160643 w 4253948"/>
              <a:gd name="connsiteY38" fmla="*/ 1610300 h 2216587"/>
              <a:gd name="connsiteX39" fmla="*/ 3269974 w 4253948"/>
              <a:gd name="connsiteY39" fmla="*/ 2057561 h 2216587"/>
              <a:gd name="connsiteX40" fmla="*/ 3349487 w 4253948"/>
              <a:gd name="connsiteY40" fmla="*/ 1361822 h 2216587"/>
              <a:gd name="connsiteX41" fmla="*/ 3687417 w 4253948"/>
              <a:gd name="connsiteY41" fmla="*/ 1997926 h 2216587"/>
              <a:gd name="connsiteX42" fmla="*/ 3826565 w 4253948"/>
              <a:gd name="connsiteY42" fmla="*/ 1699752 h 2216587"/>
              <a:gd name="connsiteX43" fmla="*/ 3896139 w 4253948"/>
              <a:gd name="connsiteY43" fmla="*/ 1987987 h 2216587"/>
              <a:gd name="connsiteX44" fmla="*/ 3955774 w 4253948"/>
              <a:gd name="connsiteY44" fmla="*/ 1779265 h 2216587"/>
              <a:gd name="connsiteX45" fmla="*/ 4084982 w 4253948"/>
              <a:gd name="connsiteY45" fmla="*/ 2137074 h 2216587"/>
              <a:gd name="connsiteX46" fmla="*/ 4124739 w 4253948"/>
              <a:gd name="connsiteY46" fmla="*/ 1987987 h 2216587"/>
              <a:gd name="connsiteX47" fmla="*/ 4253948 w 4253948"/>
              <a:gd name="connsiteY47" fmla="*/ 2216587 h 2216587"/>
              <a:gd name="connsiteX0" fmla="*/ 0 w 4253948"/>
              <a:gd name="connsiteY0" fmla="*/ 715778 h 2216587"/>
              <a:gd name="connsiteX1" fmla="*/ 79513 w 4253948"/>
              <a:gd name="connsiteY1" fmla="*/ 516996 h 2216587"/>
              <a:gd name="connsiteX2" fmla="*/ 66260 w 4253948"/>
              <a:gd name="connsiteY2" fmla="*/ 500431 h 2216587"/>
              <a:gd name="connsiteX3" fmla="*/ 125895 w 4253948"/>
              <a:gd name="connsiteY3" fmla="*/ 997387 h 2216587"/>
              <a:gd name="connsiteX4" fmla="*/ 129208 w 4253948"/>
              <a:gd name="connsiteY4" fmla="*/ 477239 h 2216587"/>
              <a:gd name="connsiteX5" fmla="*/ 188843 w 4253948"/>
              <a:gd name="connsiteY5" fmla="*/ 318213 h 2216587"/>
              <a:gd name="connsiteX6" fmla="*/ 228600 w 4253948"/>
              <a:gd name="connsiteY6" fmla="*/ 487178 h 2216587"/>
              <a:gd name="connsiteX7" fmla="*/ 298174 w 4253948"/>
              <a:gd name="connsiteY7" fmla="*/ 338092 h 2216587"/>
              <a:gd name="connsiteX8" fmla="*/ 347869 w 4253948"/>
              <a:gd name="connsiteY8" fmla="*/ 775413 h 2216587"/>
              <a:gd name="connsiteX9" fmla="*/ 467139 w 4253948"/>
              <a:gd name="connsiteY9" fmla="*/ 1312125 h 2216587"/>
              <a:gd name="connsiteX10" fmla="*/ 536713 w 4253948"/>
              <a:gd name="connsiteY10" fmla="*/ 685961 h 2216587"/>
              <a:gd name="connsiteX11" fmla="*/ 646043 w 4253948"/>
              <a:gd name="connsiteY11" fmla="*/ 99552 h 2216587"/>
              <a:gd name="connsiteX12" fmla="*/ 685799 w 4253948"/>
              <a:gd name="connsiteY12" fmla="*/ 1033831 h 2216587"/>
              <a:gd name="connsiteX13" fmla="*/ 765313 w 4253948"/>
              <a:gd name="connsiteY13" fmla="*/ 367909 h 2216587"/>
              <a:gd name="connsiteX14" fmla="*/ 884582 w 4253948"/>
              <a:gd name="connsiteY14" fmla="*/ 795291 h 2216587"/>
              <a:gd name="connsiteX15" fmla="*/ 964095 w 4253948"/>
              <a:gd name="connsiteY15" fmla="*/ 1242552 h 2216587"/>
              <a:gd name="connsiteX16" fmla="*/ 1063487 w 4253948"/>
              <a:gd name="connsiteY16" fmla="*/ 874804 h 2216587"/>
              <a:gd name="connsiteX17" fmla="*/ 1272208 w 4253948"/>
              <a:gd name="connsiteY17" fmla="*/ 377848 h 2216587"/>
              <a:gd name="connsiteX18" fmla="*/ 1321904 w 4253948"/>
              <a:gd name="connsiteY18" fmla="*/ 10100 h 2216587"/>
              <a:gd name="connsiteX19" fmla="*/ 1401417 w 4253948"/>
              <a:gd name="connsiteY19" fmla="*/ 785352 h 2216587"/>
              <a:gd name="connsiteX20" fmla="*/ 1470991 w 4253948"/>
              <a:gd name="connsiteY20" fmla="*/ 238700 h 2216587"/>
              <a:gd name="connsiteX21" fmla="*/ 1570382 w 4253948"/>
              <a:gd name="connsiteY21" fmla="*/ 1004013 h 2216587"/>
              <a:gd name="connsiteX22" fmla="*/ 1630017 w 4253948"/>
              <a:gd name="connsiteY22" fmla="*/ 755535 h 2216587"/>
              <a:gd name="connsiteX23" fmla="*/ 1699591 w 4253948"/>
              <a:gd name="connsiteY23" fmla="*/ 1381700 h 2216587"/>
              <a:gd name="connsiteX24" fmla="*/ 1789043 w 4253948"/>
              <a:gd name="connsiteY24" fmla="*/ 1033830 h 2216587"/>
              <a:gd name="connsiteX25" fmla="*/ 1828800 w 4253948"/>
              <a:gd name="connsiteY25" fmla="*/ 1182917 h 2216587"/>
              <a:gd name="connsiteX26" fmla="*/ 1888434 w 4253948"/>
              <a:gd name="connsiteY26" fmla="*/ 705839 h 2216587"/>
              <a:gd name="connsiteX27" fmla="*/ 1997765 w 4253948"/>
              <a:gd name="connsiteY27" fmla="*/ 1500969 h 2216587"/>
              <a:gd name="connsiteX28" fmla="*/ 2057400 w 4253948"/>
              <a:gd name="connsiteY28" fmla="*/ 497117 h 2216587"/>
              <a:gd name="connsiteX29" fmla="*/ 2166731 w 4253948"/>
              <a:gd name="connsiteY29" fmla="*/ 1103404 h 2216587"/>
              <a:gd name="connsiteX30" fmla="*/ 2236304 w 4253948"/>
              <a:gd name="connsiteY30" fmla="*/ 457361 h 2216587"/>
              <a:gd name="connsiteX31" fmla="*/ 2415208 w 4253948"/>
              <a:gd name="connsiteY31" fmla="*/ 1013952 h 2216587"/>
              <a:gd name="connsiteX32" fmla="*/ 2514600 w 4253948"/>
              <a:gd name="connsiteY32" fmla="*/ 666083 h 2216587"/>
              <a:gd name="connsiteX33" fmla="*/ 2613991 w 4253948"/>
              <a:gd name="connsiteY33" fmla="*/ 1650056 h 2216587"/>
              <a:gd name="connsiteX34" fmla="*/ 2743200 w 4253948"/>
              <a:gd name="connsiteY34" fmla="*/ 944378 h 2216587"/>
              <a:gd name="connsiteX35" fmla="*/ 2872408 w 4253948"/>
              <a:gd name="connsiteY35" fmla="*/ 1620239 h 2216587"/>
              <a:gd name="connsiteX36" fmla="*/ 2961860 w 4253948"/>
              <a:gd name="connsiteY36" fmla="*/ 1143160 h 2216587"/>
              <a:gd name="connsiteX37" fmla="*/ 3071191 w 4253948"/>
              <a:gd name="connsiteY37" fmla="*/ 1729570 h 2216587"/>
              <a:gd name="connsiteX38" fmla="*/ 3160643 w 4253948"/>
              <a:gd name="connsiteY38" fmla="*/ 1610300 h 2216587"/>
              <a:gd name="connsiteX39" fmla="*/ 3269974 w 4253948"/>
              <a:gd name="connsiteY39" fmla="*/ 2057561 h 2216587"/>
              <a:gd name="connsiteX40" fmla="*/ 3349487 w 4253948"/>
              <a:gd name="connsiteY40" fmla="*/ 1361822 h 2216587"/>
              <a:gd name="connsiteX41" fmla="*/ 3687417 w 4253948"/>
              <a:gd name="connsiteY41" fmla="*/ 1997926 h 2216587"/>
              <a:gd name="connsiteX42" fmla="*/ 3826565 w 4253948"/>
              <a:gd name="connsiteY42" fmla="*/ 1699752 h 2216587"/>
              <a:gd name="connsiteX43" fmla="*/ 3896139 w 4253948"/>
              <a:gd name="connsiteY43" fmla="*/ 1987987 h 2216587"/>
              <a:gd name="connsiteX44" fmla="*/ 3955774 w 4253948"/>
              <a:gd name="connsiteY44" fmla="*/ 1779265 h 2216587"/>
              <a:gd name="connsiteX45" fmla="*/ 4084982 w 4253948"/>
              <a:gd name="connsiteY45" fmla="*/ 2137074 h 2216587"/>
              <a:gd name="connsiteX46" fmla="*/ 4124739 w 4253948"/>
              <a:gd name="connsiteY46" fmla="*/ 1987987 h 2216587"/>
              <a:gd name="connsiteX47" fmla="*/ 4253948 w 4253948"/>
              <a:gd name="connsiteY47" fmla="*/ 2216587 h 2216587"/>
              <a:gd name="connsiteX0" fmla="*/ 0 w 4253948"/>
              <a:gd name="connsiteY0" fmla="*/ 715778 h 2216587"/>
              <a:gd name="connsiteX1" fmla="*/ 79513 w 4253948"/>
              <a:gd name="connsiteY1" fmla="*/ 516996 h 2216587"/>
              <a:gd name="connsiteX2" fmla="*/ 66260 w 4253948"/>
              <a:gd name="connsiteY2" fmla="*/ 500431 h 2216587"/>
              <a:gd name="connsiteX3" fmla="*/ 125895 w 4253948"/>
              <a:gd name="connsiteY3" fmla="*/ 997387 h 2216587"/>
              <a:gd name="connsiteX4" fmla="*/ 129208 w 4253948"/>
              <a:gd name="connsiteY4" fmla="*/ 477239 h 2216587"/>
              <a:gd name="connsiteX5" fmla="*/ 188843 w 4253948"/>
              <a:gd name="connsiteY5" fmla="*/ 318213 h 2216587"/>
              <a:gd name="connsiteX6" fmla="*/ 228600 w 4253948"/>
              <a:gd name="connsiteY6" fmla="*/ 487178 h 2216587"/>
              <a:gd name="connsiteX7" fmla="*/ 298174 w 4253948"/>
              <a:gd name="connsiteY7" fmla="*/ 338092 h 2216587"/>
              <a:gd name="connsiteX8" fmla="*/ 347869 w 4253948"/>
              <a:gd name="connsiteY8" fmla="*/ 775413 h 2216587"/>
              <a:gd name="connsiteX9" fmla="*/ 447261 w 4253948"/>
              <a:gd name="connsiteY9" fmla="*/ 1073586 h 2216587"/>
              <a:gd name="connsiteX10" fmla="*/ 536713 w 4253948"/>
              <a:gd name="connsiteY10" fmla="*/ 685961 h 2216587"/>
              <a:gd name="connsiteX11" fmla="*/ 646043 w 4253948"/>
              <a:gd name="connsiteY11" fmla="*/ 99552 h 2216587"/>
              <a:gd name="connsiteX12" fmla="*/ 685799 w 4253948"/>
              <a:gd name="connsiteY12" fmla="*/ 1033831 h 2216587"/>
              <a:gd name="connsiteX13" fmla="*/ 765313 w 4253948"/>
              <a:gd name="connsiteY13" fmla="*/ 367909 h 2216587"/>
              <a:gd name="connsiteX14" fmla="*/ 884582 w 4253948"/>
              <a:gd name="connsiteY14" fmla="*/ 795291 h 2216587"/>
              <a:gd name="connsiteX15" fmla="*/ 964095 w 4253948"/>
              <a:gd name="connsiteY15" fmla="*/ 1242552 h 2216587"/>
              <a:gd name="connsiteX16" fmla="*/ 1063487 w 4253948"/>
              <a:gd name="connsiteY16" fmla="*/ 874804 h 2216587"/>
              <a:gd name="connsiteX17" fmla="*/ 1272208 w 4253948"/>
              <a:gd name="connsiteY17" fmla="*/ 377848 h 2216587"/>
              <a:gd name="connsiteX18" fmla="*/ 1321904 w 4253948"/>
              <a:gd name="connsiteY18" fmla="*/ 10100 h 2216587"/>
              <a:gd name="connsiteX19" fmla="*/ 1401417 w 4253948"/>
              <a:gd name="connsiteY19" fmla="*/ 785352 h 2216587"/>
              <a:gd name="connsiteX20" fmla="*/ 1470991 w 4253948"/>
              <a:gd name="connsiteY20" fmla="*/ 238700 h 2216587"/>
              <a:gd name="connsiteX21" fmla="*/ 1570382 w 4253948"/>
              <a:gd name="connsiteY21" fmla="*/ 1004013 h 2216587"/>
              <a:gd name="connsiteX22" fmla="*/ 1630017 w 4253948"/>
              <a:gd name="connsiteY22" fmla="*/ 755535 h 2216587"/>
              <a:gd name="connsiteX23" fmla="*/ 1699591 w 4253948"/>
              <a:gd name="connsiteY23" fmla="*/ 1381700 h 2216587"/>
              <a:gd name="connsiteX24" fmla="*/ 1789043 w 4253948"/>
              <a:gd name="connsiteY24" fmla="*/ 1033830 h 2216587"/>
              <a:gd name="connsiteX25" fmla="*/ 1828800 w 4253948"/>
              <a:gd name="connsiteY25" fmla="*/ 1182917 h 2216587"/>
              <a:gd name="connsiteX26" fmla="*/ 1888434 w 4253948"/>
              <a:gd name="connsiteY26" fmla="*/ 705839 h 2216587"/>
              <a:gd name="connsiteX27" fmla="*/ 1997765 w 4253948"/>
              <a:gd name="connsiteY27" fmla="*/ 1500969 h 2216587"/>
              <a:gd name="connsiteX28" fmla="*/ 2057400 w 4253948"/>
              <a:gd name="connsiteY28" fmla="*/ 497117 h 2216587"/>
              <a:gd name="connsiteX29" fmla="*/ 2166731 w 4253948"/>
              <a:gd name="connsiteY29" fmla="*/ 1103404 h 2216587"/>
              <a:gd name="connsiteX30" fmla="*/ 2236304 w 4253948"/>
              <a:gd name="connsiteY30" fmla="*/ 457361 h 2216587"/>
              <a:gd name="connsiteX31" fmla="*/ 2415208 w 4253948"/>
              <a:gd name="connsiteY31" fmla="*/ 1013952 h 2216587"/>
              <a:gd name="connsiteX32" fmla="*/ 2514600 w 4253948"/>
              <a:gd name="connsiteY32" fmla="*/ 666083 h 2216587"/>
              <a:gd name="connsiteX33" fmla="*/ 2613991 w 4253948"/>
              <a:gd name="connsiteY33" fmla="*/ 1650056 h 2216587"/>
              <a:gd name="connsiteX34" fmla="*/ 2743200 w 4253948"/>
              <a:gd name="connsiteY34" fmla="*/ 944378 h 2216587"/>
              <a:gd name="connsiteX35" fmla="*/ 2872408 w 4253948"/>
              <a:gd name="connsiteY35" fmla="*/ 1620239 h 2216587"/>
              <a:gd name="connsiteX36" fmla="*/ 2961860 w 4253948"/>
              <a:gd name="connsiteY36" fmla="*/ 1143160 h 2216587"/>
              <a:gd name="connsiteX37" fmla="*/ 3071191 w 4253948"/>
              <a:gd name="connsiteY37" fmla="*/ 1729570 h 2216587"/>
              <a:gd name="connsiteX38" fmla="*/ 3160643 w 4253948"/>
              <a:gd name="connsiteY38" fmla="*/ 1610300 h 2216587"/>
              <a:gd name="connsiteX39" fmla="*/ 3269974 w 4253948"/>
              <a:gd name="connsiteY39" fmla="*/ 2057561 h 2216587"/>
              <a:gd name="connsiteX40" fmla="*/ 3349487 w 4253948"/>
              <a:gd name="connsiteY40" fmla="*/ 1361822 h 2216587"/>
              <a:gd name="connsiteX41" fmla="*/ 3687417 w 4253948"/>
              <a:gd name="connsiteY41" fmla="*/ 1997926 h 2216587"/>
              <a:gd name="connsiteX42" fmla="*/ 3826565 w 4253948"/>
              <a:gd name="connsiteY42" fmla="*/ 1699752 h 2216587"/>
              <a:gd name="connsiteX43" fmla="*/ 3896139 w 4253948"/>
              <a:gd name="connsiteY43" fmla="*/ 1987987 h 2216587"/>
              <a:gd name="connsiteX44" fmla="*/ 3955774 w 4253948"/>
              <a:gd name="connsiteY44" fmla="*/ 1779265 h 2216587"/>
              <a:gd name="connsiteX45" fmla="*/ 4084982 w 4253948"/>
              <a:gd name="connsiteY45" fmla="*/ 2137074 h 2216587"/>
              <a:gd name="connsiteX46" fmla="*/ 4124739 w 4253948"/>
              <a:gd name="connsiteY46" fmla="*/ 1987987 h 2216587"/>
              <a:gd name="connsiteX47" fmla="*/ 4253948 w 4253948"/>
              <a:gd name="connsiteY47" fmla="*/ 2216587 h 2216587"/>
              <a:gd name="connsiteX0" fmla="*/ 0 w 4253948"/>
              <a:gd name="connsiteY0" fmla="*/ 878054 h 2378863"/>
              <a:gd name="connsiteX1" fmla="*/ 79513 w 4253948"/>
              <a:gd name="connsiteY1" fmla="*/ 679272 h 2378863"/>
              <a:gd name="connsiteX2" fmla="*/ 66260 w 4253948"/>
              <a:gd name="connsiteY2" fmla="*/ 662707 h 2378863"/>
              <a:gd name="connsiteX3" fmla="*/ 125895 w 4253948"/>
              <a:gd name="connsiteY3" fmla="*/ 1159663 h 2378863"/>
              <a:gd name="connsiteX4" fmla="*/ 129208 w 4253948"/>
              <a:gd name="connsiteY4" fmla="*/ 639515 h 2378863"/>
              <a:gd name="connsiteX5" fmla="*/ 188843 w 4253948"/>
              <a:gd name="connsiteY5" fmla="*/ 480489 h 2378863"/>
              <a:gd name="connsiteX6" fmla="*/ 228600 w 4253948"/>
              <a:gd name="connsiteY6" fmla="*/ 649454 h 2378863"/>
              <a:gd name="connsiteX7" fmla="*/ 298174 w 4253948"/>
              <a:gd name="connsiteY7" fmla="*/ 500368 h 2378863"/>
              <a:gd name="connsiteX8" fmla="*/ 347869 w 4253948"/>
              <a:gd name="connsiteY8" fmla="*/ 937689 h 2378863"/>
              <a:gd name="connsiteX9" fmla="*/ 447261 w 4253948"/>
              <a:gd name="connsiteY9" fmla="*/ 1235862 h 2378863"/>
              <a:gd name="connsiteX10" fmla="*/ 536713 w 4253948"/>
              <a:gd name="connsiteY10" fmla="*/ 848237 h 2378863"/>
              <a:gd name="connsiteX11" fmla="*/ 655983 w 4253948"/>
              <a:gd name="connsiteY11" fmla="*/ 3411 h 2378863"/>
              <a:gd name="connsiteX12" fmla="*/ 685799 w 4253948"/>
              <a:gd name="connsiteY12" fmla="*/ 1196107 h 2378863"/>
              <a:gd name="connsiteX13" fmla="*/ 765313 w 4253948"/>
              <a:gd name="connsiteY13" fmla="*/ 530185 h 2378863"/>
              <a:gd name="connsiteX14" fmla="*/ 884582 w 4253948"/>
              <a:gd name="connsiteY14" fmla="*/ 957567 h 2378863"/>
              <a:gd name="connsiteX15" fmla="*/ 964095 w 4253948"/>
              <a:gd name="connsiteY15" fmla="*/ 1404828 h 2378863"/>
              <a:gd name="connsiteX16" fmla="*/ 1063487 w 4253948"/>
              <a:gd name="connsiteY16" fmla="*/ 1037080 h 2378863"/>
              <a:gd name="connsiteX17" fmla="*/ 1272208 w 4253948"/>
              <a:gd name="connsiteY17" fmla="*/ 540124 h 2378863"/>
              <a:gd name="connsiteX18" fmla="*/ 1321904 w 4253948"/>
              <a:gd name="connsiteY18" fmla="*/ 172376 h 2378863"/>
              <a:gd name="connsiteX19" fmla="*/ 1401417 w 4253948"/>
              <a:gd name="connsiteY19" fmla="*/ 947628 h 2378863"/>
              <a:gd name="connsiteX20" fmla="*/ 1470991 w 4253948"/>
              <a:gd name="connsiteY20" fmla="*/ 400976 h 2378863"/>
              <a:gd name="connsiteX21" fmla="*/ 1570382 w 4253948"/>
              <a:gd name="connsiteY21" fmla="*/ 1166289 h 2378863"/>
              <a:gd name="connsiteX22" fmla="*/ 1630017 w 4253948"/>
              <a:gd name="connsiteY22" fmla="*/ 917811 h 2378863"/>
              <a:gd name="connsiteX23" fmla="*/ 1699591 w 4253948"/>
              <a:gd name="connsiteY23" fmla="*/ 1543976 h 2378863"/>
              <a:gd name="connsiteX24" fmla="*/ 1789043 w 4253948"/>
              <a:gd name="connsiteY24" fmla="*/ 1196106 h 2378863"/>
              <a:gd name="connsiteX25" fmla="*/ 1828800 w 4253948"/>
              <a:gd name="connsiteY25" fmla="*/ 1345193 h 2378863"/>
              <a:gd name="connsiteX26" fmla="*/ 1888434 w 4253948"/>
              <a:gd name="connsiteY26" fmla="*/ 868115 h 2378863"/>
              <a:gd name="connsiteX27" fmla="*/ 1997765 w 4253948"/>
              <a:gd name="connsiteY27" fmla="*/ 1663245 h 2378863"/>
              <a:gd name="connsiteX28" fmla="*/ 2057400 w 4253948"/>
              <a:gd name="connsiteY28" fmla="*/ 659393 h 2378863"/>
              <a:gd name="connsiteX29" fmla="*/ 2166731 w 4253948"/>
              <a:gd name="connsiteY29" fmla="*/ 1265680 h 2378863"/>
              <a:gd name="connsiteX30" fmla="*/ 2236304 w 4253948"/>
              <a:gd name="connsiteY30" fmla="*/ 619637 h 2378863"/>
              <a:gd name="connsiteX31" fmla="*/ 2415208 w 4253948"/>
              <a:gd name="connsiteY31" fmla="*/ 1176228 h 2378863"/>
              <a:gd name="connsiteX32" fmla="*/ 2514600 w 4253948"/>
              <a:gd name="connsiteY32" fmla="*/ 828359 h 2378863"/>
              <a:gd name="connsiteX33" fmla="*/ 2613991 w 4253948"/>
              <a:gd name="connsiteY33" fmla="*/ 1812332 h 2378863"/>
              <a:gd name="connsiteX34" fmla="*/ 2743200 w 4253948"/>
              <a:gd name="connsiteY34" fmla="*/ 1106654 h 2378863"/>
              <a:gd name="connsiteX35" fmla="*/ 2872408 w 4253948"/>
              <a:gd name="connsiteY35" fmla="*/ 1782515 h 2378863"/>
              <a:gd name="connsiteX36" fmla="*/ 2961860 w 4253948"/>
              <a:gd name="connsiteY36" fmla="*/ 1305436 h 2378863"/>
              <a:gd name="connsiteX37" fmla="*/ 3071191 w 4253948"/>
              <a:gd name="connsiteY37" fmla="*/ 1891846 h 2378863"/>
              <a:gd name="connsiteX38" fmla="*/ 3160643 w 4253948"/>
              <a:gd name="connsiteY38" fmla="*/ 1772576 h 2378863"/>
              <a:gd name="connsiteX39" fmla="*/ 3269974 w 4253948"/>
              <a:gd name="connsiteY39" fmla="*/ 2219837 h 2378863"/>
              <a:gd name="connsiteX40" fmla="*/ 3349487 w 4253948"/>
              <a:gd name="connsiteY40" fmla="*/ 1524098 h 2378863"/>
              <a:gd name="connsiteX41" fmla="*/ 3687417 w 4253948"/>
              <a:gd name="connsiteY41" fmla="*/ 2160202 h 2378863"/>
              <a:gd name="connsiteX42" fmla="*/ 3826565 w 4253948"/>
              <a:gd name="connsiteY42" fmla="*/ 1862028 h 2378863"/>
              <a:gd name="connsiteX43" fmla="*/ 3896139 w 4253948"/>
              <a:gd name="connsiteY43" fmla="*/ 2150263 h 2378863"/>
              <a:gd name="connsiteX44" fmla="*/ 3955774 w 4253948"/>
              <a:gd name="connsiteY44" fmla="*/ 1941541 h 2378863"/>
              <a:gd name="connsiteX45" fmla="*/ 4084982 w 4253948"/>
              <a:gd name="connsiteY45" fmla="*/ 2299350 h 2378863"/>
              <a:gd name="connsiteX46" fmla="*/ 4124739 w 4253948"/>
              <a:gd name="connsiteY46" fmla="*/ 2150263 h 2378863"/>
              <a:gd name="connsiteX47" fmla="*/ 4253948 w 4253948"/>
              <a:gd name="connsiteY47" fmla="*/ 2378863 h 2378863"/>
              <a:gd name="connsiteX0" fmla="*/ 0 w 4253948"/>
              <a:gd name="connsiteY0" fmla="*/ 878155 h 2378964"/>
              <a:gd name="connsiteX1" fmla="*/ 79513 w 4253948"/>
              <a:gd name="connsiteY1" fmla="*/ 679373 h 2378964"/>
              <a:gd name="connsiteX2" fmla="*/ 66260 w 4253948"/>
              <a:gd name="connsiteY2" fmla="*/ 662808 h 2378964"/>
              <a:gd name="connsiteX3" fmla="*/ 125895 w 4253948"/>
              <a:gd name="connsiteY3" fmla="*/ 1159764 h 2378964"/>
              <a:gd name="connsiteX4" fmla="*/ 129208 w 4253948"/>
              <a:gd name="connsiteY4" fmla="*/ 639616 h 2378964"/>
              <a:gd name="connsiteX5" fmla="*/ 188843 w 4253948"/>
              <a:gd name="connsiteY5" fmla="*/ 480590 h 2378964"/>
              <a:gd name="connsiteX6" fmla="*/ 228600 w 4253948"/>
              <a:gd name="connsiteY6" fmla="*/ 649555 h 2378964"/>
              <a:gd name="connsiteX7" fmla="*/ 298174 w 4253948"/>
              <a:gd name="connsiteY7" fmla="*/ 500469 h 2378964"/>
              <a:gd name="connsiteX8" fmla="*/ 347869 w 4253948"/>
              <a:gd name="connsiteY8" fmla="*/ 937790 h 2378964"/>
              <a:gd name="connsiteX9" fmla="*/ 447261 w 4253948"/>
              <a:gd name="connsiteY9" fmla="*/ 1365171 h 2378964"/>
              <a:gd name="connsiteX10" fmla="*/ 536713 w 4253948"/>
              <a:gd name="connsiteY10" fmla="*/ 848338 h 2378964"/>
              <a:gd name="connsiteX11" fmla="*/ 655983 w 4253948"/>
              <a:gd name="connsiteY11" fmla="*/ 3512 h 2378964"/>
              <a:gd name="connsiteX12" fmla="*/ 685799 w 4253948"/>
              <a:gd name="connsiteY12" fmla="*/ 1196208 h 2378964"/>
              <a:gd name="connsiteX13" fmla="*/ 765313 w 4253948"/>
              <a:gd name="connsiteY13" fmla="*/ 530286 h 2378964"/>
              <a:gd name="connsiteX14" fmla="*/ 884582 w 4253948"/>
              <a:gd name="connsiteY14" fmla="*/ 957668 h 2378964"/>
              <a:gd name="connsiteX15" fmla="*/ 964095 w 4253948"/>
              <a:gd name="connsiteY15" fmla="*/ 1404929 h 2378964"/>
              <a:gd name="connsiteX16" fmla="*/ 1063487 w 4253948"/>
              <a:gd name="connsiteY16" fmla="*/ 1037181 h 2378964"/>
              <a:gd name="connsiteX17" fmla="*/ 1272208 w 4253948"/>
              <a:gd name="connsiteY17" fmla="*/ 540225 h 2378964"/>
              <a:gd name="connsiteX18" fmla="*/ 1321904 w 4253948"/>
              <a:gd name="connsiteY18" fmla="*/ 172477 h 2378964"/>
              <a:gd name="connsiteX19" fmla="*/ 1401417 w 4253948"/>
              <a:gd name="connsiteY19" fmla="*/ 947729 h 2378964"/>
              <a:gd name="connsiteX20" fmla="*/ 1470991 w 4253948"/>
              <a:gd name="connsiteY20" fmla="*/ 401077 h 2378964"/>
              <a:gd name="connsiteX21" fmla="*/ 1570382 w 4253948"/>
              <a:gd name="connsiteY21" fmla="*/ 1166390 h 2378964"/>
              <a:gd name="connsiteX22" fmla="*/ 1630017 w 4253948"/>
              <a:gd name="connsiteY22" fmla="*/ 917912 h 2378964"/>
              <a:gd name="connsiteX23" fmla="*/ 1699591 w 4253948"/>
              <a:gd name="connsiteY23" fmla="*/ 1544077 h 2378964"/>
              <a:gd name="connsiteX24" fmla="*/ 1789043 w 4253948"/>
              <a:gd name="connsiteY24" fmla="*/ 1196207 h 2378964"/>
              <a:gd name="connsiteX25" fmla="*/ 1828800 w 4253948"/>
              <a:gd name="connsiteY25" fmla="*/ 1345294 h 2378964"/>
              <a:gd name="connsiteX26" fmla="*/ 1888434 w 4253948"/>
              <a:gd name="connsiteY26" fmla="*/ 868216 h 2378964"/>
              <a:gd name="connsiteX27" fmla="*/ 1997765 w 4253948"/>
              <a:gd name="connsiteY27" fmla="*/ 1663346 h 2378964"/>
              <a:gd name="connsiteX28" fmla="*/ 2057400 w 4253948"/>
              <a:gd name="connsiteY28" fmla="*/ 659494 h 2378964"/>
              <a:gd name="connsiteX29" fmla="*/ 2166731 w 4253948"/>
              <a:gd name="connsiteY29" fmla="*/ 1265781 h 2378964"/>
              <a:gd name="connsiteX30" fmla="*/ 2236304 w 4253948"/>
              <a:gd name="connsiteY30" fmla="*/ 619738 h 2378964"/>
              <a:gd name="connsiteX31" fmla="*/ 2415208 w 4253948"/>
              <a:gd name="connsiteY31" fmla="*/ 1176329 h 2378964"/>
              <a:gd name="connsiteX32" fmla="*/ 2514600 w 4253948"/>
              <a:gd name="connsiteY32" fmla="*/ 828460 h 2378964"/>
              <a:gd name="connsiteX33" fmla="*/ 2613991 w 4253948"/>
              <a:gd name="connsiteY33" fmla="*/ 1812433 h 2378964"/>
              <a:gd name="connsiteX34" fmla="*/ 2743200 w 4253948"/>
              <a:gd name="connsiteY34" fmla="*/ 1106755 h 2378964"/>
              <a:gd name="connsiteX35" fmla="*/ 2872408 w 4253948"/>
              <a:gd name="connsiteY35" fmla="*/ 1782616 h 2378964"/>
              <a:gd name="connsiteX36" fmla="*/ 2961860 w 4253948"/>
              <a:gd name="connsiteY36" fmla="*/ 1305537 h 2378964"/>
              <a:gd name="connsiteX37" fmla="*/ 3071191 w 4253948"/>
              <a:gd name="connsiteY37" fmla="*/ 1891947 h 2378964"/>
              <a:gd name="connsiteX38" fmla="*/ 3160643 w 4253948"/>
              <a:gd name="connsiteY38" fmla="*/ 1772677 h 2378964"/>
              <a:gd name="connsiteX39" fmla="*/ 3269974 w 4253948"/>
              <a:gd name="connsiteY39" fmla="*/ 2219938 h 2378964"/>
              <a:gd name="connsiteX40" fmla="*/ 3349487 w 4253948"/>
              <a:gd name="connsiteY40" fmla="*/ 1524199 h 2378964"/>
              <a:gd name="connsiteX41" fmla="*/ 3687417 w 4253948"/>
              <a:gd name="connsiteY41" fmla="*/ 2160303 h 2378964"/>
              <a:gd name="connsiteX42" fmla="*/ 3826565 w 4253948"/>
              <a:gd name="connsiteY42" fmla="*/ 1862129 h 2378964"/>
              <a:gd name="connsiteX43" fmla="*/ 3896139 w 4253948"/>
              <a:gd name="connsiteY43" fmla="*/ 2150364 h 2378964"/>
              <a:gd name="connsiteX44" fmla="*/ 3955774 w 4253948"/>
              <a:gd name="connsiteY44" fmla="*/ 1941642 h 2378964"/>
              <a:gd name="connsiteX45" fmla="*/ 4084982 w 4253948"/>
              <a:gd name="connsiteY45" fmla="*/ 2299451 h 2378964"/>
              <a:gd name="connsiteX46" fmla="*/ 4124739 w 4253948"/>
              <a:gd name="connsiteY46" fmla="*/ 2150364 h 2378964"/>
              <a:gd name="connsiteX47" fmla="*/ 4253948 w 4253948"/>
              <a:gd name="connsiteY47" fmla="*/ 2378964 h 2378964"/>
              <a:gd name="connsiteX0" fmla="*/ 0 w 4253948"/>
              <a:gd name="connsiteY0" fmla="*/ 878155 h 2378964"/>
              <a:gd name="connsiteX1" fmla="*/ 79513 w 4253948"/>
              <a:gd name="connsiteY1" fmla="*/ 679373 h 2378964"/>
              <a:gd name="connsiteX2" fmla="*/ 66260 w 4253948"/>
              <a:gd name="connsiteY2" fmla="*/ 662808 h 2378964"/>
              <a:gd name="connsiteX3" fmla="*/ 125895 w 4253948"/>
              <a:gd name="connsiteY3" fmla="*/ 1159764 h 2378964"/>
              <a:gd name="connsiteX4" fmla="*/ 129208 w 4253948"/>
              <a:gd name="connsiteY4" fmla="*/ 639616 h 2378964"/>
              <a:gd name="connsiteX5" fmla="*/ 188843 w 4253948"/>
              <a:gd name="connsiteY5" fmla="*/ 152599 h 2378964"/>
              <a:gd name="connsiteX6" fmla="*/ 228600 w 4253948"/>
              <a:gd name="connsiteY6" fmla="*/ 649555 h 2378964"/>
              <a:gd name="connsiteX7" fmla="*/ 298174 w 4253948"/>
              <a:gd name="connsiteY7" fmla="*/ 500469 h 2378964"/>
              <a:gd name="connsiteX8" fmla="*/ 347869 w 4253948"/>
              <a:gd name="connsiteY8" fmla="*/ 937790 h 2378964"/>
              <a:gd name="connsiteX9" fmla="*/ 447261 w 4253948"/>
              <a:gd name="connsiteY9" fmla="*/ 1365171 h 2378964"/>
              <a:gd name="connsiteX10" fmla="*/ 536713 w 4253948"/>
              <a:gd name="connsiteY10" fmla="*/ 848338 h 2378964"/>
              <a:gd name="connsiteX11" fmla="*/ 655983 w 4253948"/>
              <a:gd name="connsiteY11" fmla="*/ 3512 h 2378964"/>
              <a:gd name="connsiteX12" fmla="*/ 685799 w 4253948"/>
              <a:gd name="connsiteY12" fmla="*/ 1196208 h 2378964"/>
              <a:gd name="connsiteX13" fmla="*/ 765313 w 4253948"/>
              <a:gd name="connsiteY13" fmla="*/ 530286 h 2378964"/>
              <a:gd name="connsiteX14" fmla="*/ 884582 w 4253948"/>
              <a:gd name="connsiteY14" fmla="*/ 957668 h 2378964"/>
              <a:gd name="connsiteX15" fmla="*/ 964095 w 4253948"/>
              <a:gd name="connsiteY15" fmla="*/ 1404929 h 2378964"/>
              <a:gd name="connsiteX16" fmla="*/ 1063487 w 4253948"/>
              <a:gd name="connsiteY16" fmla="*/ 1037181 h 2378964"/>
              <a:gd name="connsiteX17" fmla="*/ 1272208 w 4253948"/>
              <a:gd name="connsiteY17" fmla="*/ 540225 h 2378964"/>
              <a:gd name="connsiteX18" fmla="*/ 1321904 w 4253948"/>
              <a:gd name="connsiteY18" fmla="*/ 172477 h 2378964"/>
              <a:gd name="connsiteX19" fmla="*/ 1401417 w 4253948"/>
              <a:gd name="connsiteY19" fmla="*/ 947729 h 2378964"/>
              <a:gd name="connsiteX20" fmla="*/ 1470991 w 4253948"/>
              <a:gd name="connsiteY20" fmla="*/ 401077 h 2378964"/>
              <a:gd name="connsiteX21" fmla="*/ 1570382 w 4253948"/>
              <a:gd name="connsiteY21" fmla="*/ 1166390 h 2378964"/>
              <a:gd name="connsiteX22" fmla="*/ 1630017 w 4253948"/>
              <a:gd name="connsiteY22" fmla="*/ 917912 h 2378964"/>
              <a:gd name="connsiteX23" fmla="*/ 1699591 w 4253948"/>
              <a:gd name="connsiteY23" fmla="*/ 1544077 h 2378964"/>
              <a:gd name="connsiteX24" fmla="*/ 1789043 w 4253948"/>
              <a:gd name="connsiteY24" fmla="*/ 1196207 h 2378964"/>
              <a:gd name="connsiteX25" fmla="*/ 1828800 w 4253948"/>
              <a:gd name="connsiteY25" fmla="*/ 1345294 h 2378964"/>
              <a:gd name="connsiteX26" fmla="*/ 1888434 w 4253948"/>
              <a:gd name="connsiteY26" fmla="*/ 868216 h 2378964"/>
              <a:gd name="connsiteX27" fmla="*/ 1997765 w 4253948"/>
              <a:gd name="connsiteY27" fmla="*/ 1663346 h 2378964"/>
              <a:gd name="connsiteX28" fmla="*/ 2057400 w 4253948"/>
              <a:gd name="connsiteY28" fmla="*/ 659494 h 2378964"/>
              <a:gd name="connsiteX29" fmla="*/ 2166731 w 4253948"/>
              <a:gd name="connsiteY29" fmla="*/ 1265781 h 2378964"/>
              <a:gd name="connsiteX30" fmla="*/ 2236304 w 4253948"/>
              <a:gd name="connsiteY30" fmla="*/ 619738 h 2378964"/>
              <a:gd name="connsiteX31" fmla="*/ 2415208 w 4253948"/>
              <a:gd name="connsiteY31" fmla="*/ 1176329 h 2378964"/>
              <a:gd name="connsiteX32" fmla="*/ 2514600 w 4253948"/>
              <a:gd name="connsiteY32" fmla="*/ 828460 h 2378964"/>
              <a:gd name="connsiteX33" fmla="*/ 2613991 w 4253948"/>
              <a:gd name="connsiteY33" fmla="*/ 1812433 h 2378964"/>
              <a:gd name="connsiteX34" fmla="*/ 2743200 w 4253948"/>
              <a:gd name="connsiteY34" fmla="*/ 1106755 h 2378964"/>
              <a:gd name="connsiteX35" fmla="*/ 2872408 w 4253948"/>
              <a:gd name="connsiteY35" fmla="*/ 1782616 h 2378964"/>
              <a:gd name="connsiteX36" fmla="*/ 2961860 w 4253948"/>
              <a:gd name="connsiteY36" fmla="*/ 1305537 h 2378964"/>
              <a:gd name="connsiteX37" fmla="*/ 3071191 w 4253948"/>
              <a:gd name="connsiteY37" fmla="*/ 1891947 h 2378964"/>
              <a:gd name="connsiteX38" fmla="*/ 3160643 w 4253948"/>
              <a:gd name="connsiteY38" fmla="*/ 1772677 h 2378964"/>
              <a:gd name="connsiteX39" fmla="*/ 3269974 w 4253948"/>
              <a:gd name="connsiteY39" fmla="*/ 2219938 h 2378964"/>
              <a:gd name="connsiteX40" fmla="*/ 3349487 w 4253948"/>
              <a:gd name="connsiteY40" fmla="*/ 1524199 h 2378964"/>
              <a:gd name="connsiteX41" fmla="*/ 3687417 w 4253948"/>
              <a:gd name="connsiteY41" fmla="*/ 2160303 h 2378964"/>
              <a:gd name="connsiteX42" fmla="*/ 3826565 w 4253948"/>
              <a:gd name="connsiteY42" fmla="*/ 1862129 h 2378964"/>
              <a:gd name="connsiteX43" fmla="*/ 3896139 w 4253948"/>
              <a:gd name="connsiteY43" fmla="*/ 2150364 h 2378964"/>
              <a:gd name="connsiteX44" fmla="*/ 3955774 w 4253948"/>
              <a:gd name="connsiteY44" fmla="*/ 1941642 h 2378964"/>
              <a:gd name="connsiteX45" fmla="*/ 4084982 w 4253948"/>
              <a:gd name="connsiteY45" fmla="*/ 2299451 h 2378964"/>
              <a:gd name="connsiteX46" fmla="*/ 4124739 w 4253948"/>
              <a:gd name="connsiteY46" fmla="*/ 2150364 h 2378964"/>
              <a:gd name="connsiteX47" fmla="*/ 4253948 w 4253948"/>
              <a:gd name="connsiteY47" fmla="*/ 2378964 h 2378964"/>
              <a:gd name="connsiteX0" fmla="*/ 0 w 4253948"/>
              <a:gd name="connsiteY0" fmla="*/ 878155 h 2378964"/>
              <a:gd name="connsiteX1" fmla="*/ 79513 w 4253948"/>
              <a:gd name="connsiteY1" fmla="*/ 679373 h 2378964"/>
              <a:gd name="connsiteX2" fmla="*/ 66260 w 4253948"/>
              <a:gd name="connsiteY2" fmla="*/ 662808 h 2378964"/>
              <a:gd name="connsiteX3" fmla="*/ 125895 w 4253948"/>
              <a:gd name="connsiteY3" fmla="*/ 1159764 h 2378964"/>
              <a:gd name="connsiteX4" fmla="*/ 129208 w 4253948"/>
              <a:gd name="connsiteY4" fmla="*/ 639616 h 2378964"/>
              <a:gd name="connsiteX5" fmla="*/ 188843 w 4253948"/>
              <a:gd name="connsiteY5" fmla="*/ 152599 h 2378964"/>
              <a:gd name="connsiteX6" fmla="*/ 228600 w 4253948"/>
              <a:gd name="connsiteY6" fmla="*/ 649555 h 2378964"/>
              <a:gd name="connsiteX7" fmla="*/ 308113 w 4253948"/>
              <a:gd name="connsiteY7" fmla="*/ 311626 h 2378964"/>
              <a:gd name="connsiteX8" fmla="*/ 347869 w 4253948"/>
              <a:gd name="connsiteY8" fmla="*/ 937790 h 2378964"/>
              <a:gd name="connsiteX9" fmla="*/ 447261 w 4253948"/>
              <a:gd name="connsiteY9" fmla="*/ 1365171 h 2378964"/>
              <a:gd name="connsiteX10" fmla="*/ 536713 w 4253948"/>
              <a:gd name="connsiteY10" fmla="*/ 848338 h 2378964"/>
              <a:gd name="connsiteX11" fmla="*/ 655983 w 4253948"/>
              <a:gd name="connsiteY11" fmla="*/ 3512 h 2378964"/>
              <a:gd name="connsiteX12" fmla="*/ 685799 w 4253948"/>
              <a:gd name="connsiteY12" fmla="*/ 1196208 h 2378964"/>
              <a:gd name="connsiteX13" fmla="*/ 765313 w 4253948"/>
              <a:gd name="connsiteY13" fmla="*/ 530286 h 2378964"/>
              <a:gd name="connsiteX14" fmla="*/ 884582 w 4253948"/>
              <a:gd name="connsiteY14" fmla="*/ 957668 h 2378964"/>
              <a:gd name="connsiteX15" fmla="*/ 964095 w 4253948"/>
              <a:gd name="connsiteY15" fmla="*/ 1404929 h 2378964"/>
              <a:gd name="connsiteX16" fmla="*/ 1063487 w 4253948"/>
              <a:gd name="connsiteY16" fmla="*/ 1037181 h 2378964"/>
              <a:gd name="connsiteX17" fmla="*/ 1272208 w 4253948"/>
              <a:gd name="connsiteY17" fmla="*/ 540225 h 2378964"/>
              <a:gd name="connsiteX18" fmla="*/ 1321904 w 4253948"/>
              <a:gd name="connsiteY18" fmla="*/ 172477 h 2378964"/>
              <a:gd name="connsiteX19" fmla="*/ 1401417 w 4253948"/>
              <a:gd name="connsiteY19" fmla="*/ 947729 h 2378964"/>
              <a:gd name="connsiteX20" fmla="*/ 1470991 w 4253948"/>
              <a:gd name="connsiteY20" fmla="*/ 401077 h 2378964"/>
              <a:gd name="connsiteX21" fmla="*/ 1570382 w 4253948"/>
              <a:gd name="connsiteY21" fmla="*/ 1166390 h 2378964"/>
              <a:gd name="connsiteX22" fmla="*/ 1630017 w 4253948"/>
              <a:gd name="connsiteY22" fmla="*/ 917912 h 2378964"/>
              <a:gd name="connsiteX23" fmla="*/ 1699591 w 4253948"/>
              <a:gd name="connsiteY23" fmla="*/ 1544077 h 2378964"/>
              <a:gd name="connsiteX24" fmla="*/ 1789043 w 4253948"/>
              <a:gd name="connsiteY24" fmla="*/ 1196207 h 2378964"/>
              <a:gd name="connsiteX25" fmla="*/ 1828800 w 4253948"/>
              <a:gd name="connsiteY25" fmla="*/ 1345294 h 2378964"/>
              <a:gd name="connsiteX26" fmla="*/ 1888434 w 4253948"/>
              <a:gd name="connsiteY26" fmla="*/ 868216 h 2378964"/>
              <a:gd name="connsiteX27" fmla="*/ 1997765 w 4253948"/>
              <a:gd name="connsiteY27" fmla="*/ 1663346 h 2378964"/>
              <a:gd name="connsiteX28" fmla="*/ 2057400 w 4253948"/>
              <a:gd name="connsiteY28" fmla="*/ 659494 h 2378964"/>
              <a:gd name="connsiteX29" fmla="*/ 2166731 w 4253948"/>
              <a:gd name="connsiteY29" fmla="*/ 1265781 h 2378964"/>
              <a:gd name="connsiteX30" fmla="*/ 2236304 w 4253948"/>
              <a:gd name="connsiteY30" fmla="*/ 619738 h 2378964"/>
              <a:gd name="connsiteX31" fmla="*/ 2415208 w 4253948"/>
              <a:gd name="connsiteY31" fmla="*/ 1176329 h 2378964"/>
              <a:gd name="connsiteX32" fmla="*/ 2514600 w 4253948"/>
              <a:gd name="connsiteY32" fmla="*/ 828460 h 2378964"/>
              <a:gd name="connsiteX33" fmla="*/ 2613991 w 4253948"/>
              <a:gd name="connsiteY33" fmla="*/ 1812433 h 2378964"/>
              <a:gd name="connsiteX34" fmla="*/ 2743200 w 4253948"/>
              <a:gd name="connsiteY34" fmla="*/ 1106755 h 2378964"/>
              <a:gd name="connsiteX35" fmla="*/ 2872408 w 4253948"/>
              <a:gd name="connsiteY35" fmla="*/ 1782616 h 2378964"/>
              <a:gd name="connsiteX36" fmla="*/ 2961860 w 4253948"/>
              <a:gd name="connsiteY36" fmla="*/ 1305537 h 2378964"/>
              <a:gd name="connsiteX37" fmla="*/ 3071191 w 4253948"/>
              <a:gd name="connsiteY37" fmla="*/ 1891947 h 2378964"/>
              <a:gd name="connsiteX38" fmla="*/ 3160643 w 4253948"/>
              <a:gd name="connsiteY38" fmla="*/ 1772677 h 2378964"/>
              <a:gd name="connsiteX39" fmla="*/ 3269974 w 4253948"/>
              <a:gd name="connsiteY39" fmla="*/ 2219938 h 2378964"/>
              <a:gd name="connsiteX40" fmla="*/ 3349487 w 4253948"/>
              <a:gd name="connsiteY40" fmla="*/ 1524199 h 2378964"/>
              <a:gd name="connsiteX41" fmla="*/ 3687417 w 4253948"/>
              <a:gd name="connsiteY41" fmla="*/ 2160303 h 2378964"/>
              <a:gd name="connsiteX42" fmla="*/ 3826565 w 4253948"/>
              <a:gd name="connsiteY42" fmla="*/ 1862129 h 2378964"/>
              <a:gd name="connsiteX43" fmla="*/ 3896139 w 4253948"/>
              <a:gd name="connsiteY43" fmla="*/ 2150364 h 2378964"/>
              <a:gd name="connsiteX44" fmla="*/ 3955774 w 4253948"/>
              <a:gd name="connsiteY44" fmla="*/ 1941642 h 2378964"/>
              <a:gd name="connsiteX45" fmla="*/ 4084982 w 4253948"/>
              <a:gd name="connsiteY45" fmla="*/ 2299451 h 2378964"/>
              <a:gd name="connsiteX46" fmla="*/ 4124739 w 4253948"/>
              <a:gd name="connsiteY46" fmla="*/ 2150364 h 2378964"/>
              <a:gd name="connsiteX47" fmla="*/ 4253948 w 4253948"/>
              <a:gd name="connsiteY47" fmla="*/ 2378964 h 2378964"/>
              <a:gd name="connsiteX0" fmla="*/ 0 w 4253948"/>
              <a:gd name="connsiteY0" fmla="*/ 878155 h 2378964"/>
              <a:gd name="connsiteX1" fmla="*/ 79513 w 4253948"/>
              <a:gd name="connsiteY1" fmla="*/ 679373 h 2378964"/>
              <a:gd name="connsiteX2" fmla="*/ 66260 w 4253948"/>
              <a:gd name="connsiteY2" fmla="*/ 662808 h 2378964"/>
              <a:gd name="connsiteX3" fmla="*/ 125895 w 4253948"/>
              <a:gd name="connsiteY3" fmla="*/ 1159764 h 2378964"/>
              <a:gd name="connsiteX4" fmla="*/ 129208 w 4253948"/>
              <a:gd name="connsiteY4" fmla="*/ 639616 h 2378964"/>
              <a:gd name="connsiteX5" fmla="*/ 188843 w 4253948"/>
              <a:gd name="connsiteY5" fmla="*/ 152599 h 2378964"/>
              <a:gd name="connsiteX6" fmla="*/ 248478 w 4253948"/>
              <a:gd name="connsiteY6" fmla="*/ 828459 h 2378964"/>
              <a:gd name="connsiteX7" fmla="*/ 308113 w 4253948"/>
              <a:gd name="connsiteY7" fmla="*/ 311626 h 2378964"/>
              <a:gd name="connsiteX8" fmla="*/ 347869 w 4253948"/>
              <a:gd name="connsiteY8" fmla="*/ 937790 h 2378964"/>
              <a:gd name="connsiteX9" fmla="*/ 447261 w 4253948"/>
              <a:gd name="connsiteY9" fmla="*/ 1365171 h 2378964"/>
              <a:gd name="connsiteX10" fmla="*/ 536713 w 4253948"/>
              <a:gd name="connsiteY10" fmla="*/ 848338 h 2378964"/>
              <a:gd name="connsiteX11" fmla="*/ 655983 w 4253948"/>
              <a:gd name="connsiteY11" fmla="*/ 3512 h 2378964"/>
              <a:gd name="connsiteX12" fmla="*/ 685799 w 4253948"/>
              <a:gd name="connsiteY12" fmla="*/ 1196208 h 2378964"/>
              <a:gd name="connsiteX13" fmla="*/ 765313 w 4253948"/>
              <a:gd name="connsiteY13" fmla="*/ 530286 h 2378964"/>
              <a:gd name="connsiteX14" fmla="*/ 884582 w 4253948"/>
              <a:gd name="connsiteY14" fmla="*/ 957668 h 2378964"/>
              <a:gd name="connsiteX15" fmla="*/ 964095 w 4253948"/>
              <a:gd name="connsiteY15" fmla="*/ 1404929 h 2378964"/>
              <a:gd name="connsiteX16" fmla="*/ 1063487 w 4253948"/>
              <a:gd name="connsiteY16" fmla="*/ 1037181 h 2378964"/>
              <a:gd name="connsiteX17" fmla="*/ 1272208 w 4253948"/>
              <a:gd name="connsiteY17" fmla="*/ 540225 h 2378964"/>
              <a:gd name="connsiteX18" fmla="*/ 1321904 w 4253948"/>
              <a:gd name="connsiteY18" fmla="*/ 172477 h 2378964"/>
              <a:gd name="connsiteX19" fmla="*/ 1401417 w 4253948"/>
              <a:gd name="connsiteY19" fmla="*/ 947729 h 2378964"/>
              <a:gd name="connsiteX20" fmla="*/ 1470991 w 4253948"/>
              <a:gd name="connsiteY20" fmla="*/ 401077 h 2378964"/>
              <a:gd name="connsiteX21" fmla="*/ 1570382 w 4253948"/>
              <a:gd name="connsiteY21" fmla="*/ 1166390 h 2378964"/>
              <a:gd name="connsiteX22" fmla="*/ 1630017 w 4253948"/>
              <a:gd name="connsiteY22" fmla="*/ 917912 h 2378964"/>
              <a:gd name="connsiteX23" fmla="*/ 1699591 w 4253948"/>
              <a:gd name="connsiteY23" fmla="*/ 1544077 h 2378964"/>
              <a:gd name="connsiteX24" fmla="*/ 1789043 w 4253948"/>
              <a:gd name="connsiteY24" fmla="*/ 1196207 h 2378964"/>
              <a:gd name="connsiteX25" fmla="*/ 1828800 w 4253948"/>
              <a:gd name="connsiteY25" fmla="*/ 1345294 h 2378964"/>
              <a:gd name="connsiteX26" fmla="*/ 1888434 w 4253948"/>
              <a:gd name="connsiteY26" fmla="*/ 868216 h 2378964"/>
              <a:gd name="connsiteX27" fmla="*/ 1997765 w 4253948"/>
              <a:gd name="connsiteY27" fmla="*/ 1663346 h 2378964"/>
              <a:gd name="connsiteX28" fmla="*/ 2057400 w 4253948"/>
              <a:gd name="connsiteY28" fmla="*/ 659494 h 2378964"/>
              <a:gd name="connsiteX29" fmla="*/ 2166731 w 4253948"/>
              <a:gd name="connsiteY29" fmla="*/ 1265781 h 2378964"/>
              <a:gd name="connsiteX30" fmla="*/ 2236304 w 4253948"/>
              <a:gd name="connsiteY30" fmla="*/ 619738 h 2378964"/>
              <a:gd name="connsiteX31" fmla="*/ 2415208 w 4253948"/>
              <a:gd name="connsiteY31" fmla="*/ 1176329 h 2378964"/>
              <a:gd name="connsiteX32" fmla="*/ 2514600 w 4253948"/>
              <a:gd name="connsiteY32" fmla="*/ 828460 h 2378964"/>
              <a:gd name="connsiteX33" fmla="*/ 2613991 w 4253948"/>
              <a:gd name="connsiteY33" fmla="*/ 1812433 h 2378964"/>
              <a:gd name="connsiteX34" fmla="*/ 2743200 w 4253948"/>
              <a:gd name="connsiteY34" fmla="*/ 1106755 h 2378964"/>
              <a:gd name="connsiteX35" fmla="*/ 2872408 w 4253948"/>
              <a:gd name="connsiteY35" fmla="*/ 1782616 h 2378964"/>
              <a:gd name="connsiteX36" fmla="*/ 2961860 w 4253948"/>
              <a:gd name="connsiteY36" fmla="*/ 1305537 h 2378964"/>
              <a:gd name="connsiteX37" fmla="*/ 3071191 w 4253948"/>
              <a:gd name="connsiteY37" fmla="*/ 1891947 h 2378964"/>
              <a:gd name="connsiteX38" fmla="*/ 3160643 w 4253948"/>
              <a:gd name="connsiteY38" fmla="*/ 1772677 h 2378964"/>
              <a:gd name="connsiteX39" fmla="*/ 3269974 w 4253948"/>
              <a:gd name="connsiteY39" fmla="*/ 2219938 h 2378964"/>
              <a:gd name="connsiteX40" fmla="*/ 3349487 w 4253948"/>
              <a:gd name="connsiteY40" fmla="*/ 1524199 h 2378964"/>
              <a:gd name="connsiteX41" fmla="*/ 3687417 w 4253948"/>
              <a:gd name="connsiteY41" fmla="*/ 2160303 h 2378964"/>
              <a:gd name="connsiteX42" fmla="*/ 3826565 w 4253948"/>
              <a:gd name="connsiteY42" fmla="*/ 1862129 h 2378964"/>
              <a:gd name="connsiteX43" fmla="*/ 3896139 w 4253948"/>
              <a:gd name="connsiteY43" fmla="*/ 2150364 h 2378964"/>
              <a:gd name="connsiteX44" fmla="*/ 3955774 w 4253948"/>
              <a:gd name="connsiteY44" fmla="*/ 1941642 h 2378964"/>
              <a:gd name="connsiteX45" fmla="*/ 4084982 w 4253948"/>
              <a:gd name="connsiteY45" fmla="*/ 2299451 h 2378964"/>
              <a:gd name="connsiteX46" fmla="*/ 4124739 w 4253948"/>
              <a:gd name="connsiteY46" fmla="*/ 2150364 h 2378964"/>
              <a:gd name="connsiteX47" fmla="*/ 4253948 w 4253948"/>
              <a:gd name="connsiteY47" fmla="*/ 2378964 h 2378964"/>
              <a:gd name="connsiteX0" fmla="*/ 0 w 4253948"/>
              <a:gd name="connsiteY0" fmla="*/ 878155 h 2378964"/>
              <a:gd name="connsiteX1" fmla="*/ 79513 w 4253948"/>
              <a:gd name="connsiteY1" fmla="*/ 679373 h 2378964"/>
              <a:gd name="connsiteX2" fmla="*/ 66260 w 4253948"/>
              <a:gd name="connsiteY2" fmla="*/ 662808 h 2378964"/>
              <a:gd name="connsiteX3" fmla="*/ 125895 w 4253948"/>
              <a:gd name="connsiteY3" fmla="*/ 1159764 h 2378964"/>
              <a:gd name="connsiteX4" fmla="*/ 129208 w 4253948"/>
              <a:gd name="connsiteY4" fmla="*/ 639616 h 2378964"/>
              <a:gd name="connsiteX5" fmla="*/ 188843 w 4253948"/>
              <a:gd name="connsiteY5" fmla="*/ 152599 h 2378964"/>
              <a:gd name="connsiteX6" fmla="*/ 248478 w 4253948"/>
              <a:gd name="connsiteY6" fmla="*/ 828459 h 2378964"/>
              <a:gd name="connsiteX7" fmla="*/ 308113 w 4253948"/>
              <a:gd name="connsiteY7" fmla="*/ 311626 h 2378964"/>
              <a:gd name="connsiteX8" fmla="*/ 347869 w 4253948"/>
              <a:gd name="connsiteY8" fmla="*/ 937790 h 2378964"/>
              <a:gd name="connsiteX9" fmla="*/ 447261 w 4253948"/>
              <a:gd name="connsiteY9" fmla="*/ 1365171 h 2378964"/>
              <a:gd name="connsiteX10" fmla="*/ 536713 w 4253948"/>
              <a:gd name="connsiteY10" fmla="*/ 848338 h 2378964"/>
              <a:gd name="connsiteX11" fmla="*/ 655983 w 4253948"/>
              <a:gd name="connsiteY11" fmla="*/ 3512 h 2378964"/>
              <a:gd name="connsiteX12" fmla="*/ 685799 w 4253948"/>
              <a:gd name="connsiteY12" fmla="*/ 1196208 h 2378964"/>
              <a:gd name="connsiteX13" fmla="*/ 795130 w 4253948"/>
              <a:gd name="connsiteY13" fmla="*/ 291747 h 2378964"/>
              <a:gd name="connsiteX14" fmla="*/ 884582 w 4253948"/>
              <a:gd name="connsiteY14" fmla="*/ 957668 h 2378964"/>
              <a:gd name="connsiteX15" fmla="*/ 964095 w 4253948"/>
              <a:gd name="connsiteY15" fmla="*/ 1404929 h 2378964"/>
              <a:gd name="connsiteX16" fmla="*/ 1063487 w 4253948"/>
              <a:gd name="connsiteY16" fmla="*/ 1037181 h 2378964"/>
              <a:gd name="connsiteX17" fmla="*/ 1272208 w 4253948"/>
              <a:gd name="connsiteY17" fmla="*/ 540225 h 2378964"/>
              <a:gd name="connsiteX18" fmla="*/ 1321904 w 4253948"/>
              <a:gd name="connsiteY18" fmla="*/ 172477 h 2378964"/>
              <a:gd name="connsiteX19" fmla="*/ 1401417 w 4253948"/>
              <a:gd name="connsiteY19" fmla="*/ 947729 h 2378964"/>
              <a:gd name="connsiteX20" fmla="*/ 1470991 w 4253948"/>
              <a:gd name="connsiteY20" fmla="*/ 401077 h 2378964"/>
              <a:gd name="connsiteX21" fmla="*/ 1570382 w 4253948"/>
              <a:gd name="connsiteY21" fmla="*/ 1166390 h 2378964"/>
              <a:gd name="connsiteX22" fmla="*/ 1630017 w 4253948"/>
              <a:gd name="connsiteY22" fmla="*/ 917912 h 2378964"/>
              <a:gd name="connsiteX23" fmla="*/ 1699591 w 4253948"/>
              <a:gd name="connsiteY23" fmla="*/ 1544077 h 2378964"/>
              <a:gd name="connsiteX24" fmla="*/ 1789043 w 4253948"/>
              <a:gd name="connsiteY24" fmla="*/ 1196207 h 2378964"/>
              <a:gd name="connsiteX25" fmla="*/ 1828800 w 4253948"/>
              <a:gd name="connsiteY25" fmla="*/ 1345294 h 2378964"/>
              <a:gd name="connsiteX26" fmla="*/ 1888434 w 4253948"/>
              <a:gd name="connsiteY26" fmla="*/ 868216 h 2378964"/>
              <a:gd name="connsiteX27" fmla="*/ 1997765 w 4253948"/>
              <a:gd name="connsiteY27" fmla="*/ 1663346 h 2378964"/>
              <a:gd name="connsiteX28" fmla="*/ 2057400 w 4253948"/>
              <a:gd name="connsiteY28" fmla="*/ 659494 h 2378964"/>
              <a:gd name="connsiteX29" fmla="*/ 2166731 w 4253948"/>
              <a:gd name="connsiteY29" fmla="*/ 1265781 h 2378964"/>
              <a:gd name="connsiteX30" fmla="*/ 2236304 w 4253948"/>
              <a:gd name="connsiteY30" fmla="*/ 619738 h 2378964"/>
              <a:gd name="connsiteX31" fmla="*/ 2415208 w 4253948"/>
              <a:gd name="connsiteY31" fmla="*/ 1176329 h 2378964"/>
              <a:gd name="connsiteX32" fmla="*/ 2514600 w 4253948"/>
              <a:gd name="connsiteY32" fmla="*/ 828460 h 2378964"/>
              <a:gd name="connsiteX33" fmla="*/ 2613991 w 4253948"/>
              <a:gd name="connsiteY33" fmla="*/ 1812433 h 2378964"/>
              <a:gd name="connsiteX34" fmla="*/ 2743200 w 4253948"/>
              <a:gd name="connsiteY34" fmla="*/ 1106755 h 2378964"/>
              <a:gd name="connsiteX35" fmla="*/ 2872408 w 4253948"/>
              <a:gd name="connsiteY35" fmla="*/ 1782616 h 2378964"/>
              <a:gd name="connsiteX36" fmla="*/ 2961860 w 4253948"/>
              <a:gd name="connsiteY36" fmla="*/ 1305537 h 2378964"/>
              <a:gd name="connsiteX37" fmla="*/ 3071191 w 4253948"/>
              <a:gd name="connsiteY37" fmla="*/ 1891947 h 2378964"/>
              <a:gd name="connsiteX38" fmla="*/ 3160643 w 4253948"/>
              <a:gd name="connsiteY38" fmla="*/ 1772677 h 2378964"/>
              <a:gd name="connsiteX39" fmla="*/ 3269974 w 4253948"/>
              <a:gd name="connsiteY39" fmla="*/ 2219938 h 2378964"/>
              <a:gd name="connsiteX40" fmla="*/ 3349487 w 4253948"/>
              <a:gd name="connsiteY40" fmla="*/ 1524199 h 2378964"/>
              <a:gd name="connsiteX41" fmla="*/ 3687417 w 4253948"/>
              <a:gd name="connsiteY41" fmla="*/ 2160303 h 2378964"/>
              <a:gd name="connsiteX42" fmla="*/ 3826565 w 4253948"/>
              <a:gd name="connsiteY42" fmla="*/ 1862129 h 2378964"/>
              <a:gd name="connsiteX43" fmla="*/ 3896139 w 4253948"/>
              <a:gd name="connsiteY43" fmla="*/ 2150364 h 2378964"/>
              <a:gd name="connsiteX44" fmla="*/ 3955774 w 4253948"/>
              <a:gd name="connsiteY44" fmla="*/ 1941642 h 2378964"/>
              <a:gd name="connsiteX45" fmla="*/ 4084982 w 4253948"/>
              <a:gd name="connsiteY45" fmla="*/ 2299451 h 2378964"/>
              <a:gd name="connsiteX46" fmla="*/ 4124739 w 4253948"/>
              <a:gd name="connsiteY46" fmla="*/ 2150364 h 2378964"/>
              <a:gd name="connsiteX47" fmla="*/ 4253948 w 4253948"/>
              <a:gd name="connsiteY47" fmla="*/ 2378964 h 2378964"/>
              <a:gd name="connsiteX0" fmla="*/ 0 w 4253948"/>
              <a:gd name="connsiteY0" fmla="*/ 878155 h 2378964"/>
              <a:gd name="connsiteX1" fmla="*/ 79513 w 4253948"/>
              <a:gd name="connsiteY1" fmla="*/ 679373 h 2378964"/>
              <a:gd name="connsiteX2" fmla="*/ 66260 w 4253948"/>
              <a:gd name="connsiteY2" fmla="*/ 662808 h 2378964"/>
              <a:gd name="connsiteX3" fmla="*/ 125895 w 4253948"/>
              <a:gd name="connsiteY3" fmla="*/ 1159764 h 2378964"/>
              <a:gd name="connsiteX4" fmla="*/ 129208 w 4253948"/>
              <a:gd name="connsiteY4" fmla="*/ 639616 h 2378964"/>
              <a:gd name="connsiteX5" fmla="*/ 188843 w 4253948"/>
              <a:gd name="connsiteY5" fmla="*/ 152599 h 2378964"/>
              <a:gd name="connsiteX6" fmla="*/ 248478 w 4253948"/>
              <a:gd name="connsiteY6" fmla="*/ 828459 h 2378964"/>
              <a:gd name="connsiteX7" fmla="*/ 308113 w 4253948"/>
              <a:gd name="connsiteY7" fmla="*/ 311626 h 2378964"/>
              <a:gd name="connsiteX8" fmla="*/ 347869 w 4253948"/>
              <a:gd name="connsiteY8" fmla="*/ 937790 h 2378964"/>
              <a:gd name="connsiteX9" fmla="*/ 447261 w 4253948"/>
              <a:gd name="connsiteY9" fmla="*/ 1365171 h 2378964"/>
              <a:gd name="connsiteX10" fmla="*/ 536713 w 4253948"/>
              <a:gd name="connsiteY10" fmla="*/ 848338 h 2378964"/>
              <a:gd name="connsiteX11" fmla="*/ 655983 w 4253948"/>
              <a:gd name="connsiteY11" fmla="*/ 3512 h 2378964"/>
              <a:gd name="connsiteX12" fmla="*/ 685799 w 4253948"/>
              <a:gd name="connsiteY12" fmla="*/ 1196208 h 2378964"/>
              <a:gd name="connsiteX13" fmla="*/ 795130 w 4253948"/>
              <a:gd name="connsiteY13" fmla="*/ 291747 h 2378964"/>
              <a:gd name="connsiteX14" fmla="*/ 884582 w 4253948"/>
              <a:gd name="connsiteY14" fmla="*/ 957668 h 2378964"/>
              <a:gd name="connsiteX15" fmla="*/ 964095 w 4253948"/>
              <a:gd name="connsiteY15" fmla="*/ 1404929 h 2378964"/>
              <a:gd name="connsiteX16" fmla="*/ 1063487 w 4253948"/>
              <a:gd name="connsiteY16" fmla="*/ 907972 h 2378964"/>
              <a:gd name="connsiteX17" fmla="*/ 1272208 w 4253948"/>
              <a:gd name="connsiteY17" fmla="*/ 540225 h 2378964"/>
              <a:gd name="connsiteX18" fmla="*/ 1321904 w 4253948"/>
              <a:gd name="connsiteY18" fmla="*/ 172477 h 2378964"/>
              <a:gd name="connsiteX19" fmla="*/ 1401417 w 4253948"/>
              <a:gd name="connsiteY19" fmla="*/ 947729 h 2378964"/>
              <a:gd name="connsiteX20" fmla="*/ 1470991 w 4253948"/>
              <a:gd name="connsiteY20" fmla="*/ 401077 h 2378964"/>
              <a:gd name="connsiteX21" fmla="*/ 1570382 w 4253948"/>
              <a:gd name="connsiteY21" fmla="*/ 1166390 h 2378964"/>
              <a:gd name="connsiteX22" fmla="*/ 1630017 w 4253948"/>
              <a:gd name="connsiteY22" fmla="*/ 917912 h 2378964"/>
              <a:gd name="connsiteX23" fmla="*/ 1699591 w 4253948"/>
              <a:gd name="connsiteY23" fmla="*/ 1544077 h 2378964"/>
              <a:gd name="connsiteX24" fmla="*/ 1789043 w 4253948"/>
              <a:gd name="connsiteY24" fmla="*/ 1196207 h 2378964"/>
              <a:gd name="connsiteX25" fmla="*/ 1828800 w 4253948"/>
              <a:gd name="connsiteY25" fmla="*/ 1345294 h 2378964"/>
              <a:gd name="connsiteX26" fmla="*/ 1888434 w 4253948"/>
              <a:gd name="connsiteY26" fmla="*/ 868216 h 2378964"/>
              <a:gd name="connsiteX27" fmla="*/ 1997765 w 4253948"/>
              <a:gd name="connsiteY27" fmla="*/ 1663346 h 2378964"/>
              <a:gd name="connsiteX28" fmla="*/ 2057400 w 4253948"/>
              <a:gd name="connsiteY28" fmla="*/ 659494 h 2378964"/>
              <a:gd name="connsiteX29" fmla="*/ 2166731 w 4253948"/>
              <a:gd name="connsiteY29" fmla="*/ 1265781 h 2378964"/>
              <a:gd name="connsiteX30" fmla="*/ 2236304 w 4253948"/>
              <a:gd name="connsiteY30" fmla="*/ 619738 h 2378964"/>
              <a:gd name="connsiteX31" fmla="*/ 2415208 w 4253948"/>
              <a:gd name="connsiteY31" fmla="*/ 1176329 h 2378964"/>
              <a:gd name="connsiteX32" fmla="*/ 2514600 w 4253948"/>
              <a:gd name="connsiteY32" fmla="*/ 828460 h 2378964"/>
              <a:gd name="connsiteX33" fmla="*/ 2613991 w 4253948"/>
              <a:gd name="connsiteY33" fmla="*/ 1812433 h 2378964"/>
              <a:gd name="connsiteX34" fmla="*/ 2743200 w 4253948"/>
              <a:gd name="connsiteY34" fmla="*/ 1106755 h 2378964"/>
              <a:gd name="connsiteX35" fmla="*/ 2872408 w 4253948"/>
              <a:gd name="connsiteY35" fmla="*/ 1782616 h 2378964"/>
              <a:gd name="connsiteX36" fmla="*/ 2961860 w 4253948"/>
              <a:gd name="connsiteY36" fmla="*/ 1305537 h 2378964"/>
              <a:gd name="connsiteX37" fmla="*/ 3071191 w 4253948"/>
              <a:gd name="connsiteY37" fmla="*/ 1891947 h 2378964"/>
              <a:gd name="connsiteX38" fmla="*/ 3160643 w 4253948"/>
              <a:gd name="connsiteY38" fmla="*/ 1772677 h 2378964"/>
              <a:gd name="connsiteX39" fmla="*/ 3269974 w 4253948"/>
              <a:gd name="connsiteY39" fmla="*/ 2219938 h 2378964"/>
              <a:gd name="connsiteX40" fmla="*/ 3349487 w 4253948"/>
              <a:gd name="connsiteY40" fmla="*/ 1524199 h 2378964"/>
              <a:gd name="connsiteX41" fmla="*/ 3687417 w 4253948"/>
              <a:gd name="connsiteY41" fmla="*/ 2160303 h 2378964"/>
              <a:gd name="connsiteX42" fmla="*/ 3826565 w 4253948"/>
              <a:gd name="connsiteY42" fmla="*/ 1862129 h 2378964"/>
              <a:gd name="connsiteX43" fmla="*/ 3896139 w 4253948"/>
              <a:gd name="connsiteY43" fmla="*/ 2150364 h 2378964"/>
              <a:gd name="connsiteX44" fmla="*/ 3955774 w 4253948"/>
              <a:gd name="connsiteY44" fmla="*/ 1941642 h 2378964"/>
              <a:gd name="connsiteX45" fmla="*/ 4084982 w 4253948"/>
              <a:gd name="connsiteY45" fmla="*/ 2299451 h 2378964"/>
              <a:gd name="connsiteX46" fmla="*/ 4124739 w 4253948"/>
              <a:gd name="connsiteY46" fmla="*/ 2150364 h 2378964"/>
              <a:gd name="connsiteX47" fmla="*/ 4253948 w 4253948"/>
              <a:gd name="connsiteY47" fmla="*/ 2378964 h 2378964"/>
              <a:gd name="connsiteX0" fmla="*/ 0 w 4253948"/>
              <a:gd name="connsiteY0" fmla="*/ 878155 h 2378964"/>
              <a:gd name="connsiteX1" fmla="*/ 79513 w 4253948"/>
              <a:gd name="connsiteY1" fmla="*/ 679373 h 2378964"/>
              <a:gd name="connsiteX2" fmla="*/ 66260 w 4253948"/>
              <a:gd name="connsiteY2" fmla="*/ 662808 h 2378964"/>
              <a:gd name="connsiteX3" fmla="*/ 125895 w 4253948"/>
              <a:gd name="connsiteY3" fmla="*/ 1159764 h 2378964"/>
              <a:gd name="connsiteX4" fmla="*/ 129208 w 4253948"/>
              <a:gd name="connsiteY4" fmla="*/ 639616 h 2378964"/>
              <a:gd name="connsiteX5" fmla="*/ 188843 w 4253948"/>
              <a:gd name="connsiteY5" fmla="*/ 152599 h 2378964"/>
              <a:gd name="connsiteX6" fmla="*/ 248478 w 4253948"/>
              <a:gd name="connsiteY6" fmla="*/ 828459 h 2378964"/>
              <a:gd name="connsiteX7" fmla="*/ 308113 w 4253948"/>
              <a:gd name="connsiteY7" fmla="*/ 311626 h 2378964"/>
              <a:gd name="connsiteX8" fmla="*/ 347869 w 4253948"/>
              <a:gd name="connsiteY8" fmla="*/ 937790 h 2378964"/>
              <a:gd name="connsiteX9" fmla="*/ 447261 w 4253948"/>
              <a:gd name="connsiteY9" fmla="*/ 1365171 h 2378964"/>
              <a:gd name="connsiteX10" fmla="*/ 536713 w 4253948"/>
              <a:gd name="connsiteY10" fmla="*/ 848338 h 2378964"/>
              <a:gd name="connsiteX11" fmla="*/ 655983 w 4253948"/>
              <a:gd name="connsiteY11" fmla="*/ 3512 h 2378964"/>
              <a:gd name="connsiteX12" fmla="*/ 685799 w 4253948"/>
              <a:gd name="connsiteY12" fmla="*/ 1196208 h 2378964"/>
              <a:gd name="connsiteX13" fmla="*/ 795130 w 4253948"/>
              <a:gd name="connsiteY13" fmla="*/ 291747 h 2378964"/>
              <a:gd name="connsiteX14" fmla="*/ 884582 w 4253948"/>
              <a:gd name="connsiteY14" fmla="*/ 957668 h 2378964"/>
              <a:gd name="connsiteX15" fmla="*/ 964095 w 4253948"/>
              <a:gd name="connsiteY15" fmla="*/ 1404929 h 2378964"/>
              <a:gd name="connsiteX16" fmla="*/ 1063487 w 4253948"/>
              <a:gd name="connsiteY16" fmla="*/ 907972 h 2378964"/>
              <a:gd name="connsiteX17" fmla="*/ 1202634 w 4253948"/>
              <a:gd name="connsiteY17" fmla="*/ 719129 h 2378964"/>
              <a:gd name="connsiteX18" fmla="*/ 1321904 w 4253948"/>
              <a:gd name="connsiteY18" fmla="*/ 172477 h 2378964"/>
              <a:gd name="connsiteX19" fmla="*/ 1401417 w 4253948"/>
              <a:gd name="connsiteY19" fmla="*/ 947729 h 2378964"/>
              <a:gd name="connsiteX20" fmla="*/ 1470991 w 4253948"/>
              <a:gd name="connsiteY20" fmla="*/ 401077 h 2378964"/>
              <a:gd name="connsiteX21" fmla="*/ 1570382 w 4253948"/>
              <a:gd name="connsiteY21" fmla="*/ 1166390 h 2378964"/>
              <a:gd name="connsiteX22" fmla="*/ 1630017 w 4253948"/>
              <a:gd name="connsiteY22" fmla="*/ 917912 h 2378964"/>
              <a:gd name="connsiteX23" fmla="*/ 1699591 w 4253948"/>
              <a:gd name="connsiteY23" fmla="*/ 1544077 h 2378964"/>
              <a:gd name="connsiteX24" fmla="*/ 1789043 w 4253948"/>
              <a:gd name="connsiteY24" fmla="*/ 1196207 h 2378964"/>
              <a:gd name="connsiteX25" fmla="*/ 1828800 w 4253948"/>
              <a:gd name="connsiteY25" fmla="*/ 1345294 h 2378964"/>
              <a:gd name="connsiteX26" fmla="*/ 1888434 w 4253948"/>
              <a:gd name="connsiteY26" fmla="*/ 868216 h 2378964"/>
              <a:gd name="connsiteX27" fmla="*/ 1997765 w 4253948"/>
              <a:gd name="connsiteY27" fmla="*/ 1663346 h 2378964"/>
              <a:gd name="connsiteX28" fmla="*/ 2057400 w 4253948"/>
              <a:gd name="connsiteY28" fmla="*/ 659494 h 2378964"/>
              <a:gd name="connsiteX29" fmla="*/ 2166731 w 4253948"/>
              <a:gd name="connsiteY29" fmla="*/ 1265781 h 2378964"/>
              <a:gd name="connsiteX30" fmla="*/ 2236304 w 4253948"/>
              <a:gd name="connsiteY30" fmla="*/ 619738 h 2378964"/>
              <a:gd name="connsiteX31" fmla="*/ 2415208 w 4253948"/>
              <a:gd name="connsiteY31" fmla="*/ 1176329 h 2378964"/>
              <a:gd name="connsiteX32" fmla="*/ 2514600 w 4253948"/>
              <a:gd name="connsiteY32" fmla="*/ 828460 h 2378964"/>
              <a:gd name="connsiteX33" fmla="*/ 2613991 w 4253948"/>
              <a:gd name="connsiteY33" fmla="*/ 1812433 h 2378964"/>
              <a:gd name="connsiteX34" fmla="*/ 2743200 w 4253948"/>
              <a:gd name="connsiteY34" fmla="*/ 1106755 h 2378964"/>
              <a:gd name="connsiteX35" fmla="*/ 2872408 w 4253948"/>
              <a:gd name="connsiteY35" fmla="*/ 1782616 h 2378964"/>
              <a:gd name="connsiteX36" fmla="*/ 2961860 w 4253948"/>
              <a:gd name="connsiteY36" fmla="*/ 1305537 h 2378964"/>
              <a:gd name="connsiteX37" fmla="*/ 3071191 w 4253948"/>
              <a:gd name="connsiteY37" fmla="*/ 1891947 h 2378964"/>
              <a:gd name="connsiteX38" fmla="*/ 3160643 w 4253948"/>
              <a:gd name="connsiteY38" fmla="*/ 1772677 h 2378964"/>
              <a:gd name="connsiteX39" fmla="*/ 3269974 w 4253948"/>
              <a:gd name="connsiteY39" fmla="*/ 2219938 h 2378964"/>
              <a:gd name="connsiteX40" fmla="*/ 3349487 w 4253948"/>
              <a:gd name="connsiteY40" fmla="*/ 1524199 h 2378964"/>
              <a:gd name="connsiteX41" fmla="*/ 3687417 w 4253948"/>
              <a:gd name="connsiteY41" fmla="*/ 2160303 h 2378964"/>
              <a:gd name="connsiteX42" fmla="*/ 3826565 w 4253948"/>
              <a:gd name="connsiteY42" fmla="*/ 1862129 h 2378964"/>
              <a:gd name="connsiteX43" fmla="*/ 3896139 w 4253948"/>
              <a:gd name="connsiteY43" fmla="*/ 2150364 h 2378964"/>
              <a:gd name="connsiteX44" fmla="*/ 3955774 w 4253948"/>
              <a:gd name="connsiteY44" fmla="*/ 1941642 h 2378964"/>
              <a:gd name="connsiteX45" fmla="*/ 4084982 w 4253948"/>
              <a:gd name="connsiteY45" fmla="*/ 2299451 h 2378964"/>
              <a:gd name="connsiteX46" fmla="*/ 4124739 w 4253948"/>
              <a:gd name="connsiteY46" fmla="*/ 2150364 h 2378964"/>
              <a:gd name="connsiteX47" fmla="*/ 4253948 w 4253948"/>
              <a:gd name="connsiteY47" fmla="*/ 2378964 h 2378964"/>
              <a:gd name="connsiteX0" fmla="*/ 0 w 4253948"/>
              <a:gd name="connsiteY0" fmla="*/ 878155 h 2378964"/>
              <a:gd name="connsiteX1" fmla="*/ 79513 w 4253948"/>
              <a:gd name="connsiteY1" fmla="*/ 679373 h 2378964"/>
              <a:gd name="connsiteX2" fmla="*/ 66260 w 4253948"/>
              <a:gd name="connsiteY2" fmla="*/ 662808 h 2378964"/>
              <a:gd name="connsiteX3" fmla="*/ 125895 w 4253948"/>
              <a:gd name="connsiteY3" fmla="*/ 1159764 h 2378964"/>
              <a:gd name="connsiteX4" fmla="*/ 129208 w 4253948"/>
              <a:gd name="connsiteY4" fmla="*/ 639616 h 2378964"/>
              <a:gd name="connsiteX5" fmla="*/ 188843 w 4253948"/>
              <a:gd name="connsiteY5" fmla="*/ 152599 h 2378964"/>
              <a:gd name="connsiteX6" fmla="*/ 248478 w 4253948"/>
              <a:gd name="connsiteY6" fmla="*/ 828459 h 2378964"/>
              <a:gd name="connsiteX7" fmla="*/ 308113 w 4253948"/>
              <a:gd name="connsiteY7" fmla="*/ 311626 h 2378964"/>
              <a:gd name="connsiteX8" fmla="*/ 347869 w 4253948"/>
              <a:gd name="connsiteY8" fmla="*/ 937790 h 2378964"/>
              <a:gd name="connsiteX9" fmla="*/ 447261 w 4253948"/>
              <a:gd name="connsiteY9" fmla="*/ 1365171 h 2378964"/>
              <a:gd name="connsiteX10" fmla="*/ 536713 w 4253948"/>
              <a:gd name="connsiteY10" fmla="*/ 848338 h 2378964"/>
              <a:gd name="connsiteX11" fmla="*/ 655983 w 4253948"/>
              <a:gd name="connsiteY11" fmla="*/ 3512 h 2378964"/>
              <a:gd name="connsiteX12" fmla="*/ 685799 w 4253948"/>
              <a:gd name="connsiteY12" fmla="*/ 1196208 h 2378964"/>
              <a:gd name="connsiteX13" fmla="*/ 795130 w 4253948"/>
              <a:gd name="connsiteY13" fmla="*/ 291747 h 2378964"/>
              <a:gd name="connsiteX14" fmla="*/ 884582 w 4253948"/>
              <a:gd name="connsiteY14" fmla="*/ 957668 h 2378964"/>
              <a:gd name="connsiteX15" fmla="*/ 964095 w 4253948"/>
              <a:gd name="connsiteY15" fmla="*/ 1404929 h 2378964"/>
              <a:gd name="connsiteX16" fmla="*/ 1063487 w 4253948"/>
              <a:gd name="connsiteY16" fmla="*/ 907972 h 2378964"/>
              <a:gd name="connsiteX17" fmla="*/ 1202634 w 4253948"/>
              <a:gd name="connsiteY17" fmla="*/ 719129 h 2378964"/>
              <a:gd name="connsiteX18" fmla="*/ 1321904 w 4253948"/>
              <a:gd name="connsiteY18" fmla="*/ 172477 h 2378964"/>
              <a:gd name="connsiteX19" fmla="*/ 1401417 w 4253948"/>
              <a:gd name="connsiteY19" fmla="*/ 947729 h 2378964"/>
              <a:gd name="connsiteX20" fmla="*/ 1470991 w 4253948"/>
              <a:gd name="connsiteY20" fmla="*/ 401077 h 2378964"/>
              <a:gd name="connsiteX21" fmla="*/ 1570382 w 4253948"/>
              <a:gd name="connsiteY21" fmla="*/ 1166390 h 2378964"/>
              <a:gd name="connsiteX22" fmla="*/ 1620078 w 4253948"/>
              <a:gd name="connsiteY22" fmla="*/ 609799 h 2378964"/>
              <a:gd name="connsiteX23" fmla="*/ 1699591 w 4253948"/>
              <a:gd name="connsiteY23" fmla="*/ 1544077 h 2378964"/>
              <a:gd name="connsiteX24" fmla="*/ 1789043 w 4253948"/>
              <a:gd name="connsiteY24" fmla="*/ 1196207 h 2378964"/>
              <a:gd name="connsiteX25" fmla="*/ 1828800 w 4253948"/>
              <a:gd name="connsiteY25" fmla="*/ 1345294 h 2378964"/>
              <a:gd name="connsiteX26" fmla="*/ 1888434 w 4253948"/>
              <a:gd name="connsiteY26" fmla="*/ 868216 h 2378964"/>
              <a:gd name="connsiteX27" fmla="*/ 1997765 w 4253948"/>
              <a:gd name="connsiteY27" fmla="*/ 1663346 h 2378964"/>
              <a:gd name="connsiteX28" fmla="*/ 2057400 w 4253948"/>
              <a:gd name="connsiteY28" fmla="*/ 659494 h 2378964"/>
              <a:gd name="connsiteX29" fmla="*/ 2166731 w 4253948"/>
              <a:gd name="connsiteY29" fmla="*/ 1265781 h 2378964"/>
              <a:gd name="connsiteX30" fmla="*/ 2236304 w 4253948"/>
              <a:gd name="connsiteY30" fmla="*/ 619738 h 2378964"/>
              <a:gd name="connsiteX31" fmla="*/ 2415208 w 4253948"/>
              <a:gd name="connsiteY31" fmla="*/ 1176329 h 2378964"/>
              <a:gd name="connsiteX32" fmla="*/ 2514600 w 4253948"/>
              <a:gd name="connsiteY32" fmla="*/ 828460 h 2378964"/>
              <a:gd name="connsiteX33" fmla="*/ 2613991 w 4253948"/>
              <a:gd name="connsiteY33" fmla="*/ 1812433 h 2378964"/>
              <a:gd name="connsiteX34" fmla="*/ 2743200 w 4253948"/>
              <a:gd name="connsiteY34" fmla="*/ 1106755 h 2378964"/>
              <a:gd name="connsiteX35" fmla="*/ 2872408 w 4253948"/>
              <a:gd name="connsiteY35" fmla="*/ 1782616 h 2378964"/>
              <a:gd name="connsiteX36" fmla="*/ 2961860 w 4253948"/>
              <a:gd name="connsiteY36" fmla="*/ 1305537 h 2378964"/>
              <a:gd name="connsiteX37" fmla="*/ 3071191 w 4253948"/>
              <a:gd name="connsiteY37" fmla="*/ 1891947 h 2378964"/>
              <a:gd name="connsiteX38" fmla="*/ 3160643 w 4253948"/>
              <a:gd name="connsiteY38" fmla="*/ 1772677 h 2378964"/>
              <a:gd name="connsiteX39" fmla="*/ 3269974 w 4253948"/>
              <a:gd name="connsiteY39" fmla="*/ 2219938 h 2378964"/>
              <a:gd name="connsiteX40" fmla="*/ 3349487 w 4253948"/>
              <a:gd name="connsiteY40" fmla="*/ 1524199 h 2378964"/>
              <a:gd name="connsiteX41" fmla="*/ 3687417 w 4253948"/>
              <a:gd name="connsiteY41" fmla="*/ 2160303 h 2378964"/>
              <a:gd name="connsiteX42" fmla="*/ 3826565 w 4253948"/>
              <a:gd name="connsiteY42" fmla="*/ 1862129 h 2378964"/>
              <a:gd name="connsiteX43" fmla="*/ 3896139 w 4253948"/>
              <a:gd name="connsiteY43" fmla="*/ 2150364 h 2378964"/>
              <a:gd name="connsiteX44" fmla="*/ 3955774 w 4253948"/>
              <a:gd name="connsiteY44" fmla="*/ 1941642 h 2378964"/>
              <a:gd name="connsiteX45" fmla="*/ 4084982 w 4253948"/>
              <a:gd name="connsiteY45" fmla="*/ 2299451 h 2378964"/>
              <a:gd name="connsiteX46" fmla="*/ 4124739 w 4253948"/>
              <a:gd name="connsiteY46" fmla="*/ 2150364 h 2378964"/>
              <a:gd name="connsiteX47" fmla="*/ 4253948 w 4253948"/>
              <a:gd name="connsiteY47" fmla="*/ 2378964 h 2378964"/>
              <a:gd name="connsiteX0" fmla="*/ 0 w 4253948"/>
              <a:gd name="connsiteY0" fmla="*/ 878155 h 2378964"/>
              <a:gd name="connsiteX1" fmla="*/ 79513 w 4253948"/>
              <a:gd name="connsiteY1" fmla="*/ 679373 h 2378964"/>
              <a:gd name="connsiteX2" fmla="*/ 66260 w 4253948"/>
              <a:gd name="connsiteY2" fmla="*/ 662808 h 2378964"/>
              <a:gd name="connsiteX3" fmla="*/ 125895 w 4253948"/>
              <a:gd name="connsiteY3" fmla="*/ 1159764 h 2378964"/>
              <a:gd name="connsiteX4" fmla="*/ 129208 w 4253948"/>
              <a:gd name="connsiteY4" fmla="*/ 639616 h 2378964"/>
              <a:gd name="connsiteX5" fmla="*/ 188843 w 4253948"/>
              <a:gd name="connsiteY5" fmla="*/ 152599 h 2378964"/>
              <a:gd name="connsiteX6" fmla="*/ 248478 w 4253948"/>
              <a:gd name="connsiteY6" fmla="*/ 828459 h 2378964"/>
              <a:gd name="connsiteX7" fmla="*/ 308113 w 4253948"/>
              <a:gd name="connsiteY7" fmla="*/ 311626 h 2378964"/>
              <a:gd name="connsiteX8" fmla="*/ 347869 w 4253948"/>
              <a:gd name="connsiteY8" fmla="*/ 937790 h 2378964"/>
              <a:gd name="connsiteX9" fmla="*/ 447261 w 4253948"/>
              <a:gd name="connsiteY9" fmla="*/ 1365171 h 2378964"/>
              <a:gd name="connsiteX10" fmla="*/ 536713 w 4253948"/>
              <a:gd name="connsiteY10" fmla="*/ 848338 h 2378964"/>
              <a:gd name="connsiteX11" fmla="*/ 655983 w 4253948"/>
              <a:gd name="connsiteY11" fmla="*/ 3512 h 2378964"/>
              <a:gd name="connsiteX12" fmla="*/ 685799 w 4253948"/>
              <a:gd name="connsiteY12" fmla="*/ 1196208 h 2378964"/>
              <a:gd name="connsiteX13" fmla="*/ 795130 w 4253948"/>
              <a:gd name="connsiteY13" fmla="*/ 291747 h 2378964"/>
              <a:gd name="connsiteX14" fmla="*/ 884582 w 4253948"/>
              <a:gd name="connsiteY14" fmla="*/ 957668 h 2378964"/>
              <a:gd name="connsiteX15" fmla="*/ 964095 w 4253948"/>
              <a:gd name="connsiteY15" fmla="*/ 1404929 h 2378964"/>
              <a:gd name="connsiteX16" fmla="*/ 1063487 w 4253948"/>
              <a:gd name="connsiteY16" fmla="*/ 907972 h 2378964"/>
              <a:gd name="connsiteX17" fmla="*/ 1202634 w 4253948"/>
              <a:gd name="connsiteY17" fmla="*/ 719129 h 2378964"/>
              <a:gd name="connsiteX18" fmla="*/ 1321904 w 4253948"/>
              <a:gd name="connsiteY18" fmla="*/ 172477 h 2378964"/>
              <a:gd name="connsiteX19" fmla="*/ 1401417 w 4253948"/>
              <a:gd name="connsiteY19" fmla="*/ 947729 h 2378964"/>
              <a:gd name="connsiteX20" fmla="*/ 1470991 w 4253948"/>
              <a:gd name="connsiteY20" fmla="*/ 401077 h 2378964"/>
              <a:gd name="connsiteX21" fmla="*/ 1570382 w 4253948"/>
              <a:gd name="connsiteY21" fmla="*/ 1166390 h 2378964"/>
              <a:gd name="connsiteX22" fmla="*/ 1620078 w 4253948"/>
              <a:gd name="connsiteY22" fmla="*/ 609799 h 2378964"/>
              <a:gd name="connsiteX23" fmla="*/ 1699591 w 4253948"/>
              <a:gd name="connsiteY23" fmla="*/ 1544077 h 2378964"/>
              <a:gd name="connsiteX24" fmla="*/ 1749287 w 4253948"/>
              <a:gd name="connsiteY24" fmla="*/ 917911 h 2378964"/>
              <a:gd name="connsiteX25" fmla="*/ 1828800 w 4253948"/>
              <a:gd name="connsiteY25" fmla="*/ 1345294 h 2378964"/>
              <a:gd name="connsiteX26" fmla="*/ 1888434 w 4253948"/>
              <a:gd name="connsiteY26" fmla="*/ 868216 h 2378964"/>
              <a:gd name="connsiteX27" fmla="*/ 1997765 w 4253948"/>
              <a:gd name="connsiteY27" fmla="*/ 1663346 h 2378964"/>
              <a:gd name="connsiteX28" fmla="*/ 2057400 w 4253948"/>
              <a:gd name="connsiteY28" fmla="*/ 659494 h 2378964"/>
              <a:gd name="connsiteX29" fmla="*/ 2166731 w 4253948"/>
              <a:gd name="connsiteY29" fmla="*/ 1265781 h 2378964"/>
              <a:gd name="connsiteX30" fmla="*/ 2236304 w 4253948"/>
              <a:gd name="connsiteY30" fmla="*/ 619738 h 2378964"/>
              <a:gd name="connsiteX31" fmla="*/ 2415208 w 4253948"/>
              <a:gd name="connsiteY31" fmla="*/ 1176329 h 2378964"/>
              <a:gd name="connsiteX32" fmla="*/ 2514600 w 4253948"/>
              <a:gd name="connsiteY32" fmla="*/ 828460 h 2378964"/>
              <a:gd name="connsiteX33" fmla="*/ 2613991 w 4253948"/>
              <a:gd name="connsiteY33" fmla="*/ 1812433 h 2378964"/>
              <a:gd name="connsiteX34" fmla="*/ 2743200 w 4253948"/>
              <a:gd name="connsiteY34" fmla="*/ 1106755 h 2378964"/>
              <a:gd name="connsiteX35" fmla="*/ 2872408 w 4253948"/>
              <a:gd name="connsiteY35" fmla="*/ 1782616 h 2378964"/>
              <a:gd name="connsiteX36" fmla="*/ 2961860 w 4253948"/>
              <a:gd name="connsiteY36" fmla="*/ 1305537 h 2378964"/>
              <a:gd name="connsiteX37" fmla="*/ 3071191 w 4253948"/>
              <a:gd name="connsiteY37" fmla="*/ 1891947 h 2378964"/>
              <a:gd name="connsiteX38" fmla="*/ 3160643 w 4253948"/>
              <a:gd name="connsiteY38" fmla="*/ 1772677 h 2378964"/>
              <a:gd name="connsiteX39" fmla="*/ 3269974 w 4253948"/>
              <a:gd name="connsiteY39" fmla="*/ 2219938 h 2378964"/>
              <a:gd name="connsiteX40" fmla="*/ 3349487 w 4253948"/>
              <a:gd name="connsiteY40" fmla="*/ 1524199 h 2378964"/>
              <a:gd name="connsiteX41" fmla="*/ 3687417 w 4253948"/>
              <a:gd name="connsiteY41" fmla="*/ 2160303 h 2378964"/>
              <a:gd name="connsiteX42" fmla="*/ 3826565 w 4253948"/>
              <a:gd name="connsiteY42" fmla="*/ 1862129 h 2378964"/>
              <a:gd name="connsiteX43" fmla="*/ 3896139 w 4253948"/>
              <a:gd name="connsiteY43" fmla="*/ 2150364 h 2378964"/>
              <a:gd name="connsiteX44" fmla="*/ 3955774 w 4253948"/>
              <a:gd name="connsiteY44" fmla="*/ 1941642 h 2378964"/>
              <a:gd name="connsiteX45" fmla="*/ 4084982 w 4253948"/>
              <a:gd name="connsiteY45" fmla="*/ 2299451 h 2378964"/>
              <a:gd name="connsiteX46" fmla="*/ 4124739 w 4253948"/>
              <a:gd name="connsiteY46" fmla="*/ 2150364 h 2378964"/>
              <a:gd name="connsiteX47" fmla="*/ 4253948 w 4253948"/>
              <a:gd name="connsiteY47" fmla="*/ 2378964 h 2378964"/>
              <a:gd name="connsiteX0" fmla="*/ 0 w 4253948"/>
              <a:gd name="connsiteY0" fmla="*/ 878155 h 2378964"/>
              <a:gd name="connsiteX1" fmla="*/ 79513 w 4253948"/>
              <a:gd name="connsiteY1" fmla="*/ 679373 h 2378964"/>
              <a:gd name="connsiteX2" fmla="*/ 66260 w 4253948"/>
              <a:gd name="connsiteY2" fmla="*/ 662808 h 2378964"/>
              <a:gd name="connsiteX3" fmla="*/ 125895 w 4253948"/>
              <a:gd name="connsiteY3" fmla="*/ 1159764 h 2378964"/>
              <a:gd name="connsiteX4" fmla="*/ 129208 w 4253948"/>
              <a:gd name="connsiteY4" fmla="*/ 639616 h 2378964"/>
              <a:gd name="connsiteX5" fmla="*/ 188843 w 4253948"/>
              <a:gd name="connsiteY5" fmla="*/ 152599 h 2378964"/>
              <a:gd name="connsiteX6" fmla="*/ 248478 w 4253948"/>
              <a:gd name="connsiteY6" fmla="*/ 828459 h 2378964"/>
              <a:gd name="connsiteX7" fmla="*/ 308113 w 4253948"/>
              <a:gd name="connsiteY7" fmla="*/ 311626 h 2378964"/>
              <a:gd name="connsiteX8" fmla="*/ 347869 w 4253948"/>
              <a:gd name="connsiteY8" fmla="*/ 937790 h 2378964"/>
              <a:gd name="connsiteX9" fmla="*/ 447261 w 4253948"/>
              <a:gd name="connsiteY9" fmla="*/ 1365171 h 2378964"/>
              <a:gd name="connsiteX10" fmla="*/ 536713 w 4253948"/>
              <a:gd name="connsiteY10" fmla="*/ 848338 h 2378964"/>
              <a:gd name="connsiteX11" fmla="*/ 655983 w 4253948"/>
              <a:gd name="connsiteY11" fmla="*/ 3512 h 2378964"/>
              <a:gd name="connsiteX12" fmla="*/ 685799 w 4253948"/>
              <a:gd name="connsiteY12" fmla="*/ 1196208 h 2378964"/>
              <a:gd name="connsiteX13" fmla="*/ 795130 w 4253948"/>
              <a:gd name="connsiteY13" fmla="*/ 291747 h 2378964"/>
              <a:gd name="connsiteX14" fmla="*/ 884582 w 4253948"/>
              <a:gd name="connsiteY14" fmla="*/ 957668 h 2378964"/>
              <a:gd name="connsiteX15" fmla="*/ 964095 w 4253948"/>
              <a:gd name="connsiteY15" fmla="*/ 1404929 h 2378964"/>
              <a:gd name="connsiteX16" fmla="*/ 1063487 w 4253948"/>
              <a:gd name="connsiteY16" fmla="*/ 907972 h 2378964"/>
              <a:gd name="connsiteX17" fmla="*/ 1202634 w 4253948"/>
              <a:gd name="connsiteY17" fmla="*/ 719129 h 2378964"/>
              <a:gd name="connsiteX18" fmla="*/ 1321904 w 4253948"/>
              <a:gd name="connsiteY18" fmla="*/ 172477 h 2378964"/>
              <a:gd name="connsiteX19" fmla="*/ 1401417 w 4253948"/>
              <a:gd name="connsiteY19" fmla="*/ 947729 h 2378964"/>
              <a:gd name="connsiteX20" fmla="*/ 1470991 w 4253948"/>
              <a:gd name="connsiteY20" fmla="*/ 401077 h 2378964"/>
              <a:gd name="connsiteX21" fmla="*/ 1570382 w 4253948"/>
              <a:gd name="connsiteY21" fmla="*/ 1166390 h 2378964"/>
              <a:gd name="connsiteX22" fmla="*/ 1620078 w 4253948"/>
              <a:gd name="connsiteY22" fmla="*/ 609799 h 2378964"/>
              <a:gd name="connsiteX23" fmla="*/ 1699591 w 4253948"/>
              <a:gd name="connsiteY23" fmla="*/ 1544077 h 2378964"/>
              <a:gd name="connsiteX24" fmla="*/ 1749287 w 4253948"/>
              <a:gd name="connsiteY24" fmla="*/ 917911 h 2378964"/>
              <a:gd name="connsiteX25" fmla="*/ 1828800 w 4253948"/>
              <a:gd name="connsiteY25" fmla="*/ 1345294 h 2378964"/>
              <a:gd name="connsiteX26" fmla="*/ 1878495 w 4253948"/>
              <a:gd name="connsiteY26" fmla="*/ 649555 h 2378964"/>
              <a:gd name="connsiteX27" fmla="*/ 1997765 w 4253948"/>
              <a:gd name="connsiteY27" fmla="*/ 1663346 h 2378964"/>
              <a:gd name="connsiteX28" fmla="*/ 2057400 w 4253948"/>
              <a:gd name="connsiteY28" fmla="*/ 659494 h 2378964"/>
              <a:gd name="connsiteX29" fmla="*/ 2166731 w 4253948"/>
              <a:gd name="connsiteY29" fmla="*/ 1265781 h 2378964"/>
              <a:gd name="connsiteX30" fmla="*/ 2236304 w 4253948"/>
              <a:gd name="connsiteY30" fmla="*/ 619738 h 2378964"/>
              <a:gd name="connsiteX31" fmla="*/ 2415208 w 4253948"/>
              <a:gd name="connsiteY31" fmla="*/ 1176329 h 2378964"/>
              <a:gd name="connsiteX32" fmla="*/ 2514600 w 4253948"/>
              <a:gd name="connsiteY32" fmla="*/ 828460 h 2378964"/>
              <a:gd name="connsiteX33" fmla="*/ 2613991 w 4253948"/>
              <a:gd name="connsiteY33" fmla="*/ 1812433 h 2378964"/>
              <a:gd name="connsiteX34" fmla="*/ 2743200 w 4253948"/>
              <a:gd name="connsiteY34" fmla="*/ 1106755 h 2378964"/>
              <a:gd name="connsiteX35" fmla="*/ 2872408 w 4253948"/>
              <a:gd name="connsiteY35" fmla="*/ 1782616 h 2378964"/>
              <a:gd name="connsiteX36" fmla="*/ 2961860 w 4253948"/>
              <a:gd name="connsiteY36" fmla="*/ 1305537 h 2378964"/>
              <a:gd name="connsiteX37" fmla="*/ 3071191 w 4253948"/>
              <a:gd name="connsiteY37" fmla="*/ 1891947 h 2378964"/>
              <a:gd name="connsiteX38" fmla="*/ 3160643 w 4253948"/>
              <a:gd name="connsiteY38" fmla="*/ 1772677 h 2378964"/>
              <a:gd name="connsiteX39" fmla="*/ 3269974 w 4253948"/>
              <a:gd name="connsiteY39" fmla="*/ 2219938 h 2378964"/>
              <a:gd name="connsiteX40" fmla="*/ 3349487 w 4253948"/>
              <a:gd name="connsiteY40" fmla="*/ 1524199 h 2378964"/>
              <a:gd name="connsiteX41" fmla="*/ 3687417 w 4253948"/>
              <a:gd name="connsiteY41" fmla="*/ 2160303 h 2378964"/>
              <a:gd name="connsiteX42" fmla="*/ 3826565 w 4253948"/>
              <a:gd name="connsiteY42" fmla="*/ 1862129 h 2378964"/>
              <a:gd name="connsiteX43" fmla="*/ 3896139 w 4253948"/>
              <a:gd name="connsiteY43" fmla="*/ 2150364 h 2378964"/>
              <a:gd name="connsiteX44" fmla="*/ 3955774 w 4253948"/>
              <a:gd name="connsiteY44" fmla="*/ 1941642 h 2378964"/>
              <a:gd name="connsiteX45" fmla="*/ 4084982 w 4253948"/>
              <a:gd name="connsiteY45" fmla="*/ 2299451 h 2378964"/>
              <a:gd name="connsiteX46" fmla="*/ 4124739 w 4253948"/>
              <a:gd name="connsiteY46" fmla="*/ 2150364 h 2378964"/>
              <a:gd name="connsiteX47" fmla="*/ 4253948 w 4253948"/>
              <a:gd name="connsiteY47" fmla="*/ 2378964 h 2378964"/>
              <a:gd name="connsiteX0" fmla="*/ 0 w 4253948"/>
              <a:gd name="connsiteY0" fmla="*/ 878155 h 2378964"/>
              <a:gd name="connsiteX1" fmla="*/ 79513 w 4253948"/>
              <a:gd name="connsiteY1" fmla="*/ 679373 h 2378964"/>
              <a:gd name="connsiteX2" fmla="*/ 66260 w 4253948"/>
              <a:gd name="connsiteY2" fmla="*/ 662808 h 2378964"/>
              <a:gd name="connsiteX3" fmla="*/ 125895 w 4253948"/>
              <a:gd name="connsiteY3" fmla="*/ 1159764 h 2378964"/>
              <a:gd name="connsiteX4" fmla="*/ 129208 w 4253948"/>
              <a:gd name="connsiteY4" fmla="*/ 639616 h 2378964"/>
              <a:gd name="connsiteX5" fmla="*/ 188843 w 4253948"/>
              <a:gd name="connsiteY5" fmla="*/ 152599 h 2378964"/>
              <a:gd name="connsiteX6" fmla="*/ 248478 w 4253948"/>
              <a:gd name="connsiteY6" fmla="*/ 828459 h 2378964"/>
              <a:gd name="connsiteX7" fmla="*/ 308113 w 4253948"/>
              <a:gd name="connsiteY7" fmla="*/ 311626 h 2378964"/>
              <a:gd name="connsiteX8" fmla="*/ 347869 w 4253948"/>
              <a:gd name="connsiteY8" fmla="*/ 937790 h 2378964"/>
              <a:gd name="connsiteX9" fmla="*/ 447261 w 4253948"/>
              <a:gd name="connsiteY9" fmla="*/ 1365171 h 2378964"/>
              <a:gd name="connsiteX10" fmla="*/ 536713 w 4253948"/>
              <a:gd name="connsiteY10" fmla="*/ 848338 h 2378964"/>
              <a:gd name="connsiteX11" fmla="*/ 655983 w 4253948"/>
              <a:gd name="connsiteY11" fmla="*/ 3512 h 2378964"/>
              <a:gd name="connsiteX12" fmla="*/ 685799 w 4253948"/>
              <a:gd name="connsiteY12" fmla="*/ 1196208 h 2378964"/>
              <a:gd name="connsiteX13" fmla="*/ 795130 w 4253948"/>
              <a:gd name="connsiteY13" fmla="*/ 291747 h 2378964"/>
              <a:gd name="connsiteX14" fmla="*/ 884582 w 4253948"/>
              <a:gd name="connsiteY14" fmla="*/ 957668 h 2378964"/>
              <a:gd name="connsiteX15" fmla="*/ 964095 w 4253948"/>
              <a:gd name="connsiteY15" fmla="*/ 1404929 h 2378964"/>
              <a:gd name="connsiteX16" fmla="*/ 1063487 w 4253948"/>
              <a:gd name="connsiteY16" fmla="*/ 907972 h 2378964"/>
              <a:gd name="connsiteX17" fmla="*/ 1202634 w 4253948"/>
              <a:gd name="connsiteY17" fmla="*/ 719129 h 2378964"/>
              <a:gd name="connsiteX18" fmla="*/ 1321904 w 4253948"/>
              <a:gd name="connsiteY18" fmla="*/ 172477 h 2378964"/>
              <a:gd name="connsiteX19" fmla="*/ 1401417 w 4253948"/>
              <a:gd name="connsiteY19" fmla="*/ 947729 h 2378964"/>
              <a:gd name="connsiteX20" fmla="*/ 1470991 w 4253948"/>
              <a:gd name="connsiteY20" fmla="*/ 401077 h 2378964"/>
              <a:gd name="connsiteX21" fmla="*/ 1570382 w 4253948"/>
              <a:gd name="connsiteY21" fmla="*/ 1166390 h 2378964"/>
              <a:gd name="connsiteX22" fmla="*/ 1620078 w 4253948"/>
              <a:gd name="connsiteY22" fmla="*/ 609799 h 2378964"/>
              <a:gd name="connsiteX23" fmla="*/ 1699591 w 4253948"/>
              <a:gd name="connsiteY23" fmla="*/ 1544077 h 2378964"/>
              <a:gd name="connsiteX24" fmla="*/ 1749287 w 4253948"/>
              <a:gd name="connsiteY24" fmla="*/ 917911 h 2378964"/>
              <a:gd name="connsiteX25" fmla="*/ 1828800 w 4253948"/>
              <a:gd name="connsiteY25" fmla="*/ 1345294 h 2378964"/>
              <a:gd name="connsiteX26" fmla="*/ 1878495 w 4253948"/>
              <a:gd name="connsiteY26" fmla="*/ 649555 h 2378964"/>
              <a:gd name="connsiteX27" fmla="*/ 1997765 w 4253948"/>
              <a:gd name="connsiteY27" fmla="*/ 1663346 h 2378964"/>
              <a:gd name="connsiteX28" fmla="*/ 2057400 w 4253948"/>
              <a:gd name="connsiteY28" fmla="*/ 440834 h 2378964"/>
              <a:gd name="connsiteX29" fmla="*/ 2166731 w 4253948"/>
              <a:gd name="connsiteY29" fmla="*/ 1265781 h 2378964"/>
              <a:gd name="connsiteX30" fmla="*/ 2236304 w 4253948"/>
              <a:gd name="connsiteY30" fmla="*/ 619738 h 2378964"/>
              <a:gd name="connsiteX31" fmla="*/ 2415208 w 4253948"/>
              <a:gd name="connsiteY31" fmla="*/ 1176329 h 2378964"/>
              <a:gd name="connsiteX32" fmla="*/ 2514600 w 4253948"/>
              <a:gd name="connsiteY32" fmla="*/ 828460 h 2378964"/>
              <a:gd name="connsiteX33" fmla="*/ 2613991 w 4253948"/>
              <a:gd name="connsiteY33" fmla="*/ 1812433 h 2378964"/>
              <a:gd name="connsiteX34" fmla="*/ 2743200 w 4253948"/>
              <a:gd name="connsiteY34" fmla="*/ 1106755 h 2378964"/>
              <a:gd name="connsiteX35" fmla="*/ 2872408 w 4253948"/>
              <a:gd name="connsiteY35" fmla="*/ 1782616 h 2378964"/>
              <a:gd name="connsiteX36" fmla="*/ 2961860 w 4253948"/>
              <a:gd name="connsiteY36" fmla="*/ 1305537 h 2378964"/>
              <a:gd name="connsiteX37" fmla="*/ 3071191 w 4253948"/>
              <a:gd name="connsiteY37" fmla="*/ 1891947 h 2378964"/>
              <a:gd name="connsiteX38" fmla="*/ 3160643 w 4253948"/>
              <a:gd name="connsiteY38" fmla="*/ 1772677 h 2378964"/>
              <a:gd name="connsiteX39" fmla="*/ 3269974 w 4253948"/>
              <a:gd name="connsiteY39" fmla="*/ 2219938 h 2378964"/>
              <a:gd name="connsiteX40" fmla="*/ 3349487 w 4253948"/>
              <a:gd name="connsiteY40" fmla="*/ 1524199 h 2378964"/>
              <a:gd name="connsiteX41" fmla="*/ 3687417 w 4253948"/>
              <a:gd name="connsiteY41" fmla="*/ 2160303 h 2378964"/>
              <a:gd name="connsiteX42" fmla="*/ 3826565 w 4253948"/>
              <a:gd name="connsiteY42" fmla="*/ 1862129 h 2378964"/>
              <a:gd name="connsiteX43" fmla="*/ 3896139 w 4253948"/>
              <a:gd name="connsiteY43" fmla="*/ 2150364 h 2378964"/>
              <a:gd name="connsiteX44" fmla="*/ 3955774 w 4253948"/>
              <a:gd name="connsiteY44" fmla="*/ 1941642 h 2378964"/>
              <a:gd name="connsiteX45" fmla="*/ 4084982 w 4253948"/>
              <a:gd name="connsiteY45" fmla="*/ 2299451 h 2378964"/>
              <a:gd name="connsiteX46" fmla="*/ 4124739 w 4253948"/>
              <a:gd name="connsiteY46" fmla="*/ 2150364 h 2378964"/>
              <a:gd name="connsiteX47" fmla="*/ 4253948 w 4253948"/>
              <a:gd name="connsiteY47" fmla="*/ 2378964 h 2378964"/>
              <a:gd name="connsiteX0" fmla="*/ 0 w 4253948"/>
              <a:gd name="connsiteY0" fmla="*/ 878155 h 2378964"/>
              <a:gd name="connsiteX1" fmla="*/ 79513 w 4253948"/>
              <a:gd name="connsiteY1" fmla="*/ 679373 h 2378964"/>
              <a:gd name="connsiteX2" fmla="*/ 66260 w 4253948"/>
              <a:gd name="connsiteY2" fmla="*/ 662808 h 2378964"/>
              <a:gd name="connsiteX3" fmla="*/ 125895 w 4253948"/>
              <a:gd name="connsiteY3" fmla="*/ 1159764 h 2378964"/>
              <a:gd name="connsiteX4" fmla="*/ 129208 w 4253948"/>
              <a:gd name="connsiteY4" fmla="*/ 639616 h 2378964"/>
              <a:gd name="connsiteX5" fmla="*/ 188843 w 4253948"/>
              <a:gd name="connsiteY5" fmla="*/ 152599 h 2378964"/>
              <a:gd name="connsiteX6" fmla="*/ 248478 w 4253948"/>
              <a:gd name="connsiteY6" fmla="*/ 828459 h 2378964"/>
              <a:gd name="connsiteX7" fmla="*/ 308113 w 4253948"/>
              <a:gd name="connsiteY7" fmla="*/ 311626 h 2378964"/>
              <a:gd name="connsiteX8" fmla="*/ 347869 w 4253948"/>
              <a:gd name="connsiteY8" fmla="*/ 937790 h 2378964"/>
              <a:gd name="connsiteX9" fmla="*/ 447261 w 4253948"/>
              <a:gd name="connsiteY9" fmla="*/ 1365171 h 2378964"/>
              <a:gd name="connsiteX10" fmla="*/ 536713 w 4253948"/>
              <a:gd name="connsiteY10" fmla="*/ 848338 h 2378964"/>
              <a:gd name="connsiteX11" fmla="*/ 655983 w 4253948"/>
              <a:gd name="connsiteY11" fmla="*/ 3512 h 2378964"/>
              <a:gd name="connsiteX12" fmla="*/ 685799 w 4253948"/>
              <a:gd name="connsiteY12" fmla="*/ 1196208 h 2378964"/>
              <a:gd name="connsiteX13" fmla="*/ 795130 w 4253948"/>
              <a:gd name="connsiteY13" fmla="*/ 291747 h 2378964"/>
              <a:gd name="connsiteX14" fmla="*/ 884582 w 4253948"/>
              <a:gd name="connsiteY14" fmla="*/ 957668 h 2378964"/>
              <a:gd name="connsiteX15" fmla="*/ 964095 w 4253948"/>
              <a:gd name="connsiteY15" fmla="*/ 1404929 h 2378964"/>
              <a:gd name="connsiteX16" fmla="*/ 1063487 w 4253948"/>
              <a:gd name="connsiteY16" fmla="*/ 907972 h 2378964"/>
              <a:gd name="connsiteX17" fmla="*/ 1202634 w 4253948"/>
              <a:gd name="connsiteY17" fmla="*/ 719129 h 2378964"/>
              <a:gd name="connsiteX18" fmla="*/ 1321904 w 4253948"/>
              <a:gd name="connsiteY18" fmla="*/ 172477 h 2378964"/>
              <a:gd name="connsiteX19" fmla="*/ 1401417 w 4253948"/>
              <a:gd name="connsiteY19" fmla="*/ 947729 h 2378964"/>
              <a:gd name="connsiteX20" fmla="*/ 1470991 w 4253948"/>
              <a:gd name="connsiteY20" fmla="*/ 401077 h 2378964"/>
              <a:gd name="connsiteX21" fmla="*/ 1570382 w 4253948"/>
              <a:gd name="connsiteY21" fmla="*/ 1166390 h 2378964"/>
              <a:gd name="connsiteX22" fmla="*/ 1620078 w 4253948"/>
              <a:gd name="connsiteY22" fmla="*/ 609799 h 2378964"/>
              <a:gd name="connsiteX23" fmla="*/ 1699591 w 4253948"/>
              <a:gd name="connsiteY23" fmla="*/ 1544077 h 2378964"/>
              <a:gd name="connsiteX24" fmla="*/ 1749287 w 4253948"/>
              <a:gd name="connsiteY24" fmla="*/ 917911 h 2378964"/>
              <a:gd name="connsiteX25" fmla="*/ 1828800 w 4253948"/>
              <a:gd name="connsiteY25" fmla="*/ 1345294 h 2378964"/>
              <a:gd name="connsiteX26" fmla="*/ 1878495 w 4253948"/>
              <a:gd name="connsiteY26" fmla="*/ 649555 h 2378964"/>
              <a:gd name="connsiteX27" fmla="*/ 1997765 w 4253948"/>
              <a:gd name="connsiteY27" fmla="*/ 1663346 h 2378964"/>
              <a:gd name="connsiteX28" fmla="*/ 2057400 w 4253948"/>
              <a:gd name="connsiteY28" fmla="*/ 440834 h 2378964"/>
              <a:gd name="connsiteX29" fmla="*/ 2166731 w 4253948"/>
              <a:gd name="connsiteY29" fmla="*/ 1265781 h 2378964"/>
              <a:gd name="connsiteX30" fmla="*/ 2236304 w 4253948"/>
              <a:gd name="connsiteY30" fmla="*/ 619738 h 2378964"/>
              <a:gd name="connsiteX31" fmla="*/ 2415208 w 4253948"/>
              <a:gd name="connsiteY31" fmla="*/ 1176329 h 2378964"/>
              <a:gd name="connsiteX32" fmla="*/ 2514600 w 4253948"/>
              <a:gd name="connsiteY32" fmla="*/ 828460 h 2378964"/>
              <a:gd name="connsiteX33" fmla="*/ 2613991 w 4253948"/>
              <a:gd name="connsiteY33" fmla="*/ 1812433 h 2378964"/>
              <a:gd name="connsiteX34" fmla="*/ 2733261 w 4253948"/>
              <a:gd name="connsiteY34" fmla="*/ 1017303 h 2378964"/>
              <a:gd name="connsiteX35" fmla="*/ 2872408 w 4253948"/>
              <a:gd name="connsiteY35" fmla="*/ 1782616 h 2378964"/>
              <a:gd name="connsiteX36" fmla="*/ 2961860 w 4253948"/>
              <a:gd name="connsiteY36" fmla="*/ 1305537 h 2378964"/>
              <a:gd name="connsiteX37" fmla="*/ 3071191 w 4253948"/>
              <a:gd name="connsiteY37" fmla="*/ 1891947 h 2378964"/>
              <a:gd name="connsiteX38" fmla="*/ 3160643 w 4253948"/>
              <a:gd name="connsiteY38" fmla="*/ 1772677 h 2378964"/>
              <a:gd name="connsiteX39" fmla="*/ 3269974 w 4253948"/>
              <a:gd name="connsiteY39" fmla="*/ 2219938 h 2378964"/>
              <a:gd name="connsiteX40" fmla="*/ 3349487 w 4253948"/>
              <a:gd name="connsiteY40" fmla="*/ 1524199 h 2378964"/>
              <a:gd name="connsiteX41" fmla="*/ 3687417 w 4253948"/>
              <a:gd name="connsiteY41" fmla="*/ 2160303 h 2378964"/>
              <a:gd name="connsiteX42" fmla="*/ 3826565 w 4253948"/>
              <a:gd name="connsiteY42" fmla="*/ 1862129 h 2378964"/>
              <a:gd name="connsiteX43" fmla="*/ 3896139 w 4253948"/>
              <a:gd name="connsiteY43" fmla="*/ 2150364 h 2378964"/>
              <a:gd name="connsiteX44" fmla="*/ 3955774 w 4253948"/>
              <a:gd name="connsiteY44" fmla="*/ 1941642 h 2378964"/>
              <a:gd name="connsiteX45" fmla="*/ 4084982 w 4253948"/>
              <a:gd name="connsiteY45" fmla="*/ 2299451 h 2378964"/>
              <a:gd name="connsiteX46" fmla="*/ 4124739 w 4253948"/>
              <a:gd name="connsiteY46" fmla="*/ 2150364 h 2378964"/>
              <a:gd name="connsiteX47" fmla="*/ 4253948 w 4253948"/>
              <a:gd name="connsiteY47" fmla="*/ 2378964 h 2378964"/>
              <a:gd name="connsiteX0" fmla="*/ 0 w 4253948"/>
              <a:gd name="connsiteY0" fmla="*/ 878155 h 2378964"/>
              <a:gd name="connsiteX1" fmla="*/ 79513 w 4253948"/>
              <a:gd name="connsiteY1" fmla="*/ 679373 h 2378964"/>
              <a:gd name="connsiteX2" fmla="*/ 66260 w 4253948"/>
              <a:gd name="connsiteY2" fmla="*/ 662808 h 2378964"/>
              <a:gd name="connsiteX3" fmla="*/ 125895 w 4253948"/>
              <a:gd name="connsiteY3" fmla="*/ 1159764 h 2378964"/>
              <a:gd name="connsiteX4" fmla="*/ 129208 w 4253948"/>
              <a:gd name="connsiteY4" fmla="*/ 639616 h 2378964"/>
              <a:gd name="connsiteX5" fmla="*/ 188843 w 4253948"/>
              <a:gd name="connsiteY5" fmla="*/ 152599 h 2378964"/>
              <a:gd name="connsiteX6" fmla="*/ 248478 w 4253948"/>
              <a:gd name="connsiteY6" fmla="*/ 828459 h 2378964"/>
              <a:gd name="connsiteX7" fmla="*/ 308113 w 4253948"/>
              <a:gd name="connsiteY7" fmla="*/ 311626 h 2378964"/>
              <a:gd name="connsiteX8" fmla="*/ 347869 w 4253948"/>
              <a:gd name="connsiteY8" fmla="*/ 937790 h 2378964"/>
              <a:gd name="connsiteX9" fmla="*/ 447261 w 4253948"/>
              <a:gd name="connsiteY9" fmla="*/ 1365171 h 2378964"/>
              <a:gd name="connsiteX10" fmla="*/ 536713 w 4253948"/>
              <a:gd name="connsiteY10" fmla="*/ 848338 h 2378964"/>
              <a:gd name="connsiteX11" fmla="*/ 655983 w 4253948"/>
              <a:gd name="connsiteY11" fmla="*/ 3512 h 2378964"/>
              <a:gd name="connsiteX12" fmla="*/ 685799 w 4253948"/>
              <a:gd name="connsiteY12" fmla="*/ 1196208 h 2378964"/>
              <a:gd name="connsiteX13" fmla="*/ 795130 w 4253948"/>
              <a:gd name="connsiteY13" fmla="*/ 291747 h 2378964"/>
              <a:gd name="connsiteX14" fmla="*/ 884582 w 4253948"/>
              <a:gd name="connsiteY14" fmla="*/ 957668 h 2378964"/>
              <a:gd name="connsiteX15" fmla="*/ 964095 w 4253948"/>
              <a:gd name="connsiteY15" fmla="*/ 1404929 h 2378964"/>
              <a:gd name="connsiteX16" fmla="*/ 1063487 w 4253948"/>
              <a:gd name="connsiteY16" fmla="*/ 907972 h 2378964"/>
              <a:gd name="connsiteX17" fmla="*/ 1202634 w 4253948"/>
              <a:gd name="connsiteY17" fmla="*/ 719129 h 2378964"/>
              <a:gd name="connsiteX18" fmla="*/ 1321904 w 4253948"/>
              <a:gd name="connsiteY18" fmla="*/ 172477 h 2378964"/>
              <a:gd name="connsiteX19" fmla="*/ 1401417 w 4253948"/>
              <a:gd name="connsiteY19" fmla="*/ 947729 h 2378964"/>
              <a:gd name="connsiteX20" fmla="*/ 1470991 w 4253948"/>
              <a:gd name="connsiteY20" fmla="*/ 401077 h 2378964"/>
              <a:gd name="connsiteX21" fmla="*/ 1570382 w 4253948"/>
              <a:gd name="connsiteY21" fmla="*/ 1166390 h 2378964"/>
              <a:gd name="connsiteX22" fmla="*/ 1620078 w 4253948"/>
              <a:gd name="connsiteY22" fmla="*/ 609799 h 2378964"/>
              <a:gd name="connsiteX23" fmla="*/ 1699591 w 4253948"/>
              <a:gd name="connsiteY23" fmla="*/ 1544077 h 2378964"/>
              <a:gd name="connsiteX24" fmla="*/ 1749287 w 4253948"/>
              <a:gd name="connsiteY24" fmla="*/ 917911 h 2378964"/>
              <a:gd name="connsiteX25" fmla="*/ 1828800 w 4253948"/>
              <a:gd name="connsiteY25" fmla="*/ 1345294 h 2378964"/>
              <a:gd name="connsiteX26" fmla="*/ 1878495 w 4253948"/>
              <a:gd name="connsiteY26" fmla="*/ 649555 h 2378964"/>
              <a:gd name="connsiteX27" fmla="*/ 1997765 w 4253948"/>
              <a:gd name="connsiteY27" fmla="*/ 1663346 h 2378964"/>
              <a:gd name="connsiteX28" fmla="*/ 2057400 w 4253948"/>
              <a:gd name="connsiteY28" fmla="*/ 440834 h 2378964"/>
              <a:gd name="connsiteX29" fmla="*/ 2166731 w 4253948"/>
              <a:gd name="connsiteY29" fmla="*/ 1265781 h 2378964"/>
              <a:gd name="connsiteX30" fmla="*/ 2236304 w 4253948"/>
              <a:gd name="connsiteY30" fmla="*/ 619738 h 2378964"/>
              <a:gd name="connsiteX31" fmla="*/ 2415208 w 4253948"/>
              <a:gd name="connsiteY31" fmla="*/ 1176329 h 2378964"/>
              <a:gd name="connsiteX32" fmla="*/ 2514600 w 4253948"/>
              <a:gd name="connsiteY32" fmla="*/ 828460 h 2378964"/>
              <a:gd name="connsiteX33" fmla="*/ 2613991 w 4253948"/>
              <a:gd name="connsiteY33" fmla="*/ 1812433 h 2378964"/>
              <a:gd name="connsiteX34" fmla="*/ 2733261 w 4253948"/>
              <a:gd name="connsiteY34" fmla="*/ 1017303 h 2378964"/>
              <a:gd name="connsiteX35" fmla="*/ 2872408 w 4253948"/>
              <a:gd name="connsiteY35" fmla="*/ 1782616 h 2378964"/>
              <a:gd name="connsiteX36" fmla="*/ 2961860 w 4253948"/>
              <a:gd name="connsiteY36" fmla="*/ 1305537 h 2378964"/>
              <a:gd name="connsiteX37" fmla="*/ 3071191 w 4253948"/>
              <a:gd name="connsiteY37" fmla="*/ 1891947 h 2378964"/>
              <a:gd name="connsiteX38" fmla="*/ 3160643 w 4253948"/>
              <a:gd name="connsiteY38" fmla="*/ 1772677 h 2378964"/>
              <a:gd name="connsiteX39" fmla="*/ 3269974 w 4253948"/>
              <a:gd name="connsiteY39" fmla="*/ 2219938 h 2378964"/>
              <a:gd name="connsiteX40" fmla="*/ 3399182 w 4253948"/>
              <a:gd name="connsiteY40" fmla="*/ 1593773 h 2378964"/>
              <a:gd name="connsiteX41" fmla="*/ 3687417 w 4253948"/>
              <a:gd name="connsiteY41" fmla="*/ 2160303 h 2378964"/>
              <a:gd name="connsiteX42" fmla="*/ 3826565 w 4253948"/>
              <a:gd name="connsiteY42" fmla="*/ 1862129 h 2378964"/>
              <a:gd name="connsiteX43" fmla="*/ 3896139 w 4253948"/>
              <a:gd name="connsiteY43" fmla="*/ 2150364 h 2378964"/>
              <a:gd name="connsiteX44" fmla="*/ 3955774 w 4253948"/>
              <a:gd name="connsiteY44" fmla="*/ 1941642 h 2378964"/>
              <a:gd name="connsiteX45" fmla="*/ 4084982 w 4253948"/>
              <a:gd name="connsiteY45" fmla="*/ 2299451 h 2378964"/>
              <a:gd name="connsiteX46" fmla="*/ 4124739 w 4253948"/>
              <a:gd name="connsiteY46" fmla="*/ 2150364 h 2378964"/>
              <a:gd name="connsiteX47" fmla="*/ 4253948 w 4253948"/>
              <a:gd name="connsiteY47" fmla="*/ 2378964 h 2378964"/>
              <a:gd name="connsiteX0" fmla="*/ 0 w 4253948"/>
              <a:gd name="connsiteY0" fmla="*/ 759449 h 2260258"/>
              <a:gd name="connsiteX1" fmla="*/ 79513 w 4253948"/>
              <a:gd name="connsiteY1" fmla="*/ 560667 h 2260258"/>
              <a:gd name="connsiteX2" fmla="*/ 66260 w 4253948"/>
              <a:gd name="connsiteY2" fmla="*/ 544102 h 2260258"/>
              <a:gd name="connsiteX3" fmla="*/ 125895 w 4253948"/>
              <a:gd name="connsiteY3" fmla="*/ 1041058 h 2260258"/>
              <a:gd name="connsiteX4" fmla="*/ 129208 w 4253948"/>
              <a:gd name="connsiteY4" fmla="*/ 520910 h 2260258"/>
              <a:gd name="connsiteX5" fmla="*/ 188843 w 4253948"/>
              <a:gd name="connsiteY5" fmla="*/ 33893 h 2260258"/>
              <a:gd name="connsiteX6" fmla="*/ 248478 w 4253948"/>
              <a:gd name="connsiteY6" fmla="*/ 709753 h 2260258"/>
              <a:gd name="connsiteX7" fmla="*/ 308113 w 4253948"/>
              <a:gd name="connsiteY7" fmla="*/ 192920 h 2260258"/>
              <a:gd name="connsiteX8" fmla="*/ 347869 w 4253948"/>
              <a:gd name="connsiteY8" fmla="*/ 819084 h 2260258"/>
              <a:gd name="connsiteX9" fmla="*/ 447261 w 4253948"/>
              <a:gd name="connsiteY9" fmla="*/ 1246465 h 2260258"/>
              <a:gd name="connsiteX10" fmla="*/ 536713 w 4253948"/>
              <a:gd name="connsiteY10" fmla="*/ 729632 h 2260258"/>
              <a:gd name="connsiteX11" fmla="*/ 626165 w 4253948"/>
              <a:gd name="connsiteY11" fmla="*/ 4076 h 2260258"/>
              <a:gd name="connsiteX12" fmla="*/ 685799 w 4253948"/>
              <a:gd name="connsiteY12" fmla="*/ 1077502 h 2260258"/>
              <a:gd name="connsiteX13" fmla="*/ 795130 w 4253948"/>
              <a:gd name="connsiteY13" fmla="*/ 173041 h 2260258"/>
              <a:gd name="connsiteX14" fmla="*/ 884582 w 4253948"/>
              <a:gd name="connsiteY14" fmla="*/ 838962 h 2260258"/>
              <a:gd name="connsiteX15" fmla="*/ 964095 w 4253948"/>
              <a:gd name="connsiteY15" fmla="*/ 1286223 h 2260258"/>
              <a:gd name="connsiteX16" fmla="*/ 1063487 w 4253948"/>
              <a:gd name="connsiteY16" fmla="*/ 789266 h 2260258"/>
              <a:gd name="connsiteX17" fmla="*/ 1202634 w 4253948"/>
              <a:gd name="connsiteY17" fmla="*/ 600423 h 2260258"/>
              <a:gd name="connsiteX18" fmla="*/ 1321904 w 4253948"/>
              <a:gd name="connsiteY18" fmla="*/ 53771 h 2260258"/>
              <a:gd name="connsiteX19" fmla="*/ 1401417 w 4253948"/>
              <a:gd name="connsiteY19" fmla="*/ 829023 h 2260258"/>
              <a:gd name="connsiteX20" fmla="*/ 1470991 w 4253948"/>
              <a:gd name="connsiteY20" fmla="*/ 282371 h 2260258"/>
              <a:gd name="connsiteX21" fmla="*/ 1570382 w 4253948"/>
              <a:gd name="connsiteY21" fmla="*/ 1047684 h 2260258"/>
              <a:gd name="connsiteX22" fmla="*/ 1620078 w 4253948"/>
              <a:gd name="connsiteY22" fmla="*/ 491093 h 2260258"/>
              <a:gd name="connsiteX23" fmla="*/ 1699591 w 4253948"/>
              <a:gd name="connsiteY23" fmla="*/ 1425371 h 2260258"/>
              <a:gd name="connsiteX24" fmla="*/ 1749287 w 4253948"/>
              <a:gd name="connsiteY24" fmla="*/ 799205 h 2260258"/>
              <a:gd name="connsiteX25" fmla="*/ 1828800 w 4253948"/>
              <a:gd name="connsiteY25" fmla="*/ 1226588 h 2260258"/>
              <a:gd name="connsiteX26" fmla="*/ 1878495 w 4253948"/>
              <a:gd name="connsiteY26" fmla="*/ 530849 h 2260258"/>
              <a:gd name="connsiteX27" fmla="*/ 1997765 w 4253948"/>
              <a:gd name="connsiteY27" fmla="*/ 1544640 h 2260258"/>
              <a:gd name="connsiteX28" fmla="*/ 2057400 w 4253948"/>
              <a:gd name="connsiteY28" fmla="*/ 322128 h 2260258"/>
              <a:gd name="connsiteX29" fmla="*/ 2166731 w 4253948"/>
              <a:gd name="connsiteY29" fmla="*/ 1147075 h 2260258"/>
              <a:gd name="connsiteX30" fmla="*/ 2236304 w 4253948"/>
              <a:gd name="connsiteY30" fmla="*/ 501032 h 2260258"/>
              <a:gd name="connsiteX31" fmla="*/ 2415208 w 4253948"/>
              <a:gd name="connsiteY31" fmla="*/ 1057623 h 2260258"/>
              <a:gd name="connsiteX32" fmla="*/ 2514600 w 4253948"/>
              <a:gd name="connsiteY32" fmla="*/ 709754 h 2260258"/>
              <a:gd name="connsiteX33" fmla="*/ 2613991 w 4253948"/>
              <a:gd name="connsiteY33" fmla="*/ 1693727 h 2260258"/>
              <a:gd name="connsiteX34" fmla="*/ 2733261 w 4253948"/>
              <a:gd name="connsiteY34" fmla="*/ 898597 h 2260258"/>
              <a:gd name="connsiteX35" fmla="*/ 2872408 w 4253948"/>
              <a:gd name="connsiteY35" fmla="*/ 1663910 h 2260258"/>
              <a:gd name="connsiteX36" fmla="*/ 2961860 w 4253948"/>
              <a:gd name="connsiteY36" fmla="*/ 1186831 h 2260258"/>
              <a:gd name="connsiteX37" fmla="*/ 3071191 w 4253948"/>
              <a:gd name="connsiteY37" fmla="*/ 1773241 h 2260258"/>
              <a:gd name="connsiteX38" fmla="*/ 3160643 w 4253948"/>
              <a:gd name="connsiteY38" fmla="*/ 1653971 h 2260258"/>
              <a:gd name="connsiteX39" fmla="*/ 3269974 w 4253948"/>
              <a:gd name="connsiteY39" fmla="*/ 2101232 h 2260258"/>
              <a:gd name="connsiteX40" fmla="*/ 3399182 w 4253948"/>
              <a:gd name="connsiteY40" fmla="*/ 1475067 h 2260258"/>
              <a:gd name="connsiteX41" fmla="*/ 3687417 w 4253948"/>
              <a:gd name="connsiteY41" fmla="*/ 2041597 h 2260258"/>
              <a:gd name="connsiteX42" fmla="*/ 3826565 w 4253948"/>
              <a:gd name="connsiteY42" fmla="*/ 1743423 h 2260258"/>
              <a:gd name="connsiteX43" fmla="*/ 3896139 w 4253948"/>
              <a:gd name="connsiteY43" fmla="*/ 2031658 h 2260258"/>
              <a:gd name="connsiteX44" fmla="*/ 3955774 w 4253948"/>
              <a:gd name="connsiteY44" fmla="*/ 1822936 h 2260258"/>
              <a:gd name="connsiteX45" fmla="*/ 4084982 w 4253948"/>
              <a:gd name="connsiteY45" fmla="*/ 2180745 h 2260258"/>
              <a:gd name="connsiteX46" fmla="*/ 4124739 w 4253948"/>
              <a:gd name="connsiteY46" fmla="*/ 2031658 h 2260258"/>
              <a:gd name="connsiteX47" fmla="*/ 4253948 w 4253948"/>
              <a:gd name="connsiteY47" fmla="*/ 2260258 h 2260258"/>
              <a:gd name="connsiteX0" fmla="*/ 0 w 4253948"/>
              <a:gd name="connsiteY0" fmla="*/ 842117 h 2342926"/>
              <a:gd name="connsiteX1" fmla="*/ 79513 w 4253948"/>
              <a:gd name="connsiteY1" fmla="*/ 643335 h 2342926"/>
              <a:gd name="connsiteX2" fmla="*/ 66260 w 4253948"/>
              <a:gd name="connsiteY2" fmla="*/ 626770 h 2342926"/>
              <a:gd name="connsiteX3" fmla="*/ 125895 w 4253948"/>
              <a:gd name="connsiteY3" fmla="*/ 1123726 h 2342926"/>
              <a:gd name="connsiteX4" fmla="*/ 129208 w 4253948"/>
              <a:gd name="connsiteY4" fmla="*/ 603578 h 2342926"/>
              <a:gd name="connsiteX5" fmla="*/ 188843 w 4253948"/>
              <a:gd name="connsiteY5" fmla="*/ 116561 h 2342926"/>
              <a:gd name="connsiteX6" fmla="*/ 248478 w 4253948"/>
              <a:gd name="connsiteY6" fmla="*/ 792421 h 2342926"/>
              <a:gd name="connsiteX7" fmla="*/ 308113 w 4253948"/>
              <a:gd name="connsiteY7" fmla="*/ 275588 h 2342926"/>
              <a:gd name="connsiteX8" fmla="*/ 347869 w 4253948"/>
              <a:gd name="connsiteY8" fmla="*/ 901752 h 2342926"/>
              <a:gd name="connsiteX9" fmla="*/ 447261 w 4253948"/>
              <a:gd name="connsiteY9" fmla="*/ 1329133 h 2342926"/>
              <a:gd name="connsiteX10" fmla="*/ 506896 w 4253948"/>
              <a:gd name="connsiteY10" fmla="*/ 206013 h 2342926"/>
              <a:gd name="connsiteX11" fmla="*/ 626165 w 4253948"/>
              <a:gd name="connsiteY11" fmla="*/ 86744 h 2342926"/>
              <a:gd name="connsiteX12" fmla="*/ 685799 w 4253948"/>
              <a:gd name="connsiteY12" fmla="*/ 1160170 h 2342926"/>
              <a:gd name="connsiteX13" fmla="*/ 795130 w 4253948"/>
              <a:gd name="connsiteY13" fmla="*/ 255709 h 2342926"/>
              <a:gd name="connsiteX14" fmla="*/ 884582 w 4253948"/>
              <a:gd name="connsiteY14" fmla="*/ 921630 h 2342926"/>
              <a:gd name="connsiteX15" fmla="*/ 964095 w 4253948"/>
              <a:gd name="connsiteY15" fmla="*/ 1368891 h 2342926"/>
              <a:gd name="connsiteX16" fmla="*/ 1063487 w 4253948"/>
              <a:gd name="connsiteY16" fmla="*/ 871934 h 2342926"/>
              <a:gd name="connsiteX17" fmla="*/ 1202634 w 4253948"/>
              <a:gd name="connsiteY17" fmla="*/ 683091 h 2342926"/>
              <a:gd name="connsiteX18" fmla="*/ 1321904 w 4253948"/>
              <a:gd name="connsiteY18" fmla="*/ 136439 h 2342926"/>
              <a:gd name="connsiteX19" fmla="*/ 1401417 w 4253948"/>
              <a:gd name="connsiteY19" fmla="*/ 911691 h 2342926"/>
              <a:gd name="connsiteX20" fmla="*/ 1470991 w 4253948"/>
              <a:gd name="connsiteY20" fmla="*/ 365039 h 2342926"/>
              <a:gd name="connsiteX21" fmla="*/ 1570382 w 4253948"/>
              <a:gd name="connsiteY21" fmla="*/ 1130352 h 2342926"/>
              <a:gd name="connsiteX22" fmla="*/ 1620078 w 4253948"/>
              <a:gd name="connsiteY22" fmla="*/ 573761 h 2342926"/>
              <a:gd name="connsiteX23" fmla="*/ 1699591 w 4253948"/>
              <a:gd name="connsiteY23" fmla="*/ 1508039 h 2342926"/>
              <a:gd name="connsiteX24" fmla="*/ 1749287 w 4253948"/>
              <a:gd name="connsiteY24" fmla="*/ 881873 h 2342926"/>
              <a:gd name="connsiteX25" fmla="*/ 1828800 w 4253948"/>
              <a:gd name="connsiteY25" fmla="*/ 1309256 h 2342926"/>
              <a:gd name="connsiteX26" fmla="*/ 1878495 w 4253948"/>
              <a:gd name="connsiteY26" fmla="*/ 613517 h 2342926"/>
              <a:gd name="connsiteX27" fmla="*/ 1997765 w 4253948"/>
              <a:gd name="connsiteY27" fmla="*/ 1627308 h 2342926"/>
              <a:gd name="connsiteX28" fmla="*/ 2057400 w 4253948"/>
              <a:gd name="connsiteY28" fmla="*/ 404796 h 2342926"/>
              <a:gd name="connsiteX29" fmla="*/ 2166731 w 4253948"/>
              <a:gd name="connsiteY29" fmla="*/ 1229743 h 2342926"/>
              <a:gd name="connsiteX30" fmla="*/ 2236304 w 4253948"/>
              <a:gd name="connsiteY30" fmla="*/ 583700 h 2342926"/>
              <a:gd name="connsiteX31" fmla="*/ 2415208 w 4253948"/>
              <a:gd name="connsiteY31" fmla="*/ 1140291 h 2342926"/>
              <a:gd name="connsiteX32" fmla="*/ 2514600 w 4253948"/>
              <a:gd name="connsiteY32" fmla="*/ 792422 h 2342926"/>
              <a:gd name="connsiteX33" fmla="*/ 2613991 w 4253948"/>
              <a:gd name="connsiteY33" fmla="*/ 1776395 h 2342926"/>
              <a:gd name="connsiteX34" fmla="*/ 2733261 w 4253948"/>
              <a:gd name="connsiteY34" fmla="*/ 981265 h 2342926"/>
              <a:gd name="connsiteX35" fmla="*/ 2872408 w 4253948"/>
              <a:gd name="connsiteY35" fmla="*/ 1746578 h 2342926"/>
              <a:gd name="connsiteX36" fmla="*/ 2961860 w 4253948"/>
              <a:gd name="connsiteY36" fmla="*/ 1269499 h 2342926"/>
              <a:gd name="connsiteX37" fmla="*/ 3071191 w 4253948"/>
              <a:gd name="connsiteY37" fmla="*/ 1855909 h 2342926"/>
              <a:gd name="connsiteX38" fmla="*/ 3160643 w 4253948"/>
              <a:gd name="connsiteY38" fmla="*/ 1736639 h 2342926"/>
              <a:gd name="connsiteX39" fmla="*/ 3269974 w 4253948"/>
              <a:gd name="connsiteY39" fmla="*/ 2183900 h 2342926"/>
              <a:gd name="connsiteX40" fmla="*/ 3399182 w 4253948"/>
              <a:gd name="connsiteY40" fmla="*/ 1557735 h 2342926"/>
              <a:gd name="connsiteX41" fmla="*/ 3687417 w 4253948"/>
              <a:gd name="connsiteY41" fmla="*/ 2124265 h 2342926"/>
              <a:gd name="connsiteX42" fmla="*/ 3826565 w 4253948"/>
              <a:gd name="connsiteY42" fmla="*/ 1826091 h 2342926"/>
              <a:gd name="connsiteX43" fmla="*/ 3896139 w 4253948"/>
              <a:gd name="connsiteY43" fmla="*/ 2114326 h 2342926"/>
              <a:gd name="connsiteX44" fmla="*/ 3955774 w 4253948"/>
              <a:gd name="connsiteY44" fmla="*/ 1905604 h 2342926"/>
              <a:gd name="connsiteX45" fmla="*/ 4084982 w 4253948"/>
              <a:gd name="connsiteY45" fmla="*/ 2263413 h 2342926"/>
              <a:gd name="connsiteX46" fmla="*/ 4124739 w 4253948"/>
              <a:gd name="connsiteY46" fmla="*/ 2114326 h 2342926"/>
              <a:gd name="connsiteX47" fmla="*/ 4253948 w 4253948"/>
              <a:gd name="connsiteY47" fmla="*/ 2342926 h 2342926"/>
              <a:gd name="connsiteX0" fmla="*/ 0 w 4253948"/>
              <a:gd name="connsiteY0" fmla="*/ 842117 h 2342926"/>
              <a:gd name="connsiteX1" fmla="*/ 79513 w 4253948"/>
              <a:gd name="connsiteY1" fmla="*/ 643335 h 2342926"/>
              <a:gd name="connsiteX2" fmla="*/ 66260 w 4253948"/>
              <a:gd name="connsiteY2" fmla="*/ 626770 h 2342926"/>
              <a:gd name="connsiteX3" fmla="*/ 125895 w 4253948"/>
              <a:gd name="connsiteY3" fmla="*/ 1123726 h 2342926"/>
              <a:gd name="connsiteX4" fmla="*/ 129208 w 4253948"/>
              <a:gd name="connsiteY4" fmla="*/ 603578 h 2342926"/>
              <a:gd name="connsiteX5" fmla="*/ 188843 w 4253948"/>
              <a:gd name="connsiteY5" fmla="*/ 116561 h 2342926"/>
              <a:gd name="connsiteX6" fmla="*/ 248478 w 4253948"/>
              <a:gd name="connsiteY6" fmla="*/ 792421 h 2342926"/>
              <a:gd name="connsiteX7" fmla="*/ 308113 w 4253948"/>
              <a:gd name="connsiteY7" fmla="*/ 275588 h 2342926"/>
              <a:gd name="connsiteX8" fmla="*/ 347869 w 4253948"/>
              <a:gd name="connsiteY8" fmla="*/ 901752 h 2342926"/>
              <a:gd name="connsiteX9" fmla="*/ 447261 w 4253948"/>
              <a:gd name="connsiteY9" fmla="*/ 1329133 h 2342926"/>
              <a:gd name="connsiteX10" fmla="*/ 506896 w 4253948"/>
              <a:gd name="connsiteY10" fmla="*/ 206013 h 2342926"/>
              <a:gd name="connsiteX11" fmla="*/ 626165 w 4253948"/>
              <a:gd name="connsiteY11" fmla="*/ 86744 h 2342926"/>
              <a:gd name="connsiteX12" fmla="*/ 715616 w 4253948"/>
              <a:gd name="connsiteY12" fmla="*/ 1160170 h 2342926"/>
              <a:gd name="connsiteX13" fmla="*/ 795130 w 4253948"/>
              <a:gd name="connsiteY13" fmla="*/ 255709 h 2342926"/>
              <a:gd name="connsiteX14" fmla="*/ 884582 w 4253948"/>
              <a:gd name="connsiteY14" fmla="*/ 921630 h 2342926"/>
              <a:gd name="connsiteX15" fmla="*/ 964095 w 4253948"/>
              <a:gd name="connsiteY15" fmla="*/ 1368891 h 2342926"/>
              <a:gd name="connsiteX16" fmla="*/ 1063487 w 4253948"/>
              <a:gd name="connsiteY16" fmla="*/ 871934 h 2342926"/>
              <a:gd name="connsiteX17" fmla="*/ 1202634 w 4253948"/>
              <a:gd name="connsiteY17" fmla="*/ 683091 h 2342926"/>
              <a:gd name="connsiteX18" fmla="*/ 1321904 w 4253948"/>
              <a:gd name="connsiteY18" fmla="*/ 136439 h 2342926"/>
              <a:gd name="connsiteX19" fmla="*/ 1401417 w 4253948"/>
              <a:gd name="connsiteY19" fmla="*/ 911691 h 2342926"/>
              <a:gd name="connsiteX20" fmla="*/ 1470991 w 4253948"/>
              <a:gd name="connsiteY20" fmla="*/ 365039 h 2342926"/>
              <a:gd name="connsiteX21" fmla="*/ 1570382 w 4253948"/>
              <a:gd name="connsiteY21" fmla="*/ 1130352 h 2342926"/>
              <a:gd name="connsiteX22" fmla="*/ 1620078 w 4253948"/>
              <a:gd name="connsiteY22" fmla="*/ 573761 h 2342926"/>
              <a:gd name="connsiteX23" fmla="*/ 1699591 w 4253948"/>
              <a:gd name="connsiteY23" fmla="*/ 1508039 h 2342926"/>
              <a:gd name="connsiteX24" fmla="*/ 1749287 w 4253948"/>
              <a:gd name="connsiteY24" fmla="*/ 881873 h 2342926"/>
              <a:gd name="connsiteX25" fmla="*/ 1828800 w 4253948"/>
              <a:gd name="connsiteY25" fmla="*/ 1309256 h 2342926"/>
              <a:gd name="connsiteX26" fmla="*/ 1878495 w 4253948"/>
              <a:gd name="connsiteY26" fmla="*/ 613517 h 2342926"/>
              <a:gd name="connsiteX27" fmla="*/ 1997765 w 4253948"/>
              <a:gd name="connsiteY27" fmla="*/ 1627308 h 2342926"/>
              <a:gd name="connsiteX28" fmla="*/ 2057400 w 4253948"/>
              <a:gd name="connsiteY28" fmla="*/ 404796 h 2342926"/>
              <a:gd name="connsiteX29" fmla="*/ 2166731 w 4253948"/>
              <a:gd name="connsiteY29" fmla="*/ 1229743 h 2342926"/>
              <a:gd name="connsiteX30" fmla="*/ 2236304 w 4253948"/>
              <a:gd name="connsiteY30" fmla="*/ 583700 h 2342926"/>
              <a:gd name="connsiteX31" fmla="*/ 2415208 w 4253948"/>
              <a:gd name="connsiteY31" fmla="*/ 1140291 h 2342926"/>
              <a:gd name="connsiteX32" fmla="*/ 2514600 w 4253948"/>
              <a:gd name="connsiteY32" fmla="*/ 792422 h 2342926"/>
              <a:gd name="connsiteX33" fmla="*/ 2613991 w 4253948"/>
              <a:gd name="connsiteY33" fmla="*/ 1776395 h 2342926"/>
              <a:gd name="connsiteX34" fmla="*/ 2733261 w 4253948"/>
              <a:gd name="connsiteY34" fmla="*/ 981265 h 2342926"/>
              <a:gd name="connsiteX35" fmla="*/ 2872408 w 4253948"/>
              <a:gd name="connsiteY35" fmla="*/ 1746578 h 2342926"/>
              <a:gd name="connsiteX36" fmla="*/ 2961860 w 4253948"/>
              <a:gd name="connsiteY36" fmla="*/ 1269499 h 2342926"/>
              <a:gd name="connsiteX37" fmla="*/ 3071191 w 4253948"/>
              <a:gd name="connsiteY37" fmla="*/ 1855909 h 2342926"/>
              <a:gd name="connsiteX38" fmla="*/ 3160643 w 4253948"/>
              <a:gd name="connsiteY38" fmla="*/ 1736639 h 2342926"/>
              <a:gd name="connsiteX39" fmla="*/ 3269974 w 4253948"/>
              <a:gd name="connsiteY39" fmla="*/ 2183900 h 2342926"/>
              <a:gd name="connsiteX40" fmla="*/ 3399182 w 4253948"/>
              <a:gd name="connsiteY40" fmla="*/ 1557735 h 2342926"/>
              <a:gd name="connsiteX41" fmla="*/ 3687417 w 4253948"/>
              <a:gd name="connsiteY41" fmla="*/ 2124265 h 2342926"/>
              <a:gd name="connsiteX42" fmla="*/ 3826565 w 4253948"/>
              <a:gd name="connsiteY42" fmla="*/ 1826091 h 2342926"/>
              <a:gd name="connsiteX43" fmla="*/ 3896139 w 4253948"/>
              <a:gd name="connsiteY43" fmla="*/ 2114326 h 2342926"/>
              <a:gd name="connsiteX44" fmla="*/ 3955774 w 4253948"/>
              <a:gd name="connsiteY44" fmla="*/ 1905604 h 2342926"/>
              <a:gd name="connsiteX45" fmla="*/ 4084982 w 4253948"/>
              <a:gd name="connsiteY45" fmla="*/ 2263413 h 2342926"/>
              <a:gd name="connsiteX46" fmla="*/ 4124739 w 4253948"/>
              <a:gd name="connsiteY46" fmla="*/ 2114326 h 2342926"/>
              <a:gd name="connsiteX47" fmla="*/ 4253948 w 4253948"/>
              <a:gd name="connsiteY47" fmla="*/ 2342926 h 2342926"/>
              <a:gd name="connsiteX0" fmla="*/ 0 w 4253948"/>
              <a:gd name="connsiteY0" fmla="*/ 924875 h 2425684"/>
              <a:gd name="connsiteX1" fmla="*/ 79513 w 4253948"/>
              <a:gd name="connsiteY1" fmla="*/ 726093 h 2425684"/>
              <a:gd name="connsiteX2" fmla="*/ 66260 w 4253948"/>
              <a:gd name="connsiteY2" fmla="*/ 709528 h 2425684"/>
              <a:gd name="connsiteX3" fmla="*/ 125895 w 4253948"/>
              <a:gd name="connsiteY3" fmla="*/ 1206484 h 2425684"/>
              <a:gd name="connsiteX4" fmla="*/ 129208 w 4253948"/>
              <a:gd name="connsiteY4" fmla="*/ 686336 h 2425684"/>
              <a:gd name="connsiteX5" fmla="*/ 188843 w 4253948"/>
              <a:gd name="connsiteY5" fmla="*/ 199319 h 2425684"/>
              <a:gd name="connsiteX6" fmla="*/ 248478 w 4253948"/>
              <a:gd name="connsiteY6" fmla="*/ 875179 h 2425684"/>
              <a:gd name="connsiteX7" fmla="*/ 308113 w 4253948"/>
              <a:gd name="connsiteY7" fmla="*/ 358346 h 2425684"/>
              <a:gd name="connsiteX8" fmla="*/ 347869 w 4253948"/>
              <a:gd name="connsiteY8" fmla="*/ 984510 h 2425684"/>
              <a:gd name="connsiteX9" fmla="*/ 447261 w 4253948"/>
              <a:gd name="connsiteY9" fmla="*/ 1411891 h 2425684"/>
              <a:gd name="connsiteX10" fmla="*/ 496956 w 4253948"/>
              <a:gd name="connsiteY10" fmla="*/ 129745 h 2425684"/>
              <a:gd name="connsiteX11" fmla="*/ 626165 w 4253948"/>
              <a:gd name="connsiteY11" fmla="*/ 169502 h 2425684"/>
              <a:gd name="connsiteX12" fmla="*/ 715616 w 4253948"/>
              <a:gd name="connsiteY12" fmla="*/ 1242928 h 2425684"/>
              <a:gd name="connsiteX13" fmla="*/ 795130 w 4253948"/>
              <a:gd name="connsiteY13" fmla="*/ 338467 h 2425684"/>
              <a:gd name="connsiteX14" fmla="*/ 884582 w 4253948"/>
              <a:gd name="connsiteY14" fmla="*/ 1004388 h 2425684"/>
              <a:gd name="connsiteX15" fmla="*/ 964095 w 4253948"/>
              <a:gd name="connsiteY15" fmla="*/ 1451649 h 2425684"/>
              <a:gd name="connsiteX16" fmla="*/ 1063487 w 4253948"/>
              <a:gd name="connsiteY16" fmla="*/ 954692 h 2425684"/>
              <a:gd name="connsiteX17" fmla="*/ 1202634 w 4253948"/>
              <a:gd name="connsiteY17" fmla="*/ 765849 h 2425684"/>
              <a:gd name="connsiteX18" fmla="*/ 1321904 w 4253948"/>
              <a:gd name="connsiteY18" fmla="*/ 219197 h 2425684"/>
              <a:gd name="connsiteX19" fmla="*/ 1401417 w 4253948"/>
              <a:gd name="connsiteY19" fmla="*/ 994449 h 2425684"/>
              <a:gd name="connsiteX20" fmla="*/ 1470991 w 4253948"/>
              <a:gd name="connsiteY20" fmla="*/ 447797 h 2425684"/>
              <a:gd name="connsiteX21" fmla="*/ 1570382 w 4253948"/>
              <a:gd name="connsiteY21" fmla="*/ 1213110 h 2425684"/>
              <a:gd name="connsiteX22" fmla="*/ 1620078 w 4253948"/>
              <a:gd name="connsiteY22" fmla="*/ 656519 h 2425684"/>
              <a:gd name="connsiteX23" fmla="*/ 1699591 w 4253948"/>
              <a:gd name="connsiteY23" fmla="*/ 1590797 h 2425684"/>
              <a:gd name="connsiteX24" fmla="*/ 1749287 w 4253948"/>
              <a:gd name="connsiteY24" fmla="*/ 964631 h 2425684"/>
              <a:gd name="connsiteX25" fmla="*/ 1828800 w 4253948"/>
              <a:gd name="connsiteY25" fmla="*/ 1392014 h 2425684"/>
              <a:gd name="connsiteX26" fmla="*/ 1878495 w 4253948"/>
              <a:gd name="connsiteY26" fmla="*/ 696275 h 2425684"/>
              <a:gd name="connsiteX27" fmla="*/ 1997765 w 4253948"/>
              <a:gd name="connsiteY27" fmla="*/ 1710066 h 2425684"/>
              <a:gd name="connsiteX28" fmla="*/ 2057400 w 4253948"/>
              <a:gd name="connsiteY28" fmla="*/ 487554 h 2425684"/>
              <a:gd name="connsiteX29" fmla="*/ 2166731 w 4253948"/>
              <a:gd name="connsiteY29" fmla="*/ 1312501 h 2425684"/>
              <a:gd name="connsiteX30" fmla="*/ 2236304 w 4253948"/>
              <a:gd name="connsiteY30" fmla="*/ 666458 h 2425684"/>
              <a:gd name="connsiteX31" fmla="*/ 2415208 w 4253948"/>
              <a:gd name="connsiteY31" fmla="*/ 1223049 h 2425684"/>
              <a:gd name="connsiteX32" fmla="*/ 2514600 w 4253948"/>
              <a:gd name="connsiteY32" fmla="*/ 875180 h 2425684"/>
              <a:gd name="connsiteX33" fmla="*/ 2613991 w 4253948"/>
              <a:gd name="connsiteY33" fmla="*/ 1859153 h 2425684"/>
              <a:gd name="connsiteX34" fmla="*/ 2733261 w 4253948"/>
              <a:gd name="connsiteY34" fmla="*/ 1064023 h 2425684"/>
              <a:gd name="connsiteX35" fmla="*/ 2872408 w 4253948"/>
              <a:gd name="connsiteY35" fmla="*/ 1829336 h 2425684"/>
              <a:gd name="connsiteX36" fmla="*/ 2961860 w 4253948"/>
              <a:gd name="connsiteY36" fmla="*/ 1352257 h 2425684"/>
              <a:gd name="connsiteX37" fmla="*/ 3071191 w 4253948"/>
              <a:gd name="connsiteY37" fmla="*/ 1938667 h 2425684"/>
              <a:gd name="connsiteX38" fmla="*/ 3160643 w 4253948"/>
              <a:gd name="connsiteY38" fmla="*/ 1819397 h 2425684"/>
              <a:gd name="connsiteX39" fmla="*/ 3269974 w 4253948"/>
              <a:gd name="connsiteY39" fmla="*/ 2266658 h 2425684"/>
              <a:gd name="connsiteX40" fmla="*/ 3399182 w 4253948"/>
              <a:gd name="connsiteY40" fmla="*/ 1640493 h 2425684"/>
              <a:gd name="connsiteX41" fmla="*/ 3687417 w 4253948"/>
              <a:gd name="connsiteY41" fmla="*/ 2207023 h 2425684"/>
              <a:gd name="connsiteX42" fmla="*/ 3826565 w 4253948"/>
              <a:gd name="connsiteY42" fmla="*/ 1908849 h 2425684"/>
              <a:gd name="connsiteX43" fmla="*/ 3896139 w 4253948"/>
              <a:gd name="connsiteY43" fmla="*/ 2197084 h 2425684"/>
              <a:gd name="connsiteX44" fmla="*/ 3955774 w 4253948"/>
              <a:gd name="connsiteY44" fmla="*/ 1988362 h 2425684"/>
              <a:gd name="connsiteX45" fmla="*/ 4084982 w 4253948"/>
              <a:gd name="connsiteY45" fmla="*/ 2346171 h 2425684"/>
              <a:gd name="connsiteX46" fmla="*/ 4124739 w 4253948"/>
              <a:gd name="connsiteY46" fmla="*/ 2197084 h 2425684"/>
              <a:gd name="connsiteX47" fmla="*/ 4253948 w 4253948"/>
              <a:gd name="connsiteY47" fmla="*/ 2425684 h 2425684"/>
              <a:gd name="connsiteX0" fmla="*/ 0 w 4253948"/>
              <a:gd name="connsiteY0" fmla="*/ 888947 h 2389756"/>
              <a:gd name="connsiteX1" fmla="*/ 79513 w 4253948"/>
              <a:gd name="connsiteY1" fmla="*/ 690165 h 2389756"/>
              <a:gd name="connsiteX2" fmla="*/ 66260 w 4253948"/>
              <a:gd name="connsiteY2" fmla="*/ 673600 h 2389756"/>
              <a:gd name="connsiteX3" fmla="*/ 125895 w 4253948"/>
              <a:gd name="connsiteY3" fmla="*/ 1170556 h 2389756"/>
              <a:gd name="connsiteX4" fmla="*/ 129208 w 4253948"/>
              <a:gd name="connsiteY4" fmla="*/ 650408 h 2389756"/>
              <a:gd name="connsiteX5" fmla="*/ 188843 w 4253948"/>
              <a:gd name="connsiteY5" fmla="*/ 163391 h 2389756"/>
              <a:gd name="connsiteX6" fmla="*/ 248478 w 4253948"/>
              <a:gd name="connsiteY6" fmla="*/ 839251 h 2389756"/>
              <a:gd name="connsiteX7" fmla="*/ 308113 w 4253948"/>
              <a:gd name="connsiteY7" fmla="*/ 322418 h 2389756"/>
              <a:gd name="connsiteX8" fmla="*/ 347869 w 4253948"/>
              <a:gd name="connsiteY8" fmla="*/ 948582 h 2389756"/>
              <a:gd name="connsiteX9" fmla="*/ 447261 w 4253948"/>
              <a:gd name="connsiteY9" fmla="*/ 1375963 h 2389756"/>
              <a:gd name="connsiteX10" fmla="*/ 526774 w 4253948"/>
              <a:gd name="connsiteY10" fmla="*/ 153452 h 2389756"/>
              <a:gd name="connsiteX11" fmla="*/ 626165 w 4253948"/>
              <a:gd name="connsiteY11" fmla="*/ 133574 h 2389756"/>
              <a:gd name="connsiteX12" fmla="*/ 715616 w 4253948"/>
              <a:gd name="connsiteY12" fmla="*/ 1207000 h 2389756"/>
              <a:gd name="connsiteX13" fmla="*/ 795130 w 4253948"/>
              <a:gd name="connsiteY13" fmla="*/ 302539 h 2389756"/>
              <a:gd name="connsiteX14" fmla="*/ 884582 w 4253948"/>
              <a:gd name="connsiteY14" fmla="*/ 968460 h 2389756"/>
              <a:gd name="connsiteX15" fmla="*/ 964095 w 4253948"/>
              <a:gd name="connsiteY15" fmla="*/ 1415721 h 2389756"/>
              <a:gd name="connsiteX16" fmla="*/ 1063487 w 4253948"/>
              <a:gd name="connsiteY16" fmla="*/ 918764 h 2389756"/>
              <a:gd name="connsiteX17" fmla="*/ 1202634 w 4253948"/>
              <a:gd name="connsiteY17" fmla="*/ 729921 h 2389756"/>
              <a:gd name="connsiteX18" fmla="*/ 1321904 w 4253948"/>
              <a:gd name="connsiteY18" fmla="*/ 183269 h 2389756"/>
              <a:gd name="connsiteX19" fmla="*/ 1401417 w 4253948"/>
              <a:gd name="connsiteY19" fmla="*/ 958521 h 2389756"/>
              <a:gd name="connsiteX20" fmla="*/ 1470991 w 4253948"/>
              <a:gd name="connsiteY20" fmla="*/ 411869 h 2389756"/>
              <a:gd name="connsiteX21" fmla="*/ 1570382 w 4253948"/>
              <a:gd name="connsiteY21" fmla="*/ 1177182 h 2389756"/>
              <a:gd name="connsiteX22" fmla="*/ 1620078 w 4253948"/>
              <a:gd name="connsiteY22" fmla="*/ 620591 h 2389756"/>
              <a:gd name="connsiteX23" fmla="*/ 1699591 w 4253948"/>
              <a:gd name="connsiteY23" fmla="*/ 1554869 h 2389756"/>
              <a:gd name="connsiteX24" fmla="*/ 1749287 w 4253948"/>
              <a:gd name="connsiteY24" fmla="*/ 928703 h 2389756"/>
              <a:gd name="connsiteX25" fmla="*/ 1828800 w 4253948"/>
              <a:gd name="connsiteY25" fmla="*/ 1356086 h 2389756"/>
              <a:gd name="connsiteX26" fmla="*/ 1878495 w 4253948"/>
              <a:gd name="connsiteY26" fmla="*/ 660347 h 2389756"/>
              <a:gd name="connsiteX27" fmla="*/ 1997765 w 4253948"/>
              <a:gd name="connsiteY27" fmla="*/ 1674138 h 2389756"/>
              <a:gd name="connsiteX28" fmla="*/ 2057400 w 4253948"/>
              <a:gd name="connsiteY28" fmla="*/ 451626 h 2389756"/>
              <a:gd name="connsiteX29" fmla="*/ 2166731 w 4253948"/>
              <a:gd name="connsiteY29" fmla="*/ 1276573 h 2389756"/>
              <a:gd name="connsiteX30" fmla="*/ 2236304 w 4253948"/>
              <a:gd name="connsiteY30" fmla="*/ 630530 h 2389756"/>
              <a:gd name="connsiteX31" fmla="*/ 2415208 w 4253948"/>
              <a:gd name="connsiteY31" fmla="*/ 1187121 h 2389756"/>
              <a:gd name="connsiteX32" fmla="*/ 2514600 w 4253948"/>
              <a:gd name="connsiteY32" fmla="*/ 839252 h 2389756"/>
              <a:gd name="connsiteX33" fmla="*/ 2613991 w 4253948"/>
              <a:gd name="connsiteY33" fmla="*/ 1823225 h 2389756"/>
              <a:gd name="connsiteX34" fmla="*/ 2733261 w 4253948"/>
              <a:gd name="connsiteY34" fmla="*/ 1028095 h 2389756"/>
              <a:gd name="connsiteX35" fmla="*/ 2872408 w 4253948"/>
              <a:gd name="connsiteY35" fmla="*/ 1793408 h 2389756"/>
              <a:gd name="connsiteX36" fmla="*/ 2961860 w 4253948"/>
              <a:gd name="connsiteY36" fmla="*/ 1316329 h 2389756"/>
              <a:gd name="connsiteX37" fmla="*/ 3071191 w 4253948"/>
              <a:gd name="connsiteY37" fmla="*/ 1902739 h 2389756"/>
              <a:gd name="connsiteX38" fmla="*/ 3160643 w 4253948"/>
              <a:gd name="connsiteY38" fmla="*/ 1783469 h 2389756"/>
              <a:gd name="connsiteX39" fmla="*/ 3269974 w 4253948"/>
              <a:gd name="connsiteY39" fmla="*/ 2230730 h 2389756"/>
              <a:gd name="connsiteX40" fmla="*/ 3399182 w 4253948"/>
              <a:gd name="connsiteY40" fmla="*/ 1604565 h 2389756"/>
              <a:gd name="connsiteX41" fmla="*/ 3687417 w 4253948"/>
              <a:gd name="connsiteY41" fmla="*/ 2171095 h 2389756"/>
              <a:gd name="connsiteX42" fmla="*/ 3826565 w 4253948"/>
              <a:gd name="connsiteY42" fmla="*/ 1872921 h 2389756"/>
              <a:gd name="connsiteX43" fmla="*/ 3896139 w 4253948"/>
              <a:gd name="connsiteY43" fmla="*/ 2161156 h 2389756"/>
              <a:gd name="connsiteX44" fmla="*/ 3955774 w 4253948"/>
              <a:gd name="connsiteY44" fmla="*/ 1952434 h 2389756"/>
              <a:gd name="connsiteX45" fmla="*/ 4084982 w 4253948"/>
              <a:gd name="connsiteY45" fmla="*/ 2310243 h 2389756"/>
              <a:gd name="connsiteX46" fmla="*/ 4124739 w 4253948"/>
              <a:gd name="connsiteY46" fmla="*/ 2161156 h 2389756"/>
              <a:gd name="connsiteX47" fmla="*/ 4253948 w 4253948"/>
              <a:gd name="connsiteY47" fmla="*/ 2389756 h 2389756"/>
              <a:gd name="connsiteX0" fmla="*/ 0 w 4253948"/>
              <a:gd name="connsiteY0" fmla="*/ 827902 h 2328711"/>
              <a:gd name="connsiteX1" fmla="*/ 79513 w 4253948"/>
              <a:gd name="connsiteY1" fmla="*/ 629120 h 2328711"/>
              <a:gd name="connsiteX2" fmla="*/ 66260 w 4253948"/>
              <a:gd name="connsiteY2" fmla="*/ 612555 h 2328711"/>
              <a:gd name="connsiteX3" fmla="*/ 125895 w 4253948"/>
              <a:gd name="connsiteY3" fmla="*/ 1109511 h 2328711"/>
              <a:gd name="connsiteX4" fmla="*/ 129208 w 4253948"/>
              <a:gd name="connsiteY4" fmla="*/ 589363 h 2328711"/>
              <a:gd name="connsiteX5" fmla="*/ 188843 w 4253948"/>
              <a:gd name="connsiteY5" fmla="*/ 102346 h 2328711"/>
              <a:gd name="connsiteX6" fmla="*/ 248478 w 4253948"/>
              <a:gd name="connsiteY6" fmla="*/ 778206 h 2328711"/>
              <a:gd name="connsiteX7" fmla="*/ 308113 w 4253948"/>
              <a:gd name="connsiteY7" fmla="*/ 261373 h 2328711"/>
              <a:gd name="connsiteX8" fmla="*/ 347869 w 4253948"/>
              <a:gd name="connsiteY8" fmla="*/ 887537 h 2328711"/>
              <a:gd name="connsiteX9" fmla="*/ 447261 w 4253948"/>
              <a:gd name="connsiteY9" fmla="*/ 1314918 h 2328711"/>
              <a:gd name="connsiteX10" fmla="*/ 506896 w 4253948"/>
              <a:gd name="connsiteY10" fmla="*/ 231555 h 2328711"/>
              <a:gd name="connsiteX11" fmla="*/ 626165 w 4253948"/>
              <a:gd name="connsiteY11" fmla="*/ 72529 h 2328711"/>
              <a:gd name="connsiteX12" fmla="*/ 715616 w 4253948"/>
              <a:gd name="connsiteY12" fmla="*/ 1145955 h 2328711"/>
              <a:gd name="connsiteX13" fmla="*/ 795130 w 4253948"/>
              <a:gd name="connsiteY13" fmla="*/ 241494 h 2328711"/>
              <a:gd name="connsiteX14" fmla="*/ 884582 w 4253948"/>
              <a:gd name="connsiteY14" fmla="*/ 907415 h 2328711"/>
              <a:gd name="connsiteX15" fmla="*/ 964095 w 4253948"/>
              <a:gd name="connsiteY15" fmla="*/ 1354676 h 2328711"/>
              <a:gd name="connsiteX16" fmla="*/ 1063487 w 4253948"/>
              <a:gd name="connsiteY16" fmla="*/ 857719 h 2328711"/>
              <a:gd name="connsiteX17" fmla="*/ 1202634 w 4253948"/>
              <a:gd name="connsiteY17" fmla="*/ 668876 h 2328711"/>
              <a:gd name="connsiteX18" fmla="*/ 1321904 w 4253948"/>
              <a:gd name="connsiteY18" fmla="*/ 122224 h 2328711"/>
              <a:gd name="connsiteX19" fmla="*/ 1401417 w 4253948"/>
              <a:gd name="connsiteY19" fmla="*/ 897476 h 2328711"/>
              <a:gd name="connsiteX20" fmla="*/ 1470991 w 4253948"/>
              <a:gd name="connsiteY20" fmla="*/ 350824 h 2328711"/>
              <a:gd name="connsiteX21" fmla="*/ 1570382 w 4253948"/>
              <a:gd name="connsiteY21" fmla="*/ 1116137 h 2328711"/>
              <a:gd name="connsiteX22" fmla="*/ 1620078 w 4253948"/>
              <a:gd name="connsiteY22" fmla="*/ 559546 h 2328711"/>
              <a:gd name="connsiteX23" fmla="*/ 1699591 w 4253948"/>
              <a:gd name="connsiteY23" fmla="*/ 1493824 h 2328711"/>
              <a:gd name="connsiteX24" fmla="*/ 1749287 w 4253948"/>
              <a:gd name="connsiteY24" fmla="*/ 867658 h 2328711"/>
              <a:gd name="connsiteX25" fmla="*/ 1828800 w 4253948"/>
              <a:gd name="connsiteY25" fmla="*/ 1295041 h 2328711"/>
              <a:gd name="connsiteX26" fmla="*/ 1878495 w 4253948"/>
              <a:gd name="connsiteY26" fmla="*/ 599302 h 2328711"/>
              <a:gd name="connsiteX27" fmla="*/ 1997765 w 4253948"/>
              <a:gd name="connsiteY27" fmla="*/ 1613093 h 2328711"/>
              <a:gd name="connsiteX28" fmla="*/ 2057400 w 4253948"/>
              <a:gd name="connsiteY28" fmla="*/ 390581 h 2328711"/>
              <a:gd name="connsiteX29" fmla="*/ 2166731 w 4253948"/>
              <a:gd name="connsiteY29" fmla="*/ 1215528 h 2328711"/>
              <a:gd name="connsiteX30" fmla="*/ 2236304 w 4253948"/>
              <a:gd name="connsiteY30" fmla="*/ 569485 h 2328711"/>
              <a:gd name="connsiteX31" fmla="*/ 2415208 w 4253948"/>
              <a:gd name="connsiteY31" fmla="*/ 1126076 h 2328711"/>
              <a:gd name="connsiteX32" fmla="*/ 2514600 w 4253948"/>
              <a:gd name="connsiteY32" fmla="*/ 778207 h 2328711"/>
              <a:gd name="connsiteX33" fmla="*/ 2613991 w 4253948"/>
              <a:gd name="connsiteY33" fmla="*/ 1762180 h 2328711"/>
              <a:gd name="connsiteX34" fmla="*/ 2733261 w 4253948"/>
              <a:gd name="connsiteY34" fmla="*/ 967050 h 2328711"/>
              <a:gd name="connsiteX35" fmla="*/ 2872408 w 4253948"/>
              <a:gd name="connsiteY35" fmla="*/ 1732363 h 2328711"/>
              <a:gd name="connsiteX36" fmla="*/ 2961860 w 4253948"/>
              <a:gd name="connsiteY36" fmla="*/ 1255284 h 2328711"/>
              <a:gd name="connsiteX37" fmla="*/ 3071191 w 4253948"/>
              <a:gd name="connsiteY37" fmla="*/ 1841694 h 2328711"/>
              <a:gd name="connsiteX38" fmla="*/ 3160643 w 4253948"/>
              <a:gd name="connsiteY38" fmla="*/ 1722424 h 2328711"/>
              <a:gd name="connsiteX39" fmla="*/ 3269974 w 4253948"/>
              <a:gd name="connsiteY39" fmla="*/ 2169685 h 2328711"/>
              <a:gd name="connsiteX40" fmla="*/ 3399182 w 4253948"/>
              <a:gd name="connsiteY40" fmla="*/ 1543520 h 2328711"/>
              <a:gd name="connsiteX41" fmla="*/ 3687417 w 4253948"/>
              <a:gd name="connsiteY41" fmla="*/ 2110050 h 2328711"/>
              <a:gd name="connsiteX42" fmla="*/ 3826565 w 4253948"/>
              <a:gd name="connsiteY42" fmla="*/ 1811876 h 2328711"/>
              <a:gd name="connsiteX43" fmla="*/ 3896139 w 4253948"/>
              <a:gd name="connsiteY43" fmla="*/ 2100111 h 2328711"/>
              <a:gd name="connsiteX44" fmla="*/ 3955774 w 4253948"/>
              <a:gd name="connsiteY44" fmla="*/ 1891389 h 2328711"/>
              <a:gd name="connsiteX45" fmla="*/ 4084982 w 4253948"/>
              <a:gd name="connsiteY45" fmla="*/ 2249198 h 2328711"/>
              <a:gd name="connsiteX46" fmla="*/ 4124739 w 4253948"/>
              <a:gd name="connsiteY46" fmla="*/ 2100111 h 2328711"/>
              <a:gd name="connsiteX47" fmla="*/ 4253948 w 4253948"/>
              <a:gd name="connsiteY47" fmla="*/ 2328711 h 2328711"/>
              <a:gd name="connsiteX0" fmla="*/ 0 w 4253948"/>
              <a:gd name="connsiteY0" fmla="*/ 859544 h 2360353"/>
              <a:gd name="connsiteX1" fmla="*/ 79513 w 4253948"/>
              <a:gd name="connsiteY1" fmla="*/ 660762 h 2360353"/>
              <a:gd name="connsiteX2" fmla="*/ 66260 w 4253948"/>
              <a:gd name="connsiteY2" fmla="*/ 644197 h 2360353"/>
              <a:gd name="connsiteX3" fmla="*/ 125895 w 4253948"/>
              <a:gd name="connsiteY3" fmla="*/ 1141153 h 2360353"/>
              <a:gd name="connsiteX4" fmla="*/ 129208 w 4253948"/>
              <a:gd name="connsiteY4" fmla="*/ 621005 h 2360353"/>
              <a:gd name="connsiteX5" fmla="*/ 188843 w 4253948"/>
              <a:gd name="connsiteY5" fmla="*/ 133988 h 2360353"/>
              <a:gd name="connsiteX6" fmla="*/ 248478 w 4253948"/>
              <a:gd name="connsiteY6" fmla="*/ 809848 h 2360353"/>
              <a:gd name="connsiteX7" fmla="*/ 308113 w 4253948"/>
              <a:gd name="connsiteY7" fmla="*/ 293015 h 2360353"/>
              <a:gd name="connsiteX8" fmla="*/ 347869 w 4253948"/>
              <a:gd name="connsiteY8" fmla="*/ 919179 h 2360353"/>
              <a:gd name="connsiteX9" fmla="*/ 447261 w 4253948"/>
              <a:gd name="connsiteY9" fmla="*/ 1346560 h 2360353"/>
              <a:gd name="connsiteX10" fmla="*/ 506896 w 4253948"/>
              <a:gd name="connsiteY10" fmla="*/ 263197 h 2360353"/>
              <a:gd name="connsiteX11" fmla="*/ 626165 w 4253948"/>
              <a:gd name="connsiteY11" fmla="*/ 104171 h 2360353"/>
              <a:gd name="connsiteX12" fmla="*/ 715616 w 4253948"/>
              <a:gd name="connsiteY12" fmla="*/ 1177597 h 2360353"/>
              <a:gd name="connsiteX13" fmla="*/ 795130 w 4253948"/>
              <a:gd name="connsiteY13" fmla="*/ 273136 h 2360353"/>
              <a:gd name="connsiteX14" fmla="*/ 884582 w 4253948"/>
              <a:gd name="connsiteY14" fmla="*/ 939057 h 2360353"/>
              <a:gd name="connsiteX15" fmla="*/ 964095 w 4253948"/>
              <a:gd name="connsiteY15" fmla="*/ 1386318 h 2360353"/>
              <a:gd name="connsiteX16" fmla="*/ 1063487 w 4253948"/>
              <a:gd name="connsiteY16" fmla="*/ 889361 h 2360353"/>
              <a:gd name="connsiteX17" fmla="*/ 1202634 w 4253948"/>
              <a:gd name="connsiteY17" fmla="*/ 700518 h 2360353"/>
              <a:gd name="connsiteX18" fmla="*/ 1321904 w 4253948"/>
              <a:gd name="connsiteY18" fmla="*/ 153866 h 2360353"/>
              <a:gd name="connsiteX19" fmla="*/ 1401417 w 4253948"/>
              <a:gd name="connsiteY19" fmla="*/ 929118 h 2360353"/>
              <a:gd name="connsiteX20" fmla="*/ 1470991 w 4253948"/>
              <a:gd name="connsiteY20" fmla="*/ 382466 h 2360353"/>
              <a:gd name="connsiteX21" fmla="*/ 1570382 w 4253948"/>
              <a:gd name="connsiteY21" fmla="*/ 1147779 h 2360353"/>
              <a:gd name="connsiteX22" fmla="*/ 1620078 w 4253948"/>
              <a:gd name="connsiteY22" fmla="*/ 591188 h 2360353"/>
              <a:gd name="connsiteX23" fmla="*/ 1699591 w 4253948"/>
              <a:gd name="connsiteY23" fmla="*/ 1525466 h 2360353"/>
              <a:gd name="connsiteX24" fmla="*/ 1749287 w 4253948"/>
              <a:gd name="connsiteY24" fmla="*/ 899300 h 2360353"/>
              <a:gd name="connsiteX25" fmla="*/ 1828800 w 4253948"/>
              <a:gd name="connsiteY25" fmla="*/ 1326683 h 2360353"/>
              <a:gd name="connsiteX26" fmla="*/ 1878495 w 4253948"/>
              <a:gd name="connsiteY26" fmla="*/ 630944 h 2360353"/>
              <a:gd name="connsiteX27" fmla="*/ 1997765 w 4253948"/>
              <a:gd name="connsiteY27" fmla="*/ 1644735 h 2360353"/>
              <a:gd name="connsiteX28" fmla="*/ 2057400 w 4253948"/>
              <a:gd name="connsiteY28" fmla="*/ 422223 h 2360353"/>
              <a:gd name="connsiteX29" fmla="*/ 2166731 w 4253948"/>
              <a:gd name="connsiteY29" fmla="*/ 1247170 h 2360353"/>
              <a:gd name="connsiteX30" fmla="*/ 2236304 w 4253948"/>
              <a:gd name="connsiteY30" fmla="*/ 601127 h 2360353"/>
              <a:gd name="connsiteX31" fmla="*/ 2415208 w 4253948"/>
              <a:gd name="connsiteY31" fmla="*/ 1157718 h 2360353"/>
              <a:gd name="connsiteX32" fmla="*/ 2514600 w 4253948"/>
              <a:gd name="connsiteY32" fmla="*/ 809849 h 2360353"/>
              <a:gd name="connsiteX33" fmla="*/ 2613991 w 4253948"/>
              <a:gd name="connsiteY33" fmla="*/ 1793822 h 2360353"/>
              <a:gd name="connsiteX34" fmla="*/ 2733261 w 4253948"/>
              <a:gd name="connsiteY34" fmla="*/ 998692 h 2360353"/>
              <a:gd name="connsiteX35" fmla="*/ 2872408 w 4253948"/>
              <a:gd name="connsiteY35" fmla="*/ 1764005 h 2360353"/>
              <a:gd name="connsiteX36" fmla="*/ 2961860 w 4253948"/>
              <a:gd name="connsiteY36" fmla="*/ 1286926 h 2360353"/>
              <a:gd name="connsiteX37" fmla="*/ 3071191 w 4253948"/>
              <a:gd name="connsiteY37" fmla="*/ 1873336 h 2360353"/>
              <a:gd name="connsiteX38" fmla="*/ 3160643 w 4253948"/>
              <a:gd name="connsiteY38" fmla="*/ 1754066 h 2360353"/>
              <a:gd name="connsiteX39" fmla="*/ 3269974 w 4253948"/>
              <a:gd name="connsiteY39" fmla="*/ 2201327 h 2360353"/>
              <a:gd name="connsiteX40" fmla="*/ 3399182 w 4253948"/>
              <a:gd name="connsiteY40" fmla="*/ 1575162 h 2360353"/>
              <a:gd name="connsiteX41" fmla="*/ 3687417 w 4253948"/>
              <a:gd name="connsiteY41" fmla="*/ 2141692 h 2360353"/>
              <a:gd name="connsiteX42" fmla="*/ 3826565 w 4253948"/>
              <a:gd name="connsiteY42" fmla="*/ 1843518 h 2360353"/>
              <a:gd name="connsiteX43" fmla="*/ 3896139 w 4253948"/>
              <a:gd name="connsiteY43" fmla="*/ 2131753 h 2360353"/>
              <a:gd name="connsiteX44" fmla="*/ 3955774 w 4253948"/>
              <a:gd name="connsiteY44" fmla="*/ 1923031 h 2360353"/>
              <a:gd name="connsiteX45" fmla="*/ 4084982 w 4253948"/>
              <a:gd name="connsiteY45" fmla="*/ 2280840 h 2360353"/>
              <a:gd name="connsiteX46" fmla="*/ 4124739 w 4253948"/>
              <a:gd name="connsiteY46" fmla="*/ 2131753 h 2360353"/>
              <a:gd name="connsiteX47" fmla="*/ 4253948 w 4253948"/>
              <a:gd name="connsiteY47" fmla="*/ 2360353 h 2360353"/>
              <a:gd name="connsiteX0" fmla="*/ 0 w 4253948"/>
              <a:gd name="connsiteY0" fmla="*/ 814611 h 2315420"/>
              <a:gd name="connsiteX1" fmla="*/ 79513 w 4253948"/>
              <a:gd name="connsiteY1" fmla="*/ 615829 h 2315420"/>
              <a:gd name="connsiteX2" fmla="*/ 66260 w 4253948"/>
              <a:gd name="connsiteY2" fmla="*/ 599264 h 2315420"/>
              <a:gd name="connsiteX3" fmla="*/ 125895 w 4253948"/>
              <a:gd name="connsiteY3" fmla="*/ 1096220 h 2315420"/>
              <a:gd name="connsiteX4" fmla="*/ 129208 w 4253948"/>
              <a:gd name="connsiteY4" fmla="*/ 576072 h 2315420"/>
              <a:gd name="connsiteX5" fmla="*/ 188843 w 4253948"/>
              <a:gd name="connsiteY5" fmla="*/ 89055 h 2315420"/>
              <a:gd name="connsiteX6" fmla="*/ 248478 w 4253948"/>
              <a:gd name="connsiteY6" fmla="*/ 764915 h 2315420"/>
              <a:gd name="connsiteX7" fmla="*/ 308113 w 4253948"/>
              <a:gd name="connsiteY7" fmla="*/ 248082 h 2315420"/>
              <a:gd name="connsiteX8" fmla="*/ 347869 w 4253948"/>
              <a:gd name="connsiteY8" fmla="*/ 874246 h 2315420"/>
              <a:gd name="connsiteX9" fmla="*/ 447261 w 4253948"/>
              <a:gd name="connsiteY9" fmla="*/ 1301627 h 2315420"/>
              <a:gd name="connsiteX10" fmla="*/ 506896 w 4253948"/>
              <a:gd name="connsiteY10" fmla="*/ 218264 h 2315420"/>
              <a:gd name="connsiteX11" fmla="*/ 626165 w 4253948"/>
              <a:gd name="connsiteY11" fmla="*/ 59238 h 2315420"/>
              <a:gd name="connsiteX12" fmla="*/ 715616 w 4253948"/>
              <a:gd name="connsiteY12" fmla="*/ 1132664 h 2315420"/>
              <a:gd name="connsiteX13" fmla="*/ 795130 w 4253948"/>
              <a:gd name="connsiteY13" fmla="*/ 228203 h 2315420"/>
              <a:gd name="connsiteX14" fmla="*/ 884582 w 4253948"/>
              <a:gd name="connsiteY14" fmla="*/ 894124 h 2315420"/>
              <a:gd name="connsiteX15" fmla="*/ 964095 w 4253948"/>
              <a:gd name="connsiteY15" fmla="*/ 1341385 h 2315420"/>
              <a:gd name="connsiteX16" fmla="*/ 1063487 w 4253948"/>
              <a:gd name="connsiteY16" fmla="*/ 844428 h 2315420"/>
              <a:gd name="connsiteX17" fmla="*/ 1202634 w 4253948"/>
              <a:gd name="connsiteY17" fmla="*/ 655585 h 2315420"/>
              <a:gd name="connsiteX18" fmla="*/ 1321904 w 4253948"/>
              <a:gd name="connsiteY18" fmla="*/ 108933 h 2315420"/>
              <a:gd name="connsiteX19" fmla="*/ 1401417 w 4253948"/>
              <a:gd name="connsiteY19" fmla="*/ 884185 h 2315420"/>
              <a:gd name="connsiteX20" fmla="*/ 1470991 w 4253948"/>
              <a:gd name="connsiteY20" fmla="*/ 337533 h 2315420"/>
              <a:gd name="connsiteX21" fmla="*/ 1570382 w 4253948"/>
              <a:gd name="connsiteY21" fmla="*/ 1102846 h 2315420"/>
              <a:gd name="connsiteX22" fmla="*/ 1620078 w 4253948"/>
              <a:gd name="connsiteY22" fmla="*/ 546255 h 2315420"/>
              <a:gd name="connsiteX23" fmla="*/ 1699591 w 4253948"/>
              <a:gd name="connsiteY23" fmla="*/ 1480533 h 2315420"/>
              <a:gd name="connsiteX24" fmla="*/ 1749287 w 4253948"/>
              <a:gd name="connsiteY24" fmla="*/ 854367 h 2315420"/>
              <a:gd name="connsiteX25" fmla="*/ 1828800 w 4253948"/>
              <a:gd name="connsiteY25" fmla="*/ 1281750 h 2315420"/>
              <a:gd name="connsiteX26" fmla="*/ 1878495 w 4253948"/>
              <a:gd name="connsiteY26" fmla="*/ 586011 h 2315420"/>
              <a:gd name="connsiteX27" fmla="*/ 1997765 w 4253948"/>
              <a:gd name="connsiteY27" fmla="*/ 1599802 h 2315420"/>
              <a:gd name="connsiteX28" fmla="*/ 2057400 w 4253948"/>
              <a:gd name="connsiteY28" fmla="*/ 377290 h 2315420"/>
              <a:gd name="connsiteX29" fmla="*/ 2166731 w 4253948"/>
              <a:gd name="connsiteY29" fmla="*/ 1202237 h 2315420"/>
              <a:gd name="connsiteX30" fmla="*/ 2236304 w 4253948"/>
              <a:gd name="connsiteY30" fmla="*/ 556194 h 2315420"/>
              <a:gd name="connsiteX31" fmla="*/ 2415208 w 4253948"/>
              <a:gd name="connsiteY31" fmla="*/ 1112785 h 2315420"/>
              <a:gd name="connsiteX32" fmla="*/ 2514600 w 4253948"/>
              <a:gd name="connsiteY32" fmla="*/ 764916 h 2315420"/>
              <a:gd name="connsiteX33" fmla="*/ 2613991 w 4253948"/>
              <a:gd name="connsiteY33" fmla="*/ 1748889 h 2315420"/>
              <a:gd name="connsiteX34" fmla="*/ 2733261 w 4253948"/>
              <a:gd name="connsiteY34" fmla="*/ 953759 h 2315420"/>
              <a:gd name="connsiteX35" fmla="*/ 2872408 w 4253948"/>
              <a:gd name="connsiteY35" fmla="*/ 1719072 h 2315420"/>
              <a:gd name="connsiteX36" fmla="*/ 2961860 w 4253948"/>
              <a:gd name="connsiteY36" fmla="*/ 1241993 h 2315420"/>
              <a:gd name="connsiteX37" fmla="*/ 3071191 w 4253948"/>
              <a:gd name="connsiteY37" fmla="*/ 1828403 h 2315420"/>
              <a:gd name="connsiteX38" fmla="*/ 3160643 w 4253948"/>
              <a:gd name="connsiteY38" fmla="*/ 1709133 h 2315420"/>
              <a:gd name="connsiteX39" fmla="*/ 3269974 w 4253948"/>
              <a:gd name="connsiteY39" fmla="*/ 2156394 h 2315420"/>
              <a:gd name="connsiteX40" fmla="*/ 3399182 w 4253948"/>
              <a:gd name="connsiteY40" fmla="*/ 1530229 h 2315420"/>
              <a:gd name="connsiteX41" fmla="*/ 3687417 w 4253948"/>
              <a:gd name="connsiteY41" fmla="*/ 2096759 h 2315420"/>
              <a:gd name="connsiteX42" fmla="*/ 3826565 w 4253948"/>
              <a:gd name="connsiteY42" fmla="*/ 1798585 h 2315420"/>
              <a:gd name="connsiteX43" fmla="*/ 3896139 w 4253948"/>
              <a:gd name="connsiteY43" fmla="*/ 2086820 h 2315420"/>
              <a:gd name="connsiteX44" fmla="*/ 3955774 w 4253948"/>
              <a:gd name="connsiteY44" fmla="*/ 1878098 h 2315420"/>
              <a:gd name="connsiteX45" fmla="*/ 4084982 w 4253948"/>
              <a:gd name="connsiteY45" fmla="*/ 2235907 h 2315420"/>
              <a:gd name="connsiteX46" fmla="*/ 4124739 w 4253948"/>
              <a:gd name="connsiteY46" fmla="*/ 2086820 h 2315420"/>
              <a:gd name="connsiteX47" fmla="*/ 4253948 w 4253948"/>
              <a:gd name="connsiteY47" fmla="*/ 2315420 h 2315420"/>
              <a:gd name="connsiteX0" fmla="*/ 0 w 4253948"/>
              <a:gd name="connsiteY0" fmla="*/ 808564 h 2309373"/>
              <a:gd name="connsiteX1" fmla="*/ 79513 w 4253948"/>
              <a:gd name="connsiteY1" fmla="*/ 609782 h 2309373"/>
              <a:gd name="connsiteX2" fmla="*/ 66260 w 4253948"/>
              <a:gd name="connsiteY2" fmla="*/ 593217 h 2309373"/>
              <a:gd name="connsiteX3" fmla="*/ 125895 w 4253948"/>
              <a:gd name="connsiteY3" fmla="*/ 1090173 h 2309373"/>
              <a:gd name="connsiteX4" fmla="*/ 129208 w 4253948"/>
              <a:gd name="connsiteY4" fmla="*/ 570025 h 2309373"/>
              <a:gd name="connsiteX5" fmla="*/ 188843 w 4253948"/>
              <a:gd name="connsiteY5" fmla="*/ 83008 h 2309373"/>
              <a:gd name="connsiteX6" fmla="*/ 248478 w 4253948"/>
              <a:gd name="connsiteY6" fmla="*/ 758868 h 2309373"/>
              <a:gd name="connsiteX7" fmla="*/ 308113 w 4253948"/>
              <a:gd name="connsiteY7" fmla="*/ 242035 h 2309373"/>
              <a:gd name="connsiteX8" fmla="*/ 347869 w 4253948"/>
              <a:gd name="connsiteY8" fmla="*/ 868199 h 2309373"/>
              <a:gd name="connsiteX9" fmla="*/ 447261 w 4253948"/>
              <a:gd name="connsiteY9" fmla="*/ 1295580 h 2309373"/>
              <a:gd name="connsiteX10" fmla="*/ 506896 w 4253948"/>
              <a:gd name="connsiteY10" fmla="*/ 212217 h 2309373"/>
              <a:gd name="connsiteX11" fmla="*/ 626165 w 4253948"/>
              <a:gd name="connsiteY11" fmla="*/ 53191 h 2309373"/>
              <a:gd name="connsiteX12" fmla="*/ 715616 w 4253948"/>
              <a:gd name="connsiteY12" fmla="*/ 1126617 h 2309373"/>
              <a:gd name="connsiteX13" fmla="*/ 795130 w 4253948"/>
              <a:gd name="connsiteY13" fmla="*/ 222156 h 2309373"/>
              <a:gd name="connsiteX14" fmla="*/ 884582 w 4253948"/>
              <a:gd name="connsiteY14" fmla="*/ 888077 h 2309373"/>
              <a:gd name="connsiteX15" fmla="*/ 964095 w 4253948"/>
              <a:gd name="connsiteY15" fmla="*/ 1335338 h 2309373"/>
              <a:gd name="connsiteX16" fmla="*/ 1063487 w 4253948"/>
              <a:gd name="connsiteY16" fmla="*/ 838381 h 2309373"/>
              <a:gd name="connsiteX17" fmla="*/ 1202634 w 4253948"/>
              <a:gd name="connsiteY17" fmla="*/ 649538 h 2309373"/>
              <a:gd name="connsiteX18" fmla="*/ 1321904 w 4253948"/>
              <a:gd name="connsiteY18" fmla="*/ 102886 h 2309373"/>
              <a:gd name="connsiteX19" fmla="*/ 1401417 w 4253948"/>
              <a:gd name="connsiteY19" fmla="*/ 878138 h 2309373"/>
              <a:gd name="connsiteX20" fmla="*/ 1470991 w 4253948"/>
              <a:gd name="connsiteY20" fmla="*/ 331486 h 2309373"/>
              <a:gd name="connsiteX21" fmla="*/ 1570382 w 4253948"/>
              <a:gd name="connsiteY21" fmla="*/ 1096799 h 2309373"/>
              <a:gd name="connsiteX22" fmla="*/ 1620078 w 4253948"/>
              <a:gd name="connsiteY22" fmla="*/ 540208 h 2309373"/>
              <a:gd name="connsiteX23" fmla="*/ 1699591 w 4253948"/>
              <a:gd name="connsiteY23" fmla="*/ 1474486 h 2309373"/>
              <a:gd name="connsiteX24" fmla="*/ 1749287 w 4253948"/>
              <a:gd name="connsiteY24" fmla="*/ 848320 h 2309373"/>
              <a:gd name="connsiteX25" fmla="*/ 1828800 w 4253948"/>
              <a:gd name="connsiteY25" fmla="*/ 1275703 h 2309373"/>
              <a:gd name="connsiteX26" fmla="*/ 1878495 w 4253948"/>
              <a:gd name="connsiteY26" fmla="*/ 579964 h 2309373"/>
              <a:gd name="connsiteX27" fmla="*/ 1997765 w 4253948"/>
              <a:gd name="connsiteY27" fmla="*/ 1593755 h 2309373"/>
              <a:gd name="connsiteX28" fmla="*/ 2057400 w 4253948"/>
              <a:gd name="connsiteY28" fmla="*/ 371243 h 2309373"/>
              <a:gd name="connsiteX29" fmla="*/ 2166731 w 4253948"/>
              <a:gd name="connsiteY29" fmla="*/ 1196190 h 2309373"/>
              <a:gd name="connsiteX30" fmla="*/ 2236304 w 4253948"/>
              <a:gd name="connsiteY30" fmla="*/ 550147 h 2309373"/>
              <a:gd name="connsiteX31" fmla="*/ 2415208 w 4253948"/>
              <a:gd name="connsiteY31" fmla="*/ 1106738 h 2309373"/>
              <a:gd name="connsiteX32" fmla="*/ 2514600 w 4253948"/>
              <a:gd name="connsiteY32" fmla="*/ 758869 h 2309373"/>
              <a:gd name="connsiteX33" fmla="*/ 2613991 w 4253948"/>
              <a:gd name="connsiteY33" fmla="*/ 1742842 h 2309373"/>
              <a:gd name="connsiteX34" fmla="*/ 2733261 w 4253948"/>
              <a:gd name="connsiteY34" fmla="*/ 947712 h 2309373"/>
              <a:gd name="connsiteX35" fmla="*/ 2872408 w 4253948"/>
              <a:gd name="connsiteY35" fmla="*/ 1713025 h 2309373"/>
              <a:gd name="connsiteX36" fmla="*/ 2961860 w 4253948"/>
              <a:gd name="connsiteY36" fmla="*/ 1235946 h 2309373"/>
              <a:gd name="connsiteX37" fmla="*/ 3071191 w 4253948"/>
              <a:gd name="connsiteY37" fmla="*/ 1822356 h 2309373"/>
              <a:gd name="connsiteX38" fmla="*/ 3160643 w 4253948"/>
              <a:gd name="connsiteY38" fmla="*/ 1703086 h 2309373"/>
              <a:gd name="connsiteX39" fmla="*/ 3269974 w 4253948"/>
              <a:gd name="connsiteY39" fmla="*/ 2150347 h 2309373"/>
              <a:gd name="connsiteX40" fmla="*/ 3399182 w 4253948"/>
              <a:gd name="connsiteY40" fmla="*/ 1524182 h 2309373"/>
              <a:gd name="connsiteX41" fmla="*/ 3687417 w 4253948"/>
              <a:gd name="connsiteY41" fmla="*/ 2090712 h 2309373"/>
              <a:gd name="connsiteX42" fmla="*/ 3826565 w 4253948"/>
              <a:gd name="connsiteY42" fmla="*/ 1792538 h 2309373"/>
              <a:gd name="connsiteX43" fmla="*/ 3896139 w 4253948"/>
              <a:gd name="connsiteY43" fmla="*/ 2080773 h 2309373"/>
              <a:gd name="connsiteX44" fmla="*/ 3955774 w 4253948"/>
              <a:gd name="connsiteY44" fmla="*/ 1872051 h 2309373"/>
              <a:gd name="connsiteX45" fmla="*/ 4084982 w 4253948"/>
              <a:gd name="connsiteY45" fmla="*/ 2229860 h 2309373"/>
              <a:gd name="connsiteX46" fmla="*/ 4124739 w 4253948"/>
              <a:gd name="connsiteY46" fmla="*/ 2080773 h 2309373"/>
              <a:gd name="connsiteX47" fmla="*/ 4253948 w 4253948"/>
              <a:gd name="connsiteY47" fmla="*/ 2309373 h 2309373"/>
              <a:gd name="connsiteX0" fmla="*/ 0 w 4253948"/>
              <a:gd name="connsiteY0" fmla="*/ 807205 h 2308014"/>
              <a:gd name="connsiteX1" fmla="*/ 79513 w 4253948"/>
              <a:gd name="connsiteY1" fmla="*/ 608423 h 2308014"/>
              <a:gd name="connsiteX2" fmla="*/ 66260 w 4253948"/>
              <a:gd name="connsiteY2" fmla="*/ 591858 h 2308014"/>
              <a:gd name="connsiteX3" fmla="*/ 125895 w 4253948"/>
              <a:gd name="connsiteY3" fmla="*/ 1088814 h 2308014"/>
              <a:gd name="connsiteX4" fmla="*/ 129208 w 4253948"/>
              <a:gd name="connsiteY4" fmla="*/ 568666 h 2308014"/>
              <a:gd name="connsiteX5" fmla="*/ 188843 w 4253948"/>
              <a:gd name="connsiteY5" fmla="*/ 81649 h 2308014"/>
              <a:gd name="connsiteX6" fmla="*/ 248478 w 4253948"/>
              <a:gd name="connsiteY6" fmla="*/ 757509 h 2308014"/>
              <a:gd name="connsiteX7" fmla="*/ 308113 w 4253948"/>
              <a:gd name="connsiteY7" fmla="*/ 240676 h 2308014"/>
              <a:gd name="connsiteX8" fmla="*/ 347869 w 4253948"/>
              <a:gd name="connsiteY8" fmla="*/ 866840 h 2308014"/>
              <a:gd name="connsiteX9" fmla="*/ 447261 w 4253948"/>
              <a:gd name="connsiteY9" fmla="*/ 1294221 h 2308014"/>
              <a:gd name="connsiteX10" fmla="*/ 506896 w 4253948"/>
              <a:gd name="connsiteY10" fmla="*/ 210858 h 2308014"/>
              <a:gd name="connsiteX11" fmla="*/ 626165 w 4253948"/>
              <a:gd name="connsiteY11" fmla="*/ 51832 h 2308014"/>
              <a:gd name="connsiteX12" fmla="*/ 715616 w 4253948"/>
              <a:gd name="connsiteY12" fmla="*/ 1125258 h 2308014"/>
              <a:gd name="connsiteX13" fmla="*/ 795130 w 4253948"/>
              <a:gd name="connsiteY13" fmla="*/ 220797 h 2308014"/>
              <a:gd name="connsiteX14" fmla="*/ 884582 w 4253948"/>
              <a:gd name="connsiteY14" fmla="*/ 886718 h 2308014"/>
              <a:gd name="connsiteX15" fmla="*/ 964095 w 4253948"/>
              <a:gd name="connsiteY15" fmla="*/ 1333979 h 2308014"/>
              <a:gd name="connsiteX16" fmla="*/ 1063487 w 4253948"/>
              <a:gd name="connsiteY16" fmla="*/ 837022 h 2308014"/>
              <a:gd name="connsiteX17" fmla="*/ 1202634 w 4253948"/>
              <a:gd name="connsiteY17" fmla="*/ 648179 h 2308014"/>
              <a:gd name="connsiteX18" fmla="*/ 1321904 w 4253948"/>
              <a:gd name="connsiteY18" fmla="*/ 101527 h 2308014"/>
              <a:gd name="connsiteX19" fmla="*/ 1401417 w 4253948"/>
              <a:gd name="connsiteY19" fmla="*/ 876779 h 2308014"/>
              <a:gd name="connsiteX20" fmla="*/ 1470991 w 4253948"/>
              <a:gd name="connsiteY20" fmla="*/ 330127 h 2308014"/>
              <a:gd name="connsiteX21" fmla="*/ 1570382 w 4253948"/>
              <a:gd name="connsiteY21" fmla="*/ 1095440 h 2308014"/>
              <a:gd name="connsiteX22" fmla="*/ 1620078 w 4253948"/>
              <a:gd name="connsiteY22" fmla="*/ 538849 h 2308014"/>
              <a:gd name="connsiteX23" fmla="*/ 1699591 w 4253948"/>
              <a:gd name="connsiteY23" fmla="*/ 1473127 h 2308014"/>
              <a:gd name="connsiteX24" fmla="*/ 1749287 w 4253948"/>
              <a:gd name="connsiteY24" fmla="*/ 846961 h 2308014"/>
              <a:gd name="connsiteX25" fmla="*/ 1828800 w 4253948"/>
              <a:gd name="connsiteY25" fmla="*/ 1274344 h 2308014"/>
              <a:gd name="connsiteX26" fmla="*/ 1878495 w 4253948"/>
              <a:gd name="connsiteY26" fmla="*/ 578605 h 2308014"/>
              <a:gd name="connsiteX27" fmla="*/ 1997765 w 4253948"/>
              <a:gd name="connsiteY27" fmla="*/ 1592396 h 2308014"/>
              <a:gd name="connsiteX28" fmla="*/ 2057400 w 4253948"/>
              <a:gd name="connsiteY28" fmla="*/ 369884 h 2308014"/>
              <a:gd name="connsiteX29" fmla="*/ 2166731 w 4253948"/>
              <a:gd name="connsiteY29" fmla="*/ 1194831 h 2308014"/>
              <a:gd name="connsiteX30" fmla="*/ 2236304 w 4253948"/>
              <a:gd name="connsiteY30" fmla="*/ 548788 h 2308014"/>
              <a:gd name="connsiteX31" fmla="*/ 2415208 w 4253948"/>
              <a:gd name="connsiteY31" fmla="*/ 1105379 h 2308014"/>
              <a:gd name="connsiteX32" fmla="*/ 2514600 w 4253948"/>
              <a:gd name="connsiteY32" fmla="*/ 757510 h 2308014"/>
              <a:gd name="connsiteX33" fmla="*/ 2613991 w 4253948"/>
              <a:gd name="connsiteY33" fmla="*/ 1741483 h 2308014"/>
              <a:gd name="connsiteX34" fmla="*/ 2733261 w 4253948"/>
              <a:gd name="connsiteY34" fmla="*/ 946353 h 2308014"/>
              <a:gd name="connsiteX35" fmla="*/ 2872408 w 4253948"/>
              <a:gd name="connsiteY35" fmla="*/ 1711666 h 2308014"/>
              <a:gd name="connsiteX36" fmla="*/ 2961860 w 4253948"/>
              <a:gd name="connsiteY36" fmla="*/ 1234587 h 2308014"/>
              <a:gd name="connsiteX37" fmla="*/ 3071191 w 4253948"/>
              <a:gd name="connsiteY37" fmla="*/ 1820997 h 2308014"/>
              <a:gd name="connsiteX38" fmla="*/ 3160643 w 4253948"/>
              <a:gd name="connsiteY38" fmla="*/ 1701727 h 2308014"/>
              <a:gd name="connsiteX39" fmla="*/ 3269974 w 4253948"/>
              <a:gd name="connsiteY39" fmla="*/ 2148988 h 2308014"/>
              <a:gd name="connsiteX40" fmla="*/ 3399182 w 4253948"/>
              <a:gd name="connsiteY40" fmla="*/ 1522823 h 2308014"/>
              <a:gd name="connsiteX41" fmla="*/ 3687417 w 4253948"/>
              <a:gd name="connsiteY41" fmla="*/ 2089353 h 2308014"/>
              <a:gd name="connsiteX42" fmla="*/ 3826565 w 4253948"/>
              <a:gd name="connsiteY42" fmla="*/ 1791179 h 2308014"/>
              <a:gd name="connsiteX43" fmla="*/ 3896139 w 4253948"/>
              <a:gd name="connsiteY43" fmla="*/ 2079414 h 2308014"/>
              <a:gd name="connsiteX44" fmla="*/ 3955774 w 4253948"/>
              <a:gd name="connsiteY44" fmla="*/ 1870692 h 2308014"/>
              <a:gd name="connsiteX45" fmla="*/ 4084982 w 4253948"/>
              <a:gd name="connsiteY45" fmla="*/ 2228501 h 2308014"/>
              <a:gd name="connsiteX46" fmla="*/ 4124739 w 4253948"/>
              <a:gd name="connsiteY46" fmla="*/ 2079414 h 2308014"/>
              <a:gd name="connsiteX47" fmla="*/ 4253948 w 4253948"/>
              <a:gd name="connsiteY47" fmla="*/ 2308014 h 2308014"/>
              <a:gd name="connsiteX0" fmla="*/ 0 w 4253948"/>
              <a:gd name="connsiteY0" fmla="*/ 807205 h 2308014"/>
              <a:gd name="connsiteX1" fmla="*/ 79513 w 4253948"/>
              <a:gd name="connsiteY1" fmla="*/ 608423 h 2308014"/>
              <a:gd name="connsiteX2" fmla="*/ 66260 w 4253948"/>
              <a:gd name="connsiteY2" fmla="*/ 591858 h 2308014"/>
              <a:gd name="connsiteX3" fmla="*/ 125895 w 4253948"/>
              <a:gd name="connsiteY3" fmla="*/ 1088814 h 2308014"/>
              <a:gd name="connsiteX4" fmla="*/ 129208 w 4253948"/>
              <a:gd name="connsiteY4" fmla="*/ 568666 h 2308014"/>
              <a:gd name="connsiteX5" fmla="*/ 188843 w 4253948"/>
              <a:gd name="connsiteY5" fmla="*/ 81649 h 2308014"/>
              <a:gd name="connsiteX6" fmla="*/ 248478 w 4253948"/>
              <a:gd name="connsiteY6" fmla="*/ 757509 h 2308014"/>
              <a:gd name="connsiteX7" fmla="*/ 308113 w 4253948"/>
              <a:gd name="connsiteY7" fmla="*/ 240676 h 2308014"/>
              <a:gd name="connsiteX8" fmla="*/ 347869 w 4253948"/>
              <a:gd name="connsiteY8" fmla="*/ 866840 h 2308014"/>
              <a:gd name="connsiteX9" fmla="*/ 447261 w 4253948"/>
              <a:gd name="connsiteY9" fmla="*/ 1294221 h 2308014"/>
              <a:gd name="connsiteX10" fmla="*/ 506896 w 4253948"/>
              <a:gd name="connsiteY10" fmla="*/ 210858 h 2308014"/>
              <a:gd name="connsiteX11" fmla="*/ 626165 w 4253948"/>
              <a:gd name="connsiteY11" fmla="*/ 51832 h 2308014"/>
              <a:gd name="connsiteX12" fmla="*/ 715616 w 4253948"/>
              <a:gd name="connsiteY12" fmla="*/ 1125258 h 2308014"/>
              <a:gd name="connsiteX13" fmla="*/ 795130 w 4253948"/>
              <a:gd name="connsiteY13" fmla="*/ 220797 h 2308014"/>
              <a:gd name="connsiteX14" fmla="*/ 884582 w 4253948"/>
              <a:gd name="connsiteY14" fmla="*/ 886718 h 2308014"/>
              <a:gd name="connsiteX15" fmla="*/ 964095 w 4253948"/>
              <a:gd name="connsiteY15" fmla="*/ 1204770 h 2308014"/>
              <a:gd name="connsiteX16" fmla="*/ 1063487 w 4253948"/>
              <a:gd name="connsiteY16" fmla="*/ 837022 h 2308014"/>
              <a:gd name="connsiteX17" fmla="*/ 1202634 w 4253948"/>
              <a:gd name="connsiteY17" fmla="*/ 648179 h 2308014"/>
              <a:gd name="connsiteX18" fmla="*/ 1321904 w 4253948"/>
              <a:gd name="connsiteY18" fmla="*/ 101527 h 2308014"/>
              <a:gd name="connsiteX19" fmla="*/ 1401417 w 4253948"/>
              <a:gd name="connsiteY19" fmla="*/ 876779 h 2308014"/>
              <a:gd name="connsiteX20" fmla="*/ 1470991 w 4253948"/>
              <a:gd name="connsiteY20" fmla="*/ 330127 h 2308014"/>
              <a:gd name="connsiteX21" fmla="*/ 1570382 w 4253948"/>
              <a:gd name="connsiteY21" fmla="*/ 1095440 h 2308014"/>
              <a:gd name="connsiteX22" fmla="*/ 1620078 w 4253948"/>
              <a:gd name="connsiteY22" fmla="*/ 538849 h 2308014"/>
              <a:gd name="connsiteX23" fmla="*/ 1699591 w 4253948"/>
              <a:gd name="connsiteY23" fmla="*/ 1473127 h 2308014"/>
              <a:gd name="connsiteX24" fmla="*/ 1749287 w 4253948"/>
              <a:gd name="connsiteY24" fmla="*/ 846961 h 2308014"/>
              <a:gd name="connsiteX25" fmla="*/ 1828800 w 4253948"/>
              <a:gd name="connsiteY25" fmla="*/ 1274344 h 2308014"/>
              <a:gd name="connsiteX26" fmla="*/ 1878495 w 4253948"/>
              <a:gd name="connsiteY26" fmla="*/ 578605 h 2308014"/>
              <a:gd name="connsiteX27" fmla="*/ 1997765 w 4253948"/>
              <a:gd name="connsiteY27" fmla="*/ 1592396 h 2308014"/>
              <a:gd name="connsiteX28" fmla="*/ 2057400 w 4253948"/>
              <a:gd name="connsiteY28" fmla="*/ 369884 h 2308014"/>
              <a:gd name="connsiteX29" fmla="*/ 2166731 w 4253948"/>
              <a:gd name="connsiteY29" fmla="*/ 1194831 h 2308014"/>
              <a:gd name="connsiteX30" fmla="*/ 2236304 w 4253948"/>
              <a:gd name="connsiteY30" fmla="*/ 548788 h 2308014"/>
              <a:gd name="connsiteX31" fmla="*/ 2415208 w 4253948"/>
              <a:gd name="connsiteY31" fmla="*/ 1105379 h 2308014"/>
              <a:gd name="connsiteX32" fmla="*/ 2514600 w 4253948"/>
              <a:gd name="connsiteY32" fmla="*/ 757510 h 2308014"/>
              <a:gd name="connsiteX33" fmla="*/ 2613991 w 4253948"/>
              <a:gd name="connsiteY33" fmla="*/ 1741483 h 2308014"/>
              <a:gd name="connsiteX34" fmla="*/ 2733261 w 4253948"/>
              <a:gd name="connsiteY34" fmla="*/ 946353 h 2308014"/>
              <a:gd name="connsiteX35" fmla="*/ 2872408 w 4253948"/>
              <a:gd name="connsiteY35" fmla="*/ 1711666 h 2308014"/>
              <a:gd name="connsiteX36" fmla="*/ 2961860 w 4253948"/>
              <a:gd name="connsiteY36" fmla="*/ 1234587 h 2308014"/>
              <a:gd name="connsiteX37" fmla="*/ 3071191 w 4253948"/>
              <a:gd name="connsiteY37" fmla="*/ 1820997 h 2308014"/>
              <a:gd name="connsiteX38" fmla="*/ 3160643 w 4253948"/>
              <a:gd name="connsiteY38" fmla="*/ 1701727 h 2308014"/>
              <a:gd name="connsiteX39" fmla="*/ 3269974 w 4253948"/>
              <a:gd name="connsiteY39" fmla="*/ 2148988 h 2308014"/>
              <a:gd name="connsiteX40" fmla="*/ 3399182 w 4253948"/>
              <a:gd name="connsiteY40" fmla="*/ 1522823 h 2308014"/>
              <a:gd name="connsiteX41" fmla="*/ 3687417 w 4253948"/>
              <a:gd name="connsiteY41" fmla="*/ 2089353 h 2308014"/>
              <a:gd name="connsiteX42" fmla="*/ 3826565 w 4253948"/>
              <a:gd name="connsiteY42" fmla="*/ 1791179 h 2308014"/>
              <a:gd name="connsiteX43" fmla="*/ 3896139 w 4253948"/>
              <a:gd name="connsiteY43" fmla="*/ 2079414 h 2308014"/>
              <a:gd name="connsiteX44" fmla="*/ 3955774 w 4253948"/>
              <a:gd name="connsiteY44" fmla="*/ 1870692 h 2308014"/>
              <a:gd name="connsiteX45" fmla="*/ 4084982 w 4253948"/>
              <a:gd name="connsiteY45" fmla="*/ 2228501 h 2308014"/>
              <a:gd name="connsiteX46" fmla="*/ 4124739 w 4253948"/>
              <a:gd name="connsiteY46" fmla="*/ 2079414 h 2308014"/>
              <a:gd name="connsiteX47" fmla="*/ 4253948 w 4253948"/>
              <a:gd name="connsiteY47" fmla="*/ 2308014 h 2308014"/>
              <a:gd name="connsiteX0" fmla="*/ 0 w 4253948"/>
              <a:gd name="connsiteY0" fmla="*/ 803455 h 2304264"/>
              <a:gd name="connsiteX1" fmla="*/ 79513 w 4253948"/>
              <a:gd name="connsiteY1" fmla="*/ 604673 h 2304264"/>
              <a:gd name="connsiteX2" fmla="*/ 66260 w 4253948"/>
              <a:gd name="connsiteY2" fmla="*/ 588108 h 2304264"/>
              <a:gd name="connsiteX3" fmla="*/ 125895 w 4253948"/>
              <a:gd name="connsiteY3" fmla="*/ 1085064 h 2304264"/>
              <a:gd name="connsiteX4" fmla="*/ 129208 w 4253948"/>
              <a:gd name="connsiteY4" fmla="*/ 564916 h 2304264"/>
              <a:gd name="connsiteX5" fmla="*/ 188843 w 4253948"/>
              <a:gd name="connsiteY5" fmla="*/ 77899 h 2304264"/>
              <a:gd name="connsiteX6" fmla="*/ 248478 w 4253948"/>
              <a:gd name="connsiteY6" fmla="*/ 753759 h 2304264"/>
              <a:gd name="connsiteX7" fmla="*/ 308113 w 4253948"/>
              <a:gd name="connsiteY7" fmla="*/ 236926 h 2304264"/>
              <a:gd name="connsiteX8" fmla="*/ 347869 w 4253948"/>
              <a:gd name="connsiteY8" fmla="*/ 863090 h 2304264"/>
              <a:gd name="connsiteX9" fmla="*/ 447261 w 4253948"/>
              <a:gd name="connsiteY9" fmla="*/ 1290471 h 2304264"/>
              <a:gd name="connsiteX10" fmla="*/ 506896 w 4253948"/>
              <a:gd name="connsiteY10" fmla="*/ 207108 h 2304264"/>
              <a:gd name="connsiteX11" fmla="*/ 626165 w 4253948"/>
              <a:gd name="connsiteY11" fmla="*/ 48082 h 2304264"/>
              <a:gd name="connsiteX12" fmla="*/ 715616 w 4253948"/>
              <a:gd name="connsiteY12" fmla="*/ 1121508 h 2304264"/>
              <a:gd name="connsiteX13" fmla="*/ 795130 w 4253948"/>
              <a:gd name="connsiteY13" fmla="*/ 217047 h 2304264"/>
              <a:gd name="connsiteX14" fmla="*/ 884582 w 4253948"/>
              <a:gd name="connsiteY14" fmla="*/ 882968 h 2304264"/>
              <a:gd name="connsiteX15" fmla="*/ 964095 w 4253948"/>
              <a:gd name="connsiteY15" fmla="*/ 1201020 h 2304264"/>
              <a:gd name="connsiteX16" fmla="*/ 1063487 w 4253948"/>
              <a:gd name="connsiteY16" fmla="*/ 833272 h 2304264"/>
              <a:gd name="connsiteX17" fmla="*/ 1202634 w 4253948"/>
              <a:gd name="connsiteY17" fmla="*/ 644429 h 2304264"/>
              <a:gd name="connsiteX18" fmla="*/ 1321904 w 4253948"/>
              <a:gd name="connsiteY18" fmla="*/ 97777 h 2304264"/>
              <a:gd name="connsiteX19" fmla="*/ 1401417 w 4253948"/>
              <a:gd name="connsiteY19" fmla="*/ 873029 h 2304264"/>
              <a:gd name="connsiteX20" fmla="*/ 1470991 w 4253948"/>
              <a:gd name="connsiteY20" fmla="*/ 326377 h 2304264"/>
              <a:gd name="connsiteX21" fmla="*/ 1570382 w 4253948"/>
              <a:gd name="connsiteY21" fmla="*/ 1091690 h 2304264"/>
              <a:gd name="connsiteX22" fmla="*/ 1620078 w 4253948"/>
              <a:gd name="connsiteY22" fmla="*/ 535099 h 2304264"/>
              <a:gd name="connsiteX23" fmla="*/ 1699591 w 4253948"/>
              <a:gd name="connsiteY23" fmla="*/ 1469377 h 2304264"/>
              <a:gd name="connsiteX24" fmla="*/ 1749287 w 4253948"/>
              <a:gd name="connsiteY24" fmla="*/ 843211 h 2304264"/>
              <a:gd name="connsiteX25" fmla="*/ 1828800 w 4253948"/>
              <a:gd name="connsiteY25" fmla="*/ 1270594 h 2304264"/>
              <a:gd name="connsiteX26" fmla="*/ 1878495 w 4253948"/>
              <a:gd name="connsiteY26" fmla="*/ 574855 h 2304264"/>
              <a:gd name="connsiteX27" fmla="*/ 1997765 w 4253948"/>
              <a:gd name="connsiteY27" fmla="*/ 1588646 h 2304264"/>
              <a:gd name="connsiteX28" fmla="*/ 2057400 w 4253948"/>
              <a:gd name="connsiteY28" fmla="*/ 366134 h 2304264"/>
              <a:gd name="connsiteX29" fmla="*/ 2166731 w 4253948"/>
              <a:gd name="connsiteY29" fmla="*/ 1191081 h 2304264"/>
              <a:gd name="connsiteX30" fmla="*/ 2236304 w 4253948"/>
              <a:gd name="connsiteY30" fmla="*/ 545038 h 2304264"/>
              <a:gd name="connsiteX31" fmla="*/ 2415208 w 4253948"/>
              <a:gd name="connsiteY31" fmla="*/ 1101629 h 2304264"/>
              <a:gd name="connsiteX32" fmla="*/ 2514600 w 4253948"/>
              <a:gd name="connsiteY32" fmla="*/ 753760 h 2304264"/>
              <a:gd name="connsiteX33" fmla="*/ 2613991 w 4253948"/>
              <a:gd name="connsiteY33" fmla="*/ 1737733 h 2304264"/>
              <a:gd name="connsiteX34" fmla="*/ 2733261 w 4253948"/>
              <a:gd name="connsiteY34" fmla="*/ 942603 h 2304264"/>
              <a:gd name="connsiteX35" fmla="*/ 2872408 w 4253948"/>
              <a:gd name="connsiteY35" fmla="*/ 1707916 h 2304264"/>
              <a:gd name="connsiteX36" fmla="*/ 2961860 w 4253948"/>
              <a:gd name="connsiteY36" fmla="*/ 1230837 h 2304264"/>
              <a:gd name="connsiteX37" fmla="*/ 3071191 w 4253948"/>
              <a:gd name="connsiteY37" fmla="*/ 1817247 h 2304264"/>
              <a:gd name="connsiteX38" fmla="*/ 3160643 w 4253948"/>
              <a:gd name="connsiteY38" fmla="*/ 1697977 h 2304264"/>
              <a:gd name="connsiteX39" fmla="*/ 3269974 w 4253948"/>
              <a:gd name="connsiteY39" fmla="*/ 2145238 h 2304264"/>
              <a:gd name="connsiteX40" fmla="*/ 3399182 w 4253948"/>
              <a:gd name="connsiteY40" fmla="*/ 1519073 h 2304264"/>
              <a:gd name="connsiteX41" fmla="*/ 3687417 w 4253948"/>
              <a:gd name="connsiteY41" fmla="*/ 2085603 h 2304264"/>
              <a:gd name="connsiteX42" fmla="*/ 3826565 w 4253948"/>
              <a:gd name="connsiteY42" fmla="*/ 1787429 h 2304264"/>
              <a:gd name="connsiteX43" fmla="*/ 3896139 w 4253948"/>
              <a:gd name="connsiteY43" fmla="*/ 2075664 h 2304264"/>
              <a:gd name="connsiteX44" fmla="*/ 3955774 w 4253948"/>
              <a:gd name="connsiteY44" fmla="*/ 1866942 h 2304264"/>
              <a:gd name="connsiteX45" fmla="*/ 4084982 w 4253948"/>
              <a:gd name="connsiteY45" fmla="*/ 2224751 h 2304264"/>
              <a:gd name="connsiteX46" fmla="*/ 4124739 w 4253948"/>
              <a:gd name="connsiteY46" fmla="*/ 2075664 h 2304264"/>
              <a:gd name="connsiteX47" fmla="*/ 4253948 w 4253948"/>
              <a:gd name="connsiteY47" fmla="*/ 2304264 h 2304264"/>
              <a:gd name="connsiteX0" fmla="*/ 0 w 4253948"/>
              <a:gd name="connsiteY0" fmla="*/ 803455 h 2304264"/>
              <a:gd name="connsiteX1" fmla="*/ 79513 w 4253948"/>
              <a:gd name="connsiteY1" fmla="*/ 604673 h 2304264"/>
              <a:gd name="connsiteX2" fmla="*/ 66260 w 4253948"/>
              <a:gd name="connsiteY2" fmla="*/ 588108 h 2304264"/>
              <a:gd name="connsiteX3" fmla="*/ 125895 w 4253948"/>
              <a:gd name="connsiteY3" fmla="*/ 1085064 h 2304264"/>
              <a:gd name="connsiteX4" fmla="*/ 129208 w 4253948"/>
              <a:gd name="connsiteY4" fmla="*/ 564916 h 2304264"/>
              <a:gd name="connsiteX5" fmla="*/ 188843 w 4253948"/>
              <a:gd name="connsiteY5" fmla="*/ 77899 h 2304264"/>
              <a:gd name="connsiteX6" fmla="*/ 248478 w 4253948"/>
              <a:gd name="connsiteY6" fmla="*/ 753759 h 2304264"/>
              <a:gd name="connsiteX7" fmla="*/ 308113 w 4253948"/>
              <a:gd name="connsiteY7" fmla="*/ 236926 h 2304264"/>
              <a:gd name="connsiteX8" fmla="*/ 347869 w 4253948"/>
              <a:gd name="connsiteY8" fmla="*/ 863090 h 2304264"/>
              <a:gd name="connsiteX9" fmla="*/ 447261 w 4253948"/>
              <a:gd name="connsiteY9" fmla="*/ 1290471 h 2304264"/>
              <a:gd name="connsiteX10" fmla="*/ 506896 w 4253948"/>
              <a:gd name="connsiteY10" fmla="*/ 207108 h 2304264"/>
              <a:gd name="connsiteX11" fmla="*/ 626165 w 4253948"/>
              <a:gd name="connsiteY11" fmla="*/ 48082 h 2304264"/>
              <a:gd name="connsiteX12" fmla="*/ 715616 w 4253948"/>
              <a:gd name="connsiteY12" fmla="*/ 1121508 h 2304264"/>
              <a:gd name="connsiteX13" fmla="*/ 795130 w 4253948"/>
              <a:gd name="connsiteY13" fmla="*/ 217047 h 2304264"/>
              <a:gd name="connsiteX14" fmla="*/ 884582 w 4253948"/>
              <a:gd name="connsiteY14" fmla="*/ 882968 h 2304264"/>
              <a:gd name="connsiteX15" fmla="*/ 964095 w 4253948"/>
              <a:gd name="connsiteY15" fmla="*/ 1201020 h 2304264"/>
              <a:gd name="connsiteX16" fmla="*/ 1063487 w 4253948"/>
              <a:gd name="connsiteY16" fmla="*/ 833272 h 2304264"/>
              <a:gd name="connsiteX17" fmla="*/ 1202634 w 4253948"/>
              <a:gd name="connsiteY17" fmla="*/ 644429 h 2304264"/>
              <a:gd name="connsiteX18" fmla="*/ 1321904 w 4253948"/>
              <a:gd name="connsiteY18" fmla="*/ 97777 h 2304264"/>
              <a:gd name="connsiteX19" fmla="*/ 1401417 w 4253948"/>
              <a:gd name="connsiteY19" fmla="*/ 873029 h 2304264"/>
              <a:gd name="connsiteX20" fmla="*/ 1470991 w 4253948"/>
              <a:gd name="connsiteY20" fmla="*/ 326377 h 2304264"/>
              <a:gd name="connsiteX21" fmla="*/ 1570382 w 4253948"/>
              <a:gd name="connsiteY21" fmla="*/ 1091690 h 2304264"/>
              <a:gd name="connsiteX22" fmla="*/ 1620078 w 4253948"/>
              <a:gd name="connsiteY22" fmla="*/ 535099 h 2304264"/>
              <a:gd name="connsiteX23" fmla="*/ 1699591 w 4253948"/>
              <a:gd name="connsiteY23" fmla="*/ 1469377 h 2304264"/>
              <a:gd name="connsiteX24" fmla="*/ 1749287 w 4253948"/>
              <a:gd name="connsiteY24" fmla="*/ 843211 h 2304264"/>
              <a:gd name="connsiteX25" fmla="*/ 1828800 w 4253948"/>
              <a:gd name="connsiteY25" fmla="*/ 1270594 h 2304264"/>
              <a:gd name="connsiteX26" fmla="*/ 1878495 w 4253948"/>
              <a:gd name="connsiteY26" fmla="*/ 574855 h 2304264"/>
              <a:gd name="connsiteX27" fmla="*/ 1997765 w 4253948"/>
              <a:gd name="connsiteY27" fmla="*/ 1588646 h 2304264"/>
              <a:gd name="connsiteX28" fmla="*/ 2057400 w 4253948"/>
              <a:gd name="connsiteY28" fmla="*/ 366134 h 2304264"/>
              <a:gd name="connsiteX29" fmla="*/ 2166731 w 4253948"/>
              <a:gd name="connsiteY29" fmla="*/ 1191081 h 2304264"/>
              <a:gd name="connsiteX30" fmla="*/ 2236304 w 4253948"/>
              <a:gd name="connsiteY30" fmla="*/ 545038 h 2304264"/>
              <a:gd name="connsiteX31" fmla="*/ 2415208 w 4253948"/>
              <a:gd name="connsiteY31" fmla="*/ 1101629 h 2304264"/>
              <a:gd name="connsiteX32" fmla="*/ 2514600 w 4253948"/>
              <a:gd name="connsiteY32" fmla="*/ 753760 h 2304264"/>
              <a:gd name="connsiteX33" fmla="*/ 2613991 w 4253948"/>
              <a:gd name="connsiteY33" fmla="*/ 1737733 h 2304264"/>
              <a:gd name="connsiteX34" fmla="*/ 2733261 w 4253948"/>
              <a:gd name="connsiteY34" fmla="*/ 942603 h 2304264"/>
              <a:gd name="connsiteX35" fmla="*/ 2872408 w 4253948"/>
              <a:gd name="connsiteY35" fmla="*/ 1707916 h 2304264"/>
              <a:gd name="connsiteX36" fmla="*/ 2961860 w 4253948"/>
              <a:gd name="connsiteY36" fmla="*/ 1230837 h 2304264"/>
              <a:gd name="connsiteX37" fmla="*/ 3071191 w 4253948"/>
              <a:gd name="connsiteY37" fmla="*/ 1817247 h 2304264"/>
              <a:gd name="connsiteX38" fmla="*/ 3160643 w 4253948"/>
              <a:gd name="connsiteY38" fmla="*/ 1697977 h 2304264"/>
              <a:gd name="connsiteX39" fmla="*/ 3269974 w 4253948"/>
              <a:gd name="connsiteY39" fmla="*/ 2145238 h 2304264"/>
              <a:gd name="connsiteX40" fmla="*/ 3399182 w 4253948"/>
              <a:gd name="connsiteY40" fmla="*/ 1519073 h 2304264"/>
              <a:gd name="connsiteX41" fmla="*/ 3687417 w 4253948"/>
              <a:gd name="connsiteY41" fmla="*/ 2085603 h 2304264"/>
              <a:gd name="connsiteX42" fmla="*/ 3826565 w 4253948"/>
              <a:gd name="connsiteY42" fmla="*/ 1787429 h 2304264"/>
              <a:gd name="connsiteX43" fmla="*/ 3896139 w 4253948"/>
              <a:gd name="connsiteY43" fmla="*/ 2075664 h 2304264"/>
              <a:gd name="connsiteX44" fmla="*/ 3998906 w 4253948"/>
              <a:gd name="connsiteY44" fmla="*/ 1849689 h 2304264"/>
              <a:gd name="connsiteX45" fmla="*/ 4084982 w 4253948"/>
              <a:gd name="connsiteY45" fmla="*/ 2224751 h 2304264"/>
              <a:gd name="connsiteX46" fmla="*/ 4124739 w 4253948"/>
              <a:gd name="connsiteY46" fmla="*/ 2075664 h 2304264"/>
              <a:gd name="connsiteX47" fmla="*/ 4253948 w 4253948"/>
              <a:gd name="connsiteY47" fmla="*/ 2304264 h 2304264"/>
              <a:gd name="connsiteX0" fmla="*/ 0 w 4253948"/>
              <a:gd name="connsiteY0" fmla="*/ 803455 h 2304264"/>
              <a:gd name="connsiteX1" fmla="*/ 79513 w 4253948"/>
              <a:gd name="connsiteY1" fmla="*/ 604673 h 2304264"/>
              <a:gd name="connsiteX2" fmla="*/ 66260 w 4253948"/>
              <a:gd name="connsiteY2" fmla="*/ 588108 h 2304264"/>
              <a:gd name="connsiteX3" fmla="*/ 125895 w 4253948"/>
              <a:gd name="connsiteY3" fmla="*/ 1085064 h 2304264"/>
              <a:gd name="connsiteX4" fmla="*/ 129208 w 4253948"/>
              <a:gd name="connsiteY4" fmla="*/ 564916 h 2304264"/>
              <a:gd name="connsiteX5" fmla="*/ 188843 w 4253948"/>
              <a:gd name="connsiteY5" fmla="*/ 77899 h 2304264"/>
              <a:gd name="connsiteX6" fmla="*/ 248478 w 4253948"/>
              <a:gd name="connsiteY6" fmla="*/ 753759 h 2304264"/>
              <a:gd name="connsiteX7" fmla="*/ 308113 w 4253948"/>
              <a:gd name="connsiteY7" fmla="*/ 236926 h 2304264"/>
              <a:gd name="connsiteX8" fmla="*/ 347869 w 4253948"/>
              <a:gd name="connsiteY8" fmla="*/ 863090 h 2304264"/>
              <a:gd name="connsiteX9" fmla="*/ 447261 w 4253948"/>
              <a:gd name="connsiteY9" fmla="*/ 1290471 h 2304264"/>
              <a:gd name="connsiteX10" fmla="*/ 506896 w 4253948"/>
              <a:gd name="connsiteY10" fmla="*/ 207108 h 2304264"/>
              <a:gd name="connsiteX11" fmla="*/ 626165 w 4253948"/>
              <a:gd name="connsiteY11" fmla="*/ 48082 h 2304264"/>
              <a:gd name="connsiteX12" fmla="*/ 715616 w 4253948"/>
              <a:gd name="connsiteY12" fmla="*/ 1121508 h 2304264"/>
              <a:gd name="connsiteX13" fmla="*/ 795130 w 4253948"/>
              <a:gd name="connsiteY13" fmla="*/ 217047 h 2304264"/>
              <a:gd name="connsiteX14" fmla="*/ 884582 w 4253948"/>
              <a:gd name="connsiteY14" fmla="*/ 882968 h 2304264"/>
              <a:gd name="connsiteX15" fmla="*/ 964095 w 4253948"/>
              <a:gd name="connsiteY15" fmla="*/ 1201020 h 2304264"/>
              <a:gd name="connsiteX16" fmla="*/ 1063487 w 4253948"/>
              <a:gd name="connsiteY16" fmla="*/ 833272 h 2304264"/>
              <a:gd name="connsiteX17" fmla="*/ 1202634 w 4253948"/>
              <a:gd name="connsiteY17" fmla="*/ 644429 h 2304264"/>
              <a:gd name="connsiteX18" fmla="*/ 1321904 w 4253948"/>
              <a:gd name="connsiteY18" fmla="*/ 97777 h 2304264"/>
              <a:gd name="connsiteX19" fmla="*/ 1401417 w 4253948"/>
              <a:gd name="connsiteY19" fmla="*/ 873029 h 2304264"/>
              <a:gd name="connsiteX20" fmla="*/ 1470991 w 4253948"/>
              <a:gd name="connsiteY20" fmla="*/ 326377 h 2304264"/>
              <a:gd name="connsiteX21" fmla="*/ 1570382 w 4253948"/>
              <a:gd name="connsiteY21" fmla="*/ 1091690 h 2304264"/>
              <a:gd name="connsiteX22" fmla="*/ 1620078 w 4253948"/>
              <a:gd name="connsiteY22" fmla="*/ 535099 h 2304264"/>
              <a:gd name="connsiteX23" fmla="*/ 1699591 w 4253948"/>
              <a:gd name="connsiteY23" fmla="*/ 1469377 h 2304264"/>
              <a:gd name="connsiteX24" fmla="*/ 1749287 w 4253948"/>
              <a:gd name="connsiteY24" fmla="*/ 843211 h 2304264"/>
              <a:gd name="connsiteX25" fmla="*/ 1828800 w 4253948"/>
              <a:gd name="connsiteY25" fmla="*/ 1270594 h 2304264"/>
              <a:gd name="connsiteX26" fmla="*/ 1878495 w 4253948"/>
              <a:gd name="connsiteY26" fmla="*/ 574855 h 2304264"/>
              <a:gd name="connsiteX27" fmla="*/ 1997765 w 4253948"/>
              <a:gd name="connsiteY27" fmla="*/ 1588646 h 2304264"/>
              <a:gd name="connsiteX28" fmla="*/ 2057400 w 4253948"/>
              <a:gd name="connsiteY28" fmla="*/ 366134 h 2304264"/>
              <a:gd name="connsiteX29" fmla="*/ 2166731 w 4253948"/>
              <a:gd name="connsiteY29" fmla="*/ 1191081 h 2304264"/>
              <a:gd name="connsiteX30" fmla="*/ 2236304 w 4253948"/>
              <a:gd name="connsiteY30" fmla="*/ 545038 h 2304264"/>
              <a:gd name="connsiteX31" fmla="*/ 2415208 w 4253948"/>
              <a:gd name="connsiteY31" fmla="*/ 1101629 h 2304264"/>
              <a:gd name="connsiteX32" fmla="*/ 2514600 w 4253948"/>
              <a:gd name="connsiteY32" fmla="*/ 753760 h 2304264"/>
              <a:gd name="connsiteX33" fmla="*/ 2613991 w 4253948"/>
              <a:gd name="connsiteY33" fmla="*/ 1737733 h 2304264"/>
              <a:gd name="connsiteX34" fmla="*/ 2733261 w 4253948"/>
              <a:gd name="connsiteY34" fmla="*/ 942603 h 2304264"/>
              <a:gd name="connsiteX35" fmla="*/ 2872408 w 4253948"/>
              <a:gd name="connsiteY35" fmla="*/ 1707916 h 2304264"/>
              <a:gd name="connsiteX36" fmla="*/ 2961860 w 4253948"/>
              <a:gd name="connsiteY36" fmla="*/ 1230837 h 2304264"/>
              <a:gd name="connsiteX37" fmla="*/ 3071191 w 4253948"/>
              <a:gd name="connsiteY37" fmla="*/ 1817247 h 2304264"/>
              <a:gd name="connsiteX38" fmla="*/ 3160643 w 4253948"/>
              <a:gd name="connsiteY38" fmla="*/ 1697977 h 2304264"/>
              <a:gd name="connsiteX39" fmla="*/ 3269974 w 4253948"/>
              <a:gd name="connsiteY39" fmla="*/ 2145238 h 2304264"/>
              <a:gd name="connsiteX40" fmla="*/ 3450941 w 4253948"/>
              <a:gd name="connsiteY40" fmla="*/ 1596710 h 2304264"/>
              <a:gd name="connsiteX41" fmla="*/ 3687417 w 4253948"/>
              <a:gd name="connsiteY41" fmla="*/ 2085603 h 2304264"/>
              <a:gd name="connsiteX42" fmla="*/ 3826565 w 4253948"/>
              <a:gd name="connsiteY42" fmla="*/ 1787429 h 2304264"/>
              <a:gd name="connsiteX43" fmla="*/ 3896139 w 4253948"/>
              <a:gd name="connsiteY43" fmla="*/ 2075664 h 2304264"/>
              <a:gd name="connsiteX44" fmla="*/ 3998906 w 4253948"/>
              <a:gd name="connsiteY44" fmla="*/ 1849689 h 2304264"/>
              <a:gd name="connsiteX45" fmla="*/ 4084982 w 4253948"/>
              <a:gd name="connsiteY45" fmla="*/ 2224751 h 2304264"/>
              <a:gd name="connsiteX46" fmla="*/ 4124739 w 4253948"/>
              <a:gd name="connsiteY46" fmla="*/ 2075664 h 2304264"/>
              <a:gd name="connsiteX47" fmla="*/ 4253948 w 4253948"/>
              <a:gd name="connsiteY47" fmla="*/ 2304264 h 2304264"/>
              <a:gd name="connsiteX0" fmla="*/ 0 w 4253948"/>
              <a:gd name="connsiteY0" fmla="*/ 803455 h 2304264"/>
              <a:gd name="connsiteX1" fmla="*/ 79513 w 4253948"/>
              <a:gd name="connsiteY1" fmla="*/ 604673 h 2304264"/>
              <a:gd name="connsiteX2" fmla="*/ 66260 w 4253948"/>
              <a:gd name="connsiteY2" fmla="*/ 588108 h 2304264"/>
              <a:gd name="connsiteX3" fmla="*/ 125895 w 4253948"/>
              <a:gd name="connsiteY3" fmla="*/ 1085064 h 2304264"/>
              <a:gd name="connsiteX4" fmla="*/ 129208 w 4253948"/>
              <a:gd name="connsiteY4" fmla="*/ 564916 h 2304264"/>
              <a:gd name="connsiteX5" fmla="*/ 188843 w 4253948"/>
              <a:gd name="connsiteY5" fmla="*/ 77899 h 2304264"/>
              <a:gd name="connsiteX6" fmla="*/ 248478 w 4253948"/>
              <a:gd name="connsiteY6" fmla="*/ 753759 h 2304264"/>
              <a:gd name="connsiteX7" fmla="*/ 308113 w 4253948"/>
              <a:gd name="connsiteY7" fmla="*/ 236926 h 2304264"/>
              <a:gd name="connsiteX8" fmla="*/ 347869 w 4253948"/>
              <a:gd name="connsiteY8" fmla="*/ 863090 h 2304264"/>
              <a:gd name="connsiteX9" fmla="*/ 447261 w 4253948"/>
              <a:gd name="connsiteY9" fmla="*/ 1290471 h 2304264"/>
              <a:gd name="connsiteX10" fmla="*/ 506896 w 4253948"/>
              <a:gd name="connsiteY10" fmla="*/ 207108 h 2304264"/>
              <a:gd name="connsiteX11" fmla="*/ 626165 w 4253948"/>
              <a:gd name="connsiteY11" fmla="*/ 48082 h 2304264"/>
              <a:gd name="connsiteX12" fmla="*/ 715616 w 4253948"/>
              <a:gd name="connsiteY12" fmla="*/ 1121508 h 2304264"/>
              <a:gd name="connsiteX13" fmla="*/ 795130 w 4253948"/>
              <a:gd name="connsiteY13" fmla="*/ 217047 h 2304264"/>
              <a:gd name="connsiteX14" fmla="*/ 884582 w 4253948"/>
              <a:gd name="connsiteY14" fmla="*/ 882968 h 2304264"/>
              <a:gd name="connsiteX15" fmla="*/ 964095 w 4253948"/>
              <a:gd name="connsiteY15" fmla="*/ 1201020 h 2304264"/>
              <a:gd name="connsiteX16" fmla="*/ 1063487 w 4253948"/>
              <a:gd name="connsiteY16" fmla="*/ 833272 h 2304264"/>
              <a:gd name="connsiteX17" fmla="*/ 1202634 w 4253948"/>
              <a:gd name="connsiteY17" fmla="*/ 644429 h 2304264"/>
              <a:gd name="connsiteX18" fmla="*/ 1321904 w 4253948"/>
              <a:gd name="connsiteY18" fmla="*/ 97777 h 2304264"/>
              <a:gd name="connsiteX19" fmla="*/ 1401417 w 4253948"/>
              <a:gd name="connsiteY19" fmla="*/ 873029 h 2304264"/>
              <a:gd name="connsiteX20" fmla="*/ 1470991 w 4253948"/>
              <a:gd name="connsiteY20" fmla="*/ 326377 h 2304264"/>
              <a:gd name="connsiteX21" fmla="*/ 1570382 w 4253948"/>
              <a:gd name="connsiteY21" fmla="*/ 1091690 h 2304264"/>
              <a:gd name="connsiteX22" fmla="*/ 1620078 w 4253948"/>
              <a:gd name="connsiteY22" fmla="*/ 535099 h 2304264"/>
              <a:gd name="connsiteX23" fmla="*/ 1699591 w 4253948"/>
              <a:gd name="connsiteY23" fmla="*/ 1469377 h 2304264"/>
              <a:gd name="connsiteX24" fmla="*/ 1749287 w 4253948"/>
              <a:gd name="connsiteY24" fmla="*/ 843211 h 2304264"/>
              <a:gd name="connsiteX25" fmla="*/ 1828800 w 4253948"/>
              <a:gd name="connsiteY25" fmla="*/ 1270594 h 2304264"/>
              <a:gd name="connsiteX26" fmla="*/ 1878495 w 4253948"/>
              <a:gd name="connsiteY26" fmla="*/ 574855 h 2304264"/>
              <a:gd name="connsiteX27" fmla="*/ 1997765 w 4253948"/>
              <a:gd name="connsiteY27" fmla="*/ 1588646 h 2304264"/>
              <a:gd name="connsiteX28" fmla="*/ 2057400 w 4253948"/>
              <a:gd name="connsiteY28" fmla="*/ 366134 h 2304264"/>
              <a:gd name="connsiteX29" fmla="*/ 2166731 w 4253948"/>
              <a:gd name="connsiteY29" fmla="*/ 1191081 h 2304264"/>
              <a:gd name="connsiteX30" fmla="*/ 2279436 w 4253948"/>
              <a:gd name="connsiteY30" fmla="*/ 536412 h 2304264"/>
              <a:gd name="connsiteX31" fmla="*/ 2415208 w 4253948"/>
              <a:gd name="connsiteY31" fmla="*/ 1101629 h 2304264"/>
              <a:gd name="connsiteX32" fmla="*/ 2514600 w 4253948"/>
              <a:gd name="connsiteY32" fmla="*/ 753760 h 2304264"/>
              <a:gd name="connsiteX33" fmla="*/ 2613991 w 4253948"/>
              <a:gd name="connsiteY33" fmla="*/ 1737733 h 2304264"/>
              <a:gd name="connsiteX34" fmla="*/ 2733261 w 4253948"/>
              <a:gd name="connsiteY34" fmla="*/ 942603 h 2304264"/>
              <a:gd name="connsiteX35" fmla="*/ 2872408 w 4253948"/>
              <a:gd name="connsiteY35" fmla="*/ 1707916 h 2304264"/>
              <a:gd name="connsiteX36" fmla="*/ 2961860 w 4253948"/>
              <a:gd name="connsiteY36" fmla="*/ 1230837 h 2304264"/>
              <a:gd name="connsiteX37" fmla="*/ 3071191 w 4253948"/>
              <a:gd name="connsiteY37" fmla="*/ 1817247 h 2304264"/>
              <a:gd name="connsiteX38" fmla="*/ 3160643 w 4253948"/>
              <a:gd name="connsiteY38" fmla="*/ 1697977 h 2304264"/>
              <a:gd name="connsiteX39" fmla="*/ 3269974 w 4253948"/>
              <a:gd name="connsiteY39" fmla="*/ 2145238 h 2304264"/>
              <a:gd name="connsiteX40" fmla="*/ 3450941 w 4253948"/>
              <a:gd name="connsiteY40" fmla="*/ 1596710 h 2304264"/>
              <a:gd name="connsiteX41" fmla="*/ 3687417 w 4253948"/>
              <a:gd name="connsiteY41" fmla="*/ 2085603 h 2304264"/>
              <a:gd name="connsiteX42" fmla="*/ 3826565 w 4253948"/>
              <a:gd name="connsiteY42" fmla="*/ 1787429 h 2304264"/>
              <a:gd name="connsiteX43" fmla="*/ 3896139 w 4253948"/>
              <a:gd name="connsiteY43" fmla="*/ 2075664 h 2304264"/>
              <a:gd name="connsiteX44" fmla="*/ 3998906 w 4253948"/>
              <a:gd name="connsiteY44" fmla="*/ 1849689 h 2304264"/>
              <a:gd name="connsiteX45" fmla="*/ 4084982 w 4253948"/>
              <a:gd name="connsiteY45" fmla="*/ 2224751 h 2304264"/>
              <a:gd name="connsiteX46" fmla="*/ 4124739 w 4253948"/>
              <a:gd name="connsiteY46" fmla="*/ 2075664 h 2304264"/>
              <a:gd name="connsiteX47" fmla="*/ 4253948 w 4253948"/>
              <a:gd name="connsiteY47" fmla="*/ 2304264 h 2304264"/>
              <a:gd name="connsiteX0" fmla="*/ 0 w 4253948"/>
              <a:gd name="connsiteY0" fmla="*/ 803455 h 2304264"/>
              <a:gd name="connsiteX1" fmla="*/ 79513 w 4253948"/>
              <a:gd name="connsiteY1" fmla="*/ 604673 h 2304264"/>
              <a:gd name="connsiteX2" fmla="*/ 66260 w 4253948"/>
              <a:gd name="connsiteY2" fmla="*/ 588108 h 2304264"/>
              <a:gd name="connsiteX3" fmla="*/ 125895 w 4253948"/>
              <a:gd name="connsiteY3" fmla="*/ 1085064 h 2304264"/>
              <a:gd name="connsiteX4" fmla="*/ 129208 w 4253948"/>
              <a:gd name="connsiteY4" fmla="*/ 564916 h 2304264"/>
              <a:gd name="connsiteX5" fmla="*/ 188843 w 4253948"/>
              <a:gd name="connsiteY5" fmla="*/ 77899 h 2304264"/>
              <a:gd name="connsiteX6" fmla="*/ 248478 w 4253948"/>
              <a:gd name="connsiteY6" fmla="*/ 753759 h 2304264"/>
              <a:gd name="connsiteX7" fmla="*/ 308113 w 4253948"/>
              <a:gd name="connsiteY7" fmla="*/ 236926 h 2304264"/>
              <a:gd name="connsiteX8" fmla="*/ 347869 w 4253948"/>
              <a:gd name="connsiteY8" fmla="*/ 863090 h 2304264"/>
              <a:gd name="connsiteX9" fmla="*/ 447261 w 4253948"/>
              <a:gd name="connsiteY9" fmla="*/ 1290471 h 2304264"/>
              <a:gd name="connsiteX10" fmla="*/ 506896 w 4253948"/>
              <a:gd name="connsiteY10" fmla="*/ 207108 h 2304264"/>
              <a:gd name="connsiteX11" fmla="*/ 626165 w 4253948"/>
              <a:gd name="connsiteY11" fmla="*/ 48082 h 2304264"/>
              <a:gd name="connsiteX12" fmla="*/ 715616 w 4253948"/>
              <a:gd name="connsiteY12" fmla="*/ 1121508 h 2304264"/>
              <a:gd name="connsiteX13" fmla="*/ 795130 w 4253948"/>
              <a:gd name="connsiteY13" fmla="*/ 217047 h 2304264"/>
              <a:gd name="connsiteX14" fmla="*/ 884582 w 4253948"/>
              <a:gd name="connsiteY14" fmla="*/ 882968 h 2304264"/>
              <a:gd name="connsiteX15" fmla="*/ 964095 w 4253948"/>
              <a:gd name="connsiteY15" fmla="*/ 1201020 h 2304264"/>
              <a:gd name="connsiteX16" fmla="*/ 1063487 w 4253948"/>
              <a:gd name="connsiteY16" fmla="*/ 833272 h 2304264"/>
              <a:gd name="connsiteX17" fmla="*/ 1202634 w 4253948"/>
              <a:gd name="connsiteY17" fmla="*/ 644429 h 2304264"/>
              <a:gd name="connsiteX18" fmla="*/ 1321904 w 4253948"/>
              <a:gd name="connsiteY18" fmla="*/ 97777 h 2304264"/>
              <a:gd name="connsiteX19" fmla="*/ 1401417 w 4253948"/>
              <a:gd name="connsiteY19" fmla="*/ 873029 h 2304264"/>
              <a:gd name="connsiteX20" fmla="*/ 1470991 w 4253948"/>
              <a:gd name="connsiteY20" fmla="*/ 326377 h 2304264"/>
              <a:gd name="connsiteX21" fmla="*/ 1570382 w 4253948"/>
              <a:gd name="connsiteY21" fmla="*/ 1091690 h 2304264"/>
              <a:gd name="connsiteX22" fmla="*/ 1620078 w 4253948"/>
              <a:gd name="connsiteY22" fmla="*/ 535099 h 2304264"/>
              <a:gd name="connsiteX23" fmla="*/ 1699591 w 4253948"/>
              <a:gd name="connsiteY23" fmla="*/ 1469377 h 2304264"/>
              <a:gd name="connsiteX24" fmla="*/ 1749287 w 4253948"/>
              <a:gd name="connsiteY24" fmla="*/ 843211 h 2304264"/>
              <a:gd name="connsiteX25" fmla="*/ 1828800 w 4253948"/>
              <a:gd name="connsiteY25" fmla="*/ 1270594 h 2304264"/>
              <a:gd name="connsiteX26" fmla="*/ 1878495 w 4253948"/>
              <a:gd name="connsiteY26" fmla="*/ 574855 h 2304264"/>
              <a:gd name="connsiteX27" fmla="*/ 1997765 w 4253948"/>
              <a:gd name="connsiteY27" fmla="*/ 1588646 h 2304264"/>
              <a:gd name="connsiteX28" fmla="*/ 2057400 w 4253948"/>
              <a:gd name="connsiteY28" fmla="*/ 366134 h 2304264"/>
              <a:gd name="connsiteX29" fmla="*/ 2209863 w 4253948"/>
              <a:gd name="connsiteY29" fmla="*/ 1191081 h 2304264"/>
              <a:gd name="connsiteX30" fmla="*/ 2279436 w 4253948"/>
              <a:gd name="connsiteY30" fmla="*/ 536412 h 2304264"/>
              <a:gd name="connsiteX31" fmla="*/ 2415208 w 4253948"/>
              <a:gd name="connsiteY31" fmla="*/ 1101629 h 2304264"/>
              <a:gd name="connsiteX32" fmla="*/ 2514600 w 4253948"/>
              <a:gd name="connsiteY32" fmla="*/ 753760 h 2304264"/>
              <a:gd name="connsiteX33" fmla="*/ 2613991 w 4253948"/>
              <a:gd name="connsiteY33" fmla="*/ 1737733 h 2304264"/>
              <a:gd name="connsiteX34" fmla="*/ 2733261 w 4253948"/>
              <a:gd name="connsiteY34" fmla="*/ 942603 h 2304264"/>
              <a:gd name="connsiteX35" fmla="*/ 2872408 w 4253948"/>
              <a:gd name="connsiteY35" fmla="*/ 1707916 h 2304264"/>
              <a:gd name="connsiteX36" fmla="*/ 2961860 w 4253948"/>
              <a:gd name="connsiteY36" fmla="*/ 1230837 h 2304264"/>
              <a:gd name="connsiteX37" fmla="*/ 3071191 w 4253948"/>
              <a:gd name="connsiteY37" fmla="*/ 1817247 h 2304264"/>
              <a:gd name="connsiteX38" fmla="*/ 3160643 w 4253948"/>
              <a:gd name="connsiteY38" fmla="*/ 1697977 h 2304264"/>
              <a:gd name="connsiteX39" fmla="*/ 3269974 w 4253948"/>
              <a:gd name="connsiteY39" fmla="*/ 2145238 h 2304264"/>
              <a:gd name="connsiteX40" fmla="*/ 3450941 w 4253948"/>
              <a:gd name="connsiteY40" fmla="*/ 1596710 h 2304264"/>
              <a:gd name="connsiteX41" fmla="*/ 3687417 w 4253948"/>
              <a:gd name="connsiteY41" fmla="*/ 2085603 h 2304264"/>
              <a:gd name="connsiteX42" fmla="*/ 3826565 w 4253948"/>
              <a:gd name="connsiteY42" fmla="*/ 1787429 h 2304264"/>
              <a:gd name="connsiteX43" fmla="*/ 3896139 w 4253948"/>
              <a:gd name="connsiteY43" fmla="*/ 2075664 h 2304264"/>
              <a:gd name="connsiteX44" fmla="*/ 3998906 w 4253948"/>
              <a:gd name="connsiteY44" fmla="*/ 1849689 h 2304264"/>
              <a:gd name="connsiteX45" fmla="*/ 4084982 w 4253948"/>
              <a:gd name="connsiteY45" fmla="*/ 2224751 h 2304264"/>
              <a:gd name="connsiteX46" fmla="*/ 4124739 w 4253948"/>
              <a:gd name="connsiteY46" fmla="*/ 2075664 h 2304264"/>
              <a:gd name="connsiteX47" fmla="*/ 4253948 w 4253948"/>
              <a:gd name="connsiteY47" fmla="*/ 2304264 h 2304264"/>
              <a:gd name="connsiteX0" fmla="*/ 0 w 4253948"/>
              <a:gd name="connsiteY0" fmla="*/ 803455 h 2304264"/>
              <a:gd name="connsiteX1" fmla="*/ 79513 w 4253948"/>
              <a:gd name="connsiteY1" fmla="*/ 604673 h 2304264"/>
              <a:gd name="connsiteX2" fmla="*/ 66260 w 4253948"/>
              <a:gd name="connsiteY2" fmla="*/ 588108 h 2304264"/>
              <a:gd name="connsiteX3" fmla="*/ 125895 w 4253948"/>
              <a:gd name="connsiteY3" fmla="*/ 1085064 h 2304264"/>
              <a:gd name="connsiteX4" fmla="*/ 129208 w 4253948"/>
              <a:gd name="connsiteY4" fmla="*/ 564916 h 2304264"/>
              <a:gd name="connsiteX5" fmla="*/ 188843 w 4253948"/>
              <a:gd name="connsiteY5" fmla="*/ 77899 h 2304264"/>
              <a:gd name="connsiteX6" fmla="*/ 248478 w 4253948"/>
              <a:gd name="connsiteY6" fmla="*/ 753759 h 2304264"/>
              <a:gd name="connsiteX7" fmla="*/ 308113 w 4253948"/>
              <a:gd name="connsiteY7" fmla="*/ 236926 h 2304264"/>
              <a:gd name="connsiteX8" fmla="*/ 347869 w 4253948"/>
              <a:gd name="connsiteY8" fmla="*/ 863090 h 2304264"/>
              <a:gd name="connsiteX9" fmla="*/ 447261 w 4253948"/>
              <a:gd name="connsiteY9" fmla="*/ 1290471 h 2304264"/>
              <a:gd name="connsiteX10" fmla="*/ 506896 w 4253948"/>
              <a:gd name="connsiteY10" fmla="*/ 207108 h 2304264"/>
              <a:gd name="connsiteX11" fmla="*/ 626165 w 4253948"/>
              <a:gd name="connsiteY11" fmla="*/ 48082 h 2304264"/>
              <a:gd name="connsiteX12" fmla="*/ 715616 w 4253948"/>
              <a:gd name="connsiteY12" fmla="*/ 1121508 h 2304264"/>
              <a:gd name="connsiteX13" fmla="*/ 795130 w 4253948"/>
              <a:gd name="connsiteY13" fmla="*/ 217047 h 2304264"/>
              <a:gd name="connsiteX14" fmla="*/ 884582 w 4253948"/>
              <a:gd name="connsiteY14" fmla="*/ 882968 h 2304264"/>
              <a:gd name="connsiteX15" fmla="*/ 964095 w 4253948"/>
              <a:gd name="connsiteY15" fmla="*/ 1201020 h 2304264"/>
              <a:gd name="connsiteX16" fmla="*/ 1063487 w 4253948"/>
              <a:gd name="connsiteY16" fmla="*/ 833272 h 2304264"/>
              <a:gd name="connsiteX17" fmla="*/ 1202634 w 4253948"/>
              <a:gd name="connsiteY17" fmla="*/ 644429 h 2304264"/>
              <a:gd name="connsiteX18" fmla="*/ 1321904 w 4253948"/>
              <a:gd name="connsiteY18" fmla="*/ 97777 h 2304264"/>
              <a:gd name="connsiteX19" fmla="*/ 1401417 w 4253948"/>
              <a:gd name="connsiteY19" fmla="*/ 873029 h 2304264"/>
              <a:gd name="connsiteX20" fmla="*/ 1470991 w 4253948"/>
              <a:gd name="connsiteY20" fmla="*/ 326377 h 2304264"/>
              <a:gd name="connsiteX21" fmla="*/ 1570382 w 4253948"/>
              <a:gd name="connsiteY21" fmla="*/ 1091690 h 2304264"/>
              <a:gd name="connsiteX22" fmla="*/ 1620078 w 4253948"/>
              <a:gd name="connsiteY22" fmla="*/ 535099 h 2304264"/>
              <a:gd name="connsiteX23" fmla="*/ 1699591 w 4253948"/>
              <a:gd name="connsiteY23" fmla="*/ 1469377 h 2304264"/>
              <a:gd name="connsiteX24" fmla="*/ 1749287 w 4253948"/>
              <a:gd name="connsiteY24" fmla="*/ 843211 h 2304264"/>
              <a:gd name="connsiteX25" fmla="*/ 1828800 w 4253948"/>
              <a:gd name="connsiteY25" fmla="*/ 1270594 h 2304264"/>
              <a:gd name="connsiteX26" fmla="*/ 1878495 w 4253948"/>
              <a:gd name="connsiteY26" fmla="*/ 574855 h 2304264"/>
              <a:gd name="connsiteX27" fmla="*/ 1997765 w 4253948"/>
              <a:gd name="connsiteY27" fmla="*/ 1588646 h 2304264"/>
              <a:gd name="connsiteX28" fmla="*/ 2152291 w 4253948"/>
              <a:gd name="connsiteY28" fmla="*/ 366134 h 2304264"/>
              <a:gd name="connsiteX29" fmla="*/ 2209863 w 4253948"/>
              <a:gd name="connsiteY29" fmla="*/ 1191081 h 2304264"/>
              <a:gd name="connsiteX30" fmla="*/ 2279436 w 4253948"/>
              <a:gd name="connsiteY30" fmla="*/ 536412 h 2304264"/>
              <a:gd name="connsiteX31" fmla="*/ 2415208 w 4253948"/>
              <a:gd name="connsiteY31" fmla="*/ 1101629 h 2304264"/>
              <a:gd name="connsiteX32" fmla="*/ 2514600 w 4253948"/>
              <a:gd name="connsiteY32" fmla="*/ 753760 h 2304264"/>
              <a:gd name="connsiteX33" fmla="*/ 2613991 w 4253948"/>
              <a:gd name="connsiteY33" fmla="*/ 1737733 h 2304264"/>
              <a:gd name="connsiteX34" fmla="*/ 2733261 w 4253948"/>
              <a:gd name="connsiteY34" fmla="*/ 942603 h 2304264"/>
              <a:gd name="connsiteX35" fmla="*/ 2872408 w 4253948"/>
              <a:gd name="connsiteY35" fmla="*/ 1707916 h 2304264"/>
              <a:gd name="connsiteX36" fmla="*/ 2961860 w 4253948"/>
              <a:gd name="connsiteY36" fmla="*/ 1230837 h 2304264"/>
              <a:gd name="connsiteX37" fmla="*/ 3071191 w 4253948"/>
              <a:gd name="connsiteY37" fmla="*/ 1817247 h 2304264"/>
              <a:gd name="connsiteX38" fmla="*/ 3160643 w 4253948"/>
              <a:gd name="connsiteY38" fmla="*/ 1697977 h 2304264"/>
              <a:gd name="connsiteX39" fmla="*/ 3269974 w 4253948"/>
              <a:gd name="connsiteY39" fmla="*/ 2145238 h 2304264"/>
              <a:gd name="connsiteX40" fmla="*/ 3450941 w 4253948"/>
              <a:gd name="connsiteY40" fmla="*/ 1596710 h 2304264"/>
              <a:gd name="connsiteX41" fmla="*/ 3687417 w 4253948"/>
              <a:gd name="connsiteY41" fmla="*/ 2085603 h 2304264"/>
              <a:gd name="connsiteX42" fmla="*/ 3826565 w 4253948"/>
              <a:gd name="connsiteY42" fmla="*/ 1787429 h 2304264"/>
              <a:gd name="connsiteX43" fmla="*/ 3896139 w 4253948"/>
              <a:gd name="connsiteY43" fmla="*/ 2075664 h 2304264"/>
              <a:gd name="connsiteX44" fmla="*/ 3998906 w 4253948"/>
              <a:gd name="connsiteY44" fmla="*/ 1849689 h 2304264"/>
              <a:gd name="connsiteX45" fmla="*/ 4084982 w 4253948"/>
              <a:gd name="connsiteY45" fmla="*/ 2224751 h 2304264"/>
              <a:gd name="connsiteX46" fmla="*/ 4124739 w 4253948"/>
              <a:gd name="connsiteY46" fmla="*/ 2075664 h 2304264"/>
              <a:gd name="connsiteX47" fmla="*/ 4253948 w 4253948"/>
              <a:gd name="connsiteY47" fmla="*/ 2304264 h 2304264"/>
              <a:gd name="connsiteX0" fmla="*/ 0 w 4253948"/>
              <a:gd name="connsiteY0" fmla="*/ 803455 h 2304264"/>
              <a:gd name="connsiteX1" fmla="*/ 79513 w 4253948"/>
              <a:gd name="connsiteY1" fmla="*/ 604673 h 2304264"/>
              <a:gd name="connsiteX2" fmla="*/ 66260 w 4253948"/>
              <a:gd name="connsiteY2" fmla="*/ 588108 h 2304264"/>
              <a:gd name="connsiteX3" fmla="*/ 125895 w 4253948"/>
              <a:gd name="connsiteY3" fmla="*/ 1085064 h 2304264"/>
              <a:gd name="connsiteX4" fmla="*/ 129208 w 4253948"/>
              <a:gd name="connsiteY4" fmla="*/ 564916 h 2304264"/>
              <a:gd name="connsiteX5" fmla="*/ 188843 w 4253948"/>
              <a:gd name="connsiteY5" fmla="*/ 77899 h 2304264"/>
              <a:gd name="connsiteX6" fmla="*/ 248478 w 4253948"/>
              <a:gd name="connsiteY6" fmla="*/ 753759 h 2304264"/>
              <a:gd name="connsiteX7" fmla="*/ 308113 w 4253948"/>
              <a:gd name="connsiteY7" fmla="*/ 236926 h 2304264"/>
              <a:gd name="connsiteX8" fmla="*/ 347869 w 4253948"/>
              <a:gd name="connsiteY8" fmla="*/ 863090 h 2304264"/>
              <a:gd name="connsiteX9" fmla="*/ 447261 w 4253948"/>
              <a:gd name="connsiteY9" fmla="*/ 1290471 h 2304264"/>
              <a:gd name="connsiteX10" fmla="*/ 506896 w 4253948"/>
              <a:gd name="connsiteY10" fmla="*/ 207108 h 2304264"/>
              <a:gd name="connsiteX11" fmla="*/ 626165 w 4253948"/>
              <a:gd name="connsiteY11" fmla="*/ 48082 h 2304264"/>
              <a:gd name="connsiteX12" fmla="*/ 715616 w 4253948"/>
              <a:gd name="connsiteY12" fmla="*/ 1121508 h 2304264"/>
              <a:gd name="connsiteX13" fmla="*/ 795130 w 4253948"/>
              <a:gd name="connsiteY13" fmla="*/ 217047 h 2304264"/>
              <a:gd name="connsiteX14" fmla="*/ 884582 w 4253948"/>
              <a:gd name="connsiteY14" fmla="*/ 882968 h 2304264"/>
              <a:gd name="connsiteX15" fmla="*/ 964095 w 4253948"/>
              <a:gd name="connsiteY15" fmla="*/ 1201020 h 2304264"/>
              <a:gd name="connsiteX16" fmla="*/ 1063487 w 4253948"/>
              <a:gd name="connsiteY16" fmla="*/ 833272 h 2304264"/>
              <a:gd name="connsiteX17" fmla="*/ 1202634 w 4253948"/>
              <a:gd name="connsiteY17" fmla="*/ 644429 h 2304264"/>
              <a:gd name="connsiteX18" fmla="*/ 1321904 w 4253948"/>
              <a:gd name="connsiteY18" fmla="*/ 97777 h 2304264"/>
              <a:gd name="connsiteX19" fmla="*/ 1401417 w 4253948"/>
              <a:gd name="connsiteY19" fmla="*/ 873029 h 2304264"/>
              <a:gd name="connsiteX20" fmla="*/ 1470991 w 4253948"/>
              <a:gd name="connsiteY20" fmla="*/ 326377 h 2304264"/>
              <a:gd name="connsiteX21" fmla="*/ 1570382 w 4253948"/>
              <a:gd name="connsiteY21" fmla="*/ 1091690 h 2304264"/>
              <a:gd name="connsiteX22" fmla="*/ 1620078 w 4253948"/>
              <a:gd name="connsiteY22" fmla="*/ 535099 h 2304264"/>
              <a:gd name="connsiteX23" fmla="*/ 1699591 w 4253948"/>
              <a:gd name="connsiteY23" fmla="*/ 1469377 h 2304264"/>
              <a:gd name="connsiteX24" fmla="*/ 1749287 w 4253948"/>
              <a:gd name="connsiteY24" fmla="*/ 843211 h 2304264"/>
              <a:gd name="connsiteX25" fmla="*/ 1828800 w 4253948"/>
              <a:gd name="connsiteY25" fmla="*/ 1270594 h 2304264"/>
              <a:gd name="connsiteX26" fmla="*/ 1878495 w 4253948"/>
              <a:gd name="connsiteY26" fmla="*/ 574855 h 2304264"/>
              <a:gd name="connsiteX27" fmla="*/ 1997765 w 4253948"/>
              <a:gd name="connsiteY27" fmla="*/ 1588646 h 2304264"/>
              <a:gd name="connsiteX28" fmla="*/ 2091907 w 4253948"/>
              <a:gd name="connsiteY28" fmla="*/ 357507 h 2304264"/>
              <a:gd name="connsiteX29" fmla="*/ 2209863 w 4253948"/>
              <a:gd name="connsiteY29" fmla="*/ 1191081 h 2304264"/>
              <a:gd name="connsiteX30" fmla="*/ 2279436 w 4253948"/>
              <a:gd name="connsiteY30" fmla="*/ 536412 h 2304264"/>
              <a:gd name="connsiteX31" fmla="*/ 2415208 w 4253948"/>
              <a:gd name="connsiteY31" fmla="*/ 1101629 h 2304264"/>
              <a:gd name="connsiteX32" fmla="*/ 2514600 w 4253948"/>
              <a:gd name="connsiteY32" fmla="*/ 753760 h 2304264"/>
              <a:gd name="connsiteX33" fmla="*/ 2613991 w 4253948"/>
              <a:gd name="connsiteY33" fmla="*/ 1737733 h 2304264"/>
              <a:gd name="connsiteX34" fmla="*/ 2733261 w 4253948"/>
              <a:gd name="connsiteY34" fmla="*/ 942603 h 2304264"/>
              <a:gd name="connsiteX35" fmla="*/ 2872408 w 4253948"/>
              <a:gd name="connsiteY35" fmla="*/ 1707916 h 2304264"/>
              <a:gd name="connsiteX36" fmla="*/ 2961860 w 4253948"/>
              <a:gd name="connsiteY36" fmla="*/ 1230837 h 2304264"/>
              <a:gd name="connsiteX37" fmla="*/ 3071191 w 4253948"/>
              <a:gd name="connsiteY37" fmla="*/ 1817247 h 2304264"/>
              <a:gd name="connsiteX38" fmla="*/ 3160643 w 4253948"/>
              <a:gd name="connsiteY38" fmla="*/ 1697977 h 2304264"/>
              <a:gd name="connsiteX39" fmla="*/ 3269974 w 4253948"/>
              <a:gd name="connsiteY39" fmla="*/ 2145238 h 2304264"/>
              <a:gd name="connsiteX40" fmla="*/ 3450941 w 4253948"/>
              <a:gd name="connsiteY40" fmla="*/ 1596710 h 2304264"/>
              <a:gd name="connsiteX41" fmla="*/ 3687417 w 4253948"/>
              <a:gd name="connsiteY41" fmla="*/ 2085603 h 2304264"/>
              <a:gd name="connsiteX42" fmla="*/ 3826565 w 4253948"/>
              <a:gd name="connsiteY42" fmla="*/ 1787429 h 2304264"/>
              <a:gd name="connsiteX43" fmla="*/ 3896139 w 4253948"/>
              <a:gd name="connsiteY43" fmla="*/ 2075664 h 2304264"/>
              <a:gd name="connsiteX44" fmla="*/ 3998906 w 4253948"/>
              <a:gd name="connsiteY44" fmla="*/ 1849689 h 2304264"/>
              <a:gd name="connsiteX45" fmla="*/ 4084982 w 4253948"/>
              <a:gd name="connsiteY45" fmla="*/ 2224751 h 2304264"/>
              <a:gd name="connsiteX46" fmla="*/ 4124739 w 4253948"/>
              <a:gd name="connsiteY46" fmla="*/ 2075664 h 2304264"/>
              <a:gd name="connsiteX47" fmla="*/ 4253948 w 4253948"/>
              <a:gd name="connsiteY47" fmla="*/ 2304264 h 2304264"/>
              <a:gd name="connsiteX0" fmla="*/ 0 w 4253948"/>
              <a:gd name="connsiteY0" fmla="*/ 803455 h 2304264"/>
              <a:gd name="connsiteX1" fmla="*/ 79513 w 4253948"/>
              <a:gd name="connsiteY1" fmla="*/ 604673 h 2304264"/>
              <a:gd name="connsiteX2" fmla="*/ 66260 w 4253948"/>
              <a:gd name="connsiteY2" fmla="*/ 588108 h 2304264"/>
              <a:gd name="connsiteX3" fmla="*/ 125895 w 4253948"/>
              <a:gd name="connsiteY3" fmla="*/ 1085064 h 2304264"/>
              <a:gd name="connsiteX4" fmla="*/ 129208 w 4253948"/>
              <a:gd name="connsiteY4" fmla="*/ 564916 h 2304264"/>
              <a:gd name="connsiteX5" fmla="*/ 188843 w 4253948"/>
              <a:gd name="connsiteY5" fmla="*/ 77899 h 2304264"/>
              <a:gd name="connsiteX6" fmla="*/ 248478 w 4253948"/>
              <a:gd name="connsiteY6" fmla="*/ 753759 h 2304264"/>
              <a:gd name="connsiteX7" fmla="*/ 308113 w 4253948"/>
              <a:gd name="connsiteY7" fmla="*/ 236926 h 2304264"/>
              <a:gd name="connsiteX8" fmla="*/ 347869 w 4253948"/>
              <a:gd name="connsiteY8" fmla="*/ 863090 h 2304264"/>
              <a:gd name="connsiteX9" fmla="*/ 447261 w 4253948"/>
              <a:gd name="connsiteY9" fmla="*/ 1290471 h 2304264"/>
              <a:gd name="connsiteX10" fmla="*/ 506896 w 4253948"/>
              <a:gd name="connsiteY10" fmla="*/ 207108 h 2304264"/>
              <a:gd name="connsiteX11" fmla="*/ 626165 w 4253948"/>
              <a:gd name="connsiteY11" fmla="*/ 48082 h 2304264"/>
              <a:gd name="connsiteX12" fmla="*/ 715616 w 4253948"/>
              <a:gd name="connsiteY12" fmla="*/ 1121508 h 2304264"/>
              <a:gd name="connsiteX13" fmla="*/ 795130 w 4253948"/>
              <a:gd name="connsiteY13" fmla="*/ 217047 h 2304264"/>
              <a:gd name="connsiteX14" fmla="*/ 884582 w 4253948"/>
              <a:gd name="connsiteY14" fmla="*/ 882968 h 2304264"/>
              <a:gd name="connsiteX15" fmla="*/ 964095 w 4253948"/>
              <a:gd name="connsiteY15" fmla="*/ 1201020 h 2304264"/>
              <a:gd name="connsiteX16" fmla="*/ 1063487 w 4253948"/>
              <a:gd name="connsiteY16" fmla="*/ 833272 h 2304264"/>
              <a:gd name="connsiteX17" fmla="*/ 1202634 w 4253948"/>
              <a:gd name="connsiteY17" fmla="*/ 644429 h 2304264"/>
              <a:gd name="connsiteX18" fmla="*/ 1321904 w 4253948"/>
              <a:gd name="connsiteY18" fmla="*/ 97777 h 2304264"/>
              <a:gd name="connsiteX19" fmla="*/ 1401417 w 4253948"/>
              <a:gd name="connsiteY19" fmla="*/ 873029 h 2304264"/>
              <a:gd name="connsiteX20" fmla="*/ 1470991 w 4253948"/>
              <a:gd name="connsiteY20" fmla="*/ 326377 h 2304264"/>
              <a:gd name="connsiteX21" fmla="*/ 1570382 w 4253948"/>
              <a:gd name="connsiteY21" fmla="*/ 1091690 h 2304264"/>
              <a:gd name="connsiteX22" fmla="*/ 1620078 w 4253948"/>
              <a:gd name="connsiteY22" fmla="*/ 750759 h 2304264"/>
              <a:gd name="connsiteX23" fmla="*/ 1699591 w 4253948"/>
              <a:gd name="connsiteY23" fmla="*/ 1469377 h 2304264"/>
              <a:gd name="connsiteX24" fmla="*/ 1749287 w 4253948"/>
              <a:gd name="connsiteY24" fmla="*/ 843211 h 2304264"/>
              <a:gd name="connsiteX25" fmla="*/ 1828800 w 4253948"/>
              <a:gd name="connsiteY25" fmla="*/ 1270594 h 2304264"/>
              <a:gd name="connsiteX26" fmla="*/ 1878495 w 4253948"/>
              <a:gd name="connsiteY26" fmla="*/ 574855 h 2304264"/>
              <a:gd name="connsiteX27" fmla="*/ 1997765 w 4253948"/>
              <a:gd name="connsiteY27" fmla="*/ 1588646 h 2304264"/>
              <a:gd name="connsiteX28" fmla="*/ 2091907 w 4253948"/>
              <a:gd name="connsiteY28" fmla="*/ 357507 h 2304264"/>
              <a:gd name="connsiteX29" fmla="*/ 2209863 w 4253948"/>
              <a:gd name="connsiteY29" fmla="*/ 1191081 h 2304264"/>
              <a:gd name="connsiteX30" fmla="*/ 2279436 w 4253948"/>
              <a:gd name="connsiteY30" fmla="*/ 536412 h 2304264"/>
              <a:gd name="connsiteX31" fmla="*/ 2415208 w 4253948"/>
              <a:gd name="connsiteY31" fmla="*/ 1101629 h 2304264"/>
              <a:gd name="connsiteX32" fmla="*/ 2514600 w 4253948"/>
              <a:gd name="connsiteY32" fmla="*/ 753760 h 2304264"/>
              <a:gd name="connsiteX33" fmla="*/ 2613991 w 4253948"/>
              <a:gd name="connsiteY33" fmla="*/ 1737733 h 2304264"/>
              <a:gd name="connsiteX34" fmla="*/ 2733261 w 4253948"/>
              <a:gd name="connsiteY34" fmla="*/ 942603 h 2304264"/>
              <a:gd name="connsiteX35" fmla="*/ 2872408 w 4253948"/>
              <a:gd name="connsiteY35" fmla="*/ 1707916 h 2304264"/>
              <a:gd name="connsiteX36" fmla="*/ 2961860 w 4253948"/>
              <a:gd name="connsiteY36" fmla="*/ 1230837 h 2304264"/>
              <a:gd name="connsiteX37" fmla="*/ 3071191 w 4253948"/>
              <a:gd name="connsiteY37" fmla="*/ 1817247 h 2304264"/>
              <a:gd name="connsiteX38" fmla="*/ 3160643 w 4253948"/>
              <a:gd name="connsiteY38" fmla="*/ 1697977 h 2304264"/>
              <a:gd name="connsiteX39" fmla="*/ 3269974 w 4253948"/>
              <a:gd name="connsiteY39" fmla="*/ 2145238 h 2304264"/>
              <a:gd name="connsiteX40" fmla="*/ 3450941 w 4253948"/>
              <a:gd name="connsiteY40" fmla="*/ 1596710 h 2304264"/>
              <a:gd name="connsiteX41" fmla="*/ 3687417 w 4253948"/>
              <a:gd name="connsiteY41" fmla="*/ 2085603 h 2304264"/>
              <a:gd name="connsiteX42" fmla="*/ 3826565 w 4253948"/>
              <a:gd name="connsiteY42" fmla="*/ 1787429 h 2304264"/>
              <a:gd name="connsiteX43" fmla="*/ 3896139 w 4253948"/>
              <a:gd name="connsiteY43" fmla="*/ 2075664 h 2304264"/>
              <a:gd name="connsiteX44" fmla="*/ 3998906 w 4253948"/>
              <a:gd name="connsiteY44" fmla="*/ 1849689 h 2304264"/>
              <a:gd name="connsiteX45" fmla="*/ 4084982 w 4253948"/>
              <a:gd name="connsiteY45" fmla="*/ 2224751 h 2304264"/>
              <a:gd name="connsiteX46" fmla="*/ 4124739 w 4253948"/>
              <a:gd name="connsiteY46" fmla="*/ 2075664 h 2304264"/>
              <a:gd name="connsiteX47" fmla="*/ 4253948 w 4253948"/>
              <a:gd name="connsiteY47" fmla="*/ 2304264 h 2304264"/>
              <a:gd name="connsiteX0" fmla="*/ 0 w 4253948"/>
              <a:gd name="connsiteY0" fmla="*/ 803455 h 2304264"/>
              <a:gd name="connsiteX1" fmla="*/ 79513 w 4253948"/>
              <a:gd name="connsiteY1" fmla="*/ 604673 h 2304264"/>
              <a:gd name="connsiteX2" fmla="*/ 66260 w 4253948"/>
              <a:gd name="connsiteY2" fmla="*/ 588108 h 2304264"/>
              <a:gd name="connsiteX3" fmla="*/ 125895 w 4253948"/>
              <a:gd name="connsiteY3" fmla="*/ 1085064 h 2304264"/>
              <a:gd name="connsiteX4" fmla="*/ 129208 w 4253948"/>
              <a:gd name="connsiteY4" fmla="*/ 564916 h 2304264"/>
              <a:gd name="connsiteX5" fmla="*/ 188843 w 4253948"/>
              <a:gd name="connsiteY5" fmla="*/ 77899 h 2304264"/>
              <a:gd name="connsiteX6" fmla="*/ 248478 w 4253948"/>
              <a:gd name="connsiteY6" fmla="*/ 753759 h 2304264"/>
              <a:gd name="connsiteX7" fmla="*/ 308113 w 4253948"/>
              <a:gd name="connsiteY7" fmla="*/ 236926 h 2304264"/>
              <a:gd name="connsiteX8" fmla="*/ 347869 w 4253948"/>
              <a:gd name="connsiteY8" fmla="*/ 863090 h 2304264"/>
              <a:gd name="connsiteX9" fmla="*/ 447261 w 4253948"/>
              <a:gd name="connsiteY9" fmla="*/ 1290471 h 2304264"/>
              <a:gd name="connsiteX10" fmla="*/ 506896 w 4253948"/>
              <a:gd name="connsiteY10" fmla="*/ 207108 h 2304264"/>
              <a:gd name="connsiteX11" fmla="*/ 626165 w 4253948"/>
              <a:gd name="connsiteY11" fmla="*/ 48082 h 2304264"/>
              <a:gd name="connsiteX12" fmla="*/ 715616 w 4253948"/>
              <a:gd name="connsiteY12" fmla="*/ 1121508 h 2304264"/>
              <a:gd name="connsiteX13" fmla="*/ 795130 w 4253948"/>
              <a:gd name="connsiteY13" fmla="*/ 217047 h 2304264"/>
              <a:gd name="connsiteX14" fmla="*/ 884582 w 4253948"/>
              <a:gd name="connsiteY14" fmla="*/ 882968 h 2304264"/>
              <a:gd name="connsiteX15" fmla="*/ 964095 w 4253948"/>
              <a:gd name="connsiteY15" fmla="*/ 1201020 h 2304264"/>
              <a:gd name="connsiteX16" fmla="*/ 1063487 w 4253948"/>
              <a:gd name="connsiteY16" fmla="*/ 833272 h 2304264"/>
              <a:gd name="connsiteX17" fmla="*/ 1202634 w 4253948"/>
              <a:gd name="connsiteY17" fmla="*/ 644429 h 2304264"/>
              <a:gd name="connsiteX18" fmla="*/ 1321904 w 4253948"/>
              <a:gd name="connsiteY18" fmla="*/ 97777 h 2304264"/>
              <a:gd name="connsiteX19" fmla="*/ 1401417 w 4253948"/>
              <a:gd name="connsiteY19" fmla="*/ 873029 h 2304264"/>
              <a:gd name="connsiteX20" fmla="*/ 1470991 w 4253948"/>
              <a:gd name="connsiteY20" fmla="*/ 326377 h 2304264"/>
              <a:gd name="connsiteX21" fmla="*/ 1570382 w 4253948"/>
              <a:gd name="connsiteY21" fmla="*/ 1091690 h 2304264"/>
              <a:gd name="connsiteX22" fmla="*/ 1620078 w 4253948"/>
              <a:gd name="connsiteY22" fmla="*/ 750759 h 2304264"/>
              <a:gd name="connsiteX23" fmla="*/ 1665085 w 4253948"/>
              <a:gd name="connsiteY23" fmla="*/ 1495256 h 2304264"/>
              <a:gd name="connsiteX24" fmla="*/ 1749287 w 4253948"/>
              <a:gd name="connsiteY24" fmla="*/ 843211 h 2304264"/>
              <a:gd name="connsiteX25" fmla="*/ 1828800 w 4253948"/>
              <a:gd name="connsiteY25" fmla="*/ 1270594 h 2304264"/>
              <a:gd name="connsiteX26" fmla="*/ 1878495 w 4253948"/>
              <a:gd name="connsiteY26" fmla="*/ 574855 h 2304264"/>
              <a:gd name="connsiteX27" fmla="*/ 1997765 w 4253948"/>
              <a:gd name="connsiteY27" fmla="*/ 1588646 h 2304264"/>
              <a:gd name="connsiteX28" fmla="*/ 2091907 w 4253948"/>
              <a:gd name="connsiteY28" fmla="*/ 357507 h 2304264"/>
              <a:gd name="connsiteX29" fmla="*/ 2209863 w 4253948"/>
              <a:gd name="connsiteY29" fmla="*/ 1191081 h 2304264"/>
              <a:gd name="connsiteX30" fmla="*/ 2279436 w 4253948"/>
              <a:gd name="connsiteY30" fmla="*/ 536412 h 2304264"/>
              <a:gd name="connsiteX31" fmla="*/ 2415208 w 4253948"/>
              <a:gd name="connsiteY31" fmla="*/ 1101629 h 2304264"/>
              <a:gd name="connsiteX32" fmla="*/ 2514600 w 4253948"/>
              <a:gd name="connsiteY32" fmla="*/ 753760 h 2304264"/>
              <a:gd name="connsiteX33" fmla="*/ 2613991 w 4253948"/>
              <a:gd name="connsiteY33" fmla="*/ 1737733 h 2304264"/>
              <a:gd name="connsiteX34" fmla="*/ 2733261 w 4253948"/>
              <a:gd name="connsiteY34" fmla="*/ 942603 h 2304264"/>
              <a:gd name="connsiteX35" fmla="*/ 2872408 w 4253948"/>
              <a:gd name="connsiteY35" fmla="*/ 1707916 h 2304264"/>
              <a:gd name="connsiteX36" fmla="*/ 2961860 w 4253948"/>
              <a:gd name="connsiteY36" fmla="*/ 1230837 h 2304264"/>
              <a:gd name="connsiteX37" fmla="*/ 3071191 w 4253948"/>
              <a:gd name="connsiteY37" fmla="*/ 1817247 h 2304264"/>
              <a:gd name="connsiteX38" fmla="*/ 3160643 w 4253948"/>
              <a:gd name="connsiteY38" fmla="*/ 1697977 h 2304264"/>
              <a:gd name="connsiteX39" fmla="*/ 3269974 w 4253948"/>
              <a:gd name="connsiteY39" fmla="*/ 2145238 h 2304264"/>
              <a:gd name="connsiteX40" fmla="*/ 3450941 w 4253948"/>
              <a:gd name="connsiteY40" fmla="*/ 1596710 h 2304264"/>
              <a:gd name="connsiteX41" fmla="*/ 3687417 w 4253948"/>
              <a:gd name="connsiteY41" fmla="*/ 2085603 h 2304264"/>
              <a:gd name="connsiteX42" fmla="*/ 3826565 w 4253948"/>
              <a:gd name="connsiteY42" fmla="*/ 1787429 h 2304264"/>
              <a:gd name="connsiteX43" fmla="*/ 3896139 w 4253948"/>
              <a:gd name="connsiteY43" fmla="*/ 2075664 h 2304264"/>
              <a:gd name="connsiteX44" fmla="*/ 3998906 w 4253948"/>
              <a:gd name="connsiteY44" fmla="*/ 1849689 h 2304264"/>
              <a:gd name="connsiteX45" fmla="*/ 4084982 w 4253948"/>
              <a:gd name="connsiteY45" fmla="*/ 2224751 h 2304264"/>
              <a:gd name="connsiteX46" fmla="*/ 4124739 w 4253948"/>
              <a:gd name="connsiteY46" fmla="*/ 2075664 h 2304264"/>
              <a:gd name="connsiteX47" fmla="*/ 4253948 w 4253948"/>
              <a:gd name="connsiteY47" fmla="*/ 2304264 h 2304264"/>
              <a:gd name="connsiteX0" fmla="*/ 0 w 4253948"/>
              <a:gd name="connsiteY0" fmla="*/ 803455 h 2304264"/>
              <a:gd name="connsiteX1" fmla="*/ 79513 w 4253948"/>
              <a:gd name="connsiteY1" fmla="*/ 604673 h 2304264"/>
              <a:gd name="connsiteX2" fmla="*/ 66260 w 4253948"/>
              <a:gd name="connsiteY2" fmla="*/ 588108 h 2304264"/>
              <a:gd name="connsiteX3" fmla="*/ 125895 w 4253948"/>
              <a:gd name="connsiteY3" fmla="*/ 1085064 h 2304264"/>
              <a:gd name="connsiteX4" fmla="*/ 129208 w 4253948"/>
              <a:gd name="connsiteY4" fmla="*/ 564916 h 2304264"/>
              <a:gd name="connsiteX5" fmla="*/ 188843 w 4253948"/>
              <a:gd name="connsiteY5" fmla="*/ 77899 h 2304264"/>
              <a:gd name="connsiteX6" fmla="*/ 248478 w 4253948"/>
              <a:gd name="connsiteY6" fmla="*/ 753759 h 2304264"/>
              <a:gd name="connsiteX7" fmla="*/ 308113 w 4253948"/>
              <a:gd name="connsiteY7" fmla="*/ 236926 h 2304264"/>
              <a:gd name="connsiteX8" fmla="*/ 347869 w 4253948"/>
              <a:gd name="connsiteY8" fmla="*/ 863090 h 2304264"/>
              <a:gd name="connsiteX9" fmla="*/ 447261 w 4253948"/>
              <a:gd name="connsiteY9" fmla="*/ 1290471 h 2304264"/>
              <a:gd name="connsiteX10" fmla="*/ 506896 w 4253948"/>
              <a:gd name="connsiteY10" fmla="*/ 207108 h 2304264"/>
              <a:gd name="connsiteX11" fmla="*/ 626165 w 4253948"/>
              <a:gd name="connsiteY11" fmla="*/ 48082 h 2304264"/>
              <a:gd name="connsiteX12" fmla="*/ 715616 w 4253948"/>
              <a:gd name="connsiteY12" fmla="*/ 1121508 h 2304264"/>
              <a:gd name="connsiteX13" fmla="*/ 795130 w 4253948"/>
              <a:gd name="connsiteY13" fmla="*/ 217047 h 2304264"/>
              <a:gd name="connsiteX14" fmla="*/ 884582 w 4253948"/>
              <a:gd name="connsiteY14" fmla="*/ 882968 h 2304264"/>
              <a:gd name="connsiteX15" fmla="*/ 964095 w 4253948"/>
              <a:gd name="connsiteY15" fmla="*/ 1201020 h 2304264"/>
              <a:gd name="connsiteX16" fmla="*/ 1063487 w 4253948"/>
              <a:gd name="connsiteY16" fmla="*/ 833272 h 2304264"/>
              <a:gd name="connsiteX17" fmla="*/ 1202634 w 4253948"/>
              <a:gd name="connsiteY17" fmla="*/ 644429 h 2304264"/>
              <a:gd name="connsiteX18" fmla="*/ 1321904 w 4253948"/>
              <a:gd name="connsiteY18" fmla="*/ 97777 h 2304264"/>
              <a:gd name="connsiteX19" fmla="*/ 1401417 w 4253948"/>
              <a:gd name="connsiteY19" fmla="*/ 873029 h 2304264"/>
              <a:gd name="connsiteX20" fmla="*/ 1470991 w 4253948"/>
              <a:gd name="connsiteY20" fmla="*/ 326377 h 2304264"/>
              <a:gd name="connsiteX21" fmla="*/ 1570382 w 4253948"/>
              <a:gd name="connsiteY21" fmla="*/ 1091690 h 2304264"/>
              <a:gd name="connsiteX22" fmla="*/ 1620078 w 4253948"/>
              <a:gd name="connsiteY22" fmla="*/ 750759 h 2304264"/>
              <a:gd name="connsiteX23" fmla="*/ 1673711 w 4253948"/>
              <a:gd name="connsiteY23" fmla="*/ 1305475 h 2304264"/>
              <a:gd name="connsiteX24" fmla="*/ 1749287 w 4253948"/>
              <a:gd name="connsiteY24" fmla="*/ 843211 h 2304264"/>
              <a:gd name="connsiteX25" fmla="*/ 1828800 w 4253948"/>
              <a:gd name="connsiteY25" fmla="*/ 1270594 h 2304264"/>
              <a:gd name="connsiteX26" fmla="*/ 1878495 w 4253948"/>
              <a:gd name="connsiteY26" fmla="*/ 574855 h 2304264"/>
              <a:gd name="connsiteX27" fmla="*/ 1997765 w 4253948"/>
              <a:gd name="connsiteY27" fmla="*/ 1588646 h 2304264"/>
              <a:gd name="connsiteX28" fmla="*/ 2091907 w 4253948"/>
              <a:gd name="connsiteY28" fmla="*/ 357507 h 2304264"/>
              <a:gd name="connsiteX29" fmla="*/ 2209863 w 4253948"/>
              <a:gd name="connsiteY29" fmla="*/ 1191081 h 2304264"/>
              <a:gd name="connsiteX30" fmla="*/ 2279436 w 4253948"/>
              <a:gd name="connsiteY30" fmla="*/ 536412 h 2304264"/>
              <a:gd name="connsiteX31" fmla="*/ 2415208 w 4253948"/>
              <a:gd name="connsiteY31" fmla="*/ 1101629 h 2304264"/>
              <a:gd name="connsiteX32" fmla="*/ 2514600 w 4253948"/>
              <a:gd name="connsiteY32" fmla="*/ 753760 h 2304264"/>
              <a:gd name="connsiteX33" fmla="*/ 2613991 w 4253948"/>
              <a:gd name="connsiteY33" fmla="*/ 1737733 h 2304264"/>
              <a:gd name="connsiteX34" fmla="*/ 2733261 w 4253948"/>
              <a:gd name="connsiteY34" fmla="*/ 942603 h 2304264"/>
              <a:gd name="connsiteX35" fmla="*/ 2872408 w 4253948"/>
              <a:gd name="connsiteY35" fmla="*/ 1707916 h 2304264"/>
              <a:gd name="connsiteX36" fmla="*/ 2961860 w 4253948"/>
              <a:gd name="connsiteY36" fmla="*/ 1230837 h 2304264"/>
              <a:gd name="connsiteX37" fmla="*/ 3071191 w 4253948"/>
              <a:gd name="connsiteY37" fmla="*/ 1817247 h 2304264"/>
              <a:gd name="connsiteX38" fmla="*/ 3160643 w 4253948"/>
              <a:gd name="connsiteY38" fmla="*/ 1697977 h 2304264"/>
              <a:gd name="connsiteX39" fmla="*/ 3269974 w 4253948"/>
              <a:gd name="connsiteY39" fmla="*/ 2145238 h 2304264"/>
              <a:gd name="connsiteX40" fmla="*/ 3450941 w 4253948"/>
              <a:gd name="connsiteY40" fmla="*/ 1596710 h 2304264"/>
              <a:gd name="connsiteX41" fmla="*/ 3687417 w 4253948"/>
              <a:gd name="connsiteY41" fmla="*/ 2085603 h 2304264"/>
              <a:gd name="connsiteX42" fmla="*/ 3826565 w 4253948"/>
              <a:gd name="connsiteY42" fmla="*/ 1787429 h 2304264"/>
              <a:gd name="connsiteX43" fmla="*/ 3896139 w 4253948"/>
              <a:gd name="connsiteY43" fmla="*/ 2075664 h 2304264"/>
              <a:gd name="connsiteX44" fmla="*/ 3998906 w 4253948"/>
              <a:gd name="connsiteY44" fmla="*/ 1849689 h 2304264"/>
              <a:gd name="connsiteX45" fmla="*/ 4084982 w 4253948"/>
              <a:gd name="connsiteY45" fmla="*/ 2224751 h 2304264"/>
              <a:gd name="connsiteX46" fmla="*/ 4124739 w 4253948"/>
              <a:gd name="connsiteY46" fmla="*/ 2075664 h 2304264"/>
              <a:gd name="connsiteX47" fmla="*/ 4253948 w 4253948"/>
              <a:gd name="connsiteY47" fmla="*/ 2304264 h 2304264"/>
              <a:gd name="connsiteX0" fmla="*/ 0 w 4253948"/>
              <a:gd name="connsiteY0" fmla="*/ 803455 h 2304264"/>
              <a:gd name="connsiteX1" fmla="*/ 79513 w 4253948"/>
              <a:gd name="connsiteY1" fmla="*/ 604673 h 2304264"/>
              <a:gd name="connsiteX2" fmla="*/ 66260 w 4253948"/>
              <a:gd name="connsiteY2" fmla="*/ 588108 h 2304264"/>
              <a:gd name="connsiteX3" fmla="*/ 125895 w 4253948"/>
              <a:gd name="connsiteY3" fmla="*/ 1085064 h 2304264"/>
              <a:gd name="connsiteX4" fmla="*/ 129208 w 4253948"/>
              <a:gd name="connsiteY4" fmla="*/ 564916 h 2304264"/>
              <a:gd name="connsiteX5" fmla="*/ 188843 w 4253948"/>
              <a:gd name="connsiteY5" fmla="*/ 77899 h 2304264"/>
              <a:gd name="connsiteX6" fmla="*/ 248478 w 4253948"/>
              <a:gd name="connsiteY6" fmla="*/ 753759 h 2304264"/>
              <a:gd name="connsiteX7" fmla="*/ 308113 w 4253948"/>
              <a:gd name="connsiteY7" fmla="*/ 236926 h 2304264"/>
              <a:gd name="connsiteX8" fmla="*/ 347869 w 4253948"/>
              <a:gd name="connsiteY8" fmla="*/ 863090 h 2304264"/>
              <a:gd name="connsiteX9" fmla="*/ 447261 w 4253948"/>
              <a:gd name="connsiteY9" fmla="*/ 1290471 h 2304264"/>
              <a:gd name="connsiteX10" fmla="*/ 506896 w 4253948"/>
              <a:gd name="connsiteY10" fmla="*/ 207108 h 2304264"/>
              <a:gd name="connsiteX11" fmla="*/ 626165 w 4253948"/>
              <a:gd name="connsiteY11" fmla="*/ 48082 h 2304264"/>
              <a:gd name="connsiteX12" fmla="*/ 715616 w 4253948"/>
              <a:gd name="connsiteY12" fmla="*/ 1121508 h 2304264"/>
              <a:gd name="connsiteX13" fmla="*/ 795130 w 4253948"/>
              <a:gd name="connsiteY13" fmla="*/ 217047 h 2304264"/>
              <a:gd name="connsiteX14" fmla="*/ 884582 w 4253948"/>
              <a:gd name="connsiteY14" fmla="*/ 882968 h 2304264"/>
              <a:gd name="connsiteX15" fmla="*/ 964095 w 4253948"/>
              <a:gd name="connsiteY15" fmla="*/ 1201020 h 2304264"/>
              <a:gd name="connsiteX16" fmla="*/ 1063487 w 4253948"/>
              <a:gd name="connsiteY16" fmla="*/ 833272 h 2304264"/>
              <a:gd name="connsiteX17" fmla="*/ 1202634 w 4253948"/>
              <a:gd name="connsiteY17" fmla="*/ 644429 h 2304264"/>
              <a:gd name="connsiteX18" fmla="*/ 1321904 w 4253948"/>
              <a:gd name="connsiteY18" fmla="*/ 97777 h 2304264"/>
              <a:gd name="connsiteX19" fmla="*/ 1401417 w 4253948"/>
              <a:gd name="connsiteY19" fmla="*/ 873029 h 2304264"/>
              <a:gd name="connsiteX20" fmla="*/ 1470991 w 4253948"/>
              <a:gd name="connsiteY20" fmla="*/ 326377 h 2304264"/>
              <a:gd name="connsiteX21" fmla="*/ 1570382 w 4253948"/>
              <a:gd name="connsiteY21" fmla="*/ 1091690 h 2304264"/>
              <a:gd name="connsiteX22" fmla="*/ 1620078 w 4253948"/>
              <a:gd name="connsiteY22" fmla="*/ 750759 h 2304264"/>
              <a:gd name="connsiteX23" fmla="*/ 1673711 w 4253948"/>
              <a:gd name="connsiteY23" fmla="*/ 1374487 h 2304264"/>
              <a:gd name="connsiteX24" fmla="*/ 1749287 w 4253948"/>
              <a:gd name="connsiteY24" fmla="*/ 843211 h 2304264"/>
              <a:gd name="connsiteX25" fmla="*/ 1828800 w 4253948"/>
              <a:gd name="connsiteY25" fmla="*/ 1270594 h 2304264"/>
              <a:gd name="connsiteX26" fmla="*/ 1878495 w 4253948"/>
              <a:gd name="connsiteY26" fmla="*/ 574855 h 2304264"/>
              <a:gd name="connsiteX27" fmla="*/ 1997765 w 4253948"/>
              <a:gd name="connsiteY27" fmla="*/ 1588646 h 2304264"/>
              <a:gd name="connsiteX28" fmla="*/ 2091907 w 4253948"/>
              <a:gd name="connsiteY28" fmla="*/ 357507 h 2304264"/>
              <a:gd name="connsiteX29" fmla="*/ 2209863 w 4253948"/>
              <a:gd name="connsiteY29" fmla="*/ 1191081 h 2304264"/>
              <a:gd name="connsiteX30" fmla="*/ 2279436 w 4253948"/>
              <a:gd name="connsiteY30" fmla="*/ 536412 h 2304264"/>
              <a:gd name="connsiteX31" fmla="*/ 2415208 w 4253948"/>
              <a:gd name="connsiteY31" fmla="*/ 1101629 h 2304264"/>
              <a:gd name="connsiteX32" fmla="*/ 2514600 w 4253948"/>
              <a:gd name="connsiteY32" fmla="*/ 753760 h 2304264"/>
              <a:gd name="connsiteX33" fmla="*/ 2613991 w 4253948"/>
              <a:gd name="connsiteY33" fmla="*/ 1737733 h 2304264"/>
              <a:gd name="connsiteX34" fmla="*/ 2733261 w 4253948"/>
              <a:gd name="connsiteY34" fmla="*/ 942603 h 2304264"/>
              <a:gd name="connsiteX35" fmla="*/ 2872408 w 4253948"/>
              <a:gd name="connsiteY35" fmla="*/ 1707916 h 2304264"/>
              <a:gd name="connsiteX36" fmla="*/ 2961860 w 4253948"/>
              <a:gd name="connsiteY36" fmla="*/ 1230837 h 2304264"/>
              <a:gd name="connsiteX37" fmla="*/ 3071191 w 4253948"/>
              <a:gd name="connsiteY37" fmla="*/ 1817247 h 2304264"/>
              <a:gd name="connsiteX38" fmla="*/ 3160643 w 4253948"/>
              <a:gd name="connsiteY38" fmla="*/ 1697977 h 2304264"/>
              <a:gd name="connsiteX39" fmla="*/ 3269974 w 4253948"/>
              <a:gd name="connsiteY39" fmla="*/ 2145238 h 2304264"/>
              <a:gd name="connsiteX40" fmla="*/ 3450941 w 4253948"/>
              <a:gd name="connsiteY40" fmla="*/ 1596710 h 2304264"/>
              <a:gd name="connsiteX41" fmla="*/ 3687417 w 4253948"/>
              <a:gd name="connsiteY41" fmla="*/ 2085603 h 2304264"/>
              <a:gd name="connsiteX42" fmla="*/ 3826565 w 4253948"/>
              <a:gd name="connsiteY42" fmla="*/ 1787429 h 2304264"/>
              <a:gd name="connsiteX43" fmla="*/ 3896139 w 4253948"/>
              <a:gd name="connsiteY43" fmla="*/ 2075664 h 2304264"/>
              <a:gd name="connsiteX44" fmla="*/ 3998906 w 4253948"/>
              <a:gd name="connsiteY44" fmla="*/ 1849689 h 2304264"/>
              <a:gd name="connsiteX45" fmla="*/ 4084982 w 4253948"/>
              <a:gd name="connsiteY45" fmla="*/ 2224751 h 2304264"/>
              <a:gd name="connsiteX46" fmla="*/ 4124739 w 4253948"/>
              <a:gd name="connsiteY46" fmla="*/ 2075664 h 2304264"/>
              <a:gd name="connsiteX47" fmla="*/ 4253948 w 4253948"/>
              <a:gd name="connsiteY47" fmla="*/ 2304264 h 2304264"/>
              <a:gd name="connsiteX0" fmla="*/ 0 w 4253948"/>
              <a:gd name="connsiteY0" fmla="*/ 803455 h 2304264"/>
              <a:gd name="connsiteX1" fmla="*/ 79513 w 4253948"/>
              <a:gd name="connsiteY1" fmla="*/ 604673 h 2304264"/>
              <a:gd name="connsiteX2" fmla="*/ 66260 w 4253948"/>
              <a:gd name="connsiteY2" fmla="*/ 588108 h 2304264"/>
              <a:gd name="connsiteX3" fmla="*/ 125895 w 4253948"/>
              <a:gd name="connsiteY3" fmla="*/ 1085064 h 2304264"/>
              <a:gd name="connsiteX4" fmla="*/ 129208 w 4253948"/>
              <a:gd name="connsiteY4" fmla="*/ 564916 h 2304264"/>
              <a:gd name="connsiteX5" fmla="*/ 188843 w 4253948"/>
              <a:gd name="connsiteY5" fmla="*/ 77899 h 2304264"/>
              <a:gd name="connsiteX6" fmla="*/ 248478 w 4253948"/>
              <a:gd name="connsiteY6" fmla="*/ 753759 h 2304264"/>
              <a:gd name="connsiteX7" fmla="*/ 308113 w 4253948"/>
              <a:gd name="connsiteY7" fmla="*/ 236926 h 2304264"/>
              <a:gd name="connsiteX8" fmla="*/ 347869 w 4253948"/>
              <a:gd name="connsiteY8" fmla="*/ 863090 h 2304264"/>
              <a:gd name="connsiteX9" fmla="*/ 447261 w 4253948"/>
              <a:gd name="connsiteY9" fmla="*/ 1290471 h 2304264"/>
              <a:gd name="connsiteX10" fmla="*/ 506896 w 4253948"/>
              <a:gd name="connsiteY10" fmla="*/ 207108 h 2304264"/>
              <a:gd name="connsiteX11" fmla="*/ 626165 w 4253948"/>
              <a:gd name="connsiteY11" fmla="*/ 48082 h 2304264"/>
              <a:gd name="connsiteX12" fmla="*/ 715616 w 4253948"/>
              <a:gd name="connsiteY12" fmla="*/ 1121508 h 2304264"/>
              <a:gd name="connsiteX13" fmla="*/ 795130 w 4253948"/>
              <a:gd name="connsiteY13" fmla="*/ 217047 h 2304264"/>
              <a:gd name="connsiteX14" fmla="*/ 884582 w 4253948"/>
              <a:gd name="connsiteY14" fmla="*/ 882968 h 2304264"/>
              <a:gd name="connsiteX15" fmla="*/ 964095 w 4253948"/>
              <a:gd name="connsiteY15" fmla="*/ 1201020 h 2304264"/>
              <a:gd name="connsiteX16" fmla="*/ 1063487 w 4253948"/>
              <a:gd name="connsiteY16" fmla="*/ 833272 h 2304264"/>
              <a:gd name="connsiteX17" fmla="*/ 1202634 w 4253948"/>
              <a:gd name="connsiteY17" fmla="*/ 644429 h 2304264"/>
              <a:gd name="connsiteX18" fmla="*/ 1321904 w 4253948"/>
              <a:gd name="connsiteY18" fmla="*/ 97777 h 2304264"/>
              <a:gd name="connsiteX19" fmla="*/ 1401417 w 4253948"/>
              <a:gd name="connsiteY19" fmla="*/ 873029 h 2304264"/>
              <a:gd name="connsiteX20" fmla="*/ 1470991 w 4253948"/>
              <a:gd name="connsiteY20" fmla="*/ 326377 h 2304264"/>
              <a:gd name="connsiteX21" fmla="*/ 1570382 w 4253948"/>
              <a:gd name="connsiteY21" fmla="*/ 1091690 h 2304264"/>
              <a:gd name="connsiteX22" fmla="*/ 1620078 w 4253948"/>
              <a:gd name="connsiteY22" fmla="*/ 750759 h 2304264"/>
              <a:gd name="connsiteX23" fmla="*/ 1673711 w 4253948"/>
              <a:gd name="connsiteY23" fmla="*/ 1374487 h 2304264"/>
              <a:gd name="connsiteX24" fmla="*/ 1749287 w 4253948"/>
              <a:gd name="connsiteY24" fmla="*/ 843211 h 2304264"/>
              <a:gd name="connsiteX25" fmla="*/ 1820174 w 4253948"/>
              <a:gd name="connsiteY25" fmla="*/ 1123945 h 2304264"/>
              <a:gd name="connsiteX26" fmla="*/ 1878495 w 4253948"/>
              <a:gd name="connsiteY26" fmla="*/ 574855 h 2304264"/>
              <a:gd name="connsiteX27" fmla="*/ 1997765 w 4253948"/>
              <a:gd name="connsiteY27" fmla="*/ 1588646 h 2304264"/>
              <a:gd name="connsiteX28" fmla="*/ 2091907 w 4253948"/>
              <a:gd name="connsiteY28" fmla="*/ 357507 h 2304264"/>
              <a:gd name="connsiteX29" fmla="*/ 2209863 w 4253948"/>
              <a:gd name="connsiteY29" fmla="*/ 1191081 h 2304264"/>
              <a:gd name="connsiteX30" fmla="*/ 2279436 w 4253948"/>
              <a:gd name="connsiteY30" fmla="*/ 536412 h 2304264"/>
              <a:gd name="connsiteX31" fmla="*/ 2415208 w 4253948"/>
              <a:gd name="connsiteY31" fmla="*/ 1101629 h 2304264"/>
              <a:gd name="connsiteX32" fmla="*/ 2514600 w 4253948"/>
              <a:gd name="connsiteY32" fmla="*/ 753760 h 2304264"/>
              <a:gd name="connsiteX33" fmla="*/ 2613991 w 4253948"/>
              <a:gd name="connsiteY33" fmla="*/ 1737733 h 2304264"/>
              <a:gd name="connsiteX34" fmla="*/ 2733261 w 4253948"/>
              <a:gd name="connsiteY34" fmla="*/ 942603 h 2304264"/>
              <a:gd name="connsiteX35" fmla="*/ 2872408 w 4253948"/>
              <a:gd name="connsiteY35" fmla="*/ 1707916 h 2304264"/>
              <a:gd name="connsiteX36" fmla="*/ 2961860 w 4253948"/>
              <a:gd name="connsiteY36" fmla="*/ 1230837 h 2304264"/>
              <a:gd name="connsiteX37" fmla="*/ 3071191 w 4253948"/>
              <a:gd name="connsiteY37" fmla="*/ 1817247 h 2304264"/>
              <a:gd name="connsiteX38" fmla="*/ 3160643 w 4253948"/>
              <a:gd name="connsiteY38" fmla="*/ 1697977 h 2304264"/>
              <a:gd name="connsiteX39" fmla="*/ 3269974 w 4253948"/>
              <a:gd name="connsiteY39" fmla="*/ 2145238 h 2304264"/>
              <a:gd name="connsiteX40" fmla="*/ 3450941 w 4253948"/>
              <a:gd name="connsiteY40" fmla="*/ 1596710 h 2304264"/>
              <a:gd name="connsiteX41" fmla="*/ 3687417 w 4253948"/>
              <a:gd name="connsiteY41" fmla="*/ 2085603 h 2304264"/>
              <a:gd name="connsiteX42" fmla="*/ 3826565 w 4253948"/>
              <a:gd name="connsiteY42" fmla="*/ 1787429 h 2304264"/>
              <a:gd name="connsiteX43" fmla="*/ 3896139 w 4253948"/>
              <a:gd name="connsiteY43" fmla="*/ 2075664 h 2304264"/>
              <a:gd name="connsiteX44" fmla="*/ 3998906 w 4253948"/>
              <a:gd name="connsiteY44" fmla="*/ 1849689 h 2304264"/>
              <a:gd name="connsiteX45" fmla="*/ 4084982 w 4253948"/>
              <a:gd name="connsiteY45" fmla="*/ 2224751 h 2304264"/>
              <a:gd name="connsiteX46" fmla="*/ 4124739 w 4253948"/>
              <a:gd name="connsiteY46" fmla="*/ 2075664 h 2304264"/>
              <a:gd name="connsiteX47" fmla="*/ 4253948 w 4253948"/>
              <a:gd name="connsiteY47" fmla="*/ 2304264 h 2304264"/>
              <a:gd name="connsiteX0" fmla="*/ 0 w 4253948"/>
              <a:gd name="connsiteY0" fmla="*/ 827901 h 2328710"/>
              <a:gd name="connsiteX1" fmla="*/ 79513 w 4253948"/>
              <a:gd name="connsiteY1" fmla="*/ 629119 h 2328710"/>
              <a:gd name="connsiteX2" fmla="*/ 66260 w 4253948"/>
              <a:gd name="connsiteY2" fmla="*/ 612554 h 2328710"/>
              <a:gd name="connsiteX3" fmla="*/ 125895 w 4253948"/>
              <a:gd name="connsiteY3" fmla="*/ 1109510 h 2328710"/>
              <a:gd name="connsiteX4" fmla="*/ 129208 w 4253948"/>
              <a:gd name="connsiteY4" fmla="*/ 589362 h 2328710"/>
              <a:gd name="connsiteX5" fmla="*/ 188843 w 4253948"/>
              <a:gd name="connsiteY5" fmla="*/ 102345 h 2328710"/>
              <a:gd name="connsiteX6" fmla="*/ 248478 w 4253948"/>
              <a:gd name="connsiteY6" fmla="*/ 778205 h 2328710"/>
              <a:gd name="connsiteX7" fmla="*/ 308113 w 4253948"/>
              <a:gd name="connsiteY7" fmla="*/ 261372 h 2328710"/>
              <a:gd name="connsiteX8" fmla="*/ 347869 w 4253948"/>
              <a:gd name="connsiteY8" fmla="*/ 887536 h 2328710"/>
              <a:gd name="connsiteX9" fmla="*/ 404129 w 4253948"/>
              <a:gd name="connsiteY9" fmla="*/ 1314917 h 2328710"/>
              <a:gd name="connsiteX10" fmla="*/ 506896 w 4253948"/>
              <a:gd name="connsiteY10" fmla="*/ 231554 h 2328710"/>
              <a:gd name="connsiteX11" fmla="*/ 626165 w 4253948"/>
              <a:gd name="connsiteY11" fmla="*/ 72528 h 2328710"/>
              <a:gd name="connsiteX12" fmla="*/ 715616 w 4253948"/>
              <a:gd name="connsiteY12" fmla="*/ 1145954 h 2328710"/>
              <a:gd name="connsiteX13" fmla="*/ 795130 w 4253948"/>
              <a:gd name="connsiteY13" fmla="*/ 241493 h 2328710"/>
              <a:gd name="connsiteX14" fmla="*/ 884582 w 4253948"/>
              <a:gd name="connsiteY14" fmla="*/ 907414 h 2328710"/>
              <a:gd name="connsiteX15" fmla="*/ 964095 w 4253948"/>
              <a:gd name="connsiteY15" fmla="*/ 1225466 h 2328710"/>
              <a:gd name="connsiteX16" fmla="*/ 1063487 w 4253948"/>
              <a:gd name="connsiteY16" fmla="*/ 857718 h 2328710"/>
              <a:gd name="connsiteX17" fmla="*/ 1202634 w 4253948"/>
              <a:gd name="connsiteY17" fmla="*/ 668875 h 2328710"/>
              <a:gd name="connsiteX18" fmla="*/ 1321904 w 4253948"/>
              <a:gd name="connsiteY18" fmla="*/ 122223 h 2328710"/>
              <a:gd name="connsiteX19" fmla="*/ 1401417 w 4253948"/>
              <a:gd name="connsiteY19" fmla="*/ 897475 h 2328710"/>
              <a:gd name="connsiteX20" fmla="*/ 1470991 w 4253948"/>
              <a:gd name="connsiteY20" fmla="*/ 350823 h 2328710"/>
              <a:gd name="connsiteX21" fmla="*/ 1570382 w 4253948"/>
              <a:gd name="connsiteY21" fmla="*/ 1116136 h 2328710"/>
              <a:gd name="connsiteX22" fmla="*/ 1620078 w 4253948"/>
              <a:gd name="connsiteY22" fmla="*/ 775205 h 2328710"/>
              <a:gd name="connsiteX23" fmla="*/ 1673711 w 4253948"/>
              <a:gd name="connsiteY23" fmla="*/ 1398933 h 2328710"/>
              <a:gd name="connsiteX24" fmla="*/ 1749287 w 4253948"/>
              <a:gd name="connsiteY24" fmla="*/ 867657 h 2328710"/>
              <a:gd name="connsiteX25" fmla="*/ 1820174 w 4253948"/>
              <a:gd name="connsiteY25" fmla="*/ 1148391 h 2328710"/>
              <a:gd name="connsiteX26" fmla="*/ 1878495 w 4253948"/>
              <a:gd name="connsiteY26" fmla="*/ 599301 h 2328710"/>
              <a:gd name="connsiteX27" fmla="*/ 1997765 w 4253948"/>
              <a:gd name="connsiteY27" fmla="*/ 1613092 h 2328710"/>
              <a:gd name="connsiteX28" fmla="*/ 2091907 w 4253948"/>
              <a:gd name="connsiteY28" fmla="*/ 381953 h 2328710"/>
              <a:gd name="connsiteX29" fmla="*/ 2209863 w 4253948"/>
              <a:gd name="connsiteY29" fmla="*/ 1215527 h 2328710"/>
              <a:gd name="connsiteX30" fmla="*/ 2279436 w 4253948"/>
              <a:gd name="connsiteY30" fmla="*/ 560858 h 2328710"/>
              <a:gd name="connsiteX31" fmla="*/ 2415208 w 4253948"/>
              <a:gd name="connsiteY31" fmla="*/ 1126075 h 2328710"/>
              <a:gd name="connsiteX32" fmla="*/ 2514600 w 4253948"/>
              <a:gd name="connsiteY32" fmla="*/ 778206 h 2328710"/>
              <a:gd name="connsiteX33" fmla="*/ 2613991 w 4253948"/>
              <a:gd name="connsiteY33" fmla="*/ 1762179 h 2328710"/>
              <a:gd name="connsiteX34" fmla="*/ 2733261 w 4253948"/>
              <a:gd name="connsiteY34" fmla="*/ 967049 h 2328710"/>
              <a:gd name="connsiteX35" fmla="*/ 2872408 w 4253948"/>
              <a:gd name="connsiteY35" fmla="*/ 1732362 h 2328710"/>
              <a:gd name="connsiteX36" fmla="*/ 2961860 w 4253948"/>
              <a:gd name="connsiteY36" fmla="*/ 1255283 h 2328710"/>
              <a:gd name="connsiteX37" fmla="*/ 3071191 w 4253948"/>
              <a:gd name="connsiteY37" fmla="*/ 1841693 h 2328710"/>
              <a:gd name="connsiteX38" fmla="*/ 3160643 w 4253948"/>
              <a:gd name="connsiteY38" fmla="*/ 1722423 h 2328710"/>
              <a:gd name="connsiteX39" fmla="*/ 3269974 w 4253948"/>
              <a:gd name="connsiteY39" fmla="*/ 2169684 h 2328710"/>
              <a:gd name="connsiteX40" fmla="*/ 3450941 w 4253948"/>
              <a:gd name="connsiteY40" fmla="*/ 1621156 h 2328710"/>
              <a:gd name="connsiteX41" fmla="*/ 3687417 w 4253948"/>
              <a:gd name="connsiteY41" fmla="*/ 2110049 h 2328710"/>
              <a:gd name="connsiteX42" fmla="*/ 3826565 w 4253948"/>
              <a:gd name="connsiteY42" fmla="*/ 1811875 h 2328710"/>
              <a:gd name="connsiteX43" fmla="*/ 3896139 w 4253948"/>
              <a:gd name="connsiteY43" fmla="*/ 2100110 h 2328710"/>
              <a:gd name="connsiteX44" fmla="*/ 3998906 w 4253948"/>
              <a:gd name="connsiteY44" fmla="*/ 1874135 h 2328710"/>
              <a:gd name="connsiteX45" fmla="*/ 4084982 w 4253948"/>
              <a:gd name="connsiteY45" fmla="*/ 2249197 h 2328710"/>
              <a:gd name="connsiteX46" fmla="*/ 4124739 w 4253948"/>
              <a:gd name="connsiteY46" fmla="*/ 2100110 h 2328710"/>
              <a:gd name="connsiteX47" fmla="*/ 4253948 w 4253948"/>
              <a:gd name="connsiteY47" fmla="*/ 2328710 h 2328710"/>
              <a:gd name="connsiteX0" fmla="*/ 0 w 4253948"/>
              <a:gd name="connsiteY0" fmla="*/ 827901 h 2328710"/>
              <a:gd name="connsiteX1" fmla="*/ 79513 w 4253948"/>
              <a:gd name="connsiteY1" fmla="*/ 629119 h 2328710"/>
              <a:gd name="connsiteX2" fmla="*/ 66260 w 4253948"/>
              <a:gd name="connsiteY2" fmla="*/ 612554 h 2328710"/>
              <a:gd name="connsiteX3" fmla="*/ 125895 w 4253948"/>
              <a:gd name="connsiteY3" fmla="*/ 1109510 h 2328710"/>
              <a:gd name="connsiteX4" fmla="*/ 129208 w 4253948"/>
              <a:gd name="connsiteY4" fmla="*/ 589362 h 2328710"/>
              <a:gd name="connsiteX5" fmla="*/ 188843 w 4253948"/>
              <a:gd name="connsiteY5" fmla="*/ 102345 h 2328710"/>
              <a:gd name="connsiteX6" fmla="*/ 248478 w 4253948"/>
              <a:gd name="connsiteY6" fmla="*/ 778205 h 2328710"/>
              <a:gd name="connsiteX7" fmla="*/ 308113 w 4253948"/>
              <a:gd name="connsiteY7" fmla="*/ 261372 h 2328710"/>
              <a:gd name="connsiteX8" fmla="*/ 347869 w 4253948"/>
              <a:gd name="connsiteY8" fmla="*/ 887536 h 2328710"/>
              <a:gd name="connsiteX9" fmla="*/ 404129 w 4253948"/>
              <a:gd name="connsiteY9" fmla="*/ 1314917 h 2328710"/>
              <a:gd name="connsiteX10" fmla="*/ 506896 w 4253948"/>
              <a:gd name="connsiteY10" fmla="*/ 231554 h 2328710"/>
              <a:gd name="connsiteX11" fmla="*/ 626165 w 4253948"/>
              <a:gd name="connsiteY11" fmla="*/ 72528 h 2328710"/>
              <a:gd name="connsiteX12" fmla="*/ 715616 w 4253948"/>
              <a:gd name="connsiteY12" fmla="*/ 1145954 h 2328710"/>
              <a:gd name="connsiteX13" fmla="*/ 795130 w 4253948"/>
              <a:gd name="connsiteY13" fmla="*/ 241493 h 2328710"/>
              <a:gd name="connsiteX14" fmla="*/ 884582 w 4253948"/>
              <a:gd name="connsiteY14" fmla="*/ 907414 h 2328710"/>
              <a:gd name="connsiteX15" fmla="*/ 964095 w 4253948"/>
              <a:gd name="connsiteY15" fmla="*/ 1225466 h 2328710"/>
              <a:gd name="connsiteX16" fmla="*/ 1063487 w 4253948"/>
              <a:gd name="connsiteY16" fmla="*/ 857718 h 2328710"/>
              <a:gd name="connsiteX17" fmla="*/ 1202634 w 4253948"/>
              <a:gd name="connsiteY17" fmla="*/ 668875 h 2328710"/>
              <a:gd name="connsiteX18" fmla="*/ 1321904 w 4253948"/>
              <a:gd name="connsiteY18" fmla="*/ 122223 h 2328710"/>
              <a:gd name="connsiteX19" fmla="*/ 1401417 w 4253948"/>
              <a:gd name="connsiteY19" fmla="*/ 897475 h 2328710"/>
              <a:gd name="connsiteX20" fmla="*/ 1470991 w 4253948"/>
              <a:gd name="connsiteY20" fmla="*/ 350823 h 2328710"/>
              <a:gd name="connsiteX21" fmla="*/ 1570382 w 4253948"/>
              <a:gd name="connsiteY21" fmla="*/ 1116136 h 2328710"/>
              <a:gd name="connsiteX22" fmla="*/ 1620078 w 4253948"/>
              <a:gd name="connsiteY22" fmla="*/ 775205 h 2328710"/>
              <a:gd name="connsiteX23" fmla="*/ 1673711 w 4253948"/>
              <a:gd name="connsiteY23" fmla="*/ 1398933 h 2328710"/>
              <a:gd name="connsiteX24" fmla="*/ 1749287 w 4253948"/>
              <a:gd name="connsiteY24" fmla="*/ 867657 h 2328710"/>
              <a:gd name="connsiteX25" fmla="*/ 1820174 w 4253948"/>
              <a:gd name="connsiteY25" fmla="*/ 1148391 h 2328710"/>
              <a:gd name="connsiteX26" fmla="*/ 1878495 w 4253948"/>
              <a:gd name="connsiteY26" fmla="*/ 599301 h 2328710"/>
              <a:gd name="connsiteX27" fmla="*/ 1997765 w 4253948"/>
              <a:gd name="connsiteY27" fmla="*/ 1613092 h 2328710"/>
              <a:gd name="connsiteX28" fmla="*/ 2091907 w 4253948"/>
              <a:gd name="connsiteY28" fmla="*/ 381953 h 2328710"/>
              <a:gd name="connsiteX29" fmla="*/ 2183984 w 4253948"/>
              <a:gd name="connsiteY29" fmla="*/ 1215527 h 2328710"/>
              <a:gd name="connsiteX30" fmla="*/ 2279436 w 4253948"/>
              <a:gd name="connsiteY30" fmla="*/ 560858 h 2328710"/>
              <a:gd name="connsiteX31" fmla="*/ 2415208 w 4253948"/>
              <a:gd name="connsiteY31" fmla="*/ 1126075 h 2328710"/>
              <a:gd name="connsiteX32" fmla="*/ 2514600 w 4253948"/>
              <a:gd name="connsiteY32" fmla="*/ 778206 h 2328710"/>
              <a:gd name="connsiteX33" fmla="*/ 2613991 w 4253948"/>
              <a:gd name="connsiteY33" fmla="*/ 1762179 h 2328710"/>
              <a:gd name="connsiteX34" fmla="*/ 2733261 w 4253948"/>
              <a:gd name="connsiteY34" fmla="*/ 967049 h 2328710"/>
              <a:gd name="connsiteX35" fmla="*/ 2872408 w 4253948"/>
              <a:gd name="connsiteY35" fmla="*/ 1732362 h 2328710"/>
              <a:gd name="connsiteX36" fmla="*/ 2961860 w 4253948"/>
              <a:gd name="connsiteY36" fmla="*/ 1255283 h 2328710"/>
              <a:gd name="connsiteX37" fmla="*/ 3071191 w 4253948"/>
              <a:gd name="connsiteY37" fmla="*/ 1841693 h 2328710"/>
              <a:gd name="connsiteX38" fmla="*/ 3160643 w 4253948"/>
              <a:gd name="connsiteY38" fmla="*/ 1722423 h 2328710"/>
              <a:gd name="connsiteX39" fmla="*/ 3269974 w 4253948"/>
              <a:gd name="connsiteY39" fmla="*/ 2169684 h 2328710"/>
              <a:gd name="connsiteX40" fmla="*/ 3450941 w 4253948"/>
              <a:gd name="connsiteY40" fmla="*/ 1621156 h 2328710"/>
              <a:gd name="connsiteX41" fmla="*/ 3687417 w 4253948"/>
              <a:gd name="connsiteY41" fmla="*/ 2110049 h 2328710"/>
              <a:gd name="connsiteX42" fmla="*/ 3826565 w 4253948"/>
              <a:gd name="connsiteY42" fmla="*/ 1811875 h 2328710"/>
              <a:gd name="connsiteX43" fmla="*/ 3896139 w 4253948"/>
              <a:gd name="connsiteY43" fmla="*/ 2100110 h 2328710"/>
              <a:gd name="connsiteX44" fmla="*/ 3998906 w 4253948"/>
              <a:gd name="connsiteY44" fmla="*/ 1874135 h 2328710"/>
              <a:gd name="connsiteX45" fmla="*/ 4084982 w 4253948"/>
              <a:gd name="connsiteY45" fmla="*/ 2249197 h 2328710"/>
              <a:gd name="connsiteX46" fmla="*/ 4124739 w 4253948"/>
              <a:gd name="connsiteY46" fmla="*/ 2100110 h 2328710"/>
              <a:gd name="connsiteX47" fmla="*/ 4253948 w 4253948"/>
              <a:gd name="connsiteY47" fmla="*/ 2328710 h 2328710"/>
              <a:gd name="connsiteX0" fmla="*/ 0 w 4253948"/>
              <a:gd name="connsiteY0" fmla="*/ 781905 h 2282714"/>
              <a:gd name="connsiteX1" fmla="*/ 79513 w 4253948"/>
              <a:gd name="connsiteY1" fmla="*/ 583123 h 2282714"/>
              <a:gd name="connsiteX2" fmla="*/ 66260 w 4253948"/>
              <a:gd name="connsiteY2" fmla="*/ 566558 h 2282714"/>
              <a:gd name="connsiteX3" fmla="*/ 125895 w 4253948"/>
              <a:gd name="connsiteY3" fmla="*/ 1063514 h 2282714"/>
              <a:gd name="connsiteX4" fmla="*/ 129208 w 4253948"/>
              <a:gd name="connsiteY4" fmla="*/ 543366 h 2282714"/>
              <a:gd name="connsiteX5" fmla="*/ 188843 w 4253948"/>
              <a:gd name="connsiteY5" fmla="*/ 56349 h 2282714"/>
              <a:gd name="connsiteX6" fmla="*/ 248478 w 4253948"/>
              <a:gd name="connsiteY6" fmla="*/ 732209 h 2282714"/>
              <a:gd name="connsiteX7" fmla="*/ 308113 w 4253948"/>
              <a:gd name="connsiteY7" fmla="*/ 215376 h 2282714"/>
              <a:gd name="connsiteX8" fmla="*/ 347869 w 4253948"/>
              <a:gd name="connsiteY8" fmla="*/ 841540 h 2282714"/>
              <a:gd name="connsiteX9" fmla="*/ 404129 w 4253948"/>
              <a:gd name="connsiteY9" fmla="*/ 1268921 h 2282714"/>
              <a:gd name="connsiteX10" fmla="*/ 506896 w 4253948"/>
              <a:gd name="connsiteY10" fmla="*/ 185558 h 2282714"/>
              <a:gd name="connsiteX11" fmla="*/ 626165 w 4253948"/>
              <a:gd name="connsiteY11" fmla="*/ 26532 h 2282714"/>
              <a:gd name="connsiteX12" fmla="*/ 715616 w 4253948"/>
              <a:gd name="connsiteY12" fmla="*/ 1099958 h 2282714"/>
              <a:gd name="connsiteX13" fmla="*/ 795130 w 4253948"/>
              <a:gd name="connsiteY13" fmla="*/ 195497 h 2282714"/>
              <a:gd name="connsiteX14" fmla="*/ 884582 w 4253948"/>
              <a:gd name="connsiteY14" fmla="*/ 861418 h 2282714"/>
              <a:gd name="connsiteX15" fmla="*/ 964095 w 4253948"/>
              <a:gd name="connsiteY15" fmla="*/ 1179470 h 2282714"/>
              <a:gd name="connsiteX16" fmla="*/ 1063487 w 4253948"/>
              <a:gd name="connsiteY16" fmla="*/ 811722 h 2282714"/>
              <a:gd name="connsiteX17" fmla="*/ 1202634 w 4253948"/>
              <a:gd name="connsiteY17" fmla="*/ 622879 h 2282714"/>
              <a:gd name="connsiteX18" fmla="*/ 1321904 w 4253948"/>
              <a:gd name="connsiteY18" fmla="*/ 76227 h 2282714"/>
              <a:gd name="connsiteX19" fmla="*/ 1401417 w 4253948"/>
              <a:gd name="connsiteY19" fmla="*/ 851479 h 2282714"/>
              <a:gd name="connsiteX20" fmla="*/ 1470991 w 4253948"/>
              <a:gd name="connsiteY20" fmla="*/ 304827 h 2282714"/>
              <a:gd name="connsiteX21" fmla="*/ 1570382 w 4253948"/>
              <a:gd name="connsiteY21" fmla="*/ 1070140 h 2282714"/>
              <a:gd name="connsiteX22" fmla="*/ 1620078 w 4253948"/>
              <a:gd name="connsiteY22" fmla="*/ 729209 h 2282714"/>
              <a:gd name="connsiteX23" fmla="*/ 1673711 w 4253948"/>
              <a:gd name="connsiteY23" fmla="*/ 1352937 h 2282714"/>
              <a:gd name="connsiteX24" fmla="*/ 1749287 w 4253948"/>
              <a:gd name="connsiteY24" fmla="*/ 821661 h 2282714"/>
              <a:gd name="connsiteX25" fmla="*/ 1820174 w 4253948"/>
              <a:gd name="connsiteY25" fmla="*/ 1102395 h 2282714"/>
              <a:gd name="connsiteX26" fmla="*/ 1878495 w 4253948"/>
              <a:gd name="connsiteY26" fmla="*/ 553305 h 2282714"/>
              <a:gd name="connsiteX27" fmla="*/ 1997765 w 4253948"/>
              <a:gd name="connsiteY27" fmla="*/ 1567096 h 2282714"/>
              <a:gd name="connsiteX28" fmla="*/ 2091907 w 4253948"/>
              <a:gd name="connsiteY28" fmla="*/ 335957 h 2282714"/>
              <a:gd name="connsiteX29" fmla="*/ 2183984 w 4253948"/>
              <a:gd name="connsiteY29" fmla="*/ 1169531 h 2282714"/>
              <a:gd name="connsiteX30" fmla="*/ 2279436 w 4253948"/>
              <a:gd name="connsiteY30" fmla="*/ 514862 h 2282714"/>
              <a:gd name="connsiteX31" fmla="*/ 2415208 w 4253948"/>
              <a:gd name="connsiteY31" fmla="*/ 1080079 h 2282714"/>
              <a:gd name="connsiteX32" fmla="*/ 2514600 w 4253948"/>
              <a:gd name="connsiteY32" fmla="*/ 732210 h 2282714"/>
              <a:gd name="connsiteX33" fmla="*/ 2613991 w 4253948"/>
              <a:gd name="connsiteY33" fmla="*/ 1716183 h 2282714"/>
              <a:gd name="connsiteX34" fmla="*/ 2733261 w 4253948"/>
              <a:gd name="connsiteY34" fmla="*/ 921053 h 2282714"/>
              <a:gd name="connsiteX35" fmla="*/ 2872408 w 4253948"/>
              <a:gd name="connsiteY35" fmla="*/ 1686366 h 2282714"/>
              <a:gd name="connsiteX36" fmla="*/ 2961860 w 4253948"/>
              <a:gd name="connsiteY36" fmla="*/ 1209287 h 2282714"/>
              <a:gd name="connsiteX37" fmla="*/ 3071191 w 4253948"/>
              <a:gd name="connsiteY37" fmla="*/ 1795697 h 2282714"/>
              <a:gd name="connsiteX38" fmla="*/ 3160643 w 4253948"/>
              <a:gd name="connsiteY38" fmla="*/ 1676427 h 2282714"/>
              <a:gd name="connsiteX39" fmla="*/ 3269974 w 4253948"/>
              <a:gd name="connsiteY39" fmla="*/ 2123688 h 2282714"/>
              <a:gd name="connsiteX40" fmla="*/ 3450941 w 4253948"/>
              <a:gd name="connsiteY40" fmla="*/ 1575160 h 2282714"/>
              <a:gd name="connsiteX41" fmla="*/ 3687417 w 4253948"/>
              <a:gd name="connsiteY41" fmla="*/ 2064053 h 2282714"/>
              <a:gd name="connsiteX42" fmla="*/ 3826565 w 4253948"/>
              <a:gd name="connsiteY42" fmla="*/ 1765879 h 2282714"/>
              <a:gd name="connsiteX43" fmla="*/ 3896139 w 4253948"/>
              <a:gd name="connsiteY43" fmla="*/ 2054114 h 2282714"/>
              <a:gd name="connsiteX44" fmla="*/ 3998906 w 4253948"/>
              <a:gd name="connsiteY44" fmla="*/ 1828139 h 2282714"/>
              <a:gd name="connsiteX45" fmla="*/ 4084982 w 4253948"/>
              <a:gd name="connsiteY45" fmla="*/ 2203201 h 2282714"/>
              <a:gd name="connsiteX46" fmla="*/ 4124739 w 4253948"/>
              <a:gd name="connsiteY46" fmla="*/ 2054114 h 2282714"/>
              <a:gd name="connsiteX47" fmla="*/ 4253948 w 4253948"/>
              <a:gd name="connsiteY47" fmla="*/ 2282714 h 228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253948" h="2282714">
                <a:moveTo>
                  <a:pt x="0" y="781905"/>
                </a:moveTo>
                <a:cubicBezTo>
                  <a:pt x="28989" y="702392"/>
                  <a:pt x="68470" y="619014"/>
                  <a:pt x="79513" y="583123"/>
                </a:cubicBezTo>
                <a:cubicBezTo>
                  <a:pt x="90556" y="547232"/>
                  <a:pt x="58530" y="486493"/>
                  <a:pt x="66260" y="566558"/>
                </a:cubicBezTo>
                <a:cubicBezTo>
                  <a:pt x="73990" y="646623"/>
                  <a:pt x="115404" y="1075662"/>
                  <a:pt x="125895" y="1063514"/>
                </a:cubicBezTo>
                <a:cubicBezTo>
                  <a:pt x="136386" y="1051366"/>
                  <a:pt x="118717" y="711227"/>
                  <a:pt x="129208" y="543366"/>
                </a:cubicBezTo>
                <a:cubicBezTo>
                  <a:pt x="139699" y="375505"/>
                  <a:pt x="168965" y="24875"/>
                  <a:pt x="188843" y="56349"/>
                </a:cubicBezTo>
                <a:cubicBezTo>
                  <a:pt x="208721" y="87823"/>
                  <a:pt x="228600" y="705705"/>
                  <a:pt x="248478" y="732209"/>
                </a:cubicBezTo>
                <a:cubicBezTo>
                  <a:pt x="268356" y="758713"/>
                  <a:pt x="291548" y="197154"/>
                  <a:pt x="308113" y="215376"/>
                </a:cubicBezTo>
                <a:cubicBezTo>
                  <a:pt x="324678" y="233598"/>
                  <a:pt x="331866" y="665949"/>
                  <a:pt x="347869" y="841540"/>
                </a:cubicBezTo>
                <a:cubicBezTo>
                  <a:pt x="363872" y="1017131"/>
                  <a:pt x="377624" y="1378251"/>
                  <a:pt x="404129" y="1268921"/>
                </a:cubicBezTo>
                <a:cubicBezTo>
                  <a:pt x="430634" y="1159591"/>
                  <a:pt x="469890" y="392623"/>
                  <a:pt x="506896" y="185558"/>
                </a:cubicBezTo>
                <a:cubicBezTo>
                  <a:pt x="543902" y="-21507"/>
                  <a:pt x="548246" y="-22351"/>
                  <a:pt x="626165" y="26532"/>
                </a:cubicBezTo>
                <a:cubicBezTo>
                  <a:pt x="704084" y="75415"/>
                  <a:pt x="687455" y="1071797"/>
                  <a:pt x="715616" y="1099958"/>
                </a:cubicBezTo>
                <a:cubicBezTo>
                  <a:pt x="743777" y="1128119"/>
                  <a:pt x="766969" y="235254"/>
                  <a:pt x="795130" y="195497"/>
                </a:cubicBezTo>
                <a:cubicBezTo>
                  <a:pt x="823291" y="155740"/>
                  <a:pt x="856421" y="697423"/>
                  <a:pt x="884582" y="861418"/>
                </a:cubicBezTo>
                <a:cubicBezTo>
                  <a:pt x="912743" y="1025413"/>
                  <a:pt x="934277" y="1187753"/>
                  <a:pt x="964095" y="1179470"/>
                </a:cubicBezTo>
                <a:cubicBezTo>
                  <a:pt x="993913" y="1171187"/>
                  <a:pt x="1023731" y="904487"/>
                  <a:pt x="1063487" y="811722"/>
                </a:cubicBezTo>
                <a:cubicBezTo>
                  <a:pt x="1103243" y="718957"/>
                  <a:pt x="1159565" y="745462"/>
                  <a:pt x="1202634" y="622879"/>
                </a:cubicBezTo>
                <a:cubicBezTo>
                  <a:pt x="1245704" y="500297"/>
                  <a:pt x="1288774" y="38127"/>
                  <a:pt x="1321904" y="76227"/>
                </a:cubicBezTo>
                <a:cubicBezTo>
                  <a:pt x="1355034" y="114327"/>
                  <a:pt x="1376569" y="813379"/>
                  <a:pt x="1401417" y="851479"/>
                </a:cubicBezTo>
                <a:cubicBezTo>
                  <a:pt x="1426265" y="889579"/>
                  <a:pt x="1442830" y="268383"/>
                  <a:pt x="1470991" y="304827"/>
                </a:cubicBezTo>
                <a:cubicBezTo>
                  <a:pt x="1499152" y="341271"/>
                  <a:pt x="1545534" y="999410"/>
                  <a:pt x="1570382" y="1070140"/>
                </a:cubicBezTo>
                <a:cubicBezTo>
                  <a:pt x="1595230" y="1140870"/>
                  <a:pt x="1602857" y="682076"/>
                  <a:pt x="1620078" y="729209"/>
                </a:cubicBezTo>
                <a:cubicBezTo>
                  <a:pt x="1637299" y="776342"/>
                  <a:pt x="1652176" y="1337528"/>
                  <a:pt x="1673711" y="1352937"/>
                </a:cubicBezTo>
                <a:cubicBezTo>
                  <a:pt x="1695246" y="1368346"/>
                  <a:pt x="1724877" y="863418"/>
                  <a:pt x="1749287" y="821661"/>
                </a:cubicBezTo>
                <a:cubicBezTo>
                  <a:pt x="1773697" y="779904"/>
                  <a:pt x="1798639" y="1147121"/>
                  <a:pt x="1820174" y="1102395"/>
                </a:cubicBezTo>
                <a:cubicBezTo>
                  <a:pt x="1841709" y="1057669"/>
                  <a:pt x="1848897" y="475855"/>
                  <a:pt x="1878495" y="553305"/>
                </a:cubicBezTo>
                <a:cubicBezTo>
                  <a:pt x="1908093" y="630755"/>
                  <a:pt x="1962196" y="1603321"/>
                  <a:pt x="1997765" y="1567096"/>
                </a:cubicBezTo>
                <a:cubicBezTo>
                  <a:pt x="2033334" y="1530871"/>
                  <a:pt x="2060871" y="402218"/>
                  <a:pt x="2091907" y="335957"/>
                </a:cubicBezTo>
                <a:cubicBezTo>
                  <a:pt x="2122943" y="269696"/>
                  <a:pt x="2152729" y="1139714"/>
                  <a:pt x="2183984" y="1169531"/>
                </a:cubicBezTo>
                <a:cubicBezTo>
                  <a:pt x="2215239" y="1199348"/>
                  <a:pt x="2240899" y="529771"/>
                  <a:pt x="2279436" y="514862"/>
                </a:cubicBezTo>
                <a:cubicBezTo>
                  <a:pt x="2317973" y="499953"/>
                  <a:pt x="2376014" y="1043854"/>
                  <a:pt x="2415208" y="1080079"/>
                </a:cubicBezTo>
                <a:cubicBezTo>
                  <a:pt x="2454402" y="1116304"/>
                  <a:pt x="2481470" y="626193"/>
                  <a:pt x="2514600" y="732210"/>
                </a:cubicBezTo>
                <a:cubicBezTo>
                  <a:pt x="2547731" y="838227"/>
                  <a:pt x="2577548" y="1684709"/>
                  <a:pt x="2613991" y="1716183"/>
                </a:cubicBezTo>
                <a:cubicBezTo>
                  <a:pt x="2650434" y="1747657"/>
                  <a:pt x="2690192" y="926023"/>
                  <a:pt x="2733261" y="921053"/>
                </a:cubicBezTo>
                <a:cubicBezTo>
                  <a:pt x="2776331" y="916084"/>
                  <a:pt x="2834308" y="1638327"/>
                  <a:pt x="2872408" y="1686366"/>
                </a:cubicBezTo>
                <a:cubicBezTo>
                  <a:pt x="2910508" y="1734405"/>
                  <a:pt x="2928730" y="1191065"/>
                  <a:pt x="2961860" y="1209287"/>
                </a:cubicBezTo>
                <a:cubicBezTo>
                  <a:pt x="2994991" y="1227509"/>
                  <a:pt x="3038061" y="1717840"/>
                  <a:pt x="3071191" y="1795697"/>
                </a:cubicBezTo>
                <a:cubicBezTo>
                  <a:pt x="3104321" y="1873554"/>
                  <a:pt x="3127513" y="1621762"/>
                  <a:pt x="3160643" y="1676427"/>
                </a:cubicBezTo>
                <a:cubicBezTo>
                  <a:pt x="3193773" y="1731092"/>
                  <a:pt x="3221591" y="2140566"/>
                  <a:pt x="3269974" y="2123688"/>
                </a:cubicBezTo>
                <a:cubicBezTo>
                  <a:pt x="3318357" y="2106810"/>
                  <a:pt x="3381367" y="1585099"/>
                  <a:pt x="3450941" y="1575160"/>
                </a:cubicBezTo>
                <a:cubicBezTo>
                  <a:pt x="3520515" y="1565221"/>
                  <a:pt x="3624813" y="2032267"/>
                  <a:pt x="3687417" y="2064053"/>
                </a:cubicBezTo>
                <a:cubicBezTo>
                  <a:pt x="3750021" y="2095839"/>
                  <a:pt x="3791778" y="1767536"/>
                  <a:pt x="3826565" y="1765879"/>
                </a:cubicBezTo>
                <a:cubicBezTo>
                  <a:pt x="3861352" y="1764223"/>
                  <a:pt x="3867416" y="2043737"/>
                  <a:pt x="3896139" y="2054114"/>
                </a:cubicBezTo>
                <a:cubicBezTo>
                  <a:pt x="3924862" y="2064491"/>
                  <a:pt x="3967432" y="1803291"/>
                  <a:pt x="3998906" y="1828139"/>
                </a:cubicBezTo>
                <a:cubicBezTo>
                  <a:pt x="4030380" y="1852987"/>
                  <a:pt x="4064010" y="2165539"/>
                  <a:pt x="4084982" y="2203201"/>
                </a:cubicBezTo>
                <a:cubicBezTo>
                  <a:pt x="4105954" y="2240864"/>
                  <a:pt x="4096578" y="2040862"/>
                  <a:pt x="4124739" y="2054114"/>
                </a:cubicBezTo>
                <a:cubicBezTo>
                  <a:pt x="4152900" y="2067366"/>
                  <a:pt x="4227444" y="2282714"/>
                  <a:pt x="4253948" y="2282714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3300"/>
              </a:solidFill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2219740" y="2569321"/>
            <a:ext cx="4244009" cy="1187100"/>
          </a:xfrm>
          <a:custGeom>
            <a:avLst/>
            <a:gdLst>
              <a:gd name="connsiteX0" fmla="*/ 0 w 4244009"/>
              <a:gd name="connsiteY0" fmla="*/ 680148 h 1038402"/>
              <a:gd name="connsiteX1" fmla="*/ 49696 w 4244009"/>
              <a:gd name="connsiteY1" fmla="*/ 521122 h 1038402"/>
              <a:gd name="connsiteX2" fmla="*/ 99391 w 4244009"/>
              <a:gd name="connsiteY2" fmla="*/ 729844 h 1038402"/>
              <a:gd name="connsiteX3" fmla="*/ 168965 w 4244009"/>
              <a:gd name="connsiteY3" fmla="*/ 372035 h 1038402"/>
              <a:gd name="connsiteX4" fmla="*/ 218661 w 4244009"/>
              <a:gd name="connsiteY4" fmla="*/ 481365 h 1038402"/>
              <a:gd name="connsiteX5" fmla="*/ 248478 w 4244009"/>
              <a:gd name="connsiteY5" fmla="*/ 411792 h 1038402"/>
              <a:gd name="connsiteX6" fmla="*/ 377687 w 4244009"/>
              <a:gd name="connsiteY6" fmla="*/ 749722 h 1038402"/>
              <a:gd name="connsiteX7" fmla="*/ 417444 w 4244009"/>
              <a:gd name="connsiteY7" fmla="*/ 829235 h 1038402"/>
              <a:gd name="connsiteX8" fmla="*/ 496957 w 4244009"/>
              <a:gd name="connsiteY8" fmla="*/ 610574 h 1038402"/>
              <a:gd name="connsiteX9" fmla="*/ 546652 w 4244009"/>
              <a:gd name="connsiteY9" fmla="*/ 381974 h 1038402"/>
              <a:gd name="connsiteX10" fmla="*/ 636104 w 4244009"/>
              <a:gd name="connsiteY10" fmla="*/ 610574 h 1038402"/>
              <a:gd name="connsiteX11" fmla="*/ 765313 w 4244009"/>
              <a:gd name="connsiteY11" fmla="*/ 4287 h 1038402"/>
              <a:gd name="connsiteX12" fmla="*/ 944217 w 4244009"/>
              <a:gd name="connsiteY12" fmla="*/ 332279 h 1038402"/>
              <a:gd name="connsiteX13" fmla="*/ 1222513 w 4244009"/>
              <a:gd name="connsiteY13" fmla="*/ 183192 h 1038402"/>
              <a:gd name="connsiteX14" fmla="*/ 1341783 w 4244009"/>
              <a:gd name="connsiteY14" fmla="*/ 481365 h 1038402"/>
              <a:gd name="connsiteX15" fmla="*/ 1451113 w 4244009"/>
              <a:gd name="connsiteY15" fmla="*/ 143435 h 1038402"/>
              <a:gd name="connsiteX16" fmla="*/ 1510748 w 4244009"/>
              <a:gd name="connsiteY16" fmla="*/ 372035 h 1038402"/>
              <a:gd name="connsiteX17" fmla="*/ 1669774 w 4244009"/>
              <a:gd name="connsiteY17" fmla="*/ 272644 h 1038402"/>
              <a:gd name="connsiteX18" fmla="*/ 1739348 w 4244009"/>
              <a:gd name="connsiteY18" fmla="*/ 431670 h 1038402"/>
              <a:gd name="connsiteX19" fmla="*/ 1868557 w 4244009"/>
              <a:gd name="connsiteY19" fmla="*/ 272644 h 1038402"/>
              <a:gd name="connsiteX20" fmla="*/ 1997765 w 4244009"/>
              <a:gd name="connsiteY20" fmla="*/ 690087 h 1038402"/>
              <a:gd name="connsiteX21" fmla="*/ 2117035 w 4244009"/>
              <a:gd name="connsiteY21" fmla="*/ 103679 h 1038402"/>
              <a:gd name="connsiteX22" fmla="*/ 2176670 w 4244009"/>
              <a:gd name="connsiteY22" fmla="*/ 401852 h 1038402"/>
              <a:gd name="connsiteX23" fmla="*/ 2266122 w 4244009"/>
              <a:gd name="connsiteY23" fmla="*/ 153374 h 1038402"/>
              <a:gd name="connsiteX24" fmla="*/ 2365513 w 4244009"/>
              <a:gd name="connsiteY24" fmla="*/ 491305 h 1038402"/>
              <a:gd name="connsiteX25" fmla="*/ 2494722 w 4244009"/>
              <a:gd name="connsiteY25" fmla="*/ 411792 h 1038402"/>
              <a:gd name="connsiteX26" fmla="*/ 2594113 w 4244009"/>
              <a:gd name="connsiteY26" fmla="*/ 938565 h 1038402"/>
              <a:gd name="connsiteX27" fmla="*/ 2763078 w 4244009"/>
              <a:gd name="connsiteY27" fmla="*/ 381974 h 1038402"/>
              <a:gd name="connsiteX28" fmla="*/ 2862470 w 4244009"/>
              <a:gd name="connsiteY28" fmla="*/ 719905 h 1038402"/>
              <a:gd name="connsiteX29" fmla="*/ 2922104 w 4244009"/>
              <a:gd name="connsiteY29" fmla="*/ 481365 h 1038402"/>
              <a:gd name="connsiteX30" fmla="*/ 3091070 w 4244009"/>
              <a:gd name="connsiteY30" fmla="*/ 888870 h 1038402"/>
              <a:gd name="connsiteX31" fmla="*/ 3140765 w 4244009"/>
              <a:gd name="connsiteY31" fmla="*/ 739783 h 1038402"/>
              <a:gd name="connsiteX32" fmla="*/ 3230217 w 4244009"/>
              <a:gd name="connsiteY32" fmla="*/ 1037957 h 1038402"/>
              <a:gd name="connsiteX33" fmla="*/ 3389244 w 4244009"/>
              <a:gd name="connsiteY33" fmla="*/ 660270 h 1038402"/>
              <a:gd name="connsiteX34" fmla="*/ 3667539 w 4244009"/>
              <a:gd name="connsiteY34" fmla="*/ 948505 h 1038402"/>
              <a:gd name="connsiteX35" fmla="*/ 3806687 w 4244009"/>
              <a:gd name="connsiteY35" fmla="*/ 709965 h 1038402"/>
              <a:gd name="connsiteX36" fmla="*/ 3876261 w 4244009"/>
              <a:gd name="connsiteY36" fmla="*/ 948505 h 1038402"/>
              <a:gd name="connsiteX37" fmla="*/ 3965713 w 4244009"/>
              <a:gd name="connsiteY37" fmla="*/ 779539 h 1038402"/>
              <a:gd name="connsiteX38" fmla="*/ 4075044 w 4244009"/>
              <a:gd name="connsiteY38" fmla="*/ 1018079 h 1038402"/>
              <a:gd name="connsiteX39" fmla="*/ 4134678 w 4244009"/>
              <a:gd name="connsiteY39" fmla="*/ 918687 h 1038402"/>
              <a:gd name="connsiteX40" fmla="*/ 4204252 w 4244009"/>
              <a:gd name="connsiteY40" fmla="*/ 1008139 h 1038402"/>
              <a:gd name="connsiteX41" fmla="*/ 4244009 w 4244009"/>
              <a:gd name="connsiteY41" fmla="*/ 1018079 h 1038402"/>
              <a:gd name="connsiteX0" fmla="*/ 0 w 4244009"/>
              <a:gd name="connsiteY0" fmla="*/ 680148 h 1038402"/>
              <a:gd name="connsiteX1" fmla="*/ 49696 w 4244009"/>
              <a:gd name="connsiteY1" fmla="*/ 521122 h 1038402"/>
              <a:gd name="connsiteX2" fmla="*/ 99391 w 4244009"/>
              <a:gd name="connsiteY2" fmla="*/ 729844 h 1038402"/>
              <a:gd name="connsiteX3" fmla="*/ 178904 w 4244009"/>
              <a:gd name="connsiteY3" fmla="*/ 103679 h 1038402"/>
              <a:gd name="connsiteX4" fmla="*/ 218661 w 4244009"/>
              <a:gd name="connsiteY4" fmla="*/ 481365 h 1038402"/>
              <a:gd name="connsiteX5" fmla="*/ 248478 w 4244009"/>
              <a:gd name="connsiteY5" fmla="*/ 411792 h 1038402"/>
              <a:gd name="connsiteX6" fmla="*/ 377687 w 4244009"/>
              <a:gd name="connsiteY6" fmla="*/ 749722 h 1038402"/>
              <a:gd name="connsiteX7" fmla="*/ 417444 w 4244009"/>
              <a:gd name="connsiteY7" fmla="*/ 829235 h 1038402"/>
              <a:gd name="connsiteX8" fmla="*/ 496957 w 4244009"/>
              <a:gd name="connsiteY8" fmla="*/ 610574 h 1038402"/>
              <a:gd name="connsiteX9" fmla="*/ 546652 w 4244009"/>
              <a:gd name="connsiteY9" fmla="*/ 381974 h 1038402"/>
              <a:gd name="connsiteX10" fmla="*/ 636104 w 4244009"/>
              <a:gd name="connsiteY10" fmla="*/ 610574 h 1038402"/>
              <a:gd name="connsiteX11" fmla="*/ 765313 w 4244009"/>
              <a:gd name="connsiteY11" fmla="*/ 4287 h 1038402"/>
              <a:gd name="connsiteX12" fmla="*/ 944217 w 4244009"/>
              <a:gd name="connsiteY12" fmla="*/ 332279 h 1038402"/>
              <a:gd name="connsiteX13" fmla="*/ 1222513 w 4244009"/>
              <a:gd name="connsiteY13" fmla="*/ 183192 h 1038402"/>
              <a:gd name="connsiteX14" fmla="*/ 1341783 w 4244009"/>
              <a:gd name="connsiteY14" fmla="*/ 481365 h 1038402"/>
              <a:gd name="connsiteX15" fmla="*/ 1451113 w 4244009"/>
              <a:gd name="connsiteY15" fmla="*/ 143435 h 1038402"/>
              <a:gd name="connsiteX16" fmla="*/ 1510748 w 4244009"/>
              <a:gd name="connsiteY16" fmla="*/ 372035 h 1038402"/>
              <a:gd name="connsiteX17" fmla="*/ 1669774 w 4244009"/>
              <a:gd name="connsiteY17" fmla="*/ 272644 h 1038402"/>
              <a:gd name="connsiteX18" fmla="*/ 1739348 w 4244009"/>
              <a:gd name="connsiteY18" fmla="*/ 431670 h 1038402"/>
              <a:gd name="connsiteX19" fmla="*/ 1868557 w 4244009"/>
              <a:gd name="connsiteY19" fmla="*/ 272644 h 1038402"/>
              <a:gd name="connsiteX20" fmla="*/ 1997765 w 4244009"/>
              <a:gd name="connsiteY20" fmla="*/ 690087 h 1038402"/>
              <a:gd name="connsiteX21" fmla="*/ 2117035 w 4244009"/>
              <a:gd name="connsiteY21" fmla="*/ 103679 h 1038402"/>
              <a:gd name="connsiteX22" fmla="*/ 2176670 w 4244009"/>
              <a:gd name="connsiteY22" fmla="*/ 401852 h 1038402"/>
              <a:gd name="connsiteX23" fmla="*/ 2266122 w 4244009"/>
              <a:gd name="connsiteY23" fmla="*/ 153374 h 1038402"/>
              <a:gd name="connsiteX24" fmla="*/ 2365513 w 4244009"/>
              <a:gd name="connsiteY24" fmla="*/ 491305 h 1038402"/>
              <a:gd name="connsiteX25" fmla="*/ 2494722 w 4244009"/>
              <a:gd name="connsiteY25" fmla="*/ 411792 h 1038402"/>
              <a:gd name="connsiteX26" fmla="*/ 2594113 w 4244009"/>
              <a:gd name="connsiteY26" fmla="*/ 938565 h 1038402"/>
              <a:gd name="connsiteX27" fmla="*/ 2763078 w 4244009"/>
              <a:gd name="connsiteY27" fmla="*/ 381974 h 1038402"/>
              <a:gd name="connsiteX28" fmla="*/ 2862470 w 4244009"/>
              <a:gd name="connsiteY28" fmla="*/ 719905 h 1038402"/>
              <a:gd name="connsiteX29" fmla="*/ 2922104 w 4244009"/>
              <a:gd name="connsiteY29" fmla="*/ 481365 h 1038402"/>
              <a:gd name="connsiteX30" fmla="*/ 3091070 w 4244009"/>
              <a:gd name="connsiteY30" fmla="*/ 888870 h 1038402"/>
              <a:gd name="connsiteX31" fmla="*/ 3140765 w 4244009"/>
              <a:gd name="connsiteY31" fmla="*/ 739783 h 1038402"/>
              <a:gd name="connsiteX32" fmla="*/ 3230217 w 4244009"/>
              <a:gd name="connsiteY32" fmla="*/ 1037957 h 1038402"/>
              <a:gd name="connsiteX33" fmla="*/ 3389244 w 4244009"/>
              <a:gd name="connsiteY33" fmla="*/ 660270 h 1038402"/>
              <a:gd name="connsiteX34" fmla="*/ 3667539 w 4244009"/>
              <a:gd name="connsiteY34" fmla="*/ 948505 h 1038402"/>
              <a:gd name="connsiteX35" fmla="*/ 3806687 w 4244009"/>
              <a:gd name="connsiteY35" fmla="*/ 709965 h 1038402"/>
              <a:gd name="connsiteX36" fmla="*/ 3876261 w 4244009"/>
              <a:gd name="connsiteY36" fmla="*/ 948505 h 1038402"/>
              <a:gd name="connsiteX37" fmla="*/ 3965713 w 4244009"/>
              <a:gd name="connsiteY37" fmla="*/ 779539 h 1038402"/>
              <a:gd name="connsiteX38" fmla="*/ 4075044 w 4244009"/>
              <a:gd name="connsiteY38" fmla="*/ 1018079 h 1038402"/>
              <a:gd name="connsiteX39" fmla="*/ 4134678 w 4244009"/>
              <a:gd name="connsiteY39" fmla="*/ 918687 h 1038402"/>
              <a:gd name="connsiteX40" fmla="*/ 4204252 w 4244009"/>
              <a:gd name="connsiteY40" fmla="*/ 1008139 h 1038402"/>
              <a:gd name="connsiteX41" fmla="*/ 4244009 w 4244009"/>
              <a:gd name="connsiteY41" fmla="*/ 1018079 h 1038402"/>
              <a:gd name="connsiteX0" fmla="*/ 0 w 4244009"/>
              <a:gd name="connsiteY0" fmla="*/ 680148 h 1038402"/>
              <a:gd name="connsiteX1" fmla="*/ 49696 w 4244009"/>
              <a:gd name="connsiteY1" fmla="*/ 521122 h 1038402"/>
              <a:gd name="connsiteX2" fmla="*/ 99391 w 4244009"/>
              <a:gd name="connsiteY2" fmla="*/ 729844 h 1038402"/>
              <a:gd name="connsiteX3" fmla="*/ 178904 w 4244009"/>
              <a:gd name="connsiteY3" fmla="*/ 103679 h 1038402"/>
              <a:gd name="connsiteX4" fmla="*/ 228600 w 4244009"/>
              <a:gd name="connsiteY4" fmla="*/ 660269 h 1038402"/>
              <a:gd name="connsiteX5" fmla="*/ 248478 w 4244009"/>
              <a:gd name="connsiteY5" fmla="*/ 411792 h 1038402"/>
              <a:gd name="connsiteX6" fmla="*/ 377687 w 4244009"/>
              <a:gd name="connsiteY6" fmla="*/ 749722 h 1038402"/>
              <a:gd name="connsiteX7" fmla="*/ 417444 w 4244009"/>
              <a:gd name="connsiteY7" fmla="*/ 829235 h 1038402"/>
              <a:gd name="connsiteX8" fmla="*/ 496957 w 4244009"/>
              <a:gd name="connsiteY8" fmla="*/ 610574 h 1038402"/>
              <a:gd name="connsiteX9" fmla="*/ 546652 w 4244009"/>
              <a:gd name="connsiteY9" fmla="*/ 381974 h 1038402"/>
              <a:gd name="connsiteX10" fmla="*/ 636104 w 4244009"/>
              <a:gd name="connsiteY10" fmla="*/ 610574 h 1038402"/>
              <a:gd name="connsiteX11" fmla="*/ 765313 w 4244009"/>
              <a:gd name="connsiteY11" fmla="*/ 4287 h 1038402"/>
              <a:gd name="connsiteX12" fmla="*/ 944217 w 4244009"/>
              <a:gd name="connsiteY12" fmla="*/ 332279 h 1038402"/>
              <a:gd name="connsiteX13" fmla="*/ 1222513 w 4244009"/>
              <a:gd name="connsiteY13" fmla="*/ 183192 h 1038402"/>
              <a:gd name="connsiteX14" fmla="*/ 1341783 w 4244009"/>
              <a:gd name="connsiteY14" fmla="*/ 481365 h 1038402"/>
              <a:gd name="connsiteX15" fmla="*/ 1451113 w 4244009"/>
              <a:gd name="connsiteY15" fmla="*/ 143435 h 1038402"/>
              <a:gd name="connsiteX16" fmla="*/ 1510748 w 4244009"/>
              <a:gd name="connsiteY16" fmla="*/ 372035 h 1038402"/>
              <a:gd name="connsiteX17" fmla="*/ 1669774 w 4244009"/>
              <a:gd name="connsiteY17" fmla="*/ 272644 h 1038402"/>
              <a:gd name="connsiteX18" fmla="*/ 1739348 w 4244009"/>
              <a:gd name="connsiteY18" fmla="*/ 431670 h 1038402"/>
              <a:gd name="connsiteX19" fmla="*/ 1868557 w 4244009"/>
              <a:gd name="connsiteY19" fmla="*/ 272644 h 1038402"/>
              <a:gd name="connsiteX20" fmla="*/ 1997765 w 4244009"/>
              <a:gd name="connsiteY20" fmla="*/ 690087 h 1038402"/>
              <a:gd name="connsiteX21" fmla="*/ 2117035 w 4244009"/>
              <a:gd name="connsiteY21" fmla="*/ 103679 h 1038402"/>
              <a:gd name="connsiteX22" fmla="*/ 2176670 w 4244009"/>
              <a:gd name="connsiteY22" fmla="*/ 401852 h 1038402"/>
              <a:gd name="connsiteX23" fmla="*/ 2266122 w 4244009"/>
              <a:gd name="connsiteY23" fmla="*/ 153374 h 1038402"/>
              <a:gd name="connsiteX24" fmla="*/ 2365513 w 4244009"/>
              <a:gd name="connsiteY24" fmla="*/ 491305 h 1038402"/>
              <a:gd name="connsiteX25" fmla="*/ 2494722 w 4244009"/>
              <a:gd name="connsiteY25" fmla="*/ 411792 h 1038402"/>
              <a:gd name="connsiteX26" fmla="*/ 2594113 w 4244009"/>
              <a:gd name="connsiteY26" fmla="*/ 938565 h 1038402"/>
              <a:gd name="connsiteX27" fmla="*/ 2763078 w 4244009"/>
              <a:gd name="connsiteY27" fmla="*/ 381974 h 1038402"/>
              <a:gd name="connsiteX28" fmla="*/ 2862470 w 4244009"/>
              <a:gd name="connsiteY28" fmla="*/ 719905 h 1038402"/>
              <a:gd name="connsiteX29" fmla="*/ 2922104 w 4244009"/>
              <a:gd name="connsiteY29" fmla="*/ 481365 h 1038402"/>
              <a:gd name="connsiteX30" fmla="*/ 3091070 w 4244009"/>
              <a:gd name="connsiteY30" fmla="*/ 888870 h 1038402"/>
              <a:gd name="connsiteX31" fmla="*/ 3140765 w 4244009"/>
              <a:gd name="connsiteY31" fmla="*/ 739783 h 1038402"/>
              <a:gd name="connsiteX32" fmla="*/ 3230217 w 4244009"/>
              <a:gd name="connsiteY32" fmla="*/ 1037957 h 1038402"/>
              <a:gd name="connsiteX33" fmla="*/ 3389244 w 4244009"/>
              <a:gd name="connsiteY33" fmla="*/ 660270 h 1038402"/>
              <a:gd name="connsiteX34" fmla="*/ 3667539 w 4244009"/>
              <a:gd name="connsiteY34" fmla="*/ 948505 h 1038402"/>
              <a:gd name="connsiteX35" fmla="*/ 3806687 w 4244009"/>
              <a:gd name="connsiteY35" fmla="*/ 709965 h 1038402"/>
              <a:gd name="connsiteX36" fmla="*/ 3876261 w 4244009"/>
              <a:gd name="connsiteY36" fmla="*/ 948505 h 1038402"/>
              <a:gd name="connsiteX37" fmla="*/ 3965713 w 4244009"/>
              <a:gd name="connsiteY37" fmla="*/ 779539 h 1038402"/>
              <a:gd name="connsiteX38" fmla="*/ 4075044 w 4244009"/>
              <a:gd name="connsiteY38" fmla="*/ 1018079 h 1038402"/>
              <a:gd name="connsiteX39" fmla="*/ 4134678 w 4244009"/>
              <a:gd name="connsiteY39" fmla="*/ 918687 h 1038402"/>
              <a:gd name="connsiteX40" fmla="*/ 4204252 w 4244009"/>
              <a:gd name="connsiteY40" fmla="*/ 1008139 h 1038402"/>
              <a:gd name="connsiteX41" fmla="*/ 4244009 w 4244009"/>
              <a:gd name="connsiteY41" fmla="*/ 1018079 h 1038402"/>
              <a:gd name="connsiteX0" fmla="*/ 0 w 4244009"/>
              <a:gd name="connsiteY0" fmla="*/ 680148 h 1038402"/>
              <a:gd name="connsiteX1" fmla="*/ 49696 w 4244009"/>
              <a:gd name="connsiteY1" fmla="*/ 521122 h 1038402"/>
              <a:gd name="connsiteX2" fmla="*/ 99391 w 4244009"/>
              <a:gd name="connsiteY2" fmla="*/ 729844 h 1038402"/>
              <a:gd name="connsiteX3" fmla="*/ 178904 w 4244009"/>
              <a:gd name="connsiteY3" fmla="*/ 103679 h 1038402"/>
              <a:gd name="connsiteX4" fmla="*/ 228600 w 4244009"/>
              <a:gd name="connsiteY4" fmla="*/ 660269 h 1038402"/>
              <a:gd name="connsiteX5" fmla="*/ 318052 w 4244009"/>
              <a:gd name="connsiteY5" fmla="*/ 391914 h 1038402"/>
              <a:gd name="connsiteX6" fmla="*/ 377687 w 4244009"/>
              <a:gd name="connsiteY6" fmla="*/ 749722 h 1038402"/>
              <a:gd name="connsiteX7" fmla="*/ 417444 w 4244009"/>
              <a:gd name="connsiteY7" fmla="*/ 829235 h 1038402"/>
              <a:gd name="connsiteX8" fmla="*/ 496957 w 4244009"/>
              <a:gd name="connsiteY8" fmla="*/ 610574 h 1038402"/>
              <a:gd name="connsiteX9" fmla="*/ 546652 w 4244009"/>
              <a:gd name="connsiteY9" fmla="*/ 381974 h 1038402"/>
              <a:gd name="connsiteX10" fmla="*/ 636104 w 4244009"/>
              <a:gd name="connsiteY10" fmla="*/ 610574 h 1038402"/>
              <a:gd name="connsiteX11" fmla="*/ 765313 w 4244009"/>
              <a:gd name="connsiteY11" fmla="*/ 4287 h 1038402"/>
              <a:gd name="connsiteX12" fmla="*/ 944217 w 4244009"/>
              <a:gd name="connsiteY12" fmla="*/ 332279 h 1038402"/>
              <a:gd name="connsiteX13" fmla="*/ 1222513 w 4244009"/>
              <a:gd name="connsiteY13" fmla="*/ 183192 h 1038402"/>
              <a:gd name="connsiteX14" fmla="*/ 1341783 w 4244009"/>
              <a:gd name="connsiteY14" fmla="*/ 481365 h 1038402"/>
              <a:gd name="connsiteX15" fmla="*/ 1451113 w 4244009"/>
              <a:gd name="connsiteY15" fmla="*/ 143435 h 1038402"/>
              <a:gd name="connsiteX16" fmla="*/ 1510748 w 4244009"/>
              <a:gd name="connsiteY16" fmla="*/ 372035 h 1038402"/>
              <a:gd name="connsiteX17" fmla="*/ 1669774 w 4244009"/>
              <a:gd name="connsiteY17" fmla="*/ 272644 h 1038402"/>
              <a:gd name="connsiteX18" fmla="*/ 1739348 w 4244009"/>
              <a:gd name="connsiteY18" fmla="*/ 431670 h 1038402"/>
              <a:gd name="connsiteX19" fmla="*/ 1868557 w 4244009"/>
              <a:gd name="connsiteY19" fmla="*/ 272644 h 1038402"/>
              <a:gd name="connsiteX20" fmla="*/ 1997765 w 4244009"/>
              <a:gd name="connsiteY20" fmla="*/ 690087 h 1038402"/>
              <a:gd name="connsiteX21" fmla="*/ 2117035 w 4244009"/>
              <a:gd name="connsiteY21" fmla="*/ 103679 h 1038402"/>
              <a:gd name="connsiteX22" fmla="*/ 2176670 w 4244009"/>
              <a:gd name="connsiteY22" fmla="*/ 401852 h 1038402"/>
              <a:gd name="connsiteX23" fmla="*/ 2266122 w 4244009"/>
              <a:gd name="connsiteY23" fmla="*/ 153374 h 1038402"/>
              <a:gd name="connsiteX24" fmla="*/ 2365513 w 4244009"/>
              <a:gd name="connsiteY24" fmla="*/ 491305 h 1038402"/>
              <a:gd name="connsiteX25" fmla="*/ 2494722 w 4244009"/>
              <a:gd name="connsiteY25" fmla="*/ 411792 h 1038402"/>
              <a:gd name="connsiteX26" fmla="*/ 2594113 w 4244009"/>
              <a:gd name="connsiteY26" fmla="*/ 938565 h 1038402"/>
              <a:gd name="connsiteX27" fmla="*/ 2763078 w 4244009"/>
              <a:gd name="connsiteY27" fmla="*/ 381974 h 1038402"/>
              <a:gd name="connsiteX28" fmla="*/ 2862470 w 4244009"/>
              <a:gd name="connsiteY28" fmla="*/ 719905 h 1038402"/>
              <a:gd name="connsiteX29" fmla="*/ 2922104 w 4244009"/>
              <a:gd name="connsiteY29" fmla="*/ 481365 h 1038402"/>
              <a:gd name="connsiteX30" fmla="*/ 3091070 w 4244009"/>
              <a:gd name="connsiteY30" fmla="*/ 888870 h 1038402"/>
              <a:gd name="connsiteX31" fmla="*/ 3140765 w 4244009"/>
              <a:gd name="connsiteY31" fmla="*/ 739783 h 1038402"/>
              <a:gd name="connsiteX32" fmla="*/ 3230217 w 4244009"/>
              <a:gd name="connsiteY32" fmla="*/ 1037957 h 1038402"/>
              <a:gd name="connsiteX33" fmla="*/ 3389244 w 4244009"/>
              <a:gd name="connsiteY33" fmla="*/ 660270 h 1038402"/>
              <a:gd name="connsiteX34" fmla="*/ 3667539 w 4244009"/>
              <a:gd name="connsiteY34" fmla="*/ 948505 h 1038402"/>
              <a:gd name="connsiteX35" fmla="*/ 3806687 w 4244009"/>
              <a:gd name="connsiteY35" fmla="*/ 709965 h 1038402"/>
              <a:gd name="connsiteX36" fmla="*/ 3876261 w 4244009"/>
              <a:gd name="connsiteY36" fmla="*/ 948505 h 1038402"/>
              <a:gd name="connsiteX37" fmla="*/ 3965713 w 4244009"/>
              <a:gd name="connsiteY37" fmla="*/ 779539 h 1038402"/>
              <a:gd name="connsiteX38" fmla="*/ 4075044 w 4244009"/>
              <a:gd name="connsiteY38" fmla="*/ 1018079 h 1038402"/>
              <a:gd name="connsiteX39" fmla="*/ 4134678 w 4244009"/>
              <a:gd name="connsiteY39" fmla="*/ 918687 h 1038402"/>
              <a:gd name="connsiteX40" fmla="*/ 4204252 w 4244009"/>
              <a:gd name="connsiteY40" fmla="*/ 1008139 h 1038402"/>
              <a:gd name="connsiteX41" fmla="*/ 4244009 w 4244009"/>
              <a:gd name="connsiteY41" fmla="*/ 1018079 h 1038402"/>
              <a:gd name="connsiteX0" fmla="*/ 0 w 4244009"/>
              <a:gd name="connsiteY0" fmla="*/ 581143 h 939397"/>
              <a:gd name="connsiteX1" fmla="*/ 49696 w 4244009"/>
              <a:gd name="connsiteY1" fmla="*/ 422117 h 939397"/>
              <a:gd name="connsiteX2" fmla="*/ 99391 w 4244009"/>
              <a:gd name="connsiteY2" fmla="*/ 630839 h 939397"/>
              <a:gd name="connsiteX3" fmla="*/ 178904 w 4244009"/>
              <a:gd name="connsiteY3" fmla="*/ 4674 h 939397"/>
              <a:gd name="connsiteX4" fmla="*/ 228600 w 4244009"/>
              <a:gd name="connsiteY4" fmla="*/ 561264 h 939397"/>
              <a:gd name="connsiteX5" fmla="*/ 318052 w 4244009"/>
              <a:gd name="connsiteY5" fmla="*/ 292909 h 939397"/>
              <a:gd name="connsiteX6" fmla="*/ 377687 w 4244009"/>
              <a:gd name="connsiteY6" fmla="*/ 650717 h 939397"/>
              <a:gd name="connsiteX7" fmla="*/ 417444 w 4244009"/>
              <a:gd name="connsiteY7" fmla="*/ 730230 h 939397"/>
              <a:gd name="connsiteX8" fmla="*/ 496957 w 4244009"/>
              <a:gd name="connsiteY8" fmla="*/ 511569 h 939397"/>
              <a:gd name="connsiteX9" fmla="*/ 546652 w 4244009"/>
              <a:gd name="connsiteY9" fmla="*/ 282969 h 939397"/>
              <a:gd name="connsiteX10" fmla="*/ 636104 w 4244009"/>
              <a:gd name="connsiteY10" fmla="*/ 511569 h 939397"/>
              <a:gd name="connsiteX11" fmla="*/ 775252 w 4244009"/>
              <a:gd name="connsiteY11" fmla="*/ 44429 h 939397"/>
              <a:gd name="connsiteX12" fmla="*/ 944217 w 4244009"/>
              <a:gd name="connsiteY12" fmla="*/ 233274 h 939397"/>
              <a:gd name="connsiteX13" fmla="*/ 1222513 w 4244009"/>
              <a:gd name="connsiteY13" fmla="*/ 84187 h 939397"/>
              <a:gd name="connsiteX14" fmla="*/ 1341783 w 4244009"/>
              <a:gd name="connsiteY14" fmla="*/ 382360 h 939397"/>
              <a:gd name="connsiteX15" fmla="*/ 1451113 w 4244009"/>
              <a:gd name="connsiteY15" fmla="*/ 44430 h 939397"/>
              <a:gd name="connsiteX16" fmla="*/ 1510748 w 4244009"/>
              <a:gd name="connsiteY16" fmla="*/ 273030 h 939397"/>
              <a:gd name="connsiteX17" fmla="*/ 1669774 w 4244009"/>
              <a:gd name="connsiteY17" fmla="*/ 173639 h 939397"/>
              <a:gd name="connsiteX18" fmla="*/ 1739348 w 4244009"/>
              <a:gd name="connsiteY18" fmla="*/ 332665 h 939397"/>
              <a:gd name="connsiteX19" fmla="*/ 1868557 w 4244009"/>
              <a:gd name="connsiteY19" fmla="*/ 173639 h 939397"/>
              <a:gd name="connsiteX20" fmla="*/ 1997765 w 4244009"/>
              <a:gd name="connsiteY20" fmla="*/ 591082 h 939397"/>
              <a:gd name="connsiteX21" fmla="*/ 2117035 w 4244009"/>
              <a:gd name="connsiteY21" fmla="*/ 4674 h 939397"/>
              <a:gd name="connsiteX22" fmla="*/ 2176670 w 4244009"/>
              <a:gd name="connsiteY22" fmla="*/ 302847 h 939397"/>
              <a:gd name="connsiteX23" fmla="*/ 2266122 w 4244009"/>
              <a:gd name="connsiteY23" fmla="*/ 54369 h 939397"/>
              <a:gd name="connsiteX24" fmla="*/ 2365513 w 4244009"/>
              <a:gd name="connsiteY24" fmla="*/ 392300 h 939397"/>
              <a:gd name="connsiteX25" fmla="*/ 2494722 w 4244009"/>
              <a:gd name="connsiteY25" fmla="*/ 312787 h 939397"/>
              <a:gd name="connsiteX26" fmla="*/ 2594113 w 4244009"/>
              <a:gd name="connsiteY26" fmla="*/ 839560 h 939397"/>
              <a:gd name="connsiteX27" fmla="*/ 2763078 w 4244009"/>
              <a:gd name="connsiteY27" fmla="*/ 282969 h 939397"/>
              <a:gd name="connsiteX28" fmla="*/ 2862470 w 4244009"/>
              <a:gd name="connsiteY28" fmla="*/ 620900 h 939397"/>
              <a:gd name="connsiteX29" fmla="*/ 2922104 w 4244009"/>
              <a:gd name="connsiteY29" fmla="*/ 382360 h 939397"/>
              <a:gd name="connsiteX30" fmla="*/ 3091070 w 4244009"/>
              <a:gd name="connsiteY30" fmla="*/ 789865 h 939397"/>
              <a:gd name="connsiteX31" fmla="*/ 3140765 w 4244009"/>
              <a:gd name="connsiteY31" fmla="*/ 640778 h 939397"/>
              <a:gd name="connsiteX32" fmla="*/ 3230217 w 4244009"/>
              <a:gd name="connsiteY32" fmla="*/ 938952 h 939397"/>
              <a:gd name="connsiteX33" fmla="*/ 3389244 w 4244009"/>
              <a:gd name="connsiteY33" fmla="*/ 561265 h 939397"/>
              <a:gd name="connsiteX34" fmla="*/ 3667539 w 4244009"/>
              <a:gd name="connsiteY34" fmla="*/ 849500 h 939397"/>
              <a:gd name="connsiteX35" fmla="*/ 3806687 w 4244009"/>
              <a:gd name="connsiteY35" fmla="*/ 610960 h 939397"/>
              <a:gd name="connsiteX36" fmla="*/ 3876261 w 4244009"/>
              <a:gd name="connsiteY36" fmla="*/ 849500 h 939397"/>
              <a:gd name="connsiteX37" fmla="*/ 3965713 w 4244009"/>
              <a:gd name="connsiteY37" fmla="*/ 680534 h 939397"/>
              <a:gd name="connsiteX38" fmla="*/ 4075044 w 4244009"/>
              <a:gd name="connsiteY38" fmla="*/ 919074 h 939397"/>
              <a:gd name="connsiteX39" fmla="*/ 4134678 w 4244009"/>
              <a:gd name="connsiteY39" fmla="*/ 819682 h 939397"/>
              <a:gd name="connsiteX40" fmla="*/ 4204252 w 4244009"/>
              <a:gd name="connsiteY40" fmla="*/ 909134 h 939397"/>
              <a:gd name="connsiteX41" fmla="*/ 4244009 w 4244009"/>
              <a:gd name="connsiteY41" fmla="*/ 919074 h 939397"/>
              <a:gd name="connsiteX0" fmla="*/ 0 w 4244009"/>
              <a:gd name="connsiteY0" fmla="*/ 581143 h 939397"/>
              <a:gd name="connsiteX1" fmla="*/ 49696 w 4244009"/>
              <a:gd name="connsiteY1" fmla="*/ 422117 h 939397"/>
              <a:gd name="connsiteX2" fmla="*/ 99391 w 4244009"/>
              <a:gd name="connsiteY2" fmla="*/ 630839 h 939397"/>
              <a:gd name="connsiteX3" fmla="*/ 178904 w 4244009"/>
              <a:gd name="connsiteY3" fmla="*/ 4674 h 939397"/>
              <a:gd name="connsiteX4" fmla="*/ 228600 w 4244009"/>
              <a:gd name="connsiteY4" fmla="*/ 561264 h 939397"/>
              <a:gd name="connsiteX5" fmla="*/ 318052 w 4244009"/>
              <a:gd name="connsiteY5" fmla="*/ 292909 h 939397"/>
              <a:gd name="connsiteX6" fmla="*/ 377687 w 4244009"/>
              <a:gd name="connsiteY6" fmla="*/ 650717 h 939397"/>
              <a:gd name="connsiteX7" fmla="*/ 417444 w 4244009"/>
              <a:gd name="connsiteY7" fmla="*/ 730230 h 939397"/>
              <a:gd name="connsiteX8" fmla="*/ 496957 w 4244009"/>
              <a:gd name="connsiteY8" fmla="*/ 511569 h 939397"/>
              <a:gd name="connsiteX9" fmla="*/ 546652 w 4244009"/>
              <a:gd name="connsiteY9" fmla="*/ 282969 h 939397"/>
              <a:gd name="connsiteX10" fmla="*/ 636104 w 4244009"/>
              <a:gd name="connsiteY10" fmla="*/ 511569 h 939397"/>
              <a:gd name="connsiteX11" fmla="*/ 775252 w 4244009"/>
              <a:gd name="connsiteY11" fmla="*/ 44429 h 939397"/>
              <a:gd name="connsiteX12" fmla="*/ 983973 w 4244009"/>
              <a:gd name="connsiteY12" fmla="*/ 322726 h 939397"/>
              <a:gd name="connsiteX13" fmla="*/ 1222513 w 4244009"/>
              <a:gd name="connsiteY13" fmla="*/ 84187 h 939397"/>
              <a:gd name="connsiteX14" fmla="*/ 1341783 w 4244009"/>
              <a:gd name="connsiteY14" fmla="*/ 382360 h 939397"/>
              <a:gd name="connsiteX15" fmla="*/ 1451113 w 4244009"/>
              <a:gd name="connsiteY15" fmla="*/ 44430 h 939397"/>
              <a:gd name="connsiteX16" fmla="*/ 1510748 w 4244009"/>
              <a:gd name="connsiteY16" fmla="*/ 273030 h 939397"/>
              <a:gd name="connsiteX17" fmla="*/ 1669774 w 4244009"/>
              <a:gd name="connsiteY17" fmla="*/ 173639 h 939397"/>
              <a:gd name="connsiteX18" fmla="*/ 1739348 w 4244009"/>
              <a:gd name="connsiteY18" fmla="*/ 332665 h 939397"/>
              <a:gd name="connsiteX19" fmla="*/ 1868557 w 4244009"/>
              <a:gd name="connsiteY19" fmla="*/ 173639 h 939397"/>
              <a:gd name="connsiteX20" fmla="*/ 1997765 w 4244009"/>
              <a:gd name="connsiteY20" fmla="*/ 591082 h 939397"/>
              <a:gd name="connsiteX21" fmla="*/ 2117035 w 4244009"/>
              <a:gd name="connsiteY21" fmla="*/ 4674 h 939397"/>
              <a:gd name="connsiteX22" fmla="*/ 2176670 w 4244009"/>
              <a:gd name="connsiteY22" fmla="*/ 302847 h 939397"/>
              <a:gd name="connsiteX23" fmla="*/ 2266122 w 4244009"/>
              <a:gd name="connsiteY23" fmla="*/ 54369 h 939397"/>
              <a:gd name="connsiteX24" fmla="*/ 2365513 w 4244009"/>
              <a:gd name="connsiteY24" fmla="*/ 392300 h 939397"/>
              <a:gd name="connsiteX25" fmla="*/ 2494722 w 4244009"/>
              <a:gd name="connsiteY25" fmla="*/ 312787 h 939397"/>
              <a:gd name="connsiteX26" fmla="*/ 2594113 w 4244009"/>
              <a:gd name="connsiteY26" fmla="*/ 839560 h 939397"/>
              <a:gd name="connsiteX27" fmla="*/ 2763078 w 4244009"/>
              <a:gd name="connsiteY27" fmla="*/ 282969 h 939397"/>
              <a:gd name="connsiteX28" fmla="*/ 2862470 w 4244009"/>
              <a:gd name="connsiteY28" fmla="*/ 620900 h 939397"/>
              <a:gd name="connsiteX29" fmla="*/ 2922104 w 4244009"/>
              <a:gd name="connsiteY29" fmla="*/ 382360 h 939397"/>
              <a:gd name="connsiteX30" fmla="*/ 3091070 w 4244009"/>
              <a:gd name="connsiteY30" fmla="*/ 789865 h 939397"/>
              <a:gd name="connsiteX31" fmla="*/ 3140765 w 4244009"/>
              <a:gd name="connsiteY31" fmla="*/ 640778 h 939397"/>
              <a:gd name="connsiteX32" fmla="*/ 3230217 w 4244009"/>
              <a:gd name="connsiteY32" fmla="*/ 938952 h 939397"/>
              <a:gd name="connsiteX33" fmla="*/ 3389244 w 4244009"/>
              <a:gd name="connsiteY33" fmla="*/ 561265 h 939397"/>
              <a:gd name="connsiteX34" fmla="*/ 3667539 w 4244009"/>
              <a:gd name="connsiteY34" fmla="*/ 849500 h 939397"/>
              <a:gd name="connsiteX35" fmla="*/ 3806687 w 4244009"/>
              <a:gd name="connsiteY35" fmla="*/ 610960 h 939397"/>
              <a:gd name="connsiteX36" fmla="*/ 3876261 w 4244009"/>
              <a:gd name="connsiteY36" fmla="*/ 849500 h 939397"/>
              <a:gd name="connsiteX37" fmla="*/ 3965713 w 4244009"/>
              <a:gd name="connsiteY37" fmla="*/ 680534 h 939397"/>
              <a:gd name="connsiteX38" fmla="*/ 4075044 w 4244009"/>
              <a:gd name="connsiteY38" fmla="*/ 919074 h 939397"/>
              <a:gd name="connsiteX39" fmla="*/ 4134678 w 4244009"/>
              <a:gd name="connsiteY39" fmla="*/ 819682 h 939397"/>
              <a:gd name="connsiteX40" fmla="*/ 4204252 w 4244009"/>
              <a:gd name="connsiteY40" fmla="*/ 909134 h 939397"/>
              <a:gd name="connsiteX41" fmla="*/ 4244009 w 4244009"/>
              <a:gd name="connsiteY41" fmla="*/ 919074 h 939397"/>
              <a:gd name="connsiteX0" fmla="*/ 0 w 4244009"/>
              <a:gd name="connsiteY0" fmla="*/ 695911 h 1054165"/>
              <a:gd name="connsiteX1" fmla="*/ 49696 w 4244009"/>
              <a:gd name="connsiteY1" fmla="*/ 536885 h 1054165"/>
              <a:gd name="connsiteX2" fmla="*/ 99391 w 4244009"/>
              <a:gd name="connsiteY2" fmla="*/ 745607 h 1054165"/>
              <a:gd name="connsiteX3" fmla="*/ 178904 w 4244009"/>
              <a:gd name="connsiteY3" fmla="*/ 119442 h 1054165"/>
              <a:gd name="connsiteX4" fmla="*/ 228600 w 4244009"/>
              <a:gd name="connsiteY4" fmla="*/ 676032 h 1054165"/>
              <a:gd name="connsiteX5" fmla="*/ 318052 w 4244009"/>
              <a:gd name="connsiteY5" fmla="*/ 407677 h 1054165"/>
              <a:gd name="connsiteX6" fmla="*/ 377687 w 4244009"/>
              <a:gd name="connsiteY6" fmla="*/ 765485 h 1054165"/>
              <a:gd name="connsiteX7" fmla="*/ 417444 w 4244009"/>
              <a:gd name="connsiteY7" fmla="*/ 844998 h 1054165"/>
              <a:gd name="connsiteX8" fmla="*/ 496957 w 4244009"/>
              <a:gd name="connsiteY8" fmla="*/ 626337 h 1054165"/>
              <a:gd name="connsiteX9" fmla="*/ 546652 w 4244009"/>
              <a:gd name="connsiteY9" fmla="*/ 397737 h 1054165"/>
              <a:gd name="connsiteX10" fmla="*/ 636104 w 4244009"/>
              <a:gd name="connsiteY10" fmla="*/ 626337 h 1054165"/>
              <a:gd name="connsiteX11" fmla="*/ 775252 w 4244009"/>
              <a:gd name="connsiteY11" fmla="*/ 159197 h 1054165"/>
              <a:gd name="connsiteX12" fmla="*/ 983973 w 4244009"/>
              <a:gd name="connsiteY12" fmla="*/ 437494 h 1054165"/>
              <a:gd name="connsiteX13" fmla="*/ 1252331 w 4244009"/>
              <a:gd name="connsiteY13" fmla="*/ 173 h 1054165"/>
              <a:gd name="connsiteX14" fmla="*/ 1341783 w 4244009"/>
              <a:gd name="connsiteY14" fmla="*/ 497128 h 1054165"/>
              <a:gd name="connsiteX15" fmla="*/ 1451113 w 4244009"/>
              <a:gd name="connsiteY15" fmla="*/ 159198 h 1054165"/>
              <a:gd name="connsiteX16" fmla="*/ 1510748 w 4244009"/>
              <a:gd name="connsiteY16" fmla="*/ 387798 h 1054165"/>
              <a:gd name="connsiteX17" fmla="*/ 1669774 w 4244009"/>
              <a:gd name="connsiteY17" fmla="*/ 288407 h 1054165"/>
              <a:gd name="connsiteX18" fmla="*/ 1739348 w 4244009"/>
              <a:gd name="connsiteY18" fmla="*/ 447433 h 1054165"/>
              <a:gd name="connsiteX19" fmla="*/ 1868557 w 4244009"/>
              <a:gd name="connsiteY19" fmla="*/ 288407 h 1054165"/>
              <a:gd name="connsiteX20" fmla="*/ 1997765 w 4244009"/>
              <a:gd name="connsiteY20" fmla="*/ 705850 h 1054165"/>
              <a:gd name="connsiteX21" fmla="*/ 2117035 w 4244009"/>
              <a:gd name="connsiteY21" fmla="*/ 119442 h 1054165"/>
              <a:gd name="connsiteX22" fmla="*/ 2176670 w 4244009"/>
              <a:gd name="connsiteY22" fmla="*/ 417615 h 1054165"/>
              <a:gd name="connsiteX23" fmla="*/ 2266122 w 4244009"/>
              <a:gd name="connsiteY23" fmla="*/ 169137 h 1054165"/>
              <a:gd name="connsiteX24" fmla="*/ 2365513 w 4244009"/>
              <a:gd name="connsiteY24" fmla="*/ 507068 h 1054165"/>
              <a:gd name="connsiteX25" fmla="*/ 2494722 w 4244009"/>
              <a:gd name="connsiteY25" fmla="*/ 427555 h 1054165"/>
              <a:gd name="connsiteX26" fmla="*/ 2594113 w 4244009"/>
              <a:gd name="connsiteY26" fmla="*/ 954328 h 1054165"/>
              <a:gd name="connsiteX27" fmla="*/ 2763078 w 4244009"/>
              <a:gd name="connsiteY27" fmla="*/ 397737 h 1054165"/>
              <a:gd name="connsiteX28" fmla="*/ 2862470 w 4244009"/>
              <a:gd name="connsiteY28" fmla="*/ 735668 h 1054165"/>
              <a:gd name="connsiteX29" fmla="*/ 2922104 w 4244009"/>
              <a:gd name="connsiteY29" fmla="*/ 497128 h 1054165"/>
              <a:gd name="connsiteX30" fmla="*/ 3091070 w 4244009"/>
              <a:gd name="connsiteY30" fmla="*/ 904633 h 1054165"/>
              <a:gd name="connsiteX31" fmla="*/ 3140765 w 4244009"/>
              <a:gd name="connsiteY31" fmla="*/ 755546 h 1054165"/>
              <a:gd name="connsiteX32" fmla="*/ 3230217 w 4244009"/>
              <a:gd name="connsiteY32" fmla="*/ 1053720 h 1054165"/>
              <a:gd name="connsiteX33" fmla="*/ 3389244 w 4244009"/>
              <a:gd name="connsiteY33" fmla="*/ 676033 h 1054165"/>
              <a:gd name="connsiteX34" fmla="*/ 3667539 w 4244009"/>
              <a:gd name="connsiteY34" fmla="*/ 964268 h 1054165"/>
              <a:gd name="connsiteX35" fmla="*/ 3806687 w 4244009"/>
              <a:gd name="connsiteY35" fmla="*/ 725728 h 1054165"/>
              <a:gd name="connsiteX36" fmla="*/ 3876261 w 4244009"/>
              <a:gd name="connsiteY36" fmla="*/ 964268 h 1054165"/>
              <a:gd name="connsiteX37" fmla="*/ 3965713 w 4244009"/>
              <a:gd name="connsiteY37" fmla="*/ 795302 h 1054165"/>
              <a:gd name="connsiteX38" fmla="*/ 4075044 w 4244009"/>
              <a:gd name="connsiteY38" fmla="*/ 1033842 h 1054165"/>
              <a:gd name="connsiteX39" fmla="*/ 4134678 w 4244009"/>
              <a:gd name="connsiteY39" fmla="*/ 934450 h 1054165"/>
              <a:gd name="connsiteX40" fmla="*/ 4204252 w 4244009"/>
              <a:gd name="connsiteY40" fmla="*/ 1023902 h 1054165"/>
              <a:gd name="connsiteX41" fmla="*/ 4244009 w 4244009"/>
              <a:gd name="connsiteY41" fmla="*/ 1033842 h 1054165"/>
              <a:gd name="connsiteX0" fmla="*/ 0 w 4244009"/>
              <a:gd name="connsiteY0" fmla="*/ 696516 h 1054770"/>
              <a:gd name="connsiteX1" fmla="*/ 49696 w 4244009"/>
              <a:gd name="connsiteY1" fmla="*/ 537490 h 1054770"/>
              <a:gd name="connsiteX2" fmla="*/ 99391 w 4244009"/>
              <a:gd name="connsiteY2" fmla="*/ 746212 h 1054770"/>
              <a:gd name="connsiteX3" fmla="*/ 178904 w 4244009"/>
              <a:gd name="connsiteY3" fmla="*/ 120047 h 1054770"/>
              <a:gd name="connsiteX4" fmla="*/ 228600 w 4244009"/>
              <a:gd name="connsiteY4" fmla="*/ 676637 h 1054770"/>
              <a:gd name="connsiteX5" fmla="*/ 318052 w 4244009"/>
              <a:gd name="connsiteY5" fmla="*/ 408282 h 1054770"/>
              <a:gd name="connsiteX6" fmla="*/ 377687 w 4244009"/>
              <a:gd name="connsiteY6" fmla="*/ 766090 h 1054770"/>
              <a:gd name="connsiteX7" fmla="*/ 417444 w 4244009"/>
              <a:gd name="connsiteY7" fmla="*/ 845603 h 1054770"/>
              <a:gd name="connsiteX8" fmla="*/ 496957 w 4244009"/>
              <a:gd name="connsiteY8" fmla="*/ 626942 h 1054770"/>
              <a:gd name="connsiteX9" fmla="*/ 546652 w 4244009"/>
              <a:gd name="connsiteY9" fmla="*/ 398342 h 1054770"/>
              <a:gd name="connsiteX10" fmla="*/ 636104 w 4244009"/>
              <a:gd name="connsiteY10" fmla="*/ 626942 h 1054770"/>
              <a:gd name="connsiteX11" fmla="*/ 775252 w 4244009"/>
              <a:gd name="connsiteY11" fmla="*/ 159802 h 1054770"/>
              <a:gd name="connsiteX12" fmla="*/ 983973 w 4244009"/>
              <a:gd name="connsiteY12" fmla="*/ 438099 h 1054770"/>
              <a:gd name="connsiteX13" fmla="*/ 1252331 w 4244009"/>
              <a:gd name="connsiteY13" fmla="*/ 778 h 1054770"/>
              <a:gd name="connsiteX14" fmla="*/ 1371600 w 4244009"/>
              <a:gd name="connsiteY14" fmla="*/ 567307 h 1054770"/>
              <a:gd name="connsiteX15" fmla="*/ 1451113 w 4244009"/>
              <a:gd name="connsiteY15" fmla="*/ 159803 h 1054770"/>
              <a:gd name="connsiteX16" fmla="*/ 1510748 w 4244009"/>
              <a:gd name="connsiteY16" fmla="*/ 388403 h 1054770"/>
              <a:gd name="connsiteX17" fmla="*/ 1669774 w 4244009"/>
              <a:gd name="connsiteY17" fmla="*/ 289012 h 1054770"/>
              <a:gd name="connsiteX18" fmla="*/ 1739348 w 4244009"/>
              <a:gd name="connsiteY18" fmla="*/ 448038 h 1054770"/>
              <a:gd name="connsiteX19" fmla="*/ 1868557 w 4244009"/>
              <a:gd name="connsiteY19" fmla="*/ 289012 h 1054770"/>
              <a:gd name="connsiteX20" fmla="*/ 1997765 w 4244009"/>
              <a:gd name="connsiteY20" fmla="*/ 706455 h 1054770"/>
              <a:gd name="connsiteX21" fmla="*/ 2117035 w 4244009"/>
              <a:gd name="connsiteY21" fmla="*/ 120047 h 1054770"/>
              <a:gd name="connsiteX22" fmla="*/ 2176670 w 4244009"/>
              <a:gd name="connsiteY22" fmla="*/ 418220 h 1054770"/>
              <a:gd name="connsiteX23" fmla="*/ 2266122 w 4244009"/>
              <a:gd name="connsiteY23" fmla="*/ 169742 h 1054770"/>
              <a:gd name="connsiteX24" fmla="*/ 2365513 w 4244009"/>
              <a:gd name="connsiteY24" fmla="*/ 507673 h 1054770"/>
              <a:gd name="connsiteX25" fmla="*/ 2494722 w 4244009"/>
              <a:gd name="connsiteY25" fmla="*/ 428160 h 1054770"/>
              <a:gd name="connsiteX26" fmla="*/ 2594113 w 4244009"/>
              <a:gd name="connsiteY26" fmla="*/ 954933 h 1054770"/>
              <a:gd name="connsiteX27" fmla="*/ 2763078 w 4244009"/>
              <a:gd name="connsiteY27" fmla="*/ 398342 h 1054770"/>
              <a:gd name="connsiteX28" fmla="*/ 2862470 w 4244009"/>
              <a:gd name="connsiteY28" fmla="*/ 736273 h 1054770"/>
              <a:gd name="connsiteX29" fmla="*/ 2922104 w 4244009"/>
              <a:gd name="connsiteY29" fmla="*/ 497733 h 1054770"/>
              <a:gd name="connsiteX30" fmla="*/ 3091070 w 4244009"/>
              <a:gd name="connsiteY30" fmla="*/ 905238 h 1054770"/>
              <a:gd name="connsiteX31" fmla="*/ 3140765 w 4244009"/>
              <a:gd name="connsiteY31" fmla="*/ 756151 h 1054770"/>
              <a:gd name="connsiteX32" fmla="*/ 3230217 w 4244009"/>
              <a:gd name="connsiteY32" fmla="*/ 1054325 h 1054770"/>
              <a:gd name="connsiteX33" fmla="*/ 3389244 w 4244009"/>
              <a:gd name="connsiteY33" fmla="*/ 676638 h 1054770"/>
              <a:gd name="connsiteX34" fmla="*/ 3667539 w 4244009"/>
              <a:gd name="connsiteY34" fmla="*/ 964873 h 1054770"/>
              <a:gd name="connsiteX35" fmla="*/ 3806687 w 4244009"/>
              <a:gd name="connsiteY35" fmla="*/ 726333 h 1054770"/>
              <a:gd name="connsiteX36" fmla="*/ 3876261 w 4244009"/>
              <a:gd name="connsiteY36" fmla="*/ 964873 h 1054770"/>
              <a:gd name="connsiteX37" fmla="*/ 3965713 w 4244009"/>
              <a:gd name="connsiteY37" fmla="*/ 795907 h 1054770"/>
              <a:gd name="connsiteX38" fmla="*/ 4075044 w 4244009"/>
              <a:gd name="connsiteY38" fmla="*/ 1034447 h 1054770"/>
              <a:gd name="connsiteX39" fmla="*/ 4134678 w 4244009"/>
              <a:gd name="connsiteY39" fmla="*/ 935055 h 1054770"/>
              <a:gd name="connsiteX40" fmla="*/ 4204252 w 4244009"/>
              <a:gd name="connsiteY40" fmla="*/ 1024507 h 1054770"/>
              <a:gd name="connsiteX41" fmla="*/ 4244009 w 4244009"/>
              <a:gd name="connsiteY41" fmla="*/ 1034447 h 1054770"/>
              <a:gd name="connsiteX0" fmla="*/ 0 w 4244009"/>
              <a:gd name="connsiteY0" fmla="*/ 696516 h 1054770"/>
              <a:gd name="connsiteX1" fmla="*/ 49696 w 4244009"/>
              <a:gd name="connsiteY1" fmla="*/ 537490 h 1054770"/>
              <a:gd name="connsiteX2" fmla="*/ 99391 w 4244009"/>
              <a:gd name="connsiteY2" fmla="*/ 746212 h 1054770"/>
              <a:gd name="connsiteX3" fmla="*/ 178904 w 4244009"/>
              <a:gd name="connsiteY3" fmla="*/ 120047 h 1054770"/>
              <a:gd name="connsiteX4" fmla="*/ 228600 w 4244009"/>
              <a:gd name="connsiteY4" fmla="*/ 676637 h 1054770"/>
              <a:gd name="connsiteX5" fmla="*/ 318052 w 4244009"/>
              <a:gd name="connsiteY5" fmla="*/ 408282 h 1054770"/>
              <a:gd name="connsiteX6" fmla="*/ 377687 w 4244009"/>
              <a:gd name="connsiteY6" fmla="*/ 766090 h 1054770"/>
              <a:gd name="connsiteX7" fmla="*/ 417444 w 4244009"/>
              <a:gd name="connsiteY7" fmla="*/ 845603 h 1054770"/>
              <a:gd name="connsiteX8" fmla="*/ 496957 w 4244009"/>
              <a:gd name="connsiteY8" fmla="*/ 626942 h 1054770"/>
              <a:gd name="connsiteX9" fmla="*/ 546652 w 4244009"/>
              <a:gd name="connsiteY9" fmla="*/ 398342 h 1054770"/>
              <a:gd name="connsiteX10" fmla="*/ 636104 w 4244009"/>
              <a:gd name="connsiteY10" fmla="*/ 626942 h 1054770"/>
              <a:gd name="connsiteX11" fmla="*/ 775252 w 4244009"/>
              <a:gd name="connsiteY11" fmla="*/ 159802 h 1054770"/>
              <a:gd name="connsiteX12" fmla="*/ 983973 w 4244009"/>
              <a:gd name="connsiteY12" fmla="*/ 438099 h 1054770"/>
              <a:gd name="connsiteX13" fmla="*/ 1252331 w 4244009"/>
              <a:gd name="connsiteY13" fmla="*/ 778 h 1054770"/>
              <a:gd name="connsiteX14" fmla="*/ 1371600 w 4244009"/>
              <a:gd name="connsiteY14" fmla="*/ 567307 h 1054770"/>
              <a:gd name="connsiteX15" fmla="*/ 1451113 w 4244009"/>
              <a:gd name="connsiteY15" fmla="*/ 159803 h 1054770"/>
              <a:gd name="connsiteX16" fmla="*/ 1457738 w 4244009"/>
              <a:gd name="connsiteY16" fmla="*/ 61832 h 1054770"/>
              <a:gd name="connsiteX17" fmla="*/ 1510748 w 4244009"/>
              <a:gd name="connsiteY17" fmla="*/ 388403 h 1054770"/>
              <a:gd name="connsiteX18" fmla="*/ 1669774 w 4244009"/>
              <a:gd name="connsiteY18" fmla="*/ 289012 h 1054770"/>
              <a:gd name="connsiteX19" fmla="*/ 1739348 w 4244009"/>
              <a:gd name="connsiteY19" fmla="*/ 448038 h 1054770"/>
              <a:gd name="connsiteX20" fmla="*/ 1868557 w 4244009"/>
              <a:gd name="connsiteY20" fmla="*/ 289012 h 1054770"/>
              <a:gd name="connsiteX21" fmla="*/ 1997765 w 4244009"/>
              <a:gd name="connsiteY21" fmla="*/ 706455 h 1054770"/>
              <a:gd name="connsiteX22" fmla="*/ 2117035 w 4244009"/>
              <a:gd name="connsiteY22" fmla="*/ 120047 h 1054770"/>
              <a:gd name="connsiteX23" fmla="*/ 2176670 w 4244009"/>
              <a:gd name="connsiteY23" fmla="*/ 418220 h 1054770"/>
              <a:gd name="connsiteX24" fmla="*/ 2266122 w 4244009"/>
              <a:gd name="connsiteY24" fmla="*/ 169742 h 1054770"/>
              <a:gd name="connsiteX25" fmla="*/ 2365513 w 4244009"/>
              <a:gd name="connsiteY25" fmla="*/ 507673 h 1054770"/>
              <a:gd name="connsiteX26" fmla="*/ 2494722 w 4244009"/>
              <a:gd name="connsiteY26" fmla="*/ 428160 h 1054770"/>
              <a:gd name="connsiteX27" fmla="*/ 2594113 w 4244009"/>
              <a:gd name="connsiteY27" fmla="*/ 954933 h 1054770"/>
              <a:gd name="connsiteX28" fmla="*/ 2763078 w 4244009"/>
              <a:gd name="connsiteY28" fmla="*/ 398342 h 1054770"/>
              <a:gd name="connsiteX29" fmla="*/ 2862470 w 4244009"/>
              <a:gd name="connsiteY29" fmla="*/ 736273 h 1054770"/>
              <a:gd name="connsiteX30" fmla="*/ 2922104 w 4244009"/>
              <a:gd name="connsiteY30" fmla="*/ 497733 h 1054770"/>
              <a:gd name="connsiteX31" fmla="*/ 3091070 w 4244009"/>
              <a:gd name="connsiteY31" fmla="*/ 905238 h 1054770"/>
              <a:gd name="connsiteX32" fmla="*/ 3140765 w 4244009"/>
              <a:gd name="connsiteY32" fmla="*/ 756151 h 1054770"/>
              <a:gd name="connsiteX33" fmla="*/ 3230217 w 4244009"/>
              <a:gd name="connsiteY33" fmla="*/ 1054325 h 1054770"/>
              <a:gd name="connsiteX34" fmla="*/ 3389244 w 4244009"/>
              <a:gd name="connsiteY34" fmla="*/ 676638 h 1054770"/>
              <a:gd name="connsiteX35" fmla="*/ 3667539 w 4244009"/>
              <a:gd name="connsiteY35" fmla="*/ 964873 h 1054770"/>
              <a:gd name="connsiteX36" fmla="*/ 3806687 w 4244009"/>
              <a:gd name="connsiteY36" fmla="*/ 726333 h 1054770"/>
              <a:gd name="connsiteX37" fmla="*/ 3876261 w 4244009"/>
              <a:gd name="connsiteY37" fmla="*/ 964873 h 1054770"/>
              <a:gd name="connsiteX38" fmla="*/ 3965713 w 4244009"/>
              <a:gd name="connsiteY38" fmla="*/ 795907 h 1054770"/>
              <a:gd name="connsiteX39" fmla="*/ 4075044 w 4244009"/>
              <a:gd name="connsiteY39" fmla="*/ 1034447 h 1054770"/>
              <a:gd name="connsiteX40" fmla="*/ 4134678 w 4244009"/>
              <a:gd name="connsiteY40" fmla="*/ 935055 h 1054770"/>
              <a:gd name="connsiteX41" fmla="*/ 4204252 w 4244009"/>
              <a:gd name="connsiteY41" fmla="*/ 1024507 h 1054770"/>
              <a:gd name="connsiteX42" fmla="*/ 4244009 w 4244009"/>
              <a:gd name="connsiteY42" fmla="*/ 1034447 h 1054770"/>
              <a:gd name="connsiteX0" fmla="*/ 0 w 4244009"/>
              <a:gd name="connsiteY0" fmla="*/ 696516 h 1054770"/>
              <a:gd name="connsiteX1" fmla="*/ 49696 w 4244009"/>
              <a:gd name="connsiteY1" fmla="*/ 537490 h 1054770"/>
              <a:gd name="connsiteX2" fmla="*/ 99391 w 4244009"/>
              <a:gd name="connsiteY2" fmla="*/ 746212 h 1054770"/>
              <a:gd name="connsiteX3" fmla="*/ 178904 w 4244009"/>
              <a:gd name="connsiteY3" fmla="*/ 120047 h 1054770"/>
              <a:gd name="connsiteX4" fmla="*/ 228600 w 4244009"/>
              <a:gd name="connsiteY4" fmla="*/ 676637 h 1054770"/>
              <a:gd name="connsiteX5" fmla="*/ 318052 w 4244009"/>
              <a:gd name="connsiteY5" fmla="*/ 408282 h 1054770"/>
              <a:gd name="connsiteX6" fmla="*/ 377687 w 4244009"/>
              <a:gd name="connsiteY6" fmla="*/ 766090 h 1054770"/>
              <a:gd name="connsiteX7" fmla="*/ 417444 w 4244009"/>
              <a:gd name="connsiteY7" fmla="*/ 845603 h 1054770"/>
              <a:gd name="connsiteX8" fmla="*/ 496957 w 4244009"/>
              <a:gd name="connsiteY8" fmla="*/ 626942 h 1054770"/>
              <a:gd name="connsiteX9" fmla="*/ 546652 w 4244009"/>
              <a:gd name="connsiteY9" fmla="*/ 398342 h 1054770"/>
              <a:gd name="connsiteX10" fmla="*/ 636104 w 4244009"/>
              <a:gd name="connsiteY10" fmla="*/ 626942 h 1054770"/>
              <a:gd name="connsiteX11" fmla="*/ 775252 w 4244009"/>
              <a:gd name="connsiteY11" fmla="*/ 159802 h 1054770"/>
              <a:gd name="connsiteX12" fmla="*/ 983973 w 4244009"/>
              <a:gd name="connsiteY12" fmla="*/ 438099 h 1054770"/>
              <a:gd name="connsiteX13" fmla="*/ 1252331 w 4244009"/>
              <a:gd name="connsiteY13" fmla="*/ 778 h 1054770"/>
              <a:gd name="connsiteX14" fmla="*/ 1371600 w 4244009"/>
              <a:gd name="connsiteY14" fmla="*/ 567307 h 1054770"/>
              <a:gd name="connsiteX15" fmla="*/ 1451113 w 4244009"/>
              <a:gd name="connsiteY15" fmla="*/ 159803 h 1054770"/>
              <a:gd name="connsiteX16" fmla="*/ 1457738 w 4244009"/>
              <a:gd name="connsiteY16" fmla="*/ 61832 h 1054770"/>
              <a:gd name="connsiteX17" fmla="*/ 1570383 w 4244009"/>
              <a:gd name="connsiteY17" fmla="*/ 497733 h 1054770"/>
              <a:gd name="connsiteX18" fmla="*/ 1669774 w 4244009"/>
              <a:gd name="connsiteY18" fmla="*/ 289012 h 1054770"/>
              <a:gd name="connsiteX19" fmla="*/ 1739348 w 4244009"/>
              <a:gd name="connsiteY19" fmla="*/ 448038 h 1054770"/>
              <a:gd name="connsiteX20" fmla="*/ 1868557 w 4244009"/>
              <a:gd name="connsiteY20" fmla="*/ 289012 h 1054770"/>
              <a:gd name="connsiteX21" fmla="*/ 1997765 w 4244009"/>
              <a:gd name="connsiteY21" fmla="*/ 706455 h 1054770"/>
              <a:gd name="connsiteX22" fmla="*/ 2117035 w 4244009"/>
              <a:gd name="connsiteY22" fmla="*/ 120047 h 1054770"/>
              <a:gd name="connsiteX23" fmla="*/ 2176670 w 4244009"/>
              <a:gd name="connsiteY23" fmla="*/ 418220 h 1054770"/>
              <a:gd name="connsiteX24" fmla="*/ 2266122 w 4244009"/>
              <a:gd name="connsiteY24" fmla="*/ 169742 h 1054770"/>
              <a:gd name="connsiteX25" fmla="*/ 2365513 w 4244009"/>
              <a:gd name="connsiteY25" fmla="*/ 507673 h 1054770"/>
              <a:gd name="connsiteX26" fmla="*/ 2494722 w 4244009"/>
              <a:gd name="connsiteY26" fmla="*/ 428160 h 1054770"/>
              <a:gd name="connsiteX27" fmla="*/ 2594113 w 4244009"/>
              <a:gd name="connsiteY27" fmla="*/ 954933 h 1054770"/>
              <a:gd name="connsiteX28" fmla="*/ 2763078 w 4244009"/>
              <a:gd name="connsiteY28" fmla="*/ 398342 h 1054770"/>
              <a:gd name="connsiteX29" fmla="*/ 2862470 w 4244009"/>
              <a:gd name="connsiteY29" fmla="*/ 736273 h 1054770"/>
              <a:gd name="connsiteX30" fmla="*/ 2922104 w 4244009"/>
              <a:gd name="connsiteY30" fmla="*/ 497733 h 1054770"/>
              <a:gd name="connsiteX31" fmla="*/ 3091070 w 4244009"/>
              <a:gd name="connsiteY31" fmla="*/ 905238 h 1054770"/>
              <a:gd name="connsiteX32" fmla="*/ 3140765 w 4244009"/>
              <a:gd name="connsiteY32" fmla="*/ 756151 h 1054770"/>
              <a:gd name="connsiteX33" fmla="*/ 3230217 w 4244009"/>
              <a:gd name="connsiteY33" fmla="*/ 1054325 h 1054770"/>
              <a:gd name="connsiteX34" fmla="*/ 3389244 w 4244009"/>
              <a:gd name="connsiteY34" fmla="*/ 676638 h 1054770"/>
              <a:gd name="connsiteX35" fmla="*/ 3667539 w 4244009"/>
              <a:gd name="connsiteY35" fmla="*/ 964873 h 1054770"/>
              <a:gd name="connsiteX36" fmla="*/ 3806687 w 4244009"/>
              <a:gd name="connsiteY36" fmla="*/ 726333 h 1054770"/>
              <a:gd name="connsiteX37" fmla="*/ 3876261 w 4244009"/>
              <a:gd name="connsiteY37" fmla="*/ 964873 h 1054770"/>
              <a:gd name="connsiteX38" fmla="*/ 3965713 w 4244009"/>
              <a:gd name="connsiteY38" fmla="*/ 795907 h 1054770"/>
              <a:gd name="connsiteX39" fmla="*/ 4075044 w 4244009"/>
              <a:gd name="connsiteY39" fmla="*/ 1034447 h 1054770"/>
              <a:gd name="connsiteX40" fmla="*/ 4134678 w 4244009"/>
              <a:gd name="connsiteY40" fmla="*/ 935055 h 1054770"/>
              <a:gd name="connsiteX41" fmla="*/ 4204252 w 4244009"/>
              <a:gd name="connsiteY41" fmla="*/ 1024507 h 1054770"/>
              <a:gd name="connsiteX42" fmla="*/ 4244009 w 4244009"/>
              <a:gd name="connsiteY42" fmla="*/ 1034447 h 1054770"/>
              <a:gd name="connsiteX0" fmla="*/ 0 w 4244009"/>
              <a:gd name="connsiteY0" fmla="*/ 696516 h 1054770"/>
              <a:gd name="connsiteX1" fmla="*/ 49696 w 4244009"/>
              <a:gd name="connsiteY1" fmla="*/ 537490 h 1054770"/>
              <a:gd name="connsiteX2" fmla="*/ 99391 w 4244009"/>
              <a:gd name="connsiteY2" fmla="*/ 746212 h 1054770"/>
              <a:gd name="connsiteX3" fmla="*/ 178904 w 4244009"/>
              <a:gd name="connsiteY3" fmla="*/ 120047 h 1054770"/>
              <a:gd name="connsiteX4" fmla="*/ 228600 w 4244009"/>
              <a:gd name="connsiteY4" fmla="*/ 676637 h 1054770"/>
              <a:gd name="connsiteX5" fmla="*/ 318052 w 4244009"/>
              <a:gd name="connsiteY5" fmla="*/ 408282 h 1054770"/>
              <a:gd name="connsiteX6" fmla="*/ 377687 w 4244009"/>
              <a:gd name="connsiteY6" fmla="*/ 766090 h 1054770"/>
              <a:gd name="connsiteX7" fmla="*/ 417444 w 4244009"/>
              <a:gd name="connsiteY7" fmla="*/ 845603 h 1054770"/>
              <a:gd name="connsiteX8" fmla="*/ 496957 w 4244009"/>
              <a:gd name="connsiteY8" fmla="*/ 626942 h 1054770"/>
              <a:gd name="connsiteX9" fmla="*/ 546652 w 4244009"/>
              <a:gd name="connsiteY9" fmla="*/ 398342 h 1054770"/>
              <a:gd name="connsiteX10" fmla="*/ 636104 w 4244009"/>
              <a:gd name="connsiteY10" fmla="*/ 626942 h 1054770"/>
              <a:gd name="connsiteX11" fmla="*/ 775252 w 4244009"/>
              <a:gd name="connsiteY11" fmla="*/ 159802 h 1054770"/>
              <a:gd name="connsiteX12" fmla="*/ 983973 w 4244009"/>
              <a:gd name="connsiteY12" fmla="*/ 438099 h 1054770"/>
              <a:gd name="connsiteX13" fmla="*/ 1252331 w 4244009"/>
              <a:gd name="connsiteY13" fmla="*/ 778 h 1054770"/>
              <a:gd name="connsiteX14" fmla="*/ 1371600 w 4244009"/>
              <a:gd name="connsiteY14" fmla="*/ 567307 h 1054770"/>
              <a:gd name="connsiteX15" fmla="*/ 1451113 w 4244009"/>
              <a:gd name="connsiteY15" fmla="*/ 159803 h 1054770"/>
              <a:gd name="connsiteX16" fmla="*/ 1457738 w 4244009"/>
              <a:gd name="connsiteY16" fmla="*/ 61832 h 1054770"/>
              <a:gd name="connsiteX17" fmla="*/ 1570383 w 4244009"/>
              <a:gd name="connsiteY17" fmla="*/ 497733 h 1054770"/>
              <a:gd name="connsiteX18" fmla="*/ 1699591 w 4244009"/>
              <a:gd name="connsiteY18" fmla="*/ 587186 h 1054770"/>
              <a:gd name="connsiteX19" fmla="*/ 1739348 w 4244009"/>
              <a:gd name="connsiteY19" fmla="*/ 448038 h 1054770"/>
              <a:gd name="connsiteX20" fmla="*/ 1868557 w 4244009"/>
              <a:gd name="connsiteY20" fmla="*/ 289012 h 1054770"/>
              <a:gd name="connsiteX21" fmla="*/ 1997765 w 4244009"/>
              <a:gd name="connsiteY21" fmla="*/ 706455 h 1054770"/>
              <a:gd name="connsiteX22" fmla="*/ 2117035 w 4244009"/>
              <a:gd name="connsiteY22" fmla="*/ 120047 h 1054770"/>
              <a:gd name="connsiteX23" fmla="*/ 2176670 w 4244009"/>
              <a:gd name="connsiteY23" fmla="*/ 418220 h 1054770"/>
              <a:gd name="connsiteX24" fmla="*/ 2266122 w 4244009"/>
              <a:gd name="connsiteY24" fmla="*/ 169742 h 1054770"/>
              <a:gd name="connsiteX25" fmla="*/ 2365513 w 4244009"/>
              <a:gd name="connsiteY25" fmla="*/ 507673 h 1054770"/>
              <a:gd name="connsiteX26" fmla="*/ 2494722 w 4244009"/>
              <a:gd name="connsiteY26" fmla="*/ 428160 h 1054770"/>
              <a:gd name="connsiteX27" fmla="*/ 2594113 w 4244009"/>
              <a:gd name="connsiteY27" fmla="*/ 954933 h 1054770"/>
              <a:gd name="connsiteX28" fmla="*/ 2763078 w 4244009"/>
              <a:gd name="connsiteY28" fmla="*/ 398342 h 1054770"/>
              <a:gd name="connsiteX29" fmla="*/ 2862470 w 4244009"/>
              <a:gd name="connsiteY29" fmla="*/ 736273 h 1054770"/>
              <a:gd name="connsiteX30" fmla="*/ 2922104 w 4244009"/>
              <a:gd name="connsiteY30" fmla="*/ 497733 h 1054770"/>
              <a:gd name="connsiteX31" fmla="*/ 3091070 w 4244009"/>
              <a:gd name="connsiteY31" fmla="*/ 905238 h 1054770"/>
              <a:gd name="connsiteX32" fmla="*/ 3140765 w 4244009"/>
              <a:gd name="connsiteY32" fmla="*/ 756151 h 1054770"/>
              <a:gd name="connsiteX33" fmla="*/ 3230217 w 4244009"/>
              <a:gd name="connsiteY33" fmla="*/ 1054325 h 1054770"/>
              <a:gd name="connsiteX34" fmla="*/ 3389244 w 4244009"/>
              <a:gd name="connsiteY34" fmla="*/ 676638 h 1054770"/>
              <a:gd name="connsiteX35" fmla="*/ 3667539 w 4244009"/>
              <a:gd name="connsiteY35" fmla="*/ 964873 h 1054770"/>
              <a:gd name="connsiteX36" fmla="*/ 3806687 w 4244009"/>
              <a:gd name="connsiteY36" fmla="*/ 726333 h 1054770"/>
              <a:gd name="connsiteX37" fmla="*/ 3876261 w 4244009"/>
              <a:gd name="connsiteY37" fmla="*/ 964873 h 1054770"/>
              <a:gd name="connsiteX38" fmla="*/ 3965713 w 4244009"/>
              <a:gd name="connsiteY38" fmla="*/ 795907 h 1054770"/>
              <a:gd name="connsiteX39" fmla="*/ 4075044 w 4244009"/>
              <a:gd name="connsiteY39" fmla="*/ 1034447 h 1054770"/>
              <a:gd name="connsiteX40" fmla="*/ 4134678 w 4244009"/>
              <a:gd name="connsiteY40" fmla="*/ 935055 h 1054770"/>
              <a:gd name="connsiteX41" fmla="*/ 4204252 w 4244009"/>
              <a:gd name="connsiteY41" fmla="*/ 1024507 h 1054770"/>
              <a:gd name="connsiteX42" fmla="*/ 4244009 w 4244009"/>
              <a:gd name="connsiteY42" fmla="*/ 1034447 h 1054770"/>
              <a:gd name="connsiteX0" fmla="*/ 0 w 4244009"/>
              <a:gd name="connsiteY0" fmla="*/ 696516 h 1054770"/>
              <a:gd name="connsiteX1" fmla="*/ 49696 w 4244009"/>
              <a:gd name="connsiteY1" fmla="*/ 537490 h 1054770"/>
              <a:gd name="connsiteX2" fmla="*/ 99391 w 4244009"/>
              <a:gd name="connsiteY2" fmla="*/ 746212 h 1054770"/>
              <a:gd name="connsiteX3" fmla="*/ 178904 w 4244009"/>
              <a:gd name="connsiteY3" fmla="*/ 120047 h 1054770"/>
              <a:gd name="connsiteX4" fmla="*/ 228600 w 4244009"/>
              <a:gd name="connsiteY4" fmla="*/ 676637 h 1054770"/>
              <a:gd name="connsiteX5" fmla="*/ 318052 w 4244009"/>
              <a:gd name="connsiteY5" fmla="*/ 408282 h 1054770"/>
              <a:gd name="connsiteX6" fmla="*/ 377687 w 4244009"/>
              <a:gd name="connsiteY6" fmla="*/ 766090 h 1054770"/>
              <a:gd name="connsiteX7" fmla="*/ 417444 w 4244009"/>
              <a:gd name="connsiteY7" fmla="*/ 845603 h 1054770"/>
              <a:gd name="connsiteX8" fmla="*/ 496957 w 4244009"/>
              <a:gd name="connsiteY8" fmla="*/ 626942 h 1054770"/>
              <a:gd name="connsiteX9" fmla="*/ 546652 w 4244009"/>
              <a:gd name="connsiteY9" fmla="*/ 398342 h 1054770"/>
              <a:gd name="connsiteX10" fmla="*/ 636104 w 4244009"/>
              <a:gd name="connsiteY10" fmla="*/ 626942 h 1054770"/>
              <a:gd name="connsiteX11" fmla="*/ 775252 w 4244009"/>
              <a:gd name="connsiteY11" fmla="*/ 159802 h 1054770"/>
              <a:gd name="connsiteX12" fmla="*/ 983973 w 4244009"/>
              <a:gd name="connsiteY12" fmla="*/ 438099 h 1054770"/>
              <a:gd name="connsiteX13" fmla="*/ 1252331 w 4244009"/>
              <a:gd name="connsiteY13" fmla="*/ 778 h 1054770"/>
              <a:gd name="connsiteX14" fmla="*/ 1371600 w 4244009"/>
              <a:gd name="connsiteY14" fmla="*/ 567307 h 1054770"/>
              <a:gd name="connsiteX15" fmla="*/ 1451113 w 4244009"/>
              <a:gd name="connsiteY15" fmla="*/ 159803 h 1054770"/>
              <a:gd name="connsiteX16" fmla="*/ 1457738 w 4244009"/>
              <a:gd name="connsiteY16" fmla="*/ 61832 h 1054770"/>
              <a:gd name="connsiteX17" fmla="*/ 1570383 w 4244009"/>
              <a:gd name="connsiteY17" fmla="*/ 497733 h 1054770"/>
              <a:gd name="connsiteX18" fmla="*/ 1699591 w 4244009"/>
              <a:gd name="connsiteY18" fmla="*/ 587186 h 1054770"/>
              <a:gd name="connsiteX19" fmla="*/ 1739348 w 4244009"/>
              <a:gd name="connsiteY19" fmla="*/ 448038 h 1054770"/>
              <a:gd name="connsiteX20" fmla="*/ 1878496 w 4244009"/>
              <a:gd name="connsiteY20" fmla="*/ 378465 h 1054770"/>
              <a:gd name="connsiteX21" fmla="*/ 1997765 w 4244009"/>
              <a:gd name="connsiteY21" fmla="*/ 706455 h 1054770"/>
              <a:gd name="connsiteX22" fmla="*/ 2117035 w 4244009"/>
              <a:gd name="connsiteY22" fmla="*/ 120047 h 1054770"/>
              <a:gd name="connsiteX23" fmla="*/ 2176670 w 4244009"/>
              <a:gd name="connsiteY23" fmla="*/ 418220 h 1054770"/>
              <a:gd name="connsiteX24" fmla="*/ 2266122 w 4244009"/>
              <a:gd name="connsiteY24" fmla="*/ 169742 h 1054770"/>
              <a:gd name="connsiteX25" fmla="*/ 2365513 w 4244009"/>
              <a:gd name="connsiteY25" fmla="*/ 507673 h 1054770"/>
              <a:gd name="connsiteX26" fmla="*/ 2494722 w 4244009"/>
              <a:gd name="connsiteY26" fmla="*/ 428160 h 1054770"/>
              <a:gd name="connsiteX27" fmla="*/ 2594113 w 4244009"/>
              <a:gd name="connsiteY27" fmla="*/ 954933 h 1054770"/>
              <a:gd name="connsiteX28" fmla="*/ 2763078 w 4244009"/>
              <a:gd name="connsiteY28" fmla="*/ 398342 h 1054770"/>
              <a:gd name="connsiteX29" fmla="*/ 2862470 w 4244009"/>
              <a:gd name="connsiteY29" fmla="*/ 736273 h 1054770"/>
              <a:gd name="connsiteX30" fmla="*/ 2922104 w 4244009"/>
              <a:gd name="connsiteY30" fmla="*/ 497733 h 1054770"/>
              <a:gd name="connsiteX31" fmla="*/ 3091070 w 4244009"/>
              <a:gd name="connsiteY31" fmla="*/ 905238 h 1054770"/>
              <a:gd name="connsiteX32" fmla="*/ 3140765 w 4244009"/>
              <a:gd name="connsiteY32" fmla="*/ 756151 h 1054770"/>
              <a:gd name="connsiteX33" fmla="*/ 3230217 w 4244009"/>
              <a:gd name="connsiteY33" fmla="*/ 1054325 h 1054770"/>
              <a:gd name="connsiteX34" fmla="*/ 3389244 w 4244009"/>
              <a:gd name="connsiteY34" fmla="*/ 676638 h 1054770"/>
              <a:gd name="connsiteX35" fmla="*/ 3667539 w 4244009"/>
              <a:gd name="connsiteY35" fmla="*/ 964873 h 1054770"/>
              <a:gd name="connsiteX36" fmla="*/ 3806687 w 4244009"/>
              <a:gd name="connsiteY36" fmla="*/ 726333 h 1054770"/>
              <a:gd name="connsiteX37" fmla="*/ 3876261 w 4244009"/>
              <a:gd name="connsiteY37" fmla="*/ 964873 h 1054770"/>
              <a:gd name="connsiteX38" fmla="*/ 3965713 w 4244009"/>
              <a:gd name="connsiteY38" fmla="*/ 795907 h 1054770"/>
              <a:gd name="connsiteX39" fmla="*/ 4075044 w 4244009"/>
              <a:gd name="connsiteY39" fmla="*/ 1034447 h 1054770"/>
              <a:gd name="connsiteX40" fmla="*/ 4134678 w 4244009"/>
              <a:gd name="connsiteY40" fmla="*/ 935055 h 1054770"/>
              <a:gd name="connsiteX41" fmla="*/ 4204252 w 4244009"/>
              <a:gd name="connsiteY41" fmla="*/ 1024507 h 1054770"/>
              <a:gd name="connsiteX42" fmla="*/ 4244009 w 4244009"/>
              <a:gd name="connsiteY42" fmla="*/ 1034447 h 1054770"/>
              <a:gd name="connsiteX0" fmla="*/ 0 w 4244009"/>
              <a:gd name="connsiteY0" fmla="*/ 696516 h 1054770"/>
              <a:gd name="connsiteX1" fmla="*/ 49696 w 4244009"/>
              <a:gd name="connsiteY1" fmla="*/ 537490 h 1054770"/>
              <a:gd name="connsiteX2" fmla="*/ 99391 w 4244009"/>
              <a:gd name="connsiteY2" fmla="*/ 746212 h 1054770"/>
              <a:gd name="connsiteX3" fmla="*/ 178904 w 4244009"/>
              <a:gd name="connsiteY3" fmla="*/ 120047 h 1054770"/>
              <a:gd name="connsiteX4" fmla="*/ 228600 w 4244009"/>
              <a:gd name="connsiteY4" fmla="*/ 676637 h 1054770"/>
              <a:gd name="connsiteX5" fmla="*/ 318052 w 4244009"/>
              <a:gd name="connsiteY5" fmla="*/ 408282 h 1054770"/>
              <a:gd name="connsiteX6" fmla="*/ 377687 w 4244009"/>
              <a:gd name="connsiteY6" fmla="*/ 766090 h 1054770"/>
              <a:gd name="connsiteX7" fmla="*/ 417444 w 4244009"/>
              <a:gd name="connsiteY7" fmla="*/ 845603 h 1054770"/>
              <a:gd name="connsiteX8" fmla="*/ 496957 w 4244009"/>
              <a:gd name="connsiteY8" fmla="*/ 626942 h 1054770"/>
              <a:gd name="connsiteX9" fmla="*/ 546652 w 4244009"/>
              <a:gd name="connsiteY9" fmla="*/ 398342 h 1054770"/>
              <a:gd name="connsiteX10" fmla="*/ 636104 w 4244009"/>
              <a:gd name="connsiteY10" fmla="*/ 626942 h 1054770"/>
              <a:gd name="connsiteX11" fmla="*/ 775252 w 4244009"/>
              <a:gd name="connsiteY11" fmla="*/ 159802 h 1054770"/>
              <a:gd name="connsiteX12" fmla="*/ 983973 w 4244009"/>
              <a:gd name="connsiteY12" fmla="*/ 438099 h 1054770"/>
              <a:gd name="connsiteX13" fmla="*/ 1252331 w 4244009"/>
              <a:gd name="connsiteY13" fmla="*/ 778 h 1054770"/>
              <a:gd name="connsiteX14" fmla="*/ 1371600 w 4244009"/>
              <a:gd name="connsiteY14" fmla="*/ 567307 h 1054770"/>
              <a:gd name="connsiteX15" fmla="*/ 1451113 w 4244009"/>
              <a:gd name="connsiteY15" fmla="*/ 159803 h 1054770"/>
              <a:gd name="connsiteX16" fmla="*/ 1457738 w 4244009"/>
              <a:gd name="connsiteY16" fmla="*/ 61832 h 1054770"/>
              <a:gd name="connsiteX17" fmla="*/ 1570383 w 4244009"/>
              <a:gd name="connsiteY17" fmla="*/ 497733 h 1054770"/>
              <a:gd name="connsiteX18" fmla="*/ 1699591 w 4244009"/>
              <a:gd name="connsiteY18" fmla="*/ 587186 h 1054770"/>
              <a:gd name="connsiteX19" fmla="*/ 1739348 w 4244009"/>
              <a:gd name="connsiteY19" fmla="*/ 448038 h 1054770"/>
              <a:gd name="connsiteX20" fmla="*/ 1878496 w 4244009"/>
              <a:gd name="connsiteY20" fmla="*/ 378465 h 1054770"/>
              <a:gd name="connsiteX21" fmla="*/ 2027582 w 4244009"/>
              <a:gd name="connsiteY21" fmla="*/ 1014568 h 1054770"/>
              <a:gd name="connsiteX22" fmla="*/ 2117035 w 4244009"/>
              <a:gd name="connsiteY22" fmla="*/ 120047 h 1054770"/>
              <a:gd name="connsiteX23" fmla="*/ 2176670 w 4244009"/>
              <a:gd name="connsiteY23" fmla="*/ 418220 h 1054770"/>
              <a:gd name="connsiteX24" fmla="*/ 2266122 w 4244009"/>
              <a:gd name="connsiteY24" fmla="*/ 169742 h 1054770"/>
              <a:gd name="connsiteX25" fmla="*/ 2365513 w 4244009"/>
              <a:gd name="connsiteY25" fmla="*/ 507673 h 1054770"/>
              <a:gd name="connsiteX26" fmla="*/ 2494722 w 4244009"/>
              <a:gd name="connsiteY26" fmla="*/ 428160 h 1054770"/>
              <a:gd name="connsiteX27" fmla="*/ 2594113 w 4244009"/>
              <a:gd name="connsiteY27" fmla="*/ 954933 h 1054770"/>
              <a:gd name="connsiteX28" fmla="*/ 2763078 w 4244009"/>
              <a:gd name="connsiteY28" fmla="*/ 398342 h 1054770"/>
              <a:gd name="connsiteX29" fmla="*/ 2862470 w 4244009"/>
              <a:gd name="connsiteY29" fmla="*/ 736273 h 1054770"/>
              <a:gd name="connsiteX30" fmla="*/ 2922104 w 4244009"/>
              <a:gd name="connsiteY30" fmla="*/ 497733 h 1054770"/>
              <a:gd name="connsiteX31" fmla="*/ 3091070 w 4244009"/>
              <a:gd name="connsiteY31" fmla="*/ 905238 h 1054770"/>
              <a:gd name="connsiteX32" fmla="*/ 3140765 w 4244009"/>
              <a:gd name="connsiteY32" fmla="*/ 756151 h 1054770"/>
              <a:gd name="connsiteX33" fmla="*/ 3230217 w 4244009"/>
              <a:gd name="connsiteY33" fmla="*/ 1054325 h 1054770"/>
              <a:gd name="connsiteX34" fmla="*/ 3389244 w 4244009"/>
              <a:gd name="connsiteY34" fmla="*/ 676638 h 1054770"/>
              <a:gd name="connsiteX35" fmla="*/ 3667539 w 4244009"/>
              <a:gd name="connsiteY35" fmla="*/ 964873 h 1054770"/>
              <a:gd name="connsiteX36" fmla="*/ 3806687 w 4244009"/>
              <a:gd name="connsiteY36" fmla="*/ 726333 h 1054770"/>
              <a:gd name="connsiteX37" fmla="*/ 3876261 w 4244009"/>
              <a:gd name="connsiteY37" fmla="*/ 964873 h 1054770"/>
              <a:gd name="connsiteX38" fmla="*/ 3965713 w 4244009"/>
              <a:gd name="connsiteY38" fmla="*/ 795907 h 1054770"/>
              <a:gd name="connsiteX39" fmla="*/ 4075044 w 4244009"/>
              <a:gd name="connsiteY39" fmla="*/ 1034447 h 1054770"/>
              <a:gd name="connsiteX40" fmla="*/ 4134678 w 4244009"/>
              <a:gd name="connsiteY40" fmla="*/ 935055 h 1054770"/>
              <a:gd name="connsiteX41" fmla="*/ 4204252 w 4244009"/>
              <a:gd name="connsiteY41" fmla="*/ 1024507 h 1054770"/>
              <a:gd name="connsiteX42" fmla="*/ 4244009 w 4244009"/>
              <a:gd name="connsiteY42" fmla="*/ 1034447 h 1054770"/>
              <a:gd name="connsiteX0" fmla="*/ 0 w 4244009"/>
              <a:gd name="connsiteY0" fmla="*/ 696516 h 1054770"/>
              <a:gd name="connsiteX1" fmla="*/ 49696 w 4244009"/>
              <a:gd name="connsiteY1" fmla="*/ 537490 h 1054770"/>
              <a:gd name="connsiteX2" fmla="*/ 99391 w 4244009"/>
              <a:gd name="connsiteY2" fmla="*/ 746212 h 1054770"/>
              <a:gd name="connsiteX3" fmla="*/ 178904 w 4244009"/>
              <a:gd name="connsiteY3" fmla="*/ 120047 h 1054770"/>
              <a:gd name="connsiteX4" fmla="*/ 228600 w 4244009"/>
              <a:gd name="connsiteY4" fmla="*/ 676637 h 1054770"/>
              <a:gd name="connsiteX5" fmla="*/ 318052 w 4244009"/>
              <a:gd name="connsiteY5" fmla="*/ 408282 h 1054770"/>
              <a:gd name="connsiteX6" fmla="*/ 377687 w 4244009"/>
              <a:gd name="connsiteY6" fmla="*/ 766090 h 1054770"/>
              <a:gd name="connsiteX7" fmla="*/ 417444 w 4244009"/>
              <a:gd name="connsiteY7" fmla="*/ 845603 h 1054770"/>
              <a:gd name="connsiteX8" fmla="*/ 496957 w 4244009"/>
              <a:gd name="connsiteY8" fmla="*/ 626942 h 1054770"/>
              <a:gd name="connsiteX9" fmla="*/ 546652 w 4244009"/>
              <a:gd name="connsiteY9" fmla="*/ 398342 h 1054770"/>
              <a:gd name="connsiteX10" fmla="*/ 636104 w 4244009"/>
              <a:gd name="connsiteY10" fmla="*/ 626942 h 1054770"/>
              <a:gd name="connsiteX11" fmla="*/ 775252 w 4244009"/>
              <a:gd name="connsiteY11" fmla="*/ 159802 h 1054770"/>
              <a:gd name="connsiteX12" fmla="*/ 983973 w 4244009"/>
              <a:gd name="connsiteY12" fmla="*/ 438099 h 1054770"/>
              <a:gd name="connsiteX13" fmla="*/ 1252331 w 4244009"/>
              <a:gd name="connsiteY13" fmla="*/ 778 h 1054770"/>
              <a:gd name="connsiteX14" fmla="*/ 1371600 w 4244009"/>
              <a:gd name="connsiteY14" fmla="*/ 567307 h 1054770"/>
              <a:gd name="connsiteX15" fmla="*/ 1451113 w 4244009"/>
              <a:gd name="connsiteY15" fmla="*/ 159803 h 1054770"/>
              <a:gd name="connsiteX16" fmla="*/ 1457738 w 4244009"/>
              <a:gd name="connsiteY16" fmla="*/ 61832 h 1054770"/>
              <a:gd name="connsiteX17" fmla="*/ 1570383 w 4244009"/>
              <a:gd name="connsiteY17" fmla="*/ 497733 h 1054770"/>
              <a:gd name="connsiteX18" fmla="*/ 1699591 w 4244009"/>
              <a:gd name="connsiteY18" fmla="*/ 795908 h 1054770"/>
              <a:gd name="connsiteX19" fmla="*/ 1739348 w 4244009"/>
              <a:gd name="connsiteY19" fmla="*/ 448038 h 1054770"/>
              <a:gd name="connsiteX20" fmla="*/ 1878496 w 4244009"/>
              <a:gd name="connsiteY20" fmla="*/ 378465 h 1054770"/>
              <a:gd name="connsiteX21" fmla="*/ 2027582 w 4244009"/>
              <a:gd name="connsiteY21" fmla="*/ 1014568 h 1054770"/>
              <a:gd name="connsiteX22" fmla="*/ 2117035 w 4244009"/>
              <a:gd name="connsiteY22" fmla="*/ 120047 h 1054770"/>
              <a:gd name="connsiteX23" fmla="*/ 2176670 w 4244009"/>
              <a:gd name="connsiteY23" fmla="*/ 418220 h 1054770"/>
              <a:gd name="connsiteX24" fmla="*/ 2266122 w 4244009"/>
              <a:gd name="connsiteY24" fmla="*/ 169742 h 1054770"/>
              <a:gd name="connsiteX25" fmla="*/ 2365513 w 4244009"/>
              <a:gd name="connsiteY25" fmla="*/ 507673 h 1054770"/>
              <a:gd name="connsiteX26" fmla="*/ 2494722 w 4244009"/>
              <a:gd name="connsiteY26" fmla="*/ 428160 h 1054770"/>
              <a:gd name="connsiteX27" fmla="*/ 2594113 w 4244009"/>
              <a:gd name="connsiteY27" fmla="*/ 954933 h 1054770"/>
              <a:gd name="connsiteX28" fmla="*/ 2763078 w 4244009"/>
              <a:gd name="connsiteY28" fmla="*/ 398342 h 1054770"/>
              <a:gd name="connsiteX29" fmla="*/ 2862470 w 4244009"/>
              <a:gd name="connsiteY29" fmla="*/ 736273 h 1054770"/>
              <a:gd name="connsiteX30" fmla="*/ 2922104 w 4244009"/>
              <a:gd name="connsiteY30" fmla="*/ 497733 h 1054770"/>
              <a:gd name="connsiteX31" fmla="*/ 3091070 w 4244009"/>
              <a:gd name="connsiteY31" fmla="*/ 905238 h 1054770"/>
              <a:gd name="connsiteX32" fmla="*/ 3140765 w 4244009"/>
              <a:gd name="connsiteY32" fmla="*/ 756151 h 1054770"/>
              <a:gd name="connsiteX33" fmla="*/ 3230217 w 4244009"/>
              <a:gd name="connsiteY33" fmla="*/ 1054325 h 1054770"/>
              <a:gd name="connsiteX34" fmla="*/ 3389244 w 4244009"/>
              <a:gd name="connsiteY34" fmla="*/ 676638 h 1054770"/>
              <a:gd name="connsiteX35" fmla="*/ 3667539 w 4244009"/>
              <a:gd name="connsiteY35" fmla="*/ 964873 h 1054770"/>
              <a:gd name="connsiteX36" fmla="*/ 3806687 w 4244009"/>
              <a:gd name="connsiteY36" fmla="*/ 726333 h 1054770"/>
              <a:gd name="connsiteX37" fmla="*/ 3876261 w 4244009"/>
              <a:gd name="connsiteY37" fmla="*/ 964873 h 1054770"/>
              <a:gd name="connsiteX38" fmla="*/ 3965713 w 4244009"/>
              <a:gd name="connsiteY38" fmla="*/ 795907 h 1054770"/>
              <a:gd name="connsiteX39" fmla="*/ 4075044 w 4244009"/>
              <a:gd name="connsiteY39" fmla="*/ 1034447 h 1054770"/>
              <a:gd name="connsiteX40" fmla="*/ 4134678 w 4244009"/>
              <a:gd name="connsiteY40" fmla="*/ 935055 h 1054770"/>
              <a:gd name="connsiteX41" fmla="*/ 4204252 w 4244009"/>
              <a:gd name="connsiteY41" fmla="*/ 1024507 h 1054770"/>
              <a:gd name="connsiteX42" fmla="*/ 4244009 w 4244009"/>
              <a:gd name="connsiteY42" fmla="*/ 1034447 h 1054770"/>
              <a:gd name="connsiteX0" fmla="*/ 0 w 4244009"/>
              <a:gd name="connsiteY0" fmla="*/ 696516 h 1054770"/>
              <a:gd name="connsiteX1" fmla="*/ 49696 w 4244009"/>
              <a:gd name="connsiteY1" fmla="*/ 537490 h 1054770"/>
              <a:gd name="connsiteX2" fmla="*/ 99391 w 4244009"/>
              <a:gd name="connsiteY2" fmla="*/ 746212 h 1054770"/>
              <a:gd name="connsiteX3" fmla="*/ 178904 w 4244009"/>
              <a:gd name="connsiteY3" fmla="*/ 120047 h 1054770"/>
              <a:gd name="connsiteX4" fmla="*/ 228600 w 4244009"/>
              <a:gd name="connsiteY4" fmla="*/ 676637 h 1054770"/>
              <a:gd name="connsiteX5" fmla="*/ 298173 w 4244009"/>
              <a:gd name="connsiteY5" fmla="*/ 527551 h 1054770"/>
              <a:gd name="connsiteX6" fmla="*/ 377687 w 4244009"/>
              <a:gd name="connsiteY6" fmla="*/ 766090 h 1054770"/>
              <a:gd name="connsiteX7" fmla="*/ 417444 w 4244009"/>
              <a:gd name="connsiteY7" fmla="*/ 845603 h 1054770"/>
              <a:gd name="connsiteX8" fmla="*/ 496957 w 4244009"/>
              <a:gd name="connsiteY8" fmla="*/ 626942 h 1054770"/>
              <a:gd name="connsiteX9" fmla="*/ 546652 w 4244009"/>
              <a:gd name="connsiteY9" fmla="*/ 398342 h 1054770"/>
              <a:gd name="connsiteX10" fmla="*/ 636104 w 4244009"/>
              <a:gd name="connsiteY10" fmla="*/ 626942 h 1054770"/>
              <a:gd name="connsiteX11" fmla="*/ 775252 w 4244009"/>
              <a:gd name="connsiteY11" fmla="*/ 159802 h 1054770"/>
              <a:gd name="connsiteX12" fmla="*/ 983973 w 4244009"/>
              <a:gd name="connsiteY12" fmla="*/ 438099 h 1054770"/>
              <a:gd name="connsiteX13" fmla="*/ 1252331 w 4244009"/>
              <a:gd name="connsiteY13" fmla="*/ 778 h 1054770"/>
              <a:gd name="connsiteX14" fmla="*/ 1371600 w 4244009"/>
              <a:gd name="connsiteY14" fmla="*/ 567307 h 1054770"/>
              <a:gd name="connsiteX15" fmla="*/ 1451113 w 4244009"/>
              <a:gd name="connsiteY15" fmla="*/ 159803 h 1054770"/>
              <a:gd name="connsiteX16" fmla="*/ 1457738 w 4244009"/>
              <a:gd name="connsiteY16" fmla="*/ 61832 h 1054770"/>
              <a:gd name="connsiteX17" fmla="*/ 1570383 w 4244009"/>
              <a:gd name="connsiteY17" fmla="*/ 497733 h 1054770"/>
              <a:gd name="connsiteX18" fmla="*/ 1699591 w 4244009"/>
              <a:gd name="connsiteY18" fmla="*/ 795908 h 1054770"/>
              <a:gd name="connsiteX19" fmla="*/ 1739348 w 4244009"/>
              <a:gd name="connsiteY19" fmla="*/ 448038 h 1054770"/>
              <a:gd name="connsiteX20" fmla="*/ 1878496 w 4244009"/>
              <a:gd name="connsiteY20" fmla="*/ 378465 h 1054770"/>
              <a:gd name="connsiteX21" fmla="*/ 2027582 w 4244009"/>
              <a:gd name="connsiteY21" fmla="*/ 1014568 h 1054770"/>
              <a:gd name="connsiteX22" fmla="*/ 2117035 w 4244009"/>
              <a:gd name="connsiteY22" fmla="*/ 120047 h 1054770"/>
              <a:gd name="connsiteX23" fmla="*/ 2176670 w 4244009"/>
              <a:gd name="connsiteY23" fmla="*/ 418220 h 1054770"/>
              <a:gd name="connsiteX24" fmla="*/ 2266122 w 4244009"/>
              <a:gd name="connsiteY24" fmla="*/ 169742 h 1054770"/>
              <a:gd name="connsiteX25" fmla="*/ 2365513 w 4244009"/>
              <a:gd name="connsiteY25" fmla="*/ 507673 h 1054770"/>
              <a:gd name="connsiteX26" fmla="*/ 2494722 w 4244009"/>
              <a:gd name="connsiteY26" fmla="*/ 428160 h 1054770"/>
              <a:gd name="connsiteX27" fmla="*/ 2594113 w 4244009"/>
              <a:gd name="connsiteY27" fmla="*/ 954933 h 1054770"/>
              <a:gd name="connsiteX28" fmla="*/ 2763078 w 4244009"/>
              <a:gd name="connsiteY28" fmla="*/ 398342 h 1054770"/>
              <a:gd name="connsiteX29" fmla="*/ 2862470 w 4244009"/>
              <a:gd name="connsiteY29" fmla="*/ 736273 h 1054770"/>
              <a:gd name="connsiteX30" fmla="*/ 2922104 w 4244009"/>
              <a:gd name="connsiteY30" fmla="*/ 497733 h 1054770"/>
              <a:gd name="connsiteX31" fmla="*/ 3091070 w 4244009"/>
              <a:gd name="connsiteY31" fmla="*/ 905238 h 1054770"/>
              <a:gd name="connsiteX32" fmla="*/ 3140765 w 4244009"/>
              <a:gd name="connsiteY32" fmla="*/ 756151 h 1054770"/>
              <a:gd name="connsiteX33" fmla="*/ 3230217 w 4244009"/>
              <a:gd name="connsiteY33" fmla="*/ 1054325 h 1054770"/>
              <a:gd name="connsiteX34" fmla="*/ 3389244 w 4244009"/>
              <a:gd name="connsiteY34" fmla="*/ 676638 h 1054770"/>
              <a:gd name="connsiteX35" fmla="*/ 3667539 w 4244009"/>
              <a:gd name="connsiteY35" fmla="*/ 964873 h 1054770"/>
              <a:gd name="connsiteX36" fmla="*/ 3806687 w 4244009"/>
              <a:gd name="connsiteY36" fmla="*/ 726333 h 1054770"/>
              <a:gd name="connsiteX37" fmla="*/ 3876261 w 4244009"/>
              <a:gd name="connsiteY37" fmla="*/ 964873 h 1054770"/>
              <a:gd name="connsiteX38" fmla="*/ 3965713 w 4244009"/>
              <a:gd name="connsiteY38" fmla="*/ 795907 h 1054770"/>
              <a:gd name="connsiteX39" fmla="*/ 4075044 w 4244009"/>
              <a:gd name="connsiteY39" fmla="*/ 1034447 h 1054770"/>
              <a:gd name="connsiteX40" fmla="*/ 4134678 w 4244009"/>
              <a:gd name="connsiteY40" fmla="*/ 935055 h 1054770"/>
              <a:gd name="connsiteX41" fmla="*/ 4204252 w 4244009"/>
              <a:gd name="connsiteY41" fmla="*/ 1024507 h 1054770"/>
              <a:gd name="connsiteX42" fmla="*/ 4244009 w 4244009"/>
              <a:gd name="connsiteY42" fmla="*/ 1034447 h 1054770"/>
              <a:gd name="connsiteX0" fmla="*/ 0 w 4244009"/>
              <a:gd name="connsiteY0" fmla="*/ 696516 h 1056000"/>
              <a:gd name="connsiteX1" fmla="*/ 49696 w 4244009"/>
              <a:gd name="connsiteY1" fmla="*/ 537490 h 1056000"/>
              <a:gd name="connsiteX2" fmla="*/ 99391 w 4244009"/>
              <a:gd name="connsiteY2" fmla="*/ 746212 h 1056000"/>
              <a:gd name="connsiteX3" fmla="*/ 178904 w 4244009"/>
              <a:gd name="connsiteY3" fmla="*/ 120047 h 1056000"/>
              <a:gd name="connsiteX4" fmla="*/ 228600 w 4244009"/>
              <a:gd name="connsiteY4" fmla="*/ 676637 h 1056000"/>
              <a:gd name="connsiteX5" fmla="*/ 298173 w 4244009"/>
              <a:gd name="connsiteY5" fmla="*/ 527551 h 1056000"/>
              <a:gd name="connsiteX6" fmla="*/ 377687 w 4244009"/>
              <a:gd name="connsiteY6" fmla="*/ 766090 h 1056000"/>
              <a:gd name="connsiteX7" fmla="*/ 437322 w 4244009"/>
              <a:gd name="connsiteY7" fmla="*/ 1054324 h 1056000"/>
              <a:gd name="connsiteX8" fmla="*/ 496957 w 4244009"/>
              <a:gd name="connsiteY8" fmla="*/ 626942 h 1056000"/>
              <a:gd name="connsiteX9" fmla="*/ 546652 w 4244009"/>
              <a:gd name="connsiteY9" fmla="*/ 398342 h 1056000"/>
              <a:gd name="connsiteX10" fmla="*/ 636104 w 4244009"/>
              <a:gd name="connsiteY10" fmla="*/ 626942 h 1056000"/>
              <a:gd name="connsiteX11" fmla="*/ 775252 w 4244009"/>
              <a:gd name="connsiteY11" fmla="*/ 159802 h 1056000"/>
              <a:gd name="connsiteX12" fmla="*/ 983973 w 4244009"/>
              <a:gd name="connsiteY12" fmla="*/ 438099 h 1056000"/>
              <a:gd name="connsiteX13" fmla="*/ 1252331 w 4244009"/>
              <a:gd name="connsiteY13" fmla="*/ 778 h 1056000"/>
              <a:gd name="connsiteX14" fmla="*/ 1371600 w 4244009"/>
              <a:gd name="connsiteY14" fmla="*/ 567307 h 1056000"/>
              <a:gd name="connsiteX15" fmla="*/ 1451113 w 4244009"/>
              <a:gd name="connsiteY15" fmla="*/ 159803 h 1056000"/>
              <a:gd name="connsiteX16" fmla="*/ 1457738 w 4244009"/>
              <a:gd name="connsiteY16" fmla="*/ 61832 h 1056000"/>
              <a:gd name="connsiteX17" fmla="*/ 1570383 w 4244009"/>
              <a:gd name="connsiteY17" fmla="*/ 497733 h 1056000"/>
              <a:gd name="connsiteX18" fmla="*/ 1699591 w 4244009"/>
              <a:gd name="connsiteY18" fmla="*/ 795908 h 1056000"/>
              <a:gd name="connsiteX19" fmla="*/ 1739348 w 4244009"/>
              <a:gd name="connsiteY19" fmla="*/ 448038 h 1056000"/>
              <a:gd name="connsiteX20" fmla="*/ 1878496 w 4244009"/>
              <a:gd name="connsiteY20" fmla="*/ 378465 h 1056000"/>
              <a:gd name="connsiteX21" fmla="*/ 2027582 w 4244009"/>
              <a:gd name="connsiteY21" fmla="*/ 1014568 h 1056000"/>
              <a:gd name="connsiteX22" fmla="*/ 2117035 w 4244009"/>
              <a:gd name="connsiteY22" fmla="*/ 120047 h 1056000"/>
              <a:gd name="connsiteX23" fmla="*/ 2176670 w 4244009"/>
              <a:gd name="connsiteY23" fmla="*/ 418220 h 1056000"/>
              <a:gd name="connsiteX24" fmla="*/ 2266122 w 4244009"/>
              <a:gd name="connsiteY24" fmla="*/ 169742 h 1056000"/>
              <a:gd name="connsiteX25" fmla="*/ 2365513 w 4244009"/>
              <a:gd name="connsiteY25" fmla="*/ 507673 h 1056000"/>
              <a:gd name="connsiteX26" fmla="*/ 2494722 w 4244009"/>
              <a:gd name="connsiteY26" fmla="*/ 428160 h 1056000"/>
              <a:gd name="connsiteX27" fmla="*/ 2594113 w 4244009"/>
              <a:gd name="connsiteY27" fmla="*/ 954933 h 1056000"/>
              <a:gd name="connsiteX28" fmla="*/ 2763078 w 4244009"/>
              <a:gd name="connsiteY28" fmla="*/ 398342 h 1056000"/>
              <a:gd name="connsiteX29" fmla="*/ 2862470 w 4244009"/>
              <a:gd name="connsiteY29" fmla="*/ 736273 h 1056000"/>
              <a:gd name="connsiteX30" fmla="*/ 2922104 w 4244009"/>
              <a:gd name="connsiteY30" fmla="*/ 497733 h 1056000"/>
              <a:gd name="connsiteX31" fmla="*/ 3091070 w 4244009"/>
              <a:gd name="connsiteY31" fmla="*/ 905238 h 1056000"/>
              <a:gd name="connsiteX32" fmla="*/ 3140765 w 4244009"/>
              <a:gd name="connsiteY32" fmla="*/ 756151 h 1056000"/>
              <a:gd name="connsiteX33" fmla="*/ 3230217 w 4244009"/>
              <a:gd name="connsiteY33" fmla="*/ 1054325 h 1056000"/>
              <a:gd name="connsiteX34" fmla="*/ 3389244 w 4244009"/>
              <a:gd name="connsiteY34" fmla="*/ 676638 h 1056000"/>
              <a:gd name="connsiteX35" fmla="*/ 3667539 w 4244009"/>
              <a:gd name="connsiteY35" fmla="*/ 964873 h 1056000"/>
              <a:gd name="connsiteX36" fmla="*/ 3806687 w 4244009"/>
              <a:gd name="connsiteY36" fmla="*/ 726333 h 1056000"/>
              <a:gd name="connsiteX37" fmla="*/ 3876261 w 4244009"/>
              <a:gd name="connsiteY37" fmla="*/ 964873 h 1056000"/>
              <a:gd name="connsiteX38" fmla="*/ 3965713 w 4244009"/>
              <a:gd name="connsiteY38" fmla="*/ 795907 h 1056000"/>
              <a:gd name="connsiteX39" fmla="*/ 4075044 w 4244009"/>
              <a:gd name="connsiteY39" fmla="*/ 1034447 h 1056000"/>
              <a:gd name="connsiteX40" fmla="*/ 4134678 w 4244009"/>
              <a:gd name="connsiteY40" fmla="*/ 935055 h 1056000"/>
              <a:gd name="connsiteX41" fmla="*/ 4204252 w 4244009"/>
              <a:gd name="connsiteY41" fmla="*/ 1024507 h 1056000"/>
              <a:gd name="connsiteX42" fmla="*/ 4244009 w 4244009"/>
              <a:gd name="connsiteY42" fmla="*/ 1034447 h 1056000"/>
              <a:gd name="connsiteX0" fmla="*/ 0 w 4244009"/>
              <a:gd name="connsiteY0" fmla="*/ 696516 h 1056000"/>
              <a:gd name="connsiteX1" fmla="*/ 49696 w 4244009"/>
              <a:gd name="connsiteY1" fmla="*/ 537490 h 1056000"/>
              <a:gd name="connsiteX2" fmla="*/ 99391 w 4244009"/>
              <a:gd name="connsiteY2" fmla="*/ 746212 h 1056000"/>
              <a:gd name="connsiteX3" fmla="*/ 178904 w 4244009"/>
              <a:gd name="connsiteY3" fmla="*/ 120047 h 1056000"/>
              <a:gd name="connsiteX4" fmla="*/ 228600 w 4244009"/>
              <a:gd name="connsiteY4" fmla="*/ 676637 h 1056000"/>
              <a:gd name="connsiteX5" fmla="*/ 298173 w 4244009"/>
              <a:gd name="connsiteY5" fmla="*/ 527551 h 1056000"/>
              <a:gd name="connsiteX6" fmla="*/ 377687 w 4244009"/>
              <a:gd name="connsiteY6" fmla="*/ 766090 h 1056000"/>
              <a:gd name="connsiteX7" fmla="*/ 437322 w 4244009"/>
              <a:gd name="connsiteY7" fmla="*/ 1054324 h 1056000"/>
              <a:gd name="connsiteX8" fmla="*/ 496957 w 4244009"/>
              <a:gd name="connsiteY8" fmla="*/ 626942 h 1056000"/>
              <a:gd name="connsiteX9" fmla="*/ 563217 w 4244009"/>
              <a:gd name="connsiteY9" fmla="*/ 399763 h 1056000"/>
              <a:gd name="connsiteX10" fmla="*/ 546652 w 4244009"/>
              <a:gd name="connsiteY10" fmla="*/ 398342 h 1056000"/>
              <a:gd name="connsiteX11" fmla="*/ 636104 w 4244009"/>
              <a:gd name="connsiteY11" fmla="*/ 626942 h 1056000"/>
              <a:gd name="connsiteX12" fmla="*/ 775252 w 4244009"/>
              <a:gd name="connsiteY12" fmla="*/ 159802 h 1056000"/>
              <a:gd name="connsiteX13" fmla="*/ 983973 w 4244009"/>
              <a:gd name="connsiteY13" fmla="*/ 438099 h 1056000"/>
              <a:gd name="connsiteX14" fmla="*/ 1252331 w 4244009"/>
              <a:gd name="connsiteY14" fmla="*/ 778 h 1056000"/>
              <a:gd name="connsiteX15" fmla="*/ 1371600 w 4244009"/>
              <a:gd name="connsiteY15" fmla="*/ 567307 h 1056000"/>
              <a:gd name="connsiteX16" fmla="*/ 1451113 w 4244009"/>
              <a:gd name="connsiteY16" fmla="*/ 159803 h 1056000"/>
              <a:gd name="connsiteX17" fmla="*/ 1457738 w 4244009"/>
              <a:gd name="connsiteY17" fmla="*/ 61832 h 1056000"/>
              <a:gd name="connsiteX18" fmla="*/ 1570383 w 4244009"/>
              <a:gd name="connsiteY18" fmla="*/ 497733 h 1056000"/>
              <a:gd name="connsiteX19" fmla="*/ 1699591 w 4244009"/>
              <a:gd name="connsiteY19" fmla="*/ 795908 h 1056000"/>
              <a:gd name="connsiteX20" fmla="*/ 1739348 w 4244009"/>
              <a:gd name="connsiteY20" fmla="*/ 448038 h 1056000"/>
              <a:gd name="connsiteX21" fmla="*/ 1878496 w 4244009"/>
              <a:gd name="connsiteY21" fmla="*/ 378465 h 1056000"/>
              <a:gd name="connsiteX22" fmla="*/ 2027582 w 4244009"/>
              <a:gd name="connsiteY22" fmla="*/ 1014568 h 1056000"/>
              <a:gd name="connsiteX23" fmla="*/ 2117035 w 4244009"/>
              <a:gd name="connsiteY23" fmla="*/ 120047 h 1056000"/>
              <a:gd name="connsiteX24" fmla="*/ 2176670 w 4244009"/>
              <a:gd name="connsiteY24" fmla="*/ 418220 h 1056000"/>
              <a:gd name="connsiteX25" fmla="*/ 2266122 w 4244009"/>
              <a:gd name="connsiteY25" fmla="*/ 169742 h 1056000"/>
              <a:gd name="connsiteX26" fmla="*/ 2365513 w 4244009"/>
              <a:gd name="connsiteY26" fmla="*/ 507673 h 1056000"/>
              <a:gd name="connsiteX27" fmla="*/ 2494722 w 4244009"/>
              <a:gd name="connsiteY27" fmla="*/ 428160 h 1056000"/>
              <a:gd name="connsiteX28" fmla="*/ 2594113 w 4244009"/>
              <a:gd name="connsiteY28" fmla="*/ 954933 h 1056000"/>
              <a:gd name="connsiteX29" fmla="*/ 2763078 w 4244009"/>
              <a:gd name="connsiteY29" fmla="*/ 398342 h 1056000"/>
              <a:gd name="connsiteX30" fmla="*/ 2862470 w 4244009"/>
              <a:gd name="connsiteY30" fmla="*/ 736273 h 1056000"/>
              <a:gd name="connsiteX31" fmla="*/ 2922104 w 4244009"/>
              <a:gd name="connsiteY31" fmla="*/ 497733 h 1056000"/>
              <a:gd name="connsiteX32" fmla="*/ 3091070 w 4244009"/>
              <a:gd name="connsiteY32" fmla="*/ 905238 h 1056000"/>
              <a:gd name="connsiteX33" fmla="*/ 3140765 w 4244009"/>
              <a:gd name="connsiteY33" fmla="*/ 756151 h 1056000"/>
              <a:gd name="connsiteX34" fmla="*/ 3230217 w 4244009"/>
              <a:gd name="connsiteY34" fmla="*/ 1054325 h 1056000"/>
              <a:gd name="connsiteX35" fmla="*/ 3389244 w 4244009"/>
              <a:gd name="connsiteY35" fmla="*/ 676638 h 1056000"/>
              <a:gd name="connsiteX36" fmla="*/ 3667539 w 4244009"/>
              <a:gd name="connsiteY36" fmla="*/ 964873 h 1056000"/>
              <a:gd name="connsiteX37" fmla="*/ 3806687 w 4244009"/>
              <a:gd name="connsiteY37" fmla="*/ 726333 h 1056000"/>
              <a:gd name="connsiteX38" fmla="*/ 3876261 w 4244009"/>
              <a:gd name="connsiteY38" fmla="*/ 964873 h 1056000"/>
              <a:gd name="connsiteX39" fmla="*/ 3965713 w 4244009"/>
              <a:gd name="connsiteY39" fmla="*/ 795907 h 1056000"/>
              <a:gd name="connsiteX40" fmla="*/ 4075044 w 4244009"/>
              <a:gd name="connsiteY40" fmla="*/ 1034447 h 1056000"/>
              <a:gd name="connsiteX41" fmla="*/ 4134678 w 4244009"/>
              <a:gd name="connsiteY41" fmla="*/ 935055 h 1056000"/>
              <a:gd name="connsiteX42" fmla="*/ 4204252 w 4244009"/>
              <a:gd name="connsiteY42" fmla="*/ 1024507 h 1056000"/>
              <a:gd name="connsiteX43" fmla="*/ 4244009 w 4244009"/>
              <a:gd name="connsiteY43" fmla="*/ 1034447 h 1056000"/>
              <a:gd name="connsiteX0" fmla="*/ 0 w 4244009"/>
              <a:gd name="connsiteY0" fmla="*/ 696516 h 1056000"/>
              <a:gd name="connsiteX1" fmla="*/ 49696 w 4244009"/>
              <a:gd name="connsiteY1" fmla="*/ 537490 h 1056000"/>
              <a:gd name="connsiteX2" fmla="*/ 99391 w 4244009"/>
              <a:gd name="connsiteY2" fmla="*/ 746212 h 1056000"/>
              <a:gd name="connsiteX3" fmla="*/ 178904 w 4244009"/>
              <a:gd name="connsiteY3" fmla="*/ 120047 h 1056000"/>
              <a:gd name="connsiteX4" fmla="*/ 228600 w 4244009"/>
              <a:gd name="connsiteY4" fmla="*/ 676637 h 1056000"/>
              <a:gd name="connsiteX5" fmla="*/ 298173 w 4244009"/>
              <a:gd name="connsiteY5" fmla="*/ 527551 h 1056000"/>
              <a:gd name="connsiteX6" fmla="*/ 377687 w 4244009"/>
              <a:gd name="connsiteY6" fmla="*/ 766090 h 1056000"/>
              <a:gd name="connsiteX7" fmla="*/ 437322 w 4244009"/>
              <a:gd name="connsiteY7" fmla="*/ 1054324 h 1056000"/>
              <a:gd name="connsiteX8" fmla="*/ 496957 w 4244009"/>
              <a:gd name="connsiteY8" fmla="*/ 626942 h 1056000"/>
              <a:gd name="connsiteX9" fmla="*/ 563217 w 4244009"/>
              <a:gd name="connsiteY9" fmla="*/ 399763 h 1056000"/>
              <a:gd name="connsiteX10" fmla="*/ 546652 w 4244009"/>
              <a:gd name="connsiteY10" fmla="*/ 398342 h 1056000"/>
              <a:gd name="connsiteX11" fmla="*/ 675860 w 4244009"/>
              <a:gd name="connsiteY11" fmla="*/ 726334 h 1056000"/>
              <a:gd name="connsiteX12" fmla="*/ 775252 w 4244009"/>
              <a:gd name="connsiteY12" fmla="*/ 159802 h 1056000"/>
              <a:gd name="connsiteX13" fmla="*/ 983973 w 4244009"/>
              <a:gd name="connsiteY13" fmla="*/ 438099 h 1056000"/>
              <a:gd name="connsiteX14" fmla="*/ 1252331 w 4244009"/>
              <a:gd name="connsiteY14" fmla="*/ 778 h 1056000"/>
              <a:gd name="connsiteX15" fmla="*/ 1371600 w 4244009"/>
              <a:gd name="connsiteY15" fmla="*/ 567307 h 1056000"/>
              <a:gd name="connsiteX16" fmla="*/ 1451113 w 4244009"/>
              <a:gd name="connsiteY16" fmla="*/ 159803 h 1056000"/>
              <a:gd name="connsiteX17" fmla="*/ 1457738 w 4244009"/>
              <a:gd name="connsiteY17" fmla="*/ 61832 h 1056000"/>
              <a:gd name="connsiteX18" fmla="*/ 1570383 w 4244009"/>
              <a:gd name="connsiteY18" fmla="*/ 497733 h 1056000"/>
              <a:gd name="connsiteX19" fmla="*/ 1699591 w 4244009"/>
              <a:gd name="connsiteY19" fmla="*/ 795908 h 1056000"/>
              <a:gd name="connsiteX20" fmla="*/ 1739348 w 4244009"/>
              <a:gd name="connsiteY20" fmla="*/ 448038 h 1056000"/>
              <a:gd name="connsiteX21" fmla="*/ 1878496 w 4244009"/>
              <a:gd name="connsiteY21" fmla="*/ 378465 h 1056000"/>
              <a:gd name="connsiteX22" fmla="*/ 2027582 w 4244009"/>
              <a:gd name="connsiteY22" fmla="*/ 1014568 h 1056000"/>
              <a:gd name="connsiteX23" fmla="*/ 2117035 w 4244009"/>
              <a:gd name="connsiteY23" fmla="*/ 120047 h 1056000"/>
              <a:gd name="connsiteX24" fmla="*/ 2176670 w 4244009"/>
              <a:gd name="connsiteY24" fmla="*/ 418220 h 1056000"/>
              <a:gd name="connsiteX25" fmla="*/ 2266122 w 4244009"/>
              <a:gd name="connsiteY25" fmla="*/ 169742 h 1056000"/>
              <a:gd name="connsiteX26" fmla="*/ 2365513 w 4244009"/>
              <a:gd name="connsiteY26" fmla="*/ 507673 h 1056000"/>
              <a:gd name="connsiteX27" fmla="*/ 2494722 w 4244009"/>
              <a:gd name="connsiteY27" fmla="*/ 428160 h 1056000"/>
              <a:gd name="connsiteX28" fmla="*/ 2594113 w 4244009"/>
              <a:gd name="connsiteY28" fmla="*/ 954933 h 1056000"/>
              <a:gd name="connsiteX29" fmla="*/ 2763078 w 4244009"/>
              <a:gd name="connsiteY29" fmla="*/ 398342 h 1056000"/>
              <a:gd name="connsiteX30" fmla="*/ 2862470 w 4244009"/>
              <a:gd name="connsiteY30" fmla="*/ 736273 h 1056000"/>
              <a:gd name="connsiteX31" fmla="*/ 2922104 w 4244009"/>
              <a:gd name="connsiteY31" fmla="*/ 497733 h 1056000"/>
              <a:gd name="connsiteX32" fmla="*/ 3091070 w 4244009"/>
              <a:gd name="connsiteY32" fmla="*/ 905238 h 1056000"/>
              <a:gd name="connsiteX33" fmla="*/ 3140765 w 4244009"/>
              <a:gd name="connsiteY33" fmla="*/ 756151 h 1056000"/>
              <a:gd name="connsiteX34" fmla="*/ 3230217 w 4244009"/>
              <a:gd name="connsiteY34" fmla="*/ 1054325 h 1056000"/>
              <a:gd name="connsiteX35" fmla="*/ 3389244 w 4244009"/>
              <a:gd name="connsiteY35" fmla="*/ 676638 h 1056000"/>
              <a:gd name="connsiteX36" fmla="*/ 3667539 w 4244009"/>
              <a:gd name="connsiteY36" fmla="*/ 964873 h 1056000"/>
              <a:gd name="connsiteX37" fmla="*/ 3806687 w 4244009"/>
              <a:gd name="connsiteY37" fmla="*/ 726333 h 1056000"/>
              <a:gd name="connsiteX38" fmla="*/ 3876261 w 4244009"/>
              <a:gd name="connsiteY38" fmla="*/ 964873 h 1056000"/>
              <a:gd name="connsiteX39" fmla="*/ 3965713 w 4244009"/>
              <a:gd name="connsiteY39" fmla="*/ 795907 h 1056000"/>
              <a:gd name="connsiteX40" fmla="*/ 4075044 w 4244009"/>
              <a:gd name="connsiteY40" fmla="*/ 1034447 h 1056000"/>
              <a:gd name="connsiteX41" fmla="*/ 4134678 w 4244009"/>
              <a:gd name="connsiteY41" fmla="*/ 935055 h 1056000"/>
              <a:gd name="connsiteX42" fmla="*/ 4204252 w 4244009"/>
              <a:gd name="connsiteY42" fmla="*/ 1024507 h 1056000"/>
              <a:gd name="connsiteX43" fmla="*/ 4244009 w 4244009"/>
              <a:gd name="connsiteY43" fmla="*/ 1034447 h 1056000"/>
              <a:gd name="connsiteX0" fmla="*/ 0 w 4244009"/>
              <a:gd name="connsiteY0" fmla="*/ 696548 h 1056032"/>
              <a:gd name="connsiteX1" fmla="*/ 49696 w 4244009"/>
              <a:gd name="connsiteY1" fmla="*/ 537522 h 1056032"/>
              <a:gd name="connsiteX2" fmla="*/ 99391 w 4244009"/>
              <a:gd name="connsiteY2" fmla="*/ 746244 h 1056032"/>
              <a:gd name="connsiteX3" fmla="*/ 178904 w 4244009"/>
              <a:gd name="connsiteY3" fmla="*/ 120079 h 1056032"/>
              <a:gd name="connsiteX4" fmla="*/ 228600 w 4244009"/>
              <a:gd name="connsiteY4" fmla="*/ 676669 h 1056032"/>
              <a:gd name="connsiteX5" fmla="*/ 298173 w 4244009"/>
              <a:gd name="connsiteY5" fmla="*/ 527583 h 1056032"/>
              <a:gd name="connsiteX6" fmla="*/ 377687 w 4244009"/>
              <a:gd name="connsiteY6" fmla="*/ 766122 h 1056032"/>
              <a:gd name="connsiteX7" fmla="*/ 437322 w 4244009"/>
              <a:gd name="connsiteY7" fmla="*/ 1054356 h 1056032"/>
              <a:gd name="connsiteX8" fmla="*/ 496957 w 4244009"/>
              <a:gd name="connsiteY8" fmla="*/ 626974 h 1056032"/>
              <a:gd name="connsiteX9" fmla="*/ 563217 w 4244009"/>
              <a:gd name="connsiteY9" fmla="*/ 399795 h 1056032"/>
              <a:gd name="connsiteX10" fmla="*/ 546652 w 4244009"/>
              <a:gd name="connsiteY10" fmla="*/ 398374 h 1056032"/>
              <a:gd name="connsiteX11" fmla="*/ 675860 w 4244009"/>
              <a:gd name="connsiteY11" fmla="*/ 726366 h 1056032"/>
              <a:gd name="connsiteX12" fmla="*/ 775252 w 4244009"/>
              <a:gd name="connsiteY12" fmla="*/ 269164 h 1056032"/>
              <a:gd name="connsiteX13" fmla="*/ 983973 w 4244009"/>
              <a:gd name="connsiteY13" fmla="*/ 438131 h 1056032"/>
              <a:gd name="connsiteX14" fmla="*/ 1252331 w 4244009"/>
              <a:gd name="connsiteY14" fmla="*/ 810 h 1056032"/>
              <a:gd name="connsiteX15" fmla="*/ 1371600 w 4244009"/>
              <a:gd name="connsiteY15" fmla="*/ 567339 h 1056032"/>
              <a:gd name="connsiteX16" fmla="*/ 1451113 w 4244009"/>
              <a:gd name="connsiteY16" fmla="*/ 159835 h 1056032"/>
              <a:gd name="connsiteX17" fmla="*/ 1457738 w 4244009"/>
              <a:gd name="connsiteY17" fmla="*/ 61864 h 1056032"/>
              <a:gd name="connsiteX18" fmla="*/ 1570383 w 4244009"/>
              <a:gd name="connsiteY18" fmla="*/ 497765 h 1056032"/>
              <a:gd name="connsiteX19" fmla="*/ 1699591 w 4244009"/>
              <a:gd name="connsiteY19" fmla="*/ 795940 h 1056032"/>
              <a:gd name="connsiteX20" fmla="*/ 1739348 w 4244009"/>
              <a:gd name="connsiteY20" fmla="*/ 448070 h 1056032"/>
              <a:gd name="connsiteX21" fmla="*/ 1878496 w 4244009"/>
              <a:gd name="connsiteY21" fmla="*/ 378497 h 1056032"/>
              <a:gd name="connsiteX22" fmla="*/ 2027582 w 4244009"/>
              <a:gd name="connsiteY22" fmla="*/ 1014600 h 1056032"/>
              <a:gd name="connsiteX23" fmla="*/ 2117035 w 4244009"/>
              <a:gd name="connsiteY23" fmla="*/ 120079 h 1056032"/>
              <a:gd name="connsiteX24" fmla="*/ 2176670 w 4244009"/>
              <a:gd name="connsiteY24" fmla="*/ 418252 h 1056032"/>
              <a:gd name="connsiteX25" fmla="*/ 2266122 w 4244009"/>
              <a:gd name="connsiteY25" fmla="*/ 169774 h 1056032"/>
              <a:gd name="connsiteX26" fmla="*/ 2365513 w 4244009"/>
              <a:gd name="connsiteY26" fmla="*/ 507705 h 1056032"/>
              <a:gd name="connsiteX27" fmla="*/ 2494722 w 4244009"/>
              <a:gd name="connsiteY27" fmla="*/ 428192 h 1056032"/>
              <a:gd name="connsiteX28" fmla="*/ 2594113 w 4244009"/>
              <a:gd name="connsiteY28" fmla="*/ 954965 h 1056032"/>
              <a:gd name="connsiteX29" fmla="*/ 2763078 w 4244009"/>
              <a:gd name="connsiteY29" fmla="*/ 398374 h 1056032"/>
              <a:gd name="connsiteX30" fmla="*/ 2862470 w 4244009"/>
              <a:gd name="connsiteY30" fmla="*/ 736305 h 1056032"/>
              <a:gd name="connsiteX31" fmla="*/ 2922104 w 4244009"/>
              <a:gd name="connsiteY31" fmla="*/ 497765 h 1056032"/>
              <a:gd name="connsiteX32" fmla="*/ 3091070 w 4244009"/>
              <a:gd name="connsiteY32" fmla="*/ 905270 h 1056032"/>
              <a:gd name="connsiteX33" fmla="*/ 3140765 w 4244009"/>
              <a:gd name="connsiteY33" fmla="*/ 756183 h 1056032"/>
              <a:gd name="connsiteX34" fmla="*/ 3230217 w 4244009"/>
              <a:gd name="connsiteY34" fmla="*/ 1054357 h 1056032"/>
              <a:gd name="connsiteX35" fmla="*/ 3389244 w 4244009"/>
              <a:gd name="connsiteY35" fmla="*/ 676670 h 1056032"/>
              <a:gd name="connsiteX36" fmla="*/ 3667539 w 4244009"/>
              <a:gd name="connsiteY36" fmla="*/ 964905 h 1056032"/>
              <a:gd name="connsiteX37" fmla="*/ 3806687 w 4244009"/>
              <a:gd name="connsiteY37" fmla="*/ 726365 h 1056032"/>
              <a:gd name="connsiteX38" fmla="*/ 3876261 w 4244009"/>
              <a:gd name="connsiteY38" fmla="*/ 964905 h 1056032"/>
              <a:gd name="connsiteX39" fmla="*/ 3965713 w 4244009"/>
              <a:gd name="connsiteY39" fmla="*/ 795939 h 1056032"/>
              <a:gd name="connsiteX40" fmla="*/ 4075044 w 4244009"/>
              <a:gd name="connsiteY40" fmla="*/ 1034479 h 1056032"/>
              <a:gd name="connsiteX41" fmla="*/ 4134678 w 4244009"/>
              <a:gd name="connsiteY41" fmla="*/ 935087 h 1056032"/>
              <a:gd name="connsiteX42" fmla="*/ 4204252 w 4244009"/>
              <a:gd name="connsiteY42" fmla="*/ 1024539 h 1056032"/>
              <a:gd name="connsiteX43" fmla="*/ 4244009 w 4244009"/>
              <a:gd name="connsiteY43" fmla="*/ 1034479 h 1056032"/>
              <a:gd name="connsiteX0" fmla="*/ 0 w 4244009"/>
              <a:gd name="connsiteY0" fmla="*/ 696548 h 1056032"/>
              <a:gd name="connsiteX1" fmla="*/ 49696 w 4244009"/>
              <a:gd name="connsiteY1" fmla="*/ 537522 h 1056032"/>
              <a:gd name="connsiteX2" fmla="*/ 99391 w 4244009"/>
              <a:gd name="connsiteY2" fmla="*/ 746244 h 1056032"/>
              <a:gd name="connsiteX3" fmla="*/ 159025 w 4244009"/>
              <a:gd name="connsiteY3" fmla="*/ 279105 h 1056032"/>
              <a:gd name="connsiteX4" fmla="*/ 228600 w 4244009"/>
              <a:gd name="connsiteY4" fmla="*/ 676669 h 1056032"/>
              <a:gd name="connsiteX5" fmla="*/ 298173 w 4244009"/>
              <a:gd name="connsiteY5" fmla="*/ 527583 h 1056032"/>
              <a:gd name="connsiteX6" fmla="*/ 377687 w 4244009"/>
              <a:gd name="connsiteY6" fmla="*/ 766122 h 1056032"/>
              <a:gd name="connsiteX7" fmla="*/ 437322 w 4244009"/>
              <a:gd name="connsiteY7" fmla="*/ 1054356 h 1056032"/>
              <a:gd name="connsiteX8" fmla="*/ 496957 w 4244009"/>
              <a:gd name="connsiteY8" fmla="*/ 626974 h 1056032"/>
              <a:gd name="connsiteX9" fmla="*/ 563217 w 4244009"/>
              <a:gd name="connsiteY9" fmla="*/ 399795 h 1056032"/>
              <a:gd name="connsiteX10" fmla="*/ 546652 w 4244009"/>
              <a:gd name="connsiteY10" fmla="*/ 398374 h 1056032"/>
              <a:gd name="connsiteX11" fmla="*/ 675860 w 4244009"/>
              <a:gd name="connsiteY11" fmla="*/ 726366 h 1056032"/>
              <a:gd name="connsiteX12" fmla="*/ 775252 w 4244009"/>
              <a:gd name="connsiteY12" fmla="*/ 269164 h 1056032"/>
              <a:gd name="connsiteX13" fmla="*/ 983973 w 4244009"/>
              <a:gd name="connsiteY13" fmla="*/ 438131 h 1056032"/>
              <a:gd name="connsiteX14" fmla="*/ 1252331 w 4244009"/>
              <a:gd name="connsiteY14" fmla="*/ 810 h 1056032"/>
              <a:gd name="connsiteX15" fmla="*/ 1371600 w 4244009"/>
              <a:gd name="connsiteY15" fmla="*/ 567339 h 1056032"/>
              <a:gd name="connsiteX16" fmla="*/ 1451113 w 4244009"/>
              <a:gd name="connsiteY16" fmla="*/ 159835 h 1056032"/>
              <a:gd name="connsiteX17" fmla="*/ 1457738 w 4244009"/>
              <a:gd name="connsiteY17" fmla="*/ 61864 h 1056032"/>
              <a:gd name="connsiteX18" fmla="*/ 1570383 w 4244009"/>
              <a:gd name="connsiteY18" fmla="*/ 497765 h 1056032"/>
              <a:gd name="connsiteX19" fmla="*/ 1699591 w 4244009"/>
              <a:gd name="connsiteY19" fmla="*/ 795940 h 1056032"/>
              <a:gd name="connsiteX20" fmla="*/ 1739348 w 4244009"/>
              <a:gd name="connsiteY20" fmla="*/ 448070 h 1056032"/>
              <a:gd name="connsiteX21" fmla="*/ 1878496 w 4244009"/>
              <a:gd name="connsiteY21" fmla="*/ 378497 h 1056032"/>
              <a:gd name="connsiteX22" fmla="*/ 2027582 w 4244009"/>
              <a:gd name="connsiteY22" fmla="*/ 1014600 h 1056032"/>
              <a:gd name="connsiteX23" fmla="*/ 2117035 w 4244009"/>
              <a:gd name="connsiteY23" fmla="*/ 120079 h 1056032"/>
              <a:gd name="connsiteX24" fmla="*/ 2176670 w 4244009"/>
              <a:gd name="connsiteY24" fmla="*/ 418252 h 1056032"/>
              <a:gd name="connsiteX25" fmla="*/ 2266122 w 4244009"/>
              <a:gd name="connsiteY25" fmla="*/ 169774 h 1056032"/>
              <a:gd name="connsiteX26" fmla="*/ 2365513 w 4244009"/>
              <a:gd name="connsiteY26" fmla="*/ 507705 h 1056032"/>
              <a:gd name="connsiteX27" fmla="*/ 2494722 w 4244009"/>
              <a:gd name="connsiteY27" fmla="*/ 428192 h 1056032"/>
              <a:gd name="connsiteX28" fmla="*/ 2594113 w 4244009"/>
              <a:gd name="connsiteY28" fmla="*/ 954965 h 1056032"/>
              <a:gd name="connsiteX29" fmla="*/ 2763078 w 4244009"/>
              <a:gd name="connsiteY29" fmla="*/ 398374 h 1056032"/>
              <a:gd name="connsiteX30" fmla="*/ 2862470 w 4244009"/>
              <a:gd name="connsiteY30" fmla="*/ 736305 h 1056032"/>
              <a:gd name="connsiteX31" fmla="*/ 2922104 w 4244009"/>
              <a:gd name="connsiteY31" fmla="*/ 497765 h 1056032"/>
              <a:gd name="connsiteX32" fmla="*/ 3091070 w 4244009"/>
              <a:gd name="connsiteY32" fmla="*/ 905270 h 1056032"/>
              <a:gd name="connsiteX33" fmla="*/ 3140765 w 4244009"/>
              <a:gd name="connsiteY33" fmla="*/ 756183 h 1056032"/>
              <a:gd name="connsiteX34" fmla="*/ 3230217 w 4244009"/>
              <a:gd name="connsiteY34" fmla="*/ 1054357 h 1056032"/>
              <a:gd name="connsiteX35" fmla="*/ 3389244 w 4244009"/>
              <a:gd name="connsiteY35" fmla="*/ 676670 h 1056032"/>
              <a:gd name="connsiteX36" fmla="*/ 3667539 w 4244009"/>
              <a:gd name="connsiteY36" fmla="*/ 964905 h 1056032"/>
              <a:gd name="connsiteX37" fmla="*/ 3806687 w 4244009"/>
              <a:gd name="connsiteY37" fmla="*/ 726365 h 1056032"/>
              <a:gd name="connsiteX38" fmla="*/ 3876261 w 4244009"/>
              <a:gd name="connsiteY38" fmla="*/ 964905 h 1056032"/>
              <a:gd name="connsiteX39" fmla="*/ 3965713 w 4244009"/>
              <a:gd name="connsiteY39" fmla="*/ 795939 h 1056032"/>
              <a:gd name="connsiteX40" fmla="*/ 4075044 w 4244009"/>
              <a:gd name="connsiteY40" fmla="*/ 1034479 h 1056032"/>
              <a:gd name="connsiteX41" fmla="*/ 4134678 w 4244009"/>
              <a:gd name="connsiteY41" fmla="*/ 935087 h 1056032"/>
              <a:gd name="connsiteX42" fmla="*/ 4204252 w 4244009"/>
              <a:gd name="connsiteY42" fmla="*/ 1024539 h 1056032"/>
              <a:gd name="connsiteX43" fmla="*/ 4244009 w 4244009"/>
              <a:gd name="connsiteY43" fmla="*/ 1034479 h 1056032"/>
              <a:gd name="connsiteX0" fmla="*/ 0 w 4244009"/>
              <a:gd name="connsiteY0" fmla="*/ 647403 h 1006887"/>
              <a:gd name="connsiteX1" fmla="*/ 49696 w 4244009"/>
              <a:gd name="connsiteY1" fmla="*/ 488377 h 1006887"/>
              <a:gd name="connsiteX2" fmla="*/ 99391 w 4244009"/>
              <a:gd name="connsiteY2" fmla="*/ 697099 h 1006887"/>
              <a:gd name="connsiteX3" fmla="*/ 159025 w 4244009"/>
              <a:gd name="connsiteY3" fmla="*/ 229960 h 1006887"/>
              <a:gd name="connsiteX4" fmla="*/ 228600 w 4244009"/>
              <a:gd name="connsiteY4" fmla="*/ 627524 h 1006887"/>
              <a:gd name="connsiteX5" fmla="*/ 298173 w 4244009"/>
              <a:gd name="connsiteY5" fmla="*/ 478438 h 1006887"/>
              <a:gd name="connsiteX6" fmla="*/ 377687 w 4244009"/>
              <a:gd name="connsiteY6" fmla="*/ 716977 h 1006887"/>
              <a:gd name="connsiteX7" fmla="*/ 437322 w 4244009"/>
              <a:gd name="connsiteY7" fmla="*/ 1005211 h 1006887"/>
              <a:gd name="connsiteX8" fmla="*/ 496957 w 4244009"/>
              <a:gd name="connsiteY8" fmla="*/ 577829 h 1006887"/>
              <a:gd name="connsiteX9" fmla="*/ 563217 w 4244009"/>
              <a:gd name="connsiteY9" fmla="*/ 350650 h 1006887"/>
              <a:gd name="connsiteX10" fmla="*/ 546652 w 4244009"/>
              <a:gd name="connsiteY10" fmla="*/ 349229 h 1006887"/>
              <a:gd name="connsiteX11" fmla="*/ 675860 w 4244009"/>
              <a:gd name="connsiteY11" fmla="*/ 677221 h 1006887"/>
              <a:gd name="connsiteX12" fmla="*/ 775252 w 4244009"/>
              <a:gd name="connsiteY12" fmla="*/ 220019 h 1006887"/>
              <a:gd name="connsiteX13" fmla="*/ 983973 w 4244009"/>
              <a:gd name="connsiteY13" fmla="*/ 388986 h 1006887"/>
              <a:gd name="connsiteX14" fmla="*/ 1202635 w 4244009"/>
              <a:gd name="connsiteY14" fmla="*/ 21239 h 1006887"/>
              <a:gd name="connsiteX15" fmla="*/ 1371600 w 4244009"/>
              <a:gd name="connsiteY15" fmla="*/ 518194 h 1006887"/>
              <a:gd name="connsiteX16" fmla="*/ 1451113 w 4244009"/>
              <a:gd name="connsiteY16" fmla="*/ 110690 h 1006887"/>
              <a:gd name="connsiteX17" fmla="*/ 1457738 w 4244009"/>
              <a:gd name="connsiteY17" fmla="*/ 12719 h 1006887"/>
              <a:gd name="connsiteX18" fmla="*/ 1570383 w 4244009"/>
              <a:gd name="connsiteY18" fmla="*/ 448620 h 1006887"/>
              <a:gd name="connsiteX19" fmla="*/ 1699591 w 4244009"/>
              <a:gd name="connsiteY19" fmla="*/ 746795 h 1006887"/>
              <a:gd name="connsiteX20" fmla="*/ 1739348 w 4244009"/>
              <a:gd name="connsiteY20" fmla="*/ 398925 h 1006887"/>
              <a:gd name="connsiteX21" fmla="*/ 1878496 w 4244009"/>
              <a:gd name="connsiteY21" fmla="*/ 329352 h 1006887"/>
              <a:gd name="connsiteX22" fmla="*/ 2027582 w 4244009"/>
              <a:gd name="connsiteY22" fmla="*/ 965455 h 1006887"/>
              <a:gd name="connsiteX23" fmla="*/ 2117035 w 4244009"/>
              <a:gd name="connsiteY23" fmla="*/ 70934 h 1006887"/>
              <a:gd name="connsiteX24" fmla="*/ 2176670 w 4244009"/>
              <a:gd name="connsiteY24" fmla="*/ 369107 h 1006887"/>
              <a:gd name="connsiteX25" fmla="*/ 2266122 w 4244009"/>
              <a:gd name="connsiteY25" fmla="*/ 120629 h 1006887"/>
              <a:gd name="connsiteX26" fmla="*/ 2365513 w 4244009"/>
              <a:gd name="connsiteY26" fmla="*/ 458560 h 1006887"/>
              <a:gd name="connsiteX27" fmla="*/ 2494722 w 4244009"/>
              <a:gd name="connsiteY27" fmla="*/ 379047 h 1006887"/>
              <a:gd name="connsiteX28" fmla="*/ 2594113 w 4244009"/>
              <a:gd name="connsiteY28" fmla="*/ 905820 h 1006887"/>
              <a:gd name="connsiteX29" fmla="*/ 2763078 w 4244009"/>
              <a:gd name="connsiteY29" fmla="*/ 349229 h 1006887"/>
              <a:gd name="connsiteX30" fmla="*/ 2862470 w 4244009"/>
              <a:gd name="connsiteY30" fmla="*/ 687160 h 1006887"/>
              <a:gd name="connsiteX31" fmla="*/ 2922104 w 4244009"/>
              <a:gd name="connsiteY31" fmla="*/ 448620 h 1006887"/>
              <a:gd name="connsiteX32" fmla="*/ 3091070 w 4244009"/>
              <a:gd name="connsiteY32" fmla="*/ 856125 h 1006887"/>
              <a:gd name="connsiteX33" fmla="*/ 3140765 w 4244009"/>
              <a:gd name="connsiteY33" fmla="*/ 707038 h 1006887"/>
              <a:gd name="connsiteX34" fmla="*/ 3230217 w 4244009"/>
              <a:gd name="connsiteY34" fmla="*/ 1005212 h 1006887"/>
              <a:gd name="connsiteX35" fmla="*/ 3389244 w 4244009"/>
              <a:gd name="connsiteY35" fmla="*/ 627525 h 1006887"/>
              <a:gd name="connsiteX36" fmla="*/ 3667539 w 4244009"/>
              <a:gd name="connsiteY36" fmla="*/ 915760 h 1006887"/>
              <a:gd name="connsiteX37" fmla="*/ 3806687 w 4244009"/>
              <a:gd name="connsiteY37" fmla="*/ 677220 h 1006887"/>
              <a:gd name="connsiteX38" fmla="*/ 3876261 w 4244009"/>
              <a:gd name="connsiteY38" fmla="*/ 915760 h 1006887"/>
              <a:gd name="connsiteX39" fmla="*/ 3965713 w 4244009"/>
              <a:gd name="connsiteY39" fmla="*/ 746794 h 1006887"/>
              <a:gd name="connsiteX40" fmla="*/ 4075044 w 4244009"/>
              <a:gd name="connsiteY40" fmla="*/ 985334 h 1006887"/>
              <a:gd name="connsiteX41" fmla="*/ 4134678 w 4244009"/>
              <a:gd name="connsiteY41" fmla="*/ 885942 h 1006887"/>
              <a:gd name="connsiteX42" fmla="*/ 4204252 w 4244009"/>
              <a:gd name="connsiteY42" fmla="*/ 975394 h 1006887"/>
              <a:gd name="connsiteX43" fmla="*/ 4244009 w 4244009"/>
              <a:gd name="connsiteY43" fmla="*/ 985334 h 1006887"/>
              <a:gd name="connsiteX0" fmla="*/ 0 w 4244009"/>
              <a:gd name="connsiteY0" fmla="*/ 647403 h 1046440"/>
              <a:gd name="connsiteX1" fmla="*/ 49696 w 4244009"/>
              <a:gd name="connsiteY1" fmla="*/ 488377 h 1046440"/>
              <a:gd name="connsiteX2" fmla="*/ 99391 w 4244009"/>
              <a:gd name="connsiteY2" fmla="*/ 697099 h 1046440"/>
              <a:gd name="connsiteX3" fmla="*/ 159025 w 4244009"/>
              <a:gd name="connsiteY3" fmla="*/ 229960 h 1046440"/>
              <a:gd name="connsiteX4" fmla="*/ 228600 w 4244009"/>
              <a:gd name="connsiteY4" fmla="*/ 627524 h 1046440"/>
              <a:gd name="connsiteX5" fmla="*/ 298173 w 4244009"/>
              <a:gd name="connsiteY5" fmla="*/ 478438 h 1046440"/>
              <a:gd name="connsiteX6" fmla="*/ 377687 w 4244009"/>
              <a:gd name="connsiteY6" fmla="*/ 716977 h 1046440"/>
              <a:gd name="connsiteX7" fmla="*/ 437322 w 4244009"/>
              <a:gd name="connsiteY7" fmla="*/ 1044967 h 1046440"/>
              <a:gd name="connsiteX8" fmla="*/ 496957 w 4244009"/>
              <a:gd name="connsiteY8" fmla="*/ 577829 h 1046440"/>
              <a:gd name="connsiteX9" fmla="*/ 563217 w 4244009"/>
              <a:gd name="connsiteY9" fmla="*/ 350650 h 1046440"/>
              <a:gd name="connsiteX10" fmla="*/ 546652 w 4244009"/>
              <a:gd name="connsiteY10" fmla="*/ 349229 h 1046440"/>
              <a:gd name="connsiteX11" fmla="*/ 675860 w 4244009"/>
              <a:gd name="connsiteY11" fmla="*/ 677221 h 1046440"/>
              <a:gd name="connsiteX12" fmla="*/ 775252 w 4244009"/>
              <a:gd name="connsiteY12" fmla="*/ 220019 h 1046440"/>
              <a:gd name="connsiteX13" fmla="*/ 983973 w 4244009"/>
              <a:gd name="connsiteY13" fmla="*/ 388986 h 1046440"/>
              <a:gd name="connsiteX14" fmla="*/ 1202635 w 4244009"/>
              <a:gd name="connsiteY14" fmla="*/ 21239 h 1046440"/>
              <a:gd name="connsiteX15" fmla="*/ 1371600 w 4244009"/>
              <a:gd name="connsiteY15" fmla="*/ 518194 h 1046440"/>
              <a:gd name="connsiteX16" fmla="*/ 1451113 w 4244009"/>
              <a:gd name="connsiteY16" fmla="*/ 110690 h 1046440"/>
              <a:gd name="connsiteX17" fmla="*/ 1457738 w 4244009"/>
              <a:gd name="connsiteY17" fmla="*/ 12719 h 1046440"/>
              <a:gd name="connsiteX18" fmla="*/ 1570383 w 4244009"/>
              <a:gd name="connsiteY18" fmla="*/ 448620 h 1046440"/>
              <a:gd name="connsiteX19" fmla="*/ 1699591 w 4244009"/>
              <a:gd name="connsiteY19" fmla="*/ 746795 h 1046440"/>
              <a:gd name="connsiteX20" fmla="*/ 1739348 w 4244009"/>
              <a:gd name="connsiteY20" fmla="*/ 398925 h 1046440"/>
              <a:gd name="connsiteX21" fmla="*/ 1878496 w 4244009"/>
              <a:gd name="connsiteY21" fmla="*/ 329352 h 1046440"/>
              <a:gd name="connsiteX22" fmla="*/ 2027582 w 4244009"/>
              <a:gd name="connsiteY22" fmla="*/ 965455 h 1046440"/>
              <a:gd name="connsiteX23" fmla="*/ 2117035 w 4244009"/>
              <a:gd name="connsiteY23" fmla="*/ 70934 h 1046440"/>
              <a:gd name="connsiteX24" fmla="*/ 2176670 w 4244009"/>
              <a:gd name="connsiteY24" fmla="*/ 369107 h 1046440"/>
              <a:gd name="connsiteX25" fmla="*/ 2266122 w 4244009"/>
              <a:gd name="connsiteY25" fmla="*/ 120629 h 1046440"/>
              <a:gd name="connsiteX26" fmla="*/ 2365513 w 4244009"/>
              <a:gd name="connsiteY26" fmla="*/ 458560 h 1046440"/>
              <a:gd name="connsiteX27" fmla="*/ 2494722 w 4244009"/>
              <a:gd name="connsiteY27" fmla="*/ 379047 h 1046440"/>
              <a:gd name="connsiteX28" fmla="*/ 2594113 w 4244009"/>
              <a:gd name="connsiteY28" fmla="*/ 905820 h 1046440"/>
              <a:gd name="connsiteX29" fmla="*/ 2763078 w 4244009"/>
              <a:gd name="connsiteY29" fmla="*/ 349229 h 1046440"/>
              <a:gd name="connsiteX30" fmla="*/ 2862470 w 4244009"/>
              <a:gd name="connsiteY30" fmla="*/ 687160 h 1046440"/>
              <a:gd name="connsiteX31" fmla="*/ 2922104 w 4244009"/>
              <a:gd name="connsiteY31" fmla="*/ 448620 h 1046440"/>
              <a:gd name="connsiteX32" fmla="*/ 3091070 w 4244009"/>
              <a:gd name="connsiteY32" fmla="*/ 856125 h 1046440"/>
              <a:gd name="connsiteX33" fmla="*/ 3140765 w 4244009"/>
              <a:gd name="connsiteY33" fmla="*/ 707038 h 1046440"/>
              <a:gd name="connsiteX34" fmla="*/ 3230217 w 4244009"/>
              <a:gd name="connsiteY34" fmla="*/ 1005212 h 1046440"/>
              <a:gd name="connsiteX35" fmla="*/ 3389244 w 4244009"/>
              <a:gd name="connsiteY35" fmla="*/ 627525 h 1046440"/>
              <a:gd name="connsiteX36" fmla="*/ 3667539 w 4244009"/>
              <a:gd name="connsiteY36" fmla="*/ 915760 h 1046440"/>
              <a:gd name="connsiteX37" fmla="*/ 3806687 w 4244009"/>
              <a:gd name="connsiteY37" fmla="*/ 677220 h 1046440"/>
              <a:gd name="connsiteX38" fmla="*/ 3876261 w 4244009"/>
              <a:gd name="connsiteY38" fmla="*/ 915760 h 1046440"/>
              <a:gd name="connsiteX39" fmla="*/ 3965713 w 4244009"/>
              <a:gd name="connsiteY39" fmla="*/ 746794 h 1046440"/>
              <a:gd name="connsiteX40" fmla="*/ 4075044 w 4244009"/>
              <a:gd name="connsiteY40" fmla="*/ 985334 h 1046440"/>
              <a:gd name="connsiteX41" fmla="*/ 4134678 w 4244009"/>
              <a:gd name="connsiteY41" fmla="*/ 885942 h 1046440"/>
              <a:gd name="connsiteX42" fmla="*/ 4204252 w 4244009"/>
              <a:gd name="connsiteY42" fmla="*/ 975394 h 1046440"/>
              <a:gd name="connsiteX43" fmla="*/ 4244009 w 4244009"/>
              <a:gd name="connsiteY43" fmla="*/ 985334 h 1046440"/>
              <a:gd name="connsiteX0" fmla="*/ 0 w 4244009"/>
              <a:gd name="connsiteY0" fmla="*/ 647403 h 1045262"/>
              <a:gd name="connsiteX1" fmla="*/ 49696 w 4244009"/>
              <a:gd name="connsiteY1" fmla="*/ 488377 h 1045262"/>
              <a:gd name="connsiteX2" fmla="*/ 99391 w 4244009"/>
              <a:gd name="connsiteY2" fmla="*/ 697099 h 1045262"/>
              <a:gd name="connsiteX3" fmla="*/ 159025 w 4244009"/>
              <a:gd name="connsiteY3" fmla="*/ 229960 h 1045262"/>
              <a:gd name="connsiteX4" fmla="*/ 228600 w 4244009"/>
              <a:gd name="connsiteY4" fmla="*/ 627524 h 1045262"/>
              <a:gd name="connsiteX5" fmla="*/ 298173 w 4244009"/>
              <a:gd name="connsiteY5" fmla="*/ 478438 h 1045262"/>
              <a:gd name="connsiteX6" fmla="*/ 377687 w 4244009"/>
              <a:gd name="connsiteY6" fmla="*/ 716977 h 1045262"/>
              <a:gd name="connsiteX7" fmla="*/ 437322 w 4244009"/>
              <a:gd name="connsiteY7" fmla="*/ 1044967 h 1045262"/>
              <a:gd name="connsiteX8" fmla="*/ 516835 w 4244009"/>
              <a:gd name="connsiteY8" fmla="*/ 657342 h 1045262"/>
              <a:gd name="connsiteX9" fmla="*/ 563217 w 4244009"/>
              <a:gd name="connsiteY9" fmla="*/ 350650 h 1045262"/>
              <a:gd name="connsiteX10" fmla="*/ 546652 w 4244009"/>
              <a:gd name="connsiteY10" fmla="*/ 349229 h 1045262"/>
              <a:gd name="connsiteX11" fmla="*/ 675860 w 4244009"/>
              <a:gd name="connsiteY11" fmla="*/ 677221 h 1045262"/>
              <a:gd name="connsiteX12" fmla="*/ 775252 w 4244009"/>
              <a:gd name="connsiteY12" fmla="*/ 220019 h 1045262"/>
              <a:gd name="connsiteX13" fmla="*/ 983973 w 4244009"/>
              <a:gd name="connsiteY13" fmla="*/ 388986 h 1045262"/>
              <a:gd name="connsiteX14" fmla="*/ 1202635 w 4244009"/>
              <a:gd name="connsiteY14" fmla="*/ 21239 h 1045262"/>
              <a:gd name="connsiteX15" fmla="*/ 1371600 w 4244009"/>
              <a:gd name="connsiteY15" fmla="*/ 518194 h 1045262"/>
              <a:gd name="connsiteX16" fmla="*/ 1451113 w 4244009"/>
              <a:gd name="connsiteY16" fmla="*/ 110690 h 1045262"/>
              <a:gd name="connsiteX17" fmla="*/ 1457738 w 4244009"/>
              <a:gd name="connsiteY17" fmla="*/ 12719 h 1045262"/>
              <a:gd name="connsiteX18" fmla="*/ 1570383 w 4244009"/>
              <a:gd name="connsiteY18" fmla="*/ 448620 h 1045262"/>
              <a:gd name="connsiteX19" fmla="*/ 1699591 w 4244009"/>
              <a:gd name="connsiteY19" fmla="*/ 746795 h 1045262"/>
              <a:gd name="connsiteX20" fmla="*/ 1739348 w 4244009"/>
              <a:gd name="connsiteY20" fmla="*/ 398925 h 1045262"/>
              <a:gd name="connsiteX21" fmla="*/ 1878496 w 4244009"/>
              <a:gd name="connsiteY21" fmla="*/ 329352 h 1045262"/>
              <a:gd name="connsiteX22" fmla="*/ 2027582 w 4244009"/>
              <a:gd name="connsiteY22" fmla="*/ 965455 h 1045262"/>
              <a:gd name="connsiteX23" fmla="*/ 2117035 w 4244009"/>
              <a:gd name="connsiteY23" fmla="*/ 70934 h 1045262"/>
              <a:gd name="connsiteX24" fmla="*/ 2176670 w 4244009"/>
              <a:gd name="connsiteY24" fmla="*/ 369107 h 1045262"/>
              <a:gd name="connsiteX25" fmla="*/ 2266122 w 4244009"/>
              <a:gd name="connsiteY25" fmla="*/ 120629 h 1045262"/>
              <a:gd name="connsiteX26" fmla="*/ 2365513 w 4244009"/>
              <a:gd name="connsiteY26" fmla="*/ 458560 h 1045262"/>
              <a:gd name="connsiteX27" fmla="*/ 2494722 w 4244009"/>
              <a:gd name="connsiteY27" fmla="*/ 379047 h 1045262"/>
              <a:gd name="connsiteX28" fmla="*/ 2594113 w 4244009"/>
              <a:gd name="connsiteY28" fmla="*/ 905820 h 1045262"/>
              <a:gd name="connsiteX29" fmla="*/ 2763078 w 4244009"/>
              <a:gd name="connsiteY29" fmla="*/ 349229 h 1045262"/>
              <a:gd name="connsiteX30" fmla="*/ 2862470 w 4244009"/>
              <a:gd name="connsiteY30" fmla="*/ 687160 h 1045262"/>
              <a:gd name="connsiteX31" fmla="*/ 2922104 w 4244009"/>
              <a:gd name="connsiteY31" fmla="*/ 448620 h 1045262"/>
              <a:gd name="connsiteX32" fmla="*/ 3091070 w 4244009"/>
              <a:gd name="connsiteY32" fmla="*/ 856125 h 1045262"/>
              <a:gd name="connsiteX33" fmla="*/ 3140765 w 4244009"/>
              <a:gd name="connsiteY33" fmla="*/ 707038 h 1045262"/>
              <a:gd name="connsiteX34" fmla="*/ 3230217 w 4244009"/>
              <a:gd name="connsiteY34" fmla="*/ 1005212 h 1045262"/>
              <a:gd name="connsiteX35" fmla="*/ 3389244 w 4244009"/>
              <a:gd name="connsiteY35" fmla="*/ 627525 h 1045262"/>
              <a:gd name="connsiteX36" fmla="*/ 3667539 w 4244009"/>
              <a:gd name="connsiteY36" fmla="*/ 915760 h 1045262"/>
              <a:gd name="connsiteX37" fmla="*/ 3806687 w 4244009"/>
              <a:gd name="connsiteY37" fmla="*/ 677220 h 1045262"/>
              <a:gd name="connsiteX38" fmla="*/ 3876261 w 4244009"/>
              <a:gd name="connsiteY38" fmla="*/ 915760 h 1045262"/>
              <a:gd name="connsiteX39" fmla="*/ 3965713 w 4244009"/>
              <a:gd name="connsiteY39" fmla="*/ 746794 h 1045262"/>
              <a:gd name="connsiteX40" fmla="*/ 4075044 w 4244009"/>
              <a:gd name="connsiteY40" fmla="*/ 985334 h 1045262"/>
              <a:gd name="connsiteX41" fmla="*/ 4134678 w 4244009"/>
              <a:gd name="connsiteY41" fmla="*/ 885942 h 1045262"/>
              <a:gd name="connsiteX42" fmla="*/ 4204252 w 4244009"/>
              <a:gd name="connsiteY42" fmla="*/ 975394 h 1045262"/>
              <a:gd name="connsiteX43" fmla="*/ 4244009 w 4244009"/>
              <a:gd name="connsiteY43" fmla="*/ 985334 h 1045262"/>
              <a:gd name="connsiteX0" fmla="*/ 0 w 4244009"/>
              <a:gd name="connsiteY0" fmla="*/ 647403 h 1045262"/>
              <a:gd name="connsiteX1" fmla="*/ 49696 w 4244009"/>
              <a:gd name="connsiteY1" fmla="*/ 488377 h 1045262"/>
              <a:gd name="connsiteX2" fmla="*/ 99391 w 4244009"/>
              <a:gd name="connsiteY2" fmla="*/ 697099 h 1045262"/>
              <a:gd name="connsiteX3" fmla="*/ 159025 w 4244009"/>
              <a:gd name="connsiteY3" fmla="*/ 229960 h 1045262"/>
              <a:gd name="connsiteX4" fmla="*/ 228600 w 4244009"/>
              <a:gd name="connsiteY4" fmla="*/ 627524 h 1045262"/>
              <a:gd name="connsiteX5" fmla="*/ 298173 w 4244009"/>
              <a:gd name="connsiteY5" fmla="*/ 478438 h 1045262"/>
              <a:gd name="connsiteX6" fmla="*/ 377687 w 4244009"/>
              <a:gd name="connsiteY6" fmla="*/ 716977 h 1045262"/>
              <a:gd name="connsiteX7" fmla="*/ 437322 w 4244009"/>
              <a:gd name="connsiteY7" fmla="*/ 1044967 h 1045262"/>
              <a:gd name="connsiteX8" fmla="*/ 516835 w 4244009"/>
              <a:gd name="connsiteY8" fmla="*/ 657342 h 1045262"/>
              <a:gd name="connsiteX9" fmla="*/ 563217 w 4244009"/>
              <a:gd name="connsiteY9" fmla="*/ 350650 h 1045262"/>
              <a:gd name="connsiteX10" fmla="*/ 596348 w 4244009"/>
              <a:gd name="connsiteY10" fmla="*/ 388986 h 1045262"/>
              <a:gd name="connsiteX11" fmla="*/ 675860 w 4244009"/>
              <a:gd name="connsiteY11" fmla="*/ 677221 h 1045262"/>
              <a:gd name="connsiteX12" fmla="*/ 775252 w 4244009"/>
              <a:gd name="connsiteY12" fmla="*/ 220019 h 1045262"/>
              <a:gd name="connsiteX13" fmla="*/ 983973 w 4244009"/>
              <a:gd name="connsiteY13" fmla="*/ 388986 h 1045262"/>
              <a:gd name="connsiteX14" fmla="*/ 1202635 w 4244009"/>
              <a:gd name="connsiteY14" fmla="*/ 21239 h 1045262"/>
              <a:gd name="connsiteX15" fmla="*/ 1371600 w 4244009"/>
              <a:gd name="connsiteY15" fmla="*/ 518194 h 1045262"/>
              <a:gd name="connsiteX16" fmla="*/ 1451113 w 4244009"/>
              <a:gd name="connsiteY16" fmla="*/ 110690 h 1045262"/>
              <a:gd name="connsiteX17" fmla="*/ 1457738 w 4244009"/>
              <a:gd name="connsiteY17" fmla="*/ 12719 h 1045262"/>
              <a:gd name="connsiteX18" fmla="*/ 1570383 w 4244009"/>
              <a:gd name="connsiteY18" fmla="*/ 448620 h 1045262"/>
              <a:gd name="connsiteX19" fmla="*/ 1699591 w 4244009"/>
              <a:gd name="connsiteY19" fmla="*/ 746795 h 1045262"/>
              <a:gd name="connsiteX20" fmla="*/ 1739348 w 4244009"/>
              <a:gd name="connsiteY20" fmla="*/ 398925 h 1045262"/>
              <a:gd name="connsiteX21" fmla="*/ 1878496 w 4244009"/>
              <a:gd name="connsiteY21" fmla="*/ 329352 h 1045262"/>
              <a:gd name="connsiteX22" fmla="*/ 2027582 w 4244009"/>
              <a:gd name="connsiteY22" fmla="*/ 965455 h 1045262"/>
              <a:gd name="connsiteX23" fmla="*/ 2117035 w 4244009"/>
              <a:gd name="connsiteY23" fmla="*/ 70934 h 1045262"/>
              <a:gd name="connsiteX24" fmla="*/ 2176670 w 4244009"/>
              <a:gd name="connsiteY24" fmla="*/ 369107 h 1045262"/>
              <a:gd name="connsiteX25" fmla="*/ 2266122 w 4244009"/>
              <a:gd name="connsiteY25" fmla="*/ 120629 h 1045262"/>
              <a:gd name="connsiteX26" fmla="*/ 2365513 w 4244009"/>
              <a:gd name="connsiteY26" fmla="*/ 458560 h 1045262"/>
              <a:gd name="connsiteX27" fmla="*/ 2494722 w 4244009"/>
              <a:gd name="connsiteY27" fmla="*/ 379047 h 1045262"/>
              <a:gd name="connsiteX28" fmla="*/ 2594113 w 4244009"/>
              <a:gd name="connsiteY28" fmla="*/ 905820 h 1045262"/>
              <a:gd name="connsiteX29" fmla="*/ 2763078 w 4244009"/>
              <a:gd name="connsiteY29" fmla="*/ 349229 h 1045262"/>
              <a:gd name="connsiteX30" fmla="*/ 2862470 w 4244009"/>
              <a:gd name="connsiteY30" fmla="*/ 687160 h 1045262"/>
              <a:gd name="connsiteX31" fmla="*/ 2922104 w 4244009"/>
              <a:gd name="connsiteY31" fmla="*/ 448620 h 1045262"/>
              <a:gd name="connsiteX32" fmla="*/ 3091070 w 4244009"/>
              <a:gd name="connsiteY32" fmla="*/ 856125 h 1045262"/>
              <a:gd name="connsiteX33" fmla="*/ 3140765 w 4244009"/>
              <a:gd name="connsiteY33" fmla="*/ 707038 h 1045262"/>
              <a:gd name="connsiteX34" fmla="*/ 3230217 w 4244009"/>
              <a:gd name="connsiteY34" fmla="*/ 1005212 h 1045262"/>
              <a:gd name="connsiteX35" fmla="*/ 3389244 w 4244009"/>
              <a:gd name="connsiteY35" fmla="*/ 627525 h 1045262"/>
              <a:gd name="connsiteX36" fmla="*/ 3667539 w 4244009"/>
              <a:gd name="connsiteY36" fmla="*/ 915760 h 1045262"/>
              <a:gd name="connsiteX37" fmla="*/ 3806687 w 4244009"/>
              <a:gd name="connsiteY37" fmla="*/ 677220 h 1045262"/>
              <a:gd name="connsiteX38" fmla="*/ 3876261 w 4244009"/>
              <a:gd name="connsiteY38" fmla="*/ 915760 h 1045262"/>
              <a:gd name="connsiteX39" fmla="*/ 3965713 w 4244009"/>
              <a:gd name="connsiteY39" fmla="*/ 746794 h 1045262"/>
              <a:gd name="connsiteX40" fmla="*/ 4075044 w 4244009"/>
              <a:gd name="connsiteY40" fmla="*/ 985334 h 1045262"/>
              <a:gd name="connsiteX41" fmla="*/ 4134678 w 4244009"/>
              <a:gd name="connsiteY41" fmla="*/ 885942 h 1045262"/>
              <a:gd name="connsiteX42" fmla="*/ 4204252 w 4244009"/>
              <a:gd name="connsiteY42" fmla="*/ 975394 h 1045262"/>
              <a:gd name="connsiteX43" fmla="*/ 4244009 w 4244009"/>
              <a:gd name="connsiteY43" fmla="*/ 985334 h 1045262"/>
              <a:gd name="connsiteX0" fmla="*/ 0 w 4244009"/>
              <a:gd name="connsiteY0" fmla="*/ 647403 h 1045262"/>
              <a:gd name="connsiteX1" fmla="*/ 49696 w 4244009"/>
              <a:gd name="connsiteY1" fmla="*/ 488377 h 1045262"/>
              <a:gd name="connsiteX2" fmla="*/ 99391 w 4244009"/>
              <a:gd name="connsiteY2" fmla="*/ 697099 h 1045262"/>
              <a:gd name="connsiteX3" fmla="*/ 159025 w 4244009"/>
              <a:gd name="connsiteY3" fmla="*/ 229960 h 1045262"/>
              <a:gd name="connsiteX4" fmla="*/ 228600 w 4244009"/>
              <a:gd name="connsiteY4" fmla="*/ 627524 h 1045262"/>
              <a:gd name="connsiteX5" fmla="*/ 298173 w 4244009"/>
              <a:gd name="connsiteY5" fmla="*/ 478438 h 1045262"/>
              <a:gd name="connsiteX6" fmla="*/ 377687 w 4244009"/>
              <a:gd name="connsiteY6" fmla="*/ 716977 h 1045262"/>
              <a:gd name="connsiteX7" fmla="*/ 437322 w 4244009"/>
              <a:gd name="connsiteY7" fmla="*/ 1044967 h 1045262"/>
              <a:gd name="connsiteX8" fmla="*/ 516835 w 4244009"/>
              <a:gd name="connsiteY8" fmla="*/ 657342 h 1045262"/>
              <a:gd name="connsiteX9" fmla="*/ 593034 w 4244009"/>
              <a:gd name="connsiteY9" fmla="*/ 400346 h 1045262"/>
              <a:gd name="connsiteX10" fmla="*/ 596348 w 4244009"/>
              <a:gd name="connsiteY10" fmla="*/ 388986 h 1045262"/>
              <a:gd name="connsiteX11" fmla="*/ 675860 w 4244009"/>
              <a:gd name="connsiteY11" fmla="*/ 677221 h 1045262"/>
              <a:gd name="connsiteX12" fmla="*/ 775252 w 4244009"/>
              <a:gd name="connsiteY12" fmla="*/ 220019 h 1045262"/>
              <a:gd name="connsiteX13" fmla="*/ 983973 w 4244009"/>
              <a:gd name="connsiteY13" fmla="*/ 388986 h 1045262"/>
              <a:gd name="connsiteX14" fmla="*/ 1202635 w 4244009"/>
              <a:gd name="connsiteY14" fmla="*/ 21239 h 1045262"/>
              <a:gd name="connsiteX15" fmla="*/ 1371600 w 4244009"/>
              <a:gd name="connsiteY15" fmla="*/ 518194 h 1045262"/>
              <a:gd name="connsiteX16" fmla="*/ 1451113 w 4244009"/>
              <a:gd name="connsiteY16" fmla="*/ 110690 h 1045262"/>
              <a:gd name="connsiteX17" fmla="*/ 1457738 w 4244009"/>
              <a:gd name="connsiteY17" fmla="*/ 12719 h 1045262"/>
              <a:gd name="connsiteX18" fmla="*/ 1570383 w 4244009"/>
              <a:gd name="connsiteY18" fmla="*/ 448620 h 1045262"/>
              <a:gd name="connsiteX19" fmla="*/ 1699591 w 4244009"/>
              <a:gd name="connsiteY19" fmla="*/ 746795 h 1045262"/>
              <a:gd name="connsiteX20" fmla="*/ 1739348 w 4244009"/>
              <a:gd name="connsiteY20" fmla="*/ 398925 h 1045262"/>
              <a:gd name="connsiteX21" fmla="*/ 1878496 w 4244009"/>
              <a:gd name="connsiteY21" fmla="*/ 329352 h 1045262"/>
              <a:gd name="connsiteX22" fmla="*/ 2027582 w 4244009"/>
              <a:gd name="connsiteY22" fmla="*/ 965455 h 1045262"/>
              <a:gd name="connsiteX23" fmla="*/ 2117035 w 4244009"/>
              <a:gd name="connsiteY23" fmla="*/ 70934 h 1045262"/>
              <a:gd name="connsiteX24" fmla="*/ 2176670 w 4244009"/>
              <a:gd name="connsiteY24" fmla="*/ 369107 h 1045262"/>
              <a:gd name="connsiteX25" fmla="*/ 2266122 w 4244009"/>
              <a:gd name="connsiteY25" fmla="*/ 120629 h 1045262"/>
              <a:gd name="connsiteX26" fmla="*/ 2365513 w 4244009"/>
              <a:gd name="connsiteY26" fmla="*/ 458560 h 1045262"/>
              <a:gd name="connsiteX27" fmla="*/ 2494722 w 4244009"/>
              <a:gd name="connsiteY27" fmla="*/ 379047 h 1045262"/>
              <a:gd name="connsiteX28" fmla="*/ 2594113 w 4244009"/>
              <a:gd name="connsiteY28" fmla="*/ 905820 h 1045262"/>
              <a:gd name="connsiteX29" fmla="*/ 2763078 w 4244009"/>
              <a:gd name="connsiteY29" fmla="*/ 349229 h 1045262"/>
              <a:gd name="connsiteX30" fmla="*/ 2862470 w 4244009"/>
              <a:gd name="connsiteY30" fmla="*/ 687160 h 1045262"/>
              <a:gd name="connsiteX31" fmla="*/ 2922104 w 4244009"/>
              <a:gd name="connsiteY31" fmla="*/ 448620 h 1045262"/>
              <a:gd name="connsiteX32" fmla="*/ 3091070 w 4244009"/>
              <a:gd name="connsiteY32" fmla="*/ 856125 h 1045262"/>
              <a:gd name="connsiteX33" fmla="*/ 3140765 w 4244009"/>
              <a:gd name="connsiteY33" fmla="*/ 707038 h 1045262"/>
              <a:gd name="connsiteX34" fmla="*/ 3230217 w 4244009"/>
              <a:gd name="connsiteY34" fmla="*/ 1005212 h 1045262"/>
              <a:gd name="connsiteX35" fmla="*/ 3389244 w 4244009"/>
              <a:gd name="connsiteY35" fmla="*/ 627525 h 1045262"/>
              <a:gd name="connsiteX36" fmla="*/ 3667539 w 4244009"/>
              <a:gd name="connsiteY36" fmla="*/ 915760 h 1045262"/>
              <a:gd name="connsiteX37" fmla="*/ 3806687 w 4244009"/>
              <a:gd name="connsiteY37" fmla="*/ 677220 h 1045262"/>
              <a:gd name="connsiteX38" fmla="*/ 3876261 w 4244009"/>
              <a:gd name="connsiteY38" fmla="*/ 915760 h 1045262"/>
              <a:gd name="connsiteX39" fmla="*/ 3965713 w 4244009"/>
              <a:gd name="connsiteY39" fmla="*/ 746794 h 1045262"/>
              <a:gd name="connsiteX40" fmla="*/ 4075044 w 4244009"/>
              <a:gd name="connsiteY40" fmla="*/ 985334 h 1045262"/>
              <a:gd name="connsiteX41" fmla="*/ 4134678 w 4244009"/>
              <a:gd name="connsiteY41" fmla="*/ 885942 h 1045262"/>
              <a:gd name="connsiteX42" fmla="*/ 4204252 w 4244009"/>
              <a:gd name="connsiteY42" fmla="*/ 975394 h 1045262"/>
              <a:gd name="connsiteX43" fmla="*/ 4244009 w 4244009"/>
              <a:gd name="connsiteY43" fmla="*/ 985334 h 1045262"/>
              <a:gd name="connsiteX0" fmla="*/ 0 w 4244009"/>
              <a:gd name="connsiteY0" fmla="*/ 656410 h 1054269"/>
              <a:gd name="connsiteX1" fmla="*/ 49696 w 4244009"/>
              <a:gd name="connsiteY1" fmla="*/ 497384 h 1054269"/>
              <a:gd name="connsiteX2" fmla="*/ 99391 w 4244009"/>
              <a:gd name="connsiteY2" fmla="*/ 706106 h 1054269"/>
              <a:gd name="connsiteX3" fmla="*/ 159025 w 4244009"/>
              <a:gd name="connsiteY3" fmla="*/ 238967 h 1054269"/>
              <a:gd name="connsiteX4" fmla="*/ 228600 w 4244009"/>
              <a:gd name="connsiteY4" fmla="*/ 636531 h 1054269"/>
              <a:gd name="connsiteX5" fmla="*/ 298173 w 4244009"/>
              <a:gd name="connsiteY5" fmla="*/ 487445 h 1054269"/>
              <a:gd name="connsiteX6" fmla="*/ 377687 w 4244009"/>
              <a:gd name="connsiteY6" fmla="*/ 725984 h 1054269"/>
              <a:gd name="connsiteX7" fmla="*/ 437322 w 4244009"/>
              <a:gd name="connsiteY7" fmla="*/ 1053974 h 1054269"/>
              <a:gd name="connsiteX8" fmla="*/ 516835 w 4244009"/>
              <a:gd name="connsiteY8" fmla="*/ 666349 h 1054269"/>
              <a:gd name="connsiteX9" fmla="*/ 593034 w 4244009"/>
              <a:gd name="connsiteY9" fmla="*/ 409353 h 1054269"/>
              <a:gd name="connsiteX10" fmla="*/ 596348 w 4244009"/>
              <a:gd name="connsiteY10" fmla="*/ 397993 h 1054269"/>
              <a:gd name="connsiteX11" fmla="*/ 675860 w 4244009"/>
              <a:gd name="connsiteY11" fmla="*/ 686228 h 1054269"/>
              <a:gd name="connsiteX12" fmla="*/ 775252 w 4244009"/>
              <a:gd name="connsiteY12" fmla="*/ 229026 h 1054269"/>
              <a:gd name="connsiteX13" fmla="*/ 983973 w 4244009"/>
              <a:gd name="connsiteY13" fmla="*/ 397993 h 1054269"/>
              <a:gd name="connsiteX14" fmla="*/ 1202635 w 4244009"/>
              <a:gd name="connsiteY14" fmla="*/ 30246 h 1054269"/>
              <a:gd name="connsiteX15" fmla="*/ 1371600 w 4244009"/>
              <a:gd name="connsiteY15" fmla="*/ 527201 h 1054269"/>
              <a:gd name="connsiteX16" fmla="*/ 1451113 w 4244009"/>
              <a:gd name="connsiteY16" fmla="*/ 119697 h 1054269"/>
              <a:gd name="connsiteX17" fmla="*/ 1457738 w 4244009"/>
              <a:gd name="connsiteY17" fmla="*/ 21726 h 1054269"/>
              <a:gd name="connsiteX18" fmla="*/ 1570383 w 4244009"/>
              <a:gd name="connsiteY18" fmla="*/ 457627 h 1054269"/>
              <a:gd name="connsiteX19" fmla="*/ 1699591 w 4244009"/>
              <a:gd name="connsiteY19" fmla="*/ 755802 h 1054269"/>
              <a:gd name="connsiteX20" fmla="*/ 1739348 w 4244009"/>
              <a:gd name="connsiteY20" fmla="*/ 407932 h 1054269"/>
              <a:gd name="connsiteX21" fmla="*/ 1878496 w 4244009"/>
              <a:gd name="connsiteY21" fmla="*/ 338359 h 1054269"/>
              <a:gd name="connsiteX22" fmla="*/ 2027582 w 4244009"/>
              <a:gd name="connsiteY22" fmla="*/ 974462 h 1054269"/>
              <a:gd name="connsiteX23" fmla="*/ 2117035 w 4244009"/>
              <a:gd name="connsiteY23" fmla="*/ 79941 h 1054269"/>
              <a:gd name="connsiteX24" fmla="*/ 2176670 w 4244009"/>
              <a:gd name="connsiteY24" fmla="*/ 378114 h 1054269"/>
              <a:gd name="connsiteX25" fmla="*/ 2276061 w 4244009"/>
              <a:gd name="connsiteY25" fmla="*/ 428 h 1054269"/>
              <a:gd name="connsiteX26" fmla="*/ 2365513 w 4244009"/>
              <a:gd name="connsiteY26" fmla="*/ 467567 h 1054269"/>
              <a:gd name="connsiteX27" fmla="*/ 2494722 w 4244009"/>
              <a:gd name="connsiteY27" fmla="*/ 388054 h 1054269"/>
              <a:gd name="connsiteX28" fmla="*/ 2594113 w 4244009"/>
              <a:gd name="connsiteY28" fmla="*/ 914827 h 1054269"/>
              <a:gd name="connsiteX29" fmla="*/ 2763078 w 4244009"/>
              <a:gd name="connsiteY29" fmla="*/ 358236 h 1054269"/>
              <a:gd name="connsiteX30" fmla="*/ 2862470 w 4244009"/>
              <a:gd name="connsiteY30" fmla="*/ 696167 h 1054269"/>
              <a:gd name="connsiteX31" fmla="*/ 2922104 w 4244009"/>
              <a:gd name="connsiteY31" fmla="*/ 457627 h 1054269"/>
              <a:gd name="connsiteX32" fmla="*/ 3091070 w 4244009"/>
              <a:gd name="connsiteY32" fmla="*/ 865132 h 1054269"/>
              <a:gd name="connsiteX33" fmla="*/ 3140765 w 4244009"/>
              <a:gd name="connsiteY33" fmla="*/ 716045 h 1054269"/>
              <a:gd name="connsiteX34" fmla="*/ 3230217 w 4244009"/>
              <a:gd name="connsiteY34" fmla="*/ 1014219 h 1054269"/>
              <a:gd name="connsiteX35" fmla="*/ 3389244 w 4244009"/>
              <a:gd name="connsiteY35" fmla="*/ 636532 h 1054269"/>
              <a:gd name="connsiteX36" fmla="*/ 3667539 w 4244009"/>
              <a:gd name="connsiteY36" fmla="*/ 924767 h 1054269"/>
              <a:gd name="connsiteX37" fmla="*/ 3806687 w 4244009"/>
              <a:gd name="connsiteY37" fmla="*/ 686227 h 1054269"/>
              <a:gd name="connsiteX38" fmla="*/ 3876261 w 4244009"/>
              <a:gd name="connsiteY38" fmla="*/ 924767 h 1054269"/>
              <a:gd name="connsiteX39" fmla="*/ 3965713 w 4244009"/>
              <a:gd name="connsiteY39" fmla="*/ 755801 h 1054269"/>
              <a:gd name="connsiteX40" fmla="*/ 4075044 w 4244009"/>
              <a:gd name="connsiteY40" fmla="*/ 994341 h 1054269"/>
              <a:gd name="connsiteX41" fmla="*/ 4134678 w 4244009"/>
              <a:gd name="connsiteY41" fmla="*/ 894949 h 1054269"/>
              <a:gd name="connsiteX42" fmla="*/ 4204252 w 4244009"/>
              <a:gd name="connsiteY42" fmla="*/ 984401 h 1054269"/>
              <a:gd name="connsiteX43" fmla="*/ 4244009 w 4244009"/>
              <a:gd name="connsiteY43" fmla="*/ 994341 h 1054269"/>
              <a:gd name="connsiteX0" fmla="*/ 0 w 4244009"/>
              <a:gd name="connsiteY0" fmla="*/ 656506 h 1054365"/>
              <a:gd name="connsiteX1" fmla="*/ 49696 w 4244009"/>
              <a:gd name="connsiteY1" fmla="*/ 497480 h 1054365"/>
              <a:gd name="connsiteX2" fmla="*/ 99391 w 4244009"/>
              <a:gd name="connsiteY2" fmla="*/ 706202 h 1054365"/>
              <a:gd name="connsiteX3" fmla="*/ 159025 w 4244009"/>
              <a:gd name="connsiteY3" fmla="*/ 239063 h 1054365"/>
              <a:gd name="connsiteX4" fmla="*/ 228600 w 4244009"/>
              <a:gd name="connsiteY4" fmla="*/ 636627 h 1054365"/>
              <a:gd name="connsiteX5" fmla="*/ 298173 w 4244009"/>
              <a:gd name="connsiteY5" fmla="*/ 487541 h 1054365"/>
              <a:gd name="connsiteX6" fmla="*/ 377687 w 4244009"/>
              <a:gd name="connsiteY6" fmla="*/ 726080 h 1054365"/>
              <a:gd name="connsiteX7" fmla="*/ 437322 w 4244009"/>
              <a:gd name="connsiteY7" fmla="*/ 1054070 h 1054365"/>
              <a:gd name="connsiteX8" fmla="*/ 516835 w 4244009"/>
              <a:gd name="connsiteY8" fmla="*/ 666445 h 1054365"/>
              <a:gd name="connsiteX9" fmla="*/ 593034 w 4244009"/>
              <a:gd name="connsiteY9" fmla="*/ 409449 h 1054365"/>
              <a:gd name="connsiteX10" fmla="*/ 596348 w 4244009"/>
              <a:gd name="connsiteY10" fmla="*/ 398089 h 1054365"/>
              <a:gd name="connsiteX11" fmla="*/ 675860 w 4244009"/>
              <a:gd name="connsiteY11" fmla="*/ 686324 h 1054365"/>
              <a:gd name="connsiteX12" fmla="*/ 775252 w 4244009"/>
              <a:gd name="connsiteY12" fmla="*/ 229122 h 1054365"/>
              <a:gd name="connsiteX13" fmla="*/ 983973 w 4244009"/>
              <a:gd name="connsiteY13" fmla="*/ 398089 h 1054365"/>
              <a:gd name="connsiteX14" fmla="*/ 1202635 w 4244009"/>
              <a:gd name="connsiteY14" fmla="*/ 30342 h 1054365"/>
              <a:gd name="connsiteX15" fmla="*/ 1371600 w 4244009"/>
              <a:gd name="connsiteY15" fmla="*/ 527297 h 1054365"/>
              <a:gd name="connsiteX16" fmla="*/ 1451113 w 4244009"/>
              <a:gd name="connsiteY16" fmla="*/ 119793 h 1054365"/>
              <a:gd name="connsiteX17" fmla="*/ 1457738 w 4244009"/>
              <a:gd name="connsiteY17" fmla="*/ 21822 h 1054365"/>
              <a:gd name="connsiteX18" fmla="*/ 1570383 w 4244009"/>
              <a:gd name="connsiteY18" fmla="*/ 457723 h 1054365"/>
              <a:gd name="connsiteX19" fmla="*/ 1699591 w 4244009"/>
              <a:gd name="connsiteY19" fmla="*/ 755898 h 1054365"/>
              <a:gd name="connsiteX20" fmla="*/ 1739348 w 4244009"/>
              <a:gd name="connsiteY20" fmla="*/ 408028 h 1054365"/>
              <a:gd name="connsiteX21" fmla="*/ 1878496 w 4244009"/>
              <a:gd name="connsiteY21" fmla="*/ 338455 h 1054365"/>
              <a:gd name="connsiteX22" fmla="*/ 2027582 w 4244009"/>
              <a:gd name="connsiteY22" fmla="*/ 974558 h 1054365"/>
              <a:gd name="connsiteX23" fmla="*/ 2117035 w 4244009"/>
              <a:gd name="connsiteY23" fmla="*/ 80037 h 1054365"/>
              <a:gd name="connsiteX24" fmla="*/ 2176670 w 4244009"/>
              <a:gd name="connsiteY24" fmla="*/ 378210 h 1054365"/>
              <a:gd name="connsiteX25" fmla="*/ 2276061 w 4244009"/>
              <a:gd name="connsiteY25" fmla="*/ 524 h 1054365"/>
              <a:gd name="connsiteX26" fmla="*/ 2405269 w 4244009"/>
              <a:gd name="connsiteY26" fmla="*/ 477602 h 1054365"/>
              <a:gd name="connsiteX27" fmla="*/ 2494722 w 4244009"/>
              <a:gd name="connsiteY27" fmla="*/ 388150 h 1054365"/>
              <a:gd name="connsiteX28" fmla="*/ 2594113 w 4244009"/>
              <a:gd name="connsiteY28" fmla="*/ 914923 h 1054365"/>
              <a:gd name="connsiteX29" fmla="*/ 2763078 w 4244009"/>
              <a:gd name="connsiteY29" fmla="*/ 358332 h 1054365"/>
              <a:gd name="connsiteX30" fmla="*/ 2862470 w 4244009"/>
              <a:gd name="connsiteY30" fmla="*/ 696263 h 1054365"/>
              <a:gd name="connsiteX31" fmla="*/ 2922104 w 4244009"/>
              <a:gd name="connsiteY31" fmla="*/ 457723 h 1054365"/>
              <a:gd name="connsiteX32" fmla="*/ 3091070 w 4244009"/>
              <a:gd name="connsiteY32" fmla="*/ 865228 h 1054365"/>
              <a:gd name="connsiteX33" fmla="*/ 3140765 w 4244009"/>
              <a:gd name="connsiteY33" fmla="*/ 716141 h 1054365"/>
              <a:gd name="connsiteX34" fmla="*/ 3230217 w 4244009"/>
              <a:gd name="connsiteY34" fmla="*/ 1014315 h 1054365"/>
              <a:gd name="connsiteX35" fmla="*/ 3389244 w 4244009"/>
              <a:gd name="connsiteY35" fmla="*/ 636628 h 1054365"/>
              <a:gd name="connsiteX36" fmla="*/ 3667539 w 4244009"/>
              <a:gd name="connsiteY36" fmla="*/ 924863 h 1054365"/>
              <a:gd name="connsiteX37" fmla="*/ 3806687 w 4244009"/>
              <a:gd name="connsiteY37" fmla="*/ 686323 h 1054365"/>
              <a:gd name="connsiteX38" fmla="*/ 3876261 w 4244009"/>
              <a:gd name="connsiteY38" fmla="*/ 924863 h 1054365"/>
              <a:gd name="connsiteX39" fmla="*/ 3965713 w 4244009"/>
              <a:gd name="connsiteY39" fmla="*/ 755897 h 1054365"/>
              <a:gd name="connsiteX40" fmla="*/ 4075044 w 4244009"/>
              <a:gd name="connsiteY40" fmla="*/ 994437 h 1054365"/>
              <a:gd name="connsiteX41" fmla="*/ 4134678 w 4244009"/>
              <a:gd name="connsiteY41" fmla="*/ 895045 h 1054365"/>
              <a:gd name="connsiteX42" fmla="*/ 4204252 w 4244009"/>
              <a:gd name="connsiteY42" fmla="*/ 984497 h 1054365"/>
              <a:gd name="connsiteX43" fmla="*/ 4244009 w 4244009"/>
              <a:gd name="connsiteY43" fmla="*/ 994437 h 1054365"/>
              <a:gd name="connsiteX0" fmla="*/ 0 w 4244009"/>
              <a:gd name="connsiteY0" fmla="*/ 656506 h 1054365"/>
              <a:gd name="connsiteX1" fmla="*/ 49696 w 4244009"/>
              <a:gd name="connsiteY1" fmla="*/ 497480 h 1054365"/>
              <a:gd name="connsiteX2" fmla="*/ 99391 w 4244009"/>
              <a:gd name="connsiteY2" fmla="*/ 706202 h 1054365"/>
              <a:gd name="connsiteX3" fmla="*/ 159025 w 4244009"/>
              <a:gd name="connsiteY3" fmla="*/ 239063 h 1054365"/>
              <a:gd name="connsiteX4" fmla="*/ 228600 w 4244009"/>
              <a:gd name="connsiteY4" fmla="*/ 636627 h 1054365"/>
              <a:gd name="connsiteX5" fmla="*/ 298173 w 4244009"/>
              <a:gd name="connsiteY5" fmla="*/ 487541 h 1054365"/>
              <a:gd name="connsiteX6" fmla="*/ 377687 w 4244009"/>
              <a:gd name="connsiteY6" fmla="*/ 726080 h 1054365"/>
              <a:gd name="connsiteX7" fmla="*/ 437322 w 4244009"/>
              <a:gd name="connsiteY7" fmla="*/ 1054070 h 1054365"/>
              <a:gd name="connsiteX8" fmla="*/ 516835 w 4244009"/>
              <a:gd name="connsiteY8" fmla="*/ 666445 h 1054365"/>
              <a:gd name="connsiteX9" fmla="*/ 593034 w 4244009"/>
              <a:gd name="connsiteY9" fmla="*/ 409449 h 1054365"/>
              <a:gd name="connsiteX10" fmla="*/ 596348 w 4244009"/>
              <a:gd name="connsiteY10" fmla="*/ 398089 h 1054365"/>
              <a:gd name="connsiteX11" fmla="*/ 675860 w 4244009"/>
              <a:gd name="connsiteY11" fmla="*/ 686324 h 1054365"/>
              <a:gd name="connsiteX12" fmla="*/ 775252 w 4244009"/>
              <a:gd name="connsiteY12" fmla="*/ 229122 h 1054365"/>
              <a:gd name="connsiteX13" fmla="*/ 983973 w 4244009"/>
              <a:gd name="connsiteY13" fmla="*/ 398089 h 1054365"/>
              <a:gd name="connsiteX14" fmla="*/ 1202635 w 4244009"/>
              <a:gd name="connsiteY14" fmla="*/ 30342 h 1054365"/>
              <a:gd name="connsiteX15" fmla="*/ 1371600 w 4244009"/>
              <a:gd name="connsiteY15" fmla="*/ 527297 h 1054365"/>
              <a:gd name="connsiteX16" fmla="*/ 1451113 w 4244009"/>
              <a:gd name="connsiteY16" fmla="*/ 119793 h 1054365"/>
              <a:gd name="connsiteX17" fmla="*/ 1457738 w 4244009"/>
              <a:gd name="connsiteY17" fmla="*/ 21822 h 1054365"/>
              <a:gd name="connsiteX18" fmla="*/ 1570383 w 4244009"/>
              <a:gd name="connsiteY18" fmla="*/ 457723 h 1054365"/>
              <a:gd name="connsiteX19" fmla="*/ 1699591 w 4244009"/>
              <a:gd name="connsiteY19" fmla="*/ 755898 h 1054365"/>
              <a:gd name="connsiteX20" fmla="*/ 1739348 w 4244009"/>
              <a:gd name="connsiteY20" fmla="*/ 408028 h 1054365"/>
              <a:gd name="connsiteX21" fmla="*/ 1878496 w 4244009"/>
              <a:gd name="connsiteY21" fmla="*/ 338455 h 1054365"/>
              <a:gd name="connsiteX22" fmla="*/ 2027582 w 4244009"/>
              <a:gd name="connsiteY22" fmla="*/ 974558 h 1054365"/>
              <a:gd name="connsiteX23" fmla="*/ 2117035 w 4244009"/>
              <a:gd name="connsiteY23" fmla="*/ 80037 h 1054365"/>
              <a:gd name="connsiteX24" fmla="*/ 2176670 w 4244009"/>
              <a:gd name="connsiteY24" fmla="*/ 378210 h 1054365"/>
              <a:gd name="connsiteX25" fmla="*/ 2276061 w 4244009"/>
              <a:gd name="connsiteY25" fmla="*/ 524 h 1054365"/>
              <a:gd name="connsiteX26" fmla="*/ 2405269 w 4244009"/>
              <a:gd name="connsiteY26" fmla="*/ 477602 h 1054365"/>
              <a:gd name="connsiteX27" fmla="*/ 2494722 w 4244009"/>
              <a:gd name="connsiteY27" fmla="*/ 388150 h 1054365"/>
              <a:gd name="connsiteX28" fmla="*/ 2594113 w 4244009"/>
              <a:gd name="connsiteY28" fmla="*/ 914923 h 1054365"/>
              <a:gd name="connsiteX29" fmla="*/ 2763078 w 4244009"/>
              <a:gd name="connsiteY29" fmla="*/ 358332 h 1054365"/>
              <a:gd name="connsiteX30" fmla="*/ 2872409 w 4244009"/>
              <a:gd name="connsiteY30" fmla="*/ 765837 h 1054365"/>
              <a:gd name="connsiteX31" fmla="*/ 2922104 w 4244009"/>
              <a:gd name="connsiteY31" fmla="*/ 457723 h 1054365"/>
              <a:gd name="connsiteX32" fmla="*/ 3091070 w 4244009"/>
              <a:gd name="connsiteY32" fmla="*/ 865228 h 1054365"/>
              <a:gd name="connsiteX33" fmla="*/ 3140765 w 4244009"/>
              <a:gd name="connsiteY33" fmla="*/ 716141 h 1054365"/>
              <a:gd name="connsiteX34" fmla="*/ 3230217 w 4244009"/>
              <a:gd name="connsiteY34" fmla="*/ 1014315 h 1054365"/>
              <a:gd name="connsiteX35" fmla="*/ 3389244 w 4244009"/>
              <a:gd name="connsiteY35" fmla="*/ 636628 h 1054365"/>
              <a:gd name="connsiteX36" fmla="*/ 3667539 w 4244009"/>
              <a:gd name="connsiteY36" fmla="*/ 924863 h 1054365"/>
              <a:gd name="connsiteX37" fmla="*/ 3806687 w 4244009"/>
              <a:gd name="connsiteY37" fmla="*/ 686323 h 1054365"/>
              <a:gd name="connsiteX38" fmla="*/ 3876261 w 4244009"/>
              <a:gd name="connsiteY38" fmla="*/ 924863 h 1054365"/>
              <a:gd name="connsiteX39" fmla="*/ 3965713 w 4244009"/>
              <a:gd name="connsiteY39" fmla="*/ 755897 h 1054365"/>
              <a:gd name="connsiteX40" fmla="*/ 4075044 w 4244009"/>
              <a:gd name="connsiteY40" fmla="*/ 994437 h 1054365"/>
              <a:gd name="connsiteX41" fmla="*/ 4134678 w 4244009"/>
              <a:gd name="connsiteY41" fmla="*/ 895045 h 1054365"/>
              <a:gd name="connsiteX42" fmla="*/ 4204252 w 4244009"/>
              <a:gd name="connsiteY42" fmla="*/ 984497 h 1054365"/>
              <a:gd name="connsiteX43" fmla="*/ 4244009 w 4244009"/>
              <a:gd name="connsiteY43" fmla="*/ 994437 h 1054365"/>
              <a:gd name="connsiteX0" fmla="*/ 0 w 4244009"/>
              <a:gd name="connsiteY0" fmla="*/ 656506 h 1054365"/>
              <a:gd name="connsiteX1" fmla="*/ 49696 w 4244009"/>
              <a:gd name="connsiteY1" fmla="*/ 497480 h 1054365"/>
              <a:gd name="connsiteX2" fmla="*/ 99391 w 4244009"/>
              <a:gd name="connsiteY2" fmla="*/ 706202 h 1054365"/>
              <a:gd name="connsiteX3" fmla="*/ 159025 w 4244009"/>
              <a:gd name="connsiteY3" fmla="*/ 239063 h 1054365"/>
              <a:gd name="connsiteX4" fmla="*/ 228600 w 4244009"/>
              <a:gd name="connsiteY4" fmla="*/ 636627 h 1054365"/>
              <a:gd name="connsiteX5" fmla="*/ 298173 w 4244009"/>
              <a:gd name="connsiteY5" fmla="*/ 487541 h 1054365"/>
              <a:gd name="connsiteX6" fmla="*/ 377687 w 4244009"/>
              <a:gd name="connsiteY6" fmla="*/ 726080 h 1054365"/>
              <a:gd name="connsiteX7" fmla="*/ 437322 w 4244009"/>
              <a:gd name="connsiteY7" fmla="*/ 1054070 h 1054365"/>
              <a:gd name="connsiteX8" fmla="*/ 516835 w 4244009"/>
              <a:gd name="connsiteY8" fmla="*/ 666445 h 1054365"/>
              <a:gd name="connsiteX9" fmla="*/ 593034 w 4244009"/>
              <a:gd name="connsiteY9" fmla="*/ 409449 h 1054365"/>
              <a:gd name="connsiteX10" fmla="*/ 596348 w 4244009"/>
              <a:gd name="connsiteY10" fmla="*/ 398089 h 1054365"/>
              <a:gd name="connsiteX11" fmla="*/ 675860 w 4244009"/>
              <a:gd name="connsiteY11" fmla="*/ 686324 h 1054365"/>
              <a:gd name="connsiteX12" fmla="*/ 775252 w 4244009"/>
              <a:gd name="connsiteY12" fmla="*/ 229122 h 1054365"/>
              <a:gd name="connsiteX13" fmla="*/ 983973 w 4244009"/>
              <a:gd name="connsiteY13" fmla="*/ 398089 h 1054365"/>
              <a:gd name="connsiteX14" fmla="*/ 1202635 w 4244009"/>
              <a:gd name="connsiteY14" fmla="*/ 30342 h 1054365"/>
              <a:gd name="connsiteX15" fmla="*/ 1371600 w 4244009"/>
              <a:gd name="connsiteY15" fmla="*/ 527297 h 1054365"/>
              <a:gd name="connsiteX16" fmla="*/ 1451113 w 4244009"/>
              <a:gd name="connsiteY16" fmla="*/ 119793 h 1054365"/>
              <a:gd name="connsiteX17" fmla="*/ 1457738 w 4244009"/>
              <a:gd name="connsiteY17" fmla="*/ 21822 h 1054365"/>
              <a:gd name="connsiteX18" fmla="*/ 1570383 w 4244009"/>
              <a:gd name="connsiteY18" fmla="*/ 457723 h 1054365"/>
              <a:gd name="connsiteX19" fmla="*/ 1699591 w 4244009"/>
              <a:gd name="connsiteY19" fmla="*/ 755898 h 1054365"/>
              <a:gd name="connsiteX20" fmla="*/ 1739348 w 4244009"/>
              <a:gd name="connsiteY20" fmla="*/ 408028 h 1054365"/>
              <a:gd name="connsiteX21" fmla="*/ 1878496 w 4244009"/>
              <a:gd name="connsiteY21" fmla="*/ 338455 h 1054365"/>
              <a:gd name="connsiteX22" fmla="*/ 2027582 w 4244009"/>
              <a:gd name="connsiteY22" fmla="*/ 974558 h 1054365"/>
              <a:gd name="connsiteX23" fmla="*/ 2117035 w 4244009"/>
              <a:gd name="connsiteY23" fmla="*/ 80037 h 1054365"/>
              <a:gd name="connsiteX24" fmla="*/ 2176670 w 4244009"/>
              <a:gd name="connsiteY24" fmla="*/ 378210 h 1054365"/>
              <a:gd name="connsiteX25" fmla="*/ 2276061 w 4244009"/>
              <a:gd name="connsiteY25" fmla="*/ 524 h 1054365"/>
              <a:gd name="connsiteX26" fmla="*/ 2405269 w 4244009"/>
              <a:gd name="connsiteY26" fmla="*/ 477602 h 1054365"/>
              <a:gd name="connsiteX27" fmla="*/ 2494722 w 4244009"/>
              <a:gd name="connsiteY27" fmla="*/ 388150 h 1054365"/>
              <a:gd name="connsiteX28" fmla="*/ 2594113 w 4244009"/>
              <a:gd name="connsiteY28" fmla="*/ 914923 h 1054365"/>
              <a:gd name="connsiteX29" fmla="*/ 2763078 w 4244009"/>
              <a:gd name="connsiteY29" fmla="*/ 358332 h 1054365"/>
              <a:gd name="connsiteX30" fmla="*/ 2872409 w 4244009"/>
              <a:gd name="connsiteY30" fmla="*/ 765837 h 1054365"/>
              <a:gd name="connsiteX31" fmla="*/ 2961860 w 4244009"/>
              <a:gd name="connsiteY31" fmla="*/ 427906 h 1054365"/>
              <a:gd name="connsiteX32" fmla="*/ 3091070 w 4244009"/>
              <a:gd name="connsiteY32" fmla="*/ 865228 h 1054365"/>
              <a:gd name="connsiteX33" fmla="*/ 3140765 w 4244009"/>
              <a:gd name="connsiteY33" fmla="*/ 716141 h 1054365"/>
              <a:gd name="connsiteX34" fmla="*/ 3230217 w 4244009"/>
              <a:gd name="connsiteY34" fmla="*/ 1014315 h 1054365"/>
              <a:gd name="connsiteX35" fmla="*/ 3389244 w 4244009"/>
              <a:gd name="connsiteY35" fmla="*/ 636628 h 1054365"/>
              <a:gd name="connsiteX36" fmla="*/ 3667539 w 4244009"/>
              <a:gd name="connsiteY36" fmla="*/ 924863 h 1054365"/>
              <a:gd name="connsiteX37" fmla="*/ 3806687 w 4244009"/>
              <a:gd name="connsiteY37" fmla="*/ 686323 h 1054365"/>
              <a:gd name="connsiteX38" fmla="*/ 3876261 w 4244009"/>
              <a:gd name="connsiteY38" fmla="*/ 924863 h 1054365"/>
              <a:gd name="connsiteX39" fmla="*/ 3965713 w 4244009"/>
              <a:gd name="connsiteY39" fmla="*/ 755897 h 1054365"/>
              <a:gd name="connsiteX40" fmla="*/ 4075044 w 4244009"/>
              <a:gd name="connsiteY40" fmla="*/ 994437 h 1054365"/>
              <a:gd name="connsiteX41" fmla="*/ 4134678 w 4244009"/>
              <a:gd name="connsiteY41" fmla="*/ 895045 h 1054365"/>
              <a:gd name="connsiteX42" fmla="*/ 4204252 w 4244009"/>
              <a:gd name="connsiteY42" fmla="*/ 984497 h 1054365"/>
              <a:gd name="connsiteX43" fmla="*/ 4244009 w 4244009"/>
              <a:gd name="connsiteY43" fmla="*/ 994437 h 1054365"/>
              <a:gd name="connsiteX0" fmla="*/ 0 w 4244009"/>
              <a:gd name="connsiteY0" fmla="*/ 656506 h 1054365"/>
              <a:gd name="connsiteX1" fmla="*/ 49696 w 4244009"/>
              <a:gd name="connsiteY1" fmla="*/ 497480 h 1054365"/>
              <a:gd name="connsiteX2" fmla="*/ 99391 w 4244009"/>
              <a:gd name="connsiteY2" fmla="*/ 706202 h 1054365"/>
              <a:gd name="connsiteX3" fmla="*/ 159025 w 4244009"/>
              <a:gd name="connsiteY3" fmla="*/ 239063 h 1054365"/>
              <a:gd name="connsiteX4" fmla="*/ 228600 w 4244009"/>
              <a:gd name="connsiteY4" fmla="*/ 636627 h 1054365"/>
              <a:gd name="connsiteX5" fmla="*/ 298173 w 4244009"/>
              <a:gd name="connsiteY5" fmla="*/ 487541 h 1054365"/>
              <a:gd name="connsiteX6" fmla="*/ 377687 w 4244009"/>
              <a:gd name="connsiteY6" fmla="*/ 726080 h 1054365"/>
              <a:gd name="connsiteX7" fmla="*/ 437322 w 4244009"/>
              <a:gd name="connsiteY7" fmla="*/ 1054070 h 1054365"/>
              <a:gd name="connsiteX8" fmla="*/ 516835 w 4244009"/>
              <a:gd name="connsiteY8" fmla="*/ 666445 h 1054365"/>
              <a:gd name="connsiteX9" fmla="*/ 593034 w 4244009"/>
              <a:gd name="connsiteY9" fmla="*/ 409449 h 1054365"/>
              <a:gd name="connsiteX10" fmla="*/ 596348 w 4244009"/>
              <a:gd name="connsiteY10" fmla="*/ 398089 h 1054365"/>
              <a:gd name="connsiteX11" fmla="*/ 675860 w 4244009"/>
              <a:gd name="connsiteY11" fmla="*/ 686324 h 1054365"/>
              <a:gd name="connsiteX12" fmla="*/ 775252 w 4244009"/>
              <a:gd name="connsiteY12" fmla="*/ 229122 h 1054365"/>
              <a:gd name="connsiteX13" fmla="*/ 983973 w 4244009"/>
              <a:gd name="connsiteY13" fmla="*/ 398089 h 1054365"/>
              <a:gd name="connsiteX14" fmla="*/ 1202635 w 4244009"/>
              <a:gd name="connsiteY14" fmla="*/ 30342 h 1054365"/>
              <a:gd name="connsiteX15" fmla="*/ 1371600 w 4244009"/>
              <a:gd name="connsiteY15" fmla="*/ 527297 h 1054365"/>
              <a:gd name="connsiteX16" fmla="*/ 1451113 w 4244009"/>
              <a:gd name="connsiteY16" fmla="*/ 119793 h 1054365"/>
              <a:gd name="connsiteX17" fmla="*/ 1457738 w 4244009"/>
              <a:gd name="connsiteY17" fmla="*/ 21822 h 1054365"/>
              <a:gd name="connsiteX18" fmla="*/ 1570383 w 4244009"/>
              <a:gd name="connsiteY18" fmla="*/ 457723 h 1054365"/>
              <a:gd name="connsiteX19" fmla="*/ 1699591 w 4244009"/>
              <a:gd name="connsiteY19" fmla="*/ 755898 h 1054365"/>
              <a:gd name="connsiteX20" fmla="*/ 1739348 w 4244009"/>
              <a:gd name="connsiteY20" fmla="*/ 408028 h 1054365"/>
              <a:gd name="connsiteX21" fmla="*/ 1878496 w 4244009"/>
              <a:gd name="connsiteY21" fmla="*/ 338455 h 1054365"/>
              <a:gd name="connsiteX22" fmla="*/ 2027582 w 4244009"/>
              <a:gd name="connsiteY22" fmla="*/ 974558 h 1054365"/>
              <a:gd name="connsiteX23" fmla="*/ 2117035 w 4244009"/>
              <a:gd name="connsiteY23" fmla="*/ 80037 h 1054365"/>
              <a:gd name="connsiteX24" fmla="*/ 2176670 w 4244009"/>
              <a:gd name="connsiteY24" fmla="*/ 378210 h 1054365"/>
              <a:gd name="connsiteX25" fmla="*/ 2276061 w 4244009"/>
              <a:gd name="connsiteY25" fmla="*/ 524 h 1054365"/>
              <a:gd name="connsiteX26" fmla="*/ 2405269 w 4244009"/>
              <a:gd name="connsiteY26" fmla="*/ 477602 h 1054365"/>
              <a:gd name="connsiteX27" fmla="*/ 2494722 w 4244009"/>
              <a:gd name="connsiteY27" fmla="*/ 388150 h 1054365"/>
              <a:gd name="connsiteX28" fmla="*/ 2594113 w 4244009"/>
              <a:gd name="connsiteY28" fmla="*/ 914923 h 1054365"/>
              <a:gd name="connsiteX29" fmla="*/ 2763078 w 4244009"/>
              <a:gd name="connsiteY29" fmla="*/ 358332 h 1054365"/>
              <a:gd name="connsiteX30" fmla="*/ 2872409 w 4244009"/>
              <a:gd name="connsiteY30" fmla="*/ 765837 h 1054365"/>
              <a:gd name="connsiteX31" fmla="*/ 2961860 w 4244009"/>
              <a:gd name="connsiteY31" fmla="*/ 427906 h 1054365"/>
              <a:gd name="connsiteX32" fmla="*/ 3091070 w 4244009"/>
              <a:gd name="connsiteY32" fmla="*/ 865228 h 1054365"/>
              <a:gd name="connsiteX33" fmla="*/ 3140765 w 4244009"/>
              <a:gd name="connsiteY33" fmla="*/ 716141 h 1054365"/>
              <a:gd name="connsiteX34" fmla="*/ 3279912 w 4244009"/>
              <a:gd name="connsiteY34" fmla="*/ 1014315 h 1054365"/>
              <a:gd name="connsiteX35" fmla="*/ 3389244 w 4244009"/>
              <a:gd name="connsiteY35" fmla="*/ 636628 h 1054365"/>
              <a:gd name="connsiteX36" fmla="*/ 3667539 w 4244009"/>
              <a:gd name="connsiteY36" fmla="*/ 924863 h 1054365"/>
              <a:gd name="connsiteX37" fmla="*/ 3806687 w 4244009"/>
              <a:gd name="connsiteY37" fmla="*/ 686323 h 1054365"/>
              <a:gd name="connsiteX38" fmla="*/ 3876261 w 4244009"/>
              <a:gd name="connsiteY38" fmla="*/ 924863 h 1054365"/>
              <a:gd name="connsiteX39" fmla="*/ 3965713 w 4244009"/>
              <a:gd name="connsiteY39" fmla="*/ 755897 h 1054365"/>
              <a:gd name="connsiteX40" fmla="*/ 4075044 w 4244009"/>
              <a:gd name="connsiteY40" fmla="*/ 994437 h 1054365"/>
              <a:gd name="connsiteX41" fmla="*/ 4134678 w 4244009"/>
              <a:gd name="connsiteY41" fmla="*/ 895045 h 1054365"/>
              <a:gd name="connsiteX42" fmla="*/ 4204252 w 4244009"/>
              <a:gd name="connsiteY42" fmla="*/ 984497 h 1054365"/>
              <a:gd name="connsiteX43" fmla="*/ 4244009 w 4244009"/>
              <a:gd name="connsiteY43" fmla="*/ 994437 h 1054365"/>
              <a:gd name="connsiteX0" fmla="*/ 0 w 4244009"/>
              <a:gd name="connsiteY0" fmla="*/ 656506 h 1074331"/>
              <a:gd name="connsiteX1" fmla="*/ 49696 w 4244009"/>
              <a:gd name="connsiteY1" fmla="*/ 497480 h 1074331"/>
              <a:gd name="connsiteX2" fmla="*/ 99391 w 4244009"/>
              <a:gd name="connsiteY2" fmla="*/ 706202 h 1074331"/>
              <a:gd name="connsiteX3" fmla="*/ 159025 w 4244009"/>
              <a:gd name="connsiteY3" fmla="*/ 239063 h 1074331"/>
              <a:gd name="connsiteX4" fmla="*/ 228600 w 4244009"/>
              <a:gd name="connsiteY4" fmla="*/ 636627 h 1074331"/>
              <a:gd name="connsiteX5" fmla="*/ 298173 w 4244009"/>
              <a:gd name="connsiteY5" fmla="*/ 487541 h 1074331"/>
              <a:gd name="connsiteX6" fmla="*/ 377687 w 4244009"/>
              <a:gd name="connsiteY6" fmla="*/ 726080 h 1074331"/>
              <a:gd name="connsiteX7" fmla="*/ 437322 w 4244009"/>
              <a:gd name="connsiteY7" fmla="*/ 1054070 h 1074331"/>
              <a:gd name="connsiteX8" fmla="*/ 516835 w 4244009"/>
              <a:gd name="connsiteY8" fmla="*/ 666445 h 1074331"/>
              <a:gd name="connsiteX9" fmla="*/ 593034 w 4244009"/>
              <a:gd name="connsiteY9" fmla="*/ 409449 h 1074331"/>
              <a:gd name="connsiteX10" fmla="*/ 596348 w 4244009"/>
              <a:gd name="connsiteY10" fmla="*/ 398089 h 1074331"/>
              <a:gd name="connsiteX11" fmla="*/ 675860 w 4244009"/>
              <a:gd name="connsiteY11" fmla="*/ 686324 h 1074331"/>
              <a:gd name="connsiteX12" fmla="*/ 775252 w 4244009"/>
              <a:gd name="connsiteY12" fmla="*/ 229122 h 1074331"/>
              <a:gd name="connsiteX13" fmla="*/ 983973 w 4244009"/>
              <a:gd name="connsiteY13" fmla="*/ 398089 h 1074331"/>
              <a:gd name="connsiteX14" fmla="*/ 1202635 w 4244009"/>
              <a:gd name="connsiteY14" fmla="*/ 30342 h 1074331"/>
              <a:gd name="connsiteX15" fmla="*/ 1371600 w 4244009"/>
              <a:gd name="connsiteY15" fmla="*/ 527297 h 1074331"/>
              <a:gd name="connsiteX16" fmla="*/ 1451113 w 4244009"/>
              <a:gd name="connsiteY16" fmla="*/ 119793 h 1074331"/>
              <a:gd name="connsiteX17" fmla="*/ 1457738 w 4244009"/>
              <a:gd name="connsiteY17" fmla="*/ 21822 h 1074331"/>
              <a:gd name="connsiteX18" fmla="*/ 1570383 w 4244009"/>
              <a:gd name="connsiteY18" fmla="*/ 457723 h 1074331"/>
              <a:gd name="connsiteX19" fmla="*/ 1699591 w 4244009"/>
              <a:gd name="connsiteY19" fmla="*/ 755898 h 1074331"/>
              <a:gd name="connsiteX20" fmla="*/ 1739348 w 4244009"/>
              <a:gd name="connsiteY20" fmla="*/ 408028 h 1074331"/>
              <a:gd name="connsiteX21" fmla="*/ 1878496 w 4244009"/>
              <a:gd name="connsiteY21" fmla="*/ 338455 h 1074331"/>
              <a:gd name="connsiteX22" fmla="*/ 2027582 w 4244009"/>
              <a:gd name="connsiteY22" fmla="*/ 974558 h 1074331"/>
              <a:gd name="connsiteX23" fmla="*/ 2117035 w 4244009"/>
              <a:gd name="connsiteY23" fmla="*/ 80037 h 1074331"/>
              <a:gd name="connsiteX24" fmla="*/ 2176670 w 4244009"/>
              <a:gd name="connsiteY24" fmla="*/ 378210 h 1074331"/>
              <a:gd name="connsiteX25" fmla="*/ 2276061 w 4244009"/>
              <a:gd name="connsiteY25" fmla="*/ 524 h 1074331"/>
              <a:gd name="connsiteX26" fmla="*/ 2405269 w 4244009"/>
              <a:gd name="connsiteY26" fmla="*/ 477602 h 1074331"/>
              <a:gd name="connsiteX27" fmla="*/ 2494722 w 4244009"/>
              <a:gd name="connsiteY27" fmla="*/ 388150 h 1074331"/>
              <a:gd name="connsiteX28" fmla="*/ 2594113 w 4244009"/>
              <a:gd name="connsiteY28" fmla="*/ 914923 h 1074331"/>
              <a:gd name="connsiteX29" fmla="*/ 2763078 w 4244009"/>
              <a:gd name="connsiteY29" fmla="*/ 358332 h 1074331"/>
              <a:gd name="connsiteX30" fmla="*/ 2872409 w 4244009"/>
              <a:gd name="connsiteY30" fmla="*/ 765837 h 1074331"/>
              <a:gd name="connsiteX31" fmla="*/ 2961860 w 4244009"/>
              <a:gd name="connsiteY31" fmla="*/ 427906 h 1074331"/>
              <a:gd name="connsiteX32" fmla="*/ 3091070 w 4244009"/>
              <a:gd name="connsiteY32" fmla="*/ 865228 h 1074331"/>
              <a:gd name="connsiteX33" fmla="*/ 3140765 w 4244009"/>
              <a:gd name="connsiteY33" fmla="*/ 716141 h 1074331"/>
              <a:gd name="connsiteX34" fmla="*/ 3260034 w 4244009"/>
              <a:gd name="connsiteY34" fmla="*/ 1073950 h 1074331"/>
              <a:gd name="connsiteX35" fmla="*/ 3389244 w 4244009"/>
              <a:gd name="connsiteY35" fmla="*/ 636628 h 1074331"/>
              <a:gd name="connsiteX36" fmla="*/ 3667539 w 4244009"/>
              <a:gd name="connsiteY36" fmla="*/ 924863 h 1074331"/>
              <a:gd name="connsiteX37" fmla="*/ 3806687 w 4244009"/>
              <a:gd name="connsiteY37" fmla="*/ 686323 h 1074331"/>
              <a:gd name="connsiteX38" fmla="*/ 3876261 w 4244009"/>
              <a:gd name="connsiteY38" fmla="*/ 924863 h 1074331"/>
              <a:gd name="connsiteX39" fmla="*/ 3965713 w 4244009"/>
              <a:gd name="connsiteY39" fmla="*/ 755897 h 1074331"/>
              <a:gd name="connsiteX40" fmla="*/ 4075044 w 4244009"/>
              <a:gd name="connsiteY40" fmla="*/ 994437 h 1074331"/>
              <a:gd name="connsiteX41" fmla="*/ 4134678 w 4244009"/>
              <a:gd name="connsiteY41" fmla="*/ 895045 h 1074331"/>
              <a:gd name="connsiteX42" fmla="*/ 4204252 w 4244009"/>
              <a:gd name="connsiteY42" fmla="*/ 984497 h 1074331"/>
              <a:gd name="connsiteX43" fmla="*/ 4244009 w 4244009"/>
              <a:gd name="connsiteY43" fmla="*/ 994437 h 1074331"/>
              <a:gd name="connsiteX0" fmla="*/ 0 w 4244009"/>
              <a:gd name="connsiteY0" fmla="*/ 656506 h 1074331"/>
              <a:gd name="connsiteX1" fmla="*/ 49696 w 4244009"/>
              <a:gd name="connsiteY1" fmla="*/ 497480 h 1074331"/>
              <a:gd name="connsiteX2" fmla="*/ 99391 w 4244009"/>
              <a:gd name="connsiteY2" fmla="*/ 706202 h 1074331"/>
              <a:gd name="connsiteX3" fmla="*/ 159025 w 4244009"/>
              <a:gd name="connsiteY3" fmla="*/ 239063 h 1074331"/>
              <a:gd name="connsiteX4" fmla="*/ 228600 w 4244009"/>
              <a:gd name="connsiteY4" fmla="*/ 636627 h 1074331"/>
              <a:gd name="connsiteX5" fmla="*/ 298173 w 4244009"/>
              <a:gd name="connsiteY5" fmla="*/ 487541 h 1074331"/>
              <a:gd name="connsiteX6" fmla="*/ 377687 w 4244009"/>
              <a:gd name="connsiteY6" fmla="*/ 726080 h 1074331"/>
              <a:gd name="connsiteX7" fmla="*/ 437322 w 4244009"/>
              <a:gd name="connsiteY7" fmla="*/ 1054070 h 1074331"/>
              <a:gd name="connsiteX8" fmla="*/ 516835 w 4244009"/>
              <a:gd name="connsiteY8" fmla="*/ 666445 h 1074331"/>
              <a:gd name="connsiteX9" fmla="*/ 593034 w 4244009"/>
              <a:gd name="connsiteY9" fmla="*/ 409449 h 1074331"/>
              <a:gd name="connsiteX10" fmla="*/ 596348 w 4244009"/>
              <a:gd name="connsiteY10" fmla="*/ 398089 h 1074331"/>
              <a:gd name="connsiteX11" fmla="*/ 675860 w 4244009"/>
              <a:gd name="connsiteY11" fmla="*/ 686324 h 1074331"/>
              <a:gd name="connsiteX12" fmla="*/ 775252 w 4244009"/>
              <a:gd name="connsiteY12" fmla="*/ 229122 h 1074331"/>
              <a:gd name="connsiteX13" fmla="*/ 983973 w 4244009"/>
              <a:gd name="connsiteY13" fmla="*/ 398089 h 1074331"/>
              <a:gd name="connsiteX14" fmla="*/ 1202635 w 4244009"/>
              <a:gd name="connsiteY14" fmla="*/ 30342 h 1074331"/>
              <a:gd name="connsiteX15" fmla="*/ 1371600 w 4244009"/>
              <a:gd name="connsiteY15" fmla="*/ 527297 h 1074331"/>
              <a:gd name="connsiteX16" fmla="*/ 1451113 w 4244009"/>
              <a:gd name="connsiteY16" fmla="*/ 119793 h 1074331"/>
              <a:gd name="connsiteX17" fmla="*/ 1457738 w 4244009"/>
              <a:gd name="connsiteY17" fmla="*/ 21822 h 1074331"/>
              <a:gd name="connsiteX18" fmla="*/ 1570383 w 4244009"/>
              <a:gd name="connsiteY18" fmla="*/ 457723 h 1074331"/>
              <a:gd name="connsiteX19" fmla="*/ 1557130 w 4244009"/>
              <a:gd name="connsiteY19" fmla="*/ 558535 h 1074331"/>
              <a:gd name="connsiteX20" fmla="*/ 1699591 w 4244009"/>
              <a:gd name="connsiteY20" fmla="*/ 755898 h 1074331"/>
              <a:gd name="connsiteX21" fmla="*/ 1739348 w 4244009"/>
              <a:gd name="connsiteY21" fmla="*/ 408028 h 1074331"/>
              <a:gd name="connsiteX22" fmla="*/ 1878496 w 4244009"/>
              <a:gd name="connsiteY22" fmla="*/ 338455 h 1074331"/>
              <a:gd name="connsiteX23" fmla="*/ 2027582 w 4244009"/>
              <a:gd name="connsiteY23" fmla="*/ 974558 h 1074331"/>
              <a:gd name="connsiteX24" fmla="*/ 2117035 w 4244009"/>
              <a:gd name="connsiteY24" fmla="*/ 80037 h 1074331"/>
              <a:gd name="connsiteX25" fmla="*/ 2176670 w 4244009"/>
              <a:gd name="connsiteY25" fmla="*/ 378210 h 1074331"/>
              <a:gd name="connsiteX26" fmla="*/ 2276061 w 4244009"/>
              <a:gd name="connsiteY26" fmla="*/ 524 h 1074331"/>
              <a:gd name="connsiteX27" fmla="*/ 2405269 w 4244009"/>
              <a:gd name="connsiteY27" fmla="*/ 477602 h 1074331"/>
              <a:gd name="connsiteX28" fmla="*/ 2494722 w 4244009"/>
              <a:gd name="connsiteY28" fmla="*/ 388150 h 1074331"/>
              <a:gd name="connsiteX29" fmla="*/ 2594113 w 4244009"/>
              <a:gd name="connsiteY29" fmla="*/ 914923 h 1074331"/>
              <a:gd name="connsiteX30" fmla="*/ 2763078 w 4244009"/>
              <a:gd name="connsiteY30" fmla="*/ 358332 h 1074331"/>
              <a:gd name="connsiteX31" fmla="*/ 2872409 w 4244009"/>
              <a:gd name="connsiteY31" fmla="*/ 765837 h 1074331"/>
              <a:gd name="connsiteX32" fmla="*/ 2961860 w 4244009"/>
              <a:gd name="connsiteY32" fmla="*/ 427906 h 1074331"/>
              <a:gd name="connsiteX33" fmla="*/ 3091070 w 4244009"/>
              <a:gd name="connsiteY33" fmla="*/ 865228 h 1074331"/>
              <a:gd name="connsiteX34" fmla="*/ 3140765 w 4244009"/>
              <a:gd name="connsiteY34" fmla="*/ 716141 h 1074331"/>
              <a:gd name="connsiteX35" fmla="*/ 3260034 w 4244009"/>
              <a:gd name="connsiteY35" fmla="*/ 1073950 h 1074331"/>
              <a:gd name="connsiteX36" fmla="*/ 3389244 w 4244009"/>
              <a:gd name="connsiteY36" fmla="*/ 636628 h 1074331"/>
              <a:gd name="connsiteX37" fmla="*/ 3667539 w 4244009"/>
              <a:gd name="connsiteY37" fmla="*/ 924863 h 1074331"/>
              <a:gd name="connsiteX38" fmla="*/ 3806687 w 4244009"/>
              <a:gd name="connsiteY38" fmla="*/ 686323 h 1074331"/>
              <a:gd name="connsiteX39" fmla="*/ 3876261 w 4244009"/>
              <a:gd name="connsiteY39" fmla="*/ 924863 h 1074331"/>
              <a:gd name="connsiteX40" fmla="*/ 3965713 w 4244009"/>
              <a:gd name="connsiteY40" fmla="*/ 755897 h 1074331"/>
              <a:gd name="connsiteX41" fmla="*/ 4075044 w 4244009"/>
              <a:gd name="connsiteY41" fmla="*/ 994437 h 1074331"/>
              <a:gd name="connsiteX42" fmla="*/ 4134678 w 4244009"/>
              <a:gd name="connsiteY42" fmla="*/ 895045 h 1074331"/>
              <a:gd name="connsiteX43" fmla="*/ 4204252 w 4244009"/>
              <a:gd name="connsiteY43" fmla="*/ 984497 h 1074331"/>
              <a:gd name="connsiteX44" fmla="*/ 4244009 w 4244009"/>
              <a:gd name="connsiteY44" fmla="*/ 994437 h 1074331"/>
              <a:gd name="connsiteX0" fmla="*/ 0 w 4244009"/>
              <a:gd name="connsiteY0" fmla="*/ 656506 h 1074331"/>
              <a:gd name="connsiteX1" fmla="*/ 49696 w 4244009"/>
              <a:gd name="connsiteY1" fmla="*/ 497480 h 1074331"/>
              <a:gd name="connsiteX2" fmla="*/ 99391 w 4244009"/>
              <a:gd name="connsiteY2" fmla="*/ 706202 h 1074331"/>
              <a:gd name="connsiteX3" fmla="*/ 159025 w 4244009"/>
              <a:gd name="connsiteY3" fmla="*/ 239063 h 1074331"/>
              <a:gd name="connsiteX4" fmla="*/ 228600 w 4244009"/>
              <a:gd name="connsiteY4" fmla="*/ 636627 h 1074331"/>
              <a:gd name="connsiteX5" fmla="*/ 298173 w 4244009"/>
              <a:gd name="connsiteY5" fmla="*/ 487541 h 1074331"/>
              <a:gd name="connsiteX6" fmla="*/ 377687 w 4244009"/>
              <a:gd name="connsiteY6" fmla="*/ 726080 h 1074331"/>
              <a:gd name="connsiteX7" fmla="*/ 437322 w 4244009"/>
              <a:gd name="connsiteY7" fmla="*/ 1054070 h 1074331"/>
              <a:gd name="connsiteX8" fmla="*/ 516835 w 4244009"/>
              <a:gd name="connsiteY8" fmla="*/ 666445 h 1074331"/>
              <a:gd name="connsiteX9" fmla="*/ 593034 w 4244009"/>
              <a:gd name="connsiteY9" fmla="*/ 409449 h 1074331"/>
              <a:gd name="connsiteX10" fmla="*/ 596348 w 4244009"/>
              <a:gd name="connsiteY10" fmla="*/ 398089 h 1074331"/>
              <a:gd name="connsiteX11" fmla="*/ 675860 w 4244009"/>
              <a:gd name="connsiteY11" fmla="*/ 686324 h 1074331"/>
              <a:gd name="connsiteX12" fmla="*/ 775252 w 4244009"/>
              <a:gd name="connsiteY12" fmla="*/ 229122 h 1074331"/>
              <a:gd name="connsiteX13" fmla="*/ 983973 w 4244009"/>
              <a:gd name="connsiteY13" fmla="*/ 398089 h 1074331"/>
              <a:gd name="connsiteX14" fmla="*/ 1202635 w 4244009"/>
              <a:gd name="connsiteY14" fmla="*/ 30342 h 1074331"/>
              <a:gd name="connsiteX15" fmla="*/ 1371600 w 4244009"/>
              <a:gd name="connsiteY15" fmla="*/ 527297 h 1074331"/>
              <a:gd name="connsiteX16" fmla="*/ 1451113 w 4244009"/>
              <a:gd name="connsiteY16" fmla="*/ 119793 h 1074331"/>
              <a:gd name="connsiteX17" fmla="*/ 1457738 w 4244009"/>
              <a:gd name="connsiteY17" fmla="*/ 21822 h 1074331"/>
              <a:gd name="connsiteX18" fmla="*/ 1570383 w 4244009"/>
              <a:gd name="connsiteY18" fmla="*/ 457723 h 1074331"/>
              <a:gd name="connsiteX19" fmla="*/ 1557130 w 4244009"/>
              <a:gd name="connsiteY19" fmla="*/ 558535 h 1074331"/>
              <a:gd name="connsiteX20" fmla="*/ 1639956 w 4244009"/>
              <a:gd name="connsiteY20" fmla="*/ 755898 h 1074331"/>
              <a:gd name="connsiteX21" fmla="*/ 1739348 w 4244009"/>
              <a:gd name="connsiteY21" fmla="*/ 408028 h 1074331"/>
              <a:gd name="connsiteX22" fmla="*/ 1878496 w 4244009"/>
              <a:gd name="connsiteY22" fmla="*/ 338455 h 1074331"/>
              <a:gd name="connsiteX23" fmla="*/ 2027582 w 4244009"/>
              <a:gd name="connsiteY23" fmla="*/ 974558 h 1074331"/>
              <a:gd name="connsiteX24" fmla="*/ 2117035 w 4244009"/>
              <a:gd name="connsiteY24" fmla="*/ 80037 h 1074331"/>
              <a:gd name="connsiteX25" fmla="*/ 2176670 w 4244009"/>
              <a:gd name="connsiteY25" fmla="*/ 378210 h 1074331"/>
              <a:gd name="connsiteX26" fmla="*/ 2276061 w 4244009"/>
              <a:gd name="connsiteY26" fmla="*/ 524 h 1074331"/>
              <a:gd name="connsiteX27" fmla="*/ 2405269 w 4244009"/>
              <a:gd name="connsiteY27" fmla="*/ 477602 h 1074331"/>
              <a:gd name="connsiteX28" fmla="*/ 2494722 w 4244009"/>
              <a:gd name="connsiteY28" fmla="*/ 388150 h 1074331"/>
              <a:gd name="connsiteX29" fmla="*/ 2594113 w 4244009"/>
              <a:gd name="connsiteY29" fmla="*/ 914923 h 1074331"/>
              <a:gd name="connsiteX30" fmla="*/ 2763078 w 4244009"/>
              <a:gd name="connsiteY30" fmla="*/ 358332 h 1074331"/>
              <a:gd name="connsiteX31" fmla="*/ 2872409 w 4244009"/>
              <a:gd name="connsiteY31" fmla="*/ 765837 h 1074331"/>
              <a:gd name="connsiteX32" fmla="*/ 2961860 w 4244009"/>
              <a:gd name="connsiteY32" fmla="*/ 427906 h 1074331"/>
              <a:gd name="connsiteX33" fmla="*/ 3091070 w 4244009"/>
              <a:gd name="connsiteY33" fmla="*/ 865228 h 1074331"/>
              <a:gd name="connsiteX34" fmla="*/ 3140765 w 4244009"/>
              <a:gd name="connsiteY34" fmla="*/ 716141 h 1074331"/>
              <a:gd name="connsiteX35" fmla="*/ 3260034 w 4244009"/>
              <a:gd name="connsiteY35" fmla="*/ 1073950 h 1074331"/>
              <a:gd name="connsiteX36" fmla="*/ 3389244 w 4244009"/>
              <a:gd name="connsiteY36" fmla="*/ 636628 h 1074331"/>
              <a:gd name="connsiteX37" fmla="*/ 3667539 w 4244009"/>
              <a:gd name="connsiteY37" fmla="*/ 924863 h 1074331"/>
              <a:gd name="connsiteX38" fmla="*/ 3806687 w 4244009"/>
              <a:gd name="connsiteY38" fmla="*/ 686323 h 1074331"/>
              <a:gd name="connsiteX39" fmla="*/ 3876261 w 4244009"/>
              <a:gd name="connsiteY39" fmla="*/ 924863 h 1074331"/>
              <a:gd name="connsiteX40" fmla="*/ 3965713 w 4244009"/>
              <a:gd name="connsiteY40" fmla="*/ 755897 h 1074331"/>
              <a:gd name="connsiteX41" fmla="*/ 4075044 w 4244009"/>
              <a:gd name="connsiteY41" fmla="*/ 994437 h 1074331"/>
              <a:gd name="connsiteX42" fmla="*/ 4134678 w 4244009"/>
              <a:gd name="connsiteY42" fmla="*/ 895045 h 1074331"/>
              <a:gd name="connsiteX43" fmla="*/ 4204252 w 4244009"/>
              <a:gd name="connsiteY43" fmla="*/ 984497 h 1074331"/>
              <a:gd name="connsiteX44" fmla="*/ 4244009 w 4244009"/>
              <a:gd name="connsiteY44" fmla="*/ 994437 h 1074331"/>
              <a:gd name="connsiteX0" fmla="*/ 0 w 4244009"/>
              <a:gd name="connsiteY0" fmla="*/ 656506 h 1074331"/>
              <a:gd name="connsiteX1" fmla="*/ 49696 w 4244009"/>
              <a:gd name="connsiteY1" fmla="*/ 497480 h 1074331"/>
              <a:gd name="connsiteX2" fmla="*/ 99391 w 4244009"/>
              <a:gd name="connsiteY2" fmla="*/ 706202 h 1074331"/>
              <a:gd name="connsiteX3" fmla="*/ 159025 w 4244009"/>
              <a:gd name="connsiteY3" fmla="*/ 239063 h 1074331"/>
              <a:gd name="connsiteX4" fmla="*/ 228600 w 4244009"/>
              <a:gd name="connsiteY4" fmla="*/ 636627 h 1074331"/>
              <a:gd name="connsiteX5" fmla="*/ 298173 w 4244009"/>
              <a:gd name="connsiteY5" fmla="*/ 487541 h 1074331"/>
              <a:gd name="connsiteX6" fmla="*/ 377687 w 4244009"/>
              <a:gd name="connsiteY6" fmla="*/ 726080 h 1074331"/>
              <a:gd name="connsiteX7" fmla="*/ 437322 w 4244009"/>
              <a:gd name="connsiteY7" fmla="*/ 1054070 h 1074331"/>
              <a:gd name="connsiteX8" fmla="*/ 516835 w 4244009"/>
              <a:gd name="connsiteY8" fmla="*/ 666445 h 1074331"/>
              <a:gd name="connsiteX9" fmla="*/ 593034 w 4244009"/>
              <a:gd name="connsiteY9" fmla="*/ 409449 h 1074331"/>
              <a:gd name="connsiteX10" fmla="*/ 596348 w 4244009"/>
              <a:gd name="connsiteY10" fmla="*/ 398089 h 1074331"/>
              <a:gd name="connsiteX11" fmla="*/ 675860 w 4244009"/>
              <a:gd name="connsiteY11" fmla="*/ 686324 h 1074331"/>
              <a:gd name="connsiteX12" fmla="*/ 775252 w 4244009"/>
              <a:gd name="connsiteY12" fmla="*/ 229122 h 1074331"/>
              <a:gd name="connsiteX13" fmla="*/ 983973 w 4244009"/>
              <a:gd name="connsiteY13" fmla="*/ 398089 h 1074331"/>
              <a:gd name="connsiteX14" fmla="*/ 1202635 w 4244009"/>
              <a:gd name="connsiteY14" fmla="*/ 30342 h 1074331"/>
              <a:gd name="connsiteX15" fmla="*/ 1371600 w 4244009"/>
              <a:gd name="connsiteY15" fmla="*/ 527297 h 1074331"/>
              <a:gd name="connsiteX16" fmla="*/ 1451113 w 4244009"/>
              <a:gd name="connsiteY16" fmla="*/ 119793 h 1074331"/>
              <a:gd name="connsiteX17" fmla="*/ 1457738 w 4244009"/>
              <a:gd name="connsiteY17" fmla="*/ 21822 h 1074331"/>
              <a:gd name="connsiteX18" fmla="*/ 1570383 w 4244009"/>
              <a:gd name="connsiteY18" fmla="*/ 457723 h 1074331"/>
              <a:gd name="connsiteX19" fmla="*/ 1616765 w 4244009"/>
              <a:gd name="connsiteY19" fmla="*/ 558535 h 1074331"/>
              <a:gd name="connsiteX20" fmla="*/ 1639956 w 4244009"/>
              <a:gd name="connsiteY20" fmla="*/ 755898 h 1074331"/>
              <a:gd name="connsiteX21" fmla="*/ 1739348 w 4244009"/>
              <a:gd name="connsiteY21" fmla="*/ 408028 h 1074331"/>
              <a:gd name="connsiteX22" fmla="*/ 1878496 w 4244009"/>
              <a:gd name="connsiteY22" fmla="*/ 338455 h 1074331"/>
              <a:gd name="connsiteX23" fmla="*/ 2027582 w 4244009"/>
              <a:gd name="connsiteY23" fmla="*/ 974558 h 1074331"/>
              <a:gd name="connsiteX24" fmla="*/ 2117035 w 4244009"/>
              <a:gd name="connsiteY24" fmla="*/ 80037 h 1074331"/>
              <a:gd name="connsiteX25" fmla="*/ 2176670 w 4244009"/>
              <a:gd name="connsiteY25" fmla="*/ 378210 h 1074331"/>
              <a:gd name="connsiteX26" fmla="*/ 2276061 w 4244009"/>
              <a:gd name="connsiteY26" fmla="*/ 524 h 1074331"/>
              <a:gd name="connsiteX27" fmla="*/ 2405269 w 4244009"/>
              <a:gd name="connsiteY27" fmla="*/ 477602 h 1074331"/>
              <a:gd name="connsiteX28" fmla="*/ 2494722 w 4244009"/>
              <a:gd name="connsiteY28" fmla="*/ 388150 h 1074331"/>
              <a:gd name="connsiteX29" fmla="*/ 2594113 w 4244009"/>
              <a:gd name="connsiteY29" fmla="*/ 914923 h 1074331"/>
              <a:gd name="connsiteX30" fmla="*/ 2763078 w 4244009"/>
              <a:gd name="connsiteY30" fmla="*/ 358332 h 1074331"/>
              <a:gd name="connsiteX31" fmla="*/ 2872409 w 4244009"/>
              <a:gd name="connsiteY31" fmla="*/ 765837 h 1074331"/>
              <a:gd name="connsiteX32" fmla="*/ 2961860 w 4244009"/>
              <a:gd name="connsiteY32" fmla="*/ 427906 h 1074331"/>
              <a:gd name="connsiteX33" fmla="*/ 3091070 w 4244009"/>
              <a:gd name="connsiteY33" fmla="*/ 865228 h 1074331"/>
              <a:gd name="connsiteX34" fmla="*/ 3140765 w 4244009"/>
              <a:gd name="connsiteY34" fmla="*/ 716141 h 1074331"/>
              <a:gd name="connsiteX35" fmla="*/ 3260034 w 4244009"/>
              <a:gd name="connsiteY35" fmla="*/ 1073950 h 1074331"/>
              <a:gd name="connsiteX36" fmla="*/ 3389244 w 4244009"/>
              <a:gd name="connsiteY36" fmla="*/ 636628 h 1074331"/>
              <a:gd name="connsiteX37" fmla="*/ 3667539 w 4244009"/>
              <a:gd name="connsiteY37" fmla="*/ 924863 h 1074331"/>
              <a:gd name="connsiteX38" fmla="*/ 3806687 w 4244009"/>
              <a:gd name="connsiteY38" fmla="*/ 686323 h 1074331"/>
              <a:gd name="connsiteX39" fmla="*/ 3876261 w 4244009"/>
              <a:gd name="connsiteY39" fmla="*/ 924863 h 1074331"/>
              <a:gd name="connsiteX40" fmla="*/ 3965713 w 4244009"/>
              <a:gd name="connsiteY40" fmla="*/ 755897 h 1074331"/>
              <a:gd name="connsiteX41" fmla="*/ 4075044 w 4244009"/>
              <a:gd name="connsiteY41" fmla="*/ 994437 h 1074331"/>
              <a:gd name="connsiteX42" fmla="*/ 4134678 w 4244009"/>
              <a:gd name="connsiteY42" fmla="*/ 895045 h 1074331"/>
              <a:gd name="connsiteX43" fmla="*/ 4204252 w 4244009"/>
              <a:gd name="connsiteY43" fmla="*/ 984497 h 1074331"/>
              <a:gd name="connsiteX44" fmla="*/ 4244009 w 4244009"/>
              <a:gd name="connsiteY44" fmla="*/ 994437 h 1074331"/>
              <a:gd name="connsiteX0" fmla="*/ 0 w 4244009"/>
              <a:gd name="connsiteY0" fmla="*/ 656506 h 1074331"/>
              <a:gd name="connsiteX1" fmla="*/ 49696 w 4244009"/>
              <a:gd name="connsiteY1" fmla="*/ 497480 h 1074331"/>
              <a:gd name="connsiteX2" fmla="*/ 99391 w 4244009"/>
              <a:gd name="connsiteY2" fmla="*/ 706202 h 1074331"/>
              <a:gd name="connsiteX3" fmla="*/ 159025 w 4244009"/>
              <a:gd name="connsiteY3" fmla="*/ 239063 h 1074331"/>
              <a:gd name="connsiteX4" fmla="*/ 228600 w 4244009"/>
              <a:gd name="connsiteY4" fmla="*/ 636627 h 1074331"/>
              <a:gd name="connsiteX5" fmla="*/ 298173 w 4244009"/>
              <a:gd name="connsiteY5" fmla="*/ 487541 h 1074331"/>
              <a:gd name="connsiteX6" fmla="*/ 377687 w 4244009"/>
              <a:gd name="connsiteY6" fmla="*/ 726080 h 1074331"/>
              <a:gd name="connsiteX7" fmla="*/ 437322 w 4244009"/>
              <a:gd name="connsiteY7" fmla="*/ 1054070 h 1074331"/>
              <a:gd name="connsiteX8" fmla="*/ 516835 w 4244009"/>
              <a:gd name="connsiteY8" fmla="*/ 666445 h 1074331"/>
              <a:gd name="connsiteX9" fmla="*/ 593034 w 4244009"/>
              <a:gd name="connsiteY9" fmla="*/ 409449 h 1074331"/>
              <a:gd name="connsiteX10" fmla="*/ 596348 w 4244009"/>
              <a:gd name="connsiteY10" fmla="*/ 398089 h 1074331"/>
              <a:gd name="connsiteX11" fmla="*/ 675860 w 4244009"/>
              <a:gd name="connsiteY11" fmla="*/ 686324 h 1074331"/>
              <a:gd name="connsiteX12" fmla="*/ 775252 w 4244009"/>
              <a:gd name="connsiteY12" fmla="*/ 229122 h 1074331"/>
              <a:gd name="connsiteX13" fmla="*/ 983973 w 4244009"/>
              <a:gd name="connsiteY13" fmla="*/ 398089 h 1074331"/>
              <a:gd name="connsiteX14" fmla="*/ 1202635 w 4244009"/>
              <a:gd name="connsiteY14" fmla="*/ 30342 h 1074331"/>
              <a:gd name="connsiteX15" fmla="*/ 1371600 w 4244009"/>
              <a:gd name="connsiteY15" fmla="*/ 527297 h 1074331"/>
              <a:gd name="connsiteX16" fmla="*/ 1451113 w 4244009"/>
              <a:gd name="connsiteY16" fmla="*/ 119793 h 1074331"/>
              <a:gd name="connsiteX17" fmla="*/ 1457738 w 4244009"/>
              <a:gd name="connsiteY17" fmla="*/ 21822 h 1074331"/>
              <a:gd name="connsiteX18" fmla="*/ 1570383 w 4244009"/>
              <a:gd name="connsiteY18" fmla="*/ 457723 h 1074331"/>
              <a:gd name="connsiteX19" fmla="*/ 1616765 w 4244009"/>
              <a:gd name="connsiteY19" fmla="*/ 558535 h 1074331"/>
              <a:gd name="connsiteX20" fmla="*/ 1639956 w 4244009"/>
              <a:gd name="connsiteY20" fmla="*/ 755898 h 1074331"/>
              <a:gd name="connsiteX21" fmla="*/ 1739348 w 4244009"/>
              <a:gd name="connsiteY21" fmla="*/ 408028 h 1074331"/>
              <a:gd name="connsiteX22" fmla="*/ 1878496 w 4244009"/>
              <a:gd name="connsiteY22" fmla="*/ 338455 h 1074331"/>
              <a:gd name="connsiteX23" fmla="*/ 2027582 w 4244009"/>
              <a:gd name="connsiteY23" fmla="*/ 974558 h 1074331"/>
              <a:gd name="connsiteX24" fmla="*/ 2117035 w 4244009"/>
              <a:gd name="connsiteY24" fmla="*/ 80037 h 1074331"/>
              <a:gd name="connsiteX25" fmla="*/ 2176670 w 4244009"/>
              <a:gd name="connsiteY25" fmla="*/ 378210 h 1074331"/>
              <a:gd name="connsiteX26" fmla="*/ 2276061 w 4244009"/>
              <a:gd name="connsiteY26" fmla="*/ 524 h 1074331"/>
              <a:gd name="connsiteX27" fmla="*/ 2405269 w 4244009"/>
              <a:gd name="connsiteY27" fmla="*/ 477602 h 1074331"/>
              <a:gd name="connsiteX28" fmla="*/ 2494722 w 4244009"/>
              <a:gd name="connsiteY28" fmla="*/ 388150 h 1074331"/>
              <a:gd name="connsiteX29" fmla="*/ 2594113 w 4244009"/>
              <a:gd name="connsiteY29" fmla="*/ 914923 h 1074331"/>
              <a:gd name="connsiteX30" fmla="*/ 2763078 w 4244009"/>
              <a:gd name="connsiteY30" fmla="*/ 358332 h 1074331"/>
              <a:gd name="connsiteX31" fmla="*/ 2872409 w 4244009"/>
              <a:gd name="connsiteY31" fmla="*/ 765837 h 1074331"/>
              <a:gd name="connsiteX32" fmla="*/ 2961860 w 4244009"/>
              <a:gd name="connsiteY32" fmla="*/ 427906 h 1074331"/>
              <a:gd name="connsiteX33" fmla="*/ 3091070 w 4244009"/>
              <a:gd name="connsiteY33" fmla="*/ 865228 h 1074331"/>
              <a:gd name="connsiteX34" fmla="*/ 3140765 w 4244009"/>
              <a:gd name="connsiteY34" fmla="*/ 716141 h 1074331"/>
              <a:gd name="connsiteX35" fmla="*/ 3260034 w 4244009"/>
              <a:gd name="connsiteY35" fmla="*/ 1073950 h 1074331"/>
              <a:gd name="connsiteX36" fmla="*/ 3389244 w 4244009"/>
              <a:gd name="connsiteY36" fmla="*/ 636628 h 1074331"/>
              <a:gd name="connsiteX37" fmla="*/ 3667539 w 4244009"/>
              <a:gd name="connsiteY37" fmla="*/ 924863 h 1074331"/>
              <a:gd name="connsiteX38" fmla="*/ 3806687 w 4244009"/>
              <a:gd name="connsiteY38" fmla="*/ 686323 h 1074331"/>
              <a:gd name="connsiteX39" fmla="*/ 3876261 w 4244009"/>
              <a:gd name="connsiteY39" fmla="*/ 924863 h 1074331"/>
              <a:gd name="connsiteX40" fmla="*/ 3965713 w 4244009"/>
              <a:gd name="connsiteY40" fmla="*/ 755897 h 1074331"/>
              <a:gd name="connsiteX41" fmla="*/ 4075044 w 4244009"/>
              <a:gd name="connsiteY41" fmla="*/ 994437 h 1074331"/>
              <a:gd name="connsiteX42" fmla="*/ 4134678 w 4244009"/>
              <a:gd name="connsiteY42" fmla="*/ 895045 h 1074331"/>
              <a:gd name="connsiteX43" fmla="*/ 4204252 w 4244009"/>
              <a:gd name="connsiteY43" fmla="*/ 984497 h 1074331"/>
              <a:gd name="connsiteX44" fmla="*/ 4244009 w 4244009"/>
              <a:gd name="connsiteY44" fmla="*/ 994437 h 1074331"/>
              <a:gd name="connsiteX0" fmla="*/ 0 w 4244009"/>
              <a:gd name="connsiteY0" fmla="*/ 656506 h 1074331"/>
              <a:gd name="connsiteX1" fmla="*/ 49696 w 4244009"/>
              <a:gd name="connsiteY1" fmla="*/ 497480 h 1074331"/>
              <a:gd name="connsiteX2" fmla="*/ 99391 w 4244009"/>
              <a:gd name="connsiteY2" fmla="*/ 706202 h 1074331"/>
              <a:gd name="connsiteX3" fmla="*/ 193530 w 4244009"/>
              <a:gd name="connsiteY3" fmla="*/ 195931 h 1074331"/>
              <a:gd name="connsiteX4" fmla="*/ 228600 w 4244009"/>
              <a:gd name="connsiteY4" fmla="*/ 636627 h 1074331"/>
              <a:gd name="connsiteX5" fmla="*/ 298173 w 4244009"/>
              <a:gd name="connsiteY5" fmla="*/ 487541 h 1074331"/>
              <a:gd name="connsiteX6" fmla="*/ 377687 w 4244009"/>
              <a:gd name="connsiteY6" fmla="*/ 726080 h 1074331"/>
              <a:gd name="connsiteX7" fmla="*/ 437322 w 4244009"/>
              <a:gd name="connsiteY7" fmla="*/ 1054070 h 1074331"/>
              <a:gd name="connsiteX8" fmla="*/ 516835 w 4244009"/>
              <a:gd name="connsiteY8" fmla="*/ 666445 h 1074331"/>
              <a:gd name="connsiteX9" fmla="*/ 593034 w 4244009"/>
              <a:gd name="connsiteY9" fmla="*/ 409449 h 1074331"/>
              <a:gd name="connsiteX10" fmla="*/ 596348 w 4244009"/>
              <a:gd name="connsiteY10" fmla="*/ 398089 h 1074331"/>
              <a:gd name="connsiteX11" fmla="*/ 675860 w 4244009"/>
              <a:gd name="connsiteY11" fmla="*/ 686324 h 1074331"/>
              <a:gd name="connsiteX12" fmla="*/ 775252 w 4244009"/>
              <a:gd name="connsiteY12" fmla="*/ 229122 h 1074331"/>
              <a:gd name="connsiteX13" fmla="*/ 983973 w 4244009"/>
              <a:gd name="connsiteY13" fmla="*/ 398089 h 1074331"/>
              <a:gd name="connsiteX14" fmla="*/ 1202635 w 4244009"/>
              <a:gd name="connsiteY14" fmla="*/ 30342 h 1074331"/>
              <a:gd name="connsiteX15" fmla="*/ 1371600 w 4244009"/>
              <a:gd name="connsiteY15" fmla="*/ 527297 h 1074331"/>
              <a:gd name="connsiteX16" fmla="*/ 1451113 w 4244009"/>
              <a:gd name="connsiteY16" fmla="*/ 119793 h 1074331"/>
              <a:gd name="connsiteX17" fmla="*/ 1457738 w 4244009"/>
              <a:gd name="connsiteY17" fmla="*/ 21822 h 1074331"/>
              <a:gd name="connsiteX18" fmla="*/ 1570383 w 4244009"/>
              <a:gd name="connsiteY18" fmla="*/ 457723 h 1074331"/>
              <a:gd name="connsiteX19" fmla="*/ 1616765 w 4244009"/>
              <a:gd name="connsiteY19" fmla="*/ 558535 h 1074331"/>
              <a:gd name="connsiteX20" fmla="*/ 1639956 w 4244009"/>
              <a:gd name="connsiteY20" fmla="*/ 755898 h 1074331"/>
              <a:gd name="connsiteX21" fmla="*/ 1739348 w 4244009"/>
              <a:gd name="connsiteY21" fmla="*/ 408028 h 1074331"/>
              <a:gd name="connsiteX22" fmla="*/ 1878496 w 4244009"/>
              <a:gd name="connsiteY22" fmla="*/ 338455 h 1074331"/>
              <a:gd name="connsiteX23" fmla="*/ 2027582 w 4244009"/>
              <a:gd name="connsiteY23" fmla="*/ 974558 h 1074331"/>
              <a:gd name="connsiteX24" fmla="*/ 2117035 w 4244009"/>
              <a:gd name="connsiteY24" fmla="*/ 80037 h 1074331"/>
              <a:gd name="connsiteX25" fmla="*/ 2176670 w 4244009"/>
              <a:gd name="connsiteY25" fmla="*/ 378210 h 1074331"/>
              <a:gd name="connsiteX26" fmla="*/ 2276061 w 4244009"/>
              <a:gd name="connsiteY26" fmla="*/ 524 h 1074331"/>
              <a:gd name="connsiteX27" fmla="*/ 2405269 w 4244009"/>
              <a:gd name="connsiteY27" fmla="*/ 477602 h 1074331"/>
              <a:gd name="connsiteX28" fmla="*/ 2494722 w 4244009"/>
              <a:gd name="connsiteY28" fmla="*/ 388150 h 1074331"/>
              <a:gd name="connsiteX29" fmla="*/ 2594113 w 4244009"/>
              <a:gd name="connsiteY29" fmla="*/ 914923 h 1074331"/>
              <a:gd name="connsiteX30" fmla="*/ 2763078 w 4244009"/>
              <a:gd name="connsiteY30" fmla="*/ 358332 h 1074331"/>
              <a:gd name="connsiteX31" fmla="*/ 2872409 w 4244009"/>
              <a:gd name="connsiteY31" fmla="*/ 765837 h 1074331"/>
              <a:gd name="connsiteX32" fmla="*/ 2961860 w 4244009"/>
              <a:gd name="connsiteY32" fmla="*/ 427906 h 1074331"/>
              <a:gd name="connsiteX33" fmla="*/ 3091070 w 4244009"/>
              <a:gd name="connsiteY33" fmla="*/ 865228 h 1074331"/>
              <a:gd name="connsiteX34" fmla="*/ 3140765 w 4244009"/>
              <a:gd name="connsiteY34" fmla="*/ 716141 h 1074331"/>
              <a:gd name="connsiteX35" fmla="*/ 3260034 w 4244009"/>
              <a:gd name="connsiteY35" fmla="*/ 1073950 h 1074331"/>
              <a:gd name="connsiteX36" fmla="*/ 3389244 w 4244009"/>
              <a:gd name="connsiteY36" fmla="*/ 636628 h 1074331"/>
              <a:gd name="connsiteX37" fmla="*/ 3667539 w 4244009"/>
              <a:gd name="connsiteY37" fmla="*/ 924863 h 1074331"/>
              <a:gd name="connsiteX38" fmla="*/ 3806687 w 4244009"/>
              <a:gd name="connsiteY38" fmla="*/ 686323 h 1074331"/>
              <a:gd name="connsiteX39" fmla="*/ 3876261 w 4244009"/>
              <a:gd name="connsiteY39" fmla="*/ 924863 h 1074331"/>
              <a:gd name="connsiteX40" fmla="*/ 3965713 w 4244009"/>
              <a:gd name="connsiteY40" fmla="*/ 755897 h 1074331"/>
              <a:gd name="connsiteX41" fmla="*/ 4075044 w 4244009"/>
              <a:gd name="connsiteY41" fmla="*/ 994437 h 1074331"/>
              <a:gd name="connsiteX42" fmla="*/ 4134678 w 4244009"/>
              <a:gd name="connsiteY42" fmla="*/ 895045 h 1074331"/>
              <a:gd name="connsiteX43" fmla="*/ 4204252 w 4244009"/>
              <a:gd name="connsiteY43" fmla="*/ 984497 h 1074331"/>
              <a:gd name="connsiteX44" fmla="*/ 4244009 w 4244009"/>
              <a:gd name="connsiteY44" fmla="*/ 994437 h 1074331"/>
              <a:gd name="connsiteX0" fmla="*/ 0 w 4244009"/>
              <a:gd name="connsiteY0" fmla="*/ 656506 h 1074331"/>
              <a:gd name="connsiteX1" fmla="*/ 49696 w 4244009"/>
              <a:gd name="connsiteY1" fmla="*/ 497480 h 1074331"/>
              <a:gd name="connsiteX2" fmla="*/ 99391 w 4244009"/>
              <a:gd name="connsiteY2" fmla="*/ 706202 h 1074331"/>
              <a:gd name="connsiteX3" fmla="*/ 193530 w 4244009"/>
              <a:gd name="connsiteY3" fmla="*/ 195931 h 1074331"/>
              <a:gd name="connsiteX4" fmla="*/ 254479 w 4244009"/>
              <a:gd name="connsiteY4" fmla="*/ 645253 h 1074331"/>
              <a:gd name="connsiteX5" fmla="*/ 298173 w 4244009"/>
              <a:gd name="connsiteY5" fmla="*/ 487541 h 1074331"/>
              <a:gd name="connsiteX6" fmla="*/ 377687 w 4244009"/>
              <a:gd name="connsiteY6" fmla="*/ 726080 h 1074331"/>
              <a:gd name="connsiteX7" fmla="*/ 437322 w 4244009"/>
              <a:gd name="connsiteY7" fmla="*/ 1054070 h 1074331"/>
              <a:gd name="connsiteX8" fmla="*/ 516835 w 4244009"/>
              <a:gd name="connsiteY8" fmla="*/ 666445 h 1074331"/>
              <a:gd name="connsiteX9" fmla="*/ 593034 w 4244009"/>
              <a:gd name="connsiteY9" fmla="*/ 409449 h 1074331"/>
              <a:gd name="connsiteX10" fmla="*/ 596348 w 4244009"/>
              <a:gd name="connsiteY10" fmla="*/ 398089 h 1074331"/>
              <a:gd name="connsiteX11" fmla="*/ 675860 w 4244009"/>
              <a:gd name="connsiteY11" fmla="*/ 686324 h 1074331"/>
              <a:gd name="connsiteX12" fmla="*/ 775252 w 4244009"/>
              <a:gd name="connsiteY12" fmla="*/ 229122 h 1074331"/>
              <a:gd name="connsiteX13" fmla="*/ 983973 w 4244009"/>
              <a:gd name="connsiteY13" fmla="*/ 398089 h 1074331"/>
              <a:gd name="connsiteX14" fmla="*/ 1202635 w 4244009"/>
              <a:gd name="connsiteY14" fmla="*/ 30342 h 1074331"/>
              <a:gd name="connsiteX15" fmla="*/ 1371600 w 4244009"/>
              <a:gd name="connsiteY15" fmla="*/ 527297 h 1074331"/>
              <a:gd name="connsiteX16" fmla="*/ 1451113 w 4244009"/>
              <a:gd name="connsiteY16" fmla="*/ 119793 h 1074331"/>
              <a:gd name="connsiteX17" fmla="*/ 1457738 w 4244009"/>
              <a:gd name="connsiteY17" fmla="*/ 21822 h 1074331"/>
              <a:gd name="connsiteX18" fmla="*/ 1570383 w 4244009"/>
              <a:gd name="connsiteY18" fmla="*/ 457723 h 1074331"/>
              <a:gd name="connsiteX19" fmla="*/ 1616765 w 4244009"/>
              <a:gd name="connsiteY19" fmla="*/ 558535 h 1074331"/>
              <a:gd name="connsiteX20" fmla="*/ 1639956 w 4244009"/>
              <a:gd name="connsiteY20" fmla="*/ 755898 h 1074331"/>
              <a:gd name="connsiteX21" fmla="*/ 1739348 w 4244009"/>
              <a:gd name="connsiteY21" fmla="*/ 408028 h 1074331"/>
              <a:gd name="connsiteX22" fmla="*/ 1878496 w 4244009"/>
              <a:gd name="connsiteY22" fmla="*/ 338455 h 1074331"/>
              <a:gd name="connsiteX23" fmla="*/ 2027582 w 4244009"/>
              <a:gd name="connsiteY23" fmla="*/ 974558 h 1074331"/>
              <a:gd name="connsiteX24" fmla="*/ 2117035 w 4244009"/>
              <a:gd name="connsiteY24" fmla="*/ 80037 h 1074331"/>
              <a:gd name="connsiteX25" fmla="*/ 2176670 w 4244009"/>
              <a:gd name="connsiteY25" fmla="*/ 378210 h 1074331"/>
              <a:gd name="connsiteX26" fmla="*/ 2276061 w 4244009"/>
              <a:gd name="connsiteY26" fmla="*/ 524 h 1074331"/>
              <a:gd name="connsiteX27" fmla="*/ 2405269 w 4244009"/>
              <a:gd name="connsiteY27" fmla="*/ 477602 h 1074331"/>
              <a:gd name="connsiteX28" fmla="*/ 2494722 w 4244009"/>
              <a:gd name="connsiteY28" fmla="*/ 388150 h 1074331"/>
              <a:gd name="connsiteX29" fmla="*/ 2594113 w 4244009"/>
              <a:gd name="connsiteY29" fmla="*/ 914923 h 1074331"/>
              <a:gd name="connsiteX30" fmla="*/ 2763078 w 4244009"/>
              <a:gd name="connsiteY30" fmla="*/ 358332 h 1074331"/>
              <a:gd name="connsiteX31" fmla="*/ 2872409 w 4244009"/>
              <a:gd name="connsiteY31" fmla="*/ 765837 h 1074331"/>
              <a:gd name="connsiteX32" fmla="*/ 2961860 w 4244009"/>
              <a:gd name="connsiteY32" fmla="*/ 427906 h 1074331"/>
              <a:gd name="connsiteX33" fmla="*/ 3091070 w 4244009"/>
              <a:gd name="connsiteY33" fmla="*/ 865228 h 1074331"/>
              <a:gd name="connsiteX34" fmla="*/ 3140765 w 4244009"/>
              <a:gd name="connsiteY34" fmla="*/ 716141 h 1074331"/>
              <a:gd name="connsiteX35" fmla="*/ 3260034 w 4244009"/>
              <a:gd name="connsiteY35" fmla="*/ 1073950 h 1074331"/>
              <a:gd name="connsiteX36" fmla="*/ 3389244 w 4244009"/>
              <a:gd name="connsiteY36" fmla="*/ 636628 h 1074331"/>
              <a:gd name="connsiteX37" fmla="*/ 3667539 w 4244009"/>
              <a:gd name="connsiteY37" fmla="*/ 924863 h 1074331"/>
              <a:gd name="connsiteX38" fmla="*/ 3806687 w 4244009"/>
              <a:gd name="connsiteY38" fmla="*/ 686323 h 1074331"/>
              <a:gd name="connsiteX39" fmla="*/ 3876261 w 4244009"/>
              <a:gd name="connsiteY39" fmla="*/ 924863 h 1074331"/>
              <a:gd name="connsiteX40" fmla="*/ 3965713 w 4244009"/>
              <a:gd name="connsiteY40" fmla="*/ 755897 h 1074331"/>
              <a:gd name="connsiteX41" fmla="*/ 4075044 w 4244009"/>
              <a:gd name="connsiteY41" fmla="*/ 994437 h 1074331"/>
              <a:gd name="connsiteX42" fmla="*/ 4134678 w 4244009"/>
              <a:gd name="connsiteY42" fmla="*/ 895045 h 1074331"/>
              <a:gd name="connsiteX43" fmla="*/ 4204252 w 4244009"/>
              <a:gd name="connsiteY43" fmla="*/ 984497 h 1074331"/>
              <a:gd name="connsiteX44" fmla="*/ 4244009 w 4244009"/>
              <a:gd name="connsiteY44" fmla="*/ 994437 h 1074331"/>
              <a:gd name="connsiteX0" fmla="*/ 0 w 4244009"/>
              <a:gd name="connsiteY0" fmla="*/ 656506 h 1074331"/>
              <a:gd name="connsiteX1" fmla="*/ 49696 w 4244009"/>
              <a:gd name="connsiteY1" fmla="*/ 497480 h 1074331"/>
              <a:gd name="connsiteX2" fmla="*/ 99391 w 4244009"/>
              <a:gd name="connsiteY2" fmla="*/ 706202 h 1074331"/>
              <a:gd name="connsiteX3" fmla="*/ 193530 w 4244009"/>
              <a:gd name="connsiteY3" fmla="*/ 195931 h 1074331"/>
              <a:gd name="connsiteX4" fmla="*/ 254479 w 4244009"/>
              <a:gd name="connsiteY4" fmla="*/ 645253 h 1074331"/>
              <a:gd name="connsiteX5" fmla="*/ 332679 w 4244009"/>
              <a:gd name="connsiteY5" fmla="*/ 496168 h 1074331"/>
              <a:gd name="connsiteX6" fmla="*/ 377687 w 4244009"/>
              <a:gd name="connsiteY6" fmla="*/ 726080 h 1074331"/>
              <a:gd name="connsiteX7" fmla="*/ 437322 w 4244009"/>
              <a:gd name="connsiteY7" fmla="*/ 1054070 h 1074331"/>
              <a:gd name="connsiteX8" fmla="*/ 516835 w 4244009"/>
              <a:gd name="connsiteY8" fmla="*/ 666445 h 1074331"/>
              <a:gd name="connsiteX9" fmla="*/ 593034 w 4244009"/>
              <a:gd name="connsiteY9" fmla="*/ 409449 h 1074331"/>
              <a:gd name="connsiteX10" fmla="*/ 596348 w 4244009"/>
              <a:gd name="connsiteY10" fmla="*/ 398089 h 1074331"/>
              <a:gd name="connsiteX11" fmla="*/ 675860 w 4244009"/>
              <a:gd name="connsiteY11" fmla="*/ 686324 h 1074331"/>
              <a:gd name="connsiteX12" fmla="*/ 775252 w 4244009"/>
              <a:gd name="connsiteY12" fmla="*/ 229122 h 1074331"/>
              <a:gd name="connsiteX13" fmla="*/ 983973 w 4244009"/>
              <a:gd name="connsiteY13" fmla="*/ 398089 h 1074331"/>
              <a:gd name="connsiteX14" fmla="*/ 1202635 w 4244009"/>
              <a:gd name="connsiteY14" fmla="*/ 30342 h 1074331"/>
              <a:gd name="connsiteX15" fmla="*/ 1371600 w 4244009"/>
              <a:gd name="connsiteY15" fmla="*/ 527297 h 1074331"/>
              <a:gd name="connsiteX16" fmla="*/ 1451113 w 4244009"/>
              <a:gd name="connsiteY16" fmla="*/ 119793 h 1074331"/>
              <a:gd name="connsiteX17" fmla="*/ 1457738 w 4244009"/>
              <a:gd name="connsiteY17" fmla="*/ 21822 h 1074331"/>
              <a:gd name="connsiteX18" fmla="*/ 1570383 w 4244009"/>
              <a:gd name="connsiteY18" fmla="*/ 457723 h 1074331"/>
              <a:gd name="connsiteX19" fmla="*/ 1616765 w 4244009"/>
              <a:gd name="connsiteY19" fmla="*/ 558535 h 1074331"/>
              <a:gd name="connsiteX20" fmla="*/ 1639956 w 4244009"/>
              <a:gd name="connsiteY20" fmla="*/ 755898 h 1074331"/>
              <a:gd name="connsiteX21" fmla="*/ 1739348 w 4244009"/>
              <a:gd name="connsiteY21" fmla="*/ 408028 h 1074331"/>
              <a:gd name="connsiteX22" fmla="*/ 1878496 w 4244009"/>
              <a:gd name="connsiteY22" fmla="*/ 338455 h 1074331"/>
              <a:gd name="connsiteX23" fmla="*/ 2027582 w 4244009"/>
              <a:gd name="connsiteY23" fmla="*/ 974558 h 1074331"/>
              <a:gd name="connsiteX24" fmla="*/ 2117035 w 4244009"/>
              <a:gd name="connsiteY24" fmla="*/ 80037 h 1074331"/>
              <a:gd name="connsiteX25" fmla="*/ 2176670 w 4244009"/>
              <a:gd name="connsiteY25" fmla="*/ 378210 h 1074331"/>
              <a:gd name="connsiteX26" fmla="*/ 2276061 w 4244009"/>
              <a:gd name="connsiteY26" fmla="*/ 524 h 1074331"/>
              <a:gd name="connsiteX27" fmla="*/ 2405269 w 4244009"/>
              <a:gd name="connsiteY27" fmla="*/ 477602 h 1074331"/>
              <a:gd name="connsiteX28" fmla="*/ 2494722 w 4244009"/>
              <a:gd name="connsiteY28" fmla="*/ 388150 h 1074331"/>
              <a:gd name="connsiteX29" fmla="*/ 2594113 w 4244009"/>
              <a:gd name="connsiteY29" fmla="*/ 914923 h 1074331"/>
              <a:gd name="connsiteX30" fmla="*/ 2763078 w 4244009"/>
              <a:gd name="connsiteY30" fmla="*/ 358332 h 1074331"/>
              <a:gd name="connsiteX31" fmla="*/ 2872409 w 4244009"/>
              <a:gd name="connsiteY31" fmla="*/ 765837 h 1074331"/>
              <a:gd name="connsiteX32" fmla="*/ 2961860 w 4244009"/>
              <a:gd name="connsiteY32" fmla="*/ 427906 h 1074331"/>
              <a:gd name="connsiteX33" fmla="*/ 3091070 w 4244009"/>
              <a:gd name="connsiteY33" fmla="*/ 865228 h 1074331"/>
              <a:gd name="connsiteX34" fmla="*/ 3140765 w 4244009"/>
              <a:gd name="connsiteY34" fmla="*/ 716141 h 1074331"/>
              <a:gd name="connsiteX35" fmla="*/ 3260034 w 4244009"/>
              <a:gd name="connsiteY35" fmla="*/ 1073950 h 1074331"/>
              <a:gd name="connsiteX36" fmla="*/ 3389244 w 4244009"/>
              <a:gd name="connsiteY36" fmla="*/ 636628 h 1074331"/>
              <a:gd name="connsiteX37" fmla="*/ 3667539 w 4244009"/>
              <a:gd name="connsiteY37" fmla="*/ 924863 h 1074331"/>
              <a:gd name="connsiteX38" fmla="*/ 3806687 w 4244009"/>
              <a:gd name="connsiteY38" fmla="*/ 686323 h 1074331"/>
              <a:gd name="connsiteX39" fmla="*/ 3876261 w 4244009"/>
              <a:gd name="connsiteY39" fmla="*/ 924863 h 1074331"/>
              <a:gd name="connsiteX40" fmla="*/ 3965713 w 4244009"/>
              <a:gd name="connsiteY40" fmla="*/ 755897 h 1074331"/>
              <a:gd name="connsiteX41" fmla="*/ 4075044 w 4244009"/>
              <a:gd name="connsiteY41" fmla="*/ 994437 h 1074331"/>
              <a:gd name="connsiteX42" fmla="*/ 4134678 w 4244009"/>
              <a:gd name="connsiteY42" fmla="*/ 895045 h 1074331"/>
              <a:gd name="connsiteX43" fmla="*/ 4204252 w 4244009"/>
              <a:gd name="connsiteY43" fmla="*/ 984497 h 1074331"/>
              <a:gd name="connsiteX44" fmla="*/ 4244009 w 4244009"/>
              <a:gd name="connsiteY44" fmla="*/ 994437 h 1074331"/>
              <a:gd name="connsiteX0" fmla="*/ 0 w 4244009"/>
              <a:gd name="connsiteY0" fmla="*/ 656506 h 1074331"/>
              <a:gd name="connsiteX1" fmla="*/ 49696 w 4244009"/>
              <a:gd name="connsiteY1" fmla="*/ 497480 h 1074331"/>
              <a:gd name="connsiteX2" fmla="*/ 99391 w 4244009"/>
              <a:gd name="connsiteY2" fmla="*/ 706202 h 1074331"/>
              <a:gd name="connsiteX3" fmla="*/ 193530 w 4244009"/>
              <a:gd name="connsiteY3" fmla="*/ 195931 h 1074331"/>
              <a:gd name="connsiteX4" fmla="*/ 254479 w 4244009"/>
              <a:gd name="connsiteY4" fmla="*/ 645253 h 1074331"/>
              <a:gd name="connsiteX5" fmla="*/ 332679 w 4244009"/>
              <a:gd name="connsiteY5" fmla="*/ 496168 h 1074331"/>
              <a:gd name="connsiteX6" fmla="*/ 351808 w 4244009"/>
              <a:gd name="connsiteY6" fmla="*/ 950366 h 1074331"/>
              <a:gd name="connsiteX7" fmla="*/ 437322 w 4244009"/>
              <a:gd name="connsiteY7" fmla="*/ 1054070 h 1074331"/>
              <a:gd name="connsiteX8" fmla="*/ 516835 w 4244009"/>
              <a:gd name="connsiteY8" fmla="*/ 666445 h 1074331"/>
              <a:gd name="connsiteX9" fmla="*/ 593034 w 4244009"/>
              <a:gd name="connsiteY9" fmla="*/ 409449 h 1074331"/>
              <a:gd name="connsiteX10" fmla="*/ 596348 w 4244009"/>
              <a:gd name="connsiteY10" fmla="*/ 398089 h 1074331"/>
              <a:gd name="connsiteX11" fmla="*/ 675860 w 4244009"/>
              <a:gd name="connsiteY11" fmla="*/ 686324 h 1074331"/>
              <a:gd name="connsiteX12" fmla="*/ 775252 w 4244009"/>
              <a:gd name="connsiteY12" fmla="*/ 229122 h 1074331"/>
              <a:gd name="connsiteX13" fmla="*/ 983973 w 4244009"/>
              <a:gd name="connsiteY13" fmla="*/ 398089 h 1074331"/>
              <a:gd name="connsiteX14" fmla="*/ 1202635 w 4244009"/>
              <a:gd name="connsiteY14" fmla="*/ 30342 h 1074331"/>
              <a:gd name="connsiteX15" fmla="*/ 1371600 w 4244009"/>
              <a:gd name="connsiteY15" fmla="*/ 527297 h 1074331"/>
              <a:gd name="connsiteX16" fmla="*/ 1451113 w 4244009"/>
              <a:gd name="connsiteY16" fmla="*/ 119793 h 1074331"/>
              <a:gd name="connsiteX17" fmla="*/ 1457738 w 4244009"/>
              <a:gd name="connsiteY17" fmla="*/ 21822 h 1074331"/>
              <a:gd name="connsiteX18" fmla="*/ 1570383 w 4244009"/>
              <a:gd name="connsiteY18" fmla="*/ 457723 h 1074331"/>
              <a:gd name="connsiteX19" fmla="*/ 1616765 w 4244009"/>
              <a:gd name="connsiteY19" fmla="*/ 558535 h 1074331"/>
              <a:gd name="connsiteX20" fmla="*/ 1639956 w 4244009"/>
              <a:gd name="connsiteY20" fmla="*/ 755898 h 1074331"/>
              <a:gd name="connsiteX21" fmla="*/ 1739348 w 4244009"/>
              <a:gd name="connsiteY21" fmla="*/ 408028 h 1074331"/>
              <a:gd name="connsiteX22" fmla="*/ 1878496 w 4244009"/>
              <a:gd name="connsiteY22" fmla="*/ 338455 h 1074331"/>
              <a:gd name="connsiteX23" fmla="*/ 2027582 w 4244009"/>
              <a:gd name="connsiteY23" fmla="*/ 974558 h 1074331"/>
              <a:gd name="connsiteX24" fmla="*/ 2117035 w 4244009"/>
              <a:gd name="connsiteY24" fmla="*/ 80037 h 1074331"/>
              <a:gd name="connsiteX25" fmla="*/ 2176670 w 4244009"/>
              <a:gd name="connsiteY25" fmla="*/ 378210 h 1074331"/>
              <a:gd name="connsiteX26" fmla="*/ 2276061 w 4244009"/>
              <a:gd name="connsiteY26" fmla="*/ 524 h 1074331"/>
              <a:gd name="connsiteX27" fmla="*/ 2405269 w 4244009"/>
              <a:gd name="connsiteY27" fmla="*/ 477602 h 1074331"/>
              <a:gd name="connsiteX28" fmla="*/ 2494722 w 4244009"/>
              <a:gd name="connsiteY28" fmla="*/ 388150 h 1074331"/>
              <a:gd name="connsiteX29" fmla="*/ 2594113 w 4244009"/>
              <a:gd name="connsiteY29" fmla="*/ 914923 h 1074331"/>
              <a:gd name="connsiteX30" fmla="*/ 2763078 w 4244009"/>
              <a:gd name="connsiteY30" fmla="*/ 358332 h 1074331"/>
              <a:gd name="connsiteX31" fmla="*/ 2872409 w 4244009"/>
              <a:gd name="connsiteY31" fmla="*/ 765837 h 1074331"/>
              <a:gd name="connsiteX32" fmla="*/ 2961860 w 4244009"/>
              <a:gd name="connsiteY32" fmla="*/ 427906 h 1074331"/>
              <a:gd name="connsiteX33" fmla="*/ 3091070 w 4244009"/>
              <a:gd name="connsiteY33" fmla="*/ 865228 h 1074331"/>
              <a:gd name="connsiteX34" fmla="*/ 3140765 w 4244009"/>
              <a:gd name="connsiteY34" fmla="*/ 716141 h 1074331"/>
              <a:gd name="connsiteX35" fmla="*/ 3260034 w 4244009"/>
              <a:gd name="connsiteY35" fmla="*/ 1073950 h 1074331"/>
              <a:gd name="connsiteX36" fmla="*/ 3389244 w 4244009"/>
              <a:gd name="connsiteY36" fmla="*/ 636628 h 1074331"/>
              <a:gd name="connsiteX37" fmla="*/ 3667539 w 4244009"/>
              <a:gd name="connsiteY37" fmla="*/ 924863 h 1074331"/>
              <a:gd name="connsiteX38" fmla="*/ 3806687 w 4244009"/>
              <a:gd name="connsiteY38" fmla="*/ 686323 h 1074331"/>
              <a:gd name="connsiteX39" fmla="*/ 3876261 w 4244009"/>
              <a:gd name="connsiteY39" fmla="*/ 924863 h 1074331"/>
              <a:gd name="connsiteX40" fmla="*/ 3965713 w 4244009"/>
              <a:gd name="connsiteY40" fmla="*/ 755897 h 1074331"/>
              <a:gd name="connsiteX41" fmla="*/ 4075044 w 4244009"/>
              <a:gd name="connsiteY41" fmla="*/ 994437 h 1074331"/>
              <a:gd name="connsiteX42" fmla="*/ 4134678 w 4244009"/>
              <a:gd name="connsiteY42" fmla="*/ 895045 h 1074331"/>
              <a:gd name="connsiteX43" fmla="*/ 4204252 w 4244009"/>
              <a:gd name="connsiteY43" fmla="*/ 984497 h 1074331"/>
              <a:gd name="connsiteX44" fmla="*/ 4244009 w 4244009"/>
              <a:gd name="connsiteY44" fmla="*/ 994437 h 1074331"/>
              <a:gd name="connsiteX0" fmla="*/ 0 w 4244009"/>
              <a:gd name="connsiteY0" fmla="*/ 656506 h 1101865"/>
              <a:gd name="connsiteX1" fmla="*/ 49696 w 4244009"/>
              <a:gd name="connsiteY1" fmla="*/ 497480 h 1101865"/>
              <a:gd name="connsiteX2" fmla="*/ 99391 w 4244009"/>
              <a:gd name="connsiteY2" fmla="*/ 706202 h 1101865"/>
              <a:gd name="connsiteX3" fmla="*/ 193530 w 4244009"/>
              <a:gd name="connsiteY3" fmla="*/ 195931 h 1101865"/>
              <a:gd name="connsiteX4" fmla="*/ 254479 w 4244009"/>
              <a:gd name="connsiteY4" fmla="*/ 645253 h 1101865"/>
              <a:gd name="connsiteX5" fmla="*/ 332679 w 4244009"/>
              <a:gd name="connsiteY5" fmla="*/ 496168 h 1101865"/>
              <a:gd name="connsiteX6" fmla="*/ 351808 w 4244009"/>
              <a:gd name="connsiteY6" fmla="*/ 950366 h 1101865"/>
              <a:gd name="connsiteX7" fmla="*/ 411443 w 4244009"/>
              <a:gd name="connsiteY7" fmla="*/ 1088576 h 1101865"/>
              <a:gd name="connsiteX8" fmla="*/ 516835 w 4244009"/>
              <a:gd name="connsiteY8" fmla="*/ 666445 h 1101865"/>
              <a:gd name="connsiteX9" fmla="*/ 593034 w 4244009"/>
              <a:gd name="connsiteY9" fmla="*/ 409449 h 1101865"/>
              <a:gd name="connsiteX10" fmla="*/ 596348 w 4244009"/>
              <a:gd name="connsiteY10" fmla="*/ 398089 h 1101865"/>
              <a:gd name="connsiteX11" fmla="*/ 675860 w 4244009"/>
              <a:gd name="connsiteY11" fmla="*/ 686324 h 1101865"/>
              <a:gd name="connsiteX12" fmla="*/ 775252 w 4244009"/>
              <a:gd name="connsiteY12" fmla="*/ 229122 h 1101865"/>
              <a:gd name="connsiteX13" fmla="*/ 983973 w 4244009"/>
              <a:gd name="connsiteY13" fmla="*/ 398089 h 1101865"/>
              <a:gd name="connsiteX14" fmla="*/ 1202635 w 4244009"/>
              <a:gd name="connsiteY14" fmla="*/ 30342 h 1101865"/>
              <a:gd name="connsiteX15" fmla="*/ 1371600 w 4244009"/>
              <a:gd name="connsiteY15" fmla="*/ 527297 h 1101865"/>
              <a:gd name="connsiteX16" fmla="*/ 1451113 w 4244009"/>
              <a:gd name="connsiteY16" fmla="*/ 119793 h 1101865"/>
              <a:gd name="connsiteX17" fmla="*/ 1457738 w 4244009"/>
              <a:gd name="connsiteY17" fmla="*/ 21822 h 1101865"/>
              <a:gd name="connsiteX18" fmla="*/ 1570383 w 4244009"/>
              <a:gd name="connsiteY18" fmla="*/ 457723 h 1101865"/>
              <a:gd name="connsiteX19" fmla="*/ 1616765 w 4244009"/>
              <a:gd name="connsiteY19" fmla="*/ 558535 h 1101865"/>
              <a:gd name="connsiteX20" fmla="*/ 1639956 w 4244009"/>
              <a:gd name="connsiteY20" fmla="*/ 755898 h 1101865"/>
              <a:gd name="connsiteX21" fmla="*/ 1739348 w 4244009"/>
              <a:gd name="connsiteY21" fmla="*/ 408028 h 1101865"/>
              <a:gd name="connsiteX22" fmla="*/ 1878496 w 4244009"/>
              <a:gd name="connsiteY22" fmla="*/ 338455 h 1101865"/>
              <a:gd name="connsiteX23" fmla="*/ 2027582 w 4244009"/>
              <a:gd name="connsiteY23" fmla="*/ 974558 h 1101865"/>
              <a:gd name="connsiteX24" fmla="*/ 2117035 w 4244009"/>
              <a:gd name="connsiteY24" fmla="*/ 80037 h 1101865"/>
              <a:gd name="connsiteX25" fmla="*/ 2176670 w 4244009"/>
              <a:gd name="connsiteY25" fmla="*/ 378210 h 1101865"/>
              <a:gd name="connsiteX26" fmla="*/ 2276061 w 4244009"/>
              <a:gd name="connsiteY26" fmla="*/ 524 h 1101865"/>
              <a:gd name="connsiteX27" fmla="*/ 2405269 w 4244009"/>
              <a:gd name="connsiteY27" fmla="*/ 477602 h 1101865"/>
              <a:gd name="connsiteX28" fmla="*/ 2494722 w 4244009"/>
              <a:gd name="connsiteY28" fmla="*/ 388150 h 1101865"/>
              <a:gd name="connsiteX29" fmla="*/ 2594113 w 4244009"/>
              <a:gd name="connsiteY29" fmla="*/ 914923 h 1101865"/>
              <a:gd name="connsiteX30" fmla="*/ 2763078 w 4244009"/>
              <a:gd name="connsiteY30" fmla="*/ 358332 h 1101865"/>
              <a:gd name="connsiteX31" fmla="*/ 2872409 w 4244009"/>
              <a:gd name="connsiteY31" fmla="*/ 765837 h 1101865"/>
              <a:gd name="connsiteX32" fmla="*/ 2961860 w 4244009"/>
              <a:gd name="connsiteY32" fmla="*/ 427906 h 1101865"/>
              <a:gd name="connsiteX33" fmla="*/ 3091070 w 4244009"/>
              <a:gd name="connsiteY33" fmla="*/ 865228 h 1101865"/>
              <a:gd name="connsiteX34" fmla="*/ 3140765 w 4244009"/>
              <a:gd name="connsiteY34" fmla="*/ 716141 h 1101865"/>
              <a:gd name="connsiteX35" fmla="*/ 3260034 w 4244009"/>
              <a:gd name="connsiteY35" fmla="*/ 1073950 h 1101865"/>
              <a:gd name="connsiteX36" fmla="*/ 3389244 w 4244009"/>
              <a:gd name="connsiteY36" fmla="*/ 636628 h 1101865"/>
              <a:gd name="connsiteX37" fmla="*/ 3667539 w 4244009"/>
              <a:gd name="connsiteY37" fmla="*/ 924863 h 1101865"/>
              <a:gd name="connsiteX38" fmla="*/ 3806687 w 4244009"/>
              <a:gd name="connsiteY38" fmla="*/ 686323 h 1101865"/>
              <a:gd name="connsiteX39" fmla="*/ 3876261 w 4244009"/>
              <a:gd name="connsiteY39" fmla="*/ 924863 h 1101865"/>
              <a:gd name="connsiteX40" fmla="*/ 3965713 w 4244009"/>
              <a:gd name="connsiteY40" fmla="*/ 755897 h 1101865"/>
              <a:gd name="connsiteX41" fmla="*/ 4075044 w 4244009"/>
              <a:gd name="connsiteY41" fmla="*/ 994437 h 1101865"/>
              <a:gd name="connsiteX42" fmla="*/ 4134678 w 4244009"/>
              <a:gd name="connsiteY42" fmla="*/ 895045 h 1101865"/>
              <a:gd name="connsiteX43" fmla="*/ 4204252 w 4244009"/>
              <a:gd name="connsiteY43" fmla="*/ 984497 h 1101865"/>
              <a:gd name="connsiteX44" fmla="*/ 4244009 w 4244009"/>
              <a:gd name="connsiteY44" fmla="*/ 994437 h 1101865"/>
              <a:gd name="connsiteX0" fmla="*/ 0 w 4244009"/>
              <a:gd name="connsiteY0" fmla="*/ 656506 h 1104616"/>
              <a:gd name="connsiteX1" fmla="*/ 49696 w 4244009"/>
              <a:gd name="connsiteY1" fmla="*/ 497480 h 1104616"/>
              <a:gd name="connsiteX2" fmla="*/ 99391 w 4244009"/>
              <a:gd name="connsiteY2" fmla="*/ 706202 h 1104616"/>
              <a:gd name="connsiteX3" fmla="*/ 193530 w 4244009"/>
              <a:gd name="connsiteY3" fmla="*/ 195931 h 1104616"/>
              <a:gd name="connsiteX4" fmla="*/ 254479 w 4244009"/>
              <a:gd name="connsiteY4" fmla="*/ 645253 h 1104616"/>
              <a:gd name="connsiteX5" fmla="*/ 332679 w 4244009"/>
              <a:gd name="connsiteY5" fmla="*/ 496168 h 1104616"/>
              <a:gd name="connsiteX6" fmla="*/ 351808 w 4244009"/>
              <a:gd name="connsiteY6" fmla="*/ 950366 h 1104616"/>
              <a:gd name="connsiteX7" fmla="*/ 411443 w 4244009"/>
              <a:gd name="connsiteY7" fmla="*/ 1088576 h 1104616"/>
              <a:gd name="connsiteX8" fmla="*/ 490956 w 4244009"/>
              <a:gd name="connsiteY8" fmla="*/ 623313 h 1104616"/>
              <a:gd name="connsiteX9" fmla="*/ 593034 w 4244009"/>
              <a:gd name="connsiteY9" fmla="*/ 409449 h 1104616"/>
              <a:gd name="connsiteX10" fmla="*/ 596348 w 4244009"/>
              <a:gd name="connsiteY10" fmla="*/ 398089 h 1104616"/>
              <a:gd name="connsiteX11" fmla="*/ 675860 w 4244009"/>
              <a:gd name="connsiteY11" fmla="*/ 686324 h 1104616"/>
              <a:gd name="connsiteX12" fmla="*/ 775252 w 4244009"/>
              <a:gd name="connsiteY12" fmla="*/ 229122 h 1104616"/>
              <a:gd name="connsiteX13" fmla="*/ 983973 w 4244009"/>
              <a:gd name="connsiteY13" fmla="*/ 398089 h 1104616"/>
              <a:gd name="connsiteX14" fmla="*/ 1202635 w 4244009"/>
              <a:gd name="connsiteY14" fmla="*/ 30342 h 1104616"/>
              <a:gd name="connsiteX15" fmla="*/ 1371600 w 4244009"/>
              <a:gd name="connsiteY15" fmla="*/ 527297 h 1104616"/>
              <a:gd name="connsiteX16" fmla="*/ 1451113 w 4244009"/>
              <a:gd name="connsiteY16" fmla="*/ 119793 h 1104616"/>
              <a:gd name="connsiteX17" fmla="*/ 1457738 w 4244009"/>
              <a:gd name="connsiteY17" fmla="*/ 21822 h 1104616"/>
              <a:gd name="connsiteX18" fmla="*/ 1570383 w 4244009"/>
              <a:gd name="connsiteY18" fmla="*/ 457723 h 1104616"/>
              <a:gd name="connsiteX19" fmla="*/ 1616765 w 4244009"/>
              <a:gd name="connsiteY19" fmla="*/ 558535 h 1104616"/>
              <a:gd name="connsiteX20" fmla="*/ 1639956 w 4244009"/>
              <a:gd name="connsiteY20" fmla="*/ 755898 h 1104616"/>
              <a:gd name="connsiteX21" fmla="*/ 1739348 w 4244009"/>
              <a:gd name="connsiteY21" fmla="*/ 408028 h 1104616"/>
              <a:gd name="connsiteX22" fmla="*/ 1878496 w 4244009"/>
              <a:gd name="connsiteY22" fmla="*/ 338455 h 1104616"/>
              <a:gd name="connsiteX23" fmla="*/ 2027582 w 4244009"/>
              <a:gd name="connsiteY23" fmla="*/ 974558 h 1104616"/>
              <a:gd name="connsiteX24" fmla="*/ 2117035 w 4244009"/>
              <a:gd name="connsiteY24" fmla="*/ 80037 h 1104616"/>
              <a:gd name="connsiteX25" fmla="*/ 2176670 w 4244009"/>
              <a:gd name="connsiteY25" fmla="*/ 378210 h 1104616"/>
              <a:gd name="connsiteX26" fmla="*/ 2276061 w 4244009"/>
              <a:gd name="connsiteY26" fmla="*/ 524 h 1104616"/>
              <a:gd name="connsiteX27" fmla="*/ 2405269 w 4244009"/>
              <a:gd name="connsiteY27" fmla="*/ 477602 h 1104616"/>
              <a:gd name="connsiteX28" fmla="*/ 2494722 w 4244009"/>
              <a:gd name="connsiteY28" fmla="*/ 388150 h 1104616"/>
              <a:gd name="connsiteX29" fmla="*/ 2594113 w 4244009"/>
              <a:gd name="connsiteY29" fmla="*/ 914923 h 1104616"/>
              <a:gd name="connsiteX30" fmla="*/ 2763078 w 4244009"/>
              <a:gd name="connsiteY30" fmla="*/ 358332 h 1104616"/>
              <a:gd name="connsiteX31" fmla="*/ 2872409 w 4244009"/>
              <a:gd name="connsiteY31" fmla="*/ 765837 h 1104616"/>
              <a:gd name="connsiteX32" fmla="*/ 2961860 w 4244009"/>
              <a:gd name="connsiteY32" fmla="*/ 427906 h 1104616"/>
              <a:gd name="connsiteX33" fmla="*/ 3091070 w 4244009"/>
              <a:gd name="connsiteY33" fmla="*/ 865228 h 1104616"/>
              <a:gd name="connsiteX34" fmla="*/ 3140765 w 4244009"/>
              <a:gd name="connsiteY34" fmla="*/ 716141 h 1104616"/>
              <a:gd name="connsiteX35" fmla="*/ 3260034 w 4244009"/>
              <a:gd name="connsiteY35" fmla="*/ 1073950 h 1104616"/>
              <a:gd name="connsiteX36" fmla="*/ 3389244 w 4244009"/>
              <a:gd name="connsiteY36" fmla="*/ 636628 h 1104616"/>
              <a:gd name="connsiteX37" fmla="*/ 3667539 w 4244009"/>
              <a:gd name="connsiteY37" fmla="*/ 924863 h 1104616"/>
              <a:gd name="connsiteX38" fmla="*/ 3806687 w 4244009"/>
              <a:gd name="connsiteY38" fmla="*/ 686323 h 1104616"/>
              <a:gd name="connsiteX39" fmla="*/ 3876261 w 4244009"/>
              <a:gd name="connsiteY39" fmla="*/ 924863 h 1104616"/>
              <a:gd name="connsiteX40" fmla="*/ 3965713 w 4244009"/>
              <a:gd name="connsiteY40" fmla="*/ 755897 h 1104616"/>
              <a:gd name="connsiteX41" fmla="*/ 4075044 w 4244009"/>
              <a:gd name="connsiteY41" fmla="*/ 994437 h 1104616"/>
              <a:gd name="connsiteX42" fmla="*/ 4134678 w 4244009"/>
              <a:gd name="connsiteY42" fmla="*/ 895045 h 1104616"/>
              <a:gd name="connsiteX43" fmla="*/ 4204252 w 4244009"/>
              <a:gd name="connsiteY43" fmla="*/ 984497 h 1104616"/>
              <a:gd name="connsiteX44" fmla="*/ 4244009 w 4244009"/>
              <a:gd name="connsiteY44" fmla="*/ 994437 h 1104616"/>
              <a:gd name="connsiteX0" fmla="*/ 0 w 4244009"/>
              <a:gd name="connsiteY0" fmla="*/ 656506 h 1104616"/>
              <a:gd name="connsiteX1" fmla="*/ 49696 w 4244009"/>
              <a:gd name="connsiteY1" fmla="*/ 497480 h 1104616"/>
              <a:gd name="connsiteX2" fmla="*/ 99391 w 4244009"/>
              <a:gd name="connsiteY2" fmla="*/ 706202 h 1104616"/>
              <a:gd name="connsiteX3" fmla="*/ 193530 w 4244009"/>
              <a:gd name="connsiteY3" fmla="*/ 195931 h 1104616"/>
              <a:gd name="connsiteX4" fmla="*/ 254479 w 4244009"/>
              <a:gd name="connsiteY4" fmla="*/ 645253 h 1104616"/>
              <a:gd name="connsiteX5" fmla="*/ 332679 w 4244009"/>
              <a:gd name="connsiteY5" fmla="*/ 496168 h 1104616"/>
              <a:gd name="connsiteX6" fmla="*/ 351808 w 4244009"/>
              <a:gd name="connsiteY6" fmla="*/ 950366 h 1104616"/>
              <a:gd name="connsiteX7" fmla="*/ 411443 w 4244009"/>
              <a:gd name="connsiteY7" fmla="*/ 1088576 h 1104616"/>
              <a:gd name="connsiteX8" fmla="*/ 490956 w 4244009"/>
              <a:gd name="connsiteY8" fmla="*/ 623313 h 1104616"/>
              <a:gd name="connsiteX9" fmla="*/ 593034 w 4244009"/>
              <a:gd name="connsiteY9" fmla="*/ 409449 h 1104616"/>
              <a:gd name="connsiteX10" fmla="*/ 596348 w 4244009"/>
              <a:gd name="connsiteY10" fmla="*/ 398089 h 1104616"/>
              <a:gd name="connsiteX11" fmla="*/ 675860 w 4244009"/>
              <a:gd name="connsiteY11" fmla="*/ 832973 h 1104616"/>
              <a:gd name="connsiteX12" fmla="*/ 775252 w 4244009"/>
              <a:gd name="connsiteY12" fmla="*/ 229122 h 1104616"/>
              <a:gd name="connsiteX13" fmla="*/ 983973 w 4244009"/>
              <a:gd name="connsiteY13" fmla="*/ 398089 h 1104616"/>
              <a:gd name="connsiteX14" fmla="*/ 1202635 w 4244009"/>
              <a:gd name="connsiteY14" fmla="*/ 30342 h 1104616"/>
              <a:gd name="connsiteX15" fmla="*/ 1371600 w 4244009"/>
              <a:gd name="connsiteY15" fmla="*/ 527297 h 1104616"/>
              <a:gd name="connsiteX16" fmla="*/ 1451113 w 4244009"/>
              <a:gd name="connsiteY16" fmla="*/ 119793 h 1104616"/>
              <a:gd name="connsiteX17" fmla="*/ 1457738 w 4244009"/>
              <a:gd name="connsiteY17" fmla="*/ 21822 h 1104616"/>
              <a:gd name="connsiteX18" fmla="*/ 1570383 w 4244009"/>
              <a:gd name="connsiteY18" fmla="*/ 457723 h 1104616"/>
              <a:gd name="connsiteX19" fmla="*/ 1616765 w 4244009"/>
              <a:gd name="connsiteY19" fmla="*/ 558535 h 1104616"/>
              <a:gd name="connsiteX20" fmla="*/ 1639956 w 4244009"/>
              <a:gd name="connsiteY20" fmla="*/ 755898 h 1104616"/>
              <a:gd name="connsiteX21" fmla="*/ 1739348 w 4244009"/>
              <a:gd name="connsiteY21" fmla="*/ 408028 h 1104616"/>
              <a:gd name="connsiteX22" fmla="*/ 1878496 w 4244009"/>
              <a:gd name="connsiteY22" fmla="*/ 338455 h 1104616"/>
              <a:gd name="connsiteX23" fmla="*/ 2027582 w 4244009"/>
              <a:gd name="connsiteY23" fmla="*/ 974558 h 1104616"/>
              <a:gd name="connsiteX24" fmla="*/ 2117035 w 4244009"/>
              <a:gd name="connsiteY24" fmla="*/ 80037 h 1104616"/>
              <a:gd name="connsiteX25" fmla="*/ 2176670 w 4244009"/>
              <a:gd name="connsiteY25" fmla="*/ 378210 h 1104616"/>
              <a:gd name="connsiteX26" fmla="*/ 2276061 w 4244009"/>
              <a:gd name="connsiteY26" fmla="*/ 524 h 1104616"/>
              <a:gd name="connsiteX27" fmla="*/ 2405269 w 4244009"/>
              <a:gd name="connsiteY27" fmla="*/ 477602 h 1104616"/>
              <a:gd name="connsiteX28" fmla="*/ 2494722 w 4244009"/>
              <a:gd name="connsiteY28" fmla="*/ 388150 h 1104616"/>
              <a:gd name="connsiteX29" fmla="*/ 2594113 w 4244009"/>
              <a:gd name="connsiteY29" fmla="*/ 914923 h 1104616"/>
              <a:gd name="connsiteX30" fmla="*/ 2763078 w 4244009"/>
              <a:gd name="connsiteY30" fmla="*/ 358332 h 1104616"/>
              <a:gd name="connsiteX31" fmla="*/ 2872409 w 4244009"/>
              <a:gd name="connsiteY31" fmla="*/ 765837 h 1104616"/>
              <a:gd name="connsiteX32" fmla="*/ 2961860 w 4244009"/>
              <a:gd name="connsiteY32" fmla="*/ 427906 h 1104616"/>
              <a:gd name="connsiteX33" fmla="*/ 3091070 w 4244009"/>
              <a:gd name="connsiteY33" fmla="*/ 865228 h 1104616"/>
              <a:gd name="connsiteX34" fmla="*/ 3140765 w 4244009"/>
              <a:gd name="connsiteY34" fmla="*/ 716141 h 1104616"/>
              <a:gd name="connsiteX35" fmla="*/ 3260034 w 4244009"/>
              <a:gd name="connsiteY35" fmla="*/ 1073950 h 1104616"/>
              <a:gd name="connsiteX36" fmla="*/ 3389244 w 4244009"/>
              <a:gd name="connsiteY36" fmla="*/ 636628 h 1104616"/>
              <a:gd name="connsiteX37" fmla="*/ 3667539 w 4244009"/>
              <a:gd name="connsiteY37" fmla="*/ 924863 h 1104616"/>
              <a:gd name="connsiteX38" fmla="*/ 3806687 w 4244009"/>
              <a:gd name="connsiteY38" fmla="*/ 686323 h 1104616"/>
              <a:gd name="connsiteX39" fmla="*/ 3876261 w 4244009"/>
              <a:gd name="connsiteY39" fmla="*/ 924863 h 1104616"/>
              <a:gd name="connsiteX40" fmla="*/ 3965713 w 4244009"/>
              <a:gd name="connsiteY40" fmla="*/ 755897 h 1104616"/>
              <a:gd name="connsiteX41" fmla="*/ 4075044 w 4244009"/>
              <a:gd name="connsiteY41" fmla="*/ 994437 h 1104616"/>
              <a:gd name="connsiteX42" fmla="*/ 4134678 w 4244009"/>
              <a:gd name="connsiteY42" fmla="*/ 895045 h 1104616"/>
              <a:gd name="connsiteX43" fmla="*/ 4204252 w 4244009"/>
              <a:gd name="connsiteY43" fmla="*/ 984497 h 1104616"/>
              <a:gd name="connsiteX44" fmla="*/ 4244009 w 4244009"/>
              <a:gd name="connsiteY44" fmla="*/ 994437 h 1104616"/>
              <a:gd name="connsiteX0" fmla="*/ 0 w 4244009"/>
              <a:gd name="connsiteY0" fmla="*/ 656506 h 1104616"/>
              <a:gd name="connsiteX1" fmla="*/ 49696 w 4244009"/>
              <a:gd name="connsiteY1" fmla="*/ 497480 h 1104616"/>
              <a:gd name="connsiteX2" fmla="*/ 99391 w 4244009"/>
              <a:gd name="connsiteY2" fmla="*/ 706202 h 1104616"/>
              <a:gd name="connsiteX3" fmla="*/ 193530 w 4244009"/>
              <a:gd name="connsiteY3" fmla="*/ 195931 h 1104616"/>
              <a:gd name="connsiteX4" fmla="*/ 254479 w 4244009"/>
              <a:gd name="connsiteY4" fmla="*/ 645253 h 1104616"/>
              <a:gd name="connsiteX5" fmla="*/ 332679 w 4244009"/>
              <a:gd name="connsiteY5" fmla="*/ 496168 h 1104616"/>
              <a:gd name="connsiteX6" fmla="*/ 351808 w 4244009"/>
              <a:gd name="connsiteY6" fmla="*/ 950366 h 1104616"/>
              <a:gd name="connsiteX7" fmla="*/ 411443 w 4244009"/>
              <a:gd name="connsiteY7" fmla="*/ 1088576 h 1104616"/>
              <a:gd name="connsiteX8" fmla="*/ 490956 w 4244009"/>
              <a:gd name="connsiteY8" fmla="*/ 623313 h 1104616"/>
              <a:gd name="connsiteX9" fmla="*/ 593034 w 4244009"/>
              <a:gd name="connsiteY9" fmla="*/ 409449 h 1104616"/>
              <a:gd name="connsiteX10" fmla="*/ 596348 w 4244009"/>
              <a:gd name="connsiteY10" fmla="*/ 398089 h 1104616"/>
              <a:gd name="connsiteX11" fmla="*/ 675860 w 4244009"/>
              <a:gd name="connsiteY11" fmla="*/ 832973 h 1104616"/>
              <a:gd name="connsiteX12" fmla="*/ 825385 w 4244009"/>
              <a:gd name="connsiteY12" fmla="*/ 238044 h 1104616"/>
              <a:gd name="connsiteX13" fmla="*/ 775252 w 4244009"/>
              <a:gd name="connsiteY13" fmla="*/ 229122 h 1104616"/>
              <a:gd name="connsiteX14" fmla="*/ 983973 w 4244009"/>
              <a:gd name="connsiteY14" fmla="*/ 398089 h 1104616"/>
              <a:gd name="connsiteX15" fmla="*/ 1202635 w 4244009"/>
              <a:gd name="connsiteY15" fmla="*/ 30342 h 1104616"/>
              <a:gd name="connsiteX16" fmla="*/ 1371600 w 4244009"/>
              <a:gd name="connsiteY16" fmla="*/ 527297 h 1104616"/>
              <a:gd name="connsiteX17" fmla="*/ 1451113 w 4244009"/>
              <a:gd name="connsiteY17" fmla="*/ 119793 h 1104616"/>
              <a:gd name="connsiteX18" fmla="*/ 1457738 w 4244009"/>
              <a:gd name="connsiteY18" fmla="*/ 21822 h 1104616"/>
              <a:gd name="connsiteX19" fmla="*/ 1570383 w 4244009"/>
              <a:gd name="connsiteY19" fmla="*/ 457723 h 1104616"/>
              <a:gd name="connsiteX20" fmla="*/ 1616765 w 4244009"/>
              <a:gd name="connsiteY20" fmla="*/ 558535 h 1104616"/>
              <a:gd name="connsiteX21" fmla="*/ 1639956 w 4244009"/>
              <a:gd name="connsiteY21" fmla="*/ 755898 h 1104616"/>
              <a:gd name="connsiteX22" fmla="*/ 1739348 w 4244009"/>
              <a:gd name="connsiteY22" fmla="*/ 408028 h 1104616"/>
              <a:gd name="connsiteX23" fmla="*/ 1878496 w 4244009"/>
              <a:gd name="connsiteY23" fmla="*/ 338455 h 1104616"/>
              <a:gd name="connsiteX24" fmla="*/ 2027582 w 4244009"/>
              <a:gd name="connsiteY24" fmla="*/ 974558 h 1104616"/>
              <a:gd name="connsiteX25" fmla="*/ 2117035 w 4244009"/>
              <a:gd name="connsiteY25" fmla="*/ 80037 h 1104616"/>
              <a:gd name="connsiteX26" fmla="*/ 2176670 w 4244009"/>
              <a:gd name="connsiteY26" fmla="*/ 378210 h 1104616"/>
              <a:gd name="connsiteX27" fmla="*/ 2276061 w 4244009"/>
              <a:gd name="connsiteY27" fmla="*/ 524 h 1104616"/>
              <a:gd name="connsiteX28" fmla="*/ 2405269 w 4244009"/>
              <a:gd name="connsiteY28" fmla="*/ 477602 h 1104616"/>
              <a:gd name="connsiteX29" fmla="*/ 2494722 w 4244009"/>
              <a:gd name="connsiteY29" fmla="*/ 388150 h 1104616"/>
              <a:gd name="connsiteX30" fmla="*/ 2594113 w 4244009"/>
              <a:gd name="connsiteY30" fmla="*/ 914923 h 1104616"/>
              <a:gd name="connsiteX31" fmla="*/ 2763078 w 4244009"/>
              <a:gd name="connsiteY31" fmla="*/ 358332 h 1104616"/>
              <a:gd name="connsiteX32" fmla="*/ 2872409 w 4244009"/>
              <a:gd name="connsiteY32" fmla="*/ 765837 h 1104616"/>
              <a:gd name="connsiteX33" fmla="*/ 2961860 w 4244009"/>
              <a:gd name="connsiteY33" fmla="*/ 427906 h 1104616"/>
              <a:gd name="connsiteX34" fmla="*/ 3091070 w 4244009"/>
              <a:gd name="connsiteY34" fmla="*/ 865228 h 1104616"/>
              <a:gd name="connsiteX35" fmla="*/ 3140765 w 4244009"/>
              <a:gd name="connsiteY35" fmla="*/ 716141 h 1104616"/>
              <a:gd name="connsiteX36" fmla="*/ 3260034 w 4244009"/>
              <a:gd name="connsiteY36" fmla="*/ 1073950 h 1104616"/>
              <a:gd name="connsiteX37" fmla="*/ 3389244 w 4244009"/>
              <a:gd name="connsiteY37" fmla="*/ 636628 h 1104616"/>
              <a:gd name="connsiteX38" fmla="*/ 3667539 w 4244009"/>
              <a:gd name="connsiteY38" fmla="*/ 924863 h 1104616"/>
              <a:gd name="connsiteX39" fmla="*/ 3806687 w 4244009"/>
              <a:gd name="connsiteY39" fmla="*/ 686323 h 1104616"/>
              <a:gd name="connsiteX40" fmla="*/ 3876261 w 4244009"/>
              <a:gd name="connsiteY40" fmla="*/ 924863 h 1104616"/>
              <a:gd name="connsiteX41" fmla="*/ 3965713 w 4244009"/>
              <a:gd name="connsiteY41" fmla="*/ 755897 h 1104616"/>
              <a:gd name="connsiteX42" fmla="*/ 4075044 w 4244009"/>
              <a:gd name="connsiteY42" fmla="*/ 994437 h 1104616"/>
              <a:gd name="connsiteX43" fmla="*/ 4134678 w 4244009"/>
              <a:gd name="connsiteY43" fmla="*/ 895045 h 1104616"/>
              <a:gd name="connsiteX44" fmla="*/ 4204252 w 4244009"/>
              <a:gd name="connsiteY44" fmla="*/ 984497 h 1104616"/>
              <a:gd name="connsiteX45" fmla="*/ 4244009 w 4244009"/>
              <a:gd name="connsiteY45" fmla="*/ 994437 h 1104616"/>
              <a:gd name="connsiteX0" fmla="*/ 0 w 4244009"/>
              <a:gd name="connsiteY0" fmla="*/ 656506 h 1104616"/>
              <a:gd name="connsiteX1" fmla="*/ 49696 w 4244009"/>
              <a:gd name="connsiteY1" fmla="*/ 497480 h 1104616"/>
              <a:gd name="connsiteX2" fmla="*/ 99391 w 4244009"/>
              <a:gd name="connsiteY2" fmla="*/ 706202 h 1104616"/>
              <a:gd name="connsiteX3" fmla="*/ 193530 w 4244009"/>
              <a:gd name="connsiteY3" fmla="*/ 195931 h 1104616"/>
              <a:gd name="connsiteX4" fmla="*/ 254479 w 4244009"/>
              <a:gd name="connsiteY4" fmla="*/ 645253 h 1104616"/>
              <a:gd name="connsiteX5" fmla="*/ 332679 w 4244009"/>
              <a:gd name="connsiteY5" fmla="*/ 496168 h 1104616"/>
              <a:gd name="connsiteX6" fmla="*/ 351808 w 4244009"/>
              <a:gd name="connsiteY6" fmla="*/ 950366 h 1104616"/>
              <a:gd name="connsiteX7" fmla="*/ 411443 w 4244009"/>
              <a:gd name="connsiteY7" fmla="*/ 1088576 h 1104616"/>
              <a:gd name="connsiteX8" fmla="*/ 490956 w 4244009"/>
              <a:gd name="connsiteY8" fmla="*/ 623313 h 1104616"/>
              <a:gd name="connsiteX9" fmla="*/ 593034 w 4244009"/>
              <a:gd name="connsiteY9" fmla="*/ 409449 h 1104616"/>
              <a:gd name="connsiteX10" fmla="*/ 596348 w 4244009"/>
              <a:gd name="connsiteY10" fmla="*/ 398089 h 1104616"/>
              <a:gd name="connsiteX11" fmla="*/ 675860 w 4244009"/>
              <a:gd name="connsiteY11" fmla="*/ 832973 h 1104616"/>
              <a:gd name="connsiteX12" fmla="*/ 765000 w 4244009"/>
              <a:gd name="connsiteY12" fmla="*/ 220792 h 1104616"/>
              <a:gd name="connsiteX13" fmla="*/ 775252 w 4244009"/>
              <a:gd name="connsiteY13" fmla="*/ 229122 h 1104616"/>
              <a:gd name="connsiteX14" fmla="*/ 983973 w 4244009"/>
              <a:gd name="connsiteY14" fmla="*/ 398089 h 1104616"/>
              <a:gd name="connsiteX15" fmla="*/ 1202635 w 4244009"/>
              <a:gd name="connsiteY15" fmla="*/ 30342 h 1104616"/>
              <a:gd name="connsiteX16" fmla="*/ 1371600 w 4244009"/>
              <a:gd name="connsiteY16" fmla="*/ 527297 h 1104616"/>
              <a:gd name="connsiteX17" fmla="*/ 1451113 w 4244009"/>
              <a:gd name="connsiteY17" fmla="*/ 119793 h 1104616"/>
              <a:gd name="connsiteX18" fmla="*/ 1457738 w 4244009"/>
              <a:gd name="connsiteY18" fmla="*/ 21822 h 1104616"/>
              <a:gd name="connsiteX19" fmla="*/ 1570383 w 4244009"/>
              <a:gd name="connsiteY19" fmla="*/ 457723 h 1104616"/>
              <a:gd name="connsiteX20" fmla="*/ 1616765 w 4244009"/>
              <a:gd name="connsiteY20" fmla="*/ 558535 h 1104616"/>
              <a:gd name="connsiteX21" fmla="*/ 1639956 w 4244009"/>
              <a:gd name="connsiteY21" fmla="*/ 755898 h 1104616"/>
              <a:gd name="connsiteX22" fmla="*/ 1739348 w 4244009"/>
              <a:gd name="connsiteY22" fmla="*/ 408028 h 1104616"/>
              <a:gd name="connsiteX23" fmla="*/ 1878496 w 4244009"/>
              <a:gd name="connsiteY23" fmla="*/ 338455 h 1104616"/>
              <a:gd name="connsiteX24" fmla="*/ 2027582 w 4244009"/>
              <a:gd name="connsiteY24" fmla="*/ 974558 h 1104616"/>
              <a:gd name="connsiteX25" fmla="*/ 2117035 w 4244009"/>
              <a:gd name="connsiteY25" fmla="*/ 80037 h 1104616"/>
              <a:gd name="connsiteX26" fmla="*/ 2176670 w 4244009"/>
              <a:gd name="connsiteY26" fmla="*/ 378210 h 1104616"/>
              <a:gd name="connsiteX27" fmla="*/ 2276061 w 4244009"/>
              <a:gd name="connsiteY27" fmla="*/ 524 h 1104616"/>
              <a:gd name="connsiteX28" fmla="*/ 2405269 w 4244009"/>
              <a:gd name="connsiteY28" fmla="*/ 477602 h 1104616"/>
              <a:gd name="connsiteX29" fmla="*/ 2494722 w 4244009"/>
              <a:gd name="connsiteY29" fmla="*/ 388150 h 1104616"/>
              <a:gd name="connsiteX30" fmla="*/ 2594113 w 4244009"/>
              <a:gd name="connsiteY30" fmla="*/ 914923 h 1104616"/>
              <a:gd name="connsiteX31" fmla="*/ 2763078 w 4244009"/>
              <a:gd name="connsiteY31" fmla="*/ 358332 h 1104616"/>
              <a:gd name="connsiteX32" fmla="*/ 2872409 w 4244009"/>
              <a:gd name="connsiteY32" fmla="*/ 765837 h 1104616"/>
              <a:gd name="connsiteX33" fmla="*/ 2961860 w 4244009"/>
              <a:gd name="connsiteY33" fmla="*/ 427906 h 1104616"/>
              <a:gd name="connsiteX34" fmla="*/ 3091070 w 4244009"/>
              <a:gd name="connsiteY34" fmla="*/ 865228 h 1104616"/>
              <a:gd name="connsiteX35" fmla="*/ 3140765 w 4244009"/>
              <a:gd name="connsiteY35" fmla="*/ 716141 h 1104616"/>
              <a:gd name="connsiteX36" fmla="*/ 3260034 w 4244009"/>
              <a:gd name="connsiteY36" fmla="*/ 1073950 h 1104616"/>
              <a:gd name="connsiteX37" fmla="*/ 3389244 w 4244009"/>
              <a:gd name="connsiteY37" fmla="*/ 636628 h 1104616"/>
              <a:gd name="connsiteX38" fmla="*/ 3667539 w 4244009"/>
              <a:gd name="connsiteY38" fmla="*/ 924863 h 1104616"/>
              <a:gd name="connsiteX39" fmla="*/ 3806687 w 4244009"/>
              <a:gd name="connsiteY39" fmla="*/ 686323 h 1104616"/>
              <a:gd name="connsiteX40" fmla="*/ 3876261 w 4244009"/>
              <a:gd name="connsiteY40" fmla="*/ 924863 h 1104616"/>
              <a:gd name="connsiteX41" fmla="*/ 3965713 w 4244009"/>
              <a:gd name="connsiteY41" fmla="*/ 755897 h 1104616"/>
              <a:gd name="connsiteX42" fmla="*/ 4075044 w 4244009"/>
              <a:gd name="connsiteY42" fmla="*/ 994437 h 1104616"/>
              <a:gd name="connsiteX43" fmla="*/ 4134678 w 4244009"/>
              <a:gd name="connsiteY43" fmla="*/ 895045 h 1104616"/>
              <a:gd name="connsiteX44" fmla="*/ 4204252 w 4244009"/>
              <a:gd name="connsiteY44" fmla="*/ 984497 h 1104616"/>
              <a:gd name="connsiteX45" fmla="*/ 4244009 w 4244009"/>
              <a:gd name="connsiteY45" fmla="*/ 994437 h 1104616"/>
              <a:gd name="connsiteX0" fmla="*/ 0 w 4244009"/>
              <a:gd name="connsiteY0" fmla="*/ 656506 h 1104616"/>
              <a:gd name="connsiteX1" fmla="*/ 49696 w 4244009"/>
              <a:gd name="connsiteY1" fmla="*/ 497480 h 1104616"/>
              <a:gd name="connsiteX2" fmla="*/ 99391 w 4244009"/>
              <a:gd name="connsiteY2" fmla="*/ 706202 h 1104616"/>
              <a:gd name="connsiteX3" fmla="*/ 193530 w 4244009"/>
              <a:gd name="connsiteY3" fmla="*/ 195931 h 1104616"/>
              <a:gd name="connsiteX4" fmla="*/ 254479 w 4244009"/>
              <a:gd name="connsiteY4" fmla="*/ 645253 h 1104616"/>
              <a:gd name="connsiteX5" fmla="*/ 332679 w 4244009"/>
              <a:gd name="connsiteY5" fmla="*/ 496168 h 1104616"/>
              <a:gd name="connsiteX6" fmla="*/ 351808 w 4244009"/>
              <a:gd name="connsiteY6" fmla="*/ 950366 h 1104616"/>
              <a:gd name="connsiteX7" fmla="*/ 411443 w 4244009"/>
              <a:gd name="connsiteY7" fmla="*/ 1088576 h 1104616"/>
              <a:gd name="connsiteX8" fmla="*/ 490956 w 4244009"/>
              <a:gd name="connsiteY8" fmla="*/ 623313 h 1104616"/>
              <a:gd name="connsiteX9" fmla="*/ 593034 w 4244009"/>
              <a:gd name="connsiteY9" fmla="*/ 409449 h 1104616"/>
              <a:gd name="connsiteX10" fmla="*/ 596348 w 4244009"/>
              <a:gd name="connsiteY10" fmla="*/ 398089 h 1104616"/>
              <a:gd name="connsiteX11" fmla="*/ 675860 w 4244009"/>
              <a:gd name="connsiteY11" fmla="*/ 832973 h 1104616"/>
              <a:gd name="connsiteX12" fmla="*/ 765000 w 4244009"/>
              <a:gd name="connsiteY12" fmla="*/ 220792 h 1104616"/>
              <a:gd name="connsiteX13" fmla="*/ 775252 w 4244009"/>
              <a:gd name="connsiteY13" fmla="*/ 229122 h 1104616"/>
              <a:gd name="connsiteX14" fmla="*/ 958094 w 4244009"/>
              <a:gd name="connsiteY14" fmla="*/ 398089 h 1104616"/>
              <a:gd name="connsiteX15" fmla="*/ 1202635 w 4244009"/>
              <a:gd name="connsiteY15" fmla="*/ 30342 h 1104616"/>
              <a:gd name="connsiteX16" fmla="*/ 1371600 w 4244009"/>
              <a:gd name="connsiteY16" fmla="*/ 527297 h 1104616"/>
              <a:gd name="connsiteX17" fmla="*/ 1451113 w 4244009"/>
              <a:gd name="connsiteY17" fmla="*/ 119793 h 1104616"/>
              <a:gd name="connsiteX18" fmla="*/ 1457738 w 4244009"/>
              <a:gd name="connsiteY18" fmla="*/ 21822 h 1104616"/>
              <a:gd name="connsiteX19" fmla="*/ 1570383 w 4244009"/>
              <a:gd name="connsiteY19" fmla="*/ 457723 h 1104616"/>
              <a:gd name="connsiteX20" fmla="*/ 1616765 w 4244009"/>
              <a:gd name="connsiteY20" fmla="*/ 558535 h 1104616"/>
              <a:gd name="connsiteX21" fmla="*/ 1639956 w 4244009"/>
              <a:gd name="connsiteY21" fmla="*/ 755898 h 1104616"/>
              <a:gd name="connsiteX22" fmla="*/ 1739348 w 4244009"/>
              <a:gd name="connsiteY22" fmla="*/ 408028 h 1104616"/>
              <a:gd name="connsiteX23" fmla="*/ 1878496 w 4244009"/>
              <a:gd name="connsiteY23" fmla="*/ 338455 h 1104616"/>
              <a:gd name="connsiteX24" fmla="*/ 2027582 w 4244009"/>
              <a:gd name="connsiteY24" fmla="*/ 974558 h 1104616"/>
              <a:gd name="connsiteX25" fmla="*/ 2117035 w 4244009"/>
              <a:gd name="connsiteY25" fmla="*/ 80037 h 1104616"/>
              <a:gd name="connsiteX26" fmla="*/ 2176670 w 4244009"/>
              <a:gd name="connsiteY26" fmla="*/ 378210 h 1104616"/>
              <a:gd name="connsiteX27" fmla="*/ 2276061 w 4244009"/>
              <a:gd name="connsiteY27" fmla="*/ 524 h 1104616"/>
              <a:gd name="connsiteX28" fmla="*/ 2405269 w 4244009"/>
              <a:gd name="connsiteY28" fmla="*/ 477602 h 1104616"/>
              <a:gd name="connsiteX29" fmla="*/ 2494722 w 4244009"/>
              <a:gd name="connsiteY29" fmla="*/ 388150 h 1104616"/>
              <a:gd name="connsiteX30" fmla="*/ 2594113 w 4244009"/>
              <a:gd name="connsiteY30" fmla="*/ 914923 h 1104616"/>
              <a:gd name="connsiteX31" fmla="*/ 2763078 w 4244009"/>
              <a:gd name="connsiteY31" fmla="*/ 358332 h 1104616"/>
              <a:gd name="connsiteX32" fmla="*/ 2872409 w 4244009"/>
              <a:gd name="connsiteY32" fmla="*/ 765837 h 1104616"/>
              <a:gd name="connsiteX33" fmla="*/ 2961860 w 4244009"/>
              <a:gd name="connsiteY33" fmla="*/ 427906 h 1104616"/>
              <a:gd name="connsiteX34" fmla="*/ 3091070 w 4244009"/>
              <a:gd name="connsiteY34" fmla="*/ 865228 h 1104616"/>
              <a:gd name="connsiteX35" fmla="*/ 3140765 w 4244009"/>
              <a:gd name="connsiteY35" fmla="*/ 716141 h 1104616"/>
              <a:gd name="connsiteX36" fmla="*/ 3260034 w 4244009"/>
              <a:gd name="connsiteY36" fmla="*/ 1073950 h 1104616"/>
              <a:gd name="connsiteX37" fmla="*/ 3389244 w 4244009"/>
              <a:gd name="connsiteY37" fmla="*/ 636628 h 1104616"/>
              <a:gd name="connsiteX38" fmla="*/ 3667539 w 4244009"/>
              <a:gd name="connsiteY38" fmla="*/ 924863 h 1104616"/>
              <a:gd name="connsiteX39" fmla="*/ 3806687 w 4244009"/>
              <a:gd name="connsiteY39" fmla="*/ 686323 h 1104616"/>
              <a:gd name="connsiteX40" fmla="*/ 3876261 w 4244009"/>
              <a:gd name="connsiteY40" fmla="*/ 924863 h 1104616"/>
              <a:gd name="connsiteX41" fmla="*/ 3965713 w 4244009"/>
              <a:gd name="connsiteY41" fmla="*/ 755897 h 1104616"/>
              <a:gd name="connsiteX42" fmla="*/ 4075044 w 4244009"/>
              <a:gd name="connsiteY42" fmla="*/ 994437 h 1104616"/>
              <a:gd name="connsiteX43" fmla="*/ 4134678 w 4244009"/>
              <a:gd name="connsiteY43" fmla="*/ 895045 h 1104616"/>
              <a:gd name="connsiteX44" fmla="*/ 4204252 w 4244009"/>
              <a:gd name="connsiteY44" fmla="*/ 984497 h 1104616"/>
              <a:gd name="connsiteX45" fmla="*/ 4244009 w 4244009"/>
              <a:gd name="connsiteY45" fmla="*/ 994437 h 1104616"/>
              <a:gd name="connsiteX0" fmla="*/ 0 w 4244009"/>
              <a:gd name="connsiteY0" fmla="*/ 739055 h 1187165"/>
              <a:gd name="connsiteX1" fmla="*/ 49696 w 4244009"/>
              <a:gd name="connsiteY1" fmla="*/ 580029 h 1187165"/>
              <a:gd name="connsiteX2" fmla="*/ 99391 w 4244009"/>
              <a:gd name="connsiteY2" fmla="*/ 788751 h 1187165"/>
              <a:gd name="connsiteX3" fmla="*/ 193530 w 4244009"/>
              <a:gd name="connsiteY3" fmla="*/ 278480 h 1187165"/>
              <a:gd name="connsiteX4" fmla="*/ 254479 w 4244009"/>
              <a:gd name="connsiteY4" fmla="*/ 727802 h 1187165"/>
              <a:gd name="connsiteX5" fmla="*/ 332679 w 4244009"/>
              <a:gd name="connsiteY5" fmla="*/ 578717 h 1187165"/>
              <a:gd name="connsiteX6" fmla="*/ 351808 w 4244009"/>
              <a:gd name="connsiteY6" fmla="*/ 1032915 h 1187165"/>
              <a:gd name="connsiteX7" fmla="*/ 411443 w 4244009"/>
              <a:gd name="connsiteY7" fmla="*/ 1171125 h 1187165"/>
              <a:gd name="connsiteX8" fmla="*/ 490956 w 4244009"/>
              <a:gd name="connsiteY8" fmla="*/ 705862 h 1187165"/>
              <a:gd name="connsiteX9" fmla="*/ 593034 w 4244009"/>
              <a:gd name="connsiteY9" fmla="*/ 491998 h 1187165"/>
              <a:gd name="connsiteX10" fmla="*/ 596348 w 4244009"/>
              <a:gd name="connsiteY10" fmla="*/ 480638 h 1187165"/>
              <a:gd name="connsiteX11" fmla="*/ 675860 w 4244009"/>
              <a:gd name="connsiteY11" fmla="*/ 915522 h 1187165"/>
              <a:gd name="connsiteX12" fmla="*/ 765000 w 4244009"/>
              <a:gd name="connsiteY12" fmla="*/ 303341 h 1187165"/>
              <a:gd name="connsiteX13" fmla="*/ 775252 w 4244009"/>
              <a:gd name="connsiteY13" fmla="*/ 311671 h 1187165"/>
              <a:gd name="connsiteX14" fmla="*/ 958094 w 4244009"/>
              <a:gd name="connsiteY14" fmla="*/ 480638 h 1187165"/>
              <a:gd name="connsiteX15" fmla="*/ 1271647 w 4244009"/>
              <a:gd name="connsiteY15" fmla="*/ 748 h 1187165"/>
              <a:gd name="connsiteX16" fmla="*/ 1371600 w 4244009"/>
              <a:gd name="connsiteY16" fmla="*/ 609846 h 1187165"/>
              <a:gd name="connsiteX17" fmla="*/ 1451113 w 4244009"/>
              <a:gd name="connsiteY17" fmla="*/ 202342 h 1187165"/>
              <a:gd name="connsiteX18" fmla="*/ 1457738 w 4244009"/>
              <a:gd name="connsiteY18" fmla="*/ 104371 h 1187165"/>
              <a:gd name="connsiteX19" fmla="*/ 1570383 w 4244009"/>
              <a:gd name="connsiteY19" fmla="*/ 540272 h 1187165"/>
              <a:gd name="connsiteX20" fmla="*/ 1616765 w 4244009"/>
              <a:gd name="connsiteY20" fmla="*/ 641084 h 1187165"/>
              <a:gd name="connsiteX21" fmla="*/ 1639956 w 4244009"/>
              <a:gd name="connsiteY21" fmla="*/ 838447 h 1187165"/>
              <a:gd name="connsiteX22" fmla="*/ 1739348 w 4244009"/>
              <a:gd name="connsiteY22" fmla="*/ 490577 h 1187165"/>
              <a:gd name="connsiteX23" fmla="*/ 1878496 w 4244009"/>
              <a:gd name="connsiteY23" fmla="*/ 421004 h 1187165"/>
              <a:gd name="connsiteX24" fmla="*/ 2027582 w 4244009"/>
              <a:gd name="connsiteY24" fmla="*/ 1057107 h 1187165"/>
              <a:gd name="connsiteX25" fmla="*/ 2117035 w 4244009"/>
              <a:gd name="connsiteY25" fmla="*/ 162586 h 1187165"/>
              <a:gd name="connsiteX26" fmla="*/ 2176670 w 4244009"/>
              <a:gd name="connsiteY26" fmla="*/ 460759 h 1187165"/>
              <a:gd name="connsiteX27" fmla="*/ 2276061 w 4244009"/>
              <a:gd name="connsiteY27" fmla="*/ 83073 h 1187165"/>
              <a:gd name="connsiteX28" fmla="*/ 2405269 w 4244009"/>
              <a:gd name="connsiteY28" fmla="*/ 560151 h 1187165"/>
              <a:gd name="connsiteX29" fmla="*/ 2494722 w 4244009"/>
              <a:gd name="connsiteY29" fmla="*/ 470699 h 1187165"/>
              <a:gd name="connsiteX30" fmla="*/ 2594113 w 4244009"/>
              <a:gd name="connsiteY30" fmla="*/ 997472 h 1187165"/>
              <a:gd name="connsiteX31" fmla="*/ 2763078 w 4244009"/>
              <a:gd name="connsiteY31" fmla="*/ 440881 h 1187165"/>
              <a:gd name="connsiteX32" fmla="*/ 2872409 w 4244009"/>
              <a:gd name="connsiteY32" fmla="*/ 848386 h 1187165"/>
              <a:gd name="connsiteX33" fmla="*/ 2961860 w 4244009"/>
              <a:gd name="connsiteY33" fmla="*/ 510455 h 1187165"/>
              <a:gd name="connsiteX34" fmla="*/ 3091070 w 4244009"/>
              <a:gd name="connsiteY34" fmla="*/ 947777 h 1187165"/>
              <a:gd name="connsiteX35" fmla="*/ 3140765 w 4244009"/>
              <a:gd name="connsiteY35" fmla="*/ 798690 h 1187165"/>
              <a:gd name="connsiteX36" fmla="*/ 3260034 w 4244009"/>
              <a:gd name="connsiteY36" fmla="*/ 1156499 h 1187165"/>
              <a:gd name="connsiteX37" fmla="*/ 3389244 w 4244009"/>
              <a:gd name="connsiteY37" fmla="*/ 719177 h 1187165"/>
              <a:gd name="connsiteX38" fmla="*/ 3667539 w 4244009"/>
              <a:gd name="connsiteY38" fmla="*/ 1007412 h 1187165"/>
              <a:gd name="connsiteX39" fmla="*/ 3806687 w 4244009"/>
              <a:gd name="connsiteY39" fmla="*/ 768872 h 1187165"/>
              <a:gd name="connsiteX40" fmla="*/ 3876261 w 4244009"/>
              <a:gd name="connsiteY40" fmla="*/ 1007412 h 1187165"/>
              <a:gd name="connsiteX41" fmla="*/ 3965713 w 4244009"/>
              <a:gd name="connsiteY41" fmla="*/ 838446 h 1187165"/>
              <a:gd name="connsiteX42" fmla="*/ 4075044 w 4244009"/>
              <a:gd name="connsiteY42" fmla="*/ 1076986 h 1187165"/>
              <a:gd name="connsiteX43" fmla="*/ 4134678 w 4244009"/>
              <a:gd name="connsiteY43" fmla="*/ 977594 h 1187165"/>
              <a:gd name="connsiteX44" fmla="*/ 4204252 w 4244009"/>
              <a:gd name="connsiteY44" fmla="*/ 1067046 h 1187165"/>
              <a:gd name="connsiteX45" fmla="*/ 4244009 w 4244009"/>
              <a:gd name="connsiteY45" fmla="*/ 1076986 h 1187165"/>
              <a:gd name="connsiteX0" fmla="*/ 0 w 4244009"/>
              <a:gd name="connsiteY0" fmla="*/ 739055 h 1187165"/>
              <a:gd name="connsiteX1" fmla="*/ 49696 w 4244009"/>
              <a:gd name="connsiteY1" fmla="*/ 580029 h 1187165"/>
              <a:gd name="connsiteX2" fmla="*/ 99391 w 4244009"/>
              <a:gd name="connsiteY2" fmla="*/ 788751 h 1187165"/>
              <a:gd name="connsiteX3" fmla="*/ 193530 w 4244009"/>
              <a:gd name="connsiteY3" fmla="*/ 278480 h 1187165"/>
              <a:gd name="connsiteX4" fmla="*/ 254479 w 4244009"/>
              <a:gd name="connsiteY4" fmla="*/ 727802 h 1187165"/>
              <a:gd name="connsiteX5" fmla="*/ 332679 w 4244009"/>
              <a:gd name="connsiteY5" fmla="*/ 578717 h 1187165"/>
              <a:gd name="connsiteX6" fmla="*/ 351808 w 4244009"/>
              <a:gd name="connsiteY6" fmla="*/ 1032915 h 1187165"/>
              <a:gd name="connsiteX7" fmla="*/ 411443 w 4244009"/>
              <a:gd name="connsiteY7" fmla="*/ 1171125 h 1187165"/>
              <a:gd name="connsiteX8" fmla="*/ 490956 w 4244009"/>
              <a:gd name="connsiteY8" fmla="*/ 705862 h 1187165"/>
              <a:gd name="connsiteX9" fmla="*/ 593034 w 4244009"/>
              <a:gd name="connsiteY9" fmla="*/ 491998 h 1187165"/>
              <a:gd name="connsiteX10" fmla="*/ 596348 w 4244009"/>
              <a:gd name="connsiteY10" fmla="*/ 480638 h 1187165"/>
              <a:gd name="connsiteX11" fmla="*/ 675860 w 4244009"/>
              <a:gd name="connsiteY11" fmla="*/ 915522 h 1187165"/>
              <a:gd name="connsiteX12" fmla="*/ 765000 w 4244009"/>
              <a:gd name="connsiteY12" fmla="*/ 303341 h 1187165"/>
              <a:gd name="connsiteX13" fmla="*/ 775252 w 4244009"/>
              <a:gd name="connsiteY13" fmla="*/ 311671 h 1187165"/>
              <a:gd name="connsiteX14" fmla="*/ 958094 w 4244009"/>
              <a:gd name="connsiteY14" fmla="*/ 480638 h 1187165"/>
              <a:gd name="connsiteX15" fmla="*/ 1271647 w 4244009"/>
              <a:gd name="connsiteY15" fmla="*/ 748 h 1187165"/>
              <a:gd name="connsiteX16" fmla="*/ 1371600 w 4244009"/>
              <a:gd name="connsiteY16" fmla="*/ 609846 h 1187165"/>
              <a:gd name="connsiteX17" fmla="*/ 1451113 w 4244009"/>
              <a:gd name="connsiteY17" fmla="*/ 202342 h 1187165"/>
              <a:gd name="connsiteX18" fmla="*/ 1457738 w 4244009"/>
              <a:gd name="connsiteY18" fmla="*/ 104371 h 1187165"/>
              <a:gd name="connsiteX19" fmla="*/ 1570383 w 4244009"/>
              <a:gd name="connsiteY19" fmla="*/ 540272 h 1187165"/>
              <a:gd name="connsiteX20" fmla="*/ 1616765 w 4244009"/>
              <a:gd name="connsiteY20" fmla="*/ 641084 h 1187165"/>
              <a:gd name="connsiteX21" fmla="*/ 1639956 w 4244009"/>
              <a:gd name="connsiteY21" fmla="*/ 838447 h 1187165"/>
              <a:gd name="connsiteX22" fmla="*/ 1739348 w 4244009"/>
              <a:gd name="connsiteY22" fmla="*/ 490577 h 1187165"/>
              <a:gd name="connsiteX23" fmla="*/ 1878496 w 4244009"/>
              <a:gd name="connsiteY23" fmla="*/ 421004 h 1187165"/>
              <a:gd name="connsiteX24" fmla="*/ 2001703 w 4244009"/>
              <a:gd name="connsiteY24" fmla="*/ 1057107 h 1187165"/>
              <a:gd name="connsiteX25" fmla="*/ 2117035 w 4244009"/>
              <a:gd name="connsiteY25" fmla="*/ 162586 h 1187165"/>
              <a:gd name="connsiteX26" fmla="*/ 2176670 w 4244009"/>
              <a:gd name="connsiteY26" fmla="*/ 460759 h 1187165"/>
              <a:gd name="connsiteX27" fmla="*/ 2276061 w 4244009"/>
              <a:gd name="connsiteY27" fmla="*/ 83073 h 1187165"/>
              <a:gd name="connsiteX28" fmla="*/ 2405269 w 4244009"/>
              <a:gd name="connsiteY28" fmla="*/ 560151 h 1187165"/>
              <a:gd name="connsiteX29" fmla="*/ 2494722 w 4244009"/>
              <a:gd name="connsiteY29" fmla="*/ 470699 h 1187165"/>
              <a:gd name="connsiteX30" fmla="*/ 2594113 w 4244009"/>
              <a:gd name="connsiteY30" fmla="*/ 997472 h 1187165"/>
              <a:gd name="connsiteX31" fmla="*/ 2763078 w 4244009"/>
              <a:gd name="connsiteY31" fmla="*/ 440881 h 1187165"/>
              <a:gd name="connsiteX32" fmla="*/ 2872409 w 4244009"/>
              <a:gd name="connsiteY32" fmla="*/ 848386 h 1187165"/>
              <a:gd name="connsiteX33" fmla="*/ 2961860 w 4244009"/>
              <a:gd name="connsiteY33" fmla="*/ 510455 h 1187165"/>
              <a:gd name="connsiteX34" fmla="*/ 3091070 w 4244009"/>
              <a:gd name="connsiteY34" fmla="*/ 947777 h 1187165"/>
              <a:gd name="connsiteX35" fmla="*/ 3140765 w 4244009"/>
              <a:gd name="connsiteY35" fmla="*/ 798690 h 1187165"/>
              <a:gd name="connsiteX36" fmla="*/ 3260034 w 4244009"/>
              <a:gd name="connsiteY36" fmla="*/ 1156499 h 1187165"/>
              <a:gd name="connsiteX37" fmla="*/ 3389244 w 4244009"/>
              <a:gd name="connsiteY37" fmla="*/ 719177 h 1187165"/>
              <a:gd name="connsiteX38" fmla="*/ 3667539 w 4244009"/>
              <a:gd name="connsiteY38" fmla="*/ 1007412 h 1187165"/>
              <a:gd name="connsiteX39" fmla="*/ 3806687 w 4244009"/>
              <a:gd name="connsiteY39" fmla="*/ 768872 h 1187165"/>
              <a:gd name="connsiteX40" fmla="*/ 3876261 w 4244009"/>
              <a:gd name="connsiteY40" fmla="*/ 1007412 h 1187165"/>
              <a:gd name="connsiteX41" fmla="*/ 3965713 w 4244009"/>
              <a:gd name="connsiteY41" fmla="*/ 838446 h 1187165"/>
              <a:gd name="connsiteX42" fmla="*/ 4075044 w 4244009"/>
              <a:gd name="connsiteY42" fmla="*/ 1076986 h 1187165"/>
              <a:gd name="connsiteX43" fmla="*/ 4134678 w 4244009"/>
              <a:gd name="connsiteY43" fmla="*/ 977594 h 1187165"/>
              <a:gd name="connsiteX44" fmla="*/ 4204252 w 4244009"/>
              <a:gd name="connsiteY44" fmla="*/ 1067046 h 1187165"/>
              <a:gd name="connsiteX45" fmla="*/ 4244009 w 4244009"/>
              <a:gd name="connsiteY45" fmla="*/ 1076986 h 1187165"/>
              <a:gd name="connsiteX0" fmla="*/ 0 w 4244009"/>
              <a:gd name="connsiteY0" fmla="*/ 739041 h 1187151"/>
              <a:gd name="connsiteX1" fmla="*/ 49696 w 4244009"/>
              <a:gd name="connsiteY1" fmla="*/ 580015 h 1187151"/>
              <a:gd name="connsiteX2" fmla="*/ 99391 w 4244009"/>
              <a:gd name="connsiteY2" fmla="*/ 788737 h 1187151"/>
              <a:gd name="connsiteX3" fmla="*/ 193530 w 4244009"/>
              <a:gd name="connsiteY3" fmla="*/ 278466 h 1187151"/>
              <a:gd name="connsiteX4" fmla="*/ 254479 w 4244009"/>
              <a:gd name="connsiteY4" fmla="*/ 727788 h 1187151"/>
              <a:gd name="connsiteX5" fmla="*/ 332679 w 4244009"/>
              <a:gd name="connsiteY5" fmla="*/ 578703 h 1187151"/>
              <a:gd name="connsiteX6" fmla="*/ 351808 w 4244009"/>
              <a:gd name="connsiteY6" fmla="*/ 1032901 h 1187151"/>
              <a:gd name="connsiteX7" fmla="*/ 411443 w 4244009"/>
              <a:gd name="connsiteY7" fmla="*/ 1171111 h 1187151"/>
              <a:gd name="connsiteX8" fmla="*/ 490956 w 4244009"/>
              <a:gd name="connsiteY8" fmla="*/ 705848 h 1187151"/>
              <a:gd name="connsiteX9" fmla="*/ 593034 w 4244009"/>
              <a:gd name="connsiteY9" fmla="*/ 491984 h 1187151"/>
              <a:gd name="connsiteX10" fmla="*/ 596348 w 4244009"/>
              <a:gd name="connsiteY10" fmla="*/ 480624 h 1187151"/>
              <a:gd name="connsiteX11" fmla="*/ 675860 w 4244009"/>
              <a:gd name="connsiteY11" fmla="*/ 915508 h 1187151"/>
              <a:gd name="connsiteX12" fmla="*/ 765000 w 4244009"/>
              <a:gd name="connsiteY12" fmla="*/ 303327 h 1187151"/>
              <a:gd name="connsiteX13" fmla="*/ 809758 w 4244009"/>
              <a:gd name="connsiteY13" fmla="*/ 251272 h 1187151"/>
              <a:gd name="connsiteX14" fmla="*/ 958094 w 4244009"/>
              <a:gd name="connsiteY14" fmla="*/ 480624 h 1187151"/>
              <a:gd name="connsiteX15" fmla="*/ 1271647 w 4244009"/>
              <a:gd name="connsiteY15" fmla="*/ 734 h 1187151"/>
              <a:gd name="connsiteX16" fmla="*/ 1371600 w 4244009"/>
              <a:gd name="connsiteY16" fmla="*/ 609832 h 1187151"/>
              <a:gd name="connsiteX17" fmla="*/ 1451113 w 4244009"/>
              <a:gd name="connsiteY17" fmla="*/ 202328 h 1187151"/>
              <a:gd name="connsiteX18" fmla="*/ 1457738 w 4244009"/>
              <a:gd name="connsiteY18" fmla="*/ 104357 h 1187151"/>
              <a:gd name="connsiteX19" fmla="*/ 1570383 w 4244009"/>
              <a:gd name="connsiteY19" fmla="*/ 540258 h 1187151"/>
              <a:gd name="connsiteX20" fmla="*/ 1616765 w 4244009"/>
              <a:gd name="connsiteY20" fmla="*/ 641070 h 1187151"/>
              <a:gd name="connsiteX21" fmla="*/ 1639956 w 4244009"/>
              <a:gd name="connsiteY21" fmla="*/ 838433 h 1187151"/>
              <a:gd name="connsiteX22" fmla="*/ 1739348 w 4244009"/>
              <a:gd name="connsiteY22" fmla="*/ 490563 h 1187151"/>
              <a:gd name="connsiteX23" fmla="*/ 1878496 w 4244009"/>
              <a:gd name="connsiteY23" fmla="*/ 420990 h 1187151"/>
              <a:gd name="connsiteX24" fmla="*/ 2001703 w 4244009"/>
              <a:gd name="connsiteY24" fmla="*/ 1057093 h 1187151"/>
              <a:gd name="connsiteX25" fmla="*/ 2117035 w 4244009"/>
              <a:gd name="connsiteY25" fmla="*/ 162572 h 1187151"/>
              <a:gd name="connsiteX26" fmla="*/ 2176670 w 4244009"/>
              <a:gd name="connsiteY26" fmla="*/ 460745 h 1187151"/>
              <a:gd name="connsiteX27" fmla="*/ 2276061 w 4244009"/>
              <a:gd name="connsiteY27" fmla="*/ 83059 h 1187151"/>
              <a:gd name="connsiteX28" fmla="*/ 2405269 w 4244009"/>
              <a:gd name="connsiteY28" fmla="*/ 560137 h 1187151"/>
              <a:gd name="connsiteX29" fmla="*/ 2494722 w 4244009"/>
              <a:gd name="connsiteY29" fmla="*/ 470685 h 1187151"/>
              <a:gd name="connsiteX30" fmla="*/ 2594113 w 4244009"/>
              <a:gd name="connsiteY30" fmla="*/ 997458 h 1187151"/>
              <a:gd name="connsiteX31" fmla="*/ 2763078 w 4244009"/>
              <a:gd name="connsiteY31" fmla="*/ 440867 h 1187151"/>
              <a:gd name="connsiteX32" fmla="*/ 2872409 w 4244009"/>
              <a:gd name="connsiteY32" fmla="*/ 848372 h 1187151"/>
              <a:gd name="connsiteX33" fmla="*/ 2961860 w 4244009"/>
              <a:gd name="connsiteY33" fmla="*/ 510441 h 1187151"/>
              <a:gd name="connsiteX34" fmla="*/ 3091070 w 4244009"/>
              <a:gd name="connsiteY34" fmla="*/ 947763 h 1187151"/>
              <a:gd name="connsiteX35" fmla="*/ 3140765 w 4244009"/>
              <a:gd name="connsiteY35" fmla="*/ 798676 h 1187151"/>
              <a:gd name="connsiteX36" fmla="*/ 3260034 w 4244009"/>
              <a:gd name="connsiteY36" fmla="*/ 1156485 h 1187151"/>
              <a:gd name="connsiteX37" fmla="*/ 3389244 w 4244009"/>
              <a:gd name="connsiteY37" fmla="*/ 719163 h 1187151"/>
              <a:gd name="connsiteX38" fmla="*/ 3667539 w 4244009"/>
              <a:gd name="connsiteY38" fmla="*/ 1007398 h 1187151"/>
              <a:gd name="connsiteX39" fmla="*/ 3806687 w 4244009"/>
              <a:gd name="connsiteY39" fmla="*/ 768858 h 1187151"/>
              <a:gd name="connsiteX40" fmla="*/ 3876261 w 4244009"/>
              <a:gd name="connsiteY40" fmla="*/ 1007398 h 1187151"/>
              <a:gd name="connsiteX41" fmla="*/ 3965713 w 4244009"/>
              <a:gd name="connsiteY41" fmla="*/ 838432 h 1187151"/>
              <a:gd name="connsiteX42" fmla="*/ 4075044 w 4244009"/>
              <a:gd name="connsiteY42" fmla="*/ 1076972 h 1187151"/>
              <a:gd name="connsiteX43" fmla="*/ 4134678 w 4244009"/>
              <a:gd name="connsiteY43" fmla="*/ 977580 h 1187151"/>
              <a:gd name="connsiteX44" fmla="*/ 4204252 w 4244009"/>
              <a:gd name="connsiteY44" fmla="*/ 1067032 h 1187151"/>
              <a:gd name="connsiteX45" fmla="*/ 4244009 w 4244009"/>
              <a:gd name="connsiteY45" fmla="*/ 1076972 h 1187151"/>
              <a:gd name="connsiteX0" fmla="*/ 0 w 4244009"/>
              <a:gd name="connsiteY0" fmla="*/ 738948 h 1187058"/>
              <a:gd name="connsiteX1" fmla="*/ 49696 w 4244009"/>
              <a:gd name="connsiteY1" fmla="*/ 579922 h 1187058"/>
              <a:gd name="connsiteX2" fmla="*/ 99391 w 4244009"/>
              <a:gd name="connsiteY2" fmla="*/ 788644 h 1187058"/>
              <a:gd name="connsiteX3" fmla="*/ 193530 w 4244009"/>
              <a:gd name="connsiteY3" fmla="*/ 278373 h 1187058"/>
              <a:gd name="connsiteX4" fmla="*/ 254479 w 4244009"/>
              <a:gd name="connsiteY4" fmla="*/ 727695 h 1187058"/>
              <a:gd name="connsiteX5" fmla="*/ 332679 w 4244009"/>
              <a:gd name="connsiteY5" fmla="*/ 578610 h 1187058"/>
              <a:gd name="connsiteX6" fmla="*/ 351808 w 4244009"/>
              <a:gd name="connsiteY6" fmla="*/ 1032808 h 1187058"/>
              <a:gd name="connsiteX7" fmla="*/ 411443 w 4244009"/>
              <a:gd name="connsiteY7" fmla="*/ 1171018 h 1187058"/>
              <a:gd name="connsiteX8" fmla="*/ 490956 w 4244009"/>
              <a:gd name="connsiteY8" fmla="*/ 705755 h 1187058"/>
              <a:gd name="connsiteX9" fmla="*/ 593034 w 4244009"/>
              <a:gd name="connsiteY9" fmla="*/ 491891 h 1187058"/>
              <a:gd name="connsiteX10" fmla="*/ 596348 w 4244009"/>
              <a:gd name="connsiteY10" fmla="*/ 480531 h 1187058"/>
              <a:gd name="connsiteX11" fmla="*/ 675860 w 4244009"/>
              <a:gd name="connsiteY11" fmla="*/ 915415 h 1187058"/>
              <a:gd name="connsiteX12" fmla="*/ 765000 w 4244009"/>
              <a:gd name="connsiteY12" fmla="*/ 303234 h 1187058"/>
              <a:gd name="connsiteX13" fmla="*/ 809758 w 4244009"/>
              <a:gd name="connsiteY13" fmla="*/ 251179 h 1187058"/>
              <a:gd name="connsiteX14" fmla="*/ 958094 w 4244009"/>
              <a:gd name="connsiteY14" fmla="*/ 480531 h 1187058"/>
              <a:gd name="connsiteX15" fmla="*/ 1271647 w 4244009"/>
              <a:gd name="connsiteY15" fmla="*/ 641 h 1187058"/>
              <a:gd name="connsiteX16" fmla="*/ 1371600 w 4244009"/>
              <a:gd name="connsiteY16" fmla="*/ 609739 h 1187058"/>
              <a:gd name="connsiteX17" fmla="*/ 1451113 w 4244009"/>
              <a:gd name="connsiteY17" fmla="*/ 202235 h 1187058"/>
              <a:gd name="connsiteX18" fmla="*/ 1457738 w 4244009"/>
              <a:gd name="connsiteY18" fmla="*/ 104264 h 1187058"/>
              <a:gd name="connsiteX19" fmla="*/ 1570383 w 4244009"/>
              <a:gd name="connsiteY19" fmla="*/ 540165 h 1187058"/>
              <a:gd name="connsiteX20" fmla="*/ 1616765 w 4244009"/>
              <a:gd name="connsiteY20" fmla="*/ 640977 h 1187058"/>
              <a:gd name="connsiteX21" fmla="*/ 1639956 w 4244009"/>
              <a:gd name="connsiteY21" fmla="*/ 838340 h 1187058"/>
              <a:gd name="connsiteX22" fmla="*/ 1739348 w 4244009"/>
              <a:gd name="connsiteY22" fmla="*/ 490470 h 1187058"/>
              <a:gd name="connsiteX23" fmla="*/ 1878496 w 4244009"/>
              <a:gd name="connsiteY23" fmla="*/ 420897 h 1187058"/>
              <a:gd name="connsiteX24" fmla="*/ 2001703 w 4244009"/>
              <a:gd name="connsiteY24" fmla="*/ 1057000 h 1187058"/>
              <a:gd name="connsiteX25" fmla="*/ 2117035 w 4244009"/>
              <a:gd name="connsiteY25" fmla="*/ 162479 h 1187058"/>
              <a:gd name="connsiteX26" fmla="*/ 2176670 w 4244009"/>
              <a:gd name="connsiteY26" fmla="*/ 460652 h 1187058"/>
              <a:gd name="connsiteX27" fmla="*/ 2276061 w 4244009"/>
              <a:gd name="connsiteY27" fmla="*/ 82966 h 1187058"/>
              <a:gd name="connsiteX28" fmla="*/ 2405269 w 4244009"/>
              <a:gd name="connsiteY28" fmla="*/ 560044 h 1187058"/>
              <a:gd name="connsiteX29" fmla="*/ 2494722 w 4244009"/>
              <a:gd name="connsiteY29" fmla="*/ 470592 h 1187058"/>
              <a:gd name="connsiteX30" fmla="*/ 2594113 w 4244009"/>
              <a:gd name="connsiteY30" fmla="*/ 997365 h 1187058"/>
              <a:gd name="connsiteX31" fmla="*/ 2763078 w 4244009"/>
              <a:gd name="connsiteY31" fmla="*/ 440774 h 1187058"/>
              <a:gd name="connsiteX32" fmla="*/ 2872409 w 4244009"/>
              <a:gd name="connsiteY32" fmla="*/ 848279 h 1187058"/>
              <a:gd name="connsiteX33" fmla="*/ 2961860 w 4244009"/>
              <a:gd name="connsiteY33" fmla="*/ 510348 h 1187058"/>
              <a:gd name="connsiteX34" fmla="*/ 3091070 w 4244009"/>
              <a:gd name="connsiteY34" fmla="*/ 947670 h 1187058"/>
              <a:gd name="connsiteX35" fmla="*/ 3140765 w 4244009"/>
              <a:gd name="connsiteY35" fmla="*/ 798583 h 1187058"/>
              <a:gd name="connsiteX36" fmla="*/ 3260034 w 4244009"/>
              <a:gd name="connsiteY36" fmla="*/ 1156392 h 1187058"/>
              <a:gd name="connsiteX37" fmla="*/ 3389244 w 4244009"/>
              <a:gd name="connsiteY37" fmla="*/ 719070 h 1187058"/>
              <a:gd name="connsiteX38" fmla="*/ 3667539 w 4244009"/>
              <a:gd name="connsiteY38" fmla="*/ 1007305 h 1187058"/>
              <a:gd name="connsiteX39" fmla="*/ 3806687 w 4244009"/>
              <a:gd name="connsiteY39" fmla="*/ 768765 h 1187058"/>
              <a:gd name="connsiteX40" fmla="*/ 3876261 w 4244009"/>
              <a:gd name="connsiteY40" fmla="*/ 1007305 h 1187058"/>
              <a:gd name="connsiteX41" fmla="*/ 3965713 w 4244009"/>
              <a:gd name="connsiteY41" fmla="*/ 838339 h 1187058"/>
              <a:gd name="connsiteX42" fmla="*/ 4075044 w 4244009"/>
              <a:gd name="connsiteY42" fmla="*/ 1076879 h 1187058"/>
              <a:gd name="connsiteX43" fmla="*/ 4134678 w 4244009"/>
              <a:gd name="connsiteY43" fmla="*/ 977487 h 1187058"/>
              <a:gd name="connsiteX44" fmla="*/ 4204252 w 4244009"/>
              <a:gd name="connsiteY44" fmla="*/ 1066939 h 1187058"/>
              <a:gd name="connsiteX45" fmla="*/ 4244009 w 4244009"/>
              <a:gd name="connsiteY45" fmla="*/ 1076879 h 1187058"/>
              <a:gd name="connsiteX0" fmla="*/ 0 w 4244009"/>
              <a:gd name="connsiteY0" fmla="*/ 738990 h 1187100"/>
              <a:gd name="connsiteX1" fmla="*/ 49696 w 4244009"/>
              <a:gd name="connsiteY1" fmla="*/ 579964 h 1187100"/>
              <a:gd name="connsiteX2" fmla="*/ 99391 w 4244009"/>
              <a:gd name="connsiteY2" fmla="*/ 788686 h 1187100"/>
              <a:gd name="connsiteX3" fmla="*/ 193530 w 4244009"/>
              <a:gd name="connsiteY3" fmla="*/ 278415 h 1187100"/>
              <a:gd name="connsiteX4" fmla="*/ 254479 w 4244009"/>
              <a:gd name="connsiteY4" fmla="*/ 727737 h 1187100"/>
              <a:gd name="connsiteX5" fmla="*/ 332679 w 4244009"/>
              <a:gd name="connsiteY5" fmla="*/ 578652 h 1187100"/>
              <a:gd name="connsiteX6" fmla="*/ 351808 w 4244009"/>
              <a:gd name="connsiteY6" fmla="*/ 1032850 h 1187100"/>
              <a:gd name="connsiteX7" fmla="*/ 411443 w 4244009"/>
              <a:gd name="connsiteY7" fmla="*/ 1171060 h 1187100"/>
              <a:gd name="connsiteX8" fmla="*/ 490956 w 4244009"/>
              <a:gd name="connsiteY8" fmla="*/ 705797 h 1187100"/>
              <a:gd name="connsiteX9" fmla="*/ 593034 w 4244009"/>
              <a:gd name="connsiteY9" fmla="*/ 491933 h 1187100"/>
              <a:gd name="connsiteX10" fmla="*/ 596348 w 4244009"/>
              <a:gd name="connsiteY10" fmla="*/ 480573 h 1187100"/>
              <a:gd name="connsiteX11" fmla="*/ 675860 w 4244009"/>
              <a:gd name="connsiteY11" fmla="*/ 915457 h 1187100"/>
              <a:gd name="connsiteX12" fmla="*/ 765000 w 4244009"/>
              <a:gd name="connsiteY12" fmla="*/ 303276 h 1187100"/>
              <a:gd name="connsiteX13" fmla="*/ 809758 w 4244009"/>
              <a:gd name="connsiteY13" fmla="*/ 251221 h 1187100"/>
              <a:gd name="connsiteX14" fmla="*/ 958094 w 4244009"/>
              <a:gd name="connsiteY14" fmla="*/ 480573 h 1187100"/>
              <a:gd name="connsiteX15" fmla="*/ 1271647 w 4244009"/>
              <a:gd name="connsiteY15" fmla="*/ 683 h 1187100"/>
              <a:gd name="connsiteX16" fmla="*/ 1371600 w 4244009"/>
              <a:gd name="connsiteY16" fmla="*/ 609781 h 1187100"/>
              <a:gd name="connsiteX17" fmla="*/ 1451113 w 4244009"/>
              <a:gd name="connsiteY17" fmla="*/ 202277 h 1187100"/>
              <a:gd name="connsiteX18" fmla="*/ 1457738 w 4244009"/>
              <a:gd name="connsiteY18" fmla="*/ 104306 h 1187100"/>
              <a:gd name="connsiteX19" fmla="*/ 1570383 w 4244009"/>
              <a:gd name="connsiteY19" fmla="*/ 540207 h 1187100"/>
              <a:gd name="connsiteX20" fmla="*/ 1616765 w 4244009"/>
              <a:gd name="connsiteY20" fmla="*/ 641019 h 1187100"/>
              <a:gd name="connsiteX21" fmla="*/ 1639956 w 4244009"/>
              <a:gd name="connsiteY21" fmla="*/ 838382 h 1187100"/>
              <a:gd name="connsiteX22" fmla="*/ 1739348 w 4244009"/>
              <a:gd name="connsiteY22" fmla="*/ 490512 h 1187100"/>
              <a:gd name="connsiteX23" fmla="*/ 1878496 w 4244009"/>
              <a:gd name="connsiteY23" fmla="*/ 420939 h 1187100"/>
              <a:gd name="connsiteX24" fmla="*/ 2001703 w 4244009"/>
              <a:gd name="connsiteY24" fmla="*/ 1057042 h 1187100"/>
              <a:gd name="connsiteX25" fmla="*/ 2117035 w 4244009"/>
              <a:gd name="connsiteY25" fmla="*/ 162521 h 1187100"/>
              <a:gd name="connsiteX26" fmla="*/ 2176670 w 4244009"/>
              <a:gd name="connsiteY26" fmla="*/ 460694 h 1187100"/>
              <a:gd name="connsiteX27" fmla="*/ 2276061 w 4244009"/>
              <a:gd name="connsiteY27" fmla="*/ 83008 h 1187100"/>
              <a:gd name="connsiteX28" fmla="*/ 2405269 w 4244009"/>
              <a:gd name="connsiteY28" fmla="*/ 560086 h 1187100"/>
              <a:gd name="connsiteX29" fmla="*/ 2494722 w 4244009"/>
              <a:gd name="connsiteY29" fmla="*/ 470634 h 1187100"/>
              <a:gd name="connsiteX30" fmla="*/ 2594113 w 4244009"/>
              <a:gd name="connsiteY30" fmla="*/ 997407 h 1187100"/>
              <a:gd name="connsiteX31" fmla="*/ 2763078 w 4244009"/>
              <a:gd name="connsiteY31" fmla="*/ 440816 h 1187100"/>
              <a:gd name="connsiteX32" fmla="*/ 2872409 w 4244009"/>
              <a:gd name="connsiteY32" fmla="*/ 848321 h 1187100"/>
              <a:gd name="connsiteX33" fmla="*/ 2961860 w 4244009"/>
              <a:gd name="connsiteY33" fmla="*/ 510390 h 1187100"/>
              <a:gd name="connsiteX34" fmla="*/ 3091070 w 4244009"/>
              <a:gd name="connsiteY34" fmla="*/ 947712 h 1187100"/>
              <a:gd name="connsiteX35" fmla="*/ 3140765 w 4244009"/>
              <a:gd name="connsiteY35" fmla="*/ 798625 h 1187100"/>
              <a:gd name="connsiteX36" fmla="*/ 3260034 w 4244009"/>
              <a:gd name="connsiteY36" fmla="*/ 1156434 h 1187100"/>
              <a:gd name="connsiteX37" fmla="*/ 3389244 w 4244009"/>
              <a:gd name="connsiteY37" fmla="*/ 719112 h 1187100"/>
              <a:gd name="connsiteX38" fmla="*/ 3667539 w 4244009"/>
              <a:gd name="connsiteY38" fmla="*/ 1007347 h 1187100"/>
              <a:gd name="connsiteX39" fmla="*/ 3806687 w 4244009"/>
              <a:gd name="connsiteY39" fmla="*/ 768807 h 1187100"/>
              <a:gd name="connsiteX40" fmla="*/ 3876261 w 4244009"/>
              <a:gd name="connsiteY40" fmla="*/ 1007347 h 1187100"/>
              <a:gd name="connsiteX41" fmla="*/ 3965713 w 4244009"/>
              <a:gd name="connsiteY41" fmla="*/ 838381 h 1187100"/>
              <a:gd name="connsiteX42" fmla="*/ 4075044 w 4244009"/>
              <a:gd name="connsiteY42" fmla="*/ 1076921 h 1187100"/>
              <a:gd name="connsiteX43" fmla="*/ 4134678 w 4244009"/>
              <a:gd name="connsiteY43" fmla="*/ 977529 h 1187100"/>
              <a:gd name="connsiteX44" fmla="*/ 4204252 w 4244009"/>
              <a:gd name="connsiteY44" fmla="*/ 1066981 h 1187100"/>
              <a:gd name="connsiteX45" fmla="*/ 4244009 w 4244009"/>
              <a:gd name="connsiteY45" fmla="*/ 1076921 h 1187100"/>
              <a:gd name="connsiteX0" fmla="*/ 0 w 4244009"/>
              <a:gd name="connsiteY0" fmla="*/ 738990 h 1187100"/>
              <a:gd name="connsiteX1" fmla="*/ 49696 w 4244009"/>
              <a:gd name="connsiteY1" fmla="*/ 579964 h 1187100"/>
              <a:gd name="connsiteX2" fmla="*/ 99391 w 4244009"/>
              <a:gd name="connsiteY2" fmla="*/ 788686 h 1187100"/>
              <a:gd name="connsiteX3" fmla="*/ 193530 w 4244009"/>
              <a:gd name="connsiteY3" fmla="*/ 278415 h 1187100"/>
              <a:gd name="connsiteX4" fmla="*/ 254479 w 4244009"/>
              <a:gd name="connsiteY4" fmla="*/ 727737 h 1187100"/>
              <a:gd name="connsiteX5" fmla="*/ 332679 w 4244009"/>
              <a:gd name="connsiteY5" fmla="*/ 578652 h 1187100"/>
              <a:gd name="connsiteX6" fmla="*/ 351808 w 4244009"/>
              <a:gd name="connsiteY6" fmla="*/ 1032850 h 1187100"/>
              <a:gd name="connsiteX7" fmla="*/ 411443 w 4244009"/>
              <a:gd name="connsiteY7" fmla="*/ 1171060 h 1187100"/>
              <a:gd name="connsiteX8" fmla="*/ 490956 w 4244009"/>
              <a:gd name="connsiteY8" fmla="*/ 705797 h 1187100"/>
              <a:gd name="connsiteX9" fmla="*/ 593034 w 4244009"/>
              <a:gd name="connsiteY9" fmla="*/ 491933 h 1187100"/>
              <a:gd name="connsiteX10" fmla="*/ 596348 w 4244009"/>
              <a:gd name="connsiteY10" fmla="*/ 480573 h 1187100"/>
              <a:gd name="connsiteX11" fmla="*/ 675860 w 4244009"/>
              <a:gd name="connsiteY11" fmla="*/ 915457 h 1187100"/>
              <a:gd name="connsiteX12" fmla="*/ 765000 w 4244009"/>
              <a:gd name="connsiteY12" fmla="*/ 303276 h 1187100"/>
              <a:gd name="connsiteX13" fmla="*/ 809758 w 4244009"/>
              <a:gd name="connsiteY13" fmla="*/ 251221 h 1187100"/>
              <a:gd name="connsiteX14" fmla="*/ 958094 w 4244009"/>
              <a:gd name="connsiteY14" fmla="*/ 480573 h 1187100"/>
              <a:gd name="connsiteX15" fmla="*/ 1271647 w 4244009"/>
              <a:gd name="connsiteY15" fmla="*/ 683 h 1187100"/>
              <a:gd name="connsiteX16" fmla="*/ 1371600 w 4244009"/>
              <a:gd name="connsiteY16" fmla="*/ 609781 h 1187100"/>
              <a:gd name="connsiteX17" fmla="*/ 1451113 w 4244009"/>
              <a:gd name="connsiteY17" fmla="*/ 202277 h 1187100"/>
              <a:gd name="connsiteX18" fmla="*/ 1457738 w 4244009"/>
              <a:gd name="connsiteY18" fmla="*/ 104306 h 1187100"/>
              <a:gd name="connsiteX19" fmla="*/ 1570383 w 4244009"/>
              <a:gd name="connsiteY19" fmla="*/ 540207 h 1187100"/>
              <a:gd name="connsiteX20" fmla="*/ 1616765 w 4244009"/>
              <a:gd name="connsiteY20" fmla="*/ 641019 h 1187100"/>
              <a:gd name="connsiteX21" fmla="*/ 1639956 w 4244009"/>
              <a:gd name="connsiteY21" fmla="*/ 838382 h 1187100"/>
              <a:gd name="connsiteX22" fmla="*/ 1739348 w 4244009"/>
              <a:gd name="connsiteY22" fmla="*/ 490512 h 1187100"/>
              <a:gd name="connsiteX23" fmla="*/ 1878496 w 4244009"/>
              <a:gd name="connsiteY23" fmla="*/ 420939 h 1187100"/>
              <a:gd name="connsiteX24" fmla="*/ 2001703 w 4244009"/>
              <a:gd name="connsiteY24" fmla="*/ 1057042 h 1187100"/>
              <a:gd name="connsiteX25" fmla="*/ 2117035 w 4244009"/>
              <a:gd name="connsiteY25" fmla="*/ 162521 h 1187100"/>
              <a:gd name="connsiteX26" fmla="*/ 2176670 w 4244009"/>
              <a:gd name="connsiteY26" fmla="*/ 460694 h 1187100"/>
              <a:gd name="connsiteX27" fmla="*/ 2276061 w 4244009"/>
              <a:gd name="connsiteY27" fmla="*/ 83008 h 1187100"/>
              <a:gd name="connsiteX28" fmla="*/ 2405269 w 4244009"/>
              <a:gd name="connsiteY28" fmla="*/ 560086 h 1187100"/>
              <a:gd name="connsiteX29" fmla="*/ 2494722 w 4244009"/>
              <a:gd name="connsiteY29" fmla="*/ 470634 h 1187100"/>
              <a:gd name="connsiteX30" fmla="*/ 2594113 w 4244009"/>
              <a:gd name="connsiteY30" fmla="*/ 997407 h 1187100"/>
              <a:gd name="connsiteX31" fmla="*/ 2763078 w 4244009"/>
              <a:gd name="connsiteY31" fmla="*/ 440816 h 1187100"/>
              <a:gd name="connsiteX32" fmla="*/ 2872409 w 4244009"/>
              <a:gd name="connsiteY32" fmla="*/ 848321 h 1187100"/>
              <a:gd name="connsiteX33" fmla="*/ 2961860 w 4244009"/>
              <a:gd name="connsiteY33" fmla="*/ 510390 h 1187100"/>
              <a:gd name="connsiteX34" fmla="*/ 3091070 w 4244009"/>
              <a:gd name="connsiteY34" fmla="*/ 947712 h 1187100"/>
              <a:gd name="connsiteX35" fmla="*/ 3140765 w 4244009"/>
              <a:gd name="connsiteY35" fmla="*/ 798625 h 1187100"/>
              <a:gd name="connsiteX36" fmla="*/ 3260034 w 4244009"/>
              <a:gd name="connsiteY36" fmla="*/ 1156434 h 1187100"/>
              <a:gd name="connsiteX37" fmla="*/ 3449629 w 4244009"/>
              <a:gd name="connsiteY37" fmla="*/ 667353 h 1187100"/>
              <a:gd name="connsiteX38" fmla="*/ 3667539 w 4244009"/>
              <a:gd name="connsiteY38" fmla="*/ 1007347 h 1187100"/>
              <a:gd name="connsiteX39" fmla="*/ 3806687 w 4244009"/>
              <a:gd name="connsiteY39" fmla="*/ 768807 h 1187100"/>
              <a:gd name="connsiteX40" fmla="*/ 3876261 w 4244009"/>
              <a:gd name="connsiteY40" fmla="*/ 1007347 h 1187100"/>
              <a:gd name="connsiteX41" fmla="*/ 3965713 w 4244009"/>
              <a:gd name="connsiteY41" fmla="*/ 838381 h 1187100"/>
              <a:gd name="connsiteX42" fmla="*/ 4075044 w 4244009"/>
              <a:gd name="connsiteY42" fmla="*/ 1076921 h 1187100"/>
              <a:gd name="connsiteX43" fmla="*/ 4134678 w 4244009"/>
              <a:gd name="connsiteY43" fmla="*/ 977529 h 1187100"/>
              <a:gd name="connsiteX44" fmla="*/ 4204252 w 4244009"/>
              <a:gd name="connsiteY44" fmla="*/ 1066981 h 1187100"/>
              <a:gd name="connsiteX45" fmla="*/ 4244009 w 4244009"/>
              <a:gd name="connsiteY45" fmla="*/ 1076921 h 118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4244009" h="1187100">
                <a:moveTo>
                  <a:pt x="0" y="738990"/>
                </a:moveTo>
                <a:cubicBezTo>
                  <a:pt x="16565" y="655335"/>
                  <a:pt x="33131" y="571681"/>
                  <a:pt x="49696" y="579964"/>
                </a:cubicBezTo>
                <a:cubicBezTo>
                  <a:pt x="66261" y="588247"/>
                  <a:pt x="75419" y="838944"/>
                  <a:pt x="99391" y="788686"/>
                </a:cubicBezTo>
                <a:cubicBezTo>
                  <a:pt x="123363" y="738428"/>
                  <a:pt x="167682" y="288573"/>
                  <a:pt x="193530" y="278415"/>
                </a:cubicBezTo>
                <a:cubicBezTo>
                  <a:pt x="219378" y="268257"/>
                  <a:pt x="231288" y="677698"/>
                  <a:pt x="254479" y="727737"/>
                </a:cubicBezTo>
                <a:cubicBezTo>
                  <a:pt x="277670" y="777776"/>
                  <a:pt x="316458" y="527800"/>
                  <a:pt x="332679" y="578652"/>
                </a:cubicBezTo>
                <a:cubicBezTo>
                  <a:pt x="348900" y="629504"/>
                  <a:pt x="338681" y="934115"/>
                  <a:pt x="351808" y="1032850"/>
                </a:cubicBezTo>
                <a:cubicBezTo>
                  <a:pt x="364935" y="1131585"/>
                  <a:pt x="388252" y="1225569"/>
                  <a:pt x="411443" y="1171060"/>
                </a:cubicBezTo>
                <a:cubicBezTo>
                  <a:pt x="434634" y="1116551"/>
                  <a:pt x="460691" y="818985"/>
                  <a:pt x="490956" y="705797"/>
                </a:cubicBezTo>
                <a:cubicBezTo>
                  <a:pt x="521221" y="592609"/>
                  <a:pt x="575469" y="529470"/>
                  <a:pt x="593034" y="491933"/>
                </a:cubicBezTo>
                <a:cubicBezTo>
                  <a:pt x="610599" y="454396"/>
                  <a:pt x="582544" y="409986"/>
                  <a:pt x="596348" y="480573"/>
                </a:cubicBezTo>
                <a:cubicBezTo>
                  <a:pt x="610152" y="551160"/>
                  <a:pt x="647751" y="945007"/>
                  <a:pt x="675860" y="915457"/>
                </a:cubicBezTo>
                <a:cubicBezTo>
                  <a:pt x="703969" y="885907"/>
                  <a:pt x="748435" y="403918"/>
                  <a:pt x="765000" y="303276"/>
                </a:cubicBezTo>
                <a:cubicBezTo>
                  <a:pt x="781565" y="202634"/>
                  <a:pt x="777576" y="221672"/>
                  <a:pt x="809758" y="251221"/>
                </a:cubicBezTo>
                <a:cubicBezTo>
                  <a:pt x="841940" y="280770"/>
                  <a:pt x="889739" y="487822"/>
                  <a:pt x="958094" y="480573"/>
                </a:cubicBezTo>
                <a:cubicBezTo>
                  <a:pt x="1026449" y="473324"/>
                  <a:pt x="1202729" y="-20852"/>
                  <a:pt x="1271647" y="683"/>
                </a:cubicBezTo>
                <a:cubicBezTo>
                  <a:pt x="1340565" y="22218"/>
                  <a:pt x="1341689" y="576182"/>
                  <a:pt x="1371600" y="609781"/>
                </a:cubicBezTo>
                <a:cubicBezTo>
                  <a:pt x="1401511" y="643380"/>
                  <a:pt x="1436757" y="286523"/>
                  <a:pt x="1451113" y="202277"/>
                </a:cubicBezTo>
                <a:cubicBezTo>
                  <a:pt x="1465469" y="118031"/>
                  <a:pt x="1447799" y="66206"/>
                  <a:pt x="1457738" y="104306"/>
                </a:cubicBezTo>
                <a:cubicBezTo>
                  <a:pt x="1467677" y="142406"/>
                  <a:pt x="1543879" y="450755"/>
                  <a:pt x="1570383" y="540207"/>
                </a:cubicBezTo>
                <a:cubicBezTo>
                  <a:pt x="1596888" y="629659"/>
                  <a:pt x="1595230" y="591323"/>
                  <a:pt x="1616765" y="641019"/>
                </a:cubicBezTo>
                <a:cubicBezTo>
                  <a:pt x="1638300" y="690715"/>
                  <a:pt x="1619526" y="863466"/>
                  <a:pt x="1639956" y="838382"/>
                </a:cubicBezTo>
                <a:cubicBezTo>
                  <a:pt x="1660386" y="813298"/>
                  <a:pt x="1669773" y="510390"/>
                  <a:pt x="1739348" y="490512"/>
                </a:cubicBezTo>
                <a:cubicBezTo>
                  <a:pt x="1808923" y="470634"/>
                  <a:pt x="1834770" y="326517"/>
                  <a:pt x="1878496" y="420939"/>
                </a:cubicBezTo>
                <a:cubicBezTo>
                  <a:pt x="1922222" y="515361"/>
                  <a:pt x="1961947" y="1100112"/>
                  <a:pt x="2001703" y="1057042"/>
                </a:cubicBezTo>
                <a:cubicBezTo>
                  <a:pt x="2041459" y="1013972"/>
                  <a:pt x="2087874" y="261912"/>
                  <a:pt x="2117035" y="162521"/>
                </a:cubicBezTo>
                <a:cubicBezTo>
                  <a:pt x="2146196" y="63130"/>
                  <a:pt x="2150166" y="473946"/>
                  <a:pt x="2176670" y="460694"/>
                </a:cubicBezTo>
                <a:cubicBezTo>
                  <a:pt x="2203174" y="447442"/>
                  <a:pt x="2237961" y="66443"/>
                  <a:pt x="2276061" y="83008"/>
                </a:cubicBezTo>
                <a:cubicBezTo>
                  <a:pt x="2314161" y="99573"/>
                  <a:pt x="2368826" y="495482"/>
                  <a:pt x="2405269" y="560086"/>
                </a:cubicBezTo>
                <a:cubicBezTo>
                  <a:pt x="2441712" y="624690"/>
                  <a:pt x="2463248" y="397747"/>
                  <a:pt x="2494722" y="470634"/>
                </a:cubicBezTo>
                <a:cubicBezTo>
                  <a:pt x="2526196" y="543521"/>
                  <a:pt x="2549387" y="1002377"/>
                  <a:pt x="2594113" y="997407"/>
                </a:cubicBezTo>
                <a:cubicBezTo>
                  <a:pt x="2638839" y="992437"/>
                  <a:pt x="2716695" y="465664"/>
                  <a:pt x="2763078" y="440816"/>
                </a:cubicBezTo>
                <a:cubicBezTo>
                  <a:pt x="2809461" y="415968"/>
                  <a:pt x="2839279" y="836725"/>
                  <a:pt x="2872409" y="848321"/>
                </a:cubicBezTo>
                <a:cubicBezTo>
                  <a:pt x="2905539" y="859917"/>
                  <a:pt x="2925416" y="493825"/>
                  <a:pt x="2961860" y="510390"/>
                </a:cubicBezTo>
                <a:cubicBezTo>
                  <a:pt x="2998304" y="526955"/>
                  <a:pt x="3061253" y="899673"/>
                  <a:pt x="3091070" y="947712"/>
                </a:cubicBezTo>
                <a:cubicBezTo>
                  <a:pt x="3120888" y="995751"/>
                  <a:pt x="3112604" y="763838"/>
                  <a:pt x="3140765" y="798625"/>
                </a:cubicBezTo>
                <a:cubicBezTo>
                  <a:pt x="3168926" y="833412"/>
                  <a:pt x="3208557" y="1178313"/>
                  <a:pt x="3260034" y="1156434"/>
                </a:cubicBezTo>
                <a:cubicBezTo>
                  <a:pt x="3311511" y="1134555"/>
                  <a:pt x="3381712" y="692201"/>
                  <a:pt x="3449629" y="667353"/>
                </a:cubicBezTo>
                <a:cubicBezTo>
                  <a:pt x="3517547" y="642505"/>
                  <a:pt x="3608029" y="990438"/>
                  <a:pt x="3667539" y="1007347"/>
                </a:cubicBezTo>
                <a:cubicBezTo>
                  <a:pt x="3727049" y="1024256"/>
                  <a:pt x="3771900" y="768807"/>
                  <a:pt x="3806687" y="768807"/>
                </a:cubicBezTo>
                <a:cubicBezTo>
                  <a:pt x="3841474" y="768807"/>
                  <a:pt x="3849757" y="995751"/>
                  <a:pt x="3876261" y="1007347"/>
                </a:cubicBezTo>
                <a:cubicBezTo>
                  <a:pt x="3902765" y="1018943"/>
                  <a:pt x="3932582" y="826785"/>
                  <a:pt x="3965713" y="838381"/>
                </a:cubicBezTo>
                <a:cubicBezTo>
                  <a:pt x="3998844" y="849977"/>
                  <a:pt x="4046883" y="1053730"/>
                  <a:pt x="4075044" y="1076921"/>
                </a:cubicBezTo>
                <a:cubicBezTo>
                  <a:pt x="4103205" y="1100112"/>
                  <a:pt x="4113143" y="979186"/>
                  <a:pt x="4134678" y="977529"/>
                </a:cubicBezTo>
                <a:cubicBezTo>
                  <a:pt x="4156213" y="975872"/>
                  <a:pt x="4186030" y="1050416"/>
                  <a:pt x="4204252" y="1066981"/>
                </a:cubicBezTo>
                <a:cubicBezTo>
                  <a:pt x="4222474" y="1083546"/>
                  <a:pt x="4233241" y="1080233"/>
                  <a:pt x="4244009" y="1076921"/>
                </a:cubicBez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60A6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796210" y="1408046"/>
            <a:ext cx="19878" cy="1641847"/>
          </a:xfrm>
          <a:prstGeom prst="straightConnector1">
            <a:avLst/>
          </a:prstGeom>
          <a:ln w="28575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15"/>
          </p:cNvCxnSpPr>
          <p:nvPr/>
        </p:nvCxnSpPr>
        <p:spPr>
          <a:xfrm>
            <a:off x="3173896" y="2560984"/>
            <a:ext cx="0" cy="488909"/>
          </a:xfrm>
          <a:prstGeom prst="straightConnector1">
            <a:avLst/>
          </a:prstGeom>
          <a:ln w="28575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405696" y="1805947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321326" y="3510339"/>
            <a:ext cx="288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</a:t>
            </a:r>
            <a:endParaRPr lang="en-US" sz="1400" dirty="0"/>
          </a:p>
        </p:txBody>
      </p:sp>
      <p:cxnSp>
        <p:nvCxnSpPr>
          <p:cNvPr id="2055" name="Straight Arrow Connector 2054"/>
          <p:cNvCxnSpPr>
            <a:stCxn id="25" idx="1"/>
            <a:endCxn id="6" idx="32"/>
          </p:cNvCxnSpPr>
          <p:nvPr/>
        </p:nvCxnSpPr>
        <p:spPr>
          <a:xfrm flipH="1">
            <a:off x="4724401" y="1959836"/>
            <a:ext cx="681295" cy="1538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5" name="Straight Arrow Connector 2064"/>
          <p:cNvCxnSpPr>
            <a:stCxn id="26" idx="0"/>
          </p:cNvCxnSpPr>
          <p:nvPr/>
        </p:nvCxnSpPr>
        <p:spPr>
          <a:xfrm flipV="1">
            <a:off x="3465444" y="3162871"/>
            <a:ext cx="144117" cy="3474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6" name="TextBox 2075"/>
          <p:cNvSpPr txBox="1"/>
          <p:nvPr/>
        </p:nvSpPr>
        <p:spPr>
          <a:xfrm>
            <a:off x="838200" y="2362200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Basis</a:t>
            </a:r>
            <a:endParaRPr lang="en-US" sz="1400" dirty="0"/>
          </a:p>
        </p:txBody>
      </p:sp>
      <p:cxnSp>
        <p:nvCxnSpPr>
          <p:cNvPr id="2078" name="Straight Arrow Connector 2077"/>
          <p:cNvCxnSpPr/>
          <p:nvPr/>
        </p:nvCxnSpPr>
        <p:spPr>
          <a:xfrm flipV="1">
            <a:off x="1462089" y="2362200"/>
            <a:ext cx="1353999" cy="1538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1" name="Straight Arrow Connector 2080"/>
          <p:cNvCxnSpPr>
            <a:stCxn id="2076" idx="3"/>
          </p:cNvCxnSpPr>
          <p:nvPr/>
        </p:nvCxnSpPr>
        <p:spPr>
          <a:xfrm>
            <a:off x="1462089" y="2516089"/>
            <a:ext cx="1711807" cy="2271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50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2660A6"/>
                </a:solidFill>
              </a:rPr>
              <a:t>© Paul Koch 1-</a:t>
            </a:r>
            <a:fld id="{FFC17802-6F57-4BA1-AB77-CD250D718B0D}" type="slidenum">
              <a:rPr lang="en-US" smtClean="0">
                <a:solidFill>
                  <a:srgbClr val="2660A6"/>
                </a:solidFill>
              </a:rPr>
              <a:pPr eaLnBrk="1" hangingPunct="1"/>
              <a:t>30</a:t>
            </a:fld>
            <a:endParaRPr lang="en-US" dirty="0" smtClean="0">
              <a:solidFill>
                <a:srgbClr val="2660A6"/>
              </a:solidFill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E.  Stack and Roll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4864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     2.</a:t>
            </a:r>
            <a:r>
              <a:rPr lang="en-US" sz="2400" dirty="0"/>
              <a:t>	</a:t>
            </a:r>
            <a:r>
              <a:rPr lang="en-US" sz="2400" dirty="0" err="1" smtClean="0"/>
              <a:t>Metallgesellschaft</a:t>
            </a:r>
            <a:r>
              <a:rPr lang="en-US" sz="2400" dirty="0" smtClean="0"/>
              <a:t> Case </a:t>
            </a:r>
            <a:r>
              <a:rPr lang="en-US" sz="2400" dirty="0"/>
              <a:t>(MG).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2000" dirty="0"/>
              <a:t>	MG sold </a:t>
            </a:r>
            <a:r>
              <a:rPr lang="en-US" sz="2000" b="1" dirty="0"/>
              <a:t>huge volume</a:t>
            </a:r>
            <a:r>
              <a:rPr lang="en-US" sz="2000" dirty="0"/>
              <a:t> of </a:t>
            </a:r>
            <a:r>
              <a:rPr lang="en-US" sz="2000" dirty="0" smtClean="0">
                <a:solidFill>
                  <a:srgbClr val="2660A6"/>
                </a:solidFill>
              </a:rPr>
              <a:t>10-year forward </a:t>
            </a:r>
            <a:r>
              <a:rPr lang="en-US" sz="2000" dirty="0" smtClean="0"/>
              <a:t>heating oil contracts.</a:t>
            </a:r>
            <a:endParaRPr lang="en-US" sz="20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2000" dirty="0"/>
              <a:t>	Customers paid 6-7 cents above market </a:t>
            </a:r>
            <a:r>
              <a:rPr lang="en-US" sz="2000" dirty="0" smtClean="0"/>
              <a:t>price;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>
                <a:solidFill>
                  <a:srgbClr val="2660A6"/>
                </a:solidFill>
              </a:rPr>
              <a:t>Locked</a:t>
            </a:r>
            <a:r>
              <a:rPr lang="en-US" sz="2000" dirty="0"/>
              <a:t> into heating oil </a:t>
            </a:r>
            <a:r>
              <a:rPr lang="en-US" sz="2000" dirty="0">
                <a:solidFill>
                  <a:srgbClr val="2660A6"/>
                </a:solidFill>
              </a:rPr>
              <a:t>prices for 5-10 years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Then MG </a:t>
            </a:r>
            <a:r>
              <a:rPr lang="en-US" sz="2000" dirty="0">
                <a:solidFill>
                  <a:srgbClr val="2660A6"/>
                </a:solidFill>
              </a:rPr>
              <a:t>hedged</a:t>
            </a:r>
            <a:r>
              <a:rPr lang="en-US" sz="2000" dirty="0"/>
              <a:t> risk that oil prices would </a:t>
            </a:r>
            <a:r>
              <a:rPr lang="en-US" sz="2000" dirty="0" smtClean="0"/>
              <a:t>rise over next 10 years,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by </a:t>
            </a:r>
            <a:r>
              <a:rPr lang="en-US" sz="2000" dirty="0">
                <a:solidFill>
                  <a:srgbClr val="2660A6"/>
                </a:solidFill>
              </a:rPr>
              <a:t>buying </a:t>
            </a:r>
            <a:r>
              <a:rPr lang="en-US" sz="2000" b="1" i="1" dirty="0">
                <a:solidFill>
                  <a:srgbClr val="2660A6"/>
                </a:solidFill>
              </a:rPr>
              <a:t>short term </a:t>
            </a:r>
            <a:r>
              <a:rPr lang="en-US" sz="2000" dirty="0">
                <a:solidFill>
                  <a:srgbClr val="2660A6"/>
                </a:solidFill>
              </a:rPr>
              <a:t>futures</a:t>
            </a:r>
            <a:r>
              <a:rPr lang="en-US" sz="2000" dirty="0" smtClean="0"/>
              <a:t>;  and </a:t>
            </a:r>
            <a:r>
              <a:rPr lang="en-US" sz="2000" dirty="0" smtClean="0">
                <a:solidFill>
                  <a:srgbClr val="2660A6"/>
                </a:solidFill>
              </a:rPr>
              <a:t>rolling</a:t>
            </a:r>
            <a:r>
              <a:rPr lang="en-US" sz="2000" dirty="0" smtClean="0"/>
              <a:t> them over </a:t>
            </a:r>
            <a:r>
              <a:rPr lang="en-US" sz="2000" dirty="0" smtClean="0">
                <a:solidFill>
                  <a:srgbClr val="2660A6"/>
                </a:solidFill>
              </a:rPr>
              <a:t>each month</a:t>
            </a:r>
            <a:r>
              <a:rPr lang="en-US" sz="2000" dirty="0" smtClean="0"/>
              <a:t>.</a:t>
            </a:r>
            <a:endParaRPr lang="en-US" sz="20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2000" dirty="0"/>
              <a:t>	Problem:  </a:t>
            </a:r>
            <a:r>
              <a:rPr lang="en-US" sz="2000" dirty="0" smtClean="0"/>
              <a:t> Prices </a:t>
            </a:r>
            <a:r>
              <a:rPr lang="en-US" sz="2000" dirty="0">
                <a:solidFill>
                  <a:srgbClr val="2660A6"/>
                </a:solidFill>
              </a:rPr>
              <a:t>dropped</a:t>
            </a:r>
            <a:r>
              <a:rPr lang="en-US" sz="2000" dirty="0"/>
              <a:t>; </a:t>
            </a:r>
            <a:r>
              <a:rPr lang="en-US" sz="2000" dirty="0" smtClean="0"/>
              <a:t> huge </a:t>
            </a:r>
            <a:r>
              <a:rPr lang="en-US" sz="2000" dirty="0"/>
              <a:t>margin </a:t>
            </a:r>
            <a:r>
              <a:rPr lang="en-US" sz="2000" dirty="0" smtClean="0"/>
              <a:t>calls on long futures.</a:t>
            </a:r>
            <a:endParaRPr lang="en-US" sz="20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2000" dirty="0"/>
              <a:t>	No </a:t>
            </a:r>
            <a:r>
              <a:rPr lang="en-US" sz="2000" dirty="0" smtClean="0"/>
              <a:t>Problem</a:t>
            </a:r>
            <a:r>
              <a:rPr lang="en-US" sz="2000" dirty="0"/>
              <a:t>? </a:t>
            </a:r>
            <a:r>
              <a:rPr lang="en-US" sz="2000" dirty="0" smtClean="0"/>
              <a:t> 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Short term outflows should </a:t>
            </a:r>
            <a:r>
              <a:rPr lang="en-US" sz="2000" dirty="0"/>
              <a:t>be offset </a:t>
            </a:r>
            <a:r>
              <a:rPr lang="en-US" sz="2000" dirty="0" smtClean="0"/>
              <a:t>by long term inflows (in 10 </a:t>
            </a:r>
            <a:r>
              <a:rPr lang="en-US" sz="2000" dirty="0" err="1" smtClean="0"/>
              <a:t>yr</a:t>
            </a:r>
            <a:r>
              <a:rPr lang="en-US" sz="2000" dirty="0" smtClean="0"/>
              <a:t>!).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Problem?	Short </a:t>
            </a:r>
            <a:r>
              <a:rPr lang="en-US" sz="2000" dirty="0"/>
              <a:t>term </a:t>
            </a:r>
            <a:r>
              <a:rPr lang="en-US" sz="2000" dirty="0" smtClean="0"/>
              <a:t>outflows were huge</a:t>
            </a:r>
            <a:r>
              <a:rPr lang="en-US" sz="2000" dirty="0"/>
              <a:t>!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MG decided </a:t>
            </a:r>
            <a:r>
              <a:rPr lang="en-US" sz="2000" dirty="0"/>
              <a:t>to bail out – </a:t>
            </a:r>
            <a:r>
              <a:rPr lang="en-US" sz="2000" dirty="0" smtClean="0"/>
              <a:t>unwound hedges;   Lost  $1.3 </a:t>
            </a:r>
            <a:r>
              <a:rPr lang="en-US" sz="2000" dirty="0"/>
              <a:t>Billion.</a:t>
            </a:r>
          </a:p>
        </p:txBody>
      </p:sp>
    </p:spTree>
    <p:extLst>
      <p:ext uri="{BB962C8B-B14F-4D97-AF65-F5344CB8AC3E}">
        <p14:creationId xmlns:p14="http://schemas.microsoft.com/office/powerpoint/2010/main" val="269700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2660A6"/>
                </a:solidFill>
              </a:rPr>
              <a:t>© Paul Koch 1-</a:t>
            </a:r>
            <a:fld id="{FFC17802-6F57-4BA1-AB77-CD250D718B0D}" type="slidenum">
              <a:rPr lang="en-US" smtClean="0">
                <a:solidFill>
                  <a:srgbClr val="2660A6"/>
                </a:solidFill>
              </a:rPr>
              <a:pPr eaLnBrk="1" hangingPunct="1"/>
              <a:t>4</a:t>
            </a:fld>
            <a:endParaRPr lang="en-US" dirty="0" smtClean="0">
              <a:solidFill>
                <a:srgbClr val="2660A6"/>
              </a:solidFill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B.  Basis Risk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839200" cy="56388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We will elaborate </a:t>
            </a:r>
            <a:r>
              <a:rPr lang="en-US" sz="2400" dirty="0"/>
              <a:t>on </a:t>
            </a:r>
            <a:r>
              <a:rPr lang="en-US" sz="2400" dirty="0" smtClean="0"/>
              <a:t>each </a:t>
            </a:r>
            <a:r>
              <a:rPr lang="en-US" sz="2400" b="1" i="1" dirty="0" smtClean="0"/>
              <a:t>complication</a:t>
            </a:r>
            <a:r>
              <a:rPr lang="en-US" sz="2400" dirty="0" smtClean="0"/>
              <a:t> that causes basis risk.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 smtClean="0"/>
              <a:t>3.  If </a:t>
            </a:r>
            <a:r>
              <a:rPr lang="en-US" sz="2600" dirty="0"/>
              <a:t>asset being hedged </a:t>
            </a:r>
            <a:r>
              <a:rPr lang="en-US" sz="2600" dirty="0" smtClean="0"/>
              <a:t>is  </a:t>
            </a:r>
            <a:r>
              <a:rPr lang="en-US" sz="2600" b="1" i="1" dirty="0">
                <a:solidFill>
                  <a:srgbClr val="2660A6"/>
                </a:solidFill>
              </a:rPr>
              <a:t>same</a:t>
            </a:r>
            <a:r>
              <a:rPr lang="en-US" sz="2600" dirty="0"/>
              <a:t> </a:t>
            </a:r>
            <a:r>
              <a:rPr lang="en-US" sz="2600" dirty="0" smtClean="0"/>
              <a:t> as underlying asset:</a:t>
            </a:r>
            <a:endParaRPr lang="en-US" sz="2600" dirty="0"/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2000" dirty="0" smtClean="0"/>
              <a:t>       a</a:t>
            </a:r>
            <a:r>
              <a:rPr lang="en-US" sz="2000" dirty="0"/>
              <a:t>.	Basis = 0 at expiration.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2000" dirty="0" smtClean="0"/>
              <a:t>       b</a:t>
            </a:r>
            <a:r>
              <a:rPr lang="en-US" sz="2000" dirty="0"/>
              <a:t>.	Basis may not = 0 prior to expiration.</a:t>
            </a:r>
          </a:p>
          <a:p>
            <a:pPr marL="0" indent="0">
              <a:buNone/>
            </a:pPr>
            <a:r>
              <a:rPr lang="en-US" sz="1600" dirty="0" smtClean="0"/>
              <a:t>           For  low  </a:t>
            </a:r>
            <a:r>
              <a:rPr lang="en-US" sz="1600" dirty="0" err="1" smtClean="0"/>
              <a:t>r</a:t>
            </a:r>
            <a:r>
              <a:rPr lang="en-US" sz="1600" baseline="-25000" dirty="0" err="1" smtClean="0"/>
              <a:t>f</a:t>
            </a:r>
            <a:r>
              <a:rPr lang="en-US" sz="1600" dirty="0" smtClean="0"/>
              <a:t>  </a:t>
            </a:r>
            <a:r>
              <a:rPr lang="en-US" sz="800" dirty="0" smtClean="0"/>
              <a:t> </a:t>
            </a:r>
            <a:r>
              <a:rPr lang="en-US" sz="1600" dirty="0" smtClean="0"/>
              <a:t>currencies</a:t>
            </a:r>
            <a:r>
              <a:rPr lang="en-US" sz="1600" dirty="0"/>
              <a:t>, </a:t>
            </a:r>
            <a:r>
              <a:rPr lang="en-US" sz="1600" dirty="0" smtClean="0"/>
              <a:t> gold</a:t>
            </a:r>
            <a:r>
              <a:rPr lang="en-US" sz="1600" dirty="0"/>
              <a:t>, </a:t>
            </a:r>
            <a:r>
              <a:rPr lang="en-US" sz="1600" dirty="0" smtClean="0"/>
              <a:t> or </a:t>
            </a:r>
            <a:r>
              <a:rPr lang="en-US" sz="1600" dirty="0"/>
              <a:t>silver</a:t>
            </a:r>
            <a:r>
              <a:rPr lang="en-US" sz="1600" dirty="0" smtClean="0"/>
              <a:t>,            </a:t>
            </a:r>
            <a:r>
              <a:rPr lang="en-US" sz="1600" dirty="0" smtClean="0">
                <a:solidFill>
                  <a:srgbClr val="2660A6"/>
                </a:solidFill>
              </a:rPr>
              <a:t>F </a:t>
            </a:r>
            <a:r>
              <a:rPr lang="en-US" sz="1600" dirty="0">
                <a:solidFill>
                  <a:srgbClr val="2660A6"/>
                </a:solidFill>
              </a:rPr>
              <a:t>&gt; S</a:t>
            </a:r>
            <a:r>
              <a:rPr lang="en-US" sz="1600" dirty="0"/>
              <a:t>,  so </a:t>
            </a:r>
            <a:r>
              <a:rPr lang="en-US" sz="1600" dirty="0" smtClean="0"/>
              <a:t>that  </a:t>
            </a:r>
            <a:r>
              <a:rPr lang="en-US" sz="1600" dirty="0">
                <a:solidFill>
                  <a:srgbClr val="2660A6"/>
                </a:solidFill>
              </a:rPr>
              <a:t>Basis &lt; </a:t>
            </a:r>
            <a:r>
              <a:rPr lang="en-US" sz="1600" dirty="0" smtClean="0">
                <a:solidFill>
                  <a:srgbClr val="2660A6"/>
                </a:solidFill>
              </a:rPr>
              <a:t>0 </a:t>
            </a:r>
            <a:r>
              <a:rPr lang="en-US" sz="800" dirty="0" smtClean="0">
                <a:solidFill>
                  <a:srgbClr val="2660A6"/>
                </a:solidFill>
              </a:rPr>
              <a:t> </a:t>
            </a:r>
            <a:r>
              <a:rPr lang="en-US" sz="1600" dirty="0" smtClean="0"/>
              <a:t>(</a:t>
            </a:r>
            <a:r>
              <a:rPr lang="en-US" sz="1600" dirty="0" err="1" smtClean="0">
                <a:solidFill>
                  <a:srgbClr val="2660A6"/>
                </a:solidFill>
              </a:rPr>
              <a:t>contango</a:t>
            </a:r>
            <a:r>
              <a:rPr lang="en-US" sz="1600" dirty="0" smtClean="0"/>
              <a:t>).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           For  high </a:t>
            </a:r>
            <a:r>
              <a:rPr lang="en-US" sz="1600" dirty="0" err="1"/>
              <a:t>r</a:t>
            </a:r>
            <a:r>
              <a:rPr lang="en-US" sz="1600" baseline="-25000" dirty="0" err="1"/>
              <a:t>f</a:t>
            </a:r>
            <a:r>
              <a:rPr lang="en-US" sz="1600" dirty="0"/>
              <a:t> </a:t>
            </a:r>
            <a:r>
              <a:rPr lang="en-US" sz="1600" dirty="0" smtClean="0"/>
              <a:t> currencies</a:t>
            </a:r>
            <a:r>
              <a:rPr lang="en-US" sz="1600" dirty="0"/>
              <a:t>, &amp; other </a:t>
            </a:r>
            <a:r>
              <a:rPr lang="en-US" sz="1600" dirty="0" smtClean="0"/>
              <a:t>commodities,  </a:t>
            </a:r>
            <a:r>
              <a:rPr lang="en-US" sz="800" dirty="0" smtClean="0"/>
              <a:t> </a:t>
            </a:r>
            <a:r>
              <a:rPr lang="en-US" sz="1600" dirty="0" smtClean="0">
                <a:solidFill>
                  <a:srgbClr val="2660A6"/>
                </a:solidFill>
              </a:rPr>
              <a:t>F </a:t>
            </a:r>
            <a:r>
              <a:rPr lang="en-US" sz="1600" dirty="0">
                <a:solidFill>
                  <a:srgbClr val="2660A6"/>
                </a:solidFill>
              </a:rPr>
              <a:t>&lt; S</a:t>
            </a:r>
            <a:r>
              <a:rPr lang="en-US" sz="1600" dirty="0"/>
              <a:t>,  so that 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2660A6"/>
                </a:solidFill>
              </a:rPr>
              <a:t>Basis </a:t>
            </a:r>
            <a:r>
              <a:rPr lang="en-US" sz="1600" dirty="0">
                <a:solidFill>
                  <a:srgbClr val="2660A6"/>
                </a:solidFill>
              </a:rPr>
              <a:t>&gt; </a:t>
            </a:r>
            <a:r>
              <a:rPr lang="en-US" sz="1600" dirty="0" smtClean="0">
                <a:solidFill>
                  <a:srgbClr val="2660A6"/>
                </a:solidFill>
              </a:rPr>
              <a:t>0 </a:t>
            </a:r>
            <a:r>
              <a:rPr lang="en-US" sz="1600" dirty="0" smtClean="0"/>
              <a:t>(</a:t>
            </a:r>
            <a:r>
              <a:rPr lang="en-US" sz="1600" dirty="0" smtClean="0">
                <a:solidFill>
                  <a:srgbClr val="2660A6"/>
                </a:solidFill>
              </a:rPr>
              <a:t>backwardation</a:t>
            </a:r>
            <a:r>
              <a:rPr lang="en-US" sz="1600" dirty="0" smtClean="0"/>
              <a:t>).</a:t>
            </a:r>
            <a:endParaRPr lang="en-US" sz="1600" dirty="0"/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2000" dirty="0" smtClean="0"/>
              <a:t>       c</a:t>
            </a:r>
            <a:r>
              <a:rPr lang="en-US" sz="2000" dirty="0"/>
              <a:t>.	If Basis </a:t>
            </a:r>
            <a:r>
              <a:rPr lang="en-US" sz="2000" dirty="0">
                <a:sym typeface="Symbol"/>
              </a:rPr>
              <a:t></a:t>
            </a:r>
            <a:r>
              <a:rPr lang="en-US" sz="2000" dirty="0" smtClean="0"/>
              <a:t>,  it “strengthens;”   If </a:t>
            </a:r>
            <a:r>
              <a:rPr lang="en-US" sz="2000" dirty="0"/>
              <a:t>Basis </a:t>
            </a:r>
            <a:r>
              <a:rPr lang="en-US" sz="2000" dirty="0">
                <a:sym typeface="Symbol"/>
              </a:rPr>
              <a:t></a:t>
            </a:r>
            <a:r>
              <a:rPr lang="en-US" sz="2000" dirty="0" smtClean="0"/>
              <a:t>,  it “weakens.”</a:t>
            </a:r>
            <a:endParaRPr lang="en-US" sz="2000" dirty="0"/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2000" dirty="0" smtClean="0"/>
              <a:t>       d</a:t>
            </a:r>
            <a:r>
              <a:rPr lang="en-US" sz="2000" dirty="0"/>
              <a:t>.	Basis </a:t>
            </a:r>
            <a:r>
              <a:rPr lang="en-US" sz="2000" dirty="0" smtClean="0"/>
              <a:t>Risk  for  </a:t>
            </a:r>
            <a:r>
              <a:rPr lang="en-US" sz="2000" b="1" dirty="0">
                <a:solidFill>
                  <a:srgbClr val="2660A6"/>
                </a:solidFill>
              </a:rPr>
              <a:t>investment assets </a:t>
            </a:r>
            <a:r>
              <a:rPr lang="en-US" sz="2000" b="1" dirty="0" smtClean="0">
                <a:solidFill>
                  <a:srgbClr val="2660A6"/>
                </a:solidFill>
              </a:rPr>
              <a:t> </a:t>
            </a:r>
            <a:r>
              <a:rPr lang="en-US" sz="2000" dirty="0" smtClean="0"/>
              <a:t>&lt;  for  </a:t>
            </a:r>
            <a:r>
              <a:rPr lang="en-US" sz="2000" b="1" dirty="0">
                <a:solidFill>
                  <a:srgbClr val="2660A6"/>
                </a:solidFill>
              </a:rPr>
              <a:t>consumption </a:t>
            </a:r>
            <a:r>
              <a:rPr lang="en-US" sz="2000" b="1" dirty="0" smtClean="0">
                <a:solidFill>
                  <a:srgbClr val="2660A6"/>
                </a:solidFill>
              </a:rPr>
              <a:t>assets</a:t>
            </a:r>
            <a:endParaRPr lang="en-US" sz="2000" dirty="0">
              <a:solidFill>
                <a:srgbClr val="2660A6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i</a:t>
            </a:r>
            <a:r>
              <a:rPr lang="en-US" sz="1600" dirty="0" smtClean="0"/>
              <a:t>.    For </a:t>
            </a:r>
            <a:r>
              <a:rPr lang="en-US" sz="1600" dirty="0"/>
              <a:t>investment assets, arbitrage leads to </a:t>
            </a:r>
            <a:r>
              <a:rPr lang="en-US" sz="1600" dirty="0" smtClean="0"/>
              <a:t>clear relation </a:t>
            </a:r>
            <a:r>
              <a:rPr lang="en-US" sz="1600" dirty="0"/>
              <a:t>between F </a:t>
            </a:r>
            <a:r>
              <a:rPr lang="en-US" sz="1600" dirty="0" smtClean="0"/>
              <a:t>&amp; </a:t>
            </a:r>
            <a:r>
              <a:rPr lang="en-US" sz="1600" dirty="0"/>
              <a:t>S.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	</a:t>
            </a:r>
            <a:r>
              <a:rPr lang="en-US" sz="1600" dirty="0" smtClean="0"/>
              <a:t>      Not </a:t>
            </a:r>
            <a:r>
              <a:rPr lang="en-US" sz="1600" dirty="0"/>
              <a:t>so for consumption assets (only inequality).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600" dirty="0"/>
              <a:t>	</a:t>
            </a:r>
            <a:r>
              <a:rPr lang="en-US" sz="1600" dirty="0" smtClean="0"/>
              <a:t>ii.   For </a:t>
            </a:r>
            <a:r>
              <a:rPr lang="en-US" sz="1600" dirty="0"/>
              <a:t>investment assets, basis risk is due </a:t>
            </a:r>
            <a:r>
              <a:rPr lang="en-US" sz="1600" dirty="0" smtClean="0"/>
              <a:t>to uncertainty about the </a:t>
            </a:r>
            <a:r>
              <a:rPr lang="en-US" sz="1600" dirty="0" err="1" smtClean="0"/>
              <a:t>riskfree</a:t>
            </a:r>
            <a:r>
              <a:rPr lang="en-US" sz="1600" dirty="0" smtClean="0"/>
              <a:t> </a:t>
            </a:r>
            <a:r>
              <a:rPr lang="en-US" sz="1600" dirty="0"/>
              <a:t>rate.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600" dirty="0"/>
              <a:t>	iii</a:t>
            </a:r>
            <a:r>
              <a:rPr lang="en-US" sz="1600" dirty="0" smtClean="0"/>
              <a:t>.  For </a:t>
            </a:r>
            <a:r>
              <a:rPr lang="en-US" sz="1600" dirty="0"/>
              <a:t>consumption asset, basis risk is also due to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FF0000"/>
                </a:solidFill>
              </a:rPr>
              <a:t>(preview) </a:t>
            </a:r>
            <a:r>
              <a:rPr lang="en-US" sz="1600" dirty="0"/>
              <a:t>	</a:t>
            </a:r>
            <a:r>
              <a:rPr lang="en-US" sz="1600" dirty="0" smtClean="0"/>
              <a:t>      imbalances </a:t>
            </a:r>
            <a:r>
              <a:rPr lang="en-US" sz="1600" dirty="0"/>
              <a:t>between Supply and Demand, </a:t>
            </a:r>
            <a:r>
              <a:rPr lang="en-US" sz="1600" dirty="0" smtClean="0"/>
              <a:t>and difficulties </a:t>
            </a:r>
            <a:r>
              <a:rPr lang="en-US" sz="1600" dirty="0"/>
              <a:t>in </a:t>
            </a:r>
            <a:r>
              <a:rPr lang="en-US" sz="1600" dirty="0" smtClean="0"/>
              <a:t>storage</a:t>
            </a: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	</a:t>
            </a:r>
            <a:r>
              <a:rPr lang="en-US" sz="1600" dirty="0" smtClean="0"/>
              <a:t>     (</a:t>
            </a:r>
            <a:r>
              <a:rPr lang="en-US" sz="1600" dirty="0"/>
              <a:t>and thus large variations in </a:t>
            </a:r>
            <a:r>
              <a:rPr lang="en-US" sz="1600" b="1" dirty="0">
                <a:solidFill>
                  <a:srgbClr val="2660A6"/>
                </a:solidFill>
              </a:rPr>
              <a:t>convenience yield</a:t>
            </a:r>
            <a:r>
              <a:rPr lang="en-US" sz="1600" dirty="0" smtClean="0"/>
              <a:t>).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4961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2660A6"/>
                </a:solidFill>
              </a:rPr>
              <a:t>© Paul Koch 1-</a:t>
            </a:r>
            <a:fld id="{FFC17802-6F57-4BA1-AB77-CD250D718B0D}" type="slidenum">
              <a:rPr lang="en-US" smtClean="0">
                <a:solidFill>
                  <a:srgbClr val="2660A6"/>
                </a:solidFill>
              </a:rPr>
              <a:pPr eaLnBrk="1" hangingPunct="1"/>
              <a:t>5</a:t>
            </a:fld>
            <a:endParaRPr lang="en-US" dirty="0" smtClean="0">
              <a:solidFill>
                <a:srgbClr val="2660A6"/>
              </a:solidFill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B.  Basis Risk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839200" cy="5791200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 smtClean="0"/>
              <a:t>4.  </a:t>
            </a:r>
            <a:r>
              <a:rPr lang="en-US" sz="2600" b="1" dirty="0" smtClean="0">
                <a:solidFill>
                  <a:srgbClr val="2660A6"/>
                </a:solidFill>
              </a:rPr>
              <a:t>Long Hedge </a:t>
            </a:r>
            <a:r>
              <a:rPr lang="en-US" sz="2600" b="1" dirty="0" smtClean="0"/>
              <a:t>for Purchase of an Asset: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1200" dirty="0" smtClean="0">
                <a:solidFill>
                  <a:srgbClr val="FF0000"/>
                </a:solidFill>
              </a:rPr>
              <a:t>(Wonder Bread wheat buyer)</a:t>
            </a:r>
            <a:endParaRPr lang="en-US" sz="2400" dirty="0"/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CA" sz="2400" dirty="0" smtClean="0"/>
              <a:t>     Define</a:t>
            </a:r>
            <a:endParaRPr lang="en-US" sz="2400" dirty="0"/>
          </a:p>
          <a:p>
            <a:pPr lvl="2" eaLnBrk="1" hangingPunct="1">
              <a:lnSpc>
                <a:spcPct val="90000"/>
              </a:lnSpc>
              <a:buNone/>
              <a:defRPr/>
            </a:pPr>
            <a:r>
              <a:rPr lang="en-US" sz="2400" i="1" dirty="0">
                <a:latin typeface="Arial" pitchFamily="34" charset="0"/>
                <a:cs typeface="Arial" pitchFamily="34" charset="0"/>
              </a:rPr>
              <a:t>F</a:t>
            </a:r>
            <a:r>
              <a:rPr lang="en-US" sz="2400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2400" i="1" baseline="-25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800" i="1" baseline="-25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Futures price at time hedge is set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up      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(buy at 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F</a:t>
            </a:r>
            <a:r>
              <a:rPr lang="en-US" sz="2400" i="1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lvl="2" eaLnBrk="1" hangingPunct="1">
              <a:lnSpc>
                <a:spcPct val="90000"/>
              </a:lnSpc>
              <a:buNone/>
              <a:defRPr/>
            </a:pPr>
            <a:r>
              <a:rPr lang="en-US" sz="2400" i="1" dirty="0">
                <a:latin typeface="Arial" pitchFamily="34" charset="0"/>
                <a:cs typeface="Arial" pitchFamily="34" charset="0"/>
              </a:rPr>
              <a:t>F</a:t>
            </a:r>
            <a:r>
              <a:rPr lang="en-US" sz="24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Futures price at time asset is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purchased  (sell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at 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F</a:t>
            </a:r>
            <a:r>
              <a:rPr lang="en-US" sz="2400" i="1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lvl="2" eaLnBrk="1" hangingPunct="1">
              <a:lnSpc>
                <a:spcPct val="90000"/>
              </a:lnSpc>
              <a:buNone/>
              <a:defRPr/>
            </a:pPr>
            <a:r>
              <a:rPr lang="en-US" sz="2400" i="1" dirty="0">
                <a:latin typeface="Arial" pitchFamily="34" charset="0"/>
                <a:cs typeface="Arial" pitchFamily="34" charset="0"/>
              </a:rPr>
              <a:t>S</a:t>
            </a:r>
            <a:r>
              <a:rPr lang="en-US" sz="24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2400" i="1" baseline="-25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Asset price at time of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purchase               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(buy for 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n-US" sz="2400" i="1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lvl="2" eaLnBrk="1" hangingPunct="1">
              <a:lnSpc>
                <a:spcPct val="90000"/>
              </a:lnSpc>
              <a:buNone/>
              <a:defRPr/>
            </a:pPr>
            <a:r>
              <a:rPr lang="en-CA" sz="2400" i="1" dirty="0" smtClean="0">
                <a:latin typeface="Arial" pitchFamily="34" charset="0"/>
                <a:cs typeface="Arial" pitchFamily="34" charset="0"/>
              </a:rPr>
              <a:t>b</a:t>
            </a:r>
            <a:r>
              <a:rPr lang="en-CA" sz="2400" i="1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CA" sz="24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CA" sz="2400" dirty="0" smtClean="0">
                <a:latin typeface="Arial" pitchFamily="34" charset="0"/>
                <a:cs typeface="Arial" pitchFamily="34" charset="0"/>
              </a:rPr>
              <a:t>:  </a:t>
            </a:r>
            <a:r>
              <a:rPr lang="en-CA" sz="2400" dirty="0">
                <a:latin typeface="Arial" pitchFamily="34" charset="0"/>
                <a:cs typeface="Arial" pitchFamily="34" charset="0"/>
              </a:rPr>
              <a:t>Basis at time of </a:t>
            </a:r>
            <a:r>
              <a:rPr lang="en-CA" sz="2400" dirty="0" smtClean="0">
                <a:latin typeface="Arial" pitchFamily="34" charset="0"/>
                <a:cs typeface="Arial" pitchFamily="34" charset="0"/>
              </a:rPr>
              <a:t>purchase                         </a:t>
            </a:r>
            <a:r>
              <a:rPr lang="en-CA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CA" sz="2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CA" sz="2400" i="1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n-CA" sz="2400" i="1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CA" sz="2400" i="1" dirty="0" smtClean="0">
                <a:latin typeface="Arial" pitchFamily="34" charset="0"/>
                <a:cs typeface="Arial" pitchFamily="34" charset="0"/>
              </a:rPr>
              <a:t> - F</a:t>
            </a:r>
            <a:r>
              <a:rPr lang="en-CA" sz="2400" i="1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CA" sz="2400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0" indent="0" eaLnBrk="1" fontAlgn="t" hangingPunct="1">
              <a:buNone/>
            </a:pPr>
            <a:endParaRPr lang="en-CA" sz="2400" dirty="0" smtClean="0"/>
          </a:p>
          <a:p>
            <a:pPr marL="0" indent="0" eaLnBrk="1" fontAlgn="t" hangingPunct="1">
              <a:buNone/>
            </a:pPr>
            <a:r>
              <a:rPr lang="en-CA" sz="2400" dirty="0" smtClean="0">
                <a:latin typeface="Arial" pitchFamily="34" charset="0"/>
                <a:cs typeface="Arial" pitchFamily="34" charset="0"/>
              </a:rPr>
              <a:t>     Cost </a:t>
            </a:r>
            <a:r>
              <a:rPr lang="en-CA" sz="2400" dirty="0">
                <a:latin typeface="Arial" pitchFamily="34" charset="0"/>
                <a:cs typeface="Arial" pitchFamily="34" charset="0"/>
              </a:rPr>
              <a:t>of </a:t>
            </a:r>
            <a:r>
              <a:rPr lang="en-CA" sz="2400" dirty="0" smtClean="0">
                <a:latin typeface="Arial" pitchFamily="34" charset="0"/>
                <a:cs typeface="Arial" pitchFamily="34" charset="0"/>
              </a:rPr>
              <a:t>asset        </a:t>
            </a:r>
            <a:r>
              <a:rPr lang="en-CA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CA" sz="2400" dirty="0" smtClean="0">
                <a:latin typeface="Arial" pitchFamily="34" charset="0"/>
                <a:cs typeface="Arial" pitchFamily="34" charset="0"/>
              </a:rPr>
              <a:t>=  S</a:t>
            </a:r>
            <a:r>
              <a:rPr lang="en-CA" sz="2400" baseline="-25000" dirty="0" smtClean="0">
                <a:latin typeface="Arial" pitchFamily="34" charset="0"/>
                <a:cs typeface="Arial" pitchFamily="34" charset="0"/>
              </a:rPr>
              <a:t>2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0" indent="0" eaLnBrk="1" fontAlgn="t" hangingPunct="1">
              <a:buNone/>
            </a:pPr>
            <a:r>
              <a:rPr lang="en-CA" sz="2400" dirty="0" smtClean="0">
                <a:latin typeface="Arial" pitchFamily="34" charset="0"/>
                <a:cs typeface="Arial" pitchFamily="34" charset="0"/>
              </a:rPr>
              <a:t>     Gain </a:t>
            </a:r>
            <a:r>
              <a:rPr lang="en-CA" sz="2400" dirty="0">
                <a:latin typeface="Arial" pitchFamily="34" charset="0"/>
                <a:cs typeface="Arial" pitchFamily="34" charset="0"/>
              </a:rPr>
              <a:t>on </a:t>
            </a:r>
            <a:r>
              <a:rPr lang="en-CA" sz="2400" dirty="0" smtClean="0">
                <a:latin typeface="Arial" pitchFamily="34" charset="0"/>
                <a:cs typeface="Arial" pitchFamily="34" charset="0"/>
              </a:rPr>
              <a:t>Futures   </a:t>
            </a:r>
            <a:r>
              <a:rPr lang="en-CA" sz="1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CA" sz="2400" dirty="0" smtClean="0">
                <a:latin typeface="Arial" pitchFamily="34" charset="0"/>
                <a:cs typeface="Arial" pitchFamily="34" charset="0"/>
              </a:rPr>
              <a:t>=  </a:t>
            </a:r>
            <a:r>
              <a:rPr lang="en-CA" sz="2400" i="1" dirty="0" smtClean="0">
                <a:latin typeface="Arial" pitchFamily="34" charset="0"/>
                <a:cs typeface="Arial" pitchFamily="34" charset="0"/>
              </a:rPr>
              <a:t>F</a:t>
            </a:r>
            <a:r>
              <a:rPr lang="en-CA" sz="2400" baseline="-25000" dirty="0" smtClean="0">
                <a:latin typeface="Arial" pitchFamily="34" charset="0"/>
                <a:cs typeface="Arial" pitchFamily="34" charset="0"/>
              </a:rPr>
              <a:t>2   </a:t>
            </a:r>
            <a:r>
              <a:rPr lang="en-CA" sz="24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CA" sz="2400" i="1" dirty="0" smtClean="0">
                <a:latin typeface="Arial" pitchFamily="34" charset="0"/>
                <a:cs typeface="Arial" pitchFamily="34" charset="0"/>
              </a:rPr>
              <a:t>F</a:t>
            </a:r>
            <a:r>
              <a:rPr lang="en-CA" sz="24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CA" sz="2400" dirty="0" smtClean="0">
                <a:latin typeface="Arial" pitchFamily="34" charset="0"/>
                <a:cs typeface="Arial" pitchFamily="34" charset="0"/>
              </a:rPr>
              <a:t> 	</a:t>
            </a:r>
            <a:r>
              <a:rPr lang="en-CA" sz="2200" dirty="0" smtClean="0">
                <a:latin typeface="Arial" pitchFamily="34" charset="0"/>
                <a:cs typeface="Arial" pitchFamily="34" charset="0"/>
              </a:rPr>
              <a:t>(assuming F</a:t>
            </a:r>
            <a:r>
              <a:rPr lang="en-CA" sz="2200" dirty="0" smtClean="0">
                <a:latin typeface="Arial"/>
                <a:cs typeface="Arial"/>
              </a:rPr>
              <a:t>↑)</a:t>
            </a: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marL="0" indent="0" eaLnBrk="1" fontAlgn="t" hangingPunct="1">
              <a:buNone/>
            </a:pPr>
            <a:r>
              <a:rPr lang="en-CA" sz="2400" dirty="0" smtClean="0">
                <a:latin typeface="Arial" pitchFamily="34" charset="0"/>
                <a:cs typeface="Arial" pitchFamily="34" charset="0"/>
              </a:rPr>
              <a:t>     Net  </a:t>
            </a:r>
            <a:r>
              <a:rPr lang="en-CA" sz="2400" dirty="0">
                <a:latin typeface="Arial" pitchFamily="34" charset="0"/>
                <a:cs typeface="Arial" pitchFamily="34" charset="0"/>
              </a:rPr>
              <a:t>amount </a:t>
            </a:r>
            <a:r>
              <a:rPr lang="en-CA" sz="2400" dirty="0" smtClean="0">
                <a:latin typeface="Arial" pitchFamily="34" charset="0"/>
                <a:cs typeface="Arial" pitchFamily="34" charset="0"/>
              </a:rPr>
              <a:t>paid  </a:t>
            </a:r>
            <a:r>
              <a:rPr lang="en-CA" sz="1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CA" sz="2400" dirty="0" smtClean="0">
                <a:latin typeface="Arial" pitchFamily="34" charset="0"/>
                <a:cs typeface="Arial" pitchFamily="34" charset="0"/>
              </a:rPr>
              <a:t>=  </a:t>
            </a:r>
            <a:r>
              <a:rPr lang="en-CA" sz="2400" i="1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n-CA" sz="2400" baseline="-25000" dirty="0" smtClean="0">
                <a:latin typeface="Arial" pitchFamily="34" charset="0"/>
                <a:cs typeface="Arial" pitchFamily="34" charset="0"/>
              </a:rPr>
              <a:t>2  </a:t>
            </a:r>
            <a:r>
              <a:rPr lang="en-CA" sz="2400" dirty="0">
                <a:latin typeface="Arial" pitchFamily="34" charset="0"/>
                <a:cs typeface="Arial" pitchFamily="34" charset="0"/>
              </a:rPr>
              <a:t>-</a:t>
            </a:r>
            <a:r>
              <a:rPr lang="en-CA" sz="2400" baseline="-25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CA" sz="800" baseline="-25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CA" sz="2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CA" sz="2400" i="1" dirty="0">
                <a:latin typeface="Arial" pitchFamily="34" charset="0"/>
                <a:cs typeface="Arial" pitchFamily="34" charset="0"/>
              </a:rPr>
              <a:t>F</a:t>
            </a:r>
            <a:r>
              <a:rPr lang="en-CA" sz="24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CA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CA" sz="24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CA" sz="2400" i="1" dirty="0" smtClean="0">
                <a:latin typeface="Arial" pitchFamily="34" charset="0"/>
                <a:cs typeface="Arial" pitchFamily="34" charset="0"/>
              </a:rPr>
              <a:t>F</a:t>
            </a:r>
            <a:r>
              <a:rPr lang="en-CA" sz="24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CA" sz="2400" dirty="0">
                <a:latin typeface="Arial" pitchFamily="34" charset="0"/>
                <a:cs typeface="Arial" pitchFamily="34" charset="0"/>
              </a:rPr>
              <a:t>) </a:t>
            </a:r>
            <a:r>
              <a:rPr lang="en-CA" sz="2400" dirty="0" smtClean="0">
                <a:latin typeface="Arial" pitchFamily="34" charset="0"/>
                <a:cs typeface="Arial" pitchFamily="34" charset="0"/>
              </a:rPr>
              <a:t> =  </a:t>
            </a:r>
            <a:r>
              <a:rPr lang="en-CA" sz="2400" i="1" dirty="0" smtClean="0">
                <a:latin typeface="Arial" pitchFamily="34" charset="0"/>
                <a:cs typeface="Arial" pitchFamily="34" charset="0"/>
              </a:rPr>
              <a:t>F</a:t>
            </a:r>
            <a:r>
              <a:rPr lang="en-CA" sz="2400" baseline="-25000" dirty="0" smtClean="0">
                <a:latin typeface="Arial" pitchFamily="34" charset="0"/>
                <a:cs typeface="Arial" pitchFamily="34" charset="0"/>
              </a:rPr>
              <a:t>1 </a:t>
            </a:r>
            <a:r>
              <a:rPr lang="en-CA" sz="2400" dirty="0" smtClean="0">
                <a:latin typeface="Arial" pitchFamily="34" charset="0"/>
                <a:cs typeface="Arial" pitchFamily="34" charset="0"/>
              </a:rPr>
              <a:t> +  (</a:t>
            </a:r>
            <a:r>
              <a:rPr lang="en-CA" sz="2400" i="1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n-CA" sz="2400" i="1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CA" sz="2400" i="1" dirty="0" smtClean="0">
                <a:latin typeface="Arial" pitchFamily="34" charset="0"/>
                <a:cs typeface="Arial" pitchFamily="34" charset="0"/>
              </a:rPr>
              <a:t> - F</a:t>
            </a:r>
            <a:r>
              <a:rPr lang="en-CA" sz="2400" i="1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CA" sz="24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0" indent="0" eaLnBrk="1" fontAlgn="t" hangingPunct="1">
              <a:buNone/>
            </a:pPr>
            <a:r>
              <a:rPr lang="en-CA" sz="2400" dirty="0">
                <a:latin typeface="Arial" pitchFamily="34" charset="0"/>
                <a:cs typeface="Arial" pitchFamily="34" charset="0"/>
              </a:rPr>
              <a:t>	</a:t>
            </a:r>
            <a:r>
              <a:rPr lang="en-CA" sz="2400" dirty="0" smtClean="0">
                <a:latin typeface="Arial" pitchFamily="34" charset="0"/>
                <a:cs typeface="Arial" pitchFamily="34" charset="0"/>
              </a:rPr>
              <a:t>				       </a:t>
            </a:r>
            <a:r>
              <a:rPr lang="en-CA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CA" sz="2400" dirty="0" smtClean="0">
                <a:latin typeface="Arial" pitchFamily="34" charset="0"/>
                <a:cs typeface="Arial" pitchFamily="34" charset="0"/>
              </a:rPr>
              <a:t>=  </a:t>
            </a:r>
            <a:r>
              <a:rPr lang="en-CA" sz="2400" i="1" dirty="0" smtClean="0">
                <a:latin typeface="Arial" pitchFamily="34" charset="0"/>
                <a:cs typeface="Arial" pitchFamily="34" charset="0"/>
              </a:rPr>
              <a:t>F</a:t>
            </a:r>
            <a:r>
              <a:rPr lang="en-CA" sz="2400" i="1" baseline="-25000" dirty="0" smtClean="0">
                <a:latin typeface="Arial" pitchFamily="34" charset="0"/>
                <a:cs typeface="Arial" pitchFamily="34" charset="0"/>
              </a:rPr>
              <a:t>1 </a:t>
            </a:r>
            <a:r>
              <a:rPr lang="en-CA" sz="2400" dirty="0" smtClean="0">
                <a:latin typeface="Arial" pitchFamily="34" charset="0"/>
                <a:cs typeface="Arial" pitchFamily="34" charset="0"/>
              </a:rPr>
              <a:t> +   </a:t>
            </a:r>
            <a:r>
              <a:rPr lang="en-CA" sz="2400" i="1" dirty="0" smtClean="0">
                <a:latin typeface="Arial" pitchFamily="34" charset="0"/>
                <a:cs typeface="Arial" pitchFamily="34" charset="0"/>
              </a:rPr>
              <a:t>b</a:t>
            </a:r>
            <a:r>
              <a:rPr lang="en-CA" sz="2400" i="1" baseline="-25000" dirty="0" smtClean="0">
                <a:latin typeface="Arial" pitchFamily="34" charset="0"/>
                <a:cs typeface="Arial" pitchFamily="34" charset="0"/>
              </a:rPr>
              <a:t>2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900" dirty="0" smtClean="0"/>
          </a:p>
          <a:p>
            <a:pPr marL="0" indent="0">
              <a:buNone/>
            </a:pPr>
            <a:r>
              <a:rPr lang="en-US" sz="2400" dirty="0" smtClean="0"/>
              <a:t>     Lock into paying F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 but don’t know what basis (b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) will be.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795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2660A6"/>
                </a:solidFill>
              </a:rPr>
              <a:t>© Paul Koch 1-</a:t>
            </a:r>
            <a:fld id="{FFC17802-6F57-4BA1-AB77-CD250D718B0D}" type="slidenum">
              <a:rPr lang="en-US" smtClean="0">
                <a:solidFill>
                  <a:srgbClr val="2660A6"/>
                </a:solidFill>
              </a:rPr>
              <a:pPr eaLnBrk="1" hangingPunct="1"/>
              <a:t>6</a:t>
            </a:fld>
            <a:endParaRPr lang="en-US" dirty="0" smtClean="0">
              <a:solidFill>
                <a:srgbClr val="2660A6"/>
              </a:solidFill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B.  Basis Risk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 smtClean="0"/>
              <a:t>5.  </a:t>
            </a:r>
            <a:r>
              <a:rPr lang="en-US" sz="2600" b="1" dirty="0" smtClean="0">
                <a:solidFill>
                  <a:srgbClr val="2660A6"/>
                </a:solidFill>
              </a:rPr>
              <a:t>Short Hedge </a:t>
            </a:r>
            <a:r>
              <a:rPr lang="en-US" sz="2600" b="1" dirty="0" smtClean="0"/>
              <a:t>for Sale of an Asset: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1200" dirty="0" smtClean="0">
                <a:solidFill>
                  <a:srgbClr val="FF0000"/>
                </a:solidFill>
              </a:rPr>
              <a:t>(wheat farmer)</a:t>
            </a:r>
            <a:endParaRPr lang="en-US" sz="2400" dirty="0"/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CA" sz="2400" dirty="0" smtClean="0"/>
              <a:t>     Define</a:t>
            </a:r>
            <a:endParaRPr lang="en-US" sz="2400" dirty="0"/>
          </a:p>
          <a:p>
            <a:pPr lvl="2" eaLnBrk="1" hangingPunct="1">
              <a:lnSpc>
                <a:spcPct val="90000"/>
              </a:lnSpc>
              <a:buNone/>
              <a:defRPr/>
            </a:pPr>
            <a:r>
              <a:rPr lang="en-US" sz="2400" i="1" dirty="0">
                <a:latin typeface="Arial" pitchFamily="34" charset="0"/>
                <a:cs typeface="Arial" pitchFamily="34" charset="0"/>
              </a:rPr>
              <a:t>F</a:t>
            </a:r>
            <a:r>
              <a:rPr lang="en-US" sz="2400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2400" i="1" baseline="-25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800" i="1" baseline="-25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Futures price at time hedge is set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up      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(sell at 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F</a:t>
            </a:r>
            <a:r>
              <a:rPr lang="en-US" sz="2400" i="1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lvl="2" eaLnBrk="1" hangingPunct="1">
              <a:lnSpc>
                <a:spcPct val="90000"/>
              </a:lnSpc>
              <a:buNone/>
              <a:defRPr/>
            </a:pPr>
            <a:r>
              <a:rPr lang="en-US" sz="2400" i="1" dirty="0">
                <a:latin typeface="Arial" pitchFamily="34" charset="0"/>
                <a:cs typeface="Arial" pitchFamily="34" charset="0"/>
              </a:rPr>
              <a:t>F</a:t>
            </a:r>
            <a:r>
              <a:rPr lang="en-US" sz="24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Futures price at time asset is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sold            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(buy at 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F</a:t>
            </a:r>
            <a:r>
              <a:rPr lang="en-US" sz="2400" i="1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lvl="2" eaLnBrk="1" hangingPunct="1">
              <a:lnSpc>
                <a:spcPct val="90000"/>
              </a:lnSpc>
              <a:buNone/>
              <a:defRPr/>
            </a:pPr>
            <a:r>
              <a:rPr lang="en-US" sz="2400" i="1" dirty="0">
                <a:latin typeface="Arial" pitchFamily="34" charset="0"/>
                <a:cs typeface="Arial" pitchFamily="34" charset="0"/>
              </a:rPr>
              <a:t>S</a:t>
            </a:r>
            <a:r>
              <a:rPr lang="en-US" sz="24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2400" i="1" baseline="-25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Asset price at time of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sale                       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(sell for 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n-US" sz="2400" i="1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lvl="2" eaLnBrk="1" hangingPunct="1">
              <a:lnSpc>
                <a:spcPct val="90000"/>
              </a:lnSpc>
              <a:buNone/>
              <a:defRPr/>
            </a:pPr>
            <a:r>
              <a:rPr lang="en-CA" sz="2400" i="1" dirty="0" smtClean="0">
                <a:latin typeface="Arial" pitchFamily="34" charset="0"/>
                <a:cs typeface="Arial" pitchFamily="34" charset="0"/>
              </a:rPr>
              <a:t>b</a:t>
            </a:r>
            <a:r>
              <a:rPr lang="en-CA" sz="2400" i="1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CA" sz="24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CA" sz="2400" dirty="0" smtClean="0">
                <a:latin typeface="Arial" pitchFamily="34" charset="0"/>
                <a:cs typeface="Arial" pitchFamily="34" charset="0"/>
              </a:rPr>
              <a:t>:  </a:t>
            </a:r>
            <a:r>
              <a:rPr lang="en-CA" sz="2400" dirty="0">
                <a:latin typeface="Arial" pitchFamily="34" charset="0"/>
                <a:cs typeface="Arial" pitchFamily="34" charset="0"/>
              </a:rPr>
              <a:t>Basis at time of </a:t>
            </a:r>
            <a:r>
              <a:rPr lang="en-CA" sz="2400" dirty="0" smtClean="0">
                <a:latin typeface="Arial" pitchFamily="34" charset="0"/>
                <a:cs typeface="Arial" pitchFamily="34" charset="0"/>
              </a:rPr>
              <a:t>sale                                 </a:t>
            </a:r>
            <a:r>
              <a:rPr lang="en-CA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CA" sz="2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CA" sz="2400" i="1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n-CA" sz="2400" i="1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CA" sz="2400" i="1" dirty="0" smtClean="0">
                <a:latin typeface="Arial" pitchFamily="34" charset="0"/>
                <a:cs typeface="Arial" pitchFamily="34" charset="0"/>
              </a:rPr>
              <a:t> - F</a:t>
            </a:r>
            <a:r>
              <a:rPr lang="en-CA" sz="2400" i="1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CA" sz="2400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eaLnBrk="1" fontAlgn="t" hangingPunct="1"/>
            <a:endParaRPr lang="en-CA" sz="2400" dirty="0" smtClean="0"/>
          </a:p>
          <a:p>
            <a:pPr marL="0" indent="0" eaLnBrk="1" fontAlgn="t" hangingPunct="1">
              <a:buNone/>
            </a:pPr>
            <a:r>
              <a:rPr lang="en-CA" sz="2400" dirty="0" smtClean="0">
                <a:latin typeface="Arial" pitchFamily="34" charset="0"/>
                <a:cs typeface="Arial" pitchFamily="34" charset="0"/>
              </a:rPr>
              <a:t>     Price </a:t>
            </a:r>
            <a:r>
              <a:rPr lang="en-CA" sz="2400" dirty="0">
                <a:latin typeface="Arial" pitchFamily="34" charset="0"/>
                <a:cs typeface="Arial" pitchFamily="34" charset="0"/>
              </a:rPr>
              <a:t>of </a:t>
            </a:r>
            <a:r>
              <a:rPr lang="en-CA" sz="2400" dirty="0" smtClean="0">
                <a:latin typeface="Arial" pitchFamily="34" charset="0"/>
                <a:cs typeface="Arial" pitchFamily="34" charset="0"/>
              </a:rPr>
              <a:t>asset		=  S</a:t>
            </a:r>
            <a:r>
              <a:rPr lang="en-CA" sz="2400" baseline="-25000" dirty="0" smtClean="0">
                <a:latin typeface="Arial" pitchFamily="34" charset="0"/>
                <a:cs typeface="Arial" pitchFamily="34" charset="0"/>
              </a:rPr>
              <a:t>2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0" indent="0" eaLnBrk="1" fontAlgn="t" hangingPunct="1">
              <a:buNone/>
            </a:pPr>
            <a:r>
              <a:rPr lang="en-CA" sz="2400" dirty="0" smtClean="0">
                <a:latin typeface="Arial" pitchFamily="34" charset="0"/>
                <a:cs typeface="Arial" pitchFamily="34" charset="0"/>
              </a:rPr>
              <a:t>     Gain </a:t>
            </a:r>
            <a:r>
              <a:rPr lang="en-CA" sz="2400" dirty="0">
                <a:latin typeface="Arial" pitchFamily="34" charset="0"/>
                <a:cs typeface="Arial" pitchFamily="34" charset="0"/>
              </a:rPr>
              <a:t>on </a:t>
            </a:r>
            <a:r>
              <a:rPr lang="en-CA" sz="2400" dirty="0" smtClean="0">
                <a:latin typeface="Arial" pitchFamily="34" charset="0"/>
                <a:cs typeface="Arial" pitchFamily="34" charset="0"/>
              </a:rPr>
              <a:t>Futures		=  </a:t>
            </a:r>
            <a:r>
              <a:rPr lang="en-CA" sz="2400" i="1" dirty="0" smtClean="0">
                <a:latin typeface="Arial" pitchFamily="34" charset="0"/>
                <a:cs typeface="Arial" pitchFamily="34" charset="0"/>
              </a:rPr>
              <a:t>F</a:t>
            </a:r>
            <a:r>
              <a:rPr lang="en-CA" sz="2400" baseline="-25000" dirty="0" smtClean="0">
                <a:latin typeface="Arial" pitchFamily="34" charset="0"/>
                <a:cs typeface="Arial" pitchFamily="34" charset="0"/>
              </a:rPr>
              <a:t>1   </a:t>
            </a:r>
            <a:r>
              <a:rPr lang="en-CA" sz="24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CA" sz="2400" i="1" dirty="0" smtClean="0">
                <a:latin typeface="Arial" pitchFamily="34" charset="0"/>
                <a:cs typeface="Arial" pitchFamily="34" charset="0"/>
              </a:rPr>
              <a:t>F</a:t>
            </a:r>
            <a:r>
              <a:rPr lang="en-CA" sz="24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CA" sz="2400" dirty="0" smtClean="0">
                <a:latin typeface="Arial" pitchFamily="34" charset="0"/>
                <a:cs typeface="Arial" pitchFamily="34" charset="0"/>
              </a:rPr>
              <a:t>                 </a:t>
            </a:r>
            <a:r>
              <a:rPr lang="en-CA" sz="2200" dirty="0">
                <a:latin typeface="Arial" pitchFamily="34" charset="0"/>
                <a:cs typeface="Arial" pitchFamily="34" charset="0"/>
              </a:rPr>
              <a:t>(assuming </a:t>
            </a:r>
            <a:r>
              <a:rPr lang="en-CA" sz="2200" dirty="0" smtClean="0">
                <a:latin typeface="Arial" pitchFamily="34" charset="0"/>
                <a:cs typeface="Arial" pitchFamily="34" charset="0"/>
              </a:rPr>
              <a:t>F</a:t>
            </a:r>
            <a:r>
              <a:rPr lang="en-CA" sz="2200" dirty="0" smtClean="0">
                <a:latin typeface="Arial"/>
                <a:cs typeface="Arial"/>
              </a:rPr>
              <a:t>↓</a:t>
            </a:r>
            <a:r>
              <a:rPr lang="en-CA" sz="2200" dirty="0" smtClean="0"/>
              <a:t>)</a:t>
            </a: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marL="0" indent="0" eaLnBrk="1" fontAlgn="t" hangingPunct="1">
              <a:buNone/>
            </a:pPr>
            <a:r>
              <a:rPr lang="en-CA" sz="2400" dirty="0" smtClean="0">
                <a:latin typeface="Arial" pitchFamily="34" charset="0"/>
                <a:cs typeface="Arial" pitchFamily="34" charset="0"/>
              </a:rPr>
              <a:t>     Net  </a:t>
            </a:r>
            <a:r>
              <a:rPr lang="en-CA" sz="2400" dirty="0">
                <a:latin typeface="Arial" pitchFamily="34" charset="0"/>
                <a:cs typeface="Arial" pitchFamily="34" charset="0"/>
              </a:rPr>
              <a:t>amount </a:t>
            </a:r>
            <a:r>
              <a:rPr lang="en-CA" sz="2400" dirty="0" smtClean="0">
                <a:latin typeface="Arial" pitchFamily="34" charset="0"/>
                <a:cs typeface="Arial" pitchFamily="34" charset="0"/>
              </a:rPr>
              <a:t>received	=  </a:t>
            </a:r>
            <a:r>
              <a:rPr lang="en-CA" sz="2400" i="1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n-CA" sz="2400" baseline="-25000" dirty="0" smtClean="0">
                <a:latin typeface="Arial" pitchFamily="34" charset="0"/>
                <a:cs typeface="Arial" pitchFamily="34" charset="0"/>
              </a:rPr>
              <a:t>2  </a:t>
            </a:r>
            <a:r>
              <a:rPr lang="en-CA" sz="2400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n-CA" sz="2400" baseline="-25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CA" sz="2400" dirty="0">
                <a:latin typeface="Arial" pitchFamily="34" charset="0"/>
                <a:cs typeface="Arial" pitchFamily="34" charset="0"/>
              </a:rPr>
              <a:t>(</a:t>
            </a:r>
            <a:r>
              <a:rPr lang="en-CA" sz="2400" i="1" dirty="0" smtClean="0">
                <a:latin typeface="Arial" pitchFamily="34" charset="0"/>
                <a:cs typeface="Arial" pitchFamily="34" charset="0"/>
              </a:rPr>
              <a:t>F</a:t>
            </a:r>
            <a:r>
              <a:rPr lang="en-CA" sz="24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CA" sz="2400" dirty="0" smtClean="0">
                <a:latin typeface="Arial" pitchFamily="34" charset="0"/>
                <a:cs typeface="Arial" pitchFamily="34" charset="0"/>
              </a:rPr>
              <a:t> - </a:t>
            </a:r>
            <a:r>
              <a:rPr lang="en-CA" sz="2400" i="1" dirty="0" smtClean="0">
                <a:latin typeface="Arial" pitchFamily="34" charset="0"/>
                <a:cs typeface="Arial" pitchFamily="34" charset="0"/>
              </a:rPr>
              <a:t>F</a:t>
            </a:r>
            <a:r>
              <a:rPr lang="en-CA" sz="24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CA" sz="2400" dirty="0" smtClean="0">
                <a:latin typeface="Arial" pitchFamily="34" charset="0"/>
                <a:cs typeface="Arial" pitchFamily="34" charset="0"/>
              </a:rPr>
              <a:t>)  =  </a:t>
            </a:r>
            <a:r>
              <a:rPr lang="en-CA" sz="2400" i="1" dirty="0" smtClean="0">
                <a:latin typeface="Arial" pitchFamily="34" charset="0"/>
                <a:cs typeface="Arial" pitchFamily="34" charset="0"/>
              </a:rPr>
              <a:t>F</a:t>
            </a:r>
            <a:r>
              <a:rPr lang="en-CA" sz="24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CA" sz="2400" dirty="0" smtClean="0">
                <a:latin typeface="Arial" pitchFamily="34" charset="0"/>
                <a:cs typeface="Arial" pitchFamily="34" charset="0"/>
              </a:rPr>
              <a:t>  +  (</a:t>
            </a:r>
            <a:r>
              <a:rPr lang="en-CA" sz="2400" i="1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n-CA" sz="2400" i="1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CA" sz="2400" i="1" dirty="0" smtClean="0">
                <a:latin typeface="Arial" pitchFamily="34" charset="0"/>
                <a:cs typeface="Arial" pitchFamily="34" charset="0"/>
              </a:rPr>
              <a:t> - F</a:t>
            </a:r>
            <a:r>
              <a:rPr lang="en-CA" sz="2400" i="1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CA" sz="24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0" indent="0" eaLnBrk="1" fontAlgn="t" hangingPunct="1">
              <a:buNone/>
            </a:pPr>
            <a:r>
              <a:rPr lang="en-CA" sz="2400" dirty="0">
                <a:latin typeface="Arial" pitchFamily="34" charset="0"/>
                <a:cs typeface="Arial" pitchFamily="34" charset="0"/>
              </a:rPr>
              <a:t>	</a:t>
            </a:r>
            <a:r>
              <a:rPr lang="en-CA" sz="2400" dirty="0" smtClean="0">
                <a:latin typeface="Arial" pitchFamily="34" charset="0"/>
                <a:cs typeface="Arial" pitchFamily="34" charset="0"/>
              </a:rPr>
              <a:t>					      =  </a:t>
            </a:r>
            <a:r>
              <a:rPr lang="en-CA" sz="2400" i="1" dirty="0" smtClean="0">
                <a:latin typeface="Arial" pitchFamily="34" charset="0"/>
                <a:cs typeface="Arial" pitchFamily="34" charset="0"/>
              </a:rPr>
              <a:t>F</a:t>
            </a:r>
            <a:r>
              <a:rPr lang="en-CA" sz="2400" i="1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CA" sz="2400" dirty="0" smtClean="0">
                <a:latin typeface="Arial" pitchFamily="34" charset="0"/>
                <a:cs typeface="Arial" pitchFamily="34" charset="0"/>
              </a:rPr>
              <a:t>  +   </a:t>
            </a:r>
            <a:r>
              <a:rPr lang="en-CA" sz="2400" i="1" dirty="0" smtClean="0">
                <a:latin typeface="Arial" pitchFamily="34" charset="0"/>
                <a:cs typeface="Arial" pitchFamily="34" charset="0"/>
              </a:rPr>
              <a:t>b</a:t>
            </a:r>
            <a:r>
              <a:rPr lang="en-CA" sz="2400" i="1" baseline="-25000" dirty="0" smtClean="0">
                <a:latin typeface="Arial" pitchFamily="34" charset="0"/>
                <a:cs typeface="Arial" pitchFamily="34" charset="0"/>
              </a:rPr>
              <a:t>2</a:t>
            </a:r>
          </a:p>
          <a:p>
            <a:pPr marL="0" indent="0" eaLnBrk="1" fontAlgn="t" hangingPunct="1">
              <a:buNone/>
            </a:pPr>
            <a:endParaRPr lang="en-CA" sz="900" i="1" dirty="0">
              <a:latin typeface="Arial" pitchFamily="34" charset="0"/>
              <a:cs typeface="Arial" pitchFamily="34" charset="0"/>
            </a:endParaRPr>
          </a:p>
          <a:p>
            <a:pPr marL="0" indent="0" eaLnBrk="1" fontAlgn="t" hangingPunct="1">
              <a:buNone/>
            </a:pPr>
            <a:r>
              <a:rPr lang="en-US" sz="2400" dirty="0" smtClean="0"/>
              <a:t>  Lock </a:t>
            </a:r>
            <a:r>
              <a:rPr lang="en-US" sz="2400" dirty="0"/>
              <a:t>into </a:t>
            </a:r>
            <a:r>
              <a:rPr lang="en-US" sz="2400" dirty="0" smtClean="0"/>
              <a:t>receiving </a:t>
            </a:r>
            <a:r>
              <a:rPr lang="en-US" sz="2400" dirty="0"/>
              <a:t>F</a:t>
            </a:r>
            <a:r>
              <a:rPr lang="en-US" sz="2400" baseline="-25000" dirty="0"/>
              <a:t>1</a:t>
            </a:r>
            <a:r>
              <a:rPr lang="en-US" sz="2400" dirty="0"/>
              <a:t>,  but don’t know what basis (b</a:t>
            </a:r>
            <a:r>
              <a:rPr lang="en-US" sz="2400" baseline="-25000" dirty="0"/>
              <a:t>2</a:t>
            </a:r>
            <a:r>
              <a:rPr lang="en-US" sz="2400" dirty="0"/>
              <a:t>) will be.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3705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2660A6"/>
                </a:solidFill>
              </a:rPr>
              <a:t>© Paul Koch 1-</a:t>
            </a:r>
            <a:fld id="{FFC17802-6F57-4BA1-AB77-CD250D718B0D}" type="slidenum">
              <a:rPr lang="en-US" smtClean="0">
                <a:solidFill>
                  <a:srgbClr val="2660A6"/>
                </a:solidFill>
              </a:rPr>
              <a:pPr eaLnBrk="1" hangingPunct="1"/>
              <a:t>7</a:t>
            </a:fld>
            <a:endParaRPr lang="en-US" dirty="0" smtClean="0">
              <a:solidFill>
                <a:srgbClr val="2660A6"/>
              </a:solidFill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B.  Basis Risk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/>
              <a:t>Problem 3.10</a:t>
            </a:r>
            <a:r>
              <a:rPr lang="en-US" sz="1800" b="1" dirty="0" smtClean="0"/>
              <a:t>.							</a:t>
            </a:r>
            <a:r>
              <a:rPr lang="en-US" sz="1200" b="1" dirty="0" smtClean="0"/>
              <a:t>keep</a:t>
            </a:r>
            <a:endParaRPr lang="en-US" sz="1200" dirty="0"/>
          </a:p>
          <a:p>
            <a:pPr marL="0" indent="0">
              <a:buNone/>
            </a:pPr>
            <a:r>
              <a:rPr lang="en-US" sz="1800" i="1" dirty="0"/>
              <a:t>Does a </a:t>
            </a:r>
            <a:r>
              <a:rPr lang="en-US" sz="1800" i="1" dirty="0">
                <a:solidFill>
                  <a:srgbClr val="2660A6"/>
                </a:solidFill>
              </a:rPr>
              <a:t>short hedger’s position </a:t>
            </a:r>
            <a:r>
              <a:rPr lang="en-US" sz="1800" i="1" dirty="0"/>
              <a:t>improve or worsen</a:t>
            </a:r>
          </a:p>
          <a:p>
            <a:pPr marL="0" indent="0">
              <a:buNone/>
            </a:pPr>
            <a:r>
              <a:rPr lang="en-US" sz="1800" i="1" dirty="0"/>
              <a:t>when the </a:t>
            </a:r>
            <a:r>
              <a:rPr lang="en-US" sz="1800" i="1" dirty="0">
                <a:solidFill>
                  <a:srgbClr val="2660A6"/>
                </a:solidFill>
              </a:rPr>
              <a:t>basis </a:t>
            </a:r>
            <a:r>
              <a:rPr lang="en-US" sz="1800" i="1" dirty="0"/>
              <a:t>strengthens (increases) unexpectedly?</a:t>
            </a:r>
          </a:p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r>
              <a:rPr lang="en-US" sz="1800" dirty="0" smtClean="0"/>
              <a:t>A </a:t>
            </a:r>
            <a:r>
              <a:rPr lang="en-US" sz="1800" dirty="0"/>
              <a:t>short hedger (wheat farmer) is long the asset (has </a:t>
            </a:r>
            <a:r>
              <a:rPr lang="en-US" sz="1800" dirty="0" smtClean="0"/>
              <a:t>wheat) </a:t>
            </a:r>
            <a:r>
              <a:rPr lang="en-US" sz="1800" dirty="0"/>
              <a:t>and short futures.</a:t>
            </a:r>
          </a:p>
          <a:p>
            <a:pPr marL="0" indent="0">
              <a:buNone/>
            </a:pPr>
            <a:r>
              <a:rPr lang="en-US" sz="1800" dirty="0" smtClean="0"/>
              <a:t>     If  S</a:t>
            </a:r>
            <a:r>
              <a:rPr lang="en-US" sz="1800" dirty="0" smtClean="0">
                <a:latin typeface="Arial"/>
                <a:cs typeface="Arial"/>
              </a:rPr>
              <a:t>↑</a:t>
            </a:r>
            <a:r>
              <a:rPr lang="en-US" sz="1800" dirty="0" smtClean="0"/>
              <a:t>,   the </a:t>
            </a:r>
            <a:r>
              <a:rPr lang="en-US" sz="1800" dirty="0"/>
              <a:t>long  position makes money </a:t>
            </a:r>
            <a:r>
              <a:rPr lang="en-US" sz="1800" dirty="0" smtClean="0"/>
              <a:t> –  </a:t>
            </a:r>
            <a:r>
              <a:rPr lang="en-US" sz="1800" dirty="0"/>
              <a:t>get more for wheat </a:t>
            </a:r>
            <a:r>
              <a:rPr lang="en-US" sz="1800" dirty="0" smtClean="0"/>
              <a:t> (improves</a:t>
            </a:r>
            <a:r>
              <a:rPr lang="en-US" sz="1800" dirty="0"/>
              <a:t>).</a:t>
            </a:r>
          </a:p>
          <a:p>
            <a:pPr marL="0" indent="0">
              <a:buNone/>
            </a:pPr>
            <a:r>
              <a:rPr lang="en-US" sz="1800" dirty="0" smtClean="0"/>
              <a:t>     If  F</a:t>
            </a:r>
            <a:r>
              <a:rPr lang="en-US" sz="1800" dirty="0" smtClean="0">
                <a:latin typeface="Arial"/>
                <a:cs typeface="Arial"/>
              </a:rPr>
              <a:t>↓</a:t>
            </a:r>
            <a:r>
              <a:rPr lang="en-US" sz="1800" dirty="0" smtClean="0"/>
              <a:t>,   the </a:t>
            </a:r>
            <a:r>
              <a:rPr lang="en-US" sz="1800" dirty="0"/>
              <a:t>short position makes money </a:t>
            </a:r>
            <a:r>
              <a:rPr lang="en-US" sz="1800" dirty="0" smtClean="0"/>
              <a:t> –  </a:t>
            </a:r>
            <a:r>
              <a:rPr lang="en-US" sz="1800" dirty="0"/>
              <a:t>gain on futures       </a:t>
            </a:r>
            <a:r>
              <a:rPr lang="en-US" sz="1800" dirty="0" smtClean="0"/>
              <a:t> (improves</a:t>
            </a:r>
            <a:r>
              <a:rPr lang="en-US" sz="1800" dirty="0"/>
              <a:t>).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800" dirty="0" smtClean="0"/>
              <a:t>Basis  =  </a:t>
            </a:r>
            <a:r>
              <a:rPr lang="en-US" sz="1800" dirty="0"/>
              <a:t>S </a:t>
            </a:r>
            <a:r>
              <a:rPr lang="en-US" sz="1800" dirty="0" smtClean="0"/>
              <a:t>- </a:t>
            </a:r>
            <a:r>
              <a:rPr lang="en-US" sz="1800" dirty="0"/>
              <a:t>F</a:t>
            </a:r>
            <a:r>
              <a:rPr lang="en-US" sz="1800" dirty="0" smtClean="0"/>
              <a:t>.   The </a:t>
            </a:r>
            <a:r>
              <a:rPr lang="en-US" sz="1800" dirty="0"/>
              <a:t>basis increases </a:t>
            </a:r>
            <a:r>
              <a:rPr lang="en-US" sz="1800" dirty="0" smtClean="0"/>
              <a:t> when  S</a:t>
            </a:r>
            <a:r>
              <a:rPr lang="en-US" sz="1800" dirty="0" smtClean="0">
                <a:latin typeface="Arial"/>
                <a:cs typeface="Arial"/>
              </a:rPr>
              <a:t>↑  or  F↓</a:t>
            </a:r>
            <a:r>
              <a:rPr lang="en-US" sz="1800" dirty="0" smtClean="0"/>
              <a:t>.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Therefore, a short hedger’s position improves when the basis </a:t>
            </a:r>
            <a:r>
              <a:rPr lang="en-US" sz="1800" dirty="0" smtClean="0"/>
              <a:t>strengthens (</a:t>
            </a:r>
            <a:r>
              <a:rPr lang="en-US" sz="1800" dirty="0" smtClean="0">
                <a:latin typeface="Arial"/>
                <a:cs typeface="Arial"/>
              </a:rPr>
              <a:t>↑</a:t>
            </a:r>
            <a:r>
              <a:rPr lang="en-US" sz="1800" dirty="0" smtClean="0"/>
              <a:t>).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HOWEVER!   F </a:t>
            </a:r>
            <a:r>
              <a:rPr lang="en-US" sz="1800" dirty="0"/>
              <a:t>&amp; S </a:t>
            </a:r>
            <a:r>
              <a:rPr lang="en-US" sz="1800" dirty="0" smtClean="0"/>
              <a:t> typically </a:t>
            </a:r>
            <a:r>
              <a:rPr lang="en-US" sz="1800" dirty="0"/>
              <a:t>move in the same direction.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        That’s </a:t>
            </a:r>
            <a:r>
              <a:rPr lang="en-US" sz="1800" dirty="0"/>
              <a:t>why this is an effective </a:t>
            </a:r>
            <a:r>
              <a:rPr lang="en-US" sz="1800" dirty="0" smtClean="0"/>
              <a:t>hedge</a:t>
            </a:r>
            <a:r>
              <a:rPr lang="en-US" sz="1800" dirty="0"/>
              <a:t>!</a:t>
            </a:r>
            <a:endParaRPr lang="en-US" sz="1800" dirty="0" smtClean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800" dirty="0"/>
              <a:t>The question is whether the </a:t>
            </a:r>
            <a:r>
              <a:rPr lang="en-US" sz="1800" dirty="0" smtClean="0"/>
              <a:t>DIFFERENCE  (S - F)  </a:t>
            </a:r>
            <a:r>
              <a:rPr lang="en-US" sz="1800" dirty="0"/>
              <a:t>will widen or narrow.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That’s </a:t>
            </a:r>
            <a:r>
              <a:rPr lang="en-US" sz="1800" dirty="0"/>
              <a:t>what matters </a:t>
            </a:r>
            <a:r>
              <a:rPr lang="en-US" sz="1800" dirty="0" smtClean="0"/>
              <a:t>to the </a:t>
            </a:r>
            <a:r>
              <a:rPr lang="en-US" sz="1800" dirty="0"/>
              <a:t>hedger</a:t>
            </a:r>
            <a:r>
              <a:rPr lang="en-US" sz="1800" dirty="0" smtClean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4519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2660A6"/>
                </a:solidFill>
              </a:rPr>
              <a:t>© Paul Koch 1-</a:t>
            </a:r>
            <a:fld id="{FFC17802-6F57-4BA1-AB77-CD250D718B0D}" type="slidenum">
              <a:rPr lang="en-US" smtClean="0">
                <a:solidFill>
                  <a:srgbClr val="2660A6"/>
                </a:solidFill>
              </a:rPr>
              <a:pPr eaLnBrk="1" hangingPunct="1"/>
              <a:t>8</a:t>
            </a:fld>
            <a:endParaRPr lang="en-US" dirty="0" smtClean="0">
              <a:solidFill>
                <a:srgbClr val="2660A6"/>
              </a:solidFill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B.  Basis Risk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/>
              <a:t>Problem </a:t>
            </a:r>
            <a:r>
              <a:rPr lang="en-US" sz="1800" b="1" dirty="0" smtClean="0"/>
              <a:t>3.10,  continued.   Needs elaboration!			</a:t>
            </a:r>
            <a:r>
              <a:rPr lang="en-US" sz="1200" b="1" dirty="0" smtClean="0"/>
              <a:t>keep</a:t>
            </a:r>
          </a:p>
          <a:p>
            <a:pPr marL="0" indent="0">
              <a:buNone/>
            </a:pPr>
            <a:r>
              <a:rPr lang="en-US" sz="1800" dirty="0" smtClean="0"/>
              <a:t>Example:     Suppose   S </a:t>
            </a:r>
            <a:r>
              <a:rPr lang="en-US" sz="1800" dirty="0"/>
              <a:t>= </a:t>
            </a:r>
            <a:r>
              <a:rPr lang="en-US" sz="1800" dirty="0">
                <a:solidFill>
                  <a:srgbClr val="C00000"/>
                </a:solidFill>
              </a:rPr>
              <a:t>$</a:t>
            </a:r>
            <a:r>
              <a:rPr lang="en-US" sz="1800" dirty="0" smtClean="0">
                <a:solidFill>
                  <a:srgbClr val="C00000"/>
                </a:solidFill>
              </a:rPr>
              <a:t>3.00 </a:t>
            </a:r>
            <a:r>
              <a:rPr lang="en-US" sz="1800" dirty="0" smtClean="0"/>
              <a:t>/ </a:t>
            </a:r>
            <a:r>
              <a:rPr lang="en-US" sz="1800" dirty="0" err="1" smtClean="0"/>
              <a:t>bu</a:t>
            </a:r>
            <a:r>
              <a:rPr lang="en-US" sz="1800" dirty="0" smtClean="0"/>
              <a:t>    and    </a:t>
            </a:r>
            <a:r>
              <a:rPr lang="en-US" sz="1800" dirty="0"/>
              <a:t>F = </a:t>
            </a:r>
            <a:r>
              <a:rPr lang="en-US" sz="1800" dirty="0" smtClean="0">
                <a:solidFill>
                  <a:srgbClr val="C00000"/>
                </a:solidFill>
              </a:rPr>
              <a:t>$3.05 </a:t>
            </a:r>
            <a:r>
              <a:rPr lang="en-US" sz="1800" dirty="0" smtClean="0"/>
              <a:t>/ </a:t>
            </a:r>
            <a:r>
              <a:rPr lang="en-US" sz="1800" dirty="0" err="1" smtClean="0"/>
              <a:t>bu</a:t>
            </a:r>
            <a:r>
              <a:rPr lang="en-US" sz="1800" dirty="0"/>
              <a:t>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 smtClean="0"/>
              <a:t>	      Basis </a:t>
            </a:r>
            <a:r>
              <a:rPr lang="en-US" sz="1800" dirty="0"/>
              <a:t>= </a:t>
            </a:r>
            <a:r>
              <a:rPr lang="en-US" sz="1800" dirty="0">
                <a:solidFill>
                  <a:srgbClr val="C00000"/>
                </a:solidFill>
              </a:rPr>
              <a:t>-$.05</a:t>
            </a:r>
            <a:r>
              <a:rPr lang="en-US" sz="1800" dirty="0" smtClean="0"/>
              <a:t>;      The </a:t>
            </a:r>
            <a:r>
              <a:rPr lang="en-US" sz="1800" dirty="0"/>
              <a:t>farmer has wheat and shorts futures.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 smtClean="0"/>
              <a:t>Then </a:t>
            </a:r>
            <a:r>
              <a:rPr lang="en-US" sz="1800" dirty="0"/>
              <a:t>suppose </a:t>
            </a:r>
            <a:r>
              <a:rPr lang="en-US" sz="1800" dirty="0" smtClean="0"/>
              <a:t> </a:t>
            </a:r>
            <a:r>
              <a:rPr lang="en-US" sz="1800" b="1" dirty="0" smtClean="0">
                <a:solidFill>
                  <a:srgbClr val="C00000"/>
                </a:solidFill>
              </a:rPr>
              <a:t>S</a:t>
            </a:r>
            <a:r>
              <a:rPr lang="en-US" sz="1800" b="1" dirty="0" smtClean="0">
                <a:solidFill>
                  <a:srgbClr val="C00000"/>
                </a:solidFill>
                <a:latin typeface="Arial"/>
                <a:cs typeface="Arial"/>
              </a:rPr>
              <a:t>↓</a:t>
            </a:r>
            <a:r>
              <a:rPr lang="en-US" sz="1800" b="1" dirty="0" smtClean="0">
                <a:solidFill>
                  <a:srgbClr val="C00000"/>
                </a:solidFill>
              </a:rPr>
              <a:t>  </a:t>
            </a:r>
            <a:r>
              <a:rPr lang="en-US" sz="1800" b="1" dirty="0">
                <a:solidFill>
                  <a:srgbClr val="C00000"/>
                </a:solidFill>
              </a:rPr>
              <a:t>by </a:t>
            </a:r>
            <a:r>
              <a:rPr lang="en-US" sz="1800" b="1" dirty="0" smtClean="0">
                <a:solidFill>
                  <a:srgbClr val="C00000"/>
                </a:solidFill>
              </a:rPr>
              <a:t> $</a:t>
            </a:r>
            <a:r>
              <a:rPr lang="en-US" sz="1800" b="1" dirty="0">
                <a:solidFill>
                  <a:srgbClr val="C00000"/>
                </a:solidFill>
              </a:rPr>
              <a:t>1 </a:t>
            </a:r>
            <a:r>
              <a:rPr lang="en-US" sz="1800" b="1" dirty="0" smtClean="0">
                <a:solidFill>
                  <a:srgbClr val="C00000"/>
                </a:solidFill>
              </a:rPr>
              <a:t> </a:t>
            </a:r>
            <a:r>
              <a:rPr lang="en-US" sz="1800" dirty="0" smtClean="0">
                <a:solidFill>
                  <a:srgbClr val="C00000"/>
                </a:solidFill>
              </a:rPr>
              <a:t>to  $2.00 / bu</a:t>
            </a:r>
            <a:r>
              <a:rPr lang="en-US" sz="1800" dirty="0"/>
              <a:t>. </a:t>
            </a:r>
            <a:r>
              <a:rPr lang="en-US" sz="1800" dirty="0" smtClean="0"/>
              <a:t>  What </a:t>
            </a:r>
            <a:r>
              <a:rPr lang="en-US" sz="1800" dirty="0"/>
              <a:t>happens to </a:t>
            </a:r>
            <a:r>
              <a:rPr lang="en-US" sz="1800" dirty="0">
                <a:solidFill>
                  <a:srgbClr val="C00000"/>
                </a:solidFill>
              </a:rPr>
              <a:t>F</a:t>
            </a:r>
            <a:r>
              <a:rPr lang="en-US" sz="1800" dirty="0"/>
              <a:t>? </a:t>
            </a:r>
            <a:r>
              <a:rPr lang="en-US" sz="1800" dirty="0" smtClean="0"/>
              <a:t>  To  </a:t>
            </a:r>
            <a:r>
              <a:rPr lang="en-US" sz="1800" dirty="0" smtClean="0">
                <a:solidFill>
                  <a:srgbClr val="C00000"/>
                </a:solidFill>
              </a:rPr>
              <a:t>Basis</a:t>
            </a:r>
            <a:r>
              <a:rPr lang="en-US" sz="1800" dirty="0"/>
              <a:t>?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1800" dirty="0" smtClean="0"/>
              <a:t>	1</a:t>
            </a:r>
            <a:r>
              <a:rPr lang="en-US" sz="1800" dirty="0"/>
              <a:t>. </a:t>
            </a:r>
            <a:r>
              <a:rPr lang="en-US" sz="1800" dirty="0" smtClean="0"/>
              <a:t> Suppose  </a:t>
            </a:r>
            <a:r>
              <a:rPr lang="en-US" sz="1800" dirty="0" smtClean="0">
                <a:solidFill>
                  <a:srgbClr val="C00000"/>
                </a:solidFill>
              </a:rPr>
              <a:t>F</a:t>
            </a:r>
            <a:r>
              <a:rPr lang="en-US" sz="1800" dirty="0" smtClean="0">
                <a:solidFill>
                  <a:srgbClr val="C00000"/>
                </a:solidFill>
                <a:latin typeface="Arial"/>
                <a:cs typeface="Arial"/>
              </a:rPr>
              <a:t>↓</a:t>
            </a:r>
            <a:r>
              <a:rPr lang="en-US" sz="1800" dirty="0" smtClean="0">
                <a:solidFill>
                  <a:srgbClr val="C00000"/>
                </a:solidFill>
              </a:rPr>
              <a:t>  also by </a:t>
            </a:r>
            <a:r>
              <a:rPr lang="en-US" sz="1800" dirty="0">
                <a:solidFill>
                  <a:srgbClr val="C00000"/>
                </a:solidFill>
              </a:rPr>
              <a:t>$</a:t>
            </a:r>
            <a:r>
              <a:rPr lang="en-US" sz="1800" dirty="0" smtClean="0">
                <a:solidFill>
                  <a:srgbClr val="C00000"/>
                </a:solidFill>
              </a:rPr>
              <a:t>1.00</a:t>
            </a:r>
            <a:r>
              <a:rPr lang="en-US" sz="1800" dirty="0" smtClean="0"/>
              <a:t>,            to  </a:t>
            </a:r>
            <a:r>
              <a:rPr lang="en-US" sz="1800" dirty="0" smtClean="0">
                <a:solidFill>
                  <a:srgbClr val="C00000"/>
                </a:solidFill>
              </a:rPr>
              <a:t>$</a:t>
            </a:r>
            <a:r>
              <a:rPr lang="en-US" sz="1800" dirty="0">
                <a:solidFill>
                  <a:srgbClr val="C00000"/>
                </a:solidFill>
              </a:rPr>
              <a:t>2.05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600" dirty="0" smtClean="0"/>
              <a:t>	     Here  </a:t>
            </a:r>
            <a:r>
              <a:rPr lang="en-US" sz="1600" dirty="0" smtClean="0">
                <a:solidFill>
                  <a:srgbClr val="C00000"/>
                </a:solidFill>
              </a:rPr>
              <a:t>Basis </a:t>
            </a:r>
            <a:r>
              <a:rPr lang="en-US" sz="1600" dirty="0">
                <a:solidFill>
                  <a:srgbClr val="C00000"/>
                </a:solidFill>
              </a:rPr>
              <a:t>remains </a:t>
            </a:r>
            <a:r>
              <a:rPr lang="en-US" sz="1600" dirty="0"/>
              <a:t>at 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C00000"/>
                </a:solidFill>
              </a:rPr>
              <a:t>-$.05</a:t>
            </a:r>
            <a:r>
              <a:rPr lang="en-US" sz="1600" dirty="0" smtClean="0"/>
              <a:t>,  </a:t>
            </a:r>
            <a:r>
              <a:rPr lang="en-US" sz="1600" dirty="0"/>
              <a:t>before &amp; after </a:t>
            </a:r>
            <a:r>
              <a:rPr lang="en-US" sz="1600" dirty="0" smtClean="0"/>
              <a:t> </a:t>
            </a:r>
            <a:r>
              <a:rPr lang="en-US" sz="1600" dirty="0"/>
              <a:t>price changes.</a:t>
            </a:r>
          </a:p>
          <a:p>
            <a:pPr marL="0" indent="0">
              <a:buNone/>
            </a:pPr>
            <a:r>
              <a:rPr lang="en-US" sz="1600" dirty="0" smtClean="0"/>
              <a:t>	     The  </a:t>
            </a:r>
            <a:r>
              <a:rPr lang="en-US" sz="1600" dirty="0" smtClean="0">
                <a:solidFill>
                  <a:srgbClr val="C00000"/>
                </a:solidFill>
              </a:rPr>
              <a:t>$1.00 lost</a:t>
            </a:r>
            <a:r>
              <a:rPr lang="en-US" sz="1600" dirty="0" smtClean="0"/>
              <a:t>  on </a:t>
            </a:r>
            <a:r>
              <a:rPr lang="en-US" sz="1600" dirty="0"/>
              <a:t>wheat is </a:t>
            </a:r>
            <a:r>
              <a:rPr lang="en-US" sz="1600" dirty="0">
                <a:solidFill>
                  <a:srgbClr val="C00000"/>
                </a:solidFill>
              </a:rPr>
              <a:t>all gained back </a:t>
            </a:r>
            <a:r>
              <a:rPr lang="en-US" sz="1600" dirty="0"/>
              <a:t>on futures. </a:t>
            </a:r>
            <a:r>
              <a:rPr lang="en-US" sz="1600" dirty="0" smtClean="0"/>
              <a:t>  </a:t>
            </a:r>
            <a:r>
              <a:rPr lang="en-US" sz="1600" dirty="0" smtClean="0">
                <a:solidFill>
                  <a:srgbClr val="C00000"/>
                </a:solidFill>
              </a:rPr>
              <a:t>Basis</a:t>
            </a:r>
            <a:r>
              <a:rPr lang="en-US" sz="1600" dirty="0" smtClean="0"/>
              <a:t> </a:t>
            </a:r>
            <a:r>
              <a:rPr lang="en-US" sz="1600" dirty="0"/>
              <a:t>has </a:t>
            </a:r>
            <a:r>
              <a:rPr lang="en-US" sz="1600" dirty="0">
                <a:solidFill>
                  <a:srgbClr val="C00000"/>
                </a:solidFill>
              </a:rPr>
              <a:t>not changed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US" sz="1600" dirty="0" smtClean="0"/>
              <a:t>	     The </a:t>
            </a:r>
            <a:r>
              <a:rPr lang="en-US" sz="1600" dirty="0">
                <a:solidFill>
                  <a:srgbClr val="0070C0"/>
                </a:solidFill>
              </a:rPr>
              <a:t>short hedger’s position has not improved or worsened – </a:t>
            </a:r>
            <a:r>
              <a:rPr lang="en-US" sz="1600" dirty="0" smtClean="0">
                <a:solidFill>
                  <a:srgbClr val="0070C0"/>
                </a:solidFill>
              </a:rPr>
              <a:t>hedged effectively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US" sz="1600" dirty="0" smtClean="0"/>
              <a:t>	     All </a:t>
            </a:r>
            <a:r>
              <a:rPr lang="en-US" sz="1600" dirty="0"/>
              <a:t>they lost on the spot is gained back on futures.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1800" dirty="0" smtClean="0"/>
              <a:t>	2</a:t>
            </a:r>
            <a:r>
              <a:rPr lang="en-US" sz="1800" dirty="0"/>
              <a:t>. </a:t>
            </a:r>
            <a:r>
              <a:rPr lang="en-US" sz="1800" dirty="0" smtClean="0"/>
              <a:t> Suppose  </a:t>
            </a:r>
            <a:r>
              <a:rPr lang="en-US" sz="1800" dirty="0" smtClean="0">
                <a:solidFill>
                  <a:srgbClr val="C00000"/>
                </a:solidFill>
              </a:rPr>
              <a:t>F</a:t>
            </a:r>
            <a:r>
              <a:rPr lang="en-US" sz="1800" dirty="0" smtClean="0">
                <a:solidFill>
                  <a:srgbClr val="C00000"/>
                </a:solidFill>
                <a:latin typeface="Arial"/>
                <a:cs typeface="Arial"/>
              </a:rPr>
              <a:t>↓</a:t>
            </a:r>
            <a:r>
              <a:rPr lang="en-US" sz="1800" dirty="0" smtClean="0"/>
              <a:t>  </a:t>
            </a:r>
            <a:r>
              <a:rPr lang="en-US" sz="1800" dirty="0">
                <a:solidFill>
                  <a:srgbClr val="C00000"/>
                </a:solidFill>
              </a:rPr>
              <a:t>by less than $</a:t>
            </a:r>
            <a:r>
              <a:rPr lang="en-US" sz="1800" dirty="0" smtClean="0">
                <a:solidFill>
                  <a:srgbClr val="C00000"/>
                </a:solidFill>
              </a:rPr>
              <a:t>1.00</a:t>
            </a:r>
            <a:r>
              <a:rPr lang="en-US" sz="1800" dirty="0" smtClean="0"/>
              <a:t>,    to </a:t>
            </a:r>
            <a:r>
              <a:rPr lang="en-US" sz="1800" dirty="0">
                <a:solidFill>
                  <a:srgbClr val="C00000"/>
                </a:solidFill>
              </a:rPr>
              <a:t>$2.07</a:t>
            </a:r>
            <a:r>
              <a:rPr lang="en-US" sz="1800" dirty="0" smtClean="0"/>
              <a:t>;	</a:t>
            </a:r>
            <a:r>
              <a:rPr lang="en-US" sz="1200" dirty="0" smtClean="0">
                <a:solidFill>
                  <a:srgbClr val="0070C0"/>
                </a:solidFill>
              </a:rPr>
              <a:t>(F </a:t>
            </a:r>
            <a:r>
              <a:rPr lang="en-US" sz="1400" dirty="0" smtClean="0">
                <a:solidFill>
                  <a:srgbClr val="0070C0"/>
                </a:solidFill>
                <a:latin typeface="Arial"/>
                <a:cs typeface="Arial"/>
              </a:rPr>
              <a:t>↓</a:t>
            </a:r>
            <a:r>
              <a:rPr lang="en-US" sz="1200" dirty="0" smtClean="0">
                <a:solidFill>
                  <a:srgbClr val="0070C0"/>
                </a:solidFill>
                <a:latin typeface="Arial"/>
                <a:cs typeface="Arial"/>
              </a:rPr>
              <a:t>  by   $.98)</a:t>
            </a:r>
            <a:endParaRPr lang="en-US" sz="1800" dirty="0"/>
          </a:p>
          <a:p>
            <a:pPr marL="0" indent="0">
              <a:buNone/>
            </a:pPr>
            <a:r>
              <a:rPr lang="en-US" sz="1600" dirty="0" smtClean="0"/>
              <a:t>	     Here </a:t>
            </a:r>
            <a:r>
              <a:rPr lang="en-US" sz="1600" dirty="0"/>
              <a:t>the </a:t>
            </a:r>
            <a:r>
              <a:rPr lang="en-US" sz="1600" dirty="0" smtClean="0">
                <a:solidFill>
                  <a:srgbClr val="C00000"/>
                </a:solidFill>
              </a:rPr>
              <a:t>Basis</a:t>
            </a:r>
            <a:r>
              <a:rPr lang="en-US" sz="1600" dirty="0" smtClean="0">
                <a:solidFill>
                  <a:srgbClr val="C00000"/>
                </a:solidFill>
                <a:latin typeface="Arial"/>
                <a:cs typeface="Arial"/>
              </a:rPr>
              <a:t>↓</a:t>
            </a:r>
            <a:r>
              <a:rPr lang="en-US" sz="1600" dirty="0" smtClean="0"/>
              <a:t>  </a:t>
            </a:r>
            <a:r>
              <a:rPr lang="en-US" sz="1600" dirty="0"/>
              <a:t>(becomes a bigger negative number </a:t>
            </a:r>
            <a:r>
              <a:rPr lang="en-US" sz="1600" dirty="0" smtClean="0"/>
              <a:t>  – </a:t>
            </a:r>
            <a:r>
              <a:rPr lang="en-US" sz="1600" dirty="0"/>
              <a:t>weakens) </a:t>
            </a:r>
            <a:r>
              <a:rPr lang="en-US" sz="1600" dirty="0" smtClean="0"/>
              <a:t> to  </a:t>
            </a:r>
            <a:r>
              <a:rPr lang="en-US" sz="1600" dirty="0" smtClean="0">
                <a:solidFill>
                  <a:srgbClr val="C00000"/>
                </a:solidFill>
              </a:rPr>
              <a:t>-$.07</a:t>
            </a:r>
            <a:r>
              <a:rPr lang="en-US" sz="1600" dirty="0" smtClean="0"/>
              <a:t>;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	     The  </a:t>
            </a:r>
            <a:r>
              <a:rPr lang="en-US" sz="1600" dirty="0">
                <a:solidFill>
                  <a:srgbClr val="C00000"/>
                </a:solidFill>
              </a:rPr>
              <a:t>$</a:t>
            </a:r>
            <a:r>
              <a:rPr lang="en-US" sz="1600" dirty="0" smtClean="0">
                <a:solidFill>
                  <a:srgbClr val="C00000"/>
                </a:solidFill>
              </a:rPr>
              <a:t>1.00 lost  </a:t>
            </a:r>
            <a:r>
              <a:rPr lang="en-US" sz="1600" dirty="0" smtClean="0"/>
              <a:t>on </a:t>
            </a:r>
            <a:r>
              <a:rPr lang="en-US" sz="1600" dirty="0"/>
              <a:t>wheat is </a:t>
            </a:r>
            <a:r>
              <a:rPr lang="en-US" sz="1600" dirty="0">
                <a:solidFill>
                  <a:srgbClr val="C00000"/>
                </a:solidFill>
              </a:rPr>
              <a:t>not all gained back </a:t>
            </a:r>
            <a:r>
              <a:rPr lang="en-US" sz="1600" dirty="0"/>
              <a:t>on </a:t>
            </a:r>
            <a:r>
              <a:rPr lang="en-US" sz="1600" dirty="0" smtClean="0"/>
              <a:t>futures  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C00000"/>
                </a:solidFill>
              </a:rPr>
              <a:t>$.98</a:t>
            </a:r>
            <a:r>
              <a:rPr lang="en-US" sz="1600" dirty="0"/>
              <a:t>).</a:t>
            </a:r>
          </a:p>
          <a:p>
            <a:pPr marL="0" indent="0">
              <a:buNone/>
            </a:pPr>
            <a:r>
              <a:rPr lang="en-US" sz="1600" dirty="0" smtClean="0"/>
              <a:t>	     </a:t>
            </a:r>
            <a:r>
              <a:rPr lang="en-US" sz="1600" dirty="0" smtClean="0">
                <a:solidFill>
                  <a:srgbClr val="C00000"/>
                </a:solidFill>
              </a:rPr>
              <a:t>Basis</a:t>
            </a:r>
            <a:r>
              <a:rPr lang="en-US" sz="1600" dirty="0" smtClean="0"/>
              <a:t> has </a:t>
            </a:r>
            <a:r>
              <a:rPr lang="en-US" sz="1600" dirty="0" smtClean="0">
                <a:solidFill>
                  <a:srgbClr val="C00000"/>
                </a:solidFill>
              </a:rPr>
              <a:t>decreased</a:t>
            </a:r>
            <a:r>
              <a:rPr lang="en-US" sz="1600" dirty="0"/>
              <a:t>, </a:t>
            </a:r>
            <a:r>
              <a:rPr lang="en-US" sz="1600" dirty="0" smtClean="0"/>
              <a:t>  the </a:t>
            </a:r>
            <a:r>
              <a:rPr lang="en-US" sz="1600" dirty="0">
                <a:solidFill>
                  <a:srgbClr val="0070C0"/>
                </a:solidFill>
              </a:rPr>
              <a:t>short hedger’s position has worsened </a:t>
            </a:r>
            <a:r>
              <a:rPr lang="en-US" sz="1600" dirty="0"/>
              <a:t>slightly.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1800" dirty="0" smtClean="0"/>
              <a:t>	3</a:t>
            </a:r>
            <a:r>
              <a:rPr lang="en-US" sz="1800" dirty="0"/>
              <a:t>. </a:t>
            </a:r>
            <a:r>
              <a:rPr lang="en-US" sz="1800" dirty="0" smtClean="0"/>
              <a:t> Suppose  </a:t>
            </a:r>
            <a:r>
              <a:rPr lang="en-US" sz="1800" dirty="0" smtClean="0">
                <a:solidFill>
                  <a:srgbClr val="C00000"/>
                </a:solidFill>
              </a:rPr>
              <a:t>F</a:t>
            </a:r>
            <a:r>
              <a:rPr lang="en-US" sz="1800" dirty="0" smtClean="0">
                <a:solidFill>
                  <a:srgbClr val="C00000"/>
                </a:solidFill>
                <a:latin typeface="Arial"/>
                <a:cs typeface="Arial"/>
              </a:rPr>
              <a:t>↓</a:t>
            </a:r>
            <a:r>
              <a:rPr lang="en-US" sz="1800" dirty="0" smtClean="0">
                <a:solidFill>
                  <a:srgbClr val="C00000"/>
                </a:solidFill>
              </a:rPr>
              <a:t>  </a:t>
            </a:r>
            <a:r>
              <a:rPr lang="en-US" sz="1800" dirty="0">
                <a:solidFill>
                  <a:srgbClr val="C00000"/>
                </a:solidFill>
              </a:rPr>
              <a:t>by more than $</a:t>
            </a:r>
            <a:r>
              <a:rPr lang="en-US" sz="1800" dirty="0" smtClean="0">
                <a:solidFill>
                  <a:srgbClr val="C00000"/>
                </a:solidFill>
              </a:rPr>
              <a:t>1.00</a:t>
            </a:r>
            <a:r>
              <a:rPr lang="en-US" sz="1800" dirty="0" smtClean="0"/>
              <a:t>,  </a:t>
            </a:r>
            <a:r>
              <a:rPr lang="en-US" sz="1800" dirty="0"/>
              <a:t>to </a:t>
            </a:r>
            <a:r>
              <a:rPr lang="en-US" sz="1800" dirty="0">
                <a:solidFill>
                  <a:srgbClr val="C00000"/>
                </a:solidFill>
              </a:rPr>
              <a:t>$2.03</a:t>
            </a:r>
            <a:r>
              <a:rPr lang="en-US" sz="1800" dirty="0" smtClean="0"/>
              <a:t>;	</a:t>
            </a:r>
            <a:r>
              <a:rPr lang="en-US" sz="1200" dirty="0" smtClean="0">
                <a:solidFill>
                  <a:srgbClr val="0070C0"/>
                </a:solidFill>
              </a:rPr>
              <a:t>(F </a:t>
            </a:r>
            <a:r>
              <a:rPr lang="en-US" sz="1400" dirty="0" smtClean="0">
                <a:solidFill>
                  <a:srgbClr val="0070C0"/>
                </a:solidFill>
                <a:latin typeface="Arial"/>
                <a:cs typeface="Arial"/>
              </a:rPr>
              <a:t>↓</a:t>
            </a:r>
            <a:r>
              <a:rPr lang="en-US" sz="1200" dirty="0" smtClean="0">
                <a:solidFill>
                  <a:srgbClr val="0070C0"/>
                </a:solidFill>
                <a:latin typeface="Arial"/>
                <a:cs typeface="Arial"/>
              </a:rPr>
              <a:t>  by  $1.02)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	     </a:t>
            </a:r>
            <a:r>
              <a:rPr lang="en-US" sz="1600" dirty="0" smtClean="0"/>
              <a:t>Here </a:t>
            </a:r>
            <a:r>
              <a:rPr lang="en-US" sz="1600" dirty="0"/>
              <a:t>the </a:t>
            </a:r>
            <a:r>
              <a:rPr lang="en-US" sz="1600" dirty="0">
                <a:solidFill>
                  <a:srgbClr val="C00000"/>
                </a:solidFill>
              </a:rPr>
              <a:t>B</a:t>
            </a:r>
            <a:r>
              <a:rPr lang="en-US" sz="1600" dirty="0" smtClean="0">
                <a:solidFill>
                  <a:srgbClr val="C00000"/>
                </a:solidFill>
              </a:rPr>
              <a:t>asis</a:t>
            </a:r>
            <a:r>
              <a:rPr lang="en-US" sz="1600" dirty="0" smtClean="0">
                <a:solidFill>
                  <a:srgbClr val="C00000"/>
                </a:solidFill>
                <a:latin typeface="Arial"/>
                <a:cs typeface="Arial"/>
              </a:rPr>
              <a:t>↑</a:t>
            </a:r>
            <a:r>
              <a:rPr lang="en-US" sz="1600" dirty="0" smtClean="0"/>
              <a:t>  </a:t>
            </a:r>
            <a:r>
              <a:rPr lang="en-US" sz="1600" dirty="0"/>
              <a:t>(becomes a smaller negative number </a:t>
            </a:r>
            <a:r>
              <a:rPr lang="en-US" sz="1600" dirty="0" smtClean="0"/>
              <a:t> – </a:t>
            </a:r>
            <a:r>
              <a:rPr lang="en-US" sz="1600" dirty="0"/>
              <a:t>strengthens) </a:t>
            </a:r>
            <a:r>
              <a:rPr lang="en-US" sz="1600" dirty="0" smtClean="0"/>
              <a:t> to  </a:t>
            </a:r>
            <a:r>
              <a:rPr lang="en-US" sz="1600" dirty="0">
                <a:solidFill>
                  <a:srgbClr val="C00000"/>
                </a:solidFill>
              </a:rPr>
              <a:t>$-.</a:t>
            </a:r>
            <a:r>
              <a:rPr lang="en-US" sz="1600" dirty="0" smtClean="0">
                <a:solidFill>
                  <a:srgbClr val="C00000"/>
                </a:solidFill>
              </a:rPr>
              <a:t>03</a:t>
            </a:r>
            <a:r>
              <a:rPr lang="en-US" sz="1600" dirty="0" smtClean="0"/>
              <a:t>;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	     The  </a:t>
            </a:r>
            <a:r>
              <a:rPr lang="en-US" sz="1600" dirty="0">
                <a:solidFill>
                  <a:srgbClr val="C00000"/>
                </a:solidFill>
              </a:rPr>
              <a:t>$</a:t>
            </a:r>
            <a:r>
              <a:rPr lang="en-US" sz="1600" dirty="0" smtClean="0">
                <a:solidFill>
                  <a:srgbClr val="C00000"/>
                </a:solidFill>
              </a:rPr>
              <a:t>1.00 lost  </a:t>
            </a:r>
            <a:r>
              <a:rPr lang="en-US" sz="1600" dirty="0"/>
              <a:t>on wheat is </a:t>
            </a:r>
            <a:r>
              <a:rPr lang="en-US" sz="1600" dirty="0">
                <a:solidFill>
                  <a:srgbClr val="C00000"/>
                </a:solidFill>
              </a:rPr>
              <a:t>more than gained back </a:t>
            </a:r>
            <a:r>
              <a:rPr lang="en-US" sz="1600" dirty="0"/>
              <a:t>on futures </a:t>
            </a:r>
            <a:r>
              <a:rPr lang="en-US" sz="1600" dirty="0" smtClean="0"/>
              <a:t> (</a:t>
            </a:r>
            <a:r>
              <a:rPr lang="en-US" sz="1600" dirty="0" smtClean="0">
                <a:solidFill>
                  <a:srgbClr val="C00000"/>
                </a:solidFill>
              </a:rPr>
              <a:t>$</a:t>
            </a:r>
            <a:r>
              <a:rPr lang="en-US" sz="1600" dirty="0">
                <a:solidFill>
                  <a:srgbClr val="C00000"/>
                </a:solidFill>
              </a:rPr>
              <a:t>1.02</a:t>
            </a:r>
            <a:r>
              <a:rPr lang="en-US" sz="1600" dirty="0"/>
              <a:t>).</a:t>
            </a:r>
          </a:p>
          <a:p>
            <a:pPr marL="0" indent="0">
              <a:buNone/>
            </a:pPr>
            <a:r>
              <a:rPr lang="en-US" sz="1600" dirty="0" smtClean="0"/>
              <a:t>	     </a:t>
            </a:r>
            <a:r>
              <a:rPr lang="en-US" sz="1600" dirty="0" smtClean="0">
                <a:solidFill>
                  <a:srgbClr val="C00000"/>
                </a:solidFill>
              </a:rPr>
              <a:t>Basis</a:t>
            </a:r>
            <a:r>
              <a:rPr lang="en-US" sz="1600" dirty="0" smtClean="0"/>
              <a:t> </a:t>
            </a:r>
            <a:r>
              <a:rPr lang="en-US" sz="1600" dirty="0"/>
              <a:t>has </a:t>
            </a:r>
            <a:r>
              <a:rPr lang="en-US" sz="1600" dirty="0">
                <a:solidFill>
                  <a:srgbClr val="C00000"/>
                </a:solidFill>
              </a:rPr>
              <a:t>increased</a:t>
            </a:r>
            <a:r>
              <a:rPr lang="en-US" sz="1600" dirty="0"/>
              <a:t>, the </a:t>
            </a:r>
            <a:r>
              <a:rPr lang="en-US" sz="1600" dirty="0">
                <a:solidFill>
                  <a:srgbClr val="0070C0"/>
                </a:solidFill>
              </a:rPr>
              <a:t>short hedger’s position has improved </a:t>
            </a:r>
            <a:r>
              <a:rPr lang="en-US" sz="1600" dirty="0"/>
              <a:t>slightly</a:t>
            </a:r>
            <a:r>
              <a:rPr lang="en-US" sz="1600" dirty="0" smtClean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1885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2660A6"/>
                </a:solidFill>
              </a:rPr>
              <a:t>© Paul Koch 1-</a:t>
            </a:r>
            <a:fld id="{FFC17802-6F57-4BA1-AB77-CD250D718B0D}" type="slidenum">
              <a:rPr lang="en-US" smtClean="0">
                <a:solidFill>
                  <a:srgbClr val="2660A6"/>
                </a:solidFill>
              </a:rPr>
              <a:pPr eaLnBrk="1" hangingPunct="1"/>
              <a:t>9</a:t>
            </a:fld>
            <a:endParaRPr lang="en-US" dirty="0" smtClean="0">
              <a:solidFill>
                <a:srgbClr val="2660A6"/>
              </a:solidFill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B.  Basis Risk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839200" cy="5791200"/>
          </a:xfrm>
        </p:spPr>
        <p:txBody>
          <a:bodyPr/>
          <a:lstStyle/>
          <a:p>
            <a:pPr marL="514350" indent="-514350">
              <a:buAutoNum type="arabicPeriod" startAt="6"/>
            </a:pPr>
            <a:r>
              <a:rPr lang="en-US" sz="2600" dirty="0" smtClean="0"/>
              <a:t>If </a:t>
            </a:r>
            <a:r>
              <a:rPr lang="en-US" sz="2600" dirty="0"/>
              <a:t>asset being hedged is </a:t>
            </a:r>
            <a:r>
              <a:rPr lang="en-US" sz="2600" b="1" i="1" dirty="0">
                <a:solidFill>
                  <a:srgbClr val="2660A6"/>
                </a:solidFill>
              </a:rPr>
              <a:t>not same </a:t>
            </a:r>
            <a:r>
              <a:rPr lang="en-US" sz="2600" dirty="0"/>
              <a:t>as underlying </a:t>
            </a:r>
            <a:r>
              <a:rPr lang="en-US" sz="2600" dirty="0" smtClean="0"/>
              <a:t>asset.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       </a:t>
            </a:r>
            <a:r>
              <a:rPr lang="en-US" sz="2000" dirty="0" smtClean="0"/>
              <a:t>(For example,  hedging  </a:t>
            </a:r>
            <a:r>
              <a:rPr lang="en-US" sz="2000" dirty="0" smtClean="0">
                <a:solidFill>
                  <a:srgbClr val="00B050"/>
                </a:solidFill>
              </a:rPr>
              <a:t>spot price of jet fuel  </a:t>
            </a:r>
            <a:r>
              <a:rPr lang="en-US" sz="2000" dirty="0" smtClean="0"/>
              <a:t>with  </a:t>
            </a:r>
            <a:r>
              <a:rPr lang="en-US" sz="2000" dirty="0" smtClean="0">
                <a:solidFill>
                  <a:srgbClr val="00B050"/>
                </a:solidFill>
              </a:rPr>
              <a:t>heating oil futures</a:t>
            </a:r>
            <a:r>
              <a:rPr lang="en-US" sz="2000" dirty="0" smtClean="0"/>
              <a:t>.)</a:t>
            </a:r>
            <a:endParaRPr lang="en-US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2400" dirty="0" smtClean="0"/>
              <a:t>     a</a:t>
            </a:r>
            <a:r>
              <a:rPr lang="en-US" sz="2400" dirty="0"/>
              <a:t>.	</a:t>
            </a:r>
            <a:r>
              <a:rPr lang="en-US" sz="2400" b="1" dirty="0" smtClean="0">
                <a:solidFill>
                  <a:srgbClr val="2660A6"/>
                </a:solidFill>
              </a:rPr>
              <a:t>Cross-Hedge</a:t>
            </a:r>
            <a:r>
              <a:rPr lang="en-US" sz="2400" dirty="0" smtClean="0"/>
              <a:t>:  Basis </a:t>
            </a:r>
            <a:r>
              <a:rPr lang="en-US" sz="2400" dirty="0"/>
              <a:t>may </a:t>
            </a:r>
            <a:r>
              <a:rPr lang="en-US" sz="2400" dirty="0">
                <a:solidFill>
                  <a:srgbClr val="0070C0"/>
                </a:solidFill>
              </a:rPr>
              <a:t>not = 0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70C0"/>
                </a:solidFill>
              </a:rPr>
              <a:t>at expiration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 smtClean="0"/>
              <a:t>     b</a:t>
            </a:r>
            <a:r>
              <a:rPr lang="en-US" sz="2400" dirty="0"/>
              <a:t>.	Basis risk is usually greater</a:t>
            </a:r>
            <a:r>
              <a:rPr lang="en-US" sz="2400" dirty="0" smtClean="0"/>
              <a:t>.</a:t>
            </a:r>
            <a:endParaRPr lang="en-US" sz="2400" dirty="0"/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/>
              <a:t>	There is another component of basis risk</a:t>
            </a:r>
            <a:r>
              <a:rPr lang="en-US" sz="2400" dirty="0" smtClean="0"/>
              <a:t>.   </a:t>
            </a:r>
            <a:r>
              <a:rPr lang="en-US" sz="1400" dirty="0" smtClean="0">
                <a:solidFill>
                  <a:srgbClr val="FF0000"/>
                </a:solidFill>
              </a:rPr>
              <a:t>(No futures for jet fuel.)</a:t>
            </a: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/>
              <a:t>	</a:t>
            </a:r>
            <a:r>
              <a:rPr lang="en-US" sz="2400" dirty="0" smtClean="0"/>
              <a:t>Before,   </a:t>
            </a:r>
            <a:r>
              <a:rPr lang="en-US" sz="2400" b="1" dirty="0" smtClean="0"/>
              <a:t>Basis  </a:t>
            </a:r>
            <a:r>
              <a:rPr lang="en-US" sz="2400" b="1" dirty="0"/>
              <a:t>=  S - F</a:t>
            </a:r>
            <a:r>
              <a:rPr lang="en-US" sz="2400" dirty="0" smtClean="0"/>
              <a:t>.    </a:t>
            </a:r>
            <a:r>
              <a:rPr lang="en-US" sz="2000" dirty="0" smtClean="0"/>
              <a:t>(e.g.,  S</a:t>
            </a:r>
            <a:r>
              <a:rPr lang="en-US" sz="2000" dirty="0" smtClean="0">
                <a:solidFill>
                  <a:srgbClr val="0070C0"/>
                </a:solidFill>
              </a:rPr>
              <a:t>  </a:t>
            </a:r>
            <a:r>
              <a:rPr lang="en-US" sz="2000" dirty="0" smtClean="0">
                <a:solidFill>
                  <a:srgbClr val="00B050"/>
                </a:solidFill>
              </a:rPr>
              <a:t>for jet fuel  </a:t>
            </a:r>
            <a:r>
              <a:rPr lang="en-US" sz="2000" dirty="0" smtClean="0"/>
              <a:t>-  F</a:t>
            </a:r>
            <a:r>
              <a:rPr lang="en-US" sz="2000" dirty="0" smtClean="0">
                <a:solidFill>
                  <a:srgbClr val="0070C0"/>
                </a:solidFill>
              </a:rPr>
              <a:t>  </a:t>
            </a:r>
            <a:r>
              <a:rPr lang="en-US" sz="2000" dirty="0" smtClean="0">
                <a:solidFill>
                  <a:srgbClr val="FF0000"/>
                </a:solidFill>
              </a:rPr>
              <a:t>for jet fuel</a:t>
            </a:r>
            <a:r>
              <a:rPr lang="en-US" sz="2000" dirty="0" smtClean="0"/>
              <a:t>)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Now, </a:t>
            </a:r>
            <a:r>
              <a:rPr lang="en-US" sz="1200" dirty="0" smtClean="0"/>
              <a:t> </a:t>
            </a:r>
            <a:r>
              <a:rPr lang="en-US" sz="2400" dirty="0" smtClean="0"/>
              <a:t>Let S</a:t>
            </a:r>
            <a:r>
              <a:rPr lang="en-US" sz="1200" dirty="0" smtClean="0"/>
              <a:t> </a:t>
            </a:r>
            <a:r>
              <a:rPr lang="en-US" sz="2400" dirty="0" smtClean="0"/>
              <a:t>  </a:t>
            </a:r>
            <a:r>
              <a:rPr lang="en-US" sz="2400" dirty="0"/>
              <a:t>= spot price of asset being </a:t>
            </a:r>
            <a:r>
              <a:rPr lang="en-US" sz="2400" dirty="0" smtClean="0"/>
              <a:t>hedged  </a:t>
            </a:r>
            <a:r>
              <a:rPr lang="en-US" sz="2000" dirty="0" smtClean="0"/>
              <a:t>(</a:t>
            </a:r>
            <a:r>
              <a:rPr lang="en-US" sz="1800" dirty="0" smtClean="0">
                <a:solidFill>
                  <a:srgbClr val="00B050"/>
                </a:solidFill>
              </a:rPr>
              <a:t>jet fuel</a:t>
            </a:r>
            <a:r>
              <a:rPr lang="en-US" sz="2000" dirty="0" smtClean="0"/>
              <a:t>)</a:t>
            </a:r>
            <a:r>
              <a:rPr lang="en-US" sz="2400" dirty="0" smtClean="0"/>
              <a:t>;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	</a:t>
            </a:r>
            <a:r>
              <a:rPr lang="en-US" sz="2400" dirty="0" smtClean="0"/>
              <a:t>	     </a:t>
            </a:r>
            <a:r>
              <a:rPr lang="en-US" sz="2400" b="1" dirty="0" smtClean="0">
                <a:solidFill>
                  <a:srgbClr val="0070C0"/>
                </a:solidFill>
              </a:rPr>
              <a:t>S</a:t>
            </a:r>
            <a:r>
              <a:rPr lang="en-US" sz="2400" b="1" dirty="0">
                <a:solidFill>
                  <a:srgbClr val="0070C0"/>
                </a:solidFill>
              </a:rPr>
              <a:t>*</a:t>
            </a:r>
            <a:r>
              <a:rPr lang="en-US" sz="2400" dirty="0"/>
              <a:t> = spot price of asset underlying </a:t>
            </a:r>
            <a:r>
              <a:rPr lang="en-US" sz="2400" dirty="0" smtClean="0"/>
              <a:t> F </a:t>
            </a:r>
            <a:r>
              <a:rPr lang="en-US" sz="2000" dirty="0" smtClean="0"/>
              <a:t>(</a:t>
            </a:r>
            <a:r>
              <a:rPr lang="en-US" sz="1800" dirty="0" smtClean="0">
                <a:solidFill>
                  <a:srgbClr val="00B050"/>
                </a:solidFill>
              </a:rPr>
              <a:t>heating oil</a:t>
            </a:r>
            <a:r>
              <a:rPr lang="en-US" sz="2000" dirty="0" smtClean="0"/>
              <a:t>)</a:t>
            </a:r>
            <a:r>
              <a:rPr lang="en-US" sz="2400" dirty="0" smtClean="0"/>
              <a:t>;</a:t>
            </a:r>
            <a:endParaRPr lang="en-US" sz="2400" dirty="0"/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/>
              <a:t>	Now there is </a:t>
            </a:r>
            <a:r>
              <a:rPr lang="en-US" sz="2400" dirty="0" smtClean="0"/>
              <a:t>clear relation between  </a:t>
            </a:r>
            <a:r>
              <a:rPr lang="en-US" sz="2400" b="1" dirty="0" smtClean="0">
                <a:solidFill>
                  <a:srgbClr val="0070C0"/>
                </a:solidFill>
              </a:rPr>
              <a:t>S* </a:t>
            </a:r>
            <a:r>
              <a:rPr lang="en-US" sz="2400" dirty="0" smtClean="0"/>
              <a:t>&amp; F</a:t>
            </a:r>
            <a:r>
              <a:rPr lang="en-US" sz="2400" b="1" dirty="0" smtClean="0">
                <a:solidFill>
                  <a:srgbClr val="0070C0"/>
                </a:solidFill>
              </a:rPr>
              <a:t>  </a:t>
            </a:r>
            <a:r>
              <a:rPr lang="en-US" sz="1800" dirty="0" smtClean="0"/>
              <a:t>(</a:t>
            </a:r>
            <a:r>
              <a:rPr lang="en-US" sz="1800" dirty="0" smtClean="0">
                <a:solidFill>
                  <a:srgbClr val="00B050"/>
                </a:solidFill>
              </a:rPr>
              <a:t>both heating oil</a:t>
            </a:r>
            <a:r>
              <a:rPr lang="en-US" sz="1800" dirty="0" smtClean="0"/>
              <a:t>)</a:t>
            </a:r>
            <a:r>
              <a:rPr lang="en-US" sz="2400" dirty="0" smtClean="0"/>
              <a:t>			  </a:t>
            </a:r>
            <a:r>
              <a:rPr lang="en-US" sz="1200" dirty="0" smtClean="0"/>
              <a:t> </a:t>
            </a:r>
            <a:r>
              <a:rPr lang="en-US" sz="2400" dirty="0" smtClean="0"/>
              <a:t>rather </a:t>
            </a:r>
            <a:r>
              <a:rPr lang="en-US" sz="2400" dirty="0"/>
              <a:t>than between </a:t>
            </a:r>
            <a:r>
              <a:rPr lang="en-US" sz="2400" dirty="0" smtClean="0"/>
              <a:t> S  </a:t>
            </a:r>
            <a:r>
              <a:rPr lang="en-US" sz="1200" dirty="0" smtClean="0"/>
              <a:t> </a:t>
            </a:r>
            <a:r>
              <a:rPr lang="en-US" sz="2400" dirty="0" smtClean="0"/>
              <a:t>&amp; F    </a:t>
            </a:r>
            <a:r>
              <a:rPr lang="en-US" sz="1800" dirty="0" smtClean="0"/>
              <a:t>(</a:t>
            </a:r>
            <a:r>
              <a:rPr lang="en-US" sz="1800" dirty="0">
                <a:solidFill>
                  <a:srgbClr val="00B050"/>
                </a:solidFill>
              </a:rPr>
              <a:t>jet fuel </a:t>
            </a:r>
            <a:r>
              <a:rPr lang="en-US" sz="1800" dirty="0" smtClean="0">
                <a:solidFill>
                  <a:srgbClr val="00B050"/>
                </a:solidFill>
              </a:rPr>
              <a:t> &amp;  oil</a:t>
            </a:r>
            <a:r>
              <a:rPr lang="en-US" sz="1800" dirty="0" smtClean="0"/>
              <a:t>)</a:t>
            </a:r>
            <a:r>
              <a:rPr lang="en-US" sz="2400" dirty="0" smtClean="0"/>
              <a:t>.</a:t>
            </a:r>
            <a:endParaRPr lang="en-US" sz="1800" dirty="0"/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	Add and subtract 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S*</a:t>
            </a:r>
            <a:r>
              <a:rPr lang="en-US" sz="2400" dirty="0" smtClean="0"/>
              <a:t>,  and rearrange terms: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/>
              <a:t>	</a:t>
            </a:r>
            <a:r>
              <a:rPr lang="en-US" sz="2400" b="1" dirty="0" smtClean="0"/>
              <a:t>Basis  </a:t>
            </a:r>
            <a:r>
              <a:rPr lang="en-US" sz="2400" b="1" dirty="0"/>
              <a:t>=</a:t>
            </a:r>
            <a:r>
              <a:rPr lang="en-US" sz="2400" dirty="0"/>
              <a:t>  (</a:t>
            </a:r>
            <a:r>
              <a:rPr lang="en-US" sz="2400" b="1" dirty="0">
                <a:solidFill>
                  <a:srgbClr val="0070C0"/>
                </a:solidFill>
              </a:rPr>
              <a:t>S*</a:t>
            </a:r>
            <a:r>
              <a:rPr lang="en-US" sz="2400" dirty="0"/>
              <a:t> </a:t>
            </a:r>
            <a:r>
              <a:rPr lang="en-US" sz="2400" dirty="0" smtClean="0"/>
              <a:t>- </a:t>
            </a:r>
            <a:r>
              <a:rPr lang="en-US" sz="2400" dirty="0"/>
              <a:t>F) </a:t>
            </a:r>
            <a:r>
              <a:rPr lang="en-US" sz="2400" dirty="0" smtClean="0"/>
              <a:t> +  </a:t>
            </a:r>
            <a:r>
              <a:rPr lang="en-US" sz="2400" dirty="0"/>
              <a:t>(S </a:t>
            </a:r>
            <a:r>
              <a:rPr lang="en-US" sz="2400" dirty="0" smtClean="0"/>
              <a:t>- </a:t>
            </a:r>
            <a:r>
              <a:rPr lang="en-US" sz="2400" b="1" dirty="0">
                <a:solidFill>
                  <a:srgbClr val="0070C0"/>
                </a:solidFill>
              </a:rPr>
              <a:t>S</a:t>
            </a:r>
            <a:r>
              <a:rPr lang="en-US" sz="2400" b="1" dirty="0" smtClean="0">
                <a:solidFill>
                  <a:srgbClr val="0070C0"/>
                </a:solidFill>
              </a:rPr>
              <a:t>*</a:t>
            </a:r>
            <a:r>
              <a:rPr lang="en-US" sz="2400" dirty="0" smtClean="0"/>
              <a:t>);    has another component.</a:t>
            </a:r>
            <a:endParaRPr lang="en-US" sz="2400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8118543" y="3348747"/>
            <a:ext cx="38100" cy="27399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7924800" y="1828800"/>
            <a:ext cx="193743" cy="12954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66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3064</TotalTime>
  <Words>866</Words>
  <Application>Microsoft Office PowerPoint</Application>
  <PresentationFormat>On-screen Show (4:3)</PresentationFormat>
  <Paragraphs>542</Paragraphs>
  <Slides>30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Default Design</vt:lpstr>
      <vt:lpstr>Equation</vt:lpstr>
      <vt:lpstr>Chapter 3:  Hedging Strategies using Futures</vt:lpstr>
      <vt:lpstr>A.  Overview of Hedging Strategies </vt:lpstr>
      <vt:lpstr>B.  Basis Risk</vt:lpstr>
      <vt:lpstr>B.  Basis Risk</vt:lpstr>
      <vt:lpstr>B.  Basis Risk</vt:lpstr>
      <vt:lpstr>B.  Basis Risk</vt:lpstr>
      <vt:lpstr>B.  Basis Risk</vt:lpstr>
      <vt:lpstr>B.  Basis Risk</vt:lpstr>
      <vt:lpstr>B.  Basis Risk</vt:lpstr>
      <vt:lpstr>B.  Basis Risk</vt:lpstr>
      <vt:lpstr>C.  Minimum Variance Hedge Ratio</vt:lpstr>
      <vt:lpstr>C.  Minimum Variance Hedge Ratio</vt:lpstr>
      <vt:lpstr>C.  Minimum Variance Hedge Ratio</vt:lpstr>
      <vt:lpstr>C.  Minimum Variance Hedge Ratio</vt:lpstr>
      <vt:lpstr>C.  Minimum Variance Hedge Ratio</vt:lpstr>
      <vt:lpstr>C.  Minimum Variance Hedge Ratio</vt:lpstr>
      <vt:lpstr>C.  Minimum Variance Hedge Ratio</vt:lpstr>
      <vt:lpstr>C.  Minimum Variance Hedge Ratio</vt:lpstr>
      <vt:lpstr>C.  Minimum Variance Hedge Ratio</vt:lpstr>
      <vt:lpstr>C.  Minimum Variance Hedge Ratio</vt:lpstr>
      <vt:lpstr>C.  Minimum Variance Hedge Ratio</vt:lpstr>
      <vt:lpstr>C.  Minimum Variance Hedge Ratio</vt:lpstr>
      <vt:lpstr>C.  Minimum Variance Hedge Ratio</vt:lpstr>
      <vt:lpstr>D.  Hedging a Stock Portfolio</vt:lpstr>
      <vt:lpstr>D.  Hedging a Stock Portfolio</vt:lpstr>
      <vt:lpstr>D.  Hedging a Stock Portfolio</vt:lpstr>
      <vt:lpstr>D.  Hedging a Stock Portfolio</vt:lpstr>
      <vt:lpstr>D.  Hedging a Stock Portfolio</vt:lpstr>
      <vt:lpstr>E.  Stack and Roll</vt:lpstr>
      <vt:lpstr>E.  Stack and Roll</vt:lpstr>
    </vt:vector>
  </TitlesOfParts>
  <Company>KU, School of Business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Kelly Welch</dc:creator>
  <cp:lastModifiedBy>Paul Koch</cp:lastModifiedBy>
  <cp:revision>273</cp:revision>
  <dcterms:created xsi:type="dcterms:W3CDTF">2008-01-11T20:54:32Z</dcterms:created>
  <dcterms:modified xsi:type="dcterms:W3CDTF">2014-08-15T15:44:27Z</dcterms:modified>
</cp:coreProperties>
</file>