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5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9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A6C0-B28F-46EF-86A1-81A5908CA26F}" type="datetimeFigureOut">
              <a:rPr lang="ko-KR" altLang="en-US" smtClean="0"/>
              <a:t>2018. 7. 19.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넷플릭스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 Recommender System</a:t>
            </a:r>
            <a:endParaRPr lang="ko-KR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3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3" y="1548713"/>
            <a:ext cx="564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Singular Value Decomposition, Stochastic Gradient Descent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Machine-Learning Algorithm </a:t>
            </a:r>
          </a:p>
          <a:p>
            <a:r>
              <a:rPr lang="ko-KR" altLang="en-US" dirty="0" smtClean="0"/>
              <a:t>에 대입시킬수 있는 형태로 데이터 가공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8643" y="3501081"/>
            <a:ext cx="529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이상적인 데이터 형태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 smtClean="0"/>
              <a:t>Movie * User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Matrix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201"/>
          <a:stretch/>
        </p:blipFill>
        <p:spPr>
          <a:xfrm>
            <a:off x="7924800" y="2730891"/>
            <a:ext cx="3407632" cy="246370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969211" y="3146854"/>
            <a:ext cx="80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3642" y="2962188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영화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6119" y="2133600"/>
            <a:ext cx="8238" cy="59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4800" y="1861751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유저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7445268" y="5228969"/>
            <a:ext cx="967303" cy="930876"/>
          </a:xfrm>
          <a:prstGeom prst="curvedConnector3">
            <a:avLst>
              <a:gd name="adj1" fmla="val -61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84324" y="5664862"/>
            <a:ext cx="144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영화 </a:t>
            </a:r>
            <a:r>
              <a:rPr lang="en-US" altLang="ko-KR" sz="1200" dirty="0" smtClean="0">
                <a:solidFill>
                  <a:schemeClr val="accent2"/>
                </a:solidFill>
              </a:rPr>
              <a:t>n </a:t>
            </a:r>
            <a:r>
              <a:rPr lang="ko-KR" altLang="en-US" sz="1200" dirty="0" smtClean="0">
                <a:solidFill>
                  <a:schemeClr val="accent2"/>
                </a:solidFill>
              </a:rPr>
              <a:t>에대한 유저 </a:t>
            </a:r>
            <a:r>
              <a:rPr lang="en-US" altLang="ko-KR" sz="1200" dirty="0" smtClean="0">
                <a:solidFill>
                  <a:schemeClr val="accent2"/>
                </a:solidFill>
              </a:rPr>
              <a:t>1 </a:t>
            </a:r>
            <a:r>
              <a:rPr lang="ko-KR" altLang="en-US" sz="1200" dirty="0" smtClean="0">
                <a:solidFill>
                  <a:schemeClr val="accent2"/>
                </a:solidFill>
              </a:rPr>
              <a:t>의 </a:t>
            </a:r>
            <a:r>
              <a:rPr lang="en-US" altLang="ko-KR" sz="1200" dirty="0" smtClean="0">
                <a:solidFill>
                  <a:schemeClr val="accent2"/>
                </a:solidFill>
              </a:rPr>
              <a:t>Rating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0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975654" y="1036610"/>
            <a:ext cx="17716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Option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62375" y="1609725"/>
            <a:ext cx="34194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600200" y="3187400"/>
            <a:ext cx="2933700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419850" y="3165202"/>
            <a:ext cx="2933700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4689202"/>
            <a:ext cx="2933700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</a:t>
            </a:r>
            <a:r>
              <a:rPr lang="en-US" altLang="ko-KR" dirty="0" err="1" smtClean="0"/>
              <a:t>dict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3" idx="2"/>
            <a:endCxn id="7" idx="0"/>
          </p:cNvCxnSpPr>
          <p:nvPr/>
        </p:nvCxnSpPr>
        <p:spPr>
          <a:xfrm flipH="1">
            <a:off x="3067050" y="2409825"/>
            <a:ext cx="2405063" cy="77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5472112" y="2420924"/>
            <a:ext cx="2414588" cy="74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10" idx="0"/>
          </p:cNvCxnSpPr>
          <p:nvPr/>
        </p:nvCxnSpPr>
        <p:spPr>
          <a:xfrm>
            <a:off x="3067050" y="4044650"/>
            <a:ext cx="0" cy="64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7" idx="2"/>
          </p:cNvCxnSpPr>
          <p:nvPr/>
        </p:nvCxnSpPr>
        <p:spPr>
          <a:xfrm rot="10800000">
            <a:off x="1600200" y="3616025"/>
            <a:ext cx="12700" cy="1501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19850" y="4689202"/>
            <a:ext cx="2933700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</a:t>
            </a:r>
            <a:r>
              <a:rPr lang="en-US" altLang="ko-KR" dirty="0" err="1" smtClean="0"/>
              <a:t>dict</a:t>
            </a:r>
            <a:endParaRPr lang="ko-KR" altLang="en-US" dirty="0"/>
          </a:p>
        </p:txBody>
      </p:sp>
      <p:cxnSp>
        <p:nvCxnSpPr>
          <p:cNvPr id="26" name="Straight Arrow Connector 25"/>
          <p:cNvCxnSpPr>
            <a:stCxn id="8" idx="4"/>
            <a:endCxn id="24" idx="0"/>
          </p:cNvCxnSpPr>
          <p:nvPr/>
        </p:nvCxnSpPr>
        <p:spPr>
          <a:xfrm>
            <a:off x="7886700" y="4022452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9353549" y="3568985"/>
            <a:ext cx="12700" cy="1501802"/>
          </a:xfrm>
          <a:prstGeom prst="curvedConnector3">
            <a:avLst>
              <a:gd name="adj1" fmla="val -248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031" y="2772898"/>
            <a:ext cx="28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[{</a:t>
            </a:r>
            <a:r>
              <a:rPr lang="ko-KR" altLang="en-US" dirty="0" smtClean="0">
                <a:solidFill>
                  <a:schemeClr val="accent2"/>
                </a:solidFill>
              </a:rPr>
              <a:t>영화</a:t>
            </a:r>
            <a:r>
              <a:rPr lang="en-US" altLang="ko-KR" dirty="0" err="1" smtClean="0">
                <a:solidFill>
                  <a:schemeClr val="accent2"/>
                </a:solidFill>
              </a:rPr>
              <a:t>dict</a:t>
            </a:r>
            <a:r>
              <a:rPr lang="en-US" altLang="ko-KR" dirty="0" smtClean="0">
                <a:solidFill>
                  <a:schemeClr val="accent2"/>
                </a:solidFill>
              </a:rPr>
              <a:t>}, {</a:t>
            </a:r>
            <a:r>
              <a:rPr lang="ko-KR" altLang="en-US" dirty="0" smtClean="0">
                <a:solidFill>
                  <a:schemeClr val="accent2"/>
                </a:solidFill>
              </a:rPr>
              <a:t>영화</a:t>
            </a:r>
            <a:r>
              <a:rPr lang="en-US" altLang="ko-KR" dirty="0" err="1" smtClean="0">
                <a:solidFill>
                  <a:schemeClr val="accent2"/>
                </a:solidFill>
              </a:rPr>
              <a:t>dict</a:t>
            </a:r>
            <a:r>
              <a:rPr lang="en-US" altLang="ko-KR" dirty="0" smtClean="0">
                <a:solidFill>
                  <a:schemeClr val="accent2"/>
                </a:solidFill>
              </a:rPr>
              <a:t>} …]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494" y="4182260"/>
            <a:ext cx="114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append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031" y="5605745"/>
            <a:ext cx="45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2"/>
                </a:solidFill>
              </a:rPr>
              <a:t>Movie_dict</a:t>
            </a:r>
            <a:r>
              <a:rPr lang="en-US" altLang="ko-KR" dirty="0" smtClean="0">
                <a:solidFill>
                  <a:schemeClr val="accent2"/>
                </a:solidFill>
              </a:rPr>
              <a:t> {“</a:t>
            </a:r>
            <a:r>
              <a:rPr lang="en-US" altLang="ko-KR" dirty="0" err="1" smtClean="0">
                <a:solidFill>
                  <a:schemeClr val="accent2"/>
                </a:solidFill>
              </a:rPr>
              <a:t>MovieID</a:t>
            </a:r>
            <a:r>
              <a:rPr lang="en-US" altLang="ko-KR" dirty="0" smtClean="0">
                <a:solidFill>
                  <a:schemeClr val="accent2"/>
                </a:solidFill>
              </a:rPr>
              <a:t>” : x, “</a:t>
            </a:r>
            <a:r>
              <a:rPr lang="en-US" altLang="ko-KR" dirty="0" err="1" smtClean="0">
                <a:solidFill>
                  <a:schemeClr val="accent2"/>
                </a:solidFill>
              </a:rPr>
              <a:t>Avg.Rating</a:t>
            </a:r>
            <a:r>
              <a:rPr lang="en-US" altLang="ko-KR" dirty="0" smtClean="0">
                <a:solidFill>
                  <a:schemeClr val="accent2"/>
                </a:solidFill>
              </a:rPr>
              <a:t> : y”}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89836" y="4135220"/>
            <a:ext cx="114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append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7351" y="2772898"/>
            <a:ext cx="30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[{</a:t>
            </a:r>
            <a:r>
              <a:rPr lang="ko-KR" altLang="en-US" dirty="0" smtClean="0">
                <a:solidFill>
                  <a:schemeClr val="accent2"/>
                </a:solidFill>
              </a:rPr>
              <a:t>유저</a:t>
            </a:r>
            <a:r>
              <a:rPr lang="en-US" altLang="ko-KR" dirty="0" smtClean="0">
                <a:solidFill>
                  <a:schemeClr val="accent2"/>
                </a:solidFill>
              </a:rPr>
              <a:t>1dict}, {</a:t>
            </a:r>
            <a:r>
              <a:rPr lang="ko-KR" altLang="en-US" dirty="0" smtClean="0">
                <a:solidFill>
                  <a:schemeClr val="accent2"/>
                </a:solidFill>
              </a:rPr>
              <a:t>유저</a:t>
            </a:r>
            <a:r>
              <a:rPr lang="en-US" altLang="ko-KR" dirty="0" smtClean="0">
                <a:solidFill>
                  <a:schemeClr val="accent2"/>
                </a:solidFill>
              </a:rPr>
              <a:t>2dict} …]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1478" y="5604872"/>
            <a:ext cx="661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2"/>
                </a:solidFill>
              </a:rPr>
              <a:t>User_dict</a:t>
            </a:r>
            <a:r>
              <a:rPr lang="en-US" altLang="ko-KR" dirty="0" smtClean="0">
                <a:solidFill>
                  <a:schemeClr val="accent2"/>
                </a:solidFill>
              </a:rPr>
              <a:t> {“</a:t>
            </a:r>
            <a:r>
              <a:rPr lang="en-US" altLang="ko-KR" dirty="0" err="1" smtClean="0">
                <a:solidFill>
                  <a:schemeClr val="accent2"/>
                </a:solidFill>
              </a:rPr>
              <a:t>UserID</a:t>
            </a:r>
            <a:r>
              <a:rPr lang="en-US" altLang="ko-KR" dirty="0" smtClean="0">
                <a:solidFill>
                  <a:schemeClr val="accent2"/>
                </a:solidFill>
              </a:rPr>
              <a:t>“: x, 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“</a:t>
            </a:r>
            <a:r>
              <a:rPr lang="en-US" altLang="ko-KR" dirty="0" err="1" smtClean="0">
                <a:solidFill>
                  <a:schemeClr val="accent2"/>
                </a:solidFill>
              </a:rPr>
              <a:t>UserRating</a:t>
            </a:r>
            <a:r>
              <a:rPr lang="en-US" altLang="ko-KR" dirty="0" smtClean="0">
                <a:solidFill>
                  <a:schemeClr val="accent2"/>
                </a:solidFill>
              </a:rPr>
              <a:t>” : [{</a:t>
            </a:r>
            <a:r>
              <a:rPr lang="en-US" altLang="ko-KR" dirty="0" err="1" smtClean="0">
                <a:solidFill>
                  <a:schemeClr val="accent2"/>
                </a:solidFill>
              </a:rPr>
              <a:t>MovieID</a:t>
            </a:r>
            <a:r>
              <a:rPr lang="en-US" altLang="ko-KR" dirty="0" smtClean="0">
                <a:solidFill>
                  <a:schemeClr val="accent2"/>
                </a:solidFill>
              </a:rPr>
              <a:t> : Rating, MovieID2 : Rating}]} 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5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08000"/>
              </p:ext>
            </p:extLst>
          </p:nvPr>
        </p:nvGraphicFramePr>
        <p:xfrm>
          <a:off x="7479956" y="1565704"/>
          <a:ext cx="4598914" cy="2013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457"/>
                <a:gridCol w="2299457"/>
              </a:tblGrid>
              <a:tr h="530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쉬운 데이터 정리</a:t>
                      </a:r>
                      <a:endParaRPr lang="ko-KR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C00000"/>
                          </a:solidFill>
                        </a:rPr>
                        <a:t>시간 소모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편리한 데이터 인덱</a:t>
                      </a:r>
                      <a:r>
                        <a:rPr lang="ko-KR" altLang="en-US" sz="1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싱</a:t>
                      </a:r>
                      <a:endParaRPr lang="ko-KR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C00000"/>
                          </a:solidFill>
                        </a:rPr>
                        <a:t>Matrix </a:t>
                      </a:r>
                      <a:r>
                        <a:rPr lang="ko-KR" altLang="en-US" sz="1000" dirty="0" smtClean="0">
                          <a:solidFill>
                            <a:srgbClr val="C00000"/>
                          </a:solidFill>
                        </a:rPr>
                        <a:t>형태 </a:t>
                      </a:r>
                      <a:r>
                        <a:rPr lang="en-US" altLang="ko-KR" sz="10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70465" y="1097248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옵션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분석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65" y="1565704"/>
            <a:ext cx="6315075" cy="45339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7185540" y="3832654"/>
            <a:ext cx="1892557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62551" y="4975654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2"/>
                </a:solidFill>
              </a:rPr>
              <a:t>Movie_dict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구축 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10544432" y="2141838"/>
            <a:ext cx="205946" cy="205946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25557" y="1150196"/>
            <a:ext cx="17716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Option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3" y="1635526"/>
            <a:ext cx="2471352" cy="6672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784319" y="2302791"/>
            <a:ext cx="0" cy="63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1287" y="2970056"/>
            <a:ext cx="2265920" cy="103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64247" y="4008024"/>
            <a:ext cx="0" cy="78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1287" y="4819135"/>
            <a:ext cx="2265920" cy="922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수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유저 수 매트릭스 구현 </a:t>
            </a:r>
            <a:endParaRPr lang="ko-KR" altLang="en-US" dirty="0"/>
          </a:p>
        </p:txBody>
      </p:sp>
      <p:cxnSp>
        <p:nvCxnSpPr>
          <p:cNvPr id="15" name="Curved Connector 14"/>
          <p:cNvCxnSpPr>
            <a:stCxn id="13" idx="2"/>
          </p:cNvCxnSpPr>
          <p:nvPr/>
        </p:nvCxnSpPr>
        <p:spPr>
          <a:xfrm rot="5400000" flipH="1" flipV="1">
            <a:off x="2645020" y="2389648"/>
            <a:ext cx="2471351" cy="4232899"/>
          </a:xfrm>
          <a:prstGeom prst="curvedConnector4">
            <a:avLst>
              <a:gd name="adj1" fmla="val -9250"/>
              <a:gd name="adj2" fmla="val 63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5997145" y="2018586"/>
            <a:ext cx="1482811" cy="21500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Memory Error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5784" y="1272883"/>
            <a:ext cx="284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구현될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가 너무 커서 해당 컴퓨터의 </a:t>
            </a:r>
            <a:r>
              <a:rPr lang="en-US" altLang="ko-KR" dirty="0" smtClean="0"/>
              <a:t>RAM</a:t>
            </a:r>
          </a:p>
          <a:p>
            <a:r>
              <a:rPr lang="ko-KR" altLang="en-US" dirty="0" smtClean="0"/>
              <a:t>용랑 부족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863914" y="4264445"/>
            <a:ext cx="3328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해결 방안</a:t>
            </a:r>
            <a:r>
              <a:rPr lang="en-US" altLang="ko-KR" dirty="0" smtClean="0">
                <a:solidFill>
                  <a:schemeClr val="accent2"/>
                </a:solidFill>
              </a:rPr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RAM Space </a:t>
            </a:r>
            <a:r>
              <a:rPr lang="ko-KR" altLang="en-US" dirty="0" smtClean="0"/>
              <a:t>확보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975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9811" y="1275047"/>
            <a:ext cx="40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프로그램에서의 접근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654" y="2692510"/>
            <a:ext cx="3715265" cy="107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smtClean="0"/>
              <a:t>구축을 </a:t>
            </a:r>
            <a:r>
              <a:rPr lang="en-US" altLang="ko-KR" dirty="0" smtClean="0"/>
              <a:t>C, C++ 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118919" y="2183027"/>
            <a:ext cx="2710249" cy="104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29168" y="1327554"/>
            <a:ext cx="3122141" cy="136495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시간적으로 빨라짐</a:t>
            </a:r>
            <a:endParaRPr lang="ko-KR" altLang="en-US" dirty="0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4118919" y="3227970"/>
            <a:ext cx="2710249" cy="13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829168" y="4083443"/>
            <a:ext cx="3122141" cy="13649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코딩 난이도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18919" y="1879873"/>
            <a:ext cx="3847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Data </a:t>
            </a:r>
            <a:r>
              <a:rPr lang="ko-KR" altLang="en-US" sz="1400" dirty="0" smtClean="0">
                <a:solidFill>
                  <a:schemeClr val="accent2"/>
                </a:solidFill>
              </a:rPr>
              <a:t>를 </a:t>
            </a:r>
            <a:r>
              <a:rPr lang="en-US" altLang="ko-KR" sz="1400" dirty="0" smtClean="0">
                <a:solidFill>
                  <a:schemeClr val="accent2"/>
                </a:solidFill>
              </a:rPr>
              <a:t>Cache </a:t>
            </a:r>
            <a:r>
              <a:rPr lang="ko-KR" altLang="en-US" sz="1400" dirty="0" smtClean="0">
                <a:solidFill>
                  <a:schemeClr val="accent2"/>
                </a:solidFill>
              </a:rPr>
              <a:t>해서 </a:t>
            </a:r>
            <a:endParaRPr lang="en-US" altLang="ko-KR" sz="1400" dirty="0" smtClean="0">
              <a:solidFill>
                <a:schemeClr val="accent2"/>
              </a:solidFill>
            </a:endParaRPr>
          </a:p>
          <a:p>
            <a:r>
              <a:rPr lang="ko-KR" altLang="en-US" sz="1400" dirty="0" smtClean="0">
                <a:solidFill>
                  <a:schemeClr val="accent2"/>
                </a:solidFill>
              </a:rPr>
              <a:t>시간적으로 매우 빨라짐</a:t>
            </a:r>
            <a:r>
              <a:rPr lang="en-US" altLang="ko-KR" sz="1400" dirty="0" smtClean="0">
                <a:solidFill>
                  <a:schemeClr val="accent2"/>
                </a:solidFill>
              </a:rPr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921211" y="4272912"/>
            <a:ext cx="2397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Cache </a:t>
            </a:r>
            <a:r>
              <a:rPr lang="ko-KR" altLang="en-US" sz="1400" dirty="0" smtClean="0">
                <a:solidFill>
                  <a:schemeClr val="accent2"/>
                </a:solidFill>
              </a:rPr>
              <a:t>한 데이터를 관리 하는데 어려움</a:t>
            </a:r>
            <a:r>
              <a:rPr lang="en-US" altLang="ko-KR" sz="1400" dirty="0" smtClean="0">
                <a:solidFill>
                  <a:schemeClr val="accent2"/>
                </a:solidFill>
              </a:rPr>
              <a:t>, </a:t>
            </a:r>
          </a:p>
          <a:p>
            <a:r>
              <a:rPr lang="ko-KR" altLang="en-US" sz="1400" dirty="0" smtClean="0">
                <a:solidFill>
                  <a:schemeClr val="accent2"/>
                </a:solidFill>
              </a:rPr>
              <a:t>이미 생성되있는 모듈을 쓸 수 없음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6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3</a:t>
            </a:r>
            <a:r>
              <a:rPr lang="en-US" altLang="ko-KR" sz="4800" dirty="0" smtClean="0"/>
              <a:t>)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데이터 분석   </a:t>
            </a:r>
            <a:r>
              <a:rPr lang="en-US" altLang="ko-KR" sz="3600" dirty="0" smtClean="0">
                <a:solidFill>
                  <a:schemeClr val="accent2"/>
                </a:solidFill>
              </a:rPr>
              <a:t>Analyze</a:t>
            </a:r>
            <a:r>
              <a:rPr lang="en-US" altLang="ko-KR" sz="3600" dirty="0" smtClean="0">
                <a:solidFill>
                  <a:schemeClr val="accent2"/>
                </a:solidFill>
              </a:rPr>
              <a:t> </a:t>
            </a:r>
            <a:r>
              <a:rPr lang="en-US" altLang="ko-KR" sz="3600" dirty="0" smtClean="0">
                <a:solidFill>
                  <a:schemeClr val="accent2"/>
                </a:solidFill>
              </a:rPr>
              <a:t>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1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59027" y="1375719"/>
            <a:ext cx="3328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accent2"/>
                </a:solidFill>
              </a:rPr>
              <a:t>Singular Value Decomposition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2. User – Effects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  Global – Effects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Movie - Effects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0" y="1762897"/>
            <a:ext cx="359169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5243" y="1586469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를 통째로 비교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7999" y="5062151"/>
            <a:ext cx="359169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5243" y="4699706"/>
            <a:ext cx="393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User, Movie, Global Effect </a:t>
            </a:r>
            <a:r>
              <a:rPr lang="ko-KR" altLang="en-US" dirty="0" smtClean="0"/>
              <a:t>별로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비중을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51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41405" y="1318054"/>
            <a:ext cx="3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Singular Value Decomposition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827" y="2504303"/>
            <a:ext cx="309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개념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한개의 큰 매트릭스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endParaRPr lang="en-US" altLang="ko-KR" dirty="0" smtClean="0"/>
          </a:p>
          <a:p>
            <a:r>
              <a:rPr lang="ko-KR" altLang="en-US" dirty="0" smtClean="0"/>
              <a:t>작은 매트릭스로 나누는 </a:t>
            </a:r>
            <a:endParaRPr lang="en-US" altLang="ko-KR" dirty="0" smtClean="0"/>
          </a:p>
          <a:p>
            <a:r>
              <a:rPr lang="en-US" altLang="ko-KR" dirty="0" smtClean="0"/>
              <a:t>Factorization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754129" y="1153298"/>
            <a:ext cx="5025081" cy="135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A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18453" y="3443416"/>
            <a:ext cx="2471351" cy="1334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X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543534" y="3443416"/>
            <a:ext cx="2471351" cy="1334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Y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31242" y="2486897"/>
            <a:ext cx="2335427" cy="8567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02597" y="2486897"/>
            <a:ext cx="2512541" cy="89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49082" y="5039696"/>
            <a:ext cx="46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A = Matrix X * Matrix Y </a:t>
            </a:r>
            <a:r>
              <a:rPr lang="en-US" altLang="ko-KR" baseline="30000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08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3" y="1148892"/>
            <a:ext cx="33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프로젝트에서 </a:t>
            </a:r>
            <a:r>
              <a:rPr lang="en-US" altLang="ko-KR" dirty="0" smtClean="0">
                <a:solidFill>
                  <a:schemeClr val="accent2"/>
                </a:solidFill>
              </a:rPr>
              <a:t>SVD </a:t>
            </a:r>
            <a:r>
              <a:rPr lang="ko-KR" altLang="en-US" dirty="0" smtClean="0">
                <a:solidFill>
                  <a:schemeClr val="accent2"/>
                </a:solidFill>
              </a:rPr>
              <a:t>사용 방법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8067" y="1930400"/>
            <a:ext cx="168486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X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86874" y="1930400"/>
            <a:ext cx="168486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Y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452033" y="2556933"/>
            <a:ext cx="8467" cy="14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133" y="4241800"/>
            <a:ext cx="332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영화에 대한 </a:t>
            </a:r>
            <a:r>
              <a:rPr lang="en-US" altLang="ko-KR" dirty="0" smtClean="0"/>
              <a:t>Aspect Vector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IF Aspect = 40</a:t>
            </a:r>
          </a:p>
          <a:p>
            <a:endParaRPr lang="en-US" altLang="ko-KR" dirty="0"/>
          </a:p>
          <a:p>
            <a:r>
              <a:rPr lang="en-US" altLang="ko-KR" dirty="0" smtClean="0"/>
              <a:t>Matrix X = # of Movies * 40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729307" y="2556933"/>
            <a:ext cx="8467" cy="14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0533" y="4241800"/>
            <a:ext cx="3081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유저에 대한 </a:t>
            </a:r>
            <a:r>
              <a:rPr lang="en-US" altLang="ko-KR" dirty="0" smtClean="0"/>
              <a:t>Aspect Vector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IF Aspect = 40</a:t>
            </a:r>
          </a:p>
          <a:p>
            <a:endParaRPr lang="en-US" altLang="ko-KR" dirty="0"/>
          </a:p>
          <a:p>
            <a:r>
              <a:rPr lang="en-US" altLang="ko-KR" dirty="0" smtClean="0"/>
              <a:t>Matrix Y = # of Users * 40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3400" y="2472267"/>
            <a:ext cx="4038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Matrix X 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1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[Feature 1, Feature 2, . . . , Feature N]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Matrix Y 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2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Vector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[Feature 1, Feature 2, . . . , Feature N]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 </a:t>
            </a:r>
            <a:r>
              <a:rPr lang="ko-KR" altLang="en-US" sz="1400" dirty="0" smtClean="0">
                <a:solidFill>
                  <a:srgbClr val="FF0000"/>
                </a:solidFill>
              </a:rPr>
              <a:t>와 유저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Dot Product </a:t>
            </a:r>
            <a:r>
              <a:rPr lang="ko-KR" altLang="en-US" sz="1400" dirty="0" smtClean="0">
                <a:solidFill>
                  <a:srgbClr val="FF0000"/>
                </a:solidFill>
              </a:rPr>
              <a:t>를 구하면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해당 영화에 대한 해당 유저의 예상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평점을 구할 수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4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875"/>
            <a:ext cx="6953250" cy="4429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87916" y="1537399"/>
            <a:ext cx="869950" cy="8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0110" y="1168067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SVD </a:t>
            </a:r>
            <a:r>
              <a:rPr lang="ko-KR" altLang="en-US" dirty="0" smtClean="0"/>
              <a:t>구축 프로그램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07400" y="1015255"/>
            <a:ext cx="2641600" cy="61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 수집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영화 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y </a:t>
            </a:r>
            <a:r>
              <a:rPr lang="ko-KR" altLang="en-US" sz="1200" dirty="0" smtClean="0"/>
              <a:t>를 평가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787466" y="1634067"/>
            <a:ext cx="0" cy="67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094133" y="2387770"/>
            <a:ext cx="3403600" cy="10244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Offset </a:t>
            </a:r>
            <a:r>
              <a:rPr lang="ko-KR" altLang="en-US" sz="1400" dirty="0" smtClean="0"/>
              <a:t>평가 </a:t>
            </a:r>
            <a:r>
              <a:rPr lang="en-US" altLang="ko-KR" sz="1400" dirty="0" smtClean="0"/>
              <a:t>: (</a:t>
            </a:r>
            <a:r>
              <a:rPr lang="ko-KR" altLang="en-US" sz="1400" dirty="0" smtClean="0"/>
              <a:t>영화의 평균 평점과 해당 유저의 평균 평점의 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9795933" y="3412237"/>
            <a:ext cx="0" cy="60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88299" y="4165940"/>
            <a:ext cx="3615267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Algorithm </a:t>
            </a:r>
            <a:r>
              <a:rPr lang="ko-KR" altLang="en-US" dirty="0" smtClean="0"/>
              <a:t>에 대입</a:t>
            </a:r>
            <a:endParaRPr lang="ko-KR" altLang="en-US" dirty="0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9787466" y="5105740"/>
            <a:ext cx="8467" cy="4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59698" y="5647267"/>
            <a:ext cx="4072467" cy="1100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영화에 해당하는 </a:t>
            </a:r>
            <a:r>
              <a:rPr lang="en-US" altLang="ko-KR" dirty="0" smtClean="0"/>
              <a:t>Feature, </a:t>
            </a:r>
            <a:r>
              <a:rPr lang="ko-KR" altLang="en-US" dirty="0" smtClean="0"/>
              <a:t>유저에 해당하는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값 갱신</a:t>
            </a:r>
            <a:endParaRPr lang="ko-KR" altLang="en-US" dirty="0"/>
          </a:p>
        </p:txBody>
      </p:sp>
      <p:cxnSp>
        <p:nvCxnSpPr>
          <p:cNvPr id="23" name="Curved Connector 22"/>
          <p:cNvCxnSpPr>
            <a:stCxn id="21" idx="1"/>
          </p:cNvCxnSpPr>
          <p:nvPr/>
        </p:nvCxnSpPr>
        <p:spPr>
          <a:xfrm rot="10800000" flipH="1">
            <a:off x="7759698" y="1335056"/>
            <a:ext cx="575736" cy="4862544"/>
          </a:xfrm>
          <a:prstGeom prst="curvedConnector4">
            <a:avLst>
              <a:gd name="adj1" fmla="val -39706"/>
              <a:gd name="adj2" fmla="val 105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7731" y="3578452"/>
            <a:ext cx="58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loop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6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2" y="543697"/>
            <a:ext cx="49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Recommender System 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8141" y="1559360"/>
            <a:ext cx="84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Recommender System </a:t>
            </a:r>
            <a:r>
              <a:rPr lang="ko-KR" altLang="en-US" dirty="0" smtClean="0"/>
              <a:t>은 기존 데이터로 사용자의 성향을 분석한 후 그 성향을 토대로 사용자가 어떤 아이템에 내릴 평가를 예상하는 시스템이다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598141" y="3369276"/>
            <a:ext cx="5329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예</a:t>
            </a:r>
            <a:r>
              <a:rPr lang="en-US" altLang="ko-KR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가 아이폰과 맥북에 좋은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윈도스 제품에는 낮은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부여했다</a:t>
            </a:r>
            <a:r>
              <a:rPr lang="en-US" altLang="ko-KR" dirty="0" smtClean="0"/>
              <a:t>. Recommender System 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이 데이터를 가지고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는 애플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제품을 좋아한다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라는 결론은 내리고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그에 맞게 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한테 제품을 추천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04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86333" y="1226922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Training </a:t>
            </a:r>
            <a:r>
              <a:rPr lang="ko-KR" altLang="en-US" dirty="0" smtClean="0">
                <a:solidFill>
                  <a:srgbClr val="FF0000"/>
                </a:solidFill>
              </a:rPr>
              <a:t>상황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87" y="1744133"/>
            <a:ext cx="3705225" cy="36957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99533" y="1596254"/>
            <a:ext cx="182033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>
            <a:off x="2319867" y="2004627"/>
            <a:ext cx="103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2927" y="1284216"/>
            <a:ext cx="3505200" cy="161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알고리즘 완료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Bias (</a:t>
            </a:r>
            <a:r>
              <a:rPr lang="ko-KR" altLang="en-US" dirty="0" smtClean="0"/>
              <a:t>비중</a:t>
            </a:r>
            <a:r>
              <a:rPr lang="en-US" altLang="ko-KR" dirty="0" smtClean="0"/>
              <a:t>), Overfitting 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알고리즘 필요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499533" y="4441054"/>
            <a:ext cx="182033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개선점</a:t>
            </a:r>
            <a:endParaRPr lang="ko-KR" altLang="en-US" dirty="0"/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 flipV="1">
            <a:off x="2319867" y="4849426"/>
            <a:ext cx="965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22927" y="4039686"/>
            <a:ext cx="3505200" cy="161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 smtClean="0"/>
              <a:t>SVD </a:t>
            </a:r>
            <a:r>
              <a:rPr lang="ko-KR" altLang="en-US" dirty="0" smtClean="0"/>
              <a:t>진행 속도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(Data </a:t>
            </a:r>
            <a:r>
              <a:rPr lang="ko-KR" altLang="en-US" dirty="0" smtClean="0"/>
              <a:t>가공 문제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2. Bias, Overfitting </a:t>
            </a:r>
            <a:r>
              <a:rPr lang="ko-KR" altLang="en-US" dirty="0" smtClean="0"/>
              <a:t>을 고려한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알고리즘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82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3103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4</a:t>
            </a:r>
            <a:r>
              <a:rPr lang="en-US" altLang="ko-KR" sz="4800" dirty="0" smtClean="0"/>
              <a:t>)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계획</a:t>
            </a:r>
            <a:endParaRPr lang="en-US" altLang="ko-KR" sz="3600" dirty="0">
              <a:solidFill>
                <a:schemeClr val="accent2"/>
              </a:solidFill>
            </a:endParaRPr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Future Planning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88779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223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349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SVD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447315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데이터 분석</a:t>
            </a: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202474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223" y="2656114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바로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에 구현할 수 있는 방법 연구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053737" y="3709851"/>
            <a:ext cx="1005840" cy="84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059577" y="3709851"/>
            <a:ext cx="936172" cy="7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354" y="3917070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성공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7885" y="3908362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실패</a:t>
            </a:r>
            <a:endParaRPr lang="ko-KR" alt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150222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속도 향상</a:t>
            </a:r>
            <a:endParaRPr lang="ko-KR" alt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2505892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현재의 데이터 가공 알고리즘 사용</a:t>
            </a:r>
            <a:endParaRPr lang="ko-KR" altLang="en-US" sz="1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5666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8309" y="2647405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Bias, Overfitting </a:t>
            </a:r>
            <a:r>
              <a:rPr lang="ko-KR" altLang="en-US" dirty="0" smtClean="0"/>
              <a:t>을 고려한 알고리즘 개발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5956663" y="3701142"/>
            <a:ext cx="0" cy="7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5643" y="4476206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SVD </a:t>
            </a:r>
            <a:r>
              <a:rPr lang="ko-KR" altLang="en-US" sz="1000" dirty="0" smtClean="0"/>
              <a:t>완성</a:t>
            </a:r>
            <a:endParaRPr lang="ko-KR" alt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2777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12481" y="2664822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유저별 공통점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영화별 공통점을 사용한 </a:t>
            </a:r>
            <a:r>
              <a:rPr lang="en-US" altLang="ko-KR" dirty="0" smtClean="0"/>
              <a:t>Neighborhood Modeling </a:t>
            </a:r>
            <a:r>
              <a:rPr lang="ko-KR" altLang="en-US" dirty="0" smtClean="0"/>
              <a:t>도입</a:t>
            </a:r>
            <a:endParaRPr lang="ko-KR" alt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927773" y="3718559"/>
            <a:ext cx="0" cy="7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386753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SVD </a:t>
            </a:r>
            <a:r>
              <a:rPr lang="ko-KR" altLang="en-US" sz="1000" dirty="0" smtClean="0"/>
              <a:t>결과에 병합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12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76951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Rec.System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02973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91913" y="963827"/>
            <a:ext cx="3608173" cy="1713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5674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00086" y="1581665"/>
            <a:ext cx="124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2910507" y="1581665"/>
            <a:ext cx="1299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4"/>
          </p:cNvCxnSpPr>
          <p:nvPr/>
        </p:nvCxnSpPr>
        <p:spPr>
          <a:xfrm rot="5400000">
            <a:off x="6489118" y="1804781"/>
            <a:ext cx="3602929" cy="4087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9" idx="4"/>
          </p:cNvCxnSpPr>
          <p:nvPr/>
        </p:nvCxnSpPr>
        <p:spPr>
          <a:xfrm rot="10800000">
            <a:off x="1753092" y="2047104"/>
            <a:ext cx="4493705" cy="36029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76337" y="1116227"/>
            <a:ext cx="75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데이터</a:t>
            </a:r>
            <a:endParaRPr lang="en-US" altLang="ko-KR" sz="900" dirty="0" smtClean="0"/>
          </a:p>
          <a:p>
            <a:r>
              <a:rPr lang="ko-KR" altLang="en-US" sz="900" dirty="0" smtClean="0"/>
              <a:t> 수집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8239712" y="1098979"/>
            <a:ext cx="564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필요한 </a:t>
            </a:r>
            <a:endParaRPr lang="en-US" altLang="ko-KR" sz="900" dirty="0" smtClean="0"/>
          </a:p>
          <a:p>
            <a:r>
              <a:rPr lang="ko-KR" altLang="en-US" sz="900" dirty="0" smtClean="0"/>
              <a:t>데이터 </a:t>
            </a:r>
            <a:endParaRPr lang="en-US" altLang="ko-KR" sz="900" dirty="0" smtClean="0"/>
          </a:p>
          <a:p>
            <a:r>
              <a:rPr lang="ko-KR" altLang="en-US" sz="900" dirty="0" smtClean="0"/>
              <a:t>추출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912298" y="4961282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유저에게 </a:t>
            </a:r>
            <a:endParaRPr lang="en-US" altLang="ko-KR" sz="900" dirty="0" smtClean="0"/>
          </a:p>
          <a:p>
            <a:r>
              <a:rPr lang="ko-KR" altLang="en-US" sz="900" dirty="0" smtClean="0"/>
              <a:t>제품 추천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718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015" y="548640"/>
            <a:ext cx="113481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Netflix Challenge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넷플릭스는 영화</a:t>
            </a:r>
            <a:r>
              <a:rPr lang="en-US" altLang="ko-KR" dirty="0"/>
              <a:t> </a:t>
            </a:r>
            <a:r>
              <a:rPr lang="ko-KR" altLang="en-US" dirty="0" smtClean="0"/>
              <a:t>스트리밍을 핵심 서비스로 제공하는 기업이다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넷플릭스는 소비자를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유지하기 위해서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Recommender System </a:t>
            </a:r>
            <a:r>
              <a:rPr lang="ko-KR" altLang="en-US" dirty="0" smtClean="0"/>
              <a:t>을 개발하여 각 유저의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성향에 맞게 영화를 추천해준다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2006</a:t>
            </a:r>
            <a:r>
              <a:rPr lang="ko-KR" altLang="en-US" dirty="0" smtClean="0"/>
              <a:t>년에 넷플릭스는 본인들이 개발한 영화 추천 알고리즘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비하여 </a:t>
            </a:r>
            <a:r>
              <a:rPr lang="en-US" altLang="ko-KR" dirty="0" smtClean="0"/>
              <a:t>10%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이상으로 정확한 알고리즘을 개발하는 팀에게 백만 달러</a:t>
            </a:r>
            <a:r>
              <a:rPr lang="en-US" altLang="ko-KR" dirty="0" smtClean="0"/>
              <a:t>($) </a:t>
            </a:r>
            <a:r>
              <a:rPr lang="ko-KR" altLang="en-US" dirty="0" smtClean="0"/>
              <a:t>의 상금을 수여한다고 발표하고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방대한 양의 데이터를 인터넷에 올렸다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Competition Rules: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넷플릭스는 </a:t>
            </a:r>
            <a:r>
              <a:rPr lang="en-US" altLang="ko-KR" dirty="0" smtClean="0"/>
              <a:t>17,700 </a:t>
            </a:r>
            <a:r>
              <a:rPr lang="ko-KR" altLang="en-US" dirty="0" smtClean="0"/>
              <a:t>개의 영화에 대한 </a:t>
            </a:r>
            <a:r>
              <a:rPr lang="en-US" altLang="ko-KR" dirty="0" smtClean="0"/>
              <a:t>480,189 </a:t>
            </a:r>
            <a:r>
              <a:rPr lang="ko-KR" altLang="en-US" dirty="0" smtClean="0"/>
              <a:t>명의 평점 </a:t>
            </a:r>
            <a:r>
              <a:rPr lang="en-US" altLang="ko-KR" dirty="0" smtClean="0"/>
              <a:t>(Rating) </a:t>
            </a:r>
            <a:r>
              <a:rPr lang="ko-KR" altLang="en-US" dirty="0" smtClean="0"/>
              <a:t>을 공개했다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모든 유저가 모든 영화에 대한 평점을 내린것은 아니다</a:t>
            </a:r>
            <a:r>
              <a:rPr lang="en-US" altLang="ko-KR" dirty="0" smtClean="0">
                <a:solidFill>
                  <a:schemeClr val="accent4"/>
                </a:solidFill>
              </a:rPr>
              <a:t>) 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를 기반으로 알고리즘을 구축하고 넷플릭스 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ko-KR" altLang="en-US" sz="4800" dirty="0" smtClean="0"/>
              <a:t>데이터 수집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Collect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6767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62526" y="1328286"/>
            <a:ext cx="4331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https://www.kaggle.com/netflix-inc/netflix-prize-data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에서 넷플릭스가 제공한 </a:t>
            </a:r>
            <a:endParaRPr lang="en-US" altLang="ko-KR" dirty="0" smtClean="0"/>
          </a:p>
          <a:p>
            <a:r>
              <a:rPr lang="ko-KR" altLang="en-US" dirty="0" smtClean="0"/>
              <a:t>데이터를 다운로드 할수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압축이 되어 있는 파일로 받아온후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압축을 풀면 데이터가 들어가있는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Combined_data_1.txt</a:t>
            </a:r>
          </a:p>
          <a:p>
            <a:r>
              <a:rPr lang="en-US" altLang="ko-KR" dirty="0" smtClean="0"/>
              <a:t>Combined_data_2.txt</a:t>
            </a:r>
          </a:p>
          <a:p>
            <a:r>
              <a:rPr lang="en-US" altLang="ko-KR" dirty="0" smtClean="0"/>
              <a:t>Combined_data_3.txt</a:t>
            </a:r>
          </a:p>
          <a:p>
            <a:r>
              <a:rPr lang="en-US" altLang="ko-KR" dirty="0" smtClean="0"/>
              <a:t>Combined_data_4.txt </a:t>
            </a:r>
          </a:p>
          <a:p>
            <a:endParaRPr lang="en-US" altLang="ko-KR" dirty="0"/>
          </a:p>
          <a:p>
            <a:r>
              <a:rPr lang="ko-KR" altLang="en-US" dirty="0" smtClean="0"/>
              <a:t>이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50" y="394532"/>
            <a:ext cx="7017350" cy="4904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58913" y="2743199"/>
            <a:ext cx="51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 후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66" t="1842"/>
          <a:stretch/>
        </p:blipFill>
        <p:spPr>
          <a:xfrm>
            <a:off x="9452006" y="908023"/>
            <a:ext cx="2190349" cy="4955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79268" y="318435"/>
            <a:ext cx="195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.txt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ko-KR" altLang="en-US" dirty="0" smtClean="0"/>
              <a:t>데이터의 형식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767" y="1272321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넷플릭스에서 제공하는 데이터의 형태 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55032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MovieID1: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2002055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9649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  <p:cxnSp>
        <p:nvCxnSpPr>
          <p:cNvPr id="20" name="Curved Connector 19"/>
          <p:cNvCxnSpPr>
            <a:stCxn id="17" idx="2"/>
          </p:cNvCxnSpPr>
          <p:nvPr/>
        </p:nvCxnSpPr>
        <p:spPr>
          <a:xfrm rot="5400000" flipH="1" flipV="1">
            <a:off x="2065824" y="2307462"/>
            <a:ext cx="3166712" cy="3193181"/>
          </a:xfrm>
          <a:prstGeom prst="curvedConnector4">
            <a:avLst>
              <a:gd name="adj1" fmla="val -7219"/>
              <a:gd name="adj2" fmla="val 69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3518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MovieID2: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29687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77601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7207" y="492524"/>
            <a:ext cx="340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iMDB</a:t>
            </a:r>
            <a:r>
              <a:rPr lang="en-US" altLang="ko-KR" sz="1400" dirty="0" smtClean="0">
                <a:solidFill>
                  <a:srgbClr val="FF0000"/>
                </a:solidFill>
              </a:rPr>
              <a:t> API </a:t>
            </a:r>
            <a:r>
              <a:rPr lang="ko-KR" altLang="en-US" sz="1400" dirty="0" smtClean="0">
                <a:solidFill>
                  <a:srgbClr val="FF0000"/>
                </a:solidFill>
              </a:rPr>
              <a:t>로 추가 데이터 수집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34373" y="269099"/>
            <a:ext cx="3619500" cy="97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</a:t>
            </a:r>
            <a:r>
              <a:rPr lang="ko-KR" altLang="en-US" dirty="0" smtClean="0"/>
              <a:t>파일에서 영화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77450" y="1269169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58265" y="2031169"/>
            <a:ext cx="2181225" cy="13335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.csv </a:t>
            </a:r>
            <a:r>
              <a:rPr lang="ko-KR" altLang="en-US" sz="1400" dirty="0" smtClean="0"/>
              <a:t>파일 데이터로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별 영화제목 수집</a:t>
            </a:r>
            <a:endParaRPr lang="ko-KR" alt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077449" y="3408760"/>
            <a:ext cx="1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34375" y="4077970"/>
            <a:ext cx="3619500" cy="97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파이썬 프로그램으로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077450" y="5051439"/>
            <a:ext cx="1" cy="5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063039" y="5636267"/>
            <a:ext cx="1971675" cy="1190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r>
              <a:rPr lang="ko-KR" altLang="en-US" dirty="0" smtClean="0"/>
              <a:t>데이터가공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05224" y="6464838"/>
            <a:ext cx="535781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'https://api.themoviedb.org/3/search/movie?api_key=5f2f74c5dad2ce53ec50300cf1633a34&amp;query='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3" y="6310949"/>
            <a:ext cx="260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.csv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구조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0481"/>
              </p:ext>
            </p:extLst>
          </p:nvPr>
        </p:nvGraphicFramePr>
        <p:xfrm>
          <a:off x="548643" y="4827589"/>
          <a:ext cx="452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26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MovieID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Movie Name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Dinosaur</a:t>
                      </a:r>
                      <a:r>
                        <a:rPr lang="en-US" altLang="ko-KR" baseline="0" dirty="0" smtClean="0"/>
                        <a:t> Planet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Titanic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3" y="1059775"/>
            <a:ext cx="4405330" cy="3660091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 flipV="1">
            <a:off x="5069843" y="2952750"/>
            <a:ext cx="3264532" cy="16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2)	</a:t>
            </a:r>
            <a:r>
              <a:rPr lang="ko-KR" altLang="en-US" sz="4800" dirty="0" smtClean="0"/>
              <a:t>데이터 가공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Process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739</Words>
  <Application>Microsoft Office PowerPoint</Application>
  <PresentationFormat>Widescreen</PresentationFormat>
  <Paragraphs>238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굴림체</vt:lpstr>
      <vt:lpstr>맑은 고딕</vt:lpstr>
      <vt:lpstr>Arial</vt:lpstr>
      <vt:lpstr>Office Theme</vt:lpstr>
      <vt:lpstr>넷플릭스 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넷플릭스  Recommender System</dc:title>
  <dc:creator>Microsoft</dc:creator>
  <cp:lastModifiedBy>Microsoft</cp:lastModifiedBy>
  <cp:revision>30</cp:revision>
  <dcterms:created xsi:type="dcterms:W3CDTF">2018-07-18T06:51:30Z</dcterms:created>
  <dcterms:modified xsi:type="dcterms:W3CDTF">2018-07-19T03:46:48Z</dcterms:modified>
</cp:coreProperties>
</file>